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16.xml" ContentType="application/vnd.openxmlformats-officedocument.drawingml.chart+xml"/>
  <Override PartName="/ppt/notesSlides/notesSlide9.xml" ContentType="application/vnd.openxmlformats-officedocument.presentationml.notesSlid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18.xml" ContentType="application/vnd.openxmlformats-officedocument.drawingml.chart+xml"/>
  <Override PartName="/ppt/drawings/drawing2.xml" ContentType="application/vnd.openxmlformats-officedocument.drawingml.chartshapes+xml"/>
  <Override PartName="/ppt/charts/chart1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1.xml" ContentType="application/vnd.openxmlformats-officedocument.drawingml.chart+xml"/>
  <Override PartName="/ppt/notesSlides/notesSlide19.xml" ContentType="application/vnd.openxmlformats-officedocument.presentationml.notesSlide+xml"/>
  <Override PartName="/ppt/charts/chart22.xml" ContentType="application/vnd.openxmlformats-officedocument.drawingml.chart+xml"/>
  <Override PartName="/ppt/drawings/drawing4.xml" ContentType="application/vnd.openxmlformats-officedocument.drawingml.chartshapes+xml"/>
  <Override PartName="/ppt/charts/chart2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charts/chart2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1.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5">
  <p:sldMasterIdLst>
    <p:sldMasterId id="2147483672" r:id="rId1"/>
  </p:sldMasterIdLst>
  <p:notesMasterIdLst>
    <p:notesMasterId r:id="rId83"/>
  </p:notesMasterIdLst>
  <p:handoutMasterIdLst>
    <p:handoutMasterId r:id="rId84"/>
  </p:handoutMasterIdLst>
  <p:sldIdLst>
    <p:sldId id="666" r:id="rId2"/>
    <p:sldId id="651" r:id="rId3"/>
    <p:sldId id="611" r:id="rId4"/>
    <p:sldId id="635" r:id="rId5"/>
    <p:sldId id="637" r:id="rId6"/>
    <p:sldId id="639" r:id="rId7"/>
    <p:sldId id="636" r:id="rId8"/>
    <p:sldId id="638" r:id="rId9"/>
    <p:sldId id="653" r:id="rId10"/>
    <p:sldId id="652" r:id="rId11"/>
    <p:sldId id="646" r:id="rId12"/>
    <p:sldId id="667" r:id="rId13"/>
    <p:sldId id="663" r:id="rId14"/>
    <p:sldId id="614" r:id="rId15"/>
    <p:sldId id="613" r:id="rId16"/>
    <p:sldId id="656" r:id="rId17"/>
    <p:sldId id="676" r:id="rId18"/>
    <p:sldId id="655" r:id="rId19"/>
    <p:sldId id="669" r:id="rId20"/>
    <p:sldId id="664" r:id="rId21"/>
    <p:sldId id="678" r:id="rId22"/>
    <p:sldId id="665" r:id="rId23"/>
    <p:sldId id="677" r:id="rId24"/>
    <p:sldId id="679" r:id="rId25"/>
    <p:sldId id="680" r:id="rId26"/>
    <p:sldId id="687" r:id="rId27"/>
    <p:sldId id="615" r:id="rId28"/>
    <p:sldId id="662" r:id="rId29"/>
    <p:sldId id="686" r:id="rId30"/>
    <p:sldId id="661" r:id="rId31"/>
    <p:sldId id="685" r:id="rId32"/>
    <p:sldId id="670" r:id="rId33"/>
    <p:sldId id="672" r:id="rId34"/>
    <p:sldId id="674" r:id="rId35"/>
    <p:sldId id="675" r:id="rId36"/>
    <p:sldId id="658" r:id="rId37"/>
    <p:sldId id="659" r:id="rId38"/>
    <p:sldId id="657" r:id="rId39"/>
    <p:sldId id="618" r:id="rId40"/>
    <p:sldId id="681" r:id="rId41"/>
    <p:sldId id="682" r:id="rId42"/>
    <p:sldId id="683" r:id="rId43"/>
    <p:sldId id="684" r:id="rId44"/>
    <p:sldId id="340" r:id="rId45"/>
    <p:sldId id="481" r:id="rId46"/>
    <p:sldId id="602" r:id="rId47"/>
    <p:sldId id="606" r:id="rId48"/>
    <p:sldId id="352" r:id="rId49"/>
    <p:sldId id="600" r:id="rId50"/>
    <p:sldId id="605" r:id="rId51"/>
    <p:sldId id="609" r:id="rId52"/>
    <p:sldId id="483" r:id="rId53"/>
    <p:sldId id="604" r:id="rId54"/>
    <p:sldId id="621" r:id="rId55"/>
    <p:sldId id="622" r:id="rId56"/>
    <p:sldId id="630" r:id="rId57"/>
    <p:sldId id="627" r:id="rId58"/>
    <p:sldId id="628" r:id="rId59"/>
    <p:sldId id="616" r:id="rId60"/>
    <p:sldId id="619" r:id="rId61"/>
    <p:sldId id="632" r:id="rId62"/>
    <p:sldId id="594" r:id="rId63"/>
    <p:sldId id="631" r:id="rId64"/>
    <p:sldId id="633" r:id="rId65"/>
    <p:sldId id="634" r:id="rId66"/>
    <p:sldId id="620" r:id="rId67"/>
    <p:sldId id="647" r:id="rId68"/>
    <p:sldId id="341" r:id="rId69"/>
    <p:sldId id="599" r:id="rId70"/>
    <p:sldId id="596" r:id="rId71"/>
    <p:sldId id="597" r:id="rId72"/>
    <p:sldId id="688" r:id="rId73"/>
    <p:sldId id="689" r:id="rId74"/>
    <p:sldId id="690" r:id="rId75"/>
    <p:sldId id="691" r:id="rId76"/>
    <p:sldId id="692" r:id="rId77"/>
    <p:sldId id="693" r:id="rId78"/>
    <p:sldId id="694" r:id="rId79"/>
    <p:sldId id="695" r:id="rId80"/>
    <p:sldId id="696" r:id="rId81"/>
    <p:sldId id="697" r:id="rId82"/>
  </p:sldIdLst>
  <p:sldSz cx="9906000" cy="6858000" type="A4"/>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D8CD"/>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74" autoAdjust="0"/>
    <p:restoredTop sz="94061" autoAdjust="0"/>
  </p:normalViewPr>
  <p:slideViewPr>
    <p:cSldViewPr snapToGrid="0">
      <p:cViewPr varScale="1">
        <p:scale>
          <a:sx n="70" d="100"/>
          <a:sy n="70" d="100"/>
        </p:scale>
        <p:origin x="1134" y="60"/>
      </p:cViewPr>
      <p:guideLst/>
    </p:cSldViewPr>
  </p:slideViewPr>
  <p:notesTextViewPr>
    <p:cViewPr>
      <p:scale>
        <a:sx n="1" d="1"/>
        <a:sy n="1" d="1"/>
      </p:scale>
      <p:origin x="0" y="0"/>
    </p:cViewPr>
  </p:notesTextViewPr>
  <p:sorterViewPr>
    <p:cViewPr>
      <p:scale>
        <a:sx n="150" d="100"/>
        <a:sy n="150" d="100"/>
      </p:scale>
      <p:origin x="0" y="-464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jpx-fs2\o-koho\&#22823;&#38442;&#24195;&#22577;\01_&#31038;&#38263;&#38306;&#20418;&#65288;&#35611;&#28436;&#12539;&#25384;&#25334;&#31561;&#65289;\FIA\&#12459;&#12486;&#12468;&#12522;&#12540;&#21029;&#21462;&#24341;&#39640;&#12398;&#25512;&#31227;\&#9733;FIA%20global%20future%20&amp;%20Option%20volume%20by%20category.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jpx-fs2\o-koho\&#22823;&#38442;&#24195;&#22577;\01_&#31038;&#38263;&#38306;&#20418;&#65288;&#35611;&#28436;&#12539;&#25384;&#25334;&#31561;&#65289;\6_&#35611;&#28436;&#36039;&#26009;&#29992;&#12487;&#12540;&#12479;\2015&#25237;&#36039;&#37096;&#38272;&#21029;&#25237;&#36039;&#23478;&#23652;&#12398;&#22793;&#21270;&#65288;&#12464;&#12521;&#12501;&#65289;.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jpx-fs2\o-koho\&#22823;&#38442;&#24195;&#22577;\01_&#31038;&#38263;&#38306;&#20418;&#65288;&#35611;&#28436;&#12539;&#25384;&#25334;&#31561;&#65289;\6_&#35611;&#28436;&#36039;&#26009;&#29992;&#12487;&#12540;&#12479;\2015&#25237;&#36039;&#37096;&#38272;&#21029;&#25237;&#36039;&#23478;&#23652;&#12398;&#22793;&#21270;&#65288;&#12464;&#12521;&#12501;&#65289;.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jpx-fs\jojosui\01_&#20225;&#26989;&#19978;&#22580;&#35480;&#33268;\05_&#27726;&#29992;&#21942;&#26989;&#36039;&#26009;\01_&#12304;&#32113;&#21512;&#24460;&#12305;&#27726;&#29992;&#35370;&#21839;&#29992;&#36039;&#26009;\&#20316;&#25104;&#29992;&#65288;&#25285;&#24403;&#32773;&#29992;&#65289;\&#25285;&#24403;&#32773;&#29992;&#12527;&#12540;&#12463;&#12471;&#12540;&#12488;\105_106_&#22269;&#20869;IPO&#20214;&#25968;&#12398;&#25512;&#31227;.xls"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______5.xlsx"/></Relationships>
</file>

<file path=ppt/charts/_rels/chart1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___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10.xml"/><Relationship Id="rId1" Type="http://schemas.microsoft.com/office/2011/relationships/chartStyle" Target="style10.xml"/></Relationships>
</file>

<file path=ppt/charts/_rels/chart2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3.&#12464;&#12525;&#12540;&#12496;&#12523;&#38306;&#36899;\&#65308;&#65360;56&#65310;&#21463;&#20837;&#30041;&#23398;&#29983;&#25968;.xlsx" TargetMode="Externa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3.&#12464;&#12525;&#12540;&#12496;&#12523;&#38306;&#36899;\&#65308;&#65360;58&#65310;&#37117;&#36947;&#24220;&#30476;&#21029;&#22806;&#22269;&#20154;&#21172;&#20685;&#32773;&#25968;&#12392;&#12300;&#23554;&#38272;&#12539;&#25216;&#34899;&#20998;&#37326;&#12398;&#22312;&#30041;&#36039;&#26684;&#12301;&#20154;&#25968;&#12539;&#21106;&#21512;.xlsx" TargetMode="Externa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11.xml"/><Relationship Id="rId1" Type="http://schemas.microsoft.com/office/2011/relationships/chartStyle" Target="style1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______11.xlsx"/><Relationship Id="rId2" Type="http://schemas.microsoft.com/office/2011/relationships/chartColorStyle" Target="colors12.xml"/><Relationship Id="rId1" Type="http://schemas.microsoft.com/office/2011/relationships/chartStyle" Target="style12.xml"/></Relationships>
</file>

<file path=ppt/charts/_rels/chart25.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stats.bis.org/statx/srs/table/D11.2?f=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oleObject" Target="file:///\\jpx-fs2\o-shiki\&#9733;200_&#12510;&#12540;&#12465;&#12486;&#12451;&#12531;&#12464;\20_&#12452;&#12505;&#12531;&#12488;&#12539;&#12475;&#12511;&#12490;&#12540;\20_&#21442;&#21152;\S&amp;P\20150227_&#12521;&#12531;&#12481;&#12519;&#12531;&#25351;&#25968;&#21193;&#24375;&#20250;\Book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jpx-fs2\o-shiki\&#9733;200_&#12510;&#12540;&#12465;&#12486;&#12451;&#12531;&#12464;\20_&#12452;&#12505;&#12531;&#12488;&#12539;&#12475;&#12511;&#12490;&#12540;\20_&#21442;&#21152;\S&amp;P\20150227_&#12521;&#12531;&#12481;&#12519;&#12531;&#25351;&#25968;&#21193;&#24375;&#20250;\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kumimoji="1" lang="ja-JP" altLang="ja-JP" sz="1200" b="1" i="0" baseline="0">
                <a:effectLst/>
              </a:rPr>
              <a:t>資産別取引所デリバティブ取引高の推移</a:t>
            </a:r>
            <a:endParaRPr lang="ja-JP" altLang="ja-JP" sz="1200">
              <a:effectLst/>
            </a:endParaRPr>
          </a:p>
        </c:rich>
      </c:tx>
      <c:layout>
        <c:manualLayout>
          <c:xMode val="edge"/>
          <c:yMode val="edge"/>
          <c:x val="0.33581114429661812"/>
          <c:y val="1.2458115632742168E-2"/>
        </c:manualLayout>
      </c:layout>
      <c:overlay val="0"/>
    </c:title>
    <c:autoTitleDeleted val="0"/>
    <c:plotArea>
      <c:layout>
        <c:manualLayout>
          <c:layoutTarget val="inner"/>
          <c:xMode val="edge"/>
          <c:yMode val="edge"/>
          <c:x val="8.0643941509293549E-2"/>
          <c:y val="9.4026253789245243E-2"/>
          <c:w val="0.89923967099249003"/>
          <c:h val="0.82123664583036482"/>
        </c:manualLayout>
      </c:layout>
      <c:barChart>
        <c:barDir val="col"/>
        <c:grouping val="stacked"/>
        <c:varyColors val="0"/>
        <c:ser>
          <c:idx val="5"/>
          <c:order val="0"/>
          <c:tx>
            <c:strRef>
              <c:f>データ!$B$1</c:f>
              <c:strCache>
                <c:ptCount val="1"/>
                <c:pt idx="0">
                  <c:v>株価指数</c:v>
                </c:pt>
              </c:strCache>
            </c:strRef>
          </c:tx>
          <c:invertIfNegative val="0"/>
          <c:cat>
            <c:numRef>
              <c:f>データ!$A$2:$A$21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データ!$B$2:$B$21</c:f>
              <c:numCache>
                <c:formatCode>#,##0_);[Red]\(#,##0\)</c:formatCode>
                <c:ptCount val="20"/>
                <c:pt idx="0">
                  <c:v>1498150000</c:v>
                </c:pt>
                <c:pt idx="1">
                  <c:v>2791180000</c:v>
                </c:pt>
                <c:pt idx="2">
                  <c:v>3960870000</c:v>
                </c:pt>
                <c:pt idx="3">
                  <c:v>3799400000</c:v>
                </c:pt>
                <c:pt idx="4">
                  <c:v>4080330000</c:v>
                </c:pt>
                <c:pt idx="5">
                  <c:v>4454222902</c:v>
                </c:pt>
                <c:pt idx="6">
                  <c:v>5499833555</c:v>
                </c:pt>
                <c:pt idx="7">
                  <c:v>6488621284</c:v>
                </c:pt>
                <c:pt idx="8">
                  <c:v>7449846538</c:v>
                </c:pt>
                <c:pt idx="9">
                  <c:v>8664986804</c:v>
                </c:pt>
                <c:pt idx="10">
                  <c:v>10228716966</c:v>
                </c:pt>
                <c:pt idx="11">
                  <c:v>7464351381</c:v>
                </c:pt>
                <c:pt idx="12">
                  <c:v>6830177458</c:v>
                </c:pt>
                <c:pt idx="13">
                  <c:v>7339406137</c:v>
                </c:pt>
                <c:pt idx="14">
                  <c:v>8339938815</c:v>
                </c:pt>
                <c:pt idx="15">
                  <c:v>7117924279</c:v>
                </c:pt>
                <c:pt idx="16">
                  <c:v>7515908716</c:v>
                </c:pt>
                <c:pt idx="17">
                  <c:v>9982559310</c:v>
                </c:pt>
                <c:pt idx="18">
                  <c:v>12460888338</c:v>
                </c:pt>
                <c:pt idx="19">
                  <c:v>18609021646</c:v>
                </c:pt>
              </c:numCache>
            </c:numRef>
          </c:val>
          <c:extLst>
            <c:ext xmlns:c16="http://schemas.microsoft.com/office/drawing/2014/chart" uri="{C3380CC4-5D6E-409C-BE32-E72D297353CC}">
              <c16:uniqueId val="{00000000-2CC2-4E73-A002-9C049497FB94}"/>
            </c:ext>
          </c:extLst>
        </c:ser>
        <c:ser>
          <c:idx val="4"/>
          <c:order val="1"/>
          <c:tx>
            <c:strRef>
              <c:f>データ!$C$1</c:f>
              <c:strCache>
                <c:ptCount val="1"/>
                <c:pt idx="0">
                  <c:v>個別証券</c:v>
                </c:pt>
              </c:strCache>
            </c:strRef>
          </c:tx>
          <c:invertIfNegative val="0"/>
          <c:cat>
            <c:numRef>
              <c:f>データ!$A$2:$A$21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データ!$C$2:$C$21</c:f>
              <c:numCache>
                <c:formatCode>#,##0_);[Red]\(#,##0\)</c:formatCode>
                <c:ptCount val="20"/>
                <c:pt idx="0">
                  <c:v>1179010000</c:v>
                </c:pt>
                <c:pt idx="1">
                  <c:v>1354700000</c:v>
                </c:pt>
                <c:pt idx="2">
                  <c:v>1558520000</c:v>
                </c:pt>
                <c:pt idx="3">
                  <c:v>1996660000</c:v>
                </c:pt>
                <c:pt idx="4">
                  <c:v>2356870000</c:v>
                </c:pt>
                <c:pt idx="5">
                  <c:v>2876486897</c:v>
                </c:pt>
                <c:pt idx="6">
                  <c:v>4400437854</c:v>
                </c:pt>
                <c:pt idx="7">
                  <c:v>5511194380</c:v>
                </c:pt>
                <c:pt idx="8">
                  <c:v>4520849065</c:v>
                </c:pt>
                <c:pt idx="9">
                  <c:v>5046629020</c:v>
                </c:pt>
                <c:pt idx="10">
                  <c:v>5296596675</c:v>
                </c:pt>
                <c:pt idx="11">
                  <c:v>5054049740</c:v>
                </c:pt>
                <c:pt idx="12">
                  <c:v>4946500754</c:v>
                </c:pt>
                <c:pt idx="13">
                  <c:v>4943659298</c:v>
                </c:pt>
                <c:pt idx="14">
                  <c:v>4944753556</c:v>
                </c:pt>
                <c:pt idx="15">
                  <c:v>4557835036</c:v>
                </c:pt>
                <c:pt idx="16">
                  <c:v>4754164789</c:v>
                </c:pt>
                <c:pt idx="17">
                  <c:v>5787981798</c:v>
                </c:pt>
                <c:pt idx="18">
                  <c:v>6099212729</c:v>
                </c:pt>
                <c:pt idx="19">
                  <c:v>9897318982</c:v>
                </c:pt>
              </c:numCache>
            </c:numRef>
          </c:val>
          <c:extLst>
            <c:ext xmlns:c16="http://schemas.microsoft.com/office/drawing/2014/chart" uri="{C3380CC4-5D6E-409C-BE32-E72D297353CC}">
              <c16:uniqueId val="{00000001-2CC2-4E73-A002-9C049497FB94}"/>
            </c:ext>
          </c:extLst>
        </c:ser>
        <c:ser>
          <c:idx val="3"/>
          <c:order val="2"/>
          <c:tx>
            <c:strRef>
              <c:f>データ!$D$1</c:f>
              <c:strCache>
                <c:ptCount val="1"/>
                <c:pt idx="0">
                  <c:v>金利</c:v>
                </c:pt>
              </c:strCache>
            </c:strRef>
          </c:tx>
          <c:invertIfNegative val="0"/>
          <c:cat>
            <c:numRef>
              <c:f>データ!$A$2:$A$21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データ!$D$2:$D$21</c:f>
              <c:numCache>
                <c:formatCode>#,##0_);[Red]\(#,##0\)</c:formatCode>
                <c:ptCount val="20"/>
                <c:pt idx="0">
                  <c:v>1233560000</c:v>
                </c:pt>
                <c:pt idx="1">
                  <c:v>1478440000</c:v>
                </c:pt>
                <c:pt idx="2">
                  <c:v>1881270000</c:v>
                </c:pt>
                <c:pt idx="3">
                  <c:v>2271250000</c:v>
                </c:pt>
                <c:pt idx="4">
                  <c:v>2536770000</c:v>
                </c:pt>
                <c:pt idx="5">
                  <c:v>3193410504</c:v>
                </c:pt>
                <c:pt idx="6">
                  <c:v>3745176350</c:v>
                </c:pt>
                <c:pt idx="7">
                  <c:v>3204838617</c:v>
                </c:pt>
                <c:pt idx="8">
                  <c:v>2464092298</c:v>
                </c:pt>
                <c:pt idx="9">
                  <c:v>3196005638</c:v>
                </c:pt>
                <c:pt idx="10">
                  <c:v>3455673679</c:v>
                </c:pt>
                <c:pt idx="11">
                  <c:v>2892935562</c:v>
                </c:pt>
                <c:pt idx="12">
                  <c:v>3344450251</c:v>
                </c:pt>
                <c:pt idx="13">
                  <c:v>3300300084</c:v>
                </c:pt>
                <c:pt idx="14">
                  <c:v>3263181266</c:v>
                </c:pt>
                <c:pt idx="15">
                  <c:v>3519100552</c:v>
                </c:pt>
                <c:pt idx="16">
                  <c:v>3967995313</c:v>
                </c:pt>
                <c:pt idx="17">
                  <c:v>4554195669</c:v>
                </c:pt>
                <c:pt idx="18">
                  <c:v>4771985821</c:v>
                </c:pt>
                <c:pt idx="19">
                  <c:v>4151838110</c:v>
                </c:pt>
              </c:numCache>
            </c:numRef>
          </c:val>
          <c:extLst>
            <c:ext xmlns:c16="http://schemas.microsoft.com/office/drawing/2014/chart" uri="{C3380CC4-5D6E-409C-BE32-E72D297353CC}">
              <c16:uniqueId val="{00000002-2CC2-4E73-A002-9C049497FB94}"/>
            </c:ext>
          </c:extLst>
        </c:ser>
        <c:ser>
          <c:idx val="2"/>
          <c:order val="3"/>
          <c:tx>
            <c:strRef>
              <c:f>データ!$E$1</c:f>
              <c:strCache>
                <c:ptCount val="1"/>
                <c:pt idx="0">
                  <c:v>通貨</c:v>
                </c:pt>
              </c:strCache>
            </c:strRef>
          </c:tx>
          <c:invertIfNegative val="0"/>
          <c:cat>
            <c:numRef>
              <c:f>データ!$A$2:$A$21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データ!$E$2:$E$21</c:f>
              <c:numCache>
                <c:formatCode>#,##0_);[Red]\(#,##0\)</c:formatCode>
                <c:ptCount val="20"/>
                <c:pt idx="0">
                  <c:v>55380000</c:v>
                </c:pt>
                <c:pt idx="1">
                  <c:v>60560000</c:v>
                </c:pt>
                <c:pt idx="2">
                  <c:v>77850000</c:v>
                </c:pt>
                <c:pt idx="3">
                  <c:v>105380000</c:v>
                </c:pt>
                <c:pt idx="4">
                  <c:v>167190000</c:v>
                </c:pt>
                <c:pt idx="5">
                  <c:v>240053180</c:v>
                </c:pt>
                <c:pt idx="6">
                  <c:v>459752816</c:v>
                </c:pt>
                <c:pt idx="7">
                  <c:v>597481714</c:v>
                </c:pt>
                <c:pt idx="8">
                  <c:v>990872926</c:v>
                </c:pt>
                <c:pt idx="9">
                  <c:v>2525981511</c:v>
                </c:pt>
                <c:pt idx="10">
                  <c:v>3147464132</c:v>
                </c:pt>
                <c:pt idx="11">
                  <c:v>2434557602</c:v>
                </c:pt>
                <c:pt idx="12">
                  <c:v>2497275021</c:v>
                </c:pt>
                <c:pt idx="13">
                  <c:v>2122783609</c:v>
                </c:pt>
                <c:pt idx="14">
                  <c:v>2785081607</c:v>
                </c:pt>
                <c:pt idx="15">
                  <c:v>3073420689</c:v>
                </c:pt>
                <c:pt idx="16">
                  <c:v>2984103494</c:v>
                </c:pt>
                <c:pt idx="17">
                  <c:v>3928907250</c:v>
                </c:pt>
                <c:pt idx="18">
                  <c:v>3938596707</c:v>
                </c:pt>
                <c:pt idx="19">
                  <c:v>4523688389</c:v>
                </c:pt>
              </c:numCache>
            </c:numRef>
          </c:val>
          <c:extLst>
            <c:ext xmlns:c16="http://schemas.microsoft.com/office/drawing/2014/chart" uri="{C3380CC4-5D6E-409C-BE32-E72D297353CC}">
              <c16:uniqueId val="{00000003-2CC2-4E73-A002-9C049497FB94}"/>
            </c:ext>
          </c:extLst>
        </c:ser>
        <c:ser>
          <c:idx val="0"/>
          <c:order val="4"/>
          <c:tx>
            <c:strRef>
              <c:f>データ!$F$1</c:f>
              <c:strCache>
                <c:ptCount val="1"/>
                <c:pt idx="0">
                  <c:v>エネルギー</c:v>
                </c:pt>
              </c:strCache>
            </c:strRef>
          </c:tx>
          <c:invertIfNegative val="0"/>
          <c:cat>
            <c:numRef>
              <c:f>データ!$A$2:$A$21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データ!$F$2:$F$21</c:f>
              <c:numCache>
                <c:formatCode>#,##0_);[Red]\(#,##0\)</c:formatCode>
                <c:ptCount val="20"/>
                <c:pt idx="0">
                  <c:v>166900000</c:v>
                </c:pt>
                <c:pt idx="1">
                  <c:v>209370000</c:v>
                </c:pt>
                <c:pt idx="2">
                  <c:v>217560000</c:v>
                </c:pt>
                <c:pt idx="3">
                  <c:v>243460000</c:v>
                </c:pt>
                <c:pt idx="4">
                  <c:v>280130000</c:v>
                </c:pt>
                <c:pt idx="5">
                  <c:v>385965150</c:v>
                </c:pt>
                <c:pt idx="6">
                  <c:v>496770566</c:v>
                </c:pt>
                <c:pt idx="7">
                  <c:v>580952996</c:v>
                </c:pt>
                <c:pt idx="8">
                  <c:v>657653860</c:v>
                </c:pt>
                <c:pt idx="9">
                  <c:v>723618042</c:v>
                </c:pt>
                <c:pt idx="10">
                  <c:v>813511365</c:v>
                </c:pt>
                <c:pt idx="11">
                  <c:v>900680624</c:v>
                </c:pt>
                <c:pt idx="12">
                  <c:v>1311008765</c:v>
                </c:pt>
                <c:pt idx="13">
                  <c:v>1160869956</c:v>
                </c:pt>
                <c:pt idx="14">
                  <c:v>1410908886</c:v>
                </c:pt>
                <c:pt idx="15">
                  <c:v>2214163491</c:v>
                </c:pt>
                <c:pt idx="16">
                  <c:v>2171206765</c:v>
                </c:pt>
                <c:pt idx="17">
                  <c:v>2237728622</c:v>
                </c:pt>
                <c:pt idx="18">
                  <c:v>2542348018</c:v>
                </c:pt>
                <c:pt idx="19">
                  <c:v>3152479136</c:v>
                </c:pt>
              </c:numCache>
            </c:numRef>
          </c:val>
          <c:extLst>
            <c:ext xmlns:c16="http://schemas.microsoft.com/office/drawing/2014/chart" uri="{C3380CC4-5D6E-409C-BE32-E72D297353CC}">
              <c16:uniqueId val="{00000004-2CC2-4E73-A002-9C049497FB94}"/>
            </c:ext>
          </c:extLst>
        </c:ser>
        <c:ser>
          <c:idx val="7"/>
          <c:order val="5"/>
          <c:tx>
            <c:strRef>
              <c:f>データ!$J$1</c:f>
              <c:strCache>
                <c:ptCount val="1"/>
                <c:pt idx="0">
                  <c:v>貴金属</c:v>
                </c:pt>
              </c:strCache>
            </c:strRef>
          </c:tx>
          <c:invertIfNegative val="0"/>
          <c:cat>
            <c:numRef>
              <c:f>データ!$A$2:$A$21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データ!$J$2:$J$21</c:f>
              <c:numCache>
                <c:formatCode>#,##0_);[Red]\(#,##0\)</c:formatCode>
                <c:ptCount val="20"/>
                <c:pt idx="0">
                  <c:v>39140000</c:v>
                </c:pt>
                <c:pt idx="1">
                  <c:v>51260000</c:v>
                </c:pt>
                <c:pt idx="2">
                  <c:v>64459999.999999993</c:v>
                </c:pt>
                <c:pt idx="3">
                  <c:v>60560000</c:v>
                </c:pt>
                <c:pt idx="4">
                  <c:v>55340000</c:v>
                </c:pt>
                <c:pt idx="5">
                  <c:v>102298908</c:v>
                </c:pt>
                <c:pt idx="6">
                  <c:v>150976113</c:v>
                </c:pt>
                <c:pt idx="7">
                  <c:v>157443026</c:v>
                </c:pt>
                <c:pt idx="8">
                  <c:v>151451722</c:v>
                </c:pt>
                <c:pt idx="9">
                  <c:v>174946553</c:v>
                </c:pt>
                <c:pt idx="10">
                  <c:v>342134687</c:v>
                </c:pt>
                <c:pt idx="11">
                  <c:v>319434323</c:v>
                </c:pt>
                <c:pt idx="12">
                  <c:v>433708193</c:v>
                </c:pt>
                <c:pt idx="13">
                  <c:v>371064966</c:v>
                </c:pt>
                <c:pt idx="14">
                  <c:v>316685335</c:v>
                </c:pt>
                <c:pt idx="15">
                  <c:v>312137035</c:v>
                </c:pt>
                <c:pt idx="16">
                  <c:v>281823613</c:v>
                </c:pt>
                <c:pt idx="17">
                  <c:v>317927192</c:v>
                </c:pt>
                <c:pt idx="18">
                  <c:v>582292397</c:v>
                </c:pt>
                <c:pt idx="19">
                  <c:v>983139556</c:v>
                </c:pt>
              </c:numCache>
            </c:numRef>
          </c:val>
          <c:extLst>
            <c:ext xmlns:c16="http://schemas.microsoft.com/office/drawing/2014/chart" uri="{C3380CC4-5D6E-409C-BE32-E72D297353CC}">
              <c16:uniqueId val="{00000005-2CC2-4E73-A002-9C049497FB94}"/>
            </c:ext>
          </c:extLst>
        </c:ser>
        <c:ser>
          <c:idx val="1"/>
          <c:order val="6"/>
          <c:tx>
            <c:strRef>
              <c:f>データ!$H$1</c:f>
              <c:strCache>
                <c:ptCount val="1"/>
                <c:pt idx="0">
                  <c:v>非貴金属</c:v>
                </c:pt>
              </c:strCache>
            </c:strRef>
          </c:tx>
          <c:invertIfNegative val="0"/>
          <c:cat>
            <c:numRef>
              <c:f>データ!$A$2:$A$21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データ!$H$2:$H$21</c:f>
              <c:numCache>
                <c:formatCode>#,##0_);[Red]\(#,##0\)</c:formatCode>
                <c:ptCount val="20"/>
                <c:pt idx="0">
                  <c:v>70150000</c:v>
                </c:pt>
                <c:pt idx="1">
                  <c:v>71570000</c:v>
                </c:pt>
                <c:pt idx="2">
                  <c:v>90390000</c:v>
                </c:pt>
                <c:pt idx="3">
                  <c:v>105230000</c:v>
                </c:pt>
                <c:pt idx="4">
                  <c:v>98000000</c:v>
                </c:pt>
                <c:pt idx="5">
                  <c:v>116383437</c:v>
                </c:pt>
                <c:pt idx="6">
                  <c:v>106859969</c:v>
                </c:pt>
                <c:pt idx="7">
                  <c:v>198715383</c:v>
                </c:pt>
                <c:pt idx="8">
                  <c:v>462823525</c:v>
                </c:pt>
                <c:pt idx="9">
                  <c:v>643646141</c:v>
                </c:pt>
                <c:pt idx="10">
                  <c:v>435115597</c:v>
                </c:pt>
                <c:pt idx="11">
                  <c:v>554253753</c:v>
                </c:pt>
                <c:pt idx="12">
                  <c:v>646353626</c:v>
                </c:pt>
                <c:pt idx="13">
                  <c:v>872626126</c:v>
                </c:pt>
                <c:pt idx="14">
                  <c:v>1280935517</c:v>
                </c:pt>
                <c:pt idx="15">
                  <c:v>1877347635</c:v>
                </c:pt>
                <c:pt idx="16">
                  <c:v>1740499534</c:v>
                </c:pt>
                <c:pt idx="17">
                  <c:v>1523423150</c:v>
                </c:pt>
                <c:pt idx="18">
                  <c:v>1439730644</c:v>
                </c:pt>
                <c:pt idx="19">
                  <c:v>1433275953</c:v>
                </c:pt>
              </c:numCache>
            </c:numRef>
          </c:val>
          <c:extLst>
            <c:ext xmlns:c16="http://schemas.microsoft.com/office/drawing/2014/chart" uri="{C3380CC4-5D6E-409C-BE32-E72D297353CC}">
              <c16:uniqueId val="{00000006-2CC2-4E73-A002-9C049497FB94}"/>
            </c:ext>
          </c:extLst>
        </c:ser>
        <c:ser>
          <c:idx val="8"/>
          <c:order val="7"/>
          <c:tx>
            <c:strRef>
              <c:f>データ!$G$1</c:f>
              <c:strCache>
                <c:ptCount val="1"/>
                <c:pt idx="0">
                  <c:v>農産物</c:v>
                </c:pt>
              </c:strCache>
            </c:strRef>
          </c:tx>
          <c:invertIfNegative val="0"/>
          <c:cat>
            <c:numRef>
              <c:f>データ!$A$2:$A$21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データ!$G$2:$G$21</c:f>
              <c:numCache>
                <c:formatCode>#,##0_);[Red]\(#,##0\)</c:formatCode>
                <c:ptCount val="20"/>
                <c:pt idx="0">
                  <c:v>139400000</c:v>
                </c:pt>
                <c:pt idx="1">
                  <c:v>199390000</c:v>
                </c:pt>
                <c:pt idx="2">
                  <c:v>261149999.99999997</c:v>
                </c:pt>
                <c:pt idx="3">
                  <c:v>301910000</c:v>
                </c:pt>
                <c:pt idx="4">
                  <c:v>378900000</c:v>
                </c:pt>
                <c:pt idx="5">
                  <c:v>489031853</c:v>
                </c:pt>
                <c:pt idx="6">
                  <c:v>640683907</c:v>
                </c:pt>
                <c:pt idx="7">
                  <c:v>897633132</c:v>
                </c:pt>
                <c:pt idx="8">
                  <c:v>927839377</c:v>
                </c:pt>
                <c:pt idx="9">
                  <c:v>1305504989</c:v>
                </c:pt>
                <c:pt idx="10">
                  <c:v>996805471</c:v>
                </c:pt>
                <c:pt idx="11">
                  <c:v>1254451535</c:v>
                </c:pt>
                <c:pt idx="12">
                  <c:v>1211465802</c:v>
                </c:pt>
                <c:pt idx="13">
                  <c:v>1388095447</c:v>
                </c:pt>
                <c:pt idx="14">
                  <c:v>1639886712</c:v>
                </c:pt>
                <c:pt idx="15">
                  <c:v>1932074899</c:v>
                </c:pt>
                <c:pt idx="16">
                  <c:v>1306068499</c:v>
                </c:pt>
                <c:pt idx="17">
                  <c:v>1487755387</c:v>
                </c:pt>
                <c:pt idx="18">
                  <c:v>1767719357</c:v>
                </c:pt>
                <c:pt idx="19">
                  <c:v>2569466044</c:v>
                </c:pt>
              </c:numCache>
            </c:numRef>
          </c:val>
          <c:extLst>
            <c:ext xmlns:c16="http://schemas.microsoft.com/office/drawing/2014/chart" uri="{C3380CC4-5D6E-409C-BE32-E72D297353CC}">
              <c16:uniqueId val="{00000007-2CC2-4E73-A002-9C049497FB94}"/>
            </c:ext>
          </c:extLst>
        </c:ser>
        <c:ser>
          <c:idx val="9"/>
          <c:order val="8"/>
          <c:tx>
            <c:strRef>
              <c:f>データ!$I$1</c:f>
              <c:strCache>
                <c:ptCount val="1"/>
                <c:pt idx="0">
                  <c:v>その他</c:v>
                </c:pt>
              </c:strCache>
            </c:strRef>
          </c:tx>
          <c:invertIfNegative val="0"/>
          <c:cat>
            <c:numRef>
              <c:f>データ!$A$2:$A$21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データ!$I$2:$I$21</c:f>
              <c:numCache>
                <c:formatCode>#,##0_);[Red]\(#,##0\)</c:formatCode>
                <c:ptCount val="20"/>
                <c:pt idx="0">
                  <c:v>750000</c:v>
                </c:pt>
                <c:pt idx="1">
                  <c:v>800000</c:v>
                </c:pt>
                <c:pt idx="2">
                  <c:v>660000</c:v>
                </c:pt>
                <c:pt idx="3">
                  <c:v>860000</c:v>
                </c:pt>
                <c:pt idx="4">
                  <c:v>2590000</c:v>
                </c:pt>
                <c:pt idx="5">
                  <c:v>4360194</c:v>
                </c:pt>
                <c:pt idx="6">
                  <c:v>26140974</c:v>
                </c:pt>
                <c:pt idx="7">
                  <c:v>44896671</c:v>
                </c:pt>
                <c:pt idx="8">
                  <c:v>114469433</c:v>
                </c:pt>
                <c:pt idx="9">
                  <c:v>137657192</c:v>
                </c:pt>
                <c:pt idx="10">
                  <c:v>230305531</c:v>
                </c:pt>
                <c:pt idx="11">
                  <c:v>253203391</c:v>
                </c:pt>
                <c:pt idx="12">
                  <c:v>345924587</c:v>
                </c:pt>
                <c:pt idx="13">
                  <c:v>354372337</c:v>
                </c:pt>
                <c:pt idx="14">
                  <c:v>819711258</c:v>
                </c:pt>
                <c:pt idx="15">
                  <c:v>616015068</c:v>
                </c:pt>
                <c:pt idx="16">
                  <c:v>479809831</c:v>
                </c:pt>
                <c:pt idx="17">
                  <c:v>489018266</c:v>
                </c:pt>
                <c:pt idx="18">
                  <c:v>889168670</c:v>
                </c:pt>
                <c:pt idx="19">
                  <c:v>1447264077</c:v>
                </c:pt>
              </c:numCache>
            </c:numRef>
          </c:val>
          <c:extLst>
            <c:ext xmlns:c16="http://schemas.microsoft.com/office/drawing/2014/chart" uri="{C3380CC4-5D6E-409C-BE32-E72D297353CC}">
              <c16:uniqueId val="{00000008-2CC2-4E73-A002-9C049497FB94}"/>
            </c:ext>
          </c:extLst>
        </c:ser>
        <c:dLbls>
          <c:showLegendKey val="0"/>
          <c:showVal val="0"/>
          <c:showCatName val="0"/>
          <c:showSerName val="0"/>
          <c:showPercent val="0"/>
          <c:showBubbleSize val="0"/>
        </c:dLbls>
        <c:gapWidth val="150"/>
        <c:overlap val="100"/>
        <c:axId val="2112162688"/>
        <c:axId val="1"/>
      </c:barChart>
      <c:catAx>
        <c:axId val="2112162688"/>
        <c:scaling>
          <c:orientation val="minMax"/>
        </c:scaling>
        <c:delete val="0"/>
        <c:axPos val="b"/>
        <c:numFmt formatCode="General" sourceLinked="1"/>
        <c:majorTickMark val="out"/>
        <c:minorTickMark val="none"/>
        <c:tickLblPos val="nextTo"/>
        <c:txPr>
          <a:bodyPr/>
          <a:lstStyle/>
          <a:p>
            <a:pPr>
              <a:defRPr sz="1100"/>
            </a:pPr>
            <a:endParaRPr lang="ja-JP"/>
          </a:p>
        </c:txPr>
        <c:crossAx val="1"/>
        <c:crosses val="autoZero"/>
        <c:auto val="1"/>
        <c:lblAlgn val="ctr"/>
        <c:lblOffset val="100"/>
        <c:noMultiLvlLbl val="0"/>
      </c:catAx>
      <c:valAx>
        <c:axId val="1"/>
        <c:scaling>
          <c:orientation val="minMax"/>
          <c:min val="0"/>
        </c:scaling>
        <c:delete val="0"/>
        <c:axPos val="l"/>
        <c:majorGridlines/>
        <c:numFmt formatCode="#,##0_);[Red]\(#,##0\)" sourceLinked="0"/>
        <c:majorTickMark val="out"/>
        <c:minorTickMark val="none"/>
        <c:tickLblPos val="nextTo"/>
        <c:txPr>
          <a:bodyPr/>
          <a:lstStyle/>
          <a:p>
            <a:pPr>
              <a:defRPr sz="1200"/>
            </a:pPr>
            <a:endParaRPr lang="ja-JP"/>
          </a:p>
        </c:txPr>
        <c:crossAx val="2112162688"/>
        <c:crosses val="autoZero"/>
        <c:crossBetween val="between"/>
        <c:dispUnits>
          <c:builtInUnit val="millions"/>
        </c:dispUnits>
      </c:valAx>
    </c:plotArea>
    <c:legend>
      <c:legendPos val="r"/>
      <c:legendEntry>
        <c:idx val="2"/>
        <c:txPr>
          <a:bodyPr/>
          <a:lstStyle/>
          <a:p>
            <a:pPr>
              <a:defRPr sz="900"/>
            </a:pPr>
            <a:endParaRPr lang="ja-JP"/>
          </a:p>
        </c:txPr>
      </c:legendEntry>
      <c:layout>
        <c:manualLayout>
          <c:xMode val="edge"/>
          <c:yMode val="edge"/>
          <c:x val="8.9739644613388847E-2"/>
          <c:y val="0.10613363750091986"/>
          <c:w val="0.15485616153906592"/>
          <c:h val="0.30276383114916106"/>
        </c:manualLayout>
      </c:layout>
      <c:overlay val="0"/>
      <c:spPr>
        <a:solidFill>
          <a:sysClr val="window" lastClr="FFFFFF"/>
        </a:solidFill>
        <a:ln>
          <a:solidFill>
            <a:schemeClr val="bg1">
              <a:lumMod val="50000"/>
            </a:schemeClr>
          </a:solidFill>
        </a:ln>
      </c:spPr>
      <c:txPr>
        <a:bodyPr/>
        <a:lstStyle/>
        <a:p>
          <a:pPr>
            <a:defRPr sz="900"/>
          </a:pPr>
          <a:endParaRPr lang="ja-JP"/>
        </a:p>
      </c:txPr>
    </c:legend>
    <c:plotVisOnly val="1"/>
    <c:dispBlanksAs val="gap"/>
    <c:showDLblsOverMax val="0"/>
  </c:chart>
  <c:spPr>
    <a:noFill/>
    <a:ln>
      <a:noFill/>
    </a:ln>
  </c:sp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28525183407658"/>
          <c:y val="1.5655574082916193E-2"/>
          <c:w val="0.62077547634628683"/>
          <c:h val="0.95849670328947856"/>
        </c:manualLayout>
      </c:layout>
      <c:pieChart>
        <c:varyColors val="1"/>
        <c:ser>
          <c:idx val="0"/>
          <c:order val="0"/>
          <c:dPt>
            <c:idx val="0"/>
            <c:bubble3D val="0"/>
            <c:spPr>
              <a:solidFill>
                <a:schemeClr val="accent2"/>
              </a:solidFill>
            </c:spPr>
            <c:extLst>
              <c:ext xmlns:c16="http://schemas.microsoft.com/office/drawing/2014/chart" uri="{C3380CC4-5D6E-409C-BE32-E72D297353CC}">
                <c16:uniqueId val="{00000000-7FDE-49A6-B2A5-286C0DA2A9B8}"/>
              </c:ext>
            </c:extLst>
          </c:dPt>
          <c:dPt>
            <c:idx val="1"/>
            <c:bubble3D val="0"/>
            <c:spPr>
              <a:solidFill>
                <a:schemeClr val="accent1"/>
              </a:solidFill>
            </c:spPr>
            <c:extLst>
              <c:ext xmlns:c16="http://schemas.microsoft.com/office/drawing/2014/chart" uri="{C3380CC4-5D6E-409C-BE32-E72D297353CC}">
                <c16:uniqueId val="{00000002-7FDE-49A6-B2A5-286C0DA2A9B8}"/>
              </c:ext>
            </c:extLst>
          </c:dPt>
          <c:dPt>
            <c:idx val="2"/>
            <c:bubble3D val="0"/>
            <c:spPr>
              <a:solidFill>
                <a:schemeClr val="accent3"/>
              </a:solidFill>
            </c:spPr>
            <c:extLst>
              <c:ext xmlns:c16="http://schemas.microsoft.com/office/drawing/2014/chart" uri="{C3380CC4-5D6E-409C-BE32-E72D297353CC}">
                <c16:uniqueId val="{00000004-7FDE-49A6-B2A5-286C0DA2A9B8}"/>
              </c:ext>
            </c:extLst>
          </c:dPt>
          <c:dPt>
            <c:idx val="3"/>
            <c:bubble3D val="0"/>
            <c:extLst>
              <c:ext xmlns:c16="http://schemas.microsoft.com/office/drawing/2014/chart" uri="{C3380CC4-5D6E-409C-BE32-E72D297353CC}">
                <c16:uniqueId val="{00000005-7FDE-49A6-B2A5-286C0DA2A9B8}"/>
              </c:ext>
            </c:extLst>
          </c:dPt>
          <c:dLbls>
            <c:dLbl>
              <c:idx val="1"/>
              <c:layout>
                <c:manualLayout>
                  <c:x val="3.4230918609237077E-2"/>
                  <c:y val="0.17184619328327838"/>
                </c:manualLayout>
              </c:layout>
              <c:spPr>
                <a:solidFill>
                  <a:schemeClr val="bg1"/>
                </a:solidFill>
              </c:spPr>
              <c:txPr>
                <a:bodyPr/>
                <a:lstStyle/>
                <a:p>
                  <a:pPr>
                    <a:defRPr sz="1000" b="1">
                      <a:solidFill>
                        <a:srgbClr val="FF0000"/>
                      </a:solidFill>
                      <a:latin typeface="+mn-ea"/>
                      <a:ea typeface="+mn-ea"/>
                    </a:defRPr>
                  </a:pPr>
                  <a:endParaRPr lang="ja-JP"/>
                </a:p>
              </c:txPr>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7FDE-49A6-B2A5-286C0DA2A9B8}"/>
                </c:ext>
              </c:extLst>
            </c:dLbl>
            <c:dLbl>
              <c:idx val="2"/>
              <c:layout>
                <c:manualLayout>
                  <c:x val="7.7086016146715841E-2"/>
                  <c:y val="6.1197916666666664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7FDE-49A6-B2A5-286C0DA2A9B8}"/>
                </c:ext>
              </c:extLst>
            </c:dLbl>
            <c:dLbl>
              <c:idx val="3"/>
              <c:delete val="1"/>
              <c:extLst>
                <c:ext xmlns:c15="http://schemas.microsoft.com/office/drawing/2012/chart" uri="{CE6537A1-D6FC-4f65-9D91-7224C49458BB}"/>
                <c:ext xmlns:c16="http://schemas.microsoft.com/office/drawing/2014/chart" uri="{C3380CC4-5D6E-409C-BE32-E72D297353CC}">
                  <c16:uniqueId val="{00000005-7FDE-49A6-B2A5-286C0DA2A9B8}"/>
                </c:ext>
              </c:extLst>
            </c:dLbl>
            <c:dLbl>
              <c:idx val="4"/>
              <c:layout>
                <c:manualLayout>
                  <c:x val="3.7826662292213473E-2"/>
                  <c:y val="0.1331018518518518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7FDE-49A6-B2A5-286C0DA2A9B8}"/>
                </c:ext>
              </c:extLst>
            </c:dLbl>
            <c:spPr>
              <a:solidFill>
                <a:schemeClr val="bg1"/>
              </a:solidFill>
            </c:spPr>
            <c:txPr>
              <a:bodyPr/>
              <a:lstStyle/>
              <a:p>
                <a:pPr>
                  <a:defRPr sz="1000">
                    <a:latin typeface="+mn-ea"/>
                    <a:ea typeface="+mn-ea"/>
                  </a:defRPr>
                </a:pPr>
                <a:endParaRPr lang="ja-JP"/>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'2020デリバティブ'!$B$2:$B$5</c:f>
              <c:strCache>
                <c:ptCount val="4"/>
                <c:pt idx="0">
                  <c:v>海外投資家</c:v>
                </c:pt>
                <c:pt idx="1">
                  <c:v>個 人</c:v>
                </c:pt>
                <c:pt idx="2">
                  <c:v>証券会社</c:v>
                </c:pt>
                <c:pt idx="3">
                  <c:v>その他法人</c:v>
                </c:pt>
              </c:strCache>
            </c:strRef>
          </c:cat>
          <c:val>
            <c:numRef>
              <c:f>'2020デリバティブ'!$D$2:$D$5</c:f>
              <c:numCache>
                <c:formatCode>0%</c:formatCode>
                <c:ptCount val="4"/>
                <c:pt idx="0">
                  <c:v>0.74246484368054755</c:v>
                </c:pt>
                <c:pt idx="1">
                  <c:v>0.15832847689513241</c:v>
                </c:pt>
                <c:pt idx="2">
                  <c:v>5.49396975072367E-2</c:v>
                </c:pt>
                <c:pt idx="3">
                  <c:v>2.2133490958541696E-2</c:v>
                </c:pt>
              </c:numCache>
            </c:numRef>
          </c:val>
          <c:extLst>
            <c:ext xmlns:c16="http://schemas.microsoft.com/office/drawing/2014/chart" uri="{C3380CC4-5D6E-409C-BE32-E72D297353CC}">
              <c16:uniqueId val="{00000007-7FDE-49A6-B2A5-286C0DA2A9B8}"/>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06719100132843"/>
          <c:y val="3.3485153654105544E-2"/>
          <c:w val="0.68228883910523164"/>
          <c:h val="0.96651484634589446"/>
        </c:manualLayout>
      </c:layout>
      <c:pieChart>
        <c:varyColors val="1"/>
        <c:ser>
          <c:idx val="0"/>
          <c:order val="0"/>
          <c:dPt>
            <c:idx val="0"/>
            <c:bubble3D val="0"/>
            <c:spPr>
              <a:solidFill>
                <a:schemeClr val="accent2"/>
              </a:solidFill>
            </c:spPr>
            <c:extLst>
              <c:ext xmlns:c16="http://schemas.microsoft.com/office/drawing/2014/chart" uri="{C3380CC4-5D6E-409C-BE32-E72D297353CC}">
                <c16:uniqueId val="{00000000-C58C-4A2A-A1C0-8FF24045E9FA}"/>
              </c:ext>
            </c:extLst>
          </c:dPt>
          <c:dPt>
            <c:idx val="1"/>
            <c:bubble3D val="0"/>
            <c:spPr>
              <a:solidFill>
                <a:schemeClr val="accent1"/>
              </a:solidFill>
            </c:spPr>
            <c:extLst>
              <c:ext xmlns:c16="http://schemas.microsoft.com/office/drawing/2014/chart" uri="{C3380CC4-5D6E-409C-BE32-E72D297353CC}">
                <c16:uniqueId val="{00000001-C58C-4A2A-A1C0-8FF24045E9FA}"/>
              </c:ext>
            </c:extLst>
          </c:dPt>
          <c:dPt>
            <c:idx val="2"/>
            <c:bubble3D val="0"/>
            <c:extLst>
              <c:ext xmlns:c16="http://schemas.microsoft.com/office/drawing/2014/chart" uri="{C3380CC4-5D6E-409C-BE32-E72D297353CC}">
                <c16:uniqueId val="{00000002-C58C-4A2A-A1C0-8FF24045E9FA}"/>
              </c:ext>
            </c:extLst>
          </c:dPt>
          <c:dPt>
            <c:idx val="3"/>
            <c:bubble3D val="0"/>
            <c:extLst>
              <c:ext xmlns:c16="http://schemas.microsoft.com/office/drawing/2014/chart" uri="{C3380CC4-5D6E-409C-BE32-E72D297353CC}">
                <c16:uniqueId val="{00000003-C58C-4A2A-A1C0-8FF24045E9FA}"/>
              </c:ext>
            </c:extLst>
          </c:dPt>
          <c:dLbls>
            <c:dLbl>
              <c:idx val="0"/>
              <c:layout>
                <c:manualLayout>
                  <c:x val="-0.20073306639159136"/>
                  <c:y val="-8.9885458513208727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C58C-4A2A-A1C0-8FF24045E9FA}"/>
                </c:ext>
              </c:extLst>
            </c:dLbl>
            <c:dLbl>
              <c:idx val="1"/>
              <c:spPr>
                <a:solidFill>
                  <a:schemeClr val="bg1"/>
                </a:solidFill>
              </c:spPr>
              <c:txPr>
                <a:bodyPr/>
                <a:lstStyle/>
                <a:p>
                  <a:pPr>
                    <a:defRPr b="1">
                      <a:solidFill>
                        <a:srgbClr val="FF0000"/>
                      </a:solidFill>
                      <a:latin typeface="+mn-ea"/>
                      <a:ea typeface="+mn-ea"/>
                    </a:defRPr>
                  </a:pPr>
                  <a:endParaRPr lang="ja-JP"/>
                </a:p>
              </c:txPr>
              <c:showLegendKey val="0"/>
              <c:showVal val="0"/>
              <c:showCatName val="1"/>
              <c:showSerName val="0"/>
              <c:showPercent val="1"/>
              <c:showBubbleSize val="0"/>
              <c:extLst>
                <c:ext xmlns:c16="http://schemas.microsoft.com/office/drawing/2014/chart" uri="{C3380CC4-5D6E-409C-BE32-E72D297353CC}">
                  <c16:uniqueId val="{00000001-C58C-4A2A-A1C0-8FF24045E9FA}"/>
                </c:ext>
              </c:extLst>
            </c:dLbl>
            <c:dLbl>
              <c:idx val="2"/>
              <c:layout>
                <c:manualLayout>
                  <c:x val="0.15707704059493427"/>
                  <c:y val="0.16292105714297106"/>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C58C-4A2A-A1C0-8FF24045E9FA}"/>
                </c:ext>
              </c:extLst>
            </c:dLbl>
            <c:dLbl>
              <c:idx val="3"/>
              <c:delete val="1"/>
              <c:extLst>
                <c:ext xmlns:c15="http://schemas.microsoft.com/office/drawing/2012/chart" uri="{CE6537A1-D6FC-4f65-9D91-7224C49458BB}"/>
                <c:ext xmlns:c16="http://schemas.microsoft.com/office/drawing/2014/chart" uri="{C3380CC4-5D6E-409C-BE32-E72D297353CC}">
                  <c16:uniqueId val="{00000003-C58C-4A2A-A1C0-8FF24045E9FA}"/>
                </c:ext>
              </c:extLst>
            </c:dLbl>
            <c:spPr>
              <a:solidFill>
                <a:schemeClr val="bg1"/>
              </a:solidFill>
            </c:spPr>
            <c:txPr>
              <a:bodyPr/>
              <a:lstStyle/>
              <a:p>
                <a:pPr>
                  <a:defRPr>
                    <a:latin typeface="+mn-ea"/>
                    <a:ea typeface="+mn-ea"/>
                  </a:defRPr>
                </a:pPr>
                <a:endParaRPr lang="ja-JP"/>
              </a:p>
            </c:txPr>
            <c:showLegendKey val="0"/>
            <c:showVal val="0"/>
            <c:showCatName val="1"/>
            <c:showSerName val="0"/>
            <c:showPercent val="1"/>
            <c:showBubbleSize val="0"/>
            <c:showLeaderLines val="1"/>
            <c:extLst>
              <c:ext xmlns:c15="http://schemas.microsoft.com/office/drawing/2012/chart" uri="{CE6537A1-D6FC-4f65-9D91-7224C49458BB}"/>
            </c:extLst>
          </c:dLbls>
          <c:cat>
            <c:strRef>
              <c:f>'2020TSE 1st'!$K$19:$K$22</c:f>
              <c:strCache>
                <c:ptCount val="4"/>
                <c:pt idx="0">
                  <c:v>海外投資家</c:v>
                </c:pt>
                <c:pt idx="1">
                  <c:v>個 人</c:v>
                </c:pt>
                <c:pt idx="2">
                  <c:v>証券会社</c:v>
                </c:pt>
                <c:pt idx="3">
                  <c:v>その他法人</c:v>
                </c:pt>
              </c:strCache>
            </c:strRef>
          </c:cat>
          <c:val>
            <c:numRef>
              <c:f>'2020TSE 1st'!$M$19:$M$22</c:f>
              <c:numCache>
                <c:formatCode>0.0%</c:formatCode>
                <c:ptCount val="4"/>
                <c:pt idx="0">
                  <c:v>0.62554396994475359</c:v>
                </c:pt>
                <c:pt idx="1">
                  <c:v>0.16380111130080841</c:v>
                </c:pt>
                <c:pt idx="2">
                  <c:v>0.14370796767877178</c:v>
                </c:pt>
                <c:pt idx="3">
                  <c:v>6.6946951075666228E-2</c:v>
                </c:pt>
              </c:numCache>
            </c:numRef>
          </c:val>
          <c:extLst>
            <c:ext xmlns:c16="http://schemas.microsoft.com/office/drawing/2014/chart" uri="{C3380CC4-5D6E-409C-BE32-E72D297353CC}">
              <c16:uniqueId val="{00000004-C58C-4A2A-A1C0-8FF24045E9FA}"/>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961703167011352E-3"/>
          <c:y val="5.6323995655323103E-2"/>
          <c:w val="0.97361054108866385"/>
          <c:h val="0.72658413966910851"/>
        </c:manualLayout>
      </c:layout>
      <c:barChart>
        <c:barDir val="col"/>
        <c:grouping val="stacked"/>
        <c:varyColors val="0"/>
        <c:ser>
          <c:idx val="0"/>
          <c:order val="0"/>
          <c:tx>
            <c:strRef>
              <c:f>'【データ】国内IPO件数（会社のみ）'!$B$5</c:f>
              <c:strCache>
                <c:ptCount val="1"/>
                <c:pt idx="0">
                  <c:v>東証一・二部</c:v>
                </c:pt>
              </c:strCache>
            </c:strRef>
          </c:tx>
          <c:spPr>
            <a:solidFill>
              <a:srgbClr val="496EA6"/>
            </a:solidFill>
            <a:ln w="25400">
              <a:noFill/>
            </a:ln>
          </c:spPr>
          <c:invertIfNegative val="0"/>
          <c:dLbls>
            <c:dLbl>
              <c:idx val="13"/>
              <c:layout>
                <c:manualLayout>
                  <c:x val="1.0170312697074833E-2"/>
                  <c:y val="-1.1488908228048499E-2"/>
                </c:manualLayout>
              </c:layout>
              <c:spPr>
                <a:noFill/>
                <a:ln w="25400">
                  <a:noFill/>
                </a:ln>
              </c:spPr>
              <c:txPr>
                <a:bodyPr wrap="square" lIns="38100" tIns="19050" rIns="38100" bIns="19050" anchor="ctr">
                  <a:noAutofit/>
                </a:bodyPr>
                <a:lstStyle/>
                <a:p>
                  <a:pPr>
                    <a:defRPr sz="1400" b="0" i="0" u="none" strike="noStrike" baseline="0">
                      <a:solidFill>
                        <a:srgbClr val="FFFFFF"/>
                      </a:solidFill>
                      <a:latin typeface="メイリオ"/>
                      <a:ea typeface="メイリオ"/>
                      <a:cs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1.8681643186190793E-2"/>
                      <c:h val="6.4593195148805987E-2"/>
                    </c:manualLayout>
                  </c15:layout>
                </c:ext>
                <c:ext xmlns:c16="http://schemas.microsoft.com/office/drawing/2014/chart" uri="{C3380CC4-5D6E-409C-BE32-E72D297353CC}">
                  <c16:uniqueId val="{00000000-83D5-4FB3-81F7-AB8D78479CA7}"/>
                </c:ext>
              </c:extLst>
            </c:dLbl>
            <c:spPr>
              <a:noFill/>
              <a:ln w="25400">
                <a:noFill/>
              </a:ln>
            </c:spPr>
            <c:txPr>
              <a:bodyPr wrap="square" lIns="38100" tIns="19050" rIns="38100" bIns="19050" anchor="ctr">
                <a:spAutoFit/>
              </a:bodyPr>
              <a:lstStyle/>
              <a:p>
                <a:pPr>
                  <a:defRPr sz="1400" b="0" i="0" u="none" strike="noStrike" baseline="0">
                    <a:solidFill>
                      <a:srgbClr val="FFFFFF"/>
                    </a:solidFill>
                    <a:latin typeface="メイリオ"/>
                    <a:ea typeface="メイリオ"/>
                    <a:cs typeface="メイリオ"/>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'【データ】国内IPO件数（会社のみ）'!$L$4:$Y$4</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'【データ】国内IPO件数（会社のみ）'!$L$5:$Y$5</c:f>
              <c:numCache>
                <c:formatCode>General</c:formatCode>
                <c:ptCount val="14"/>
                <c:pt idx="0">
                  <c:v>7</c:v>
                </c:pt>
                <c:pt idx="1">
                  <c:v>6</c:v>
                </c:pt>
                <c:pt idx="2">
                  <c:v>6</c:v>
                </c:pt>
                <c:pt idx="3">
                  <c:v>9</c:v>
                </c:pt>
                <c:pt idx="4">
                  <c:v>7</c:v>
                </c:pt>
                <c:pt idx="5">
                  <c:v>12</c:v>
                </c:pt>
                <c:pt idx="6">
                  <c:v>20</c:v>
                </c:pt>
                <c:pt idx="7">
                  <c:v>17</c:v>
                </c:pt>
                <c:pt idx="8">
                  <c:v>13</c:v>
                </c:pt>
                <c:pt idx="9">
                  <c:v>19</c:v>
                </c:pt>
                <c:pt idx="10">
                  <c:v>12</c:v>
                </c:pt>
                <c:pt idx="11">
                  <c:v>12</c:v>
                </c:pt>
                <c:pt idx="12">
                  <c:v>15</c:v>
                </c:pt>
                <c:pt idx="13">
                  <c:v>1</c:v>
                </c:pt>
              </c:numCache>
            </c:numRef>
          </c:val>
          <c:extLst>
            <c:ext xmlns:c16="http://schemas.microsoft.com/office/drawing/2014/chart" uri="{C3380CC4-5D6E-409C-BE32-E72D297353CC}">
              <c16:uniqueId val="{00000000-72D2-42DB-96C7-71C86E926FB1}"/>
            </c:ext>
          </c:extLst>
        </c:ser>
        <c:ser>
          <c:idx val="1"/>
          <c:order val="1"/>
          <c:tx>
            <c:strRef>
              <c:f>'【データ】国内IPO件数（会社のみ）'!$B$6</c:f>
              <c:strCache>
                <c:ptCount val="1"/>
                <c:pt idx="0">
                  <c:v>マザーズ</c:v>
                </c:pt>
              </c:strCache>
            </c:strRef>
          </c:tx>
          <c:spPr>
            <a:solidFill>
              <a:srgbClr val="B53434"/>
            </a:solidFill>
            <a:ln w="25400">
              <a:noFill/>
            </a:ln>
          </c:spPr>
          <c:invertIfNegative val="0"/>
          <c:dLbls>
            <c:spPr>
              <a:noFill/>
              <a:ln w="25400">
                <a:noFill/>
              </a:ln>
            </c:spPr>
            <c:txPr>
              <a:bodyPr/>
              <a:lstStyle/>
              <a:p>
                <a:pPr>
                  <a:defRPr sz="1400" b="0" i="0" u="none" strike="noStrike" baseline="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'【データ】国内IPO件数（会社のみ）'!$L$4:$Y$4</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'【データ】国内IPO件数（会社のみ）'!$L$6:$Y$6</c:f>
              <c:numCache>
                <c:formatCode>General</c:formatCode>
                <c:ptCount val="14"/>
                <c:pt idx="0">
                  <c:v>12</c:v>
                </c:pt>
                <c:pt idx="1">
                  <c:v>4</c:v>
                </c:pt>
                <c:pt idx="2">
                  <c:v>6</c:v>
                </c:pt>
                <c:pt idx="3">
                  <c:v>11</c:v>
                </c:pt>
                <c:pt idx="4">
                  <c:v>23</c:v>
                </c:pt>
                <c:pt idx="5">
                  <c:v>29</c:v>
                </c:pt>
                <c:pt idx="6">
                  <c:v>44</c:v>
                </c:pt>
                <c:pt idx="7">
                  <c:v>61</c:v>
                </c:pt>
                <c:pt idx="8">
                  <c:v>54</c:v>
                </c:pt>
                <c:pt idx="9">
                  <c:v>49</c:v>
                </c:pt>
                <c:pt idx="10">
                  <c:v>63</c:v>
                </c:pt>
                <c:pt idx="11">
                  <c:v>63</c:v>
                </c:pt>
                <c:pt idx="12">
                  <c:v>63</c:v>
                </c:pt>
                <c:pt idx="13">
                  <c:v>15</c:v>
                </c:pt>
              </c:numCache>
            </c:numRef>
          </c:val>
          <c:extLst>
            <c:ext xmlns:c16="http://schemas.microsoft.com/office/drawing/2014/chart" uri="{C3380CC4-5D6E-409C-BE32-E72D297353CC}">
              <c16:uniqueId val="{00000001-72D2-42DB-96C7-71C86E926FB1}"/>
            </c:ext>
          </c:extLst>
        </c:ser>
        <c:ser>
          <c:idx val="3"/>
          <c:order val="2"/>
          <c:tx>
            <c:strRef>
              <c:f>'【データ】国内IPO件数（会社のみ）'!$B$7</c:f>
              <c:strCache>
                <c:ptCount val="1"/>
                <c:pt idx="0">
                  <c:v>ジャスダック</c:v>
                </c:pt>
              </c:strCache>
            </c:strRef>
          </c:tx>
          <c:spPr>
            <a:solidFill>
              <a:srgbClr val="46863C"/>
            </a:solidFill>
            <a:ln w="28575">
              <a:noFill/>
            </a:ln>
          </c:spPr>
          <c:invertIfNegative val="0"/>
          <c:dLbls>
            <c:dLbl>
              <c:idx val="13"/>
              <c:layout>
                <c:manualLayout>
                  <c:x val="-1.0170312697074834E-2"/>
                  <c:y val="5.1061814346882207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829-41AB-9F8C-08F2076F5E9A}"/>
                </c:ext>
              </c:extLst>
            </c:dLbl>
            <c:spPr>
              <a:noFill/>
              <a:ln w="25400">
                <a:noFill/>
              </a:ln>
            </c:spPr>
            <c:txPr>
              <a:bodyPr/>
              <a:lstStyle/>
              <a:p>
                <a:pPr>
                  <a:defRPr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'【データ】国内IPO件数（会社のみ）'!$L$4:$Y$4</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'【データ】国内IPO件数（会社のみ）'!$L$7:$Y$7</c:f>
              <c:numCache>
                <c:formatCode>General</c:formatCode>
                <c:ptCount val="14"/>
                <c:pt idx="0">
                  <c:v>19</c:v>
                </c:pt>
                <c:pt idx="1">
                  <c:v>8</c:v>
                </c:pt>
                <c:pt idx="2">
                  <c:v>10</c:v>
                </c:pt>
                <c:pt idx="3">
                  <c:v>16</c:v>
                </c:pt>
                <c:pt idx="4">
                  <c:v>14</c:v>
                </c:pt>
                <c:pt idx="5">
                  <c:v>12</c:v>
                </c:pt>
                <c:pt idx="6">
                  <c:v>11</c:v>
                </c:pt>
                <c:pt idx="7">
                  <c:v>11</c:v>
                </c:pt>
                <c:pt idx="8">
                  <c:v>14</c:v>
                </c:pt>
                <c:pt idx="9">
                  <c:v>18</c:v>
                </c:pt>
                <c:pt idx="10">
                  <c:v>14</c:v>
                </c:pt>
                <c:pt idx="11">
                  <c:v>6</c:v>
                </c:pt>
                <c:pt idx="12">
                  <c:v>14</c:v>
                </c:pt>
                <c:pt idx="13">
                  <c:v>4</c:v>
                </c:pt>
              </c:numCache>
            </c:numRef>
          </c:val>
          <c:extLst>
            <c:ext xmlns:c16="http://schemas.microsoft.com/office/drawing/2014/chart" uri="{C3380CC4-5D6E-409C-BE32-E72D297353CC}">
              <c16:uniqueId val="{00000002-72D2-42DB-96C7-71C86E926FB1}"/>
            </c:ext>
          </c:extLst>
        </c:ser>
        <c:ser>
          <c:idx val="4"/>
          <c:order val="3"/>
          <c:tx>
            <c:strRef>
              <c:f>'【データ】国内IPO件数（会社のみ）'!$B$8</c:f>
              <c:strCache>
                <c:ptCount val="1"/>
                <c:pt idx="0">
                  <c:v>ヘラクレス</c:v>
                </c:pt>
              </c:strCache>
            </c:strRef>
          </c:tx>
          <c:spPr>
            <a:solidFill>
              <a:srgbClr val="99CC00"/>
            </a:solidFill>
            <a:ln w="28575">
              <a:noFill/>
            </a:ln>
          </c:spPr>
          <c:invertIfNegative val="0"/>
          <c:dLbls>
            <c:spPr>
              <a:noFill/>
              <a:ln>
                <a:noFill/>
              </a:ln>
              <a:effectLst/>
            </c:spPr>
            <c:txPr>
              <a:bodyPr wrap="square" lIns="38100" tIns="19050" rIns="38100" bIns="19050" anchor="ctr">
                <a:spAutoFit/>
              </a:bodyPr>
              <a:lstStyle/>
              <a:p>
                <a:pPr>
                  <a:defRPr sz="1400">
                    <a:latin typeface="+mn-ea"/>
                    <a:ea typeface="+mn-ea"/>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'【データ】国内IPO件数（会社のみ）'!$L$4:$Y$4</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'【データ】国内IPO件数（会社のみ）'!$L$8:$Y$8</c:f>
              <c:numCache>
                <c:formatCode>General</c:formatCode>
                <c:ptCount val="14"/>
                <c:pt idx="0">
                  <c:v>9</c:v>
                </c:pt>
                <c:pt idx="1">
                  <c:v>1</c:v>
                </c:pt>
              </c:numCache>
            </c:numRef>
          </c:val>
          <c:extLst>
            <c:ext xmlns:c16="http://schemas.microsoft.com/office/drawing/2014/chart" uri="{C3380CC4-5D6E-409C-BE32-E72D297353CC}">
              <c16:uniqueId val="{00000003-72D2-42DB-96C7-71C86E926FB1}"/>
            </c:ext>
          </c:extLst>
        </c:ser>
        <c:ser>
          <c:idx val="2"/>
          <c:order val="4"/>
          <c:tx>
            <c:strRef>
              <c:f>'【データ】国内IPO件数（会社のみ）'!$B$9</c:f>
              <c:strCache>
                <c:ptCount val="1"/>
                <c:pt idx="0">
                  <c:v>TOKYO PRO</c:v>
                </c:pt>
              </c:strCache>
            </c:strRef>
          </c:tx>
          <c:spPr>
            <a:solidFill>
              <a:srgbClr val="EFE87E"/>
            </a:solidFill>
            <a:ln w="25400">
              <a:noFill/>
            </a:ln>
          </c:spPr>
          <c:invertIfNegative val="0"/>
          <c:dLbls>
            <c:dLbl>
              <c:idx val="3"/>
              <c:layout>
                <c:manualLayout>
                  <c:x val="-1.1783038904648703E-7"/>
                  <c:y val="7.7120956895313463E-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2D2-42DB-96C7-71C86E926FB1}"/>
                </c:ext>
              </c:extLst>
            </c:dLbl>
            <c:dLbl>
              <c:idx val="4"/>
              <c:layout>
                <c:manualLayout>
                  <c:x val="8.9786756453423128E-3"/>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2D2-42DB-96C7-71C86E926FB1}"/>
                </c:ext>
              </c:extLst>
            </c:dLbl>
            <c:dLbl>
              <c:idx val="5"/>
              <c:layout>
                <c:manualLayout>
                  <c:x val="5.985783763561541E-3"/>
                  <c:y val="3.4452409866677111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72D2-42DB-96C7-71C86E926FB1}"/>
                </c:ext>
              </c:extLst>
            </c:dLbl>
            <c:dLbl>
              <c:idx val="6"/>
              <c:layout>
                <c:manualLayout>
                  <c:x val="8.9915173986422226E-3"/>
                  <c:y val="5.1433071593296516E-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72D2-42DB-96C7-71C86E926FB1}"/>
                </c:ext>
              </c:extLst>
            </c:dLbl>
            <c:dLbl>
              <c:idx val="7"/>
              <c:layout>
                <c:manualLayout>
                  <c:x val="1.7275584659661652E-2"/>
                  <c:y val="7.9628106188219005E-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72D2-42DB-96C7-71C86E926FB1}"/>
                </c:ext>
              </c:extLst>
            </c:dLbl>
            <c:dLbl>
              <c:idx val="8"/>
              <c:layout>
                <c:manualLayout>
                  <c:x val="1.1971567527123193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72D2-42DB-96C7-71C86E926FB1}"/>
                </c:ext>
              </c:extLst>
            </c:dLbl>
            <c:dLbl>
              <c:idx val="9"/>
              <c:layout>
                <c:manualLayout>
                  <c:x val="1.0890705340390282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72D2-42DB-96C7-71C86E926FB1}"/>
                </c:ext>
              </c:extLst>
            </c:dLbl>
            <c:dLbl>
              <c:idx val="13"/>
              <c:layout>
                <c:manualLayout>
                  <c:x val="8.899023609940479E-3"/>
                  <c:y val="-2.042472573875297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829-41AB-9F8C-08F2076F5E9A}"/>
                </c:ext>
              </c:extLst>
            </c:dLbl>
            <c:spPr>
              <a:noFill/>
              <a:ln w="25400">
                <a:noFill/>
              </a:ln>
            </c:spPr>
            <c:txPr>
              <a:bodyPr/>
              <a:lstStyle/>
              <a:p>
                <a:pPr>
                  <a:defRPr sz="1400" b="0" i="0" u="none" strike="noStrike" baseline="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'【データ】国内IPO件数（会社のみ）'!$L$4:$Y$4</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'【データ】国内IPO件数（会社のみ）'!$L$9:$Y$9</c:f>
              <c:numCache>
                <c:formatCode>General</c:formatCode>
                <c:ptCount val="14"/>
                <c:pt idx="3">
                  <c:v>1</c:v>
                </c:pt>
                <c:pt idx="4">
                  <c:v>2</c:v>
                </c:pt>
                <c:pt idx="5">
                  <c:v>4</c:v>
                </c:pt>
                <c:pt idx="6">
                  <c:v>3</c:v>
                </c:pt>
                <c:pt idx="7">
                  <c:v>6</c:v>
                </c:pt>
                <c:pt idx="8">
                  <c:v>3</c:v>
                </c:pt>
                <c:pt idx="9">
                  <c:v>7</c:v>
                </c:pt>
                <c:pt idx="10">
                  <c:v>8</c:v>
                </c:pt>
                <c:pt idx="11">
                  <c:v>9</c:v>
                </c:pt>
                <c:pt idx="12">
                  <c:v>10</c:v>
                </c:pt>
                <c:pt idx="13">
                  <c:v>4</c:v>
                </c:pt>
              </c:numCache>
            </c:numRef>
          </c:val>
          <c:extLst>
            <c:ext xmlns:c16="http://schemas.microsoft.com/office/drawing/2014/chart" uri="{C3380CC4-5D6E-409C-BE32-E72D297353CC}">
              <c16:uniqueId val="{0000000B-72D2-42DB-96C7-71C86E926FB1}"/>
            </c:ext>
          </c:extLst>
        </c:ser>
        <c:ser>
          <c:idx val="6"/>
          <c:order val="5"/>
          <c:tx>
            <c:strRef>
              <c:f>'【データ】国内IPO件数（会社のみ）'!$B$10</c:f>
              <c:strCache>
                <c:ptCount val="1"/>
                <c:pt idx="0">
                  <c:v>他市場ＩＰＯ</c:v>
                </c:pt>
              </c:strCache>
            </c:strRef>
          </c:tx>
          <c:spPr>
            <a:solidFill>
              <a:schemeClr val="bg1">
                <a:lumMod val="75000"/>
              </a:schemeClr>
            </a:solidFill>
            <a:ln w="28575">
              <a:noFill/>
            </a:ln>
          </c:spPr>
          <c:invertIfNegative val="0"/>
          <c:dLbls>
            <c:dLbl>
              <c:idx val="0"/>
              <c:layout>
                <c:manualLayout>
                  <c:x val="-1.4964459408903853E-2"/>
                  <c:y val="-1.3267259503009946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72D2-42DB-96C7-71C86E926FB1}"/>
                </c:ext>
              </c:extLst>
            </c:dLbl>
            <c:dLbl>
              <c:idx val="3"/>
              <c:layout>
                <c:manualLayout>
                  <c:x val="1.0475121586232643E-2"/>
                  <c:y val="6.0806373292035783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2D2-42DB-96C7-71C86E926FB1}"/>
                </c:ext>
              </c:extLst>
            </c:dLbl>
            <c:dLbl>
              <c:idx val="4"/>
              <c:layout>
                <c:manualLayout>
                  <c:x val="-1.1971567527123137E-2"/>
                  <c:y val="-2.4117209229443333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72D2-42DB-96C7-71C86E926FB1}"/>
                </c:ext>
              </c:extLst>
            </c:dLbl>
            <c:dLbl>
              <c:idx val="5"/>
              <c:layout>
                <c:manualLayout>
                  <c:x val="-1.7957351290684626E-2"/>
                  <c:y val="-1.65837479270315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72D2-42DB-96C7-71C86E926FB1}"/>
                </c:ext>
              </c:extLst>
            </c:dLbl>
            <c:dLbl>
              <c:idx val="6"/>
              <c:layout>
                <c:manualLayout>
                  <c:x val="-1.826121687391024E-2"/>
                  <c:y val="-1.033599519786982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72D2-42DB-96C7-71C86E926FB1}"/>
                </c:ext>
              </c:extLst>
            </c:dLbl>
            <c:dLbl>
              <c:idx val="7"/>
              <c:layout>
                <c:manualLayout>
                  <c:x val="-2.0007787896927483E-2"/>
                  <c:y val="-1.900415654465528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72D2-42DB-96C7-71C86E926FB1}"/>
                </c:ext>
              </c:extLst>
            </c:dLbl>
            <c:dLbl>
              <c:idx val="8"/>
              <c:layout>
                <c:manualLayout>
                  <c:x val="-1.3468013468013358E-2"/>
                  <c:y val="-1.65837479270315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72D2-42DB-96C7-71C86E926FB1}"/>
                </c:ext>
              </c:extLst>
            </c:dLbl>
            <c:dLbl>
              <c:idx val="9"/>
              <c:layout>
                <c:manualLayout>
                  <c:x val="-1.2446520389017465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72D2-42DB-96C7-71C86E926FB1}"/>
                </c:ext>
              </c:extLst>
            </c:dLbl>
            <c:spPr>
              <a:noFill/>
              <a:ln w="25400">
                <a:noFill/>
              </a:ln>
            </c:spPr>
            <c:txPr>
              <a:bodyPr/>
              <a:lstStyle/>
              <a:p>
                <a:pPr>
                  <a:defRPr sz="1400">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'【データ】国内IPO件数（会社のみ）'!$L$4:$Y$4</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'【データ】国内IPO件数（会社のみ）'!$L$10:$Y$10</c:f>
              <c:numCache>
                <c:formatCode>General</c:formatCode>
                <c:ptCount val="14"/>
                <c:pt idx="0">
                  <c:v>2</c:v>
                </c:pt>
                <c:pt idx="4">
                  <c:v>2</c:v>
                </c:pt>
                <c:pt idx="5">
                  <c:v>1</c:v>
                </c:pt>
                <c:pt idx="6">
                  <c:v>2</c:v>
                </c:pt>
                <c:pt idx="7">
                  <c:v>3</c:v>
                </c:pt>
                <c:pt idx="8">
                  <c:v>2</c:v>
                </c:pt>
                <c:pt idx="9">
                  <c:v>3</c:v>
                </c:pt>
                <c:pt idx="10">
                  <c:v>1</c:v>
                </c:pt>
                <c:pt idx="11">
                  <c:v>4</c:v>
                </c:pt>
              </c:numCache>
            </c:numRef>
          </c:val>
          <c:extLst>
            <c:ext xmlns:c16="http://schemas.microsoft.com/office/drawing/2014/chart" uri="{C3380CC4-5D6E-409C-BE32-E72D297353CC}">
              <c16:uniqueId val="{00000014-72D2-42DB-96C7-71C86E926FB1}"/>
            </c:ext>
          </c:extLst>
        </c:ser>
        <c:dLbls>
          <c:showLegendKey val="0"/>
          <c:showVal val="0"/>
          <c:showCatName val="0"/>
          <c:showSerName val="0"/>
          <c:showPercent val="0"/>
          <c:showBubbleSize val="0"/>
        </c:dLbls>
        <c:gapWidth val="67"/>
        <c:overlap val="100"/>
        <c:axId val="938159615"/>
        <c:axId val="1"/>
      </c:barChart>
      <c:lineChart>
        <c:grouping val="standard"/>
        <c:varyColors val="0"/>
        <c:ser>
          <c:idx val="5"/>
          <c:order val="6"/>
          <c:tx>
            <c:strRef>
              <c:f>'【データ】国内IPO件数（会社のみ）'!$B$11</c:f>
              <c:strCache>
                <c:ptCount val="1"/>
                <c:pt idx="0">
                  <c:v>合計</c:v>
                </c:pt>
              </c:strCache>
            </c:strRef>
          </c:tx>
          <c:spPr>
            <a:ln>
              <a:noFill/>
            </a:ln>
          </c:spPr>
          <c:marker>
            <c:symbol val="none"/>
          </c:marker>
          <c:dLbls>
            <c:spPr>
              <a:noFill/>
              <a:ln w="25400">
                <a:noFill/>
              </a:ln>
            </c:spPr>
            <c:txPr>
              <a:bodyPr wrap="square" lIns="38100" tIns="19050" rIns="38100" bIns="19050" anchor="ctr">
                <a:spAutoFit/>
              </a:bodyPr>
              <a:lstStyle/>
              <a:p>
                <a:pPr>
                  <a:defRPr sz="1600" b="1" i="0" u="none" strike="noStrike" baseline="0">
                    <a:solidFill>
                      <a:srgbClr val="000000"/>
                    </a:solidFill>
                    <a:latin typeface="メイリオ"/>
                    <a:ea typeface="メイリオ"/>
                    <a:cs typeface="メイリオ"/>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'【データ】国内IPO件数（会社のみ）'!$L$4:$Y$4</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'【データ】国内IPO件数（会社のみ）'!$L$11:$Y$11</c:f>
              <c:numCache>
                <c:formatCode>General</c:formatCode>
                <c:ptCount val="14"/>
                <c:pt idx="0">
                  <c:v>49</c:v>
                </c:pt>
                <c:pt idx="1">
                  <c:v>19</c:v>
                </c:pt>
                <c:pt idx="2">
                  <c:v>22</c:v>
                </c:pt>
                <c:pt idx="3">
                  <c:v>37</c:v>
                </c:pt>
                <c:pt idx="4">
                  <c:v>48</c:v>
                </c:pt>
                <c:pt idx="5">
                  <c:v>58</c:v>
                </c:pt>
                <c:pt idx="6">
                  <c:v>80</c:v>
                </c:pt>
                <c:pt idx="7">
                  <c:v>98</c:v>
                </c:pt>
                <c:pt idx="8">
                  <c:v>86</c:v>
                </c:pt>
                <c:pt idx="9">
                  <c:v>96</c:v>
                </c:pt>
                <c:pt idx="10">
                  <c:v>98</c:v>
                </c:pt>
                <c:pt idx="11">
                  <c:v>94</c:v>
                </c:pt>
                <c:pt idx="12">
                  <c:v>102</c:v>
                </c:pt>
                <c:pt idx="13">
                  <c:v>24</c:v>
                </c:pt>
              </c:numCache>
            </c:numRef>
          </c:val>
          <c:smooth val="0"/>
          <c:extLst>
            <c:ext xmlns:c16="http://schemas.microsoft.com/office/drawing/2014/chart" uri="{C3380CC4-5D6E-409C-BE32-E72D297353CC}">
              <c16:uniqueId val="{00000015-72D2-42DB-96C7-71C86E926FB1}"/>
            </c:ext>
          </c:extLst>
        </c:ser>
        <c:dLbls>
          <c:showLegendKey val="0"/>
          <c:showVal val="0"/>
          <c:showCatName val="0"/>
          <c:showSerName val="0"/>
          <c:showPercent val="0"/>
          <c:showBubbleSize val="0"/>
        </c:dLbls>
        <c:marker val="1"/>
        <c:smooth val="0"/>
        <c:axId val="938159615"/>
        <c:axId val="1"/>
      </c:lineChart>
      <c:catAx>
        <c:axId val="938159615"/>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メイリオ"/>
                <a:ea typeface="メイリオ"/>
                <a:cs typeface="メイリオ"/>
              </a:defRPr>
            </a:pPr>
            <a:endParaRPr lang="ja-JP"/>
          </a:p>
        </c:txPr>
        <c:crossAx val="1"/>
        <c:crosses val="autoZero"/>
        <c:auto val="1"/>
        <c:lblAlgn val="ctr"/>
        <c:lblOffset val="100"/>
        <c:noMultiLvlLbl val="0"/>
      </c:catAx>
      <c:valAx>
        <c:axId val="1"/>
        <c:scaling>
          <c:orientation val="minMax"/>
        </c:scaling>
        <c:delete val="1"/>
        <c:axPos val="l"/>
        <c:numFmt formatCode="General" sourceLinked="1"/>
        <c:majorTickMark val="in"/>
        <c:minorTickMark val="none"/>
        <c:tickLblPos val="nextTo"/>
        <c:crossAx val="938159615"/>
        <c:crosses val="autoZero"/>
        <c:crossBetween val="between"/>
      </c:valAx>
      <c:spPr>
        <a:noFill/>
        <a:ln w="25400">
          <a:noFill/>
        </a:ln>
      </c:spPr>
    </c:plotArea>
    <c:legend>
      <c:legendPos val="b"/>
      <c:legendEntry>
        <c:idx val="6"/>
        <c:delete val="1"/>
      </c:legendEntry>
      <c:layout>
        <c:manualLayout>
          <c:xMode val="edge"/>
          <c:yMode val="edge"/>
          <c:x val="3.6209716652685821E-3"/>
          <c:y val="0.92984971141028505"/>
          <c:w val="0.98526479750778806"/>
          <c:h val="5.830422212451869E-2"/>
        </c:manualLayout>
      </c:layout>
      <c:overlay val="0"/>
      <c:spPr>
        <a:noFill/>
        <a:ln w="25400">
          <a:noFill/>
        </a:ln>
      </c:spPr>
      <c:txPr>
        <a:bodyPr/>
        <a:lstStyle/>
        <a:p>
          <a:pPr>
            <a:defRPr sz="1200" b="0" i="0" u="none" strike="noStrike"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legend>
    <c:plotVisOnly val="1"/>
    <c:dispBlanksAs val="gap"/>
    <c:showDLblsOverMax val="0"/>
  </c:chart>
  <c:spPr>
    <a:noFill/>
    <a:ln w="9525">
      <a:noFill/>
    </a:ln>
  </c:spPr>
  <c:txPr>
    <a:bodyPr/>
    <a:lstStyle/>
    <a:p>
      <a:pPr>
        <a:defRPr sz="10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674371348742696E-2"/>
          <c:y val="0.12403355500462483"/>
          <c:w val="0.84227033493954251"/>
          <c:h val="0.70780114744120959"/>
        </c:manualLayout>
      </c:layout>
      <c:lineChart>
        <c:grouping val="standard"/>
        <c:varyColors val="0"/>
        <c:ser>
          <c:idx val="0"/>
          <c:order val="0"/>
          <c:tx>
            <c:strRef>
              <c:f>開業率!$B$9</c:f>
              <c:strCache>
                <c:ptCount val="1"/>
                <c:pt idx="0">
                  <c:v>大阪</c:v>
                </c:pt>
              </c:strCache>
            </c:strRef>
          </c:tx>
          <c:spPr>
            <a:ln w="38100">
              <a:solidFill>
                <a:schemeClr val="accent2"/>
              </a:solidFill>
            </a:ln>
          </c:spPr>
          <c:marker>
            <c:symbol val="x"/>
            <c:size val="7"/>
            <c:spPr>
              <a:solidFill>
                <a:schemeClr val="accent2"/>
              </a:solidFill>
              <a:ln>
                <a:solidFill>
                  <a:schemeClr val="accent2"/>
                </a:solidFill>
              </a:ln>
            </c:spPr>
          </c:marker>
          <c:dLbls>
            <c:dLbl>
              <c:idx val="9"/>
              <c:layout>
                <c:manualLayout>
                  <c:x val="-0.12288586788020392"/>
                  <c:y val="-1.70812732502121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92A-44FD-99C7-42F65CBEE1BD}"/>
                </c:ext>
              </c:extLst>
            </c:dLbl>
            <c:dLbl>
              <c:idx val="10"/>
              <c:layout>
                <c:manualLayout>
                  <c:x val="4.013987109716022E-3"/>
                  <c:y val="4.740630834774665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92A-44FD-99C7-42F65CBEE1BD}"/>
                </c:ext>
              </c:extLst>
            </c:dLbl>
            <c:spPr>
              <a:noFill/>
              <a:ln>
                <a:solidFill>
                  <a:schemeClr val="tx1"/>
                </a:solidFill>
                <a:prstDash val="solid"/>
              </a:ln>
              <a:effectLst/>
            </c:spPr>
            <c:txPr>
              <a:bodyPr wrap="square" lIns="38100" tIns="19050" rIns="38100" bIns="19050" anchor="ctr">
                <a:spAutoFit/>
              </a:bodyPr>
              <a:lstStyle/>
              <a:p>
                <a:pPr>
                  <a:defRPr b="1"/>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開業率!$C$9:$M$9</c:f>
              <c:numCache>
                <c:formatCode>0.0%</c:formatCode>
                <c:ptCount val="11"/>
                <c:pt idx="0">
                  <c:v>4.732725855179807E-2</c:v>
                </c:pt>
                <c:pt idx="1">
                  <c:v>4.5653541095514019E-2</c:v>
                </c:pt>
                <c:pt idx="2">
                  <c:v>4.6017289944212246E-2</c:v>
                </c:pt>
                <c:pt idx="3">
                  <c:v>4.7543236257317024E-2</c:v>
                </c:pt>
                <c:pt idx="4">
                  <c:v>4.9730496283432582E-2</c:v>
                </c:pt>
                <c:pt idx="5">
                  <c:v>4.9590052411769579E-2</c:v>
                </c:pt>
                <c:pt idx="6">
                  <c:v>5.9106308411214954E-2</c:v>
                </c:pt>
                <c:pt idx="7">
                  <c:v>6.6740823136818686E-2</c:v>
                </c:pt>
                <c:pt idx="8">
                  <c:v>6.4277028520893217E-2</c:v>
                </c:pt>
                <c:pt idx="9">
                  <c:v>4.5710859772498946E-2</c:v>
                </c:pt>
                <c:pt idx="10">
                  <c:v>4.5286654889995184E-2</c:v>
                </c:pt>
              </c:numCache>
            </c:numRef>
          </c:val>
          <c:smooth val="0"/>
          <c:extLst>
            <c:ext xmlns:c16="http://schemas.microsoft.com/office/drawing/2014/chart" uri="{C3380CC4-5D6E-409C-BE32-E72D297353CC}">
              <c16:uniqueId val="{00000002-992A-44FD-99C7-42F65CBEE1BD}"/>
            </c:ext>
          </c:extLst>
        </c:ser>
        <c:ser>
          <c:idx val="1"/>
          <c:order val="1"/>
          <c:tx>
            <c:strRef>
              <c:f>開業率!$B$10</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solidFill>
              </a:ln>
            </c:spPr>
          </c:marker>
          <c:dLbls>
            <c:dLbl>
              <c:idx val="9"/>
              <c:layout>
                <c:manualLayout>
                  <c:x val="-0.14671764679635629"/>
                  <c:y val="-3.373569498278996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92A-44FD-99C7-42F65CBEE1BD}"/>
                </c:ext>
              </c:extLst>
            </c:dLbl>
            <c:dLbl>
              <c:idx val="10"/>
              <c:layout>
                <c:manualLayout>
                  <c:x val="1.2160879311326225E-2"/>
                  <c:y val="1.20639647817992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92A-44FD-99C7-42F65CBEE1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開業率!$C$10:$M$10</c:f>
              <c:numCache>
                <c:formatCode>0.0%</c:formatCode>
                <c:ptCount val="11"/>
                <c:pt idx="0">
                  <c:v>4.8561860348658885E-2</c:v>
                </c:pt>
                <c:pt idx="1">
                  <c:v>4.702551520486456E-2</c:v>
                </c:pt>
                <c:pt idx="2">
                  <c:v>4.5578622892371683E-2</c:v>
                </c:pt>
                <c:pt idx="3">
                  <c:v>4.5792045046785725E-2</c:v>
                </c:pt>
                <c:pt idx="4">
                  <c:v>4.7985504156896182E-2</c:v>
                </c:pt>
                <c:pt idx="5">
                  <c:v>5.1284914178113608E-2</c:v>
                </c:pt>
                <c:pt idx="6">
                  <c:v>5.6347838511202591E-2</c:v>
                </c:pt>
                <c:pt idx="7">
                  <c:v>5.9929450177832196E-2</c:v>
                </c:pt>
                <c:pt idx="8">
                  <c:v>5.9147363933494387E-2</c:v>
                </c:pt>
                <c:pt idx="9">
                  <c:v>5.0375341881170835E-2</c:v>
                </c:pt>
                <c:pt idx="10">
                  <c:v>4.800644294133332E-2</c:v>
                </c:pt>
              </c:numCache>
            </c:numRef>
          </c:val>
          <c:smooth val="0"/>
          <c:extLst>
            <c:ext xmlns:c16="http://schemas.microsoft.com/office/drawing/2014/chart" uri="{C3380CC4-5D6E-409C-BE32-E72D297353CC}">
              <c16:uniqueId val="{00000005-992A-44FD-99C7-42F65CBEE1BD}"/>
            </c:ext>
          </c:extLst>
        </c:ser>
        <c:ser>
          <c:idx val="2"/>
          <c:order val="2"/>
          <c:tx>
            <c:strRef>
              <c:f>開業率!$B$11</c:f>
              <c:strCache>
                <c:ptCount val="1"/>
                <c:pt idx="0">
                  <c:v>愛知</c:v>
                </c:pt>
              </c:strCache>
            </c:strRef>
          </c:tx>
          <c:spPr>
            <a:ln>
              <a:solidFill>
                <a:schemeClr val="accent3"/>
              </a:solidFill>
              <a:prstDash val="sysDash"/>
            </a:ln>
          </c:spPr>
          <c:marker>
            <c:symbol val="triangle"/>
            <c:size val="7"/>
            <c:spPr>
              <a:solidFill>
                <a:schemeClr val="accent3"/>
              </a:solidFill>
              <a:ln>
                <a:solidFill>
                  <a:schemeClr val="accent3">
                    <a:alpha val="98000"/>
                  </a:schemeClr>
                </a:solidFill>
              </a:ln>
            </c:spPr>
          </c:marker>
          <c:dLbls>
            <c:dLbl>
              <c:idx val="9"/>
              <c:layout>
                <c:manualLayout>
                  <c:x val="-1.9614825910210184E-2"/>
                  <c:y val="-0.10035338191310129"/>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92A-44FD-99C7-42F65CBEE1BD}"/>
                </c:ext>
              </c:extLst>
            </c:dLbl>
            <c:dLbl>
              <c:idx val="10"/>
              <c:layout>
                <c:manualLayout>
                  <c:x val="-1.0789978643139858E-3"/>
                  <c:y val="-6.704453844794558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92A-44FD-99C7-42F65CBEE1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開業率!$C$11:$M$11</c:f>
              <c:numCache>
                <c:formatCode>0.0%</c:formatCode>
                <c:ptCount val="11"/>
                <c:pt idx="0">
                  <c:v>5.3283826329942489E-2</c:v>
                </c:pt>
                <c:pt idx="1">
                  <c:v>5.171772647959038E-2</c:v>
                </c:pt>
                <c:pt idx="2">
                  <c:v>4.9610830386515106E-2</c:v>
                </c:pt>
                <c:pt idx="3">
                  <c:v>5.1446220862005843E-2</c:v>
                </c:pt>
                <c:pt idx="4">
                  <c:v>5.2614944131481586E-2</c:v>
                </c:pt>
                <c:pt idx="5">
                  <c:v>5.7321010611232917E-2</c:v>
                </c:pt>
                <c:pt idx="6">
                  <c:v>6.0533108763707592E-2</c:v>
                </c:pt>
                <c:pt idx="7">
                  <c:v>6.4082108282538547E-2</c:v>
                </c:pt>
                <c:pt idx="8">
                  <c:v>6.1795040596883913E-2</c:v>
                </c:pt>
                <c:pt idx="9">
                  <c:v>5.1385265037077729E-2</c:v>
                </c:pt>
                <c:pt idx="10">
                  <c:v>4.9026084010840111E-2</c:v>
                </c:pt>
              </c:numCache>
            </c:numRef>
          </c:val>
          <c:smooth val="0"/>
          <c:extLst>
            <c:ext xmlns:c16="http://schemas.microsoft.com/office/drawing/2014/chart" uri="{C3380CC4-5D6E-409C-BE32-E72D297353CC}">
              <c16:uniqueId val="{00000008-992A-44FD-99C7-42F65CBEE1BD}"/>
            </c:ext>
          </c:extLst>
        </c:ser>
        <c:ser>
          <c:idx val="3"/>
          <c:order val="3"/>
          <c:tx>
            <c:strRef>
              <c:f>開業率!$B$12</c:f>
              <c:strCache>
                <c:ptCount val="1"/>
                <c:pt idx="0">
                  <c:v>全国平均</c:v>
                </c:pt>
              </c:strCache>
            </c:strRef>
          </c:tx>
          <c:spPr>
            <a:ln>
              <a:prstDash val="solid"/>
            </a:ln>
          </c:spPr>
          <c:marker>
            <c:symbol val="x"/>
            <c:size val="7"/>
          </c:marker>
          <c:dLbls>
            <c:dLbl>
              <c:idx val="9"/>
              <c:layout>
                <c:manualLayout>
                  <c:x val="-9.1110162658667421E-2"/>
                  <c:y val="4.537280824695491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992A-44FD-99C7-42F65CBEE1BD}"/>
                </c:ext>
              </c:extLst>
            </c:dLbl>
            <c:dLbl>
              <c:idx val="10"/>
              <c:layout>
                <c:manualLayout>
                  <c:x val="1.2160879311326225E-2"/>
                  <c:y val="3.704559738066598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992A-44FD-99C7-42F65CBEE1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開業率!$C$12:$M$12</c:f>
              <c:numCache>
                <c:formatCode>0.0%</c:formatCode>
                <c:ptCount val="11"/>
                <c:pt idx="0">
                  <c:v>4.7458635334732859E-2</c:v>
                </c:pt>
                <c:pt idx="1">
                  <c:v>4.5122138660875742E-2</c:v>
                </c:pt>
                <c:pt idx="2">
                  <c:v>4.4861758811068735E-2</c:v>
                </c:pt>
                <c:pt idx="3">
                  <c:v>4.5764664683389557E-2</c:v>
                </c:pt>
                <c:pt idx="4">
                  <c:v>4.7956275260505589E-2</c:v>
                </c:pt>
                <c:pt idx="5">
                  <c:v>4.8573681440475136E-2</c:v>
                </c:pt>
                <c:pt idx="6">
                  <c:v>5.1802401177581739E-2</c:v>
                </c:pt>
                <c:pt idx="7">
                  <c:v>5.598818349241369E-2</c:v>
                </c:pt>
                <c:pt idx="8">
                  <c:v>5.5514057251801897E-2</c:v>
                </c:pt>
                <c:pt idx="9">
                  <c:v>4.4107829287458947E-2</c:v>
                </c:pt>
                <c:pt idx="10">
                  <c:v>4.2475251649225311E-2</c:v>
                </c:pt>
              </c:numCache>
            </c:numRef>
          </c:val>
          <c:smooth val="0"/>
          <c:extLst>
            <c:ext xmlns:c16="http://schemas.microsoft.com/office/drawing/2014/chart" uri="{C3380CC4-5D6E-409C-BE32-E72D297353CC}">
              <c16:uniqueId val="{0000000B-992A-44FD-99C7-42F65CBEE1BD}"/>
            </c:ext>
          </c:extLst>
        </c:ser>
        <c:dLbls>
          <c:showLegendKey val="0"/>
          <c:showVal val="0"/>
          <c:showCatName val="0"/>
          <c:showSerName val="0"/>
          <c:showPercent val="0"/>
          <c:showBubbleSize val="0"/>
        </c:dLbls>
        <c:marker val="1"/>
        <c:smooth val="0"/>
        <c:axId val="251228544"/>
        <c:axId val="251230080"/>
      </c:lineChart>
      <c:catAx>
        <c:axId val="251228544"/>
        <c:scaling>
          <c:orientation val="minMax"/>
        </c:scaling>
        <c:delete val="0"/>
        <c:axPos val="b"/>
        <c:numFmt formatCode="General" sourceLinked="1"/>
        <c:majorTickMark val="out"/>
        <c:minorTickMark val="none"/>
        <c:tickLblPos val="nextTo"/>
        <c:crossAx val="251230080"/>
        <c:crosses val="autoZero"/>
        <c:auto val="1"/>
        <c:lblAlgn val="ctr"/>
        <c:lblOffset val="100"/>
        <c:noMultiLvlLbl val="0"/>
      </c:catAx>
      <c:valAx>
        <c:axId val="251230080"/>
        <c:scaling>
          <c:orientation val="minMax"/>
          <c:max val="7.0000000000000007E-2"/>
          <c:min val="4.0000000000000008E-2"/>
        </c:scaling>
        <c:delete val="0"/>
        <c:axPos val="l"/>
        <c:majorGridlines/>
        <c:numFmt formatCode="0.0%" sourceLinked="1"/>
        <c:majorTickMark val="out"/>
        <c:minorTickMark val="none"/>
        <c:tickLblPos val="nextTo"/>
        <c:crossAx val="251228544"/>
        <c:crosses val="autoZero"/>
        <c:crossBetween val="between"/>
      </c:valAx>
    </c:plotArea>
    <c:legend>
      <c:legendPos val="t"/>
      <c:layout>
        <c:manualLayout>
          <c:xMode val="edge"/>
          <c:yMode val="edge"/>
          <c:x val="0.12334148881410599"/>
          <c:y val="4.0940131558587584E-2"/>
          <c:w val="0.81023051523647205"/>
          <c:h val="4.9354456865219498E-2"/>
        </c:manualLayout>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61684726713238E-2"/>
          <c:y val="0.11190356013190661"/>
          <c:w val="0.81657202600712253"/>
          <c:h val="0.75405491192601215"/>
        </c:manualLayout>
      </c:layout>
      <c:lineChart>
        <c:grouping val="standard"/>
        <c:varyColors val="0"/>
        <c:ser>
          <c:idx val="0"/>
          <c:order val="0"/>
          <c:tx>
            <c:strRef>
              <c:f>開業数!$B$4</c:f>
              <c:strCache>
                <c:ptCount val="1"/>
                <c:pt idx="0">
                  <c:v>大阪</c:v>
                </c:pt>
              </c:strCache>
            </c:strRef>
          </c:tx>
          <c:spPr>
            <a:ln>
              <a:solidFill>
                <a:schemeClr val="accent2"/>
              </a:solidFill>
              <a:prstDash val="solid"/>
            </a:ln>
          </c:spPr>
          <c:marker>
            <c:symbol val="square"/>
            <c:size val="7"/>
            <c:spPr>
              <a:solidFill>
                <a:schemeClr val="accent2">
                  <a:alpha val="97000"/>
                </a:schemeClr>
              </a:solidFill>
              <a:ln>
                <a:solidFill>
                  <a:schemeClr val="accent2"/>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0-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01-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02-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03-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04-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05-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06-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07-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08-C629-44C3-809B-0B209AAB42A7}"/>
                </c:ext>
              </c:extLst>
            </c:dLbl>
            <c:dLbl>
              <c:idx val="9"/>
              <c:layout>
                <c:manualLayout>
                  <c:x val="-0.12863767547728744"/>
                  <c:y val="-0.12519841269841278"/>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fld id="{19D15B8D-30AD-4B63-93D7-06A96F4F793B}"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t>[値]</a:t>
                    </a:fld>
                    <a:endParaRPr lang="ja-JP" altLang="en-US"/>
                  </a:p>
                </c:rich>
              </c:tx>
              <c:spPr>
                <a:noFill/>
                <a:ln>
                  <a:solidFill>
                    <a:schemeClr val="tx1"/>
                  </a:solidFill>
                </a:ln>
                <a:effectLst/>
              </c:sp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C629-44C3-809B-0B209AAB42A7}"/>
                </c:ext>
              </c:extLst>
            </c:dLbl>
            <c:dLbl>
              <c:idx val="10"/>
              <c:layout>
                <c:manualLayout>
                  <c:x val="-1.390095947550226E-3"/>
                  <c:y val="-0.15019841269841269"/>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fld id="{64F3F08D-2DA2-4F93-905E-96055B0E48F5}"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t>[値]</a:t>
                    </a:fld>
                    <a:endParaRPr lang="en-US" altLang="ja-JP" sz="1000"/>
                  </a:p>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0.0</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solidFill>
                    <a:schemeClr val="tx1"/>
                  </a:solidFill>
                </a:ln>
                <a:effectLst/>
              </c:sp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C629-44C3-809B-0B209AAB42A7}"/>
                </c:ext>
              </c:extLst>
            </c:dLbl>
            <c:spPr>
              <a:noFill/>
              <a:ln>
                <a:solidFill>
                  <a:schemeClr val="tx1"/>
                </a:solidFill>
              </a:ln>
              <a:effectLst/>
            </c:spPr>
            <c:txPr>
              <a:bodyPr wrap="square" lIns="38100" tIns="19050" rIns="38100" bIns="19050" anchor="ctr">
                <a:spAutoFit/>
              </a:bodyPr>
              <a:lstStyle/>
              <a:p>
                <a:pPr>
                  <a:defRPr sz="1000" b="1">
                    <a:latin typeface="+mn-ea"/>
                    <a:ea typeface="+mn-ea"/>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開業数!$C$4:$M$4</c:f>
              <c:numCache>
                <c:formatCode>#,##0</c:formatCode>
                <c:ptCount val="11"/>
                <c:pt idx="0">
                  <c:v>7770</c:v>
                </c:pt>
                <c:pt idx="1">
                  <c:v>7477</c:v>
                </c:pt>
                <c:pt idx="2">
                  <c:v>7564</c:v>
                </c:pt>
                <c:pt idx="3">
                  <c:v>7854</c:v>
                </c:pt>
                <c:pt idx="4">
                  <c:v>8276</c:v>
                </c:pt>
                <c:pt idx="5">
                  <c:v>8383</c:v>
                </c:pt>
                <c:pt idx="6">
                  <c:v>10119</c:v>
                </c:pt>
                <c:pt idx="7">
                  <c:v>11700</c:v>
                </c:pt>
                <c:pt idx="8">
                  <c:v>11629</c:v>
                </c:pt>
                <c:pt idx="9" formatCode="#,##0_ ">
                  <c:v>8463</c:v>
                </c:pt>
                <c:pt idx="10">
                  <c:v>8460</c:v>
                </c:pt>
              </c:numCache>
            </c:numRef>
          </c:val>
          <c:smooth val="0"/>
          <c:extLst>
            <c:ext xmlns:c16="http://schemas.microsoft.com/office/drawing/2014/chart" uri="{C3380CC4-5D6E-409C-BE32-E72D297353CC}">
              <c16:uniqueId val="{0000000B-C629-44C3-809B-0B209AAB42A7}"/>
            </c:ext>
          </c:extLst>
        </c:ser>
        <c:ser>
          <c:idx val="1"/>
          <c:order val="1"/>
          <c:tx>
            <c:strRef>
              <c:f>開業数!$B$5</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alpha val="92000"/>
                  </a:schemeClr>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C-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0D-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0E-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0F-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10-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11-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12-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13-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14-C629-44C3-809B-0B209AAB42A7}"/>
                </c:ext>
              </c:extLst>
            </c:dLbl>
            <c:dLbl>
              <c:idx val="9"/>
              <c:layout>
                <c:manualLayout>
                  <c:x val="-0.12324010709767981"/>
                  <c:y val="-0.11263338887672573"/>
                </c:manualLayout>
              </c:layout>
              <c:tx>
                <c:rich>
                  <a:bodyPr/>
                  <a:lstStyle/>
                  <a:p>
                    <a:fld id="{6003A404-D2EF-4447-8466-2C857F189392}" type="VALUE">
                      <a:rPr lang="en-US" altLang="ja-JP"/>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5-C629-44C3-809B-0B209AAB42A7}"/>
                </c:ext>
              </c:extLst>
            </c:dLbl>
            <c:dLbl>
              <c:idx val="10"/>
              <c:layout>
                <c:manualLayout>
                  <c:x val="-1.6922054867622874E-3"/>
                  <c:y val="-0.12834333208348955"/>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A9112513-2AA0-438D-85FF-A0909C18AC34}"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en-US" altLang="ja-JP" sz="1000"/>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2.9</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6-C629-44C3-809B-0B209AAB42A7}"/>
                </c:ext>
              </c:extLst>
            </c:dLbl>
            <c:spPr>
              <a:noFill/>
              <a:ln>
                <a:noFill/>
              </a:ln>
              <a:effectLst/>
            </c:spPr>
            <c:txPr>
              <a:bodyPr wrap="square" lIns="38100" tIns="19050" rIns="38100" bIns="19050" anchor="ctr">
                <a:spAutoFit/>
              </a:bodyPr>
              <a:lstStyle/>
              <a:p>
                <a:pPr>
                  <a:defRPr sz="10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開業数!$C$5:$M$5</c:f>
              <c:numCache>
                <c:formatCode>#,##0</c:formatCode>
                <c:ptCount val="11"/>
                <c:pt idx="0">
                  <c:v>15516</c:v>
                </c:pt>
                <c:pt idx="1">
                  <c:v>15065</c:v>
                </c:pt>
                <c:pt idx="2">
                  <c:v>14727</c:v>
                </c:pt>
                <c:pt idx="3">
                  <c:v>14931</c:v>
                </c:pt>
                <c:pt idx="4">
                  <c:v>15757</c:v>
                </c:pt>
                <c:pt idx="5">
                  <c:v>16995</c:v>
                </c:pt>
                <c:pt idx="6">
                  <c:v>18930</c:v>
                </c:pt>
                <c:pt idx="7">
                  <c:v>20557</c:v>
                </c:pt>
                <c:pt idx="8">
                  <c:v>20811</c:v>
                </c:pt>
                <c:pt idx="9" formatCode="#,##0_ ">
                  <c:v>18179</c:v>
                </c:pt>
                <c:pt idx="10">
                  <c:v>17644</c:v>
                </c:pt>
              </c:numCache>
            </c:numRef>
          </c:val>
          <c:smooth val="0"/>
          <c:extLst>
            <c:ext xmlns:c16="http://schemas.microsoft.com/office/drawing/2014/chart" uri="{C3380CC4-5D6E-409C-BE32-E72D297353CC}">
              <c16:uniqueId val="{00000017-C629-44C3-809B-0B209AAB42A7}"/>
            </c:ext>
          </c:extLst>
        </c:ser>
        <c:ser>
          <c:idx val="2"/>
          <c:order val="2"/>
          <c:tx>
            <c:strRef>
              <c:f>開業数!$B$6</c:f>
              <c:strCache>
                <c:ptCount val="1"/>
                <c:pt idx="0">
                  <c:v>愛知</c:v>
                </c:pt>
              </c:strCache>
            </c:strRef>
          </c:tx>
          <c:spPr>
            <a:ln>
              <a:prstDash val="sysDash"/>
            </a:ln>
          </c:spPr>
          <c:dLbls>
            <c:dLbl>
              <c:idx val="0"/>
              <c:delete val="1"/>
              <c:extLst>
                <c:ext xmlns:c15="http://schemas.microsoft.com/office/drawing/2012/chart" uri="{CE6537A1-D6FC-4f65-9D91-7224C49458BB}"/>
                <c:ext xmlns:c16="http://schemas.microsoft.com/office/drawing/2014/chart" uri="{C3380CC4-5D6E-409C-BE32-E72D297353CC}">
                  <c16:uniqueId val="{00000018-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19-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1A-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1B-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1C-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1D-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1E-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1F-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20-C629-44C3-809B-0B209AAB42A7}"/>
                </c:ext>
              </c:extLst>
            </c:dLbl>
            <c:dLbl>
              <c:idx val="9"/>
              <c:layout>
                <c:manualLayout>
                  <c:x val="-0.13316322663239347"/>
                  <c:y val="-7.2177131704690756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D0C5BF4E-E77D-4604-B197-33CD3F70A28A}"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1-C629-44C3-809B-0B209AAB42A7}"/>
                </c:ext>
              </c:extLst>
            </c:dLbl>
            <c:dLbl>
              <c:idx val="10"/>
              <c:layout>
                <c:manualLayout>
                  <c:x val="1.0407187687068698E-16"/>
                  <c:y val="2.7893836698762138E-3"/>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C157ACFB-36A7-4C3E-85CE-2CE5DD16096B}"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en-US" altLang="ja-JP" sz="1000"/>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3.3</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2-C629-44C3-809B-0B209AAB42A7}"/>
                </c:ext>
              </c:extLst>
            </c:dLbl>
            <c:spPr>
              <a:noFill/>
              <a:ln>
                <a:noFill/>
              </a:ln>
              <a:effectLst/>
            </c:spPr>
            <c:txPr>
              <a:bodyPr wrap="square" lIns="38100" tIns="19050" rIns="38100" bIns="19050" anchor="ctr">
                <a:spAutoFit/>
              </a:bodyPr>
              <a:lstStyle/>
              <a:p>
                <a:pPr>
                  <a:defRPr sz="10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開業数!$C$6:$M$6</c:f>
              <c:numCache>
                <c:formatCode>#,##0</c:formatCode>
                <c:ptCount val="11"/>
                <c:pt idx="0">
                  <c:v>5568</c:v>
                </c:pt>
                <c:pt idx="1">
                  <c:v>5424</c:v>
                </c:pt>
                <c:pt idx="2">
                  <c:v>5233</c:v>
                </c:pt>
                <c:pt idx="3">
                  <c:v>5480</c:v>
                </c:pt>
                <c:pt idx="4">
                  <c:v>5660</c:v>
                </c:pt>
                <c:pt idx="5">
                  <c:v>6196</c:v>
                </c:pt>
                <c:pt idx="6">
                  <c:v>6613</c:v>
                </c:pt>
                <c:pt idx="7">
                  <c:v>7149</c:v>
                </c:pt>
                <c:pt idx="8">
                  <c:v>7040</c:v>
                </c:pt>
                <c:pt idx="9" formatCode="#,##0_ ">
                  <c:v>5987</c:v>
                </c:pt>
                <c:pt idx="10">
                  <c:v>5789</c:v>
                </c:pt>
              </c:numCache>
            </c:numRef>
          </c:val>
          <c:smooth val="0"/>
          <c:extLst>
            <c:ext xmlns:c16="http://schemas.microsoft.com/office/drawing/2014/chart" uri="{C3380CC4-5D6E-409C-BE32-E72D297353CC}">
              <c16:uniqueId val="{00000023-C629-44C3-809B-0B209AAB42A7}"/>
            </c:ext>
          </c:extLst>
        </c:ser>
        <c:ser>
          <c:idx val="3"/>
          <c:order val="3"/>
          <c:tx>
            <c:strRef>
              <c:f>開業数!$B$7</c:f>
              <c:strCache>
                <c:ptCount val="1"/>
                <c:pt idx="0">
                  <c:v>全国平均</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4-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25-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26-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27-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28-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29-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2A-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2B-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2C-C629-44C3-809B-0B209AAB42A7}"/>
                </c:ext>
              </c:extLst>
            </c:dLbl>
            <c:dLbl>
              <c:idx val="9"/>
              <c:layout>
                <c:manualLayout>
                  <c:x val="-0.11823656897659576"/>
                  <c:y val="-5.7509998750156305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B5B6C133-EAD0-429C-8E0F-E83A1F3D4B70}" type="VALUE">
                      <a:rPr lang="en-US" altLang="ja-JP" sz="1000" u="none"/>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D-C629-44C3-809B-0B209AAB42A7}"/>
                </c:ext>
              </c:extLst>
            </c:dLbl>
            <c:dLbl>
              <c:idx val="10"/>
              <c:layout>
                <c:manualLayout>
                  <c:x val="1.0407187687068698E-16"/>
                  <c:y val="5.8038875489058199E-3"/>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836E3FEF-4EF5-4194-9084-E1F8780E71E4}" type="VALUE">
                      <a:rPr lang="en-US" altLang="ja-JP" sz="1000" u="none"/>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en-US" altLang="ja-JP" sz="1000" u="none"/>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2.7</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E-C629-44C3-809B-0B209AAB42A7}"/>
                </c:ext>
              </c:extLst>
            </c:dLbl>
            <c:spPr>
              <a:noFill/>
              <a:ln>
                <a:noFill/>
              </a:ln>
              <a:effectLst/>
            </c:spPr>
            <c:txPr>
              <a:bodyPr wrap="square" lIns="38100" tIns="19050" rIns="38100" bIns="19050" anchor="ctr">
                <a:spAutoFit/>
              </a:bodyPr>
              <a:lstStyle/>
              <a:p>
                <a:pPr>
                  <a:defRPr sz="1000" u="none"/>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開業数!$C$7:$M$7</c:f>
              <c:numCache>
                <c:formatCode>#,##0</c:formatCode>
                <c:ptCount val="11"/>
                <c:pt idx="0">
                  <c:v>2040.4042553191489</c:v>
                </c:pt>
                <c:pt idx="1">
                  <c:v>1942.5531914893618</c:v>
                </c:pt>
                <c:pt idx="2">
                  <c:v>1941.1702127659576</c:v>
                </c:pt>
                <c:pt idx="3">
                  <c:v>1993.6382978723404</c:v>
                </c:pt>
                <c:pt idx="4">
                  <c:v>2106.744680851064</c:v>
                </c:pt>
                <c:pt idx="5">
                  <c:v>2152.1489361702129</c:v>
                </c:pt>
                <c:pt idx="6">
                  <c:v>2323.4468085106382</c:v>
                </c:pt>
                <c:pt idx="7">
                  <c:v>2548.5106382978724</c:v>
                </c:pt>
                <c:pt idx="8">
                  <c:v>2582.1914893617022</c:v>
                </c:pt>
                <c:pt idx="9" formatCode="#,##0_ ">
                  <c:v>2095.9148936170213</c:v>
                </c:pt>
                <c:pt idx="10" formatCode="#,##0_ ">
                  <c:v>2039.2765957446809</c:v>
                </c:pt>
              </c:numCache>
            </c:numRef>
          </c:val>
          <c:smooth val="0"/>
          <c:extLst>
            <c:ext xmlns:c16="http://schemas.microsoft.com/office/drawing/2014/chart" uri="{C3380CC4-5D6E-409C-BE32-E72D297353CC}">
              <c16:uniqueId val="{0000002F-C629-44C3-809B-0B209AAB42A7}"/>
            </c:ext>
          </c:extLst>
        </c:ser>
        <c:dLbls>
          <c:showLegendKey val="0"/>
          <c:showVal val="0"/>
          <c:showCatName val="0"/>
          <c:showSerName val="0"/>
          <c:showPercent val="0"/>
          <c:showBubbleSize val="0"/>
        </c:dLbls>
        <c:marker val="1"/>
        <c:smooth val="0"/>
        <c:axId val="216316160"/>
        <c:axId val="216326144"/>
      </c:lineChart>
      <c:catAx>
        <c:axId val="216316160"/>
        <c:scaling>
          <c:orientation val="minMax"/>
        </c:scaling>
        <c:delete val="0"/>
        <c:axPos val="b"/>
        <c:numFmt formatCode="General" sourceLinked="1"/>
        <c:majorTickMark val="out"/>
        <c:minorTickMark val="none"/>
        <c:tickLblPos val="nextTo"/>
        <c:txPr>
          <a:bodyPr/>
          <a:lstStyle/>
          <a:p>
            <a:pPr>
              <a:defRPr sz="1000"/>
            </a:pPr>
            <a:endParaRPr lang="ja-JP"/>
          </a:p>
        </c:txPr>
        <c:crossAx val="216326144"/>
        <c:crosses val="autoZero"/>
        <c:auto val="1"/>
        <c:lblAlgn val="ctr"/>
        <c:lblOffset val="100"/>
        <c:noMultiLvlLbl val="0"/>
      </c:catAx>
      <c:valAx>
        <c:axId val="216326144"/>
        <c:scaling>
          <c:orientation val="minMax"/>
        </c:scaling>
        <c:delete val="0"/>
        <c:axPos val="l"/>
        <c:majorGridlines/>
        <c:numFmt formatCode="#,##0" sourceLinked="1"/>
        <c:majorTickMark val="out"/>
        <c:minorTickMark val="none"/>
        <c:tickLblPos val="nextTo"/>
        <c:crossAx val="216316160"/>
        <c:crosses val="autoZero"/>
        <c:crossBetween val="between"/>
      </c:valAx>
    </c:plotArea>
    <c:legend>
      <c:legendPos val="t"/>
      <c:layout>
        <c:manualLayout>
          <c:xMode val="edge"/>
          <c:yMode val="edge"/>
          <c:x val="0.12838283828382838"/>
          <c:y val="2.564102564102564E-2"/>
          <c:w val="0.85544554455445532"/>
          <c:h val="7.7277407631738335E-2"/>
        </c:manualLayout>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465274286001611E-2"/>
          <c:y val="8.7431693989071038E-2"/>
          <c:w val="0.9518010681243535"/>
          <c:h val="0.82324726049576347"/>
        </c:manualLayout>
      </c:layout>
      <c:barChart>
        <c:barDir val="col"/>
        <c:grouping val="clustered"/>
        <c:varyColors val="0"/>
        <c:ser>
          <c:idx val="0"/>
          <c:order val="0"/>
          <c:tx>
            <c:strRef>
              <c:f>Sheet1!$C$3</c:f>
              <c:strCache>
                <c:ptCount val="1"/>
                <c:pt idx="0">
                  <c:v>転入</c:v>
                </c:pt>
              </c:strCache>
            </c:strRef>
          </c:tx>
          <c:spPr>
            <a:solidFill>
              <a:schemeClr val="accent1"/>
            </a:solidFill>
            <a:ln>
              <a:noFill/>
            </a:ln>
            <a:effectLst/>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8CD-4187-B046-55DD5A6EB90D}"/>
                </c:ext>
              </c:extLst>
            </c:dLbl>
            <c:dLbl>
              <c:idx val="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8CD-4187-B046-55DD5A6EB90D}"/>
                </c:ext>
              </c:extLst>
            </c:dLbl>
            <c:dLbl>
              <c:idx val="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8CD-4187-B046-55DD5A6EB90D}"/>
                </c:ext>
              </c:extLst>
            </c:dLbl>
            <c:dLbl>
              <c:idx val="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8CD-4187-B046-55DD5A6EB90D}"/>
                </c:ext>
              </c:extLst>
            </c:dLbl>
            <c:dLbl>
              <c:idx val="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8CD-4187-B046-55DD5A6EB90D}"/>
                </c:ext>
              </c:extLst>
            </c:dLbl>
            <c:dLbl>
              <c:idx val="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8CD-4187-B046-55DD5A6EB90D}"/>
                </c:ext>
              </c:extLst>
            </c:dLbl>
            <c:dLbl>
              <c:idx val="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8CD-4187-B046-55DD5A6EB90D}"/>
                </c:ext>
              </c:extLst>
            </c:dLbl>
            <c:dLbl>
              <c:idx val="7"/>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8CD-4187-B046-55DD5A6EB90D}"/>
                </c:ext>
              </c:extLst>
            </c:dLbl>
            <c:dLbl>
              <c:idx val="8"/>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8CD-4187-B046-55DD5A6EB90D}"/>
                </c:ext>
              </c:extLst>
            </c:dLbl>
            <c:dLbl>
              <c:idx val="9"/>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8CD-4187-B046-55DD5A6EB90D}"/>
                </c:ext>
              </c:extLst>
            </c:dLbl>
            <c:dLbl>
              <c:idx val="1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8CD-4187-B046-55DD5A6EB90D}"/>
                </c:ext>
              </c:extLst>
            </c:dLbl>
            <c:dLbl>
              <c:idx val="1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8CD-4187-B046-55DD5A6EB90D}"/>
                </c:ext>
              </c:extLst>
            </c:dLbl>
            <c:dLbl>
              <c:idx val="1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8CD-4187-B046-55DD5A6EB90D}"/>
                </c:ext>
              </c:extLst>
            </c:dLbl>
            <c:dLbl>
              <c:idx val="1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8CD-4187-B046-55DD5A6EB90D}"/>
                </c:ext>
              </c:extLst>
            </c:dLbl>
            <c:dLbl>
              <c:idx val="1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B8CD-4187-B046-55DD5A6EB90D}"/>
                </c:ext>
              </c:extLst>
            </c:dLbl>
            <c:dLbl>
              <c:idx val="1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8CD-4187-B046-55DD5A6EB90D}"/>
                </c:ext>
              </c:extLst>
            </c:dLbl>
            <c:dLbl>
              <c:idx val="1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B8CD-4187-B046-55DD5A6EB90D}"/>
                </c:ext>
              </c:extLst>
            </c:dLbl>
            <c:dLbl>
              <c:idx val="17"/>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B8CD-4187-B046-55DD5A6EB90D}"/>
                </c:ext>
              </c:extLst>
            </c:dLbl>
            <c:dLbl>
              <c:idx val="18"/>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B8CD-4187-B046-55DD5A6EB90D}"/>
                </c:ext>
              </c:extLst>
            </c:dLbl>
            <c:dLbl>
              <c:idx val="19"/>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8CD-4187-B046-55DD5A6EB90D}"/>
                </c:ext>
              </c:extLst>
            </c:dLbl>
            <c:dLbl>
              <c:idx val="2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B8CD-4187-B046-55DD5A6EB90D}"/>
                </c:ext>
              </c:extLst>
            </c:dLbl>
            <c:dLbl>
              <c:idx val="2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B8CD-4187-B046-55DD5A6EB90D}"/>
                </c:ext>
              </c:extLst>
            </c:dLbl>
            <c:dLbl>
              <c:idx val="2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B8CD-4187-B046-55DD5A6EB90D}"/>
                </c:ext>
              </c:extLst>
            </c:dLbl>
            <c:dLbl>
              <c:idx val="2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B8CD-4187-B046-55DD5A6EB90D}"/>
                </c:ext>
              </c:extLst>
            </c:dLbl>
            <c:dLbl>
              <c:idx val="2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B8CD-4187-B046-55DD5A6EB90D}"/>
                </c:ext>
              </c:extLst>
            </c:dLbl>
            <c:dLbl>
              <c:idx val="2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B8CD-4187-B046-55DD5A6EB90D}"/>
                </c:ext>
              </c:extLst>
            </c:dLbl>
            <c:dLbl>
              <c:idx val="2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B8CD-4187-B046-55DD5A6EB90D}"/>
                </c:ext>
              </c:extLst>
            </c:dLbl>
            <c:dLbl>
              <c:idx val="27"/>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B8CD-4187-B046-55DD5A6EB9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Sheet1!$B$4:$B$31</c:f>
              <c:strCache>
                <c:ptCount val="28"/>
                <c:pt idx="0">
                  <c:v>1991年</c:v>
                </c:pt>
                <c:pt idx="1">
                  <c:v>1992年</c:v>
                </c:pt>
                <c:pt idx="2">
                  <c:v>1993年</c:v>
                </c:pt>
                <c:pt idx="3">
                  <c:v>1994年</c:v>
                </c:pt>
                <c:pt idx="4">
                  <c:v>1995年</c:v>
                </c:pt>
                <c:pt idx="5">
                  <c:v>1996年</c:v>
                </c:pt>
                <c:pt idx="6">
                  <c:v>1997年</c:v>
                </c:pt>
                <c:pt idx="7">
                  <c:v>1998年</c:v>
                </c:pt>
                <c:pt idx="8">
                  <c:v>1999年</c:v>
                </c:pt>
                <c:pt idx="9">
                  <c:v>2000年</c:v>
                </c:pt>
                <c:pt idx="10">
                  <c:v>2001年</c:v>
                </c:pt>
                <c:pt idx="11">
                  <c:v>2002年</c:v>
                </c:pt>
                <c:pt idx="12">
                  <c:v>2003年</c:v>
                </c:pt>
                <c:pt idx="13">
                  <c:v>2004年</c:v>
                </c:pt>
                <c:pt idx="14">
                  <c:v>2005年</c:v>
                </c:pt>
                <c:pt idx="15">
                  <c:v>2006年</c:v>
                </c:pt>
                <c:pt idx="16">
                  <c:v>2007年</c:v>
                </c:pt>
                <c:pt idx="17">
                  <c:v>2008年</c:v>
                </c:pt>
                <c:pt idx="18">
                  <c:v>2009年</c:v>
                </c:pt>
                <c:pt idx="19">
                  <c:v>2010年</c:v>
                </c:pt>
                <c:pt idx="20">
                  <c:v>2011年</c:v>
                </c:pt>
                <c:pt idx="21">
                  <c:v>2012年</c:v>
                </c:pt>
                <c:pt idx="22">
                  <c:v>2013年</c:v>
                </c:pt>
                <c:pt idx="23">
                  <c:v>2014年</c:v>
                </c:pt>
                <c:pt idx="24">
                  <c:v>2015年</c:v>
                </c:pt>
                <c:pt idx="25">
                  <c:v>2016年</c:v>
                </c:pt>
                <c:pt idx="26">
                  <c:v>2017年</c:v>
                </c:pt>
                <c:pt idx="27">
                  <c:v>2018年</c:v>
                </c:pt>
              </c:strCache>
            </c:strRef>
          </c:cat>
          <c:val>
            <c:numRef>
              <c:f>Sheet1!$C$4:$C$31</c:f>
              <c:numCache>
                <c:formatCode>General</c:formatCode>
                <c:ptCount val="28"/>
                <c:pt idx="0">
                  <c:v>93</c:v>
                </c:pt>
                <c:pt idx="1">
                  <c:v>116</c:v>
                </c:pt>
                <c:pt idx="2">
                  <c:v>71</c:v>
                </c:pt>
                <c:pt idx="3">
                  <c:v>106</c:v>
                </c:pt>
                <c:pt idx="4">
                  <c:v>183</c:v>
                </c:pt>
                <c:pt idx="5">
                  <c:v>128</c:v>
                </c:pt>
                <c:pt idx="6">
                  <c:v>120</c:v>
                </c:pt>
                <c:pt idx="7">
                  <c:v>130</c:v>
                </c:pt>
                <c:pt idx="8">
                  <c:v>121</c:v>
                </c:pt>
                <c:pt idx="9">
                  <c:v>143</c:v>
                </c:pt>
                <c:pt idx="10">
                  <c:v>135</c:v>
                </c:pt>
                <c:pt idx="11">
                  <c:v>135</c:v>
                </c:pt>
                <c:pt idx="12">
                  <c:v>144</c:v>
                </c:pt>
                <c:pt idx="13">
                  <c:v>150</c:v>
                </c:pt>
                <c:pt idx="14">
                  <c:v>164</c:v>
                </c:pt>
                <c:pt idx="15">
                  <c:v>160</c:v>
                </c:pt>
                <c:pt idx="16">
                  <c:v>132</c:v>
                </c:pt>
                <c:pt idx="17">
                  <c:v>149</c:v>
                </c:pt>
                <c:pt idx="18">
                  <c:v>146</c:v>
                </c:pt>
                <c:pt idx="19">
                  <c:v>156</c:v>
                </c:pt>
                <c:pt idx="20">
                  <c:v>155</c:v>
                </c:pt>
                <c:pt idx="21">
                  <c:v>164</c:v>
                </c:pt>
                <c:pt idx="22">
                  <c:v>156</c:v>
                </c:pt>
                <c:pt idx="23">
                  <c:v>141</c:v>
                </c:pt>
                <c:pt idx="24">
                  <c:v>146</c:v>
                </c:pt>
                <c:pt idx="25">
                  <c:v>157</c:v>
                </c:pt>
                <c:pt idx="26">
                  <c:v>145</c:v>
                </c:pt>
                <c:pt idx="27">
                  <c:v>174</c:v>
                </c:pt>
              </c:numCache>
            </c:numRef>
          </c:val>
          <c:extLst>
            <c:ext xmlns:c16="http://schemas.microsoft.com/office/drawing/2014/chart" uri="{C3380CC4-5D6E-409C-BE32-E72D297353CC}">
              <c16:uniqueId val="{0000001C-B8CD-4187-B046-55DD5A6EB90D}"/>
            </c:ext>
          </c:extLst>
        </c:ser>
        <c:ser>
          <c:idx val="1"/>
          <c:order val="1"/>
          <c:tx>
            <c:strRef>
              <c:f>Sheet1!$D$3</c:f>
              <c:strCache>
                <c:ptCount val="1"/>
                <c:pt idx="0">
                  <c:v>転出</c:v>
                </c:pt>
              </c:strCache>
            </c:strRef>
          </c:tx>
          <c:spPr>
            <a:pattFill prst="pct60">
              <a:fgClr>
                <a:sysClr val="window" lastClr="FFFFFF"/>
              </a:fgClr>
              <a:bgClr>
                <a:srgbClr val="FF0000"/>
              </a:bgClr>
            </a:pattFill>
            <a:ln>
              <a:noFill/>
            </a:ln>
            <a:effectLst/>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B8CD-4187-B046-55DD5A6EB90D}"/>
                </c:ext>
              </c:extLst>
            </c:dLbl>
            <c:dLbl>
              <c:idx val="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B8CD-4187-B046-55DD5A6EB90D}"/>
                </c:ext>
              </c:extLst>
            </c:dLbl>
            <c:dLbl>
              <c:idx val="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B8CD-4187-B046-55DD5A6EB90D}"/>
                </c:ext>
              </c:extLst>
            </c:dLbl>
            <c:dLbl>
              <c:idx val="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B8CD-4187-B046-55DD5A6EB90D}"/>
                </c:ext>
              </c:extLst>
            </c:dLbl>
            <c:dLbl>
              <c:idx val="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B8CD-4187-B046-55DD5A6EB90D}"/>
                </c:ext>
              </c:extLst>
            </c:dLbl>
            <c:dLbl>
              <c:idx val="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B8CD-4187-B046-55DD5A6EB90D}"/>
                </c:ext>
              </c:extLst>
            </c:dLbl>
            <c:dLbl>
              <c:idx val="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B8CD-4187-B046-55DD5A6EB90D}"/>
                </c:ext>
              </c:extLst>
            </c:dLbl>
            <c:dLbl>
              <c:idx val="7"/>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B8CD-4187-B046-55DD5A6EB90D}"/>
                </c:ext>
              </c:extLst>
            </c:dLbl>
            <c:dLbl>
              <c:idx val="8"/>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B8CD-4187-B046-55DD5A6EB90D}"/>
                </c:ext>
              </c:extLst>
            </c:dLbl>
            <c:dLbl>
              <c:idx val="9"/>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B8CD-4187-B046-55DD5A6EB90D}"/>
                </c:ext>
              </c:extLst>
            </c:dLbl>
            <c:dLbl>
              <c:idx val="1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B8CD-4187-B046-55DD5A6EB90D}"/>
                </c:ext>
              </c:extLst>
            </c:dLbl>
            <c:dLbl>
              <c:idx val="1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B8CD-4187-B046-55DD5A6EB90D}"/>
                </c:ext>
              </c:extLst>
            </c:dLbl>
            <c:dLbl>
              <c:idx val="1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B8CD-4187-B046-55DD5A6EB90D}"/>
                </c:ext>
              </c:extLst>
            </c:dLbl>
            <c:dLbl>
              <c:idx val="1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B8CD-4187-B046-55DD5A6EB90D}"/>
                </c:ext>
              </c:extLst>
            </c:dLbl>
            <c:dLbl>
              <c:idx val="1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B8CD-4187-B046-55DD5A6EB90D}"/>
                </c:ext>
              </c:extLst>
            </c:dLbl>
            <c:dLbl>
              <c:idx val="1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B8CD-4187-B046-55DD5A6EB90D}"/>
                </c:ext>
              </c:extLst>
            </c:dLbl>
            <c:dLbl>
              <c:idx val="1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B8CD-4187-B046-55DD5A6EB90D}"/>
                </c:ext>
              </c:extLst>
            </c:dLbl>
            <c:dLbl>
              <c:idx val="17"/>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E-B8CD-4187-B046-55DD5A6EB90D}"/>
                </c:ext>
              </c:extLst>
            </c:dLbl>
            <c:dLbl>
              <c:idx val="18"/>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F-B8CD-4187-B046-55DD5A6EB90D}"/>
                </c:ext>
              </c:extLst>
            </c:dLbl>
            <c:dLbl>
              <c:idx val="19"/>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B8CD-4187-B046-55DD5A6EB90D}"/>
                </c:ext>
              </c:extLst>
            </c:dLbl>
            <c:dLbl>
              <c:idx val="20"/>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B8CD-4187-B046-55DD5A6EB90D}"/>
                </c:ext>
              </c:extLst>
            </c:dLbl>
            <c:dLbl>
              <c:idx val="21"/>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2-B8CD-4187-B046-55DD5A6EB90D}"/>
                </c:ext>
              </c:extLst>
            </c:dLbl>
            <c:dLbl>
              <c:idx val="22"/>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3-B8CD-4187-B046-55DD5A6EB90D}"/>
                </c:ext>
              </c:extLst>
            </c:dLbl>
            <c:dLbl>
              <c:idx val="23"/>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4-B8CD-4187-B046-55DD5A6EB90D}"/>
                </c:ext>
              </c:extLst>
            </c:dLbl>
            <c:dLbl>
              <c:idx val="24"/>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5-B8CD-4187-B046-55DD5A6EB90D}"/>
                </c:ext>
              </c:extLst>
            </c:dLbl>
            <c:dLbl>
              <c:idx val="25"/>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6-B8CD-4187-B046-55DD5A6EB90D}"/>
                </c:ext>
              </c:extLst>
            </c:dLbl>
            <c:dLbl>
              <c:idx val="26"/>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7-B8CD-4187-B046-55DD5A6EB90D}"/>
                </c:ext>
              </c:extLst>
            </c:dLbl>
            <c:dLbl>
              <c:idx val="27"/>
              <c:layout>
                <c:manualLayout>
                  <c:x val="1.0831299692851633E-2"/>
                  <c:y val="8.014479365048651E-17"/>
                </c:manualLayout>
              </c:layout>
              <c:tx>
                <c:rich>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r>
                      <a:rPr lang="en-US" altLang="ja-JP" sz="1200">
                        <a:solidFill>
                          <a:srgbClr val="FF0000"/>
                        </a:solidFill>
                      </a:rPr>
                      <a:t>-191</a:t>
                    </a:r>
                  </a:p>
                </c:rich>
              </c:tx>
              <c:numFmt formatCode="#,##0;&quot;▲ &quot;#,##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8-B8CD-4187-B046-55DD5A6EB9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ja-JP"/>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Sheet1!$B$4:$B$31</c:f>
              <c:strCache>
                <c:ptCount val="28"/>
                <c:pt idx="0">
                  <c:v>1991年</c:v>
                </c:pt>
                <c:pt idx="1">
                  <c:v>1992年</c:v>
                </c:pt>
                <c:pt idx="2">
                  <c:v>1993年</c:v>
                </c:pt>
                <c:pt idx="3">
                  <c:v>1994年</c:v>
                </c:pt>
                <c:pt idx="4">
                  <c:v>1995年</c:v>
                </c:pt>
                <c:pt idx="5">
                  <c:v>1996年</c:v>
                </c:pt>
                <c:pt idx="6">
                  <c:v>1997年</c:v>
                </c:pt>
                <c:pt idx="7">
                  <c:v>1998年</c:v>
                </c:pt>
                <c:pt idx="8">
                  <c:v>1999年</c:v>
                </c:pt>
                <c:pt idx="9">
                  <c:v>2000年</c:v>
                </c:pt>
                <c:pt idx="10">
                  <c:v>2001年</c:v>
                </c:pt>
                <c:pt idx="11">
                  <c:v>2002年</c:v>
                </c:pt>
                <c:pt idx="12">
                  <c:v>2003年</c:v>
                </c:pt>
                <c:pt idx="13">
                  <c:v>2004年</c:v>
                </c:pt>
                <c:pt idx="14">
                  <c:v>2005年</c:v>
                </c:pt>
                <c:pt idx="15">
                  <c:v>2006年</c:v>
                </c:pt>
                <c:pt idx="16">
                  <c:v>2007年</c:v>
                </c:pt>
                <c:pt idx="17">
                  <c:v>2008年</c:v>
                </c:pt>
                <c:pt idx="18">
                  <c:v>2009年</c:v>
                </c:pt>
                <c:pt idx="19">
                  <c:v>2010年</c:v>
                </c:pt>
                <c:pt idx="20">
                  <c:v>2011年</c:v>
                </c:pt>
                <c:pt idx="21">
                  <c:v>2012年</c:v>
                </c:pt>
                <c:pt idx="22">
                  <c:v>2013年</c:v>
                </c:pt>
                <c:pt idx="23">
                  <c:v>2014年</c:v>
                </c:pt>
                <c:pt idx="24">
                  <c:v>2015年</c:v>
                </c:pt>
                <c:pt idx="25">
                  <c:v>2016年</c:v>
                </c:pt>
                <c:pt idx="26">
                  <c:v>2017年</c:v>
                </c:pt>
                <c:pt idx="27">
                  <c:v>2018年</c:v>
                </c:pt>
              </c:strCache>
            </c:strRef>
          </c:cat>
          <c:val>
            <c:numRef>
              <c:f>Sheet1!$D$4:$D$31</c:f>
              <c:numCache>
                <c:formatCode>General</c:formatCode>
                <c:ptCount val="28"/>
                <c:pt idx="0">
                  <c:v>-139</c:v>
                </c:pt>
                <c:pt idx="1">
                  <c:v>-190</c:v>
                </c:pt>
                <c:pt idx="2">
                  <c:v>-204</c:v>
                </c:pt>
                <c:pt idx="3">
                  <c:v>-264</c:v>
                </c:pt>
                <c:pt idx="4">
                  <c:v>-215</c:v>
                </c:pt>
                <c:pt idx="5">
                  <c:v>-214</c:v>
                </c:pt>
                <c:pt idx="6">
                  <c:v>-252</c:v>
                </c:pt>
                <c:pt idx="7">
                  <c:v>-242</c:v>
                </c:pt>
                <c:pt idx="8">
                  <c:v>-307</c:v>
                </c:pt>
                <c:pt idx="9">
                  <c:v>-253</c:v>
                </c:pt>
                <c:pt idx="10">
                  <c:v>-269</c:v>
                </c:pt>
                <c:pt idx="11">
                  <c:v>-312</c:v>
                </c:pt>
                <c:pt idx="12">
                  <c:v>-292</c:v>
                </c:pt>
                <c:pt idx="13">
                  <c:v>-239</c:v>
                </c:pt>
                <c:pt idx="14">
                  <c:v>-252</c:v>
                </c:pt>
                <c:pt idx="15">
                  <c:v>-284</c:v>
                </c:pt>
                <c:pt idx="16">
                  <c:v>-251</c:v>
                </c:pt>
                <c:pt idx="17">
                  <c:v>-238</c:v>
                </c:pt>
                <c:pt idx="18">
                  <c:v>-256</c:v>
                </c:pt>
                <c:pt idx="19">
                  <c:v>-244</c:v>
                </c:pt>
                <c:pt idx="20">
                  <c:v>-251</c:v>
                </c:pt>
                <c:pt idx="21">
                  <c:v>-218</c:v>
                </c:pt>
                <c:pt idx="22">
                  <c:v>-232</c:v>
                </c:pt>
                <c:pt idx="23">
                  <c:v>-198</c:v>
                </c:pt>
                <c:pt idx="24">
                  <c:v>-210</c:v>
                </c:pt>
                <c:pt idx="25">
                  <c:v>-210</c:v>
                </c:pt>
                <c:pt idx="26">
                  <c:v>-206</c:v>
                </c:pt>
                <c:pt idx="27">
                  <c:v>-191</c:v>
                </c:pt>
              </c:numCache>
            </c:numRef>
          </c:val>
          <c:extLst>
            <c:ext xmlns:c16="http://schemas.microsoft.com/office/drawing/2014/chart" uri="{C3380CC4-5D6E-409C-BE32-E72D297353CC}">
              <c16:uniqueId val="{00000039-B8CD-4187-B046-55DD5A6EB90D}"/>
            </c:ext>
          </c:extLst>
        </c:ser>
        <c:dLbls>
          <c:showLegendKey val="0"/>
          <c:showVal val="0"/>
          <c:showCatName val="0"/>
          <c:showSerName val="0"/>
          <c:showPercent val="0"/>
          <c:showBubbleSize val="0"/>
        </c:dLbls>
        <c:gapWidth val="219"/>
        <c:overlap val="100"/>
        <c:axId val="1215536415"/>
        <c:axId val="1215534751"/>
      </c:barChart>
      <c:lineChart>
        <c:grouping val="standard"/>
        <c:varyColors val="0"/>
        <c:ser>
          <c:idx val="2"/>
          <c:order val="2"/>
          <c:tx>
            <c:strRef>
              <c:f>Sheet1!$E$3</c:f>
              <c:strCache>
                <c:ptCount val="1"/>
                <c:pt idx="0">
                  <c:v>転出超過</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27"/>
              <c:layout>
                <c:manualLayout>
                  <c:x val="-8.359087676704036E-3"/>
                  <c:y val="5.3372966602940594E-2"/>
                </c:manualLayout>
              </c:layout>
              <c:numFmt formatCode="#,##0;&quot;▲ &quot;#,##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A-B8CD-4187-B046-55DD5A6EB90D}"/>
                </c:ext>
              </c:extLst>
            </c:dLbl>
            <c:numFmt formatCode="#,##0;&quot;▲ &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Sheet1!$B$4:$B$31</c:f>
              <c:strCache>
                <c:ptCount val="28"/>
                <c:pt idx="0">
                  <c:v>1991年</c:v>
                </c:pt>
                <c:pt idx="1">
                  <c:v>1992年</c:v>
                </c:pt>
                <c:pt idx="2">
                  <c:v>1993年</c:v>
                </c:pt>
                <c:pt idx="3">
                  <c:v>1994年</c:v>
                </c:pt>
                <c:pt idx="4">
                  <c:v>1995年</c:v>
                </c:pt>
                <c:pt idx="5">
                  <c:v>1996年</c:v>
                </c:pt>
                <c:pt idx="6">
                  <c:v>1997年</c:v>
                </c:pt>
                <c:pt idx="7">
                  <c:v>1998年</c:v>
                </c:pt>
                <c:pt idx="8">
                  <c:v>1999年</c:v>
                </c:pt>
                <c:pt idx="9">
                  <c:v>2000年</c:v>
                </c:pt>
                <c:pt idx="10">
                  <c:v>2001年</c:v>
                </c:pt>
                <c:pt idx="11">
                  <c:v>2002年</c:v>
                </c:pt>
                <c:pt idx="12">
                  <c:v>2003年</c:v>
                </c:pt>
                <c:pt idx="13">
                  <c:v>2004年</c:v>
                </c:pt>
                <c:pt idx="14">
                  <c:v>2005年</c:v>
                </c:pt>
                <c:pt idx="15">
                  <c:v>2006年</c:v>
                </c:pt>
                <c:pt idx="16">
                  <c:v>2007年</c:v>
                </c:pt>
                <c:pt idx="17">
                  <c:v>2008年</c:v>
                </c:pt>
                <c:pt idx="18">
                  <c:v>2009年</c:v>
                </c:pt>
                <c:pt idx="19">
                  <c:v>2010年</c:v>
                </c:pt>
                <c:pt idx="20">
                  <c:v>2011年</c:v>
                </c:pt>
                <c:pt idx="21">
                  <c:v>2012年</c:v>
                </c:pt>
                <c:pt idx="22">
                  <c:v>2013年</c:v>
                </c:pt>
                <c:pt idx="23">
                  <c:v>2014年</c:v>
                </c:pt>
                <c:pt idx="24">
                  <c:v>2015年</c:v>
                </c:pt>
                <c:pt idx="25">
                  <c:v>2016年</c:v>
                </c:pt>
                <c:pt idx="26">
                  <c:v>2017年</c:v>
                </c:pt>
                <c:pt idx="27">
                  <c:v>2018年</c:v>
                </c:pt>
              </c:strCache>
            </c:strRef>
          </c:cat>
          <c:val>
            <c:numRef>
              <c:f>Sheet1!$E$4:$E$31</c:f>
              <c:numCache>
                <c:formatCode>General</c:formatCode>
                <c:ptCount val="28"/>
                <c:pt idx="0">
                  <c:v>-46</c:v>
                </c:pt>
                <c:pt idx="1">
                  <c:v>-74</c:v>
                </c:pt>
                <c:pt idx="2">
                  <c:v>-133</c:v>
                </c:pt>
                <c:pt idx="3">
                  <c:v>-158</c:v>
                </c:pt>
                <c:pt idx="4">
                  <c:v>-32</c:v>
                </c:pt>
                <c:pt idx="5">
                  <c:v>-86</c:v>
                </c:pt>
                <c:pt idx="6">
                  <c:v>-132</c:v>
                </c:pt>
                <c:pt idx="7">
                  <c:v>-112</c:v>
                </c:pt>
                <c:pt idx="8">
                  <c:v>-186</c:v>
                </c:pt>
                <c:pt idx="9">
                  <c:v>-110</c:v>
                </c:pt>
                <c:pt idx="10">
                  <c:v>-134</c:v>
                </c:pt>
                <c:pt idx="11">
                  <c:v>-177</c:v>
                </c:pt>
                <c:pt idx="12">
                  <c:v>-148</c:v>
                </c:pt>
                <c:pt idx="13">
                  <c:v>-89</c:v>
                </c:pt>
                <c:pt idx="14">
                  <c:v>-88</c:v>
                </c:pt>
                <c:pt idx="15">
                  <c:v>-124</c:v>
                </c:pt>
                <c:pt idx="16">
                  <c:v>-119</c:v>
                </c:pt>
                <c:pt idx="17">
                  <c:v>-89</c:v>
                </c:pt>
                <c:pt idx="18">
                  <c:v>-110</c:v>
                </c:pt>
                <c:pt idx="19">
                  <c:v>-88</c:v>
                </c:pt>
                <c:pt idx="20">
                  <c:v>-96</c:v>
                </c:pt>
                <c:pt idx="21">
                  <c:v>-54</c:v>
                </c:pt>
                <c:pt idx="22">
                  <c:v>-76</c:v>
                </c:pt>
                <c:pt idx="23">
                  <c:v>-57</c:v>
                </c:pt>
                <c:pt idx="24">
                  <c:v>-64</c:v>
                </c:pt>
                <c:pt idx="25">
                  <c:v>-53</c:v>
                </c:pt>
                <c:pt idx="26">
                  <c:v>-61</c:v>
                </c:pt>
                <c:pt idx="27">
                  <c:v>-17</c:v>
                </c:pt>
              </c:numCache>
            </c:numRef>
          </c:val>
          <c:smooth val="0"/>
          <c:extLst>
            <c:ext xmlns:c16="http://schemas.microsoft.com/office/drawing/2014/chart" uri="{C3380CC4-5D6E-409C-BE32-E72D297353CC}">
              <c16:uniqueId val="{0000003B-B8CD-4187-B046-55DD5A6EB90D}"/>
            </c:ext>
          </c:extLst>
        </c:ser>
        <c:dLbls>
          <c:showLegendKey val="0"/>
          <c:showVal val="0"/>
          <c:showCatName val="0"/>
          <c:showSerName val="0"/>
          <c:showPercent val="0"/>
          <c:showBubbleSize val="0"/>
        </c:dLbls>
        <c:marker val="1"/>
        <c:smooth val="0"/>
        <c:axId val="1215536415"/>
        <c:axId val="1215534751"/>
      </c:lineChart>
      <c:catAx>
        <c:axId val="121553641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15534751"/>
        <c:crosses val="autoZero"/>
        <c:auto val="1"/>
        <c:lblAlgn val="ctr"/>
        <c:lblOffset val="100"/>
        <c:noMultiLvlLbl val="0"/>
      </c:catAx>
      <c:valAx>
        <c:axId val="1215534751"/>
        <c:scaling>
          <c:orientation val="minMax"/>
          <c:max val="200"/>
        </c:scaling>
        <c:delete val="0"/>
        <c:axPos val="l"/>
        <c:majorGridlines>
          <c:spPr>
            <a:ln w="6350" cap="flat" cmpd="sng" algn="ctr">
              <a:solidFill>
                <a:sysClr val="windowText" lastClr="000000">
                  <a:lumMod val="15000"/>
                  <a:lumOff val="85000"/>
                  <a:alpha val="70000"/>
                </a:sys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dirty="0" smtClean="0"/>
                  <a:t>（社）</a:t>
                </a:r>
                <a:endParaRPr lang="ja-JP" altLang="en-US" dirty="0"/>
              </a:p>
            </c:rich>
          </c:tx>
          <c:layout>
            <c:manualLayout>
              <c:xMode val="edge"/>
              <c:yMode val="edge"/>
              <c:x val="0"/>
              <c:y val="1.733092117062672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15536415"/>
        <c:crosses val="autoZero"/>
        <c:crossBetween val="between"/>
      </c:valAx>
      <c:spPr>
        <a:noFill/>
        <a:ln>
          <a:noFill/>
        </a:ln>
        <a:effectLst/>
      </c:spPr>
    </c:plotArea>
    <c:legend>
      <c:legendPos val="t"/>
      <c:layout>
        <c:manualLayout>
          <c:xMode val="edge"/>
          <c:yMode val="edge"/>
          <c:x val="0.31283502345276404"/>
          <c:y val="3.9905858163523975E-2"/>
          <c:w val="0.37432971738495241"/>
          <c:h val="4.7541499935458885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43521704884228"/>
          <c:y val="6.9418960244648317E-2"/>
          <c:w val="0.87021998075514984"/>
          <c:h val="0.74662621300777765"/>
        </c:manualLayout>
      </c:layout>
      <c:barChart>
        <c:barDir val="col"/>
        <c:grouping val="clustered"/>
        <c:varyColors val="0"/>
        <c:ser>
          <c:idx val="0"/>
          <c:order val="0"/>
          <c:spPr>
            <a:pattFill prst="pct90">
              <a:fgClr>
                <a:schemeClr val="accent1"/>
              </a:fgClr>
              <a:bgClr>
                <a:schemeClr val="bg1"/>
              </a:bgClr>
            </a:pattFill>
          </c:spPr>
          <c:invertIfNegative val="0"/>
          <c:dLbls>
            <c:spPr>
              <a:noFill/>
              <a:ln>
                <a:noFill/>
              </a:ln>
              <a:effectLst/>
            </c:spPr>
            <c:txPr>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'[＜ｐ98-99＞上場・提案型融資.xlsx]上場'!$K$18:$K$23</c:f>
              <c:strCache>
                <c:ptCount val="6"/>
                <c:pt idx="0">
                  <c:v>大阪府</c:v>
                </c:pt>
                <c:pt idx="1">
                  <c:v>東京都</c:v>
                </c:pt>
                <c:pt idx="2">
                  <c:v>愛知県</c:v>
                </c:pt>
                <c:pt idx="3">
                  <c:v>京都府</c:v>
                </c:pt>
                <c:pt idx="4">
                  <c:v>福岡県</c:v>
                </c:pt>
                <c:pt idx="5">
                  <c:v>その他</c:v>
                </c:pt>
              </c:strCache>
            </c:strRef>
          </c:cat>
          <c:val>
            <c:numRef>
              <c:f>'[＜ｐ98-99＞上場・提案型融資.xlsx]上場'!$L$18:$L$23</c:f>
              <c:numCache>
                <c:formatCode>General</c:formatCode>
                <c:ptCount val="6"/>
                <c:pt idx="0">
                  <c:v>5</c:v>
                </c:pt>
                <c:pt idx="1">
                  <c:v>63</c:v>
                </c:pt>
                <c:pt idx="2">
                  <c:v>4</c:v>
                </c:pt>
                <c:pt idx="3">
                  <c:v>3</c:v>
                </c:pt>
                <c:pt idx="4">
                  <c:v>5</c:v>
                </c:pt>
                <c:pt idx="5">
                  <c:v>17</c:v>
                </c:pt>
              </c:numCache>
            </c:numRef>
          </c:val>
          <c:extLst>
            <c:ext xmlns:c16="http://schemas.microsoft.com/office/drawing/2014/chart" uri="{C3380CC4-5D6E-409C-BE32-E72D297353CC}">
              <c16:uniqueId val="{00000000-0EAC-4CAD-A809-98D9C403AB8D}"/>
            </c:ext>
          </c:extLst>
        </c:ser>
        <c:dLbls>
          <c:showLegendKey val="0"/>
          <c:showVal val="0"/>
          <c:showCatName val="0"/>
          <c:showSerName val="0"/>
          <c:showPercent val="0"/>
          <c:showBubbleSize val="0"/>
        </c:dLbls>
        <c:gapWidth val="129"/>
        <c:axId val="126383616"/>
        <c:axId val="126385152"/>
      </c:barChart>
      <c:catAx>
        <c:axId val="126383616"/>
        <c:scaling>
          <c:orientation val="minMax"/>
        </c:scaling>
        <c:delete val="0"/>
        <c:axPos val="b"/>
        <c:numFmt formatCode="General" sourceLinked="0"/>
        <c:majorTickMark val="out"/>
        <c:minorTickMark val="none"/>
        <c:tickLblPos val="nextTo"/>
        <c:crossAx val="126385152"/>
        <c:crosses val="autoZero"/>
        <c:auto val="1"/>
        <c:lblAlgn val="ctr"/>
        <c:lblOffset val="100"/>
        <c:noMultiLvlLbl val="0"/>
      </c:catAx>
      <c:valAx>
        <c:axId val="126385152"/>
        <c:scaling>
          <c:orientation val="minMax"/>
          <c:max val="80"/>
        </c:scaling>
        <c:delete val="0"/>
        <c:axPos val="l"/>
        <c:numFmt formatCode="General" sourceLinked="1"/>
        <c:majorTickMark val="out"/>
        <c:minorTickMark val="none"/>
        <c:tickLblPos val="nextTo"/>
        <c:txPr>
          <a:bodyPr/>
          <a:lstStyle/>
          <a:p>
            <a:pPr>
              <a:defRPr sz="1100"/>
            </a:pPr>
            <a:endParaRPr lang="ja-JP"/>
          </a:p>
        </c:txPr>
        <c:crossAx val="126383616"/>
        <c:crosses val="autoZero"/>
        <c:crossBetween val="between"/>
        <c:majorUnit val="20"/>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Sheet1!$A$10</c:f>
              <c:strCache>
                <c:ptCount val="1"/>
                <c:pt idx="0">
                  <c:v>その他</c:v>
                </c:pt>
              </c:strCache>
            </c:strRef>
          </c:tx>
          <c:spPr>
            <a:pattFill prst="narVert">
              <a:fgClr>
                <a:srgbClr val="92D05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Sheet1!$B$10:$J$10</c:f>
              <c:numCache>
                <c:formatCode>#,##0_);[Red]\(#,##0\)</c:formatCode>
                <c:ptCount val="9"/>
                <c:pt idx="0">
                  <c:v>328</c:v>
                </c:pt>
                <c:pt idx="1">
                  <c:v>319</c:v>
                </c:pt>
                <c:pt idx="2">
                  <c:v>313</c:v>
                </c:pt>
                <c:pt idx="3">
                  <c:v>319</c:v>
                </c:pt>
                <c:pt idx="4">
                  <c:v>324</c:v>
                </c:pt>
                <c:pt idx="5">
                  <c:v>313</c:v>
                </c:pt>
                <c:pt idx="6">
                  <c:v>309</c:v>
                </c:pt>
                <c:pt idx="7">
                  <c:v>311</c:v>
                </c:pt>
                <c:pt idx="8">
                  <c:v>274</c:v>
                </c:pt>
              </c:numCache>
            </c:numRef>
          </c:val>
          <c:extLst>
            <c:ext xmlns:c16="http://schemas.microsoft.com/office/drawing/2014/chart" uri="{C3380CC4-5D6E-409C-BE32-E72D297353CC}">
              <c16:uniqueId val="{00000000-E889-4468-858E-3A24CBE960A3}"/>
            </c:ext>
          </c:extLst>
        </c:ser>
        <c:ser>
          <c:idx val="1"/>
          <c:order val="1"/>
          <c:tx>
            <c:strRef>
              <c:f>Sheet1!$A$9</c:f>
              <c:strCache>
                <c:ptCount val="1"/>
                <c:pt idx="0">
                  <c:v>愛知県</c:v>
                </c:pt>
              </c:strCache>
            </c:strRef>
          </c:tx>
          <c:spPr>
            <a:pattFill prst="pct20">
              <a:fgClr>
                <a:srgbClr val="FFC00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Sheet1!$B$9:$J$9</c:f>
              <c:numCache>
                <c:formatCode>#,##0_);[Red]\(#,##0\)</c:formatCode>
                <c:ptCount val="9"/>
                <c:pt idx="0">
                  <c:v>37</c:v>
                </c:pt>
                <c:pt idx="1">
                  <c:v>36</c:v>
                </c:pt>
                <c:pt idx="2">
                  <c:v>33</c:v>
                </c:pt>
                <c:pt idx="3">
                  <c:v>30</c:v>
                </c:pt>
                <c:pt idx="4">
                  <c:v>33</c:v>
                </c:pt>
                <c:pt idx="5">
                  <c:v>35</c:v>
                </c:pt>
                <c:pt idx="6">
                  <c:v>38</c:v>
                </c:pt>
                <c:pt idx="7">
                  <c:v>46</c:v>
                </c:pt>
                <c:pt idx="8">
                  <c:v>49</c:v>
                </c:pt>
              </c:numCache>
            </c:numRef>
          </c:val>
          <c:extLst>
            <c:ext xmlns:c16="http://schemas.microsoft.com/office/drawing/2014/chart" uri="{C3380CC4-5D6E-409C-BE32-E72D297353CC}">
              <c16:uniqueId val="{00000001-E889-4468-858E-3A24CBE960A3}"/>
            </c:ext>
          </c:extLst>
        </c:ser>
        <c:ser>
          <c:idx val="2"/>
          <c:order val="2"/>
          <c:tx>
            <c:strRef>
              <c:f>Sheet1!$A$8</c:f>
              <c:strCache>
                <c:ptCount val="1"/>
                <c:pt idx="0">
                  <c:v>神奈川県</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Sheet1!$B$8:$J$8</c:f>
              <c:numCache>
                <c:formatCode>#,##0_);[Red]\(#,##0\)</c:formatCode>
                <c:ptCount val="9"/>
                <c:pt idx="0">
                  <c:v>267</c:v>
                </c:pt>
                <c:pt idx="1">
                  <c:v>277</c:v>
                </c:pt>
                <c:pt idx="2">
                  <c:v>267</c:v>
                </c:pt>
                <c:pt idx="3">
                  <c:v>263</c:v>
                </c:pt>
                <c:pt idx="4">
                  <c:v>267</c:v>
                </c:pt>
                <c:pt idx="5">
                  <c:v>268</c:v>
                </c:pt>
                <c:pt idx="6">
                  <c:v>278</c:v>
                </c:pt>
                <c:pt idx="7">
                  <c:v>288</c:v>
                </c:pt>
                <c:pt idx="8">
                  <c:v>299</c:v>
                </c:pt>
              </c:numCache>
            </c:numRef>
          </c:val>
          <c:extLst>
            <c:ext xmlns:c16="http://schemas.microsoft.com/office/drawing/2014/chart" uri="{C3380CC4-5D6E-409C-BE32-E72D297353CC}">
              <c16:uniqueId val="{00000002-E889-4468-858E-3A24CBE960A3}"/>
            </c:ext>
          </c:extLst>
        </c:ser>
        <c:ser>
          <c:idx val="3"/>
          <c:order val="3"/>
          <c:tx>
            <c:strRef>
              <c:f>Sheet1!$A$7</c:f>
              <c:strCache>
                <c:ptCount val="1"/>
                <c:pt idx="0">
                  <c:v>東京都</c:v>
                </c:pt>
              </c:strCache>
            </c:strRef>
          </c:tx>
          <c:spPr>
            <a:pattFill prst="ltUpDiag">
              <a:fgClr>
                <a:srgbClr val="FF000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Sheet1!$B$7:$J$7</c:f>
              <c:numCache>
                <c:formatCode>#,##0_);[Red]\(#,##0\)</c:formatCode>
                <c:ptCount val="9"/>
                <c:pt idx="0">
                  <c:v>2346</c:v>
                </c:pt>
                <c:pt idx="1">
                  <c:v>2331</c:v>
                </c:pt>
                <c:pt idx="2">
                  <c:v>2371</c:v>
                </c:pt>
                <c:pt idx="3">
                  <c:v>2376</c:v>
                </c:pt>
                <c:pt idx="4">
                  <c:v>2378</c:v>
                </c:pt>
                <c:pt idx="5">
                  <c:v>2419</c:v>
                </c:pt>
                <c:pt idx="6">
                  <c:v>2422</c:v>
                </c:pt>
                <c:pt idx="7">
                  <c:v>2434</c:v>
                </c:pt>
                <c:pt idx="8">
                  <c:v>2428</c:v>
                </c:pt>
              </c:numCache>
            </c:numRef>
          </c:val>
          <c:extLst>
            <c:ext xmlns:c16="http://schemas.microsoft.com/office/drawing/2014/chart" uri="{C3380CC4-5D6E-409C-BE32-E72D297353CC}">
              <c16:uniqueId val="{00000003-E889-4468-858E-3A24CBE960A3}"/>
            </c:ext>
          </c:extLst>
        </c:ser>
        <c:ser>
          <c:idx val="4"/>
          <c:order val="4"/>
          <c:tx>
            <c:strRef>
              <c:f>Sheet1!$A$6</c:f>
              <c:strCache>
                <c:ptCount val="1"/>
                <c:pt idx="0">
                  <c:v>大阪府</c:v>
                </c:pt>
              </c:strCache>
            </c:strRef>
          </c:tx>
          <c:spPr>
            <a:solidFill>
              <a:schemeClr val="accent5"/>
            </a:solidFill>
            <a:ln>
              <a:noFill/>
            </a:ln>
            <a:effectLst/>
          </c:spPr>
          <c:invertIfNegative val="0"/>
          <c:dLbls>
            <c:dLbl>
              <c:idx val="0"/>
              <c:layout>
                <c:manualLayout>
                  <c:x val="-1.3088501345378732E-17"/>
                  <c:y val="-3.2569931538682685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889-4468-858E-3A24CBE960A3}"/>
                </c:ext>
              </c:extLst>
            </c:dLbl>
            <c:dLbl>
              <c:idx val="1"/>
              <c:layout>
                <c:manualLayout>
                  <c:x val="4.2835590146824629E-3"/>
                  <c:y val="-3.5455907361023921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E889-4468-858E-3A24CBE960A3}"/>
                </c:ext>
              </c:extLst>
            </c:dLbl>
            <c:dLbl>
              <c:idx val="2"/>
              <c:layout>
                <c:manualLayout>
                  <c:x val="0"/>
                  <c:y val="-4.5747071568243848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889-4468-858E-3A24CBE960A3}"/>
                </c:ext>
              </c:extLst>
            </c:dLbl>
            <c:dLbl>
              <c:idx val="3"/>
              <c:layout>
                <c:manualLayout>
                  <c:x val="-4.2835590146825409E-3"/>
                  <c:y val="-4.2484451879121483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E889-4468-858E-3A24CBE960A3}"/>
                </c:ext>
              </c:extLst>
            </c:dLbl>
            <c:dLbl>
              <c:idx val="4"/>
              <c:layout>
                <c:manualLayout>
                  <c:x val="2.8557060097883259E-3"/>
                  <c:y val="-3.972410965217992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889-4468-858E-3A24CBE960A3}"/>
                </c:ext>
              </c:extLst>
            </c:dLbl>
            <c:dLbl>
              <c:idx val="5"/>
              <c:layout>
                <c:manualLayout>
                  <c:x val="-2.8557060097883259E-3"/>
                  <c:y val="-3.21932876719015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889-4468-858E-3A24CBE960A3}"/>
                </c:ext>
              </c:extLst>
            </c:dLbl>
            <c:dLbl>
              <c:idx val="6"/>
              <c:layout>
                <c:manualLayout>
                  <c:x val="0"/>
                  <c:y val="-2.8302243086362693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889-4468-858E-3A24CBE960A3}"/>
                </c:ext>
              </c:extLst>
            </c:dLbl>
            <c:dLbl>
              <c:idx val="7"/>
              <c:layout>
                <c:manualLayout>
                  <c:x val="-4.2835590146825938E-3"/>
                  <c:y val="-4.173039338730526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889-4468-858E-3A24CBE960A3}"/>
                </c:ext>
              </c:extLst>
            </c:dLbl>
            <c:dLbl>
              <c:idx val="8"/>
              <c:layout>
                <c:manualLayout>
                  <c:x val="1.427853004894163E-3"/>
                  <c:y val="-4.210755109292235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889-4468-858E-3A24CBE960A3}"/>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Sheet1!$B$6:$J$6</c:f>
              <c:numCache>
                <c:formatCode>#,##0_);[Red]\(#,##0\)</c:formatCode>
                <c:ptCount val="9"/>
                <c:pt idx="0">
                  <c:v>120</c:v>
                </c:pt>
                <c:pt idx="1">
                  <c:v>123</c:v>
                </c:pt>
                <c:pt idx="2">
                  <c:v>119</c:v>
                </c:pt>
                <c:pt idx="3">
                  <c:v>119</c:v>
                </c:pt>
                <c:pt idx="4">
                  <c:v>115</c:v>
                </c:pt>
                <c:pt idx="5">
                  <c:v>123</c:v>
                </c:pt>
                <c:pt idx="6">
                  <c:v>128</c:v>
                </c:pt>
                <c:pt idx="7">
                  <c:v>125</c:v>
                </c:pt>
                <c:pt idx="8">
                  <c:v>122</c:v>
                </c:pt>
              </c:numCache>
            </c:numRef>
          </c:val>
          <c:extLst>
            <c:ext xmlns:c16="http://schemas.microsoft.com/office/drawing/2014/chart" uri="{C3380CC4-5D6E-409C-BE32-E72D297353CC}">
              <c16:uniqueId val="{00000004-E889-4468-858E-3A24CBE960A3}"/>
            </c:ext>
          </c:extLst>
        </c:ser>
        <c:dLbls>
          <c:dLblPos val="ctr"/>
          <c:showLegendKey val="0"/>
          <c:showVal val="1"/>
          <c:showCatName val="0"/>
          <c:showSerName val="0"/>
          <c:showPercent val="0"/>
          <c:showBubbleSize val="0"/>
        </c:dLbls>
        <c:gapWidth val="150"/>
        <c:overlap val="100"/>
        <c:axId val="1204520512"/>
        <c:axId val="1204518016"/>
      </c:barChart>
      <c:catAx>
        <c:axId val="120452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204518016"/>
        <c:crosses val="autoZero"/>
        <c:auto val="1"/>
        <c:lblAlgn val="ctr"/>
        <c:lblOffset val="100"/>
        <c:noMultiLvlLbl val="0"/>
      </c:catAx>
      <c:valAx>
        <c:axId val="120451801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20452051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000"/>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352693051946741E-2"/>
          <c:y val="0.1337027736397815"/>
          <c:w val="0.83043264888551216"/>
          <c:h val="0.68637100092218206"/>
        </c:manualLayout>
      </c:layout>
      <c:barChart>
        <c:barDir val="col"/>
        <c:grouping val="clustered"/>
        <c:varyColors val="0"/>
        <c:ser>
          <c:idx val="2"/>
          <c:order val="0"/>
          <c:tx>
            <c:strRef>
              <c:f>夏期バージョン!$A$3</c:f>
              <c:strCache>
                <c:ptCount val="1"/>
                <c:pt idx="0">
                  <c:v>国際線LCC便数</c:v>
                </c:pt>
              </c:strCache>
            </c:strRef>
          </c:tx>
          <c:spPr>
            <a:solidFill>
              <a:schemeClr val="tx2">
                <a:lumMod val="20000"/>
                <a:lumOff val="80000"/>
              </a:schemeClr>
            </a:solidFill>
          </c:spPr>
          <c:invertIfNegative val="0"/>
          <c:dLbls>
            <c:dLbl>
              <c:idx val="10"/>
              <c:layout/>
              <c:tx>
                <c:rich>
                  <a:bodyPr/>
                  <a:lstStyle/>
                  <a:p>
                    <a:pPr>
                      <a:defRPr sz="1400" b="1"/>
                    </a:pPr>
                    <a:fld id="{7CA11370-B10B-4F03-A692-9378FDB3C8BD}" type="VALUE">
                      <a:rPr lang="en-US" altLang="ja-JP" sz="1050" b="0"/>
                      <a:pPr>
                        <a:defRPr sz="1400" b="1"/>
                      </a:pPr>
                      <a:t>[値]</a:t>
                    </a:fld>
                    <a:endParaRPr lang="ja-JP" altLang="en-US"/>
                  </a:p>
                </c:rich>
              </c:tx>
              <c:spPr/>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3EEA-4A4D-AD7E-03A991DFA7DF}"/>
                </c:ext>
              </c:extLst>
            </c:dLbl>
            <c:dLbl>
              <c:idx val="11"/>
              <c:layout/>
              <c:tx>
                <c:rich>
                  <a:bodyPr/>
                  <a:lstStyle/>
                  <a:p>
                    <a:pPr>
                      <a:defRPr sz="1050" b="0"/>
                    </a:pPr>
                    <a:fld id="{949B23BF-A435-4F28-AE3D-20FF9EF5A36C}" type="VALUE">
                      <a:rPr lang="en-US" altLang="ja-JP" sz="1050" b="0"/>
                      <a:pPr>
                        <a:defRPr sz="1050" b="0"/>
                      </a:pPr>
                      <a:t>[値]</a:t>
                    </a:fld>
                    <a:endParaRPr lang="ja-JP" altLang="en-US"/>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3EEA-4A4D-AD7E-03A991DFA7DF}"/>
                </c:ext>
              </c:extLst>
            </c:dLbl>
            <c:spPr>
              <a:noFill/>
              <a:ln>
                <a:noFill/>
              </a:ln>
              <a:effectLst/>
            </c:spPr>
            <c:txPr>
              <a:bodyPr/>
              <a:lstStyle/>
              <a:p>
                <a:pPr>
                  <a:defRPr sz="105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夏期バージョン!$B$3:$M$3</c:f>
              <c:numCache>
                <c:formatCode>#,##0_);[Red]\(#,##0\)</c:formatCode>
                <c:ptCount val="12"/>
                <c:pt idx="0">
                  <c:v>12</c:v>
                </c:pt>
                <c:pt idx="1">
                  <c:v>17</c:v>
                </c:pt>
                <c:pt idx="2">
                  <c:v>42</c:v>
                </c:pt>
                <c:pt idx="3">
                  <c:v>43</c:v>
                </c:pt>
                <c:pt idx="4">
                  <c:v>104</c:v>
                </c:pt>
                <c:pt idx="5">
                  <c:v>119</c:v>
                </c:pt>
                <c:pt idx="6">
                  <c:v>170</c:v>
                </c:pt>
                <c:pt idx="7">
                  <c:v>308</c:v>
                </c:pt>
                <c:pt idx="8">
                  <c:v>365</c:v>
                </c:pt>
                <c:pt idx="9">
                  <c:v>431</c:v>
                </c:pt>
                <c:pt idx="10">
                  <c:v>494</c:v>
                </c:pt>
                <c:pt idx="11">
                  <c:v>536</c:v>
                </c:pt>
              </c:numCache>
            </c:numRef>
          </c:val>
          <c:extLst>
            <c:ext xmlns:c16="http://schemas.microsoft.com/office/drawing/2014/chart" uri="{C3380CC4-5D6E-409C-BE32-E72D297353CC}">
              <c16:uniqueId val="{00000002-3EEA-4A4D-AD7E-03A991DFA7DF}"/>
            </c:ext>
          </c:extLst>
        </c:ser>
        <c:dLbls>
          <c:showLegendKey val="0"/>
          <c:showVal val="0"/>
          <c:showCatName val="0"/>
          <c:showSerName val="0"/>
          <c:showPercent val="0"/>
          <c:showBubbleSize val="0"/>
        </c:dLbls>
        <c:gapWidth val="150"/>
        <c:axId val="114793856"/>
        <c:axId val="114816128"/>
      </c:barChart>
      <c:lineChart>
        <c:grouping val="standard"/>
        <c:varyColors val="0"/>
        <c:ser>
          <c:idx val="0"/>
          <c:order val="1"/>
          <c:tx>
            <c:strRef>
              <c:f>夏期バージョン!$A$4</c:f>
              <c:strCache>
                <c:ptCount val="1"/>
                <c:pt idx="0">
                  <c:v>国際旅客便に占めるLCC便数割合</c:v>
                </c:pt>
              </c:strCache>
            </c:strRef>
          </c:tx>
          <c:spPr>
            <a:ln>
              <a:solidFill>
                <a:srgbClr val="92D050"/>
              </a:solidFill>
            </a:ln>
          </c:spPr>
          <c:marker>
            <c:spPr>
              <a:solidFill>
                <a:srgbClr val="92D050"/>
              </a:solidFill>
            </c:spPr>
          </c:marker>
          <c:dLbls>
            <c:dLbl>
              <c:idx val="10"/>
              <c:spPr/>
              <c:txPr>
                <a:bodyPr/>
                <a:lstStyle/>
                <a:p>
                  <a:pPr>
                    <a:defRPr sz="1050" b="0">
                      <a:latin typeface="+mn-lt"/>
                      <a:ea typeface="+mn-ea"/>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3EEA-4A4D-AD7E-03A991DFA7DF}"/>
                </c:ext>
              </c:extLst>
            </c:dLbl>
            <c:dLbl>
              <c:idx val="11"/>
              <c:spPr>
                <a:noFill/>
                <a:ln>
                  <a:noFill/>
                </a:ln>
                <a:effectLst/>
              </c:spPr>
              <c:txPr>
                <a:bodyPr/>
                <a:lstStyle/>
                <a:p>
                  <a:pPr>
                    <a:defRPr sz="1050" b="0">
                      <a:latin typeface="+mn-lt"/>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3EEA-4A4D-AD7E-03A991DFA7DF}"/>
                </c:ext>
              </c:extLst>
            </c:dLbl>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夏期バージョン!$B$4:$M$4</c:f>
              <c:numCache>
                <c:formatCode>0.0%</c:formatCode>
                <c:ptCount val="12"/>
                <c:pt idx="0">
                  <c:v>2.0066889632107024E-2</c:v>
                </c:pt>
                <c:pt idx="1">
                  <c:v>2.8380634390651086E-2</c:v>
                </c:pt>
                <c:pt idx="2">
                  <c:v>7.0707070707070704E-2</c:v>
                </c:pt>
                <c:pt idx="3">
                  <c:v>7.4010327022375214E-2</c:v>
                </c:pt>
                <c:pt idx="4">
                  <c:v>0.14525139664804471</c:v>
                </c:pt>
                <c:pt idx="5">
                  <c:v>0.17097701149425287</c:v>
                </c:pt>
                <c:pt idx="6">
                  <c:v>0.21935483870967742</c:v>
                </c:pt>
                <c:pt idx="7">
                  <c:v>0.2978723404255319</c:v>
                </c:pt>
                <c:pt idx="8">
                  <c:v>0.32912533814247069</c:v>
                </c:pt>
                <c:pt idx="9">
                  <c:v>0.36869118905047049</c:v>
                </c:pt>
                <c:pt idx="10">
                  <c:v>0.39710610932475882</c:v>
                </c:pt>
                <c:pt idx="11">
                  <c:v>0.38203848895224518</c:v>
                </c:pt>
              </c:numCache>
            </c:numRef>
          </c:val>
          <c:smooth val="0"/>
          <c:extLst>
            <c:ext xmlns:c16="http://schemas.microsoft.com/office/drawing/2014/chart" uri="{C3380CC4-5D6E-409C-BE32-E72D297353CC}">
              <c16:uniqueId val="{00000005-3EEA-4A4D-AD7E-03A991DFA7DF}"/>
            </c:ext>
          </c:extLst>
        </c:ser>
        <c:dLbls>
          <c:showLegendKey val="0"/>
          <c:showVal val="0"/>
          <c:showCatName val="0"/>
          <c:showSerName val="0"/>
          <c:showPercent val="0"/>
          <c:showBubbleSize val="0"/>
        </c:dLbls>
        <c:marker val="1"/>
        <c:smooth val="0"/>
        <c:axId val="118755712"/>
        <c:axId val="114817664"/>
      </c:lineChart>
      <c:catAx>
        <c:axId val="114793856"/>
        <c:scaling>
          <c:orientation val="minMax"/>
        </c:scaling>
        <c:delete val="0"/>
        <c:axPos val="b"/>
        <c:numFmt formatCode="General" sourceLinked="0"/>
        <c:majorTickMark val="out"/>
        <c:minorTickMark val="none"/>
        <c:tickLblPos val="nextTo"/>
        <c:txPr>
          <a:bodyPr rot="-2700000"/>
          <a:lstStyle/>
          <a:p>
            <a:pPr>
              <a:defRPr sz="700" baseline="0"/>
            </a:pPr>
            <a:endParaRPr lang="ja-JP"/>
          </a:p>
        </c:txPr>
        <c:crossAx val="114816128"/>
        <c:crosses val="autoZero"/>
        <c:auto val="1"/>
        <c:lblAlgn val="ctr"/>
        <c:lblOffset val="100"/>
        <c:noMultiLvlLbl val="0"/>
      </c:catAx>
      <c:valAx>
        <c:axId val="114816128"/>
        <c:scaling>
          <c:orientation val="minMax"/>
          <c:max val="500"/>
        </c:scaling>
        <c:delete val="0"/>
        <c:axPos val="l"/>
        <c:majorGridlines/>
        <c:numFmt formatCode="#,##0_);[Red]\(#,##0\)" sourceLinked="1"/>
        <c:majorTickMark val="out"/>
        <c:minorTickMark val="none"/>
        <c:tickLblPos val="nextTo"/>
        <c:crossAx val="114793856"/>
        <c:crosses val="autoZero"/>
        <c:crossBetween val="between"/>
        <c:majorUnit val="100"/>
      </c:valAx>
      <c:valAx>
        <c:axId val="114817664"/>
        <c:scaling>
          <c:orientation val="minMax"/>
          <c:max val="0.4"/>
        </c:scaling>
        <c:delete val="0"/>
        <c:axPos val="r"/>
        <c:numFmt formatCode="0.0%" sourceLinked="1"/>
        <c:majorTickMark val="out"/>
        <c:minorTickMark val="none"/>
        <c:tickLblPos val="nextTo"/>
        <c:crossAx val="118755712"/>
        <c:crosses val="max"/>
        <c:crossBetween val="between"/>
        <c:majorUnit val="0.1"/>
      </c:valAx>
      <c:catAx>
        <c:axId val="118755712"/>
        <c:scaling>
          <c:orientation val="minMax"/>
        </c:scaling>
        <c:delete val="1"/>
        <c:axPos val="b"/>
        <c:numFmt formatCode="General" sourceLinked="1"/>
        <c:majorTickMark val="out"/>
        <c:minorTickMark val="none"/>
        <c:tickLblPos val="nextTo"/>
        <c:crossAx val="114817664"/>
        <c:crosses val="autoZero"/>
        <c:auto val="1"/>
        <c:lblAlgn val="ctr"/>
        <c:lblOffset val="100"/>
        <c:noMultiLvlLbl val="0"/>
      </c:catAx>
    </c:plotArea>
    <c:legend>
      <c:legendPos val="t"/>
      <c:layout>
        <c:manualLayout>
          <c:xMode val="edge"/>
          <c:yMode val="edge"/>
          <c:x val="7.1791403509140428E-2"/>
          <c:y val="0.14465040426313855"/>
          <c:w val="0.45985534124888766"/>
          <c:h val="0.12313581654471954"/>
        </c:manualLayout>
      </c:layout>
      <c:overlay val="1"/>
      <c:txPr>
        <a:bodyPr/>
        <a:lstStyle/>
        <a:p>
          <a:pPr>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453756745118309E-2"/>
          <c:y val="9.2827065900572048E-2"/>
          <c:w val="0.86795314753824415"/>
          <c:h val="0.74785684145333831"/>
        </c:manualLayout>
      </c:layout>
      <c:barChart>
        <c:barDir val="col"/>
        <c:grouping val="stacked"/>
        <c:varyColors val="0"/>
        <c:ser>
          <c:idx val="3"/>
          <c:order val="0"/>
          <c:tx>
            <c:strRef>
              <c:f>グラフ!$N$17</c:f>
              <c:strCache>
                <c:ptCount val="1"/>
                <c:pt idx="0">
                  <c:v>その他</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グラフ!$N$18:$N$27</c:f>
              <c:numCache>
                <c:formatCode>#,##0_);[Red]\(#,##0\)</c:formatCode>
                <c:ptCount val="10"/>
                <c:pt idx="0">
                  <c:v>47.767400000000002</c:v>
                </c:pt>
                <c:pt idx="1">
                  <c:v>38</c:v>
                </c:pt>
                <c:pt idx="2">
                  <c:v>50.766300000000001</c:v>
                </c:pt>
                <c:pt idx="3">
                  <c:v>63.845799999999997</c:v>
                </c:pt>
                <c:pt idx="4">
                  <c:v>78.144999999999996</c:v>
                </c:pt>
                <c:pt idx="5">
                  <c:v>97.400300000000001</c:v>
                </c:pt>
                <c:pt idx="6">
                  <c:v>118.20180000000001</c:v>
                </c:pt>
                <c:pt idx="7">
                  <c:v>132.71809999999999</c:v>
                </c:pt>
                <c:pt idx="8">
                  <c:v>148</c:v>
                </c:pt>
                <c:pt idx="9" formatCode="General">
                  <c:v>182</c:v>
                </c:pt>
              </c:numCache>
            </c:numRef>
          </c:val>
          <c:extLst>
            <c:ext xmlns:c16="http://schemas.microsoft.com/office/drawing/2014/chart" uri="{C3380CC4-5D6E-409C-BE32-E72D297353CC}">
              <c16:uniqueId val="{00000000-CA53-4E60-A61A-E6B5725A39BB}"/>
            </c:ext>
          </c:extLst>
        </c:ser>
        <c:ser>
          <c:idx val="1"/>
          <c:order val="1"/>
          <c:tx>
            <c:strRef>
              <c:f>グラフ!$L$17</c:f>
              <c:strCache>
                <c:ptCount val="1"/>
                <c:pt idx="0">
                  <c:v>台湾</c:v>
                </c:pt>
              </c:strCache>
            </c:strRef>
          </c:tx>
          <c:spPr>
            <a:pattFill prst="dkVert">
              <a:fgClr>
                <a:srgbClr val="FFC00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グラフ!$L$18:$L$27</c:f>
              <c:numCache>
                <c:formatCode>#,##0_);[Red]\(#,##0\)</c:formatCode>
                <c:ptCount val="10"/>
                <c:pt idx="0">
                  <c:v>22.458100000000002</c:v>
                </c:pt>
                <c:pt idx="1">
                  <c:v>19.4908</c:v>
                </c:pt>
                <c:pt idx="2">
                  <c:v>30.455200000000001</c:v>
                </c:pt>
                <c:pt idx="3">
                  <c:v>50</c:v>
                </c:pt>
                <c:pt idx="4">
                  <c:v>70.614999999999995</c:v>
                </c:pt>
                <c:pt idx="5">
                  <c:v>98.155100000000004</c:v>
                </c:pt>
                <c:pt idx="6">
                  <c:v>112.5592</c:v>
                </c:pt>
                <c:pt idx="7">
                  <c:v>114</c:v>
                </c:pt>
                <c:pt idx="8">
                  <c:v>106</c:v>
                </c:pt>
                <c:pt idx="9" formatCode="General">
                  <c:v>110</c:v>
                </c:pt>
              </c:numCache>
            </c:numRef>
          </c:val>
          <c:extLst>
            <c:ext xmlns:c16="http://schemas.microsoft.com/office/drawing/2014/chart" uri="{C3380CC4-5D6E-409C-BE32-E72D297353CC}">
              <c16:uniqueId val="{00000001-CA53-4E60-A61A-E6B5725A39BB}"/>
            </c:ext>
          </c:extLst>
        </c:ser>
        <c:ser>
          <c:idx val="2"/>
          <c:order val="2"/>
          <c:tx>
            <c:strRef>
              <c:f>グラフ!$M$17</c:f>
              <c:strCache>
                <c:ptCount val="1"/>
                <c:pt idx="0">
                  <c:v>韓国</c:v>
                </c:pt>
              </c:strCache>
            </c:strRef>
          </c:tx>
          <c:spPr>
            <a:pattFill prst="dotGrid">
              <a:fgClr>
                <a:srgbClr val="FF000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グラフ!$M$18:$M$27</c:f>
              <c:numCache>
                <c:formatCode>#,##0_);[Red]\(#,##0\)</c:formatCode>
                <c:ptCount val="10"/>
                <c:pt idx="0">
                  <c:v>53.649700000000003</c:v>
                </c:pt>
                <c:pt idx="1">
                  <c:v>40.110100000000003</c:v>
                </c:pt>
                <c:pt idx="2">
                  <c:v>49</c:v>
                </c:pt>
                <c:pt idx="3">
                  <c:v>61.586300000000001</c:v>
                </c:pt>
                <c:pt idx="4">
                  <c:v>71.069699999999997</c:v>
                </c:pt>
                <c:pt idx="5">
                  <c:v>115.6033</c:v>
                </c:pt>
                <c:pt idx="6">
                  <c:v>163.27610000000001</c:v>
                </c:pt>
                <c:pt idx="7">
                  <c:v>214.79589999999999</c:v>
                </c:pt>
                <c:pt idx="8">
                  <c:v>216</c:v>
                </c:pt>
                <c:pt idx="9" formatCode="General">
                  <c:v>151</c:v>
                </c:pt>
              </c:numCache>
            </c:numRef>
          </c:val>
          <c:extLst>
            <c:ext xmlns:c16="http://schemas.microsoft.com/office/drawing/2014/chart" uri="{C3380CC4-5D6E-409C-BE32-E72D297353CC}">
              <c16:uniqueId val="{00000002-CA53-4E60-A61A-E6B5725A39BB}"/>
            </c:ext>
          </c:extLst>
        </c:ser>
        <c:ser>
          <c:idx val="0"/>
          <c:order val="3"/>
          <c:tx>
            <c:strRef>
              <c:f>グラフ!$K$17</c:f>
              <c:strCache>
                <c:ptCount val="1"/>
                <c:pt idx="0">
                  <c:v>中国</c:v>
                </c:pt>
              </c:strCache>
            </c:strRef>
          </c:tx>
          <c:spPr>
            <a:pattFill prst="pct40">
              <a:fgClr>
                <a:srgbClr val="92D05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グラフ!$K$18:$K$27</c:f>
              <c:numCache>
                <c:formatCode>#,##0_);[Red]\(#,##0\)</c:formatCode>
                <c:ptCount val="10"/>
                <c:pt idx="0">
                  <c:v>50.660299999999999</c:v>
                </c:pt>
                <c:pt idx="1">
                  <c:v>37.024500000000003</c:v>
                </c:pt>
                <c:pt idx="2">
                  <c:v>49.4452</c:v>
                </c:pt>
                <c:pt idx="3">
                  <c:v>56.315800000000003</c:v>
                </c:pt>
                <c:pt idx="4">
                  <c:v>97.214500000000001</c:v>
                </c:pt>
                <c:pt idx="5">
                  <c:v>189.6164</c:v>
                </c:pt>
                <c:pt idx="6">
                  <c:v>214.62289999999999</c:v>
                </c:pt>
                <c:pt idx="7">
                  <c:v>253.816</c:v>
                </c:pt>
                <c:pt idx="8">
                  <c:v>295</c:v>
                </c:pt>
                <c:pt idx="9" formatCode="General">
                  <c:v>395</c:v>
                </c:pt>
              </c:numCache>
            </c:numRef>
          </c:val>
          <c:extLst>
            <c:ext xmlns:c16="http://schemas.microsoft.com/office/drawing/2014/chart" uri="{C3380CC4-5D6E-409C-BE32-E72D297353CC}">
              <c16:uniqueId val="{00000003-CA53-4E60-A61A-E6B5725A39BB}"/>
            </c:ext>
          </c:extLst>
        </c:ser>
        <c:ser>
          <c:idx val="4"/>
          <c:order val="4"/>
          <c:tx>
            <c:strRef>
              <c:f>グラフ!$O$17</c:f>
              <c:strCache>
                <c:ptCount val="1"/>
                <c:pt idx="0">
                  <c:v>総数</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グラフ!$O$18:$O$27</c:f>
              <c:numCache>
                <c:formatCode>#,##0_);[Red]\(#,##0\)</c:formatCode>
                <c:ptCount val="10"/>
                <c:pt idx="0">
                  <c:v>174.53550000000001</c:v>
                </c:pt>
                <c:pt idx="1">
                  <c:v>133.8783</c:v>
                </c:pt>
                <c:pt idx="2">
                  <c:v>179.15770000000001</c:v>
                </c:pt>
                <c:pt idx="3">
                  <c:v>232.31110000000001</c:v>
                </c:pt>
                <c:pt idx="4">
                  <c:v>317.04419999999999</c:v>
                </c:pt>
                <c:pt idx="5">
                  <c:v>500.77510000000001</c:v>
                </c:pt>
                <c:pt idx="6">
                  <c:v>608.66</c:v>
                </c:pt>
                <c:pt idx="7">
                  <c:v>715.99959999999999</c:v>
                </c:pt>
                <c:pt idx="8">
                  <c:v>765</c:v>
                </c:pt>
                <c:pt idx="9" formatCode="General">
                  <c:v>834</c:v>
                </c:pt>
              </c:numCache>
            </c:numRef>
          </c:val>
          <c:extLst>
            <c:ext xmlns:c16="http://schemas.microsoft.com/office/drawing/2014/chart" uri="{C3380CC4-5D6E-409C-BE32-E72D297353CC}">
              <c16:uniqueId val="{00000004-CA53-4E60-A61A-E6B5725A39BB}"/>
            </c:ext>
          </c:extLst>
        </c:ser>
        <c:dLbls>
          <c:showLegendKey val="0"/>
          <c:showVal val="0"/>
          <c:showCatName val="0"/>
          <c:showSerName val="0"/>
          <c:showPercent val="0"/>
          <c:showBubbleSize val="0"/>
        </c:dLbls>
        <c:gapWidth val="150"/>
        <c:overlap val="100"/>
        <c:axId val="390449536"/>
        <c:axId val="390443296"/>
      </c:barChart>
      <c:catAx>
        <c:axId val="39044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3296"/>
        <c:crosses val="autoZero"/>
        <c:auto val="1"/>
        <c:lblAlgn val="ctr"/>
        <c:lblOffset val="100"/>
        <c:noMultiLvlLbl val="0"/>
      </c:catAx>
      <c:valAx>
        <c:axId val="390443296"/>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9536"/>
        <c:crosses val="autoZero"/>
        <c:crossBetween val="between"/>
      </c:valAx>
      <c:spPr>
        <a:noFill/>
        <a:ln>
          <a:noFill/>
        </a:ln>
        <a:effectLst/>
      </c:spPr>
    </c:plotArea>
    <c:legend>
      <c:legendPos val="r"/>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505557548701698E-2"/>
          <c:y val="3.6981941198209363E-2"/>
          <c:w val="0.90460734295523559"/>
          <c:h val="0.8914508228079426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イギリス</c:v>
                </c:pt>
                <c:pt idx="1">
                  <c:v>アメリカ</c:v>
                </c:pt>
                <c:pt idx="2">
                  <c:v>香港</c:v>
                </c:pt>
                <c:pt idx="3">
                  <c:v>シンガポール</c:v>
                </c:pt>
                <c:pt idx="4">
                  <c:v>日本</c:v>
                </c:pt>
                <c:pt idx="5">
                  <c:v>中国</c:v>
                </c:pt>
              </c:strCache>
            </c:strRef>
          </c:cat>
          <c:val>
            <c:numRef>
              <c:f>Sheet1!$B$3:$B$8</c:f>
              <c:numCache>
                <c:formatCode>#,##0_ </c:formatCode>
                <c:ptCount val="6"/>
                <c:pt idx="0">
                  <c:v>3916</c:v>
                </c:pt>
                <c:pt idx="1">
                  <c:v>2425</c:v>
                </c:pt>
                <c:pt idx="2">
                  <c:v>480</c:v>
                </c:pt>
                <c:pt idx="3">
                  <c:v>168</c:v>
                </c:pt>
                <c:pt idx="4">
                  <c:v>157</c:v>
                </c:pt>
                <c:pt idx="5">
                  <c:v>19</c:v>
                </c:pt>
              </c:numCache>
            </c:numRef>
          </c:val>
          <c:extLst>
            <c:ext xmlns:c16="http://schemas.microsoft.com/office/drawing/2014/chart" uri="{C3380CC4-5D6E-409C-BE32-E72D297353CC}">
              <c16:uniqueId val="{00000000-9C50-4449-8459-2459B0B53FCE}"/>
            </c:ext>
          </c:extLst>
        </c:ser>
        <c:dLbls>
          <c:dLblPos val="outEnd"/>
          <c:showLegendKey val="0"/>
          <c:showVal val="1"/>
          <c:showCatName val="0"/>
          <c:showSerName val="0"/>
          <c:showPercent val="0"/>
          <c:showBubbleSize val="0"/>
        </c:dLbls>
        <c:gapWidth val="219"/>
        <c:overlap val="-27"/>
        <c:axId val="1936473823"/>
        <c:axId val="1936474655"/>
      </c:barChart>
      <c:catAx>
        <c:axId val="1936473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36474655"/>
        <c:crosses val="autoZero"/>
        <c:auto val="1"/>
        <c:lblAlgn val="ctr"/>
        <c:lblOffset val="100"/>
        <c:noMultiLvlLbl val="0"/>
      </c:catAx>
      <c:valAx>
        <c:axId val="1936474655"/>
        <c:scaling>
          <c:orientation val="minMax"/>
        </c:scaling>
        <c:delete val="0"/>
        <c:axPos val="l"/>
        <c:majorGridlines>
          <c:spPr>
            <a:ln w="9525" cap="flat" cmpd="sng" algn="ctr">
              <a:no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364738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59859000819561E-2"/>
          <c:y val="1.7612941996343841E-2"/>
          <c:w val="0.90471870963866274"/>
          <c:h val="0.85556618261381501"/>
        </c:manualLayout>
      </c:layout>
      <c:barChart>
        <c:barDir val="col"/>
        <c:grouping val="clustered"/>
        <c:varyColors val="0"/>
        <c:ser>
          <c:idx val="0"/>
          <c:order val="0"/>
          <c:tx>
            <c:strRef>
              <c:f>Sheet2!$B$2</c:f>
              <c:strCache>
                <c:ptCount val="1"/>
                <c:pt idx="0">
                  <c:v>認定校数</c:v>
                </c:pt>
              </c:strCache>
            </c:strRef>
          </c:tx>
          <c:spPr>
            <a:solidFill>
              <a:srgbClr val="00B050"/>
            </a:solidFill>
            <a:ln>
              <a:noFill/>
            </a:ln>
            <a:effectLst/>
          </c:spPr>
          <c:invertIfNegative val="0"/>
          <c:dLbls>
            <c:dLbl>
              <c:idx val="2"/>
              <c:layout>
                <c:manualLayout>
                  <c:x val="2.8364207140007701E-3"/>
                  <c:y val="7.7344434661918548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2E5-4E65-BC93-1C59D6FD969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Sheet2!$A$3:$A$22</c:f>
              <c:strCache>
                <c:ptCount val="20"/>
                <c:pt idx="0">
                  <c:v>東京都</c:v>
                </c:pt>
                <c:pt idx="1">
                  <c:v>神奈川県</c:v>
                </c:pt>
                <c:pt idx="2">
                  <c:v>大阪府</c:v>
                </c:pt>
                <c:pt idx="3">
                  <c:v>愛知県</c:v>
                </c:pt>
                <c:pt idx="4">
                  <c:v>兵庫県</c:v>
                </c:pt>
                <c:pt idx="5">
                  <c:v>山梨県</c:v>
                </c:pt>
                <c:pt idx="6">
                  <c:v>静岡県</c:v>
                </c:pt>
                <c:pt idx="7">
                  <c:v>京都府</c:v>
                </c:pt>
                <c:pt idx="8">
                  <c:v>宮城県</c:v>
                </c:pt>
                <c:pt idx="9">
                  <c:v>茨城県</c:v>
                </c:pt>
                <c:pt idx="10">
                  <c:v>長野県</c:v>
                </c:pt>
                <c:pt idx="11">
                  <c:v>広島県</c:v>
                </c:pt>
                <c:pt idx="12">
                  <c:v>福岡県</c:v>
                </c:pt>
                <c:pt idx="13">
                  <c:v>埼玉県</c:v>
                </c:pt>
                <c:pt idx="14">
                  <c:v>岡山県</c:v>
                </c:pt>
                <c:pt idx="15">
                  <c:v>沖縄県</c:v>
                </c:pt>
                <c:pt idx="16">
                  <c:v>北海道</c:v>
                </c:pt>
                <c:pt idx="17">
                  <c:v>群馬県</c:v>
                </c:pt>
                <c:pt idx="18">
                  <c:v>岐阜県</c:v>
                </c:pt>
                <c:pt idx="19">
                  <c:v>滋賀県</c:v>
                </c:pt>
              </c:strCache>
            </c:strRef>
          </c:cat>
          <c:val>
            <c:numRef>
              <c:f>Sheet2!$B$3:$B$22</c:f>
              <c:numCache>
                <c:formatCode>General</c:formatCode>
                <c:ptCount val="20"/>
                <c:pt idx="0">
                  <c:v>21</c:v>
                </c:pt>
                <c:pt idx="1">
                  <c:v>8</c:v>
                </c:pt>
                <c:pt idx="2">
                  <c:v>7</c:v>
                </c:pt>
                <c:pt idx="3">
                  <c:v>5</c:v>
                </c:pt>
                <c:pt idx="4">
                  <c:v>5</c:v>
                </c:pt>
                <c:pt idx="5">
                  <c:v>4</c:v>
                </c:pt>
                <c:pt idx="6">
                  <c:v>4</c:v>
                </c:pt>
                <c:pt idx="7">
                  <c:v>4</c:v>
                </c:pt>
                <c:pt idx="8">
                  <c:v>3</c:v>
                </c:pt>
                <c:pt idx="9">
                  <c:v>3</c:v>
                </c:pt>
                <c:pt idx="10">
                  <c:v>3</c:v>
                </c:pt>
                <c:pt idx="11">
                  <c:v>3</c:v>
                </c:pt>
                <c:pt idx="12">
                  <c:v>3</c:v>
                </c:pt>
                <c:pt idx="13">
                  <c:v>2</c:v>
                </c:pt>
                <c:pt idx="14">
                  <c:v>2</c:v>
                </c:pt>
                <c:pt idx="15">
                  <c:v>2</c:v>
                </c:pt>
                <c:pt idx="16">
                  <c:v>1</c:v>
                </c:pt>
                <c:pt idx="17">
                  <c:v>1</c:v>
                </c:pt>
                <c:pt idx="18">
                  <c:v>1</c:v>
                </c:pt>
                <c:pt idx="19">
                  <c:v>1</c:v>
                </c:pt>
              </c:numCache>
            </c:numRef>
          </c:val>
          <c:extLst>
            <c:ext xmlns:c16="http://schemas.microsoft.com/office/drawing/2014/chart" uri="{C3380CC4-5D6E-409C-BE32-E72D297353CC}">
              <c16:uniqueId val="{00000000-22E5-4E65-BC93-1C59D6FD969B}"/>
            </c:ext>
          </c:extLst>
        </c:ser>
        <c:dLbls>
          <c:dLblPos val="outEnd"/>
          <c:showLegendKey val="0"/>
          <c:showVal val="1"/>
          <c:showCatName val="0"/>
          <c:showSerName val="0"/>
          <c:showPercent val="0"/>
          <c:showBubbleSize val="0"/>
        </c:dLbls>
        <c:gapWidth val="219"/>
        <c:overlap val="-27"/>
        <c:axId val="1830825567"/>
        <c:axId val="1830821823"/>
      </c:barChart>
      <c:catAx>
        <c:axId val="1830825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30821823"/>
        <c:crosses val="autoZero"/>
        <c:auto val="1"/>
        <c:lblAlgn val="ctr"/>
        <c:lblOffset val="100"/>
        <c:noMultiLvlLbl val="0"/>
      </c:catAx>
      <c:valAx>
        <c:axId val="1830821823"/>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30825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16907261592301"/>
          <c:y val="5.1400554097404488E-2"/>
          <c:w val="0.6718864829396326"/>
          <c:h val="0.63731338892372968"/>
        </c:manualLayout>
      </c:layout>
      <c:lineChart>
        <c:grouping val="standard"/>
        <c:varyColors val="0"/>
        <c:ser>
          <c:idx val="0"/>
          <c:order val="0"/>
          <c:tx>
            <c:strRef>
              <c:f>グラフ!$A$27</c:f>
              <c:strCache>
                <c:ptCount val="1"/>
                <c:pt idx="0">
                  <c:v>大阪府</c:v>
                </c:pt>
              </c:strCache>
            </c:strRef>
          </c:tx>
          <c:dLbls>
            <c:spPr>
              <a:noFill/>
              <a:ln>
                <a:noFill/>
              </a:ln>
              <a:effectLst/>
            </c:spPr>
            <c:txPr>
              <a:bodyPr/>
              <a:lstStyle/>
              <a:p>
                <a:pPr>
                  <a:defRPr sz="800"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グラフ!$B$27:$K$27</c:f>
              <c:numCache>
                <c:formatCode>#,##0_);[Red]\(#,##0\)</c:formatCode>
                <c:ptCount val="10"/>
                <c:pt idx="0">
                  <c:v>10791</c:v>
                </c:pt>
                <c:pt idx="1">
                  <c:v>10325</c:v>
                </c:pt>
                <c:pt idx="2">
                  <c:v>10521</c:v>
                </c:pt>
                <c:pt idx="3">
                  <c:v>10533</c:v>
                </c:pt>
                <c:pt idx="4">
                  <c:v>10853</c:v>
                </c:pt>
                <c:pt idx="5">
                  <c:v>11916</c:v>
                </c:pt>
                <c:pt idx="6">
                  <c:v>13365</c:v>
                </c:pt>
                <c:pt idx="7">
                  <c:v>15600</c:v>
                </c:pt>
                <c:pt idx="8">
                  <c:v>17376</c:v>
                </c:pt>
                <c:pt idx="9">
                  <c:v>18334</c:v>
                </c:pt>
              </c:numCache>
            </c:numRef>
          </c:val>
          <c:smooth val="0"/>
          <c:extLst>
            <c:ext xmlns:c16="http://schemas.microsoft.com/office/drawing/2014/chart" uri="{C3380CC4-5D6E-409C-BE32-E72D297353CC}">
              <c16:uniqueId val="{00000000-7449-46E2-A0E1-A77ABBA60171}"/>
            </c:ext>
          </c:extLst>
        </c:ser>
        <c:ser>
          <c:idx val="1"/>
          <c:order val="1"/>
          <c:tx>
            <c:strRef>
              <c:f>グラフ!$A$28</c:f>
              <c:strCache>
                <c:ptCount val="1"/>
                <c:pt idx="0">
                  <c:v>東京都</c:v>
                </c:pt>
              </c:strCache>
            </c:strRef>
          </c:tx>
          <c:dLbls>
            <c:spPr>
              <a:noFill/>
              <a:ln>
                <a:noFill/>
              </a:ln>
              <a:effectLst/>
            </c:spPr>
            <c:txPr>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グラフ!$B$28:$K$28</c:f>
              <c:numCache>
                <c:formatCode>#,##0_);[Red]\(#,##0\)</c:formatCode>
                <c:ptCount val="10"/>
                <c:pt idx="0">
                  <c:v>45617</c:v>
                </c:pt>
                <c:pt idx="1">
                  <c:v>43188</c:v>
                </c:pt>
                <c:pt idx="2">
                  <c:v>43500</c:v>
                </c:pt>
                <c:pt idx="3">
                  <c:v>42791</c:v>
                </c:pt>
                <c:pt idx="4">
                  <c:v>45280</c:v>
                </c:pt>
                <c:pt idx="5">
                  <c:v>50557</c:v>
                </c:pt>
                <c:pt idx="6">
                  <c:v>55441</c:v>
                </c:pt>
                <c:pt idx="7">
                  <c:v>60768</c:v>
                </c:pt>
                <c:pt idx="8">
                  <c:v>67297</c:v>
                </c:pt>
                <c:pt idx="9">
                  <c:v>72421</c:v>
                </c:pt>
              </c:numCache>
            </c:numRef>
          </c:val>
          <c:smooth val="0"/>
          <c:extLst>
            <c:ext xmlns:c16="http://schemas.microsoft.com/office/drawing/2014/chart" uri="{C3380CC4-5D6E-409C-BE32-E72D297353CC}">
              <c16:uniqueId val="{00000001-7449-46E2-A0E1-A77ABBA60171}"/>
            </c:ext>
          </c:extLst>
        </c:ser>
        <c:ser>
          <c:idx val="2"/>
          <c:order val="2"/>
          <c:tx>
            <c:strRef>
              <c:f>グラフ!$A$29</c:f>
              <c:strCache>
                <c:ptCount val="1"/>
                <c:pt idx="0">
                  <c:v>京都府</c:v>
                </c:pt>
              </c:strCache>
            </c:strRef>
          </c:tx>
          <c:spPr>
            <a:ln cmpd="dbl"/>
          </c:spPr>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グラフ!$B$29:$K$29</c:f>
              <c:numCache>
                <c:formatCode>#,##0_);[Red]\(#,##0\)</c:formatCode>
                <c:ptCount val="10"/>
                <c:pt idx="0">
                  <c:v>5896</c:v>
                </c:pt>
                <c:pt idx="1">
                  <c:v>6246</c:v>
                </c:pt>
                <c:pt idx="2">
                  <c:v>6900</c:v>
                </c:pt>
                <c:pt idx="3">
                  <c:v>7243</c:v>
                </c:pt>
                <c:pt idx="4">
                  <c:v>7470</c:v>
                </c:pt>
                <c:pt idx="5">
                  <c:v>7667</c:v>
                </c:pt>
                <c:pt idx="6">
                  <c:v>8368</c:v>
                </c:pt>
                <c:pt idx="7">
                  <c:v>9031</c:v>
                </c:pt>
                <c:pt idx="8">
                  <c:v>10299</c:v>
                </c:pt>
                <c:pt idx="9">
                  <c:v>11946</c:v>
                </c:pt>
              </c:numCache>
            </c:numRef>
          </c:val>
          <c:smooth val="0"/>
          <c:extLst>
            <c:ext xmlns:c16="http://schemas.microsoft.com/office/drawing/2014/chart" uri="{C3380CC4-5D6E-409C-BE32-E72D297353CC}">
              <c16:uniqueId val="{00000002-7449-46E2-A0E1-A77ABBA60171}"/>
            </c:ext>
          </c:extLst>
        </c:ser>
        <c:ser>
          <c:idx val="3"/>
          <c:order val="3"/>
          <c:tx>
            <c:strRef>
              <c:f>グラフ!$A$30</c:f>
              <c:strCache>
                <c:ptCount val="1"/>
                <c:pt idx="0">
                  <c:v>福岡県</c:v>
                </c:pt>
              </c:strCache>
            </c:strRef>
          </c:tx>
          <c:spPr>
            <a:ln>
              <a:prstDash val="sysDash"/>
            </a:ln>
          </c:spPr>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グラフ!$B$30:$K$30</c:f>
              <c:numCache>
                <c:formatCode>#,##0_);[Red]\(#,##0\)</c:formatCode>
                <c:ptCount val="10"/>
                <c:pt idx="0">
                  <c:v>9665</c:v>
                </c:pt>
                <c:pt idx="1">
                  <c:v>10635</c:v>
                </c:pt>
                <c:pt idx="2">
                  <c:v>10434</c:v>
                </c:pt>
                <c:pt idx="3">
                  <c:v>10779</c:v>
                </c:pt>
                <c:pt idx="4">
                  <c:v>10627</c:v>
                </c:pt>
                <c:pt idx="5">
                  <c:v>9948</c:v>
                </c:pt>
                <c:pt idx="6">
                  <c:v>11717</c:v>
                </c:pt>
                <c:pt idx="7">
                  <c:v>12813</c:v>
                </c:pt>
                <c:pt idx="8">
                  <c:v>13669</c:v>
                </c:pt>
                <c:pt idx="9">
                  <c:v>14910</c:v>
                </c:pt>
              </c:numCache>
            </c:numRef>
          </c:val>
          <c:smooth val="0"/>
          <c:extLst>
            <c:ext xmlns:c16="http://schemas.microsoft.com/office/drawing/2014/chart" uri="{C3380CC4-5D6E-409C-BE32-E72D297353CC}">
              <c16:uniqueId val="{00000003-7449-46E2-A0E1-A77ABBA60171}"/>
            </c:ext>
          </c:extLst>
        </c:ser>
        <c:dLbls>
          <c:showLegendKey val="0"/>
          <c:showVal val="0"/>
          <c:showCatName val="0"/>
          <c:showSerName val="0"/>
          <c:showPercent val="0"/>
          <c:showBubbleSize val="0"/>
        </c:dLbls>
        <c:marker val="1"/>
        <c:smooth val="0"/>
        <c:axId val="147550592"/>
        <c:axId val="147552128"/>
      </c:lineChart>
      <c:catAx>
        <c:axId val="147550592"/>
        <c:scaling>
          <c:orientation val="minMax"/>
        </c:scaling>
        <c:delete val="0"/>
        <c:axPos val="b"/>
        <c:numFmt formatCode="General" sourceLinked="1"/>
        <c:majorTickMark val="out"/>
        <c:minorTickMark val="none"/>
        <c:tickLblPos val="nextTo"/>
        <c:crossAx val="147552128"/>
        <c:crosses val="autoZero"/>
        <c:auto val="1"/>
        <c:lblAlgn val="ctr"/>
        <c:lblOffset val="100"/>
        <c:noMultiLvlLbl val="0"/>
      </c:catAx>
      <c:valAx>
        <c:axId val="147552128"/>
        <c:scaling>
          <c:orientation val="minMax"/>
        </c:scaling>
        <c:delete val="0"/>
        <c:axPos val="l"/>
        <c:majorGridlines/>
        <c:numFmt formatCode="#,##0_);[Red]\(#,##0\)" sourceLinked="1"/>
        <c:majorTickMark val="out"/>
        <c:minorTickMark val="none"/>
        <c:tickLblPos val="nextTo"/>
        <c:crossAx val="147550592"/>
        <c:crosses val="autoZero"/>
        <c:crossBetween val="between"/>
      </c:valAx>
    </c:plotArea>
    <c:legend>
      <c:legendPos val="b"/>
      <c:layout>
        <c:manualLayout>
          <c:xMode val="edge"/>
          <c:yMode val="edge"/>
          <c:x val="0.1125984251968504"/>
          <c:y val="0.84234842326125159"/>
          <c:w val="0.55695538057742777"/>
          <c:h val="0.13405275667975131"/>
        </c:manualLayout>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581879842689141E-2"/>
          <c:y val="8.0504304460743553E-2"/>
          <c:w val="0.80491277997189559"/>
          <c:h val="0.73161323847943405"/>
        </c:manualLayout>
      </c:layout>
      <c:barChart>
        <c:barDir val="col"/>
        <c:grouping val="clustered"/>
        <c:varyColors val="0"/>
        <c:ser>
          <c:idx val="0"/>
          <c:order val="0"/>
          <c:tx>
            <c:strRef>
              <c:f>グラフ!$B$1</c:f>
              <c:strCache>
                <c:ptCount val="1"/>
                <c:pt idx="0">
                  <c:v>外国人労働者数</c:v>
                </c:pt>
              </c:strCache>
            </c:strRef>
          </c:tx>
          <c:spPr>
            <a:pattFill prst="dkDnDiag">
              <a:fgClr>
                <a:schemeClr val="accent1"/>
              </a:fgClr>
              <a:bgClr>
                <a:schemeClr val="bg1"/>
              </a:bgClr>
            </a:pattFill>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(グラフ!$B$2:$B$4,グラフ!$B$6,グラフ!$B$8)</c:f>
              <c:numCache>
                <c:formatCode>#,##0_);[Red]\(#,##0\)</c:formatCode>
                <c:ptCount val="5"/>
                <c:pt idx="0">
                  <c:v>1658.8040000000001</c:v>
                </c:pt>
                <c:pt idx="1">
                  <c:v>485.34500000000003</c:v>
                </c:pt>
                <c:pt idx="2">
                  <c:v>91.581000000000003</c:v>
                </c:pt>
                <c:pt idx="3">
                  <c:v>175.119</c:v>
                </c:pt>
                <c:pt idx="4">
                  <c:v>105.379</c:v>
                </c:pt>
              </c:numCache>
            </c:numRef>
          </c:val>
          <c:extLst>
            <c:ext xmlns:c16="http://schemas.microsoft.com/office/drawing/2014/chart" uri="{C3380CC4-5D6E-409C-BE32-E72D297353CC}">
              <c16:uniqueId val="{00000000-7B70-4C09-9FBC-29F6148A347D}"/>
            </c:ext>
          </c:extLst>
        </c:ser>
        <c:ser>
          <c:idx val="1"/>
          <c:order val="1"/>
          <c:tx>
            <c:strRef>
              <c:f>グラフ!$C$1</c:f>
              <c:strCache>
                <c:ptCount val="1"/>
                <c:pt idx="0">
                  <c:v>「専門的・技術的」資格人数</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(グラフ!$C$2:$C$4,グラフ!$C$6,グラフ!$C$8)</c:f>
              <c:numCache>
                <c:formatCode>#,##0_);[Red]\(#,##0\)</c:formatCode>
                <c:ptCount val="5"/>
                <c:pt idx="0">
                  <c:v>329.03399999999999</c:v>
                </c:pt>
                <c:pt idx="1">
                  <c:v>156.47800000000001</c:v>
                </c:pt>
                <c:pt idx="2">
                  <c:v>20.515000000000001</c:v>
                </c:pt>
                <c:pt idx="3">
                  <c:v>24.231999999999999</c:v>
                </c:pt>
                <c:pt idx="4">
                  <c:v>25.815999999999999</c:v>
                </c:pt>
              </c:numCache>
            </c:numRef>
          </c:val>
          <c:extLst>
            <c:ext xmlns:c16="http://schemas.microsoft.com/office/drawing/2014/chart" uri="{C3380CC4-5D6E-409C-BE32-E72D297353CC}">
              <c16:uniqueId val="{00000001-7B70-4C09-9FBC-29F6148A347D}"/>
            </c:ext>
          </c:extLst>
        </c:ser>
        <c:dLbls>
          <c:showLegendKey val="0"/>
          <c:showVal val="0"/>
          <c:showCatName val="0"/>
          <c:showSerName val="0"/>
          <c:showPercent val="0"/>
          <c:showBubbleSize val="0"/>
        </c:dLbls>
        <c:gapWidth val="150"/>
        <c:axId val="73725440"/>
        <c:axId val="71717632"/>
      </c:barChart>
      <c:lineChart>
        <c:grouping val="standard"/>
        <c:varyColors val="0"/>
        <c:ser>
          <c:idx val="2"/>
          <c:order val="2"/>
          <c:tx>
            <c:strRef>
              <c:f>グラフ!$D$1</c:f>
              <c:strCache>
                <c:ptCount val="1"/>
                <c:pt idx="0">
                  <c:v>全労働者に占める「専門・技術」の割合</c:v>
                </c:pt>
              </c:strCache>
            </c:strRef>
          </c:tx>
          <c:marker>
            <c:symbol val="diamond"/>
            <c:size val="7"/>
          </c:marker>
          <c:dLbls>
            <c:spPr>
              <a:solidFill>
                <a:schemeClr val="bg1"/>
              </a:solidFill>
              <a:ln>
                <a:solidFill>
                  <a:schemeClr val="tx1"/>
                </a:solidFill>
              </a:ln>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(グラフ!$D$2:$D$4,グラフ!$D$6,グラフ!$D$8)</c:f>
              <c:numCache>
                <c:formatCode>0.0%</c:formatCode>
                <c:ptCount val="5"/>
                <c:pt idx="0">
                  <c:v>0.19835616504421255</c:v>
                </c:pt>
                <c:pt idx="1">
                  <c:v>0.32240571140116825</c:v>
                </c:pt>
                <c:pt idx="2">
                  <c:v>0.22400934691693691</c:v>
                </c:pt>
                <c:pt idx="3">
                  <c:v>0.13837447678435807</c:v>
                </c:pt>
                <c:pt idx="4">
                  <c:v>0.24498239687224208</c:v>
                </c:pt>
              </c:numCache>
            </c:numRef>
          </c:val>
          <c:smooth val="0"/>
          <c:extLst>
            <c:ext xmlns:c16="http://schemas.microsoft.com/office/drawing/2014/chart" uri="{C3380CC4-5D6E-409C-BE32-E72D297353CC}">
              <c16:uniqueId val="{00000002-7B70-4C09-9FBC-29F6148A347D}"/>
            </c:ext>
          </c:extLst>
        </c:ser>
        <c:dLbls>
          <c:showLegendKey val="0"/>
          <c:showVal val="0"/>
          <c:showCatName val="0"/>
          <c:showSerName val="0"/>
          <c:showPercent val="0"/>
          <c:showBubbleSize val="0"/>
        </c:dLbls>
        <c:marker val="1"/>
        <c:smooth val="0"/>
        <c:axId val="71725056"/>
        <c:axId val="71719168"/>
      </c:lineChart>
      <c:catAx>
        <c:axId val="73725440"/>
        <c:scaling>
          <c:orientation val="minMax"/>
        </c:scaling>
        <c:delete val="0"/>
        <c:axPos val="b"/>
        <c:numFmt formatCode="General" sourceLinked="0"/>
        <c:majorTickMark val="out"/>
        <c:minorTickMark val="none"/>
        <c:tickLblPos val="nextTo"/>
        <c:txPr>
          <a:bodyPr/>
          <a:lstStyle/>
          <a:p>
            <a:pPr>
              <a:defRPr sz="900"/>
            </a:pPr>
            <a:endParaRPr lang="ja-JP"/>
          </a:p>
        </c:txPr>
        <c:crossAx val="71717632"/>
        <c:crosses val="autoZero"/>
        <c:auto val="1"/>
        <c:lblAlgn val="ctr"/>
        <c:lblOffset val="100"/>
        <c:noMultiLvlLbl val="0"/>
      </c:catAx>
      <c:valAx>
        <c:axId val="71717632"/>
        <c:scaling>
          <c:orientation val="minMax"/>
        </c:scaling>
        <c:delete val="0"/>
        <c:axPos val="l"/>
        <c:majorGridlines/>
        <c:numFmt formatCode="#,##0_);[Red]\(#,##0\)" sourceLinked="1"/>
        <c:majorTickMark val="out"/>
        <c:minorTickMark val="none"/>
        <c:tickLblPos val="nextTo"/>
        <c:crossAx val="73725440"/>
        <c:crosses val="autoZero"/>
        <c:crossBetween val="between"/>
      </c:valAx>
      <c:valAx>
        <c:axId val="71719168"/>
        <c:scaling>
          <c:orientation val="minMax"/>
        </c:scaling>
        <c:delete val="0"/>
        <c:axPos val="r"/>
        <c:numFmt formatCode="0.0%" sourceLinked="1"/>
        <c:majorTickMark val="out"/>
        <c:minorTickMark val="none"/>
        <c:tickLblPos val="nextTo"/>
        <c:crossAx val="71725056"/>
        <c:crosses val="max"/>
        <c:crossBetween val="between"/>
      </c:valAx>
      <c:catAx>
        <c:axId val="71725056"/>
        <c:scaling>
          <c:orientation val="minMax"/>
        </c:scaling>
        <c:delete val="1"/>
        <c:axPos val="b"/>
        <c:numFmt formatCode="General" sourceLinked="1"/>
        <c:majorTickMark val="out"/>
        <c:minorTickMark val="none"/>
        <c:tickLblPos val="nextTo"/>
        <c:crossAx val="71719168"/>
        <c:crosses val="autoZero"/>
        <c:auto val="1"/>
        <c:lblAlgn val="ctr"/>
        <c:lblOffset val="100"/>
        <c:noMultiLvlLbl val="0"/>
      </c:catAx>
    </c:plotArea>
    <c:legend>
      <c:legendPos val="b"/>
      <c:legendEntry>
        <c:idx val="2"/>
        <c:delete val="1"/>
      </c:legendEntry>
      <c:layout>
        <c:manualLayout>
          <c:xMode val="edge"/>
          <c:yMode val="edge"/>
          <c:x val="0.11466289762828025"/>
          <c:y val="0.90214919494303136"/>
          <c:w val="0.77067420474343951"/>
          <c:h val="7.6630651815158532E-2"/>
        </c:manualLayout>
      </c:layout>
      <c:overlay val="0"/>
      <c:spPr>
        <a:ln>
          <a:noFill/>
        </a:ln>
      </c:spPr>
      <c:txPr>
        <a:bodyPr/>
        <a:lstStyle/>
        <a:p>
          <a:pPr>
            <a:defRPr sz="800"/>
          </a:pPr>
          <a:endParaRPr lang="ja-JP"/>
        </a:p>
      </c:txPr>
    </c:legend>
    <c:plotVisOnly val="1"/>
    <c:dispBlanksAs val="gap"/>
    <c:showDLblsOverMax val="0"/>
  </c:chart>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45625546806648"/>
          <c:y val="6.4961175587926759E-2"/>
          <c:w val="0.76842082239720033"/>
          <c:h val="0.5580212496846243"/>
        </c:manualLayout>
      </c:layout>
      <c:lineChart>
        <c:grouping val="standard"/>
        <c:varyColors val="0"/>
        <c:ser>
          <c:idx val="1"/>
          <c:order val="0"/>
          <c:tx>
            <c:strRef>
              <c:f>まとめ!$B$4</c:f>
              <c:strCache>
                <c:ptCount val="1"/>
                <c:pt idx="0">
                  <c:v>大阪府</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6"/>
              <c:layout>
                <c:manualLayout>
                  <c:x val="-6.6290380008646399E-2"/>
                  <c:y val="3.70024059492562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まとめ!$C$4:$I$4</c:f>
              <c:numCache>
                <c:formatCode>_(* #,##0_);_(* \(#,##0\);_(* "-"_);_(@_)</c:formatCode>
                <c:ptCount val="7"/>
                <c:pt idx="0">
                  <c:v>816</c:v>
                </c:pt>
                <c:pt idx="1">
                  <c:v>869</c:v>
                </c:pt>
                <c:pt idx="2">
                  <c:v>1021</c:v>
                </c:pt>
                <c:pt idx="3">
                  <c:v>1292</c:v>
                </c:pt>
                <c:pt idx="4">
                  <c:v>1681</c:v>
                </c:pt>
                <c:pt idx="5">
                  <c:v>2031</c:v>
                </c:pt>
                <c:pt idx="6">
                  <c:v>2310</c:v>
                </c:pt>
              </c:numCache>
            </c:numRef>
          </c:val>
          <c:smooth val="0"/>
          <c:extLst>
            <c:ext xmlns:c16="http://schemas.microsoft.com/office/drawing/2014/chart" uri="{C3380CC4-5D6E-409C-BE32-E72D297353CC}">
              <c16:uniqueId val="{00000001-ACB7-40B8-A25F-867AF7045556}"/>
            </c:ext>
          </c:extLst>
        </c:ser>
        <c:ser>
          <c:idx val="3"/>
          <c:order val="2"/>
          <c:tx>
            <c:strRef>
              <c:f>まとめ!$B$6</c:f>
              <c:strCache>
                <c:ptCount val="1"/>
                <c:pt idx="0">
                  <c:v>埼玉県</c:v>
                </c:pt>
              </c:strCache>
            </c:strRef>
          </c:tx>
          <c:spPr>
            <a:ln w="28575" cap="rnd">
              <a:solidFill>
                <a:schemeClr val="accent4"/>
              </a:solidFill>
              <a:round/>
            </a:ln>
            <a:effectLst/>
          </c:spPr>
          <c:marker>
            <c:symbol val="x"/>
            <c:size val="6"/>
            <c:spPr>
              <a:noFill/>
              <a:ln w="9525">
                <a:solidFill>
                  <a:schemeClr val="accent4"/>
                </a:solidFill>
              </a:ln>
              <a:effectLst/>
            </c:spPr>
          </c:marker>
          <c:dLbls>
            <c:dLbl>
              <c:idx val="6"/>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まとめ!$C$6:$I$6</c:f>
              <c:numCache>
                <c:formatCode>_(* #,##0_);_(* \(#,##0\);_(* "-"_);_(@_)</c:formatCode>
                <c:ptCount val="7"/>
                <c:pt idx="0">
                  <c:v>951</c:v>
                </c:pt>
                <c:pt idx="1">
                  <c:v>1062</c:v>
                </c:pt>
                <c:pt idx="2">
                  <c:v>1343</c:v>
                </c:pt>
                <c:pt idx="3">
                  <c:v>1764</c:v>
                </c:pt>
                <c:pt idx="4">
                  <c:v>2175</c:v>
                </c:pt>
                <c:pt idx="5">
                  <c:v>2433</c:v>
                </c:pt>
                <c:pt idx="6">
                  <c:v>2646</c:v>
                </c:pt>
              </c:numCache>
            </c:numRef>
          </c:val>
          <c:smooth val="0"/>
          <c:extLst>
            <c:ext xmlns:c16="http://schemas.microsoft.com/office/drawing/2014/chart" uri="{C3380CC4-5D6E-409C-BE32-E72D297353CC}">
              <c16:uniqueId val="{00000003-ACB7-40B8-A25F-867AF7045556}"/>
            </c:ext>
          </c:extLst>
        </c:ser>
        <c:ser>
          <c:idx val="4"/>
          <c:order val="3"/>
          <c:tx>
            <c:strRef>
              <c:f>まとめ!$B$7</c:f>
              <c:strCache>
                <c:ptCount val="1"/>
                <c:pt idx="0">
                  <c:v>愛知県</c:v>
                </c:pt>
              </c:strCache>
            </c:strRef>
          </c:tx>
          <c:spPr>
            <a:ln w="28575" cap="rnd">
              <a:solidFill>
                <a:schemeClr val="accent5"/>
              </a:solidFill>
              <a:round/>
            </a:ln>
            <a:effectLst/>
          </c:spPr>
          <c:marker>
            <c:symbol val="star"/>
            <c:size val="6"/>
            <c:spPr>
              <a:noFill/>
              <a:ln w="9525">
                <a:solidFill>
                  <a:schemeClr val="accent5"/>
                </a:solidFill>
              </a:ln>
              <a:effectLst/>
            </c:spPr>
          </c:marker>
          <c:dLbls>
            <c:dLbl>
              <c:idx val="6"/>
              <c:layout>
                <c:manualLayout>
                  <c:x val="-5.5157392698273168E-2"/>
                  <c:y val="3.700240594925634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まとめ!$C$7:$I$7</c:f>
              <c:numCache>
                <c:formatCode>_(* #,##0_);_(* \(#,##0\);_(* "-"_);_(@_)</c:formatCode>
                <c:ptCount val="7"/>
                <c:pt idx="0">
                  <c:v>470</c:v>
                </c:pt>
                <c:pt idx="1">
                  <c:v>460</c:v>
                </c:pt>
                <c:pt idx="2">
                  <c:v>465</c:v>
                </c:pt>
                <c:pt idx="3">
                  <c:v>552</c:v>
                </c:pt>
                <c:pt idx="4">
                  <c:v>643</c:v>
                </c:pt>
                <c:pt idx="5">
                  <c:v>741</c:v>
                </c:pt>
                <c:pt idx="6">
                  <c:v>889</c:v>
                </c:pt>
              </c:numCache>
            </c:numRef>
          </c:val>
          <c:smooth val="0"/>
          <c:extLst>
            <c:ext xmlns:c16="http://schemas.microsoft.com/office/drawing/2014/chart" uri="{C3380CC4-5D6E-409C-BE32-E72D297353CC}">
              <c16:uniqueId val="{00000005-ACB7-40B8-A25F-867AF7045556}"/>
            </c:ext>
          </c:extLst>
        </c:ser>
        <c:ser>
          <c:idx val="5"/>
          <c:order val="4"/>
          <c:tx>
            <c:strRef>
              <c:f>まとめ!$B$8</c:f>
              <c:strCache>
                <c:ptCount val="1"/>
                <c:pt idx="0">
                  <c:v>福岡県</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6"/>
              <c:layout>
                <c:manualLayout>
                  <c:x val="-5.3521401088977849E-2"/>
                  <c:y val="-3.46875911344415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まとめ!$C$8:$I$8</c:f>
              <c:numCache>
                <c:formatCode>_(* #,##0_);_(* \(#,##0\);_(* "-"_);_(@_)</c:formatCode>
                <c:ptCount val="7"/>
                <c:pt idx="0">
                  <c:v>313</c:v>
                </c:pt>
                <c:pt idx="1">
                  <c:v>365</c:v>
                </c:pt>
                <c:pt idx="2">
                  <c:v>419</c:v>
                </c:pt>
                <c:pt idx="3">
                  <c:v>540</c:v>
                </c:pt>
                <c:pt idx="4">
                  <c:v>720</c:v>
                </c:pt>
                <c:pt idx="5">
                  <c:v>835</c:v>
                </c:pt>
                <c:pt idx="6">
                  <c:v>910</c:v>
                </c:pt>
              </c:numCache>
            </c:numRef>
          </c:val>
          <c:smooth val="0"/>
          <c:extLst>
            <c:ext xmlns:c16="http://schemas.microsoft.com/office/drawing/2014/chart" uri="{C3380CC4-5D6E-409C-BE32-E72D297353CC}">
              <c16:uniqueId val="{00000007-ACB7-40B8-A25F-867AF7045556}"/>
            </c:ext>
          </c:extLst>
        </c:ser>
        <c:dLbls>
          <c:showLegendKey val="0"/>
          <c:showVal val="0"/>
          <c:showCatName val="0"/>
          <c:showSerName val="0"/>
          <c:showPercent val="0"/>
          <c:showBubbleSize val="0"/>
        </c:dLbls>
        <c:marker val="1"/>
        <c:smooth val="0"/>
        <c:axId val="1334528736"/>
        <c:axId val="1334524992"/>
      </c:lineChart>
      <c:lineChart>
        <c:grouping val="standard"/>
        <c:varyColors val="0"/>
        <c:ser>
          <c:idx val="2"/>
          <c:order val="1"/>
          <c:tx>
            <c:strRef>
              <c:f>まとめ!$B$5</c:f>
              <c:strCache>
                <c:ptCount val="1"/>
                <c:pt idx="0">
                  <c:v>東京都（右軸）</c:v>
                </c:pt>
              </c:strCache>
            </c:strRef>
          </c:tx>
          <c:spPr>
            <a:ln w="28575" cap="rnd">
              <a:solidFill>
                <a:schemeClr val="accent3"/>
              </a:solidFill>
              <a:round/>
            </a:ln>
            <a:effectLst/>
          </c:spPr>
          <c:marker>
            <c:symbol val="triangle"/>
            <c:size val="6"/>
            <c:spPr>
              <a:solidFill>
                <a:schemeClr val="accent3"/>
              </a:solidFill>
              <a:ln w="9525">
                <a:solidFill>
                  <a:schemeClr val="accent3"/>
                </a:solidFill>
              </a:ln>
              <a:effectLst/>
            </c:spPr>
          </c:marker>
          <c:dLbls>
            <c:dLbl>
              <c:idx val="6"/>
              <c:layout>
                <c:manualLayout>
                  <c:x val="-9.1208916908051552E-2"/>
                  <c:y val="-5.26615221692538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まとめ!$C$5:$I$5</c:f>
              <c:numCache>
                <c:formatCode>_(* #,##0_);_(* \(#,##0\);_(* "-"_);_(@_)</c:formatCode>
                <c:ptCount val="7"/>
                <c:pt idx="0">
                  <c:v>6058</c:v>
                </c:pt>
                <c:pt idx="1">
                  <c:v>6248</c:v>
                </c:pt>
                <c:pt idx="2">
                  <c:v>6897</c:v>
                </c:pt>
                <c:pt idx="3">
                  <c:v>7914</c:v>
                </c:pt>
                <c:pt idx="4">
                  <c:v>9242</c:v>
                </c:pt>
                <c:pt idx="5">
                  <c:v>9722</c:v>
                </c:pt>
                <c:pt idx="6">
                  <c:v>9990</c:v>
                </c:pt>
              </c:numCache>
            </c:numRef>
          </c:val>
          <c:smooth val="0"/>
          <c:extLst>
            <c:ext xmlns:c16="http://schemas.microsoft.com/office/drawing/2014/chart" uri="{C3380CC4-5D6E-409C-BE32-E72D297353CC}">
              <c16:uniqueId val="{00000009-ACB7-40B8-A25F-867AF7045556}"/>
            </c:ext>
          </c:extLst>
        </c:ser>
        <c:dLbls>
          <c:showLegendKey val="0"/>
          <c:showVal val="0"/>
          <c:showCatName val="0"/>
          <c:showSerName val="0"/>
          <c:showPercent val="0"/>
          <c:showBubbleSize val="0"/>
        </c:dLbls>
        <c:marker val="1"/>
        <c:smooth val="0"/>
        <c:axId val="1085127088"/>
        <c:axId val="1227040080"/>
      </c:lineChart>
      <c:catAx>
        <c:axId val="13345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4992"/>
        <c:crosses val="autoZero"/>
        <c:auto val="1"/>
        <c:lblAlgn val="ctr"/>
        <c:lblOffset val="100"/>
        <c:noMultiLvlLbl val="0"/>
      </c:catAx>
      <c:valAx>
        <c:axId val="1334524992"/>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8736"/>
        <c:crosses val="autoZero"/>
        <c:crossBetween val="between"/>
        <c:majorUnit val="1000"/>
      </c:valAx>
      <c:valAx>
        <c:axId val="1227040080"/>
        <c:scaling>
          <c:orientation val="minMax"/>
          <c:min val="-3000"/>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5127088"/>
        <c:crosses val="max"/>
        <c:crossBetween val="between"/>
        <c:majorUnit val="3000"/>
      </c:valAx>
      <c:catAx>
        <c:axId val="1085127088"/>
        <c:scaling>
          <c:orientation val="minMax"/>
        </c:scaling>
        <c:delete val="1"/>
        <c:axPos val="b"/>
        <c:numFmt formatCode="General" sourceLinked="1"/>
        <c:majorTickMark val="out"/>
        <c:minorTickMark val="none"/>
        <c:tickLblPos val="nextTo"/>
        <c:crossAx val="1227040080"/>
        <c:crosses val="autoZero"/>
        <c:auto val="1"/>
        <c:lblAlgn val="ctr"/>
        <c:lblOffset val="100"/>
        <c:noMultiLvlLbl val="0"/>
      </c:catAx>
      <c:spPr>
        <a:noFill/>
        <a:ln>
          <a:noFill/>
        </a:ln>
        <a:effectLst/>
      </c:spPr>
    </c:plotArea>
    <c:legend>
      <c:legendPos val="b"/>
      <c:layout>
        <c:manualLayout>
          <c:xMode val="edge"/>
          <c:yMode val="edge"/>
          <c:x val="1.3791415697022937E-2"/>
          <c:y val="0.85995261009040536"/>
          <c:w val="0.9761569390130882"/>
          <c:h val="0.126158501020705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集計!$B$2</c:f>
              <c:strCache>
                <c:ptCount val="1"/>
                <c:pt idx="0">
                  <c:v>医療機関数</c:v>
                </c:pt>
              </c:strCache>
            </c:strRef>
          </c:tx>
          <c:spPr>
            <a:solidFill>
              <a:srgbClr val="00B050"/>
            </a:solidFill>
            <a:ln>
              <a:noFill/>
            </a:ln>
            <a:effectLst/>
          </c:spPr>
          <c:invertIfNegative val="0"/>
          <c:dLbls>
            <c:dLbl>
              <c:idx val="0"/>
              <c:layout>
                <c:manualLayout>
                  <c:x val="-5.5549383401844272E-3"/>
                  <c:y val="-2.473130026466386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88A-480D-BF82-76BF1D8DDD5A}"/>
                </c:ext>
              </c:extLst>
            </c:dLbl>
            <c:dLbl>
              <c:idx val="4"/>
              <c:layout>
                <c:manualLayout>
                  <c:x val="-1.2729919972467497E-17"/>
                  <c:y val="-0.11623711124392024"/>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88A-480D-BF82-76BF1D8DDD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集計!$A$3:$A$49</c:f>
              <c:strCache>
                <c:ptCount val="47"/>
                <c:pt idx="0">
                  <c:v>東京都</c:v>
                </c:pt>
                <c:pt idx="1">
                  <c:v>三重県</c:v>
                </c:pt>
                <c:pt idx="2">
                  <c:v>香川県</c:v>
                </c:pt>
                <c:pt idx="3">
                  <c:v>茨城県</c:v>
                </c:pt>
                <c:pt idx="4">
                  <c:v>大阪府</c:v>
                </c:pt>
                <c:pt idx="5">
                  <c:v>埼玉県</c:v>
                </c:pt>
                <c:pt idx="6">
                  <c:v>山梨県</c:v>
                </c:pt>
                <c:pt idx="7">
                  <c:v>岐阜県</c:v>
                </c:pt>
                <c:pt idx="8">
                  <c:v>神奈川県</c:v>
                </c:pt>
                <c:pt idx="9">
                  <c:v>徳島県</c:v>
                </c:pt>
                <c:pt idx="10">
                  <c:v>秋田県</c:v>
                </c:pt>
                <c:pt idx="11">
                  <c:v>北海道</c:v>
                </c:pt>
                <c:pt idx="12">
                  <c:v>群馬県</c:v>
                </c:pt>
                <c:pt idx="13">
                  <c:v>愛知県</c:v>
                </c:pt>
                <c:pt idx="14">
                  <c:v>福井県</c:v>
                </c:pt>
                <c:pt idx="15">
                  <c:v>福岡県</c:v>
                </c:pt>
                <c:pt idx="16">
                  <c:v>島根県</c:v>
                </c:pt>
                <c:pt idx="17">
                  <c:v>石川県</c:v>
                </c:pt>
                <c:pt idx="18">
                  <c:v>京都府</c:v>
                </c:pt>
                <c:pt idx="19">
                  <c:v>熊本県</c:v>
                </c:pt>
                <c:pt idx="20">
                  <c:v>千葉県</c:v>
                </c:pt>
                <c:pt idx="21">
                  <c:v>栃木県</c:v>
                </c:pt>
                <c:pt idx="22">
                  <c:v>鳥取県</c:v>
                </c:pt>
                <c:pt idx="23">
                  <c:v>鹿児島県</c:v>
                </c:pt>
                <c:pt idx="24">
                  <c:v>富山県</c:v>
                </c:pt>
                <c:pt idx="25">
                  <c:v>新潟県</c:v>
                </c:pt>
                <c:pt idx="26">
                  <c:v>広島県</c:v>
                </c:pt>
                <c:pt idx="27">
                  <c:v>静岡県</c:v>
                </c:pt>
                <c:pt idx="28">
                  <c:v>兵庫県</c:v>
                </c:pt>
                <c:pt idx="29">
                  <c:v>奈良県</c:v>
                </c:pt>
                <c:pt idx="30">
                  <c:v>山口県</c:v>
                </c:pt>
                <c:pt idx="31">
                  <c:v>長野県</c:v>
                </c:pt>
                <c:pt idx="32">
                  <c:v>岡山県</c:v>
                </c:pt>
                <c:pt idx="33">
                  <c:v>山形県</c:v>
                </c:pt>
                <c:pt idx="34">
                  <c:v>愛媛県</c:v>
                </c:pt>
                <c:pt idx="35">
                  <c:v>岩手県</c:v>
                </c:pt>
                <c:pt idx="36">
                  <c:v>長崎県</c:v>
                </c:pt>
                <c:pt idx="37">
                  <c:v>福島県</c:v>
                </c:pt>
                <c:pt idx="38">
                  <c:v>沖縄県</c:v>
                </c:pt>
                <c:pt idx="39">
                  <c:v>高知県</c:v>
                </c:pt>
                <c:pt idx="40">
                  <c:v>宮城県</c:v>
                </c:pt>
                <c:pt idx="41">
                  <c:v>滋賀県</c:v>
                </c:pt>
                <c:pt idx="42">
                  <c:v>大分県</c:v>
                </c:pt>
                <c:pt idx="43">
                  <c:v>和歌山県</c:v>
                </c:pt>
                <c:pt idx="44">
                  <c:v>宮崎県</c:v>
                </c:pt>
                <c:pt idx="45">
                  <c:v>青森県</c:v>
                </c:pt>
                <c:pt idx="46">
                  <c:v>佐賀県</c:v>
                </c:pt>
              </c:strCache>
            </c:strRef>
          </c:cat>
          <c:val>
            <c:numRef>
              <c:f>集計!$B$3:$B$49</c:f>
              <c:numCache>
                <c:formatCode>General</c:formatCode>
                <c:ptCount val="47"/>
                <c:pt idx="0">
                  <c:v>392</c:v>
                </c:pt>
                <c:pt idx="1">
                  <c:v>115</c:v>
                </c:pt>
                <c:pt idx="2">
                  <c:v>99</c:v>
                </c:pt>
                <c:pt idx="3">
                  <c:v>85</c:v>
                </c:pt>
                <c:pt idx="4">
                  <c:v>70</c:v>
                </c:pt>
                <c:pt idx="5">
                  <c:v>67</c:v>
                </c:pt>
                <c:pt idx="6">
                  <c:v>57</c:v>
                </c:pt>
                <c:pt idx="7">
                  <c:v>57</c:v>
                </c:pt>
                <c:pt idx="8">
                  <c:v>51</c:v>
                </c:pt>
                <c:pt idx="9">
                  <c:v>47</c:v>
                </c:pt>
                <c:pt idx="10">
                  <c:v>43</c:v>
                </c:pt>
                <c:pt idx="11">
                  <c:v>42</c:v>
                </c:pt>
                <c:pt idx="12">
                  <c:v>41</c:v>
                </c:pt>
                <c:pt idx="13">
                  <c:v>40</c:v>
                </c:pt>
                <c:pt idx="14">
                  <c:v>38</c:v>
                </c:pt>
                <c:pt idx="15">
                  <c:v>37</c:v>
                </c:pt>
                <c:pt idx="16">
                  <c:v>36</c:v>
                </c:pt>
                <c:pt idx="17">
                  <c:v>35</c:v>
                </c:pt>
                <c:pt idx="18">
                  <c:v>34</c:v>
                </c:pt>
                <c:pt idx="19">
                  <c:v>34</c:v>
                </c:pt>
                <c:pt idx="20">
                  <c:v>33</c:v>
                </c:pt>
                <c:pt idx="21">
                  <c:v>32</c:v>
                </c:pt>
                <c:pt idx="22">
                  <c:v>32</c:v>
                </c:pt>
                <c:pt idx="23">
                  <c:v>32</c:v>
                </c:pt>
                <c:pt idx="24">
                  <c:v>26</c:v>
                </c:pt>
                <c:pt idx="25">
                  <c:v>25</c:v>
                </c:pt>
                <c:pt idx="26">
                  <c:v>25</c:v>
                </c:pt>
                <c:pt idx="27">
                  <c:v>24</c:v>
                </c:pt>
                <c:pt idx="28">
                  <c:v>24</c:v>
                </c:pt>
                <c:pt idx="29">
                  <c:v>24</c:v>
                </c:pt>
                <c:pt idx="30">
                  <c:v>24</c:v>
                </c:pt>
                <c:pt idx="31">
                  <c:v>22</c:v>
                </c:pt>
                <c:pt idx="32">
                  <c:v>22</c:v>
                </c:pt>
                <c:pt idx="33">
                  <c:v>19</c:v>
                </c:pt>
                <c:pt idx="34">
                  <c:v>18</c:v>
                </c:pt>
                <c:pt idx="35">
                  <c:v>17</c:v>
                </c:pt>
                <c:pt idx="36">
                  <c:v>17</c:v>
                </c:pt>
                <c:pt idx="37">
                  <c:v>15</c:v>
                </c:pt>
                <c:pt idx="38">
                  <c:v>15</c:v>
                </c:pt>
                <c:pt idx="39">
                  <c:v>14</c:v>
                </c:pt>
                <c:pt idx="40">
                  <c:v>13</c:v>
                </c:pt>
                <c:pt idx="41">
                  <c:v>13</c:v>
                </c:pt>
                <c:pt idx="42">
                  <c:v>11</c:v>
                </c:pt>
                <c:pt idx="43">
                  <c:v>10</c:v>
                </c:pt>
                <c:pt idx="44">
                  <c:v>9</c:v>
                </c:pt>
                <c:pt idx="45">
                  <c:v>5</c:v>
                </c:pt>
                <c:pt idx="46">
                  <c:v>5</c:v>
                </c:pt>
              </c:numCache>
            </c:numRef>
          </c:val>
          <c:extLst>
            <c:ext xmlns:c16="http://schemas.microsoft.com/office/drawing/2014/chart" uri="{C3380CC4-5D6E-409C-BE32-E72D297353CC}">
              <c16:uniqueId val="{00000002-488A-480D-BF82-76BF1D8DDD5A}"/>
            </c:ext>
          </c:extLst>
        </c:ser>
        <c:dLbls>
          <c:dLblPos val="outEnd"/>
          <c:showLegendKey val="0"/>
          <c:showVal val="1"/>
          <c:showCatName val="0"/>
          <c:showSerName val="0"/>
          <c:showPercent val="0"/>
          <c:showBubbleSize val="0"/>
        </c:dLbls>
        <c:gapWidth val="219"/>
        <c:overlap val="-27"/>
        <c:axId val="682364512"/>
        <c:axId val="682354112"/>
      </c:barChart>
      <c:catAx>
        <c:axId val="68236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682354112"/>
        <c:crosses val="autoZero"/>
        <c:auto val="1"/>
        <c:lblAlgn val="ctr"/>
        <c:lblOffset val="100"/>
        <c:noMultiLvlLbl val="0"/>
      </c:catAx>
      <c:valAx>
        <c:axId val="68235411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682364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Sheet1!$C$6</c:f>
              <c:strCache>
                <c:ptCount val="1"/>
                <c:pt idx="0">
                  <c:v>東京</c:v>
                </c:pt>
              </c:strCache>
            </c:strRef>
          </c:tx>
          <c:spPr>
            <a:ln>
              <a:solidFill>
                <a:schemeClr val="tx2"/>
              </a:solidFill>
            </a:ln>
          </c:spPr>
          <c:marker>
            <c:symbol val="none"/>
          </c:marker>
          <c:cat>
            <c:strRef>
              <c:f>Sheet1!$D$5:$N$5</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Sheet1!$D$6:$N$6</c:f>
              <c:numCache>
                <c:formatCode>General</c:formatCode>
                <c:ptCount val="11"/>
                <c:pt idx="0">
                  <c:v>1</c:v>
                </c:pt>
                <c:pt idx="1">
                  <c:v>2</c:v>
                </c:pt>
                <c:pt idx="2">
                  <c:v>5</c:v>
                </c:pt>
                <c:pt idx="3">
                  <c:v>6</c:v>
                </c:pt>
                <c:pt idx="4">
                  <c:v>12</c:v>
                </c:pt>
                <c:pt idx="5">
                  <c:v>11</c:v>
                </c:pt>
                <c:pt idx="6">
                  <c:v>7</c:v>
                </c:pt>
                <c:pt idx="7">
                  <c:v>3</c:v>
                </c:pt>
                <c:pt idx="8">
                  <c:v>7</c:v>
                </c:pt>
                <c:pt idx="9">
                  <c:v>5</c:v>
                </c:pt>
                <c:pt idx="10">
                  <c:v>6</c:v>
                </c:pt>
              </c:numCache>
            </c:numRef>
          </c:val>
          <c:extLst>
            <c:ext xmlns:c16="http://schemas.microsoft.com/office/drawing/2014/chart" uri="{C3380CC4-5D6E-409C-BE32-E72D297353CC}">
              <c16:uniqueId val="{00000000-90F9-4625-944C-09D56BE26E52}"/>
            </c:ext>
          </c:extLst>
        </c:ser>
        <c:dLbls>
          <c:showLegendKey val="0"/>
          <c:showVal val="0"/>
          <c:showCatName val="0"/>
          <c:showSerName val="0"/>
          <c:showPercent val="0"/>
          <c:showBubbleSize val="0"/>
        </c:dLbls>
        <c:axId val="131469824"/>
        <c:axId val="85523776"/>
      </c:radarChart>
      <c:catAx>
        <c:axId val="13146982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85523776"/>
        <c:crosses val="autoZero"/>
        <c:auto val="1"/>
        <c:lblAlgn val="ctr"/>
        <c:lblOffset val="100"/>
        <c:noMultiLvlLbl val="0"/>
      </c:catAx>
      <c:valAx>
        <c:axId val="85523776"/>
        <c:scaling>
          <c:orientation val="maxMin"/>
          <c:max val="42"/>
          <c:min val="1"/>
        </c:scaling>
        <c:delete val="0"/>
        <c:axPos val="l"/>
        <c:majorGridlines/>
        <c:minorGridlines/>
        <c:numFmt formatCode="General" sourceLinked="1"/>
        <c:majorTickMark val="cross"/>
        <c:minorTickMark val="none"/>
        <c:tickLblPos val="none"/>
        <c:crossAx val="131469824"/>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Sheet1!$C$10</c:f>
              <c:strCache>
                <c:ptCount val="1"/>
                <c:pt idx="0">
                  <c:v>ベルリン</c:v>
                </c:pt>
              </c:strCache>
            </c:strRef>
          </c:tx>
          <c:spPr>
            <a:ln>
              <a:solidFill>
                <a:schemeClr val="tx2"/>
              </a:solidFill>
            </a:ln>
          </c:spPr>
          <c:marker>
            <c:symbol val="none"/>
          </c:marker>
          <c:cat>
            <c:strRef>
              <c:f>Sheet1!$D$9:$N$9</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Sheet1!$D$10:$N$10</c:f>
              <c:numCache>
                <c:formatCode>General</c:formatCode>
                <c:ptCount val="11"/>
                <c:pt idx="0">
                  <c:v>18</c:v>
                </c:pt>
                <c:pt idx="1">
                  <c:v>15</c:v>
                </c:pt>
                <c:pt idx="2">
                  <c:v>6</c:v>
                </c:pt>
                <c:pt idx="3">
                  <c:v>2</c:v>
                </c:pt>
                <c:pt idx="4">
                  <c:v>11</c:v>
                </c:pt>
                <c:pt idx="5">
                  <c:v>26</c:v>
                </c:pt>
                <c:pt idx="6">
                  <c:v>13</c:v>
                </c:pt>
                <c:pt idx="7">
                  <c:v>15</c:v>
                </c:pt>
                <c:pt idx="8">
                  <c:v>4</c:v>
                </c:pt>
                <c:pt idx="9">
                  <c:v>6</c:v>
                </c:pt>
                <c:pt idx="10">
                  <c:v>8</c:v>
                </c:pt>
              </c:numCache>
            </c:numRef>
          </c:val>
          <c:extLst>
            <c:ext xmlns:c16="http://schemas.microsoft.com/office/drawing/2014/chart" uri="{C3380CC4-5D6E-409C-BE32-E72D297353CC}">
              <c16:uniqueId val="{00000000-6B4F-4E79-B59D-E74F9418D242}"/>
            </c:ext>
          </c:extLst>
        </c:ser>
        <c:dLbls>
          <c:showLegendKey val="0"/>
          <c:showVal val="0"/>
          <c:showCatName val="0"/>
          <c:showSerName val="0"/>
          <c:showPercent val="0"/>
          <c:showBubbleSize val="0"/>
        </c:dLbls>
        <c:axId val="130870272"/>
        <c:axId val="131441792"/>
      </c:radarChart>
      <c:catAx>
        <c:axId val="130870272"/>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1792"/>
        <c:crosses val="autoZero"/>
        <c:auto val="1"/>
        <c:lblAlgn val="ctr"/>
        <c:lblOffset val="100"/>
        <c:noMultiLvlLbl val="0"/>
      </c:catAx>
      <c:valAx>
        <c:axId val="131441792"/>
        <c:scaling>
          <c:orientation val="maxMin"/>
          <c:max val="42"/>
          <c:min val="1"/>
        </c:scaling>
        <c:delete val="0"/>
        <c:axPos val="l"/>
        <c:majorGridlines/>
        <c:minorGridlines/>
        <c:numFmt formatCode="General" sourceLinked="1"/>
        <c:majorTickMark val="cross"/>
        <c:minorTickMark val="none"/>
        <c:tickLblPos val="none"/>
        <c:crossAx val="130870272"/>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Sheet1!$C$14</c:f>
              <c:strCache>
                <c:ptCount val="1"/>
                <c:pt idx="0">
                  <c:v>ニューヨーク</c:v>
                </c:pt>
              </c:strCache>
            </c:strRef>
          </c:tx>
          <c:spPr>
            <a:ln>
              <a:solidFill>
                <a:schemeClr val="tx2"/>
              </a:solidFill>
            </a:ln>
          </c:spPr>
          <c:marker>
            <c:symbol val="none"/>
          </c:marker>
          <c:cat>
            <c:strRef>
              <c:f>Sheet1!$D$13:$N$13</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Sheet1!$D$14:$N$14</c:f>
              <c:numCache>
                <c:formatCode>General</c:formatCode>
                <c:ptCount val="11"/>
                <c:pt idx="0">
                  <c:v>3</c:v>
                </c:pt>
                <c:pt idx="1">
                  <c:v>1</c:v>
                </c:pt>
                <c:pt idx="2">
                  <c:v>2</c:v>
                </c:pt>
                <c:pt idx="3">
                  <c:v>23</c:v>
                </c:pt>
                <c:pt idx="4">
                  <c:v>30</c:v>
                </c:pt>
                <c:pt idx="5">
                  <c:v>8</c:v>
                </c:pt>
                <c:pt idx="6">
                  <c:v>8</c:v>
                </c:pt>
                <c:pt idx="7">
                  <c:v>1</c:v>
                </c:pt>
                <c:pt idx="8">
                  <c:v>2</c:v>
                </c:pt>
                <c:pt idx="9">
                  <c:v>3</c:v>
                </c:pt>
                <c:pt idx="10">
                  <c:v>3</c:v>
                </c:pt>
              </c:numCache>
            </c:numRef>
          </c:val>
          <c:extLst>
            <c:ext xmlns:c16="http://schemas.microsoft.com/office/drawing/2014/chart" uri="{C3380CC4-5D6E-409C-BE32-E72D297353CC}">
              <c16:uniqueId val="{00000000-CFF9-4951-8DDE-7BF1DA0BBB91}"/>
            </c:ext>
          </c:extLst>
        </c:ser>
        <c:dLbls>
          <c:showLegendKey val="0"/>
          <c:showVal val="0"/>
          <c:showCatName val="0"/>
          <c:showSerName val="0"/>
          <c:showPercent val="0"/>
          <c:showBubbleSize val="0"/>
        </c:dLbls>
        <c:axId val="131470848"/>
        <c:axId val="131443520"/>
      </c:radarChart>
      <c:catAx>
        <c:axId val="131470848"/>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3520"/>
        <c:crosses val="autoZero"/>
        <c:auto val="1"/>
        <c:lblAlgn val="ctr"/>
        <c:lblOffset val="100"/>
        <c:noMultiLvlLbl val="0"/>
      </c:catAx>
      <c:valAx>
        <c:axId val="131443520"/>
        <c:scaling>
          <c:orientation val="maxMin"/>
          <c:max val="42"/>
          <c:min val="1"/>
        </c:scaling>
        <c:delete val="0"/>
        <c:axPos val="l"/>
        <c:majorGridlines/>
        <c:minorGridlines/>
        <c:numFmt formatCode="General" sourceLinked="1"/>
        <c:majorTickMark val="cross"/>
        <c:minorTickMark val="none"/>
        <c:tickLblPos val="none"/>
        <c:crossAx val="131470848"/>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Sheet1!$C$23</c:f>
              <c:strCache>
                <c:ptCount val="1"/>
                <c:pt idx="0">
                  <c:v>上海</c:v>
                </c:pt>
              </c:strCache>
            </c:strRef>
          </c:tx>
          <c:spPr>
            <a:ln>
              <a:solidFill>
                <a:schemeClr val="tx2"/>
              </a:solidFill>
            </a:ln>
          </c:spPr>
          <c:marker>
            <c:symbol val="none"/>
          </c:marker>
          <c:cat>
            <c:strRef>
              <c:f>Sheet1!$D$22:$N$22</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Sheet1!$D$23:$N$23</c:f>
              <c:numCache>
                <c:formatCode>General</c:formatCode>
                <c:ptCount val="11"/>
                <c:pt idx="0">
                  <c:v>7</c:v>
                </c:pt>
                <c:pt idx="1">
                  <c:v>16</c:v>
                </c:pt>
                <c:pt idx="2">
                  <c:v>17</c:v>
                </c:pt>
                <c:pt idx="3">
                  <c:v>25</c:v>
                </c:pt>
                <c:pt idx="4">
                  <c:v>39</c:v>
                </c:pt>
                <c:pt idx="5">
                  <c:v>4</c:v>
                </c:pt>
                <c:pt idx="6">
                  <c:v>4</c:v>
                </c:pt>
                <c:pt idx="7">
                  <c:v>26</c:v>
                </c:pt>
                <c:pt idx="8">
                  <c:v>22</c:v>
                </c:pt>
                <c:pt idx="9">
                  <c:v>10</c:v>
                </c:pt>
                <c:pt idx="10">
                  <c:v>31</c:v>
                </c:pt>
              </c:numCache>
            </c:numRef>
          </c:val>
          <c:extLst>
            <c:ext xmlns:c16="http://schemas.microsoft.com/office/drawing/2014/chart" uri="{C3380CC4-5D6E-409C-BE32-E72D297353CC}">
              <c16:uniqueId val="{00000000-9ED7-45F0-AD45-FFE0B8F9B1F9}"/>
            </c:ext>
          </c:extLst>
        </c:ser>
        <c:dLbls>
          <c:showLegendKey val="0"/>
          <c:showVal val="0"/>
          <c:showCatName val="0"/>
          <c:showSerName val="0"/>
          <c:showPercent val="0"/>
          <c:showBubbleSize val="0"/>
        </c:dLbls>
        <c:axId val="131471360"/>
        <c:axId val="131445248"/>
      </c:radarChart>
      <c:catAx>
        <c:axId val="131471360"/>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5248"/>
        <c:crosses val="autoZero"/>
        <c:auto val="1"/>
        <c:lblAlgn val="ctr"/>
        <c:lblOffset val="100"/>
        <c:noMultiLvlLbl val="0"/>
      </c:catAx>
      <c:valAx>
        <c:axId val="131445248"/>
        <c:scaling>
          <c:orientation val="maxMin"/>
          <c:max val="42"/>
          <c:min val="1"/>
        </c:scaling>
        <c:delete val="0"/>
        <c:axPos val="l"/>
        <c:majorGridlines/>
        <c:minorGridlines/>
        <c:numFmt formatCode="General" sourceLinked="1"/>
        <c:majorTickMark val="cross"/>
        <c:minorTickMark val="none"/>
        <c:tickLblPos val="none"/>
        <c:crossAx val="131471360"/>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Sheet1!$C$12</c:f>
              <c:strCache>
                <c:ptCount val="1"/>
                <c:pt idx="0">
                  <c:v>大阪</c:v>
                </c:pt>
              </c:strCache>
            </c:strRef>
          </c:tx>
          <c:spPr>
            <a:ln>
              <a:solidFill>
                <a:schemeClr val="tx2"/>
              </a:solidFill>
            </a:ln>
          </c:spPr>
          <c:marker>
            <c:symbol val="none"/>
          </c:marker>
          <c:cat>
            <c:strRef>
              <c:f>Sheet1!$D$11:$N$11</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Sheet1!$D$12:$N$12</c:f>
              <c:numCache>
                <c:formatCode>General</c:formatCode>
                <c:ptCount val="11"/>
                <c:pt idx="0">
                  <c:v>28</c:v>
                </c:pt>
                <c:pt idx="1">
                  <c:v>12</c:v>
                </c:pt>
                <c:pt idx="2">
                  <c:v>27</c:v>
                </c:pt>
                <c:pt idx="3">
                  <c:v>8</c:v>
                </c:pt>
                <c:pt idx="4">
                  <c:v>29</c:v>
                </c:pt>
                <c:pt idx="5">
                  <c:v>23</c:v>
                </c:pt>
                <c:pt idx="6">
                  <c:v>26</c:v>
                </c:pt>
                <c:pt idx="7">
                  <c:v>16</c:v>
                </c:pt>
                <c:pt idx="8">
                  <c:v>15</c:v>
                </c:pt>
                <c:pt idx="9">
                  <c:v>17</c:v>
                </c:pt>
                <c:pt idx="10">
                  <c:v>16</c:v>
                </c:pt>
              </c:numCache>
            </c:numRef>
          </c:val>
          <c:extLst>
            <c:ext xmlns:c16="http://schemas.microsoft.com/office/drawing/2014/chart" uri="{C3380CC4-5D6E-409C-BE32-E72D297353CC}">
              <c16:uniqueId val="{00000000-6AAB-43A2-9E0E-2AFC2945E1F5}"/>
            </c:ext>
          </c:extLst>
        </c:ser>
        <c:dLbls>
          <c:showLegendKey val="0"/>
          <c:showVal val="0"/>
          <c:showCatName val="0"/>
          <c:showSerName val="0"/>
          <c:showPercent val="0"/>
          <c:showBubbleSize val="0"/>
        </c:dLbls>
        <c:axId val="131471872"/>
        <c:axId val="131446976"/>
      </c:radarChart>
      <c:catAx>
        <c:axId val="131471872"/>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6976"/>
        <c:crosses val="autoZero"/>
        <c:auto val="1"/>
        <c:lblAlgn val="ctr"/>
        <c:lblOffset val="100"/>
        <c:noMultiLvlLbl val="0"/>
      </c:catAx>
      <c:valAx>
        <c:axId val="131446976"/>
        <c:scaling>
          <c:orientation val="maxMin"/>
          <c:max val="42"/>
          <c:min val="1"/>
        </c:scaling>
        <c:delete val="0"/>
        <c:axPos val="l"/>
        <c:majorGridlines/>
        <c:minorGridlines/>
        <c:numFmt formatCode="General" sourceLinked="1"/>
        <c:majorTickMark val="cross"/>
        <c:minorTickMark val="none"/>
        <c:tickLblPos val="none"/>
        <c:crossAx val="131471872"/>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0-4269-490A-A7C7-77E03EFA099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アメリカ</c:v>
                </c:pt>
                <c:pt idx="1">
                  <c:v>中国</c:v>
                </c:pt>
                <c:pt idx="2">
                  <c:v>日本</c:v>
                </c:pt>
                <c:pt idx="3">
                  <c:v>イギリス</c:v>
                </c:pt>
                <c:pt idx="4">
                  <c:v>フランス</c:v>
                </c:pt>
                <c:pt idx="5">
                  <c:v>ドイツ</c:v>
                </c:pt>
                <c:pt idx="6">
                  <c:v>香港</c:v>
                </c:pt>
                <c:pt idx="7">
                  <c:v>シンガポール</c:v>
                </c:pt>
              </c:strCache>
            </c:strRef>
          </c:cat>
          <c:val>
            <c:numRef>
              <c:f>Sheet1!$B$2:$B$9</c:f>
              <c:numCache>
                <c:formatCode>#,##0_ </c:formatCode>
                <c:ptCount val="8"/>
                <c:pt idx="0">
                  <c:v>41232</c:v>
                </c:pt>
                <c:pt idx="1">
                  <c:v>14726</c:v>
                </c:pt>
                <c:pt idx="2">
                  <c:v>12825</c:v>
                </c:pt>
                <c:pt idx="3">
                  <c:v>6288</c:v>
                </c:pt>
                <c:pt idx="4">
                  <c:v>4670</c:v>
                </c:pt>
                <c:pt idx="5">
                  <c:v>3548</c:v>
                </c:pt>
                <c:pt idx="6">
                  <c:v>532</c:v>
                </c:pt>
                <c:pt idx="7">
                  <c:v>493</c:v>
                </c:pt>
              </c:numCache>
            </c:numRef>
          </c:val>
          <c:extLst>
            <c:ext xmlns:c16="http://schemas.microsoft.com/office/drawing/2014/chart" uri="{C3380CC4-5D6E-409C-BE32-E72D297353CC}">
              <c16:uniqueId val="{00000000-01B3-48D5-B3AC-1CF4870EE2A6}"/>
            </c:ext>
          </c:extLst>
        </c:ser>
        <c:dLbls>
          <c:dLblPos val="outEnd"/>
          <c:showLegendKey val="0"/>
          <c:showVal val="1"/>
          <c:showCatName val="0"/>
          <c:showSerName val="0"/>
          <c:showPercent val="0"/>
          <c:showBubbleSize val="0"/>
        </c:dLbls>
        <c:gapWidth val="219"/>
        <c:overlap val="-27"/>
        <c:axId val="1200728047"/>
        <c:axId val="1200728463"/>
      </c:barChart>
      <c:catAx>
        <c:axId val="1200728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0728463"/>
        <c:crosses val="autoZero"/>
        <c:auto val="1"/>
        <c:lblAlgn val="ctr"/>
        <c:lblOffset val="100"/>
        <c:noMultiLvlLbl val="0"/>
      </c:catAx>
      <c:valAx>
        <c:axId val="1200728463"/>
        <c:scaling>
          <c:orientation val="minMax"/>
        </c:scaling>
        <c:delete val="0"/>
        <c:axPos val="l"/>
        <c:majorGridlines>
          <c:spPr>
            <a:ln w="9525" cap="flat" cmpd="sng" algn="ctr">
              <a:no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07280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Sheet1!$C$21</c:f>
              <c:strCache>
                <c:ptCount val="1"/>
                <c:pt idx="0">
                  <c:v>フランクフルト</c:v>
                </c:pt>
              </c:strCache>
            </c:strRef>
          </c:tx>
          <c:spPr>
            <a:ln>
              <a:solidFill>
                <a:schemeClr val="tx2"/>
              </a:solidFill>
            </a:ln>
          </c:spPr>
          <c:marker>
            <c:symbol val="none"/>
          </c:marker>
          <c:cat>
            <c:strRef>
              <c:f>Sheet1!$D$20:$N$20</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Sheet1!$D$21:$N$21</c:f>
              <c:numCache>
                <c:formatCode>General</c:formatCode>
                <c:ptCount val="11"/>
                <c:pt idx="0">
                  <c:v>23</c:v>
                </c:pt>
                <c:pt idx="1">
                  <c:v>34</c:v>
                </c:pt>
                <c:pt idx="2">
                  <c:v>34</c:v>
                </c:pt>
                <c:pt idx="3">
                  <c:v>5</c:v>
                </c:pt>
                <c:pt idx="4">
                  <c:v>1</c:v>
                </c:pt>
                <c:pt idx="5">
                  <c:v>6</c:v>
                </c:pt>
                <c:pt idx="6">
                  <c:v>24</c:v>
                </c:pt>
                <c:pt idx="7">
                  <c:v>31</c:v>
                </c:pt>
                <c:pt idx="8">
                  <c:v>19</c:v>
                </c:pt>
                <c:pt idx="9">
                  <c:v>19</c:v>
                </c:pt>
                <c:pt idx="10">
                  <c:v>4</c:v>
                </c:pt>
              </c:numCache>
            </c:numRef>
          </c:val>
          <c:extLst>
            <c:ext xmlns:c16="http://schemas.microsoft.com/office/drawing/2014/chart" uri="{C3380CC4-5D6E-409C-BE32-E72D297353CC}">
              <c16:uniqueId val="{00000000-1392-4BC6-BD82-458AC9976B01}"/>
            </c:ext>
          </c:extLst>
        </c:ser>
        <c:dLbls>
          <c:showLegendKey val="0"/>
          <c:showVal val="0"/>
          <c:showCatName val="0"/>
          <c:showSerName val="0"/>
          <c:showPercent val="0"/>
          <c:showBubbleSize val="0"/>
        </c:dLbls>
        <c:axId val="131472384"/>
        <c:axId val="131948544"/>
      </c:radarChart>
      <c:catAx>
        <c:axId val="13147238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48544"/>
        <c:crosses val="autoZero"/>
        <c:auto val="1"/>
        <c:lblAlgn val="ctr"/>
        <c:lblOffset val="100"/>
        <c:noMultiLvlLbl val="0"/>
      </c:catAx>
      <c:valAx>
        <c:axId val="131948544"/>
        <c:scaling>
          <c:orientation val="maxMin"/>
          <c:max val="42"/>
          <c:min val="1"/>
        </c:scaling>
        <c:delete val="0"/>
        <c:axPos val="l"/>
        <c:majorGridlines/>
        <c:minorGridlines/>
        <c:numFmt formatCode="General" sourceLinked="1"/>
        <c:majorTickMark val="cross"/>
        <c:minorTickMark val="none"/>
        <c:tickLblPos val="none"/>
        <c:crossAx val="131472384"/>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Sheet1!$C$25</c:f>
              <c:strCache>
                <c:ptCount val="1"/>
                <c:pt idx="0">
                  <c:v>ロサンゼルス</c:v>
                </c:pt>
              </c:strCache>
            </c:strRef>
          </c:tx>
          <c:spPr>
            <a:ln>
              <a:solidFill>
                <a:schemeClr val="tx2"/>
              </a:solidFill>
            </a:ln>
          </c:spPr>
          <c:marker>
            <c:symbol val="none"/>
          </c:marker>
          <c:cat>
            <c:strRef>
              <c:f>Sheet1!$D$24:$N$24</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Sheet1!$D$25:$N$25</c:f>
              <c:numCache>
                <c:formatCode>General</c:formatCode>
                <c:ptCount val="11"/>
                <c:pt idx="0">
                  <c:v>26</c:v>
                </c:pt>
                <c:pt idx="1">
                  <c:v>4</c:v>
                </c:pt>
                <c:pt idx="2">
                  <c:v>13</c:v>
                </c:pt>
                <c:pt idx="3">
                  <c:v>34</c:v>
                </c:pt>
                <c:pt idx="4">
                  <c:v>22</c:v>
                </c:pt>
                <c:pt idx="5">
                  <c:v>28</c:v>
                </c:pt>
                <c:pt idx="6">
                  <c:v>33</c:v>
                </c:pt>
                <c:pt idx="7">
                  <c:v>4</c:v>
                </c:pt>
                <c:pt idx="8">
                  <c:v>9</c:v>
                </c:pt>
                <c:pt idx="9">
                  <c:v>31</c:v>
                </c:pt>
                <c:pt idx="10">
                  <c:v>25</c:v>
                </c:pt>
              </c:numCache>
            </c:numRef>
          </c:val>
          <c:extLst>
            <c:ext xmlns:c16="http://schemas.microsoft.com/office/drawing/2014/chart" uri="{C3380CC4-5D6E-409C-BE32-E72D297353CC}">
              <c16:uniqueId val="{00000000-1D96-410F-A509-711D3CACA03F}"/>
            </c:ext>
          </c:extLst>
        </c:ser>
        <c:dLbls>
          <c:showLegendKey val="0"/>
          <c:showVal val="0"/>
          <c:showCatName val="0"/>
          <c:showSerName val="0"/>
          <c:showPercent val="0"/>
          <c:showBubbleSize val="0"/>
        </c:dLbls>
        <c:axId val="131472896"/>
        <c:axId val="131950272"/>
      </c:radarChart>
      <c:catAx>
        <c:axId val="131472896"/>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50272"/>
        <c:crosses val="autoZero"/>
        <c:auto val="1"/>
        <c:lblAlgn val="ctr"/>
        <c:lblOffset val="100"/>
        <c:noMultiLvlLbl val="0"/>
      </c:catAx>
      <c:valAx>
        <c:axId val="131950272"/>
        <c:scaling>
          <c:orientation val="maxMin"/>
          <c:max val="42"/>
          <c:min val="1"/>
        </c:scaling>
        <c:delete val="0"/>
        <c:axPos val="l"/>
        <c:majorGridlines/>
        <c:minorGridlines/>
        <c:numFmt formatCode="General" sourceLinked="1"/>
        <c:majorTickMark val="cross"/>
        <c:minorTickMark val="none"/>
        <c:tickLblPos val="none"/>
        <c:crossAx val="131472896"/>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Sheet1!$C$28</c:f>
              <c:strCache>
                <c:ptCount val="1"/>
                <c:pt idx="0">
                  <c:v>北京</c:v>
                </c:pt>
              </c:strCache>
            </c:strRef>
          </c:tx>
          <c:spPr>
            <a:ln>
              <a:solidFill>
                <a:schemeClr val="tx2"/>
              </a:solidFill>
            </a:ln>
          </c:spPr>
          <c:marker>
            <c:symbol val="none"/>
          </c:marker>
          <c:cat>
            <c:strRef>
              <c:f>Sheet1!$D$27:$N$27</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Sheet1!$D$28:$N$28</c:f>
              <c:numCache>
                <c:formatCode>General</c:formatCode>
                <c:ptCount val="11"/>
                <c:pt idx="0">
                  <c:v>4</c:v>
                </c:pt>
                <c:pt idx="1">
                  <c:v>19</c:v>
                </c:pt>
                <c:pt idx="2">
                  <c:v>9</c:v>
                </c:pt>
                <c:pt idx="3">
                  <c:v>31</c:v>
                </c:pt>
                <c:pt idx="4">
                  <c:v>41</c:v>
                </c:pt>
                <c:pt idx="5">
                  <c:v>24</c:v>
                </c:pt>
                <c:pt idx="6">
                  <c:v>5</c:v>
                </c:pt>
                <c:pt idx="7">
                  <c:v>14</c:v>
                </c:pt>
                <c:pt idx="8">
                  <c:v>11</c:v>
                </c:pt>
                <c:pt idx="9">
                  <c:v>8</c:v>
                </c:pt>
                <c:pt idx="10">
                  <c:v>32</c:v>
                </c:pt>
              </c:numCache>
            </c:numRef>
          </c:val>
          <c:extLst>
            <c:ext xmlns:c16="http://schemas.microsoft.com/office/drawing/2014/chart" uri="{C3380CC4-5D6E-409C-BE32-E72D297353CC}">
              <c16:uniqueId val="{00000000-FBBD-441C-8B9B-A919066226BC}"/>
            </c:ext>
          </c:extLst>
        </c:ser>
        <c:dLbls>
          <c:showLegendKey val="0"/>
          <c:showVal val="0"/>
          <c:showCatName val="0"/>
          <c:showSerName val="0"/>
          <c:showPercent val="0"/>
          <c:showBubbleSize val="0"/>
        </c:dLbls>
        <c:axId val="131805184"/>
        <c:axId val="131952000"/>
      </c:radarChart>
      <c:catAx>
        <c:axId val="13180518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52000"/>
        <c:crosses val="autoZero"/>
        <c:auto val="1"/>
        <c:lblAlgn val="ctr"/>
        <c:lblOffset val="100"/>
        <c:noMultiLvlLbl val="0"/>
      </c:catAx>
      <c:valAx>
        <c:axId val="131952000"/>
        <c:scaling>
          <c:orientation val="maxMin"/>
          <c:max val="42"/>
          <c:min val="1"/>
        </c:scaling>
        <c:delete val="0"/>
        <c:axPos val="l"/>
        <c:majorGridlines/>
        <c:minorGridlines/>
        <c:numFmt formatCode="General" sourceLinked="1"/>
        <c:majorTickMark val="cross"/>
        <c:minorTickMark val="none"/>
        <c:tickLblPos val="none"/>
        <c:crossAx val="131805184"/>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Sheet0!$A$9</c:f>
              <c:strCache>
                <c:ptCount val="1"/>
                <c:pt idx="0">
                  <c:v>香港</c:v>
                </c:pt>
              </c:strCache>
            </c:strRef>
          </c:tx>
          <c:spPr>
            <a:ln w="28575" cap="rnd">
              <a:solidFill>
                <a:schemeClr val="accent1"/>
              </a:solidFill>
              <a:round/>
            </a:ln>
            <a:effectLst/>
          </c:spPr>
          <c:marker>
            <c:symbol val="triangle"/>
            <c:size val="10"/>
            <c:spPr>
              <a:solidFill>
                <a:schemeClr val="accent1"/>
              </a:solidFill>
              <a:ln w="9525">
                <a:solidFill>
                  <a:schemeClr val="accent1"/>
                </a:solidFill>
              </a:ln>
              <a:effectLst/>
            </c:spPr>
          </c:marker>
          <c:cat>
            <c:strRef>
              <c:f>Sheet0!$B$8:$M$8</c:f>
              <c:strCache>
                <c:ptCount val="12"/>
                <c:pt idx="0">
                  <c:v>1986</c:v>
                </c:pt>
                <c:pt idx="1">
                  <c:v>1989</c:v>
                </c:pt>
                <c:pt idx="2">
                  <c:v>1992</c:v>
                </c:pt>
                <c:pt idx="3">
                  <c:v>1995</c:v>
                </c:pt>
                <c:pt idx="4">
                  <c:v>1998</c:v>
                </c:pt>
                <c:pt idx="5">
                  <c:v>2001</c:v>
                </c:pt>
                <c:pt idx="6">
                  <c:v>2004</c:v>
                </c:pt>
                <c:pt idx="7">
                  <c:v>2007</c:v>
                </c:pt>
                <c:pt idx="8">
                  <c:v>2010</c:v>
                </c:pt>
                <c:pt idx="9">
                  <c:v>2013</c:v>
                </c:pt>
                <c:pt idx="10">
                  <c:v>2016</c:v>
                </c:pt>
                <c:pt idx="11">
                  <c:v>2019</c:v>
                </c:pt>
              </c:strCache>
            </c:strRef>
          </c:cat>
          <c:val>
            <c:numRef>
              <c:f>Sheet0!$B$9:$M$9</c:f>
              <c:numCache>
                <c:formatCode>General</c:formatCode>
                <c:ptCount val="12"/>
                <c:pt idx="0">
                  <c:v>0</c:v>
                </c:pt>
                <c:pt idx="1">
                  <c:v>49</c:v>
                </c:pt>
                <c:pt idx="2">
                  <c:v>61</c:v>
                </c:pt>
                <c:pt idx="3">
                  <c:v>91</c:v>
                </c:pt>
                <c:pt idx="4">
                  <c:v>80</c:v>
                </c:pt>
                <c:pt idx="5">
                  <c:v>68</c:v>
                </c:pt>
                <c:pt idx="6">
                  <c:v>106</c:v>
                </c:pt>
                <c:pt idx="7">
                  <c:v>181</c:v>
                </c:pt>
                <c:pt idx="8">
                  <c:v>238</c:v>
                </c:pt>
                <c:pt idx="9">
                  <c:v>275</c:v>
                </c:pt>
                <c:pt idx="10">
                  <c:v>437</c:v>
                </c:pt>
                <c:pt idx="11">
                  <c:v>632</c:v>
                </c:pt>
              </c:numCache>
            </c:numRef>
          </c:val>
          <c:smooth val="0"/>
          <c:extLst>
            <c:ext xmlns:c16="http://schemas.microsoft.com/office/drawing/2014/chart" uri="{C3380CC4-5D6E-409C-BE32-E72D297353CC}">
              <c16:uniqueId val="{00000000-17A7-4E26-BFF4-8036C10EBC73}"/>
            </c:ext>
          </c:extLst>
        </c:ser>
        <c:ser>
          <c:idx val="1"/>
          <c:order val="1"/>
          <c:tx>
            <c:strRef>
              <c:f>Sheet0!$A$10</c:f>
              <c:strCache>
                <c:ptCount val="1"/>
                <c:pt idx="0">
                  <c:v>日本</c:v>
                </c:pt>
              </c:strCache>
            </c:strRef>
          </c:tx>
          <c:spPr>
            <a:ln w="28575" cap="rnd">
              <a:solidFill>
                <a:schemeClr val="accent2"/>
              </a:solidFill>
              <a:round/>
            </a:ln>
            <a:effectLst/>
          </c:spPr>
          <c:marker>
            <c:symbol val="x"/>
            <c:size val="10"/>
            <c:spPr>
              <a:noFill/>
              <a:ln w="9525">
                <a:solidFill>
                  <a:schemeClr val="accent2"/>
                </a:solidFill>
              </a:ln>
              <a:effectLst/>
            </c:spPr>
          </c:marker>
          <c:cat>
            <c:strRef>
              <c:f>Sheet0!$B$8:$M$8</c:f>
              <c:strCache>
                <c:ptCount val="12"/>
                <c:pt idx="0">
                  <c:v>1986</c:v>
                </c:pt>
                <c:pt idx="1">
                  <c:v>1989</c:v>
                </c:pt>
                <c:pt idx="2">
                  <c:v>1992</c:v>
                </c:pt>
                <c:pt idx="3">
                  <c:v>1995</c:v>
                </c:pt>
                <c:pt idx="4">
                  <c:v>1998</c:v>
                </c:pt>
                <c:pt idx="5">
                  <c:v>2001</c:v>
                </c:pt>
                <c:pt idx="6">
                  <c:v>2004</c:v>
                </c:pt>
                <c:pt idx="7">
                  <c:v>2007</c:v>
                </c:pt>
                <c:pt idx="8">
                  <c:v>2010</c:v>
                </c:pt>
                <c:pt idx="9">
                  <c:v>2013</c:v>
                </c:pt>
                <c:pt idx="10">
                  <c:v>2016</c:v>
                </c:pt>
                <c:pt idx="11">
                  <c:v>2019</c:v>
                </c:pt>
              </c:strCache>
            </c:strRef>
          </c:cat>
          <c:val>
            <c:numRef>
              <c:f>Sheet0!$B$10:$M$10</c:f>
              <c:numCache>
                <c:formatCode>General</c:formatCode>
                <c:ptCount val="12"/>
                <c:pt idx="0">
                  <c:v>48</c:v>
                </c:pt>
                <c:pt idx="1">
                  <c:v>115</c:v>
                </c:pt>
                <c:pt idx="2">
                  <c:v>126</c:v>
                </c:pt>
                <c:pt idx="3">
                  <c:v>168</c:v>
                </c:pt>
                <c:pt idx="4">
                  <c:v>146</c:v>
                </c:pt>
                <c:pt idx="5">
                  <c:v>153</c:v>
                </c:pt>
                <c:pt idx="6">
                  <c:v>207</c:v>
                </c:pt>
                <c:pt idx="7">
                  <c:v>250</c:v>
                </c:pt>
                <c:pt idx="8">
                  <c:v>312</c:v>
                </c:pt>
                <c:pt idx="9">
                  <c:v>374</c:v>
                </c:pt>
                <c:pt idx="10">
                  <c:v>399</c:v>
                </c:pt>
                <c:pt idx="11">
                  <c:v>376</c:v>
                </c:pt>
              </c:numCache>
            </c:numRef>
          </c:val>
          <c:smooth val="0"/>
          <c:extLst>
            <c:ext xmlns:c16="http://schemas.microsoft.com/office/drawing/2014/chart" uri="{C3380CC4-5D6E-409C-BE32-E72D297353CC}">
              <c16:uniqueId val="{00000001-17A7-4E26-BFF4-8036C10EBC73}"/>
            </c:ext>
          </c:extLst>
        </c:ser>
        <c:ser>
          <c:idx val="2"/>
          <c:order val="2"/>
          <c:tx>
            <c:strRef>
              <c:f>Sheet0!$A$11</c:f>
              <c:strCache>
                <c:ptCount val="1"/>
                <c:pt idx="0">
                  <c:v>シンガポール</c:v>
                </c:pt>
              </c:strCache>
            </c:strRef>
          </c:tx>
          <c:spPr>
            <a:ln w="28575" cap="rnd">
              <a:solidFill>
                <a:schemeClr val="accent3"/>
              </a:solidFill>
              <a:round/>
            </a:ln>
            <a:effectLst/>
          </c:spPr>
          <c:marker>
            <c:symbol val="diamond"/>
            <c:size val="10"/>
            <c:spPr>
              <a:solidFill>
                <a:schemeClr val="accent3"/>
              </a:solidFill>
              <a:ln w="9525">
                <a:solidFill>
                  <a:schemeClr val="accent3"/>
                </a:solidFill>
              </a:ln>
              <a:effectLst/>
            </c:spPr>
          </c:marker>
          <c:cat>
            <c:strRef>
              <c:f>Sheet0!$B$8:$M$8</c:f>
              <c:strCache>
                <c:ptCount val="12"/>
                <c:pt idx="0">
                  <c:v>1986</c:v>
                </c:pt>
                <c:pt idx="1">
                  <c:v>1989</c:v>
                </c:pt>
                <c:pt idx="2">
                  <c:v>1992</c:v>
                </c:pt>
                <c:pt idx="3">
                  <c:v>1995</c:v>
                </c:pt>
                <c:pt idx="4">
                  <c:v>1998</c:v>
                </c:pt>
                <c:pt idx="5">
                  <c:v>2001</c:v>
                </c:pt>
                <c:pt idx="6">
                  <c:v>2004</c:v>
                </c:pt>
                <c:pt idx="7">
                  <c:v>2007</c:v>
                </c:pt>
                <c:pt idx="8">
                  <c:v>2010</c:v>
                </c:pt>
                <c:pt idx="9">
                  <c:v>2013</c:v>
                </c:pt>
                <c:pt idx="10">
                  <c:v>2016</c:v>
                </c:pt>
                <c:pt idx="11">
                  <c:v>2019</c:v>
                </c:pt>
              </c:strCache>
            </c:strRef>
          </c:cat>
          <c:val>
            <c:numRef>
              <c:f>Sheet0!$B$11:$M$11</c:f>
              <c:numCache>
                <c:formatCode>General</c:formatCode>
                <c:ptCount val="12"/>
                <c:pt idx="0">
                  <c:v>0</c:v>
                </c:pt>
                <c:pt idx="1">
                  <c:v>55</c:v>
                </c:pt>
                <c:pt idx="2">
                  <c:v>76</c:v>
                </c:pt>
                <c:pt idx="3">
                  <c:v>107</c:v>
                </c:pt>
                <c:pt idx="4">
                  <c:v>145</c:v>
                </c:pt>
                <c:pt idx="5">
                  <c:v>104</c:v>
                </c:pt>
                <c:pt idx="6">
                  <c:v>134</c:v>
                </c:pt>
                <c:pt idx="7">
                  <c:v>242</c:v>
                </c:pt>
                <c:pt idx="8">
                  <c:v>266</c:v>
                </c:pt>
                <c:pt idx="9">
                  <c:v>383</c:v>
                </c:pt>
                <c:pt idx="10">
                  <c:v>517</c:v>
                </c:pt>
                <c:pt idx="11">
                  <c:v>640</c:v>
                </c:pt>
              </c:numCache>
            </c:numRef>
          </c:val>
          <c:smooth val="0"/>
          <c:extLst>
            <c:ext xmlns:c16="http://schemas.microsoft.com/office/drawing/2014/chart" uri="{C3380CC4-5D6E-409C-BE32-E72D297353CC}">
              <c16:uniqueId val="{00000002-17A7-4E26-BFF4-8036C10EBC73}"/>
            </c:ext>
          </c:extLst>
        </c:ser>
        <c:ser>
          <c:idx val="3"/>
          <c:order val="3"/>
          <c:tx>
            <c:strRef>
              <c:f>Sheet0!$A$12</c:f>
              <c:strCache>
                <c:ptCount val="1"/>
                <c:pt idx="0">
                  <c:v>イギリス</c:v>
                </c:pt>
              </c:strCache>
            </c:strRef>
          </c:tx>
          <c:spPr>
            <a:ln w="28575" cap="rnd">
              <a:solidFill>
                <a:schemeClr val="accent4"/>
              </a:solidFill>
              <a:round/>
            </a:ln>
            <a:effectLst/>
          </c:spPr>
          <c:marker>
            <c:symbol val="circle"/>
            <c:size val="10"/>
            <c:spPr>
              <a:solidFill>
                <a:schemeClr val="accent4"/>
              </a:solidFill>
              <a:ln w="9525">
                <a:solidFill>
                  <a:schemeClr val="accent4"/>
                </a:solidFill>
              </a:ln>
              <a:effectLst/>
            </c:spPr>
          </c:marker>
          <c:cat>
            <c:strRef>
              <c:f>Sheet0!$B$8:$M$8</c:f>
              <c:strCache>
                <c:ptCount val="12"/>
                <c:pt idx="0">
                  <c:v>1986</c:v>
                </c:pt>
                <c:pt idx="1">
                  <c:v>1989</c:v>
                </c:pt>
                <c:pt idx="2">
                  <c:v>1992</c:v>
                </c:pt>
                <c:pt idx="3">
                  <c:v>1995</c:v>
                </c:pt>
                <c:pt idx="4">
                  <c:v>1998</c:v>
                </c:pt>
                <c:pt idx="5">
                  <c:v>2001</c:v>
                </c:pt>
                <c:pt idx="6">
                  <c:v>2004</c:v>
                </c:pt>
                <c:pt idx="7">
                  <c:v>2007</c:v>
                </c:pt>
                <c:pt idx="8">
                  <c:v>2010</c:v>
                </c:pt>
                <c:pt idx="9">
                  <c:v>2013</c:v>
                </c:pt>
                <c:pt idx="10">
                  <c:v>2016</c:v>
                </c:pt>
                <c:pt idx="11">
                  <c:v>2019</c:v>
                </c:pt>
              </c:strCache>
            </c:strRef>
          </c:cat>
          <c:val>
            <c:numRef>
              <c:f>Sheet0!$B$12:$M$12</c:f>
              <c:numCache>
                <c:formatCode>General</c:formatCode>
                <c:ptCount val="12"/>
                <c:pt idx="0">
                  <c:v>90</c:v>
                </c:pt>
                <c:pt idx="1">
                  <c:v>187</c:v>
                </c:pt>
                <c:pt idx="2">
                  <c:v>297</c:v>
                </c:pt>
                <c:pt idx="3">
                  <c:v>479</c:v>
                </c:pt>
                <c:pt idx="4">
                  <c:v>685</c:v>
                </c:pt>
                <c:pt idx="5">
                  <c:v>542</c:v>
                </c:pt>
                <c:pt idx="6">
                  <c:v>835</c:v>
                </c:pt>
                <c:pt idx="7">
                  <c:v>1483</c:v>
                </c:pt>
                <c:pt idx="8">
                  <c:v>1854</c:v>
                </c:pt>
                <c:pt idx="9">
                  <c:v>2726</c:v>
                </c:pt>
                <c:pt idx="10">
                  <c:v>2406</c:v>
                </c:pt>
                <c:pt idx="11">
                  <c:v>3576</c:v>
                </c:pt>
              </c:numCache>
            </c:numRef>
          </c:val>
          <c:smooth val="0"/>
          <c:extLst>
            <c:ext xmlns:c16="http://schemas.microsoft.com/office/drawing/2014/chart" uri="{C3380CC4-5D6E-409C-BE32-E72D297353CC}">
              <c16:uniqueId val="{00000003-17A7-4E26-BFF4-8036C10EBC73}"/>
            </c:ext>
          </c:extLst>
        </c:ser>
        <c:ser>
          <c:idx val="4"/>
          <c:order val="4"/>
          <c:tx>
            <c:strRef>
              <c:f>Sheet0!$A$13</c:f>
              <c:strCache>
                <c:ptCount val="1"/>
                <c:pt idx="0">
                  <c:v>アメリカ</c:v>
                </c:pt>
              </c:strCache>
            </c:strRef>
          </c:tx>
          <c:spPr>
            <a:ln w="28575" cap="rnd">
              <a:solidFill>
                <a:schemeClr val="accent5"/>
              </a:solidFill>
              <a:round/>
            </a:ln>
            <a:effectLst/>
          </c:spPr>
          <c:marker>
            <c:symbol val="square"/>
            <c:size val="10"/>
            <c:spPr>
              <a:solidFill>
                <a:schemeClr val="accent5"/>
              </a:solidFill>
              <a:ln w="9525">
                <a:solidFill>
                  <a:schemeClr val="accent5"/>
                </a:solidFill>
              </a:ln>
              <a:effectLst/>
            </c:spPr>
          </c:marker>
          <c:cat>
            <c:strRef>
              <c:f>Sheet0!$B$8:$M$8</c:f>
              <c:strCache>
                <c:ptCount val="12"/>
                <c:pt idx="0">
                  <c:v>1986</c:v>
                </c:pt>
                <c:pt idx="1">
                  <c:v>1989</c:v>
                </c:pt>
                <c:pt idx="2">
                  <c:v>1992</c:v>
                </c:pt>
                <c:pt idx="3">
                  <c:v>1995</c:v>
                </c:pt>
                <c:pt idx="4">
                  <c:v>1998</c:v>
                </c:pt>
                <c:pt idx="5">
                  <c:v>2001</c:v>
                </c:pt>
                <c:pt idx="6">
                  <c:v>2004</c:v>
                </c:pt>
                <c:pt idx="7">
                  <c:v>2007</c:v>
                </c:pt>
                <c:pt idx="8">
                  <c:v>2010</c:v>
                </c:pt>
                <c:pt idx="9">
                  <c:v>2013</c:v>
                </c:pt>
                <c:pt idx="10">
                  <c:v>2016</c:v>
                </c:pt>
                <c:pt idx="11">
                  <c:v>2019</c:v>
                </c:pt>
              </c:strCache>
            </c:strRef>
          </c:cat>
          <c:val>
            <c:numRef>
              <c:f>Sheet0!$B$13:$M$13</c:f>
              <c:numCache>
                <c:formatCode>General</c:formatCode>
                <c:ptCount val="12"/>
                <c:pt idx="0">
                  <c:v>59</c:v>
                </c:pt>
                <c:pt idx="1">
                  <c:v>129</c:v>
                </c:pt>
                <c:pt idx="2">
                  <c:v>182</c:v>
                </c:pt>
                <c:pt idx="3">
                  <c:v>266</c:v>
                </c:pt>
                <c:pt idx="4">
                  <c:v>383</c:v>
                </c:pt>
                <c:pt idx="5">
                  <c:v>273</c:v>
                </c:pt>
                <c:pt idx="6">
                  <c:v>499</c:v>
                </c:pt>
                <c:pt idx="7">
                  <c:v>745</c:v>
                </c:pt>
                <c:pt idx="8">
                  <c:v>904</c:v>
                </c:pt>
                <c:pt idx="9">
                  <c:v>1263</c:v>
                </c:pt>
                <c:pt idx="10">
                  <c:v>1272</c:v>
                </c:pt>
                <c:pt idx="11">
                  <c:v>1370</c:v>
                </c:pt>
              </c:numCache>
            </c:numRef>
          </c:val>
          <c:smooth val="0"/>
          <c:extLst>
            <c:ext xmlns:c16="http://schemas.microsoft.com/office/drawing/2014/chart" uri="{C3380CC4-5D6E-409C-BE32-E72D297353CC}">
              <c16:uniqueId val="{00000004-17A7-4E26-BFF4-8036C10EBC73}"/>
            </c:ext>
          </c:extLst>
        </c:ser>
        <c:dLbls>
          <c:showLegendKey val="0"/>
          <c:showVal val="0"/>
          <c:showCatName val="0"/>
          <c:showSerName val="0"/>
          <c:showPercent val="0"/>
          <c:showBubbleSize val="0"/>
        </c:dLbls>
        <c:marker val="1"/>
        <c:smooth val="0"/>
        <c:axId val="2129747264"/>
        <c:axId val="2129747680"/>
      </c:lineChart>
      <c:catAx>
        <c:axId val="212974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129747680"/>
        <c:crosses val="autoZero"/>
        <c:auto val="1"/>
        <c:lblAlgn val="ctr"/>
        <c:lblOffset val="100"/>
        <c:noMultiLvlLbl val="0"/>
      </c:catAx>
      <c:valAx>
        <c:axId val="2129747680"/>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2129747264"/>
        <c:crosses val="autoZero"/>
        <c:crossBetween val="between"/>
      </c:valAx>
      <c:spPr>
        <a:noFill/>
        <a:ln>
          <a:noFill/>
        </a:ln>
        <a:effectLst/>
      </c:spPr>
    </c:plotArea>
    <c:legend>
      <c:legendPos val="b"/>
      <c:layout>
        <c:manualLayout>
          <c:xMode val="edge"/>
          <c:yMode val="edge"/>
          <c:x val="9.9141890612977165E-2"/>
          <c:y val="0.13000638817909121"/>
          <c:w val="0.15829478308994474"/>
          <c:h val="0.4693833621661085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pivotSource>
    <c:name>[report (6).xlsx]Sheet2!ピボットテーブル1</c:name>
    <c:fmtId val="3"/>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7.7418803418803417E-2"/>
          <c:y val="0.10148845637963444"/>
          <c:w val="0.89273076923076922"/>
          <c:h val="0.73897242784238382"/>
        </c:manualLayout>
      </c:layout>
      <c:barChart>
        <c:barDir val="col"/>
        <c:grouping val="clustered"/>
        <c:varyColors val="0"/>
        <c:ser>
          <c:idx val="0"/>
          <c:order val="0"/>
          <c:tx>
            <c:strRef>
              <c:f>Sheet2!$B$3</c:f>
              <c:strCache>
                <c:ptCount val="1"/>
                <c:pt idx="0">
                  <c:v>集計</c:v>
                </c:pt>
              </c:strCache>
            </c:strRef>
          </c:tx>
          <c:spPr>
            <a:solidFill>
              <a:schemeClr val="accent1"/>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0-7CD9-48BF-AD6B-C4D23CDB72A9}"/>
              </c:ext>
            </c:extLst>
          </c:dPt>
          <c:cat>
            <c:strRef>
              <c:f>Sheet2!$A$4:$A$12</c:f>
              <c:strCache>
                <c:ptCount val="8"/>
                <c:pt idx="0">
                  <c:v>Euronext</c:v>
                </c:pt>
                <c:pt idx="1">
                  <c:v>Hong Kong Exchanges and Clearing</c:v>
                </c:pt>
                <c:pt idx="2">
                  <c:v>Japan Exchange Group</c:v>
                </c:pt>
                <c:pt idx="3">
                  <c:v>LSE Group</c:v>
                </c:pt>
                <c:pt idx="4">
                  <c:v>Nasdaq - US</c:v>
                </c:pt>
                <c:pt idx="5">
                  <c:v>NYSE</c:v>
                </c:pt>
                <c:pt idx="6">
                  <c:v>Shanghai Stock Exchange</c:v>
                </c:pt>
                <c:pt idx="7">
                  <c:v>Shenzhen Stock Exchange</c:v>
                </c:pt>
              </c:strCache>
            </c:strRef>
          </c:cat>
          <c:val>
            <c:numRef>
              <c:f>Sheet2!$B$4:$B$12</c:f>
              <c:numCache>
                <c:formatCode>General</c:formatCode>
                <c:ptCount val="8"/>
                <c:pt idx="0">
                  <c:v>13</c:v>
                </c:pt>
                <c:pt idx="1">
                  <c:v>161</c:v>
                </c:pt>
                <c:pt idx="2">
                  <c:v>82</c:v>
                </c:pt>
                <c:pt idx="3">
                  <c:v>71</c:v>
                </c:pt>
                <c:pt idx="4">
                  <c:v>145</c:v>
                </c:pt>
                <c:pt idx="5">
                  <c:v>33</c:v>
                </c:pt>
                <c:pt idx="6">
                  <c:v>120</c:v>
                </c:pt>
                <c:pt idx="7">
                  <c:v>78</c:v>
                </c:pt>
              </c:numCache>
            </c:numRef>
          </c:val>
          <c:extLst>
            <c:ext xmlns:c16="http://schemas.microsoft.com/office/drawing/2014/chart" uri="{C3380CC4-5D6E-409C-BE32-E72D297353CC}">
              <c16:uniqueId val="{00000000-8492-4BFD-8EE8-E938916BF00C}"/>
            </c:ext>
          </c:extLst>
        </c:ser>
        <c:dLbls>
          <c:showLegendKey val="0"/>
          <c:showVal val="0"/>
          <c:showCatName val="0"/>
          <c:showSerName val="0"/>
          <c:showPercent val="0"/>
          <c:showBubbleSize val="0"/>
        </c:dLbls>
        <c:gapWidth val="219"/>
        <c:overlap val="-27"/>
        <c:axId val="1584948991"/>
        <c:axId val="1584948159"/>
      </c:barChart>
      <c:catAx>
        <c:axId val="1584948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ja-JP"/>
          </a:p>
        </c:txPr>
        <c:crossAx val="1584948159"/>
        <c:crosses val="autoZero"/>
        <c:auto val="1"/>
        <c:lblAlgn val="ctr"/>
        <c:lblOffset val="100"/>
        <c:noMultiLvlLbl val="0"/>
      </c:catAx>
      <c:valAx>
        <c:axId val="1584948159"/>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849489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pivotSource>
    <c:name>[report.xlsx]Equity - IN USD!Equity - IN USD</c:name>
    <c:fmtId val="9"/>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barChart>
        <c:barDir val="col"/>
        <c:grouping val="clustered"/>
        <c:varyColors val="0"/>
        <c:ser>
          <c:idx val="0"/>
          <c:order val="0"/>
          <c:tx>
            <c:strRef>
              <c:f>'Equity - IN USD'!$C$3:$C$5</c:f>
              <c:strCache>
                <c:ptCount val="1"/>
                <c:pt idx="0">
                  <c:v>2019 - Dec</c:v>
                </c:pt>
              </c:strCache>
            </c:strRef>
          </c:tx>
          <c:spPr>
            <a:solidFill>
              <a:schemeClr val="accent1"/>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0-235D-43CB-8C72-7A8DDF483CFF}"/>
              </c:ext>
            </c:extLst>
          </c:dPt>
          <c:cat>
            <c:multiLvlStrRef>
              <c:f>'Equity - IN USD'!$B$6:$B$14</c:f>
              <c:multiLvlStrCache>
                <c:ptCount val="8"/>
                <c:lvl>
                  <c:pt idx="0">
                    <c:v>Euronext</c:v>
                  </c:pt>
                  <c:pt idx="1">
                    <c:v>Hong Kong Exchanges and Clearing</c:v>
                  </c:pt>
                  <c:pt idx="2">
                    <c:v>Japan Exchange Group</c:v>
                  </c:pt>
                  <c:pt idx="3">
                    <c:v>LSE Group</c:v>
                  </c:pt>
                  <c:pt idx="4">
                    <c:v>Nasdaq - US</c:v>
                  </c:pt>
                  <c:pt idx="5">
                    <c:v>NYSE</c:v>
                  </c:pt>
                  <c:pt idx="6">
                    <c:v>Shanghai Stock Exchange</c:v>
                  </c:pt>
                  <c:pt idx="7">
                    <c:v>Shenzhen Stock Exchange</c:v>
                  </c:pt>
                </c:lvl>
                <c:lvl>
                  <c:pt idx="0">
                    <c:v>Total Equity Market - Market Capitalisation</c:v>
                  </c:pt>
                </c:lvl>
              </c:multiLvlStrCache>
            </c:multiLvlStrRef>
          </c:cat>
          <c:val>
            <c:numRef>
              <c:f>'Equity - IN USD'!$C$6:$C$14</c:f>
              <c:numCache>
                <c:formatCode>General</c:formatCode>
                <c:ptCount val="8"/>
                <c:pt idx="0">
                  <c:v>4701705.16</c:v>
                </c:pt>
                <c:pt idx="1">
                  <c:v>4899234.58</c:v>
                </c:pt>
                <c:pt idx="2">
                  <c:v>6191073.29</c:v>
                </c:pt>
                <c:pt idx="3">
                  <c:v>4182873.43</c:v>
                </c:pt>
                <c:pt idx="4">
                  <c:v>13002048.01</c:v>
                </c:pt>
                <c:pt idx="5">
                  <c:v>24480180.120000001</c:v>
                </c:pt>
                <c:pt idx="6">
                  <c:v>5105840.9400000004</c:v>
                </c:pt>
                <c:pt idx="7">
                  <c:v>3409663.44</c:v>
                </c:pt>
              </c:numCache>
            </c:numRef>
          </c:val>
          <c:extLst>
            <c:ext xmlns:c16="http://schemas.microsoft.com/office/drawing/2014/chart" uri="{C3380CC4-5D6E-409C-BE32-E72D297353CC}">
              <c16:uniqueId val="{00000000-62BE-451A-9614-0A973A99796C}"/>
            </c:ext>
          </c:extLst>
        </c:ser>
        <c:dLbls>
          <c:showLegendKey val="0"/>
          <c:showVal val="0"/>
          <c:showCatName val="0"/>
          <c:showSerName val="0"/>
          <c:showPercent val="0"/>
          <c:showBubbleSize val="0"/>
        </c:dLbls>
        <c:gapWidth val="219"/>
        <c:overlap val="-27"/>
        <c:axId val="482019279"/>
        <c:axId val="482010127"/>
      </c:barChart>
      <c:catAx>
        <c:axId val="482019279"/>
        <c:scaling>
          <c:orientation val="minMax"/>
        </c:scaling>
        <c:delete val="0"/>
        <c:axPos val="b"/>
        <c:numFmt formatCode="General" sourceLinked="0"/>
        <c:majorTickMark val="none"/>
        <c:minorTickMark val="none"/>
        <c:tickLblPos val="nextTo"/>
        <c:spPr>
          <a:solidFill>
            <a:schemeClr val="bg1"/>
          </a:solidFill>
          <a:ln w="9525" cap="flat" cmpd="sng" algn="ctr">
            <a:solidFill>
              <a:schemeClr val="bg2">
                <a:lumMod val="90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ja-JP"/>
          </a:p>
        </c:txPr>
        <c:crossAx val="482010127"/>
        <c:crosses val="autoZero"/>
        <c:auto val="1"/>
        <c:lblAlgn val="ctr"/>
        <c:lblOffset val="100"/>
        <c:noMultiLvlLbl val="0"/>
      </c:catAx>
      <c:valAx>
        <c:axId val="482010127"/>
        <c:scaling>
          <c:orientation val="minMax"/>
          <c:max val="25000000"/>
        </c:scaling>
        <c:delete val="0"/>
        <c:axPos val="l"/>
        <c:majorGridlines>
          <c:spPr>
            <a:ln w="9525" cap="flat" cmpd="sng" algn="ctr">
              <a:no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82019279"/>
        <c:crosses val="autoZero"/>
        <c:crossBetween val="between"/>
        <c:dispUnits>
          <c:builtInUnit val="thousands"/>
        </c:dispUnits>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pivotSource>
    <c:name>[report (1).xlsx]Equity - IN USD!Equity - IN USD</c:name>
    <c:fmtId val="4"/>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barChart>
        <c:barDir val="col"/>
        <c:grouping val="clustered"/>
        <c:varyColors val="0"/>
        <c:ser>
          <c:idx val="0"/>
          <c:order val="0"/>
          <c:tx>
            <c:strRef>
              <c:f>'Equity - IN USD'!$C$3:$C$5</c:f>
              <c:strCache>
                <c:ptCount val="1"/>
                <c:pt idx="0">
                  <c:v>2018 - Dec</c:v>
                </c:pt>
              </c:strCache>
            </c:strRef>
          </c:tx>
          <c:spPr>
            <a:solidFill>
              <a:schemeClr val="accent1"/>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0-9969-44C3-BFF3-B4DFDE972130}"/>
              </c:ext>
            </c:extLst>
          </c:dPt>
          <c:cat>
            <c:multiLvlStrRef>
              <c:f>'Equity - IN USD'!$B$6:$B$14</c:f>
              <c:multiLvlStrCache>
                <c:ptCount val="8"/>
                <c:lvl>
                  <c:pt idx="0">
                    <c:v>Euronext</c:v>
                  </c:pt>
                  <c:pt idx="1">
                    <c:v>Hong Kong Exchanges and Clearing</c:v>
                  </c:pt>
                  <c:pt idx="2">
                    <c:v>Japan Exchange Group</c:v>
                  </c:pt>
                  <c:pt idx="3">
                    <c:v>LSE Group</c:v>
                  </c:pt>
                  <c:pt idx="4">
                    <c:v>Nasdaq - US</c:v>
                  </c:pt>
                  <c:pt idx="5">
                    <c:v>NYSE</c:v>
                  </c:pt>
                  <c:pt idx="6">
                    <c:v>Shanghai Stock Exchange</c:v>
                  </c:pt>
                  <c:pt idx="7">
                    <c:v>Shenzhen Stock Exchange</c:v>
                  </c:pt>
                </c:lvl>
                <c:lvl>
                  <c:pt idx="0">
                    <c:v>Total Equity Market - Number of listed companies (Total)</c:v>
                  </c:pt>
                </c:lvl>
              </c:multiLvlStrCache>
            </c:multiLvlStrRef>
          </c:cat>
          <c:val>
            <c:numRef>
              <c:f>'Equity - IN USD'!$C$6:$C$14</c:f>
              <c:numCache>
                <c:formatCode>General</c:formatCode>
                <c:ptCount val="8"/>
                <c:pt idx="0">
                  <c:v>1208</c:v>
                </c:pt>
                <c:pt idx="1">
                  <c:v>2315</c:v>
                </c:pt>
                <c:pt idx="2">
                  <c:v>3657</c:v>
                </c:pt>
                <c:pt idx="3">
                  <c:v>2479</c:v>
                </c:pt>
                <c:pt idx="4">
                  <c:v>3058</c:v>
                </c:pt>
                <c:pt idx="5">
                  <c:v>2285</c:v>
                </c:pt>
                <c:pt idx="6">
                  <c:v>1450</c:v>
                </c:pt>
                <c:pt idx="7">
                  <c:v>2134</c:v>
                </c:pt>
              </c:numCache>
            </c:numRef>
          </c:val>
          <c:extLst>
            <c:ext xmlns:c16="http://schemas.microsoft.com/office/drawing/2014/chart" uri="{C3380CC4-5D6E-409C-BE32-E72D297353CC}">
              <c16:uniqueId val="{00000000-5F36-4E2A-A10A-0A71D21600FB}"/>
            </c:ext>
          </c:extLst>
        </c:ser>
        <c:dLbls>
          <c:showLegendKey val="0"/>
          <c:showVal val="0"/>
          <c:showCatName val="0"/>
          <c:showSerName val="0"/>
          <c:showPercent val="0"/>
          <c:showBubbleSize val="0"/>
        </c:dLbls>
        <c:gapWidth val="219"/>
        <c:overlap val="-27"/>
        <c:axId val="2060526960"/>
        <c:axId val="2060527376"/>
      </c:barChart>
      <c:catAx>
        <c:axId val="2060526960"/>
        <c:scaling>
          <c:orientation val="minMax"/>
        </c:scaling>
        <c:delete val="0"/>
        <c:axPos val="b"/>
        <c:numFmt formatCode="General" sourceLinked="1"/>
        <c:majorTickMark val="none"/>
        <c:minorTickMark val="none"/>
        <c:tickLblPos val="nextTo"/>
        <c:spPr>
          <a:noFill/>
          <a:ln w="9525" cap="flat" cmpd="sng" algn="ctr">
            <a:solidFill>
              <a:schemeClr val="bg1">
                <a:lumMod val="85000"/>
                <a:alpha val="96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ja-JP"/>
          </a:p>
        </c:txPr>
        <c:crossAx val="2060527376"/>
        <c:crosses val="autoZero"/>
        <c:auto val="1"/>
        <c:lblAlgn val="ctr"/>
        <c:lblOffset val="100"/>
        <c:noMultiLvlLbl val="0"/>
      </c:catAx>
      <c:valAx>
        <c:axId val="2060527376"/>
        <c:scaling>
          <c:orientation val="minMax"/>
        </c:scaling>
        <c:delete val="0"/>
        <c:axPos val="l"/>
        <c:majorGridlines>
          <c:spPr>
            <a:ln w="9525" cap="flat" cmpd="sng" algn="ctr">
              <a:no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60526960"/>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98887202983135"/>
          <c:y val="0.18531358640730694"/>
          <c:w val="0.48037399822347371"/>
          <c:h val="0.66884871995186912"/>
        </c:manualLayout>
      </c:layout>
      <c:pieChart>
        <c:varyColors val="1"/>
        <c:ser>
          <c:idx val="0"/>
          <c:order val="0"/>
          <c:tx>
            <c:strRef>
              <c:f>Sheet1!$A$3:$B$3</c:f>
              <c:strCache>
                <c:ptCount val="1"/>
                <c:pt idx="0">
                  <c:v>げ 2000年</c:v>
                </c:pt>
              </c:strCache>
            </c:strRef>
          </c:tx>
          <c:dPt>
            <c:idx val="0"/>
            <c:bubble3D val="0"/>
            <c:spPr>
              <a:solidFill>
                <a:schemeClr val="accent2"/>
              </a:solidFill>
            </c:spPr>
            <c:extLst>
              <c:ext xmlns:c16="http://schemas.microsoft.com/office/drawing/2014/chart" uri="{C3380CC4-5D6E-409C-BE32-E72D297353CC}">
                <c16:uniqueId val="{00000001-6156-4E3D-8A3F-42ABBCE3FD74}"/>
              </c:ext>
            </c:extLst>
          </c:dPt>
          <c:dPt>
            <c:idx val="1"/>
            <c:bubble3D val="0"/>
            <c:spPr>
              <a:solidFill>
                <a:schemeClr val="accent3"/>
              </a:solidFill>
            </c:spPr>
            <c:extLst>
              <c:ext xmlns:c16="http://schemas.microsoft.com/office/drawing/2014/chart" uri="{C3380CC4-5D6E-409C-BE32-E72D297353CC}">
                <c16:uniqueId val="{00000003-6156-4E3D-8A3F-42ABBCE3FD74}"/>
              </c:ext>
            </c:extLst>
          </c:dPt>
          <c:dPt>
            <c:idx val="2"/>
            <c:bubble3D val="0"/>
            <c:spPr>
              <a:solidFill>
                <a:schemeClr val="accent1"/>
              </a:solidFill>
            </c:spPr>
            <c:extLst>
              <c:ext xmlns:c16="http://schemas.microsoft.com/office/drawing/2014/chart" uri="{C3380CC4-5D6E-409C-BE32-E72D297353CC}">
                <c16:uniqueId val="{00000005-6156-4E3D-8A3F-42ABBCE3FD74}"/>
              </c:ext>
            </c:extLst>
          </c:dPt>
          <c:dLbls>
            <c:dLbl>
              <c:idx val="0"/>
              <c:layout>
                <c:manualLayout>
                  <c:x val="-7.3043427273512818E-2"/>
                  <c:y val="9.4368944240487834E-2"/>
                </c:manualLayout>
              </c:layout>
              <c:tx>
                <c:rich>
                  <a:bodyPr/>
                  <a:lstStyle/>
                  <a:p>
                    <a:r>
                      <a:rPr lang="ja-JP" altLang="en-US" sz="900" dirty="0"/>
                      <a:t>海外投資家
</a:t>
                    </a:r>
                    <a:r>
                      <a:rPr lang="en-US" altLang="ja-JP" sz="900" dirty="0"/>
                      <a:t>29%</a:t>
                    </a:r>
                    <a:endParaRPr lang="ja-JP" altLang="en-US" dirty="0"/>
                  </a:p>
                </c:rich>
              </c:tx>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6156-4E3D-8A3F-42ABBCE3FD74}"/>
                </c:ext>
              </c:extLst>
            </c:dLbl>
            <c:dLbl>
              <c:idx val="1"/>
              <c:layout>
                <c:manualLayout>
                  <c:x val="3.6728850047737009E-2"/>
                  <c:y val="-0.1377915880084463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6156-4E3D-8A3F-42ABBCE3FD74}"/>
                </c:ext>
              </c:extLst>
            </c:dLbl>
            <c:dLbl>
              <c:idx val="2"/>
              <c:layout>
                <c:manualLayout>
                  <c:x val="3.2164018812724515E-2"/>
                  <c:y val="3.4311438945537537E-2"/>
                </c:manualLayout>
              </c:layout>
              <c:spPr>
                <a:solidFill>
                  <a:schemeClr val="bg1">
                    <a:lumMod val="95000"/>
                  </a:schemeClr>
                </a:solidFill>
              </c:spPr>
              <c:txPr>
                <a:bodyPr/>
                <a:lstStyle/>
                <a:p>
                  <a:pPr>
                    <a:defRPr sz="900" b="1">
                      <a:solidFill>
                        <a:srgbClr val="FF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6156-4E3D-8A3F-42ABBCE3FD74}"/>
                </c:ext>
              </c:extLst>
            </c:dLbl>
            <c:dLbl>
              <c:idx val="3"/>
              <c:layout>
                <c:manualLayout>
                  <c:x val="4.4688861731412559E-2"/>
                  <c:y val="7.7717544109815934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6156-4E3D-8A3F-42ABBCE3FD74}"/>
                </c:ext>
              </c:extLst>
            </c:dLbl>
            <c:spPr>
              <a:solidFill>
                <a:schemeClr val="bg1">
                  <a:lumMod val="95000"/>
                </a:schemeClr>
              </a:solidFill>
            </c:spPr>
            <c:txPr>
              <a:bodyPr/>
              <a:lstStyle/>
              <a:p>
                <a:pPr>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Sheet1!$C$2:$F$2</c:f>
              <c:strCache>
                <c:ptCount val="4"/>
                <c:pt idx="0">
                  <c:v>海外</c:v>
                </c:pt>
                <c:pt idx="1">
                  <c:v>証券会社</c:v>
                </c:pt>
                <c:pt idx="2">
                  <c:v>個人</c:v>
                </c:pt>
                <c:pt idx="3">
                  <c:v>その他法人</c:v>
                </c:pt>
              </c:strCache>
            </c:strRef>
          </c:cat>
          <c:val>
            <c:numRef>
              <c:f>Sheet1!$C$3:$F$3</c:f>
              <c:numCache>
                <c:formatCode>0.00%</c:formatCode>
                <c:ptCount val="4"/>
                <c:pt idx="0">
                  <c:v>0.29099999999999998</c:v>
                </c:pt>
                <c:pt idx="1">
                  <c:v>0.33200000000000002</c:v>
                </c:pt>
                <c:pt idx="2">
                  <c:v>0.15</c:v>
                </c:pt>
                <c:pt idx="3">
                  <c:v>0.22700000000000001</c:v>
                </c:pt>
              </c:numCache>
            </c:numRef>
          </c:val>
          <c:extLst>
            <c:ext xmlns:c16="http://schemas.microsoft.com/office/drawing/2014/chart" uri="{C3380CC4-5D6E-409C-BE32-E72D297353CC}">
              <c16:uniqueId val="{00000007-6156-4E3D-8A3F-42ABBCE3FD74}"/>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10091179119353"/>
          <c:y val="0.2331358467026024"/>
          <c:w val="0.3381038783544541"/>
          <c:h val="0.54472265427298205"/>
        </c:manualLayout>
      </c:layout>
      <c:pieChart>
        <c:varyColors val="1"/>
        <c:ser>
          <c:idx val="0"/>
          <c:order val="0"/>
          <c:tx>
            <c:strRef>
              <c:f>Sheet1!$A$5:$B$5</c:f>
              <c:strCache>
                <c:ptCount val="1"/>
                <c:pt idx="0">
                  <c:v>で 2000年</c:v>
                </c:pt>
              </c:strCache>
            </c:strRef>
          </c:tx>
          <c:dPt>
            <c:idx val="0"/>
            <c:bubble3D val="0"/>
            <c:spPr>
              <a:solidFill>
                <a:schemeClr val="accent2"/>
              </a:solidFill>
            </c:spPr>
            <c:extLst>
              <c:ext xmlns:c16="http://schemas.microsoft.com/office/drawing/2014/chart" uri="{C3380CC4-5D6E-409C-BE32-E72D297353CC}">
                <c16:uniqueId val="{00000001-CB8C-4246-B91E-023815A362D7}"/>
              </c:ext>
            </c:extLst>
          </c:dPt>
          <c:dPt>
            <c:idx val="1"/>
            <c:bubble3D val="0"/>
            <c:spPr>
              <a:solidFill>
                <a:schemeClr val="accent3"/>
              </a:solidFill>
            </c:spPr>
            <c:extLst>
              <c:ext xmlns:c16="http://schemas.microsoft.com/office/drawing/2014/chart" uri="{C3380CC4-5D6E-409C-BE32-E72D297353CC}">
                <c16:uniqueId val="{00000003-CB8C-4246-B91E-023815A362D7}"/>
              </c:ext>
            </c:extLst>
          </c:dPt>
          <c:dPt>
            <c:idx val="2"/>
            <c:bubble3D val="0"/>
            <c:spPr>
              <a:solidFill>
                <a:schemeClr val="accent1"/>
              </a:solidFill>
            </c:spPr>
            <c:extLst>
              <c:ext xmlns:c16="http://schemas.microsoft.com/office/drawing/2014/chart" uri="{C3380CC4-5D6E-409C-BE32-E72D297353CC}">
                <c16:uniqueId val="{00000005-CB8C-4246-B91E-023815A362D7}"/>
              </c:ext>
            </c:extLst>
          </c:dPt>
          <c:dLbls>
            <c:dLbl>
              <c:idx val="0"/>
              <c:layout>
                <c:manualLayout>
                  <c:x val="4.8382700098575454E-2"/>
                  <c:y val="6.7964151966842232E-2"/>
                </c:manualLayout>
              </c:layout>
              <c:tx>
                <c:rich>
                  <a:bodyPr/>
                  <a:lstStyle/>
                  <a:p>
                    <a:r>
                      <a:rPr lang="ja-JP" altLang="en-US" sz="800" dirty="0"/>
                      <a:t>海外投資家
</a:t>
                    </a:r>
                    <a:r>
                      <a:rPr lang="en-US" altLang="ja-JP" sz="800" dirty="0"/>
                      <a:t>32%</a:t>
                    </a:r>
                    <a:endParaRPr lang="ja-JP" altLang="en-US" sz="1000" dirty="0"/>
                  </a:p>
                </c:rich>
              </c:tx>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B8C-4246-B91E-023815A362D7}"/>
                </c:ext>
              </c:extLst>
            </c:dLbl>
            <c:dLbl>
              <c:idx val="1"/>
              <c:layout>
                <c:manualLayout>
                  <c:x val="-5.3166306526578264E-2"/>
                  <c:y val="-7.0597158352064912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B8C-4246-B91E-023815A362D7}"/>
                </c:ext>
              </c:extLst>
            </c:dLbl>
            <c:dLbl>
              <c:idx val="2"/>
              <c:layout>
                <c:manualLayout>
                  <c:x val="-9.4074120136315123E-2"/>
                  <c:y val="0.12112030460050016"/>
                </c:manualLayout>
              </c:layout>
              <c:spPr>
                <a:solidFill>
                  <a:schemeClr val="bg1">
                    <a:lumMod val="95000"/>
                  </a:schemeClr>
                </a:solidFill>
              </c:spPr>
              <c:txPr>
                <a:bodyPr/>
                <a:lstStyle/>
                <a:p>
                  <a:pPr>
                    <a:defRPr sz="800" b="1">
                      <a:solidFill>
                        <a:srgbClr val="FF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CB8C-4246-B91E-023815A362D7}"/>
                </c:ext>
              </c:extLst>
            </c:dLbl>
            <c:dLbl>
              <c:idx val="3"/>
              <c:layout>
                <c:manualLayout>
                  <c:x val="0.15709046388384387"/>
                  <c:y val="0"/>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6-CB8C-4246-B91E-023815A362D7}"/>
                </c:ext>
              </c:extLst>
            </c:dLbl>
            <c:spPr>
              <a:solidFill>
                <a:schemeClr val="bg1">
                  <a:lumMod val="95000"/>
                </a:schemeClr>
              </a:solidFill>
            </c:spPr>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Sheet1!$C$2:$F$2</c:f>
              <c:strCache>
                <c:ptCount val="4"/>
                <c:pt idx="0">
                  <c:v>海外</c:v>
                </c:pt>
                <c:pt idx="1">
                  <c:v>証券会社</c:v>
                </c:pt>
                <c:pt idx="2">
                  <c:v>個人</c:v>
                </c:pt>
                <c:pt idx="3">
                  <c:v>その他法人</c:v>
                </c:pt>
              </c:strCache>
            </c:strRef>
          </c:cat>
          <c:val>
            <c:numRef>
              <c:f>Sheet1!$C$5:$F$5</c:f>
              <c:numCache>
                <c:formatCode>0.00%</c:formatCode>
                <c:ptCount val="4"/>
                <c:pt idx="0">
                  <c:v>0.31900000000000001</c:v>
                </c:pt>
                <c:pt idx="1">
                  <c:v>0.54800000000000004</c:v>
                </c:pt>
                <c:pt idx="2">
                  <c:v>2.3E-2</c:v>
                </c:pt>
                <c:pt idx="3">
                  <c:v>0.11</c:v>
                </c:pt>
              </c:numCache>
            </c:numRef>
          </c:val>
          <c:extLst>
            <c:ext xmlns:c16="http://schemas.microsoft.com/office/drawing/2014/chart" uri="{C3380CC4-5D6E-409C-BE32-E72D297353CC}">
              <c16:uniqueId val="{00000007-CB8C-4246-B91E-023815A362D7}"/>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0.00242</cdr:x>
      <cdr:y>0.01498</cdr:y>
    </cdr:from>
    <cdr:to>
      <cdr:x>0.21896</cdr:x>
      <cdr:y>0.07305</cdr:y>
    </cdr:to>
    <cdr:sp macro="" textlink="">
      <cdr:nvSpPr>
        <cdr:cNvPr id="2" name="テキスト ボックス 1"/>
        <cdr:cNvSpPr txBox="1"/>
      </cdr:nvSpPr>
      <cdr:spPr>
        <a:xfrm xmlns:a="http://schemas.openxmlformats.org/drawingml/2006/main">
          <a:off x="20040" y="61086"/>
          <a:ext cx="1795313" cy="2526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a:t>(</a:t>
          </a:r>
          <a:r>
            <a:rPr lang="ja-JP" altLang="en-US" sz="1100"/>
            <a:t>百万単位</a:t>
          </a:r>
          <a:r>
            <a:rPr lang="en-US" altLang="ja-JP" sz="1100"/>
            <a:t>) </a:t>
          </a:r>
          <a:endParaRPr lang="ja-JP" altLang="en-US" sz="1100"/>
        </a:p>
      </cdr:txBody>
    </cdr:sp>
  </cdr:relSizeAnchor>
  <cdr:relSizeAnchor xmlns:cdr="http://schemas.openxmlformats.org/drawingml/2006/chartDrawing">
    <cdr:from>
      <cdr:x>0.66096</cdr:x>
      <cdr:y>0.23937</cdr:y>
    </cdr:from>
    <cdr:to>
      <cdr:x>0.77691</cdr:x>
      <cdr:y>0.48315</cdr:y>
    </cdr:to>
    <cdr:sp macro="" textlink="">
      <cdr:nvSpPr>
        <cdr:cNvPr id="5" name="テキスト ボックス 4"/>
        <cdr:cNvSpPr txBox="1"/>
      </cdr:nvSpPr>
      <cdr:spPr>
        <a:xfrm xmlns:a="http://schemas.openxmlformats.org/drawingml/2006/main">
          <a:off x="5238750" y="914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0.0692</cdr:x>
      <cdr:y>0.09742</cdr:y>
    </cdr:to>
    <cdr:sp macro="" textlink="">
      <cdr:nvSpPr>
        <cdr:cNvPr id="2" name="テキスト ボックス 1"/>
        <cdr:cNvSpPr txBox="1"/>
      </cdr:nvSpPr>
      <cdr:spPr>
        <a:xfrm xmlns:a="http://schemas.openxmlformats.org/drawingml/2006/main">
          <a:off x="0" y="0"/>
          <a:ext cx="494187" cy="186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800" dirty="0"/>
            <a:t>（便</a:t>
          </a:r>
          <a:r>
            <a:rPr lang="en-US" altLang="ja-JP" sz="800" dirty="0"/>
            <a:t>/</a:t>
          </a:r>
          <a:r>
            <a:rPr lang="ja-JP" altLang="en-US" sz="800" dirty="0"/>
            <a:t>週）</a:t>
          </a:r>
        </a:p>
      </cdr:txBody>
    </cdr:sp>
  </cdr:relSizeAnchor>
</c:userShapes>
</file>

<file path=ppt/drawings/drawing3.xml><?xml version="1.0" encoding="utf-8"?>
<c:userShapes xmlns:c="http://schemas.openxmlformats.org/drawingml/2006/chart">
  <cdr:relSizeAnchor xmlns:cdr="http://schemas.openxmlformats.org/drawingml/2006/chartDrawing">
    <cdr:from>
      <cdr:x>0.83471</cdr:x>
      <cdr:y>0</cdr:y>
    </cdr:from>
    <cdr:to>
      <cdr:x>0.91157</cdr:x>
      <cdr:y>0.10127</cdr:y>
    </cdr:to>
    <cdr:sp macro="" textlink="">
      <cdr:nvSpPr>
        <cdr:cNvPr id="2" name="正方形/長方形 1"/>
        <cdr:cNvSpPr/>
      </cdr:nvSpPr>
      <cdr:spPr>
        <a:xfrm xmlns:a="http://schemas.openxmlformats.org/drawingml/2006/main">
          <a:off x="7272808" y="-2863320"/>
          <a:ext cx="669678" cy="19801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sz="900" b="1" u="none" dirty="0" smtClean="0">
              <a:solidFill>
                <a:schemeClr val="tx1"/>
              </a:solidFill>
              <a:latin typeface="+mn-ea"/>
              <a:ea typeface="+mn-ea"/>
            </a:rPr>
            <a:t>838</a:t>
          </a:r>
          <a:endParaRPr lang="ja-JP" sz="900" b="1" u="none" dirty="0">
            <a:solidFill>
              <a:schemeClr val="tx1"/>
            </a:solidFill>
            <a:latin typeface="+mn-ea"/>
            <a:ea typeface="+mn-ea"/>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0.00576</cdr:x>
      <cdr:y>0.00935</cdr:y>
    </cdr:from>
    <cdr:to>
      <cdr:x>0.22021</cdr:x>
      <cdr:y>0.07641</cdr:y>
    </cdr:to>
    <cdr:sp macro="" textlink="">
      <cdr:nvSpPr>
        <cdr:cNvPr id="2" name="正方形/長方形 1"/>
        <cdr:cNvSpPr/>
      </cdr:nvSpPr>
      <cdr:spPr>
        <a:xfrm xmlns:a="http://schemas.openxmlformats.org/drawingml/2006/main">
          <a:off x="21178" y="26806"/>
          <a:ext cx="788447" cy="19226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800"/>
            <a:t>（千人）</a:t>
          </a:r>
          <a:endParaRPr lang="ja-JP" sz="8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6737" cy="3413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30284" y="0"/>
            <a:ext cx="4306737" cy="341393"/>
          </a:xfrm>
          <a:prstGeom prst="rect">
            <a:avLst/>
          </a:prstGeom>
        </p:spPr>
        <p:txBody>
          <a:bodyPr vert="horz" lIns="91440" tIns="45720" rIns="91440" bIns="45720" rtlCol="0"/>
          <a:lstStyle>
            <a:lvl1pPr algn="r">
              <a:defRPr sz="1200"/>
            </a:lvl1pPr>
          </a:lstStyle>
          <a:p>
            <a:fld id="{EF155053-0287-4275-B1C4-2380C1FF8009}" type="datetimeFigureOut">
              <a:rPr kumimoji="1" lang="ja-JP" altLang="en-US" smtClean="0"/>
              <a:t>2021/6/15</a:t>
            </a:fld>
            <a:endParaRPr kumimoji="1" lang="ja-JP" altLang="en-US"/>
          </a:p>
        </p:txBody>
      </p:sp>
      <p:sp>
        <p:nvSpPr>
          <p:cNvPr id="4" name="フッター プレースホルダー 3"/>
          <p:cNvSpPr>
            <a:spLocks noGrp="1"/>
          </p:cNvSpPr>
          <p:nvPr>
            <p:ph type="ftr" sz="quarter" idx="2"/>
          </p:nvPr>
        </p:nvSpPr>
        <p:spPr>
          <a:xfrm>
            <a:off x="1" y="6465807"/>
            <a:ext cx="4306737" cy="34139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30284" y="6465807"/>
            <a:ext cx="4306737" cy="341393"/>
          </a:xfrm>
          <a:prstGeom prst="rect">
            <a:avLst/>
          </a:prstGeom>
        </p:spPr>
        <p:txBody>
          <a:bodyPr vert="horz" lIns="91440" tIns="45720" rIns="91440" bIns="45720" rtlCol="0" anchor="b"/>
          <a:lstStyle>
            <a:lvl1pPr algn="r">
              <a:defRPr sz="1200"/>
            </a:lvl1pPr>
          </a:lstStyle>
          <a:p>
            <a:fld id="{EBA39246-46A9-4322-812A-1288191F4057}" type="slidenum">
              <a:rPr kumimoji="1" lang="ja-JP" altLang="en-US" smtClean="0"/>
              <a:t>‹#›</a:t>
            </a:fld>
            <a:endParaRPr kumimoji="1" lang="ja-JP" altLang="en-US"/>
          </a:p>
        </p:txBody>
      </p:sp>
    </p:spTree>
    <p:extLst>
      <p:ext uri="{BB962C8B-B14F-4D97-AF65-F5344CB8AC3E}">
        <p14:creationId xmlns:p14="http://schemas.microsoft.com/office/powerpoint/2010/main" val="1258178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6737" cy="3413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284" y="0"/>
            <a:ext cx="4306737" cy="341393"/>
          </a:xfrm>
          <a:prstGeom prst="rect">
            <a:avLst/>
          </a:prstGeom>
        </p:spPr>
        <p:txBody>
          <a:bodyPr vert="horz" lIns="91440" tIns="45720" rIns="91440" bIns="45720" rtlCol="0"/>
          <a:lstStyle>
            <a:lvl1pPr algn="r">
              <a:defRPr sz="1200"/>
            </a:lvl1pPr>
          </a:lstStyle>
          <a:p>
            <a:fld id="{8AAC128B-3104-49D5-9B30-F978D7A65876}" type="datetimeFigureOut">
              <a:rPr kumimoji="1" lang="ja-JP" altLang="en-US" smtClean="0"/>
              <a:t>2021/6/15</a:t>
            </a:fld>
            <a:endParaRPr kumimoji="1" lang="ja-JP" altLang="en-US"/>
          </a:p>
        </p:txBody>
      </p:sp>
      <p:sp>
        <p:nvSpPr>
          <p:cNvPr id="4" name="スライド イメージ プレースホルダー 3"/>
          <p:cNvSpPr>
            <a:spLocks noGrp="1" noRot="1" noChangeAspect="1"/>
          </p:cNvSpPr>
          <p:nvPr>
            <p:ph type="sldImg" idx="2"/>
          </p:nvPr>
        </p:nvSpPr>
        <p:spPr>
          <a:xfrm>
            <a:off x="3309938" y="850900"/>
            <a:ext cx="3319462" cy="2297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4399" y="3275850"/>
            <a:ext cx="7950543" cy="268004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65807"/>
            <a:ext cx="4306737" cy="34139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284" y="6465807"/>
            <a:ext cx="4306737" cy="341393"/>
          </a:xfrm>
          <a:prstGeom prst="rect">
            <a:avLst/>
          </a:prstGeom>
        </p:spPr>
        <p:txBody>
          <a:bodyPr vert="horz" lIns="91440" tIns="45720" rIns="91440" bIns="45720" rtlCol="0" anchor="b"/>
          <a:lstStyle>
            <a:lvl1pPr algn="r">
              <a:defRPr sz="1200"/>
            </a:lvl1pPr>
          </a:lstStyle>
          <a:p>
            <a:fld id="{6D78C88F-0C88-4F4D-B1F1-B483906F69E5}" type="slidenum">
              <a:rPr kumimoji="1" lang="ja-JP" altLang="en-US" smtClean="0"/>
              <a:t>‹#›</a:t>
            </a:fld>
            <a:endParaRPr kumimoji="1" lang="ja-JP" altLang="en-US"/>
          </a:p>
        </p:txBody>
      </p:sp>
    </p:spTree>
    <p:extLst>
      <p:ext uri="{BB962C8B-B14F-4D97-AF65-F5344CB8AC3E}">
        <p14:creationId xmlns:p14="http://schemas.microsoft.com/office/powerpoint/2010/main" val="35035216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6275" y="733425"/>
            <a:ext cx="5294313" cy="3665538"/>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638527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54</a:t>
            </a:fld>
            <a:endParaRPr kumimoji="1" lang="ja-JP" altLang="en-US"/>
          </a:p>
        </p:txBody>
      </p:sp>
    </p:spTree>
    <p:extLst>
      <p:ext uri="{BB962C8B-B14F-4D97-AF65-F5344CB8AC3E}">
        <p14:creationId xmlns:p14="http://schemas.microsoft.com/office/powerpoint/2010/main" val="1332769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55</a:t>
            </a:fld>
            <a:endParaRPr kumimoji="1" lang="ja-JP" altLang="en-US"/>
          </a:p>
        </p:txBody>
      </p:sp>
    </p:spTree>
    <p:extLst>
      <p:ext uri="{BB962C8B-B14F-4D97-AF65-F5344CB8AC3E}">
        <p14:creationId xmlns:p14="http://schemas.microsoft.com/office/powerpoint/2010/main" val="179595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都市整備部、大阪市、政策企画部</a:t>
            </a:r>
            <a:endParaRPr kumimoji="1" lang="ja-JP" altLang="en-US" dirty="0"/>
          </a:p>
        </p:txBody>
      </p:sp>
    </p:spTree>
    <p:extLst>
      <p:ext uri="{BB962C8B-B14F-4D97-AF65-F5344CB8AC3E}">
        <p14:creationId xmlns:p14="http://schemas.microsoft.com/office/powerpoint/2010/main" val="2273384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269296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2143643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6275" y="733425"/>
            <a:ext cx="5294313" cy="366553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74279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61</a:t>
            </a:fld>
            <a:endParaRPr kumimoji="1" lang="ja-JP" altLang="en-US"/>
          </a:p>
        </p:txBody>
      </p:sp>
    </p:spTree>
    <p:extLst>
      <p:ext uri="{BB962C8B-B14F-4D97-AF65-F5344CB8AC3E}">
        <p14:creationId xmlns:p14="http://schemas.microsoft.com/office/powerpoint/2010/main" val="2210614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63</a:t>
            </a:fld>
            <a:endParaRPr kumimoji="1" lang="ja-JP" altLang="en-US"/>
          </a:p>
        </p:txBody>
      </p:sp>
    </p:spTree>
    <p:extLst>
      <p:ext uri="{BB962C8B-B14F-4D97-AF65-F5344CB8AC3E}">
        <p14:creationId xmlns:p14="http://schemas.microsoft.com/office/powerpoint/2010/main" val="1373492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府民文化部（内容を確認済）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64</a:t>
            </a:fld>
            <a:endParaRPr kumimoji="1" lang="ja-JP" altLang="en-US"/>
          </a:p>
        </p:txBody>
      </p:sp>
    </p:spTree>
    <p:extLst>
      <p:ext uri="{BB962C8B-B14F-4D97-AF65-F5344CB8AC3E}">
        <p14:creationId xmlns:p14="http://schemas.microsoft.com/office/powerpoint/2010/main" val="233549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65</a:t>
            </a:fld>
            <a:endParaRPr kumimoji="1" lang="ja-JP" altLang="en-US"/>
          </a:p>
        </p:txBody>
      </p:sp>
    </p:spTree>
    <p:extLst>
      <p:ext uri="{BB962C8B-B14F-4D97-AF65-F5344CB8AC3E}">
        <p14:creationId xmlns:p14="http://schemas.microsoft.com/office/powerpoint/2010/main" val="485113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74563773-8799-46AE-81BC-F13AD74A1B4B}" type="slidenum">
              <a:rPr kumimoji="1" lang="ja-JP" altLang="en-US" smtClean="0"/>
              <a:t>13</a:t>
            </a:fld>
            <a:endParaRPr kumimoji="1" lang="ja-JP" altLang="en-US"/>
          </a:p>
        </p:txBody>
      </p:sp>
      <p:sp>
        <p:nvSpPr>
          <p:cNvPr id="5" name="ノート プレースホルダー 4">
            <a:extLst>
              <a:ext uri="{FF2B5EF4-FFF2-40B4-BE49-F238E27FC236}">
                <a16:creationId xmlns:a16="http://schemas.microsoft.com/office/drawing/2014/main" id="{7BD64D70-5F29-440E-BFDB-B332CE47E5F0}"/>
              </a:ext>
            </a:extLst>
          </p:cNvPr>
          <p:cNvSpPr>
            <a:spLocks noGrp="1"/>
          </p:cNvSpPr>
          <p:nvPr>
            <p:ph type="body" sz="quarter" idx="3"/>
          </p:nvPr>
        </p:nvSpPr>
        <p:spPr/>
        <p:txBody>
          <a:bodyPr/>
          <a:lstStyle/>
          <a:p>
            <a:endParaRPr kumimoji="1" lang="en-US" altLang="ja-JP" dirty="0"/>
          </a:p>
        </p:txBody>
      </p:sp>
    </p:spTree>
    <p:extLst>
      <p:ext uri="{BB962C8B-B14F-4D97-AF65-F5344CB8AC3E}">
        <p14:creationId xmlns:p14="http://schemas.microsoft.com/office/powerpoint/2010/main" val="4221048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6275" y="733425"/>
            <a:ext cx="5294313" cy="366553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53110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70</a:t>
            </a:fld>
            <a:endParaRPr lang="ja-JP" altLang="en-US"/>
          </a:p>
        </p:txBody>
      </p:sp>
    </p:spTree>
    <p:extLst>
      <p:ext uri="{BB962C8B-B14F-4D97-AF65-F5344CB8AC3E}">
        <p14:creationId xmlns:p14="http://schemas.microsoft.com/office/powerpoint/2010/main" val="3659246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71</a:t>
            </a:fld>
            <a:endParaRPr lang="ja-JP" altLang="en-US"/>
          </a:p>
        </p:txBody>
      </p:sp>
    </p:spTree>
    <p:extLst>
      <p:ext uri="{BB962C8B-B14F-4D97-AF65-F5344CB8AC3E}">
        <p14:creationId xmlns:p14="http://schemas.microsoft.com/office/powerpoint/2010/main" val="720144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72</a:t>
            </a:fld>
            <a:endParaRPr lang="ja-JP" altLang="en-US"/>
          </a:p>
        </p:txBody>
      </p:sp>
    </p:spTree>
    <p:extLst>
      <p:ext uri="{BB962C8B-B14F-4D97-AF65-F5344CB8AC3E}">
        <p14:creationId xmlns:p14="http://schemas.microsoft.com/office/powerpoint/2010/main" val="1112567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73</a:t>
            </a:fld>
            <a:endParaRPr lang="ja-JP" altLang="en-US"/>
          </a:p>
        </p:txBody>
      </p:sp>
    </p:spTree>
    <p:extLst>
      <p:ext uri="{BB962C8B-B14F-4D97-AF65-F5344CB8AC3E}">
        <p14:creationId xmlns:p14="http://schemas.microsoft.com/office/powerpoint/2010/main" val="669320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74</a:t>
            </a:fld>
            <a:endParaRPr lang="ja-JP" altLang="en-US"/>
          </a:p>
        </p:txBody>
      </p:sp>
    </p:spTree>
    <p:extLst>
      <p:ext uri="{BB962C8B-B14F-4D97-AF65-F5344CB8AC3E}">
        <p14:creationId xmlns:p14="http://schemas.microsoft.com/office/powerpoint/2010/main" val="529023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75</a:t>
            </a:fld>
            <a:endParaRPr lang="ja-JP" altLang="en-US"/>
          </a:p>
        </p:txBody>
      </p:sp>
    </p:spTree>
    <p:extLst>
      <p:ext uri="{BB962C8B-B14F-4D97-AF65-F5344CB8AC3E}">
        <p14:creationId xmlns:p14="http://schemas.microsoft.com/office/powerpoint/2010/main" val="2531578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76</a:t>
            </a:fld>
            <a:endParaRPr lang="ja-JP" altLang="en-US"/>
          </a:p>
        </p:txBody>
      </p:sp>
    </p:spTree>
    <p:extLst>
      <p:ext uri="{BB962C8B-B14F-4D97-AF65-F5344CB8AC3E}">
        <p14:creationId xmlns:p14="http://schemas.microsoft.com/office/powerpoint/2010/main" val="4218499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77</a:t>
            </a:fld>
            <a:endParaRPr lang="ja-JP" altLang="en-US"/>
          </a:p>
        </p:txBody>
      </p:sp>
    </p:spTree>
    <p:extLst>
      <p:ext uri="{BB962C8B-B14F-4D97-AF65-F5344CB8AC3E}">
        <p14:creationId xmlns:p14="http://schemas.microsoft.com/office/powerpoint/2010/main" val="3169593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78</a:t>
            </a:fld>
            <a:endParaRPr lang="ja-JP" altLang="en-US"/>
          </a:p>
        </p:txBody>
      </p:sp>
    </p:spTree>
    <p:extLst>
      <p:ext uri="{BB962C8B-B14F-4D97-AF65-F5344CB8AC3E}">
        <p14:creationId xmlns:p14="http://schemas.microsoft.com/office/powerpoint/2010/main" val="2016322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74563773-8799-46AE-81BC-F13AD74A1B4B}" type="slidenum">
              <a:rPr kumimoji="1" lang="ja-JP" altLang="en-US" smtClean="0"/>
              <a:t>20</a:t>
            </a:fld>
            <a:endParaRPr kumimoji="1" lang="ja-JP" altLang="en-US"/>
          </a:p>
        </p:txBody>
      </p:sp>
      <p:sp>
        <p:nvSpPr>
          <p:cNvPr id="6" name="ノート プレースホルダー 5">
            <a:extLst>
              <a:ext uri="{FF2B5EF4-FFF2-40B4-BE49-F238E27FC236}">
                <a16:creationId xmlns:a16="http://schemas.microsoft.com/office/drawing/2014/main" id="{1115E6B7-5907-441C-83F4-66FCED3DA941}"/>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885670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79</a:t>
            </a:fld>
            <a:endParaRPr lang="ja-JP" altLang="en-US"/>
          </a:p>
        </p:txBody>
      </p:sp>
    </p:spTree>
    <p:extLst>
      <p:ext uri="{BB962C8B-B14F-4D97-AF65-F5344CB8AC3E}">
        <p14:creationId xmlns:p14="http://schemas.microsoft.com/office/powerpoint/2010/main" val="21704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80</a:t>
            </a:fld>
            <a:endParaRPr lang="ja-JP" altLang="en-US"/>
          </a:p>
        </p:txBody>
      </p:sp>
    </p:spTree>
    <p:extLst>
      <p:ext uri="{BB962C8B-B14F-4D97-AF65-F5344CB8AC3E}">
        <p14:creationId xmlns:p14="http://schemas.microsoft.com/office/powerpoint/2010/main" val="3152704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81</a:t>
            </a:fld>
            <a:endParaRPr lang="ja-JP" altLang="en-US"/>
          </a:p>
        </p:txBody>
      </p:sp>
    </p:spTree>
    <p:extLst>
      <p:ext uri="{BB962C8B-B14F-4D97-AF65-F5344CB8AC3E}">
        <p14:creationId xmlns:p14="http://schemas.microsoft.com/office/powerpoint/2010/main" val="70393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FA404CE-5901-4433-A4E3-CDF533FEFA05}" type="slidenum">
              <a:rPr kumimoji="1" lang="ja-JP" altLang="en-US" smtClean="0"/>
              <a:t>28</a:t>
            </a:fld>
            <a:endParaRPr kumimoji="1" lang="ja-JP" altLang="en-US"/>
          </a:p>
        </p:txBody>
      </p:sp>
    </p:spTree>
    <p:extLst>
      <p:ext uri="{BB962C8B-B14F-4D97-AF65-F5344CB8AC3E}">
        <p14:creationId xmlns:p14="http://schemas.microsoft.com/office/powerpoint/2010/main" val="3591368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6275" y="733425"/>
            <a:ext cx="5294313" cy="366553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34596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46</a:t>
            </a:fld>
            <a:endParaRPr kumimoji="1" lang="ja-JP" altLang="en-US"/>
          </a:p>
        </p:txBody>
      </p:sp>
    </p:spTree>
    <p:extLst>
      <p:ext uri="{BB962C8B-B14F-4D97-AF65-F5344CB8AC3E}">
        <p14:creationId xmlns:p14="http://schemas.microsoft.com/office/powerpoint/2010/main" val="1874112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1248684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50</a:t>
            </a:fld>
            <a:endParaRPr kumimoji="1" lang="ja-JP" altLang="en-US"/>
          </a:p>
        </p:txBody>
      </p:sp>
    </p:spTree>
    <p:extLst>
      <p:ext uri="{BB962C8B-B14F-4D97-AF65-F5344CB8AC3E}">
        <p14:creationId xmlns:p14="http://schemas.microsoft.com/office/powerpoint/2010/main" val="188185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51</a:t>
            </a:fld>
            <a:endParaRPr kumimoji="1" lang="ja-JP" altLang="en-US"/>
          </a:p>
        </p:txBody>
      </p:sp>
    </p:spTree>
    <p:extLst>
      <p:ext uri="{BB962C8B-B14F-4D97-AF65-F5344CB8AC3E}">
        <p14:creationId xmlns:p14="http://schemas.microsoft.com/office/powerpoint/2010/main" val="3625717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18972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120898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98783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84676" y="124099"/>
            <a:ext cx="9004829" cy="496591"/>
          </a:xfrm>
          <a:prstGeom prst="rect">
            <a:avLst/>
          </a:prstGeom>
        </p:spPr>
        <p:txBody>
          <a:bodyPr anchor="ctr" anchorCtr="0"/>
          <a:lstStyle>
            <a:lvl1pPr marL="0" indent="0">
              <a:buFontTx/>
              <a:buNone/>
              <a:defRPr sz="2215">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a:t>マスター タイトルの書式設定</a:t>
            </a:r>
            <a:endParaRPr lang="ja-JP" altLang="en-US" dirty="0"/>
          </a:p>
        </p:txBody>
      </p:sp>
      <p:sp>
        <p:nvSpPr>
          <p:cNvPr id="6" name="テキスト プレースホルダー 5">
            <a:extLst>
              <a:ext uri="{FF2B5EF4-FFF2-40B4-BE49-F238E27FC236}">
                <a16:creationId xmlns:a16="http://schemas.microsoft.com/office/drawing/2014/main" id="{C8002C63-B829-4339-91B2-5C6C8CE116D9}"/>
              </a:ext>
            </a:extLst>
          </p:cNvPr>
          <p:cNvSpPr>
            <a:spLocks noGrp="1"/>
          </p:cNvSpPr>
          <p:nvPr>
            <p:ph type="body" sz="quarter" idx="10"/>
          </p:nvPr>
        </p:nvSpPr>
        <p:spPr>
          <a:xfrm>
            <a:off x="200025" y="692776"/>
            <a:ext cx="9577388" cy="720000"/>
          </a:xfrm>
          <a:prstGeom prst="rect">
            <a:avLst/>
          </a:prstGeom>
          <a:solidFill>
            <a:srgbClr val="FFFF99"/>
          </a:solidFill>
        </p:spPr>
        <p:txBody>
          <a:bodyPr/>
          <a:lstStyle>
            <a:lvl1pPr marL="0" indent="0">
              <a:lnSpc>
                <a:spcPct val="100000"/>
              </a:lnSpc>
              <a:buFontTx/>
              <a:buNone/>
              <a:defRPr sz="1846">
                <a:latin typeface="Meiryo UI" panose="020B0604030504040204" pitchFamily="50" charset="-128"/>
                <a:ea typeface="Meiryo UI" panose="020B0604030504040204" pitchFamily="50" charset="-128"/>
                <a:cs typeface="Meiryo UI" panose="020B0604030504040204" pitchFamily="50" charset="-128"/>
              </a:defRPr>
            </a:lvl1pPr>
            <a:lvl2pPr>
              <a:defRPr sz="1846">
                <a:latin typeface="Meiryo UI" panose="020B0604030504040204" pitchFamily="50" charset="-128"/>
                <a:ea typeface="Meiryo UI" panose="020B0604030504040204" pitchFamily="50" charset="-128"/>
                <a:cs typeface="Meiryo UI" panose="020B0604030504040204" pitchFamily="50" charset="-128"/>
              </a:defRPr>
            </a:lvl2pPr>
            <a:lvl3pPr>
              <a:defRPr sz="1846">
                <a:latin typeface="Meiryo UI" panose="020B0604030504040204" pitchFamily="50" charset="-128"/>
                <a:ea typeface="Meiryo UI" panose="020B0604030504040204" pitchFamily="50" charset="-128"/>
                <a:cs typeface="Meiryo UI" panose="020B0604030504040204" pitchFamily="50" charset="-128"/>
              </a:defRPr>
            </a:lvl3pPr>
            <a:lvl4pPr>
              <a:defRPr sz="1846">
                <a:latin typeface="Meiryo UI" panose="020B0604030504040204" pitchFamily="50" charset="-128"/>
                <a:ea typeface="Meiryo UI" panose="020B0604030504040204" pitchFamily="50" charset="-128"/>
                <a:cs typeface="Meiryo UI" panose="020B0604030504040204" pitchFamily="50" charset="-128"/>
              </a:defRPr>
            </a:lvl4pPr>
            <a:lvl5pPr>
              <a:defRPr sz="1846">
                <a:latin typeface="Meiryo UI" panose="020B0604030504040204" pitchFamily="50" charset="-128"/>
                <a:ea typeface="Meiryo UI" panose="020B0604030504040204" pitchFamily="50" charset="-128"/>
                <a:cs typeface="Meiryo UI" panose="020B0604030504040204" pitchFamily="50" charset="-128"/>
              </a:defRPr>
            </a:lvl5pPr>
          </a:lstStyle>
          <a:p>
            <a:pPr lvl="0"/>
            <a:endParaRPr kumimoji="1" lang="ja-JP" altLang="en-US" dirty="0"/>
          </a:p>
        </p:txBody>
      </p:sp>
    </p:spTree>
    <p:extLst>
      <p:ext uri="{BB962C8B-B14F-4D97-AF65-F5344CB8AC3E}">
        <p14:creationId xmlns:p14="http://schemas.microsoft.com/office/powerpoint/2010/main" val="385899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本文_テキストボックス">
    <p:spTree>
      <p:nvGrpSpPr>
        <p:cNvPr id="1" name=""/>
        <p:cNvGrpSpPr/>
        <p:nvPr/>
      </p:nvGrpSpPr>
      <p:grpSpPr>
        <a:xfrm>
          <a:off x="0" y="0"/>
          <a:ext cx="0" cy="0"/>
          <a:chOff x="0" y="0"/>
          <a:chExt cx="0" cy="0"/>
        </a:xfrm>
      </p:grpSpPr>
      <p:sp>
        <p:nvSpPr>
          <p:cNvPr id="10" name="正方形/長方形 9"/>
          <p:cNvSpPr/>
          <p:nvPr userDrawn="1"/>
        </p:nvSpPr>
        <p:spPr>
          <a:xfrm>
            <a:off x="9239717" y="6629391"/>
            <a:ext cx="666284" cy="2286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39" tIns="41470" rIns="82939" bIns="41470" numCol="1" spcCol="0" rtlCol="0" fromWordArt="0" anchor="ctr" anchorCtr="0" forceAA="0" compatLnSpc="1">
            <a:prstTxWarp prst="textNoShape">
              <a:avLst/>
            </a:prstTxWarp>
            <a:noAutofit/>
          </a:bodyPr>
          <a:lstStyle/>
          <a:p>
            <a:pPr lvl="0" algn="ctr"/>
            <a:endParaRPr lang="ja-JP" altLang="en-US" sz="1633"/>
          </a:p>
        </p:txBody>
      </p:sp>
      <p:sp>
        <p:nvSpPr>
          <p:cNvPr id="11" name="正方形/長方形 10"/>
          <p:cNvSpPr/>
          <p:nvPr userDrawn="1"/>
        </p:nvSpPr>
        <p:spPr>
          <a:xfrm>
            <a:off x="1" y="6629391"/>
            <a:ext cx="9239716" cy="2286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939" tIns="41470" rIns="82939" bIns="41470" rtlCol="0" anchor="ctr"/>
          <a:lstStyle/>
          <a:p>
            <a:pPr lvl="0" algn="ctr"/>
            <a:endParaRPr lang="ja-JP" altLang="en-US" sz="1633"/>
          </a:p>
        </p:txBody>
      </p:sp>
      <p:sp>
        <p:nvSpPr>
          <p:cNvPr id="5" name="スライド番号プレースホルダー 4"/>
          <p:cNvSpPr>
            <a:spLocks noGrp="1"/>
          </p:cNvSpPr>
          <p:nvPr>
            <p:ph type="sldNum" sz="quarter" idx="12"/>
          </p:nvPr>
        </p:nvSpPr>
        <p:spPr bwMode="gray">
          <a:xfrm>
            <a:off x="9501579" y="6668614"/>
            <a:ext cx="142557" cy="139575"/>
          </a:xfrm>
          <a:noFill/>
        </p:spPr>
        <p:txBody>
          <a:bodyPr wrap="none" lIns="0" tIns="0" rIns="0" bIns="0" rtlCol="0">
            <a:spAutoFit/>
          </a:bodyPr>
          <a:lstStyle>
            <a:lvl1pPr algn="ctr">
              <a:defRPr lang="ja-JP" altLang="en-US" sz="907" b="1" smtClean="0">
                <a:solidFill>
                  <a:schemeClr val="bg1"/>
                </a:solidFill>
              </a:defRPr>
            </a:lvl1pPr>
          </a:lstStyle>
          <a:p>
            <a:fld id="{67D2C3EB-C1C1-494F-A98D-9CFA26C6C563}" type="slidenum">
              <a:rPr lang="en-US" altLang="ja-JP" smtClean="0"/>
              <a:pPr/>
              <a:t>‹#›</a:t>
            </a:fld>
            <a:endParaRPr lang="en-US" altLang="ja-JP" dirty="0"/>
          </a:p>
        </p:txBody>
      </p:sp>
      <p:sp>
        <p:nvSpPr>
          <p:cNvPr id="14" name="正方形/長方形 13"/>
          <p:cNvSpPr/>
          <p:nvPr userDrawn="1"/>
        </p:nvSpPr>
        <p:spPr>
          <a:xfrm>
            <a:off x="166771" y="163294"/>
            <a:ext cx="100062" cy="391903"/>
          </a:xfrm>
          <a:prstGeom prst="rect">
            <a:avLst/>
          </a:prstGeom>
          <a:gradFill>
            <a:gsLst>
              <a:gs pos="0">
                <a:schemeClr val="accent1"/>
              </a:gs>
              <a:gs pos="10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39" tIns="41470" rIns="82939" bIns="41470" numCol="1" spcCol="0" rtlCol="0" fromWordArt="0" anchor="ctr" anchorCtr="0" forceAA="0" compatLnSpc="1">
            <a:prstTxWarp prst="textNoShape">
              <a:avLst/>
            </a:prstTxWarp>
            <a:noAutofit/>
          </a:bodyPr>
          <a:lstStyle/>
          <a:p>
            <a:pPr algn="ctr"/>
            <a:endParaRPr lang="ja-JP" altLang="en-US" sz="1633"/>
          </a:p>
        </p:txBody>
      </p:sp>
      <p:cxnSp>
        <p:nvCxnSpPr>
          <p:cNvPr id="15" name="直線コネクタ 14"/>
          <p:cNvCxnSpPr/>
          <p:nvPr userDrawn="1"/>
        </p:nvCxnSpPr>
        <p:spPr>
          <a:xfrm>
            <a:off x="166771" y="633732"/>
            <a:ext cx="9072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図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412" y="127812"/>
            <a:ext cx="330386" cy="515361"/>
          </a:xfrm>
          <a:prstGeom prst="rect">
            <a:avLst/>
          </a:prstGeom>
        </p:spPr>
      </p:pic>
      <p:sp>
        <p:nvSpPr>
          <p:cNvPr id="13" name="テキスト プレースホルダー 3"/>
          <p:cNvSpPr>
            <a:spLocks noGrp="1"/>
          </p:cNvSpPr>
          <p:nvPr>
            <p:ph type="body" sz="quarter" idx="13" hasCustomPrompt="1"/>
          </p:nvPr>
        </p:nvSpPr>
        <p:spPr>
          <a:xfrm>
            <a:off x="232390" y="852569"/>
            <a:ext cx="9439748" cy="5570505"/>
          </a:xfrm>
        </p:spPr>
        <p:txBody>
          <a:bodyPr lIns="0" tIns="0" rIns="0" bIns="0"/>
          <a:lstStyle>
            <a:lvl1pPr marL="228576" indent="-228576">
              <a:lnSpc>
                <a:spcPct val="100000"/>
              </a:lnSpc>
              <a:spcBef>
                <a:spcPts val="544"/>
              </a:spcBef>
              <a:buClr>
                <a:schemeClr val="accent1">
                  <a:lumMod val="75000"/>
                </a:schemeClr>
              </a:buClr>
              <a:buSzPct val="80000"/>
              <a:buFont typeface="Wingdings" panose="05000000000000000000" pitchFamily="2" charset="2"/>
              <a:buChar char="l"/>
              <a:defRPr sz="2630" b="1"/>
            </a:lvl1pPr>
            <a:lvl2pPr marL="685610" indent="-228576">
              <a:lnSpc>
                <a:spcPct val="100000"/>
              </a:lnSpc>
              <a:spcBef>
                <a:spcPts val="544"/>
              </a:spcBef>
              <a:buClr>
                <a:schemeClr val="accent1">
                  <a:lumMod val="75000"/>
                </a:schemeClr>
              </a:buClr>
              <a:buSzPct val="80000"/>
              <a:buFont typeface="Wingdings" panose="05000000000000000000" pitchFamily="2" charset="2"/>
              <a:buChar char="l"/>
              <a:defRPr sz="2177"/>
            </a:lvl2pPr>
            <a:lvl3pPr marL="1142686" indent="-195922">
              <a:lnSpc>
                <a:spcPct val="100000"/>
              </a:lnSpc>
              <a:spcBef>
                <a:spcPts val="544"/>
              </a:spcBef>
              <a:buClr>
                <a:schemeClr val="accent1">
                  <a:lumMod val="75000"/>
                </a:schemeClr>
              </a:buClr>
              <a:buSzPct val="80000"/>
              <a:buFont typeface="Wingdings" panose="05000000000000000000" pitchFamily="2" charset="2"/>
              <a:buChar char="l"/>
              <a:defRPr sz="1633"/>
            </a:lvl3pPr>
            <a:lvl4pPr marL="1469416" indent="-163268">
              <a:lnSpc>
                <a:spcPct val="100000"/>
              </a:lnSpc>
              <a:spcBef>
                <a:spcPts val="544"/>
              </a:spcBef>
              <a:buClr>
                <a:schemeClr val="tx1">
                  <a:lumMod val="50000"/>
                  <a:lumOff val="50000"/>
                </a:schemeClr>
              </a:buClr>
              <a:buSzPct val="80000"/>
              <a:buFont typeface="Wingdings" panose="05000000000000000000" pitchFamily="2" charset="2"/>
              <a:buChar char="l"/>
              <a:defRPr sz="1270"/>
            </a:lvl4pPr>
          </a:lstStyle>
          <a:p>
            <a:pPr lvl="0"/>
            <a:r>
              <a:rPr kumimoji="1" lang="ja-JP" altLang="en-US" dirty="0"/>
              <a:t>タイトルテキスト</a:t>
            </a:r>
          </a:p>
          <a:p>
            <a:pPr lvl="1"/>
            <a:r>
              <a:rPr kumimoji="1" lang="ja-JP" altLang="en-US" dirty="0"/>
              <a:t>サブタイトルテキスト</a:t>
            </a:r>
          </a:p>
          <a:p>
            <a:pPr lvl="2"/>
            <a:r>
              <a:rPr kumimoji="1" lang="ja-JP" altLang="en-US" dirty="0"/>
              <a:t>本文テキスト</a:t>
            </a:r>
            <a:endParaRPr kumimoji="1" lang="en-US" altLang="ja-JP" dirty="0"/>
          </a:p>
          <a:p>
            <a:pPr lvl="3"/>
            <a:r>
              <a:rPr kumimoji="1" lang="ja-JP" altLang="en-US" dirty="0"/>
              <a:t>補足テキスト</a:t>
            </a:r>
          </a:p>
        </p:txBody>
      </p:sp>
      <p:sp>
        <p:nvSpPr>
          <p:cNvPr id="17" name="タイトル 1"/>
          <p:cNvSpPr>
            <a:spLocks noGrp="1"/>
          </p:cNvSpPr>
          <p:nvPr>
            <p:ph type="title" hasCustomPrompt="1"/>
          </p:nvPr>
        </p:nvSpPr>
        <p:spPr>
          <a:xfrm>
            <a:off x="301056" y="170237"/>
            <a:ext cx="3029676" cy="364267"/>
          </a:xfrm>
          <a:noFill/>
        </p:spPr>
        <p:txBody>
          <a:bodyPr wrap="none" lIns="0" tIns="0" rIns="0" bIns="0" rtlCol="0">
            <a:spAutoFit/>
          </a:bodyPr>
          <a:lstStyle>
            <a:lvl1pPr algn="l">
              <a:defRPr lang="ja-JP" altLang="en-US" sz="2630" b="1">
                <a:latin typeface="+mn-lt"/>
                <a:ea typeface="+mn-ea"/>
                <a:cs typeface="+mn-cs"/>
              </a:defRPr>
            </a:lvl1pPr>
          </a:lstStyle>
          <a:p>
            <a:pPr marL="0" lvl="0" defTabSz="829403"/>
            <a:r>
              <a:rPr kumimoji="1" lang="ja-JP" altLang="en-US" dirty="0"/>
              <a:t>本文見出しテキスト</a:t>
            </a:r>
          </a:p>
        </p:txBody>
      </p:sp>
      <p:sp>
        <p:nvSpPr>
          <p:cNvPr id="19" name="テキスト ボックス 18"/>
          <p:cNvSpPr txBox="1"/>
          <p:nvPr userDrawn="1"/>
        </p:nvSpPr>
        <p:spPr bwMode="gray">
          <a:xfrm>
            <a:off x="166772" y="6670765"/>
            <a:ext cx="1094852" cy="111697"/>
          </a:xfrm>
          <a:prstGeom prst="rect">
            <a:avLst/>
          </a:prstGeom>
          <a:noFill/>
        </p:spPr>
        <p:txBody>
          <a:bodyPr wrap="none" lIns="0" tIns="0" rIns="0" bIns="0" rtlCol="0">
            <a:spAutoFit/>
          </a:bodyPr>
          <a:lstStyle/>
          <a:p>
            <a:r>
              <a:rPr lang="en-US" altLang="ja-JP" sz="726" dirty="0">
                <a:solidFill>
                  <a:schemeClr val="bg1"/>
                </a:solidFill>
              </a:rPr>
              <a:t>© 2021 Osaka Exchange, Inc.</a:t>
            </a:r>
          </a:p>
        </p:txBody>
      </p:sp>
    </p:spTree>
    <p:extLst>
      <p:ext uri="{BB962C8B-B14F-4D97-AF65-F5344CB8AC3E}">
        <p14:creationId xmlns:p14="http://schemas.microsoft.com/office/powerpoint/2010/main" val="2875946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本文">
    <p:bg>
      <p:bgPr>
        <a:solidFill>
          <a:srgbClr val="FFFFFF"/>
        </a:solidFill>
        <a:effectLst/>
      </p:bgPr>
    </p:bg>
    <p:spTree>
      <p:nvGrpSpPr>
        <p:cNvPr id="1" name=""/>
        <p:cNvGrpSpPr/>
        <p:nvPr/>
      </p:nvGrpSpPr>
      <p:grpSpPr>
        <a:xfrm>
          <a:off x="0" y="0"/>
          <a:ext cx="0" cy="0"/>
          <a:chOff x="0" y="0"/>
          <a:chExt cx="0" cy="0"/>
        </a:xfrm>
      </p:grpSpPr>
      <p:sp>
        <p:nvSpPr>
          <p:cNvPr id="10" name="正方形/長方形 9"/>
          <p:cNvSpPr/>
          <p:nvPr userDrawn="1"/>
        </p:nvSpPr>
        <p:spPr>
          <a:xfrm>
            <a:off x="9239720" y="6629391"/>
            <a:ext cx="666284" cy="228611"/>
          </a:xfrm>
          <a:prstGeom prst="rect">
            <a:avLst/>
          </a:prstGeom>
          <a:solidFill>
            <a:srgbClr val="AC000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72" tIns="40338" rIns="80672" bIns="40338" numCol="1" spcCol="0" rtlCol="0" fromWordArt="0" anchor="ctr" anchorCtr="0" forceAA="0" compatLnSpc="1">
            <a:prstTxWarp prst="textNoShape">
              <a:avLst/>
            </a:prstTxWarp>
            <a:noAutofit/>
          </a:bodyPr>
          <a:lstStyle/>
          <a:p>
            <a:pPr lvl="0" algn="ctr"/>
            <a:endParaRPr lang="ja-JP" altLang="en-US" sz="1587"/>
          </a:p>
        </p:txBody>
      </p:sp>
      <p:sp>
        <p:nvSpPr>
          <p:cNvPr id="11" name="正方形/長方形 10"/>
          <p:cNvSpPr/>
          <p:nvPr userDrawn="1"/>
        </p:nvSpPr>
        <p:spPr>
          <a:xfrm>
            <a:off x="4" y="6629391"/>
            <a:ext cx="9239716" cy="22861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lIns="80672" tIns="40338" rIns="80672" bIns="40338" rtlCol="0" anchor="ctr"/>
          <a:lstStyle/>
          <a:p>
            <a:pPr lvl="0" algn="ctr"/>
            <a:endParaRPr lang="ja-JP" altLang="en-US" sz="1587"/>
          </a:p>
        </p:txBody>
      </p:sp>
      <p:cxnSp>
        <p:nvCxnSpPr>
          <p:cNvPr id="15" name="直線コネクタ 14"/>
          <p:cNvCxnSpPr/>
          <p:nvPr userDrawn="1"/>
        </p:nvCxnSpPr>
        <p:spPr>
          <a:xfrm>
            <a:off x="166774" y="633731"/>
            <a:ext cx="9072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図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413" y="127815"/>
            <a:ext cx="330385" cy="515361"/>
          </a:xfrm>
          <a:prstGeom prst="rect">
            <a:avLst/>
          </a:prstGeom>
        </p:spPr>
      </p:pic>
      <p:sp>
        <p:nvSpPr>
          <p:cNvPr id="13" name="テキスト プレースホルダー 3"/>
          <p:cNvSpPr>
            <a:spLocks noGrp="1"/>
          </p:cNvSpPr>
          <p:nvPr>
            <p:ph type="body" sz="quarter" idx="13" hasCustomPrompt="1"/>
          </p:nvPr>
        </p:nvSpPr>
        <p:spPr>
          <a:xfrm>
            <a:off x="333493" y="881598"/>
            <a:ext cx="9171021" cy="5570505"/>
          </a:xfrm>
        </p:spPr>
        <p:txBody>
          <a:bodyPr lIns="72000" tIns="72000" rIns="72000" bIns="72000">
            <a:noAutofit/>
          </a:bodyPr>
          <a:lstStyle>
            <a:lvl1pPr marL="317894" indent="-317894">
              <a:lnSpc>
                <a:spcPct val="100000"/>
              </a:lnSpc>
              <a:spcBef>
                <a:spcPts val="530"/>
              </a:spcBef>
              <a:buClr>
                <a:schemeClr val="accent1"/>
              </a:buClr>
              <a:buSzPct val="80000"/>
              <a:buFont typeface="Wingdings" panose="05000000000000000000" pitchFamily="2" charset="2"/>
              <a:buChar char="n"/>
              <a:defRPr sz="1633" b="1"/>
            </a:lvl1pPr>
            <a:lvl2pPr marL="666827" indent="-222313">
              <a:lnSpc>
                <a:spcPct val="100000"/>
              </a:lnSpc>
              <a:spcBef>
                <a:spcPts val="530"/>
              </a:spcBef>
              <a:buClr>
                <a:schemeClr val="accent1"/>
              </a:buClr>
              <a:buSzPct val="80000"/>
              <a:buFont typeface="Wingdings" panose="05000000000000000000" pitchFamily="2" charset="2"/>
              <a:buChar char="l"/>
              <a:defRPr sz="1451"/>
            </a:lvl2pPr>
            <a:lvl3pPr marL="1111379" indent="-190554">
              <a:lnSpc>
                <a:spcPct val="100000"/>
              </a:lnSpc>
              <a:spcBef>
                <a:spcPts val="530"/>
              </a:spcBef>
              <a:buClr>
                <a:schemeClr val="accent1"/>
              </a:buClr>
              <a:buSzPct val="80000"/>
              <a:buFont typeface="Wingdings" panose="05000000000000000000" pitchFamily="2" charset="2"/>
              <a:buChar char="l"/>
              <a:defRPr sz="1587"/>
            </a:lvl3pPr>
            <a:lvl4pPr marL="1429159" indent="-158795">
              <a:lnSpc>
                <a:spcPct val="100000"/>
              </a:lnSpc>
              <a:spcBef>
                <a:spcPts val="530"/>
              </a:spcBef>
              <a:buClr>
                <a:schemeClr val="tx1">
                  <a:lumMod val="50000"/>
                  <a:lumOff val="50000"/>
                </a:schemeClr>
              </a:buClr>
              <a:buSzPct val="80000"/>
              <a:buFont typeface="Wingdings" panose="05000000000000000000" pitchFamily="2" charset="2"/>
              <a:buChar char="l"/>
              <a:defRPr sz="1234"/>
            </a:lvl4pPr>
          </a:lstStyle>
          <a:p>
            <a:pPr lvl="0"/>
            <a:r>
              <a:rPr kumimoji="1" lang="ja-JP" altLang="en-US" dirty="0"/>
              <a:t>タイトルテキスト</a:t>
            </a:r>
          </a:p>
          <a:p>
            <a:pPr lvl="1"/>
            <a:r>
              <a:rPr kumimoji="1" lang="ja-JP" altLang="en-US" dirty="0"/>
              <a:t>サブタイトルテキスト</a:t>
            </a:r>
          </a:p>
        </p:txBody>
      </p:sp>
      <p:sp>
        <p:nvSpPr>
          <p:cNvPr id="17" name="タイトル 1"/>
          <p:cNvSpPr>
            <a:spLocks noGrp="1"/>
          </p:cNvSpPr>
          <p:nvPr>
            <p:ph type="title" hasCustomPrompt="1"/>
          </p:nvPr>
        </p:nvSpPr>
        <p:spPr>
          <a:xfrm>
            <a:off x="333495" y="255346"/>
            <a:ext cx="2510303" cy="301557"/>
          </a:xfrm>
          <a:noFill/>
        </p:spPr>
        <p:txBody>
          <a:bodyPr wrap="none" lIns="0" tIns="0" rIns="0" bIns="0" rtlCol="0">
            <a:spAutoFit/>
          </a:bodyPr>
          <a:lstStyle>
            <a:lvl1pPr algn="l">
              <a:defRPr lang="ja-JP" altLang="en-US" sz="2177" b="1">
                <a:latin typeface="+mn-lt"/>
                <a:ea typeface="+mn-ea"/>
                <a:cs typeface="+mn-cs"/>
              </a:defRPr>
            </a:lvl1pPr>
          </a:lstStyle>
          <a:p>
            <a:pPr marL="0" lvl="0" defTabSz="806681"/>
            <a:r>
              <a:rPr kumimoji="1" lang="ja-JP" altLang="en-US" dirty="0"/>
              <a:t>本文見出しテキスト</a:t>
            </a:r>
          </a:p>
        </p:txBody>
      </p:sp>
      <p:sp>
        <p:nvSpPr>
          <p:cNvPr id="19" name="テキスト ボックス 18"/>
          <p:cNvSpPr txBox="1"/>
          <p:nvPr userDrawn="1"/>
        </p:nvSpPr>
        <p:spPr bwMode="gray">
          <a:xfrm>
            <a:off x="166774" y="6670767"/>
            <a:ext cx="1293624" cy="108619"/>
          </a:xfrm>
          <a:prstGeom prst="rect">
            <a:avLst/>
          </a:prstGeom>
          <a:noFill/>
        </p:spPr>
        <p:txBody>
          <a:bodyPr wrap="none" lIns="0" tIns="0" rIns="0" bIns="0" rtlCol="0">
            <a:spAutoFit/>
          </a:bodyPr>
          <a:lstStyle/>
          <a:p>
            <a:r>
              <a:rPr lang="en-US" altLang="ja-JP" sz="706" dirty="0">
                <a:solidFill>
                  <a:schemeClr val="bg1"/>
                </a:solidFill>
              </a:rPr>
              <a:t>© 2021 Tokyo Stock Exchange, Inc.</a:t>
            </a:r>
          </a:p>
        </p:txBody>
      </p:sp>
      <p:sp>
        <p:nvSpPr>
          <p:cNvPr id="5" name="スライド番号プレースホルダー 4"/>
          <p:cNvSpPr>
            <a:spLocks noGrp="1"/>
          </p:cNvSpPr>
          <p:nvPr>
            <p:ph type="sldNum" sz="quarter" idx="12"/>
          </p:nvPr>
        </p:nvSpPr>
        <p:spPr bwMode="gray">
          <a:xfrm>
            <a:off x="9506334" y="6670532"/>
            <a:ext cx="133050" cy="135743"/>
          </a:xfrm>
          <a:noFill/>
        </p:spPr>
        <p:txBody>
          <a:bodyPr wrap="none" lIns="0" tIns="0" rIns="0" bIns="0" rtlCol="0">
            <a:spAutoFit/>
          </a:bodyPr>
          <a:lstStyle>
            <a:lvl1pPr algn="ctr">
              <a:defRPr lang="ja-JP" altLang="en-US" sz="882" b="1" smtClean="0">
                <a:solidFill>
                  <a:schemeClr val="bg1"/>
                </a:solidFill>
              </a:defRPr>
            </a:lvl1pPr>
          </a:lstStyle>
          <a:p>
            <a:fld id="{67D2C3EB-C1C1-494F-A98D-9CFA26C6C563}" type="slidenum">
              <a:rPr lang="en-US" altLang="ja-JP" smtClean="0"/>
              <a:pPr/>
              <a:t>‹#›</a:t>
            </a:fld>
            <a:endParaRPr lang="en-US" altLang="ja-JP" dirty="0"/>
          </a:p>
        </p:txBody>
      </p:sp>
    </p:spTree>
    <p:extLst>
      <p:ext uri="{BB962C8B-B14F-4D97-AF65-F5344CB8AC3E}">
        <p14:creationId xmlns:p14="http://schemas.microsoft.com/office/powerpoint/2010/main" val="3813132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418601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89722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63656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414978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545529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2258882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36090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24FCEC0-817F-4144-A949-B9F8C7A3B541}" type="datetimeFigureOut">
              <a:rPr kumimoji="1" lang="ja-JP" altLang="en-US" smtClean="0"/>
              <a:t>2021/6/15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227803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FCEC0-817F-4144-A949-B9F8C7A3B541}" type="datetimeFigureOut">
              <a:rPr kumimoji="1" lang="ja-JP" altLang="en-US" smtClean="0"/>
              <a:t>2021/6/15</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5C7CD-BEA5-4E5A-BC14-207F1ECF031F}" type="slidenum">
              <a:rPr kumimoji="1" lang="ja-JP" altLang="en-US" smtClean="0"/>
              <a:t>‹#›</a:t>
            </a:fld>
            <a:endParaRPr kumimoji="1" lang="ja-JP" altLang="en-US"/>
          </a:p>
        </p:txBody>
      </p:sp>
    </p:spTree>
    <p:extLst>
      <p:ext uri="{BB962C8B-B14F-4D97-AF65-F5344CB8AC3E}">
        <p14:creationId xmlns:p14="http://schemas.microsoft.com/office/powerpoint/2010/main" val="15901998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4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5.emf"/><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7.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2.xml"/><Relationship Id="rId5" Type="http://schemas.openxmlformats.org/officeDocument/2006/relationships/image" Target="../media/image63.emf"/><Relationship Id="rId4" Type="http://schemas.openxmlformats.org/officeDocument/2006/relationships/image" Target="../media/image62.emf"/></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chart" Target="../charts/char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chart" Target="../charts/chart25.xml"/><Relationship Id="rId7" Type="http://schemas.openxmlformats.org/officeDocument/2006/relationships/chart" Target="../charts/chart29.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chart" Target="../charts/chart28.xml"/><Relationship Id="rId5" Type="http://schemas.openxmlformats.org/officeDocument/2006/relationships/chart" Target="../charts/chart27.xml"/><Relationship Id="rId10" Type="http://schemas.openxmlformats.org/officeDocument/2006/relationships/chart" Target="../charts/chart32.xml"/><Relationship Id="rId4" Type="http://schemas.openxmlformats.org/officeDocument/2006/relationships/chart" Target="../charts/chart26.xml"/><Relationship Id="rId9" Type="http://schemas.openxmlformats.org/officeDocument/2006/relationships/chart" Target="../charts/chart31.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2115404"/>
            <a:ext cx="9906000" cy="2142698"/>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5400" b="1" dirty="0" smtClean="0">
                <a:latin typeface="Meiryo UI" panose="020B0604030504040204" pitchFamily="50" charset="-128"/>
                <a:ea typeface="Meiryo UI" panose="020B0604030504040204" pitchFamily="50" charset="-128"/>
              </a:rPr>
              <a:t>関連資料集</a:t>
            </a:r>
            <a:endParaRPr lang="ja-JP" altLang="en-US" sz="5400" b="1" dirty="0">
              <a:latin typeface="Meiryo UI" panose="020B0604030504040204" pitchFamily="50" charset="-128"/>
              <a:ea typeface="Meiryo UI" panose="020B0604030504040204" pitchFamily="50" charset="-128"/>
            </a:endParaRPr>
          </a:p>
        </p:txBody>
      </p:sp>
      <p:sp>
        <p:nvSpPr>
          <p:cNvPr id="3" name="正方形/長方形 2"/>
          <p:cNvSpPr/>
          <p:nvPr/>
        </p:nvSpPr>
        <p:spPr>
          <a:xfrm>
            <a:off x="8019269" y="346731"/>
            <a:ext cx="1245670" cy="407893"/>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smtClean="0">
                <a:ln>
                  <a:noFill/>
                </a:ln>
                <a:solidFill>
                  <a:sysClr val="windowText" lastClr="000000"/>
                </a:solidFill>
                <a:effectLst/>
                <a:uLnTx/>
                <a:uFillTx/>
                <a:latin typeface="游ゴシック" panose="020F0502020204030204"/>
                <a:ea typeface="游ゴシック" panose="020B0400000000000000" pitchFamily="50" charset="-128"/>
                <a:cs typeface="+mn-cs"/>
              </a:rPr>
              <a:t>参考資料３</a:t>
            </a:r>
            <a:endParaRPr kumimoji="1" lang="ja-JP" altLang="en-US" sz="1600" b="1" i="0" u="none" strike="noStrike" kern="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76945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38517" y="6454428"/>
            <a:ext cx="8277936" cy="249684"/>
          </a:xfrm>
          <a:prstGeom prst="rect">
            <a:avLst/>
          </a:prstGeom>
        </p:spPr>
        <p:txBody>
          <a:bodyPr wrap="square">
            <a:spAutoFit/>
          </a:bodyPr>
          <a:lstStyle/>
          <a:p>
            <a:pPr indent="127000" algn="just">
              <a:lnSpc>
                <a:spcPts val="1200"/>
              </a:lnSpc>
              <a:spcAft>
                <a:spcPts val="0"/>
              </a:spcAft>
            </a:pP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出典：「</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The Global Financial </a:t>
            </a:r>
            <a:r>
              <a:rPr lang="en-US" altLang="ja-JP" sz="1200" kern="100" dirty="0" err="1" smtClean="0">
                <a:latin typeface="游明朝" panose="02020400000000000000" pitchFamily="18" charset="-128"/>
                <a:ea typeface="游明朝" panose="02020400000000000000" pitchFamily="18" charset="-128"/>
                <a:cs typeface="Times New Roman" panose="02020603050405020304" pitchFamily="18" charset="0"/>
              </a:rPr>
              <a:t>Centres</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Index </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29</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Z/Yen</a:t>
            </a:r>
            <a:r>
              <a:rPr lang="ja-JP" altLang="ja-JP" sz="1200" kern="100" dirty="0" err="1">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2021</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年</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3</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月</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に基づき</a:t>
            </a:r>
            <a:r>
              <a:rPr lang="ja-JP" altLang="en-US" sz="1200" kern="100" dirty="0">
                <a:latin typeface="游明朝" panose="02020400000000000000" pitchFamily="18" charset="-128"/>
                <a:ea typeface="游明朝" panose="02020400000000000000" pitchFamily="18" charset="-128"/>
                <a:cs typeface="Times New Roman" panose="02020603050405020304" pitchFamily="18" charset="0"/>
              </a:rPr>
              <a:t>大阪府</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国際課一部翻訳</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正方形/長方形 2"/>
          <p:cNvSpPr/>
          <p:nvPr/>
        </p:nvSpPr>
        <p:spPr>
          <a:xfrm>
            <a:off x="-34690" y="85"/>
            <a:ext cx="9940689" cy="400110"/>
          </a:xfrm>
          <a:prstGeom prst="rect">
            <a:avLst/>
          </a:prstGeom>
          <a:solidFill>
            <a:srgbClr val="0070C0"/>
          </a:solidFill>
        </p:spPr>
        <p:txBody>
          <a:bodyPr wrap="square">
            <a:spAutoFit/>
          </a:bodyPr>
          <a:lstStyle/>
          <a:p>
            <a:pPr algn="ctr">
              <a:spcAft>
                <a:spcPts val="0"/>
              </a:spcAft>
            </a:pP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国際金融センター</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指数　金</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融センター</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都市　</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プロフィール（３）</a:t>
            </a:r>
            <a:r>
              <a:rPr lang="ja-JP" altLang="en-US" sz="2000" b="1" kern="100" dirty="0" smtClean="0">
                <a:solidFill>
                  <a:schemeClr val="bg1"/>
                </a:solidFill>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Rectangle 1"/>
          <p:cNvSpPr>
            <a:spLocks noChangeArrowheads="1"/>
          </p:cNvSpPr>
          <p:nvPr/>
        </p:nvSpPr>
        <p:spPr bwMode="auto">
          <a:xfrm>
            <a:off x="3463925" y="649288"/>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480" tIns="45720" rIns="3174" bIns="3174" numCol="1" anchor="ctr" anchorCtr="0" compatLnSpc="1">
            <a:prstTxWarp prst="textNoShape">
              <a:avLst/>
            </a:prstTxWarp>
            <a:spAutoFit/>
          </a:bodyPr>
          <a:lstStyle>
            <a:lvl1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1pPr>
            <a:lvl2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2pPr>
            <a:lvl3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3pPr>
            <a:lvl4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4pPr>
            <a:lvl5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5pPr>
            <a:lvl6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6pPr>
            <a:lvl7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7pPr>
            <a:lvl8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8pPr>
            <a:lvl9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4663" algn="ctr"/>
                <a:tab pos="1549400" algn="ctr"/>
                <a:tab pos="2751138" algn="ctr"/>
                <a:tab pos="3992563" algn="ctr"/>
              </a:tabLst>
            </a:pPr>
            <a:endParaRPr kumimoji="0" lang="ja-JP" altLang="ja-JP" sz="1200" b="1"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4663" algn="ctr"/>
                <a:tab pos="1549400" algn="ctr"/>
                <a:tab pos="2751138" algn="ctr"/>
                <a:tab pos="3992563" algn="ctr"/>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2" name="図 11"/>
          <p:cNvPicPr>
            <a:picLocks noChangeAspect="1"/>
          </p:cNvPicPr>
          <p:nvPr/>
        </p:nvPicPr>
        <p:blipFill>
          <a:blip r:embed="rId2"/>
          <a:stretch>
            <a:fillRect/>
          </a:stretch>
        </p:blipFill>
        <p:spPr>
          <a:xfrm>
            <a:off x="260373" y="642457"/>
            <a:ext cx="8964589" cy="5506959"/>
          </a:xfrm>
          <a:prstGeom prst="rect">
            <a:avLst/>
          </a:prstGeom>
        </p:spPr>
      </p:pic>
      <p:sp>
        <p:nvSpPr>
          <p:cNvPr id="8" name="スライド番号プレースホルダー 2"/>
          <p:cNvSpPr>
            <a:spLocks noGrp="1"/>
          </p:cNvSpPr>
          <p:nvPr>
            <p:ph type="sldNum" sz="quarter" idx="12"/>
          </p:nvPr>
        </p:nvSpPr>
        <p:spPr>
          <a:xfrm>
            <a:off x="6996113" y="6356352"/>
            <a:ext cx="2228850" cy="365125"/>
          </a:xfrm>
        </p:spPr>
        <p:txBody>
          <a:bodyPr/>
          <a:lstStyle/>
          <a:p>
            <a:pPr>
              <a:defRPr/>
            </a:pPr>
            <a:fld id="{4AC9B83D-17C3-4F2E-B0BA-D155CD364A7C}" type="slidenum">
              <a:rPr lang="ja-JP" altLang="en-US" b="1" smtClean="0"/>
              <a:pPr>
                <a:defRPr/>
              </a:pPr>
              <a:t>10</a:t>
            </a:fld>
            <a:endParaRPr lang="ja-JP" altLang="en-US" b="1" dirty="0"/>
          </a:p>
        </p:txBody>
      </p:sp>
      <p:sp>
        <p:nvSpPr>
          <p:cNvPr id="7" name="四角形: 角を丸くする 28"/>
          <p:cNvSpPr/>
          <p:nvPr/>
        </p:nvSpPr>
        <p:spPr>
          <a:xfrm>
            <a:off x="2428685" y="2799514"/>
            <a:ext cx="699636" cy="218364"/>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9" name="正方形/長方形 8"/>
          <p:cNvSpPr/>
          <p:nvPr/>
        </p:nvSpPr>
        <p:spPr>
          <a:xfrm>
            <a:off x="393107" y="3238386"/>
            <a:ext cx="1553679" cy="6699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ローカル</a:t>
            </a:r>
            <a:endParaRPr kumimoji="1" lang="ja-JP" altLang="en-US" sz="1600" dirty="0">
              <a:solidFill>
                <a:schemeClr val="tx1"/>
              </a:solidFill>
            </a:endParaRPr>
          </a:p>
        </p:txBody>
      </p:sp>
      <p:sp>
        <p:nvSpPr>
          <p:cNvPr id="4" name="正方形/長方形 3"/>
          <p:cNvSpPr/>
          <p:nvPr/>
        </p:nvSpPr>
        <p:spPr>
          <a:xfrm>
            <a:off x="1991030" y="5574890"/>
            <a:ext cx="5368414"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0" name="正方形/長方形 9"/>
          <p:cNvSpPr/>
          <p:nvPr/>
        </p:nvSpPr>
        <p:spPr>
          <a:xfrm>
            <a:off x="1759972" y="6156247"/>
            <a:ext cx="7752737" cy="295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a:t>
            </a:r>
            <a:r>
              <a:rPr kumimoji="1" lang="ja-JP" altLang="en-US" sz="1200" dirty="0" smtClean="0">
                <a:solidFill>
                  <a:schemeClr val="tx1"/>
                </a:solidFill>
              </a:rPr>
              <a:t>アスタリスクは、</a:t>
            </a:r>
            <a:r>
              <a:rPr kumimoji="1" lang="en-US" altLang="ja-JP" sz="1200" dirty="0" smtClean="0">
                <a:solidFill>
                  <a:schemeClr val="tx1"/>
                </a:solidFill>
              </a:rPr>
              <a:t>GFCI</a:t>
            </a:r>
            <a:r>
              <a:rPr kumimoji="1" lang="ja-JP" altLang="en-US" sz="1200" dirty="0" smtClean="0">
                <a:solidFill>
                  <a:schemeClr val="tx1"/>
                </a:solidFill>
              </a:rPr>
              <a:t>（</a:t>
            </a:r>
            <a:r>
              <a:rPr kumimoji="1" lang="en-US" altLang="ja-JP" sz="1200" dirty="0" smtClean="0">
                <a:solidFill>
                  <a:schemeClr val="tx1"/>
                </a:solidFill>
              </a:rPr>
              <a:t>2020</a:t>
            </a:r>
            <a:r>
              <a:rPr kumimoji="1" lang="ja-JP" altLang="en-US" sz="1200" dirty="0" smtClean="0">
                <a:solidFill>
                  <a:schemeClr val="tx1"/>
                </a:solidFill>
              </a:rPr>
              <a:t>年</a:t>
            </a:r>
            <a:r>
              <a:rPr kumimoji="1" lang="en-US" altLang="ja-JP" sz="1200" dirty="0" smtClean="0">
                <a:solidFill>
                  <a:schemeClr val="tx1"/>
                </a:solidFill>
              </a:rPr>
              <a:t>9</a:t>
            </a:r>
            <a:r>
              <a:rPr kumimoji="1" lang="ja-JP" altLang="en-US" sz="1200" dirty="0" smtClean="0">
                <a:solidFill>
                  <a:schemeClr val="tx1"/>
                </a:solidFill>
              </a:rPr>
              <a:t>月版）と</a:t>
            </a:r>
            <a:r>
              <a:rPr kumimoji="1" lang="en-US" altLang="ja-JP" sz="1200" dirty="0" smtClean="0">
                <a:solidFill>
                  <a:schemeClr val="tx1"/>
                </a:solidFill>
              </a:rPr>
              <a:t>GFCI</a:t>
            </a:r>
            <a:r>
              <a:rPr kumimoji="1" lang="ja-JP" altLang="en-US" sz="1200" dirty="0" smtClean="0">
                <a:solidFill>
                  <a:schemeClr val="tx1"/>
                </a:solidFill>
              </a:rPr>
              <a:t>（</a:t>
            </a:r>
            <a:r>
              <a:rPr kumimoji="1" lang="en-US" altLang="ja-JP" sz="1200" dirty="0" smtClean="0">
                <a:solidFill>
                  <a:schemeClr val="tx1"/>
                </a:solidFill>
              </a:rPr>
              <a:t>2021</a:t>
            </a:r>
            <a:r>
              <a:rPr kumimoji="1" lang="ja-JP" altLang="en-US" sz="1200" dirty="0" smtClean="0">
                <a:solidFill>
                  <a:schemeClr val="tx1"/>
                </a:solidFill>
              </a:rPr>
              <a:t>年</a:t>
            </a:r>
            <a:r>
              <a:rPr kumimoji="1" lang="en-US" altLang="ja-JP" sz="1200" dirty="0" smtClean="0">
                <a:solidFill>
                  <a:schemeClr val="tx1"/>
                </a:solidFill>
              </a:rPr>
              <a:t>3</a:t>
            </a:r>
            <a:r>
              <a:rPr kumimoji="1" lang="ja-JP" altLang="en-US" sz="1200" dirty="0" smtClean="0">
                <a:solidFill>
                  <a:schemeClr val="tx1"/>
                </a:solidFill>
              </a:rPr>
              <a:t>月版）の間でカテゴリ間を移動した都市を示す。</a:t>
            </a:r>
            <a:endParaRPr kumimoji="1" lang="ja-JP" altLang="en-US" sz="1200" dirty="0">
              <a:solidFill>
                <a:schemeClr val="tx1"/>
              </a:solidFill>
            </a:endParaRPr>
          </a:p>
        </p:txBody>
      </p:sp>
      <p:sp>
        <p:nvSpPr>
          <p:cNvPr id="13" name="正方形/長方形 12"/>
          <p:cNvSpPr/>
          <p:nvPr/>
        </p:nvSpPr>
        <p:spPr>
          <a:xfrm>
            <a:off x="1991030" y="797968"/>
            <a:ext cx="6975549" cy="14372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14" name="正方形/長方形 13"/>
          <p:cNvSpPr/>
          <p:nvPr/>
        </p:nvSpPr>
        <p:spPr>
          <a:xfrm>
            <a:off x="7151370" y="1012073"/>
            <a:ext cx="2000948" cy="3241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t>グローバルコンペティター</a:t>
            </a:r>
            <a:endParaRPr kumimoji="1" lang="ja-JP" altLang="en-US" sz="1100" dirty="0"/>
          </a:p>
        </p:txBody>
      </p:sp>
      <p:sp>
        <p:nvSpPr>
          <p:cNvPr id="15" name="正方形/長方形 14"/>
          <p:cNvSpPr/>
          <p:nvPr/>
        </p:nvSpPr>
        <p:spPr>
          <a:xfrm>
            <a:off x="5286375" y="1012072"/>
            <a:ext cx="1864995" cy="35476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t>グローバルスペシャリスト</a:t>
            </a:r>
            <a:endParaRPr kumimoji="1" lang="ja-JP" altLang="en-US" sz="1050" dirty="0"/>
          </a:p>
        </p:txBody>
      </p:sp>
      <p:sp>
        <p:nvSpPr>
          <p:cNvPr id="16" name="正方形/長方形 15"/>
          <p:cNvSpPr/>
          <p:nvPr/>
        </p:nvSpPr>
        <p:spPr>
          <a:xfrm>
            <a:off x="3484591" y="1033380"/>
            <a:ext cx="1771395" cy="3241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t>グローバルダイバーシティ</a:t>
            </a:r>
            <a:endParaRPr kumimoji="1" lang="ja-JP" altLang="en-US" sz="1000" dirty="0"/>
          </a:p>
        </p:txBody>
      </p:sp>
      <p:sp>
        <p:nvSpPr>
          <p:cNvPr id="17" name="正方形/長方形 16"/>
          <p:cNvSpPr/>
          <p:nvPr/>
        </p:nvSpPr>
        <p:spPr>
          <a:xfrm>
            <a:off x="1946786" y="1010331"/>
            <a:ext cx="1519911" cy="3452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t>グローバルリーダー</a:t>
            </a:r>
            <a:endParaRPr kumimoji="1" lang="ja-JP" altLang="en-US" sz="1050" dirty="0"/>
          </a:p>
        </p:txBody>
      </p:sp>
    </p:spTree>
    <p:extLst>
      <p:ext uri="{BB962C8B-B14F-4D97-AF65-F5344CB8AC3E}">
        <p14:creationId xmlns:p14="http://schemas.microsoft.com/office/powerpoint/2010/main" val="2761548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rotWithShape="1">
          <a:blip r:embed="rId2" cstate="print">
            <a:extLst>
              <a:ext uri="{28A0092B-C50C-407E-A947-70E740481C1C}">
                <a14:useLocalDpi xmlns:a14="http://schemas.microsoft.com/office/drawing/2010/main" val="0"/>
              </a:ext>
            </a:extLst>
          </a:blip>
          <a:srcRect t="9330"/>
          <a:stretch/>
        </p:blipFill>
        <p:spPr bwMode="auto">
          <a:xfrm>
            <a:off x="13646" y="1086261"/>
            <a:ext cx="9906000" cy="5459103"/>
          </a:xfrm>
          <a:prstGeom prst="rect">
            <a:avLst/>
          </a:prstGeom>
          <a:noFill/>
          <a:ln>
            <a:noFill/>
          </a:ln>
        </p:spPr>
      </p:pic>
      <p:sp>
        <p:nvSpPr>
          <p:cNvPr id="3" name="スライド番号プレースホルダー 2"/>
          <p:cNvSpPr>
            <a:spLocks noGrp="1"/>
          </p:cNvSpPr>
          <p:nvPr>
            <p:ph type="sldNum" sz="quarter" idx="12"/>
          </p:nvPr>
        </p:nvSpPr>
        <p:spPr>
          <a:xfrm>
            <a:off x="6996113" y="6356352"/>
            <a:ext cx="2228850" cy="365125"/>
          </a:xfrm>
        </p:spPr>
        <p:txBody>
          <a:bodyPr/>
          <a:lstStyle/>
          <a:p>
            <a:pPr>
              <a:defRPr/>
            </a:pPr>
            <a:fld id="{4AC9B83D-17C3-4F2E-B0BA-D155CD364A7C}" type="slidenum">
              <a:rPr lang="ja-JP" altLang="en-US" b="1" smtClean="0"/>
              <a:pPr>
                <a:defRPr/>
              </a:pPr>
              <a:t>11</a:t>
            </a:fld>
            <a:endParaRPr lang="ja-JP" altLang="en-US" b="1" dirty="0"/>
          </a:p>
        </p:txBody>
      </p:sp>
      <p:sp>
        <p:nvSpPr>
          <p:cNvPr id="4" name="正方形/長方形 3"/>
          <p:cNvSpPr/>
          <p:nvPr/>
        </p:nvSpPr>
        <p:spPr>
          <a:xfrm>
            <a:off x="823945" y="6444478"/>
            <a:ext cx="7286593" cy="276999"/>
          </a:xfrm>
          <a:prstGeom prst="rect">
            <a:avLst/>
          </a:prstGeom>
        </p:spPr>
        <p:txBody>
          <a:bodyPr wrap="square">
            <a:spAutoFit/>
          </a:bodyPr>
          <a:lstStyle/>
          <a:p>
            <a:pPr algn="just">
              <a:spcAft>
                <a:spcPts val="0"/>
              </a:spcAft>
            </a:pP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出典</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国際金融都市構想に関する調査 実施報告書」</a:t>
            </a:r>
            <a:r>
              <a:rPr lang="ja-JP" altLang="en-US" sz="12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令和</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3</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年</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3</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月 株式会社ダン計画研究所</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正方形/長方形 4"/>
          <p:cNvSpPr/>
          <p:nvPr/>
        </p:nvSpPr>
        <p:spPr>
          <a:xfrm>
            <a:off x="0" y="0"/>
            <a:ext cx="9906000" cy="369332"/>
          </a:xfrm>
          <a:prstGeom prst="rect">
            <a:avLst/>
          </a:prstGeom>
          <a:solidFill>
            <a:srgbClr val="0070C0"/>
          </a:solidFill>
        </p:spPr>
        <p:txBody>
          <a:bodyPr wrap="square">
            <a:spAutoFit/>
          </a:bodyPr>
          <a:lstStyle/>
          <a:p>
            <a:pPr marL="177800" indent="-177800" algn="ctr"/>
            <a:r>
              <a:rPr lang="ja-JP" altLang="ja-JP"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国際金融都市構想に関する調査（概要）</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四角形: 角を丸くする 28"/>
          <p:cNvSpPr/>
          <p:nvPr/>
        </p:nvSpPr>
        <p:spPr>
          <a:xfrm>
            <a:off x="1088221" y="3034840"/>
            <a:ext cx="8136742" cy="50496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 name="四角形: 角を丸くする 28"/>
          <p:cNvSpPr/>
          <p:nvPr/>
        </p:nvSpPr>
        <p:spPr>
          <a:xfrm>
            <a:off x="1088221" y="5727549"/>
            <a:ext cx="8136742" cy="44627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8" name="正方形/長方形 7"/>
          <p:cNvSpPr/>
          <p:nvPr/>
        </p:nvSpPr>
        <p:spPr>
          <a:xfrm>
            <a:off x="299890" y="487411"/>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大阪の特色として、米先物市場の世界初の組織的取引きの歴史があることが記載されている。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2767012" y="5810250"/>
            <a:ext cx="257176" cy="14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625379" y="5792467"/>
            <a:ext cx="492443" cy="215444"/>
          </a:xfrm>
          <a:prstGeom prst="rect">
            <a:avLst/>
          </a:prstGeom>
          <a:noFill/>
        </p:spPr>
        <p:txBody>
          <a:bodyPr wrap="none" rtlCol="0">
            <a:spAutoFit/>
          </a:bodyPr>
          <a:lstStyle/>
          <a:p>
            <a:r>
              <a:rPr kumimoji="1" lang="ja-JP" altLang="en-US" sz="800" dirty="0" smtClean="0"/>
              <a:t>金融業</a:t>
            </a:r>
            <a:endParaRPr kumimoji="1" lang="ja-JP" altLang="en-US" sz="800" dirty="0"/>
          </a:p>
        </p:txBody>
      </p:sp>
    </p:spTree>
    <p:extLst>
      <p:ext uri="{BB962C8B-B14F-4D97-AF65-F5344CB8AC3E}">
        <p14:creationId xmlns:p14="http://schemas.microsoft.com/office/powerpoint/2010/main" val="2166328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2483898"/>
            <a:ext cx="9906000" cy="1105468"/>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5400" b="1" dirty="0">
                <a:latin typeface="Meiryo UI" panose="020B0604030504040204" pitchFamily="50" charset="-128"/>
                <a:ea typeface="Meiryo UI" panose="020B0604030504040204" pitchFamily="50" charset="-128"/>
              </a:rPr>
              <a:t>２</a:t>
            </a:r>
            <a:r>
              <a:rPr lang="ja-JP" altLang="en-US" sz="5400" b="1" dirty="0" smtClean="0">
                <a:latin typeface="Meiryo UI" panose="020B0604030504040204" pitchFamily="50" charset="-128"/>
                <a:ea typeface="Meiryo UI" panose="020B0604030504040204" pitchFamily="50" charset="-128"/>
              </a:rPr>
              <a:t>．金融を取り巻く環境</a:t>
            </a:r>
            <a:endParaRPr lang="ja-JP" altLang="en-US" sz="5400" b="1" dirty="0">
              <a:latin typeface="Meiryo UI" panose="020B0604030504040204" pitchFamily="50" charset="-128"/>
              <a:ea typeface="Meiryo UI" panose="020B0604030504040204" pitchFamily="50" charset="-128"/>
            </a:endParaRPr>
          </a:p>
        </p:txBody>
      </p:sp>
      <p:sp>
        <p:nvSpPr>
          <p:cNvPr id="4" name="スライド番号プレースホルダー 2"/>
          <p:cNvSpPr>
            <a:spLocks noGrp="1"/>
          </p:cNvSpPr>
          <p:nvPr>
            <p:ph type="sldNum" sz="quarter" idx="12"/>
          </p:nvPr>
        </p:nvSpPr>
        <p:spPr>
          <a:xfrm>
            <a:off x="6996113" y="6356352"/>
            <a:ext cx="2228850" cy="365125"/>
          </a:xfrm>
        </p:spPr>
        <p:txBody>
          <a:bodyPr/>
          <a:lstStyle/>
          <a:p>
            <a:pPr>
              <a:defRPr/>
            </a:pPr>
            <a:fld id="{4AC9B83D-17C3-4F2E-B0BA-D155CD364A7C}" type="slidenum">
              <a:rPr lang="ja-JP" altLang="en-US" b="1" smtClean="0"/>
              <a:pPr>
                <a:defRPr/>
              </a:pPr>
              <a:t>12</a:t>
            </a:fld>
            <a:endParaRPr lang="ja-JP" altLang="en-US" b="1" dirty="0"/>
          </a:p>
        </p:txBody>
      </p:sp>
    </p:spTree>
    <p:extLst>
      <p:ext uri="{BB962C8B-B14F-4D97-AF65-F5344CB8AC3E}">
        <p14:creationId xmlns:p14="http://schemas.microsoft.com/office/powerpoint/2010/main" val="2664147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6889"/>
            <a:ext cx="9906000" cy="703575"/>
          </a:xfrm>
          <a:solidFill>
            <a:srgbClr val="0070C0"/>
          </a:solidFill>
        </p:spPr>
        <p:txBody>
          <a:bodyPr>
            <a:noAutofit/>
          </a:bodyPr>
          <a:lstStyle/>
          <a:p>
            <a:pPr algn="ctr"/>
            <a:r>
              <a:rPr lang="ja-JP" altLang="en-US" sz="2449" dirty="0">
                <a:solidFill>
                  <a:schemeClr val="bg1"/>
                </a:solidFill>
              </a:rPr>
              <a:t>世界</a:t>
            </a:r>
            <a:r>
              <a:rPr lang="ja-JP" altLang="en-US" sz="2449" dirty="0" smtClean="0">
                <a:solidFill>
                  <a:schemeClr val="bg1"/>
                </a:solidFill>
              </a:rPr>
              <a:t>のデリバティブ取引所</a:t>
            </a:r>
            <a:endParaRPr lang="ja-JP" altLang="en-US" sz="2449" dirty="0">
              <a:solidFill>
                <a:schemeClr val="bg1"/>
              </a:solidFill>
            </a:endParaRPr>
          </a:p>
        </p:txBody>
      </p:sp>
      <p:sp>
        <p:nvSpPr>
          <p:cNvPr id="4" name="スライド番号プレースホルダー 3"/>
          <p:cNvSpPr>
            <a:spLocks noGrp="1"/>
          </p:cNvSpPr>
          <p:nvPr>
            <p:ph type="sldNum" sz="quarter" idx="12"/>
          </p:nvPr>
        </p:nvSpPr>
        <p:spPr/>
        <p:txBody>
          <a:bodyPr/>
          <a:lstStyle/>
          <a:p>
            <a:fld id="{67D2C3EB-C1C1-494F-A98D-9CFA26C6C563}" type="slidenum">
              <a:rPr lang="en-US" altLang="ja-JP" smtClean="0"/>
              <a:pPr/>
              <a:t>13</a:t>
            </a:fld>
            <a:endParaRPr lang="en-US" altLang="ja-JP" dirty="0"/>
          </a:p>
        </p:txBody>
      </p:sp>
      <p:sp>
        <p:nvSpPr>
          <p:cNvPr id="26" name="テキスト プレースホルダー 3">
            <a:extLst>
              <a:ext uri="{FF2B5EF4-FFF2-40B4-BE49-F238E27FC236}">
                <a16:creationId xmlns:a16="http://schemas.microsoft.com/office/drawing/2014/main" id="{1C858091-DFDB-4FBD-9BF4-94672C85B315}"/>
              </a:ext>
            </a:extLst>
          </p:cNvPr>
          <p:cNvSpPr txBox="1">
            <a:spLocks/>
          </p:cNvSpPr>
          <p:nvPr/>
        </p:nvSpPr>
        <p:spPr>
          <a:xfrm>
            <a:off x="0" y="874469"/>
            <a:ext cx="9906000" cy="657574"/>
          </a:xfrm>
          <a:prstGeom prst="rect">
            <a:avLst/>
          </a:prstGeom>
        </p:spPr>
        <p:txBody>
          <a:bodyPr lIns="94605" tIns="47302" rIns="94605" bIns="47302">
            <a:noAutofit/>
          </a:bodyPr>
          <a:lstStyle>
            <a:lvl1pPr marL="342597" indent="-342597"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295" indent="-28550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1992" indent="-228398"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598789" indent="-228398"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5585" indent="-228398"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2383" indent="-228398" algn="l" defTabSz="91359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9178" indent="-228398" algn="l" defTabSz="91359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5976" indent="-228398" algn="l" defTabSz="91359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2773" indent="-228398" algn="l" defTabSz="913593"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l"/>
            </a:pPr>
            <a:r>
              <a:rPr lang="ja-JP" altLang="en-US" sz="181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取引高は増加</a:t>
            </a:r>
            <a:r>
              <a:rPr lang="ja-JP" altLang="en-US" sz="1814"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傾向。</a:t>
            </a:r>
            <a:r>
              <a:rPr lang="en-US" altLang="ja-JP" sz="1814"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14"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年前と比べて、約</a:t>
            </a:r>
            <a:r>
              <a:rPr lang="en-US" altLang="ja-JP" sz="1814"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814"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倍に増加。</a:t>
            </a:r>
            <a:endParaRPr lang="en-US" altLang="ja-JP" sz="181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buFont typeface="Wingdings" panose="05000000000000000000" pitchFamily="2" charset="2"/>
              <a:buChar char="l"/>
            </a:pPr>
            <a:r>
              <a:rPr lang="ja-JP" altLang="en-US" sz="181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これまで中心であった株式・金利関連の先物・オプションだけではなく、コモディティ関連</a:t>
            </a:r>
            <a:r>
              <a:rPr lang="ja-JP" altLang="en-US" sz="1814"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の取引</a:t>
            </a:r>
            <a:r>
              <a:rPr lang="ja-JP" altLang="en-US" sz="181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も増加</a:t>
            </a:r>
          </a:p>
        </p:txBody>
      </p:sp>
      <p:sp>
        <p:nvSpPr>
          <p:cNvPr id="9" name="テキスト ボックス 8">
            <a:extLst>
              <a:ext uri="{FF2B5EF4-FFF2-40B4-BE49-F238E27FC236}">
                <a16:creationId xmlns:a16="http://schemas.microsoft.com/office/drawing/2014/main" id="{CA39CFDC-A16B-4D51-8765-3446C3E32D1C}"/>
              </a:ext>
            </a:extLst>
          </p:cNvPr>
          <p:cNvSpPr txBox="1"/>
          <p:nvPr/>
        </p:nvSpPr>
        <p:spPr>
          <a:xfrm>
            <a:off x="7434805" y="2219914"/>
            <a:ext cx="1418920" cy="262946"/>
          </a:xfrm>
          <a:prstGeom prst="rect">
            <a:avLst/>
          </a:prstGeom>
          <a:noFill/>
          <a:ln w="12700">
            <a:noFill/>
            <a:prstDash val="dash"/>
          </a:ln>
        </p:spPr>
        <p:txBody>
          <a:bodyPr wrap="square" lIns="94605" tIns="47302" rIns="94605" bIns="47302" rtlCol="0">
            <a:spAutoFit/>
          </a:bodyPr>
          <a:lstStyle/>
          <a:p>
            <a:pPr defTabSz="653040"/>
            <a:r>
              <a:rPr kumimoji="1" lang="ja-JP" altLang="en-US" sz="1088" dirty="0">
                <a:solidFill>
                  <a:prstClr val="black"/>
                </a:solidFill>
              </a:rPr>
              <a:t>（データ出所）</a:t>
            </a:r>
            <a:r>
              <a:rPr kumimoji="1" lang="en-US" altLang="ja-JP" sz="1088" dirty="0">
                <a:solidFill>
                  <a:prstClr val="black"/>
                </a:solidFill>
              </a:rPr>
              <a:t>FIA</a:t>
            </a:r>
            <a:endParaRPr kumimoji="1" lang="ja-JP" altLang="en-US" sz="1088" dirty="0">
              <a:solidFill>
                <a:prstClr val="black"/>
              </a:solidFill>
            </a:endParaRPr>
          </a:p>
        </p:txBody>
      </p:sp>
      <p:graphicFrame>
        <p:nvGraphicFramePr>
          <p:cNvPr id="12" name="グラフ 11">
            <a:extLst>
              <a:ext uri="{FF2B5EF4-FFF2-40B4-BE49-F238E27FC236}">
                <a16:creationId xmlns:a16="http://schemas.microsoft.com/office/drawing/2014/main" id="{A2D98174-1560-4848-9103-D5956A54C626}"/>
              </a:ext>
            </a:extLst>
          </p:cNvPr>
          <p:cNvGraphicFramePr>
            <a:graphicFrameLocks/>
          </p:cNvGraphicFramePr>
          <p:nvPr>
            <p:extLst/>
          </p:nvPr>
        </p:nvGraphicFramePr>
        <p:xfrm>
          <a:off x="466296" y="2057478"/>
          <a:ext cx="8666585" cy="4441123"/>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CDE1A13F-2ACE-4552-AE71-8C639F4209BD}"/>
              </a:ext>
            </a:extLst>
          </p:cNvPr>
          <p:cNvSpPr txBox="1"/>
          <p:nvPr/>
        </p:nvSpPr>
        <p:spPr>
          <a:xfrm>
            <a:off x="4357548" y="4171233"/>
            <a:ext cx="1044970" cy="315599"/>
          </a:xfrm>
          <a:prstGeom prst="rect">
            <a:avLst/>
          </a:prstGeom>
          <a:noFill/>
        </p:spPr>
        <p:txBody>
          <a:bodyPr wrap="square" rtlCol="0">
            <a:spAutoFit/>
          </a:bodyPr>
          <a:lstStyle/>
          <a:p>
            <a:pPr algn="ctr"/>
            <a:r>
              <a:rPr kumimoji="1" lang="en-US" altLang="ja-JP" sz="1451" b="1" dirty="0">
                <a:solidFill>
                  <a:srgbClr val="FF0000"/>
                </a:solidFill>
              </a:rPr>
              <a:t>224</a:t>
            </a:r>
            <a:r>
              <a:rPr kumimoji="1" lang="ja-JP" altLang="en-US" sz="1451" b="1" dirty="0">
                <a:solidFill>
                  <a:srgbClr val="FF0000"/>
                </a:solidFill>
              </a:rPr>
              <a:t>億</a:t>
            </a:r>
          </a:p>
        </p:txBody>
      </p:sp>
      <p:sp>
        <p:nvSpPr>
          <p:cNvPr id="14" name="テキスト ボックス 13">
            <a:extLst>
              <a:ext uri="{FF2B5EF4-FFF2-40B4-BE49-F238E27FC236}">
                <a16:creationId xmlns:a16="http://schemas.microsoft.com/office/drawing/2014/main" id="{B363082F-D2A1-472E-9438-016C26DF6B09}"/>
              </a:ext>
            </a:extLst>
          </p:cNvPr>
          <p:cNvSpPr txBox="1"/>
          <p:nvPr/>
        </p:nvSpPr>
        <p:spPr>
          <a:xfrm>
            <a:off x="8227489" y="2417386"/>
            <a:ext cx="1044970" cy="343620"/>
          </a:xfrm>
          <a:prstGeom prst="rect">
            <a:avLst/>
          </a:prstGeom>
          <a:noFill/>
        </p:spPr>
        <p:txBody>
          <a:bodyPr wrap="square" rtlCol="0">
            <a:spAutoFit/>
          </a:bodyPr>
          <a:lstStyle/>
          <a:p>
            <a:pPr algn="ctr"/>
            <a:r>
              <a:rPr lang="en-US" altLang="ja-JP" sz="1633" b="1" dirty="0">
                <a:solidFill>
                  <a:srgbClr val="FF0000"/>
                </a:solidFill>
              </a:rPr>
              <a:t>467</a:t>
            </a:r>
            <a:r>
              <a:rPr kumimoji="1" lang="ja-JP" altLang="en-US" sz="1633" b="1" dirty="0">
                <a:solidFill>
                  <a:srgbClr val="FF0000"/>
                </a:solidFill>
              </a:rPr>
              <a:t>億</a:t>
            </a:r>
          </a:p>
        </p:txBody>
      </p:sp>
      <p:sp>
        <p:nvSpPr>
          <p:cNvPr id="5" name="矢印: 右 4">
            <a:extLst>
              <a:ext uri="{FF2B5EF4-FFF2-40B4-BE49-F238E27FC236}">
                <a16:creationId xmlns:a16="http://schemas.microsoft.com/office/drawing/2014/main" id="{7B932203-AC76-4904-BA1D-A05560A0C1CF}"/>
              </a:ext>
            </a:extLst>
          </p:cNvPr>
          <p:cNvSpPr/>
          <p:nvPr/>
        </p:nvSpPr>
        <p:spPr>
          <a:xfrm rot="20015710">
            <a:off x="5325999" y="3261123"/>
            <a:ext cx="3224499" cy="412313"/>
          </a:xfrm>
          <a:prstGeom prst="rightArrow">
            <a:avLst/>
          </a:prstGeom>
          <a:gradFill flip="none" rotWithShape="1">
            <a:gsLst>
              <a:gs pos="0">
                <a:schemeClr val="accent1">
                  <a:lumMod val="5000"/>
                  <a:lumOff val="95000"/>
                </a:schemeClr>
              </a:gs>
              <a:gs pos="54000">
                <a:schemeClr val="accent1">
                  <a:lumMod val="40000"/>
                  <a:lumOff val="60000"/>
                </a:schemeClr>
              </a:gs>
              <a:gs pos="100000">
                <a:schemeClr val="accent1">
                  <a:lumMod val="45000"/>
                  <a:lumOff val="55000"/>
                </a:schemeClr>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15" name="テキスト ボックス 14">
            <a:extLst>
              <a:ext uri="{FF2B5EF4-FFF2-40B4-BE49-F238E27FC236}">
                <a16:creationId xmlns:a16="http://schemas.microsoft.com/office/drawing/2014/main" id="{37849FDE-CEC1-4AA1-8461-DC092873FEF5}"/>
              </a:ext>
            </a:extLst>
          </p:cNvPr>
          <p:cNvSpPr txBox="1"/>
          <p:nvPr/>
        </p:nvSpPr>
        <p:spPr>
          <a:xfrm>
            <a:off x="6193902" y="2971826"/>
            <a:ext cx="1044970" cy="343620"/>
          </a:xfrm>
          <a:prstGeom prst="rect">
            <a:avLst/>
          </a:prstGeom>
          <a:noFill/>
        </p:spPr>
        <p:txBody>
          <a:bodyPr wrap="square" rtlCol="0">
            <a:spAutoFit/>
          </a:bodyPr>
          <a:lstStyle/>
          <a:p>
            <a:pPr algn="ctr"/>
            <a:r>
              <a:rPr kumimoji="1" lang="ja-JP" altLang="en-US" sz="1633" b="1" dirty="0">
                <a:solidFill>
                  <a:srgbClr val="FF0000"/>
                </a:solidFill>
              </a:rPr>
              <a:t>約</a:t>
            </a:r>
            <a:r>
              <a:rPr kumimoji="1" lang="en-US" altLang="ja-JP" sz="1633" b="1" dirty="0">
                <a:solidFill>
                  <a:srgbClr val="FF0000"/>
                </a:solidFill>
              </a:rPr>
              <a:t>2</a:t>
            </a:r>
            <a:r>
              <a:rPr kumimoji="1" lang="ja-JP" altLang="en-US" sz="1633" b="1" dirty="0">
                <a:solidFill>
                  <a:srgbClr val="FF0000"/>
                </a:solidFill>
              </a:rPr>
              <a:t>倍</a:t>
            </a:r>
          </a:p>
        </p:txBody>
      </p:sp>
      <p:sp>
        <p:nvSpPr>
          <p:cNvPr id="11" name="テキスト ボックス 10">
            <a:extLst>
              <a:ext uri="{FF2B5EF4-FFF2-40B4-BE49-F238E27FC236}">
                <a16:creationId xmlns:a16="http://schemas.microsoft.com/office/drawing/2014/main" id="{E9947750-E7DC-44B4-B02E-CF02961324B9}"/>
              </a:ext>
            </a:extLst>
          </p:cNvPr>
          <p:cNvSpPr txBox="1"/>
          <p:nvPr/>
        </p:nvSpPr>
        <p:spPr>
          <a:xfrm>
            <a:off x="7133630" y="6413645"/>
            <a:ext cx="2285872" cy="238848"/>
          </a:xfrm>
          <a:prstGeom prst="rect">
            <a:avLst/>
          </a:prstGeom>
          <a:noFill/>
        </p:spPr>
        <p:txBody>
          <a:bodyPr wrap="square" rtlCol="0">
            <a:spAutoFit/>
          </a:bodyPr>
          <a:lstStyle/>
          <a:p>
            <a:pPr algn="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（出所）日本取引所</a:t>
            </a:r>
            <a:r>
              <a:rPr lang="ja-JP" altLang="en-US" sz="95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グループ提供資料</a:t>
            </a:r>
            <a:endPar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0" y="6668614"/>
            <a:ext cx="1405719" cy="1395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9502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2284731756"/>
              </p:ext>
            </p:extLst>
          </p:nvPr>
        </p:nvGraphicFramePr>
        <p:xfrm>
          <a:off x="898396" y="898352"/>
          <a:ext cx="7976270" cy="5843266"/>
        </p:xfrm>
        <a:graphic>
          <a:graphicData uri="http://schemas.openxmlformats.org/drawingml/2006/table">
            <a:tbl>
              <a:tblPr>
                <a:tableStyleId>{5940675A-B579-460E-94D1-54222C63F5DA}</a:tableStyleId>
              </a:tblPr>
              <a:tblGrid>
                <a:gridCol w="508675">
                  <a:extLst>
                    <a:ext uri="{9D8B030D-6E8A-4147-A177-3AD203B41FA5}">
                      <a16:colId xmlns:a16="http://schemas.microsoft.com/office/drawing/2014/main" val="107409891"/>
                    </a:ext>
                  </a:extLst>
                </a:gridCol>
                <a:gridCol w="3041873">
                  <a:extLst>
                    <a:ext uri="{9D8B030D-6E8A-4147-A177-3AD203B41FA5}">
                      <a16:colId xmlns:a16="http://schemas.microsoft.com/office/drawing/2014/main" val="3042816631"/>
                    </a:ext>
                  </a:extLst>
                </a:gridCol>
                <a:gridCol w="1235214">
                  <a:extLst>
                    <a:ext uri="{9D8B030D-6E8A-4147-A177-3AD203B41FA5}">
                      <a16:colId xmlns:a16="http://schemas.microsoft.com/office/drawing/2014/main" val="4139370281"/>
                    </a:ext>
                  </a:extLst>
                </a:gridCol>
                <a:gridCol w="1316934">
                  <a:extLst>
                    <a:ext uri="{9D8B030D-6E8A-4147-A177-3AD203B41FA5}">
                      <a16:colId xmlns:a16="http://schemas.microsoft.com/office/drawing/2014/main" val="1791441189"/>
                    </a:ext>
                  </a:extLst>
                </a:gridCol>
                <a:gridCol w="1873574">
                  <a:extLst>
                    <a:ext uri="{9D8B030D-6E8A-4147-A177-3AD203B41FA5}">
                      <a16:colId xmlns:a16="http://schemas.microsoft.com/office/drawing/2014/main" val="2850910202"/>
                    </a:ext>
                  </a:extLst>
                </a:gridCol>
              </a:tblGrid>
              <a:tr h="247478">
                <a:tc>
                  <a:txBody>
                    <a:bodyPr/>
                    <a:lstStyle/>
                    <a:p>
                      <a:pPr algn="ctr" fontAlgn="b"/>
                      <a:r>
                        <a:rPr lang="ja-JP" altLang="en-US" sz="1300" b="1" i="0" u="none" strike="noStrike" dirty="0" smtClean="0">
                          <a:solidFill>
                            <a:schemeClr val="tx1"/>
                          </a:solidFill>
                          <a:effectLst/>
                          <a:latin typeface="+mn-lt"/>
                          <a:ea typeface="+mn-ea"/>
                        </a:rPr>
                        <a:t>順位</a:t>
                      </a:r>
                      <a:endParaRPr lang="en-US" sz="1300" b="1" i="0" u="none" strike="noStrike" dirty="0">
                        <a:solidFill>
                          <a:srgbClr val="000000"/>
                        </a:solidFill>
                        <a:effectLst/>
                        <a:latin typeface="+mn-ea"/>
                        <a:ea typeface="+mn-ea"/>
                      </a:endParaRPr>
                    </a:p>
                  </a:txBody>
                  <a:tcPr marL="8792" marR="8792" marT="8792" marB="0" anchor="ctr">
                    <a:solidFill>
                      <a:srgbClr val="00FF99"/>
                    </a:solidFill>
                  </a:tcPr>
                </a:tc>
                <a:tc>
                  <a:txBody>
                    <a:bodyPr/>
                    <a:lstStyle/>
                    <a:p>
                      <a:pPr algn="ctr" fontAlgn="b"/>
                      <a:r>
                        <a:rPr lang="ja-JP" altLang="en-US" sz="1300" b="1" i="0" u="none" strike="noStrike" dirty="0" smtClean="0">
                          <a:solidFill>
                            <a:srgbClr val="000000"/>
                          </a:solidFill>
                          <a:effectLst/>
                          <a:latin typeface="+mn-ea"/>
                          <a:ea typeface="+mn-ea"/>
                        </a:rPr>
                        <a:t>取引所名</a:t>
                      </a:r>
                      <a:endParaRPr lang="en-US" sz="1300" b="1" i="0" u="none" strike="noStrike" dirty="0">
                        <a:solidFill>
                          <a:srgbClr val="000000"/>
                        </a:solidFill>
                        <a:effectLst/>
                        <a:latin typeface="+mn-ea"/>
                        <a:ea typeface="+mn-ea"/>
                      </a:endParaRPr>
                    </a:p>
                  </a:txBody>
                  <a:tcPr marL="8792" marR="8792" marT="8792" marB="0" anchor="ctr">
                    <a:solidFill>
                      <a:srgbClr val="00FF99"/>
                    </a:solidFill>
                  </a:tcPr>
                </a:tc>
                <a:tc>
                  <a:txBody>
                    <a:bodyPr/>
                    <a:lstStyle/>
                    <a:p>
                      <a:pPr algn="ctr" fontAlgn="b"/>
                      <a:r>
                        <a:rPr lang="en-US" altLang="ja-JP" sz="1300" b="1" i="0" u="none" strike="noStrike" dirty="0" smtClean="0">
                          <a:solidFill>
                            <a:srgbClr val="000000"/>
                          </a:solidFill>
                          <a:effectLst/>
                          <a:latin typeface="+mn-ea"/>
                          <a:ea typeface="+mn-ea"/>
                        </a:rPr>
                        <a:t>2019</a:t>
                      </a:r>
                      <a:r>
                        <a:rPr lang="ja-JP" altLang="en-US" sz="1300" b="1" i="0" u="none" strike="noStrike" dirty="0" smtClean="0">
                          <a:solidFill>
                            <a:srgbClr val="000000"/>
                          </a:solidFill>
                          <a:effectLst/>
                          <a:latin typeface="+mn-ea"/>
                          <a:ea typeface="+mn-ea"/>
                        </a:rPr>
                        <a:t>年</a:t>
                      </a:r>
                      <a:r>
                        <a:rPr lang="ja-JP" altLang="en-US" sz="1000" b="0" i="0" u="none" strike="noStrike" dirty="0" smtClean="0">
                          <a:solidFill>
                            <a:srgbClr val="000000"/>
                          </a:solidFill>
                          <a:effectLst/>
                          <a:latin typeface="+mn-ea"/>
                          <a:ea typeface="+mn-ea"/>
                        </a:rPr>
                        <a:t>（枚）</a:t>
                      </a:r>
                      <a:endParaRPr lang="en-US" sz="1300" b="0" i="0" u="none" strike="noStrike" dirty="0">
                        <a:solidFill>
                          <a:srgbClr val="000000"/>
                        </a:solidFill>
                        <a:effectLst/>
                        <a:latin typeface="+mn-ea"/>
                        <a:ea typeface="+mn-ea"/>
                      </a:endParaRPr>
                    </a:p>
                  </a:txBody>
                  <a:tcPr marL="8792" marR="8792" marT="8792" marB="0" anchor="ctr">
                    <a:solidFill>
                      <a:srgbClr val="00FF99"/>
                    </a:solidFill>
                  </a:tcPr>
                </a:tc>
                <a:tc>
                  <a:txBody>
                    <a:bodyPr/>
                    <a:lstStyle/>
                    <a:p>
                      <a:pPr algn="ctr" fontAlgn="b"/>
                      <a:r>
                        <a:rPr lang="en-US" altLang="ja-JP" sz="1300" b="1" i="0" u="none" strike="noStrike" dirty="0" smtClean="0">
                          <a:solidFill>
                            <a:srgbClr val="000000"/>
                          </a:solidFill>
                          <a:effectLst/>
                          <a:latin typeface="+mn-ea"/>
                          <a:ea typeface="+mn-ea"/>
                        </a:rPr>
                        <a:t>2018</a:t>
                      </a:r>
                      <a:r>
                        <a:rPr lang="ja-JP" altLang="en-US" sz="1300" b="1" i="0" u="none" strike="noStrike" dirty="0" smtClean="0">
                          <a:solidFill>
                            <a:srgbClr val="000000"/>
                          </a:solidFill>
                          <a:effectLst/>
                          <a:latin typeface="+mn-ea"/>
                          <a:ea typeface="+mn-ea"/>
                        </a:rPr>
                        <a:t>年</a:t>
                      </a:r>
                      <a:r>
                        <a:rPr lang="ja-JP" altLang="en-US" sz="1000" b="0" i="0" u="none" strike="noStrike" dirty="0" smtClean="0">
                          <a:solidFill>
                            <a:srgbClr val="000000"/>
                          </a:solidFill>
                          <a:effectLst/>
                          <a:latin typeface="+mn-ea"/>
                          <a:ea typeface="+mn-ea"/>
                        </a:rPr>
                        <a:t>（枚）</a:t>
                      </a:r>
                      <a:endParaRPr lang="en-US" sz="1000" b="0" i="0" u="none" strike="noStrike" dirty="0">
                        <a:solidFill>
                          <a:srgbClr val="000000"/>
                        </a:solidFill>
                        <a:effectLst/>
                        <a:latin typeface="+mn-ea"/>
                        <a:ea typeface="+mn-ea"/>
                      </a:endParaRPr>
                    </a:p>
                  </a:txBody>
                  <a:tcPr marL="8792" marR="8792" marT="8792" marB="0" anchor="ctr">
                    <a:solidFill>
                      <a:srgbClr val="00FF99"/>
                    </a:solidFill>
                  </a:tcPr>
                </a:tc>
                <a:tc>
                  <a:txBody>
                    <a:bodyPr/>
                    <a:lstStyle/>
                    <a:p>
                      <a:pPr algn="ctr" fontAlgn="b"/>
                      <a:r>
                        <a:rPr lang="ja-JP" altLang="en-US" sz="1300" b="1" i="0" u="none" strike="noStrike" dirty="0" smtClean="0">
                          <a:solidFill>
                            <a:srgbClr val="000000"/>
                          </a:solidFill>
                          <a:effectLst/>
                          <a:latin typeface="+mn-ea"/>
                          <a:ea typeface="+mn-ea"/>
                        </a:rPr>
                        <a:t>前年比増減率</a:t>
                      </a:r>
                      <a:endParaRPr lang="en-US" sz="1300" b="1" i="0" u="none" strike="noStrike" dirty="0">
                        <a:solidFill>
                          <a:srgbClr val="000000"/>
                        </a:solidFill>
                        <a:effectLst/>
                        <a:latin typeface="+mn-ea"/>
                        <a:ea typeface="+mn-ea"/>
                      </a:endParaRPr>
                    </a:p>
                  </a:txBody>
                  <a:tcPr marL="8792" marR="8792" marT="8792" marB="0" anchor="ctr">
                    <a:solidFill>
                      <a:srgbClr val="00FF99"/>
                    </a:solidFill>
                  </a:tcPr>
                </a:tc>
                <a:extLst>
                  <a:ext uri="{0D108BD9-81ED-4DB2-BD59-A6C34878D82A}">
                    <a16:rowId xmlns:a16="http://schemas.microsoft.com/office/drawing/2014/main" val="417100227"/>
                  </a:ext>
                </a:extLst>
              </a:tr>
              <a:tr h="230155">
                <a:tc>
                  <a:txBody>
                    <a:bodyPr/>
                    <a:lstStyle/>
                    <a:p>
                      <a:pPr algn="ctr" fontAlgn="b"/>
                      <a:r>
                        <a:rPr lang="en-US" altLang="ja-JP" sz="1100" u="none" strike="noStrike" dirty="0">
                          <a:effectLst/>
                        </a:rPr>
                        <a:t>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rgbClr val="000000"/>
                          </a:solidFill>
                          <a:effectLst/>
                          <a:latin typeface="+mn-ea"/>
                          <a:ea typeface="+mn-ea"/>
                        </a:rPr>
                        <a:t>ナショナル証券取引所（インド・ムンバイ）</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5,960,653,879</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3,790,090,142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57.27%</a:t>
                      </a:r>
                      <a:endParaRPr lang="en-US" altLang="ja-JP" sz="1100" b="0" i="0" u="none" strike="noStrike">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3139877631"/>
                  </a:ext>
                </a:extLst>
              </a:tr>
              <a:tr h="230155">
                <a:tc>
                  <a:txBody>
                    <a:bodyPr/>
                    <a:lstStyle/>
                    <a:p>
                      <a:pPr algn="ctr" fontAlgn="b"/>
                      <a:r>
                        <a:rPr lang="en-US" altLang="ja-JP" sz="1100" u="none" strike="noStrike">
                          <a:effectLst/>
                        </a:rPr>
                        <a:t>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smtClean="0">
                          <a:effectLst/>
                        </a:rPr>
                        <a:t>CME</a:t>
                      </a:r>
                      <a:r>
                        <a:rPr lang="ja-JP" altLang="en-US" sz="1100" u="none" strike="noStrike" dirty="0" smtClean="0">
                          <a:effectLst/>
                        </a:rPr>
                        <a:t>グループ（アメリカ・シカゴ）</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4,830,045,369</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4,844,857,131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-0.31%</a:t>
                      </a:r>
                      <a:endParaRPr lang="en-US" altLang="ja-JP" sz="1100" b="0" i="0" u="none" strike="noStrike">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280815145"/>
                  </a:ext>
                </a:extLst>
              </a:tr>
              <a:tr h="230155">
                <a:tc>
                  <a:txBody>
                    <a:bodyPr/>
                    <a:lstStyle/>
                    <a:p>
                      <a:pPr algn="ctr" fontAlgn="b"/>
                      <a:r>
                        <a:rPr lang="en-US" altLang="ja-JP" sz="1100" u="none" strike="noStrike">
                          <a:effectLst/>
                        </a:rPr>
                        <a:t>3</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smtClean="0">
                          <a:effectLst/>
                        </a:rPr>
                        <a:t>B3</a:t>
                      </a:r>
                      <a:r>
                        <a:rPr lang="ja-JP" altLang="en-US" sz="1100" u="none" strike="noStrike" dirty="0" smtClean="0">
                          <a:effectLst/>
                        </a:rPr>
                        <a:t>取引所（ブラジル・サンパウロ）</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3,880,624,283</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2,574,073,178</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50.76%</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282615992"/>
                  </a:ext>
                </a:extLst>
              </a:tr>
              <a:tr h="230155">
                <a:tc>
                  <a:txBody>
                    <a:bodyPr/>
                    <a:lstStyle/>
                    <a:p>
                      <a:pPr algn="ctr" fontAlgn="b"/>
                      <a:r>
                        <a:rPr lang="en-US" altLang="ja-JP" sz="1100" u="none" strike="noStrike">
                          <a:effectLst/>
                        </a:rPr>
                        <a:t>4</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インターコンチネンタル取引所</a:t>
                      </a:r>
                      <a:r>
                        <a:rPr lang="ja-JP" altLang="en-US" sz="900" b="0" i="0" u="none" strike="noStrike" dirty="0" smtClean="0">
                          <a:solidFill>
                            <a:schemeClr val="tx1"/>
                          </a:solidFill>
                          <a:effectLst/>
                          <a:latin typeface="+mn-lt"/>
                          <a:ea typeface="+mn-ea"/>
                        </a:rPr>
                        <a:t>（アメリカ・アトランタ）</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2,256,762,531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2,474,223,217</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-8.79%</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431161217"/>
                  </a:ext>
                </a:extLst>
              </a:tr>
              <a:tr h="230155">
                <a:tc>
                  <a:txBody>
                    <a:bodyPr/>
                    <a:lstStyle/>
                    <a:p>
                      <a:pPr algn="ctr" fontAlgn="b"/>
                      <a:r>
                        <a:rPr lang="en-US" altLang="ja-JP" sz="1100" u="none" strike="noStrike">
                          <a:effectLst/>
                        </a:rPr>
                        <a:t>5</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err="1" smtClean="0">
                          <a:effectLst/>
                        </a:rPr>
                        <a:t>Eurex</a:t>
                      </a:r>
                      <a:r>
                        <a:rPr lang="ja-JP" altLang="en-US" sz="1100" u="none" strike="noStrike" dirty="0" smtClean="0">
                          <a:effectLst/>
                        </a:rPr>
                        <a:t>（ドイツ・エシュボルン）</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1,947,144,196</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1,951,763,081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-0.24%</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048941179"/>
                  </a:ext>
                </a:extLst>
              </a:tr>
              <a:tr h="230155">
                <a:tc>
                  <a:txBody>
                    <a:bodyPr/>
                    <a:lstStyle/>
                    <a:p>
                      <a:pPr algn="ctr" fontAlgn="b"/>
                      <a:r>
                        <a:rPr lang="en-US" altLang="ja-JP" sz="1100" u="none" strike="noStrike">
                          <a:effectLst/>
                        </a:rPr>
                        <a:t>6</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smtClean="0">
                          <a:effectLst/>
                        </a:rPr>
                        <a:t>CBOE</a:t>
                      </a:r>
                      <a:r>
                        <a:rPr lang="ja-JP" altLang="en-US" sz="1100" u="none" strike="noStrike" dirty="0" smtClean="0">
                          <a:effectLst/>
                        </a:rPr>
                        <a:t>ホールディングス（アメリカ・シカゴ）</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1,912,075,382</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2,050,884,142</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-6.77%</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4038801843"/>
                  </a:ext>
                </a:extLst>
              </a:tr>
              <a:tr h="230155">
                <a:tc>
                  <a:txBody>
                    <a:bodyPr/>
                    <a:lstStyle/>
                    <a:p>
                      <a:pPr algn="ctr" fontAlgn="b"/>
                      <a:r>
                        <a:rPr lang="en-US" altLang="ja-JP" sz="1100" u="none" strike="noStrike">
                          <a:effectLst/>
                        </a:rPr>
                        <a:t>7</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smtClean="0">
                          <a:effectLst/>
                        </a:rPr>
                        <a:t>Nasdaq</a:t>
                      </a:r>
                      <a:r>
                        <a:rPr lang="ja-JP" altLang="en-US" sz="1100" u="none" strike="noStrike" dirty="0" smtClean="0">
                          <a:effectLst/>
                        </a:rPr>
                        <a:t>（アメリカ・ニューヨーク）</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1,785,341,204</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1,894,713,045</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-5.77%</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099564335"/>
                  </a:ext>
                </a:extLst>
              </a:tr>
              <a:tr h="230155">
                <a:tc>
                  <a:txBody>
                    <a:bodyPr/>
                    <a:lstStyle/>
                    <a:p>
                      <a:pPr algn="ctr" fontAlgn="b"/>
                      <a:r>
                        <a:rPr lang="en-US" altLang="ja-JP" sz="1100" u="none" strike="noStrike">
                          <a:effectLst/>
                        </a:rPr>
                        <a:t>8</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韓国取引所（韓国・プサン）</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1,546,717,194</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1,408,259,039</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9.83%</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765128216"/>
                  </a:ext>
                </a:extLst>
              </a:tr>
              <a:tr h="230155">
                <a:tc>
                  <a:txBody>
                    <a:bodyPr/>
                    <a:lstStyle/>
                    <a:p>
                      <a:pPr algn="ctr" fontAlgn="b"/>
                      <a:r>
                        <a:rPr lang="en-US" altLang="ja-JP" sz="1100" u="none" strike="noStrike">
                          <a:effectLst/>
                        </a:rPr>
                        <a:t>9</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rgbClr val="000000"/>
                          </a:solidFill>
                          <a:effectLst/>
                          <a:latin typeface="+mn-ea"/>
                          <a:ea typeface="+mn-ea"/>
                        </a:rPr>
                        <a:t>モスクワ取引所（ロシア・モスクワ）</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1,455,043,932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1,500,375,257</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-3.02%</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60965393"/>
                  </a:ext>
                </a:extLst>
              </a:tr>
              <a:tr h="230155">
                <a:tc>
                  <a:txBody>
                    <a:bodyPr/>
                    <a:lstStyle/>
                    <a:p>
                      <a:pPr algn="ctr" fontAlgn="b"/>
                      <a:r>
                        <a:rPr lang="en-US" altLang="ja-JP" sz="1100" u="none" strike="noStrike">
                          <a:effectLst/>
                        </a:rPr>
                        <a:t>10</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上海先物取引所（中国・上海）</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1,447,597,054</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1,201,969,095</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20.44%</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597074260"/>
                  </a:ext>
                </a:extLst>
              </a:tr>
              <a:tr h="230155">
                <a:tc>
                  <a:txBody>
                    <a:bodyPr/>
                    <a:lstStyle/>
                    <a:p>
                      <a:pPr algn="ctr" fontAlgn="b"/>
                      <a:r>
                        <a:rPr lang="en-US" altLang="ja-JP" sz="1100" u="none" strike="noStrike">
                          <a:effectLst/>
                        </a:rPr>
                        <a:t>11</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大連商品取引所（中国・大連）</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1,355,584,225</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981,927,369</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38.05%</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358404624"/>
                  </a:ext>
                </a:extLst>
              </a:tr>
              <a:tr h="269932">
                <a:tc>
                  <a:txBody>
                    <a:bodyPr/>
                    <a:lstStyle/>
                    <a:p>
                      <a:pPr algn="ctr" fontAlgn="b"/>
                      <a:r>
                        <a:rPr lang="en-US" altLang="ja-JP" sz="1100" u="none" strike="noStrike">
                          <a:effectLst/>
                        </a:rPr>
                        <a:t>12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rgbClr val="000000"/>
                          </a:solidFill>
                          <a:effectLst/>
                          <a:latin typeface="+mn-ea"/>
                          <a:ea typeface="+mn-ea"/>
                        </a:rPr>
                        <a:t>鄭州商品取引所（中国・鄭州）</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1,092,703,580</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817,969,982</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33.59%</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093688775"/>
                  </a:ext>
                </a:extLst>
              </a:tr>
              <a:tr h="230155">
                <a:tc>
                  <a:txBody>
                    <a:bodyPr/>
                    <a:lstStyle/>
                    <a:p>
                      <a:pPr algn="ctr" fontAlgn="b"/>
                      <a:r>
                        <a:rPr lang="en-US" altLang="ja-JP" sz="1100" u="none" strike="noStrike">
                          <a:effectLst/>
                        </a:rPr>
                        <a:t>13</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en-US" sz="1100" u="none" strike="noStrike" dirty="0" smtClean="0">
                          <a:effectLst/>
                        </a:rPr>
                        <a:t>BSE</a:t>
                      </a:r>
                      <a:r>
                        <a:rPr lang="ja-JP" altLang="en-US" sz="1100" u="none" strike="noStrike" dirty="0" smtClean="0">
                          <a:effectLst/>
                        </a:rPr>
                        <a:t>（インド・ムンバイ）</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1,026,425,811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1,032,693,325</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-0.61%</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488741810"/>
                  </a:ext>
                </a:extLst>
              </a:tr>
              <a:tr h="259851">
                <a:tc>
                  <a:txBody>
                    <a:bodyPr/>
                    <a:lstStyle/>
                    <a:p>
                      <a:pPr algn="ctr" fontAlgn="b"/>
                      <a:r>
                        <a:rPr lang="en-US" altLang="ja-JP" sz="1100" u="none" strike="noStrike">
                          <a:effectLst/>
                        </a:rPr>
                        <a:t>14</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マイアミ国際証券取引所（アメリカ・マイアミ）</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440,049,131</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421,320,501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4.45%</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898320056"/>
                  </a:ext>
                </a:extLst>
              </a:tr>
              <a:tr h="230155">
                <a:tc>
                  <a:txBody>
                    <a:bodyPr/>
                    <a:lstStyle/>
                    <a:p>
                      <a:pPr algn="ctr" fontAlgn="b"/>
                      <a:r>
                        <a:rPr lang="en-US" altLang="ja-JP" sz="1100" u="none" strike="noStrike">
                          <a:effectLst/>
                        </a:rPr>
                        <a:t>15</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香港取引所グループ（香港）</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438,690,021</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480,966,627</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-8.79%</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3313017759"/>
                  </a:ext>
                </a:extLst>
              </a:tr>
              <a:tr h="230155">
                <a:tc>
                  <a:txBody>
                    <a:bodyPr/>
                    <a:lstStyle/>
                    <a:p>
                      <a:pPr algn="ctr" fontAlgn="b"/>
                      <a:r>
                        <a:rPr lang="en-US" altLang="ja-JP" sz="1100" u="none" strike="noStrike">
                          <a:effectLst/>
                        </a:rPr>
                        <a:t>16</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ボルサ・イスタンブルー証券取引所</a:t>
                      </a:r>
                      <a:r>
                        <a:rPr lang="ja-JP" altLang="en-US" sz="700" b="0" i="0" u="none" strike="noStrike" dirty="0" smtClean="0">
                          <a:solidFill>
                            <a:schemeClr val="tx1"/>
                          </a:solidFill>
                          <a:effectLst/>
                          <a:latin typeface="+mn-lt"/>
                          <a:ea typeface="+mn-ea"/>
                        </a:rPr>
                        <a:t>（トルコ・イスタンブール）</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387,996,034</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236,393,421</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64.13%</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549137080"/>
                  </a:ext>
                </a:extLst>
              </a:tr>
              <a:tr h="230155">
                <a:tc>
                  <a:txBody>
                    <a:bodyPr/>
                    <a:lstStyle/>
                    <a:p>
                      <a:pPr algn="ctr" fontAlgn="b"/>
                      <a:r>
                        <a:rPr lang="en-US" altLang="ja-JP" sz="1100" u="none" strike="noStrike">
                          <a:effectLst/>
                        </a:rPr>
                        <a:t>17</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日本取引所グループ</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361,063,321</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411,945,912</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-12.35%</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909587019"/>
                  </a:ext>
                </a:extLst>
              </a:tr>
              <a:tr h="230155">
                <a:tc>
                  <a:txBody>
                    <a:bodyPr/>
                    <a:lstStyle/>
                    <a:p>
                      <a:pPr algn="ctr" fontAlgn="b"/>
                      <a:endParaRPr lang="ja-JP" altLang="en-US"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（うち、大阪取引所）</a:t>
                      </a:r>
                      <a:endParaRPr lang="en-US" sz="1100" b="0" i="0" u="none" strike="noStrike" dirty="0">
                        <a:solidFill>
                          <a:srgbClr val="000000"/>
                        </a:solidFill>
                        <a:effectLst/>
                        <a:latin typeface="+mn-ea"/>
                        <a:ea typeface="+mn-ea"/>
                      </a:endParaRPr>
                    </a:p>
                  </a:txBody>
                  <a:tcPr marL="131885" marR="8792" marT="8792" marB="0" anchor="ctr"/>
                </a:tc>
                <a:tc>
                  <a:txBody>
                    <a:bodyPr/>
                    <a:lstStyle/>
                    <a:p>
                      <a:pPr algn="r" fontAlgn="b"/>
                      <a:r>
                        <a:rPr lang="ja-JP" altLang="en-US" sz="1100" u="none" strike="noStrike" dirty="0">
                          <a:effectLst/>
                        </a:rPr>
                        <a:t>        </a:t>
                      </a:r>
                      <a:r>
                        <a:rPr lang="en-US" altLang="ja-JP" sz="1100" u="none" strike="noStrike" dirty="0" smtClean="0">
                          <a:effectLst/>
                        </a:rPr>
                        <a:t>342,078,086 </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ja-JP" altLang="en-US" sz="1100" u="none" strike="noStrike">
                          <a:effectLst/>
                        </a:rPr>
                        <a:t>              </a:t>
                      </a:r>
                      <a:r>
                        <a:rPr lang="en-US" altLang="ja-JP" sz="1100" u="none" strike="noStrike">
                          <a:effectLst/>
                        </a:rPr>
                        <a:t>388,348,145 </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-11.91%</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607411038"/>
                  </a:ext>
                </a:extLst>
              </a:tr>
              <a:tr h="259851">
                <a:tc>
                  <a:txBody>
                    <a:bodyPr/>
                    <a:lstStyle/>
                    <a:p>
                      <a:pPr algn="ctr" fontAlgn="b"/>
                      <a:endParaRPr lang="ja-JP" altLang="en-US"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（うち、東京商品取引所）</a:t>
                      </a:r>
                      <a:endParaRPr lang="en-US" sz="1100" b="0" i="0" u="none" strike="noStrike" dirty="0">
                        <a:solidFill>
                          <a:srgbClr val="000000"/>
                        </a:solidFill>
                        <a:effectLst/>
                        <a:latin typeface="+mn-ea"/>
                        <a:ea typeface="+mn-ea"/>
                      </a:endParaRPr>
                    </a:p>
                  </a:txBody>
                  <a:tcPr marL="131885" marR="8792" marT="8792" marB="0" anchor="ctr"/>
                </a:tc>
                <a:tc>
                  <a:txBody>
                    <a:bodyPr/>
                    <a:lstStyle/>
                    <a:p>
                      <a:pPr algn="r" fontAlgn="b"/>
                      <a:r>
                        <a:rPr lang="ja-JP" altLang="en-US" sz="1100" u="none" strike="noStrike" dirty="0">
                          <a:effectLst/>
                        </a:rPr>
                        <a:t>           </a:t>
                      </a:r>
                      <a:r>
                        <a:rPr lang="en-US" altLang="ja-JP" sz="1100" u="none" strike="noStrike" dirty="0" smtClean="0">
                          <a:effectLst/>
                        </a:rPr>
                        <a:t>18,985,235 </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ja-JP" altLang="en-US" sz="1100" u="none" strike="noStrike" dirty="0">
                          <a:effectLst/>
                        </a:rPr>
                        <a:t>                </a:t>
                      </a:r>
                      <a:r>
                        <a:rPr lang="en-US" altLang="ja-JP" sz="1100" u="none" strike="noStrike" dirty="0">
                          <a:effectLst/>
                        </a:rPr>
                        <a:t>23,597,767 </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-19.55%</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734628775"/>
                  </a:ext>
                </a:extLst>
              </a:tr>
              <a:tr h="230155">
                <a:tc>
                  <a:txBody>
                    <a:bodyPr/>
                    <a:lstStyle/>
                    <a:p>
                      <a:pPr algn="ctr" fontAlgn="b"/>
                      <a:r>
                        <a:rPr lang="en-US" altLang="ja-JP" sz="1100" u="none" strike="noStrike">
                          <a:effectLst/>
                        </a:rPr>
                        <a:t>18</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マルチコモディティ取引所（インド・ムンバイ）</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306,592,744</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230,339,630</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33.10%</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131825983"/>
                  </a:ext>
                </a:extLst>
              </a:tr>
              <a:tr h="230155">
                <a:tc>
                  <a:txBody>
                    <a:bodyPr/>
                    <a:lstStyle/>
                    <a:p>
                      <a:pPr algn="ctr" fontAlgn="b"/>
                      <a:r>
                        <a:rPr lang="en-US" altLang="ja-JP" sz="1100" u="none" strike="noStrike">
                          <a:effectLst/>
                        </a:rPr>
                        <a:t>19</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台湾先物取引所（中国・台北）</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260,765,482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308,083,576</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-15.36%</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3355761749"/>
                  </a:ext>
                </a:extLst>
              </a:tr>
              <a:tr h="230155">
                <a:tc>
                  <a:txBody>
                    <a:bodyPr/>
                    <a:lstStyle/>
                    <a:p>
                      <a:pPr algn="ctr" fontAlgn="b"/>
                      <a:r>
                        <a:rPr lang="en-US" altLang="ja-JP" sz="1100" u="none" strike="noStrike">
                          <a:effectLst/>
                        </a:rPr>
                        <a:t>20</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ctr" fontAlgn="b"/>
                      <a:r>
                        <a:rPr lang="ja-JP" altLang="en-US" sz="1100" b="0" i="0" u="none" strike="noStrike" dirty="0" smtClean="0">
                          <a:solidFill>
                            <a:schemeClr val="tx1"/>
                          </a:solidFill>
                          <a:effectLst/>
                          <a:latin typeface="+mn-lt"/>
                          <a:ea typeface="+mn-ea"/>
                        </a:rPr>
                        <a:t>オーストラリア証券取引所</a:t>
                      </a:r>
                      <a:r>
                        <a:rPr lang="ja-JP" altLang="en-US" sz="1000" b="0" i="0" u="none" strike="noStrike" dirty="0" smtClean="0">
                          <a:solidFill>
                            <a:schemeClr val="tx1"/>
                          </a:solidFill>
                          <a:effectLst/>
                          <a:latin typeface="+mn-lt"/>
                          <a:ea typeface="+mn-ea"/>
                        </a:rPr>
                        <a:t>（オーストラリア・シドニー）</a:t>
                      </a:r>
                      <a:endParaRPr lang="en-US"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260,478,736</a:t>
                      </a:r>
                      <a:endParaRPr lang="en-US" altLang="ja-JP" sz="1100" b="0" i="0" u="none" strike="noStrike" dirty="0">
                        <a:solidFill>
                          <a:srgbClr val="000000"/>
                        </a:solidFill>
                        <a:effectLst/>
                        <a:latin typeface="+mn-ea"/>
                        <a:ea typeface="+mn-ea"/>
                      </a:endParaRPr>
                    </a:p>
                  </a:txBody>
                  <a:tcPr marL="8792" marR="8792" marT="8792" marB="0" anchor="ctr"/>
                </a:tc>
                <a:tc>
                  <a:txBody>
                    <a:bodyPr/>
                    <a:lstStyle/>
                    <a:p>
                      <a:pPr algn="r" fontAlgn="b"/>
                      <a:r>
                        <a:rPr lang="en-US" altLang="ja-JP" sz="1100" u="none" strike="noStrike">
                          <a:effectLst/>
                        </a:rPr>
                        <a:t>248,003,922</a:t>
                      </a:r>
                      <a:endParaRPr lang="en-US" altLang="ja-JP" sz="1100" b="0" i="0" u="none" strike="noStrike">
                        <a:solidFill>
                          <a:srgbClr val="000000"/>
                        </a:solidFill>
                        <a:effectLst/>
                        <a:latin typeface="+mn-ea"/>
                        <a:ea typeface="+mn-ea"/>
                      </a:endParaRPr>
                    </a:p>
                  </a:txBody>
                  <a:tcPr marL="8792" marR="8792" marT="8792" marB="0" anchor="ctr"/>
                </a:tc>
                <a:tc>
                  <a:txBody>
                    <a:bodyPr/>
                    <a:lstStyle/>
                    <a:p>
                      <a:pPr algn="r" fontAlgn="b"/>
                      <a:r>
                        <a:rPr lang="en-US" altLang="ja-JP" sz="1100" u="none" strike="noStrike" dirty="0">
                          <a:effectLst/>
                        </a:rPr>
                        <a:t>5.03%</a:t>
                      </a:r>
                      <a:endParaRPr lang="en-US" altLang="ja-JP" sz="1100" b="0" i="0" u="none" strike="noStrike" dirty="0">
                        <a:solidFill>
                          <a:srgbClr val="000000"/>
                        </a:solidFill>
                        <a:effectLst/>
                        <a:latin typeface="+mn-ea"/>
                        <a:ea typeface="+mn-ea"/>
                      </a:endParaRPr>
                    </a:p>
                  </a:txBody>
                  <a:tcPr marL="8792" marR="8792" marT="8792" marB="0" anchor="ctr"/>
                </a:tc>
                <a:extLst>
                  <a:ext uri="{0D108BD9-81ED-4DB2-BD59-A6C34878D82A}">
                    <a16:rowId xmlns:a16="http://schemas.microsoft.com/office/drawing/2014/main" val="2340668781"/>
                  </a:ext>
                </a:extLst>
              </a:tr>
            </a:tbl>
          </a:graphicData>
        </a:graphic>
      </p:graphicFrame>
      <p:sp>
        <p:nvSpPr>
          <p:cNvPr id="2" name="正方形/長方形 1"/>
          <p:cNvSpPr/>
          <p:nvPr/>
        </p:nvSpPr>
        <p:spPr>
          <a:xfrm>
            <a:off x="898397" y="5090616"/>
            <a:ext cx="7976271" cy="7096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スライド番号プレースホルダー 2"/>
          <p:cNvSpPr>
            <a:spLocks noGrp="1"/>
          </p:cNvSpPr>
          <p:nvPr>
            <p:ph type="sldNum" sz="quarter" idx="12"/>
          </p:nvPr>
        </p:nvSpPr>
        <p:spPr>
          <a:xfrm>
            <a:off x="7391400" y="6015994"/>
            <a:ext cx="2133600" cy="337038"/>
          </a:xfrm>
        </p:spPr>
        <p:txBody>
          <a:bodyPr/>
          <a:lstStyle/>
          <a:p>
            <a:fld id="{D2D8002D-B5B0-4BAC-B1F6-782DDCCE6D9C}" type="slidenum">
              <a:rPr kumimoji="1" lang="ja-JP" altLang="en-US" smtClean="0"/>
              <a:t>14</a:t>
            </a:fld>
            <a:endParaRPr kumimoji="1" lang="ja-JP" altLang="en-US" dirty="0"/>
          </a:p>
        </p:txBody>
      </p:sp>
      <p:sp>
        <p:nvSpPr>
          <p:cNvPr id="13" name="正方形/長方形 12"/>
          <p:cNvSpPr/>
          <p:nvPr/>
        </p:nvSpPr>
        <p:spPr>
          <a:xfrm>
            <a:off x="0" y="-15332"/>
            <a:ext cx="9906000" cy="369332"/>
          </a:xfrm>
          <a:prstGeom prst="rect">
            <a:avLst/>
          </a:prstGeom>
          <a:solidFill>
            <a:srgbClr val="0070C0"/>
          </a:solidFill>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デリバティブ取引の世界市場ランキング（</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Futures Industry Association</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3318" y="411676"/>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メイリオ" panose="020B0604030504040204" pitchFamily="50" charset="-128"/>
                <a:ea typeface="メイリオ" panose="020B0604030504040204" pitchFamily="50" charset="-128"/>
              </a:rPr>
              <a:t>デリバティブ取引の世界の市場ランキングでは、</a:t>
            </a:r>
            <a:r>
              <a:rPr lang="ja-JP" altLang="en-US" sz="1600" dirty="0" smtClean="0">
                <a:latin typeface="メイリオ" panose="020B0604030504040204" pitchFamily="50" charset="-128"/>
                <a:ea typeface="メイリオ" panose="020B0604030504040204" pitchFamily="50" charset="-128"/>
              </a:rPr>
              <a:t>日本取引所グループは</a:t>
            </a:r>
            <a:r>
              <a:rPr lang="en-US" altLang="ja-JP" sz="1600" dirty="0">
                <a:latin typeface="メイリオ" panose="020B0604030504040204" pitchFamily="50" charset="-128"/>
                <a:ea typeface="メイリオ" panose="020B0604030504040204" pitchFamily="50" charset="-128"/>
              </a:rPr>
              <a:t>17</a:t>
            </a:r>
            <a:r>
              <a:rPr lang="ja-JP" altLang="en-US" sz="1600" dirty="0">
                <a:latin typeface="メイリオ" panose="020B0604030504040204" pitchFamily="50" charset="-128"/>
                <a:ea typeface="メイリオ" panose="020B0604030504040204" pitchFamily="50" charset="-128"/>
              </a:rPr>
              <a:t>位。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57283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ext uri="{D42A27DB-BD31-4B8C-83A1-F6EECF244321}">
                <p14:modId xmlns:p14="http://schemas.microsoft.com/office/powerpoint/2010/main" val="3914078211"/>
              </p:ext>
            </p:extLst>
          </p:nvPr>
        </p:nvGraphicFramePr>
        <p:xfrm>
          <a:off x="1046729" y="1479498"/>
          <a:ext cx="7810098" cy="4919374"/>
        </p:xfrm>
        <a:graphic>
          <a:graphicData uri="http://schemas.openxmlformats.org/drawingml/2006/chart">
            <c:chart xmlns:c="http://schemas.openxmlformats.org/drawingml/2006/chart" xmlns:r="http://schemas.openxmlformats.org/officeDocument/2006/relationships" r:id="rId2"/>
          </a:graphicData>
        </a:graphic>
      </p:graphicFrame>
      <p:sp>
        <p:nvSpPr>
          <p:cNvPr id="8" name="正方形/長方形 7"/>
          <p:cNvSpPr/>
          <p:nvPr/>
        </p:nvSpPr>
        <p:spPr>
          <a:xfrm>
            <a:off x="674936" y="1192500"/>
            <a:ext cx="1457450" cy="261610"/>
          </a:xfrm>
          <a:prstGeom prst="rect">
            <a:avLst/>
          </a:prstGeom>
        </p:spPr>
        <p:txBody>
          <a:bodyPr wrap="none">
            <a:spAutoFit/>
          </a:bodyPr>
          <a:lstStyle/>
          <a:p>
            <a:r>
              <a:rPr lang="ja-JP" altLang="en-US" sz="1100" dirty="0"/>
              <a:t>（単位：</a:t>
            </a:r>
            <a:r>
              <a:rPr lang="en-US" altLang="ja-JP" sz="1100" dirty="0"/>
              <a:t>10</a:t>
            </a:r>
            <a:r>
              <a:rPr lang="ja-JP" altLang="en-US" sz="1100" dirty="0"/>
              <a:t>億ドル）</a:t>
            </a:r>
          </a:p>
        </p:txBody>
      </p:sp>
      <p:sp>
        <p:nvSpPr>
          <p:cNvPr id="10" name="正方形/長方形 9"/>
          <p:cNvSpPr/>
          <p:nvPr/>
        </p:nvSpPr>
        <p:spPr>
          <a:xfrm>
            <a:off x="1046729" y="6373688"/>
            <a:ext cx="3812262" cy="261610"/>
          </a:xfrm>
          <a:prstGeom prst="rect">
            <a:avLst/>
          </a:prstGeom>
        </p:spPr>
        <p:txBody>
          <a:bodyPr wrap="non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通貨スワップ、オプション、金利デリバティブの店頭取引高の合計</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15</a:t>
            </a:fld>
            <a:endParaRPr kumimoji="1" lang="ja-JP" altLang="en-US" dirty="0"/>
          </a:p>
        </p:txBody>
      </p:sp>
      <p:sp>
        <p:nvSpPr>
          <p:cNvPr id="15" name="正方形/長方形 14"/>
          <p:cNvSpPr/>
          <p:nvPr/>
        </p:nvSpPr>
        <p:spPr>
          <a:xfrm>
            <a:off x="0" y="0"/>
            <a:ext cx="9906000" cy="369332"/>
          </a:xfrm>
          <a:prstGeom prst="rect">
            <a:avLst/>
          </a:prstGeom>
          <a:solidFill>
            <a:srgbClr val="0070C0"/>
          </a:solidFill>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デリバティブ店頭取引高（１日平均）（</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Bank for International Settlements</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87282" y="534063"/>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デリバティブの店頭取引高は、イギリスが最大、次いでアメリカ。アジアでは香港の取引高が大きい。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6759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978463" y="5940829"/>
            <a:ext cx="2249334" cy="204800"/>
          </a:xfrm>
          <a:prstGeom prst="rect">
            <a:avLst/>
          </a:prstGeom>
        </p:spPr>
        <p:txBody>
          <a:bodyPr wrap="none">
            <a:spAutoFit/>
          </a:bodyPr>
          <a:lstStyle/>
          <a:p>
            <a:r>
              <a:rPr lang="ja-JP" altLang="en-US" sz="731" dirty="0"/>
              <a:t>出典：</a:t>
            </a:r>
            <a:r>
              <a:rPr lang="en-US" altLang="ja-JP" sz="731" dirty="0"/>
              <a:t>Bank for International Settlements</a:t>
            </a:r>
            <a:r>
              <a:rPr lang="ja-JP" altLang="en-US" sz="731" dirty="0"/>
              <a:t>より府作成</a:t>
            </a:r>
          </a:p>
        </p:txBody>
      </p:sp>
      <p:graphicFrame>
        <p:nvGraphicFramePr>
          <p:cNvPr id="19" name="グラフ 18"/>
          <p:cNvGraphicFramePr>
            <a:graphicFrameLocks/>
          </p:cNvGraphicFramePr>
          <p:nvPr>
            <p:extLst/>
          </p:nvPr>
        </p:nvGraphicFramePr>
        <p:xfrm>
          <a:off x="1150079" y="1439779"/>
          <a:ext cx="7577823" cy="4446494"/>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p:cNvSpPr/>
          <p:nvPr/>
        </p:nvSpPr>
        <p:spPr>
          <a:xfrm>
            <a:off x="457341" y="1498286"/>
            <a:ext cx="745717" cy="204800"/>
          </a:xfrm>
          <a:prstGeom prst="rect">
            <a:avLst/>
          </a:prstGeom>
        </p:spPr>
        <p:txBody>
          <a:bodyPr wrap="none">
            <a:spAutoFit/>
          </a:bodyPr>
          <a:lstStyle/>
          <a:p>
            <a:r>
              <a:rPr lang="ja-JP" altLang="en-US" sz="731" dirty="0"/>
              <a:t>（</a:t>
            </a:r>
            <a:r>
              <a:rPr lang="en-US" altLang="ja-JP" sz="731" dirty="0"/>
              <a:t>10</a:t>
            </a:r>
            <a:r>
              <a:rPr lang="ja-JP" altLang="en-US" sz="731" dirty="0"/>
              <a:t>億ドル）</a:t>
            </a:r>
          </a:p>
        </p:txBody>
      </p:sp>
      <p:sp>
        <p:nvSpPr>
          <p:cNvPr id="7" name="正方形/長方形 6"/>
          <p:cNvSpPr/>
          <p:nvPr/>
        </p:nvSpPr>
        <p:spPr>
          <a:xfrm>
            <a:off x="0" y="23199"/>
            <a:ext cx="9906000" cy="3589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9250" tIns="29250" rIns="29250" bIns="29250" rtlCol="0" anchor="ctr"/>
          <a:lstStyle/>
          <a:p>
            <a:pPr algn="ctr"/>
            <a:r>
              <a:rPr lang="zh-CN" altLang="en-US" b="1" dirty="0" smtClean="0">
                <a:latin typeface="Meiryo UI" panose="020B0604030504040204" pitchFamily="50" charset="-128"/>
                <a:ea typeface="Meiryo UI" panose="020B0604030504040204" pitchFamily="50" charset="-128"/>
              </a:rPr>
              <a:t>各国</a:t>
            </a:r>
            <a:r>
              <a:rPr lang="zh-CN" altLang="en-US" b="1" dirty="0">
                <a:latin typeface="Meiryo UI" panose="020B0604030504040204" pitchFamily="50" charset="-128"/>
                <a:ea typeface="Meiryo UI" panose="020B0604030504040204" pitchFamily="50" charset="-128"/>
              </a:rPr>
              <a:t>債券発行残高（</a:t>
            </a:r>
            <a:r>
              <a:rPr lang="en-US" altLang="zh-CN" b="1" dirty="0">
                <a:latin typeface="Meiryo UI" panose="020B0604030504040204" pitchFamily="50" charset="-128"/>
                <a:ea typeface="Meiryo UI" panose="020B0604030504040204" pitchFamily="50" charset="-128"/>
              </a:rPr>
              <a:t>2019</a:t>
            </a:r>
            <a:r>
              <a:rPr lang="zh-CN" altLang="en-US" b="1" dirty="0">
                <a:latin typeface="Meiryo UI" panose="020B0604030504040204" pitchFamily="50" charset="-128"/>
                <a:ea typeface="Meiryo UI" panose="020B0604030504040204" pitchFamily="50" charset="-128"/>
              </a:rPr>
              <a:t>年末）</a:t>
            </a:r>
          </a:p>
        </p:txBody>
      </p:sp>
      <p:sp>
        <p:nvSpPr>
          <p:cNvPr id="8" name="テキスト ボックス 7"/>
          <p:cNvSpPr txBox="1"/>
          <p:nvPr/>
        </p:nvSpPr>
        <p:spPr>
          <a:xfrm>
            <a:off x="830199" y="606067"/>
            <a:ext cx="8397598" cy="584775"/>
          </a:xfrm>
          <a:prstGeom prst="rect">
            <a:avLst/>
          </a:prstGeom>
          <a:noFill/>
          <a:ln w="12700">
            <a:solidFill>
              <a:schemeClr val="tx2"/>
            </a:solidFill>
            <a:prstDash val="sysDash"/>
          </a:ln>
        </p:spPr>
        <p:txBody>
          <a:bodyPr wrap="square" rtlCol="0">
            <a:spAutoFit/>
          </a:bodyPr>
          <a:lstStyle/>
          <a:p>
            <a:r>
              <a:rPr lang="ja-JP" altLang="en-US" sz="1600" dirty="0">
                <a:latin typeface="Meiryo UI" panose="020B0604030504040204" pitchFamily="50" charset="-128"/>
                <a:ea typeface="Meiryo UI" panose="020B0604030504040204" pitchFamily="50" charset="-128"/>
              </a:rPr>
              <a:t>〇世界の債券市場の規模（発行残高）は、アメリカが圧倒的に大きい。</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〇アジアにおける債券市場は、中国、日本が大きく、香港、シンガポールの規模は極めて小さい。</a:t>
            </a:r>
            <a:endParaRPr lang="en-US" altLang="ja-JP" sz="1600" dirty="0">
              <a:latin typeface="Meiryo UI" panose="020B0604030504040204" pitchFamily="50" charset="-128"/>
              <a:ea typeface="Meiryo UI" panose="020B0604030504040204" pitchFamily="50" charset="-128"/>
            </a:endParaRPr>
          </a:p>
        </p:txBody>
      </p:sp>
      <p:sp>
        <p:nvSpPr>
          <p:cNvPr id="9" name="正方形/長方形 8"/>
          <p:cNvSpPr/>
          <p:nvPr/>
        </p:nvSpPr>
        <p:spPr>
          <a:xfrm>
            <a:off x="3635815" y="5620753"/>
            <a:ext cx="374606" cy="187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1" name="スライド番号プレースホルダー 1"/>
          <p:cNvSpPr txBox="1">
            <a:spLocks/>
          </p:cNvSpPr>
          <p:nvPr/>
        </p:nvSpPr>
        <p:spPr>
          <a:xfrm>
            <a:off x="7623912" y="642459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D8002D-B5B0-4BAC-B1F6-782DDCCE6D9C}" type="slidenum">
              <a:rPr kumimoji="1" lang="ja-JP" altLang="en-US" smtClean="0"/>
              <a:pPr/>
              <a:t>16</a:t>
            </a:fld>
            <a:endParaRPr kumimoji="1" lang="ja-JP" altLang="en-US" dirty="0"/>
          </a:p>
        </p:txBody>
      </p:sp>
    </p:spTree>
    <p:extLst>
      <p:ext uri="{BB962C8B-B14F-4D97-AF65-F5344CB8AC3E}">
        <p14:creationId xmlns:p14="http://schemas.microsoft.com/office/powerpoint/2010/main" val="1914985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p:cNvGraphicFramePr>
            <a:graphicFrameLocks/>
          </p:cNvGraphicFramePr>
          <p:nvPr>
            <p:extLst/>
          </p:nvPr>
        </p:nvGraphicFramePr>
        <p:xfrm>
          <a:off x="1969169" y="2012813"/>
          <a:ext cx="6435715" cy="4202140"/>
        </p:xfrm>
        <a:graphic>
          <a:graphicData uri="http://schemas.openxmlformats.org/drawingml/2006/chart">
            <c:chart xmlns:c="http://schemas.openxmlformats.org/drawingml/2006/chart" xmlns:r="http://schemas.openxmlformats.org/officeDocument/2006/relationships" r:id="rId2"/>
          </a:graphicData>
        </a:graphic>
      </p:graphicFrame>
      <p:sp>
        <p:nvSpPr>
          <p:cNvPr id="2" name="正方形/長方形 1"/>
          <p:cNvSpPr/>
          <p:nvPr/>
        </p:nvSpPr>
        <p:spPr>
          <a:xfrm>
            <a:off x="6298649" y="5932748"/>
            <a:ext cx="2249334" cy="204800"/>
          </a:xfrm>
          <a:prstGeom prst="rect">
            <a:avLst/>
          </a:prstGeom>
        </p:spPr>
        <p:txBody>
          <a:bodyPr wrap="none">
            <a:spAutoFit/>
          </a:bodyPr>
          <a:lstStyle/>
          <a:p>
            <a:r>
              <a:rPr lang="ja-JP" altLang="en-US" sz="731" dirty="0"/>
              <a:t>出典：</a:t>
            </a:r>
            <a:r>
              <a:rPr lang="en-US" altLang="ja-JP" sz="731" dirty="0"/>
              <a:t>Bank for International Settlements</a:t>
            </a:r>
            <a:r>
              <a:rPr lang="ja-JP" altLang="en-US" sz="731" dirty="0"/>
              <a:t>より府作成</a:t>
            </a:r>
          </a:p>
        </p:txBody>
      </p:sp>
      <p:sp>
        <p:nvSpPr>
          <p:cNvPr id="5" name="正方形/長方形 4"/>
          <p:cNvSpPr/>
          <p:nvPr/>
        </p:nvSpPr>
        <p:spPr>
          <a:xfrm>
            <a:off x="1019430" y="2012813"/>
            <a:ext cx="1024639" cy="204800"/>
          </a:xfrm>
          <a:prstGeom prst="rect">
            <a:avLst/>
          </a:prstGeom>
        </p:spPr>
        <p:txBody>
          <a:bodyPr wrap="none">
            <a:spAutoFit/>
          </a:bodyPr>
          <a:lstStyle/>
          <a:p>
            <a:r>
              <a:rPr lang="ja-JP" altLang="en-US" sz="731" dirty="0"/>
              <a:t>（単位：</a:t>
            </a:r>
            <a:r>
              <a:rPr lang="en-US" altLang="ja-JP" sz="731" dirty="0"/>
              <a:t>10</a:t>
            </a:r>
            <a:r>
              <a:rPr lang="ja-JP" altLang="en-US" sz="731" dirty="0"/>
              <a:t>億ドル）</a:t>
            </a:r>
          </a:p>
        </p:txBody>
      </p:sp>
      <p:sp>
        <p:nvSpPr>
          <p:cNvPr id="7" name="テキスト ボックス 6"/>
          <p:cNvSpPr txBox="1"/>
          <p:nvPr/>
        </p:nvSpPr>
        <p:spPr>
          <a:xfrm>
            <a:off x="8024028" y="2200364"/>
            <a:ext cx="726974" cy="242374"/>
          </a:xfrm>
          <a:prstGeom prst="rect">
            <a:avLst/>
          </a:prstGeom>
          <a:noFill/>
        </p:spPr>
        <p:txBody>
          <a:bodyPr wrap="square" rtlCol="0">
            <a:spAutoFit/>
          </a:bodyPr>
          <a:lstStyle/>
          <a:p>
            <a:r>
              <a:rPr kumimoji="1" lang="ja-JP" altLang="en-US" sz="975" b="1" dirty="0"/>
              <a:t>イギリス</a:t>
            </a:r>
          </a:p>
        </p:txBody>
      </p:sp>
      <p:sp>
        <p:nvSpPr>
          <p:cNvPr id="8" name="テキスト ボックス 7"/>
          <p:cNvSpPr txBox="1"/>
          <p:nvPr/>
        </p:nvSpPr>
        <p:spPr>
          <a:xfrm>
            <a:off x="8114473" y="5242702"/>
            <a:ext cx="580823" cy="242374"/>
          </a:xfrm>
          <a:prstGeom prst="rect">
            <a:avLst/>
          </a:prstGeom>
          <a:noFill/>
        </p:spPr>
        <p:txBody>
          <a:bodyPr wrap="square" rtlCol="0">
            <a:spAutoFit/>
          </a:bodyPr>
          <a:lstStyle/>
          <a:p>
            <a:r>
              <a:rPr kumimoji="1" lang="ja-JP" altLang="en-US" sz="975" b="1" dirty="0"/>
              <a:t>日本</a:t>
            </a:r>
          </a:p>
        </p:txBody>
      </p:sp>
      <p:sp>
        <p:nvSpPr>
          <p:cNvPr id="9" name="テキスト ボックス 8"/>
          <p:cNvSpPr txBox="1"/>
          <p:nvPr/>
        </p:nvSpPr>
        <p:spPr>
          <a:xfrm>
            <a:off x="6755265" y="4888127"/>
            <a:ext cx="1002411" cy="242374"/>
          </a:xfrm>
          <a:prstGeom prst="rect">
            <a:avLst/>
          </a:prstGeom>
          <a:noFill/>
        </p:spPr>
        <p:txBody>
          <a:bodyPr wrap="square" rtlCol="0">
            <a:spAutoFit/>
          </a:bodyPr>
          <a:lstStyle/>
          <a:p>
            <a:r>
              <a:rPr kumimoji="1" lang="ja-JP" altLang="en-US" sz="975" b="1" dirty="0"/>
              <a:t>シンガポール</a:t>
            </a:r>
          </a:p>
        </p:txBody>
      </p:sp>
      <p:sp>
        <p:nvSpPr>
          <p:cNvPr id="10" name="テキスト ボックス 9"/>
          <p:cNvSpPr txBox="1"/>
          <p:nvPr/>
        </p:nvSpPr>
        <p:spPr>
          <a:xfrm>
            <a:off x="8048088" y="5000659"/>
            <a:ext cx="580823" cy="242374"/>
          </a:xfrm>
          <a:prstGeom prst="rect">
            <a:avLst/>
          </a:prstGeom>
          <a:noFill/>
        </p:spPr>
        <p:txBody>
          <a:bodyPr wrap="square" rtlCol="0">
            <a:spAutoFit/>
          </a:bodyPr>
          <a:lstStyle/>
          <a:p>
            <a:r>
              <a:rPr kumimoji="1" lang="ja-JP" altLang="en-US" sz="975" b="1" dirty="0"/>
              <a:t>香港</a:t>
            </a:r>
          </a:p>
        </p:txBody>
      </p:sp>
      <p:sp>
        <p:nvSpPr>
          <p:cNvPr id="11" name="テキスト ボックス 10"/>
          <p:cNvSpPr txBox="1"/>
          <p:nvPr/>
        </p:nvSpPr>
        <p:spPr>
          <a:xfrm>
            <a:off x="8054562" y="4270451"/>
            <a:ext cx="998814" cy="242374"/>
          </a:xfrm>
          <a:prstGeom prst="rect">
            <a:avLst/>
          </a:prstGeom>
          <a:noFill/>
        </p:spPr>
        <p:txBody>
          <a:bodyPr wrap="square" rtlCol="0">
            <a:spAutoFit/>
          </a:bodyPr>
          <a:lstStyle/>
          <a:p>
            <a:r>
              <a:rPr kumimoji="1" lang="ja-JP" altLang="en-US" sz="975" b="1" dirty="0"/>
              <a:t>アメリカ</a:t>
            </a:r>
          </a:p>
        </p:txBody>
      </p:sp>
      <p:cxnSp>
        <p:nvCxnSpPr>
          <p:cNvPr id="13" name="直線コネクタ 12"/>
          <p:cNvCxnSpPr/>
          <p:nvPr/>
        </p:nvCxnSpPr>
        <p:spPr>
          <a:xfrm flipH="1" flipV="1">
            <a:off x="7234755" y="5072553"/>
            <a:ext cx="305437" cy="112531"/>
          </a:xfrm>
          <a:prstGeom prst="line">
            <a:avLst/>
          </a:prstGeom>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13507" y="0"/>
            <a:ext cx="9919507" cy="3679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9250" tIns="29250" rIns="29250" bIns="29250" rtlCol="0" anchor="ctr"/>
          <a:lstStyle/>
          <a:p>
            <a:pPr algn="ctr"/>
            <a:r>
              <a:rPr lang="ja-JP" altLang="en-US" sz="2000" b="1" dirty="0" smtClean="0">
                <a:solidFill>
                  <a:schemeClr val="bg1"/>
                </a:solidFill>
                <a:latin typeface="Meiryo UI" panose="020B0604030504040204" pitchFamily="50" charset="-128"/>
                <a:ea typeface="Meiryo UI" panose="020B0604030504040204" pitchFamily="50" charset="-128"/>
              </a:rPr>
              <a:t>■１日</a:t>
            </a:r>
            <a:r>
              <a:rPr lang="ja-JP" altLang="en-US" sz="2000" b="1" dirty="0">
                <a:solidFill>
                  <a:schemeClr val="bg1"/>
                </a:solidFill>
                <a:latin typeface="Meiryo UI" panose="020B0604030504040204" pitchFamily="50" charset="-128"/>
                <a:ea typeface="Meiryo UI" panose="020B0604030504040204" pitchFamily="50" charset="-128"/>
              </a:rPr>
              <a:t>当たりの為替取引高</a:t>
            </a:r>
          </a:p>
        </p:txBody>
      </p:sp>
      <p:sp>
        <p:nvSpPr>
          <p:cNvPr id="4" name="正方形/長方形 3"/>
          <p:cNvSpPr/>
          <p:nvPr/>
        </p:nvSpPr>
        <p:spPr>
          <a:xfrm>
            <a:off x="8114472" y="5242702"/>
            <a:ext cx="397612" cy="2050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6" name="スライド番号プレースホルダー 1"/>
          <p:cNvSpPr>
            <a:spLocks noGrp="1"/>
          </p:cNvSpPr>
          <p:nvPr>
            <p:ph type="sldNum" sz="quarter" idx="12"/>
          </p:nvPr>
        </p:nvSpPr>
        <p:spPr>
          <a:xfrm>
            <a:off x="7623912" y="6424592"/>
            <a:ext cx="2228850" cy="365125"/>
          </a:xfrm>
        </p:spPr>
        <p:txBody>
          <a:bodyPr/>
          <a:lstStyle/>
          <a:p>
            <a:fld id="{D2D8002D-B5B0-4BAC-B1F6-782DDCCE6D9C}" type="slidenum">
              <a:rPr kumimoji="1" lang="ja-JP" altLang="en-US" smtClean="0"/>
              <a:t>17</a:t>
            </a:fld>
            <a:endParaRPr kumimoji="1" lang="ja-JP" altLang="en-US" dirty="0"/>
          </a:p>
        </p:txBody>
      </p:sp>
      <p:sp>
        <p:nvSpPr>
          <p:cNvPr id="15" name="正方形/長方形 14"/>
          <p:cNvSpPr/>
          <p:nvPr/>
        </p:nvSpPr>
        <p:spPr>
          <a:xfrm>
            <a:off x="481750" y="552344"/>
            <a:ext cx="8928992" cy="116018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114156" indent="-114156"/>
            <a:endParaRPr lang="en-US" altLang="ja-JP" sz="1600" dirty="0" smtClean="0">
              <a:solidFill>
                <a:prstClr val="black"/>
              </a:solidFill>
              <a:latin typeface="Meiryo UI" panose="020B0604030504040204" pitchFamily="50" charset="-128"/>
              <a:ea typeface="Meiryo UI"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rPr>
              <a:t>〇　為替</a:t>
            </a:r>
            <a:r>
              <a:rPr lang="ja-JP" altLang="en-US" sz="1600" dirty="0">
                <a:latin typeface="メイリオ" panose="020B0604030504040204" pitchFamily="50" charset="-128"/>
                <a:ea typeface="メイリオ" panose="020B0604030504040204" pitchFamily="50" charset="-128"/>
              </a:rPr>
              <a:t>取引高はイギリスが突出して大きく、次いでアメリカ、更に低い水準で日本</a:t>
            </a:r>
            <a:r>
              <a:rPr lang="ja-JP" altLang="en-US" sz="1600" dirty="0" smtClean="0">
                <a:latin typeface="メイリオ" panose="020B0604030504040204" pitchFamily="50" charset="-128"/>
                <a:ea typeface="メイリオ" panose="020B0604030504040204" pitchFamily="50" charset="-128"/>
              </a:rPr>
              <a:t>、</a:t>
            </a:r>
            <a:endParaRPr lang="en-US" altLang="ja-JP" sz="1600" dirty="0" smtClean="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　シンガポール</a:t>
            </a:r>
            <a:r>
              <a:rPr lang="ja-JP" altLang="en-US" sz="1600" dirty="0">
                <a:latin typeface="メイリオ" panose="020B0604030504040204" pitchFamily="50" charset="-128"/>
                <a:ea typeface="メイリオ" panose="020B0604030504040204" pitchFamily="50" charset="-128"/>
              </a:rPr>
              <a:t>、香港が拮抗。</a:t>
            </a:r>
            <a:endParaRPr lang="en-US" altLang="ja-JP" sz="1600" dirty="0">
              <a:latin typeface="メイリオ" panose="020B0604030504040204" pitchFamily="50" charset="-128"/>
              <a:ea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rPr>
              <a:t>〇　日本</a:t>
            </a:r>
            <a:r>
              <a:rPr lang="ja-JP" altLang="en-US" sz="1600" dirty="0">
                <a:latin typeface="メイリオ" panose="020B0604030504040204" pitchFamily="50" charset="-128"/>
                <a:ea typeface="メイリオ" panose="020B0604030504040204" pitchFamily="50" charset="-128"/>
              </a:rPr>
              <a:t>の為替取引高は伸び悩んでおり、近年は、シンガポールや香港が日本を上回っている</a:t>
            </a:r>
            <a:r>
              <a:rPr lang="ja-JP" altLang="en-US" sz="1600" dirty="0" smtClean="0">
                <a:latin typeface="メイリオ" panose="020B0604030504040204" pitchFamily="50" charset="-128"/>
                <a:ea typeface="メイリオ" panose="020B0604030504040204" pitchFamily="50" charset="-128"/>
              </a:rPr>
              <a:t>。</a:t>
            </a:r>
            <a:endParaRPr lang="ja-JP" altLang="en-US" sz="1600" dirty="0">
              <a:latin typeface="Meiryo UI" panose="020B0604030504040204" pitchFamily="50" charset="-128"/>
              <a:ea typeface="Meiryo UI" panose="020B0604030504040204" pitchFamily="50" charset="-128"/>
            </a:endParaRPr>
          </a:p>
          <a:p>
            <a:pPr marL="267009" indent="-267009"/>
            <a:r>
              <a:rPr lang="ja-JP" altLang="en-US" sz="1600" dirty="0">
                <a:solidFill>
                  <a:prstClr val="black"/>
                </a:solidFill>
                <a:latin typeface="Meiryo UI" panose="020B0604030504040204" pitchFamily="50" charset="-128"/>
                <a:ea typeface="Meiryo UI" panose="020B0604030504040204" pitchFamily="50" charset="-128"/>
              </a:rPr>
              <a:t>　</a:t>
            </a:r>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04605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6917915" y="6524776"/>
            <a:ext cx="2389696" cy="204800"/>
          </a:xfrm>
          <a:prstGeom prst="rect">
            <a:avLst/>
          </a:prstGeom>
        </p:spPr>
        <p:txBody>
          <a:bodyPr wrap="square">
            <a:spAutoFit/>
          </a:bodyPr>
          <a:lstStyle/>
          <a:p>
            <a:r>
              <a:rPr lang="ja-JP" altLang="en-US" sz="731" dirty="0"/>
              <a:t>出典：</a:t>
            </a:r>
            <a:r>
              <a:rPr lang="en-US" altLang="ja-JP" sz="731" dirty="0"/>
              <a:t>The world Federation Exchange</a:t>
            </a:r>
            <a:r>
              <a:rPr lang="ja-JP" altLang="en-US" sz="731" dirty="0"/>
              <a:t>より府作成</a:t>
            </a:r>
          </a:p>
        </p:txBody>
      </p:sp>
      <p:graphicFrame>
        <p:nvGraphicFramePr>
          <p:cNvPr id="4" name="グラフ 3"/>
          <p:cNvGraphicFramePr>
            <a:graphicFrameLocks/>
          </p:cNvGraphicFramePr>
          <p:nvPr>
            <p:extLst/>
          </p:nvPr>
        </p:nvGraphicFramePr>
        <p:xfrm>
          <a:off x="4827007" y="3544192"/>
          <a:ext cx="3802500" cy="25927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p:cNvGraphicFramePr>
            <a:graphicFrameLocks/>
          </p:cNvGraphicFramePr>
          <p:nvPr>
            <p:extLst/>
          </p:nvPr>
        </p:nvGraphicFramePr>
        <p:xfrm>
          <a:off x="1404377" y="1654504"/>
          <a:ext cx="6845261" cy="2134029"/>
        </p:xfrm>
        <a:graphic>
          <a:graphicData uri="http://schemas.openxmlformats.org/drawingml/2006/chart">
            <c:chart xmlns:c="http://schemas.openxmlformats.org/drawingml/2006/chart" xmlns:r="http://schemas.openxmlformats.org/officeDocument/2006/relationships" r:id="rId3"/>
          </a:graphicData>
        </a:graphic>
      </p:graphicFrame>
      <p:sp>
        <p:nvSpPr>
          <p:cNvPr id="8" name="正方形/長方形 7"/>
          <p:cNvSpPr/>
          <p:nvPr/>
        </p:nvSpPr>
        <p:spPr>
          <a:xfrm>
            <a:off x="704739" y="1672038"/>
            <a:ext cx="745717" cy="204800"/>
          </a:xfrm>
          <a:prstGeom prst="rect">
            <a:avLst/>
          </a:prstGeom>
        </p:spPr>
        <p:txBody>
          <a:bodyPr wrap="none">
            <a:spAutoFit/>
          </a:bodyPr>
          <a:lstStyle/>
          <a:p>
            <a:r>
              <a:rPr lang="ja-JP" altLang="en-US" sz="731" dirty="0"/>
              <a:t>（</a:t>
            </a:r>
            <a:r>
              <a:rPr lang="en-US" altLang="ja-JP" sz="731" dirty="0"/>
              <a:t>10</a:t>
            </a:r>
            <a:r>
              <a:rPr lang="ja-JP" altLang="en-US" sz="731" dirty="0"/>
              <a:t>億ドル）</a:t>
            </a:r>
          </a:p>
        </p:txBody>
      </p:sp>
      <p:sp>
        <p:nvSpPr>
          <p:cNvPr id="9" name="正方形/長方形 8"/>
          <p:cNvSpPr/>
          <p:nvPr/>
        </p:nvSpPr>
        <p:spPr>
          <a:xfrm>
            <a:off x="3919950" y="1684228"/>
            <a:ext cx="2063385" cy="317459"/>
          </a:xfrm>
          <a:prstGeom prst="rect">
            <a:avLst/>
          </a:prstGeom>
        </p:spPr>
        <p:txBody>
          <a:bodyPr wrap="none">
            <a:spAutoFit/>
          </a:bodyPr>
          <a:lstStyle/>
          <a:p>
            <a:r>
              <a:rPr lang="ja-JP" altLang="en-US" sz="1463" b="1" dirty="0"/>
              <a:t>時価総額（</a:t>
            </a:r>
            <a:r>
              <a:rPr lang="en-US" altLang="ja-JP" sz="1463" b="1" dirty="0"/>
              <a:t>2019</a:t>
            </a:r>
            <a:r>
              <a:rPr lang="ja-JP" altLang="en-US" sz="1463" b="1" dirty="0"/>
              <a:t>年末）</a:t>
            </a:r>
          </a:p>
        </p:txBody>
      </p:sp>
      <p:graphicFrame>
        <p:nvGraphicFramePr>
          <p:cNvPr id="10" name="グラフ 9"/>
          <p:cNvGraphicFramePr>
            <a:graphicFrameLocks/>
          </p:cNvGraphicFramePr>
          <p:nvPr>
            <p:extLst/>
          </p:nvPr>
        </p:nvGraphicFramePr>
        <p:xfrm>
          <a:off x="1061087" y="3636312"/>
          <a:ext cx="3802500" cy="2515500"/>
        </p:xfrm>
        <a:graphic>
          <a:graphicData uri="http://schemas.openxmlformats.org/drawingml/2006/chart">
            <c:chart xmlns:c="http://schemas.openxmlformats.org/drawingml/2006/chart" xmlns:r="http://schemas.openxmlformats.org/officeDocument/2006/relationships" r:id="rId4"/>
          </a:graphicData>
        </a:graphic>
      </p:graphicFrame>
      <p:sp>
        <p:nvSpPr>
          <p:cNvPr id="13" name="正方形/長方形 12"/>
          <p:cNvSpPr/>
          <p:nvPr/>
        </p:nvSpPr>
        <p:spPr bwMode="white">
          <a:xfrm>
            <a:off x="1784404" y="3155731"/>
            <a:ext cx="918125" cy="654666"/>
          </a:xfrm>
          <a:prstGeom prst="rect">
            <a:avLst/>
          </a:prstGeom>
          <a:solidFill>
            <a:schemeClr val="bg1"/>
          </a:solidFill>
        </p:spPr>
        <p:txBody>
          <a:bodyPr wrap="square">
            <a:spAutoFit/>
          </a:bodyPr>
          <a:lstStyle/>
          <a:p>
            <a:r>
              <a:rPr lang="ja-JP" altLang="en-US" sz="731" dirty="0"/>
              <a:t>ユーロネクスト</a:t>
            </a:r>
            <a:endParaRPr lang="en-US" altLang="ja-JP" sz="731" dirty="0"/>
          </a:p>
          <a:p>
            <a:endParaRPr lang="en-US" altLang="ja-JP" sz="731" dirty="0"/>
          </a:p>
          <a:p>
            <a:endParaRPr lang="en-US" altLang="ja-JP" sz="731" dirty="0"/>
          </a:p>
          <a:p>
            <a:endParaRPr lang="en-US" altLang="ja-JP" sz="731" dirty="0"/>
          </a:p>
          <a:p>
            <a:endParaRPr lang="ja-JP" altLang="en-US" sz="731" dirty="0"/>
          </a:p>
        </p:txBody>
      </p:sp>
      <p:sp>
        <p:nvSpPr>
          <p:cNvPr id="14" name="正方形/長方形 13"/>
          <p:cNvSpPr/>
          <p:nvPr/>
        </p:nvSpPr>
        <p:spPr bwMode="white">
          <a:xfrm>
            <a:off x="2726971" y="3175886"/>
            <a:ext cx="649537" cy="429733"/>
          </a:xfrm>
          <a:prstGeom prst="rect">
            <a:avLst/>
          </a:prstGeom>
          <a:solidFill>
            <a:schemeClr val="bg1"/>
          </a:solidFill>
        </p:spPr>
        <p:txBody>
          <a:bodyPr wrap="none">
            <a:spAutoFit/>
          </a:bodyPr>
          <a:lstStyle/>
          <a:p>
            <a:r>
              <a:rPr lang="ja-JP" altLang="en-US" sz="731" dirty="0"/>
              <a:t>香港取引所</a:t>
            </a:r>
            <a:endParaRPr lang="en-US" altLang="ja-JP" sz="731" dirty="0"/>
          </a:p>
          <a:p>
            <a:endParaRPr lang="en-US" altLang="ja-JP" sz="731" dirty="0"/>
          </a:p>
          <a:p>
            <a:endParaRPr lang="ja-JP" altLang="en-US" sz="731" dirty="0"/>
          </a:p>
        </p:txBody>
      </p:sp>
      <p:sp>
        <p:nvSpPr>
          <p:cNvPr id="15" name="正方形/長方形 14"/>
          <p:cNvSpPr/>
          <p:nvPr/>
        </p:nvSpPr>
        <p:spPr bwMode="white">
          <a:xfrm>
            <a:off x="3325393" y="3185708"/>
            <a:ext cx="1021433" cy="317266"/>
          </a:xfrm>
          <a:prstGeom prst="rect">
            <a:avLst/>
          </a:prstGeom>
          <a:solidFill>
            <a:schemeClr val="bg1"/>
          </a:solidFill>
        </p:spPr>
        <p:txBody>
          <a:bodyPr wrap="none">
            <a:spAutoFit/>
          </a:bodyPr>
          <a:lstStyle/>
          <a:p>
            <a:r>
              <a:rPr lang="ja-JP" altLang="en-US" sz="731" dirty="0"/>
              <a:t>日本取引所グループ</a:t>
            </a:r>
            <a:endParaRPr lang="en-US" altLang="ja-JP" sz="731" dirty="0"/>
          </a:p>
          <a:p>
            <a:endParaRPr lang="ja-JP" altLang="en-US" sz="731" dirty="0"/>
          </a:p>
        </p:txBody>
      </p:sp>
      <p:sp>
        <p:nvSpPr>
          <p:cNvPr id="16" name="正方形/長方形 15"/>
          <p:cNvSpPr/>
          <p:nvPr/>
        </p:nvSpPr>
        <p:spPr bwMode="white">
          <a:xfrm>
            <a:off x="5081306" y="3172348"/>
            <a:ext cx="694096" cy="204800"/>
          </a:xfrm>
          <a:prstGeom prst="rect">
            <a:avLst/>
          </a:prstGeom>
          <a:solidFill>
            <a:schemeClr val="bg1"/>
          </a:solidFill>
        </p:spPr>
        <p:txBody>
          <a:bodyPr wrap="square">
            <a:spAutoFit/>
          </a:bodyPr>
          <a:lstStyle/>
          <a:p>
            <a:r>
              <a:rPr lang="ja-JP" altLang="en-US" sz="731" dirty="0"/>
              <a:t>ナスダック</a:t>
            </a:r>
          </a:p>
        </p:txBody>
      </p:sp>
      <p:sp>
        <p:nvSpPr>
          <p:cNvPr id="17" name="正方形/長方形 16"/>
          <p:cNvSpPr/>
          <p:nvPr/>
        </p:nvSpPr>
        <p:spPr>
          <a:xfrm>
            <a:off x="6516310" y="3160518"/>
            <a:ext cx="835485" cy="204800"/>
          </a:xfrm>
          <a:prstGeom prst="rect">
            <a:avLst/>
          </a:prstGeom>
          <a:solidFill>
            <a:schemeClr val="bg1"/>
          </a:solidFill>
        </p:spPr>
        <p:txBody>
          <a:bodyPr wrap="none">
            <a:spAutoFit/>
          </a:bodyPr>
          <a:lstStyle/>
          <a:p>
            <a:r>
              <a:rPr lang="ja-JP" altLang="en-US" sz="731" dirty="0"/>
              <a:t>上海証券取引所</a:t>
            </a:r>
          </a:p>
        </p:txBody>
      </p:sp>
      <p:sp>
        <p:nvSpPr>
          <p:cNvPr id="18" name="正方形/長方形 17"/>
          <p:cNvSpPr/>
          <p:nvPr/>
        </p:nvSpPr>
        <p:spPr bwMode="white">
          <a:xfrm>
            <a:off x="6457162" y="3154698"/>
            <a:ext cx="998658" cy="317266"/>
          </a:xfrm>
          <a:prstGeom prst="rect">
            <a:avLst/>
          </a:prstGeom>
          <a:solidFill>
            <a:schemeClr val="bg1"/>
          </a:solidFill>
        </p:spPr>
        <p:txBody>
          <a:bodyPr wrap="square">
            <a:spAutoFit/>
          </a:bodyPr>
          <a:lstStyle/>
          <a:p>
            <a:r>
              <a:rPr lang="ja-JP" altLang="en-US" sz="731" dirty="0"/>
              <a:t>上海証券取引所</a:t>
            </a:r>
            <a:endParaRPr lang="en-US" altLang="ja-JP" sz="731" dirty="0"/>
          </a:p>
          <a:p>
            <a:endParaRPr lang="ja-JP" altLang="en-US" sz="731" dirty="0"/>
          </a:p>
        </p:txBody>
      </p:sp>
      <p:sp>
        <p:nvSpPr>
          <p:cNvPr id="19" name="正方形/長方形 18"/>
          <p:cNvSpPr/>
          <p:nvPr/>
        </p:nvSpPr>
        <p:spPr bwMode="white">
          <a:xfrm>
            <a:off x="7292793" y="3154850"/>
            <a:ext cx="1028580" cy="654666"/>
          </a:xfrm>
          <a:prstGeom prst="rect">
            <a:avLst/>
          </a:prstGeom>
          <a:solidFill>
            <a:schemeClr val="bg1"/>
          </a:solidFill>
        </p:spPr>
        <p:txBody>
          <a:bodyPr wrap="square">
            <a:spAutoFit/>
          </a:bodyPr>
          <a:lstStyle/>
          <a:p>
            <a:r>
              <a:rPr lang="zh-TW" altLang="en-US" sz="731" dirty="0"/>
              <a:t>深圳証券取引所</a:t>
            </a:r>
            <a:endParaRPr lang="en-US" altLang="zh-TW" sz="731" dirty="0"/>
          </a:p>
          <a:p>
            <a:endParaRPr lang="en-US" altLang="zh-TW" sz="731" dirty="0"/>
          </a:p>
          <a:p>
            <a:endParaRPr lang="en-US" altLang="zh-TW" sz="731" dirty="0"/>
          </a:p>
          <a:p>
            <a:endParaRPr lang="en-US" altLang="ja-JP" sz="731" dirty="0"/>
          </a:p>
          <a:p>
            <a:endParaRPr lang="ja-JP" altLang="en-US" sz="731" dirty="0"/>
          </a:p>
        </p:txBody>
      </p:sp>
      <p:sp>
        <p:nvSpPr>
          <p:cNvPr id="20" name="正方形/長方形 19"/>
          <p:cNvSpPr/>
          <p:nvPr/>
        </p:nvSpPr>
        <p:spPr bwMode="white">
          <a:xfrm>
            <a:off x="4356788" y="3167561"/>
            <a:ext cx="686406" cy="204800"/>
          </a:xfrm>
          <a:prstGeom prst="rect">
            <a:avLst/>
          </a:prstGeom>
          <a:solidFill>
            <a:schemeClr val="bg1"/>
          </a:solidFill>
        </p:spPr>
        <p:txBody>
          <a:bodyPr wrap="none">
            <a:spAutoFit/>
          </a:bodyPr>
          <a:lstStyle/>
          <a:p>
            <a:r>
              <a:rPr lang="en-US" altLang="ja-JP" sz="731" dirty="0"/>
              <a:t>LSE</a:t>
            </a:r>
            <a:r>
              <a:rPr lang="ja-JP" altLang="en-US" sz="731" dirty="0"/>
              <a:t>グループ</a:t>
            </a:r>
          </a:p>
        </p:txBody>
      </p:sp>
      <p:sp>
        <p:nvSpPr>
          <p:cNvPr id="21" name="正方形/長方形 20"/>
          <p:cNvSpPr/>
          <p:nvPr/>
        </p:nvSpPr>
        <p:spPr bwMode="white">
          <a:xfrm>
            <a:off x="5985033" y="3183432"/>
            <a:ext cx="380232" cy="204800"/>
          </a:xfrm>
          <a:prstGeom prst="rect">
            <a:avLst/>
          </a:prstGeom>
          <a:solidFill>
            <a:schemeClr val="bg1"/>
          </a:solidFill>
        </p:spPr>
        <p:txBody>
          <a:bodyPr wrap="none">
            <a:spAutoFit/>
          </a:bodyPr>
          <a:lstStyle/>
          <a:p>
            <a:r>
              <a:rPr lang="en-US" altLang="ja-JP" sz="731" dirty="0"/>
              <a:t>NYSE</a:t>
            </a:r>
            <a:endParaRPr lang="ja-JP" altLang="en-US" sz="731" dirty="0"/>
          </a:p>
        </p:txBody>
      </p:sp>
      <p:sp>
        <p:nvSpPr>
          <p:cNvPr id="22" name="正方形/長方形 21"/>
          <p:cNvSpPr/>
          <p:nvPr/>
        </p:nvSpPr>
        <p:spPr bwMode="white">
          <a:xfrm>
            <a:off x="1350554" y="5497450"/>
            <a:ext cx="555249" cy="654666"/>
          </a:xfrm>
          <a:prstGeom prst="rect">
            <a:avLst/>
          </a:prstGeom>
          <a:solidFill>
            <a:schemeClr val="bg1"/>
          </a:solidFill>
        </p:spPr>
        <p:txBody>
          <a:bodyPr wrap="square">
            <a:spAutoFit/>
          </a:bodyPr>
          <a:lstStyle/>
          <a:p>
            <a:r>
              <a:rPr lang="ja-JP" altLang="en-US" sz="731" dirty="0"/>
              <a:t>ユーロ</a:t>
            </a:r>
            <a:endParaRPr lang="en-US" altLang="ja-JP" sz="731" dirty="0"/>
          </a:p>
          <a:p>
            <a:r>
              <a:rPr lang="ja-JP" altLang="en-US" sz="731" dirty="0"/>
              <a:t>ネクスト</a:t>
            </a:r>
            <a:endParaRPr lang="en-US" altLang="ja-JP" sz="731" dirty="0"/>
          </a:p>
          <a:p>
            <a:endParaRPr lang="en-US" altLang="ja-JP" sz="731" dirty="0"/>
          </a:p>
          <a:p>
            <a:endParaRPr lang="en-US" altLang="ja-JP" sz="731" dirty="0"/>
          </a:p>
          <a:p>
            <a:endParaRPr lang="ja-JP" altLang="en-US" sz="731" dirty="0"/>
          </a:p>
        </p:txBody>
      </p:sp>
      <p:sp>
        <p:nvSpPr>
          <p:cNvPr id="23" name="正方形/長方形 22"/>
          <p:cNvSpPr/>
          <p:nvPr/>
        </p:nvSpPr>
        <p:spPr bwMode="white">
          <a:xfrm>
            <a:off x="1821620" y="5520789"/>
            <a:ext cx="440082" cy="542200"/>
          </a:xfrm>
          <a:prstGeom prst="rect">
            <a:avLst/>
          </a:prstGeom>
          <a:solidFill>
            <a:schemeClr val="bg1"/>
          </a:solidFill>
        </p:spPr>
        <p:txBody>
          <a:bodyPr wrap="square">
            <a:spAutoFit/>
          </a:bodyPr>
          <a:lstStyle/>
          <a:p>
            <a:r>
              <a:rPr lang="ja-JP" altLang="en-US" sz="731" dirty="0"/>
              <a:t>香港</a:t>
            </a:r>
            <a:endParaRPr lang="en-US" altLang="ja-JP" sz="731" dirty="0"/>
          </a:p>
          <a:p>
            <a:r>
              <a:rPr lang="ja-JP" altLang="en-US" sz="731" dirty="0"/>
              <a:t>取引所</a:t>
            </a:r>
            <a:endParaRPr lang="en-US" altLang="ja-JP" sz="731" dirty="0"/>
          </a:p>
          <a:p>
            <a:endParaRPr lang="ja-JP" altLang="en-US" sz="731" dirty="0"/>
          </a:p>
        </p:txBody>
      </p:sp>
      <p:sp>
        <p:nvSpPr>
          <p:cNvPr id="24" name="正方形/長方形 23"/>
          <p:cNvSpPr/>
          <p:nvPr/>
        </p:nvSpPr>
        <p:spPr bwMode="white">
          <a:xfrm>
            <a:off x="2167205" y="5558782"/>
            <a:ext cx="670681" cy="317266"/>
          </a:xfrm>
          <a:prstGeom prst="rect">
            <a:avLst/>
          </a:prstGeom>
          <a:solidFill>
            <a:schemeClr val="bg1"/>
          </a:solidFill>
        </p:spPr>
        <p:txBody>
          <a:bodyPr wrap="square">
            <a:spAutoFit/>
          </a:bodyPr>
          <a:lstStyle/>
          <a:p>
            <a:r>
              <a:rPr lang="ja-JP" altLang="en-US" sz="731" dirty="0"/>
              <a:t>日本取引所グループ</a:t>
            </a:r>
          </a:p>
        </p:txBody>
      </p:sp>
      <p:sp>
        <p:nvSpPr>
          <p:cNvPr id="25" name="正方形/長方形 24"/>
          <p:cNvSpPr/>
          <p:nvPr/>
        </p:nvSpPr>
        <p:spPr bwMode="white">
          <a:xfrm>
            <a:off x="3096813" y="5517268"/>
            <a:ext cx="463588" cy="317266"/>
          </a:xfrm>
          <a:prstGeom prst="rect">
            <a:avLst/>
          </a:prstGeom>
          <a:solidFill>
            <a:schemeClr val="bg1"/>
          </a:solidFill>
        </p:spPr>
        <p:txBody>
          <a:bodyPr wrap="none">
            <a:spAutoFit/>
          </a:bodyPr>
          <a:lstStyle/>
          <a:p>
            <a:r>
              <a:rPr lang="ja-JP" altLang="en-US" sz="731" dirty="0"/>
              <a:t>ナス</a:t>
            </a:r>
            <a:endParaRPr lang="en-US" altLang="ja-JP" sz="731" dirty="0"/>
          </a:p>
          <a:p>
            <a:r>
              <a:rPr lang="ja-JP" altLang="en-US" sz="731" dirty="0"/>
              <a:t>ダック</a:t>
            </a:r>
          </a:p>
        </p:txBody>
      </p:sp>
      <p:sp>
        <p:nvSpPr>
          <p:cNvPr id="26" name="正方形/長方形 25"/>
          <p:cNvSpPr/>
          <p:nvPr/>
        </p:nvSpPr>
        <p:spPr bwMode="white">
          <a:xfrm>
            <a:off x="3866835" y="5527744"/>
            <a:ext cx="539023" cy="429733"/>
          </a:xfrm>
          <a:prstGeom prst="rect">
            <a:avLst/>
          </a:prstGeom>
          <a:solidFill>
            <a:schemeClr val="bg1"/>
          </a:solidFill>
        </p:spPr>
        <p:txBody>
          <a:bodyPr wrap="square">
            <a:spAutoFit/>
          </a:bodyPr>
          <a:lstStyle/>
          <a:p>
            <a:r>
              <a:rPr lang="ja-JP" altLang="en-US" sz="731" dirty="0"/>
              <a:t>上海証券取引所</a:t>
            </a:r>
          </a:p>
        </p:txBody>
      </p:sp>
      <p:sp>
        <p:nvSpPr>
          <p:cNvPr id="27" name="正方形/長方形 26"/>
          <p:cNvSpPr/>
          <p:nvPr/>
        </p:nvSpPr>
        <p:spPr bwMode="white">
          <a:xfrm>
            <a:off x="4306981" y="5497450"/>
            <a:ext cx="556606" cy="654666"/>
          </a:xfrm>
          <a:prstGeom prst="rect">
            <a:avLst/>
          </a:prstGeom>
          <a:solidFill>
            <a:schemeClr val="bg1"/>
          </a:solidFill>
        </p:spPr>
        <p:txBody>
          <a:bodyPr wrap="square">
            <a:spAutoFit/>
          </a:bodyPr>
          <a:lstStyle/>
          <a:p>
            <a:r>
              <a:rPr lang="zh-TW" altLang="en-US" sz="731" dirty="0"/>
              <a:t>深圳証券取引所</a:t>
            </a:r>
            <a:endParaRPr lang="en-US" altLang="zh-TW" sz="731" dirty="0"/>
          </a:p>
          <a:p>
            <a:endParaRPr lang="en-US" altLang="ja-JP" sz="731" dirty="0"/>
          </a:p>
          <a:p>
            <a:endParaRPr lang="en-US" altLang="ja-JP" sz="731" dirty="0"/>
          </a:p>
          <a:p>
            <a:endParaRPr lang="ja-JP" altLang="en-US" sz="731" dirty="0"/>
          </a:p>
        </p:txBody>
      </p:sp>
      <p:sp>
        <p:nvSpPr>
          <p:cNvPr id="28" name="正方形/長方形 27"/>
          <p:cNvSpPr/>
          <p:nvPr/>
        </p:nvSpPr>
        <p:spPr bwMode="white">
          <a:xfrm>
            <a:off x="2729111" y="5548685"/>
            <a:ext cx="441501" cy="542200"/>
          </a:xfrm>
          <a:prstGeom prst="rect">
            <a:avLst/>
          </a:prstGeom>
          <a:solidFill>
            <a:schemeClr val="bg1"/>
          </a:solidFill>
        </p:spPr>
        <p:txBody>
          <a:bodyPr wrap="square">
            <a:spAutoFit/>
          </a:bodyPr>
          <a:lstStyle/>
          <a:p>
            <a:r>
              <a:rPr lang="en-US" altLang="ja-JP" sz="731" dirty="0"/>
              <a:t>LSE</a:t>
            </a:r>
          </a:p>
          <a:p>
            <a:r>
              <a:rPr lang="ja-JP" altLang="en-US" sz="731" dirty="0"/>
              <a:t>グループ</a:t>
            </a:r>
          </a:p>
        </p:txBody>
      </p:sp>
      <p:sp>
        <p:nvSpPr>
          <p:cNvPr id="29" name="正方形/長方形 28"/>
          <p:cNvSpPr/>
          <p:nvPr/>
        </p:nvSpPr>
        <p:spPr bwMode="white">
          <a:xfrm>
            <a:off x="3537152" y="5545098"/>
            <a:ext cx="380232" cy="204800"/>
          </a:xfrm>
          <a:prstGeom prst="rect">
            <a:avLst/>
          </a:prstGeom>
          <a:solidFill>
            <a:schemeClr val="bg1"/>
          </a:solidFill>
        </p:spPr>
        <p:txBody>
          <a:bodyPr wrap="none">
            <a:spAutoFit/>
          </a:bodyPr>
          <a:lstStyle/>
          <a:p>
            <a:r>
              <a:rPr lang="en-US" altLang="ja-JP" sz="731" dirty="0"/>
              <a:t>NYSE</a:t>
            </a:r>
            <a:endParaRPr lang="ja-JP" altLang="en-US" sz="731" dirty="0"/>
          </a:p>
        </p:txBody>
      </p:sp>
      <p:sp>
        <p:nvSpPr>
          <p:cNvPr id="30" name="正方形/長方形 29"/>
          <p:cNvSpPr/>
          <p:nvPr/>
        </p:nvSpPr>
        <p:spPr bwMode="white">
          <a:xfrm>
            <a:off x="5175095" y="5785432"/>
            <a:ext cx="447380" cy="542200"/>
          </a:xfrm>
          <a:prstGeom prst="rect">
            <a:avLst/>
          </a:prstGeom>
          <a:solidFill>
            <a:schemeClr val="bg1"/>
          </a:solidFill>
        </p:spPr>
        <p:txBody>
          <a:bodyPr wrap="square">
            <a:spAutoFit/>
          </a:bodyPr>
          <a:lstStyle/>
          <a:p>
            <a:r>
              <a:rPr lang="ja-JP" altLang="en-US" sz="731" dirty="0"/>
              <a:t>ユーロ</a:t>
            </a:r>
            <a:endParaRPr lang="en-US" altLang="ja-JP" sz="731" dirty="0"/>
          </a:p>
          <a:p>
            <a:r>
              <a:rPr lang="ja-JP" altLang="en-US" sz="731" dirty="0"/>
              <a:t>ネクスト</a:t>
            </a:r>
          </a:p>
        </p:txBody>
      </p:sp>
      <p:sp>
        <p:nvSpPr>
          <p:cNvPr id="31" name="正方形/長方形 30"/>
          <p:cNvSpPr/>
          <p:nvPr/>
        </p:nvSpPr>
        <p:spPr bwMode="white">
          <a:xfrm>
            <a:off x="5558604" y="5792371"/>
            <a:ext cx="440082" cy="429733"/>
          </a:xfrm>
          <a:prstGeom prst="rect">
            <a:avLst/>
          </a:prstGeom>
          <a:solidFill>
            <a:schemeClr val="bg1"/>
          </a:solidFill>
        </p:spPr>
        <p:txBody>
          <a:bodyPr wrap="square">
            <a:spAutoFit/>
          </a:bodyPr>
          <a:lstStyle/>
          <a:p>
            <a:r>
              <a:rPr lang="ja-JP" altLang="en-US" sz="731" dirty="0"/>
              <a:t>香港</a:t>
            </a:r>
            <a:endParaRPr lang="en-US" altLang="ja-JP" sz="731" dirty="0"/>
          </a:p>
          <a:p>
            <a:r>
              <a:rPr lang="ja-JP" altLang="en-US" sz="731" dirty="0"/>
              <a:t>取引所</a:t>
            </a:r>
          </a:p>
        </p:txBody>
      </p:sp>
      <p:sp>
        <p:nvSpPr>
          <p:cNvPr id="32" name="正方形/長方形 31"/>
          <p:cNvSpPr/>
          <p:nvPr/>
        </p:nvSpPr>
        <p:spPr bwMode="white">
          <a:xfrm>
            <a:off x="5903184" y="5765855"/>
            <a:ext cx="673326" cy="317266"/>
          </a:xfrm>
          <a:prstGeom prst="rect">
            <a:avLst/>
          </a:prstGeom>
          <a:solidFill>
            <a:schemeClr val="bg1"/>
          </a:solidFill>
        </p:spPr>
        <p:txBody>
          <a:bodyPr wrap="square">
            <a:spAutoFit/>
          </a:bodyPr>
          <a:lstStyle/>
          <a:p>
            <a:r>
              <a:rPr lang="ja-JP" altLang="en-US" sz="731" dirty="0"/>
              <a:t>日本取引所グループ</a:t>
            </a:r>
          </a:p>
        </p:txBody>
      </p:sp>
      <p:sp>
        <p:nvSpPr>
          <p:cNvPr id="34" name="正方形/長方形 33"/>
          <p:cNvSpPr/>
          <p:nvPr/>
        </p:nvSpPr>
        <p:spPr bwMode="white">
          <a:xfrm>
            <a:off x="7593539" y="5789312"/>
            <a:ext cx="539023" cy="429733"/>
          </a:xfrm>
          <a:prstGeom prst="rect">
            <a:avLst/>
          </a:prstGeom>
          <a:solidFill>
            <a:schemeClr val="bg1"/>
          </a:solidFill>
        </p:spPr>
        <p:txBody>
          <a:bodyPr wrap="square">
            <a:spAutoFit/>
          </a:bodyPr>
          <a:lstStyle/>
          <a:p>
            <a:r>
              <a:rPr lang="ja-JP" altLang="en-US" sz="731" dirty="0"/>
              <a:t>上海証券取引所</a:t>
            </a:r>
          </a:p>
        </p:txBody>
      </p:sp>
      <p:sp>
        <p:nvSpPr>
          <p:cNvPr id="37" name="正方形/長方形 36"/>
          <p:cNvSpPr/>
          <p:nvPr/>
        </p:nvSpPr>
        <p:spPr bwMode="white">
          <a:xfrm>
            <a:off x="8074592" y="5770639"/>
            <a:ext cx="546114" cy="429733"/>
          </a:xfrm>
          <a:prstGeom prst="rect">
            <a:avLst/>
          </a:prstGeom>
          <a:solidFill>
            <a:schemeClr val="bg1"/>
          </a:solidFill>
        </p:spPr>
        <p:txBody>
          <a:bodyPr wrap="square">
            <a:spAutoFit/>
          </a:bodyPr>
          <a:lstStyle/>
          <a:p>
            <a:r>
              <a:rPr lang="zh-TW" altLang="en-US" sz="731" dirty="0"/>
              <a:t>深圳証券</a:t>
            </a:r>
            <a:endParaRPr lang="en-US" altLang="zh-TW" sz="731" dirty="0"/>
          </a:p>
          <a:p>
            <a:r>
              <a:rPr lang="zh-TW" altLang="en-US" sz="731" dirty="0"/>
              <a:t>取引所</a:t>
            </a:r>
            <a:endParaRPr lang="ja-JP" altLang="en-US" sz="731" dirty="0"/>
          </a:p>
        </p:txBody>
      </p:sp>
      <p:sp>
        <p:nvSpPr>
          <p:cNvPr id="38" name="正方形/長方形 37"/>
          <p:cNvSpPr/>
          <p:nvPr/>
        </p:nvSpPr>
        <p:spPr bwMode="white">
          <a:xfrm>
            <a:off x="6476414" y="5758356"/>
            <a:ext cx="441501" cy="542200"/>
          </a:xfrm>
          <a:prstGeom prst="rect">
            <a:avLst/>
          </a:prstGeom>
          <a:solidFill>
            <a:schemeClr val="bg1"/>
          </a:solidFill>
        </p:spPr>
        <p:txBody>
          <a:bodyPr wrap="square">
            <a:spAutoFit/>
          </a:bodyPr>
          <a:lstStyle/>
          <a:p>
            <a:r>
              <a:rPr lang="en-US" altLang="ja-JP" sz="731" dirty="0"/>
              <a:t>LSE</a:t>
            </a:r>
          </a:p>
          <a:p>
            <a:r>
              <a:rPr lang="ja-JP" altLang="en-US" sz="731" dirty="0"/>
              <a:t>グループ</a:t>
            </a:r>
          </a:p>
        </p:txBody>
      </p:sp>
      <p:sp>
        <p:nvSpPr>
          <p:cNvPr id="39" name="正方形/長方形 38"/>
          <p:cNvSpPr/>
          <p:nvPr/>
        </p:nvSpPr>
        <p:spPr bwMode="white">
          <a:xfrm>
            <a:off x="7308102" y="5741675"/>
            <a:ext cx="380232" cy="204800"/>
          </a:xfrm>
          <a:prstGeom prst="rect">
            <a:avLst/>
          </a:prstGeom>
          <a:solidFill>
            <a:schemeClr val="bg1"/>
          </a:solidFill>
        </p:spPr>
        <p:txBody>
          <a:bodyPr wrap="none">
            <a:spAutoFit/>
          </a:bodyPr>
          <a:lstStyle/>
          <a:p>
            <a:r>
              <a:rPr lang="en-US" altLang="ja-JP" sz="731" dirty="0"/>
              <a:t>NYSE</a:t>
            </a:r>
            <a:endParaRPr lang="ja-JP" altLang="en-US" sz="731" dirty="0"/>
          </a:p>
        </p:txBody>
      </p:sp>
      <p:sp>
        <p:nvSpPr>
          <p:cNvPr id="40" name="正方形/長方形 39"/>
          <p:cNvSpPr/>
          <p:nvPr/>
        </p:nvSpPr>
        <p:spPr>
          <a:xfrm>
            <a:off x="0" y="-31977"/>
            <a:ext cx="9906000" cy="4004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9250" tIns="29250" rIns="29250" bIns="29250" rtlCol="0" anchor="ctr"/>
          <a:lstStyle/>
          <a:p>
            <a:pPr algn="ctr"/>
            <a:r>
              <a:rPr lang="ja-JP" altLang="en-US" b="1" dirty="0" smtClean="0">
                <a:latin typeface="Meiryo UI" panose="020B0604030504040204" pitchFamily="50" charset="-128"/>
                <a:ea typeface="Meiryo UI" panose="020B0604030504040204" pitchFamily="50" charset="-128"/>
              </a:rPr>
              <a:t>株式</a:t>
            </a:r>
            <a:r>
              <a:rPr lang="ja-JP" altLang="en-US" b="1" dirty="0">
                <a:latin typeface="Meiryo UI" panose="020B0604030504040204" pitchFamily="50" charset="-128"/>
                <a:ea typeface="Meiryo UI" panose="020B0604030504040204" pitchFamily="50" charset="-128"/>
              </a:rPr>
              <a:t>市場（時価総額、上場企業数、</a:t>
            </a:r>
            <a:r>
              <a:rPr lang="en-US" altLang="ja-JP" b="1" dirty="0">
                <a:latin typeface="Meiryo UI" panose="020B0604030504040204" pitchFamily="50" charset="-128"/>
                <a:ea typeface="Meiryo UI" panose="020B0604030504040204" pitchFamily="50" charset="-128"/>
              </a:rPr>
              <a:t>IPO</a:t>
            </a:r>
            <a:r>
              <a:rPr lang="ja-JP" altLang="en-US" b="1" dirty="0">
                <a:latin typeface="Meiryo UI" panose="020B0604030504040204" pitchFamily="50" charset="-128"/>
                <a:ea typeface="Meiryo UI" panose="020B0604030504040204" pitchFamily="50" charset="-128"/>
              </a:rPr>
              <a:t>件数）</a:t>
            </a:r>
          </a:p>
        </p:txBody>
      </p:sp>
      <p:sp>
        <p:nvSpPr>
          <p:cNvPr id="41" name="テキスト ボックス 40"/>
          <p:cNvSpPr txBox="1"/>
          <p:nvPr/>
        </p:nvSpPr>
        <p:spPr>
          <a:xfrm>
            <a:off x="319314" y="511292"/>
            <a:ext cx="9282216" cy="738664"/>
          </a:xfrm>
          <a:prstGeom prst="rect">
            <a:avLst/>
          </a:prstGeom>
          <a:noFill/>
          <a:ln w="12700">
            <a:solidFill>
              <a:schemeClr val="tx2"/>
            </a:solidFill>
            <a:prstDash val="sysDash"/>
          </a:ln>
        </p:spPr>
        <p:txBody>
          <a:bodyPr wrap="square" rtlCol="0">
            <a:spAutoFit/>
          </a:bodyPr>
          <a:lstStyle/>
          <a:p>
            <a:r>
              <a:rPr lang="ja-JP" altLang="en-US" sz="1400" dirty="0">
                <a:latin typeface="Meiryo UI" panose="020B0604030504040204" pitchFamily="50" charset="-128"/>
                <a:ea typeface="Meiryo UI" panose="020B0604030504040204" pitchFamily="50" charset="-128"/>
              </a:rPr>
              <a:t>〇時価総額は、ニューヨーク証券取引所（</a:t>
            </a:r>
            <a:r>
              <a:rPr lang="en-US" altLang="ja-JP" sz="1400" dirty="0">
                <a:latin typeface="Meiryo UI" panose="020B0604030504040204" pitchFamily="50" charset="-128"/>
                <a:ea typeface="Meiryo UI" panose="020B0604030504040204" pitchFamily="50" charset="-128"/>
              </a:rPr>
              <a:t>NYSE</a:t>
            </a:r>
            <a:r>
              <a:rPr lang="ja-JP" altLang="en-US" sz="1400" dirty="0">
                <a:latin typeface="Meiryo UI" panose="020B0604030504040204" pitchFamily="50" charset="-128"/>
                <a:ea typeface="Meiryo UI" panose="020B0604030504040204" pitchFamily="50" charset="-128"/>
              </a:rPr>
              <a:t>）とナスダック（米国の新興企業向け株式市場）が突出。</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〇日本の上場企業数は多いがほぼ国内企業で外国企業の上場数は僅少。英米では上場企業数の</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割程度は外国企業。</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〇香港証券取引所におけるＩＰＯ（新規上場株式）は、件数だけでなく資金調達額でも世界</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位（</a:t>
            </a:r>
            <a:r>
              <a:rPr lang="en-US" altLang="ja-JP" sz="1400" dirty="0">
                <a:latin typeface="Meiryo UI" panose="020B0604030504040204" pitchFamily="50" charset="-128"/>
                <a:ea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p:txBody>
      </p:sp>
      <p:sp>
        <p:nvSpPr>
          <p:cNvPr id="42" name="正方形/長方形 41"/>
          <p:cNvSpPr/>
          <p:nvPr/>
        </p:nvSpPr>
        <p:spPr bwMode="blackWhite">
          <a:xfrm>
            <a:off x="3374882" y="3172818"/>
            <a:ext cx="952915" cy="215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43" name="正方形/長方形 42"/>
          <p:cNvSpPr/>
          <p:nvPr/>
        </p:nvSpPr>
        <p:spPr>
          <a:xfrm>
            <a:off x="2195270" y="5524311"/>
            <a:ext cx="559707" cy="381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45" name="正方形/長方形 44"/>
          <p:cNvSpPr/>
          <p:nvPr/>
        </p:nvSpPr>
        <p:spPr>
          <a:xfrm>
            <a:off x="5942527" y="5727608"/>
            <a:ext cx="544192" cy="4033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44" name="正方形/長方形 43"/>
          <p:cNvSpPr/>
          <p:nvPr/>
        </p:nvSpPr>
        <p:spPr>
          <a:xfrm>
            <a:off x="2187542" y="3493510"/>
            <a:ext cx="2250937" cy="317459"/>
          </a:xfrm>
          <a:prstGeom prst="rect">
            <a:avLst/>
          </a:prstGeom>
        </p:spPr>
        <p:txBody>
          <a:bodyPr wrap="none">
            <a:spAutoFit/>
          </a:bodyPr>
          <a:lstStyle/>
          <a:p>
            <a:r>
              <a:rPr lang="ja-JP" altLang="en-US" sz="1463" b="1" dirty="0"/>
              <a:t>上場企業数（</a:t>
            </a:r>
            <a:r>
              <a:rPr lang="en-US" altLang="ja-JP" sz="1463" b="1" dirty="0"/>
              <a:t>2018</a:t>
            </a:r>
            <a:r>
              <a:rPr lang="ja-JP" altLang="en-US" sz="1463" b="1" dirty="0"/>
              <a:t>年末）</a:t>
            </a:r>
          </a:p>
        </p:txBody>
      </p:sp>
      <p:sp>
        <p:nvSpPr>
          <p:cNvPr id="46" name="正方形/長方形 45"/>
          <p:cNvSpPr/>
          <p:nvPr/>
        </p:nvSpPr>
        <p:spPr bwMode="white">
          <a:xfrm>
            <a:off x="6825412" y="5737015"/>
            <a:ext cx="488102" cy="317266"/>
          </a:xfrm>
          <a:prstGeom prst="rect">
            <a:avLst/>
          </a:prstGeom>
          <a:solidFill>
            <a:schemeClr val="bg1"/>
          </a:solidFill>
        </p:spPr>
        <p:txBody>
          <a:bodyPr wrap="square">
            <a:spAutoFit/>
          </a:bodyPr>
          <a:lstStyle/>
          <a:p>
            <a:r>
              <a:rPr lang="ja-JP" altLang="en-US" sz="731" dirty="0"/>
              <a:t>ナスダック</a:t>
            </a:r>
          </a:p>
        </p:txBody>
      </p:sp>
      <p:sp>
        <p:nvSpPr>
          <p:cNvPr id="48" name="正方形/長方形 47"/>
          <p:cNvSpPr/>
          <p:nvPr/>
        </p:nvSpPr>
        <p:spPr>
          <a:xfrm>
            <a:off x="6103878" y="3488888"/>
            <a:ext cx="1776448" cy="317459"/>
          </a:xfrm>
          <a:prstGeom prst="rect">
            <a:avLst/>
          </a:prstGeom>
        </p:spPr>
        <p:txBody>
          <a:bodyPr wrap="none">
            <a:spAutoFit/>
          </a:bodyPr>
          <a:lstStyle/>
          <a:p>
            <a:pPr algn="ctr"/>
            <a:r>
              <a:rPr lang="en-US" altLang="ja-JP" sz="1463" b="1" dirty="0"/>
              <a:t>IPO</a:t>
            </a:r>
            <a:r>
              <a:rPr lang="ja-JP" altLang="en-US" sz="1463" b="1" dirty="0"/>
              <a:t>件数（</a:t>
            </a:r>
            <a:r>
              <a:rPr lang="en-US" altLang="ja-JP" sz="1463" b="1" dirty="0"/>
              <a:t>2019</a:t>
            </a:r>
            <a:r>
              <a:rPr lang="ja-JP" altLang="en-US" sz="1463" b="1" dirty="0"/>
              <a:t>年）</a:t>
            </a:r>
          </a:p>
        </p:txBody>
      </p:sp>
      <p:sp>
        <p:nvSpPr>
          <p:cNvPr id="49" name="スライド番号プレースホルダー 1"/>
          <p:cNvSpPr>
            <a:spLocks noGrp="1"/>
          </p:cNvSpPr>
          <p:nvPr>
            <p:ph type="sldNum" sz="quarter" idx="12"/>
          </p:nvPr>
        </p:nvSpPr>
        <p:spPr>
          <a:xfrm>
            <a:off x="7623912" y="6424592"/>
            <a:ext cx="2228850" cy="365125"/>
          </a:xfrm>
        </p:spPr>
        <p:txBody>
          <a:bodyPr/>
          <a:lstStyle/>
          <a:p>
            <a:fld id="{D2D8002D-B5B0-4BAC-B1F6-782DDCCE6D9C}" type="slidenum">
              <a:rPr kumimoji="1" lang="ja-JP" altLang="en-US" smtClean="0"/>
              <a:t>18</a:t>
            </a:fld>
            <a:endParaRPr kumimoji="1" lang="ja-JP" altLang="en-US" dirty="0"/>
          </a:p>
        </p:txBody>
      </p:sp>
    </p:spTree>
    <p:extLst>
      <p:ext uri="{BB962C8B-B14F-4D97-AF65-F5344CB8AC3E}">
        <p14:creationId xmlns:p14="http://schemas.microsoft.com/office/powerpoint/2010/main" val="807623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636998" y="5799583"/>
            <a:ext cx="3848793" cy="204800"/>
          </a:xfrm>
          <a:prstGeom prst="rect">
            <a:avLst/>
          </a:prstGeom>
        </p:spPr>
        <p:txBody>
          <a:bodyPr wrap="square">
            <a:spAutoFit/>
          </a:bodyPr>
          <a:lstStyle/>
          <a:p>
            <a:r>
              <a:rPr lang="ja-JP" altLang="en-US" sz="731" dirty="0"/>
              <a:t>出典：</a:t>
            </a:r>
            <a:r>
              <a:rPr lang="en-US" altLang="ja-JP" sz="731" dirty="0"/>
              <a:t>JPX</a:t>
            </a:r>
            <a:r>
              <a:rPr lang="ja-JP" altLang="en-US" sz="731" dirty="0"/>
              <a:t>レポート</a:t>
            </a:r>
            <a:r>
              <a:rPr lang="en-US" altLang="ja-JP" sz="731" dirty="0"/>
              <a:t>2020</a:t>
            </a:r>
            <a:endParaRPr lang="ja-JP" altLang="en-US" sz="731" dirty="0"/>
          </a:p>
        </p:txBody>
      </p:sp>
      <p:sp>
        <p:nvSpPr>
          <p:cNvPr id="4" name="テキスト ボックス 3"/>
          <p:cNvSpPr txBox="1"/>
          <p:nvPr/>
        </p:nvSpPr>
        <p:spPr>
          <a:xfrm>
            <a:off x="833309" y="4650559"/>
            <a:ext cx="3944172" cy="780342"/>
          </a:xfrm>
          <a:prstGeom prst="rect">
            <a:avLst/>
          </a:prstGeom>
          <a:noFill/>
        </p:spPr>
        <p:txBody>
          <a:bodyPr wrap="square" rtlCol="0">
            <a:spAutoFit/>
          </a:bodyPr>
          <a:lstStyle/>
          <a:p>
            <a:r>
              <a:rPr lang="ja-JP" altLang="en-US" sz="894" dirty="0"/>
              <a:t>注</a:t>
            </a:r>
            <a:r>
              <a:rPr lang="en-US" altLang="ja-JP" sz="894" dirty="0"/>
              <a:t>1. </a:t>
            </a:r>
            <a:r>
              <a:rPr lang="ja-JP" altLang="en-US" sz="894" dirty="0"/>
              <a:t>東証市場第一部・第二部、マザーズ、</a:t>
            </a:r>
            <a:r>
              <a:rPr lang="en-US" altLang="ja-JP" sz="894" dirty="0"/>
              <a:t>JASDAQ</a:t>
            </a:r>
            <a:r>
              <a:rPr lang="ja-JP" altLang="en-US" sz="894" dirty="0" err="1"/>
              <a:t>、</a:t>
            </a:r>
            <a:r>
              <a:rPr lang="en-US" altLang="ja-JP" sz="894" dirty="0"/>
              <a:t>TOKYO PRO Market</a:t>
            </a:r>
            <a:r>
              <a:rPr lang="ja-JP" altLang="en-US" sz="894" dirty="0"/>
              <a:t>に</a:t>
            </a:r>
            <a:endParaRPr lang="en-US" altLang="ja-JP" sz="894" dirty="0"/>
          </a:p>
          <a:p>
            <a:r>
              <a:rPr lang="ja-JP" altLang="en-US" sz="894" dirty="0"/>
              <a:t>　　おける普通株式及び</a:t>
            </a:r>
            <a:r>
              <a:rPr lang="en-US" altLang="ja-JP" sz="894" dirty="0"/>
              <a:t>ETF</a:t>
            </a:r>
            <a:r>
              <a:rPr lang="ja-JP" altLang="en-US" sz="894" dirty="0"/>
              <a:t>・</a:t>
            </a:r>
            <a:r>
              <a:rPr lang="en-US" altLang="ja-JP" sz="894" dirty="0"/>
              <a:t>ETN/REIT</a:t>
            </a:r>
            <a:r>
              <a:rPr lang="ja-JP" altLang="en-US" sz="894" dirty="0"/>
              <a:t>等の立会内・立会外の売買代金合計。</a:t>
            </a:r>
          </a:p>
          <a:p>
            <a:r>
              <a:rPr lang="ja-JP" altLang="en-US" sz="894" dirty="0"/>
              <a:t>　</a:t>
            </a:r>
            <a:r>
              <a:rPr lang="en-US" altLang="ja-JP" sz="894" dirty="0"/>
              <a:t>2 . PTS</a:t>
            </a:r>
            <a:r>
              <a:rPr lang="ja-JP" altLang="en-US" sz="894" dirty="0"/>
              <a:t>は、</a:t>
            </a:r>
            <a:r>
              <a:rPr lang="en-US" altLang="ja-JP" sz="894" dirty="0"/>
              <a:t>SBI</a:t>
            </a:r>
            <a:r>
              <a:rPr lang="ja-JP" altLang="en-US" sz="894" dirty="0"/>
              <a:t>ジャパンネクスト証券とチャイエックス・ジャパンの合計。</a:t>
            </a:r>
          </a:p>
        </p:txBody>
      </p:sp>
      <p:sp>
        <p:nvSpPr>
          <p:cNvPr id="8" name="テキスト ボックス 7"/>
          <p:cNvSpPr txBox="1"/>
          <p:nvPr/>
        </p:nvSpPr>
        <p:spPr>
          <a:xfrm>
            <a:off x="5431567" y="4650557"/>
            <a:ext cx="3915548" cy="505138"/>
          </a:xfrm>
          <a:prstGeom prst="rect">
            <a:avLst/>
          </a:prstGeom>
          <a:noFill/>
        </p:spPr>
        <p:txBody>
          <a:bodyPr wrap="square" rtlCol="0">
            <a:spAutoFit/>
          </a:bodyPr>
          <a:lstStyle/>
          <a:p>
            <a:r>
              <a:rPr lang="ja-JP" altLang="en-US" sz="894" dirty="0"/>
              <a:t>注</a:t>
            </a:r>
            <a:r>
              <a:rPr lang="en-US" altLang="ja-JP" sz="894" dirty="0"/>
              <a:t>. </a:t>
            </a:r>
            <a:r>
              <a:rPr lang="ja-JP" altLang="en-US" sz="894" dirty="0"/>
              <a:t>大阪取引所の</a:t>
            </a:r>
            <a:r>
              <a:rPr lang="en-US" altLang="ja-JP" sz="894" dirty="0"/>
              <a:t>mini</a:t>
            </a:r>
            <a:r>
              <a:rPr lang="ja-JP" altLang="en-US" sz="894" dirty="0"/>
              <a:t>は</a:t>
            </a:r>
            <a:r>
              <a:rPr lang="en-US" altLang="ja-JP" sz="894" dirty="0"/>
              <a:t>10</a:t>
            </a:r>
            <a:r>
              <a:rPr lang="ja-JP" altLang="en-US" sz="894" dirty="0"/>
              <a:t>分の</a:t>
            </a:r>
            <a:r>
              <a:rPr lang="en-US" altLang="ja-JP" sz="894" dirty="0"/>
              <a:t>1</a:t>
            </a:r>
            <a:r>
              <a:rPr lang="ja-JP" altLang="en-US" sz="894" dirty="0" err="1"/>
              <a:t>、</a:t>
            </a:r>
            <a:endParaRPr lang="en-US" altLang="ja-JP" sz="894" dirty="0"/>
          </a:p>
          <a:p>
            <a:r>
              <a:rPr lang="ja-JP" altLang="en-US" sz="894" dirty="0"/>
              <a:t>　  </a:t>
            </a:r>
            <a:r>
              <a:rPr lang="en-US" altLang="ja-JP" sz="894" dirty="0"/>
              <a:t>SGX</a:t>
            </a:r>
            <a:r>
              <a:rPr lang="ja-JP" altLang="en-US" sz="894" dirty="0"/>
              <a:t>のラージ（米ドル建含む）は</a:t>
            </a:r>
            <a:r>
              <a:rPr lang="en-US" altLang="ja-JP" sz="894" dirty="0"/>
              <a:t>2</a:t>
            </a:r>
            <a:r>
              <a:rPr lang="ja-JP" altLang="en-US" sz="894" dirty="0"/>
              <a:t>分の</a:t>
            </a:r>
            <a:r>
              <a:rPr lang="en-US" altLang="ja-JP" sz="894" dirty="0"/>
              <a:t>1</a:t>
            </a:r>
            <a:r>
              <a:rPr lang="ja-JP" altLang="en-US" sz="894" dirty="0" err="1"/>
              <a:t>、</a:t>
            </a:r>
            <a:r>
              <a:rPr lang="en-US" altLang="ja-JP" sz="894" dirty="0"/>
              <a:t>mini</a:t>
            </a:r>
            <a:r>
              <a:rPr lang="ja-JP" altLang="en-US" sz="894" dirty="0"/>
              <a:t>は</a:t>
            </a:r>
            <a:r>
              <a:rPr lang="en-US" altLang="ja-JP" sz="894" dirty="0"/>
              <a:t>10</a:t>
            </a:r>
            <a:r>
              <a:rPr lang="ja-JP" altLang="en-US" sz="894" dirty="0"/>
              <a:t>分の</a:t>
            </a:r>
            <a:r>
              <a:rPr lang="en-US" altLang="ja-JP" sz="894" dirty="0"/>
              <a:t>1</a:t>
            </a:r>
            <a:r>
              <a:rPr lang="ja-JP" altLang="en-US" sz="894" dirty="0" err="1"/>
              <a:t>、</a:t>
            </a:r>
            <a:endParaRPr lang="en-US" altLang="ja-JP" sz="894" dirty="0"/>
          </a:p>
          <a:p>
            <a:r>
              <a:rPr lang="ja-JP" altLang="en-US" sz="894" dirty="0"/>
              <a:t>　  </a:t>
            </a:r>
            <a:r>
              <a:rPr lang="en-US" altLang="ja-JP" sz="894" dirty="0"/>
              <a:t>CME</a:t>
            </a:r>
            <a:r>
              <a:rPr lang="ja-JP" altLang="en-US" sz="894" dirty="0"/>
              <a:t>は米ドル建、円建共に</a:t>
            </a:r>
            <a:r>
              <a:rPr lang="en-US" altLang="ja-JP" sz="894" dirty="0"/>
              <a:t>2</a:t>
            </a:r>
            <a:r>
              <a:rPr lang="ja-JP" altLang="en-US" sz="894" dirty="0"/>
              <a:t>分の</a:t>
            </a:r>
            <a:r>
              <a:rPr lang="en-US" altLang="ja-JP" sz="894" dirty="0"/>
              <a:t>1</a:t>
            </a:r>
            <a:r>
              <a:rPr lang="ja-JP" altLang="en-US" sz="894" dirty="0"/>
              <a:t>に換算。</a:t>
            </a:r>
          </a:p>
        </p:txBody>
      </p:sp>
      <p:sp>
        <p:nvSpPr>
          <p:cNvPr id="10" name="正方形/長方形 9"/>
          <p:cNvSpPr/>
          <p:nvPr/>
        </p:nvSpPr>
        <p:spPr>
          <a:xfrm>
            <a:off x="0" y="12345"/>
            <a:ext cx="9906000" cy="3697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9250" tIns="29250" rIns="29250" bIns="29250" rtlCol="0" anchor="ctr"/>
          <a:lstStyle/>
          <a:p>
            <a:pPr algn="ctr"/>
            <a:r>
              <a:rPr lang="ja-JP" altLang="en-US" b="1" dirty="0" smtClean="0">
                <a:latin typeface="Meiryo UI" panose="020B0604030504040204" pitchFamily="50" charset="-128"/>
                <a:ea typeface="Meiryo UI" panose="020B0604030504040204" pitchFamily="50" charset="-128"/>
              </a:rPr>
              <a:t>■主要</a:t>
            </a:r>
            <a:r>
              <a:rPr lang="ja-JP" altLang="en-US" b="1" dirty="0">
                <a:latin typeface="Meiryo UI" panose="020B0604030504040204" pitchFamily="50" charset="-128"/>
                <a:ea typeface="Meiryo UI" panose="020B0604030504040204" pitchFamily="50" charset="-128"/>
              </a:rPr>
              <a:t>商品の競合状況</a:t>
            </a:r>
          </a:p>
        </p:txBody>
      </p:sp>
      <p:sp>
        <p:nvSpPr>
          <p:cNvPr id="11" name="正方形/長方形 10"/>
          <p:cNvSpPr/>
          <p:nvPr/>
        </p:nvSpPr>
        <p:spPr>
          <a:xfrm>
            <a:off x="1496113" y="5341017"/>
            <a:ext cx="2111237" cy="229935"/>
          </a:xfrm>
          <a:prstGeom prst="rect">
            <a:avLst/>
          </a:prstGeom>
        </p:spPr>
        <p:txBody>
          <a:bodyPr wrap="square">
            <a:spAutoFit/>
          </a:bodyPr>
          <a:lstStyle/>
          <a:p>
            <a:r>
              <a:rPr lang="en-US" altLang="ja-JP" sz="894" dirty="0"/>
              <a:t>※OTC…</a:t>
            </a:r>
            <a:r>
              <a:rPr lang="ja-JP" altLang="en-US" sz="894" dirty="0"/>
              <a:t>取引所を介さない相対取引</a:t>
            </a:r>
          </a:p>
        </p:txBody>
      </p:sp>
      <p:pic>
        <p:nvPicPr>
          <p:cNvPr id="6" name="図 5"/>
          <p:cNvPicPr>
            <a:picLocks noChangeAspect="1"/>
          </p:cNvPicPr>
          <p:nvPr/>
        </p:nvPicPr>
        <p:blipFill rotWithShape="1">
          <a:blip r:embed="rId2"/>
          <a:srcRect l="6048" t="19395" r="6829" b="38938"/>
          <a:stretch/>
        </p:blipFill>
        <p:spPr>
          <a:xfrm>
            <a:off x="471714" y="1836174"/>
            <a:ext cx="9115879" cy="2611559"/>
          </a:xfrm>
          <a:prstGeom prst="rect">
            <a:avLst/>
          </a:prstGeom>
        </p:spPr>
      </p:pic>
      <p:sp>
        <p:nvSpPr>
          <p:cNvPr id="13" name="スライド番号プレースホルダー 1"/>
          <p:cNvSpPr>
            <a:spLocks noGrp="1"/>
          </p:cNvSpPr>
          <p:nvPr>
            <p:ph type="sldNum" sz="quarter" idx="12"/>
          </p:nvPr>
        </p:nvSpPr>
        <p:spPr>
          <a:xfrm>
            <a:off x="7623912" y="6424592"/>
            <a:ext cx="2228850" cy="365125"/>
          </a:xfrm>
        </p:spPr>
        <p:txBody>
          <a:bodyPr/>
          <a:lstStyle/>
          <a:p>
            <a:fld id="{D2D8002D-B5B0-4BAC-B1F6-782DDCCE6D9C}" type="slidenum">
              <a:rPr kumimoji="1" lang="ja-JP" altLang="en-US" smtClean="0"/>
              <a:t>19</a:t>
            </a:fld>
            <a:endParaRPr kumimoji="1" lang="ja-JP" altLang="en-US" dirty="0"/>
          </a:p>
        </p:txBody>
      </p:sp>
      <p:sp>
        <p:nvSpPr>
          <p:cNvPr id="12" name="正方形/長方形 11"/>
          <p:cNvSpPr/>
          <p:nvPr/>
        </p:nvSpPr>
        <p:spPr>
          <a:xfrm>
            <a:off x="312984" y="484324"/>
            <a:ext cx="9135815" cy="70796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latin typeface="メイリオ" panose="020B0604030504040204" pitchFamily="50" charset="-128"/>
                <a:ea typeface="メイリオ" panose="020B0604030504040204" pitchFamily="50" charset="-128"/>
              </a:rPr>
              <a:t>〇　国内</a:t>
            </a:r>
            <a:r>
              <a:rPr lang="ja-JP" altLang="en-US" sz="1600" dirty="0">
                <a:latin typeface="メイリオ" panose="020B0604030504040204" pitchFamily="50" charset="-128"/>
                <a:ea typeface="メイリオ" panose="020B0604030504040204" pitchFamily="50" charset="-128"/>
              </a:rPr>
              <a:t>の株券等売買は東京証券取引所に取引が集中。一方、日経平均株価先物の取引は大阪</a:t>
            </a:r>
            <a:r>
              <a:rPr lang="ja-JP" altLang="en-US" sz="1600" dirty="0" smtClean="0">
                <a:latin typeface="メイリオ" panose="020B0604030504040204" pitchFamily="50" charset="-128"/>
                <a:ea typeface="メイリオ" panose="020B0604030504040204" pitchFamily="50" charset="-128"/>
              </a:rPr>
              <a:t>取引所に</a:t>
            </a:r>
            <a:r>
              <a:rPr lang="ja-JP" altLang="en-US" sz="1600" dirty="0">
                <a:latin typeface="メイリオ" panose="020B0604030504040204" pitchFamily="50" charset="-128"/>
                <a:ea typeface="メイリオ" panose="020B0604030504040204" pitchFamily="50" charset="-128"/>
              </a:rPr>
              <a:t>集中。</a:t>
            </a:r>
          </a:p>
        </p:txBody>
      </p:sp>
    </p:spTree>
    <p:extLst>
      <p:ext uri="{BB962C8B-B14F-4D97-AF65-F5344CB8AC3E}">
        <p14:creationId xmlns:p14="http://schemas.microsoft.com/office/powerpoint/2010/main" val="343219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2115404"/>
            <a:ext cx="9906000" cy="2142698"/>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800" b="1" dirty="0" smtClean="0">
                <a:latin typeface="Meiryo UI" panose="020B0604030504040204" pitchFamily="50" charset="-128"/>
                <a:ea typeface="Meiryo UI" panose="020B0604030504040204" pitchFamily="50" charset="-128"/>
              </a:rPr>
              <a:t>１．国際金融センター指数関連</a:t>
            </a:r>
            <a:endParaRPr lang="ja-JP" altLang="en-US" sz="4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92239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1"/>
            <a:ext cx="9905999" cy="644714"/>
          </a:xfrm>
          <a:solidFill>
            <a:srgbClr val="0070C0"/>
          </a:solidFill>
        </p:spPr>
        <p:txBody>
          <a:bodyPr>
            <a:noAutofit/>
          </a:bodyPr>
          <a:lstStyle/>
          <a:p>
            <a:pPr algn="ctr"/>
            <a:r>
              <a:rPr lang="ja-JP" altLang="en-US" dirty="0">
                <a:solidFill>
                  <a:schemeClr val="bg1"/>
                </a:solidFill>
              </a:rPr>
              <a:t>国内市場の投資家層の変化</a:t>
            </a:r>
          </a:p>
        </p:txBody>
      </p:sp>
      <p:sp>
        <p:nvSpPr>
          <p:cNvPr id="4" name="スライド番号プレースホルダー 3"/>
          <p:cNvSpPr>
            <a:spLocks noGrp="1"/>
          </p:cNvSpPr>
          <p:nvPr>
            <p:ph type="sldNum" sz="quarter" idx="12"/>
          </p:nvPr>
        </p:nvSpPr>
        <p:spPr/>
        <p:txBody>
          <a:bodyPr/>
          <a:lstStyle/>
          <a:p>
            <a:fld id="{67D2C3EB-C1C1-494F-A98D-9CFA26C6C563}" type="slidenum">
              <a:rPr lang="en-US" altLang="ja-JP" smtClean="0"/>
              <a:pPr/>
              <a:t>20</a:t>
            </a:fld>
            <a:endParaRPr lang="en-US" altLang="ja-JP" dirty="0"/>
          </a:p>
        </p:txBody>
      </p:sp>
      <p:sp>
        <p:nvSpPr>
          <p:cNvPr id="24" name="テキスト プレースホルダー 3"/>
          <p:cNvSpPr txBox="1">
            <a:spLocks/>
          </p:cNvSpPr>
          <p:nvPr/>
        </p:nvSpPr>
        <p:spPr>
          <a:xfrm>
            <a:off x="315945" y="758984"/>
            <a:ext cx="9079971" cy="330007"/>
          </a:xfrm>
          <a:prstGeom prst="rect">
            <a:avLst/>
          </a:prstGeom>
          <a:ln w="9525">
            <a:solidFill>
              <a:schemeClr val="tx1"/>
            </a:solidFill>
            <a:prstDash val="sysDash"/>
          </a:ln>
        </p:spPr>
        <p:txBody>
          <a:bodyPr lIns="94605" tIns="47302" rIns="94605" bIns="47302">
            <a:noAutofit/>
          </a:bodyPr>
          <a:lstStyle>
            <a:lvl1pPr marL="342597" indent="-342597"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295" indent="-28550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1992" indent="-228398"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598789" indent="-228398"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5585" indent="-228398"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2383" indent="-228398" algn="l" defTabSz="91359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9178" indent="-228398" algn="l" defTabSz="91359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5976" indent="-228398" algn="l" defTabSz="91359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2773" indent="-228398" algn="l" defTabSz="913593"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〇情報</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ネットワークと売買システムの進展により、投資家層がグローバルに拡大</a:t>
            </a:r>
          </a:p>
        </p:txBody>
      </p:sp>
      <p:graphicFrame>
        <p:nvGraphicFramePr>
          <p:cNvPr id="25" name="表 24">
            <a:extLst>
              <a:ext uri="{FF2B5EF4-FFF2-40B4-BE49-F238E27FC236}">
                <a16:creationId xmlns:a16="http://schemas.microsoft.com/office/drawing/2014/main" id="{7AF97AF8-DE06-4938-8298-3CED4021947D}"/>
              </a:ext>
            </a:extLst>
          </p:cNvPr>
          <p:cNvGraphicFramePr>
            <a:graphicFrameLocks noGrp="1"/>
          </p:cNvGraphicFramePr>
          <p:nvPr>
            <p:extLst>
              <p:ext uri="{D42A27DB-BD31-4B8C-83A1-F6EECF244321}">
                <p14:modId xmlns:p14="http://schemas.microsoft.com/office/powerpoint/2010/main" val="3726791304"/>
              </p:ext>
            </p:extLst>
          </p:nvPr>
        </p:nvGraphicFramePr>
        <p:xfrm>
          <a:off x="150125" y="1208438"/>
          <a:ext cx="9245791" cy="5161114"/>
        </p:xfrm>
        <a:graphic>
          <a:graphicData uri="http://schemas.openxmlformats.org/drawingml/2006/table">
            <a:tbl>
              <a:tblPr firstRow="1" bandRow="1">
                <a:tableStyleId>{7DF18680-E054-41AD-8BC1-D1AEF772440D}</a:tableStyleId>
              </a:tblPr>
              <a:tblGrid>
                <a:gridCol w="1678675">
                  <a:extLst>
                    <a:ext uri="{9D8B030D-6E8A-4147-A177-3AD203B41FA5}">
                      <a16:colId xmlns:a16="http://schemas.microsoft.com/office/drawing/2014/main" val="20000"/>
                    </a:ext>
                  </a:extLst>
                </a:gridCol>
                <a:gridCol w="3611652">
                  <a:extLst>
                    <a:ext uri="{9D8B030D-6E8A-4147-A177-3AD203B41FA5}">
                      <a16:colId xmlns:a16="http://schemas.microsoft.com/office/drawing/2014/main" val="20001"/>
                    </a:ext>
                  </a:extLst>
                </a:gridCol>
                <a:gridCol w="3955464">
                  <a:extLst>
                    <a:ext uri="{9D8B030D-6E8A-4147-A177-3AD203B41FA5}">
                      <a16:colId xmlns:a16="http://schemas.microsoft.com/office/drawing/2014/main" val="20002"/>
                    </a:ext>
                  </a:extLst>
                </a:gridCol>
              </a:tblGrid>
              <a:tr h="435512">
                <a:tc>
                  <a:txBody>
                    <a:bodyPr/>
                    <a:lstStyle/>
                    <a:p>
                      <a:pPr algn="ctr"/>
                      <a:endParaRPr kumimoji="1" lang="ja-JP" altLang="en-US" sz="2100" b="0" dirty="0">
                        <a:solidFill>
                          <a:schemeClr val="tx1"/>
                        </a:solidFill>
                        <a:latin typeface="+mn-ea"/>
                        <a:ea typeface="+mn-ea"/>
                        <a:cs typeface="Meiryo UI" panose="020B0604030504040204" pitchFamily="50" charset="-128"/>
                      </a:endParaRPr>
                    </a:p>
                  </a:txBody>
                  <a:tcPr marL="96988" marR="96988" anchor="ctr"/>
                </a:tc>
                <a:tc>
                  <a:txBody>
                    <a:bodyPr/>
                    <a:lstStyle/>
                    <a:p>
                      <a:pPr algn="ctr"/>
                      <a:r>
                        <a:rPr kumimoji="1" lang="en-US" altLang="ja-JP" sz="2100" dirty="0"/>
                        <a:t>2000</a:t>
                      </a:r>
                      <a:r>
                        <a:rPr kumimoji="1" lang="ja-JP" altLang="en-US" sz="2100" dirty="0"/>
                        <a:t>年</a:t>
                      </a:r>
                      <a:endParaRPr kumimoji="1" lang="ja-JP" altLang="en-US" sz="2100" b="0" dirty="0">
                        <a:solidFill>
                          <a:schemeClr val="tx1"/>
                        </a:solidFill>
                        <a:latin typeface="+mn-ea"/>
                        <a:ea typeface="+mn-ea"/>
                        <a:cs typeface="Meiryo UI" panose="020B0604030504040204" pitchFamily="50" charset="-128"/>
                      </a:endParaRPr>
                    </a:p>
                  </a:txBody>
                  <a:tcPr marL="96988" marR="96988" anchor="ctr"/>
                </a:tc>
                <a:tc>
                  <a:txBody>
                    <a:bodyPr/>
                    <a:lstStyle/>
                    <a:p>
                      <a:pPr algn="ctr"/>
                      <a:r>
                        <a:rPr kumimoji="1" lang="en-US" altLang="ja-JP" sz="2100" dirty="0"/>
                        <a:t>2020</a:t>
                      </a:r>
                      <a:r>
                        <a:rPr kumimoji="1" lang="ja-JP" altLang="en-US" sz="2100" dirty="0"/>
                        <a:t>年</a:t>
                      </a:r>
                      <a:endParaRPr kumimoji="1" lang="ja-JP" altLang="en-US" sz="2100" b="0" dirty="0">
                        <a:solidFill>
                          <a:schemeClr val="tx1"/>
                        </a:solidFill>
                        <a:latin typeface="+mn-ea"/>
                        <a:ea typeface="+mn-ea"/>
                        <a:cs typeface="Meiryo UI" panose="020B0604030504040204" pitchFamily="50" charset="-128"/>
                      </a:endParaRPr>
                    </a:p>
                  </a:txBody>
                  <a:tcPr marL="96988" marR="96988" anchor="ctr"/>
                </a:tc>
                <a:extLst>
                  <a:ext uri="{0D108BD9-81ED-4DB2-BD59-A6C34878D82A}">
                    <a16:rowId xmlns:a16="http://schemas.microsoft.com/office/drawing/2014/main" val="10000"/>
                  </a:ext>
                </a:extLst>
              </a:tr>
              <a:tr h="2362801">
                <a:tc>
                  <a:txBody>
                    <a:bodyPr/>
                    <a:lstStyle/>
                    <a:p>
                      <a:pPr algn="ctr"/>
                      <a:r>
                        <a:rPr kumimoji="1" lang="ja-JP" altLang="en-US" sz="2100" dirty="0"/>
                        <a:t>先物・</a:t>
                      </a:r>
                      <a:endParaRPr kumimoji="1" lang="en-US" altLang="ja-JP" sz="2100" dirty="0"/>
                    </a:p>
                    <a:p>
                      <a:pPr algn="ctr"/>
                      <a:r>
                        <a:rPr kumimoji="1" lang="ja-JP" altLang="en-US" sz="2100" dirty="0"/>
                        <a:t>オプション</a:t>
                      </a:r>
                      <a:r>
                        <a:rPr kumimoji="1" lang="en-US" altLang="ja-JP" sz="2100" dirty="0"/>
                        <a:t/>
                      </a:r>
                      <a:br>
                        <a:rPr kumimoji="1" lang="en-US" altLang="ja-JP" sz="2100" dirty="0"/>
                      </a:br>
                      <a:r>
                        <a:rPr kumimoji="1" lang="en-US" altLang="ja-JP" sz="2100" dirty="0"/>
                        <a:t>(OSE)</a:t>
                      </a:r>
                      <a:endParaRPr kumimoji="1" lang="en-US" altLang="ja-JP" sz="2100" b="0" dirty="0">
                        <a:solidFill>
                          <a:schemeClr val="tx1"/>
                        </a:solidFill>
                        <a:latin typeface="+mn-ea"/>
                        <a:ea typeface="+mn-ea"/>
                        <a:cs typeface="Meiryo UI" panose="020B0604030504040204" pitchFamily="50" charset="-128"/>
                      </a:endParaRPr>
                    </a:p>
                  </a:txBody>
                  <a:tcPr marL="96988" marR="96988" anchor="ctr"/>
                </a:tc>
                <a:tc>
                  <a:txBody>
                    <a:bodyPr/>
                    <a:lstStyle/>
                    <a:p>
                      <a:pPr algn="ctr"/>
                      <a:endParaRPr kumimoji="1" lang="ja-JP" altLang="en-US" sz="2100" dirty="0">
                        <a:solidFill>
                          <a:schemeClr val="tx1"/>
                        </a:solidFill>
                        <a:latin typeface="+mn-ea"/>
                        <a:ea typeface="+mn-ea"/>
                        <a:cs typeface="Meiryo UI" panose="020B0604030504040204" pitchFamily="50" charset="-128"/>
                      </a:endParaRPr>
                    </a:p>
                  </a:txBody>
                  <a:tcPr marL="96988" marR="96988" anchor="ctr"/>
                </a:tc>
                <a:tc>
                  <a:txBody>
                    <a:bodyPr/>
                    <a:lstStyle/>
                    <a:p>
                      <a:pPr algn="ctr"/>
                      <a:endParaRPr kumimoji="1" lang="ja-JP" altLang="en-US" sz="2100" dirty="0">
                        <a:solidFill>
                          <a:schemeClr val="tx1"/>
                        </a:solidFill>
                        <a:latin typeface="+mn-ea"/>
                        <a:ea typeface="+mn-ea"/>
                        <a:cs typeface="Meiryo UI" panose="020B0604030504040204" pitchFamily="50" charset="-128"/>
                      </a:endParaRPr>
                    </a:p>
                  </a:txBody>
                  <a:tcPr marL="96988" marR="96988" anchor="ctr"/>
                </a:tc>
                <a:extLst>
                  <a:ext uri="{0D108BD9-81ED-4DB2-BD59-A6C34878D82A}">
                    <a16:rowId xmlns:a16="http://schemas.microsoft.com/office/drawing/2014/main" val="10001"/>
                  </a:ext>
                </a:extLst>
              </a:tr>
              <a:tr h="2362801">
                <a:tc>
                  <a:txBody>
                    <a:bodyPr/>
                    <a:lstStyle/>
                    <a:p>
                      <a:pPr algn="ctr"/>
                      <a:r>
                        <a:rPr kumimoji="1" lang="ja-JP" altLang="en-US" sz="2100" dirty="0"/>
                        <a:t>株式</a:t>
                      </a:r>
                      <a:endParaRPr kumimoji="1" lang="en-US" altLang="ja-JP" sz="2100" dirty="0"/>
                    </a:p>
                    <a:p>
                      <a:pPr algn="ctr"/>
                      <a:r>
                        <a:rPr kumimoji="1" lang="en-US" altLang="ja-JP" sz="1400" dirty="0"/>
                        <a:t>※</a:t>
                      </a:r>
                      <a:r>
                        <a:rPr kumimoji="1" lang="ja-JP" altLang="en-US" sz="1400" dirty="0"/>
                        <a:t>東証</a:t>
                      </a:r>
                      <a:r>
                        <a:rPr kumimoji="1" lang="en-US" altLang="ja-JP" sz="1400" dirty="0"/>
                        <a:t>1</a:t>
                      </a:r>
                      <a:r>
                        <a:rPr kumimoji="1" lang="ja-JP" altLang="en-US" sz="1400" dirty="0"/>
                        <a:t>部</a:t>
                      </a:r>
                      <a:endParaRPr kumimoji="1" lang="ja-JP" altLang="en-US" sz="1400" b="0" dirty="0">
                        <a:solidFill>
                          <a:schemeClr val="tx1"/>
                        </a:solidFill>
                        <a:latin typeface="+mn-ea"/>
                        <a:ea typeface="+mn-ea"/>
                        <a:cs typeface="Meiryo UI" panose="020B0604030504040204" pitchFamily="50" charset="-128"/>
                      </a:endParaRPr>
                    </a:p>
                  </a:txBody>
                  <a:tcPr marL="96988" marR="96988" anchor="ctr"/>
                </a:tc>
                <a:tc>
                  <a:txBody>
                    <a:bodyPr/>
                    <a:lstStyle/>
                    <a:p>
                      <a:pPr algn="ctr"/>
                      <a:endParaRPr kumimoji="1" lang="ja-JP" altLang="en-US" sz="2100" dirty="0">
                        <a:solidFill>
                          <a:schemeClr val="tx1"/>
                        </a:solidFill>
                        <a:latin typeface="+mn-ea"/>
                        <a:ea typeface="+mn-ea"/>
                        <a:cs typeface="Meiryo UI" panose="020B0604030504040204" pitchFamily="50" charset="-128"/>
                      </a:endParaRPr>
                    </a:p>
                  </a:txBody>
                  <a:tcPr marL="96988" marR="96988" anchor="ctr"/>
                </a:tc>
                <a:tc>
                  <a:txBody>
                    <a:bodyPr/>
                    <a:lstStyle/>
                    <a:p>
                      <a:pPr algn="ctr"/>
                      <a:endParaRPr kumimoji="1" lang="ja-JP" altLang="en-US" sz="2100" dirty="0">
                        <a:solidFill>
                          <a:schemeClr val="tx1"/>
                        </a:solidFill>
                        <a:latin typeface="+mn-ea"/>
                        <a:ea typeface="+mn-ea"/>
                        <a:cs typeface="Meiryo UI" panose="020B0604030504040204" pitchFamily="50" charset="-128"/>
                      </a:endParaRPr>
                    </a:p>
                  </a:txBody>
                  <a:tcPr marL="96988" marR="96988" anchor="ctr"/>
                </a:tc>
                <a:extLst>
                  <a:ext uri="{0D108BD9-81ED-4DB2-BD59-A6C34878D82A}">
                    <a16:rowId xmlns:a16="http://schemas.microsoft.com/office/drawing/2014/main" val="10002"/>
                  </a:ext>
                </a:extLst>
              </a:tr>
            </a:tbl>
          </a:graphicData>
        </a:graphic>
      </p:graphicFrame>
      <p:graphicFrame>
        <p:nvGraphicFramePr>
          <p:cNvPr id="26" name="グラフ 25">
            <a:extLst>
              <a:ext uri="{FF2B5EF4-FFF2-40B4-BE49-F238E27FC236}">
                <a16:creationId xmlns:a16="http://schemas.microsoft.com/office/drawing/2014/main" id="{CA99EEC6-DDC4-4B3B-BDB8-91E3A3B1A42C}"/>
              </a:ext>
            </a:extLst>
          </p:cNvPr>
          <p:cNvGraphicFramePr>
            <a:graphicFrameLocks/>
          </p:cNvGraphicFramePr>
          <p:nvPr>
            <p:extLst/>
          </p:nvPr>
        </p:nvGraphicFramePr>
        <p:xfrm>
          <a:off x="2106212" y="4108713"/>
          <a:ext cx="2846788" cy="20616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グラフ 26">
            <a:extLst>
              <a:ext uri="{FF2B5EF4-FFF2-40B4-BE49-F238E27FC236}">
                <a16:creationId xmlns:a16="http://schemas.microsoft.com/office/drawing/2014/main" id="{46B25EDA-6356-4893-ABB1-41E3F59E3F8B}"/>
              </a:ext>
            </a:extLst>
          </p:cNvPr>
          <p:cNvGraphicFramePr>
            <a:graphicFrameLocks/>
          </p:cNvGraphicFramePr>
          <p:nvPr>
            <p:extLst/>
          </p:nvPr>
        </p:nvGraphicFramePr>
        <p:xfrm>
          <a:off x="2340575" y="1953462"/>
          <a:ext cx="2635043" cy="1554619"/>
        </p:xfrm>
        <a:graphic>
          <a:graphicData uri="http://schemas.openxmlformats.org/drawingml/2006/chart">
            <c:chart xmlns:c="http://schemas.openxmlformats.org/drawingml/2006/chart" xmlns:r="http://schemas.openxmlformats.org/officeDocument/2006/relationships" r:id="rId4"/>
          </a:graphicData>
        </a:graphic>
      </p:graphicFrame>
      <p:grpSp>
        <p:nvGrpSpPr>
          <p:cNvPr id="28" name="グループ化 27">
            <a:extLst>
              <a:ext uri="{FF2B5EF4-FFF2-40B4-BE49-F238E27FC236}">
                <a16:creationId xmlns:a16="http://schemas.microsoft.com/office/drawing/2014/main" id="{BEB8EBD8-BEDF-46D5-A496-AB20BBE2BA2E}"/>
              </a:ext>
            </a:extLst>
          </p:cNvPr>
          <p:cNvGrpSpPr/>
          <p:nvPr/>
        </p:nvGrpSpPr>
        <p:grpSpPr>
          <a:xfrm>
            <a:off x="5341882" y="2658957"/>
            <a:ext cx="532338" cy="2677736"/>
            <a:chOff x="4860032" y="3060515"/>
            <a:chExt cx="501885" cy="2792764"/>
          </a:xfrm>
        </p:grpSpPr>
        <p:sp>
          <p:nvSpPr>
            <p:cNvPr id="29" name="右矢印 11">
              <a:extLst>
                <a:ext uri="{FF2B5EF4-FFF2-40B4-BE49-F238E27FC236}">
                  <a16:creationId xmlns:a16="http://schemas.microsoft.com/office/drawing/2014/main" id="{ED769759-F597-4B14-956E-6EBD0F045A00}"/>
                </a:ext>
              </a:extLst>
            </p:cNvPr>
            <p:cNvSpPr/>
            <p:nvPr/>
          </p:nvSpPr>
          <p:spPr>
            <a:xfrm>
              <a:off x="4860032" y="3060515"/>
              <a:ext cx="489204" cy="484632"/>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451" dirty="0">
                <a:solidFill>
                  <a:schemeClr val="tx1"/>
                </a:solidFill>
                <a:latin typeface="Tahoma" pitchFamily="34" charset="0"/>
                <a:cs typeface="Tahoma" pitchFamily="34" charset="0"/>
              </a:endParaRPr>
            </a:p>
          </p:txBody>
        </p:sp>
        <p:sp>
          <p:nvSpPr>
            <p:cNvPr id="30" name="右矢印 12">
              <a:extLst>
                <a:ext uri="{FF2B5EF4-FFF2-40B4-BE49-F238E27FC236}">
                  <a16:creationId xmlns:a16="http://schemas.microsoft.com/office/drawing/2014/main" id="{7AAE38A7-AA88-4881-B82A-30A83318FF47}"/>
                </a:ext>
              </a:extLst>
            </p:cNvPr>
            <p:cNvSpPr/>
            <p:nvPr/>
          </p:nvSpPr>
          <p:spPr>
            <a:xfrm>
              <a:off x="4872713" y="5368647"/>
              <a:ext cx="489204" cy="484632"/>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451" dirty="0">
                <a:solidFill>
                  <a:schemeClr val="tx1"/>
                </a:solidFill>
                <a:latin typeface="Tahoma" pitchFamily="34" charset="0"/>
                <a:cs typeface="Tahoma" pitchFamily="34" charset="0"/>
              </a:endParaRPr>
            </a:p>
          </p:txBody>
        </p:sp>
      </p:grpSp>
      <p:sp>
        <p:nvSpPr>
          <p:cNvPr id="31" name="テキスト ボックス 30">
            <a:extLst>
              <a:ext uri="{FF2B5EF4-FFF2-40B4-BE49-F238E27FC236}">
                <a16:creationId xmlns:a16="http://schemas.microsoft.com/office/drawing/2014/main" id="{0FF1A14B-F93B-4AFF-864A-5ECF7DFA5F6F}"/>
              </a:ext>
            </a:extLst>
          </p:cNvPr>
          <p:cNvSpPr txBox="1"/>
          <p:nvPr/>
        </p:nvSpPr>
        <p:spPr>
          <a:xfrm>
            <a:off x="557786" y="6418312"/>
            <a:ext cx="4022235" cy="235118"/>
          </a:xfrm>
          <a:prstGeom prst="rect">
            <a:avLst/>
          </a:prstGeom>
          <a:noFill/>
        </p:spPr>
        <p:txBody>
          <a:bodyPr wrap="none" lIns="94605" tIns="47302" rIns="94605" bIns="47302" rtlCol="0">
            <a:spAutoFit/>
          </a:bodyPr>
          <a:lstStyle/>
          <a:p>
            <a:r>
              <a:rPr lang="en-US" altLang="ja-JP" sz="907" dirty="0">
                <a:latin typeface="Meiryo UI" panose="020B0604030504040204" pitchFamily="50" charset="-128"/>
                <a:ea typeface="Meiryo UI" panose="020B0604030504040204" pitchFamily="50" charset="-128"/>
                <a:cs typeface="Meiryo UI" panose="020B0604030504040204" pitchFamily="50" charset="-128"/>
              </a:rPr>
              <a:t>※</a:t>
            </a:r>
            <a:r>
              <a:rPr lang="ja-JP" altLang="en-US" sz="907" dirty="0">
                <a:latin typeface="Meiryo UI" panose="020B0604030504040204" pitchFamily="50" charset="-128"/>
                <a:ea typeface="Meiryo UI" panose="020B0604030504040204" pitchFamily="50" charset="-128"/>
                <a:cs typeface="Meiryo UI" panose="020B0604030504040204" pitchFamily="50" charset="-128"/>
              </a:rPr>
              <a:t>先物・オプションは取引高ベース、株式は売買代金ベース。</a:t>
            </a:r>
            <a:r>
              <a:rPr lang="en-US" altLang="ja-JP" sz="907" dirty="0">
                <a:latin typeface="Meiryo UI" panose="020B0604030504040204" pitchFamily="50" charset="-128"/>
                <a:ea typeface="Meiryo UI" panose="020B0604030504040204" pitchFamily="50" charset="-128"/>
                <a:cs typeface="Meiryo UI" panose="020B0604030504040204" pitchFamily="50" charset="-128"/>
              </a:rPr>
              <a:t>TOCOM</a:t>
            </a:r>
            <a:r>
              <a:rPr lang="ja-JP" altLang="en-US" sz="907" dirty="0">
                <a:latin typeface="Meiryo UI" panose="020B0604030504040204" pitchFamily="50" charset="-128"/>
                <a:ea typeface="Meiryo UI" panose="020B0604030504040204" pitchFamily="50" charset="-128"/>
                <a:cs typeface="Meiryo UI" panose="020B0604030504040204" pitchFamily="50" charset="-128"/>
              </a:rPr>
              <a:t>取引分を除く</a:t>
            </a:r>
          </a:p>
        </p:txBody>
      </p:sp>
      <p:sp>
        <p:nvSpPr>
          <p:cNvPr id="32" name="テキスト ボックス 31">
            <a:extLst>
              <a:ext uri="{FF2B5EF4-FFF2-40B4-BE49-F238E27FC236}">
                <a16:creationId xmlns:a16="http://schemas.microsoft.com/office/drawing/2014/main" id="{07EED94B-1C82-44B7-950E-9B29865E7F1B}"/>
              </a:ext>
            </a:extLst>
          </p:cNvPr>
          <p:cNvSpPr txBox="1"/>
          <p:nvPr/>
        </p:nvSpPr>
        <p:spPr>
          <a:xfrm>
            <a:off x="5025182" y="5402004"/>
            <a:ext cx="1290800" cy="472426"/>
          </a:xfrm>
          <a:prstGeom prst="rect">
            <a:avLst/>
          </a:prstGeom>
          <a:noFill/>
        </p:spPr>
        <p:txBody>
          <a:bodyPr wrap="square" lIns="94605" tIns="47302" rIns="94605" bIns="47302" rtlCol="0">
            <a:spAutoFit/>
          </a:bodyPr>
          <a:lstStyle/>
          <a:p>
            <a:pPr algn="ctr"/>
            <a:r>
              <a:rPr lang="en-US" altLang="ja-JP" sz="2449" dirty="0"/>
              <a:t>2.7</a:t>
            </a:r>
            <a:r>
              <a:rPr lang="ja-JP" altLang="en-US" sz="2449" dirty="0"/>
              <a:t>倍</a:t>
            </a:r>
          </a:p>
        </p:txBody>
      </p:sp>
      <p:sp>
        <p:nvSpPr>
          <p:cNvPr id="33" name="テキスト ボックス 32">
            <a:extLst>
              <a:ext uri="{FF2B5EF4-FFF2-40B4-BE49-F238E27FC236}">
                <a16:creationId xmlns:a16="http://schemas.microsoft.com/office/drawing/2014/main" id="{4ED88029-DCBD-480B-9F40-EC2F53DF03A9}"/>
              </a:ext>
            </a:extLst>
          </p:cNvPr>
          <p:cNvSpPr txBox="1"/>
          <p:nvPr/>
        </p:nvSpPr>
        <p:spPr>
          <a:xfrm>
            <a:off x="5003417" y="3456080"/>
            <a:ext cx="1346142" cy="472426"/>
          </a:xfrm>
          <a:prstGeom prst="rect">
            <a:avLst/>
          </a:prstGeom>
          <a:noFill/>
        </p:spPr>
        <p:txBody>
          <a:bodyPr wrap="square" lIns="94605" tIns="47302" rIns="94605" bIns="47302" rtlCol="0">
            <a:spAutoFit/>
          </a:bodyPr>
          <a:lstStyle/>
          <a:p>
            <a:pPr algn="ctr"/>
            <a:r>
              <a:rPr lang="en-US" altLang="ja-JP" sz="2449" dirty="0"/>
              <a:t>14.4</a:t>
            </a:r>
            <a:r>
              <a:rPr lang="ja-JP" altLang="en-US" sz="2449" dirty="0"/>
              <a:t>倍</a:t>
            </a:r>
          </a:p>
        </p:txBody>
      </p:sp>
      <p:sp>
        <p:nvSpPr>
          <p:cNvPr id="34" name="テキスト ボックス 33">
            <a:extLst>
              <a:ext uri="{FF2B5EF4-FFF2-40B4-BE49-F238E27FC236}">
                <a16:creationId xmlns:a16="http://schemas.microsoft.com/office/drawing/2014/main" id="{ECAD80EA-D92B-48F5-9908-6270D3D72E8D}"/>
              </a:ext>
            </a:extLst>
          </p:cNvPr>
          <p:cNvSpPr txBox="1"/>
          <p:nvPr/>
        </p:nvSpPr>
        <p:spPr>
          <a:xfrm>
            <a:off x="7702917" y="3701116"/>
            <a:ext cx="2041054" cy="276988"/>
          </a:xfrm>
          <a:prstGeom prst="rect">
            <a:avLst/>
          </a:prstGeom>
          <a:noFill/>
        </p:spPr>
        <p:txBody>
          <a:bodyPr wrap="square" lIns="94605" tIns="47302" rIns="94605" bIns="47302" rtlCol="0">
            <a:spAutoFit/>
          </a:bodyPr>
          <a:lstStyle/>
          <a:p>
            <a:r>
              <a:rPr lang="en-US" altLang="ja-JP" sz="1179" dirty="0">
                <a:latin typeface="+mn-ea"/>
              </a:rPr>
              <a:t>1</a:t>
            </a:r>
            <a:r>
              <a:rPr lang="ja-JP" altLang="en-US" sz="1179" dirty="0">
                <a:latin typeface="+mn-ea"/>
              </a:rPr>
              <a:t>日平均：　</a:t>
            </a:r>
            <a:r>
              <a:rPr lang="en-US" altLang="ja-JP" sz="1179" dirty="0">
                <a:latin typeface="+mn-ea"/>
              </a:rPr>
              <a:t>180</a:t>
            </a:r>
            <a:r>
              <a:rPr lang="ja-JP" altLang="en-US" sz="1179" dirty="0">
                <a:latin typeface="+mn-ea"/>
              </a:rPr>
              <a:t>万単位</a:t>
            </a:r>
          </a:p>
        </p:txBody>
      </p:sp>
      <p:sp>
        <p:nvSpPr>
          <p:cNvPr id="35" name="テキスト ボックス 34">
            <a:extLst>
              <a:ext uri="{FF2B5EF4-FFF2-40B4-BE49-F238E27FC236}">
                <a16:creationId xmlns:a16="http://schemas.microsoft.com/office/drawing/2014/main" id="{78BD7513-3B6A-4C41-8260-489C20F016C6}"/>
              </a:ext>
            </a:extLst>
          </p:cNvPr>
          <p:cNvSpPr txBox="1"/>
          <p:nvPr/>
        </p:nvSpPr>
        <p:spPr>
          <a:xfrm>
            <a:off x="1883400" y="3716849"/>
            <a:ext cx="1999050" cy="276988"/>
          </a:xfrm>
          <a:prstGeom prst="rect">
            <a:avLst/>
          </a:prstGeom>
          <a:noFill/>
        </p:spPr>
        <p:txBody>
          <a:bodyPr wrap="square" lIns="94605" tIns="47302" rIns="94605" bIns="47302" rtlCol="0">
            <a:spAutoFit/>
          </a:bodyPr>
          <a:lstStyle/>
          <a:p>
            <a:r>
              <a:rPr lang="en-US" altLang="ja-JP" sz="1179" dirty="0">
                <a:latin typeface="+mn-ea"/>
              </a:rPr>
              <a:t>1</a:t>
            </a:r>
            <a:r>
              <a:rPr lang="ja-JP" altLang="en-US" sz="1179" dirty="0">
                <a:latin typeface="+mn-ea"/>
              </a:rPr>
              <a:t>日平均：　</a:t>
            </a:r>
            <a:r>
              <a:rPr lang="en-US" altLang="ja-JP" sz="1179" dirty="0">
                <a:latin typeface="+mn-ea"/>
              </a:rPr>
              <a:t>12</a:t>
            </a:r>
            <a:r>
              <a:rPr lang="ja-JP" altLang="en-US" sz="1179" dirty="0">
                <a:latin typeface="+mn-ea"/>
              </a:rPr>
              <a:t>万単位</a:t>
            </a:r>
          </a:p>
        </p:txBody>
      </p:sp>
      <p:sp>
        <p:nvSpPr>
          <p:cNvPr id="36" name="テキスト ボックス 35">
            <a:extLst>
              <a:ext uri="{FF2B5EF4-FFF2-40B4-BE49-F238E27FC236}">
                <a16:creationId xmlns:a16="http://schemas.microsoft.com/office/drawing/2014/main" id="{FFBB58D2-0D92-4C18-8EF9-7D19C1D1BD60}"/>
              </a:ext>
            </a:extLst>
          </p:cNvPr>
          <p:cNvSpPr txBox="1"/>
          <p:nvPr/>
        </p:nvSpPr>
        <p:spPr>
          <a:xfrm>
            <a:off x="7906932" y="6090051"/>
            <a:ext cx="1603920" cy="276988"/>
          </a:xfrm>
          <a:prstGeom prst="rect">
            <a:avLst/>
          </a:prstGeom>
          <a:noFill/>
        </p:spPr>
        <p:txBody>
          <a:bodyPr wrap="square" lIns="94605" tIns="47302" rIns="94605" bIns="47302" rtlCol="0">
            <a:spAutoFit/>
          </a:bodyPr>
          <a:lstStyle/>
          <a:p>
            <a:r>
              <a:rPr lang="en-US" altLang="ja-JP" sz="1179" dirty="0">
                <a:latin typeface="+mn-ea"/>
              </a:rPr>
              <a:t>1</a:t>
            </a:r>
            <a:r>
              <a:rPr lang="ja-JP" altLang="en-US" sz="1179" dirty="0">
                <a:latin typeface="+mn-ea"/>
              </a:rPr>
              <a:t>日平均：　</a:t>
            </a:r>
            <a:r>
              <a:rPr lang="en-US" altLang="ja-JP" sz="1179" dirty="0">
                <a:latin typeface="+mn-ea"/>
              </a:rPr>
              <a:t>2.7</a:t>
            </a:r>
            <a:r>
              <a:rPr lang="ja-JP" altLang="en-US" sz="1179" dirty="0">
                <a:latin typeface="+mn-ea"/>
              </a:rPr>
              <a:t>兆円</a:t>
            </a:r>
          </a:p>
        </p:txBody>
      </p:sp>
      <p:sp>
        <p:nvSpPr>
          <p:cNvPr id="37" name="テキスト ボックス 36">
            <a:extLst>
              <a:ext uri="{FF2B5EF4-FFF2-40B4-BE49-F238E27FC236}">
                <a16:creationId xmlns:a16="http://schemas.microsoft.com/office/drawing/2014/main" id="{F4F2EF08-025E-4BA0-9F0C-C5A260D10143}"/>
              </a:ext>
            </a:extLst>
          </p:cNvPr>
          <p:cNvSpPr txBox="1"/>
          <p:nvPr/>
        </p:nvSpPr>
        <p:spPr>
          <a:xfrm>
            <a:off x="1818089" y="6091003"/>
            <a:ext cx="1603920" cy="276988"/>
          </a:xfrm>
          <a:prstGeom prst="rect">
            <a:avLst/>
          </a:prstGeom>
          <a:noFill/>
        </p:spPr>
        <p:txBody>
          <a:bodyPr wrap="square" lIns="94605" tIns="47302" rIns="94605" bIns="47302" rtlCol="0">
            <a:spAutoFit/>
          </a:bodyPr>
          <a:lstStyle/>
          <a:p>
            <a:r>
              <a:rPr lang="en-US" altLang="ja-JP" sz="1179" dirty="0">
                <a:latin typeface="+mn-ea"/>
              </a:rPr>
              <a:t>1</a:t>
            </a:r>
            <a:r>
              <a:rPr lang="ja-JP" altLang="en-US" sz="1179" dirty="0">
                <a:latin typeface="+mn-ea"/>
              </a:rPr>
              <a:t>日平均：　</a:t>
            </a:r>
            <a:r>
              <a:rPr lang="en-US" altLang="ja-JP" sz="1179" dirty="0">
                <a:latin typeface="+mn-ea"/>
              </a:rPr>
              <a:t>0.9</a:t>
            </a:r>
            <a:r>
              <a:rPr lang="ja-JP" altLang="en-US" sz="1179" dirty="0">
                <a:latin typeface="+mn-ea"/>
              </a:rPr>
              <a:t>兆円</a:t>
            </a:r>
          </a:p>
        </p:txBody>
      </p:sp>
      <p:sp>
        <p:nvSpPr>
          <p:cNvPr id="38" name="テキスト ボックス 37">
            <a:extLst>
              <a:ext uri="{FF2B5EF4-FFF2-40B4-BE49-F238E27FC236}">
                <a16:creationId xmlns:a16="http://schemas.microsoft.com/office/drawing/2014/main" id="{E9947750-E7DC-44B4-B02E-CF02961324B9}"/>
              </a:ext>
            </a:extLst>
          </p:cNvPr>
          <p:cNvSpPr txBox="1"/>
          <p:nvPr/>
        </p:nvSpPr>
        <p:spPr>
          <a:xfrm>
            <a:off x="7311053" y="6413645"/>
            <a:ext cx="2285872" cy="238848"/>
          </a:xfrm>
          <a:prstGeom prst="rect">
            <a:avLst/>
          </a:prstGeom>
          <a:noFill/>
        </p:spPr>
        <p:txBody>
          <a:bodyPr wrap="square" rtlCol="0">
            <a:spAutoFit/>
          </a:bodyPr>
          <a:lstStyle/>
          <a:p>
            <a:pPr algn="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（出所）日本取引所グループウェブサイト</a:t>
            </a:r>
          </a:p>
        </p:txBody>
      </p:sp>
      <p:graphicFrame>
        <p:nvGraphicFramePr>
          <p:cNvPr id="22" name="グラフ 21">
            <a:extLst>
              <a:ext uri="{FF2B5EF4-FFF2-40B4-BE49-F238E27FC236}">
                <a16:creationId xmlns:a16="http://schemas.microsoft.com/office/drawing/2014/main" id="{535D665A-6195-4B9F-9306-4B5C020253AF}"/>
              </a:ext>
            </a:extLst>
          </p:cNvPr>
          <p:cNvGraphicFramePr>
            <a:graphicFrameLocks/>
          </p:cNvGraphicFramePr>
          <p:nvPr>
            <p:extLst>
              <p:ext uri="{D42A27DB-BD31-4B8C-83A1-F6EECF244321}">
                <p14:modId xmlns:p14="http://schemas.microsoft.com/office/powerpoint/2010/main" val="4112538174"/>
              </p:ext>
            </p:extLst>
          </p:nvPr>
        </p:nvGraphicFramePr>
        <p:xfrm>
          <a:off x="5959359" y="1737602"/>
          <a:ext cx="3331754" cy="20714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グラフ 22">
            <a:extLst>
              <a:ext uri="{FF2B5EF4-FFF2-40B4-BE49-F238E27FC236}">
                <a16:creationId xmlns:a16="http://schemas.microsoft.com/office/drawing/2014/main" id="{EE1FF82F-7E41-4F41-BCD9-4BC035D27EB1}"/>
              </a:ext>
            </a:extLst>
          </p:cNvPr>
          <p:cNvGraphicFramePr>
            <a:graphicFrameLocks/>
          </p:cNvGraphicFramePr>
          <p:nvPr>
            <p:extLst/>
          </p:nvPr>
        </p:nvGraphicFramePr>
        <p:xfrm>
          <a:off x="6064161" y="4070490"/>
          <a:ext cx="3331755" cy="2099905"/>
        </p:xfrm>
        <a:graphic>
          <a:graphicData uri="http://schemas.openxmlformats.org/drawingml/2006/chart">
            <c:chart xmlns:c="http://schemas.openxmlformats.org/drawingml/2006/chart" xmlns:r="http://schemas.openxmlformats.org/officeDocument/2006/relationships" r:id="rId6"/>
          </a:graphicData>
        </a:graphic>
      </p:graphicFrame>
      <p:sp>
        <p:nvSpPr>
          <p:cNvPr id="2" name="正方形/長方形 1"/>
          <p:cNvSpPr/>
          <p:nvPr/>
        </p:nvSpPr>
        <p:spPr>
          <a:xfrm>
            <a:off x="150124" y="6652493"/>
            <a:ext cx="1187357" cy="1556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53105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米国と日本の非上場株式の流通市場の比較（スタートアップ）</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21</a:t>
            </a:fld>
            <a:endParaRPr kumimoji="1" lang="ja-JP" altLang="en-US" b="1" dirty="0"/>
          </a:p>
        </p:txBody>
      </p:sp>
      <p:pic>
        <p:nvPicPr>
          <p:cNvPr id="2" name="図 1"/>
          <p:cNvPicPr>
            <a:picLocks noChangeAspect="1"/>
          </p:cNvPicPr>
          <p:nvPr/>
        </p:nvPicPr>
        <p:blipFill>
          <a:blip r:embed="rId2"/>
          <a:stretch>
            <a:fillRect/>
          </a:stretch>
        </p:blipFill>
        <p:spPr>
          <a:xfrm>
            <a:off x="362873" y="514563"/>
            <a:ext cx="9236405" cy="5654225"/>
          </a:xfrm>
          <a:prstGeom prst="rect">
            <a:avLst/>
          </a:prstGeom>
        </p:spPr>
      </p:pic>
      <p:sp>
        <p:nvSpPr>
          <p:cNvPr id="7" name="正方形/長方形 6">
            <a:extLst>
              <a:ext uri="{FF2B5EF4-FFF2-40B4-BE49-F238E27FC236}">
                <a16:creationId xmlns:a16="http://schemas.microsoft.com/office/drawing/2014/main" id="{924D99DC-8F2A-4B8C-9C15-9527F599BE9E}"/>
              </a:ext>
            </a:extLst>
          </p:cNvPr>
          <p:cNvSpPr/>
          <p:nvPr/>
        </p:nvSpPr>
        <p:spPr>
          <a:xfrm>
            <a:off x="839129" y="6559605"/>
            <a:ext cx="7619071" cy="259751"/>
          </a:xfrm>
          <a:prstGeom prst="rect">
            <a:avLst/>
          </a:prstGeom>
        </p:spPr>
        <p:txBody>
          <a:bodyPr wrap="square">
            <a:spAutoFit/>
          </a:bodyPr>
          <a:lstStyle/>
          <a:p>
            <a:pPr>
              <a:spcBef>
                <a:spcPct val="20000"/>
              </a:spcBef>
              <a:buClr>
                <a:schemeClr val="tx1"/>
              </a:buClr>
              <a:tabLst>
                <a:tab pos="920282" algn="l"/>
              </a:tabLst>
            </a:pPr>
            <a:r>
              <a:rPr lang="ja-JP" altLang="en-US" sz="1088" dirty="0">
                <a:latin typeface="+mn-ea"/>
                <a:cs typeface="メイリオ" panose="020B0604030504040204" pitchFamily="50" charset="-128"/>
              </a:rPr>
              <a:t>出典</a:t>
            </a:r>
            <a:r>
              <a:rPr lang="ja-JP" altLang="en-US" sz="1088" dirty="0" smtClean="0">
                <a:latin typeface="+mn-ea"/>
                <a:cs typeface="メイリオ" panose="020B0604030504040204" pitchFamily="50" charset="-128"/>
              </a:rPr>
              <a:t>：内閣官房 成長戦略会議事務局 経済産業省 経済産業政策局 「基礎資料」（令和３年３月）</a:t>
            </a:r>
            <a:endParaRPr lang="en-US" altLang="ja-JP" sz="1088" b="1" dirty="0">
              <a:solidFill>
                <a:srgbClr val="000099"/>
              </a:solidFill>
              <a:latin typeface="+mn-ea"/>
            </a:endParaRPr>
          </a:p>
        </p:txBody>
      </p:sp>
    </p:spTree>
    <p:extLst>
      <p:ext uri="{BB962C8B-B14F-4D97-AF65-F5344CB8AC3E}">
        <p14:creationId xmlns:p14="http://schemas.microsoft.com/office/powerpoint/2010/main" val="3386073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a:extLst>
              <a:ext uri="{FF2B5EF4-FFF2-40B4-BE49-F238E27FC236}">
                <a16:creationId xmlns:a16="http://schemas.microsoft.com/office/drawing/2014/main" id="{0A55B811-AF9F-46ED-BAC5-6F717053C58D}"/>
              </a:ext>
            </a:extLst>
          </p:cNvPr>
          <p:cNvGraphicFramePr>
            <a:graphicFrameLocks/>
          </p:cNvGraphicFramePr>
          <p:nvPr/>
        </p:nvGraphicFramePr>
        <p:xfrm>
          <a:off x="389356" y="1318672"/>
          <a:ext cx="9060717" cy="4511704"/>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プレースホルダー 2"/>
          <p:cNvSpPr>
            <a:spLocks noGrp="1"/>
          </p:cNvSpPr>
          <p:nvPr>
            <p:ph type="body" sz="quarter" idx="13"/>
          </p:nvPr>
        </p:nvSpPr>
        <p:spPr/>
        <p:txBody>
          <a:bodyPr/>
          <a:lstStyle/>
          <a:p>
            <a:r>
              <a:rPr lang="en-US" altLang="ja-JP" dirty="0"/>
              <a:t>2020</a:t>
            </a:r>
            <a:r>
              <a:rPr lang="ja-JP" altLang="en-US" dirty="0"/>
              <a:t>年は、</a:t>
            </a:r>
            <a:r>
              <a:rPr lang="en-US" altLang="ja-JP" dirty="0"/>
              <a:t>102</a:t>
            </a:r>
            <a:r>
              <a:rPr lang="ja-JP" altLang="en-US" dirty="0"/>
              <a:t>社（前年比</a:t>
            </a:r>
            <a:r>
              <a:rPr lang="en-US" altLang="ja-JP" dirty="0"/>
              <a:t>+</a:t>
            </a:r>
            <a:r>
              <a:rPr lang="ja-JP" altLang="en-US" dirty="0"/>
              <a:t>８社）が国内証券市場において新規上場</a:t>
            </a:r>
            <a:endParaRPr lang="en-US" altLang="ja-JP" dirty="0"/>
          </a:p>
          <a:p>
            <a:r>
              <a:rPr lang="en-US" altLang="ja-JP" dirty="0"/>
              <a:t>100</a:t>
            </a:r>
            <a:r>
              <a:rPr lang="ja-JP" altLang="en-US" dirty="0"/>
              <a:t>社超えは、</a:t>
            </a:r>
            <a:r>
              <a:rPr lang="en-US" altLang="ja-JP" dirty="0"/>
              <a:t>2007</a:t>
            </a:r>
            <a:r>
              <a:rPr lang="ja-JP" altLang="en-US" dirty="0"/>
              <a:t>年以来の高水準</a:t>
            </a:r>
          </a:p>
        </p:txBody>
      </p:sp>
      <p:sp>
        <p:nvSpPr>
          <p:cNvPr id="4" name="タイトル 3"/>
          <p:cNvSpPr>
            <a:spLocks noGrp="1"/>
          </p:cNvSpPr>
          <p:nvPr>
            <p:ph type="title"/>
          </p:nvPr>
        </p:nvSpPr>
        <p:spPr>
          <a:xfrm>
            <a:off x="33242" y="0"/>
            <a:ext cx="9872757" cy="653534"/>
          </a:xfrm>
          <a:solidFill>
            <a:srgbClr val="0070C0"/>
          </a:solidFill>
        </p:spPr>
        <p:txBody>
          <a:bodyPr>
            <a:noAutofit/>
          </a:bodyPr>
          <a:lstStyle/>
          <a:p>
            <a:pPr algn="ctr"/>
            <a:r>
              <a:rPr lang="ja-JP" altLang="en-US" sz="2400" dirty="0">
                <a:solidFill>
                  <a:schemeClr val="bg1"/>
                </a:solidFill>
                <a:latin typeface="Meiryo UI" panose="020B0604030504040204" pitchFamily="50" charset="-128"/>
                <a:ea typeface="Meiryo UI" panose="020B0604030504040204" pitchFamily="50" charset="-128"/>
              </a:rPr>
              <a:t>国内</a:t>
            </a:r>
            <a:r>
              <a:rPr lang="en-US" altLang="ja-JP" sz="2400" dirty="0">
                <a:solidFill>
                  <a:schemeClr val="bg1"/>
                </a:solidFill>
                <a:latin typeface="Meiryo UI" panose="020B0604030504040204" pitchFamily="50" charset="-128"/>
                <a:ea typeface="Meiryo UI" panose="020B0604030504040204" pitchFamily="50" charset="-128"/>
              </a:rPr>
              <a:t>IPO</a:t>
            </a:r>
            <a:r>
              <a:rPr lang="ja-JP" altLang="en-US" sz="2400" dirty="0">
                <a:solidFill>
                  <a:schemeClr val="bg1"/>
                </a:solidFill>
                <a:latin typeface="Meiryo UI" panose="020B0604030504040204" pitchFamily="50" charset="-128"/>
                <a:ea typeface="Meiryo UI" panose="020B0604030504040204" pitchFamily="50" charset="-128"/>
              </a:rPr>
              <a:t>件数の推移	</a:t>
            </a:r>
          </a:p>
        </p:txBody>
      </p:sp>
      <p:sp>
        <p:nvSpPr>
          <p:cNvPr id="2" name="スライド番号プレースホルダー 1">
            <a:extLst>
              <a:ext uri="{FF2B5EF4-FFF2-40B4-BE49-F238E27FC236}">
                <a16:creationId xmlns:a16="http://schemas.microsoft.com/office/drawing/2014/main" id="{550C2083-DA87-4238-8DB1-0ABC6A83845B}"/>
              </a:ext>
            </a:extLst>
          </p:cNvPr>
          <p:cNvSpPr>
            <a:spLocks noGrp="1"/>
          </p:cNvSpPr>
          <p:nvPr>
            <p:ph type="sldNum" sz="quarter" idx="12"/>
          </p:nvPr>
        </p:nvSpPr>
        <p:spPr/>
        <p:txBody>
          <a:bodyPr/>
          <a:lstStyle/>
          <a:p>
            <a:fld id="{67D2C3EB-C1C1-494F-A98D-9CFA26C6C563}" type="slidenum">
              <a:rPr lang="en-US" altLang="ja-JP" smtClean="0"/>
              <a:pPr/>
              <a:t>22</a:t>
            </a:fld>
            <a:endParaRPr lang="en-US" altLang="ja-JP" dirty="0"/>
          </a:p>
        </p:txBody>
      </p:sp>
      <p:sp>
        <p:nvSpPr>
          <p:cNvPr id="12" name="正方形/長方形 11">
            <a:extLst>
              <a:ext uri="{FF2B5EF4-FFF2-40B4-BE49-F238E27FC236}">
                <a16:creationId xmlns:a16="http://schemas.microsoft.com/office/drawing/2014/main" id="{924D99DC-8F2A-4B8C-9C15-9527F599BE9E}"/>
              </a:ext>
            </a:extLst>
          </p:cNvPr>
          <p:cNvSpPr/>
          <p:nvPr/>
        </p:nvSpPr>
        <p:spPr>
          <a:xfrm>
            <a:off x="447989" y="6173657"/>
            <a:ext cx="7619071" cy="259751"/>
          </a:xfrm>
          <a:prstGeom prst="rect">
            <a:avLst/>
          </a:prstGeom>
        </p:spPr>
        <p:txBody>
          <a:bodyPr wrap="square">
            <a:spAutoFit/>
          </a:bodyPr>
          <a:lstStyle/>
          <a:p>
            <a:pPr>
              <a:spcBef>
                <a:spcPct val="20000"/>
              </a:spcBef>
              <a:buClr>
                <a:schemeClr val="tx1"/>
              </a:buClr>
              <a:tabLst>
                <a:tab pos="920282" algn="l"/>
              </a:tabLst>
            </a:pPr>
            <a:r>
              <a:rPr lang="ja-JP" altLang="en-US" sz="1088" dirty="0">
                <a:latin typeface="+mn-ea"/>
                <a:cs typeface="メイリオ" panose="020B0604030504040204" pitchFamily="50" charset="-128"/>
              </a:rPr>
              <a:t>注：</a:t>
            </a:r>
            <a:r>
              <a:rPr lang="en-US" altLang="ja-JP" sz="1088" dirty="0">
                <a:solidFill>
                  <a:srgbClr val="000000"/>
                </a:solidFill>
                <a:latin typeface="+mn-ea"/>
                <a:cs typeface="メイリオ" pitchFamily="50" charset="-128"/>
              </a:rPr>
              <a:t> TOKYO </a:t>
            </a:r>
            <a:r>
              <a:rPr lang="en-US" altLang="ja-JP" sz="1088" dirty="0">
                <a:latin typeface="+mn-ea"/>
                <a:cs typeface="メイリオ" pitchFamily="50" charset="-128"/>
              </a:rPr>
              <a:t>PRO Market </a:t>
            </a:r>
            <a:r>
              <a:rPr lang="ja-JP" altLang="en-US" sz="1088" dirty="0">
                <a:latin typeface="+mn-ea"/>
                <a:cs typeface="メイリオ" pitchFamily="50" charset="-128"/>
              </a:rPr>
              <a:t>への新規上場を含み、</a:t>
            </a:r>
            <a:r>
              <a:rPr lang="en-US" altLang="ja-JP" sz="1088" dirty="0">
                <a:latin typeface="+mn-ea"/>
              </a:rPr>
              <a:t>TOKYO PRO Market</a:t>
            </a:r>
            <a:r>
              <a:rPr lang="ja-JP" altLang="en-US" sz="1088" dirty="0">
                <a:latin typeface="+mn-ea"/>
              </a:rPr>
              <a:t>を経由した上場を除く</a:t>
            </a:r>
            <a:endParaRPr lang="en-US" altLang="ja-JP" sz="1088" b="1" dirty="0">
              <a:solidFill>
                <a:srgbClr val="000099"/>
              </a:solidFill>
              <a:latin typeface="+mn-ea"/>
            </a:endParaRPr>
          </a:p>
        </p:txBody>
      </p:sp>
      <p:cxnSp>
        <p:nvCxnSpPr>
          <p:cNvPr id="13" name="直線コネクタ 12">
            <a:extLst>
              <a:ext uri="{FF2B5EF4-FFF2-40B4-BE49-F238E27FC236}">
                <a16:creationId xmlns:a16="http://schemas.microsoft.com/office/drawing/2014/main" id="{699BBE0D-41CF-4383-BFF5-235026651910}"/>
              </a:ext>
            </a:extLst>
          </p:cNvPr>
          <p:cNvCxnSpPr>
            <a:cxnSpLocks/>
          </p:cNvCxnSpPr>
          <p:nvPr/>
        </p:nvCxnSpPr>
        <p:spPr>
          <a:xfrm>
            <a:off x="447987" y="6073909"/>
            <a:ext cx="72645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9D6D90E-988B-43DC-8B15-7294DAA01DDB}"/>
              </a:ext>
            </a:extLst>
          </p:cNvPr>
          <p:cNvSpPr txBox="1"/>
          <p:nvPr/>
        </p:nvSpPr>
        <p:spPr>
          <a:xfrm>
            <a:off x="8461472" y="5226652"/>
            <a:ext cx="1123082" cy="259751"/>
          </a:xfrm>
          <a:prstGeom prst="rect">
            <a:avLst/>
          </a:prstGeom>
          <a:noFill/>
        </p:spPr>
        <p:txBody>
          <a:bodyPr wrap="square" rtlCol="0">
            <a:spAutoFit/>
          </a:bodyPr>
          <a:lstStyle/>
          <a:p>
            <a:r>
              <a:rPr kumimoji="1" lang="ja-JP" altLang="en-US" sz="1088" dirty="0"/>
              <a:t>（</a:t>
            </a:r>
            <a:r>
              <a:rPr kumimoji="1" lang="en-US" altLang="ja-JP" sz="1088" dirty="0"/>
              <a:t>3</a:t>
            </a:r>
            <a:r>
              <a:rPr kumimoji="1" lang="ja-JP" altLang="en-US" sz="1088" dirty="0"/>
              <a:t>月末時点）</a:t>
            </a:r>
          </a:p>
        </p:txBody>
      </p:sp>
      <p:sp>
        <p:nvSpPr>
          <p:cNvPr id="6" name="正方形/長方形 5"/>
          <p:cNvSpPr/>
          <p:nvPr/>
        </p:nvSpPr>
        <p:spPr>
          <a:xfrm>
            <a:off x="33242" y="6670532"/>
            <a:ext cx="1686376" cy="1357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9947750-E7DC-44B4-B02E-CF02961324B9}"/>
              </a:ext>
            </a:extLst>
          </p:cNvPr>
          <p:cNvSpPr txBox="1"/>
          <p:nvPr/>
        </p:nvSpPr>
        <p:spPr>
          <a:xfrm>
            <a:off x="7311053" y="6413645"/>
            <a:ext cx="2285872" cy="238848"/>
          </a:xfrm>
          <a:prstGeom prst="rect">
            <a:avLst/>
          </a:prstGeom>
          <a:noFill/>
        </p:spPr>
        <p:txBody>
          <a:bodyPr wrap="square" rtlCol="0">
            <a:spAutoFit/>
          </a:bodyPr>
          <a:lstStyle/>
          <a:p>
            <a:pPr algn="r"/>
            <a:r>
              <a:rPr lang="ja-JP" altLang="en-US" sz="95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（出所）日本取引所グループウェブサイト</a:t>
            </a:r>
          </a:p>
        </p:txBody>
      </p:sp>
    </p:spTree>
    <p:extLst>
      <p:ext uri="{BB962C8B-B14F-4D97-AF65-F5344CB8AC3E}">
        <p14:creationId xmlns:p14="http://schemas.microsoft.com/office/powerpoint/2010/main" val="2970308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IPO</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１件当たり調達額の国際比較（スタートアップ）</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23</a:t>
            </a:fld>
            <a:endParaRPr kumimoji="1" lang="ja-JP" altLang="en-US" b="1" dirty="0"/>
          </a:p>
        </p:txBody>
      </p:sp>
      <p:pic>
        <p:nvPicPr>
          <p:cNvPr id="4" name="図 3"/>
          <p:cNvPicPr>
            <a:picLocks noChangeAspect="1"/>
          </p:cNvPicPr>
          <p:nvPr/>
        </p:nvPicPr>
        <p:blipFill>
          <a:blip r:embed="rId2"/>
          <a:stretch>
            <a:fillRect/>
          </a:stretch>
        </p:blipFill>
        <p:spPr>
          <a:xfrm>
            <a:off x="251470" y="565239"/>
            <a:ext cx="9403060" cy="5518673"/>
          </a:xfrm>
          <a:prstGeom prst="rect">
            <a:avLst/>
          </a:prstGeom>
        </p:spPr>
      </p:pic>
      <p:pic>
        <p:nvPicPr>
          <p:cNvPr id="5" name="図 4"/>
          <p:cNvPicPr>
            <a:picLocks noChangeAspect="1"/>
          </p:cNvPicPr>
          <p:nvPr/>
        </p:nvPicPr>
        <p:blipFill>
          <a:blip r:embed="rId3"/>
          <a:stretch>
            <a:fillRect/>
          </a:stretch>
        </p:blipFill>
        <p:spPr>
          <a:xfrm>
            <a:off x="1230146" y="6295648"/>
            <a:ext cx="3726807" cy="450627"/>
          </a:xfrm>
          <a:prstGeom prst="rect">
            <a:avLst/>
          </a:prstGeom>
        </p:spPr>
      </p:pic>
    </p:spTree>
    <p:extLst>
      <p:ext uri="{BB962C8B-B14F-4D97-AF65-F5344CB8AC3E}">
        <p14:creationId xmlns:p14="http://schemas.microsoft.com/office/powerpoint/2010/main" val="707670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ベンチャーキャピタル投資の国際比較（スタートアップ）</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24</a:t>
            </a:fld>
            <a:endParaRPr kumimoji="1" lang="ja-JP" altLang="en-US" b="1" dirty="0"/>
          </a:p>
        </p:txBody>
      </p:sp>
      <p:sp>
        <p:nvSpPr>
          <p:cNvPr id="7" name="正方形/長方形 6">
            <a:extLst>
              <a:ext uri="{FF2B5EF4-FFF2-40B4-BE49-F238E27FC236}">
                <a16:creationId xmlns:a16="http://schemas.microsoft.com/office/drawing/2014/main" id="{924D99DC-8F2A-4B8C-9C15-9527F599BE9E}"/>
              </a:ext>
            </a:extLst>
          </p:cNvPr>
          <p:cNvSpPr/>
          <p:nvPr/>
        </p:nvSpPr>
        <p:spPr>
          <a:xfrm>
            <a:off x="1035419" y="6391086"/>
            <a:ext cx="7619071" cy="259751"/>
          </a:xfrm>
          <a:prstGeom prst="rect">
            <a:avLst/>
          </a:prstGeom>
        </p:spPr>
        <p:txBody>
          <a:bodyPr wrap="square">
            <a:spAutoFit/>
          </a:bodyPr>
          <a:lstStyle/>
          <a:p>
            <a:pPr>
              <a:spcBef>
                <a:spcPct val="20000"/>
              </a:spcBef>
              <a:buClr>
                <a:schemeClr val="tx1"/>
              </a:buClr>
              <a:tabLst>
                <a:tab pos="920282" algn="l"/>
              </a:tabLst>
            </a:pPr>
            <a:r>
              <a:rPr lang="ja-JP" altLang="en-US" sz="1088" dirty="0">
                <a:latin typeface="+mn-ea"/>
                <a:cs typeface="メイリオ" panose="020B0604030504040204" pitchFamily="50" charset="-128"/>
              </a:rPr>
              <a:t>出典</a:t>
            </a:r>
            <a:r>
              <a:rPr lang="ja-JP" altLang="en-US" sz="1088" dirty="0" smtClean="0">
                <a:latin typeface="+mn-ea"/>
                <a:cs typeface="メイリオ" panose="020B0604030504040204" pitchFamily="50" charset="-128"/>
              </a:rPr>
              <a:t>：内閣官房 成長戦略会議事務局 経済産業省 経済産業政策局 「基礎資料」（令和３年３月）</a:t>
            </a:r>
            <a:endParaRPr lang="en-US" altLang="ja-JP" sz="1088" b="1" dirty="0">
              <a:solidFill>
                <a:srgbClr val="000099"/>
              </a:solidFill>
              <a:latin typeface="+mn-ea"/>
            </a:endParaRPr>
          </a:p>
        </p:txBody>
      </p:sp>
      <p:pic>
        <p:nvPicPr>
          <p:cNvPr id="3" name="図 2"/>
          <p:cNvPicPr>
            <a:picLocks noChangeAspect="1"/>
          </p:cNvPicPr>
          <p:nvPr/>
        </p:nvPicPr>
        <p:blipFill>
          <a:blip r:embed="rId2"/>
          <a:stretch>
            <a:fillRect/>
          </a:stretch>
        </p:blipFill>
        <p:spPr>
          <a:xfrm>
            <a:off x="571713" y="506031"/>
            <a:ext cx="8953287" cy="5195397"/>
          </a:xfrm>
          <a:prstGeom prst="rect">
            <a:avLst/>
          </a:prstGeom>
        </p:spPr>
      </p:pic>
      <p:pic>
        <p:nvPicPr>
          <p:cNvPr id="4" name="図 3"/>
          <p:cNvPicPr>
            <a:picLocks noChangeAspect="1"/>
          </p:cNvPicPr>
          <p:nvPr/>
        </p:nvPicPr>
        <p:blipFill>
          <a:blip r:embed="rId3"/>
          <a:stretch>
            <a:fillRect/>
          </a:stretch>
        </p:blipFill>
        <p:spPr>
          <a:xfrm>
            <a:off x="1166954" y="5740071"/>
            <a:ext cx="3678001" cy="373459"/>
          </a:xfrm>
          <a:prstGeom prst="rect">
            <a:avLst/>
          </a:prstGeom>
        </p:spPr>
      </p:pic>
    </p:spTree>
    <p:extLst>
      <p:ext uri="{BB962C8B-B14F-4D97-AF65-F5344CB8AC3E}">
        <p14:creationId xmlns:p14="http://schemas.microsoft.com/office/powerpoint/2010/main" val="3928338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コロナ禍におけるベンチャーキャピタル投資の日米比較（スタートアップ）</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25</a:t>
            </a:fld>
            <a:endParaRPr kumimoji="1" lang="ja-JP" altLang="en-US" b="1" dirty="0"/>
          </a:p>
        </p:txBody>
      </p:sp>
      <p:sp>
        <p:nvSpPr>
          <p:cNvPr id="7" name="正方形/長方形 6">
            <a:extLst>
              <a:ext uri="{FF2B5EF4-FFF2-40B4-BE49-F238E27FC236}">
                <a16:creationId xmlns:a16="http://schemas.microsoft.com/office/drawing/2014/main" id="{924D99DC-8F2A-4B8C-9C15-9527F599BE9E}"/>
              </a:ext>
            </a:extLst>
          </p:cNvPr>
          <p:cNvSpPr/>
          <p:nvPr/>
        </p:nvSpPr>
        <p:spPr>
          <a:xfrm>
            <a:off x="1035419" y="6440710"/>
            <a:ext cx="7619071" cy="259751"/>
          </a:xfrm>
          <a:prstGeom prst="rect">
            <a:avLst/>
          </a:prstGeom>
        </p:spPr>
        <p:txBody>
          <a:bodyPr wrap="square">
            <a:spAutoFit/>
          </a:bodyPr>
          <a:lstStyle/>
          <a:p>
            <a:pPr>
              <a:spcBef>
                <a:spcPct val="20000"/>
              </a:spcBef>
              <a:buClr>
                <a:schemeClr val="tx1"/>
              </a:buClr>
              <a:tabLst>
                <a:tab pos="920282" algn="l"/>
              </a:tabLst>
            </a:pPr>
            <a:r>
              <a:rPr lang="ja-JP" altLang="en-US" sz="1088" dirty="0">
                <a:latin typeface="+mn-ea"/>
                <a:cs typeface="メイリオ" panose="020B0604030504040204" pitchFamily="50" charset="-128"/>
              </a:rPr>
              <a:t>出典</a:t>
            </a:r>
            <a:r>
              <a:rPr lang="ja-JP" altLang="en-US" sz="1088" dirty="0" smtClean="0">
                <a:latin typeface="+mn-ea"/>
                <a:cs typeface="メイリオ" panose="020B0604030504040204" pitchFamily="50" charset="-128"/>
              </a:rPr>
              <a:t>：内閣官房 成長戦略会議事務局 経済産業省 経済産業政策局 「基礎資料」（令和３年３月）</a:t>
            </a:r>
            <a:endParaRPr lang="en-US" altLang="ja-JP" sz="1088" b="1" dirty="0">
              <a:solidFill>
                <a:srgbClr val="000099"/>
              </a:solidFill>
              <a:latin typeface="+mn-ea"/>
            </a:endParaRPr>
          </a:p>
        </p:txBody>
      </p:sp>
      <p:pic>
        <p:nvPicPr>
          <p:cNvPr id="5" name="図 4"/>
          <p:cNvPicPr>
            <a:picLocks noChangeAspect="1"/>
          </p:cNvPicPr>
          <p:nvPr/>
        </p:nvPicPr>
        <p:blipFill>
          <a:blip r:embed="rId2"/>
          <a:stretch>
            <a:fillRect/>
          </a:stretch>
        </p:blipFill>
        <p:spPr>
          <a:xfrm>
            <a:off x="522711" y="592561"/>
            <a:ext cx="8860577" cy="5022875"/>
          </a:xfrm>
          <a:prstGeom prst="rect">
            <a:avLst/>
          </a:prstGeom>
        </p:spPr>
      </p:pic>
      <p:pic>
        <p:nvPicPr>
          <p:cNvPr id="6" name="図 5"/>
          <p:cNvPicPr>
            <a:picLocks noChangeAspect="1"/>
          </p:cNvPicPr>
          <p:nvPr/>
        </p:nvPicPr>
        <p:blipFill>
          <a:blip r:embed="rId3"/>
          <a:stretch>
            <a:fillRect/>
          </a:stretch>
        </p:blipFill>
        <p:spPr>
          <a:xfrm>
            <a:off x="1035419" y="5816670"/>
            <a:ext cx="7432897" cy="488596"/>
          </a:xfrm>
          <a:prstGeom prst="rect">
            <a:avLst/>
          </a:prstGeom>
        </p:spPr>
      </p:pic>
    </p:spTree>
    <p:extLst>
      <p:ext uri="{BB962C8B-B14F-4D97-AF65-F5344CB8AC3E}">
        <p14:creationId xmlns:p14="http://schemas.microsoft.com/office/powerpoint/2010/main" val="3549879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グリーンボンド発行額の推移①（カーボンニュートラル）</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26</a:t>
            </a:fld>
            <a:endParaRPr kumimoji="1" lang="ja-JP" altLang="en-US" b="1" dirty="0"/>
          </a:p>
        </p:txBody>
      </p:sp>
      <p:sp>
        <p:nvSpPr>
          <p:cNvPr id="7" name="正方形/長方形 6">
            <a:extLst>
              <a:ext uri="{FF2B5EF4-FFF2-40B4-BE49-F238E27FC236}">
                <a16:creationId xmlns:a16="http://schemas.microsoft.com/office/drawing/2014/main" id="{924D99DC-8F2A-4B8C-9C15-9527F599BE9E}"/>
              </a:ext>
            </a:extLst>
          </p:cNvPr>
          <p:cNvSpPr/>
          <p:nvPr/>
        </p:nvSpPr>
        <p:spPr>
          <a:xfrm>
            <a:off x="1484021" y="6507314"/>
            <a:ext cx="5679280" cy="276999"/>
          </a:xfrm>
          <a:prstGeom prst="rect">
            <a:avLst/>
          </a:prstGeom>
        </p:spPr>
        <p:txBody>
          <a:bodyPr wrap="square">
            <a:spAutoFit/>
          </a:bodyPr>
          <a:lstStyle/>
          <a:p>
            <a:pPr>
              <a:spcBef>
                <a:spcPct val="20000"/>
              </a:spcBef>
              <a:buClr>
                <a:schemeClr val="tx1"/>
              </a:buClr>
              <a:tabLst>
                <a:tab pos="920282" algn="l"/>
              </a:tabLst>
            </a:pPr>
            <a:r>
              <a:rPr lang="ja-JP" altLang="en-US" sz="1200" dirty="0">
                <a:latin typeface="+mn-ea"/>
                <a:cs typeface="メイリオ" panose="020B0604030504040204" pitchFamily="50" charset="-128"/>
              </a:rPr>
              <a:t>出典</a:t>
            </a:r>
            <a:r>
              <a:rPr lang="ja-JP" altLang="en-US" sz="1200" dirty="0" smtClean="0">
                <a:latin typeface="+mn-ea"/>
                <a:cs typeface="メイリオ" panose="020B0604030504040204" pitchFamily="50" charset="-128"/>
              </a:rPr>
              <a:t>：内閣官房 成長戦略会議事務局 「基礎資料」（令和３年４月）</a:t>
            </a:r>
            <a:endParaRPr lang="en-US" altLang="ja-JP" sz="1200" b="1" dirty="0">
              <a:solidFill>
                <a:srgbClr val="000099"/>
              </a:solidFill>
              <a:latin typeface="+mn-ea"/>
            </a:endParaRPr>
          </a:p>
        </p:txBody>
      </p:sp>
      <p:pic>
        <p:nvPicPr>
          <p:cNvPr id="2" name="図 1"/>
          <p:cNvPicPr>
            <a:picLocks noChangeAspect="1"/>
          </p:cNvPicPr>
          <p:nvPr/>
        </p:nvPicPr>
        <p:blipFill>
          <a:blip r:embed="rId2"/>
          <a:stretch>
            <a:fillRect/>
          </a:stretch>
        </p:blipFill>
        <p:spPr>
          <a:xfrm>
            <a:off x="367494" y="538021"/>
            <a:ext cx="9061058" cy="5194039"/>
          </a:xfrm>
          <a:prstGeom prst="rect">
            <a:avLst/>
          </a:prstGeom>
        </p:spPr>
      </p:pic>
      <p:pic>
        <p:nvPicPr>
          <p:cNvPr id="3" name="図 2"/>
          <p:cNvPicPr>
            <a:picLocks noChangeAspect="1"/>
          </p:cNvPicPr>
          <p:nvPr/>
        </p:nvPicPr>
        <p:blipFill>
          <a:blip r:embed="rId3"/>
          <a:stretch>
            <a:fillRect/>
          </a:stretch>
        </p:blipFill>
        <p:spPr>
          <a:xfrm>
            <a:off x="972496" y="5916578"/>
            <a:ext cx="7861725" cy="256234"/>
          </a:xfrm>
          <a:prstGeom prst="rect">
            <a:avLst/>
          </a:prstGeom>
        </p:spPr>
      </p:pic>
    </p:spTree>
    <p:extLst>
      <p:ext uri="{BB962C8B-B14F-4D97-AF65-F5344CB8AC3E}">
        <p14:creationId xmlns:p14="http://schemas.microsoft.com/office/powerpoint/2010/main" val="1266108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685843B-81C4-494E-954F-39C2B4110F55}"/>
              </a:ext>
            </a:extLst>
          </p:cNvPr>
          <p:cNvPicPr>
            <a:picLocks noChangeAspect="1"/>
          </p:cNvPicPr>
          <p:nvPr/>
        </p:nvPicPr>
        <p:blipFill>
          <a:blip r:embed="rId2"/>
          <a:stretch>
            <a:fillRect/>
          </a:stretch>
        </p:blipFill>
        <p:spPr>
          <a:xfrm>
            <a:off x="671246" y="2793591"/>
            <a:ext cx="4264841" cy="3579231"/>
          </a:xfrm>
          <a:prstGeom prst="rect">
            <a:avLst/>
          </a:prstGeom>
        </p:spPr>
      </p:pic>
      <p:pic>
        <p:nvPicPr>
          <p:cNvPr id="3" name="図 2">
            <a:extLst>
              <a:ext uri="{FF2B5EF4-FFF2-40B4-BE49-F238E27FC236}">
                <a16:creationId xmlns:a16="http://schemas.microsoft.com/office/drawing/2014/main" id="{1152A572-ADBE-4C5C-99D0-CF9780AA0C16}"/>
              </a:ext>
            </a:extLst>
          </p:cNvPr>
          <p:cNvPicPr>
            <a:picLocks noChangeAspect="1"/>
          </p:cNvPicPr>
          <p:nvPr/>
        </p:nvPicPr>
        <p:blipFill>
          <a:blip r:embed="rId3"/>
          <a:stretch>
            <a:fillRect/>
          </a:stretch>
        </p:blipFill>
        <p:spPr>
          <a:xfrm>
            <a:off x="5186236" y="2910302"/>
            <a:ext cx="4148204" cy="3432000"/>
          </a:xfrm>
          <a:prstGeom prst="rect">
            <a:avLst/>
          </a:prstGeom>
        </p:spPr>
      </p:pic>
      <p:sp>
        <p:nvSpPr>
          <p:cNvPr id="6" name="正方形/長方形 5"/>
          <p:cNvSpPr/>
          <p:nvPr/>
        </p:nvSpPr>
        <p:spPr>
          <a:xfrm>
            <a:off x="815762" y="2169481"/>
            <a:ext cx="4273045"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○グリーンボンド発行額</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国別、</a:t>
            </a:r>
            <a:r>
              <a:rPr lang="en-US" altLang="ja-JP" sz="1400" dirty="0">
                <a:solidFill>
                  <a:schemeClr val="tx1"/>
                </a:solidFill>
                <a:latin typeface="Meiryo UI" panose="020B0604030504040204" pitchFamily="50" charset="-128"/>
                <a:ea typeface="Meiryo UI" panose="020B0604030504040204" pitchFamily="50" charset="-128"/>
              </a:rPr>
              <a:t>2019)</a:t>
            </a: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出典：</a:t>
            </a:r>
            <a:r>
              <a:rPr lang="en-US" altLang="ja-JP" sz="1200" dirty="0">
                <a:solidFill>
                  <a:schemeClr val="tx1"/>
                </a:solidFill>
                <a:latin typeface="Meiryo UI" panose="020B0604030504040204" pitchFamily="50" charset="-128"/>
                <a:ea typeface="Meiryo UI" panose="020B0604030504040204" pitchFamily="50" charset="-128"/>
              </a:rPr>
              <a:t>The Climate Bonds Initiative</a:t>
            </a:r>
            <a:r>
              <a:rPr lang="ja-JP" altLang="en-US" sz="1200" dirty="0">
                <a:solidFill>
                  <a:schemeClr val="tx1"/>
                </a:solidFill>
                <a:latin typeface="Meiryo UI" panose="020B0604030504040204" pitchFamily="50" charset="-128"/>
                <a:ea typeface="Meiryo UI" panose="020B0604030504040204" pitchFamily="50" charset="-128"/>
              </a:rPr>
              <a:t>を基に日本総研作成</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5474460" y="2129677"/>
            <a:ext cx="3727012"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○サステイナブル債券の内訳</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出典：</a:t>
            </a:r>
            <a:r>
              <a:rPr lang="en-US" altLang="ja-JP" sz="1200" dirty="0">
                <a:solidFill>
                  <a:schemeClr val="tx1"/>
                </a:solidFill>
                <a:latin typeface="Meiryo UI" panose="020B0604030504040204" pitchFamily="50" charset="-128"/>
                <a:ea typeface="Meiryo UI" panose="020B0604030504040204" pitchFamily="50" charset="-128"/>
              </a:rPr>
              <a:t>BNP</a:t>
            </a:r>
            <a:r>
              <a:rPr lang="ja-JP" altLang="en-US" sz="1200" dirty="0">
                <a:solidFill>
                  <a:schemeClr val="tx1"/>
                </a:solidFill>
                <a:latin typeface="Meiryo UI" panose="020B0604030504040204" pitchFamily="50" charset="-128"/>
                <a:ea typeface="Meiryo UI" panose="020B0604030504040204" pitchFamily="50" charset="-128"/>
              </a:rPr>
              <a:t>パリバ</a:t>
            </a:r>
            <a:r>
              <a:rPr lang="en-US" altLang="ja-JP" sz="1200" dirty="0">
                <a:solidFill>
                  <a:schemeClr val="tx1"/>
                </a:solidFill>
                <a:latin typeface="Meiryo UI" panose="020B0604030504040204" pitchFamily="50" charset="-128"/>
                <a:ea typeface="Meiryo UI" panose="020B0604030504040204" pitchFamily="50" charset="-128"/>
              </a:rPr>
              <a:t>/Bloomberg</a:t>
            </a:r>
            <a:r>
              <a:rPr lang="ja-JP" altLang="en-US" sz="1200" dirty="0">
                <a:solidFill>
                  <a:schemeClr val="tx1"/>
                </a:solidFill>
                <a:latin typeface="Meiryo UI" panose="020B0604030504040204" pitchFamily="50" charset="-128"/>
                <a:ea typeface="Meiryo UI" panose="020B0604030504040204" pitchFamily="50" charset="-128"/>
              </a:rPr>
              <a:t>を基に日本総研作成</a:t>
            </a:r>
          </a:p>
        </p:txBody>
      </p:sp>
      <p:sp>
        <p:nvSpPr>
          <p:cNvPr id="10" name="正方形/長方形 9">
            <a:extLst>
              <a:ext uri="{FF2B5EF4-FFF2-40B4-BE49-F238E27FC236}">
                <a16:creationId xmlns:a16="http://schemas.microsoft.com/office/drawing/2014/main" id="{8659CB45-3587-4936-A1F2-06EB11CB2BED}"/>
              </a:ext>
            </a:extLst>
          </p:cNvPr>
          <p:cNvSpPr/>
          <p:nvPr/>
        </p:nvSpPr>
        <p:spPr>
          <a:xfrm>
            <a:off x="5207574" y="6278740"/>
            <a:ext cx="3855198" cy="390620"/>
          </a:xfrm>
          <a:prstGeom prst="rect">
            <a:avLst/>
          </a:prstGeom>
        </p:spPr>
        <p:txBody>
          <a:bodyPr wrap="square">
            <a:spAutoFit/>
          </a:bodyPr>
          <a:lstStyle/>
          <a:p>
            <a:pPr defTabSz="844083" fontAlgn="base">
              <a:spcBef>
                <a:spcPct val="0"/>
              </a:spcBef>
              <a:spcAft>
                <a:spcPct val="0"/>
              </a:spcAft>
            </a:pPr>
            <a:r>
              <a:rPr lang="en-US" altLang="ja-JP" sz="969" dirty="0">
                <a:solidFill>
                  <a:srgbClr val="000000"/>
                </a:solidFill>
                <a:latin typeface="Meiryo UI" panose="020B0604030504040204" pitchFamily="50" charset="-128"/>
                <a:ea typeface="Meiryo UI" panose="020B0604030504040204" pitchFamily="50" charset="-128"/>
              </a:rPr>
              <a:t>※</a:t>
            </a:r>
            <a:r>
              <a:rPr lang="ja-JP" altLang="en-US" sz="969" dirty="0">
                <a:solidFill>
                  <a:srgbClr val="000000"/>
                </a:solidFill>
                <a:latin typeface="Meiryo UI" panose="020B0604030504040204" pitchFamily="50" charset="-128"/>
                <a:ea typeface="Meiryo UI" panose="020B0604030504040204" pitchFamily="50" charset="-128"/>
              </a:rPr>
              <a:t>資金使途が、環境改善（グリーン）や社会課題解決（ソーシャル）、</a:t>
            </a:r>
            <a:endParaRPr lang="en-US" altLang="ja-JP" sz="969" dirty="0">
              <a:solidFill>
                <a:srgbClr val="000000"/>
              </a:solidFill>
              <a:latin typeface="Meiryo UI" panose="020B0604030504040204" pitchFamily="50" charset="-128"/>
              <a:ea typeface="Meiryo UI" panose="020B0604030504040204" pitchFamily="50" charset="-128"/>
            </a:endParaRPr>
          </a:p>
          <a:p>
            <a:pPr defTabSz="844083" fontAlgn="base">
              <a:spcBef>
                <a:spcPct val="0"/>
              </a:spcBef>
              <a:spcAft>
                <a:spcPct val="0"/>
              </a:spcAft>
            </a:pPr>
            <a:r>
              <a:rPr lang="ja-JP" altLang="en-US" sz="969" dirty="0">
                <a:solidFill>
                  <a:srgbClr val="000000"/>
                </a:solidFill>
                <a:latin typeface="Meiryo UI" panose="020B0604030504040204" pitchFamily="50" charset="-128"/>
                <a:ea typeface="Meiryo UI" panose="020B0604030504040204" pitchFamily="50" charset="-128"/>
              </a:rPr>
              <a:t>　その双方（サステナビリティ）に資するプロジェクトに限定されている債券。</a:t>
            </a:r>
          </a:p>
        </p:txBody>
      </p:sp>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グリーンボンド発行</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額の推移②（カーボンニュートラル）</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27</a:t>
            </a:fld>
            <a:endParaRPr kumimoji="1" lang="ja-JP" altLang="en-US" b="1" dirty="0"/>
          </a:p>
        </p:txBody>
      </p:sp>
      <p:sp>
        <p:nvSpPr>
          <p:cNvPr id="15" name="正方形/長方形 14"/>
          <p:cNvSpPr/>
          <p:nvPr/>
        </p:nvSpPr>
        <p:spPr>
          <a:xfrm>
            <a:off x="405448" y="668880"/>
            <a:ext cx="8928992" cy="107898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smtClean="0">
                <a:latin typeface="Meiryo UI" panose="020B0604030504040204" pitchFamily="50" charset="-128"/>
                <a:ea typeface="Meiryo UI" panose="020B0604030504040204" pitchFamily="50" charset="-128"/>
              </a:rPr>
              <a:t>〇　</a:t>
            </a:r>
            <a:r>
              <a:rPr lang="en-US" altLang="ja-JP" sz="1400" dirty="0" smtClean="0">
                <a:latin typeface="Meiryo UI" panose="020B0604030504040204" pitchFamily="50" charset="-128"/>
                <a:ea typeface="Meiryo UI" panose="020B0604030504040204" pitchFamily="50" charset="-128"/>
              </a:rPr>
              <a:t>ESG</a:t>
            </a:r>
            <a:r>
              <a:rPr lang="ja-JP" altLang="en-US" sz="1400" dirty="0">
                <a:latin typeface="Meiryo UI" panose="020B0604030504040204" pitchFamily="50" charset="-128"/>
                <a:ea typeface="Meiryo UI" panose="020B0604030504040204" pitchFamily="50" charset="-128"/>
              </a:rPr>
              <a:t>関連投資が注目を集めるなか、中国は、</a:t>
            </a:r>
            <a:r>
              <a:rPr lang="en-US" altLang="ja-JP" sz="1400" dirty="0">
                <a:latin typeface="Meiryo UI" panose="020B0604030504040204" pitchFamily="50" charset="-128"/>
                <a:ea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rPr>
              <a:t>年のグリーンボンド発行額で世界トップ、国際基準ベースでも</a:t>
            </a:r>
            <a:r>
              <a:rPr lang="ja-JP" altLang="en-US" sz="1400" dirty="0" smtClean="0">
                <a:latin typeface="Meiryo UI" panose="020B0604030504040204" pitchFamily="50" charset="-128"/>
                <a:ea typeface="Meiryo UI" panose="020B0604030504040204" pitchFamily="50" charset="-128"/>
              </a:rPr>
              <a:t>世界</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３位</a:t>
            </a:r>
            <a:r>
              <a:rPr lang="ja-JP" altLang="en-US" sz="1400" dirty="0">
                <a:latin typeface="Meiryo UI" panose="020B0604030504040204" pitchFamily="50" charset="-128"/>
                <a:ea typeface="Meiryo UI" panose="020B0604030504040204" pitchFamily="50" charset="-128"/>
              </a:rPr>
              <a:t>であり、日本とは大きな差。</a:t>
            </a:r>
          </a:p>
          <a:p>
            <a:r>
              <a:rPr lang="ja-JP" altLang="en-US" sz="1400" dirty="0" smtClean="0">
                <a:latin typeface="Meiryo UI" panose="020B0604030504040204" pitchFamily="50" charset="-128"/>
                <a:ea typeface="Meiryo UI" panose="020B0604030504040204" pitchFamily="50" charset="-128"/>
              </a:rPr>
              <a:t>〇　世界</a:t>
            </a:r>
            <a:r>
              <a:rPr lang="ja-JP" altLang="en-US" sz="1400" dirty="0">
                <a:latin typeface="Meiryo UI" panose="020B0604030504040204" pitchFamily="50" charset="-128"/>
                <a:ea typeface="Meiryo UI" panose="020B0604030504040204" pitchFamily="50" charset="-128"/>
              </a:rPr>
              <a:t>全体では、グリーンボンド以外のソーシャルボンド、サステナビリティボンドの発行も増加し、多様化が進展。</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09052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 y="0"/>
            <a:ext cx="9906001" cy="351000"/>
          </a:xfrm>
          <a:prstGeom prst="rect">
            <a:avLst/>
          </a:prstGeom>
          <a:solidFill>
            <a:srgbClr val="0070C0"/>
          </a:solidFill>
        </p:spPr>
        <p:txBody>
          <a:bodyPr wrap="square" tIns="0" bIns="0" rtlCol="0" anchor="ctr">
            <a:noAutofit/>
          </a:bodyPr>
          <a:lstStyle/>
          <a:p>
            <a:pPr algn="ctr"/>
            <a:r>
              <a:rPr kumimoji="1" lang="ja-JP" altLang="en-US" b="1" dirty="0" smtClean="0">
                <a:solidFill>
                  <a:prstClr val="white"/>
                </a:solidFill>
                <a:latin typeface="Meiryo UI" panose="020B0604030504040204" pitchFamily="50" charset="-128"/>
                <a:ea typeface="Meiryo UI" panose="020B0604030504040204" pitchFamily="50" charset="-128"/>
              </a:rPr>
              <a:t>■国内</a:t>
            </a:r>
            <a:r>
              <a:rPr kumimoji="1" lang="ja-JP" altLang="en-US" b="1" dirty="0">
                <a:solidFill>
                  <a:prstClr val="white"/>
                </a:solidFill>
                <a:latin typeface="Meiryo UI" panose="020B0604030504040204" pitchFamily="50" charset="-128"/>
                <a:ea typeface="Meiryo UI" panose="020B0604030504040204" pitchFamily="50" charset="-128"/>
              </a:rPr>
              <a:t>における「グリーンボンド」等発行状況</a:t>
            </a:r>
            <a:endParaRPr kumimoji="1" lang="en-US" altLang="ja-JP" b="1" dirty="0">
              <a:solidFill>
                <a:prstClr val="white"/>
              </a:solidFill>
              <a:latin typeface="Meiryo UI" panose="020B0604030504040204" pitchFamily="50" charset="-128"/>
              <a:ea typeface="Meiryo UI" panose="020B0604030504040204" pitchFamily="50" charset="-128"/>
            </a:endParaRPr>
          </a:p>
        </p:txBody>
      </p:sp>
      <p:pic>
        <p:nvPicPr>
          <p:cNvPr id="1026" name="Picture 2" descr="イラスト：国内企業等によるグリーンボンド等の発行実績に関するグラフ"/>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06" y="2266930"/>
            <a:ext cx="4221194" cy="3376955"/>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85030" y="5687658"/>
            <a:ext cx="4735068" cy="542200"/>
          </a:xfrm>
          <a:prstGeom prst="rect">
            <a:avLst/>
          </a:prstGeom>
        </p:spPr>
        <p:txBody>
          <a:bodyPr wrap="square">
            <a:spAutoFit/>
          </a:bodyPr>
          <a:lstStyle/>
          <a:p>
            <a:r>
              <a:rPr lang="ja-JP" altLang="en-US" sz="731" dirty="0">
                <a:latin typeface="UD デジタル 教科書体 NK-R" panose="02020400000000000000" pitchFamily="18" charset="-128"/>
                <a:ea typeface="UD デジタル 教科書体 NK-R" panose="02020400000000000000" pitchFamily="18" charset="-128"/>
              </a:rPr>
              <a:t>（出典）グリーンボンド発行促進プラットフォーム</a:t>
            </a:r>
          </a:p>
          <a:p>
            <a:r>
              <a:rPr lang="en-US" altLang="ja-JP" sz="731" dirty="0">
                <a:latin typeface="UD デジタル 教科書体 NK-R" panose="02020400000000000000" pitchFamily="18" charset="-128"/>
                <a:ea typeface="UD デジタル 教科書体 NK-R" panose="02020400000000000000" pitchFamily="18" charset="-128"/>
              </a:rPr>
              <a:t>【</a:t>
            </a:r>
            <a:r>
              <a:rPr lang="ja-JP" altLang="en-US" sz="731" dirty="0">
                <a:latin typeface="UD デジタル 教科書体 NK-R" panose="02020400000000000000" pitchFamily="18" charset="-128"/>
                <a:ea typeface="UD デジタル 教科書体 NK-R" panose="02020400000000000000" pitchFamily="18" charset="-128"/>
              </a:rPr>
              <a:t>参考情報</a:t>
            </a:r>
            <a:r>
              <a:rPr lang="en-US" altLang="ja-JP" sz="731" dirty="0">
                <a:latin typeface="UD デジタル 教科書体 NK-R" panose="02020400000000000000" pitchFamily="18" charset="-128"/>
                <a:ea typeface="UD デジタル 教科書体 NK-R" panose="02020400000000000000" pitchFamily="18" charset="-128"/>
              </a:rPr>
              <a:t>】</a:t>
            </a:r>
            <a:r>
              <a:rPr lang="ja-JP" altLang="en-US" sz="731" dirty="0">
                <a:latin typeface="UD デジタル 教科書体 NK-R" panose="02020400000000000000" pitchFamily="18" charset="-128"/>
                <a:ea typeface="UD デジタル 教科書体 NK-R" panose="02020400000000000000" pitchFamily="18" charset="-128"/>
              </a:rPr>
              <a:t>・本データについては</a:t>
            </a:r>
            <a:r>
              <a:rPr lang="en-US" altLang="ja-JP" sz="731" dirty="0">
                <a:latin typeface="UD デジタル 教科書体 NK-R" panose="02020400000000000000" pitchFamily="18" charset="-128"/>
                <a:ea typeface="UD デジタル 教科書体 NK-R" panose="02020400000000000000" pitchFamily="18" charset="-128"/>
              </a:rPr>
              <a:t>2020</a:t>
            </a:r>
            <a:r>
              <a:rPr lang="ja-JP" altLang="en-US" sz="731" dirty="0">
                <a:latin typeface="UD デジタル 教科書体 NK-R" panose="02020400000000000000" pitchFamily="18" charset="-128"/>
                <a:ea typeface="UD デジタル 教科書体 NK-R" panose="02020400000000000000" pitchFamily="18" charset="-128"/>
              </a:rPr>
              <a:t>年</a:t>
            </a:r>
            <a:r>
              <a:rPr lang="en-US" altLang="ja-JP" sz="731" dirty="0">
                <a:latin typeface="UD デジタル 教科書体 NK-R" panose="02020400000000000000" pitchFamily="18" charset="-128"/>
                <a:ea typeface="UD デジタル 教科書体 NK-R" panose="02020400000000000000" pitchFamily="18" charset="-128"/>
              </a:rPr>
              <a:t>11</a:t>
            </a:r>
            <a:r>
              <a:rPr lang="ja-JP" altLang="en-US" sz="731" dirty="0">
                <a:latin typeface="UD デジタル 教科書体 NK-R" panose="02020400000000000000" pitchFamily="18" charset="-128"/>
                <a:ea typeface="UD デジタル 教科書体 NK-R" panose="02020400000000000000" pitchFamily="18" charset="-128"/>
              </a:rPr>
              <a:t>月時点</a:t>
            </a:r>
          </a:p>
          <a:p>
            <a:r>
              <a:rPr lang="ja-JP" altLang="en-US" sz="731" dirty="0">
                <a:latin typeface="UD デジタル 教科書体 NK-R" panose="02020400000000000000" pitchFamily="18" charset="-128"/>
                <a:ea typeface="UD デジタル 教科書体 NK-R" panose="02020400000000000000" pitchFamily="18" charset="-128"/>
              </a:rPr>
              <a:t>　　　　　　　　　　 ・外貨建て発行分については、</a:t>
            </a:r>
            <a:r>
              <a:rPr lang="en-US" altLang="ja-JP" sz="731" dirty="0">
                <a:latin typeface="UD デジタル 教科書体 NK-R" panose="02020400000000000000" pitchFamily="18" charset="-128"/>
                <a:ea typeface="UD デジタル 教科書体 NK-R" panose="02020400000000000000" pitchFamily="18" charset="-128"/>
              </a:rPr>
              <a:t>1</a:t>
            </a:r>
            <a:r>
              <a:rPr lang="ja-JP" altLang="en-US" sz="731" dirty="0">
                <a:latin typeface="UD デジタル 教科書体 NK-R" panose="02020400000000000000" pitchFamily="18" charset="-128"/>
                <a:ea typeface="UD デジタル 教科書体 NK-R" panose="02020400000000000000" pitchFamily="18" charset="-128"/>
              </a:rPr>
              <a:t>米ドル＝</a:t>
            </a:r>
            <a:r>
              <a:rPr lang="en-US" altLang="ja-JP" sz="731" dirty="0">
                <a:latin typeface="UD デジタル 教科書体 NK-R" panose="02020400000000000000" pitchFamily="18" charset="-128"/>
                <a:ea typeface="UD デジタル 教科書体 NK-R" panose="02020400000000000000" pitchFamily="18" charset="-128"/>
              </a:rPr>
              <a:t>110</a:t>
            </a:r>
            <a:r>
              <a:rPr lang="ja-JP" altLang="en-US" sz="731" dirty="0">
                <a:latin typeface="UD デジタル 教科書体 NK-R" panose="02020400000000000000" pitchFamily="18" charset="-128"/>
                <a:ea typeface="UD デジタル 教科書体 NK-R" panose="02020400000000000000" pitchFamily="18" charset="-128"/>
              </a:rPr>
              <a:t>円、</a:t>
            </a:r>
            <a:r>
              <a:rPr lang="en-US" altLang="ja-JP" sz="731" dirty="0">
                <a:latin typeface="UD デジタル 教科書体 NK-R" panose="02020400000000000000" pitchFamily="18" charset="-128"/>
                <a:ea typeface="UD デジタル 教科書体 NK-R" panose="02020400000000000000" pitchFamily="18" charset="-128"/>
              </a:rPr>
              <a:t>1</a:t>
            </a:r>
            <a:r>
              <a:rPr lang="ja-JP" altLang="en-US" sz="731" dirty="0">
                <a:latin typeface="UD デジタル 教科書体 NK-R" panose="02020400000000000000" pitchFamily="18" charset="-128"/>
                <a:ea typeface="UD デジタル 教科書体 NK-R" panose="02020400000000000000" pitchFamily="18" charset="-128"/>
              </a:rPr>
              <a:t>ユーロ＝</a:t>
            </a:r>
            <a:r>
              <a:rPr lang="en-US" altLang="ja-JP" sz="731" dirty="0">
                <a:latin typeface="UD デジタル 教科書体 NK-R" panose="02020400000000000000" pitchFamily="18" charset="-128"/>
                <a:ea typeface="UD デジタル 教科書体 NK-R" panose="02020400000000000000" pitchFamily="18" charset="-128"/>
              </a:rPr>
              <a:t>135</a:t>
            </a:r>
            <a:r>
              <a:rPr lang="ja-JP" altLang="en-US" sz="731" dirty="0">
                <a:latin typeface="UD デジタル 教科書体 NK-R" panose="02020400000000000000" pitchFamily="18" charset="-128"/>
                <a:ea typeface="UD デジタル 教科書体 NK-R" panose="02020400000000000000" pitchFamily="18" charset="-128"/>
              </a:rPr>
              <a:t>円、</a:t>
            </a:r>
            <a:r>
              <a:rPr lang="en-US" altLang="ja-JP" sz="731" dirty="0">
                <a:latin typeface="UD デジタル 教科書体 NK-R" panose="02020400000000000000" pitchFamily="18" charset="-128"/>
                <a:ea typeface="UD デジタル 教科書体 NK-R" panose="02020400000000000000" pitchFamily="18" charset="-128"/>
              </a:rPr>
              <a:t>1</a:t>
            </a:r>
            <a:r>
              <a:rPr lang="ja-JP" altLang="en-US" sz="731" dirty="0">
                <a:latin typeface="UD デジタル 教科書体 NK-R" panose="02020400000000000000" pitchFamily="18" charset="-128"/>
                <a:ea typeface="UD デジタル 教科書体 NK-R" panose="02020400000000000000" pitchFamily="18" charset="-128"/>
              </a:rPr>
              <a:t>豪ドル＝</a:t>
            </a:r>
            <a:r>
              <a:rPr lang="en-US" altLang="ja-JP" sz="731" dirty="0">
                <a:latin typeface="UD デジタル 教科書体 NK-R" panose="02020400000000000000" pitchFamily="18" charset="-128"/>
                <a:ea typeface="UD デジタル 教科書体 NK-R" panose="02020400000000000000" pitchFamily="18" charset="-128"/>
              </a:rPr>
              <a:t>90</a:t>
            </a:r>
            <a:r>
              <a:rPr lang="ja-JP" altLang="en-US" sz="731" dirty="0">
                <a:latin typeface="UD デジタル 教科書体 NK-R" panose="02020400000000000000" pitchFamily="18" charset="-128"/>
                <a:ea typeface="UD デジタル 教科書体 NK-R" panose="02020400000000000000" pitchFamily="18" charset="-128"/>
              </a:rPr>
              <a:t>円にて円換算</a:t>
            </a:r>
          </a:p>
          <a:p>
            <a:r>
              <a:rPr lang="ja-JP" altLang="en-US" sz="731" dirty="0">
                <a:latin typeface="UD デジタル 教科書体 NK-R" panose="02020400000000000000" pitchFamily="18" charset="-128"/>
                <a:ea typeface="UD デジタル 教科書体 NK-R" panose="02020400000000000000" pitchFamily="18" charset="-128"/>
              </a:rPr>
              <a:t>　　　　　　　　　　 ・各発行体ホームページ等をもとに環境省作成（グリーンボンド発行促進プラットフォーム）</a:t>
            </a:r>
          </a:p>
        </p:txBody>
      </p:sp>
      <p:graphicFrame>
        <p:nvGraphicFramePr>
          <p:cNvPr id="38" name="表 37"/>
          <p:cNvGraphicFramePr>
            <a:graphicFrameLocks noGrp="1"/>
          </p:cNvGraphicFramePr>
          <p:nvPr>
            <p:extLst>
              <p:ext uri="{D42A27DB-BD31-4B8C-83A1-F6EECF244321}">
                <p14:modId xmlns:p14="http://schemas.microsoft.com/office/powerpoint/2010/main" val="1996621316"/>
              </p:ext>
            </p:extLst>
          </p:nvPr>
        </p:nvGraphicFramePr>
        <p:xfrm>
          <a:off x="236506" y="1936573"/>
          <a:ext cx="4432117" cy="464344"/>
        </p:xfrm>
        <a:graphic>
          <a:graphicData uri="http://schemas.openxmlformats.org/drawingml/2006/table">
            <a:tbl>
              <a:tblPr firstRow="1" bandRow="1">
                <a:tableStyleId>{5C22544A-7EE6-4342-B048-85BDC9FD1C3A}</a:tableStyleId>
              </a:tblPr>
              <a:tblGrid>
                <a:gridCol w="4432117">
                  <a:extLst>
                    <a:ext uri="{9D8B030D-6E8A-4147-A177-3AD203B41FA5}">
                      <a16:colId xmlns:a16="http://schemas.microsoft.com/office/drawing/2014/main" val="2261158890"/>
                    </a:ext>
                  </a:extLst>
                </a:gridCol>
              </a:tblGrid>
              <a:tr h="464344">
                <a:tc>
                  <a:txBody>
                    <a:bodyPr/>
                    <a:lstStyle/>
                    <a:p>
                      <a:r>
                        <a:rPr kumimoji="1" lang="ja-JP" altLang="en-US" sz="1300" dirty="0" smtClean="0">
                          <a:solidFill>
                            <a:schemeClr val="tx1"/>
                          </a:solidFill>
                          <a:latin typeface="UD デジタル 教科書体 NK-B" panose="02020700000000000000" pitchFamily="18" charset="-128"/>
                          <a:ea typeface="UD デジタル 教科書体 NK-B" panose="02020700000000000000" pitchFamily="18" charset="-128"/>
                        </a:rPr>
                        <a:t>　国内企業等によるグリーンボンド等の</a:t>
                      </a:r>
                      <a:endParaRPr kumimoji="1" lang="en-US" altLang="ja-JP" sz="1300" dirty="0" smtClean="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smtClean="0">
                          <a:solidFill>
                            <a:schemeClr val="tx1"/>
                          </a:solidFill>
                          <a:latin typeface="UD デジタル 教科書体 NK-B" panose="02020700000000000000" pitchFamily="18" charset="-128"/>
                          <a:ea typeface="UD デジタル 教科書体 NK-B" panose="02020700000000000000" pitchFamily="18" charset="-128"/>
                        </a:rPr>
                        <a:t>　発行実績（</a:t>
                      </a:r>
                      <a:r>
                        <a:rPr kumimoji="1" lang="en-US" altLang="ja-JP" sz="1300" dirty="0" smtClean="0">
                          <a:solidFill>
                            <a:schemeClr val="tx1"/>
                          </a:solidFill>
                          <a:latin typeface="UD デジタル 教科書体 NK-B" panose="02020700000000000000" pitchFamily="18" charset="-128"/>
                          <a:ea typeface="UD デジタル 教科書体 NK-B" panose="02020700000000000000" pitchFamily="18" charset="-128"/>
                        </a:rPr>
                        <a:t>2020.11</a:t>
                      </a:r>
                      <a:r>
                        <a:rPr kumimoji="1" lang="ja-JP" altLang="en-US" sz="1300" dirty="0" smtClean="0">
                          <a:solidFill>
                            <a:schemeClr val="tx1"/>
                          </a:solidFill>
                          <a:latin typeface="UD デジタル 教科書体 NK-B" panose="02020700000000000000" pitchFamily="18" charset="-128"/>
                          <a:ea typeface="UD デジタル 教科書体 NK-B" panose="02020700000000000000" pitchFamily="18" charset="-128"/>
                        </a:rPr>
                        <a:t>月時点）</a:t>
                      </a:r>
                    </a:p>
                  </a:txBody>
                  <a:tcPr marL="55721" marR="55721" marT="27861" marB="27861">
                    <a:lnL w="76200" cap="flat" cmpd="sng" algn="ctr">
                      <a:solidFill>
                        <a:srgbClr val="00206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3550371"/>
                  </a:ext>
                </a:extLst>
              </a:tr>
            </a:tbl>
          </a:graphicData>
        </a:graphic>
      </p:graphicFrame>
      <p:pic>
        <p:nvPicPr>
          <p:cNvPr id="1028" name="Picture 4" descr="イラスト：国内企業等によるサステナビリティボンド等の発行実績に関するグラフ"/>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932" y="2462669"/>
            <a:ext cx="4011930" cy="32095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5" name="表 44"/>
          <p:cNvGraphicFramePr>
            <a:graphicFrameLocks noGrp="1"/>
          </p:cNvGraphicFramePr>
          <p:nvPr>
            <p:extLst>
              <p:ext uri="{D42A27DB-BD31-4B8C-83A1-F6EECF244321}">
                <p14:modId xmlns:p14="http://schemas.microsoft.com/office/powerpoint/2010/main" val="1513572347"/>
              </p:ext>
            </p:extLst>
          </p:nvPr>
        </p:nvGraphicFramePr>
        <p:xfrm>
          <a:off x="5053608" y="1936573"/>
          <a:ext cx="4129254" cy="464344"/>
        </p:xfrm>
        <a:graphic>
          <a:graphicData uri="http://schemas.openxmlformats.org/drawingml/2006/table">
            <a:tbl>
              <a:tblPr firstRow="1" bandRow="1">
                <a:tableStyleId>{5C22544A-7EE6-4342-B048-85BDC9FD1C3A}</a:tableStyleId>
              </a:tblPr>
              <a:tblGrid>
                <a:gridCol w="4129254">
                  <a:extLst>
                    <a:ext uri="{9D8B030D-6E8A-4147-A177-3AD203B41FA5}">
                      <a16:colId xmlns:a16="http://schemas.microsoft.com/office/drawing/2014/main" val="2261158890"/>
                    </a:ext>
                  </a:extLst>
                </a:gridCol>
              </a:tblGrid>
              <a:tr h="46434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latin typeface="UD デジタル 教科書体 NK-B" panose="02020700000000000000" pitchFamily="18" charset="-128"/>
                          <a:ea typeface="UD デジタル 教科書体 NK-B" panose="02020700000000000000" pitchFamily="18" charset="-128"/>
                        </a:rPr>
                        <a:t>　国内企業等によるサステナビリティボンド等の</a:t>
                      </a:r>
                      <a:endParaRPr kumimoji="1" lang="en-US" altLang="ja-JP" sz="1300" dirty="0" smtClean="0">
                        <a:solidFill>
                          <a:schemeClr val="tx1"/>
                        </a:solidFill>
                        <a:latin typeface="UD デジタル 教科書体 NK-B" panose="02020700000000000000" pitchFamily="18" charset="-128"/>
                        <a:ea typeface="UD デジタル 教科書体 NK-B" panose="02020700000000000000" pitchFamily="18" charset="-128"/>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latin typeface="UD デジタル 教科書体 NK-B" panose="02020700000000000000" pitchFamily="18" charset="-128"/>
                          <a:ea typeface="UD デジタル 教科書体 NK-B" panose="02020700000000000000" pitchFamily="18" charset="-128"/>
                        </a:rPr>
                        <a:t>　発行実績（</a:t>
                      </a:r>
                      <a:r>
                        <a:rPr kumimoji="1" lang="en-US" altLang="ja-JP" sz="1300" dirty="0" smtClean="0">
                          <a:solidFill>
                            <a:schemeClr val="tx1"/>
                          </a:solidFill>
                          <a:latin typeface="UD デジタル 教科書体 NK-B" panose="02020700000000000000" pitchFamily="18" charset="-128"/>
                          <a:ea typeface="UD デジタル 教科書体 NK-B" panose="02020700000000000000" pitchFamily="18" charset="-128"/>
                        </a:rPr>
                        <a:t>2020.11</a:t>
                      </a:r>
                      <a:r>
                        <a:rPr kumimoji="1" lang="ja-JP" altLang="en-US" sz="1300" dirty="0" smtClean="0">
                          <a:solidFill>
                            <a:schemeClr val="tx1"/>
                          </a:solidFill>
                          <a:latin typeface="UD デジタル 教科書体 NK-B" panose="02020700000000000000" pitchFamily="18" charset="-128"/>
                          <a:ea typeface="UD デジタル 教科書体 NK-B" panose="02020700000000000000" pitchFamily="18" charset="-128"/>
                        </a:rPr>
                        <a:t>月時点）</a:t>
                      </a:r>
                    </a:p>
                  </a:txBody>
                  <a:tcPr marL="55721" marR="55721" marT="27861" marB="27861">
                    <a:lnL w="76200" cap="flat" cmpd="sng" algn="ctr">
                      <a:solidFill>
                        <a:srgbClr val="00206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3550371"/>
                  </a:ext>
                </a:extLst>
              </a:tr>
            </a:tbl>
          </a:graphicData>
        </a:graphic>
      </p:graphicFrame>
      <p:sp>
        <p:nvSpPr>
          <p:cNvPr id="9" name="スライド番号プレースホルダー 1"/>
          <p:cNvSpPr>
            <a:spLocks noGrp="1"/>
          </p:cNvSpPr>
          <p:nvPr>
            <p:ph type="sldNum" sz="quarter" idx="12"/>
          </p:nvPr>
        </p:nvSpPr>
        <p:spPr>
          <a:xfrm>
            <a:off x="7623912" y="6424592"/>
            <a:ext cx="2228850" cy="365125"/>
          </a:xfrm>
        </p:spPr>
        <p:txBody>
          <a:bodyPr/>
          <a:lstStyle/>
          <a:p>
            <a:fld id="{D2D8002D-B5B0-4BAC-B1F6-782DDCCE6D9C}" type="slidenum">
              <a:rPr kumimoji="1" lang="ja-JP" altLang="en-US" smtClean="0"/>
              <a:t>28</a:t>
            </a:fld>
            <a:endParaRPr kumimoji="1" lang="ja-JP" altLang="en-US" dirty="0"/>
          </a:p>
        </p:txBody>
      </p:sp>
      <p:sp>
        <p:nvSpPr>
          <p:cNvPr id="10" name="正方形/長方形 9"/>
          <p:cNvSpPr/>
          <p:nvPr/>
        </p:nvSpPr>
        <p:spPr>
          <a:xfrm>
            <a:off x="488503" y="563887"/>
            <a:ext cx="8928992" cy="107898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67009" indent="-267009"/>
            <a:r>
              <a:rPr lang="ja-JP" altLang="en-US" sz="1600" dirty="0" smtClean="0">
                <a:solidFill>
                  <a:prstClr val="black"/>
                </a:solidFill>
                <a:latin typeface="Meiryo UI" panose="020B0604030504040204" pitchFamily="50" charset="-128"/>
                <a:ea typeface="Meiryo UI" panose="020B0604030504040204" pitchFamily="50" charset="-128"/>
              </a:rPr>
              <a:t>〇　国内</a:t>
            </a:r>
            <a:r>
              <a:rPr lang="ja-JP" altLang="en-US" sz="1600" dirty="0">
                <a:solidFill>
                  <a:prstClr val="black"/>
                </a:solidFill>
                <a:latin typeface="Meiryo UI" panose="020B0604030504040204" pitchFamily="50" charset="-128"/>
                <a:ea typeface="Meiryo UI" panose="020B0604030504040204" pitchFamily="50" charset="-128"/>
              </a:rPr>
              <a:t>においても、徐々にグリーンボンドの発行・投資事例が増加。</a:t>
            </a:r>
            <a:endParaRPr lang="en-US" altLang="ja-JP" sz="1600" dirty="0">
              <a:solidFill>
                <a:prstClr val="black"/>
              </a:solidFill>
              <a:latin typeface="Meiryo UI" panose="020B0604030504040204" pitchFamily="50" charset="-128"/>
              <a:ea typeface="Meiryo UI" panose="020B0604030504040204" pitchFamily="50" charset="-128"/>
            </a:endParaRPr>
          </a:p>
          <a:p>
            <a:pPr marL="267009" indent="-267009"/>
            <a:r>
              <a:rPr lang="ja-JP" altLang="en-US" sz="1600" dirty="0" smtClean="0">
                <a:solidFill>
                  <a:prstClr val="black"/>
                </a:solidFill>
                <a:latin typeface="Meiryo UI" panose="020B0604030504040204" pitchFamily="50" charset="-128"/>
                <a:ea typeface="Meiryo UI" panose="020B0604030504040204" pitchFamily="50" charset="-128"/>
              </a:rPr>
              <a:t>〇　</a:t>
            </a:r>
            <a:r>
              <a:rPr lang="en-US" altLang="ja-JP" sz="1600" dirty="0" smtClean="0">
                <a:solidFill>
                  <a:prstClr val="black"/>
                </a:solidFill>
                <a:latin typeface="Meiryo UI" panose="020B0604030504040204" pitchFamily="50" charset="-128"/>
                <a:ea typeface="Meiryo UI" panose="020B0604030504040204" pitchFamily="50" charset="-128"/>
              </a:rPr>
              <a:t>2019</a:t>
            </a:r>
            <a:r>
              <a:rPr lang="ja-JP" altLang="en-US" sz="1600" dirty="0" smtClean="0">
                <a:solidFill>
                  <a:prstClr val="black"/>
                </a:solidFill>
                <a:latin typeface="Meiryo UI" panose="020B0604030504040204" pitchFamily="50" charset="-128"/>
                <a:ea typeface="Meiryo UI" panose="020B0604030504040204" pitchFamily="50" charset="-128"/>
              </a:rPr>
              <a:t>年</a:t>
            </a:r>
            <a:r>
              <a:rPr lang="ja-JP" altLang="en-US" sz="1600" dirty="0">
                <a:solidFill>
                  <a:prstClr val="black"/>
                </a:solidFill>
                <a:latin typeface="Meiryo UI" panose="020B0604030504040204" pitchFamily="50" charset="-128"/>
                <a:ea typeface="Meiryo UI" panose="020B0604030504040204" pitchFamily="50" charset="-128"/>
              </a:rPr>
              <a:t>には発行総額</a:t>
            </a:r>
            <a:r>
              <a:rPr lang="ja-JP" altLang="en-US" sz="1600" dirty="0" smtClean="0">
                <a:solidFill>
                  <a:prstClr val="black"/>
                </a:solidFill>
                <a:latin typeface="Meiryo UI" panose="020B0604030504040204" pitchFamily="50" charset="-128"/>
                <a:ea typeface="Meiryo UI" panose="020B0604030504040204" pitchFamily="50" charset="-128"/>
              </a:rPr>
              <a:t>が</a:t>
            </a:r>
            <a:r>
              <a:rPr lang="en-US" altLang="ja-JP" sz="1600" dirty="0">
                <a:solidFill>
                  <a:prstClr val="black"/>
                </a:solidFill>
                <a:latin typeface="Meiryo UI" panose="020B0604030504040204" pitchFamily="50" charset="-128"/>
                <a:ea typeface="Meiryo UI" panose="020B0604030504040204" pitchFamily="50" charset="-128"/>
              </a:rPr>
              <a:t>8</a:t>
            </a:r>
            <a:r>
              <a:rPr lang="en-US" altLang="ja-JP" sz="1600" dirty="0" smtClean="0">
                <a:solidFill>
                  <a:prstClr val="black"/>
                </a:solidFill>
                <a:latin typeface="Meiryo UI" panose="020B0604030504040204" pitchFamily="50" charset="-128"/>
                <a:ea typeface="Meiryo UI" panose="020B0604030504040204" pitchFamily="50" charset="-128"/>
              </a:rPr>
              <a:t>,000</a:t>
            </a:r>
            <a:r>
              <a:rPr lang="ja-JP" altLang="en-US" sz="1600" dirty="0">
                <a:solidFill>
                  <a:prstClr val="black"/>
                </a:solidFill>
                <a:latin typeface="Meiryo UI" panose="020B0604030504040204" pitchFamily="50" charset="-128"/>
                <a:ea typeface="Meiryo UI" panose="020B0604030504040204" pitchFamily="50" charset="-128"/>
              </a:rPr>
              <a:t>億円を突破し、件数</a:t>
            </a:r>
            <a:r>
              <a:rPr lang="ja-JP" altLang="en-US" sz="1600" dirty="0" smtClean="0">
                <a:solidFill>
                  <a:prstClr val="black"/>
                </a:solidFill>
                <a:latin typeface="Meiryo UI" panose="020B0604030504040204" pitchFamily="50" charset="-128"/>
                <a:ea typeface="Meiryo UI" panose="020B0604030504040204" pitchFamily="50" charset="-128"/>
              </a:rPr>
              <a:t>も</a:t>
            </a:r>
            <a:r>
              <a:rPr lang="en-US" altLang="ja-JP" sz="1600" dirty="0">
                <a:solidFill>
                  <a:prstClr val="black"/>
                </a:solidFill>
                <a:latin typeface="Meiryo UI" panose="020B0604030504040204" pitchFamily="50" charset="-128"/>
                <a:ea typeface="Meiryo UI" panose="020B0604030504040204" pitchFamily="50" charset="-128"/>
              </a:rPr>
              <a:t>50</a:t>
            </a:r>
            <a:r>
              <a:rPr lang="ja-JP" altLang="en-US" sz="1600" dirty="0" smtClean="0">
                <a:solidFill>
                  <a:prstClr val="black"/>
                </a:solidFill>
                <a:latin typeface="Meiryo UI" panose="020B0604030504040204" pitchFamily="50" charset="-128"/>
                <a:ea typeface="Meiryo UI" panose="020B0604030504040204" pitchFamily="50" charset="-128"/>
              </a:rPr>
              <a:t>件以上に</a:t>
            </a:r>
            <a:r>
              <a:rPr lang="ja-JP" altLang="en-US" sz="1600" dirty="0">
                <a:solidFill>
                  <a:prstClr val="black"/>
                </a:solidFill>
                <a:latin typeface="Meiryo UI" panose="020B0604030504040204" pitchFamily="50" charset="-128"/>
                <a:ea typeface="Meiryo UI" panose="020B0604030504040204" pitchFamily="50" charset="-128"/>
              </a:rPr>
              <a:t>到達。</a:t>
            </a:r>
            <a:endParaRPr lang="en-US" altLang="ja-JP" sz="1600" dirty="0">
              <a:solidFill>
                <a:prstClr val="black"/>
              </a:solidFill>
              <a:latin typeface="Meiryo UI" panose="020B0604030504040204" pitchFamily="50" charset="-128"/>
              <a:ea typeface="Meiryo UI" panose="020B0604030504040204" pitchFamily="50" charset="-128"/>
            </a:endParaRPr>
          </a:p>
          <a:p>
            <a:pPr marL="267009" indent="-267009"/>
            <a:r>
              <a:rPr lang="ja-JP" altLang="en-US" sz="1600" dirty="0" smtClean="0">
                <a:solidFill>
                  <a:prstClr val="black"/>
                </a:solidFill>
                <a:latin typeface="Meiryo UI" panose="020B0604030504040204" pitchFamily="50" charset="-128"/>
                <a:ea typeface="Meiryo UI" panose="020B0604030504040204" pitchFamily="50" charset="-128"/>
              </a:rPr>
              <a:t>〇</a:t>
            </a:r>
            <a:r>
              <a:rPr lang="ja-JP" altLang="en-US" sz="1600" dirty="0">
                <a:solidFill>
                  <a:prstClr val="black"/>
                </a:solidFill>
                <a:latin typeface="Meiryo UI" panose="020B0604030504040204" pitchFamily="50" charset="-128"/>
                <a:ea typeface="Meiryo UI" panose="020B0604030504040204" pitchFamily="50" charset="-128"/>
              </a:rPr>
              <a:t>　発行は増えているものの海外と比較するとその規模や件数は十分ではない状況。</a:t>
            </a:r>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72511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ESG</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を重視する機関投資家の推移（カーボンニュートラル）</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29</a:t>
            </a:fld>
            <a:endParaRPr kumimoji="1" lang="ja-JP" altLang="en-US" b="1" dirty="0"/>
          </a:p>
        </p:txBody>
      </p:sp>
      <p:sp>
        <p:nvSpPr>
          <p:cNvPr id="7" name="正方形/長方形 6">
            <a:extLst>
              <a:ext uri="{FF2B5EF4-FFF2-40B4-BE49-F238E27FC236}">
                <a16:creationId xmlns:a16="http://schemas.microsoft.com/office/drawing/2014/main" id="{924D99DC-8F2A-4B8C-9C15-9527F599BE9E}"/>
              </a:ext>
            </a:extLst>
          </p:cNvPr>
          <p:cNvSpPr/>
          <p:nvPr/>
        </p:nvSpPr>
        <p:spPr>
          <a:xfrm>
            <a:off x="1484021" y="6548258"/>
            <a:ext cx="5679280" cy="276999"/>
          </a:xfrm>
          <a:prstGeom prst="rect">
            <a:avLst/>
          </a:prstGeom>
        </p:spPr>
        <p:txBody>
          <a:bodyPr wrap="square">
            <a:spAutoFit/>
          </a:bodyPr>
          <a:lstStyle/>
          <a:p>
            <a:pPr>
              <a:spcBef>
                <a:spcPct val="20000"/>
              </a:spcBef>
              <a:buClr>
                <a:schemeClr val="tx1"/>
              </a:buClr>
              <a:tabLst>
                <a:tab pos="920282" algn="l"/>
              </a:tabLst>
            </a:pPr>
            <a:r>
              <a:rPr lang="ja-JP" altLang="en-US" sz="1200" dirty="0">
                <a:latin typeface="+mn-ea"/>
                <a:cs typeface="メイリオ" panose="020B0604030504040204" pitchFamily="50" charset="-128"/>
              </a:rPr>
              <a:t>出典</a:t>
            </a:r>
            <a:r>
              <a:rPr lang="ja-JP" altLang="en-US" sz="1200" dirty="0" smtClean="0">
                <a:latin typeface="+mn-ea"/>
                <a:cs typeface="メイリオ" panose="020B0604030504040204" pitchFamily="50" charset="-128"/>
              </a:rPr>
              <a:t>：内閣官房 成長戦略会議事務局 「基礎資料」（令和３年４月）</a:t>
            </a:r>
            <a:endParaRPr lang="en-US" altLang="ja-JP" sz="1200" b="1" dirty="0">
              <a:solidFill>
                <a:srgbClr val="000099"/>
              </a:solidFill>
              <a:latin typeface="+mn-ea"/>
            </a:endParaRPr>
          </a:p>
        </p:txBody>
      </p:sp>
      <p:pic>
        <p:nvPicPr>
          <p:cNvPr id="4" name="図 3"/>
          <p:cNvPicPr>
            <a:picLocks noChangeAspect="1"/>
          </p:cNvPicPr>
          <p:nvPr/>
        </p:nvPicPr>
        <p:blipFill>
          <a:blip r:embed="rId2"/>
          <a:stretch>
            <a:fillRect/>
          </a:stretch>
        </p:blipFill>
        <p:spPr>
          <a:xfrm>
            <a:off x="430970" y="546621"/>
            <a:ext cx="8992215" cy="4953426"/>
          </a:xfrm>
          <a:prstGeom prst="rect">
            <a:avLst/>
          </a:prstGeom>
        </p:spPr>
      </p:pic>
      <p:pic>
        <p:nvPicPr>
          <p:cNvPr id="5" name="図 4"/>
          <p:cNvPicPr>
            <a:picLocks noChangeAspect="1"/>
          </p:cNvPicPr>
          <p:nvPr/>
        </p:nvPicPr>
        <p:blipFill>
          <a:blip r:embed="rId3"/>
          <a:stretch>
            <a:fillRect/>
          </a:stretch>
        </p:blipFill>
        <p:spPr>
          <a:xfrm>
            <a:off x="865659" y="5706813"/>
            <a:ext cx="8452870" cy="654152"/>
          </a:xfrm>
          <a:prstGeom prst="rect">
            <a:avLst/>
          </a:prstGeom>
        </p:spPr>
      </p:pic>
    </p:spTree>
    <p:extLst>
      <p:ext uri="{BB962C8B-B14F-4D97-AF65-F5344CB8AC3E}">
        <p14:creationId xmlns:p14="http://schemas.microsoft.com/office/powerpoint/2010/main" val="131789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2291089965"/>
              </p:ext>
            </p:extLst>
          </p:nvPr>
        </p:nvGraphicFramePr>
        <p:xfrm>
          <a:off x="218002" y="1446649"/>
          <a:ext cx="9430967" cy="4909702"/>
        </p:xfrm>
        <a:graphic>
          <a:graphicData uri="http://schemas.openxmlformats.org/drawingml/2006/table">
            <a:tbl>
              <a:tblPr firstRow="1" bandRow="1">
                <a:tableStyleId>{5940675A-B579-460E-94D1-54222C63F5DA}</a:tableStyleId>
              </a:tblPr>
              <a:tblGrid>
                <a:gridCol w="924664">
                  <a:extLst>
                    <a:ext uri="{9D8B030D-6E8A-4147-A177-3AD203B41FA5}">
                      <a16:colId xmlns:a16="http://schemas.microsoft.com/office/drawing/2014/main" val="3328768580"/>
                    </a:ext>
                  </a:extLst>
                </a:gridCol>
                <a:gridCol w="2116529">
                  <a:extLst>
                    <a:ext uri="{9D8B030D-6E8A-4147-A177-3AD203B41FA5}">
                      <a16:colId xmlns:a16="http://schemas.microsoft.com/office/drawing/2014/main" val="438710236"/>
                    </a:ext>
                  </a:extLst>
                </a:gridCol>
                <a:gridCol w="2077080">
                  <a:extLst>
                    <a:ext uri="{9D8B030D-6E8A-4147-A177-3AD203B41FA5}">
                      <a16:colId xmlns:a16="http://schemas.microsoft.com/office/drawing/2014/main" val="2807464932"/>
                    </a:ext>
                  </a:extLst>
                </a:gridCol>
                <a:gridCol w="2074459">
                  <a:extLst>
                    <a:ext uri="{9D8B030D-6E8A-4147-A177-3AD203B41FA5}">
                      <a16:colId xmlns:a16="http://schemas.microsoft.com/office/drawing/2014/main" val="2141303298"/>
                    </a:ext>
                  </a:extLst>
                </a:gridCol>
                <a:gridCol w="2238235">
                  <a:extLst>
                    <a:ext uri="{9D8B030D-6E8A-4147-A177-3AD203B41FA5}">
                      <a16:colId xmlns:a16="http://schemas.microsoft.com/office/drawing/2014/main" val="1683974059"/>
                    </a:ext>
                  </a:extLst>
                </a:gridCol>
              </a:tblGrid>
              <a:tr h="239632">
                <a:tc>
                  <a:txBody>
                    <a:bodyPr/>
                    <a:lstStyle/>
                    <a:p>
                      <a:pPr algn="ctr"/>
                      <a:endParaRPr lang="ja-JP" sz="1300" b="1" kern="100">
                        <a:effectLst/>
                        <a:latin typeface="Meiryo UI" panose="020B0604030504040204" pitchFamily="50" charset="-128"/>
                        <a:ea typeface="Meiryo UI" panose="020B0604030504040204" pitchFamily="50" charset="-128"/>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300" b="1" kern="1200" dirty="0">
                          <a:effectLst/>
                          <a:latin typeface="Meiryo UI" panose="020B0604030504040204" pitchFamily="50" charset="-128"/>
                          <a:ea typeface="Meiryo UI" panose="020B0604030504040204" pitchFamily="50" charset="-128"/>
                        </a:rPr>
                        <a:t>2019</a:t>
                      </a:r>
                      <a:r>
                        <a:rPr lang="ja-JP" sz="1300" b="1" kern="1200" dirty="0">
                          <a:effectLst/>
                          <a:latin typeface="Meiryo UI" panose="020B0604030504040204" pitchFamily="50" charset="-128"/>
                          <a:ea typeface="Meiryo UI" panose="020B0604030504040204" pitchFamily="50" charset="-128"/>
                        </a:rPr>
                        <a:t>年</a:t>
                      </a:r>
                      <a:r>
                        <a:rPr lang="en-US" sz="1300" b="1" kern="1200" dirty="0">
                          <a:effectLst/>
                          <a:latin typeface="Meiryo UI" panose="020B0604030504040204" pitchFamily="50" charset="-128"/>
                          <a:ea typeface="Meiryo UI" panose="020B0604030504040204" pitchFamily="50" charset="-128"/>
                        </a:rPr>
                        <a:t>9</a:t>
                      </a:r>
                      <a:r>
                        <a:rPr lang="ja-JP" sz="1300" b="1" kern="1200" dirty="0">
                          <a:effectLst/>
                          <a:latin typeface="Meiryo UI" panose="020B0604030504040204" pitchFamily="50" charset="-128"/>
                          <a:ea typeface="Meiryo UI" panose="020B0604030504040204" pitchFamily="50" charset="-128"/>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300" b="1" kern="1200" dirty="0">
                          <a:effectLst/>
                          <a:latin typeface="Meiryo UI" panose="020B0604030504040204" pitchFamily="50" charset="-128"/>
                          <a:ea typeface="Meiryo UI" panose="020B0604030504040204" pitchFamily="50" charset="-128"/>
                        </a:rPr>
                        <a:t>2020</a:t>
                      </a:r>
                      <a:r>
                        <a:rPr lang="ja-JP" sz="1300" b="1" kern="1200" dirty="0">
                          <a:effectLst/>
                          <a:latin typeface="Meiryo UI" panose="020B0604030504040204" pitchFamily="50" charset="-128"/>
                          <a:ea typeface="Meiryo UI" panose="020B0604030504040204" pitchFamily="50" charset="-128"/>
                        </a:rPr>
                        <a:t>年</a:t>
                      </a:r>
                      <a:r>
                        <a:rPr lang="en-US" sz="1300" b="1" kern="1200" dirty="0">
                          <a:effectLst/>
                          <a:latin typeface="Meiryo UI" panose="020B0604030504040204" pitchFamily="50" charset="-128"/>
                          <a:ea typeface="Meiryo UI" panose="020B0604030504040204" pitchFamily="50" charset="-128"/>
                        </a:rPr>
                        <a:t>3</a:t>
                      </a:r>
                      <a:r>
                        <a:rPr lang="ja-JP" sz="1300" b="1" kern="1200" dirty="0">
                          <a:effectLst/>
                          <a:latin typeface="Meiryo UI" panose="020B0604030504040204" pitchFamily="50" charset="-128"/>
                          <a:ea typeface="Meiryo UI" panose="020B0604030504040204" pitchFamily="50" charset="-128"/>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300" b="1" kern="1200" dirty="0">
                          <a:effectLst/>
                          <a:latin typeface="Meiryo UI" panose="020B0604030504040204" pitchFamily="50" charset="-128"/>
                          <a:ea typeface="Meiryo UI" panose="020B0604030504040204" pitchFamily="50" charset="-128"/>
                        </a:rPr>
                        <a:t>2020</a:t>
                      </a:r>
                      <a:r>
                        <a:rPr lang="ja-JP" sz="1300" b="1" kern="1200" dirty="0">
                          <a:effectLst/>
                          <a:latin typeface="Meiryo UI" panose="020B0604030504040204" pitchFamily="50" charset="-128"/>
                          <a:ea typeface="Meiryo UI" panose="020B0604030504040204" pitchFamily="50" charset="-128"/>
                        </a:rPr>
                        <a:t>年</a:t>
                      </a:r>
                      <a:r>
                        <a:rPr lang="en-US" sz="1300" b="1" kern="1200" dirty="0">
                          <a:effectLst/>
                          <a:latin typeface="Meiryo UI" panose="020B0604030504040204" pitchFamily="50" charset="-128"/>
                          <a:ea typeface="Meiryo UI" panose="020B0604030504040204" pitchFamily="50" charset="-128"/>
                        </a:rPr>
                        <a:t>9</a:t>
                      </a:r>
                      <a:r>
                        <a:rPr lang="ja-JP" sz="1300" b="1" kern="1200" dirty="0">
                          <a:effectLst/>
                          <a:latin typeface="Meiryo UI" panose="020B0604030504040204" pitchFamily="50" charset="-128"/>
                          <a:ea typeface="Meiryo UI" panose="020B0604030504040204" pitchFamily="50" charset="-128"/>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sz="1300" b="1" kern="1200" dirty="0" smtClean="0">
                          <a:effectLst/>
                          <a:latin typeface="Meiryo UI" panose="020B0604030504040204" pitchFamily="50" charset="-128"/>
                          <a:ea typeface="Meiryo UI" panose="020B0604030504040204" pitchFamily="50" charset="-128"/>
                        </a:rPr>
                        <a:t>2021</a:t>
                      </a:r>
                      <a:r>
                        <a:rPr lang="ja-JP" sz="1300" b="1" kern="1200" dirty="0" smtClean="0">
                          <a:effectLst/>
                          <a:latin typeface="Meiryo UI" panose="020B0604030504040204" pitchFamily="50" charset="-128"/>
                          <a:ea typeface="Meiryo UI" panose="020B0604030504040204" pitchFamily="50" charset="-128"/>
                        </a:rPr>
                        <a:t>年</a:t>
                      </a:r>
                      <a:r>
                        <a:rPr lang="en-US" altLang="ja-JP" sz="1300" b="1" kern="1200" dirty="0" smtClean="0">
                          <a:effectLst/>
                          <a:latin typeface="Meiryo UI" panose="020B0604030504040204" pitchFamily="50" charset="-128"/>
                          <a:ea typeface="Meiryo UI" panose="020B0604030504040204" pitchFamily="50" charset="-128"/>
                        </a:rPr>
                        <a:t>3</a:t>
                      </a:r>
                      <a:r>
                        <a:rPr lang="ja-JP" sz="1300" b="1" kern="1200" dirty="0" smtClean="0">
                          <a:effectLst/>
                          <a:latin typeface="Meiryo UI" panose="020B0604030504040204" pitchFamily="50" charset="-128"/>
                          <a:ea typeface="Meiryo UI" panose="020B0604030504040204" pitchFamily="50" charset="-128"/>
                        </a:rPr>
                        <a:t>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2619274455"/>
                  </a:ext>
                </a:extLst>
              </a:tr>
              <a:tr h="274710">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１位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ニューヨーク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44483914"/>
                  </a:ext>
                </a:extLst>
              </a:tr>
              <a:tr h="274710">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２位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ロンドン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ロンドン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ロンドン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300" b="1" kern="1200" dirty="0" smtClean="0">
                          <a:effectLst/>
                          <a:latin typeface="Meiryo UI" panose="020B0604030504040204" pitchFamily="50" charset="-128"/>
                          <a:ea typeface="Meiryo UI" panose="020B0604030504040204" pitchFamily="50" charset="-128"/>
                        </a:rPr>
                        <a:t>ロンドン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62349156"/>
                  </a:ext>
                </a:extLst>
              </a:tr>
              <a:tr h="274710">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３位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東京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rgbClr val="92D050"/>
                    </a:solidFill>
                  </a:tcP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上海</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上海</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662262433"/>
                  </a:ext>
                </a:extLst>
              </a:tr>
              <a:tr h="274710">
                <a:tc>
                  <a:txBody>
                    <a:bodyPr/>
                    <a:lstStyle/>
                    <a:p>
                      <a:pPr algn="ctr">
                        <a:lnSpc>
                          <a:spcPts val="1500"/>
                        </a:lnSpc>
                        <a:spcAft>
                          <a:spcPts val="0"/>
                        </a:spcAft>
                      </a:pPr>
                      <a:r>
                        <a:rPr lang="ja-JP" sz="1300" kern="1200">
                          <a:effectLst/>
                          <a:latin typeface="Meiryo UI" panose="020B0604030504040204" pitchFamily="50" charset="-128"/>
                          <a:ea typeface="Meiryo UI" panose="020B0604030504040204" pitchFamily="50" charset="-128"/>
                        </a:rPr>
                        <a:t>４位</a:t>
                      </a:r>
                      <a:endParaRPr lang="ja-JP" sz="13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シンガポール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上海</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東京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en-US" sz="1300" b="1" kern="1200" dirty="0" smtClean="0">
                          <a:effectLst/>
                          <a:latin typeface="Meiryo UI" panose="020B0604030504040204" pitchFamily="50" charset="-128"/>
                          <a:ea typeface="Meiryo UI" panose="020B0604030504040204" pitchFamily="50" charset="-128"/>
                          <a:cs typeface="+mn-cs"/>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805550542"/>
                  </a:ext>
                </a:extLst>
              </a:tr>
              <a:tr h="274710">
                <a:tc>
                  <a:txBody>
                    <a:bodyPr/>
                    <a:lstStyle/>
                    <a:p>
                      <a:pPr algn="ctr">
                        <a:lnSpc>
                          <a:spcPts val="1500"/>
                        </a:lnSpc>
                        <a:spcAft>
                          <a:spcPts val="0"/>
                        </a:spcAft>
                      </a:pPr>
                      <a:r>
                        <a:rPr lang="ja-JP" sz="1300" kern="1200" dirty="0">
                          <a:effectLst/>
                          <a:latin typeface="Meiryo UI" panose="020B0604030504040204" pitchFamily="50" charset="-128"/>
                          <a:ea typeface="Meiryo UI" panose="020B0604030504040204" pitchFamily="50" charset="-128"/>
                        </a:rPr>
                        <a:t>５位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上海</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シンガポール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200" dirty="0" smtClean="0">
                          <a:effectLst/>
                          <a:latin typeface="Meiryo UI" panose="020B0604030504040204" pitchFamily="50" charset="-128"/>
                          <a:ea typeface="Meiryo UI" panose="020B0604030504040204" pitchFamily="50" charset="-128"/>
                          <a:cs typeface="+mn-cs"/>
                        </a:rPr>
                        <a:t>シンガポール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981283209"/>
                  </a:ext>
                </a:extLst>
              </a:tr>
              <a:tr h="274710">
                <a:tc>
                  <a:txBody>
                    <a:bodyPr/>
                    <a:lstStyle/>
                    <a:p>
                      <a:pPr algn="ctr">
                        <a:lnSpc>
                          <a:spcPts val="1500"/>
                        </a:lnSpc>
                        <a:spcAft>
                          <a:spcPts val="0"/>
                        </a:spcAft>
                      </a:pPr>
                      <a:r>
                        <a:rPr lang="ja-JP" sz="1300" kern="1200" dirty="0">
                          <a:effectLst/>
                          <a:latin typeface="Meiryo UI" panose="020B0604030504040204" pitchFamily="50" charset="-128"/>
                          <a:ea typeface="Meiryo UI" panose="020B0604030504040204" pitchFamily="50" charset="-128"/>
                        </a:rPr>
                        <a:t>６位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東京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rgbClr val="92D050"/>
                    </a:solidFill>
                  </a:tcP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香港</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sz="1300" b="1" kern="1200" dirty="0">
                          <a:effectLst/>
                          <a:latin typeface="Meiryo UI" panose="020B0604030504040204" pitchFamily="50" charset="-128"/>
                          <a:ea typeface="Meiryo UI" panose="020B0604030504040204" pitchFamily="50" charset="-128"/>
                        </a:rPr>
                        <a:t>シンガポール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200" dirty="0" smtClean="0">
                          <a:effectLst/>
                          <a:latin typeface="Meiryo UI" panose="020B0604030504040204" pitchFamily="50" charset="-128"/>
                          <a:ea typeface="Meiryo UI" panose="020B0604030504040204" pitchFamily="50" charset="-128"/>
                          <a:cs typeface="+mn-cs"/>
                        </a:rPr>
                        <a:t>北京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751463587"/>
                  </a:ext>
                </a:extLst>
              </a:tr>
              <a:tr h="274710">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東京</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3535750441"/>
                  </a:ext>
                </a:extLst>
              </a:tr>
              <a:tr h="274710">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8</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ドバイ</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343373762"/>
                  </a:ext>
                </a:extLst>
              </a:tr>
              <a:tr h="274710">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ジュネーブ</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919482248"/>
                  </a:ext>
                </a:extLst>
              </a:tr>
              <a:tr h="274710">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10</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シドニー</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549256531"/>
                  </a:ext>
                </a:extLst>
              </a:tr>
              <a:tr h="274710">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11</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トロント</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バンクーバー</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527373426"/>
                  </a:ext>
                </a:extLst>
              </a:tr>
              <a:tr h="274710">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12</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ドバイ</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ルクセンブルク</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16282001"/>
                  </a:ext>
                </a:extLst>
              </a:tr>
              <a:tr h="274710">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13</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エジンバラ</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3833277352"/>
                  </a:ext>
                </a:extLst>
              </a:tr>
              <a:tr h="274710">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ジュネーブ</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ワシントン</a:t>
                      </a:r>
                      <a:r>
                        <a:rPr lang="en-US" altLang="ja-JP"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DC</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165514578"/>
                  </a:ext>
                </a:extLst>
              </a:tr>
              <a:tr h="274710">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15</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パリ</a:t>
                      </a:r>
                      <a:endParaRPr lang="ja-JP" sz="13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ボストン</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2095183079"/>
                  </a:ext>
                </a:extLst>
              </a:tr>
              <a:tr h="274710">
                <a:tc>
                  <a:txBody>
                    <a:bodyPr/>
                    <a:lstStyle/>
                    <a:p>
                      <a:pPr algn="ctr">
                        <a:lnSpc>
                          <a:spcPts val="1500"/>
                        </a:lnSpc>
                        <a:spcAft>
                          <a:spcPts val="0"/>
                        </a:spcAft>
                      </a:pPr>
                      <a:r>
                        <a:rPr lang="en-US" altLang="ja-JP"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16</a:t>
                      </a: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300"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3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sz="13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798203750"/>
                  </a:ext>
                </a:extLst>
              </a:tr>
              <a:tr h="274710">
                <a:tc>
                  <a:txBody>
                    <a:bodyPr/>
                    <a:lstStyle/>
                    <a:p>
                      <a:pPr algn="ctr">
                        <a:lnSpc>
                          <a:spcPts val="1500"/>
                        </a:lnSpc>
                        <a:spcAft>
                          <a:spcPts val="0"/>
                        </a:spcAft>
                      </a:pPr>
                      <a:r>
                        <a:rPr lang="ja-JP" sz="1300" kern="1200" dirty="0">
                          <a:effectLst/>
                          <a:latin typeface="Meiryo UI" panose="020B0604030504040204" pitchFamily="50" charset="-128"/>
                          <a:ea typeface="Meiryo UI" panose="020B0604030504040204" pitchFamily="50" charset="-128"/>
                        </a:rPr>
                        <a:t>～</a:t>
                      </a:r>
                      <a:endParaRPr lang="ja-JP" sz="13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300" b="1" kern="1200" dirty="0">
                          <a:solidFill>
                            <a:schemeClr val="bg1"/>
                          </a:solidFill>
                          <a:effectLst/>
                          <a:latin typeface="Meiryo UI" panose="020B0604030504040204" pitchFamily="50" charset="-128"/>
                          <a:ea typeface="Meiryo UI" panose="020B0604030504040204" pitchFamily="50" charset="-128"/>
                        </a:rPr>
                        <a:t>大阪（</a:t>
                      </a:r>
                      <a:r>
                        <a:rPr lang="en-US" sz="1300" b="1" kern="1200" dirty="0">
                          <a:solidFill>
                            <a:schemeClr val="bg1"/>
                          </a:solidFill>
                          <a:effectLst/>
                          <a:latin typeface="Meiryo UI" panose="020B0604030504040204" pitchFamily="50" charset="-128"/>
                          <a:ea typeface="Meiryo UI" panose="020B0604030504040204" pitchFamily="50" charset="-128"/>
                        </a:rPr>
                        <a:t>27</a:t>
                      </a:r>
                      <a:r>
                        <a:rPr lang="ja-JP" sz="1300" b="1" kern="1200" dirty="0">
                          <a:solidFill>
                            <a:schemeClr val="bg1"/>
                          </a:solidFill>
                          <a:effectLst/>
                          <a:latin typeface="Meiryo UI" panose="020B0604030504040204" pitchFamily="50" charset="-128"/>
                          <a:ea typeface="Meiryo UI" panose="020B0604030504040204" pitchFamily="50" charset="-128"/>
                        </a:rPr>
                        <a:t>位）</a:t>
                      </a:r>
                      <a:endParaRPr 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tx2"/>
                    </a:solidFill>
                  </a:tcPr>
                </a:tc>
                <a:tc>
                  <a:txBody>
                    <a:bodyPr/>
                    <a:lstStyle/>
                    <a:p>
                      <a:pPr algn="ctr">
                        <a:lnSpc>
                          <a:spcPts val="1500"/>
                        </a:lnSpc>
                        <a:spcAft>
                          <a:spcPts val="0"/>
                        </a:spcAft>
                      </a:pPr>
                      <a:r>
                        <a:rPr lang="ja-JP" sz="1300" b="1" kern="1200" dirty="0">
                          <a:solidFill>
                            <a:schemeClr val="bg1"/>
                          </a:solidFill>
                          <a:effectLst/>
                          <a:latin typeface="Meiryo UI" panose="020B0604030504040204" pitchFamily="50" charset="-128"/>
                          <a:ea typeface="Meiryo UI" panose="020B0604030504040204" pitchFamily="50" charset="-128"/>
                        </a:rPr>
                        <a:t>大阪（</a:t>
                      </a:r>
                      <a:r>
                        <a:rPr lang="en-US" sz="1300" b="1" kern="1200" dirty="0">
                          <a:solidFill>
                            <a:schemeClr val="bg1"/>
                          </a:solidFill>
                          <a:effectLst/>
                          <a:latin typeface="Meiryo UI" panose="020B0604030504040204" pitchFamily="50" charset="-128"/>
                          <a:ea typeface="Meiryo UI" panose="020B0604030504040204" pitchFamily="50" charset="-128"/>
                        </a:rPr>
                        <a:t>59</a:t>
                      </a:r>
                      <a:r>
                        <a:rPr lang="ja-JP" sz="1300" b="1" kern="1200" dirty="0">
                          <a:solidFill>
                            <a:schemeClr val="bg1"/>
                          </a:solidFill>
                          <a:effectLst/>
                          <a:latin typeface="Meiryo UI" panose="020B0604030504040204" pitchFamily="50" charset="-128"/>
                          <a:ea typeface="Meiryo UI" panose="020B0604030504040204" pitchFamily="50" charset="-128"/>
                        </a:rPr>
                        <a:t>位）</a:t>
                      </a:r>
                      <a:endParaRPr 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tx2"/>
                    </a:solidFill>
                  </a:tcPr>
                </a:tc>
                <a:tc>
                  <a:txBody>
                    <a:bodyPr/>
                    <a:lstStyle/>
                    <a:p>
                      <a:pPr algn="ctr">
                        <a:lnSpc>
                          <a:spcPts val="1500"/>
                        </a:lnSpc>
                        <a:spcAft>
                          <a:spcPts val="0"/>
                        </a:spcAft>
                      </a:pPr>
                      <a:r>
                        <a:rPr lang="ja-JP" sz="1300" b="1" kern="1200" dirty="0">
                          <a:solidFill>
                            <a:schemeClr val="bg1"/>
                          </a:solidFill>
                          <a:effectLst/>
                          <a:latin typeface="Meiryo UI" panose="020B0604030504040204" pitchFamily="50" charset="-128"/>
                          <a:ea typeface="Meiryo UI" panose="020B0604030504040204" pitchFamily="50" charset="-128"/>
                        </a:rPr>
                        <a:t>大阪（</a:t>
                      </a:r>
                      <a:r>
                        <a:rPr lang="en-US" sz="1300" b="1" kern="1200" dirty="0">
                          <a:solidFill>
                            <a:schemeClr val="bg1"/>
                          </a:solidFill>
                          <a:effectLst/>
                          <a:latin typeface="Meiryo UI" panose="020B0604030504040204" pitchFamily="50" charset="-128"/>
                          <a:ea typeface="Meiryo UI" panose="020B0604030504040204" pitchFamily="50" charset="-128"/>
                        </a:rPr>
                        <a:t>39</a:t>
                      </a:r>
                      <a:r>
                        <a:rPr lang="ja-JP" sz="1300" b="1" kern="1200" dirty="0">
                          <a:solidFill>
                            <a:schemeClr val="bg1"/>
                          </a:solidFill>
                          <a:effectLst/>
                          <a:latin typeface="Meiryo UI" panose="020B0604030504040204" pitchFamily="50" charset="-128"/>
                          <a:ea typeface="Meiryo UI" panose="020B0604030504040204" pitchFamily="50" charset="-128"/>
                        </a:rPr>
                        <a:t>位）</a:t>
                      </a:r>
                      <a:endParaRPr 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sz="1300" b="1" kern="1200" dirty="0">
                          <a:solidFill>
                            <a:schemeClr val="bg1"/>
                          </a:solidFill>
                          <a:effectLst/>
                          <a:latin typeface="Meiryo UI" panose="020B0604030504040204" pitchFamily="50" charset="-128"/>
                          <a:ea typeface="Meiryo UI" panose="020B0604030504040204" pitchFamily="50" charset="-128"/>
                        </a:rPr>
                        <a:t>大阪（</a:t>
                      </a:r>
                      <a:r>
                        <a:rPr lang="en-US" sz="1300" b="1" kern="1200" dirty="0" smtClean="0">
                          <a:solidFill>
                            <a:schemeClr val="bg1"/>
                          </a:solidFill>
                          <a:effectLst/>
                          <a:latin typeface="Meiryo UI" panose="020B0604030504040204" pitchFamily="50" charset="-128"/>
                          <a:ea typeface="Meiryo UI" panose="020B0604030504040204" pitchFamily="50" charset="-128"/>
                        </a:rPr>
                        <a:t>32</a:t>
                      </a:r>
                      <a:r>
                        <a:rPr lang="ja-JP" sz="1300" b="1" kern="1200" dirty="0" smtClean="0">
                          <a:solidFill>
                            <a:schemeClr val="bg1"/>
                          </a:solidFill>
                          <a:effectLst/>
                          <a:latin typeface="Meiryo UI" panose="020B0604030504040204" pitchFamily="50" charset="-128"/>
                          <a:ea typeface="Meiryo UI" panose="020B0604030504040204" pitchFamily="50" charset="-128"/>
                        </a:rPr>
                        <a:t>位</a:t>
                      </a:r>
                      <a:r>
                        <a:rPr lang="ja-JP" sz="1300" b="1" kern="1200" dirty="0">
                          <a:solidFill>
                            <a:schemeClr val="bg1"/>
                          </a:solidFill>
                          <a:effectLst/>
                          <a:latin typeface="Meiryo UI" panose="020B0604030504040204" pitchFamily="50" charset="-128"/>
                          <a:ea typeface="Meiryo UI" panose="020B0604030504040204" pitchFamily="50" charset="-128"/>
                        </a:rPr>
                        <a:t>）</a:t>
                      </a:r>
                      <a:endParaRPr lang="ja-JP" sz="13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extLst>
                  <a:ext uri="{0D108BD9-81ED-4DB2-BD59-A6C34878D82A}">
                    <a16:rowId xmlns:a16="http://schemas.microsoft.com/office/drawing/2014/main" val="4156494486"/>
                  </a:ext>
                </a:extLst>
              </a:tr>
            </a:tbl>
          </a:graphicData>
        </a:graphic>
      </p:graphicFrame>
      <p:sp>
        <p:nvSpPr>
          <p:cNvPr id="2" name="スライド番号プレースホルダー 1"/>
          <p:cNvSpPr>
            <a:spLocks noGrp="1"/>
          </p:cNvSpPr>
          <p:nvPr>
            <p:ph type="sldNum" sz="quarter" idx="12"/>
          </p:nvPr>
        </p:nvSpPr>
        <p:spPr>
          <a:xfrm>
            <a:off x="7420119" y="6418695"/>
            <a:ext cx="2228850" cy="365125"/>
          </a:xfrm>
        </p:spPr>
        <p:txBody>
          <a:bodyPr/>
          <a:lstStyle/>
          <a:p>
            <a:fld id="{D2D8002D-B5B0-4BAC-B1F6-782DDCCE6D9C}" type="slidenum">
              <a:rPr kumimoji="1" lang="ja-JP" altLang="en-US" smtClean="0"/>
              <a:t>3</a:t>
            </a:fld>
            <a:endParaRPr kumimoji="1" lang="ja-JP" altLang="en-US" dirty="0"/>
          </a:p>
        </p:txBody>
      </p:sp>
      <p:sp>
        <p:nvSpPr>
          <p:cNvPr id="8" name="正方形/長方形 7"/>
          <p:cNvSpPr/>
          <p:nvPr/>
        </p:nvSpPr>
        <p:spPr>
          <a:xfrm>
            <a:off x="0" y="0"/>
            <a:ext cx="9906000" cy="400110"/>
          </a:xfrm>
          <a:prstGeom prst="rect">
            <a:avLst/>
          </a:prstGeom>
          <a:solidFill>
            <a:srgbClr val="0070C0"/>
          </a:solidFill>
        </p:spPr>
        <p:txBody>
          <a:bodyPr wrap="square">
            <a:spAutoFit/>
          </a:bodyPr>
          <a:lstStyle/>
          <a:p>
            <a:pPr marL="177800" indent="-177800" algn="ctr"/>
            <a:r>
              <a:rPr lang="ja-JP"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国際金融センター都市ランキング</a:t>
            </a:r>
            <a:r>
              <a:rPr lang="ja-JP" altLang="en-US"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：英シンクタンク</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Z/Yen</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調査より作成</a:t>
            </a:r>
          </a:p>
        </p:txBody>
      </p:sp>
      <p:sp>
        <p:nvSpPr>
          <p:cNvPr id="11" name="正方形/長方形 10"/>
          <p:cNvSpPr/>
          <p:nvPr/>
        </p:nvSpPr>
        <p:spPr>
          <a:xfrm>
            <a:off x="299890" y="661583"/>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の国際金融センター都市ランキングでは、東京</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は７位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四角形: 角を丸くする 28"/>
          <p:cNvSpPr/>
          <p:nvPr/>
        </p:nvSpPr>
        <p:spPr>
          <a:xfrm>
            <a:off x="1118499" y="6059977"/>
            <a:ext cx="8530469" cy="296374"/>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Tree>
    <p:extLst>
      <p:ext uri="{BB962C8B-B14F-4D97-AF65-F5344CB8AC3E}">
        <p14:creationId xmlns:p14="http://schemas.microsoft.com/office/powerpoint/2010/main" val="17467354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 y="14116"/>
            <a:ext cx="9906001" cy="351000"/>
          </a:xfrm>
          <a:prstGeom prst="rect">
            <a:avLst/>
          </a:prstGeom>
          <a:solidFill>
            <a:srgbClr val="0070C0"/>
          </a:solidFill>
        </p:spPr>
        <p:txBody>
          <a:bodyPr wrap="square" tIns="0" bIns="0" rtlCol="0" anchor="ctr">
            <a:noAutofit/>
          </a:bodyPr>
          <a:lstStyle/>
          <a:p>
            <a:pPr algn="ctr"/>
            <a:r>
              <a:rPr kumimoji="1" lang="ja-JP" altLang="en-US" b="1" dirty="0" smtClean="0">
                <a:solidFill>
                  <a:prstClr val="white"/>
                </a:solidFill>
                <a:latin typeface="Meiryo UI" panose="020B0604030504040204" pitchFamily="50" charset="-128"/>
                <a:ea typeface="Meiryo UI" panose="020B0604030504040204" pitchFamily="50" charset="-128"/>
              </a:rPr>
              <a:t>■</a:t>
            </a:r>
            <a:r>
              <a:rPr kumimoji="1" lang="en-US" altLang="ja-JP" b="1" dirty="0" smtClean="0">
                <a:solidFill>
                  <a:prstClr val="white"/>
                </a:solidFill>
                <a:latin typeface="Meiryo UI" panose="020B0604030504040204" pitchFamily="50" charset="-128"/>
                <a:ea typeface="Meiryo UI" panose="020B0604030504040204" pitchFamily="50" charset="-128"/>
              </a:rPr>
              <a:t>ESG</a:t>
            </a:r>
            <a:r>
              <a:rPr kumimoji="1" lang="ja-JP" altLang="en-US" b="1" dirty="0" smtClean="0">
                <a:solidFill>
                  <a:prstClr val="white"/>
                </a:solidFill>
                <a:latin typeface="Meiryo UI" panose="020B0604030504040204" pitchFamily="50" charset="-128"/>
                <a:ea typeface="Meiryo UI" panose="020B0604030504040204" pitchFamily="50" charset="-128"/>
              </a:rPr>
              <a:t>投資の</a:t>
            </a:r>
            <a:r>
              <a:rPr kumimoji="1" lang="ja-JP" altLang="en-US" b="1" dirty="0">
                <a:solidFill>
                  <a:prstClr val="white"/>
                </a:solidFill>
                <a:latin typeface="Meiryo UI" panose="020B0604030504040204" pitchFamily="50" charset="-128"/>
                <a:ea typeface="Meiryo UI" panose="020B0604030504040204" pitchFamily="50" charset="-128"/>
              </a:rPr>
              <a:t>状況</a:t>
            </a:r>
            <a:endParaRPr kumimoji="1" lang="en-US" altLang="ja-JP" b="1" dirty="0">
              <a:solidFill>
                <a:prstClr val="white"/>
              </a:solidFill>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2"/>
          <a:stretch>
            <a:fillRect/>
          </a:stretch>
        </p:blipFill>
        <p:spPr>
          <a:xfrm>
            <a:off x="1331392" y="4222072"/>
            <a:ext cx="2979780" cy="2324349"/>
          </a:xfrm>
          <a:prstGeom prst="rect">
            <a:avLst/>
          </a:prstGeom>
        </p:spPr>
      </p:pic>
      <p:pic>
        <p:nvPicPr>
          <p:cNvPr id="18" name="図 17"/>
          <p:cNvPicPr>
            <a:picLocks noChangeAspect="1"/>
          </p:cNvPicPr>
          <p:nvPr/>
        </p:nvPicPr>
        <p:blipFill>
          <a:blip r:embed="rId3"/>
          <a:stretch>
            <a:fillRect/>
          </a:stretch>
        </p:blipFill>
        <p:spPr>
          <a:xfrm>
            <a:off x="1363989" y="1686873"/>
            <a:ext cx="2947183" cy="2322379"/>
          </a:xfrm>
          <a:prstGeom prst="rect">
            <a:avLst/>
          </a:prstGeom>
        </p:spPr>
      </p:pic>
      <p:sp>
        <p:nvSpPr>
          <p:cNvPr id="59" name="正方形/長方形 58"/>
          <p:cNvSpPr/>
          <p:nvPr/>
        </p:nvSpPr>
        <p:spPr>
          <a:xfrm>
            <a:off x="1890805" y="4057655"/>
            <a:ext cx="2646534" cy="242374"/>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en-US" altLang="ja-JP" sz="975" spc="-73" dirty="0">
                <a:solidFill>
                  <a:schemeClr val="tx1"/>
                </a:solidFill>
                <a:latin typeface="UD デジタル 教科書体 NK-R" panose="02020400000000000000" pitchFamily="18" charset="-128"/>
                <a:ea typeface="UD デジタル 教科書体 NK-R" panose="02020400000000000000" pitchFamily="18" charset="-128"/>
              </a:rPr>
              <a:t>【ESG</a:t>
            </a:r>
            <a:r>
              <a:rPr kumimoji="1" lang="ja-JP" altLang="en-US" sz="975" spc="-73" dirty="0">
                <a:solidFill>
                  <a:schemeClr val="tx1"/>
                </a:solidFill>
                <a:latin typeface="UD デジタル 教科書体 NK-R" panose="02020400000000000000" pitchFamily="18" charset="-128"/>
                <a:ea typeface="UD デジタル 教科書体 NK-R" panose="02020400000000000000" pitchFamily="18" charset="-128"/>
              </a:rPr>
              <a:t>資産の保有残高</a:t>
            </a:r>
            <a:r>
              <a:rPr kumimoji="1" lang="en-US" altLang="ja-JP" sz="975" spc="-73" dirty="0">
                <a:solidFill>
                  <a:schemeClr val="tx1"/>
                </a:solidFill>
                <a:latin typeface="UD デジタル 教科書体 NK-R" panose="02020400000000000000" pitchFamily="18" charset="-128"/>
                <a:ea typeface="UD デジタル 教科書体 NK-R" panose="02020400000000000000" pitchFamily="18" charset="-128"/>
              </a:rPr>
              <a:t>】</a:t>
            </a:r>
          </a:p>
        </p:txBody>
      </p:sp>
      <p:sp>
        <p:nvSpPr>
          <p:cNvPr id="60" name="正方形/長方形 59"/>
          <p:cNvSpPr/>
          <p:nvPr/>
        </p:nvSpPr>
        <p:spPr>
          <a:xfrm>
            <a:off x="1331392" y="1470898"/>
            <a:ext cx="3393176" cy="242374"/>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en-US" altLang="ja-JP" sz="975" spc="-73"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75" spc="-73" dirty="0">
                <a:solidFill>
                  <a:schemeClr val="tx1"/>
                </a:solidFill>
                <a:latin typeface="UD デジタル 教科書体 NK-R" panose="02020400000000000000" pitchFamily="18" charset="-128"/>
                <a:ea typeface="UD デジタル 教科書体 NK-R" panose="02020400000000000000" pitchFamily="18" charset="-128"/>
              </a:rPr>
              <a:t>総運用資産に占める</a:t>
            </a:r>
            <a:r>
              <a:rPr kumimoji="1" lang="en-US" altLang="ja-JP" sz="975" spc="-73" dirty="0">
                <a:solidFill>
                  <a:schemeClr val="tx1"/>
                </a:solidFill>
                <a:latin typeface="UD デジタル 教科書体 NK-R" panose="02020400000000000000" pitchFamily="18" charset="-128"/>
                <a:ea typeface="UD デジタル 教科書体 NK-R" panose="02020400000000000000" pitchFamily="18" charset="-128"/>
              </a:rPr>
              <a:t>ESG</a:t>
            </a:r>
            <a:r>
              <a:rPr kumimoji="1" lang="ja-JP" altLang="en-US" sz="975" spc="-73" dirty="0">
                <a:solidFill>
                  <a:schemeClr val="tx1"/>
                </a:solidFill>
                <a:latin typeface="UD デジタル 教科書体 NK-R" panose="02020400000000000000" pitchFamily="18" charset="-128"/>
                <a:ea typeface="UD デジタル 教科書体 NK-R" panose="02020400000000000000" pitchFamily="18" charset="-128"/>
              </a:rPr>
              <a:t>資産の割合推移</a:t>
            </a:r>
            <a:r>
              <a:rPr kumimoji="1" lang="en-US" altLang="ja-JP" sz="975" spc="-73" dirty="0">
                <a:solidFill>
                  <a:schemeClr val="tx1"/>
                </a:solidFill>
                <a:latin typeface="UD デジタル 教科書体 NK-R" panose="02020400000000000000" pitchFamily="18" charset="-128"/>
                <a:ea typeface="UD デジタル 教科書体 NK-R" panose="02020400000000000000" pitchFamily="18" charset="-128"/>
              </a:rPr>
              <a:t>】</a:t>
            </a:r>
          </a:p>
        </p:txBody>
      </p:sp>
      <p:pic>
        <p:nvPicPr>
          <p:cNvPr id="20" name="図 19"/>
          <p:cNvPicPr>
            <a:picLocks noChangeAspect="1"/>
          </p:cNvPicPr>
          <p:nvPr/>
        </p:nvPicPr>
        <p:blipFill>
          <a:blip r:embed="rId4"/>
          <a:stretch>
            <a:fillRect/>
          </a:stretch>
        </p:blipFill>
        <p:spPr>
          <a:xfrm>
            <a:off x="5545805" y="2845931"/>
            <a:ext cx="3408957" cy="2535087"/>
          </a:xfrm>
          <a:prstGeom prst="rect">
            <a:avLst/>
          </a:prstGeom>
        </p:spPr>
      </p:pic>
      <p:sp>
        <p:nvSpPr>
          <p:cNvPr id="61" name="正方形/長方形 60"/>
          <p:cNvSpPr/>
          <p:nvPr/>
        </p:nvSpPr>
        <p:spPr>
          <a:xfrm>
            <a:off x="5833401" y="2669572"/>
            <a:ext cx="3690708" cy="242374"/>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en-US" altLang="ja-JP" sz="975" spc="-73" dirty="0">
                <a:solidFill>
                  <a:schemeClr val="tx1"/>
                </a:solidFill>
                <a:latin typeface="UD デジタル 教科書体 NK-R" panose="02020400000000000000" pitchFamily="18" charset="-128"/>
                <a:ea typeface="UD デジタル 教科書体 NK-R" panose="02020400000000000000" pitchFamily="18" charset="-128"/>
              </a:rPr>
              <a:t>【ESG</a:t>
            </a:r>
            <a:r>
              <a:rPr kumimoji="1" lang="ja-JP" altLang="en-US" sz="975" spc="-73" dirty="0">
                <a:solidFill>
                  <a:schemeClr val="tx1"/>
                </a:solidFill>
                <a:latin typeface="UD デジタル 教科書体 NK-R" panose="02020400000000000000" pitchFamily="18" charset="-128"/>
                <a:ea typeface="UD デジタル 教科書体 NK-R" panose="02020400000000000000" pitchFamily="18" charset="-128"/>
              </a:rPr>
              <a:t>資産世界合計の</a:t>
            </a:r>
            <a:r>
              <a:rPr kumimoji="1" lang="ja-JP" altLang="en-US" sz="975" spc="-73" dirty="0" smtClean="0">
                <a:solidFill>
                  <a:schemeClr val="tx1"/>
                </a:solidFill>
                <a:latin typeface="UD デジタル 教科書体 NK-R" panose="02020400000000000000" pitchFamily="18" charset="-128"/>
                <a:ea typeface="UD デジタル 教科書体 NK-R" panose="02020400000000000000" pitchFamily="18" charset="-128"/>
              </a:rPr>
              <a:t>種類別</a:t>
            </a:r>
            <a:r>
              <a:rPr kumimoji="1" lang="ja-JP" altLang="en-US" sz="975" spc="-73" dirty="0">
                <a:solidFill>
                  <a:schemeClr val="tx1"/>
                </a:solidFill>
                <a:latin typeface="UD デジタル 教科書体 NK-R" panose="02020400000000000000" pitchFamily="18" charset="-128"/>
                <a:ea typeface="UD デジタル 教科書体 NK-R" panose="02020400000000000000" pitchFamily="18" charset="-128"/>
              </a:rPr>
              <a:t>内訳</a:t>
            </a:r>
            <a:r>
              <a:rPr kumimoji="1" lang="en-US" altLang="ja-JP" sz="975" spc="-73" dirty="0">
                <a:solidFill>
                  <a:schemeClr val="tx1"/>
                </a:solidFill>
                <a:latin typeface="UD デジタル 教科書体 NK-R" panose="02020400000000000000" pitchFamily="18" charset="-128"/>
                <a:ea typeface="UD デジタル 教科書体 NK-R" panose="02020400000000000000" pitchFamily="18" charset="-128"/>
              </a:rPr>
              <a:t>】</a:t>
            </a:r>
          </a:p>
        </p:txBody>
      </p:sp>
      <p:sp>
        <p:nvSpPr>
          <p:cNvPr id="62" name="正方形/長方形 61"/>
          <p:cNvSpPr/>
          <p:nvPr/>
        </p:nvSpPr>
        <p:spPr>
          <a:xfrm>
            <a:off x="6100214" y="6294825"/>
            <a:ext cx="2300138" cy="223587"/>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853" spc="-73" dirty="0">
                <a:solidFill>
                  <a:schemeClr val="tx1"/>
                </a:solidFill>
                <a:latin typeface="UD デジタル 教科書体 NK-R" panose="02020400000000000000" pitchFamily="18" charset="-128"/>
                <a:ea typeface="UD デジタル 教科書体 NK-R" panose="02020400000000000000" pitchFamily="18" charset="-128"/>
              </a:rPr>
              <a:t>（出典）ファイナンス</a:t>
            </a:r>
            <a:r>
              <a:rPr kumimoji="1" lang="en-US" altLang="ja-JP" sz="853" spc="-73" dirty="0">
                <a:solidFill>
                  <a:schemeClr val="tx1"/>
                </a:solidFill>
                <a:latin typeface="UD デジタル 教科書体 NK-R" panose="02020400000000000000" pitchFamily="18" charset="-128"/>
                <a:ea typeface="UD デジタル 教科書体 NK-R" panose="02020400000000000000" pitchFamily="18" charset="-128"/>
              </a:rPr>
              <a:t>2020.1</a:t>
            </a:r>
            <a:r>
              <a:rPr kumimoji="1" lang="ja-JP" altLang="en-US" sz="853" spc="-73" dirty="0">
                <a:solidFill>
                  <a:schemeClr val="tx1"/>
                </a:solidFill>
                <a:latin typeface="UD デジタル 教科書体 NK-R" panose="02020400000000000000" pitchFamily="18" charset="-128"/>
                <a:ea typeface="UD デジタル 教科書体 NK-R" panose="02020400000000000000" pitchFamily="18" charset="-128"/>
              </a:rPr>
              <a:t>月号</a:t>
            </a:r>
            <a:r>
              <a:rPr kumimoji="1" lang="en-US" altLang="ja-JP" sz="853" spc="-73" dirty="0">
                <a:solidFill>
                  <a:schemeClr val="tx1"/>
                </a:solidFill>
                <a:latin typeface="UD デジタル 教科書体 NK-R" panose="02020400000000000000" pitchFamily="18" charset="-128"/>
                <a:ea typeface="UD デジタル 教科書体 NK-R" panose="02020400000000000000" pitchFamily="18" charset="-128"/>
              </a:rPr>
              <a:t>P39-40</a:t>
            </a:r>
          </a:p>
        </p:txBody>
      </p:sp>
      <p:sp>
        <p:nvSpPr>
          <p:cNvPr id="11" name="スライド番号プレースホルダー 1"/>
          <p:cNvSpPr>
            <a:spLocks noGrp="1"/>
          </p:cNvSpPr>
          <p:nvPr>
            <p:ph type="sldNum" sz="quarter" idx="12"/>
          </p:nvPr>
        </p:nvSpPr>
        <p:spPr>
          <a:xfrm>
            <a:off x="7623912" y="6424592"/>
            <a:ext cx="2228850" cy="365125"/>
          </a:xfrm>
        </p:spPr>
        <p:txBody>
          <a:bodyPr/>
          <a:lstStyle/>
          <a:p>
            <a:fld id="{D2D8002D-B5B0-4BAC-B1F6-782DDCCE6D9C}" type="slidenum">
              <a:rPr kumimoji="1" lang="ja-JP" altLang="en-US" smtClean="0"/>
              <a:t>30</a:t>
            </a:fld>
            <a:endParaRPr kumimoji="1" lang="ja-JP" altLang="en-US" dirty="0"/>
          </a:p>
        </p:txBody>
      </p:sp>
      <p:sp>
        <p:nvSpPr>
          <p:cNvPr id="13" name="正方形/長方形 12"/>
          <p:cNvSpPr/>
          <p:nvPr/>
        </p:nvSpPr>
        <p:spPr>
          <a:xfrm>
            <a:off x="488503" y="577936"/>
            <a:ext cx="8928992" cy="68014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114156" indent="-114156"/>
            <a:endParaRPr lang="en-US" altLang="ja-JP" sz="1600" dirty="0" smtClean="0">
              <a:solidFill>
                <a:prstClr val="black"/>
              </a:solidFill>
              <a:latin typeface="Meiryo UI" panose="020B0604030504040204" pitchFamily="50" charset="-128"/>
              <a:ea typeface="Meiryo UI" panose="020B0604030504040204" pitchFamily="50" charset="-128"/>
            </a:endParaRPr>
          </a:p>
          <a:p>
            <a:pPr marL="114156" indent="-114156"/>
            <a:r>
              <a:rPr lang="ja-JP" altLang="en-US" sz="1600" dirty="0" smtClean="0">
                <a:solidFill>
                  <a:prstClr val="black"/>
                </a:solidFill>
                <a:latin typeface="Meiryo UI" panose="020B0604030504040204" pitchFamily="50" charset="-128"/>
                <a:ea typeface="Meiryo UI" panose="020B0604030504040204" pitchFamily="50" charset="-128"/>
              </a:rPr>
              <a:t>〇　</a:t>
            </a:r>
            <a:r>
              <a:rPr lang="ja-JP" altLang="en-US" sz="1600" dirty="0">
                <a:latin typeface="Meiryo UI" panose="020B0604030504040204" pitchFamily="50" charset="-128"/>
                <a:ea typeface="Meiryo UI" panose="020B0604030504040204" pitchFamily="50" charset="-128"/>
              </a:rPr>
              <a:t>日本の</a:t>
            </a:r>
            <a:r>
              <a:rPr lang="en-US" altLang="ja-JP" sz="1600" dirty="0">
                <a:latin typeface="Meiryo UI" panose="020B0604030504040204" pitchFamily="50" charset="-128"/>
                <a:ea typeface="Meiryo UI" panose="020B0604030504040204" pitchFamily="50" charset="-128"/>
              </a:rPr>
              <a:t>ESG</a:t>
            </a:r>
            <a:r>
              <a:rPr lang="ja-JP" altLang="en-US" sz="1600" dirty="0">
                <a:latin typeface="Meiryo UI" panose="020B0604030504040204" pitchFamily="50" charset="-128"/>
                <a:ea typeface="Meiryo UI" panose="020B0604030504040204" pitchFamily="50" charset="-128"/>
              </a:rPr>
              <a:t>資産保有残高や総運用資産に占める割合は増加しているが、他国と比較すると低い水準</a:t>
            </a:r>
            <a:r>
              <a:rPr lang="ja-JP" altLang="en-US" sz="1600" dirty="0" smtClean="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a:p>
            <a:pPr marL="114156" indent="-114156"/>
            <a:r>
              <a:rPr lang="ja-JP" altLang="en-US" sz="1600" dirty="0" smtClean="0">
                <a:solidFill>
                  <a:prstClr val="black"/>
                </a:solidFill>
                <a:latin typeface="Meiryo UI" panose="020B0604030504040204" pitchFamily="50" charset="-128"/>
                <a:ea typeface="Meiryo UI" panose="020B0604030504040204" pitchFamily="50" charset="-128"/>
              </a:rPr>
              <a:t>〇　</a:t>
            </a:r>
            <a:r>
              <a:rPr lang="ja-JP" altLang="en-US" sz="1600" dirty="0" smtClean="0">
                <a:latin typeface="Meiryo UI" panose="020B0604030504040204" pitchFamily="50" charset="-128"/>
                <a:ea typeface="Meiryo UI" panose="020B0604030504040204" pitchFamily="50" charset="-128"/>
              </a:rPr>
              <a:t>世界</a:t>
            </a:r>
            <a:r>
              <a:rPr lang="ja-JP" altLang="en-US" sz="1600" dirty="0">
                <a:latin typeface="Meiryo UI" panose="020B0604030504040204" pitchFamily="50" charset="-128"/>
                <a:ea typeface="Meiryo UI" panose="020B0604030504040204" pitchFamily="50" charset="-128"/>
              </a:rPr>
              <a:t>の</a:t>
            </a:r>
            <a:r>
              <a:rPr lang="en-US" altLang="ja-JP" sz="1600" dirty="0">
                <a:latin typeface="Meiryo UI" panose="020B0604030504040204" pitchFamily="50" charset="-128"/>
                <a:ea typeface="Meiryo UI" panose="020B0604030504040204" pitchFamily="50" charset="-128"/>
              </a:rPr>
              <a:t>ESG</a:t>
            </a:r>
            <a:r>
              <a:rPr lang="ja-JP" altLang="en-US" sz="1600" dirty="0">
                <a:latin typeface="Meiryo UI" panose="020B0604030504040204" pitchFamily="50" charset="-128"/>
                <a:ea typeface="Meiryo UI" panose="020B0604030504040204" pitchFamily="50" charset="-128"/>
              </a:rPr>
              <a:t>投資の内訳は株式投資や債券など多様な投資が行われている。</a:t>
            </a:r>
          </a:p>
          <a:p>
            <a:pPr marL="267009" indent="-267009"/>
            <a:r>
              <a:rPr lang="ja-JP" altLang="en-US" sz="1600" dirty="0">
                <a:solidFill>
                  <a:prstClr val="black"/>
                </a:solidFill>
                <a:latin typeface="Meiryo UI" panose="020B0604030504040204" pitchFamily="50" charset="-128"/>
                <a:ea typeface="Meiryo UI" panose="020B0604030504040204" pitchFamily="50" charset="-128"/>
              </a:rPr>
              <a:t>　</a:t>
            </a:r>
            <a:endParaRPr lang="en-US" altLang="ja-JP"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7855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ポスト</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コロナ</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の経済社会の恒久的な変化（カーボンニュートラル）</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31</a:t>
            </a:fld>
            <a:endParaRPr kumimoji="1" lang="ja-JP" altLang="en-US" b="1" dirty="0"/>
          </a:p>
        </p:txBody>
      </p:sp>
      <p:sp>
        <p:nvSpPr>
          <p:cNvPr id="7" name="正方形/長方形 6">
            <a:extLst>
              <a:ext uri="{FF2B5EF4-FFF2-40B4-BE49-F238E27FC236}">
                <a16:creationId xmlns:a16="http://schemas.microsoft.com/office/drawing/2014/main" id="{924D99DC-8F2A-4B8C-9C15-9527F599BE9E}"/>
              </a:ext>
            </a:extLst>
          </p:cNvPr>
          <p:cNvSpPr/>
          <p:nvPr/>
        </p:nvSpPr>
        <p:spPr>
          <a:xfrm>
            <a:off x="1484021" y="6548258"/>
            <a:ext cx="5679280" cy="276999"/>
          </a:xfrm>
          <a:prstGeom prst="rect">
            <a:avLst/>
          </a:prstGeom>
        </p:spPr>
        <p:txBody>
          <a:bodyPr wrap="square">
            <a:spAutoFit/>
          </a:bodyPr>
          <a:lstStyle/>
          <a:p>
            <a:pPr>
              <a:spcBef>
                <a:spcPct val="20000"/>
              </a:spcBef>
              <a:buClr>
                <a:schemeClr val="tx1"/>
              </a:buClr>
              <a:tabLst>
                <a:tab pos="920282" algn="l"/>
              </a:tabLst>
            </a:pPr>
            <a:r>
              <a:rPr lang="ja-JP" altLang="en-US" sz="1200" dirty="0">
                <a:latin typeface="+mn-ea"/>
                <a:cs typeface="メイリオ" panose="020B0604030504040204" pitchFamily="50" charset="-128"/>
              </a:rPr>
              <a:t>出典</a:t>
            </a:r>
            <a:r>
              <a:rPr lang="ja-JP" altLang="en-US" sz="1200" dirty="0" smtClean="0">
                <a:latin typeface="+mn-ea"/>
                <a:cs typeface="メイリオ" panose="020B0604030504040204" pitchFamily="50" charset="-128"/>
              </a:rPr>
              <a:t>：内閣官房 成長戦略会議事務局 「基礎資料」（令和３年４月）</a:t>
            </a:r>
            <a:endParaRPr lang="en-US" altLang="ja-JP" sz="1200" b="1" dirty="0">
              <a:solidFill>
                <a:srgbClr val="000099"/>
              </a:solidFill>
              <a:latin typeface="+mn-ea"/>
            </a:endParaRPr>
          </a:p>
        </p:txBody>
      </p:sp>
      <p:pic>
        <p:nvPicPr>
          <p:cNvPr id="2" name="図 1"/>
          <p:cNvPicPr>
            <a:picLocks noChangeAspect="1"/>
          </p:cNvPicPr>
          <p:nvPr/>
        </p:nvPicPr>
        <p:blipFill>
          <a:blip r:embed="rId2"/>
          <a:stretch>
            <a:fillRect/>
          </a:stretch>
        </p:blipFill>
        <p:spPr>
          <a:xfrm>
            <a:off x="572836" y="543728"/>
            <a:ext cx="8760326" cy="4888081"/>
          </a:xfrm>
          <a:prstGeom prst="rect">
            <a:avLst/>
          </a:prstGeom>
        </p:spPr>
      </p:pic>
      <p:pic>
        <p:nvPicPr>
          <p:cNvPr id="3" name="図 2"/>
          <p:cNvPicPr>
            <a:picLocks noChangeAspect="1"/>
          </p:cNvPicPr>
          <p:nvPr/>
        </p:nvPicPr>
        <p:blipFill>
          <a:blip r:embed="rId3"/>
          <a:stretch>
            <a:fillRect/>
          </a:stretch>
        </p:blipFill>
        <p:spPr>
          <a:xfrm>
            <a:off x="729087" y="5703922"/>
            <a:ext cx="8836855" cy="678102"/>
          </a:xfrm>
          <a:prstGeom prst="rect">
            <a:avLst/>
          </a:prstGeom>
        </p:spPr>
      </p:pic>
    </p:spTree>
    <p:extLst>
      <p:ext uri="{BB962C8B-B14F-4D97-AF65-F5344CB8AC3E}">
        <p14:creationId xmlns:p14="http://schemas.microsoft.com/office/powerpoint/2010/main" val="3383955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16835" y="6657619"/>
            <a:ext cx="6987653" cy="246221"/>
          </a:xfrm>
          <a:prstGeom prst="rect">
            <a:avLst/>
          </a:prstGeom>
        </p:spPr>
        <p:txBody>
          <a:bodyPr wrap="square">
            <a:spAutoFit/>
          </a:bodyPr>
          <a:lstStyle/>
          <a:p>
            <a:pPr indent="127000" algn="just">
              <a:lnSpc>
                <a:spcPts val="1200"/>
              </a:lnSpc>
              <a:spcAft>
                <a:spcPts val="0"/>
              </a:spcAft>
            </a:pPr>
            <a:r>
              <a:rPr lang="ja-JP" altLang="ja-JP" sz="1100" kern="100" dirty="0">
                <a:latin typeface="游明朝" panose="02020400000000000000" pitchFamily="18" charset="-128"/>
                <a:ea typeface="游明朝" panose="02020400000000000000" pitchFamily="18" charset="-128"/>
                <a:cs typeface="Times New Roman" panose="02020603050405020304" pitchFamily="18" charset="0"/>
              </a:rPr>
              <a:t>出典：「</a:t>
            </a:r>
            <a:r>
              <a:rPr lang="en-US" altLang="ja-JP" sz="1100" kern="100" dirty="0">
                <a:latin typeface="游明朝" panose="02020400000000000000" pitchFamily="18" charset="-128"/>
                <a:ea typeface="游明朝" panose="02020400000000000000" pitchFamily="18" charset="-128"/>
                <a:cs typeface="Times New Roman" panose="02020603050405020304" pitchFamily="18" charset="0"/>
              </a:rPr>
              <a:t>The Global Financial </a:t>
            </a:r>
            <a:r>
              <a:rPr lang="en-US" altLang="ja-JP" sz="1100" kern="100" dirty="0" err="1" smtClean="0">
                <a:latin typeface="游明朝" panose="02020400000000000000" pitchFamily="18" charset="-128"/>
                <a:ea typeface="游明朝" panose="02020400000000000000" pitchFamily="18" charset="-128"/>
                <a:cs typeface="Times New Roman" panose="02020603050405020304" pitchFamily="18" charset="0"/>
              </a:rPr>
              <a:t>Centres</a:t>
            </a:r>
            <a:r>
              <a:rPr lang="en-US" altLang="ja-JP" sz="11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en-US" altLang="ja-JP" sz="1100" kern="100" dirty="0">
                <a:latin typeface="游明朝" panose="02020400000000000000" pitchFamily="18" charset="-128"/>
                <a:ea typeface="游明朝" panose="02020400000000000000" pitchFamily="18" charset="-128"/>
                <a:cs typeface="Times New Roman" panose="02020603050405020304" pitchFamily="18" charset="0"/>
              </a:rPr>
              <a:t>Index </a:t>
            </a:r>
            <a:r>
              <a:rPr lang="en-US" altLang="ja-JP" sz="1100" kern="100" dirty="0" smtClean="0">
                <a:latin typeface="游明朝" panose="02020400000000000000" pitchFamily="18" charset="-128"/>
                <a:ea typeface="游明朝" panose="02020400000000000000" pitchFamily="18" charset="-128"/>
                <a:cs typeface="Times New Roman" panose="02020603050405020304" pitchFamily="18" charset="0"/>
              </a:rPr>
              <a:t>29</a:t>
            </a:r>
            <a:r>
              <a:rPr lang="ja-JP" altLang="ja-JP" sz="1100" kern="100" dirty="0" smtClean="0">
                <a:latin typeface="游明朝" panose="02020400000000000000" pitchFamily="18" charset="-128"/>
                <a:ea typeface="游明朝" panose="02020400000000000000" pitchFamily="18" charset="-128"/>
                <a:cs typeface="Times New Roman" panose="02020603050405020304" pitchFamily="18" charset="0"/>
              </a:rPr>
              <a:t>」</a:t>
            </a:r>
            <a:r>
              <a:rPr lang="en-US" altLang="ja-JP" sz="1100" kern="100" dirty="0" smtClean="0">
                <a:latin typeface="游明朝" panose="02020400000000000000" pitchFamily="18" charset="-128"/>
                <a:ea typeface="游明朝" panose="02020400000000000000" pitchFamily="18" charset="-128"/>
                <a:cs typeface="Times New Roman" panose="02020603050405020304" pitchFamily="18" charset="0"/>
              </a:rPr>
              <a:t>Z/Yen   2021</a:t>
            </a:r>
            <a:r>
              <a:rPr lang="ja-JP" altLang="ja-JP" sz="1100" kern="100" dirty="0" smtClean="0">
                <a:latin typeface="游明朝" panose="02020400000000000000" pitchFamily="18" charset="-128"/>
                <a:ea typeface="游明朝" panose="02020400000000000000" pitchFamily="18" charset="-128"/>
                <a:cs typeface="Times New Roman" panose="02020603050405020304" pitchFamily="18" charset="0"/>
              </a:rPr>
              <a:t>年</a:t>
            </a:r>
            <a:r>
              <a:rPr lang="en-US" altLang="ja-JP" sz="1100" kern="100" dirty="0" smtClean="0">
                <a:latin typeface="游明朝" panose="02020400000000000000" pitchFamily="18" charset="-128"/>
                <a:ea typeface="游明朝" panose="02020400000000000000" pitchFamily="18" charset="-128"/>
                <a:cs typeface="Times New Roman" panose="02020603050405020304" pitchFamily="18" charset="0"/>
              </a:rPr>
              <a:t>3</a:t>
            </a:r>
            <a:r>
              <a:rPr lang="ja-JP" altLang="ja-JP" sz="1100" kern="100" dirty="0" smtClean="0">
                <a:latin typeface="游明朝" panose="02020400000000000000" pitchFamily="18" charset="-128"/>
                <a:ea typeface="游明朝" panose="02020400000000000000" pitchFamily="18" charset="-128"/>
                <a:cs typeface="Times New Roman" panose="02020603050405020304" pitchFamily="18" charset="0"/>
              </a:rPr>
              <a:t>月</a:t>
            </a:r>
            <a:r>
              <a:rPr lang="ja-JP" altLang="en-US" sz="1100" kern="100" dirty="0" smtClean="0">
                <a:latin typeface="游明朝" panose="02020400000000000000" pitchFamily="18" charset="-128"/>
                <a:ea typeface="游明朝" panose="02020400000000000000" pitchFamily="18" charset="-128"/>
                <a:cs typeface="Times New Roman" panose="02020603050405020304" pitchFamily="18" charset="0"/>
              </a:rPr>
              <a:t>に基づき</a:t>
            </a:r>
            <a:r>
              <a:rPr lang="ja-JP" altLang="en-US" sz="1100" kern="100" dirty="0">
                <a:latin typeface="游明朝" panose="02020400000000000000" pitchFamily="18" charset="-128"/>
                <a:ea typeface="游明朝" panose="02020400000000000000" pitchFamily="18" charset="-128"/>
                <a:cs typeface="Times New Roman" panose="02020603050405020304" pitchFamily="18" charset="0"/>
              </a:rPr>
              <a:t>大阪府</a:t>
            </a:r>
            <a:r>
              <a:rPr lang="ja-JP" altLang="en-US" sz="1100" kern="100" dirty="0" smtClean="0">
                <a:latin typeface="游明朝" panose="02020400000000000000" pitchFamily="18" charset="-128"/>
                <a:ea typeface="游明朝" panose="02020400000000000000" pitchFamily="18" charset="-128"/>
                <a:cs typeface="Times New Roman" panose="02020603050405020304" pitchFamily="18" charset="0"/>
              </a:rPr>
              <a:t>国際課一部翻訳</a:t>
            </a:r>
            <a:endParaRPr lang="ja-JP" altLang="en-US" sz="11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正方形/長方形 2"/>
          <p:cNvSpPr/>
          <p:nvPr/>
        </p:nvSpPr>
        <p:spPr>
          <a:xfrm>
            <a:off x="33546" y="-5088"/>
            <a:ext cx="9872453" cy="400110"/>
          </a:xfrm>
          <a:prstGeom prst="rect">
            <a:avLst/>
          </a:prstGeom>
          <a:solidFill>
            <a:srgbClr val="0070C0"/>
          </a:solidFill>
        </p:spPr>
        <p:txBody>
          <a:bodyPr wrap="square">
            <a:spAutoFit/>
          </a:bodyPr>
          <a:lstStyle/>
          <a:p>
            <a:pPr algn="ctr">
              <a:spcAft>
                <a:spcPts val="0"/>
              </a:spcAft>
            </a:pP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 国際金融センター</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指数</a:t>
            </a:r>
            <a:r>
              <a:rPr lang="en-US"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フィンテック 順位と評価 </a:t>
            </a:r>
            <a:r>
              <a:rPr lang="en-US" altLang="ja-JP"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上位</a:t>
            </a:r>
            <a:r>
              <a:rPr lang="en-US"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22  </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金</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融センター</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都市</a:t>
            </a:r>
            <a:endParaRPr lang="ja-JP" altLang="ja-JP" sz="20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Rectangle 1"/>
          <p:cNvSpPr>
            <a:spLocks noChangeArrowheads="1"/>
          </p:cNvSpPr>
          <p:nvPr/>
        </p:nvSpPr>
        <p:spPr bwMode="auto">
          <a:xfrm>
            <a:off x="1816835" y="376353"/>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480" tIns="45720" rIns="3174" bIns="3174" numCol="1" anchor="ctr" anchorCtr="0" compatLnSpc="1">
            <a:prstTxWarp prst="textNoShape">
              <a:avLst/>
            </a:prstTxWarp>
            <a:spAutoFit/>
          </a:bodyPr>
          <a:lstStyle>
            <a:lvl1pPr eaLnBrk="0" fontAlgn="base" hangingPunct="0">
              <a:spcBef>
                <a:spcPct val="0"/>
              </a:spcBef>
              <a:spcAft>
                <a:spcPct val="0"/>
              </a:spcAft>
              <a:tabLst>
                <a:tab pos="1087438" algn="ctr"/>
                <a:tab pos="1852613" algn="ctr"/>
                <a:tab pos="3063875" algn="r"/>
              </a:tabLst>
              <a:defRPr>
                <a:solidFill>
                  <a:schemeClr val="tx1"/>
                </a:solidFill>
                <a:latin typeface="Arial" panose="020B0604020202020204" pitchFamily="34" charset="0"/>
              </a:defRPr>
            </a:lvl1pPr>
            <a:lvl2pPr eaLnBrk="0" fontAlgn="base" hangingPunct="0">
              <a:spcBef>
                <a:spcPct val="0"/>
              </a:spcBef>
              <a:spcAft>
                <a:spcPct val="0"/>
              </a:spcAft>
              <a:tabLst>
                <a:tab pos="1087438" algn="ctr"/>
                <a:tab pos="1852613" algn="ctr"/>
                <a:tab pos="3063875" algn="r"/>
              </a:tabLst>
              <a:defRPr>
                <a:solidFill>
                  <a:schemeClr val="tx1"/>
                </a:solidFill>
                <a:latin typeface="Arial" panose="020B0604020202020204" pitchFamily="34" charset="0"/>
              </a:defRPr>
            </a:lvl2pPr>
            <a:lvl3pPr eaLnBrk="0" fontAlgn="base" hangingPunct="0">
              <a:spcBef>
                <a:spcPct val="0"/>
              </a:spcBef>
              <a:spcAft>
                <a:spcPct val="0"/>
              </a:spcAft>
              <a:tabLst>
                <a:tab pos="1087438" algn="ctr"/>
                <a:tab pos="1852613" algn="ctr"/>
                <a:tab pos="3063875" algn="r"/>
              </a:tabLst>
              <a:defRPr>
                <a:solidFill>
                  <a:schemeClr val="tx1"/>
                </a:solidFill>
                <a:latin typeface="Arial" panose="020B0604020202020204" pitchFamily="34" charset="0"/>
              </a:defRPr>
            </a:lvl3pPr>
            <a:lvl4pPr eaLnBrk="0" fontAlgn="base" hangingPunct="0">
              <a:spcBef>
                <a:spcPct val="0"/>
              </a:spcBef>
              <a:spcAft>
                <a:spcPct val="0"/>
              </a:spcAft>
              <a:tabLst>
                <a:tab pos="1087438" algn="ctr"/>
                <a:tab pos="1852613" algn="ctr"/>
                <a:tab pos="3063875" algn="r"/>
              </a:tabLst>
              <a:defRPr>
                <a:solidFill>
                  <a:schemeClr val="tx1"/>
                </a:solidFill>
                <a:latin typeface="Arial" panose="020B0604020202020204" pitchFamily="34" charset="0"/>
              </a:defRPr>
            </a:lvl4pPr>
            <a:lvl5pPr eaLnBrk="0" fontAlgn="base" hangingPunct="0">
              <a:spcBef>
                <a:spcPct val="0"/>
              </a:spcBef>
              <a:spcAft>
                <a:spcPct val="0"/>
              </a:spcAft>
              <a:tabLst>
                <a:tab pos="1087438" algn="ctr"/>
                <a:tab pos="1852613" algn="ctr"/>
                <a:tab pos="3063875" algn="r"/>
              </a:tabLst>
              <a:defRPr>
                <a:solidFill>
                  <a:schemeClr val="tx1"/>
                </a:solidFill>
                <a:latin typeface="Arial" panose="020B0604020202020204" pitchFamily="34" charset="0"/>
              </a:defRPr>
            </a:lvl5pPr>
            <a:lvl6pPr eaLnBrk="0" fontAlgn="base" hangingPunct="0">
              <a:spcBef>
                <a:spcPct val="0"/>
              </a:spcBef>
              <a:spcAft>
                <a:spcPct val="0"/>
              </a:spcAft>
              <a:tabLst>
                <a:tab pos="1087438" algn="ctr"/>
                <a:tab pos="1852613" algn="ctr"/>
                <a:tab pos="3063875" algn="r"/>
              </a:tabLst>
              <a:defRPr>
                <a:solidFill>
                  <a:schemeClr val="tx1"/>
                </a:solidFill>
                <a:latin typeface="Arial" panose="020B0604020202020204" pitchFamily="34" charset="0"/>
              </a:defRPr>
            </a:lvl6pPr>
            <a:lvl7pPr eaLnBrk="0" fontAlgn="base" hangingPunct="0">
              <a:spcBef>
                <a:spcPct val="0"/>
              </a:spcBef>
              <a:spcAft>
                <a:spcPct val="0"/>
              </a:spcAft>
              <a:tabLst>
                <a:tab pos="1087438" algn="ctr"/>
                <a:tab pos="1852613" algn="ctr"/>
                <a:tab pos="3063875" algn="r"/>
              </a:tabLst>
              <a:defRPr>
                <a:solidFill>
                  <a:schemeClr val="tx1"/>
                </a:solidFill>
                <a:latin typeface="Arial" panose="020B0604020202020204" pitchFamily="34" charset="0"/>
              </a:defRPr>
            </a:lvl7pPr>
            <a:lvl8pPr eaLnBrk="0" fontAlgn="base" hangingPunct="0">
              <a:spcBef>
                <a:spcPct val="0"/>
              </a:spcBef>
              <a:spcAft>
                <a:spcPct val="0"/>
              </a:spcAft>
              <a:tabLst>
                <a:tab pos="1087438" algn="ctr"/>
                <a:tab pos="1852613" algn="ctr"/>
                <a:tab pos="3063875" algn="r"/>
              </a:tabLst>
              <a:defRPr>
                <a:solidFill>
                  <a:schemeClr val="tx1"/>
                </a:solidFill>
                <a:latin typeface="Arial" panose="020B0604020202020204" pitchFamily="34" charset="0"/>
              </a:defRPr>
            </a:lvl8pPr>
            <a:lvl9pPr eaLnBrk="0" fontAlgn="base" hangingPunct="0">
              <a:spcBef>
                <a:spcPct val="0"/>
              </a:spcBef>
              <a:spcAft>
                <a:spcPct val="0"/>
              </a:spcAft>
              <a:tabLst>
                <a:tab pos="1087438" algn="ctr"/>
                <a:tab pos="1852613" algn="ctr"/>
                <a:tab pos="3063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087438" algn="ctr"/>
                <a:tab pos="1852613" algn="ctr"/>
                <a:tab pos="3063875" algn="r"/>
              </a:tabLst>
            </a:pPr>
            <a:endParaRPr kumimoji="0" lang="ja-JP" altLang="ja-JP" sz="1200" b="1"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087438" algn="ctr"/>
                <a:tab pos="1852613" algn="ctr"/>
                <a:tab pos="3063875" algn="r"/>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7" name="スライド番号プレースホルダー 2"/>
          <p:cNvSpPr>
            <a:spLocks noGrp="1"/>
          </p:cNvSpPr>
          <p:nvPr>
            <p:ph type="sldNum" sz="quarter" idx="12"/>
          </p:nvPr>
        </p:nvSpPr>
        <p:spPr>
          <a:xfrm>
            <a:off x="7678261" y="6551595"/>
            <a:ext cx="2228850" cy="306406"/>
          </a:xfrm>
        </p:spPr>
        <p:txBody>
          <a:bodyPr/>
          <a:lstStyle/>
          <a:p>
            <a:pPr>
              <a:defRPr/>
            </a:pPr>
            <a:fld id="{4AC9B83D-17C3-4F2E-B0BA-D155CD364A7C}" type="slidenum">
              <a:rPr lang="ja-JP" altLang="en-US" b="1" smtClean="0"/>
              <a:pPr>
                <a:defRPr/>
              </a:pPr>
              <a:t>32</a:t>
            </a:fld>
            <a:endParaRPr lang="ja-JP" altLang="en-US" b="1" dirty="0"/>
          </a:p>
        </p:txBody>
      </p:sp>
      <p:pic>
        <p:nvPicPr>
          <p:cNvPr id="4" name="図 3"/>
          <p:cNvPicPr>
            <a:picLocks noChangeAspect="1"/>
          </p:cNvPicPr>
          <p:nvPr/>
        </p:nvPicPr>
        <p:blipFill>
          <a:blip r:embed="rId2"/>
          <a:stretch>
            <a:fillRect/>
          </a:stretch>
        </p:blipFill>
        <p:spPr>
          <a:xfrm>
            <a:off x="489045" y="888673"/>
            <a:ext cx="9160486" cy="5454653"/>
          </a:xfrm>
          <a:prstGeom prst="rect">
            <a:avLst/>
          </a:prstGeom>
        </p:spPr>
      </p:pic>
      <p:sp>
        <p:nvSpPr>
          <p:cNvPr id="8" name="四角形: 角を丸くする 28"/>
          <p:cNvSpPr/>
          <p:nvPr/>
        </p:nvSpPr>
        <p:spPr>
          <a:xfrm>
            <a:off x="489045" y="4732121"/>
            <a:ext cx="9160486" cy="2456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5" name="正方形/長方形 4"/>
          <p:cNvSpPr/>
          <p:nvPr/>
        </p:nvSpPr>
        <p:spPr>
          <a:xfrm>
            <a:off x="2934269" y="898907"/>
            <a:ext cx="914400" cy="1970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2021</a:t>
            </a:r>
            <a:r>
              <a:rPr kumimoji="1" lang="ja-JP" altLang="en-US" sz="1200" dirty="0" smtClean="0">
                <a:solidFill>
                  <a:schemeClr val="tx1"/>
                </a:solidFill>
              </a:rPr>
              <a:t>年</a:t>
            </a:r>
            <a:r>
              <a:rPr kumimoji="1" lang="en-US" altLang="ja-JP" sz="1200" dirty="0" smtClean="0">
                <a:solidFill>
                  <a:schemeClr val="tx1"/>
                </a:solidFill>
              </a:rPr>
              <a:t>3</a:t>
            </a:r>
            <a:r>
              <a:rPr kumimoji="1" lang="ja-JP" altLang="en-US" sz="1200" dirty="0" smtClean="0">
                <a:solidFill>
                  <a:schemeClr val="tx1"/>
                </a:solidFill>
              </a:rPr>
              <a:t>月</a:t>
            </a:r>
            <a:endParaRPr kumimoji="1" lang="ja-JP" altLang="en-US" sz="1200" dirty="0">
              <a:solidFill>
                <a:schemeClr val="tx1"/>
              </a:solidFill>
            </a:endParaRPr>
          </a:p>
        </p:txBody>
      </p:sp>
      <p:sp>
        <p:nvSpPr>
          <p:cNvPr id="9" name="正方形/長方形 8"/>
          <p:cNvSpPr/>
          <p:nvPr/>
        </p:nvSpPr>
        <p:spPr>
          <a:xfrm>
            <a:off x="5309260" y="900811"/>
            <a:ext cx="914400" cy="1970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rPr>
              <a:t>2020</a:t>
            </a:r>
            <a:r>
              <a:rPr kumimoji="1" lang="ja-JP" altLang="en-US" sz="1200" dirty="0" smtClean="0">
                <a:solidFill>
                  <a:schemeClr val="tx1"/>
                </a:solidFill>
              </a:rPr>
              <a:t>年</a:t>
            </a:r>
            <a:r>
              <a:rPr kumimoji="1" lang="en-US" altLang="ja-JP" sz="1200" dirty="0">
                <a:solidFill>
                  <a:schemeClr val="tx1"/>
                </a:solidFill>
              </a:rPr>
              <a:t>9</a:t>
            </a:r>
            <a:r>
              <a:rPr kumimoji="1" lang="ja-JP" altLang="en-US" sz="1200" dirty="0" smtClean="0">
                <a:solidFill>
                  <a:schemeClr val="tx1"/>
                </a:solidFill>
              </a:rPr>
              <a:t>月</a:t>
            </a:r>
            <a:endParaRPr kumimoji="1" lang="ja-JP" altLang="en-US" sz="1200" dirty="0">
              <a:solidFill>
                <a:schemeClr val="tx1"/>
              </a:solidFill>
            </a:endParaRPr>
          </a:p>
        </p:txBody>
      </p:sp>
      <p:sp>
        <p:nvSpPr>
          <p:cNvPr id="10" name="正方形/長方形 9"/>
          <p:cNvSpPr/>
          <p:nvPr/>
        </p:nvSpPr>
        <p:spPr>
          <a:xfrm>
            <a:off x="487282" y="427187"/>
            <a:ext cx="8928992" cy="38077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月）にランクアップ。</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3"/>
          <a:stretch>
            <a:fillRect/>
          </a:stretch>
        </p:blipFill>
        <p:spPr>
          <a:xfrm>
            <a:off x="296214" y="6354775"/>
            <a:ext cx="9465972" cy="303574"/>
          </a:xfrm>
          <a:prstGeom prst="rect">
            <a:avLst/>
          </a:prstGeom>
        </p:spPr>
      </p:pic>
    </p:spTree>
    <p:extLst>
      <p:ext uri="{BB962C8B-B14F-4D97-AF65-F5344CB8AC3E}">
        <p14:creationId xmlns:p14="http://schemas.microsoft.com/office/powerpoint/2010/main" val="527647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400110"/>
          </a:xfrm>
          <a:prstGeom prst="rect">
            <a:avLst/>
          </a:prstGeom>
          <a:solidFill>
            <a:srgbClr val="0070C0"/>
          </a:solidFill>
        </p:spPr>
        <p:txBody>
          <a:bodyPr wrap="square">
            <a:spAutoFit/>
          </a:bodyPr>
          <a:lstStyle/>
          <a:p>
            <a:pPr algn="ctr">
              <a:spcAft>
                <a:spcPts val="0"/>
              </a:spcAft>
            </a:pP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GFI2020</a:t>
            </a:r>
            <a:r>
              <a:rPr lang="ja-JP" altLang="ja-JP"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国別ランキングトップ</a:t>
            </a:r>
            <a:r>
              <a:rPr lang="en-US" altLang="ja-JP"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10</a:t>
            </a:r>
            <a:r>
              <a:rPr lang="ja-JP" altLang="ja-JP"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か国の</a:t>
            </a: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特徴</a:t>
            </a:r>
            <a:endParaRPr lang="ja-JP" altLang="ja-JP" sz="20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p:cNvSpPr/>
          <p:nvPr/>
        </p:nvSpPr>
        <p:spPr>
          <a:xfrm>
            <a:off x="327547" y="6592139"/>
            <a:ext cx="8704997" cy="261610"/>
          </a:xfrm>
          <a:prstGeom prst="rect">
            <a:avLst/>
          </a:prstGeom>
        </p:spPr>
        <p:txBody>
          <a:bodyPr wrap="square">
            <a:spAutoFit/>
          </a:bodyPr>
          <a:lstStyle/>
          <a:p>
            <a:pPr algn="just">
              <a:spcAft>
                <a:spcPts val="0"/>
              </a:spcAft>
            </a:pPr>
            <a:r>
              <a:rPr lang="ja-JP" altLang="ja-JP" sz="1100" kern="100" dirty="0">
                <a:latin typeface="游明朝" panose="02020400000000000000" pitchFamily="18" charset="-128"/>
                <a:ea typeface="游明朝" panose="02020400000000000000" pitchFamily="18" charset="-128"/>
                <a:cs typeface="Times New Roman" panose="02020603050405020304" pitchFamily="18" charset="0"/>
              </a:rPr>
              <a:t>出典：</a:t>
            </a:r>
            <a:r>
              <a:rPr lang="en-US" altLang="ja-JP" sz="1100" kern="100" dirty="0" err="1">
                <a:latin typeface="游明朝" panose="02020400000000000000" pitchFamily="18" charset="-128"/>
                <a:ea typeface="游明朝" panose="02020400000000000000" pitchFamily="18" charset="-128"/>
                <a:cs typeface="Times New Roman" panose="02020603050405020304" pitchFamily="18" charset="0"/>
              </a:rPr>
              <a:t>Findexable</a:t>
            </a:r>
            <a:r>
              <a:rPr lang="ja-JP" altLang="ja-JP" sz="1100" kern="100" dirty="0">
                <a:latin typeface="游明朝" panose="02020400000000000000" pitchFamily="18" charset="-128"/>
                <a:ea typeface="游明朝" panose="02020400000000000000" pitchFamily="18" charset="-128"/>
                <a:cs typeface="Times New Roman" panose="02020603050405020304" pitchFamily="18" charset="0"/>
              </a:rPr>
              <a:t>「</a:t>
            </a:r>
            <a:r>
              <a:rPr lang="en-US" altLang="ja-JP" sz="1100" kern="100" dirty="0">
                <a:latin typeface="游明朝" panose="02020400000000000000" pitchFamily="18" charset="-128"/>
                <a:ea typeface="游明朝" panose="02020400000000000000" pitchFamily="18" charset="-128"/>
                <a:cs typeface="Times New Roman" panose="02020603050405020304" pitchFamily="18" charset="0"/>
              </a:rPr>
              <a:t>Global Fintech Index 2020</a:t>
            </a:r>
            <a:r>
              <a:rPr lang="ja-JP" altLang="ja-JP" sz="1100" kern="100" dirty="0">
                <a:latin typeface="游明朝" panose="02020400000000000000" pitchFamily="18" charset="-128"/>
                <a:ea typeface="游明朝" panose="02020400000000000000" pitchFamily="18" charset="-128"/>
                <a:cs typeface="Times New Roman" panose="02020603050405020304" pitchFamily="18" charset="0"/>
              </a:rPr>
              <a:t>」</a:t>
            </a:r>
            <a:r>
              <a:rPr lang="en-US" altLang="ja-JP" sz="1100" kern="100" dirty="0">
                <a:latin typeface="游明朝" panose="02020400000000000000" pitchFamily="18" charset="-128"/>
                <a:ea typeface="游明朝" panose="02020400000000000000" pitchFamily="18" charset="-128"/>
                <a:cs typeface="Times New Roman" panose="02020603050405020304" pitchFamily="18" charset="0"/>
              </a:rPr>
              <a:t>2019</a:t>
            </a:r>
            <a:r>
              <a:rPr lang="ja-JP" altLang="ja-JP" sz="1100"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sz="1100" kern="100" dirty="0">
                <a:latin typeface="游明朝" panose="02020400000000000000" pitchFamily="18" charset="-128"/>
                <a:ea typeface="游明朝" panose="02020400000000000000" pitchFamily="18" charset="-128"/>
                <a:cs typeface="Times New Roman" panose="02020603050405020304" pitchFamily="18" charset="0"/>
              </a:rPr>
              <a:t>12</a:t>
            </a:r>
            <a:r>
              <a:rPr lang="ja-JP" altLang="ja-JP" sz="1100" kern="100" dirty="0">
                <a:latin typeface="游明朝" panose="02020400000000000000" pitchFamily="18" charset="-128"/>
                <a:ea typeface="游明朝" panose="02020400000000000000" pitchFamily="18" charset="-128"/>
                <a:cs typeface="Times New Roman" panose="02020603050405020304" pitchFamily="18" charset="0"/>
              </a:rPr>
              <a:t>月に</a:t>
            </a:r>
            <a:r>
              <a:rPr lang="ja-JP" altLang="ja-JP" sz="1100" kern="100" dirty="0" smtClean="0">
                <a:latin typeface="游明朝" panose="02020400000000000000" pitchFamily="18" charset="-128"/>
                <a:ea typeface="游明朝" panose="02020400000000000000" pitchFamily="18" charset="-128"/>
                <a:cs typeface="Times New Roman" panose="02020603050405020304" pitchFamily="18" charset="0"/>
              </a:rPr>
              <a:t>基づき株式</a:t>
            </a:r>
            <a:r>
              <a:rPr lang="ja-JP" altLang="ja-JP" sz="1100" kern="100" dirty="0">
                <a:latin typeface="游明朝" panose="02020400000000000000" pitchFamily="18" charset="-128"/>
                <a:ea typeface="游明朝" panose="02020400000000000000" pitchFamily="18" charset="-128"/>
                <a:cs typeface="Times New Roman" panose="02020603050405020304" pitchFamily="18" charset="0"/>
              </a:rPr>
              <a:t>会社ダン計画研究所及びみちトラベルジャパン株式会社翻訳</a:t>
            </a:r>
            <a:endParaRPr lang="ja-JP" alt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47" y="1032565"/>
            <a:ext cx="8925636" cy="5427302"/>
          </a:xfrm>
          <a:prstGeom prst="rect">
            <a:avLst/>
          </a:prstGeom>
          <a:noFill/>
          <a:ln>
            <a:noFill/>
          </a:ln>
        </p:spPr>
      </p:pic>
      <p:sp>
        <p:nvSpPr>
          <p:cNvPr id="5" name="スライド番号プレースホルダー 2"/>
          <p:cNvSpPr>
            <a:spLocks noGrp="1"/>
          </p:cNvSpPr>
          <p:nvPr>
            <p:ph type="sldNum" sz="quarter" idx="12"/>
          </p:nvPr>
        </p:nvSpPr>
        <p:spPr>
          <a:xfrm>
            <a:off x="7528376" y="6488624"/>
            <a:ext cx="2228850" cy="365125"/>
          </a:xfrm>
        </p:spPr>
        <p:txBody>
          <a:bodyPr/>
          <a:lstStyle/>
          <a:p>
            <a:pPr>
              <a:defRPr/>
            </a:pPr>
            <a:fld id="{4AC9B83D-17C3-4F2E-B0BA-D155CD364A7C}" type="slidenum">
              <a:rPr lang="ja-JP" altLang="en-US" b="1" smtClean="0"/>
              <a:pPr>
                <a:defRPr/>
              </a:pPr>
              <a:t>33</a:t>
            </a:fld>
            <a:endParaRPr lang="ja-JP" altLang="en-US" b="1" dirty="0"/>
          </a:p>
        </p:txBody>
      </p:sp>
      <p:sp>
        <p:nvSpPr>
          <p:cNvPr id="6" name="正方形/長方形 5"/>
          <p:cNvSpPr/>
          <p:nvPr/>
        </p:nvSpPr>
        <p:spPr>
          <a:xfrm>
            <a:off x="487282" y="465823"/>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アメリカにフィンテック企業が集中。</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9202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400110"/>
          </a:xfrm>
          <a:prstGeom prst="rect">
            <a:avLst/>
          </a:prstGeom>
          <a:solidFill>
            <a:srgbClr val="0070C0"/>
          </a:solidFill>
        </p:spPr>
        <p:txBody>
          <a:bodyPr wrap="square">
            <a:spAutoFit/>
          </a:bodyPr>
          <a:lstStyle/>
          <a:p>
            <a:pPr algn="ctr">
              <a:spcAft>
                <a:spcPts val="0"/>
              </a:spcAft>
            </a:pP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フィンテックハブ</a:t>
            </a:r>
            <a:r>
              <a:rPr lang="ja-JP" altLang="ja-JP"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の成功の背景や</a:t>
            </a: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属性</a:t>
            </a:r>
            <a:endParaRPr lang="ja-JP" altLang="ja-JP" sz="20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p:cNvSpPr/>
          <p:nvPr/>
        </p:nvSpPr>
        <p:spPr>
          <a:xfrm>
            <a:off x="1794112" y="6295366"/>
            <a:ext cx="8359822" cy="461665"/>
          </a:xfrm>
          <a:prstGeom prst="rect">
            <a:avLst/>
          </a:prstGeom>
        </p:spPr>
        <p:txBody>
          <a:bodyPr wrap="square">
            <a:spAutoFit/>
          </a:bodyPr>
          <a:lstStyle/>
          <a:p>
            <a:pPr algn="just">
              <a:spcAft>
                <a:spcPts val="0"/>
              </a:spcAft>
            </a:pP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出典：</a:t>
            </a:r>
            <a:r>
              <a:rPr lang="en-US" altLang="ja-JP" sz="1200" kern="100" dirty="0" err="1">
                <a:latin typeface="游明朝" panose="02020400000000000000" pitchFamily="18" charset="-128"/>
                <a:ea typeface="游明朝" panose="02020400000000000000" pitchFamily="18" charset="-128"/>
                <a:cs typeface="Times New Roman" panose="02020603050405020304" pitchFamily="18" charset="0"/>
              </a:rPr>
              <a:t>Findexable</a:t>
            </a: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Global Fintech Index 2020</a:t>
            </a: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2019</a:t>
            </a: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12</a:t>
            </a: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月に基づき</a:t>
            </a:r>
          </a:p>
          <a:p>
            <a:pPr algn="just">
              <a:spcAft>
                <a:spcPts val="0"/>
              </a:spcAft>
            </a:pP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　　　株式会社ダン計画研究所及びみちトラベルジャパン株式会社翻訳</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464024" y="1161733"/>
            <a:ext cx="9075761" cy="4808741"/>
          </a:xfrm>
          <a:prstGeom prst="rect">
            <a:avLst/>
          </a:prstGeom>
          <a:noFill/>
          <a:ln>
            <a:noFill/>
          </a:ln>
        </p:spPr>
      </p:pic>
      <p:sp>
        <p:nvSpPr>
          <p:cNvPr id="5" name="スライド番号プレースホルダー 2"/>
          <p:cNvSpPr>
            <a:spLocks noGrp="1"/>
          </p:cNvSpPr>
          <p:nvPr>
            <p:ph type="sldNum" sz="quarter" idx="12"/>
          </p:nvPr>
        </p:nvSpPr>
        <p:spPr>
          <a:xfrm>
            <a:off x="6996113" y="6356352"/>
            <a:ext cx="2228850" cy="365125"/>
          </a:xfrm>
        </p:spPr>
        <p:txBody>
          <a:bodyPr/>
          <a:lstStyle/>
          <a:p>
            <a:pPr>
              <a:defRPr/>
            </a:pPr>
            <a:fld id="{4AC9B83D-17C3-4F2E-B0BA-D155CD364A7C}" type="slidenum">
              <a:rPr lang="ja-JP" altLang="en-US" b="1" smtClean="0"/>
              <a:pPr>
                <a:defRPr/>
              </a:pPr>
              <a:t>34</a:t>
            </a:fld>
            <a:endParaRPr lang="ja-JP" altLang="en-US" b="1" dirty="0"/>
          </a:p>
        </p:txBody>
      </p:sp>
      <p:sp>
        <p:nvSpPr>
          <p:cNvPr id="6" name="正方形/長方形 5"/>
          <p:cNvSpPr/>
          <p:nvPr/>
        </p:nvSpPr>
        <p:spPr>
          <a:xfrm>
            <a:off x="487282" y="465823"/>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フィンテックハブの推進には、規制の整備や人々のつながりといった環境の整備がポイントとなっている。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31011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B452ADE-09B4-411F-89FD-ACB6E36503D6}"/>
              </a:ext>
            </a:extLst>
          </p:cNvPr>
          <p:cNvPicPr>
            <a:picLocks noChangeAspect="1"/>
          </p:cNvPicPr>
          <p:nvPr/>
        </p:nvPicPr>
        <p:blipFill>
          <a:blip r:embed="rId2"/>
          <a:stretch>
            <a:fillRect/>
          </a:stretch>
        </p:blipFill>
        <p:spPr>
          <a:xfrm>
            <a:off x="518547" y="2248692"/>
            <a:ext cx="7292618" cy="3628581"/>
          </a:xfrm>
          <a:prstGeom prst="rect">
            <a:avLst/>
          </a:prstGeom>
        </p:spPr>
      </p:pic>
      <p:sp>
        <p:nvSpPr>
          <p:cNvPr id="16" name="正方形/長方形 15">
            <a:extLst>
              <a:ext uri="{FF2B5EF4-FFF2-40B4-BE49-F238E27FC236}">
                <a16:creationId xmlns:a16="http://schemas.microsoft.com/office/drawing/2014/main" id="{C6069A4C-E1CE-42A3-B605-497ADBE84ED4}"/>
              </a:ext>
            </a:extLst>
          </p:cNvPr>
          <p:cNvSpPr/>
          <p:nvPr/>
        </p:nvSpPr>
        <p:spPr>
          <a:xfrm>
            <a:off x="2144688" y="1829052"/>
            <a:ext cx="5450452" cy="319639"/>
          </a:xfrm>
          <a:prstGeom prst="rect">
            <a:avLst/>
          </a:prstGeom>
        </p:spPr>
        <p:txBody>
          <a:bodyPr wrap="square">
            <a:spAutoFit/>
          </a:bodyPr>
          <a:lstStyle/>
          <a:p>
            <a:pPr algn="ctr"/>
            <a:r>
              <a:rPr lang="ja-JP" altLang="en-US" sz="1477" dirty="0">
                <a:solidFill>
                  <a:srgbClr val="000000"/>
                </a:solidFill>
                <a:latin typeface="Meiryo UI" panose="020B0604030504040204" pitchFamily="50" charset="-128"/>
                <a:ea typeface="Meiryo UI" panose="020B0604030504040204" pitchFamily="50" charset="-128"/>
              </a:rPr>
              <a:t>○</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フィンテックにおける都市ランキング</a:t>
            </a:r>
            <a:r>
              <a:rPr lang="en-US" altLang="ja-JP" sz="1477" dirty="0">
                <a:solidFill>
                  <a:srgbClr val="000000"/>
                </a:solidFill>
                <a:latin typeface="Meiryo UI" panose="020B0604030504040204" pitchFamily="50" charset="-128"/>
                <a:ea typeface="Meiryo UI" panose="020B0604030504040204" pitchFamily="50" charset="-128"/>
              </a:rPr>
              <a:t>(</a:t>
            </a:r>
            <a:r>
              <a:rPr lang="ja-JP" altLang="en-US" sz="1477" dirty="0">
                <a:solidFill>
                  <a:srgbClr val="000000"/>
                </a:solidFill>
                <a:latin typeface="Meiryo UI" panose="020B0604030504040204" pitchFamily="50" charset="-128"/>
                <a:ea typeface="Meiryo UI" panose="020B0604030504040204" pitchFamily="50" charset="-128"/>
              </a:rPr>
              <a:t>スコア、順位</a:t>
            </a:r>
            <a:r>
              <a:rPr lang="en-US" altLang="ja-JP" sz="1477" dirty="0">
                <a:solidFill>
                  <a:srgbClr val="000000"/>
                </a:solidFill>
                <a:latin typeface="Meiryo UI" panose="020B0604030504040204" pitchFamily="50" charset="-128"/>
                <a:ea typeface="Meiryo UI" panose="020B0604030504040204" pitchFamily="50" charset="-128"/>
              </a:rPr>
              <a:t>)</a:t>
            </a:r>
            <a:endParaRPr lang="ja-JP" altLang="en-US" sz="1477" dirty="0">
              <a:solidFill>
                <a:srgbClr val="000000"/>
              </a:solidFill>
              <a:latin typeface="Meiryo UI" panose="020B0604030504040204" pitchFamily="50" charset="-128"/>
              <a:ea typeface="Meiryo UI" panose="020B0604030504040204" pitchFamily="50" charset="-128"/>
            </a:endParaRPr>
          </a:p>
        </p:txBody>
      </p:sp>
      <p:graphicFrame>
        <p:nvGraphicFramePr>
          <p:cNvPr id="19" name="表 18">
            <a:extLst>
              <a:ext uri="{FF2B5EF4-FFF2-40B4-BE49-F238E27FC236}">
                <a16:creationId xmlns:a16="http://schemas.microsoft.com/office/drawing/2014/main" id="{0D25AD4B-77DB-450E-ABA7-593239747A04}"/>
              </a:ext>
            </a:extLst>
          </p:cNvPr>
          <p:cNvGraphicFramePr>
            <a:graphicFrameLocks noGrp="1"/>
          </p:cNvGraphicFramePr>
          <p:nvPr>
            <p:extLst/>
          </p:nvPr>
        </p:nvGraphicFramePr>
        <p:xfrm>
          <a:off x="7412351" y="2431359"/>
          <a:ext cx="1789654" cy="2647176"/>
        </p:xfrm>
        <a:graphic>
          <a:graphicData uri="http://schemas.openxmlformats.org/drawingml/2006/table">
            <a:tbl>
              <a:tblPr firstRow="1" firstCol="1" bandRow="1">
                <a:tableStyleId>{5C22544A-7EE6-4342-B048-85BDC9FD1C3A}</a:tableStyleId>
              </a:tblPr>
              <a:tblGrid>
                <a:gridCol w="893020">
                  <a:extLst>
                    <a:ext uri="{9D8B030D-6E8A-4147-A177-3AD203B41FA5}">
                      <a16:colId xmlns:a16="http://schemas.microsoft.com/office/drawing/2014/main" val="3617164060"/>
                    </a:ext>
                  </a:extLst>
                </a:gridCol>
                <a:gridCol w="896634">
                  <a:extLst>
                    <a:ext uri="{9D8B030D-6E8A-4147-A177-3AD203B41FA5}">
                      <a16:colId xmlns:a16="http://schemas.microsoft.com/office/drawing/2014/main" val="1132174234"/>
                    </a:ext>
                  </a:extLst>
                </a:gridCol>
              </a:tblGrid>
              <a:tr h="279308">
                <a:tc gridSpan="2">
                  <a:txBody>
                    <a:bodyPr/>
                    <a:lstStyle/>
                    <a:p>
                      <a:pPr algn="ctr">
                        <a:lnSpc>
                          <a:spcPts val="1000"/>
                        </a:lnSpc>
                        <a:spcAft>
                          <a:spcPts val="0"/>
                        </a:spcAft>
                      </a:pPr>
                      <a:r>
                        <a:rPr lang="ja-JP" sz="1100" b="1" kern="100" dirty="0">
                          <a:solidFill>
                            <a:schemeClr val="bg1"/>
                          </a:solidFill>
                          <a:effectLst/>
                          <a:latin typeface="Meiryo UI" panose="020B0604030504040204" pitchFamily="50" charset="-128"/>
                          <a:ea typeface="Meiryo UI" panose="020B0604030504040204" pitchFamily="50" charset="-128"/>
                        </a:rPr>
                        <a:t>順位</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B w="12700" cap="flat" cmpd="sng" algn="ctr">
                      <a:solidFill>
                        <a:schemeClr val="bg1"/>
                      </a:solidFill>
                      <a:prstDash val="solid"/>
                      <a:round/>
                      <a:headEnd type="none" w="med" len="med"/>
                      <a:tailEnd type="none" w="med" len="med"/>
                    </a:lnB>
                    <a:solidFill>
                      <a:srgbClr val="0070C0"/>
                    </a:solidFill>
                  </a:tcPr>
                </a:tc>
                <a:tc hMerge="1">
                  <a:txBody>
                    <a:bodyPr/>
                    <a:lstStyle/>
                    <a:p>
                      <a:endParaRPr kumimoji="1" lang="ja-JP" altLang="en-US"/>
                    </a:p>
                  </a:txBody>
                  <a:tcPr/>
                </a:tc>
                <a:extLst>
                  <a:ext uri="{0D108BD9-81ED-4DB2-BD59-A6C34878D82A}">
                    <a16:rowId xmlns:a16="http://schemas.microsoft.com/office/drawing/2014/main" val="2766380586"/>
                  </a:ext>
                </a:extLst>
              </a:tr>
              <a:tr h="279308">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2020</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tc>
                  <a:txBody>
                    <a:bodyPr/>
                    <a:lstStyle/>
                    <a:p>
                      <a:pPr algn="ctr">
                        <a:lnSpc>
                          <a:spcPts val="1000"/>
                        </a:lnSpc>
                        <a:spcAft>
                          <a:spcPts val="0"/>
                        </a:spcAft>
                      </a:pPr>
                      <a:r>
                        <a:rPr lang="en-US" sz="1100" b="1" kern="100" dirty="0">
                          <a:solidFill>
                            <a:schemeClr val="bg1"/>
                          </a:solidFill>
                          <a:effectLst/>
                          <a:latin typeface="Meiryo UI" panose="020B0604030504040204" pitchFamily="50" charset="-128"/>
                          <a:ea typeface="Meiryo UI" panose="020B0604030504040204" pitchFamily="50" charset="-128"/>
                        </a:rPr>
                        <a:t>2019</a:t>
                      </a:r>
                      <a:r>
                        <a:rPr lang="ja-JP" sz="1100" b="1" kern="100" dirty="0">
                          <a:solidFill>
                            <a:schemeClr val="bg1"/>
                          </a:solidFill>
                          <a:effectLst/>
                          <a:latin typeface="Meiryo UI" panose="020B0604030504040204" pitchFamily="50" charset="-128"/>
                          <a:ea typeface="Meiryo UI" panose="020B0604030504040204" pitchFamily="50" charset="-128"/>
                        </a:rPr>
                        <a:t>年</a:t>
                      </a:r>
                      <a:endParaRPr lang="ja-JP" sz="15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2276508090"/>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１</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lnT w="38100" cap="flat" cmpd="sng" algn="ctr">
                      <a:solidFill>
                        <a:schemeClr val="bg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620413799"/>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64714571"/>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３</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２</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02172289"/>
                  </a:ext>
                </a:extLst>
              </a:tr>
              <a:tr h="279308">
                <a:tc>
                  <a:txBody>
                    <a:bodyPr/>
                    <a:lstStyle/>
                    <a:p>
                      <a:pPr algn="ctr">
                        <a:lnSpc>
                          <a:spcPts val="1000"/>
                        </a:lnSpc>
                        <a:spcAft>
                          <a:spcPts val="0"/>
                        </a:spcAft>
                      </a:pPr>
                      <a:r>
                        <a:rPr lang="ja-JP" sz="1500" b="1" kern="100" dirty="0">
                          <a:solidFill>
                            <a:sysClr val="windowText" lastClr="000000"/>
                          </a:solidFill>
                          <a:effectLst/>
                          <a:latin typeface="Meiryo UI" panose="020B0604030504040204" pitchFamily="50" charset="-128"/>
                          <a:ea typeface="Meiryo UI" panose="020B0604030504040204" pitchFamily="50" charset="-128"/>
                        </a:rPr>
                        <a:t>４</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32</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79806344"/>
                  </a:ext>
                </a:extLst>
              </a:tr>
              <a:tr h="279308">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11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28</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985875125"/>
                  </a:ext>
                </a:extLst>
              </a:tr>
              <a:tr h="412712">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17</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14</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932139398"/>
                  </a:ext>
                </a:extLst>
              </a:tr>
              <a:tr h="279308">
                <a:tc>
                  <a:txBody>
                    <a:bodyPr/>
                    <a:lstStyle/>
                    <a:p>
                      <a:pPr algn="ctr">
                        <a:lnSpc>
                          <a:spcPts val="1000"/>
                        </a:lnSpc>
                        <a:spcAft>
                          <a:spcPts val="0"/>
                        </a:spcAft>
                      </a:pPr>
                      <a:r>
                        <a:rPr lang="en-US" sz="1500" b="1" kern="100">
                          <a:solidFill>
                            <a:sysClr val="windowText" lastClr="000000"/>
                          </a:solidFill>
                          <a:effectLst/>
                          <a:latin typeface="Meiryo UI" panose="020B0604030504040204" pitchFamily="50" charset="-128"/>
                          <a:ea typeface="Meiryo UI" panose="020B0604030504040204" pitchFamily="50" charset="-128"/>
                        </a:rPr>
                        <a:t>31</a:t>
                      </a:r>
                      <a:endParaRPr lang="ja-JP" sz="1800" b="1" kern="10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tc>
                  <a:txBody>
                    <a:bodyPr/>
                    <a:lstStyle/>
                    <a:p>
                      <a:pPr algn="ctr">
                        <a:lnSpc>
                          <a:spcPts val="1000"/>
                        </a:lnSpc>
                        <a:spcAft>
                          <a:spcPts val="0"/>
                        </a:spcAft>
                      </a:pPr>
                      <a:r>
                        <a:rPr lang="en-US" sz="1500" b="1" kern="100" dirty="0">
                          <a:solidFill>
                            <a:sysClr val="windowText" lastClr="000000"/>
                          </a:solidFill>
                          <a:effectLst/>
                          <a:latin typeface="Meiryo UI" panose="020B0604030504040204" pitchFamily="50" charset="-128"/>
                          <a:ea typeface="Meiryo UI" panose="020B0604030504040204" pitchFamily="50" charset="-128"/>
                        </a:rPr>
                        <a:t>31</a:t>
                      </a:r>
                      <a:endParaRPr lang="ja-JP" sz="1800" b="1"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solidFill>
                      <a:schemeClr val="accent2">
                        <a:lumMod val="20000"/>
                        <a:lumOff val="80000"/>
                      </a:schemeClr>
                    </a:solidFill>
                  </a:tcPr>
                </a:tc>
                <a:extLst>
                  <a:ext uri="{0D108BD9-81ED-4DB2-BD59-A6C34878D82A}">
                    <a16:rowId xmlns:a16="http://schemas.microsoft.com/office/drawing/2014/main" val="2561258252"/>
                  </a:ext>
                </a:extLst>
              </a:tr>
            </a:tbl>
          </a:graphicData>
        </a:graphic>
      </p:graphicFrame>
      <p:sp>
        <p:nvSpPr>
          <p:cNvPr id="9" name="正方形/長方形 8"/>
          <p:cNvSpPr/>
          <p:nvPr/>
        </p:nvSpPr>
        <p:spPr>
          <a:xfrm>
            <a:off x="829626" y="5977274"/>
            <a:ext cx="8263676" cy="430887"/>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フィンテックとは、</a:t>
            </a:r>
            <a:r>
              <a:rPr lang="en-US" altLang="ja-JP" sz="1100" dirty="0">
                <a:latin typeface="Meiryo UI" panose="020B0604030504040204" pitchFamily="50" charset="-128"/>
                <a:ea typeface="Meiryo UI" panose="020B0604030504040204" pitchFamily="50" charset="-128"/>
              </a:rPr>
              <a:t>Finance</a:t>
            </a:r>
            <a:r>
              <a:rPr lang="ja-JP" altLang="en-US" sz="1100" dirty="0">
                <a:latin typeface="Meiryo UI" panose="020B0604030504040204" pitchFamily="50" charset="-128"/>
                <a:ea typeface="Meiryo UI" panose="020B0604030504040204" pitchFamily="50" charset="-128"/>
              </a:rPr>
              <a:t>と</a:t>
            </a:r>
            <a:r>
              <a:rPr lang="en-US" altLang="ja-JP" sz="1100" dirty="0">
                <a:latin typeface="Meiryo UI" panose="020B0604030504040204" pitchFamily="50" charset="-128"/>
                <a:ea typeface="Meiryo UI" panose="020B0604030504040204" pitchFamily="50" charset="-128"/>
              </a:rPr>
              <a:t>Technology</a:t>
            </a:r>
            <a:r>
              <a:rPr lang="ja-JP" altLang="en-US" sz="1100" dirty="0">
                <a:latin typeface="Meiryo UI" panose="020B0604030504040204" pitchFamily="50" charset="-128"/>
                <a:ea typeface="Meiryo UI" panose="020B0604030504040204" pitchFamily="50" charset="-128"/>
              </a:rPr>
              <a:t>を掛け合わせた造語で、金融サービスとテクノロジーを結びつけることによって生まれた新たな金融商品やサービス等のこと</a:t>
            </a:r>
          </a:p>
        </p:txBody>
      </p:sp>
      <p:sp>
        <p:nvSpPr>
          <p:cNvPr id="12" name="正方形/長方形 11"/>
          <p:cNvSpPr/>
          <p:nvPr/>
        </p:nvSpPr>
        <p:spPr>
          <a:xfrm>
            <a:off x="0" y="0"/>
            <a:ext cx="9906000" cy="369332"/>
          </a:xfrm>
          <a:prstGeom prst="rect">
            <a:avLst/>
          </a:prstGeom>
          <a:solidFill>
            <a:srgbClr val="0070C0"/>
          </a:solidFill>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アジアの主要都市との比較（フィンテック）</a:t>
            </a: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Findexable</a:t>
            </a: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を基に日本総研作成</a:t>
            </a:r>
          </a:p>
        </p:txBody>
      </p:sp>
      <p:sp>
        <p:nvSpPr>
          <p:cNvPr id="13" name="正方形/長方形 12"/>
          <p:cNvSpPr/>
          <p:nvPr/>
        </p:nvSpPr>
        <p:spPr>
          <a:xfrm>
            <a:off x="440288" y="926955"/>
            <a:ext cx="8928992" cy="5824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国際金融センターランキングが世界第８位のサンフランシスコは、域内にシリコンバレーがあり、フィンテックに強みあり。</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2"/>
          <p:cNvSpPr txBox="1">
            <a:spLocks/>
          </p:cNvSpPr>
          <p:nvPr/>
        </p:nvSpPr>
        <p:spPr>
          <a:xfrm>
            <a:off x="7452072" y="6487245"/>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fld id="{4AC9B83D-17C3-4F2E-B0BA-D155CD364A7C}" type="slidenum">
              <a:rPr lang="ja-JP" altLang="en-US" b="1"/>
              <a:pPr algn="r">
                <a:defRPr/>
              </a:pPr>
              <a:t>35</a:t>
            </a:fld>
            <a:endParaRPr lang="ja-JP" altLang="en-US" b="1" dirty="0"/>
          </a:p>
        </p:txBody>
      </p:sp>
      <p:sp>
        <p:nvSpPr>
          <p:cNvPr id="11" name="四角形: 角を丸くする 28"/>
          <p:cNvSpPr/>
          <p:nvPr/>
        </p:nvSpPr>
        <p:spPr>
          <a:xfrm>
            <a:off x="968990" y="4577454"/>
            <a:ext cx="477673" cy="363035"/>
          </a:xfrm>
          <a:prstGeom prst="roundRect">
            <a:avLst/>
          </a:prstGeom>
          <a:noFill/>
          <a:ln w="28575">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Tree>
    <p:extLst>
      <p:ext uri="{BB962C8B-B14F-4D97-AF65-F5344CB8AC3E}">
        <p14:creationId xmlns:p14="http://schemas.microsoft.com/office/powerpoint/2010/main" val="23884829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295002" y="5571522"/>
            <a:ext cx="7233707" cy="2473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853" dirty="0">
                <a:solidFill>
                  <a:schemeClr val="tx1"/>
                </a:solidFill>
                <a:latin typeface="メイリオ" panose="020B0604030504040204" pitchFamily="50" charset="-128"/>
                <a:ea typeface="メイリオ" panose="020B0604030504040204" pitchFamily="50" charset="-128"/>
              </a:rPr>
              <a:t>出典</a:t>
            </a:r>
            <a:r>
              <a:rPr lang="en-US" altLang="ja-JP" sz="853" dirty="0">
                <a:solidFill>
                  <a:schemeClr val="tx1"/>
                </a:solidFill>
                <a:latin typeface="メイリオ" panose="020B0604030504040204" pitchFamily="50" charset="-128"/>
                <a:ea typeface="メイリオ" panose="020B0604030504040204" pitchFamily="50" charset="-128"/>
              </a:rPr>
              <a:t>:</a:t>
            </a:r>
            <a:r>
              <a:rPr lang="ja-JP" altLang="en-US" sz="853" dirty="0">
                <a:solidFill>
                  <a:schemeClr val="tx1"/>
                </a:solidFill>
                <a:latin typeface="メイリオ" panose="020B0604030504040204" pitchFamily="50" charset="-128"/>
                <a:ea typeface="メイリオ" panose="020B0604030504040204" pitchFamily="50" charset="-128"/>
              </a:rPr>
              <a:t>アクセンチュアによる</a:t>
            </a:r>
            <a:r>
              <a:rPr lang="en-US" altLang="ja-JP" sz="853" dirty="0">
                <a:solidFill>
                  <a:schemeClr val="tx1"/>
                </a:solidFill>
                <a:latin typeface="メイリオ" panose="020B0604030504040204" pitchFamily="50" charset="-128"/>
                <a:ea typeface="メイリオ" panose="020B0604030504040204" pitchFamily="50" charset="-128"/>
              </a:rPr>
              <a:t>CB Insights</a:t>
            </a:r>
            <a:r>
              <a:rPr lang="ja-JP" altLang="en-US" sz="853" dirty="0">
                <a:solidFill>
                  <a:schemeClr val="tx1"/>
                </a:solidFill>
                <a:latin typeface="メイリオ" panose="020B0604030504040204" pitchFamily="50" charset="-128"/>
                <a:ea typeface="メイリオ" panose="020B0604030504040204" pitchFamily="50" charset="-128"/>
              </a:rPr>
              <a:t>データの分析</a:t>
            </a:r>
            <a:endParaRPr lang="en-US" altLang="ja-JP" sz="853" dirty="0">
              <a:solidFill>
                <a:schemeClr val="tx1"/>
              </a:solidFill>
              <a:latin typeface="メイリオ" panose="020B0604030504040204" pitchFamily="50" charset="-128"/>
              <a:ea typeface="メイリオ" panose="020B0604030504040204" pitchFamily="50" charset="-128"/>
            </a:endParaRPr>
          </a:p>
        </p:txBody>
      </p:sp>
      <p:sp>
        <p:nvSpPr>
          <p:cNvPr id="9" name="正方形/長方形 8"/>
          <p:cNvSpPr/>
          <p:nvPr/>
        </p:nvSpPr>
        <p:spPr>
          <a:xfrm>
            <a:off x="0" y="0"/>
            <a:ext cx="9906000" cy="4439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9250" tIns="29250" rIns="29250" bIns="29250" rtlCol="0" anchor="ctr"/>
          <a:lstStyle/>
          <a:p>
            <a:pPr algn="ctr"/>
            <a:r>
              <a:rPr lang="ja-JP" altLang="en-US" b="1" dirty="0" smtClean="0">
                <a:latin typeface="Meiryo UI" panose="020B0604030504040204" pitchFamily="50" charset="-128"/>
                <a:ea typeface="Meiryo UI" panose="020B0604030504040204" pitchFamily="50" charset="-128"/>
              </a:rPr>
              <a:t>■フィンテック</a:t>
            </a:r>
            <a:r>
              <a:rPr lang="ja-JP" altLang="en-US" b="1" dirty="0">
                <a:latin typeface="Meiryo UI" panose="020B0604030504040204" pitchFamily="50" charset="-128"/>
                <a:ea typeface="Meiryo UI" panose="020B0604030504040204" pitchFamily="50" charset="-128"/>
              </a:rPr>
              <a:t>投資の推移</a:t>
            </a:r>
            <a:endParaRPr lang="en-US" altLang="ja-JP"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2"/>
          <a:srcRect l="14749" t="29911" r="16200" b="7763"/>
          <a:stretch/>
        </p:blipFill>
        <p:spPr>
          <a:xfrm>
            <a:off x="1160439" y="1549859"/>
            <a:ext cx="7600022" cy="3987115"/>
          </a:xfrm>
          <a:prstGeom prst="rect">
            <a:avLst/>
          </a:prstGeom>
        </p:spPr>
      </p:pic>
      <p:sp>
        <p:nvSpPr>
          <p:cNvPr id="8" name="スライド番号プレースホルダー 1"/>
          <p:cNvSpPr>
            <a:spLocks noGrp="1"/>
          </p:cNvSpPr>
          <p:nvPr>
            <p:ph type="sldNum" sz="quarter" idx="12"/>
          </p:nvPr>
        </p:nvSpPr>
        <p:spPr>
          <a:xfrm>
            <a:off x="7623912" y="6424592"/>
            <a:ext cx="2228850" cy="365125"/>
          </a:xfrm>
        </p:spPr>
        <p:txBody>
          <a:bodyPr/>
          <a:lstStyle/>
          <a:p>
            <a:fld id="{D2D8002D-B5B0-4BAC-B1F6-782DDCCE6D9C}" type="slidenum">
              <a:rPr kumimoji="1" lang="ja-JP" altLang="en-US" smtClean="0"/>
              <a:t>36</a:t>
            </a:fld>
            <a:endParaRPr kumimoji="1" lang="ja-JP" altLang="en-US" dirty="0"/>
          </a:p>
        </p:txBody>
      </p:sp>
      <p:sp>
        <p:nvSpPr>
          <p:cNvPr id="10" name="正方形/長方形 9"/>
          <p:cNvSpPr/>
          <p:nvPr/>
        </p:nvSpPr>
        <p:spPr>
          <a:xfrm>
            <a:off x="447359" y="643528"/>
            <a:ext cx="8928992" cy="40608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latin typeface="メイリオ" panose="020B0604030504040204" pitchFamily="50" charset="-128"/>
                <a:ea typeface="メイリオ" panose="020B0604030504040204" pitchFamily="50" charset="-128"/>
              </a:rPr>
              <a:t>〇「</a:t>
            </a:r>
            <a:r>
              <a:rPr lang="ja-JP" altLang="en-US" sz="1600" dirty="0">
                <a:latin typeface="メイリオ" panose="020B0604030504040204" pitchFamily="50" charset="-128"/>
                <a:ea typeface="メイリオ" panose="020B0604030504040204" pitchFamily="50" charset="-128"/>
              </a:rPr>
              <a:t>アジア・パシフィック」「北米」「欧州」で、フィンテック投資が加速</a:t>
            </a:r>
            <a:r>
              <a:rPr lang="ja-JP" altLang="en-US" sz="1600" dirty="0" smtClean="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091735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373109" y="1778685"/>
            <a:ext cx="7159784" cy="4310017"/>
          </a:xfrm>
          <a:prstGeom prst="rect">
            <a:avLst/>
          </a:prstGeom>
        </p:spPr>
      </p:pic>
      <p:sp>
        <p:nvSpPr>
          <p:cNvPr id="5" name="正方形/長方形 4"/>
          <p:cNvSpPr/>
          <p:nvPr/>
        </p:nvSpPr>
        <p:spPr>
          <a:xfrm>
            <a:off x="5310698" y="5988367"/>
            <a:ext cx="3848793" cy="217432"/>
          </a:xfrm>
          <a:prstGeom prst="rect">
            <a:avLst/>
          </a:prstGeom>
        </p:spPr>
        <p:txBody>
          <a:bodyPr wrap="square">
            <a:spAutoFit/>
          </a:bodyPr>
          <a:lstStyle/>
          <a:p>
            <a:pPr algn="r"/>
            <a:r>
              <a:rPr lang="ja-JP" altLang="en-US" sz="813" dirty="0"/>
              <a:t>出典：</a:t>
            </a:r>
            <a:r>
              <a:rPr lang="en-US" altLang="ja-JP" sz="813" dirty="0"/>
              <a:t>2020</a:t>
            </a:r>
            <a:r>
              <a:rPr lang="ja-JP" altLang="en-US" sz="813" dirty="0"/>
              <a:t>年</a:t>
            </a:r>
            <a:r>
              <a:rPr lang="en-US" altLang="ja-JP" sz="813" dirty="0"/>
              <a:t>8</a:t>
            </a:r>
            <a:r>
              <a:rPr lang="ja-JP" altLang="en-US" sz="813" dirty="0"/>
              <a:t>月 日本銀行調査統計局「資金循環の日米欧比較」</a:t>
            </a:r>
          </a:p>
        </p:txBody>
      </p:sp>
      <p:sp>
        <p:nvSpPr>
          <p:cNvPr id="8" name="テキスト ボックス 7"/>
          <p:cNvSpPr txBox="1"/>
          <p:nvPr/>
        </p:nvSpPr>
        <p:spPr>
          <a:xfrm>
            <a:off x="693022" y="1713199"/>
            <a:ext cx="7839871" cy="292388"/>
          </a:xfrm>
          <a:prstGeom prst="rect">
            <a:avLst/>
          </a:prstGeom>
          <a:noFill/>
          <a:ln w="28575">
            <a:solidFill>
              <a:schemeClr val="tx2"/>
            </a:solidFill>
          </a:ln>
        </p:spPr>
        <p:txBody>
          <a:bodyPr wrap="square" rtlCol="0" anchor="ctr">
            <a:spAutoFit/>
          </a:bodyPr>
          <a:lstStyle/>
          <a:p>
            <a:endParaRPr lang="ja-JP" altLang="en-US" sz="1300" dirty="0">
              <a:latin typeface="メイリオ" panose="020B0604030504040204" pitchFamily="50" charset="-128"/>
              <a:ea typeface="メイリオ" panose="020B0604030504040204" pitchFamily="50" charset="-128"/>
            </a:endParaRPr>
          </a:p>
        </p:txBody>
      </p:sp>
      <p:sp>
        <p:nvSpPr>
          <p:cNvPr id="6" name="正方形/長方形 5"/>
          <p:cNvSpPr/>
          <p:nvPr/>
        </p:nvSpPr>
        <p:spPr>
          <a:xfrm>
            <a:off x="0" y="0"/>
            <a:ext cx="9852762" cy="4612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9250" tIns="29250" rIns="29250" bIns="29250" rtlCol="0" anchor="ctr"/>
          <a:lstStyle/>
          <a:p>
            <a:pPr algn="ctr"/>
            <a:r>
              <a:rPr lang="ja-JP" altLang="en-US" b="1" dirty="0" smtClean="0">
                <a:latin typeface="Meiryo UI" panose="020B0604030504040204" pitchFamily="50" charset="-128"/>
                <a:ea typeface="Meiryo UI" panose="020B0604030504040204" pitchFamily="50" charset="-128"/>
              </a:rPr>
              <a:t>■日本</a:t>
            </a:r>
            <a:r>
              <a:rPr lang="ja-JP" altLang="en-US" b="1" dirty="0">
                <a:latin typeface="Meiryo UI" panose="020B0604030504040204" pitchFamily="50" charset="-128"/>
                <a:ea typeface="Meiryo UI" panose="020B0604030504040204" pitchFamily="50" charset="-128"/>
              </a:rPr>
              <a:t>の個人金融資産</a:t>
            </a:r>
            <a:endParaRPr lang="en-US" altLang="ja-JP" b="1" dirty="0">
              <a:latin typeface="Meiryo UI" panose="020B0604030504040204" pitchFamily="50" charset="-128"/>
              <a:ea typeface="Meiryo UI" panose="020B0604030504040204" pitchFamily="50" charset="-128"/>
            </a:endParaRPr>
          </a:p>
        </p:txBody>
      </p:sp>
      <p:sp>
        <p:nvSpPr>
          <p:cNvPr id="9" name="正方形/長方形 8"/>
          <p:cNvSpPr/>
          <p:nvPr/>
        </p:nvSpPr>
        <p:spPr>
          <a:xfrm>
            <a:off x="2629180" y="1620851"/>
            <a:ext cx="4605915" cy="317459"/>
          </a:xfrm>
          <a:prstGeom prst="rect">
            <a:avLst/>
          </a:prstGeom>
        </p:spPr>
        <p:txBody>
          <a:bodyPr wrap="square">
            <a:spAutoFit/>
          </a:bodyPr>
          <a:lstStyle/>
          <a:p>
            <a:pPr algn="ctr"/>
            <a:r>
              <a:rPr lang="ja-JP" altLang="en-US" sz="1300" b="1" dirty="0"/>
              <a:t>家計の金融資産構成の日米欧比較（</a:t>
            </a:r>
            <a:r>
              <a:rPr lang="en-US" altLang="ja-JP" sz="1463" b="1" dirty="0"/>
              <a:t>2020</a:t>
            </a:r>
            <a:r>
              <a:rPr lang="ja-JP" altLang="en-US" sz="1300" b="1" dirty="0"/>
              <a:t>年</a:t>
            </a:r>
            <a:r>
              <a:rPr lang="en-US" altLang="ja-JP" sz="1300" b="1" dirty="0"/>
              <a:t>3</a:t>
            </a:r>
            <a:r>
              <a:rPr lang="ja-JP" altLang="en-US" sz="1300" b="1" dirty="0"/>
              <a:t>月末）</a:t>
            </a:r>
          </a:p>
        </p:txBody>
      </p:sp>
      <p:sp>
        <p:nvSpPr>
          <p:cNvPr id="10" name="正方形/長方形 9"/>
          <p:cNvSpPr/>
          <p:nvPr/>
        </p:nvSpPr>
        <p:spPr>
          <a:xfrm>
            <a:off x="1846762" y="2168818"/>
            <a:ext cx="3046095" cy="5437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2" name="正方形/長方形 11"/>
          <p:cNvSpPr/>
          <p:nvPr/>
        </p:nvSpPr>
        <p:spPr>
          <a:xfrm>
            <a:off x="1846762" y="4415357"/>
            <a:ext cx="1952897" cy="5437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3" name="正方形/長方形 12"/>
          <p:cNvSpPr/>
          <p:nvPr/>
        </p:nvSpPr>
        <p:spPr>
          <a:xfrm>
            <a:off x="1846761" y="3285778"/>
            <a:ext cx="771804" cy="5437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4" name="スライド番号プレースホルダー 1"/>
          <p:cNvSpPr>
            <a:spLocks noGrp="1"/>
          </p:cNvSpPr>
          <p:nvPr>
            <p:ph type="sldNum" sz="quarter" idx="12"/>
          </p:nvPr>
        </p:nvSpPr>
        <p:spPr>
          <a:xfrm>
            <a:off x="7623912" y="6424592"/>
            <a:ext cx="2228850" cy="365125"/>
          </a:xfrm>
        </p:spPr>
        <p:txBody>
          <a:bodyPr/>
          <a:lstStyle/>
          <a:p>
            <a:fld id="{D2D8002D-B5B0-4BAC-B1F6-782DDCCE6D9C}" type="slidenum">
              <a:rPr kumimoji="1" lang="ja-JP" altLang="en-US" smtClean="0"/>
              <a:t>37</a:t>
            </a:fld>
            <a:endParaRPr kumimoji="1" lang="ja-JP" altLang="en-US" dirty="0"/>
          </a:p>
        </p:txBody>
      </p:sp>
      <p:sp>
        <p:nvSpPr>
          <p:cNvPr id="11" name="正方形/長方形 10"/>
          <p:cNvSpPr/>
          <p:nvPr/>
        </p:nvSpPr>
        <p:spPr>
          <a:xfrm>
            <a:off x="324949" y="616299"/>
            <a:ext cx="9135815" cy="70796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latin typeface="メイリオ" panose="020B0604030504040204" pitchFamily="50" charset="-128"/>
                <a:ea typeface="メイリオ" panose="020B0604030504040204" pitchFamily="50" charset="-128"/>
              </a:rPr>
              <a:t>〇　日本</a:t>
            </a:r>
            <a:r>
              <a:rPr lang="ja-JP" altLang="en-US" sz="1600" dirty="0">
                <a:latin typeface="メイリオ" panose="020B0604030504040204" pitchFamily="50" charset="-128"/>
                <a:ea typeface="メイリオ" panose="020B0604030504040204" pitchFamily="50" charset="-128"/>
              </a:rPr>
              <a:t>の家計金融資産は現金･預金が過半数を占め、欧米に比べると現金･預金の比率が高く投資信託</a:t>
            </a:r>
            <a:r>
              <a:rPr lang="ja-JP" altLang="en-US" sz="1600" dirty="0" smtClean="0">
                <a:latin typeface="メイリオ" panose="020B0604030504040204" pitchFamily="50" charset="-128"/>
                <a:ea typeface="メイリオ" panose="020B0604030504040204" pitchFamily="50" charset="-128"/>
              </a:rPr>
              <a:t>や株式</a:t>
            </a:r>
            <a:r>
              <a:rPr lang="ja-JP" altLang="en-US" sz="1600" dirty="0">
                <a:latin typeface="メイリオ" panose="020B0604030504040204" pitchFamily="50" charset="-128"/>
                <a:ea typeface="メイリオ" panose="020B0604030504040204" pitchFamily="50" charset="-128"/>
              </a:rPr>
              <a:t>等の比率が低い</a:t>
            </a:r>
            <a:r>
              <a:rPr lang="ja-JP" altLang="en-US" sz="1600" dirty="0" smtClean="0">
                <a:latin typeface="メイリオ" panose="020B0604030504040204" pitchFamily="50" charset="-128"/>
                <a:ea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7706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1328238" y="5917253"/>
            <a:ext cx="7233707" cy="2473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853" dirty="0">
                <a:solidFill>
                  <a:schemeClr val="tx1"/>
                </a:solidFill>
                <a:latin typeface="メイリオ" panose="020B0604030504040204" pitchFamily="50" charset="-128"/>
                <a:ea typeface="メイリオ" panose="020B0604030504040204" pitchFamily="50" charset="-128"/>
              </a:rPr>
              <a:t>出典：</a:t>
            </a:r>
            <a:r>
              <a:rPr lang="zh-TW" altLang="en-US" sz="853" dirty="0">
                <a:solidFill>
                  <a:schemeClr val="tx1"/>
                </a:solidFill>
                <a:latin typeface="メイリオ" panose="020B0604030504040204" pitchFamily="50" charset="-128"/>
                <a:ea typeface="メイリオ" panose="020B0604030504040204" pitchFamily="50" charset="-128"/>
              </a:rPr>
              <a:t>ＦＲＢ</a:t>
            </a:r>
            <a:r>
              <a:rPr lang="ja-JP" altLang="en-US" sz="853" dirty="0" err="1">
                <a:solidFill>
                  <a:schemeClr val="tx1"/>
                </a:solidFill>
                <a:latin typeface="メイリオ" panose="020B0604030504040204" pitchFamily="50" charset="-128"/>
                <a:ea typeface="メイリオ" panose="020B0604030504040204" pitchFamily="50" charset="-128"/>
              </a:rPr>
              <a:t>、</a:t>
            </a:r>
            <a:r>
              <a:rPr lang="zh-TW" altLang="en-US" sz="853" dirty="0">
                <a:solidFill>
                  <a:schemeClr val="tx1"/>
                </a:solidFill>
                <a:latin typeface="メイリオ" panose="020B0604030504040204" pitchFamily="50" charset="-128"/>
                <a:ea typeface="メイリオ" panose="020B0604030504040204" pitchFamily="50" charset="-128"/>
              </a:rPr>
              <a:t>ＢＯ</a:t>
            </a:r>
            <a:r>
              <a:rPr lang="en-US" altLang="ja-JP" sz="853" dirty="0">
                <a:solidFill>
                  <a:schemeClr val="tx1"/>
                </a:solidFill>
                <a:latin typeface="メイリオ" panose="020B0604030504040204" pitchFamily="50" charset="-128"/>
                <a:ea typeface="メイリオ" panose="020B0604030504040204" pitchFamily="50" charset="-128"/>
              </a:rPr>
              <a:t>E</a:t>
            </a:r>
            <a:r>
              <a:rPr lang="ja-JP" altLang="en-US" sz="853" dirty="0" err="1">
                <a:solidFill>
                  <a:schemeClr val="tx1"/>
                </a:solidFill>
                <a:latin typeface="メイリオ" panose="020B0604030504040204" pitchFamily="50" charset="-128"/>
                <a:ea typeface="メイリオ" panose="020B0604030504040204" pitchFamily="50" charset="-128"/>
              </a:rPr>
              <a:t>、</a:t>
            </a:r>
            <a:r>
              <a:rPr lang="zh-TW" altLang="en-US" sz="853" dirty="0">
                <a:solidFill>
                  <a:schemeClr val="tx1"/>
                </a:solidFill>
                <a:latin typeface="メイリオ" panose="020B0604030504040204" pitchFamily="50" charset="-128"/>
                <a:ea typeface="メイリオ" panose="020B0604030504040204" pitchFamily="50" charset="-128"/>
              </a:rPr>
              <a:t> 日本銀行</a:t>
            </a:r>
            <a:r>
              <a:rPr lang="ja-JP" altLang="en-US" sz="853" dirty="0">
                <a:solidFill>
                  <a:schemeClr val="tx1"/>
                </a:solidFill>
                <a:latin typeface="メイリオ" panose="020B0604030504040204" pitchFamily="50" charset="-128"/>
                <a:ea typeface="メイリオ" panose="020B0604030504040204" pitchFamily="50" charset="-128"/>
              </a:rPr>
              <a:t>より、</a:t>
            </a:r>
            <a:r>
              <a:rPr lang="zh-TW" altLang="en-US" sz="853" dirty="0">
                <a:solidFill>
                  <a:schemeClr val="tx1"/>
                </a:solidFill>
                <a:latin typeface="メイリオ" panose="020B0604030504040204" pitchFamily="50" charset="-128"/>
                <a:ea typeface="メイリオ" panose="020B0604030504040204" pitchFamily="50" charset="-128"/>
              </a:rPr>
              <a:t>金融庁作成</a:t>
            </a:r>
            <a:endParaRPr lang="en-US" altLang="ja-JP" sz="853"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p:cNvSpPr/>
          <p:nvPr/>
        </p:nvSpPr>
        <p:spPr>
          <a:xfrm>
            <a:off x="0" y="0"/>
            <a:ext cx="9906000" cy="3777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9250" tIns="29250" rIns="29250" bIns="29250" rtlCol="0" anchor="ctr"/>
          <a:lstStyle/>
          <a:p>
            <a:pPr algn="ctr"/>
            <a:r>
              <a:rPr lang="ja-JP" altLang="en-US" b="1" dirty="0" smtClean="0">
                <a:latin typeface="Meiryo UI" panose="020B0604030504040204" pitchFamily="50" charset="-128"/>
                <a:ea typeface="Meiryo UI" panose="020B0604030504040204" pitchFamily="50" charset="-128"/>
              </a:rPr>
              <a:t>■個人</a:t>
            </a:r>
            <a:r>
              <a:rPr lang="ja-JP" altLang="en-US" b="1" dirty="0">
                <a:latin typeface="Meiryo UI" panose="020B0604030504040204" pitchFamily="50" charset="-128"/>
                <a:ea typeface="Meiryo UI" panose="020B0604030504040204" pitchFamily="50" charset="-128"/>
              </a:rPr>
              <a:t>金融資産の特徴</a:t>
            </a:r>
            <a:endParaRPr lang="en-US" altLang="ja-JP"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2"/>
          <a:srcRect l="16980" t="30506" r="16981" b="12549"/>
          <a:stretch/>
        </p:blipFill>
        <p:spPr>
          <a:xfrm>
            <a:off x="1373999" y="1988717"/>
            <a:ext cx="7748076" cy="3756247"/>
          </a:xfrm>
          <a:prstGeom prst="rect">
            <a:avLst/>
          </a:prstGeom>
        </p:spPr>
      </p:pic>
      <p:sp>
        <p:nvSpPr>
          <p:cNvPr id="8" name="正方形/長方形 7"/>
          <p:cNvSpPr/>
          <p:nvPr/>
        </p:nvSpPr>
        <p:spPr>
          <a:xfrm>
            <a:off x="2729579" y="1799253"/>
            <a:ext cx="4605915" cy="292388"/>
          </a:xfrm>
          <a:prstGeom prst="rect">
            <a:avLst/>
          </a:prstGeom>
        </p:spPr>
        <p:txBody>
          <a:bodyPr wrap="square">
            <a:spAutoFit/>
          </a:bodyPr>
          <a:lstStyle/>
          <a:p>
            <a:pPr algn="ctr"/>
            <a:r>
              <a:rPr lang="ja-JP" altLang="en-US" sz="1300" b="1" dirty="0"/>
              <a:t>家計の金融資産の推移（日米欧比較）</a:t>
            </a:r>
          </a:p>
        </p:txBody>
      </p:sp>
      <p:sp>
        <p:nvSpPr>
          <p:cNvPr id="9" name="角丸四角形 8"/>
          <p:cNvSpPr/>
          <p:nvPr/>
        </p:nvSpPr>
        <p:spPr>
          <a:xfrm>
            <a:off x="1328238" y="5687682"/>
            <a:ext cx="3290100" cy="2473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ltLang="ja-JP" sz="853" dirty="0">
                <a:solidFill>
                  <a:schemeClr val="tx1"/>
                </a:solidFill>
                <a:latin typeface="メイリオ" panose="020B0604030504040204" pitchFamily="50" charset="-128"/>
                <a:ea typeface="メイリオ" panose="020B0604030504040204" pitchFamily="50" charset="-128"/>
              </a:rPr>
              <a:t>※1998</a:t>
            </a:r>
            <a:r>
              <a:rPr lang="ja-JP" altLang="en-US" sz="853" dirty="0">
                <a:solidFill>
                  <a:schemeClr val="tx1"/>
                </a:solidFill>
                <a:latin typeface="メイリオ" panose="020B0604030504040204" pitchFamily="50" charset="-128"/>
                <a:ea typeface="メイリオ" panose="020B0604030504040204" pitchFamily="50" charset="-128"/>
              </a:rPr>
              <a:t>年＝１とする。</a:t>
            </a:r>
            <a:endParaRPr lang="en-US" altLang="ja-JP" sz="853" dirty="0">
              <a:solidFill>
                <a:schemeClr val="tx1"/>
              </a:solidFill>
              <a:latin typeface="メイリオ" panose="020B0604030504040204" pitchFamily="50" charset="-128"/>
              <a:ea typeface="メイリオ" panose="020B0604030504040204" pitchFamily="50" charset="-128"/>
            </a:endParaRPr>
          </a:p>
        </p:txBody>
      </p:sp>
      <p:sp>
        <p:nvSpPr>
          <p:cNvPr id="10" name="スライド番号プレースホルダー 1"/>
          <p:cNvSpPr>
            <a:spLocks noGrp="1"/>
          </p:cNvSpPr>
          <p:nvPr>
            <p:ph type="sldNum" sz="quarter" idx="12"/>
          </p:nvPr>
        </p:nvSpPr>
        <p:spPr>
          <a:xfrm>
            <a:off x="7623912" y="6424592"/>
            <a:ext cx="2228850" cy="365125"/>
          </a:xfrm>
        </p:spPr>
        <p:txBody>
          <a:bodyPr/>
          <a:lstStyle/>
          <a:p>
            <a:fld id="{D2D8002D-B5B0-4BAC-B1F6-782DDCCE6D9C}" type="slidenum">
              <a:rPr kumimoji="1" lang="ja-JP" altLang="en-US" smtClean="0"/>
              <a:t>38</a:t>
            </a:fld>
            <a:endParaRPr kumimoji="1" lang="ja-JP" altLang="en-US" dirty="0"/>
          </a:p>
        </p:txBody>
      </p:sp>
      <p:sp>
        <p:nvSpPr>
          <p:cNvPr id="11" name="正方形/長方形 10"/>
          <p:cNvSpPr/>
          <p:nvPr/>
        </p:nvSpPr>
        <p:spPr>
          <a:xfrm>
            <a:off x="324949" y="550077"/>
            <a:ext cx="9135815" cy="88293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latin typeface="メイリオ" panose="020B0604030504040204" pitchFamily="50" charset="-128"/>
                <a:ea typeface="メイリオ" panose="020B0604030504040204" pitchFamily="50" charset="-128"/>
              </a:rPr>
              <a:t>〇</a:t>
            </a:r>
            <a:r>
              <a:rPr lang="en-US" altLang="ja-JP" sz="1600" dirty="0">
                <a:latin typeface="メイリオ" panose="020B0604030504040204" pitchFamily="50" charset="-128"/>
                <a:ea typeface="メイリオ" panose="020B0604030504040204" pitchFamily="50" charset="-128"/>
              </a:rPr>
              <a:t>1998</a:t>
            </a:r>
            <a:r>
              <a:rPr lang="ja-JP" altLang="en-US" sz="1600" dirty="0">
                <a:latin typeface="メイリオ" panose="020B0604030504040204" pitchFamily="50" charset="-128"/>
                <a:ea typeface="メイリオ" panose="020B0604030504040204" pitchFamily="50" charset="-128"/>
              </a:rPr>
              <a:t>年から</a:t>
            </a:r>
            <a:r>
              <a:rPr lang="en-US" altLang="ja-JP" sz="1600" dirty="0">
                <a:latin typeface="メイリオ" panose="020B0604030504040204" pitchFamily="50" charset="-128"/>
                <a:ea typeface="メイリオ" panose="020B0604030504040204" pitchFamily="50" charset="-128"/>
              </a:rPr>
              <a:t>20</a:t>
            </a:r>
            <a:r>
              <a:rPr lang="ja-JP" altLang="en-US" sz="1600" dirty="0">
                <a:latin typeface="メイリオ" panose="020B0604030504040204" pitchFamily="50" charset="-128"/>
                <a:ea typeface="メイリオ" panose="020B0604030504040204" pitchFamily="50" charset="-128"/>
              </a:rPr>
              <a:t>年間で、米国・英国では、それぞれマクロの家計金融資産は</a:t>
            </a:r>
            <a:r>
              <a:rPr lang="en-US" altLang="ja-JP" sz="1600" dirty="0">
                <a:latin typeface="メイリオ" panose="020B0604030504040204" pitchFamily="50" charset="-128"/>
                <a:ea typeface="メイリオ" panose="020B0604030504040204" pitchFamily="50" charset="-128"/>
              </a:rPr>
              <a:t>2.7</a:t>
            </a:r>
            <a:r>
              <a:rPr lang="ja-JP" altLang="en-US" sz="1600" dirty="0">
                <a:latin typeface="メイリオ" panose="020B0604030504040204" pitchFamily="50" charset="-128"/>
                <a:ea typeface="メイリオ" panose="020B0604030504040204" pitchFamily="50" charset="-128"/>
              </a:rPr>
              <a:t>倍、</a:t>
            </a:r>
            <a:r>
              <a:rPr lang="en-US" altLang="ja-JP" sz="1600" dirty="0">
                <a:latin typeface="メイリオ" panose="020B0604030504040204" pitchFamily="50" charset="-128"/>
                <a:ea typeface="メイリオ" panose="020B0604030504040204" pitchFamily="50" charset="-128"/>
              </a:rPr>
              <a:t>2.3</a:t>
            </a:r>
            <a:r>
              <a:rPr lang="ja-JP" altLang="en-US" sz="1600" dirty="0">
                <a:latin typeface="メイリオ" panose="020B0604030504040204" pitchFamily="50" charset="-128"/>
                <a:ea typeface="メイリオ" panose="020B0604030504040204" pitchFamily="50" charset="-128"/>
              </a:rPr>
              <a:t>倍へと</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伸びているが、日本では</a:t>
            </a:r>
            <a:r>
              <a:rPr lang="en-US" altLang="ja-JP" sz="1600" dirty="0">
                <a:latin typeface="メイリオ" panose="020B0604030504040204" pitchFamily="50" charset="-128"/>
                <a:ea typeface="メイリオ" panose="020B0604030504040204" pitchFamily="50" charset="-128"/>
              </a:rPr>
              <a:t>1.4</a:t>
            </a:r>
            <a:r>
              <a:rPr lang="ja-JP" altLang="en-US" sz="1600" dirty="0">
                <a:latin typeface="メイリオ" panose="020B0604030504040204" pitchFamily="50" charset="-128"/>
                <a:ea typeface="メイリオ" panose="020B0604030504040204" pitchFamily="50" charset="-128"/>
              </a:rPr>
              <a:t>倍に留まっている。</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また、有価証券等による運用リターンも、日本は英米に比べて低い伸び率に留まっている。</a:t>
            </a:r>
          </a:p>
        </p:txBody>
      </p:sp>
    </p:spTree>
    <p:extLst>
      <p:ext uri="{BB962C8B-B14F-4D97-AF65-F5344CB8AC3E}">
        <p14:creationId xmlns:p14="http://schemas.microsoft.com/office/powerpoint/2010/main" val="25044404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extLst>
              <p:ext uri="{D42A27DB-BD31-4B8C-83A1-F6EECF244321}">
                <p14:modId xmlns:p14="http://schemas.microsoft.com/office/powerpoint/2010/main" val="3187110586"/>
              </p:ext>
            </p:extLst>
          </p:nvPr>
        </p:nvGraphicFramePr>
        <p:xfrm>
          <a:off x="748456" y="1423111"/>
          <a:ext cx="8426015" cy="4971887"/>
        </p:xfrm>
        <a:graphic>
          <a:graphicData uri="http://schemas.openxmlformats.org/drawingml/2006/table">
            <a:tbl>
              <a:tblPr firstRow="1" bandRow="1">
                <a:tableStyleId>{5940675A-B579-460E-94D1-54222C63F5DA}</a:tableStyleId>
              </a:tblPr>
              <a:tblGrid>
                <a:gridCol w="440751">
                  <a:extLst>
                    <a:ext uri="{9D8B030D-6E8A-4147-A177-3AD203B41FA5}">
                      <a16:colId xmlns:a16="http://schemas.microsoft.com/office/drawing/2014/main" val="1724123981"/>
                    </a:ext>
                  </a:extLst>
                </a:gridCol>
                <a:gridCol w="1443789">
                  <a:extLst>
                    <a:ext uri="{9D8B030D-6E8A-4147-A177-3AD203B41FA5}">
                      <a16:colId xmlns:a16="http://schemas.microsoft.com/office/drawing/2014/main" val="3939271773"/>
                    </a:ext>
                  </a:extLst>
                </a:gridCol>
                <a:gridCol w="1308295">
                  <a:extLst>
                    <a:ext uri="{9D8B030D-6E8A-4147-A177-3AD203B41FA5}">
                      <a16:colId xmlns:a16="http://schemas.microsoft.com/office/drawing/2014/main" val="3398720426"/>
                    </a:ext>
                  </a:extLst>
                </a:gridCol>
                <a:gridCol w="1308295">
                  <a:extLst>
                    <a:ext uri="{9D8B030D-6E8A-4147-A177-3AD203B41FA5}">
                      <a16:colId xmlns:a16="http://schemas.microsoft.com/office/drawing/2014/main" val="1637068094"/>
                    </a:ext>
                  </a:extLst>
                </a:gridCol>
                <a:gridCol w="1308295">
                  <a:extLst>
                    <a:ext uri="{9D8B030D-6E8A-4147-A177-3AD203B41FA5}">
                      <a16:colId xmlns:a16="http://schemas.microsoft.com/office/drawing/2014/main" val="3716171316"/>
                    </a:ext>
                  </a:extLst>
                </a:gridCol>
                <a:gridCol w="1308295">
                  <a:extLst>
                    <a:ext uri="{9D8B030D-6E8A-4147-A177-3AD203B41FA5}">
                      <a16:colId xmlns:a16="http://schemas.microsoft.com/office/drawing/2014/main" val="1587539120"/>
                    </a:ext>
                  </a:extLst>
                </a:gridCol>
                <a:gridCol w="1308295">
                  <a:extLst>
                    <a:ext uri="{9D8B030D-6E8A-4147-A177-3AD203B41FA5}">
                      <a16:colId xmlns:a16="http://schemas.microsoft.com/office/drawing/2014/main" val="150816291"/>
                    </a:ext>
                  </a:extLst>
                </a:gridCol>
              </a:tblGrid>
              <a:tr h="453937">
                <a:tc gridSpan="2">
                  <a:txBody>
                    <a:bodyPr/>
                    <a:lstStyle/>
                    <a:p>
                      <a:pPr algn="ct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hMerge="1">
                  <a:txBody>
                    <a:bodyPr/>
                    <a:lstStyle/>
                    <a:p>
                      <a:pPr algn="ctr"/>
                      <a:endParaRPr kumimoji="1" lang="ja-JP" altLang="en-US" sz="1600" b="1" dirty="0"/>
                    </a:p>
                  </a:txBody>
                  <a:tcPr anchor="ctr">
                    <a:solidFill>
                      <a:schemeClr val="bg1">
                        <a:lumMod val="75000"/>
                      </a:schemeClr>
                    </a:solidFill>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日本</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香港</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シンガポール</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米国</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英国</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solidFill>
                      <a:schemeClr val="bg1">
                        <a:lumMod val="75000"/>
                      </a:schemeClr>
                    </a:solidFill>
                  </a:tcPr>
                </a:tc>
                <a:extLst>
                  <a:ext uri="{0D108BD9-81ED-4DB2-BD59-A6C34878D82A}">
                    <a16:rowId xmlns:a16="http://schemas.microsoft.com/office/drawing/2014/main" val="744313388"/>
                  </a:ext>
                </a:extLst>
              </a:tr>
              <a:tr h="1366047">
                <a:tc gridSpan="2">
                  <a:txBody>
                    <a:bodyPr/>
                    <a:lstStyle/>
                    <a:p>
                      <a:r>
                        <a:rPr kumimoji="1" lang="ja-JP" altLang="en-US" sz="1500" b="1" dirty="0" smtClean="0">
                          <a:latin typeface="Meiryo UI" panose="020B0604030504040204" pitchFamily="50" charset="-128"/>
                          <a:ea typeface="Meiryo UI" panose="020B0604030504040204" pitchFamily="50" charset="-128"/>
                        </a:rPr>
                        <a:t>法人税</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tc>
                <a:tc hMerge="1">
                  <a:txBody>
                    <a:bodyPr/>
                    <a:lstStyle/>
                    <a:p>
                      <a:pPr algn="ctr"/>
                      <a:endParaRPr kumimoji="1" lang="en-US" altLang="zh-CN" sz="1800" b="1" dirty="0" smtClean="0"/>
                    </a:p>
                  </a:txBody>
                  <a:tcPr anchor="ctr"/>
                </a:tc>
                <a:tc>
                  <a:txBody>
                    <a:bodyPr/>
                    <a:lstStyle/>
                    <a:p>
                      <a:pPr algn="ctr"/>
                      <a:r>
                        <a:rPr kumimoji="1" lang="en-US" altLang="zh-CN" sz="1700" b="1" dirty="0" smtClean="0">
                          <a:latin typeface="Meiryo UI" panose="020B0604030504040204" pitchFamily="50" charset="-128"/>
                          <a:ea typeface="Meiryo UI" panose="020B0604030504040204" pitchFamily="50" charset="-128"/>
                        </a:rPr>
                        <a:t>29.74</a:t>
                      </a:r>
                      <a:r>
                        <a:rPr kumimoji="1" lang="ja-JP" altLang="en-US" sz="1700" b="1" dirty="0" smtClean="0">
                          <a:latin typeface="Meiryo UI" panose="020B0604030504040204" pitchFamily="50" charset="-128"/>
                          <a:ea typeface="Meiryo UI" panose="020B0604030504040204" pitchFamily="50" charset="-128"/>
                        </a:rPr>
                        <a:t>％</a:t>
                      </a:r>
                      <a:endParaRPr kumimoji="1" lang="en-US" altLang="zh-CN"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16.5</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p>
                      <a:pPr algn="ctr"/>
                      <a:endParaRPr kumimoji="1" lang="en-US" altLang="ja-JP" sz="11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課税所得約</a:t>
                      </a:r>
                      <a:r>
                        <a:rPr kumimoji="1" lang="en-US" altLang="ja-JP" sz="1000" dirty="0" smtClean="0">
                          <a:latin typeface="Meiryo UI" panose="020B0604030504040204" pitchFamily="50" charset="-128"/>
                          <a:ea typeface="Meiryo UI" panose="020B0604030504040204" pitchFamily="50" charset="-128"/>
                        </a:rPr>
                        <a:t>28</a:t>
                      </a:r>
                      <a:r>
                        <a:rPr kumimoji="1" lang="ja-JP" altLang="en-US" sz="1000" dirty="0" smtClean="0">
                          <a:latin typeface="Meiryo UI" panose="020B0604030504040204" pitchFamily="50" charset="-128"/>
                          <a:ea typeface="Meiryo UI" panose="020B0604030504040204" pitchFamily="50" charset="-128"/>
                        </a:rPr>
                        <a:t>百万円までは</a:t>
                      </a:r>
                      <a:r>
                        <a:rPr kumimoji="1" lang="en-US" altLang="ja-JP" sz="1000" dirty="0" smtClean="0">
                          <a:latin typeface="Meiryo UI" panose="020B0604030504040204" pitchFamily="50" charset="-128"/>
                          <a:ea typeface="Meiryo UI" panose="020B0604030504040204" pitchFamily="50" charset="-128"/>
                        </a:rPr>
                        <a:t>8.25</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a:t>
                      </a: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17.0</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27.98</a:t>
                      </a:r>
                      <a:r>
                        <a:rPr kumimoji="1" lang="ja-JP" altLang="en-US" sz="1700" b="1" dirty="0" smtClean="0">
                          <a:latin typeface="Meiryo UI" panose="020B0604030504040204" pitchFamily="50" charset="-128"/>
                          <a:ea typeface="Meiryo UI" panose="020B0604030504040204" pitchFamily="50" charset="-128"/>
                        </a:rPr>
                        <a:t>％</a:t>
                      </a:r>
                      <a:endParaRPr kumimoji="1" lang="ja-JP" altLang="en-US" sz="1700" b="1"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19.0</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55811945"/>
                  </a:ext>
                </a:extLst>
              </a:tr>
              <a:tr h="788531">
                <a:tc gridSpan="2">
                  <a:txBody>
                    <a:bodyPr/>
                    <a:lstStyle/>
                    <a:p>
                      <a:r>
                        <a:rPr kumimoji="1" lang="ja-JP" altLang="en-US" sz="1500" b="1" dirty="0" smtClean="0">
                          <a:latin typeface="Meiryo UI" panose="020B0604030504040204" pitchFamily="50" charset="-128"/>
                          <a:ea typeface="Meiryo UI" panose="020B0604030504040204" pitchFamily="50" charset="-128"/>
                        </a:rPr>
                        <a:t>所得税</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lnB w="12700" cmpd="sng">
                      <a:noFill/>
                    </a:lnB>
                  </a:tcPr>
                </a:tc>
                <a:tc hMerge="1">
                  <a:txBody>
                    <a:bodyPr/>
                    <a:lstStyle/>
                    <a:p>
                      <a:endParaRPr kumimoji="1" lang="en-US" altLang="ja-JP" sz="1400" dirty="0" smtClean="0"/>
                    </a:p>
                  </a:txBody>
                  <a:tcPr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5〜45</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2〜17</a:t>
                      </a:r>
                      <a:r>
                        <a:rPr kumimoji="1" lang="ja-JP" altLang="en-US" sz="1700" b="1" dirty="0" smtClean="0">
                          <a:latin typeface="Meiryo UI" panose="020B0604030504040204" pitchFamily="50" charset="-128"/>
                          <a:ea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rPr>
                        <a:t>　</a:t>
                      </a: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0〜22</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smtClean="0">
                          <a:latin typeface="Meiryo UI" panose="020B0604030504040204" pitchFamily="50" charset="-128"/>
                          <a:ea typeface="Meiryo UI" panose="020B0604030504040204" pitchFamily="50" charset="-128"/>
                        </a:rPr>
                        <a:t>10〜37</a:t>
                      </a:r>
                      <a:r>
                        <a:rPr kumimoji="1" lang="ja-JP" altLang="en-US" sz="1700" b="1" dirty="0" smtClean="0">
                          <a:latin typeface="Meiryo UI" panose="020B0604030504040204" pitchFamily="50" charset="-128"/>
                          <a:ea typeface="Meiryo UI" panose="020B0604030504040204" pitchFamily="50" charset="-128"/>
                        </a:rPr>
                        <a:t>％</a:t>
                      </a:r>
                      <a:endParaRPr kumimoji="1" lang="en-US" altLang="zh-CN"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700" b="1" dirty="0" smtClean="0">
                          <a:latin typeface="Meiryo UI" panose="020B0604030504040204" pitchFamily="50" charset="-128"/>
                          <a:ea typeface="Meiryo UI" panose="020B0604030504040204" pitchFamily="50" charset="-128"/>
                        </a:rPr>
                        <a:t>20〜45</a:t>
                      </a:r>
                      <a:r>
                        <a:rPr kumimoji="1" lang="ja-JP" altLang="en-US" sz="1700" b="1" dirty="0" smtClean="0">
                          <a:latin typeface="Meiryo UI" panose="020B0604030504040204" pitchFamily="50" charset="-128"/>
                          <a:ea typeface="Meiryo UI" panose="020B0604030504040204" pitchFamily="50" charset="-128"/>
                        </a:rPr>
                        <a:t>％</a:t>
                      </a:r>
                      <a:endParaRPr kumimoji="1" lang="en-US" altLang="zh-CN" sz="1700" b="1" dirty="0" smtClean="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271980573"/>
                  </a:ext>
                </a:extLst>
              </a:tr>
              <a:tr h="1404676">
                <a:tc>
                  <a:txBody>
                    <a:bodyPr/>
                    <a:lstStyle/>
                    <a:p>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lnT w="12700" cmpd="sng">
                      <a:noFill/>
                    </a:lnT>
                  </a:tcPr>
                </a:tc>
                <a:tc>
                  <a:txBody>
                    <a:bodyPr/>
                    <a:lstStyle/>
                    <a:p>
                      <a:pPr algn="ctr"/>
                      <a:r>
                        <a:rPr kumimoji="1" lang="ja-JP" altLang="en-US" sz="1500" b="1" dirty="0" smtClean="0">
                          <a:latin typeface="Meiryo UI" panose="020B0604030504040204" pitchFamily="50" charset="-128"/>
                          <a:ea typeface="Meiryo UI" panose="020B0604030504040204" pitchFamily="50" charset="-128"/>
                        </a:rPr>
                        <a:t>金融</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zh-CN" altLang="en-US" sz="1000" b="0" dirty="0" smtClean="0">
                          <a:latin typeface="Meiryo UI" panose="020B0604030504040204" pitchFamily="50" charset="-128"/>
                          <a:ea typeface="Meiryo UI" panose="020B0604030504040204" pitchFamily="50" charset="-128"/>
                        </a:rPr>
                        <a:t>（株式譲渡益</a:t>
                      </a:r>
                      <a:r>
                        <a:rPr kumimoji="1" lang="en-US" altLang="ja-JP" sz="1000" b="0" dirty="0" smtClean="0">
                          <a:latin typeface="Meiryo UI" panose="020B0604030504040204" pitchFamily="50" charset="-128"/>
                          <a:ea typeface="Meiryo UI" panose="020B0604030504040204" pitchFamily="50" charset="-128"/>
                        </a:rPr>
                        <a:t>､</a:t>
                      </a:r>
                      <a:r>
                        <a:rPr kumimoji="1" lang="ja-JP" altLang="en-US" sz="1000" b="0" dirty="0" smtClean="0">
                          <a:latin typeface="Meiryo UI" panose="020B0604030504040204" pitchFamily="50" charset="-128"/>
                          <a:ea typeface="Meiryo UI" panose="020B0604030504040204" pitchFamily="50" charset="-128"/>
                        </a:rPr>
                        <a:t>配当</a:t>
                      </a:r>
                      <a:r>
                        <a:rPr kumimoji="1" lang="en-US" altLang="ja-JP" sz="1000" b="0" dirty="0" smtClean="0">
                          <a:latin typeface="Meiryo UI" panose="020B0604030504040204" pitchFamily="50" charset="-128"/>
                          <a:ea typeface="Meiryo UI" panose="020B0604030504040204" pitchFamily="50" charset="-128"/>
                        </a:rPr>
                        <a:t>､</a:t>
                      </a:r>
                      <a:r>
                        <a:rPr kumimoji="1" lang="ja-JP" altLang="en-US" sz="1000" b="0" dirty="0" smtClean="0">
                          <a:latin typeface="Meiryo UI" panose="020B0604030504040204" pitchFamily="50" charset="-128"/>
                          <a:ea typeface="Meiryo UI" panose="020B0604030504040204" pitchFamily="50" charset="-128"/>
                        </a:rPr>
                        <a:t>利子</a:t>
                      </a:r>
                      <a:r>
                        <a:rPr kumimoji="1" lang="zh-CN" altLang="en-US" sz="1000" b="0" dirty="0" smtClean="0">
                          <a:latin typeface="Meiryo UI" panose="020B0604030504040204" pitchFamily="50" charset="-128"/>
                          <a:ea typeface="Meiryo UI" panose="020B0604030504040204" pitchFamily="50" charset="-128"/>
                        </a:rPr>
                        <a:t>課税）</a:t>
                      </a:r>
                      <a:endParaRPr kumimoji="1" lang="en-US" altLang="ja-JP" sz="1000" b="0"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15</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p>
                      <a:pPr algn="ctr"/>
                      <a:r>
                        <a:rPr kumimoji="1" lang="en-US" altLang="ja-JP" sz="1300" b="1" dirty="0" smtClean="0">
                          <a:latin typeface="Meiryo UI" panose="020B0604030504040204" pitchFamily="50" charset="-128"/>
                          <a:ea typeface="Meiryo UI" panose="020B0604030504040204" pitchFamily="50" charset="-128"/>
                        </a:rPr>
                        <a:t>+</a:t>
                      </a:r>
                      <a:r>
                        <a:rPr kumimoji="1" lang="ja-JP" altLang="en-US" sz="1300" b="1" dirty="0" smtClean="0">
                          <a:latin typeface="Meiryo UI" panose="020B0604030504040204" pitchFamily="50" charset="-128"/>
                          <a:ea typeface="Meiryo UI" panose="020B0604030504040204" pitchFamily="50" charset="-128"/>
                        </a:rPr>
                        <a:t>住民税</a:t>
                      </a:r>
                      <a:r>
                        <a:rPr kumimoji="1" lang="en-US" altLang="ja-JP" sz="1700" b="1" dirty="0" smtClean="0">
                          <a:latin typeface="Meiryo UI" panose="020B0604030504040204" pitchFamily="50" charset="-128"/>
                          <a:ea typeface="Meiryo UI" panose="020B0604030504040204" pitchFamily="50" charset="-128"/>
                        </a:rPr>
                        <a:t>5%</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smtClean="0">
                          <a:latin typeface="Meiryo UI" panose="020B0604030504040204" pitchFamily="50" charset="-128"/>
                          <a:ea typeface="Meiryo UI" panose="020B0604030504040204" pitchFamily="50" charset="-128"/>
                        </a:rPr>
                        <a:t>非課税</a:t>
                      </a:r>
                      <a:endParaRPr kumimoji="1" lang="ja-JP" altLang="en-US" sz="1300"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dirty="0" smtClean="0">
                          <a:latin typeface="Meiryo UI" panose="020B0604030504040204" pitchFamily="50" charset="-128"/>
                          <a:ea typeface="Meiryo UI" panose="020B0604030504040204" pitchFamily="50" charset="-128"/>
                        </a:rPr>
                        <a:t>非課税</a:t>
                      </a:r>
                      <a:endParaRPr kumimoji="1" lang="ja-JP" altLang="en-US" sz="1700"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500" b="1" dirty="0" smtClean="0">
                          <a:latin typeface="Meiryo UI" panose="020B0604030504040204" pitchFamily="50" charset="-128"/>
                          <a:ea typeface="Meiryo UI" panose="020B0604030504040204" pitchFamily="50" charset="-128"/>
                        </a:rPr>
                        <a:t>0〜20</a:t>
                      </a:r>
                      <a:r>
                        <a:rPr kumimoji="1" lang="ja-JP" altLang="en-US" sz="1500" b="1" dirty="0" smtClean="0">
                          <a:latin typeface="Meiryo UI" panose="020B0604030504040204" pitchFamily="50" charset="-128"/>
                          <a:ea typeface="Meiryo UI" panose="020B0604030504040204" pitchFamily="50" charset="-128"/>
                        </a:rPr>
                        <a:t>％</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zh-CN" altLang="en-US" sz="1000" dirty="0" smtClean="0">
                          <a:latin typeface="Meiryo UI" panose="020B0604030504040204" pitchFamily="50" charset="-128"/>
                          <a:ea typeface="Meiryo UI" panose="020B0604030504040204" pitchFamily="50" charset="-128"/>
                        </a:rPr>
                        <a:t>株式譲渡益</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配当</a:t>
                      </a:r>
                      <a:r>
                        <a:rPr kumimoji="1" lang="en-US" altLang="ja-JP" sz="1000" dirty="0" smtClean="0">
                          <a:latin typeface="Meiryo UI" panose="020B0604030504040204" pitchFamily="50" charset="-128"/>
                          <a:ea typeface="Meiryo UI" panose="020B0604030504040204" pitchFamily="50" charset="-128"/>
                        </a:rPr>
                        <a:t>)</a:t>
                      </a:r>
                    </a:p>
                    <a:p>
                      <a:pPr algn="ctr"/>
                      <a:r>
                        <a:rPr kumimoji="1" lang="en-US" altLang="zh-CN" sz="1500" b="1" dirty="0" smtClean="0">
                          <a:latin typeface="Meiryo UI" panose="020B0604030504040204" pitchFamily="50" charset="-128"/>
                          <a:ea typeface="Meiryo UI" panose="020B0604030504040204" pitchFamily="50" charset="-128"/>
                        </a:rPr>
                        <a:t>10〜37</a:t>
                      </a:r>
                      <a:r>
                        <a:rPr kumimoji="1" lang="ja-JP" altLang="en-US" sz="1500" b="1" dirty="0" smtClean="0">
                          <a:latin typeface="Meiryo UI" panose="020B0604030504040204" pitchFamily="50" charset="-128"/>
                          <a:ea typeface="Meiryo UI" panose="020B0604030504040204" pitchFamily="50" charset="-128"/>
                        </a:rPr>
                        <a:t>％</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利子</a:t>
                      </a:r>
                      <a:r>
                        <a:rPr kumimoji="1" lang="en-US" altLang="ja-JP" sz="1000" dirty="0" smtClean="0">
                          <a:latin typeface="Meiryo UI" panose="020B0604030504040204" pitchFamily="50" charset="-128"/>
                          <a:ea typeface="Meiryo UI" panose="020B0604030504040204" pitchFamily="50" charset="-128"/>
                        </a:rPr>
                        <a:t>)</a:t>
                      </a:r>
                      <a:endParaRPr kumimoji="1" lang="en-US" altLang="zh-CN" sz="1000"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zh-CN" sz="1500" b="1" dirty="0" smtClean="0">
                          <a:latin typeface="Meiryo UI" panose="020B0604030504040204" pitchFamily="50" charset="-128"/>
                          <a:ea typeface="Meiryo UI" panose="020B0604030504040204" pitchFamily="50" charset="-128"/>
                        </a:rPr>
                        <a:t>10〜20</a:t>
                      </a:r>
                      <a:r>
                        <a:rPr kumimoji="1" lang="ja-JP" altLang="en-US" sz="1500" b="1" dirty="0" smtClean="0">
                          <a:latin typeface="Meiryo UI" panose="020B0604030504040204" pitchFamily="50" charset="-128"/>
                          <a:ea typeface="Meiryo UI" panose="020B0604030504040204" pitchFamily="50" charset="-128"/>
                        </a:rPr>
                        <a:t>％</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a:t>
                      </a:r>
                      <a:r>
                        <a:rPr kumimoji="1" lang="zh-CN" altLang="en-US" sz="1000" dirty="0" smtClean="0">
                          <a:latin typeface="Meiryo UI" panose="020B0604030504040204" pitchFamily="50" charset="-128"/>
                          <a:ea typeface="Meiryo UI" panose="020B0604030504040204" pitchFamily="50" charset="-128"/>
                        </a:rPr>
                        <a:t>株式譲渡益</a:t>
                      </a:r>
                      <a:r>
                        <a:rPr kumimoji="1" lang="ja-JP" altLang="en-US" sz="1000" dirty="0" smtClean="0">
                          <a:latin typeface="Meiryo UI" panose="020B0604030504040204" pitchFamily="50" charset="-128"/>
                          <a:ea typeface="Meiryo UI" panose="020B0604030504040204" pitchFamily="50" charset="-128"/>
                        </a:rPr>
                        <a:t>）</a:t>
                      </a:r>
                      <a:endParaRPr kumimoji="1" lang="en-US" altLang="zh-CN" sz="1000" b="1" dirty="0" smtClean="0">
                        <a:latin typeface="Meiryo UI" panose="020B0604030504040204" pitchFamily="50" charset="-128"/>
                        <a:ea typeface="Meiryo UI" panose="020B0604030504040204" pitchFamily="50" charset="-128"/>
                      </a:endParaRPr>
                    </a:p>
                    <a:p>
                      <a:pPr algn="ctr"/>
                      <a:r>
                        <a:rPr kumimoji="1" lang="en-US" altLang="zh-CN" sz="1500" b="1" dirty="0" smtClean="0">
                          <a:latin typeface="Meiryo UI" panose="020B0604030504040204" pitchFamily="50" charset="-128"/>
                          <a:ea typeface="Meiryo UI" panose="020B0604030504040204" pitchFamily="50" charset="-128"/>
                        </a:rPr>
                        <a:t>7.5〜38.1</a:t>
                      </a:r>
                      <a:r>
                        <a:rPr kumimoji="1" lang="ja-JP" altLang="en-US" sz="1500" b="1" dirty="0" smtClean="0">
                          <a:latin typeface="Meiryo UI" panose="020B0604030504040204" pitchFamily="50" charset="-128"/>
                          <a:ea typeface="Meiryo UI" panose="020B0604030504040204" pitchFamily="50" charset="-128"/>
                        </a:rPr>
                        <a:t>％</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（配当）</a:t>
                      </a:r>
                      <a:endParaRPr kumimoji="1" lang="en-US" altLang="zh-CN" sz="1000" dirty="0" smtClean="0">
                        <a:latin typeface="Meiryo UI" panose="020B0604030504040204" pitchFamily="50" charset="-128"/>
                        <a:ea typeface="Meiryo UI" panose="020B0604030504040204" pitchFamily="50" charset="-128"/>
                      </a:endParaRPr>
                    </a:p>
                    <a:p>
                      <a:pPr algn="ctr"/>
                      <a:r>
                        <a:rPr kumimoji="1" lang="en-US" altLang="zh-CN" sz="1500" b="1" dirty="0" smtClean="0">
                          <a:latin typeface="Meiryo UI" panose="020B0604030504040204" pitchFamily="50" charset="-128"/>
                          <a:ea typeface="Meiryo UI" panose="020B0604030504040204" pitchFamily="50" charset="-128"/>
                        </a:rPr>
                        <a:t>10〜45</a:t>
                      </a:r>
                      <a:r>
                        <a:rPr kumimoji="1" lang="ja-JP" altLang="en-US" sz="1500" b="1" dirty="0" smtClean="0">
                          <a:latin typeface="Meiryo UI" panose="020B0604030504040204" pitchFamily="50" charset="-128"/>
                          <a:ea typeface="Meiryo UI" panose="020B0604030504040204" pitchFamily="50" charset="-128"/>
                        </a:rPr>
                        <a:t>％</a:t>
                      </a:r>
                      <a:endParaRPr kumimoji="1" lang="en-US" altLang="ja-JP" sz="1500" b="1"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（利子）</a:t>
                      </a:r>
                      <a:endParaRPr kumimoji="1" lang="en-US" altLang="ja-JP" sz="1000" b="1" dirty="0" smtClean="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287808230"/>
                  </a:ext>
                </a:extLst>
              </a:tr>
              <a:tr h="900332">
                <a:tc gridSpan="2">
                  <a:txBody>
                    <a:bodyPr/>
                    <a:lstStyle/>
                    <a:p>
                      <a:r>
                        <a:rPr kumimoji="1" lang="ja-JP" altLang="en-US" sz="1500" b="1" dirty="0" smtClean="0">
                          <a:latin typeface="Meiryo UI" panose="020B0604030504040204" pitchFamily="50" charset="-128"/>
                          <a:ea typeface="Meiryo UI" panose="020B0604030504040204" pitchFamily="50" charset="-128"/>
                        </a:rPr>
                        <a:t>相続税</a:t>
                      </a:r>
                      <a:endParaRPr kumimoji="1" lang="ja-JP" altLang="en-US" sz="1500" b="1" dirty="0">
                        <a:latin typeface="Meiryo UI" panose="020B0604030504040204" pitchFamily="50" charset="-128"/>
                        <a:ea typeface="Meiryo UI" panose="020B0604030504040204" pitchFamily="50" charset="-128"/>
                      </a:endParaRPr>
                    </a:p>
                  </a:txBody>
                  <a:tcPr marL="84406" marR="84406" marT="42203" marB="42203" anchor="ctr"/>
                </a:tc>
                <a:tc hMerge="1">
                  <a:txBody>
                    <a:bodyPr/>
                    <a:lstStyle/>
                    <a:p>
                      <a:pPr algn="ctr"/>
                      <a:endParaRPr kumimoji="1" lang="en-US" altLang="ja-JP" sz="1600" b="1" dirty="0" smtClean="0">
                        <a:latin typeface="+mn-ea"/>
                        <a:ea typeface="+mn-ea"/>
                      </a:endParaRPr>
                    </a:p>
                  </a:txBody>
                  <a:tcPr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10〜55</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endParaRPr kumimoji="1" lang="en-US" altLang="ja-JP" sz="1700" b="1" dirty="0" smtClean="0">
                        <a:latin typeface="Meiryo UI" panose="020B0604030504040204" pitchFamily="50" charset="-128"/>
                        <a:ea typeface="Meiryo UI" panose="020B0604030504040204" pitchFamily="50" charset="-128"/>
                      </a:endParaRPr>
                    </a:p>
                    <a:p>
                      <a:pPr algn="ctr"/>
                      <a:r>
                        <a:rPr kumimoji="1" lang="ja-JP" altLang="en-US" sz="1700" b="1" dirty="0" smtClean="0">
                          <a:latin typeface="Meiryo UI" panose="020B0604030504040204" pitchFamily="50" charset="-128"/>
                          <a:ea typeface="Meiryo UI" panose="020B0604030504040204" pitchFamily="50" charset="-128"/>
                        </a:rPr>
                        <a:t>非課税</a:t>
                      </a:r>
                      <a:endParaRPr kumimoji="1" lang="en-US" altLang="ja-JP" sz="1700" b="1" dirty="0" smtClean="0">
                        <a:latin typeface="Meiryo UI" panose="020B0604030504040204" pitchFamily="50" charset="-128"/>
                        <a:ea typeface="Meiryo UI" panose="020B0604030504040204" pitchFamily="50" charset="-128"/>
                      </a:endParaRPr>
                    </a:p>
                    <a:p>
                      <a:pPr algn="ct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※2006</a:t>
                      </a:r>
                      <a:r>
                        <a:rPr kumimoji="1" lang="ja-JP" altLang="en-US" sz="1000" dirty="0" smtClean="0">
                          <a:latin typeface="Meiryo UI" panose="020B0604030504040204" pitchFamily="50" charset="-128"/>
                          <a:ea typeface="Meiryo UI" panose="020B0604030504040204" pitchFamily="50" charset="-128"/>
                        </a:rPr>
                        <a:t>年廃止</a:t>
                      </a:r>
                    </a:p>
                  </a:txBody>
                  <a:tcPr marL="84406" marR="84406" marT="42203" marB="42203" anchor="ctr"/>
                </a:tc>
                <a:tc>
                  <a:txBody>
                    <a:bodyPr/>
                    <a:lstStyle/>
                    <a:p>
                      <a:pPr algn="ctr"/>
                      <a:endParaRPr kumimoji="1" lang="en-US" altLang="ja-JP" sz="1700" b="1" dirty="0" smtClean="0">
                        <a:latin typeface="Meiryo UI" panose="020B0604030504040204" pitchFamily="50" charset="-128"/>
                        <a:ea typeface="Meiryo UI" panose="020B0604030504040204" pitchFamily="50" charset="-128"/>
                      </a:endParaRPr>
                    </a:p>
                    <a:p>
                      <a:pPr algn="ctr"/>
                      <a:r>
                        <a:rPr kumimoji="1" lang="ja-JP" altLang="en-US" sz="1700" b="1" dirty="0" smtClean="0">
                          <a:latin typeface="Meiryo UI" panose="020B0604030504040204" pitchFamily="50" charset="-128"/>
                          <a:ea typeface="Meiryo UI" panose="020B0604030504040204" pitchFamily="50" charset="-128"/>
                        </a:rPr>
                        <a:t>非課税</a:t>
                      </a:r>
                    </a:p>
                    <a:p>
                      <a:pPr algn="ct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※2008</a:t>
                      </a:r>
                      <a:r>
                        <a:rPr kumimoji="1" lang="ja-JP" altLang="en-US" sz="1000" dirty="0" smtClean="0">
                          <a:latin typeface="Meiryo UI" panose="020B0604030504040204" pitchFamily="50" charset="-128"/>
                          <a:ea typeface="Meiryo UI" panose="020B0604030504040204" pitchFamily="50" charset="-128"/>
                        </a:rPr>
                        <a:t>年廃止</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endParaRPr kumimoji="1" lang="en-US" altLang="zh-TW" sz="1700" b="1" dirty="0" smtClean="0">
                        <a:latin typeface="Meiryo UI" panose="020B0604030504040204" pitchFamily="50" charset="-128"/>
                        <a:ea typeface="Meiryo UI" panose="020B0604030504040204" pitchFamily="50" charset="-128"/>
                      </a:endParaRPr>
                    </a:p>
                    <a:p>
                      <a:pPr algn="ctr"/>
                      <a:r>
                        <a:rPr kumimoji="1" lang="en-US" altLang="zh-TW" sz="1700" b="1" dirty="0" smtClean="0">
                          <a:latin typeface="Meiryo UI" panose="020B0604030504040204" pitchFamily="50" charset="-128"/>
                          <a:ea typeface="Meiryo UI" panose="020B0604030504040204" pitchFamily="50" charset="-128"/>
                        </a:rPr>
                        <a:t>18〜40</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p>
                      <a:pPr algn="ct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zh-TW" altLang="en-US" sz="1000" dirty="0" smtClean="0">
                          <a:latin typeface="Meiryo UI" panose="020B0604030504040204" pitchFamily="50" charset="-128"/>
                          <a:ea typeface="Meiryo UI" panose="020B0604030504040204" pitchFamily="50" charset="-128"/>
                        </a:rPr>
                        <a:t>基礎控除</a:t>
                      </a:r>
                      <a:r>
                        <a:rPr kumimoji="1" lang="en-US" altLang="zh-TW" sz="1000" dirty="0" smtClean="0">
                          <a:latin typeface="Meiryo UI" panose="020B0604030504040204" pitchFamily="50" charset="-128"/>
                          <a:ea typeface="Meiryo UI" panose="020B0604030504040204" pitchFamily="50" charset="-128"/>
                        </a:rPr>
                        <a:t>6</a:t>
                      </a:r>
                      <a:r>
                        <a:rPr kumimoji="1" lang="zh-TW" altLang="en-US" sz="1000" dirty="0" smtClean="0">
                          <a:latin typeface="Meiryo UI" panose="020B0604030504040204" pitchFamily="50" charset="-128"/>
                          <a:ea typeface="Meiryo UI" panose="020B0604030504040204" pitchFamily="50" charset="-128"/>
                        </a:rPr>
                        <a:t>億円</a:t>
                      </a:r>
                    </a:p>
                  </a:txBody>
                  <a:tcPr marL="84406" marR="84406" marT="42203" marB="42203" anchor="ctr"/>
                </a:tc>
                <a:tc>
                  <a:txBody>
                    <a:bodyPr/>
                    <a:lstStyle/>
                    <a:p>
                      <a:pPr algn="ctr"/>
                      <a:r>
                        <a:rPr kumimoji="1" lang="en-US" altLang="ja-JP" sz="1700" b="1" dirty="0" smtClean="0">
                          <a:latin typeface="Meiryo UI" panose="020B0604030504040204" pitchFamily="50" charset="-128"/>
                          <a:ea typeface="Meiryo UI" panose="020B0604030504040204" pitchFamily="50" charset="-128"/>
                        </a:rPr>
                        <a:t>40</a:t>
                      </a:r>
                      <a:r>
                        <a:rPr kumimoji="1" lang="ja-JP" altLang="en-US" sz="1700" b="1" dirty="0" smtClean="0">
                          <a:latin typeface="Meiryo UI" panose="020B0604030504040204" pitchFamily="50" charset="-128"/>
                          <a:ea typeface="Meiryo UI" panose="020B0604030504040204" pitchFamily="50" charset="-128"/>
                        </a:rPr>
                        <a:t>％</a:t>
                      </a:r>
                      <a:endParaRPr kumimoji="1" lang="en-US" altLang="ja-JP" sz="1700" b="1" dirty="0" smtClean="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794899782"/>
                  </a:ext>
                </a:extLst>
              </a:tr>
            </a:tbl>
          </a:graphicData>
        </a:graphic>
      </p:graphicFrame>
      <p:sp>
        <p:nvSpPr>
          <p:cNvPr id="2" name="スライド番号プレースホルダー 1"/>
          <p:cNvSpPr>
            <a:spLocks noGrp="1"/>
          </p:cNvSpPr>
          <p:nvPr>
            <p:ph type="sldNum" sz="quarter" idx="12"/>
          </p:nvPr>
        </p:nvSpPr>
        <p:spPr>
          <a:xfrm>
            <a:off x="7677150" y="6492875"/>
            <a:ext cx="2228850" cy="365125"/>
          </a:xfrm>
        </p:spPr>
        <p:txBody>
          <a:bodyPr/>
          <a:lstStyle/>
          <a:p>
            <a:fld id="{D2D8002D-B5B0-4BAC-B1F6-782DDCCE6D9C}" type="slidenum">
              <a:rPr kumimoji="1" lang="ja-JP" altLang="en-US" smtClean="0"/>
              <a:t>39</a:t>
            </a:fld>
            <a:endParaRPr kumimoji="1" lang="ja-JP" altLang="en-US" dirty="0"/>
          </a:p>
        </p:txBody>
      </p:sp>
      <p:sp>
        <p:nvSpPr>
          <p:cNvPr id="8" name="正方形/長方形 7"/>
          <p:cNvSpPr/>
          <p:nvPr/>
        </p:nvSpPr>
        <p:spPr>
          <a:xfrm>
            <a:off x="0" y="0"/>
            <a:ext cx="9906000" cy="369332"/>
          </a:xfrm>
          <a:prstGeom prst="rect">
            <a:avLst/>
          </a:prstGeom>
          <a:solidFill>
            <a:srgbClr val="0070C0"/>
          </a:solidFill>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各国の税率の国際</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比較</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96967" y="708787"/>
            <a:ext cx="9070114"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日本</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の税率（法人税、所得税、相続税）は、香港やシンガポールなど他国に比べて高い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624683" y="1423110"/>
            <a:ext cx="1305872" cy="4971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0" name="角丸四角形 9"/>
          <p:cNvSpPr/>
          <p:nvPr/>
        </p:nvSpPr>
        <p:spPr>
          <a:xfrm>
            <a:off x="1328238" y="6545051"/>
            <a:ext cx="7233707" cy="2473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853" dirty="0">
                <a:solidFill>
                  <a:schemeClr val="tx1"/>
                </a:solidFill>
                <a:latin typeface="メイリオ" panose="020B0604030504040204" pitchFamily="50" charset="-128"/>
                <a:ea typeface="メイリオ" panose="020B0604030504040204" pitchFamily="50" charset="-128"/>
              </a:rPr>
              <a:t>出典</a:t>
            </a:r>
            <a:r>
              <a:rPr lang="ja-JP" altLang="en-US" sz="853" dirty="0" smtClean="0">
                <a:solidFill>
                  <a:schemeClr val="tx1"/>
                </a:solidFill>
                <a:latin typeface="メイリオ" panose="020B0604030504040204" pitchFamily="50" charset="-128"/>
                <a:ea typeface="メイリオ" panose="020B0604030504040204" pitchFamily="50" charset="-128"/>
              </a:rPr>
              <a:t>：</a:t>
            </a:r>
            <a:r>
              <a:rPr lang="en-US" altLang="ja-JP" sz="853" dirty="0" smtClean="0">
                <a:solidFill>
                  <a:schemeClr val="tx1"/>
                </a:solidFill>
                <a:latin typeface="メイリオ" panose="020B0604030504040204" pitchFamily="50" charset="-128"/>
                <a:ea typeface="メイリオ" panose="020B0604030504040204" pitchFamily="50" charset="-128"/>
              </a:rPr>
              <a:t>2020</a:t>
            </a:r>
            <a:r>
              <a:rPr lang="ja-JP" altLang="en-US" sz="853" dirty="0" smtClean="0">
                <a:solidFill>
                  <a:schemeClr val="tx1"/>
                </a:solidFill>
                <a:latin typeface="メイリオ" panose="020B0604030504040204" pitchFamily="50" charset="-128"/>
                <a:ea typeface="メイリオ" panose="020B0604030504040204" pitchFamily="50" charset="-128"/>
              </a:rPr>
              <a:t>年</a:t>
            </a:r>
            <a:r>
              <a:rPr lang="en-US" altLang="ja-JP" sz="853" dirty="0" smtClean="0">
                <a:solidFill>
                  <a:schemeClr val="tx1"/>
                </a:solidFill>
                <a:latin typeface="メイリオ" panose="020B0604030504040204" pitchFamily="50" charset="-128"/>
                <a:ea typeface="メイリオ" panose="020B0604030504040204" pitchFamily="50" charset="-128"/>
              </a:rPr>
              <a:t>12</a:t>
            </a:r>
            <a:r>
              <a:rPr lang="ja-JP" altLang="en-US" sz="853" dirty="0" smtClean="0">
                <a:solidFill>
                  <a:schemeClr val="tx1"/>
                </a:solidFill>
                <a:latin typeface="メイリオ" panose="020B0604030504040204" pitchFamily="50" charset="-128"/>
                <a:ea typeface="メイリオ" panose="020B0604030504040204" pitchFamily="50" charset="-128"/>
              </a:rPr>
              <a:t>月時点各関係機関（財務省、国税庁、日本貿易振興機構等）ホームページ</a:t>
            </a:r>
            <a:endParaRPr lang="en-US" altLang="ja-JP" sz="853"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98820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906000" cy="400110"/>
          </a:xfrm>
          <a:prstGeom prst="rect">
            <a:avLst/>
          </a:prstGeom>
          <a:solidFill>
            <a:srgbClr val="0070C0"/>
          </a:solidFill>
        </p:spPr>
        <p:txBody>
          <a:bodyPr wrap="square">
            <a:spAutoFit/>
          </a:bodyPr>
          <a:lstStyle/>
          <a:p>
            <a:pPr algn="ctr">
              <a:spcAft>
                <a:spcPts val="0"/>
              </a:spcAft>
            </a:pP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国際金融センター指数：競争力</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分野</a:t>
            </a:r>
            <a:endParaRPr lang="ja-JP" altLang="ja-JP" sz="20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508644" y="6037253"/>
            <a:ext cx="8277936" cy="249684"/>
          </a:xfrm>
          <a:prstGeom prst="rect">
            <a:avLst/>
          </a:prstGeom>
        </p:spPr>
        <p:txBody>
          <a:bodyPr wrap="square">
            <a:spAutoFit/>
          </a:bodyPr>
          <a:lstStyle/>
          <a:p>
            <a:pPr indent="127000" algn="just">
              <a:lnSpc>
                <a:spcPts val="1200"/>
              </a:lnSpc>
              <a:spcAft>
                <a:spcPts val="0"/>
              </a:spcAft>
            </a:pP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出典：「</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The Global Financial </a:t>
            </a:r>
            <a:r>
              <a:rPr lang="en-US" altLang="ja-JP" sz="1200" kern="100" dirty="0" err="1" smtClean="0">
                <a:latin typeface="游明朝" panose="02020400000000000000" pitchFamily="18" charset="-128"/>
                <a:ea typeface="游明朝" panose="02020400000000000000" pitchFamily="18" charset="-128"/>
                <a:cs typeface="Times New Roman" panose="02020603050405020304" pitchFamily="18" charset="0"/>
              </a:rPr>
              <a:t>Centres</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Index </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29</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Z/Yen</a:t>
            </a:r>
            <a:r>
              <a:rPr lang="ja-JP" altLang="ja-JP" sz="1200" kern="100" dirty="0" err="1">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2021</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年</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3</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月</a:t>
            </a: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に</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基づき</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大阪府国際課</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翻訳</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1" name="図 10"/>
          <p:cNvPicPr>
            <a:picLocks noChangeAspect="1"/>
          </p:cNvPicPr>
          <p:nvPr/>
        </p:nvPicPr>
        <p:blipFill>
          <a:blip r:embed="rId2"/>
          <a:stretch>
            <a:fillRect/>
          </a:stretch>
        </p:blipFill>
        <p:spPr>
          <a:xfrm>
            <a:off x="303928" y="1521829"/>
            <a:ext cx="9341413" cy="4363872"/>
          </a:xfrm>
          <a:prstGeom prst="rect">
            <a:avLst/>
          </a:prstGeom>
        </p:spPr>
      </p:pic>
      <p:sp>
        <p:nvSpPr>
          <p:cNvPr id="6" name="スライド番号プレースホルダー 2"/>
          <p:cNvSpPr>
            <a:spLocks noGrp="1"/>
          </p:cNvSpPr>
          <p:nvPr>
            <p:ph type="sldNum" sz="quarter" idx="12"/>
          </p:nvPr>
        </p:nvSpPr>
        <p:spPr>
          <a:xfrm>
            <a:off x="6996113" y="6356352"/>
            <a:ext cx="2228850" cy="365125"/>
          </a:xfrm>
        </p:spPr>
        <p:txBody>
          <a:bodyPr/>
          <a:lstStyle/>
          <a:p>
            <a:pPr>
              <a:defRPr/>
            </a:pPr>
            <a:fld id="{4AC9B83D-17C3-4F2E-B0BA-D155CD364A7C}" type="slidenum">
              <a:rPr lang="ja-JP" altLang="en-US" b="1" smtClean="0"/>
              <a:pPr>
                <a:defRPr/>
              </a:pPr>
              <a:t>4</a:t>
            </a:fld>
            <a:endParaRPr lang="ja-JP" altLang="en-US" b="1" dirty="0"/>
          </a:p>
        </p:txBody>
      </p:sp>
      <p:sp>
        <p:nvSpPr>
          <p:cNvPr id="7" name="正方形/長方形 6"/>
          <p:cNvSpPr/>
          <p:nvPr/>
        </p:nvSpPr>
        <p:spPr>
          <a:xfrm>
            <a:off x="299890" y="661583"/>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国際金融センター指数の算出の基となる定量スコアの分析評価については、以下の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分野で構成。</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93584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コロナ禍による</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b="1"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影響（デジタル）</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40</a:t>
            </a:fld>
            <a:endParaRPr kumimoji="1" lang="ja-JP" altLang="en-US" b="1" dirty="0"/>
          </a:p>
        </p:txBody>
      </p:sp>
      <p:sp>
        <p:nvSpPr>
          <p:cNvPr id="7" name="正方形/長方形 6">
            <a:extLst>
              <a:ext uri="{FF2B5EF4-FFF2-40B4-BE49-F238E27FC236}">
                <a16:creationId xmlns:a16="http://schemas.microsoft.com/office/drawing/2014/main" id="{924D99DC-8F2A-4B8C-9C15-9527F599BE9E}"/>
              </a:ext>
            </a:extLst>
          </p:cNvPr>
          <p:cNvSpPr/>
          <p:nvPr/>
        </p:nvSpPr>
        <p:spPr>
          <a:xfrm>
            <a:off x="1409505" y="6598249"/>
            <a:ext cx="5679280" cy="259751"/>
          </a:xfrm>
          <a:prstGeom prst="rect">
            <a:avLst/>
          </a:prstGeom>
        </p:spPr>
        <p:txBody>
          <a:bodyPr wrap="square">
            <a:spAutoFit/>
          </a:bodyPr>
          <a:lstStyle/>
          <a:p>
            <a:pPr>
              <a:spcBef>
                <a:spcPct val="20000"/>
              </a:spcBef>
              <a:buClr>
                <a:schemeClr val="tx1"/>
              </a:buClr>
              <a:tabLst>
                <a:tab pos="920282" algn="l"/>
              </a:tabLst>
            </a:pPr>
            <a:r>
              <a:rPr lang="ja-JP" altLang="en-US" sz="1088" dirty="0">
                <a:latin typeface="+mn-ea"/>
                <a:cs typeface="メイリオ" panose="020B0604030504040204" pitchFamily="50" charset="-128"/>
              </a:rPr>
              <a:t>出典</a:t>
            </a:r>
            <a:r>
              <a:rPr lang="ja-JP" altLang="en-US" sz="1088" dirty="0" smtClean="0">
                <a:latin typeface="+mn-ea"/>
                <a:cs typeface="メイリオ" panose="020B0604030504040204" pitchFamily="50" charset="-128"/>
              </a:rPr>
              <a:t>：内閣官房 成長戦略会議事務局 「基礎資料」（令和３年４月）</a:t>
            </a:r>
            <a:endParaRPr lang="en-US" altLang="ja-JP" sz="1088" b="1" dirty="0">
              <a:solidFill>
                <a:srgbClr val="000099"/>
              </a:solidFill>
              <a:latin typeface="+mn-ea"/>
            </a:endParaRPr>
          </a:p>
        </p:txBody>
      </p:sp>
      <p:pic>
        <p:nvPicPr>
          <p:cNvPr id="2" name="図 1"/>
          <p:cNvPicPr>
            <a:picLocks noChangeAspect="1"/>
          </p:cNvPicPr>
          <p:nvPr/>
        </p:nvPicPr>
        <p:blipFill>
          <a:blip r:embed="rId2"/>
          <a:stretch>
            <a:fillRect/>
          </a:stretch>
        </p:blipFill>
        <p:spPr>
          <a:xfrm>
            <a:off x="514350" y="497027"/>
            <a:ext cx="8820719" cy="5214824"/>
          </a:xfrm>
          <a:prstGeom prst="rect">
            <a:avLst/>
          </a:prstGeom>
        </p:spPr>
      </p:pic>
      <p:pic>
        <p:nvPicPr>
          <p:cNvPr id="3" name="図 2"/>
          <p:cNvPicPr>
            <a:picLocks noChangeAspect="1"/>
          </p:cNvPicPr>
          <p:nvPr/>
        </p:nvPicPr>
        <p:blipFill>
          <a:blip r:embed="rId3"/>
          <a:stretch>
            <a:fillRect/>
          </a:stretch>
        </p:blipFill>
        <p:spPr>
          <a:xfrm>
            <a:off x="849040" y="5965119"/>
            <a:ext cx="8207920" cy="493647"/>
          </a:xfrm>
          <a:prstGeom prst="rect">
            <a:avLst/>
          </a:prstGeom>
        </p:spPr>
      </p:pic>
    </p:spTree>
    <p:extLst>
      <p:ext uri="{BB962C8B-B14F-4D97-AF65-F5344CB8AC3E}">
        <p14:creationId xmlns:p14="http://schemas.microsoft.com/office/powerpoint/2010/main" val="2777010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データセンターの立地条件（デジタル）</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41</a:t>
            </a:fld>
            <a:endParaRPr kumimoji="1" lang="ja-JP" altLang="en-US" b="1" dirty="0"/>
          </a:p>
        </p:txBody>
      </p:sp>
      <p:sp>
        <p:nvSpPr>
          <p:cNvPr id="7" name="正方形/長方形 6">
            <a:extLst>
              <a:ext uri="{FF2B5EF4-FFF2-40B4-BE49-F238E27FC236}">
                <a16:creationId xmlns:a16="http://schemas.microsoft.com/office/drawing/2014/main" id="{924D99DC-8F2A-4B8C-9C15-9527F599BE9E}"/>
              </a:ext>
            </a:extLst>
          </p:cNvPr>
          <p:cNvSpPr/>
          <p:nvPr/>
        </p:nvSpPr>
        <p:spPr>
          <a:xfrm>
            <a:off x="1484021" y="6520962"/>
            <a:ext cx="5679280" cy="276999"/>
          </a:xfrm>
          <a:prstGeom prst="rect">
            <a:avLst/>
          </a:prstGeom>
        </p:spPr>
        <p:txBody>
          <a:bodyPr wrap="square">
            <a:spAutoFit/>
          </a:bodyPr>
          <a:lstStyle/>
          <a:p>
            <a:pPr>
              <a:spcBef>
                <a:spcPct val="20000"/>
              </a:spcBef>
              <a:buClr>
                <a:schemeClr val="tx1"/>
              </a:buClr>
              <a:tabLst>
                <a:tab pos="920282" algn="l"/>
              </a:tabLst>
            </a:pPr>
            <a:r>
              <a:rPr lang="ja-JP" altLang="en-US" sz="1200" dirty="0">
                <a:latin typeface="+mn-ea"/>
                <a:cs typeface="メイリオ" panose="020B0604030504040204" pitchFamily="50" charset="-128"/>
              </a:rPr>
              <a:t>出典</a:t>
            </a:r>
            <a:r>
              <a:rPr lang="ja-JP" altLang="en-US" sz="1200" dirty="0" smtClean="0">
                <a:latin typeface="+mn-ea"/>
                <a:cs typeface="メイリオ" panose="020B0604030504040204" pitchFamily="50" charset="-128"/>
              </a:rPr>
              <a:t>：内閣官房 成長戦略会議事務局 「基礎資料」（令和３年４月）</a:t>
            </a:r>
            <a:endParaRPr lang="en-US" altLang="ja-JP" sz="1200" b="1" dirty="0">
              <a:solidFill>
                <a:srgbClr val="000099"/>
              </a:solidFill>
              <a:latin typeface="+mn-ea"/>
            </a:endParaRPr>
          </a:p>
        </p:txBody>
      </p:sp>
      <p:pic>
        <p:nvPicPr>
          <p:cNvPr id="6" name="図 5"/>
          <p:cNvPicPr>
            <a:picLocks noChangeAspect="1"/>
          </p:cNvPicPr>
          <p:nvPr/>
        </p:nvPicPr>
        <p:blipFill>
          <a:blip r:embed="rId2"/>
          <a:stretch>
            <a:fillRect/>
          </a:stretch>
        </p:blipFill>
        <p:spPr>
          <a:xfrm>
            <a:off x="646491" y="515772"/>
            <a:ext cx="8483861" cy="5088360"/>
          </a:xfrm>
          <a:prstGeom prst="rect">
            <a:avLst/>
          </a:prstGeom>
        </p:spPr>
      </p:pic>
      <p:pic>
        <p:nvPicPr>
          <p:cNvPr id="8" name="図 7"/>
          <p:cNvPicPr>
            <a:picLocks noChangeAspect="1"/>
          </p:cNvPicPr>
          <p:nvPr/>
        </p:nvPicPr>
        <p:blipFill>
          <a:blip r:embed="rId3"/>
          <a:stretch>
            <a:fillRect/>
          </a:stretch>
        </p:blipFill>
        <p:spPr>
          <a:xfrm>
            <a:off x="1198444" y="5842134"/>
            <a:ext cx="5964857" cy="413530"/>
          </a:xfrm>
          <a:prstGeom prst="rect">
            <a:avLst/>
          </a:prstGeom>
        </p:spPr>
      </p:pic>
    </p:spTree>
    <p:extLst>
      <p:ext uri="{BB962C8B-B14F-4D97-AF65-F5344CB8AC3E}">
        <p14:creationId xmlns:p14="http://schemas.microsoft.com/office/powerpoint/2010/main" val="4094824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日本国内のデータセンターの立地状況（デジタル）</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42</a:t>
            </a:fld>
            <a:endParaRPr kumimoji="1" lang="ja-JP" altLang="en-US" b="1" dirty="0"/>
          </a:p>
        </p:txBody>
      </p:sp>
      <p:sp>
        <p:nvSpPr>
          <p:cNvPr id="7" name="正方形/長方形 6">
            <a:extLst>
              <a:ext uri="{FF2B5EF4-FFF2-40B4-BE49-F238E27FC236}">
                <a16:creationId xmlns:a16="http://schemas.microsoft.com/office/drawing/2014/main" id="{924D99DC-8F2A-4B8C-9C15-9527F599BE9E}"/>
              </a:ext>
            </a:extLst>
          </p:cNvPr>
          <p:cNvSpPr/>
          <p:nvPr/>
        </p:nvSpPr>
        <p:spPr>
          <a:xfrm>
            <a:off x="1484021" y="6520962"/>
            <a:ext cx="5679280" cy="276999"/>
          </a:xfrm>
          <a:prstGeom prst="rect">
            <a:avLst/>
          </a:prstGeom>
        </p:spPr>
        <p:txBody>
          <a:bodyPr wrap="square">
            <a:spAutoFit/>
          </a:bodyPr>
          <a:lstStyle/>
          <a:p>
            <a:pPr>
              <a:spcBef>
                <a:spcPct val="20000"/>
              </a:spcBef>
              <a:buClr>
                <a:schemeClr val="tx1"/>
              </a:buClr>
              <a:tabLst>
                <a:tab pos="920282" algn="l"/>
              </a:tabLst>
            </a:pPr>
            <a:r>
              <a:rPr lang="ja-JP" altLang="en-US" sz="1200" dirty="0">
                <a:latin typeface="+mn-ea"/>
                <a:cs typeface="メイリオ" panose="020B0604030504040204" pitchFamily="50" charset="-128"/>
              </a:rPr>
              <a:t>出典</a:t>
            </a:r>
            <a:r>
              <a:rPr lang="ja-JP" altLang="en-US" sz="1200" dirty="0" smtClean="0">
                <a:latin typeface="+mn-ea"/>
                <a:cs typeface="メイリオ" panose="020B0604030504040204" pitchFamily="50" charset="-128"/>
              </a:rPr>
              <a:t>：内閣官房 成長戦略会議事務局 「基礎資料」（令和３年４月）</a:t>
            </a:r>
            <a:endParaRPr lang="en-US" altLang="ja-JP" sz="1200" b="1" dirty="0">
              <a:solidFill>
                <a:srgbClr val="000099"/>
              </a:solidFill>
              <a:latin typeface="+mn-ea"/>
            </a:endParaRPr>
          </a:p>
        </p:txBody>
      </p:sp>
      <p:pic>
        <p:nvPicPr>
          <p:cNvPr id="2" name="図 1"/>
          <p:cNvPicPr>
            <a:picLocks noChangeAspect="1"/>
          </p:cNvPicPr>
          <p:nvPr/>
        </p:nvPicPr>
        <p:blipFill>
          <a:blip r:embed="rId2"/>
          <a:stretch>
            <a:fillRect/>
          </a:stretch>
        </p:blipFill>
        <p:spPr>
          <a:xfrm>
            <a:off x="828675" y="512928"/>
            <a:ext cx="8248650" cy="4876800"/>
          </a:xfrm>
          <a:prstGeom prst="rect">
            <a:avLst/>
          </a:prstGeom>
        </p:spPr>
      </p:pic>
      <p:pic>
        <p:nvPicPr>
          <p:cNvPr id="3" name="図 2"/>
          <p:cNvPicPr>
            <a:picLocks noChangeAspect="1"/>
          </p:cNvPicPr>
          <p:nvPr/>
        </p:nvPicPr>
        <p:blipFill>
          <a:blip r:embed="rId3"/>
          <a:stretch>
            <a:fillRect/>
          </a:stretch>
        </p:blipFill>
        <p:spPr>
          <a:xfrm>
            <a:off x="1334424" y="5784589"/>
            <a:ext cx="6480767" cy="520677"/>
          </a:xfrm>
          <a:prstGeom prst="rect">
            <a:avLst/>
          </a:prstGeom>
        </p:spPr>
      </p:pic>
    </p:spTree>
    <p:extLst>
      <p:ext uri="{BB962C8B-B14F-4D97-AF65-F5344CB8AC3E}">
        <p14:creationId xmlns:p14="http://schemas.microsoft.com/office/powerpoint/2010/main" val="3198866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5829"/>
            <a:ext cx="9906000" cy="369332"/>
          </a:xfrm>
          <a:prstGeom prst="rect">
            <a:avLst/>
          </a:prstGeom>
          <a:solidFill>
            <a:srgbClr val="0070C0"/>
          </a:solidFill>
        </p:spPr>
        <p:txBody>
          <a:bodyPr wrap="square">
            <a:spAutoFit/>
          </a:bodyPr>
          <a:lstStyle/>
          <a:p>
            <a:pPr marL="177800" indent="-177800" algn="ctr"/>
            <a:r>
              <a:rPr lang="ja-JP"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人材の所属先の国際比較（デジタル）</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2"/>
          <p:cNvSpPr>
            <a:spLocks noGrp="1"/>
          </p:cNvSpPr>
          <p:nvPr>
            <p:ph type="sldNum" sz="quarter" idx="12"/>
          </p:nvPr>
        </p:nvSpPr>
        <p:spPr>
          <a:xfrm>
            <a:off x="7391400" y="6520962"/>
            <a:ext cx="2133600" cy="337038"/>
          </a:xfrm>
        </p:spPr>
        <p:txBody>
          <a:bodyPr/>
          <a:lstStyle/>
          <a:p>
            <a:fld id="{D2D8002D-B5B0-4BAC-B1F6-782DDCCE6D9C}" type="slidenum">
              <a:rPr kumimoji="1" lang="ja-JP" altLang="en-US" b="1" smtClean="0"/>
              <a:t>43</a:t>
            </a:fld>
            <a:endParaRPr kumimoji="1" lang="ja-JP" altLang="en-US" b="1" dirty="0"/>
          </a:p>
        </p:txBody>
      </p:sp>
      <p:sp>
        <p:nvSpPr>
          <p:cNvPr id="7" name="正方形/長方形 6">
            <a:extLst>
              <a:ext uri="{FF2B5EF4-FFF2-40B4-BE49-F238E27FC236}">
                <a16:creationId xmlns:a16="http://schemas.microsoft.com/office/drawing/2014/main" id="{924D99DC-8F2A-4B8C-9C15-9527F599BE9E}"/>
              </a:ext>
            </a:extLst>
          </p:cNvPr>
          <p:cNvSpPr/>
          <p:nvPr/>
        </p:nvSpPr>
        <p:spPr>
          <a:xfrm>
            <a:off x="1484021" y="6534610"/>
            <a:ext cx="5679280" cy="276999"/>
          </a:xfrm>
          <a:prstGeom prst="rect">
            <a:avLst/>
          </a:prstGeom>
        </p:spPr>
        <p:txBody>
          <a:bodyPr wrap="square">
            <a:spAutoFit/>
          </a:bodyPr>
          <a:lstStyle/>
          <a:p>
            <a:pPr>
              <a:spcBef>
                <a:spcPct val="20000"/>
              </a:spcBef>
              <a:buClr>
                <a:schemeClr val="tx1"/>
              </a:buClr>
              <a:tabLst>
                <a:tab pos="920282" algn="l"/>
              </a:tabLst>
            </a:pPr>
            <a:r>
              <a:rPr lang="ja-JP" altLang="en-US" sz="1200" dirty="0">
                <a:latin typeface="+mn-ea"/>
                <a:cs typeface="メイリオ" panose="020B0604030504040204" pitchFamily="50" charset="-128"/>
              </a:rPr>
              <a:t>出典</a:t>
            </a:r>
            <a:r>
              <a:rPr lang="ja-JP" altLang="en-US" sz="1200" dirty="0" smtClean="0">
                <a:latin typeface="+mn-ea"/>
                <a:cs typeface="メイリオ" panose="020B0604030504040204" pitchFamily="50" charset="-128"/>
              </a:rPr>
              <a:t>：内閣官房 成長戦略会議事務局 「基礎資料」（令和３年４月）</a:t>
            </a:r>
            <a:endParaRPr lang="en-US" altLang="ja-JP" sz="1200" b="1" dirty="0">
              <a:solidFill>
                <a:srgbClr val="000099"/>
              </a:solidFill>
              <a:latin typeface="+mn-ea"/>
            </a:endParaRPr>
          </a:p>
        </p:txBody>
      </p:sp>
      <p:pic>
        <p:nvPicPr>
          <p:cNvPr id="4" name="図 3"/>
          <p:cNvPicPr>
            <a:picLocks noChangeAspect="1"/>
          </p:cNvPicPr>
          <p:nvPr/>
        </p:nvPicPr>
        <p:blipFill>
          <a:blip r:embed="rId2"/>
          <a:stretch>
            <a:fillRect/>
          </a:stretch>
        </p:blipFill>
        <p:spPr>
          <a:xfrm>
            <a:off x="700443" y="516126"/>
            <a:ext cx="8652698" cy="4942978"/>
          </a:xfrm>
          <a:prstGeom prst="rect">
            <a:avLst/>
          </a:prstGeom>
        </p:spPr>
      </p:pic>
      <p:pic>
        <p:nvPicPr>
          <p:cNvPr id="5" name="図 4"/>
          <p:cNvPicPr>
            <a:picLocks noChangeAspect="1"/>
          </p:cNvPicPr>
          <p:nvPr/>
        </p:nvPicPr>
        <p:blipFill>
          <a:blip r:embed="rId3"/>
          <a:stretch>
            <a:fillRect/>
          </a:stretch>
        </p:blipFill>
        <p:spPr>
          <a:xfrm>
            <a:off x="997920" y="5730151"/>
            <a:ext cx="8730651" cy="628948"/>
          </a:xfrm>
          <a:prstGeom prst="rect">
            <a:avLst/>
          </a:prstGeom>
        </p:spPr>
      </p:pic>
    </p:spTree>
    <p:extLst>
      <p:ext uri="{BB962C8B-B14F-4D97-AF65-F5344CB8AC3E}">
        <p14:creationId xmlns:p14="http://schemas.microsoft.com/office/powerpoint/2010/main" val="3019463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2115404"/>
            <a:ext cx="9906000" cy="2142698"/>
          </a:xfrm>
          <a:prstGeom prst="rect">
            <a:avLst/>
          </a:prstGeom>
          <a:no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800" b="1" dirty="0" smtClean="0">
                <a:latin typeface="Meiryo UI" panose="020B0604030504040204" pitchFamily="50" charset="-128"/>
                <a:ea typeface="Meiryo UI" panose="020B0604030504040204" pitchFamily="50" charset="-128"/>
              </a:rPr>
              <a:t>３．大阪の特色</a:t>
            </a:r>
            <a:endParaRPr lang="ja-JP" altLang="en-US" sz="4800" b="1" dirty="0">
              <a:latin typeface="Meiryo UI" panose="020B0604030504040204" pitchFamily="50" charset="-128"/>
              <a:ea typeface="Meiryo UI" panose="020B0604030504040204" pitchFamily="50" charset="-128"/>
            </a:endParaRPr>
          </a:p>
        </p:txBody>
      </p:sp>
      <p:sp>
        <p:nvSpPr>
          <p:cNvPr id="4" name="スライド番号プレースホルダー 1"/>
          <p:cNvSpPr>
            <a:spLocks noGrp="1"/>
          </p:cNvSpPr>
          <p:nvPr>
            <p:ph type="sldNum" sz="quarter" idx="12"/>
          </p:nvPr>
        </p:nvSpPr>
        <p:spPr>
          <a:xfrm>
            <a:off x="6996113" y="6356352"/>
            <a:ext cx="2228850" cy="365125"/>
          </a:xfrm>
        </p:spPr>
        <p:txBody>
          <a:bodyPr/>
          <a:lstStyle/>
          <a:p>
            <a:fld id="{D2D8002D-B5B0-4BAC-B1F6-782DDCCE6D9C}" type="slidenum">
              <a:rPr kumimoji="1" lang="ja-JP" altLang="en-US" smtClean="0"/>
              <a:t>44</a:t>
            </a:fld>
            <a:endParaRPr kumimoji="1" lang="ja-JP" altLang="en-US" dirty="0"/>
          </a:p>
        </p:txBody>
      </p:sp>
    </p:spTree>
    <p:extLst>
      <p:ext uri="{BB962C8B-B14F-4D97-AF65-F5344CB8AC3E}">
        <p14:creationId xmlns:p14="http://schemas.microsoft.com/office/powerpoint/2010/main" val="3937274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70C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800" b="1" dirty="0" smtClean="0">
                <a:solidFill>
                  <a:schemeClr val="bg1"/>
                </a:solidFill>
                <a:latin typeface="Meiryo UI" panose="020B0604030504040204" pitchFamily="50" charset="-128"/>
                <a:ea typeface="Meiryo UI" panose="020B0604030504040204" pitchFamily="50" charset="-128"/>
              </a:rPr>
              <a:t>■大阪の産業（バランスのとれた産業構造）</a:t>
            </a:r>
            <a:endParaRPr lang="ja-JP" altLang="en-US" sz="1800" b="1" dirty="0">
              <a:solidFill>
                <a:schemeClr val="bg1"/>
              </a:solidFill>
              <a:latin typeface="Meiryo UI" panose="020B0604030504040204" pitchFamily="50" charset="-128"/>
              <a:ea typeface="Meiryo UI" panose="020B0604030504040204" pitchFamily="50" charset="-128"/>
            </a:endParaRPr>
          </a:p>
        </p:txBody>
      </p:sp>
      <p:sp>
        <p:nvSpPr>
          <p:cNvPr id="13" name="正方形/長方形 10"/>
          <p:cNvSpPr>
            <a:spLocks noChangeArrowheads="1"/>
          </p:cNvSpPr>
          <p:nvPr/>
        </p:nvSpPr>
        <p:spPr bwMode="auto">
          <a:xfrm>
            <a:off x="60369" y="5524263"/>
            <a:ext cx="87129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年度「なにわの経済データ」</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60369" y="1964683"/>
            <a:ext cx="3152775" cy="2705100"/>
          </a:xfrm>
          <a:prstGeom prst="rect">
            <a:avLst/>
          </a:prstGeom>
        </p:spPr>
      </p:pic>
      <p:pic>
        <p:nvPicPr>
          <p:cNvPr id="3" name="図 2"/>
          <p:cNvPicPr>
            <a:picLocks noChangeAspect="1"/>
          </p:cNvPicPr>
          <p:nvPr/>
        </p:nvPicPr>
        <p:blipFill>
          <a:blip r:embed="rId3"/>
          <a:stretch>
            <a:fillRect/>
          </a:stretch>
        </p:blipFill>
        <p:spPr>
          <a:xfrm>
            <a:off x="3346105" y="1950395"/>
            <a:ext cx="3228975" cy="2733675"/>
          </a:xfrm>
          <a:prstGeom prst="rect">
            <a:avLst/>
          </a:prstGeom>
        </p:spPr>
      </p:pic>
      <p:pic>
        <p:nvPicPr>
          <p:cNvPr id="4" name="図 3"/>
          <p:cNvPicPr>
            <a:picLocks noChangeAspect="1"/>
          </p:cNvPicPr>
          <p:nvPr/>
        </p:nvPicPr>
        <p:blipFill>
          <a:blip r:embed="rId4"/>
          <a:stretch>
            <a:fillRect/>
          </a:stretch>
        </p:blipFill>
        <p:spPr>
          <a:xfrm>
            <a:off x="6681147" y="1964683"/>
            <a:ext cx="3200400" cy="2733675"/>
          </a:xfrm>
          <a:prstGeom prst="rect">
            <a:avLst/>
          </a:prstGeom>
        </p:spPr>
      </p:pic>
      <p:sp>
        <p:nvSpPr>
          <p:cNvPr id="15" name="正方形/長方形 10"/>
          <p:cNvSpPr>
            <a:spLocks noChangeArrowheads="1"/>
          </p:cNvSpPr>
          <p:nvPr/>
        </p:nvSpPr>
        <p:spPr bwMode="auto">
          <a:xfrm>
            <a:off x="134721" y="1622525"/>
            <a:ext cx="34979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○製造業</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出荷額等の特化係数（従業者</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60369" y="4749229"/>
            <a:ext cx="7828257" cy="677108"/>
          </a:xfrm>
          <a:prstGeom prst="rect">
            <a:avLst/>
          </a:prstGeom>
          <a:noFill/>
          <a:ln>
            <a:solidFill>
              <a:schemeClr val="accent1"/>
            </a:solidFill>
          </a:ln>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特化係数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ある業種に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おいて、全国の製造品出荷額等の構成比に対する、各都道府県の当該業種の製造品出荷額等の構成比の比率。</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数値が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を超えると、当該業種の構成比がその都道府県において相対的に高く、特化していることを示す。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1"/>
          <p:cNvSpPr>
            <a:spLocks noGrp="1"/>
          </p:cNvSpPr>
          <p:nvPr>
            <p:ph type="sldNum" sz="quarter" idx="12"/>
          </p:nvPr>
        </p:nvSpPr>
        <p:spPr>
          <a:xfrm>
            <a:off x="7528761" y="6413826"/>
            <a:ext cx="2228850" cy="365125"/>
          </a:xfrm>
        </p:spPr>
        <p:txBody>
          <a:bodyPr/>
          <a:lstStyle/>
          <a:p>
            <a:fld id="{D2D8002D-B5B0-4BAC-B1F6-782DDCCE6D9C}" type="slidenum">
              <a:rPr kumimoji="1" lang="ja-JP" altLang="en-US" smtClean="0"/>
              <a:t>45</a:t>
            </a:fld>
            <a:endParaRPr kumimoji="1" lang="ja-JP" altLang="en-US" dirty="0"/>
          </a:p>
        </p:txBody>
      </p:sp>
      <p:sp>
        <p:nvSpPr>
          <p:cNvPr id="11" name="正方形/長方形 10"/>
          <p:cNvSpPr/>
          <p:nvPr/>
        </p:nvSpPr>
        <p:spPr>
          <a:xfrm>
            <a:off x="321447" y="647462"/>
            <a:ext cx="89289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180975" indent="-180975"/>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kumimoji="1" lang="ja-JP" altLang="en-US" sz="1600" dirty="0">
                <a:latin typeface="Meiryo UI" panose="020B0604030504040204" pitchFamily="50" charset="-128"/>
                <a:ea typeface="Meiryo UI" panose="020B0604030504040204" pitchFamily="50" charset="-128"/>
              </a:rPr>
              <a:t>製造業からサービス業に経済の比重が移る中で、大阪府は、各業種がバランスよく集積しており、地域経済の安定性に寄与するなど、大阪の強みとなっている。</a:t>
            </a:r>
          </a:p>
        </p:txBody>
      </p:sp>
    </p:spTree>
    <p:extLst>
      <p:ext uri="{BB962C8B-B14F-4D97-AF65-F5344CB8AC3E}">
        <p14:creationId xmlns:p14="http://schemas.microsoft.com/office/powerpoint/2010/main" val="37070982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0" y="9701"/>
            <a:ext cx="9906000" cy="553998"/>
          </a:xfrm>
          <a:prstGeom prst="rect">
            <a:avLst/>
          </a:prstGeom>
          <a:solidFill>
            <a:srgbClr val="0070C0"/>
          </a:solidFill>
          <a:ln>
            <a:noFill/>
          </a:ln>
          <a:extLst/>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健康関連産業に進出が予想される製造業の都道府県別集積数</a:t>
            </a:r>
            <a:r>
              <a:rPr lang="ja-JP" altLang="en-US"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出典：総務省・経済産業省「平成</a:t>
            </a:r>
            <a:r>
              <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活動調査」より作成　</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88504" y="775802"/>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健康</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関連産業に進出が予想される製造業の集積状況をみると、大阪は、繊維製品や医薬品、化粧品等はじめ、多くの分野で全国的に優位な傾向が見られる。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647332" y="4038881"/>
          <a:ext cx="8784976" cy="2535473"/>
        </p:xfrm>
        <a:graphic>
          <a:graphicData uri="http://schemas.openxmlformats.org/drawingml/2006/table">
            <a:tbl>
              <a:tblPr>
                <a:tableStyleId>{BC89EF96-8CEA-46FF-86C4-4CE0E7609802}</a:tableStyleId>
              </a:tblPr>
              <a:tblGrid>
                <a:gridCol w="2880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720080">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720080">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1539916">
                <a:tc>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清涼飲料製造業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酒類製造業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茶・コーヒー製造業（清涼飲料を除く）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外衣・シャツ製造業（和式を除く）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下着類製造業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和装製品・その他衣服・繊維製身の回り製造業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その他の繊維製品製造業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計量器・測定器・分析機器・試験機・測量機械器具・理化学機械器具製造業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医療用機械器具・医療用品製造業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運動用具製造業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0"/>
                  </a:ext>
                </a:extLst>
              </a:tr>
              <a:tr h="26028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北海道</a:t>
                      </a: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静岡</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extLst>
                  <a:ext uri="{0D108BD9-81ED-4DB2-BD59-A6C34878D82A}">
                    <a16:rowId xmlns:a16="http://schemas.microsoft.com/office/drawing/2014/main" val="10001"/>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沖縄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新潟</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奈良</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extLst>
                  <a:ext uri="{0D108BD9-81ED-4DB2-BD59-A6C34878D82A}">
                    <a16:rowId xmlns:a16="http://schemas.microsoft.com/office/drawing/2014/main" val="10002"/>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山梨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長野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三重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岐阜</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富山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3"/>
                  </a:ext>
                </a:extLst>
              </a:tr>
              <a:tr h="245091">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a:xfrm>
            <a:off x="7677150" y="6492875"/>
            <a:ext cx="2228850" cy="365125"/>
          </a:xfrm>
        </p:spPr>
        <p:txBody>
          <a:bodyPr/>
          <a:lstStyle/>
          <a:p>
            <a:pPr>
              <a:defRPr/>
            </a:pPr>
            <a:fld id="{4AC9B83D-17C3-4F2E-B0BA-D155CD364A7C}" type="slidenum">
              <a:rPr lang="ja-JP" altLang="en-US" b="1" smtClean="0"/>
              <a:pPr>
                <a:defRPr/>
              </a:pPr>
              <a:t>46</a:t>
            </a:fld>
            <a:endParaRPr lang="ja-JP" altLang="en-US" b="1" dirty="0"/>
          </a:p>
        </p:txBody>
      </p:sp>
      <p:sp>
        <p:nvSpPr>
          <p:cNvPr id="10" name="円/楕円 9"/>
          <p:cNvSpPr/>
          <p:nvPr/>
        </p:nvSpPr>
        <p:spPr>
          <a:xfrm>
            <a:off x="3008784" y="5841794"/>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714552" y="5609574"/>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434632" y="6093320"/>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5154712" y="5609574"/>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874792" y="5863674"/>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6600815" y="5863674"/>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8744603" y="5863674"/>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8042953" y="6079674"/>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3"/>
          <a:stretch>
            <a:fillRect/>
          </a:stretch>
        </p:blipFill>
        <p:spPr>
          <a:xfrm>
            <a:off x="344488" y="1864032"/>
            <a:ext cx="9345978" cy="2213040"/>
          </a:xfrm>
          <a:prstGeom prst="rect">
            <a:avLst/>
          </a:prstGeom>
        </p:spPr>
      </p:pic>
      <p:sp>
        <p:nvSpPr>
          <p:cNvPr id="23" name="円/楕円 9"/>
          <p:cNvSpPr/>
          <p:nvPr/>
        </p:nvSpPr>
        <p:spPr>
          <a:xfrm>
            <a:off x="3008784" y="5596408"/>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9"/>
          <p:cNvSpPr/>
          <p:nvPr/>
        </p:nvSpPr>
        <p:spPr>
          <a:xfrm>
            <a:off x="4444759" y="5853903"/>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9"/>
          <p:cNvSpPr/>
          <p:nvPr/>
        </p:nvSpPr>
        <p:spPr>
          <a:xfrm>
            <a:off x="5176239" y="6096925"/>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9"/>
          <p:cNvSpPr/>
          <p:nvPr/>
        </p:nvSpPr>
        <p:spPr>
          <a:xfrm>
            <a:off x="587479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9"/>
          <p:cNvSpPr/>
          <p:nvPr/>
        </p:nvSpPr>
        <p:spPr>
          <a:xfrm>
            <a:off x="6608520"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9"/>
          <p:cNvSpPr/>
          <p:nvPr/>
        </p:nvSpPr>
        <p:spPr>
          <a:xfrm>
            <a:off x="7328600" y="5610605"/>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9"/>
          <p:cNvSpPr/>
          <p:nvPr/>
        </p:nvSpPr>
        <p:spPr>
          <a:xfrm>
            <a:off x="8056601" y="5611122"/>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14"/>
          <p:cNvSpPr/>
          <p:nvPr/>
        </p:nvSpPr>
        <p:spPr>
          <a:xfrm>
            <a:off x="878091" y="6358354"/>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14"/>
          <p:cNvSpPr/>
          <p:nvPr/>
        </p:nvSpPr>
        <p:spPr>
          <a:xfrm>
            <a:off x="1581919" y="6358354"/>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14"/>
          <p:cNvSpPr/>
          <p:nvPr/>
        </p:nvSpPr>
        <p:spPr>
          <a:xfrm>
            <a:off x="2301999" y="6358354"/>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14"/>
          <p:cNvSpPr/>
          <p:nvPr/>
        </p:nvSpPr>
        <p:spPr>
          <a:xfrm>
            <a:off x="7341357" y="6350581"/>
            <a:ext cx="720080" cy="21600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59384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グラフ 23"/>
          <p:cNvGraphicFramePr>
            <a:graphicFrameLocks/>
          </p:cNvGraphicFramePr>
          <p:nvPr>
            <p:extLst/>
          </p:nvPr>
        </p:nvGraphicFramePr>
        <p:xfrm>
          <a:off x="4962824" y="2199233"/>
          <a:ext cx="4454673" cy="4653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p:cNvGraphicFramePr>
            <a:graphicFrameLocks/>
          </p:cNvGraphicFramePr>
          <p:nvPr>
            <p:extLst/>
          </p:nvPr>
        </p:nvGraphicFramePr>
        <p:xfrm>
          <a:off x="478580" y="2290282"/>
          <a:ext cx="4474420" cy="4366556"/>
        </p:xfrm>
        <a:graphic>
          <a:graphicData uri="http://schemas.openxmlformats.org/drawingml/2006/chart">
            <c:chart xmlns:c="http://schemas.openxmlformats.org/drawingml/2006/chart" xmlns:r="http://schemas.openxmlformats.org/officeDocument/2006/relationships" r:id="rId4"/>
          </a:graphicData>
        </a:graphic>
      </p:graphicFrame>
      <p:sp>
        <p:nvSpPr>
          <p:cNvPr id="22" name="正方形/長方形 10"/>
          <p:cNvSpPr>
            <a:spLocks noChangeArrowheads="1"/>
          </p:cNvSpPr>
          <p:nvPr/>
        </p:nvSpPr>
        <p:spPr bwMode="auto">
          <a:xfrm>
            <a:off x="7058" y="6832"/>
            <a:ext cx="9898942" cy="553998"/>
          </a:xfrm>
          <a:prstGeom prst="rect">
            <a:avLst/>
          </a:prstGeom>
          <a:solidFill>
            <a:srgbClr val="0070C0"/>
          </a:solidFill>
          <a:ln>
            <a:noFill/>
          </a:ln>
          <a:extLst/>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都道府県別、開業数・開業率の推移（年度ベース）</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出典：厚生労働省「雇用保険事業年報･月報」より作成</a:t>
            </a:r>
            <a:endPar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88504" y="837400"/>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大阪府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の開業数は対前年度比伸び率はほぼ横ばいとなったが、依然として東京都に次いで２位。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年度の開業率は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ポイント減）で、全国平均を上回る。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81001" y="1917274"/>
            <a:ext cx="2798165"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○開業数の推移（他府県比較）</a:t>
            </a:r>
          </a:p>
        </p:txBody>
      </p:sp>
      <p:sp>
        <p:nvSpPr>
          <p:cNvPr id="13" name="正方形/長方形 12"/>
          <p:cNvSpPr/>
          <p:nvPr/>
        </p:nvSpPr>
        <p:spPr>
          <a:xfrm>
            <a:off x="5023153" y="1925713"/>
            <a:ext cx="2808312"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○開業率の推移（他府県比較）</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a:solidFill>
                  <a:schemeClr val="tx1"/>
                </a:solidFill>
              </a:rPr>
              <a:pPr>
                <a:defRPr/>
              </a:pPr>
              <a:t>47</a:t>
            </a:fld>
            <a:endParaRPr lang="ja-JP" altLang="en-US" sz="1800" dirty="0">
              <a:solidFill>
                <a:schemeClr val="tx1"/>
              </a:solidFill>
            </a:endParaRPr>
          </a:p>
        </p:txBody>
      </p:sp>
      <p:sp>
        <p:nvSpPr>
          <p:cNvPr id="17" name="テキスト ボックス 1"/>
          <p:cNvSpPr txBox="1"/>
          <p:nvPr/>
        </p:nvSpPr>
        <p:spPr>
          <a:xfrm>
            <a:off x="1087884" y="2889057"/>
            <a:ext cx="1384396" cy="1017168"/>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p>
            <a:pPr algn="just">
              <a:lnSpc>
                <a:spcPts val="1200"/>
              </a:lnSpc>
            </a:pPr>
            <a:r>
              <a:rPr lang="en-US" altLang="ja-JP" sz="800" b="1"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sz="800" b="1" kern="100" dirty="0">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a:latin typeface="ＭＳ ゴシック" panose="020B0609070205080204" pitchFamily="49" charset="-128"/>
                <a:ea typeface="游明朝" panose="02020400000000000000" pitchFamily="18" charset="-128"/>
                <a:cs typeface="Times New Roman" panose="02020603050405020304" pitchFamily="18" charset="0"/>
              </a:rPr>
              <a:t>2019</a:t>
            </a:r>
            <a:r>
              <a:rPr lang="ja-JP" altLang="en-US" sz="800" b="1" kern="100" dirty="0">
                <a:latin typeface="游明朝" panose="02020400000000000000" pitchFamily="18" charset="-128"/>
                <a:ea typeface="游明朝" panose="02020400000000000000" pitchFamily="18" charset="-128"/>
                <a:cs typeface="Times New Roman" panose="02020603050405020304" pitchFamily="18" charset="0"/>
              </a:rPr>
              <a:t>全国上位</a:t>
            </a:r>
            <a:r>
              <a:rPr lang="en-US" altLang="ja-JP" sz="800" b="1" kern="100" dirty="0">
                <a:latin typeface="游明朝" panose="02020400000000000000" pitchFamily="18" charset="-128"/>
                <a:ea typeface="游明朝" panose="02020400000000000000" pitchFamily="18" charset="-128"/>
                <a:cs typeface="Times New Roman" panose="02020603050405020304" pitchFamily="18" charset="0"/>
              </a:rPr>
              <a:t>】</a:t>
            </a:r>
            <a:endParaRPr lang="ja-JP" altLang="en-US" sz="8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pPr>
            <a:r>
              <a:rPr 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１位 ： 東京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17</a:t>
            </a:r>
            <a:r>
              <a:rPr lang="en-US" sz="800" kern="100" dirty="0">
                <a:latin typeface="ＭＳ ゴシック" panose="020B0609070205080204" pitchFamily="49" charset="-128"/>
                <a:ea typeface="游明朝" panose="02020400000000000000" pitchFamily="18" charset="-128"/>
                <a:cs typeface="Times New Roman" panose="02020603050405020304" pitchFamily="18" charset="0"/>
              </a:rPr>
              <a:t>,644</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endParaRPr lang="ja-JP" altLang="en-US" sz="8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２位</a:t>
            </a:r>
            <a:r>
              <a:rPr lang="ja-JP" altLang="en-US" sz="800" b="1"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en-US" sz="800" b="1"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大阪　 （</a:t>
            </a:r>
            <a:r>
              <a:rPr lang="en-US" sz="800" b="1" kern="100" dirty="0">
                <a:latin typeface="ＭＳ ゴシック" panose="020B0609070205080204" pitchFamily="49" charset="-128"/>
                <a:ea typeface="游明朝" panose="02020400000000000000" pitchFamily="18" charset="-128"/>
                <a:cs typeface="Times New Roman" panose="02020603050405020304" pitchFamily="18" charset="0"/>
              </a:rPr>
              <a:t>8,460</a:t>
            </a: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a:t>
            </a:r>
            <a:endParaRPr lang="ja-JP" altLang="en-US" sz="8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３位</a:t>
            </a:r>
            <a:r>
              <a:rPr lang="ja-JP" altLang="en-US"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en-US"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愛知　 （</a:t>
            </a:r>
            <a:r>
              <a:rPr lang="en-US" sz="800" kern="100" dirty="0">
                <a:latin typeface="ＭＳ ゴシック" panose="020B0609070205080204" pitchFamily="49" charset="-128"/>
                <a:ea typeface="游明朝" panose="02020400000000000000" pitchFamily="18" charset="-128"/>
                <a:cs typeface="Times New Roman" panose="02020603050405020304" pitchFamily="18" charset="0"/>
              </a:rPr>
              <a:t>5,789</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endParaRPr lang="ja-JP" altLang="en-US" sz="8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４位</a:t>
            </a:r>
            <a:r>
              <a:rPr lang="ja-JP" altLang="en-US"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en-US"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神奈川</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a:latin typeface="ＭＳ ゴシック" panose="020B0609070205080204" pitchFamily="49" charset="-128"/>
                <a:ea typeface="游明朝" panose="02020400000000000000" pitchFamily="18" charset="-128"/>
                <a:cs typeface="Times New Roman" panose="02020603050405020304" pitchFamily="18" charset="0"/>
              </a:rPr>
              <a:t>5,330</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endParaRPr lang="ja-JP" altLang="en-US" sz="8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正方形/長方形 2"/>
          <p:cNvSpPr/>
          <p:nvPr/>
        </p:nvSpPr>
        <p:spPr>
          <a:xfrm>
            <a:off x="329537" y="2322095"/>
            <a:ext cx="704473" cy="27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a:t>
            </a:r>
            <a:r>
              <a:rPr kumimoji="1" lang="ja-JP" altLang="en-US" sz="1000" dirty="0">
                <a:solidFill>
                  <a:schemeClr val="tx1"/>
                </a:solidFill>
              </a:rPr>
              <a:t>事業所</a:t>
            </a:r>
            <a:r>
              <a:rPr kumimoji="1" lang="ja-JP" altLang="en-US" sz="800" dirty="0">
                <a:solidFill>
                  <a:schemeClr val="tx1"/>
                </a:solidFill>
              </a:rPr>
              <a:t>）</a:t>
            </a:r>
          </a:p>
        </p:txBody>
      </p:sp>
      <p:sp>
        <p:nvSpPr>
          <p:cNvPr id="21" name="テキスト ボックス 1"/>
          <p:cNvSpPr txBox="1"/>
          <p:nvPr/>
        </p:nvSpPr>
        <p:spPr>
          <a:xfrm>
            <a:off x="5534051" y="2889058"/>
            <a:ext cx="1384374" cy="1267937"/>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lnSpc>
                <a:spcPts val="1200"/>
              </a:lnSpc>
            </a:pPr>
            <a:r>
              <a:rPr lang="en-US" altLang="ja-JP" sz="800" b="1"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sz="800" b="1" kern="100" dirty="0">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a:latin typeface="ＭＳ ゴシック" panose="020B0609070205080204" pitchFamily="49" charset="-128"/>
                <a:ea typeface="游明朝" panose="02020400000000000000" pitchFamily="18" charset="-128"/>
                <a:cs typeface="Times New Roman" panose="02020603050405020304" pitchFamily="18" charset="0"/>
              </a:rPr>
              <a:t>2019</a:t>
            </a:r>
            <a:r>
              <a:rPr lang="ja-JP" altLang="en-US" sz="800" b="1" kern="100" dirty="0">
                <a:latin typeface="游明朝" panose="02020400000000000000" pitchFamily="18" charset="-128"/>
                <a:ea typeface="游明朝" panose="02020400000000000000" pitchFamily="18" charset="-128"/>
                <a:cs typeface="Times New Roman" panose="02020603050405020304" pitchFamily="18" charset="0"/>
              </a:rPr>
              <a:t>全国上位</a:t>
            </a:r>
            <a:r>
              <a:rPr lang="en-US" altLang="ja-JP" sz="800" b="1" kern="100" dirty="0">
                <a:latin typeface="游明朝" panose="02020400000000000000" pitchFamily="18" charset="-128"/>
                <a:ea typeface="游明朝" panose="02020400000000000000" pitchFamily="18" charset="-128"/>
                <a:cs typeface="Times New Roman" panose="02020603050405020304" pitchFamily="18" charset="0"/>
              </a:rPr>
              <a:t>】</a:t>
            </a:r>
            <a:endParaRPr lang="ja-JP" altLang="en-US" sz="8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pPr>
            <a:r>
              <a:rPr 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１位 ： 沖縄</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6.6</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endParaRPr lang="ja-JP" altLang="en-US" sz="8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３</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愛知</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4.9</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５</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東京</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4.8</a:t>
            </a: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endParaRPr lang="en-US" altLang="ja-JP" sz="800" b="1"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pP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　</a:t>
            </a:r>
            <a:r>
              <a:rPr lang="en-US" altLang="ja-JP" sz="800" b="1" kern="100" dirty="0">
                <a:latin typeface="ＭＳ ゴシック" panose="020B0609070205080204" pitchFamily="49" charset="-128"/>
                <a:ea typeface="游明朝" panose="02020400000000000000" pitchFamily="18" charset="-128"/>
                <a:cs typeface="Times New Roman" panose="02020603050405020304" pitchFamily="18" charset="0"/>
              </a:rPr>
              <a:t>10</a:t>
            </a: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en-US" sz="800" b="1"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en-US" sz="800" b="1"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大阪（</a:t>
            </a:r>
            <a:r>
              <a:rPr lang="en-US" altLang="ja-JP" sz="800" b="1" kern="100" dirty="0">
                <a:latin typeface="ＭＳ ゴシック" panose="020B0609070205080204" pitchFamily="49" charset="-128"/>
                <a:ea typeface="游明朝" panose="02020400000000000000" pitchFamily="18" charset="-128"/>
                <a:cs typeface="Times New Roman" panose="02020603050405020304" pitchFamily="18" charset="0"/>
              </a:rPr>
              <a:t>4.5</a:t>
            </a:r>
            <a:r>
              <a:rPr lang="ja-JP" altLang="en-US" sz="800" b="1" kern="100" dirty="0">
                <a:latin typeface="ＭＳ ゴシック" panose="020B0609070205080204" pitchFamily="49" charset="-128"/>
                <a:ea typeface="游明朝" panose="02020400000000000000" pitchFamily="18" charset="-128"/>
                <a:cs typeface="Times New Roman" panose="02020603050405020304" pitchFamily="18" charset="0"/>
              </a:rPr>
              <a:t>％）</a:t>
            </a:r>
            <a:endParaRPr lang="ja-JP" altLang="en-US" sz="800" kern="100" dirty="0">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022072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70C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ja-JP"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大阪の本社転入・転出件数の推移　</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出典：㈱帝国データバンク　大阪府・本社移転企業調査（</a:t>
            </a:r>
            <a:r>
              <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32761" y="501001"/>
            <a:ext cx="9624850" cy="1569660"/>
          </a:xfrm>
          <a:prstGeom prst="rect">
            <a:avLst/>
          </a:prstGeom>
          <a:solidFill>
            <a:schemeClr val="accent1">
              <a:lumMod val="20000"/>
              <a:lumOff val="80000"/>
            </a:schemeClr>
          </a:solidFill>
          <a:ln w="28575" cmpd="dbl">
            <a:solidFill>
              <a:schemeClr val="tx1"/>
            </a:solidFill>
          </a:ln>
        </p:spPr>
        <p:txBody>
          <a:bodyPr wrap="square" rtlCol="0">
            <a:spAutoFit/>
          </a:bodyPr>
          <a:lstStyle/>
          <a:p>
            <a:pPr marL="180975" indent="-180975"/>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㈱帝国</a:t>
            </a:r>
            <a:r>
              <a:rPr kumimoji="1" lang="ja-JP" altLang="en-US" sz="1600" dirty="0">
                <a:latin typeface="Meiryo UI" panose="020B0604030504040204" pitchFamily="50" charset="-128"/>
                <a:ea typeface="Meiryo UI" panose="020B0604030504040204" pitchFamily="50" charset="-128"/>
              </a:rPr>
              <a:t>データバンクの大阪府・本社移転企業調査</a:t>
            </a:r>
            <a:r>
              <a:rPr kumimoji="1" lang="ja-JP" altLang="en-US" sz="1600" dirty="0" smtClean="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2018</a:t>
            </a:r>
            <a:r>
              <a:rPr kumimoji="1" lang="ja-JP" altLang="en-US" sz="1600" dirty="0" smtClean="0">
                <a:latin typeface="Meiryo UI" panose="020B0604030504040204" pitchFamily="50" charset="-128"/>
                <a:ea typeface="Meiryo UI" panose="020B0604030504040204" pitchFamily="50" charset="-128"/>
              </a:rPr>
              <a:t>年</a:t>
            </a:r>
            <a:r>
              <a:rPr kumimoji="1" lang="ja-JP" altLang="en-US" sz="1600" dirty="0">
                <a:latin typeface="Meiryo UI" panose="020B0604030504040204" pitchFamily="50" charset="-128"/>
                <a:ea typeface="Meiryo UI" panose="020B0604030504040204" pitchFamily="50" charset="-128"/>
              </a:rPr>
              <a:t>）によると、大阪府へ転入した企業</a:t>
            </a:r>
            <a:r>
              <a:rPr kumimoji="1" lang="ja-JP" altLang="en-US" sz="1600" dirty="0" smtClean="0">
                <a:latin typeface="Meiryo UI" panose="020B0604030504040204" pitchFamily="50" charset="-128"/>
                <a:ea typeface="Meiryo UI" panose="020B0604030504040204" pitchFamily="50" charset="-128"/>
              </a:rPr>
              <a:t>は</a:t>
            </a:r>
            <a:r>
              <a:rPr kumimoji="1" lang="en-US" altLang="ja-JP" sz="1600" dirty="0">
                <a:latin typeface="Meiryo UI" panose="020B0604030504040204" pitchFamily="50" charset="-128"/>
                <a:ea typeface="Meiryo UI" panose="020B0604030504040204" pitchFamily="50" charset="-128"/>
              </a:rPr>
              <a:t>174</a:t>
            </a:r>
            <a:r>
              <a:rPr kumimoji="1" lang="ja-JP" altLang="en-US" sz="1600" dirty="0" smtClean="0">
                <a:latin typeface="Meiryo UI" panose="020B0604030504040204" pitchFamily="50" charset="-128"/>
                <a:ea typeface="Meiryo UI" panose="020B0604030504040204" pitchFamily="50" charset="-128"/>
              </a:rPr>
              <a:t>社</a:t>
            </a:r>
            <a:r>
              <a:rPr kumimoji="1" lang="ja-JP" altLang="en-US" sz="1600" dirty="0">
                <a:latin typeface="Meiryo UI" panose="020B0604030504040204" pitchFamily="50" charset="-128"/>
                <a:ea typeface="Meiryo UI" panose="020B0604030504040204" pitchFamily="50" charset="-128"/>
              </a:rPr>
              <a:t>（うち</a:t>
            </a:r>
            <a:r>
              <a:rPr kumimoji="1" lang="ja-JP" altLang="en-US" sz="1600" dirty="0" smtClean="0">
                <a:latin typeface="Meiryo UI" panose="020B0604030504040204" pitchFamily="50" charset="-128"/>
                <a:ea typeface="Meiryo UI" panose="020B0604030504040204" pitchFamily="50" charset="-128"/>
              </a:rPr>
              <a:t>大阪市</a:t>
            </a:r>
            <a:r>
              <a:rPr kumimoji="1" lang="en-US" altLang="ja-JP" sz="1600" dirty="0" smtClean="0">
                <a:latin typeface="Meiryo UI" panose="020B0604030504040204" pitchFamily="50" charset="-128"/>
                <a:ea typeface="Meiryo UI" panose="020B0604030504040204" pitchFamily="50" charset="-128"/>
              </a:rPr>
              <a:t>119</a:t>
            </a:r>
            <a:r>
              <a:rPr kumimoji="1" lang="ja-JP" altLang="en-US" sz="1600" dirty="0" smtClean="0">
                <a:latin typeface="Meiryo UI" panose="020B0604030504040204" pitchFamily="50" charset="-128"/>
                <a:ea typeface="Meiryo UI" panose="020B0604030504040204" pitchFamily="50" charset="-128"/>
              </a:rPr>
              <a:t>社</a:t>
            </a:r>
            <a:r>
              <a:rPr kumimoji="1" lang="ja-JP" altLang="en-US" sz="1600" dirty="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で</a:t>
            </a:r>
            <a:r>
              <a:rPr kumimoji="1" lang="en-US" altLang="ja-JP" sz="1600" dirty="0" smtClean="0">
                <a:latin typeface="Meiryo UI" panose="020B0604030504040204" pitchFamily="50" charset="-128"/>
                <a:ea typeface="Meiryo UI" panose="020B0604030504040204" pitchFamily="50" charset="-128"/>
              </a:rPr>
              <a:t>23</a:t>
            </a:r>
            <a:r>
              <a:rPr kumimoji="1" lang="ja-JP" altLang="en-US" sz="1600" dirty="0" smtClean="0">
                <a:latin typeface="Meiryo UI" panose="020B0604030504040204" pitchFamily="50" charset="-128"/>
                <a:ea typeface="Meiryo UI" panose="020B0604030504040204" pitchFamily="50" charset="-128"/>
              </a:rPr>
              <a:t>年ぶり</a:t>
            </a:r>
            <a:r>
              <a:rPr kumimoji="1" lang="ja-JP" altLang="en-US" sz="1600" dirty="0">
                <a:latin typeface="Meiryo UI" panose="020B0604030504040204" pitchFamily="50" charset="-128"/>
                <a:ea typeface="Meiryo UI" panose="020B0604030504040204" pitchFamily="50" charset="-128"/>
              </a:rPr>
              <a:t>の高水準。</a:t>
            </a:r>
          </a:p>
          <a:p>
            <a:pPr marL="180975" indent="-180975"/>
            <a:r>
              <a:rPr lang="ja-JP" altLang="en-US" sz="1600" dirty="0">
                <a:latin typeface="Meiryo UI" panose="020B0604030504040204" pitchFamily="50" charset="-128"/>
                <a:ea typeface="Meiryo UI" panose="020B0604030504040204" pitchFamily="50" charset="-128"/>
                <a:cs typeface="Meiryo UI" panose="020B0604030504040204" pitchFamily="50" charset="-128"/>
              </a:rPr>
              <a:t>〇　</a:t>
            </a:r>
            <a:r>
              <a:rPr kumimoji="1" lang="ja-JP" altLang="en-US" sz="1600" dirty="0" smtClean="0">
                <a:latin typeface="Meiryo UI" panose="020B0604030504040204" pitchFamily="50" charset="-128"/>
                <a:ea typeface="Meiryo UI" panose="020B0604030504040204" pitchFamily="50" charset="-128"/>
              </a:rPr>
              <a:t>転出</a:t>
            </a:r>
            <a:r>
              <a:rPr kumimoji="1" lang="ja-JP" altLang="en-US" sz="1600" dirty="0">
                <a:latin typeface="Meiryo UI" panose="020B0604030504040204" pitchFamily="50" charset="-128"/>
                <a:ea typeface="Meiryo UI" panose="020B0604030504040204" pitchFamily="50" charset="-128"/>
              </a:rPr>
              <a:t>した企業</a:t>
            </a:r>
            <a:r>
              <a:rPr kumimoji="1" lang="ja-JP" altLang="en-US" sz="1600" dirty="0" smtClean="0">
                <a:latin typeface="Meiryo UI" panose="020B0604030504040204" pitchFamily="50" charset="-128"/>
                <a:ea typeface="Meiryo UI" panose="020B0604030504040204" pitchFamily="50" charset="-128"/>
              </a:rPr>
              <a:t>は</a:t>
            </a:r>
            <a:r>
              <a:rPr kumimoji="1" lang="en-US" altLang="ja-JP" sz="1600" dirty="0" smtClean="0">
                <a:latin typeface="Meiryo UI" panose="020B0604030504040204" pitchFamily="50" charset="-128"/>
                <a:ea typeface="Meiryo UI" panose="020B0604030504040204" pitchFamily="50" charset="-128"/>
              </a:rPr>
              <a:t>191</a:t>
            </a:r>
            <a:r>
              <a:rPr kumimoji="1" lang="ja-JP" altLang="en-US" sz="1600" dirty="0" smtClean="0">
                <a:latin typeface="Meiryo UI" panose="020B0604030504040204" pitchFamily="50" charset="-128"/>
                <a:ea typeface="Meiryo UI" panose="020B0604030504040204" pitchFamily="50" charset="-128"/>
              </a:rPr>
              <a:t>社</a:t>
            </a:r>
            <a:r>
              <a:rPr kumimoji="1" lang="ja-JP" altLang="en-US" sz="1600" dirty="0">
                <a:latin typeface="Meiryo UI" panose="020B0604030504040204" pitchFamily="50" charset="-128"/>
                <a:ea typeface="Meiryo UI" panose="020B0604030504040204" pitchFamily="50" charset="-128"/>
              </a:rPr>
              <a:t>（うち</a:t>
            </a:r>
            <a:r>
              <a:rPr kumimoji="1" lang="ja-JP" altLang="en-US" sz="1600" dirty="0" smtClean="0">
                <a:latin typeface="Meiryo UI" panose="020B0604030504040204" pitchFamily="50" charset="-128"/>
                <a:ea typeface="Meiryo UI" panose="020B0604030504040204" pitchFamily="50" charset="-128"/>
              </a:rPr>
              <a:t>大阪市</a:t>
            </a:r>
            <a:r>
              <a:rPr kumimoji="1" lang="en-US" altLang="ja-JP" sz="1600" dirty="0" smtClean="0">
                <a:latin typeface="Meiryo UI" panose="020B0604030504040204" pitchFamily="50" charset="-128"/>
                <a:ea typeface="Meiryo UI" panose="020B0604030504040204" pitchFamily="50" charset="-128"/>
              </a:rPr>
              <a:t>137</a:t>
            </a:r>
            <a:r>
              <a:rPr kumimoji="1" lang="ja-JP" altLang="en-US" sz="1600" dirty="0" smtClean="0">
                <a:latin typeface="Meiryo UI" panose="020B0604030504040204" pitchFamily="50" charset="-128"/>
                <a:ea typeface="Meiryo UI" panose="020B0604030504040204" pitchFamily="50" charset="-128"/>
              </a:rPr>
              <a:t>社</a:t>
            </a:r>
            <a:r>
              <a:rPr kumimoji="1" lang="ja-JP" altLang="en-US" sz="1600" dirty="0">
                <a:latin typeface="Meiryo UI" panose="020B0604030504040204" pitchFamily="50" charset="-128"/>
                <a:ea typeface="Meiryo UI" panose="020B0604030504040204" pitchFamily="50" charset="-128"/>
              </a:rPr>
              <a:t>）で</a:t>
            </a:r>
            <a:r>
              <a:rPr kumimoji="1" lang="ja-JP" altLang="en-US" sz="1600" dirty="0" smtClean="0">
                <a:latin typeface="Meiryo UI" panose="020B0604030504040204" pitchFamily="50" charset="-128"/>
                <a:ea typeface="Meiryo UI" panose="020B0604030504040204" pitchFamily="50" charset="-128"/>
              </a:rPr>
              <a:t>過去</a:t>
            </a:r>
            <a:r>
              <a:rPr kumimoji="1" lang="en-US" altLang="ja-JP" sz="1600" dirty="0">
                <a:latin typeface="Meiryo UI" panose="020B0604030504040204" pitchFamily="50" charset="-128"/>
                <a:ea typeface="Meiryo UI" panose="020B0604030504040204" pitchFamily="50" charset="-128"/>
              </a:rPr>
              <a:t>26</a:t>
            </a:r>
            <a:r>
              <a:rPr kumimoji="1" lang="ja-JP" altLang="en-US" sz="1600" dirty="0" smtClean="0">
                <a:latin typeface="Meiryo UI" panose="020B0604030504040204" pitchFamily="50" charset="-128"/>
                <a:ea typeface="Meiryo UI" panose="020B0604030504040204" pitchFamily="50" charset="-128"/>
              </a:rPr>
              <a:t>年</a:t>
            </a:r>
            <a:r>
              <a:rPr kumimoji="1" lang="ja-JP" altLang="en-US" sz="1600" dirty="0">
                <a:latin typeface="Meiryo UI" panose="020B0604030504040204" pitchFamily="50" charset="-128"/>
                <a:ea typeface="Meiryo UI" panose="020B0604030504040204" pitchFamily="50" charset="-128"/>
              </a:rPr>
              <a:t>で最少。 転出超過数</a:t>
            </a:r>
            <a:r>
              <a:rPr kumimoji="1" lang="ja-JP" altLang="en-US" sz="1600" dirty="0" smtClean="0">
                <a:latin typeface="Meiryo UI" panose="020B0604030504040204" pitchFamily="50" charset="-128"/>
                <a:ea typeface="Meiryo UI" panose="020B0604030504040204" pitchFamily="50" charset="-128"/>
              </a:rPr>
              <a:t>は</a:t>
            </a:r>
            <a:r>
              <a:rPr kumimoji="1" lang="en-US" altLang="ja-JP" sz="1600" dirty="0">
                <a:latin typeface="Meiryo UI" panose="020B0604030504040204" pitchFamily="50" charset="-128"/>
                <a:ea typeface="Meiryo UI" panose="020B0604030504040204" pitchFamily="50" charset="-128"/>
              </a:rPr>
              <a:t>17</a:t>
            </a:r>
            <a:r>
              <a:rPr kumimoji="1" lang="ja-JP" altLang="en-US" sz="1600" dirty="0" smtClean="0">
                <a:latin typeface="Meiryo UI" panose="020B0604030504040204" pitchFamily="50" charset="-128"/>
                <a:ea typeface="Meiryo UI" panose="020B0604030504040204" pitchFamily="50" charset="-128"/>
              </a:rPr>
              <a:t>社</a:t>
            </a:r>
            <a:r>
              <a:rPr kumimoji="1" lang="ja-JP" altLang="en-US" sz="1600" dirty="0">
                <a:latin typeface="Meiryo UI" panose="020B0604030504040204" pitchFamily="50" charset="-128"/>
                <a:ea typeface="Meiryo UI" panose="020B0604030504040204" pitchFamily="50" charset="-128"/>
              </a:rPr>
              <a:t>（うち</a:t>
            </a:r>
            <a:r>
              <a:rPr kumimoji="1" lang="ja-JP" altLang="en-US" sz="1600" dirty="0" smtClean="0">
                <a:latin typeface="Meiryo UI" panose="020B0604030504040204" pitchFamily="50" charset="-128"/>
                <a:ea typeface="Meiryo UI" panose="020B0604030504040204" pitchFamily="50" charset="-128"/>
              </a:rPr>
              <a:t>大阪市</a:t>
            </a:r>
            <a:r>
              <a:rPr kumimoji="1" lang="en-US" altLang="ja-JP" sz="1600" dirty="0">
                <a:latin typeface="Meiryo UI" panose="020B0604030504040204" pitchFamily="50" charset="-128"/>
                <a:ea typeface="Meiryo UI" panose="020B0604030504040204" pitchFamily="50" charset="-128"/>
              </a:rPr>
              <a:t>18</a:t>
            </a:r>
            <a:r>
              <a:rPr kumimoji="1" lang="ja-JP" altLang="en-US" sz="1600" dirty="0" smtClean="0">
                <a:latin typeface="Meiryo UI" panose="020B0604030504040204" pitchFamily="50" charset="-128"/>
                <a:ea typeface="Meiryo UI" panose="020B0604030504040204" pitchFamily="50" charset="-128"/>
              </a:rPr>
              <a:t>社</a:t>
            </a:r>
            <a:r>
              <a:rPr kumimoji="1" lang="ja-JP" altLang="en-US" sz="1600" dirty="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で</a:t>
            </a:r>
            <a:r>
              <a:rPr kumimoji="1" lang="en-US" altLang="ja-JP" sz="1600" dirty="0">
                <a:latin typeface="Meiryo UI" panose="020B0604030504040204" pitchFamily="50" charset="-128"/>
                <a:ea typeface="Meiryo UI" panose="020B0604030504040204" pitchFamily="50" charset="-128"/>
              </a:rPr>
              <a:t>37</a:t>
            </a:r>
            <a:r>
              <a:rPr kumimoji="1" lang="ja-JP" altLang="en-US" sz="1600" dirty="0" smtClean="0">
                <a:latin typeface="Meiryo UI" panose="020B0604030504040204" pitchFamily="50" charset="-128"/>
                <a:ea typeface="Meiryo UI" panose="020B0604030504040204" pitchFamily="50" charset="-128"/>
              </a:rPr>
              <a:t>年</a:t>
            </a:r>
            <a:r>
              <a:rPr kumimoji="1" lang="ja-JP" altLang="en-US" sz="1600" dirty="0">
                <a:latin typeface="Meiryo UI" panose="020B0604030504040204" pitchFamily="50" charset="-128"/>
                <a:ea typeface="Meiryo UI" panose="020B0604030504040204" pitchFamily="50" charset="-128"/>
              </a:rPr>
              <a:t>連続の転出超過であるが、その差は過去最少。</a:t>
            </a:r>
          </a:p>
          <a:p>
            <a:pPr marL="265113" indent="-265113"/>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大阪・関西万博開催やカジノを含む統合型リゾートの誘致推進の盛り上がり、来阪外国人旅行者の増加などが大きく影響</a:t>
            </a:r>
            <a:r>
              <a:rPr kumimoji="1" lang="ja-JP" altLang="en-US" sz="1600" dirty="0" smtClean="0">
                <a:latin typeface="Meiryo UI" panose="020B0604030504040204" pitchFamily="50" charset="-128"/>
                <a:ea typeface="Meiryo UI" panose="020B0604030504040204" pitchFamily="50" charset="-128"/>
              </a:rPr>
              <a:t>したと</a:t>
            </a:r>
            <a:r>
              <a:rPr kumimoji="1" lang="ja-JP" altLang="en-US" sz="1600" dirty="0">
                <a:latin typeface="Meiryo UI" panose="020B0604030504040204" pitchFamily="50" charset="-128"/>
                <a:ea typeface="Meiryo UI" panose="020B0604030504040204" pitchFamily="50" charset="-128"/>
              </a:rPr>
              <a:t>考えられる（帝国データバンク</a:t>
            </a:r>
            <a:r>
              <a:rPr kumimoji="1" lang="ja-JP" altLang="en-US" sz="1600" dirty="0" smtClean="0">
                <a:latin typeface="Meiryo UI" panose="020B0604030504040204" pitchFamily="50" charset="-128"/>
                <a:ea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1755434672"/>
              </p:ext>
            </p:extLst>
          </p:nvPr>
        </p:nvGraphicFramePr>
        <p:xfrm>
          <a:off x="571060" y="2147606"/>
          <a:ext cx="8909824" cy="4448784"/>
        </p:xfrm>
        <a:graphic>
          <a:graphicData uri="http://schemas.openxmlformats.org/drawingml/2006/chart">
            <c:chart xmlns:c="http://schemas.openxmlformats.org/drawingml/2006/chart" xmlns:r="http://schemas.openxmlformats.org/officeDocument/2006/relationships" r:id="rId2"/>
          </a:graphicData>
        </a:graphic>
      </p:graphicFrame>
      <p:sp>
        <p:nvSpPr>
          <p:cNvPr id="7" name="スライド番号プレースホルダー 1"/>
          <p:cNvSpPr>
            <a:spLocks noGrp="1"/>
          </p:cNvSpPr>
          <p:nvPr>
            <p:ph type="sldNum" sz="quarter" idx="12"/>
          </p:nvPr>
        </p:nvSpPr>
        <p:spPr>
          <a:xfrm>
            <a:off x="7664859" y="6479184"/>
            <a:ext cx="2228850" cy="365125"/>
          </a:xfrm>
        </p:spPr>
        <p:txBody>
          <a:bodyPr/>
          <a:lstStyle/>
          <a:p>
            <a:fld id="{D2D8002D-B5B0-4BAC-B1F6-782DDCCE6D9C}" type="slidenum">
              <a:rPr kumimoji="1" lang="ja-JP" altLang="en-US" smtClean="0"/>
              <a:t>48</a:t>
            </a:fld>
            <a:endParaRPr kumimoji="1" lang="ja-JP" altLang="en-US" dirty="0"/>
          </a:p>
        </p:txBody>
      </p:sp>
    </p:spTree>
    <p:extLst>
      <p:ext uri="{BB962C8B-B14F-4D97-AF65-F5344CB8AC3E}">
        <p14:creationId xmlns:p14="http://schemas.microsoft.com/office/powerpoint/2010/main" val="19228884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0" y="19021"/>
            <a:ext cx="9906000" cy="553998"/>
          </a:xfrm>
          <a:prstGeom prst="rect">
            <a:avLst/>
          </a:prstGeom>
          <a:solidFill>
            <a:srgbClr val="0070C0"/>
          </a:solidFill>
          <a:ln>
            <a:noFill/>
          </a:ln>
          <a:extLst/>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大学発ベンチャー</a:t>
            </a:r>
            <a:r>
              <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企業数（地域別・大学別）</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出典：経済産業省「令和元年度産業技術調査事業 報告書」 </a:t>
            </a:r>
          </a:p>
        </p:txBody>
      </p:sp>
      <p:sp>
        <p:nvSpPr>
          <p:cNvPr id="15" name="正方形/長方形 14"/>
          <p:cNvSpPr/>
          <p:nvPr/>
        </p:nvSpPr>
        <p:spPr>
          <a:xfrm>
            <a:off x="258170" y="919217"/>
            <a:ext cx="9389659"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年度の地域別大学発ベンチャー創出数は、大阪府が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大学別では、京都大学（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位、大阪大学（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位と、関西圏の大学も上位に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入って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p>
        </p:txBody>
      </p:sp>
      <p:graphicFrame>
        <p:nvGraphicFramePr>
          <p:cNvPr id="19" name="表 18"/>
          <p:cNvGraphicFramePr>
            <a:graphicFrameLocks noGrp="1"/>
          </p:cNvGraphicFramePr>
          <p:nvPr>
            <p:extLst/>
          </p:nvPr>
        </p:nvGraphicFramePr>
        <p:xfrm>
          <a:off x="482333" y="2428267"/>
          <a:ext cx="4326651" cy="3881064"/>
        </p:xfrm>
        <a:graphic>
          <a:graphicData uri="http://schemas.openxmlformats.org/drawingml/2006/table">
            <a:tbl>
              <a:tblPr>
                <a:tableStyleId>{BC89EF96-8CEA-46FF-86C4-4CE0E7609802}</a:tableStyleId>
              </a:tblPr>
              <a:tblGrid>
                <a:gridCol w="462081">
                  <a:extLst>
                    <a:ext uri="{9D8B030D-6E8A-4147-A177-3AD203B41FA5}">
                      <a16:colId xmlns:a16="http://schemas.microsoft.com/office/drawing/2014/main" val="20000"/>
                    </a:ext>
                  </a:extLst>
                </a:gridCol>
                <a:gridCol w="1268580">
                  <a:extLst>
                    <a:ext uri="{9D8B030D-6E8A-4147-A177-3AD203B41FA5}">
                      <a16:colId xmlns:a16="http://schemas.microsoft.com/office/drawing/2014/main" val="20001"/>
                    </a:ext>
                  </a:extLst>
                </a:gridCol>
                <a:gridCol w="865330">
                  <a:extLst>
                    <a:ext uri="{9D8B030D-6E8A-4147-A177-3AD203B41FA5}">
                      <a16:colId xmlns:a16="http://schemas.microsoft.com/office/drawing/2014/main" val="20004"/>
                    </a:ext>
                  </a:extLst>
                </a:gridCol>
                <a:gridCol w="865330">
                  <a:extLst>
                    <a:ext uri="{9D8B030D-6E8A-4147-A177-3AD203B41FA5}">
                      <a16:colId xmlns:a16="http://schemas.microsoft.com/office/drawing/2014/main" val="20005"/>
                    </a:ext>
                  </a:extLst>
                </a:gridCol>
                <a:gridCol w="865330">
                  <a:extLst>
                    <a:ext uri="{9D8B030D-6E8A-4147-A177-3AD203B41FA5}">
                      <a16:colId xmlns:a16="http://schemas.microsoft.com/office/drawing/2014/main" val="64048859"/>
                    </a:ext>
                  </a:extLst>
                </a:gridCol>
              </a:tblGrid>
              <a:tr h="352824">
                <a:tc gridSpan="2">
                  <a:txBody>
                    <a:bodyPr/>
                    <a:lstStyle/>
                    <a:p>
                      <a:pPr algn="l"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352824">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宮城道</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35282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352824">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bl>
          </a:graphicData>
        </a:graphic>
      </p:graphicFrame>
      <p:sp>
        <p:nvSpPr>
          <p:cNvPr id="21" name="テキスト ボックス 20"/>
          <p:cNvSpPr txBox="1"/>
          <p:nvPr/>
        </p:nvSpPr>
        <p:spPr>
          <a:xfrm>
            <a:off x="416496" y="2136204"/>
            <a:ext cx="331236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○地域別</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大学発ベンチャー創出数</a:t>
            </a:r>
          </a:p>
        </p:txBody>
      </p:sp>
      <p:sp>
        <p:nvSpPr>
          <p:cNvPr id="22" name="テキスト ボックス 21"/>
          <p:cNvSpPr txBox="1"/>
          <p:nvPr/>
        </p:nvSpPr>
        <p:spPr>
          <a:xfrm>
            <a:off x="488504" y="6381329"/>
            <a:ext cx="8568950" cy="430887"/>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※1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大学公認の大学発ベンチャー創出数ではない。本調査で独自に規定した大学発ベンチャーの創出数を示すもの。</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cs typeface="Meiryo UI" panose="020B0604030504040204" pitchFamily="50" charset="-128"/>
              </a:rPr>
              <a:t>※2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地域別は、大学発ベンチャーの所在住所より大学発ベンチャー数を集計したもの。</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1"/>
          <p:cNvGraphicFramePr>
            <a:graphicFrameLocks noGrp="1"/>
          </p:cNvGraphicFramePr>
          <p:nvPr>
            <p:extLst/>
          </p:nvPr>
        </p:nvGraphicFramePr>
        <p:xfrm>
          <a:off x="5130906" y="2428272"/>
          <a:ext cx="4286590" cy="3963795"/>
        </p:xfrm>
        <a:graphic>
          <a:graphicData uri="http://schemas.openxmlformats.org/drawingml/2006/table">
            <a:tbl>
              <a:tblPr>
                <a:tableStyleId>{BC89EF96-8CEA-46FF-86C4-4CE0E7609802}</a:tableStyleId>
              </a:tblPr>
              <a:tblGrid>
                <a:gridCol w="541463">
                  <a:extLst>
                    <a:ext uri="{9D8B030D-6E8A-4147-A177-3AD203B41FA5}">
                      <a16:colId xmlns:a16="http://schemas.microsoft.com/office/drawing/2014/main" val="20000"/>
                    </a:ext>
                  </a:extLst>
                </a:gridCol>
                <a:gridCol w="1173173">
                  <a:extLst>
                    <a:ext uri="{9D8B030D-6E8A-4147-A177-3AD203B41FA5}">
                      <a16:colId xmlns:a16="http://schemas.microsoft.com/office/drawing/2014/main" val="20001"/>
                    </a:ext>
                  </a:extLst>
                </a:gridCol>
                <a:gridCol w="857318">
                  <a:extLst>
                    <a:ext uri="{9D8B030D-6E8A-4147-A177-3AD203B41FA5}">
                      <a16:colId xmlns:a16="http://schemas.microsoft.com/office/drawing/2014/main" val="20004"/>
                    </a:ext>
                  </a:extLst>
                </a:gridCol>
                <a:gridCol w="857318">
                  <a:extLst>
                    <a:ext uri="{9D8B030D-6E8A-4147-A177-3AD203B41FA5}">
                      <a16:colId xmlns:a16="http://schemas.microsoft.com/office/drawing/2014/main" val="20005"/>
                    </a:ext>
                  </a:extLst>
                </a:gridCol>
                <a:gridCol w="857318">
                  <a:extLst>
                    <a:ext uri="{9D8B030D-6E8A-4147-A177-3AD203B41FA5}">
                      <a16:colId xmlns:a16="http://schemas.microsoft.com/office/drawing/2014/main" val="2617939143"/>
                    </a:ext>
                  </a:extLst>
                </a:gridCol>
              </a:tblGrid>
              <a:tr h="264253">
                <a:tc gridSpan="2">
                  <a:txBody>
                    <a:bodyPr/>
                    <a:lstStyle/>
                    <a:p>
                      <a:pPr algn="r"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4279297668"/>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九州大学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筑波大学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3490444954"/>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名古屋</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699373321"/>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早稲田大学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慶應義塾大学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東京工業大学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264253">
                <a:tc gridSpan="4">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位から</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位までの大阪・関西の大学</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r h="264253">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龍谷大学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2"/>
                  </a:ext>
                </a:extLst>
              </a:tr>
              <a:tr h="264253">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神戸大学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3081914878"/>
                  </a:ext>
                </a:extLst>
              </a:tr>
              <a:tr h="264253">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立命館大学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3"/>
                  </a:ext>
                </a:extLst>
              </a:tr>
            </a:tbl>
          </a:graphicData>
        </a:graphic>
      </p:graphicFrame>
      <p:sp>
        <p:nvSpPr>
          <p:cNvPr id="24" name="テキスト ボックス 23"/>
          <p:cNvSpPr txBox="1"/>
          <p:nvPr/>
        </p:nvSpPr>
        <p:spPr>
          <a:xfrm>
            <a:off x="5058900" y="2132857"/>
            <a:ext cx="3312368"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○大学別大学発ベンチャー創出数</a:t>
            </a: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49</a:t>
            </a:fld>
            <a:endParaRPr lang="ja-JP" altLang="en-US" dirty="0"/>
          </a:p>
        </p:txBody>
      </p:sp>
      <p:sp>
        <p:nvSpPr>
          <p:cNvPr id="10" name="円/楕円 9"/>
          <p:cNvSpPr/>
          <p:nvPr/>
        </p:nvSpPr>
        <p:spPr>
          <a:xfrm>
            <a:off x="1179984" y="2791046"/>
            <a:ext cx="771646" cy="3206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5481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400110"/>
          </a:xfrm>
          <a:prstGeom prst="rect">
            <a:avLst/>
          </a:prstGeom>
          <a:solidFill>
            <a:srgbClr val="0070C0"/>
          </a:solidFill>
        </p:spPr>
        <p:txBody>
          <a:bodyPr wrap="square">
            <a:spAutoFit/>
          </a:bodyPr>
          <a:lstStyle/>
          <a:p>
            <a:pPr algn="ctr">
              <a:spcAft>
                <a:spcPts val="0"/>
              </a:spcAft>
            </a:pP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国際金融センター指数：競争分野別上位</a:t>
            </a:r>
            <a:r>
              <a:rPr lang="en-US" altLang="ja-JP"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15</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金融センター</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都市</a:t>
            </a:r>
            <a:endParaRPr lang="ja-JP" altLang="ja-JP" sz="20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p:cNvSpPr/>
          <p:nvPr/>
        </p:nvSpPr>
        <p:spPr>
          <a:xfrm>
            <a:off x="910077" y="6552360"/>
            <a:ext cx="8277936" cy="249684"/>
          </a:xfrm>
          <a:prstGeom prst="rect">
            <a:avLst/>
          </a:prstGeom>
        </p:spPr>
        <p:txBody>
          <a:bodyPr wrap="square">
            <a:spAutoFit/>
          </a:bodyPr>
          <a:lstStyle/>
          <a:p>
            <a:pPr indent="127000" algn="just">
              <a:lnSpc>
                <a:spcPts val="1200"/>
              </a:lnSpc>
              <a:spcAft>
                <a:spcPts val="0"/>
              </a:spcAft>
            </a:pP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出典：「</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The Global Financial </a:t>
            </a:r>
            <a:r>
              <a:rPr lang="en-US" altLang="ja-JP" sz="1200" kern="100" dirty="0" err="1" smtClean="0">
                <a:latin typeface="游明朝" panose="02020400000000000000" pitchFamily="18" charset="-128"/>
                <a:ea typeface="游明朝" panose="02020400000000000000" pitchFamily="18" charset="-128"/>
                <a:cs typeface="Times New Roman" panose="02020603050405020304" pitchFamily="18" charset="0"/>
              </a:rPr>
              <a:t>Centres</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Index </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29</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Z/Yen</a:t>
            </a:r>
            <a:r>
              <a:rPr lang="ja-JP" altLang="ja-JP" sz="1200" kern="100" dirty="0" err="1">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2021</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年</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3</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月</a:t>
            </a:r>
            <a:r>
              <a:rPr lang="ja-JP" altLang="en-US" sz="1200" kern="100" dirty="0">
                <a:latin typeface="游明朝" panose="02020400000000000000" pitchFamily="18" charset="-128"/>
                <a:ea typeface="游明朝" panose="02020400000000000000" pitchFamily="18" charset="-128"/>
                <a:cs typeface="Times New Roman" panose="02020603050405020304" pitchFamily="18" charset="0"/>
              </a:rPr>
              <a:t>に基づき大阪府</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国際課一部翻訳</a:t>
            </a:r>
            <a:endParaRPr lang="ja-JP" altLang="en-US" sz="1200" kern="100" dirty="0">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6" name="表 5"/>
          <p:cNvGraphicFramePr>
            <a:graphicFrameLocks noGrp="1"/>
          </p:cNvGraphicFramePr>
          <p:nvPr>
            <p:extLst>
              <p:ext uri="{D42A27DB-BD31-4B8C-83A1-F6EECF244321}">
                <p14:modId xmlns:p14="http://schemas.microsoft.com/office/powerpoint/2010/main" val="3371966468"/>
              </p:ext>
            </p:extLst>
          </p:nvPr>
        </p:nvGraphicFramePr>
        <p:xfrm>
          <a:off x="840284" y="1173572"/>
          <a:ext cx="7896882" cy="5357205"/>
        </p:xfrm>
        <a:graphic>
          <a:graphicData uri="http://schemas.openxmlformats.org/drawingml/2006/table">
            <a:tbl>
              <a:tblPr firstRow="1" firstCol="1" bandRow="1"/>
              <a:tblGrid>
                <a:gridCol w="822391">
                  <a:extLst>
                    <a:ext uri="{9D8B030D-6E8A-4147-A177-3AD203B41FA5}">
                      <a16:colId xmlns:a16="http://schemas.microsoft.com/office/drawing/2014/main" val="675581805"/>
                    </a:ext>
                  </a:extLst>
                </a:gridCol>
                <a:gridCol w="1833283">
                  <a:extLst>
                    <a:ext uri="{9D8B030D-6E8A-4147-A177-3AD203B41FA5}">
                      <a16:colId xmlns:a16="http://schemas.microsoft.com/office/drawing/2014/main" val="2536456501"/>
                    </a:ext>
                  </a:extLst>
                </a:gridCol>
                <a:gridCol w="1374743">
                  <a:extLst>
                    <a:ext uri="{9D8B030D-6E8A-4147-A177-3AD203B41FA5}">
                      <a16:colId xmlns:a16="http://schemas.microsoft.com/office/drawing/2014/main" val="1714517454"/>
                    </a:ext>
                  </a:extLst>
                </a:gridCol>
                <a:gridCol w="1273040">
                  <a:extLst>
                    <a:ext uri="{9D8B030D-6E8A-4147-A177-3AD203B41FA5}">
                      <a16:colId xmlns:a16="http://schemas.microsoft.com/office/drawing/2014/main" val="2857037723"/>
                    </a:ext>
                  </a:extLst>
                </a:gridCol>
                <a:gridCol w="1361592">
                  <a:extLst>
                    <a:ext uri="{9D8B030D-6E8A-4147-A177-3AD203B41FA5}">
                      <a16:colId xmlns:a16="http://schemas.microsoft.com/office/drawing/2014/main" val="2609302139"/>
                    </a:ext>
                  </a:extLst>
                </a:gridCol>
                <a:gridCol w="1231833">
                  <a:extLst>
                    <a:ext uri="{9D8B030D-6E8A-4147-A177-3AD203B41FA5}">
                      <a16:colId xmlns:a16="http://schemas.microsoft.com/office/drawing/2014/main" val="2302059915"/>
                    </a:ext>
                  </a:extLst>
                </a:gridCol>
              </a:tblGrid>
              <a:tr h="308985">
                <a:tc>
                  <a:txBody>
                    <a:bodyPr/>
                    <a:lstStyle/>
                    <a:p>
                      <a:pPr marL="64135" marR="8255" indent="-6350" algn="ctr">
                        <a:lnSpc>
                          <a:spcPct val="107000"/>
                        </a:lnSpc>
                        <a:spcAft>
                          <a:spcPts val="0"/>
                        </a:spcAft>
                      </a:pPr>
                      <a:r>
                        <a:rPr lang="ja-JP" sz="900" b="1" kern="100">
                          <a:solidFill>
                            <a:srgbClr val="C00000"/>
                          </a:solidFill>
                          <a:effectLst/>
                          <a:latin typeface="Calibri" panose="020F0502020204030204" pitchFamily="34" charset="0"/>
                          <a:ea typeface="ＭＳ ゴシック" panose="020B0609070205080204" pitchFamily="49" charset="-128"/>
                          <a:cs typeface="ＭＳ ゴシック" panose="020B0609070205080204" pitchFamily="49" charset="-128"/>
                        </a:rPr>
                        <a:t>順位</a:t>
                      </a:r>
                      <a:endParaRPr lang="ja-JP" sz="1200" kern="100">
                        <a:solidFill>
                          <a:srgbClr val="000000"/>
                        </a:solidFill>
                        <a:effectLst/>
                        <a:latin typeface="Calibri" panose="020F0502020204030204" pitchFamily="34" charset="0"/>
                        <a:ea typeface="Calibri" panose="020F0502020204030204" pitchFamily="34" charset="0"/>
                      </a:endParaRPr>
                    </a:p>
                  </a:txBody>
                  <a:tcPr marL="0" marR="62865" marT="36195" marB="0" anchor="ctr">
                    <a:lnL>
                      <a:noFill/>
                    </a:lnL>
                    <a:lnR>
                      <a:noFill/>
                    </a:lnR>
                    <a:lnT>
                      <a:noFill/>
                    </a:lnT>
                    <a:lnB w="12700" cap="flat" cmpd="sng" algn="ctr">
                      <a:solidFill>
                        <a:srgbClr val="C00000"/>
                      </a:solidFill>
                      <a:prstDash val="solid"/>
                      <a:round/>
                      <a:headEnd type="none" w="med" len="med"/>
                      <a:tailEnd type="none" w="med" len="med"/>
                    </a:lnB>
                    <a:solidFill>
                      <a:srgbClr val="FCD5B4"/>
                    </a:solidFill>
                  </a:tcPr>
                </a:tc>
                <a:tc>
                  <a:txBody>
                    <a:bodyPr/>
                    <a:lstStyle/>
                    <a:p>
                      <a:pPr marL="64135" indent="-6350" algn="ctr">
                        <a:lnSpc>
                          <a:spcPct val="107000"/>
                        </a:lnSpc>
                        <a:spcAft>
                          <a:spcPts val="0"/>
                        </a:spcAft>
                      </a:pPr>
                      <a:r>
                        <a:rPr lang="ja-JP" sz="900" b="1" kern="100" dirty="0">
                          <a:solidFill>
                            <a:srgbClr val="C00000"/>
                          </a:solidFill>
                          <a:effectLst/>
                          <a:latin typeface="Calibri" panose="020F0502020204030204" pitchFamily="34" charset="0"/>
                          <a:ea typeface="ＭＳ ゴシック" panose="020B0609070205080204" pitchFamily="49" charset="-128"/>
                          <a:cs typeface="ＭＳ ゴシック" panose="020B0609070205080204" pitchFamily="49" charset="-128"/>
                        </a:rPr>
                        <a:t>事業環境</a:t>
                      </a:r>
                      <a:endParaRPr lang="ja-JP" sz="1200" kern="100" dirty="0">
                        <a:solidFill>
                          <a:srgbClr val="000000"/>
                        </a:solidFill>
                        <a:effectLst/>
                        <a:latin typeface="Calibri" panose="020F0502020204030204" pitchFamily="34" charset="0"/>
                        <a:ea typeface="Calibri" panose="020F0502020204030204" pitchFamily="34" charset="0"/>
                      </a:endParaRPr>
                    </a:p>
                  </a:txBody>
                  <a:tcPr marL="0" marR="62865" marT="36195" marB="0" anchor="ctr">
                    <a:lnL>
                      <a:noFill/>
                    </a:lnL>
                    <a:lnR>
                      <a:noFill/>
                    </a:lnR>
                    <a:lnT>
                      <a:noFill/>
                    </a:lnT>
                    <a:lnB w="12700" cap="flat" cmpd="sng" algn="ctr">
                      <a:solidFill>
                        <a:srgbClr val="C00000"/>
                      </a:solidFill>
                      <a:prstDash val="solid"/>
                      <a:round/>
                      <a:headEnd type="none" w="med" len="med"/>
                      <a:tailEnd type="none" w="med" len="med"/>
                    </a:lnB>
                    <a:solidFill>
                      <a:srgbClr val="FCD5B4"/>
                    </a:solidFill>
                  </a:tcPr>
                </a:tc>
                <a:tc>
                  <a:txBody>
                    <a:bodyPr/>
                    <a:lstStyle/>
                    <a:p>
                      <a:pPr marL="64135" indent="-6350" algn="ctr">
                        <a:lnSpc>
                          <a:spcPct val="107000"/>
                        </a:lnSpc>
                        <a:spcAft>
                          <a:spcPts val="0"/>
                        </a:spcAft>
                      </a:pPr>
                      <a:r>
                        <a:rPr lang="ja-JP" sz="900" b="1" kern="100">
                          <a:solidFill>
                            <a:srgbClr val="C00000"/>
                          </a:solidFill>
                          <a:effectLst/>
                          <a:latin typeface="Calibri" panose="020F0502020204030204" pitchFamily="34" charset="0"/>
                          <a:ea typeface="ＭＳ ゴシック" panose="020B0609070205080204" pitchFamily="49" charset="-128"/>
                        </a:rPr>
                        <a:t>人的資本</a:t>
                      </a:r>
                      <a:endParaRPr lang="ja-JP" sz="1200" kern="100">
                        <a:solidFill>
                          <a:srgbClr val="000000"/>
                        </a:solidFill>
                        <a:effectLst/>
                        <a:latin typeface="Calibri" panose="020F0502020204030204" pitchFamily="34" charset="0"/>
                        <a:ea typeface="Calibri" panose="020F0502020204030204" pitchFamily="34" charset="0"/>
                      </a:endParaRPr>
                    </a:p>
                  </a:txBody>
                  <a:tcPr marL="0" marR="62865" marT="36195" marB="0" anchor="ctr">
                    <a:lnL>
                      <a:noFill/>
                    </a:lnL>
                    <a:lnR>
                      <a:noFill/>
                    </a:lnR>
                    <a:lnT>
                      <a:noFill/>
                    </a:lnT>
                    <a:lnB w="12700" cap="flat" cmpd="sng" algn="ctr">
                      <a:solidFill>
                        <a:srgbClr val="C00000"/>
                      </a:solidFill>
                      <a:prstDash val="solid"/>
                      <a:round/>
                      <a:headEnd type="none" w="med" len="med"/>
                      <a:tailEnd type="none" w="med" len="med"/>
                    </a:lnB>
                    <a:solidFill>
                      <a:srgbClr val="FCD5B4"/>
                    </a:solidFill>
                  </a:tcPr>
                </a:tc>
                <a:tc>
                  <a:txBody>
                    <a:bodyPr/>
                    <a:lstStyle/>
                    <a:p>
                      <a:pPr marL="64135" indent="-6350" algn="ctr">
                        <a:lnSpc>
                          <a:spcPct val="107000"/>
                        </a:lnSpc>
                        <a:spcAft>
                          <a:spcPts val="0"/>
                        </a:spcAft>
                      </a:pPr>
                      <a:r>
                        <a:rPr lang="ja-JP" sz="900" b="1" kern="100">
                          <a:solidFill>
                            <a:srgbClr val="C00000"/>
                          </a:solidFill>
                          <a:effectLst/>
                          <a:latin typeface="Calibri" panose="020F0502020204030204" pitchFamily="34" charset="0"/>
                          <a:ea typeface="ＭＳ ゴシック" panose="020B0609070205080204" pitchFamily="49" charset="-128"/>
                        </a:rPr>
                        <a:t>インフラ</a:t>
                      </a:r>
                      <a:endParaRPr lang="ja-JP" sz="1200" kern="100">
                        <a:solidFill>
                          <a:srgbClr val="000000"/>
                        </a:solidFill>
                        <a:effectLst/>
                        <a:latin typeface="Calibri" panose="020F0502020204030204" pitchFamily="34" charset="0"/>
                        <a:ea typeface="Calibri" panose="020F0502020204030204" pitchFamily="34" charset="0"/>
                      </a:endParaRPr>
                    </a:p>
                  </a:txBody>
                  <a:tcPr marL="0" marR="62865" marT="36195" marB="0" anchor="ctr">
                    <a:lnL>
                      <a:noFill/>
                    </a:lnL>
                    <a:lnR>
                      <a:noFill/>
                    </a:lnR>
                    <a:lnT>
                      <a:noFill/>
                    </a:lnT>
                    <a:lnB w="12700" cap="flat" cmpd="sng" algn="ctr">
                      <a:solidFill>
                        <a:srgbClr val="C00000"/>
                      </a:solidFill>
                      <a:prstDash val="solid"/>
                      <a:round/>
                      <a:headEnd type="none" w="med" len="med"/>
                      <a:tailEnd type="none" w="med" len="med"/>
                    </a:lnB>
                    <a:solidFill>
                      <a:srgbClr val="FCD5B4"/>
                    </a:solidFill>
                  </a:tcPr>
                </a:tc>
                <a:tc>
                  <a:txBody>
                    <a:bodyPr/>
                    <a:lstStyle/>
                    <a:p>
                      <a:pPr marL="57785" indent="-57785" algn="ctr">
                        <a:lnSpc>
                          <a:spcPct val="107000"/>
                        </a:lnSpc>
                        <a:spcAft>
                          <a:spcPts val="0"/>
                        </a:spcAft>
                      </a:pPr>
                      <a:r>
                        <a:rPr lang="ja-JP" sz="800" b="1" kern="100">
                          <a:solidFill>
                            <a:srgbClr val="C00000"/>
                          </a:solidFill>
                          <a:effectLst/>
                          <a:latin typeface="Calibri" panose="020F0502020204030204" pitchFamily="34" charset="0"/>
                          <a:ea typeface="ＭＳ ゴシック" panose="020B0609070205080204" pitchFamily="49" charset="-128"/>
                          <a:cs typeface="ＭＳ ゴシック" panose="020B0609070205080204" pitchFamily="49" charset="-128"/>
                        </a:rPr>
                        <a:t>金融セクターの発展</a:t>
                      </a:r>
                      <a:endParaRPr lang="ja-JP" sz="1200" kern="100">
                        <a:solidFill>
                          <a:srgbClr val="000000"/>
                        </a:solidFill>
                        <a:effectLst/>
                        <a:latin typeface="Calibri" panose="020F0502020204030204" pitchFamily="34" charset="0"/>
                        <a:ea typeface="Calibri" panose="020F0502020204030204" pitchFamily="34" charset="0"/>
                      </a:endParaRPr>
                    </a:p>
                  </a:txBody>
                  <a:tcPr marL="0" marR="62865" marT="36195" marB="0" anchor="ctr">
                    <a:lnL>
                      <a:noFill/>
                    </a:lnL>
                    <a:lnR>
                      <a:noFill/>
                    </a:lnR>
                    <a:lnT>
                      <a:noFill/>
                    </a:lnT>
                    <a:lnB w="12700" cap="flat" cmpd="sng" algn="ctr">
                      <a:solidFill>
                        <a:srgbClr val="C00000"/>
                      </a:solidFill>
                      <a:prstDash val="solid"/>
                      <a:round/>
                      <a:headEnd type="none" w="med" len="med"/>
                      <a:tailEnd type="none" w="med" len="med"/>
                    </a:lnB>
                    <a:solidFill>
                      <a:srgbClr val="FCD5B4"/>
                    </a:solidFill>
                  </a:tcPr>
                </a:tc>
                <a:tc>
                  <a:txBody>
                    <a:bodyPr/>
                    <a:lstStyle/>
                    <a:p>
                      <a:pPr marL="193675" indent="-193675" algn="ctr">
                        <a:lnSpc>
                          <a:spcPct val="107000"/>
                        </a:lnSpc>
                        <a:spcAft>
                          <a:spcPts val="0"/>
                        </a:spcAft>
                      </a:pPr>
                      <a:r>
                        <a:rPr lang="ja-JP" sz="900" b="1" kern="100">
                          <a:solidFill>
                            <a:srgbClr val="C00000"/>
                          </a:solidFill>
                          <a:effectLst/>
                          <a:latin typeface="Calibri" panose="020F0502020204030204" pitchFamily="34" charset="0"/>
                          <a:ea typeface="ＭＳ ゴシック" panose="020B0609070205080204" pitchFamily="49" charset="-128"/>
                        </a:rPr>
                        <a:t>評判・総合</a:t>
                      </a:r>
                      <a:endParaRPr lang="ja-JP" sz="1200" kern="100">
                        <a:solidFill>
                          <a:srgbClr val="000000"/>
                        </a:solidFill>
                        <a:effectLst/>
                        <a:latin typeface="Calibri" panose="020F0502020204030204" pitchFamily="34" charset="0"/>
                        <a:ea typeface="Calibri" panose="020F0502020204030204" pitchFamily="34" charset="0"/>
                      </a:endParaRPr>
                    </a:p>
                  </a:txBody>
                  <a:tcPr marL="0" marR="62865" marT="36195" marB="0" anchor="ctr">
                    <a:lnL>
                      <a:noFill/>
                    </a:lnL>
                    <a:lnR>
                      <a:noFill/>
                    </a:lnR>
                    <a:lnT>
                      <a:noFill/>
                    </a:lnT>
                    <a:lnB w="12700" cap="flat" cmpd="sng" algn="ctr">
                      <a:solidFill>
                        <a:srgbClr val="C00000"/>
                      </a:solidFill>
                      <a:prstDash val="solid"/>
                      <a:round/>
                      <a:headEnd type="none" w="med" len="med"/>
                      <a:tailEnd type="none" w="med" len="med"/>
                    </a:lnB>
                    <a:solidFill>
                      <a:srgbClr val="FCD5B4"/>
                    </a:solidFill>
                  </a:tcPr>
                </a:tc>
                <a:extLst>
                  <a:ext uri="{0D108BD9-81ED-4DB2-BD59-A6C34878D82A}">
                    <a16:rowId xmlns:a16="http://schemas.microsoft.com/office/drawing/2014/main" val="179836427"/>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1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32448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New York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2954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New York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0668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New York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1018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London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4160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New York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649042163"/>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2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31369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Singapore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8415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London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6129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London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5557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New York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3081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Singapore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273490780"/>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3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37782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London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1874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Singapore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2065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Shanghai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4478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Singapore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9685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London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920151334"/>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4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9083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Hong Kong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9779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Hong Kong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7493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Hong Kong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5240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Shenzhen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0985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Hong Kong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4145691866"/>
                  </a:ext>
                </a:extLst>
              </a:tr>
              <a:tr h="336548">
                <a:tc>
                  <a:txBody>
                    <a:bodyPr/>
                    <a:lstStyle/>
                    <a:p>
                      <a:pPr marL="5905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5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39751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Beijing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4351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Shanghai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9588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Singapore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2319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Hong Kong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2987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Zurich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669265516"/>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6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33655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Shanghai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2225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Tokyo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9939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Tokyo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6891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Shanghai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5557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Shanghai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887119971"/>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7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2225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San Francisco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0447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Beijing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8161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Beijing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4384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Zurich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1653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Beijing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522759691"/>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8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41592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Tokyo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5273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Paris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5334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Amsterdam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6319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Frankfurt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3495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Tokyo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669583199"/>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9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36893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Chicago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6637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Brussels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9494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Zurich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6035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Seoul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9367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Geneva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466780380"/>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10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33210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Frankfurt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5461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Luxembourg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7399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Boston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0223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Los Angeles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2509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Edinburgh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2080167321"/>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11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30797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Edinburgh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7620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Los Angeles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1430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Frankfurt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8064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Luxembourg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7081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Glasgow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429721064"/>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12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5019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Luxembourg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921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San Francisco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9017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Edinburgh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5461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San Francisco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2098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Dublin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4047203342"/>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13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6987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Amsterdam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7526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Chicago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5875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Geneva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2987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Beijing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4701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Seoul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2634320398"/>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14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41148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Zurich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26365"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Shenzhen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6223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Guangzhou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0701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Geneva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5113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Hamburg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568876028"/>
                  </a:ext>
                </a:extLst>
              </a:tr>
              <a:tr h="336548">
                <a:tc>
                  <a:txBody>
                    <a:bodyPr/>
                    <a:lstStyle/>
                    <a:p>
                      <a:pPr marL="59055"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15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7399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Washington DC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3716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Frankfurt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1209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Seoul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38430" indent="-6350" algn="ctr">
                        <a:lnSpc>
                          <a:spcPct val="107000"/>
                        </a:lnSpc>
                        <a:spcAft>
                          <a:spcPts val="0"/>
                        </a:spcAft>
                      </a:pPr>
                      <a:r>
                        <a:rPr lang="en-US" sz="1600" kern="100">
                          <a:solidFill>
                            <a:srgbClr val="000000"/>
                          </a:solidFill>
                          <a:effectLst/>
                          <a:latin typeface="Calibri" panose="020F0502020204030204" pitchFamily="34" charset="0"/>
                          <a:ea typeface="Calibri" panose="020F0502020204030204" pitchFamily="34" charset="0"/>
                        </a:rPr>
                        <a:t>Edinburgh </a:t>
                      </a:r>
                      <a:endParaRPr lang="ja-JP" sz="2400" kern="10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265430" indent="-6350" algn="ctr">
                        <a:lnSpc>
                          <a:spcPct val="107000"/>
                        </a:lnSpc>
                        <a:spcAft>
                          <a:spcPts val="0"/>
                        </a:spcAft>
                      </a:pPr>
                      <a:r>
                        <a:rPr lang="en-US" sz="1600" kern="100" dirty="0">
                          <a:solidFill>
                            <a:srgbClr val="000000"/>
                          </a:solidFill>
                          <a:effectLst/>
                          <a:latin typeface="Calibri" panose="020F0502020204030204" pitchFamily="34" charset="0"/>
                          <a:ea typeface="Calibri" panose="020F0502020204030204" pitchFamily="34" charset="0"/>
                        </a:rPr>
                        <a:t>Paris </a:t>
                      </a:r>
                      <a:endParaRPr lang="ja-JP" sz="2400" kern="100" dirty="0">
                        <a:solidFill>
                          <a:srgbClr val="000000"/>
                        </a:solidFill>
                        <a:effectLst/>
                        <a:latin typeface="Calibri" panose="020F0502020204030204" pitchFamily="34" charset="0"/>
                        <a:ea typeface="Calibri" panose="020F0502020204030204" pitchFamily="34" charset="0"/>
                      </a:endParaRPr>
                    </a:p>
                  </a:txBody>
                  <a:tcPr marL="0" marR="62865" marT="361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483346449"/>
                  </a:ext>
                </a:extLst>
              </a:tr>
            </a:tbl>
          </a:graphicData>
        </a:graphic>
      </p:graphicFrame>
      <p:sp>
        <p:nvSpPr>
          <p:cNvPr id="7" name="Rectangle 2"/>
          <p:cNvSpPr>
            <a:spLocks noChangeArrowheads="1"/>
          </p:cNvSpPr>
          <p:nvPr/>
        </p:nvSpPr>
        <p:spPr bwMode="auto">
          <a:xfrm>
            <a:off x="2093913" y="2414588"/>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480" tIns="45720" rIns="3174" bIns="317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200" b="1"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8" name="スライド番号プレースホルダー 2"/>
          <p:cNvSpPr>
            <a:spLocks noGrp="1"/>
          </p:cNvSpPr>
          <p:nvPr>
            <p:ph type="sldNum" sz="quarter" idx="12"/>
          </p:nvPr>
        </p:nvSpPr>
        <p:spPr>
          <a:xfrm>
            <a:off x="6996113" y="6356352"/>
            <a:ext cx="2228850" cy="365125"/>
          </a:xfrm>
        </p:spPr>
        <p:txBody>
          <a:bodyPr/>
          <a:lstStyle/>
          <a:p>
            <a:pPr>
              <a:defRPr/>
            </a:pPr>
            <a:fld id="{4AC9B83D-17C3-4F2E-B0BA-D155CD364A7C}" type="slidenum">
              <a:rPr lang="ja-JP" altLang="en-US" b="1" smtClean="0"/>
              <a:pPr>
                <a:defRPr/>
              </a:pPr>
              <a:t>5</a:t>
            </a:fld>
            <a:endParaRPr lang="ja-JP" altLang="en-US" b="1" dirty="0"/>
          </a:p>
        </p:txBody>
      </p:sp>
      <p:sp>
        <p:nvSpPr>
          <p:cNvPr id="9" name="四角形: 角を丸くする 28"/>
          <p:cNvSpPr/>
          <p:nvPr/>
        </p:nvSpPr>
        <p:spPr>
          <a:xfrm>
            <a:off x="2131650" y="3867819"/>
            <a:ext cx="1173709" cy="2882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0" name="四角形: 角を丸くする 28"/>
          <p:cNvSpPr/>
          <p:nvPr/>
        </p:nvSpPr>
        <p:spPr>
          <a:xfrm>
            <a:off x="3615018" y="3187427"/>
            <a:ext cx="1173709" cy="2882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1" name="四角形: 角を丸くする 28"/>
          <p:cNvSpPr/>
          <p:nvPr/>
        </p:nvSpPr>
        <p:spPr>
          <a:xfrm>
            <a:off x="4939487" y="3187427"/>
            <a:ext cx="1173709" cy="2882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2" name="四角形: 角を丸くする 28"/>
          <p:cNvSpPr/>
          <p:nvPr/>
        </p:nvSpPr>
        <p:spPr>
          <a:xfrm>
            <a:off x="7580873" y="3865822"/>
            <a:ext cx="1173709" cy="2882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3" name="正方形/長方形 12"/>
          <p:cNvSpPr/>
          <p:nvPr/>
        </p:nvSpPr>
        <p:spPr>
          <a:xfrm>
            <a:off x="299890" y="530953"/>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競争力の分野別にみた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月の都市ランキング（上位</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都市）は以下のとおり。大阪は圏外。</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7004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12960" y="1902"/>
            <a:ext cx="9918960" cy="369332"/>
          </a:xfrm>
          <a:prstGeom prst="rect">
            <a:avLst/>
          </a:prstGeom>
          <a:solidFill>
            <a:srgbClr val="0070C0"/>
          </a:solidFill>
          <a:ln>
            <a:noFill/>
          </a:ln>
          <a:extLst/>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　企業の新規上場動向</a:t>
            </a: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出典：日本取引所</a:t>
            </a:r>
            <a:r>
              <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等より作成</a:t>
            </a:r>
          </a:p>
        </p:txBody>
      </p:sp>
      <p:sp>
        <p:nvSpPr>
          <p:cNvPr id="23" name="正方形/長方形 22"/>
          <p:cNvSpPr/>
          <p:nvPr/>
        </p:nvSpPr>
        <p:spPr>
          <a:xfrm>
            <a:off x="488504" y="707049"/>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年の大阪府の新規上場企業数は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社。東京都との差が大きい。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東京都の新規上場企業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社のうち、代表者の出身地が大阪府の企業は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社、代表者の出身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所在地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が大阪府の企業は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社となっている。</a:t>
            </a:r>
          </a:p>
        </p:txBody>
      </p:sp>
      <p:graphicFrame>
        <p:nvGraphicFramePr>
          <p:cNvPr id="5" name="表 4"/>
          <p:cNvGraphicFramePr>
            <a:graphicFrameLocks noGrp="1"/>
          </p:cNvGraphicFramePr>
          <p:nvPr>
            <p:extLst/>
          </p:nvPr>
        </p:nvGraphicFramePr>
        <p:xfrm>
          <a:off x="560514" y="4797152"/>
          <a:ext cx="8391012" cy="1925376"/>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市場区分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主な事業内容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ファイズ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東証一部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大阪油化工業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幸和製作所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福祉用具の製造・販売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クックビズ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飲食業界に特化した人材紹介・求人広告業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6" name="テキスト ボックス 5"/>
          <p:cNvSpPr txBox="1"/>
          <p:nvPr/>
        </p:nvSpPr>
        <p:spPr>
          <a:xfrm>
            <a:off x="486308" y="4489376"/>
            <a:ext cx="3528392"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年に上場した大阪企業</a:t>
            </a:r>
          </a:p>
        </p:txBody>
      </p:sp>
      <p:sp>
        <p:nvSpPr>
          <p:cNvPr id="13" name="テキスト ボックス 12"/>
          <p:cNvSpPr txBox="1"/>
          <p:nvPr/>
        </p:nvSpPr>
        <p:spPr>
          <a:xfrm>
            <a:off x="488504" y="1969096"/>
            <a:ext cx="3528392"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○本社所在地別の新規上場企業数</a:t>
            </a:r>
          </a:p>
        </p:txBody>
      </p:sp>
      <p:graphicFrame>
        <p:nvGraphicFramePr>
          <p:cNvPr id="18" name="表 17"/>
          <p:cNvGraphicFramePr>
            <a:graphicFrameLocks noGrp="1"/>
          </p:cNvGraphicFramePr>
          <p:nvPr>
            <p:extLst/>
          </p:nvPr>
        </p:nvGraphicFramePr>
        <p:xfrm>
          <a:off x="560514" y="4797152"/>
          <a:ext cx="8391012" cy="1925376"/>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市場区分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主な事業内容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ファイズ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東証一部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大阪油化工業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幸和製作所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福祉用具の製造・販売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クックビズ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飲食業界に特化した人材紹介・求人広告業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25" name="テキスト ボックス 24"/>
          <p:cNvSpPr txBox="1"/>
          <p:nvPr/>
        </p:nvSpPr>
        <p:spPr>
          <a:xfrm>
            <a:off x="4953000" y="2103240"/>
            <a:ext cx="4536504"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東京に本社を置く新規上場企業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社における、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代表者の出身地・出身大学所在地別の企業数</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 name="表 3"/>
          <p:cNvGraphicFramePr>
            <a:graphicFrameLocks noGrp="1"/>
          </p:cNvGraphicFramePr>
          <p:nvPr>
            <p:extLst/>
          </p:nvPr>
        </p:nvGraphicFramePr>
        <p:xfrm>
          <a:off x="5042758" y="2564904"/>
          <a:ext cx="4230723" cy="2006352"/>
        </p:xfrm>
        <a:graphic>
          <a:graphicData uri="http://schemas.openxmlformats.org/drawingml/2006/table">
            <a:tbl>
              <a:tblPr firstRow="1" bandRow="1">
                <a:tableStyleId>{5C22544A-7EE6-4342-B048-85BDC9FD1C3A}</a:tableStyleId>
              </a:tblPr>
              <a:tblGrid>
                <a:gridCol w="414299">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gridCol w="1908212">
                  <a:extLst>
                    <a:ext uri="{9D8B030D-6E8A-4147-A177-3AD203B41FA5}">
                      <a16:colId xmlns:a16="http://schemas.microsoft.com/office/drawing/2014/main" val="20002"/>
                    </a:ext>
                  </a:extLst>
                </a:gridCol>
              </a:tblGrid>
              <a:tr h="334392">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代表者の出身地</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代表者の出身大学所在地</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東京都（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東京都（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2"/>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神奈川県（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北海道（</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千葉県（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千葉県、兵庫県（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北海道ほか</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50</a:t>
            </a:fld>
            <a:endParaRPr lang="ja-JP" altLang="en-US" dirty="0"/>
          </a:p>
        </p:txBody>
      </p:sp>
      <p:sp>
        <p:nvSpPr>
          <p:cNvPr id="3" name="テキスト ボックス 2"/>
          <p:cNvSpPr txBox="1"/>
          <p:nvPr/>
        </p:nvSpPr>
        <p:spPr>
          <a:xfrm>
            <a:off x="560512" y="2174668"/>
            <a:ext cx="684076"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cs typeface="Meiryo UI" panose="020B0604030504040204" pitchFamily="50" charset="-128"/>
              </a:rPr>
              <a:t>（社）</a:t>
            </a:r>
          </a:p>
        </p:txBody>
      </p:sp>
      <p:graphicFrame>
        <p:nvGraphicFramePr>
          <p:cNvPr id="16" name="グラフ 15"/>
          <p:cNvGraphicFramePr>
            <a:graphicFrameLocks/>
          </p:cNvGraphicFramePr>
          <p:nvPr>
            <p:extLst/>
          </p:nvPr>
        </p:nvGraphicFramePr>
        <p:xfrm>
          <a:off x="481868" y="2276871"/>
          <a:ext cx="4255108" cy="2366392"/>
        </p:xfrm>
        <a:graphic>
          <a:graphicData uri="http://schemas.openxmlformats.org/drawingml/2006/chart">
            <c:chart xmlns:c="http://schemas.openxmlformats.org/drawingml/2006/chart" xmlns:r="http://schemas.openxmlformats.org/officeDocument/2006/relationships" r:id="rId3"/>
          </a:graphicData>
        </a:graphic>
      </p:graphicFrame>
      <p:sp>
        <p:nvSpPr>
          <p:cNvPr id="20" name="四角形吹き出し 19"/>
          <p:cNvSpPr/>
          <p:nvPr/>
        </p:nvSpPr>
        <p:spPr>
          <a:xfrm>
            <a:off x="4880992" y="2070721"/>
            <a:ext cx="4536504" cy="2572543"/>
          </a:xfrm>
          <a:prstGeom prst="wedgeRectCallout">
            <a:avLst>
              <a:gd name="adj1" fmla="val -114395"/>
              <a:gd name="adj2" fmla="val -15089"/>
            </a:avLst>
          </a:prstGeom>
          <a:noFill/>
          <a:ln w="952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円/楕円 9"/>
          <p:cNvSpPr/>
          <p:nvPr/>
        </p:nvSpPr>
        <p:spPr>
          <a:xfrm>
            <a:off x="5620123" y="2930992"/>
            <a:ext cx="1375990" cy="2625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9"/>
          <p:cNvSpPr/>
          <p:nvPr/>
        </p:nvSpPr>
        <p:spPr>
          <a:xfrm>
            <a:off x="7637648" y="2944640"/>
            <a:ext cx="1165157" cy="2625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83866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0" y="2383"/>
            <a:ext cx="9906000" cy="400110"/>
          </a:xfrm>
          <a:prstGeom prst="rect">
            <a:avLst/>
          </a:prstGeom>
          <a:solidFill>
            <a:srgbClr val="0070C0"/>
          </a:solidFill>
          <a:ln>
            <a:noFill/>
          </a:ln>
          <a:extLst/>
        </p:spPr>
        <p:txBody>
          <a:bodyPr wrap="square">
            <a:spAutoFit/>
          </a:bodyPr>
          <a:lstStyle/>
          <a:p>
            <a:pPr marL="177800" indent="-177800" algn="ctr"/>
            <a:r>
              <a:rPr lang="ja-JP" altLang="ja-JP" sz="2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外資系企業の集積状況</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出典：東洋経済新報社「外資系企業総覧」より作成</a:t>
            </a:r>
            <a:r>
              <a:rPr lang="ja-JP" altLang="en-US"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16496" y="2708921"/>
            <a:ext cx="1728192"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88504" y="2434902"/>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○都道府県別、外資系企業数の推移</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51</a:t>
            </a:fld>
            <a:endParaRPr lang="ja-JP" altLang="en-US" b="1" dirty="0"/>
          </a:p>
        </p:txBody>
      </p:sp>
      <p:sp>
        <p:nvSpPr>
          <p:cNvPr id="16" name="正方形/長方形 15"/>
          <p:cNvSpPr/>
          <p:nvPr/>
        </p:nvSpPr>
        <p:spPr>
          <a:xfrm>
            <a:off x="558732" y="650811"/>
            <a:ext cx="8928992" cy="14756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年の大阪府の外資系企業数は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社の減少。東京都の外資系企業数は、全国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％を占めており、一極集中の状態が続いている。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府内においては、アジアの企業を中心に、日本への最初の進出先として、または、東京に拠点を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持つ</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外資</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系企業の二次進出先として、進出する動きもみられる。</a:t>
            </a:r>
          </a:p>
        </p:txBody>
      </p:sp>
      <p:graphicFrame>
        <p:nvGraphicFramePr>
          <p:cNvPr id="12" name="グラフ 11"/>
          <p:cNvGraphicFramePr>
            <a:graphicFrameLocks/>
          </p:cNvGraphicFramePr>
          <p:nvPr>
            <p:extLst/>
          </p:nvPr>
        </p:nvGraphicFramePr>
        <p:xfrm>
          <a:off x="503672" y="2902854"/>
          <a:ext cx="8894473" cy="38922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56813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70C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ja-JP"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都市インフラ（交通ネットワーク）</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351999" y="522764"/>
            <a:ext cx="8976129" cy="338554"/>
          </a:xfrm>
          <a:prstGeom prst="rect">
            <a:avLst/>
          </a:prstGeom>
          <a:solidFill>
            <a:schemeClr val="accent1">
              <a:lumMod val="20000"/>
              <a:lumOff val="80000"/>
            </a:schemeClr>
          </a:solidFill>
          <a:ln w="12700" cmpd="dbl">
            <a:solidFill>
              <a:schemeClr val="tx1"/>
            </a:solidFill>
            <a:prstDash val="sysDash"/>
          </a:ln>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〇　高速道路や鉄道網など高密度な交通ネットワークを</a:t>
            </a:r>
            <a:r>
              <a:rPr kumimoji="1" lang="ja-JP" altLang="en-US" sz="1600" dirty="0">
                <a:latin typeface="Meiryo UI" panose="020B0604030504040204" pitchFamily="50" charset="-128"/>
                <a:ea typeface="Meiryo UI" panose="020B0604030504040204" pitchFamily="50" charset="-128"/>
              </a:rPr>
              <a:t>有している</a:t>
            </a:r>
            <a:r>
              <a:rPr kumimoji="1" lang="ja-JP" altLang="en-US" sz="1600" dirty="0" smtClean="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p:txBody>
      </p:sp>
      <p:sp>
        <p:nvSpPr>
          <p:cNvPr id="14" name="正方形/長方形 13"/>
          <p:cNvSpPr/>
          <p:nvPr/>
        </p:nvSpPr>
        <p:spPr>
          <a:xfrm>
            <a:off x="6941785" y="970007"/>
            <a:ext cx="2241833"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○鉄道のネットワーク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663765" y="993263"/>
            <a:ext cx="270473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○高速道路のネットワーク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 name="グループ化 11"/>
          <p:cNvGrpSpPr/>
          <p:nvPr/>
        </p:nvGrpSpPr>
        <p:grpSpPr>
          <a:xfrm>
            <a:off x="0" y="1450240"/>
            <a:ext cx="5127683" cy="4975191"/>
            <a:chOff x="-47683" y="1487945"/>
            <a:chExt cx="5127683" cy="4975191"/>
          </a:xfrm>
        </p:grpSpPr>
        <p:sp>
          <p:nvSpPr>
            <p:cNvPr id="13" name="四角形 43"/>
            <p:cNvSpPr/>
            <p:nvPr/>
          </p:nvSpPr>
          <p:spPr>
            <a:xfrm>
              <a:off x="-47683" y="6164219"/>
              <a:ext cx="3422896" cy="29891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t"/>
              <a:r>
                <a:rPr lang="en-US"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出典：関西</a:t>
              </a:r>
              <a:r>
                <a:rPr lang="ja-JP" altLang="en-US" sz="900" dirty="0">
                  <a:solidFill>
                    <a:schemeClr val="tx1"/>
                  </a:solidFill>
                  <a:latin typeface="Meiryo UI" panose="020B0604030504040204" pitchFamily="50" charset="-128"/>
                  <a:ea typeface="Meiryo UI" panose="020B0604030504040204" pitchFamily="50" charset="-128"/>
                </a:rPr>
                <a:t>高速道路ネットワーク推進協議会</a:t>
              </a:r>
              <a:r>
                <a:rPr lang="ja-JP" altLang="en-US" sz="900" dirty="0" smtClean="0">
                  <a:solidFill>
                    <a:schemeClr val="tx1"/>
                  </a:solidFill>
                  <a:latin typeface="Meiryo UI" panose="020B0604030504040204" pitchFamily="50" charset="-128"/>
                  <a:ea typeface="Meiryo UI" panose="020B0604030504040204" pitchFamily="50" charset="-128"/>
                </a:rPr>
                <a:t>資料をもとに作成</a:t>
              </a:r>
              <a:endParaRPr lang="ja-JP" altLang="en-US" sz="900" dirty="0">
                <a:solidFill>
                  <a:schemeClr val="tx1"/>
                </a:solidFill>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2"/>
            <a:stretch>
              <a:fillRect/>
            </a:stretch>
          </p:blipFill>
          <p:spPr>
            <a:xfrm>
              <a:off x="218660" y="1487945"/>
              <a:ext cx="4861340" cy="4913332"/>
            </a:xfrm>
            <a:prstGeom prst="rect">
              <a:avLst/>
            </a:prstGeom>
          </p:spPr>
        </p:pic>
      </p:grpSp>
      <p:grpSp>
        <p:nvGrpSpPr>
          <p:cNvPr id="16" name="グループ化 15"/>
          <p:cNvGrpSpPr/>
          <p:nvPr/>
        </p:nvGrpSpPr>
        <p:grpSpPr>
          <a:xfrm>
            <a:off x="4824504" y="1333257"/>
            <a:ext cx="4882713" cy="5481248"/>
            <a:chOff x="4953000" y="1334492"/>
            <a:chExt cx="4882713" cy="5481248"/>
          </a:xfrm>
        </p:grpSpPr>
        <p:sp>
          <p:nvSpPr>
            <p:cNvPr id="17" name="テキスト ボックス 3"/>
            <p:cNvSpPr txBox="1">
              <a:spLocks noChangeArrowheads="1"/>
            </p:cNvSpPr>
            <p:nvPr/>
          </p:nvSpPr>
          <p:spPr bwMode="auto">
            <a:xfrm>
              <a:off x="7226843" y="4234874"/>
              <a:ext cx="18811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lIns="91427" tIns="36000" rIns="91427"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 typeface="Arial" panose="020B0604020202020204" pitchFamily="34" charset="0"/>
                <a:buNone/>
              </a:pPr>
              <a:r>
                <a:rPr lang="ja-JP" altLang="en-US" sz="1400" b="1" dirty="0">
                  <a:solidFill>
                    <a:srgbClr val="000000"/>
                  </a:solidFill>
                  <a:latin typeface="Meiryo UI" panose="020B0604030504040204" pitchFamily="50" charset="-128"/>
                  <a:ea typeface="Meiryo UI" panose="020B0604030504040204" pitchFamily="50" charset="-128"/>
                </a:rPr>
                <a:t>　</a:t>
              </a:r>
              <a:r>
                <a:rPr lang="en-US" altLang="ja-JP" sz="900" b="1" dirty="0">
                  <a:solidFill>
                    <a:srgbClr val="000000"/>
                  </a:solidFill>
                  <a:latin typeface="Meiryo UI" panose="020B0604030504040204" pitchFamily="50" charset="-128"/>
                  <a:ea typeface="Meiryo UI" panose="020B0604030504040204" pitchFamily="50" charset="-128"/>
                </a:rPr>
                <a:t>&lt;</a:t>
              </a:r>
              <a:r>
                <a:rPr lang="ja-JP" altLang="en-US" sz="900" b="1" dirty="0">
                  <a:solidFill>
                    <a:srgbClr val="000000"/>
                  </a:solidFill>
                  <a:latin typeface="Meiryo UI" panose="020B0604030504040204" pitchFamily="50" charset="-128"/>
                  <a:ea typeface="Meiryo UI" panose="020B0604030504040204" pitchFamily="50" charset="-128"/>
                </a:rPr>
                <a:t>大阪都心部拡大</a:t>
              </a:r>
              <a:r>
                <a:rPr lang="en-US" altLang="ja-JP" sz="900" b="1" dirty="0">
                  <a:solidFill>
                    <a:srgbClr val="000000"/>
                  </a:solidFill>
                  <a:latin typeface="Meiryo UI" panose="020B0604030504040204" pitchFamily="50" charset="-128"/>
                  <a:ea typeface="Meiryo UI" panose="020B0604030504040204" pitchFamily="50" charset="-128"/>
                </a:rPr>
                <a:t>&gt;</a:t>
              </a:r>
              <a:endParaRPr lang="ja-JP" altLang="en-US" sz="900" b="1" u="sng" dirty="0">
                <a:solidFill>
                  <a:srgbClr val="000000"/>
                </a:solidFill>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5461520" y="1334492"/>
              <a:ext cx="4374193" cy="5383617"/>
              <a:chOff x="5461520" y="1334492"/>
              <a:chExt cx="4374193" cy="5383617"/>
            </a:xfrm>
          </p:grpSpPr>
          <p:pic>
            <p:nvPicPr>
              <p:cNvPr id="21" name="図 20"/>
              <p:cNvPicPr>
                <a:picLocks noChangeAspect="1"/>
              </p:cNvPicPr>
              <p:nvPr/>
            </p:nvPicPr>
            <p:blipFill rotWithShape="1">
              <a:blip r:embed="rId3"/>
              <a:srcRect t="6479"/>
              <a:stretch/>
            </p:blipFill>
            <p:spPr>
              <a:xfrm>
                <a:off x="5461520" y="1334492"/>
                <a:ext cx="4303905" cy="5383617"/>
              </a:xfrm>
              <a:prstGeom prst="rect">
                <a:avLst/>
              </a:prstGeom>
            </p:spPr>
          </p:pic>
          <p:grpSp>
            <p:nvGrpSpPr>
              <p:cNvPr id="22" name="グループ化 3"/>
              <p:cNvGrpSpPr>
                <a:grpSpLocks noChangeAspect="1"/>
              </p:cNvGrpSpPr>
              <p:nvPr/>
            </p:nvGrpSpPr>
            <p:grpSpPr bwMode="auto">
              <a:xfrm>
                <a:off x="6783230" y="3657418"/>
                <a:ext cx="336275" cy="174094"/>
                <a:chOff x="2135188" y="4914900"/>
                <a:chExt cx="452437" cy="234950"/>
              </a:xfrm>
            </p:grpSpPr>
            <p:sp>
              <p:nvSpPr>
                <p:cNvPr id="36" name="フリーフォーム 69"/>
                <p:cNvSpPr>
                  <a:spLocks/>
                </p:cNvSpPr>
                <p:nvPr/>
              </p:nvSpPr>
              <p:spPr bwMode="auto">
                <a:xfrm>
                  <a:off x="2135188" y="4929188"/>
                  <a:ext cx="444500" cy="220662"/>
                </a:xfrm>
                <a:custGeom>
                  <a:avLst/>
                  <a:gdLst>
                    <a:gd name="T0" fmla="*/ 2147483646 w 13627"/>
                    <a:gd name="T1" fmla="*/ 2147483646 h 18669"/>
                    <a:gd name="T2" fmla="*/ 2147483646 w 13627"/>
                    <a:gd name="T3" fmla="*/ 2147483646 h 18669"/>
                    <a:gd name="T4" fmla="*/ 2147483646 w 13627"/>
                    <a:gd name="T5" fmla="*/ 0 h 18669"/>
                    <a:gd name="T6" fmla="*/ 2147483646 w 13627"/>
                    <a:gd name="T7" fmla="*/ 2147483646 h 18669"/>
                    <a:gd name="T8" fmla="*/ 0 w 13627"/>
                    <a:gd name="T9" fmla="*/ 2147483646 h 18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27" h="18669">
                      <a:moveTo>
                        <a:pt x="13627" y="945"/>
                      </a:moveTo>
                      <a:cubicBezTo>
                        <a:pt x="11672" y="3985"/>
                        <a:pt x="9921" y="1541"/>
                        <a:pt x="8492" y="658"/>
                      </a:cubicBezTo>
                      <a:cubicBezTo>
                        <a:pt x="7210" y="471"/>
                        <a:pt x="5598" y="290"/>
                        <a:pt x="3910" y="0"/>
                      </a:cubicBezTo>
                      <a:cubicBezTo>
                        <a:pt x="2864" y="1947"/>
                        <a:pt x="3295" y="3966"/>
                        <a:pt x="2801" y="6673"/>
                      </a:cubicBezTo>
                      <a:cubicBezTo>
                        <a:pt x="2307" y="9380"/>
                        <a:pt x="212" y="17175"/>
                        <a:pt x="0" y="18669"/>
                      </a:cubicBezTo>
                    </a:path>
                  </a:pathLst>
                </a:custGeom>
                <a:noFill/>
                <a:ln w="6350" cap="sq">
                  <a:solidFill>
                    <a:schemeClr val="tx1"/>
                  </a:solidFill>
                  <a:prstDash val="sysDot"/>
                  <a:bevel/>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p>
              </p:txBody>
            </p:sp>
            <p:sp>
              <p:nvSpPr>
                <p:cNvPr id="37" name="楕円 36"/>
                <p:cNvSpPr/>
                <p:nvPr/>
              </p:nvSpPr>
              <p:spPr>
                <a:xfrm>
                  <a:off x="2138886" y="5100387"/>
                  <a:ext cx="35752" cy="3709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楕円 38"/>
                <p:cNvSpPr/>
                <p:nvPr/>
              </p:nvSpPr>
              <p:spPr>
                <a:xfrm>
                  <a:off x="2173404" y="5042268"/>
                  <a:ext cx="36984" cy="3586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楕円 39"/>
                <p:cNvSpPr/>
                <p:nvPr/>
              </p:nvSpPr>
              <p:spPr>
                <a:xfrm>
                  <a:off x="2210388" y="4977966"/>
                  <a:ext cx="35752" cy="3709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 name="楕円 40"/>
                <p:cNvSpPr/>
                <p:nvPr/>
              </p:nvSpPr>
              <p:spPr>
                <a:xfrm>
                  <a:off x="2235044" y="4914900"/>
                  <a:ext cx="36984" cy="3709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楕円 41"/>
                <p:cNvSpPr/>
                <p:nvPr/>
              </p:nvSpPr>
              <p:spPr>
                <a:xfrm>
                  <a:off x="2310246" y="4914900"/>
                  <a:ext cx="34518" cy="3462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楕円 42"/>
                <p:cNvSpPr/>
                <p:nvPr/>
              </p:nvSpPr>
              <p:spPr>
                <a:xfrm>
                  <a:off x="2385446" y="4916137"/>
                  <a:ext cx="35752" cy="3709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楕円 44"/>
                <p:cNvSpPr/>
                <p:nvPr/>
              </p:nvSpPr>
              <p:spPr>
                <a:xfrm>
                  <a:off x="2464345" y="4935922"/>
                  <a:ext cx="35752" cy="3586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楕円 45"/>
                <p:cNvSpPr/>
                <p:nvPr/>
              </p:nvSpPr>
              <p:spPr>
                <a:xfrm>
                  <a:off x="2550641" y="4929739"/>
                  <a:ext cx="36984" cy="3462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23" name="図 22"/>
              <p:cNvPicPr>
                <a:picLocks noChangeAspect="1"/>
              </p:cNvPicPr>
              <p:nvPr/>
            </p:nvPicPr>
            <p:blipFill>
              <a:blip r:embed="rId4"/>
              <a:stretch>
                <a:fillRect/>
              </a:stretch>
            </p:blipFill>
            <p:spPr>
              <a:xfrm>
                <a:off x="7566341" y="4515862"/>
                <a:ext cx="2269372" cy="2006490"/>
              </a:xfrm>
              <a:prstGeom prst="rect">
                <a:avLst/>
              </a:prstGeom>
              <a:ln>
                <a:solidFill>
                  <a:schemeClr val="tx1"/>
                </a:solidFill>
              </a:ln>
            </p:spPr>
          </p:pic>
          <p:grpSp>
            <p:nvGrpSpPr>
              <p:cNvPr id="24" name="グループ化 3"/>
              <p:cNvGrpSpPr>
                <a:grpSpLocks noChangeAspect="1"/>
              </p:cNvGrpSpPr>
              <p:nvPr/>
            </p:nvGrpSpPr>
            <p:grpSpPr bwMode="auto">
              <a:xfrm>
                <a:off x="7859336" y="5894744"/>
                <a:ext cx="432000" cy="225102"/>
                <a:chOff x="2135188" y="4914900"/>
                <a:chExt cx="452437" cy="234950"/>
              </a:xfrm>
            </p:grpSpPr>
            <p:sp>
              <p:nvSpPr>
                <p:cNvPr id="27" name="フリーフォーム 69"/>
                <p:cNvSpPr>
                  <a:spLocks/>
                </p:cNvSpPr>
                <p:nvPr/>
              </p:nvSpPr>
              <p:spPr bwMode="auto">
                <a:xfrm>
                  <a:off x="2135188" y="4929188"/>
                  <a:ext cx="444500" cy="220662"/>
                </a:xfrm>
                <a:custGeom>
                  <a:avLst/>
                  <a:gdLst>
                    <a:gd name="T0" fmla="*/ 2147483646 w 13627"/>
                    <a:gd name="T1" fmla="*/ 2147483646 h 18669"/>
                    <a:gd name="T2" fmla="*/ 2147483646 w 13627"/>
                    <a:gd name="T3" fmla="*/ 2147483646 h 18669"/>
                    <a:gd name="T4" fmla="*/ 2147483646 w 13627"/>
                    <a:gd name="T5" fmla="*/ 0 h 18669"/>
                    <a:gd name="T6" fmla="*/ 2147483646 w 13627"/>
                    <a:gd name="T7" fmla="*/ 2147483646 h 18669"/>
                    <a:gd name="T8" fmla="*/ 0 w 13627"/>
                    <a:gd name="T9" fmla="*/ 2147483646 h 18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27" h="18669">
                      <a:moveTo>
                        <a:pt x="13627" y="945"/>
                      </a:moveTo>
                      <a:cubicBezTo>
                        <a:pt x="11672" y="3985"/>
                        <a:pt x="9921" y="1541"/>
                        <a:pt x="8492" y="658"/>
                      </a:cubicBezTo>
                      <a:cubicBezTo>
                        <a:pt x="7210" y="471"/>
                        <a:pt x="5598" y="290"/>
                        <a:pt x="3910" y="0"/>
                      </a:cubicBezTo>
                      <a:cubicBezTo>
                        <a:pt x="2864" y="1947"/>
                        <a:pt x="3295" y="3966"/>
                        <a:pt x="2801" y="6673"/>
                      </a:cubicBezTo>
                      <a:cubicBezTo>
                        <a:pt x="2307" y="9380"/>
                        <a:pt x="212" y="17175"/>
                        <a:pt x="0" y="18669"/>
                      </a:cubicBezTo>
                    </a:path>
                  </a:pathLst>
                </a:custGeom>
                <a:noFill/>
                <a:ln w="6350" cap="sq">
                  <a:solidFill>
                    <a:schemeClr val="tx1"/>
                  </a:solidFill>
                  <a:prstDash val="sysDot"/>
                  <a:bevel/>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p>
              </p:txBody>
            </p:sp>
            <p:sp>
              <p:nvSpPr>
                <p:cNvPr id="28" name="楕円 27"/>
                <p:cNvSpPr/>
                <p:nvPr/>
              </p:nvSpPr>
              <p:spPr>
                <a:xfrm>
                  <a:off x="2138655" y="5099750"/>
                  <a:ext cx="34669" cy="3800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楕円 28"/>
                <p:cNvSpPr/>
                <p:nvPr/>
              </p:nvSpPr>
              <p:spPr>
                <a:xfrm>
                  <a:off x="2173324" y="5042740"/>
                  <a:ext cx="36403" cy="3455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楕円 29"/>
                <p:cNvSpPr/>
                <p:nvPr/>
              </p:nvSpPr>
              <p:spPr>
                <a:xfrm>
                  <a:off x="2209728" y="4977093"/>
                  <a:ext cx="36402" cy="3800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楕円 30"/>
                <p:cNvSpPr/>
                <p:nvPr/>
              </p:nvSpPr>
              <p:spPr>
                <a:xfrm>
                  <a:off x="2235729" y="4914900"/>
                  <a:ext cx="36403" cy="3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楕円 31"/>
                <p:cNvSpPr/>
                <p:nvPr/>
              </p:nvSpPr>
              <p:spPr>
                <a:xfrm>
                  <a:off x="2310269" y="4914900"/>
                  <a:ext cx="32935" cy="3455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楕円 32"/>
                <p:cNvSpPr/>
                <p:nvPr/>
              </p:nvSpPr>
              <p:spPr>
                <a:xfrm>
                  <a:off x="2386542" y="4916627"/>
                  <a:ext cx="34669" cy="3628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楕円 33"/>
                <p:cNvSpPr/>
                <p:nvPr/>
              </p:nvSpPr>
              <p:spPr>
                <a:xfrm>
                  <a:off x="2464548" y="4935631"/>
                  <a:ext cx="36403" cy="3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楕円 34"/>
                <p:cNvSpPr/>
                <p:nvPr/>
              </p:nvSpPr>
              <p:spPr>
                <a:xfrm>
                  <a:off x="2551222" y="4930448"/>
                  <a:ext cx="36403" cy="34551"/>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sp>
          <p:nvSpPr>
            <p:cNvPr id="20" name="テキスト ボックス 106"/>
            <p:cNvSpPr txBox="1">
              <a:spLocks noChangeArrowheads="1"/>
            </p:cNvSpPr>
            <p:nvPr/>
          </p:nvSpPr>
          <p:spPr bwMode="auto">
            <a:xfrm>
              <a:off x="4953000" y="6620477"/>
              <a:ext cx="1819275" cy="195263"/>
            </a:xfrm>
            <a:prstGeom prst="rect">
              <a:avLst/>
            </a:prstGeom>
            <a:solidFill>
              <a:schemeClr val="bg1"/>
            </a:solidFill>
            <a:ln>
              <a:noFill/>
            </a:ln>
          </p:spPr>
          <p:txBody>
            <a:bodyPr wrap="none" lIns="36000" tIns="36000" rIns="36000" bIns="36000" anchor="b">
              <a:spAutoFit/>
            </a:bodyPr>
            <a:lstStyle/>
            <a:p>
              <a:pPr eaLnBrk="1" hangingPunct="1"/>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北大阪急行延伸以外の新駅名は仮称</a:t>
              </a:r>
            </a:p>
          </p:txBody>
        </p:sp>
      </p:grpSp>
      <p:sp>
        <p:nvSpPr>
          <p:cNvPr id="38" name="スライド番号プレースホルダー 1"/>
          <p:cNvSpPr>
            <a:spLocks noGrp="1"/>
          </p:cNvSpPr>
          <p:nvPr>
            <p:ph type="sldNum" sz="quarter" idx="12"/>
          </p:nvPr>
        </p:nvSpPr>
        <p:spPr>
          <a:xfrm>
            <a:off x="7678503" y="6574718"/>
            <a:ext cx="2228850" cy="365125"/>
          </a:xfrm>
        </p:spPr>
        <p:txBody>
          <a:bodyPr/>
          <a:lstStyle/>
          <a:p>
            <a:fld id="{D2D8002D-B5B0-4BAC-B1F6-782DDCCE6D9C}" type="slidenum">
              <a:rPr kumimoji="1" lang="ja-JP" altLang="en-US" smtClean="0"/>
              <a:t>52</a:t>
            </a:fld>
            <a:endParaRPr kumimoji="1" lang="ja-JP" altLang="en-US" dirty="0"/>
          </a:p>
        </p:txBody>
      </p:sp>
    </p:spTree>
    <p:extLst>
      <p:ext uri="{BB962C8B-B14F-4D97-AF65-F5344CB8AC3E}">
        <p14:creationId xmlns:p14="http://schemas.microsoft.com/office/powerpoint/2010/main" val="21334837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087511" y="2310223"/>
            <a:ext cx="4980128"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○大阪に行ってみたいと思う理由</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DBJ</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関西「関西のインバウンド観光動向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アンケート調査</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（複数回答　本問回答者数　アジア</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地域</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a:t>
            </a:r>
          </a:p>
        </p:txBody>
      </p:sp>
      <p:graphicFrame>
        <p:nvGraphicFramePr>
          <p:cNvPr id="5" name="表 1"/>
          <p:cNvGraphicFramePr>
            <a:graphicFrameLocks noGrp="1"/>
          </p:cNvGraphicFramePr>
          <p:nvPr>
            <p:extLst/>
          </p:nvPr>
        </p:nvGraphicFramePr>
        <p:xfrm>
          <a:off x="5087511" y="2987332"/>
          <a:ext cx="4320132" cy="3249981"/>
        </p:xfrm>
        <a:graphic>
          <a:graphicData uri="http://schemas.openxmlformats.org/drawingml/2006/table">
            <a:tbl>
              <a:tblPr firstRow="1" bandRow="1">
                <a:tableStyleId>{5C22544A-7EE6-4342-B048-85BDC9FD1C3A}</a:tableStyleId>
              </a:tblPr>
              <a:tblGrid>
                <a:gridCol w="551906">
                  <a:extLst>
                    <a:ext uri="{9D8B030D-6E8A-4147-A177-3AD203B41FA5}">
                      <a16:colId xmlns:a16="http://schemas.microsoft.com/office/drawing/2014/main" val="20000"/>
                    </a:ext>
                  </a:extLst>
                </a:gridCol>
                <a:gridCol w="2932528">
                  <a:extLst>
                    <a:ext uri="{9D8B030D-6E8A-4147-A177-3AD203B41FA5}">
                      <a16:colId xmlns:a16="http://schemas.microsoft.com/office/drawing/2014/main" val="20001"/>
                    </a:ext>
                  </a:extLst>
                </a:gridCol>
                <a:gridCol w="835698">
                  <a:extLst>
                    <a:ext uri="{9D8B030D-6E8A-4147-A177-3AD203B41FA5}">
                      <a16:colId xmlns:a16="http://schemas.microsoft.com/office/drawing/2014/main" val="20002"/>
                    </a:ext>
                  </a:extLst>
                </a:gridCol>
              </a:tblGrid>
              <a:tr h="464283">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回答率</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伝統的日本料理を食べる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現地の人が普段利用している安価な食事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47.1</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2888488825"/>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有名な史跡や歴史的な建築物の見物</a:t>
                      </a: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桜の観賞</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44.5</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食品や飲料のショッピング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正方形/長方形 5"/>
          <p:cNvSpPr/>
          <p:nvPr/>
        </p:nvSpPr>
        <p:spPr>
          <a:xfrm>
            <a:off x="416496" y="2319844"/>
            <a:ext cx="4722152"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○次回の訪日旅行の目的</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出典：観光庁「訪日外国人消費動向調査」（</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R1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（複数回答　全体回答者数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35,034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人、うち本問回答者数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26,090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a:t>
            </a:r>
          </a:p>
        </p:txBody>
      </p:sp>
      <p:sp>
        <p:nvSpPr>
          <p:cNvPr id="9" name="正方形/長方形 8"/>
          <p:cNvSpPr/>
          <p:nvPr/>
        </p:nvSpPr>
        <p:spPr>
          <a:xfrm>
            <a:off x="0" y="0"/>
            <a:ext cx="9906000" cy="369332"/>
          </a:xfrm>
          <a:prstGeom prst="rect">
            <a:avLst/>
          </a:prstGeom>
          <a:solidFill>
            <a:srgbClr val="0070C0"/>
          </a:solidFill>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訪日旅行に対する意向調査結果</a:t>
            </a:r>
            <a:endPar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025008" y="6309321"/>
            <a:ext cx="4358080" cy="461665"/>
          </a:xfrm>
          <a:prstGeom prst="rect">
            <a:avLst/>
          </a:prstGeom>
          <a:noFill/>
          <a:ln>
            <a:noFill/>
          </a:ln>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アジア</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地域・・・中国、台湾、香港、韓国、タイ、インドネシア、</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マレーシア、シンガポール</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88504" y="734644"/>
            <a:ext cx="8928992" cy="11854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年の訪日外国人消費動向調査による旅行目的では、食事や文化、歴史、自然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への関心など</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いわゆる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「コト消費」に関連する理由が大半を示す。</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、大阪に行ってみたいと考えているアジア旅行者においても、伝統的な日本の風物のみならず、</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現地</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の人々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の生活文化の体験を望む傾向にある。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53</a:t>
            </a:fld>
            <a:endParaRPr lang="ja-JP" altLang="en-US" b="1" dirty="0"/>
          </a:p>
        </p:txBody>
      </p:sp>
      <p:graphicFrame>
        <p:nvGraphicFramePr>
          <p:cNvPr id="12" name="表 17"/>
          <p:cNvGraphicFramePr>
            <a:graphicFrameLocks noGrp="1"/>
          </p:cNvGraphicFramePr>
          <p:nvPr>
            <p:extLst/>
          </p:nvPr>
        </p:nvGraphicFramePr>
        <p:xfrm>
          <a:off x="554754" y="2996954"/>
          <a:ext cx="4254230" cy="3262277"/>
        </p:xfrm>
        <a:graphic>
          <a:graphicData uri="http://schemas.openxmlformats.org/drawingml/2006/table">
            <a:tbl>
              <a:tblPr firstRow="1" bandRow="1">
                <a:tableStyleId>{5C22544A-7EE6-4342-B048-85BDC9FD1C3A}</a:tableStyleId>
              </a:tblPr>
              <a:tblGrid>
                <a:gridCol w="542403">
                  <a:extLst>
                    <a:ext uri="{9D8B030D-6E8A-4147-A177-3AD203B41FA5}">
                      <a16:colId xmlns:a16="http://schemas.microsoft.com/office/drawing/2014/main" val="20000"/>
                    </a:ext>
                  </a:extLst>
                </a:gridCol>
                <a:gridCol w="2806672">
                  <a:extLst>
                    <a:ext uri="{9D8B030D-6E8A-4147-A177-3AD203B41FA5}">
                      <a16:colId xmlns:a16="http://schemas.microsoft.com/office/drawing/2014/main" val="20001"/>
                    </a:ext>
                  </a:extLst>
                </a:gridCol>
                <a:gridCol w="905155">
                  <a:extLst>
                    <a:ext uri="{9D8B030D-6E8A-4147-A177-3AD203B41FA5}">
                      <a16:colId xmlns:a16="http://schemas.microsoft.com/office/drawing/2014/main" val="20002"/>
                    </a:ext>
                  </a:extLst>
                </a:gridCol>
              </a:tblGrid>
              <a:tr h="590763">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項目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回答率</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日本食を食べる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60.6</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自然・景勝地観光</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温泉入浴</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ショッピング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日本の歴史・伝統文化体験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366257">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四季の</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体感</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marL="0" indent="0"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r h="366257">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旅館に宿泊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790127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0" y="5863"/>
            <a:ext cx="9906000" cy="369332"/>
          </a:xfrm>
          <a:prstGeom prst="rect">
            <a:avLst/>
          </a:prstGeom>
          <a:solidFill>
            <a:srgbClr val="0070C0"/>
          </a:solidFill>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a:t>
            </a:r>
            <a:r>
              <a:rPr lang="ja-JP" altLang="en-US"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88504" y="2420889"/>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出典：法務省「出入国管理統計表」より作成</a:t>
            </a: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54</a:t>
            </a:fld>
            <a:endParaRPr lang="ja-JP" altLang="en-US" b="1" dirty="0"/>
          </a:p>
        </p:txBody>
      </p:sp>
      <p:sp>
        <p:nvSpPr>
          <p:cNvPr id="33" name="正方形/長方形 32"/>
          <p:cNvSpPr/>
          <p:nvPr/>
        </p:nvSpPr>
        <p:spPr>
          <a:xfrm>
            <a:off x="452500" y="536628"/>
            <a:ext cx="9128228" cy="185180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新型コロナウイルス感染症の影響を受ける前の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年は、関西国際空港での外国人入国者数が、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中心として、過去最高の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万人を記録。</a:t>
            </a: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背景には、中国・東南アジア方面をはじめとする新規路線の就航や増便等が考えられる。特に、国際線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便数が、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年夏計画において、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週と過去最高を更新し、日本有数の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拠点として機能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しかしながら、新型コロナウイルス感染症拡大の影響により、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月以降、関西国際空港は国際線</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中心</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に減便、運休が続いており、外国人入国者数も大幅に減少している。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88504" y="4757664"/>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○関西国際空港の国際線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便数の推移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出典：関西エアポート株式会社「関西エアポート“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TODAY</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2019.3.26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416496" y="2728666"/>
            <a:ext cx="720080" cy="26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（万人）</a:t>
            </a:r>
          </a:p>
        </p:txBody>
      </p:sp>
      <p:graphicFrame>
        <p:nvGraphicFramePr>
          <p:cNvPr id="12" name="グラフ 11"/>
          <p:cNvGraphicFramePr>
            <a:graphicFrameLocks/>
          </p:cNvGraphicFramePr>
          <p:nvPr>
            <p:extLst/>
          </p:nvPr>
        </p:nvGraphicFramePr>
        <p:xfrm>
          <a:off x="381000" y="4973688"/>
          <a:ext cx="9036496" cy="1915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a:graphicFrameLocks/>
          </p:cNvGraphicFramePr>
          <p:nvPr>
            <p:extLst/>
          </p:nvPr>
        </p:nvGraphicFramePr>
        <p:xfrm>
          <a:off x="488504" y="2863321"/>
          <a:ext cx="8712968" cy="19553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861540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5097016" y="2617167"/>
            <a:ext cx="413716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○阪神港における集貨事業（</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400" dirty="0">
              <a:latin typeface="HGPｺﾞｼｯｸE" pitchFamily="50" charset="-128"/>
              <a:ea typeface="HGPｺﾞｼｯｸE" pitchFamily="50" charset="-128"/>
            </a:endParaRPr>
          </a:p>
        </p:txBody>
      </p:sp>
      <p:sp>
        <p:nvSpPr>
          <p:cNvPr id="9" name="正方形/長方形 8"/>
          <p:cNvSpPr/>
          <p:nvPr/>
        </p:nvSpPr>
        <p:spPr>
          <a:xfrm>
            <a:off x="621697" y="2617168"/>
            <a:ext cx="39632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○関西国際空港のコンセッションの実施体制</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7513" y="2883970"/>
            <a:ext cx="4396881" cy="392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0"/>
          <p:cNvSpPr>
            <a:spLocks noChangeArrowheads="1"/>
          </p:cNvSpPr>
          <p:nvPr/>
        </p:nvSpPr>
        <p:spPr bwMode="auto">
          <a:xfrm>
            <a:off x="2322" y="0"/>
            <a:ext cx="9903677" cy="369332"/>
          </a:xfrm>
          <a:prstGeom prst="rect">
            <a:avLst/>
          </a:prstGeom>
          <a:solidFill>
            <a:srgbClr val="0070C0"/>
          </a:solidFill>
          <a:ln>
            <a:noFill/>
          </a:ln>
          <a:extLst/>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民間ノウハウによる空港・港湾経営の進展</a:t>
            </a:r>
          </a:p>
        </p:txBody>
      </p:sp>
      <p:sp>
        <p:nvSpPr>
          <p:cNvPr id="16" name="正方形/長方形 15"/>
          <p:cNvSpPr/>
          <p:nvPr/>
        </p:nvSpPr>
        <p:spPr>
          <a:xfrm>
            <a:off x="489664" y="660139"/>
            <a:ext cx="8928992" cy="17227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ts val="20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月に大阪国際空港との経営統合を実施。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エアポート　　</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会社による空港運営（コンセッション方式）が開始。また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月より、関西エアポート神戸</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　</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％出資会社）による神戸空港の運営が開始され、関西</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空港の一体運営に</a:t>
            </a:r>
            <a:r>
              <a:rPr lang="ja-JP" altLang="en-US" sz="1600" kern="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、サービスと効率性の向上を図る。</a:t>
            </a:r>
          </a:p>
          <a:p>
            <a:pPr algn="just">
              <a:lnSpc>
                <a:spcPts val="20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月、大阪港と神戸港を一体的に運営する「阪神国際港湾株式会社」</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。国際コンテナ戦略港湾として、国際競争力強化を図っている。</a:t>
            </a: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b="1" smtClean="0"/>
              <a:pPr>
                <a:defRPr/>
              </a:pPr>
              <a:t>55</a:t>
            </a:fld>
            <a:endParaRPr lang="ja-JP" altLang="en-US" b="1" dirty="0"/>
          </a:p>
        </p:txBody>
      </p:sp>
      <p:graphicFrame>
        <p:nvGraphicFramePr>
          <p:cNvPr id="12" name="表 11"/>
          <p:cNvGraphicFramePr>
            <a:graphicFrameLocks noGrp="1"/>
          </p:cNvGraphicFramePr>
          <p:nvPr>
            <p:extLst/>
          </p:nvPr>
        </p:nvGraphicFramePr>
        <p:xfrm>
          <a:off x="5284007" y="2974855"/>
          <a:ext cx="3533198" cy="3512389"/>
        </p:xfrm>
        <a:graphic>
          <a:graphicData uri="http://schemas.openxmlformats.org/drawingml/2006/table">
            <a:tbl>
              <a:tblPr firstRow="1" firstCol="1" bandRow="1"/>
              <a:tblGrid>
                <a:gridCol w="3533198">
                  <a:extLst>
                    <a:ext uri="{9D8B030D-6E8A-4147-A177-3AD203B41FA5}">
                      <a16:colId xmlns:a16="http://schemas.microsoft.com/office/drawing/2014/main" val="20000"/>
                    </a:ext>
                  </a:extLst>
                </a:gridCol>
              </a:tblGrid>
              <a:tr h="3512389">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①内航フィーダー（</a:t>
                      </a:r>
                      <a:r>
                        <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）利用促進事業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②</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積替機能強化事業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③外航フィーダー利用促進事業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④</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接続航路誘致事業</a:t>
                      </a: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⑤基幹</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航路誘致事業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⑥航路サービス拡充促進事業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⑦内航フィーダー貨物支援事業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⑧</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陸上貨物誘致事業</a:t>
                      </a:r>
                      <a:endPar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endParaRPr lang="en-US" altLang="ja-JP"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）フィーダー：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メインポートから、隣接港への支線航路（フィーダー航路）を運送するサービス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308161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4"/>
          <p:cNvGraphicFramePr>
            <a:graphicFrameLocks noGrp="1"/>
          </p:cNvGraphicFramePr>
          <p:nvPr>
            <p:extLst/>
          </p:nvPr>
        </p:nvGraphicFramePr>
        <p:xfrm>
          <a:off x="5069082" y="2502186"/>
          <a:ext cx="3700342" cy="3159062"/>
        </p:xfrm>
        <a:graphic>
          <a:graphicData uri="http://schemas.openxmlformats.org/drawingml/2006/table">
            <a:tbl>
              <a:tblPr firstRow="1" bandRow="1">
                <a:tableStyleId>{5C22544A-7EE6-4342-B048-85BDC9FD1C3A}</a:tableStyleId>
              </a:tblPr>
              <a:tblGrid>
                <a:gridCol w="1600148">
                  <a:extLst>
                    <a:ext uri="{9D8B030D-6E8A-4147-A177-3AD203B41FA5}">
                      <a16:colId xmlns:a16="http://schemas.microsoft.com/office/drawing/2014/main" val="20000"/>
                    </a:ext>
                  </a:extLst>
                </a:gridCol>
                <a:gridCol w="1100102">
                  <a:extLst>
                    <a:ext uri="{9D8B030D-6E8A-4147-A177-3AD203B41FA5}">
                      <a16:colId xmlns:a16="http://schemas.microsoft.com/office/drawing/2014/main" val="20001"/>
                    </a:ext>
                  </a:extLst>
                </a:gridCol>
                <a:gridCol w="1000092">
                  <a:extLst>
                    <a:ext uri="{9D8B030D-6E8A-4147-A177-3AD203B41FA5}">
                      <a16:colId xmlns:a16="http://schemas.microsoft.com/office/drawing/2014/main" val="20002"/>
                    </a:ext>
                  </a:extLst>
                </a:gridCol>
              </a:tblGrid>
              <a:tr h="564118">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空港名</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鉄道</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バス</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38471">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1"/>
                  </a:ext>
                </a:extLst>
              </a:tr>
              <a:tr h="338471">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2"/>
                  </a:ext>
                </a:extLst>
              </a:tr>
              <a:tr h="564118">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浦東</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ﾘﾆｱ</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3"/>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仁川</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ソウル</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4"/>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ドゴール</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パリ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5"/>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ヒースロー</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ロンドン</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6"/>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JFK(</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15" name="正方形/長方形 14"/>
          <p:cNvSpPr/>
          <p:nvPr/>
        </p:nvSpPr>
        <p:spPr>
          <a:xfrm>
            <a:off x="4845099" y="2113112"/>
            <a:ext cx="4656107" cy="307777"/>
          </a:xfrm>
          <a:prstGeom prst="rect">
            <a:avLst/>
          </a:prstGeom>
        </p:spPr>
        <p:txBody>
          <a:bodyPr wrap="square">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○主な国際空港における都市中心部からのアクセス</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0" y="9304"/>
            <a:ext cx="9906000" cy="369332"/>
          </a:xfrm>
          <a:prstGeom prst="rect">
            <a:avLst/>
          </a:prstGeom>
          <a:solidFill>
            <a:srgbClr val="0070C0"/>
          </a:solidFill>
        </p:spPr>
        <p:txBody>
          <a:bodyPr wrap="square">
            <a:spAutoFit/>
          </a:bodyPr>
          <a:lstStyle/>
          <a:p>
            <a:pPr marL="177800" indent="-177800" algn="ctr"/>
            <a:r>
              <a:rPr lang="ja-JP"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関空・伊丹の利便性向上</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47559" y="570452"/>
            <a:ext cx="9146815" cy="13042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関空の深夜早朝時間帯の増便やインバウンドの急増に対応するため、リムジンバスの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時間化や案内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表示</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多言語化・記号化を進めた。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関空アクセスの向上につながる「なにわ筋線」は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都市計画決定がなされ、鉄道事業法に基づく工事施行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認可</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月）及び都市計画事業認可（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を得た。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伊丹では、立体駐車場建て替えやレンタカーステーション開設などアクセスの利便性を充実。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560512" y="1916832"/>
            <a:ext cx="4392488" cy="4862870"/>
          </a:xfrm>
          <a:prstGeom prst="rect">
            <a:avLst/>
          </a:prstGeom>
          <a:noFill/>
        </p:spPr>
        <p:txBody>
          <a:bodyPr wrap="square" rtlCol="0">
            <a:spAutoFit/>
          </a:bodyPr>
          <a:lstStyle/>
          <a:p>
            <a:pPr marL="177800" indent="-1778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・関空から大阪駅前まで、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時間毎時運行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・停留所の案内板や路線図の多言語化等</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○関空・伊丹におけるファストトラベル（</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）の取組み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（関西エアポート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年度決算報告資料等より）</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PFM(Passenger Flow Management System)</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搭乗口の混雑状況の一元管理システム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・自動チェックイン機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・スマートレーンの導入</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・フルフラットタイプ旅客搭乗橋（伊丹）</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・セルフバッグドロップの導入</a:t>
            </a:r>
            <a:endParaRPr lang="en-US" altLang="ja-JP" sz="14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・自動化ゲート（関空・国際線搭乗券チェック用）の設置</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95" y="2924945"/>
            <a:ext cx="1292124" cy="1775913"/>
          </a:xfrm>
          <a:prstGeom prst="rect">
            <a:avLst/>
          </a:prstGeom>
          <a:noFill/>
          <a:ln>
            <a:noFill/>
          </a:ln>
        </p:spPr>
      </p:pic>
      <p:sp>
        <p:nvSpPr>
          <p:cNvPr id="3" name="テキスト ボックス 2"/>
          <p:cNvSpPr txBox="1"/>
          <p:nvPr/>
        </p:nvSpPr>
        <p:spPr>
          <a:xfrm>
            <a:off x="560513" y="6608386"/>
            <a:ext cx="6116699"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空港における手続き・待ち時間を短縮するため、空港での手続き自動化を促進する取組み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図 15" descr="G:\DCIM\101MSDCF\DSC0044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7436" y="2924945"/>
            <a:ext cx="2263516" cy="1260215"/>
          </a:xfrm>
          <a:prstGeom prst="rect">
            <a:avLst/>
          </a:prstGeom>
          <a:noFill/>
          <a:ln>
            <a:noFill/>
          </a:ln>
        </p:spPr>
      </p:pic>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smtClean="0"/>
              <a:pPr>
                <a:defRPr/>
              </a:pPr>
              <a:t>56</a:t>
            </a:fld>
            <a:endParaRPr lang="ja-JP" altLang="en-US" dirty="0"/>
          </a:p>
        </p:txBody>
      </p:sp>
      <p:sp>
        <p:nvSpPr>
          <p:cNvPr id="19" name="正方形/長方形 18"/>
          <p:cNvSpPr/>
          <p:nvPr/>
        </p:nvSpPr>
        <p:spPr>
          <a:xfrm>
            <a:off x="440910" y="2113112"/>
            <a:ext cx="4656107" cy="307777"/>
          </a:xfrm>
          <a:prstGeom prst="rect">
            <a:avLst/>
          </a:prstGeom>
        </p:spPr>
        <p:txBody>
          <a:bodyPr wrap="square">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○リムジンバスの完全</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時間化・案内表示の多言語化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858251" y="5713512"/>
            <a:ext cx="4656107" cy="307777"/>
          </a:xfrm>
          <a:prstGeom prst="rect">
            <a:avLst/>
          </a:prstGeom>
        </p:spPr>
        <p:txBody>
          <a:bodyPr wrap="square">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○阪神高速道路整備による関空・伊丹とのアクセス向上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987010" y="6002124"/>
            <a:ext cx="410636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・信濃橋渡り線開通   （</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月～）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・大和川線の全線開通（</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66632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正方形/長方形 10"/>
          <p:cNvSpPr>
            <a:spLocks noChangeArrowheads="1"/>
          </p:cNvSpPr>
          <p:nvPr/>
        </p:nvSpPr>
        <p:spPr bwMode="auto">
          <a:xfrm>
            <a:off x="0" y="-3126"/>
            <a:ext cx="9906000" cy="369332"/>
          </a:xfrm>
          <a:prstGeom prst="rect">
            <a:avLst/>
          </a:prstGeom>
          <a:solidFill>
            <a:srgbClr val="0070C0"/>
          </a:solidFill>
          <a:ln>
            <a:noFill/>
          </a:ln>
          <a:extLst/>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うめきた先行開発地域</a:t>
            </a:r>
          </a:p>
        </p:txBody>
      </p:sp>
      <p:sp>
        <p:nvSpPr>
          <p:cNvPr id="20" name="スライド番号プレースホルダー 1"/>
          <p:cNvSpPr txBox="1">
            <a:spLocks/>
          </p:cNvSpPr>
          <p:nvPr/>
        </p:nvSpPr>
        <p:spPr>
          <a:xfrm>
            <a:off x="7391400" y="652534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a:pPr>
                <a:defRPr/>
              </a:pPr>
              <a:t>57</a:t>
            </a:fld>
            <a:endParaRPr lang="ja-JP" altLang="en-US" dirty="0"/>
          </a:p>
        </p:txBody>
      </p:sp>
      <p:sp>
        <p:nvSpPr>
          <p:cNvPr id="13" name="正方形/長方形 12"/>
          <p:cNvSpPr/>
          <p:nvPr/>
        </p:nvSpPr>
        <p:spPr>
          <a:xfrm>
            <a:off x="5168991" y="2580215"/>
            <a:ext cx="388846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○グランフロントの医薬・医療関係入居者</a:t>
            </a:r>
          </a:p>
        </p:txBody>
      </p:sp>
      <p:sp>
        <p:nvSpPr>
          <p:cNvPr id="14" name="正方形/長方形 13"/>
          <p:cNvSpPr/>
          <p:nvPr/>
        </p:nvSpPr>
        <p:spPr>
          <a:xfrm>
            <a:off x="5229783" y="5013176"/>
            <a:ext cx="4271422" cy="201593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○その他大学・研究機関等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大阪市立大学　大阪大学工学研究科オープンイノベーションオフィス</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大阪大学（</a:t>
            </a:r>
            <a:r>
              <a:rPr lang="en-US" altLang="ja-JP" sz="1000" dirty="0" err="1">
                <a:latin typeface="Meiryo UI" panose="020B0604030504040204" pitchFamily="50" charset="-128"/>
                <a:ea typeface="Meiryo UI" panose="020B0604030504040204" pitchFamily="50" charset="-128"/>
                <a:cs typeface="Meiryo UI" panose="020B0604030504040204" pitchFamily="50" charset="-128"/>
              </a:rPr>
              <a:t>VisLab</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OSAKA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慶應義塾大学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事業構想大学院大学</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一般財団法人アジア太平洋研究所</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大阪市（大阪イノベーションハブ（</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Osaka Innovation Hub</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国立研究開発法人科学技術振興機構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zh-TW" sz="1000" dirty="0">
                <a:latin typeface="Meiryo UI" panose="020B0604030504040204" pitchFamily="50" charset="-128"/>
                <a:ea typeface="Meiryo UI" panose="020B0604030504040204" pitchFamily="50" charset="-128"/>
                <a:cs typeface="Meiryo UI" panose="020B0604030504040204" pitchFamily="50" charset="-128"/>
              </a:rPr>
              <a:t>JST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独立行政法人工業所有権情報・研修館近畿統括本部（</a:t>
            </a:r>
            <a:r>
              <a:rPr lang="en-US" altLang="zh-TW" sz="1000" dirty="0">
                <a:latin typeface="Meiryo UI" panose="020B0604030504040204" pitchFamily="50" charset="-128"/>
                <a:ea typeface="Meiryo UI" panose="020B0604030504040204" pitchFamily="50" charset="-128"/>
                <a:cs typeface="Meiryo UI" panose="020B0604030504040204" pitchFamily="50" charset="-128"/>
              </a:rPr>
              <a:t>INPIT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-KANSAI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国立研究開発法人情報通信研究機構</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 新エネルギー・産業技術総合開発機構</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 日本医療研究開発機構</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公益財団法人都市活力研究所</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グローバルベンチャーハビタット大阪</a:t>
            </a:r>
          </a:p>
          <a:p>
            <a:pPr marL="177800" indent="-177800"/>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488504" y="682180"/>
            <a:ext cx="8928992" cy="16228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ts val="20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うめきた先行開発区域」のグランフロント大阪は、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ちびらき７周年を迎え、来場者</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月時点で２</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億人を突破。</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連携拠点「ナレッジキャピタル」も会員制サロンの総会員数は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知的</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交流拠点として定着。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 </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 (</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の設置など、医療関連</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ビジネス基盤が整い、企業や研究機関、大学の関連施設など「知の集積」が進んでいる。</a:t>
            </a:r>
          </a:p>
        </p:txBody>
      </p:sp>
      <p:graphicFrame>
        <p:nvGraphicFramePr>
          <p:cNvPr id="22" name="表 21"/>
          <p:cNvGraphicFramePr>
            <a:graphicFrameLocks noGrp="1"/>
          </p:cNvGraphicFramePr>
          <p:nvPr>
            <p:extLst/>
          </p:nvPr>
        </p:nvGraphicFramePr>
        <p:xfrm>
          <a:off x="560512" y="5138492"/>
          <a:ext cx="4608479" cy="1386852"/>
        </p:xfrm>
        <a:graphic>
          <a:graphicData uri="http://schemas.openxmlformats.org/drawingml/2006/table">
            <a:tbl>
              <a:tblPr>
                <a:tableStyleId>{616DA210-FB5B-4158-B5E0-FEB733F419BA}</a:tableStyleId>
              </a:tblPr>
              <a:tblGrid>
                <a:gridCol w="1812420">
                  <a:extLst>
                    <a:ext uri="{9D8B030D-6E8A-4147-A177-3AD203B41FA5}">
                      <a16:colId xmlns:a16="http://schemas.microsoft.com/office/drawing/2014/main" val="20000"/>
                    </a:ext>
                  </a:extLst>
                </a:gridCol>
                <a:gridCol w="2796059">
                  <a:extLst>
                    <a:ext uri="{9D8B030D-6E8A-4147-A177-3AD203B41FA5}">
                      <a16:colId xmlns:a16="http://schemas.microsoft.com/office/drawing/2014/main" val="20001"/>
                    </a:ext>
                  </a:extLst>
                </a:gridCol>
              </a:tblGrid>
              <a:tr h="346713">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346713">
                <a:tc>
                  <a:txBody>
                    <a:bodyPr/>
                    <a:lstStyle/>
                    <a:p>
                      <a:pPr algn="l" fontAlgn="ctr"/>
                      <a:r>
                        <a:rPr lang="zh-CN"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一般来場者数</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3,100</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末累計）</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46713">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ナレッジサロン総会員数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5,100</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末時点）</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346713">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海外からの視察・来訪者数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ヵ国</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団体（</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月末累計）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23" name="表 22"/>
          <p:cNvGraphicFramePr>
            <a:graphicFrameLocks noGrp="1"/>
          </p:cNvGraphicFramePr>
          <p:nvPr>
            <p:extLst/>
          </p:nvPr>
        </p:nvGraphicFramePr>
        <p:xfrm>
          <a:off x="5281270" y="2887991"/>
          <a:ext cx="4031981" cy="2179400"/>
        </p:xfrm>
        <a:graphic>
          <a:graphicData uri="http://schemas.openxmlformats.org/drawingml/2006/table">
            <a:tbl>
              <a:tblPr>
                <a:tableStyleId>{616DA210-FB5B-4158-B5E0-FEB733F419BA}</a:tableStyleId>
              </a:tblPr>
              <a:tblGrid>
                <a:gridCol w="4031981">
                  <a:extLst>
                    <a:ext uri="{9D8B030D-6E8A-4147-A177-3AD203B41FA5}">
                      <a16:colId xmlns:a16="http://schemas.microsoft.com/office/drawing/2014/main" val="20000"/>
                    </a:ext>
                  </a:extLst>
                </a:gridCol>
              </a:tblGrid>
              <a:tr h="217940">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名称</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solidFill>
                      <a:schemeClr val="tx2">
                        <a:lumMod val="20000"/>
                        <a:lumOff val="80000"/>
                      </a:schemeClr>
                    </a:solidFill>
                  </a:tcPr>
                </a:tc>
                <a:extLst>
                  <a:ext uri="{0D108BD9-81ED-4DB2-BD59-A6C34878D82A}">
                    <a16:rowId xmlns:a16="http://schemas.microsoft.com/office/drawing/2014/main" val="10000"/>
                  </a:ext>
                </a:extLst>
              </a:tr>
              <a:tr h="217940">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PMDA</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）関西支部</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1"/>
                  </a:ext>
                </a:extLst>
              </a:tr>
              <a:tr h="217940">
                <a:tc>
                  <a:txBody>
                    <a:bodyPr/>
                    <a:lstStyle/>
                    <a:p>
                      <a:pPr algn="l" fontAlgn="ctr"/>
                      <a:r>
                        <a:rPr lang="zh-TW"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zh-TW"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AMED</a:t>
                      </a:r>
                      <a:r>
                        <a:rPr lang="zh-TW"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）創薬戦略部西日本統括部</a:t>
                      </a:r>
                      <a:endParaRPr lang="zh-TW"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2"/>
                  </a:ext>
                </a:extLst>
              </a:tr>
              <a:tr h="217940">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大阪市立大学健康科学イノベーションセンター</a:t>
                      </a:r>
                      <a:endPar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3"/>
                  </a:ext>
                </a:extLst>
              </a:tr>
              <a:tr h="217940">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アストラゼネカ　本社</a:t>
                      </a:r>
                      <a:endPar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4"/>
                  </a:ext>
                </a:extLst>
              </a:tr>
              <a:tr h="217940">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参天製薬　本社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5"/>
                  </a:ext>
                </a:extLst>
              </a:tr>
              <a:tr h="217940">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日本ベーリンガーインゲルハイム　関西支店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6"/>
                  </a:ext>
                </a:extLst>
              </a:tr>
              <a:tr h="2179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ロート製薬　グランフロント大阪オフィス</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8"/>
                  </a:ext>
                </a:extLst>
              </a:tr>
              <a:tr h="217940">
                <a:tc>
                  <a:txBody>
                    <a:bodyPr/>
                    <a:lstStyle/>
                    <a:p>
                      <a:pPr algn="l" fontAlgn="ctr"/>
                      <a:r>
                        <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日本調剤　大阪支店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7"/>
                  </a:ext>
                </a:extLst>
              </a:tr>
              <a:tr h="217940">
                <a:tc>
                  <a:txBody>
                    <a:bodyPr/>
                    <a:lstStyle/>
                    <a:p>
                      <a:pPr algn="l"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HORAC</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グランフロント大阪クリニック</a:t>
                      </a:r>
                    </a:p>
                  </a:txBody>
                  <a:tcPr marL="9525" marR="9525" marT="9525" marB="0"/>
                </a:tc>
                <a:extLst>
                  <a:ext uri="{0D108BD9-81ED-4DB2-BD59-A6C34878D82A}">
                    <a16:rowId xmlns:a16="http://schemas.microsoft.com/office/drawing/2014/main" val="1173402607"/>
                  </a:ext>
                </a:extLst>
              </a:tr>
            </a:tbl>
          </a:graphicData>
        </a:graphic>
      </p:graphicFrame>
      <p:graphicFrame>
        <p:nvGraphicFramePr>
          <p:cNvPr id="24" name="表 23"/>
          <p:cNvGraphicFramePr>
            <a:graphicFrameLocks noGrp="1"/>
          </p:cNvGraphicFramePr>
          <p:nvPr>
            <p:extLst/>
          </p:nvPr>
        </p:nvGraphicFramePr>
        <p:xfrm>
          <a:off x="560512" y="2887992"/>
          <a:ext cx="4608478" cy="1759029"/>
        </p:xfrm>
        <a:graphic>
          <a:graphicData uri="http://schemas.openxmlformats.org/drawingml/2006/table">
            <a:tbl>
              <a:tblPr>
                <a:tableStyleId>{616DA210-FB5B-4158-B5E0-FEB733F419BA}</a:tableStyleId>
              </a:tblPr>
              <a:tblGrid>
                <a:gridCol w="1780207">
                  <a:extLst>
                    <a:ext uri="{9D8B030D-6E8A-4147-A177-3AD203B41FA5}">
                      <a16:colId xmlns:a16="http://schemas.microsoft.com/office/drawing/2014/main" val="20000"/>
                    </a:ext>
                  </a:extLst>
                </a:gridCol>
                <a:gridCol w="2828271">
                  <a:extLst>
                    <a:ext uri="{9D8B030D-6E8A-4147-A177-3AD203B41FA5}">
                      <a16:colId xmlns:a16="http://schemas.microsoft.com/office/drawing/2014/main" val="20001"/>
                    </a:ext>
                  </a:extLst>
                </a:gridCol>
              </a:tblGrid>
              <a:tr h="235704">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6,321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2018</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月時点）</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5,300</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4,930</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5,255</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5,353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5,483</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5704">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商業施設売上高</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2017.4</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436</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444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458</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465</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5" name="正方形/長方形 24"/>
          <p:cNvSpPr/>
          <p:nvPr/>
        </p:nvSpPr>
        <p:spPr>
          <a:xfrm>
            <a:off x="419228" y="2585244"/>
            <a:ext cx="443143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○「グランフロント大阪」開業後の実績（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
        <p:nvSpPr>
          <p:cNvPr id="26" name="正方形/長方形 25"/>
          <p:cNvSpPr/>
          <p:nvPr/>
        </p:nvSpPr>
        <p:spPr>
          <a:xfrm>
            <a:off x="416497" y="4777408"/>
            <a:ext cx="428556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○「ナレッジキャピタル」開業後の実績（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Tree>
    <p:extLst>
      <p:ext uri="{BB962C8B-B14F-4D97-AF65-F5344CB8AC3E}">
        <p14:creationId xmlns:p14="http://schemas.microsoft.com/office/powerpoint/2010/main" val="57788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6490849" y="4725144"/>
            <a:ext cx="3031467" cy="2132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5526188" y="3060299"/>
            <a:ext cx="3998812" cy="3724319"/>
            <a:chOff x="5076056" y="2996952"/>
            <a:chExt cx="4176464" cy="3836398"/>
          </a:xfrm>
        </p:grpSpPr>
        <p:grpSp>
          <p:nvGrpSpPr>
            <p:cNvPr id="28" name="グループ化 141"/>
            <p:cNvGrpSpPr>
              <a:grpSpLocks/>
            </p:cNvGrpSpPr>
            <p:nvPr/>
          </p:nvGrpSpPr>
          <p:grpSpPr bwMode="auto">
            <a:xfrm>
              <a:off x="5076056" y="2996952"/>
              <a:ext cx="2173332" cy="2245897"/>
              <a:chOff x="5574864" y="1467338"/>
              <a:chExt cx="3317617" cy="4097130"/>
            </a:xfrm>
          </p:grpSpPr>
          <p:pic>
            <p:nvPicPr>
              <p:cNvPr id="29" name="Picture 1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864" y="1467338"/>
                <a:ext cx="3312367" cy="409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21"/>
              <p:cNvSpPr txBox="1">
                <a:spLocks noChangeArrowheads="1"/>
              </p:cNvSpPr>
              <p:nvPr/>
            </p:nvSpPr>
            <p:spPr bwMode="auto">
              <a:xfrm>
                <a:off x="5830414" y="1499178"/>
                <a:ext cx="685800"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ja-JP" sz="900" dirty="0">
                    <a:solidFill>
                      <a:srgbClr val="000000"/>
                    </a:solidFill>
                  </a:rPr>
                  <a:t>淀川</a:t>
                </a:r>
                <a:endParaRPr lang="ja-JP" altLang="ja-JP" sz="900" dirty="0">
                  <a:solidFill>
                    <a:prstClr val="black"/>
                  </a:solidFill>
                </a:endParaRPr>
              </a:p>
            </p:txBody>
          </p:sp>
          <p:sp>
            <p:nvSpPr>
              <p:cNvPr id="31" name="Text Box 121"/>
              <p:cNvSpPr txBox="1">
                <a:spLocks noChangeArrowheads="1"/>
              </p:cNvSpPr>
              <p:nvPr/>
            </p:nvSpPr>
            <p:spPr bwMode="auto">
              <a:xfrm>
                <a:off x="5724128" y="3155360"/>
                <a:ext cx="43204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prstClr val="black"/>
                    </a:solidFill>
                  </a:rPr>
                  <a:t>なにわ筋</a:t>
                </a:r>
                <a:endParaRPr lang="ja-JP" altLang="ja-JP" sz="900" dirty="0">
                  <a:solidFill>
                    <a:prstClr val="black"/>
                  </a:solidFill>
                </a:endParaRPr>
              </a:p>
            </p:txBody>
          </p:sp>
          <p:sp>
            <p:nvSpPr>
              <p:cNvPr id="32" name="Text Box 121"/>
              <p:cNvSpPr txBox="1">
                <a:spLocks noChangeArrowheads="1"/>
              </p:cNvSpPr>
              <p:nvPr/>
            </p:nvSpPr>
            <p:spPr bwMode="auto">
              <a:xfrm>
                <a:off x="7760734" y="3483057"/>
                <a:ext cx="987730" cy="53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800" dirty="0">
                    <a:solidFill>
                      <a:srgbClr val="000000"/>
                    </a:solidFill>
                  </a:rPr>
                  <a:t>阪急</a:t>
                </a:r>
                <a:r>
                  <a:rPr lang="ja-JP" altLang="en-US" sz="800" dirty="0"/>
                  <a:t>大阪</a:t>
                </a:r>
                <a:endParaRPr lang="en-US" altLang="ja-JP" sz="800" dirty="0"/>
              </a:p>
              <a:p>
                <a:pPr algn="just" eaLnBrk="1" hangingPunct="1">
                  <a:spcBef>
                    <a:spcPct val="0"/>
                  </a:spcBef>
                  <a:buFontTx/>
                  <a:buNone/>
                </a:pPr>
                <a:r>
                  <a:rPr lang="ja-JP" altLang="en-US" sz="800" dirty="0">
                    <a:solidFill>
                      <a:srgbClr val="000000"/>
                    </a:solidFill>
                  </a:rPr>
                  <a:t>梅田駅</a:t>
                </a:r>
                <a:endParaRPr lang="ja-JP" altLang="ja-JP" sz="800" dirty="0">
                  <a:solidFill>
                    <a:prstClr val="black"/>
                  </a:solidFill>
                </a:endParaRPr>
              </a:p>
            </p:txBody>
          </p:sp>
          <p:sp>
            <p:nvSpPr>
              <p:cNvPr id="33" name="Text Box 121"/>
              <p:cNvSpPr txBox="1">
                <a:spLocks noChangeArrowheads="1"/>
              </p:cNvSpPr>
              <p:nvPr/>
            </p:nvSpPr>
            <p:spPr bwMode="auto">
              <a:xfrm>
                <a:off x="8460433" y="1859218"/>
                <a:ext cx="43204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prstClr val="black"/>
                    </a:solidFill>
                  </a:rPr>
                  <a:t>新御堂筋</a:t>
                </a:r>
                <a:endParaRPr lang="ja-JP" altLang="ja-JP" sz="900" dirty="0">
                  <a:solidFill>
                    <a:prstClr val="black"/>
                  </a:solidFill>
                </a:endParaRPr>
              </a:p>
            </p:txBody>
          </p:sp>
          <p:sp>
            <p:nvSpPr>
              <p:cNvPr id="34" name="Text Box 121"/>
              <p:cNvSpPr txBox="1">
                <a:spLocks noChangeArrowheads="1"/>
              </p:cNvSpPr>
              <p:nvPr/>
            </p:nvSpPr>
            <p:spPr bwMode="auto">
              <a:xfrm>
                <a:off x="6444209" y="2147250"/>
                <a:ext cx="79208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spc="-150" dirty="0">
                    <a:solidFill>
                      <a:srgbClr val="000000"/>
                    </a:solidFill>
                  </a:rPr>
                  <a:t>阪急</a:t>
                </a:r>
                <a:endParaRPr lang="en-US" altLang="ja-JP" sz="900" spc="-150" dirty="0">
                  <a:solidFill>
                    <a:srgbClr val="000000"/>
                  </a:solidFill>
                </a:endParaRPr>
              </a:p>
              <a:p>
                <a:pPr algn="just" eaLnBrk="1" hangingPunct="1">
                  <a:spcBef>
                    <a:spcPct val="0"/>
                  </a:spcBef>
                  <a:buFontTx/>
                  <a:buNone/>
                </a:pPr>
                <a:r>
                  <a:rPr lang="ja-JP" altLang="en-US" sz="900" spc="-150" dirty="0">
                    <a:solidFill>
                      <a:srgbClr val="000000"/>
                    </a:solidFill>
                  </a:rPr>
                  <a:t>中津駅</a:t>
                </a:r>
                <a:endParaRPr lang="ja-JP" altLang="ja-JP" sz="900" spc="-150" dirty="0">
                  <a:solidFill>
                    <a:prstClr val="black"/>
                  </a:solidFill>
                </a:endParaRPr>
              </a:p>
            </p:txBody>
          </p:sp>
          <p:sp>
            <p:nvSpPr>
              <p:cNvPr id="35" name="Text Box 121"/>
              <p:cNvSpPr txBox="1">
                <a:spLocks noChangeArrowheads="1"/>
              </p:cNvSpPr>
              <p:nvPr/>
            </p:nvSpPr>
            <p:spPr bwMode="auto">
              <a:xfrm>
                <a:off x="7343594" y="4277073"/>
                <a:ext cx="1116839" cy="49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srgbClr val="000000"/>
                    </a:solidFill>
                  </a:rPr>
                  <a:t>ＪＲ大阪駅</a:t>
                </a:r>
                <a:endParaRPr lang="ja-JP" altLang="ja-JP" sz="900" dirty="0">
                  <a:solidFill>
                    <a:prstClr val="black"/>
                  </a:solidFill>
                </a:endParaRPr>
              </a:p>
            </p:txBody>
          </p:sp>
          <p:sp>
            <p:nvSpPr>
              <p:cNvPr id="36" name="Text Box 121"/>
              <p:cNvSpPr txBox="1">
                <a:spLocks noChangeArrowheads="1"/>
              </p:cNvSpPr>
              <p:nvPr/>
            </p:nvSpPr>
            <p:spPr bwMode="auto">
              <a:xfrm>
                <a:off x="6156178" y="3640640"/>
                <a:ext cx="1080121"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b="1" dirty="0">
                    <a:solidFill>
                      <a:prstClr val="black"/>
                    </a:solidFill>
                  </a:rPr>
                  <a:t>２期区域</a:t>
                </a:r>
                <a:endParaRPr lang="en-US" altLang="ja-JP" sz="1000" b="1" dirty="0">
                  <a:solidFill>
                    <a:prstClr val="black"/>
                  </a:solidFill>
                </a:endParaRPr>
              </a:p>
            </p:txBody>
          </p:sp>
          <p:sp>
            <p:nvSpPr>
              <p:cNvPr id="37" name="Text Box 121"/>
              <p:cNvSpPr txBox="1">
                <a:spLocks noChangeArrowheads="1"/>
              </p:cNvSpPr>
              <p:nvPr/>
            </p:nvSpPr>
            <p:spPr bwMode="auto">
              <a:xfrm>
                <a:off x="7112849" y="3299379"/>
                <a:ext cx="792089" cy="89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b="1" dirty="0">
                    <a:solidFill>
                      <a:srgbClr val="000000"/>
                    </a:solidFill>
                  </a:rPr>
                  <a:t>先行</a:t>
                </a:r>
                <a:endParaRPr lang="en-US" altLang="ja-JP" sz="900" b="1" dirty="0">
                  <a:solidFill>
                    <a:srgbClr val="000000"/>
                  </a:solidFill>
                </a:endParaRPr>
              </a:p>
              <a:p>
                <a:pPr algn="just" eaLnBrk="1" hangingPunct="1">
                  <a:spcBef>
                    <a:spcPct val="0"/>
                  </a:spcBef>
                  <a:buFontTx/>
                  <a:buNone/>
                </a:pPr>
                <a:r>
                  <a:rPr lang="ja-JP" altLang="en-US" sz="900" b="1" dirty="0">
                    <a:solidFill>
                      <a:srgbClr val="000000"/>
                    </a:solidFill>
                  </a:rPr>
                  <a:t>開発</a:t>
                </a:r>
                <a:endParaRPr lang="en-US" altLang="ja-JP" sz="900" b="1" dirty="0">
                  <a:solidFill>
                    <a:srgbClr val="000000"/>
                  </a:solidFill>
                </a:endParaRPr>
              </a:p>
              <a:p>
                <a:pPr algn="just" eaLnBrk="1" hangingPunct="1">
                  <a:spcBef>
                    <a:spcPct val="0"/>
                  </a:spcBef>
                  <a:buFontTx/>
                  <a:buNone/>
                </a:pPr>
                <a:r>
                  <a:rPr lang="ja-JP" altLang="en-US" sz="900" b="1" dirty="0">
                    <a:solidFill>
                      <a:srgbClr val="000000"/>
                    </a:solidFill>
                  </a:rPr>
                  <a:t>区域</a:t>
                </a:r>
                <a:endParaRPr lang="en-US" altLang="ja-JP" sz="900" b="1" dirty="0">
                  <a:solidFill>
                    <a:srgbClr val="000000"/>
                  </a:solidFill>
                </a:endParaRPr>
              </a:p>
            </p:txBody>
          </p:sp>
        </p:grpSp>
        <p:sp>
          <p:nvSpPr>
            <p:cNvPr id="41" name="Text Box 131"/>
            <p:cNvSpPr txBox="1">
              <a:spLocks noChangeArrowheads="1"/>
            </p:cNvSpPr>
            <p:nvPr/>
          </p:nvSpPr>
          <p:spPr bwMode="auto">
            <a:xfrm>
              <a:off x="7772910" y="3442649"/>
              <a:ext cx="1479610" cy="16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２期区域面積 約</a:t>
              </a:r>
              <a:r>
                <a:rPr lang="en-US"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17ha</a:t>
              </a:r>
              <a:endParaRPr lang="ja-JP"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131"/>
            <p:cNvSpPr txBox="1">
              <a:spLocks noChangeArrowheads="1"/>
            </p:cNvSpPr>
            <p:nvPr/>
          </p:nvSpPr>
          <p:spPr bwMode="auto">
            <a:xfrm>
              <a:off x="7778184" y="3626733"/>
              <a:ext cx="1186304" cy="16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対象面積　約</a:t>
              </a:r>
              <a:r>
                <a:rPr lang="en-US"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16.2ha</a:t>
              </a:r>
              <a:endParaRPr lang="ja-JP"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7380312" y="3465953"/>
              <a:ext cx="303703" cy="118065"/>
            </a:xfrm>
            <a:prstGeom prst="rect">
              <a:avLst/>
            </a:prstGeom>
            <a:pattFill prst="pct30">
              <a:fgClr>
                <a:srgbClr val="FF0000"/>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4" name="正方形/長方形 43"/>
            <p:cNvSpPr/>
            <p:nvPr/>
          </p:nvSpPr>
          <p:spPr>
            <a:xfrm>
              <a:off x="7380312" y="3649151"/>
              <a:ext cx="303817" cy="118800"/>
            </a:xfrm>
            <a:prstGeom prst="rect">
              <a:avLst/>
            </a:prstGeom>
            <a:noFill/>
            <a:ln w="158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cxnSp>
          <p:nvCxnSpPr>
            <p:cNvPr id="45" name="AutoShape 129"/>
            <p:cNvCxnSpPr>
              <a:cxnSpLocks noChangeShapeType="1"/>
            </p:cNvCxnSpPr>
            <p:nvPr/>
          </p:nvCxnSpPr>
          <p:spPr bwMode="auto">
            <a:xfrm flipV="1">
              <a:off x="7308304" y="3992364"/>
              <a:ext cx="447833" cy="1"/>
            </a:xfrm>
            <a:prstGeom prst="straightConnector1">
              <a:avLst/>
            </a:prstGeom>
            <a:noFill/>
            <a:ln w="19050">
              <a:solidFill>
                <a:srgbClr val="FF0000"/>
              </a:solidFill>
              <a:prstDash val="sysDash"/>
              <a:round/>
              <a:headEnd/>
              <a:tailEnd/>
            </a:ln>
            <a:extLst>
              <a:ext uri="{909E8E84-426E-40DD-AFC4-6F175D3DCCD1}">
                <a14:hiddenFill xmlns:a14="http://schemas.microsoft.com/office/drawing/2010/main">
                  <a:noFill/>
                </a14:hiddenFill>
              </a:ext>
            </a:extLst>
          </p:spPr>
        </p:cxnSp>
        <p:sp>
          <p:nvSpPr>
            <p:cNvPr id="46" name="Rectangle 130"/>
            <p:cNvSpPr>
              <a:spLocks noChangeAspect="1" noChangeArrowheads="1"/>
            </p:cNvSpPr>
            <p:nvPr/>
          </p:nvSpPr>
          <p:spPr bwMode="auto">
            <a:xfrm rot="5400000">
              <a:off x="7475638" y="3851379"/>
              <a:ext cx="97348" cy="288000"/>
            </a:xfrm>
            <a:prstGeom prst="rect">
              <a:avLst/>
            </a:prstGeom>
            <a:solidFill>
              <a:srgbClr val="FFFF00"/>
            </a:solidFill>
            <a:ln w="19050">
              <a:solidFill>
                <a:srgbClr val="FF0000"/>
              </a:solidFill>
              <a:prstDash val="sysDot"/>
              <a:miter lim="800000"/>
              <a:headEnd/>
              <a:tailEnd/>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prstClr val="black"/>
                </a:solidFill>
              </a:endParaRPr>
            </a:p>
          </p:txBody>
        </p:sp>
        <p:sp>
          <p:nvSpPr>
            <p:cNvPr id="47" name="Text Box 131"/>
            <p:cNvSpPr txBox="1">
              <a:spLocks noChangeArrowheads="1"/>
            </p:cNvSpPr>
            <p:nvPr/>
          </p:nvSpPr>
          <p:spPr bwMode="auto">
            <a:xfrm>
              <a:off x="7812361" y="3877338"/>
              <a:ext cx="1224135" cy="4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en-US"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東海道線支線</a:t>
              </a:r>
              <a:endParaRPr lang="en-US"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eaLnBrk="1" hangingPunct="1">
                <a:spcBef>
                  <a:spcPct val="0"/>
                </a:spcBef>
                <a:buFontTx/>
                <a:buNone/>
              </a:pPr>
              <a:r>
                <a:rPr lang="en-US"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地下化及び新駅</a:t>
              </a:r>
              <a:endParaRPr lang="ja-JP"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7236296" y="3109031"/>
              <a:ext cx="720080" cy="443854"/>
            </a:xfrm>
            <a:prstGeom prst="rect">
              <a:avLst/>
            </a:prstGeom>
            <a:noFill/>
          </p:spPr>
          <p:txBody>
            <a:bodyPr wrap="square" rtlCol="0">
              <a:spAutoFit/>
            </a:bodyPr>
            <a:lstStyle/>
            <a:p>
              <a:r>
                <a:rPr lang="ja-JP" altLang="en-US" sz="1100" dirty="0">
                  <a:solidFill>
                    <a:prstClr val="black"/>
                  </a:solidFill>
                </a:rPr>
                <a:t>（凡例）</a:t>
              </a:r>
            </a:p>
          </p:txBody>
        </p:sp>
        <p:pic>
          <p:nvPicPr>
            <p:cNvPr id="5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332" y="4718353"/>
              <a:ext cx="2927877" cy="58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34730" y="5373216"/>
              <a:ext cx="2816622" cy="146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6605" y="5224107"/>
              <a:ext cx="2736303" cy="25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正方形/長方形 10"/>
          <p:cNvSpPr>
            <a:spLocks noChangeArrowheads="1"/>
          </p:cNvSpPr>
          <p:nvPr/>
        </p:nvSpPr>
        <p:spPr bwMode="auto">
          <a:xfrm>
            <a:off x="0" y="-14183"/>
            <a:ext cx="9906000" cy="369332"/>
          </a:xfrm>
          <a:prstGeom prst="rect">
            <a:avLst/>
          </a:prstGeom>
          <a:solidFill>
            <a:srgbClr val="0070C0"/>
          </a:solidFill>
          <a:ln>
            <a:noFill/>
          </a:ln>
          <a:extLst/>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期区域の開発</a:t>
            </a:r>
          </a:p>
        </p:txBody>
      </p:sp>
      <p:sp>
        <p:nvSpPr>
          <p:cNvPr id="53" name="正方形/長方形 52"/>
          <p:cNvSpPr/>
          <p:nvPr/>
        </p:nvSpPr>
        <p:spPr>
          <a:xfrm>
            <a:off x="334349" y="598589"/>
            <a:ext cx="9166856" cy="19493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ts val="20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期区域」は、「みどり」を中心とした、世界に強く印象づける「大阪の顔」となる都市空間の実現</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めざし、</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月にまちづくりの基本的な考え方をまとめた「うめきた２期区域まちづくりの方針」を決定した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まちづくりの実現に向けて、</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都市機構により開発事業者が決定された。</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東海道線支線の地下化や新駅設置等の基盤整備事業を引き続き進めるとともに、開発事業者の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提案</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内容</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について関係者と協議、調整を行い、国際競争力を高め、世界の都市をリードするまちづくりを実現する。</a:t>
            </a:r>
          </a:p>
        </p:txBody>
      </p:sp>
      <p:sp>
        <p:nvSpPr>
          <p:cNvPr id="39" name="フリーフォーム 38"/>
          <p:cNvSpPr/>
          <p:nvPr/>
        </p:nvSpPr>
        <p:spPr>
          <a:xfrm>
            <a:off x="5997242" y="3883041"/>
            <a:ext cx="532420" cy="1069224"/>
          </a:xfrm>
          <a:custGeom>
            <a:avLst/>
            <a:gdLst>
              <a:gd name="connsiteX0" fmla="*/ 61708 w 746106"/>
              <a:gd name="connsiteY0" fmla="*/ 1464162 h 1464162"/>
              <a:gd name="connsiteX1" fmla="*/ 0 w 746106"/>
              <a:gd name="connsiteY1" fmla="*/ 1436113 h 1464162"/>
              <a:gd name="connsiteX2" fmla="*/ 78538 w 746106"/>
              <a:gd name="connsiteY2" fmla="*/ 1290258 h 1464162"/>
              <a:gd name="connsiteX3" fmla="*/ 280491 w 746106"/>
              <a:gd name="connsiteY3" fmla="*/ 684398 h 1464162"/>
              <a:gd name="connsiteX4" fmla="*/ 426346 w 746106"/>
              <a:gd name="connsiteY4" fmla="*/ 218783 h 1464162"/>
              <a:gd name="connsiteX5" fmla="*/ 555372 w 746106"/>
              <a:gd name="connsiteY5" fmla="*/ 0 h 1464162"/>
              <a:gd name="connsiteX6" fmla="*/ 678788 w 746106"/>
              <a:gd name="connsiteY6" fmla="*/ 56098 h 1464162"/>
              <a:gd name="connsiteX7" fmla="*/ 684398 w 746106"/>
              <a:gd name="connsiteY7" fmla="*/ 117806 h 1464162"/>
              <a:gd name="connsiteX8" fmla="*/ 740496 w 746106"/>
              <a:gd name="connsiteY8" fmla="*/ 628299 h 1464162"/>
              <a:gd name="connsiteX9" fmla="*/ 746106 w 746106"/>
              <a:gd name="connsiteY9" fmla="*/ 1077085 h 1464162"/>
              <a:gd name="connsiteX10" fmla="*/ 516103 w 746106"/>
              <a:gd name="connsiteY10" fmla="*/ 1206110 h 1464162"/>
              <a:gd name="connsiteX11" fmla="*/ 319760 w 746106"/>
              <a:gd name="connsiteY11" fmla="*/ 1318307 h 1464162"/>
              <a:gd name="connsiteX12" fmla="*/ 61708 w 746106"/>
              <a:gd name="connsiteY12" fmla="*/ 1464162 h 14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106" h="1464162">
                <a:moveTo>
                  <a:pt x="61708" y="1464162"/>
                </a:moveTo>
                <a:lnTo>
                  <a:pt x="0" y="1436113"/>
                </a:lnTo>
                <a:lnTo>
                  <a:pt x="78538" y="1290258"/>
                </a:lnTo>
                <a:lnTo>
                  <a:pt x="280491" y="684398"/>
                </a:lnTo>
                <a:lnTo>
                  <a:pt x="426346" y="218783"/>
                </a:lnTo>
                <a:lnTo>
                  <a:pt x="555372" y="0"/>
                </a:lnTo>
                <a:lnTo>
                  <a:pt x="678788" y="56098"/>
                </a:lnTo>
                <a:lnTo>
                  <a:pt x="684398" y="117806"/>
                </a:lnTo>
                <a:lnTo>
                  <a:pt x="740496" y="628299"/>
                </a:lnTo>
                <a:lnTo>
                  <a:pt x="746106" y="1077085"/>
                </a:lnTo>
                <a:lnTo>
                  <a:pt x="516103" y="1206110"/>
                </a:lnTo>
                <a:lnTo>
                  <a:pt x="319760" y="1318307"/>
                </a:lnTo>
                <a:lnTo>
                  <a:pt x="61708" y="1464162"/>
                </a:lnTo>
                <a:close/>
              </a:path>
            </a:pathLst>
          </a:custGeom>
          <a:noFill/>
          <a:ln w="158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pic>
        <p:nvPicPr>
          <p:cNvPr id="4" name="図 3"/>
          <p:cNvPicPr>
            <a:picLocks noChangeAspect="1"/>
          </p:cNvPicPr>
          <p:nvPr/>
        </p:nvPicPr>
        <p:blipFill rotWithShape="1">
          <a:blip r:embed="rId8"/>
          <a:srcRect t="684" r="1951" b="1"/>
          <a:stretch/>
        </p:blipFill>
        <p:spPr>
          <a:xfrm>
            <a:off x="482111" y="3055552"/>
            <a:ext cx="4979621" cy="3305493"/>
          </a:xfrm>
          <a:prstGeom prst="rect">
            <a:avLst/>
          </a:prstGeom>
        </p:spPr>
      </p:pic>
      <p:sp>
        <p:nvSpPr>
          <p:cNvPr id="57" name="スライド番号プレースホルダー 4"/>
          <p:cNvSpPr txBox="1">
            <a:spLocks/>
          </p:cNvSpPr>
          <p:nvPr/>
        </p:nvSpPr>
        <p:spPr>
          <a:xfrm>
            <a:off x="7367605" y="6482613"/>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a:pPr>
                <a:defRPr/>
              </a:pPr>
              <a:t>58</a:t>
            </a:fld>
            <a:endParaRPr lang="ja-JP" altLang="en-US" dirty="0"/>
          </a:p>
        </p:txBody>
      </p:sp>
    </p:spTree>
    <p:extLst>
      <p:ext uri="{BB962C8B-B14F-4D97-AF65-F5344CB8AC3E}">
        <p14:creationId xmlns:p14="http://schemas.microsoft.com/office/powerpoint/2010/main" val="4242789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B9013542-5755-466D-9570-69986D01B518}"/>
              </a:ext>
            </a:extLst>
          </p:cNvPr>
          <p:cNvPicPr>
            <a:picLocks noChangeAspect="1"/>
          </p:cNvPicPr>
          <p:nvPr/>
        </p:nvPicPr>
        <p:blipFill>
          <a:blip r:embed="rId2"/>
          <a:stretch>
            <a:fillRect/>
          </a:stretch>
        </p:blipFill>
        <p:spPr>
          <a:xfrm>
            <a:off x="4953362" y="2315892"/>
            <a:ext cx="4351050" cy="1827692"/>
          </a:xfrm>
          <a:prstGeom prst="rect">
            <a:avLst/>
          </a:prstGeom>
        </p:spPr>
      </p:pic>
      <p:pic>
        <p:nvPicPr>
          <p:cNvPr id="5" name="図 4">
            <a:extLst>
              <a:ext uri="{FF2B5EF4-FFF2-40B4-BE49-F238E27FC236}">
                <a16:creationId xmlns:a16="http://schemas.microsoft.com/office/drawing/2014/main" id="{513D93B7-476D-4E67-AA65-B0818D773F3F}"/>
              </a:ext>
            </a:extLst>
          </p:cNvPr>
          <p:cNvPicPr>
            <a:picLocks noChangeAspect="1"/>
          </p:cNvPicPr>
          <p:nvPr/>
        </p:nvPicPr>
        <p:blipFill>
          <a:blip r:embed="rId3"/>
          <a:stretch>
            <a:fillRect/>
          </a:stretch>
        </p:blipFill>
        <p:spPr>
          <a:xfrm>
            <a:off x="601588" y="2026926"/>
            <a:ext cx="4112706" cy="2122154"/>
          </a:xfrm>
          <a:prstGeom prst="rect">
            <a:avLst/>
          </a:prstGeom>
        </p:spPr>
      </p:pic>
      <p:sp>
        <p:nvSpPr>
          <p:cNvPr id="17" name="正方形/長方形 16">
            <a:extLst>
              <a:ext uri="{FF2B5EF4-FFF2-40B4-BE49-F238E27FC236}">
                <a16:creationId xmlns:a16="http://schemas.microsoft.com/office/drawing/2014/main" id="{F9380358-AA1D-4787-82F4-EBDCD4EB37CF}"/>
              </a:ext>
            </a:extLst>
          </p:cNvPr>
          <p:cNvSpPr/>
          <p:nvPr/>
        </p:nvSpPr>
        <p:spPr>
          <a:xfrm>
            <a:off x="526313" y="1426297"/>
            <a:ext cx="4453418"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言語</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英語力ランキング</a:t>
            </a:r>
            <a:r>
              <a:rPr lang="en-US" altLang="ja-JP" sz="1400" dirty="0">
                <a:solidFill>
                  <a:srgbClr val="000000"/>
                </a:solidFill>
                <a:latin typeface="Meiryo UI" panose="020B0604030504040204" pitchFamily="50" charset="-128"/>
                <a:ea typeface="Meiryo UI" panose="020B0604030504040204" pitchFamily="50" charset="-128"/>
              </a:rPr>
              <a:t>(2019)</a:t>
            </a:r>
          </a:p>
          <a:p>
            <a:r>
              <a:rPr lang="ja-JP" altLang="en-US" sz="1400" dirty="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EF Education First</a:t>
            </a:r>
            <a:r>
              <a:rPr lang="ja-JP" altLang="en-US" sz="1400" dirty="0">
                <a:solidFill>
                  <a:srgbClr val="000000"/>
                </a:solidFill>
                <a:latin typeface="Meiryo UI" panose="020B0604030504040204" pitchFamily="50" charset="-128"/>
                <a:ea typeface="Meiryo UI" panose="020B0604030504040204" pitchFamily="50" charset="-128"/>
              </a:rPr>
              <a:t>を基に日本総研作成</a:t>
            </a:r>
          </a:p>
        </p:txBody>
      </p:sp>
      <p:sp>
        <p:nvSpPr>
          <p:cNvPr id="10" name="正方形/長方形 9">
            <a:extLst>
              <a:ext uri="{FF2B5EF4-FFF2-40B4-BE49-F238E27FC236}">
                <a16:creationId xmlns:a16="http://schemas.microsoft.com/office/drawing/2014/main" id="{1B5F2D75-E7AF-49B3-A90D-872BCDF90532}"/>
              </a:ext>
            </a:extLst>
          </p:cNvPr>
          <p:cNvSpPr/>
          <p:nvPr/>
        </p:nvSpPr>
        <p:spPr>
          <a:xfrm>
            <a:off x="518546" y="4149080"/>
            <a:ext cx="4784434"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制度</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ビジネス環境ランキング</a:t>
            </a:r>
            <a:r>
              <a:rPr lang="en-US" altLang="ja-JP" sz="1400" dirty="0">
                <a:solidFill>
                  <a:srgbClr val="000000"/>
                </a:solidFill>
                <a:latin typeface="Meiryo UI" panose="020B0604030504040204" pitchFamily="50" charset="-128"/>
                <a:ea typeface="Meiryo UI" panose="020B0604030504040204" pitchFamily="50" charset="-128"/>
              </a:rPr>
              <a:t>(2020</a:t>
            </a:r>
            <a:r>
              <a:rPr lang="ja-JP" altLang="en-US" sz="1400" dirty="0">
                <a:solidFill>
                  <a:srgbClr val="000000"/>
                </a:solidFill>
                <a:latin typeface="Meiryo UI" panose="020B0604030504040204" pitchFamily="50" charset="-128"/>
                <a:ea typeface="Meiryo UI" panose="020B0604030504040204" pitchFamily="50" charset="-128"/>
              </a:rPr>
              <a:t>、一部</a:t>
            </a:r>
            <a:r>
              <a:rPr lang="en-US" altLang="ja-JP" sz="1400" dirty="0">
                <a:solidFill>
                  <a:srgbClr val="000000"/>
                </a:solidFill>
                <a:latin typeface="Meiryo UI" panose="020B0604030504040204" pitchFamily="50" charset="-128"/>
                <a:ea typeface="Meiryo UI" panose="020B0604030504040204" pitchFamily="50" charset="-128"/>
              </a:rPr>
              <a:t>)</a:t>
            </a:r>
          </a:p>
          <a:p>
            <a:r>
              <a:rPr lang="ja-JP" altLang="en-US" sz="1400" dirty="0">
                <a:solidFill>
                  <a:srgbClr val="000000"/>
                </a:solidFill>
                <a:latin typeface="Meiryo UI" panose="020B0604030504040204" pitchFamily="50" charset="-128"/>
                <a:ea typeface="Meiryo UI" panose="020B0604030504040204" pitchFamily="50" charset="-128"/>
              </a:rPr>
              <a:t>　出典：</a:t>
            </a:r>
            <a:r>
              <a:rPr lang="en-US" altLang="ja-JP" sz="1400" dirty="0">
                <a:solidFill>
                  <a:srgbClr val="000000"/>
                </a:solidFill>
                <a:latin typeface="Meiryo UI" panose="020B0604030504040204" pitchFamily="50" charset="-128"/>
                <a:ea typeface="Meiryo UI" panose="020B0604030504040204" pitchFamily="50" charset="-128"/>
              </a:rPr>
              <a:t>World Bank</a:t>
            </a:r>
            <a:r>
              <a:rPr lang="ja-JP" altLang="en-US" sz="1400" dirty="0">
                <a:solidFill>
                  <a:srgbClr val="000000"/>
                </a:solidFill>
                <a:latin typeface="Meiryo UI" panose="020B0604030504040204" pitchFamily="50" charset="-128"/>
                <a:ea typeface="Meiryo UI" panose="020B0604030504040204" pitchFamily="50" charset="-128"/>
              </a:rPr>
              <a:t>を基に日本総研作成</a:t>
            </a:r>
          </a:p>
        </p:txBody>
      </p:sp>
      <p:sp>
        <p:nvSpPr>
          <p:cNvPr id="11" name="正方形/長方形 10">
            <a:extLst>
              <a:ext uri="{FF2B5EF4-FFF2-40B4-BE49-F238E27FC236}">
                <a16:creationId xmlns:a16="http://schemas.microsoft.com/office/drawing/2014/main" id="{C6069A4C-E1CE-42A3-B605-497ADBE84ED4}"/>
              </a:ext>
            </a:extLst>
          </p:cNvPr>
          <p:cNvSpPr/>
          <p:nvPr/>
        </p:nvSpPr>
        <p:spPr>
          <a:xfrm>
            <a:off x="5302981" y="1262132"/>
            <a:ext cx="4222019" cy="523220"/>
          </a:xfrm>
          <a:prstGeom prst="rect">
            <a:avLst/>
          </a:prstGeom>
        </p:spPr>
        <p:txBody>
          <a:bodyPr wrap="square">
            <a:spAutoFit/>
          </a:bodyPr>
          <a:lstStyle/>
          <a:p>
            <a:r>
              <a:rPr lang="ja-JP" altLang="en-US" sz="1400" dirty="0">
                <a:solidFill>
                  <a:srgbClr val="000000"/>
                </a:solidFill>
                <a:latin typeface="Meiryo UI" panose="020B0604030504040204" pitchFamily="50" charset="-128"/>
                <a:ea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人材</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人材面でのスコア・ランキング</a:t>
            </a:r>
            <a:endParaRPr lang="en-US" altLang="ja-JP" sz="1400" dirty="0">
              <a:solidFill>
                <a:srgbClr val="000000"/>
              </a:solidFill>
              <a:latin typeface="Meiryo UI" panose="020B0604030504040204" pitchFamily="50" charset="-128"/>
              <a:ea typeface="Meiryo UI" panose="020B0604030504040204" pitchFamily="50" charset="-128"/>
            </a:endParaRPr>
          </a:p>
          <a:p>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900" dirty="0">
                <a:solidFill>
                  <a:srgbClr val="000000"/>
                </a:solidFill>
                <a:latin typeface="Meiryo UI" panose="020B0604030504040204" pitchFamily="50" charset="-128"/>
                <a:ea typeface="Meiryo UI" panose="020B0604030504040204" pitchFamily="50" charset="-128"/>
              </a:rPr>
              <a:t>出典：</a:t>
            </a:r>
            <a:r>
              <a:rPr lang="en-US" altLang="ja-JP" sz="900" dirty="0">
                <a:solidFill>
                  <a:srgbClr val="000000"/>
                </a:solidFill>
                <a:latin typeface="Meiryo UI" panose="020B0604030504040204" pitchFamily="50" charset="-128"/>
                <a:ea typeface="Meiryo UI" panose="020B0604030504040204" pitchFamily="50" charset="-128"/>
              </a:rPr>
              <a:t>IMD</a:t>
            </a:r>
            <a:r>
              <a:rPr lang="ja-JP" altLang="en-US" sz="900" dirty="0" err="1">
                <a:solidFill>
                  <a:srgbClr val="000000"/>
                </a:solidFill>
                <a:latin typeface="Meiryo UI" panose="020B0604030504040204" pitchFamily="50" charset="-128"/>
                <a:ea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INSEAD/the Adecco Group/Google</a:t>
            </a:r>
            <a:r>
              <a:rPr lang="ja-JP" altLang="en-US" sz="900" dirty="0">
                <a:solidFill>
                  <a:srgbClr val="000000"/>
                </a:solidFill>
                <a:latin typeface="Meiryo UI" panose="020B0604030504040204" pitchFamily="50" charset="-128"/>
                <a:ea typeface="Meiryo UI" panose="020B0604030504040204" pitchFamily="50" charset="-128"/>
              </a:rPr>
              <a:t>を基に日本総研作成</a:t>
            </a:r>
          </a:p>
        </p:txBody>
      </p:sp>
      <p:sp>
        <p:nvSpPr>
          <p:cNvPr id="15" name="正方形/長方形 14">
            <a:extLst>
              <a:ext uri="{FF2B5EF4-FFF2-40B4-BE49-F238E27FC236}">
                <a16:creationId xmlns:a16="http://schemas.microsoft.com/office/drawing/2014/main" id="{AE45175B-03AD-4CC9-90D0-25012E0BFF44}"/>
              </a:ext>
            </a:extLst>
          </p:cNvPr>
          <p:cNvSpPr/>
          <p:nvPr/>
        </p:nvSpPr>
        <p:spPr>
          <a:xfrm>
            <a:off x="4948523" y="1988840"/>
            <a:ext cx="4572000" cy="291170"/>
          </a:xfrm>
          <a:prstGeom prst="rect">
            <a:avLst/>
          </a:prstGeom>
        </p:spPr>
        <p:txBody>
          <a:bodyPr wrap="square">
            <a:spAutoFit/>
          </a:bodyPr>
          <a:lstStyle/>
          <a:p>
            <a:pPr algn="ctr"/>
            <a:r>
              <a:rPr lang="ja-JP" altLang="en-US" sz="1292" dirty="0">
                <a:solidFill>
                  <a:srgbClr val="000000"/>
                </a:solidFill>
                <a:latin typeface="Meiryo UI" panose="020B0604030504040204" pitchFamily="50" charset="-128"/>
                <a:ea typeface="Meiryo UI" panose="020B0604030504040204" pitchFamily="50" charset="-128"/>
              </a:rPr>
              <a:t>＜海外高技能者によるビジネス環境評価＞</a:t>
            </a:r>
          </a:p>
        </p:txBody>
      </p:sp>
      <p:sp>
        <p:nvSpPr>
          <p:cNvPr id="16" name="正方形/長方形 15">
            <a:extLst>
              <a:ext uri="{FF2B5EF4-FFF2-40B4-BE49-F238E27FC236}">
                <a16:creationId xmlns:a16="http://schemas.microsoft.com/office/drawing/2014/main" id="{7555F02D-53DA-479F-9DCB-FBDABB410746}"/>
              </a:ext>
            </a:extLst>
          </p:cNvPr>
          <p:cNvSpPr/>
          <p:nvPr/>
        </p:nvSpPr>
        <p:spPr>
          <a:xfrm>
            <a:off x="4941000" y="4170201"/>
            <a:ext cx="4572000" cy="291170"/>
          </a:xfrm>
          <a:prstGeom prst="rect">
            <a:avLst/>
          </a:prstGeom>
        </p:spPr>
        <p:txBody>
          <a:bodyPr wrap="square">
            <a:spAutoFit/>
          </a:bodyPr>
          <a:lstStyle/>
          <a:p>
            <a:pPr algn="ctr"/>
            <a:r>
              <a:rPr lang="ja-JP" altLang="en-US" sz="1292" dirty="0">
                <a:solidFill>
                  <a:srgbClr val="000000"/>
                </a:solidFill>
                <a:latin typeface="Meiryo UI" panose="020B0604030504040204" pitchFamily="50" charset="-128"/>
                <a:ea typeface="Meiryo UI" panose="020B0604030504040204" pitchFamily="50" charset="-128"/>
              </a:rPr>
              <a:t>＜人財を獲得、育成、維持する能力＞</a:t>
            </a:r>
          </a:p>
        </p:txBody>
      </p:sp>
      <p:pic>
        <p:nvPicPr>
          <p:cNvPr id="20" name="図 19">
            <a:extLst>
              <a:ext uri="{FF2B5EF4-FFF2-40B4-BE49-F238E27FC236}">
                <a16:creationId xmlns:a16="http://schemas.microsoft.com/office/drawing/2014/main" id="{32D32ACB-F11A-4741-BD67-FE1B7288D4EC}"/>
              </a:ext>
            </a:extLst>
          </p:cNvPr>
          <p:cNvPicPr>
            <a:picLocks noChangeAspect="1"/>
          </p:cNvPicPr>
          <p:nvPr/>
        </p:nvPicPr>
        <p:blipFill>
          <a:blip r:embed="rId4"/>
          <a:stretch>
            <a:fillRect/>
          </a:stretch>
        </p:blipFill>
        <p:spPr>
          <a:xfrm>
            <a:off x="4687125" y="4460478"/>
            <a:ext cx="3904789" cy="2568923"/>
          </a:xfrm>
          <a:prstGeom prst="rect">
            <a:avLst/>
          </a:prstGeom>
        </p:spPr>
      </p:pic>
      <p:pic>
        <p:nvPicPr>
          <p:cNvPr id="21" name="図 20">
            <a:extLst>
              <a:ext uri="{FF2B5EF4-FFF2-40B4-BE49-F238E27FC236}">
                <a16:creationId xmlns:a16="http://schemas.microsoft.com/office/drawing/2014/main" id="{ACE9AF98-9CEF-40D9-9715-CFB43501A90E}"/>
              </a:ext>
            </a:extLst>
          </p:cNvPr>
          <p:cNvPicPr>
            <a:picLocks noChangeAspect="1"/>
          </p:cNvPicPr>
          <p:nvPr/>
        </p:nvPicPr>
        <p:blipFill>
          <a:blip r:embed="rId5"/>
          <a:stretch>
            <a:fillRect/>
          </a:stretch>
        </p:blipFill>
        <p:spPr>
          <a:xfrm>
            <a:off x="8107621" y="5241739"/>
            <a:ext cx="1196792" cy="868154"/>
          </a:xfrm>
          <a:prstGeom prst="rect">
            <a:avLst/>
          </a:prstGeom>
        </p:spPr>
      </p:pic>
      <p:graphicFrame>
        <p:nvGraphicFramePr>
          <p:cNvPr id="22" name="表 22">
            <a:extLst>
              <a:ext uri="{FF2B5EF4-FFF2-40B4-BE49-F238E27FC236}">
                <a16:creationId xmlns:a16="http://schemas.microsoft.com/office/drawing/2014/main" id="{CB7E3EB5-BCA2-4D33-98D2-CD7BB0FB0FB2}"/>
              </a:ext>
            </a:extLst>
          </p:cNvPr>
          <p:cNvGraphicFramePr>
            <a:graphicFrameLocks noGrp="1"/>
          </p:cNvGraphicFramePr>
          <p:nvPr>
            <p:extLst/>
          </p:nvPr>
        </p:nvGraphicFramePr>
        <p:xfrm>
          <a:off x="518547" y="4653136"/>
          <a:ext cx="4429977" cy="2086230"/>
        </p:xfrm>
        <a:graphic>
          <a:graphicData uri="http://schemas.openxmlformats.org/drawingml/2006/table">
            <a:tbl>
              <a:tblPr firstRow="1" bandRow="1">
                <a:tableStyleId>{5C22544A-7EE6-4342-B048-85BDC9FD1C3A}</a:tableStyleId>
              </a:tblPr>
              <a:tblGrid>
                <a:gridCol w="984237">
                  <a:extLst>
                    <a:ext uri="{9D8B030D-6E8A-4147-A177-3AD203B41FA5}">
                      <a16:colId xmlns:a16="http://schemas.microsoft.com/office/drawing/2014/main" val="4011019645"/>
                    </a:ext>
                  </a:extLst>
                </a:gridCol>
                <a:gridCol w="861435">
                  <a:extLst>
                    <a:ext uri="{9D8B030D-6E8A-4147-A177-3AD203B41FA5}">
                      <a16:colId xmlns:a16="http://schemas.microsoft.com/office/drawing/2014/main" val="3930469842"/>
                    </a:ext>
                  </a:extLst>
                </a:gridCol>
                <a:gridCol w="861435">
                  <a:extLst>
                    <a:ext uri="{9D8B030D-6E8A-4147-A177-3AD203B41FA5}">
                      <a16:colId xmlns:a16="http://schemas.microsoft.com/office/drawing/2014/main" val="2291861851"/>
                    </a:ext>
                  </a:extLst>
                </a:gridCol>
                <a:gridCol w="861435">
                  <a:extLst>
                    <a:ext uri="{9D8B030D-6E8A-4147-A177-3AD203B41FA5}">
                      <a16:colId xmlns:a16="http://schemas.microsoft.com/office/drawing/2014/main" val="1176914280"/>
                    </a:ext>
                  </a:extLst>
                </a:gridCol>
                <a:gridCol w="861435">
                  <a:extLst>
                    <a:ext uri="{9D8B030D-6E8A-4147-A177-3AD203B41FA5}">
                      <a16:colId xmlns:a16="http://schemas.microsoft.com/office/drawing/2014/main" val="2192761261"/>
                    </a:ext>
                  </a:extLst>
                </a:gridCol>
              </a:tblGrid>
              <a:tr h="461810">
                <a:tc>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全体</a:t>
                      </a:r>
                    </a:p>
                  </a:txBody>
                  <a:tcPr marL="84406" marR="84406" marT="42203" marB="42203" anchor="ctr">
                    <a:lnL w="38100" cap="flat" cmpd="sng" algn="ctr">
                      <a:solidFill>
                        <a:schemeClr val="bg1"/>
                      </a:solidFill>
                      <a:prstDash val="solid"/>
                      <a:round/>
                      <a:headEnd type="none" w="med" len="med"/>
                      <a:tailEnd type="none" w="med" len="med"/>
                    </a:lnL>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法人設立</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開業</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建設許可</a:t>
                      </a:r>
                    </a:p>
                  </a:txBody>
                  <a:tcPr marL="84406" marR="84406" marT="42203" marB="42203" anchor="ctr">
                    <a:solidFill>
                      <a:srgbClr val="0070C0"/>
                    </a:solidFill>
                  </a:tcPr>
                </a:tc>
                <a:tc>
                  <a:txBody>
                    <a:bodyPr/>
                    <a:lstStyle/>
                    <a:p>
                      <a:pPr algn="ctr"/>
                      <a:r>
                        <a:rPr kumimoji="1" lang="ja-JP" altLang="en-US" sz="1100" dirty="0">
                          <a:latin typeface="Meiryo UI" panose="020B0604030504040204" pitchFamily="50" charset="-128"/>
                          <a:ea typeface="Meiryo UI" panose="020B0604030504040204" pitchFamily="50" charset="-128"/>
                        </a:rPr>
                        <a:t>資産登記</a:t>
                      </a:r>
                    </a:p>
                  </a:txBody>
                  <a:tcPr marL="84406" marR="84406" marT="42203" marB="42203" anchor="ctr">
                    <a:solidFill>
                      <a:srgbClr val="0070C0"/>
                    </a:solidFill>
                  </a:tcPr>
                </a:tc>
                <a:extLst>
                  <a:ext uri="{0D108BD9-81ED-4DB2-BD59-A6C34878D82A}">
                    <a16:rowId xmlns:a16="http://schemas.microsoft.com/office/drawing/2014/main" val="3706469303"/>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香港</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３</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１</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51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1732091530"/>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シンガポール</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２</a:t>
                      </a: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４</a:t>
                      </a:r>
                    </a:p>
                  </a:txBody>
                  <a:tcPr marL="84406" marR="84406" marT="42203" marB="42203" anchor="ctr">
                    <a:solidFill>
                      <a:schemeClr val="accent2">
                        <a:lumMod val="20000"/>
                        <a:lumOff val="80000"/>
                      </a:schemeClr>
                    </a:solidFill>
                  </a:tcPr>
                </a:tc>
                <a:tc>
                  <a:txBody>
                    <a:bodyPr/>
                    <a:lstStyle/>
                    <a:p>
                      <a:pPr algn="ctr"/>
                      <a:r>
                        <a:rPr kumimoji="1" lang="ja-JP" altLang="en-US" sz="1300" dirty="0">
                          <a:latin typeface="Meiryo UI" panose="020B0604030504040204" pitchFamily="50" charset="-128"/>
                          <a:ea typeface="Meiryo UI" panose="020B0604030504040204" pitchFamily="50" charset="-128"/>
                        </a:rPr>
                        <a:t>５</a:t>
                      </a: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323152736"/>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日本</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29</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106</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18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751098420"/>
                  </a:ext>
                </a:extLst>
              </a:tr>
              <a:tr h="40610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中国</a:t>
                      </a:r>
                    </a:p>
                  </a:txBody>
                  <a:tcPr marL="84406" marR="84406" marT="42203" marB="42203"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31</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381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43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33</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tc>
                  <a:txBody>
                    <a:bodyPr/>
                    <a:lstStyle/>
                    <a:p>
                      <a:pPr algn="ctr"/>
                      <a:r>
                        <a:rPr kumimoji="1" lang="en-US" altLang="ja-JP" sz="1300" dirty="0">
                          <a:latin typeface="Meiryo UI" panose="020B0604030504040204" pitchFamily="50" charset="-128"/>
                          <a:ea typeface="Meiryo UI" panose="020B0604030504040204" pitchFamily="50" charset="-128"/>
                        </a:rPr>
                        <a:t>28</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solidFill>
                      <a:schemeClr val="accent2">
                        <a:lumMod val="20000"/>
                        <a:lumOff val="80000"/>
                      </a:schemeClr>
                    </a:solidFill>
                  </a:tcPr>
                </a:tc>
                <a:extLst>
                  <a:ext uri="{0D108BD9-81ED-4DB2-BD59-A6C34878D82A}">
                    <a16:rowId xmlns:a16="http://schemas.microsoft.com/office/drawing/2014/main" val="3100241537"/>
                  </a:ext>
                </a:extLst>
              </a:tr>
            </a:tbl>
          </a:graphicData>
        </a:graphic>
      </p:graphicFrame>
      <p:sp>
        <p:nvSpPr>
          <p:cNvPr id="26" name="正方形/長方形 25"/>
          <p:cNvSpPr/>
          <p:nvPr/>
        </p:nvSpPr>
        <p:spPr>
          <a:xfrm>
            <a:off x="3554" y="11961"/>
            <a:ext cx="9902446" cy="369332"/>
          </a:xfrm>
          <a:prstGeom prst="rect">
            <a:avLst/>
          </a:prstGeom>
          <a:solidFill>
            <a:srgbClr val="0070C0"/>
          </a:solidFill>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アジアの主要都市との比較（英語力、ビジネス環境等）</a:t>
            </a:r>
            <a:endPar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40288" y="723862"/>
            <a:ext cx="8928992" cy="4042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600" dirty="0" smtClean="0">
                <a:latin typeface="Meiryo UI" panose="020B0604030504040204" pitchFamily="50" charset="-128"/>
                <a:ea typeface="Meiryo UI" panose="020B0604030504040204" pitchFamily="50" charset="-128"/>
              </a:rPr>
              <a:t>アジア</a:t>
            </a:r>
            <a:r>
              <a:rPr lang="ja-JP" altLang="en-US" sz="1600" dirty="0">
                <a:latin typeface="Meiryo UI" panose="020B0604030504040204" pitchFamily="50" charset="-128"/>
                <a:ea typeface="Meiryo UI" panose="020B0604030504040204" pitchFamily="50" charset="-128"/>
              </a:rPr>
              <a:t>の主要都市に比べて、日本の英語力、ビジネス環境は見劣りする状況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2"/>
          <p:cNvSpPr txBox="1">
            <a:spLocks/>
          </p:cNvSpPr>
          <p:nvPr/>
        </p:nvSpPr>
        <p:spPr>
          <a:xfrm>
            <a:off x="7452072" y="6487245"/>
            <a:ext cx="21336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fld id="{4AC9B83D-17C3-4F2E-B0BA-D155CD364A7C}" type="slidenum">
              <a:rPr lang="ja-JP" altLang="en-US" b="1"/>
              <a:pPr algn="r">
                <a:defRPr/>
              </a:pPr>
              <a:t>59</a:t>
            </a:fld>
            <a:endParaRPr lang="ja-JP" altLang="en-US" b="1" dirty="0"/>
          </a:p>
        </p:txBody>
      </p:sp>
      <p:sp>
        <p:nvSpPr>
          <p:cNvPr id="19" name="正方形/長方形 18"/>
          <p:cNvSpPr/>
          <p:nvPr/>
        </p:nvSpPr>
        <p:spPr>
          <a:xfrm>
            <a:off x="526312" y="5929831"/>
            <a:ext cx="4414687" cy="4051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3" name="正方形/長方形 22"/>
          <p:cNvSpPr/>
          <p:nvPr/>
        </p:nvSpPr>
        <p:spPr>
          <a:xfrm>
            <a:off x="5302979" y="3627126"/>
            <a:ext cx="409823" cy="2530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24" name="円/楕円 9"/>
          <p:cNvSpPr/>
          <p:nvPr/>
        </p:nvSpPr>
        <p:spPr>
          <a:xfrm>
            <a:off x="7931323" y="5241739"/>
            <a:ext cx="1178013" cy="21736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4561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4036" y="0"/>
            <a:ext cx="9891963" cy="400110"/>
          </a:xfrm>
          <a:prstGeom prst="rect">
            <a:avLst/>
          </a:prstGeom>
          <a:solidFill>
            <a:srgbClr val="0070C0"/>
          </a:solidFill>
        </p:spPr>
        <p:txBody>
          <a:bodyPr wrap="square">
            <a:spAutoFit/>
          </a:bodyPr>
          <a:lstStyle/>
          <a:p>
            <a:pPr algn="ctr">
              <a:spcAft>
                <a:spcPts val="0"/>
              </a:spcAft>
            </a:pP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国際金融センター指数：産業部門　</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サブインデックス </a:t>
            </a:r>
            <a:r>
              <a:rPr lang="en-US" altLang="ja-JP"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上位</a:t>
            </a:r>
            <a:r>
              <a:rPr lang="en-US" altLang="ja-JP"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15</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位</a:t>
            </a:r>
            <a:endParaRPr lang="ja-JP" altLang="ja-JP" sz="20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p:cNvSpPr/>
          <p:nvPr/>
        </p:nvSpPr>
        <p:spPr>
          <a:xfrm>
            <a:off x="538517" y="6594372"/>
            <a:ext cx="8277936" cy="249684"/>
          </a:xfrm>
          <a:prstGeom prst="rect">
            <a:avLst/>
          </a:prstGeom>
        </p:spPr>
        <p:txBody>
          <a:bodyPr wrap="square">
            <a:spAutoFit/>
          </a:bodyPr>
          <a:lstStyle/>
          <a:p>
            <a:pPr indent="127000" algn="just">
              <a:lnSpc>
                <a:spcPts val="1200"/>
              </a:lnSpc>
              <a:spcAft>
                <a:spcPts val="0"/>
              </a:spcAft>
            </a:pP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出典：「</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The Global Financial </a:t>
            </a:r>
            <a:r>
              <a:rPr lang="en-US" altLang="ja-JP" sz="1200" kern="100" dirty="0" err="1" smtClean="0">
                <a:latin typeface="游明朝" panose="02020400000000000000" pitchFamily="18" charset="-128"/>
                <a:ea typeface="游明朝" panose="02020400000000000000" pitchFamily="18" charset="-128"/>
                <a:cs typeface="Times New Roman" panose="02020603050405020304" pitchFamily="18" charset="0"/>
              </a:rPr>
              <a:t>Centres</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Index </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29</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Z/Yen</a:t>
            </a:r>
            <a:r>
              <a:rPr lang="ja-JP" altLang="ja-JP" sz="1200" kern="100" dirty="0" err="1">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2021</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年</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3</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月</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に基づき</a:t>
            </a:r>
            <a:r>
              <a:rPr lang="ja-JP" altLang="en-US" sz="1200" kern="100" dirty="0">
                <a:latin typeface="游明朝" panose="02020400000000000000" pitchFamily="18" charset="-128"/>
                <a:ea typeface="游明朝" panose="02020400000000000000" pitchFamily="18" charset="-128"/>
                <a:cs typeface="Times New Roman" panose="02020603050405020304" pitchFamily="18" charset="0"/>
              </a:rPr>
              <a:t>大阪府</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国際課一部翻訳</a:t>
            </a:r>
            <a:endParaRPr lang="ja-JP" altLang="en-US" sz="1200" kern="100" dirty="0">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 name="図 3"/>
          <p:cNvPicPr>
            <a:picLocks noChangeAspect="1"/>
          </p:cNvPicPr>
          <p:nvPr/>
        </p:nvPicPr>
        <p:blipFill>
          <a:blip r:embed="rId2"/>
          <a:stretch>
            <a:fillRect/>
          </a:stretch>
        </p:blipFill>
        <p:spPr>
          <a:xfrm>
            <a:off x="723055" y="1108814"/>
            <a:ext cx="7709745" cy="5483460"/>
          </a:xfrm>
          <a:prstGeom prst="rect">
            <a:avLst/>
          </a:prstGeom>
        </p:spPr>
      </p:pic>
      <p:sp>
        <p:nvSpPr>
          <p:cNvPr id="5" name="スライド番号プレースホルダー 2"/>
          <p:cNvSpPr>
            <a:spLocks noGrp="1"/>
          </p:cNvSpPr>
          <p:nvPr>
            <p:ph type="sldNum" sz="quarter" idx="12"/>
          </p:nvPr>
        </p:nvSpPr>
        <p:spPr>
          <a:xfrm>
            <a:off x="6996113" y="6356352"/>
            <a:ext cx="2228850" cy="365125"/>
          </a:xfrm>
        </p:spPr>
        <p:txBody>
          <a:bodyPr/>
          <a:lstStyle/>
          <a:p>
            <a:pPr>
              <a:defRPr/>
            </a:pPr>
            <a:fld id="{4AC9B83D-17C3-4F2E-B0BA-D155CD364A7C}" type="slidenum">
              <a:rPr lang="ja-JP" altLang="en-US" b="1" smtClean="0"/>
              <a:pPr>
                <a:defRPr/>
              </a:pPr>
              <a:t>6</a:t>
            </a:fld>
            <a:endParaRPr lang="ja-JP" altLang="en-US" b="1" dirty="0"/>
          </a:p>
        </p:txBody>
      </p:sp>
      <p:sp>
        <p:nvSpPr>
          <p:cNvPr id="6" name="四角形: 角を丸くする 28"/>
          <p:cNvSpPr/>
          <p:nvPr/>
        </p:nvSpPr>
        <p:spPr>
          <a:xfrm>
            <a:off x="1235785" y="3070058"/>
            <a:ext cx="699636" cy="2183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7" name="四角形: 角を丸くする 28"/>
          <p:cNvSpPr/>
          <p:nvPr/>
        </p:nvSpPr>
        <p:spPr>
          <a:xfrm>
            <a:off x="2222394" y="5843735"/>
            <a:ext cx="699636" cy="2297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8" name="四角形: 角を丸くする 28"/>
          <p:cNvSpPr/>
          <p:nvPr/>
        </p:nvSpPr>
        <p:spPr>
          <a:xfrm>
            <a:off x="3149251" y="5477519"/>
            <a:ext cx="699636" cy="2547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9" name="四角形: 角を丸くする 28"/>
          <p:cNvSpPr/>
          <p:nvPr/>
        </p:nvSpPr>
        <p:spPr>
          <a:xfrm>
            <a:off x="4060649" y="3327376"/>
            <a:ext cx="699636" cy="2691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0" name="四角形: 角を丸くする 28"/>
          <p:cNvSpPr/>
          <p:nvPr/>
        </p:nvSpPr>
        <p:spPr>
          <a:xfrm>
            <a:off x="4936843" y="3693902"/>
            <a:ext cx="699636" cy="2691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1" name="四角形: 角を丸くする 28"/>
          <p:cNvSpPr/>
          <p:nvPr/>
        </p:nvSpPr>
        <p:spPr>
          <a:xfrm>
            <a:off x="5818284" y="3329284"/>
            <a:ext cx="699636" cy="2691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2" name="四角形: 角を丸くする 28"/>
          <p:cNvSpPr/>
          <p:nvPr/>
        </p:nvSpPr>
        <p:spPr>
          <a:xfrm>
            <a:off x="6711709" y="3317319"/>
            <a:ext cx="699636" cy="2691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3" name="四角形: 角を丸くする 28"/>
          <p:cNvSpPr/>
          <p:nvPr/>
        </p:nvSpPr>
        <p:spPr>
          <a:xfrm>
            <a:off x="7594749" y="4627272"/>
            <a:ext cx="699636" cy="2691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4" name="正方形/長方形 13"/>
          <p:cNvSpPr/>
          <p:nvPr/>
        </p:nvSpPr>
        <p:spPr>
          <a:xfrm>
            <a:off x="299890" y="530953"/>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各産業分野で働く回答者の回答別にみた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月の都市ランキング（上位</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都市）は以下のとおり。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大阪は圏外。</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181100" y="1149757"/>
            <a:ext cx="1740929" cy="252323"/>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4861560" y="1149757"/>
            <a:ext cx="1740929" cy="252323"/>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7677421" y="1149756"/>
            <a:ext cx="658889" cy="252323"/>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308901" y="1163855"/>
            <a:ext cx="466794" cy="261610"/>
          </a:xfrm>
          <a:prstGeom prst="rect">
            <a:avLst/>
          </a:prstGeom>
          <a:noFill/>
        </p:spPr>
        <p:txBody>
          <a:bodyPr wrap="none" rtlCol="0">
            <a:spAutoFit/>
          </a:bodyPr>
          <a:lstStyle/>
          <a:p>
            <a:r>
              <a:rPr kumimoji="1" lang="ja-JP" altLang="en-US" sz="1100" dirty="0" smtClean="0">
                <a:solidFill>
                  <a:srgbClr val="FF0000"/>
                </a:solidFill>
              </a:rPr>
              <a:t>銀行</a:t>
            </a:r>
            <a:endParaRPr kumimoji="1" lang="ja-JP" altLang="en-US" sz="1100" dirty="0">
              <a:solidFill>
                <a:srgbClr val="FF0000"/>
              </a:solidFill>
            </a:endParaRPr>
          </a:p>
        </p:txBody>
      </p:sp>
      <p:sp>
        <p:nvSpPr>
          <p:cNvPr id="19" name="テキスト ボックス 18"/>
          <p:cNvSpPr txBox="1"/>
          <p:nvPr/>
        </p:nvSpPr>
        <p:spPr>
          <a:xfrm>
            <a:off x="2133017" y="1163855"/>
            <a:ext cx="748923" cy="261610"/>
          </a:xfrm>
          <a:prstGeom prst="rect">
            <a:avLst/>
          </a:prstGeom>
          <a:noFill/>
        </p:spPr>
        <p:txBody>
          <a:bodyPr wrap="none" rtlCol="0">
            <a:spAutoFit/>
          </a:bodyPr>
          <a:lstStyle/>
          <a:p>
            <a:r>
              <a:rPr kumimoji="1" lang="ja-JP" altLang="en-US" sz="1100" dirty="0" smtClean="0">
                <a:solidFill>
                  <a:srgbClr val="FF0000"/>
                </a:solidFill>
              </a:rPr>
              <a:t>資産運用</a:t>
            </a:r>
            <a:endParaRPr kumimoji="1" lang="ja-JP" altLang="en-US" sz="1100" dirty="0">
              <a:solidFill>
                <a:srgbClr val="FF0000"/>
              </a:solidFill>
            </a:endParaRPr>
          </a:p>
        </p:txBody>
      </p:sp>
      <p:sp>
        <p:nvSpPr>
          <p:cNvPr id="20" name="テキスト ボックス 19"/>
          <p:cNvSpPr txBox="1"/>
          <p:nvPr/>
        </p:nvSpPr>
        <p:spPr>
          <a:xfrm>
            <a:off x="4777740" y="1179095"/>
            <a:ext cx="1082348" cy="246221"/>
          </a:xfrm>
          <a:prstGeom prst="rect">
            <a:avLst/>
          </a:prstGeom>
          <a:noFill/>
        </p:spPr>
        <p:txBody>
          <a:bodyPr wrap="none" rtlCol="0">
            <a:spAutoFit/>
          </a:bodyPr>
          <a:lstStyle/>
          <a:p>
            <a:r>
              <a:rPr kumimoji="1" lang="ja-JP" altLang="en-US" sz="1000" dirty="0" smtClean="0">
                <a:solidFill>
                  <a:srgbClr val="FF0000"/>
                </a:solidFill>
              </a:rPr>
              <a:t>政府・規制当局</a:t>
            </a:r>
            <a:endParaRPr kumimoji="1" lang="ja-JP" altLang="en-US" sz="1000" dirty="0">
              <a:solidFill>
                <a:srgbClr val="FF0000"/>
              </a:solidFill>
            </a:endParaRPr>
          </a:p>
        </p:txBody>
      </p:sp>
      <p:sp>
        <p:nvSpPr>
          <p:cNvPr id="21" name="テキスト ボックス 20"/>
          <p:cNvSpPr txBox="1"/>
          <p:nvPr/>
        </p:nvSpPr>
        <p:spPr>
          <a:xfrm>
            <a:off x="5723354" y="1179095"/>
            <a:ext cx="954107" cy="246221"/>
          </a:xfrm>
          <a:prstGeom prst="rect">
            <a:avLst/>
          </a:prstGeom>
          <a:noFill/>
        </p:spPr>
        <p:txBody>
          <a:bodyPr wrap="none" rtlCol="0">
            <a:spAutoFit/>
          </a:bodyPr>
          <a:lstStyle/>
          <a:p>
            <a:r>
              <a:rPr kumimoji="1" lang="ja-JP" altLang="en-US" sz="1000" dirty="0" smtClean="0">
                <a:solidFill>
                  <a:srgbClr val="FF0000"/>
                </a:solidFill>
              </a:rPr>
              <a:t>ファイナンス</a:t>
            </a:r>
            <a:endParaRPr kumimoji="1" lang="ja-JP" altLang="en-US" sz="1000" dirty="0">
              <a:solidFill>
                <a:srgbClr val="FF0000"/>
              </a:solidFill>
            </a:endParaRPr>
          </a:p>
        </p:txBody>
      </p:sp>
      <p:sp>
        <p:nvSpPr>
          <p:cNvPr id="22" name="テキスト ボックス 21"/>
          <p:cNvSpPr txBox="1"/>
          <p:nvPr/>
        </p:nvSpPr>
        <p:spPr>
          <a:xfrm>
            <a:off x="7524041" y="1194484"/>
            <a:ext cx="992579" cy="230832"/>
          </a:xfrm>
          <a:prstGeom prst="rect">
            <a:avLst/>
          </a:prstGeom>
          <a:noFill/>
        </p:spPr>
        <p:txBody>
          <a:bodyPr wrap="none" rtlCol="0">
            <a:spAutoFit/>
          </a:bodyPr>
          <a:lstStyle/>
          <a:p>
            <a:r>
              <a:rPr kumimoji="1" lang="ja-JP" altLang="en-US" sz="900" dirty="0" smtClean="0">
                <a:solidFill>
                  <a:srgbClr val="FF0000"/>
                </a:solidFill>
              </a:rPr>
              <a:t>トレーディング</a:t>
            </a:r>
            <a:endParaRPr kumimoji="1" lang="ja-JP" altLang="en-US" sz="900" dirty="0">
              <a:solidFill>
                <a:srgbClr val="FF0000"/>
              </a:solidFill>
            </a:endParaRPr>
          </a:p>
        </p:txBody>
      </p:sp>
    </p:spTree>
    <p:extLst>
      <p:ext uri="{BB962C8B-B14F-4D97-AF65-F5344CB8AC3E}">
        <p14:creationId xmlns:p14="http://schemas.microsoft.com/office/powerpoint/2010/main" val="953631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グラフ 6"/>
          <p:cNvGraphicFramePr>
            <a:graphicFrameLocks/>
          </p:cNvGraphicFramePr>
          <p:nvPr>
            <p:extLst/>
          </p:nvPr>
        </p:nvGraphicFramePr>
        <p:xfrm>
          <a:off x="651113" y="2125797"/>
          <a:ext cx="8266106" cy="47265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表 8"/>
          <p:cNvGraphicFramePr>
            <a:graphicFrameLocks noGrp="1"/>
          </p:cNvGraphicFramePr>
          <p:nvPr>
            <p:extLst>
              <p:ext uri="{D42A27DB-BD31-4B8C-83A1-F6EECF244321}">
                <p14:modId xmlns:p14="http://schemas.microsoft.com/office/powerpoint/2010/main" val="768987872"/>
              </p:ext>
            </p:extLst>
          </p:nvPr>
        </p:nvGraphicFramePr>
        <p:xfrm>
          <a:off x="3287075" y="1770473"/>
          <a:ext cx="5819116" cy="3062155"/>
        </p:xfrm>
        <a:graphic>
          <a:graphicData uri="http://schemas.openxmlformats.org/drawingml/2006/table">
            <a:tbl>
              <a:tblPr>
                <a:tableStyleId>{2D5ABB26-0587-4C30-8999-92F81FD0307C}</a:tableStyleId>
              </a:tblPr>
              <a:tblGrid>
                <a:gridCol w="2562140">
                  <a:extLst>
                    <a:ext uri="{9D8B030D-6E8A-4147-A177-3AD203B41FA5}">
                      <a16:colId xmlns:a16="http://schemas.microsoft.com/office/drawing/2014/main" val="719580746"/>
                    </a:ext>
                  </a:extLst>
                </a:gridCol>
                <a:gridCol w="1196441">
                  <a:extLst>
                    <a:ext uri="{9D8B030D-6E8A-4147-A177-3AD203B41FA5}">
                      <a16:colId xmlns:a16="http://schemas.microsoft.com/office/drawing/2014/main" val="519575250"/>
                    </a:ext>
                  </a:extLst>
                </a:gridCol>
                <a:gridCol w="531751">
                  <a:extLst>
                    <a:ext uri="{9D8B030D-6E8A-4147-A177-3AD203B41FA5}">
                      <a16:colId xmlns:a16="http://schemas.microsoft.com/office/drawing/2014/main" val="705557829"/>
                    </a:ext>
                  </a:extLst>
                </a:gridCol>
                <a:gridCol w="531751">
                  <a:extLst>
                    <a:ext uri="{9D8B030D-6E8A-4147-A177-3AD203B41FA5}">
                      <a16:colId xmlns:a16="http://schemas.microsoft.com/office/drawing/2014/main" val="3447400560"/>
                    </a:ext>
                  </a:extLst>
                </a:gridCol>
                <a:gridCol w="446852">
                  <a:extLst>
                    <a:ext uri="{9D8B030D-6E8A-4147-A177-3AD203B41FA5}">
                      <a16:colId xmlns:a16="http://schemas.microsoft.com/office/drawing/2014/main" val="1084910865"/>
                    </a:ext>
                  </a:extLst>
                </a:gridCol>
                <a:gridCol w="550181">
                  <a:extLst>
                    <a:ext uri="{9D8B030D-6E8A-4147-A177-3AD203B41FA5}">
                      <a16:colId xmlns:a16="http://schemas.microsoft.com/office/drawing/2014/main" val="962789632"/>
                    </a:ext>
                  </a:extLst>
                </a:gridCol>
              </a:tblGrid>
              <a:tr h="422031">
                <a:tc>
                  <a:txBody>
                    <a:bodyPr/>
                    <a:lstStyle/>
                    <a:p>
                      <a:pPr algn="ctr" fontAlgn="ctr"/>
                      <a:r>
                        <a:rPr lang="ja-JP" altLang="en-US" sz="1100" b="0" i="0" u="none" strike="noStrike" dirty="0" smtClean="0">
                          <a:solidFill>
                            <a:srgbClr val="333333"/>
                          </a:solidFill>
                          <a:effectLst/>
                          <a:latin typeface="メイリオ" panose="020B0604030504040204" pitchFamily="50" charset="-128"/>
                          <a:ea typeface="メイリオ" panose="020B0604030504040204" pitchFamily="50" charset="-128"/>
                        </a:rPr>
                        <a:t>名称</a:t>
                      </a:r>
                      <a:endParaRPr lang="en-US" altLang="ja-JP" sz="1100" b="0" i="0" u="none" strike="noStrike" dirty="0">
                        <a:solidFill>
                          <a:srgbClr val="333333"/>
                        </a:solidFill>
                        <a:effectLst/>
                        <a:latin typeface="メイリオ" panose="020B0604030504040204" pitchFamily="50" charset="-128"/>
                        <a:ea typeface="メイリオ" panose="020B060403050404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100" b="0" i="0" u="none" strike="noStrike" dirty="0" smtClean="0">
                          <a:solidFill>
                            <a:srgbClr val="333333"/>
                          </a:solidFill>
                          <a:effectLst/>
                          <a:latin typeface="メイリオ" panose="020B0604030504040204" pitchFamily="50" charset="-128"/>
                          <a:ea typeface="メイリオ" panose="020B0604030504040204" pitchFamily="50" charset="-128"/>
                        </a:rPr>
                        <a:t>所在</a:t>
                      </a:r>
                      <a:endParaRPr lang="en-US" altLang="ja-JP" sz="1100" b="0" i="0" u="none" strike="noStrike" dirty="0">
                        <a:solidFill>
                          <a:srgbClr val="333333"/>
                        </a:solidFill>
                        <a:effectLst/>
                        <a:latin typeface="メイリオ" panose="020B0604030504040204" pitchFamily="50" charset="-128"/>
                        <a:ea typeface="メイリオ" panose="020B0604030504040204" pitchFamily="50" charset="-128"/>
                      </a:endParaRPr>
                    </a:p>
                  </a:txBody>
                  <a:tcPr marL="8792" marR="8792" marT="87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bg1"/>
                          </a:solidFill>
                          <a:latin typeface="+mn-ea"/>
                          <a:ea typeface="+mn-ea"/>
                        </a:rPr>
                        <a:t>PYP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100" dirty="0">
                          <a:solidFill>
                            <a:schemeClr val="bg1"/>
                          </a:solidFill>
                          <a:latin typeface="+mn-ea"/>
                          <a:ea typeface="+mn-ea"/>
                        </a:rPr>
                        <a:t>MYP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100" dirty="0">
                          <a:solidFill>
                            <a:schemeClr val="bg1"/>
                          </a:solidFill>
                          <a:latin typeface="+mn-ea"/>
                          <a:ea typeface="+mn-ea"/>
                        </a:rPr>
                        <a:t>DP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7B9B5"/>
                    </a:solidFill>
                  </a:tcPr>
                </a:tc>
                <a:tc>
                  <a:txBody>
                    <a:bodyPr/>
                    <a:lstStyle/>
                    <a:p>
                      <a:pPr algn="ctr"/>
                      <a:r>
                        <a:rPr lang="ja-JP" altLang="en-US" sz="1100" dirty="0" smtClean="0">
                          <a:latin typeface="+mn-ea"/>
                          <a:ea typeface="+mn-ea"/>
                        </a:rPr>
                        <a:t>対応</a:t>
                      </a:r>
                      <a:endParaRPr lang="en-US" altLang="ja-JP" sz="1100" dirty="0" smtClean="0">
                        <a:latin typeface="+mn-ea"/>
                        <a:ea typeface="+mn-ea"/>
                      </a:endParaRPr>
                    </a:p>
                    <a:p>
                      <a:pPr algn="ctr"/>
                      <a:r>
                        <a:rPr lang="ja-JP" altLang="en-US" sz="1100" dirty="0" smtClean="0">
                          <a:latin typeface="+mn-ea"/>
                          <a:ea typeface="+mn-ea"/>
                        </a:rPr>
                        <a:t>言語</a:t>
                      </a:r>
                      <a:endParaRPr lang="en-US" sz="1100" dirty="0">
                        <a:latin typeface="+mn-ea"/>
                        <a:ea typeface="+mn-ea"/>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8924694"/>
                  </a:ext>
                </a:extLst>
              </a:tr>
              <a:tr h="313917">
                <a:tc>
                  <a:txBody>
                    <a:bodyPr/>
                    <a:lstStyle/>
                    <a:p>
                      <a:r>
                        <a:rPr lang="ja-JP" altLang="en-US" sz="1100" dirty="0" smtClean="0"/>
                        <a:t>アブロード・インターナショナルスクール</a:t>
                      </a:r>
                      <a:r>
                        <a:rPr lang="ja-JP" altLang="en-US" sz="1100" dirty="0"/>
                        <a:t>大阪</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大阪市西区</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7052415"/>
                  </a:ext>
                </a:extLst>
              </a:tr>
              <a:tr h="313917">
                <a:tc>
                  <a:txBody>
                    <a:bodyPr/>
                    <a:lstStyle/>
                    <a:p>
                      <a:r>
                        <a:rPr lang="ja-JP" altLang="en-US" sz="1100" dirty="0" smtClean="0"/>
                        <a:t>大阪</a:t>
                      </a:r>
                      <a:r>
                        <a:rPr lang="en-US" altLang="ja-JP" sz="1100" dirty="0" smtClean="0"/>
                        <a:t>YMCA</a:t>
                      </a:r>
                      <a:r>
                        <a:rPr lang="ja-JP" altLang="en-US" sz="1100" dirty="0" smtClean="0"/>
                        <a:t>インターナショナルスクール</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大阪市北区</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0952640"/>
                  </a:ext>
                </a:extLst>
              </a:tr>
              <a:tr h="310206">
                <a:tc>
                  <a:txBody>
                    <a:bodyPr/>
                    <a:lstStyle/>
                    <a:p>
                      <a:r>
                        <a:rPr lang="ja-JP" altLang="en-US" sz="1100" dirty="0" smtClean="0"/>
                        <a:t>関西</a:t>
                      </a:r>
                      <a:r>
                        <a:rPr lang="ja-JP" altLang="en-US" sz="1100" dirty="0"/>
                        <a:t>学院</a:t>
                      </a:r>
                      <a:r>
                        <a:rPr lang="ja-JP" altLang="en-US" sz="1100" dirty="0" smtClean="0"/>
                        <a:t>大阪インターナショナルスクール</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箕面市</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3783663"/>
                  </a:ext>
                </a:extLst>
              </a:tr>
              <a:tr h="306843">
                <a:tc>
                  <a:txBody>
                    <a:bodyPr/>
                    <a:lstStyle/>
                    <a:p>
                      <a:r>
                        <a:rPr lang="ja-JP" altLang="en-US" sz="1100" dirty="0" smtClean="0"/>
                        <a:t>コリア</a:t>
                      </a:r>
                      <a:r>
                        <a:rPr lang="ja-JP" altLang="en-US" sz="1100" dirty="0"/>
                        <a:t>国際学園</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茨木市</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英・韓</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0940203"/>
                  </a:ext>
                </a:extLst>
              </a:tr>
              <a:tr h="306843">
                <a:tc>
                  <a:txBody>
                    <a:bodyPr/>
                    <a:lstStyle/>
                    <a:p>
                      <a:r>
                        <a:rPr lang="en-US" altLang="ja-JP" sz="1100" dirty="0" smtClean="0"/>
                        <a:t>※</a:t>
                      </a:r>
                      <a:r>
                        <a:rPr lang="zh-CN" altLang="en-US" sz="1100" dirty="0" smtClean="0"/>
                        <a:t>大阪女</a:t>
                      </a:r>
                      <a:r>
                        <a:rPr lang="zh-CN" altLang="en-US" sz="1100" dirty="0"/>
                        <a:t>学院高等学校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大阪市中央区</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1153153"/>
                  </a:ext>
                </a:extLst>
              </a:tr>
              <a:tr h="344331">
                <a:tc>
                  <a:txBody>
                    <a:bodyPr/>
                    <a:lstStyle/>
                    <a:p>
                      <a:r>
                        <a:rPr lang="en-US" altLang="ja-JP" sz="1100" dirty="0" smtClean="0"/>
                        <a:t>※</a:t>
                      </a:r>
                      <a:r>
                        <a:rPr lang="zh-CN" altLang="en-US" sz="1100" dirty="0" smtClean="0"/>
                        <a:t>大阪</a:t>
                      </a:r>
                      <a:r>
                        <a:rPr lang="zh-CN" altLang="en-US" sz="1100" dirty="0"/>
                        <a:t>教育大学</a:t>
                      </a:r>
                      <a:r>
                        <a:rPr lang="zh-CN" altLang="en-US" sz="1100" dirty="0" smtClean="0"/>
                        <a:t>附属池田</a:t>
                      </a:r>
                      <a:r>
                        <a:rPr lang="zh-CN" altLang="en-US" sz="1100" dirty="0"/>
                        <a:t>中学校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1100" dirty="0" smtClean="0"/>
                        <a:t>池田市</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100" dirty="0" smtClean="0"/>
                        <a:t>英</a:t>
                      </a:r>
                      <a:endParaRPr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309736"/>
                  </a:ext>
                </a:extLst>
              </a:tr>
              <a:tr h="310206">
                <a:tc>
                  <a:txBody>
                    <a:bodyPr/>
                    <a:lstStyle/>
                    <a:p>
                      <a:r>
                        <a:rPr lang="en-US" altLang="ja-JP" sz="1100" dirty="0" smtClean="0"/>
                        <a:t>※</a:t>
                      </a:r>
                      <a:r>
                        <a:rPr lang="ja-JP" altLang="en-US" sz="1100" dirty="0" smtClean="0"/>
                        <a:t>大阪</a:t>
                      </a:r>
                      <a:r>
                        <a:rPr lang="ja-JP" altLang="en-US" sz="1100" dirty="0"/>
                        <a:t>市立水都</a:t>
                      </a:r>
                      <a:r>
                        <a:rPr lang="ja-JP" altLang="en-US" sz="1100" dirty="0" smtClean="0"/>
                        <a:t>国際中学校</a:t>
                      </a:r>
                      <a:r>
                        <a:rPr lang="ja-JP" altLang="en-US" sz="1100" dirty="0"/>
                        <a:t>・高等学校</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100" dirty="0" smtClean="0"/>
                        <a:t>大阪市住之江区</a:t>
                      </a:r>
                      <a:endParaRPr kumimoji="1" lang="ja-JP" altLang="en-US" sz="1100" dirty="0"/>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100" dirty="0" smtClean="0"/>
                        <a:t>◎</a:t>
                      </a:r>
                      <a:endParaRPr kumimoji="1"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100" dirty="0" smtClean="0"/>
                        <a:t>英</a:t>
                      </a:r>
                      <a:endParaRPr kumimoji="1" lang="ja-JP" altLang="en-US" sz="1100" dirty="0"/>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6396736"/>
                  </a:ext>
                </a:extLst>
              </a:tr>
            </a:tbl>
          </a:graphicData>
        </a:graphic>
      </p:graphicFrame>
      <p:sp>
        <p:nvSpPr>
          <p:cNvPr id="3" name="正方形/長方形 2"/>
          <p:cNvSpPr/>
          <p:nvPr/>
        </p:nvSpPr>
        <p:spPr>
          <a:xfrm>
            <a:off x="3329344" y="4874490"/>
            <a:ext cx="6407073" cy="773673"/>
          </a:xfrm>
          <a:prstGeom prst="rect">
            <a:avLst/>
          </a:prstGeom>
        </p:spPr>
        <p:txBody>
          <a:bodyPr wrap="square">
            <a:spAutoFit/>
          </a:bodyPr>
          <a:lstStyle/>
          <a:p>
            <a:r>
              <a:rPr lang="en-US" altLang="ja-JP" sz="738" dirty="0">
                <a:latin typeface="+mn-ea"/>
              </a:rPr>
              <a:t>PYP (Primary Years </a:t>
            </a:r>
            <a:r>
              <a:rPr lang="en-US" altLang="ja-JP" sz="738" dirty="0" err="1">
                <a:latin typeface="+mn-ea"/>
              </a:rPr>
              <a:t>Programme</a:t>
            </a:r>
            <a:r>
              <a:rPr lang="ja-JP" altLang="en-US" sz="738" dirty="0" err="1">
                <a:latin typeface="+mn-ea"/>
              </a:rPr>
              <a:t>。</a:t>
            </a:r>
            <a:r>
              <a:rPr lang="en-US" altLang="ja-JP" sz="738" dirty="0">
                <a:latin typeface="+mn-ea"/>
              </a:rPr>
              <a:t>3-12</a:t>
            </a:r>
            <a:r>
              <a:rPr lang="ja-JP" altLang="en-US" sz="738" dirty="0">
                <a:latin typeface="+mn-ea"/>
              </a:rPr>
              <a:t>歳</a:t>
            </a:r>
            <a:r>
              <a:rPr lang="en-US" altLang="ja-JP" sz="738" dirty="0">
                <a:latin typeface="+mn-ea"/>
              </a:rPr>
              <a:t>)</a:t>
            </a:r>
            <a:r>
              <a:rPr lang="ja-JP" altLang="en-US" sz="738" dirty="0">
                <a:latin typeface="+mn-ea"/>
              </a:rPr>
              <a:t>：</a:t>
            </a:r>
            <a:r>
              <a:rPr lang="ja-JP" altLang="en-US" sz="738" dirty="0"/>
              <a:t>精神と身体の両方を発達させることを重視したプログラム。どのような言語でも提供可能。</a:t>
            </a:r>
            <a:endParaRPr lang="en-US" altLang="ja-JP" sz="738" dirty="0"/>
          </a:p>
          <a:p>
            <a:r>
              <a:rPr lang="en-US" altLang="ja-JP" sz="738" dirty="0">
                <a:latin typeface="+mn-ea"/>
              </a:rPr>
              <a:t>MYP (Middle Years </a:t>
            </a:r>
            <a:r>
              <a:rPr lang="en-US" altLang="ja-JP" sz="738" dirty="0" err="1">
                <a:latin typeface="+mn-ea"/>
              </a:rPr>
              <a:t>rogramme</a:t>
            </a:r>
            <a:r>
              <a:rPr lang="ja-JP" altLang="en-US" sz="738" dirty="0" err="1">
                <a:latin typeface="+mn-ea"/>
              </a:rPr>
              <a:t>、</a:t>
            </a:r>
            <a:r>
              <a:rPr lang="en-US" altLang="ja-JP" sz="738" dirty="0">
                <a:latin typeface="+mn-ea"/>
              </a:rPr>
              <a:t>11-16</a:t>
            </a:r>
            <a:r>
              <a:rPr lang="ja-JP" altLang="en-US" sz="738" dirty="0">
                <a:latin typeface="+mn-ea"/>
              </a:rPr>
              <a:t>歳</a:t>
            </a:r>
            <a:r>
              <a:rPr lang="en-US" altLang="ja-JP" sz="738" dirty="0">
                <a:latin typeface="+mn-ea"/>
              </a:rPr>
              <a:t>)</a:t>
            </a:r>
            <a:r>
              <a:rPr lang="ja-JP" altLang="en-US" sz="738" dirty="0">
                <a:latin typeface="+mn-ea"/>
              </a:rPr>
              <a:t>：青少年に、これまでの学習と社会のつながりを学ばせるプログラム。どのような言語でも提供可能。</a:t>
            </a:r>
          </a:p>
          <a:p>
            <a:r>
              <a:rPr lang="en-US" altLang="ja-JP" sz="738" dirty="0">
                <a:latin typeface="+mn-ea"/>
              </a:rPr>
              <a:t>DP (Diploma </a:t>
            </a:r>
            <a:r>
              <a:rPr lang="en-US" altLang="ja-JP" sz="738" dirty="0" err="1">
                <a:latin typeface="+mn-ea"/>
              </a:rPr>
              <a:t>Programme</a:t>
            </a:r>
            <a:r>
              <a:rPr lang="ja-JP" altLang="en-US" sz="738" dirty="0" err="1">
                <a:latin typeface="+mn-ea"/>
              </a:rPr>
              <a:t>、</a:t>
            </a:r>
            <a:r>
              <a:rPr lang="en-US" altLang="ja-JP" sz="738" dirty="0">
                <a:latin typeface="+mn-ea"/>
              </a:rPr>
              <a:t>16-19</a:t>
            </a:r>
            <a:r>
              <a:rPr lang="ja-JP" altLang="en-US" sz="738" dirty="0">
                <a:latin typeface="+mn-ea"/>
              </a:rPr>
              <a:t>歳</a:t>
            </a:r>
            <a:r>
              <a:rPr lang="en-US" altLang="ja-JP" sz="738" dirty="0">
                <a:latin typeface="+mn-ea"/>
              </a:rPr>
              <a:t>)</a:t>
            </a:r>
            <a:r>
              <a:rPr lang="ja-JP" altLang="en-US" sz="738" dirty="0">
                <a:latin typeface="+mn-ea"/>
              </a:rPr>
              <a:t>：所定のカリキュラムを２年間履修し、最終試験を経て所定の成績を収めると、国際的に認められる大学入学資格</a:t>
            </a:r>
            <a:endParaRPr lang="en-US" altLang="ja-JP" sz="738" dirty="0">
              <a:latin typeface="+mn-ea"/>
            </a:endParaRPr>
          </a:p>
          <a:p>
            <a:r>
              <a:rPr lang="ja-JP" altLang="en-US" sz="738" dirty="0">
                <a:latin typeface="+mn-ea"/>
              </a:rPr>
              <a:t>　　　　　　　　　　　　　　　　　　　　　　　　　　　（国際バカロレア資格）が取得可能。原則として、英語、フランス語又はスペイン語で実施。</a:t>
            </a:r>
            <a:endParaRPr lang="en-US" altLang="ja-JP" sz="738" dirty="0">
              <a:latin typeface="+mn-ea"/>
            </a:endParaRPr>
          </a:p>
        </p:txBody>
      </p:sp>
      <p:sp>
        <p:nvSpPr>
          <p:cNvPr id="10" name="正方形/長方形 9"/>
          <p:cNvSpPr/>
          <p:nvPr/>
        </p:nvSpPr>
        <p:spPr>
          <a:xfrm>
            <a:off x="4843928" y="1463628"/>
            <a:ext cx="4572000" cy="246221"/>
          </a:xfrm>
          <a:prstGeom prst="rect">
            <a:avLst/>
          </a:prstGeom>
        </p:spPr>
        <p:txBody>
          <a:bodyPr>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：学校教育法第１条に規定されている学校　　　◎：日本語</a:t>
            </a:r>
            <a:r>
              <a:rPr lang="en-US" altLang="ja-JP" sz="1000" dirty="0">
                <a:latin typeface="Meiryo UI" panose="020B0604030504040204" pitchFamily="50" charset="-128"/>
                <a:ea typeface="Meiryo UI" panose="020B0604030504040204" pitchFamily="50" charset="-128"/>
              </a:rPr>
              <a:t>DP</a:t>
            </a:r>
            <a:r>
              <a:rPr lang="ja-JP" altLang="en-US" sz="1000" dirty="0">
                <a:latin typeface="Meiryo UI" panose="020B0604030504040204" pitchFamily="50" charset="-128"/>
                <a:ea typeface="Meiryo UI" panose="020B0604030504040204" pitchFamily="50" charset="-128"/>
              </a:rPr>
              <a:t>実施校</a:t>
            </a:r>
          </a:p>
        </p:txBody>
      </p:sp>
      <p:sp>
        <p:nvSpPr>
          <p:cNvPr id="19" name="右矢印 18"/>
          <p:cNvSpPr/>
          <p:nvPr/>
        </p:nvSpPr>
        <p:spPr>
          <a:xfrm rot="18995829">
            <a:off x="2024959" y="3967142"/>
            <a:ext cx="1223644" cy="721989"/>
          </a:xfrm>
          <a:custGeom>
            <a:avLst/>
            <a:gdLst>
              <a:gd name="connsiteX0" fmla="*/ 0 w 1368130"/>
              <a:gd name="connsiteY0" fmla="*/ 195539 h 782155"/>
              <a:gd name="connsiteX1" fmla="*/ 986423 w 1368130"/>
              <a:gd name="connsiteY1" fmla="*/ 195539 h 782155"/>
              <a:gd name="connsiteX2" fmla="*/ 986423 w 1368130"/>
              <a:gd name="connsiteY2" fmla="*/ 0 h 782155"/>
              <a:gd name="connsiteX3" fmla="*/ 1368130 w 1368130"/>
              <a:gd name="connsiteY3" fmla="*/ 391078 h 782155"/>
              <a:gd name="connsiteX4" fmla="*/ 986423 w 1368130"/>
              <a:gd name="connsiteY4" fmla="*/ 782155 h 782155"/>
              <a:gd name="connsiteX5" fmla="*/ 986423 w 1368130"/>
              <a:gd name="connsiteY5" fmla="*/ 586616 h 782155"/>
              <a:gd name="connsiteX6" fmla="*/ 0 w 1368130"/>
              <a:gd name="connsiteY6" fmla="*/ 586616 h 782155"/>
              <a:gd name="connsiteX7" fmla="*/ 0 w 1368130"/>
              <a:gd name="connsiteY7" fmla="*/ 195539 h 782155"/>
              <a:gd name="connsiteX0" fmla="*/ 16483 w 1384613"/>
              <a:gd name="connsiteY0" fmla="*/ 195539 h 782155"/>
              <a:gd name="connsiteX1" fmla="*/ 1002906 w 1384613"/>
              <a:gd name="connsiteY1" fmla="*/ 195539 h 782155"/>
              <a:gd name="connsiteX2" fmla="*/ 1002906 w 1384613"/>
              <a:gd name="connsiteY2" fmla="*/ 0 h 782155"/>
              <a:gd name="connsiteX3" fmla="*/ 1384613 w 1384613"/>
              <a:gd name="connsiteY3" fmla="*/ 391078 h 782155"/>
              <a:gd name="connsiteX4" fmla="*/ 1002906 w 1384613"/>
              <a:gd name="connsiteY4" fmla="*/ 782155 h 782155"/>
              <a:gd name="connsiteX5" fmla="*/ 1002906 w 1384613"/>
              <a:gd name="connsiteY5" fmla="*/ 586616 h 782155"/>
              <a:gd name="connsiteX6" fmla="*/ 0 w 1384613"/>
              <a:gd name="connsiteY6" fmla="*/ 420842 h 782155"/>
              <a:gd name="connsiteX7" fmla="*/ 16483 w 1384613"/>
              <a:gd name="connsiteY7" fmla="*/ 195539 h 782155"/>
              <a:gd name="connsiteX0" fmla="*/ 0 w 1400490"/>
              <a:gd name="connsiteY0" fmla="*/ 367294 h 782155"/>
              <a:gd name="connsiteX1" fmla="*/ 1018783 w 1400490"/>
              <a:gd name="connsiteY1" fmla="*/ 195539 h 782155"/>
              <a:gd name="connsiteX2" fmla="*/ 1018783 w 1400490"/>
              <a:gd name="connsiteY2" fmla="*/ 0 h 782155"/>
              <a:gd name="connsiteX3" fmla="*/ 1400490 w 1400490"/>
              <a:gd name="connsiteY3" fmla="*/ 391078 h 782155"/>
              <a:gd name="connsiteX4" fmla="*/ 1018783 w 1400490"/>
              <a:gd name="connsiteY4" fmla="*/ 782155 h 782155"/>
              <a:gd name="connsiteX5" fmla="*/ 1018783 w 1400490"/>
              <a:gd name="connsiteY5" fmla="*/ 586616 h 782155"/>
              <a:gd name="connsiteX6" fmla="*/ 15877 w 1400490"/>
              <a:gd name="connsiteY6" fmla="*/ 420842 h 782155"/>
              <a:gd name="connsiteX7" fmla="*/ 0 w 1400490"/>
              <a:gd name="connsiteY7" fmla="*/ 367294 h 78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490" h="782155">
                <a:moveTo>
                  <a:pt x="0" y="367294"/>
                </a:moveTo>
                <a:lnTo>
                  <a:pt x="1018783" y="195539"/>
                </a:lnTo>
                <a:lnTo>
                  <a:pt x="1018783" y="0"/>
                </a:lnTo>
                <a:lnTo>
                  <a:pt x="1400490" y="391078"/>
                </a:lnTo>
                <a:lnTo>
                  <a:pt x="1018783" y="782155"/>
                </a:lnTo>
                <a:lnTo>
                  <a:pt x="1018783" y="586616"/>
                </a:lnTo>
                <a:lnTo>
                  <a:pt x="15877" y="420842"/>
                </a:lnTo>
                <a:lnTo>
                  <a:pt x="0" y="3672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60</a:t>
            </a:fld>
            <a:endParaRPr kumimoji="1" lang="ja-JP" altLang="en-US" dirty="0"/>
          </a:p>
        </p:txBody>
      </p:sp>
      <p:sp>
        <p:nvSpPr>
          <p:cNvPr id="14" name="正方形/長方形 13"/>
          <p:cNvSpPr/>
          <p:nvPr/>
        </p:nvSpPr>
        <p:spPr>
          <a:xfrm>
            <a:off x="0" y="11964"/>
            <a:ext cx="9906000" cy="369332"/>
          </a:xfrm>
          <a:prstGeom prst="rect">
            <a:avLst/>
          </a:prstGeom>
          <a:solidFill>
            <a:srgbClr val="0070C0"/>
          </a:solidFill>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インターナショナルスクール数（国内バカロレア認定校）</a:t>
            </a: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出典：文部科学省ＨＰ</a:t>
            </a:r>
          </a:p>
        </p:txBody>
      </p:sp>
      <p:sp>
        <p:nvSpPr>
          <p:cNvPr id="16" name="正方形/長方形 15"/>
          <p:cNvSpPr/>
          <p:nvPr/>
        </p:nvSpPr>
        <p:spPr>
          <a:xfrm>
            <a:off x="488504" y="720901"/>
            <a:ext cx="8928992"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600" dirty="0" smtClean="0">
                <a:latin typeface="Meiryo UI" panose="020B0604030504040204" pitchFamily="50" charset="-128"/>
                <a:ea typeface="Meiryo UI" panose="020B0604030504040204" pitchFamily="50" charset="-128"/>
              </a:rPr>
              <a:t>インターナショナルスクール数</a:t>
            </a:r>
            <a:r>
              <a:rPr lang="ja-JP" altLang="en-US" sz="1600" dirty="0">
                <a:latin typeface="Meiryo UI" panose="020B0604030504040204" pitchFamily="50" charset="-128"/>
                <a:ea typeface="Meiryo UI" panose="020B0604030504040204" pitchFamily="50" charset="-128"/>
              </a:rPr>
              <a:t>は、東京都</a:t>
            </a:r>
            <a:r>
              <a:rPr lang="en-US" altLang="ja-JP" sz="1600" dirty="0">
                <a:latin typeface="Meiryo UI" panose="020B0604030504040204" pitchFamily="50" charset="-128"/>
                <a:ea typeface="Meiryo UI" panose="020B0604030504040204" pitchFamily="50" charset="-128"/>
              </a:rPr>
              <a:t>21</a:t>
            </a:r>
            <a:r>
              <a:rPr lang="ja-JP" altLang="en-US" sz="1600" dirty="0">
                <a:latin typeface="Meiryo UI" panose="020B0604030504040204" pitchFamily="50" charset="-128"/>
                <a:ea typeface="Meiryo UI" panose="020B0604030504040204" pitchFamily="50" charset="-128"/>
              </a:rPr>
              <a:t>校に対し、大阪府</a:t>
            </a:r>
            <a:r>
              <a:rPr lang="en-US" altLang="ja-JP" sz="1600" dirty="0">
                <a:latin typeface="Meiryo UI" panose="020B0604030504040204" pitchFamily="50" charset="-128"/>
                <a:ea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rPr>
              <a:t>校。</a:t>
            </a:r>
            <a:r>
              <a:rPr lang="ja-JP" altLang="en-US" sz="1400" dirty="0">
                <a:latin typeface="Meiryo UI" panose="020B0604030504040204" pitchFamily="50" charset="-128"/>
                <a:ea typeface="Meiryo UI" panose="020B0604030504040204" pitchFamily="50" charset="-128"/>
              </a:rPr>
              <a:t>（令和２年６月</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日現在）</a:t>
            </a:r>
            <a:endParaRPr lang="ja-JP" altLang="en-US" sz="1600" dirty="0">
              <a:latin typeface="Meiryo UI" panose="020B0604030504040204" pitchFamily="50" charset="-128"/>
              <a:ea typeface="Meiryo UI" panose="020B0604030504040204" pitchFamily="50" charset="-128"/>
            </a:endParaRPr>
          </a:p>
        </p:txBody>
      </p:sp>
      <p:sp>
        <p:nvSpPr>
          <p:cNvPr id="11" name="円/楕円 9"/>
          <p:cNvSpPr/>
          <p:nvPr/>
        </p:nvSpPr>
        <p:spPr>
          <a:xfrm rot="19449905">
            <a:off x="811494" y="6378593"/>
            <a:ext cx="771646" cy="3206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9"/>
          <p:cNvSpPr/>
          <p:nvPr/>
        </p:nvSpPr>
        <p:spPr>
          <a:xfrm rot="19449905">
            <a:off x="1558396" y="6378594"/>
            <a:ext cx="771646" cy="320641"/>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132208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0"/>
            <a:ext cx="9906000" cy="602602"/>
          </a:xfrm>
          <a:prstGeom prst="rect">
            <a:avLst/>
          </a:prstGeom>
          <a:solidFill>
            <a:srgbClr val="0070C0"/>
          </a:solidFill>
        </p:spPr>
        <p:txBody>
          <a:bodyPr wrap="square" anchor="ctr">
            <a:noAutofit/>
          </a:bodyPr>
          <a:lstStyle/>
          <a:p>
            <a:pPr marL="177800" indent="-177800" algn="ctr">
              <a:lnSpc>
                <a:spcPts val="1300"/>
              </a:lnSpc>
            </a:pPr>
            <a:r>
              <a:rPr lang="ja-JP"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国際バカロレアの認定を受けた学校数（</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月現在）</a:t>
            </a:r>
            <a:r>
              <a:rPr lang="ja-JP" altLang="en-US" b="1" dirty="0">
                <a:solidFill>
                  <a:schemeClr val="bg1"/>
                </a:solidFill>
                <a:latin typeface="Meiryo UI" panose="020B0604030504040204" pitchFamily="50" charset="-128"/>
                <a:ea typeface="Meiryo UI" panose="020B0604030504040204" pitchFamily="50" charset="-128"/>
              </a:rPr>
              <a:t>　</a:t>
            </a:r>
            <a:endParaRPr lang="en-US" altLang="ja-JP" b="1" dirty="0">
              <a:solidFill>
                <a:schemeClr val="bg1"/>
              </a:solidFill>
              <a:latin typeface="Meiryo UI" panose="020B0604030504040204" pitchFamily="50" charset="-128"/>
              <a:ea typeface="Meiryo UI" panose="020B0604030504040204" pitchFamily="50" charset="-128"/>
            </a:endParaRPr>
          </a:p>
          <a:p>
            <a:pPr marL="177800" indent="-177800" algn="ctr">
              <a:lnSpc>
                <a:spcPts val="1300"/>
              </a:lnSpc>
            </a:pPr>
            <a:r>
              <a:rPr lang="ja-JP" altLang="en-US" sz="1400" b="1" dirty="0">
                <a:solidFill>
                  <a:schemeClr val="bg1"/>
                </a:solidFill>
                <a:latin typeface="HGPｺﾞｼｯｸE" pitchFamily="50" charset="-128"/>
                <a:ea typeface="HGPｺﾞｼｯｸE" pitchFamily="50" charset="-128"/>
                <a:cs typeface="Meiryo UI" panose="020B0604030504040204" pitchFamily="50" charset="-128"/>
              </a:rPr>
              <a:t>　　</a:t>
            </a:r>
            <a:r>
              <a:rPr lang="zh-CN"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文部科学省ホームページ</a:t>
            </a:r>
          </a:p>
        </p:txBody>
      </p:sp>
      <p:graphicFrame>
        <p:nvGraphicFramePr>
          <p:cNvPr id="7" name="表 2"/>
          <p:cNvGraphicFramePr>
            <a:graphicFrameLocks noGrp="1"/>
          </p:cNvGraphicFramePr>
          <p:nvPr>
            <p:extLst/>
          </p:nvPr>
        </p:nvGraphicFramePr>
        <p:xfrm>
          <a:off x="1358451" y="2032418"/>
          <a:ext cx="7189099" cy="4430907"/>
        </p:xfrm>
        <a:graphic>
          <a:graphicData uri="http://schemas.openxmlformats.org/drawingml/2006/table">
            <a:tbl>
              <a:tblPr firstRow="1" bandRow="1">
                <a:tableStyleId>{5940675A-B579-460E-94D1-54222C63F5DA}</a:tableStyleId>
              </a:tblPr>
              <a:tblGrid>
                <a:gridCol w="5676931">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532487">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lumMod val="85000"/>
                      </a:schemeClr>
                    </a:solidFill>
                  </a:tcPr>
                </a:tc>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認定校数</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lumMod val="85000"/>
                      </a:schemeClr>
                    </a:solidFill>
                  </a:tcPr>
                </a:tc>
                <a:extLst>
                  <a:ext uri="{0D108BD9-81ED-4DB2-BD59-A6C34878D82A}">
                    <a16:rowId xmlns:a16="http://schemas.microsoft.com/office/drawing/2014/main" val="10000"/>
                  </a:ext>
                </a:extLst>
              </a:tr>
              <a:tr h="360040">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２１校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60040">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286851104"/>
                  </a:ext>
                </a:extLst>
              </a:tr>
              <a:tr h="412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　（アブロード・インターナショナルスクール大阪、大阪</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YMCA</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インターナショナルスクール、関西学院大阪インターナショナルスクール、コリア国際学園、大阪女学院高等学校、大阪教育大学付属池田中学校、大阪市立水都国際中学校・高等学校）</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412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兵庫、愛知</a:t>
                      </a: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各５校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272704716"/>
                  </a:ext>
                </a:extLst>
              </a:tr>
              <a:tr h="297084">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山梨、京都、静岡</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各４校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17046">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宮城、茨城、長野、広島、福岡</a:t>
                      </a:r>
                      <a:endParaRPr kumimoji="1" lang="en-US" altLang="ja-JP"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各３校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4274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埼玉、岡山、沖縄</a:t>
                      </a:r>
                      <a:endParaRPr kumimoji="1" lang="en-US" altLang="ja-JP"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各２校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385672066"/>
                  </a:ext>
                </a:extLst>
              </a:tr>
              <a:tr h="360040">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群馬、</a:t>
                      </a: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岐阜、滋賀</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各１校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412086">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８３</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15" name="正方形/長方形 14"/>
          <p:cNvSpPr/>
          <p:nvPr/>
        </p:nvSpPr>
        <p:spPr>
          <a:xfrm>
            <a:off x="488504" y="921466"/>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国際的な認定・認証を受けた国際バカロレアの認定校は世界で増加傾向（</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以上の国と地域に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校）。</a:t>
            </a:r>
          </a:p>
        </p:txBody>
      </p:sp>
      <p:sp>
        <p:nvSpPr>
          <p:cNvPr id="8" name="スライド番号プレースホルダー 1"/>
          <p:cNvSpPr txBox="1">
            <a:spLocks/>
          </p:cNvSpPr>
          <p:nvPr/>
        </p:nvSpPr>
        <p:spPr>
          <a:xfrm>
            <a:off x="7391400" y="6492876"/>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a:pPr>
                <a:defRPr/>
              </a:pPr>
              <a:t>61</a:t>
            </a:fld>
            <a:endParaRPr lang="ja-JP" altLang="en-US" b="1" dirty="0"/>
          </a:p>
        </p:txBody>
      </p:sp>
      <p:sp>
        <p:nvSpPr>
          <p:cNvPr id="10" name="正方形/長方形 9"/>
          <p:cNvSpPr/>
          <p:nvPr/>
        </p:nvSpPr>
        <p:spPr>
          <a:xfrm>
            <a:off x="1358451" y="2587099"/>
            <a:ext cx="7189099" cy="3198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11" name="正方形/長方形 10"/>
          <p:cNvSpPr/>
          <p:nvPr/>
        </p:nvSpPr>
        <p:spPr>
          <a:xfrm>
            <a:off x="1358451" y="3301717"/>
            <a:ext cx="7189099" cy="88678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Tree>
    <p:extLst>
      <p:ext uri="{BB962C8B-B14F-4D97-AF65-F5344CB8AC3E}">
        <p14:creationId xmlns:p14="http://schemas.microsoft.com/office/powerpoint/2010/main" val="3683220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70C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defRPr/>
            </a:pPr>
            <a:r>
              <a:rPr lang="ja-JP" altLang="ja-JP" sz="1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j-cs"/>
              </a:rPr>
              <a:t>大阪の大学の集積</a:t>
            </a: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9" name="テキスト ボックス 8"/>
          <p:cNvSpPr txBox="1"/>
          <p:nvPr/>
        </p:nvSpPr>
        <p:spPr>
          <a:xfrm>
            <a:off x="132229" y="497343"/>
            <a:ext cx="9641542" cy="800219"/>
          </a:xfrm>
          <a:prstGeom prst="rect">
            <a:avLst/>
          </a:prstGeom>
          <a:solidFill>
            <a:schemeClr val="accent1">
              <a:lumMod val="20000"/>
              <a:lumOff val="80000"/>
            </a:schemeClr>
          </a:solidFill>
          <a:ln w="12700" cmpd="dbl">
            <a:solidFill>
              <a:schemeClr val="tx1"/>
            </a:solidFill>
            <a:prstDash val="sysDash"/>
          </a:ln>
        </p:spPr>
        <p:txBody>
          <a:bodyPr wrap="square" rtlCol="0">
            <a:spAutoFit/>
          </a:bodyPr>
          <a:lstStyle/>
          <a:p>
            <a:pPr marL="177800" indent="-177800" defTabSz="914400">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〇　</a:t>
            </a:r>
            <a:r>
              <a:rPr kumimoji="1" lang="ja-JP" altLang="en-US"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大阪府内には数多くの大学機関が集積（東京に次いで２番目（</a:t>
            </a:r>
            <a:r>
              <a:rPr kumimoji="1" lang="en-US" altLang="ja-JP"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55</a:t>
            </a:r>
            <a:r>
              <a:rPr kumimoji="1" lang="ja-JP" altLang="en-US" sz="16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校））しているが、</a:t>
            </a:r>
            <a:r>
              <a:rPr kumimoji="1" lang="ja-JP" altLang="en-US" sz="1600" dirty="0">
                <a:solidFill>
                  <a:prstClr val="black"/>
                </a:solidFill>
                <a:latin typeface="Meiryo UI" panose="020B0604030504040204" pitchFamily="50" charset="-128"/>
                <a:ea typeface="Meiryo UI" panose="020B0604030504040204" pitchFamily="50" charset="-128"/>
              </a:rPr>
              <a:t>工場等立地制限法</a:t>
            </a:r>
            <a:r>
              <a:rPr kumimoji="1" lang="ja-JP" altLang="en-US" sz="1600" dirty="0" smtClean="0">
                <a:solidFill>
                  <a:prstClr val="black"/>
                </a:solidFill>
                <a:latin typeface="Meiryo UI" panose="020B0604030504040204" pitchFamily="50" charset="-128"/>
                <a:ea typeface="Meiryo UI" panose="020B0604030504040204" pitchFamily="50" charset="-128"/>
              </a:rPr>
              <a:t>の</a:t>
            </a:r>
            <a:endParaRPr kumimoji="1" lang="en-US" altLang="ja-JP" sz="1600" dirty="0" smtClean="0">
              <a:solidFill>
                <a:prstClr val="black"/>
              </a:solidFill>
              <a:latin typeface="Meiryo UI" panose="020B0604030504040204" pitchFamily="50" charset="-128"/>
              <a:ea typeface="Meiryo UI" panose="020B0604030504040204" pitchFamily="50" charset="-128"/>
            </a:endParaRPr>
          </a:p>
          <a:p>
            <a:pPr marL="177800" indent="-177800" defTabSz="914400">
              <a:defRPr/>
            </a:pPr>
            <a:r>
              <a:rPr kumimoji="1" lang="ja-JP" altLang="en-US" sz="1600" dirty="0">
                <a:solidFill>
                  <a:prstClr val="black"/>
                </a:solidFill>
                <a:latin typeface="Meiryo UI" panose="020B0604030504040204" pitchFamily="50" charset="-128"/>
                <a:ea typeface="Meiryo UI" panose="020B0604030504040204" pitchFamily="50" charset="-128"/>
              </a:rPr>
              <a:t>　</a:t>
            </a:r>
            <a:r>
              <a:rPr kumimoji="1" lang="ja-JP" altLang="en-US" sz="1600" dirty="0" smtClean="0">
                <a:solidFill>
                  <a:prstClr val="black"/>
                </a:solidFill>
                <a:latin typeface="Meiryo UI" panose="020B0604030504040204" pitchFamily="50" charset="-128"/>
                <a:ea typeface="Meiryo UI" panose="020B0604030504040204" pitchFamily="50" charset="-128"/>
              </a:rPr>
              <a:t>　影響</a:t>
            </a:r>
            <a:r>
              <a:rPr kumimoji="1" lang="ja-JP" altLang="en-US" sz="1600" dirty="0">
                <a:solidFill>
                  <a:prstClr val="black"/>
                </a:solidFill>
                <a:latin typeface="Meiryo UI" panose="020B0604030504040204" pitchFamily="50" charset="-128"/>
                <a:ea typeface="Meiryo UI" panose="020B0604030504040204" pitchFamily="50" charset="-128"/>
              </a:rPr>
              <a:t>等により、郊外へ大学の移転が続き、大阪市は大学数や学生数が他都市に比べて極めて少ない</a:t>
            </a:r>
            <a:r>
              <a:rPr kumimoji="1" lang="ja-JP" altLang="en-US" sz="1600" dirty="0" smtClean="0">
                <a:solidFill>
                  <a:prstClr val="black"/>
                </a:solidFill>
                <a:latin typeface="Meiryo UI" panose="020B0604030504040204" pitchFamily="50" charset="-128"/>
                <a:ea typeface="Meiryo UI" panose="020B0604030504040204" pitchFamily="50" charset="-128"/>
              </a:rPr>
              <a:t>。</a:t>
            </a:r>
            <a:endParaRPr kumimoji="1" lang="en-US" altLang="ja-JP" sz="1600" dirty="0" smtClean="0">
              <a:solidFill>
                <a:prstClr val="black"/>
              </a:solidFill>
              <a:latin typeface="Meiryo UI" panose="020B0604030504040204" pitchFamily="50" charset="-128"/>
              <a:ea typeface="Meiryo UI" panose="020B0604030504040204" pitchFamily="50" charset="-128"/>
            </a:endParaRPr>
          </a:p>
          <a:p>
            <a:pPr marL="177800" indent="-177800" defTabSz="914400">
              <a:defRPr/>
            </a:pPr>
            <a:r>
              <a:rPr kumimoji="1" lang="ja-JP" altLang="en-US"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sz="14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4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大阪府内の大学数は、５５校（平成</a:t>
            </a:r>
            <a:r>
              <a:rPr kumimoji="1" lang="en-US" altLang="ja-JP" sz="14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30</a:t>
            </a:r>
            <a:r>
              <a:rPr kumimoji="1" lang="ja-JP" altLang="en-US" sz="14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年度学校基本調査。大学本部のある学校数。）</a:t>
            </a:r>
            <a:endParaRPr kumimoji="1" lang="en-US" altLang="ja-JP" sz="14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83" name="グループ化 82"/>
          <p:cNvGrpSpPr/>
          <p:nvPr/>
        </p:nvGrpSpPr>
        <p:grpSpPr>
          <a:xfrm>
            <a:off x="1131065" y="1460310"/>
            <a:ext cx="6388777" cy="5397690"/>
            <a:chOff x="459115" y="990587"/>
            <a:chExt cx="6946428" cy="5736608"/>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990587"/>
              <a:ext cx="5736608" cy="5736608"/>
            </a:xfrm>
            <a:prstGeom prst="rect">
              <a:avLst/>
            </a:prstGeom>
          </p:spPr>
        </p:pic>
        <p:sp>
          <p:nvSpPr>
            <p:cNvPr id="11" name="円/楕円 270"/>
            <p:cNvSpPr/>
            <p:nvPr/>
          </p:nvSpPr>
          <p:spPr>
            <a:xfrm>
              <a:off x="4909986" y="26306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2" name="直線コネクタ 11"/>
            <p:cNvCxnSpPr/>
            <p:nvPr/>
          </p:nvCxnSpPr>
          <p:spPr>
            <a:xfrm flipH="1">
              <a:off x="4957912" y="1541862"/>
              <a:ext cx="21506" cy="10887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789745" y="1393336"/>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270"/>
            <p:cNvSpPr/>
            <p:nvPr/>
          </p:nvSpPr>
          <p:spPr>
            <a:xfrm>
              <a:off x="4823683" y="424080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7" name="直線コネクタ 16"/>
            <p:cNvCxnSpPr/>
            <p:nvPr/>
          </p:nvCxnSpPr>
          <p:spPr>
            <a:xfrm>
              <a:off x="3965402" y="4076544"/>
              <a:ext cx="858281" cy="19470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157195" y="3977871"/>
              <a:ext cx="90574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大阪市立大学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270"/>
            <p:cNvSpPr/>
            <p:nvPr/>
          </p:nvSpPr>
          <p:spPr>
            <a:xfrm>
              <a:off x="4823682" y="461594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 name="直線コネクタ 21"/>
            <p:cNvCxnSpPr/>
            <p:nvPr/>
          </p:nvCxnSpPr>
          <p:spPr>
            <a:xfrm>
              <a:off x="3895078" y="4445255"/>
              <a:ext cx="928604" cy="20020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066920" y="4379893"/>
              <a:ext cx="91471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大阪府立大学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70"/>
            <p:cNvSpPr/>
            <p:nvPr/>
          </p:nvSpPr>
          <p:spPr>
            <a:xfrm>
              <a:off x="5515095" y="23639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5" name="直線コネクタ 24"/>
            <p:cNvCxnSpPr/>
            <p:nvPr/>
          </p:nvCxnSpPr>
          <p:spPr>
            <a:xfrm flipH="1">
              <a:off x="5574163" y="1947414"/>
              <a:ext cx="498271" cy="4251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6090494" y="1834331"/>
              <a:ext cx="92383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大阪医科大学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70"/>
            <p:cNvSpPr/>
            <p:nvPr/>
          </p:nvSpPr>
          <p:spPr>
            <a:xfrm>
              <a:off x="5040375" y="325570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9" name="直線コネクタ 28"/>
            <p:cNvCxnSpPr>
              <a:stCxn id="32" idx="3"/>
            </p:cNvCxnSpPr>
            <p:nvPr/>
          </p:nvCxnSpPr>
          <p:spPr>
            <a:xfrm>
              <a:off x="4070967" y="3224295"/>
              <a:ext cx="969408" cy="5655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224581" y="3139656"/>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大阪工業大学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円/楕円 270"/>
            <p:cNvSpPr/>
            <p:nvPr/>
          </p:nvSpPr>
          <p:spPr>
            <a:xfrm>
              <a:off x="5657384" y="341657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4" name="直線コネクタ 33"/>
            <p:cNvCxnSpPr/>
            <p:nvPr/>
          </p:nvCxnSpPr>
          <p:spPr>
            <a:xfrm flipH="1" flipV="1">
              <a:off x="5743411" y="3445934"/>
              <a:ext cx="436955" cy="606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193605" y="3443410"/>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270"/>
            <p:cNvSpPr/>
            <p:nvPr/>
          </p:nvSpPr>
          <p:spPr>
            <a:xfrm>
              <a:off x="5558108" y="303299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9" name="直線コネクタ 38"/>
            <p:cNvCxnSpPr>
              <a:stCxn id="41" idx="1"/>
            </p:cNvCxnSpPr>
            <p:nvPr/>
          </p:nvCxnSpPr>
          <p:spPr>
            <a:xfrm flipH="1" flipV="1">
              <a:off x="5647665" y="3092114"/>
              <a:ext cx="557364" cy="13972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6205029" y="3147204"/>
              <a:ext cx="1128514"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大阪電気通信大学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円/楕円 270"/>
            <p:cNvSpPr/>
            <p:nvPr/>
          </p:nvSpPr>
          <p:spPr>
            <a:xfrm>
              <a:off x="4866266" y="295277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4" name="直線コネクタ 43"/>
            <p:cNvCxnSpPr/>
            <p:nvPr/>
          </p:nvCxnSpPr>
          <p:spPr>
            <a:xfrm>
              <a:off x="4203762" y="2981426"/>
              <a:ext cx="662504" cy="1436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3690801" y="2902764"/>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円/楕円 270"/>
            <p:cNvSpPr/>
            <p:nvPr/>
          </p:nvSpPr>
          <p:spPr>
            <a:xfrm>
              <a:off x="5671507" y="2651973"/>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8" name="直線コネクタ 47"/>
            <p:cNvCxnSpPr/>
            <p:nvPr/>
          </p:nvCxnSpPr>
          <p:spPr>
            <a:xfrm flipH="1" flipV="1">
              <a:off x="5752058" y="2706987"/>
              <a:ext cx="647974" cy="12221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6433028" y="2754081"/>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関西医科大学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円/楕円 270"/>
            <p:cNvSpPr/>
            <p:nvPr/>
          </p:nvSpPr>
          <p:spPr>
            <a:xfrm>
              <a:off x="5285340" y="382516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6" name="直線コネクタ 35"/>
            <p:cNvCxnSpPr/>
            <p:nvPr/>
          </p:nvCxnSpPr>
          <p:spPr>
            <a:xfrm flipH="1" flipV="1">
              <a:off x="5371367" y="3858298"/>
              <a:ext cx="587725" cy="988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997902" y="3773816"/>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近畿大学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円/楕円 270"/>
            <p:cNvSpPr/>
            <p:nvPr/>
          </p:nvSpPr>
          <p:spPr>
            <a:xfrm>
              <a:off x="5429068" y="29329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5" name="直線コネクタ 44"/>
            <p:cNvCxnSpPr/>
            <p:nvPr/>
          </p:nvCxnSpPr>
          <p:spPr>
            <a:xfrm flipH="1" flipV="1">
              <a:off x="5498676" y="2965710"/>
              <a:ext cx="833657" cy="675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6332333" y="2949748"/>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摂南</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円/楕円 270"/>
            <p:cNvSpPr/>
            <p:nvPr/>
          </p:nvSpPr>
          <p:spPr>
            <a:xfrm>
              <a:off x="5671506" y="449269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3" name="直線コネクタ 52"/>
            <p:cNvCxnSpPr/>
            <p:nvPr/>
          </p:nvCxnSpPr>
          <p:spPr>
            <a:xfrm flipH="1">
              <a:off x="5743411" y="4524014"/>
              <a:ext cx="289962" cy="65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6033373" y="4453597"/>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大阪教育大学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円/楕円 270"/>
            <p:cNvSpPr/>
            <p:nvPr/>
          </p:nvSpPr>
          <p:spPr>
            <a:xfrm>
              <a:off x="5571357" y="489084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6" name="直線コネクタ 55"/>
            <p:cNvCxnSpPr/>
            <p:nvPr/>
          </p:nvCxnSpPr>
          <p:spPr>
            <a:xfrm flipH="1" flipV="1">
              <a:off x="5632856" y="4934427"/>
              <a:ext cx="365046" cy="515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a:xfrm>
              <a:off x="5983861" y="4918031"/>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大阪芸術大学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円/楕円 270"/>
            <p:cNvSpPr/>
            <p:nvPr/>
          </p:nvSpPr>
          <p:spPr>
            <a:xfrm>
              <a:off x="5772365" y="254231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9" name="直線コネクタ 58"/>
            <p:cNvCxnSpPr/>
            <p:nvPr/>
          </p:nvCxnSpPr>
          <p:spPr>
            <a:xfrm flipH="1" flipV="1">
              <a:off x="5844251" y="2592623"/>
              <a:ext cx="555781" cy="4382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6418093" y="2557306"/>
              <a:ext cx="987450"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関西外国語大学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円/楕円 270"/>
            <p:cNvSpPr/>
            <p:nvPr/>
          </p:nvSpPr>
          <p:spPr>
            <a:xfrm>
              <a:off x="5817426" y="244892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4" name="直線コネクタ 63"/>
            <p:cNvCxnSpPr/>
            <p:nvPr/>
          </p:nvCxnSpPr>
          <p:spPr>
            <a:xfrm flipH="1">
              <a:off x="5903567" y="2457181"/>
              <a:ext cx="455204" cy="212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6376832" y="2349375"/>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大阪歯科大学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円/楕円 270"/>
            <p:cNvSpPr/>
            <p:nvPr/>
          </p:nvSpPr>
          <p:spPr>
            <a:xfrm>
              <a:off x="4016487" y="579233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8" name="直線コネクタ 67"/>
            <p:cNvCxnSpPr/>
            <p:nvPr/>
          </p:nvCxnSpPr>
          <p:spPr>
            <a:xfrm flipH="1" flipV="1">
              <a:off x="4081573" y="5845232"/>
              <a:ext cx="446739" cy="32131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4438961" y="6169768"/>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大阪体育大学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円/楕円 270"/>
            <p:cNvSpPr/>
            <p:nvPr/>
          </p:nvSpPr>
          <p:spPr>
            <a:xfrm>
              <a:off x="3879375" y="569192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2" name="直線コネクタ 61"/>
            <p:cNvCxnSpPr/>
            <p:nvPr/>
          </p:nvCxnSpPr>
          <p:spPr>
            <a:xfrm flipH="1" flipV="1">
              <a:off x="3494655" y="5264090"/>
              <a:ext cx="400424" cy="43908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3001139" y="5111836"/>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大阪観光大学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円/楕円 270"/>
            <p:cNvSpPr/>
            <p:nvPr/>
          </p:nvSpPr>
          <p:spPr>
            <a:xfrm>
              <a:off x="4996013" y="430171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1" name="直線コネクタ 70"/>
            <p:cNvCxnSpPr/>
            <p:nvPr/>
          </p:nvCxnSpPr>
          <p:spPr>
            <a:xfrm flipH="1">
              <a:off x="5072330" y="4162212"/>
              <a:ext cx="850488" cy="14659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5923886" y="4076544"/>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阪南</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円/楕円 270"/>
            <p:cNvSpPr/>
            <p:nvPr/>
          </p:nvSpPr>
          <p:spPr>
            <a:xfrm>
              <a:off x="5265774" y="224221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4" name="直線コネクタ 73"/>
            <p:cNvCxnSpPr/>
            <p:nvPr/>
          </p:nvCxnSpPr>
          <p:spPr>
            <a:xfrm flipH="1">
              <a:off x="5322221" y="1820585"/>
              <a:ext cx="498271" cy="4251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5754762" y="1673847"/>
              <a:ext cx="99854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大阪薬科大学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109777" y="3231842"/>
              <a:ext cx="1175563" cy="1087237"/>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76" name="直線コネクタ 75"/>
            <p:cNvCxnSpPr/>
            <p:nvPr/>
          </p:nvCxnSpPr>
          <p:spPr>
            <a:xfrm>
              <a:off x="2878732" y="3317382"/>
              <a:ext cx="1211962" cy="3351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459115" y="1942015"/>
              <a:ext cx="2410970" cy="35817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大阪市内には、サテライトキャンパスは多数あるものの、</a:t>
              </a:r>
              <a:endParaRPr kumimoji="1" lang="en-US" altLang="ja-JP"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大学の本キャンパスは少ない。</a:t>
              </a:r>
              <a:endParaRPr kumimoji="1" lang="en-US" altLang="ja-JP"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■サテライトキャンパス</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～大阪市内～</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・高知工科大学大学院</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・関西学院大学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・立命館大学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・奈良女子大学大学院</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・同志社大学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・名古屋商科大学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・徳島大学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・香川大学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・神戸大学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・上智大学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・龍谷大学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・神戸芸術工科大学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・京都造形芸術大学　　など</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81" name="テキスト ボックス 80"/>
          <p:cNvSpPr txBox="1"/>
          <p:nvPr/>
        </p:nvSpPr>
        <p:spPr>
          <a:xfrm>
            <a:off x="1447800" y="6339045"/>
            <a:ext cx="838200" cy="51895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727524" y="1479536"/>
            <a:ext cx="32387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＜大阪府内大学所在地（一部）＞</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円/楕円 270"/>
          <p:cNvSpPr/>
          <p:nvPr/>
        </p:nvSpPr>
        <p:spPr>
          <a:xfrm>
            <a:off x="4426507" y="407389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8" name="直線コネクタ 77"/>
          <p:cNvCxnSpPr/>
          <p:nvPr/>
        </p:nvCxnSpPr>
        <p:spPr>
          <a:xfrm>
            <a:off x="4082731" y="3995665"/>
            <a:ext cx="338426" cy="10898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3159040" y="3895684"/>
            <a:ext cx="101382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森ノ宮医療大学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スライド番号プレースホルダー 1"/>
          <p:cNvSpPr>
            <a:spLocks noGrp="1"/>
          </p:cNvSpPr>
          <p:nvPr>
            <p:ph type="sldNum" sz="quarter" idx="12"/>
          </p:nvPr>
        </p:nvSpPr>
        <p:spPr>
          <a:xfrm>
            <a:off x="6996113" y="6356352"/>
            <a:ext cx="2228850" cy="365125"/>
          </a:xfrm>
        </p:spPr>
        <p:txBody>
          <a:bodyPr/>
          <a:lstStyle/>
          <a:p>
            <a:fld id="{D2D8002D-B5B0-4BAC-B1F6-782DDCCE6D9C}" type="slidenum">
              <a:rPr kumimoji="1" lang="ja-JP" altLang="en-US" smtClean="0"/>
              <a:t>62</a:t>
            </a:fld>
            <a:endParaRPr kumimoji="1" lang="ja-JP" altLang="en-US" dirty="0"/>
          </a:p>
        </p:txBody>
      </p:sp>
    </p:spTree>
    <p:extLst>
      <p:ext uri="{BB962C8B-B14F-4D97-AF65-F5344CB8AC3E}">
        <p14:creationId xmlns:p14="http://schemas.microsoft.com/office/powerpoint/2010/main" val="675526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416497" y="4264489"/>
            <a:ext cx="897653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○大阪から海外に留学する学生数</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か月未満の留学を除く）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出典：大阪府府民文化部（資料提供：日本学生支援機構）</a:t>
            </a:r>
            <a:endParaRPr lang="ja-JP" altLang="en-US" sz="1200" dirty="0"/>
          </a:p>
        </p:txBody>
      </p:sp>
      <p:sp>
        <p:nvSpPr>
          <p:cNvPr id="6" name="テキスト ボックス 5"/>
          <p:cNvSpPr txBox="1"/>
          <p:nvPr/>
        </p:nvSpPr>
        <p:spPr>
          <a:xfrm>
            <a:off x="510595" y="6213710"/>
            <a:ext cx="8882436" cy="415498"/>
          </a:xfrm>
          <a:prstGeom prst="rect">
            <a:avLst/>
          </a:prstGeom>
          <a:noFill/>
        </p:spPr>
        <p:txBody>
          <a:bodyPr wrap="square" rtlCol="0">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日本国内の大学等と諸外国の大学等との学生交流に関する協定等に基づき、教育又は研究等を目的として、海外の大学等</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（海外に所在する日本の大学等の分校は除く。）で留学を開始した日本人学生の数</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3660" y="15442"/>
            <a:ext cx="9892340" cy="369332"/>
          </a:xfrm>
          <a:prstGeom prst="rect">
            <a:avLst/>
          </a:prstGeom>
          <a:solidFill>
            <a:srgbClr val="0070C0"/>
          </a:solidFill>
        </p:spPr>
        <p:txBody>
          <a:bodyPr wrap="square">
            <a:spAutoFit/>
          </a:bodyPr>
          <a:lstStyle/>
          <a:p>
            <a:pPr marL="177800" indent="-177800" algn="ctr"/>
            <a:r>
              <a:rPr lang="ja-JP"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大学のグローバル化・グローバル人材の育成状況</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18282" y="2015044"/>
            <a:ext cx="8567166" cy="677108"/>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QS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世界大学ランキング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t> </a:t>
            </a:r>
            <a:r>
              <a:rPr lang="en-US" altLang="ja-JP" sz="1200" dirty="0" err="1"/>
              <a:t>Quacquarelli</a:t>
            </a:r>
            <a:r>
              <a:rPr lang="en-US" altLang="ja-JP" sz="1200" dirty="0"/>
              <a:t> Symonds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t> QS World University Rankings 2021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学術界からの評判、企業からの評判、論文の引用数、</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指数（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H-index</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項目の得点を個別に算出し、それらの合計により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TOP1,000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の大学を選出している。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
          <p:cNvGraphicFramePr>
            <a:graphicFrameLocks noGrp="1"/>
          </p:cNvGraphicFramePr>
          <p:nvPr>
            <p:extLst/>
          </p:nvPr>
        </p:nvGraphicFramePr>
        <p:xfrm>
          <a:off x="621264" y="2672189"/>
          <a:ext cx="8690876" cy="1044844"/>
        </p:xfrm>
        <a:graphic>
          <a:graphicData uri="http://schemas.openxmlformats.org/drawingml/2006/table">
            <a:tbl>
              <a:tblPr firstRow="1" bandRow="1">
                <a:tableStyleId>{5C22544A-7EE6-4342-B048-85BDC9FD1C3A}</a:tableStyleId>
              </a:tblPr>
              <a:tblGrid>
                <a:gridCol w="828744">
                  <a:extLst>
                    <a:ext uri="{9D8B030D-6E8A-4147-A177-3AD203B41FA5}">
                      <a16:colId xmlns:a16="http://schemas.microsoft.com/office/drawing/2014/main" val="20000"/>
                    </a:ext>
                  </a:extLst>
                </a:gridCol>
                <a:gridCol w="1453421">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656183">
                  <a:extLst>
                    <a:ext uri="{9D8B030D-6E8A-4147-A177-3AD203B41FA5}">
                      <a16:colId xmlns:a16="http://schemas.microsoft.com/office/drawing/2014/main" val="20005"/>
                    </a:ext>
                  </a:extLst>
                </a:gridCol>
              </a:tblGrid>
              <a:tr h="293888">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ランキング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750956">
                <a:tc>
                  <a:txBody>
                    <a:bodyPr/>
                    <a:lstStyle/>
                    <a:p>
                      <a:pPr algn="ct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大学名</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京都大学（京都府）</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東京工業大学（東京都）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大阪大学（大阪府）</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東北大学（宮城県）</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5" name="表 4"/>
          <p:cNvGraphicFramePr>
            <a:graphicFrameLocks noGrp="1"/>
          </p:cNvGraphicFramePr>
          <p:nvPr>
            <p:extLst/>
          </p:nvPr>
        </p:nvGraphicFramePr>
        <p:xfrm>
          <a:off x="640267" y="4609281"/>
          <a:ext cx="8671877" cy="1485580"/>
        </p:xfrm>
        <a:graphic>
          <a:graphicData uri="http://schemas.openxmlformats.org/drawingml/2006/table">
            <a:tbl>
              <a:tblPr firstRow="1" bandRow="1">
                <a:tableStyleId>{5C22544A-7EE6-4342-B048-85BDC9FD1C3A}</a:tableStyleId>
              </a:tblPr>
              <a:tblGrid>
                <a:gridCol w="928357">
                  <a:extLst>
                    <a:ext uri="{9D8B030D-6E8A-4147-A177-3AD203B41FA5}">
                      <a16:colId xmlns:a16="http://schemas.microsoft.com/office/drawing/2014/main" val="20000"/>
                    </a:ext>
                  </a:extLst>
                </a:gridCol>
                <a:gridCol w="774352">
                  <a:extLst>
                    <a:ext uri="{9D8B030D-6E8A-4147-A177-3AD203B41FA5}">
                      <a16:colId xmlns:a16="http://schemas.microsoft.com/office/drawing/2014/main" val="20001"/>
                    </a:ext>
                  </a:extLst>
                </a:gridCol>
                <a:gridCol w="774352">
                  <a:extLst>
                    <a:ext uri="{9D8B030D-6E8A-4147-A177-3AD203B41FA5}">
                      <a16:colId xmlns:a16="http://schemas.microsoft.com/office/drawing/2014/main" val="20002"/>
                    </a:ext>
                  </a:extLst>
                </a:gridCol>
                <a:gridCol w="774352">
                  <a:extLst>
                    <a:ext uri="{9D8B030D-6E8A-4147-A177-3AD203B41FA5}">
                      <a16:colId xmlns:a16="http://schemas.microsoft.com/office/drawing/2014/main" val="20003"/>
                    </a:ext>
                  </a:extLst>
                </a:gridCol>
                <a:gridCol w="774352">
                  <a:extLst>
                    <a:ext uri="{9D8B030D-6E8A-4147-A177-3AD203B41FA5}">
                      <a16:colId xmlns:a16="http://schemas.microsoft.com/office/drawing/2014/main" val="20004"/>
                    </a:ext>
                  </a:extLst>
                </a:gridCol>
                <a:gridCol w="774352">
                  <a:extLst>
                    <a:ext uri="{9D8B030D-6E8A-4147-A177-3AD203B41FA5}">
                      <a16:colId xmlns:a16="http://schemas.microsoft.com/office/drawing/2014/main" val="20005"/>
                    </a:ext>
                  </a:extLst>
                </a:gridCol>
                <a:gridCol w="774352">
                  <a:extLst>
                    <a:ext uri="{9D8B030D-6E8A-4147-A177-3AD203B41FA5}">
                      <a16:colId xmlns:a16="http://schemas.microsoft.com/office/drawing/2014/main" val="20006"/>
                    </a:ext>
                  </a:extLst>
                </a:gridCol>
                <a:gridCol w="774352">
                  <a:extLst>
                    <a:ext uri="{9D8B030D-6E8A-4147-A177-3AD203B41FA5}">
                      <a16:colId xmlns:a16="http://schemas.microsoft.com/office/drawing/2014/main" val="20007"/>
                    </a:ext>
                  </a:extLst>
                </a:gridCol>
                <a:gridCol w="774352">
                  <a:extLst>
                    <a:ext uri="{9D8B030D-6E8A-4147-A177-3AD203B41FA5}">
                      <a16:colId xmlns:a16="http://schemas.microsoft.com/office/drawing/2014/main" val="20008"/>
                    </a:ext>
                  </a:extLst>
                </a:gridCol>
                <a:gridCol w="774352">
                  <a:extLst>
                    <a:ext uri="{9D8B030D-6E8A-4147-A177-3AD203B41FA5}">
                      <a16:colId xmlns:a16="http://schemas.microsoft.com/office/drawing/2014/main" val="2043754674"/>
                    </a:ext>
                  </a:extLst>
                </a:gridCol>
                <a:gridCol w="774352">
                  <a:extLst>
                    <a:ext uri="{9D8B030D-6E8A-4147-A177-3AD203B41FA5}">
                      <a16:colId xmlns:a16="http://schemas.microsoft.com/office/drawing/2014/main" val="2012136500"/>
                    </a:ext>
                  </a:extLst>
                </a:gridCol>
              </a:tblGrid>
              <a:tr h="403044">
                <a:tc>
                  <a:txBody>
                    <a:bodyPr/>
                    <a:lstStyle/>
                    <a:p>
                      <a:pPr>
                        <a:lnSpc>
                          <a:spcPts val="1200"/>
                        </a:lnSpc>
                      </a:pP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2009</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(H21)</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2010</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(H22)</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2011</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(H23)</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2012</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(H24)</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2013</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(H25)</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2014</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(H26)</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2015</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(H27)</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2016</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(H28)</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2017</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H29)</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2018</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(H30)</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1,524</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1,587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1,908</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1,927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2,678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3,122</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10,437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11,182</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12,399</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13,456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14,268</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16,236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19,408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19,838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20,533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全国に占める割合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14.8</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6" name="テキスト ボックス 15"/>
          <p:cNvSpPr txBox="1"/>
          <p:nvPr/>
        </p:nvSpPr>
        <p:spPr>
          <a:xfrm>
            <a:off x="640266" y="3696048"/>
            <a:ext cx="8345182"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⇒そのほか、大阪・関西の大学では、「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403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位：神戸大学」、「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541-550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位：大阪市立大学」、「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651-700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位：大阪府立大学」、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801-1,000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位：立命館大学、京都工芸繊維大学」が世界トップ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にランクイン</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40268" y="669895"/>
            <a:ext cx="8928992" cy="79769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世界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トップ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大学における日本の大学５校のうち、関西から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校ランクイン（京都大学・大阪大学）。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大学間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の協定等に基づき大阪から海外へ留学する学生数は、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人以上で推移。</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5"/>
          <p:cNvSpPr txBox="1">
            <a:spLocks/>
          </p:cNvSpPr>
          <p:nvPr/>
        </p:nvSpPr>
        <p:spPr>
          <a:xfrm>
            <a:off x="7391400" y="6513224"/>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a:pPr>
                <a:defRPr/>
              </a:pPr>
              <a:t>63</a:t>
            </a:fld>
            <a:endParaRPr lang="ja-JP" altLang="en-US" b="1" dirty="0"/>
          </a:p>
        </p:txBody>
      </p:sp>
    </p:spTree>
    <p:extLst>
      <p:ext uri="{BB962C8B-B14F-4D97-AF65-F5344CB8AC3E}">
        <p14:creationId xmlns:p14="http://schemas.microsoft.com/office/powerpoint/2010/main" val="24266036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0"/>
            <a:ext cx="9906000" cy="369332"/>
          </a:xfrm>
          <a:prstGeom prst="rect">
            <a:avLst/>
          </a:prstGeom>
          <a:solidFill>
            <a:srgbClr val="0070C0"/>
          </a:solidFill>
        </p:spPr>
        <p:txBody>
          <a:bodyPr wrap="square">
            <a:spAutoFit/>
          </a:bodyPr>
          <a:lstStyle/>
          <a:p>
            <a:pPr marL="177800" indent="-177800" algn="ctr"/>
            <a:r>
              <a:rPr lang="ja-JP"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外国人留学生の受入状況</a:t>
            </a:r>
            <a:endParaRPr lang="en-US" altLang="zh-CN"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64039" y="688015"/>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年の大阪府内の高等教育機関受入留学生数は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18,334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位。戦略策定以降、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ベトナム</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の留学生を中心に増加傾向にあるが、東京との開きは大きい。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917250" y="1916832"/>
            <a:ext cx="4716270"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○国・地域別の大阪府内高等教育機関受入留学生数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出典：大阪府府民文化部（資料提供：日本学生支援機構）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p>
        </p:txBody>
      </p:sp>
      <p:graphicFrame>
        <p:nvGraphicFramePr>
          <p:cNvPr id="15" name="表 14"/>
          <p:cNvGraphicFramePr>
            <a:graphicFrameLocks noGrp="1"/>
          </p:cNvGraphicFramePr>
          <p:nvPr>
            <p:extLst/>
          </p:nvPr>
        </p:nvGraphicFramePr>
        <p:xfrm>
          <a:off x="4438829" y="2454802"/>
          <a:ext cx="5000700" cy="4032442"/>
        </p:xfrm>
        <a:graphic>
          <a:graphicData uri="http://schemas.openxmlformats.org/drawingml/2006/table">
            <a:tbl>
              <a:tblPr firstRow="1" firstCol="1" bandRow="1"/>
              <a:tblGrid>
                <a:gridCol w="162560">
                  <a:extLst>
                    <a:ext uri="{9D8B030D-6E8A-4147-A177-3AD203B41FA5}">
                      <a16:colId xmlns:a16="http://schemas.microsoft.com/office/drawing/2014/main" val="20000"/>
                    </a:ext>
                  </a:extLst>
                </a:gridCol>
                <a:gridCol w="505194">
                  <a:extLst>
                    <a:ext uri="{9D8B030D-6E8A-4147-A177-3AD203B41FA5}">
                      <a16:colId xmlns:a16="http://schemas.microsoft.com/office/drawing/2014/main" val="20001"/>
                    </a:ext>
                  </a:extLst>
                </a:gridCol>
                <a:gridCol w="536227">
                  <a:extLst>
                    <a:ext uri="{9D8B030D-6E8A-4147-A177-3AD203B41FA5}">
                      <a16:colId xmlns:a16="http://schemas.microsoft.com/office/drawing/2014/main" val="20002"/>
                    </a:ext>
                  </a:extLst>
                </a:gridCol>
                <a:gridCol w="536227">
                  <a:extLst>
                    <a:ext uri="{9D8B030D-6E8A-4147-A177-3AD203B41FA5}">
                      <a16:colId xmlns:a16="http://schemas.microsoft.com/office/drawing/2014/main" val="20003"/>
                    </a:ext>
                  </a:extLst>
                </a:gridCol>
                <a:gridCol w="536227">
                  <a:extLst>
                    <a:ext uri="{9D8B030D-6E8A-4147-A177-3AD203B41FA5}">
                      <a16:colId xmlns:a16="http://schemas.microsoft.com/office/drawing/2014/main" val="20004"/>
                    </a:ext>
                  </a:extLst>
                </a:gridCol>
                <a:gridCol w="536227">
                  <a:extLst>
                    <a:ext uri="{9D8B030D-6E8A-4147-A177-3AD203B41FA5}">
                      <a16:colId xmlns:a16="http://schemas.microsoft.com/office/drawing/2014/main" val="20005"/>
                    </a:ext>
                  </a:extLst>
                </a:gridCol>
                <a:gridCol w="535931">
                  <a:extLst>
                    <a:ext uri="{9D8B030D-6E8A-4147-A177-3AD203B41FA5}">
                      <a16:colId xmlns:a16="http://schemas.microsoft.com/office/drawing/2014/main" val="20006"/>
                    </a:ext>
                  </a:extLst>
                </a:gridCol>
                <a:gridCol w="535931">
                  <a:extLst>
                    <a:ext uri="{9D8B030D-6E8A-4147-A177-3AD203B41FA5}">
                      <a16:colId xmlns:a16="http://schemas.microsoft.com/office/drawing/2014/main" val="20007"/>
                    </a:ext>
                  </a:extLst>
                </a:gridCol>
                <a:gridCol w="558088">
                  <a:extLst>
                    <a:ext uri="{9D8B030D-6E8A-4147-A177-3AD203B41FA5}">
                      <a16:colId xmlns:a16="http://schemas.microsoft.com/office/drawing/2014/main" val="20008"/>
                    </a:ext>
                  </a:extLst>
                </a:gridCol>
                <a:gridCol w="558088">
                  <a:extLst>
                    <a:ext uri="{9D8B030D-6E8A-4147-A177-3AD203B41FA5}">
                      <a16:colId xmlns:a16="http://schemas.microsoft.com/office/drawing/2014/main" val="1106900514"/>
                    </a:ext>
                  </a:extLst>
                </a:gridCol>
              </a:tblGrid>
              <a:tr h="247641">
                <a:tc gridSpan="8">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528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7641">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9,683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9,422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9,456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9,487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12,135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14,398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7,000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6,688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6,414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7,271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7641">
                <a:tc>
                  <a:txBody>
                    <a:bodyPr/>
                    <a:lstStyle/>
                    <a:p>
                      <a:pPr algn="just">
                        <a:lnSpc>
                          <a:spcPct val="100000"/>
                        </a:lnSpc>
                        <a:spcAft>
                          <a:spcPts val="0"/>
                        </a:spcAft>
                      </a:pP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altLang="en-US" sz="9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629</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1,374</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2,108</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3,368</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ヨーロッパ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中近東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アフリカ</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オセアニア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6414">
                <a:tc gridSpan="2">
                  <a:txBody>
                    <a:bodyPr/>
                    <a:lstStyle/>
                    <a:p>
                      <a:pPr algn="l">
                        <a:lnSpc>
                          <a:spcPct val="100000"/>
                        </a:lnSpc>
                        <a:spcAft>
                          <a:spcPts val="0"/>
                        </a:spcAft>
                      </a:pPr>
                      <a:r>
                        <a:rPr lang="ja-JP" altLang="en-US" sz="9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endPar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ja-JP" sz="9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a:txBody>
                    <a:body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10,791</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10,325</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10,521</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10,533</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10,853</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11,916</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15,600</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4"/>
                  </a:ext>
                </a:extLst>
              </a:tr>
            </a:tbl>
          </a:graphicData>
        </a:graphic>
      </p:graphicFrame>
      <p:sp>
        <p:nvSpPr>
          <p:cNvPr id="17" name="正方形/長方形 16"/>
          <p:cNvSpPr/>
          <p:nvPr/>
        </p:nvSpPr>
        <p:spPr>
          <a:xfrm>
            <a:off x="416496" y="1916832"/>
            <a:ext cx="4752528"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○都道府県別の高等教育機関受入</a:t>
            </a:r>
            <a:r>
              <a:rPr lang="zh-CN" altLang="en-US" sz="1400" dirty="0">
                <a:latin typeface="Meiryo UI" panose="020B0604030504040204" pitchFamily="50" charset="-128"/>
                <a:ea typeface="Meiryo UI" panose="020B0604030504040204" pitchFamily="50" charset="-128"/>
                <a:cs typeface="Meiryo UI" panose="020B0604030504040204" pitchFamily="50" charset="-128"/>
              </a:rPr>
              <a:t>留学生数</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200" dirty="0">
                <a:latin typeface="Meiryo UI" panose="020B0604030504040204" pitchFamily="50" charset="-128"/>
                <a:ea typeface="Meiryo UI" panose="020B0604030504040204" pitchFamily="50" charset="-128"/>
                <a:cs typeface="Meiryo UI" panose="020B0604030504040204" pitchFamily="50" charset="-128"/>
              </a:rPr>
              <a:t>出典：日本学生支援機構「外国人留学生在籍状況調査結果」</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endParaRPr lang="en-US" altLang="zh-CN"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81000" y="2624718"/>
            <a:ext cx="1224136"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323661" y="6492832"/>
            <a:ext cx="2228850" cy="365125"/>
          </a:xfrm>
        </p:spPr>
        <p:txBody>
          <a:bodyPr/>
          <a:lstStyle/>
          <a:p>
            <a:pPr>
              <a:defRPr/>
            </a:pPr>
            <a:fld id="{4AC9B83D-17C3-4F2E-B0BA-D155CD364A7C}" type="slidenum">
              <a:rPr lang="ja-JP" altLang="en-US" b="1" smtClean="0"/>
              <a:pPr>
                <a:defRPr/>
              </a:pPr>
              <a:t>64</a:t>
            </a:fld>
            <a:endParaRPr lang="ja-JP" altLang="en-US" b="1" dirty="0"/>
          </a:p>
        </p:txBody>
      </p:sp>
      <p:graphicFrame>
        <p:nvGraphicFramePr>
          <p:cNvPr id="13" name="グラフ 12"/>
          <p:cNvGraphicFramePr>
            <a:graphicFrameLocks/>
          </p:cNvGraphicFramePr>
          <p:nvPr>
            <p:extLst/>
          </p:nvPr>
        </p:nvGraphicFramePr>
        <p:xfrm>
          <a:off x="381000" y="2856536"/>
          <a:ext cx="4838700" cy="3812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06222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p:cNvGraphicFramePr>
            <a:graphicFrameLocks/>
          </p:cNvGraphicFramePr>
          <p:nvPr>
            <p:extLst/>
          </p:nvPr>
        </p:nvGraphicFramePr>
        <p:xfrm>
          <a:off x="506306" y="3521163"/>
          <a:ext cx="3331078" cy="2966081"/>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0" y="0"/>
            <a:ext cx="9921552" cy="369332"/>
          </a:xfrm>
          <a:prstGeom prst="rect">
            <a:avLst/>
          </a:prstGeom>
          <a:solidFill>
            <a:srgbClr val="0070C0"/>
          </a:solidFill>
        </p:spPr>
        <p:txBody>
          <a:bodyPr wrap="square" rtlCol="0">
            <a:spAutoFit/>
          </a:bodyPr>
          <a:lstStyle/>
          <a:p>
            <a:pPr algn="ct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■都道府県別、外国人労働者・在留外国人の状況</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88504" y="614260"/>
            <a:ext cx="8928992" cy="21079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nSpc>
                <a:spcPts val="18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月末現在の国内における外国人労働者数は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万人と過去最高を更新（前年比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増加）。都道府県別では、東京都（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％）が最も多く、次いで愛知（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その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うち、「専門的・技術的分野の在留資格」を持つ者は全国で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県別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と続く。</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大阪府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の専門・技術的分野の在留資格をもつ外国人労働者数は、近年増加傾向にあるが、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依然として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との差は大きい。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専門的・技術的分野」のうち、「経営・管理」の在留資格を持つ府内在留外国人は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人と、東京・埼玉に次いで多く、近年増加傾向にある。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41817" y="6423720"/>
            <a:ext cx="5475279" cy="461665"/>
          </a:xfrm>
          <a:prstGeom prst="rect">
            <a:avLst/>
          </a:prstGeom>
        </p:spPr>
        <p:txBody>
          <a:bodyPr wrap="square">
            <a:spAutoFit/>
          </a:bodyPr>
          <a:lstStyle/>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出入国管理及び難民認定法における「専門的・技術的分野の在留資格」には、「教授」、「芸術」、「宗教」、「報道」、</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「高度専門職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号」、「投資・経営」、「法律・会計業務」、「医療」、「研究」、「教育」、「技術・人文知識・国際業務」、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「企業内転勤」、「興行」、「介護」、「技能」が該当する。</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a:xfrm>
            <a:off x="7563544" y="6423720"/>
            <a:ext cx="2228850" cy="365125"/>
          </a:xfrm>
        </p:spPr>
        <p:txBody>
          <a:bodyPr/>
          <a:lstStyle/>
          <a:p>
            <a:pPr>
              <a:defRPr/>
            </a:pPr>
            <a:fld id="{4AC9B83D-17C3-4F2E-B0BA-D155CD364A7C}" type="slidenum">
              <a:rPr lang="ja-JP" altLang="en-US" b="1" smtClean="0"/>
              <a:pPr>
                <a:defRPr/>
              </a:pPr>
              <a:t>65</a:t>
            </a:fld>
            <a:endParaRPr lang="ja-JP" altLang="en-US" b="1" dirty="0"/>
          </a:p>
        </p:txBody>
      </p:sp>
      <p:sp>
        <p:nvSpPr>
          <p:cNvPr id="15" name="テキスト ボックス 14"/>
          <p:cNvSpPr txBox="1"/>
          <p:nvPr/>
        </p:nvSpPr>
        <p:spPr>
          <a:xfrm>
            <a:off x="272481" y="2955650"/>
            <a:ext cx="4002169" cy="62324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○都道府県別外国人労働者数と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月末現在）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出典：厚生労働省「外国人雇用状況の届出状況」より作成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6096246" y="2924945"/>
            <a:ext cx="3465266" cy="461665"/>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○「経営・管理</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の在留資格を持つ在留外国人数</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出典：法務省「在留外国人統計」より作成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853608" y="6290525"/>
            <a:ext cx="3707904" cy="584775"/>
          </a:xfrm>
          <a:prstGeom prst="rect">
            <a:avLst/>
          </a:prstGeom>
        </p:spPr>
        <p:txBody>
          <a:bodyPr wrap="square">
            <a:spAutoFit/>
          </a:bodyPr>
          <a:lstStyle/>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月より在留資格「投資・経営」が「経営・管理」に名称変更された。</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これにより、</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月までは外国資本（外資系）の会社における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経営・管理活動に活動対象が限られていたが、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月からは、</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日本資本（日系企業）の会社における経営・管理活動も対象となった。</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850268" y="2930827"/>
            <a:ext cx="2974941" cy="646331"/>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を持つ外国人労働者数の推移</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6" name="テキスト ボックス 5"/>
          <p:cNvSpPr txBox="1"/>
          <p:nvPr/>
        </p:nvSpPr>
        <p:spPr>
          <a:xfrm>
            <a:off x="8913440" y="3305719"/>
            <a:ext cx="1008112"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（人）</a:t>
            </a:r>
          </a:p>
        </p:txBody>
      </p:sp>
      <p:sp>
        <p:nvSpPr>
          <p:cNvPr id="20" name="テキスト ボックス 19"/>
          <p:cNvSpPr txBox="1"/>
          <p:nvPr/>
        </p:nvSpPr>
        <p:spPr>
          <a:xfrm>
            <a:off x="6033120" y="3305719"/>
            <a:ext cx="622998" cy="22200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（人）</a:t>
            </a:r>
          </a:p>
        </p:txBody>
      </p:sp>
      <p:graphicFrame>
        <p:nvGraphicFramePr>
          <p:cNvPr id="4" name="表 3"/>
          <p:cNvGraphicFramePr>
            <a:graphicFrameLocks noGrp="1"/>
          </p:cNvGraphicFramePr>
          <p:nvPr>
            <p:extLst/>
          </p:nvPr>
        </p:nvGraphicFramePr>
        <p:xfrm>
          <a:off x="3944889" y="3583039"/>
          <a:ext cx="2089291" cy="2474498"/>
        </p:xfrm>
        <a:graphic>
          <a:graphicData uri="http://schemas.openxmlformats.org/drawingml/2006/table">
            <a:tbl>
              <a:tblPr firstRow="1" bandRow="1">
                <a:tableStyleId>{5C22544A-7EE6-4342-B048-85BDC9FD1C3A}</a:tableStyleId>
              </a:tblPr>
              <a:tblGrid>
                <a:gridCol w="1274541">
                  <a:extLst>
                    <a:ext uri="{9D8B030D-6E8A-4147-A177-3AD203B41FA5}">
                      <a16:colId xmlns:a16="http://schemas.microsoft.com/office/drawing/2014/main" val="471118431"/>
                    </a:ext>
                  </a:extLst>
                </a:gridCol>
                <a:gridCol w="814750">
                  <a:extLst>
                    <a:ext uri="{9D8B030D-6E8A-4147-A177-3AD203B41FA5}">
                      <a16:colId xmlns:a16="http://schemas.microsoft.com/office/drawing/2014/main" val="1730175475"/>
                    </a:ext>
                  </a:extLst>
                </a:gridCol>
              </a:tblGrid>
              <a:tr h="279938">
                <a:tc>
                  <a:txBody>
                    <a:bodyPr/>
                    <a:lstStyle/>
                    <a:p>
                      <a:pPr algn="ctr"/>
                      <a:r>
                        <a:rPr kumimoji="1" lang="ja-JP" altLang="en-US" sz="1100" dirty="0" smtClean="0">
                          <a:latin typeface="Meiryo UI" panose="020B0604030504040204" pitchFamily="50" charset="-128"/>
                          <a:ea typeface="Meiryo UI" panose="020B0604030504040204" pitchFamily="50" charset="-128"/>
                        </a:rPr>
                        <a:t>時点</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人数</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31899091"/>
                  </a:ext>
                </a:extLst>
              </a:tr>
              <a:tr h="151272">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2011</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8,704</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69188312"/>
                  </a:ext>
                </a:extLst>
              </a:tr>
              <a:tr h="123456">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2012</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9,044</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283810397"/>
                  </a:ext>
                </a:extLst>
              </a:tr>
              <a:tr h="167648">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2013</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9,339</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05016959"/>
                  </a:ext>
                </a:extLst>
              </a:tr>
              <a:tr h="139832">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2014</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9,759</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335094927"/>
                  </a:ext>
                </a:extLst>
              </a:tr>
              <a:tr h="0">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2015</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10,052</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3208837676"/>
                  </a:ext>
                </a:extLst>
              </a:tr>
              <a:tr h="0">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2016</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12,356</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3275531902"/>
                  </a:ext>
                </a:extLst>
              </a:tr>
              <a:tr h="128392">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2017</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15,258</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568075657"/>
                  </a:ext>
                </a:extLst>
              </a:tr>
              <a:tr h="0">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2018</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20,173</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905132028"/>
                  </a:ext>
                </a:extLst>
              </a:tr>
              <a:tr h="144768">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2019</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25,816</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643432495"/>
                  </a:ext>
                </a:extLst>
              </a:tr>
            </a:tbl>
          </a:graphicData>
        </a:graphic>
      </p:graphicFrame>
      <p:sp>
        <p:nvSpPr>
          <p:cNvPr id="23" name="四角形吹き出し 22"/>
          <p:cNvSpPr/>
          <p:nvPr/>
        </p:nvSpPr>
        <p:spPr>
          <a:xfrm>
            <a:off x="1992328" y="3573854"/>
            <a:ext cx="1270167" cy="432048"/>
          </a:xfrm>
          <a:prstGeom prst="wedgeRectCallout">
            <a:avLst>
              <a:gd name="adj1" fmla="val -59842"/>
              <a:gd name="adj2" fmla="val 94626"/>
            </a:avLst>
          </a:prstGeom>
          <a:solidFill>
            <a:schemeClr val="bg1"/>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外国人労働者に占める</a:t>
            </a:r>
            <a:endParaRPr kumimoji="1"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「専門的・技術的」資格保有者の割合（右軸）</a:t>
            </a:r>
          </a:p>
        </p:txBody>
      </p:sp>
      <p:graphicFrame>
        <p:nvGraphicFramePr>
          <p:cNvPr id="18" name="グラフ 17"/>
          <p:cNvGraphicFramePr>
            <a:graphicFrameLocks/>
          </p:cNvGraphicFramePr>
          <p:nvPr>
            <p:extLst>
              <p:ext uri="{D42A27DB-BD31-4B8C-83A1-F6EECF244321}">
                <p14:modId xmlns:p14="http://schemas.microsoft.com/office/powerpoint/2010/main" val="2211029011"/>
              </p:ext>
            </p:extLst>
          </p:nvPr>
        </p:nvGraphicFramePr>
        <p:xfrm>
          <a:off x="6208089" y="3506336"/>
          <a:ext cx="3288696" cy="28188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345504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5529844" y="1779718"/>
            <a:ext cx="3806071" cy="4077059"/>
            <a:chOff x="5398911" y="1184693"/>
            <a:chExt cx="4123244" cy="4416814"/>
          </a:xfrm>
        </p:grpSpPr>
        <p:pic>
          <p:nvPicPr>
            <p:cNvPr id="10" name="図 9" title="図表2-1-4　二次医療圏の設定"/>
            <p:cNvPicPr/>
            <p:nvPr/>
          </p:nvPicPr>
          <p:blipFill>
            <a:blip r:embed="rId3">
              <a:extLst>
                <a:ext uri="{28A0092B-C50C-407E-A947-70E740481C1C}">
                  <a14:useLocalDpi xmlns:a14="http://schemas.microsoft.com/office/drawing/2010/main" val="0"/>
                </a:ext>
              </a:extLst>
            </a:blip>
            <a:stretch>
              <a:fillRect/>
            </a:stretch>
          </p:blipFill>
          <p:spPr>
            <a:xfrm>
              <a:off x="5415460" y="1184693"/>
              <a:ext cx="4106695" cy="4416814"/>
            </a:xfrm>
            <a:prstGeom prst="rect">
              <a:avLst/>
            </a:prstGeom>
          </p:spPr>
        </p:pic>
        <p:sp>
          <p:nvSpPr>
            <p:cNvPr id="3" name="正方形/長方形 2"/>
            <p:cNvSpPr/>
            <p:nvPr/>
          </p:nvSpPr>
          <p:spPr>
            <a:xfrm>
              <a:off x="5947464" y="1998270"/>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ja-JP" altLang="en-US" sz="923" b="1" u="sng" dirty="0">
                  <a:solidFill>
                    <a:schemeClr val="tx1"/>
                  </a:solidFill>
                </a:rPr>
                <a:t>７か所</a:t>
              </a:r>
            </a:p>
          </p:txBody>
        </p:sp>
        <p:sp>
          <p:nvSpPr>
            <p:cNvPr id="16" name="正方形/長方形 15"/>
            <p:cNvSpPr/>
            <p:nvPr/>
          </p:nvSpPr>
          <p:spPr>
            <a:xfrm>
              <a:off x="5897694" y="3168368"/>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35</a:t>
              </a:r>
              <a:r>
                <a:rPr lang="ja-JP" altLang="en-US" sz="923" b="1" u="sng" dirty="0">
                  <a:solidFill>
                    <a:schemeClr val="tx1"/>
                  </a:solidFill>
                </a:rPr>
                <a:t>か所</a:t>
              </a:r>
            </a:p>
          </p:txBody>
        </p:sp>
        <p:sp>
          <p:nvSpPr>
            <p:cNvPr id="17" name="正方形/長方形 16"/>
            <p:cNvSpPr/>
            <p:nvPr/>
          </p:nvSpPr>
          <p:spPr>
            <a:xfrm>
              <a:off x="5844570" y="3654648"/>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3</a:t>
              </a:r>
              <a:r>
                <a:rPr lang="ja-JP" altLang="en-US" sz="923" b="1" u="sng" dirty="0">
                  <a:solidFill>
                    <a:schemeClr val="tx1"/>
                  </a:solidFill>
                </a:rPr>
                <a:t>か所</a:t>
              </a:r>
            </a:p>
          </p:txBody>
        </p:sp>
        <p:sp>
          <p:nvSpPr>
            <p:cNvPr id="18" name="正方形/長方形 17"/>
            <p:cNvSpPr/>
            <p:nvPr/>
          </p:nvSpPr>
          <p:spPr>
            <a:xfrm>
              <a:off x="5398911" y="4311915"/>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6</a:t>
              </a:r>
              <a:r>
                <a:rPr lang="ja-JP" altLang="en-US" sz="923" b="1" u="sng" dirty="0">
                  <a:solidFill>
                    <a:schemeClr val="tx1"/>
                  </a:solidFill>
                </a:rPr>
                <a:t>か所</a:t>
              </a:r>
            </a:p>
          </p:txBody>
        </p:sp>
        <p:sp>
          <p:nvSpPr>
            <p:cNvPr id="19" name="正方形/長方形 18"/>
            <p:cNvSpPr/>
            <p:nvPr/>
          </p:nvSpPr>
          <p:spPr>
            <a:xfrm>
              <a:off x="8193360" y="1746242"/>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4</a:t>
              </a:r>
              <a:r>
                <a:rPr lang="ja-JP" altLang="en-US" sz="923" b="1" u="sng" dirty="0">
                  <a:solidFill>
                    <a:schemeClr val="tx1"/>
                  </a:solidFill>
                </a:rPr>
                <a:t>か所</a:t>
              </a:r>
            </a:p>
          </p:txBody>
        </p:sp>
        <p:sp>
          <p:nvSpPr>
            <p:cNvPr id="20" name="正方形/長方形 19"/>
            <p:cNvSpPr/>
            <p:nvPr/>
          </p:nvSpPr>
          <p:spPr>
            <a:xfrm>
              <a:off x="8384466" y="2873072"/>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7</a:t>
              </a:r>
              <a:r>
                <a:rPr lang="ja-JP" altLang="en-US" sz="923" b="1" u="sng" dirty="0">
                  <a:solidFill>
                    <a:schemeClr val="tx1"/>
                  </a:solidFill>
                </a:rPr>
                <a:t>か所</a:t>
              </a:r>
            </a:p>
          </p:txBody>
        </p:sp>
        <p:sp>
          <p:nvSpPr>
            <p:cNvPr id="21" name="正方形/長方形 20"/>
            <p:cNvSpPr/>
            <p:nvPr/>
          </p:nvSpPr>
          <p:spPr>
            <a:xfrm>
              <a:off x="8411762" y="3585540"/>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5</a:t>
              </a:r>
              <a:r>
                <a:rPr lang="ja-JP" altLang="en-US" sz="923" b="1" u="sng" dirty="0">
                  <a:solidFill>
                    <a:schemeClr val="tx1"/>
                  </a:solidFill>
                </a:rPr>
                <a:t>か所</a:t>
              </a:r>
            </a:p>
          </p:txBody>
        </p:sp>
        <p:sp>
          <p:nvSpPr>
            <p:cNvPr id="22" name="正方形/長方形 21"/>
            <p:cNvSpPr/>
            <p:nvPr/>
          </p:nvSpPr>
          <p:spPr>
            <a:xfrm>
              <a:off x="8425049" y="4715515"/>
              <a:ext cx="1097106"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23" b="1" dirty="0">
                  <a:solidFill>
                    <a:schemeClr val="tx1"/>
                  </a:solidFill>
                </a:rPr>
                <a:t>＝</a:t>
              </a:r>
              <a:r>
                <a:rPr lang="en-US" altLang="ja-JP" sz="923" b="1" u="sng" dirty="0">
                  <a:solidFill>
                    <a:schemeClr val="tx1"/>
                  </a:solidFill>
                </a:rPr>
                <a:t>3</a:t>
              </a:r>
              <a:r>
                <a:rPr lang="ja-JP" altLang="en-US" sz="923" b="1" u="sng" dirty="0">
                  <a:solidFill>
                    <a:schemeClr val="tx1"/>
                  </a:solidFill>
                </a:rPr>
                <a:t>か所</a:t>
              </a:r>
            </a:p>
          </p:txBody>
        </p:sp>
      </p:grpSp>
      <p:graphicFrame>
        <p:nvGraphicFramePr>
          <p:cNvPr id="25" name="グラフ 24"/>
          <p:cNvGraphicFramePr>
            <a:graphicFrameLocks/>
          </p:cNvGraphicFramePr>
          <p:nvPr>
            <p:extLst/>
          </p:nvPr>
        </p:nvGraphicFramePr>
        <p:xfrm>
          <a:off x="601494" y="2165227"/>
          <a:ext cx="8441553" cy="4740178"/>
        </p:xfrm>
        <a:graphic>
          <a:graphicData uri="http://schemas.openxmlformats.org/drawingml/2006/chart">
            <c:chart xmlns:c="http://schemas.openxmlformats.org/drawingml/2006/chart" xmlns:r="http://schemas.openxmlformats.org/officeDocument/2006/relationships" r:id="rId4"/>
          </a:graphicData>
        </a:graphic>
      </p:graphicFrame>
      <p:sp>
        <p:nvSpPr>
          <p:cNvPr id="26" name="大かっこ 25"/>
          <p:cNvSpPr/>
          <p:nvPr/>
        </p:nvSpPr>
        <p:spPr>
          <a:xfrm>
            <a:off x="1441725" y="2727856"/>
            <a:ext cx="4511073" cy="1374636"/>
          </a:xfrm>
          <a:prstGeom prst="bracketPair">
            <a:avLst>
              <a:gd name="adj" fmla="val 7195"/>
            </a:avLst>
          </a:prstGeom>
          <a:ln w="6350"/>
        </p:spPr>
        <p:style>
          <a:lnRef idx="1">
            <a:schemeClr val="dk1"/>
          </a:lnRef>
          <a:fillRef idx="0">
            <a:schemeClr val="dk1"/>
          </a:fillRef>
          <a:effectRef idx="0">
            <a:schemeClr val="dk1"/>
          </a:effectRef>
          <a:fontRef idx="minor">
            <a:schemeClr val="tx1"/>
          </a:fontRef>
        </p:style>
        <p:txBody>
          <a:bodyPr wrap="square">
            <a:spAutoFit/>
          </a:bodyPr>
          <a:lstStyle/>
          <a:p>
            <a:pPr>
              <a:lnSpc>
                <a:spcPts val="1200"/>
              </a:lnSpc>
            </a:pPr>
            <a:r>
              <a:rPr lang="en-US" altLang="ja-JP" sz="1015" dirty="0"/>
              <a:t>※</a:t>
            </a:r>
            <a:r>
              <a:rPr lang="ja-JP" altLang="en-US" sz="1015" dirty="0"/>
              <a:t>：集計方法</a:t>
            </a:r>
            <a:endParaRPr lang="en-US" altLang="ja-JP" sz="1015" dirty="0"/>
          </a:p>
          <a:p>
            <a:pPr>
              <a:lnSpc>
                <a:spcPts val="1200"/>
              </a:lnSpc>
            </a:pPr>
            <a:r>
              <a:rPr lang="en-US" altLang="ja-JP" sz="1015" dirty="0"/>
              <a:t>1).</a:t>
            </a:r>
            <a:r>
              <a:rPr lang="ja-JP" altLang="en-US" sz="1015" dirty="0"/>
              <a:t>都道府県によって選出された外国人患者を受け入れる拠点的な医療機関</a:t>
            </a:r>
            <a:endParaRPr lang="en-US" altLang="ja-JP" sz="1015" dirty="0"/>
          </a:p>
          <a:p>
            <a:pPr>
              <a:lnSpc>
                <a:spcPts val="1200"/>
              </a:lnSpc>
            </a:pPr>
            <a:r>
              <a:rPr lang="ja-JP" altLang="en-US" sz="1015" dirty="0"/>
              <a:t>　</a:t>
            </a:r>
            <a:r>
              <a:rPr lang="en-US" altLang="ja-JP" sz="1015" dirty="0"/>
              <a:t>[1]</a:t>
            </a:r>
            <a:r>
              <a:rPr lang="ja-JP" altLang="en-US" sz="1015" dirty="0"/>
              <a:t>カテゴリー</a:t>
            </a:r>
            <a:r>
              <a:rPr lang="en-US" altLang="ja-JP" sz="1015" dirty="0"/>
              <a:t>1</a:t>
            </a:r>
            <a:r>
              <a:rPr lang="ja-JP" altLang="en-US" sz="1015" dirty="0"/>
              <a:t>：入院を要する救急患者に対応可能な医療機関</a:t>
            </a:r>
          </a:p>
          <a:p>
            <a:pPr>
              <a:lnSpc>
                <a:spcPts val="1200"/>
              </a:lnSpc>
            </a:pPr>
            <a:r>
              <a:rPr lang="ja-JP" altLang="en-US" sz="1015" dirty="0"/>
              <a:t>　</a:t>
            </a:r>
            <a:r>
              <a:rPr lang="en-US" altLang="ja-JP" sz="1015" dirty="0"/>
              <a:t>[2]</a:t>
            </a:r>
            <a:r>
              <a:rPr lang="ja-JP" altLang="en-US" sz="1015" dirty="0"/>
              <a:t>カテゴリー</a:t>
            </a:r>
            <a:r>
              <a:rPr lang="en-US" altLang="ja-JP" sz="1015" dirty="0"/>
              <a:t>2</a:t>
            </a:r>
            <a:r>
              <a:rPr lang="ja-JP" altLang="en-US" sz="1015" dirty="0"/>
              <a:t>：診療所・歯科診療所も含む外国人患者を受入可能な医療機関</a:t>
            </a:r>
          </a:p>
          <a:p>
            <a:pPr>
              <a:lnSpc>
                <a:spcPts val="1200"/>
              </a:lnSpc>
            </a:pPr>
            <a:r>
              <a:rPr lang="en-US" altLang="ja-JP" sz="1015" dirty="0"/>
              <a:t>2).[1][2]</a:t>
            </a:r>
            <a:r>
              <a:rPr lang="ja-JP" altLang="en-US" sz="1015" dirty="0"/>
              <a:t>以外で外国人患者への診療に協力する意志があり、都道府県において</a:t>
            </a:r>
            <a:endParaRPr lang="en-US" altLang="ja-JP" sz="1015" dirty="0"/>
          </a:p>
          <a:p>
            <a:pPr>
              <a:lnSpc>
                <a:spcPts val="1200"/>
              </a:lnSpc>
            </a:pPr>
            <a:r>
              <a:rPr lang="ja-JP" altLang="en-US" sz="1015" dirty="0"/>
              <a:t>　　医療機関リストへの適格性が有と判断されたもの</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66</a:t>
            </a:fld>
            <a:endParaRPr kumimoji="1" lang="ja-JP" altLang="en-US" dirty="0"/>
          </a:p>
        </p:txBody>
      </p:sp>
      <p:sp>
        <p:nvSpPr>
          <p:cNvPr id="29" name="正方形/長方形 28"/>
          <p:cNvSpPr/>
          <p:nvPr/>
        </p:nvSpPr>
        <p:spPr>
          <a:xfrm>
            <a:off x="0" y="-7262"/>
            <a:ext cx="9906000" cy="369332"/>
          </a:xfrm>
          <a:prstGeom prst="rect">
            <a:avLst/>
          </a:prstGeom>
          <a:solidFill>
            <a:srgbClr val="0070C0"/>
          </a:solidFill>
        </p:spPr>
        <p:txBody>
          <a:bodyPr wrap="square">
            <a:spAutoFit/>
          </a:bodyPr>
          <a:lstStyle/>
          <a:p>
            <a:pPr marL="177800" indent="-177800"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外国人患者を受け入れる医療機関数</a:t>
            </a:r>
            <a:r>
              <a:rPr lang="ja-JP" altLang="en-US"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出典：厚生労働省「外国人患者を受け入れる医療機関の情報を取りまとめたリスト</a:t>
            </a:r>
          </a:p>
        </p:txBody>
      </p:sp>
      <p:sp>
        <p:nvSpPr>
          <p:cNvPr id="30" name="正方形/長方形 29"/>
          <p:cNvSpPr/>
          <p:nvPr/>
        </p:nvSpPr>
        <p:spPr>
          <a:xfrm>
            <a:off x="482509" y="793923"/>
            <a:ext cx="8853406" cy="524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smtClean="0">
                <a:latin typeface="Meiryo UI" panose="020B0604030504040204" pitchFamily="50" charset="-128"/>
                <a:ea typeface="Meiryo UI" panose="020B0604030504040204" pitchFamily="50" charset="-128"/>
              </a:rPr>
              <a:t>〇　外国人</a:t>
            </a:r>
            <a:r>
              <a:rPr lang="ja-JP" altLang="en-US" sz="1600" dirty="0">
                <a:latin typeface="Meiryo UI" panose="020B0604030504040204" pitchFamily="50" charset="-128"/>
                <a:ea typeface="Meiryo UI" panose="020B0604030504040204" pitchFamily="50" charset="-128"/>
              </a:rPr>
              <a:t>患者の受入医療機関数は、東京都</a:t>
            </a:r>
            <a:r>
              <a:rPr lang="en-US" altLang="ja-JP" sz="1600" dirty="0">
                <a:latin typeface="Meiryo UI" panose="020B0604030504040204" pitchFamily="50" charset="-128"/>
                <a:ea typeface="Meiryo UI" panose="020B0604030504040204" pitchFamily="50" charset="-128"/>
              </a:rPr>
              <a:t>392</a:t>
            </a:r>
            <a:r>
              <a:rPr lang="ja-JP" altLang="en-US" sz="1600" dirty="0">
                <a:latin typeface="Meiryo UI" panose="020B0604030504040204" pitchFamily="50" charset="-128"/>
                <a:ea typeface="Meiryo UI" panose="020B0604030504040204" pitchFamily="50" charset="-128"/>
              </a:rPr>
              <a:t>箇所に対し、大阪府</a:t>
            </a:r>
            <a:r>
              <a:rPr lang="en-US" altLang="ja-JP" sz="1600" dirty="0">
                <a:latin typeface="Meiryo UI" panose="020B0604030504040204" pitchFamily="50" charset="-128"/>
                <a:ea typeface="Meiryo UI" panose="020B0604030504040204" pitchFamily="50" charset="-128"/>
              </a:rPr>
              <a:t>70</a:t>
            </a:r>
            <a:r>
              <a:rPr lang="ja-JP" altLang="en-US" sz="1600" dirty="0">
                <a:latin typeface="Meiryo UI" panose="020B0604030504040204" pitchFamily="50" charset="-128"/>
                <a:ea typeface="Meiryo UI" panose="020B0604030504040204" pitchFamily="50" charset="-128"/>
              </a:rPr>
              <a:t>箇所</a:t>
            </a:r>
            <a:r>
              <a:rPr lang="ja-JP" altLang="en-US" sz="1600" dirty="0" smtClean="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令和２年８月</a:t>
            </a:r>
            <a:r>
              <a:rPr lang="en-US" altLang="ja-JP" sz="1600" dirty="0">
                <a:latin typeface="Meiryo UI" panose="020B0604030504040204" pitchFamily="50" charset="-128"/>
                <a:ea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rPr>
              <a:t>日現在）</a:t>
            </a:r>
          </a:p>
        </p:txBody>
      </p:sp>
    </p:spTree>
    <p:extLst>
      <p:ext uri="{BB962C8B-B14F-4D97-AF65-F5344CB8AC3E}">
        <p14:creationId xmlns:p14="http://schemas.microsoft.com/office/powerpoint/2010/main" val="3079959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70C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ja-JP"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大阪</a:t>
            </a:r>
            <a:r>
              <a:rPr lang="ja-JP" altLang="en-US" sz="1800" b="1" dirty="0">
                <a:solidFill>
                  <a:schemeClr val="bg1"/>
                </a:solidFill>
                <a:latin typeface="Meiryo UI" panose="020B0604030504040204" pitchFamily="50" charset="-128"/>
                <a:ea typeface="Meiryo UI" panose="020B0604030504040204" pitchFamily="50" charset="-128"/>
              </a:rPr>
              <a:t>の</a:t>
            </a:r>
            <a:r>
              <a:rPr lang="ja-JP" altLang="en-US" sz="1800" b="1" dirty="0" smtClean="0">
                <a:solidFill>
                  <a:schemeClr val="bg1"/>
                </a:solidFill>
                <a:latin typeface="Meiryo UI" panose="020B0604030504040204" pitchFamily="50" charset="-128"/>
                <a:ea typeface="Meiryo UI" panose="020B0604030504040204" pitchFamily="50" charset="-128"/>
              </a:rPr>
              <a:t>特色（気質・府民意識）</a:t>
            </a:r>
            <a:endParaRPr lang="ja-JP" altLang="en-US" sz="1800" b="1" dirty="0">
              <a:solidFill>
                <a:schemeClr val="bg1"/>
              </a:solidFill>
              <a:latin typeface="Meiryo UI" panose="020B0604030504040204" pitchFamily="50" charset="-128"/>
              <a:ea typeface="Meiryo UI" panose="020B0604030504040204" pitchFamily="50" charset="-128"/>
            </a:endParaRPr>
          </a:p>
        </p:txBody>
      </p:sp>
      <p:graphicFrame>
        <p:nvGraphicFramePr>
          <p:cNvPr id="21" name="表 20"/>
          <p:cNvGraphicFramePr>
            <a:graphicFrameLocks noGrp="1"/>
          </p:cNvGraphicFramePr>
          <p:nvPr>
            <p:extLst/>
          </p:nvPr>
        </p:nvGraphicFramePr>
        <p:xfrm>
          <a:off x="71080" y="1261863"/>
          <a:ext cx="9763839" cy="5037181"/>
        </p:xfrm>
        <a:graphic>
          <a:graphicData uri="http://schemas.openxmlformats.org/drawingml/2006/table">
            <a:tbl>
              <a:tblPr firstRow="1" bandRow="1">
                <a:tableStyleId>{5C22544A-7EE6-4342-B048-85BDC9FD1C3A}</a:tableStyleId>
              </a:tblPr>
              <a:tblGrid>
                <a:gridCol w="3284057">
                  <a:extLst>
                    <a:ext uri="{9D8B030D-6E8A-4147-A177-3AD203B41FA5}">
                      <a16:colId xmlns:a16="http://schemas.microsoft.com/office/drawing/2014/main" val="2230677599"/>
                    </a:ext>
                  </a:extLst>
                </a:gridCol>
                <a:gridCol w="3239891">
                  <a:extLst>
                    <a:ext uri="{9D8B030D-6E8A-4147-A177-3AD203B41FA5}">
                      <a16:colId xmlns:a16="http://schemas.microsoft.com/office/drawing/2014/main" val="4015745365"/>
                    </a:ext>
                  </a:extLst>
                </a:gridCol>
                <a:gridCol w="3239891">
                  <a:extLst>
                    <a:ext uri="{9D8B030D-6E8A-4147-A177-3AD203B41FA5}">
                      <a16:colId xmlns:a16="http://schemas.microsoft.com/office/drawing/2014/main" val="575010291"/>
                    </a:ext>
                  </a:extLst>
                </a:gridCol>
              </a:tblGrid>
              <a:tr h="373741">
                <a:tc>
                  <a:txBody>
                    <a:bodyPr/>
                    <a:lstStyle/>
                    <a:p>
                      <a:pPr algn="ctr"/>
                      <a:r>
                        <a:rPr kumimoji="1" lang="ja-JP" altLang="en-US" sz="1600" dirty="0" smtClean="0">
                          <a:latin typeface="Meiryo UI" panose="020B0604030504040204" pitchFamily="50" charset="-128"/>
                          <a:ea typeface="Meiryo UI" panose="020B0604030504040204" pitchFamily="50" charset="-128"/>
                        </a:rPr>
                        <a:t>大阪</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600" dirty="0" smtClean="0">
                          <a:latin typeface="Meiryo UI" panose="020B0604030504040204" pitchFamily="50" charset="-128"/>
                          <a:ea typeface="Meiryo UI" panose="020B0604030504040204" pitchFamily="50" charset="-128"/>
                        </a:rPr>
                        <a:t>東京</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600" dirty="0" smtClean="0">
                          <a:latin typeface="Meiryo UI" panose="020B0604030504040204" pitchFamily="50" charset="-128"/>
                          <a:ea typeface="Meiryo UI" panose="020B0604030504040204" pitchFamily="50" charset="-128"/>
                        </a:rPr>
                        <a:t>京都</a:t>
                      </a:r>
                      <a:endParaRPr kumimoji="1" lang="ja-JP" altLang="en-US" sz="16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00185018"/>
                  </a:ext>
                </a:extLst>
              </a:tr>
              <a:tr h="1261284">
                <a:tc>
                  <a:txBody>
                    <a:bodyPr/>
                    <a:lstStyle/>
                    <a:p>
                      <a:r>
                        <a:rPr kumimoji="1" lang="ja-JP" altLang="en-US" sz="1200" b="1" dirty="0" smtClean="0">
                          <a:latin typeface="Meiryo UI" panose="020B0604030504040204" pitchFamily="50" charset="-128"/>
                          <a:ea typeface="Meiryo UI" panose="020B0604030504040204" pitchFamily="50" charset="-128"/>
                        </a:rPr>
                        <a:t>○実質主義</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・富それ自身の価値を評価。</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それによってもたらさせる官位等ではない。</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・権威主義ではなく実力主義。</a:t>
                      </a:r>
                    </a:p>
                    <a:p>
                      <a:r>
                        <a:rPr kumimoji="1" lang="ja-JP" altLang="en-US" sz="1200" dirty="0" smtClean="0">
                          <a:latin typeface="Meiryo UI" panose="020B0604030504040204" pitchFamily="50" charset="-128"/>
                          <a:ea typeface="Meiryo UI" panose="020B0604030504040204" pitchFamily="50" charset="-128"/>
                        </a:rPr>
                        <a:t>　・学者や文化人より、実業家の講演に人が集まる。</a:t>
                      </a:r>
                    </a:p>
                    <a:p>
                      <a:r>
                        <a:rPr kumimoji="1" lang="ja-JP" altLang="en-US" sz="1200" dirty="0" smtClean="0">
                          <a:latin typeface="Meiryo UI" panose="020B0604030504040204" pitchFamily="50" charset="-128"/>
                          <a:ea typeface="Meiryo UI" panose="020B0604030504040204" pitchFamily="50" charset="-128"/>
                        </a:rPr>
                        <a:t>　・名にこだわらず、すべての人が食べることを楽しむ。</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○権威主義</a:t>
                      </a:r>
                    </a:p>
                    <a:p>
                      <a:r>
                        <a:rPr kumimoji="1" lang="ja-JP" altLang="en-US" sz="1200" dirty="0" smtClean="0">
                          <a:latin typeface="Meiryo UI" panose="020B0604030504040204" pitchFamily="50" charset="-128"/>
                          <a:ea typeface="Meiryo UI" panose="020B0604030504040204" pitchFamily="50" charset="-128"/>
                        </a:rPr>
                        <a:t>　・有名な店での買物を好み、名声ある店での</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食事に満足を覚える。</a:t>
                      </a:r>
                    </a:p>
                    <a:p>
                      <a:r>
                        <a:rPr kumimoji="1" lang="ja-JP" altLang="en-US" sz="1200" dirty="0" smtClean="0">
                          <a:latin typeface="Meiryo UI" panose="020B0604030504040204" pitchFamily="50" charset="-128"/>
                          <a:ea typeface="Meiryo UI" panose="020B0604030504040204" pitchFamily="50" charset="-128"/>
                        </a:rPr>
                        <a:t>　・学問、芸術への評価は高くなく、大学といえば</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東京大学法学部を連想する。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官僚になるためのものと考える。</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○マンネリズムと美学</a:t>
                      </a:r>
                    </a:p>
                    <a:p>
                      <a:r>
                        <a:rPr kumimoji="1" lang="ja-JP" altLang="en-US" sz="1200" dirty="0" smtClean="0">
                          <a:latin typeface="Meiryo UI" panose="020B0604030504040204" pitchFamily="50" charset="-128"/>
                          <a:ea typeface="Meiryo UI" panose="020B0604030504040204" pitchFamily="50" charset="-128"/>
                        </a:rPr>
                        <a:t>　・習慣を尊重する。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決まった日に、決まったことをする。</a:t>
                      </a:r>
                      <a:r>
                        <a:rPr kumimoji="1" lang="en-US" altLang="ja-JP" sz="1200" dirty="0" smtClean="0">
                          <a:latin typeface="Meiryo UI" panose="020B0604030504040204" pitchFamily="50" charset="-128"/>
                          <a:ea typeface="Meiryo UI" panose="020B0604030504040204" pitchFamily="50" charset="-128"/>
                        </a:rPr>
                        <a:t>)</a:t>
                      </a:r>
                    </a:p>
                    <a:p>
                      <a:r>
                        <a:rPr kumimoji="1" lang="ja-JP" altLang="en-US" sz="1200" dirty="0" smtClean="0">
                          <a:latin typeface="Meiryo UI" panose="020B0604030504040204" pitchFamily="50" charset="-128"/>
                          <a:ea typeface="Meiryo UI" panose="020B0604030504040204" pitchFamily="50" charset="-128"/>
                        </a:rPr>
                        <a:t>　・巨大な行儀作法の体系をもち、それに身を</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まかせることに安心する。</a:t>
                      </a:r>
                    </a:p>
                    <a:p>
                      <a:r>
                        <a:rPr kumimoji="1" lang="ja-JP" altLang="en-US" sz="1200" dirty="0" smtClean="0">
                          <a:latin typeface="Meiryo UI" panose="020B0604030504040204" pitchFamily="50" charset="-128"/>
                          <a:ea typeface="Meiryo UI" panose="020B0604030504040204" pitchFamily="50" charset="-128"/>
                        </a:rPr>
                        <a:t>　・美の</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芸術的</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立場から評価する傾向がある。</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859122730"/>
                  </a:ext>
                </a:extLst>
              </a:tr>
              <a:tr h="1033382">
                <a:tc>
                  <a:txBody>
                    <a:bodyPr/>
                    <a:lstStyle/>
                    <a:p>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商業的合理主義</a:t>
                      </a:r>
                    </a:p>
                    <a:p>
                      <a:r>
                        <a:rPr kumimoji="1" lang="ja-JP" altLang="en-US" sz="1200" dirty="0" smtClean="0">
                          <a:latin typeface="Meiryo UI" panose="020B0604030504040204" pitchFamily="50" charset="-128"/>
                          <a:ea typeface="Meiryo UI" panose="020B0604030504040204" pitchFamily="50" charset="-128"/>
                        </a:rPr>
                        <a:t>　・ものの価値をリーズナブルかどうかで評価する。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baseline="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・品物を十分吟味することが評価される。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一着のズボンを買うのに、十五着履くことを賞賛</a:t>
                      </a:r>
                      <a:r>
                        <a:rPr kumimoji="1" lang="en-US" altLang="ja-JP" sz="1200" dirty="0" smtClean="0">
                          <a:latin typeface="Meiryo UI" panose="020B0604030504040204" pitchFamily="50" charset="-128"/>
                          <a:ea typeface="Meiryo UI" panose="020B0604030504040204" pitchFamily="50" charset="-128"/>
                        </a:rPr>
                        <a:t>)</a:t>
                      </a: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○きれいな金づかい</a:t>
                      </a:r>
                    </a:p>
                    <a:p>
                      <a:r>
                        <a:rPr kumimoji="1" lang="ja-JP" altLang="en-US" sz="1200" dirty="0" smtClean="0">
                          <a:latin typeface="Meiryo UI" panose="020B0604030504040204" pitchFamily="50" charset="-128"/>
                          <a:ea typeface="Meiryo UI" panose="020B0604030504040204" pitchFamily="50" charset="-128"/>
                        </a:rPr>
                        <a:t>　・利害打算を度外視した、ためらいのない金の</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使い方を重んずる。</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・汚い金の使い方</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だししぶり</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を軽蔑する。</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・高級品に正札</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しょうふだ</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がなく、値が法外でも、</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きれいな買物だと満足をおぼえる。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・リーズナブルな値段という考えがあまり通用しない。</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○ひとなみ主義</a:t>
                      </a:r>
                    </a:p>
                    <a:p>
                      <a:r>
                        <a:rPr kumimoji="1" lang="ja-JP" altLang="en-US" sz="1200" dirty="0" smtClean="0">
                          <a:latin typeface="Meiryo UI" panose="020B0604030504040204" pitchFamily="50" charset="-128"/>
                          <a:ea typeface="Meiryo UI" panose="020B0604030504040204" pitchFamily="50" charset="-128"/>
                        </a:rPr>
                        <a:t>　・ひとなみ以下になりたくないという思いがある。</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抜きんでようとはしない。</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・行儀作法主義。</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ことさら特別の知識を必要とし</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ない。「通」というものはない。</a:t>
                      </a:r>
                      <a:r>
                        <a:rPr kumimoji="1" lang="en-US" altLang="ja-JP" sz="1200" dirty="0" smtClean="0">
                          <a:latin typeface="Meiryo UI" panose="020B0604030504040204" pitchFamily="50" charset="-128"/>
                          <a:ea typeface="Meiryo UI" panose="020B0604030504040204" pitchFamily="50" charset="-128"/>
                        </a:rPr>
                        <a:t>)</a:t>
                      </a:r>
                    </a:p>
                    <a:p>
                      <a:r>
                        <a:rPr kumimoji="1" lang="ja-JP" altLang="en-US" sz="1200" dirty="0" smtClean="0">
                          <a:latin typeface="Meiryo UI" panose="020B0604030504040204" pitchFamily="50" charset="-128"/>
                          <a:ea typeface="Meiryo UI" panose="020B0604030504040204" pitchFamily="50" charset="-128"/>
                        </a:rPr>
                        <a:t>　・「着</a:t>
                      </a:r>
                      <a:r>
                        <a:rPr kumimoji="1" lang="ja-JP" altLang="en-US" sz="1200" dirty="0" err="1" smtClean="0">
                          <a:latin typeface="Meiryo UI" panose="020B0604030504040204" pitchFamily="50" charset="-128"/>
                          <a:ea typeface="Meiryo UI" panose="020B0604030504040204" pitchFamily="50" charset="-128"/>
                        </a:rPr>
                        <a:t>だ</a:t>
                      </a:r>
                      <a:r>
                        <a:rPr kumimoji="1" lang="ja-JP" altLang="en-US" sz="1200" dirty="0" smtClean="0">
                          <a:latin typeface="Meiryo UI" panose="020B0604030504040204" pitchFamily="50" charset="-128"/>
                          <a:ea typeface="Meiryo UI" panose="020B0604030504040204" pitchFamily="50" charset="-128"/>
                        </a:rPr>
                        <a:t>おれ」。享楽ではなく、細かな規定から</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外れないために、最小限でも相当な枚数を</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持つ。</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56138037"/>
                  </a:ext>
                </a:extLst>
              </a:tr>
              <a:tr h="1447156">
                <a:tc>
                  <a:txBody>
                    <a:bodyPr/>
                    <a:lstStyle/>
                    <a:p>
                      <a:r>
                        <a:rPr kumimoji="1" lang="ja-JP" altLang="en-US" sz="1200" b="1" dirty="0" smtClean="0">
                          <a:latin typeface="Meiryo UI" panose="020B0604030504040204" pitchFamily="50" charset="-128"/>
                          <a:ea typeface="Meiryo UI" panose="020B0604030504040204" pitchFamily="50" charset="-128"/>
                        </a:rPr>
                        <a:t>○未来への身がまえ</a:t>
                      </a:r>
                    </a:p>
                    <a:p>
                      <a:r>
                        <a:rPr kumimoji="1" lang="ja-JP" altLang="en-US" sz="1200" dirty="0" smtClean="0">
                          <a:latin typeface="Meiryo UI" panose="020B0604030504040204" pitchFamily="50" charset="-128"/>
                          <a:ea typeface="Meiryo UI" panose="020B0604030504040204" pitchFamily="50" charset="-128"/>
                        </a:rPr>
                        <a:t>　・着実な、直線的上昇の、たえざる連続を理想像</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とする。</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投機をきらう。</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・自己の実力、自己流のやり方で、あたらしい</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アイディアの実現をはかる。</a:t>
                      </a:r>
                    </a:p>
                    <a:p>
                      <a:r>
                        <a:rPr kumimoji="1" lang="ja-JP" altLang="en-US" sz="1200" dirty="0" smtClean="0">
                          <a:latin typeface="Meiryo UI" panose="020B0604030504040204" pitchFamily="50" charset="-128"/>
                          <a:ea typeface="Meiryo UI" panose="020B0604030504040204" pitchFamily="50" charset="-128"/>
                        </a:rPr>
                        <a:t>　・自由で、どこの土地のひとを相手にしても、気おく</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れしない。</a:t>
                      </a:r>
                    </a:p>
                    <a:p>
                      <a:r>
                        <a:rPr kumimoji="1" lang="ja-JP" altLang="en-US" sz="1200" dirty="0" smtClean="0">
                          <a:latin typeface="Meiryo UI" panose="020B0604030504040204" pitchFamily="50" charset="-128"/>
                          <a:ea typeface="Meiryo UI" panose="020B0604030504040204" pitchFamily="50" charset="-128"/>
                        </a:rPr>
                        <a:t>　・友人は友人、商売は商売。</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臨機応変</a:t>
                      </a:r>
                    </a:p>
                    <a:p>
                      <a:r>
                        <a:rPr kumimoji="1" lang="ja-JP" altLang="en-US" sz="1200" dirty="0" smtClean="0">
                          <a:latin typeface="Meiryo UI" panose="020B0604030504040204" pitchFamily="50" charset="-128"/>
                          <a:ea typeface="Meiryo UI" panose="020B0604030504040204" pitchFamily="50" charset="-128"/>
                        </a:rPr>
                        <a:t>　・人生は、上昇と下降の繰り返しという観念をもつ。</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・求められる処世の能力は、「りこう」。刻一刻変　　</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err="1" smtClean="0">
                          <a:latin typeface="Meiryo UI" panose="020B0604030504040204" pitchFamily="50" charset="-128"/>
                          <a:ea typeface="Meiryo UI" panose="020B0604030504040204" pitchFamily="50" charset="-128"/>
                        </a:rPr>
                        <a:t>化する</a:t>
                      </a:r>
                      <a:r>
                        <a:rPr kumimoji="1" lang="ja-JP" altLang="en-US" sz="1200" dirty="0" smtClean="0">
                          <a:latin typeface="Meiryo UI" panose="020B0604030504040204" pitchFamily="50" charset="-128"/>
                          <a:ea typeface="Meiryo UI" panose="020B0604030504040204" pitchFamily="50" charset="-128"/>
                        </a:rPr>
                        <a:t>状況に、適切に処置することを評価する。</a:t>
                      </a:r>
                    </a:p>
                    <a:p>
                      <a:r>
                        <a:rPr kumimoji="1" lang="ja-JP" altLang="en-US" sz="1200" dirty="0" smtClean="0">
                          <a:latin typeface="Meiryo UI" panose="020B0604030504040204" pitchFamily="50" charset="-128"/>
                          <a:ea typeface="Meiryo UI" panose="020B0604030504040204" pitchFamily="50" charset="-128"/>
                        </a:rPr>
                        <a:t>　・日常的合理主義。</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・決断にいたるまでに、ためらうことを嫌う。</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「火事と喧嘩は江戸の華」</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・分け隔てなく、裏表もない。</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b="1" dirty="0" smtClean="0">
                          <a:latin typeface="Meiryo UI" panose="020B0604030504040204" pitchFamily="50" charset="-128"/>
                          <a:ea typeface="Meiryo UI" panose="020B0604030504040204" pitchFamily="50" charset="-128"/>
                        </a:rPr>
                        <a:t>○過去の延長</a:t>
                      </a:r>
                    </a:p>
                    <a:p>
                      <a:r>
                        <a:rPr kumimoji="1" lang="ja-JP" altLang="en-US" sz="1200" dirty="0" smtClean="0">
                          <a:latin typeface="Meiryo UI" panose="020B0604030504040204" pitchFamily="50" charset="-128"/>
                          <a:ea typeface="Meiryo UI" panose="020B0604030504040204" pitchFamily="50" charset="-128"/>
                        </a:rPr>
                        <a:t>　・京都人的人生とは、上がり下がりのない、水平</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直線。</a:t>
                      </a:r>
                    </a:p>
                    <a:p>
                      <a:r>
                        <a:rPr kumimoji="1" lang="ja-JP" altLang="en-US" sz="1200" dirty="0" smtClean="0">
                          <a:latin typeface="Meiryo UI" panose="020B0604030504040204" pitchFamily="50" charset="-128"/>
                          <a:ea typeface="Meiryo UI" panose="020B0604030504040204" pitchFamily="50" charset="-128"/>
                        </a:rPr>
                        <a:t>　・おっとりしており、祇園祭、葵祭いずれも緩やか　　</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a:t>
                      </a:r>
                      <a:r>
                        <a:rPr kumimoji="1" lang="ja-JP" altLang="en-US" sz="1200" baseline="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なスペクタクル。</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・人間関係構築にも時間がかかる。</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誰に対しても親切なのは、マナーが細かい</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baseline="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ためで、本気で交際しているわけではない</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82835616"/>
                  </a:ext>
                </a:extLst>
              </a:tr>
            </a:tbl>
          </a:graphicData>
        </a:graphic>
      </p:graphicFrame>
      <p:sp>
        <p:nvSpPr>
          <p:cNvPr id="2" name="正方形/長方形 1"/>
          <p:cNvSpPr/>
          <p:nvPr/>
        </p:nvSpPr>
        <p:spPr>
          <a:xfrm>
            <a:off x="5910161" y="6110131"/>
            <a:ext cx="3862633" cy="246221"/>
          </a:xfrm>
          <a:prstGeom prst="rect">
            <a:avLst/>
          </a:prstGeom>
        </p:spPr>
        <p:txBody>
          <a:bodyPr wrap="square">
            <a:spAutoFit/>
          </a:bodyPr>
          <a:lstStyle/>
          <a:p>
            <a:pPr lvl="0"/>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出典</a:t>
            </a:r>
            <a:r>
              <a:rPr kumimoji="1" lang="ja-JP" altLang="en-US" sz="1000" dirty="0">
                <a:solidFill>
                  <a:prstClr val="black"/>
                </a:solidFill>
                <a:latin typeface="Meiryo UI" panose="020B0604030504040204" pitchFamily="50" charset="-128"/>
                <a:ea typeface="Meiryo UI" panose="020B0604030504040204" pitchFamily="50" charset="-128"/>
              </a:rPr>
              <a:t>：「日本三都論　東京・大阪・京都」　梅棹　忠夫　　昭和</a:t>
            </a:r>
            <a:r>
              <a:rPr kumimoji="1" lang="en-US" altLang="ja-JP" sz="1000" dirty="0">
                <a:solidFill>
                  <a:prstClr val="black"/>
                </a:solidFill>
                <a:latin typeface="Meiryo UI" panose="020B0604030504040204" pitchFamily="50" charset="-128"/>
                <a:ea typeface="Meiryo UI" panose="020B0604030504040204" pitchFamily="50" charset="-128"/>
              </a:rPr>
              <a:t>62</a:t>
            </a:r>
            <a:r>
              <a:rPr kumimoji="1" lang="ja-JP" altLang="en-US" sz="1000" dirty="0">
                <a:solidFill>
                  <a:prstClr val="black"/>
                </a:solidFill>
                <a:latin typeface="Meiryo UI" panose="020B0604030504040204" pitchFamily="50" charset="-128"/>
                <a:ea typeface="Meiryo UI" panose="020B0604030504040204" pitchFamily="50" charset="-128"/>
              </a:rPr>
              <a:t>年</a:t>
            </a:r>
            <a:endParaRPr kumimoji="1" lang="en-US" altLang="ja-JP" sz="1000" dirty="0">
              <a:solidFill>
                <a:prstClr val="black"/>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33203" y="510460"/>
            <a:ext cx="9639591" cy="584775"/>
          </a:xfrm>
          <a:prstGeom prst="rect">
            <a:avLst/>
          </a:prstGeom>
          <a:solidFill>
            <a:schemeClr val="accent1">
              <a:lumMod val="20000"/>
              <a:lumOff val="80000"/>
            </a:schemeClr>
          </a:solidFill>
          <a:ln w="12700" cmpd="dbl">
            <a:solidFill>
              <a:schemeClr val="tx1"/>
            </a:solidFill>
            <a:prstDash val="sysDash"/>
          </a:ln>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〇　大阪</a:t>
            </a:r>
            <a:r>
              <a:rPr kumimoji="1" lang="ja-JP" altLang="en-US" sz="1600" dirty="0">
                <a:latin typeface="Meiryo UI" panose="020B0604030504040204" pitchFamily="50" charset="-128"/>
                <a:ea typeface="Meiryo UI" panose="020B0604030504040204" pitchFamily="50" charset="-128"/>
              </a:rPr>
              <a:t>は、①実質主義</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権威主義ではなく実力主義</a:t>
            </a:r>
            <a:r>
              <a:rPr kumimoji="1" lang="en-US" altLang="ja-JP" sz="1600" dirty="0">
                <a:latin typeface="Meiryo UI" panose="020B0604030504040204" pitchFamily="50" charset="-128"/>
                <a:ea typeface="Meiryo UI" panose="020B0604030504040204" pitchFamily="50" charset="-128"/>
              </a:rPr>
              <a:t>)</a:t>
            </a:r>
            <a:r>
              <a:rPr kumimoji="1" lang="ja-JP" altLang="en-US" sz="1600" dirty="0" err="1">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②商業的合理主義</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リーズナブルの追求</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err="1"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③</a:t>
            </a:r>
            <a:r>
              <a:rPr kumimoji="1" lang="ja-JP" altLang="en-US" sz="1600" dirty="0">
                <a:latin typeface="Meiryo UI" panose="020B0604030504040204" pitchFamily="50" charset="-128"/>
                <a:ea typeface="Meiryo UI" panose="020B0604030504040204" pitchFamily="50" charset="-128"/>
              </a:rPr>
              <a:t>未来</a:t>
            </a:r>
            <a:r>
              <a:rPr kumimoji="1" lang="ja-JP" altLang="en-US" sz="1600" dirty="0" smtClean="0">
                <a:latin typeface="Meiryo UI" panose="020B0604030504040204" pitchFamily="50" charset="-128"/>
                <a:ea typeface="Meiryo UI" panose="020B0604030504040204" pitchFamily="50" charset="-128"/>
              </a:rPr>
              <a:t>志向</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自分の実力・やり方を重視、自由で開放的、新しいアイデアの実現をはかる</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の３つの特徴をもつ都市。</a:t>
            </a:r>
          </a:p>
        </p:txBody>
      </p:sp>
      <p:sp>
        <p:nvSpPr>
          <p:cNvPr id="9" name="スライド番号プレースホルダー 1"/>
          <p:cNvSpPr>
            <a:spLocks noGrp="1"/>
          </p:cNvSpPr>
          <p:nvPr>
            <p:ph type="sldNum" sz="quarter" idx="12"/>
          </p:nvPr>
        </p:nvSpPr>
        <p:spPr>
          <a:xfrm>
            <a:off x="6996113" y="6356352"/>
            <a:ext cx="2228850" cy="365125"/>
          </a:xfrm>
        </p:spPr>
        <p:txBody>
          <a:bodyPr/>
          <a:lstStyle/>
          <a:p>
            <a:fld id="{D2D8002D-B5B0-4BAC-B1F6-782DDCCE6D9C}" type="slidenum">
              <a:rPr kumimoji="1" lang="ja-JP" altLang="en-US" smtClean="0"/>
              <a:t>67</a:t>
            </a:fld>
            <a:endParaRPr kumimoji="1" lang="ja-JP" altLang="en-US" dirty="0"/>
          </a:p>
        </p:txBody>
      </p:sp>
    </p:spTree>
    <p:extLst>
      <p:ext uri="{BB962C8B-B14F-4D97-AF65-F5344CB8AC3E}">
        <p14:creationId xmlns:p14="http://schemas.microsoft.com/office/powerpoint/2010/main" val="332768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0" y="1"/>
            <a:ext cx="9906000" cy="408808"/>
          </a:xfrm>
          <a:prstGeom prst="rect">
            <a:avLst/>
          </a:prstGeom>
          <a:solidFill>
            <a:srgbClr val="0070C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ja-JP"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smtClean="0">
                <a:solidFill>
                  <a:schemeClr val="bg1"/>
                </a:solidFill>
                <a:latin typeface="Meiryo UI" panose="020B0604030504040204" pitchFamily="50" charset="-128"/>
                <a:ea typeface="Meiryo UI" panose="020B0604030504040204" pitchFamily="50" charset="-128"/>
              </a:rPr>
              <a:t>大阪</a:t>
            </a:r>
            <a:r>
              <a:rPr lang="ja-JP" altLang="en-US" sz="1800" b="1" dirty="0">
                <a:solidFill>
                  <a:schemeClr val="bg1"/>
                </a:solidFill>
                <a:latin typeface="Meiryo UI" panose="020B0604030504040204" pitchFamily="50" charset="-128"/>
                <a:ea typeface="Meiryo UI" panose="020B0604030504040204" pitchFamily="50" charset="-128"/>
              </a:rPr>
              <a:t>の</a:t>
            </a:r>
            <a:r>
              <a:rPr lang="ja-JP" altLang="en-US" sz="1800" b="1" dirty="0" smtClean="0">
                <a:solidFill>
                  <a:schemeClr val="bg1"/>
                </a:solidFill>
                <a:latin typeface="Meiryo UI" panose="020B0604030504040204" pitchFamily="50" charset="-128"/>
                <a:ea typeface="Meiryo UI" panose="020B0604030504040204" pitchFamily="50" charset="-128"/>
              </a:rPr>
              <a:t>特色（気質・府民意識）　（全国県民意識調査</a:t>
            </a:r>
            <a:r>
              <a:rPr lang="en-US" altLang="ja-JP" sz="1800" b="1" dirty="0" smtClean="0">
                <a:solidFill>
                  <a:schemeClr val="bg1"/>
                </a:solidFill>
                <a:latin typeface="Meiryo UI" panose="020B0604030504040204" pitchFamily="50" charset="-128"/>
                <a:ea typeface="Meiryo UI" panose="020B0604030504040204" pitchFamily="50" charset="-128"/>
              </a:rPr>
              <a:t>1996</a:t>
            </a:r>
            <a:r>
              <a:rPr lang="ja-JP" altLang="en-US" sz="1800" b="1" dirty="0" smtClean="0">
                <a:solidFill>
                  <a:schemeClr val="bg1"/>
                </a:solidFill>
                <a:latin typeface="Meiryo UI" panose="020B0604030504040204" pitchFamily="50" charset="-128"/>
                <a:ea typeface="Meiryo UI" panose="020B0604030504040204" pitchFamily="50" charset="-128"/>
              </a:rPr>
              <a:t>（抜粋））</a:t>
            </a:r>
            <a:endParaRPr lang="ja-JP" altLang="en-US" sz="1800" b="1" dirty="0">
              <a:solidFill>
                <a:schemeClr val="bg1"/>
              </a:solidFill>
              <a:latin typeface="Meiryo UI" panose="020B0604030504040204" pitchFamily="50" charset="-128"/>
              <a:ea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4230009227"/>
              </p:ext>
            </p:extLst>
          </p:nvPr>
        </p:nvGraphicFramePr>
        <p:xfrm>
          <a:off x="211243" y="2384551"/>
          <a:ext cx="9485869" cy="3896257"/>
        </p:xfrm>
        <a:graphic>
          <a:graphicData uri="http://schemas.openxmlformats.org/drawingml/2006/table">
            <a:tbl>
              <a:tblPr/>
              <a:tblGrid>
                <a:gridCol w="4876270">
                  <a:extLst>
                    <a:ext uri="{9D8B030D-6E8A-4147-A177-3AD203B41FA5}">
                      <a16:colId xmlns:a16="http://schemas.microsoft.com/office/drawing/2014/main" val="92010469"/>
                    </a:ext>
                  </a:extLst>
                </a:gridCol>
                <a:gridCol w="945470">
                  <a:extLst>
                    <a:ext uri="{9D8B030D-6E8A-4147-A177-3AD203B41FA5}">
                      <a16:colId xmlns:a16="http://schemas.microsoft.com/office/drawing/2014/main" val="3143525035"/>
                    </a:ext>
                  </a:extLst>
                </a:gridCol>
                <a:gridCol w="945470">
                  <a:extLst>
                    <a:ext uri="{9D8B030D-6E8A-4147-A177-3AD203B41FA5}">
                      <a16:colId xmlns:a16="http://schemas.microsoft.com/office/drawing/2014/main" val="2495994386"/>
                    </a:ext>
                  </a:extLst>
                </a:gridCol>
                <a:gridCol w="692651">
                  <a:extLst>
                    <a:ext uri="{9D8B030D-6E8A-4147-A177-3AD203B41FA5}">
                      <a16:colId xmlns:a16="http://schemas.microsoft.com/office/drawing/2014/main" val="1140774379"/>
                    </a:ext>
                  </a:extLst>
                </a:gridCol>
                <a:gridCol w="2026008">
                  <a:extLst>
                    <a:ext uri="{9D8B030D-6E8A-4147-A177-3AD203B41FA5}">
                      <a16:colId xmlns:a16="http://schemas.microsoft.com/office/drawing/2014/main" val="1592915192"/>
                    </a:ext>
                  </a:extLst>
                </a:gridCol>
              </a:tblGrid>
              <a:tr h="256806">
                <a:tc>
                  <a:txBody>
                    <a:bodyPr/>
                    <a:lstStyle/>
                    <a:p>
                      <a:pPr algn="ctr" fontAlgn="b"/>
                      <a:r>
                        <a:rPr lang="ja-JP" altLang="en-US" sz="1200" b="1" i="0" u="none" strike="noStrike" dirty="0">
                          <a:solidFill>
                            <a:srgbClr val="FFFFFF"/>
                          </a:solidFill>
                          <a:effectLst/>
                          <a:latin typeface="Meiryo UI" panose="020B0604030504040204" pitchFamily="50" charset="-128"/>
                          <a:ea typeface="Meiryo UI" panose="020B0604030504040204" pitchFamily="50" charset="-128"/>
                        </a:rPr>
                        <a:t>質問項目</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zh-TW" altLang="en-US" sz="1200" b="1" i="0" u="none" strike="noStrike">
                          <a:solidFill>
                            <a:srgbClr val="FFFFFF"/>
                          </a:solidFill>
                          <a:effectLst/>
                          <a:latin typeface="Meiryo UI" panose="020B0604030504040204" pitchFamily="50" charset="-128"/>
                          <a:ea typeface="Meiryo UI" panose="020B0604030504040204" pitchFamily="50" charset="-128"/>
                        </a:rPr>
                        <a:t>大阪（順位）</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zh-TW" altLang="en-US" sz="1200" b="1" i="0" u="none" strike="noStrike">
                          <a:solidFill>
                            <a:srgbClr val="FFFFFF"/>
                          </a:solidFill>
                          <a:effectLst/>
                          <a:latin typeface="Meiryo UI" panose="020B0604030504040204" pitchFamily="50" charset="-128"/>
                          <a:ea typeface="Meiryo UI" panose="020B0604030504040204" pitchFamily="50" charset="-128"/>
                        </a:rPr>
                        <a:t>東京（順位）</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ja-JP" altLang="en-US" sz="1200" b="1" i="0" u="none" strike="noStrike">
                          <a:solidFill>
                            <a:srgbClr val="FFFFFF"/>
                          </a:solidFill>
                          <a:effectLst/>
                          <a:latin typeface="Meiryo UI" panose="020B0604030504040204" pitchFamily="50" charset="-128"/>
                          <a:ea typeface="Meiryo UI" panose="020B0604030504040204" pitchFamily="50" charset="-128"/>
                        </a:rPr>
                        <a:t>全国</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ja-JP" altLang="en-US" sz="1200" b="1" i="0" u="none" strike="noStrike">
                          <a:solidFill>
                            <a:srgbClr val="FFFFFF"/>
                          </a:solidFill>
                          <a:effectLst/>
                          <a:latin typeface="Meiryo UI" panose="020B0604030504040204" pitchFamily="50" charset="-128"/>
                          <a:ea typeface="Meiryo UI" panose="020B0604030504040204" pitchFamily="50" charset="-128"/>
                        </a:rPr>
                        <a:t>備考</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3943719805"/>
                  </a:ext>
                </a:extLst>
              </a:tr>
              <a:tr h="256806">
                <a:tc>
                  <a:txBody>
                    <a:bodyPr/>
                    <a:lstStyle/>
                    <a:p>
                      <a:pPr algn="l" fontAlgn="b"/>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①あなた</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は住んでいる府県が好きですか。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84.2(16</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78.6(37)</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81.4</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1978</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　大阪　</a:t>
                      </a: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74.0(44</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4907876"/>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②ものの考え方は他の県の人と違って特徴がある。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53.8(16)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51.9(19)</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44.3</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924684"/>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③あなたは県民だという気持をおもちですか。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72.9(22)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72.9(22)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68.7</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1330131"/>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④あなたはこの土地の言葉が好きですか。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69.9(11)</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63.4(26)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61.2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1978</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　大阪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61.1(23)</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774247"/>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⑤</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住み</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よいところだと思っていますか。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84.6(25)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80.5(44)</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83.6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1978</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　大阪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78.1(46)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713811"/>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⑥お互いのことに深入りしない付き合いが望ましい。</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36.2(3)</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36.9(1)</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31.0</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1978</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　大阪　</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29.9(3)</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656059"/>
                  </a:ext>
                </a:extLst>
              </a:tr>
              <a:tr h="256806">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⑦「よそ者」というような言葉が、地域でまだ生きていると思いますか。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26.3(45)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25.2(46)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35.2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1925373"/>
                  </a:ext>
                </a:extLst>
              </a:tr>
              <a:tr h="256806">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⑧しきたりは尊重すべき</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だ。</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59.1(15)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60.9(10)</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57.2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187985"/>
                  </a:ext>
                </a:extLst>
              </a:tr>
              <a:tr h="256806">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⑨仕事や生活の上で、新しいことを積極的に取り入れたいほうですか。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68.8(4)</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60.3(43)</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64.7</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03320"/>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⑩今の世の中はすべて金次第で良くない。</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53.2(34)</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54.8(26)</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54.7</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45450"/>
                  </a:ext>
                </a:extLst>
              </a:tr>
              <a:tr h="256806">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⑪お金はしばしば人間を堕落させると思いますか。</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54.5(19)</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47.2(45)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52.2</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　</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9175481"/>
                  </a:ext>
                </a:extLst>
              </a:tr>
              <a:tr h="300973">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⑫今の世の中は女の人が差別されて</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いるが、差別</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は間違ったことだ</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と思います</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か</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22.4(31)</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27.6(5)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24.0</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855055"/>
                  </a:ext>
                </a:extLst>
              </a:tr>
              <a:tr h="256806">
                <a:tc>
                  <a:txBody>
                    <a:bodyPr/>
                    <a:lstStyle/>
                    <a:p>
                      <a:pPr algn="l"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⑬外国人と一緒に働いたり、勉強したりしたことがある。</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40.7(5)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42.9(3)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rPr>
                        <a:t>33.4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607282"/>
                  </a:ext>
                </a:extLst>
              </a:tr>
              <a:tr h="256806">
                <a:tc>
                  <a:txBody>
                    <a:bodyPr/>
                    <a:lstStyle/>
                    <a:p>
                      <a:pPr algn="l"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rPr>
                        <a:t>⑭日本</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に住んでいる外国人にも、日本人と同じ権利が保障されるべきだ。</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57.0(29)</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51.0(41)</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56.5</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a:t>
                      </a:r>
                    </a:p>
                  </a:txBody>
                  <a:tcPr marL="9368" marR="9368" marT="93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0469758"/>
                  </a:ext>
                </a:extLst>
              </a:tr>
            </a:tbl>
          </a:graphicData>
        </a:graphic>
      </p:graphicFrame>
      <p:sp>
        <p:nvSpPr>
          <p:cNvPr id="17" name="正方形/長方形 16"/>
          <p:cNvSpPr/>
          <p:nvPr/>
        </p:nvSpPr>
        <p:spPr>
          <a:xfrm>
            <a:off x="5827296" y="6352128"/>
            <a:ext cx="4078704" cy="244262"/>
          </a:xfrm>
          <a:prstGeom prst="rect">
            <a:avLst/>
          </a:prstGeom>
        </p:spPr>
        <p:txBody>
          <a:bodyPr wrap="square">
            <a:spAutoFit/>
          </a:bodyPr>
          <a:lstStyle/>
          <a:p>
            <a:pPr lvl="0"/>
            <a:r>
              <a:rPr kumimoji="1" lang="en-US" altLang="ja-JP" sz="1000" dirty="0" smtClean="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出典</a:t>
            </a:r>
            <a:r>
              <a:rPr kumimoji="1" lang="ja-JP" altLang="en-US" sz="1000" dirty="0">
                <a:solidFill>
                  <a:prstClr val="black"/>
                </a:solidFill>
                <a:latin typeface="Meiryo UI" panose="020B0604030504040204" pitchFamily="50" charset="-128"/>
                <a:ea typeface="Meiryo UI" panose="020B0604030504040204" pitchFamily="50" charset="-128"/>
              </a:rPr>
              <a:t>：</a:t>
            </a:r>
            <a:r>
              <a:rPr kumimoji="1" lang="ja-JP" altLang="en-US" sz="1000" dirty="0" smtClean="0">
                <a:solidFill>
                  <a:prstClr val="black"/>
                </a:solidFill>
                <a:latin typeface="Meiryo UI" panose="020B0604030504040204" pitchFamily="50" charset="-128"/>
                <a:ea typeface="Meiryo UI" panose="020B0604030504040204" pitchFamily="50" charset="-128"/>
              </a:rPr>
              <a:t>「現代の県民気質・全国県民意識調査」</a:t>
            </a:r>
            <a:r>
              <a:rPr kumimoji="1" lang="ja-JP" altLang="en-US" sz="1000" dirty="0">
                <a:solidFill>
                  <a:prstClr val="black"/>
                </a:solidFill>
                <a:latin typeface="Meiryo UI" panose="020B0604030504040204" pitchFamily="50" charset="-128"/>
                <a:ea typeface="Meiryo UI" panose="020B0604030504040204" pitchFamily="50" charset="-128"/>
              </a:rPr>
              <a:t>　</a:t>
            </a:r>
            <a:r>
              <a:rPr kumimoji="1" lang="en-US" altLang="ja-JP" sz="1000" dirty="0" smtClean="0">
                <a:solidFill>
                  <a:prstClr val="black"/>
                </a:solidFill>
                <a:latin typeface="Meiryo UI" panose="020B0604030504040204" pitchFamily="50" charset="-128"/>
                <a:ea typeface="Meiryo UI" panose="020B0604030504040204" pitchFamily="50" charset="-128"/>
              </a:rPr>
              <a:t>NHK</a:t>
            </a:r>
            <a:r>
              <a:rPr kumimoji="1" lang="ja-JP" altLang="en-US" sz="1000" dirty="0" smtClean="0">
                <a:solidFill>
                  <a:prstClr val="black"/>
                </a:solidFill>
                <a:latin typeface="Meiryo UI" panose="020B0604030504040204" pitchFamily="50" charset="-128"/>
                <a:ea typeface="Meiryo UI" panose="020B0604030504040204" pitchFamily="50" charset="-128"/>
              </a:rPr>
              <a:t>放送文化研究所</a:t>
            </a:r>
            <a:endParaRPr kumimoji="1" lang="en-US" altLang="ja-JP" sz="1000" dirty="0">
              <a:solidFill>
                <a:prstClr val="black"/>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11243" y="484648"/>
            <a:ext cx="9485869" cy="1815882"/>
          </a:xfrm>
          <a:prstGeom prst="rect">
            <a:avLst/>
          </a:prstGeom>
          <a:solidFill>
            <a:schemeClr val="accent1">
              <a:lumMod val="20000"/>
              <a:lumOff val="80000"/>
            </a:schemeClr>
          </a:solidFill>
          <a:ln w="28575" cmpd="dbl">
            <a:solidFill>
              <a:schemeClr val="tx1"/>
            </a:solidFill>
            <a:prstDash val="sysDot"/>
          </a:ln>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〇　大阪</a:t>
            </a:r>
            <a:r>
              <a:rPr kumimoji="1" lang="ja-JP" altLang="en-US" sz="1600" dirty="0">
                <a:latin typeface="Meiryo UI" panose="020B0604030504040204" pitchFamily="50" charset="-128"/>
                <a:ea typeface="Meiryo UI" panose="020B0604030504040204" pitchFamily="50" charset="-128"/>
              </a:rPr>
              <a:t>は、地元意識が強い、とりわけ大阪弁に強い愛着と誇り。</a:t>
            </a:r>
          </a:p>
          <a:p>
            <a:r>
              <a:rPr kumimoji="1" lang="ja-JP" altLang="en-US" sz="1600" dirty="0" smtClean="0">
                <a:latin typeface="Meiryo UI" panose="020B0604030504040204" pitchFamily="50" charset="-128"/>
                <a:ea typeface="Meiryo UI" panose="020B0604030504040204" pitchFamily="50" charset="-128"/>
              </a:rPr>
              <a:t>  人間</a:t>
            </a:r>
            <a:r>
              <a:rPr kumimoji="1" lang="ja-JP" altLang="en-US" sz="1600" dirty="0">
                <a:latin typeface="Meiryo UI" panose="020B0604030504040204" pitchFamily="50" charset="-128"/>
                <a:ea typeface="Meiryo UI" panose="020B0604030504040204" pitchFamily="50" charset="-128"/>
              </a:rPr>
              <a:t>関係はさっぱりした傾向（東京同様）。排他性少なく、進取の気風を有する（東京より高い）。</a:t>
            </a:r>
          </a:p>
          <a:p>
            <a:r>
              <a:rPr kumimoji="1" lang="ja-JP" altLang="en-US" sz="1600" dirty="0">
                <a:latin typeface="Meiryo UI" panose="020B0604030504040204" pitchFamily="50" charset="-128"/>
                <a:ea typeface="Meiryo UI" panose="020B0604030504040204" pitchFamily="50" charset="-128"/>
              </a:rPr>
              <a:t>〇　金銭への執着も見られる（東京ほどあっさりした金銭感覚とは言えない）。</a:t>
            </a:r>
          </a:p>
          <a:p>
            <a:r>
              <a:rPr kumimoji="1" lang="ja-JP" altLang="en-US" sz="1600" dirty="0">
                <a:latin typeface="Meiryo UI" panose="020B0604030504040204" pitchFamily="50" charset="-128"/>
                <a:ea typeface="Meiryo UI" panose="020B0604030504040204" pitchFamily="50" charset="-128"/>
              </a:rPr>
              <a:t>〇　共生社会は全国並み（女性、外国人）。外国人との交流・接触は多い。</a:t>
            </a:r>
          </a:p>
          <a:p>
            <a:r>
              <a:rPr kumimoji="1" lang="ja-JP" altLang="en-US" sz="1600" dirty="0">
                <a:latin typeface="Meiryo UI" panose="020B0604030504040204" pitchFamily="50" charset="-128"/>
                <a:ea typeface="Meiryo UI" panose="020B0604030504040204" pitchFamily="50" charset="-128"/>
              </a:rPr>
              <a:t>〇　親しみを感じる県、住みたい県ともに上位（東京同様、都市的生活の利便性等が理由）。</a:t>
            </a: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　　広い</a:t>
            </a:r>
            <a:r>
              <a:rPr kumimoji="1" lang="ja-JP" altLang="en-US" sz="1600" dirty="0">
                <a:latin typeface="Meiryo UI" panose="020B0604030504040204" pitchFamily="50" charset="-128"/>
                <a:ea typeface="Meiryo UI" panose="020B0604030504040204" pitchFamily="50" charset="-128"/>
              </a:rPr>
              <a:t>範囲で人気も、東北、関東では少ない</a:t>
            </a:r>
            <a:r>
              <a:rPr kumimoji="1" lang="ja-JP" altLang="en-US" sz="1600" dirty="0" smtClean="0">
                <a:latin typeface="Meiryo UI" panose="020B0604030504040204" pitchFamily="50" charset="-128"/>
                <a:ea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また</a:t>
            </a:r>
            <a:r>
              <a:rPr kumimoji="1" lang="ja-JP" altLang="en-US" sz="1600" dirty="0">
                <a:latin typeface="Meiryo UI" panose="020B0604030504040204" pitchFamily="50" charset="-128"/>
                <a:ea typeface="Meiryo UI" panose="020B0604030504040204" pitchFamily="50" charset="-128"/>
              </a:rPr>
              <a:t>、大阪の人で隣接府県（京都、兵庫等）に親しみ、住みたいと感じている人の割合も多い</a:t>
            </a:r>
            <a:r>
              <a:rPr kumimoji="1" lang="ja-JP" altLang="en-US" sz="1600" dirty="0" smtClean="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p:txBody>
      </p:sp>
      <p:sp>
        <p:nvSpPr>
          <p:cNvPr id="9" name="スライド番号プレースホルダー 1"/>
          <p:cNvSpPr>
            <a:spLocks noGrp="1"/>
          </p:cNvSpPr>
          <p:nvPr>
            <p:ph type="sldNum" sz="quarter" idx="12"/>
          </p:nvPr>
        </p:nvSpPr>
        <p:spPr>
          <a:xfrm>
            <a:off x="7677150" y="6492875"/>
            <a:ext cx="2228850" cy="365125"/>
          </a:xfrm>
        </p:spPr>
        <p:txBody>
          <a:bodyPr/>
          <a:lstStyle/>
          <a:p>
            <a:fld id="{D2D8002D-B5B0-4BAC-B1F6-782DDCCE6D9C}" type="slidenum">
              <a:rPr kumimoji="1" lang="ja-JP" altLang="en-US" smtClean="0"/>
              <a:t>68</a:t>
            </a:fld>
            <a:endParaRPr kumimoji="1" lang="ja-JP" altLang="en-US" dirty="0"/>
          </a:p>
        </p:txBody>
      </p:sp>
    </p:spTree>
    <p:extLst>
      <p:ext uri="{BB962C8B-B14F-4D97-AF65-F5344CB8AC3E}">
        <p14:creationId xmlns:p14="http://schemas.microsoft.com/office/powerpoint/2010/main" val="32308499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30049" y="580030"/>
            <a:ext cx="9105024" cy="910577"/>
          </a:xfrm>
          <a:prstGeom prst="rect">
            <a:avLst/>
          </a:prstGeom>
          <a:solidFill>
            <a:schemeClr val="accent1">
              <a:lumMod val="20000"/>
              <a:lumOff val="80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t"/>
          <a:lstStyle/>
          <a:p>
            <a:pPr marL="180975" indent="-180975">
              <a:lnSpc>
                <a:spcPts val="2000"/>
              </a:lnSpc>
            </a:pPr>
            <a:r>
              <a:rPr kumimoji="1" lang="ja-JP" altLang="en-US" sz="1600" dirty="0" smtClean="0">
                <a:solidFill>
                  <a:schemeClr val="tx1"/>
                </a:solidFill>
                <a:latin typeface="Meiryo UI" panose="020B0604030504040204" pitchFamily="50" charset="-128"/>
                <a:ea typeface="Meiryo UI" panose="020B0604030504040204" pitchFamily="50" charset="-128"/>
              </a:rPr>
              <a:t>〇　日本</a:t>
            </a:r>
            <a:r>
              <a:rPr kumimoji="1" lang="ja-JP" altLang="en-US" sz="1600" dirty="0">
                <a:solidFill>
                  <a:schemeClr val="tx1"/>
                </a:solidFill>
                <a:latin typeface="Meiryo UI" panose="020B0604030504040204" pitchFamily="50" charset="-128"/>
                <a:ea typeface="Meiryo UI" panose="020B0604030504040204" pitchFamily="50" charset="-128"/>
              </a:rPr>
              <a:t>は、他の先進国に比べ、政治・経済・人口が過度に東京に一極集中。</a:t>
            </a:r>
            <a:endParaRPr kumimoji="1" lang="en-US" altLang="ja-JP" sz="1600" dirty="0">
              <a:solidFill>
                <a:schemeClr val="tx1"/>
              </a:solidFill>
              <a:latin typeface="Meiryo UI" panose="020B0604030504040204" pitchFamily="50" charset="-128"/>
              <a:ea typeface="Meiryo UI" panose="020B0604030504040204" pitchFamily="50" charset="-128"/>
            </a:endParaRPr>
          </a:p>
          <a:p>
            <a:pPr marL="180975" indent="-180975">
              <a:lnSpc>
                <a:spcPts val="2000"/>
              </a:lnSpc>
              <a:spcBef>
                <a:spcPts val="400"/>
              </a:spcBef>
            </a:pPr>
            <a:r>
              <a:rPr kumimoji="1" lang="ja-JP" altLang="en-US" sz="1600" dirty="0" smtClean="0">
                <a:solidFill>
                  <a:schemeClr val="tx1"/>
                </a:solidFill>
                <a:latin typeface="Meiryo UI" panose="020B0604030504040204" pitchFamily="50" charset="-128"/>
                <a:ea typeface="Meiryo UI" panose="020B0604030504040204" pitchFamily="50" charset="-128"/>
              </a:rPr>
              <a:t>〇　こう</a:t>
            </a:r>
            <a:r>
              <a:rPr kumimoji="1" lang="ja-JP" altLang="en-US" sz="1600" dirty="0">
                <a:solidFill>
                  <a:schemeClr val="tx1"/>
                </a:solidFill>
                <a:latin typeface="Meiryo UI" panose="020B0604030504040204" pitchFamily="50" charset="-128"/>
                <a:ea typeface="Meiryo UI" panose="020B0604030504040204" pitchFamily="50" charset="-128"/>
              </a:rPr>
              <a:t>した中、人口が過密する東京において、コロナが感染拡大したことにより、あらためて、危機</a:t>
            </a:r>
            <a:r>
              <a:rPr kumimoji="1" lang="ja-JP" altLang="en-US" sz="1600" dirty="0" smtClean="0">
                <a:solidFill>
                  <a:schemeClr val="tx1"/>
                </a:solidFill>
                <a:latin typeface="Meiryo UI" panose="020B0604030504040204" pitchFamily="50" charset="-128"/>
                <a:ea typeface="Meiryo UI" panose="020B0604030504040204" pitchFamily="50" charset="-128"/>
              </a:rPr>
              <a:t>事象</a:t>
            </a:r>
            <a:r>
              <a:rPr kumimoji="1" lang="ja-JP" altLang="en-US" sz="1600" dirty="0">
                <a:solidFill>
                  <a:schemeClr val="tx1"/>
                </a:solidFill>
                <a:latin typeface="Meiryo UI" panose="020B0604030504040204" pitchFamily="50" charset="-128"/>
                <a:ea typeface="Meiryo UI" panose="020B0604030504040204" pitchFamily="50" charset="-128"/>
              </a:rPr>
              <a:t>　</a:t>
            </a:r>
            <a:r>
              <a:rPr kumimoji="1" lang="ja-JP" altLang="en-US" sz="1600" dirty="0" smtClean="0">
                <a:solidFill>
                  <a:schemeClr val="tx1"/>
                </a:solidFill>
                <a:latin typeface="Meiryo UI" panose="020B0604030504040204" pitchFamily="50" charset="-128"/>
                <a:ea typeface="Meiryo UI" panose="020B0604030504040204" pitchFamily="50" charset="-128"/>
              </a:rPr>
              <a:t>発生</a:t>
            </a:r>
            <a:r>
              <a:rPr kumimoji="1" lang="ja-JP" altLang="en-US" sz="1600" dirty="0">
                <a:solidFill>
                  <a:schemeClr val="tx1"/>
                </a:solidFill>
                <a:latin typeface="Meiryo UI" panose="020B0604030504040204" pitchFamily="50" charset="-128"/>
                <a:ea typeface="Meiryo UI" panose="020B0604030504040204" pitchFamily="50" charset="-128"/>
              </a:rPr>
              <a:t>時に</a:t>
            </a:r>
            <a:r>
              <a:rPr kumimoji="1" lang="ja-JP" altLang="en-US" sz="1600" dirty="0" smtClean="0">
                <a:solidFill>
                  <a:schemeClr val="tx1"/>
                </a:solidFill>
                <a:latin typeface="Meiryo UI" panose="020B0604030504040204" pitchFamily="50" charset="-128"/>
                <a:ea typeface="Meiryo UI" panose="020B0604030504040204" pitchFamily="50" charset="-128"/>
              </a:rPr>
              <a:t>おける東京</a:t>
            </a:r>
            <a:r>
              <a:rPr kumimoji="1" lang="ja-JP" altLang="en-US" sz="1600" dirty="0">
                <a:solidFill>
                  <a:schemeClr val="tx1"/>
                </a:solidFill>
                <a:latin typeface="Meiryo UI" panose="020B0604030504040204" pitchFamily="50" charset="-128"/>
                <a:ea typeface="Meiryo UI" panose="020B0604030504040204" pitchFamily="50" charset="-128"/>
              </a:rPr>
              <a:t>一極集中のリスクが顕在化。</a:t>
            </a:r>
          </a:p>
        </p:txBody>
      </p:sp>
      <p:sp>
        <p:nvSpPr>
          <p:cNvPr id="11" name="正方形/長方形 10"/>
          <p:cNvSpPr/>
          <p:nvPr/>
        </p:nvSpPr>
        <p:spPr>
          <a:xfrm>
            <a:off x="-1993" y="14052"/>
            <a:ext cx="9905999" cy="396000"/>
          </a:xfrm>
          <a:prstGeom prst="rect">
            <a:avLst/>
          </a:prstGeom>
          <a:solidFill>
            <a:srgbClr val="0070C0"/>
          </a:solidFill>
        </p:spPr>
        <p:txBody>
          <a:bodyPr vert="horz" lIns="2592000" tIns="37148" rIns="0" bIns="37148" rtlCol="0" anchor="ctr">
            <a:noAutofit/>
          </a:bodyPr>
          <a:lstStyle/>
          <a:p>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dirty="0" smtClean="0">
                <a:solidFill>
                  <a:schemeClr val="bg1"/>
                </a:solidFill>
                <a:latin typeface="Meiryo UI" panose="020B0604030504040204" pitchFamily="50" charset="-128"/>
                <a:ea typeface="Meiryo UI" panose="020B0604030504040204" pitchFamily="50" charset="-128"/>
              </a:rPr>
              <a:t>東京</a:t>
            </a:r>
            <a:r>
              <a:rPr kumimoji="1" lang="ja-JP" altLang="en-US" b="1" dirty="0">
                <a:solidFill>
                  <a:schemeClr val="bg1"/>
                </a:solidFill>
                <a:latin typeface="Meiryo UI" panose="020B0604030504040204" pitchFamily="50" charset="-128"/>
                <a:ea typeface="Meiryo UI" panose="020B0604030504040204" pitchFamily="50" charset="-128"/>
              </a:rPr>
              <a:t>への一極集中（</a:t>
            </a:r>
            <a:r>
              <a:rPr kumimoji="1" lang="en-US" altLang="ja-JP" b="1" dirty="0">
                <a:solidFill>
                  <a:schemeClr val="bg1"/>
                </a:solidFill>
                <a:latin typeface="Meiryo UI" panose="020B0604030504040204" pitchFamily="50" charset="-128"/>
                <a:ea typeface="Meiryo UI" panose="020B0604030504040204" pitchFamily="50" charset="-128"/>
              </a:rPr>
              <a:t>GDP</a:t>
            </a:r>
            <a:r>
              <a:rPr kumimoji="1" lang="ja-JP" altLang="en-US" b="1" dirty="0">
                <a:solidFill>
                  <a:schemeClr val="bg1"/>
                </a:solidFill>
                <a:latin typeface="Meiryo UI" panose="020B0604030504040204" pitchFamily="50" charset="-128"/>
                <a:ea typeface="Meiryo UI" panose="020B0604030504040204" pitchFamily="50" charset="-128"/>
              </a:rPr>
              <a:t>・政治機能等の集中度）</a:t>
            </a:r>
          </a:p>
        </p:txBody>
      </p:sp>
      <p:pic>
        <p:nvPicPr>
          <p:cNvPr id="17" name="図 16"/>
          <p:cNvPicPr>
            <a:picLocks noChangeAspect="1"/>
          </p:cNvPicPr>
          <p:nvPr/>
        </p:nvPicPr>
        <p:blipFill rotWithShape="1">
          <a:blip r:embed="rId2"/>
          <a:srcRect l="6189"/>
          <a:stretch/>
        </p:blipFill>
        <p:spPr>
          <a:xfrm>
            <a:off x="38100" y="2573758"/>
            <a:ext cx="5506716" cy="2276550"/>
          </a:xfrm>
          <a:prstGeom prst="rect">
            <a:avLst/>
          </a:prstGeom>
        </p:spPr>
      </p:pic>
      <p:sp>
        <p:nvSpPr>
          <p:cNvPr id="18" name="テキスト ボックス 17">
            <a:extLst>
              <a:ext uri="{FF2B5EF4-FFF2-40B4-BE49-F238E27FC236}">
                <a16:creationId xmlns:a16="http://schemas.microsoft.com/office/drawing/2014/main" id="{34CF59F8-A367-4EC1-83BF-5D400B8A4CCC}"/>
              </a:ext>
            </a:extLst>
          </p:cNvPr>
          <p:cNvSpPr txBox="1"/>
          <p:nvPr/>
        </p:nvSpPr>
        <p:spPr>
          <a:xfrm>
            <a:off x="68889" y="5906790"/>
            <a:ext cx="2797792" cy="276999"/>
          </a:xfrm>
          <a:prstGeom prst="rect">
            <a:avLst/>
          </a:prstGeom>
          <a:noFill/>
          <a:ln>
            <a:noFill/>
          </a:ln>
        </p:spPr>
        <p:txBody>
          <a:bodyPr wrap="square" lIns="0" rIns="0" rtlCol="0">
            <a:spAutoFit/>
          </a:bodyPr>
          <a:lstStyle/>
          <a:p>
            <a:pPr marL="217984" indent="-217984"/>
            <a:r>
              <a:rPr lang="ja-JP" altLang="en-US" sz="1200" dirty="0"/>
              <a:t>　</a:t>
            </a:r>
            <a:r>
              <a:rPr lang="en-US" altLang="ja-JP" sz="1200" dirty="0"/>
              <a:t>※</a:t>
            </a:r>
            <a:r>
              <a:rPr lang="ja-JP" altLang="en-US" sz="1200" dirty="0"/>
              <a:t>国内</a:t>
            </a:r>
            <a:r>
              <a:rPr lang="en-US" altLang="ja-JP" sz="1200" dirty="0"/>
              <a:t>GDP</a:t>
            </a:r>
            <a:r>
              <a:rPr lang="ja-JP" altLang="en-US" sz="1200" dirty="0"/>
              <a:t>は、県民経済計算を参照</a:t>
            </a:r>
            <a:endParaRPr lang="en-US" altLang="ja-JP" sz="1200" dirty="0"/>
          </a:p>
        </p:txBody>
      </p:sp>
      <p:sp>
        <p:nvSpPr>
          <p:cNvPr id="20" name="角丸四角形 19"/>
          <p:cNvSpPr/>
          <p:nvPr/>
        </p:nvSpPr>
        <p:spPr>
          <a:xfrm>
            <a:off x="330049" y="2424216"/>
            <a:ext cx="1224637" cy="265762"/>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日本</a:t>
            </a:r>
          </a:p>
        </p:txBody>
      </p:sp>
      <p:sp>
        <p:nvSpPr>
          <p:cNvPr id="21" name="角丸四角形 20"/>
          <p:cNvSpPr/>
          <p:nvPr/>
        </p:nvSpPr>
        <p:spPr>
          <a:xfrm>
            <a:off x="1978218" y="2417669"/>
            <a:ext cx="1224637" cy="265762"/>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アメリカ</a:t>
            </a:r>
          </a:p>
        </p:txBody>
      </p:sp>
      <p:sp>
        <p:nvSpPr>
          <p:cNvPr id="22" name="角丸四角形 21"/>
          <p:cNvSpPr/>
          <p:nvPr/>
        </p:nvSpPr>
        <p:spPr>
          <a:xfrm>
            <a:off x="3771692" y="2451652"/>
            <a:ext cx="1224637" cy="265762"/>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ドイツ</a:t>
            </a:r>
          </a:p>
        </p:txBody>
      </p:sp>
      <p:sp>
        <p:nvSpPr>
          <p:cNvPr id="23" name="テキスト ボックス 22"/>
          <p:cNvSpPr txBox="1"/>
          <p:nvPr/>
        </p:nvSpPr>
        <p:spPr>
          <a:xfrm>
            <a:off x="909805" y="3005193"/>
            <a:ext cx="869182" cy="307777"/>
          </a:xfrm>
          <a:prstGeom prst="rect">
            <a:avLst/>
          </a:prstGeom>
          <a:noFill/>
        </p:spPr>
        <p:txBody>
          <a:bodyPr wrap="square" rtlCol="0">
            <a:spAutoFit/>
          </a:bodyPr>
          <a:lstStyle/>
          <a:p>
            <a:r>
              <a:rPr kumimoji="1" lang="en-US" altLang="ja-JP" sz="1400" u="sng" dirty="0">
                <a:solidFill>
                  <a:schemeClr val="bg1"/>
                </a:solidFill>
              </a:rPr>
              <a:t>19.6%</a:t>
            </a:r>
          </a:p>
        </p:txBody>
      </p:sp>
      <p:sp>
        <p:nvSpPr>
          <p:cNvPr id="24" name="テキスト ボックス 23"/>
          <p:cNvSpPr txBox="1"/>
          <p:nvPr/>
        </p:nvSpPr>
        <p:spPr>
          <a:xfrm>
            <a:off x="2542428" y="2953507"/>
            <a:ext cx="582697" cy="253916"/>
          </a:xfrm>
          <a:prstGeom prst="rect">
            <a:avLst/>
          </a:prstGeom>
          <a:noFill/>
        </p:spPr>
        <p:txBody>
          <a:bodyPr wrap="square" rtlCol="0">
            <a:spAutoFit/>
          </a:bodyPr>
          <a:lstStyle/>
          <a:p>
            <a:r>
              <a:rPr kumimoji="1" lang="en-US" altLang="ja-JP" sz="1050" b="1" u="sng" dirty="0">
                <a:solidFill>
                  <a:schemeClr val="bg1"/>
                </a:solidFill>
              </a:rPr>
              <a:t>8.1%</a:t>
            </a:r>
          </a:p>
        </p:txBody>
      </p:sp>
      <p:sp>
        <p:nvSpPr>
          <p:cNvPr id="25" name="テキスト ボックス 24"/>
          <p:cNvSpPr txBox="1"/>
          <p:nvPr/>
        </p:nvSpPr>
        <p:spPr>
          <a:xfrm>
            <a:off x="4318435" y="2924285"/>
            <a:ext cx="679636" cy="253916"/>
          </a:xfrm>
          <a:prstGeom prst="rect">
            <a:avLst/>
          </a:prstGeom>
          <a:noFill/>
        </p:spPr>
        <p:txBody>
          <a:bodyPr wrap="square" rtlCol="0">
            <a:spAutoFit/>
          </a:bodyPr>
          <a:lstStyle/>
          <a:p>
            <a:r>
              <a:rPr kumimoji="1" lang="en-US" altLang="ja-JP" sz="1050" b="1" u="sng" dirty="0">
                <a:solidFill>
                  <a:schemeClr val="bg1"/>
                </a:solidFill>
              </a:rPr>
              <a:t>12.5%</a:t>
            </a:r>
          </a:p>
        </p:txBody>
      </p:sp>
      <p:sp>
        <p:nvSpPr>
          <p:cNvPr id="26" name="テキスト ボックス 25"/>
          <p:cNvSpPr txBox="1"/>
          <p:nvPr/>
        </p:nvSpPr>
        <p:spPr>
          <a:xfrm>
            <a:off x="1236750" y="3373398"/>
            <a:ext cx="869182" cy="261610"/>
          </a:xfrm>
          <a:prstGeom prst="rect">
            <a:avLst/>
          </a:prstGeom>
          <a:noFill/>
        </p:spPr>
        <p:txBody>
          <a:bodyPr wrap="square" rtlCol="0">
            <a:spAutoFit/>
          </a:bodyPr>
          <a:lstStyle/>
          <a:p>
            <a:r>
              <a:rPr kumimoji="1" lang="en-US" altLang="ja-JP" sz="1100" dirty="0"/>
              <a:t>7.2%</a:t>
            </a:r>
          </a:p>
        </p:txBody>
      </p:sp>
      <p:sp>
        <p:nvSpPr>
          <p:cNvPr id="27" name="テキスト ボックス 26"/>
          <p:cNvSpPr txBox="1"/>
          <p:nvPr/>
        </p:nvSpPr>
        <p:spPr>
          <a:xfrm>
            <a:off x="2902509" y="2853409"/>
            <a:ext cx="869182" cy="253916"/>
          </a:xfrm>
          <a:prstGeom prst="rect">
            <a:avLst/>
          </a:prstGeom>
          <a:noFill/>
        </p:spPr>
        <p:txBody>
          <a:bodyPr wrap="square" rtlCol="0">
            <a:spAutoFit/>
          </a:bodyPr>
          <a:lstStyle/>
          <a:p>
            <a:r>
              <a:rPr kumimoji="1" lang="en-US" altLang="ja-JP" sz="1050" dirty="0"/>
              <a:t>4.9%</a:t>
            </a:r>
          </a:p>
        </p:txBody>
      </p:sp>
      <p:sp>
        <p:nvSpPr>
          <p:cNvPr id="28" name="テキスト ボックス 27"/>
          <p:cNvSpPr txBox="1"/>
          <p:nvPr/>
        </p:nvSpPr>
        <p:spPr>
          <a:xfrm>
            <a:off x="4757138" y="3059053"/>
            <a:ext cx="869182" cy="253916"/>
          </a:xfrm>
          <a:prstGeom prst="rect">
            <a:avLst/>
          </a:prstGeom>
          <a:noFill/>
        </p:spPr>
        <p:txBody>
          <a:bodyPr wrap="square" rtlCol="0">
            <a:spAutoFit/>
          </a:bodyPr>
          <a:lstStyle/>
          <a:p>
            <a:r>
              <a:rPr kumimoji="1" lang="en-US" altLang="ja-JP" sz="1050" dirty="0"/>
              <a:t>5.9%</a:t>
            </a:r>
          </a:p>
        </p:txBody>
      </p:sp>
      <p:graphicFrame>
        <p:nvGraphicFramePr>
          <p:cNvPr id="29" name="表 28"/>
          <p:cNvGraphicFramePr>
            <a:graphicFrameLocks noGrp="1"/>
          </p:cNvGraphicFramePr>
          <p:nvPr>
            <p:extLst/>
          </p:nvPr>
        </p:nvGraphicFramePr>
        <p:xfrm>
          <a:off x="49633" y="4802754"/>
          <a:ext cx="4943455" cy="1049510"/>
        </p:xfrm>
        <a:graphic>
          <a:graphicData uri="http://schemas.openxmlformats.org/drawingml/2006/table">
            <a:tbl>
              <a:tblPr firstRow="1" bandRow="1">
                <a:tableStyleId>{5940675A-B579-460E-94D1-54222C63F5DA}</a:tableStyleId>
              </a:tblPr>
              <a:tblGrid>
                <a:gridCol w="2243455">
                  <a:extLst>
                    <a:ext uri="{9D8B030D-6E8A-4147-A177-3AD203B41FA5}">
                      <a16:colId xmlns:a16="http://schemas.microsoft.com/office/drawing/2014/main" val="3505604759"/>
                    </a:ext>
                  </a:extLst>
                </a:gridCol>
                <a:gridCol w="900000">
                  <a:extLst>
                    <a:ext uri="{9D8B030D-6E8A-4147-A177-3AD203B41FA5}">
                      <a16:colId xmlns:a16="http://schemas.microsoft.com/office/drawing/2014/main" val="1560884482"/>
                    </a:ext>
                  </a:extLst>
                </a:gridCol>
                <a:gridCol w="900000">
                  <a:extLst>
                    <a:ext uri="{9D8B030D-6E8A-4147-A177-3AD203B41FA5}">
                      <a16:colId xmlns:a16="http://schemas.microsoft.com/office/drawing/2014/main" val="4207018923"/>
                    </a:ext>
                  </a:extLst>
                </a:gridCol>
                <a:gridCol w="900000">
                  <a:extLst>
                    <a:ext uri="{9D8B030D-6E8A-4147-A177-3AD203B41FA5}">
                      <a16:colId xmlns:a16="http://schemas.microsoft.com/office/drawing/2014/main" val="1998994896"/>
                    </a:ext>
                  </a:extLst>
                </a:gridCol>
              </a:tblGrid>
              <a:tr h="247518">
                <a:tc>
                  <a:txBody>
                    <a:bodyPr/>
                    <a:lstStyle/>
                    <a:p>
                      <a:endParaRPr kumimoji="1" lang="ja-JP" altLang="en-US" sz="1050" b="1" dirty="0"/>
                    </a:p>
                  </a:txBody>
                  <a:tcPr/>
                </a:tc>
                <a:tc>
                  <a:txBody>
                    <a:bodyPr/>
                    <a:lstStyle/>
                    <a:p>
                      <a:pPr algn="ctr"/>
                      <a:r>
                        <a:rPr kumimoji="1" lang="ja-JP" altLang="en-US" sz="1050" b="1" dirty="0" smtClean="0">
                          <a:solidFill>
                            <a:schemeClr val="tx1"/>
                          </a:solidFill>
                        </a:rPr>
                        <a:t>日本</a:t>
                      </a:r>
                      <a:endParaRPr kumimoji="1" lang="ja-JP" altLang="en-US" sz="1050" b="1" dirty="0">
                        <a:solidFill>
                          <a:schemeClr val="tx1"/>
                        </a:solidFill>
                      </a:endParaRPr>
                    </a:p>
                  </a:txBody>
                  <a:tcPr>
                    <a:solidFill>
                      <a:schemeClr val="accent1">
                        <a:lumMod val="60000"/>
                        <a:lumOff val="40000"/>
                      </a:schemeClr>
                    </a:solidFill>
                  </a:tcPr>
                </a:tc>
                <a:tc>
                  <a:txBody>
                    <a:bodyPr/>
                    <a:lstStyle/>
                    <a:p>
                      <a:pPr algn="ctr"/>
                      <a:r>
                        <a:rPr kumimoji="1" lang="ja-JP" altLang="en-US" sz="1050" b="1" dirty="0" smtClean="0"/>
                        <a:t>アメリカ</a:t>
                      </a:r>
                      <a:endParaRPr kumimoji="1" lang="ja-JP" altLang="en-US" sz="1050" b="1" dirty="0"/>
                    </a:p>
                  </a:txBody>
                  <a:tcPr>
                    <a:solidFill>
                      <a:schemeClr val="accent1">
                        <a:lumMod val="60000"/>
                        <a:lumOff val="40000"/>
                      </a:schemeClr>
                    </a:solidFill>
                  </a:tcPr>
                </a:tc>
                <a:tc>
                  <a:txBody>
                    <a:bodyPr/>
                    <a:lstStyle/>
                    <a:p>
                      <a:pPr algn="ctr"/>
                      <a:r>
                        <a:rPr kumimoji="1" lang="ja-JP" altLang="en-US" sz="1050" b="1" dirty="0" smtClean="0"/>
                        <a:t>ドイツ</a:t>
                      </a:r>
                      <a:endParaRPr kumimoji="1" lang="ja-JP" altLang="en-US" sz="1050" b="1" dirty="0"/>
                    </a:p>
                  </a:txBody>
                  <a:tcPr>
                    <a:solidFill>
                      <a:schemeClr val="accent1">
                        <a:lumMod val="60000"/>
                        <a:lumOff val="40000"/>
                      </a:schemeClr>
                    </a:solidFill>
                  </a:tcPr>
                </a:tc>
                <a:extLst>
                  <a:ext uri="{0D108BD9-81ED-4DB2-BD59-A6C34878D82A}">
                    <a16:rowId xmlns:a16="http://schemas.microsoft.com/office/drawing/2014/main" val="1291786104"/>
                  </a:ext>
                </a:extLst>
              </a:tr>
              <a:tr h="495037">
                <a:tc>
                  <a:txBody>
                    <a:bodyPr/>
                    <a:lstStyle/>
                    <a:p>
                      <a:r>
                        <a:rPr kumimoji="1" lang="ja-JP" altLang="en-US" sz="1050" b="1" dirty="0" smtClean="0"/>
                        <a:t>経済の一極集中の割合</a:t>
                      </a:r>
                      <a:endParaRPr kumimoji="1" lang="en-US" altLang="ja-JP" sz="1050" b="1" dirty="0" smtClean="0"/>
                    </a:p>
                    <a:p>
                      <a:r>
                        <a:rPr kumimoji="1" lang="ja-JP" altLang="en-US" sz="900" b="0" spc="-100" baseline="0" dirty="0" smtClean="0"/>
                        <a:t>（国内総生産に占める第１都市のＧＤＰ比率）</a:t>
                      </a:r>
                      <a:endParaRPr kumimoji="1" lang="ja-JP" altLang="en-US" sz="900" b="0" spc="-100" baseline="0" dirty="0"/>
                    </a:p>
                  </a:txBody>
                  <a:tcPr anchor="ctr"/>
                </a:tc>
                <a:tc>
                  <a:txBody>
                    <a:bodyPr/>
                    <a:lstStyle/>
                    <a:p>
                      <a:pPr algn="ctr"/>
                      <a:r>
                        <a:rPr kumimoji="1" lang="ja-JP" altLang="en-US" sz="1050" b="1" dirty="0" smtClean="0">
                          <a:solidFill>
                            <a:schemeClr val="tx1"/>
                          </a:solidFill>
                        </a:rPr>
                        <a:t>１９．６％</a:t>
                      </a:r>
                      <a:endParaRPr kumimoji="1" lang="ja-JP" altLang="en-US" sz="1050" b="1" dirty="0">
                        <a:solidFill>
                          <a:schemeClr val="tx1"/>
                        </a:solidFill>
                      </a:endParaRPr>
                    </a:p>
                  </a:txBody>
                  <a:tcPr anchor="ctr">
                    <a:noFill/>
                  </a:tcPr>
                </a:tc>
                <a:tc>
                  <a:txBody>
                    <a:bodyPr/>
                    <a:lstStyle/>
                    <a:p>
                      <a:pPr algn="ctr"/>
                      <a:r>
                        <a:rPr kumimoji="1" lang="ja-JP" altLang="en-US" sz="1050" dirty="0" smtClean="0"/>
                        <a:t>８．１％</a:t>
                      </a:r>
                      <a:endParaRPr kumimoji="1" lang="ja-JP" altLang="en-US" sz="1050" dirty="0"/>
                    </a:p>
                  </a:txBody>
                  <a:tcPr anchor="ctr"/>
                </a:tc>
                <a:tc>
                  <a:txBody>
                    <a:bodyPr/>
                    <a:lstStyle/>
                    <a:p>
                      <a:pPr algn="ctr"/>
                      <a:r>
                        <a:rPr kumimoji="1" lang="ja-JP" altLang="en-US" sz="1050" dirty="0" smtClean="0"/>
                        <a:t>１２．５％</a:t>
                      </a:r>
                      <a:endParaRPr kumimoji="1" lang="ja-JP" altLang="en-US" sz="1050" dirty="0"/>
                    </a:p>
                  </a:txBody>
                  <a:tcPr anchor="ctr"/>
                </a:tc>
                <a:extLst>
                  <a:ext uri="{0D108BD9-81ED-4DB2-BD59-A6C34878D82A}">
                    <a16:rowId xmlns:a16="http://schemas.microsoft.com/office/drawing/2014/main" val="3883039706"/>
                  </a:ext>
                </a:extLst>
              </a:tr>
              <a:tr h="272270">
                <a:tc>
                  <a:txBody>
                    <a:bodyPr/>
                    <a:lstStyle/>
                    <a:p>
                      <a:r>
                        <a:rPr kumimoji="1" lang="ja-JP" altLang="en-US" sz="1050" b="1" dirty="0" smtClean="0"/>
                        <a:t>第１・第２都市の比率</a:t>
                      </a:r>
                      <a:endParaRPr kumimoji="1" lang="ja-JP" altLang="en-US" sz="1050" b="1" dirty="0"/>
                    </a:p>
                  </a:txBody>
                  <a:tcPr anchor="ctr"/>
                </a:tc>
                <a:tc>
                  <a:txBody>
                    <a:bodyPr/>
                    <a:lstStyle/>
                    <a:p>
                      <a:pPr algn="ctr"/>
                      <a:r>
                        <a:rPr kumimoji="1" lang="ja-JP" altLang="en-US" sz="1050" b="1" dirty="0" smtClean="0">
                          <a:solidFill>
                            <a:schemeClr val="tx1"/>
                          </a:solidFill>
                        </a:rPr>
                        <a:t>３：１</a:t>
                      </a:r>
                      <a:endParaRPr kumimoji="1" lang="ja-JP" altLang="en-US" sz="1050" b="1" dirty="0">
                        <a:solidFill>
                          <a:schemeClr val="tx1"/>
                        </a:solidFill>
                      </a:endParaRPr>
                    </a:p>
                  </a:txBody>
                  <a:tcPr anchor="ctr">
                    <a:noFill/>
                  </a:tcPr>
                </a:tc>
                <a:tc>
                  <a:txBody>
                    <a:bodyPr/>
                    <a:lstStyle/>
                    <a:p>
                      <a:pPr algn="ctr"/>
                      <a:r>
                        <a:rPr kumimoji="1" lang="ja-JP" altLang="en-US" sz="1050" dirty="0" smtClean="0"/>
                        <a:t>２：１</a:t>
                      </a:r>
                      <a:endParaRPr kumimoji="1" lang="ja-JP" altLang="en-US" sz="1050" dirty="0"/>
                    </a:p>
                  </a:txBody>
                  <a:tcPr anchor="ctr"/>
                </a:tc>
                <a:tc>
                  <a:txBody>
                    <a:bodyPr/>
                    <a:lstStyle/>
                    <a:p>
                      <a:pPr algn="ctr"/>
                      <a:r>
                        <a:rPr kumimoji="1" lang="ja-JP" altLang="en-US" sz="1050" dirty="0" smtClean="0"/>
                        <a:t>２：１</a:t>
                      </a:r>
                      <a:endParaRPr kumimoji="1" lang="ja-JP" altLang="en-US" sz="1050" dirty="0"/>
                    </a:p>
                  </a:txBody>
                  <a:tcPr anchor="ctr"/>
                </a:tc>
                <a:extLst>
                  <a:ext uri="{0D108BD9-81ED-4DB2-BD59-A6C34878D82A}">
                    <a16:rowId xmlns:a16="http://schemas.microsoft.com/office/drawing/2014/main" val="3627088023"/>
                  </a:ext>
                </a:extLst>
              </a:tr>
            </a:tbl>
          </a:graphicData>
        </a:graphic>
      </p:graphicFrame>
      <p:sp>
        <p:nvSpPr>
          <p:cNvPr id="30" name="角丸四角形 29"/>
          <p:cNvSpPr/>
          <p:nvPr/>
        </p:nvSpPr>
        <p:spPr>
          <a:xfrm>
            <a:off x="2258155" y="4731982"/>
            <a:ext cx="969084" cy="1089538"/>
          </a:xfrm>
          <a:prstGeom prst="roundRect">
            <a:avLst>
              <a:gd name="adj" fmla="val 4634"/>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1" name="テキスト ボックス 30">
            <a:extLst>
              <a:ext uri="{FF2B5EF4-FFF2-40B4-BE49-F238E27FC236}">
                <a16:creationId xmlns:a16="http://schemas.microsoft.com/office/drawing/2014/main" id="{34CF59F8-A367-4EC1-83BF-5D400B8A4CCC}"/>
              </a:ext>
            </a:extLst>
          </p:cNvPr>
          <p:cNvSpPr txBox="1"/>
          <p:nvPr/>
        </p:nvSpPr>
        <p:spPr>
          <a:xfrm>
            <a:off x="68889" y="6118457"/>
            <a:ext cx="5297008" cy="461665"/>
          </a:xfrm>
          <a:prstGeom prst="rect">
            <a:avLst/>
          </a:prstGeom>
          <a:noFill/>
          <a:ln>
            <a:noFill/>
          </a:ln>
        </p:spPr>
        <p:txBody>
          <a:bodyPr wrap="square" lIns="0" rIns="0" rtlCol="0">
            <a:spAutoFit/>
          </a:bodyPr>
          <a:lstStyle/>
          <a:p>
            <a:pPr marL="217984" indent="-217984"/>
            <a:r>
              <a:rPr lang="ja-JP" altLang="en-US" sz="1200" dirty="0"/>
              <a:t>　</a:t>
            </a:r>
            <a:r>
              <a:rPr lang="en-US" altLang="ja-JP" sz="1200" dirty="0"/>
              <a:t>※</a:t>
            </a:r>
            <a:r>
              <a:rPr lang="ja-JP" altLang="en-US" sz="1200" dirty="0"/>
              <a:t>アメリカ・ドイツの国単位はＯＥＣＤ、都市別はブルッキングス研究所の公表値</a:t>
            </a:r>
            <a:endParaRPr lang="en-US" altLang="ja-JP" sz="1200" dirty="0"/>
          </a:p>
        </p:txBody>
      </p:sp>
      <p:sp>
        <p:nvSpPr>
          <p:cNvPr id="32" name="テキスト ボックス 31">
            <a:extLst>
              <a:ext uri="{FF2B5EF4-FFF2-40B4-BE49-F238E27FC236}">
                <a16:creationId xmlns:a16="http://schemas.microsoft.com/office/drawing/2014/main" id="{34CF59F8-A367-4EC1-83BF-5D400B8A4CCC}"/>
              </a:ext>
            </a:extLst>
          </p:cNvPr>
          <p:cNvSpPr txBox="1"/>
          <p:nvPr/>
        </p:nvSpPr>
        <p:spPr>
          <a:xfrm>
            <a:off x="5381074" y="6206914"/>
            <a:ext cx="4308836" cy="484748"/>
          </a:xfrm>
          <a:prstGeom prst="rect">
            <a:avLst/>
          </a:prstGeom>
          <a:noFill/>
          <a:ln>
            <a:noFill/>
          </a:ln>
        </p:spPr>
        <p:txBody>
          <a:bodyPr wrap="square" tIns="0" bIns="0" rtlCol="0">
            <a:spAutoFit/>
          </a:bodyPr>
          <a:lstStyle/>
          <a:p>
            <a:pPr marL="217984" indent="-217984"/>
            <a:r>
              <a:rPr lang="ja-JP" altLang="en-US" sz="1050" dirty="0"/>
              <a:t>　</a:t>
            </a:r>
            <a:r>
              <a:rPr lang="en-US" altLang="ja-JP" sz="1050" dirty="0"/>
              <a:t>※</a:t>
            </a:r>
            <a:r>
              <a:rPr lang="ja-JP" altLang="en-US" sz="1050" dirty="0"/>
              <a:t>出典：第１回副首都推進本部会議資料（平成</a:t>
            </a:r>
            <a:r>
              <a:rPr lang="en-US" altLang="ja-JP" sz="1050" dirty="0"/>
              <a:t>27</a:t>
            </a:r>
            <a:r>
              <a:rPr lang="ja-JP" altLang="en-US" sz="1050" dirty="0"/>
              <a:t>年</a:t>
            </a:r>
            <a:r>
              <a:rPr lang="en-US" altLang="ja-JP" sz="1050" dirty="0"/>
              <a:t>12</a:t>
            </a:r>
            <a:r>
              <a:rPr lang="ja-JP" altLang="en-US" sz="1050" dirty="0"/>
              <a:t>月）</a:t>
            </a:r>
            <a:endParaRPr lang="en-US" altLang="ja-JP" sz="1050" dirty="0"/>
          </a:p>
          <a:p>
            <a:pPr marL="217984" indent="-217984"/>
            <a:r>
              <a:rPr lang="ja-JP" altLang="en-US" sz="1050" dirty="0"/>
              <a:t>　　　　　　　「</a:t>
            </a:r>
            <a:r>
              <a:rPr lang="en-US" altLang="ja-JP" sz="1050" dirty="0"/>
              <a:t>2019</a:t>
            </a:r>
            <a:r>
              <a:rPr lang="ja-JP" altLang="en-US" sz="1050" dirty="0"/>
              <a:t>年の「世界の都市総合力ランキング」」</a:t>
            </a:r>
            <a:endParaRPr lang="en-US" altLang="ja-JP" sz="1050" dirty="0"/>
          </a:p>
          <a:p>
            <a:pPr marL="217984" indent="-217984"/>
            <a:r>
              <a:rPr lang="ja-JP" altLang="en-US" sz="1050" dirty="0"/>
              <a:t>　　　　　　　（</a:t>
            </a:r>
            <a:r>
              <a:rPr lang="zh-TW" altLang="en-US" sz="1050" dirty="0"/>
              <a:t>森記念財団都市戦略研究所</a:t>
            </a:r>
            <a:r>
              <a:rPr lang="ja-JP" altLang="en-US" sz="1050" dirty="0"/>
              <a:t>）</a:t>
            </a:r>
          </a:p>
        </p:txBody>
      </p:sp>
      <p:graphicFrame>
        <p:nvGraphicFramePr>
          <p:cNvPr id="33" name="表 32"/>
          <p:cNvGraphicFramePr>
            <a:graphicFrameLocks noGrp="1"/>
          </p:cNvGraphicFramePr>
          <p:nvPr>
            <p:extLst/>
          </p:nvPr>
        </p:nvGraphicFramePr>
        <p:xfrm>
          <a:off x="5390796" y="2132771"/>
          <a:ext cx="4428000" cy="3973439"/>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3505604759"/>
                    </a:ext>
                  </a:extLst>
                </a:gridCol>
                <a:gridCol w="720000">
                  <a:extLst>
                    <a:ext uri="{9D8B030D-6E8A-4147-A177-3AD203B41FA5}">
                      <a16:colId xmlns:a16="http://schemas.microsoft.com/office/drawing/2014/main" val="274684534"/>
                    </a:ext>
                  </a:extLst>
                </a:gridCol>
                <a:gridCol w="972000">
                  <a:extLst>
                    <a:ext uri="{9D8B030D-6E8A-4147-A177-3AD203B41FA5}">
                      <a16:colId xmlns:a16="http://schemas.microsoft.com/office/drawing/2014/main" val="4207018923"/>
                    </a:ext>
                  </a:extLst>
                </a:gridCol>
                <a:gridCol w="1296000">
                  <a:extLst>
                    <a:ext uri="{9D8B030D-6E8A-4147-A177-3AD203B41FA5}">
                      <a16:colId xmlns:a16="http://schemas.microsoft.com/office/drawing/2014/main" val="1998994896"/>
                    </a:ext>
                  </a:extLst>
                </a:gridCol>
              </a:tblGrid>
              <a:tr h="296530">
                <a:tc>
                  <a:txBody>
                    <a:bodyPr/>
                    <a:lstStyle/>
                    <a:p>
                      <a:endParaRPr kumimoji="1" lang="ja-JP" altLang="en-US" sz="1000" b="1"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b="1" dirty="0" smtClean="0">
                          <a:solidFill>
                            <a:schemeClr val="tx1"/>
                          </a:solidFill>
                        </a:rPr>
                        <a:t>日本</a:t>
                      </a:r>
                      <a:endParaRPr kumimoji="1" lang="ja-JP" altLang="en-US" sz="1000" b="1"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000" b="1" dirty="0" smtClean="0"/>
                        <a:t>アメリカ</a:t>
                      </a:r>
                      <a:endParaRPr kumimoji="1" lang="ja-JP" altLang="en-US" sz="1000" b="1"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000" b="1" dirty="0" smtClean="0"/>
                        <a:t>ドイツ</a:t>
                      </a:r>
                      <a:endParaRPr kumimoji="1" lang="ja-JP" altLang="en-US" sz="1000" b="1"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291786104"/>
                  </a:ext>
                </a:extLst>
              </a:tr>
              <a:tr h="512189">
                <a:tc>
                  <a:txBody>
                    <a:bodyPr/>
                    <a:lstStyle/>
                    <a:p>
                      <a:r>
                        <a:rPr kumimoji="1" lang="ja-JP" altLang="en-US" sz="1000" dirty="0" smtClean="0"/>
                        <a:t>ＧＤＰ１位の都市</a:t>
                      </a:r>
                      <a:endParaRPr kumimoji="1" lang="en-US" altLang="ja-JP" sz="1000" dirty="0" smtClean="0"/>
                    </a:p>
                    <a:p>
                      <a:r>
                        <a:rPr kumimoji="1" lang="en-US" altLang="ja-JP" sz="800" dirty="0" smtClean="0"/>
                        <a:t>※</a:t>
                      </a:r>
                      <a:r>
                        <a:rPr kumimoji="1" lang="ja-JP" altLang="en-US" sz="800" dirty="0" smtClean="0"/>
                        <a:t>ブルッキングス研究所</a:t>
                      </a:r>
                      <a:endParaRPr kumimoji="1" lang="en-US" altLang="ja-JP" sz="800" dirty="0" smtClean="0"/>
                    </a:p>
                    <a:p>
                      <a:r>
                        <a:rPr kumimoji="1" lang="ja-JP" altLang="en-US" sz="800" dirty="0" smtClean="0"/>
                        <a:t>　　公表値より</a:t>
                      </a:r>
                      <a:endParaRPr kumimoji="1" lang="ja-JP" altLang="en-US" sz="8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ja-JP" altLang="en-US" sz="1000" b="1" dirty="0" smtClean="0">
                          <a:solidFill>
                            <a:schemeClr val="tx1"/>
                          </a:solidFill>
                        </a:rPr>
                        <a:t>東京</a:t>
                      </a:r>
                      <a:endParaRPr kumimoji="1" lang="ja-JP" altLang="en-US" sz="1000"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kumimoji="1" lang="ja-JP" altLang="en-US" sz="1000" dirty="0" smtClean="0"/>
                        <a:t>ニューヨーク</a:t>
                      </a:r>
                      <a:endParaRPr kumimoji="1" lang="ja-JP" altLang="en-US" sz="10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ja-JP" altLang="en-US" sz="1000" dirty="0" smtClean="0"/>
                        <a:t>ケルン・デュッセルドルフ</a:t>
                      </a:r>
                      <a:endParaRPr kumimoji="1" lang="ja-JP" altLang="en-US" sz="10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2904220"/>
                  </a:ext>
                </a:extLst>
              </a:tr>
              <a:tr h="296530">
                <a:tc gridSpan="4">
                  <a:txBody>
                    <a:bodyPr/>
                    <a:lstStyle/>
                    <a:p>
                      <a:r>
                        <a:rPr kumimoji="1" lang="ja-JP" altLang="en-US" sz="1000" b="1" dirty="0" smtClean="0"/>
                        <a:t>≪政治機能等≫</a:t>
                      </a:r>
                      <a:endParaRPr kumimoji="1" lang="ja-JP" altLang="en-US" sz="1000" b="1"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ja-JP" altLang="en-US" sz="18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kumimoji="1" lang="ja-JP" altLang="en-US" sz="18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5356780"/>
                  </a:ext>
                </a:extLst>
              </a:tr>
              <a:tr h="296530">
                <a:tc>
                  <a:txBody>
                    <a:bodyPr/>
                    <a:lstStyle/>
                    <a:p>
                      <a:r>
                        <a:rPr kumimoji="1" lang="ja-JP" altLang="en-US" sz="1000" dirty="0" smtClean="0"/>
                        <a:t>首都</a:t>
                      </a:r>
                      <a:endParaRPr kumimoji="1" lang="ja-JP" altLang="en-US" sz="1000" dirty="0"/>
                    </a:p>
                  </a:txBody>
                  <a:tcPr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b="1" dirty="0" smtClean="0">
                          <a:solidFill>
                            <a:schemeClr val="tx1"/>
                          </a:solidFill>
                        </a:rPr>
                        <a:t>東京</a:t>
                      </a:r>
                      <a:endParaRPr kumimoji="1" lang="ja-JP" altLang="en-US" sz="1000"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1000" dirty="0" smtClean="0"/>
                        <a:t>ワシントン</a:t>
                      </a:r>
                      <a:endParaRPr kumimoji="1" lang="ja-JP" altLang="en-US" sz="10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dirty="0" smtClean="0"/>
                        <a:t>ベルリン</a:t>
                      </a:r>
                      <a:endParaRPr kumimoji="1" lang="ja-JP" altLang="en-US" sz="1000" dirty="0"/>
                    </a:p>
                  </a:txBody>
                  <a:tcPr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3039706"/>
                  </a:ext>
                </a:extLst>
              </a:tr>
              <a:tr h="296530">
                <a:tc>
                  <a:txBody>
                    <a:bodyPr/>
                    <a:lstStyle/>
                    <a:p>
                      <a:r>
                        <a:rPr kumimoji="1" lang="ja-JP" altLang="en-US" sz="1000" dirty="0" smtClean="0"/>
                        <a:t>王宮・大統領府</a:t>
                      </a:r>
                      <a:endParaRPr kumimoji="1" lang="ja-JP" altLang="en-US" sz="1000" dirty="0"/>
                    </a:p>
                  </a:txBody>
                  <a:tcPr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b="1" dirty="0" smtClean="0">
                          <a:solidFill>
                            <a:schemeClr val="tx1"/>
                          </a:solidFill>
                        </a:rPr>
                        <a:t>東京</a:t>
                      </a:r>
                      <a:endParaRPr kumimoji="1" lang="ja-JP" altLang="en-US" sz="1000"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1000" dirty="0" smtClean="0"/>
                        <a:t>ワシントン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dirty="0" smtClean="0"/>
                        <a:t>ベルリン</a:t>
                      </a:r>
                      <a:endParaRPr kumimoji="1" lang="ja-JP" altLang="en-US" sz="1000" dirty="0"/>
                    </a:p>
                  </a:txBody>
                  <a:tcPr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088023"/>
                  </a:ext>
                </a:extLst>
              </a:tr>
              <a:tr h="296530">
                <a:tc>
                  <a:txBody>
                    <a:bodyPr/>
                    <a:lstStyle/>
                    <a:p>
                      <a:r>
                        <a:rPr kumimoji="1" lang="ja-JP" altLang="en-US" sz="1000" dirty="0" smtClean="0"/>
                        <a:t>国会</a:t>
                      </a:r>
                      <a:endParaRPr kumimoji="1" lang="ja-JP" altLang="en-US" sz="1000" dirty="0"/>
                    </a:p>
                  </a:txBody>
                  <a:tcPr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b="1" dirty="0" smtClean="0">
                          <a:solidFill>
                            <a:schemeClr val="tx1"/>
                          </a:solidFill>
                        </a:rPr>
                        <a:t>東京</a:t>
                      </a:r>
                      <a:endParaRPr kumimoji="1" lang="ja-JP" altLang="en-US" sz="1000"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1000" dirty="0" smtClean="0"/>
                        <a:t>ワシントン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dirty="0" smtClean="0"/>
                        <a:t>ベルリン</a:t>
                      </a:r>
                      <a:endParaRPr kumimoji="1" lang="ja-JP" altLang="en-US" sz="1000" dirty="0"/>
                    </a:p>
                  </a:txBody>
                  <a:tcPr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784241"/>
                  </a:ext>
                </a:extLst>
              </a:tr>
              <a:tr h="296530">
                <a:tc>
                  <a:txBody>
                    <a:bodyPr/>
                    <a:lstStyle/>
                    <a:p>
                      <a:r>
                        <a:rPr kumimoji="1" lang="ja-JP" altLang="en-US" sz="1000" dirty="0" smtClean="0"/>
                        <a:t>中央官庁</a:t>
                      </a:r>
                      <a:endParaRPr kumimoji="1" lang="ja-JP" altLang="en-US" sz="1000" dirty="0"/>
                    </a:p>
                  </a:txBody>
                  <a:tcPr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b="1" dirty="0" smtClean="0">
                          <a:solidFill>
                            <a:schemeClr val="tx1"/>
                          </a:solidFill>
                        </a:rPr>
                        <a:t>東京</a:t>
                      </a:r>
                      <a:endParaRPr kumimoji="1" lang="ja-JP" altLang="en-US" sz="1000"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1000" dirty="0" smtClean="0"/>
                        <a:t>ワシントン</a:t>
                      </a:r>
                      <a:endParaRPr kumimoji="1" lang="ja-JP" altLang="en-US" sz="10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dirty="0" smtClean="0"/>
                        <a:t>ベルリン、ボン</a:t>
                      </a:r>
                      <a:endParaRPr kumimoji="1" lang="ja-JP" altLang="en-US" sz="1000" dirty="0"/>
                    </a:p>
                  </a:txBody>
                  <a:tcPr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5195032"/>
                  </a:ext>
                </a:extLst>
              </a:tr>
              <a:tr h="296530">
                <a:tc>
                  <a:txBody>
                    <a:bodyPr/>
                    <a:lstStyle/>
                    <a:p>
                      <a:r>
                        <a:rPr kumimoji="1" lang="ja-JP" altLang="en-US" sz="1000" dirty="0" smtClean="0"/>
                        <a:t>最高裁判所</a:t>
                      </a:r>
                      <a:endParaRPr kumimoji="1" lang="ja-JP" altLang="en-US" sz="1000" dirty="0"/>
                    </a:p>
                  </a:txBody>
                  <a:tcPr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b="1" dirty="0" smtClean="0">
                          <a:solidFill>
                            <a:schemeClr val="tx1"/>
                          </a:solidFill>
                        </a:rPr>
                        <a:t>東京</a:t>
                      </a:r>
                      <a:endParaRPr kumimoji="1" lang="ja-JP" altLang="en-US" sz="1000"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1000" dirty="0" smtClean="0"/>
                        <a:t>ワシントン</a:t>
                      </a:r>
                      <a:endParaRPr kumimoji="1" lang="ja-JP" altLang="en-US" sz="10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dirty="0" smtClean="0"/>
                        <a:t>カールスルーエ</a:t>
                      </a:r>
                      <a:endParaRPr kumimoji="1" lang="ja-JP" altLang="en-US" sz="1000" dirty="0"/>
                    </a:p>
                  </a:txBody>
                  <a:tcPr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473001"/>
                  </a:ext>
                </a:extLst>
              </a:tr>
              <a:tr h="296530">
                <a:tc>
                  <a:txBody>
                    <a:bodyPr/>
                    <a:lstStyle/>
                    <a:p>
                      <a:r>
                        <a:rPr kumimoji="1" lang="ja-JP" altLang="en-US" sz="1000" dirty="0" smtClean="0"/>
                        <a:t>各国大使館</a:t>
                      </a:r>
                      <a:endParaRPr kumimoji="1" lang="ja-JP" altLang="en-US" sz="1000" dirty="0"/>
                    </a:p>
                  </a:txBody>
                  <a:tcPr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ja-JP" altLang="en-US" sz="1000" b="1" dirty="0" smtClean="0">
                          <a:solidFill>
                            <a:schemeClr val="tx1"/>
                          </a:solidFill>
                        </a:rPr>
                        <a:t>東京</a:t>
                      </a:r>
                      <a:endParaRPr kumimoji="1" lang="ja-JP" altLang="en-US" sz="1000"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kumimoji="1" lang="ja-JP" altLang="en-US" sz="1000" dirty="0" smtClean="0"/>
                        <a:t>ワシントン</a:t>
                      </a:r>
                      <a:endParaRPr kumimoji="1" lang="ja-JP" altLang="en-US" sz="10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ja-JP" altLang="en-US" sz="1000" dirty="0" smtClean="0"/>
                        <a:t>ベルリン</a:t>
                      </a:r>
                      <a:endParaRPr kumimoji="1" lang="ja-JP" altLang="en-US" sz="1000" dirty="0"/>
                    </a:p>
                  </a:txBody>
                  <a:tcPr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1124787"/>
                  </a:ext>
                </a:extLst>
              </a:tr>
              <a:tr h="296530">
                <a:tc gridSpan="4">
                  <a:txBody>
                    <a:bodyPr/>
                    <a:lstStyle/>
                    <a:p>
                      <a:r>
                        <a:rPr lang="ja-JP" altLang="en-US" sz="1000" b="1" dirty="0" smtClean="0"/>
                        <a:t>≪文化面≫</a:t>
                      </a:r>
                      <a:r>
                        <a:rPr lang="en-US" altLang="ja-JP" sz="1000" b="0" dirty="0" smtClean="0"/>
                        <a:t>※</a:t>
                      </a:r>
                      <a:r>
                        <a:rPr lang="ja-JP" altLang="en-US" sz="1000" b="0" dirty="0" smtClean="0"/>
                        <a:t>国内１位の都市</a:t>
                      </a:r>
                      <a:endParaRPr lang="ja-JP" altLang="en-US" sz="1000" b="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lang="ja-JP" altLang="en-US"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ja-JP" altLang="en-US"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6525324"/>
                  </a:ext>
                </a:extLst>
              </a:tr>
              <a:tr h="29653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000" dirty="0" smtClean="0"/>
                        <a:t>文化イベント開催件数</a:t>
                      </a:r>
                    </a:p>
                  </a:txBody>
                  <a:tcPr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b="1" dirty="0" smtClean="0">
                          <a:solidFill>
                            <a:schemeClr val="tx1"/>
                          </a:solidFill>
                        </a:rPr>
                        <a:t>東京</a:t>
                      </a:r>
                      <a:endParaRPr kumimoji="1" lang="ja-JP" altLang="en-US" sz="1000"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1000" dirty="0" smtClean="0"/>
                        <a:t>サンフランシスコ</a:t>
                      </a:r>
                      <a:endParaRPr kumimoji="1" lang="ja-JP" altLang="en-US" sz="10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00" dirty="0" smtClean="0"/>
                        <a:t>ベルリン</a:t>
                      </a:r>
                      <a:endParaRPr kumimoji="1" lang="ja-JP" altLang="en-US" sz="1000" dirty="0"/>
                    </a:p>
                  </a:txBody>
                  <a:tcPr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3762107"/>
                  </a:ext>
                </a:extLst>
              </a:tr>
              <a:tr h="29653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000" dirty="0" smtClean="0"/>
                        <a:t>劇場・コンサートホール数</a:t>
                      </a:r>
                      <a:endParaRPr kumimoji="1" lang="ja-JP" altLang="en-US" sz="1000" dirty="0"/>
                    </a:p>
                  </a:txBody>
                  <a:tcPr anchor="ctr">
                    <a:lnL w="381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ja-JP" altLang="en-US" sz="1000" b="1" dirty="0" smtClean="0">
                          <a:solidFill>
                            <a:schemeClr val="tx1"/>
                          </a:solidFill>
                        </a:rPr>
                        <a:t>東京</a:t>
                      </a:r>
                      <a:endParaRPr kumimoji="1" lang="ja-JP" altLang="en-US" sz="1000"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kumimoji="1" lang="ja-JP" altLang="en-US" sz="1000" dirty="0" smtClean="0"/>
                        <a:t>ニューヨーク</a:t>
                      </a:r>
                      <a:endParaRPr kumimoji="1" lang="ja-JP" altLang="en-US" sz="10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ja-JP" altLang="en-US" sz="1000" dirty="0" smtClean="0"/>
                        <a:t>ベルリン</a:t>
                      </a:r>
                      <a:endParaRPr kumimoji="1" lang="ja-JP" altLang="en-US" sz="1000" dirty="0"/>
                    </a:p>
                  </a:txBody>
                  <a:tcPr anchor="ctr">
                    <a:lnL w="63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907390"/>
                  </a:ext>
                </a:extLst>
              </a:tr>
            </a:tbl>
          </a:graphicData>
        </a:graphic>
      </p:graphicFrame>
      <p:sp>
        <p:nvSpPr>
          <p:cNvPr id="34" name="テキスト ボックス 33"/>
          <p:cNvSpPr txBox="1"/>
          <p:nvPr/>
        </p:nvSpPr>
        <p:spPr>
          <a:xfrm>
            <a:off x="937191" y="1805822"/>
            <a:ext cx="3420000" cy="276999"/>
          </a:xfrm>
          <a:prstGeom prst="rect">
            <a:avLst/>
          </a:prstGeom>
          <a:noFill/>
        </p:spPr>
        <p:txBody>
          <a:bodyPr wrap="square" rtlCol="0">
            <a:spAutoFit/>
          </a:bodyPr>
          <a:lstStyle/>
          <a:p>
            <a:pPr algn="ctr">
              <a:defRPr/>
            </a:pPr>
            <a:r>
              <a:rPr kumimoji="1" lang="ja-JP" altLang="en-US" sz="1200" dirty="0">
                <a:solidFill>
                  <a:prstClr val="black"/>
                </a:solidFill>
                <a:latin typeface="+mn-ea"/>
              </a:rPr>
              <a:t>海外主要都市におけるＧＤＰ比較</a:t>
            </a:r>
          </a:p>
        </p:txBody>
      </p:sp>
      <p:sp>
        <p:nvSpPr>
          <p:cNvPr id="35" name="テキスト ボックス 34"/>
          <p:cNvSpPr txBox="1"/>
          <p:nvPr/>
        </p:nvSpPr>
        <p:spPr>
          <a:xfrm>
            <a:off x="5727073" y="1805822"/>
            <a:ext cx="3708000" cy="276999"/>
          </a:xfrm>
          <a:prstGeom prst="rect">
            <a:avLst/>
          </a:prstGeom>
          <a:noFill/>
        </p:spPr>
        <p:txBody>
          <a:bodyPr wrap="square" rtlCol="0">
            <a:spAutoFit/>
          </a:bodyPr>
          <a:lstStyle/>
          <a:p>
            <a:pPr algn="ctr">
              <a:defRPr/>
            </a:pPr>
            <a:r>
              <a:rPr kumimoji="1" lang="ja-JP" altLang="en-US" sz="1200" dirty="0">
                <a:solidFill>
                  <a:prstClr val="black"/>
                </a:solidFill>
                <a:latin typeface="+mn-ea"/>
              </a:rPr>
              <a:t>海外主要都市における政治機能等の集中度の比較</a:t>
            </a:r>
          </a:p>
        </p:txBody>
      </p:sp>
      <p:sp>
        <p:nvSpPr>
          <p:cNvPr id="37" name="スライド番号プレースホルダー 2"/>
          <p:cNvSpPr>
            <a:spLocks noGrp="1"/>
          </p:cNvSpPr>
          <p:nvPr>
            <p:ph type="sldNum" sz="quarter" idx="12"/>
          </p:nvPr>
        </p:nvSpPr>
        <p:spPr>
          <a:xfrm>
            <a:off x="9224964" y="6044137"/>
            <a:ext cx="561023" cy="325823"/>
          </a:xfrm>
        </p:spPr>
        <p:txBody>
          <a:bodyPr/>
          <a:lstStyle/>
          <a:p>
            <a:pPr>
              <a:defRPr/>
            </a:pPr>
            <a:fld id="{4AC9B83D-17C3-4F2E-B0BA-D155CD364A7C}" type="slidenum">
              <a:rPr lang="ja-JP" altLang="en-US" sz="1600"/>
              <a:pPr>
                <a:defRPr/>
              </a:pPr>
              <a:t>69</a:t>
            </a:fld>
            <a:endParaRPr lang="ja-JP" altLang="en-US" sz="1600" dirty="0"/>
          </a:p>
        </p:txBody>
      </p:sp>
    </p:spTree>
    <p:extLst>
      <p:ext uri="{BB962C8B-B14F-4D97-AF65-F5344CB8AC3E}">
        <p14:creationId xmlns:p14="http://schemas.microsoft.com/office/powerpoint/2010/main" val="3880613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906000" cy="400110"/>
          </a:xfrm>
          <a:prstGeom prst="rect">
            <a:avLst/>
          </a:prstGeom>
          <a:solidFill>
            <a:srgbClr val="0070C0"/>
          </a:solidFill>
        </p:spPr>
        <p:txBody>
          <a:bodyPr wrap="square">
            <a:spAutoFit/>
          </a:bodyPr>
          <a:lstStyle/>
          <a:p>
            <a:pPr algn="ctr">
              <a:spcAft>
                <a:spcPts val="0"/>
              </a:spcAft>
            </a:pPr>
            <a:r>
              <a:rPr lang="ja-JP" altLang="ja-JP" sz="2000" b="1" kern="100" dirty="0" smtClean="0">
                <a:solidFill>
                  <a:schemeClr val="bg1"/>
                </a:solidFill>
                <a:latin typeface="游明朝" panose="02020400000000000000" pitchFamily="18" charset="-128"/>
                <a:ea typeface="游明朝" panose="02020400000000000000" pitchFamily="18" charset="-128"/>
                <a:cs typeface="Times New Roman" panose="02020603050405020304" pitchFamily="18" charset="0"/>
              </a:rPr>
              <a:t>■</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国際金融センター指数</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の最も重要な競争力の要素</a:t>
            </a:r>
            <a:endParaRPr lang="ja-JP" altLang="ja-JP" sz="20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1042562" y="6335379"/>
            <a:ext cx="8277936" cy="249684"/>
          </a:xfrm>
          <a:prstGeom prst="rect">
            <a:avLst/>
          </a:prstGeom>
        </p:spPr>
        <p:txBody>
          <a:bodyPr wrap="square">
            <a:spAutoFit/>
          </a:bodyPr>
          <a:lstStyle/>
          <a:p>
            <a:pPr indent="127000" algn="just">
              <a:lnSpc>
                <a:spcPts val="1200"/>
              </a:lnSpc>
              <a:spcAft>
                <a:spcPts val="0"/>
              </a:spcAft>
            </a:pP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出典：「</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The Global Financial </a:t>
            </a:r>
            <a:r>
              <a:rPr lang="en-US" altLang="ja-JP" sz="1200" kern="100" dirty="0" err="1" smtClean="0">
                <a:latin typeface="游明朝" panose="02020400000000000000" pitchFamily="18" charset="-128"/>
                <a:ea typeface="游明朝" panose="02020400000000000000" pitchFamily="18" charset="-128"/>
                <a:cs typeface="Times New Roman" panose="02020603050405020304" pitchFamily="18" charset="0"/>
              </a:rPr>
              <a:t>Centres</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Index </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29</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Z/Yen</a:t>
            </a:r>
            <a:r>
              <a:rPr lang="ja-JP" altLang="ja-JP" sz="1200" kern="100" dirty="0" err="1">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2021</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年</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3</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月</a:t>
            </a: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に</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基づき</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大阪府国際課</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翻訳</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スライド番号プレースホルダー 2"/>
          <p:cNvSpPr>
            <a:spLocks noGrp="1"/>
          </p:cNvSpPr>
          <p:nvPr>
            <p:ph type="sldNum" sz="quarter" idx="12"/>
          </p:nvPr>
        </p:nvSpPr>
        <p:spPr>
          <a:xfrm>
            <a:off x="6996113" y="6356352"/>
            <a:ext cx="2228850" cy="365125"/>
          </a:xfrm>
        </p:spPr>
        <p:txBody>
          <a:bodyPr/>
          <a:lstStyle/>
          <a:p>
            <a:pPr>
              <a:defRPr/>
            </a:pPr>
            <a:fld id="{4AC9B83D-17C3-4F2E-B0BA-D155CD364A7C}" type="slidenum">
              <a:rPr lang="ja-JP" altLang="en-US" b="1" smtClean="0"/>
              <a:pPr>
                <a:defRPr/>
              </a:pPr>
              <a:t>7</a:t>
            </a:fld>
            <a:endParaRPr lang="ja-JP" altLang="en-US" b="1" dirty="0"/>
          </a:p>
        </p:txBody>
      </p:sp>
      <p:graphicFrame>
        <p:nvGraphicFramePr>
          <p:cNvPr id="4" name="表 3"/>
          <p:cNvGraphicFramePr>
            <a:graphicFrameLocks noGrp="1"/>
          </p:cNvGraphicFramePr>
          <p:nvPr>
            <p:extLst>
              <p:ext uri="{D42A27DB-BD31-4B8C-83A1-F6EECF244321}">
                <p14:modId xmlns:p14="http://schemas.microsoft.com/office/powerpoint/2010/main" val="2422671280"/>
              </p:ext>
            </p:extLst>
          </p:nvPr>
        </p:nvGraphicFramePr>
        <p:xfrm>
          <a:off x="1042562" y="1458370"/>
          <a:ext cx="7760245" cy="4407130"/>
        </p:xfrm>
        <a:graphic>
          <a:graphicData uri="http://schemas.openxmlformats.org/drawingml/2006/table">
            <a:tbl>
              <a:tblPr firstRow="1" firstCol="1" bandRow="1"/>
              <a:tblGrid>
                <a:gridCol w="1729593">
                  <a:extLst>
                    <a:ext uri="{9D8B030D-6E8A-4147-A177-3AD203B41FA5}">
                      <a16:colId xmlns:a16="http://schemas.microsoft.com/office/drawing/2014/main" val="2515249262"/>
                    </a:ext>
                  </a:extLst>
                </a:gridCol>
                <a:gridCol w="858144">
                  <a:extLst>
                    <a:ext uri="{9D8B030D-6E8A-4147-A177-3AD203B41FA5}">
                      <a16:colId xmlns:a16="http://schemas.microsoft.com/office/drawing/2014/main" val="2211371549"/>
                    </a:ext>
                  </a:extLst>
                </a:gridCol>
                <a:gridCol w="5172508">
                  <a:extLst>
                    <a:ext uri="{9D8B030D-6E8A-4147-A177-3AD203B41FA5}">
                      <a16:colId xmlns:a16="http://schemas.microsoft.com/office/drawing/2014/main" val="1933995961"/>
                    </a:ext>
                  </a:extLst>
                </a:gridCol>
              </a:tblGrid>
              <a:tr h="283526">
                <a:tc>
                  <a:txBody>
                    <a:bodyPr/>
                    <a:lstStyle/>
                    <a:p>
                      <a:pPr marL="64135" indent="-6350" algn="ctr">
                        <a:lnSpc>
                          <a:spcPct val="107000"/>
                        </a:lnSpc>
                        <a:spcAft>
                          <a:spcPts val="0"/>
                        </a:spcAft>
                      </a:pPr>
                      <a:r>
                        <a:rPr lang="en-US" altLang="ja-JP" sz="1200" b="1" kern="100" dirty="0" smtClean="0">
                          <a:solidFill>
                            <a:srgbClr val="C00000"/>
                          </a:solidFill>
                          <a:effectLst/>
                          <a:latin typeface="Meiryo UI" panose="020B0604030504040204" pitchFamily="50" charset="-128"/>
                          <a:ea typeface="Meiryo UI" panose="020B0604030504040204" pitchFamily="50" charset="-128"/>
                        </a:rPr>
                        <a:t> </a:t>
                      </a:r>
                      <a:r>
                        <a:rPr lang="ja-JP" sz="1200" b="1" kern="100" dirty="0" smtClean="0">
                          <a:solidFill>
                            <a:srgbClr val="C00000"/>
                          </a:solidFill>
                          <a:effectLst/>
                          <a:latin typeface="Meiryo UI" panose="020B0604030504040204" pitchFamily="50" charset="-128"/>
                          <a:ea typeface="Meiryo UI" panose="020B0604030504040204" pitchFamily="50" charset="-128"/>
                        </a:rPr>
                        <a:t>競争</a:t>
                      </a:r>
                      <a:r>
                        <a:rPr lang="ja-JP" sz="1200" b="1" kern="100" dirty="0">
                          <a:solidFill>
                            <a:srgbClr val="C00000"/>
                          </a:solidFill>
                          <a:effectLst/>
                          <a:latin typeface="Meiryo UI" panose="020B0604030504040204" pitchFamily="50" charset="-128"/>
                          <a:ea typeface="Meiryo UI" panose="020B0604030504040204" pitchFamily="50" charset="-128"/>
                        </a:rPr>
                        <a:t>分野</a:t>
                      </a:r>
                      <a:endParaRPr lang="ja-JP" sz="1200" kern="100" dirty="0">
                        <a:solidFill>
                          <a:srgbClr val="000000"/>
                        </a:solidFill>
                        <a:effectLst/>
                        <a:latin typeface="Meiryo UI" panose="020B0604030504040204" pitchFamily="50" charset="-128"/>
                        <a:ea typeface="Meiryo UI" panose="020B0604030504040204" pitchFamily="50" charset="-128"/>
                      </a:endParaRPr>
                    </a:p>
                  </a:txBody>
                  <a:tcPr marL="0" marR="0" marT="24995" marB="0">
                    <a:lnL>
                      <a:noFill/>
                    </a:lnL>
                    <a:lnR>
                      <a:noFill/>
                    </a:lnR>
                    <a:lnT>
                      <a:noFill/>
                    </a:lnT>
                    <a:lnB w="12700" cap="flat" cmpd="sng" algn="ctr">
                      <a:solidFill>
                        <a:srgbClr val="C00000"/>
                      </a:solidFill>
                      <a:prstDash val="solid"/>
                      <a:round/>
                      <a:headEnd type="none" w="med" len="med"/>
                      <a:tailEnd type="none" w="med" len="med"/>
                    </a:lnB>
                    <a:solidFill>
                      <a:srgbClr val="FCD5B4"/>
                    </a:solidFill>
                  </a:tcPr>
                </a:tc>
                <a:tc>
                  <a:txBody>
                    <a:bodyPr/>
                    <a:lstStyle/>
                    <a:p>
                      <a:pPr marL="45720" indent="-45720">
                        <a:lnSpc>
                          <a:spcPct val="107000"/>
                        </a:lnSpc>
                        <a:spcAft>
                          <a:spcPts val="0"/>
                        </a:spcAft>
                      </a:pPr>
                      <a:r>
                        <a:rPr lang="en-US" altLang="ja-JP" sz="1200" b="1" kern="100" dirty="0" smtClean="0">
                          <a:solidFill>
                            <a:srgbClr val="C00000"/>
                          </a:solidFill>
                          <a:effectLst/>
                          <a:latin typeface="Meiryo UI" panose="020B0604030504040204" pitchFamily="50" charset="-128"/>
                          <a:ea typeface="Meiryo UI" panose="020B0604030504040204" pitchFamily="50" charset="-128"/>
                        </a:rPr>
                        <a:t>   </a:t>
                      </a:r>
                      <a:r>
                        <a:rPr lang="ja-JP" sz="1200" b="1" kern="100" dirty="0" smtClean="0">
                          <a:solidFill>
                            <a:srgbClr val="C00000"/>
                          </a:solidFill>
                          <a:effectLst/>
                          <a:latin typeface="Meiryo UI" panose="020B0604030504040204" pitchFamily="50" charset="-128"/>
                          <a:ea typeface="Meiryo UI" panose="020B0604030504040204" pitchFamily="50" charset="-128"/>
                        </a:rPr>
                        <a:t>言及数 </a:t>
                      </a:r>
                      <a:endParaRPr lang="ja-JP" sz="1200" kern="100" dirty="0">
                        <a:solidFill>
                          <a:srgbClr val="000000"/>
                        </a:solidFill>
                        <a:effectLst/>
                        <a:latin typeface="Meiryo UI" panose="020B0604030504040204" pitchFamily="50" charset="-128"/>
                        <a:ea typeface="Meiryo UI" panose="020B0604030504040204" pitchFamily="50" charset="-128"/>
                      </a:endParaRPr>
                    </a:p>
                  </a:txBody>
                  <a:tcPr marL="0" marR="0" marT="24995" marB="0">
                    <a:lnL>
                      <a:noFill/>
                    </a:lnL>
                    <a:lnR>
                      <a:noFill/>
                    </a:lnR>
                    <a:lnT>
                      <a:noFill/>
                    </a:lnT>
                    <a:lnB w="12700" cap="flat" cmpd="sng" algn="ctr">
                      <a:solidFill>
                        <a:srgbClr val="C00000"/>
                      </a:solidFill>
                      <a:prstDash val="solid"/>
                      <a:round/>
                      <a:headEnd type="none" w="med" len="med"/>
                      <a:tailEnd type="none" w="med" len="med"/>
                    </a:lnB>
                    <a:solidFill>
                      <a:srgbClr val="FCD5B4"/>
                    </a:solidFill>
                  </a:tcPr>
                </a:tc>
                <a:tc>
                  <a:txBody>
                    <a:bodyPr/>
                    <a:lstStyle/>
                    <a:p>
                      <a:pPr marL="64135" marR="237490" indent="-6350" algn="ctr">
                        <a:lnSpc>
                          <a:spcPct val="107000"/>
                        </a:lnSpc>
                        <a:spcAft>
                          <a:spcPts val="0"/>
                        </a:spcAft>
                      </a:pPr>
                      <a:r>
                        <a:rPr lang="ja-JP" altLang="en-US" sz="1200" b="1" kern="100" dirty="0" smtClean="0">
                          <a:solidFill>
                            <a:srgbClr val="C00000"/>
                          </a:solidFill>
                          <a:effectLst/>
                          <a:latin typeface="Meiryo UI" panose="020B0604030504040204" pitchFamily="50" charset="-128"/>
                          <a:ea typeface="Meiryo UI" panose="020B0604030504040204" pitchFamily="50" charset="-128"/>
                        </a:rPr>
                        <a:t>回答者が指摘した主な点</a:t>
                      </a:r>
                      <a:r>
                        <a:rPr lang="ja-JP" sz="1200" b="1" kern="100" dirty="0">
                          <a:solidFill>
                            <a:srgbClr val="C00000"/>
                          </a:solidFill>
                          <a:effectLst/>
                          <a:latin typeface="Meiryo UI" panose="020B0604030504040204" pitchFamily="50" charset="-128"/>
                          <a:ea typeface="Meiryo UI" panose="020B0604030504040204" pitchFamily="50" charset="-128"/>
                        </a:rPr>
                        <a:t>　</a:t>
                      </a:r>
                      <a:r>
                        <a:rPr lang="en-US" sz="1200" b="1" kern="100" dirty="0">
                          <a:solidFill>
                            <a:srgbClr val="C00000"/>
                          </a:solidFill>
                          <a:effectLst/>
                          <a:latin typeface="Meiryo UI" panose="020B0604030504040204" pitchFamily="50" charset="-128"/>
                          <a:ea typeface="Meiryo UI" panose="020B0604030504040204" pitchFamily="50" charset="-128"/>
                        </a:rPr>
                        <a:t>  </a:t>
                      </a:r>
                      <a:endParaRPr lang="ja-JP" sz="1200" kern="100" dirty="0">
                        <a:solidFill>
                          <a:srgbClr val="000000"/>
                        </a:solidFill>
                        <a:effectLst/>
                        <a:latin typeface="Meiryo UI" panose="020B0604030504040204" pitchFamily="50" charset="-128"/>
                        <a:ea typeface="Meiryo UI" panose="020B0604030504040204" pitchFamily="50" charset="-128"/>
                      </a:endParaRPr>
                    </a:p>
                  </a:txBody>
                  <a:tcPr marL="0" marR="0" marT="24995" marB="0" anchor="ctr">
                    <a:lnL>
                      <a:noFill/>
                    </a:lnL>
                    <a:lnR>
                      <a:noFill/>
                    </a:lnR>
                    <a:lnT>
                      <a:noFill/>
                    </a:lnT>
                    <a:lnB w="12700" cap="flat" cmpd="sng" algn="ctr">
                      <a:solidFill>
                        <a:srgbClr val="C00000"/>
                      </a:solidFill>
                      <a:prstDash val="solid"/>
                      <a:round/>
                      <a:headEnd type="none" w="med" len="med"/>
                      <a:tailEnd type="none" w="med" len="med"/>
                    </a:lnB>
                    <a:solidFill>
                      <a:srgbClr val="FCD5B4"/>
                    </a:solidFill>
                  </a:tcPr>
                </a:tc>
                <a:extLst>
                  <a:ext uri="{0D108BD9-81ED-4DB2-BD59-A6C34878D82A}">
                    <a16:rowId xmlns:a16="http://schemas.microsoft.com/office/drawing/2014/main" val="4153732397"/>
                  </a:ext>
                </a:extLst>
              </a:tr>
              <a:tr h="848266">
                <a:tc>
                  <a:txBody>
                    <a:bodyPr/>
                    <a:lstStyle/>
                    <a:p>
                      <a:pPr marL="64135" indent="-6350" algn="ctr">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事業環境</a:t>
                      </a: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94945" indent="-6350">
                        <a:lnSpc>
                          <a:spcPct val="107000"/>
                        </a:lnSpc>
                        <a:spcAft>
                          <a:spcPts val="0"/>
                        </a:spcAft>
                      </a:pPr>
                      <a:r>
                        <a:rPr lang="en-US" sz="1100" kern="100" dirty="0">
                          <a:solidFill>
                            <a:srgbClr val="000000"/>
                          </a:solidFill>
                          <a:effectLst/>
                          <a:latin typeface="Meiryo UI" panose="020B0604030504040204" pitchFamily="50" charset="-128"/>
                          <a:ea typeface="Meiryo UI" panose="020B0604030504040204" pitchFamily="50" charset="-128"/>
                        </a:rPr>
                        <a:t>509 </a:t>
                      </a:r>
                      <a:endParaRPr lang="ja-JP" sz="1100" kern="100" dirty="0">
                        <a:solidFill>
                          <a:srgbClr val="000000"/>
                        </a:solidFill>
                        <a:effectLst/>
                        <a:latin typeface="Meiryo UI" panose="020B0604030504040204" pitchFamily="50" charset="-128"/>
                        <a:ea typeface="Meiryo UI" panose="020B0604030504040204" pitchFamily="50" charset="-128"/>
                      </a:endParaRP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64135" indent="-6350">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規制環境は今も金融センターを成功させるために必要な中心的な支柱と見なされている。</a:t>
                      </a:r>
                    </a:p>
                    <a:p>
                      <a:pPr marL="64135" indent="-6350">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革新と開発を阻害せずに、汚職を減らす規制をしっかりとサポート、しかも透明性をより</a:t>
                      </a:r>
                      <a:r>
                        <a:rPr lang="ja-JP" sz="1100" kern="100" dirty="0" smtClean="0">
                          <a:solidFill>
                            <a:srgbClr val="000000"/>
                          </a:solidFill>
                          <a:effectLst/>
                          <a:latin typeface="Meiryo UI" panose="020B0604030504040204" pitchFamily="50" charset="-128"/>
                          <a:ea typeface="Meiryo UI" panose="020B0604030504040204" pitchFamily="50" charset="-128"/>
                        </a:rPr>
                        <a:t>強固</a:t>
                      </a:r>
                      <a:endParaRPr lang="en-US" altLang="ja-JP" sz="1100" kern="100" dirty="0" smtClean="0">
                        <a:solidFill>
                          <a:srgbClr val="000000"/>
                        </a:solidFill>
                        <a:effectLst/>
                        <a:latin typeface="Meiryo UI" panose="020B0604030504040204" pitchFamily="50" charset="-128"/>
                        <a:ea typeface="Meiryo UI" panose="020B0604030504040204" pitchFamily="50" charset="-128"/>
                      </a:endParaRPr>
                    </a:p>
                    <a:p>
                      <a:pPr marL="64135" indent="-6350">
                        <a:lnSpc>
                          <a:spcPct val="107000"/>
                        </a:lnSpc>
                        <a:spcAft>
                          <a:spcPts val="0"/>
                        </a:spcAft>
                      </a:pPr>
                      <a:r>
                        <a:rPr lang="ja-JP" sz="1100" kern="100" dirty="0" smtClean="0">
                          <a:solidFill>
                            <a:srgbClr val="000000"/>
                          </a:solidFill>
                          <a:effectLst/>
                          <a:latin typeface="Meiryo UI" panose="020B0604030504040204" pitchFamily="50" charset="-128"/>
                          <a:ea typeface="Meiryo UI" panose="020B0604030504040204" pitchFamily="50" charset="-128"/>
                        </a:rPr>
                        <a:t>に</a:t>
                      </a:r>
                      <a:r>
                        <a:rPr lang="ja-JP" sz="1100" kern="100" dirty="0">
                          <a:solidFill>
                            <a:srgbClr val="000000"/>
                          </a:solidFill>
                          <a:effectLst/>
                          <a:latin typeface="Meiryo UI" panose="020B0604030504040204" pitchFamily="50" charset="-128"/>
                          <a:ea typeface="Meiryo UI" panose="020B0604030504040204" pitchFamily="50" charset="-128"/>
                        </a:rPr>
                        <a:t>するというもの。フィンテック規制は注目を集めているが　</a:t>
                      </a:r>
                    </a:p>
                    <a:p>
                      <a:pPr marL="64135" indent="-6350">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新興ビジネスの規制に対するバランスの取れたアプローチを見つける必要がある。</a:t>
                      </a:r>
                    </a:p>
                  </a:txBody>
                  <a:tcPr marL="0" marR="0" marT="249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925279221"/>
                  </a:ext>
                </a:extLst>
              </a:tr>
              <a:tr h="783772">
                <a:tc>
                  <a:txBody>
                    <a:bodyPr/>
                    <a:lstStyle/>
                    <a:p>
                      <a:pPr marL="64135" indent="-6350" algn="ctr">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人的資本</a:t>
                      </a: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94945" indent="-6350">
                        <a:lnSpc>
                          <a:spcPct val="107000"/>
                        </a:lnSpc>
                        <a:spcAft>
                          <a:spcPts val="0"/>
                        </a:spcAft>
                      </a:pPr>
                      <a:r>
                        <a:rPr lang="en-US" sz="1100" kern="100">
                          <a:solidFill>
                            <a:srgbClr val="000000"/>
                          </a:solidFill>
                          <a:effectLst/>
                          <a:latin typeface="Meiryo UI" panose="020B0604030504040204" pitchFamily="50" charset="-128"/>
                          <a:ea typeface="Meiryo UI" panose="020B0604030504040204" pitchFamily="50" charset="-128"/>
                        </a:rPr>
                        <a:t>305 </a:t>
                      </a:r>
                      <a:endParaRPr lang="ja-JP" sz="1100" kern="100">
                        <a:solidFill>
                          <a:srgbClr val="000000"/>
                        </a:solidFill>
                        <a:effectLst/>
                        <a:latin typeface="Meiryo UI" panose="020B0604030504040204" pitchFamily="50" charset="-128"/>
                        <a:ea typeface="Meiryo UI" panose="020B0604030504040204" pitchFamily="50" charset="-128"/>
                      </a:endParaRP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64135" indent="-6350">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在宅勤務により、国境を越えた仕事が容易になり、従業員の職場と住居が同じ街で</a:t>
                      </a:r>
                      <a:r>
                        <a:rPr lang="ja-JP" sz="1100" kern="100" dirty="0" smtClean="0">
                          <a:solidFill>
                            <a:srgbClr val="000000"/>
                          </a:solidFill>
                          <a:effectLst/>
                          <a:latin typeface="Meiryo UI" panose="020B0604030504040204" pitchFamily="50" charset="-128"/>
                          <a:ea typeface="Meiryo UI" panose="020B0604030504040204" pitchFamily="50" charset="-128"/>
                        </a:rPr>
                        <a:t>ある</a:t>
                      </a:r>
                      <a:endParaRPr lang="en-US" altLang="ja-JP" sz="1100" kern="100" dirty="0" smtClean="0">
                        <a:solidFill>
                          <a:srgbClr val="000000"/>
                        </a:solidFill>
                        <a:effectLst/>
                        <a:latin typeface="Meiryo UI" panose="020B0604030504040204" pitchFamily="50" charset="-128"/>
                        <a:ea typeface="Meiryo UI" panose="020B0604030504040204" pitchFamily="50" charset="-128"/>
                      </a:endParaRPr>
                    </a:p>
                    <a:p>
                      <a:pPr marL="64135" indent="-6350">
                        <a:lnSpc>
                          <a:spcPct val="107000"/>
                        </a:lnSpc>
                        <a:spcAft>
                          <a:spcPts val="0"/>
                        </a:spcAft>
                      </a:pPr>
                      <a:r>
                        <a:rPr lang="ja-JP" sz="1100" kern="100" dirty="0" smtClean="0">
                          <a:solidFill>
                            <a:srgbClr val="000000"/>
                          </a:solidFill>
                          <a:effectLst/>
                          <a:latin typeface="Meiryo UI" panose="020B0604030504040204" pitchFamily="50" charset="-128"/>
                          <a:ea typeface="Meiryo UI" panose="020B0604030504040204" pitchFamily="50" charset="-128"/>
                        </a:rPr>
                        <a:t>必要</a:t>
                      </a:r>
                      <a:r>
                        <a:rPr lang="ja-JP" sz="1100" kern="100" dirty="0">
                          <a:solidFill>
                            <a:srgbClr val="000000"/>
                          </a:solidFill>
                          <a:effectLst/>
                          <a:latin typeface="Meiryo UI" panose="020B0604030504040204" pitchFamily="50" charset="-128"/>
                          <a:ea typeface="Meiryo UI" panose="020B0604030504040204" pitchFamily="50" charset="-128"/>
                        </a:rPr>
                        <a:t>は少なくなった。才能のあるスタッフが自由に移動し、雇用されやすいように、柔軟</a:t>
                      </a:r>
                      <a:r>
                        <a:rPr lang="ja-JP" sz="1100" kern="100" dirty="0" smtClean="0">
                          <a:solidFill>
                            <a:srgbClr val="000000"/>
                          </a:solidFill>
                          <a:effectLst/>
                          <a:latin typeface="Meiryo UI" panose="020B0604030504040204" pitchFamily="50" charset="-128"/>
                          <a:ea typeface="Meiryo UI" panose="020B0604030504040204" pitchFamily="50" charset="-128"/>
                        </a:rPr>
                        <a:t>な</a:t>
                      </a:r>
                      <a:endParaRPr lang="en-US" altLang="ja-JP" sz="1100" kern="100" dirty="0" smtClean="0">
                        <a:solidFill>
                          <a:srgbClr val="000000"/>
                        </a:solidFill>
                        <a:effectLst/>
                        <a:latin typeface="Meiryo UI" panose="020B0604030504040204" pitchFamily="50" charset="-128"/>
                        <a:ea typeface="Meiryo UI" panose="020B0604030504040204" pitchFamily="50" charset="-128"/>
                      </a:endParaRPr>
                    </a:p>
                    <a:p>
                      <a:pPr marL="64135" indent="-6350">
                        <a:lnSpc>
                          <a:spcPct val="107000"/>
                        </a:lnSpc>
                        <a:spcAft>
                          <a:spcPts val="0"/>
                        </a:spcAft>
                      </a:pPr>
                      <a:r>
                        <a:rPr lang="ja-JP" sz="1100" kern="100" dirty="0" smtClean="0">
                          <a:solidFill>
                            <a:srgbClr val="000000"/>
                          </a:solidFill>
                          <a:effectLst/>
                          <a:latin typeface="Meiryo UI" panose="020B0604030504040204" pitchFamily="50" charset="-128"/>
                          <a:ea typeface="Meiryo UI" panose="020B0604030504040204" pitchFamily="50" charset="-128"/>
                        </a:rPr>
                        <a:t>労働</a:t>
                      </a:r>
                      <a:r>
                        <a:rPr lang="ja-JP" sz="1100" kern="100" dirty="0">
                          <a:solidFill>
                            <a:srgbClr val="000000"/>
                          </a:solidFill>
                          <a:effectLst/>
                          <a:latin typeface="Meiryo UI" panose="020B0604030504040204" pitchFamily="50" charset="-128"/>
                          <a:ea typeface="Meiryo UI" panose="020B0604030504040204" pitchFamily="50" charset="-128"/>
                        </a:rPr>
                        <a:t>市場を整備する必要がある。</a:t>
                      </a:r>
                    </a:p>
                    <a:p>
                      <a:pPr marL="64135" indent="-6350">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フィンテックと</a:t>
                      </a:r>
                      <a:r>
                        <a:rPr lang="en-US" sz="1100" kern="100" dirty="0">
                          <a:solidFill>
                            <a:srgbClr val="000000"/>
                          </a:solidFill>
                          <a:effectLst/>
                          <a:latin typeface="Meiryo UI" panose="020B0604030504040204" pitchFamily="50" charset="-128"/>
                          <a:ea typeface="Meiryo UI" panose="020B0604030504040204" pitchFamily="50" charset="-128"/>
                        </a:rPr>
                        <a:t>AI</a:t>
                      </a:r>
                      <a:r>
                        <a:rPr lang="ja-JP" sz="1100" kern="100" dirty="0">
                          <a:solidFill>
                            <a:srgbClr val="000000"/>
                          </a:solidFill>
                          <a:effectLst/>
                          <a:latin typeface="Meiryo UI" panose="020B0604030504040204" pitchFamily="50" charset="-128"/>
                          <a:ea typeface="Meiryo UI" panose="020B0604030504040204" pitchFamily="50" charset="-128"/>
                        </a:rPr>
                        <a:t>が主流になるに伴い、</a:t>
                      </a:r>
                      <a:r>
                        <a:rPr lang="en-US" sz="1100" kern="100" dirty="0">
                          <a:solidFill>
                            <a:srgbClr val="000000"/>
                          </a:solidFill>
                          <a:effectLst/>
                          <a:latin typeface="Meiryo UI" panose="020B0604030504040204" pitchFamily="50" charset="-128"/>
                          <a:ea typeface="Meiryo UI" panose="020B0604030504040204" pitchFamily="50" charset="-128"/>
                        </a:rPr>
                        <a:t>IT</a:t>
                      </a:r>
                      <a:r>
                        <a:rPr lang="ja-JP" sz="1100" kern="100" dirty="0">
                          <a:solidFill>
                            <a:srgbClr val="000000"/>
                          </a:solidFill>
                          <a:effectLst/>
                          <a:latin typeface="Meiryo UI" panose="020B0604030504040204" pitchFamily="50" charset="-128"/>
                          <a:ea typeface="Meiryo UI" panose="020B0604030504040204" pitchFamily="50" charset="-128"/>
                        </a:rPr>
                        <a:t>スキルの必要性は高まり続けている。</a:t>
                      </a:r>
                    </a:p>
                  </a:txBody>
                  <a:tcPr marL="0" marR="0" marT="249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322669152"/>
                  </a:ext>
                </a:extLst>
              </a:tr>
              <a:tr h="550366">
                <a:tc>
                  <a:txBody>
                    <a:bodyPr/>
                    <a:lstStyle/>
                    <a:p>
                      <a:pPr marL="64135" indent="-6350" algn="ctr">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インフラ </a:t>
                      </a: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94945" indent="-6350">
                        <a:lnSpc>
                          <a:spcPct val="107000"/>
                        </a:lnSpc>
                        <a:spcAft>
                          <a:spcPts val="0"/>
                        </a:spcAft>
                      </a:pPr>
                      <a:r>
                        <a:rPr lang="en-US" sz="1100" kern="100">
                          <a:solidFill>
                            <a:srgbClr val="000000"/>
                          </a:solidFill>
                          <a:effectLst/>
                          <a:latin typeface="Meiryo UI" panose="020B0604030504040204" pitchFamily="50" charset="-128"/>
                          <a:ea typeface="Meiryo UI" panose="020B0604030504040204" pitchFamily="50" charset="-128"/>
                        </a:rPr>
                        <a:t>365 </a:t>
                      </a:r>
                      <a:endParaRPr lang="ja-JP" sz="1100" kern="100">
                        <a:solidFill>
                          <a:srgbClr val="000000"/>
                        </a:solidFill>
                        <a:effectLst/>
                        <a:latin typeface="Meiryo UI" panose="020B0604030504040204" pitchFamily="50" charset="-128"/>
                        <a:ea typeface="Meiryo UI" panose="020B0604030504040204" pitchFamily="50" charset="-128"/>
                      </a:endParaRP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64135" indent="-6350">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新型コロナウィルスの</a:t>
                      </a:r>
                      <a:r>
                        <a:rPr lang="ja-JP" sz="1100" kern="100" dirty="0" smtClean="0">
                          <a:solidFill>
                            <a:srgbClr val="000000"/>
                          </a:solidFill>
                          <a:effectLst/>
                          <a:latin typeface="Meiryo UI" panose="020B0604030504040204" pitchFamily="50" charset="-128"/>
                          <a:ea typeface="Meiryo UI" panose="020B0604030504040204" pitchFamily="50" charset="-128"/>
                        </a:rPr>
                        <a:t>流行に</a:t>
                      </a:r>
                      <a:r>
                        <a:rPr lang="ja-JP" sz="1100" kern="100" dirty="0">
                          <a:solidFill>
                            <a:srgbClr val="000000"/>
                          </a:solidFill>
                          <a:effectLst/>
                          <a:latin typeface="Meiryo UI" panose="020B0604030504040204" pitchFamily="50" charset="-128"/>
                          <a:ea typeface="Meiryo UI" panose="020B0604030504040204" pitchFamily="50" charset="-128"/>
                        </a:rPr>
                        <a:t>よって、デジタルインフラの重要性が注目</a:t>
                      </a:r>
                      <a:r>
                        <a:rPr lang="ja-JP" sz="1100" kern="100" dirty="0" smtClean="0">
                          <a:solidFill>
                            <a:srgbClr val="000000"/>
                          </a:solidFill>
                          <a:effectLst/>
                          <a:latin typeface="Meiryo UI" panose="020B0604030504040204" pitchFamily="50" charset="-128"/>
                          <a:ea typeface="Meiryo UI" panose="020B0604030504040204" pitchFamily="50" charset="-128"/>
                        </a:rPr>
                        <a:t>を集めて</a:t>
                      </a:r>
                      <a:r>
                        <a:rPr lang="ja-JP" sz="1100" kern="100" dirty="0">
                          <a:solidFill>
                            <a:srgbClr val="000000"/>
                          </a:solidFill>
                          <a:effectLst/>
                          <a:latin typeface="Meiryo UI" panose="020B0604030504040204" pitchFamily="50" charset="-128"/>
                          <a:ea typeface="Meiryo UI" panose="020B0604030504040204" pitchFamily="50" charset="-128"/>
                        </a:rPr>
                        <a:t>いる。人々の社会的およびビジネス上のニーズに応える仕事環境を構築すること</a:t>
                      </a:r>
                      <a:r>
                        <a:rPr lang="ja-JP" sz="1100" kern="100" dirty="0" smtClean="0">
                          <a:solidFill>
                            <a:srgbClr val="000000"/>
                          </a:solidFill>
                          <a:effectLst/>
                          <a:latin typeface="Meiryo UI" panose="020B0604030504040204" pitchFamily="50" charset="-128"/>
                          <a:ea typeface="Meiryo UI" panose="020B0604030504040204" pitchFamily="50" charset="-128"/>
                        </a:rPr>
                        <a:t>が必要</a:t>
                      </a:r>
                      <a:r>
                        <a:rPr lang="ja-JP" sz="1100" kern="100" dirty="0">
                          <a:solidFill>
                            <a:srgbClr val="000000"/>
                          </a:solidFill>
                          <a:effectLst/>
                          <a:latin typeface="Meiryo UI" panose="020B0604030504040204" pitchFamily="50" charset="-128"/>
                          <a:ea typeface="Meiryo UI" panose="020B0604030504040204" pitchFamily="50" charset="-128"/>
                        </a:rPr>
                        <a:t>不可欠である。</a:t>
                      </a:r>
                    </a:p>
                  </a:txBody>
                  <a:tcPr marL="0" marR="0" marT="249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436036488"/>
                  </a:ext>
                </a:extLst>
              </a:tr>
              <a:tr h="546100">
                <a:tc>
                  <a:txBody>
                    <a:bodyPr/>
                    <a:lstStyle/>
                    <a:p>
                      <a:pPr marL="64135" indent="-6350" algn="ctr">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税制 </a:t>
                      </a: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94945" indent="-6350">
                        <a:lnSpc>
                          <a:spcPct val="107000"/>
                        </a:lnSpc>
                        <a:spcAft>
                          <a:spcPts val="0"/>
                        </a:spcAft>
                      </a:pPr>
                      <a:r>
                        <a:rPr lang="en-US" sz="1100" kern="100">
                          <a:solidFill>
                            <a:srgbClr val="000000"/>
                          </a:solidFill>
                          <a:effectLst/>
                          <a:latin typeface="Meiryo UI" panose="020B0604030504040204" pitchFamily="50" charset="-128"/>
                          <a:ea typeface="Meiryo UI" panose="020B0604030504040204" pitchFamily="50" charset="-128"/>
                        </a:rPr>
                        <a:t>454 </a:t>
                      </a:r>
                      <a:endParaRPr lang="ja-JP" sz="1100" kern="100">
                        <a:solidFill>
                          <a:srgbClr val="000000"/>
                        </a:solidFill>
                        <a:effectLst/>
                        <a:latin typeface="Meiryo UI" panose="020B0604030504040204" pitchFamily="50" charset="-128"/>
                        <a:ea typeface="Meiryo UI" panose="020B0604030504040204" pitchFamily="50" charset="-128"/>
                      </a:endParaRP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64135" indent="-6350">
                        <a:lnSpc>
                          <a:spcPct val="107000"/>
                        </a:lnSpc>
                        <a:spcAft>
                          <a:spcPts val="0"/>
                        </a:spcAft>
                      </a:pPr>
                      <a:r>
                        <a:rPr lang="ja-JP" sz="1100" kern="100" dirty="0" smtClean="0">
                          <a:solidFill>
                            <a:srgbClr val="000000"/>
                          </a:solidFill>
                          <a:effectLst/>
                          <a:latin typeface="Meiryo UI" panose="020B0604030504040204" pitchFamily="50" charset="-128"/>
                          <a:ea typeface="Meiryo UI" panose="020B0604030504040204" pitchFamily="50" charset="-128"/>
                        </a:rPr>
                        <a:t>一般的</a:t>
                      </a:r>
                      <a:r>
                        <a:rPr lang="ja-JP" sz="1100" kern="100" dirty="0">
                          <a:solidFill>
                            <a:srgbClr val="000000"/>
                          </a:solidFill>
                          <a:effectLst/>
                          <a:latin typeface="Meiryo UI" panose="020B0604030504040204" pitchFamily="50" charset="-128"/>
                          <a:ea typeface="Meiryo UI" panose="020B0604030504040204" pitchFamily="50" charset="-128"/>
                        </a:rPr>
                        <a:t>に、合理的な</a:t>
                      </a:r>
                      <a:r>
                        <a:rPr lang="ja-JP" sz="1100" kern="100" dirty="0" smtClean="0">
                          <a:solidFill>
                            <a:srgbClr val="000000"/>
                          </a:solidFill>
                          <a:effectLst/>
                          <a:latin typeface="Meiryo UI" panose="020B0604030504040204" pitchFamily="50" charset="-128"/>
                          <a:ea typeface="Meiryo UI" panose="020B0604030504040204" pitchFamily="50" charset="-128"/>
                        </a:rPr>
                        <a:t>レベルの</a:t>
                      </a:r>
                      <a:r>
                        <a:rPr lang="ja-JP" sz="1100" kern="100" dirty="0">
                          <a:solidFill>
                            <a:srgbClr val="000000"/>
                          </a:solidFill>
                          <a:effectLst/>
                          <a:latin typeface="Meiryo UI" panose="020B0604030504040204" pitchFamily="50" charset="-128"/>
                          <a:ea typeface="Meiryo UI" panose="020B0604030504040204" pitchFamily="50" charset="-128"/>
                        </a:rPr>
                        <a:t>課税は企業にとってはより良いと考えられている。 税制上の優遇措置は、投資ビジネス</a:t>
                      </a:r>
                      <a:r>
                        <a:rPr lang="ja-JP" sz="1100" kern="100" dirty="0" smtClean="0">
                          <a:solidFill>
                            <a:srgbClr val="000000"/>
                          </a:solidFill>
                          <a:effectLst/>
                          <a:latin typeface="Meiryo UI" panose="020B0604030504040204" pitchFamily="50" charset="-128"/>
                          <a:ea typeface="Meiryo UI" panose="020B0604030504040204" pitchFamily="50" charset="-128"/>
                        </a:rPr>
                        <a:t>と優秀</a:t>
                      </a:r>
                      <a:r>
                        <a:rPr lang="ja-JP" sz="1100" kern="100" dirty="0">
                          <a:solidFill>
                            <a:srgbClr val="000000"/>
                          </a:solidFill>
                          <a:effectLst/>
                          <a:latin typeface="Meiryo UI" panose="020B0604030504040204" pitchFamily="50" charset="-128"/>
                          <a:ea typeface="Meiryo UI" panose="020B0604030504040204" pitchFamily="50" charset="-128"/>
                        </a:rPr>
                        <a:t>な人材を引き付けるためには欠かせない。</a:t>
                      </a:r>
                    </a:p>
                  </a:txBody>
                  <a:tcPr marL="0" marR="0" marT="249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560757843"/>
                  </a:ext>
                </a:extLst>
              </a:tr>
              <a:tr h="726264">
                <a:tc>
                  <a:txBody>
                    <a:bodyPr/>
                    <a:lstStyle/>
                    <a:p>
                      <a:pPr marL="64135" indent="-6350" algn="ctr">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評判</a:t>
                      </a:r>
                    </a:p>
                    <a:p>
                      <a:pPr marL="64135" indent="-6350" algn="ctr">
                        <a:lnSpc>
                          <a:spcPct val="107000"/>
                        </a:lnSpc>
                        <a:spcAft>
                          <a:spcPts val="0"/>
                        </a:spcAft>
                      </a:pPr>
                      <a:r>
                        <a:rPr lang="en-US" sz="1100" kern="100" dirty="0">
                          <a:solidFill>
                            <a:srgbClr val="000000"/>
                          </a:solidFill>
                          <a:effectLst/>
                          <a:latin typeface="Meiryo UI" panose="020B0604030504040204" pitchFamily="50" charset="-128"/>
                          <a:ea typeface="Meiryo UI" panose="020B0604030504040204" pitchFamily="50" charset="-128"/>
                        </a:rPr>
                        <a:t> </a:t>
                      </a:r>
                      <a:endParaRPr lang="ja-JP" sz="1100" kern="100" dirty="0">
                        <a:solidFill>
                          <a:srgbClr val="000000"/>
                        </a:solidFill>
                        <a:effectLst/>
                        <a:latin typeface="Meiryo UI" panose="020B0604030504040204" pitchFamily="50" charset="-128"/>
                        <a:ea typeface="Meiryo UI" panose="020B0604030504040204" pitchFamily="50" charset="-128"/>
                      </a:endParaRP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94945" indent="-6350">
                        <a:lnSpc>
                          <a:spcPct val="107000"/>
                        </a:lnSpc>
                        <a:spcAft>
                          <a:spcPts val="0"/>
                        </a:spcAft>
                      </a:pPr>
                      <a:r>
                        <a:rPr lang="en-US" sz="1100" kern="100">
                          <a:solidFill>
                            <a:srgbClr val="000000"/>
                          </a:solidFill>
                          <a:effectLst/>
                          <a:latin typeface="Meiryo UI" panose="020B0604030504040204" pitchFamily="50" charset="-128"/>
                          <a:ea typeface="Meiryo UI" panose="020B0604030504040204" pitchFamily="50" charset="-128"/>
                        </a:rPr>
                        <a:t>406 </a:t>
                      </a:r>
                      <a:endParaRPr lang="ja-JP" sz="1100" kern="100">
                        <a:solidFill>
                          <a:srgbClr val="000000"/>
                        </a:solidFill>
                        <a:effectLst/>
                        <a:latin typeface="Meiryo UI" panose="020B0604030504040204" pitchFamily="50" charset="-128"/>
                        <a:ea typeface="Meiryo UI" panose="020B0604030504040204" pitchFamily="50" charset="-128"/>
                      </a:endParaRP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64135" indent="-6350">
                        <a:lnSpc>
                          <a:spcPct val="107000"/>
                        </a:lnSpc>
                        <a:spcAft>
                          <a:spcPts val="0"/>
                        </a:spcAft>
                      </a:pPr>
                      <a:r>
                        <a:rPr lang="ja-JP" sz="1100" kern="100" dirty="0" smtClean="0">
                          <a:solidFill>
                            <a:srgbClr val="000000"/>
                          </a:solidFill>
                          <a:effectLst/>
                          <a:latin typeface="Meiryo UI" panose="020B0604030504040204" pitchFamily="50" charset="-128"/>
                          <a:ea typeface="Meiryo UI" panose="020B0604030504040204" pitchFamily="50" charset="-128"/>
                        </a:rPr>
                        <a:t>評判</a:t>
                      </a:r>
                      <a:r>
                        <a:rPr lang="ja-JP" altLang="en-US" sz="1100" kern="100" dirty="0" smtClean="0">
                          <a:solidFill>
                            <a:srgbClr val="000000"/>
                          </a:solidFill>
                          <a:effectLst/>
                          <a:latin typeface="Meiryo UI" panose="020B0604030504040204" pitchFamily="50" charset="-128"/>
                          <a:ea typeface="Meiryo UI" panose="020B0604030504040204" pitchFamily="50" charset="-128"/>
                        </a:rPr>
                        <a:t>の良さ</a:t>
                      </a:r>
                      <a:r>
                        <a:rPr lang="ja-JP" sz="1100" kern="100" dirty="0" smtClean="0">
                          <a:solidFill>
                            <a:srgbClr val="000000"/>
                          </a:solidFill>
                          <a:effectLst/>
                          <a:latin typeface="Meiryo UI" panose="020B0604030504040204" pitchFamily="50" charset="-128"/>
                          <a:ea typeface="Meiryo UI" panose="020B0604030504040204" pitchFamily="50" charset="-128"/>
                        </a:rPr>
                        <a:t>は</a:t>
                      </a:r>
                      <a:r>
                        <a:rPr lang="ja-JP" altLang="en-US" sz="1100" kern="100" dirty="0" smtClean="0">
                          <a:solidFill>
                            <a:srgbClr val="000000"/>
                          </a:solidFill>
                          <a:effectLst/>
                          <a:latin typeface="Meiryo UI" panose="020B0604030504040204" pitchFamily="50" charset="-128"/>
                          <a:ea typeface="Meiryo UI" panose="020B0604030504040204" pitchFamily="50" charset="-128"/>
                        </a:rPr>
                        <a:t>、</a:t>
                      </a:r>
                      <a:r>
                        <a:rPr lang="ja-JP" sz="1100" kern="100" dirty="0" smtClean="0">
                          <a:solidFill>
                            <a:srgbClr val="000000"/>
                          </a:solidFill>
                          <a:effectLst/>
                          <a:latin typeface="Meiryo UI" panose="020B0604030504040204" pitchFamily="50" charset="-128"/>
                          <a:ea typeface="Meiryo UI" panose="020B0604030504040204" pitchFamily="50" charset="-128"/>
                        </a:rPr>
                        <a:t>投資家</a:t>
                      </a:r>
                      <a:r>
                        <a:rPr lang="ja-JP" sz="1100" kern="100" dirty="0">
                          <a:solidFill>
                            <a:srgbClr val="000000"/>
                          </a:solidFill>
                          <a:effectLst/>
                          <a:latin typeface="Meiryo UI" panose="020B0604030504040204" pitchFamily="50" charset="-128"/>
                          <a:ea typeface="Meiryo UI" panose="020B0604030504040204" pitchFamily="50" charset="-128"/>
                        </a:rPr>
                        <a:t>に自信を与え、金融センターを選択する際の主要な要因となる。</a:t>
                      </a:r>
                    </a:p>
                    <a:p>
                      <a:pPr marL="64135" indent="-6350">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都市の評判が良いと人材を呼び込むことができる。特に優れたブランディングと</a:t>
                      </a:r>
                      <a:r>
                        <a:rPr lang="ja-JP" sz="1100" kern="100" dirty="0" smtClean="0">
                          <a:solidFill>
                            <a:srgbClr val="000000"/>
                          </a:solidFill>
                          <a:effectLst/>
                          <a:latin typeface="Meiryo UI" panose="020B0604030504040204" pitchFamily="50" charset="-128"/>
                          <a:ea typeface="Meiryo UI" panose="020B0604030504040204" pitchFamily="50" charset="-128"/>
                        </a:rPr>
                        <a:t>マーケティング</a:t>
                      </a:r>
                      <a:endParaRPr lang="en-US" altLang="ja-JP" sz="1100" kern="100" dirty="0" smtClean="0">
                        <a:solidFill>
                          <a:srgbClr val="000000"/>
                        </a:solidFill>
                        <a:effectLst/>
                        <a:latin typeface="Meiryo UI" panose="020B0604030504040204" pitchFamily="50" charset="-128"/>
                        <a:ea typeface="Meiryo UI" panose="020B0604030504040204" pitchFamily="50" charset="-128"/>
                      </a:endParaRPr>
                    </a:p>
                    <a:p>
                      <a:pPr marL="64135" indent="-6350">
                        <a:lnSpc>
                          <a:spcPct val="107000"/>
                        </a:lnSpc>
                        <a:spcAft>
                          <a:spcPts val="0"/>
                        </a:spcAft>
                      </a:pPr>
                      <a:r>
                        <a:rPr lang="ja-JP" sz="1100" kern="100" dirty="0" smtClean="0">
                          <a:solidFill>
                            <a:srgbClr val="000000"/>
                          </a:solidFill>
                          <a:effectLst/>
                          <a:latin typeface="Meiryo UI" panose="020B0604030504040204" pitchFamily="50" charset="-128"/>
                          <a:ea typeface="Meiryo UI" panose="020B0604030504040204" pitchFamily="50" charset="-128"/>
                        </a:rPr>
                        <a:t>が</a:t>
                      </a:r>
                      <a:r>
                        <a:rPr lang="ja-JP" sz="1100" kern="100" dirty="0">
                          <a:solidFill>
                            <a:srgbClr val="000000"/>
                          </a:solidFill>
                          <a:effectLst/>
                          <a:latin typeface="Meiryo UI" panose="020B0604030504040204" pitchFamily="50" charset="-128"/>
                          <a:ea typeface="Meiryo UI" panose="020B0604030504040204" pitchFamily="50" charset="-128"/>
                        </a:rPr>
                        <a:t>組み合わさると効果が高い。</a:t>
                      </a:r>
                    </a:p>
                  </a:txBody>
                  <a:tcPr marL="0" marR="0" marT="249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901088634"/>
                  </a:ext>
                </a:extLst>
              </a:tr>
              <a:tr h="668836">
                <a:tc>
                  <a:txBody>
                    <a:bodyPr/>
                    <a:lstStyle/>
                    <a:p>
                      <a:pPr marL="64135" indent="-6350" algn="ctr">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金融セクターの発展 </a:t>
                      </a: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194945" indent="-6350">
                        <a:lnSpc>
                          <a:spcPct val="107000"/>
                        </a:lnSpc>
                        <a:spcAft>
                          <a:spcPts val="0"/>
                        </a:spcAft>
                      </a:pPr>
                      <a:r>
                        <a:rPr lang="en-US" sz="1100" kern="100">
                          <a:solidFill>
                            <a:srgbClr val="000000"/>
                          </a:solidFill>
                          <a:effectLst/>
                          <a:latin typeface="Meiryo UI" panose="020B0604030504040204" pitchFamily="50" charset="-128"/>
                          <a:ea typeface="Meiryo UI" panose="020B0604030504040204" pitchFamily="50" charset="-128"/>
                        </a:rPr>
                        <a:t>343 </a:t>
                      </a:r>
                      <a:endParaRPr lang="ja-JP" sz="1100" kern="100">
                        <a:solidFill>
                          <a:srgbClr val="000000"/>
                        </a:solidFill>
                        <a:effectLst/>
                        <a:latin typeface="Meiryo UI" panose="020B0604030504040204" pitchFamily="50" charset="-128"/>
                        <a:ea typeface="Meiryo UI" panose="020B0604030504040204" pitchFamily="50" charset="-128"/>
                      </a:endParaRPr>
                    </a:p>
                  </a:txBody>
                  <a:tcPr marL="0" marR="0" marT="24995"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marL="64135" indent="-6350">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在宅勤務が</a:t>
                      </a:r>
                      <a:r>
                        <a:rPr lang="ja-JP" sz="1100" kern="100" dirty="0" smtClean="0">
                          <a:solidFill>
                            <a:srgbClr val="000000"/>
                          </a:solidFill>
                          <a:effectLst/>
                          <a:latin typeface="Meiryo UI" panose="020B0604030504040204" pitchFamily="50" charset="-128"/>
                          <a:ea typeface="Meiryo UI" panose="020B0604030504040204" pitchFamily="50" charset="-128"/>
                        </a:rPr>
                        <a:t>加速</a:t>
                      </a:r>
                      <a:r>
                        <a:rPr lang="ja-JP" altLang="en-US" sz="1100" kern="100" dirty="0" smtClean="0">
                          <a:solidFill>
                            <a:srgbClr val="000000"/>
                          </a:solidFill>
                          <a:effectLst/>
                          <a:latin typeface="Meiryo UI" panose="020B0604030504040204" pitchFamily="50" charset="-128"/>
                          <a:ea typeface="Meiryo UI" panose="020B0604030504040204" pitchFamily="50" charset="-128"/>
                        </a:rPr>
                        <a:t>度</a:t>
                      </a:r>
                      <a:r>
                        <a:rPr lang="ja-JP" sz="1100" kern="100" dirty="0" smtClean="0">
                          <a:solidFill>
                            <a:srgbClr val="000000"/>
                          </a:solidFill>
                          <a:effectLst/>
                          <a:latin typeface="Meiryo UI" panose="020B0604030504040204" pitchFamily="50" charset="-128"/>
                          <a:ea typeface="Meiryo UI" panose="020B0604030504040204" pitchFamily="50" charset="-128"/>
                        </a:rPr>
                        <a:t>的</a:t>
                      </a:r>
                      <a:r>
                        <a:rPr lang="ja-JP" sz="1100" kern="100" dirty="0">
                          <a:solidFill>
                            <a:srgbClr val="000000"/>
                          </a:solidFill>
                          <a:effectLst/>
                          <a:latin typeface="Meiryo UI" panose="020B0604030504040204" pitchFamily="50" charset="-128"/>
                          <a:ea typeface="Meiryo UI" panose="020B0604030504040204" pitchFamily="50" charset="-128"/>
                        </a:rPr>
                        <a:t>に受け入れられ、センター間のデジタル接続が増加したため、顧客へ</a:t>
                      </a:r>
                      <a:r>
                        <a:rPr lang="ja-JP" sz="1100" kern="100" dirty="0" smtClean="0">
                          <a:solidFill>
                            <a:srgbClr val="000000"/>
                          </a:solidFill>
                          <a:effectLst/>
                          <a:latin typeface="Meiryo UI" panose="020B0604030504040204" pitchFamily="50" charset="-128"/>
                          <a:ea typeface="Meiryo UI" panose="020B0604030504040204" pitchFamily="50" charset="-128"/>
                        </a:rPr>
                        <a:t>の</a:t>
                      </a:r>
                      <a:endParaRPr lang="en-US" altLang="ja-JP" sz="1100" kern="100" dirty="0" smtClean="0">
                        <a:solidFill>
                          <a:srgbClr val="000000"/>
                        </a:solidFill>
                        <a:effectLst/>
                        <a:latin typeface="Meiryo UI" panose="020B0604030504040204" pitchFamily="50" charset="-128"/>
                        <a:ea typeface="Meiryo UI" panose="020B0604030504040204" pitchFamily="50" charset="-128"/>
                      </a:endParaRPr>
                    </a:p>
                    <a:p>
                      <a:pPr marL="64135" indent="-6350">
                        <a:lnSpc>
                          <a:spcPct val="107000"/>
                        </a:lnSpc>
                        <a:spcAft>
                          <a:spcPts val="0"/>
                        </a:spcAft>
                      </a:pPr>
                      <a:r>
                        <a:rPr lang="ja-JP" sz="1100" kern="100" dirty="0" smtClean="0">
                          <a:solidFill>
                            <a:srgbClr val="000000"/>
                          </a:solidFill>
                          <a:effectLst/>
                          <a:latin typeface="Meiryo UI" panose="020B0604030504040204" pitchFamily="50" charset="-128"/>
                          <a:ea typeface="Meiryo UI" panose="020B0604030504040204" pitchFamily="50" charset="-128"/>
                        </a:rPr>
                        <a:t>物理的</a:t>
                      </a:r>
                      <a:r>
                        <a:rPr lang="ja-JP" sz="1100" kern="100" dirty="0">
                          <a:solidFill>
                            <a:srgbClr val="000000"/>
                          </a:solidFill>
                          <a:effectLst/>
                          <a:latin typeface="Meiryo UI" panose="020B0604030504040204" pitchFamily="50" charset="-128"/>
                          <a:ea typeface="Meiryo UI" panose="020B0604030504040204" pitchFamily="50" charset="-128"/>
                        </a:rPr>
                        <a:t>なアクセスはそれほど問題にならなくなってきている。　</a:t>
                      </a:r>
                    </a:p>
                    <a:p>
                      <a:pPr marL="64135" indent="-6350">
                        <a:lnSpc>
                          <a:spcPct val="107000"/>
                        </a:lnSpc>
                        <a:spcAft>
                          <a:spcPts val="0"/>
                        </a:spcAft>
                      </a:pPr>
                      <a:r>
                        <a:rPr lang="ja-JP" sz="1100" kern="100" dirty="0">
                          <a:solidFill>
                            <a:srgbClr val="000000"/>
                          </a:solidFill>
                          <a:effectLst/>
                          <a:latin typeface="Meiryo UI" panose="020B0604030504040204" pitchFamily="50" charset="-128"/>
                          <a:ea typeface="Meiryo UI" panose="020B0604030504040204" pitchFamily="50" charset="-128"/>
                        </a:rPr>
                        <a:t>新型コロナウィルスの広がりを受けてビジネスは恒久的に変化し</a:t>
                      </a:r>
                      <a:r>
                        <a:rPr lang="ja-JP" sz="1100" kern="100" dirty="0" smtClean="0">
                          <a:solidFill>
                            <a:srgbClr val="000000"/>
                          </a:solidFill>
                          <a:effectLst/>
                          <a:latin typeface="Meiryo UI" panose="020B0604030504040204" pitchFamily="50" charset="-128"/>
                          <a:ea typeface="Meiryo UI" panose="020B0604030504040204" pitchFamily="50" charset="-128"/>
                        </a:rPr>
                        <a:t>、オンライン</a:t>
                      </a:r>
                      <a:r>
                        <a:rPr lang="ja-JP" altLang="en-US" sz="1100" kern="100" dirty="0" smtClean="0">
                          <a:solidFill>
                            <a:srgbClr val="000000"/>
                          </a:solidFill>
                          <a:effectLst/>
                          <a:latin typeface="Meiryo UI" panose="020B0604030504040204" pitchFamily="50" charset="-128"/>
                          <a:ea typeface="Meiryo UI" panose="020B0604030504040204" pitchFamily="50" charset="-128"/>
                        </a:rPr>
                        <a:t>化が進展</a:t>
                      </a:r>
                      <a:r>
                        <a:rPr lang="ja-JP" sz="1100" kern="100" dirty="0" smtClean="0">
                          <a:solidFill>
                            <a:srgbClr val="000000"/>
                          </a:solidFill>
                          <a:effectLst/>
                          <a:latin typeface="Meiryo UI" panose="020B0604030504040204" pitchFamily="50" charset="-128"/>
                          <a:ea typeface="Meiryo UI" panose="020B0604030504040204" pitchFamily="50" charset="-128"/>
                        </a:rPr>
                        <a:t>して</a:t>
                      </a:r>
                      <a:r>
                        <a:rPr lang="ja-JP" sz="1100" kern="100" dirty="0">
                          <a:solidFill>
                            <a:srgbClr val="000000"/>
                          </a:solidFill>
                          <a:effectLst/>
                          <a:latin typeface="Meiryo UI" panose="020B0604030504040204" pitchFamily="50" charset="-128"/>
                          <a:ea typeface="Meiryo UI" panose="020B0604030504040204" pitchFamily="50" charset="-128"/>
                        </a:rPr>
                        <a:t>いる。</a:t>
                      </a:r>
                    </a:p>
                  </a:txBody>
                  <a:tcPr marL="0" marR="0" marT="24995" marB="0">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2894603987"/>
                  </a:ext>
                </a:extLst>
              </a:tr>
            </a:tbl>
          </a:graphicData>
        </a:graphic>
      </p:graphicFrame>
      <p:sp>
        <p:nvSpPr>
          <p:cNvPr id="6" name="正方形/長方形 5"/>
          <p:cNvSpPr/>
          <p:nvPr/>
        </p:nvSpPr>
        <p:spPr>
          <a:xfrm>
            <a:off x="299890" y="690607"/>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国際金融センター指数の回答者に、競争力の要素のうち、最も重要な競争力の要素を質問した結果は以下のとおり。</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458517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575672" y="381724"/>
            <a:ext cx="8332466"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cs typeface="Meiryo UI" panose="020B0604030504040204" pitchFamily="50" charset="-128"/>
              </a:rPr>
              <a:t>① 国全体の成長をけん引する、国際競争力を持つ複数の拠点創出が必要</a:t>
            </a:r>
          </a:p>
        </p:txBody>
      </p:sp>
      <p:sp>
        <p:nvSpPr>
          <p:cNvPr id="21" name="スライド番号プレースホルダー 1"/>
          <p:cNvSpPr txBox="1">
            <a:spLocks/>
          </p:cNvSpPr>
          <p:nvPr/>
        </p:nvSpPr>
        <p:spPr bwMode="auto">
          <a:xfrm>
            <a:off x="8769425" y="6520260"/>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70</a:t>
            </a:fld>
            <a:endParaRPr lang="ja-JP" altLang="en-US" sz="1200" dirty="0"/>
          </a:p>
        </p:txBody>
      </p:sp>
      <p:grpSp>
        <p:nvGrpSpPr>
          <p:cNvPr id="38" name="グループ化 37"/>
          <p:cNvGrpSpPr>
            <a:grpSpLocks noChangeAspect="1"/>
          </p:cNvGrpSpPr>
          <p:nvPr/>
        </p:nvGrpSpPr>
        <p:grpSpPr>
          <a:xfrm>
            <a:off x="1513892" y="2492897"/>
            <a:ext cx="2101690" cy="1800041"/>
            <a:chOff x="2081213" y="2479675"/>
            <a:chExt cx="3627437" cy="3686175"/>
          </a:xfrm>
          <a:solidFill>
            <a:schemeClr val="bg1">
              <a:lumMod val="95000"/>
            </a:schemeClr>
          </a:solidFill>
        </p:grpSpPr>
        <p:sp>
          <p:nvSpPr>
            <p:cNvPr id="39" name="Freeform 6"/>
            <p:cNvSpPr>
              <a:spLocks/>
            </p:cNvSpPr>
            <p:nvPr/>
          </p:nvSpPr>
          <p:spPr bwMode="auto">
            <a:xfrm>
              <a:off x="3478213" y="5803900"/>
              <a:ext cx="73025" cy="49213"/>
            </a:xfrm>
            <a:custGeom>
              <a:avLst/>
              <a:gdLst>
                <a:gd name="T0" fmla="*/ 34 w 46"/>
                <a:gd name="T1" fmla="*/ 1 h 32"/>
                <a:gd name="T2" fmla="*/ 9 w 46"/>
                <a:gd name="T3" fmla="*/ 11 h 32"/>
                <a:gd name="T4" fmla="*/ 5 w 46"/>
                <a:gd name="T5" fmla="*/ 26 h 32"/>
                <a:gd name="T6" fmla="*/ 24 w 46"/>
                <a:gd name="T7" fmla="*/ 28 h 32"/>
                <a:gd name="T8" fmla="*/ 34 w 46"/>
                <a:gd name="T9" fmla="*/ 1 h 32"/>
              </a:gdLst>
              <a:ahLst/>
              <a:cxnLst>
                <a:cxn ang="0">
                  <a:pos x="T0" y="T1"/>
                </a:cxn>
                <a:cxn ang="0">
                  <a:pos x="T2" y="T3"/>
                </a:cxn>
                <a:cxn ang="0">
                  <a:pos x="T4" y="T5"/>
                </a:cxn>
                <a:cxn ang="0">
                  <a:pos x="T6" y="T7"/>
                </a:cxn>
                <a:cxn ang="0">
                  <a:pos x="T8" y="T9"/>
                </a:cxn>
              </a:cxnLst>
              <a:rect l="0" t="0" r="r" b="b"/>
              <a:pathLst>
                <a:path w="46" h="32">
                  <a:moveTo>
                    <a:pt x="34" y="1"/>
                  </a:moveTo>
                  <a:cubicBezTo>
                    <a:pt x="19" y="3"/>
                    <a:pt x="11" y="8"/>
                    <a:pt x="9" y="11"/>
                  </a:cubicBezTo>
                  <a:cubicBezTo>
                    <a:pt x="7" y="14"/>
                    <a:pt x="0" y="23"/>
                    <a:pt x="5" y="26"/>
                  </a:cubicBezTo>
                  <a:cubicBezTo>
                    <a:pt x="10" y="29"/>
                    <a:pt x="22" y="32"/>
                    <a:pt x="24" y="28"/>
                  </a:cubicBezTo>
                  <a:cubicBezTo>
                    <a:pt x="26" y="24"/>
                    <a:pt x="46" y="0"/>
                    <a:pt x="34" y="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0" name="Freeform 7"/>
            <p:cNvSpPr>
              <a:spLocks/>
            </p:cNvSpPr>
            <p:nvPr/>
          </p:nvSpPr>
          <p:spPr bwMode="auto">
            <a:xfrm>
              <a:off x="3632200" y="5683250"/>
              <a:ext cx="149225" cy="115888"/>
            </a:xfrm>
            <a:custGeom>
              <a:avLst/>
              <a:gdLst>
                <a:gd name="T0" fmla="*/ 59 w 94"/>
                <a:gd name="T1" fmla="*/ 72 h 73"/>
                <a:gd name="T2" fmla="*/ 52 w 94"/>
                <a:gd name="T3" fmla="*/ 65 h 73"/>
                <a:gd name="T4" fmla="*/ 36 w 94"/>
                <a:gd name="T5" fmla="*/ 57 h 73"/>
                <a:gd name="T6" fmla="*/ 29 w 94"/>
                <a:gd name="T7" fmla="*/ 42 h 73"/>
                <a:gd name="T8" fmla="*/ 16 w 94"/>
                <a:gd name="T9" fmla="*/ 48 h 73"/>
                <a:gd name="T10" fmla="*/ 7 w 94"/>
                <a:gd name="T11" fmla="*/ 35 h 73"/>
                <a:gd name="T12" fmla="*/ 57 w 94"/>
                <a:gd name="T13" fmla="*/ 8 h 73"/>
                <a:gd name="T14" fmla="*/ 76 w 94"/>
                <a:gd name="T15" fmla="*/ 5 h 73"/>
                <a:gd name="T16" fmla="*/ 80 w 94"/>
                <a:gd name="T17" fmla="*/ 26 h 73"/>
                <a:gd name="T18" fmla="*/ 94 w 94"/>
                <a:gd name="T19" fmla="*/ 24 h 73"/>
                <a:gd name="T20" fmla="*/ 83 w 94"/>
                <a:gd name="T21" fmla="*/ 54 h 73"/>
                <a:gd name="T22" fmla="*/ 59 w 94"/>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73">
                  <a:moveTo>
                    <a:pt x="59" y="72"/>
                  </a:moveTo>
                  <a:cubicBezTo>
                    <a:pt x="49" y="73"/>
                    <a:pt x="60" y="66"/>
                    <a:pt x="52" y="65"/>
                  </a:cubicBezTo>
                  <a:cubicBezTo>
                    <a:pt x="43" y="64"/>
                    <a:pt x="38" y="67"/>
                    <a:pt x="36" y="57"/>
                  </a:cubicBezTo>
                  <a:cubicBezTo>
                    <a:pt x="34" y="48"/>
                    <a:pt x="36" y="42"/>
                    <a:pt x="29" y="42"/>
                  </a:cubicBezTo>
                  <a:cubicBezTo>
                    <a:pt x="23" y="42"/>
                    <a:pt x="23" y="53"/>
                    <a:pt x="16" y="48"/>
                  </a:cubicBezTo>
                  <a:cubicBezTo>
                    <a:pt x="8" y="42"/>
                    <a:pt x="0" y="42"/>
                    <a:pt x="7" y="35"/>
                  </a:cubicBezTo>
                  <a:cubicBezTo>
                    <a:pt x="14" y="27"/>
                    <a:pt x="40" y="14"/>
                    <a:pt x="57" y="8"/>
                  </a:cubicBezTo>
                  <a:cubicBezTo>
                    <a:pt x="74" y="3"/>
                    <a:pt x="79" y="0"/>
                    <a:pt x="76" y="5"/>
                  </a:cubicBezTo>
                  <a:cubicBezTo>
                    <a:pt x="73" y="10"/>
                    <a:pt x="72" y="30"/>
                    <a:pt x="80" y="26"/>
                  </a:cubicBezTo>
                  <a:cubicBezTo>
                    <a:pt x="89" y="23"/>
                    <a:pt x="94" y="15"/>
                    <a:pt x="94" y="24"/>
                  </a:cubicBezTo>
                  <a:cubicBezTo>
                    <a:pt x="94" y="34"/>
                    <a:pt x="83" y="54"/>
                    <a:pt x="83" y="54"/>
                  </a:cubicBezTo>
                  <a:cubicBezTo>
                    <a:pt x="83" y="54"/>
                    <a:pt x="71" y="71"/>
                    <a:pt x="59" y="7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1" name="Freeform 8"/>
            <p:cNvSpPr>
              <a:spLocks/>
            </p:cNvSpPr>
            <p:nvPr/>
          </p:nvSpPr>
          <p:spPr bwMode="auto">
            <a:xfrm>
              <a:off x="3827463" y="5678488"/>
              <a:ext cx="80962" cy="57150"/>
            </a:xfrm>
            <a:custGeom>
              <a:avLst/>
              <a:gdLst>
                <a:gd name="T0" fmla="*/ 36 w 52"/>
                <a:gd name="T1" fmla="*/ 29 h 36"/>
                <a:gd name="T2" fmla="*/ 22 w 52"/>
                <a:gd name="T3" fmla="*/ 21 h 36"/>
                <a:gd name="T4" fmla="*/ 6 w 52"/>
                <a:gd name="T5" fmla="*/ 10 h 36"/>
                <a:gd name="T6" fmla="*/ 11 w 52"/>
                <a:gd name="T7" fmla="*/ 0 h 36"/>
                <a:gd name="T8" fmla="*/ 36 w 52"/>
                <a:gd name="T9" fmla="*/ 6 h 36"/>
                <a:gd name="T10" fmla="*/ 36 w 52"/>
                <a:gd name="T11" fmla="*/ 29 h 36"/>
              </a:gdLst>
              <a:ahLst/>
              <a:cxnLst>
                <a:cxn ang="0">
                  <a:pos x="T0" y="T1"/>
                </a:cxn>
                <a:cxn ang="0">
                  <a:pos x="T2" y="T3"/>
                </a:cxn>
                <a:cxn ang="0">
                  <a:pos x="T4" y="T5"/>
                </a:cxn>
                <a:cxn ang="0">
                  <a:pos x="T6" y="T7"/>
                </a:cxn>
                <a:cxn ang="0">
                  <a:pos x="T8" y="T9"/>
                </a:cxn>
                <a:cxn ang="0">
                  <a:pos x="T10" y="T11"/>
                </a:cxn>
              </a:cxnLst>
              <a:rect l="0" t="0" r="r" b="b"/>
              <a:pathLst>
                <a:path w="52" h="36">
                  <a:moveTo>
                    <a:pt x="36" y="29"/>
                  </a:moveTo>
                  <a:cubicBezTo>
                    <a:pt x="21" y="23"/>
                    <a:pt x="33" y="25"/>
                    <a:pt x="22" y="21"/>
                  </a:cubicBezTo>
                  <a:cubicBezTo>
                    <a:pt x="12" y="17"/>
                    <a:pt x="5" y="18"/>
                    <a:pt x="6" y="10"/>
                  </a:cubicBezTo>
                  <a:cubicBezTo>
                    <a:pt x="7" y="3"/>
                    <a:pt x="0" y="0"/>
                    <a:pt x="11" y="0"/>
                  </a:cubicBezTo>
                  <a:cubicBezTo>
                    <a:pt x="21" y="0"/>
                    <a:pt x="35" y="2"/>
                    <a:pt x="36" y="6"/>
                  </a:cubicBezTo>
                  <a:cubicBezTo>
                    <a:pt x="37" y="10"/>
                    <a:pt x="52" y="36"/>
                    <a:pt x="36" y="2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2" name="Freeform 10"/>
            <p:cNvSpPr>
              <a:spLocks/>
            </p:cNvSpPr>
            <p:nvPr/>
          </p:nvSpPr>
          <p:spPr bwMode="auto">
            <a:xfrm>
              <a:off x="4440238" y="5221288"/>
              <a:ext cx="134937" cy="277812"/>
            </a:xfrm>
            <a:custGeom>
              <a:avLst/>
              <a:gdLst>
                <a:gd name="T0" fmla="*/ 75 w 86"/>
                <a:gd name="T1" fmla="*/ 37 h 176"/>
                <a:gd name="T2" fmla="*/ 78 w 86"/>
                <a:gd name="T3" fmla="*/ 15 h 176"/>
                <a:gd name="T4" fmla="*/ 68 w 86"/>
                <a:gd name="T5" fmla="*/ 2 h 176"/>
                <a:gd name="T6" fmla="*/ 66 w 86"/>
                <a:gd name="T7" fmla="*/ 13 h 176"/>
                <a:gd name="T8" fmla="*/ 67 w 86"/>
                <a:gd name="T9" fmla="*/ 25 h 176"/>
                <a:gd name="T10" fmla="*/ 62 w 86"/>
                <a:gd name="T11" fmla="*/ 36 h 176"/>
                <a:gd name="T12" fmla="*/ 53 w 86"/>
                <a:gd name="T13" fmla="*/ 30 h 176"/>
                <a:gd name="T14" fmla="*/ 39 w 86"/>
                <a:gd name="T15" fmla="*/ 41 h 176"/>
                <a:gd name="T16" fmla="*/ 23 w 86"/>
                <a:gd name="T17" fmla="*/ 47 h 176"/>
                <a:gd name="T18" fmla="*/ 15 w 86"/>
                <a:gd name="T19" fmla="*/ 54 h 176"/>
                <a:gd name="T20" fmla="*/ 11 w 86"/>
                <a:gd name="T21" fmla="*/ 63 h 176"/>
                <a:gd name="T22" fmla="*/ 5 w 86"/>
                <a:gd name="T23" fmla="*/ 72 h 176"/>
                <a:gd name="T24" fmla="*/ 10 w 86"/>
                <a:gd name="T25" fmla="*/ 79 h 176"/>
                <a:gd name="T26" fmla="*/ 9 w 86"/>
                <a:gd name="T27" fmla="*/ 92 h 176"/>
                <a:gd name="T28" fmla="*/ 15 w 86"/>
                <a:gd name="T29" fmla="*/ 103 h 176"/>
                <a:gd name="T30" fmla="*/ 11 w 86"/>
                <a:gd name="T31" fmla="*/ 114 h 176"/>
                <a:gd name="T32" fmla="*/ 23 w 86"/>
                <a:gd name="T33" fmla="*/ 116 h 176"/>
                <a:gd name="T34" fmla="*/ 13 w 86"/>
                <a:gd name="T35" fmla="*/ 134 h 176"/>
                <a:gd name="T36" fmla="*/ 31 w 86"/>
                <a:gd name="T37" fmla="*/ 142 h 176"/>
                <a:gd name="T38" fmla="*/ 23 w 86"/>
                <a:gd name="T39" fmla="*/ 151 h 176"/>
                <a:gd name="T40" fmla="*/ 41 w 86"/>
                <a:gd name="T41" fmla="*/ 163 h 176"/>
                <a:gd name="T42" fmla="*/ 51 w 86"/>
                <a:gd name="T43" fmla="*/ 172 h 176"/>
                <a:gd name="T44" fmla="*/ 65 w 86"/>
                <a:gd name="T45" fmla="*/ 147 h 176"/>
                <a:gd name="T46" fmla="*/ 73 w 86"/>
                <a:gd name="T47" fmla="*/ 110 h 176"/>
                <a:gd name="T48" fmla="*/ 83 w 86"/>
                <a:gd name="T49" fmla="*/ 92 h 176"/>
                <a:gd name="T50" fmla="*/ 82 w 86"/>
                <a:gd name="T51" fmla="*/ 51 h 176"/>
                <a:gd name="T52" fmla="*/ 75 w 86"/>
                <a:gd name="T53" fmla="*/ 3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176">
                  <a:moveTo>
                    <a:pt x="75" y="37"/>
                  </a:moveTo>
                  <a:cubicBezTo>
                    <a:pt x="76" y="31"/>
                    <a:pt x="80" y="21"/>
                    <a:pt x="78" y="15"/>
                  </a:cubicBezTo>
                  <a:cubicBezTo>
                    <a:pt x="77" y="9"/>
                    <a:pt x="68" y="0"/>
                    <a:pt x="68" y="2"/>
                  </a:cubicBezTo>
                  <a:cubicBezTo>
                    <a:pt x="68" y="5"/>
                    <a:pt x="69" y="12"/>
                    <a:pt x="66" y="13"/>
                  </a:cubicBezTo>
                  <a:cubicBezTo>
                    <a:pt x="64" y="15"/>
                    <a:pt x="66" y="23"/>
                    <a:pt x="67" y="25"/>
                  </a:cubicBezTo>
                  <a:cubicBezTo>
                    <a:pt x="67" y="27"/>
                    <a:pt x="65" y="39"/>
                    <a:pt x="62" y="36"/>
                  </a:cubicBezTo>
                  <a:cubicBezTo>
                    <a:pt x="59" y="33"/>
                    <a:pt x="57" y="28"/>
                    <a:pt x="53" y="30"/>
                  </a:cubicBezTo>
                  <a:cubicBezTo>
                    <a:pt x="49" y="32"/>
                    <a:pt x="43" y="40"/>
                    <a:pt x="39" y="41"/>
                  </a:cubicBezTo>
                  <a:cubicBezTo>
                    <a:pt x="35" y="41"/>
                    <a:pt x="26" y="45"/>
                    <a:pt x="23" y="47"/>
                  </a:cubicBezTo>
                  <a:cubicBezTo>
                    <a:pt x="20" y="49"/>
                    <a:pt x="16" y="50"/>
                    <a:pt x="15" y="54"/>
                  </a:cubicBezTo>
                  <a:cubicBezTo>
                    <a:pt x="14" y="58"/>
                    <a:pt x="15" y="60"/>
                    <a:pt x="11" y="63"/>
                  </a:cubicBezTo>
                  <a:cubicBezTo>
                    <a:pt x="6" y="66"/>
                    <a:pt x="0" y="68"/>
                    <a:pt x="5" y="72"/>
                  </a:cubicBezTo>
                  <a:cubicBezTo>
                    <a:pt x="10" y="75"/>
                    <a:pt x="13" y="75"/>
                    <a:pt x="10" y="79"/>
                  </a:cubicBezTo>
                  <a:cubicBezTo>
                    <a:pt x="7" y="82"/>
                    <a:pt x="6" y="88"/>
                    <a:pt x="9" y="92"/>
                  </a:cubicBezTo>
                  <a:cubicBezTo>
                    <a:pt x="11" y="96"/>
                    <a:pt x="18" y="100"/>
                    <a:pt x="15" y="103"/>
                  </a:cubicBezTo>
                  <a:cubicBezTo>
                    <a:pt x="13" y="106"/>
                    <a:pt x="6" y="114"/>
                    <a:pt x="11" y="114"/>
                  </a:cubicBezTo>
                  <a:cubicBezTo>
                    <a:pt x="15" y="115"/>
                    <a:pt x="25" y="113"/>
                    <a:pt x="23" y="116"/>
                  </a:cubicBezTo>
                  <a:cubicBezTo>
                    <a:pt x="21" y="119"/>
                    <a:pt x="9" y="133"/>
                    <a:pt x="13" y="134"/>
                  </a:cubicBezTo>
                  <a:cubicBezTo>
                    <a:pt x="18" y="134"/>
                    <a:pt x="34" y="140"/>
                    <a:pt x="31" y="142"/>
                  </a:cubicBezTo>
                  <a:cubicBezTo>
                    <a:pt x="28" y="143"/>
                    <a:pt x="23" y="147"/>
                    <a:pt x="23" y="151"/>
                  </a:cubicBezTo>
                  <a:cubicBezTo>
                    <a:pt x="24" y="155"/>
                    <a:pt x="35" y="162"/>
                    <a:pt x="41" y="163"/>
                  </a:cubicBezTo>
                  <a:cubicBezTo>
                    <a:pt x="46" y="164"/>
                    <a:pt x="49" y="176"/>
                    <a:pt x="51" y="172"/>
                  </a:cubicBezTo>
                  <a:cubicBezTo>
                    <a:pt x="53" y="169"/>
                    <a:pt x="61" y="153"/>
                    <a:pt x="65" y="147"/>
                  </a:cubicBezTo>
                  <a:cubicBezTo>
                    <a:pt x="69" y="140"/>
                    <a:pt x="68" y="116"/>
                    <a:pt x="73" y="110"/>
                  </a:cubicBezTo>
                  <a:cubicBezTo>
                    <a:pt x="77" y="104"/>
                    <a:pt x="83" y="103"/>
                    <a:pt x="83" y="92"/>
                  </a:cubicBezTo>
                  <a:cubicBezTo>
                    <a:pt x="83" y="82"/>
                    <a:pt x="86" y="56"/>
                    <a:pt x="82" y="51"/>
                  </a:cubicBezTo>
                  <a:cubicBezTo>
                    <a:pt x="77" y="45"/>
                    <a:pt x="74" y="44"/>
                    <a:pt x="75" y="3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3" name="Freeform 116"/>
            <p:cNvSpPr>
              <a:spLocks/>
            </p:cNvSpPr>
            <p:nvPr/>
          </p:nvSpPr>
          <p:spPr bwMode="auto">
            <a:xfrm>
              <a:off x="2973388" y="2549525"/>
              <a:ext cx="841375" cy="1381125"/>
            </a:xfrm>
            <a:custGeom>
              <a:avLst/>
              <a:gdLst>
                <a:gd name="T0" fmla="*/ 447 w 533"/>
                <a:gd name="T1" fmla="*/ 844 h 877"/>
                <a:gd name="T2" fmla="*/ 333 w 533"/>
                <a:gd name="T3" fmla="*/ 843 h 877"/>
                <a:gd name="T4" fmla="*/ 261 w 533"/>
                <a:gd name="T5" fmla="*/ 840 h 877"/>
                <a:gd name="T6" fmla="*/ 203 w 533"/>
                <a:gd name="T7" fmla="*/ 828 h 877"/>
                <a:gd name="T8" fmla="*/ 109 w 533"/>
                <a:gd name="T9" fmla="*/ 848 h 877"/>
                <a:gd name="T10" fmla="*/ 34 w 533"/>
                <a:gd name="T11" fmla="*/ 872 h 877"/>
                <a:gd name="T12" fmla="*/ 32 w 533"/>
                <a:gd name="T13" fmla="*/ 844 h 877"/>
                <a:gd name="T14" fmla="*/ 106 w 533"/>
                <a:gd name="T15" fmla="*/ 782 h 877"/>
                <a:gd name="T16" fmla="*/ 204 w 533"/>
                <a:gd name="T17" fmla="*/ 776 h 877"/>
                <a:gd name="T18" fmla="*/ 228 w 533"/>
                <a:gd name="T19" fmla="*/ 744 h 877"/>
                <a:gd name="T20" fmla="*/ 153 w 533"/>
                <a:gd name="T21" fmla="*/ 728 h 877"/>
                <a:gd name="T22" fmla="*/ 123 w 533"/>
                <a:gd name="T23" fmla="*/ 705 h 877"/>
                <a:gd name="T24" fmla="*/ 72 w 533"/>
                <a:gd name="T25" fmla="*/ 696 h 877"/>
                <a:gd name="T26" fmla="*/ 105 w 533"/>
                <a:gd name="T27" fmla="*/ 671 h 877"/>
                <a:gd name="T28" fmla="*/ 160 w 533"/>
                <a:gd name="T29" fmla="*/ 591 h 877"/>
                <a:gd name="T30" fmla="*/ 146 w 533"/>
                <a:gd name="T31" fmla="*/ 555 h 877"/>
                <a:gd name="T32" fmla="*/ 191 w 533"/>
                <a:gd name="T33" fmla="*/ 554 h 877"/>
                <a:gd name="T34" fmla="*/ 236 w 533"/>
                <a:gd name="T35" fmla="*/ 555 h 877"/>
                <a:gd name="T36" fmla="*/ 264 w 533"/>
                <a:gd name="T37" fmla="*/ 494 h 877"/>
                <a:gd name="T38" fmla="*/ 241 w 533"/>
                <a:gd name="T39" fmla="*/ 470 h 877"/>
                <a:gd name="T40" fmla="*/ 264 w 533"/>
                <a:gd name="T41" fmla="*/ 393 h 877"/>
                <a:gd name="T42" fmla="*/ 189 w 533"/>
                <a:gd name="T43" fmla="*/ 392 h 877"/>
                <a:gd name="T44" fmla="*/ 143 w 533"/>
                <a:gd name="T45" fmla="*/ 376 h 877"/>
                <a:gd name="T46" fmla="*/ 188 w 533"/>
                <a:gd name="T47" fmla="*/ 319 h 877"/>
                <a:gd name="T48" fmla="*/ 188 w 533"/>
                <a:gd name="T49" fmla="*/ 261 h 877"/>
                <a:gd name="T50" fmla="*/ 162 w 533"/>
                <a:gd name="T51" fmla="*/ 276 h 877"/>
                <a:gd name="T52" fmla="*/ 149 w 533"/>
                <a:gd name="T53" fmla="*/ 279 h 877"/>
                <a:gd name="T54" fmla="*/ 122 w 533"/>
                <a:gd name="T55" fmla="*/ 315 h 877"/>
                <a:gd name="T56" fmla="*/ 147 w 533"/>
                <a:gd name="T57" fmla="*/ 249 h 877"/>
                <a:gd name="T58" fmla="*/ 184 w 533"/>
                <a:gd name="T59" fmla="*/ 192 h 877"/>
                <a:gd name="T60" fmla="*/ 136 w 533"/>
                <a:gd name="T61" fmla="*/ 222 h 877"/>
                <a:gd name="T62" fmla="*/ 125 w 533"/>
                <a:gd name="T63" fmla="*/ 189 h 877"/>
                <a:gd name="T64" fmla="*/ 141 w 533"/>
                <a:gd name="T65" fmla="*/ 180 h 877"/>
                <a:gd name="T66" fmla="*/ 163 w 533"/>
                <a:gd name="T67" fmla="*/ 159 h 877"/>
                <a:gd name="T68" fmla="*/ 177 w 533"/>
                <a:gd name="T69" fmla="*/ 135 h 877"/>
                <a:gd name="T70" fmla="*/ 174 w 533"/>
                <a:gd name="T71" fmla="*/ 107 h 877"/>
                <a:gd name="T72" fmla="*/ 189 w 533"/>
                <a:gd name="T73" fmla="*/ 75 h 877"/>
                <a:gd name="T74" fmla="*/ 207 w 533"/>
                <a:gd name="T75" fmla="*/ 51 h 877"/>
                <a:gd name="T76" fmla="*/ 228 w 533"/>
                <a:gd name="T77" fmla="*/ 10 h 877"/>
                <a:gd name="T78" fmla="*/ 262 w 533"/>
                <a:gd name="T79" fmla="*/ 23 h 877"/>
                <a:gd name="T80" fmla="*/ 327 w 533"/>
                <a:gd name="T81" fmla="*/ 45 h 877"/>
                <a:gd name="T82" fmla="*/ 262 w 533"/>
                <a:gd name="T83" fmla="*/ 86 h 877"/>
                <a:gd name="T84" fmla="*/ 251 w 533"/>
                <a:gd name="T85" fmla="*/ 108 h 877"/>
                <a:gd name="T86" fmla="*/ 288 w 533"/>
                <a:gd name="T87" fmla="*/ 111 h 877"/>
                <a:gd name="T88" fmla="*/ 383 w 533"/>
                <a:gd name="T89" fmla="*/ 136 h 877"/>
                <a:gd name="T90" fmla="*/ 330 w 533"/>
                <a:gd name="T91" fmla="*/ 228 h 877"/>
                <a:gd name="T92" fmla="*/ 309 w 533"/>
                <a:gd name="T93" fmla="*/ 268 h 877"/>
                <a:gd name="T94" fmla="*/ 294 w 533"/>
                <a:gd name="T95" fmla="*/ 295 h 877"/>
                <a:gd name="T96" fmla="*/ 360 w 533"/>
                <a:gd name="T97" fmla="*/ 341 h 877"/>
                <a:gd name="T98" fmla="*/ 412 w 533"/>
                <a:gd name="T99" fmla="*/ 473 h 877"/>
                <a:gd name="T100" fmla="*/ 428 w 533"/>
                <a:gd name="T101" fmla="*/ 553 h 877"/>
                <a:gd name="T102" fmla="*/ 427 w 533"/>
                <a:gd name="T103" fmla="*/ 632 h 877"/>
                <a:gd name="T104" fmla="*/ 525 w 533"/>
                <a:gd name="T105" fmla="*/ 688 h 877"/>
                <a:gd name="T106" fmla="*/ 486 w 533"/>
                <a:gd name="T107" fmla="*/ 750 h 877"/>
                <a:gd name="T108" fmla="*/ 464 w 533"/>
                <a:gd name="T109" fmla="*/ 765 h 877"/>
                <a:gd name="T110" fmla="*/ 441 w 533"/>
                <a:gd name="T111" fmla="*/ 788 h 877"/>
                <a:gd name="T112" fmla="*/ 493 w 533"/>
                <a:gd name="T113" fmla="*/ 80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877">
                  <a:moveTo>
                    <a:pt x="493" y="805"/>
                  </a:moveTo>
                  <a:cubicBezTo>
                    <a:pt x="494" y="813"/>
                    <a:pt x="483" y="826"/>
                    <a:pt x="481" y="826"/>
                  </a:cubicBezTo>
                  <a:cubicBezTo>
                    <a:pt x="479" y="827"/>
                    <a:pt x="461" y="835"/>
                    <a:pt x="459" y="838"/>
                  </a:cubicBezTo>
                  <a:cubicBezTo>
                    <a:pt x="456" y="841"/>
                    <a:pt x="453" y="843"/>
                    <a:pt x="447" y="844"/>
                  </a:cubicBezTo>
                  <a:cubicBezTo>
                    <a:pt x="441" y="845"/>
                    <a:pt x="421" y="848"/>
                    <a:pt x="417" y="851"/>
                  </a:cubicBezTo>
                  <a:cubicBezTo>
                    <a:pt x="412" y="855"/>
                    <a:pt x="409" y="862"/>
                    <a:pt x="401" y="858"/>
                  </a:cubicBezTo>
                  <a:cubicBezTo>
                    <a:pt x="393" y="853"/>
                    <a:pt x="384" y="845"/>
                    <a:pt x="373" y="847"/>
                  </a:cubicBezTo>
                  <a:cubicBezTo>
                    <a:pt x="363" y="848"/>
                    <a:pt x="343" y="845"/>
                    <a:pt x="333" y="843"/>
                  </a:cubicBezTo>
                  <a:cubicBezTo>
                    <a:pt x="324" y="840"/>
                    <a:pt x="321" y="845"/>
                    <a:pt x="312" y="839"/>
                  </a:cubicBezTo>
                  <a:cubicBezTo>
                    <a:pt x="304" y="832"/>
                    <a:pt x="300" y="827"/>
                    <a:pt x="300" y="830"/>
                  </a:cubicBezTo>
                  <a:cubicBezTo>
                    <a:pt x="300" y="833"/>
                    <a:pt x="308" y="840"/>
                    <a:pt x="297" y="840"/>
                  </a:cubicBezTo>
                  <a:cubicBezTo>
                    <a:pt x="285" y="840"/>
                    <a:pt x="265" y="837"/>
                    <a:pt x="261" y="840"/>
                  </a:cubicBezTo>
                  <a:cubicBezTo>
                    <a:pt x="258" y="842"/>
                    <a:pt x="265" y="853"/>
                    <a:pt x="258" y="853"/>
                  </a:cubicBezTo>
                  <a:cubicBezTo>
                    <a:pt x="252" y="852"/>
                    <a:pt x="233" y="841"/>
                    <a:pt x="232" y="843"/>
                  </a:cubicBezTo>
                  <a:cubicBezTo>
                    <a:pt x="230" y="845"/>
                    <a:pt x="231" y="853"/>
                    <a:pt x="228" y="850"/>
                  </a:cubicBezTo>
                  <a:cubicBezTo>
                    <a:pt x="225" y="848"/>
                    <a:pt x="211" y="830"/>
                    <a:pt x="203" y="828"/>
                  </a:cubicBezTo>
                  <a:cubicBezTo>
                    <a:pt x="195" y="827"/>
                    <a:pt x="167" y="827"/>
                    <a:pt x="163" y="832"/>
                  </a:cubicBezTo>
                  <a:cubicBezTo>
                    <a:pt x="159" y="836"/>
                    <a:pt x="153" y="856"/>
                    <a:pt x="153" y="856"/>
                  </a:cubicBezTo>
                  <a:cubicBezTo>
                    <a:pt x="153" y="856"/>
                    <a:pt x="145" y="871"/>
                    <a:pt x="137" y="870"/>
                  </a:cubicBezTo>
                  <a:cubicBezTo>
                    <a:pt x="130" y="869"/>
                    <a:pt x="120" y="849"/>
                    <a:pt x="109" y="848"/>
                  </a:cubicBezTo>
                  <a:cubicBezTo>
                    <a:pt x="99" y="848"/>
                    <a:pt x="75" y="842"/>
                    <a:pt x="72" y="847"/>
                  </a:cubicBezTo>
                  <a:cubicBezTo>
                    <a:pt x="70" y="851"/>
                    <a:pt x="61" y="856"/>
                    <a:pt x="55" y="857"/>
                  </a:cubicBezTo>
                  <a:cubicBezTo>
                    <a:pt x="50" y="858"/>
                    <a:pt x="46" y="862"/>
                    <a:pt x="44" y="868"/>
                  </a:cubicBezTo>
                  <a:cubicBezTo>
                    <a:pt x="42" y="875"/>
                    <a:pt x="38" y="877"/>
                    <a:pt x="34" y="872"/>
                  </a:cubicBezTo>
                  <a:cubicBezTo>
                    <a:pt x="30" y="866"/>
                    <a:pt x="30" y="859"/>
                    <a:pt x="26" y="858"/>
                  </a:cubicBezTo>
                  <a:cubicBezTo>
                    <a:pt x="22" y="857"/>
                    <a:pt x="10" y="866"/>
                    <a:pt x="8" y="863"/>
                  </a:cubicBezTo>
                  <a:cubicBezTo>
                    <a:pt x="7" y="859"/>
                    <a:pt x="0" y="852"/>
                    <a:pt x="8" y="851"/>
                  </a:cubicBezTo>
                  <a:cubicBezTo>
                    <a:pt x="16" y="850"/>
                    <a:pt x="21" y="851"/>
                    <a:pt x="32" y="844"/>
                  </a:cubicBezTo>
                  <a:cubicBezTo>
                    <a:pt x="43" y="837"/>
                    <a:pt x="57" y="829"/>
                    <a:pt x="61" y="825"/>
                  </a:cubicBezTo>
                  <a:cubicBezTo>
                    <a:pt x="64" y="821"/>
                    <a:pt x="64" y="821"/>
                    <a:pt x="72" y="817"/>
                  </a:cubicBezTo>
                  <a:cubicBezTo>
                    <a:pt x="80" y="813"/>
                    <a:pt x="98" y="802"/>
                    <a:pt x="99" y="796"/>
                  </a:cubicBezTo>
                  <a:cubicBezTo>
                    <a:pt x="99" y="790"/>
                    <a:pt x="105" y="782"/>
                    <a:pt x="106" y="782"/>
                  </a:cubicBezTo>
                  <a:cubicBezTo>
                    <a:pt x="108" y="782"/>
                    <a:pt x="117" y="785"/>
                    <a:pt x="121" y="779"/>
                  </a:cubicBezTo>
                  <a:cubicBezTo>
                    <a:pt x="124" y="773"/>
                    <a:pt x="129" y="763"/>
                    <a:pt x="133" y="762"/>
                  </a:cubicBezTo>
                  <a:cubicBezTo>
                    <a:pt x="138" y="761"/>
                    <a:pt x="158" y="766"/>
                    <a:pt x="174" y="772"/>
                  </a:cubicBezTo>
                  <a:cubicBezTo>
                    <a:pt x="190" y="777"/>
                    <a:pt x="195" y="785"/>
                    <a:pt x="204" y="776"/>
                  </a:cubicBezTo>
                  <a:cubicBezTo>
                    <a:pt x="212" y="766"/>
                    <a:pt x="210" y="756"/>
                    <a:pt x="220" y="753"/>
                  </a:cubicBezTo>
                  <a:cubicBezTo>
                    <a:pt x="230" y="749"/>
                    <a:pt x="232" y="746"/>
                    <a:pt x="235" y="743"/>
                  </a:cubicBezTo>
                  <a:cubicBezTo>
                    <a:pt x="239" y="740"/>
                    <a:pt x="253" y="726"/>
                    <a:pt x="250" y="728"/>
                  </a:cubicBezTo>
                  <a:cubicBezTo>
                    <a:pt x="248" y="730"/>
                    <a:pt x="235" y="742"/>
                    <a:pt x="228" y="744"/>
                  </a:cubicBezTo>
                  <a:cubicBezTo>
                    <a:pt x="221" y="745"/>
                    <a:pt x="211" y="743"/>
                    <a:pt x="206" y="748"/>
                  </a:cubicBezTo>
                  <a:cubicBezTo>
                    <a:pt x="202" y="753"/>
                    <a:pt x="199" y="758"/>
                    <a:pt x="194" y="757"/>
                  </a:cubicBezTo>
                  <a:cubicBezTo>
                    <a:pt x="188" y="757"/>
                    <a:pt x="180" y="754"/>
                    <a:pt x="174" y="749"/>
                  </a:cubicBezTo>
                  <a:cubicBezTo>
                    <a:pt x="168" y="744"/>
                    <a:pt x="158" y="727"/>
                    <a:pt x="153" y="728"/>
                  </a:cubicBezTo>
                  <a:cubicBezTo>
                    <a:pt x="148" y="728"/>
                    <a:pt x="134" y="733"/>
                    <a:pt x="131" y="729"/>
                  </a:cubicBezTo>
                  <a:cubicBezTo>
                    <a:pt x="128" y="724"/>
                    <a:pt x="147" y="725"/>
                    <a:pt x="145" y="721"/>
                  </a:cubicBezTo>
                  <a:cubicBezTo>
                    <a:pt x="143" y="716"/>
                    <a:pt x="132" y="716"/>
                    <a:pt x="129" y="712"/>
                  </a:cubicBezTo>
                  <a:cubicBezTo>
                    <a:pt x="125" y="708"/>
                    <a:pt x="126" y="705"/>
                    <a:pt x="123" y="705"/>
                  </a:cubicBezTo>
                  <a:cubicBezTo>
                    <a:pt x="120" y="706"/>
                    <a:pt x="110" y="705"/>
                    <a:pt x="105" y="708"/>
                  </a:cubicBezTo>
                  <a:cubicBezTo>
                    <a:pt x="100" y="712"/>
                    <a:pt x="93" y="719"/>
                    <a:pt x="86" y="712"/>
                  </a:cubicBezTo>
                  <a:cubicBezTo>
                    <a:pt x="78" y="705"/>
                    <a:pt x="82" y="704"/>
                    <a:pt x="78" y="702"/>
                  </a:cubicBezTo>
                  <a:cubicBezTo>
                    <a:pt x="74" y="701"/>
                    <a:pt x="67" y="699"/>
                    <a:pt x="72" y="696"/>
                  </a:cubicBezTo>
                  <a:cubicBezTo>
                    <a:pt x="78" y="692"/>
                    <a:pt x="83" y="692"/>
                    <a:pt x="81" y="688"/>
                  </a:cubicBezTo>
                  <a:cubicBezTo>
                    <a:pt x="79" y="683"/>
                    <a:pt x="66" y="682"/>
                    <a:pt x="75" y="677"/>
                  </a:cubicBezTo>
                  <a:cubicBezTo>
                    <a:pt x="84" y="673"/>
                    <a:pt x="83" y="669"/>
                    <a:pt x="89" y="670"/>
                  </a:cubicBezTo>
                  <a:cubicBezTo>
                    <a:pt x="95" y="671"/>
                    <a:pt x="93" y="677"/>
                    <a:pt x="105" y="671"/>
                  </a:cubicBezTo>
                  <a:cubicBezTo>
                    <a:pt x="117" y="665"/>
                    <a:pt x="127" y="664"/>
                    <a:pt x="141" y="657"/>
                  </a:cubicBezTo>
                  <a:cubicBezTo>
                    <a:pt x="155" y="650"/>
                    <a:pt x="159" y="646"/>
                    <a:pt x="161" y="633"/>
                  </a:cubicBezTo>
                  <a:cubicBezTo>
                    <a:pt x="163" y="620"/>
                    <a:pt x="162" y="617"/>
                    <a:pt x="165" y="607"/>
                  </a:cubicBezTo>
                  <a:cubicBezTo>
                    <a:pt x="167" y="598"/>
                    <a:pt x="164" y="592"/>
                    <a:pt x="160" y="591"/>
                  </a:cubicBezTo>
                  <a:cubicBezTo>
                    <a:pt x="156" y="590"/>
                    <a:pt x="141" y="596"/>
                    <a:pt x="134" y="596"/>
                  </a:cubicBezTo>
                  <a:cubicBezTo>
                    <a:pt x="127" y="597"/>
                    <a:pt x="118" y="597"/>
                    <a:pt x="131" y="591"/>
                  </a:cubicBezTo>
                  <a:cubicBezTo>
                    <a:pt x="143" y="585"/>
                    <a:pt x="151" y="578"/>
                    <a:pt x="156" y="572"/>
                  </a:cubicBezTo>
                  <a:cubicBezTo>
                    <a:pt x="161" y="566"/>
                    <a:pt x="150" y="562"/>
                    <a:pt x="146" y="555"/>
                  </a:cubicBezTo>
                  <a:cubicBezTo>
                    <a:pt x="141" y="548"/>
                    <a:pt x="140" y="543"/>
                    <a:pt x="148" y="539"/>
                  </a:cubicBezTo>
                  <a:cubicBezTo>
                    <a:pt x="157" y="535"/>
                    <a:pt x="164" y="534"/>
                    <a:pt x="166" y="541"/>
                  </a:cubicBezTo>
                  <a:cubicBezTo>
                    <a:pt x="169" y="549"/>
                    <a:pt x="182" y="565"/>
                    <a:pt x="187" y="562"/>
                  </a:cubicBezTo>
                  <a:cubicBezTo>
                    <a:pt x="191" y="559"/>
                    <a:pt x="185" y="550"/>
                    <a:pt x="191" y="554"/>
                  </a:cubicBezTo>
                  <a:cubicBezTo>
                    <a:pt x="198" y="557"/>
                    <a:pt x="192" y="561"/>
                    <a:pt x="204" y="561"/>
                  </a:cubicBezTo>
                  <a:cubicBezTo>
                    <a:pt x="217" y="561"/>
                    <a:pt x="220" y="554"/>
                    <a:pt x="225" y="557"/>
                  </a:cubicBezTo>
                  <a:cubicBezTo>
                    <a:pt x="229" y="561"/>
                    <a:pt x="234" y="572"/>
                    <a:pt x="234" y="567"/>
                  </a:cubicBezTo>
                  <a:cubicBezTo>
                    <a:pt x="234" y="563"/>
                    <a:pt x="231" y="557"/>
                    <a:pt x="236" y="555"/>
                  </a:cubicBezTo>
                  <a:cubicBezTo>
                    <a:pt x="241" y="553"/>
                    <a:pt x="238" y="541"/>
                    <a:pt x="242" y="535"/>
                  </a:cubicBezTo>
                  <a:cubicBezTo>
                    <a:pt x="246" y="530"/>
                    <a:pt x="264" y="526"/>
                    <a:pt x="258" y="520"/>
                  </a:cubicBezTo>
                  <a:cubicBezTo>
                    <a:pt x="252" y="515"/>
                    <a:pt x="246" y="510"/>
                    <a:pt x="250" y="506"/>
                  </a:cubicBezTo>
                  <a:cubicBezTo>
                    <a:pt x="254" y="502"/>
                    <a:pt x="262" y="500"/>
                    <a:pt x="264" y="494"/>
                  </a:cubicBezTo>
                  <a:cubicBezTo>
                    <a:pt x="266" y="489"/>
                    <a:pt x="270" y="477"/>
                    <a:pt x="268" y="478"/>
                  </a:cubicBezTo>
                  <a:cubicBezTo>
                    <a:pt x="266" y="478"/>
                    <a:pt x="259" y="471"/>
                    <a:pt x="256" y="474"/>
                  </a:cubicBezTo>
                  <a:cubicBezTo>
                    <a:pt x="253" y="477"/>
                    <a:pt x="248" y="490"/>
                    <a:pt x="245" y="483"/>
                  </a:cubicBezTo>
                  <a:cubicBezTo>
                    <a:pt x="243" y="475"/>
                    <a:pt x="245" y="474"/>
                    <a:pt x="241" y="470"/>
                  </a:cubicBezTo>
                  <a:cubicBezTo>
                    <a:pt x="236" y="466"/>
                    <a:pt x="235" y="465"/>
                    <a:pt x="233" y="451"/>
                  </a:cubicBezTo>
                  <a:cubicBezTo>
                    <a:pt x="232" y="436"/>
                    <a:pt x="219" y="442"/>
                    <a:pt x="227" y="432"/>
                  </a:cubicBezTo>
                  <a:cubicBezTo>
                    <a:pt x="234" y="423"/>
                    <a:pt x="240" y="411"/>
                    <a:pt x="246" y="406"/>
                  </a:cubicBezTo>
                  <a:cubicBezTo>
                    <a:pt x="253" y="401"/>
                    <a:pt x="267" y="396"/>
                    <a:pt x="264" y="393"/>
                  </a:cubicBezTo>
                  <a:cubicBezTo>
                    <a:pt x="260" y="391"/>
                    <a:pt x="241" y="384"/>
                    <a:pt x="240" y="388"/>
                  </a:cubicBezTo>
                  <a:cubicBezTo>
                    <a:pt x="239" y="392"/>
                    <a:pt x="234" y="395"/>
                    <a:pt x="227" y="396"/>
                  </a:cubicBezTo>
                  <a:cubicBezTo>
                    <a:pt x="221" y="396"/>
                    <a:pt x="212" y="405"/>
                    <a:pt x="207" y="402"/>
                  </a:cubicBezTo>
                  <a:cubicBezTo>
                    <a:pt x="203" y="399"/>
                    <a:pt x="189" y="388"/>
                    <a:pt x="189" y="392"/>
                  </a:cubicBezTo>
                  <a:cubicBezTo>
                    <a:pt x="189" y="397"/>
                    <a:pt x="194" y="408"/>
                    <a:pt x="187" y="407"/>
                  </a:cubicBezTo>
                  <a:cubicBezTo>
                    <a:pt x="180" y="406"/>
                    <a:pt x="162" y="385"/>
                    <a:pt x="159" y="387"/>
                  </a:cubicBezTo>
                  <a:cubicBezTo>
                    <a:pt x="157" y="389"/>
                    <a:pt x="159" y="410"/>
                    <a:pt x="157" y="407"/>
                  </a:cubicBezTo>
                  <a:cubicBezTo>
                    <a:pt x="154" y="405"/>
                    <a:pt x="142" y="383"/>
                    <a:pt x="143" y="376"/>
                  </a:cubicBezTo>
                  <a:cubicBezTo>
                    <a:pt x="145" y="369"/>
                    <a:pt x="146" y="372"/>
                    <a:pt x="151" y="368"/>
                  </a:cubicBezTo>
                  <a:cubicBezTo>
                    <a:pt x="156" y="364"/>
                    <a:pt x="163" y="352"/>
                    <a:pt x="169" y="346"/>
                  </a:cubicBezTo>
                  <a:cubicBezTo>
                    <a:pt x="174" y="340"/>
                    <a:pt x="169" y="336"/>
                    <a:pt x="175" y="333"/>
                  </a:cubicBezTo>
                  <a:cubicBezTo>
                    <a:pt x="182" y="329"/>
                    <a:pt x="188" y="327"/>
                    <a:pt x="188" y="319"/>
                  </a:cubicBezTo>
                  <a:cubicBezTo>
                    <a:pt x="188" y="312"/>
                    <a:pt x="178" y="305"/>
                    <a:pt x="180" y="300"/>
                  </a:cubicBezTo>
                  <a:cubicBezTo>
                    <a:pt x="182" y="294"/>
                    <a:pt x="178" y="282"/>
                    <a:pt x="181" y="279"/>
                  </a:cubicBezTo>
                  <a:cubicBezTo>
                    <a:pt x="184" y="276"/>
                    <a:pt x="197" y="282"/>
                    <a:pt x="195" y="277"/>
                  </a:cubicBezTo>
                  <a:cubicBezTo>
                    <a:pt x="193" y="272"/>
                    <a:pt x="186" y="265"/>
                    <a:pt x="188" y="261"/>
                  </a:cubicBezTo>
                  <a:cubicBezTo>
                    <a:pt x="189" y="257"/>
                    <a:pt x="184" y="262"/>
                    <a:pt x="182" y="265"/>
                  </a:cubicBezTo>
                  <a:cubicBezTo>
                    <a:pt x="181" y="268"/>
                    <a:pt x="181" y="275"/>
                    <a:pt x="177" y="278"/>
                  </a:cubicBezTo>
                  <a:cubicBezTo>
                    <a:pt x="172" y="282"/>
                    <a:pt x="174" y="301"/>
                    <a:pt x="170" y="294"/>
                  </a:cubicBezTo>
                  <a:cubicBezTo>
                    <a:pt x="166" y="287"/>
                    <a:pt x="166" y="275"/>
                    <a:pt x="162" y="276"/>
                  </a:cubicBezTo>
                  <a:cubicBezTo>
                    <a:pt x="158" y="277"/>
                    <a:pt x="150" y="280"/>
                    <a:pt x="154" y="273"/>
                  </a:cubicBezTo>
                  <a:cubicBezTo>
                    <a:pt x="158" y="266"/>
                    <a:pt x="186" y="243"/>
                    <a:pt x="181" y="246"/>
                  </a:cubicBezTo>
                  <a:cubicBezTo>
                    <a:pt x="176" y="248"/>
                    <a:pt x="167" y="254"/>
                    <a:pt x="159" y="260"/>
                  </a:cubicBezTo>
                  <a:cubicBezTo>
                    <a:pt x="150" y="266"/>
                    <a:pt x="147" y="277"/>
                    <a:pt x="149" y="279"/>
                  </a:cubicBezTo>
                  <a:cubicBezTo>
                    <a:pt x="150" y="281"/>
                    <a:pt x="155" y="286"/>
                    <a:pt x="150" y="290"/>
                  </a:cubicBezTo>
                  <a:cubicBezTo>
                    <a:pt x="145" y="294"/>
                    <a:pt x="138" y="307"/>
                    <a:pt x="134" y="314"/>
                  </a:cubicBezTo>
                  <a:cubicBezTo>
                    <a:pt x="130" y="321"/>
                    <a:pt x="131" y="331"/>
                    <a:pt x="123" y="327"/>
                  </a:cubicBezTo>
                  <a:cubicBezTo>
                    <a:pt x="116" y="324"/>
                    <a:pt x="117" y="320"/>
                    <a:pt x="122" y="315"/>
                  </a:cubicBezTo>
                  <a:cubicBezTo>
                    <a:pt x="126" y="310"/>
                    <a:pt x="120" y="304"/>
                    <a:pt x="127" y="297"/>
                  </a:cubicBezTo>
                  <a:cubicBezTo>
                    <a:pt x="135" y="290"/>
                    <a:pt x="142" y="288"/>
                    <a:pt x="140" y="282"/>
                  </a:cubicBezTo>
                  <a:cubicBezTo>
                    <a:pt x="137" y="276"/>
                    <a:pt x="136" y="273"/>
                    <a:pt x="138" y="267"/>
                  </a:cubicBezTo>
                  <a:cubicBezTo>
                    <a:pt x="139" y="261"/>
                    <a:pt x="142" y="255"/>
                    <a:pt x="147" y="249"/>
                  </a:cubicBezTo>
                  <a:cubicBezTo>
                    <a:pt x="151" y="242"/>
                    <a:pt x="144" y="240"/>
                    <a:pt x="150" y="231"/>
                  </a:cubicBezTo>
                  <a:cubicBezTo>
                    <a:pt x="156" y="223"/>
                    <a:pt x="159" y="217"/>
                    <a:pt x="166" y="217"/>
                  </a:cubicBezTo>
                  <a:cubicBezTo>
                    <a:pt x="172" y="217"/>
                    <a:pt x="169" y="210"/>
                    <a:pt x="170" y="208"/>
                  </a:cubicBezTo>
                  <a:cubicBezTo>
                    <a:pt x="171" y="205"/>
                    <a:pt x="184" y="194"/>
                    <a:pt x="184" y="192"/>
                  </a:cubicBezTo>
                  <a:cubicBezTo>
                    <a:pt x="184" y="189"/>
                    <a:pt x="178" y="191"/>
                    <a:pt x="169" y="197"/>
                  </a:cubicBezTo>
                  <a:cubicBezTo>
                    <a:pt x="161" y="204"/>
                    <a:pt x="156" y="209"/>
                    <a:pt x="150" y="207"/>
                  </a:cubicBezTo>
                  <a:cubicBezTo>
                    <a:pt x="145" y="205"/>
                    <a:pt x="146" y="207"/>
                    <a:pt x="145" y="212"/>
                  </a:cubicBezTo>
                  <a:cubicBezTo>
                    <a:pt x="145" y="217"/>
                    <a:pt x="149" y="222"/>
                    <a:pt x="136" y="222"/>
                  </a:cubicBezTo>
                  <a:cubicBezTo>
                    <a:pt x="123" y="222"/>
                    <a:pt x="124" y="226"/>
                    <a:pt x="123" y="220"/>
                  </a:cubicBezTo>
                  <a:cubicBezTo>
                    <a:pt x="122" y="214"/>
                    <a:pt x="129" y="211"/>
                    <a:pt x="126" y="209"/>
                  </a:cubicBezTo>
                  <a:cubicBezTo>
                    <a:pt x="124" y="207"/>
                    <a:pt x="114" y="202"/>
                    <a:pt x="116" y="197"/>
                  </a:cubicBezTo>
                  <a:cubicBezTo>
                    <a:pt x="117" y="192"/>
                    <a:pt x="119" y="185"/>
                    <a:pt x="125" y="189"/>
                  </a:cubicBezTo>
                  <a:cubicBezTo>
                    <a:pt x="130" y="193"/>
                    <a:pt x="134" y="194"/>
                    <a:pt x="137" y="193"/>
                  </a:cubicBezTo>
                  <a:cubicBezTo>
                    <a:pt x="140" y="192"/>
                    <a:pt x="145" y="192"/>
                    <a:pt x="136" y="189"/>
                  </a:cubicBezTo>
                  <a:cubicBezTo>
                    <a:pt x="127" y="186"/>
                    <a:pt x="113" y="182"/>
                    <a:pt x="124" y="180"/>
                  </a:cubicBezTo>
                  <a:cubicBezTo>
                    <a:pt x="136" y="177"/>
                    <a:pt x="137" y="181"/>
                    <a:pt x="141" y="180"/>
                  </a:cubicBezTo>
                  <a:cubicBezTo>
                    <a:pt x="146" y="178"/>
                    <a:pt x="150" y="180"/>
                    <a:pt x="149" y="174"/>
                  </a:cubicBezTo>
                  <a:cubicBezTo>
                    <a:pt x="149" y="168"/>
                    <a:pt x="147" y="164"/>
                    <a:pt x="150" y="160"/>
                  </a:cubicBezTo>
                  <a:cubicBezTo>
                    <a:pt x="154" y="156"/>
                    <a:pt x="152" y="152"/>
                    <a:pt x="158" y="159"/>
                  </a:cubicBezTo>
                  <a:cubicBezTo>
                    <a:pt x="165" y="166"/>
                    <a:pt x="167" y="167"/>
                    <a:pt x="163" y="159"/>
                  </a:cubicBezTo>
                  <a:cubicBezTo>
                    <a:pt x="159" y="151"/>
                    <a:pt x="154" y="149"/>
                    <a:pt x="161" y="149"/>
                  </a:cubicBezTo>
                  <a:cubicBezTo>
                    <a:pt x="167" y="150"/>
                    <a:pt x="182" y="156"/>
                    <a:pt x="177" y="150"/>
                  </a:cubicBezTo>
                  <a:cubicBezTo>
                    <a:pt x="171" y="145"/>
                    <a:pt x="161" y="137"/>
                    <a:pt x="164" y="136"/>
                  </a:cubicBezTo>
                  <a:cubicBezTo>
                    <a:pt x="168" y="134"/>
                    <a:pt x="183" y="138"/>
                    <a:pt x="177" y="135"/>
                  </a:cubicBezTo>
                  <a:cubicBezTo>
                    <a:pt x="170" y="131"/>
                    <a:pt x="161" y="128"/>
                    <a:pt x="164" y="125"/>
                  </a:cubicBezTo>
                  <a:cubicBezTo>
                    <a:pt x="167" y="122"/>
                    <a:pt x="167" y="126"/>
                    <a:pt x="164" y="120"/>
                  </a:cubicBezTo>
                  <a:cubicBezTo>
                    <a:pt x="160" y="113"/>
                    <a:pt x="155" y="110"/>
                    <a:pt x="160" y="105"/>
                  </a:cubicBezTo>
                  <a:cubicBezTo>
                    <a:pt x="165" y="101"/>
                    <a:pt x="182" y="120"/>
                    <a:pt x="174" y="107"/>
                  </a:cubicBezTo>
                  <a:cubicBezTo>
                    <a:pt x="167" y="94"/>
                    <a:pt x="165" y="97"/>
                    <a:pt x="165" y="91"/>
                  </a:cubicBezTo>
                  <a:cubicBezTo>
                    <a:pt x="166" y="86"/>
                    <a:pt x="172" y="85"/>
                    <a:pt x="172" y="80"/>
                  </a:cubicBezTo>
                  <a:cubicBezTo>
                    <a:pt x="172" y="74"/>
                    <a:pt x="169" y="70"/>
                    <a:pt x="175" y="74"/>
                  </a:cubicBezTo>
                  <a:cubicBezTo>
                    <a:pt x="181" y="78"/>
                    <a:pt x="183" y="77"/>
                    <a:pt x="189" y="75"/>
                  </a:cubicBezTo>
                  <a:cubicBezTo>
                    <a:pt x="195" y="73"/>
                    <a:pt x="212" y="81"/>
                    <a:pt x="211" y="77"/>
                  </a:cubicBezTo>
                  <a:cubicBezTo>
                    <a:pt x="210" y="73"/>
                    <a:pt x="204" y="64"/>
                    <a:pt x="201" y="61"/>
                  </a:cubicBezTo>
                  <a:cubicBezTo>
                    <a:pt x="198" y="58"/>
                    <a:pt x="193" y="51"/>
                    <a:pt x="199" y="51"/>
                  </a:cubicBezTo>
                  <a:cubicBezTo>
                    <a:pt x="205" y="52"/>
                    <a:pt x="207" y="56"/>
                    <a:pt x="207" y="51"/>
                  </a:cubicBezTo>
                  <a:cubicBezTo>
                    <a:pt x="207" y="46"/>
                    <a:pt x="199" y="36"/>
                    <a:pt x="206" y="36"/>
                  </a:cubicBezTo>
                  <a:cubicBezTo>
                    <a:pt x="213" y="36"/>
                    <a:pt x="223" y="43"/>
                    <a:pt x="221" y="37"/>
                  </a:cubicBezTo>
                  <a:cubicBezTo>
                    <a:pt x="220" y="31"/>
                    <a:pt x="218" y="25"/>
                    <a:pt x="221" y="22"/>
                  </a:cubicBezTo>
                  <a:cubicBezTo>
                    <a:pt x="224" y="18"/>
                    <a:pt x="223" y="15"/>
                    <a:pt x="228" y="10"/>
                  </a:cubicBezTo>
                  <a:cubicBezTo>
                    <a:pt x="233" y="4"/>
                    <a:pt x="233" y="0"/>
                    <a:pt x="237" y="3"/>
                  </a:cubicBezTo>
                  <a:cubicBezTo>
                    <a:pt x="241" y="7"/>
                    <a:pt x="253" y="11"/>
                    <a:pt x="249" y="16"/>
                  </a:cubicBezTo>
                  <a:cubicBezTo>
                    <a:pt x="245" y="22"/>
                    <a:pt x="261" y="11"/>
                    <a:pt x="260" y="17"/>
                  </a:cubicBezTo>
                  <a:cubicBezTo>
                    <a:pt x="258" y="23"/>
                    <a:pt x="259" y="26"/>
                    <a:pt x="262" y="23"/>
                  </a:cubicBezTo>
                  <a:cubicBezTo>
                    <a:pt x="265" y="20"/>
                    <a:pt x="268" y="18"/>
                    <a:pt x="280" y="19"/>
                  </a:cubicBezTo>
                  <a:cubicBezTo>
                    <a:pt x="292" y="19"/>
                    <a:pt x="316" y="15"/>
                    <a:pt x="323" y="17"/>
                  </a:cubicBezTo>
                  <a:cubicBezTo>
                    <a:pt x="330" y="20"/>
                    <a:pt x="339" y="20"/>
                    <a:pt x="336" y="25"/>
                  </a:cubicBezTo>
                  <a:cubicBezTo>
                    <a:pt x="332" y="30"/>
                    <a:pt x="330" y="42"/>
                    <a:pt x="327" y="45"/>
                  </a:cubicBezTo>
                  <a:cubicBezTo>
                    <a:pt x="324" y="48"/>
                    <a:pt x="321" y="51"/>
                    <a:pt x="315" y="53"/>
                  </a:cubicBezTo>
                  <a:cubicBezTo>
                    <a:pt x="309" y="55"/>
                    <a:pt x="293" y="66"/>
                    <a:pt x="289" y="69"/>
                  </a:cubicBezTo>
                  <a:cubicBezTo>
                    <a:pt x="284" y="72"/>
                    <a:pt x="272" y="78"/>
                    <a:pt x="272" y="81"/>
                  </a:cubicBezTo>
                  <a:cubicBezTo>
                    <a:pt x="271" y="83"/>
                    <a:pt x="268" y="88"/>
                    <a:pt x="262" y="86"/>
                  </a:cubicBezTo>
                  <a:cubicBezTo>
                    <a:pt x="257" y="83"/>
                    <a:pt x="249" y="80"/>
                    <a:pt x="256" y="87"/>
                  </a:cubicBezTo>
                  <a:cubicBezTo>
                    <a:pt x="262" y="93"/>
                    <a:pt x="274" y="95"/>
                    <a:pt x="277" y="96"/>
                  </a:cubicBezTo>
                  <a:cubicBezTo>
                    <a:pt x="280" y="97"/>
                    <a:pt x="267" y="109"/>
                    <a:pt x="265" y="109"/>
                  </a:cubicBezTo>
                  <a:cubicBezTo>
                    <a:pt x="264" y="109"/>
                    <a:pt x="256" y="106"/>
                    <a:pt x="251" y="108"/>
                  </a:cubicBezTo>
                  <a:cubicBezTo>
                    <a:pt x="247" y="110"/>
                    <a:pt x="237" y="113"/>
                    <a:pt x="245" y="113"/>
                  </a:cubicBezTo>
                  <a:cubicBezTo>
                    <a:pt x="253" y="113"/>
                    <a:pt x="265" y="110"/>
                    <a:pt x="262" y="114"/>
                  </a:cubicBezTo>
                  <a:cubicBezTo>
                    <a:pt x="260" y="118"/>
                    <a:pt x="248" y="125"/>
                    <a:pt x="260" y="122"/>
                  </a:cubicBezTo>
                  <a:cubicBezTo>
                    <a:pt x="272" y="120"/>
                    <a:pt x="275" y="114"/>
                    <a:pt x="288" y="111"/>
                  </a:cubicBezTo>
                  <a:cubicBezTo>
                    <a:pt x="301" y="109"/>
                    <a:pt x="305" y="110"/>
                    <a:pt x="312" y="113"/>
                  </a:cubicBezTo>
                  <a:cubicBezTo>
                    <a:pt x="319" y="117"/>
                    <a:pt x="316" y="114"/>
                    <a:pt x="326" y="116"/>
                  </a:cubicBezTo>
                  <a:cubicBezTo>
                    <a:pt x="336" y="118"/>
                    <a:pt x="361" y="127"/>
                    <a:pt x="365" y="127"/>
                  </a:cubicBezTo>
                  <a:cubicBezTo>
                    <a:pt x="370" y="127"/>
                    <a:pt x="380" y="129"/>
                    <a:pt x="383" y="136"/>
                  </a:cubicBezTo>
                  <a:cubicBezTo>
                    <a:pt x="385" y="143"/>
                    <a:pt x="388" y="146"/>
                    <a:pt x="381" y="155"/>
                  </a:cubicBezTo>
                  <a:cubicBezTo>
                    <a:pt x="375" y="164"/>
                    <a:pt x="370" y="173"/>
                    <a:pt x="366" y="178"/>
                  </a:cubicBezTo>
                  <a:cubicBezTo>
                    <a:pt x="362" y="183"/>
                    <a:pt x="357" y="199"/>
                    <a:pt x="349" y="207"/>
                  </a:cubicBezTo>
                  <a:cubicBezTo>
                    <a:pt x="342" y="214"/>
                    <a:pt x="334" y="221"/>
                    <a:pt x="330" y="228"/>
                  </a:cubicBezTo>
                  <a:cubicBezTo>
                    <a:pt x="325" y="234"/>
                    <a:pt x="326" y="240"/>
                    <a:pt x="316" y="243"/>
                  </a:cubicBezTo>
                  <a:cubicBezTo>
                    <a:pt x="305" y="246"/>
                    <a:pt x="290" y="249"/>
                    <a:pt x="290" y="249"/>
                  </a:cubicBezTo>
                  <a:cubicBezTo>
                    <a:pt x="290" y="249"/>
                    <a:pt x="293" y="252"/>
                    <a:pt x="305" y="255"/>
                  </a:cubicBezTo>
                  <a:cubicBezTo>
                    <a:pt x="317" y="257"/>
                    <a:pt x="320" y="262"/>
                    <a:pt x="309" y="268"/>
                  </a:cubicBezTo>
                  <a:cubicBezTo>
                    <a:pt x="298" y="273"/>
                    <a:pt x="297" y="273"/>
                    <a:pt x="290" y="278"/>
                  </a:cubicBezTo>
                  <a:cubicBezTo>
                    <a:pt x="283" y="283"/>
                    <a:pt x="273" y="284"/>
                    <a:pt x="267" y="281"/>
                  </a:cubicBezTo>
                  <a:cubicBezTo>
                    <a:pt x="260" y="279"/>
                    <a:pt x="248" y="272"/>
                    <a:pt x="251" y="277"/>
                  </a:cubicBezTo>
                  <a:cubicBezTo>
                    <a:pt x="255" y="281"/>
                    <a:pt x="289" y="297"/>
                    <a:pt x="294" y="295"/>
                  </a:cubicBezTo>
                  <a:cubicBezTo>
                    <a:pt x="299" y="293"/>
                    <a:pt x="301" y="280"/>
                    <a:pt x="306" y="283"/>
                  </a:cubicBezTo>
                  <a:cubicBezTo>
                    <a:pt x="312" y="286"/>
                    <a:pt x="324" y="299"/>
                    <a:pt x="331" y="302"/>
                  </a:cubicBezTo>
                  <a:cubicBezTo>
                    <a:pt x="337" y="304"/>
                    <a:pt x="343" y="316"/>
                    <a:pt x="344" y="319"/>
                  </a:cubicBezTo>
                  <a:cubicBezTo>
                    <a:pt x="346" y="323"/>
                    <a:pt x="353" y="335"/>
                    <a:pt x="360" y="341"/>
                  </a:cubicBezTo>
                  <a:cubicBezTo>
                    <a:pt x="368" y="347"/>
                    <a:pt x="369" y="356"/>
                    <a:pt x="365" y="361"/>
                  </a:cubicBezTo>
                  <a:cubicBezTo>
                    <a:pt x="362" y="367"/>
                    <a:pt x="369" y="399"/>
                    <a:pt x="369" y="411"/>
                  </a:cubicBezTo>
                  <a:cubicBezTo>
                    <a:pt x="370" y="422"/>
                    <a:pt x="370" y="450"/>
                    <a:pt x="377" y="451"/>
                  </a:cubicBezTo>
                  <a:cubicBezTo>
                    <a:pt x="383" y="451"/>
                    <a:pt x="410" y="466"/>
                    <a:pt x="412" y="473"/>
                  </a:cubicBezTo>
                  <a:cubicBezTo>
                    <a:pt x="413" y="480"/>
                    <a:pt x="421" y="500"/>
                    <a:pt x="425" y="505"/>
                  </a:cubicBezTo>
                  <a:cubicBezTo>
                    <a:pt x="429" y="510"/>
                    <a:pt x="431" y="516"/>
                    <a:pt x="427" y="522"/>
                  </a:cubicBezTo>
                  <a:cubicBezTo>
                    <a:pt x="424" y="527"/>
                    <a:pt x="425" y="532"/>
                    <a:pt x="428" y="538"/>
                  </a:cubicBezTo>
                  <a:cubicBezTo>
                    <a:pt x="431" y="543"/>
                    <a:pt x="431" y="548"/>
                    <a:pt x="428" y="553"/>
                  </a:cubicBezTo>
                  <a:cubicBezTo>
                    <a:pt x="426" y="557"/>
                    <a:pt x="423" y="559"/>
                    <a:pt x="426" y="565"/>
                  </a:cubicBezTo>
                  <a:cubicBezTo>
                    <a:pt x="430" y="571"/>
                    <a:pt x="445" y="582"/>
                    <a:pt x="445" y="591"/>
                  </a:cubicBezTo>
                  <a:cubicBezTo>
                    <a:pt x="446" y="601"/>
                    <a:pt x="444" y="616"/>
                    <a:pt x="441" y="620"/>
                  </a:cubicBezTo>
                  <a:cubicBezTo>
                    <a:pt x="437" y="623"/>
                    <a:pt x="427" y="628"/>
                    <a:pt x="427" y="632"/>
                  </a:cubicBezTo>
                  <a:cubicBezTo>
                    <a:pt x="427" y="636"/>
                    <a:pt x="434" y="650"/>
                    <a:pt x="441" y="647"/>
                  </a:cubicBezTo>
                  <a:cubicBezTo>
                    <a:pt x="448" y="644"/>
                    <a:pt x="451" y="632"/>
                    <a:pt x="462" y="634"/>
                  </a:cubicBezTo>
                  <a:cubicBezTo>
                    <a:pt x="473" y="635"/>
                    <a:pt x="505" y="643"/>
                    <a:pt x="508" y="647"/>
                  </a:cubicBezTo>
                  <a:cubicBezTo>
                    <a:pt x="512" y="652"/>
                    <a:pt x="533" y="666"/>
                    <a:pt x="525" y="688"/>
                  </a:cubicBezTo>
                  <a:cubicBezTo>
                    <a:pt x="517" y="709"/>
                    <a:pt x="519" y="715"/>
                    <a:pt x="516" y="722"/>
                  </a:cubicBezTo>
                  <a:cubicBezTo>
                    <a:pt x="513" y="729"/>
                    <a:pt x="503" y="742"/>
                    <a:pt x="496" y="742"/>
                  </a:cubicBezTo>
                  <a:cubicBezTo>
                    <a:pt x="488" y="742"/>
                    <a:pt x="478" y="740"/>
                    <a:pt x="480" y="741"/>
                  </a:cubicBezTo>
                  <a:cubicBezTo>
                    <a:pt x="482" y="742"/>
                    <a:pt x="488" y="744"/>
                    <a:pt x="486" y="750"/>
                  </a:cubicBezTo>
                  <a:cubicBezTo>
                    <a:pt x="483" y="756"/>
                    <a:pt x="478" y="763"/>
                    <a:pt x="473" y="759"/>
                  </a:cubicBezTo>
                  <a:cubicBezTo>
                    <a:pt x="468" y="755"/>
                    <a:pt x="467" y="752"/>
                    <a:pt x="462" y="755"/>
                  </a:cubicBezTo>
                  <a:cubicBezTo>
                    <a:pt x="457" y="758"/>
                    <a:pt x="453" y="765"/>
                    <a:pt x="457" y="764"/>
                  </a:cubicBezTo>
                  <a:cubicBezTo>
                    <a:pt x="460" y="763"/>
                    <a:pt x="465" y="761"/>
                    <a:pt x="464" y="765"/>
                  </a:cubicBezTo>
                  <a:cubicBezTo>
                    <a:pt x="462" y="770"/>
                    <a:pt x="467" y="780"/>
                    <a:pt x="460" y="780"/>
                  </a:cubicBezTo>
                  <a:cubicBezTo>
                    <a:pt x="453" y="780"/>
                    <a:pt x="445" y="781"/>
                    <a:pt x="439" y="783"/>
                  </a:cubicBezTo>
                  <a:cubicBezTo>
                    <a:pt x="432" y="785"/>
                    <a:pt x="426" y="788"/>
                    <a:pt x="429" y="787"/>
                  </a:cubicBezTo>
                  <a:cubicBezTo>
                    <a:pt x="433" y="787"/>
                    <a:pt x="441" y="785"/>
                    <a:pt x="441" y="788"/>
                  </a:cubicBezTo>
                  <a:cubicBezTo>
                    <a:pt x="442" y="791"/>
                    <a:pt x="438" y="795"/>
                    <a:pt x="442" y="796"/>
                  </a:cubicBezTo>
                  <a:cubicBezTo>
                    <a:pt x="445" y="796"/>
                    <a:pt x="448" y="792"/>
                    <a:pt x="452" y="793"/>
                  </a:cubicBezTo>
                  <a:cubicBezTo>
                    <a:pt x="456" y="795"/>
                    <a:pt x="448" y="798"/>
                    <a:pt x="456" y="800"/>
                  </a:cubicBezTo>
                  <a:cubicBezTo>
                    <a:pt x="463" y="802"/>
                    <a:pt x="492" y="797"/>
                    <a:pt x="493" y="805"/>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4" name="Freeform 117"/>
            <p:cNvSpPr>
              <a:spLocks/>
            </p:cNvSpPr>
            <p:nvPr/>
          </p:nvSpPr>
          <p:spPr bwMode="auto">
            <a:xfrm>
              <a:off x="3432175" y="3875088"/>
              <a:ext cx="47625" cy="31750"/>
            </a:xfrm>
            <a:custGeom>
              <a:avLst/>
              <a:gdLst>
                <a:gd name="T0" fmla="*/ 16 w 30"/>
                <a:gd name="T1" fmla="*/ 19 h 20"/>
                <a:gd name="T2" fmla="*/ 2 w 30"/>
                <a:gd name="T3" fmla="*/ 8 h 20"/>
                <a:gd name="T4" fmla="*/ 16 w 30"/>
                <a:gd name="T5" fmla="*/ 1 h 20"/>
                <a:gd name="T6" fmla="*/ 26 w 30"/>
                <a:gd name="T7" fmla="*/ 11 h 20"/>
                <a:gd name="T8" fmla="*/ 16 w 30"/>
                <a:gd name="T9" fmla="*/ 19 h 20"/>
              </a:gdLst>
              <a:ahLst/>
              <a:cxnLst>
                <a:cxn ang="0">
                  <a:pos x="T0" y="T1"/>
                </a:cxn>
                <a:cxn ang="0">
                  <a:pos x="T2" y="T3"/>
                </a:cxn>
                <a:cxn ang="0">
                  <a:pos x="T4" y="T5"/>
                </a:cxn>
                <a:cxn ang="0">
                  <a:pos x="T6" y="T7"/>
                </a:cxn>
                <a:cxn ang="0">
                  <a:pos x="T8" y="T9"/>
                </a:cxn>
              </a:cxnLst>
              <a:rect l="0" t="0" r="r" b="b"/>
              <a:pathLst>
                <a:path w="30" h="20">
                  <a:moveTo>
                    <a:pt x="16" y="19"/>
                  </a:moveTo>
                  <a:cubicBezTo>
                    <a:pt x="9" y="20"/>
                    <a:pt x="0" y="10"/>
                    <a:pt x="2" y="8"/>
                  </a:cubicBezTo>
                  <a:cubicBezTo>
                    <a:pt x="5" y="6"/>
                    <a:pt x="10" y="0"/>
                    <a:pt x="16" y="1"/>
                  </a:cubicBezTo>
                  <a:cubicBezTo>
                    <a:pt x="21" y="3"/>
                    <a:pt x="29" y="9"/>
                    <a:pt x="26" y="11"/>
                  </a:cubicBezTo>
                  <a:cubicBezTo>
                    <a:pt x="24" y="14"/>
                    <a:pt x="30" y="18"/>
                    <a:pt x="16" y="1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5" name="Freeform 118"/>
            <p:cNvSpPr>
              <a:spLocks/>
            </p:cNvSpPr>
            <p:nvPr/>
          </p:nvSpPr>
          <p:spPr bwMode="auto">
            <a:xfrm>
              <a:off x="3208338" y="3238500"/>
              <a:ext cx="53975" cy="47625"/>
            </a:xfrm>
            <a:custGeom>
              <a:avLst/>
              <a:gdLst>
                <a:gd name="T0" fmla="*/ 6 w 34"/>
                <a:gd name="T1" fmla="*/ 29 h 30"/>
                <a:gd name="T2" fmla="*/ 22 w 34"/>
                <a:gd name="T3" fmla="*/ 3 h 30"/>
                <a:gd name="T4" fmla="*/ 30 w 34"/>
                <a:gd name="T5" fmla="*/ 9 h 30"/>
                <a:gd name="T6" fmla="*/ 6 w 34"/>
                <a:gd name="T7" fmla="*/ 29 h 30"/>
              </a:gdLst>
              <a:ahLst/>
              <a:cxnLst>
                <a:cxn ang="0">
                  <a:pos x="T0" y="T1"/>
                </a:cxn>
                <a:cxn ang="0">
                  <a:pos x="T2" y="T3"/>
                </a:cxn>
                <a:cxn ang="0">
                  <a:pos x="T4" y="T5"/>
                </a:cxn>
                <a:cxn ang="0">
                  <a:pos x="T6" y="T7"/>
                </a:cxn>
              </a:cxnLst>
              <a:rect l="0" t="0" r="r" b="b"/>
              <a:pathLst>
                <a:path w="34" h="30">
                  <a:moveTo>
                    <a:pt x="6" y="29"/>
                  </a:moveTo>
                  <a:cubicBezTo>
                    <a:pt x="0" y="29"/>
                    <a:pt x="18" y="6"/>
                    <a:pt x="22" y="3"/>
                  </a:cubicBezTo>
                  <a:cubicBezTo>
                    <a:pt x="25" y="0"/>
                    <a:pt x="34" y="2"/>
                    <a:pt x="30" y="9"/>
                  </a:cubicBezTo>
                  <a:cubicBezTo>
                    <a:pt x="25" y="16"/>
                    <a:pt x="16" y="30"/>
                    <a:pt x="6" y="2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6" name="Freeform 119"/>
            <p:cNvSpPr>
              <a:spLocks/>
            </p:cNvSpPr>
            <p:nvPr/>
          </p:nvSpPr>
          <p:spPr bwMode="auto">
            <a:xfrm>
              <a:off x="3200400" y="3008313"/>
              <a:ext cx="39688" cy="50800"/>
            </a:xfrm>
            <a:custGeom>
              <a:avLst/>
              <a:gdLst>
                <a:gd name="T0" fmla="*/ 12 w 25"/>
                <a:gd name="T1" fmla="*/ 32 h 33"/>
                <a:gd name="T2" fmla="*/ 2 w 25"/>
                <a:gd name="T3" fmla="*/ 13 h 33"/>
                <a:gd name="T4" fmla="*/ 12 w 25"/>
                <a:gd name="T5" fmla="*/ 3 h 33"/>
                <a:gd name="T6" fmla="*/ 12 w 25"/>
                <a:gd name="T7" fmla="*/ 32 h 33"/>
              </a:gdLst>
              <a:ahLst/>
              <a:cxnLst>
                <a:cxn ang="0">
                  <a:pos x="T0" y="T1"/>
                </a:cxn>
                <a:cxn ang="0">
                  <a:pos x="T2" y="T3"/>
                </a:cxn>
                <a:cxn ang="0">
                  <a:pos x="T4" y="T5"/>
                </a:cxn>
                <a:cxn ang="0">
                  <a:pos x="T6" y="T7"/>
                </a:cxn>
              </a:cxnLst>
              <a:rect l="0" t="0" r="r" b="b"/>
              <a:pathLst>
                <a:path w="25" h="33">
                  <a:moveTo>
                    <a:pt x="12" y="32"/>
                  </a:moveTo>
                  <a:cubicBezTo>
                    <a:pt x="0" y="33"/>
                    <a:pt x="2" y="20"/>
                    <a:pt x="2" y="13"/>
                  </a:cubicBezTo>
                  <a:cubicBezTo>
                    <a:pt x="2" y="6"/>
                    <a:pt x="6" y="0"/>
                    <a:pt x="12" y="3"/>
                  </a:cubicBezTo>
                  <a:cubicBezTo>
                    <a:pt x="17" y="6"/>
                    <a:pt x="25" y="31"/>
                    <a:pt x="12" y="3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7" name="Freeform 120"/>
            <p:cNvSpPr>
              <a:spLocks/>
            </p:cNvSpPr>
            <p:nvPr/>
          </p:nvSpPr>
          <p:spPr bwMode="auto">
            <a:xfrm>
              <a:off x="3128963" y="2549525"/>
              <a:ext cx="115887" cy="101600"/>
            </a:xfrm>
            <a:custGeom>
              <a:avLst/>
              <a:gdLst>
                <a:gd name="T0" fmla="*/ 64 w 74"/>
                <a:gd name="T1" fmla="*/ 0 h 65"/>
                <a:gd name="T2" fmla="*/ 43 w 74"/>
                <a:gd name="T3" fmla="*/ 10 h 65"/>
                <a:gd name="T4" fmla="*/ 32 w 74"/>
                <a:gd name="T5" fmla="*/ 14 h 65"/>
                <a:gd name="T6" fmla="*/ 24 w 74"/>
                <a:gd name="T7" fmla="*/ 23 h 65"/>
                <a:gd name="T8" fmla="*/ 11 w 74"/>
                <a:gd name="T9" fmla="*/ 24 h 65"/>
                <a:gd name="T10" fmla="*/ 13 w 74"/>
                <a:gd name="T11" fmla="*/ 38 h 65"/>
                <a:gd name="T12" fmla="*/ 8 w 74"/>
                <a:gd name="T13" fmla="*/ 46 h 65"/>
                <a:gd name="T14" fmla="*/ 12 w 74"/>
                <a:gd name="T15" fmla="*/ 55 h 65"/>
                <a:gd name="T16" fmla="*/ 4 w 74"/>
                <a:gd name="T17" fmla="*/ 64 h 65"/>
                <a:gd name="T18" fmla="*/ 21 w 74"/>
                <a:gd name="T19" fmla="*/ 60 h 65"/>
                <a:gd name="T20" fmla="*/ 36 w 74"/>
                <a:gd name="T21" fmla="*/ 53 h 65"/>
                <a:gd name="T22" fmla="*/ 47 w 74"/>
                <a:gd name="T23" fmla="*/ 42 h 65"/>
                <a:gd name="T24" fmla="*/ 51 w 74"/>
                <a:gd name="T25" fmla="*/ 34 h 65"/>
                <a:gd name="T26" fmla="*/ 62 w 74"/>
                <a:gd name="T27" fmla="*/ 31 h 65"/>
                <a:gd name="T28" fmla="*/ 56 w 74"/>
                <a:gd name="T29" fmla="*/ 21 h 65"/>
                <a:gd name="T30" fmla="*/ 67 w 74"/>
                <a:gd name="T31" fmla="*/ 6 h 65"/>
                <a:gd name="T32" fmla="*/ 64 w 74"/>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65">
                  <a:moveTo>
                    <a:pt x="64" y="0"/>
                  </a:moveTo>
                  <a:cubicBezTo>
                    <a:pt x="61" y="0"/>
                    <a:pt x="50" y="9"/>
                    <a:pt x="43" y="10"/>
                  </a:cubicBezTo>
                  <a:cubicBezTo>
                    <a:pt x="37" y="11"/>
                    <a:pt x="35" y="11"/>
                    <a:pt x="32" y="14"/>
                  </a:cubicBezTo>
                  <a:cubicBezTo>
                    <a:pt x="29" y="17"/>
                    <a:pt x="30" y="25"/>
                    <a:pt x="24" y="23"/>
                  </a:cubicBezTo>
                  <a:cubicBezTo>
                    <a:pt x="17" y="22"/>
                    <a:pt x="13" y="19"/>
                    <a:pt x="11" y="24"/>
                  </a:cubicBezTo>
                  <a:cubicBezTo>
                    <a:pt x="9" y="28"/>
                    <a:pt x="16" y="36"/>
                    <a:pt x="13" y="38"/>
                  </a:cubicBezTo>
                  <a:cubicBezTo>
                    <a:pt x="10" y="40"/>
                    <a:pt x="5" y="42"/>
                    <a:pt x="8" y="46"/>
                  </a:cubicBezTo>
                  <a:cubicBezTo>
                    <a:pt x="10" y="50"/>
                    <a:pt x="16" y="52"/>
                    <a:pt x="12" y="55"/>
                  </a:cubicBezTo>
                  <a:cubicBezTo>
                    <a:pt x="8" y="58"/>
                    <a:pt x="0" y="63"/>
                    <a:pt x="4" y="64"/>
                  </a:cubicBezTo>
                  <a:cubicBezTo>
                    <a:pt x="9" y="65"/>
                    <a:pt x="18" y="62"/>
                    <a:pt x="21" y="60"/>
                  </a:cubicBezTo>
                  <a:cubicBezTo>
                    <a:pt x="24" y="58"/>
                    <a:pt x="32" y="57"/>
                    <a:pt x="36" y="53"/>
                  </a:cubicBezTo>
                  <a:cubicBezTo>
                    <a:pt x="41" y="49"/>
                    <a:pt x="47" y="43"/>
                    <a:pt x="47" y="42"/>
                  </a:cubicBezTo>
                  <a:cubicBezTo>
                    <a:pt x="46" y="40"/>
                    <a:pt x="47" y="38"/>
                    <a:pt x="51" y="34"/>
                  </a:cubicBezTo>
                  <a:cubicBezTo>
                    <a:pt x="55" y="31"/>
                    <a:pt x="62" y="34"/>
                    <a:pt x="62" y="31"/>
                  </a:cubicBezTo>
                  <a:cubicBezTo>
                    <a:pt x="62" y="27"/>
                    <a:pt x="51" y="24"/>
                    <a:pt x="56" y="21"/>
                  </a:cubicBezTo>
                  <a:cubicBezTo>
                    <a:pt x="60" y="17"/>
                    <a:pt x="67" y="9"/>
                    <a:pt x="67" y="6"/>
                  </a:cubicBezTo>
                  <a:cubicBezTo>
                    <a:pt x="66" y="3"/>
                    <a:pt x="74" y="0"/>
                    <a:pt x="64" y="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8" name="Freeform 121"/>
            <p:cNvSpPr>
              <a:spLocks/>
            </p:cNvSpPr>
            <p:nvPr/>
          </p:nvSpPr>
          <p:spPr bwMode="auto">
            <a:xfrm>
              <a:off x="3081338" y="2654300"/>
              <a:ext cx="47625" cy="33338"/>
            </a:xfrm>
            <a:custGeom>
              <a:avLst/>
              <a:gdLst>
                <a:gd name="T0" fmla="*/ 21 w 30"/>
                <a:gd name="T1" fmla="*/ 7 h 21"/>
                <a:gd name="T2" fmla="*/ 3 w 30"/>
                <a:gd name="T3" fmla="*/ 6 h 21"/>
                <a:gd name="T4" fmla="*/ 17 w 30"/>
                <a:gd name="T5" fmla="*/ 18 h 21"/>
                <a:gd name="T6" fmla="*/ 21 w 30"/>
                <a:gd name="T7" fmla="*/ 7 h 21"/>
              </a:gdLst>
              <a:ahLst/>
              <a:cxnLst>
                <a:cxn ang="0">
                  <a:pos x="T0" y="T1"/>
                </a:cxn>
                <a:cxn ang="0">
                  <a:pos x="T2" y="T3"/>
                </a:cxn>
                <a:cxn ang="0">
                  <a:pos x="T4" y="T5"/>
                </a:cxn>
                <a:cxn ang="0">
                  <a:pos x="T6" y="T7"/>
                </a:cxn>
              </a:cxnLst>
              <a:rect l="0" t="0" r="r" b="b"/>
              <a:pathLst>
                <a:path w="30" h="21">
                  <a:moveTo>
                    <a:pt x="21" y="7"/>
                  </a:moveTo>
                  <a:cubicBezTo>
                    <a:pt x="13" y="6"/>
                    <a:pt x="0" y="0"/>
                    <a:pt x="3" y="6"/>
                  </a:cubicBezTo>
                  <a:cubicBezTo>
                    <a:pt x="6" y="12"/>
                    <a:pt x="13" y="21"/>
                    <a:pt x="17" y="18"/>
                  </a:cubicBezTo>
                  <a:cubicBezTo>
                    <a:pt x="21" y="15"/>
                    <a:pt x="30" y="8"/>
                    <a:pt x="21" y="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9" name="Freeform 122"/>
            <p:cNvSpPr>
              <a:spLocks/>
            </p:cNvSpPr>
            <p:nvPr/>
          </p:nvSpPr>
          <p:spPr bwMode="auto">
            <a:xfrm>
              <a:off x="3074988" y="2686050"/>
              <a:ext cx="39687" cy="80963"/>
            </a:xfrm>
            <a:custGeom>
              <a:avLst/>
              <a:gdLst>
                <a:gd name="T0" fmla="*/ 16 w 25"/>
                <a:gd name="T1" fmla="*/ 2 h 51"/>
                <a:gd name="T2" fmla="*/ 1 w 25"/>
                <a:gd name="T3" fmla="*/ 24 h 51"/>
                <a:gd name="T4" fmla="*/ 7 w 25"/>
                <a:gd name="T5" fmla="*/ 39 h 51"/>
                <a:gd name="T6" fmla="*/ 16 w 25"/>
                <a:gd name="T7" fmla="*/ 14 h 51"/>
                <a:gd name="T8" fmla="*/ 16 w 25"/>
                <a:gd name="T9" fmla="*/ 2 h 51"/>
              </a:gdLst>
              <a:ahLst/>
              <a:cxnLst>
                <a:cxn ang="0">
                  <a:pos x="T0" y="T1"/>
                </a:cxn>
                <a:cxn ang="0">
                  <a:pos x="T2" y="T3"/>
                </a:cxn>
                <a:cxn ang="0">
                  <a:pos x="T4" y="T5"/>
                </a:cxn>
                <a:cxn ang="0">
                  <a:pos x="T6" y="T7"/>
                </a:cxn>
                <a:cxn ang="0">
                  <a:pos x="T8" y="T9"/>
                </a:cxn>
              </a:cxnLst>
              <a:rect l="0" t="0" r="r" b="b"/>
              <a:pathLst>
                <a:path w="25" h="51">
                  <a:moveTo>
                    <a:pt x="16" y="2"/>
                  </a:moveTo>
                  <a:cubicBezTo>
                    <a:pt x="12" y="4"/>
                    <a:pt x="2" y="18"/>
                    <a:pt x="1" y="24"/>
                  </a:cubicBezTo>
                  <a:cubicBezTo>
                    <a:pt x="0" y="29"/>
                    <a:pt x="2" y="51"/>
                    <a:pt x="7" y="39"/>
                  </a:cubicBezTo>
                  <a:cubicBezTo>
                    <a:pt x="12" y="27"/>
                    <a:pt x="13" y="17"/>
                    <a:pt x="16" y="14"/>
                  </a:cubicBezTo>
                  <a:cubicBezTo>
                    <a:pt x="19" y="10"/>
                    <a:pt x="25" y="0"/>
                    <a:pt x="16" y="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0" name="Freeform 123"/>
            <p:cNvSpPr>
              <a:spLocks/>
            </p:cNvSpPr>
            <p:nvPr/>
          </p:nvSpPr>
          <p:spPr bwMode="auto">
            <a:xfrm>
              <a:off x="3143250" y="2671763"/>
              <a:ext cx="88900" cy="111125"/>
            </a:xfrm>
            <a:custGeom>
              <a:avLst/>
              <a:gdLst>
                <a:gd name="T0" fmla="*/ 38 w 57"/>
                <a:gd name="T1" fmla="*/ 70 h 70"/>
                <a:gd name="T2" fmla="*/ 35 w 57"/>
                <a:gd name="T3" fmla="*/ 58 h 70"/>
                <a:gd name="T4" fmla="*/ 17 w 57"/>
                <a:gd name="T5" fmla="*/ 52 h 70"/>
                <a:gd name="T6" fmla="*/ 21 w 57"/>
                <a:gd name="T7" fmla="*/ 39 h 70"/>
                <a:gd name="T8" fmla="*/ 11 w 57"/>
                <a:gd name="T9" fmla="*/ 29 h 70"/>
                <a:gd name="T10" fmla="*/ 3 w 57"/>
                <a:gd name="T11" fmla="*/ 21 h 70"/>
                <a:gd name="T12" fmla="*/ 12 w 57"/>
                <a:gd name="T13" fmla="*/ 15 h 70"/>
                <a:gd name="T14" fmla="*/ 14 w 57"/>
                <a:gd name="T15" fmla="*/ 8 h 70"/>
                <a:gd name="T16" fmla="*/ 27 w 57"/>
                <a:gd name="T17" fmla="*/ 22 h 70"/>
                <a:gd name="T18" fmla="*/ 32 w 57"/>
                <a:gd name="T19" fmla="*/ 6 h 70"/>
                <a:gd name="T20" fmla="*/ 39 w 57"/>
                <a:gd name="T21" fmla="*/ 21 h 70"/>
                <a:gd name="T22" fmla="*/ 41 w 57"/>
                <a:gd name="T23" fmla="*/ 32 h 70"/>
                <a:gd name="T24" fmla="*/ 42 w 57"/>
                <a:gd name="T25" fmla="*/ 48 h 70"/>
                <a:gd name="T26" fmla="*/ 57 w 57"/>
                <a:gd name="T27" fmla="*/ 56 h 70"/>
                <a:gd name="T28" fmla="*/ 49 w 57"/>
                <a:gd name="T29" fmla="*/ 64 h 70"/>
                <a:gd name="T30" fmla="*/ 38 w 57"/>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0">
                  <a:moveTo>
                    <a:pt x="38" y="70"/>
                  </a:moveTo>
                  <a:cubicBezTo>
                    <a:pt x="33" y="69"/>
                    <a:pt x="39" y="62"/>
                    <a:pt x="35" y="58"/>
                  </a:cubicBezTo>
                  <a:cubicBezTo>
                    <a:pt x="31" y="55"/>
                    <a:pt x="19" y="56"/>
                    <a:pt x="17" y="52"/>
                  </a:cubicBezTo>
                  <a:cubicBezTo>
                    <a:pt x="15" y="48"/>
                    <a:pt x="22" y="42"/>
                    <a:pt x="21" y="39"/>
                  </a:cubicBezTo>
                  <a:cubicBezTo>
                    <a:pt x="20" y="35"/>
                    <a:pt x="15" y="28"/>
                    <a:pt x="11" y="29"/>
                  </a:cubicBezTo>
                  <a:cubicBezTo>
                    <a:pt x="8" y="29"/>
                    <a:pt x="0" y="23"/>
                    <a:pt x="3" y="21"/>
                  </a:cubicBezTo>
                  <a:cubicBezTo>
                    <a:pt x="7" y="20"/>
                    <a:pt x="12" y="19"/>
                    <a:pt x="12" y="15"/>
                  </a:cubicBezTo>
                  <a:cubicBezTo>
                    <a:pt x="12" y="11"/>
                    <a:pt x="9" y="3"/>
                    <a:pt x="14" y="8"/>
                  </a:cubicBezTo>
                  <a:cubicBezTo>
                    <a:pt x="18" y="12"/>
                    <a:pt x="26" y="27"/>
                    <a:pt x="27" y="22"/>
                  </a:cubicBezTo>
                  <a:cubicBezTo>
                    <a:pt x="27" y="17"/>
                    <a:pt x="24" y="0"/>
                    <a:pt x="32" y="6"/>
                  </a:cubicBezTo>
                  <a:cubicBezTo>
                    <a:pt x="39" y="12"/>
                    <a:pt x="39" y="17"/>
                    <a:pt x="39" y="21"/>
                  </a:cubicBezTo>
                  <a:cubicBezTo>
                    <a:pt x="38" y="25"/>
                    <a:pt x="41" y="27"/>
                    <a:pt x="41" y="32"/>
                  </a:cubicBezTo>
                  <a:cubicBezTo>
                    <a:pt x="42" y="37"/>
                    <a:pt x="40" y="45"/>
                    <a:pt x="42" y="48"/>
                  </a:cubicBezTo>
                  <a:cubicBezTo>
                    <a:pt x="43" y="50"/>
                    <a:pt x="57" y="56"/>
                    <a:pt x="57" y="56"/>
                  </a:cubicBezTo>
                  <a:cubicBezTo>
                    <a:pt x="57" y="56"/>
                    <a:pt x="54" y="62"/>
                    <a:pt x="49" y="64"/>
                  </a:cubicBezTo>
                  <a:cubicBezTo>
                    <a:pt x="45" y="65"/>
                    <a:pt x="42" y="70"/>
                    <a:pt x="38" y="7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1" name="Freeform 124"/>
            <p:cNvSpPr>
              <a:spLocks/>
            </p:cNvSpPr>
            <p:nvPr/>
          </p:nvSpPr>
          <p:spPr bwMode="auto">
            <a:xfrm>
              <a:off x="3154363" y="2778125"/>
              <a:ext cx="25400" cy="23813"/>
            </a:xfrm>
            <a:custGeom>
              <a:avLst/>
              <a:gdLst>
                <a:gd name="T0" fmla="*/ 10 w 16"/>
                <a:gd name="T1" fmla="*/ 9 h 15"/>
                <a:gd name="T2" fmla="*/ 4 w 16"/>
                <a:gd name="T3" fmla="*/ 0 h 15"/>
                <a:gd name="T4" fmla="*/ 10 w 16"/>
                <a:gd name="T5" fmla="*/ 9 h 15"/>
              </a:gdLst>
              <a:ahLst/>
              <a:cxnLst>
                <a:cxn ang="0">
                  <a:pos x="T0" y="T1"/>
                </a:cxn>
                <a:cxn ang="0">
                  <a:pos x="T2" y="T3"/>
                </a:cxn>
                <a:cxn ang="0">
                  <a:pos x="T4" y="T5"/>
                </a:cxn>
              </a:cxnLst>
              <a:rect l="0" t="0" r="r" b="b"/>
              <a:pathLst>
                <a:path w="16" h="15">
                  <a:moveTo>
                    <a:pt x="10" y="9"/>
                  </a:moveTo>
                  <a:cubicBezTo>
                    <a:pt x="5" y="15"/>
                    <a:pt x="0" y="1"/>
                    <a:pt x="4" y="0"/>
                  </a:cubicBezTo>
                  <a:cubicBezTo>
                    <a:pt x="9" y="0"/>
                    <a:pt x="16" y="2"/>
                    <a:pt x="10" y="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2" name="Freeform 125"/>
            <p:cNvSpPr>
              <a:spLocks/>
            </p:cNvSpPr>
            <p:nvPr/>
          </p:nvSpPr>
          <p:spPr bwMode="auto">
            <a:xfrm>
              <a:off x="3109913" y="2930525"/>
              <a:ext cx="90487" cy="85725"/>
            </a:xfrm>
            <a:custGeom>
              <a:avLst/>
              <a:gdLst>
                <a:gd name="T0" fmla="*/ 22 w 58"/>
                <a:gd name="T1" fmla="*/ 47 h 54"/>
                <a:gd name="T2" fmla="*/ 7 w 58"/>
                <a:gd name="T3" fmla="*/ 51 h 54"/>
                <a:gd name="T4" fmla="*/ 12 w 58"/>
                <a:gd name="T5" fmla="*/ 35 h 54"/>
                <a:gd name="T6" fmla="*/ 0 w 58"/>
                <a:gd name="T7" fmla="*/ 37 h 54"/>
                <a:gd name="T8" fmla="*/ 7 w 58"/>
                <a:gd name="T9" fmla="*/ 25 h 54"/>
                <a:gd name="T10" fmla="*/ 20 w 58"/>
                <a:gd name="T11" fmla="*/ 19 h 54"/>
                <a:gd name="T12" fmla="*/ 29 w 58"/>
                <a:gd name="T13" fmla="*/ 20 h 54"/>
                <a:gd name="T14" fmla="*/ 41 w 58"/>
                <a:gd name="T15" fmla="*/ 8 h 54"/>
                <a:gd name="T16" fmla="*/ 55 w 58"/>
                <a:gd name="T17" fmla="*/ 4 h 54"/>
                <a:gd name="T18" fmla="*/ 40 w 58"/>
                <a:gd name="T19" fmla="*/ 19 h 54"/>
                <a:gd name="T20" fmla="*/ 27 w 58"/>
                <a:gd name="T21" fmla="*/ 34 h 54"/>
                <a:gd name="T22" fmla="*/ 22 w 58"/>
                <a:gd name="T23"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4">
                  <a:moveTo>
                    <a:pt x="22" y="47"/>
                  </a:moveTo>
                  <a:cubicBezTo>
                    <a:pt x="22" y="47"/>
                    <a:pt x="5" y="54"/>
                    <a:pt x="7" y="51"/>
                  </a:cubicBezTo>
                  <a:cubicBezTo>
                    <a:pt x="8" y="48"/>
                    <a:pt x="16" y="37"/>
                    <a:pt x="12" y="35"/>
                  </a:cubicBezTo>
                  <a:cubicBezTo>
                    <a:pt x="8" y="34"/>
                    <a:pt x="0" y="42"/>
                    <a:pt x="0" y="37"/>
                  </a:cubicBezTo>
                  <a:cubicBezTo>
                    <a:pt x="0" y="33"/>
                    <a:pt x="3" y="25"/>
                    <a:pt x="7" y="25"/>
                  </a:cubicBezTo>
                  <a:cubicBezTo>
                    <a:pt x="11" y="25"/>
                    <a:pt x="15" y="21"/>
                    <a:pt x="20" y="19"/>
                  </a:cubicBezTo>
                  <a:cubicBezTo>
                    <a:pt x="24" y="18"/>
                    <a:pt x="25" y="23"/>
                    <a:pt x="29" y="20"/>
                  </a:cubicBezTo>
                  <a:cubicBezTo>
                    <a:pt x="33" y="16"/>
                    <a:pt x="35" y="10"/>
                    <a:pt x="41" y="8"/>
                  </a:cubicBezTo>
                  <a:cubicBezTo>
                    <a:pt x="48" y="7"/>
                    <a:pt x="58" y="0"/>
                    <a:pt x="55" y="4"/>
                  </a:cubicBezTo>
                  <a:cubicBezTo>
                    <a:pt x="52" y="8"/>
                    <a:pt x="44" y="15"/>
                    <a:pt x="40" y="19"/>
                  </a:cubicBezTo>
                  <a:cubicBezTo>
                    <a:pt x="37" y="22"/>
                    <a:pt x="31" y="33"/>
                    <a:pt x="27" y="34"/>
                  </a:cubicBezTo>
                  <a:cubicBezTo>
                    <a:pt x="22" y="34"/>
                    <a:pt x="26" y="42"/>
                    <a:pt x="22" y="4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3" name="Freeform 130"/>
            <p:cNvSpPr>
              <a:spLocks/>
            </p:cNvSpPr>
            <p:nvPr/>
          </p:nvSpPr>
          <p:spPr bwMode="auto">
            <a:xfrm>
              <a:off x="3490913" y="2487613"/>
              <a:ext cx="49212" cy="63500"/>
            </a:xfrm>
            <a:custGeom>
              <a:avLst/>
              <a:gdLst>
                <a:gd name="T0" fmla="*/ 24 w 31"/>
                <a:gd name="T1" fmla="*/ 36 h 40"/>
                <a:gd name="T2" fmla="*/ 15 w 31"/>
                <a:gd name="T3" fmla="*/ 30 h 40"/>
                <a:gd name="T4" fmla="*/ 6 w 31"/>
                <a:gd name="T5" fmla="*/ 27 h 40"/>
                <a:gd name="T6" fmla="*/ 6 w 31"/>
                <a:gd name="T7" fmla="*/ 19 h 40"/>
                <a:gd name="T8" fmla="*/ 0 w 31"/>
                <a:gd name="T9" fmla="*/ 22 h 40"/>
                <a:gd name="T10" fmla="*/ 3 w 31"/>
                <a:gd name="T11" fmla="*/ 10 h 40"/>
                <a:gd name="T12" fmla="*/ 13 w 31"/>
                <a:gd name="T13" fmla="*/ 6 h 40"/>
                <a:gd name="T14" fmla="*/ 20 w 31"/>
                <a:gd name="T15" fmla="*/ 7 h 40"/>
                <a:gd name="T16" fmla="*/ 18 w 31"/>
                <a:gd name="T17" fmla="*/ 22 h 40"/>
                <a:gd name="T18" fmla="*/ 29 w 31"/>
                <a:gd name="T19" fmla="*/ 27 h 40"/>
                <a:gd name="T20" fmla="*/ 24 w 31"/>
                <a:gd name="T21"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0">
                  <a:moveTo>
                    <a:pt x="24" y="36"/>
                  </a:moveTo>
                  <a:cubicBezTo>
                    <a:pt x="21" y="34"/>
                    <a:pt x="20" y="31"/>
                    <a:pt x="15" y="30"/>
                  </a:cubicBezTo>
                  <a:cubicBezTo>
                    <a:pt x="10" y="30"/>
                    <a:pt x="8" y="33"/>
                    <a:pt x="6" y="27"/>
                  </a:cubicBezTo>
                  <a:cubicBezTo>
                    <a:pt x="5" y="22"/>
                    <a:pt x="9" y="17"/>
                    <a:pt x="6" y="19"/>
                  </a:cubicBezTo>
                  <a:cubicBezTo>
                    <a:pt x="3" y="22"/>
                    <a:pt x="0" y="26"/>
                    <a:pt x="0" y="22"/>
                  </a:cubicBezTo>
                  <a:cubicBezTo>
                    <a:pt x="1" y="18"/>
                    <a:pt x="0" y="14"/>
                    <a:pt x="3" y="10"/>
                  </a:cubicBezTo>
                  <a:cubicBezTo>
                    <a:pt x="6" y="7"/>
                    <a:pt x="10" y="4"/>
                    <a:pt x="13" y="6"/>
                  </a:cubicBezTo>
                  <a:cubicBezTo>
                    <a:pt x="16" y="8"/>
                    <a:pt x="22" y="0"/>
                    <a:pt x="20" y="7"/>
                  </a:cubicBezTo>
                  <a:cubicBezTo>
                    <a:pt x="17" y="13"/>
                    <a:pt x="14" y="21"/>
                    <a:pt x="18" y="22"/>
                  </a:cubicBezTo>
                  <a:cubicBezTo>
                    <a:pt x="22" y="22"/>
                    <a:pt x="26" y="24"/>
                    <a:pt x="29" y="27"/>
                  </a:cubicBezTo>
                  <a:cubicBezTo>
                    <a:pt x="31" y="31"/>
                    <a:pt x="29" y="40"/>
                    <a:pt x="24" y="36"/>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4" name="Freeform 131"/>
            <p:cNvSpPr>
              <a:spLocks/>
            </p:cNvSpPr>
            <p:nvPr/>
          </p:nvSpPr>
          <p:spPr bwMode="auto">
            <a:xfrm>
              <a:off x="3548063" y="2479675"/>
              <a:ext cx="25400" cy="17463"/>
            </a:xfrm>
            <a:custGeom>
              <a:avLst/>
              <a:gdLst>
                <a:gd name="T0" fmla="*/ 3 w 16"/>
                <a:gd name="T1" fmla="*/ 9 h 11"/>
                <a:gd name="T2" fmla="*/ 13 w 16"/>
                <a:gd name="T3" fmla="*/ 1 h 11"/>
                <a:gd name="T4" fmla="*/ 3 w 16"/>
                <a:gd name="T5" fmla="*/ 9 h 11"/>
              </a:gdLst>
              <a:ahLst/>
              <a:cxnLst>
                <a:cxn ang="0">
                  <a:pos x="T0" y="T1"/>
                </a:cxn>
                <a:cxn ang="0">
                  <a:pos x="T2" y="T3"/>
                </a:cxn>
                <a:cxn ang="0">
                  <a:pos x="T4" y="T5"/>
                </a:cxn>
              </a:cxnLst>
              <a:rect l="0" t="0" r="r" b="b"/>
              <a:pathLst>
                <a:path w="16" h="11">
                  <a:moveTo>
                    <a:pt x="3" y="9"/>
                  </a:moveTo>
                  <a:cubicBezTo>
                    <a:pt x="0" y="8"/>
                    <a:pt x="10" y="0"/>
                    <a:pt x="13" y="1"/>
                  </a:cubicBezTo>
                  <a:cubicBezTo>
                    <a:pt x="16" y="2"/>
                    <a:pt x="9" y="11"/>
                    <a:pt x="3" y="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5" name="Freeform 132"/>
            <p:cNvSpPr>
              <a:spLocks/>
            </p:cNvSpPr>
            <p:nvPr/>
          </p:nvSpPr>
          <p:spPr bwMode="auto">
            <a:xfrm>
              <a:off x="3478213" y="2522538"/>
              <a:ext cx="25400" cy="34925"/>
            </a:xfrm>
            <a:custGeom>
              <a:avLst/>
              <a:gdLst>
                <a:gd name="T0" fmla="*/ 8 w 16"/>
                <a:gd name="T1" fmla="*/ 22 h 22"/>
                <a:gd name="T2" fmla="*/ 2 w 16"/>
                <a:gd name="T3" fmla="*/ 10 h 22"/>
                <a:gd name="T4" fmla="*/ 7 w 16"/>
                <a:gd name="T5" fmla="*/ 3 h 22"/>
                <a:gd name="T6" fmla="*/ 8 w 16"/>
                <a:gd name="T7" fmla="*/ 22 h 22"/>
              </a:gdLst>
              <a:ahLst/>
              <a:cxnLst>
                <a:cxn ang="0">
                  <a:pos x="T0" y="T1"/>
                </a:cxn>
                <a:cxn ang="0">
                  <a:pos x="T2" y="T3"/>
                </a:cxn>
                <a:cxn ang="0">
                  <a:pos x="T4" y="T5"/>
                </a:cxn>
                <a:cxn ang="0">
                  <a:pos x="T6" y="T7"/>
                </a:cxn>
              </a:cxnLst>
              <a:rect l="0" t="0" r="r" b="b"/>
              <a:pathLst>
                <a:path w="16" h="22">
                  <a:moveTo>
                    <a:pt x="8" y="22"/>
                  </a:moveTo>
                  <a:cubicBezTo>
                    <a:pt x="3" y="22"/>
                    <a:pt x="0" y="15"/>
                    <a:pt x="2" y="10"/>
                  </a:cubicBezTo>
                  <a:cubicBezTo>
                    <a:pt x="4" y="4"/>
                    <a:pt x="4" y="0"/>
                    <a:pt x="7" y="3"/>
                  </a:cubicBezTo>
                  <a:cubicBezTo>
                    <a:pt x="10" y="6"/>
                    <a:pt x="16" y="22"/>
                    <a:pt x="8" y="2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6" name="Freeform 133"/>
            <p:cNvSpPr>
              <a:spLocks/>
            </p:cNvSpPr>
            <p:nvPr/>
          </p:nvSpPr>
          <p:spPr bwMode="auto">
            <a:xfrm>
              <a:off x="3511550" y="2549525"/>
              <a:ext cx="14288" cy="19050"/>
            </a:xfrm>
            <a:custGeom>
              <a:avLst/>
              <a:gdLst>
                <a:gd name="T0" fmla="*/ 4 w 9"/>
                <a:gd name="T1" fmla="*/ 12 h 12"/>
                <a:gd name="T2" fmla="*/ 4 w 9"/>
                <a:gd name="T3" fmla="*/ 1 h 12"/>
                <a:gd name="T4" fmla="*/ 4 w 9"/>
                <a:gd name="T5" fmla="*/ 12 h 12"/>
              </a:gdLst>
              <a:ahLst/>
              <a:cxnLst>
                <a:cxn ang="0">
                  <a:pos x="T0" y="T1"/>
                </a:cxn>
                <a:cxn ang="0">
                  <a:pos x="T2" y="T3"/>
                </a:cxn>
                <a:cxn ang="0">
                  <a:pos x="T4" y="T5"/>
                </a:cxn>
              </a:cxnLst>
              <a:rect l="0" t="0" r="r" b="b"/>
              <a:pathLst>
                <a:path w="9" h="12">
                  <a:moveTo>
                    <a:pt x="4" y="12"/>
                  </a:moveTo>
                  <a:cubicBezTo>
                    <a:pt x="0" y="12"/>
                    <a:pt x="0" y="0"/>
                    <a:pt x="4" y="1"/>
                  </a:cubicBezTo>
                  <a:cubicBezTo>
                    <a:pt x="9" y="1"/>
                    <a:pt x="7" y="12"/>
                    <a:pt x="4" y="1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7" name="Freeform 135"/>
            <p:cNvSpPr>
              <a:spLocks/>
            </p:cNvSpPr>
            <p:nvPr/>
          </p:nvSpPr>
          <p:spPr bwMode="auto">
            <a:xfrm>
              <a:off x="2901950" y="3054350"/>
              <a:ext cx="260350" cy="209550"/>
            </a:xfrm>
            <a:custGeom>
              <a:avLst/>
              <a:gdLst>
                <a:gd name="T0" fmla="*/ 155 w 165"/>
                <a:gd name="T1" fmla="*/ 70 h 133"/>
                <a:gd name="T2" fmla="*/ 152 w 165"/>
                <a:gd name="T3" fmla="*/ 63 h 133"/>
                <a:gd name="T4" fmla="*/ 156 w 165"/>
                <a:gd name="T5" fmla="*/ 59 h 133"/>
                <a:gd name="T6" fmla="*/ 145 w 165"/>
                <a:gd name="T7" fmla="*/ 38 h 133"/>
                <a:gd name="T8" fmla="*/ 142 w 165"/>
                <a:gd name="T9" fmla="*/ 16 h 133"/>
                <a:gd name="T10" fmla="*/ 123 w 165"/>
                <a:gd name="T11" fmla="*/ 4 h 133"/>
                <a:gd name="T12" fmla="*/ 97 w 165"/>
                <a:gd name="T13" fmla="*/ 7 h 133"/>
                <a:gd name="T14" fmla="*/ 92 w 165"/>
                <a:gd name="T15" fmla="*/ 0 h 133"/>
                <a:gd name="T16" fmla="*/ 76 w 165"/>
                <a:gd name="T17" fmla="*/ 7 h 133"/>
                <a:gd name="T18" fmla="*/ 67 w 165"/>
                <a:gd name="T19" fmla="*/ 11 h 133"/>
                <a:gd name="T20" fmla="*/ 59 w 165"/>
                <a:gd name="T21" fmla="*/ 15 h 133"/>
                <a:gd name="T22" fmla="*/ 47 w 165"/>
                <a:gd name="T23" fmla="*/ 36 h 133"/>
                <a:gd name="T24" fmla="*/ 35 w 165"/>
                <a:gd name="T25" fmla="*/ 39 h 133"/>
                <a:gd name="T26" fmla="*/ 23 w 165"/>
                <a:gd name="T27" fmla="*/ 39 h 133"/>
                <a:gd name="T28" fmla="*/ 31 w 165"/>
                <a:gd name="T29" fmla="*/ 52 h 133"/>
                <a:gd name="T30" fmla="*/ 22 w 165"/>
                <a:gd name="T31" fmla="*/ 54 h 133"/>
                <a:gd name="T32" fmla="*/ 16 w 165"/>
                <a:gd name="T33" fmla="*/ 55 h 133"/>
                <a:gd name="T34" fmla="*/ 12 w 165"/>
                <a:gd name="T35" fmla="*/ 55 h 133"/>
                <a:gd name="T36" fmla="*/ 3 w 165"/>
                <a:gd name="T37" fmla="*/ 65 h 133"/>
                <a:gd name="T38" fmla="*/ 14 w 165"/>
                <a:gd name="T39" fmla="*/ 86 h 133"/>
                <a:gd name="T40" fmla="*/ 27 w 165"/>
                <a:gd name="T41" fmla="*/ 101 h 133"/>
                <a:gd name="T42" fmla="*/ 44 w 165"/>
                <a:gd name="T43" fmla="*/ 105 h 133"/>
                <a:gd name="T44" fmla="*/ 54 w 165"/>
                <a:gd name="T45" fmla="*/ 93 h 133"/>
                <a:gd name="T46" fmla="*/ 63 w 165"/>
                <a:gd name="T47" fmla="*/ 83 h 133"/>
                <a:gd name="T48" fmla="*/ 75 w 165"/>
                <a:gd name="T49" fmla="*/ 89 h 133"/>
                <a:gd name="T50" fmla="*/ 79 w 165"/>
                <a:gd name="T51" fmla="*/ 105 h 133"/>
                <a:gd name="T52" fmla="*/ 85 w 165"/>
                <a:gd name="T53" fmla="*/ 109 h 133"/>
                <a:gd name="T54" fmla="*/ 81 w 165"/>
                <a:gd name="T55" fmla="*/ 124 h 133"/>
                <a:gd name="T56" fmla="*/ 97 w 165"/>
                <a:gd name="T57" fmla="*/ 124 h 133"/>
                <a:gd name="T58" fmla="*/ 105 w 165"/>
                <a:gd name="T59" fmla="*/ 122 h 133"/>
                <a:gd name="T60" fmla="*/ 114 w 165"/>
                <a:gd name="T61" fmla="*/ 133 h 133"/>
                <a:gd name="T62" fmla="*/ 123 w 165"/>
                <a:gd name="T63" fmla="*/ 130 h 133"/>
                <a:gd name="T64" fmla="*/ 138 w 165"/>
                <a:gd name="T65" fmla="*/ 115 h 133"/>
                <a:gd name="T66" fmla="*/ 151 w 165"/>
                <a:gd name="T67" fmla="*/ 115 h 133"/>
                <a:gd name="T68" fmla="*/ 162 w 165"/>
                <a:gd name="T69" fmla="*/ 88 h 133"/>
                <a:gd name="T70" fmla="*/ 155 w 165"/>
                <a:gd name="T71" fmla="*/ 7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 h="133">
                  <a:moveTo>
                    <a:pt x="155" y="70"/>
                  </a:moveTo>
                  <a:cubicBezTo>
                    <a:pt x="150" y="66"/>
                    <a:pt x="146" y="66"/>
                    <a:pt x="152" y="63"/>
                  </a:cubicBezTo>
                  <a:cubicBezTo>
                    <a:pt x="157" y="60"/>
                    <a:pt x="165" y="67"/>
                    <a:pt x="156" y="59"/>
                  </a:cubicBezTo>
                  <a:cubicBezTo>
                    <a:pt x="146" y="51"/>
                    <a:pt x="146" y="46"/>
                    <a:pt x="145" y="38"/>
                  </a:cubicBezTo>
                  <a:cubicBezTo>
                    <a:pt x="143" y="31"/>
                    <a:pt x="146" y="16"/>
                    <a:pt x="142" y="16"/>
                  </a:cubicBezTo>
                  <a:cubicBezTo>
                    <a:pt x="136" y="17"/>
                    <a:pt x="128" y="4"/>
                    <a:pt x="123" y="4"/>
                  </a:cubicBezTo>
                  <a:cubicBezTo>
                    <a:pt x="118" y="4"/>
                    <a:pt x="101" y="11"/>
                    <a:pt x="97" y="7"/>
                  </a:cubicBezTo>
                  <a:cubicBezTo>
                    <a:pt x="93" y="3"/>
                    <a:pt x="94" y="3"/>
                    <a:pt x="92" y="0"/>
                  </a:cubicBezTo>
                  <a:cubicBezTo>
                    <a:pt x="86" y="2"/>
                    <a:pt x="78" y="5"/>
                    <a:pt x="76" y="7"/>
                  </a:cubicBezTo>
                  <a:cubicBezTo>
                    <a:pt x="73" y="10"/>
                    <a:pt x="71" y="10"/>
                    <a:pt x="67" y="11"/>
                  </a:cubicBezTo>
                  <a:cubicBezTo>
                    <a:pt x="62" y="12"/>
                    <a:pt x="62" y="10"/>
                    <a:pt x="59" y="15"/>
                  </a:cubicBezTo>
                  <a:cubicBezTo>
                    <a:pt x="56" y="19"/>
                    <a:pt x="50" y="34"/>
                    <a:pt x="47" y="36"/>
                  </a:cubicBezTo>
                  <a:cubicBezTo>
                    <a:pt x="44" y="38"/>
                    <a:pt x="36" y="39"/>
                    <a:pt x="35" y="39"/>
                  </a:cubicBezTo>
                  <a:cubicBezTo>
                    <a:pt x="33" y="39"/>
                    <a:pt x="22" y="36"/>
                    <a:pt x="23" y="39"/>
                  </a:cubicBezTo>
                  <a:cubicBezTo>
                    <a:pt x="25" y="42"/>
                    <a:pt x="32" y="49"/>
                    <a:pt x="31" y="52"/>
                  </a:cubicBezTo>
                  <a:cubicBezTo>
                    <a:pt x="31" y="54"/>
                    <a:pt x="23" y="51"/>
                    <a:pt x="22" y="54"/>
                  </a:cubicBezTo>
                  <a:cubicBezTo>
                    <a:pt x="20" y="56"/>
                    <a:pt x="16" y="55"/>
                    <a:pt x="16" y="55"/>
                  </a:cubicBezTo>
                  <a:cubicBezTo>
                    <a:pt x="16" y="55"/>
                    <a:pt x="15" y="52"/>
                    <a:pt x="12" y="55"/>
                  </a:cubicBezTo>
                  <a:cubicBezTo>
                    <a:pt x="9" y="58"/>
                    <a:pt x="0" y="59"/>
                    <a:pt x="3" y="65"/>
                  </a:cubicBezTo>
                  <a:cubicBezTo>
                    <a:pt x="6" y="71"/>
                    <a:pt x="11" y="82"/>
                    <a:pt x="14" y="86"/>
                  </a:cubicBezTo>
                  <a:cubicBezTo>
                    <a:pt x="17" y="91"/>
                    <a:pt x="21" y="99"/>
                    <a:pt x="27" y="101"/>
                  </a:cubicBezTo>
                  <a:cubicBezTo>
                    <a:pt x="33" y="104"/>
                    <a:pt x="40" y="108"/>
                    <a:pt x="44" y="105"/>
                  </a:cubicBezTo>
                  <a:cubicBezTo>
                    <a:pt x="47" y="101"/>
                    <a:pt x="54" y="98"/>
                    <a:pt x="54" y="93"/>
                  </a:cubicBezTo>
                  <a:cubicBezTo>
                    <a:pt x="54" y="88"/>
                    <a:pt x="60" y="86"/>
                    <a:pt x="63" y="83"/>
                  </a:cubicBezTo>
                  <a:cubicBezTo>
                    <a:pt x="67" y="81"/>
                    <a:pt x="75" y="85"/>
                    <a:pt x="75" y="89"/>
                  </a:cubicBezTo>
                  <a:cubicBezTo>
                    <a:pt x="76" y="92"/>
                    <a:pt x="75" y="102"/>
                    <a:pt x="79" y="105"/>
                  </a:cubicBezTo>
                  <a:cubicBezTo>
                    <a:pt x="83" y="108"/>
                    <a:pt x="87" y="101"/>
                    <a:pt x="85" y="109"/>
                  </a:cubicBezTo>
                  <a:cubicBezTo>
                    <a:pt x="83" y="117"/>
                    <a:pt x="79" y="123"/>
                    <a:pt x="81" y="124"/>
                  </a:cubicBezTo>
                  <a:cubicBezTo>
                    <a:pt x="84" y="124"/>
                    <a:pt x="94" y="127"/>
                    <a:pt x="97" y="124"/>
                  </a:cubicBezTo>
                  <a:cubicBezTo>
                    <a:pt x="100" y="121"/>
                    <a:pt x="101" y="119"/>
                    <a:pt x="105" y="122"/>
                  </a:cubicBezTo>
                  <a:cubicBezTo>
                    <a:pt x="108" y="124"/>
                    <a:pt x="112" y="129"/>
                    <a:pt x="114" y="133"/>
                  </a:cubicBezTo>
                  <a:cubicBezTo>
                    <a:pt x="119" y="132"/>
                    <a:pt x="122" y="131"/>
                    <a:pt x="123" y="130"/>
                  </a:cubicBezTo>
                  <a:cubicBezTo>
                    <a:pt x="125" y="127"/>
                    <a:pt x="133" y="115"/>
                    <a:pt x="138" y="115"/>
                  </a:cubicBezTo>
                  <a:cubicBezTo>
                    <a:pt x="143" y="115"/>
                    <a:pt x="144" y="122"/>
                    <a:pt x="151" y="115"/>
                  </a:cubicBezTo>
                  <a:cubicBezTo>
                    <a:pt x="157" y="109"/>
                    <a:pt x="162" y="98"/>
                    <a:pt x="162" y="88"/>
                  </a:cubicBezTo>
                  <a:cubicBezTo>
                    <a:pt x="162" y="78"/>
                    <a:pt x="160" y="74"/>
                    <a:pt x="155" y="7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8" name="Freeform 136"/>
            <p:cNvSpPr>
              <a:spLocks/>
            </p:cNvSpPr>
            <p:nvPr/>
          </p:nvSpPr>
          <p:spPr bwMode="auto">
            <a:xfrm>
              <a:off x="2578100" y="3025775"/>
              <a:ext cx="503238" cy="561975"/>
            </a:xfrm>
            <a:custGeom>
              <a:avLst/>
              <a:gdLst>
                <a:gd name="T0" fmla="*/ 302 w 319"/>
                <a:gd name="T1" fmla="*/ 143 h 357"/>
                <a:gd name="T2" fmla="*/ 290 w 319"/>
                <a:gd name="T3" fmla="*/ 128 h 357"/>
                <a:gd name="T4" fmla="*/ 280 w 319"/>
                <a:gd name="T5" fmla="*/ 108 h 357"/>
                <a:gd name="T6" fmla="*/ 259 w 319"/>
                <a:gd name="T7" fmla="*/ 112 h 357"/>
                <a:gd name="T8" fmla="*/ 232 w 319"/>
                <a:gd name="T9" fmla="*/ 120 h 357"/>
                <a:gd name="T10" fmla="*/ 208 w 319"/>
                <a:gd name="T11" fmla="*/ 84 h 357"/>
                <a:gd name="T12" fmla="*/ 221 w 319"/>
                <a:gd name="T13" fmla="*/ 74 h 357"/>
                <a:gd name="T14" fmla="*/ 236 w 319"/>
                <a:gd name="T15" fmla="*/ 71 h 357"/>
                <a:gd name="T16" fmla="*/ 240 w 319"/>
                <a:gd name="T17" fmla="*/ 58 h 357"/>
                <a:gd name="T18" fmla="*/ 264 w 319"/>
                <a:gd name="T19" fmla="*/ 34 h 357"/>
                <a:gd name="T20" fmla="*/ 281 w 319"/>
                <a:gd name="T21" fmla="*/ 26 h 357"/>
                <a:gd name="T22" fmla="*/ 295 w 319"/>
                <a:gd name="T23" fmla="*/ 16 h 357"/>
                <a:gd name="T24" fmla="*/ 267 w 319"/>
                <a:gd name="T25" fmla="*/ 8 h 357"/>
                <a:gd name="T26" fmla="*/ 255 w 319"/>
                <a:gd name="T27" fmla="*/ 6 h 357"/>
                <a:gd name="T28" fmla="*/ 243 w 319"/>
                <a:gd name="T29" fmla="*/ 10 h 357"/>
                <a:gd name="T30" fmla="*/ 235 w 319"/>
                <a:gd name="T31" fmla="*/ 7 h 357"/>
                <a:gd name="T32" fmla="*/ 206 w 319"/>
                <a:gd name="T33" fmla="*/ 21 h 357"/>
                <a:gd name="T34" fmla="*/ 202 w 319"/>
                <a:gd name="T35" fmla="*/ 38 h 357"/>
                <a:gd name="T36" fmla="*/ 187 w 319"/>
                <a:gd name="T37" fmla="*/ 41 h 357"/>
                <a:gd name="T38" fmla="*/ 190 w 319"/>
                <a:gd name="T39" fmla="*/ 59 h 357"/>
                <a:gd name="T40" fmla="*/ 210 w 319"/>
                <a:gd name="T41" fmla="*/ 66 h 357"/>
                <a:gd name="T42" fmla="*/ 179 w 319"/>
                <a:gd name="T43" fmla="*/ 80 h 357"/>
                <a:gd name="T44" fmla="*/ 176 w 319"/>
                <a:gd name="T45" fmla="*/ 96 h 357"/>
                <a:gd name="T46" fmla="*/ 151 w 319"/>
                <a:gd name="T47" fmla="*/ 86 h 357"/>
                <a:gd name="T48" fmla="*/ 131 w 319"/>
                <a:gd name="T49" fmla="*/ 74 h 357"/>
                <a:gd name="T50" fmla="*/ 103 w 319"/>
                <a:gd name="T51" fmla="*/ 74 h 357"/>
                <a:gd name="T52" fmla="*/ 92 w 319"/>
                <a:gd name="T53" fmla="*/ 98 h 357"/>
                <a:gd name="T54" fmla="*/ 83 w 319"/>
                <a:gd name="T55" fmla="*/ 103 h 357"/>
                <a:gd name="T56" fmla="*/ 89 w 319"/>
                <a:gd name="T57" fmla="*/ 109 h 357"/>
                <a:gd name="T58" fmla="*/ 106 w 319"/>
                <a:gd name="T59" fmla="*/ 118 h 357"/>
                <a:gd name="T60" fmla="*/ 88 w 319"/>
                <a:gd name="T61" fmla="*/ 140 h 357"/>
                <a:gd name="T62" fmla="*/ 68 w 319"/>
                <a:gd name="T63" fmla="*/ 151 h 357"/>
                <a:gd name="T64" fmla="*/ 84 w 319"/>
                <a:gd name="T65" fmla="*/ 167 h 357"/>
                <a:gd name="T66" fmla="*/ 98 w 319"/>
                <a:gd name="T67" fmla="*/ 183 h 357"/>
                <a:gd name="T68" fmla="*/ 120 w 319"/>
                <a:gd name="T69" fmla="*/ 198 h 357"/>
                <a:gd name="T70" fmla="*/ 91 w 319"/>
                <a:gd name="T71" fmla="*/ 215 h 357"/>
                <a:gd name="T72" fmla="*/ 60 w 319"/>
                <a:gd name="T73" fmla="*/ 243 h 357"/>
                <a:gd name="T74" fmla="*/ 107 w 319"/>
                <a:gd name="T75" fmla="*/ 243 h 357"/>
                <a:gd name="T76" fmla="*/ 69 w 319"/>
                <a:gd name="T77" fmla="*/ 250 h 357"/>
                <a:gd name="T78" fmla="*/ 47 w 319"/>
                <a:gd name="T79" fmla="*/ 265 h 357"/>
                <a:gd name="T80" fmla="*/ 25 w 319"/>
                <a:gd name="T81" fmla="*/ 266 h 357"/>
                <a:gd name="T82" fmla="*/ 32 w 319"/>
                <a:gd name="T83" fmla="*/ 284 h 357"/>
                <a:gd name="T84" fmla="*/ 28 w 319"/>
                <a:gd name="T85" fmla="*/ 295 h 357"/>
                <a:gd name="T86" fmla="*/ 10 w 319"/>
                <a:gd name="T87" fmla="*/ 306 h 357"/>
                <a:gd name="T88" fmla="*/ 44 w 319"/>
                <a:gd name="T89" fmla="*/ 318 h 357"/>
                <a:gd name="T90" fmla="*/ 16 w 319"/>
                <a:gd name="T91" fmla="*/ 334 h 357"/>
                <a:gd name="T92" fmla="*/ 53 w 319"/>
                <a:gd name="T93" fmla="*/ 335 h 357"/>
                <a:gd name="T94" fmla="*/ 43 w 319"/>
                <a:gd name="T95" fmla="*/ 353 h 357"/>
                <a:gd name="T96" fmla="*/ 104 w 319"/>
                <a:gd name="T97" fmla="*/ 354 h 357"/>
                <a:gd name="T98" fmla="*/ 134 w 319"/>
                <a:gd name="T99" fmla="*/ 337 h 357"/>
                <a:gd name="T100" fmla="*/ 172 w 319"/>
                <a:gd name="T101" fmla="*/ 336 h 357"/>
                <a:gd name="T102" fmla="*/ 222 w 319"/>
                <a:gd name="T103" fmla="*/ 330 h 357"/>
                <a:gd name="T104" fmla="*/ 262 w 319"/>
                <a:gd name="T105" fmla="*/ 334 h 357"/>
                <a:gd name="T106" fmla="*/ 281 w 319"/>
                <a:gd name="T107" fmla="*/ 296 h 357"/>
                <a:gd name="T108" fmla="*/ 303 w 319"/>
                <a:gd name="T109" fmla="*/ 257 h 357"/>
                <a:gd name="T110" fmla="*/ 307 w 319"/>
                <a:gd name="T111" fmla="*/ 194 h 357"/>
                <a:gd name="T112" fmla="*/ 307 w 319"/>
                <a:gd name="T113" fmla="*/ 151 h 357"/>
                <a:gd name="T114" fmla="*/ 310 w 319"/>
                <a:gd name="T115" fmla="*/ 14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357">
                  <a:moveTo>
                    <a:pt x="310" y="141"/>
                  </a:moveTo>
                  <a:cubicBezTo>
                    <a:pt x="306" y="138"/>
                    <a:pt x="305" y="140"/>
                    <a:pt x="302" y="143"/>
                  </a:cubicBezTo>
                  <a:cubicBezTo>
                    <a:pt x="299" y="146"/>
                    <a:pt x="289" y="143"/>
                    <a:pt x="286" y="143"/>
                  </a:cubicBezTo>
                  <a:cubicBezTo>
                    <a:pt x="284" y="142"/>
                    <a:pt x="288" y="136"/>
                    <a:pt x="290" y="128"/>
                  </a:cubicBezTo>
                  <a:cubicBezTo>
                    <a:pt x="292" y="120"/>
                    <a:pt x="288" y="127"/>
                    <a:pt x="284" y="124"/>
                  </a:cubicBezTo>
                  <a:cubicBezTo>
                    <a:pt x="280" y="121"/>
                    <a:pt x="281" y="111"/>
                    <a:pt x="280" y="108"/>
                  </a:cubicBezTo>
                  <a:cubicBezTo>
                    <a:pt x="280" y="104"/>
                    <a:pt x="272" y="100"/>
                    <a:pt x="268" y="102"/>
                  </a:cubicBezTo>
                  <a:cubicBezTo>
                    <a:pt x="265" y="105"/>
                    <a:pt x="259" y="107"/>
                    <a:pt x="259" y="112"/>
                  </a:cubicBezTo>
                  <a:cubicBezTo>
                    <a:pt x="259" y="117"/>
                    <a:pt x="252" y="120"/>
                    <a:pt x="249" y="124"/>
                  </a:cubicBezTo>
                  <a:cubicBezTo>
                    <a:pt x="245" y="127"/>
                    <a:pt x="238" y="123"/>
                    <a:pt x="232" y="120"/>
                  </a:cubicBezTo>
                  <a:cubicBezTo>
                    <a:pt x="226" y="118"/>
                    <a:pt x="222" y="110"/>
                    <a:pt x="219" y="105"/>
                  </a:cubicBezTo>
                  <a:cubicBezTo>
                    <a:pt x="216" y="101"/>
                    <a:pt x="211" y="90"/>
                    <a:pt x="208" y="84"/>
                  </a:cubicBezTo>
                  <a:cubicBezTo>
                    <a:pt x="205" y="78"/>
                    <a:pt x="214" y="77"/>
                    <a:pt x="217" y="74"/>
                  </a:cubicBezTo>
                  <a:cubicBezTo>
                    <a:pt x="220" y="71"/>
                    <a:pt x="221" y="74"/>
                    <a:pt x="221" y="74"/>
                  </a:cubicBezTo>
                  <a:cubicBezTo>
                    <a:pt x="221" y="74"/>
                    <a:pt x="225" y="75"/>
                    <a:pt x="227" y="73"/>
                  </a:cubicBezTo>
                  <a:cubicBezTo>
                    <a:pt x="228" y="70"/>
                    <a:pt x="236" y="73"/>
                    <a:pt x="236" y="71"/>
                  </a:cubicBezTo>
                  <a:cubicBezTo>
                    <a:pt x="237" y="68"/>
                    <a:pt x="230" y="61"/>
                    <a:pt x="228" y="58"/>
                  </a:cubicBezTo>
                  <a:cubicBezTo>
                    <a:pt x="227" y="55"/>
                    <a:pt x="238" y="58"/>
                    <a:pt x="240" y="58"/>
                  </a:cubicBezTo>
                  <a:cubicBezTo>
                    <a:pt x="241" y="58"/>
                    <a:pt x="249" y="57"/>
                    <a:pt x="252" y="55"/>
                  </a:cubicBezTo>
                  <a:cubicBezTo>
                    <a:pt x="255" y="53"/>
                    <a:pt x="261" y="38"/>
                    <a:pt x="264" y="34"/>
                  </a:cubicBezTo>
                  <a:cubicBezTo>
                    <a:pt x="267" y="29"/>
                    <a:pt x="267" y="31"/>
                    <a:pt x="272" y="30"/>
                  </a:cubicBezTo>
                  <a:cubicBezTo>
                    <a:pt x="276" y="29"/>
                    <a:pt x="278" y="29"/>
                    <a:pt x="281" y="26"/>
                  </a:cubicBezTo>
                  <a:cubicBezTo>
                    <a:pt x="283" y="24"/>
                    <a:pt x="291" y="21"/>
                    <a:pt x="297" y="19"/>
                  </a:cubicBezTo>
                  <a:cubicBezTo>
                    <a:pt x="296" y="18"/>
                    <a:pt x="296" y="17"/>
                    <a:pt x="295" y="16"/>
                  </a:cubicBezTo>
                  <a:cubicBezTo>
                    <a:pt x="290" y="11"/>
                    <a:pt x="283" y="0"/>
                    <a:pt x="280" y="2"/>
                  </a:cubicBezTo>
                  <a:cubicBezTo>
                    <a:pt x="277" y="5"/>
                    <a:pt x="272" y="6"/>
                    <a:pt x="267" y="8"/>
                  </a:cubicBezTo>
                  <a:cubicBezTo>
                    <a:pt x="263" y="11"/>
                    <a:pt x="266" y="22"/>
                    <a:pt x="264" y="18"/>
                  </a:cubicBezTo>
                  <a:cubicBezTo>
                    <a:pt x="261" y="15"/>
                    <a:pt x="259" y="4"/>
                    <a:pt x="255" y="6"/>
                  </a:cubicBezTo>
                  <a:cubicBezTo>
                    <a:pt x="251" y="7"/>
                    <a:pt x="249" y="22"/>
                    <a:pt x="249" y="18"/>
                  </a:cubicBezTo>
                  <a:cubicBezTo>
                    <a:pt x="249" y="14"/>
                    <a:pt x="246" y="6"/>
                    <a:pt x="243" y="10"/>
                  </a:cubicBezTo>
                  <a:cubicBezTo>
                    <a:pt x="241" y="14"/>
                    <a:pt x="242" y="26"/>
                    <a:pt x="240" y="18"/>
                  </a:cubicBezTo>
                  <a:cubicBezTo>
                    <a:pt x="238" y="10"/>
                    <a:pt x="239" y="5"/>
                    <a:pt x="235" y="7"/>
                  </a:cubicBezTo>
                  <a:cubicBezTo>
                    <a:pt x="231" y="10"/>
                    <a:pt x="227" y="9"/>
                    <a:pt x="223" y="9"/>
                  </a:cubicBezTo>
                  <a:cubicBezTo>
                    <a:pt x="219" y="9"/>
                    <a:pt x="206" y="21"/>
                    <a:pt x="206" y="21"/>
                  </a:cubicBezTo>
                  <a:cubicBezTo>
                    <a:pt x="206" y="21"/>
                    <a:pt x="202" y="30"/>
                    <a:pt x="205" y="34"/>
                  </a:cubicBezTo>
                  <a:cubicBezTo>
                    <a:pt x="208" y="38"/>
                    <a:pt x="207" y="38"/>
                    <a:pt x="202" y="38"/>
                  </a:cubicBezTo>
                  <a:cubicBezTo>
                    <a:pt x="198" y="38"/>
                    <a:pt x="204" y="42"/>
                    <a:pt x="199" y="43"/>
                  </a:cubicBezTo>
                  <a:cubicBezTo>
                    <a:pt x="194" y="44"/>
                    <a:pt x="192" y="41"/>
                    <a:pt x="187" y="41"/>
                  </a:cubicBezTo>
                  <a:cubicBezTo>
                    <a:pt x="183" y="42"/>
                    <a:pt x="175" y="44"/>
                    <a:pt x="178" y="49"/>
                  </a:cubicBezTo>
                  <a:cubicBezTo>
                    <a:pt x="182" y="54"/>
                    <a:pt x="183" y="58"/>
                    <a:pt x="190" y="59"/>
                  </a:cubicBezTo>
                  <a:cubicBezTo>
                    <a:pt x="196" y="61"/>
                    <a:pt x="198" y="62"/>
                    <a:pt x="202" y="62"/>
                  </a:cubicBezTo>
                  <a:cubicBezTo>
                    <a:pt x="207" y="62"/>
                    <a:pt x="214" y="62"/>
                    <a:pt x="210" y="66"/>
                  </a:cubicBezTo>
                  <a:cubicBezTo>
                    <a:pt x="206" y="70"/>
                    <a:pt x="210" y="77"/>
                    <a:pt x="206" y="77"/>
                  </a:cubicBezTo>
                  <a:cubicBezTo>
                    <a:pt x="201" y="77"/>
                    <a:pt x="182" y="78"/>
                    <a:pt x="179" y="80"/>
                  </a:cubicBezTo>
                  <a:cubicBezTo>
                    <a:pt x="177" y="82"/>
                    <a:pt x="176" y="83"/>
                    <a:pt x="179" y="87"/>
                  </a:cubicBezTo>
                  <a:cubicBezTo>
                    <a:pt x="182" y="92"/>
                    <a:pt x="182" y="100"/>
                    <a:pt x="176" y="96"/>
                  </a:cubicBezTo>
                  <a:cubicBezTo>
                    <a:pt x="171" y="93"/>
                    <a:pt x="163" y="92"/>
                    <a:pt x="159" y="89"/>
                  </a:cubicBezTo>
                  <a:cubicBezTo>
                    <a:pt x="155" y="86"/>
                    <a:pt x="155" y="83"/>
                    <a:pt x="151" y="86"/>
                  </a:cubicBezTo>
                  <a:cubicBezTo>
                    <a:pt x="146" y="89"/>
                    <a:pt x="144" y="98"/>
                    <a:pt x="140" y="92"/>
                  </a:cubicBezTo>
                  <a:cubicBezTo>
                    <a:pt x="137" y="85"/>
                    <a:pt x="135" y="76"/>
                    <a:pt x="131" y="74"/>
                  </a:cubicBezTo>
                  <a:cubicBezTo>
                    <a:pt x="127" y="73"/>
                    <a:pt x="120" y="73"/>
                    <a:pt x="113" y="71"/>
                  </a:cubicBezTo>
                  <a:cubicBezTo>
                    <a:pt x="106" y="69"/>
                    <a:pt x="107" y="74"/>
                    <a:pt x="103" y="74"/>
                  </a:cubicBezTo>
                  <a:cubicBezTo>
                    <a:pt x="99" y="75"/>
                    <a:pt x="91" y="78"/>
                    <a:pt x="91" y="82"/>
                  </a:cubicBezTo>
                  <a:cubicBezTo>
                    <a:pt x="92" y="87"/>
                    <a:pt x="95" y="98"/>
                    <a:pt x="92" y="98"/>
                  </a:cubicBezTo>
                  <a:cubicBezTo>
                    <a:pt x="89" y="98"/>
                    <a:pt x="82" y="93"/>
                    <a:pt x="80" y="93"/>
                  </a:cubicBezTo>
                  <a:cubicBezTo>
                    <a:pt x="78" y="94"/>
                    <a:pt x="83" y="103"/>
                    <a:pt x="83" y="103"/>
                  </a:cubicBezTo>
                  <a:cubicBezTo>
                    <a:pt x="83" y="103"/>
                    <a:pt x="88" y="103"/>
                    <a:pt x="92" y="104"/>
                  </a:cubicBezTo>
                  <a:cubicBezTo>
                    <a:pt x="96" y="104"/>
                    <a:pt x="90" y="106"/>
                    <a:pt x="89" y="109"/>
                  </a:cubicBezTo>
                  <a:cubicBezTo>
                    <a:pt x="89" y="112"/>
                    <a:pt x="87" y="114"/>
                    <a:pt x="94" y="114"/>
                  </a:cubicBezTo>
                  <a:cubicBezTo>
                    <a:pt x="102" y="114"/>
                    <a:pt x="107" y="114"/>
                    <a:pt x="106" y="118"/>
                  </a:cubicBezTo>
                  <a:cubicBezTo>
                    <a:pt x="104" y="122"/>
                    <a:pt x="84" y="119"/>
                    <a:pt x="84" y="126"/>
                  </a:cubicBezTo>
                  <a:cubicBezTo>
                    <a:pt x="83" y="133"/>
                    <a:pt x="87" y="138"/>
                    <a:pt x="88" y="140"/>
                  </a:cubicBezTo>
                  <a:cubicBezTo>
                    <a:pt x="89" y="142"/>
                    <a:pt x="82" y="138"/>
                    <a:pt x="78" y="138"/>
                  </a:cubicBezTo>
                  <a:cubicBezTo>
                    <a:pt x="74" y="138"/>
                    <a:pt x="68" y="147"/>
                    <a:pt x="68" y="151"/>
                  </a:cubicBezTo>
                  <a:cubicBezTo>
                    <a:pt x="67" y="154"/>
                    <a:pt x="70" y="154"/>
                    <a:pt x="73" y="158"/>
                  </a:cubicBezTo>
                  <a:cubicBezTo>
                    <a:pt x="75" y="161"/>
                    <a:pt x="78" y="167"/>
                    <a:pt x="84" y="167"/>
                  </a:cubicBezTo>
                  <a:cubicBezTo>
                    <a:pt x="91" y="167"/>
                    <a:pt x="95" y="164"/>
                    <a:pt x="93" y="170"/>
                  </a:cubicBezTo>
                  <a:cubicBezTo>
                    <a:pt x="91" y="176"/>
                    <a:pt x="90" y="181"/>
                    <a:pt x="98" y="183"/>
                  </a:cubicBezTo>
                  <a:cubicBezTo>
                    <a:pt x="105" y="185"/>
                    <a:pt x="127" y="183"/>
                    <a:pt x="126" y="190"/>
                  </a:cubicBezTo>
                  <a:cubicBezTo>
                    <a:pt x="124" y="197"/>
                    <a:pt x="130" y="200"/>
                    <a:pt x="120" y="198"/>
                  </a:cubicBezTo>
                  <a:cubicBezTo>
                    <a:pt x="111" y="195"/>
                    <a:pt x="110" y="190"/>
                    <a:pt x="105" y="196"/>
                  </a:cubicBezTo>
                  <a:cubicBezTo>
                    <a:pt x="101" y="201"/>
                    <a:pt x="91" y="210"/>
                    <a:pt x="91" y="215"/>
                  </a:cubicBezTo>
                  <a:cubicBezTo>
                    <a:pt x="92" y="220"/>
                    <a:pt x="80" y="231"/>
                    <a:pt x="72" y="236"/>
                  </a:cubicBezTo>
                  <a:cubicBezTo>
                    <a:pt x="65" y="241"/>
                    <a:pt x="51" y="241"/>
                    <a:pt x="60" y="243"/>
                  </a:cubicBezTo>
                  <a:cubicBezTo>
                    <a:pt x="69" y="245"/>
                    <a:pt x="75" y="245"/>
                    <a:pt x="84" y="247"/>
                  </a:cubicBezTo>
                  <a:cubicBezTo>
                    <a:pt x="94" y="250"/>
                    <a:pt x="107" y="243"/>
                    <a:pt x="107" y="243"/>
                  </a:cubicBezTo>
                  <a:cubicBezTo>
                    <a:pt x="107" y="243"/>
                    <a:pt x="105" y="251"/>
                    <a:pt x="94" y="250"/>
                  </a:cubicBezTo>
                  <a:cubicBezTo>
                    <a:pt x="82" y="249"/>
                    <a:pt x="74" y="248"/>
                    <a:pt x="69" y="250"/>
                  </a:cubicBezTo>
                  <a:cubicBezTo>
                    <a:pt x="65" y="252"/>
                    <a:pt x="59" y="257"/>
                    <a:pt x="54" y="259"/>
                  </a:cubicBezTo>
                  <a:cubicBezTo>
                    <a:pt x="49" y="260"/>
                    <a:pt x="48" y="261"/>
                    <a:pt x="47" y="265"/>
                  </a:cubicBezTo>
                  <a:cubicBezTo>
                    <a:pt x="46" y="269"/>
                    <a:pt x="47" y="271"/>
                    <a:pt x="43" y="272"/>
                  </a:cubicBezTo>
                  <a:cubicBezTo>
                    <a:pt x="39" y="272"/>
                    <a:pt x="36" y="266"/>
                    <a:pt x="25" y="266"/>
                  </a:cubicBezTo>
                  <a:cubicBezTo>
                    <a:pt x="13" y="266"/>
                    <a:pt x="0" y="275"/>
                    <a:pt x="8" y="278"/>
                  </a:cubicBezTo>
                  <a:cubicBezTo>
                    <a:pt x="16" y="281"/>
                    <a:pt x="23" y="284"/>
                    <a:pt x="32" y="284"/>
                  </a:cubicBezTo>
                  <a:cubicBezTo>
                    <a:pt x="42" y="284"/>
                    <a:pt x="45" y="283"/>
                    <a:pt x="43" y="287"/>
                  </a:cubicBezTo>
                  <a:cubicBezTo>
                    <a:pt x="41" y="291"/>
                    <a:pt x="39" y="295"/>
                    <a:pt x="28" y="295"/>
                  </a:cubicBezTo>
                  <a:cubicBezTo>
                    <a:pt x="18" y="294"/>
                    <a:pt x="11" y="295"/>
                    <a:pt x="10" y="297"/>
                  </a:cubicBezTo>
                  <a:cubicBezTo>
                    <a:pt x="10" y="300"/>
                    <a:pt x="5" y="302"/>
                    <a:pt x="10" y="306"/>
                  </a:cubicBezTo>
                  <a:cubicBezTo>
                    <a:pt x="14" y="310"/>
                    <a:pt x="10" y="320"/>
                    <a:pt x="23" y="320"/>
                  </a:cubicBezTo>
                  <a:cubicBezTo>
                    <a:pt x="36" y="320"/>
                    <a:pt x="51" y="313"/>
                    <a:pt x="44" y="318"/>
                  </a:cubicBezTo>
                  <a:cubicBezTo>
                    <a:pt x="37" y="322"/>
                    <a:pt x="33" y="325"/>
                    <a:pt x="26" y="326"/>
                  </a:cubicBezTo>
                  <a:cubicBezTo>
                    <a:pt x="20" y="327"/>
                    <a:pt x="5" y="335"/>
                    <a:pt x="16" y="334"/>
                  </a:cubicBezTo>
                  <a:cubicBezTo>
                    <a:pt x="26" y="334"/>
                    <a:pt x="40" y="338"/>
                    <a:pt x="46" y="334"/>
                  </a:cubicBezTo>
                  <a:cubicBezTo>
                    <a:pt x="52" y="331"/>
                    <a:pt x="60" y="330"/>
                    <a:pt x="53" y="335"/>
                  </a:cubicBezTo>
                  <a:cubicBezTo>
                    <a:pt x="47" y="341"/>
                    <a:pt x="31" y="341"/>
                    <a:pt x="29" y="346"/>
                  </a:cubicBezTo>
                  <a:cubicBezTo>
                    <a:pt x="28" y="351"/>
                    <a:pt x="38" y="354"/>
                    <a:pt x="43" y="353"/>
                  </a:cubicBezTo>
                  <a:cubicBezTo>
                    <a:pt x="49" y="352"/>
                    <a:pt x="49" y="355"/>
                    <a:pt x="61" y="356"/>
                  </a:cubicBezTo>
                  <a:cubicBezTo>
                    <a:pt x="74" y="357"/>
                    <a:pt x="92" y="356"/>
                    <a:pt x="104" y="354"/>
                  </a:cubicBezTo>
                  <a:cubicBezTo>
                    <a:pt x="116" y="352"/>
                    <a:pt x="130" y="354"/>
                    <a:pt x="130" y="349"/>
                  </a:cubicBezTo>
                  <a:cubicBezTo>
                    <a:pt x="130" y="344"/>
                    <a:pt x="131" y="336"/>
                    <a:pt x="134" y="337"/>
                  </a:cubicBezTo>
                  <a:cubicBezTo>
                    <a:pt x="136" y="339"/>
                    <a:pt x="130" y="346"/>
                    <a:pt x="140" y="346"/>
                  </a:cubicBezTo>
                  <a:cubicBezTo>
                    <a:pt x="151" y="345"/>
                    <a:pt x="161" y="340"/>
                    <a:pt x="172" y="336"/>
                  </a:cubicBezTo>
                  <a:cubicBezTo>
                    <a:pt x="184" y="333"/>
                    <a:pt x="182" y="326"/>
                    <a:pt x="193" y="326"/>
                  </a:cubicBezTo>
                  <a:cubicBezTo>
                    <a:pt x="204" y="327"/>
                    <a:pt x="217" y="333"/>
                    <a:pt x="222" y="330"/>
                  </a:cubicBezTo>
                  <a:cubicBezTo>
                    <a:pt x="226" y="327"/>
                    <a:pt x="235" y="321"/>
                    <a:pt x="241" y="327"/>
                  </a:cubicBezTo>
                  <a:cubicBezTo>
                    <a:pt x="247" y="333"/>
                    <a:pt x="261" y="340"/>
                    <a:pt x="262" y="334"/>
                  </a:cubicBezTo>
                  <a:cubicBezTo>
                    <a:pt x="263" y="329"/>
                    <a:pt x="255" y="322"/>
                    <a:pt x="261" y="317"/>
                  </a:cubicBezTo>
                  <a:cubicBezTo>
                    <a:pt x="266" y="312"/>
                    <a:pt x="279" y="305"/>
                    <a:pt x="281" y="296"/>
                  </a:cubicBezTo>
                  <a:cubicBezTo>
                    <a:pt x="283" y="288"/>
                    <a:pt x="282" y="285"/>
                    <a:pt x="289" y="280"/>
                  </a:cubicBezTo>
                  <a:cubicBezTo>
                    <a:pt x="295" y="276"/>
                    <a:pt x="301" y="269"/>
                    <a:pt x="303" y="257"/>
                  </a:cubicBezTo>
                  <a:cubicBezTo>
                    <a:pt x="305" y="246"/>
                    <a:pt x="303" y="217"/>
                    <a:pt x="305" y="213"/>
                  </a:cubicBezTo>
                  <a:cubicBezTo>
                    <a:pt x="307" y="208"/>
                    <a:pt x="307" y="201"/>
                    <a:pt x="307" y="194"/>
                  </a:cubicBezTo>
                  <a:cubicBezTo>
                    <a:pt x="306" y="187"/>
                    <a:pt x="308" y="173"/>
                    <a:pt x="305" y="166"/>
                  </a:cubicBezTo>
                  <a:cubicBezTo>
                    <a:pt x="303" y="159"/>
                    <a:pt x="298" y="149"/>
                    <a:pt x="307" y="151"/>
                  </a:cubicBezTo>
                  <a:cubicBezTo>
                    <a:pt x="311" y="152"/>
                    <a:pt x="316" y="152"/>
                    <a:pt x="319" y="152"/>
                  </a:cubicBezTo>
                  <a:cubicBezTo>
                    <a:pt x="317" y="148"/>
                    <a:pt x="313" y="143"/>
                    <a:pt x="310" y="14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9" name="Freeform 148"/>
            <p:cNvSpPr>
              <a:spLocks/>
            </p:cNvSpPr>
            <p:nvPr/>
          </p:nvSpPr>
          <p:spPr bwMode="auto">
            <a:xfrm>
              <a:off x="4567238" y="4219575"/>
              <a:ext cx="831850" cy="433388"/>
            </a:xfrm>
            <a:custGeom>
              <a:avLst/>
              <a:gdLst>
                <a:gd name="T0" fmla="*/ 463 w 528"/>
                <a:gd name="T1" fmla="*/ 21 h 276"/>
                <a:gd name="T2" fmla="*/ 426 w 528"/>
                <a:gd name="T3" fmla="*/ 14 h 276"/>
                <a:gd name="T4" fmla="*/ 372 w 528"/>
                <a:gd name="T5" fmla="*/ 6 h 276"/>
                <a:gd name="T6" fmla="*/ 358 w 528"/>
                <a:gd name="T7" fmla="*/ 37 h 276"/>
                <a:gd name="T8" fmla="*/ 331 w 528"/>
                <a:gd name="T9" fmla="*/ 49 h 276"/>
                <a:gd name="T10" fmla="*/ 303 w 528"/>
                <a:gd name="T11" fmla="*/ 37 h 276"/>
                <a:gd name="T12" fmla="*/ 293 w 528"/>
                <a:gd name="T13" fmla="*/ 54 h 276"/>
                <a:gd name="T14" fmla="*/ 265 w 528"/>
                <a:gd name="T15" fmla="*/ 77 h 276"/>
                <a:gd name="T16" fmla="*/ 229 w 528"/>
                <a:gd name="T17" fmla="*/ 108 h 276"/>
                <a:gd name="T18" fmla="*/ 252 w 528"/>
                <a:gd name="T19" fmla="*/ 148 h 276"/>
                <a:gd name="T20" fmla="*/ 232 w 528"/>
                <a:gd name="T21" fmla="*/ 157 h 276"/>
                <a:gd name="T22" fmla="*/ 210 w 528"/>
                <a:gd name="T23" fmla="*/ 150 h 276"/>
                <a:gd name="T24" fmla="*/ 187 w 528"/>
                <a:gd name="T25" fmla="*/ 157 h 276"/>
                <a:gd name="T26" fmla="*/ 119 w 528"/>
                <a:gd name="T27" fmla="*/ 178 h 276"/>
                <a:gd name="T28" fmla="*/ 84 w 528"/>
                <a:gd name="T29" fmla="*/ 165 h 276"/>
                <a:gd name="T30" fmla="*/ 63 w 528"/>
                <a:gd name="T31" fmla="*/ 188 h 276"/>
                <a:gd name="T32" fmla="*/ 42 w 528"/>
                <a:gd name="T33" fmla="*/ 180 h 276"/>
                <a:gd name="T34" fmla="*/ 10 w 528"/>
                <a:gd name="T35" fmla="*/ 173 h 276"/>
                <a:gd name="T36" fmla="*/ 0 w 528"/>
                <a:gd name="T37" fmla="*/ 197 h 276"/>
                <a:gd name="T38" fmla="*/ 15 w 528"/>
                <a:gd name="T39" fmla="*/ 208 h 276"/>
                <a:gd name="T40" fmla="*/ 28 w 528"/>
                <a:gd name="T41" fmla="*/ 227 h 276"/>
                <a:gd name="T42" fmla="*/ 69 w 528"/>
                <a:gd name="T43" fmla="*/ 226 h 276"/>
                <a:gd name="T44" fmla="*/ 90 w 528"/>
                <a:gd name="T45" fmla="*/ 244 h 276"/>
                <a:gd name="T46" fmla="*/ 131 w 528"/>
                <a:gd name="T47" fmla="*/ 221 h 276"/>
                <a:gd name="T48" fmla="*/ 190 w 528"/>
                <a:gd name="T49" fmla="*/ 209 h 276"/>
                <a:gd name="T50" fmla="*/ 214 w 528"/>
                <a:gd name="T51" fmla="*/ 253 h 276"/>
                <a:gd name="T52" fmla="*/ 299 w 528"/>
                <a:gd name="T53" fmla="*/ 268 h 276"/>
                <a:gd name="T54" fmla="*/ 328 w 528"/>
                <a:gd name="T55" fmla="*/ 271 h 276"/>
                <a:gd name="T56" fmla="*/ 379 w 528"/>
                <a:gd name="T57" fmla="*/ 256 h 276"/>
                <a:gd name="T58" fmla="*/ 446 w 528"/>
                <a:gd name="T59" fmla="*/ 236 h 276"/>
                <a:gd name="T60" fmla="*/ 464 w 528"/>
                <a:gd name="T61" fmla="*/ 221 h 276"/>
                <a:gd name="T62" fmla="*/ 475 w 528"/>
                <a:gd name="T63" fmla="*/ 207 h 276"/>
                <a:gd name="T64" fmla="*/ 492 w 528"/>
                <a:gd name="T65" fmla="*/ 167 h 276"/>
                <a:gd name="T66" fmla="*/ 503 w 528"/>
                <a:gd name="T67" fmla="*/ 138 h 276"/>
                <a:gd name="T68" fmla="*/ 494 w 528"/>
                <a:gd name="T69" fmla="*/ 123 h 276"/>
                <a:gd name="T70" fmla="*/ 520 w 528"/>
                <a:gd name="T71" fmla="*/ 127 h 276"/>
                <a:gd name="T72" fmla="*/ 527 w 528"/>
                <a:gd name="T73" fmla="*/ 88 h 276"/>
                <a:gd name="T74" fmla="*/ 506 w 528"/>
                <a:gd name="T75" fmla="*/ 57 h 276"/>
                <a:gd name="T76" fmla="*/ 513 w 528"/>
                <a:gd name="T77" fmla="*/ 2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8" h="276">
                  <a:moveTo>
                    <a:pt x="484" y="17"/>
                  </a:moveTo>
                  <a:cubicBezTo>
                    <a:pt x="475" y="19"/>
                    <a:pt x="476" y="21"/>
                    <a:pt x="463" y="21"/>
                  </a:cubicBezTo>
                  <a:cubicBezTo>
                    <a:pt x="450" y="21"/>
                    <a:pt x="448" y="29"/>
                    <a:pt x="441" y="23"/>
                  </a:cubicBezTo>
                  <a:cubicBezTo>
                    <a:pt x="435" y="16"/>
                    <a:pt x="444" y="17"/>
                    <a:pt x="426" y="14"/>
                  </a:cubicBezTo>
                  <a:cubicBezTo>
                    <a:pt x="408" y="10"/>
                    <a:pt x="409" y="5"/>
                    <a:pt x="395" y="5"/>
                  </a:cubicBezTo>
                  <a:cubicBezTo>
                    <a:pt x="381" y="5"/>
                    <a:pt x="372" y="0"/>
                    <a:pt x="372" y="6"/>
                  </a:cubicBezTo>
                  <a:cubicBezTo>
                    <a:pt x="372" y="12"/>
                    <a:pt x="376" y="24"/>
                    <a:pt x="370" y="26"/>
                  </a:cubicBezTo>
                  <a:cubicBezTo>
                    <a:pt x="363" y="29"/>
                    <a:pt x="358" y="26"/>
                    <a:pt x="358" y="37"/>
                  </a:cubicBezTo>
                  <a:cubicBezTo>
                    <a:pt x="358" y="47"/>
                    <a:pt x="372" y="46"/>
                    <a:pt x="358" y="47"/>
                  </a:cubicBezTo>
                  <a:cubicBezTo>
                    <a:pt x="344" y="48"/>
                    <a:pt x="339" y="49"/>
                    <a:pt x="331" y="49"/>
                  </a:cubicBezTo>
                  <a:cubicBezTo>
                    <a:pt x="323" y="49"/>
                    <a:pt x="313" y="44"/>
                    <a:pt x="313" y="44"/>
                  </a:cubicBezTo>
                  <a:cubicBezTo>
                    <a:pt x="313" y="44"/>
                    <a:pt x="312" y="42"/>
                    <a:pt x="303" y="37"/>
                  </a:cubicBezTo>
                  <a:cubicBezTo>
                    <a:pt x="301" y="35"/>
                    <a:pt x="298" y="33"/>
                    <a:pt x="296" y="31"/>
                  </a:cubicBezTo>
                  <a:cubicBezTo>
                    <a:pt x="296" y="42"/>
                    <a:pt x="297" y="53"/>
                    <a:pt x="293" y="54"/>
                  </a:cubicBezTo>
                  <a:cubicBezTo>
                    <a:pt x="286" y="57"/>
                    <a:pt x="272" y="57"/>
                    <a:pt x="272" y="57"/>
                  </a:cubicBezTo>
                  <a:cubicBezTo>
                    <a:pt x="272" y="57"/>
                    <a:pt x="270" y="74"/>
                    <a:pt x="265" y="77"/>
                  </a:cubicBezTo>
                  <a:cubicBezTo>
                    <a:pt x="259" y="80"/>
                    <a:pt x="242" y="89"/>
                    <a:pt x="237" y="93"/>
                  </a:cubicBezTo>
                  <a:cubicBezTo>
                    <a:pt x="232" y="97"/>
                    <a:pt x="224" y="104"/>
                    <a:pt x="229" y="108"/>
                  </a:cubicBezTo>
                  <a:cubicBezTo>
                    <a:pt x="233" y="112"/>
                    <a:pt x="242" y="124"/>
                    <a:pt x="242" y="134"/>
                  </a:cubicBezTo>
                  <a:cubicBezTo>
                    <a:pt x="242" y="145"/>
                    <a:pt x="252" y="140"/>
                    <a:pt x="252" y="148"/>
                  </a:cubicBezTo>
                  <a:cubicBezTo>
                    <a:pt x="252" y="157"/>
                    <a:pt x="252" y="174"/>
                    <a:pt x="245" y="168"/>
                  </a:cubicBezTo>
                  <a:cubicBezTo>
                    <a:pt x="237" y="161"/>
                    <a:pt x="232" y="162"/>
                    <a:pt x="232" y="157"/>
                  </a:cubicBezTo>
                  <a:cubicBezTo>
                    <a:pt x="232" y="152"/>
                    <a:pt x="231" y="149"/>
                    <a:pt x="225" y="150"/>
                  </a:cubicBezTo>
                  <a:cubicBezTo>
                    <a:pt x="220" y="152"/>
                    <a:pt x="215" y="154"/>
                    <a:pt x="210" y="150"/>
                  </a:cubicBezTo>
                  <a:cubicBezTo>
                    <a:pt x="206" y="147"/>
                    <a:pt x="203" y="147"/>
                    <a:pt x="196" y="147"/>
                  </a:cubicBezTo>
                  <a:cubicBezTo>
                    <a:pt x="190" y="147"/>
                    <a:pt x="194" y="156"/>
                    <a:pt x="187" y="157"/>
                  </a:cubicBezTo>
                  <a:cubicBezTo>
                    <a:pt x="179" y="158"/>
                    <a:pt x="158" y="158"/>
                    <a:pt x="152" y="161"/>
                  </a:cubicBezTo>
                  <a:cubicBezTo>
                    <a:pt x="145" y="164"/>
                    <a:pt x="131" y="176"/>
                    <a:pt x="119" y="178"/>
                  </a:cubicBezTo>
                  <a:cubicBezTo>
                    <a:pt x="106" y="180"/>
                    <a:pt x="104" y="180"/>
                    <a:pt x="97" y="175"/>
                  </a:cubicBezTo>
                  <a:cubicBezTo>
                    <a:pt x="91" y="170"/>
                    <a:pt x="95" y="166"/>
                    <a:pt x="84" y="165"/>
                  </a:cubicBezTo>
                  <a:cubicBezTo>
                    <a:pt x="74" y="164"/>
                    <a:pt x="64" y="162"/>
                    <a:pt x="64" y="168"/>
                  </a:cubicBezTo>
                  <a:cubicBezTo>
                    <a:pt x="64" y="173"/>
                    <a:pt x="68" y="185"/>
                    <a:pt x="63" y="188"/>
                  </a:cubicBezTo>
                  <a:cubicBezTo>
                    <a:pt x="58" y="191"/>
                    <a:pt x="55" y="198"/>
                    <a:pt x="51" y="193"/>
                  </a:cubicBezTo>
                  <a:cubicBezTo>
                    <a:pt x="48" y="188"/>
                    <a:pt x="44" y="188"/>
                    <a:pt x="42" y="180"/>
                  </a:cubicBezTo>
                  <a:cubicBezTo>
                    <a:pt x="40" y="173"/>
                    <a:pt x="31" y="162"/>
                    <a:pt x="27" y="163"/>
                  </a:cubicBezTo>
                  <a:cubicBezTo>
                    <a:pt x="24" y="164"/>
                    <a:pt x="18" y="168"/>
                    <a:pt x="10" y="173"/>
                  </a:cubicBezTo>
                  <a:cubicBezTo>
                    <a:pt x="11" y="176"/>
                    <a:pt x="11" y="179"/>
                    <a:pt x="9" y="182"/>
                  </a:cubicBezTo>
                  <a:cubicBezTo>
                    <a:pt x="4" y="188"/>
                    <a:pt x="0" y="193"/>
                    <a:pt x="0" y="197"/>
                  </a:cubicBezTo>
                  <a:cubicBezTo>
                    <a:pt x="0" y="198"/>
                    <a:pt x="0" y="199"/>
                    <a:pt x="1" y="201"/>
                  </a:cubicBezTo>
                  <a:cubicBezTo>
                    <a:pt x="6" y="201"/>
                    <a:pt x="13" y="204"/>
                    <a:pt x="15" y="208"/>
                  </a:cubicBezTo>
                  <a:cubicBezTo>
                    <a:pt x="17" y="211"/>
                    <a:pt x="16" y="215"/>
                    <a:pt x="16" y="219"/>
                  </a:cubicBezTo>
                  <a:cubicBezTo>
                    <a:pt x="21" y="221"/>
                    <a:pt x="26" y="223"/>
                    <a:pt x="28" y="227"/>
                  </a:cubicBezTo>
                  <a:cubicBezTo>
                    <a:pt x="32" y="235"/>
                    <a:pt x="39" y="244"/>
                    <a:pt x="46" y="238"/>
                  </a:cubicBezTo>
                  <a:cubicBezTo>
                    <a:pt x="53" y="232"/>
                    <a:pt x="69" y="219"/>
                    <a:pt x="69" y="226"/>
                  </a:cubicBezTo>
                  <a:cubicBezTo>
                    <a:pt x="69" y="232"/>
                    <a:pt x="67" y="235"/>
                    <a:pt x="67" y="240"/>
                  </a:cubicBezTo>
                  <a:cubicBezTo>
                    <a:pt x="76" y="240"/>
                    <a:pt x="86" y="241"/>
                    <a:pt x="90" y="244"/>
                  </a:cubicBezTo>
                  <a:cubicBezTo>
                    <a:pt x="95" y="249"/>
                    <a:pt x="105" y="249"/>
                    <a:pt x="111" y="242"/>
                  </a:cubicBezTo>
                  <a:cubicBezTo>
                    <a:pt x="118" y="236"/>
                    <a:pt x="122" y="224"/>
                    <a:pt x="131" y="221"/>
                  </a:cubicBezTo>
                  <a:cubicBezTo>
                    <a:pt x="141" y="218"/>
                    <a:pt x="153" y="221"/>
                    <a:pt x="161" y="221"/>
                  </a:cubicBezTo>
                  <a:cubicBezTo>
                    <a:pt x="170" y="221"/>
                    <a:pt x="180" y="211"/>
                    <a:pt x="190" y="209"/>
                  </a:cubicBezTo>
                  <a:cubicBezTo>
                    <a:pt x="200" y="207"/>
                    <a:pt x="186" y="219"/>
                    <a:pt x="191" y="227"/>
                  </a:cubicBezTo>
                  <a:cubicBezTo>
                    <a:pt x="196" y="236"/>
                    <a:pt x="205" y="245"/>
                    <a:pt x="214" y="253"/>
                  </a:cubicBezTo>
                  <a:cubicBezTo>
                    <a:pt x="222" y="260"/>
                    <a:pt x="265" y="257"/>
                    <a:pt x="281" y="259"/>
                  </a:cubicBezTo>
                  <a:cubicBezTo>
                    <a:pt x="291" y="261"/>
                    <a:pt x="294" y="264"/>
                    <a:pt x="299" y="268"/>
                  </a:cubicBezTo>
                  <a:cubicBezTo>
                    <a:pt x="300" y="267"/>
                    <a:pt x="302" y="267"/>
                    <a:pt x="302" y="267"/>
                  </a:cubicBezTo>
                  <a:cubicBezTo>
                    <a:pt x="305" y="267"/>
                    <a:pt x="319" y="267"/>
                    <a:pt x="328" y="271"/>
                  </a:cubicBezTo>
                  <a:cubicBezTo>
                    <a:pt x="336" y="276"/>
                    <a:pt x="352" y="273"/>
                    <a:pt x="363" y="273"/>
                  </a:cubicBezTo>
                  <a:cubicBezTo>
                    <a:pt x="373" y="273"/>
                    <a:pt x="373" y="263"/>
                    <a:pt x="379" y="256"/>
                  </a:cubicBezTo>
                  <a:cubicBezTo>
                    <a:pt x="385" y="249"/>
                    <a:pt x="415" y="247"/>
                    <a:pt x="426" y="247"/>
                  </a:cubicBezTo>
                  <a:cubicBezTo>
                    <a:pt x="436" y="247"/>
                    <a:pt x="435" y="244"/>
                    <a:pt x="446" y="236"/>
                  </a:cubicBezTo>
                  <a:cubicBezTo>
                    <a:pt x="457" y="228"/>
                    <a:pt x="456" y="235"/>
                    <a:pt x="463" y="239"/>
                  </a:cubicBezTo>
                  <a:cubicBezTo>
                    <a:pt x="470" y="242"/>
                    <a:pt x="464" y="227"/>
                    <a:pt x="464" y="221"/>
                  </a:cubicBezTo>
                  <a:cubicBezTo>
                    <a:pt x="464" y="215"/>
                    <a:pt x="469" y="215"/>
                    <a:pt x="470" y="215"/>
                  </a:cubicBezTo>
                  <a:cubicBezTo>
                    <a:pt x="469" y="213"/>
                    <a:pt x="469" y="210"/>
                    <a:pt x="475" y="207"/>
                  </a:cubicBezTo>
                  <a:cubicBezTo>
                    <a:pt x="484" y="203"/>
                    <a:pt x="490" y="201"/>
                    <a:pt x="492" y="193"/>
                  </a:cubicBezTo>
                  <a:cubicBezTo>
                    <a:pt x="493" y="185"/>
                    <a:pt x="488" y="180"/>
                    <a:pt x="492" y="167"/>
                  </a:cubicBezTo>
                  <a:cubicBezTo>
                    <a:pt x="497" y="154"/>
                    <a:pt x="495" y="159"/>
                    <a:pt x="501" y="159"/>
                  </a:cubicBezTo>
                  <a:cubicBezTo>
                    <a:pt x="507" y="159"/>
                    <a:pt x="504" y="141"/>
                    <a:pt x="503" y="138"/>
                  </a:cubicBezTo>
                  <a:cubicBezTo>
                    <a:pt x="502" y="134"/>
                    <a:pt x="494" y="133"/>
                    <a:pt x="487" y="132"/>
                  </a:cubicBezTo>
                  <a:cubicBezTo>
                    <a:pt x="480" y="130"/>
                    <a:pt x="486" y="126"/>
                    <a:pt x="494" y="123"/>
                  </a:cubicBezTo>
                  <a:cubicBezTo>
                    <a:pt x="502" y="120"/>
                    <a:pt x="502" y="126"/>
                    <a:pt x="507" y="129"/>
                  </a:cubicBezTo>
                  <a:cubicBezTo>
                    <a:pt x="511" y="133"/>
                    <a:pt x="514" y="129"/>
                    <a:pt x="520" y="127"/>
                  </a:cubicBezTo>
                  <a:cubicBezTo>
                    <a:pt x="525" y="126"/>
                    <a:pt x="525" y="119"/>
                    <a:pt x="527" y="109"/>
                  </a:cubicBezTo>
                  <a:cubicBezTo>
                    <a:pt x="528" y="102"/>
                    <a:pt x="528" y="95"/>
                    <a:pt x="527" y="88"/>
                  </a:cubicBezTo>
                  <a:cubicBezTo>
                    <a:pt x="526" y="85"/>
                    <a:pt x="526" y="81"/>
                    <a:pt x="524" y="79"/>
                  </a:cubicBezTo>
                  <a:cubicBezTo>
                    <a:pt x="520" y="72"/>
                    <a:pt x="509" y="65"/>
                    <a:pt x="506" y="57"/>
                  </a:cubicBezTo>
                  <a:cubicBezTo>
                    <a:pt x="502" y="49"/>
                    <a:pt x="510" y="33"/>
                    <a:pt x="512" y="29"/>
                  </a:cubicBezTo>
                  <a:cubicBezTo>
                    <a:pt x="512" y="28"/>
                    <a:pt x="512" y="28"/>
                    <a:pt x="513" y="27"/>
                  </a:cubicBezTo>
                  <a:cubicBezTo>
                    <a:pt x="499" y="21"/>
                    <a:pt x="491" y="16"/>
                    <a:pt x="484" y="1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0" name="Freeform 151"/>
            <p:cNvSpPr>
              <a:spLocks/>
            </p:cNvSpPr>
            <p:nvPr/>
          </p:nvSpPr>
          <p:spPr bwMode="auto">
            <a:xfrm>
              <a:off x="5003800" y="4554538"/>
              <a:ext cx="352425" cy="271462"/>
            </a:xfrm>
            <a:custGeom>
              <a:avLst/>
              <a:gdLst>
                <a:gd name="T0" fmla="*/ 49 w 224"/>
                <a:gd name="T1" fmla="*/ 160 h 173"/>
                <a:gd name="T2" fmla="*/ 59 w 224"/>
                <a:gd name="T3" fmla="*/ 158 h 173"/>
                <a:gd name="T4" fmla="*/ 81 w 224"/>
                <a:gd name="T5" fmla="*/ 153 h 173"/>
                <a:gd name="T6" fmla="*/ 91 w 224"/>
                <a:gd name="T7" fmla="*/ 138 h 173"/>
                <a:gd name="T8" fmla="*/ 112 w 224"/>
                <a:gd name="T9" fmla="*/ 157 h 173"/>
                <a:gd name="T10" fmla="*/ 123 w 224"/>
                <a:gd name="T11" fmla="*/ 153 h 173"/>
                <a:gd name="T12" fmla="*/ 134 w 224"/>
                <a:gd name="T13" fmla="*/ 156 h 173"/>
                <a:gd name="T14" fmla="*/ 145 w 224"/>
                <a:gd name="T15" fmla="*/ 155 h 173"/>
                <a:gd name="T16" fmla="*/ 148 w 224"/>
                <a:gd name="T17" fmla="*/ 134 h 173"/>
                <a:gd name="T18" fmla="*/ 139 w 224"/>
                <a:gd name="T19" fmla="*/ 128 h 173"/>
                <a:gd name="T20" fmla="*/ 151 w 224"/>
                <a:gd name="T21" fmla="*/ 120 h 173"/>
                <a:gd name="T22" fmla="*/ 169 w 224"/>
                <a:gd name="T23" fmla="*/ 113 h 173"/>
                <a:gd name="T24" fmla="*/ 173 w 224"/>
                <a:gd name="T25" fmla="*/ 98 h 173"/>
                <a:gd name="T26" fmla="*/ 179 w 224"/>
                <a:gd name="T27" fmla="*/ 79 h 173"/>
                <a:gd name="T28" fmla="*/ 192 w 224"/>
                <a:gd name="T29" fmla="*/ 57 h 173"/>
                <a:gd name="T30" fmla="*/ 205 w 224"/>
                <a:gd name="T31" fmla="*/ 49 h 173"/>
                <a:gd name="T32" fmla="*/ 212 w 224"/>
                <a:gd name="T33" fmla="*/ 37 h 173"/>
                <a:gd name="T34" fmla="*/ 224 w 224"/>
                <a:gd name="T35" fmla="*/ 36 h 173"/>
                <a:gd name="T36" fmla="*/ 216 w 224"/>
                <a:gd name="T37" fmla="*/ 27 h 173"/>
                <a:gd name="T38" fmla="*/ 211 w 224"/>
                <a:gd name="T39" fmla="*/ 9 h 173"/>
                <a:gd name="T40" fmla="*/ 200 w 224"/>
                <a:gd name="T41" fmla="*/ 4 h 173"/>
                <a:gd name="T42" fmla="*/ 193 w 224"/>
                <a:gd name="T43" fmla="*/ 2 h 173"/>
                <a:gd name="T44" fmla="*/ 187 w 224"/>
                <a:gd name="T45" fmla="*/ 8 h 173"/>
                <a:gd name="T46" fmla="*/ 186 w 224"/>
                <a:gd name="T47" fmla="*/ 26 h 173"/>
                <a:gd name="T48" fmla="*/ 169 w 224"/>
                <a:gd name="T49" fmla="*/ 23 h 173"/>
                <a:gd name="T50" fmla="*/ 149 w 224"/>
                <a:gd name="T51" fmla="*/ 34 h 173"/>
                <a:gd name="T52" fmla="*/ 102 w 224"/>
                <a:gd name="T53" fmla="*/ 43 h 173"/>
                <a:gd name="T54" fmla="*/ 86 w 224"/>
                <a:gd name="T55" fmla="*/ 60 h 173"/>
                <a:gd name="T56" fmla="*/ 51 w 224"/>
                <a:gd name="T57" fmla="*/ 58 h 173"/>
                <a:gd name="T58" fmla="*/ 25 w 224"/>
                <a:gd name="T59" fmla="*/ 54 h 173"/>
                <a:gd name="T60" fmla="*/ 22 w 224"/>
                <a:gd name="T61" fmla="*/ 55 h 173"/>
                <a:gd name="T62" fmla="*/ 22 w 224"/>
                <a:gd name="T63" fmla="*/ 55 h 173"/>
                <a:gd name="T64" fmla="*/ 6 w 224"/>
                <a:gd name="T65" fmla="*/ 71 h 173"/>
                <a:gd name="T66" fmla="*/ 8 w 224"/>
                <a:gd name="T67" fmla="*/ 84 h 173"/>
                <a:gd name="T68" fmla="*/ 20 w 224"/>
                <a:gd name="T69" fmla="*/ 91 h 173"/>
                <a:gd name="T70" fmla="*/ 11 w 224"/>
                <a:gd name="T71" fmla="*/ 108 h 173"/>
                <a:gd name="T72" fmla="*/ 24 w 224"/>
                <a:gd name="T73" fmla="*/ 119 h 173"/>
                <a:gd name="T74" fmla="*/ 19 w 224"/>
                <a:gd name="T75" fmla="*/ 136 h 173"/>
                <a:gd name="T76" fmla="*/ 24 w 224"/>
                <a:gd name="T77" fmla="*/ 136 h 173"/>
                <a:gd name="T78" fmla="*/ 30 w 224"/>
                <a:gd name="T79" fmla="*/ 151 h 173"/>
                <a:gd name="T80" fmla="*/ 18 w 224"/>
                <a:gd name="T81" fmla="*/ 158 h 173"/>
                <a:gd name="T82" fmla="*/ 40 w 224"/>
                <a:gd name="T83" fmla="*/ 168 h 173"/>
                <a:gd name="T84" fmla="*/ 49 w 224"/>
                <a:gd name="T85" fmla="*/ 16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73">
                  <a:moveTo>
                    <a:pt x="49" y="160"/>
                  </a:moveTo>
                  <a:cubicBezTo>
                    <a:pt x="53" y="156"/>
                    <a:pt x="53" y="157"/>
                    <a:pt x="59" y="158"/>
                  </a:cubicBezTo>
                  <a:cubicBezTo>
                    <a:pt x="64" y="159"/>
                    <a:pt x="72" y="156"/>
                    <a:pt x="81" y="153"/>
                  </a:cubicBezTo>
                  <a:cubicBezTo>
                    <a:pt x="91" y="151"/>
                    <a:pt x="89" y="142"/>
                    <a:pt x="91" y="138"/>
                  </a:cubicBezTo>
                  <a:cubicBezTo>
                    <a:pt x="92" y="133"/>
                    <a:pt x="105" y="150"/>
                    <a:pt x="112" y="157"/>
                  </a:cubicBezTo>
                  <a:cubicBezTo>
                    <a:pt x="120" y="164"/>
                    <a:pt x="118" y="154"/>
                    <a:pt x="123" y="153"/>
                  </a:cubicBezTo>
                  <a:cubicBezTo>
                    <a:pt x="129" y="151"/>
                    <a:pt x="129" y="153"/>
                    <a:pt x="134" y="156"/>
                  </a:cubicBezTo>
                  <a:cubicBezTo>
                    <a:pt x="140" y="160"/>
                    <a:pt x="143" y="160"/>
                    <a:pt x="145" y="155"/>
                  </a:cubicBezTo>
                  <a:cubicBezTo>
                    <a:pt x="148" y="151"/>
                    <a:pt x="144" y="141"/>
                    <a:pt x="148" y="134"/>
                  </a:cubicBezTo>
                  <a:cubicBezTo>
                    <a:pt x="152" y="128"/>
                    <a:pt x="147" y="130"/>
                    <a:pt x="139" y="128"/>
                  </a:cubicBezTo>
                  <a:cubicBezTo>
                    <a:pt x="131" y="126"/>
                    <a:pt x="144" y="123"/>
                    <a:pt x="151" y="120"/>
                  </a:cubicBezTo>
                  <a:cubicBezTo>
                    <a:pt x="157" y="116"/>
                    <a:pt x="164" y="114"/>
                    <a:pt x="169" y="113"/>
                  </a:cubicBezTo>
                  <a:cubicBezTo>
                    <a:pt x="174" y="112"/>
                    <a:pt x="173" y="105"/>
                    <a:pt x="173" y="98"/>
                  </a:cubicBezTo>
                  <a:cubicBezTo>
                    <a:pt x="173" y="90"/>
                    <a:pt x="175" y="81"/>
                    <a:pt x="179" y="79"/>
                  </a:cubicBezTo>
                  <a:cubicBezTo>
                    <a:pt x="183" y="76"/>
                    <a:pt x="190" y="59"/>
                    <a:pt x="192" y="57"/>
                  </a:cubicBezTo>
                  <a:cubicBezTo>
                    <a:pt x="194" y="54"/>
                    <a:pt x="205" y="49"/>
                    <a:pt x="205" y="49"/>
                  </a:cubicBezTo>
                  <a:cubicBezTo>
                    <a:pt x="205" y="49"/>
                    <a:pt x="212" y="39"/>
                    <a:pt x="212" y="37"/>
                  </a:cubicBezTo>
                  <a:cubicBezTo>
                    <a:pt x="212" y="35"/>
                    <a:pt x="217" y="35"/>
                    <a:pt x="224" y="36"/>
                  </a:cubicBezTo>
                  <a:cubicBezTo>
                    <a:pt x="221" y="32"/>
                    <a:pt x="217" y="28"/>
                    <a:pt x="216" y="27"/>
                  </a:cubicBezTo>
                  <a:cubicBezTo>
                    <a:pt x="215" y="24"/>
                    <a:pt x="216" y="18"/>
                    <a:pt x="211" y="9"/>
                  </a:cubicBezTo>
                  <a:cubicBezTo>
                    <a:pt x="206" y="0"/>
                    <a:pt x="205" y="4"/>
                    <a:pt x="200" y="4"/>
                  </a:cubicBezTo>
                  <a:cubicBezTo>
                    <a:pt x="198" y="4"/>
                    <a:pt x="195" y="3"/>
                    <a:pt x="193" y="2"/>
                  </a:cubicBezTo>
                  <a:cubicBezTo>
                    <a:pt x="192" y="2"/>
                    <a:pt x="187" y="2"/>
                    <a:pt x="187" y="8"/>
                  </a:cubicBezTo>
                  <a:cubicBezTo>
                    <a:pt x="187" y="14"/>
                    <a:pt x="193" y="29"/>
                    <a:pt x="186" y="26"/>
                  </a:cubicBezTo>
                  <a:cubicBezTo>
                    <a:pt x="179" y="22"/>
                    <a:pt x="180" y="15"/>
                    <a:pt x="169" y="23"/>
                  </a:cubicBezTo>
                  <a:cubicBezTo>
                    <a:pt x="158" y="31"/>
                    <a:pt x="159" y="34"/>
                    <a:pt x="149" y="34"/>
                  </a:cubicBezTo>
                  <a:cubicBezTo>
                    <a:pt x="138" y="34"/>
                    <a:pt x="108" y="36"/>
                    <a:pt x="102" y="43"/>
                  </a:cubicBezTo>
                  <a:cubicBezTo>
                    <a:pt x="96" y="50"/>
                    <a:pt x="96" y="60"/>
                    <a:pt x="86" y="60"/>
                  </a:cubicBezTo>
                  <a:cubicBezTo>
                    <a:pt x="75" y="60"/>
                    <a:pt x="59" y="63"/>
                    <a:pt x="51" y="58"/>
                  </a:cubicBezTo>
                  <a:cubicBezTo>
                    <a:pt x="42" y="54"/>
                    <a:pt x="28" y="54"/>
                    <a:pt x="25" y="54"/>
                  </a:cubicBezTo>
                  <a:cubicBezTo>
                    <a:pt x="25" y="54"/>
                    <a:pt x="23" y="54"/>
                    <a:pt x="22" y="55"/>
                  </a:cubicBezTo>
                  <a:cubicBezTo>
                    <a:pt x="22" y="55"/>
                    <a:pt x="22" y="55"/>
                    <a:pt x="22" y="55"/>
                  </a:cubicBezTo>
                  <a:cubicBezTo>
                    <a:pt x="17" y="58"/>
                    <a:pt x="8" y="65"/>
                    <a:pt x="6" y="71"/>
                  </a:cubicBezTo>
                  <a:cubicBezTo>
                    <a:pt x="3" y="80"/>
                    <a:pt x="4" y="82"/>
                    <a:pt x="8" y="84"/>
                  </a:cubicBezTo>
                  <a:cubicBezTo>
                    <a:pt x="13" y="85"/>
                    <a:pt x="28" y="84"/>
                    <a:pt x="20" y="91"/>
                  </a:cubicBezTo>
                  <a:cubicBezTo>
                    <a:pt x="12" y="98"/>
                    <a:pt x="0" y="104"/>
                    <a:pt x="11" y="108"/>
                  </a:cubicBezTo>
                  <a:cubicBezTo>
                    <a:pt x="23" y="113"/>
                    <a:pt x="28" y="110"/>
                    <a:pt x="24" y="119"/>
                  </a:cubicBezTo>
                  <a:cubicBezTo>
                    <a:pt x="22" y="124"/>
                    <a:pt x="21" y="130"/>
                    <a:pt x="19" y="136"/>
                  </a:cubicBezTo>
                  <a:cubicBezTo>
                    <a:pt x="21" y="135"/>
                    <a:pt x="23" y="135"/>
                    <a:pt x="24" y="136"/>
                  </a:cubicBezTo>
                  <a:cubicBezTo>
                    <a:pt x="28" y="140"/>
                    <a:pt x="34" y="147"/>
                    <a:pt x="30" y="151"/>
                  </a:cubicBezTo>
                  <a:cubicBezTo>
                    <a:pt x="27" y="153"/>
                    <a:pt x="21" y="154"/>
                    <a:pt x="18" y="158"/>
                  </a:cubicBezTo>
                  <a:cubicBezTo>
                    <a:pt x="26" y="161"/>
                    <a:pt x="34" y="165"/>
                    <a:pt x="40" y="168"/>
                  </a:cubicBezTo>
                  <a:cubicBezTo>
                    <a:pt x="50" y="173"/>
                    <a:pt x="46" y="163"/>
                    <a:pt x="49" y="16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1" name="Freeform 163"/>
            <p:cNvSpPr>
              <a:spLocks/>
            </p:cNvSpPr>
            <p:nvPr/>
          </p:nvSpPr>
          <p:spPr bwMode="auto">
            <a:xfrm>
              <a:off x="4568825" y="4535488"/>
              <a:ext cx="25400" cy="28575"/>
            </a:xfrm>
            <a:custGeom>
              <a:avLst/>
              <a:gdLst>
                <a:gd name="T0" fmla="*/ 14 w 16"/>
                <a:gd name="T1" fmla="*/ 7 h 18"/>
                <a:gd name="T2" fmla="*/ 0 w 16"/>
                <a:gd name="T3" fmla="*/ 0 h 18"/>
                <a:gd name="T4" fmla="*/ 7 w 16"/>
                <a:gd name="T5" fmla="*/ 15 h 18"/>
                <a:gd name="T6" fmla="*/ 15 w 16"/>
                <a:gd name="T7" fmla="*/ 18 h 18"/>
                <a:gd name="T8" fmla="*/ 14 w 16"/>
                <a:gd name="T9" fmla="*/ 7 h 18"/>
              </a:gdLst>
              <a:ahLst/>
              <a:cxnLst>
                <a:cxn ang="0">
                  <a:pos x="T0" y="T1"/>
                </a:cxn>
                <a:cxn ang="0">
                  <a:pos x="T2" y="T3"/>
                </a:cxn>
                <a:cxn ang="0">
                  <a:pos x="T4" y="T5"/>
                </a:cxn>
                <a:cxn ang="0">
                  <a:pos x="T6" y="T7"/>
                </a:cxn>
                <a:cxn ang="0">
                  <a:pos x="T8" y="T9"/>
                </a:cxn>
              </a:cxnLst>
              <a:rect l="0" t="0" r="r" b="b"/>
              <a:pathLst>
                <a:path w="16" h="18">
                  <a:moveTo>
                    <a:pt x="14" y="7"/>
                  </a:moveTo>
                  <a:cubicBezTo>
                    <a:pt x="12" y="3"/>
                    <a:pt x="5" y="0"/>
                    <a:pt x="0" y="0"/>
                  </a:cubicBezTo>
                  <a:cubicBezTo>
                    <a:pt x="1" y="5"/>
                    <a:pt x="4" y="13"/>
                    <a:pt x="7" y="15"/>
                  </a:cubicBezTo>
                  <a:cubicBezTo>
                    <a:pt x="8" y="16"/>
                    <a:pt x="11" y="17"/>
                    <a:pt x="15" y="18"/>
                  </a:cubicBezTo>
                  <a:cubicBezTo>
                    <a:pt x="15" y="14"/>
                    <a:pt x="16" y="10"/>
                    <a:pt x="14" y="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2" name="Freeform 164"/>
            <p:cNvSpPr>
              <a:spLocks/>
            </p:cNvSpPr>
            <p:nvPr/>
          </p:nvSpPr>
          <p:spPr bwMode="auto">
            <a:xfrm>
              <a:off x="4160838" y="4451350"/>
              <a:ext cx="523875" cy="304800"/>
            </a:xfrm>
            <a:custGeom>
              <a:avLst/>
              <a:gdLst>
                <a:gd name="T0" fmla="*/ 304 w 333"/>
                <a:gd name="T1" fmla="*/ 90 h 193"/>
                <a:gd name="T2" fmla="*/ 286 w 333"/>
                <a:gd name="T3" fmla="*/ 79 h 193"/>
                <a:gd name="T4" fmla="*/ 266 w 333"/>
                <a:gd name="T5" fmla="*/ 68 h 193"/>
                <a:gd name="T6" fmla="*/ 258 w 333"/>
                <a:gd name="T7" fmla="*/ 49 h 193"/>
                <a:gd name="T8" fmla="*/ 267 w 333"/>
                <a:gd name="T9" fmla="*/ 34 h 193"/>
                <a:gd name="T10" fmla="*/ 268 w 333"/>
                <a:gd name="T11" fmla="*/ 25 h 193"/>
                <a:gd name="T12" fmla="*/ 265 w 333"/>
                <a:gd name="T13" fmla="*/ 18 h 193"/>
                <a:gd name="T14" fmla="*/ 238 w 333"/>
                <a:gd name="T15" fmla="*/ 11 h 193"/>
                <a:gd name="T16" fmla="*/ 209 w 333"/>
                <a:gd name="T17" fmla="*/ 1 h 193"/>
                <a:gd name="T18" fmla="*/ 186 w 333"/>
                <a:gd name="T19" fmla="*/ 14 h 193"/>
                <a:gd name="T20" fmla="*/ 163 w 333"/>
                <a:gd name="T21" fmla="*/ 15 h 193"/>
                <a:gd name="T22" fmla="*/ 141 w 333"/>
                <a:gd name="T23" fmla="*/ 14 h 193"/>
                <a:gd name="T24" fmla="*/ 126 w 333"/>
                <a:gd name="T25" fmla="*/ 13 h 193"/>
                <a:gd name="T26" fmla="*/ 127 w 333"/>
                <a:gd name="T27" fmla="*/ 15 h 193"/>
                <a:gd name="T28" fmla="*/ 105 w 333"/>
                <a:gd name="T29" fmla="*/ 25 h 193"/>
                <a:gd name="T30" fmla="*/ 88 w 333"/>
                <a:gd name="T31" fmla="*/ 21 h 193"/>
                <a:gd name="T32" fmla="*/ 85 w 333"/>
                <a:gd name="T33" fmla="*/ 32 h 193"/>
                <a:gd name="T34" fmla="*/ 65 w 333"/>
                <a:gd name="T35" fmla="*/ 51 h 193"/>
                <a:gd name="T36" fmla="*/ 43 w 333"/>
                <a:gd name="T37" fmla="*/ 76 h 193"/>
                <a:gd name="T38" fmla="*/ 36 w 333"/>
                <a:gd name="T39" fmla="*/ 94 h 193"/>
                <a:gd name="T40" fmla="*/ 25 w 333"/>
                <a:gd name="T41" fmla="*/ 104 h 193"/>
                <a:gd name="T42" fmla="*/ 13 w 333"/>
                <a:gd name="T43" fmla="*/ 118 h 193"/>
                <a:gd name="T44" fmla="*/ 17 w 333"/>
                <a:gd name="T45" fmla="*/ 138 h 193"/>
                <a:gd name="T46" fmla="*/ 5 w 333"/>
                <a:gd name="T47" fmla="*/ 150 h 193"/>
                <a:gd name="T48" fmla="*/ 15 w 333"/>
                <a:gd name="T49" fmla="*/ 154 h 193"/>
                <a:gd name="T50" fmla="*/ 32 w 333"/>
                <a:gd name="T51" fmla="*/ 136 h 193"/>
                <a:gd name="T52" fmla="*/ 53 w 333"/>
                <a:gd name="T53" fmla="*/ 132 h 193"/>
                <a:gd name="T54" fmla="*/ 64 w 333"/>
                <a:gd name="T55" fmla="*/ 141 h 193"/>
                <a:gd name="T56" fmla="*/ 64 w 333"/>
                <a:gd name="T57" fmla="*/ 153 h 193"/>
                <a:gd name="T58" fmla="*/ 76 w 333"/>
                <a:gd name="T59" fmla="*/ 185 h 193"/>
                <a:gd name="T60" fmla="*/ 76 w 333"/>
                <a:gd name="T61" fmla="*/ 187 h 193"/>
                <a:gd name="T62" fmla="*/ 98 w 333"/>
                <a:gd name="T63" fmla="*/ 184 h 193"/>
                <a:gd name="T64" fmla="*/ 118 w 333"/>
                <a:gd name="T65" fmla="*/ 181 h 193"/>
                <a:gd name="T66" fmla="*/ 139 w 333"/>
                <a:gd name="T67" fmla="*/ 181 h 193"/>
                <a:gd name="T68" fmla="*/ 151 w 333"/>
                <a:gd name="T69" fmla="*/ 167 h 193"/>
                <a:gd name="T70" fmla="*/ 158 w 333"/>
                <a:gd name="T71" fmla="*/ 155 h 193"/>
                <a:gd name="T72" fmla="*/ 163 w 333"/>
                <a:gd name="T73" fmla="*/ 145 h 193"/>
                <a:gd name="T74" fmla="*/ 180 w 333"/>
                <a:gd name="T75" fmla="*/ 132 h 193"/>
                <a:gd name="T76" fmla="*/ 181 w 333"/>
                <a:gd name="T77" fmla="*/ 148 h 193"/>
                <a:gd name="T78" fmla="*/ 194 w 333"/>
                <a:gd name="T79" fmla="*/ 163 h 193"/>
                <a:gd name="T80" fmla="*/ 208 w 333"/>
                <a:gd name="T81" fmla="*/ 169 h 193"/>
                <a:gd name="T82" fmla="*/ 206 w 333"/>
                <a:gd name="T83" fmla="*/ 177 h 193"/>
                <a:gd name="T84" fmla="*/ 223 w 333"/>
                <a:gd name="T85" fmla="*/ 192 h 193"/>
                <a:gd name="T86" fmla="*/ 223 w 333"/>
                <a:gd name="T87" fmla="*/ 176 h 193"/>
                <a:gd name="T88" fmla="*/ 236 w 333"/>
                <a:gd name="T89" fmla="*/ 157 h 193"/>
                <a:gd name="T90" fmla="*/ 243 w 333"/>
                <a:gd name="T91" fmla="*/ 132 h 193"/>
                <a:gd name="T92" fmla="*/ 252 w 333"/>
                <a:gd name="T93" fmla="*/ 131 h 193"/>
                <a:gd name="T94" fmla="*/ 265 w 333"/>
                <a:gd name="T95" fmla="*/ 149 h 193"/>
                <a:gd name="T96" fmla="*/ 288 w 333"/>
                <a:gd name="T97" fmla="*/ 142 h 193"/>
                <a:gd name="T98" fmla="*/ 302 w 333"/>
                <a:gd name="T99" fmla="*/ 153 h 193"/>
                <a:gd name="T100" fmla="*/ 300 w 333"/>
                <a:gd name="T101" fmla="*/ 134 h 193"/>
                <a:gd name="T102" fmla="*/ 301 w 333"/>
                <a:gd name="T103" fmla="*/ 117 h 193"/>
                <a:gd name="T104" fmla="*/ 321 w 333"/>
                <a:gd name="T105" fmla="*/ 122 h 193"/>
                <a:gd name="T106" fmla="*/ 321 w 333"/>
                <a:gd name="T107" fmla="*/ 109 h 193"/>
                <a:gd name="T108" fmla="*/ 324 w 333"/>
                <a:gd name="T109" fmla="*/ 95 h 193"/>
                <a:gd name="T110" fmla="*/ 325 w 333"/>
                <a:gd name="T111" fmla="*/ 92 h 193"/>
                <a:gd name="T112" fmla="*/ 327 w 333"/>
                <a:gd name="T113" fmla="*/ 78 h 193"/>
                <a:gd name="T114" fmla="*/ 304 w 333"/>
                <a:gd name="T115" fmla="*/ 9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3" h="193">
                  <a:moveTo>
                    <a:pt x="304" y="90"/>
                  </a:moveTo>
                  <a:cubicBezTo>
                    <a:pt x="297" y="96"/>
                    <a:pt x="290" y="87"/>
                    <a:pt x="286" y="79"/>
                  </a:cubicBezTo>
                  <a:cubicBezTo>
                    <a:pt x="282" y="72"/>
                    <a:pt x="269" y="70"/>
                    <a:pt x="266" y="68"/>
                  </a:cubicBezTo>
                  <a:cubicBezTo>
                    <a:pt x="262" y="65"/>
                    <a:pt x="258" y="54"/>
                    <a:pt x="258" y="49"/>
                  </a:cubicBezTo>
                  <a:cubicBezTo>
                    <a:pt x="258" y="45"/>
                    <a:pt x="262" y="40"/>
                    <a:pt x="267" y="34"/>
                  </a:cubicBezTo>
                  <a:cubicBezTo>
                    <a:pt x="269" y="31"/>
                    <a:pt x="269" y="28"/>
                    <a:pt x="268" y="25"/>
                  </a:cubicBezTo>
                  <a:cubicBezTo>
                    <a:pt x="267" y="23"/>
                    <a:pt x="266" y="21"/>
                    <a:pt x="265" y="18"/>
                  </a:cubicBezTo>
                  <a:cubicBezTo>
                    <a:pt x="261" y="13"/>
                    <a:pt x="246" y="13"/>
                    <a:pt x="238" y="11"/>
                  </a:cubicBezTo>
                  <a:cubicBezTo>
                    <a:pt x="229" y="9"/>
                    <a:pt x="220" y="2"/>
                    <a:pt x="209" y="1"/>
                  </a:cubicBezTo>
                  <a:cubicBezTo>
                    <a:pt x="198" y="0"/>
                    <a:pt x="190" y="11"/>
                    <a:pt x="186" y="14"/>
                  </a:cubicBezTo>
                  <a:cubicBezTo>
                    <a:pt x="181" y="17"/>
                    <a:pt x="172" y="15"/>
                    <a:pt x="163" y="15"/>
                  </a:cubicBezTo>
                  <a:cubicBezTo>
                    <a:pt x="155" y="15"/>
                    <a:pt x="149" y="14"/>
                    <a:pt x="141" y="14"/>
                  </a:cubicBezTo>
                  <a:cubicBezTo>
                    <a:pt x="137" y="14"/>
                    <a:pt x="132" y="14"/>
                    <a:pt x="126" y="13"/>
                  </a:cubicBezTo>
                  <a:cubicBezTo>
                    <a:pt x="127" y="14"/>
                    <a:pt x="127" y="15"/>
                    <a:pt x="127" y="15"/>
                  </a:cubicBezTo>
                  <a:cubicBezTo>
                    <a:pt x="128" y="22"/>
                    <a:pt x="120" y="23"/>
                    <a:pt x="105" y="25"/>
                  </a:cubicBezTo>
                  <a:cubicBezTo>
                    <a:pt x="90" y="27"/>
                    <a:pt x="93" y="22"/>
                    <a:pt x="88" y="21"/>
                  </a:cubicBezTo>
                  <a:cubicBezTo>
                    <a:pt x="83" y="21"/>
                    <a:pt x="85" y="27"/>
                    <a:pt x="85" y="32"/>
                  </a:cubicBezTo>
                  <a:cubicBezTo>
                    <a:pt x="85" y="37"/>
                    <a:pt x="72" y="44"/>
                    <a:pt x="65" y="51"/>
                  </a:cubicBezTo>
                  <a:cubicBezTo>
                    <a:pt x="58" y="58"/>
                    <a:pt x="50" y="72"/>
                    <a:pt x="43" y="76"/>
                  </a:cubicBezTo>
                  <a:cubicBezTo>
                    <a:pt x="37" y="79"/>
                    <a:pt x="38" y="86"/>
                    <a:pt x="36" y="94"/>
                  </a:cubicBezTo>
                  <a:cubicBezTo>
                    <a:pt x="33" y="102"/>
                    <a:pt x="35" y="99"/>
                    <a:pt x="25" y="104"/>
                  </a:cubicBezTo>
                  <a:cubicBezTo>
                    <a:pt x="15" y="109"/>
                    <a:pt x="22" y="110"/>
                    <a:pt x="13" y="118"/>
                  </a:cubicBezTo>
                  <a:cubicBezTo>
                    <a:pt x="4" y="126"/>
                    <a:pt x="17" y="130"/>
                    <a:pt x="17" y="138"/>
                  </a:cubicBezTo>
                  <a:cubicBezTo>
                    <a:pt x="17" y="146"/>
                    <a:pt x="10" y="144"/>
                    <a:pt x="5" y="150"/>
                  </a:cubicBezTo>
                  <a:cubicBezTo>
                    <a:pt x="0" y="157"/>
                    <a:pt x="8" y="156"/>
                    <a:pt x="15" y="154"/>
                  </a:cubicBezTo>
                  <a:cubicBezTo>
                    <a:pt x="23" y="152"/>
                    <a:pt x="29" y="139"/>
                    <a:pt x="32" y="136"/>
                  </a:cubicBezTo>
                  <a:cubicBezTo>
                    <a:pt x="36" y="134"/>
                    <a:pt x="50" y="132"/>
                    <a:pt x="53" y="132"/>
                  </a:cubicBezTo>
                  <a:cubicBezTo>
                    <a:pt x="57" y="132"/>
                    <a:pt x="59" y="136"/>
                    <a:pt x="64" y="141"/>
                  </a:cubicBezTo>
                  <a:cubicBezTo>
                    <a:pt x="68" y="145"/>
                    <a:pt x="64" y="145"/>
                    <a:pt x="64" y="153"/>
                  </a:cubicBezTo>
                  <a:cubicBezTo>
                    <a:pt x="64" y="161"/>
                    <a:pt x="78" y="179"/>
                    <a:pt x="76" y="185"/>
                  </a:cubicBezTo>
                  <a:cubicBezTo>
                    <a:pt x="76" y="186"/>
                    <a:pt x="76" y="186"/>
                    <a:pt x="76" y="187"/>
                  </a:cubicBezTo>
                  <a:cubicBezTo>
                    <a:pt x="83" y="189"/>
                    <a:pt x="91" y="186"/>
                    <a:pt x="98" y="184"/>
                  </a:cubicBezTo>
                  <a:cubicBezTo>
                    <a:pt x="107" y="182"/>
                    <a:pt x="113" y="182"/>
                    <a:pt x="118" y="181"/>
                  </a:cubicBezTo>
                  <a:cubicBezTo>
                    <a:pt x="124" y="180"/>
                    <a:pt x="130" y="185"/>
                    <a:pt x="139" y="181"/>
                  </a:cubicBezTo>
                  <a:cubicBezTo>
                    <a:pt x="147" y="176"/>
                    <a:pt x="144" y="173"/>
                    <a:pt x="151" y="167"/>
                  </a:cubicBezTo>
                  <a:cubicBezTo>
                    <a:pt x="159" y="160"/>
                    <a:pt x="160" y="164"/>
                    <a:pt x="158" y="155"/>
                  </a:cubicBezTo>
                  <a:cubicBezTo>
                    <a:pt x="156" y="147"/>
                    <a:pt x="157" y="151"/>
                    <a:pt x="163" y="145"/>
                  </a:cubicBezTo>
                  <a:cubicBezTo>
                    <a:pt x="170" y="140"/>
                    <a:pt x="174" y="131"/>
                    <a:pt x="180" y="132"/>
                  </a:cubicBezTo>
                  <a:cubicBezTo>
                    <a:pt x="187" y="133"/>
                    <a:pt x="181" y="140"/>
                    <a:pt x="181" y="148"/>
                  </a:cubicBezTo>
                  <a:cubicBezTo>
                    <a:pt x="181" y="155"/>
                    <a:pt x="189" y="156"/>
                    <a:pt x="194" y="163"/>
                  </a:cubicBezTo>
                  <a:cubicBezTo>
                    <a:pt x="199" y="169"/>
                    <a:pt x="200" y="167"/>
                    <a:pt x="208" y="169"/>
                  </a:cubicBezTo>
                  <a:cubicBezTo>
                    <a:pt x="215" y="171"/>
                    <a:pt x="209" y="172"/>
                    <a:pt x="206" y="177"/>
                  </a:cubicBezTo>
                  <a:cubicBezTo>
                    <a:pt x="203" y="183"/>
                    <a:pt x="217" y="193"/>
                    <a:pt x="223" y="192"/>
                  </a:cubicBezTo>
                  <a:cubicBezTo>
                    <a:pt x="229" y="191"/>
                    <a:pt x="222" y="182"/>
                    <a:pt x="223" y="176"/>
                  </a:cubicBezTo>
                  <a:cubicBezTo>
                    <a:pt x="224" y="171"/>
                    <a:pt x="228" y="163"/>
                    <a:pt x="236" y="157"/>
                  </a:cubicBezTo>
                  <a:cubicBezTo>
                    <a:pt x="243" y="152"/>
                    <a:pt x="243" y="143"/>
                    <a:pt x="243" y="132"/>
                  </a:cubicBezTo>
                  <a:cubicBezTo>
                    <a:pt x="243" y="120"/>
                    <a:pt x="247" y="131"/>
                    <a:pt x="252" y="131"/>
                  </a:cubicBezTo>
                  <a:cubicBezTo>
                    <a:pt x="256" y="131"/>
                    <a:pt x="259" y="143"/>
                    <a:pt x="265" y="149"/>
                  </a:cubicBezTo>
                  <a:cubicBezTo>
                    <a:pt x="270" y="154"/>
                    <a:pt x="275" y="143"/>
                    <a:pt x="288" y="142"/>
                  </a:cubicBezTo>
                  <a:cubicBezTo>
                    <a:pt x="301" y="141"/>
                    <a:pt x="293" y="151"/>
                    <a:pt x="302" y="153"/>
                  </a:cubicBezTo>
                  <a:cubicBezTo>
                    <a:pt x="310" y="155"/>
                    <a:pt x="301" y="138"/>
                    <a:pt x="300" y="134"/>
                  </a:cubicBezTo>
                  <a:cubicBezTo>
                    <a:pt x="299" y="129"/>
                    <a:pt x="297" y="124"/>
                    <a:pt x="301" y="117"/>
                  </a:cubicBezTo>
                  <a:cubicBezTo>
                    <a:pt x="305" y="109"/>
                    <a:pt x="309" y="118"/>
                    <a:pt x="321" y="122"/>
                  </a:cubicBezTo>
                  <a:cubicBezTo>
                    <a:pt x="333" y="126"/>
                    <a:pt x="326" y="112"/>
                    <a:pt x="321" y="109"/>
                  </a:cubicBezTo>
                  <a:cubicBezTo>
                    <a:pt x="316" y="106"/>
                    <a:pt x="324" y="102"/>
                    <a:pt x="324" y="95"/>
                  </a:cubicBezTo>
                  <a:cubicBezTo>
                    <a:pt x="324" y="94"/>
                    <a:pt x="324" y="93"/>
                    <a:pt x="325" y="92"/>
                  </a:cubicBezTo>
                  <a:cubicBezTo>
                    <a:pt x="325" y="87"/>
                    <a:pt x="327" y="84"/>
                    <a:pt x="327" y="78"/>
                  </a:cubicBezTo>
                  <a:cubicBezTo>
                    <a:pt x="327" y="71"/>
                    <a:pt x="311" y="84"/>
                    <a:pt x="304" y="9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3" name="Freeform 166"/>
            <p:cNvSpPr>
              <a:spLocks/>
            </p:cNvSpPr>
            <p:nvPr/>
          </p:nvSpPr>
          <p:spPr bwMode="auto">
            <a:xfrm>
              <a:off x="4198938" y="3275013"/>
              <a:ext cx="933450" cy="1255712"/>
            </a:xfrm>
            <a:custGeom>
              <a:avLst/>
              <a:gdLst>
                <a:gd name="T0" fmla="*/ 162 w 593"/>
                <a:gd name="T1" fmla="*/ 761 h 797"/>
                <a:gd name="T2" fmla="*/ 241 w 593"/>
                <a:gd name="T3" fmla="*/ 765 h 797"/>
                <a:gd name="T4" fmla="*/ 276 w 593"/>
                <a:gd name="T5" fmla="*/ 779 h 797"/>
                <a:gd name="T6" fmla="*/ 298 w 593"/>
                <a:gd name="T7" fmla="*/ 767 h 797"/>
                <a:gd name="T8" fmla="*/ 353 w 593"/>
                <a:gd name="T9" fmla="*/ 777 h 797"/>
                <a:gd name="T10" fmla="*/ 430 w 593"/>
                <a:gd name="T11" fmla="*/ 746 h 797"/>
                <a:gd name="T12" fmla="*/ 466 w 593"/>
                <a:gd name="T13" fmla="*/ 756 h 797"/>
                <a:gd name="T14" fmla="*/ 476 w 593"/>
                <a:gd name="T15" fmla="*/ 733 h 797"/>
                <a:gd name="T16" fmla="*/ 499 w 593"/>
                <a:gd name="T17" fmla="*/ 676 h 797"/>
                <a:gd name="T18" fmla="*/ 530 w 593"/>
                <a:gd name="T19" fmla="*/ 630 h 797"/>
                <a:gd name="T20" fmla="*/ 454 w 593"/>
                <a:gd name="T21" fmla="*/ 574 h 797"/>
                <a:gd name="T22" fmla="*/ 414 w 593"/>
                <a:gd name="T23" fmla="*/ 494 h 797"/>
                <a:gd name="T24" fmla="*/ 442 w 593"/>
                <a:gd name="T25" fmla="*/ 467 h 797"/>
                <a:gd name="T26" fmla="*/ 552 w 593"/>
                <a:gd name="T27" fmla="*/ 408 h 797"/>
                <a:gd name="T28" fmla="*/ 593 w 593"/>
                <a:gd name="T29" fmla="*/ 396 h 797"/>
                <a:gd name="T30" fmla="*/ 582 w 593"/>
                <a:gd name="T31" fmla="*/ 352 h 797"/>
                <a:gd name="T32" fmla="*/ 568 w 593"/>
                <a:gd name="T33" fmla="*/ 311 h 797"/>
                <a:gd name="T34" fmla="*/ 561 w 593"/>
                <a:gd name="T35" fmla="*/ 241 h 797"/>
                <a:gd name="T36" fmla="*/ 539 w 593"/>
                <a:gd name="T37" fmla="*/ 188 h 797"/>
                <a:gd name="T38" fmla="*/ 531 w 593"/>
                <a:gd name="T39" fmla="*/ 102 h 797"/>
                <a:gd name="T40" fmla="*/ 481 w 593"/>
                <a:gd name="T41" fmla="*/ 83 h 797"/>
                <a:gd name="T42" fmla="*/ 420 w 593"/>
                <a:gd name="T43" fmla="*/ 61 h 797"/>
                <a:gd name="T44" fmla="*/ 356 w 593"/>
                <a:gd name="T45" fmla="*/ 106 h 797"/>
                <a:gd name="T46" fmla="*/ 323 w 593"/>
                <a:gd name="T47" fmla="*/ 89 h 797"/>
                <a:gd name="T48" fmla="*/ 312 w 593"/>
                <a:gd name="T49" fmla="*/ 69 h 797"/>
                <a:gd name="T50" fmla="*/ 274 w 593"/>
                <a:gd name="T51" fmla="*/ 50 h 797"/>
                <a:gd name="T52" fmla="*/ 264 w 593"/>
                <a:gd name="T53" fmla="*/ 17 h 797"/>
                <a:gd name="T54" fmla="*/ 218 w 593"/>
                <a:gd name="T55" fmla="*/ 15 h 797"/>
                <a:gd name="T56" fmla="*/ 180 w 593"/>
                <a:gd name="T57" fmla="*/ 10 h 797"/>
                <a:gd name="T58" fmla="*/ 189 w 593"/>
                <a:gd name="T59" fmla="*/ 60 h 797"/>
                <a:gd name="T60" fmla="*/ 208 w 593"/>
                <a:gd name="T61" fmla="*/ 95 h 797"/>
                <a:gd name="T62" fmla="*/ 188 w 593"/>
                <a:gd name="T63" fmla="*/ 114 h 797"/>
                <a:gd name="T64" fmla="*/ 164 w 593"/>
                <a:gd name="T65" fmla="*/ 145 h 797"/>
                <a:gd name="T66" fmla="*/ 106 w 593"/>
                <a:gd name="T67" fmla="*/ 132 h 797"/>
                <a:gd name="T68" fmla="*/ 84 w 593"/>
                <a:gd name="T69" fmla="*/ 171 h 797"/>
                <a:gd name="T70" fmla="*/ 64 w 593"/>
                <a:gd name="T71" fmla="*/ 239 h 797"/>
                <a:gd name="T72" fmla="*/ 81 w 593"/>
                <a:gd name="T73" fmla="*/ 275 h 797"/>
                <a:gd name="T74" fmla="*/ 52 w 593"/>
                <a:gd name="T75" fmla="*/ 314 h 797"/>
                <a:gd name="T76" fmla="*/ 24 w 593"/>
                <a:gd name="T77" fmla="*/ 362 h 797"/>
                <a:gd name="T78" fmla="*/ 4 w 593"/>
                <a:gd name="T79" fmla="*/ 401 h 797"/>
                <a:gd name="T80" fmla="*/ 20 w 593"/>
                <a:gd name="T81" fmla="*/ 442 h 797"/>
                <a:gd name="T82" fmla="*/ 32 w 593"/>
                <a:gd name="T83" fmla="*/ 479 h 797"/>
                <a:gd name="T84" fmla="*/ 68 w 593"/>
                <a:gd name="T85" fmla="*/ 535 h 797"/>
                <a:gd name="T86" fmla="*/ 58 w 593"/>
                <a:gd name="T87" fmla="*/ 578 h 797"/>
                <a:gd name="T88" fmla="*/ 70 w 593"/>
                <a:gd name="T89" fmla="*/ 600 h 797"/>
                <a:gd name="T90" fmla="*/ 120 w 593"/>
                <a:gd name="T91" fmla="*/ 611 h 797"/>
                <a:gd name="T92" fmla="*/ 124 w 593"/>
                <a:gd name="T93" fmla="*/ 646 h 797"/>
                <a:gd name="T94" fmla="*/ 98 w 593"/>
                <a:gd name="T95" fmla="*/ 739 h 797"/>
                <a:gd name="T96" fmla="*/ 117 w 593"/>
                <a:gd name="T97" fmla="*/ 761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3" h="797">
                  <a:moveTo>
                    <a:pt x="117" y="761"/>
                  </a:moveTo>
                  <a:cubicBezTo>
                    <a:pt x="125" y="761"/>
                    <a:pt x="131" y="762"/>
                    <a:pt x="139" y="762"/>
                  </a:cubicBezTo>
                  <a:cubicBezTo>
                    <a:pt x="148" y="762"/>
                    <a:pt x="157" y="764"/>
                    <a:pt x="162" y="761"/>
                  </a:cubicBezTo>
                  <a:cubicBezTo>
                    <a:pt x="166" y="758"/>
                    <a:pt x="174" y="747"/>
                    <a:pt x="185" y="748"/>
                  </a:cubicBezTo>
                  <a:cubicBezTo>
                    <a:pt x="196" y="749"/>
                    <a:pt x="205" y="756"/>
                    <a:pt x="214" y="758"/>
                  </a:cubicBezTo>
                  <a:cubicBezTo>
                    <a:pt x="222" y="760"/>
                    <a:pt x="237" y="760"/>
                    <a:pt x="241" y="765"/>
                  </a:cubicBezTo>
                  <a:cubicBezTo>
                    <a:pt x="242" y="768"/>
                    <a:pt x="243" y="770"/>
                    <a:pt x="244" y="772"/>
                  </a:cubicBezTo>
                  <a:cubicBezTo>
                    <a:pt x="252" y="767"/>
                    <a:pt x="258" y="763"/>
                    <a:pt x="261" y="762"/>
                  </a:cubicBezTo>
                  <a:cubicBezTo>
                    <a:pt x="265" y="761"/>
                    <a:pt x="274" y="772"/>
                    <a:pt x="276" y="779"/>
                  </a:cubicBezTo>
                  <a:cubicBezTo>
                    <a:pt x="278" y="787"/>
                    <a:pt x="282" y="787"/>
                    <a:pt x="285" y="792"/>
                  </a:cubicBezTo>
                  <a:cubicBezTo>
                    <a:pt x="289" y="797"/>
                    <a:pt x="292" y="790"/>
                    <a:pt x="297" y="787"/>
                  </a:cubicBezTo>
                  <a:cubicBezTo>
                    <a:pt x="302" y="784"/>
                    <a:pt x="298" y="772"/>
                    <a:pt x="298" y="767"/>
                  </a:cubicBezTo>
                  <a:cubicBezTo>
                    <a:pt x="298" y="761"/>
                    <a:pt x="308" y="763"/>
                    <a:pt x="318" y="764"/>
                  </a:cubicBezTo>
                  <a:cubicBezTo>
                    <a:pt x="329" y="765"/>
                    <a:pt x="325" y="769"/>
                    <a:pt x="331" y="774"/>
                  </a:cubicBezTo>
                  <a:cubicBezTo>
                    <a:pt x="338" y="779"/>
                    <a:pt x="340" y="779"/>
                    <a:pt x="353" y="777"/>
                  </a:cubicBezTo>
                  <a:cubicBezTo>
                    <a:pt x="365" y="775"/>
                    <a:pt x="379" y="763"/>
                    <a:pt x="386" y="760"/>
                  </a:cubicBezTo>
                  <a:cubicBezTo>
                    <a:pt x="392" y="757"/>
                    <a:pt x="413" y="757"/>
                    <a:pt x="421" y="756"/>
                  </a:cubicBezTo>
                  <a:cubicBezTo>
                    <a:pt x="428" y="755"/>
                    <a:pt x="424" y="746"/>
                    <a:pt x="430" y="746"/>
                  </a:cubicBezTo>
                  <a:cubicBezTo>
                    <a:pt x="437" y="746"/>
                    <a:pt x="440" y="746"/>
                    <a:pt x="444" y="749"/>
                  </a:cubicBezTo>
                  <a:cubicBezTo>
                    <a:pt x="449" y="753"/>
                    <a:pt x="454" y="751"/>
                    <a:pt x="459" y="749"/>
                  </a:cubicBezTo>
                  <a:cubicBezTo>
                    <a:pt x="465" y="748"/>
                    <a:pt x="466" y="751"/>
                    <a:pt x="466" y="756"/>
                  </a:cubicBezTo>
                  <a:cubicBezTo>
                    <a:pt x="466" y="761"/>
                    <a:pt x="471" y="760"/>
                    <a:pt x="479" y="767"/>
                  </a:cubicBezTo>
                  <a:cubicBezTo>
                    <a:pt x="486" y="773"/>
                    <a:pt x="486" y="756"/>
                    <a:pt x="486" y="747"/>
                  </a:cubicBezTo>
                  <a:cubicBezTo>
                    <a:pt x="486" y="739"/>
                    <a:pt x="476" y="744"/>
                    <a:pt x="476" y="733"/>
                  </a:cubicBezTo>
                  <a:cubicBezTo>
                    <a:pt x="476" y="723"/>
                    <a:pt x="467" y="711"/>
                    <a:pt x="463" y="707"/>
                  </a:cubicBezTo>
                  <a:cubicBezTo>
                    <a:pt x="458" y="703"/>
                    <a:pt x="466" y="696"/>
                    <a:pt x="471" y="692"/>
                  </a:cubicBezTo>
                  <a:cubicBezTo>
                    <a:pt x="476" y="688"/>
                    <a:pt x="493" y="679"/>
                    <a:pt x="499" y="676"/>
                  </a:cubicBezTo>
                  <a:cubicBezTo>
                    <a:pt x="504" y="673"/>
                    <a:pt x="506" y="656"/>
                    <a:pt x="506" y="656"/>
                  </a:cubicBezTo>
                  <a:cubicBezTo>
                    <a:pt x="506" y="656"/>
                    <a:pt x="520" y="656"/>
                    <a:pt x="527" y="653"/>
                  </a:cubicBezTo>
                  <a:cubicBezTo>
                    <a:pt x="531" y="652"/>
                    <a:pt x="530" y="641"/>
                    <a:pt x="530" y="630"/>
                  </a:cubicBezTo>
                  <a:cubicBezTo>
                    <a:pt x="524" y="625"/>
                    <a:pt x="518" y="619"/>
                    <a:pt x="508" y="614"/>
                  </a:cubicBezTo>
                  <a:cubicBezTo>
                    <a:pt x="496" y="608"/>
                    <a:pt x="489" y="602"/>
                    <a:pt x="477" y="587"/>
                  </a:cubicBezTo>
                  <a:cubicBezTo>
                    <a:pt x="466" y="572"/>
                    <a:pt x="460" y="581"/>
                    <a:pt x="454" y="574"/>
                  </a:cubicBezTo>
                  <a:cubicBezTo>
                    <a:pt x="448" y="568"/>
                    <a:pt x="438" y="545"/>
                    <a:pt x="434" y="538"/>
                  </a:cubicBezTo>
                  <a:cubicBezTo>
                    <a:pt x="429" y="532"/>
                    <a:pt x="441" y="526"/>
                    <a:pt x="436" y="518"/>
                  </a:cubicBezTo>
                  <a:cubicBezTo>
                    <a:pt x="430" y="509"/>
                    <a:pt x="418" y="508"/>
                    <a:pt x="414" y="494"/>
                  </a:cubicBezTo>
                  <a:cubicBezTo>
                    <a:pt x="411" y="481"/>
                    <a:pt x="403" y="476"/>
                    <a:pt x="410" y="477"/>
                  </a:cubicBezTo>
                  <a:cubicBezTo>
                    <a:pt x="418" y="478"/>
                    <a:pt x="421" y="498"/>
                    <a:pt x="424" y="489"/>
                  </a:cubicBezTo>
                  <a:cubicBezTo>
                    <a:pt x="427" y="481"/>
                    <a:pt x="425" y="471"/>
                    <a:pt x="442" y="467"/>
                  </a:cubicBezTo>
                  <a:cubicBezTo>
                    <a:pt x="459" y="462"/>
                    <a:pt x="458" y="471"/>
                    <a:pt x="468" y="462"/>
                  </a:cubicBezTo>
                  <a:cubicBezTo>
                    <a:pt x="477" y="454"/>
                    <a:pt x="496" y="437"/>
                    <a:pt x="513" y="429"/>
                  </a:cubicBezTo>
                  <a:cubicBezTo>
                    <a:pt x="530" y="422"/>
                    <a:pt x="555" y="415"/>
                    <a:pt x="552" y="408"/>
                  </a:cubicBezTo>
                  <a:cubicBezTo>
                    <a:pt x="549" y="400"/>
                    <a:pt x="552" y="395"/>
                    <a:pt x="559" y="398"/>
                  </a:cubicBezTo>
                  <a:cubicBezTo>
                    <a:pt x="565" y="402"/>
                    <a:pt x="576" y="421"/>
                    <a:pt x="579" y="418"/>
                  </a:cubicBezTo>
                  <a:cubicBezTo>
                    <a:pt x="581" y="415"/>
                    <a:pt x="586" y="407"/>
                    <a:pt x="593" y="396"/>
                  </a:cubicBezTo>
                  <a:cubicBezTo>
                    <a:pt x="591" y="394"/>
                    <a:pt x="593" y="390"/>
                    <a:pt x="593" y="385"/>
                  </a:cubicBezTo>
                  <a:cubicBezTo>
                    <a:pt x="593" y="379"/>
                    <a:pt x="592" y="368"/>
                    <a:pt x="590" y="357"/>
                  </a:cubicBezTo>
                  <a:cubicBezTo>
                    <a:pt x="587" y="347"/>
                    <a:pt x="588" y="353"/>
                    <a:pt x="582" y="352"/>
                  </a:cubicBezTo>
                  <a:cubicBezTo>
                    <a:pt x="576" y="351"/>
                    <a:pt x="574" y="341"/>
                    <a:pt x="573" y="337"/>
                  </a:cubicBezTo>
                  <a:cubicBezTo>
                    <a:pt x="572" y="332"/>
                    <a:pt x="571" y="327"/>
                    <a:pt x="569" y="324"/>
                  </a:cubicBezTo>
                  <a:cubicBezTo>
                    <a:pt x="566" y="320"/>
                    <a:pt x="567" y="315"/>
                    <a:pt x="568" y="311"/>
                  </a:cubicBezTo>
                  <a:cubicBezTo>
                    <a:pt x="569" y="306"/>
                    <a:pt x="569" y="294"/>
                    <a:pt x="567" y="285"/>
                  </a:cubicBezTo>
                  <a:cubicBezTo>
                    <a:pt x="565" y="276"/>
                    <a:pt x="560" y="279"/>
                    <a:pt x="556" y="266"/>
                  </a:cubicBezTo>
                  <a:cubicBezTo>
                    <a:pt x="553" y="253"/>
                    <a:pt x="559" y="251"/>
                    <a:pt x="561" y="241"/>
                  </a:cubicBezTo>
                  <a:cubicBezTo>
                    <a:pt x="562" y="232"/>
                    <a:pt x="548" y="227"/>
                    <a:pt x="544" y="221"/>
                  </a:cubicBezTo>
                  <a:cubicBezTo>
                    <a:pt x="540" y="215"/>
                    <a:pt x="529" y="208"/>
                    <a:pt x="528" y="202"/>
                  </a:cubicBezTo>
                  <a:cubicBezTo>
                    <a:pt x="527" y="196"/>
                    <a:pt x="533" y="194"/>
                    <a:pt x="539" y="188"/>
                  </a:cubicBezTo>
                  <a:cubicBezTo>
                    <a:pt x="545" y="182"/>
                    <a:pt x="541" y="170"/>
                    <a:pt x="541" y="165"/>
                  </a:cubicBezTo>
                  <a:cubicBezTo>
                    <a:pt x="541" y="160"/>
                    <a:pt x="532" y="132"/>
                    <a:pt x="531" y="125"/>
                  </a:cubicBezTo>
                  <a:cubicBezTo>
                    <a:pt x="530" y="120"/>
                    <a:pt x="531" y="111"/>
                    <a:pt x="531" y="102"/>
                  </a:cubicBezTo>
                  <a:cubicBezTo>
                    <a:pt x="528" y="102"/>
                    <a:pt x="524" y="101"/>
                    <a:pt x="519" y="95"/>
                  </a:cubicBezTo>
                  <a:cubicBezTo>
                    <a:pt x="512" y="88"/>
                    <a:pt x="504" y="80"/>
                    <a:pt x="497" y="81"/>
                  </a:cubicBezTo>
                  <a:cubicBezTo>
                    <a:pt x="489" y="82"/>
                    <a:pt x="486" y="86"/>
                    <a:pt x="481" y="83"/>
                  </a:cubicBezTo>
                  <a:cubicBezTo>
                    <a:pt x="475" y="80"/>
                    <a:pt x="467" y="78"/>
                    <a:pt x="462" y="73"/>
                  </a:cubicBezTo>
                  <a:cubicBezTo>
                    <a:pt x="457" y="68"/>
                    <a:pt x="457" y="56"/>
                    <a:pt x="445" y="56"/>
                  </a:cubicBezTo>
                  <a:cubicBezTo>
                    <a:pt x="434" y="56"/>
                    <a:pt x="425" y="58"/>
                    <a:pt x="420" y="61"/>
                  </a:cubicBezTo>
                  <a:cubicBezTo>
                    <a:pt x="414" y="63"/>
                    <a:pt x="408" y="70"/>
                    <a:pt x="402" y="75"/>
                  </a:cubicBezTo>
                  <a:cubicBezTo>
                    <a:pt x="397" y="80"/>
                    <a:pt x="386" y="83"/>
                    <a:pt x="376" y="86"/>
                  </a:cubicBezTo>
                  <a:cubicBezTo>
                    <a:pt x="365" y="88"/>
                    <a:pt x="362" y="106"/>
                    <a:pt x="356" y="106"/>
                  </a:cubicBezTo>
                  <a:cubicBezTo>
                    <a:pt x="349" y="106"/>
                    <a:pt x="344" y="99"/>
                    <a:pt x="337" y="99"/>
                  </a:cubicBezTo>
                  <a:cubicBezTo>
                    <a:pt x="329" y="99"/>
                    <a:pt x="324" y="104"/>
                    <a:pt x="321" y="99"/>
                  </a:cubicBezTo>
                  <a:cubicBezTo>
                    <a:pt x="317" y="94"/>
                    <a:pt x="317" y="90"/>
                    <a:pt x="323" y="89"/>
                  </a:cubicBezTo>
                  <a:cubicBezTo>
                    <a:pt x="329" y="87"/>
                    <a:pt x="334" y="81"/>
                    <a:pt x="334" y="73"/>
                  </a:cubicBezTo>
                  <a:cubicBezTo>
                    <a:pt x="334" y="65"/>
                    <a:pt x="334" y="58"/>
                    <a:pt x="327" y="61"/>
                  </a:cubicBezTo>
                  <a:cubicBezTo>
                    <a:pt x="320" y="64"/>
                    <a:pt x="326" y="74"/>
                    <a:pt x="312" y="69"/>
                  </a:cubicBezTo>
                  <a:cubicBezTo>
                    <a:pt x="297" y="63"/>
                    <a:pt x="297" y="57"/>
                    <a:pt x="289" y="58"/>
                  </a:cubicBezTo>
                  <a:cubicBezTo>
                    <a:pt x="282" y="58"/>
                    <a:pt x="273" y="68"/>
                    <a:pt x="275" y="62"/>
                  </a:cubicBezTo>
                  <a:cubicBezTo>
                    <a:pt x="277" y="55"/>
                    <a:pt x="280" y="50"/>
                    <a:pt x="274" y="50"/>
                  </a:cubicBezTo>
                  <a:cubicBezTo>
                    <a:pt x="269" y="51"/>
                    <a:pt x="252" y="57"/>
                    <a:pt x="260" y="51"/>
                  </a:cubicBezTo>
                  <a:cubicBezTo>
                    <a:pt x="268" y="46"/>
                    <a:pt x="274" y="42"/>
                    <a:pt x="270" y="34"/>
                  </a:cubicBezTo>
                  <a:cubicBezTo>
                    <a:pt x="266" y="27"/>
                    <a:pt x="266" y="21"/>
                    <a:pt x="264" y="17"/>
                  </a:cubicBezTo>
                  <a:cubicBezTo>
                    <a:pt x="263" y="16"/>
                    <a:pt x="263" y="15"/>
                    <a:pt x="263" y="14"/>
                  </a:cubicBezTo>
                  <a:cubicBezTo>
                    <a:pt x="254" y="12"/>
                    <a:pt x="244" y="10"/>
                    <a:pt x="239" y="12"/>
                  </a:cubicBezTo>
                  <a:cubicBezTo>
                    <a:pt x="228" y="15"/>
                    <a:pt x="226" y="22"/>
                    <a:pt x="218" y="15"/>
                  </a:cubicBezTo>
                  <a:cubicBezTo>
                    <a:pt x="212" y="11"/>
                    <a:pt x="188" y="2"/>
                    <a:pt x="172" y="0"/>
                  </a:cubicBezTo>
                  <a:cubicBezTo>
                    <a:pt x="172" y="0"/>
                    <a:pt x="172" y="1"/>
                    <a:pt x="172" y="2"/>
                  </a:cubicBezTo>
                  <a:cubicBezTo>
                    <a:pt x="172" y="9"/>
                    <a:pt x="178" y="12"/>
                    <a:pt x="180" y="10"/>
                  </a:cubicBezTo>
                  <a:cubicBezTo>
                    <a:pt x="181" y="7"/>
                    <a:pt x="187" y="4"/>
                    <a:pt x="189" y="17"/>
                  </a:cubicBezTo>
                  <a:cubicBezTo>
                    <a:pt x="190" y="30"/>
                    <a:pt x="210" y="48"/>
                    <a:pt x="209" y="54"/>
                  </a:cubicBezTo>
                  <a:cubicBezTo>
                    <a:pt x="207" y="59"/>
                    <a:pt x="193" y="52"/>
                    <a:pt x="189" y="60"/>
                  </a:cubicBezTo>
                  <a:cubicBezTo>
                    <a:pt x="185" y="68"/>
                    <a:pt x="188" y="74"/>
                    <a:pt x="193" y="75"/>
                  </a:cubicBezTo>
                  <a:cubicBezTo>
                    <a:pt x="199" y="77"/>
                    <a:pt x="191" y="77"/>
                    <a:pt x="199" y="85"/>
                  </a:cubicBezTo>
                  <a:cubicBezTo>
                    <a:pt x="207" y="93"/>
                    <a:pt x="216" y="89"/>
                    <a:pt x="208" y="95"/>
                  </a:cubicBezTo>
                  <a:cubicBezTo>
                    <a:pt x="200" y="102"/>
                    <a:pt x="191" y="102"/>
                    <a:pt x="199" y="106"/>
                  </a:cubicBezTo>
                  <a:cubicBezTo>
                    <a:pt x="207" y="111"/>
                    <a:pt x="211" y="117"/>
                    <a:pt x="206" y="117"/>
                  </a:cubicBezTo>
                  <a:cubicBezTo>
                    <a:pt x="201" y="117"/>
                    <a:pt x="197" y="105"/>
                    <a:pt x="188" y="114"/>
                  </a:cubicBezTo>
                  <a:cubicBezTo>
                    <a:pt x="179" y="122"/>
                    <a:pt x="174" y="128"/>
                    <a:pt x="175" y="135"/>
                  </a:cubicBezTo>
                  <a:cubicBezTo>
                    <a:pt x="176" y="142"/>
                    <a:pt x="184" y="162"/>
                    <a:pt x="176" y="154"/>
                  </a:cubicBezTo>
                  <a:cubicBezTo>
                    <a:pt x="169" y="147"/>
                    <a:pt x="163" y="140"/>
                    <a:pt x="164" y="145"/>
                  </a:cubicBezTo>
                  <a:cubicBezTo>
                    <a:pt x="164" y="150"/>
                    <a:pt x="176" y="157"/>
                    <a:pt x="164" y="152"/>
                  </a:cubicBezTo>
                  <a:cubicBezTo>
                    <a:pt x="152" y="147"/>
                    <a:pt x="145" y="127"/>
                    <a:pt x="137" y="127"/>
                  </a:cubicBezTo>
                  <a:cubicBezTo>
                    <a:pt x="129" y="127"/>
                    <a:pt x="115" y="132"/>
                    <a:pt x="106" y="132"/>
                  </a:cubicBezTo>
                  <a:cubicBezTo>
                    <a:pt x="97" y="132"/>
                    <a:pt x="92" y="134"/>
                    <a:pt x="88" y="143"/>
                  </a:cubicBezTo>
                  <a:cubicBezTo>
                    <a:pt x="83" y="152"/>
                    <a:pt x="84" y="158"/>
                    <a:pt x="87" y="168"/>
                  </a:cubicBezTo>
                  <a:cubicBezTo>
                    <a:pt x="89" y="175"/>
                    <a:pt x="87" y="174"/>
                    <a:pt x="84" y="171"/>
                  </a:cubicBezTo>
                  <a:cubicBezTo>
                    <a:pt x="91" y="194"/>
                    <a:pt x="92" y="208"/>
                    <a:pt x="89" y="212"/>
                  </a:cubicBezTo>
                  <a:cubicBezTo>
                    <a:pt x="85" y="218"/>
                    <a:pt x="85" y="234"/>
                    <a:pt x="83" y="238"/>
                  </a:cubicBezTo>
                  <a:cubicBezTo>
                    <a:pt x="80" y="241"/>
                    <a:pt x="73" y="239"/>
                    <a:pt x="64" y="239"/>
                  </a:cubicBezTo>
                  <a:cubicBezTo>
                    <a:pt x="55" y="239"/>
                    <a:pt x="62" y="242"/>
                    <a:pt x="62" y="251"/>
                  </a:cubicBezTo>
                  <a:cubicBezTo>
                    <a:pt x="62" y="260"/>
                    <a:pt x="70" y="257"/>
                    <a:pt x="79" y="260"/>
                  </a:cubicBezTo>
                  <a:cubicBezTo>
                    <a:pt x="88" y="262"/>
                    <a:pt x="84" y="268"/>
                    <a:pt x="81" y="275"/>
                  </a:cubicBezTo>
                  <a:cubicBezTo>
                    <a:pt x="78" y="282"/>
                    <a:pt x="72" y="287"/>
                    <a:pt x="63" y="293"/>
                  </a:cubicBezTo>
                  <a:cubicBezTo>
                    <a:pt x="55" y="299"/>
                    <a:pt x="64" y="300"/>
                    <a:pt x="64" y="305"/>
                  </a:cubicBezTo>
                  <a:cubicBezTo>
                    <a:pt x="64" y="311"/>
                    <a:pt x="62" y="311"/>
                    <a:pt x="52" y="314"/>
                  </a:cubicBezTo>
                  <a:cubicBezTo>
                    <a:pt x="42" y="317"/>
                    <a:pt x="29" y="313"/>
                    <a:pt x="23" y="314"/>
                  </a:cubicBezTo>
                  <a:cubicBezTo>
                    <a:pt x="17" y="315"/>
                    <a:pt x="13" y="318"/>
                    <a:pt x="12" y="325"/>
                  </a:cubicBezTo>
                  <a:cubicBezTo>
                    <a:pt x="12" y="332"/>
                    <a:pt x="26" y="353"/>
                    <a:pt x="24" y="362"/>
                  </a:cubicBezTo>
                  <a:cubicBezTo>
                    <a:pt x="22" y="372"/>
                    <a:pt x="19" y="374"/>
                    <a:pt x="13" y="378"/>
                  </a:cubicBezTo>
                  <a:cubicBezTo>
                    <a:pt x="8" y="382"/>
                    <a:pt x="18" y="382"/>
                    <a:pt x="18" y="387"/>
                  </a:cubicBezTo>
                  <a:cubicBezTo>
                    <a:pt x="18" y="392"/>
                    <a:pt x="7" y="398"/>
                    <a:pt x="4" y="401"/>
                  </a:cubicBezTo>
                  <a:cubicBezTo>
                    <a:pt x="0" y="404"/>
                    <a:pt x="9" y="411"/>
                    <a:pt x="11" y="414"/>
                  </a:cubicBezTo>
                  <a:cubicBezTo>
                    <a:pt x="12" y="418"/>
                    <a:pt x="9" y="420"/>
                    <a:pt x="7" y="426"/>
                  </a:cubicBezTo>
                  <a:cubicBezTo>
                    <a:pt x="5" y="432"/>
                    <a:pt x="18" y="438"/>
                    <a:pt x="20" y="442"/>
                  </a:cubicBezTo>
                  <a:cubicBezTo>
                    <a:pt x="23" y="446"/>
                    <a:pt x="19" y="445"/>
                    <a:pt x="19" y="450"/>
                  </a:cubicBezTo>
                  <a:cubicBezTo>
                    <a:pt x="19" y="455"/>
                    <a:pt x="28" y="467"/>
                    <a:pt x="32" y="475"/>
                  </a:cubicBezTo>
                  <a:cubicBezTo>
                    <a:pt x="33" y="476"/>
                    <a:pt x="33" y="478"/>
                    <a:pt x="32" y="479"/>
                  </a:cubicBezTo>
                  <a:cubicBezTo>
                    <a:pt x="32" y="484"/>
                    <a:pt x="32" y="493"/>
                    <a:pt x="35" y="498"/>
                  </a:cubicBezTo>
                  <a:cubicBezTo>
                    <a:pt x="38" y="506"/>
                    <a:pt x="47" y="523"/>
                    <a:pt x="54" y="526"/>
                  </a:cubicBezTo>
                  <a:cubicBezTo>
                    <a:pt x="61" y="528"/>
                    <a:pt x="65" y="529"/>
                    <a:pt x="68" y="535"/>
                  </a:cubicBezTo>
                  <a:cubicBezTo>
                    <a:pt x="70" y="542"/>
                    <a:pt x="72" y="548"/>
                    <a:pt x="70" y="553"/>
                  </a:cubicBezTo>
                  <a:cubicBezTo>
                    <a:pt x="69" y="558"/>
                    <a:pt x="70" y="566"/>
                    <a:pt x="68" y="566"/>
                  </a:cubicBezTo>
                  <a:cubicBezTo>
                    <a:pt x="66" y="567"/>
                    <a:pt x="59" y="565"/>
                    <a:pt x="58" y="578"/>
                  </a:cubicBezTo>
                  <a:cubicBezTo>
                    <a:pt x="57" y="582"/>
                    <a:pt x="57" y="586"/>
                    <a:pt x="57" y="590"/>
                  </a:cubicBezTo>
                  <a:cubicBezTo>
                    <a:pt x="58" y="590"/>
                    <a:pt x="58" y="590"/>
                    <a:pt x="59" y="589"/>
                  </a:cubicBezTo>
                  <a:cubicBezTo>
                    <a:pt x="64" y="586"/>
                    <a:pt x="65" y="592"/>
                    <a:pt x="70" y="600"/>
                  </a:cubicBezTo>
                  <a:cubicBezTo>
                    <a:pt x="76" y="608"/>
                    <a:pt x="79" y="603"/>
                    <a:pt x="86" y="604"/>
                  </a:cubicBezTo>
                  <a:cubicBezTo>
                    <a:pt x="93" y="606"/>
                    <a:pt x="94" y="597"/>
                    <a:pt x="98" y="594"/>
                  </a:cubicBezTo>
                  <a:cubicBezTo>
                    <a:pt x="103" y="591"/>
                    <a:pt x="109" y="606"/>
                    <a:pt x="120" y="611"/>
                  </a:cubicBezTo>
                  <a:cubicBezTo>
                    <a:pt x="132" y="615"/>
                    <a:pt x="146" y="620"/>
                    <a:pt x="146" y="620"/>
                  </a:cubicBezTo>
                  <a:cubicBezTo>
                    <a:pt x="146" y="620"/>
                    <a:pt x="146" y="624"/>
                    <a:pt x="142" y="629"/>
                  </a:cubicBezTo>
                  <a:cubicBezTo>
                    <a:pt x="139" y="634"/>
                    <a:pt x="131" y="639"/>
                    <a:pt x="124" y="646"/>
                  </a:cubicBezTo>
                  <a:cubicBezTo>
                    <a:pt x="117" y="652"/>
                    <a:pt x="119" y="669"/>
                    <a:pt x="119" y="672"/>
                  </a:cubicBezTo>
                  <a:cubicBezTo>
                    <a:pt x="118" y="675"/>
                    <a:pt x="105" y="695"/>
                    <a:pt x="104" y="704"/>
                  </a:cubicBezTo>
                  <a:cubicBezTo>
                    <a:pt x="102" y="714"/>
                    <a:pt x="104" y="728"/>
                    <a:pt x="98" y="739"/>
                  </a:cubicBezTo>
                  <a:cubicBezTo>
                    <a:pt x="92" y="750"/>
                    <a:pt x="100" y="754"/>
                    <a:pt x="102" y="760"/>
                  </a:cubicBezTo>
                  <a:cubicBezTo>
                    <a:pt x="102" y="760"/>
                    <a:pt x="102" y="760"/>
                    <a:pt x="102" y="760"/>
                  </a:cubicBezTo>
                  <a:cubicBezTo>
                    <a:pt x="108" y="761"/>
                    <a:pt x="113" y="761"/>
                    <a:pt x="117" y="76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4" name="Freeform 167"/>
            <p:cNvSpPr>
              <a:spLocks noEditPoints="1"/>
            </p:cNvSpPr>
            <p:nvPr/>
          </p:nvSpPr>
          <p:spPr bwMode="auto">
            <a:xfrm>
              <a:off x="4227513" y="4545013"/>
              <a:ext cx="1481137" cy="1492250"/>
            </a:xfrm>
            <a:custGeom>
              <a:avLst/>
              <a:gdLst>
                <a:gd name="T0" fmla="*/ 501 w 940"/>
                <a:gd name="T1" fmla="*/ 90 h 948"/>
                <a:gd name="T2" fmla="*/ 497 w 940"/>
                <a:gd name="T3" fmla="*/ 52 h 948"/>
                <a:gd name="T4" fmla="*/ 406 w 940"/>
                <a:gd name="T5" fmla="*/ 2 h 948"/>
                <a:gd name="T6" fmla="*/ 327 w 940"/>
                <a:gd name="T7" fmla="*/ 35 h 948"/>
                <a:gd name="T8" fmla="*/ 282 w 940"/>
                <a:gd name="T9" fmla="*/ 36 h 948"/>
                <a:gd name="T10" fmla="*/ 259 w 940"/>
                <a:gd name="T11" fmla="*/ 58 h 948"/>
                <a:gd name="T12" fmla="*/ 246 w 940"/>
                <a:gd name="T13" fmla="*/ 83 h 948"/>
                <a:gd name="T14" fmla="*/ 201 w 940"/>
                <a:gd name="T15" fmla="*/ 73 h 948"/>
                <a:gd name="T16" fmla="*/ 181 w 940"/>
                <a:gd name="T17" fmla="*/ 133 h 948"/>
                <a:gd name="T18" fmla="*/ 152 w 940"/>
                <a:gd name="T19" fmla="*/ 104 h 948"/>
                <a:gd name="T20" fmla="*/ 121 w 940"/>
                <a:gd name="T21" fmla="*/ 86 h 948"/>
                <a:gd name="T22" fmla="*/ 97 w 940"/>
                <a:gd name="T23" fmla="*/ 122 h 948"/>
                <a:gd name="T24" fmla="*/ 34 w 940"/>
                <a:gd name="T25" fmla="*/ 128 h 948"/>
                <a:gd name="T26" fmla="*/ 32 w 940"/>
                <a:gd name="T27" fmla="*/ 161 h 948"/>
                <a:gd name="T28" fmla="*/ 20 w 940"/>
                <a:gd name="T29" fmla="*/ 204 h 948"/>
                <a:gd name="T30" fmla="*/ 24 w 940"/>
                <a:gd name="T31" fmla="*/ 232 h 948"/>
                <a:gd name="T32" fmla="*/ 18 w 940"/>
                <a:gd name="T33" fmla="*/ 280 h 948"/>
                <a:gd name="T34" fmla="*/ 64 w 940"/>
                <a:gd name="T35" fmla="*/ 338 h 948"/>
                <a:gd name="T36" fmla="*/ 117 w 940"/>
                <a:gd name="T37" fmla="*/ 328 h 948"/>
                <a:gd name="T38" fmla="*/ 183 w 940"/>
                <a:gd name="T39" fmla="*/ 289 h 948"/>
                <a:gd name="T40" fmla="*/ 274 w 940"/>
                <a:gd name="T41" fmla="*/ 351 h 948"/>
                <a:gd name="T42" fmla="*/ 294 w 940"/>
                <a:gd name="T43" fmla="*/ 439 h 948"/>
                <a:gd name="T44" fmla="*/ 327 w 940"/>
                <a:gd name="T45" fmla="*/ 462 h 948"/>
                <a:gd name="T46" fmla="*/ 386 w 940"/>
                <a:gd name="T47" fmla="*/ 509 h 948"/>
                <a:gd name="T48" fmla="*/ 451 w 940"/>
                <a:gd name="T49" fmla="*/ 580 h 948"/>
                <a:gd name="T50" fmla="*/ 529 w 940"/>
                <a:gd name="T51" fmla="*/ 610 h 948"/>
                <a:gd name="T52" fmla="*/ 591 w 940"/>
                <a:gd name="T53" fmla="*/ 652 h 948"/>
                <a:gd name="T54" fmla="*/ 638 w 940"/>
                <a:gd name="T55" fmla="*/ 667 h 948"/>
                <a:gd name="T56" fmla="*/ 674 w 940"/>
                <a:gd name="T57" fmla="*/ 720 h 948"/>
                <a:gd name="T58" fmla="*/ 728 w 940"/>
                <a:gd name="T59" fmla="*/ 759 h 948"/>
                <a:gd name="T60" fmla="*/ 766 w 940"/>
                <a:gd name="T61" fmla="*/ 843 h 948"/>
                <a:gd name="T62" fmla="*/ 743 w 940"/>
                <a:gd name="T63" fmla="*/ 886 h 948"/>
                <a:gd name="T64" fmla="*/ 736 w 940"/>
                <a:gd name="T65" fmla="*/ 948 h 948"/>
                <a:gd name="T66" fmla="*/ 790 w 940"/>
                <a:gd name="T67" fmla="*/ 895 h 948"/>
                <a:gd name="T68" fmla="*/ 824 w 940"/>
                <a:gd name="T69" fmla="*/ 827 h 948"/>
                <a:gd name="T70" fmla="*/ 829 w 940"/>
                <a:gd name="T71" fmla="*/ 776 h 948"/>
                <a:gd name="T72" fmla="*/ 788 w 940"/>
                <a:gd name="T73" fmla="*/ 720 h 948"/>
                <a:gd name="T74" fmla="*/ 840 w 940"/>
                <a:gd name="T75" fmla="*/ 676 h 948"/>
                <a:gd name="T76" fmla="*/ 907 w 940"/>
                <a:gd name="T77" fmla="*/ 718 h 948"/>
                <a:gd name="T78" fmla="*/ 933 w 940"/>
                <a:gd name="T79" fmla="*/ 680 h 948"/>
                <a:gd name="T80" fmla="*/ 849 w 940"/>
                <a:gd name="T81" fmla="*/ 627 h 948"/>
                <a:gd name="T82" fmla="*/ 715 w 940"/>
                <a:gd name="T83" fmla="*/ 559 h 948"/>
                <a:gd name="T84" fmla="*/ 688 w 940"/>
                <a:gd name="T85" fmla="*/ 528 h 948"/>
                <a:gd name="T86" fmla="*/ 621 w 940"/>
                <a:gd name="T87" fmla="*/ 509 h 948"/>
                <a:gd name="T88" fmla="*/ 529 w 940"/>
                <a:gd name="T89" fmla="*/ 374 h 948"/>
                <a:gd name="T90" fmla="*/ 434 w 940"/>
                <a:gd name="T91" fmla="*/ 307 h 948"/>
                <a:gd name="T92" fmla="*/ 419 w 940"/>
                <a:gd name="T93" fmla="*/ 246 h 948"/>
                <a:gd name="T94" fmla="*/ 426 w 940"/>
                <a:gd name="T95" fmla="*/ 215 h 948"/>
                <a:gd name="T96" fmla="*/ 422 w 940"/>
                <a:gd name="T97" fmla="*/ 171 h 948"/>
                <a:gd name="T98" fmla="*/ 456 w 940"/>
                <a:gd name="T99" fmla="*/ 159 h 948"/>
                <a:gd name="T100" fmla="*/ 502 w 940"/>
                <a:gd name="T101" fmla="*/ 147 h 948"/>
                <a:gd name="T102" fmla="*/ 504 w 940"/>
                <a:gd name="T103" fmla="*/ 114 h 948"/>
                <a:gd name="T104" fmla="*/ 449 w 940"/>
                <a:gd name="T105" fmla="*/ 546 h 948"/>
                <a:gd name="T106" fmla="*/ 440 w 940"/>
                <a:gd name="T107" fmla="*/ 35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0" h="948">
                  <a:moveTo>
                    <a:pt x="504" y="114"/>
                  </a:moveTo>
                  <a:cubicBezTo>
                    <a:pt x="493" y="110"/>
                    <a:pt x="505" y="104"/>
                    <a:pt x="513" y="97"/>
                  </a:cubicBezTo>
                  <a:cubicBezTo>
                    <a:pt x="521" y="90"/>
                    <a:pt x="506" y="91"/>
                    <a:pt x="501" y="90"/>
                  </a:cubicBezTo>
                  <a:cubicBezTo>
                    <a:pt x="497" y="88"/>
                    <a:pt x="496" y="86"/>
                    <a:pt x="499" y="77"/>
                  </a:cubicBezTo>
                  <a:cubicBezTo>
                    <a:pt x="501" y="71"/>
                    <a:pt x="510" y="64"/>
                    <a:pt x="515" y="61"/>
                  </a:cubicBezTo>
                  <a:cubicBezTo>
                    <a:pt x="510" y="57"/>
                    <a:pt x="507" y="54"/>
                    <a:pt x="497" y="52"/>
                  </a:cubicBezTo>
                  <a:cubicBezTo>
                    <a:pt x="481" y="50"/>
                    <a:pt x="438" y="53"/>
                    <a:pt x="430" y="46"/>
                  </a:cubicBezTo>
                  <a:cubicBezTo>
                    <a:pt x="421" y="38"/>
                    <a:pt x="412" y="29"/>
                    <a:pt x="407" y="20"/>
                  </a:cubicBezTo>
                  <a:cubicBezTo>
                    <a:pt x="402" y="12"/>
                    <a:pt x="416" y="0"/>
                    <a:pt x="406" y="2"/>
                  </a:cubicBezTo>
                  <a:cubicBezTo>
                    <a:pt x="396" y="4"/>
                    <a:pt x="386" y="14"/>
                    <a:pt x="377" y="14"/>
                  </a:cubicBezTo>
                  <a:cubicBezTo>
                    <a:pt x="369" y="14"/>
                    <a:pt x="357" y="11"/>
                    <a:pt x="347" y="14"/>
                  </a:cubicBezTo>
                  <a:cubicBezTo>
                    <a:pt x="338" y="17"/>
                    <a:pt x="334" y="29"/>
                    <a:pt x="327" y="35"/>
                  </a:cubicBezTo>
                  <a:cubicBezTo>
                    <a:pt x="321" y="42"/>
                    <a:pt x="311" y="42"/>
                    <a:pt x="306" y="37"/>
                  </a:cubicBezTo>
                  <a:cubicBezTo>
                    <a:pt x="302" y="34"/>
                    <a:pt x="292" y="33"/>
                    <a:pt x="283" y="33"/>
                  </a:cubicBezTo>
                  <a:cubicBezTo>
                    <a:pt x="282" y="34"/>
                    <a:pt x="282" y="35"/>
                    <a:pt x="282" y="36"/>
                  </a:cubicBezTo>
                  <a:cubicBezTo>
                    <a:pt x="282" y="43"/>
                    <a:pt x="274" y="47"/>
                    <a:pt x="279" y="50"/>
                  </a:cubicBezTo>
                  <a:cubicBezTo>
                    <a:pt x="284" y="53"/>
                    <a:pt x="291" y="67"/>
                    <a:pt x="279" y="63"/>
                  </a:cubicBezTo>
                  <a:cubicBezTo>
                    <a:pt x="267" y="59"/>
                    <a:pt x="263" y="50"/>
                    <a:pt x="259" y="58"/>
                  </a:cubicBezTo>
                  <a:cubicBezTo>
                    <a:pt x="255" y="65"/>
                    <a:pt x="257" y="70"/>
                    <a:pt x="258" y="75"/>
                  </a:cubicBezTo>
                  <a:cubicBezTo>
                    <a:pt x="259" y="79"/>
                    <a:pt x="268" y="96"/>
                    <a:pt x="260" y="94"/>
                  </a:cubicBezTo>
                  <a:cubicBezTo>
                    <a:pt x="251" y="92"/>
                    <a:pt x="259" y="82"/>
                    <a:pt x="246" y="83"/>
                  </a:cubicBezTo>
                  <a:cubicBezTo>
                    <a:pt x="233" y="84"/>
                    <a:pt x="228" y="95"/>
                    <a:pt x="223" y="90"/>
                  </a:cubicBezTo>
                  <a:cubicBezTo>
                    <a:pt x="217" y="84"/>
                    <a:pt x="214" y="72"/>
                    <a:pt x="210" y="72"/>
                  </a:cubicBezTo>
                  <a:cubicBezTo>
                    <a:pt x="205" y="72"/>
                    <a:pt x="201" y="61"/>
                    <a:pt x="201" y="73"/>
                  </a:cubicBezTo>
                  <a:cubicBezTo>
                    <a:pt x="201" y="84"/>
                    <a:pt x="201" y="93"/>
                    <a:pt x="194" y="98"/>
                  </a:cubicBezTo>
                  <a:cubicBezTo>
                    <a:pt x="186" y="104"/>
                    <a:pt x="182" y="112"/>
                    <a:pt x="181" y="117"/>
                  </a:cubicBezTo>
                  <a:cubicBezTo>
                    <a:pt x="180" y="123"/>
                    <a:pt x="187" y="132"/>
                    <a:pt x="181" y="133"/>
                  </a:cubicBezTo>
                  <a:cubicBezTo>
                    <a:pt x="175" y="134"/>
                    <a:pt x="161" y="124"/>
                    <a:pt x="164" y="118"/>
                  </a:cubicBezTo>
                  <a:cubicBezTo>
                    <a:pt x="167" y="113"/>
                    <a:pt x="173" y="112"/>
                    <a:pt x="166" y="110"/>
                  </a:cubicBezTo>
                  <a:cubicBezTo>
                    <a:pt x="158" y="108"/>
                    <a:pt x="157" y="110"/>
                    <a:pt x="152" y="104"/>
                  </a:cubicBezTo>
                  <a:cubicBezTo>
                    <a:pt x="147" y="97"/>
                    <a:pt x="139" y="96"/>
                    <a:pt x="139" y="89"/>
                  </a:cubicBezTo>
                  <a:cubicBezTo>
                    <a:pt x="139" y="81"/>
                    <a:pt x="145" y="74"/>
                    <a:pt x="138" y="73"/>
                  </a:cubicBezTo>
                  <a:cubicBezTo>
                    <a:pt x="132" y="72"/>
                    <a:pt x="128" y="81"/>
                    <a:pt x="121" y="86"/>
                  </a:cubicBezTo>
                  <a:cubicBezTo>
                    <a:pt x="115" y="92"/>
                    <a:pt x="114" y="88"/>
                    <a:pt x="116" y="96"/>
                  </a:cubicBezTo>
                  <a:cubicBezTo>
                    <a:pt x="118" y="105"/>
                    <a:pt x="117" y="101"/>
                    <a:pt x="109" y="108"/>
                  </a:cubicBezTo>
                  <a:cubicBezTo>
                    <a:pt x="102" y="114"/>
                    <a:pt x="105" y="117"/>
                    <a:pt x="97" y="122"/>
                  </a:cubicBezTo>
                  <a:cubicBezTo>
                    <a:pt x="88" y="126"/>
                    <a:pt x="82" y="121"/>
                    <a:pt x="76" y="122"/>
                  </a:cubicBezTo>
                  <a:cubicBezTo>
                    <a:pt x="71" y="123"/>
                    <a:pt x="65" y="123"/>
                    <a:pt x="56" y="125"/>
                  </a:cubicBezTo>
                  <a:cubicBezTo>
                    <a:pt x="49" y="127"/>
                    <a:pt x="41" y="130"/>
                    <a:pt x="34" y="128"/>
                  </a:cubicBezTo>
                  <a:cubicBezTo>
                    <a:pt x="32" y="132"/>
                    <a:pt x="30" y="130"/>
                    <a:pt x="22" y="136"/>
                  </a:cubicBezTo>
                  <a:cubicBezTo>
                    <a:pt x="13" y="142"/>
                    <a:pt x="21" y="141"/>
                    <a:pt x="24" y="146"/>
                  </a:cubicBezTo>
                  <a:cubicBezTo>
                    <a:pt x="28" y="150"/>
                    <a:pt x="29" y="150"/>
                    <a:pt x="32" y="161"/>
                  </a:cubicBezTo>
                  <a:cubicBezTo>
                    <a:pt x="36" y="171"/>
                    <a:pt x="36" y="163"/>
                    <a:pt x="44" y="173"/>
                  </a:cubicBezTo>
                  <a:cubicBezTo>
                    <a:pt x="53" y="183"/>
                    <a:pt x="40" y="189"/>
                    <a:pt x="38" y="193"/>
                  </a:cubicBezTo>
                  <a:cubicBezTo>
                    <a:pt x="37" y="198"/>
                    <a:pt x="25" y="204"/>
                    <a:pt x="20" y="204"/>
                  </a:cubicBezTo>
                  <a:cubicBezTo>
                    <a:pt x="15" y="204"/>
                    <a:pt x="10" y="205"/>
                    <a:pt x="5" y="208"/>
                  </a:cubicBezTo>
                  <a:cubicBezTo>
                    <a:pt x="0" y="211"/>
                    <a:pt x="8" y="219"/>
                    <a:pt x="12" y="226"/>
                  </a:cubicBezTo>
                  <a:cubicBezTo>
                    <a:pt x="16" y="232"/>
                    <a:pt x="20" y="230"/>
                    <a:pt x="24" y="232"/>
                  </a:cubicBezTo>
                  <a:cubicBezTo>
                    <a:pt x="29" y="233"/>
                    <a:pt x="31" y="240"/>
                    <a:pt x="35" y="248"/>
                  </a:cubicBezTo>
                  <a:cubicBezTo>
                    <a:pt x="38" y="255"/>
                    <a:pt x="26" y="259"/>
                    <a:pt x="22" y="262"/>
                  </a:cubicBezTo>
                  <a:cubicBezTo>
                    <a:pt x="17" y="266"/>
                    <a:pt x="15" y="270"/>
                    <a:pt x="18" y="280"/>
                  </a:cubicBezTo>
                  <a:cubicBezTo>
                    <a:pt x="22" y="290"/>
                    <a:pt x="42" y="303"/>
                    <a:pt x="51" y="306"/>
                  </a:cubicBezTo>
                  <a:cubicBezTo>
                    <a:pt x="59" y="310"/>
                    <a:pt x="76" y="310"/>
                    <a:pt x="79" y="314"/>
                  </a:cubicBezTo>
                  <a:cubicBezTo>
                    <a:pt x="81" y="319"/>
                    <a:pt x="71" y="333"/>
                    <a:pt x="64" y="338"/>
                  </a:cubicBezTo>
                  <a:cubicBezTo>
                    <a:pt x="59" y="342"/>
                    <a:pt x="60" y="346"/>
                    <a:pt x="64" y="352"/>
                  </a:cubicBezTo>
                  <a:cubicBezTo>
                    <a:pt x="74" y="349"/>
                    <a:pt x="84" y="347"/>
                    <a:pt x="90" y="344"/>
                  </a:cubicBezTo>
                  <a:cubicBezTo>
                    <a:pt x="102" y="340"/>
                    <a:pt x="109" y="339"/>
                    <a:pt x="117" y="328"/>
                  </a:cubicBezTo>
                  <a:cubicBezTo>
                    <a:pt x="125" y="318"/>
                    <a:pt x="126" y="313"/>
                    <a:pt x="134" y="304"/>
                  </a:cubicBezTo>
                  <a:cubicBezTo>
                    <a:pt x="141" y="295"/>
                    <a:pt x="147" y="288"/>
                    <a:pt x="157" y="287"/>
                  </a:cubicBezTo>
                  <a:cubicBezTo>
                    <a:pt x="166" y="285"/>
                    <a:pt x="175" y="287"/>
                    <a:pt x="183" y="289"/>
                  </a:cubicBezTo>
                  <a:cubicBezTo>
                    <a:pt x="190" y="291"/>
                    <a:pt x="198" y="295"/>
                    <a:pt x="204" y="299"/>
                  </a:cubicBezTo>
                  <a:cubicBezTo>
                    <a:pt x="211" y="303"/>
                    <a:pt x="228" y="318"/>
                    <a:pt x="236" y="319"/>
                  </a:cubicBezTo>
                  <a:cubicBezTo>
                    <a:pt x="244" y="319"/>
                    <a:pt x="273" y="335"/>
                    <a:pt x="274" y="351"/>
                  </a:cubicBezTo>
                  <a:cubicBezTo>
                    <a:pt x="275" y="367"/>
                    <a:pt x="275" y="378"/>
                    <a:pt x="279" y="384"/>
                  </a:cubicBezTo>
                  <a:cubicBezTo>
                    <a:pt x="283" y="391"/>
                    <a:pt x="295" y="413"/>
                    <a:pt x="292" y="423"/>
                  </a:cubicBezTo>
                  <a:cubicBezTo>
                    <a:pt x="290" y="434"/>
                    <a:pt x="288" y="439"/>
                    <a:pt x="294" y="439"/>
                  </a:cubicBezTo>
                  <a:cubicBezTo>
                    <a:pt x="299" y="439"/>
                    <a:pt x="312" y="442"/>
                    <a:pt x="312" y="447"/>
                  </a:cubicBezTo>
                  <a:cubicBezTo>
                    <a:pt x="312" y="451"/>
                    <a:pt x="308" y="453"/>
                    <a:pt x="313" y="454"/>
                  </a:cubicBezTo>
                  <a:cubicBezTo>
                    <a:pt x="318" y="455"/>
                    <a:pt x="323" y="451"/>
                    <a:pt x="327" y="462"/>
                  </a:cubicBezTo>
                  <a:cubicBezTo>
                    <a:pt x="332" y="473"/>
                    <a:pt x="347" y="483"/>
                    <a:pt x="344" y="488"/>
                  </a:cubicBezTo>
                  <a:cubicBezTo>
                    <a:pt x="341" y="494"/>
                    <a:pt x="333" y="496"/>
                    <a:pt x="339" y="496"/>
                  </a:cubicBezTo>
                  <a:cubicBezTo>
                    <a:pt x="344" y="496"/>
                    <a:pt x="379" y="501"/>
                    <a:pt x="386" y="509"/>
                  </a:cubicBezTo>
                  <a:cubicBezTo>
                    <a:pt x="393" y="517"/>
                    <a:pt x="383" y="525"/>
                    <a:pt x="389" y="528"/>
                  </a:cubicBezTo>
                  <a:cubicBezTo>
                    <a:pt x="395" y="532"/>
                    <a:pt x="422" y="546"/>
                    <a:pt x="424" y="554"/>
                  </a:cubicBezTo>
                  <a:cubicBezTo>
                    <a:pt x="427" y="562"/>
                    <a:pt x="441" y="569"/>
                    <a:pt x="451" y="580"/>
                  </a:cubicBezTo>
                  <a:cubicBezTo>
                    <a:pt x="460" y="590"/>
                    <a:pt x="484" y="598"/>
                    <a:pt x="489" y="604"/>
                  </a:cubicBezTo>
                  <a:cubicBezTo>
                    <a:pt x="494" y="609"/>
                    <a:pt x="495" y="612"/>
                    <a:pt x="503" y="611"/>
                  </a:cubicBezTo>
                  <a:cubicBezTo>
                    <a:pt x="511" y="609"/>
                    <a:pt x="523" y="608"/>
                    <a:pt x="529" y="610"/>
                  </a:cubicBezTo>
                  <a:cubicBezTo>
                    <a:pt x="535" y="612"/>
                    <a:pt x="539" y="606"/>
                    <a:pt x="548" y="611"/>
                  </a:cubicBezTo>
                  <a:cubicBezTo>
                    <a:pt x="557" y="616"/>
                    <a:pt x="570" y="639"/>
                    <a:pt x="573" y="644"/>
                  </a:cubicBezTo>
                  <a:cubicBezTo>
                    <a:pt x="576" y="650"/>
                    <a:pt x="584" y="652"/>
                    <a:pt x="591" y="652"/>
                  </a:cubicBezTo>
                  <a:cubicBezTo>
                    <a:pt x="598" y="652"/>
                    <a:pt x="610" y="652"/>
                    <a:pt x="608" y="658"/>
                  </a:cubicBezTo>
                  <a:cubicBezTo>
                    <a:pt x="605" y="664"/>
                    <a:pt x="600" y="675"/>
                    <a:pt x="608" y="672"/>
                  </a:cubicBezTo>
                  <a:cubicBezTo>
                    <a:pt x="616" y="670"/>
                    <a:pt x="636" y="665"/>
                    <a:pt x="638" y="667"/>
                  </a:cubicBezTo>
                  <a:cubicBezTo>
                    <a:pt x="640" y="668"/>
                    <a:pt x="655" y="686"/>
                    <a:pt x="654" y="692"/>
                  </a:cubicBezTo>
                  <a:cubicBezTo>
                    <a:pt x="653" y="699"/>
                    <a:pt x="652" y="708"/>
                    <a:pt x="657" y="711"/>
                  </a:cubicBezTo>
                  <a:cubicBezTo>
                    <a:pt x="662" y="713"/>
                    <a:pt x="667" y="712"/>
                    <a:pt x="674" y="720"/>
                  </a:cubicBezTo>
                  <a:cubicBezTo>
                    <a:pt x="681" y="727"/>
                    <a:pt x="684" y="733"/>
                    <a:pt x="691" y="728"/>
                  </a:cubicBezTo>
                  <a:cubicBezTo>
                    <a:pt x="698" y="724"/>
                    <a:pt x="699" y="715"/>
                    <a:pt x="705" y="720"/>
                  </a:cubicBezTo>
                  <a:cubicBezTo>
                    <a:pt x="712" y="726"/>
                    <a:pt x="724" y="746"/>
                    <a:pt x="728" y="759"/>
                  </a:cubicBezTo>
                  <a:cubicBezTo>
                    <a:pt x="732" y="772"/>
                    <a:pt x="743" y="783"/>
                    <a:pt x="745" y="791"/>
                  </a:cubicBezTo>
                  <a:cubicBezTo>
                    <a:pt x="748" y="799"/>
                    <a:pt x="752" y="822"/>
                    <a:pt x="756" y="825"/>
                  </a:cubicBezTo>
                  <a:cubicBezTo>
                    <a:pt x="760" y="828"/>
                    <a:pt x="770" y="828"/>
                    <a:pt x="766" y="843"/>
                  </a:cubicBezTo>
                  <a:cubicBezTo>
                    <a:pt x="762" y="857"/>
                    <a:pt x="766" y="859"/>
                    <a:pt x="760" y="860"/>
                  </a:cubicBezTo>
                  <a:cubicBezTo>
                    <a:pt x="755" y="860"/>
                    <a:pt x="737" y="867"/>
                    <a:pt x="740" y="871"/>
                  </a:cubicBezTo>
                  <a:cubicBezTo>
                    <a:pt x="742" y="875"/>
                    <a:pt x="745" y="876"/>
                    <a:pt x="743" y="886"/>
                  </a:cubicBezTo>
                  <a:cubicBezTo>
                    <a:pt x="740" y="897"/>
                    <a:pt x="736" y="905"/>
                    <a:pt x="732" y="909"/>
                  </a:cubicBezTo>
                  <a:cubicBezTo>
                    <a:pt x="728" y="912"/>
                    <a:pt x="726" y="919"/>
                    <a:pt x="726" y="924"/>
                  </a:cubicBezTo>
                  <a:cubicBezTo>
                    <a:pt x="726" y="929"/>
                    <a:pt x="725" y="948"/>
                    <a:pt x="736" y="948"/>
                  </a:cubicBezTo>
                  <a:cubicBezTo>
                    <a:pt x="748" y="948"/>
                    <a:pt x="764" y="946"/>
                    <a:pt x="765" y="937"/>
                  </a:cubicBezTo>
                  <a:cubicBezTo>
                    <a:pt x="766" y="929"/>
                    <a:pt x="764" y="925"/>
                    <a:pt x="769" y="919"/>
                  </a:cubicBezTo>
                  <a:cubicBezTo>
                    <a:pt x="774" y="913"/>
                    <a:pt x="786" y="897"/>
                    <a:pt x="790" y="895"/>
                  </a:cubicBezTo>
                  <a:cubicBezTo>
                    <a:pt x="794" y="892"/>
                    <a:pt x="800" y="888"/>
                    <a:pt x="799" y="880"/>
                  </a:cubicBezTo>
                  <a:cubicBezTo>
                    <a:pt x="798" y="872"/>
                    <a:pt x="792" y="857"/>
                    <a:pt x="795" y="852"/>
                  </a:cubicBezTo>
                  <a:cubicBezTo>
                    <a:pt x="798" y="848"/>
                    <a:pt x="818" y="828"/>
                    <a:pt x="824" y="827"/>
                  </a:cubicBezTo>
                  <a:cubicBezTo>
                    <a:pt x="829" y="825"/>
                    <a:pt x="845" y="830"/>
                    <a:pt x="843" y="823"/>
                  </a:cubicBezTo>
                  <a:cubicBezTo>
                    <a:pt x="840" y="816"/>
                    <a:pt x="837" y="800"/>
                    <a:pt x="837" y="796"/>
                  </a:cubicBezTo>
                  <a:cubicBezTo>
                    <a:pt x="837" y="791"/>
                    <a:pt x="836" y="780"/>
                    <a:pt x="829" y="776"/>
                  </a:cubicBezTo>
                  <a:cubicBezTo>
                    <a:pt x="823" y="771"/>
                    <a:pt x="808" y="760"/>
                    <a:pt x="803" y="760"/>
                  </a:cubicBezTo>
                  <a:cubicBezTo>
                    <a:pt x="797" y="760"/>
                    <a:pt x="779" y="748"/>
                    <a:pt x="780" y="740"/>
                  </a:cubicBezTo>
                  <a:cubicBezTo>
                    <a:pt x="780" y="731"/>
                    <a:pt x="788" y="730"/>
                    <a:pt x="788" y="720"/>
                  </a:cubicBezTo>
                  <a:cubicBezTo>
                    <a:pt x="788" y="709"/>
                    <a:pt x="795" y="688"/>
                    <a:pt x="799" y="680"/>
                  </a:cubicBezTo>
                  <a:cubicBezTo>
                    <a:pt x="803" y="673"/>
                    <a:pt x="816" y="658"/>
                    <a:pt x="824" y="663"/>
                  </a:cubicBezTo>
                  <a:cubicBezTo>
                    <a:pt x="832" y="668"/>
                    <a:pt x="835" y="675"/>
                    <a:pt x="840" y="676"/>
                  </a:cubicBezTo>
                  <a:cubicBezTo>
                    <a:pt x="844" y="676"/>
                    <a:pt x="869" y="681"/>
                    <a:pt x="880" y="681"/>
                  </a:cubicBezTo>
                  <a:cubicBezTo>
                    <a:pt x="890" y="681"/>
                    <a:pt x="898" y="691"/>
                    <a:pt x="898" y="698"/>
                  </a:cubicBezTo>
                  <a:cubicBezTo>
                    <a:pt x="898" y="705"/>
                    <a:pt x="898" y="714"/>
                    <a:pt x="907" y="718"/>
                  </a:cubicBezTo>
                  <a:cubicBezTo>
                    <a:pt x="916" y="722"/>
                    <a:pt x="923" y="728"/>
                    <a:pt x="929" y="724"/>
                  </a:cubicBezTo>
                  <a:cubicBezTo>
                    <a:pt x="934" y="720"/>
                    <a:pt x="933" y="710"/>
                    <a:pt x="936" y="704"/>
                  </a:cubicBezTo>
                  <a:cubicBezTo>
                    <a:pt x="939" y="697"/>
                    <a:pt x="940" y="688"/>
                    <a:pt x="933" y="680"/>
                  </a:cubicBezTo>
                  <a:cubicBezTo>
                    <a:pt x="925" y="672"/>
                    <a:pt x="916" y="666"/>
                    <a:pt x="908" y="660"/>
                  </a:cubicBezTo>
                  <a:cubicBezTo>
                    <a:pt x="901" y="653"/>
                    <a:pt x="897" y="651"/>
                    <a:pt x="893" y="645"/>
                  </a:cubicBezTo>
                  <a:cubicBezTo>
                    <a:pt x="889" y="640"/>
                    <a:pt x="860" y="633"/>
                    <a:pt x="849" y="627"/>
                  </a:cubicBezTo>
                  <a:cubicBezTo>
                    <a:pt x="838" y="620"/>
                    <a:pt x="823" y="608"/>
                    <a:pt x="811" y="603"/>
                  </a:cubicBezTo>
                  <a:cubicBezTo>
                    <a:pt x="799" y="598"/>
                    <a:pt x="732" y="583"/>
                    <a:pt x="724" y="572"/>
                  </a:cubicBezTo>
                  <a:cubicBezTo>
                    <a:pt x="716" y="562"/>
                    <a:pt x="710" y="564"/>
                    <a:pt x="715" y="559"/>
                  </a:cubicBezTo>
                  <a:cubicBezTo>
                    <a:pt x="720" y="553"/>
                    <a:pt x="740" y="543"/>
                    <a:pt x="736" y="535"/>
                  </a:cubicBezTo>
                  <a:cubicBezTo>
                    <a:pt x="732" y="527"/>
                    <a:pt x="730" y="524"/>
                    <a:pt x="726" y="524"/>
                  </a:cubicBezTo>
                  <a:cubicBezTo>
                    <a:pt x="722" y="524"/>
                    <a:pt x="693" y="527"/>
                    <a:pt x="688" y="528"/>
                  </a:cubicBezTo>
                  <a:cubicBezTo>
                    <a:pt x="682" y="528"/>
                    <a:pt x="656" y="532"/>
                    <a:pt x="651" y="529"/>
                  </a:cubicBezTo>
                  <a:cubicBezTo>
                    <a:pt x="645" y="526"/>
                    <a:pt x="639" y="523"/>
                    <a:pt x="634" y="522"/>
                  </a:cubicBezTo>
                  <a:cubicBezTo>
                    <a:pt x="629" y="521"/>
                    <a:pt x="627" y="514"/>
                    <a:pt x="621" y="509"/>
                  </a:cubicBezTo>
                  <a:cubicBezTo>
                    <a:pt x="616" y="504"/>
                    <a:pt x="598" y="493"/>
                    <a:pt x="586" y="479"/>
                  </a:cubicBezTo>
                  <a:cubicBezTo>
                    <a:pt x="574" y="464"/>
                    <a:pt x="561" y="460"/>
                    <a:pt x="555" y="439"/>
                  </a:cubicBezTo>
                  <a:cubicBezTo>
                    <a:pt x="548" y="417"/>
                    <a:pt x="535" y="385"/>
                    <a:pt x="529" y="374"/>
                  </a:cubicBezTo>
                  <a:cubicBezTo>
                    <a:pt x="523" y="363"/>
                    <a:pt x="519" y="362"/>
                    <a:pt x="511" y="359"/>
                  </a:cubicBezTo>
                  <a:cubicBezTo>
                    <a:pt x="502" y="357"/>
                    <a:pt x="475" y="337"/>
                    <a:pt x="465" y="331"/>
                  </a:cubicBezTo>
                  <a:cubicBezTo>
                    <a:pt x="455" y="324"/>
                    <a:pt x="435" y="315"/>
                    <a:pt x="434" y="307"/>
                  </a:cubicBezTo>
                  <a:cubicBezTo>
                    <a:pt x="432" y="300"/>
                    <a:pt x="415" y="279"/>
                    <a:pt x="418" y="274"/>
                  </a:cubicBezTo>
                  <a:cubicBezTo>
                    <a:pt x="421" y="269"/>
                    <a:pt x="425" y="273"/>
                    <a:pt x="423" y="267"/>
                  </a:cubicBezTo>
                  <a:cubicBezTo>
                    <a:pt x="420" y="260"/>
                    <a:pt x="415" y="251"/>
                    <a:pt x="419" y="246"/>
                  </a:cubicBezTo>
                  <a:cubicBezTo>
                    <a:pt x="423" y="240"/>
                    <a:pt x="429" y="239"/>
                    <a:pt x="433" y="234"/>
                  </a:cubicBezTo>
                  <a:cubicBezTo>
                    <a:pt x="437" y="229"/>
                    <a:pt x="444" y="227"/>
                    <a:pt x="437" y="223"/>
                  </a:cubicBezTo>
                  <a:cubicBezTo>
                    <a:pt x="430" y="218"/>
                    <a:pt x="428" y="222"/>
                    <a:pt x="426" y="215"/>
                  </a:cubicBezTo>
                  <a:cubicBezTo>
                    <a:pt x="423" y="207"/>
                    <a:pt x="426" y="203"/>
                    <a:pt x="419" y="197"/>
                  </a:cubicBezTo>
                  <a:cubicBezTo>
                    <a:pt x="413" y="191"/>
                    <a:pt x="410" y="186"/>
                    <a:pt x="415" y="181"/>
                  </a:cubicBezTo>
                  <a:cubicBezTo>
                    <a:pt x="419" y="176"/>
                    <a:pt x="412" y="176"/>
                    <a:pt x="422" y="171"/>
                  </a:cubicBezTo>
                  <a:cubicBezTo>
                    <a:pt x="431" y="167"/>
                    <a:pt x="436" y="158"/>
                    <a:pt x="436" y="161"/>
                  </a:cubicBezTo>
                  <a:cubicBezTo>
                    <a:pt x="436" y="164"/>
                    <a:pt x="426" y="171"/>
                    <a:pt x="433" y="170"/>
                  </a:cubicBezTo>
                  <a:cubicBezTo>
                    <a:pt x="440" y="168"/>
                    <a:pt x="446" y="163"/>
                    <a:pt x="456" y="159"/>
                  </a:cubicBezTo>
                  <a:cubicBezTo>
                    <a:pt x="467" y="155"/>
                    <a:pt x="478" y="157"/>
                    <a:pt x="479" y="151"/>
                  </a:cubicBezTo>
                  <a:cubicBezTo>
                    <a:pt x="479" y="146"/>
                    <a:pt x="477" y="137"/>
                    <a:pt x="483" y="138"/>
                  </a:cubicBezTo>
                  <a:cubicBezTo>
                    <a:pt x="490" y="140"/>
                    <a:pt x="497" y="150"/>
                    <a:pt x="502" y="147"/>
                  </a:cubicBezTo>
                  <a:cubicBezTo>
                    <a:pt x="505" y="145"/>
                    <a:pt x="508" y="142"/>
                    <a:pt x="512" y="142"/>
                  </a:cubicBezTo>
                  <a:cubicBezTo>
                    <a:pt x="514" y="136"/>
                    <a:pt x="515" y="130"/>
                    <a:pt x="517" y="125"/>
                  </a:cubicBezTo>
                  <a:cubicBezTo>
                    <a:pt x="521" y="116"/>
                    <a:pt x="516" y="119"/>
                    <a:pt x="504" y="114"/>
                  </a:cubicBezTo>
                  <a:close/>
                  <a:moveTo>
                    <a:pt x="449" y="546"/>
                  </a:moveTo>
                  <a:cubicBezTo>
                    <a:pt x="454" y="545"/>
                    <a:pt x="456" y="550"/>
                    <a:pt x="451" y="553"/>
                  </a:cubicBezTo>
                  <a:cubicBezTo>
                    <a:pt x="449" y="554"/>
                    <a:pt x="444" y="547"/>
                    <a:pt x="449" y="546"/>
                  </a:cubicBezTo>
                  <a:close/>
                  <a:moveTo>
                    <a:pt x="440" y="350"/>
                  </a:moveTo>
                  <a:cubicBezTo>
                    <a:pt x="445" y="350"/>
                    <a:pt x="448" y="355"/>
                    <a:pt x="445" y="358"/>
                  </a:cubicBezTo>
                  <a:cubicBezTo>
                    <a:pt x="440" y="362"/>
                    <a:pt x="436" y="350"/>
                    <a:pt x="440" y="35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5" name="Freeform 168"/>
            <p:cNvSpPr>
              <a:spLocks/>
            </p:cNvSpPr>
            <p:nvPr/>
          </p:nvSpPr>
          <p:spPr bwMode="auto">
            <a:xfrm>
              <a:off x="4913313" y="5095875"/>
              <a:ext cx="19050" cy="19050"/>
            </a:xfrm>
            <a:custGeom>
              <a:avLst/>
              <a:gdLst>
                <a:gd name="T0" fmla="*/ 9 w 12"/>
                <a:gd name="T1" fmla="*/ 8 h 12"/>
                <a:gd name="T2" fmla="*/ 4 w 12"/>
                <a:gd name="T3" fmla="*/ 0 h 12"/>
                <a:gd name="T4" fmla="*/ 9 w 12"/>
                <a:gd name="T5" fmla="*/ 8 h 12"/>
              </a:gdLst>
              <a:ahLst/>
              <a:cxnLst>
                <a:cxn ang="0">
                  <a:pos x="T0" y="T1"/>
                </a:cxn>
                <a:cxn ang="0">
                  <a:pos x="T2" y="T3"/>
                </a:cxn>
                <a:cxn ang="0">
                  <a:pos x="T4" y="T5"/>
                </a:cxn>
              </a:cxnLst>
              <a:rect l="0" t="0" r="r" b="b"/>
              <a:pathLst>
                <a:path w="12" h="12">
                  <a:moveTo>
                    <a:pt x="9" y="8"/>
                  </a:moveTo>
                  <a:cubicBezTo>
                    <a:pt x="12" y="5"/>
                    <a:pt x="9" y="0"/>
                    <a:pt x="4" y="0"/>
                  </a:cubicBezTo>
                  <a:cubicBezTo>
                    <a:pt x="0" y="0"/>
                    <a:pt x="4" y="12"/>
                    <a:pt x="9" y="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6" name="Freeform 169"/>
            <p:cNvSpPr>
              <a:spLocks/>
            </p:cNvSpPr>
            <p:nvPr/>
          </p:nvSpPr>
          <p:spPr bwMode="auto">
            <a:xfrm>
              <a:off x="4926013" y="5403850"/>
              <a:ext cx="19050" cy="12700"/>
            </a:xfrm>
            <a:custGeom>
              <a:avLst/>
              <a:gdLst>
                <a:gd name="T0" fmla="*/ 7 w 12"/>
                <a:gd name="T1" fmla="*/ 8 h 9"/>
                <a:gd name="T2" fmla="*/ 5 w 12"/>
                <a:gd name="T3" fmla="*/ 1 h 9"/>
                <a:gd name="T4" fmla="*/ 7 w 12"/>
                <a:gd name="T5" fmla="*/ 8 h 9"/>
              </a:gdLst>
              <a:ahLst/>
              <a:cxnLst>
                <a:cxn ang="0">
                  <a:pos x="T0" y="T1"/>
                </a:cxn>
                <a:cxn ang="0">
                  <a:pos x="T2" y="T3"/>
                </a:cxn>
                <a:cxn ang="0">
                  <a:pos x="T4" y="T5"/>
                </a:cxn>
              </a:cxnLst>
              <a:rect l="0" t="0" r="r" b="b"/>
              <a:pathLst>
                <a:path w="12" h="9">
                  <a:moveTo>
                    <a:pt x="7" y="8"/>
                  </a:moveTo>
                  <a:cubicBezTo>
                    <a:pt x="12" y="5"/>
                    <a:pt x="10" y="0"/>
                    <a:pt x="5" y="1"/>
                  </a:cubicBezTo>
                  <a:cubicBezTo>
                    <a:pt x="0" y="2"/>
                    <a:pt x="5" y="9"/>
                    <a:pt x="7" y="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7" name="Freeform 170"/>
            <p:cNvSpPr>
              <a:spLocks/>
            </p:cNvSpPr>
            <p:nvPr/>
          </p:nvSpPr>
          <p:spPr bwMode="auto">
            <a:xfrm>
              <a:off x="4210050" y="4029075"/>
              <a:ext cx="101600" cy="179388"/>
            </a:xfrm>
            <a:custGeom>
              <a:avLst/>
              <a:gdLst>
                <a:gd name="T0" fmla="*/ 51 w 65"/>
                <a:gd name="T1" fmla="*/ 99 h 113"/>
                <a:gd name="T2" fmla="*/ 61 w 65"/>
                <a:gd name="T3" fmla="*/ 87 h 113"/>
                <a:gd name="T4" fmla="*/ 63 w 65"/>
                <a:gd name="T5" fmla="*/ 74 h 113"/>
                <a:gd name="T6" fmla="*/ 61 w 65"/>
                <a:gd name="T7" fmla="*/ 56 h 113"/>
                <a:gd name="T8" fmla="*/ 47 w 65"/>
                <a:gd name="T9" fmla="*/ 47 h 113"/>
                <a:gd name="T10" fmla="*/ 28 w 65"/>
                <a:gd name="T11" fmla="*/ 19 h 113"/>
                <a:gd name="T12" fmla="*/ 25 w 65"/>
                <a:gd name="T13" fmla="*/ 0 h 113"/>
                <a:gd name="T14" fmla="*/ 8 w 65"/>
                <a:gd name="T15" fmla="*/ 14 h 113"/>
                <a:gd name="T16" fmla="*/ 7 w 65"/>
                <a:gd name="T17" fmla="*/ 46 h 113"/>
                <a:gd name="T18" fmla="*/ 8 w 65"/>
                <a:gd name="T19" fmla="*/ 60 h 113"/>
                <a:gd name="T20" fmla="*/ 7 w 65"/>
                <a:gd name="T21" fmla="*/ 70 h 113"/>
                <a:gd name="T22" fmla="*/ 0 w 65"/>
                <a:gd name="T23" fmla="*/ 83 h 113"/>
                <a:gd name="T24" fmla="*/ 11 w 65"/>
                <a:gd name="T25" fmla="*/ 81 h 113"/>
                <a:gd name="T26" fmla="*/ 27 w 65"/>
                <a:gd name="T27" fmla="*/ 87 h 113"/>
                <a:gd name="T28" fmla="*/ 41 w 65"/>
                <a:gd name="T29" fmla="*/ 106 h 113"/>
                <a:gd name="T30" fmla="*/ 50 w 65"/>
                <a:gd name="T31" fmla="*/ 111 h 113"/>
                <a:gd name="T32" fmla="*/ 51 w 65"/>
                <a:gd name="T33" fmla="*/ 9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113">
                  <a:moveTo>
                    <a:pt x="51" y="99"/>
                  </a:moveTo>
                  <a:cubicBezTo>
                    <a:pt x="52" y="86"/>
                    <a:pt x="59" y="88"/>
                    <a:pt x="61" y="87"/>
                  </a:cubicBezTo>
                  <a:cubicBezTo>
                    <a:pt x="63" y="87"/>
                    <a:pt x="62" y="79"/>
                    <a:pt x="63" y="74"/>
                  </a:cubicBezTo>
                  <a:cubicBezTo>
                    <a:pt x="65" y="69"/>
                    <a:pt x="63" y="63"/>
                    <a:pt x="61" y="56"/>
                  </a:cubicBezTo>
                  <a:cubicBezTo>
                    <a:pt x="58" y="50"/>
                    <a:pt x="54" y="49"/>
                    <a:pt x="47" y="47"/>
                  </a:cubicBezTo>
                  <a:cubicBezTo>
                    <a:pt x="40" y="44"/>
                    <a:pt x="31" y="27"/>
                    <a:pt x="28" y="19"/>
                  </a:cubicBezTo>
                  <a:cubicBezTo>
                    <a:pt x="25" y="14"/>
                    <a:pt x="25" y="5"/>
                    <a:pt x="25" y="0"/>
                  </a:cubicBezTo>
                  <a:cubicBezTo>
                    <a:pt x="22" y="6"/>
                    <a:pt x="10" y="9"/>
                    <a:pt x="8" y="14"/>
                  </a:cubicBezTo>
                  <a:cubicBezTo>
                    <a:pt x="5" y="21"/>
                    <a:pt x="1" y="38"/>
                    <a:pt x="7" y="46"/>
                  </a:cubicBezTo>
                  <a:cubicBezTo>
                    <a:pt x="12" y="54"/>
                    <a:pt x="7" y="55"/>
                    <a:pt x="8" y="60"/>
                  </a:cubicBezTo>
                  <a:cubicBezTo>
                    <a:pt x="9" y="65"/>
                    <a:pt x="12" y="66"/>
                    <a:pt x="7" y="70"/>
                  </a:cubicBezTo>
                  <a:cubicBezTo>
                    <a:pt x="5" y="72"/>
                    <a:pt x="1" y="79"/>
                    <a:pt x="0" y="83"/>
                  </a:cubicBezTo>
                  <a:cubicBezTo>
                    <a:pt x="3" y="82"/>
                    <a:pt x="7" y="81"/>
                    <a:pt x="11" y="81"/>
                  </a:cubicBezTo>
                  <a:cubicBezTo>
                    <a:pt x="19" y="81"/>
                    <a:pt x="20" y="81"/>
                    <a:pt x="27" y="87"/>
                  </a:cubicBezTo>
                  <a:cubicBezTo>
                    <a:pt x="34" y="93"/>
                    <a:pt x="37" y="104"/>
                    <a:pt x="41" y="106"/>
                  </a:cubicBezTo>
                  <a:cubicBezTo>
                    <a:pt x="44" y="108"/>
                    <a:pt x="46" y="113"/>
                    <a:pt x="50" y="111"/>
                  </a:cubicBezTo>
                  <a:cubicBezTo>
                    <a:pt x="50" y="107"/>
                    <a:pt x="50" y="103"/>
                    <a:pt x="51" y="9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8" name="Freeform 171"/>
            <p:cNvSpPr>
              <a:spLocks/>
            </p:cNvSpPr>
            <p:nvPr/>
          </p:nvSpPr>
          <p:spPr bwMode="auto">
            <a:xfrm>
              <a:off x="3943350" y="3514725"/>
              <a:ext cx="400050" cy="442913"/>
            </a:xfrm>
            <a:custGeom>
              <a:avLst/>
              <a:gdLst>
                <a:gd name="T0" fmla="*/ 19 w 254"/>
                <a:gd name="T1" fmla="*/ 214 h 281"/>
                <a:gd name="T2" fmla="*/ 37 w 254"/>
                <a:gd name="T3" fmla="*/ 222 h 281"/>
                <a:gd name="T4" fmla="*/ 53 w 254"/>
                <a:gd name="T5" fmla="*/ 213 h 281"/>
                <a:gd name="T6" fmla="*/ 67 w 254"/>
                <a:gd name="T7" fmla="*/ 206 h 281"/>
                <a:gd name="T8" fmla="*/ 70 w 254"/>
                <a:gd name="T9" fmla="*/ 197 h 281"/>
                <a:gd name="T10" fmla="*/ 83 w 254"/>
                <a:gd name="T11" fmla="*/ 200 h 281"/>
                <a:gd name="T12" fmla="*/ 93 w 254"/>
                <a:gd name="T13" fmla="*/ 195 h 281"/>
                <a:gd name="T14" fmla="*/ 100 w 254"/>
                <a:gd name="T15" fmla="*/ 206 h 281"/>
                <a:gd name="T16" fmla="*/ 111 w 254"/>
                <a:gd name="T17" fmla="*/ 200 h 281"/>
                <a:gd name="T18" fmla="*/ 113 w 254"/>
                <a:gd name="T19" fmla="*/ 209 h 281"/>
                <a:gd name="T20" fmla="*/ 120 w 254"/>
                <a:gd name="T21" fmla="*/ 222 h 281"/>
                <a:gd name="T22" fmla="*/ 138 w 254"/>
                <a:gd name="T23" fmla="*/ 223 h 281"/>
                <a:gd name="T24" fmla="*/ 148 w 254"/>
                <a:gd name="T25" fmla="*/ 230 h 281"/>
                <a:gd name="T26" fmla="*/ 160 w 254"/>
                <a:gd name="T27" fmla="*/ 238 h 281"/>
                <a:gd name="T28" fmla="*/ 154 w 254"/>
                <a:gd name="T29" fmla="*/ 248 h 281"/>
                <a:gd name="T30" fmla="*/ 144 w 254"/>
                <a:gd name="T31" fmla="*/ 265 h 281"/>
                <a:gd name="T32" fmla="*/ 160 w 254"/>
                <a:gd name="T33" fmla="*/ 277 h 281"/>
                <a:gd name="T34" fmla="*/ 171 w 254"/>
                <a:gd name="T35" fmla="*/ 279 h 281"/>
                <a:gd name="T36" fmla="*/ 169 w 254"/>
                <a:gd name="T37" fmla="*/ 274 h 281"/>
                <a:gd name="T38" fmla="*/ 173 w 254"/>
                <a:gd name="T39" fmla="*/ 262 h 281"/>
                <a:gd name="T40" fmla="*/ 166 w 254"/>
                <a:gd name="T41" fmla="*/ 249 h 281"/>
                <a:gd name="T42" fmla="*/ 180 w 254"/>
                <a:gd name="T43" fmla="*/ 235 h 281"/>
                <a:gd name="T44" fmla="*/ 175 w 254"/>
                <a:gd name="T45" fmla="*/ 226 h 281"/>
                <a:gd name="T46" fmla="*/ 186 w 254"/>
                <a:gd name="T47" fmla="*/ 210 h 281"/>
                <a:gd name="T48" fmla="*/ 174 w 254"/>
                <a:gd name="T49" fmla="*/ 173 h 281"/>
                <a:gd name="T50" fmla="*/ 185 w 254"/>
                <a:gd name="T51" fmla="*/ 162 h 281"/>
                <a:gd name="T52" fmla="*/ 214 w 254"/>
                <a:gd name="T53" fmla="*/ 162 h 281"/>
                <a:gd name="T54" fmla="*/ 226 w 254"/>
                <a:gd name="T55" fmla="*/ 153 h 281"/>
                <a:gd name="T56" fmla="*/ 225 w 254"/>
                <a:gd name="T57" fmla="*/ 141 h 281"/>
                <a:gd name="T58" fmla="*/ 243 w 254"/>
                <a:gd name="T59" fmla="*/ 123 h 281"/>
                <a:gd name="T60" fmla="*/ 241 w 254"/>
                <a:gd name="T61" fmla="*/ 108 h 281"/>
                <a:gd name="T62" fmla="*/ 224 w 254"/>
                <a:gd name="T63" fmla="*/ 99 h 281"/>
                <a:gd name="T64" fmla="*/ 226 w 254"/>
                <a:gd name="T65" fmla="*/ 87 h 281"/>
                <a:gd name="T66" fmla="*/ 245 w 254"/>
                <a:gd name="T67" fmla="*/ 86 h 281"/>
                <a:gd name="T68" fmla="*/ 251 w 254"/>
                <a:gd name="T69" fmla="*/ 60 h 281"/>
                <a:gd name="T70" fmla="*/ 246 w 254"/>
                <a:gd name="T71" fmla="*/ 19 h 281"/>
                <a:gd name="T72" fmla="*/ 241 w 254"/>
                <a:gd name="T73" fmla="*/ 14 h 281"/>
                <a:gd name="T74" fmla="*/ 222 w 254"/>
                <a:gd name="T75" fmla="*/ 0 h 281"/>
                <a:gd name="T76" fmla="*/ 182 w 254"/>
                <a:gd name="T77" fmla="*/ 7 h 281"/>
                <a:gd name="T78" fmla="*/ 150 w 254"/>
                <a:gd name="T79" fmla="*/ 20 h 281"/>
                <a:gd name="T80" fmla="*/ 139 w 254"/>
                <a:gd name="T81" fmla="*/ 37 h 281"/>
                <a:gd name="T82" fmla="*/ 110 w 254"/>
                <a:gd name="T83" fmla="*/ 51 h 281"/>
                <a:gd name="T84" fmla="*/ 99 w 254"/>
                <a:gd name="T85" fmla="*/ 48 h 281"/>
                <a:gd name="T86" fmla="*/ 90 w 254"/>
                <a:gd name="T87" fmla="*/ 79 h 281"/>
                <a:gd name="T88" fmla="*/ 71 w 254"/>
                <a:gd name="T89" fmla="*/ 124 h 281"/>
                <a:gd name="T90" fmla="*/ 57 w 254"/>
                <a:gd name="T91" fmla="*/ 143 h 281"/>
                <a:gd name="T92" fmla="*/ 50 w 254"/>
                <a:gd name="T93" fmla="*/ 155 h 281"/>
                <a:gd name="T94" fmla="*/ 38 w 254"/>
                <a:gd name="T95" fmla="*/ 163 h 281"/>
                <a:gd name="T96" fmla="*/ 24 w 254"/>
                <a:gd name="T97" fmla="*/ 171 h 281"/>
                <a:gd name="T98" fmla="*/ 32 w 254"/>
                <a:gd name="T99" fmla="*/ 176 h 281"/>
                <a:gd name="T100" fmla="*/ 13 w 254"/>
                <a:gd name="T101" fmla="*/ 181 h 281"/>
                <a:gd name="T102" fmla="*/ 11 w 254"/>
                <a:gd name="T103" fmla="*/ 194 h 281"/>
                <a:gd name="T104" fmla="*/ 0 w 254"/>
                <a:gd name="T105" fmla="*/ 201 h 281"/>
                <a:gd name="T106" fmla="*/ 5 w 254"/>
                <a:gd name="T107" fmla="*/ 214 h 281"/>
                <a:gd name="T108" fmla="*/ 19 w 254"/>
                <a:gd name="T109" fmla="*/ 21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81">
                  <a:moveTo>
                    <a:pt x="19" y="214"/>
                  </a:moveTo>
                  <a:cubicBezTo>
                    <a:pt x="24" y="215"/>
                    <a:pt x="28" y="220"/>
                    <a:pt x="37" y="222"/>
                  </a:cubicBezTo>
                  <a:cubicBezTo>
                    <a:pt x="46" y="223"/>
                    <a:pt x="49" y="218"/>
                    <a:pt x="53" y="213"/>
                  </a:cubicBezTo>
                  <a:cubicBezTo>
                    <a:pt x="58" y="208"/>
                    <a:pt x="63" y="207"/>
                    <a:pt x="67" y="206"/>
                  </a:cubicBezTo>
                  <a:cubicBezTo>
                    <a:pt x="70" y="205"/>
                    <a:pt x="67" y="201"/>
                    <a:pt x="70" y="197"/>
                  </a:cubicBezTo>
                  <a:cubicBezTo>
                    <a:pt x="74" y="194"/>
                    <a:pt x="77" y="194"/>
                    <a:pt x="83" y="200"/>
                  </a:cubicBezTo>
                  <a:cubicBezTo>
                    <a:pt x="89" y="205"/>
                    <a:pt x="87" y="197"/>
                    <a:pt x="93" y="195"/>
                  </a:cubicBezTo>
                  <a:cubicBezTo>
                    <a:pt x="99" y="194"/>
                    <a:pt x="96" y="199"/>
                    <a:pt x="100" y="206"/>
                  </a:cubicBezTo>
                  <a:cubicBezTo>
                    <a:pt x="103" y="213"/>
                    <a:pt x="106" y="203"/>
                    <a:pt x="111" y="200"/>
                  </a:cubicBezTo>
                  <a:cubicBezTo>
                    <a:pt x="117" y="196"/>
                    <a:pt x="113" y="203"/>
                    <a:pt x="113" y="209"/>
                  </a:cubicBezTo>
                  <a:cubicBezTo>
                    <a:pt x="113" y="216"/>
                    <a:pt x="117" y="214"/>
                    <a:pt x="120" y="222"/>
                  </a:cubicBezTo>
                  <a:cubicBezTo>
                    <a:pt x="124" y="230"/>
                    <a:pt x="127" y="223"/>
                    <a:pt x="138" y="223"/>
                  </a:cubicBezTo>
                  <a:cubicBezTo>
                    <a:pt x="148" y="223"/>
                    <a:pt x="141" y="223"/>
                    <a:pt x="148" y="230"/>
                  </a:cubicBezTo>
                  <a:cubicBezTo>
                    <a:pt x="155" y="237"/>
                    <a:pt x="156" y="234"/>
                    <a:pt x="160" y="238"/>
                  </a:cubicBezTo>
                  <a:cubicBezTo>
                    <a:pt x="163" y="243"/>
                    <a:pt x="156" y="241"/>
                    <a:pt x="154" y="248"/>
                  </a:cubicBezTo>
                  <a:cubicBezTo>
                    <a:pt x="153" y="255"/>
                    <a:pt x="146" y="260"/>
                    <a:pt x="144" y="265"/>
                  </a:cubicBezTo>
                  <a:cubicBezTo>
                    <a:pt x="142" y="269"/>
                    <a:pt x="153" y="270"/>
                    <a:pt x="160" y="277"/>
                  </a:cubicBezTo>
                  <a:cubicBezTo>
                    <a:pt x="164" y="281"/>
                    <a:pt x="167" y="280"/>
                    <a:pt x="171" y="279"/>
                  </a:cubicBezTo>
                  <a:cubicBezTo>
                    <a:pt x="169" y="278"/>
                    <a:pt x="169" y="276"/>
                    <a:pt x="169" y="274"/>
                  </a:cubicBezTo>
                  <a:cubicBezTo>
                    <a:pt x="171" y="268"/>
                    <a:pt x="174" y="266"/>
                    <a:pt x="173" y="262"/>
                  </a:cubicBezTo>
                  <a:cubicBezTo>
                    <a:pt x="171" y="259"/>
                    <a:pt x="162" y="252"/>
                    <a:pt x="166" y="249"/>
                  </a:cubicBezTo>
                  <a:cubicBezTo>
                    <a:pt x="169" y="246"/>
                    <a:pt x="180" y="240"/>
                    <a:pt x="180" y="235"/>
                  </a:cubicBezTo>
                  <a:cubicBezTo>
                    <a:pt x="180" y="230"/>
                    <a:pt x="170" y="230"/>
                    <a:pt x="175" y="226"/>
                  </a:cubicBezTo>
                  <a:cubicBezTo>
                    <a:pt x="181" y="222"/>
                    <a:pt x="184" y="220"/>
                    <a:pt x="186" y="210"/>
                  </a:cubicBezTo>
                  <a:cubicBezTo>
                    <a:pt x="188" y="201"/>
                    <a:pt x="174" y="180"/>
                    <a:pt x="174" y="173"/>
                  </a:cubicBezTo>
                  <a:cubicBezTo>
                    <a:pt x="175" y="166"/>
                    <a:pt x="179" y="163"/>
                    <a:pt x="185" y="162"/>
                  </a:cubicBezTo>
                  <a:cubicBezTo>
                    <a:pt x="191" y="161"/>
                    <a:pt x="204" y="165"/>
                    <a:pt x="214" y="162"/>
                  </a:cubicBezTo>
                  <a:cubicBezTo>
                    <a:pt x="224" y="159"/>
                    <a:pt x="226" y="159"/>
                    <a:pt x="226" y="153"/>
                  </a:cubicBezTo>
                  <a:cubicBezTo>
                    <a:pt x="226" y="148"/>
                    <a:pt x="217" y="147"/>
                    <a:pt x="225" y="141"/>
                  </a:cubicBezTo>
                  <a:cubicBezTo>
                    <a:pt x="234" y="135"/>
                    <a:pt x="240" y="130"/>
                    <a:pt x="243" y="123"/>
                  </a:cubicBezTo>
                  <a:cubicBezTo>
                    <a:pt x="246" y="116"/>
                    <a:pt x="250" y="110"/>
                    <a:pt x="241" y="108"/>
                  </a:cubicBezTo>
                  <a:cubicBezTo>
                    <a:pt x="232" y="105"/>
                    <a:pt x="224" y="108"/>
                    <a:pt x="224" y="99"/>
                  </a:cubicBezTo>
                  <a:cubicBezTo>
                    <a:pt x="224" y="90"/>
                    <a:pt x="217" y="87"/>
                    <a:pt x="226" y="87"/>
                  </a:cubicBezTo>
                  <a:cubicBezTo>
                    <a:pt x="235" y="87"/>
                    <a:pt x="242" y="89"/>
                    <a:pt x="245" y="86"/>
                  </a:cubicBezTo>
                  <a:cubicBezTo>
                    <a:pt x="247" y="82"/>
                    <a:pt x="247" y="66"/>
                    <a:pt x="251" y="60"/>
                  </a:cubicBezTo>
                  <a:cubicBezTo>
                    <a:pt x="254" y="56"/>
                    <a:pt x="253" y="42"/>
                    <a:pt x="246" y="19"/>
                  </a:cubicBezTo>
                  <a:cubicBezTo>
                    <a:pt x="244" y="18"/>
                    <a:pt x="243" y="16"/>
                    <a:pt x="241" y="14"/>
                  </a:cubicBezTo>
                  <a:cubicBezTo>
                    <a:pt x="235" y="10"/>
                    <a:pt x="232" y="0"/>
                    <a:pt x="222" y="0"/>
                  </a:cubicBezTo>
                  <a:cubicBezTo>
                    <a:pt x="211" y="0"/>
                    <a:pt x="193" y="6"/>
                    <a:pt x="182" y="7"/>
                  </a:cubicBezTo>
                  <a:cubicBezTo>
                    <a:pt x="170" y="8"/>
                    <a:pt x="154" y="15"/>
                    <a:pt x="150" y="20"/>
                  </a:cubicBezTo>
                  <a:cubicBezTo>
                    <a:pt x="145" y="25"/>
                    <a:pt x="144" y="32"/>
                    <a:pt x="139" y="37"/>
                  </a:cubicBezTo>
                  <a:cubicBezTo>
                    <a:pt x="134" y="42"/>
                    <a:pt x="116" y="51"/>
                    <a:pt x="110" y="51"/>
                  </a:cubicBezTo>
                  <a:cubicBezTo>
                    <a:pt x="105" y="50"/>
                    <a:pt x="106" y="42"/>
                    <a:pt x="99" y="48"/>
                  </a:cubicBezTo>
                  <a:cubicBezTo>
                    <a:pt x="93" y="55"/>
                    <a:pt x="94" y="71"/>
                    <a:pt x="90" y="79"/>
                  </a:cubicBezTo>
                  <a:cubicBezTo>
                    <a:pt x="86" y="87"/>
                    <a:pt x="79" y="116"/>
                    <a:pt x="71" y="124"/>
                  </a:cubicBezTo>
                  <a:cubicBezTo>
                    <a:pt x="63" y="132"/>
                    <a:pt x="62" y="143"/>
                    <a:pt x="57" y="143"/>
                  </a:cubicBezTo>
                  <a:cubicBezTo>
                    <a:pt x="52" y="143"/>
                    <a:pt x="51" y="153"/>
                    <a:pt x="50" y="155"/>
                  </a:cubicBezTo>
                  <a:cubicBezTo>
                    <a:pt x="48" y="158"/>
                    <a:pt x="42" y="161"/>
                    <a:pt x="38" y="163"/>
                  </a:cubicBezTo>
                  <a:cubicBezTo>
                    <a:pt x="34" y="166"/>
                    <a:pt x="27" y="165"/>
                    <a:pt x="24" y="171"/>
                  </a:cubicBezTo>
                  <a:cubicBezTo>
                    <a:pt x="21" y="178"/>
                    <a:pt x="37" y="174"/>
                    <a:pt x="32" y="176"/>
                  </a:cubicBezTo>
                  <a:cubicBezTo>
                    <a:pt x="27" y="179"/>
                    <a:pt x="17" y="174"/>
                    <a:pt x="13" y="181"/>
                  </a:cubicBezTo>
                  <a:cubicBezTo>
                    <a:pt x="9" y="188"/>
                    <a:pt x="18" y="187"/>
                    <a:pt x="11" y="194"/>
                  </a:cubicBezTo>
                  <a:cubicBezTo>
                    <a:pt x="9" y="196"/>
                    <a:pt x="5" y="198"/>
                    <a:pt x="0" y="201"/>
                  </a:cubicBezTo>
                  <a:cubicBezTo>
                    <a:pt x="1" y="211"/>
                    <a:pt x="2" y="208"/>
                    <a:pt x="5" y="214"/>
                  </a:cubicBezTo>
                  <a:cubicBezTo>
                    <a:pt x="10" y="221"/>
                    <a:pt x="14" y="213"/>
                    <a:pt x="19" y="214"/>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9" name="Freeform 172"/>
            <p:cNvSpPr>
              <a:spLocks/>
            </p:cNvSpPr>
            <p:nvPr/>
          </p:nvSpPr>
          <p:spPr bwMode="auto">
            <a:xfrm>
              <a:off x="3856038" y="3821113"/>
              <a:ext cx="398462" cy="342900"/>
            </a:xfrm>
            <a:custGeom>
              <a:avLst/>
              <a:gdLst>
                <a:gd name="T0" fmla="*/ 236 w 253"/>
                <a:gd name="T1" fmla="*/ 104 h 218"/>
                <a:gd name="T2" fmla="*/ 237 w 253"/>
                <a:gd name="T3" fmla="*/ 96 h 218"/>
                <a:gd name="T4" fmla="*/ 226 w 253"/>
                <a:gd name="T5" fmla="*/ 85 h 218"/>
                <a:gd name="T6" fmla="*/ 215 w 253"/>
                <a:gd name="T7" fmla="*/ 83 h 218"/>
                <a:gd name="T8" fmla="*/ 199 w 253"/>
                <a:gd name="T9" fmla="*/ 71 h 218"/>
                <a:gd name="T10" fmla="*/ 209 w 253"/>
                <a:gd name="T11" fmla="*/ 54 h 218"/>
                <a:gd name="T12" fmla="*/ 215 w 253"/>
                <a:gd name="T13" fmla="*/ 44 h 218"/>
                <a:gd name="T14" fmla="*/ 203 w 253"/>
                <a:gd name="T15" fmla="*/ 36 h 218"/>
                <a:gd name="T16" fmla="*/ 193 w 253"/>
                <a:gd name="T17" fmla="*/ 29 h 218"/>
                <a:gd name="T18" fmla="*/ 175 w 253"/>
                <a:gd name="T19" fmla="*/ 28 h 218"/>
                <a:gd name="T20" fmla="*/ 168 w 253"/>
                <a:gd name="T21" fmla="*/ 15 h 218"/>
                <a:gd name="T22" fmla="*/ 166 w 253"/>
                <a:gd name="T23" fmla="*/ 6 h 218"/>
                <a:gd name="T24" fmla="*/ 155 w 253"/>
                <a:gd name="T25" fmla="*/ 12 h 218"/>
                <a:gd name="T26" fmla="*/ 148 w 253"/>
                <a:gd name="T27" fmla="*/ 1 h 218"/>
                <a:gd name="T28" fmla="*/ 138 w 253"/>
                <a:gd name="T29" fmla="*/ 6 h 218"/>
                <a:gd name="T30" fmla="*/ 125 w 253"/>
                <a:gd name="T31" fmla="*/ 3 h 218"/>
                <a:gd name="T32" fmla="*/ 122 w 253"/>
                <a:gd name="T33" fmla="*/ 12 h 218"/>
                <a:gd name="T34" fmla="*/ 108 w 253"/>
                <a:gd name="T35" fmla="*/ 19 h 218"/>
                <a:gd name="T36" fmla="*/ 92 w 253"/>
                <a:gd name="T37" fmla="*/ 28 h 218"/>
                <a:gd name="T38" fmla="*/ 74 w 253"/>
                <a:gd name="T39" fmla="*/ 20 h 218"/>
                <a:gd name="T40" fmla="*/ 60 w 253"/>
                <a:gd name="T41" fmla="*/ 20 h 218"/>
                <a:gd name="T42" fmla="*/ 55 w 253"/>
                <a:gd name="T43" fmla="*/ 7 h 218"/>
                <a:gd name="T44" fmla="*/ 20 w 253"/>
                <a:gd name="T45" fmla="*/ 25 h 218"/>
                <a:gd name="T46" fmla="*/ 0 w 253"/>
                <a:gd name="T47" fmla="*/ 35 h 218"/>
                <a:gd name="T48" fmla="*/ 15 w 253"/>
                <a:gd name="T49" fmla="*/ 58 h 218"/>
                <a:gd name="T50" fmla="*/ 35 w 253"/>
                <a:gd name="T51" fmla="*/ 74 h 218"/>
                <a:gd name="T52" fmla="*/ 43 w 253"/>
                <a:gd name="T53" fmla="*/ 84 h 218"/>
                <a:gd name="T54" fmla="*/ 62 w 253"/>
                <a:gd name="T55" fmla="*/ 100 h 218"/>
                <a:gd name="T56" fmla="*/ 66 w 253"/>
                <a:gd name="T57" fmla="*/ 111 h 218"/>
                <a:gd name="T58" fmla="*/ 93 w 253"/>
                <a:gd name="T59" fmla="*/ 115 h 218"/>
                <a:gd name="T60" fmla="*/ 98 w 253"/>
                <a:gd name="T61" fmla="*/ 130 h 218"/>
                <a:gd name="T62" fmla="*/ 100 w 253"/>
                <a:gd name="T63" fmla="*/ 142 h 218"/>
                <a:gd name="T64" fmla="*/ 97 w 253"/>
                <a:gd name="T65" fmla="*/ 151 h 218"/>
                <a:gd name="T66" fmla="*/ 108 w 253"/>
                <a:gd name="T67" fmla="*/ 158 h 218"/>
                <a:gd name="T68" fmla="*/ 128 w 253"/>
                <a:gd name="T69" fmla="*/ 153 h 218"/>
                <a:gd name="T70" fmla="*/ 144 w 253"/>
                <a:gd name="T71" fmla="*/ 143 h 218"/>
                <a:gd name="T72" fmla="*/ 139 w 253"/>
                <a:gd name="T73" fmla="*/ 168 h 218"/>
                <a:gd name="T74" fmla="*/ 151 w 253"/>
                <a:gd name="T75" fmla="*/ 178 h 218"/>
                <a:gd name="T76" fmla="*/ 183 w 253"/>
                <a:gd name="T77" fmla="*/ 208 h 218"/>
                <a:gd name="T78" fmla="*/ 203 w 253"/>
                <a:gd name="T79" fmla="*/ 210 h 218"/>
                <a:gd name="T80" fmla="*/ 215 w 253"/>
                <a:gd name="T81" fmla="*/ 216 h 218"/>
                <a:gd name="T82" fmla="*/ 224 w 253"/>
                <a:gd name="T83" fmla="*/ 216 h 218"/>
                <a:gd name="T84" fmla="*/ 231 w 253"/>
                <a:gd name="T85" fmla="*/ 203 h 218"/>
                <a:gd name="T86" fmla="*/ 232 w 253"/>
                <a:gd name="T87" fmla="*/ 193 h 218"/>
                <a:gd name="T88" fmla="*/ 231 w 253"/>
                <a:gd name="T89" fmla="*/ 179 h 218"/>
                <a:gd name="T90" fmla="*/ 232 w 253"/>
                <a:gd name="T91" fmla="*/ 147 h 218"/>
                <a:gd name="T92" fmla="*/ 249 w 253"/>
                <a:gd name="T93" fmla="*/ 129 h 218"/>
                <a:gd name="T94" fmla="*/ 236 w 253"/>
                <a:gd name="T95" fmla="*/ 10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3" h="218">
                  <a:moveTo>
                    <a:pt x="236" y="104"/>
                  </a:moveTo>
                  <a:cubicBezTo>
                    <a:pt x="236" y="99"/>
                    <a:pt x="240" y="100"/>
                    <a:pt x="237" y="96"/>
                  </a:cubicBezTo>
                  <a:cubicBezTo>
                    <a:pt x="235" y="93"/>
                    <a:pt x="229" y="89"/>
                    <a:pt x="226" y="85"/>
                  </a:cubicBezTo>
                  <a:cubicBezTo>
                    <a:pt x="222" y="86"/>
                    <a:pt x="219" y="87"/>
                    <a:pt x="215" y="83"/>
                  </a:cubicBezTo>
                  <a:cubicBezTo>
                    <a:pt x="208" y="76"/>
                    <a:pt x="197" y="75"/>
                    <a:pt x="199" y="71"/>
                  </a:cubicBezTo>
                  <a:cubicBezTo>
                    <a:pt x="201" y="66"/>
                    <a:pt x="208" y="61"/>
                    <a:pt x="209" y="54"/>
                  </a:cubicBezTo>
                  <a:cubicBezTo>
                    <a:pt x="211" y="47"/>
                    <a:pt x="218" y="49"/>
                    <a:pt x="215" y="44"/>
                  </a:cubicBezTo>
                  <a:cubicBezTo>
                    <a:pt x="211" y="40"/>
                    <a:pt x="210" y="43"/>
                    <a:pt x="203" y="36"/>
                  </a:cubicBezTo>
                  <a:cubicBezTo>
                    <a:pt x="196" y="29"/>
                    <a:pt x="203" y="29"/>
                    <a:pt x="193" y="29"/>
                  </a:cubicBezTo>
                  <a:cubicBezTo>
                    <a:pt x="182" y="29"/>
                    <a:pt x="179" y="36"/>
                    <a:pt x="175" y="28"/>
                  </a:cubicBezTo>
                  <a:cubicBezTo>
                    <a:pt x="172" y="20"/>
                    <a:pt x="168" y="22"/>
                    <a:pt x="168" y="15"/>
                  </a:cubicBezTo>
                  <a:cubicBezTo>
                    <a:pt x="168" y="9"/>
                    <a:pt x="172" y="2"/>
                    <a:pt x="166" y="6"/>
                  </a:cubicBezTo>
                  <a:cubicBezTo>
                    <a:pt x="161" y="9"/>
                    <a:pt x="158" y="19"/>
                    <a:pt x="155" y="12"/>
                  </a:cubicBezTo>
                  <a:cubicBezTo>
                    <a:pt x="151" y="5"/>
                    <a:pt x="154" y="0"/>
                    <a:pt x="148" y="1"/>
                  </a:cubicBezTo>
                  <a:cubicBezTo>
                    <a:pt x="142" y="3"/>
                    <a:pt x="144" y="11"/>
                    <a:pt x="138" y="6"/>
                  </a:cubicBezTo>
                  <a:cubicBezTo>
                    <a:pt x="132" y="0"/>
                    <a:pt x="129" y="0"/>
                    <a:pt x="125" y="3"/>
                  </a:cubicBezTo>
                  <a:cubicBezTo>
                    <a:pt x="122" y="7"/>
                    <a:pt x="125" y="11"/>
                    <a:pt x="122" y="12"/>
                  </a:cubicBezTo>
                  <a:cubicBezTo>
                    <a:pt x="118" y="13"/>
                    <a:pt x="113" y="14"/>
                    <a:pt x="108" y="19"/>
                  </a:cubicBezTo>
                  <a:cubicBezTo>
                    <a:pt x="104" y="24"/>
                    <a:pt x="101" y="29"/>
                    <a:pt x="92" y="28"/>
                  </a:cubicBezTo>
                  <a:cubicBezTo>
                    <a:pt x="83" y="26"/>
                    <a:pt x="79" y="21"/>
                    <a:pt x="74" y="20"/>
                  </a:cubicBezTo>
                  <a:cubicBezTo>
                    <a:pt x="69" y="19"/>
                    <a:pt x="65" y="27"/>
                    <a:pt x="60" y="20"/>
                  </a:cubicBezTo>
                  <a:cubicBezTo>
                    <a:pt x="57" y="14"/>
                    <a:pt x="56" y="17"/>
                    <a:pt x="55" y="7"/>
                  </a:cubicBezTo>
                  <a:cubicBezTo>
                    <a:pt x="44" y="13"/>
                    <a:pt x="29" y="19"/>
                    <a:pt x="20" y="25"/>
                  </a:cubicBezTo>
                  <a:cubicBezTo>
                    <a:pt x="13" y="31"/>
                    <a:pt x="7" y="34"/>
                    <a:pt x="0" y="35"/>
                  </a:cubicBezTo>
                  <a:cubicBezTo>
                    <a:pt x="3" y="45"/>
                    <a:pt x="8" y="51"/>
                    <a:pt x="15" y="58"/>
                  </a:cubicBezTo>
                  <a:cubicBezTo>
                    <a:pt x="22" y="65"/>
                    <a:pt x="25" y="67"/>
                    <a:pt x="35" y="74"/>
                  </a:cubicBezTo>
                  <a:cubicBezTo>
                    <a:pt x="44" y="81"/>
                    <a:pt x="41" y="74"/>
                    <a:pt x="43" y="84"/>
                  </a:cubicBezTo>
                  <a:cubicBezTo>
                    <a:pt x="46" y="93"/>
                    <a:pt x="50" y="95"/>
                    <a:pt x="62" y="100"/>
                  </a:cubicBezTo>
                  <a:cubicBezTo>
                    <a:pt x="74" y="104"/>
                    <a:pt x="66" y="103"/>
                    <a:pt x="66" y="111"/>
                  </a:cubicBezTo>
                  <a:cubicBezTo>
                    <a:pt x="66" y="119"/>
                    <a:pt x="86" y="109"/>
                    <a:pt x="93" y="115"/>
                  </a:cubicBezTo>
                  <a:cubicBezTo>
                    <a:pt x="100" y="120"/>
                    <a:pt x="98" y="122"/>
                    <a:pt x="98" y="130"/>
                  </a:cubicBezTo>
                  <a:cubicBezTo>
                    <a:pt x="98" y="138"/>
                    <a:pt x="97" y="136"/>
                    <a:pt x="100" y="142"/>
                  </a:cubicBezTo>
                  <a:cubicBezTo>
                    <a:pt x="102" y="147"/>
                    <a:pt x="100" y="146"/>
                    <a:pt x="97" y="151"/>
                  </a:cubicBezTo>
                  <a:cubicBezTo>
                    <a:pt x="94" y="157"/>
                    <a:pt x="98" y="157"/>
                    <a:pt x="108" y="158"/>
                  </a:cubicBezTo>
                  <a:cubicBezTo>
                    <a:pt x="117" y="158"/>
                    <a:pt x="121" y="161"/>
                    <a:pt x="128" y="153"/>
                  </a:cubicBezTo>
                  <a:cubicBezTo>
                    <a:pt x="135" y="145"/>
                    <a:pt x="137" y="143"/>
                    <a:pt x="144" y="143"/>
                  </a:cubicBezTo>
                  <a:cubicBezTo>
                    <a:pt x="151" y="142"/>
                    <a:pt x="139" y="158"/>
                    <a:pt x="139" y="168"/>
                  </a:cubicBezTo>
                  <a:cubicBezTo>
                    <a:pt x="139" y="178"/>
                    <a:pt x="142" y="170"/>
                    <a:pt x="151" y="178"/>
                  </a:cubicBezTo>
                  <a:cubicBezTo>
                    <a:pt x="161" y="186"/>
                    <a:pt x="177" y="203"/>
                    <a:pt x="183" y="208"/>
                  </a:cubicBezTo>
                  <a:cubicBezTo>
                    <a:pt x="189" y="212"/>
                    <a:pt x="193" y="209"/>
                    <a:pt x="203" y="210"/>
                  </a:cubicBezTo>
                  <a:cubicBezTo>
                    <a:pt x="213" y="211"/>
                    <a:pt x="211" y="213"/>
                    <a:pt x="215" y="216"/>
                  </a:cubicBezTo>
                  <a:cubicBezTo>
                    <a:pt x="218" y="218"/>
                    <a:pt x="220" y="217"/>
                    <a:pt x="224" y="216"/>
                  </a:cubicBezTo>
                  <a:cubicBezTo>
                    <a:pt x="225" y="212"/>
                    <a:pt x="229" y="205"/>
                    <a:pt x="231" y="203"/>
                  </a:cubicBezTo>
                  <a:cubicBezTo>
                    <a:pt x="236" y="199"/>
                    <a:pt x="233" y="198"/>
                    <a:pt x="232" y="193"/>
                  </a:cubicBezTo>
                  <a:cubicBezTo>
                    <a:pt x="231" y="188"/>
                    <a:pt x="236" y="187"/>
                    <a:pt x="231" y="179"/>
                  </a:cubicBezTo>
                  <a:cubicBezTo>
                    <a:pt x="225" y="171"/>
                    <a:pt x="229" y="154"/>
                    <a:pt x="232" y="147"/>
                  </a:cubicBezTo>
                  <a:cubicBezTo>
                    <a:pt x="234" y="141"/>
                    <a:pt x="253" y="137"/>
                    <a:pt x="249" y="129"/>
                  </a:cubicBezTo>
                  <a:cubicBezTo>
                    <a:pt x="245" y="121"/>
                    <a:pt x="236" y="109"/>
                    <a:pt x="236" y="104"/>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0" name="Freeform 173"/>
            <p:cNvSpPr>
              <a:spLocks/>
            </p:cNvSpPr>
            <p:nvPr/>
          </p:nvSpPr>
          <p:spPr bwMode="auto">
            <a:xfrm>
              <a:off x="4298950" y="5094288"/>
              <a:ext cx="23813" cy="14287"/>
            </a:xfrm>
            <a:custGeom>
              <a:avLst/>
              <a:gdLst>
                <a:gd name="T0" fmla="*/ 11 w 15"/>
                <a:gd name="T1" fmla="*/ 1 h 9"/>
                <a:gd name="T2" fmla="*/ 1 w 15"/>
                <a:gd name="T3" fmla="*/ 4 h 9"/>
                <a:gd name="T4" fmla="*/ 0 w 15"/>
                <a:gd name="T5" fmla="*/ 9 h 9"/>
                <a:gd name="T6" fmla="*/ 15 w 15"/>
                <a:gd name="T7" fmla="*/ 4 h 9"/>
                <a:gd name="T8" fmla="*/ 11 w 15"/>
                <a:gd name="T9" fmla="*/ 1 h 9"/>
              </a:gdLst>
              <a:ahLst/>
              <a:cxnLst>
                <a:cxn ang="0">
                  <a:pos x="T0" y="T1"/>
                </a:cxn>
                <a:cxn ang="0">
                  <a:pos x="T2" y="T3"/>
                </a:cxn>
                <a:cxn ang="0">
                  <a:pos x="T4" y="T5"/>
                </a:cxn>
                <a:cxn ang="0">
                  <a:pos x="T6" y="T7"/>
                </a:cxn>
                <a:cxn ang="0">
                  <a:pos x="T8" y="T9"/>
                </a:cxn>
              </a:cxnLst>
              <a:rect l="0" t="0" r="r" b="b"/>
              <a:pathLst>
                <a:path w="15" h="9">
                  <a:moveTo>
                    <a:pt x="11" y="1"/>
                  </a:moveTo>
                  <a:cubicBezTo>
                    <a:pt x="8" y="0"/>
                    <a:pt x="2" y="2"/>
                    <a:pt x="1" y="4"/>
                  </a:cubicBezTo>
                  <a:cubicBezTo>
                    <a:pt x="1" y="5"/>
                    <a:pt x="1" y="7"/>
                    <a:pt x="0" y="9"/>
                  </a:cubicBezTo>
                  <a:cubicBezTo>
                    <a:pt x="4" y="7"/>
                    <a:pt x="9" y="6"/>
                    <a:pt x="15" y="4"/>
                  </a:cubicBezTo>
                  <a:cubicBezTo>
                    <a:pt x="14" y="2"/>
                    <a:pt x="13" y="1"/>
                    <a:pt x="11" y="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1" name="Freeform 174"/>
            <p:cNvSpPr>
              <a:spLocks/>
            </p:cNvSpPr>
            <p:nvPr/>
          </p:nvSpPr>
          <p:spPr bwMode="auto">
            <a:xfrm>
              <a:off x="3016250" y="3875088"/>
              <a:ext cx="1412875" cy="1414462"/>
            </a:xfrm>
            <a:custGeom>
              <a:avLst/>
              <a:gdLst>
                <a:gd name="T0" fmla="*/ 786 w 896"/>
                <a:gd name="T1" fmla="*/ 705 h 898"/>
                <a:gd name="T2" fmla="*/ 780 w 896"/>
                <a:gd name="T3" fmla="*/ 651 h 898"/>
                <a:gd name="T4" fmla="*/ 812 w 896"/>
                <a:gd name="T5" fmla="*/ 598 h 898"/>
                <a:gd name="T6" fmla="*/ 802 w 896"/>
                <a:gd name="T7" fmla="*/ 551 h 898"/>
                <a:gd name="T8" fmla="*/ 758 w 896"/>
                <a:gd name="T9" fmla="*/ 502 h 898"/>
                <a:gd name="T10" fmla="*/ 739 w 896"/>
                <a:gd name="T11" fmla="*/ 484 h 898"/>
                <a:gd name="T12" fmla="*/ 791 w 896"/>
                <a:gd name="T13" fmla="*/ 417 h 898"/>
                <a:gd name="T14" fmla="*/ 853 w 896"/>
                <a:gd name="T15" fmla="*/ 381 h 898"/>
                <a:gd name="T16" fmla="*/ 874 w 896"/>
                <a:gd name="T17" fmla="*/ 265 h 898"/>
                <a:gd name="T18" fmla="*/ 848 w 896"/>
                <a:gd name="T19" fmla="*/ 213 h 898"/>
                <a:gd name="T20" fmla="*/ 798 w 896"/>
                <a:gd name="T21" fmla="*/ 204 h 898"/>
                <a:gd name="T22" fmla="*/ 736 w 896"/>
                <a:gd name="T23" fmla="*/ 175 h 898"/>
                <a:gd name="T24" fmla="*/ 677 w 896"/>
                <a:gd name="T25" fmla="*/ 108 h 898"/>
                <a:gd name="T26" fmla="*/ 633 w 896"/>
                <a:gd name="T27" fmla="*/ 107 h 898"/>
                <a:gd name="T28" fmla="*/ 595 w 896"/>
                <a:gd name="T29" fmla="*/ 65 h 898"/>
                <a:gd name="T30" fmla="*/ 533 w 896"/>
                <a:gd name="T31" fmla="*/ 0 h 898"/>
                <a:gd name="T32" fmla="*/ 415 w 896"/>
                <a:gd name="T33" fmla="*/ 107 h 898"/>
                <a:gd name="T34" fmla="*/ 362 w 896"/>
                <a:gd name="T35" fmla="*/ 147 h 898"/>
                <a:gd name="T36" fmla="*/ 261 w 896"/>
                <a:gd name="T37" fmla="*/ 124 h 898"/>
                <a:gd name="T38" fmla="*/ 227 w 896"/>
                <a:gd name="T39" fmla="*/ 142 h 898"/>
                <a:gd name="T40" fmla="*/ 236 w 896"/>
                <a:gd name="T41" fmla="*/ 216 h 898"/>
                <a:gd name="T42" fmla="*/ 172 w 896"/>
                <a:gd name="T43" fmla="*/ 203 h 898"/>
                <a:gd name="T44" fmla="*/ 85 w 896"/>
                <a:gd name="T45" fmla="*/ 182 h 898"/>
                <a:gd name="T46" fmla="*/ 4 w 896"/>
                <a:gd name="T47" fmla="*/ 195 h 898"/>
                <a:gd name="T48" fmla="*/ 32 w 896"/>
                <a:gd name="T49" fmla="*/ 210 h 898"/>
                <a:gd name="T50" fmla="*/ 5 w 896"/>
                <a:gd name="T51" fmla="*/ 235 h 898"/>
                <a:gd name="T52" fmla="*/ 78 w 896"/>
                <a:gd name="T53" fmla="*/ 279 h 898"/>
                <a:gd name="T54" fmla="*/ 132 w 896"/>
                <a:gd name="T55" fmla="*/ 302 h 898"/>
                <a:gd name="T56" fmla="*/ 164 w 896"/>
                <a:gd name="T57" fmla="*/ 347 h 898"/>
                <a:gd name="T58" fmla="*/ 152 w 896"/>
                <a:gd name="T59" fmla="*/ 372 h 898"/>
                <a:gd name="T60" fmla="*/ 219 w 896"/>
                <a:gd name="T61" fmla="*/ 460 h 898"/>
                <a:gd name="T62" fmla="*/ 210 w 896"/>
                <a:gd name="T63" fmla="*/ 520 h 898"/>
                <a:gd name="T64" fmla="*/ 241 w 896"/>
                <a:gd name="T65" fmla="*/ 597 h 898"/>
                <a:gd name="T66" fmla="*/ 210 w 896"/>
                <a:gd name="T67" fmla="*/ 532 h 898"/>
                <a:gd name="T68" fmla="*/ 186 w 896"/>
                <a:gd name="T69" fmla="*/ 628 h 898"/>
                <a:gd name="T70" fmla="*/ 132 w 896"/>
                <a:gd name="T71" fmla="*/ 760 h 898"/>
                <a:gd name="T72" fmla="*/ 157 w 896"/>
                <a:gd name="T73" fmla="*/ 781 h 898"/>
                <a:gd name="T74" fmla="*/ 219 w 896"/>
                <a:gd name="T75" fmla="*/ 824 h 898"/>
                <a:gd name="T76" fmla="*/ 295 w 896"/>
                <a:gd name="T77" fmla="*/ 846 h 898"/>
                <a:gd name="T78" fmla="*/ 355 w 896"/>
                <a:gd name="T79" fmla="*/ 851 h 898"/>
                <a:gd name="T80" fmla="*/ 400 w 896"/>
                <a:gd name="T81" fmla="*/ 884 h 898"/>
                <a:gd name="T82" fmla="*/ 493 w 896"/>
                <a:gd name="T83" fmla="*/ 895 h 898"/>
                <a:gd name="T84" fmla="*/ 520 w 896"/>
                <a:gd name="T85" fmla="*/ 805 h 898"/>
                <a:gd name="T86" fmla="*/ 610 w 896"/>
                <a:gd name="T87" fmla="*/ 797 h 898"/>
                <a:gd name="T88" fmla="*/ 646 w 896"/>
                <a:gd name="T89" fmla="*/ 802 h 898"/>
                <a:gd name="T90" fmla="*/ 666 w 896"/>
                <a:gd name="T91" fmla="*/ 812 h 898"/>
                <a:gd name="T92" fmla="*/ 758 w 896"/>
                <a:gd name="T93" fmla="*/ 833 h 898"/>
                <a:gd name="T94" fmla="*/ 814 w 896"/>
                <a:gd name="T95" fmla="*/ 783 h 898"/>
                <a:gd name="T96" fmla="*/ 832 w 896"/>
                <a:gd name="T97" fmla="*/ 77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6" h="898">
                  <a:moveTo>
                    <a:pt x="832" y="763"/>
                  </a:moveTo>
                  <a:cubicBezTo>
                    <a:pt x="839" y="758"/>
                    <a:pt x="849" y="744"/>
                    <a:pt x="847" y="739"/>
                  </a:cubicBezTo>
                  <a:cubicBezTo>
                    <a:pt x="844" y="735"/>
                    <a:pt x="827" y="735"/>
                    <a:pt x="819" y="731"/>
                  </a:cubicBezTo>
                  <a:cubicBezTo>
                    <a:pt x="810" y="728"/>
                    <a:pt x="790" y="715"/>
                    <a:pt x="786" y="705"/>
                  </a:cubicBezTo>
                  <a:cubicBezTo>
                    <a:pt x="783" y="695"/>
                    <a:pt x="785" y="691"/>
                    <a:pt x="790" y="687"/>
                  </a:cubicBezTo>
                  <a:cubicBezTo>
                    <a:pt x="794" y="684"/>
                    <a:pt x="806" y="680"/>
                    <a:pt x="803" y="673"/>
                  </a:cubicBezTo>
                  <a:cubicBezTo>
                    <a:pt x="799" y="665"/>
                    <a:pt x="797" y="658"/>
                    <a:pt x="792" y="657"/>
                  </a:cubicBezTo>
                  <a:cubicBezTo>
                    <a:pt x="788" y="655"/>
                    <a:pt x="784" y="657"/>
                    <a:pt x="780" y="651"/>
                  </a:cubicBezTo>
                  <a:cubicBezTo>
                    <a:pt x="776" y="644"/>
                    <a:pt x="768" y="636"/>
                    <a:pt x="773" y="633"/>
                  </a:cubicBezTo>
                  <a:cubicBezTo>
                    <a:pt x="778" y="630"/>
                    <a:pt x="783" y="629"/>
                    <a:pt x="788" y="629"/>
                  </a:cubicBezTo>
                  <a:cubicBezTo>
                    <a:pt x="793" y="629"/>
                    <a:pt x="805" y="623"/>
                    <a:pt x="806" y="618"/>
                  </a:cubicBezTo>
                  <a:cubicBezTo>
                    <a:pt x="808" y="614"/>
                    <a:pt x="821" y="608"/>
                    <a:pt x="812" y="598"/>
                  </a:cubicBezTo>
                  <a:cubicBezTo>
                    <a:pt x="804" y="588"/>
                    <a:pt x="804" y="596"/>
                    <a:pt x="800" y="586"/>
                  </a:cubicBezTo>
                  <a:cubicBezTo>
                    <a:pt x="797" y="575"/>
                    <a:pt x="796" y="575"/>
                    <a:pt x="792" y="571"/>
                  </a:cubicBezTo>
                  <a:cubicBezTo>
                    <a:pt x="789" y="566"/>
                    <a:pt x="781" y="567"/>
                    <a:pt x="790" y="561"/>
                  </a:cubicBezTo>
                  <a:cubicBezTo>
                    <a:pt x="798" y="555"/>
                    <a:pt x="800" y="558"/>
                    <a:pt x="802" y="551"/>
                  </a:cubicBezTo>
                  <a:cubicBezTo>
                    <a:pt x="804" y="545"/>
                    <a:pt x="790" y="527"/>
                    <a:pt x="790" y="519"/>
                  </a:cubicBezTo>
                  <a:cubicBezTo>
                    <a:pt x="790" y="511"/>
                    <a:pt x="794" y="511"/>
                    <a:pt x="790" y="507"/>
                  </a:cubicBezTo>
                  <a:cubicBezTo>
                    <a:pt x="785" y="502"/>
                    <a:pt x="783" y="498"/>
                    <a:pt x="779" y="498"/>
                  </a:cubicBezTo>
                  <a:cubicBezTo>
                    <a:pt x="776" y="498"/>
                    <a:pt x="762" y="500"/>
                    <a:pt x="758" y="502"/>
                  </a:cubicBezTo>
                  <a:cubicBezTo>
                    <a:pt x="755" y="505"/>
                    <a:pt x="749" y="518"/>
                    <a:pt x="741" y="520"/>
                  </a:cubicBezTo>
                  <a:cubicBezTo>
                    <a:pt x="734" y="522"/>
                    <a:pt x="726" y="523"/>
                    <a:pt x="731" y="516"/>
                  </a:cubicBezTo>
                  <a:cubicBezTo>
                    <a:pt x="736" y="510"/>
                    <a:pt x="743" y="512"/>
                    <a:pt x="743" y="504"/>
                  </a:cubicBezTo>
                  <a:cubicBezTo>
                    <a:pt x="743" y="496"/>
                    <a:pt x="730" y="492"/>
                    <a:pt x="739" y="484"/>
                  </a:cubicBezTo>
                  <a:cubicBezTo>
                    <a:pt x="748" y="476"/>
                    <a:pt x="741" y="475"/>
                    <a:pt x="751" y="470"/>
                  </a:cubicBezTo>
                  <a:cubicBezTo>
                    <a:pt x="761" y="465"/>
                    <a:pt x="759" y="468"/>
                    <a:pt x="762" y="460"/>
                  </a:cubicBezTo>
                  <a:cubicBezTo>
                    <a:pt x="764" y="452"/>
                    <a:pt x="763" y="445"/>
                    <a:pt x="769" y="442"/>
                  </a:cubicBezTo>
                  <a:cubicBezTo>
                    <a:pt x="776" y="438"/>
                    <a:pt x="784" y="424"/>
                    <a:pt x="791" y="417"/>
                  </a:cubicBezTo>
                  <a:cubicBezTo>
                    <a:pt x="798" y="410"/>
                    <a:pt x="811" y="403"/>
                    <a:pt x="811" y="398"/>
                  </a:cubicBezTo>
                  <a:cubicBezTo>
                    <a:pt x="811" y="393"/>
                    <a:pt x="809" y="387"/>
                    <a:pt x="814" y="387"/>
                  </a:cubicBezTo>
                  <a:cubicBezTo>
                    <a:pt x="819" y="388"/>
                    <a:pt x="816" y="393"/>
                    <a:pt x="831" y="391"/>
                  </a:cubicBezTo>
                  <a:cubicBezTo>
                    <a:pt x="846" y="389"/>
                    <a:pt x="854" y="388"/>
                    <a:pt x="853" y="381"/>
                  </a:cubicBezTo>
                  <a:cubicBezTo>
                    <a:pt x="852" y="374"/>
                    <a:pt x="841" y="370"/>
                    <a:pt x="848" y="358"/>
                  </a:cubicBezTo>
                  <a:cubicBezTo>
                    <a:pt x="854" y="347"/>
                    <a:pt x="852" y="333"/>
                    <a:pt x="854" y="323"/>
                  </a:cubicBezTo>
                  <a:cubicBezTo>
                    <a:pt x="855" y="314"/>
                    <a:pt x="868" y="294"/>
                    <a:pt x="869" y="291"/>
                  </a:cubicBezTo>
                  <a:cubicBezTo>
                    <a:pt x="869" y="288"/>
                    <a:pt x="867" y="271"/>
                    <a:pt x="874" y="265"/>
                  </a:cubicBezTo>
                  <a:cubicBezTo>
                    <a:pt x="881" y="258"/>
                    <a:pt x="889" y="253"/>
                    <a:pt x="892" y="248"/>
                  </a:cubicBezTo>
                  <a:cubicBezTo>
                    <a:pt x="896" y="243"/>
                    <a:pt x="896" y="239"/>
                    <a:pt x="896" y="239"/>
                  </a:cubicBezTo>
                  <a:cubicBezTo>
                    <a:pt x="896" y="239"/>
                    <a:pt x="882" y="234"/>
                    <a:pt x="870" y="230"/>
                  </a:cubicBezTo>
                  <a:cubicBezTo>
                    <a:pt x="859" y="225"/>
                    <a:pt x="853" y="210"/>
                    <a:pt x="848" y="213"/>
                  </a:cubicBezTo>
                  <a:cubicBezTo>
                    <a:pt x="844" y="216"/>
                    <a:pt x="843" y="225"/>
                    <a:pt x="836" y="223"/>
                  </a:cubicBezTo>
                  <a:cubicBezTo>
                    <a:pt x="829" y="222"/>
                    <a:pt x="826" y="227"/>
                    <a:pt x="820" y="219"/>
                  </a:cubicBezTo>
                  <a:cubicBezTo>
                    <a:pt x="815" y="211"/>
                    <a:pt x="814" y="205"/>
                    <a:pt x="809" y="208"/>
                  </a:cubicBezTo>
                  <a:cubicBezTo>
                    <a:pt x="804" y="212"/>
                    <a:pt x="801" y="206"/>
                    <a:pt x="798" y="204"/>
                  </a:cubicBezTo>
                  <a:cubicBezTo>
                    <a:pt x="794" y="202"/>
                    <a:pt x="791" y="191"/>
                    <a:pt x="784" y="185"/>
                  </a:cubicBezTo>
                  <a:cubicBezTo>
                    <a:pt x="777" y="179"/>
                    <a:pt x="776" y="179"/>
                    <a:pt x="768" y="179"/>
                  </a:cubicBezTo>
                  <a:cubicBezTo>
                    <a:pt x="760" y="179"/>
                    <a:pt x="753" y="185"/>
                    <a:pt x="748" y="181"/>
                  </a:cubicBezTo>
                  <a:cubicBezTo>
                    <a:pt x="744" y="178"/>
                    <a:pt x="746" y="176"/>
                    <a:pt x="736" y="175"/>
                  </a:cubicBezTo>
                  <a:cubicBezTo>
                    <a:pt x="726" y="174"/>
                    <a:pt x="722" y="177"/>
                    <a:pt x="716" y="173"/>
                  </a:cubicBezTo>
                  <a:cubicBezTo>
                    <a:pt x="710" y="168"/>
                    <a:pt x="694" y="151"/>
                    <a:pt x="684" y="143"/>
                  </a:cubicBezTo>
                  <a:cubicBezTo>
                    <a:pt x="675" y="135"/>
                    <a:pt x="672" y="143"/>
                    <a:pt x="672" y="133"/>
                  </a:cubicBezTo>
                  <a:cubicBezTo>
                    <a:pt x="672" y="123"/>
                    <a:pt x="684" y="107"/>
                    <a:pt x="677" y="108"/>
                  </a:cubicBezTo>
                  <a:cubicBezTo>
                    <a:pt x="670" y="108"/>
                    <a:pt x="668" y="110"/>
                    <a:pt x="661" y="118"/>
                  </a:cubicBezTo>
                  <a:cubicBezTo>
                    <a:pt x="654" y="126"/>
                    <a:pt x="650" y="123"/>
                    <a:pt x="641" y="123"/>
                  </a:cubicBezTo>
                  <a:cubicBezTo>
                    <a:pt x="631" y="122"/>
                    <a:pt x="627" y="122"/>
                    <a:pt x="630" y="116"/>
                  </a:cubicBezTo>
                  <a:cubicBezTo>
                    <a:pt x="633" y="111"/>
                    <a:pt x="635" y="112"/>
                    <a:pt x="633" y="107"/>
                  </a:cubicBezTo>
                  <a:cubicBezTo>
                    <a:pt x="630" y="101"/>
                    <a:pt x="631" y="103"/>
                    <a:pt x="631" y="95"/>
                  </a:cubicBezTo>
                  <a:cubicBezTo>
                    <a:pt x="631" y="87"/>
                    <a:pt x="633" y="85"/>
                    <a:pt x="626" y="80"/>
                  </a:cubicBezTo>
                  <a:cubicBezTo>
                    <a:pt x="619" y="74"/>
                    <a:pt x="599" y="84"/>
                    <a:pt x="599" y="76"/>
                  </a:cubicBezTo>
                  <a:cubicBezTo>
                    <a:pt x="599" y="68"/>
                    <a:pt x="607" y="69"/>
                    <a:pt x="595" y="65"/>
                  </a:cubicBezTo>
                  <a:cubicBezTo>
                    <a:pt x="583" y="60"/>
                    <a:pt x="579" y="58"/>
                    <a:pt x="576" y="49"/>
                  </a:cubicBezTo>
                  <a:cubicBezTo>
                    <a:pt x="574" y="39"/>
                    <a:pt x="577" y="46"/>
                    <a:pt x="568" y="39"/>
                  </a:cubicBezTo>
                  <a:cubicBezTo>
                    <a:pt x="558" y="32"/>
                    <a:pt x="555" y="30"/>
                    <a:pt x="548" y="23"/>
                  </a:cubicBezTo>
                  <a:cubicBezTo>
                    <a:pt x="541" y="16"/>
                    <a:pt x="536" y="10"/>
                    <a:pt x="533" y="0"/>
                  </a:cubicBezTo>
                  <a:cubicBezTo>
                    <a:pt x="528" y="1"/>
                    <a:pt x="523" y="2"/>
                    <a:pt x="516" y="2"/>
                  </a:cubicBezTo>
                  <a:cubicBezTo>
                    <a:pt x="499" y="3"/>
                    <a:pt x="478" y="6"/>
                    <a:pt x="473" y="19"/>
                  </a:cubicBezTo>
                  <a:cubicBezTo>
                    <a:pt x="469" y="32"/>
                    <a:pt x="466" y="68"/>
                    <a:pt x="457" y="82"/>
                  </a:cubicBezTo>
                  <a:cubicBezTo>
                    <a:pt x="447" y="95"/>
                    <a:pt x="438" y="105"/>
                    <a:pt x="415" y="107"/>
                  </a:cubicBezTo>
                  <a:cubicBezTo>
                    <a:pt x="392" y="110"/>
                    <a:pt x="381" y="113"/>
                    <a:pt x="372" y="119"/>
                  </a:cubicBezTo>
                  <a:cubicBezTo>
                    <a:pt x="363" y="126"/>
                    <a:pt x="349" y="130"/>
                    <a:pt x="351" y="137"/>
                  </a:cubicBezTo>
                  <a:cubicBezTo>
                    <a:pt x="352" y="142"/>
                    <a:pt x="359" y="145"/>
                    <a:pt x="361" y="146"/>
                  </a:cubicBezTo>
                  <a:cubicBezTo>
                    <a:pt x="362" y="146"/>
                    <a:pt x="362" y="147"/>
                    <a:pt x="362" y="147"/>
                  </a:cubicBezTo>
                  <a:cubicBezTo>
                    <a:pt x="360" y="149"/>
                    <a:pt x="353" y="155"/>
                    <a:pt x="342" y="156"/>
                  </a:cubicBezTo>
                  <a:cubicBezTo>
                    <a:pt x="329" y="158"/>
                    <a:pt x="322" y="153"/>
                    <a:pt x="309" y="150"/>
                  </a:cubicBezTo>
                  <a:cubicBezTo>
                    <a:pt x="295" y="146"/>
                    <a:pt x="280" y="140"/>
                    <a:pt x="272" y="140"/>
                  </a:cubicBezTo>
                  <a:cubicBezTo>
                    <a:pt x="264" y="140"/>
                    <a:pt x="259" y="128"/>
                    <a:pt x="261" y="124"/>
                  </a:cubicBezTo>
                  <a:cubicBezTo>
                    <a:pt x="262" y="120"/>
                    <a:pt x="266" y="112"/>
                    <a:pt x="262" y="109"/>
                  </a:cubicBezTo>
                  <a:cubicBezTo>
                    <a:pt x="258" y="106"/>
                    <a:pt x="237" y="106"/>
                    <a:pt x="229" y="102"/>
                  </a:cubicBezTo>
                  <a:cubicBezTo>
                    <a:pt x="222" y="99"/>
                    <a:pt x="222" y="103"/>
                    <a:pt x="221" y="114"/>
                  </a:cubicBezTo>
                  <a:cubicBezTo>
                    <a:pt x="219" y="124"/>
                    <a:pt x="227" y="134"/>
                    <a:pt x="227" y="142"/>
                  </a:cubicBezTo>
                  <a:cubicBezTo>
                    <a:pt x="227" y="149"/>
                    <a:pt x="236" y="167"/>
                    <a:pt x="233" y="177"/>
                  </a:cubicBezTo>
                  <a:cubicBezTo>
                    <a:pt x="229" y="186"/>
                    <a:pt x="229" y="199"/>
                    <a:pt x="233" y="205"/>
                  </a:cubicBezTo>
                  <a:cubicBezTo>
                    <a:pt x="235" y="210"/>
                    <a:pt x="236" y="214"/>
                    <a:pt x="236" y="215"/>
                  </a:cubicBezTo>
                  <a:cubicBezTo>
                    <a:pt x="237" y="216"/>
                    <a:pt x="236" y="216"/>
                    <a:pt x="236" y="216"/>
                  </a:cubicBezTo>
                  <a:cubicBezTo>
                    <a:pt x="232" y="217"/>
                    <a:pt x="219" y="218"/>
                    <a:pt x="214" y="214"/>
                  </a:cubicBezTo>
                  <a:cubicBezTo>
                    <a:pt x="209" y="209"/>
                    <a:pt x="205" y="203"/>
                    <a:pt x="202" y="203"/>
                  </a:cubicBezTo>
                  <a:cubicBezTo>
                    <a:pt x="199" y="204"/>
                    <a:pt x="183" y="209"/>
                    <a:pt x="180" y="207"/>
                  </a:cubicBezTo>
                  <a:cubicBezTo>
                    <a:pt x="178" y="204"/>
                    <a:pt x="180" y="200"/>
                    <a:pt x="172" y="203"/>
                  </a:cubicBezTo>
                  <a:cubicBezTo>
                    <a:pt x="164" y="205"/>
                    <a:pt x="155" y="223"/>
                    <a:pt x="144" y="200"/>
                  </a:cubicBezTo>
                  <a:cubicBezTo>
                    <a:pt x="132" y="178"/>
                    <a:pt x="128" y="174"/>
                    <a:pt x="119" y="174"/>
                  </a:cubicBezTo>
                  <a:cubicBezTo>
                    <a:pt x="110" y="173"/>
                    <a:pt x="92" y="174"/>
                    <a:pt x="92" y="178"/>
                  </a:cubicBezTo>
                  <a:cubicBezTo>
                    <a:pt x="92" y="181"/>
                    <a:pt x="90" y="182"/>
                    <a:pt x="85" y="182"/>
                  </a:cubicBezTo>
                  <a:cubicBezTo>
                    <a:pt x="80" y="182"/>
                    <a:pt x="69" y="189"/>
                    <a:pt x="68" y="185"/>
                  </a:cubicBezTo>
                  <a:cubicBezTo>
                    <a:pt x="68" y="181"/>
                    <a:pt x="63" y="173"/>
                    <a:pt x="57" y="173"/>
                  </a:cubicBezTo>
                  <a:cubicBezTo>
                    <a:pt x="52" y="173"/>
                    <a:pt x="28" y="178"/>
                    <a:pt x="19" y="181"/>
                  </a:cubicBezTo>
                  <a:cubicBezTo>
                    <a:pt x="9" y="183"/>
                    <a:pt x="3" y="190"/>
                    <a:pt x="4" y="195"/>
                  </a:cubicBezTo>
                  <a:cubicBezTo>
                    <a:pt x="6" y="199"/>
                    <a:pt x="2" y="204"/>
                    <a:pt x="11" y="204"/>
                  </a:cubicBezTo>
                  <a:cubicBezTo>
                    <a:pt x="17" y="204"/>
                    <a:pt x="35" y="203"/>
                    <a:pt x="35" y="204"/>
                  </a:cubicBezTo>
                  <a:cubicBezTo>
                    <a:pt x="34" y="204"/>
                    <a:pt x="32" y="204"/>
                    <a:pt x="31" y="205"/>
                  </a:cubicBezTo>
                  <a:cubicBezTo>
                    <a:pt x="29" y="206"/>
                    <a:pt x="29" y="207"/>
                    <a:pt x="32" y="210"/>
                  </a:cubicBezTo>
                  <a:cubicBezTo>
                    <a:pt x="38" y="214"/>
                    <a:pt x="40" y="216"/>
                    <a:pt x="35" y="216"/>
                  </a:cubicBezTo>
                  <a:cubicBezTo>
                    <a:pt x="29" y="216"/>
                    <a:pt x="22" y="214"/>
                    <a:pt x="27" y="222"/>
                  </a:cubicBezTo>
                  <a:cubicBezTo>
                    <a:pt x="32" y="230"/>
                    <a:pt x="40" y="235"/>
                    <a:pt x="31" y="234"/>
                  </a:cubicBezTo>
                  <a:cubicBezTo>
                    <a:pt x="21" y="233"/>
                    <a:pt x="0" y="231"/>
                    <a:pt x="5" y="235"/>
                  </a:cubicBezTo>
                  <a:cubicBezTo>
                    <a:pt x="11" y="239"/>
                    <a:pt x="21" y="244"/>
                    <a:pt x="22" y="251"/>
                  </a:cubicBezTo>
                  <a:cubicBezTo>
                    <a:pt x="23" y="259"/>
                    <a:pt x="16" y="268"/>
                    <a:pt x="27" y="266"/>
                  </a:cubicBezTo>
                  <a:cubicBezTo>
                    <a:pt x="37" y="263"/>
                    <a:pt x="39" y="257"/>
                    <a:pt x="47" y="263"/>
                  </a:cubicBezTo>
                  <a:cubicBezTo>
                    <a:pt x="55" y="268"/>
                    <a:pt x="67" y="271"/>
                    <a:pt x="78" y="279"/>
                  </a:cubicBezTo>
                  <a:cubicBezTo>
                    <a:pt x="89" y="287"/>
                    <a:pt x="97" y="295"/>
                    <a:pt x="99" y="292"/>
                  </a:cubicBezTo>
                  <a:cubicBezTo>
                    <a:pt x="100" y="290"/>
                    <a:pt x="104" y="288"/>
                    <a:pt x="104" y="295"/>
                  </a:cubicBezTo>
                  <a:cubicBezTo>
                    <a:pt x="104" y="301"/>
                    <a:pt x="101" y="308"/>
                    <a:pt x="110" y="305"/>
                  </a:cubicBezTo>
                  <a:cubicBezTo>
                    <a:pt x="119" y="302"/>
                    <a:pt x="137" y="297"/>
                    <a:pt x="132" y="302"/>
                  </a:cubicBezTo>
                  <a:cubicBezTo>
                    <a:pt x="126" y="307"/>
                    <a:pt x="120" y="311"/>
                    <a:pt x="130" y="313"/>
                  </a:cubicBezTo>
                  <a:cubicBezTo>
                    <a:pt x="140" y="315"/>
                    <a:pt x="146" y="319"/>
                    <a:pt x="144" y="325"/>
                  </a:cubicBezTo>
                  <a:cubicBezTo>
                    <a:pt x="141" y="331"/>
                    <a:pt x="138" y="339"/>
                    <a:pt x="145" y="343"/>
                  </a:cubicBezTo>
                  <a:cubicBezTo>
                    <a:pt x="152" y="346"/>
                    <a:pt x="164" y="341"/>
                    <a:pt x="164" y="347"/>
                  </a:cubicBezTo>
                  <a:cubicBezTo>
                    <a:pt x="164" y="354"/>
                    <a:pt x="148" y="347"/>
                    <a:pt x="160" y="359"/>
                  </a:cubicBezTo>
                  <a:cubicBezTo>
                    <a:pt x="172" y="371"/>
                    <a:pt x="171" y="364"/>
                    <a:pt x="169" y="368"/>
                  </a:cubicBezTo>
                  <a:cubicBezTo>
                    <a:pt x="168" y="372"/>
                    <a:pt x="168" y="381"/>
                    <a:pt x="162" y="377"/>
                  </a:cubicBezTo>
                  <a:cubicBezTo>
                    <a:pt x="156" y="373"/>
                    <a:pt x="148" y="362"/>
                    <a:pt x="152" y="372"/>
                  </a:cubicBezTo>
                  <a:cubicBezTo>
                    <a:pt x="157" y="383"/>
                    <a:pt x="158" y="385"/>
                    <a:pt x="160" y="393"/>
                  </a:cubicBezTo>
                  <a:cubicBezTo>
                    <a:pt x="161" y="401"/>
                    <a:pt x="172" y="415"/>
                    <a:pt x="178" y="425"/>
                  </a:cubicBezTo>
                  <a:cubicBezTo>
                    <a:pt x="184" y="435"/>
                    <a:pt x="197" y="446"/>
                    <a:pt x="205" y="451"/>
                  </a:cubicBezTo>
                  <a:cubicBezTo>
                    <a:pt x="213" y="455"/>
                    <a:pt x="223" y="455"/>
                    <a:pt x="219" y="460"/>
                  </a:cubicBezTo>
                  <a:cubicBezTo>
                    <a:pt x="215" y="465"/>
                    <a:pt x="217" y="471"/>
                    <a:pt x="218" y="479"/>
                  </a:cubicBezTo>
                  <a:cubicBezTo>
                    <a:pt x="219" y="486"/>
                    <a:pt x="217" y="495"/>
                    <a:pt x="216" y="501"/>
                  </a:cubicBezTo>
                  <a:cubicBezTo>
                    <a:pt x="214" y="507"/>
                    <a:pt x="217" y="510"/>
                    <a:pt x="210" y="511"/>
                  </a:cubicBezTo>
                  <a:cubicBezTo>
                    <a:pt x="203" y="511"/>
                    <a:pt x="202" y="515"/>
                    <a:pt x="210" y="520"/>
                  </a:cubicBezTo>
                  <a:cubicBezTo>
                    <a:pt x="218" y="525"/>
                    <a:pt x="234" y="541"/>
                    <a:pt x="234" y="548"/>
                  </a:cubicBezTo>
                  <a:cubicBezTo>
                    <a:pt x="234" y="555"/>
                    <a:pt x="235" y="576"/>
                    <a:pt x="235" y="581"/>
                  </a:cubicBezTo>
                  <a:cubicBezTo>
                    <a:pt x="235" y="585"/>
                    <a:pt x="238" y="592"/>
                    <a:pt x="240" y="595"/>
                  </a:cubicBezTo>
                  <a:cubicBezTo>
                    <a:pt x="241" y="596"/>
                    <a:pt x="242" y="597"/>
                    <a:pt x="241" y="597"/>
                  </a:cubicBezTo>
                  <a:cubicBezTo>
                    <a:pt x="241" y="597"/>
                    <a:pt x="240" y="597"/>
                    <a:pt x="239" y="596"/>
                  </a:cubicBezTo>
                  <a:cubicBezTo>
                    <a:pt x="236" y="593"/>
                    <a:pt x="231" y="588"/>
                    <a:pt x="231" y="579"/>
                  </a:cubicBezTo>
                  <a:cubicBezTo>
                    <a:pt x="231" y="565"/>
                    <a:pt x="234" y="555"/>
                    <a:pt x="231" y="552"/>
                  </a:cubicBezTo>
                  <a:cubicBezTo>
                    <a:pt x="228" y="549"/>
                    <a:pt x="216" y="527"/>
                    <a:pt x="210" y="532"/>
                  </a:cubicBezTo>
                  <a:cubicBezTo>
                    <a:pt x="205" y="537"/>
                    <a:pt x="207" y="540"/>
                    <a:pt x="203" y="555"/>
                  </a:cubicBezTo>
                  <a:cubicBezTo>
                    <a:pt x="199" y="571"/>
                    <a:pt x="191" y="608"/>
                    <a:pt x="191" y="613"/>
                  </a:cubicBezTo>
                  <a:cubicBezTo>
                    <a:pt x="191" y="618"/>
                    <a:pt x="203" y="617"/>
                    <a:pt x="200" y="620"/>
                  </a:cubicBezTo>
                  <a:cubicBezTo>
                    <a:pt x="197" y="622"/>
                    <a:pt x="188" y="624"/>
                    <a:pt x="186" y="628"/>
                  </a:cubicBezTo>
                  <a:cubicBezTo>
                    <a:pt x="184" y="632"/>
                    <a:pt x="158" y="720"/>
                    <a:pt x="152" y="728"/>
                  </a:cubicBezTo>
                  <a:cubicBezTo>
                    <a:pt x="145" y="736"/>
                    <a:pt x="145" y="749"/>
                    <a:pt x="136" y="749"/>
                  </a:cubicBezTo>
                  <a:cubicBezTo>
                    <a:pt x="132" y="749"/>
                    <a:pt x="128" y="749"/>
                    <a:pt x="124" y="749"/>
                  </a:cubicBezTo>
                  <a:cubicBezTo>
                    <a:pt x="127" y="753"/>
                    <a:pt x="130" y="758"/>
                    <a:pt x="132" y="760"/>
                  </a:cubicBezTo>
                  <a:cubicBezTo>
                    <a:pt x="137" y="763"/>
                    <a:pt x="139" y="764"/>
                    <a:pt x="145" y="764"/>
                  </a:cubicBezTo>
                  <a:cubicBezTo>
                    <a:pt x="152" y="765"/>
                    <a:pt x="157" y="770"/>
                    <a:pt x="153" y="774"/>
                  </a:cubicBezTo>
                  <a:cubicBezTo>
                    <a:pt x="149" y="778"/>
                    <a:pt x="141" y="784"/>
                    <a:pt x="146" y="786"/>
                  </a:cubicBezTo>
                  <a:cubicBezTo>
                    <a:pt x="151" y="788"/>
                    <a:pt x="151" y="774"/>
                    <a:pt x="157" y="781"/>
                  </a:cubicBezTo>
                  <a:cubicBezTo>
                    <a:pt x="163" y="788"/>
                    <a:pt x="159" y="790"/>
                    <a:pt x="170" y="794"/>
                  </a:cubicBezTo>
                  <a:cubicBezTo>
                    <a:pt x="181" y="799"/>
                    <a:pt x="183" y="801"/>
                    <a:pt x="191" y="804"/>
                  </a:cubicBezTo>
                  <a:cubicBezTo>
                    <a:pt x="199" y="807"/>
                    <a:pt x="200" y="813"/>
                    <a:pt x="205" y="819"/>
                  </a:cubicBezTo>
                  <a:cubicBezTo>
                    <a:pt x="211" y="825"/>
                    <a:pt x="213" y="825"/>
                    <a:pt x="219" y="824"/>
                  </a:cubicBezTo>
                  <a:cubicBezTo>
                    <a:pt x="224" y="823"/>
                    <a:pt x="226" y="818"/>
                    <a:pt x="233" y="825"/>
                  </a:cubicBezTo>
                  <a:cubicBezTo>
                    <a:pt x="240" y="831"/>
                    <a:pt x="253" y="840"/>
                    <a:pt x="259" y="840"/>
                  </a:cubicBezTo>
                  <a:cubicBezTo>
                    <a:pt x="265" y="839"/>
                    <a:pt x="266" y="840"/>
                    <a:pt x="273" y="842"/>
                  </a:cubicBezTo>
                  <a:cubicBezTo>
                    <a:pt x="280" y="844"/>
                    <a:pt x="292" y="846"/>
                    <a:pt x="295" y="846"/>
                  </a:cubicBezTo>
                  <a:cubicBezTo>
                    <a:pt x="298" y="845"/>
                    <a:pt x="302" y="846"/>
                    <a:pt x="302" y="843"/>
                  </a:cubicBezTo>
                  <a:cubicBezTo>
                    <a:pt x="302" y="839"/>
                    <a:pt x="299" y="831"/>
                    <a:pt x="309" y="832"/>
                  </a:cubicBezTo>
                  <a:cubicBezTo>
                    <a:pt x="318" y="834"/>
                    <a:pt x="330" y="841"/>
                    <a:pt x="339" y="846"/>
                  </a:cubicBezTo>
                  <a:cubicBezTo>
                    <a:pt x="347" y="850"/>
                    <a:pt x="352" y="848"/>
                    <a:pt x="355" y="851"/>
                  </a:cubicBezTo>
                  <a:cubicBezTo>
                    <a:pt x="359" y="851"/>
                    <a:pt x="363" y="852"/>
                    <a:pt x="366" y="854"/>
                  </a:cubicBezTo>
                  <a:cubicBezTo>
                    <a:pt x="372" y="859"/>
                    <a:pt x="384" y="859"/>
                    <a:pt x="383" y="864"/>
                  </a:cubicBezTo>
                  <a:cubicBezTo>
                    <a:pt x="383" y="867"/>
                    <a:pt x="382" y="874"/>
                    <a:pt x="381" y="879"/>
                  </a:cubicBezTo>
                  <a:cubicBezTo>
                    <a:pt x="388" y="880"/>
                    <a:pt x="399" y="883"/>
                    <a:pt x="400" y="884"/>
                  </a:cubicBezTo>
                  <a:cubicBezTo>
                    <a:pt x="401" y="886"/>
                    <a:pt x="412" y="884"/>
                    <a:pt x="422" y="888"/>
                  </a:cubicBezTo>
                  <a:cubicBezTo>
                    <a:pt x="433" y="891"/>
                    <a:pt x="439" y="898"/>
                    <a:pt x="449" y="897"/>
                  </a:cubicBezTo>
                  <a:cubicBezTo>
                    <a:pt x="458" y="896"/>
                    <a:pt x="459" y="886"/>
                    <a:pt x="473" y="887"/>
                  </a:cubicBezTo>
                  <a:cubicBezTo>
                    <a:pt x="482" y="888"/>
                    <a:pt x="488" y="891"/>
                    <a:pt x="493" y="895"/>
                  </a:cubicBezTo>
                  <a:cubicBezTo>
                    <a:pt x="492" y="893"/>
                    <a:pt x="492" y="891"/>
                    <a:pt x="492" y="889"/>
                  </a:cubicBezTo>
                  <a:cubicBezTo>
                    <a:pt x="492" y="883"/>
                    <a:pt x="481" y="887"/>
                    <a:pt x="485" y="874"/>
                  </a:cubicBezTo>
                  <a:cubicBezTo>
                    <a:pt x="489" y="861"/>
                    <a:pt x="477" y="846"/>
                    <a:pt x="491" y="832"/>
                  </a:cubicBezTo>
                  <a:cubicBezTo>
                    <a:pt x="505" y="817"/>
                    <a:pt x="510" y="808"/>
                    <a:pt x="520" y="805"/>
                  </a:cubicBezTo>
                  <a:cubicBezTo>
                    <a:pt x="529" y="802"/>
                    <a:pt x="533" y="807"/>
                    <a:pt x="548" y="796"/>
                  </a:cubicBezTo>
                  <a:cubicBezTo>
                    <a:pt x="562" y="784"/>
                    <a:pt x="574" y="782"/>
                    <a:pt x="575" y="786"/>
                  </a:cubicBezTo>
                  <a:cubicBezTo>
                    <a:pt x="577" y="790"/>
                    <a:pt x="582" y="791"/>
                    <a:pt x="590" y="792"/>
                  </a:cubicBezTo>
                  <a:cubicBezTo>
                    <a:pt x="598" y="794"/>
                    <a:pt x="610" y="791"/>
                    <a:pt x="610" y="797"/>
                  </a:cubicBezTo>
                  <a:cubicBezTo>
                    <a:pt x="609" y="804"/>
                    <a:pt x="618" y="808"/>
                    <a:pt x="622" y="807"/>
                  </a:cubicBezTo>
                  <a:cubicBezTo>
                    <a:pt x="625" y="806"/>
                    <a:pt x="620" y="791"/>
                    <a:pt x="622" y="791"/>
                  </a:cubicBezTo>
                  <a:cubicBezTo>
                    <a:pt x="624" y="791"/>
                    <a:pt x="625" y="802"/>
                    <a:pt x="631" y="802"/>
                  </a:cubicBezTo>
                  <a:cubicBezTo>
                    <a:pt x="638" y="802"/>
                    <a:pt x="646" y="810"/>
                    <a:pt x="646" y="802"/>
                  </a:cubicBezTo>
                  <a:cubicBezTo>
                    <a:pt x="646" y="794"/>
                    <a:pt x="647" y="790"/>
                    <a:pt x="650" y="793"/>
                  </a:cubicBezTo>
                  <a:cubicBezTo>
                    <a:pt x="654" y="796"/>
                    <a:pt x="659" y="798"/>
                    <a:pt x="654" y="801"/>
                  </a:cubicBezTo>
                  <a:cubicBezTo>
                    <a:pt x="648" y="804"/>
                    <a:pt x="642" y="809"/>
                    <a:pt x="650" y="809"/>
                  </a:cubicBezTo>
                  <a:cubicBezTo>
                    <a:pt x="658" y="809"/>
                    <a:pt x="666" y="808"/>
                    <a:pt x="666" y="812"/>
                  </a:cubicBezTo>
                  <a:cubicBezTo>
                    <a:pt x="666" y="817"/>
                    <a:pt x="663" y="823"/>
                    <a:pt x="671" y="824"/>
                  </a:cubicBezTo>
                  <a:cubicBezTo>
                    <a:pt x="679" y="824"/>
                    <a:pt x="690" y="838"/>
                    <a:pt x="698" y="840"/>
                  </a:cubicBezTo>
                  <a:cubicBezTo>
                    <a:pt x="705" y="841"/>
                    <a:pt x="707" y="840"/>
                    <a:pt x="719" y="840"/>
                  </a:cubicBezTo>
                  <a:cubicBezTo>
                    <a:pt x="731" y="839"/>
                    <a:pt x="752" y="838"/>
                    <a:pt x="758" y="833"/>
                  </a:cubicBezTo>
                  <a:cubicBezTo>
                    <a:pt x="763" y="828"/>
                    <a:pt x="762" y="824"/>
                    <a:pt x="769" y="817"/>
                  </a:cubicBezTo>
                  <a:cubicBezTo>
                    <a:pt x="776" y="811"/>
                    <a:pt x="786" y="801"/>
                    <a:pt x="792" y="796"/>
                  </a:cubicBezTo>
                  <a:cubicBezTo>
                    <a:pt x="798" y="790"/>
                    <a:pt x="805" y="787"/>
                    <a:pt x="814" y="783"/>
                  </a:cubicBezTo>
                  <a:cubicBezTo>
                    <a:pt x="814" y="783"/>
                    <a:pt x="814" y="783"/>
                    <a:pt x="814" y="783"/>
                  </a:cubicBezTo>
                  <a:cubicBezTo>
                    <a:pt x="815" y="781"/>
                    <a:pt x="815" y="779"/>
                    <a:pt x="815" y="778"/>
                  </a:cubicBezTo>
                  <a:cubicBezTo>
                    <a:pt x="816" y="776"/>
                    <a:pt x="822" y="774"/>
                    <a:pt x="825" y="775"/>
                  </a:cubicBezTo>
                  <a:cubicBezTo>
                    <a:pt x="827" y="775"/>
                    <a:pt x="828" y="776"/>
                    <a:pt x="829" y="778"/>
                  </a:cubicBezTo>
                  <a:cubicBezTo>
                    <a:pt x="830" y="778"/>
                    <a:pt x="831" y="777"/>
                    <a:pt x="832" y="777"/>
                  </a:cubicBezTo>
                  <a:cubicBezTo>
                    <a:pt x="828" y="771"/>
                    <a:pt x="827" y="767"/>
                    <a:pt x="832" y="763"/>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2" name="Freeform 175"/>
            <p:cNvSpPr>
              <a:spLocks/>
            </p:cNvSpPr>
            <p:nvPr/>
          </p:nvSpPr>
          <p:spPr bwMode="auto">
            <a:xfrm>
              <a:off x="3576638" y="5216525"/>
              <a:ext cx="44450" cy="42863"/>
            </a:xfrm>
            <a:custGeom>
              <a:avLst/>
              <a:gdLst>
                <a:gd name="T0" fmla="*/ 11 w 29"/>
                <a:gd name="T1" fmla="*/ 3 h 28"/>
                <a:gd name="T2" fmla="*/ 0 w 29"/>
                <a:gd name="T3" fmla="*/ 0 h 28"/>
                <a:gd name="T4" fmla="*/ 2 w 29"/>
                <a:gd name="T5" fmla="*/ 2 h 28"/>
                <a:gd name="T6" fmla="*/ 10 w 29"/>
                <a:gd name="T7" fmla="*/ 16 h 28"/>
                <a:gd name="T8" fmla="*/ 25 w 29"/>
                <a:gd name="T9" fmla="*/ 28 h 28"/>
                <a:gd name="T10" fmla="*/ 26 w 29"/>
                <a:gd name="T11" fmla="*/ 28 h 28"/>
                <a:gd name="T12" fmla="*/ 28 w 29"/>
                <a:gd name="T13" fmla="*/ 13 h 28"/>
                <a:gd name="T14" fmla="*/ 11 w 29"/>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11" y="3"/>
                  </a:moveTo>
                  <a:cubicBezTo>
                    <a:pt x="8" y="1"/>
                    <a:pt x="4" y="0"/>
                    <a:pt x="0" y="0"/>
                  </a:cubicBezTo>
                  <a:cubicBezTo>
                    <a:pt x="1" y="0"/>
                    <a:pt x="1" y="1"/>
                    <a:pt x="2" y="2"/>
                  </a:cubicBezTo>
                  <a:cubicBezTo>
                    <a:pt x="5" y="9"/>
                    <a:pt x="5" y="13"/>
                    <a:pt x="10" y="16"/>
                  </a:cubicBezTo>
                  <a:cubicBezTo>
                    <a:pt x="15" y="19"/>
                    <a:pt x="18" y="28"/>
                    <a:pt x="25" y="28"/>
                  </a:cubicBezTo>
                  <a:cubicBezTo>
                    <a:pt x="25" y="28"/>
                    <a:pt x="26" y="28"/>
                    <a:pt x="26" y="28"/>
                  </a:cubicBezTo>
                  <a:cubicBezTo>
                    <a:pt x="27" y="23"/>
                    <a:pt x="28" y="16"/>
                    <a:pt x="28" y="13"/>
                  </a:cubicBezTo>
                  <a:cubicBezTo>
                    <a:pt x="29" y="8"/>
                    <a:pt x="17" y="8"/>
                    <a:pt x="11" y="3"/>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3" name="Freeform 176"/>
            <p:cNvSpPr>
              <a:spLocks/>
            </p:cNvSpPr>
            <p:nvPr/>
          </p:nvSpPr>
          <p:spPr bwMode="auto">
            <a:xfrm>
              <a:off x="2303463" y="4849813"/>
              <a:ext cx="1498600" cy="1316037"/>
            </a:xfrm>
            <a:custGeom>
              <a:avLst/>
              <a:gdLst>
                <a:gd name="T0" fmla="*/ 853 w 951"/>
                <a:gd name="T1" fmla="*/ 265 h 835"/>
                <a:gd name="T2" fmla="*/ 810 w 951"/>
                <a:gd name="T3" fmla="*/ 234 h 835"/>
                <a:gd name="T4" fmla="*/ 755 w 951"/>
                <a:gd name="T5" fmla="*/ 224 h 835"/>
                <a:gd name="T6" fmla="*/ 712 w 951"/>
                <a:gd name="T7" fmla="*/ 221 h 835"/>
                <a:gd name="T8" fmla="*/ 658 w 951"/>
                <a:gd name="T9" fmla="*/ 200 h 835"/>
                <a:gd name="T10" fmla="*/ 610 w 951"/>
                <a:gd name="T11" fmla="*/ 162 h 835"/>
                <a:gd name="T12" fmla="*/ 598 w 951"/>
                <a:gd name="T13" fmla="*/ 145 h 835"/>
                <a:gd name="T14" fmla="*/ 569 w 951"/>
                <a:gd name="T15" fmla="*/ 129 h 835"/>
                <a:gd name="T16" fmla="*/ 493 w 951"/>
                <a:gd name="T17" fmla="*/ 109 h 835"/>
                <a:gd name="T18" fmla="*/ 441 w 951"/>
                <a:gd name="T19" fmla="*/ 96 h 835"/>
                <a:gd name="T20" fmla="*/ 309 w 951"/>
                <a:gd name="T21" fmla="*/ 64 h 835"/>
                <a:gd name="T22" fmla="*/ 255 w 951"/>
                <a:gd name="T23" fmla="*/ 47 h 835"/>
                <a:gd name="T24" fmla="*/ 134 w 951"/>
                <a:gd name="T25" fmla="*/ 8 h 835"/>
                <a:gd name="T26" fmla="*/ 91 w 951"/>
                <a:gd name="T27" fmla="*/ 17 h 835"/>
                <a:gd name="T28" fmla="*/ 64 w 951"/>
                <a:gd name="T29" fmla="*/ 32 h 835"/>
                <a:gd name="T30" fmla="*/ 9 w 951"/>
                <a:gd name="T31" fmla="*/ 42 h 835"/>
                <a:gd name="T32" fmla="*/ 12 w 951"/>
                <a:gd name="T33" fmla="*/ 95 h 835"/>
                <a:gd name="T34" fmla="*/ 22 w 951"/>
                <a:gd name="T35" fmla="*/ 111 h 835"/>
                <a:gd name="T36" fmla="*/ 37 w 951"/>
                <a:gd name="T37" fmla="*/ 132 h 835"/>
                <a:gd name="T38" fmla="*/ 6 w 951"/>
                <a:gd name="T39" fmla="*/ 170 h 835"/>
                <a:gd name="T40" fmla="*/ 62 w 951"/>
                <a:gd name="T41" fmla="*/ 156 h 835"/>
                <a:gd name="T42" fmla="*/ 64 w 951"/>
                <a:gd name="T43" fmla="*/ 190 h 835"/>
                <a:gd name="T44" fmla="*/ 117 w 951"/>
                <a:gd name="T45" fmla="*/ 201 h 835"/>
                <a:gd name="T46" fmla="*/ 167 w 951"/>
                <a:gd name="T47" fmla="*/ 203 h 835"/>
                <a:gd name="T48" fmla="*/ 193 w 951"/>
                <a:gd name="T49" fmla="*/ 238 h 835"/>
                <a:gd name="T50" fmla="*/ 180 w 951"/>
                <a:gd name="T51" fmla="*/ 270 h 835"/>
                <a:gd name="T52" fmla="*/ 135 w 951"/>
                <a:gd name="T53" fmla="*/ 295 h 835"/>
                <a:gd name="T54" fmla="*/ 126 w 951"/>
                <a:gd name="T55" fmla="*/ 356 h 835"/>
                <a:gd name="T56" fmla="*/ 109 w 951"/>
                <a:gd name="T57" fmla="*/ 387 h 835"/>
                <a:gd name="T58" fmla="*/ 71 w 951"/>
                <a:gd name="T59" fmla="*/ 428 h 835"/>
                <a:gd name="T60" fmla="*/ 66 w 951"/>
                <a:gd name="T61" fmla="*/ 472 h 835"/>
                <a:gd name="T62" fmla="*/ 64 w 951"/>
                <a:gd name="T63" fmla="*/ 517 h 835"/>
                <a:gd name="T64" fmla="*/ 47 w 951"/>
                <a:gd name="T65" fmla="*/ 569 h 835"/>
                <a:gd name="T66" fmla="*/ 36 w 951"/>
                <a:gd name="T67" fmla="*/ 599 h 835"/>
                <a:gd name="T68" fmla="*/ 0 w 951"/>
                <a:gd name="T69" fmla="*/ 681 h 835"/>
                <a:gd name="T70" fmla="*/ 76 w 951"/>
                <a:gd name="T71" fmla="*/ 733 h 835"/>
                <a:gd name="T72" fmla="*/ 84 w 951"/>
                <a:gd name="T73" fmla="*/ 785 h 835"/>
                <a:gd name="T74" fmla="*/ 134 w 951"/>
                <a:gd name="T75" fmla="*/ 833 h 835"/>
                <a:gd name="T76" fmla="*/ 220 w 951"/>
                <a:gd name="T77" fmla="*/ 798 h 835"/>
                <a:gd name="T78" fmla="*/ 332 w 951"/>
                <a:gd name="T79" fmla="*/ 798 h 835"/>
                <a:gd name="T80" fmla="*/ 414 w 951"/>
                <a:gd name="T81" fmla="*/ 801 h 835"/>
                <a:gd name="T82" fmla="*/ 470 w 951"/>
                <a:gd name="T83" fmla="*/ 779 h 835"/>
                <a:gd name="T84" fmla="*/ 555 w 951"/>
                <a:gd name="T85" fmla="*/ 743 h 835"/>
                <a:gd name="T86" fmla="*/ 583 w 951"/>
                <a:gd name="T87" fmla="*/ 693 h 835"/>
                <a:gd name="T88" fmla="*/ 637 w 951"/>
                <a:gd name="T89" fmla="*/ 648 h 835"/>
                <a:gd name="T90" fmla="*/ 633 w 951"/>
                <a:gd name="T91" fmla="*/ 578 h 835"/>
                <a:gd name="T92" fmla="*/ 725 w 951"/>
                <a:gd name="T93" fmla="*/ 441 h 835"/>
                <a:gd name="T94" fmla="*/ 736 w 951"/>
                <a:gd name="T95" fmla="*/ 421 h 835"/>
                <a:gd name="T96" fmla="*/ 866 w 951"/>
                <a:gd name="T97" fmla="*/ 367 h 835"/>
                <a:gd name="T98" fmla="*/ 942 w 951"/>
                <a:gd name="T99" fmla="*/ 297 h 835"/>
                <a:gd name="T100" fmla="*/ 926 w 951"/>
                <a:gd name="T101" fmla="*/ 26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1" h="835">
                  <a:moveTo>
                    <a:pt x="902" y="278"/>
                  </a:moveTo>
                  <a:cubicBezTo>
                    <a:pt x="892" y="279"/>
                    <a:pt x="886" y="272"/>
                    <a:pt x="875" y="269"/>
                  </a:cubicBezTo>
                  <a:cubicBezTo>
                    <a:pt x="865" y="265"/>
                    <a:pt x="854" y="267"/>
                    <a:pt x="853" y="265"/>
                  </a:cubicBezTo>
                  <a:cubicBezTo>
                    <a:pt x="852" y="264"/>
                    <a:pt x="839" y="260"/>
                    <a:pt x="833" y="260"/>
                  </a:cubicBezTo>
                  <a:cubicBezTo>
                    <a:pt x="826" y="260"/>
                    <a:pt x="823" y="251"/>
                    <a:pt x="818" y="248"/>
                  </a:cubicBezTo>
                  <a:cubicBezTo>
                    <a:pt x="813" y="245"/>
                    <a:pt x="813" y="241"/>
                    <a:pt x="810" y="234"/>
                  </a:cubicBezTo>
                  <a:cubicBezTo>
                    <a:pt x="807" y="228"/>
                    <a:pt x="802" y="232"/>
                    <a:pt x="792" y="227"/>
                  </a:cubicBezTo>
                  <a:cubicBezTo>
                    <a:pt x="783" y="222"/>
                    <a:pt x="771" y="215"/>
                    <a:pt x="762" y="213"/>
                  </a:cubicBezTo>
                  <a:cubicBezTo>
                    <a:pt x="752" y="212"/>
                    <a:pt x="755" y="220"/>
                    <a:pt x="755" y="224"/>
                  </a:cubicBezTo>
                  <a:cubicBezTo>
                    <a:pt x="755" y="227"/>
                    <a:pt x="751" y="226"/>
                    <a:pt x="748" y="227"/>
                  </a:cubicBezTo>
                  <a:cubicBezTo>
                    <a:pt x="745" y="227"/>
                    <a:pt x="733" y="225"/>
                    <a:pt x="726" y="223"/>
                  </a:cubicBezTo>
                  <a:cubicBezTo>
                    <a:pt x="719" y="221"/>
                    <a:pt x="718" y="220"/>
                    <a:pt x="712" y="221"/>
                  </a:cubicBezTo>
                  <a:cubicBezTo>
                    <a:pt x="706" y="221"/>
                    <a:pt x="693" y="212"/>
                    <a:pt x="686" y="206"/>
                  </a:cubicBezTo>
                  <a:cubicBezTo>
                    <a:pt x="679" y="199"/>
                    <a:pt x="677" y="204"/>
                    <a:pt x="672" y="205"/>
                  </a:cubicBezTo>
                  <a:cubicBezTo>
                    <a:pt x="666" y="206"/>
                    <a:pt x="664" y="206"/>
                    <a:pt x="658" y="200"/>
                  </a:cubicBezTo>
                  <a:cubicBezTo>
                    <a:pt x="653" y="194"/>
                    <a:pt x="652" y="188"/>
                    <a:pt x="644" y="185"/>
                  </a:cubicBezTo>
                  <a:cubicBezTo>
                    <a:pt x="636" y="182"/>
                    <a:pt x="634" y="180"/>
                    <a:pt x="623" y="175"/>
                  </a:cubicBezTo>
                  <a:cubicBezTo>
                    <a:pt x="612" y="171"/>
                    <a:pt x="616" y="169"/>
                    <a:pt x="610" y="162"/>
                  </a:cubicBezTo>
                  <a:cubicBezTo>
                    <a:pt x="604" y="155"/>
                    <a:pt x="604" y="169"/>
                    <a:pt x="599" y="167"/>
                  </a:cubicBezTo>
                  <a:cubicBezTo>
                    <a:pt x="594" y="165"/>
                    <a:pt x="602" y="159"/>
                    <a:pt x="606" y="155"/>
                  </a:cubicBezTo>
                  <a:cubicBezTo>
                    <a:pt x="610" y="151"/>
                    <a:pt x="605" y="146"/>
                    <a:pt x="598" y="145"/>
                  </a:cubicBezTo>
                  <a:cubicBezTo>
                    <a:pt x="592" y="145"/>
                    <a:pt x="590" y="144"/>
                    <a:pt x="585" y="141"/>
                  </a:cubicBezTo>
                  <a:cubicBezTo>
                    <a:pt x="583" y="139"/>
                    <a:pt x="580" y="134"/>
                    <a:pt x="577" y="130"/>
                  </a:cubicBezTo>
                  <a:cubicBezTo>
                    <a:pt x="574" y="130"/>
                    <a:pt x="571" y="129"/>
                    <a:pt x="569" y="129"/>
                  </a:cubicBezTo>
                  <a:cubicBezTo>
                    <a:pt x="566" y="129"/>
                    <a:pt x="557" y="137"/>
                    <a:pt x="546" y="133"/>
                  </a:cubicBezTo>
                  <a:cubicBezTo>
                    <a:pt x="535" y="129"/>
                    <a:pt x="525" y="124"/>
                    <a:pt x="518" y="118"/>
                  </a:cubicBezTo>
                  <a:cubicBezTo>
                    <a:pt x="511" y="113"/>
                    <a:pt x="497" y="107"/>
                    <a:pt x="493" y="109"/>
                  </a:cubicBezTo>
                  <a:cubicBezTo>
                    <a:pt x="490" y="110"/>
                    <a:pt x="482" y="117"/>
                    <a:pt x="473" y="113"/>
                  </a:cubicBezTo>
                  <a:cubicBezTo>
                    <a:pt x="465" y="108"/>
                    <a:pt x="461" y="107"/>
                    <a:pt x="456" y="105"/>
                  </a:cubicBezTo>
                  <a:cubicBezTo>
                    <a:pt x="450" y="102"/>
                    <a:pt x="447" y="96"/>
                    <a:pt x="441" y="96"/>
                  </a:cubicBezTo>
                  <a:cubicBezTo>
                    <a:pt x="436" y="96"/>
                    <a:pt x="413" y="95"/>
                    <a:pt x="405" y="95"/>
                  </a:cubicBezTo>
                  <a:cubicBezTo>
                    <a:pt x="397" y="95"/>
                    <a:pt x="377" y="93"/>
                    <a:pt x="362" y="85"/>
                  </a:cubicBezTo>
                  <a:cubicBezTo>
                    <a:pt x="347" y="77"/>
                    <a:pt x="320" y="66"/>
                    <a:pt x="309" y="64"/>
                  </a:cubicBezTo>
                  <a:cubicBezTo>
                    <a:pt x="299" y="61"/>
                    <a:pt x="293" y="61"/>
                    <a:pt x="288" y="54"/>
                  </a:cubicBezTo>
                  <a:cubicBezTo>
                    <a:pt x="282" y="47"/>
                    <a:pt x="284" y="40"/>
                    <a:pt x="277" y="43"/>
                  </a:cubicBezTo>
                  <a:cubicBezTo>
                    <a:pt x="269" y="46"/>
                    <a:pt x="270" y="50"/>
                    <a:pt x="255" y="47"/>
                  </a:cubicBezTo>
                  <a:cubicBezTo>
                    <a:pt x="240" y="44"/>
                    <a:pt x="175" y="36"/>
                    <a:pt x="170" y="29"/>
                  </a:cubicBezTo>
                  <a:cubicBezTo>
                    <a:pt x="165" y="23"/>
                    <a:pt x="164" y="13"/>
                    <a:pt x="155" y="9"/>
                  </a:cubicBezTo>
                  <a:cubicBezTo>
                    <a:pt x="145" y="4"/>
                    <a:pt x="142" y="10"/>
                    <a:pt x="134" y="8"/>
                  </a:cubicBezTo>
                  <a:cubicBezTo>
                    <a:pt x="126" y="5"/>
                    <a:pt x="132" y="0"/>
                    <a:pt x="124" y="2"/>
                  </a:cubicBezTo>
                  <a:cubicBezTo>
                    <a:pt x="116" y="5"/>
                    <a:pt x="106" y="13"/>
                    <a:pt x="100" y="13"/>
                  </a:cubicBezTo>
                  <a:cubicBezTo>
                    <a:pt x="95" y="13"/>
                    <a:pt x="88" y="17"/>
                    <a:pt x="91" y="17"/>
                  </a:cubicBezTo>
                  <a:cubicBezTo>
                    <a:pt x="94" y="17"/>
                    <a:pt x="103" y="18"/>
                    <a:pt x="98" y="23"/>
                  </a:cubicBezTo>
                  <a:cubicBezTo>
                    <a:pt x="93" y="28"/>
                    <a:pt x="96" y="38"/>
                    <a:pt x="87" y="33"/>
                  </a:cubicBezTo>
                  <a:cubicBezTo>
                    <a:pt x="77" y="29"/>
                    <a:pt x="69" y="30"/>
                    <a:pt x="64" y="32"/>
                  </a:cubicBezTo>
                  <a:cubicBezTo>
                    <a:pt x="60" y="33"/>
                    <a:pt x="52" y="26"/>
                    <a:pt x="44" y="26"/>
                  </a:cubicBezTo>
                  <a:cubicBezTo>
                    <a:pt x="37" y="26"/>
                    <a:pt x="32" y="33"/>
                    <a:pt x="26" y="33"/>
                  </a:cubicBezTo>
                  <a:cubicBezTo>
                    <a:pt x="20" y="33"/>
                    <a:pt x="9" y="37"/>
                    <a:pt x="9" y="42"/>
                  </a:cubicBezTo>
                  <a:cubicBezTo>
                    <a:pt x="9" y="47"/>
                    <a:pt x="11" y="51"/>
                    <a:pt x="12" y="60"/>
                  </a:cubicBezTo>
                  <a:cubicBezTo>
                    <a:pt x="12" y="69"/>
                    <a:pt x="17" y="82"/>
                    <a:pt x="21" y="81"/>
                  </a:cubicBezTo>
                  <a:cubicBezTo>
                    <a:pt x="25" y="79"/>
                    <a:pt x="12" y="91"/>
                    <a:pt x="12" y="95"/>
                  </a:cubicBezTo>
                  <a:cubicBezTo>
                    <a:pt x="12" y="99"/>
                    <a:pt x="11" y="100"/>
                    <a:pt x="19" y="96"/>
                  </a:cubicBezTo>
                  <a:cubicBezTo>
                    <a:pt x="27" y="92"/>
                    <a:pt x="36" y="83"/>
                    <a:pt x="32" y="93"/>
                  </a:cubicBezTo>
                  <a:cubicBezTo>
                    <a:pt x="28" y="102"/>
                    <a:pt x="22" y="105"/>
                    <a:pt x="22" y="111"/>
                  </a:cubicBezTo>
                  <a:cubicBezTo>
                    <a:pt x="22" y="117"/>
                    <a:pt x="26" y="120"/>
                    <a:pt x="28" y="121"/>
                  </a:cubicBezTo>
                  <a:cubicBezTo>
                    <a:pt x="29" y="122"/>
                    <a:pt x="21" y="126"/>
                    <a:pt x="23" y="130"/>
                  </a:cubicBezTo>
                  <a:cubicBezTo>
                    <a:pt x="25" y="136"/>
                    <a:pt x="37" y="131"/>
                    <a:pt x="37" y="132"/>
                  </a:cubicBezTo>
                  <a:cubicBezTo>
                    <a:pt x="37" y="133"/>
                    <a:pt x="35" y="133"/>
                    <a:pt x="34" y="134"/>
                  </a:cubicBezTo>
                  <a:cubicBezTo>
                    <a:pt x="30" y="137"/>
                    <a:pt x="26" y="142"/>
                    <a:pt x="20" y="146"/>
                  </a:cubicBezTo>
                  <a:cubicBezTo>
                    <a:pt x="12" y="152"/>
                    <a:pt x="8" y="161"/>
                    <a:pt x="6" y="170"/>
                  </a:cubicBezTo>
                  <a:cubicBezTo>
                    <a:pt x="14" y="165"/>
                    <a:pt x="26" y="157"/>
                    <a:pt x="31" y="157"/>
                  </a:cubicBezTo>
                  <a:cubicBezTo>
                    <a:pt x="39" y="156"/>
                    <a:pt x="41" y="157"/>
                    <a:pt x="46" y="157"/>
                  </a:cubicBezTo>
                  <a:cubicBezTo>
                    <a:pt x="51" y="157"/>
                    <a:pt x="57" y="153"/>
                    <a:pt x="62" y="156"/>
                  </a:cubicBezTo>
                  <a:cubicBezTo>
                    <a:pt x="66" y="160"/>
                    <a:pt x="69" y="164"/>
                    <a:pt x="69" y="169"/>
                  </a:cubicBezTo>
                  <a:cubicBezTo>
                    <a:pt x="69" y="174"/>
                    <a:pt x="60" y="177"/>
                    <a:pt x="60" y="181"/>
                  </a:cubicBezTo>
                  <a:cubicBezTo>
                    <a:pt x="60" y="185"/>
                    <a:pt x="57" y="189"/>
                    <a:pt x="64" y="190"/>
                  </a:cubicBezTo>
                  <a:cubicBezTo>
                    <a:pt x="71" y="192"/>
                    <a:pt x="73" y="180"/>
                    <a:pt x="82" y="186"/>
                  </a:cubicBezTo>
                  <a:cubicBezTo>
                    <a:pt x="92" y="192"/>
                    <a:pt x="94" y="194"/>
                    <a:pt x="101" y="196"/>
                  </a:cubicBezTo>
                  <a:cubicBezTo>
                    <a:pt x="107" y="199"/>
                    <a:pt x="109" y="199"/>
                    <a:pt x="117" y="201"/>
                  </a:cubicBezTo>
                  <a:cubicBezTo>
                    <a:pt x="124" y="203"/>
                    <a:pt x="130" y="205"/>
                    <a:pt x="135" y="199"/>
                  </a:cubicBezTo>
                  <a:cubicBezTo>
                    <a:pt x="139" y="194"/>
                    <a:pt x="135" y="186"/>
                    <a:pt x="143" y="192"/>
                  </a:cubicBezTo>
                  <a:cubicBezTo>
                    <a:pt x="151" y="197"/>
                    <a:pt x="158" y="201"/>
                    <a:pt x="167" y="203"/>
                  </a:cubicBezTo>
                  <a:cubicBezTo>
                    <a:pt x="176" y="205"/>
                    <a:pt x="183" y="208"/>
                    <a:pt x="183" y="212"/>
                  </a:cubicBezTo>
                  <a:cubicBezTo>
                    <a:pt x="183" y="217"/>
                    <a:pt x="177" y="223"/>
                    <a:pt x="178" y="229"/>
                  </a:cubicBezTo>
                  <a:cubicBezTo>
                    <a:pt x="180" y="235"/>
                    <a:pt x="189" y="238"/>
                    <a:pt x="193" y="238"/>
                  </a:cubicBezTo>
                  <a:cubicBezTo>
                    <a:pt x="197" y="238"/>
                    <a:pt x="201" y="246"/>
                    <a:pt x="201" y="250"/>
                  </a:cubicBezTo>
                  <a:cubicBezTo>
                    <a:pt x="201" y="253"/>
                    <a:pt x="196" y="256"/>
                    <a:pt x="192" y="262"/>
                  </a:cubicBezTo>
                  <a:cubicBezTo>
                    <a:pt x="189" y="267"/>
                    <a:pt x="185" y="268"/>
                    <a:pt x="180" y="270"/>
                  </a:cubicBezTo>
                  <a:cubicBezTo>
                    <a:pt x="176" y="272"/>
                    <a:pt x="167" y="277"/>
                    <a:pt x="161" y="281"/>
                  </a:cubicBezTo>
                  <a:cubicBezTo>
                    <a:pt x="155" y="285"/>
                    <a:pt x="148" y="292"/>
                    <a:pt x="144" y="293"/>
                  </a:cubicBezTo>
                  <a:cubicBezTo>
                    <a:pt x="141" y="294"/>
                    <a:pt x="135" y="292"/>
                    <a:pt x="135" y="295"/>
                  </a:cubicBezTo>
                  <a:cubicBezTo>
                    <a:pt x="135" y="299"/>
                    <a:pt x="139" y="306"/>
                    <a:pt x="137" y="315"/>
                  </a:cubicBezTo>
                  <a:cubicBezTo>
                    <a:pt x="134" y="323"/>
                    <a:pt x="135" y="337"/>
                    <a:pt x="132" y="341"/>
                  </a:cubicBezTo>
                  <a:cubicBezTo>
                    <a:pt x="129" y="344"/>
                    <a:pt x="126" y="349"/>
                    <a:pt x="126" y="356"/>
                  </a:cubicBezTo>
                  <a:cubicBezTo>
                    <a:pt x="126" y="362"/>
                    <a:pt x="131" y="366"/>
                    <a:pt x="127" y="368"/>
                  </a:cubicBezTo>
                  <a:cubicBezTo>
                    <a:pt x="123" y="370"/>
                    <a:pt x="112" y="367"/>
                    <a:pt x="110" y="372"/>
                  </a:cubicBezTo>
                  <a:cubicBezTo>
                    <a:pt x="108" y="378"/>
                    <a:pt x="107" y="383"/>
                    <a:pt x="109" y="387"/>
                  </a:cubicBezTo>
                  <a:cubicBezTo>
                    <a:pt x="111" y="391"/>
                    <a:pt x="116" y="399"/>
                    <a:pt x="109" y="405"/>
                  </a:cubicBezTo>
                  <a:cubicBezTo>
                    <a:pt x="102" y="410"/>
                    <a:pt x="96" y="429"/>
                    <a:pt x="91" y="430"/>
                  </a:cubicBezTo>
                  <a:cubicBezTo>
                    <a:pt x="85" y="431"/>
                    <a:pt x="78" y="428"/>
                    <a:pt x="71" y="428"/>
                  </a:cubicBezTo>
                  <a:cubicBezTo>
                    <a:pt x="64" y="428"/>
                    <a:pt x="53" y="417"/>
                    <a:pt x="54" y="424"/>
                  </a:cubicBezTo>
                  <a:cubicBezTo>
                    <a:pt x="55" y="431"/>
                    <a:pt x="62" y="438"/>
                    <a:pt x="64" y="444"/>
                  </a:cubicBezTo>
                  <a:cubicBezTo>
                    <a:pt x="66" y="450"/>
                    <a:pt x="60" y="460"/>
                    <a:pt x="66" y="472"/>
                  </a:cubicBezTo>
                  <a:cubicBezTo>
                    <a:pt x="72" y="483"/>
                    <a:pt x="75" y="484"/>
                    <a:pt x="78" y="489"/>
                  </a:cubicBezTo>
                  <a:cubicBezTo>
                    <a:pt x="80" y="494"/>
                    <a:pt x="85" y="493"/>
                    <a:pt x="80" y="501"/>
                  </a:cubicBezTo>
                  <a:cubicBezTo>
                    <a:pt x="76" y="510"/>
                    <a:pt x="71" y="516"/>
                    <a:pt x="64" y="517"/>
                  </a:cubicBezTo>
                  <a:cubicBezTo>
                    <a:pt x="57" y="517"/>
                    <a:pt x="51" y="523"/>
                    <a:pt x="51" y="528"/>
                  </a:cubicBezTo>
                  <a:cubicBezTo>
                    <a:pt x="51" y="533"/>
                    <a:pt x="46" y="538"/>
                    <a:pt x="43" y="542"/>
                  </a:cubicBezTo>
                  <a:cubicBezTo>
                    <a:pt x="39" y="545"/>
                    <a:pt x="44" y="561"/>
                    <a:pt x="47" y="569"/>
                  </a:cubicBezTo>
                  <a:cubicBezTo>
                    <a:pt x="50" y="577"/>
                    <a:pt x="50" y="581"/>
                    <a:pt x="57" y="582"/>
                  </a:cubicBezTo>
                  <a:cubicBezTo>
                    <a:pt x="64" y="583"/>
                    <a:pt x="64" y="589"/>
                    <a:pt x="57" y="591"/>
                  </a:cubicBezTo>
                  <a:cubicBezTo>
                    <a:pt x="51" y="593"/>
                    <a:pt x="43" y="595"/>
                    <a:pt x="36" y="599"/>
                  </a:cubicBezTo>
                  <a:cubicBezTo>
                    <a:pt x="29" y="604"/>
                    <a:pt x="27" y="611"/>
                    <a:pt x="19" y="617"/>
                  </a:cubicBezTo>
                  <a:cubicBezTo>
                    <a:pt x="12" y="623"/>
                    <a:pt x="1" y="632"/>
                    <a:pt x="1" y="637"/>
                  </a:cubicBezTo>
                  <a:cubicBezTo>
                    <a:pt x="1" y="641"/>
                    <a:pt x="2" y="666"/>
                    <a:pt x="0" y="681"/>
                  </a:cubicBezTo>
                  <a:cubicBezTo>
                    <a:pt x="10" y="682"/>
                    <a:pt x="21" y="685"/>
                    <a:pt x="25" y="686"/>
                  </a:cubicBezTo>
                  <a:cubicBezTo>
                    <a:pt x="32" y="686"/>
                    <a:pt x="44" y="684"/>
                    <a:pt x="52" y="695"/>
                  </a:cubicBezTo>
                  <a:cubicBezTo>
                    <a:pt x="59" y="707"/>
                    <a:pt x="76" y="727"/>
                    <a:pt x="76" y="733"/>
                  </a:cubicBezTo>
                  <a:cubicBezTo>
                    <a:pt x="76" y="739"/>
                    <a:pt x="72" y="750"/>
                    <a:pt x="73" y="754"/>
                  </a:cubicBezTo>
                  <a:cubicBezTo>
                    <a:pt x="75" y="758"/>
                    <a:pt x="88" y="763"/>
                    <a:pt x="84" y="769"/>
                  </a:cubicBezTo>
                  <a:cubicBezTo>
                    <a:pt x="81" y="775"/>
                    <a:pt x="83" y="779"/>
                    <a:pt x="84" y="785"/>
                  </a:cubicBezTo>
                  <a:cubicBezTo>
                    <a:pt x="86" y="791"/>
                    <a:pt x="92" y="808"/>
                    <a:pt x="98" y="812"/>
                  </a:cubicBezTo>
                  <a:cubicBezTo>
                    <a:pt x="104" y="816"/>
                    <a:pt x="110" y="821"/>
                    <a:pt x="117" y="827"/>
                  </a:cubicBezTo>
                  <a:cubicBezTo>
                    <a:pt x="123" y="832"/>
                    <a:pt x="128" y="835"/>
                    <a:pt x="134" y="833"/>
                  </a:cubicBezTo>
                  <a:cubicBezTo>
                    <a:pt x="133" y="822"/>
                    <a:pt x="132" y="800"/>
                    <a:pt x="159" y="815"/>
                  </a:cubicBezTo>
                  <a:cubicBezTo>
                    <a:pt x="163" y="810"/>
                    <a:pt x="173" y="800"/>
                    <a:pt x="184" y="798"/>
                  </a:cubicBezTo>
                  <a:cubicBezTo>
                    <a:pt x="196" y="795"/>
                    <a:pt x="204" y="806"/>
                    <a:pt x="220" y="798"/>
                  </a:cubicBezTo>
                  <a:cubicBezTo>
                    <a:pt x="237" y="790"/>
                    <a:pt x="246" y="787"/>
                    <a:pt x="261" y="787"/>
                  </a:cubicBezTo>
                  <a:cubicBezTo>
                    <a:pt x="275" y="787"/>
                    <a:pt x="298" y="789"/>
                    <a:pt x="309" y="793"/>
                  </a:cubicBezTo>
                  <a:cubicBezTo>
                    <a:pt x="321" y="797"/>
                    <a:pt x="324" y="800"/>
                    <a:pt x="332" y="798"/>
                  </a:cubicBezTo>
                  <a:cubicBezTo>
                    <a:pt x="340" y="795"/>
                    <a:pt x="368" y="801"/>
                    <a:pt x="377" y="807"/>
                  </a:cubicBezTo>
                  <a:cubicBezTo>
                    <a:pt x="387" y="814"/>
                    <a:pt x="388" y="812"/>
                    <a:pt x="396" y="807"/>
                  </a:cubicBezTo>
                  <a:cubicBezTo>
                    <a:pt x="404" y="801"/>
                    <a:pt x="404" y="801"/>
                    <a:pt x="414" y="801"/>
                  </a:cubicBezTo>
                  <a:cubicBezTo>
                    <a:pt x="425" y="801"/>
                    <a:pt x="424" y="806"/>
                    <a:pt x="429" y="812"/>
                  </a:cubicBezTo>
                  <a:cubicBezTo>
                    <a:pt x="435" y="819"/>
                    <a:pt x="447" y="811"/>
                    <a:pt x="452" y="804"/>
                  </a:cubicBezTo>
                  <a:cubicBezTo>
                    <a:pt x="457" y="797"/>
                    <a:pt x="463" y="791"/>
                    <a:pt x="470" y="779"/>
                  </a:cubicBezTo>
                  <a:cubicBezTo>
                    <a:pt x="477" y="767"/>
                    <a:pt x="477" y="757"/>
                    <a:pt x="490" y="753"/>
                  </a:cubicBezTo>
                  <a:cubicBezTo>
                    <a:pt x="504" y="749"/>
                    <a:pt x="505" y="743"/>
                    <a:pt x="516" y="742"/>
                  </a:cubicBezTo>
                  <a:cubicBezTo>
                    <a:pt x="526" y="740"/>
                    <a:pt x="545" y="743"/>
                    <a:pt x="555" y="743"/>
                  </a:cubicBezTo>
                  <a:cubicBezTo>
                    <a:pt x="565" y="743"/>
                    <a:pt x="575" y="745"/>
                    <a:pt x="572" y="738"/>
                  </a:cubicBezTo>
                  <a:cubicBezTo>
                    <a:pt x="569" y="731"/>
                    <a:pt x="553" y="737"/>
                    <a:pt x="561" y="729"/>
                  </a:cubicBezTo>
                  <a:cubicBezTo>
                    <a:pt x="570" y="721"/>
                    <a:pt x="579" y="700"/>
                    <a:pt x="583" y="693"/>
                  </a:cubicBezTo>
                  <a:cubicBezTo>
                    <a:pt x="587" y="686"/>
                    <a:pt x="589" y="685"/>
                    <a:pt x="594" y="681"/>
                  </a:cubicBezTo>
                  <a:cubicBezTo>
                    <a:pt x="599" y="677"/>
                    <a:pt x="598" y="670"/>
                    <a:pt x="607" y="663"/>
                  </a:cubicBezTo>
                  <a:cubicBezTo>
                    <a:pt x="616" y="657"/>
                    <a:pt x="631" y="654"/>
                    <a:pt x="637" y="648"/>
                  </a:cubicBezTo>
                  <a:cubicBezTo>
                    <a:pt x="644" y="642"/>
                    <a:pt x="670" y="635"/>
                    <a:pt x="667" y="631"/>
                  </a:cubicBezTo>
                  <a:cubicBezTo>
                    <a:pt x="665" y="627"/>
                    <a:pt x="660" y="624"/>
                    <a:pt x="653" y="618"/>
                  </a:cubicBezTo>
                  <a:cubicBezTo>
                    <a:pt x="646" y="613"/>
                    <a:pt x="635" y="589"/>
                    <a:pt x="633" y="578"/>
                  </a:cubicBezTo>
                  <a:cubicBezTo>
                    <a:pt x="632" y="566"/>
                    <a:pt x="626" y="558"/>
                    <a:pt x="632" y="550"/>
                  </a:cubicBezTo>
                  <a:cubicBezTo>
                    <a:pt x="637" y="542"/>
                    <a:pt x="663" y="502"/>
                    <a:pt x="677" y="490"/>
                  </a:cubicBezTo>
                  <a:cubicBezTo>
                    <a:pt x="690" y="477"/>
                    <a:pt x="724" y="437"/>
                    <a:pt x="725" y="441"/>
                  </a:cubicBezTo>
                  <a:cubicBezTo>
                    <a:pt x="726" y="445"/>
                    <a:pt x="725" y="451"/>
                    <a:pt x="729" y="448"/>
                  </a:cubicBezTo>
                  <a:cubicBezTo>
                    <a:pt x="733" y="445"/>
                    <a:pt x="746" y="438"/>
                    <a:pt x="742" y="431"/>
                  </a:cubicBezTo>
                  <a:cubicBezTo>
                    <a:pt x="739" y="425"/>
                    <a:pt x="733" y="426"/>
                    <a:pt x="736" y="421"/>
                  </a:cubicBezTo>
                  <a:cubicBezTo>
                    <a:pt x="739" y="416"/>
                    <a:pt x="750" y="405"/>
                    <a:pt x="764" y="399"/>
                  </a:cubicBezTo>
                  <a:cubicBezTo>
                    <a:pt x="778" y="394"/>
                    <a:pt x="844" y="393"/>
                    <a:pt x="854" y="383"/>
                  </a:cubicBezTo>
                  <a:cubicBezTo>
                    <a:pt x="863" y="374"/>
                    <a:pt x="857" y="372"/>
                    <a:pt x="866" y="367"/>
                  </a:cubicBezTo>
                  <a:cubicBezTo>
                    <a:pt x="876" y="362"/>
                    <a:pt x="917" y="350"/>
                    <a:pt x="931" y="337"/>
                  </a:cubicBezTo>
                  <a:cubicBezTo>
                    <a:pt x="946" y="324"/>
                    <a:pt x="951" y="322"/>
                    <a:pt x="947" y="315"/>
                  </a:cubicBezTo>
                  <a:cubicBezTo>
                    <a:pt x="943" y="308"/>
                    <a:pt x="934" y="301"/>
                    <a:pt x="942" y="297"/>
                  </a:cubicBezTo>
                  <a:cubicBezTo>
                    <a:pt x="949" y="293"/>
                    <a:pt x="951" y="295"/>
                    <a:pt x="951" y="289"/>
                  </a:cubicBezTo>
                  <a:cubicBezTo>
                    <a:pt x="951" y="284"/>
                    <a:pt x="948" y="280"/>
                    <a:pt x="946" y="276"/>
                  </a:cubicBezTo>
                  <a:cubicBezTo>
                    <a:pt x="941" y="272"/>
                    <a:pt x="935" y="269"/>
                    <a:pt x="926" y="268"/>
                  </a:cubicBezTo>
                  <a:cubicBezTo>
                    <a:pt x="912" y="267"/>
                    <a:pt x="911" y="277"/>
                    <a:pt x="902" y="27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4" name="Freeform 177"/>
            <p:cNvSpPr>
              <a:spLocks/>
            </p:cNvSpPr>
            <p:nvPr/>
          </p:nvSpPr>
          <p:spPr bwMode="auto">
            <a:xfrm>
              <a:off x="2081213" y="5091113"/>
              <a:ext cx="538162" cy="846137"/>
            </a:xfrm>
            <a:custGeom>
              <a:avLst/>
              <a:gdLst>
                <a:gd name="T0" fmla="*/ 160 w 342"/>
                <a:gd name="T1" fmla="*/ 464 h 537"/>
                <a:gd name="T2" fmla="*/ 198 w 342"/>
                <a:gd name="T3" fmla="*/ 438 h 537"/>
                <a:gd name="T4" fmla="*/ 188 w 342"/>
                <a:gd name="T5" fmla="*/ 416 h 537"/>
                <a:gd name="T6" fmla="*/ 192 w 342"/>
                <a:gd name="T7" fmla="*/ 375 h 537"/>
                <a:gd name="T8" fmla="*/ 221 w 342"/>
                <a:gd name="T9" fmla="*/ 348 h 537"/>
                <a:gd name="T10" fmla="*/ 207 w 342"/>
                <a:gd name="T11" fmla="*/ 319 h 537"/>
                <a:gd name="T12" fmla="*/ 195 w 342"/>
                <a:gd name="T13" fmla="*/ 271 h 537"/>
                <a:gd name="T14" fmla="*/ 232 w 342"/>
                <a:gd name="T15" fmla="*/ 277 h 537"/>
                <a:gd name="T16" fmla="*/ 250 w 342"/>
                <a:gd name="T17" fmla="*/ 234 h 537"/>
                <a:gd name="T18" fmla="*/ 268 w 342"/>
                <a:gd name="T19" fmla="*/ 215 h 537"/>
                <a:gd name="T20" fmla="*/ 273 w 342"/>
                <a:gd name="T21" fmla="*/ 188 h 537"/>
                <a:gd name="T22" fmla="*/ 276 w 342"/>
                <a:gd name="T23" fmla="*/ 142 h 537"/>
                <a:gd name="T24" fmla="*/ 302 w 342"/>
                <a:gd name="T25" fmla="*/ 128 h 537"/>
                <a:gd name="T26" fmla="*/ 333 w 342"/>
                <a:gd name="T27" fmla="*/ 109 h 537"/>
                <a:gd name="T28" fmla="*/ 334 w 342"/>
                <a:gd name="T29" fmla="*/ 85 h 537"/>
                <a:gd name="T30" fmla="*/ 324 w 342"/>
                <a:gd name="T31" fmla="*/ 59 h 537"/>
                <a:gd name="T32" fmla="*/ 284 w 342"/>
                <a:gd name="T33" fmla="*/ 39 h 537"/>
                <a:gd name="T34" fmla="*/ 258 w 342"/>
                <a:gd name="T35" fmla="*/ 48 h 537"/>
                <a:gd name="T36" fmla="*/ 223 w 342"/>
                <a:gd name="T37" fmla="*/ 33 h 537"/>
                <a:gd name="T38" fmla="*/ 201 w 342"/>
                <a:gd name="T39" fmla="*/ 28 h 537"/>
                <a:gd name="T40" fmla="*/ 203 w 342"/>
                <a:gd name="T41" fmla="*/ 3 h 537"/>
                <a:gd name="T42" fmla="*/ 172 w 342"/>
                <a:gd name="T43" fmla="*/ 4 h 537"/>
                <a:gd name="T44" fmla="*/ 146 w 342"/>
                <a:gd name="T45" fmla="*/ 18 h 537"/>
                <a:gd name="T46" fmla="*/ 141 w 342"/>
                <a:gd name="T47" fmla="*/ 111 h 537"/>
                <a:gd name="T48" fmla="*/ 99 w 342"/>
                <a:gd name="T49" fmla="*/ 197 h 537"/>
                <a:gd name="T50" fmla="*/ 39 w 342"/>
                <a:gd name="T51" fmla="*/ 269 h 537"/>
                <a:gd name="T52" fmla="*/ 17 w 342"/>
                <a:gd name="T53" fmla="*/ 310 h 537"/>
                <a:gd name="T54" fmla="*/ 44 w 342"/>
                <a:gd name="T55" fmla="*/ 327 h 537"/>
                <a:gd name="T56" fmla="*/ 59 w 342"/>
                <a:gd name="T57" fmla="*/ 325 h 537"/>
                <a:gd name="T58" fmla="*/ 34 w 342"/>
                <a:gd name="T59" fmla="*/ 345 h 537"/>
                <a:gd name="T60" fmla="*/ 54 w 342"/>
                <a:gd name="T61" fmla="*/ 362 h 537"/>
                <a:gd name="T62" fmla="*/ 71 w 342"/>
                <a:gd name="T63" fmla="*/ 369 h 537"/>
                <a:gd name="T64" fmla="*/ 52 w 342"/>
                <a:gd name="T65" fmla="*/ 397 h 537"/>
                <a:gd name="T66" fmla="*/ 41 w 342"/>
                <a:gd name="T67" fmla="*/ 438 h 537"/>
                <a:gd name="T68" fmla="*/ 12 w 342"/>
                <a:gd name="T69" fmla="*/ 509 h 537"/>
                <a:gd name="T70" fmla="*/ 97 w 342"/>
                <a:gd name="T71" fmla="*/ 535 h 537"/>
                <a:gd name="T72" fmla="*/ 141 w 342"/>
                <a:gd name="T73" fmla="*/ 52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537">
                  <a:moveTo>
                    <a:pt x="142" y="484"/>
                  </a:moveTo>
                  <a:cubicBezTo>
                    <a:pt x="142" y="479"/>
                    <a:pt x="153" y="470"/>
                    <a:pt x="160" y="464"/>
                  </a:cubicBezTo>
                  <a:cubicBezTo>
                    <a:pt x="168" y="458"/>
                    <a:pt x="170" y="451"/>
                    <a:pt x="177" y="446"/>
                  </a:cubicBezTo>
                  <a:cubicBezTo>
                    <a:pt x="184" y="442"/>
                    <a:pt x="192" y="440"/>
                    <a:pt x="198" y="438"/>
                  </a:cubicBezTo>
                  <a:cubicBezTo>
                    <a:pt x="205" y="436"/>
                    <a:pt x="205" y="430"/>
                    <a:pt x="198" y="429"/>
                  </a:cubicBezTo>
                  <a:cubicBezTo>
                    <a:pt x="191" y="428"/>
                    <a:pt x="191" y="424"/>
                    <a:pt x="188" y="416"/>
                  </a:cubicBezTo>
                  <a:cubicBezTo>
                    <a:pt x="185" y="408"/>
                    <a:pt x="180" y="392"/>
                    <a:pt x="184" y="389"/>
                  </a:cubicBezTo>
                  <a:cubicBezTo>
                    <a:pt x="187" y="385"/>
                    <a:pt x="192" y="380"/>
                    <a:pt x="192" y="375"/>
                  </a:cubicBezTo>
                  <a:cubicBezTo>
                    <a:pt x="192" y="370"/>
                    <a:pt x="198" y="364"/>
                    <a:pt x="205" y="364"/>
                  </a:cubicBezTo>
                  <a:cubicBezTo>
                    <a:pt x="212" y="363"/>
                    <a:pt x="217" y="357"/>
                    <a:pt x="221" y="348"/>
                  </a:cubicBezTo>
                  <a:cubicBezTo>
                    <a:pt x="226" y="340"/>
                    <a:pt x="221" y="341"/>
                    <a:pt x="219" y="336"/>
                  </a:cubicBezTo>
                  <a:cubicBezTo>
                    <a:pt x="216" y="331"/>
                    <a:pt x="213" y="330"/>
                    <a:pt x="207" y="319"/>
                  </a:cubicBezTo>
                  <a:cubicBezTo>
                    <a:pt x="201" y="307"/>
                    <a:pt x="207" y="297"/>
                    <a:pt x="205" y="291"/>
                  </a:cubicBezTo>
                  <a:cubicBezTo>
                    <a:pt x="203" y="285"/>
                    <a:pt x="196" y="278"/>
                    <a:pt x="195" y="271"/>
                  </a:cubicBezTo>
                  <a:cubicBezTo>
                    <a:pt x="194" y="264"/>
                    <a:pt x="205" y="275"/>
                    <a:pt x="212" y="275"/>
                  </a:cubicBezTo>
                  <a:cubicBezTo>
                    <a:pt x="219" y="275"/>
                    <a:pt x="226" y="278"/>
                    <a:pt x="232" y="277"/>
                  </a:cubicBezTo>
                  <a:cubicBezTo>
                    <a:pt x="237" y="276"/>
                    <a:pt x="243" y="257"/>
                    <a:pt x="250" y="252"/>
                  </a:cubicBezTo>
                  <a:cubicBezTo>
                    <a:pt x="257" y="246"/>
                    <a:pt x="252" y="238"/>
                    <a:pt x="250" y="234"/>
                  </a:cubicBezTo>
                  <a:cubicBezTo>
                    <a:pt x="248" y="230"/>
                    <a:pt x="249" y="225"/>
                    <a:pt x="251" y="219"/>
                  </a:cubicBezTo>
                  <a:cubicBezTo>
                    <a:pt x="253" y="214"/>
                    <a:pt x="264" y="217"/>
                    <a:pt x="268" y="215"/>
                  </a:cubicBezTo>
                  <a:cubicBezTo>
                    <a:pt x="272" y="213"/>
                    <a:pt x="267" y="209"/>
                    <a:pt x="267" y="203"/>
                  </a:cubicBezTo>
                  <a:cubicBezTo>
                    <a:pt x="267" y="196"/>
                    <a:pt x="270" y="191"/>
                    <a:pt x="273" y="188"/>
                  </a:cubicBezTo>
                  <a:cubicBezTo>
                    <a:pt x="276" y="184"/>
                    <a:pt x="275" y="170"/>
                    <a:pt x="278" y="162"/>
                  </a:cubicBezTo>
                  <a:cubicBezTo>
                    <a:pt x="280" y="153"/>
                    <a:pt x="276" y="146"/>
                    <a:pt x="276" y="142"/>
                  </a:cubicBezTo>
                  <a:cubicBezTo>
                    <a:pt x="276" y="139"/>
                    <a:pt x="282" y="141"/>
                    <a:pt x="285" y="140"/>
                  </a:cubicBezTo>
                  <a:cubicBezTo>
                    <a:pt x="289" y="139"/>
                    <a:pt x="296" y="132"/>
                    <a:pt x="302" y="128"/>
                  </a:cubicBezTo>
                  <a:cubicBezTo>
                    <a:pt x="308" y="124"/>
                    <a:pt x="317" y="119"/>
                    <a:pt x="321" y="117"/>
                  </a:cubicBezTo>
                  <a:cubicBezTo>
                    <a:pt x="326" y="115"/>
                    <a:pt x="330" y="114"/>
                    <a:pt x="333" y="109"/>
                  </a:cubicBezTo>
                  <a:cubicBezTo>
                    <a:pt x="337" y="103"/>
                    <a:pt x="342" y="100"/>
                    <a:pt x="342" y="97"/>
                  </a:cubicBezTo>
                  <a:cubicBezTo>
                    <a:pt x="342" y="93"/>
                    <a:pt x="338" y="85"/>
                    <a:pt x="334" y="85"/>
                  </a:cubicBezTo>
                  <a:cubicBezTo>
                    <a:pt x="330" y="85"/>
                    <a:pt x="321" y="82"/>
                    <a:pt x="319" y="76"/>
                  </a:cubicBezTo>
                  <a:cubicBezTo>
                    <a:pt x="318" y="70"/>
                    <a:pt x="324" y="64"/>
                    <a:pt x="324" y="59"/>
                  </a:cubicBezTo>
                  <a:cubicBezTo>
                    <a:pt x="324" y="55"/>
                    <a:pt x="317" y="52"/>
                    <a:pt x="308" y="50"/>
                  </a:cubicBezTo>
                  <a:cubicBezTo>
                    <a:pt x="299" y="48"/>
                    <a:pt x="292" y="44"/>
                    <a:pt x="284" y="39"/>
                  </a:cubicBezTo>
                  <a:cubicBezTo>
                    <a:pt x="276" y="33"/>
                    <a:pt x="280" y="41"/>
                    <a:pt x="276" y="46"/>
                  </a:cubicBezTo>
                  <a:cubicBezTo>
                    <a:pt x="271" y="52"/>
                    <a:pt x="265" y="50"/>
                    <a:pt x="258" y="48"/>
                  </a:cubicBezTo>
                  <a:cubicBezTo>
                    <a:pt x="250" y="46"/>
                    <a:pt x="248" y="46"/>
                    <a:pt x="242" y="43"/>
                  </a:cubicBezTo>
                  <a:cubicBezTo>
                    <a:pt x="235" y="41"/>
                    <a:pt x="233" y="39"/>
                    <a:pt x="223" y="33"/>
                  </a:cubicBezTo>
                  <a:cubicBezTo>
                    <a:pt x="214" y="27"/>
                    <a:pt x="212" y="39"/>
                    <a:pt x="205" y="37"/>
                  </a:cubicBezTo>
                  <a:cubicBezTo>
                    <a:pt x="198" y="36"/>
                    <a:pt x="201" y="32"/>
                    <a:pt x="201" y="28"/>
                  </a:cubicBezTo>
                  <a:cubicBezTo>
                    <a:pt x="201" y="24"/>
                    <a:pt x="210" y="21"/>
                    <a:pt x="210" y="16"/>
                  </a:cubicBezTo>
                  <a:cubicBezTo>
                    <a:pt x="210" y="11"/>
                    <a:pt x="207" y="7"/>
                    <a:pt x="203" y="3"/>
                  </a:cubicBezTo>
                  <a:cubicBezTo>
                    <a:pt x="198" y="0"/>
                    <a:pt x="192" y="4"/>
                    <a:pt x="187" y="4"/>
                  </a:cubicBezTo>
                  <a:cubicBezTo>
                    <a:pt x="182" y="4"/>
                    <a:pt x="180" y="3"/>
                    <a:pt x="172" y="4"/>
                  </a:cubicBezTo>
                  <a:cubicBezTo>
                    <a:pt x="167" y="4"/>
                    <a:pt x="155" y="12"/>
                    <a:pt x="147" y="17"/>
                  </a:cubicBezTo>
                  <a:cubicBezTo>
                    <a:pt x="146" y="17"/>
                    <a:pt x="146" y="18"/>
                    <a:pt x="146" y="18"/>
                  </a:cubicBezTo>
                  <a:cubicBezTo>
                    <a:pt x="144" y="27"/>
                    <a:pt x="143" y="49"/>
                    <a:pt x="141" y="68"/>
                  </a:cubicBezTo>
                  <a:cubicBezTo>
                    <a:pt x="140" y="86"/>
                    <a:pt x="145" y="101"/>
                    <a:pt x="141" y="111"/>
                  </a:cubicBezTo>
                  <a:cubicBezTo>
                    <a:pt x="136" y="120"/>
                    <a:pt x="114" y="171"/>
                    <a:pt x="106" y="177"/>
                  </a:cubicBezTo>
                  <a:cubicBezTo>
                    <a:pt x="98" y="184"/>
                    <a:pt x="102" y="193"/>
                    <a:pt x="99" y="197"/>
                  </a:cubicBezTo>
                  <a:cubicBezTo>
                    <a:pt x="96" y="201"/>
                    <a:pt x="67" y="252"/>
                    <a:pt x="59" y="257"/>
                  </a:cubicBezTo>
                  <a:cubicBezTo>
                    <a:pt x="51" y="261"/>
                    <a:pt x="40" y="265"/>
                    <a:pt x="39" y="269"/>
                  </a:cubicBezTo>
                  <a:cubicBezTo>
                    <a:pt x="38" y="274"/>
                    <a:pt x="32" y="283"/>
                    <a:pt x="30" y="286"/>
                  </a:cubicBezTo>
                  <a:cubicBezTo>
                    <a:pt x="29" y="289"/>
                    <a:pt x="22" y="305"/>
                    <a:pt x="17" y="310"/>
                  </a:cubicBezTo>
                  <a:cubicBezTo>
                    <a:pt x="12" y="316"/>
                    <a:pt x="5" y="328"/>
                    <a:pt x="14" y="329"/>
                  </a:cubicBezTo>
                  <a:cubicBezTo>
                    <a:pt x="23" y="331"/>
                    <a:pt x="31" y="334"/>
                    <a:pt x="44" y="327"/>
                  </a:cubicBezTo>
                  <a:cubicBezTo>
                    <a:pt x="57" y="320"/>
                    <a:pt x="61" y="312"/>
                    <a:pt x="61" y="312"/>
                  </a:cubicBezTo>
                  <a:cubicBezTo>
                    <a:pt x="62" y="312"/>
                    <a:pt x="59" y="321"/>
                    <a:pt x="59" y="325"/>
                  </a:cubicBezTo>
                  <a:cubicBezTo>
                    <a:pt x="59" y="329"/>
                    <a:pt x="54" y="335"/>
                    <a:pt x="49" y="336"/>
                  </a:cubicBezTo>
                  <a:cubicBezTo>
                    <a:pt x="43" y="337"/>
                    <a:pt x="37" y="340"/>
                    <a:pt x="34" y="345"/>
                  </a:cubicBezTo>
                  <a:cubicBezTo>
                    <a:pt x="32" y="351"/>
                    <a:pt x="25" y="363"/>
                    <a:pt x="33" y="363"/>
                  </a:cubicBezTo>
                  <a:cubicBezTo>
                    <a:pt x="40" y="363"/>
                    <a:pt x="47" y="360"/>
                    <a:pt x="54" y="362"/>
                  </a:cubicBezTo>
                  <a:cubicBezTo>
                    <a:pt x="61" y="365"/>
                    <a:pt x="72" y="357"/>
                    <a:pt x="71" y="359"/>
                  </a:cubicBezTo>
                  <a:cubicBezTo>
                    <a:pt x="70" y="361"/>
                    <a:pt x="68" y="365"/>
                    <a:pt x="71" y="369"/>
                  </a:cubicBezTo>
                  <a:cubicBezTo>
                    <a:pt x="74" y="374"/>
                    <a:pt x="72" y="373"/>
                    <a:pt x="65" y="374"/>
                  </a:cubicBezTo>
                  <a:cubicBezTo>
                    <a:pt x="59" y="376"/>
                    <a:pt x="55" y="392"/>
                    <a:pt x="52" y="397"/>
                  </a:cubicBezTo>
                  <a:cubicBezTo>
                    <a:pt x="49" y="401"/>
                    <a:pt x="43" y="417"/>
                    <a:pt x="44" y="421"/>
                  </a:cubicBezTo>
                  <a:cubicBezTo>
                    <a:pt x="45" y="426"/>
                    <a:pt x="48" y="428"/>
                    <a:pt x="41" y="438"/>
                  </a:cubicBezTo>
                  <a:cubicBezTo>
                    <a:pt x="35" y="449"/>
                    <a:pt x="37" y="465"/>
                    <a:pt x="30" y="476"/>
                  </a:cubicBezTo>
                  <a:cubicBezTo>
                    <a:pt x="24" y="487"/>
                    <a:pt x="0" y="507"/>
                    <a:pt x="12" y="509"/>
                  </a:cubicBezTo>
                  <a:cubicBezTo>
                    <a:pt x="23" y="510"/>
                    <a:pt x="33" y="501"/>
                    <a:pt x="49" y="511"/>
                  </a:cubicBezTo>
                  <a:cubicBezTo>
                    <a:pt x="66" y="521"/>
                    <a:pt x="85" y="533"/>
                    <a:pt x="97" y="535"/>
                  </a:cubicBezTo>
                  <a:cubicBezTo>
                    <a:pt x="108" y="537"/>
                    <a:pt x="117" y="529"/>
                    <a:pt x="126" y="527"/>
                  </a:cubicBezTo>
                  <a:cubicBezTo>
                    <a:pt x="130" y="527"/>
                    <a:pt x="135" y="527"/>
                    <a:pt x="141" y="528"/>
                  </a:cubicBezTo>
                  <a:cubicBezTo>
                    <a:pt x="143" y="513"/>
                    <a:pt x="142" y="488"/>
                    <a:pt x="142" y="484"/>
                  </a:cubicBezTo>
                  <a:close/>
                </a:path>
              </a:pathLst>
            </a:custGeom>
            <a:grpFill/>
            <a:ln w="6350" cmpd="sng">
              <a:solidFill>
                <a:schemeClr val="tx1">
                  <a:alpha val="33000"/>
                </a:schemeClr>
              </a:solidFill>
              <a:round/>
              <a:headEnd/>
              <a:tailEnd/>
            </a:ln>
          </p:spPr>
          <p:txBody>
            <a:bodyPr/>
            <a:lstStyle/>
            <a:p>
              <a:pPr>
                <a:defRPr/>
              </a:pPr>
              <a:endParaRPr lang="ja-JP" altLang="en-US"/>
            </a:p>
          </p:txBody>
        </p:sp>
      </p:grpSp>
      <p:grpSp>
        <p:nvGrpSpPr>
          <p:cNvPr id="75" name="グループ化 74"/>
          <p:cNvGrpSpPr>
            <a:grpSpLocks noChangeAspect="1"/>
          </p:cNvGrpSpPr>
          <p:nvPr/>
        </p:nvGrpSpPr>
        <p:grpSpPr>
          <a:xfrm>
            <a:off x="1970511" y="2420889"/>
            <a:ext cx="1573813" cy="1294603"/>
            <a:chOff x="7326313" y="1492250"/>
            <a:chExt cx="1290637" cy="1214438"/>
          </a:xfrm>
          <a:solidFill>
            <a:srgbClr val="FF0000">
              <a:alpha val="33000"/>
            </a:srgbClr>
          </a:solidFill>
        </p:grpSpPr>
        <p:sp>
          <p:nvSpPr>
            <p:cNvPr id="76" name="Freeform 151"/>
            <p:cNvSpPr>
              <a:spLocks/>
            </p:cNvSpPr>
            <p:nvPr/>
          </p:nvSpPr>
          <p:spPr bwMode="auto">
            <a:xfrm>
              <a:off x="7326313" y="2362200"/>
              <a:ext cx="26987" cy="41275"/>
            </a:xfrm>
            <a:custGeom>
              <a:avLst/>
              <a:gdLst>
                <a:gd name="T0" fmla="*/ 3 w 9"/>
                <a:gd name="T1" fmla="*/ 13 h 14"/>
                <a:gd name="T2" fmla="*/ 6 w 9"/>
                <a:gd name="T3" fmla="*/ 2 h 14"/>
                <a:gd name="T4" fmla="*/ 3 w 9"/>
                <a:gd name="T5" fmla="*/ 13 h 14"/>
              </a:gdLst>
              <a:ahLst/>
              <a:cxnLst>
                <a:cxn ang="0">
                  <a:pos x="T0" y="T1"/>
                </a:cxn>
                <a:cxn ang="0">
                  <a:pos x="T2" y="T3"/>
                </a:cxn>
                <a:cxn ang="0">
                  <a:pos x="T4" y="T5"/>
                </a:cxn>
              </a:cxnLst>
              <a:rect l="0" t="0" r="r" b="b"/>
              <a:pathLst>
                <a:path w="9" h="14">
                  <a:moveTo>
                    <a:pt x="3" y="13"/>
                  </a:moveTo>
                  <a:cubicBezTo>
                    <a:pt x="0" y="14"/>
                    <a:pt x="2" y="0"/>
                    <a:pt x="6" y="2"/>
                  </a:cubicBezTo>
                  <a:cubicBezTo>
                    <a:pt x="9" y="4"/>
                    <a:pt x="5" y="13"/>
                    <a:pt x="3" y="13"/>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7" name="Freeform 153"/>
            <p:cNvSpPr>
              <a:spLocks/>
            </p:cNvSpPr>
            <p:nvPr/>
          </p:nvSpPr>
          <p:spPr bwMode="auto">
            <a:xfrm>
              <a:off x="8459788" y="1581150"/>
              <a:ext cx="65087" cy="58738"/>
            </a:xfrm>
            <a:custGeom>
              <a:avLst/>
              <a:gdLst>
                <a:gd name="T0" fmla="*/ 2 w 22"/>
                <a:gd name="T1" fmla="*/ 19 h 20"/>
                <a:gd name="T2" fmla="*/ 15 w 22"/>
                <a:gd name="T3" fmla="*/ 1 h 20"/>
                <a:gd name="T4" fmla="*/ 22 w 22"/>
                <a:gd name="T5" fmla="*/ 2 h 20"/>
                <a:gd name="T6" fmla="*/ 2 w 22"/>
                <a:gd name="T7" fmla="*/ 19 h 20"/>
              </a:gdLst>
              <a:ahLst/>
              <a:cxnLst>
                <a:cxn ang="0">
                  <a:pos x="T0" y="T1"/>
                </a:cxn>
                <a:cxn ang="0">
                  <a:pos x="T2" y="T3"/>
                </a:cxn>
                <a:cxn ang="0">
                  <a:pos x="T4" y="T5"/>
                </a:cxn>
                <a:cxn ang="0">
                  <a:pos x="T6" y="T7"/>
                </a:cxn>
              </a:cxnLst>
              <a:rect l="0" t="0" r="r" b="b"/>
              <a:pathLst>
                <a:path w="22" h="20">
                  <a:moveTo>
                    <a:pt x="2" y="19"/>
                  </a:moveTo>
                  <a:cubicBezTo>
                    <a:pt x="0" y="17"/>
                    <a:pt x="13" y="2"/>
                    <a:pt x="15" y="1"/>
                  </a:cubicBezTo>
                  <a:cubicBezTo>
                    <a:pt x="16" y="0"/>
                    <a:pt x="22" y="0"/>
                    <a:pt x="22" y="2"/>
                  </a:cubicBezTo>
                  <a:cubicBezTo>
                    <a:pt x="22" y="3"/>
                    <a:pt x="4" y="20"/>
                    <a:pt x="2" y="19"/>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8" name="Freeform 154"/>
            <p:cNvSpPr>
              <a:spLocks/>
            </p:cNvSpPr>
            <p:nvPr/>
          </p:nvSpPr>
          <p:spPr bwMode="auto">
            <a:xfrm>
              <a:off x="8555038" y="1520825"/>
              <a:ext cx="61912" cy="60325"/>
            </a:xfrm>
            <a:custGeom>
              <a:avLst/>
              <a:gdLst>
                <a:gd name="T0" fmla="*/ 8 w 21"/>
                <a:gd name="T1" fmla="*/ 18 h 20"/>
                <a:gd name="T2" fmla="*/ 2 w 21"/>
                <a:gd name="T3" fmla="*/ 17 h 20"/>
                <a:gd name="T4" fmla="*/ 19 w 21"/>
                <a:gd name="T5" fmla="*/ 2 h 20"/>
                <a:gd name="T6" fmla="*/ 8 w 21"/>
                <a:gd name="T7" fmla="*/ 18 h 20"/>
              </a:gdLst>
              <a:ahLst/>
              <a:cxnLst>
                <a:cxn ang="0">
                  <a:pos x="T0" y="T1"/>
                </a:cxn>
                <a:cxn ang="0">
                  <a:pos x="T2" y="T3"/>
                </a:cxn>
                <a:cxn ang="0">
                  <a:pos x="T4" y="T5"/>
                </a:cxn>
                <a:cxn ang="0">
                  <a:pos x="T6" y="T7"/>
                </a:cxn>
              </a:cxnLst>
              <a:rect l="0" t="0" r="r" b="b"/>
              <a:pathLst>
                <a:path w="21" h="20">
                  <a:moveTo>
                    <a:pt x="8" y="18"/>
                  </a:moveTo>
                  <a:cubicBezTo>
                    <a:pt x="5" y="19"/>
                    <a:pt x="0" y="20"/>
                    <a:pt x="2" y="17"/>
                  </a:cubicBezTo>
                  <a:cubicBezTo>
                    <a:pt x="3" y="14"/>
                    <a:pt x="18" y="0"/>
                    <a:pt x="19" y="2"/>
                  </a:cubicBezTo>
                  <a:cubicBezTo>
                    <a:pt x="21" y="4"/>
                    <a:pt x="11" y="17"/>
                    <a:pt x="8" y="18"/>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9" name="Freeform 155"/>
            <p:cNvSpPr>
              <a:spLocks/>
            </p:cNvSpPr>
            <p:nvPr/>
          </p:nvSpPr>
          <p:spPr bwMode="auto">
            <a:xfrm>
              <a:off x="8070850" y="1492250"/>
              <a:ext cx="403225" cy="333375"/>
            </a:xfrm>
            <a:custGeom>
              <a:avLst/>
              <a:gdLst>
                <a:gd name="T0" fmla="*/ 130 w 137"/>
                <a:gd name="T1" fmla="*/ 65 h 113"/>
                <a:gd name="T2" fmla="*/ 121 w 137"/>
                <a:gd name="T3" fmla="*/ 70 h 113"/>
                <a:gd name="T4" fmla="*/ 114 w 137"/>
                <a:gd name="T5" fmla="*/ 70 h 113"/>
                <a:gd name="T6" fmla="*/ 109 w 137"/>
                <a:gd name="T7" fmla="*/ 71 h 113"/>
                <a:gd name="T8" fmla="*/ 102 w 137"/>
                <a:gd name="T9" fmla="*/ 71 h 113"/>
                <a:gd name="T10" fmla="*/ 84 w 137"/>
                <a:gd name="T11" fmla="*/ 89 h 113"/>
                <a:gd name="T12" fmla="*/ 79 w 137"/>
                <a:gd name="T13" fmla="*/ 100 h 113"/>
                <a:gd name="T14" fmla="*/ 58 w 137"/>
                <a:gd name="T15" fmla="*/ 89 h 113"/>
                <a:gd name="T16" fmla="*/ 46 w 137"/>
                <a:gd name="T17" fmla="*/ 82 h 113"/>
                <a:gd name="T18" fmla="*/ 35 w 137"/>
                <a:gd name="T19" fmla="*/ 86 h 113"/>
                <a:gd name="T20" fmla="*/ 27 w 137"/>
                <a:gd name="T21" fmla="*/ 89 h 113"/>
                <a:gd name="T22" fmla="*/ 19 w 137"/>
                <a:gd name="T23" fmla="*/ 83 h 113"/>
                <a:gd name="T24" fmla="*/ 12 w 137"/>
                <a:gd name="T25" fmla="*/ 90 h 113"/>
                <a:gd name="T26" fmla="*/ 19 w 137"/>
                <a:gd name="T27" fmla="*/ 95 h 113"/>
                <a:gd name="T28" fmla="*/ 30 w 137"/>
                <a:gd name="T29" fmla="*/ 104 h 113"/>
                <a:gd name="T30" fmla="*/ 20 w 137"/>
                <a:gd name="T31" fmla="*/ 105 h 113"/>
                <a:gd name="T32" fmla="*/ 7 w 137"/>
                <a:gd name="T33" fmla="*/ 113 h 113"/>
                <a:gd name="T34" fmla="*/ 5 w 137"/>
                <a:gd name="T35" fmla="*/ 106 h 113"/>
                <a:gd name="T36" fmla="*/ 7 w 137"/>
                <a:gd name="T37" fmla="*/ 98 h 113"/>
                <a:gd name="T38" fmla="*/ 0 w 137"/>
                <a:gd name="T39" fmla="*/ 90 h 113"/>
                <a:gd name="T40" fmla="*/ 2 w 137"/>
                <a:gd name="T41" fmla="*/ 80 h 113"/>
                <a:gd name="T42" fmla="*/ 16 w 137"/>
                <a:gd name="T43" fmla="*/ 72 h 113"/>
                <a:gd name="T44" fmla="*/ 14 w 137"/>
                <a:gd name="T45" fmla="*/ 62 h 113"/>
                <a:gd name="T46" fmla="*/ 20 w 137"/>
                <a:gd name="T47" fmla="*/ 61 h 113"/>
                <a:gd name="T48" fmla="*/ 30 w 137"/>
                <a:gd name="T49" fmla="*/ 67 h 113"/>
                <a:gd name="T50" fmla="*/ 36 w 137"/>
                <a:gd name="T51" fmla="*/ 62 h 113"/>
                <a:gd name="T52" fmla="*/ 38 w 137"/>
                <a:gd name="T53" fmla="*/ 48 h 113"/>
                <a:gd name="T54" fmla="*/ 44 w 137"/>
                <a:gd name="T55" fmla="*/ 40 h 113"/>
                <a:gd name="T56" fmla="*/ 47 w 137"/>
                <a:gd name="T57" fmla="*/ 23 h 113"/>
                <a:gd name="T58" fmla="*/ 43 w 137"/>
                <a:gd name="T59" fmla="*/ 11 h 113"/>
                <a:gd name="T60" fmla="*/ 44 w 137"/>
                <a:gd name="T61" fmla="*/ 1 h 113"/>
                <a:gd name="T62" fmla="*/ 53 w 137"/>
                <a:gd name="T63" fmla="*/ 2 h 113"/>
                <a:gd name="T64" fmla="*/ 74 w 137"/>
                <a:gd name="T65" fmla="*/ 27 h 113"/>
                <a:gd name="T66" fmla="*/ 100 w 137"/>
                <a:gd name="T67" fmla="*/ 41 h 113"/>
                <a:gd name="T68" fmla="*/ 114 w 137"/>
                <a:gd name="T69" fmla="*/ 45 h 113"/>
                <a:gd name="T70" fmla="*/ 127 w 137"/>
                <a:gd name="T71" fmla="*/ 38 h 113"/>
                <a:gd name="T72" fmla="*/ 125 w 137"/>
                <a:gd name="T73" fmla="*/ 50 h 113"/>
                <a:gd name="T74" fmla="*/ 130 w 137"/>
                <a:gd name="T75" fmla="*/ 59 h 113"/>
                <a:gd name="T76" fmla="*/ 136 w 137"/>
                <a:gd name="T77" fmla="*/ 62 h 113"/>
                <a:gd name="T78" fmla="*/ 130 w 137"/>
                <a:gd name="T79"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113">
                  <a:moveTo>
                    <a:pt x="130" y="65"/>
                  </a:moveTo>
                  <a:cubicBezTo>
                    <a:pt x="128" y="66"/>
                    <a:pt x="124" y="72"/>
                    <a:pt x="121" y="70"/>
                  </a:cubicBezTo>
                  <a:cubicBezTo>
                    <a:pt x="118" y="69"/>
                    <a:pt x="116" y="69"/>
                    <a:pt x="114" y="70"/>
                  </a:cubicBezTo>
                  <a:cubicBezTo>
                    <a:pt x="113" y="71"/>
                    <a:pt x="112" y="72"/>
                    <a:pt x="109" y="71"/>
                  </a:cubicBezTo>
                  <a:cubicBezTo>
                    <a:pt x="106" y="71"/>
                    <a:pt x="105" y="71"/>
                    <a:pt x="102" y="71"/>
                  </a:cubicBezTo>
                  <a:cubicBezTo>
                    <a:pt x="99" y="72"/>
                    <a:pt x="85" y="86"/>
                    <a:pt x="84" y="89"/>
                  </a:cubicBezTo>
                  <a:cubicBezTo>
                    <a:pt x="82" y="92"/>
                    <a:pt x="82" y="101"/>
                    <a:pt x="79" y="100"/>
                  </a:cubicBezTo>
                  <a:cubicBezTo>
                    <a:pt x="76" y="99"/>
                    <a:pt x="60" y="90"/>
                    <a:pt x="58" y="89"/>
                  </a:cubicBezTo>
                  <a:cubicBezTo>
                    <a:pt x="56" y="87"/>
                    <a:pt x="48" y="82"/>
                    <a:pt x="46" y="82"/>
                  </a:cubicBezTo>
                  <a:cubicBezTo>
                    <a:pt x="44" y="82"/>
                    <a:pt x="39" y="83"/>
                    <a:pt x="35" y="86"/>
                  </a:cubicBezTo>
                  <a:cubicBezTo>
                    <a:pt x="32" y="88"/>
                    <a:pt x="29" y="91"/>
                    <a:pt x="27" y="89"/>
                  </a:cubicBezTo>
                  <a:cubicBezTo>
                    <a:pt x="24" y="87"/>
                    <a:pt x="24" y="82"/>
                    <a:pt x="19" y="83"/>
                  </a:cubicBezTo>
                  <a:cubicBezTo>
                    <a:pt x="14" y="85"/>
                    <a:pt x="10" y="84"/>
                    <a:pt x="12" y="90"/>
                  </a:cubicBezTo>
                  <a:cubicBezTo>
                    <a:pt x="13" y="95"/>
                    <a:pt x="12" y="94"/>
                    <a:pt x="19" y="95"/>
                  </a:cubicBezTo>
                  <a:cubicBezTo>
                    <a:pt x="25" y="97"/>
                    <a:pt x="32" y="101"/>
                    <a:pt x="30" y="104"/>
                  </a:cubicBezTo>
                  <a:cubicBezTo>
                    <a:pt x="27" y="108"/>
                    <a:pt x="22" y="104"/>
                    <a:pt x="20" y="105"/>
                  </a:cubicBezTo>
                  <a:cubicBezTo>
                    <a:pt x="18" y="105"/>
                    <a:pt x="10" y="113"/>
                    <a:pt x="7" y="113"/>
                  </a:cubicBezTo>
                  <a:cubicBezTo>
                    <a:pt x="4" y="113"/>
                    <a:pt x="4" y="108"/>
                    <a:pt x="5" y="106"/>
                  </a:cubicBezTo>
                  <a:cubicBezTo>
                    <a:pt x="6" y="104"/>
                    <a:pt x="11" y="104"/>
                    <a:pt x="7" y="98"/>
                  </a:cubicBezTo>
                  <a:cubicBezTo>
                    <a:pt x="2" y="92"/>
                    <a:pt x="0" y="92"/>
                    <a:pt x="0" y="90"/>
                  </a:cubicBezTo>
                  <a:cubicBezTo>
                    <a:pt x="0" y="88"/>
                    <a:pt x="0" y="81"/>
                    <a:pt x="2" y="80"/>
                  </a:cubicBezTo>
                  <a:cubicBezTo>
                    <a:pt x="5" y="79"/>
                    <a:pt x="17" y="79"/>
                    <a:pt x="16" y="72"/>
                  </a:cubicBezTo>
                  <a:cubicBezTo>
                    <a:pt x="15" y="65"/>
                    <a:pt x="10" y="64"/>
                    <a:pt x="14" y="62"/>
                  </a:cubicBezTo>
                  <a:cubicBezTo>
                    <a:pt x="17" y="60"/>
                    <a:pt x="18" y="60"/>
                    <a:pt x="20" y="61"/>
                  </a:cubicBezTo>
                  <a:cubicBezTo>
                    <a:pt x="23" y="63"/>
                    <a:pt x="25" y="67"/>
                    <a:pt x="30" y="67"/>
                  </a:cubicBezTo>
                  <a:cubicBezTo>
                    <a:pt x="34" y="67"/>
                    <a:pt x="35" y="67"/>
                    <a:pt x="36" y="62"/>
                  </a:cubicBezTo>
                  <a:cubicBezTo>
                    <a:pt x="36" y="57"/>
                    <a:pt x="35" y="51"/>
                    <a:pt x="38" y="48"/>
                  </a:cubicBezTo>
                  <a:cubicBezTo>
                    <a:pt x="41" y="46"/>
                    <a:pt x="44" y="43"/>
                    <a:pt x="44" y="40"/>
                  </a:cubicBezTo>
                  <a:cubicBezTo>
                    <a:pt x="44" y="37"/>
                    <a:pt x="47" y="28"/>
                    <a:pt x="47" y="23"/>
                  </a:cubicBezTo>
                  <a:cubicBezTo>
                    <a:pt x="47" y="18"/>
                    <a:pt x="43" y="16"/>
                    <a:pt x="43" y="11"/>
                  </a:cubicBezTo>
                  <a:cubicBezTo>
                    <a:pt x="43" y="6"/>
                    <a:pt x="40" y="2"/>
                    <a:pt x="44" y="1"/>
                  </a:cubicBezTo>
                  <a:cubicBezTo>
                    <a:pt x="49" y="0"/>
                    <a:pt x="51" y="0"/>
                    <a:pt x="53" y="2"/>
                  </a:cubicBezTo>
                  <a:cubicBezTo>
                    <a:pt x="54" y="4"/>
                    <a:pt x="69" y="24"/>
                    <a:pt x="74" y="27"/>
                  </a:cubicBezTo>
                  <a:cubicBezTo>
                    <a:pt x="79" y="30"/>
                    <a:pt x="97" y="43"/>
                    <a:pt x="100" y="41"/>
                  </a:cubicBezTo>
                  <a:cubicBezTo>
                    <a:pt x="103" y="40"/>
                    <a:pt x="108" y="46"/>
                    <a:pt x="114" y="45"/>
                  </a:cubicBezTo>
                  <a:cubicBezTo>
                    <a:pt x="120" y="44"/>
                    <a:pt x="128" y="36"/>
                    <a:pt x="127" y="38"/>
                  </a:cubicBezTo>
                  <a:cubicBezTo>
                    <a:pt x="126" y="40"/>
                    <a:pt x="124" y="48"/>
                    <a:pt x="125" y="50"/>
                  </a:cubicBezTo>
                  <a:cubicBezTo>
                    <a:pt x="126" y="52"/>
                    <a:pt x="128" y="58"/>
                    <a:pt x="130" y="59"/>
                  </a:cubicBezTo>
                  <a:cubicBezTo>
                    <a:pt x="132" y="59"/>
                    <a:pt x="137" y="61"/>
                    <a:pt x="136" y="62"/>
                  </a:cubicBezTo>
                  <a:cubicBezTo>
                    <a:pt x="135" y="62"/>
                    <a:pt x="132" y="65"/>
                    <a:pt x="130" y="65"/>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0" name="Freeform 156"/>
            <p:cNvSpPr>
              <a:spLocks/>
            </p:cNvSpPr>
            <p:nvPr/>
          </p:nvSpPr>
          <p:spPr bwMode="auto">
            <a:xfrm>
              <a:off x="7954963" y="2078038"/>
              <a:ext cx="33337" cy="44450"/>
            </a:xfrm>
            <a:custGeom>
              <a:avLst/>
              <a:gdLst>
                <a:gd name="T0" fmla="*/ 6 w 11"/>
                <a:gd name="T1" fmla="*/ 15 h 15"/>
                <a:gd name="T2" fmla="*/ 3 w 11"/>
                <a:gd name="T3" fmla="*/ 9 h 15"/>
                <a:gd name="T4" fmla="*/ 2 w 11"/>
                <a:gd name="T5" fmla="*/ 5 h 15"/>
                <a:gd name="T6" fmla="*/ 7 w 11"/>
                <a:gd name="T7" fmla="*/ 1 h 15"/>
                <a:gd name="T8" fmla="*/ 7 w 11"/>
                <a:gd name="T9" fmla="*/ 9 h 15"/>
                <a:gd name="T10" fmla="*/ 6 w 11"/>
                <a:gd name="T11" fmla="*/ 15 h 15"/>
              </a:gdLst>
              <a:ahLst/>
              <a:cxnLst>
                <a:cxn ang="0">
                  <a:pos x="T0" y="T1"/>
                </a:cxn>
                <a:cxn ang="0">
                  <a:pos x="T2" y="T3"/>
                </a:cxn>
                <a:cxn ang="0">
                  <a:pos x="T4" y="T5"/>
                </a:cxn>
                <a:cxn ang="0">
                  <a:pos x="T6" y="T7"/>
                </a:cxn>
                <a:cxn ang="0">
                  <a:pos x="T8" y="T9"/>
                </a:cxn>
                <a:cxn ang="0">
                  <a:pos x="T10" y="T11"/>
                </a:cxn>
              </a:cxnLst>
              <a:rect l="0" t="0" r="r" b="b"/>
              <a:pathLst>
                <a:path w="11" h="15">
                  <a:moveTo>
                    <a:pt x="6" y="15"/>
                  </a:moveTo>
                  <a:cubicBezTo>
                    <a:pt x="5" y="15"/>
                    <a:pt x="5" y="10"/>
                    <a:pt x="3" y="9"/>
                  </a:cubicBezTo>
                  <a:cubicBezTo>
                    <a:pt x="1" y="8"/>
                    <a:pt x="0" y="7"/>
                    <a:pt x="2" y="5"/>
                  </a:cubicBezTo>
                  <a:cubicBezTo>
                    <a:pt x="4" y="4"/>
                    <a:pt x="7" y="0"/>
                    <a:pt x="7" y="1"/>
                  </a:cubicBezTo>
                  <a:cubicBezTo>
                    <a:pt x="7" y="3"/>
                    <a:pt x="6" y="9"/>
                    <a:pt x="7" y="9"/>
                  </a:cubicBezTo>
                  <a:cubicBezTo>
                    <a:pt x="9" y="9"/>
                    <a:pt x="11" y="12"/>
                    <a:pt x="6" y="15"/>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1" name="Freeform 157"/>
            <p:cNvSpPr>
              <a:spLocks/>
            </p:cNvSpPr>
            <p:nvPr/>
          </p:nvSpPr>
          <p:spPr bwMode="auto">
            <a:xfrm>
              <a:off x="7408863" y="2686050"/>
              <a:ext cx="20637" cy="20638"/>
            </a:xfrm>
            <a:custGeom>
              <a:avLst/>
              <a:gdLst>
                <a:gd name="T0" fmla="*/ 3 w 7"/>
                <a:gd name="T1" fmla="*/ 7 h 7"/>
                <a:gd name="T2" fmla="*/ 3 w 7"/>
                <a:gd name="T3" fmla="*/ 1 h 7"/>
                <a:gd name="T4" fmla="*/ 3 w 7"/>
                <a:gd name="T5" fmla="*/ 7 h 7"/>
              </a:gdLst>
              <a:ahLst/>
              <a:cxnLst>
                <a:cxn ang="0">
                  <a:pos x="T0" y="T1"/>
                </a:cxn>
                <a:cxn ang="0">
                  <a:pos x="T2" y="T3"/>
                </a:cxn>
                <a:cxn ang="0">
                  <a:pos x="T4" y="T5"/>
                </a:cxn>
              </a:cxnLst>
              <a:rect l="0" t="0" r="r" b="b"/>
              <a:pathLst>
                <a:path w="7" h="7">
                  <a:moveTo>
                    <a:pt x="3" y="7"/>
                  </a:moveTo>
                  <a:cubicBezTo>
                    <a:pt x="2" y="7"/>
                    <a:pt x="0" y="2"/>
                    <a:pt x="3" y="1"/>
                  </a:cubicBezTo>
                  <a:cubicBezTo>
                    <a:pt x="7" y="0"/>
                    <a:pt x="5" y="7"/>
                    <a:pt x="3" y="7"/>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2" name="Freeform 158"/>
            <p:cNvSpPr>
              <a:spLocks/>
            </p:cNvSpPr>
            <p:nvPr/>
          </p:nvSpPr>
          <p:spPr bwMode="auto">
            <a:xfrm>
              <a:off x="7443788" y="2663825"/>
              <a:ext cx="19050" cy="25400"/>
            </a:xfrm>
            <a:custGeom>
              <a:avLst/>
              <a:gdLst>
                <a:gd name="T0" fmla="*/ 2 w 6"/>
                <a:gd name="T1" fmla="*/ 9 h 9"/>
                <a:gd name="T2" fmla="*/ 4 w 6"/>
                <a:gd name="T3" fmla="*/ 1 h 9"/>
                <a:gd name="T4" fmla="*/ 2 w 6"/>
                <a:gd name="T5" fmla="*/ 9 h 9"/>
              </a:gdLst>
              <a:ahLst/>
              <a:cxnLst>
                <a:cxn ang="0">
                  <a:pos x="T0" y="T1"/>
                </a:cxn>
                <a:cxn ang="0">
                  <a:pos x="T2" y="T3"/>
                </a:cxn>
                <a:cxn ang="0">
                  <a:pos x="T4" y="T5"/>
                </a:cxn>
              </a:cxnLst>
              <a:rect l="0" t="0" r="r" b="b"/>
              <a:pathLst>
                <a:path w="6" h="9">
                  <a:moveTo>
                    <a:pt x="2" y="9"/>
                  </a:moveTo>
                  <a:cubicBezTo>
                    <a:pt x="0" y="9"/>
                    <a:pt x="2" y="1"/>
                    <a:pt x="4" y="1"/>
                  </a:cubicBezTo>
                  <a:cubicBezTo>
                    <a:pt x="6" y="0"/>
                    <a:pt x="5" y="9"/>
                    <a:pt x="2" y="9"/>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3" name="Freeform 161"/>
            <p:cNvSpPr>
              <a:spLocks/>
            </p:cNvSpPr>
            <p:nvPr/>
          </p:nvSpPr>
          <p:spPr bwMode="auto">
            <a:xfrm>
              <a:off x="7446963" y="1828800"/>
              <a:ext cx="776287" cy="633413"/>
            </a:xfrm>
            <a:custGeom>
              <a:avLst/>
              <a:gdLst>
                <a:gd name="T0" fmla="*/ 247 w 263"/>
                <a:gd name="T1" fmla="*/ 5 h 214"/>
                <a:gd name="T2" fmla="*/ 257 w 263"/>
                <a:gd name="T3" fmla="*/ 35 h 214"/>
                <a:gd name="T4" fmla="*/ 256 w 263"/>
                <a:gd name="T5" fmla="*/ 68 h 214"/>
                <a:gd name="T6" fmla="*/ 248 w 263"/>
                <a:gd name="T7" fmla="*/ 85 h 214"/>
                <a:gd name="T8" fmla="*/ 236 w 263"/>
                <a:gd name="T9" fmla="*/ 98 h 214"/>
                <a:gd name="T10" fmla="*/ 231 w 263"/>
                <a:gd name="T11" fmla="*/ 129 h 214"/>
                <a:gd name="T12" fmla="*/ 232 w 263"/>
                <a:gd name="T13" fmla="*/ 155 h 214"/>
                <a:gd name="T14" fmla="*/ 211 w 263"/>
                <a:gd name="T15" fmla="*/ 175 h 214"/>
                <a:gd name="T16" fmla="*/ 214 w 263"/>
                <a:gd name="T17" fmla="*/ 157 h 214"/>
                <a:gd name="T18" fmla="*/ 207 w 263"/>
                <a:gd name="T19" fmla="*/ 167 h 214"/>
                <a:gd name="T20" fmla="*/ 192 w 263"/>
                <a:gd name="T21" fmla="*/ 171 h 214"/>
                <a:gd name="T22" fmla="*/ 183 w 263"/>
                <a:gd name="T23" fmla="*/ 170 h 214"/>
                <a:gd name="T24" fmla="*/ 157 w 263"/>
                <a:gd name="T25" fmla="*/ 182 h 214"/>
                <a:gd name="T26" fmla="*/ 145 w 263"/>
                <a:gd name="T27" fmla="*/ 178 h 214"/>
                <a:gd name="T28" fmla="*/ 136 w 263"/>
                <a:gd name="T29" fmla="*/ 181 h 214"/>
                <a:gd name="T30" fmla="*/ 129 w 263"/>
                <a:gd name="T31" fmla="*/ 194 h 214"/>
                <a:gd name="T32" fmla="*/ 113 w 263"/>
                <a:gd name="T33" fmla="*/ 213 h 214"/>
                <a:gd name="T34" fmla="*/ 100 w 263"/>
                <a:gd name="T35" fmla="*/ 194 h 214"/>
                <a:gd name="T36" fmla="*/ 101 w 263"/>
                <a:gd name="T37" fmla="*/ 182 h 214"/>
                <a:gd name="T38" fmla="*/ 82 w 263"/>
                <a:gd name="T39" fmla="*/ 179 h 214"/>
                <a:gd name="T40" fmla="*/ 57 w 263"/>
                <a:gd name="T41" fmla="*/ 188 h 214"/>
                <a:gd name="T42" fmla="*/ 40 w 263"/>
                <a:gd name="T43" fmla="*/ 193 h 214"/>
                <a:gd name="T44" fmla="*/ 31 w 263"/>
                <a:gd name="T45" fmla="*/ 196 h 214"/>
                <a:gd name="T46" fmla="*/ 18 w 263"/>
                <a:gd name="T47" fmla="*/ 197 h 214"/>
                <a:gd name="T48" fmla="*/ 4 w 263"/>
                <a:gd name="T49" fmla="*/ 190 h 214"/>
                <a:gd name="T50" fmla="*/ 25 w 263"/>
                <a:gd name="T51" fmla="*/ 176 h 214"/>
                <a:gd name="T52" fmla="*/ 70 w 263"/>
                <a:gd name="T53" fmla="*/ 162 h 214"/>
                <a:gd name="T54" fmla="*/ 99 w 263"/>
                <a:gd name="T55" fmla="*/ 154 h 214"/>
                <a:gd name="T56" fmla="*/ 119 w 263"/>
                <a:gd name="T57" fmla="*/ 154 h 214"/>
                <a:gd name="T58" fmla="*/ 136 w 263"/>
                <a:gd name="T59" fmla="*/ 128 h 214"/>
                <a:gd name="T60" fmla="*/ 139 w 263"/>
                <a:gd name="T61" fmla="*/ 108 h 214"/>
                <a:gd name="T62" fmla="*/ 143 w 263"/>
                <a:gd name="T63" fmla="*/ 120 h 214"/>
                <a:gd name="T64" fmla="*/ 163 w 263"/>
                <a:gd name="T65" fmla="*/ 115 h 214"/>
                <a:gd name="T66" fmla="*/ 192 w 263"/>
                <a:gd name="T67" fmla="*/ 96 h 214"/>
                <a:gd name="T68" fmla="*/ 213 w 263"/>
                <a:gd name="T69" fmla="*/ 64 h 214"/>
                <a:gd name="T70" fmla="*/ 209 w 263"/>
                <a:gd name="T71" fmla="*/ 41 h 214"/>
                <a:gd name="T72" fmla="*/ 213 w 263"/>
                <a:gd name="T73" fmla="*/ 23 h 214"/>
                <a:gd name="T74" fmla="*/ 224 w 263"/>
                <a:gd name="T75" fmla="*/ 7 h 214"/>
                <a:gd name="T76" fmla="*/ 232 w 263"/>
                <a:gd name="T77" fmla="*/ 19 h 214"/>
                <a:gd name="T78" fmla="*/ 242 w 263"/>
                <a:gd name="T79" fmla="*/ 17 h 214"/>
                <a:gd name="T80" fmla="*/ 236 w 263"/>
                <a:gd name="T81" fmla="*/ 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214">
                  <a:moveTo>
                    <a:pt x="237" y="0"/>
                  </a:moveTo>
                  <a:cubicBezTo>
                    <a:pt x="242" y="0"/>
                    <a:pt x="247" y="4"/>
                    <a:pt x="247" y="5"/>
                  </a:cubicBezTo>
                  <a:cubicBezTo>
                    <a:pt x="247" y="6"/>
                    <a:pt x="247" y="16"/>
                    <a:pt x="249" y="20"/>
                  </a:cubicBezTo>
                  <a:cubicBezTo>
                    <a:pt x="252" y="23"/>
                    <a:pt x="254" y="31"/>
                    <a:pt x="257" y="35"/>
                  </a:cubicBezTo>
                  <a:cubicBezTo>
                    <a:pt x="260" y="39"/>
                    <a:pt x="263" y="51"/>
                    <a:pt x="263" y="53"/>
                  </a:cubicBezTo>
                  <a:cubicBezTo>
                    <a:pt x="263" y="55"/>
                    <a:pt x="259" y="67"/>
                    <a:pt x="256" y="68"/>
                  </a:cubicBezTo>
                  <a:cubicBezTo>
                    <a:pt x="253" y="70"/>
                    <a:pt x="252" y="72"/>
                    <a:pt x="251" y="74"/>
                  </a:cubicBezTo>
                  <a:cubicBezTo>
                    <a:pt x="251" y="77"/>
                    <a:pt x="250" y="85"/>
                    <a:pt x="248" y="85"/>
                  </a:cubicBezTo>
                  <a:cubicBezTo>
                    <a:pt x="247" y="85"/>
                    <a:pt x="245" y="84"/>
                    <a:pt x="241" y="86"/>
                  </a:cubicBezTo>
                  <a:cubicBezTo>
                    <a:pt x="238" y="88"/>
                    <a:pt x="235" y="94"/>
                    <a:pt x="236" y="98"/>
                  </a:cubicBezTo>
                  <a:cubicBezTo>
                    <a:pt x="237" y="102"/>
                    <a:pt x="238" y="108"/>
                    <a:pt x="237" y="114"/>
                  </a:cubicBezTo>
                  <a:cubicBezTo>
                    <a:pt x="236" y="121"/>
                    <a:pt x="233" y="126"/>
                    <a:pt x="231" y="129"/>
                  </a:cubicBezTo>
                  <a:cubicBezTo>
                    <a:pt x="228" y="131"/>
                    <a:pt x="227" y="138"/>
                    <a:pt x="229" y="144"/>
                  </a:cubicBezTo>
                  <a:cubicBezTo>
                    <a:pt x="230" y="149"/>
                    <a:pt x="235" y="154"/>
                    <a:pt x="232" y="155"/>
                  </a:cubicBezTo>
                  <a:cubicBezTo>
                    <a:pt x="230" y="155"/>
                    <a:pt x="227" y="160"/>
                    <a:pt x="226" y="163"/>
                  </a:cubicBezTo>
                  <a:cubicBezTo>
                    <a:pt x="226" y="166"/>
                    <a:pt x="212" y="179"/>
                    <a:pt x="211" y="175"/>
                  </a:cubicBezTo>
                  <a:cubicBezTo>
                    <a:pt x="210" y="172"/>
                    <a:pt x="211" y="166"/>
                    <a:pt x="213" y="164"/>
                  </a:cubicBezTo>
                  <a:cubicBezTo>
                    <a:pt x="215" y="162"/>
                    <a:pt x="217" y="158"/>
                    <a:pt x="214" y="157"/>
                  </a:cubicBezTo>
                  <a:cubicBezTo>
                    <a:pt x="211" y="157"/>
                    <a:pt x="207" y="157"/>
                    <a:pt x="208" y="160"/>
                  </a:cubicBezTo>
                  <a:cubicBezTo>
                    <a:pt x="208" y="162"/>
                    <a:pt x="208" y="167"/>
                    <a:pt x="207" y="167"/>
                  </a:cubicBezTo>
                  <a:cubicBezTo>
                    <a:pt x="206" y="167"/>
                    <a:pt x="200" y="161"/>
                    <a:pt x="199" y="161"/>
                  </a:cubicBezTo>
                  <a:cubicBezTo>
                    <a:pt x="198" y="161"/>
                    <a:pt x="192" y="168"/>
                    <a:pt x="192" y="171"/>
                  </a:cubicBezTo>
                  <a:cubicBezTo>
                    <a:pt x="192" y="173"/>
                    <a:pt x="192" y="183"/>
                    <a:pt x="187" y="182"/>
                  </a:cubicBezTo>
                  <a:cubicBezTo>
                    <a:pt x="183" y="181"/>
                    <a:pt x="185" y="169"/>
                    <a:pt x="183" y="170"/>
                  </a:cubicBezTo>
                  <a:cubicBezTo>
                    <a:pt x="181" y="170"/>
                    <a:pt x="170" y="184"/>
                    <a:pt x="168" y="184"/>
                  </a:cubicBezTo>
                  <a:cubicBezTo>
                    <a:pt x="167" y="184"/>
                    <a:pt x="161" y="183"/>
                    <a:pt x="157" y="182"/>
                  </a:cubicBezTo>
                  <a:cubicBezTo>
                    <a:pt x="153" y="182"/>
                    <a:pt x="149" y="187"/>
                    <a:pt x="148" y="184"/>
                  </a:cubicBezTo>
                  <a:cubicBezTo>
                    <a:pt x="146" y="181"/>
                    <a:pt x="147" y="180"/>
                    <a:pt x="145" y="178"/>
                  </a:cubicBezTo>
                  <a:cubicBezTo>
                    <a:pt x="143" y="176"/>
                    <a:pt x="142" y="173"/>
                    <a:pt x="140" y="174"/>
                  </a:cubicBezTo>
                  <a:cubicBezTo>
                    <a:pt x="139" y="174"/>
                    <a:pt x="134" y="179"/>
                    <a:pt x="136" y="181"/>
                  </a:cubicBezTo>
                  <a:cubicBezTo>
                    <a:pt x="138" y="184"/>
                    <a:pt x="141" y="187"/>
                    <a:pt x="140" y="189"/>
                  </a:cubicBezTo>
                  <a:cubicBezTo>
                    <a:pt x="139" y="191"/>
                    <a:pt x="132" y="191"/>
                    <a:pt x="129" y="194"/>
                  </a:cubicBezTo>
                  <a:cubicBezTo>
                    <a:pt x="127" y="197"/>
                    <a:pt x="119" y="205"/>
                    <a:pt x="118" y="208"/>
                  </a:cubicBezTo>
                  <a:cubicBezTo>
                    <a:pt x="117" y="211"/>
                    <a:pt x="116" y="214"/>
                    <a:pt x="113" y="213"/>
                  </a:cubicBezTo>
                  <a:cubicBezTo>
                    <a:pt x="109" y="212"/>
                    <a:pt x="103" y="206"/>
                    <a:pt x="100" y="203"/>
                  </a:cubicBezTo>
                  <a:cubicBezTo>
                    <a:pt x="97" y="200"/>
                    <a:pt x="99" y="195"/>
                    <a:pt x="100" y="194"/>
                  </a:cubicBezTo>
                  <a:cubicBezTo>
                    <a:pt x="100" y="192"/>
                    <a:pt x="108" y="190"/>
                    <a:pt x="108" y="186"/>
                  </a:cubicBezTo>
                  <a:cubicBezTo>
                    <a:pt x="107" y="182"/>
                    <a:pt x="102" y="182"/>
                    <a:pt x="101" y="182"/>
                  </a:cubicBezTo>
                  <a:cubicBezTo>
                    <a:pt x="100" y="183"/>
                    <a:pt x="96" y="183"/>
                    <a:pt x="94" y="182"/>
                  </a:cubicBezTo>
                  <a:cubicBezTo>
                    <a:pt x="91" y="180"/>
                    <a:pt x="87" y="178"/>
                    <a:pt x="82" y="179"/>
                  </a:cubicBezTo>
                  <a:cubicBezTo>
                    <a:pt x="78" y="181"/>
                    <a:pt x="71" y="186"/>
                    <a:pt x="69" y="186"/>
                  </a:cubicBezTo>
                  <a:cubicBezTo>
                    <a:pt x="66" y="185"/>
                    <a:pt x="59" y="186"/>
                    <a:pt x="57" y="188"/>
                  </a:cubicBezTo>
                  <a:cubicBezTo>
                    <a:pt x="55" y="189"/>
                    <a:pt x="50" y="191"/>
                    <a:pt x="48" y="191"/>
                  </a:cubicBezTo>
                  <a:cubicBezTo>
                    <a:pt x="45" y="191"/>
                    <a:pt x="42" y="195"/>
                    <a:pt x="40" y="193"/>
                  </a:cubicBezTo>
                  <a:cubicBezTo>
                    <a:pt x="37" y="191"/>
                    <a:pt x="35" y="189"/>
                    <a:pt x="34" y="190"/>
                  </a:cubicBezTo>
                  <a:cubicBezTo>
                    <a:pt x="32" y="190"/>
                    <a:pt x="31" y="192"/>
                    <a:pt x="31" y="196"/>
                  </a:cubicBezTo>
                  <a:cubicBezTo>
                    <a:pt x="31" y="200"/>
                    <a:pt x="31" y="205"/>
                    <a:pt x="29" y="203"/>
                  </a:cubicBezTo>
                  <a:cubicBezTo>
                    <a:pt x="26" y="201"/>
                    <a:pt x="19" y="197"/>
                    <a:pt x="18" y="197"/>
                  </a:cubicBezTo>
                  <a:cubicBezTo>
                    <a:pt x="17" y="198"/>
                    <a:pt x="3" y="201"/>
                    <a:pt x="1" y="199"/>
                  </a:cubicBezTo>
                  <a:cubicBezTo>
                    <a:pt x="0" y="197"/>
                    <a:pt x="1" y="192"/>
                    <a:pt x="4" y="190"/>
                  </a:cubicBezTo>
                  <a:cubicBezTo>
                    <a:pt x="6" y="189"/>
                    <a:pt x="10" y="188"/>
                    <a:pt x="13" y="186"/>
                  </a:cubicBezTo>
                  <a:cubicBezTo>
                    <a:pt x="16" y="183"/>
                    <a:pt x="19" y="177"/>
                    <a:pt x="25" y="176"/>
                  </a:cubicBezTo>
                  <a:cubicBezTo>
                    <a:pt x="31" y="175"/>
                    <a:pt x="46" y="157"/>
                    <a:pt x="52" y="158"/>
                  </a:cubicBezTo>
                  <a:cubicBezTo>
                    <a:pt x="58" y="159"/>
                    <a:pt x="65" y="164"/>
                    <a:pt x="70" y="162"/>
                  </a:cubicBezTo>
                  <a:cubicBezTo>
                    <a:pt x="75" y="160"/>
                    <a:pt x="81" y="158"/>
                    <a:pt x="88" y="157"/>
                  </a:cubicBezTo>
                  <a:cubicBezTo>
                    <a:pt x="94" y="156"/>
                    <a:pt x="97" y="152"/>
                    <a:pt x="99" y="154"/>
                  </a:cubicBezTo>
                  <a:cubicBezTo>
                    <a:pt x="101" y="156"/>
                    <a:pt x="102" y="163"/>
                    <a:pt x="106" y="162"/>
                  </a:cubicBezTo>
                  <a:cubicBezTo>
                    <a:pt x="110" y="161"/>
                    <a:pt x="117" y="157"/>
                    <a:pt x="119" y="154"/>
                  </a:cubicBezTo>
                  <a:cubicBezTo>
                    <a:pt x="120" y="151"/>
                    <a:pt x="120" y="144"/>
                    <a:pt x="122" y="142"/>
                  </a:cubicBezTo>
                  <a:cubicBezTo>
                    <a:pt x="124" y="140"/>
                    <a:pt x="136" y="131"/>
                    <a:pt x="136" y="128"/>
                  </a:cubicBezTo>
                  <a:cubicBezTo>
                    <a:pt x="136" y="125"/>
                    <a:pt x="135" y="117"/>
                    <a:pt x="136" y="114"/>
                  </a:cubicBezTo>
                  <a:cubicBezTo>
                    <a:pt x="137" y="111"/>
                    <a:pt x="137" y="108"/>
                    <a:pt x="139" y="108"/>
                  </a:cubicBezTo>
                  <a:cubicBezTo>
                    <a:pt x="142" y="108"/>
                    <a:pt x="147" y="107"/>
                    <a:pt x="146" y="109"/>
                  </a:cubicBezTo>
                  <a:cubicBezTo>
                    <a:pt x="145" y="112"/>
                    <a:pt x="143" y="118"/>
                    <a:pt x="143" y="120"/>
                  </a:cubicBezTo>
                  <a:cubicBezTo>
                    <a:pt x="143" y="121"/>
                    <a:pt x="145" y="128"/>
                    <a:pt x="148" y="127"/>
                  </a:cubicBezTo>
                  <a:cubicBezTo>
                    <a:pt x="151" y="125"/>
                    <a:pt x="159" y="115"/>
                    <a:pt x="163" y="115"/>
                  </a:cubicBezTo>
                  <a:cubicBezTo>
                    <a:pt x="168" y="114"/>
                    <a:pt x="172" y="116"/>
                    <a:pt x="175" y="114"/>
                  </a:cubicBezTo>
                  <a:cubicBezTo>
                    <a:pt x="179" y="113"/>
                    <a:pt x="189" y="97"/>
                    <a:pt x="192" y="96"/>
                  </a:cubicBezTo>
                  <a:cubicBezTo>
                    <a:pt x="194" y="95"/>
                    <a:pt x="199" y="91"/>
                    <a:pt x="200" y="86"/>
                  </a:cubicBezTo>
                  <a:cubicBezTo>
                    <a:pt x="201" y="80"/>
                    <a:pt x="211" y="68"/>
                    <a:pt x="213" y="64"/>
                  </a:cubicBezTo>
                  <a:cubicBezTo>
                    <a:pt x="215" y="61"/>
                    <a:pt x="217" y="52"/>
                    <a:pt x="214" y="48"/>
                  </a:cubicBezTo>
                  <a:cubicBezTo>
                    <a:pt x="211" y="45"/>
                    <a:pt x="208" y="43"/>
                    <a:pt x="209" y="41"/>
                  </a:cubicBezTo>
                  <a:cubicBezTo>
                    <a:pt x="211" y="39"/>
                    <a:pt x="214" y="38"/>
                    <a:pt x="214" y="35"/>
                  </a:cubicBezTo>
                  <a:cubicBezTo>
                    <a:pt x="214" y="33"/>
                    <a:pt x="212" y="26"/>
                    <a:pt x="213" y="23"/>
                  </a:cubicBezTo>
                  <a:cubicBezTo>
                    <a:pt x="214" y="21"/>
                    <a:pt x="222" y="17"/>
                    <a:pt x="222" y="14"/>
                  </a:cubicBezTo>
                  <a:cubicBezTo>
                    <a:pt x="222" y="12"/>
                    <a:pt x="222" y="7"/>
                    <a:pt x="224" y="7"/>
                  </a:cubicBezTo>
                  <a:cubicBezTo>
                    <a:pt x="226" y="6"/>
                    <a:pt x="228" y="6"/>
                    <a:pt x="228" y="9"/>
                  </a:cubicBezTo>
                  <a:cubicBezTo>
                    <a:pt x="228" y="12"/>
                    <a:pt x="230" y="20"/>
                    <a:pt x="232" y="19"/>
                  </a:cubicBezTo>
                  <a:cubicBezTo>
                    <a:pt x="233" y="17"/>
                    <a:pt x="234" y="13"/>
                    <a:pt x="235" y="14"/>
                  </a:cubicBezTo>
                  <a:cubicBezTo>
                    <a:pt x="237" y="15"/>
                    <a:pt x="241" y="19"/>
                    <a:pt x="242" y="17"/>
                  </a:cubicBezTo>
                  <a:cubicBezTo>
                    <a:pt x="242" y="14"/>
                    <a:pt x="243" y="10"/>
                    <a:pt x="242" y="9"/>
                  </a:cubicBezTo>
                  <a:cubicBezTo>
                    <a:pt x="240" y="8"/>
                    <a:pt x="237" y="11"/>
                    <a:pt x="236" y="8"/>
                  </a:cubicBezTo>
                  <a:cubicBezTo>
                    <a:pt x="235" y="5"/>
                    <a:pt x="234" y="0"/>
                    <a:pt x="237" y="0"/>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4" name="Freeform 162"/>
            <p:cNvSpPr>
              <a:spLocks/>
            </p:cNvSpPr>
            <p:nvPr/>
          </p:nvSpPr>
          <p:spPr bwMode="auto">
            <a:xfrm>
              <a:off x="7535863" y="2387600"/>
              <a:ext cx="177800" cy="127000"/>
            </a:xfrm>
            <a:custGeom>
              <a:avLst/>
              <a:gdLst>
                <a:gd name="T0" fmla="*/ 57 w 60"/>
                <a:gd name="T1" fmla="*/ 14 h 43"/>
                <a:gd name="T2" fmla="*/ 44 w 60"/>
                <a:gd name="T3" fmla="*/ 28 h 43"/>
                <a:gd name="T4" fmla="*/ 35 w 60"/>
                <a:gd name="T5" fmla="*/ 24 h 43"/>
                <a:gd name="T6" fmla="*/ 24 w 60"/>
                <a:gd name="T7" fmla="*/ 29 h 43"/>
                <a:gd name="T8" fmla="*/ 16 w 60"/>
                <a:gd name="T9" fmla="*/ 43 h 43"/>
                <a:gd name="T10" fmla="*/ 7 w 60"/>
                <a:gd name="T11" fmla="*/ 37 h 43"/>
                <a:gd name="T12" fmla="*/ 6 w 60"/>
                <a:gd name="T13" fmla="*/ 30 h 43"/>
                <a:gd name="T14" fmla="*/ 2 w 60"/>
                <a:gd name="T15" fmla="*/ 24 h 43"/>
                <a:gd name="T16" fmla="*/ 12 w 60"/>
                <a:gd name="T17" fmla="*/ 17 h 43"/>
                <a:gd name="T18" fmla="*/ 17 w 60"/>
                <a:gd name="T19" fmla="*/ 8 h 43"/>
                <a:gd name="T20" fmla="*/ 23 w 60"/>
                <a:gd name="T21" fmla="*/ 11 h 43"/>
                <a:gd name="T22" fmla="*/ 34 w 60"/>
                <a:gd name="T23" fmla="*/ 7 h 43"/>
                <a:gd name="T24" fmla="*/ 42 w 60"/>
                <a:gd name="T25" fmla="*/ 1 h 43"/>
                <a:gd name="T26" fmla="*/ 54 w 60"/>
                <a:gd name="T27" fmla="*/ 5 h 43"/>
                <a:gd name="T28" fmla="*/ 57 w 60"/>
                <a:gd name="T2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3">
                  <a:moveTo>
                    <a:pt x="57" y="14"/>
                  </a:moveTo>
                  <a:cubicBezTo>
                    <a:pt x="56" y="16"/>
                    <a:pt x="47" y="29"/>
                    <a:pt x="44" y="28"/>
                  </a:cubicBezTo>
                  <a:cubicBezTo>
                    <a:pt x="42" y="27"/>
                    <a:pt x="37" y="23"/>
                    <a:pt x="35" y="24"/>
                  </a:cubicBezTo>
                  <a:cubicBezTo>
                    <a:pt x="34" y="24"/>
                    <a:pt x="25" y="27"/>
                    <a:pt x="24" y="29"/>
                  </a:cubicBezTo>
                  <a:cubicBezTo>
                    <a:pt x="23" y="31"/>
                    <a:pt x="20" y="43"/>
                    <a:pt x="16" y="43"/>
                  </a:cubicBezTo>
                  <a:cubicBezTo>
                    <a:pt x="13" y="43"/>
                    <a:pt x="7" y="39"/>
                    <a:pt x="7" y="37"/>
                  </a:cubicBezTo>
                  <a:cubicBezTo>
                    <a:pt x="7" y="35"/>
                    <a:pt x="9" y="33"/>
                    <a:pt x="6" y="30"/>
                  </a:cubicBezTo>
                  <a:cubicBezTo>
                    <a:pt x="4" y="27"/>
                    <a:pt x="0" y="26"/>
                    <a:pt x="2" y="24"/>
                  </a:cubicBezTo>
                  <a:cubicBezTo>
                    <a:pt x="4" y="22"/>
                    <a:pt x="12" y="20"/>
                    <a:pt x="12" y="17"/>
                  </a:cubicBezTo>
                  <a:cubicBezTo>
                    <a:pt x="12" y="13"/>
                    <a:pt x="13" y="8"/>
                    <a:pt x="17" y="8"/>
                  </a:cubicBezTo>
                  <a:cubicBezTo>
                    <a:pt x="21" y="9"/>
                    <a:pt x="19" y="12"/>
                    <a:pt x="23" y="11"/>
                  </a:cubicBezTo>
                  <a:cubicBezTo>
                    <a:pt x="27" y="10"/>
                    <a:pt x="33" y="11"/>
                    <a:pt x="34" y="7"/>
                  </a:cubicBezTo>
                  <a:cubicBezTo>
                    <a:pt x="34" y="3"/>
                    <a:pt x="38" y="0"/>
                    <a:pt x="42" y="1"/>
                  </a:cubicBezTo>
                  <a:cubicBezTo>
                    <a:pt x="47" y="1"/>
                    <a:pt x="52" y="5"/>
                    <a:pt x="54" y="5"/>
                  </a:cubicBezTo>
                  <a:cubicBezTo>
                    <a:pt x="57" y="5"/>
                    <a:pt x="60" y="9"/>
                    <a:pt x="57" y="14"/>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5" name="Freeform 163"/>
            <p:cNvSpPr>
              <a:spLocks/>
            </p:cNvSpPr>
            <p:nvPr/>
          </p:nvSpPr>
          <p:spPr bwMode="auto">
            <a:xfrm>
              <a:off x="7707313" y="2379663"/>
              <a:ext cx="20637" cy="23812"/>
            </a:xfrm>
            <a:custGeom>
              <a:avLst/>
              <a:gdLst>
                <a:gd name="T0" fmla="*/ 3 w 7"/>
                <a:gd name="T1" fmla="*/ 8 h 8"/>
                <a:gd name="T2" fmla="*/ 6 w 7"/>
                <a:gd name="T3" fmla="*/ 0 h 8"/>
                <a:gd name="T4" fmla="*/ 3 w 7"/>
                <a:gd name="T5" fmla="*/ 8 h 8"/>
              </a:gdLst>
              <a:ahLst/>
              <a:cxnLst>
                <a:cxn ang="0">
                  <a:pos x="T0" y="T1"/>
                </a:cxn>
                <a:cxn ang="0">
                  <a:pos x="T2" y="T3"/>
                </a:cxn>
                <a:cxn ang="0">
                  <a:pos x="T4" y="T5"/>
                </a:cxn>
              </a:cxnLst>
              <a:rect l="0" t="0" r="r" b="b"/>
              <a:pathLst>
                <a:path w="7" h="8">
                  <a:moveTo>
                    <a:pt x="3" y="8"/>
                  </a:moveTo>
                  <a:cubicBezTo>
                    <a:pt x="0" y="8"/>
                    <a:pt x="5" y="0"/>
                    <a:pt x="6" y="0"/>
                  </a:cubicBezTo>
                  <a:cubicBezTo>
                    <a:pt x="7" y="0"/>
                    <a:pt x="7" y="8"/>
                    <a:pt x="3" y="8"/>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6" name="Freeform 164"/>
            <p:cNvSpPr>
              <a:spLocks/>
            </p:cNvSpPr>
            <p:nvPr/>
          </p:nvSpPr>
          <p:spPr bwMode="auto">
            <a:xfrm>
              <a:off x="7353300" y="2417763"/>
              <a:ext cx="165100" cy="230187"/>
            </a:xfrm>
            <a:custGeom>
              <a:avLst/>
              <a:gdLst>
                <a:gd name="T0" fmla="*/ 54 w 56"/>
                <a:gd name="T1" fmla="*/ 33 h 78"/>
                <a:gd name="T2" fmla="*/ 47 w 56"/>
                <a:gd name="T3" fmla="*/ 43 h 78"/>
                <a:gd name="T4" fmla="*/ 42 w 56"/>
                <a:gd name="T5" fmla="*/ 66 h 78"/>
                <a:gd name="T6" fmla="*/ 35 w 56"/>
                <a:gd name="T7" fmla="*/ 70 h 78"/>
                <a:gd name="T8" fmla="*/ 27 w 56"/>
                <a:gd name="T9" fmla="*/ 77 h 78"/>
                <a:gd name="T10" fmla="*/ 28 w 56"/>
                <a:gd name="T11" fmla="*/ 70 h 78"/>
                <a:gd name="T12" fmla="*/ 26 w 56"/>
                <a:gd name="T13" fmla="*/ 66 h 78"/>
                <a:gd name="T14" fmla="*/ 30 w 56"/>
                <a:gd name="T15" fmla="*/ 63 h 78"/>
                <a:gd name="T16" fmla="*/ 26 w 56"/>
                <a:gd name="T17" fmla="*/ 59 h 78"/>
                <a:gd name="T18" fmla="*/ 22 w 56"/>
                <a:gd name="T19" fmla="*/ 64 h 78"/>
                <a:gd name="T20" fmla="*/ 21 w 56"/>
                <a:gd name="T21" fmla="*/ 71 h 78"/>
                <a:gd name="T22" fmla="*/ 16 w 56"/>
                <a:gd name="T23" fmla="*/ 67 h 78"/>
                <a:gd name="T24" fmla="*/ 16 w 56"/>
                <a:gd name="T25" fmla="*/ 58 h 78"/>
                <a:gd name="T26" fmla="*/ 16 w 56"/>
                <a:gd name="T27" fmla="*/ 49 h 78"/>
                <a:gd name="T28" fmla="*/ 24 w 56"/>
                <a:gd name="T29" fmla="*/ 38 h 78"/>
                <a:gd name="T30" fmla="*/ 24 w 56"/>
                <a:gd name="T31" fmla="*/ 30 h 78"/>
                <a:gd name="T32" fmla="*/ 17 w 56"/>
                <a:gd name="T33" fmla="*/ 23 h 78"/>
                <a:gd name="T34" fmla="*/ 17 w 56"/>
                <a:gd name="T35" fmla="*/ 29 h 78"/>
                <a:gd name="T36" fmla="*/ 18 w 56"/>
                <a:gd name="T37" fmla="*/ 36 h 78"/>
                <a:gd name="T38" fmla="*/ 13 w 56"/>
                <a:gd name="T39" fmla="*/ 32 h 78"/>
                <a:gd name="T40" fmla="*/ 7 w 56"/>
                <a:gd name="T41" fmla="*/ 34 h 78"/>
                <a:gd name="T42" fmla="*/ 5 w 56"/>
                <a:gd name="T43" fmla="*/ 27 h 78"/>
                <a:gd name="T44" fmla="*/ 10 w 56"/>
                <a:gd name="T45" fmla="*/ 29 h 78"/>
                <a:gd name="T46" fmla="*/ 1 w 56"/>
                <a:gd name="T47" fmla="*/ 20 h 78"/>
                <a:gd name="T48" fmla="*/ 7 w 56"/>
                <a:gd name="T49" fmla="*/ 16 h 78"/>
                <a:gd name="T50" fmla="*/ 16 w 56"/>
                <a:gd name="T51" fmla="*/ 10 h 78"/>
                <a:gd name="T52" fmla="*/ 22 w 56"/>
                <a:gd name="T53" fmla="*/ 8 h 78"/>
                <a:gd name="T54" fmla="*/ 28 w 56"/>
                <a:gd name="T55" fmla="*/ 2 h 78"/>
                <a:gd name="T56" fmla="*/ 34 w 56"/>
                <a:gd name="T57" fmla="*/ 7 h 78"/>
                <a:gd name="T58" fmla="*/ 40 w 56"/>
                <a:gd name="T59" fmla="*/ 11 h 78"/>
                <a:gd name="T60" fmla="*/ 51 w 56"/>
                <a:gd name="T61" fmla="*/ 10 h 78"/>
                <a:gd name="T62" fmla="*/ 52 w 56"/>
                <a:gd name="T63" fmla="*/ 17 h 78"/>
                <a:gd name="T64" fmla="*/ 55 w 56"/>
                <a:gd name="T65" fmla="*/ 25 h 78"/>
                <a:gd name="T66" fmla="*/ 54 w 56"/>
                <a:gd name="T67"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8">
                  <a:moveTo>
                    <a:pt x="54" y="33"/>
                  </a:moveTo>
                  <a:cubicBezTo>
                    <a:pt x="52" y="35"/>
                    <a:pt x="48" y="41"/>
                    <a:pt x="47" y="43"/>
                  </a:cubicBezTo>
                  <a:cubicBezTo>
                    <a:pt x="47" y="46"/>
                    <a:pt x="45" y="66"/>
                    <a:pt x="42" y="66"/>
                  </a:cubicBezTo>
                  <a:cubicBezTo>
                    <a:pt x="38" y="67"/>
                    <a:pt x="37" y="68"/>
                    <a:pt x="35" y="70"/>
                  </a:cubicBezTo>
                  <a:cubicBezTo>
                    <a:pt x="33" y="73"/>
                    <a:pt x="28" y="78"/>
                    <a:pt x="27" y="77"/>
                  </a:cubicBezTo>
                  <a:cubicBezTo>
                    <a:pt x="26" y="76"/>
                    <a:pt x="30" y="71"/>
                    <a:pt x="28" y="70"/>
                  </a:cubicBezTo>
                  <a:cubicBezTo>
                    <a:pt x="26" y="69"/>
                    <a:pt x="24" y="67"/>
                    <a:pt x="26" y="66"/>
                  </a:cubicBezTo>
                  <a:cubicBezTo>
                    <a:pt x="27" y="65"/>
                    <a:pt x="30" y="66"/>
                    <a:pt x="30" y="63"/>
                  </a:cubicBezTo>
                  <a:cubicBezTo>
                    <a:pt x="30" y="61"/>
                    <a:pt x="28" y="59"/>
                    <a:pt x="26" y="59"/>
                  </a:cubicBezTo>
                  <a:cubicBezTo>
                    <a:pt x="24" y="59"/>
                    <a:pt x="22" y="62"/>
                    <a:pt x="22" y="64"/>
                  </a:cubicBezTo>
                  <a:cubicBezTo>
                    <a:pt x="22" y="67"/>
                    <a:pt x="23" y="70"/>
                    <a:pt x="21" y="71"/>
                  </a:cubicBezTo>
                  <a:cubicBezTo>
                    <a:pt x="20" y="71"/>
                    <a:pt x="16" y="70"/>
                    <a:pt x="16" y="67"/>
                  </a:cubicBezTo>
                  <a:cubicBezTo>
                    <a:pt x="17" y="63"/>
                    <a:pt x="17" y="60"/>
                    <a:pt x="16" y="58"/>
                  </a:cubicBezTo>
                  <a:cubicBezTo>
                    <a:pt x="15" y="56"/>
                    <a:pt x="14" y="50"/>
                    <a:pt x="16" y="49"/>
                  </a:cubicBezTo>
                  <a:cubicBezTo>
                    <a:pt x="18" y="48"/>
                    <a:pt x="24" y="41"/>
                    <a:pt x="24" y="38"/>
                  </a:cubicBezTo>
                  <a:cubicBezTo>
                    <a:pt x="24" y="35"/>
                    <a:pt x="25" y="33"/>
                    <a:pt x="24" y="30"/>
                  </a:cubicBezTo>
                  <a:cubicBezTo>
                    <a:pt x="23" y="27"/>
                    <a:pt x="18" y="21"/>
                    <a:pt x="17" y="23"/>
                  </a:cubicBezTo>
                  <a:cubicBezTo>
                    <a:pt x="15" y="24"/>
                    <a:pt x="16" y="26"/>
                    <a:pt x="17" y="29"/>
                  </a:cubicBezTo>
                  <a:cubicBezTo>
                    <a:pt x="19" y="32"/>
                    <a:pt x="20" y="36"/>
                    <a:pt x="18" y="36"/>
                  </a:cubicBezTo>
                  <a:cubicBezTo>
                    <a:pt x="16" y="36"/>
                    <a:pt x="14" y="32"/>
                    <a:pt x="13" y="32"/>
                  </a:cubicBezTo>
                  <a:cubicBezTo>
                    <a:pt x="12" y="32"/>
                    <a:pt x="8" y="35"/>
                    <a:pt x="7" y="34"/>
                  </a:cubicBezTo>
                  <a:cubicBezTo>
                    <a:pt x="6" y="33"/>
                    <a:pt x="2" y="26"/>
                    <a:pt x="5" y="27"/>
                  </a:cubicBezTo>
                  <a:cubicBezTo>
                    <a:pt x="7" y="28"/>
                    <a:pt x="11" y="32"/>
                    <a:pt x="10" y="29"/>
                  </a:cubicBezTo>
                  <a:cubicBezTo>
                    <a:pt x="9" y="25"/>
                    <a:pt x="0" y="22"/>
                    <a:pt x="1" y="20"/>
                  </a:cubicBezTo>
                  <a:cubicBezTo>
                    <a:pt x="2" y="18"/>
                    <a:pt x="3" y="17"/>
                    <a:pt x="7" y="16"/>
                  </a:cubicBezTo>
                  <a:cubicBezTo>
                    <a:pt x="11" y="15"/>
                    <a:pt x="14" y="11"/>
                    <a:pt x="16" y="10"/>
                  </a:cubicBezTo>
                  <a:cubicBezTo>
                    <a:pt x="18" y="8"/>
                    <a:pt x="20" y="10"/>
                    <a:pt x="22" y="8"/>
                  </a:cubicBezTo>
                  <a:cubicBezTo>
                    <a:pt x="24" y="6"/>
                    <a:pt x="23" y="0"/>
                    <a:pt x="28" y="2"/>
                  </a:cubicBezTo>
                  <a:cubicBezTo>
                    <a:pt x="33" y="4"/>
                    <a:pt x="32" y="4"/>
                    <a:pt x="34" y="7"/>
                  </a:cubicBezTo>
                  <a:cubicBezTo>
                    <a:pt x="37" y="10"/>
                    <a:pt x="38" y="12"/>
                    <a:pt x="40" y="11"/>
                  </a:cubicBezTo>
                  <a:cubicBezTo>
                    <a:pt x="43" y="10"/>
                    <a:pt x="50" y="8"/>
                    <a:pt x="51" y="10"/>
                  </a:cubicBezTo>
                  <a:cubicBezTo>
                    <a:pt x="52" y="12"/>
                    <a:pt x="49" y="16"/>
                    <a:pt x="52" y="17"/>
                  </a:cubicBezTo>
                  <a:cubicBezTo>
                    <a:pt x="55" y="18"/>
                    <a:pt x="55" y="24"/>
                    <a:pt x="55" y="25"/>
                  </a:cubicBezTo>
                  <a:cubicBezTo>
                    <a:pt x="55" y="26"/>
                    <a:pt x="56" y="30"/>
                    <a:pt x="54" y="33"/>
                  </a:cubicBezTo>
                  <a:close/>
                </a:path>
              </a:pathLst>
            </a:custGeom>
            <a:grpFill/>
            <a:ln w="6350" cmpd="sng">
              <a:solidFill>
                <a:schemeClr val="tx1">
                  <a:alpha val="50000"/>
                </a:schemeClr>
              </a:solidFill>
              <a:round/>
              <a:headEnd/>
              <a:tailEnd/>
            </a:ln>
          </p:spPr>
          <p:txBody>
            <a:bodyPr/>
            <a:lstStyle/>
            <a:p>
              <a:pPr>
                <a:defRPr/>
              </a:pPr>
              <a:endParaRPr lang="ja-JP" altLang="en-US"/>
            </a:p>
          </p:txBody>
        </p:sp>
      </p:grpSp>
      <p:sp>
        <p:nvSpPr>
          <p:cNvPr id="87" name="円/楕円 86"/>
          <p:cNvSpPr/>
          <p:nvPr/>
        </p:nvSpPr>
        <p:spPr>
          <a:xfrm>
            <a:off x="2504729" y="3284985"/>
            <a:ext cx="45719" cy="694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88" name="円/楕円 87"/>
          <p:cNvSpPr/>
          <p:nvPr/>
        </p:nvSpPr>
        <p:spPr>
          <a:xfrm>
            <a:off x="2884864" y="3208566"/>
            <a:ext cx="45719" cy="764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cxnSp>
        <p:nvCxnSpPr>
          <p:cNvPr id="89" name="直線コネクタ 88"/>
          <p:cNvCxnSpPr>
            <a:stCxn id="87" idx="6"/>
            <a:endCxn id="88" idx="2"/>
          </p:cNvCxnSpPr>
          <p:nvPr/>
        </p:nvCxnSpPr>
        <p:spPr>
          <a:xfrm flipV="1">
            <a:off x="2550447" y="3246775"/>
            <a:ext cx="334416" cy="7292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5" name="正方形/長方形 134"/>
          <p:cNvSpPr/>
          <p:nvPr/>
        </p:nvSpPr>
        <p:spPr>
          <a:xfrm>
            <a:off x="524644" y="1641100"/>
            <a:ext cx="3924300" cy="275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■主要国における主要</a:t>
            </a:r>
            <a:r>
              <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都市間の距離</a:t>
            </a:r>
          </a:p>
        </p:txBody>
      </p:sp>
      <p:sp>
        <p:nvSpPr>
          <p:cNvPr id="148" name="テキスト ボックス 61"/>
          <p:cNvSpPr txBox="1">
            <a:spLocks noChangeArrowheads="1"/>
          </p:cNvSpPr>
          <p:nvPr/>
        </p:nvSpPr>
        <p:spPr bwMode="auto">
          <a:xfrm>
            <a:off x="668661" y="1916832"/>
            <a:ext cx="3283155" cy="3693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latin typeface="Meiryo UI" pitchFamily="50" charset="-128"/>
                <a:ea typeface="Meiryo UI" pitchFamily="50" charset="-128"/>
              </a:rPr>
              <a:t>⇒日本は南北・東西に細長く、東京～大阪間は、欧州等の主要２都市の距離と同等。</a:t>
            </a:r>
          </a:p>
        </p:txBody>
      </p:sp>
      <p:graphicFrame>
        <p:nvGraphicFramePr>
          <p:cNvPr id="152" name="表 151"/>
          <p:cNvGraphicFramePr>
            <a:graphicFrameLocks noGrp="1"/>
          </p:cNvGraphicFramePr>
          <p:nvPr>
            <p:extLst/>
          </p:nvPr>
        </p:nvGraphicFramePr>
        <p:xfrm>
          <a:off x="668661" y="4437112"/>
          <a:ext cx="3664511" cy="2133540"/>
        </p:xfrm>
        <a:graphic>
          <a:graphicData uri="http://schemas.openxmlformats.org/drawingml/2006/table">
            <a:tbl>
              <a:tblPr firstRow="1" bandRow="1">
                <a:tableStyleId>{5940675A-B579-460E-94D1-54222C63F5DA}</a:tableStyleId>
              </a:tblPr>
              <a:tblGrid>
                <a:gridCol w="509535">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490680">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tblGrid>
              <a:tr h="169527">
                <a:tc rowSpan="2">
                  <a:txBody>
                    <a:bodyPr/>
                    <a:lstStyle/>
                    <a:p>
                      <a:pPr algn="ctr"/>
                      <a:r>
                        <a:rPr kumimoji="1" lang="ja-JP" altLang="en-US" sz="800" dirty="0" smtClean="0">
                          <a:latin typeface="Meiryo UI" pitchFamily="50" charset="-128"/>
                          <a:ea typeface="Meiryo UI" pitchFamily="50" charset="-128"/>
                          <a:cs typeface="Meiryo UI" pitchFamily="50" charset="-128"/>
                        </a:rPr>
                        <a:t>国名</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都市～都市</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en-US" altLang="ja-JP" sz="800" dirty="0" smtClean="0">
                        <a:latin typeface="Meiryo UI" pitchFamily="50" charset="-128"/>
                        <a:ea typeface="Meiryo UI" pitchFamily="50" charset="-128"/>
                        <a:cs typeface="Meiryo UI" pitchFamily="50" charset="-128"/>
                      </a:endParaRPr>
                    </a:p>
                    <a:p>
                      <a:pPr algn="ctr"/>
                      <a:r>
                        <a:rPr kumimoji="1" lang="ja-JP" altLang="en-US" sz="800" dirty="0" smtClean="0">
                          <a:latin typeface="Meiryo UI" pitchFamily="50" charset="-128"/>
                          <a:ea typeface="Meiryo UI" pitchFamily="50" charset="-128"/>
                          <a:cs typeface="Meiryo UI" pitchFamily="50" charset="-128"/>
                        </a:rPr>
                        <a:t>距離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kumimoji="1" lang="ja-JP" altLang="en-US" sz="800" dirty="0" smtClean="0">
                          <a:latin typeface="Meiryo UI" pitchFamily="50" charset="-128"/>
                          <a:ea typeface="Meiryo UI" pitchFamily="50" charset="-128"/>
                          <a:cs typeface="Meiryo UI" pitchFamily="50" charset="-128"/>
                        </a:rPr>
                        <a:t>所要時間</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extLst>
                  <a:ext uri="{0D108BD9-81ED-4DB2-BD59-A6C34878D82A}">
                    <a16:rowId xmlns:a16="http://schemas.microsoft.com/office/drawing/2014/main" val="10000"/>
                  </a:ext>
                </a:extLst>
              </a:tr>
              <a:tr h="169527">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鉄路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空路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9527">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日本</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東京～大阪</a:t>
                      </a:r>
                      <a:endPar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550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400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150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65</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9527">
                <a:tc>
                  <a:txBody>
                    <a:bodyPr/>
                    <a:lstStyle/>
                    <a:p>
                      <a:r>
                        <a:rPr kumimoji="1" lang="ja-JP" altLang="en-US" sz="800" dirty="0" smtClean="0">
                          <a:latin typeface="Meiryo UI" pitchFamily="50" charset="-128"/>
                          <a:ea typeface="Meiryo UI" pitchFamily="50" charset="-128"/>
                          <a:cs typeface="Meiryo UI" pitchFamily="50" charset="-128"/>
                        </a:rPr>
                        <a:t>フランス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パリ～マルセイユ</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9527">
                <a:tc>
                  <a:txBody>
                    <a:bodyPr/>
                    <a:lstStyle/>
                    <a:p>
                      <a:r>
                        <a:rPr kumimoji="1" lang="ja-JP" altLang="en-US" sz="800" dirty="0" smtClean="0">
                          <a:latin typeface="Meiryo UI" pitchFamily="50" charset="-128"/>
                          <a:ea typeface="Meiryo UI" pitchFamily="50" charset="-128"/>
                          <a:cs typeface="Meiryo UI" pitchFamily="50" charset="-128"/>
                        </a:rPr>
                        <a:t>ドイツ</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ベルリン～ボン</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9527">
                <a:tc>
                  <a:txBody>
                    <a:bodyPr/>
                    <a:lstStyle/>
                    <a:p>
                      <a:r>
                        <a:rPr kumimoji="1" lang="ja-JP" altLang="en-US" sz="800" dirty="0" smtClean="0">
                          <a:latin typeface="Meiryo UI" pitchFamily="50" charset="-128"/>
                          <a:ea typeface="Meiryo UI" pitchFamily="50" charset="-128"/>
                          <a:cs typeface="Meiryo UI" pitchFamily="50" charset="-128"/>
                        </a:rPr>
                        <a:t>イタリア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ローマ～ミラノ</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9527">
                <a:tc>
                  <a:txBody>
                    <a:bodyPr/>
                    <a:lstStyle/>
                    <a:p>
                      <a:r>
                        <a:rPr kumimoji="1" lang="ja-JP" altLang="en-US" sz="800" dirty="0" smtClean="0">
                          <a:latin typeface="Meiryo UI" pitchFamily="50" charset="-128"/>
                          <a:ea typeface="Meiryo UI" pitchFamily="50" charset="-128"/>
                          <a:cs typeface="Meiryo UI" pitchFamily="50" charset="-128"/>
                        </a:rPr>
                        <a:t>イギリス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ロンドン～マンチェスター</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69527">
                <a:tc>
                  <a:txBody>
                    <a:bodyPr/>
                    <a:lstStyle/>
                    <a:p>
                      <a:r>
                        <a:rPr kumimoji="1" lang="ja-JP" altLang="en-US" sz="800" dirty="0" smtClean="0">
                          <a:latin typeface="Meiryo UI" pitchFamily="50" charset="-128"/>
                          <a:ea typeface="Meiryo UI" pitchFamily="50" charset="-128"/>
                          <a:cs typeface="Meiryo UI" pitchFamily="50" charset="-128"/>
                        </a:rPr>
                        <a:t>アメリカ</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ワシントン～ＮＹ</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360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69527">
                <a:tc>
                  <a:txBody>
                    <a:bodyPr/>
                    <a:lstStyle/>
                    <a:p>
                      <a:pPr algn="ct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ロンドン～パリ</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460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695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パリ～フランクフルト</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55" name="テキスト ボックス 114"/>
          <p:cNvSpPr txBox="1">
            <a:spLocks noChangeArrowheads="1"/>
          </p:cNvSpPr>
          <p:nvPr/>
        </p:nvSpPr>
        <p:spPr bwMode="auto">
          <a:xfrm>
            <a:off x="4520953" y="1662916"/>
            <a:ext cx="21440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latin typeface="Meiryo UI" pitchFamily="50" charset="-128"/>
                <a:ea typeface="Meiryo UI" pitchFamily="50" charset="-128"/>
              </a:rPr>
              <a:t>■世界の都市総合力の比較</a:t>
            </a:r>
            <a:endParaRPr lang="en-US" altLang="ja-JP" sz="1050" b="1" dirty="0">
              <a:latin typeface="Meiryo UI" pitchFamily="50" charset="-128"/>
              <a:ea typeface="Meiryo UI" pitchFamily="50" charset="-128"/>
            </a:endParaRPr>
          </a:p>
        </p:txBody>
      </p:sp>
      <p:sp>
        <p:nvSpPr>
          <p:cNvPr id="91" name="テキスト ボックス 90"/>
          <p:cNvSpPr txBox="1"/>
          <p:nvPr/>
        </p:nvSpPr>
        <p:spPr>
          <a:xfrm>
            <a:off x="-392" y="-19071"/>
            <a:ext cx="9906392" cy="369332"/>
          </a:xfrm>
          <a:prstGeom prst="rect">
            <a:avLst/>
          </a:prstGeom>
          <a:solidFill>
            <a:srgbClr val="0070C0"/>
          </a:solidFill>
        </p:spPr>
        <p:txBody>
          <a:bodyPr wrap="square" rtlCol="0">
            <a:spAutoFit/>
          </a:bodyPr>
          <a:lstStyle/>
          <a:p>
            <a:pPr algn="ctr"/>
            <a:r>
              <a:rPr lang="ja-JP" altLang="ja-JP"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の必要性</a:t>
            </a:r>
          </a:p>
        </p:txBody>
      </p:sp>
      <p:sp>
        <p:nvSpPr>
          <p:cNvPr id="156" name="テキスト ボックス 77"/>
          <p:cNvSpPr txBox="1">
            <a:spLocks noChangeArrowheads="1"/>
          </p:cNvSpPr>
          <p:nvPr/>
        </p:nvSpPr>
        <p:spPr bwMode="auto">
          <a:xfrm>
            <a:off x="4664969" y="1916832"/>
            <a:ext cx="4137809"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latin typeface="Meiryo UI" pitchFamily="50" charset="-128"/>
                <a:ea typeface="Meiryo UI" pitchFamily="50" charset="-128"/>
              </a:rPr>
              <a:t>⇒大阪と東京の都市総合力についての評価は開きが大きい。</a:t>
            </a:r>
          </a:p>
        </p:txBody>
      </p:sp>
      <p:sp>
        <p:nvSpPr>
          <p:cNvPr id="104" name="正方形/長方形 103"/>
          <p:cNvSpPr/>
          <p:nvPr/>
        </p:nvSpPr>
        <p:spPr>
          <a:xfrm>
            <a:off x="652448" y="762907"/>
            <a:ext cx="8591622" cy="875071"/>
          </a:xfrm>
          <a:prstGeom prst="rect">
            <a:avLst/>
          </a:prstGeom>
          <a:noFill/>
          <a:ln w="12700">
            <a:solidFill>
              <a:schemeClr val="accent1">
                <a:shade val="50000"/>
                <a:alpha val="93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グローバル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な都市間競争の時代を勝ち抜くには、東京一極ではなく、競争力のある都市が複数必要。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わが国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の地形・地勢を考慮すると、東京に加え、西の拠点としての大阪の中枢性を再構築していく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極めて重要。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正方形/長方形 102"/>
          <p:cNvSpPr/>
          <p:nvPr/>
        </p:nvSpPr>
        <p:spPr>
          <a:xfrm>
            <a:off x="5647110" y="6669940"/>
            <a:ext cx="3842394" cy="215444"/>
          </a:xfrm>
          <a:prstGeom prst="rect">
            <a:avLst/>
          </a:prstGeom>
        </p:spPr>
        <p:txBody>
          <a:bodyPr wrap="square">
            <a:spAutoFit/>
          </a:bodyPr>
          <a:lstStyle/>
          <a:p>
            <a:pPr lvl="0" algn="ctr"/>
            <a:r>
              <a:rPr lang="ja-JP" altLang="en-US" sz="800" kern="0" dirty="0">
                <a:latin typeface="Meiryo UI" panose="020B0604030504040204" pitchFamily="50" charset="-128"/>
                <a:ea typeface="Meiryo UI" panose="020B0604030504040204" pitchFamily="50" charset="-128"/>
                <a:cs typeface="Meiryo UI" pitchFamily="50" charset="-128"/>
              </a:rPr>
              <a:t>出典：森記念財団都市戦略研究所「世界の都市総合力ランキング</a:t>
            </a:r>
            <a:r>
              <a:rPr lang="en-US" altLang="ja-JP" sz="800" kern="0" dirty="0">
                <a:latin typeface="Meiryo UI" panose="020B0604030504040204" pitchFamily="50" charset="-128"/>
                <a:ea typeface="Meiryo UI" panose="020B0604030504040204" pitchFamily="50" charset="-128"/>
                <a:cs typeface="Meiryo UI" pitchFamily="50" charset="-128"/>
              </a:rPr>
              <a:t>2016</a:t>
            </a:r>
            <a:r>
              <a:rPr lang="ja-JP" altLang="en-US" sz="800" kern="0" dirty="0">
                <a:latin typeface="Meiryo UI" panose="020B0604030504040204" pitchFamily="50" charset="-128"/>
                <a:ea typeface="Meiryo UI" panose="020B0604030504040204" pitchFamily="50" charset="-128"/>
                <a:cs typeface="Meiryo UI"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05" name="テキスト ボックス 61"/>
          <p:cNvSpPr txBox="1">
            <a:spLocks noChangeArrowheads="1"/>
          </p:cNvSpPr>
          <p:nvPr/>
        </p:nvSpPr>
        <p:spPr bwMode="auto">
          <a:xfrm>
            <a:off x="4520953" y="2132856"/>
            <a:ext cx="5112569" cy="215444"/>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800" dirty="0">
                <a:latin typeface="Meiryo UI" pitchFamily="50" charset="-128"/>
                <a:ea typeface="Meiryo UI" pitchFamily="50" charset="-128"/>
              </a:rPr>
              <a:t>※</a:t>
            </a:r>
            <a:r>
              <a:rPr lang="ja-JP" altLang="en-US" sz="800" dirty="0">
                <a:latin typeface="Meiryo UI" pitchFamily="50" charset="-128"/>
                <a:ea typeface="Meiryo UI" pitchFamily="50" charset="-128"/>
              </a:rPr>
              <a:t>「</a:t>
            </a:r>
            <a:r>
              <a:rPr kumimoji="0" lang="ja-JP" altLang="en-US" sz="800" kern="0" dirty="0">
                <a:latin typeface="Meiryo UI" panose="020B0604030504040204" pitchFamily="50" charset="-128"/>
                <a:ea typeface="Meiryo UI" panose="020B0604030504040204" pitchFamily="50" charset="-128"/>
                <a:cs typeface="Meiryo UI" pitchFamily="50" charset="-128"/>
              </a:rPr>
              <a:t>世界の都市総合力ランキング」における</a:t>
            </a:r>
            <a:r>
              <a:rPr kumimoji="0" lang="en-US" altLang="ja-JP" sz="800" kern="0" dirty="0">
                <a:latin typeface="Meiryo UI" panose="020B0604030504040204" pitchFamily="50" charset="-128"/>
                <a:ea typeface="Meiryo UI" panose="020B0604030504040204" pitchFamily="50" charset="-128"/>
                <a:cs typeface="Meiryo UI" pitchFamily="50" charset="-128"/>
              </a:rPr>
              <a:t>42</a:t>
            </a:r>
            <a:r>
              <a:rPr kumimoji="0" lang="ja-JP" altLang="en-US" sz="800" kern="0" dirty="0">
                <a:latin typeface="Meiryo UI" panose="020B0604030504040204" pitchFamily="50" charset="-128"/>
                <a:ea typeface="Meiryo UI" panose="020B0604030504040204" pitchFamily="50" charset="-128"/>
                <a:cs typeface="Meiryo UI" pitchFamily="50" charset="-128"/>
              </a:rPr>
              <a:t>都市の中での順位より作成。外側に行くほど順位が高い。</a:t>
            </a:r>
            <a:endParaRPr lang="ja-JP" altLang="en-US" sz="800" strike="sngStrike" dirty="0">
              <a:solidFill>
                <a:srgbClr val="FF0000"/>
              </a:solidFill>
              <a:latin typeface="Meiryo UI" pitchFamily="50" charset="-128"/>
              <a:ea typeface="Meiryo UI" pitchFamily="50" charset="-128"/>
            </a:endParaRPr>
          </a:p>
        </p:txBody>
      </p:sp>
      <p:graphicFrame>
        <p:nvGraphicFramePr>
          <p:cNvPr id="92" name="グラフ 91"/>
          <p:cNvGraphicFramePr>
            <a:graphicFrameLocks/>
          </p:cNvGraphicFramePr>
          <p:nvPr>
            <p:extLst/>
          </p:nvPr>
        </p:nvGraphicFramePr>
        <p:xfrm>
          <a:off x="4448945" y="2273475"/>
          <a:ext cx="3384376" cy="122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3" name="グラフ 92"/>
          <p:cNvGraphicFramePr>
            <a:graphicFrameLocks/>
          </p:cNvGraphicFramePr>
          <p:nvPr>
            <p:extLst/>
          </p:nvPr>
        </p:nvGraphicFramePr>
        <p:xfrm>
          <a:off x="4448945" y="4365104"/>
          <a:ext cx="3384376" cy="12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4" name="グラフ 93"/>
          <p:cNvGraphicFramePr>
            <a:graphicFrameLocks/>
          </p:cNvGraphicFramePr>
          <p:nvPr>
            <p:extLst/>
          </p:nvPr>
        </p:nvGraphicFramePr>
        <p:xfrm>
          <a:off x="4448944" y="3293301"/>
          <a:ext cx="3384376" cy="12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5" name="グラフ 94"/>
          <p:cNvGraphicFramePr>
            <a:graphicFrameLocks/>
          </p:cNvGraphicFramePr>
          <p:nvPr>
            <p:extLst/>
          </p:nvPr>
        </p:nvGraphicFramePr>
        <p:xfrm>
          <a:off x="4448944" y="5517232"/>
          <a:ext cx="3456385" cy="126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6" name="グラフ 95"/>
          <p:cNvGraphicFramePr>
            <a:graphicFrameLocks/>
          </p:cNvGraphicFramePr>
          <p:nvPr>
            <p:extLst/>
          </p:nvPr>
        </p:nvGraphicFramePr>
        <p:xfrm>
          <a:off x="6609184" y="2276872"/>
          <a:ext cx="3600400" cy="126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7" name="グラフ 96"/>
          <p:cNvGraphicFramePr>
            <a:graphicFrameLocks/>
          </p:cNvGraphicFramePr>
          <p:nvPr>
            <p:extLst/>
          </p:nvPr>
        </p:nvGraphicFramePr>
        <p:xfrm>
          <a:off x="6609184" y="4365104"/>
          <a:ext cx="3600400" cy="126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8" name="グラフ 97"/>
          <p:cNvGraphicFramePr>
            <a:graphicFrameLocks/>
          </p:cNvGraphicFramePr>
          <p:nvPr>
            <p:extLst/>
          </p:nvPr>
        </p:nvGraphicFramePr>
        <p:xfrm>
          <a:off x="6609184" y="3319698"/>
          <a:ext cx="3600400" cy="126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9" name="グラフ 98"/>
          <p:cNvGraphicFramePr>
            <a:graphicFrameLocks/>
          </p:cNvGraphicFramePr>
          <p:nvPr>
            <p:extLst/>
          </p:nvPr>
        </p:nvGraphicFramePr>
        <p:xfrm>
          <a:off x="6681192" y="5517232"/>
          <a:ext cx="3528392" cy="1260000"/>
        </p:xfrm>
        <a:graphic>
          <a:graphicData uri="http://schemas.openxmlformats.org/drawingml/2006/chart">
            <c:chart xmlns:c="http://schemas.openxmlformats.org/drawingml/2006/chart" xmlns:r="http://schemas.openxmlformats.org/officeDocument/2006/relationships" r:id="rId10"/>
          </a:graphicData>
        </a:graphic>
      </p:graphicFrame>
      <p:sp>
        <p:nvSpPr>
          <p:cNvPr id="100" name="正方形/長方形 99"/>
          <p:cNvSpPr/>
          <p:nvPr/>
        </p:nvSpPr>
        <p:spPr>
          <a:xfrm>
            <a:off x="4808984" y="242088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7041232" y="242088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p>
        </p:txBody>
      </p:sp>
      <p:sp>
        <p:nvSpPr>
          <p:cNvPr id="106" name="正方形/長方形 105"/>
          <p:cNvSpPr/>
          <p:nvPr/>
        </p:nvSpPr>
        <p:spPr>
          <a:xfrm>
            <a:off x="4808984" y="4500001"/>
            <a:ext cx="648072" cy="22023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ベルリン</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正方形/長方形 111"/>
          <p:cNvSpPr/>
          <p:nvPr/>
        </p:nvSpPr>
        <p:spPr>
          <a:xfrm>
            <a:off x="7041232" y="4500000"/>
            <a:ext cx="90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フランクフルト</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4808984" y="3429001"/>
            <a:ext cx="864096" cy="22023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正方形/長方形 113"/>
          <p:cNvSpPr/>
          <p:nvPr/>
        </p:nvSpPr>
        <p:spPr>
          <a:xfrm>
            <a:off x="7041232" y="3429000"/>
            <a:ext cx="90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ロサンゼルス</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4808984" y="566124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p>
        </p:txBody>
      </p:sp>
      <p:sp>
        <p:nvSpPr>
          <p:cNvPr id="117" name="正方形/長方形 116"/>
          <p:cNvSpPr/>
          <p:nvPr/>
        </p:nvSpPr>
        <p:spPr>
          <a:xfrm>
            <a:off x="7077296" y="566124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北京</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p:cNvSpPr/>
          <p:nvPr/>
        </p:nvSpPr>
        <p:spPr>
          <a:xfrm>
            <a:off x="4736976" y="2636913"/>
            <a:ext cx="838126"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p:cNvSpPr/>
          <p:nvPr/>
        </p:nvSpPr>
        <p:spPr>
          <a:xfrm>
            <a:off x="6969224" y="2636913"/>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4808984" y="3645025"/>
            <a:ext cx="720080"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6969224" y="3645025"/>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4736976" y="4725145"/>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969224" y="4725145"/>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正方形/長方形 110"/>
          <p:cNvSpPr/>
          <p:nvPr/>
        </p:nvSpPr>
        <p:spPr>
          <a:xfrm>
            <a:off x="4736976" y="5877273"/>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正方形/長方形 114"/>
          <p:cNvSpPr/>
          <p:nvPr/>
        </p:nvSpPr>
        <p:spPr>
          <a:xfrm>
            <a:off x="6969224" y="5877273"/>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014714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632521" y="44624"/>
            <a:ext cx="8470031"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cs typeface="Meiryo UI" panose="020B0604030504040204" pitchFamily="50" charset="-128"/>
              </a:rPr>
              <a:t>② 首都･東京の負荷を軽減し、想定外の大災害にも対応しうる国土の強靭化が必要</a:t>
            </a:r>
          </a:p>
        </p:txBody>
      </p:sp>
      <p:sp>
        <p:nvSpPr>
          <p:cNvPr id="92" name="正方形/長方形 91"/>
          <p:cNvSpPr/>
          <p:nvPr/>
        </p:nvSpPr>
        <p:spPr>
          <a:xfrm>
            <a:off x="632520" y="1446784"/>
            <a:ext cx="55245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■首都直下型地震の被害想定</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（首都直下型地震対策検討ＷＧ最終報告の概要（</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月）から抜粋）</a:t>
            </a:r>
          </a:p>
        </p:txBody>
      </p:sp>
      <p:sp>
        <p:nvSpPr>
          <p:cNvPr id="93" name="コンテンツ プレースホルダー 6"/>
          <p:cNvSpPr txBox="1">
            <a:spLocks/>
          </p:cNvSpPr>
          <p:nvPr/>
        </p:nvSpPr>
        <p:spPr bwMode="auto">
          <a:xfrm>
            <a:off x="660879" y="1951609"/>
            <a:ext cx="4508146" cy="158340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１．首都直下の</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M7</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クラスの地震（</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の発生確率）の被害想定</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・地震の揺れによる被害⇒</a:t>
            </a:r>
            <a:r>
              <a:rPr lang="ja-JP" altLang="en-US" sz="105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建物倒壊による死者：最大約</a:t>
            </a:r>
            <a:r>
              <a:rPr lang="en-US" altLang="ja-JP" sz="105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11,000</a:t>
            </a:r>
            <a:r>
              <a:rPr lang="ja-JP" altLang="en-US" sz="105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・市街地火災の多発と延焼⇒</a:t>
            </a:r>
            <a:r>
              <a:rPr lang="ja-JP" altLang="en-US" sz="105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死者最大約</a:t>
            </a:r>
            <a:r>
              <a:rPr lang="en-US" altLang="ja-JP" sz="105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23,000</a:t>
            </a:r>
            <a:r>
              <a:rPr lang="ja-JP" altLang="en-US" sz="105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05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これらによる経済的被害　約</a:t>
            </a:r>
            <a:r>
              <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95</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兆円</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（建物被害、生産・ｻｰﾋﾞｽ被害）</a:t>
            </a:r>
            <a:endParaRPr lang="en-US" altLang="ja-JP" sz="105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２．社会・経済への影響と課題</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政府機関や、企業活動等の経済中枢機能への影響</a:t>
            </a:r>
            <a:endParaRPr lang="en-US" altLang="ja-JP"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深刻な道路交通麻痺や物流機能の低下による物資不足</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復旧・復興のための土地不足など、</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巨大過密都市を襲う被害と課題</a:t>
            </a:r>
            <a:endParaRPr lang="en-US" altLang="ja-JP"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コンテンツ プレースホルダー 6"/>
          <p:cNvSpPr txBox="1">
            <a:spLocks/>
          </p:cNvSpPr>
          <p:nvPr/>
        </p:nvSpPr>
        <p:spPr bwMode="auto">
          <a:xfrm>
            <a:off x="5313040" y="1950839"/>
            <a:ext cx="3960440" cy="159062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さいたま新都心等の東京圏内の地区のほか、大規模地震に係る現</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地対策本部の設置予定箇所、</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各府省等の地方支分部局が集積</a:t>
            </a:r>
            <a:endParaRPr lang="en-US" altLang="ja-JP"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する都市（札幌市、仙台市、名古屋市、大阪市、広島市、福岡</a:t>
            </a:r>
            <a:endParaRPr lang="en-US" altLang="ja-JP"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市等）等代替拠点と成り得る地域を対象</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に、代替拠点への職員</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の移動手段、既存の庁舎、設備及び資機材の活用、宿泊施設等</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の確保等に係る</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具体的なオペレーションについても検討する</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ものと</a:t>
            </a:r>
            <a:r>
              <a:rPr lang="ja-JP" altLang="en-US" sz="105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す</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る。</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5269012" y="1439566"/>
            <a:ext cx="4652541"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政府業務継続のための検討課題</a:t>
            </a: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（政府業務継続計画（首都直下地震対策）（</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年３月）から抜粋）</a:t>
            </a:r>
          </a:p>
        </p:txBody>
      </p:sp>
      <p:sp>
        <p:nvSpPr>
          <p:cNvPr id="96" name="テキスト ボックス 61"/>
          <p:cNvSpPr txBox="1">
            <a:spLocks noChangeArrowheads="1"/>
          </p:cNvSpPr>
          <p:nvPr/>
        </p:nvSpPr>
        <p:spPr bwMode="auto">
          <a:xfrm>
            <a:off x="660878" y="3607023"/>
            <a:ext cx="4508146"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solidFill>
                  <a:srgbClr val="000000"/>
                </a:solidFill>
                <a:latin typeface="Meiryo UI" pitchFamily="50" charset="-128"/>
                <a:ea typeface="Meiryo UI" pitchFamily="50" charset="-128"/>
              </a:rPr>
              <a:t>⇒集中により巨大な人的・経済的被害が想定される首都直下型地震の発生確率は高い。</a:t>
            </a:r>
            <a:endParaRPr lang="en-US" altLang="ja-JP" sz="900" dirty="0">
              <a:solidFill>
                <a:srgbClr val="000000"/>
              </a:solidFill>
              <a:latin typeface="Meiryo UI" pitchFamily="50" charset="-128"/>
              <a:ea typeface="Meiryo UI" pitchFamily="50" charset="-128"/>
            </a:endParaRPr>
          </a:p>
        </p:txBody>
      </p:sp>
      <p:sp>
        <p:nvSpPr>
          <p:cNvPr id="97" name="テキスト ボックス 61"/>
          <p:cNvSpPr txBox="1">
            <a:spLocks noChangeArrowheads="1"/>
          </p:cNvSpPr>
          <p:nvPr/>
        </p:nvSpPr>
        <p:spPr bwMode="auto">
          <a:xfrm>
            <a:off x="5313040" y="3607023"/>
            <a:ext cx="3960440"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solidFill>
                  <a:srgbClr val="000000"/>
                </a:solidFill>
                <a:latin typeface="Meiryo UI" pitchFamily="50" charset="-128"/>
                <a:ea typeface="Meiryo UI" pitchFamily="50" charset="-128"/>
              </a:rPr>
              <a:t>⇒上記については、今後の検討課題とされている。</a:t>
            </a:r>
            <a:endParaRPr lang="en-US" altLang="ja-JP" sz="900" dirty="0">
              <a:solidFill>
                <a:srgbClr val="000000"/>
              </a:solidFill>
              <a:latin typeface="Meiryo UI" pitchFamily="50" charset="-128"/>
              <a:ea typeface="Meiryo UI" pitchFamily="50" charset="-128"/>
            </a:endParaRPr>
          </a:p>
        </p:txBody>
      </p:sp>
      <p:sp>
        <p:nvSpPr>
          <p:cNvPr id="14" name="正方形/長方形 13"/>
          <p:cNvSpPr/>
          <p:nvPr/>
        </p:nvSpPr>
        <p:spPr>
          <a:xfrm>
            <a:off x="4592960" y="4366816"/>
            <a:ext cx="5328592" cy="252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■あるべき分権型の仕組み</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（大阪発“地方分権改革”ビジョン（</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月）から抜粋）</a:t>
            </a:r>
          </a:p>
        </p:txBody>
      </p:sp>
      <p:sp>
        <p:nvSpPr>
          <p:cNvPr id="15" name="テキスト ボックス 14"/>
          <p:cNvSpPr txBox="1"/>
          <p:nvPr/>
        </p:nvSpPr>
        <p:spPr>
          <a:xfrm>
            <a:off x="632520" y="4055294"/>
            <a:ext cx="8892480"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cs typeface="Meiryo UI" panose="020B0604030504040204" pitchFamily="50" charset="-128"/>
              </a:rPr>
              <a:t>③ 地域の自己決定・自己責任に基づく分権型の仕組みへの転換を先導する取組みが必要</a:t>
            </a:r>
          </a:p>
        </p:txBody>
      </p:sp>
      <p:sp>
        <p:nvSpPr>
          <p:cNvPr id="16" name="正方形/長方形 15"/>
          <p:cNvSpPr/>
          <p:nvPr/>
        </p:nvSpPr>
        <p:spPr>
          <a:xfrm>
            <a:off x="660878" y="476671"/>
            <a:ext cx="8612602" cy="934800"/>
          </a:xfrm>
          <a:prstGeom prst="rect">
            <a:avLst/>
          </a:prstGeom>
          <a:noFill/>
          <a:ln w="12700">
            <a:solidFill>
              <a:schemeClr val="accent1">
                <a:shade val="50000"/>
                <a:alpha val="93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災害</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リスクの観点から、東京一極集中は危険であり、東京のバックアップを想定する必要。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東京</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と同時被災の可能性の低い大都市を「戦略拠点都市」として育成する必要。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非常時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にもバックアップとして補完できるよう、普段から高度な機能を担うべき。</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660879" y="4725144"/>
            <a:ext cx="4206657" cy="168941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明治以来の官主導、中央集権に変わる新しい行政のあり方や規制改革を「副首都」で実現し、都市経営と行政改革の全国の先駆けとすべき。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中央集権型システムは、地域の実情にあわせて決められないなど、限界。全国一律ではなくそれぞれの強みや個性を存分に発揮することで各地域が自らの発展をめざす。そのことが国全体の活力維持、発展につなが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1"/>
          <p:cNvSpPr txBox="1">
            <a:spLocks/>
          </p:cNvSpPr>
          <p:nvPr/>
        </p:nvSpPr>
        <p:spPr bwMode="auto">
          <a:xfrm>
            <a:off x="8769425" y="6520260"/>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71</a:t>
            </a:fld>
            <a:endParaRPr lang="ja-JP" altLang="en-US" sz="1200" dirty="0"/>
          </a:p>
        </p:txBody>
      </p:sp>
      <p:pic>
        <p:nvPicPr>
          <p:cNvPr id="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5464" y="4619229"/>
            <a:ext cx="3528392" cy="2180705"/>
          </a:xfrm>
          <a:prstGeom prst="rect">
            <a:avLst/>
          </a:prstGeom>
          <a:noFill/>
          <a:ln w="9525">
            <a:noFill/>
            <a:miter lim="800000"/>
            <a:headEnd/>
            <a:tailEnd/>
          </a:ln>
        </p:spPr>
      </p:pic>
    </p:spTree>
    <p:extLst>
      <p:ext uri="{BB962C8B-B14F-4D97-AF65-F5344CB8AC3E}">
        <p14:creationId xmlns:p14="http://schemas.microsoft.com/office/powerpoint/2010/main" val="12907736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9904" t="20289" r="22614" b="6016"/>
          <a:stretch/>
        </p:blipFill>
        <p:spPr>
          <a:xfrm>
            <a:off x="1255593" y="409432"/>
            <a:ext cx="7478973" cy="5390866"/>
          </a:xfrm>
          <a:prstGeom prst="rect">
            <a:avLst/>
          </a:prstGeom>
        </p:spPr>
      </p:pic>
      <p:sp>
        <p:nvSpPr>
          <p:cNvPr id="3" name="テキスト ボックス 2"/>
          <p:cNvSpPr txBox="1"/>
          <p:nvPr/>
        </p:nvSpPr>
        <p:spPr>
          <a:xfrm>
            <a:off x="368490" y="955344"/>
            <a:ext cx="3416320" cy="369332"/>
          </a:xfrm>
          <a:prstGeom prst="rect">
            <a:avLst/>
          </a:prstGeom>
          <a:noFill/>
          <a:ln>
            <a:solidFill>
              <a:schemeClr val="tx1"/>
            </a:solidFill>
          </a:ln>
        </p:spPr>
        <p:txBody>
          <a:bodyPr wrap="none" rtlCol="0">
            <a:spAutoFit/>
          </a:bodyPr>
          <a:lstStyle/>
          <a:p>
            <a:r>
              <a:rPr kumimoji="1" lang="ja-JP" altLang="en-US" dirty="0" smtClean="0"/>
              <a:t>以降、金融庁作成資料より抜粋</a:t>
            </a:r>
            <a:endParaRPr kumimoji="1" lang="ja-JP" altLang="en-US" dirty="0"/>
          </a:p>
        </p:txBody>
      </p:sp>
    </p:spTree>
    <p:extLst>
      <p:ext uri="{BB962C8B-B14F-4D97-AF65-F5344CB8AC3E}">
        <p14:creationId xmlns:p14="http://schemas.microsoft.com/office/powerpoint/2010/main" val="37334908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9695" t="17678" r="21041" b="4151"/>
          <a:stretch/>
        </p:blipFill>
        <p:spPr>
          <a:xfrm>
            <a:off x="1078172" y="777922"/>
            <a:ext cx="7710985" cy="5718412"/>
          </a:xfrm>
          <a:prstGeom prst="rect">
            <a:avLst/>
          </a:prstGeom>
        </p:spPr>
      </p:pic>
    </p:spTree>
    <p:extLst>
      <p:ext uri="{BB962C8B-B14F-4D97-AF65-F5344CB8AC3E}">
        <p14:creationId xmlns:p14="http://schemas.microsoft.com/office/powerpoint/2010/main" val="35085301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9484" t="17305" r="20832" b="4523"/>
          <a:stretch/>
        </p:blipFill>
        <p:spPr>
          <a:xfrm>
            <a:off x="1050878" y="777923"/>
            <a:ext cx="7765576" cy="5718412"/>
          </a:xfrm>
          <a:prstGeom prst="rect">
            <a:avLst/>
          </a:prstGeom>
        </p:spPr>
      </p:pic>
    </p:spTree>
    <p:extLst>
      <p:ext uri="{BB962C8B-B14F-4D97-AF65-F5344CB8AC3E}">
        <p14:creationId xmlns:p14="http://schemas.microsoft.com/office/powerpoint/2010/main" val="12191518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9695" t="17304" r="21041" b="4338"/>
          <a:stretch/>
        </p:blipFill>
        <p:spPr>
          <a:xfrm>
            <a:off x="1105468" y="777923"/>
            <a:ext cx="7710985" cy="5732060"/>
          </a:xfrm>
          <a:prstGeom prst="rect">
            <a:avLst/>
          </a:prstGeom>
        </p:spPr>
      </p:pic>
    </p:spTree>
    <p:extLst>
      <p:ext uri="{BB962C8B-B14F-4D97-AF65-F5344CB8AC3E}">
        <p14:creationId xmlns:p14="http://schemas.microsoft.com/office/powerpoint/2010/main" val="27174606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9800" t="16931" r="20936" b="4151"/>
          <a:stretch/>
        </p:blipFill>
        <p:spPr>
          <a:xfrm>
            <a:off x="1078172" y="723331"/>
            <a:ext cx="7710985" cy="5773003"/>
          </a:xfrm>
          <a:prstGeom prst="rect">
            <a:avLst/>
          </a:prstGeom>
        </p:spPr>
      </p:pic>
    </p:spTree>
    <p:extLst>
      <p:ext uri="{BB962C8B-B14F-4D97-AF65-F5344CB8AC3E}">
        <p14:creationId xmlns:p14="http://schemas.microsoft.com/office/powerpoint/2010/main" val="7482336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9694" t="17304" r="20831" b="4338"/>
          <a:stretch/>
        </p:blipFill>
        <p:spPr>
          <a:xfrm>
            <a:off x="1064524" y="696036"/>
            <a:ext cx="7738281" cy="5732060"/>
          </a:xfrm>
          <a:prstGeom prst="rect">
            <a:avLst/>
          </a:prstGeom>
        </p:spPr>
      </p:pic>
    </p:spTree>
    <p:extLst>
      <p:ext uri="{BB962C8B-B14F-4D97-AF65-F5344CB8AC3E}">
        <p14:creationId xmlns:p14="http://schemas.microsoft.com/office/powerpoint/2010/main" val="40554198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9800" t="17304" r="20936" b="4338"/>
          <a:stretch/>
        </p:blipFill>
        <p:spPr>
          <a:xfrm>
            <a:off x="1037229" y="709683"/>
            <a:ext cx="7710985" cy="5732060"/>
          </a:xfrm>
          <a:prstGeom prst="rect">
            <a:avLst/>
          </a:prstGeom>
        </p:spPr>
      </p:pic>
    </p:spTree>
    <p:extLst>
      <p:ext uri="{BB962C8B-B14F-4D97-AF65-F5344CB8AC3E}">
        <p14:creationId xmlns:p14="http://schemas.microsoft.com/office/powerpoint/2010/main" val="17146793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9590" t="16558" r="20936" b="3964"/>
          <a:stretch/>
        </p:blipFill>
        <p:spPr>
          <a:xfrm>
            <a:off x="1023583" y="614151"/>
            <a:ext cx="7738280" cy="5813946"/>
          </a:xfrm>
          <a:prstGeom prst="rect">
            <a:avLst/>
          </a:prstGeom>
        </p:spPr>
      </p:pic>
    </p:spTree>
    <p:extLst>
      <p:ext uri="{BB962C8B-B14F-4D97-AF65-F5344CB8AC3E}">
        <p14:creationId xmlns:p14="http://schemas.microsoft.com/office/powerpoint/2010/main" val="3584798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69134" y="6503295"/>
            <a:ext cx="8277936" cy="249684"/>
          </a:xfrm>
          <a:prstGeom prst="rect">
            <a:avLst/>
          </a:prstGeom>
        </p:spPr>
        <p:txBody>
          <a:bodyPr wrap="square">
            <a:spAutoFit/>
          </a:bodyPr>
          <a:lstStyle/>
          <a:p>
            <a:pPr indent="127000" algn="just">
              <a:lnSpc>
                <a:spcPts val="1200"/>
              </a:lnSpc>
              <a:spcAft>
                <a:spcPts val="0"/>
              </a:spcAft>
            </a:pP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出典：「</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The Global Financial </a:t>
            </a:r>
            <a:r>
              <a:rPr lang="en-US" altLang="ja-JP" sz="1200" kern="100" dirty="0" err="1" smtClean="0">
                <a:latin typeface="游明朝" panose="02020400000000000000" pitchFamily="18" charset="-128"/>
                <a:ea typeface="游明朝" panose="02020400000000000000" pitchFamily="18" charset="-128"/>
                <a:cs typeface="Times New Roman" panose="02020603050405020304" pitchFamily="18" charset="0"/>
              </a:rPr>
              <a:t>Centres</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Index </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29</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Z/Yen</a:t>
            </a:r>
            <a:r>
              <a:rPr lang="ja-JP" altLang="ja-JP" sz="1200" kern="100" dirty="0" err="1">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2021</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年</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3</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月</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に基づき</a:t>
            </a:r>
            <a:r>
              <a:rPr lang="ja-JP" altLang="en-US" sz="1200" kern="100" dirty="0">
                <a:latin typeface="游明朝" panose="02020400000000000000" pitchFamily="18" charset="-128"/>
                <a:ea typeface="游明朝" panose="02020400000000000000" pitchFamily="18" charset="-128"/>
                <a:cs typeface="Times New Roman" panose="02020603050405020304" pitchFamily="18" charset="0"/>
              </a:rPr>
              <a:t>大阪府</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国際課一部翻訳</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正方形/長方形 2"/>
          <p:cNvSpPr/>
          <p:nvPr/>
        </p:nvSpPr>
        <p:spPr>
          <a:xfrm>
            <a:off x="0" y="17662"/>
            <a:ext cx="9906000" cy="400110"/>
          </a:xfrm>
          <a:prstGeom prst="rect">
            <a:avLst/>
          </a:prstGeom>
          <a:solidFill>
            <a:srgbClr val="0070C0"/>
          </a:solidFill>
        </p:spPr>
        <p:txBody>
          <a:bodyPr wrap="square">
            <a:spAutoFit/>
          </a:bodyPr>
          <a:lstStyle/>
          <a:p>
            <a:pPr algn="ctr">
              <a:spcAft>
                <a:spcPts val="0"/>
              </a:spcAft>
            </a:pP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国際金融センター</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指数　金融センター</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都市　</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プロフィール（１）</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kern="100" dirty="0" smtClean="0">
                <a:solidFill>
                  <a:schemeClr val="bg1"/>
                </a:solidFill>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Rectangle 1"/>
          <p:cNvSpPr>
            <a:spLocks noChangeArrowheads="1"/>
          </p:cNvSpPr>
          <p:nvPr/>
        </p:nvSpPr>
        <p:spPr bwMode="auto">
          <a:xfrm>
            <a:off x="3463925" y="649288"/>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480" tIns="45720" rIns="3174" bIns="3174" numCol="1" anchor="ctr" anchorCtr="0" compatLnSpc="1">
            <a:prstTxWarp prst="textNoShape">
              <a:avLst/>
            </a:prstTxWarp>
            <a:spAutoFit/>
          </a:bodyPr>
          <a:lstStyle>
            <a:lvl1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1pPr>
            <a:lvl2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2pPr>
            <a:lvl3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3pPr>
            <a:lvl4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4pPr>
            <a:lvl5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5pPr>
            <a:lvl6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6pPr>
            <a:lvl7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7pPr>
            <a:lvl8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8pPr>
            <a:lvl9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4663" algn="ctr"/>
                <a:tab pos="1549400" algn="ctr"/>
                <a:tab pos="2751138" algn="ctr"/>
                <a:tab pos="3992563" algn="ctr"/>
              </a:tabLst>
            </a:pPr>
            <a:endParaRPr kumimoji="0" lang="ja-JP" altLang="ja-JP" sz="1200" b="1"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4663" algn="ctr"/>
                <a:tab pos="1549400" algn="ctr"/>
                <a:tab pos="2751138" algn="ctr"/>
                <a:tab pos="3992563" algn="ctr"/>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3" name="図 12"/>
          <p:cNvPicPr>
            <a:picLocks noChangeAspect="1"/>
          </p:cNvPicPr>
          <p:nvPr/>
        </p:nvPicPr>
        <p:blipFill>
          <a:blip r:embed="rId2"/>
          <a:stretch>
            <a:fillRect/>
          </a:stretch>
        </p:blipFill>
        <p:spPr>
          <a:xfrm>
            <a:off x="150127" y="729385"/>
            <a:ext cx="8816454" cy="5441577"/>
          </a:xfrm>
          <a:prstGeom prst="rect">
            <a:avLst/>
          </a:prstGeom>
        </p:spPr>
      </p:pic>
      <p:sp>
        <p:nvSpPr>
          <p:cNvPr id="8" name="スライド番号プレースホルダー 2"/>
          <p:cNvSpPr>
            <a:spLocks noGrp="1"/>
          </p:cNvSpPr>
          <p:nvPr>
            <p:ph type="sldNum" sz="quarter" idx="12"/>
          </p:nvPr>
        </p:nvSpPr>
        <p:spPr>
          <a:xfrm>
            <a:off x="6996113" y="6356352"/>
            <a:ext cx="2228850" cy="365125"/>
          </a:xfrm>
        </p:spPr>
        <p:txBody>
          <a:bodyPr/>
          <a:lstStyle/>
          <a:p>
            <a:pPr>
              <a:defRPr/>
            </a:pPr>
            <a:fld id="{4AC9B83D-17C3-4F2E-B0BA-D155CD364A7C}" type="slidenum">
              <a:rPr lang="ja-JP" altLang="en-US" b="1" smtClean="0"/>
              <a:pPr>
                <a:defRPr/>
              </a:pPr>
              <a:t>8</a:t>
            </a:fld>
            <a:endParaRPr lang="ja-JP" altLang="en-US" b="1" dirty="0"/>
          </a:p>
        </p:txBody>
      </p:sp>
      <p:sp>
        <p:nvSpPr>
          <p:cNvPr id="7" name="四角形: 角を丸くする 28"/>
          <p:cNvSpPr/>
          <p:nvPr/>
        </p:nvSpPr>
        <p:spPr>
          <a:xfrm>
            <a:off x="2302872" y="5650173"/>
            <a:ext cx="699636" cy="2183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 name="正方形/長方形 3"/>
          <p:cNvSpPr/>
          <p:nvPr/>
        </p:nvSpPr>
        <p:spPr>
          <a:xfrm>
            <a:off x="391886" y="3135086"/>
            <a:ext cx="1320800" cy="58057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グローバル</a:t>
            </a:r>
            <a:endParaRPr kumimoji="1" lang="ja-JP" altLang="en-US" sz="1600" dirty="0">
              <a:solidFill>
                <a:schemeClr val="tx1"/>
              </a:solidFill>
            </a:endParaRPr>
          </a:p>
        </p:txBody>
      </p:sp>
      <p:sp>
        <p:nvSpPr>
          <p:cNvPr id="9" name="正方形/長方形 8"/>
          <p:cNvSpPr/>
          <p:nvPr/>
        </p:nvSpPr>
        <p:spPr>
          <a:xfrm>
            <a:off x="1857826" y="801956"/>
            <a:ext cx="7010400" cy="22855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6965633" y="1093969"/>
            <a:ext cx="2000948" cy="3241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rPr>
              <a:t>グローバルコンペティター</a:t>
            </a:r>
            <a:endParaRPr kumimoji="1" lang="ja-JP" altLang="en-US" sz="1100" dirty="0">
              <a:solidFill>
                <a:schemeClr val="tx1"/>
              </a:solidFill>
            </a:endParaRPr>
          </a:p>
        </p:txBody>
      </p:sp>
      <p:sp>
        <p:nvSpPr>
          <p:cNvPr id="12" name="正方形/長方形 11"/>
          <p:cNvSpPr/>
          <p:nvPr/>
        </p:nvSpPr>
        <p:spPr>
          <a:xfrm>
            <a:off x="5128260" y="1091365"/>
            <a:ext cx="1825688" cy="3241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t>グローバルスペシャリスト</a:t>
            </a:r>
            <a:endParaRPr kumimoji="1" lang="ja-JP" altLang="en-US" sz="1050" dirty="0"/>
          </a:p>
        </p:txBody>
      </p:sp>
      <p:sp>
        <p:nvSpPr>
          <p:cNvPr id="14" name="正方形/長方形 13"/>
          <p:cNvSpPr/>
          <p:nvPr/>
        </p:nvSpPr>
        <p:spPr>
          <a:xfrm>
            <a:off x="3345179" y="1091365"/>
            <a:ext cx="1771395" cy="3241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t>グローバルダイバーシティ</a:t>
            </a:r>
            <a:endParaRPr kumimoji="1" lang="ja-JP" altLang="en-US" sz="1000" dirty="0"/>
          </a:p>
        </p:txBody>
      </p:sp>
      <p:sp>
        <p:nvSpPr>
          <p:cNvPr id="15" name="正方形/長方形 14"/>
          <p:cNvSpPr/>
          <p:nvPr/>
        </p:nvSpPr>
        <p:spPr>
          <a:xfrm>
            <a:off x="1857826" y="1091365"/>
            <a:ext cx="1475667" cy="3241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t>グローバルリーダー</a:t>
            </a:r>
            <a:endParaRPr kumimoji="1" lang="ja-JP" altLang="en-US" sz="1050" dirty="0"/>
          </a:p>
        </p:txBody>
      </p:sp>
    </p:spTree>
    <p:extLst>
      <p:ext uri="{BB962C8B-B14F-4D97-AF65-F5344CB8AC3E}">
        <p14:creationId xmlns:p14="http://schemas.microsoft.com/office/powerpoint/2010/main" val="37515963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9590" t="16558" r="21146" b="4151"/>
          <a:stretch/>
        </p:blipFill>
        <p:spPr>
          <a:xfrm>
            <a:off x="1009935" y="682389"/>
            <a:ext cx="7710985" cy="5800298"/>
          </a:xfrm>
          <a:prstGeom prst="rect">
            <a:avLst/>
          </a:prstGeom>
        </p:spPr>
      </p:pic>
    </p:spTree>
    <p:extLst>
      <p:ext uri="{BB962C8B-B14F-4D97-AF65-F5344CB8AC3E}">
        <p14:creationId xmlns:p14="http://schemas.microsoft.com/office/powerpoint/2010/main" val="1364381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9695" t="17304" r="21146" b="4711"/>
          <a:stretch/>
        </p:blipFill>
        <p:spPr>
          <a:xfrm>
            <a:off x="1050878" y="736979"/>
            <a:ext cx="7697338" cy="5704764"/>
          </a:xfrm>
          <a:prstGeom prst="rect">
            <a:avLst/>
          </a:prstGeom>
        </p:spPr>
      </p:pic>
    </p:spTree>
    <p:extLst>
      <p:ext uri="{BB962C8B-B14F-4D97-AF65-F5344CB8AC3E}">
        <p14:creationId xmlns:p14="http://schemas.microsoft.com/office/powerpoint/2010/main" val="1299600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38517" y="6454428"/>
            <a:ext cx="8277936" cy="403572"/>
          </a:xfrm>
          <a:prstGeom prst="rect">
            <a:avLst/>
          </a:prstGeom>
        </p:spPr>
        <p:txBody>
          <a:bodyPr wrap="square">
            <a:spAutoFit/>
          </a:bodyPr>
          <a:lstStyle/>
          <a:p>
            <a:pPr indent="127000" algn="just">
              <a:lnSpc>
                <a:spcPts val="1200"/>
              </a:lnSpc>
              <a:spcAft>
                <a:spcPts val="0"/>
              </a:spcAft>
            </a:pPr>
            <a:r>
              <a:rPr lang="ja-JP" altLang="ja-JP" sz="1200" kern="100" dirty="0">
                <a:latin typeface="游明朝" panose="02020400000000000000" pitchFamily="18" charset="-128"/>
                <a:ea typeface="游明朝" panose="02020400000000000000" pitchFamily="18" charset="-128"/>
                <a:cs typeface="Times New Roman" panose="02020603050405020304" pitchFamily="18" charset="0"/>
              </a:rPr>
              <a:t>出典：「</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The Global Financial </a:t>
            </a:r>
            <a:r>
              <a:rPr lang="en-US" altLang="ja-JP" sz="1200" kern="100" dirty="0" err="1" smtClean="0">
                <a:latin typeface="游明朝" panose="02020400000000000000" pitchFamily="18" charset="-128"/>
                <a:ea typeface="游明朝" panose="02020400000000000000" pitchFamily="18" charset="-128"/>
                <a:cs typeface="Times New Roman" panose="02020603050405020304" pitchFamily="18" charset="0"/>
              </a:rPr>
              <a:t>Centres</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Index </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29</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latin typeface="游明朝" panose="02020400000000000000" pitchFamily="18" charset="-128"/>
                <a:ea typeface="游明朝" panose="02020400000000000000" pitchFamily="18" charset="-128"/>
                <a:cs typeface="Times New Roman" panose="02020603050405020304" pitchFamily="18" charset="0"/>
              </a:rPr>
              <a:t>Z/Yen</a:t>
            </a:r>
            <a:r>
              <a:rPr lang="ja-JP" altLang="ja-JP" sz="1200" kern="100" dirty="0" err="1">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2021</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年</a:t>
            </a:r>
            <a:r>
              <a:rPr lang="en-US"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3</a:t>
            </a:r>
            <a:r>
              <a:rPr lang="ja-JP" altLang="ja-JP" sz="1200" kern="100" dirty="0" smtClean="0">
                <a:latin typeface="游明朝" panose="02020400000000000000" pitchFamily="18" charset="-128"/>
                <a:ea typeface="游明朝" panose="02020400000000000000" pitchFamily="18" charset="-128"/>
                <a:cs typeface="Times New Roman" panose="02020603050405020304" pitchFamily="18" charset="0"/>
              </a:rPr>
              <a:t>月</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に基づき</a:t>
            </a:r>
            <a:r>
              <a:rPr lang="ja-JP" altLang="en-US" sz="1200" kern="100" dirty="0">
                <a:latin typeface="游明朝" panose="02020400000000000000" pitchFamily="18" charset="-128"/>
                <a:ea typeface="游明朝" panose="02020400000000000000" pitchFamily="18" charset="-128"/>
                <a:cs typeface="Times New Roman" panose="02020603050405020304" pitchFamily="18" charset="0"/>
              </a:rPr>
              <a:t>大阪府</a:t>
            </a:r>
            <a:r>
              <a:rPr lang="ja-JP" altLang="en-US" sz="1200" kern="100" dirty="0" smtClean="0">
                <a:latin typeface="游明朝" panose="02020400000000000000" pitchFamily="18" charset="-128"/>
                <a:ea typeface="游明朝" panose="02020400000000000000" pitchFamily="18" charset="-128"/>
                <a:cs typeface="Times New Roman" panose="02020603050405020304" pitchFamily="18" charset="0"/>
              </a:rPr>
              <a:t>国際課一部翻訳</a:t>
            </a:r>
            <a:endParaRPr lang="ja-JP" altLang="en-US" sz="1200" kern="100" dirty="0">
              <a:latin typeface="游明朝" panose="02020400000000000000" pitchFamily="18" charset="-128"/>
              <a:ea typeface="游明朝" panose="02020400000000000000" pitchFamily="18" charset="-128"/>
              <a:cs typeface="Times New Roman" panose="02020603050405020304" pitchFamily="18" charset="0"/>
            </a:endParaRPr>
          </a:p>
          <a:p>
            <a:pPr indent="127000" algn="just">
              <a:lnSpc>
                <a:spcPts val="1200"/>
              </a:lnSpc>
              <a:spcAft>
                <a:spcPts val="0"/>
              </a:spcAft>
            </a:pP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正方形/長方形 2"/>
          <p:cNvSpPr/>
          <p:nvPr/>
        </p:nvSpPr>
        <p:spPr>
          <a:xfrm>
            <a:off x="0" y="85"/>
            <a:ext cx="9906000" cy="400110"/>
          </a:xfrm>
          <a:prstGeom prst="rect">
            <a:avLst/>
          </a:prstGeom>
          <a:solidFill>
            <a:srgbClr val="0070C0"/>
          </a:solidFill>
        </p:spPr>
        <p:txBody>
          <a:bodyPr wrap="square">
            <a:spAutoFit/>
          </a:bodyPr>
          <a:lstStyle/>
          <a:p>
            <a:pPr algn="ctr">
              <a:spcAft>
                <a:spcPts val="0"/>
              </a:spcAft>
            </a:pPr>
            <a:r>
              <a:rPr lang="ja-JP" altLang="ja-JP"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国際金融センター</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指数　金融</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センター都市　</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プロフィール（２）</a:t>
            </a:r>
            <a:r>
              <a:rPr lang="ja-JP" altLang="en-US" sz="20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kern="100" dirty="0" smtClean="0">
                <a:solidFill>
                  <a:schemeClr val="bg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2000" b="1" kern="100" dirty="0" smtClean="0">
                <a:solidFill>
                  <a:schemeClr val="bg1"/>
                </a:solidFill>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Rectangle 1"/>
          <p:cNvSpPr>
            <a:spLocks noChangeArrowheads="1"/>
          </p:cNvSpPr>
          <p:nvPr/>
        </p:nvSpPr>
        <p:spPr bwMode="auto">
          <a:xfrm>
            <a:off x="3463925" y="649288"/>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480" tIns="45720" rIns="3174" bIns="3174" numCol="1" anchor="ctr" anchorCtr="0" compatLnSpc="1">
            <a:prstTxWarp prst="textNoShape">
              <a:avLst/>
            </a:prstTxWarp>
            <a:spAutoFit/>
          </a:bodyPr>
          <a:lstStyle>
            <a:lvl1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1pPr>
            <a:lvl2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2pPr>
            <a:lvl3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3pPr>
            <a:lvl4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4pPr>
            <a:lvl5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5pPr>
            <a:lvl6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6pPr>
            <a:lvl7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7pPr>
            <a:lvl8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8pPr>
            <a:lvl9pPr eaLnBrk="0" fontAlgn="base" hangingPunct="0">
              <a:spcBef>
                <a:spcPct val="0"/>
              </a:spcBef>
              <a:spcAft>
                <a:spcPct val="0"/>
              </a:spcAft>
              <a:tabLst>
                <a:tab pos="474663" algn="ctr"/>
                <a:tab pos="1549400" algn="ctr"/>
                <a:tab pos="2751138" algn="ctr"/>
                <a:tab pos="3992563"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74663" algn="ctr"/>
                <a:tab pos="1549400" algn="ctr"/>
                <a:tab pos="2751138" algn="ctr"/>
                <a:tab pos="3992563" algn="ctr"/>
              </a:tabLst>
            </a:pPr>
            <a:endParaRPr kumimoji="0" lang="ja-JP" altLang="ja-JP" sz="1200" b="1" i="0" u="none" strike="noStrike" cap="none" normalizeH="0" baseline="0" smtClean="0">
              <a:ln>
                <a:noFill/>
              </a:ln>
              <a:solidFill>
                <a:srgbClr val="000000"/>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74663" algn="ctr"/>
                <a:tab pos="1549400" algn="ctr"/>
                <a:tab pos="2751138" algn="ctr"/>
                <a:tab pos="3992563" algn="ctr"/>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4" name="図 13"/>
          <p:cNvPicPr>
            <a:picLocks noChangeAspect="1"/>
          </p:cNvPicPr>
          <p:nvPr/>
        </p:nvPicPr>
        <p:blipFill>
          <a:blip r:embed="rId2"/>
          <a:stretch>
            <a:fillRect/>
          </a:stretch>
        </p:blipFill>
        <p:spPr>
          <a:xfrm>
            <a:off x="538517" y="877888"/>
            <a:ext cx="8482366" cy="3754664"/>
          </a:xfrm>
          <a:prstGeom prst="rect">
            <a:avLst/>
          </a:prstGeom>
        </p:spPr>
      </p:pic>
      <p:sp>
        <p:nvSpPr>
          <p:cNvPr id="8" name="スライド番号プレースホルダー 2"/>
          <p:cNvSpPr>
            <a:spLocks noGrp="1"/>
          </p:cNvSpPr>
          <p:nvPr>
            <p:ph type="sldNum" sz="quarter" idx="12"/>
          </p:nvPr>
        </p:nvSpPr>
        <p:spPr>
          <a:xfrm>
            <a:off x="6996113" y="6356352"/>
            <a:ext cx="2228850" cy="365125"/>
          </a:xfrm>
        </p:spPr>
        <p:txBody>
          <a:bodyPr/>
          <a:lstStyle/>
          <a:p>
            <a:pPr>
              <a:defRPr/>
            </a:pPr>
            <a:fld id="{4AC9B83D-17C3-4F2E-B0BA-D155CD364A7C}" type="slidenum">
              <a:rPr lang="ja-JP" altLang="en-US" b="1" smtClean="0"/>
              <a:pPr>
                <a:defRPr/>
              </a:pPr>
              <a:t>9</a:t>
            </a:fld>
            <a:endParaRPr lang="ja-JP" altLang="en-US" b="1" dirty="0"/>
          </a:p>
        </p:txBody>
      </p:sp>
      <p:sp>
        <p:nvSpPr>
          <p:cNvPr id="12" name="正方形/長方形 11"/>
          <p:cNvSpPr/>
          <p:nvPr/>
        </p:nvSpPr>
        <p:spPr>
          <a:xfrm>
            <a:off x="760596" y="2353421"/>
            <a:ext cx="1320800" cy="58057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インター</a:t>
            </a:r>
            <a:endParaRPr kumimoji="1" lang="en-US" altLang="ja-JP" sz="1600" dirty="0" smtClean="0">
              <a:solidFill>
                <a:schemeClr val="tx1"/>
              </a:solidFill>
            </a:endParaRPr>
          </a:p>
          <a:p>
            <a:pPr algn="ctr"/>
            <a:r>
              <a:rPr kumimoji="1" lang="ja-JP" altLang="en-US" sz="1600" dirty="0" smtClean="0">
                <a:solidFill>
                  <a:schemeClr val="tx1"/>
                </a:solidFill>
              </a:rPr>
              <a:t>ナショナル</a:t>
            </a:r>
            <a:endParaRPr kumimoji="1" lang="ja-JP" altLang="en-US" sz="1600" dirty="0">
              <a:solidFill>
                <a:schemeClr val="tx1"/>
              </a:solidFill>
            </a:endParaRPr>
          </a:p>
        </p:txBody>
      </p:sp>
      <p:sp>
        <p:nvSpPr>
          <p:cNvPr id="9" name="正方形/長方形 8"/>
          <p:cNvSpPr/>
          <p:nvPr/>
        </p:nvSpPr>
        <p:spPr>
          <a:xfrm>
            <a:off x="7110064" y="912260"/>
            <a:ext cx="1910819" cy="3241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rPr>
              <a:t>グローバルコンペティター</a:t>
            </a:r>
            <a:endParaRPr kumimoji="1" lang="ja-JP" altLang="en-US" sz="1100" dirty="0">
              <a:solidFill>
                <a:schemeClr val="tx1"/>
              </a:solidFill>
            </a:endParaRPr>
          </a:p>
        </p:txBody>
      </p:sp>
      <p:sp>
        <p:nvSpPr>
          <p:cNvPr id="10" name="正方形/長方形 9"/>
          <p:cNvSpPr/>
          <p:nvPr/>
        </p:nvSpPr>
        <p:spPr>
          <a:xfrm>
            <a:off x="5317458" y="906932"/>
            <a:ext cx="1762792" cy="38211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t>グローバルスペシャリスト</a:t>
            </a:r>
            <a:endParaRPr kumimoji="1" lang="ja-JP" altLang="en-US" sz="1000" dirty="0"/>
          </a:p>
        </p:txBody>
      </p:sp>
      <p:sp>
        <p:nvSpPr>
          <p:cNvPr id="11" name="正方形/長方形 10"/>
          <p:cNvSpPr/>
          <p:nvPr/>
        </p:nvSpPr>
        <p:spPr>
          <a:xfrm>
            <a:off x="3606800" y="902104"/>
            <a:ext cx="1710658" cy="38694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t>グローバルダイバーシティ</a:t>
            </a:r>
            <a:endParaRPr kumimoji="1" lang="ja-JP" altLang="en-US" sz="1000" dirty="0"/>
          </a:p>
        </p:txBody>
      </p:sp>
      <p:sp>
        <p:nvSpPr>
          <p:cNvPr id="13" name="正方形/長方形 12"/>
          <p:cNvSpPr/>
          <p:nvPr/>
        </p:nvSpPr>
        <p:spPr>
          <a:xfrm>
            <a:off x="2171700" y="905910"/>
            <a:ext cx="1425575" cy="3831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t>グローバルリーダー</a:t>
            </a:r>
            <a:endParaRPr kumimoji="1" lang="ja-JP" altLang="en-US" sz="1050" dirty="0"/>
          </a:p>
        </p:txBody>
      </p:sp>
    </p:spTree>
    <p:extLst>
      <p:ext uri="{BB962C8B-B14F-4D97-AF65-F5344CB8AC3E}">
        <p14:creationId xmlns:p14="http://schemas.microsoft.com/office/powerpoint/2010/main" val="185860053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16677</TotalTime>
  <Words>12144</Words>
  <Application>Microsoft Office PowerPoint</Application>
  <PresentationFormat>A4 210 x 297 mm</PresentationFormat>
  <Paragraphs>2183</Paragraphs>
  <Slides>81</Slides>
  <Notes>32</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81</vt:i4>
      </vt:variant>
    </vt:vector>
  </HeadingPairs>
  <TitlesOfParts>
    <vt:vector size="99" baseType="lpstr">
      <vt:lpstr>HGPｺﾞｼｯｸE</vt:lpstr>
      <vt:lpstr>Meiryo UI</vt:lpstr>
      <vt:lpstr>ＭＳ Ｐゴシック</vt:lpstr>
      <vt:lpstr>ＭＳ ゴシック</vt:lpstr>
      <vt:lpstr>新細明體</vt:lpstr>
      <vt:lpstr>UD デジタル 教科書体 NK-B</vt:lpstr>
      <vt:lpstr>UD デジタル 教科書体 NK-R</vt:lpstr>
      <vt:lpstr>メイリオ</vt:lpstr>
      <vt:lpstr>游ゴシック</vt:lpstr>
      <vt:lpstr>游ゴシック Light</vt:lpstr>
      <vt:lpstr>游明朝</vt:lpstr>
      <vt:lpstr>Arial</vt:lpstr>
      <vt:lpstr>Calibri</vt:lpstr>
      <vt:lpstr>Calibri Light</vt:lpstr>
      <vt:lpstr>Tahoma</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世界のデリバティブ取引所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国内市場の投資家層の変化</vt:lpstr>
      <vt:lpstr>PowerPoint プレゼンテーション</vt:lpstr>
      <vt:lpstr>国内IPO件数の推移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「万博のインパクトを活かした大阪の将来に向けたビジョン」の策定に向けて（ブレスト資料）</dc:title>
  <cp:revision>177</cp:revision>
  <cp:lastPrinted>2021-06-04T03:14:17Z</cp:lastPrinted>
  <dcterms:created xsi:type="dcterms:W3CDTF">2019-09-05T05:26:53Z</dcterms:created>
  <dcterms:modified xsi:type="dcterms:W3CDTF">2021-06-15T02:08:32Z</dcterms:modified>
</cp:coreProperties>
</file>