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sldIdLst>
    <p:sldId id="256" r:id="rId5"/>
    <p:sldId id="509" r:id="rId6"/>
    <p:sldId id="277" r:id="rId7"/>
    <p:sldId id="508" r:id="rId8"/>
    <p:sldId id="311" r:id="rId9"/>
    <p:sldId id="453" r:id="rId10"/>
    <p:sldId id="323" r:id="rId11"/>
    <p:sldId id="339" r:id="rId12"/>
    <p:sldId id="319" r:id="rId13"/>
    <p:sldId id="316" r:id="rId14"/>
    <p:sldId id="310" r:id="rId15"/>
    <p:sldId id="450" r:id="rId16"/>
    <p:sldId id="502" r:id="rId17"/>
    <p:sldId id="461" r:id="rId18"/>
    <p:sldId id="505" r:id="rId19"/>
    <p:sldId id="463" r:id="rId20"/>
    <p:sldId id="464" r:id="rId21"/>
    <p:sldId id="466" r:id="rId22"/>
    <p:sldId id="467" r:id="rId23"/>
    <p:sldId id="470" r:id="rId24"/>
    <p:sldId id="506" r:id="rId25"/>
    <p:sldId id="471" r:id="rId26"/>
    <p:sldId id="503" r:id="rId27"/>
    <p:sldId id="473" r:id="rId28"/>
    <p:sldId id="474" r:id="rId29"/>
    <p:sldId id="476" r:id="rId30"/>
    <p:sldId id="507" r:id="rId31"/>
    <p:sldId id="478" r:id="rId32"/>
    <p:sldId id="480" r:id="rId33"/>
    <p:sldId id="481" r:id="rId34"/>
    <p:sldId id="377" r:id="rId35"/>
    <p:sldId id="454" r:id="rId36"/>
    <p:sldId id="452" r:id="rId37"/>
    <p:sldId id="411" r:id="rId38"/>
    <p:sldId id="412" r:id="rId39"/>
    <p:sldId id="320" r:id="rId40"/>
    <p:sldId id="346" r:id="rId41"/>
    <p:sldId id="487" r:id="rId42"/>
    <p:sldId id="496" r:id="rId43"/>
    <p:sldId id="497" r:id="rId44"/>
    <p:sldId id="498" r:id="rId45"/>
    <p:sldId id="499" r:id="rId46"/>
    <p:sldId id="500" r:id="rId47"/>
    <p:sldId id="501" r:id="rId4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末永　健" initials="末永　健" lastIdx="1" clrIdx="0">
    <p:extLst>
      <p:ext uri="{19B8F6BF-5375-455C-9EA6-DF929625EA0E}">
        <p15:presenceInfo xmlns:p15="http://schemas.microsoft.com/office/powerpoint/2012/main" userId="S-1-5-21-161959346-1900351369-444732941-223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878"/>
    <a:srgbClr val="FDA3A3"/>
    <a:srgbClr val="CC0000"/>
    <a:srgbClr val="FF6600"/>
    <a:srgbClr val="FF3300"/>
    <a:srgbClr val="FFAEA0"/>
    <a:srgbClr val="FFAEBA"/>
    <a:srgbClr val="FFAE82"/>
    <a:srgbClr val="FAAE8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061" autoAdjust="0"/>
  </p:normalViewPr>
  <p:slideViewPr>
    <p:cSldViewPr snapToGrid="0">
      <p:cViewPr varScale="1">
        <p:scale>
          <a:sx n="65" d="100"/>
          <a:sy n="65" d="100"/>
        </p:scale>
        <p:origin x="870" y="78"/>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px-fs2\o-koho\&#22823;&#38442;&#24195;&#22577;\01_&#31038;&#38263;&#38306;&#20418;&#65288;&#35611;&#28436;&#12539;&#25384;&#25334;&#31561;&#65289;\FIA\&#12459;&#12486;&#12468;&#12522;&#12540;&#21029;&#21462;&#24341;&#39640;&#12398;&#25512;&#31227;\&#9733;FIA%20global%20future%20&amp;%20Option%20volume%20by%20category.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b="0">
                <a:latin typeface="メイリオ" panose="020B0604030504040204" pitchFamily="50" charset="-128"/>
                <a:ea typeface="メイリオ" panose="020B0604030504040204" pitchFamily="50" charset="-128"/>
              </a:defRPr>
            </a:pPr>
            <a:r>
              <a:rPr kumimoji="1" lang="ja-JP" altLang="ja-JP" sz="1050" b="0" i="0" baseline="0">
                <a:effectLst/>
                <a:latin typeface="メイリオ" panose="020B0604030504040204" pitchFamily="50" charset="-128"/>
                <a:ea typeface="メイリオ" panose="020B0604030504040204" pitchFamily="50" charset="-128"/>
              </a:rPr>
              <a:t>資産別取引所デリバティブ取引高の推移</a:t>
            </a:r>
            <a:endParaRPr lang="ja-JP" altLang="ja-JP" sz="1050" b="0">
              <a:effectLst/>
              <a:latin typeface="メイリオ" panose="020B0604030504040204" pitchFamily="50" charset="-128"/>
              <a:ea typeface="メイリオ" panose="020B0604030504040204" pitchFamily="50" charset="-128"/>
            </a:endParaRPr>
          </a:p>
        </c:rich>
      </c:tx>
      <c:layout>
        <c:manualLayout>
          <c:xMode val="edge"/>
          <c:yMode val="edge"/>
          <c:x val="0.32888776630154315"/>
          <c:y val="0"/>
        </c:manualLayout>
      </c:layout>
      <c:overlay val="0"/>
    </c:title>
    <c:autoTitleDeleted val="0"/>
    <c:plotArea>
      <c:layout>
        <c:manualLayout>
          <c:layoutTarget val="inner"/>
          <c:xMode val="edge"/>
          <c:yMode val="edge"/>
          <c:x val="0.11248846117503399"/>
          <c:y val="9.4026310570876293E-2"/>
          <c:w val="0.89923967099249003"/>
          <c:h val="0.82123664583036482"/>
        </c:manualLayout>
      </c:layout>
      <c:barChart>
        <c:barDir val="col"/>
        <c:grouping val="stacked"/>
        <c:varyColors val="0"/>
        <c:ser>
          <c:idx val="5"/>
          <c:order val="0"/>
          <c:tx>
            <c:strRef>
              <c:f>データ!$B$1</c:f>
              <c:strCache>
                <c:ptCount val="1"/>
                <c:pt idx="0">
                  <c:v>株価指数</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データ!$B$2:$B$21</c:f>
              <c:numCache>
                <c:formatCode>#,##0_);[Red]\(#,##0\)</c:formatCode>
                <c:ptCount val="20"/>
                <c:pt idx="0">
                  <c:v>1498150000</c:v>
                </c:pt>
                <c:pt idx="1">
                  <c:v>2791180000</c:v>
                </c:pt>
                <c:pt idx="2">
                  <c:v>3960870000</c:v>
                </c:pt>
                <c:pt idx="3">
                  <c:v>3799400000</c:v>
                </c:pt>
                <c:pt idx="4">
                  <c:v>4080330000</c:v>
                </c:pt>
                <c:pt idx="5">
                  <c:v>4454222902</c:v>
                </c:pt>
                <c:pt idx="6">
                  <c:v>5499833555</c:v>
                </c:pt>
                <c:pt idx="7">
                  <c:v>6488621284</c:v>
                </c:pt>
                <c:pt idx="8">
                  <c:v>7449846538</c:v>
                </c:pt>
                <c:pt idx="9">
                  <c:v>8664986804</c:v>
                </c:pt>
                <c:pt idx="10">
                  <c:v>10228716966</c:v>
                </c:pt>
                <c:pt idx="11">
                  <c:v>7464351381</c:v>
                </c:pt>
                <c:pt idx="12">
                  <c:v>6830177458</c:v>
                </c:pt>
                <c:pt idx="13">
                  <c:v>7339406137</c:v>
                </c:pt>
                <c:pt idx="14">
                  <c:v>8339938815</c:v>
                </c:pt>
                <c:pt idx="15">
                  <c:v>7117924279</c:v>
                </c:pt>
                <c:pt idx="16">
                  <c:v>7515908716</c:v>
                </c:pt>
                <c:pt idx="17">
                  <c:v>9982559310</c:v>
                </c:pt>
                <c:pt idx="18">
                  <c:v>12460888338</c:v>
                </c:pt>
                <c:pt idx="19">
                  <c:v>18609021646</c:v>
                </c:pt>
              </c:numCache>
            </c:numRef>
          </c:val>
          <c:extLst>
            <c:ext xmlns:c16="http://schemas.microsoft.com/office/drawing/2014/chart" uri="{C3380CC4-5D6E-409C-BE32-E72D297353CC}">
              <c16:uniqueId val="{00000000-FE45-4A0C-BA93-FFC055536DAB}"/>
            </c:ext>
          </c:extLst>
        </c:ser>
        <c:ser>
          <c:idx val="4"/>
          <c:order val="1"/>
          <c:tx>
            <c:strRef>
              <c:f>データ!$C$1</c:f>
              <c:strCache>
                <c:ptCount val="1"/>
                <c:pt idx="0">
                  <c:v>個別証券</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データ!$C$2:$C$21</c:f>
              <c:numCache>
                <c:formatCode>#,##0_);[Red]\(#,##0\)</c:formatCode>
                <c:ptCount val="20"/>
                <c:pt idx="0">
                  <c:v>1179010000</c:v>
                </c:pt>
                <c:pt idx="1">
                  <c:v>1354700000</c:v>
                </c:pt>
                <c:pt idx="2">
                  <c:v>1558520000</c:v>
                </c:pt>
                <c:pt idx="3">
                  <c:v>1996660000</c:v>
                </c:pt>
                <c:pt idx="4">
                  <c:v>2356870000</c:v>
                </c:pt>
                <c:pt idx="5">
                  <c:v>2876486897</c:v>
                </c:pt>
                <c:pt idx="6">
                  <c:v>4400437854</c:v>
                </c:pt>
                <c:pt idx="7">
                  <c:v>5511194380</c:v>
                </c:pt>
                <c:pt idx="8">
                  <c:v>4520849065</c:v>
                </c:pt>
                <c:pt idx="9">
                  <c:v>5046629020</c:v>
                </c:pt>
                <c:pt idx="10">
                  <c:v>5296596675</c:v>
                </c:pt>
                <c:pt idx="11">
                  <c:v>5054049740</c:v>
                </c:pt>
                <c:pt idx="12">
                  <c:v>4946500754</c:v>
                </c:pt>
                <c:pt idx="13">
                  <c:v>4943659298</c:v>
                </c:pt>
                <c:pt idx="14">
                  <c:v>4944753556</c:v>
                </c:pt>
                <c:pt idx="15">
                  <c:v>4557835036</c:v>
                </c:pt>
                <c:pt idx="16">
                  <c:v>4754164789</c:v>
                </c:pt>
                <c:pt idx="17">
                  <c:v>5787981798</c:v>
                </c:pt>
                <c:pt idx="18">
                  <c:v>6099212729</c:v>
                </c:pt>
                <c:pt idx="19">
                  <c:v>9897318982</c:v>
                </c:pt>
              </c:numCache>
            </c:numRef>
          </c:val>
          <c:extLst>
            <c:ext xmlns:c16="http://schemas.microsoft.com/office/drawing/2014/chart" uri="{C3380CC4-5D6E-409C-BE32-E72D297353CC}">
              <c16:uniqueId val="{00000001-FE45-4A0C-BA93-FFC055536DAB}"/>
            </c:ext>
          </c:extLst>
        </c:ser>
        <c:ser>
          <c:idx val="3"/>
          <c:order val="2"/>
          <c:tx>
            <c:strRef>
              <c:f>データ!$D$1</c:f>
              <c:strCache>
                <c:ptCount val="1"/>
                <c:pt idx="0">
                  <c:v>金利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データ!$D$2:$D$21</c:f>
              <c:numCache>
                <c:formatCode>#,##0_);[Red]\(#,##0\)</c:formatCode>
                <c:ptCount val="20"/>
                <c:pt idx="0">
                  <c:v>1233560000</c:v>
                </c:pt>
                <c:pt idx="1">
                  <c:v>1478440000</c:v>
                </c:pt>
                <c:pt idx="2">
                  <c:v>1881270000</c:v>
                </c:pt>
                <c:pt idx="3">
                  <c:v>2271250000</c:v>
                </c:pt>
                <c:pt idx="4">
                  <c:v>2536770000</c:v>
                </c:pt>
                <c:pt idx="5">
                  <c:v>3193410504</c:v>
                </c:pt>
                <c:pt idx="6">
                  <c:v>3745176350</c:v>
                </c:pt>
                <c:pt idx="7">
                  <c:v>3204838617</c:v>
                </c:pt>
                <c:pt idx="8">
                  <c:v>2464092298</c:v>
                </c:pt>
                <c:pt idx="9">
                  <c:v>3196005638</c:v>
                </c:pt>
                <c:pt idx="10">
                  <c:v>3455673679</c:v>
                </c:pt>
                <c:pt idx="11">
                  <c:v>2892935562</c:v>
                </c:pt>
                <c:pt idx="12">
                  <c:v>3344450251</c:v>
                </c:pt>
                <c:pt idx="13">
                  <c:v>3300300084</c:v>
                </c:pt>
                <c:pt idx="14">
                  <c:v>3263181266</c:v>
                </c:pt>
                <c:pt idx="15">
                  <c:v>3519100552</c:v>
                </c:pt>
                <c:pt idx="16">
                  <c:v>3967995313</c:v>
                </c:pt>
                <c:pt idx="17">
                  <c:v>4554195669</c:v>
                </c:pt>
                <c:pt idx="18">
                  <c:v>4771985821</c:v>
                </c:pt>
                <c:pt idx="19">
                  <c:v>4151838110</c:v>
                </c:pt>
              </c:numCache>
            </c:numRef>
          </c:val>
          <c:extLst>
            <c:ext xmlns:c16="http://schemas.microsoft.com/office/drawing/2014/chart" uri="{C3380CC4-5D6E-409C-BE32-E72D297353CC}">
              <c16:uniqueId val="{00000002-FE45-4A0C-BA93-FFC055536DAB}"/>
            </c:ext>
          </c:extLst>
        </c:ser>
        <c:ser>
          <c:idx val="2"/>
          <c:order val="3"/>
          <c:tx>
            <c:strRef>
              <c:f>データ!$E$1</c:f>
              <c:strCache>
                <c:ptCount val="1"/>
                <c:pt idx="0">
                  <c:v>通貨</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データ!$E$2:$E$21</c:f>
              <c:numCache>
                <c:formatCode>#,##0_);[Red]\(#,##0\)</c:formatCode>
                <c:ptCount val="20"/>
                <c:pt idx="0">
                  <c:v>55380000</c:v>
                </c:pt>
                <c:pt idx="1">
                  <c:v>60560000</c:v>
                </c:pt>
                <c:pt idx="2">
                  <c:v>77850000</c:v>
                </c:pt>
                <c:pt idx="3">
                  <c:v>105380000</c:v>
                </c:pt>
                <c:pt idx="4">
                  <c:v>167190000</c:v>
                </c:pt>
                <c:pt idx="5">
                  <c:v>240053180</c:v>
                </c:pt>
                <c:pt idx="6">
                  <c:v>459752816</c:v>
                </c:pt>
                <c:pt idx="7">
                  <c:v>597481714</c:v>
                </c:pt>
                <c:pt idx="8">
                  <c:v>990872926</c:v>
                </c:pt>
                <c:pt idx="9">
                  <c:v>2525981511</c:v>
                </c:pt>
                <c:pt idx="10">
                  <c:v>3147464132</c:v>
                </c:pt>
                <c:pt idx="11">
                  <c:v>2434557602</c:v>
                </c:pt>
                <c:pt idx="12">
                  <c:v>2497275021</c:v>
                </c:pt>
                <c:pt idx="13">
                  <c:v>2122783609</c:v>
                </c:pt>
                <c:pt idx="14">
                  <c:v>2785081607</c:v>
                </c:pt>
                <c:pt idx="15">
                  <c:v>3073420689</c:v>
                </c:pt>
                <c:pt idx="16">
                  <c:v>2984103494</c:v>
                </c:pt>
                <c:pt idx="17">
                  <c:v>3928907250</c:v>
                </c:pt>
                <c:pt idx="18">
                  <c:v>3938596707</c:v>
                </c:pt>
                <c:pt idx="19">
                  <c:v>4523688389</c:v>
                </c:pt>
              </c:numCache>
            </c:numRef>
          </c:val>
          <c:extLst>
            <c:ext xmlns:c16="http://schemas.microsoft.com/office/drawing/2014/chart" uri="{C3380CC4-5D6E-409C-BE32-E72D297353CC}">
              <c16:uniqueId val="{00000003-FE45-4A0C-BA93-FFC055536DAB}"/>
            </c:ext>
          </c:extLst>
        </c:ser>
        <c:ser>
          <c:idx val="0"/>
          <c:order val="4"/>
          <c:tx>
            <c:strRef>
              <c:f>データ!$F$1</c:f>
              <c:strCache>
                <c:ptCount val="1"/>
                <c:pt idx="0">
                  <c:v>エネルギー</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データ!$F$2:$F$21</c:f>
              <c:numCache>
                <c:formatCode>#,##0_);[Red]\(#,##0\)</c:formatCode>
                <c:ptCount val="20"/>
                <c:pt idx="0">
                  <c:v>166900000</c:v>
                </c:pt>
                <c:pt idx="1">
                  <c:v>209370000</c:v>
                </c:pt>
                <c:pt idx="2">
                  <c:v>217560000</c:v>
                </c:pt>
                <c:pt idx="3">
                  <c:v>243460000</c:v>
                </c:pt>
                <c:pt idx="4">
                  <c:v>280130000</c:v>
                </c:pt>
                <c:pt idx="5">
                  <c:v>385965150</c:v>
                </c:pt>
                <c:pt idx="6">
                  <c:v>496770566</c:v>
                </c:pt>
                <c:pt idx="7">
                  <c:v>580952996</c:v>
                </c:pt>
                <c:pt idx="8">
                  <c:v>657653860</c:v>
                </c:pt>
                <c:pt idx="9">
                  <c:v>723618042</c:v>
                </c:pt>
                <c:pt idx="10">
                  <c:v>813511365</c:v>
                </c:pt>
                <c:pt idx="11">
                  <c:v>900680624</c:v>
                </c:pt>
                <c:pt idx="12">
                  <c:v>1311008765</c:v>
                </c:pt>
                <c:pt idx="13">
                  <c:v>1160869956</c:v>
                </c:pt>
                <c:pt idx="14">
                  <c:v>1410908886</c:v>
                </c:pt>
                <c:pt idx="15">
                  <c:v>2214163491</c:v>
                </c:pt>
                <c:pt idx="16">
                  <c:v>2171206765</c:v>
                </c:pt>
                <c:pt idx="17">
                  <c:v>2237728622</c:v>
                </c:pt>
                <c:pt idx="18">
                  <c:v>2542348018</c:v>
                </c:pt>
                <c:pt idx="19">
                  <c:v>3152479136</c:v>
                </c:pt>
              </c:numCache>
            </c:numRef>
          </c:val>
          <c:extLst>
            <c:ext xmlns:c16="http://schemas.microsoft.com/office/drawing/2014/chart" uri="{C3380CC4-5D6E-409C-BE32-E72D297353CC}">
              <c16:uniqueId val="{00000004-FE45-4A0C-BA93-FFC055536DAB}"/>
            </c:ext>
          </c:extLst>
        </c:ser>
        <c:ser>
          <c:idx val="7"/>
          <c:order val="5"/>
          <c:tx>
            <c:strRef>
              <c:f>データ!$J$1</c:f>
              <c:strCache>
                <c:ptCount val="1"/>
                <c:pt idx="0">
                  <c:v>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データ!$J$2:$J$21</c:f>
              <c:numCache>
                <c:formatCode>#,##0_);[Red]\(#,##0\)</c:formatCode>
                <c:ptCount val="20"/>
                <c:pt idx="0">
                  <c:v>39140000</c:v>
                </c:pt>
                <c:pt idx="1">
                  <c:v>51260000</c:v>
                </c:pt>
                <c:pt idx="2">
                  <c:v>64459999.999999993</c:v>
                </c:pt>
                <c:pt idx="3">
                  <c:v>60560000</c:v>
                </c:pt>
                <c:pt idx="4">
                  <c:v>55340000</c:v>
                </c:pt>
                <c:pt idx="5">
                  <c:v>102298908</c:v>
                </c:pt>
                <c:pt idx="6">
                  <c:v>150976113</c:v>
                </c:pt>
                <c:pt idx="7">
                  <c:v>157443026</c:v>
                </c:pt>
                <c:pt idx="8">
                  <c:v>151451722</c:v>
                </c:pt>
                <c:pt idx="9">
                  <c:v>174946553</c:v>
                </c:pt>
                <c:pt idx="10">
                  <c:v>342134687</c:v>
                </c:pt>
                <c:pt idx="11">
                  <c:v>319434323</c:v>
                </c:pt>
                <c:pt idx="12">
                  <c:v>433708193</c:v>
                </c:pt>
                <c:pt idx="13">
                  <c:v>371064966</c:v>
                </c:pt>
                <c:pt idx="14">
                  <c:v>316685335</c:v>
                </c:pt>
                <c:pt idx="15">
                  <c:v>312137035</c:v>
                </c:pt>
                <c:pt idx="16">
                  <c:v>281823613</c:v>
                </c:pt>
                <c:pt idx="17">
                  <c:v>317927192</c:v>
                </c:pt>
                <c:pt idx="18">
                  <c:v>582292397</c:v>
                </c:pt>
                <c:pt idx="19">
                  <c:v>983139556</c:v>
                </c:pt>
              </c:numCache>
            </c:numRef>
          </c:val>
          <c:extLst>
            <c:ext xmlns:c16="http://schemas.microsoft.com/office/drawing/2014/chart" uri="{C3380CC4-5D6E-409C-BE32-E72D297353CC}">
              <c16:uniqueId val="{00000005-FE45-4A0C-BA93-FFC055536DAB}"/>
            </c:ext>
          </c:extLst>
        </c:ser>
        <c:ser>
          <c:idx val="1"/>
          <c:order val="6"/>
          <c:tx>
            <c:strRef>
              <c:f>データ!$H$1</c:f>
              <c:strCache>
                <c:ptCount val="1"/>
                <c:pt idx="0">
                  <c:v>非貴金属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データ!$H$2:$H$21</c:f>
              <c:numCache>
                <c:formatCode>#,##0_);[Red]\(#,##0\)</c:formatCode>
                <c:ptCount val="20"/>
                <c:pt idx="0">
                  <c:v>70150000</c:v>
                </c:pt>
                <c:pt idx="1">
                  <c:v>71570000</c:v>
                </c:pt>
                <c:pt idx="2">
                  <c:v>90390000</c:v>
                </c:pt>
                <c:pt idx="3">
                  <c:v>105230000</c:v>
                </c:pt>
                <c:pt idx="4">
                  <c:v>98000000</c:v>
                </c:pt>
                <c:pt idx="5">
                  <c:v>116383437</c:v>
                </c:pt>
                <c:pt idx="6">
                  <c:v>106859969</c:v>
                </c:pt>
                <c:pt idx="7">
                  <c:v>198715383</c:v>
                </c:pt>
                <c:pt idx="8">
                  <c:v>462823525</c:v>
                </c:pt>
                <c:pt idx="9">
                  <c:v>643646141</c:v>
                </c:pt>
                <c:pt idx="10">
                  <c:v>435115597</c:v>
                </c:pt>
                <c:pt idx="11">
                  <c:v>554253753</c:v>
                </c:pt>
                <c:pt idx="12">
                  <c:v>646353626</c:v>
                </c:pt>
                <c:pt idx="13">
                  <c:v>872626126</c:v>
                </c:pt>
                <c:pt idx="14">
                  <c:v>1280935517</c:v>
                </c:pt>
                <c:pt idx="15">
                  <c:v>1877347635</c:v>
                </c:pt>
                <c:pt idx="16">
                  <c:v>1740499534</c:v>
                </c:pt>
                <c:pt idx="17">
                  <c:v>1523423150</c:v>
                </c:pt>
                <c:pt idx="18">
                  <c:v>1439730644</c:v>
                </c:pt>
                <c:pt idx="19">
                  <c:v>1433275953</c:v>
                </c:pt>
              </c:numCache>
            </c:numRef>
          </c:val>
          <c:extLst>
            <c:ext xmlns:c16="http://schemas.microsoft.com/office/drawing/2014/chart" uri="{C3380CC4-5D6E-409C-BE32-E72D297353CC}">
              <c16:uniqueId val="{00000006-FE45-4A0C-BA93-FFC055536DAB}"/>
            </c:ext>
          </c:extLst>
        </c:ser>
        <c:ser>
          <c:idx val="8"/>
          <c:order val="7"/>
          <c:tx>
            <c:strRef>
              <c:f>データ!$G$1</c:f>
              <c:strCache>
                <c:ptCount val="1"/>
                <c:pt idx="0">
                  <c:v>農産物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データ!$G$2:$G$21</c:f>
              <c:numCache>
                <c:formatCode>#,##0_);[Red]\(#,##0\)</c:formatCode>
                <c:ptCount val="20"/>
                <c:pt idx="0">
                  <c:v>139400000</c:v>
                </c:pt>
                <c:pt idx="1">
                  <c:v>199390000</c:v>
                </c:pt>
                <c:pt idx="2">
                  <c:v>261149999.99999997</c:v>
                </c:pt>
                <c:pt idx="3">
                  <c:v>301910000</c:v>
                </c:pt>
                <c:pt idx="4">
                  <c:v>378900000</c:v>
                </c:pt>
                <c:pt idx="5">
                  <c:v>489031853</c:v>
                </c:pt>
                <c:pt idx="6">
                  <c:v>640683907</c:v>
                </c:pt>
                <c:pt idx="7">
                  <c:v>897633132</c:v>
                </c:pt>
                <c:pt idx="8">
                  <c:v>927839377</c:v>
                </c:pt>
                <c:pt idx="9">
                  <c:v>1305504989</c:v>
                </c:pt>
                <c:pt idx="10">
                  <c:v>996805471</c:v>
                </c:pt>
                <c:pt idx="11">
                  <c:v>1254451535</c:v>
                </c:pt>
                <c:pt idx="12">
                  <c:v>1211465802</c:v>
                </c:pt>
                <c:pt idx="13">
                  <c:v>1388095447</c:v>
                </c:pt>
                <c:pt idx="14">
                  <c:v>1639886712</c:v>
                </c:pt>
                <c:pt idx="15">
                  <c:v>1932074899</c:v>
                </c:pt>
                <c:pt idx="16">
                  <c:v>1306068499</c:v>
                </c:pt>
                <c:pt idx="17">
                  <c:v>1487755387</c:v>
                </c:pt>
                <c:pt idx="18">
                  <c:v>1767719357</c:v>
                </c:pt>
                <c:pt idx="19">
                  <c:v>2569466044</c:v>
                </c:pt>
              </c:numCache>
            </c:numRef>
          </c:val>
          <c:extLst>
            <c:ext xmlns:c16="http://schemas.microsoft.com/office/drawing/2014/chart" uri="{C3380CC4-5D6E-409C-BE32-E72D297353CC}">
              <c16:uniqueId val="{00000007-FE45-4A0C-BA93-FFC055536DAB}"/>
            </c:ext>
          </c:extLst>
        </c:ser>
        <c:ser>
          <c:idx val="9"/>
          <c:order val="8"/>
          <c:tx>
            <c:strRef>
              <c:f>データ!$I$1</c:f>
              <c:strCache>
                <c:ptCount val="1"/>
                <c:pt idx="0">
                  <c:v>その他</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データ!$I$2:$I$21</c:f>
              <c:numCache>
                <c:formatCode>#,##0_);[Red]\(#,##0\)</c:formatCode>
                <c:ptCount val="20"/>
                <c:pt idx="0">
                  <c:v>750000</c:v>
                </c:pt>
                <c:pt idx="1">
                  <c:v>800000</c:v>
                </c:pt>
                <c:pt idx="2">
                  <c:v>660000</c:v>
                </c:pt>
                <c:pt idx="3">
                  <c:v>860000</c:v>
                </c:pt>
                <c:pt idx="4">
                  <c:v>2590000</c:v>
                </c:pt>
                <c:pt idx="5">
                  <c:v>4360194</c:v>
                </c:pt>
                <c:pt idx="6">
                  <c:v>26140974</c:v>
                </c:pt>
                <c:pt idx="7">
                  <c:v>44896671</c:v>
                </c:pt>
                <c:pt idx="8">
                  <c:v>114469433</c:v>
                </c:pt>
                <c:pt idx="9">
                  <c:v>137657192</c:v>
                </c:pt>
                <c:pt idx="10">
                  <c:v>230305531</c:v>
                </c:pt>
                <c:pt idx="11">
                  <c:v>253203391</c:v>
                </c:pt>
                <c:pt idx="12">
                  <c:v>345924587</c:v>
                </c:pt>
                <c:pt idx="13">
                  <c:v>354372337</c:v>
                </c:pt>
                <c:pt idx="14">
                  <c:v>819711258</c:v>
                </c:pt>
                <c:pt idx="15">
                  <c:v>616015068</c:v>
                </c:pt>
                <c:pt idx="16">
                  <c:v>479809831</c:v>
                </c:pt>
                <c:pt idx="17">
                  <c:v>489018266</c:v>
                </c:pt>
                <c:pt idx="18">
                  <c:v>889168670</c:v>
                </c:pt>
                <c:pt idx="19">
                  <c:v>1447264077</c:v>
                </c:pt>
              </c:numCache>
            </c:numRef>
          </c:val>
          <c:extLst>
            <c:ext xmlns:c16="http://schemas.microsoft.com/office/drawing/2014/chart" uri="{C3380CC4-5D6E-409C-BE32-E72D297353CC}">
              <c16:uniqueId val="{00000008-FE45-4A0C-BA93-FFC055536DAB}"/>
            </c:ext>
          </c:extLst>
        </c:ser>
        <c:dLbls>
          <c:showLegendKey val="0"/>
          <c:showVal val="0"/>
          <c:showCatName val="0"/>
          <c:showSerName val="0"/>
          <c:showPercent val="0"/>
          <c:showBubbleSize val="0"/>
        </c:dLbls>
        <c:gapWidth val="150"/>
        <c:overlap val="100"/>
        <c:axId val="2112162688"/>
        <c:axId val="1"/>
      </c:barChart>
      <c:catAx>
        <c:axId val="2112162688"/>
        <c:scaling>
          <c:orientation val="minMax"/>
        </c:scaling>
        <c:delete val="0"/>
        <c:axPos val="b"/>
        <c:numFmt formatCode="General" sourceLinked="1"/>
        <c:majorTickMark val="out"/>
        <c:minorTickMark val="none"/>
        <c:tickLblPos val="nextTo"/>
        <c:txPr>
          <a:bodyPr/>
          <a:lstStyle/>
          <a:p>
            <a:pPr>
              <a:defRPr sz="1100"/>
            </a:pPr>
            <a:endParaRPr lang="ja-JP"/>
          </a:p>
        </c:txPr>
        <c:crossAx val="1"/>
        <c:crosses val="autoZero"/>
        <c:auto val="1"/>
        <c:lblAlgn val="ctr"/>
        <c:lblOffset val="100"/>
        <c:noMultiLvlLbl val="0"/>
      </c:catAx>
      <c:valAx>
        <c:axId val="1"/>
        <c:scaling>
          <c:orientation val="minMax"/>
          <c:min val="0"/>
        </c:scaling>
        <c:delete val="0"/>
        <c:axPos val="l"/>
        <c:majorGridlines/>
        <c:numFmt formatCode="#,##0_);[Red]\(#,##0\)" sourceLinked="0"/>
        <c:majorTickMark val="out"/>
        <c:minorTickMark val="none"/>
        <c:tickLblPos val="nextTo"/>
        <c:txPr>
          <a:bodyPr/>
          <a:lstStyle/>
          <a:p>
            <a:pPr>
              <a:defRPr sz="1200"/>
            </a:pPr>
            <a:endParaRPr lang="ja-JP"/>
          </a:p>
        </c:txPr>
        <c:crossAx val="2112162688"/>
        <c:crosses val="autoZero"/>
        <c:crossBetween val="between"/>
        <c:dispUnits>
          <c:builtInUnit val="millions"/>
        </c:dispUnits>
      </c:valAx>
    </c:plotArea>
    <c:legend>
      <c:legendPos val="r"/>
      <c:legendEntry>
        <c:idx val="2"/>
        <c:txPr>
          <a:bodyPr/>
          <a:lstStyle/>
          <a:p>
            <a:pPr>
              <a:defRPr sz="900"/>
            </a:pPr>
            <a:endParaRPr lang="ja-JP"/>
          </a:p>
        </c:txPr>
      </c:legendEntry>
      <c:layout>
        <c:manualLayout>
          <c:xMode val="edge"/>
          <c:yMode val="edge"/>
          <c:x val="0.1220484230878259"/>
          <c:y val="0.10144879956502076"/>
          <c:w val="0.16639494399581334"/>
          <c:h val="0.48078374464299023"/>
        </c:manualLayout>
      </c:layout>
      <c:overlay val="0"/>
      <c:spPr>
        <a:solidFill>
          <a:sysClr val="window" lastClr="FFFFFF"/>
        </a:solidFill>
        <a:ln>
          <a:solidFill>
            <a:schemeClr val="bg1">
              <a:lumMod val="50000"/>
            </a:schemeClr>
          </a:solidFill>
        </a:ln>
      </c:spPr>
      <c:txPr>
        <a:bodyPr/>
        <a:lstStyle/>
        <a:p>
          <a:pPr>
            <a:defRPr sz="9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0.16562</cdr:x>
      <cdr:y>0.0801</cdr:y>
    </cdr:to>
    <cdr:sp macro="" textlink="">
      <cdr:nvSpPr>
        <cdr:cNvPr id="2" name="テキスト ボックス 1"/>
        <cdr:cNvSpPr txBox="1"/>
      </cdr:nvSpPr>
      <cdr:spPr>
        <a:xfrm xmlns:a="http://schemas.openxmlformats.org/drawingml/2006/main">
          <a:off x="-6647542" y="-779159"/>
          <a:ext cx="858158" cy="212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800" dirty="0"/>
            <a:t>(</a:t>
          </a:r>
          <a:r>
            <a:rPr lang="ja-JP" altLang="en-US" sz="800" dirty="0" smtClean="0"/>
            <a:t>百万単位</a:t>
          </a:r>
          <a:r>
            <a:rPr lang="en-US" altLang="ja-JP" sz="800" dirty="0"/>
            <a:t>) </a:t>
          </a:r>
          <a:endParaRPr lang="ja-JP" altLang="en-US" sz="800" dirty="0"/>
        </a:p>
      </cdr:txBody>
    </cdr:sp>
  </cdr:relSizeAnchor>
  <cdr:relSizeAnchor xmlns:cdr="http://schemas.openxmlformats.org/drawingml/2006/chartDrawing">
    <cdr:from>
      <cdr:x>0.66096</cdr:x>
      <cdr:y>0.23937</cdr:y>
    </cdr:from>
    <cdr:to>
      <cdr:x>0.77691</cdr:x>
      <cdr:y>0.48315</cdr:y>
    </cdr:to>
    <cdr:sp macro="" textlink="">
      <cdr:nvSpPr>
        <cdr:cNvPr id="5" name="テキスト ボックス 4"/>
        <cdr:cNvSpPr txBox="1"/>
      </cdr:nvSpPr>
      <cdr:spPr>
        <a:xfrm xmlns:a="http://schemas.openxmlformats.org/drawingml/2006/main">
          <a:off x="5238750" y="914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2022/3/25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10</a:t>
            </a:fld>
            <a:endParaRPr lang="ja-JP" altLang="en-US" dirty="0">
              <a:solidFill>
                <a:srgbClr val="2D2E2D"/>
              </a:solidFill>
            </a:endParaRPr>
          </a:p>
        </p:txBody>
      </p:sp>
    </p:spTree>
    <p:extLst>
      <p:ext uri="{BB962C8B-B14F-4D97-AF65-F5344CB8AC3E}">
        <p14:creationId xmlns:p14="http://schemas.microsoft.com/office/powerpoint/2010/main" val="41426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11</a:t>
            </a:fld>
            <a:endParaRPr lang="ja-JP" altLang="en-US" dirty="0">
              <a:solidFill>
                <a:srgbClr val="2D2E2D"/>
              </a:solidFill>
            </a:endParaRPr>
          </a:p>
        </p:txBody>
      </p:sp>
    </p:spTree>
    <p:extLst>
      <p:ext uri="{BB962C8B-B14F-4D97-AF65-F5344CB8AC3E}">
        <p14:creationId xmlns:p14="http://schemas.microsoft.com/office/powerpoint/2010/main" val="199490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31</a:t>
            </a:fld>
            <a:endParaRPr lang="ja-JP" altLang="en-US" dirty="0">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32</a:t>
            </a:fld>
            <a:endParaRPr lang="ja-JP" altLang="en-US" dirty="0">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dirty="0">
              <a:solidFill>
                <a:srgbClr val="2D2E2D"/>
              </a:solidFill>
            </a:endParaRPr>
          </a:p>
        </p:txBody>
      </p:sp>
    </p:spTree>
    <p:extLst>
      <p:ext uri="{BB962C8B-B14F-4D97-AF65-F5344CB8AC3E}">
        <p14:creationId xmlns:p14="http://schemas.microsoft.com/office/powerpoint/2010/main" val="5300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dirty="0">
              <a:solidFill>
                <a:srgbClr val="2D2E2D"/>
              </a:solidFill>
            </a:endParaRPr>
          </a:p>
        </p:txBody>
      </p:sp>
    </p:spTree>
    <p:extLst>
      <p:ext uri="{BB962C8B-B14F-4D97-AF65-F5344CB8AC3E}">
        <p14:creationId xmlns:p14="http://schemas.microsoft.com/office/powerpoint/2010/main" val="76891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dirty="0">
              <a:solidFill>
                <a:srgbClr val="2D2E2D"/>
              </a:solidFill>
            </a:endParaRPr>
          </a:p>
        </p:txBody>
      </p:sp>
    </p:spTree>
    <p:extLst>
      <p:ext uri="{BB962C8B-B14F-4D97-AF65-F5344CB8AC3E}">
        <p14:creationId xmlns:p14="http://schemas.microsoft.com/office/powerpoint/2010/main" val="166109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36</a:t>
            </a:fld>
            <a:endParaRPr kumimoji="1" lang="ja-JP" altLang="en-US"/>
          </a:p>
        </p:txBody>
      </p:sp>
    </p:spTree>
    <p:extLst>
      <p:ext uri="{BB962C8B-B14F-4D97-AF65-F5344CB8AC3E}">
        <p14:creationId xmlns:p14="http://schemas.microsoft.com/office/powerpoint/2010/main" val="101466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37</a:t>
            </a:fld>
            <a:endParaRPr lang="ja-JP" altLang="en-US" dirty="0">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2022/3/25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2022/3/25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2022/3/25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2022/3/25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2022/3/25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2022/3/25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2022/3/25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2022/3/25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2022/3/25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2022/3/25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2022/3/25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2022/3/25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1832" y="1986436"/>
            <a:ext cx="10003809" cy="1635681"/>
          </a:xfrm>
        </p:spPr>
        <p:txBody>
          <a:bodyPr anchor="ctr">
            <a:normAutofit/>
          </a:bodyPr>
          <a:lstStyle/>
          <a:p>
            <a:r>
              <a:rPr lang="ja-JP" altLang="en-US" sz="5400" dirty="0">
                <a:latin typeface="UD デジタル 教科書体 NK-R" panose="02020400000000000000" pitchFamily="18" charset="-128"/>
                <a:ea typeface="UD デジタル 教科書体 NK-R" panose="02020400000000000000" pitchFamily="18" charset="-128"/>
              </a:rPr>
              <a:t>国際金融都市</a:t>
            </a:r>
            <a:r>
              <a:rPr lang="en-US" altLang="ja-JP" sz="5400" dirty="0">
                <a:latin typeface="UD デジタル 教科書体 NK-R" panose="02020400000000000000" pitchFamily="18" charset="-128"/>
                <a:ea typeface="UD デジタル 教科書体 NK-R" panose="02020400000000000000" pitchFamily="18" charset="-128"/>
              </a:rPr>
              <a:t>OSAKA</a:t>
            </a:r>
            <a:r>
              <a:rPr lang="ja-JP" altLang="ja-JP" sz="5400" dirty="0" smtClean="0">
                <a:latin typeface="UD デジタル 教科書体 NK-R" panose="02020400000000000000" pitchFamily="18" charset="-128"/>
                <a:ea typeface="UD デジタル 教科書体 NK-R" panose="02020400000000000000" pitchFamily="18" charset="-128"/>
              </a:rPr>
              <a:t>戦略</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1238712" y="3622118"/>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p:txBody>
          <a:bodyPr>
            <a:normAutofit/>
          </a:bodyPr>
          <a:lstStyle/>
          <a:p>
            <a:endParaRPr lang="en-US" altLang="ja-JP" dirty="0">
              <a:latin typeface="UD デジタル 教科書体 NK-R" panose="02020400000000000000" pitchFamily="18" charset="-128"/>
              <a:ea typeface="UD デジタル 教科書体 NK-R" panose="02020400000000000000" pitchFamily="18" charset="-128"/>
            </a:endParaRPr>
          </a:p>
          <a:p>
            <a:r>
              <a:rPr lang="en-US" altLang="ja-JP" dirty="0">
                <a:latin typeface="UD デジタル 教科書体 NK-R" panose="02020400000000000000" pitchFamily="18" charset="-128"/>
                <a:ea typeface="UD デジタル 教科書体 NK-R" panose="02020400000000000000" pitchFamily="18" charset="-128"/>
              </a:rPr>
              <a:t>2022</a:t>
            </a:r>
            <a:r>
              <a:rPr lang="ja-JP" altLang="en-US" dirty="0">
                <a:latin typeface="UD デジタル 教科書体 NK-R" panose="02020400000000000000" pitchFamily="18" charset="-128"/>
                <a:ea typeface="UD デジタル 教科書体 NK-R" panose="02020400000000000000" pitchFamily="18" charset="-128"/>
              </a:rPr>
              <a:t>年</a:t>
            </a:r>
            <a:r>
              <a:rPr lang="ja-JP" altLang="en-US" dirty="0" smtClean="0">
                <a:latin typeface="UD デジタル 教科書体 NK-R" panose="02020400000000000000" pitchFamily="18" charset="-128"/>
                <a:ea typeface="UD デジタル 教科書体 NK-R" panose="02020400000000000000" pitchFamily="18" charset="-128"/>
              </a:rPr>
              <a:t>３月</a:t>
            </a:r>
            <a:r>
              <a:rPr lang="en-US" altLang="ja-JP" dirty="0" smtClean="0">
                <a:latin typeface="UD デジタル 教科書体 NK-R" panose="02020400000000000000" pitchFamily="18" charset="-128"/>
                <a:ea typeface="UD デジタル 教科書体 NK-R" panose="02020400000000000000" pitchFamily="18" charset="-128"/>
              </a:rPr>
              <a:t>25</a:t>
            </a:r>
            <a:r>
              <a:rPr lang="ja-JP" altLang="en-US" dirty="0" smtClean="0">
                <a:latin typeface="UD デジタル 教科書体 NK-R" panose="02020400000000000000" pitchFamily="18" charset="-128"/>
                <a:ea typeface="UD デジタル 教科書体 NK-R" panose="02020400000000000000" pitchFamily="18" charset="-128"/>
              </a:rPr>
              <a:t>日</a:t>
            </a:r>
            <a:endParaRPr lang="ja-JP" altLang="en-US" dirty="0"/>
          </a:p>
          <a:p>
            <a:r>
              <a:rPr lang="ja-JP" altLang="en-US" dirty="0">
                <a:latin typeface="UD デジタル 教科書体 NK-R" panose="02020400000000000000" pitchFamily="18" charset="-128"/>
                <a:ea typeface="UD デジタル 教科書体 NK-R" panose="02020400000000000000" pitchFamily="18" charset="-128"/>
              </a:rPr>
              <a:t>国際金融都市</a:t>
            </a:r>
            <a:r>
              <a:rPr lang="en-US" altLang="ja-JP" dirty="0">
                <a:latin typeface="UD デジタル 教科書体 NK-R" panose="02020400000000000000" pitchFamily="18" charset="-128"/>
                <a:ea typeface="UD デジタル 教科書体 NK-R" panose="02020400000000000000" pitchFamily="18" charset="-128"/>
              </a:rPr>
              <a:t>OSAKA </a:t>
            </a:r>
            <a:r>
              <a:rPr lang="ja-JP" altLang="en-US" dirty="0">
                <a:latin typeface="UD デジタル 教科書体 NK-R" panose="02020400000000000000" pitchFamily="18" charset="-128"/>
                <a:ea typeface="UD デジタル 教科書体 NK-R" panose="02020400000000000000" pitchFamily="18" charset="-128"/>
              </a:rPr>
              <a:t>推進委員会 </a:t>
            </a:r>
            <a:r>
              <a:rPr lang="ja-JP" altLang="en-US" dirty="0" smtClean="0">
                <a:latin typeface="UD デジタル 教科書体 NK-R" panose="02020400000000000000" pitchFamily="18" charset="-128"/>
                <a:ea typeface="UD デジタル 教科書体 NK-R" panose="02020400000000000000" pitchFamily="18" charset="-128"/>
              </a:rPr>
              <a:t>総会</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2620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Ⅱ</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めざす</a:t>
            </a:r>
            <a:r>
              <a:rPr lang="ja-JP" altLang="en-US" dirty="0">
                <a:latin typeface="UD デジタル 教科書体 NK-R" panose="02020400000000000000" pitchFamily="18" charset="-128"/>
                <a:ea typeface="UD デジタル 教科書体 NK-R" panose="02020400000000000000" pitchFamily="18" charset="-128"/>
              </a:rPr>
              <a:t>国際金融</a:t>
            </a:r>
            <a:r>
              <a:rPr lang="ja-JP" altLang="en-US" dirty="0" smtClean="0">
                <a:latin typeface="UD デジタル 教科書体 NK-R" panose="02020400000000000000" pitchFamily="18" charset="-128"/>
                <a:ea typeface="UD デジタル 教科書体 NK-R" panose="02020400000000000000" pitchFamily="18" charset="-128"/>
              </a:rPr>
              <a:t>都市像</a:t>
            </a:r>
            <a:endParaRPr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33" name="直線コネクタ 32"/>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2"/>
          <p:cNvSpPr txBox="1">
            <a:spLocks/>
          </p:cNvSpPr>
          <p:nvPr/>
        </p:nvSpPr>
        <p:spPr>
          <a:xfrm>
            <a:off x="627182" y="1758639"/>
            <a:ext cx="10918824"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　　　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7"/>
          <p:cNvSpPr txBox="1">
            <a:spLocks noChangeArrowheads="1"/>
          </p:cNvSpPr>
          <p:nvPr/>
        </p:nvSpPr>
        <p:spPr bwMode="auto">
          <a:xfrm>
            <a:off x="640061" y="2491683"/>
            <a:ext cx="10918824"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endParaRPr lang="en-US" altLang="ja-JP" sz="1000" b="1"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b="1"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拠点、</a:t>
            </a:r>
            <a:r>
              <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rPr>
              <a:t>IR</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等の世界的なビッグプロジェクトを活用し、</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大阪・関西の国際的知名度を高め、</a:t>
            </a:r>
            <a:r>
              <a:rPr lang="ja-JP" altLang="en-US" sz="20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dirty="0">
                <a:latin typeface="UD デジタル 教科書体 NK-R" panose="02020400000000000000" pitchFamily="18" charset="-128"/>
                <a:ea typeface="UD デジタル 教科書体 NK-R" panose="02020400000000000000" pitchFamily="18" charset="-128"/>
              </a:rPr>
              <a:t>国内外から人材や投資を呼び込み、金融面から</a:t>
            </a:r>
            <a:r>
              <a:rPr lang="ja-JP" altLang="en-US" sz="2000" dirty="0" smtClean="0">
                <a:latin typeface="UD デジタル 教科書体 NK-R" panose="02020400000000000000" pitchFamily="18" charset="-128"/>
                <a:ea typeface="UD デジタル 教科書体 NK-R" panose="02020400000000000000" pitchFamily="18" charset="-128"/>
              </a:rPr>
              <a:t>スタートアップ</a:t>
            </a:r>
            <a:r>
              <a:rPr lang="ja-JP" altLang="en-US" sz="2000" dirty="0">
                <a:latin typeface="UD デジタル 教科書体 NK-R" panose="02020400000000000000" pitchFamily="18" charset="-128"/>
                <a:ea typeface="UD デジタル 教科書体 NK-R" panose="02020400000000000000" pitchFamily="18" charset="-128"/>
              </a:rPr>
              <a:t>の成長を支援するエコシステムの拠点形成、さらには金融系企業やフィンテック企業等</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を</a:t>
            </a:r>
            <a:r>
              <a:rPr lang="ja-JP" altLang="en-US" sz="2000" dirty="0">
                <a:latin typeface="UD デジタル 教科書体 NK-R" panose="02020400000000000000" pitchFamily="18" charset="-128"/>
                <a:ea typeface="UD デジタル 教科書体 NK-R" panose="02020400000000000000" pitchFamily="18" charset="-128"/>
              </a:rPr>
              <a:t>集積させる</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FontTx/>
              <a:buNone/>
            </a:pP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　また</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自然災害が多いという日本の投資リスクを軽減するため、金融のレジリエンス（強靭化）を向</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上させ</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、大阪が補完的役割を担える体制づくりを</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endPar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　さらに</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、府民の金融</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リテラシーの向上に取り組み、投資を活性化する。</a:t>
            </a:r>
            <a:endPar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　その結果、大阪・関西の</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投資魅力に対する注目が</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高まり</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、企業</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に資金が</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循環して経済</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が</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活性化するとともに、災害</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等に強い経済が実現する。</a:t>
            </a:r>
            <a:endParaRPr lang="en-US" altLang="ja-JP" sz="1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また、金融リテラシー</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の</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向上により、</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投資マインドが醸成され、</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府民資産</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の</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増加も期待できる。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10" name="正方形/長方形 9"/>
          <p:cNvSpPr/>
          <p:nvPr/>
        </p:nvSpPr>
        <p:spPr>
          <a:xfrm>
            <a:off x="627182" y="911818"/>
            <a:ext cx="10918824" cy="707886"/>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国際金融都市実現のために重視すべき視点（</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アジア／グローバルの視点、差別化・補完性の視点）を踏まえ、２つのめざす国際金融都市像を掲げる。</a:t>
            </a:r>
            <a:endParaRPr lang="en-US" altLang="ja-JP" sz="2000" b="1" u="sng"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10</a:t>
            </a:fld>
            <a:endParaRPr kumimoji="1" lang="ja-JP" altLang="en-US" dirty="0"/>
          </a:p>
        </p:txBody>
      </p:sp>
    </p:spTree>
    <p:extLst>
      <p:ext uri="{BB962C8B-B14F-4D97-AF65-F5344CB8AC3E}">
        <p14:creationId xmlns:p14="http://schemas.microsoft.com/office/powerpoint/2010/main" val="22784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p:cNvSpPr txBox="1">
            <a:spLocks/>
          </p:cNvSpPr>
          <p:nvPr/>
        </p:nvSpPr>
        <p:spPr>
          <a:xfrm>
            <a:off x="627181" y="938029"/>
            <a:ext cx="10877881"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　　　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7"/>
          <p:cNvSpPr txBox="1">
            <a:spLocks noChangeArrowheads="1"/>
          </p:cNvSpPr>
          <p:nvPr/>
        </p:nvSpPr>
        <p:spPr bwMode="auto">
          <a:xfrm>
            <a:off x="627180" y="1791463"/>
            <a:ext cx="10877882" cy="35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r>
              <a:rPr lang="ja-JP" altLang="en-US" sz="2000" dirty="0" smtClean="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日本</a:t>
            </a:r>
            <a:r>
              <a:rPr lang="ja-JP" altLang="en-US" sz="2000" dirty="0">
                <a:latin typeface="UD デジタル 教科書体 NK-R" panose="02020400000000000000" pitchFamily="18" charset="-128"/>
                <a:ea typeface="UD デジタル 教科書体 NK-R" panose="02020400000000000000" pitchFamily="18" charset="-128"/>
              </a:rPr>
              <a:t>におけるデリバティブ取引の拠点都市として、エッジの効いた金融商品の開発</a:t>
            </a:r>
            <a:r>
              <a:rPr lang="ja-JP" altLang="en-US" sz="2000" dirty="0" smtClean="0">
                <a:latin typeface="UD デジタル 教科書体 NK-R" panose="02020400000000000000" pitchFamily="18" charset="-128"/>
                <a:ea typeface="UD デジタル 教科書体 NK-R" panose="02020400000000000000" pitchFamily="18" charset="-128"/>
              </a:rPr>
              <a:t>などを行う。</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　また</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err="1">
                <a:latin typeface="UD デジタル 教科書体 NK-R" panose="02020400000000000000" pitchFamily="18" charset="-128"/>
                <a:ea typeface="UD デジタル 教科書体 NK-R" panose="02020400000000000000" pitchFamily="18" charset="-128"/>
              </a:rPr>
              <a:t>ｓ</a:t>
            </a:r>
            <a:r>
              <a:rPr lang="ja-JP" altLang="en-US" sz="2000" dirty="0">
                <a:latin typeface="UD デジタル 教科書体 NK-R" panose="02020400000000000000" pitchFamily="18" charset="-128"/>
                <a:ea typeface="UD デジタル 教科書体 NK-R" panose="02020400000000000000" pitchFamily="18" charset="-128"/>
              </a:rPr>
              <a:t>先進都市として、サステナブルファイナンスの先進的な取組みを展開し、</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金融面から</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を推進</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する。</a:t>
            </a:r>
            <a:endPar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rPr>
              <a:t>　さらには</a:t>
            </a:r>
            <a:r>
              <a:rPr lang="ja-JP" altLang="en-US" sz="2000" dirty="0" smtClean="0">
                <a:latin typeface="UD デジタル 教科書体 NK-R" panose="02020400000000000000" pitchFamily="18" charset="-128"/>
                <a:ea typeface="UD デジタル 教科書体 NK-R" panose="02020400000000000000" pitchFamily="18" charset="-128"/>
              </a:rPr>
              <a:t>、フィンテック技術の活用により、金融</a:t>
            </a:r>
            <a:r>
              <a:rPr lang="ja-JP" altLang="en-US" sz="2000" dirty="0">
                <a:latin typeface="UD デジタル 教科書体 NK-R" panose="02020400000000000000" pitchFamily="18" charset="-128"/>
                <a:ea typeface="UD デジタル 教科書体 NK-R" panose="02020400000000000000" pitchFamily="18" charset="-128"/>
              </a:rPr>
              <a:t>分野における革新的な社会実験・実装の展開を通じて新たな金融サービスを</a:t>
            </a:r>
            <a:r>
              <a:rPr lang="ja-JP" altLang="en-US" sz="2000" dirty="0" smtClean="0">
                <a:latin typeface="UD デジタル 教科書体 NK-R" panose="02020400000000000000" pitchFamily="18" charset="-128"/>
                <a:ea typeface="UD デジタル 教科書体 NK-R" panose="02020400000000000000" pitchFamily="18" charset="-128"/>
              </a:rPr>
              <a:t>生み出す。</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　 その結果、アジア</a:t>
            </a:r>
            <a:r>
              <a:rPr lang="ja-JP" altLang="en-US" sz="2000" dirty="0">
                <a:latin typeface="UD デジタル 教科書体 NK-R" panose="02020400000000000000" pitchFamily="18" charset="-128"/>
                <a:ea typeface="UD デジタル 教科書体 NK-R" panose="02020400000000000000" pitchFamily="18" charset="-128"/>
              </a:rPr>
              <a:t>における先駆的なデリバティブの</a:t>
            </a:r>
            <a:r>
              <a:rPr lang="ja-JP" altLang="en-US" sz="2000" dirty="0" smtClean="0">
                <a:latin typeface="UD デジタル 教科書体 NK-R" panose="02020400000000000000" pitchFamily="18" charset="-128"/>
                <a:ea typeface="UD デジタル 教科書体 NK-R" panose="02020400000000000000" pitchFamily="18" charset="-128"/>
              </a:rPr>
              <a:t>拠点</a:t>
            </a:r>
            <a:r>
              <a:rPr lang="ja-JP" altLang="en-US" sz="2000" dirty="0">
                <a:latin typeface="UD デジタル 教科書体 NK-R" panose="02020400000000000000" pitchFamily="18" charset="-128"/>
                <a:ea typeface="UD デジタル 教科書体 NK-R" panose="02020400000000000000" pitchFamily="18" charset="-128"/>
              </a:rPr>
              <a:t>として</a:t>
            </a:r>
            <a:r>
              <a:rPr lang="ja-JP" altLang="en-US" sz="2000" dirty="0" smtClean="0">
                <a:latin typeface="UD デジタル 教科書体 NK-R" panose="02020400000000000000" pitchFamily="18" charset="-128"/>
                <a:ea typeface="UD デジタル 教科書体 NK-R" panose="02020400000000000000" pitchFamily="18" charset="-128"/>
              </a:rPr>
              <a:t>の魅力が向上するとともに、カーボンニュートラル</a:t>
            </a:r>
            <a:r>
              <a:rPr lang="ja-JP" altLang="en-US" sz="2000" dirty="0">
                <a:latin typeface="UD デジタル 教科書体 NK-R" panose="02020400000000000000" pitchFamily="18" charset="-128"/>
                <a:ea typeface="UD デジタル 教科書体 NK-R" panose="02020400000000000000" pitchFamily="18" charset="-128"/>
              </a:rPr>
              <a:t>をはじめ、社会的課題の解決という世界共通</a:t>
            </a:r>
            <a:r>
              <a:rPr lang="ja-JP" altLang="en-US" sz="2000" dirty="0" smtClean="0">
                <a:latin typeface="UD デジタル 教科書体 NK-R" panose="02020400000000000000" pitchFamily="18" charset="-128"/>
                <a:ea typeface="UD デジタル 教科書体 NK-R" panose="02020400000000000000" pitchFamily="18" charset="-128"/>
              </a:rPr>
              <a:t>の目標</a:t>
            </a:r>
            <a:r>
              <a:rPr lang="ja-JP" altLang="en-US" sz="2000" dirty="0">
                <a:latin typeface="UD デジタル 教科書体 NK-R" panose="02020400000000000000" pitchFamily="18" charset="-128"/>
                <a:ea typeface="UD デジタル 教科書体 NK-R" panose="02020400000000000000" pitchFamily="18" charset="-128"/>
              </a:rPr>
              <a:t>に金融面から貢献する</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FontTx/>
              <a:buNone/>
            </a:pPr>
            <a:r>
              <a:rPr lang="ja-JP" altLang="en-US" sz="2000" dirty="0" smtClean="0">
                <a:latin typeface="UD デジタル 教科書体 NK-R" panose="02020400000000000000" pitchFamily="18" charset="-128"/>
                <a:ea typeface="UD デジタル 教科書体 NK-R" panose="02020400000000000000" pitchFamily="18" charset="-128"/>
              </a:rPr>
              <a:t>　 また、新たな金融サービスの普及により</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府民</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の生活</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利便性の向上も期待できる。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endParaRPr lang="en-US" altLang="ja-JP" sz="2000"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7"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11</a:t>
            </a:fld>
            <a:endParaRPr kumimoji="1" lang="ja-JP" altLang="en-US" dirty="0"/>
          </a:p>
        </p:txBody>
      </p:sp>
    </p:spTree>
    <p:extLst>
      <p:ext uri="{BB962C8B-B14F-4D97-AF65-F5344CB8AC3E}">
        <p14:creationId xmlns:p14="http://schemas.microsoft.com/office/powerpoint/2010/main" val="3142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a:spLocks noGrp="1"/>
          </p:cNvSpPr>
          <p:nvPr>
            <p:ph type="title"/>
          </p:nvPr>
        </p:nvSpPr>
        <p:spPr>
          <a:xfrm>
            <a:off x="627182" y="2203608"/>
            <a:ext cx="11150836" cy="3395146"/>
          </a:xfrm>
        </p:spPr>
        <p:txBody>
          <a:bodyPr>
            <a:no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国際金融都市の実現に向けた取組みについては、戦略策定にあたって重視すべき視点の目的・意義や、めざす都市像を共有したうえで、明快なコンセプト・ストーリーを示していくことが</a:t>
            </a:r>
            <a:r>
              <a:rPr lang="ja-JP" altLang="en-US" sz="2000" dirty="0" smtClean="0">
                <a:latin typeface="UD デジタル 教科書体 NK-R" panose="02020400000000000000" pitchFamily="18" charset="-128"/>
                <a:ea typeface="UD デジタル 教科書体 NK-R" panose="02020400000000000000" pitchFamily="18" charset="-128"/>
              </a:rPr>
              <a:t>必要である。</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そこで</a:t>
            </a:r>
            <a:r>
              <a:rPr lang="ja-JP" altLang="en-US" sz="2000" dirty="0" smtClean="0">
                <a:latin typeface="UD デジタル 教科書体 NK-R" panose="02020400000000000000" pitchFamily="18" charset="-128"/>
                <a:ea typeface="UD デジタル 教科書体 NK-R" panose="02020400000000000000" pitchFamily="18" charset="-128"/>
              </a:rPr>
              <a:t>、まず、めざす</a:t>
            </a:r>
            <a:r>
              <a:rPr lang="ja-JP" altLang="en-US" sz="2000" dirty="0">
                <a:latin typeface="UD デジタル 教科書体 NK-R" panose="02020400000000000000" pitchFamily="18" charset="-128"/>
                <a:ea typeface="UD デジタル 教科書体 NK-R" panose="02020400000000000000" pitchFamily="18" charset="-128"/>
              </a:rPr>
              <a:t>都市像ごとに取組みの柱を</a:t>
            </a:r>
            <a:r>
              <a:rPr lang="ja-JP" altLang="en-US" sz="2000" dirty="0" smtClean="0">
                <a:latin typeface="UD デジタル 教科書体 NK-R" panose="02020400000000000000" pitchFamily="18" charset="-128"/>
                <a:ea typeface="UD デジタル 教科書体 NK-R" panose="02020400000000000000" pitchFamily="18" charset="-128"/>
              </a:rPr>
              <a:t>立てた。</a:t>
            </a:r>
            <a:r>
              <a:rPr lang="ja-JP" altLang="en-US" sz="2000" dirty="0">
                <a:latin typeface="UD デジタル 教科書体 NK-R" panose="02020400000000000000" pitchFamily="18" charset="-128"/>
                <a:ea typeface="UD デジタル 教科書体 NK-R" panose="02020400000000000000" pitchFamily="18" charset="-128"/>
              </a:rPr>
              <a:t/>
            </a:r>
            <a:br>
              <a:rPr lang="ja-JP" altLang="en-US"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smtClean="0">
                <a:latin typeface="UD デジタル 教科書体 NK-R" panose="02020400000000000000" pitchFamily="18" charset="-128"/>
                <a:ea typeface="UD デジタル 教科書体 NK-R" panose="02020400000000000000" pitchFamily="18" charset="-128"/>
              </a:rPr>
              <a:t/>
            </a:r>
            <a:br>
              <a:rPr lang="en-US" altLang="ja-JP" sz="2000" dirty="0" smtClean="0">
                <a:latin typeface="UD デジタル 教科書体 NK-R" panose="02020400000000000000" pitchFamily="18" charset="-128"/>
                <a:ea typeface="UD デジタル 教科書体 NK-R" panose="02020400000000000000" pitchFamily="18" charset="-128"/>
              </a:rPr>
            </a:br>
            <a:r>
              <a:rPr lang="ja-JP" altLang="en-US" sz="2000" dirty="0" smtClean="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次</a:t>
            </a:r>
            <a:r>
              <a:rPr lang="ja-JP" altLang="en-US" sz="2000" dirty="0" smtClean="0">
                <a:latin typeface="UD デジタル 教科書体 NK-R" panose="02020400000000000000" pitchFamily="18" charset="-128"/>
                <a:ea typeface="UD デジタル 教科書体 NK-R" panose="02020400000000000000" pitchFamily="18" charset="-128"/>
              </a:rPr>
              <a:t>に、これ</a:t>
            </a:r>
            <a:r>
              <a:rPr lang="ja-JP" altLang="en-US" sz="2000" dirty="0">
                <a:latin typeface="UD デジタル 教科書体 NK-R" panose="02020400000000000000" pitchFamily="18" charset="-128"/>
                <a:ea typeface="UD デジタル 教科書体 NK-R" panose="02020400000000000000" pitchFamily="18" charset="-128"/>
              </a:rPr>
              <a:t>まで推進委員会及び部会において国際金融都市の実現に向けた取組みについて活発に議論を行って</a:t>
            </a:r>
            <a:r>
              <a:rPr lang="ja-JP" altLang="en-US" sz="2000" dirty="0" smtClean="0">
                <a:latin typeface="UD デジタル 教科書体 NK-R" panose="02020400000000000000" pitchFamily="18" charset="-128"/>
                <a:ea typeface="UD デジタル 教科書体 NK-R" panose="02020400000000000000" pitchFamily="18" charset="-128"/>
              </a:rPr>
              <a:t>きた</a:t>
            </a:r>
            <a:r>
              <a:rPr lang="ja-JP" altLang="en-US" sz="2000" dirty="0">
                <a:latin typeface="UD デジタル 教科書体 NK-R" panose="02020400000000000000" pitchFamily="18" charset="-128"/>
                <a:ea typeface="UD デジタル 教科書体 NK-R" panose="02020400000000000000" pitchFamily="18" charset="-128"/>
              </a:rPr>
              <a:t>内容</a:t>
            </a:r>
            <a:r>
              <a:rPr lang="ja-JP" altLang="en-US" sz="2000" dirty="0" smtClean="0">
                <a:latin typeface="UD デジタル 教科書体 NK-R" panose="02020400000000000000" pitchFamily="18" charset="-128"/>
                <a:ea typeface="UD デジタル 教科書体 NK-R" panose="02020400000000000000" pitchFamily="18" charset="-128"/>
              </a:rPr>
              <a:t>を</a:t>
            </a:r>
            <a:r>
              <a:rPr lang="ja-JP" altLang="en-US" sz="2000" dirty="0">
                <a:latin typeface="UD デジタル 教科書体 NK-R" panose="02020400000000000000" pitchFamily="18" charset="-128"/>
                <a:ea typeface="UD デジタル 教科書体 NK-R" panose="02020400000000000000" pitchFamily="18" charset="-128"/>
              </a:rPr>
              <a:t>踏まえ</a:t>
            </a:r>
            <a:r>
              <a:rPr lang="ja-JP" altLang="en-US" sz="2000" dirty="0" smtClean="0">
                <a:latin typeface="UD デジタル 教科書体 NK-R" panose="02020400000000000000" pitchFamily="18" charset="-128"/>
                <a:ea typeface="UD デジタル 教科書体 NK-R" panose="02020400000000000000" pitchFamily="18" charset="-128"/>
              </a:rPr>
              <a:t>、取組み</a:t>
            </a:r>
            <a:r>
              <a:rPr lang="ja-JP" altLang="en-US" sz="2000" dirty="0">
                <a:latin typeface="UD デジタル 教科書体 NK-R" panose="02020400000000000000" pitchFamily="18" charset="-128"/>
                <a:ea typeface="UD デジタル 教科書体 NK-R" panose="02020400000000000000" pitchFamily="18" charset="-128"/>
              </a:rPr>
              <a:t>の柱ごとの具体的取組みの整理を行った。</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具体的取組みについては、各プレイヤーが主体的に優先順位の高いものから実施することとし、これをアクションプランとして取りまとめた</a:t>
            </a:r>
            <a:r>
              <a:rPr lang="ja-JP" altLang="en-US" sz="2000" dirty="0" smtClean="0">
                <a:latin typeface="UD デジタル 教科書体 NK-R" panose="02020400000000000000" pitchFamily="18" charset="-128"/>
                <a:ea typeface="UD デジタル 教科書体 NK-R" panose="02020400000000000000" pitchFamily="18" charset="-128"/>
              </a:rPr>
              <a:t>。</a:t>
            </a:r>
            <a:r>
              <a:rPr lang="en-US" altLang="ja-JP" sz="2000" dirty="0" smtClean="0">
                <a:latin typeface="UD デジタル 教科書体 NK-R" panose="02020400000000000000" pitchFamily="18" charset="-128"/>
                <a:ea typeface="UD デジタル 教科書体 NK-R" panose="02020400000000000000" pitchFamily="18" charset="-128"/>
              </a:rPr>
              <a:t/>
            </a:r>
            <a:br>
              <a:rPr lang="en-US" altLang="ja-JP" sz="2000" dirty="0" smtClean="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smtClean="0">
                <a:latin typeface="UD デジタル 教科書体 NK-R" panose="02020400000000000000" pitchFamily="18" charset="-128"/>
                <a:ea typeface="UD デジタル 教科書体 NK-R" panose="02020400000000000000" pitchFamily="18" charset="-128"/>
              </a:rPr>
              <a:t>　　なお、これらの取組み</a:t>
            </a:r>
            <a:r>
              <a:rPr lang="ja-JP" altLang="en-US" sz="2000" dirty="0">
                <a:latin typeface="UD デジタル 教科書体 NK-R" panose="02020400000000000000" pitchFamily="18" charset="-128"/>
                <a:ea typeface="UD デジタル 教科書体 NK-R" panose="02020400000000000000" pitchFamily="18" charset="-128"/>
              </a:rPr>
              <a:t>については、</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・フィンテックなど金融との親和性が高く、新たな成長の原動力となる</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デジタル化</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の視点と、</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・関西各地域の強みや歴史・文化を活かす</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関西広域</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の視点</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を踏まえたものとする。</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アクションプランについては、その取組みの進捗状況のレビューや上記以外で推進委員会・部会で議論されたアイデアの検討・実施可能な取組みの追加を行うなど、国際金融都市を実現するために何が必要かを企業ニーズなどを踏まえながら精査し、毎年度更新していく。</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12</a:t>
            </a:fld>
            <a:endParaRPr kumimoji="1" lang="ja-JP" altLang="en-US" dirty="0"/>
          </a:p>
        </p:txBody>
      </p:sp>
      <p:sp>
        <p:nvSpPr>
          <p:cNvPr id="21"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Ⅲ</a:t>
            </a:r>
            <a:r>
              <a:rPr lang="ja-JP" altLang="en-US" dirty="0">
                <a:latin typeface="UD デジタル 教科書体 NK-R" panose="02020400000000000000" pitchFamily="18" charset="-128"/>
                <a:ea typeface="UD デジタル 教科書体 NK-R" panose="02020400000000000000" pitchFamily="18" charset="-128"/>
              </a:rPr>
              <a:t>　取組みの柱と具体的</a:t>
            </a:r>
            <a:r>
              <a:rPr lang="ja-JP" altLang="en-US" dirty="0" smtClean="0">
                <a:latin typeface="UD デジタル 教科書体 NK-R" panose="02020400000000000000" pitchFamily="18" charset="-128"/>
                <a:ea typeface="UD デジタル 教科書体 NK-R" panose="02020400000000000000" pitchFamily="18" charset="-128"/>
              </a:rPr>
              <a:t>取組み</a:t>
            </a:r>
            <a:endParaRPr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24" name="直線コネクタ 23"/>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37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72898" y="1175387"/>
            <a:ext cx="5709653" cy="3919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金融のフロントランナー都市</a:t>
            </a:r>
          </a:p>
        </p:txBody>
      </p:sp>
      <p:sp>
        <p:nvSpPr>
          <p:cNvPr id="39" name="正方形/長方形 38"/>
          <p:cNvSpPr/>
          <p:nvPr/>
        </p:nvSpPr>
        <p:spPr>
          <a:xfrm>
            <a:off x="617444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a:t>
            </a:r>
            <a:endParaRPr kumimoji="1" lang="ja-JP" altLang="en-US"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p:cNvSpPr/>
          <p:nvPr/>
        </p:nvSpPr>
        <p:spPr>
          <a:xfrm>
            <a:off x="299111" y="1175387"/>
            <a:ext cx="5800380" cy="3919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金融をテコに発展するグローバル都市</a:t>
            </a:r>
          </a:p>
        </p:txBody>
      </p:sp>
      <p:sp>
        <p:nvSpPr>
          <p:cNvPr id="19" name="正方形/長方形 18"/>
          <p:cNvSpPr/>
          <p:nvPr/>
        </p:nvSpPr>
        <p:spPr>
          <a:xfrm>
            <a:off x="29911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1</a:t>
            </a:r>
            <a:endParaRPr kumimoji="1" lang="ja-JP" altLang="en-US"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テキスト ボックス 21"/>
          <p:cNvSpPr txBox="1"/>
          <p:nvPr/>
        </p:nvSpPr>
        <p:spPr>
          <a:xfrm>
            <a:off x="451849" y="1874486"/>
            <a:ext cx="5594490" cy="273921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ts val="1800"/>
              </a:lnSpc>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(1)</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魅力的なまちづくりに向けた金融面からの推進</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lnSpc>
                <a:spcPts val="1800"/>
              </a:lnSpc>
              <a:defRPr/>
            </a:pPr>
            <a:endParaRPr lang="en-US" altLang="ja-JP" sz="1400" dirty="0">
              <a:solidFill>
                <a:prstClr val="black"/>
              </a:solidFill>
            </a:endParaRPr>
          </a:p>
          <a:p>
            <a:pPr lvl="0">
              <a:lnSpc>
                <a:spcPts val="1800"/>
              </a:lnSpc>
              <a:defRPr/>
            </a:pPr>
            <a:endParaRPr lang="en-US" altLang="ja-JP" sz="1400" dirty="0">
              <a:solidFill>
                <a:prstClr val="black"/>
              </a:solidFill>
            </a:endParaRPr>
          </a:p>
          <a:p>
            <a:pPr lvl="0">
              <a:lnSpc>
                <a:spcPts val="1800"/>
              </a:lnSpc>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(2)</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スタートアップおよび地域活性化のための多様な資金調達の促進  </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(3)</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レジリエンス向上の観点による拠点機能の強化</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(4)</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国内の金融市場の</a:t>
            </a:r>
            <a:r>
              <a:rPr kumimoji="1" lang="ja-JP" altLang="en-US" sz="1400" b="0" i="0" u="none" strike="noStrike" kern="1200" cap="none" spc="0" normalizeH="0" baseline="0" noProof="0" dirty="0" smtClean="0">
                <a:ln>
                  <a:noFill/>
                </a:ln>
                <a:solidFill>
                  <a:prstClr val="black"/>
                </a:solidFill>
                <a:effectLst/>
                <a:uLnTx/>
                <a:uFillTx/>
                <a:ea typeface="游ゴシック" panose="020B0400000000000000" pitchFamily="50" charset="-128"/>
              </a:rPr>
              <a:t>活性化</a:t>
            </a:r>
            <a:endParaRPr kumimoji="1" lang="en-US" altLang="ja-JP" sz="1400" b="0" i="0" u="none" strike="noStrike" kern="1200" cap="none" spc="0" normalizeH="0" baseline="0" noProof="0" dirty="0" smtClean="0">
              <a:ln>
                <a:noFill/>
              </a:ln>
              <a:solidFill>
                <a:prstClr val="black"/>
              </a:solidFill>
              <a:effectLst/>
              <a:uLnTx/>
              <a:uFillTx/>
              <a:ea typeface="游ゴシック" panose="020B0400000000000000" pitchFamily="50" charset="-128"/>
            </a:endParaRPr>
          </a:p>
          <a:p>
            <a:pPr lvl="0">
              <a:defRPr/>
            </a:pPr>
            <a:endParaRPr lang="ja-JP" altLang="en-US" sz="1400" dirty="0">
              <a:solidFill>
                <a:prstClr val="black"/>
              </a:solidFill>
            </a:endParaRPr>
          </a:p>
        </p:txBody>
      </p:sp>
      <p:sp>
        <p:nvSpPr>
          <p:cNvPr id="41" name="正方形/長方形 40"/>
          <p:cNvSpPr/>
          <p:nvPr/>
        </p:nvSpPr>
        <p:spPr>
          <a:xfrm>
            <a:off x="6426016" y="1888326"/>
            <a:ext cx="5415993" cy="272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400" dirty="0">
                <a:solidFill>
                  <a:prstClr val="black"/>
                </a:solidFill>
              </a:rPr>
              <a:t>(1)</a:t>
            </a:r>
            <a:r>
              <a:rPr lang="ja-JP" altLang="en-US" sz="1400" dirty="0">
                <a:solidFill>
                  <a:prstClr val="black"/>
                </a:solidFill>
              </a:rPr>
              <a:t>エッジの効いた先駆的な金融商品・市場の形成</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(2)</a:t>
            </a:r>
            <a:r>
              <a:rPr lang="ja-JP" altLang="en-US" sz="1400" dirty="0">
                <a:solidFill>
                  <a:prstClr val="black"/>
                </a:solidFill>
              </a:rPr>
              <a:t>サステナブルファイナンス先進都市に向けた取組み</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(3)</a:t>
            </a:r>
            <a:r>
              <a:rPr lang="ja-JP" altLang="en-US" sz="1400" dirty="0">
                <a:solidFill>
                  <a:prstClr val="black"/>
                </a:solidFill>
              </a:rPr>
              <a:t>金融サービスに関する規制の見直しに向けた働きかけ</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(4)</a:t>
            </a:r>
            <a:r>
              <a:rPr lang="ja-JP" altLang="en-US" sz="1400" dirty="0">
                <a:solidFill>
                  <a:prstClr val="black"/>
                </a:solidFill>
              </a:rPr>
              <a:t>金融分野における高度人材の育成</a:t>
            </a:r>
            <a:endParaRPr lang="en-US" altLang="ja-JP" sz="1400" dirty="0">
              <a:solidFill>
                <a:prstClr val="black"/>
              </a:solidFill>
            </a:endParaRPr>
          </a:p>
        </p:txBody>
      </p:sp>
      <p:sp>
        <p:nvSpPr>
          <p:cNvPr id="40" name="正方形/長方形 39"/>
          <p:cNvSpPr/>
          <p:nvPr/>
        </p:nvSpPr>
        <p:spPr>
          <a:xfrm>
            <a:off x="328402" y="5174296"/>
            <a:ext cx="11554149" cy="10355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テキスト ボックス 42"/>
          <p:cNvSpPr txBox="1"/>
          <p:nvPr/>
        </p:nvSpPr>
        <p:spPr>
          <a:xfrm>
            <a:off x="1516093" y="5176323"/>
            <a:ext cx="1032591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prstClr val="black"/>
                </a:solidFill>
                <a:latin typeface="游ゴシック" panose="020F0502020204030204"/>
                <a:ea typeface="游ゴシック" panose="020B0400000000000000" pitchFamily="50" charset="-128"/>
              </a:rPr>
              <a:t>【2</a:t>
            </a:r>
            <a:r>
              <a:rPr lang="ja-JP" altLang="en-US" sz="1400" b="1" dirty="0" err="1" smtClean="0">
                <a:solidFill>
                  <a:prstClr val="black"/>
                </a:solidFill>
                <a:latin typeface="游ゴシック" panose="020F0502020204030204"/>
                <a:ea typeface="游ゴシック" panose="020B0400000000000000" pitchFamily="50" charset="-128"/>
              </a:rPr>
              <a:t>つの</a:t>
            </a:r>
            <a:r>
              <a:rPr lang="ja-JP" altLang="en-US" sz="1400" b="1" dirty="0" smtClean="0">
                <a:solidFill>
                  <a:prstClr val="black"/>
                </a:solidFill>
                <a:latin typeface="游ゴシック" panose="020F0502020204030204"/>
                <a:ea typeface="游ゴシック" panose="020B0400000000000000" pitchFamily="50" charset="-128"/>
              </a:rPr>
              <a:t>めざす都市像を実現するための</a:t>
            </a: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共通</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する取組み</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外国人にとっても魅力的な生活環境の整備</a:t>
            </a:r>
            <a:r>
              <a:rPr lang="ja-JP" altLang="en-US" sz="1400" dirty="0">
                <a:solidFill>
                  <a:prstClr val="black"/>
                </a:solidFill>
              </a:rPr>
              <a:t>　　　　　　</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国内外から企業・人を惹きつけるビジネス環境の整備</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情報発信・プロモーション</a:t>
            </a:r>
            <a:r>
              <a:rPr lang="ja-JP" altLang="en-US" sz="1400" dirty="0">
                <a:solidFill>
                  <a:prstClr val="black"/>
                </a:solidFill>
              </a:rPr>
              <a:t>　　　　　　　　　　　　  </a:t>
            </a:r>
            <a:r>
              <a:rPr lang="ja-JP" altLang="en-US" sz="1400" dirty="0" smtClean="0">
                <a:solidFill>
                  <a:prstClr val="black"/>
                </a:solidFill>
              </a:rPr>
              <a:t> </a:t>
            </a:r>
            <a:r>
              <a:rPr kumimoji="1" lang="en-US" altLang="ja-JP" sz="1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(4</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海外との連携</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lang="ja-JP" altLang="en-US" sz="1400" dirty="0">
                <a:solidFill>
                  <a:prstClr val="black"/>
                </a:solidFill>
              </a:rPr>
              <a:t>大阪府市による先駆けたインパクトのある取組み</a:t>
            </a:r>
            <a:endParaRPr lang="en-US" altLang="ja-JP" sz="1400" dirty="0">
              <a:solidFill>
                <a:prstClr val="black"/>
              </a:solidFill>
            </a:endParaRPr>
          </a:p>
        </p:txBody>
      </p:sp>
      <p:sp>
        <p:nvSpPr>
          <p:cNvPr id="20" name="タイトル 1"/>
          <p:cNvSpPr txBox="1">
            <a:spLocks/>
          </p:cNvSpPr>
          <p:nvPr/>
        </p:nvSpPr>
        <p:spPr>
          <a:xfrm>
            <a:off x="299111" y="43079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UD デジタル 教科書体 NK-R" panose="02020400000000000000" pitchFamily="18" charset="-128"/>
                <a:ea typeface="UD デジタル 教科書体 NK-R" panose="02020400000000000000" pitchFamily="18" charset="-128"/>
              </a:rPr>
              <a:t>取組みの柱</a:t>
            </a:r>
          </a:p>
        </p:txBody>
      </p:sp>
      <p:sp>
        <p:nvSpPr>
          <p:cNvPr id="16"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13</a:t>
            </a:fld>
            <a:endParaRPr kumimoji="1" lang="ja-JP" altLang="en-US" dirty="0"/>
          </a:p>
        </p:txBody>
      </p:sp>
      <p:cxnSp>
        <p:nvCxnSpPr>
          <p:cNvPr id="3" name="直線コネクタ 2"/>
          <p:cNvCxnSpPr/>
          <p:nvPr/>
        </p:nvCxnSpPr>
        <p:spPr>
          <a:xfrm>
            <a:off x="328402" y="866430"/>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66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5864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14</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2" name="角丸四角形 21"/>
          <p:cNvSpPr/>
          <p:nvPr/>
        </p:nvSpPr>
        <p:spPr>
          <a:xfrm>
            <a:off x="423754" y="122410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4" name="テキスト ボックス 23"/>
          <p:cNvSpPr txBox="1"/>
          <p:nvPr/>
        </p:nvSpPr>
        <p:spPr bwMode="white">
          <a:xfrm>
            <a:off x="417402" y="1271647"/>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（１）魅力的なまちづくりに向けた金融面からの推進 </a:t>
            </a:r>
          </a:p>
        </p:txBody>
      </p:sp>
      <p:sp>
        <p:nvSpPr>
          <p:cNvPr id="25" name="テキスト ボックス 24"/>
          <p:cNvSpPr txBox="1"/>
          <p:nvPr/>
        </p:nvSpPr>
        <p:spPr bwMode="white">
          <a:xfrm>
            <a:off x="705834" y="4095192"/>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26" name="テキスト ボックス 25"/>
          <p:cNvSpPr txBox="1">
            <a:spLocks noChangeArrowheads="1"/>
          </p:cNvSpPr>
          <p:nvPr/>
        </p:nvSpPr>
        <p:spPr bwMode="auto">
          <a:xfrm>
            <a:off x="423754" y="1685826"/>
            <a:ext cx="5667329"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万博</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を契機とした社会実験・実装プロジェクトへ国内外から資金が流入する仕組みづくり</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7" name="フリーフォーム 26"/>
          <p:cNvSpPr/>
          <p:nvPr/>
        </p:nvSpPr>
        <p:spPr>
          <a:xfrm>
            <a:off x="423754" y="1926787"/>
            <a:ext cx="4959797" cy="51897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「未来社会の実験場」としての実証実験支援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万博</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のテーマに関連するファンドによる</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投資</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a:spLocks noChangeArrowheads="1"/>
          </p:cNvSpPr>
          <p:nvPr/>
        </p:nvSpPr>
        <p:spPr bwMode="auto">
          <a:xfrm>
            <a:off x="455182" y="2372752"/>
            <a:ext cx="546937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②万博後</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もみすえた地域の発展につながるデジタル地域通貨・デジタル</a:t>
            </a:r>
            <a:r>
              <a:rPr lang="en-US" altLang="ja-JP" sz="1200" kern="0" dirty="0">
                <a:solidFill>
                  <a:schemeClr val="accent5">
                    <a:lumMod val="50000"/>
                  </a:schemeClr>
                </a:solidFill>
                <a:latin typeface="Meiryo UI" pitchFamily="50" charset="-128"/>
                <a:ea typeface="Meiryo UI" pitchFamily="50" charset="-128"/>
                <a:cs typeface="Meiryo UI" pitchFamily="50" charset="-128"/>
              </a:rPr>
              <a:t>ID</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の発行・浸透</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2" name="フリーフォーム 31"/>
          <p:cNvSpPr/>
          <p:nvPr/>
        </p:nvSpPr>
        <p:spPr>
          <a:xfrm>
            <a:off x="423753" y="2649751"/>
            <a:ext cx="5376798"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万博のレガシーの一環としての大阪発デジタル地域通貨の発行や</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個人データ</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等の活用検討</a:t>
            </a:r>
          </a:p>
        </p:txBody>
      </p:sp>
      <p:sp>
        <p:nvSpPr>
          <p:cNvPr id="33" name="角丸四角形 32"/>
          <p:cNvSpPr/>
          <p:nvPr/>
        </p:nvSpPr>
        <p:spPr>
          <a:xfrm>
            <a:off x="417402" y="3085148"/>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4" name="テキスト ボックス 33"/>
          <p:cNvSpPr txBox="1"/>
          <p:nvPr/>
        </p:nvSpPr>
        <p:spPr bwMode="white">
          <a:xfrm>
            <a:off x="417402" y="3132692"/>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（２）スタートアップおよび地域活性化のための多様な資金調達の促進 </a:t>
            </a:r>
          </a:p>
        </p:txBody>
      </p:sp>
      <p:sp>
        <p:nvSpPr>
          <p:cNvPr id="35" name="テキスト ボックス 34"/>
          <p:cNvSpPr txBox="1">
            <a:spLocks noChangeArrowheads="1"/>
          </p:cNvSpPr>
          <p:nvPr/>
        </p:nvSpPr>
        <p:spPr bwMode="auto">
          <a:xfrm>
            <a:off x="460538" y="3498013"/>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系企業・フィンテック企業誘致に向けた取組み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6" name="フリーフォーム 35"/>
          <p:cNvSpPr/>
          <p:nvPr/>
        </p:nvSpPr>
        <p:spPr>
          <a:xfrm>
            <a:off x="417402" y="3842182"/>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トッププロモーションをはじめとする戦略的な誘致活動の実施</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誘致インセンティブの創設</a:t>
            </a:r>
          </a:p>
          <a:p>
            <a:pPr marL="0" lvl="1" defTabSz="533400">
              <a:spcBef>
                <a:spcPct val="0"/>
              </a:spcBef>
              <a:spcAft>
                <a:spcPct val="20000"/>
              </a:spcAft>
            </a:pP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p:cNvSpPr txBox="1">
            <a:spLocks noChangeArrowheads="1"/>
          </p:cNvSpPr>
          <p:nvPr/>
        </p:nvSpPr>
        <p:spPr bwMode="auto">
          <a:xfrm>
            <a:off x="455182" y="4304560"/>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②スタートアップ</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に対するさらなる投資促進に向けた支援</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8" name="フリーフォーム 37"/>
          <p:cNvSpPr/>
          <p:nvPr/>
        </p:nvSpPr>
        <p:spPr>
          <a:xfrm>
            <a:off x="417402" y="4579262"/>
            <a:ext cx="5383149" cy="162054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スタートアップと企業・ベンチャーキャピタル</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(VC)</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等との出会いの場の創出</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スタートアップや支援策等に関する情報プラットフォームの整備・拡充及び</a:t>
            </a:r>
            <a:b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イベント開催等による国内外へのプロモーション</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「規制のサンドボックス制度」の活用促進（金融サービス等実証実験の支援）</a:t>
            </a:r>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テーマを特化した官民連携によるベンチャーファンドの組成・運用</a:t>
            </a:r>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税制や規制緩和に関する国への働きかけ</a:t>
            </a:r>
          </a:p>
          <a:p>
            <a:pPr marL="0" lvl="1" defTabSz="533400">
              <a:spcBef>
                <a:spcPct val="0"/>
              </a:spcBef>
              <a:spcAft>
                <a:spcPct val="20000"/>
              </a:spcAft>
              <a:buClr>
                <a:schemeClr val="accent5">
                  <a:lumMod val="75000"/>
                </a:schemeClr>
              </a:buCl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（オープンイノベーション促進税制やエンジェル税制における拡充等）</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IPO</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の支援</a:t>
            </a:r>
          </a:p>
        </p:txBody>
      </p:sp>
      <p:sp>
        <p:nvSpPr>
          <p:cNvPr id="39" name="テキスト ボックス 38"/>
          <p:cNvSpPr txBox="1">
            <a:spLocks noChangeArrowheads="1"/>
          </p:cNvSpPr>
          <p:nvPr/>
        </p:nvSpPr>
        <p:spPr bwMode="auto">
          <a:xfrm>
            <a:off x="6250344" y="1530212"/>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a:t>
            </a:r>
            <a:r>
              <a:rPr lang="en-US" altLang="ja-JP" sz="1200" kern="0" dirty="0" smtClean="0">
                <a:solidFill>
                  <a:schemeClr val="accent5">
                    <a:lumMod val="50000"/>
                  </a:schemeClr>
                </a:solidFill>
                <a:latin typeface="Meiryo UI" pitchFamily="50" charset="-128"/>
                <a:ea typeface="Meiryo UI" pitchFamily="50" charset="-128"/>
                <a:cs typeface="Meiryo UI" pitchFamily="50" charset="-128"/>
              </a:rPr>
              <a:t>STO</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など</a:t>
            </a:r>
            <a:r>
              <a:rPr lang="ja-JP" altLang="en-US" sz="1200" kern="0" dirty="0">
                <a:solidFill>
                  <a:schemeClr val="accent5">
                    <a:lumMod val="50000"/>
                  </a:schemeClr>
                </a:solidFill>
                <a:latin typeface="Meiryo UI" pitchFamily="50" charset="-128"/>
                <a:ea typeface="Meiryo UI" pitchFamily="50" charset="-128"/>
                <a:cs typeface="Meiryo UI" pitchFamily="50" charset="-128"/>
              </a:rPr>
              <a:t>新たな手法を活用した資金調達の促進に向けた</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取組み</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r>
              <a:rPr lang="ja-JP" altLang="en-US" sz="1000" kern="0" dirty="0">
                <a:solidFill>
                  <a:schemeClr val="accent5">
                    <a:lumMod val="50000"/>
                  </a:schemeClr>
                </a:solidFill>
                <a:latin typeface="Meiryo UI" pitchFamily="50" charset="-128"/>
                <a:ea typeface="Meiryo UI" pitchFamily="50" charset="-128"/>
                <a:cs typeface="Meiryo UI" pitchFamily="50" charset="-128"/>
              </a:rPr>
              <a:t>　</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0" name="フリーフォーム 39"/>
          <p:cNvSpPr/>
          <p:nvPr/>
        </p:nvSpPr>
        <p:spPr>
          <a:xfrm>
            <a:off x="6290377" y="1855290"/>
            <a:ext cx="5729483" cy="518706"/>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汎用化等</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1" name="角丸四角形 40"/>
          <p:cNvSpPr/>
          <p:nvPr/>
        </p:nvSpPr>
        <p:spPr>
          <a:xfrm>
            <a:off x="6215085" y="2246102"/>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2" name="テキスト ボックス 41"/>
          <p:cNvSpPr txBox="1"/>
          <p:nvPr/>
        </p:nvSpPr>
        <p:spPr bwMode="white">
          <a:xfrm>
            <a:off x="6291626" y="2269362"/>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（３）レジリエンス向上の観点による拠点機能の強化</a:t>
            </a:r>
          </a:p>
        </p:txBody>
      </p:sp>
      <p:sp>
        <p:nvSpPr>
          <p:cNvPr id="43" name="角丸四角形 42"/>
          <p:cNvSpPr/>
          <p:nvPr/>
        </p:nvSpPr>
        <p:spPr>
          <a:xfrm>
            <a:off x="6260200" y="4412489"/>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4" name="テキスト ボックス 43"/>
          <p:cNvSpPr txBox="1"/>
          <p:nvPr/>
        </p:nvSpPr>
        <p:spPr bwMode="white">
          <a:xfrm>
            <a:off x="6260200" y="4460033"/>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（４）国内の金融市場の活性化 </a:t>
            </a:r>
          </a:p>
        </p:txBody>
      </p:sp>
      <p:sp>
        <p:nvSpPr>
          <p:cNvPr id="45" name="テキスト ボックス 44"/>
          <p:cNvSpPr txBox="1">
            <a:spLocks noChangeArrowheads="1"/>
          </p:cNvSpPr>
          <p:nvPr/>
        </p:nvSpPr>
        <p:spPr bwMode="auto">
          <a:xfrm>
            <a:off x="6290377" y="2758371"/>
            <a:ext cx="560907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機関による</a:t>
            </a:r>
            <a:r>
              <a:rPr lang="en-US" altLang="ja-JP" sz="1200" kern="0" dirty="0">
                <a:solidFill>
                  <a:schemeClr val="accent5">
                    <a:lumMod val="50000"/>
                  </a:schemeClr>
                </a:solidFill>
                <a:latin typeface="Meiryo UI" pitchFamily="50" charset="-128"/>
                <a:ea typeface="Meiryo UI" pitchFamily="50" charset="-128"/>
                <a:cs typeface="Meiryo UI" pitchFamily="50" charset="-128"/>
              </a:rPr>
              <a:t>BCP</a:t>
            </a:r>
            <a:r>
              <a:rPr lang="ja-JP" altLang="en-US" sz="1200" kern="0" dirty="0">
                <a:solidFill>
                  <a:schemeClr val="accent5">
                    <a:lumMod val="50000"/>
                  </a:schemeClr>
                </a:solidFill>
                <a:latin typeface="Meiryo UI" pitchFamily="50" charset="-128"/>
                <a:ea typeface="Meiryo UI" pitchFamily="50" charset="-128"/>
                <a:cs typeface="Meiryo UI" pitchFamily="50" charset="-128"/>
              </a:rPr>
              <a:t>・デュアルオペレーション拠点の設置・機能拡充及び支援</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6" name="フリーフォーム 45"/>
          <p:cNvSpPr/>
          <p:nvPr/>
        </p:nvSpPr>
        <p:spPr>
          <a:xfrm>
            <a:off x="6291626" y="3065793"/>
            <a:ext cx="5469371" cy="61603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金融機関のレジリエンス機能に係る実態</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調査等</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デュアルオペレーション対応への融資・保険等における優遇内容の発信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デュアルオペレーションの社会的評価の向上につながる取組み</a:t>
            </a:r>
          </a:p>
        </p:txBody>
      </p:sp>
      <p:sp>
        <p:nvSpPr>
          <p:cNvPr id="47" name="テキスト ボックス 46"/>
          <p:cNvSpPr txBox="1">
            <a:spLocks noChangeArrowheads="1"/>
          </p:cNvSpPr>
          <p:nvPr/>
        </p:nvSpPr>
        <p:spPr bwMode="auto">
          <a:xfrm>
            <a:off x="6297977" y="3703522"/>
            <a:ext cx="5164571"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②データセンター</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やミドル・バックオフィスの集積に向けた取組み</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8" name="フリーフォーム 47"/>
          <p:cNvSpPr/>
          <p:nvPr/>
        </p:nvSpPr>
        <p:spPr>
          <a:xfrm>
            <a:off x="6260201" y="3964398"/>
            <a:ext cx="4554648"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金融機関のレジリエンス機能に係る実態</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調査等（</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再掲）</a:t>
            </a:r>
          </a:p>
        </p:txBody>
      </p:sp>
      <p:sp>
        <p:nvSpPr>
          <p:cNvPr id="49" name="テキスト ボックス 48"/>
          <p:cNvSpPr txBox="1">
            <a:spLocks noChangeArrowheads="1"/>
          </p:cNvSpPr>
          <p:nvPr/>
        </p:nvSpPr>
        <p:spPr bwMode="auto">
          <a:xfrm>
            <a:off x="6328153" y="4840459"/>
            <a:ext cx="5803555"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商品に係る所得課税の損益通算範囲の拡大等</a:t>
            </a:r>
            <a:r>
              <a:rPr lang="ja-JP" altLang="en-US" sz="1100" kern="0" dirty="0">
                <a:solidFill>
                  <a:schemeClr val="accent5">
                    <a:lumMod val="50000"/>
                  </a:schemeClr>
                </a:solidFill>
                <a:latin typeface="Meiryo UI" pitchFamily="50" charset="-128"/>
                <a:ea typeface="Meiryo UI" pitchFamily="50" charset="-128"/>
                <a:cs typeface="Meiryo UI" pitchFamily="50" charset="-128"/>
              </a:rPr>
              <a:t>（デリバティブ取引追加）</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向けた</a:t>
            </a:r>
            <a:endParaRPr lang="en-US" altLang="ja-JP" sz="1200" kern="0" dirty="0" smtClean="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働きかけ</a:t>
            </a:r>
            <a:endParaRPr lang="ja-JP" altLang="en-US"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0" name="テキスト ボックス 49"/>
          <p:cNvSpPr txBox="1">
            <a:spLocks noChangeArrowheads="1"/>
          </p:cNvSpPr>
          <p:nvPr/>
        </p:nvSpPr>
        <p:spPr bwMode="auto">
          <a:xfrm>
            <a:off x="6328153" y="5324268"/>
            <a:ext cx="5819089"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②長期的</a:t>
            </a:r>
            <a:r>
              <a:rPr lang="ja-JP" altLang="en-US" sz="1200" kern="0" dirty="0">
                <a:solidFill>
                  <a:schemeClr val="accent5">
                    <a:lumMod val="50000"/>
                  </a:schemeClr>
                </a:solidFill>
                <a:latin typeface="Meiryo UI" pitchFamily="50" charset="-128"/>
                <a:ea typeface="Meiryo UI" pitchFamily="50" charset="-128"/>
                <a:cs typeface="Meiryo UI" pitchFamily="50" charset="-128"/>
              </a:rPr>
              <a:t>視点で資産を育てる投資マインドの醸成・金融リテラシー向上につながる取組み</a:t>
            </a:r>
          </a:p>
        </p:txBody>
      </p:sp>
      <p:sp>
        <p:nvSpPr>
          <p:cNvPr id="51" name="フリーフォーム 50"/>
          <p:cNvSpPr/>
          <p:nvPr/>
        </p:nvSpPr>
        <p:spPr>
          <a:xfrm>
            <a:off x="6290377" y="5596511"/>
            <a:ext cx="5934170"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大学等と企業をつなぐコンソーシアムの設置・運営による金融リテラシー教育の実施</a:t>
            </a:r>
          </a:p>
        </p:txBody>
      </p:sp>
      <p:cxnSp>
        <p:nvCxnSpPr>
          <p:cNvPr id="52" name="直線コネクタ 51"/>
          <p:cNvCxnSpPr/>
          <p:nvPr/>
        </p:nvCxnSpPr>
        <p:spPr>
          <a:xfrm>
            <a:off x="6091084" y="10618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8517343"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latin typeface="UD デジタル 教科書体 NK-R" panose="02020400000000000000" pitchFamily="18" charset="-128"/>
                <a:ea typeface="UD デジタル 教科書体 NK-R" panose="02020400000000000000" pitchFamily="18" charset="-128"/>
              </a:rPr>
              <a:t>現時点で実施・検討している具体的取組み（アクションプラン）</a:t>
            </a:r>
            <a:endParaRPr lang="ja-JP" altLang="en-US" sz="2000" b="1" dirty="0">
              <a:latin typeface="UD デジタル 教科書体 NK-R" panose="02020400000000000000" pitchFamily="18" charset="-128"/>
              <a:ea typeface="UD デジタル 教科書体 NK-R" panose="02020400000000000000" pitchFamily="18" charset="-128"/>
            </a:endParaRP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560773295"/>
              </p:ext>
            </p:extLst>
          </p:nvPr>
        </p:nvGraphicFramePr>
        <p:xfrm>
          <a:off x="755152" y="1208781"/>
          <a:ext cx="10994409" cy="246154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378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4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「未来社会の実験場」としての実証実験</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万博を「未来社会の実験場」として「規制のサンドボックス制度」を活用した実証実験を行う企業等について、助成金や</a:t>
                      </a:r>
                      <a:r>
                        <a:rPr kumimoji="1" lang="ja-JP" altLang="en-US" sz="1400" dirty="0" smtClean="0">
                          <a:solidFill>
                            <a:schemeClr val="tx1"/>
                          </a:solidFill>
                          <a:latin typeface="Meiryo UI" panose="020B0604030504040204" pitchFamily="50" charset="-128"/>
                          <a:ea typeface="Meiryo UI" panose="020B0604030504040204" pitchFamily="50" charset="-128"/>
                        </a:rPr>
                        <a:t>ホームページ等</a:t>
                      </a:r>
                      <a:r>
                        <a:rPr kumimoji="1" lang="ja-JP" altLang="en-US" sz="1400" smtClean="0">
                          <a:solidFill>
                            <a:schemeClr val="tx1"/>
                          </a:solidFill>
                          <a:latin typeface="Meiryo UI" panose="020B0604030504040204" pitchFamily="50" charset="-128"/>
                          <a:ea typeface="Meiryo UI" panose="020B0604030504040204" pitchFamily="50" charset="-128"/>
                        </a:rPr>
                        <a:t>での国内外への情報</a:t>
                      </a:r>
                      <a:r>
                        <a:rPr kumimoji="1" lang="ja-JP" altLang="en-US" sz="1400" dirty="0" smtClean="0">
                          <a:solidFill>
                            <a:schemeClr val="tx1"/>
                          </a:solidFill>
                          <a:latin typeface="Meiryo UI" panose="020B0604030504040204" pitchFamily="50" charset="-128"/>
                          <a:ea typeface="Meiryo UI" panose="020B0604030504040204" pitchFamily="50" charset="-128"/>
                        </a:rPr>
                        <a:t>発信等により支援</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27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万博のテーマに関連するファンドによる投資</a:t>
                      </a:r>
                      <a:endParaRPr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新たな万博ファンドの組成や、民間ファンドの活用により、万博を契機としたイノベーションや新たなビジネスモデルを生み出す企業への資金調達を円滑化</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57256" y="88133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ja-JP" altLang="en-US" sz="1600" kern="0" dirty="0">
                <a:latin typeface="Meiryo UI" pitchFamily="50" charset="-128"/>
                <a:ea typeface="Meiryo UI" pitchFamily="50" charset="-128"/>
                <a:cs typeface="Meiryo UI" pitchFamily="50" charset="-128"/>
              </a:rPr>
              <a:t>①　万博を契機とした社会実験・実装プロジェクトへ国内外から資金が流入する仕組みづくり</a:t>
            </a:r>
            <a:r>
              <a:rPr lang="ja-JP" altLang="en-US" sz="1400" kern="0" dirty="0">
                <a:latin typeface="Meiryo UI" pitchFamily="50" charset="-128"/>
                <a:ea typeface="Meiryo UI" pitchFamily="50" charset="-128"/>
                <a:cs typeface="Meiryo UI" pitchFamily="50" charset="-128"/>
              </a:rPr>
              <a:t>　　　　　　 　</a:t>
            </a:r>
            <a:endParaRPr lang="en-US" altLang="ja-JP" sz="1400" kern="0" dirty="0">
              <a:latin typeface="Meiryo UI" pitchFamily="50" charset="-128"/>
              <a:ea typeface="Meiryo UI" pitchFamily="50" charset="-128"/>
              <a:cs typeface="Meiryo UI" pitchFamily="50" charset="-128"/>
            </a:endParaRPr>
          </a:p>
        </p:txBody>
      </p:sp>
      <p:sp>
        <p:nvSpPr>
          <p:cNvPr id="10" name="正方形/長方形 9"/>
          <p:cNvSpPr/>
          <p:nvPr/>
        </p:nvSpPr>
        <p:spPr>
          <a:xfrm>
            <a:off x="454751" y="185878"/>
            <a:ext cx="10124323" cy="451714"/>
          </a:xfrm>
          <a:prstGeom prst="rect">
            <a:avLst/>
          </a:prstGeom>
          <a:noFill/>
          <a:ln w="12700" cap="flat" cmpd="sng" algn="ctr">
            <a:noFill/>
            <a:prstDash val="solid"/>
          </a:ln>
          <a:effectLst/>
        </p:spPr>
        <p:txBody>
          <a:bodyPr rtlCol="0" anchor="ctr"/>
          <a:lstStyle/>
          <a:p>
            <a:pPr lvl="0"/>
            <a:r>
              <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kern="0" dirty="0">
                <a:solidFill>
                  <a:srgbClr val="000000"/>
                </a:solidFill>
                <a:latin typeface="Meiryo UI" pitchFamily="50" charset="-128"/>
                <a:ea typeface="Meiryo UI" pitchFamily="50" charset="-128"/>
                <a:cs typeface="Meiryo UI" pitchFamily="50" charset="-128"/>
              </a:rPr>
              <a:t>魅力的なまちづくりに向けた</a:t>
            </a:r>
            <a:r>
              <a:rPr lang="ja-JP" altLang="en-US" sz="2000" b="1" kern="0" dirty="0">
                <a:latin typeface="Meiryo UI" pitchFamily="50" charset="-128"/>
                <a:ea typeface="Meiryo UI" pitchFamily="50" charset="-128"/>
                <a:cs typeface="Meiryo UI" pitchFamily="50" charset="-128"/>
              </a:rPr>
              <a:t>金融面からの推進 </a:t>
            </a:r>
            <a:r>
              <a:rPr lang="ja-JP" altLang="en-US" sz="1400" b="1" kern="0" dirty="0">
                <a:latin typeface="Meiryo UI" pitchFamily="50" charset="-128"/>
                <a:ea typeface="Meiryo UI" pitchFamily="50" charset="-128"/>
                <a:cs typeface="Meiryo UI" pitchFamily="50" charset="-128"/>
              </a:rPr>
              <a:t> </a:t>
            </a:r>
            <a:endPar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30987" y="2201766"/>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7340" y="3042606"/>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251266" y="2489635"/>
            <a:ext cx="1567217" cy="204718"/>
            <a:chOff x="1323836" y="3862315"/>
            <a:chExt cx="1567217" cy="204718"/>
          </a:xfrm>
        </p:grpSpPr>
        <p:sp>
          <p:nvSpPr>
            <p:cNvPr id="3" name="角丸四角形 2"/>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9" name="角丸四角形 8"/>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14" name="角丸四角形 13"/>
          <p:cNvSpPr/>
          <p:nvPr/>
        </p:nvSpPr>
        <p:spPr>
          <a:xfrm>
            <a:off x="1251266" y="339919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15</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3" name="テキスト ボックス 12"/>
          <p:cNvSpPr txBox="1"/>
          <p:nvPr/>
        </p:nvSpPr>
        <p:spPr>
          <a:xfrm>
            <a:off x="9855463" y="2033770"/>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850768" y="2889854"/>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6" name="スライド番号プレースホルダー 5"/>
          <p:cNvSpPr txBox="1">
            <a:spLocks/>
          </p:cNvSpPr>
          <p:nvPr/>
        </p:nvSpPr>
        <p:spPr>
          <a:xfrm>
            <a:off x="8538030" y="55632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033E0FB-58FA-46C2-AEF5-ADFD2CAB7292}" type="slidenum">
              <a:rPr lang="ja-JP" altLang="en-US" smtClean="0"/>
              <a:pPr/>
              <a:t>15</a:t>
            </a:fld>
            <a:endParaRPr lang="ja-JP" altLang="en-US"/>
          </a:p>
        </p:txBody>
      </p:sp>
      <p:graphicFrame>
        <p:nvGraphicFramePr>
          <p:cNvPr id="17" name="コンテンツ プレースホルダー 6"/>
          <p:cNvGraphicFramePr>
            <a:graphicFrameLocks/>
          </p:cNvGraphicFramePr>
          <p:nvPr>
            <p:extLst>
              <p:ext uri="{D42A27DB-BD31-4B8C-83A1-F6EECF244321}">
                <p14:modId xmlns:p14="http://schemas.microsoft.com/office/powerpoint/2010/main" val="715828101"/>
              </p:ext>
            </p:extLst>
          </p:nvPr>
        </p:nvGraphicFramePr>
        <p:xfrm>
          <a:off x="765630" y="4331191"/>
          <a:ext cx="10994409" cy="176995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01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100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万博のレガシーの一環としての大阪発</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デジタル地域通貨の発行や個人データ等</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の活用</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万博後も活用できるデジタル地域通貨やデジタル</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によるデータ活用の仕組みを</a:t>
                      </a:r>
                      <a:r>
                        <a:rPr kumimoji="1" lang="ja-JP" altLang="en-US" sz="1400" dirty="0" smtClean="0">
                          <a:latin typeface="Meiryo UI" panose="020B0604030504040204" pitchFamily="50" charset="-128"/>
                          <a:ea typeface="Meiryo UI" panose="020B0604030504040204" pitchFamily="50" charset="-128"/>
                        </a:rPr>
                        <a:t>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8" name="テキスト ボックス 17"/>
          <p:cNvSpPr txBox="1">
            <a:spLocks noChangeArrowheads="1"/>
          </p:cNvSpPr>
          <p:nvPr/>
        </p:nvSpPr>
        <p:spPr bwMode="auto">
          <a:xfrm>
            <a:off x="764460" y="397838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万博後もみすえた地域の発展につながるデジタル地域通貨・デジタル</a:t>
            </a:r>
            <a:r>
              <a:rPr lang="en-US" altLang="ja-JP" sz="1600" kern="0" dirty="0">
                <a:latin typeface="Meiryo UI" pitchFamily="50" charset="-128"/>
                <a:ea typeface="Meiryo UI" pitchFamily="50" charset="-128"/>
                <a:cs typeface="Meiryo UI" pitchFamily="50" charset="-128"/>
              </a:rPr>
              <a:t>ID</a:t>
            </a:r>
            <a:r>
              <a:rPr lang="ja-JP" altLang="en-US" sz="1600" kern="0" dirty="0">
                <a:latin typeface="Meiryo UI" pitchFamily="50" charset="-128"/>
                <a:ea typeface="Meiryo UI" pitchFamily="50" charset="-128"/>
                <a:cs typeface="Meiryo UI" pitchFamily="50" charset="-128"/>
              </a:rPr>
              <a:t>の発行・浸透</a:t>
            </a:r>
            <a:endParaRPr lang="en-US" altLang="ja-JP" sz="1400" kern="0" dirty="0">
              <a:latin typeface="Meiryo UI" pitchFamily="50" charset="-128"/>
              <a:ea typeface="Meiryo UI" pitchFamily="50" charset="-128"/>
              <a:cs typeface="Meiryo UI" pitchFamily="50" charset="-128"/>
            </a:endParaRPr>
          </a:p>
        </p:txBody>
      </p:sp>
      <p:sp>
        <p:nvSpPr>
          <p:cNvPr id="19" name="角丸四角形 18"/>
          <p:cNvSpPr/>
          <p:nvPr/>
        </p:nvSpPr>
        <p:spPr>
          <a:xfrm>
            <a:off x="1449832" y="58440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grpSp>
        <p:nvGrpSpPr>
          <p:cNvPr id="20" name="グループ化 19"/>
          <p:cNvGrpSpPr/>
          <p:nvPr/>
        </p:nvGrpSpPr>
        <p:grpSpPr>
          <a:xfrm>
            <a:off x="9630987" y="5370209"/>
            <a:ext cx="2129053" cy="600502"/>
            <a:chOff x="9703557" y="4053385"/>
            <a:chExt cx="2129053" cy="600502"/>
          </a:xfrm>
        </p:grpSpPr>
        <p:sp>
          <p:nvSpPr>
            <p:cNvPr id="22" name="正方形/長方形 2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10892031" y="518473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9850770" y="5184734"/>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6" name="正方形/長方形 5"/>
          <p:cNvSpPr/>
          <p:nvPr/>
        </p:nvSpPr>
        <p:spPr>
          <a:xfrm>
            <a:off x="8120418" y="62629"/>
            <a:ext cx="3685848"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900" dirty="0"/>
              <a:t>具体的取組みについては、</a:t>
            </a:r>
            <a:br>
              <a:rPr lang="ja-JP" altLang="en-US" sz="900" dirty="0"/>
            </a:br>
            <a:r>
              <a:rPr lang="ja-JP" altLang="en-US" sz="900" dirty="0" smtClean="0"/>
              <a:t>・</a:t>
            </a:r>
            <a:r>
              <a:rPr lang="ja-JP" altLang="en-US" sz="900" dirty="0"/>
              <a:t>国内外から大阪に資金・人材・企業を「呼び込む」取組み</a:t>
            </a:r>
            <a:br>
              <a:rPr lang="ja-JP" altLang="en-US" sz="900" dirty="0"/>
            </a:br>
            <a:r>
              <a:rPr lang="ja-JP" altLang="en-US" sz="900" dirty="0" smtClean="0"/>
              <a:t>・</a:t>
            </a:r>
            <a:r>
              <a:rPr lang="ja-JP" altLang="en-US" sz="900" dirty="0"/>
              <a:t>自らの魅力を高めていく「育む」取組み</a:t>
            </a:r>
            <a:br>
              <a:rPr lang="ja-JP" altLang="en-US" sz="900" dirty="0"/>
            </a:br>
            <a:r>
              <a:rPr lang="ja-JP" altLang="en-US" sz="900" dirty="0" smtClean="0"/>
              <a:t>・</a:t>
            </a:r>
            <a:r>
              <a:rPr lang="ja-JP" altLang="en-US" sz="900" dirty="0"/>
              <a:t>「呼び込む」 </a:t>
            </a:r>
            <a:r>
              <a:rPr lang="ja-JP" altLang="en-US" sz="900" dirty="0" smtClean="0"/>
              <a:t>「</a:t>
            </a:r>
            <a:r>
              <a:rPr lang="ja-JP" altLang="en-US" sz="900" dirty="0"/>
              <a:t>育む」ための基盤整備としての「支える」取組み</a:t>
            </a:r>
            <a:br>
              <a:rPr lang="ja-JP" altLang="en-US" sz="900" dirty="0"/>
            </a:br>
            <a:r>
              <a:rPr lang="ja-JP" altLang="en-US" sz="900" dirty="0"/>
              <a:t>の３つのアプローチ軸に</a:t>
            </a:r>
            <a:r>
              <a:rPr lang="ja-JP" altLang="en-US" sz="900" dirty="0" smtClean="0"/>
              <a:t>整理</a:t>
            </a:r>
            <a:endParaRPr lang="ja-JP" altLang="en-US" sz="900" dirty="0"/>
          </a:p>
        </p:txBody>
      </p:sp>
    </p:spTree>
    <p:extLst>
      <p:ext uri="{BB962C8B-B14F-4D97-AF65-F5344CB8AC3E}">
        <p14:creationId xmlns:p14="http://schemas.microsoft.com/office/powerpoint/2010/main" val="3921275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683652526"/>
              </p:ext>
            </p:extLst>
          </p:nvPr>
        </p:nvGraphicFramePr>
        <p:xfrm>
          <a:off x="765630" y="1039886"/>
          <a:ext cx="10994409" cy="252758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95193">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89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トッププロモーションをはじめとする戦略的な誘致活動の</a:t>
                      </a:r>
                      <a:r>
                        <a:rPr lang="ja-JP" altLang="en-US" sz="1400" dirty="0" smtClean="0">
                          <a:solidFill>
                            <a:schemeClr val="tx1"/>
                          </a:solidFill>
                          <a:latin typeface="Meiryo UI" panose="020B0604030504040204" pitchFamily="50" charset="-128"/>
                          <a:ea typeface="Meiryo UI" panose="020B0604030504040204" pitchFamily="50" charset="-128"/>
                        </a:rPr>
                        <a:t>実施</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海外投資家向けイベントでのトッププロモーションや</a:t>
                      </a:r>
                      <a:r>
                        <a:rPr kumimoji="1" lang="ja-JP" altLang="en-US" sz="1400" dirty="0" smtClean="0">
                          <a:latin typeface="Meiryo UI" panose="020B0604030504040204" pitchFamily="50" charset="-128"/>
                          <a:ea typeface="Meiryo UI" panose="020B0604030504040204" pitchFamily="50" charset="-128"/>
                        </a:rPr>
                        <a:t>、進出意向調査等による企業の発掘から個別コンタクト、伴走支援まで一貫した誘致活動の実施</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6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誘致インセンティブの創設</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金融系外国企業等の拠点設立に向けた事前調査のためのオフィス賃料や、事業開始直後の必要な初期費用等の補助制度を</a:t>
                      </a:r>
                      <a:r>
                        <a:rPr kumimoji="1" lang="ja-JP" altLang="en-US" sz="1400" dirty="0" smtClean="0">
                          <a:latin typeface="Meiryo UI" panose="020B0604030504040204" pitchFamily="50" charset="-128"/>
                          <a:ea typeface="Meiryo UI" panose="020B0604030504040204" pitchFamily="50" charset="-128"/>
                        </a:rPr>
                        <a:t>創設</a:t>
                      </a:r>
                      <a:endParaRPr kumimoji="1" lang="en-US" altLang="zh-TW"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4460" y="64923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金融系企業・フィンテック企業誘致に向けた取組み　　　　　　 　</a:t>
            </a:r>
          </a:p>
        </p:txBody>
      </p:sp>
      <p:sp>
        <p:nvSpPr>
          <p:cNvPr id="10" name="正方形/長方形 9"/>
          <p:cNvSpPr/>
          <p:nvPr/>
        </p:nvSpPr>
        <p:spPr>
          <a:xfrm>
            <a:off x="492398" y="16260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（２）スタートアップおよび地域活性化のための多様な資金調達の促進 </a:t>
            </a:r>
          </a:p>
        </p:txBody>
      </p:sp>
      <p:sp>
        <p:nvSpPr>
          <p:cNvPr id="2" name="右矢印 1"/>
          <p:cNvSpPr/>
          <p:nvPr/>
        </p:nvSpPr>
        <p:spPr>
          <a:xfrm>
            <a:off x="9617339" y="2049940"/>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7340" y="29357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272766" y="23929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6" name="角丸四角形 15"/>
          <p:cNvSpPr/>
          <p:nvPr/>
        </p:nvSpPr>
        <p:spPr>
          <a:xfrm>
            <a:off x="1272766" y="318040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9840928" y="2755525"/>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840929" y="1868303"/>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3252505345"/>
              </p:ext>
            </p:extLst>
          </p:nvPr>
        </p:nvGraphicFramePr>
        <p:xfrm>
          <a:off x="765630" y="4069571"/>
          <a:ext cx="10994409" cy="255245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76667">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94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スタートアップと企業・ベンチャーキャピタル</a:t>
                      </a:r>
                      <a:r>
                        <a:rPr lang="en-US" altLang="ja-JP" sz="1400" dirty="0">
                          <a:solidFill>
                            <a:schemeClr val="tx1"/>
                          </a:solidFill>
                          <a:latin typeface="Meiryo UI" panose="020B0604030504040204" pitchFamily="50" charset="-128"/>
                          <a:ea typeface="Meiryo UI" panose="020B0604030504040204" pitchFamily="50" charset="-128"/>
                        </a:rPr>
                        <a:t>(VC)</a:t>
                      </a:r>
                      <a:r>
                        <a:rPr lang="ja-JP" altLang="en-US" sz="1400" dirty="0">
                          <a:solidFill>
                            <a:schemeClr val="tx1"/>
                          </a:solidFill>
                          <a:latin typeface="Meiryo UI" panose="020B0604030504040204" pitchFamily="50" charset="-128"/>
                          <a:ea typeface="Meiryo UI" panose="020B0604030504040204" pitchFamily="50" charset="-128"/>
                        </a:rPr>
                        <a:t>等との出会いの場の</a:t>
                      </a:r>
                      <a:r>
                        <a:rPr lang="ja-JP" altLang="en-US" sz="1400" dirty="0" smtClean="0">
                          <a:solidFill>
                            <a:schemeClr val="tx1"/>
                          </a:solidFill>
                          <a:latin typeface="Meiryo UI" panose="020B0604030504040204" pitchFamily="50" charset="-128"/>
                          <a:ea typeface="Meiryo UI" panose="020B0604030504040204" pitchFamily="50" charset="-128"/>
                        </a:rPr>
                        <a:t>創出</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国内外の</a:t>
                      </a:r>
                      <a:r>
                        <a:rPr kumimoji="1" lang="en-US" altLang="ja-JP" sz="1400" dirty="0">
                          <a:solidFill>
                            <a:schemeClr val="tx1"/>
                          </a:solidFill>
                          <a:latin typeface="Meiryo UI" panose="020B0604030504040204" pitchFamily="50" charset="-128"/>
                          <a:ea typeface="Meiryo UI" panose="020B0604030504040204" pitchFamily="50" charset="-128"/>
                        </a:rPr>
                        <a:t>VC</a:t>
                      </a:r>
                      <a:r>
                        <a:rPr kumimoji="1" lang="ja-JP" altLang="en-US" sz="1400" dirty="0" err="1">
                          <a:solidFill>
                            <a:schemeClr val="tx1"/>
                          </a:solidFill>
                          <a:latin typeface="Meiryo UI" panose="020B0604030504040204" pitchFamily="50" charset="-128"/>
                          <a:ea typeface="Meiryo UI" panose="020B0604030504040204" pitchFamily="50" charset="-128"/>
                        </a:rPr>
                        <a:t>を招へい</a:t>
                      </a:r>
                      <a:r>
                        <a:rPr kumimoji="1" lang="ja-JP" altLang="en-US" sz="1400" dirty="0">
                          <a:solidFill>
                            <a:schemeClr val="tx1"/>
                          </a:solidFill>
                          <a:latin typeface="Meiryo UI" panose="020B0604030504040204" pitchFamily="50" charset="-128"/>
                          <a:ea typeface="Meiryo UI" panose="020B0604030504040204" pitchFamily="50" charset="-128"/>
                        </a:rPr>
                        <a:t>した</a:t>
                      </a:r>
                      <a:r>
                        <a:rPr kumimoji="1" lang="ja-JP" altLang="en-US" sz="1400" dirty="0">
                          <a:latin typeface="Meiryo UI" panose="020B0604030504040204" pitchFamily="50" charset="-128"/>
                          <a:ea typeface="Meiryo UI" panose="020B0604030504040204" pitchFamily="50" charset="-128"/>
                        </a:rPr>
                        <a:t>アクセラレーションプログラムやピッチイベントの開催等により、スタートアップ企業と</a:t>
                      </a:r>
                      <a:r>
                        <a:rPr kumimoji="1" lang="en-US" altLang="ja-JP" sz="1400" dirty="0">
                          <a:latin typeface="Meiryo UI" panose="020B0604030504040204" pitchFamily="50" charset="-128"/>
                          <a:ea typeface="Meiryo UI" panose="020B0604030504040204" pitchFamily="50" charset="-128"/>
                        </a:rPr>
                        <a:t>VC</a:t>
                      </a:r>
                      <a:r>
                        <a:rPr kumimoji="1" lang="ja-JP" altLang="en-US" sz="1400" dirty="0">
                          <a:latin typeface="Meiryo UI" panose="020B0604030504040204" pitchFamily="50" charset="-128"/>
                          <a:ea typeface="Meiryo UI" panose="020B0604030504040204" pitchFamily="50" charset="-128"/>
                        </a:rPr>
                        <a:t>の出会いの場を</a:t>
                      </a:r>
                      <a:r>
                        <a:rPr kumimoji="1" lang="ja-JP" altLang="en-US" sz="1400" dirty="0" smtClean="0">
                          <a:latin typeface="Meiryo UI" panose="020B0604030504040204" pitchFamily="50" charset="-128"/>
                          <a:ea typeface="Meiryo UI" panose="020B0604030504040204" pitchFamily="50" charset="-128"/>
                        </a:rPr>
                        <a:t>創出</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32308226"/>
                  </a:ext>
                </a:extLst>
              </a:tr>
              <a:tr h="988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スタートアップや支援策等に関する情報プラットフォームの整備・拡充及びイベント開催等による国内外へのプロモーション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在阪スタートアップや支援策を網羅</a:t>
                      </a:r>
                      <a:r>
                        <a:rPr kumimoji="1" lang="ja-JP" altLang="en-US" sz="1400" dirty="0" smtClean="0">
                          <a:solidFill>
                            <a:schemeClr val="tx1"/>
                          </a:solidFill>
                          <a:latin typeface="Meiryo UI" panose="020B0604030504040204" pitchFamily="50" charset="-128"/>
                          <a:ea typeface="Meiryo UI" panose="020B0604030504040204" pitchFamily="50" charset="-128"/>
                        </a:rPr>
                        <a:t>した情報プラットフォーム</a:t>
                      </a:r>
                      <a:r>
                        <a:rPr kumimoji="1" lang="ja-JP" altLang="en-US" sz="1400" dirty="0">
                          <a:solidFill>
                            <a:schemeClr val="tx1"/>
                          </a:solidFill>
                          <a:latin typeface="Meiryo UI" panose="020B0604030504040204" pitchFamily="50" charset="-128"/>
                          <a:ea typeface="Meiryo UI" panose="020B0604030504040204" pitchFamily="50" charset="-128"/>
                        </a:rPr>
                        <a:t>の整備・拡充を進めるとともに、イベントの開催等により投資魅力としての在阪スタートアップを国内外へ</a:t>
                      </a:r>
                      <a:r>
                        <a:rPr kumimoji="1" lang="ja-JP" altLang="en-US" sz="1400" dirty="0" smtClean="0">
                          <a:solidFill>
                            <a:schemeClr val="tx1"/>
                          </a:solidFill>
                          <a:latin typeface="Meiryo UI" panose="020B0604030504040204" pitchFamily="50" charset="-128"/>
                          <a:ea typeface="Meiryo UI" panose="020B0604030504040204" pitchFamily="50" charset="-128"/>
                        </a:rPr>
                        <a:t>プロモーション</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9258951"/>
                  </a:ext>
                </a:extLst>
              </a:tr>
            </a:tbl>
          </a:graphicData>
        </a:graphic>
      </p:graphicFrame>
      <p:sp>
        <p:nvSpPr>
          <p:cNvPr id="47" name="テキスト ボックス 46"/>
          <p:cNvSpPr txBox="1">
            <a:spLocks noChangeArrowheads="1"/>
          </p:cNvSpPr>
          <p:nvPr/>
        </p:nvSpPr>
        <p:spPr bwMode="auto">
          <a:xfrm>
            <a:off x="764460" y="3673938"/>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スタートアップに対するさらなる投資促進に向けた支援　　　　　　 　</a:t>
            </a:r>
          </a:p>
        </p:txBody>
      </p:sp>
      <p:sp>
        <p:nvSpPr>
          <p:cNvPr id="48" name="右矢印 47"/>
          <p:cNvSpPr/>
          <p:nvPr/>
        </p:nvSpPr>
        <p:spPr>
          <a:xfrm>
            <a:off x="9630987" y="5039696"/>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9617340" y="6048637"/>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1251266" y="5347578"/>
            <a:ext cx="1567217" cy="204718"/>
            <a:chOff x="1323836" y="3862315"/>
            <a:chExt cx="1567217" cy="204718"/>
          </a:xfrm>
        </p:grpSpPr>
        <p:sp>
          <p:nvSpPr>
            <p:cNvPr id="51" name="角丸四角形 50"/>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52" name="角丸四角形 51"/>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grpSp>
        <p:nvGrpSpPr>
          <p:cNvPr id="53" name="グループ化 52"/>
          <p:cNvGrpSpPr/>
          <p:nvPr/>
        </p:nvGrpSpPr>
        <p:grpSpPr>
          <a:xfrm>
            <a:off x="1251266" y="6359887"/>
            <a:ext cx="1567217" cy="204718"/>
            <a:chOff x="1323836" y="3862315"/>
            <a:chExt cx="1567217" cy="204718"/>
          </a:xfrm>
        </p:grpSpPr>
        <p:sp>
          <p:nvSpPr>
            <p:cNvPr id="54" name="角丸四角形 53"/>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55" name="角丸四角形 54"/>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56" name="テキスト ボックス 55"/>
          <p:cNvSpPr txBox="1"/>
          <p:nvPr/>
        </p:nvSpPr>
        <p:spPr>
          <a:xfrm>
            <a:off x="9840929" y="4849725"/>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9840928" y="5815181"/>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4951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34283196"/>
              </p:ext>
            </p:extLst>
          </p:nvPr>
        </p:nvGraphicFramePr>
        <p:xfrm>
          <a:off x="765630" y="441478"/>
          <a:ext cx="10994409" cy="415144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76667">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70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「規制のサンドボックス制度」の活用促進（金融サービス等実証実験の支援）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「規制のサンドボックス制度」活用企業を掘り起こし、実証実験に必要な予備調査やコンサルティング費用等を</a:t>
                      </a:r>
                      <a:r>
                        <a:rPr kumimoji="1" lang="ja-JP" altLang="en-US" sz="1400" dirty="0" smtClean="0">
                          <a:solidFill>
                            <a:schemeClr val="tx1"/>
                          </a:solidFill>
                          <a:latin typeface="Meiryo UI" panose="020B0604030504040204" pitchFamily="50" charset="-128"/>
                          <a:ea typeface="Meiryo UI" panose="020B0604030504040204" pitchFamily="50" charset="-128"/>
                        </a:rPr>
                        <a:t>補助</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7116511"/>
                  </a:ext>
                </a:extLst>
              </a:tr>
              <a:tr h="870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テーマを特化した官民連携によるベンチャーファンドの組成・運用</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大阪に強みのある産業分野に特化したベンチャーファンドの組成に向けた検討や官民による既存ファンドの運用による資金調達の</a:t>
                      </a:r>
                      <a:r>
                        <a:rPr kumimoji="1" lang="ja-JP" altLang="en-US" sz="1400" dirty="0" smtClean="0">
                          <a:solidFill>
                            <a:schemeClr val="tx1"/>
                          </a:solidFill>
                          <a:latin typeface="Meiryo UI" panose="020B0604030504040204" pitchFamily="50" charset="-128"/>
                          <a:ea typeface="Meiryo UI" panose="020B0604030504040204" pitchFamily="50" charset="-128"/>
                        </a:rPr>
                        <a:t>円滑化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15146533"/>
                  </a:ext>
                </a:extLst>
              </a:tr>
              <a:tr h="870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税制や規制緩和に関する国への働きかけ</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（オープンイノベーション促進税制やエンジェル税制における拡充等）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オープンイノベーション促進税制やエンジェル税制の対象拡大など制度拡充について国に</a:t>
                      </a:r>
                      <a:r>
                        <a:rPr kumimoji="1" lang="ja-JP" altLang="en-US" sz="1400" dirty="0" smtClean="0">
                          <a:solidFill>
                            <a:schemeClr val="tx1"/>
                          </a:solidFill>
                          <a:latin typeface="Meiryo UI" panose="020B0604030504040204" pitchFamily="50" charset="-128"/>
                          <a:ea typeface="Meiryo UI" panose="020B0604030504040204" pitchFamily="50" charset="-128"/>
                        </a:rPr>
                        <a:t>働きかけ</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91876007"/>
                  </a:ext>
                </a:extLst>
              </a:tr>
              <a:tr h="769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IPO</a:t>
                      </a:r>
                      <a:r>
                        <a:rPr lang="ja-JP" altLang="en-US" sz="1400" dirty="0">
                          <a:solidFill>
                            <a:schemeClr val="tx1"/>
                          </a:solidFill>
                          <a:latin typeface="Meiryo UI" panose="020B0604030504040204" pitchFamily="50" charset="-128"/>
                          <a:ea typeface="Meiryo UI" panose="020B0604030504040204" pitchFamily="50" charset="-128"/>
                        </a:rPr>
                        <a:t>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相談窓口の設置や、官民</a:t>
                      </a:r>
                      <a:r>
                        <a:rPr kumimoji="1" lang="ja-JP" altLang="en-US" sz="1400" dirty="0">
                          <a:solidFill>
                            <a:schemeClr val="tx1"/>
                          </a:solidFill>
                          <a:latin typeface="Meiryo UI" panose="020B0604030504040204" pitchFamily="50" charset="-128"/>
                          <a:ea typeface="Meiryo UI" panose="020B0604030504040204" pitchFamily="50" charset="-128"/>
                        </a:rPr>
                        <a:t>連携</a:t>
                      </a:r>
                      <a:r>
                        <a:rPr kumimoji="1" lang="ja-JP" altLang="en-US" sz="1400" dirty="0" smtClean="0">
                          <a:solidFill>
                            <a:schemeClr val="tx1"/>
                          </a:solidFill>
                          <a:latin typeface="Meiryo UI" panose="020B0604030504040204" pitchFamily="50" charset="-128"/>
                          <a:ea typeface="Meiryo UI" panose="020B0604030504040204" pitchFamily="50" charset="-128"/>
                        </a:rPr>
                        <a:t>したセミナー</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ja-JP" altLang="en-US" sz="1400" dirty="0" smtClean="0">
                          <a:solidFill>
                            <a:schemeClr val="tx1"/>
                          </a:solidFill>
                          <a:latin typeface="Meiryo UI" panose="020B0604030504040204" pitchFamily="50" charset="-128"/>
                          <a:ea typeface="Meiryo UI" panose="020B0604030504040204" pitchFamily="50" charset="-128"/>
                        </a:rPr>
                        <a:t>開催、個別</a:t>
                      </a:r>
                      <a:r>
                        <a:rPr kumimoji="1" lang="ja-JP" altLang="en-US" sz="1400" dirty="0">
                          <a:solidFill>
                            <a:schemeClr val="tx1"/>
                          </a:solidFill>
                          <a:latin typeface="Meiryo UI" panose="020B0604030504040204" pitchFamily="50" charset="-128"/>
                          <a:ea typeface="Meiryo UI" panose="020B0604030504040204" pitchFamily="50" charset="-128"/>
                        </a:rPr>
                        <a:t>支援</a:t>
                      </a:r>
                      <a:r>
                        <a:rPr kumimoji="1" lang="ja-JP" altLang="en-US" sz="1400" dirty="0" smtClean="0">
                          <a:solidFill>
                            <a:schemeClr val="tx1"/>
                          </a:solidFill>
                          <a:latin typeface="Meiryo UI" panose="020B0604030504040204" pitchFamily="50" charset="-128"/>
                          <a:ea typeface="Meiryo UI" panose="020B0604030504040204" pitchFamily="50" charset="-128"/>
                        </a:rPr>
                        <a:t>などによりスタートアップ</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en-US" altLang="ja-JP" sz="1400" dirty="0">
                          <a:solidFill>
                            <a:schemeClr val="tx1"/>
                          </a:solidFill>
                          <a:latin typeface="Meiryo UI" panose="020B0604030504040204" pitchFamily="50" charset="-128"/>
                          <a:ea typeface="Meiryo UI" panose="020B0604030504040204" pitchFamily="50" charset="-128"/>
                        </a:rPr>
                        <a:t>IPO</a:t>
                      </a:r>
                      <a:r>
                        <a:rPr kumimoji="1" lang="ja-JP" altLang="en-US" sz="1400" dirty="0">
                          <a:solidFill>
                            <a:schemeClr val="tx1"/>
                          </a:solidFill>
                          <a:latin typeface="Meiryo UI" panose="020B0604030504040204" pitchFamily="50" charset="-128"/>
                          <a:ea typeface="Meiryo UI" panose="020B0604030504040204" pitchFamily="50" charset="-128"/>
                        </a:rPr>
                        <a:t>を</a:t>
                      </a:r>
                      <a:r>
                        <a:rPr kumimoji="1" lang="ja-JP" altLang="en-US" sz="1400" dirty="0" smtClean="0">
                          <a:solidFill>
                            <a:schemeClr val="tx1"/>
                          </a:solidFill>
                          <a:latin typeface="Meiryo UI" panose="020B0604030504040204" pitchFamily="50" charset="-128"/>
                          <a:ea typeface="Meiryo UI" panose="020B0604030504040204" pitchFamily="50" charset="-128"/>
                        </a:rPr>
                        <a:t>促進</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73221611"/>
                  </a:ext>
                </a:extLst>
              </a:tr>
            </a:tbl>
          </a:graphicData>
        </a:graphic>
      </p:graphicFrame>
      <p:sp>
        <p:nvSpPr>
          <p:cNvPr id="21" name="角丸四角形 20"/>
          <p:cNvSpPr/>
          <p:nvPr/>
        </p:nvSpPr>
        <p:spPr>
          <a:xfrm>
            <a:off x="1251266" y="180954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3" name="正方形/長方形 2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2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8" name="テキスト ボックス 27"/>
          <p:cNvSpPr txBox="1"/>
          <p:nvPr/>
        </p:nvSpPr>
        <p:spPr>
          <a:xfrm>
            <a:off x="9567411" y="131040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9" name="右矢印 28"/>
          <p:cNvSpPr/>
          <p:nvPr/>
        </p:nvSpPr>
        <p:spPr>
          <a:xfrm>
            <a:off x="9617340" y="401348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840929" y="386371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1" name="角丸四角形 30"/>
          <p:cNvSpPr/>
          <p:nvPr/>
        </p:nvSpPr>
        <p:spPr>
          <a:xfrm>
            <a:off x="2124382" y="42858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2" name="角丸四角形 31"/>
          <p:cNvSpPr/>
          <p:nvPr/>
        </p:nvSpPr>
        <p:spPr>
          <a:xfrm>
            <a:off x="2856812" y="357686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3" name="角丸四角形 32"/>
          <p:cNvSpPr/>
          <p:nvPr/>
        </p:nvSpPr>
        <p:spPr>
          <a:xfrm>
            <a:off x="2124382" y="268180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4" name="右矢印 33"/>
          <p:cNvSpPr/>
          <p:nvPr/>
        </p:nvSpPr>
        <p:spPr>
          <a:xfrm>
            <a:off x="9630987" y="2319753"/>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9854576" y="2126441"/>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6" name="右矢印 35"/>
          <p:cNvSpPr/>
          <p:nvPr/>
        </p:nvSpPr>
        <p:spPr>
          <a:xfrm>
            <a:off x="9630987" y="322295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854576" y="302964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38" name="グループ化 37"/>
          <p:cNvGrpSpPr/>
          <p:nvPr/>
        </p:nvGrpSpPr>
        <p:grpSpPr>
          <a:xfrm>
            <a:off x="9630987" y="1481247"/>
            <a:ext cx="2129053" cy="600502"/>
            <a:chOff x="9703557" y="4053385"/>
            <a:chExt cx="2129053" cy="600502"/>
          </a:xfrm>
        </p:grpSpPr>
        <p:sp>
          <p:nvSpPr>
            <p:cNvPr id="39" name="正方形/長方形 3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10116383" y="1311697"/>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9" name="コンテンツ プレースホルダー 6"/>
          <p:cNvGraphicFramePr>
            <a:graphicFrameLocks/>
          </p:cNvGraphicFramePr>
          <p:nvPr>
            <p:extLst>
              <p:ext uri="{D42A27DB-BD31-4B8C-83A1-F6EECF244321}">
                <p14:modId xmlns:p14="http://schemas.microsoft.com/office/powerpoint/2010/main" val="2340051036"/>
              </p:ext>
            </p:extLst>
          </p:nvPr>
        </p:nvGraphicFramePr>
        <p:xfrm>
          <a:off x="751116" y="5082819"/>
          <a:ext cx="10994409" cy="173211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28068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を活用した社債・商品の汎用化等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を活用した公募社債・商品を多数発行・流通させることで、汎用化し、資金調達手法を多様化</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dirty="0">
                          <a:solidFill>
                            <a:schemeClr val="tx1"/>
                          </a:solidFill>
                          <a:latin typeface="Meiryo UI" panose="020B0604030504040204" pitchFamily="50" charset="-128"/>
                          <a:ea typeface="Meiryo UI" panose="020B0604030504040204" pitchFamily="50" charset="-128"/>
                        </a:rPr>
                        <a:t>ODX</a:t>
                      </a:r>
                      <a:r>
                        <a:rPr lang="ja-JP" altLang="en-US" sz="1400" dirty="0">
                          <a:solidFill>
                            <a:schemeClr val="tx1"/>
                          </a:solidFill>
                          <a:latin typeface="Meiryo UI" panose="020B0604030504040204" pitchFamily="50" charset="-128"/>
                          <a:ea typeface="Meiryo UI" panose="020B0604030504040204" pitchFamily="50" charset="-128"/>
                        </a:rPr>
                        <a:t>）における</a:t>
                      </a: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を活用した商品取扱いの</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0" name="テキスト ボックス 49"/>
          <p:cNvSpPr txBox="1">
            <a:spLocks noChangeArrowheads="1"/>
          </p:cNvSpPr>
          <p:nvPr/>
        </p:nvSpPr>
        <p:spPr bwMode="auto">
          <a:xfrm>
            <a:off x="764460" y="4548893"/>
            <a:ext cx="11129139"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a:t>
            </a:r>
            <a:r>
              <a:rPr lang="en-US" altLang="ja-JP" sz="1600" kern="0" dirty="0">
                <a:latin typeface="Meiryo UI" pitchFamily="50" charset="-128"/>
                <a:ea typeface="Meiryo UI" pitchFamily="50" charset="-128"/>
                <a:cs typeface="Meiryo UI" pitchFamily="50" charset="-128"/>
              </a:rPr>
              <a:t>STO</a:t>
            </a:r>
            <a:r>
              <a:rPr lang="ja-JP" altLang="en-US" sz="1600" kern="0" dirty="0">
                <a:latin typeface="Meiryo UI" pitchFamily="50" charset="-128"/>
                <a:ea typeface="Meiryo UI" pitchFamily="50" charset="-128"/>
                <a:cs typeface="Meiryo UI" pitchFamily="50" charset="-128"/>
              </a:rPr>
              <a:t>（</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）など新たな手法を活用した資金調達の促進に向けた取組み</a:t>
            </a:r>
            <a:br>
              <a:rPr lang="ja-JP" altLang="en-US" sz="1600" kern="0" dirty="0">
                <a:latin typeface="Meiryo UI" pitchFamily="50" charset="-128"/>
                <a:ea typeface="Meiryo UI" pitchFamily="50" charset="-128"/>
                <a:cs typeface="Meiryo UI" pitchFamily="50" charset="-128"/>
              </a:rPr>
            </a:b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STO</a:t>
            </a:r>
            <a:r>
              <a:rPr lang="ja-JP" altLang="en-US" sz="1200" kern="0" dirty="0">
                <a:latin typeface="Meiryo UI" pitchFamily="50" charset="-128"/>
                <a:ea typeface="Meiryo UI" pitchFamily="50" charset="-128"/>
                <a:cs typeface="Meiryo UI" pitchFamily="50" charset="-128"/>
              </a:rPr>
              <a:t>：ブロックチェーン等の電子的手段を用いて発行する有価証券等である「</a:t>
            </a:r>
            <a:r>
              <a:rPr lang="ja-JP" altLang="en-US" sz="1200" kern="0" dirty="0" smtClean="0">
                <a:latin typeface="Meiryo UI" pitchFamily="50" charset="-128"/>
                <a:ea typeface="Meiryo UI" pitchFamily="50" charset="-128"/>
                <a:cs typeface="Meiryo UI" pitchFamily="50" charset="-128"/>
              </a:rPr>
              <a:t>セキュリティトークン（</a:t>
            </a:r>
            <a:r>
              <a:rPr lang="en-US" altLang="ja-JP" sz="1200" kern="0" dirty="0" smtClean="0">
                <a:latin typeface="Meiryo UI" pitchFamily="50" charset="-128"/>
                <a:ea typeface="Meiryo UI" pitchFamily="50" charset="-128"/>
                <a:cs typeface="Meiryo UI" pitchFamily="50" charset="-128"/>
              </a:rPr>
              <a:t>ST</a:t>
            </a:r>
            <a:r>
              <a:rPr lang="ja-JP" altLang="en-US" sz="1200" kern="0" dirty="0" smtClean="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により資金調達するスキーム</a:t>
            </a:r>
          </a:p>
        </p:txBody>
      </p:sp>
      <p:sp>
        <p:nvSpPr>
          <p:cNvPr id="51" name="右矢印 50"/>
          <p:cNvSpPr/>
          <p:nvPr/>
        </p:nvSpPr>
        <p:spPr>
          <a:xfrm>
            <a:off x="9602826" y="623511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2033832" y="65153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3" name="テキスト ボックス 52"/>
          <p:cNvSpPr txBox="1"/>
          <p:nvPr/>
        </p:nvSpPr>
        <p:spPr>
          <a:xfrm>
            <a:off x="9840929" y="5999260"/>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931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047661519"/>
              </p:ext>
            </p:extLst>
          </p:nvPr>
        </p:nvGraphicFramePr>
        <p:xfrm>
          <a:off x="751116" y="907633"/>
          <a:ext cx="10994409" cy="354639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295193">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3398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1006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金融機関のレジリエンス機能に係る実態</a:t>
                      </a:r>
                      <a:r>
                        <a:rPr lang="ja-JP" altLang="en-US" sz="1400" dirty="0" smtClean="0">
                          <a:solidFill>
                            <a:schemeClr val="tx1"/>
                          </a:solidFill>
                          <a:latin typeface="Meiryo UI" panose="020B0604030504040204" pitchFamily="50" charset="-128"/>
                          <a:ea typeface="Meiryo UI" panose="020B0604030504040204" pitchFamily="50" charset="-128"/>
                        </a:rPr>
                        <a:t>調査等</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金融機関等のデュアルオペレーション実施やデータセンター、ミドル・バックオフィスの設置状況等の実態や容積率緩和など必要な支援策の調査を</a:t>
                      </a:r>
                      <a:r>
                        <a:rPr kumimoji="1" lang="ja-JP" altLang="en-US" sz="1400" dirty="0" smtClean="0">
                          <a:solidFill>
                            <a:schemeClr val="tx1"/>
                          </a:solidFill>
                          <a:latin typeface="Meiryo UI" panose="020B0604030504040204" pitchFamily="50" charset="-128"/>
                          <a:ea typeface="Meiryo UI" panose="020B0604030504040204" pitchFamily="50" charset="-128"/>
                        </a:rPr>
                        <a:t>実施。また、デュアルオペレーション実施状況等の情報発信により金融</a:t>
                      </a:r>
                      <a:r>
                        <a:rPr kumimoji="1" lang="ja-JP" altLang="en-US" sz="1400" dirty="0">
                          <a:solidFill>
                            <a:schemeClr val="tx1"/>
                          </a:solidFill>
                          <a:latin typeface="Meiryo UI" panose="020B0604030504040204" pitchFamily="50" charset="-128"/>
                          <a:ea typeface="Meiryo UI" panose="020B0604030504040204" pitchFamily="50" charset="-128"/>
                        </a:rPr>
                        <a:t>機関等における取組み</a:t>
                      </a:r>
                      <a:r>
                        <a:rPr kumimoji="1" lang="ja-JP" altLang="en-US" sz="1400" dirty="0" smtClean="0">
                          <a:solidFill>
                            <a:schemeClr val="tx1"/>
                          </a:solidFill>
                          <a:latin typeface="Meiryo UI" panose="020B0604030504040204" pitchFamily="50" charset="-128"/>
                          <a:ea typeface="Meiryo UI" panose="020B0604030504040204" pitchFamily="50" charset="-128"/>
                        </a:rPr>
                        <a:t>を促進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デュアルオペレーション対応への融資・保険等における優遇内容の発信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デュアルオペレーションを含む企業の事業継続性を評価・認定して融資などにおいて優遇する取組み</a:t>
                      </a:r>
                      <a:r>
                        <a:rPr kumimoji="1" lang="ja-JP" altLang="en-US" sz="1400" dirty="0" smtClean="0">
                          <a:solidFill>
                            <a:schemeClr val="tx1"/>
                          </a:solidFill>
                          <a:latin typeface="Meiryo UI" panose="020B0604030504040204" pitchFamily="50" charset="-128"/>
                          <a:ea typeface="Meiryo UI" panose="020B0604030504040204" pitchFamily="50" charset="-128"/>
                        </a:rPr>
                        <a:t>をホームページ等</a:t>
                      </a:r>
                      <a:r>
                        <a:rPr kumimoji="1" lang="ja-JP" altLang="en-US" sz="1400" dirty="0">
                          <a:solidFill>
                            <a:schemeClr val="tx1"/>
                          </a:solidFill>
                          <a:latin typeface="Meiryo UI" panose="020B0604030504040204" pitchFamily="50" charset="-128"/>
                          <a:ea typeface="Meiryo UI" panose="020B0604030504040204" pitchFamily="50" charset="-128"/>
                        </a:rPr>
                        <a:t>で</a:t>
                      </a:r>
                      <a:r>
                        <a:rPr kumimoji="1" lang="ja-JP" altLang="en-US" sz="1400" dirty="0" smtClean="0">
                          <a:solidFill>
                            <a:schemeClr val="tx1"/>
                          </a:solidFill>
                          <a:latin typeface="Meiryo UI" panose="020B0604030504040204" pitchFamily="50" charset="-128"/>
                          <a:ea typeface="Meiryo UI" panose="020B0604030504040204" pitchFamily="50" charset="-128"/>
                        </a:rPr>
                        <a:t>発信</a:t>
                      </a: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経済界</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957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デュアルオペレーションの社会的評価の向上につながる取組み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等の観点によるデュアルオペレーション導入メリットの検証など社会的評価の向上に有効なアプローチの検討や、金融当局や業界自主規制団体等によるデュアルオペレーション推奨に向けた働きかけを</a:t>
                      </a:r>
                      <a:r>
                        <a:rPr kumimoji="1" lang="ja-JP" altLang="en-US" sz="1400" dirty="0" smtClean="0">
                          <a:solidFill>
                            <a:schemeClr val="tx1"/>
                          </a:solidFill>
                          <a:latin typeface="Meiryo UI" panose="020B0604030504040204" pitchFamily="50" charset="-128"/>
                          <a:ea typeface="Meiryo UI" panose="020B0604030504040204" pitchFamily="50" charset="-128"/>
                        </a:rPr>
                        <a:t>実施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baseline="0" dirty="0" smtClean="0">
                          <a:latin typeface="Meiryo UI" panose="020B0604030504040204" pitchFamily="50" charset="-128"/>
                          <a:ea typeface="Meiryo UI" panose="020B0604030504040204" pitchFamily="50" charset="-128"/>
                        </a:rPr>
                        <a:t>経済界</a:t>
                      </a:r>
                      <a:endParaRPr kumimoji="1" lang="en-US" altLang="ja-JP" sz="1400" baseline="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endParaRPr kumimoji="1" lang="en-US" altLang="ja-JP" sz="14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15" name="テキスト ボックス 14"/>
          <p:cNvSpPr txBox="1">
            <a:spLocks noChangeArrowheads="1"/>
          </p:cNvSpPr>
          <p:nvPr/>
        </p:nvSpPr>
        <p:spPr bwMode="auto">
          <a:xfrm>
            <a:off x="764460" y="546706"/>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金融機関による</a:t>
            </a:r>
            <a:r>
              <a:rPr lang="en-US" altLang="ja-JP" sz="1600" kern="0" dirty="0">
                <a:latin typeface="Meiryo UI" pitchFamily="50" charset="-128"/>
                <a:ea typeface="Meiryo UI" pitchFamily="50" charset="-128"/>
                <a:cs typeface="Meiryo UI" pitchFamily="50" charset="-128"/>
              </a:rPr>
              <a:t>BCP</a:t>
            </a:r>
            <a:r>
              <a:rPr lang="ja-JP" altLang="en-US" sz="1600" kern="0" dirty="0">
                <a:latin typeface="Meiryo UI" pitchFamily="50" charset="-128"/>
                <a:ea typeface="Meiryo UI" pitchFamily="50" charset="-128"/>
                <a:cs typeface="Meiryo UI" pitchFamily="50" charset="-128"/>
              </a:rPr>
              <a:t>・デュアルオペレーション拠点の設置・機能拡充及び支援</a:t>
            </a:r>
          </a:p>
        </p:txBody>
      </p:sp>
      <p:sp>
        <p:nvSpPr>
          <p:cNvPr id="16" name="正方形/長方形 15"/>
          <p:cNvSpPr/>
          <p:nvPr/>
        </p:nvSpPr>
        <p:spPr>
          <a:xfrm>
            <a:off x="492398" y="177595"/>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（３）レジリエンス向上の観点による拠点機能の強化</a:t>
            </a:r>
          </a:p>
        </p:txBody>
      </p:sp>
      <p:sp>
        <p:nvSpPr>
          <p:cNvPr id="17" name="角丸四角形 16"/>
          <p:cNvSpPr/>
          <p:nvPr/>
        </p:nvSpPr>
        <p:spPr>
          <a:xfrm>
            <a:off x="3058728" y="233516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8" name="角丸四角形 17"/>
          <p:cNvSpPr/>
          <p:nvPr/>
        </p:nvSpPr>
        <p:spPr>
          <a:xfrm>
            <a:off x="3058728" y="320092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9" name="角丸四角形 18"/>
          <p:cNvSpPr/>
          <p:nvPr/>
        </p:nvSpPr>
        <p:spPr>
          <a:xfrm>
            <a:off x="3058728" y="413244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テキスト ボックス 19"/>
          <p:cNvSpPr txBox="1"/>
          <p:nvPr/>
        </p:nvSpPr>
        <p:spPr>
          <a:xfrm>
            <a:off x="9593253" y="1753432"/>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0892031" y="2710770"/>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840929" y="2710770"/>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0892031" y="361065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840929" y="361065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19939" y="381754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9619939" y="2864632"/>
            <a:ext cx="2129053" cy="600502"/>
            <a:chOff x="9703557" y="4053385"/>
            <a:chExt cx="2129053" cy="600502"/>
          </a:xfrm>
        </p:grpSpPr>
        <p:sp>
          <p:nvSpPr>
            <p:cNvPr id="29" name="正方形/長方形 2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9619939" y="2003791"/>
            <a:ext cx="2129053" cy="600502"/>
            <a:chOff x="9703557" y="4053385"/>
            <a:chExt cx="2129053" cy="600502"/>
          </a:xfrm>
        </p:grpSpPr>
        <p:sp>
          <p:nvSpPr>
            <p:cNvPr id="32" name="正方形/長方形 3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10076078" y="175343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3402086113"/>
              </p:ext>
            </p:extLst>
          </p:nvPr>
        </p:nvGraphicFramePr>
        <p:xfrm>
          <a:off x="746150" y="5071526"/>
          <a:ext cx="10994409" cy="17145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891003">
                  <a:extLst>
                    <a:ext uri="{9D8B030D-6E8A-4147-A177-3AD203B41FA5}">
                      <a16:colId xmlns:a16="http://schemas.microsoft.com/office/drawing/2014/main" val="3192314782"/>
                    </a:ext>
                  </a:extLst>
                </a:gridCol>
                <a:gridCol w="1251696">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631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金融機関のレジリエンス機能に係る実態</a:t>
                      </a:r>
                      <a:r>
                        <a:rPr lang="ja-JP" altLang="en-US" sz="1400" dirty="0" smtClean="0">
                          <a:solidFill>
                            <a:schemeClr val="tx1"/>
                          </a:solidFill>
                          <a:latin typeface="Meiryo UI" panose="020B0604030504040204" pitchFamily="50" charset="-128"/>
                          <a:ea typeface="Meiryo UI" panose="020B0604030504040204" pitchFamily="50" charset="-128"/>
                        </a:rPr>
                        <a:t>調査等（</a:t>
                      </a:r>
                      <a:r>
                        <a:rPr lang="ja-JP" altLang="en-US" sz="1400" dirty="0">
                          <a:solidFill>
                            <a:schemeClr val="tx1"/>
                          </a:solidFill>
                          <a:latin typeface="Meiryo UI" panose="020B0604030504040204" pitchFamily="50" charset="-128"/>
                          <a:ea typeface="Meiryo UI" panose="020B0604030504040204" pitchFamily="50" charset="-128"/>
                        </a:rPr>
                        <a:t>再掲）</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金融機関等のデュアルオペレーション実施やデータセンター、ミドル・バックオフィスの設置状況等の実態や容積率緩和など必要な支援策の調査を実施。また、デュアルオペレーション実施状況等の情報発信により金融機関等における取組みを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744980" y="444910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データセンターやミドル・</a:t>
            </a:r>
            <a:r>
              <a:rPr lang="ja-JP" altLang="en-US" sz="1600" kern="0" dirty="0" smtClean="0">
                <a:latin typeface="Meiryo UI" pitchFamily="50" charset="-128"/>
                <a:ea typeface="Meiryo UI" pitchFamily="50" charset="-128"/>
                <a:cs typeface="Meiryo UI" pitchFamily="50" charset="-128"/>
              </a:rPr>
              <a:t>バックオフィス（</a:t>
            </a:r>
            <a:r>
              <a:rPr lang="en-US" altLang="ja-JP" sz="1600" kern="0" dirty="0" smtClean="0">
                <a:latin typeface="Meiryo UI" pitchFamily="50" charset="-128"/>
                <a:ea typeface="Meiryo UI" pitchFamily="50" charset="-128"/>
                <a:cs typeface="Meiryo UI" pitchFamily="50" charset="-128"/>
              </a:rPr>
              <a:t>※</a:t>
            </a:r>
            <a:r>
              <a:rPr lang="ja-JP" altLang="en-US" sz="1600" kern="0" dirty="0" smtClean="0">
                <a:latin typeface="Meiryo UI" pitchFamily="50" charset="-128"/>
                <a:ea typeface="Meiryo UI" pitchFamily="50" charset="-128"/>
                <a:cs typeface="Meiryo UI" pitchFamily="50" charset="-128"/>
              </a:rPr>
              <a:t>）の</a:t>
            </a:r>
            <a:r>
              <a:rPr lang="ja-JP" altLang="en-US" sz="1600" kern="0" dirty="0">
                <a:latin typeface="Meiryo UI" pitchFamily="50" charset="-128"/>
                <a:ea typeface="Meiryo UI" pitchFamily="50" charset="-128"/>
                <a:cs typeface="Meiryo UI" pitchFamily="50" charset="-128"/>
              </a:rPr>
              <a:t>集積に向けた取組み</a:t>
            </a:r>
          </a:p>
        </p:txBody>
      </p:sp>
      <p:sp>
        <p:nvSpPr>
          <p:cNvPr id="37" name="角丸四角形 36"/>
          <p:cNvSpPr/>
          <p:nvPr/>
        </p:nvSpPr>
        <p:spPr>
          <a:xfrm>
            <a:off x="3015126" y="648653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9562726" y="595208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39" name="グループ化 38"/>
          <p:cNvGrpSpPr/>
          <p:nvPr/>
        </p:nvGrpSpPr>
        <p:grpSpPr>
          <a:xfrm>
            <a:off x="9600459" y="6159778"/>
            <a:ext cx="2129053" cy="600502"/>
            <a:chOff x="9703557" y="4053385"/>
            <a:chExt cx="2129053" cy="600502"/>
          </a:xfrm>
        </p:grpSpPr>
        <p:sp>
          <p:nvSpPr>
            <p:cNvPr id="40" name="正方形/長方形 39"/>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10055169" y="594937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7318" y="4724982"/>
            <a:ext cx="10178026" cy="369332"/>
          </a:xfrm>
          <a:prstGeom prst="rect">
            <a:avLst/>
          </a:prstGeom>
        </p:spPr>
        <p:txBody>
          <a:bodyPr wrap="square">
            <a:spAutoFit/>
          </a:bodyPr>
          <a:lstStyle/>
          <a:p>
            <a:pPr>
              <a:lnSpc>
                <a:spcPct val="150000"/>
              </a:lnSpc>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　ミドルオフィスは営業部門などのフロントオフィスとバックオフィスの橋渡しを行う</a:t>
            </a:r>
            <a:r>
              <a:rPr lang="ja-JP" altLang="en-US" sz="1200" dirty="0" smtClean="0">
                <a:latin typeface="UD デジタル 教科書体 NK-R" panose="02020400000000000000" pitchFamily="18" charset="-128"/>
                <a:ea typeface="UD デジタル 教科書体 NK-R" panose="02020400000000000000" pitchFamily="18" charset="-128"/>
              </a:rPr>
              <a:t>部門。バックオフィス</a:t>
            </a:r>
            <a:r>
              <a:rPr lang="ja-JP" altLang="en-US" sz="1200" dirty="0">
                <a:latin typeface="UD デジタル 教科書体 NK-R" panose="02020400000000000000" pitchFamily="18" charset="-128"/>
                <a:ea typeface="UD デジタル 教科書体 NK-R" panose="02020400000000000000" pitchFamily="18" charset="-128"/>
              </a:rPr>
              <a:t>は主には財務・法務・営業事務等の管理部門</a:t>
            </a:r>
            <a:r>
              <a:rPr lang="ja-JP" altLang="en-US" sz="1200" dirty="0" smtClean="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61059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5" name="コンテンツ プレースホルダー 6"/>
          <p:cNvGraphicFramePr>
            <a:graphicFrameLocks noGrp="1"/>
          </p:cNvGraphicFramePr>
          <p:nvPr>
            <p:ph idx="1"/>
            <p:extLst>
              <p:ext uri="{D42A27DB-BD31-4B8C-83A1-F6EECF244321}">
                <p14:modId xmlns:p14="http://schemas.microsoft.com/office/powerpoint/2010/main" val="3988183825"/>
              </p:ext>
            </p:extLst>
          </p:nvPr>
        </p:nvGraphicFramePr>
        <p:xfrm>
          <a:off x="765630" y="862919"/>
          <a:ext cx="10994409" cy="160007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6">
                  <a:extLst>
                    <a:ext uri="{9D8B030D-6E8A-4147-A177-3AD203B41FA5}">
                      <a16:colId xmlns:a16="http://schemas.microsoft.com/office/drawing/2014/main" val="3192314782"/>
                    </a:ext>
                  </a:extLst>
                </a:gridCol>
                <a:gridCol w="1208153">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30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金融商品に係る所得課税の損益通算範囲の拡大等（デリバティブ取引追加）に向けた働きかけ</a:t>
                      </a:r>
                    </a:p>
                  </a:txBody>
                  <a:tcPr/>
                </a:tc>
                <a:tc>
                  <a:txBody>
                    <a:bodyPr/>
                    <a:lstStyle/>
                    <a:p>
                      <a:r>
                        <a:rPr kumimoji="1" lang="ja-JP" altLang="en-US" sz="1400" dirty="0">
                          <a:latin typeface="Meiryo UI" panose="020B0604030504040204" pitchFamily="50" charset="-128"/>
                          <a:ea typeface="Meiryo UI" panose="020B0604030504040204" pitchFamily="50" charset="-128"/>
                        </a:rPr>
                        <a:t>金融商品に係る所得課税の損益通算範囲にデリバティブ取引を追加することについて民間団体等と連携し、国に</a:t>
                      </a:r>
                      <a:r>
                        <a:rPr kumimoji="1" lang="ja-JP" altLang="en-US" sz="1400" dirty="0" smtClean="0">
                          <a:latin typeface="Meiryo UI" panose="020B0604030504040204" pitchFamily="50" charset="-128"/>
                          <a:ea typeface="Meiryo UI" panose="020B0604030504040204" pitchFamily="50" charset="-128"/>
                        </a:rPr>
                        <a:t>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9" name="テキスト ボックス 48"/>
          <p:cNvSpPr txBox="1">
            <a:spLocks noChangeArrowheads="1"/>
          </p:cNvSpPr>
          <p:nvPr/>
        </p:nvSpPr>
        <p:spPr bwMode="auto">
          <a:xfrm>
            <a:off x="764460" y="51720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金融商品に係る所得課税の損益通算範囲の拡大等（デリバティブ取引追加）に向けた働きかけ</a:t>
            </a:r>
          </a:p>
        </p:txBody>
      </p:sp>
      <p:sp>
        <p:nvSpPr>
          <p:cNvPr id="50" name="正方形/長方形 49"/>
          <p:cNvSpPr/>
          <p:nvPr/>
        </p:nvSpPr>
        <p:spPr>
          <a:xfrm>
            <a:off x="492398" y="148326"/>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（４）国内の金融市場の活性化 </a:t>
            </a:r>
          </a:p>
        </p:txBody>
      </p:sp>
      <p:graphicFrame>
        <p:nvGraphicFramePr>
          <p:cNvPr id="51" name="コンテンツ プレースホルダー 6"/>
          <p:cNvGraphicFramePr>
            <a:graphicFrameLocks/>
          </p:cNvGraphicFramePr>
          <p:nvPr>
            <p:extLst>
              <p:ext uri="{D42A27DB-BD31-4B8C-83A1-F6EECF244321}">
                <p14:modId xmlns:p14="http://schemas.microsoft.com/office/powerpoint/2010/main" val="3163122724"/>
              </p:ext>
            </p:extLst>
          </p:nvPr>
        </p:nvGraphicFramePr>
        <p:xfrm>
          <a:off x="765630" y="3067393"/>
          <a:ext cx="10994409" cy="17145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454162">
                  <a:extLst>
                    <a:ext uri="{9D8B030D-6E8A-4147-A177-3AD203B41FA5}">
                      <a16:colId xmlns:a16="http://schemas.microsoft.com/office/drawing/2014/main" val="2051220517"/>
                    </a:ext>
                  </a:extLst>
                </a:gridCol>
                <a:gridCol w="1196011">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44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大学等と企業をつなぐコンソーシアムの設置・運営による金融リテラシー教育の実施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大学等における金融リテラシー教育の実施状況について調査を実施し、コンソーシアムによる体系的・継続的な金融リテラシー教育実施の仕組みづくりを</a:t>
                      </a:r>
                      <a:r>
                        <a:rPr kumimoji="1" lang="ja-JP" altLang="en-US" sz="1400" dirty="0" smtClean="0">
                          <a:latin typeface="Meiryo UI" panose="020B0604030504040204" pitchFamily="50" charset="-128"/>
                          <a:ea typeface="Meiryo UI" panose="020B0604030504040204" pitchFamily="50" charset="-128"/>
                        </a:rPr>
                        <a:t>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a:t>
                      </a:r>
                      <a:r>
                        <a:rPr kumimoji="1" lang="ja-JP" altLang="en-US" sz="1400" dirty="0" smtClean="0">
                          <a:latin typeface="Meiryo UI" panose="020B0604030504040204" pitchFamily="50" charset="-128"/>
                          <a:ea typeface="Meiryo UI" panose="020B0604030504040204" pitchFamily="50" charset="-128"/>
                        </a:rPr>
                        <a:t>市</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大学等</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民間</a:t>
                      </a:r>
                      <a:r>
                        <a:rPr kumimoji="1" lang="ja-JP" altLang="en-US" sz="10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取引所</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2" name="テキスト ボックス 51"/>
          <p:cNvSpPr txBox="1">
            <a:spLocks noChangeArrowheads="1"/>
          </p:cNvSpPr>
          <p:nvPr/>
        </p:nvSpPr>
        <p:spPr bwMode="auto">
          <a:xfrm>
            <a:off x="764459" y="268010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長期的視点で資産を育てる投資マインドの醸成・金融リテラシー向上につながる取組み</a:t>
            </a:r>
          </a:p>
        </p:txBody>
      </p:sp>
      <p:sp>
        <p:nvSpPr>
          <p:cNvPr id="53" name="角丸四角形 52"/>
          <p:cNvSpPr/>
          <p:nvPr/>
        </p:nvSpPr>
        <p:spPr>
          <a:xfrm>
            <a:off x="2304417" y="458877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4" name="角丸四角形 53"/>
          <p:cNvSpPr/>
          <p:nvPr/>
        </p:nvSpPr>
        <p:spPr>
          <a:xfrm>
            <a:off x="3036847" y="221262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55" name="テキスト ボックス 54"/>
          <p:cNvSpPr txBox="1"/>
          <p:nvPr/>
        </p:nvSpPr>
        <p:spPr>
          <a:xfrm>
            <a:off x="9848409" y="170161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0899288" y="4074371"/>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9858027" y="407437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58" name="グループ化 57"/>
          <p:cNvGrpSpPr/>
          <p:nvPr/>
        </p:nvGrpSpPr>
        <p:grpSpPr>
          <a:xfrm>
            <a:off x="9630987" y="4257297"/>
            <a:ext cx="2129053" cy="600502"/>
            <a:chOff x="9703557" y="4053385"/>
            <a:chExt cx="2129053" cy="600502"/>
          </a:xfrm>
        </p:grpSpPr>
        <p:sp>
          <p:nvSpPr>
            <p:cNvPr id="59" name="正方形/長方形 5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右矢印 60"/>
          <p:cNvSpPr/>
          <p:nvPr/>
        </p:nvSpPr>
        <p:spPr>
          <a:xfrm>
            <a:off x="9612066" y="1847559"/>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94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4" name="角丸四角形 23"/>
          <p:cNvSpPr/>
          <p:nvPr/>
        </p:nvSpPr>
        <p:spPr>
          <a:xfrm>
            <a:off x="423754" y="1041518"/>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5" name="テキスト ボックス 24"/>
          <p:cNvSpPr txBox="1"/>
          <p:nvPr/>
        </p:nvSpPr>
        <p:spPr bwMode="white">
          <a:xfrm>
            <a:off x="417402" y="1089062"/>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（１）エッジの効いた先駆的な金融商品・市場の形成 </a:t>
            </a:r>
          </a:p>
        </p:txBody>
      </p:sp>
      <p:sp>
        <p:nvSpPr>
          <p:cNvPr id="26" name="テキスト ボックス 25"/>
          <p:cNvSpPr txBox="1"/>
          <p:nvPr/>
        </p:nvSpPr>
        <p:spPr bwMode="white">
          <a:xfrm>
            <a:off x="702850" y="4320100"/>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27" name="テキスト ボックス 26"/>
          <p:cNvSpPr txBox="1">
            <a:spLocks noChangeArrowheads="1"/>
          </p:cNvSpPr>
          <p:nvPr/>
        </p:nvSpPr>
        <p:spPr bwMode="auto">
          <a:xfrm>
            <a:off x="423755" y="1503241"/>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アジア</a:t>
            </a:r>
            <a:r>
              <a:rPr lang="ja-JP" altLang="en-US" sz="1200" kern="0" dirty="0">
                <a:solidFill>
                  <a:schemeClr val="accent5">
                    <a:lumMod val="50000"/>
                  </a:schemeClr>
                </a:solidFill>
                <a:latin typeface="Meiryo UI" pitchFamily="50" charset="-128"/>
                <a:ea typeface="Meiryo UI" pitchFamily="50" charset="-128"/>
                <a:cs typeface="Meiryo UI" pitchFamily="50" charset="-128"/>
              </a:rPr>
              <a:t>随一のデリバティブ市場に向けた先駆的な商品群の展開</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8" name="フリーフォーム 27"/>
          <p:cNvSpPr/>
          <p:nvPr/>
        </p:nvSpPr>
        <p:spPr>
          <a:xfrm>
            <a:off x="423754" y="1845604"/>
            <a:ext cx="5672246" cy="41757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新たな商品先物の検討</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p:cNvSpPr txBox="1">
            <a:spLocks noChangeArrowheads="1"/>
          </p:cNvSpPr>
          <p:nvPr/>
        </p:nvSpPr>
        <p:spPr bwMode="auto">
          <a:xfrm>
            <a:off x="423755" y="2669627"/>
            <a:ext cx="546937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③将来的</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に有望なグリーン関連のデリバティブ商品・市場の形成に向けた取組み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0" name="フリーフォーム 29"/>
          <p:cNvSpPr/>
          <p:nvPr/>
        </p:nvSpPr>
        <p:spPr>
          <a:xfrm>
            <a:off x="423753" y="2946626"/>
            <a:ext cx="4959797"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金融商品取引法の対象となるデリバティブ商品の拡大についての働きかけ</a:t>
            </a:r>
          </a:p>
        </p:txBody>
      </p:sp>
      <p:sp>
        <p:nvSpPr>
          <p:cNvPr id="31" name="角丸四角形 30"/>
          <p:cNvSpPr/>
          <p:nvPr/>
        </p:nvSpPr>
        <p:spPr>
          <a:xfrm>
            <a:off x="414418" y="333908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14418" y="3386628"/>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（２）サステナブルファイナンス先進都市に向けた取組み </a:t>
            </a:r>
          </a:p>
        </p:txBody>
      </p:sp>
      <p:sp>
        <p:nvSpPr>
          <p:cNvPr id="33" name="テキスト ボックス 32"/>
          <p:cNvSpPr txBox="1">
            <a:spLocks noChangeArrowheads="1"/>
          </p:cNvSpPr>
          <p:nvPr/>
        </p:nvSpPr>
        <p:spPr bwMode="auto">
          <a:xfrm>
            <a:off x="414418" y="3772133"/>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①脱炭素</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に向けた金融の取組み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4" name="フリーフォーム 33"/>
          <p:cNvSpPr/>
          <p:nvPr/>
        </p:nvSpPr>
        <p:spPr>
          <a:xfrm>
            <a:off x="414418" y="4067090"/>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行政によるグリーンボンド等の発行</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脱炭素に取り組む企業への低利融資等</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金融による支援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等に取り組む企業への金利優遇等にかかる普及・啓発</a:t>
            </a:r>
          </a:p>
          <a:p>
            <a:pPr marL="0" lvl="1" defTabSz="533400">
              <a:spcBef>
                <a:spcPct val="0"/>
              </a:spcBef>
              <a:spcAft>
                <a:spcPct val="20000"/>
              </a:spcAft>
            </a:pP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p:cNvSpPr txBox="1">
            <a:spLocks noChangeArrowheads="1"/>
          </p:cNvSpPr>
          <p:nvPr/>
        </p:nvSpPr>
        <p:spPr bwMode="auto">
          <a:xfrm>
            <a:off x="414418" y="4711321"/>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②企業</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における</a:t>
            </a:r>
            <a:r>
              <a:rPr lang="en-US" altLang="ja-JP" sz="1200" kern="0" dirty="0">
                <a:solidFill>
                  <a:schemeClr val="accent5">
                    <a:lumMod val="50000"/>
                  </a:schemeClr>
                </a:solidFill>
                <a:latin typeface="Meiryo UI" pitchFamily="50" charset="-128"/>
                <a:ea typeface="Meiryo UI" pitchFamily="50" charset="-128"/>
                <a:cs typeface="Meiryo UI" pitchFamily="50" charset="-128"/>
              </a:rPr>
              <a:t>SDGs</a:t>
            </a:r>
            <a:r>
              <a:rPr lang="ja-JP" altLang="en-US" sz="1200" kern="0" dirty="0">
                <a:solidFill>
                  <a:schemeClr val="accent5">
                    <a:lumMod val="50000"/>
                  </a:schemeClr>
                </a:solidFill>
                <a:latin typeface="Meiryo UI" pitchFamily="50" charset="-128"/>
                <a:ea typeface="Meiryo UI" pitchFamily="50" charset="-128"/>
                <a:cs typeface="Meiryo UI" pitchFamily="50" charset="-128"/>
              </a:rPr>
              <a:t>債（ソーシャルボンド・グリーンボンド等）の発行促進</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6" name="フリーフォーム 35"/>
          <p:cNvSpPr/>
          <p:nvPr/>
        </p:nvSpPr>
        <p:spPr>
          <a:xfrm>
            <a:off x="414418" y="5004195"/>
            <a:ext cx="5383149" cy="79034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ワークショップの開催等を通じた</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債の発行支援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債の積極的引受や運用資産における</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重視を通じた発行支援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SDGs</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プロジェクトの海外への情報発信</a:t>
            </a:r>
          </a:p>
        </p:txBody>
      </p:sp>
      <p:sp>
        <p:nvSpPr>
          <p:cNvPr id="37" name="テキスト ボックス 36"/>
          <p:cNvSpPr txBox="1">
            <a:spLocks noChangeArrowheads="1"/>
          </p:cNvSpPr>
          <p:nvPr/>
        </p:nvSpPr>
        <p:spPr bwMode="auto">
          <a:xfrm>
            <a:off x="414418" y="5690375"/>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③国際</a:t>
            </a:r>
            <a:r>
              <a:rPr lang="ja-JP" altLang="en-US" sz="1200" kern="0" dirty="0">
                <a:solidFill>
                  <a:schemeClr val="accent5">
                    <a:lumMod val="50000"/>
                  </a:schemeClr>
                </a:solidFill>
                <a:latin typeface="Meiryo UI" pitchFamily="50" charset="-128"/>
                <a:ea typeface="Meiryo UI" pitchFamily="50" charset="-128"/>
                <a:cs typeface="Meiryo UI" pitchFamily="50" charset="-128"/>
              </a:rPr>
              <a:t>基準に準拠した認証ラベリング制度等の検討</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8" name="フリーフォーム 37"/>
          <p:cNvSpPr/>
          <p:nvPr/>
        </p:nvSpPr>
        <p:spPr>
          <a:xfrm>
            <a:off x="414418" y="5969883"/>
            <a:ext cx="5729483" cy="23469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発行後のモニタリング強化など付加価値を伴った認証ラベリング制度化に向けた検討</a:t>
            </a:r>
          </a:p>
        </p:txBody>
      </p:sp>
      <p:sp>
        <p:nvSpPr>
          <p:cNvPr id="39" name="角丸四角形 38"/>
          <p:cNvSpPr/>
          <p:nvPr/>
        </p:nvSpPr>
        <p:spPr>
          <a:xfrm>
            <a:off x="6248727" y="103707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0" name="テキスト ボックス 39"/>
          <p:cNvSpPr txBox="1"/>
          <p:nvPr/>
        </p:nvSpPr>
        <p:spPr bwMode="white">
          <a:xfrm>
            <a:off x="6273801" y="1084617"/>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（３）金融サービスに関する規制の見直しに向けた働きかけ</a:t>
            </a:r>
          </a:p>
        </p:txBody>
      </p:sp>
      <p:sp>
        <p:nvSpPr>
          <p:cNvPr id="41" name="角丸四角形 40"/>
          <p:cNvSpPr/>
          <p:nvPr/>
        </p:nvSpPr>
        <p:spPr>
          <a:xfrm>
            <a:off x="6304444" y="360812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2" name="テキスト ボックス 41"/>
          <p:cNvSpPr txBox="1"/>
          <p:nvPr/>
        </p:nvSpPr>
        <p:spPr bwMode="white">
          <a:xfrm>
            <a:off x="6304444" y="3655668"/>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（４）金融分野における高度人材の育成 </a:t>
            </a:r>
          </a:p>
        </p:txBody>
      </p:sp>
      <p:sp>
        <p:nvSpPr>
          <p:cNvPr id="43" name="テキスト ボックス 42"/>
          <p:cNvSpPr txBox="1">
            <a:spLocks noChangeArrowheads="1"/>
          </p:cNvSpPr>
          <p:nvPr/>
        </p:nvSpPr>
        <p:spPr bwMode="auto">
          <a:xfrm>
            <a:off x="6273802" y="1500506"/>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①国家</a:t>
            </a:r>
            <a:r>
              <a:rPr lang="ja-JP" altLang="en-US" sz="1200" kern="0" dirty="0">
                <a:solidFill>
                  <a:schemeClr val="accent5">
                    <a:lumMod val="50000"/>
                  </a:schemeClr>
                </a:solidFill>
                <a:latin typeface="Meiryo UI" pitchFamily="50" charset="-128"/>
                <a:ea typeface="Meiryo UI" pitchFamily="50" charset="-128"/>
                <a:cs typeface="Meiryo UI" pitchFamily="50" charset="-128"/>
              </a:rPr>
              <a:t>戦略特区や「規制のサンドボックス制度</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」等</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の活用を通じた規制の見直し　　</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p>
        </p:txBody>
      </p:sp>
      <p:sp>
        <p:nvSpPr>
          <p:cNvPr id="44" name="フリーフォーム 43"/>
          <p:cNvSpPr/>
          <p:nvPr/>
        </p:nvSpPr>
        <p:spPr>
          <a:xfrm>
            <a:off x="6292970" y="1902926"/>
            <a:ext cx="5681583" cy="61603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在留資格等に関する国家戦略特区の活用</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「規制のサンドボックス制度」の活用促進（金融サービス等実証実験の支援）（再掲）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地方税におけるインセンティブの検討</a:t>
            </a:r>
          </a:p>
        </p:txBody>
      </p:sp>
      <p:sp>
        <p:nvSpPr>
          <p:cNvPr id="45" name="フリーフォーム 44"/>
          <p:cNvSpPr/>
          <p:nvPr/>
        </p:nvSpPr>
        <p:spPr>
          <a:xfrm>
            <a:off x="6304445" y="4158925"/>
            <a:ext cx="4554648"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大学等高等教育における金融・起業・テクノロジー教育の実施</a:t>
            </a:r>
          </a:p>
        </p:txBody>
      </p:sp>
      <p:sp>
        <p:nvSpPr>
          <p:cNvPr id="46" name="テキスト ボックス 45"/>
          <p:cNvSpPr txBox="1">
            <a:spLocks noChangeArrowheads="1"/>
          </p:cNvSpPr>
          <p:nvPr/>
        </p:nvSpPr>
        <p:spPr bwMode="auto">
          <a:xfrm>
            <a:off x="421462" y="6275501"/>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④将来的</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に有望なグリーン関連のデリバティブ商品・市場の形成に向けた取組み（再掲）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7" name="フリーフォーム 46"/>
          <p:cNvSpPr/>
          <p:nvPr/>
        </p:nvSpPr>
        <p:spPr>
          <a:xfrm>
            <a:off x="421462" y="6555009"/>
            <a:ext cx="5729483" cy="23469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金融商品取引法の対象となるデリバティブ商品の拡大についての働きかけ（再掲）</a:t>
            </a:r>
          </a:p>
        </p:txBody>
      </p:sp>
      <p:sp>
        <p:nvSpPr>
          <p:cNvPr id="48" name="テキスト ボックス 47"/>
          <p:cNvSpPr txBox="1">
            <a:spLocks noChangeArrowheads="1"/>
          </p:cNvSpPr>
          <p:nvPr/>
        </p:nvSpPr>
        <p:spPr bwMode="auto">
          <a:xfrm>
            <a:off x="6239391" y="2716441"/>
            <a:ext cx="568158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商品に係る所得課税の損益通算範囲の拡大等（デリバティブ取引の追加）</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　 に</a:t>
            </a:r>
            <a:r>
              <a:rPr lang="ja-JP" altLang="en-US" sz="1200" kern="0" dirty="0">
                <a:solidFill>
                  <a:schemeClr val="accent5">
                    <a:lumMod val="50000"/>
                  </a:schemeClr>
                </a:solidFill>
                <a:latin typeface="Meiryo UI" pitchFamily="50" charset="-128"/>
                <a:ea typeface="Meiryo UI" pitchFamily="50" charset="-128"/>
                <a:cs typeface="Meiryo UI" pitchFamily="50" charset="-128"/>
              </a:rPr>
              <a:t>向けた働きかけ（再掲）</a:t>
            </a: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a:spLocks noChangeArrowheads="1"/>
          </p:cNvSpPr>
          <p:nvPr/>
        </p:nvSpPr>
        <p:spPr bwMode="auto">
          <a:xfrm>
            <a:off x="414418" y="2096325"/>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a:t>
            </a:r>
            <a:r>
              <a:rPr lang="en-US" altLang="ja-JP" sz="1200" kern="0" dirty="0" smtClean="0">
                <a:solidFill>
                  <a:schemeClr val="accent5">
                    <a:lumMod val="50000"/>
                  </a:schemeClr>
                </a:solidFill>
                <a:latin typeface="Meiryo UI" pitchFamily="50" charset="-128"/>
                <a:ea typeface="Meiryo UI" pitchFamily="50" charset="-128"/>
                <a:cs typeface="Meiryo UI" pitchFamily="50" charset="-128"/>
              </a:rPr>
              <a:t>STO</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など</a:t>
            </a:r>
            <a:r>
              <a:rPr lang="ja-JP" altLang="en-US" sz="1200" kern="0" dirty="0">
                <a:solidFill>
                  <a:schemeClr val="accent5">
                    <a:lumMod val="50000"/>
                  </a:schemeClr>
                </a:solidFill>
                <a:latin typeface="Meiryo UI" pitchFamily="50" charset="-128"/>
                <a:ea typeface="Meiryo UI" pitchFamily="50" charset="-128"/>
                <a:cs typeface="Meiryo UI" pitchFamily="50" charset="-128"/>
              </a:rPr>
              <a:t>新たな手法を活用した資金調達の促進に向けた</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取組み（再掲）</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r>
              <a:rPr lang="ja-JP" altLang="en-US" sz="1000" kern="0" dirty="0">
                <a:solidFill>
                  <a:schemeClr val="accent5">
                    <a:lumMod val="50000"/>
                  </a:schemeClr>
                </a:solidFill>
                <a:latin typeface="Meiryo UI" pitchFamily="50" charset="-128"/>
                <a:ea typeface="Meiryo UI" pitchFamily="50" charset="-128"/>
                <a:cs typeface="Meiryo UI" pitchFamily="50" charset="-128"/>
              </a:rPr>
              <a:t>　</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1" name="フリーフォーム 50"/>
          <p:cNvSpPr/>
          <p:nvPr/>
        </p:nvSpPr>
        <p:spPr>
          <a:xfrm>
            <a:off x="425423" y="2421403"/>
            <a:ext cx="5729483" cy="1735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汎用化等（再掲）</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9137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744980" y="589797"/>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アジア随一のデリバティブ市場に向けた先駆的な商品群の展開　　　　 　</a:t>
            </a:r>
          </a:p>
        </p:txBody>
      </p:sp>
      <p:sp>
        <p:nvSpPr>
          <p:cNvPr id="10" name="正方形/長方形 9"/>
          <p:cNvSpPr/>
          <p:nvPr/>
        </p:nvSpPr>
        <p:spPr>
          <a:xfrm>
            <a:off x="492398" y="206613"/>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（１）エッジの効いた先駆的な金融商品・市場の形成 </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3882806959"/>
              </p:ext>
            </p:extLst>
          </p:nvPr>
        </p:nvGraphicFramePr>
        <p:xfrm>
          <a:off x="759256" y="5129093"/>
          <a:ext cx="10927044" cy="1628986"/>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503294">
                  <a:extLst>
                    <a:ext uri="{9D8B030D-6E8A-4147-A177-3AD203B41FA5}">
                      <a16:colId xmlns:a16="http://schemas.microsoft.com/office/drawing/2014/main" val="2051220517"/>
                    </a:ext>
                  </a:extLst>
                </a:gridCol>
                <a:gridCol w="1112259">
                  <a:extLst>
                    <a:ext uri="{9D8B030D-6E8A-4147-A177-3AD203B41FA5}">
                      <a16:colId xmlns:a16="http://schemas.microsoft.com/office/drawing/2014/main" val="3213052032"/>
                    </a:ext>
                  </a:extLst>
                </a:gridCol>
                <a:gridCol w="937100">
                  <a:extLst>
                    <a:ext uri="{9D8B030D-6E8A-4147-A177-3AD203B41FA5}">
                      <a16:colId xmlns:a16="http://schemas.microsoft.com/office/drawing/2014/main" val="3192314782"/>
                    </a:ext>
                  </a:extLst>
                </a:gridCol>
                <a:gridCol w="1192470">
                  <a:extLst>
                    <a:ext uri="{9D8B030D-6E8A-4147-A177-3AD203B41FA5}">
                      <a16:colId xmlns:a16="http://schemas.microsoft.com/office/drawing/2014/main" val="3553168558"/>
                    </a:ext>
                  </a:extLst>
                </a:gridCol>
              </a:tblGrid>
              <a:tr h="384254">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10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金融商品取引法の対象となるデリバティブ商品の拡大についての働きかけ</a:t>
                      </a:r>
                    </a:p>
                  </a:txBody>
                  <a:tcP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金融商品取引法の対象となるデリバティブ商品について、エネルギー関連商品等への拡大を国に</a:t>
                      </a:r>
                      <a:r>
                        <a:rPr lang="ja-JP" altLang="en-US" sz="1400" dirty="0" smtClean="0">
                          <a:solidFill>
                            <a:schemeClr val="tx1"/>
                          </a:solidFill>
                          <a:latin typeface="Meiryo UI" panose="020B0604030504040204" pitchFamily="50" charset="-128"/>
                          <a:ea typeface="Meiryo UI" panose="020B0604030504040204" pitchFamily="50" charset="-128"/>
                        </a:rPr>
                        <a:t>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4980" y="474299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将来的に有望なグリーン関連のデリバティブ商品・市場の形成に向けた取組み　 　</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2" name="角丸四角形 11"/>
          <p:cNvSpPr/>
          <p:nvPr/>
        </p:nvSpPr>
        <p:spPr>
          <a:xfrm>
            <a:off x="2858260" y="647558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テキスト ボックス 14"/>
          <p:cNvSpPr txBox="1"/>
          <p:nvPr/>
        </p:nvSpPr>
        <p:spPr>
          <a:xfrm>
            <a:off x="10732709" y="592161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767619" y="5898252"/>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9569951" y="6036828"/>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0" name="コンテンツ プレースホルダー 6"/>
          <p:cNvGraphicFramePr>
            <a:graphicFrameLocks/>
          </p:cNvGraphicFramePr>
          <p:nvPr>
            <p:extLst>
              <p:ext uri="{D42A27DB-BD31-4B8C-83A1-F6EECF244321}">
                <p14:modId xmlns:p14="http://schemas.microsoft.com/office/powerpoint/2010/main" val="2989441039"/>
              </p:ext>
            </p:extLst>
          </p:nvPr>
        </p:nvGraphicFramePr>
        <p:xfrm>
          <a:off x="759256" y="952808"/>
          <a:ext cx="10927044" cy="1534047"/>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503294">
                  <a:extLst>
                    <a:ext uri="{9D8B030D-6E8A-4147-A177-3AD203B41FA5}">
                      <a16:colId xmlns:a16="http://schemas.microsoft.com/office/drawing/2014/main" val="2051220517"/>
                    </a:ext>
                  </a:extLst>
                </a:gridCol>
                <a:gridCol w="1112259">
                  <a:extLst>
                    <a:ext uri="{9D8B030D-6E8A-4147-A177-3AD203B41FA5}">
                      <a16:colId xmlns:a16="http://schemas.microsoft.com/office/drawing/2014/main" val="3213052032"/>
                    </a:ext>
                  </a:extLst>
                </a:gridCol>
                <a:gridCol w="937100">
                  <a:extLst>
                    <a:ext uri="{9D8B030D-6E8A-4147-A177-3AD203B41FA5}">
                      <a16:colId xmlns:a16="http://schemas.microsoft.com/office/drawing/2014/main" val="3192314782"/>
                    </a:ext>
                  </a:extLst>
                </a:gridCol>
                <a:gridCol w="1192470">
                  <a:extLst>
                    <a:ext uri="{9D8B030D-6E8A-4147-A177-3AD203B41FA5}">
                      <a16:colId xmlns:a16="http://schemas.microsoft.com/office/drawing/2014/main" val="3553168558"/>
                    </a:ext>
                  </a:extLst>
                </a:gridCol>
              </a:tblGrid>
              <a:tr h="384254">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15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新たな商品先物の検討</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dirty="0" smtClean="0">
                          <a:solidFill>
                            <a:schemeClr val="tx1"/>
                          </a:solidFill>
                          <a:latin typeface="Meiryo UI" panose="020B0604030504040204" pitchFamily="50" charset="-128"/>
                          <a:ea typeface="Meiryo UI" panose="020B0604030504040204" pitchFamily="50" charset="-128"/>
                        </a:rPr>
                        <a:t>企業のニーズ把握等を行い、新たな商品先物取引の可能性を検討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rPr>
                        <a:t>取引所</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400" dirty="0" smtClean="0">
                          <a:solidFill>
                            <a:schemeClr val="tx1"/>
                          </a:solidFill>
                          <a:latin typeface="Meiryo UI" panose="020B0604030504040204" pitchFamily="50" charset="-128"/>
                          <a:ea typeface="Meiryo UI" panose="020B0604030504040204" pitchFamily="50" charset="-128"/>
                        </a:rPr>
                        <a:t>民間</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1" name="右矢印 20"/>
          <p:cNvSpPr/>
          <p:nvPr/>
        </p:nvSpPr>
        <p:spPr>
          <a:xfrm>
            <a:off x="9569951" y="1911368"/>
            <a:ext cx="2116349" cy="600502"/>
          </a:xfrm>
          <a:prstGeom prst="rightArrow">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767620" y="180276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3" name="角丸四角形 22"/>
          <p:cNvSpPr/>
          <p:nvPr/>
        </p:nvSpPr>
        <p:spPr>
          <a:xfrm>
            <a:off x="1423186" y="22002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350283837"/>
              </p:ext>
            </p:extLst>
          </p:nvPr>
        </p:nvGraphicFramePr>
        <p:xfrm>
          <a:off x="751116" y="2949217"/>
          <a:ext cx="10994409" cy="173211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28068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を活用した社債・商品の汎用化</a:t>
                      </a:r>
                      <a:r>
                        <a:rPr lang="ja-JP" altLang="en-US" sz="1400" dirty="0" smtClean="0">
                          <a:solidFill>
                            <a:schemeClr val="tx1"/>
                          </a:solidFill>
                          <a:latin typeface="Meiryo UI" panose="020B0604030504040204" pitchFamily="50" charset="-128"/>
                          <a:ea typeface="Meiryo UI" panose="020B0604030504040204" pitchFamily="50" charset="-128"/>
                        </a:rPr>
                        <a:t>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（再掲）</a:t>
                      </a:r>
                      <a:r>
                        <a:rPr lang="ja-JP" altLang="en-US" sz="1400" dirty="0">
                          <a:solidFill>
                            <a:schemeClr val="tx1"/>
                          </a:solidFill>
                          <a:latin typeface="Meiryo UI" panose="020B0604030504040204" pitchFamily="50" charset="-128"/>
                          <a:ea typeface="Meiryo UI" panose="020B0604030504040204" pitchFamily="50" charset="-128"/>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を活用した公募社債・商品を多数発行・流通させることで、汎用化し、資金調達手法を多様化</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dirty="0">
                          <a:solidFill>
                            <a:schemeClr val="tx1"/>
                          </a:solidFill>
                          <a:latin typeface="Meiryo UI" panose="020B0604030504040204" pitchFamily="50" charset="-128"/>
                          <a:ea typeface="Meiryo UI" panose="020B0604030504040204" pitchFamily="50" charset="-128"/>
                        </a:rPr>
                        <a:t>ODX</a:t>
                      </a:r>
                      <a:r>
                        <a:rPr lang="ja-JP" altLang="en-US" sz="1400" dirty="0">
                          <a:solidFill>
                            <a:schemeClr val="tx1"/>
                          </a:solidFill>
                          <a:latin typeface="Meiryo UI" panose="020B0604030504040204" pitchFamily="50" charset="-128"/>
                          <a:ea typeface="Meiryo UI" panose="020B0604030504040204" pitchFamily="50" charset="-128"/>
                        </a:rPr>
                        <a:t>）における</a:t>
                      </a: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を活用した商品取扱いの</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36" name="テキスト ボックス 35"/>
          <p:cNvSpPr txBox="1">
            <a:spLocks noChangeArrowheads="1"/>
          </p:cNvSpPr>
          <p:nvPr/>
        </p:nvSpPr>
        <p:spPr bwMode="auto">
          <a:xfrm>
            <a:off x="744980" y="257494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a:t>
            </a:r>
            <a:r>
              <a:rPr lang="en-US" altLang="ja-JP" sz="1600" kern="0" dirty="0" smtClean="0">
                <a:latin typeface="Meiryo UI" pitchFamily="50" charset="-128"/>
                <a:ea typeface="Meiryo UI" pitchFamily="50" charset="-128"/>
                <a:cs typeface="Meiryo UI" pitchFamily="50" charset="-128"/>
              </a:rPr>
              <a:t>STO</a:t>
            </a:r>
            <a:r>
              <a:rPr lang="ja-JP" altLang="en-US" sz="1600" kern="0" dirty="0" smtClean="0">
                <a:latin typeface="Meiryo UI" pitchFamily="50" charset="-128"/>
                <a:ea typeface="Meiryo UI" pitchFamily="50" charset="-128"/>
                <a:cs typeface="Meiryo UI" pitchFamily="50" charset="-128"/>
              </a:rPr>
              <a:t>など</a:t>
            </a:r>
            <a:r>
              <a:rPr lang="ja-JP" altLang="en-US" sz="1600" kern="0" dirty="0">
                <a:latin typeface="Meiryo UI" pitchFamily="50" charset="-128"/>
                <a:ea typeface="Meiryo UI" pitchFamily="50" charset="-128"/>
                <a:cs typeface="Meiryo UI" pitchFamily="50" charset="-128"/>
              </a:rPr>
              <a:t>新たな手法を活用した資金調達の促進に向けた</a:t>
            </a:r>
            <a:r>
              <a:rPr lang="ja-JP" altLang="en-US" sz="1600" kern="0" dirty="0" smtClean="0">
                <a:latin typeface="Meiryo UI" pitchFamily="50" charset="-128"/>
                <a:ea typeface="Meiryo UI" pitchFamily="50" charset="-128"/>
                <a:cs typeface="Meiryo UI" pitchFamily="50" charset="-128"/>
              </a:rPr>
              <a:t>取組み（再掲）</a:t>
            </a:r>
            <a:endParaRPr lang="ja-JP" altLang="en-US" sz="1200" kern="0" dirty="0">
              <a:latin typeface="Meiryo UI" pitchFamily="50" charset="-128"/>
              <a:ea typeface="Meiryo UI" pitchFamily="50" charset="-128"/>
              <a:cs typeface="Meiryo UI" pitchFamily="50" charset="-128"/>
            </a:endParaRPr>
          </a:p>
        </p:txBody>
      </p:sp>
      <p:sp>
        <p:nvSpPr>
          <p:cNvPr id="37" name="右矢印 36"/>
          <p:cNvSpPr/>
          <p:nvPr/>
        </p:nvSpPr>
        <p:spPr>
          <a:xfrm>
            <a:off x="9602826" y="407248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033832" y="438178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9" name="テキスト ボックス 38"/>
          <p:cNvSpPr txBox="1"/>
          <p:nvPr/>
        </p:nvSpPr>
        <p:spPr>
          <a:xfrm>
            <a:off x="9840929" y="3865658"/>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3576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コンテンツ プレースホルダー 6"/>
          <p:cNvGraphicFramePr>
            <a:graphicFrameLocks noGrp="1"/>
          </p:cNvGraphicFramePr>
          <p:nvPr>
            <p:ph idx="1"/>
            <p:extLst>
              <p:ext uri="{D42A27DB-BD31-4B8C-83A1-F6EECF244321}">
                <p14:modId xmlns:p14="http://schemas.microsoft.com/office/powerpoint/2010/main" val="3221268431"/>
              </p:ext>
            </p:extLst>
          </p:nvPr>
        </p:nvGraphicFramePr>
        <p:xfrm>
          <a:off x="751116" y="966615"/>
          <a:ext cx="10994409" cy="331507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12102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95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05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行政によるグリーンボンド等の発行</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大阪府・大阪市が</a:t>
                      </a:r>
                      <a:r>
                        <a:rPr kumimoji="1" lang="ja-JP" altLang="en-US" sz="1400" dirty="0" smtClean="0">
                          <a:latin typeface="Meiryo UI" panose="020B0604030504040204" pitchFamily="50" charset="-128"/>
                          <a:ea typeface="Meiryo UI" panose="020B0604030504040204" pitchFamily="50" charset="-128"/>
                        </a:rPr>
                        <a:t>率先してグリーンボンドを発行することでノウハウを蓄積し、民間企業における発行を支援</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04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脱炭素に取り組む企業への低利融資等</a:t>
                      </a:r>
                      <a:r>
                        <a:rPr lang="en-US" altLang="ja-JP" sz="1400" dirty="0" smtClean="0">
                          <a:solidFill>
                            <a:schemeClr val="tx1"/>
                          </a:solidFill>
                          <a:latin typeface="Meiryo UI" panose="020B0604030504040204" pitchFamily="50" charset="-128"/>
                          <a:ea typeface="Meiryo UI" panose="020B0604030504040204" pitchFamily="50" charset="-128"/>
                        </a:rPr>
                        <a:t>ESG</a:t>
                      </a:r>
                      <a:r>
                        <a:rPr lang="ja-JP" altLang="en-US" sz="1400" dirty="0" smtClean="0">
                          <a:solidFill>
                            <a:schemeClr val="tx1"/>
                          </a:solidFill>
                          <a:latin typeface="Meiryo UI" panose="020B0604030504040204" pitchFamily="50" charset="-128"/>
                          <a:ea typeface="Meiryo UI" panose="020B0604030504040204" pitchFamily="50" charset="-128"/>
                        </a:rPr>
                        <a:t>金融による支援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府条例に基づき脱炭素経営実践を宣言した事業者に対し、地域金融機関との連携により設備導入や事業再構築等の資金需要に対し</a:t>
                      </a:r>
                      <a:r>
                        <a:rPr kumimoji="1" lang="en-US" altLang="ja-JP" sz="1400" dirty="0" smtClean="0">
                          <a:latin typeface="Meiryo UI" panose="020B0604030504040204" pitchFamily="50" charset="-128"/>
                          <a:ea typeface="Meiryo UI" panose="020B0604030504040204" pitchFamily="50" charset="-128"/>
                        </a:rPr>
                        <a:t>ESG</a:t>
                      </a:r>
                      <a:r>
                        <a:rPr kumimoji="1" lang="ja-JP" altLang="en-US" sz="1400" dirty="0" smtClean="0">
                          <a:latin typeface="Meiryo UI" panose="020B0604030504040204" pitchFamily="50" charset="-128"/>
                          <a:ea typeface="Meiryo UI" panose="020B0604030504040204" pitchFamily="50" charset="-128"/>
                        </a:rPr>
                        <a:t>金融商品・サービス情報を提供</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3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Meiryo UI" panose="020B0604030504040204" pitchFamily="50" charset="-128"/>
                          <a:ea typeface="Meiryo UI" panose="020B0604030504040204" pitchFamily="50" charset="-128"/>
                        </a:rPr>
                        <a:t>ESG</a:t>
                      </a:r>
                      <a:r>
                        <a:rPr lang="ja-JP" altLang="en-US" sz="1400" dirty="0" smtClean="0">
                          <a:solidFill>
                            <a:schemeClr val="tx1"/>
                          </a:solidFill>
                          <a:latin typeface="Meiryo UI" panose="020B0604030504040204" pitchFamily="50" charset="-128"/>
                          <a:ea typeface="Meiryo UI" panose="020B0604030504040204" pitchFamily="50" charset="-128"/>
                        </a:rPr>
                        <a:t>等に取り組む企業への金利優遇等にかかる普及・啓発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rPr>
                        <a:t>ESG</a:t>
                      </a:r>
                      <a:r>
                        <a:rPr kumimoji="1" lang="ja-JP" altLang="en-US" sz="1400" dirty="0" smtClean="0">
                          <a:latin typeface="Meiryo UI" panose="020B0604030504040204" pitchFamily="50" charset="-128"/>
                          <a:ea typeface="Meiryo UI" panose="020B0604030504040204" pitchFamily="50" charset="-128"/>
                        </a:rPr>
                        <a:t>等への取組を融資などにおいて優遇する取組みを、ホームページ等で発信</a:t>
                      </a: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baseline="0" dirty="0">
                          <a:latin typeface="Meiryo UI" panose="020B0604030504040204" pitchFamily="50" charset="-128"/>
                          <a:ea typeface="Meiryo UI" panose="020B0604030504040204" pitchFamily="50" charset="-128"/>
                        </a:rPr>
                        <a:t>経済界</a:t>
                      </a:r>
                      <a:endParaRPr kumimoji="1" lang="en-US" altLang="ja-JP" sz="14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8" name="テキスト ボックス 7"/>
          <p:cNvSpPr txBox="1">
            <a:spLocks noChangeArrowheads="1"/>
          </p:cNvSpPr>
          <p:nvPr/>
        </p:nvSpPr>
        <p:spPr bwMode="auto">
          <a:xfrm>
            <a:off x="764460" y="572909"/>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脱炭素に向けた金融の取組み</a:t>
            </a:r>
          </a:p>
        </p:txBody>
      </p:sp>
      <p:sp>
        <p:nvSpPr>
          <p:cNvPr id="10" name="正方形/長方形 9"/>
          <p:cNvSpPr/>
          <p:nvPr/>
        </p:nvSpPr>
        <p:spPr>
          <a:xfrm>
            <a:off x="492398" y="184784"/>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（２）サステナブルファイナンス先進都市に向けた取組み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角丸四角形 14"/>
          <p:cNvSpPr/>
          <p:nvPr/>
        </p:nvSpPr>
        <p:spPr>
          <a:xfrm>
            <a:off x="2988898" y="314675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nvGrpSpPr>
          <p:cNvPr id="16" name="グループ化 15"/>
          <p:cNvGrpSpPr/>
          <p:nvPr/>
        </p:nvGrpSpPr>
        <p:grpSpPr>
          <a:xfrm>
            <a:off x="1292892" y="2226169"/>
            <a:ext cx="1551677" cy="204718"/>
            <a:chOff x="1323836" y="3862315"/>
            <a:chExt cx="1567217" cy="204718"/>
          </a:xfrm>
        </p:grpSpPr>
        <p:sp>
          <p:nvSpPr>
            <p:cNvPr id="17" name="角丸四角形 16"/>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8" name="角丸四角形 17"/>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23" name="角丸四角形 22"/>
          <p:cNvSpPr/>
          <p:nvPr/>
        </p:nvSpPr>
        <p:spPr>
          <a:xfrm>
            <a:off x="2988898" y="395522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 name="右矢印 1"/>
          <p:cNvSpPr/>
          <p:nvPr/>
        </p:nvSpPr>
        <p:spPr>
          <a:xfrm>
            <a:off x="9621378" y="2815764"/>
            <a:ext cx="212145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21378" y="3667638"/>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840929" y="2621644"/>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840929" y="3544380"/>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0075712" y="175720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9613779" y="1895456"/>
            <a:ext cx="2129053" cy="600502"/>
            <a:chOff x="9703557" y="4053385"/>
            <a:chExt cx="2129053" cy="600502"/>
          </a:xfrm>
        </p:grpSpPr>
        <p:sp>
          <p:nvSpPr>
            <p:cNvPr id="28" name="正方形/長方形 2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9583269" y="175720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2" name="コンテンツ プレースホルダー 6"/>
          <p:cNvGraphicFramePr>
            <a:graphicFrameLocks/>
          </p:cNvGraphicFramePr>
          <p:nvPr>
            <p:extLst>
              <p:ext uri="{D42A27DB-BD31-4B8C-83A1-F6EECF244321}">
                <p14:modId xmlns:p14="http://schemas.microsoft.com/office/powerpoint/2010/main" val="678539888"/>
              </p:ext>
            </p:extLst>
          </p:nvPr>
        </p:nvGraphicFramePr>
        <p:xfrm>
          <a:off x="765630" y="4762335"/>
          <a:ext cx="10994409" cy="163846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ワークショップの開催等を通じた</a:t>
                      </a:r>
                      <a:r>
                        <a:rPr lang="en-US" altLang="ja-JP" sz="1400" dirty="0" smtClean="0">
                          <a:solidFill>
                            <a:schemeClr val="tx1"/>
                          </a:solidFill>
                          <a:latin typeface="Meiryo UI" panose="020B0604030504040204" pitchFamily="50" charset="-128"/>
                          <a:ea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rPr>
                        <a:t>債</a:t>
                      </a:r>
                      <a:r>
                        <a:rPr lang="ja-JP" altLang="en-US" sz="1400" dirty="0">
                          <a:solidFill>
                            <a:schemeClr val="tx1"/>
                          </a:solidFill>
                          <a:latin typeface="Meiryo UI" panose="020B0604030504040204" pitchFamily="50" charset="-128"/>
                          <a:ea typeface="Meiryo UI" panose="020B0604030504040204" pitchFamily="50" charset="-128"/>
                        </a:rPr>
                        <a:t>の発行支援</a:t>
                      </a:r>
                    </a:p>
                  </a:txBody>
                  <a:tcP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認証取得のノウハウなど具体的方法等を学ぶワークショップの開催等により、民間企業の</a:t>
                      </a:r>
                      <a:r>
                        <a:rPr lang="en-US" altLang="ja-JP" sz="1400" dirty="0" smtClean="0">
                          <a:solidFill>
                            <a:schemeClr val="tx1"/>
                          </a:solidFill>
                          <a:latin typeface="Meiryo UI" panose="020B0604030504040204" pitchFamily="50" charset="-128"/>
                          <a:ea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rPr>
                        <a:t>債発行を支援</a:t>
                      </a:r>
                      <a:endParaRPr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3" name="テキスト ボックス 42"/>
          <p:cNvSpPr txBox="1">
            <a:spLocks noChangeArrowheads="1"/>
          </p:cNvSpPr>
          <p:nvPr/>
        </p:nvSpPr>
        <p:spPr bwMode="auto">
          <a:xfrm>
            <a:off x="764460" y="432813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企業における</a:t>
            </a:r>
            <a:r>
              <a:rPr lang="en-US" altLang="ja-JP" sz="1600" kern="0" dirty="0">
                <a:latin typeface="Meiryo UI" pitchFamily="50" charset="-128"/>
                <a:ea typeface="Meiryo UI" pitchFamily="50" charset="-128"/>
                <a:cs typeface="Meiryo UI" pitchFamily="50" charset="-128"/>
              </a:rPr>
              <a:t>SDGs</a:t>
            </a:r>
            <a:r>
              <a:rPr lang="ja-JP" altLang="en-US" sz="1600" kern="0" dirty="0">
                <a:latin typeface="Meiryo UI" pitchFamily="50" charset="-128"/>
                <a:ea typeface="Meiryo UI" pitchFamily="50" charset="-128"/>
                <a:cs typeface="Meiryo UI" pitchFamily="50" charset="-128"/>
              </a:rPr>
              <a:t>債（ソーシャルボンド・グリーンボンド等）の発行促進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48" name="角丸四角形 47"/>
          <p:cNvSpPr/>
          <p:nvPr/>
        </p:nvSpPr>
        <p:spPr>
          <a:xfrm>
            <a:off x="2282508" y="59616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nvGrpSpPr>
          <p:cNvPr id="51" name="グループ化 50"/>
          <p:cNvGrpSpPr/>
          <p:nvPr/>
        </p:nvGrpSpPr>
        <p:grpSpPr>
          <a:xfrm>
            <a:off x="9667270" y="5756690"/>
            <a:ext cx="2129053" cy="600502"/>
            <a:chOff x="9703557" y="4053385"/>
            <a:chExt cx="2129053" cy="600502"/>
          </a:xfrm>
        </p:grpSpPr>
        <p:sp>
          <p:nvSpPr>
            <p:cNvPr id="52" name="正方形/長方形 5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10159001" y="5592537"/>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9630273" y="559253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2332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407662923"/>
              </p:ext>
            </p:extLst>
          </p:nvPr>
        </p:nvGraphicFramePr>
        <p:xfrm>
          <a:off x="765630" y="638688"/>
          <a:ext cx="10994409" cy="226674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65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ESG</a:t>
                      </a:r>
                      <a:r>
                        <a:rPr lang="ja-JP" altLang="en-US" sz="1400" dirty="0">
                          <a:solidFill>
                            <a:schemeClr val="tx1"/>
                          </a:solidFill>
                          <a:latin typeface="Meiryo UI" panose="020B0604030504040204" pitchFamily="50" charset="-128"/>
                          <a:ea typeface="Meiryo UI" panose="020B0604030504040204" pitchFamily="50" charset="-128"/>
                        </a:rPr>
                        <a:t>債の積極的引受や運用資産における</a:t>
                      </a:r>
                      <a:r>
                        <a:rPr lang="en-US" altLang="ja-JP" sz="1400" dirty="0" smtClean="0">
                          <a:solidFill>
                            <a:schemeClr val="tx1"/>
                          </a:solidFill>
                          <a:latin typeface="Meiryo UI" panose="020B0604030504040204" pitchFamily="50" charset="-128"/>
                          <a:ea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rPr>
                        <a:t>重視</a:t>
                      </a:r>
                      <a:r>
                        <a:rPr lang="ja-JP" altLang="en-US" sz="1400" dirty="0">
                          <a:solidFill>
                            <a:schemeClr val="tx1"/>
                          </a:solidFill>
                          <a:latin typeface="Meiryo UI" panose="020B0604030504040204" pitchFamily="50" charset="-128"/>
                          <a:ea typeface="Meiryo UI" panose="020B0604030504040204" pitchFamily="50" charset="-128"/>
                        </a:rPr>
                        <a:t>を通じた発行支援</a:t>
                      </a:r>
                    </a:p>
                  </a:txBody>
                  <a:tcP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機関投資家・証券会社によるグリーンファイナンス・サステナビリティに資するファイナンス実行、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ESG</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債の引受・販売等</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722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プロジェクトの海外への情報発信</a:t>
                      </a:r>
                    </a:p>
                  </a:txBody>
                  <a:tcPr/>
                </a:tc>
                <a:tc>
                  <a:txBody>
                    <a:bodyPr/>
                    <a:lstStyle/>
                    <a:p>
                      <a:pPr algn="l" fontAlgn="ctr"/>
                      <a:r>
                        <a:rPr lang="en-US" altLang="zh-TW" sz="1400" b="0" i="0" u="none" strike="noStrike" dirty="0" smtClean="0">
                          <a:solidFill>
                            <a:srgbClr val="000000"/>
                          </a:solidFill>
                          <a:effectLst/>
                          <a:latin typeface="Meiryo UI" panose="020B0604030504040204" pitchFamily="50" charset="-128"/>
                          <a:ea typeface="Meiryo UI" panose="020B0604030504040204" pitchFamily="50" charset="-128"/>
                        </a:rPr>
                        <a:t>SDGs</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行動憲章登録事業者</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等の取組みをホームページ等で海外に情報発信</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8326997"/>
                  </a:ext>
                </a:extLst>
              </a:tr>
            </a:tbl>
          </a:graphicData>
        </a:graphic>
      </p:graphicFrame>
      <p:sp>
        <p:nvSpPr>
          <p:cNvPr id="2" name="右矢印 1"/>
          <p:cNvSpPr/>
          <p:nvPr/>
        </p:nvSpPr>
        <p:spPr>
          <a:xfrm>
            <a:off x="9613617" y="1607565"/>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3617" y="23170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82508" y="194815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9" name="角丸四角形 18"/>
          <p:cNvSpPr/>
          <p:nvPr/>
        </p:nvSpPr>
        <p:spPr>
          <a:xfrm>
            <a:off x="3091357" y="25977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正方形/長方形 14"/>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6"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8" name="テキスト ボックス 17"/>
          <p:cNvSpPr txBox="1"/>
          <p:nvPr/>
        </p:nvSpPr>
        <p:spPr>
          <a:xfrm>
            <a:off x="9840929" y="1462615"/>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9840929" y="222382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7" name="コンテンツ プレースホルダー 6"/>
          <p:cNvGraphicFramePr>
            <a:graphicFrameLocks/>
          </p:cNvGraphicFramePr>
          <p:nvPr>
            <p:extLst>
              <p:ext uri="{D42A27DB-BD31-4B8C-83A1-F6EECF244321}">
                <p14:modId xmlns:p14="http://schemas.microsoft.com/office/powerpoint/2010/main" val="1840462090"/>
              </p:ext>
            </p:extLst>
          </p:nvPr>
        </p:nvGraphicFramePr>
        <p:xfrm>
          <a:off x="765630" y="3258708"/>
          <a:ext cx="10994409" cy="165953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89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発行後のモニタリング強化など付加価値を伴った認証ラベリング制度化に向けた</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国際基準に</a:t>
                      </a:r>
                      <a:r>
                        <a:rPr kumimoji="1" lang="ja-JP" altLang="en-US" sz="1400" dirty="0">
                          <a:latin typeface="Meiryo UI" panose="020B0604030504040204" pitchFamily="50" charset="-128"/>
                          <a:ea typeface="Meiryo UI" panose="020B0604030504040204" pitchFamily="50" charset="-128"/>
                        </a:rPr>
                        <a:t>準拠しつつ、関西独自の付加価値を付けた認証ラベリング制度に向けた研究・検討を</a:t>
                      </a:r>
                      <a:r>
                        <a:rPr kumimoji="1" lang="ja-JP" altLang="en-US" sz="1400" dirty="0" smtClean="0">
                          <a:latin typeface="Meiryo UI" panose="020B0604030504040204" pitchFamily="50" charset="-128"/>
                          <a:ea typeface="Meiryo UI" panose="020B0604030504040204" pitchFamily="50" charset="-128"/>
                        </a:rPr>
                        <a:t>実施</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経済界</a:t>
                      </a:r>
                    </a:p>
                    <a:p>
                      <a:pPr algn="l"/>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8" name="テキスト ボックス 27"/>
          <p:cNvSpPr txBox="1">
            <a:spLocks noChangeArrowheads="1"/>
          </p:cNvSpPr>
          <p:nvPr/>
        </p:nvSpPr>
        <p:spPr bwMode="auto">
          <a:xfrm>
            <a:off x="764460" y="2912062"/>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国際基準に準拠した認証ラベリング制度等の検討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9" name="角丸四角形 28"/>
          <p:cNvSpPr/>
          <p:nvPr/>
        </p:nvSpPr>
        <p:spPr>
          <a:xfrm>
            <a:off x="1671078" y="462234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0" name="テキスト ボックス 29"/>
          <p:cNvSpPr txBox="1"/>
          <p:nvPr/>
        </p:nvSpPr>
        <p:spPr>
          <a:xfrm>
            <a:off x="10826718" y="410035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9858027" y="410035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32" name="グループ化 31"/>
          <p:cNvGrpSpPr/>
          <p:nvPr/>
        </p:nvGrpSpPr>
        <p:grpSpPr>
          <a:xfrm>
            <a:off x="9630986" y="4304787"/>
            <a:ext cx="2129053" cy="600502"/>
            <a:chOff x="9703557" y="4053385"/>
            <a:chExt cx="2129053" cy="600502"/>
          </a:xfrm>
        </p:grpSpPr>
        <p:sp>
          <p:nvSpPr>
            <p:cNvPr id="33" name="正方形/長方形 32"/>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5" name="コンテンツ プレースホルダー 6"/>
          <p:cNvGraphicFramePr>
            <a:graphicFrameLocks/>
          </p:cNvGraphicFramePr>
          <p:nvPr>
            <p:extLst>
              <p:ext uri="{D42A27DB-BD31-4B8C-83A1-F6EECF244321}">
                <p14:modId xmlns:p14="http://schemas.microsoft.com/office/powerpoint/2010/main" val="343803790"/>
              </p:ext>
            </p:extLst>
          </p:nvPr>
        </p:nvGraphicFramePr>
        <p:xfrm>
          <a:off x="765630" y="5262155"/>
          <a:ext cx="10994409" cy="153685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67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金融商品取引法の対象となるデリバティブ商品の拡大についての働きかけ（再掲）</a:t>
                      </a:r>
                    </a:p>
                  </a:txBody>
                  <a:tcPr/>
                </a:tc>
                <a:tc>
                  <a:txBody>
                    <a:bodyPr/>
                    <a:lstStyle/>
                    <a:p>
                      <a:r>
                        <a:rPr kumimoji="1" lang="ja-JP" altLang="en-US" sz="1400" dirty="0">
                          <a:latin typeface="Meiryo UI" panose="020B0604030504040204" pitchFamily="50" charset="-128"/>
                          <a:ea typeface="Meiryo UI" panose="020B0604030504040204" pitchFamily="50" charset="-128"/>
                        </a:rPr>
                        <a:t>金融商品取引法の対象となるデリバティブ商品について、エネルギー関連商品等への拡大を国に</a:t>
                      </a:r>
                      <a:r>
                        <a:rPr kumimoji="1" lang="ja-JP" altLang="en-US" sz="1400" dirty="0" smtClean="0">
                          <a:latin typeface="Meiryo UI" panose="020B0604030504040204" pitchFamily="50" charset="-128"/>
                          <a:ea typeface="Meiryo UI" panose="020B0604030504040204" pitchFamily="50" charset="-128"/>
                        </a:rPr>
                        <a:t>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取引所・他</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764460" y="4916676"/>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④　将来的に有望なグリーン関連のデリバティブ商品・市場の形成に向けた取組み（再掲）</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37" name="角丸四角形 36"/>
          <p:cNvSpPr/>
          <p:nvPr/>
        </p:nvSpPr>
        <p:spPr>
          <a:xfrm>
            <a:off x="3044438" y="65574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10826718" y="6029346"/>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9858027" y="6029346"/>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9630986" y="6187546"/>
            <a:ext cx="2129053" cy="600502"/>
            <a:chOff x="9703557" y="4053385"/>
            <a:chExt cx="2129053" cy="600502"/>
          </a:xfrm>
        </p:grpSpPr>
        <p:sp>
          <p:nvSpPr>
            <p:cNvPr id="41" name="正方形/長方形 40"/>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73870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2" name="コンテンツ プレースホルダー 6"/>
          <p:cNvGraphicFramePr>
            <a:graphicFrameLocks noGrp="1"/>
          </p:cNvGraphicFramePr>
          <p:nvPr>
            <p:ph idx="1"/>
            <p:extLst>
              <p:ext uri="{D42A27DB-BD31-4B8C-83A1-F6EECF244321}">
                <p14:modId xmlns:p14="http://schemas.microsoft.com/office/powerpoint/2010/main" val="4214877982"/>
              </p:ext>
            </p:extLst>
          </p:nvPr>
        </p:nvGraphicFramePr>
        <p:xfrm>
          <a:off x="765630" y="1112130"/>
          <a:ext cx="10994409" cy="335804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3929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55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99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在留資格等に関する国家戦略特区の活用</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高度人材のポイント制等在留資格等に関する国家戦略特区を活用し金融分野の高度人材を呼び込み</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72457">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「規制のサンドボックス制度」の活用促進（金融サービス等実証実験の支援）</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「規制のサンドボックス制度」活用企業を掘り起こし、実証実験に必要な予備調査やコンサルティング費用等を補助</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地方税におけるインセンティブの検討</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国への大胆な税制優遇等の提案と合わせて、地方税</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（法人府民税等）における金融系外国企業等へのインセンティブを検討</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83351278"/>
                  </a:ext>
                </a:extLst>
              </a:tr>
            </a:tbl>
          </a:graphicData>
        </a:graphic>
      </p:graphicFrame>
      <p:sp>
        <p:nvSpPr>
          <p:cNvPr id="33" name="テキスト ボックス 32"/>
          <p:cNvSpPr txBox="1">
            <a:spLocks noChangeArrowheads="1"/>
          </p:cNvSpPr>
          <p:nvPr/>
        </p:nvSpPr>
        <p:spPr bwMode="auto">
          <a:xfrm>
            <a:off x="770834" y="595259"/>
            <a:ext cx="11129139" cy="70788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国家戦略特区や「規制のサンドボックス制度」（</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）等の活用を通じた規制の見直し　　</a:t>
            </a:r>
          </a:p>
          <a:p>
            <a:pPr eaLnBrk="1" hangingPunct="1">
              <a:spcBef>
                <a:spcPts val="0"/>
              </a:spcBef>
              <a:buNone/>
              <a:defRPr/>
            </a:pP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　規制のサンドボックス制度：新しい技術やビジネスモデルの社会実装に向け実証を行い、得られた情報やデータを用いて規制の見直しに繋げていく制度</a:t>
            </a:r>
          </a:p>
          <a:p>
            <a:pPr eaLnBrk="1" hangingPunct="1">
              <a:spcBef>
                <a:spcPts val="0"/>
              </a:spcBef>
              <a:buNone/>
              <a:defRPr/>
            </a:pPr>
            <a:endParaRPr lang="ja-JP" altLang="en-US" sz="1200" kern="0" dirty="0">
              <a:latin typeface="Meiryo UI" pitchFamily="50" charset="-128"/>
              <a:ea typeface="Meiryo UI" pitchFamily="50" charset="-128"/>
              <a:cs typeface="Meiryo UI" pitchFamily="50" charset="-128"/>
            </a:endParaRPr>
          </a:p>
        </p:txBody>
      </p:sp>
      <p:sp>
        <p:nvSpPr>
          <p:cNvPr id="34" name="正方形/長方形 33"/>
          <p:cNvSpPr/>
          <p:nvPr/>
        </p:nvSpPr>
        <p:spPr>
          <a:xfrm>
            <a:off x="492398" y="192338"/>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（３）金融サービスに関する規制の見直しに向けた働きかけ</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3091355" y="238887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6" name="角丸四角形 35"/>
          <p:cNvSpPr/>
          <p:nvPr/>
        </p:nvSpPr>
        <p:spPr>
          <a:xfrm>
            <a:off x="1403666" y="2389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7" name="角丸四角形 36"/>
          <p:cNvSpPr/>
          <p:nvPr/>
        </p:nvSpPr>
        <p:spPr>
          <a:xfrm>
            <a:off x="1403666" y="337638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8" name="角丸四角形 37"/>
          <p:cNvSpPr/>
          <p:nvPr/>
        </p:nvSpPr>
        <p:spPr>
          <a:xfrm>
            <a:off x="3091355" y="41501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9" name="テキスト ボックス 38"/>
          <p:cNvSpPr txBox="1"/>
          <p:nvPr/>
        </p:nvSpPr>
        <p:spPr>
          <a:xfrm>
            <a:off x="9840929" y="193400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40" name="右矢印 39"/>
          <p:cNvSpPr/>
          <p:nvPr/>
        </p:nvSpPr>
        <p:spPr>
          <a:xfrm>
            <a:off x="9621378" y="2086292"/>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826718" y="369582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858027" y="369582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9630986" y="3871227"/>
            <a:ext cx="2129053" cy="600502"/>
            <a:chOff x="9703557" y="4053385"/>
            <a:chExt cx="2129053" cy="600502"/>
          </a:xfrm>
        </p:grpSpPr>
        <p:sp>
          <p:nvSpPr>
            <p:cNvPr id="44" name="正方形/長方形 43"/>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9611805" y="279593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9630986" y="2956825"/>
            <a:ext cx="2129053" cy="600502"/>
            <a:chOff x="9703557" y="4053385"/>
            <a:chExt cx="2129053" cy="600502"/>
          </a:xfrm>
        </p:grpSpPr>
        <p:sp>
          <p:nvSpPr>
            <p:cNvPr id="49" name="正方形/長方形 4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a:off x="10226505" y="4053385"/>
              <a:ext cx="160610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10109690" y="279593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1" name="コンテンツ プレースホルダー 6"/>
          <p:cNvGraphicFramePr>
            <a:graphicFrameLocks/>
          </p:cNvGraphicFramePr>
          <p:nvPr>
            <p:extLst>
              <p:ext uri="{D42A27DB-BD31-4B8C-83A1-F6EECF244321}">
                <p14:modId xmlns:p14="http://schemas.microsoft.com/office/powerpoint/2010/main" val="383237013"/>
              </p:ext>
            </p:extLst>
          </p:nvPr>
        </p:nvGraphicFramePr>
        <p:xfrm>
          <a:off x="765628" y="4991140"/>
          <a:ext cx="10994409" cy="1661160"/>
        </p:xfrm>
        <a:graphic>
          <a:graphicData uri="http://schemas.openxmlformats.org/drawingml/2006/table">
            <a:tbl>
              <a:tblPr firstRow="1" bandRow="1">
                <a:tableStyleId>{5C22544A-7EE6-4342-B048-85BDC9FD1C3A}</a:tableStyleId>
              </a:tblPr>
              <a:tblGrid>
                <a:gridCol w="3192887">
                  <a:extLst>
                    <a:ext uri="{9D8B030D-6E8A-4147-A177-3AD203B41FA5}">
                      <a16:colId xmlns:a16="http://schemas.microsoft.com/office/drawing/2014/main" val="1775291035"/>
                    </a:ext>
                  </a:extLst>
                </a:gridCol>
                <a:gridCol w="453970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8">
                  <a:extLst>
                    <a:ext uri="{9D8B030D-6E8A-4147-A177-3AD203B41FA5}">
                      <a16:colId xmlns:a16="http://schemas.microsoft.com/office/drawing/2014/main" val="3192314782"/>
                    </a:ext>
                  </a:extLst>
                </a:gridCol>
                <a:gridCol w="1208151">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金融商品に係る所得課税の損益通算範囲の拡大等（デリバティブ取引の追加）に向けた働きかけ（再掲）</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金融商品に係る所得課税の損益通算範囲にデリバティブ取引を追加することについて民間団体等と連携し、国に要望</a:t>
                      </a:r>
                    </a:p>
                    <a:p>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6" name="テキスト ボックス 45"/>
          <p:cNvSpPr txBox="1">
            <a:spLocks noChangeArrowheads="1"/>
          </p:cNvSpPr>
          <p:nvPr/>
        </p:nvSpPr>
        <p:spPr bwMode="auto">
          <a:xfrm>
            <a:off x="751983" y="4550988"/>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金融商品に係る所得課税の損益通算範囲の拡大等（デリバティブ取引の追加）に向けた働きかけ（再掲）</a:t>
            </a:r>
          </a:p>
        </p:txBody>
      </p:sp>
      <p:sp>
        <p:nvSpPr>
          <p:cNvPr id="52" name="テキスト ボックス 51"/>
          <p:cNvSpPr txBox="1"/>
          <p:nvPr/>
        </p:nvSpPr>
        <p:spPr>
          <a:xfrm>
            <a:off x="9848409" y="584301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3091355" y="637274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54" name="右矢印 53"/>
          <p:cNvSpPr/>
          <p:nvPr/>
        </p:nvSpPr>
        <p:spPr>
          <a:xfrm>
            <a:off x="9638582" y="6013801"/>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815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2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4" name="コンテンツ プレースホルダー 6"/>
          <p:cNvGraphicFramePr>
            <a:graphicFrameLocks noGrp="1"/>
          </p:cNvGraphicFramePr>
          <p:nvPr>
            <p:ph idx="1"/>
            <p:extLst>
              <p:ext uri="{D42A27DB-BD31-4B8C-83A1-F6EECF244321}">
                <p14:modId xmlns:p14="http://schemas.microsoft.com/office/powerpoint/2010/main" val="1808104451"/>
              </p:ext>
            </p:extLst>
          </p:nvPr>
        </p:nvGraphicFramePr>
        <p:xfrm>
          <a:off x="765630" y="743603"/>
          <a:ext cx="10994409" cy="192786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7310">
                  <a:extLst>
                    <a:ext uri="{9D8B030D-6E8A-4147-A177-3AD203B41FA5}">
                      <a16:colId xmlns:a16="http://schemas.microsoft.com/office/drawing/2014/main" val="3192314782"/>
                    </a:ext>
                  </a:extLst>
                </a:gridCol>
                <a:gridCol w="12253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1027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大学等高等教育における金融・起業・テクノロジー教育の実施</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大学等において、経済・経営・金融をはじめとする業界関係者を招致した実践的な授業展開や関係業界へのインターンシップの実施など、幅広い分野で活躍できる金融・起業人材やデータ活用人材、プログラミング人材育成のための実践プログラムを検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大学等</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51" name="正方形/長方形 50"/>
          <p:cNvSpPr/>
          <p:nvPr/>
        </p:nvSpPr>
        <p:spPr>
          <a:xfrm>
            <a:off x="492398" y="207315"/>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（４）金融分野における高度人材の育成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287694" y="223252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3" name="テキスト ボックス 52"/>
          <p:cNvSpPr txBox="1"/>
          <p:nvPr/>
        </p:nvSpPr>
        <p:spPr>
          <a:xfrm>
            <a:off x="10899288" y="169331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9858027" y="169331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55" name="グループ化 54"/>
          <p:cNvGrpSpPr/>
          <p:nvPr/>
        </p:nvGrpSpPr>
        <p:grpSpPr>
          <a:xfrm>
            <a:off x="9630986" y="1955800"/>
            <a:ext cx="2129053" cy="600502"/>
            <a:chOff x="9703557" y="4053385"/>
            <a:chExt cx="2129053" cy="600502"/>
          </a:xfrm>
        </p:grpSpPr>
        <p:sp>
          <p:nvSpPr>
            <p:cNvPr id="56" name="正方形/長方形 5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06269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smtClean="0">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角丸四角形 30"/>
          <p:cNvSpPr/>
          <p:nvPr/>
        </p:nvSpPr>
        <p:spPr>
          <a:xfrm>
            <a:off x="423754"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17402" y="1148054"/>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（１）外国人にとっても魅力的な生活環境の整備 </a:t>
            </a:r>
          </a:p>
        </p:txBody>
      </p:sp>
      <p:sp>
        <p:nvSpPr>
          <p:cNvPr id="33" name="テキスト ボックス 32"/>
          <p:cNvSpPr txBox="1"/>
          <p:nvPr/>
        </p:nvSpPr>
        <p:spPr bwMode="white">
          <a:xfrm>
            <a:off x="705834" y="4650717"/>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34" name="テキスト ボックス 33"/>
          <p:cNvSpPr txBox="1">
            <a:spLocks noChangeArrowheads="1"/>
          </p:cNvSpPr>
          <p:nvPr/>
        </p:nvSpPr>
        <p:spPr bwMode="auto">
          <a:xfrm>
            <a:off x="417402" y="1562233"/>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①教育</a:t>
            </a:r>
            <a:r>
              <a:rPr lang="ja-JP" altLang="en-US" sz="1200" kern="0" dirty="0">
                <a:solidFill>
                  <a:schemeClr val="accent5">
                    <a:lumMod val="50000"/>
                  </a:schemeClr>
                </a:solidFill>
                <a:latin typeface="Meiryo UI" pitchFamily="50" charset="-128"/>
                <a:ea typeface="Meiryo UI" pitchFamily="50" charset="-128"/>
                <a:cs typeface="Meiryo UI" pitchFamily="50" charset="-128"/>
              </a:rPr>
              <a:t>・医療等における環境整備</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5" name="フリーフォーム 34"/>
          <p:cNvSpPr/>
          <p:nvPr/>
        </p:nvSpPr>
        <p:spPr>
          <a:xfrm>
            <a:off x="423754" y="1846736"/>
            <a:ext cx="5672246" cy="51897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インターナショナルスクールに係る実態調査、環境整備推進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外国人患者受入体制の整備</a:t>
            </a:r>
          </a:p>
        </p:txBody>
      </p:sp>
      <p:sp>
        <p:nvSpPr>
          <p:cNvPr id="36" name="テキスト ボックス 35"/>
          <p:cNvSpPr txBox="1">
            <a:spLocks noChangeArrowheads="1"/>
          </p:cNvSpPr>
          <p:nvPr/>
        </p:nvSpPr>
        <p:spPr bwMode="auto">
          <a:xfrm>
            <a:off x="417402" y="2407910"/>
            <a:ext cx="5469370" cy="44627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②多言語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対応ホームページ等による情報発信</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や英語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対応ワンストップ窓口の設置</a:t>
            </a:r>
            <a:endParaRPr lang="ja-JP" altLang="en-US" sz="105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7" name="フリーフォーム 36"/>
          <p:cNvSpPr/>
          <p:nvPr/>
        </p:nvSpPr>
        <p:spPr>
          <a:xfrm>
            <a:off x="423753" y="2801019"/>
            <a:ext cx="5532227"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多言語対応ホームページ等による情報発信・英語対応ワンストップ窓口の設置</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国と連携した金融ライセンス登録等行政手続の支援</a:t>
            </a:r>
          </a:p>
        </p:txBody>
      </p:sp>
      <p:sp>
        <p:nvSpPr>
          <p:cNvPr id="38" name="角丸四角形 37"/>
          <p:cNvSpPr/>
          <p:nvPr/>
        </p:nvSpPr>
        <p:spPr>
          <a:xfrm>
            <a:off x="417402" y="364067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9" name="テキスト ボックス 38"/>
          <p:cNvSpPr txBox="1"/>
          <p:nvPr/>
        </p:nvSpPr>
        <p:spPr bwMode="white">
          <a:xfrm>
            <a:off x="417402" y="3688217"/>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（２）国内外から企業・人を惹きつけるビジネス環境の整備</a:t>
            </a:r>
          </a:p>
        </p:txBody>
      </p:sp>
      <p:sp>
        <p:nvSpPr>
          <p:cNvPr id="40" name="テキスト ボックス 39"/>
          <p:cNvSpPr txBox="1">
            <a:spLocks noChangeArrowheads="1"/>
          </p:cNvSpPr>
          <p:nvPr/>
        </p:nvSpPr>
        <p:spPr bwMode="auto">
          <a:xfrm>
            <a:off x="417402" y="4102750"/>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①高度</a:t>
            </a:r>
            <a:r>
              <a:rPr lang="ja-JP" altLang="en-US" sz="1200" kern="0" dirty="0">
                <a:solidFill>
                  <a:schemeClr val="accent5">
                    <a:lumMod val="50000"/>
                  </a:schemeClr>
                </a:solidFill>
                <a:latin typeface="Meiryo UI" pitchFamily="50" charset="-128"/>
                <a:ea typeface="Meiryo UI" pitchFamily="50" charset="-128"/>
                <a:cs typeface="Meiryo UI" pitchFamily="50" charset="-128"/>
              </a:rPr>
              <a:t>外国人材などの受入の推進に向けた取組み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1" name="フリーフォーム 40"/>
          <p:cNvSpPr/>
          <p:nvPr/>
        </p:nvSpPr>
        <p:spPr>
          <a:xfrm>
            <a:off x="417402" y="4397707"/>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国家戦略特区を活用した外国人留学生の創業活動の促進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国と連携した金融ライセンス登録等行政手続の支援（再掲）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在留資格等に関する国家戦略特区の活用（再掲）</a:t>
            </a:r>
          </a:p>
        </p:txBody>
      </p:sp>
      <p:sp>
        <p:nvSpPr>
          <p:cNvPr id="42" name="テキスト ボックス 41"/>
          <p:cNvSpPr txBox="1">
            <a:spLocks noChangeArrowheads="1"/>
          </p:cNvSpPr>
          <p:nvPr/>
        </p:nvSpPr>
        <p:spPr bwMode="auto">
          <a:xfrm>
            <a:off x="417402" y="5259653"/>
            <a:ext cx="5557183"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②日本</a:t>
            </a:r>
            <a:r>
              <a:rPr lang="ja-JP" altLang="en-US" sz="1200" kern="0" dirty="0">
                <a:solidFill>
                  <a:schemeClr val="accent5">
                    <a:lumMod val="50000"/>
                  </a:schemeClr>
                </a:solidFill>
                <a:latin typeface="Meiryo UI" pitchFamily="50" charset="-128"/>
                <a:ea typeface="Meiryo UI" pitchFamily="50" charset="-128"/>
                <a:cs typeface="Meiryo UI" pitchFamily="50" charset="-128"/>
              </a:rPr>
              <a:t>国際紛争解決センター（大阪）と連携した国際紛争の仲裁地・審問地としての</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　 情報</a:t>
            </a:r>
            <a:r>
              <a:rPr lang="ja-JP" altLang="en-US" sz="1200" kern="0" dirty="0">
                <a:solidFill>
                  <a:schemeClr val="accent5">
                    <a:lumMod val="50000"/>
                  </a:schemeClr>
                </a:solidFill>
                <a:latin typeface="Meiryo UI" pitchFamily="50" charset="-128"/>
                <a:ea typeface="Meiryo UI" pitchFamily="50" charset="-128"/>
                <a:cs typeface="Meiryo UI" pitchFamily="50" charset="-128"/>
              </a:rPr>
              <a:t>発信</a:t>
            </a:r>
          </a:p>
        </p:txBody>
      </p:sp>
      <p:sp>
        <p:nvSpPr>
          <p:cNvPr id="43" name="角丸四角形 42"/>
          <p:cNvSpPr/>
          <p:nvPr/>
        </p:nvSpPr>
        <p:spPr>
          <a:xfrm>
            <a:off x="6311578"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4" name="テキスト ボックス 43"/>
          <p:cNvSpPr txBox="1"/>
          <p:nvPr/>
        </p:nvSpPr>
        <p:spPr bwMode="white">
          <a:xfrm>
            <a:off x="6336652" y="1148054"/>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（３）情報発信・プロモーション </a:t>
            </a:r>
          </a:p>
        </p:txBody>
      </p:sp>
      <p:sp>
        <p:nvSpPr>
          <p:cNvPr id="45" name="角丸四角形 44"/>
          <p:cNvSpPr/>
          <p:nvPr/>
        </p:nvSpPr>
        <p:spPr>
          <a:xfrm>
            <a:off x="6304444" y="3031706"/>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6" name="テキスト ボックス 45"/>
          <p:cNvSpPr txBox="1"/>
          <p:nvPr/>
        </p:nvSpPr>
        <p:spPr bwMode="white">
          <a:xfrm>
            <a:off x="6304444" y="3079250"/>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（４）海外との連携 </a:t>
            </a:r>
          </a:p>
        </p:txBody>
      </p:sp>
      <p:sp>
        <p:nvSpPr>
          <p:cNvPr id="47" name="テキスト ボックス 46"/>
          <p:cNvSpPr txBox="1">
            <a:spLocks noChangeArrowheads="1"/>
          </p:cNvSpPr>
          <p:nvPr/>
        </p:nvSpPr>
        <p:spPr bwMode="auto">
          <a:xfrm>
            <a:off x="6336653" y="1563943"/>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在外</a:t>
            </a:r>
            <a:r>
              <a:rPr lang="ja-JP" altLang="en-US" sz="1200" kern="0" dirty="0">
                <a:solidFill>
                  <a:schemeClr val="accent5">
                    <a:lumMod val="50000"/>
                  </a:schemeClr>
                </a:solidFill>
                <a:latin typeface="Meiryo UI" pitchFamily="50" charset="-128"/>
                <a:ea typeface="Meiryo UI" pitchFamily="50" charset="-128"/>
                <a:cs typeface="Meiryo UI" pitchFamily="50" charset="-128"/>
              </a:rPr>
              <a:t>公館・政府系機関・自治体事務所や民間ネットワークなどを活用した</a:t>
            </a:r>
            <a:r>
              <a:rPr lang="en-US" altLang="ja-JP" sz="1200" kern="0" dirty="0">
                <a:solidFill>
                  <a:schemeClr val="accent5">
                    <a:lumMod val="50000"/>
                  </a:schemeClr>
                </a:solidFill>
                <a:latin typeface="Meiryo UI" pitchFamily="50" charset="-128"/>
                <a:ea typeface="Meiryo UI" pitchFamily="50" charset="-128"/>
                <a:cs typeface="Meiryo UI" pitchFamily="50" charset="-128"/>
              </a:rPr>
              <a:t>PR</a:t>
            </a:r>
            <a:r>
              <a:rPr lang="ja-JP" altLang="en-US" sz="1200" kern="0" dirty="0">
                <a:solidFill>
                  <a:schemeClr val="accent5">
                    <a:lumMod val="50000"/>
                  </a:schemeClr>
                </a:solidFill>
                <a:latin typeface="Meiryo UI" pitchFamily="50" charset="-128"/>
                <a:ea typeface="Meiryo UI" pitchFamily="50" charset="-128"/>
                <a:cs typeface="Meiryo UI" pitchFamily="50" charset="-128"/>
              </a:rPr>
              <a:t>活動 </a:t>
            </a:r>
          </a:p>
        </p:txBody>
      </p:sp>
      <p:sp>
        <p:nvSpPr>
          <p:cNvPr id="48" name="テキスト ボックス 47"/>
          <p:cNvSpPr txBox="1">
            <a:spLocks noChangeArrowheads="1"/>
          </p:cNvSpPr>
          <p:nvPr/>
        </p:nvSpPr>
        <p:spPr bwMode="auto">
          <a:xfrm>
            <a:off x="6343006" y="1953564"/>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②多言語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対応ホームページ等による情報発信（再掲）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9" name="テキスト ボックス 48"/>
          <p:cNvSpPr txBox="1">
            <a:spLocks noChangeArrowheads="1"/>
          </p:cNvSpPr>
          <p:nvPr/>
        </p:nvSpPr>
        <p:spPr bwMode="auto">
          <a:xfrm>
            <a:off x="6343006" y="2341685"/>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③企業</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の英語による情報発信の支援</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0" name="角丸四角形 49"/>
          <p:cNvSpPr/>
          <p:nvPr/>
        </p:nvSpPr>
        <p:spPr>
          <a:xfrm>
            <a:off x="6304444" y="4295347"/>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1" name="テキスト ボックス 50"/>
          <p:cNvSpPr txBox="1"/>
          <p:nvPr/>
        </p:nvSpPr>
        <p:spPr bwMode="white">
          <a:xfrm>
            <a:off x="6304444" y="4342891"/>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（５）大阪府市による先駆けたインパクトのある取組み </a:t>
            </a:r>
          </a:p>
        </p:txBody>
      </p:sp>
      <p:sp>
        <p:nvSpPr>
          <p:cNvPr id="52" name="フリーフォーム 51"/>
          <p:cNvSpPr/>
          <p:nvPr/>
        </p:nvSpPr>
        <p:spPr>
          <a:xfrm>
            <a:off x="6304444" y="3481313"/>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海外金融都市との</a:t>
            </a:r>
            <a:r>
              <a:rPr lang="en-US" altLang="ja-JP" sz="1100" dirty="0" err="1">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締結</a:t>
            </a:r>
          </a:p>
        </p:txBody>
      </p:sp>
      <p:sp>
        <p:nvSpPr>
          <p:cNvPr id="53" name="テキスト ボックス 52"/>
          <p:cNvSpPr txBox="1">
            <a:spLocks noChangeArrowheads="1"/>
          </p:cNvSpPr>
          <p:nvPr/>
        </p:nvSpPr>
        <p:spPr bwMode="auto">
          <a:xfrm>
            <a:off x="6304444" y="4846715"/>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①英語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対応ワンストップ窓口の設置 （再掲）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4" name="テキスト ボックス 53"/>
          <p:cNvSpPr txBox="1">
            <a:spLocks noChangeArrowheads="1"/>
          </p:cNvSpPr>
          <p:nvPr/>
        </p:nvSpPr>
        <p:spPr bwMode="auto">
          <a:xfrm>
            <a:off x="6310797" y="5236336"/>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リテラシーや金融知識を有する職員の育成</a:t>
            </a:r>
          </a:p>
        </p:txBody>
      </p:sp>
    </p:spTree>
    <p:extLst>
      <p:ext uri="{BB962C8B-B14F-4D97-AF65-F5344CB8AC3E}">
        <p14:creationId xmlns:p14="http://schemas.microsoft.com/office/powerpoint/2010/main" val="4201089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17840096"/>
              </p:ext>
            </p:extLst>
          </p:nvPr>
        </p:nvGraphicFramePr>
        <p:xfrm>
          <a:off x="764460" y="995649"/>
          <a:ext cx="10994409" cy="241521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28927">
                  <a:extLst>
                    <a:ext uri="{9D8B030D-6E8A-4147-A177-3AD203B41FA5}">
                      <a16:colId xmlns:a16="http://schemas.microsoft.com/office/drawing/2014/main" val="3192314782"/>
                    </a:ext>
                  </a:extLst>
                </a:gridCol>
                <a:gridCol w="121377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1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インターナショナルスクールに係る実態調査、環境整備推進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インターナショナルスクールに係る実態調査とそれを踏まえた情報開示の促進等海外金融系企業等で働く人材の子どもへの教育環境整備を促進</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外国人患者受入体制の整備</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多言語遠隔医療通訳コールセンター設置・運営・ワンストップ相談窓口設置等外国人患者受け入れ体制の整備</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5630" y="620440"/>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教育・医療等における環境整備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10" name="正方形/長方形 9"/>
          <p:cNvSpPr/>
          <p:nvPr/>
        </p:nvSpPr>
        <p:spPr>
          <a:xfrm>
            <a:off x="492398" y="20708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（１）外国人にとっても魅力的な</a:t>
            </a:r>
            <a:r>
              <a:rPr kumimoji="0" lang="ja-JP" altLang="en-US" b="1" kern="0" dirty="0">
                <a:latin typeface="Meiryo UI" panose="020B0604030504040204" pitchFamily="50" charset="-128"/>
                <a:ea typeface="Meiryo UI" panose="020B0604030504040204" pitchFamily="50" charset="-128"/>
                <a:cs typeface="Meiryo UI" panose="020B0604030504040204" pitchFamily="50" charset="-128"/>
              </a:rPr>
              <a:t>生活</a:t>
            </a:r>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環境の整備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16170" y="279535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099365" y="23116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9" name="角丸四角形 18"/>
          <p:cNvSpPr/>
          <p:nvPr/>
        </p:nvSpPr>
        <p:spPr>
          <a:xfrm>
            <a:off x="3099365" y="307741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610974" y="185845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9630986" y="2019075"/>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10212858" y="4053385"/>
              <a:ext cx="16197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9858027" y="2663566"/>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2533976277"/>
              </p:ext>
            </p:extLst>
          </p:nvPr>
        </p:nvGraphicFramePr>
        <p:xfrm>
          <a:off x="765630" y="3972014"/>
          <a:ext cx="10994409" cy="237617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4590">
                  <a:extLst>
                    <a:ext uri="{9D8B030D-6E8A-4147-A177-3AD203B41FA5}">
                      <a16:colId xmlns:a16="http://schemas.microsoft.com/office/drawing/2014/main" val="3192314782"/>
                    </a:ext>
                  </a:extLst>
                </a:gridCol>
                <a:gridCol w="122810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3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smtClean="0">
                          <a:solidFill>
                            <a:srgbClr val="000000"/>
                          </a:solidFill>
                          <a:effectLst/>
                          <a:latin typeface="Meiryo UI" panose="020B0604030504040204" pitchFamily="50" charset="-128"/>
                          <a:ea typeface="Meiryo UI" panose="020B0604030504040204" pitchFamily="50" charset="-128"/>
                        </a:rPr>
                        <a:t>多言語対応ホームページ等による情報発信・英語対応ワンストップ窓口の設置</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Global financial city </a:t>
                      </a:r>
                      <a:r>
                        <a:rPr lang="en-US" altLang="ja-JP" sz="1400" b="0" i="0" u="none" strike="noStrike" dirty="0" err="1" smtClean="0">
                          <a:solidFill>
                            <a:srgbClr val="000000"/>
                          </a:solidFill>
                          <a:effectLst/>
                          <a:latin typeface="Meiryo UI" panose="020B0604030504040204" pitchFamily="50" charset="-128"/>
                          <a:ea typeface="Meiryo UI" panose="020B0604030504040204" pitchFamily="50" charset="-128"/>
                        </a:rPr>
                        <a:t>osaka</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」ホームページによる情報発信や「国際金融ワンストップサポートセンター大阪」の運営</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7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国と連携した金融ライセンス登録等行政手続の支援</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smtClean="0">
                          <a:solidFill>
                            <a:srgbClr val="000000"/>
                          </a:solidFill>
                          <a:effectLst/>
                          <a:latin typeface="Meiryo UI" panose="020B0604030504040204" pitchFamily="50" charset="-128"/>
                          <a:ea typeface="Meiryo UI" panose="020B0604030504040204" pitchFamily="50" charset="-128"/>
                        </a:rPr>
                        <a:t>大阪の投資魅力の紹介等も含めた独自の金融ライセンス登録手引書の作成による海外金融企業の進出支援</a:t>
                      </a:r>
                      <a:endParaRPr lang="en-US" altLang="ja-JP" sz="1400" b="0" i="0" u="none" strike="noStrike"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23" name="テキスト ボックス 22"/>
          <p:cNvSpPr txBox="1">
            <a:spLocks noChangeArrowheads="1"/>
          </p:cNvSpPr>
          <p:nvPr/>
        </p:nvSpPr>
        <p:spPr bwMode="auto">
          <a:xfrm>
            <a:off x="765630" y="358135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多言語対応ホームページ等による情報発信</a:t>
            </a:r>
            <a:r>
              <a:rPr lang="ja-JP" altLang="en-US" sz="1600" kern="0" dirty="0" smtClean="0">
                <a:latin typeface="Meiryo UI" pitchFamily="50" charset="-128"/>
                <a:ea typeface="Meiryo UI" pitchFamily="50" charset="-128"/>
                <a:cs typeface="Meiryo UI" pitchFamily="50" charset="-128"/>
              </a:rPr>
              <a:t>や英語</a:t>
            </a:r>
            <a:r>
              <a:rPr lang="ja-JP" altLang="en-US" sz="1600" kern="0" dirty="0">
                <a:latin typeface="Meiryo UI" pitchFamily="50" charset="-128"/>
                <a:ea typeface="Meiryo UI" pitchFamily="50" charset="-128"/>
                <a:cs typeface="Meiryo UI" pitchFamily="50" charset="-128"/>
              </a:rPr>
              <a:t>対応ワンストップ窓口の設置</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4" name="右矢印 23"/>
          <p:cNvSpPr/>
          <p:nvPr/>
        </p:nvSpPr>
        <p:spPr>
          <a:xfrm>
            <a:off x="9621512" y="4960118"/>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9617339" y="5742846"/>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100535" y="606663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7" name="角丸四角形 26"/>
          <p:cNvSpPr/>
          <p:nvPr/>
        </p:nvSpPr>
        <p:spPr>
          <a:xfrm>
            <a:off x="3100535" y="527943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8" name="テキスト ボックス 27"/>
          <p:cNvSpPr txBox="1"/>
          <p:nvPr/>
        </p:nvSpPr>
        <p:spPr>
          <a:xfrm>
            <a:off x="9785457" y="563899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785457" y="481697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0154678" y="185845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596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589171"/>
              </p:ext>
            </p:extLst>
          </p:nvPr>
        </p:nvGraphicFramePr>
        <p:xfrm>
          <a:off x="765630" y="996584"/>
          <a:ext cx="10994409" cy="342501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7785">
                  <a:extLst>
                    <a:ext uri="{9D8B030D-6E8A-4147-A177-3AD203B41FA5}">
                      <a16:colId xmlns:a16="http://schemas.microsoft.com/office/drawing/2014/main" val="3192314782"/>
                    </a:ext>
                  </a:extLst>
                </a:gridCol>
                <a:gridCol w="1234914">
                  <a:extLst>
                    <a:ext uri="{9D8B030D-6E8A-4147-A177-3AD203B41FA5}">
                      <a16:colId xmlns:a16="http://schemas.microsoft.com/office/drawing/2014/main" val="3553168558"/>
                    </a:ext>
                  </a:extLst>
                </a:gridCol>
              </a:tblGrid>
              <a:tr h="179078">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92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国家戦略特区を活用した外国人留学生の創業活動の促進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在留資格の特例にかかる国家戦略特区を活用し、外国人留学生の関西での創業活動を促進</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945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国と連携した金融ライセンス登録等行政手続の支援（再掲）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大阪の投資魅力の紹介等も含めた独自の金融ライセンス登録手引書の作成による海外金融企業の進出支援</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94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在留資格等に関する国家戦略特区の活用（再掲）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高度人材のポイント制等在留資格等に関する国家戦略特区を活用し金融分野の高度人材を呼び込み</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36834199"/>
                  </a:ext>
                </a:extLst>
              </a:tr>
            </a:tbl>
          </a:graphicData>
        </a:graphic>
      </p:graphicFrame>
      <p:sp>
        <p:nvSpPr>
          <p:cNvPr id="8" name="テキスト ボックス 7"/>
          <p:cNvSpPr txBox="1">
            <a:spLocks noChangeArrowheads="1"/>
          </p:cNvSpPr>
          <p:nvPr/>
        </p:nvSpPr>
        <p:spPr bwMode="auto">
          <a:xfrm>
            <a:off x="765630" y="620439"/>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高度外国人材などの受入の推進に向けた取組み</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10" name="正方形/長方形 9"/>
          <p:cNvSpPr/>
          <p:nvPr/>
        </p:nvSpPr>
        <p:spPr>
          <a:xfrm>
            <a:off x="492398" y="207081"/>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（２）国内外から企業・人を惹きつけるビジネス環境の整備</a:t>
            </a:r>
          </a:p>
        </p:txBody>
      </p:sp>
      <p:sp>
        <p:nvSpPr>
          <p:cNvPr id="2" name="右矢印 1"/>
          <p:cNvSpPr/>
          <p:nvPr/>
        </p:nvSpPr>
        <p:spPr>
          <a:xfrm>
            <a:off x="9617339" y="1996374"/>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9617339" y="3785550"/>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9617339" y="2901317"/>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100497" y="320436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0" name="角丸四角形 29"/>
          <p:cNvSpPr/>
          <p:nvPr/>
        </p:nvSpPr>
        <p:spPr>
          <a:xfrm>
            <a:off x="3100497" y="233002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1" name="角丸四角形 30"/>
          <p:cNvSpPr/>
          <p:nvPr/>
        </p:nvSpPr>
        <p:spPr>
          <a:xfrm>
            <a:off x="3100497" y="410427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858027" y="2750650"/>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858027" y="185605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858027" y="364240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422776446"/>
              </p:ext>
            </p:extLst>
          </p:nvPr>
        </p:nvGraphicFramePr>
        <p:xfrm>
          <a:off x="765630" y="4944464"/>
          <a:ext cx="10994409" cy="173210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6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日本国際紛争解決センター（大阪）と連携した国際紛争の仲裁地・審問地としての情報発信</a:t>
                      </a:r>
                      <a:endParaRPr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イベント等において</a:t>
                      </a:r>
                      <a:r>
                        <a:rPr lang="ja-JP" altLang="en-US" sz="1400" dirty="0">
                          <a:solidFill>
                            <a:schemeClr val="tx1"/>
                          </a:solidFill>
                          <a:latin typeface="Meiryo UI" panose="020B0604030504040204" pitchFamily="50" charset="-128"/>
                          <a:ea typeface="Meiryo UI" panose="020B0604030504040204" pitchFamily="50" charset="-128"/>
                        </a:rPr>
                        <a:t>日本国際紛争解決センター（大阪）を国際紛争の仲裁地・審問地として活用できるビジネス環境</a:t>
                      </a:r>
                      <a:r>
                        <a:rPr kumimoji="1" lang="ja-JP" altLang="en-US" sz="1400" dirty="0">
                          <a:solidFill>
                            <a:schemeClr val="dk1"/>
                          </a:solidFill>
                          <a:latin typeface="Meiryo UI" panose="020B0604030504040204" pitchFamily="50" charset="-128"/>
                          <a:ea typeface="Meiryo UI" panose="020B0604030504040204" pitchFamily="50" charset="-128"/>
                        </a:rPr>
                        <a:t>を</a:t>
                      </a:r>
                      <a:r>
                        <a:rPr kumimoji="1" lang="ja-JP" altLang="en-US" sz="1400" dirty="0">
                          <a:latin typeface="Meiryo UI" panose="020B0604030504040204" pitchFamily="50" charset="-128"/>
                          <a:ea typeface="Meiryo UI" panose="020B0604030504040204" pitchFamily="50" charset="-128"/>
                        </a:rPr>
                        <a:t>情報発信</a:t>
                      </a:r>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テキスト ボックス 19"/>
          <p:cNvSpPr txBox="1">
            <a:spLocks noChangeArrowheads="1"/>
          </p:cNvSpPr>
          <p:nvPr/>
        </p:nvSpPr>
        <p:spPr bwMode="auto">
          <a:xfrm>
            <a:off x="765630" y="4510266"/>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日本国際紛争解決センター（大阪）と連携した国際紛争の仲裁地・審問地としての情報発信</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1" name="右矢印 20"/>
          <p:cNvSpPr/>
          <p:nvPr/>
        </p:nvSpPr>
        <p:spPr>
          <a:xfrm>
            <a:off x="9617340" y="597221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3082417" y="639857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3" name="テキスト ボックス 22"/>
          <p:cNvSpPr txBox="1"/>
          <p:nvPr/>
        </p:nvSpPr>
        <p:spPr>
          <a:xfrm>
            <a:off x="9858027" y="577491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7610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19813838"/>
              </p:ext>
            </p:extLst>
          </p:nvPr>
        </p:nvGraphicFramePr>
        <p:xfrm>
          <a:off x="765630" y="1042618"/>
          <a:ext cx="10994409" cy="169187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22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在外公館・政府系機関・自治体事務所や民間ネットワークなどを活用した</a:t>
                      </a:r>
                      <a:r>
                        <a:rPr lang="en-US" altLang="ja-JP" sz="1400" dirty="0">
                          <a:solidFill>
                            <a:schemeClr val="tx1"/>
                          </a:solidFill>
                          <a:latin typeface="Meiryo UI" panose="020B0604030504040204" pitchFamily="50" charset="-128"/>
                          <a:ea typeface="Meiryo UI" panose="020B0604030504040204" pitchFamily="50" charset="-128"/>
                        </a:rPr>
                        <a:t>PR</a:t>
                      </a:r>
                      <a:r>
                        <a:rPr lang="ja-JP" altLang="en-US" sz="1400" dirty="0">
                          <a:solidFill>
                            <a:schemeClr val="tx1"/>
                          </a:solidFill>
                          <a:latin typeface="Meiryo UI" panose="020B0604030504040204" pitchFamily="50" charset="-128"/>
                          <a:ea typeface="Meiryo UI" panose="020B0604030504040204" pitchFamily="50" charset="-128"/>
                        </a:rPr>
                        <a:t>活動 </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smtClean="0">
                          <a:latin typeface="Meiryo UI" panose="020B0604030504040204" pitchFamily="50" charset="-128"/>
                          <a:ea typeface="Meiryo UI" panose="020B0604030504040204" pitchFamily="50" charset="-128"/>
                        </a:rPr>
                        <a:t>在関西総領事館等の在外公館や</a:t>
                      </a:r>
                      <a:r>
                        <a:rPr kumimoji="1" lang="ja-JP" altLang="en-US" sz="1400" dirty="0">
                          <a:latin typeface="Meiryo UI" panose="020B0604030504040204" pitchFamily="50" charset="-128"/>
                          <a:ea typeface="Meiryo UI" panose="020B0604030504040204" pitchFamily="50" charset="-128"/>
                        </a:rPr>
                        <a:t>大阪市のビジネスパートナー都市のつながり、民間ネットワークなどを活用した</a:t>
                      </a:r>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活動 </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8" name="テキスト ボックス 7"/>
          <p:cNvSpPr txBox="1">
            <a:spLocks noChangeArrowheads="1"/>
          </p:cNvSpPr>
          <p:nvPr/>
        </p:nvSpPr>
        <p:spPr bwMode="auto">
          <a:xfrm>
            <a:off x="756320" y="634913"/>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在外公館・政府系機関・自治体事務所や民間ネットワークなどを活用した</a:t>
            </a:r>
            <a:r>
              <a:rPr lang="en-US" altLang="ja-JP" sz="1600" kern="0" dirty="0">
                <a:latin typeface="Meiryo UI" pitchFamily="50" charset="-128"/>
                <a:ea typeface="Meiryo UI" pitchFamily="50" charset="-128"/>
                <a:cs typeface="Meiryo UI" pitchFamily="50" charset="-128"/>
              </a:rPr>
              <a:t>PR</a:t>
            </a:r>
            <a:r>
              <a:rPr lang="ja-JP" altLang="en-US" sz="1600" kern="0" dirty="0">
                <a:latin typeface="Meiryo UI" pitchFamily="50" charset="-128"/>
                <a:ea typeface="Meiryo UI" pitchFamily="50" charset="-128"/>
                <a:cs typeface="Meiryo UI" pitchFamily="50" charset="-128"/>
              </a:rPr>
              <a:t>活動 </a:t>
            </a:r>
          </a:p>
        </p:txBody>
      </p:sp>
      <p:sp>
        <p:nvSpPr>
          <p:cNvPr id="10" name="正方形/長方形 9"/>
          <p:cNvSpPr/>
          <p:nvPr/>
        </p:nvSpPr>
        <p:spPr>
          <a:xfrm>
            <a:off x="492398" y="207080"/>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kern="0" dirty="0">
                <a:latin typeface="Meiryo UI" pitchFamily="50" charset="-128"/>
                <a:ea typeface="Meiryo UI" pitchFamily="50" charset="-128"/>
                <a:cs typeface="Meiryo UI" pitchFamily="50" charset="-128"/>
              </a:rPr>
              <a:t>情報発信・プロモーション</a:t>
            </a:r>
            <a:r>
              <a:rPr lang="ja-JP" altLang="en-US" b="1" kern="0" spc="-40" dirty="0">
                <a:latin typeface="Meiryo UI" pitchFamily="50" charset="-128"/>
                <a:ea typeface="Meiryo UI" pitchFamily="50" charset="-128"/>
                <a:cs typeface="Meiryo UI" pitchFamily="50" charset="-128"/>
              </a:rPr>
              <a:t>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17340" y="213798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1500099064"/>
              </p:ext>
            </p:extLst>
          </p:nvPr>
        </p:nvGraphicFramePr>
        <p:xfrm>
          <a:off x="765630" y="3207845"/>
          <a:ext cx="10994409" cy="156614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6497">
                  <a:extLst>
                    <a:ext uri="{9D8B030D-6E8A-4147-A177-3AD203B41FA5}">
                      <a16:colId xmlns:a16="http://schemas.microsoft.com/office/drawing/2014/main" val="3192314782"/>
                    </a:ext>
                  </a:extLst>
                </a:gridCol>
                <a:gridCol w="122620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96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多言語対応ホームページ等による情報発信（再掲）</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Global financial city osaka</a:t>
                      </a:r>
                      <a:r>
                        <a:rPr kumimoji="1" lang="ja-JP" altLang="en-US" sz="1400" dirty="0">
                          <a:latin typeface="Meiryo UI" panose="020B0604030504040204" pitchFamily="50" charset="-128"/>
                          <a:ea typeface="Meiryo UI" panose="020B0604030504040204" pitchFamily="50" charset="-128"/>
                        </a:rPr>
                        <a:t>」ホームページや</a:t>
                      </a:r>
                      <a:r>
                        <a:rPr kumimoji="1" lang="en-US" altLang="ja-JP" sz="1400" dirty="0">
                          <a:solidFill>
                            <a:schemeClr val="tx1"/>
                          </a:solidFill>
                          <a:latin typeface="Meiryo UI" panose="020B0604030504040204" pitchFamily="50" charset="-128"/>
                          <a:ea typeface="Meiryo UI" panose="020B0604030504040204" pitchFamily="50" charset="-128"/>
                        </a:rPr>
                        <a:t>SNS</a:t>
                      </a:r>
                      <a:r>
                        <a:rPr kumimoji="1" lang="ja-JP" altLang="en-US" sz="1400" dirty="0">
                          <a:solidFill>
                            <a:schemeClr val="tx1"/>
                          </a:solidFill>
                          <a:latin typeface="Meiryo UI" panose="020B0604030504040204" pitchFamily="50" charset="-128"/>
                          <a:ea typeface="Meiryo UI" panose="020B0604030504040204" pitchFamily="50" charset="-128"/>
                        </a:rPr>
                        <a:t>を活用した情報発信</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5343" y="278862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多言語対応ホームページ等による情報発信（再掲</a:t>
            </a:r>
            <a:r>
              <a:rPr lang="ja-JP" altLang="en-US" sz="1600" kern="0" dirty="0" smtClean="0">
                <a:latin typeface="Meiryo UI" pitchFamily="50" charset="-128"/>
                <a:ea typeface="Meiryo UI" pitchFamily="50" charset="-128"/>
                <a:cs typeface="Meiryo UI" pitchFamily="50" charset="-128"/>
              </a:rPr>
              <a:t>）</a:t>
            </a:r>
            <a:endParaRPr lang="ja-JP" altLang="en-US" sz="1600" kern="0" dirty="0">
              <a:latin typeface="Meiryo UI" pitchFamily="50" charset="-128"/>
              <a:ea typeface="Meiryo UI" pitchFamily="50" charset="-128"/>
              <a:cs typeface="Meiryo UI" pitchFamily="50" charset="-128"/>
            </a:endParaRPr>
          </a:p>
        </p:txBody>
      </p:sp>
      <p:sp>
        <p:nvSpPr>
          <p:cNvPr id="12" name="右矢印 11"/>
          <p:cNvSpPr/>
          <p:nvPr/>
        </p:nvSpPr>
        <p:spPr>
          <a:xfrm>
            <a:off x="9630040" y="4140226"/>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100535" y="24039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2" name="角丸四角形 21"/>
          <p:cNvSpPr/>
          <p:nvPr/>
        </p:nvSpPr>
        <p:spPr>
          <a:xfrm>
            <a:off x="3100535" y="44525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861657" y="192862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861657" y="3997557"/>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8" name="コンテンツ プレースホルダー 6"/>
          <p:cNvGraphicFramePr>
            <a:graphicFrameLocks/>
          </p:cNvGraphicFramePr>
          <p:nvPr>
            <p:extLst>
              <p:ext uri="{D42A27DB-BD31-4B8C-83A1-F6EECF244321}">
                <p14:modId xmlns:p14="http://schemas.microsoft.com/office/powerpoint/2010/main" val="3179229268"/>
              </p:ext>
            </p:extLst>
          </p:nvPr>
        </p:nvGraphicFramePr>
        <p:xfrm>
          <a:off x="765630" y="5204322"/>
          <a:ext cx="10994409" cy="154614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26835">
                  <a:extLst>
                    <a:ext uri="{9D8B030D-6E8A-4147-A177-3AD203B41FA5}">
                      <a16:colId xmlns:a16="http://schemas.microsoft.com/office/drawing/2014/main" val="3192314782"/>
                    </a:ext>
                  </a:extLst>
                </a:gridCol>
                <a:gridCol w="1215864">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7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企業の英語による情報発信の支援</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海外の投資等を呼び込むため、民間企業の英語による情報発信を支援</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9" name="テキスト ボックス 18"/>
          <p:cNvSpPr txBox="1">
            <a:spLocks noChangeArrowheads="1"/>
          </p:cNvSpPr>
          <p:nvPr/>
        </p:nvSpPr>
        <p:spPr bwMode="auto">
          <a:xfrm>
            <a:off x="764460" y="481366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企業の英語による情報発信の支援</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0" name="角丸四角形 19"/>
          <p:cNvSpPr/>
          <p:nvPr/>
        </p:nvSpPr>
        <p:spPr>
          <a:xfrm>
            <a:off x="3118653" y="645843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3" name="テキスト ボックス 22"/>
          <p:cNvSpPr txBox="1"/>
          <p:nvPr/>
        </p:nvSpPr>
        <p:spPr>
          <a:xfrm>
            <a:off x="10864818" y="598382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861657" y="5983829"/>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30986" y="6125030"/>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1307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目次</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8200" y="1262763"/>
            <a:ext cx="7140677" cy="4760278"/>
          </a:xfrm>
          <a:prstGeom prst="rect">
            <a:avLst/>
          </a:prstGeom>
          <a:noFill/>
        </p:spPr>
        <p:txBody>
          <a:bodyPr wrap="square" rtlCol="0">
            <a:spAutoFit/>
          </a:bodyPr>
          <a:lstStyle/>
          <a:p>
            <a:pPr>
              <a:lnSpc>
                <a:spcPts val="2000"/>
              </a:lnSpc>
            </a:pPr>
            <a:r>
              <a:rPr lang="en-US" altLang="ja-JP" sz="2800" b="1" dirty="0">
                <a:latin typeface="UD デジタル 教科書体 NK-R" panose="02020400000000000000" pitchFamily="18" charset="-128"/>
                <a:ea typeface="UD デジタル 教科書体 NK-R" panose="02020400000000000000" pitchFamily="18" charset="-128"/>
              </a:rPr>
              <a:t>Ⅰ</a:t>
            </a:r>
            <a:r>
              <a:rPr lang="ja-JP" altLang="en-US" sz="2800" b="1" dirty="0">
                <a:latin typeface="UD デジタル 教科書体 NK-R" panose="02020400000000000000" pitchFamily="18" charset="-128"/>
                <a:ea typeface="UD デジタル 教科書体 NK-R" panose="02020400000000000000" pitchFamily="18" charset="-128"/>
              </a:rPr>
              <a:t>　とりまとめにあたって</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pP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pP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ja-JP" sz="2800" b="1" dirty="0">
                <a:latin typeface="UD デジタル 教科書体 NK-R" panose="02020400000000000000" pitchFamily="18" charset="-128"/>
                <a:ea typeface="UD デジタル 教科書体 NK-R" panose="02020400000000000000" pitchFamily="18" charset="-128"/>
              </a:rPr>
              <a:t>１．</a:t>
            </a:r>
            <a:r>
              <a:rPr lang="ja-JP" altLang="en-US" sz="2800" b="1" dirty="0">
                <a:latin typeface="UD デジタル 教科書体 NK-R" panose="02020400000000000000" pitchFamily="18" charset="-128"/>
                <a:ea typeface="UD デジタル 教科書体 NK-R" panose="02020400000000000000" pitchFamily="18" charset="-128"/>
              </a:rPr>
              <a:t>戦略策定の趣旨</a:t>
            </a: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smtClean="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２．世界の潮流と日本の状況、大阪の</a:t>
            </a:r>
            <a:r>
              <a:rPr lang="ja-JP" altLang="en-US" sz="2800" b="1" dirty="0" smtClean="0">
                <a:latin typeface="UD デジタル 教科書体 NK-R" panose="02020400000000000000" pitchFamily="18" charset="-128"/>
                <a:ea typeface="UD デジタル 教科書体 NK-R" panose="02020400000000000000" pitchFamily="18" charset="-128"/>
              </a:rPr>
              <a:t>現状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３．戦略策定にあたり重視すべき</a:t>
            </a:r>
            <a:r>
              <a:rPr lang="ja-JP" altLang="en-US" sz="2800" b="1" dirty="0" smtClean="0">
                <a:latin typeface="UD デジタル 教科書体 NK-R" panose="02020400000000000000" pitchFamily="18" charset="-128"/>
                <a:ea typeface="UD デジタル 教科書体 NK-R" panose="02020400000000000000" pitchFamily="18" charset="-128"/>
              </a:rPr>
              <a:t>視点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smtClean="0">
                <a:latin typeface="UD デジタル 教科書体 NK-R" panose="02020400000000000000" pitchFamily="18" charset="-128"/>
                <a:ea typeface="UD デジタル 教科書体 NK-R" panose="02020400000000000000" pitchFamily="18" charset="-128"/>
              </a:rPr>
              <a:t>Ⅱ</a:t>
            </a:r>
            <a:r>
              <a:rPr lang="ja-JP" altLang="en-US" sz="2800" b="1" dirty="0" smtClean="0">
                <a:latin typeface="UD デジタル 教科書体 NK-R" panose="02020400000000000000" pitchFamily="18" charset="-128"/>
                <a:ea typeface="UD デジタル 教科書体 NK-R" panose="02020400000000000000" pitchFamily="18" charset="-128"/>
              </a:rPr>
              <a:t>　めざす国際金融都市像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smtClean="0">
                <a:latin typeface="UD デジタル 教科書体 NK-R" panose="02020400000000000000" pitchFamily="18" charset="-128"/>
                <a:ea typeface="UD デジタル 教科書体 NK-R" panose="02020400000000000000" pitchFamily="18" charset="-128"/>
              </a:rPr>
              <a:t>Ⅲ</a:t>
            </a:r>
            <a:r>
              <a:rPr lang="ja-JP" altLang="en-US" sz="2800" b="1" dirty="0" smtClean="0">
                <a:latin typeface="UD デジタル 教科書体 NK-R" panose="02020400000000000000" pitchFamily="18" charset="-128"/>
                <a:ea typeface="UD デジタル 教科書体 NK-R" panose="02020400000000000000" pitchFamily="18" charset="-128"/>
              </a:rPr>
              <a:t>　取組みの柱と具体的取組み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smtClean="0">
                <a:latin typeface="UD デジタル 教科書体 NK-R" panose="02020400000000000000" pitchFamily="18" charset="-128"/>
                <a:ea typeface="UD デジタル 教科書体 NK-R" panose="02020400000000000000" pitchFamily="18" charset="-128"/>
              </a:rPr>
              <a:t>Ⅳ</a:t>
            </a:r>
            <a:r>
              <a:rPr lang="ja-JP" altLang="en-US" sz="2800" b="1" dirty="0">
                <a:latin typeface="UD デジタル 教科書体 NK-R" panose="02020400000000000000" pitchFamily="18" charset="-128"/>
                <a:ea typeface="UD デジタル 教科書体 NK-R" panose="02020400000000000000" pitchFamily="18" charset="-128"/>
              </a:rPr>
              <a:t>　戦略の取組期間と戦略</a:t>
            </a:r>
            <a:r>
              <a:rPr lang="ja-JP" altLang="en-US" sz="2800" b="1" dirty="0" smtClean="0">
                <a:latin typeface="UD デジタル 教科書体 NK-R" panose="02020400000000000000" pitchFamily="18" charset="-128"/>
                <a:ea typeface="UD デジタル 教科書体 NK-R" panose="02020400000000000000" pitchFamily="18" charset="-128"/>
              </a:rPr>
              <a:t>目標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Ⅴ</a:t>
            </a:r>
            <a:r>
              <a:rPr lang="ja-JP" altLang="en-US" sz="2800" b="1" dirty="0">
                <a:latin typeface="UD デジタル 教科書体 NK-R" panose="02020400000000000000" pitchFamily="18" charset="-128"/>
                <a:ea typeface="UD デジタル 教科書体 NK-R" panose="02020400000000000000" pitchFamily="18" charset="-128"/>
              </a:rPr>
              <a:t>　推進</a:t>
            </a:r>
            <a:r>
              <a:rPr lang="ja-JP" altLang="en-US" sz="2800" b="1" dirty="0" smtClean="0">
                <a:latin typeface="UD デジタル 教科書体 NK-R" panose="02020400000000000000" pitchFamily="18" charset="-128"/>
                <a:ea typeface="UD デジタル 教科書体 NK-R" panose="02020400000000000000" pitchFamily="18" charset="-128"/>
              </a:rPr>
              <a:t>体制　　　　　　　　　　　　　　　　　　　　　　　　　　　</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Ⅵ</a:t>
            </a: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en-US" sz="2800" b="1" dirty="0" smtClean="0">
                <a:latin typeface="UD デジタル 教科書体 NK-R" panose="02020400000000000000" pitchFamily="18" charset="-128"/>
                <a:ea typeface="UD デジタル 教科書体 NK-R" panose="02020400000000000000" pitchFamily="18" charset="-128"/>
              </a:rPr>
              <a:t>結び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参考</a:t>
            </a:r>
            <a:r>
              <a:rPr lang="ja-JP" altLang="en-US" sz="2800" b="1" dirty="0" smtClean="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dirty="0"/>
          </a:p>
        </p:txBody>
      </p:sp>
      <p:sp>
        <p:nvSpPr>
          <p:cNvPr id="6" name="テキスト ボックス 5"/>
          <p:cNvSpPr txBox="1"/>
          <p:nvPr/>
        </p:nvSpPr>
        <p:spPr>
          <a:xfrm>
            <a:off x="7615288" y="1775724"/>
            <a:ext cx="3473245" cy="4247317"/>
          </a:xfrm>
          <a:prstGeom prst="rect">
            <a:avLst/>
          </a:prstGeom>
          <a:noFill/>
        </p:spPr>
        <p:txBody>
          <a:bodyPr wrap="square" rtlCol="0">
            <a:spAutoFit/>
          </a:bodyPr>
          <a:lstStyle/>
          <a:p>
            <a:pPr>
              <a:lnSpc>
                <a:spcPts val="2000"/>
              </a:lnSpc>
            </a:pP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　　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６</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　　９</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　</a:t>
            </a:r>
            <a:r>
              <a:rPr lang="en-US" altLang="ja-JP" sz="2800" b="1" dirty="0" smtClean="0">
                <a:latin typeface="UD デジタル 教科書体 NK-R" panose="02020400000000000000" pitchFamily="18" charset="-128"/>
                <a:ea typeface="UD デジタル 教科書体 NK-R" panose="02020400000000000000" pitchFamily="18" charset="-128"/>
              </a:rPr>
              <a:t>10</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a:t>
            </a:r>
            <a:r>
              <a:rPr lang="en-US" altLang="ja-JP" sz="2800" b="1" dirty="0" smtClean="0">
                <a:latin typeface="UD デジタル 教科書体 NK-R" panose="02020400000000000000" pitchFamily="18" charset="-128"/>
                <a:ea typeface="UD デジタル 教科書体 NK-R" panose="02020400000000000000" pitchFamily="18" charset="-128"/>
              </a:rPr>
              <a:t>12</a:t>
            </a: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a:t>
            </a:r>
            <a:r>
              <a:rPr lang="en-US" altLang="ja-JP" sz="2800" b="1" dirty="0" smtClean="0">
                <a:latin typeface="UD デジタル 教科書体 NK-R" panose="02020400000000000000" pitchFamily="18" charset="-128"/>
                <a:ea typeface="UD デジタル 教科書体 NK-R" panose="02020400000000000000" pitchFamily="18" charset="-128"/>
              </a:rPr>
              <a:t>31</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３</a:t>
            </a:r>
            <a:r>
              <a:rPr lang="en-US" altLang="ja-JP" sz="2800" b="1" dirty="0" smtClean="0">
                <a:latin typeface="UD デジタル 教科書体 NK-R" panose="02020400000000000000" pitchFamily="18" charset="-128"/>
                <a:ea typeface="UD デジタル 教科書体 NK-R" panose="02020400000000000000" pitchFamily="18" charset="-128"/>
              </a:rPr>
              <a:t>4</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３</a:t>
            </a:r>
            <a:r>
              <a:rPr lang="en-US" altLang="ja-JP" sz="2800" b="1" dirty="0" smtClean="0">
                <a:latin typeface="UD デジタル 教科書体 NK-R" panose="02020400000000000000" pitchFamily="18" charset="-128"/>
                <a:ea typeface="UD デジタル 教科書体 NK-R" panose="02020400000000000000" pitchFamily="18" charset="-128"/>
              </a:rPr>
              <a:t>5</a:t>
            </a: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en-US" sz="2800" b="1" dirty="0" smtClean="0">
                <a:latin typeface="UD デジタル 教科書体 NK-R" panose="02020400000000000000" pitchFamily="18" charset="-128"/>
                <a:ea typeface="UD デジタル 教科書体 NK-R" panose="02020400000000000000" pitchFamily="18" charset="-128"/>
              </a:rPr>
              <a:t>３</a:t>
            </a:r>
            <a:r>
              <a:rPr lang="ja-JP" altLang="en-US" sz="2800" b="1" dirty="0">
                <a:latin typeface="UD デジタル 教科書体 NK-R" panose="02020400000000000000" pitchFamily="18" charset="-128"/>
                <a:ea typeface="UD デジタル 教科書体 NK-R" panose="02020400000000000000" pitchFamily="18" charset="-128"/>
              </a:rPr>
              <a:t>６</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48340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060658480"/>
              </p:ext>
            </p:extLst>
          </p:nvPr>
        </p:nvGraphicFramePr>
        <p:xfrm>
          <a:off x="765630" y="647071"/>
          <a:ext cx="10994409" cy="153661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55410">
                  <a:extLst>
                    <a:ext uri="{9D8B030D-6E8A-4147-A177-3AD203B41FA5}">
                      <a16:colId xmlns:a16="http://schemas.microsoft.com/office/drawing/2014/main" val="3192314782"/>
                    </a:ext>
                  </a:extLst>
                </a:gridCol>
                <a:gridCol w="11872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6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海外金融都市との</a:t>
                      </a:r>
                      <a:r>
                        <a:rPr lang="en-US" altLang="ja-JP" sz="1400" kern="0" dirty="0" err="1">
                          <a:latin typeface="Meiryo UI" pitchFamily="50" charset="-128"/>
                          <a:ea typeface="Meiryo UI" pitchFamily="50" charset="-128"/>
                          <a:cs typeface="Meiryo UI" pitchFamily="50" charset="-128"/>
                        </a:rPr>
                        <a:t>MoU</a:t>
                      </a:r>
                      <a:r>
                        <a:rPr lang="ja-JP" altLang="en-US" sz="1400" kern="0" dirty="0">
                          <a:latin typeface="Meiryo UI" pitchFamily="50" charset="-128"/>
                          <a:ea typeface="Meiryo UI" pitchFamily="50" charset="-128"/>
                          <a:cs typeface="Meiryo UI" pitchFamily="50" charset="-128"/>
                        </a:rPr>
                        <a:t>締結</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効果的</a:t>
                      </a:r>
                      <a:r>
                        <a:rPr kumimoji="1" lang="ja-JP" altLang="en-US" sz="1400" dirty="0">
                          <a:solidFill>
                            <a:schemeClr val="tx1"/>
                          </a:solidFill>
                          <a:latin typeface="Meiryo UI" panose="020B0604030504040204" pitchFamily="50" charset="-128"/>
                          <a:ea typeface="Meiryo UI" panose="020B0604030504040204" pitchFamily="50" charset="-128"/>
                        </a:rPr>
                        <a:t>な連携が可能な都市と</a:t>
                      </a:r>
                      <a:r>
                        <a:rPr kumimoji="1" lang="ja-JP" altLang="en-US" sz="1400" dirty="0" smtClean="0">
                          <a:solidFill>
                            <a:schemeClr val="tx1"/>
                          </a:solidFill>
                          <a:latin typeface="Meiryo UI" panose="020B0604030504040204" pitchFamily="50" charset="-128"/>
                          <a:ea typeface="Meiryo UI" panose="020B0604030504040204" pitchFamily="50" charset="-128"/>
                        </a:rPr>
                        <a:t>の国際金融都市の取組みに係る連携協定（</a:t>
                      </a:r>
                      <a:r>
                        <a:rPr kumimoji="1" lang="en-US" altLang="ja-JP" sz="1400" dirty="0" err="1" smtClean="0">
                          <a:solidFill>
                            <a:schemeClr val="tx1"/>
                          </a:solidFill>
                          <a:latin typeface="Meiryo UI" panose="020B0604030504040204" pitchFamily="50" charset="-128"/>
                          <a:ea typeface="Meiryo UI" panose="020B0604030504040204" pitchFamily="50" charset="-128"/>
                        </a:rPr>
                        <a:t>MoU</a:t>
                      </a:r>
                      <a:r>
                        <a:rPr kumimoji="1" lang="ja-JP" altLang="en-US" sz="1400" dirty="0" smtClean="0">
                          <a:solidFill>
                            <a:schemeClr val="tx1"/>
                          </a:solidFill>
                          <a:latin typeface="Meiryo UI" panose="020B0604030504040204" pitchFamily="50" charset="-128"/>
                          <a:ea typeface="Meiryo UI" panose="020B0604030504040204" pitchFamily="50" charset="-128"/>
                        </a:rPr>
                        <a:t>）の検討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正方形/長方形 19"/>
          <p:cNvSpPr/>
          <p:nvPr/>
        </p:nvSpPr>
        <p:spPr>
          <a:xfrm>
            <a:off x="492398" y="206849"/>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kern="0" dirty="0">
                <a:latin typeface="Meiryo UI" pitchFamily="50" charset="-128"/>
                <a:ea typeface="Meiryo UI" pitchFamily="50" charset="-128"/>
                <a:cs typeface="Meiryo UI" pitchFamily="50" charset="-128"/>
              </a:rPr>
              <a:t>海外との連携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455982" y="1883131"/>
            <a:ext cx="2402004" cy="204717"/>
            <a:chOff x="1323836" y="3862316"/>
            <a:chExt cx="2402004" cy="204717"/>
          </a:xfrm>
        </p:grpSpPr>
        <p:sp>
          <p:nvSpPr>
            <p:cNvPr id="22" name="角丸四角形 21"/>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3" name="角丸四角形 22"/>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sp>
        <p:nvSpPr>
          <p:cNvPr id="24" name="テキスト ボックス 23"/>
          <p:cNvSpPr txBox="1"/>
          <p:nvPr/>
        </p:nvSpPr>
        <p:spPr>
          <a:xfrm>
            <a:off x="10795453" y="1434671"/>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30986" y="158318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9841359" y="143467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9" name="コンテンツ プレースホルダー 6"/>
          <p:cNvGraphicFramePr>
            <a:graphicFrameLocks noGrp="1"/>
          </p:cNvGraphicFramePr>
          <p:nvPr>
            <p:ph idx="1"/>
            <p:extLst>
              <p:ext uri="{D42A27DB-BD31-4B8C-83A1-F6EECF244321}">
                <p14:modId xmlns:p14="http://schemas.microsoft.com/office/powerpoint/2010/main" val="56693087"/>
              </p:ext>
            </p:extLst>
          </p:nvPr>
        </p:nvGraphicFramePr>
        <p:xfrm>
          <a:off x="765630" y="3057844"/>
          <a:ext cx="10994409" cy="1643207"/>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0960">
                  <a:extLst>
                    <a:ext uri="{9D8B030D-6E8A-4147-A177-3AD203B41FA5}">
                      <a16:colId xmlns:a16="http://schemas.microsoft.com/office/drawing/2014/main" val="3192314782"/>
                    </a:ext>
                  </a:extLst>
                </a:gridCol>
                <a:gridCol w="12317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7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金融庁と連携した各種手続支援のための英語対応ワンストップ窓口の設置 </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再掲）</a:t>
                      </a:r>
                    </a:p>
                  </a:txBody>
                  <a:tcPr/>
                </a:tc>
                <a:tc>
                  <a:txBody>
                    <a:bodyPr/>
                    <a:lstStyle/>
                    <a:p>
                      <a:r>
                        <a:rPr kumimoji="1" lang="ja-JP" altLang="en-US" sz="1400" dirty="0">
                          <a:latin typeface="Meiryo UI" panose="020B0604030504040204" pitchFamily="50" charset="-128"/>
                          <a:ea typeface="Meiryo UI" panose="020B0604030504040204" pitchFamily="50" charset="-128"/>
                        </a:rPr>
                        <a:t>「国際金融ワンストップサポートセンター大阪」の運営</a:t>
                      </a:r>
                    </a:p>
                    <a:p>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0" name="テキスト ボックス 29"/>
          <p:cNvSpPr txBox="1">
            <a:spLocks noChangeArrowheads="1"/>
          </p:cNvSpPr>
          <p:nvPr/>
        </p:nvSpPr>
        <p:spPr bwMode="auto">
          <a:xfrm>
            <a:off x="764460" y="2698319"/>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a:t>
            </a:r>
            <a:r>
              <a:rPr lang="ja-JP" altLang="en-US" sz="1600" kern="0" dirty="0" smtClean="0">
                <a:latin typeface="Meiryo UI" pitchFamily="50" charset="-128"/>
                <a:ea typeface="Meiryo UI" pitchFamily="50" charset="-128"/>
                <a:cs typeface="Meiryo UI" pitchFamily="50" charset="-128"/>
              </a:rPr>
              <a:t>英語</a:t>
            </a:r>
            <a:r>
              <a:rPr lang="ja-JP" altLang="en-US" sz="1600" kern="0" dirty="0">
                <a:latin typeface="Meiryo UI" pitchFamily="50" charset="-128"/>
                <a:ea typeface="Meiryo UI" pitchFamily="50" charset="-128"/>
                <a:cs typeface="Meiryo UI" pitchFamily="50" charset="-128"/>
              </a:rPr>
              <a:t>対応ワンストップ窓口の設置 （再掲）</a:t>
            </a:r>
          </a:p>
        </p:txBody>
      </p:sp>
      <p:sp>
        <p:nvSpPr>
          <p:cNvPr id="31" name="正方形/長方形 30"/>
          <p:cNvSpPr/>
          <p:nvPr/>
        </p:nvSpPr>
        <p:spPr>
          <a:xfrm>
            <a:off x="492398" y="225687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b="1" kern="0" spc="-40" dirty="0">
                <a:latin typeface="Meiryo UI" pitchFamily="50" charset="-128"/>
                <a:ea typeface="Meiryo UI" pitchFamily="50" charset="-128"/>
                <a:cs typeface="Meiryo UI" pitchFamily="50" charset="-128"/>
              </a:rPr>
              <a:t>大阪府市による先駆けたインパクトのある取組み</a:t>
            </a:r>
            <a:r>
              <a:rPr lang="ja-JP" altLang="en-US" b="1" kern="0" dirty="0">
                <a:latin typeface="Meiryo UI" pitchFamily="50" charset="-128"/>
                <a:ea typeface="Meiryo UI" pitchFamily="50" charset="-128"/>
                <a:cs typeface="Meiryo UI" pitchFamily="50" charset="-128"/>
              </a:rPr>
              <a:t>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右矢印 31"/>
          <p:cNvSpPr/>
          <p:nvPr/>
        </p:nvSpPr>
        <p:spPr>
          <a:xfrm>
            <a:off x="9644635" y="4102989"/>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コンテンツ プレースホルダー 6"/>
          <p:cNvGraphicFramePr>
            <a:graphicFrameLocks/>
          </p:cNvGraphicFramePr>
          <p:nvPr>
            <p:extLst>
              <p:ext uri="{D42A27DB-BD31-4B8C-83A1-F6EECF244321}">
                <p14:modId xmlns:p14="http://schemas.microsoft.com/office/powerpoint/2010/main" val="188742515"/>
              </p:ext>
            </p:extLst>
          </p:nvPr>
        </p:nvGraphicFramePr>
        <p:xfrm>
          <a:off x="765630" y="5206616"/>
          <a:ext cx="10994409" cy="152602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7310">
                  <a:extLst>
                    <a:ext uri="{9D8B030D-6E8A-4147-A177-3AD203B41FA5}">
                      <a16:colId xmlns:a16="http://schemas.microsoft.com/office/drawing/2014/main" val="3192314782"/>
                    </a:ext>
                  </a:extLst>
                </a:gridCol>
                <a:gridCol w="12253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56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金融リテラシーや金融知識を有する職員の育成</a:t>
                      </a:r>
                    </a:p>
                  </a:txBody>
                  <a:tcPr/>
                </a:tc>
                <a:tc>
                  <a:txBody>
                    <a:bodyPr/>
                    <a:lstStyle/>
                    <a:p>
                      <a:r>
                        <a:rPr kumimoji="1" lang="ja-JP" altLang="en-US" sz="1400" dirty="0">
                          <a:latin typeface="Meiryo UI" panose="020B0604030504040204" pitchFamily="50" charset="-128"/>
                          <a:ea typeface="Meiryo UI" panose="020B0604030504040204" pitchFamily="50" charset="-128"/>
                        </a:rPr>
                        <a:t>研修の実施等による府市職員への金融リテラシーや金融知識の</a:t>
                      </a:r>
                      <a:r>
                        <a:rPr kumimoji="1" lang="ja-JP" altLang="en-US" sz="1400" dirty="0" smtClean="0">
                          <a:latin typeface="Meiryo UI" panose="020B0604030504040204" pitchFamily="50" charset="-128"/>
                          <a:ea typeface="Meiryo UI" panose="020B0604030504040204" pitchFamily="50" charset="-128"/>
                        </a:rPr>
                        <a:t>向上</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4" name="テキスト ボックス 33"/>
          <p:cNvSpPr txBox="1">
            <a:spLocks noChangeArrowheads="1"/>
          </p:cNvSpPr>
          <p:nvPr/>
        </p:nvSpPr>
        <p:spPr bwMode="auto">
          <a:xfrm>
            <a:off x="764460" y="4801443"/>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金融リテラシーや金融知識を有する職員の育成</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35" name="角丸四角形 34"/>
          <p:cNvSpPr/>
          <p:nvPr/>
        </p:nvSpPr>
        <p:spPr>
          <a:xfrm>
            <a:off x="2189013" y="6438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6" name="角丸四角形 35"/>
          <p:cNvSpPr/>
          <p:nvPr/>
        </p:nvSpPr>
        <p:spPr>
          <a:xfrm>
            <a:off x="3114183" y="44178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9838818" y="390111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9" name="右矢印 38"/>
          <p:cNvSpPr/>
          <p:nvPr/>
        </p:nvSpPr>
        <p:spPr>
          <a:xfrm>
            <a:off x="9644635" y="6113334"/>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838817" y="600728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684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31</a:t>
            </a:fld>
            <a:endParaRPr kumimoji="1" lang="ja-JP" altLang="en-US" dirty="0"/>
          </a:p>
        </p:txBody>
      </p:sp>
      <p:sp>
        <p:nvSpPr>
          <p:cNvPr id="37"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Ⅳ</a:t>
            </a:r>
            <a:r>
              <a:rPr lang="ja-JP" altLang="en-US" dirty="0">
                <a:latin typeface="UD デジタル 教科書体 NK-R" panose="02020400000000000000" pitchFamily="18" charset="-128"/>
                <a:ea typeface="UD デジタル 教科書体 NK-R" panose="02020400000000000000" pitchFamily="18" charset="-128"/>
              </a:rPr>
              <a:t>　戦略の取組期間と戦略目標</a:t>
            </a:r>
          </a:p>
        </p:txBody>
      </p:sp>
      <p:cxnSp>
        <p:nvCxnSpPr>
          <p:cNvPr id="38" name="直線コネクタ 37"/>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96103"/>
            <a:ext cx="10850585" cy="5016758"/>
          </a:xfrm>
          <a:prstGeom prst="rect">
            <a:avLst/>
          </a:prstGeom>
        </p:spPr>
        <p:txBody>
          <a:bodyPr wrap="square">
            <a:spAutoFit/>
          </a:bodyPr>
          <a:lstStyle/>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世界の国際金融都市は、長い金融の歴史がバックグラウンドにあるため、国際金融都市の実現には</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長期間の取組みが必要である。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そのため、まずは</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大阪・関西万博開催年である</a:t>
            </a:r>
            <a:r>
              <a:rPr lang="en-US" altLang="ja-JP"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までを</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国際金融都市実現の土台づくりの</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期間（</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第一期活動期）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とし、アジア・世界に大阪・関西のビジネス魅力や生活環境等を発信し、大阪の</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プレゼンスを向上させ、「人材・企業・資金」を呼び込むとともに、投資対象となるスタートアップを集積</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させることに注力し、</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経済の発展につなげる。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次に、</a:t>
            </a:r>
            <a:r>
              <a:rPr lang="en-US" altLang="zh-TW"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SDG</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ｓ達成</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である</a:t>
            </a:r>
            <a:r>
              <a:rPr lang="en-US" altLang="ja-JP"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までの</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期間（第二期活動期）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で取組みの深化を図ると</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とも</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SDG</a:t>
            </a:r>
            <a:r>
              <a:rPr lang="ja-JP" altLang="en-US" sz="2000" kern="100" dirty="0" err="1">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先進都市として、その実践をファイナンス面から推進するなどにより、国際金融都市としての存在感を世界に示していく。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そして、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世界におけるカーボンニュートラル目標年度である</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２０５０年度を</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めざす都市像を実現する</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し、大阪の都市格を向上させ、持続的に国内外から投資を呼び込むため、新たな金融商品・市場</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の形成や革新的な金融サービスの開発などにより、エッジの効いた国際金融都市としての地位を確</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立する。</a:t>
            </a:r>
          </a:p>
        </p:txBody>
      </p:sp>
      <p:sp>
        <p:nvSpPr>
          <p:cNvPr id="40" name="テキスト ボックス 39"/>
          <p:cNvSpPr txBox="1"/>
          <p:nvPr/>
        </p:nvSpPr>
        <p:spPr>
          <a:xfrm>
            <a:off x="627182" y="975046"/>
            <a:ext cx="4627398"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１　戦略の取組期間</a:t>
            </a: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32</a:t>
            </a:fld>
            <a:endParaRPr kumimoji="1" lang="ja-JP" altLang="en-US" dirty="0"/>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gridSpan="2">
                  <a:txBody>
                    <a:bodyPr/>
                    <a:lstStyle/>
                    <a:p>
                      <a:endParaRPr kumimoji="1" lang="ja-JP" altLang="en-US" dirty="0"/>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dirty="0"/>
              <a:t>2022</a:t>
            </a:r>
            <a:endParaRPr kumimoji="1" lang="ja-JP" altLang="en-US" sz="1890" dirty="0"/>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dirty="0"/>
              <a:t>2025</a:t>
            </a:r>
            <a:endParaRPr kumimoji="1" lang="ja-JP" altLang="en-US" sz="1890" dirty="0"/>
          </a:p>
        </p:txBody>
      </p:sp>
      <p:sp>
        <p:nvSpPr>
          <p:cNvPr id="43" name="正方形/長方形 42"/>
          <p:cNvSpPr/>
          <p:nvPr/>
        </p:nvSpPr>
        <p:spPr>
          <a:xfrm>
            <a:off x="701952" y="2114240"/>
            <a:ext cx="1663305" cy="4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mn-ea"/>
              </a:rPr>
              <a:t>国際金融都市</a:t>
            </a:r>
            <a:endParaRPr lang="en-US" altLang="ja-JP" sz="1600" b="1" dirty="0">
              <a:solidFill>
                <a:schemeClr val="tx1"/>
              </a:solidFill>
              <a:latin typeface="+mn-ea"/>
            </a:endParaRPr>
          </a:p>
          <a:p>
            <a:pPr algn="ctr"/>
            <a:r>
              <a:rPr kumimoji="1" lang="en-US" altLang="ja-JP" sz="1600" b="1" dirty="0">
                <a:solidFill>
                  <a:schemeClr val="tx1"/>
                </a:solidFill>
                <a:latin typeface="+mn-ea"/>
              </a:rPr>
              <a:t>OSAKA</a:t>
            </a:r>
            <a:r>
              <a:rPr kumimoji="1" lang="ja-JP" altLang="en-US" sz="1600" b="1" dirty="0">
                <a:solidFill>
                  <a:schemeClr val="tx1"/>
                </a:solidFill>
                <a:latin typeface="+mn-ea"/>
              </a:rPr>
              <a:t>戦略策定</a:t>
            </a:r>
          </a:p>
        </p:txBody>
      </p:sp>
      <p:sp>
        <p:nvSpPr>
          <p:cNvPr id="44" name="正方形/長方形 43"/>
          <p:cNvSpPr/>
          <p:nvPr/>
        </p:nvSpPr>
        <p:spPr>
          <a:xfrm>
            <a:off x="3567658" y="2051217"/>
            <a:ext cx="146271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mn-ea"/>
              </a:rPr>
              <a:t>短期目標</a:t>
            </a:r>
            <a:endParaRPr lang="en-US" altLang="ja-JP" sz="1600" b="1" dirty="0">
              <a:solidFill>
                <a:schemeClr val="tx1"/>
              </a:solidFill>
              <a:latin typeface="+mn-ea"/>
            </a:endParaRPr>
          </a:p>
          <a:p>
            <a:pPr algn="ctr"/>
            <a:r>
              <a:rPr lang="ja-JP" altLang="en-US" sz="1600" b="1" dirty="0">
                <a:solidFill>
                  <a:schemeClr val="tx1"/>
                </a:solidFill>
                <a:latin typeface="+mn-ea"/>
              </a:rPr>
              <a:t>大阪・関西</a:t>
            </a:r>
            <a:endParaRPr lang="en-US" altLang="ja-JP" sz="1600" b="1" dirty="0">
              <a:solidFill>
                <a:schemeClr val="tx1"/>
              </a:solidFill>
              <a:latin typeface="+mn-ea"/>
            </a:endParaRPr>
          </a:p>
          <a:p>
            <a:pPr algn="ctr"/>
            <a:r>
              <a:rPr lang="ja-JP" altLang="en-US" sz="1600" b="1" dirty="0">
                <a:solidFill>
                  <a:schemeClr val="tx1"/>
                </a:solidFill>
                <a:latin typeface="+mn-ea"/>
              </a:rPr>
              <a:t>万博開催</a:t>
            </a:r>
            <a:endParaRPr kumimoji="1" lang="ja-JP" altLang="en-US" sz="1600" b="1" dirty="0">
              <a:solidFill>
                <a:schemeClr val="tx1"/>
              </a:solidFill>
              <a:latin typeface="+mn-ea"/>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dirty="0"/>
              <a:t>2050</a:t>
            </a:r>
            <a:endParaRPr kumimoji="1" lang="ja-JP" altLang="en-US" sz="1890" dirty="0"/>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dirty="0"/>
              <a:t>2030</a:t>
            </a:r>
            <a:endParaRPr kumimoji="1" lang="ja-JP" altLang="en-US" sz="1890" dirty="0"/>
          </a:p>
        </p:txBody>
      </p:sp>
      <p:sp>
        <p:nvSpPr>
          <p:cNvPr id="49" name="正方形/長方形 48"/>
          <p:cNvSpPr/>
          <p:nvPr/>
        </p:nvSpPr>
        <p:spPr>
          <a:xfrm>
            <a:off x="6938708" y="2060149"/>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dirty="0">
                <a:solidFill>
                  <a:schemeClr val="tx1"/>
                </a:solidFill>
                <a:latin typeface="+mn-ea"/>
              </a:rPr>
              <a:t>中期目標</a:t>
            </a:r>
            <a:endParaRPr kumimoji="1" lang="ja-JP" altLang="en-US" sz="1600" b="1" dirty="0">
              <a:solidFill>
                <a:schemeClr val="tx1"/>
              </a:solidFill>
              <a:latin typeface="+mn-ea"/>
            </a:endParaRPr>
          </a:p>
        </p:txBody>
      </p:sp>
      <p:sp>
        <p:nvSpPr>
          <p:cNvPr id="51" name="ホームベース 50"/>
          <p:cNvSpPr/>
          <p:nvPr/>
        </p:nvSpPr>
        <p:spPr>
          <a:xfrm>
            <a:off x="428612" y="2966133"/>
            <a:ext cx="3974034" cy="1397433"/>
          </a:xfrm>
          <a:prstGeom prst="homePlate">
            <a:avLst>
              <a:gd name="adj" fmla="val 138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始動期・</a:t>
            </a:r>
            <a:r>
              <a:rPr kumimoji="1" lang="ja-JP" altLang="en-US" sz="2400" b="1" dirty="0">
                <a:solidFill>
                  <a:schemeClr val="tx1"/>
                </a:solidFill>
              </a:rPr>
              <a:t>第一期活動期</a:t>
            </a:r>
            <a:endParaRPr kumimoji="1" lang="en-US" altLang="ja-JP" sz="1400" b="1" dirty="0">
              <a:solidFill>
                <a:schemeClr val="tx1"/>
              </a:solidFill>
            </a:endParaRPr>
          </a:p>
          <a:p>
            <a:pPr lvl="0"/>
            <a:endParaRPr lang="en-US" altLang="ja-JP" sz="1200" b="1" dirty="0">
              <a:solidFill>
                <a:schemeClr val="tx1"/>
              </a:solidFill>
            </a:endParaRPr>
          </a:p>
          <a:p>
            <a:pPr lvl="0"/>
            <a:r>
              <a:rPr lang="ja-JP" altLang="en-US" sz="1200" b="1" kern="100" dirty="0">
                <a:solidFill>
                  <a:schemeClr val="tx1"/>
                </a:solidFill>
                <a:latin typeface="+mn-ea"/>
                <a:cs typeface="Courier New" panose="02070309020205020404" pitchFamily="49" charset="0"/>
              </a:rPr>
              <a:t>・アジア・世界に大阪・関西のビジネス魅力や生活環境等を発信</a:t>
            </a:r>
            <a:endParaRPr lang="en-US" altLang="ja-JP" sz="1200" b="1" kern="100" dirty="0">
              <a:solidFill>
                <a:schemeClr val="tx1"/>
              </a:solidFill>
              <a:latin typeface="+mn-ea"/>
              <a:cs typeface="Courier New" panose="02070309020205020404" pitchFamily="49" charset="0"/>
            </a:endParaRPr>
          </a:p>
          <a:p>
            <a:pPr lvl="0"/>
            <a:r>
              <a:rPr lang="ja-JP" altLang="en-US" sz="1200" b="1" dirty="0">
                <a:solidFill>
                  <a:schemeClr val="tx1"/>
                </a:solidFill>
                <a:latin typeface="+mn-ea"/>
              </a:rPr>
              <a:t>・「人材・企業・資金」を呼び込むとともに、投資対象となるスタートアップを集積</a:t>
            </a:r>
            <a:endParaRPr kumimoji="1" lang="ja-JP" altLang="en-US" sz="1200" b="1" dirty="0">
              <a:solidFill>
                <a:schemeClr val="tx1"/>
              </a:solidFill>
              <a:latin typeface="+mn-ea"/>
            </a:endParaRPr>
          </a:p>
        </p:txBody>
      </p:sp>
      <p:sp>
        <p:nvSpPr>
          <p:cNvPr id="52" name="ホームベース 51"/>
          <p:cNvSpPr/>
          <p:nvPr/>
        </p:nvSpPr>
        <p:spPr>
          <a:xfrm>
            <a:off x="4614663" y="2988080"/>
            <a:ext cx="2893720" cy="1397433"/>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tx1"/>
                </a:solidFill>
              </a:rPr>
              <a:t>第二期活動期</a:t>
            </a:r>
            <a:endParaRPr kumimoji="1" lang="en-US" altLang="ja-JP" sz="1200" b="1" dirty="0">
              <a:solidFill>
                <a:schemeClr val="tx1"/>
              </a:solidFill>
            </a:endParaRPr>
          </a:p>
          <a:p>
            <a:pPr lvl="0"/>
            <a:endParaRPr lang="en-US" altLang="ja-JP" sz="1200" b="1" dirty="0">
              <a:solidFill>
                <a:schemeClr val="tx1"/>
              </a:solidFill>
            </a:endParaRPr>
          </a:p>
          <a:p>
            <a:r>
              <a:rPr lang="ja-JP" altLang="en-US" sz="1200" b="1" dirty="0">
                <a:solidFill>
                  <a:schemeClr val="tx1"/>
                </a:solidFill>
              </a:rPr>
              <a:t>・</a:t>
            </a:r>
            <a:r>
              <a:rPr lang="ja-JP" altLang="en-US" sz="1200" b="1" kern="100" dirty="0">
                <a:solidFill>
                  <a:schemeClr val="tx1"/>
                </a:solidFill>
                <a:latin typeface="+mn-ea"/>
                <a:cs typeface="Courier New" panose="02070309020205020404" pitchFamily="49" charset="0"/>
              </a:rPr>
              <a:t>取組みの深化</a:t>
            </a:r>
            <a:endParaRPr lang="en-US" altLang="ja-JP" sz="1200" b="1" kern="100" dirty="0">
              <a:solidFill>
                <a:schemeClr val="tx1"/>
              </a:solidFill>
              <a:latin typeface="+mn-ea"/>
              <a:cs typeface="Courier New" panose="02070309020205020404" pitchFamily="49" charset="0"/>
            </a:endParaRPr>
          </a:p>
          <a:p>
            <a:r>
              <a:rPr lang="ja-JP" altLang="en-US" sz="1200" b="1" kern="100" dirty="0">
                <a:solidFill>
                  <a:schemeClr val="tx1"/>
                </a:solidFill>
                <a:latin typeface="+mn-ea"/>
                <a:cs typeface="Courier New" panose="02070309020205020404" pitchFamily="49" charset="0"/>
              </a:rPr>
              <a:t>・</a:t>
            </a:r>
            <a:r>
              <a:rPr lang="en-US" altLang="ja-JP" sz="1200" b="1" kern="100" dirty="0">
                <a:solidFill>
                  <a:schemeClr val="tx1"/>
                </a:solidFill>
                <a:latin typeface="+mn-ea"/>
                <a:cs typeface="Courier New" panose="02070309020205020404" pitchFamily="49" charset="0"/>
              </a:rPr>
              <a:t>SDG</a:t>
            </a:r>
            <a:r>
              <a:rPr lang="ja-JP" altLang="en-US" sz="1200" b="1" kern="100" dirty="0" err="1">
                <a:solidFill>
                  <a:schemeClr val="tx1"/>
                </a:solidFill>
                <a:latin typeface="+mn-ea"/>
                <a:cs typeface="Courier New" panose="02070309020205020404" pitchFamily="49" charset="0"/>
              </a:rPr>
              <a:t>ｓ</a:t>
            </a:r>
            <a:r>
              <a:rPr lang="ja-JP" altLang="en-US" sz="1200" b="1" kern="100" dirty="0">
                <a:solidFill>
                  <a:schemeClr val="tx1"/>
                </a:solidFill>
                <a:latin typeface="+mn-ea"/>
                <a:cs typeface="Courier New" panose="02070309020205020404" pitchFamily="49" charset="0"/>
              </a:rPr>
              <a:t>先進都市として、その実践をファイナンス面から推進</a:t>
            </a:r>
            <a:endParaRPr kumimoji="1" lang="ja-JP" altLang="en-US" sz="1400" b="1" dirty="0">
              <a:solidFill>
                <a:schemeClr val="tx1"/>
              </a:solidFill>
              <a:latin typeface="+mn-ea"/>
            </a:endParaRP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大阪のプレゼンス向上・大阪・関西経済の</a:t>
            </a:r>
            <a:r>
              <a:rPr lang="ja-JP" altLang="en-US"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発展</a:t>
            </a:r>
            <a:endParaRPr lang="en-US" altLang="ja-JP"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lgn="ctr"/>
            <a:r>
              <a:rPr lang="ja-JP" altLang="en-US"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a:t>
            </a: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つなげる</a:t>
            </a: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戦略の取組期間（イメージ）</a:t>
            </a:r>
          </a:p>
        </p:txBody>
      </p:sp>
      <p:sp>
        <p:nvSpPr>
          <p:cNvPr id="21" name="角丸四角形 20"/>
          <p:cNvSpPr/>
          <p:nvPr/>
        </p:nvSpPr>
        <p:spPr>
          <a:xfrm>
            <a:off x="6985627" y="5003719"/>
            <a:ext cx="1325860"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国際金融都市としての存在感を世界に示す</a:t>
            </a:r>
          </a:p>
        </p:txBody>
      </p:sp>
      <p:sp>
        <p:nvSpPr>
          <p:cNvPr id="2" name="正方形/長方形 1"/>
          <p:cNvSpPr/>
          <p:nvPr/>
        </p:nvSpPr>
        <p:spPr>
          <a:xfrm>
            <a:off x="321555" y="2865305"/>
            <a:ext cx="4186051"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701952" y="4486905"/>
            <a:ext cx="2865706" cy="307777"/>
          </a:xfrm>
          <a:prstGeom prst="rect">
            <a:avLst/>
          </a:prstGeom>
          <a:solidFill>
            <a:schemeClr val="bg1"/>
          </a:solidFill>
          <a:ln w="28575">
            <a:solidFill>
              <a:srgbClr val="FF0000"/>
            </a:solidFill>
          </a:ln>
        </p:spPr>
        <p:txBody>
          <a:bodyPr wrap="square" rtlCol="0">
            <a:spAutoFit/>
          </a:bodyPr>
          <a:lstStyle/>
          <a:p>
            <a:pPr algn="ctr"/>
            <a:r>
              <a:rPr lang="ja-JP" altLang="en-US" sz="1400" b="1" dirty="0"/>
              <a:t>今回、戦略目標を設定</a:t>
            </a:r>
            <a:endParaRPr kumimoji="1" lang="ja-JP" altLang="en-US" sz="1400" b="1" dirty="0"/>
          </a:p>
        </p:txBody>
      </p:sp>
      <p:sp>
        <p:nvSpPr>
          <p:cNvPr id="24" name="ホームベース 23"/>
          <p:cNvSpPr/>
          <p:nvPr/>
        </p:nvSpPr>
        <p:spPr>
          <a:xfrm>
            <a:off x="7577880" y="2988655"/>
            <a:ext cx="2290223" cy="1383546"/>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400" b="1" dirty="0">
              <a:solidFill>
                <a:schemeClr val="tx1"/>
              </a:solidFill>
            </a:endParaRPr>
          </a:p>
          <a:p>
            <a:pPr lvl="0"/>
            <a:r>
              <a:rPr lang="ja-JP" altLang="en-US" sz="1200" b="1" dirty="0" smtClean="0">
                <a:solidFill>
                  <a:schemeClr val="tx1"/>
                </a:solidFill>
              </a:rPr>
              <a:t>新た</a:t>
            </a:r>
            <a:r>
              <a:rPr lang="ja-JP" altLang="en-US" sz="1200" b="1" dirty="0">
                <a:solidFill>
                  <a:schemeClr val="tx1"/>
                </a:solidFill>
              </a:rPr>
              <a:t>な金融商品・市場形成や革新的な金融サービスの開発</a:t>
            </a:r>
            <a:endParaRPr kumimoji="1" lang="ja-JP" altLang="en-US" sz="2000" b="1" dirty="0">
              <a:solidFill>
                <a:schemeClr val="tx1"/>
              </a:solidFill>
            </a:endParaRPr>
          </a:p>
        </p:txBody>
      </p:sp>
      <p:sp>
        <p:nvSpPr>
          <p:cNvPr id="25" name="正方形/長方形 24"/>
          <p:cNvSpPr/>
          <p:nvPr/>
        </p:nvSpPr>
        <p:spPr>
          <a:xfrm>
            <a:off x="100243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dirty="0">
                <a:solidFill>
                  <a:schemeClr val="tx1"/>
                </a:solidFill>
                <a:latin typeface="+mn-ea"/>
              </a:rPr>
              <a:t>戦略目標</a:t>
            </a:r>
            <a:endParaRPr lang="en-US" altLang="ja-JP" sz="1600" b="1" dirty="0">
              <a:solidFill>
                <a:schemeClr val="tx1"/>
              </a:solidFill>
              <a:latin typeface="+mn-ea"/>
            </a:endParaRPr>
          </a:p>
          <a:p>
            <a:pPr algn="ctr">
              <a:lnSpc>
                <a:spcPts val="1785"/>
              </a:lnSpc>
            </a:pPr>
            <a:r>
              <a:rPr lang="ja-JP" altLang="en-US" sz="1600" b="1" dirty="0">
                <a:solidFill>
                  <a:schemeClr val="tx1"/>
                </a:solidFill>
                <a:latin typeface="+mn-ea"/>
              </a:rPr>
              <a:t>年度</a:t>
            </a:r>
            <a:endParaRPr kumimoji="1" lang="ja-JP" altLang="en-US" sz="1600" b="1" dirty="0">
              <a:solidFill>
                <a:schemeClr val="tx1"/>
              </a:solidFill>
              <a:latin typeface="+mn-ea"/>
            </a:endParaRP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エッジの</a:t>
              </a:r>
              <a:r>
                <a:rPr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効いた</a:t>
              </a:r>
              <a:endParaRPr lang="en-US" altLang="ja-JP" sz="14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dirty="0" smtClean="0">
                  <a:solidFill>
                    <a:schemeClr val="tx1"/>
                  </a:solidFill>
                  <a:latin typeface="UD デジタル 教科書体 NK-R" panose="02020400000000000000" pitchFamily="18" charset="-128"/>
                  <a:ea typeface="UD デジタル 教科書体 NK-R" panose="02020400000000000000" pitchFamily="18" charset="-128"/>
                </a:rPr>
                <a:t>国際金融</a:t>
              </a:r>
              <a:r>
                <a:rPr lang="ja-JP" altLang="ja-JP" sz="1400" b="1" dirty="0">
                  <a:solidFill>
                    <a:schemeClr val="tx1"/>
                  </a:solidFill>
                  <a:latin typeface="UD デジタル 教科書体 NK-R" panose="02020400000000000000" pitchFamily="18" charset="-128"/>
                  <a:ea typeface="UD デジタル 教科書体 NK-R" panose="02020400000000000000" pitchFamily="18" charset="-128"/>
                </a:rPr>
                <a:t>都市と</a:t>
              </a:r>
              <a:r>
                <a:rPr lang="ja-JP" altLang="ja-JP" sz="1400" b="1" dirty="0" smtClean="0">
                  <a:solidFill>
                    <a:schemeClr val="tx1"/>
                  </a:solidFill>
                  <a:latin typeface="UD デジタル 教科書体 NK-R" panose="02020400000000000000" pitchFamily="18" charset="-128"/>
                  <a:ea typeface="UD デジタル 教科書体 NK-R" panose="02020400000000000000" pitchFamily="18" charset="-128"/>
                </a:rPr>
                <a:t>しての</a:t>
              </a:r>
              <a:endParaRPr lang="en-US" altLang="ja-JP" sz="14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dirty="0" smtClean="0">
                  <a:solidFill>
                    <a:schemeClr val="tx1"/>
                  </a:solidFill>
                  <a:latin typeface="UD デジタル 教科書体 NK-R" panose="02020400000000000000" pitchFamily="18" charset="-128"/>
                  <a:ea typeface="UD デジタル 教科書体 NK-R" panose="02020400000000000000" pitchFamily="18" charset="-128"/>
                </a:rPr>
                <a:t>地位</a:t>
              </a:r>
              <a:r>
                <a:rPr lang="ja-JP" altLang="ja-JP" sz="1400" b="1" dirty="0">
                  <a:solidFill>
                    <a:schemeClr val="tx1"/>
                  </a:solidFill>
                  <a:latin typeface="UD デジタル 教科書体 NK-R" panose="02020400000000000000" pitchFamily="18" charset="-128"/>
                  <a:ea typeface="UD デジタル 教科書体 NK-R" panose="02020400000000000000" pitchFamily="18" charset="-128"/>
                </a:rPr>
                <a:t>確立</a:t>
              </a:r>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角丸四角形 25"/>
            <p:cNvSpPr/>
            <p:nvPr/>
          </p:nvSpPr>
          <p:spPr>
            <a:xfrm>
              <a:off x="10715224" y="2867972"/>
              <a:ext cx="1212111"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金融をテコに</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発展する都市</a:t>
              </a:r>
            </a:p>
          </p:txBody>
        </p:sp>
        <p:sp>
          <p:nvSpPr>
            <p:cNvPr id="27" name="角丸四角形 26"/>
            <p:cNvSpPr/>
            <p:nvPr/>
          </p:nvSpPr>
          <p:spPr>
            <a:xfrm>
              <a:off x="10726690" y="340862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a:t>
              </a:r>
              <a:r>
                <a:rPr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の</a:t>
              </a:r>
              <a:endParaRPr lang="en-US" altLang="ja-JP" sz="14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フロントランナー</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都市</a:t>
              </a: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大かっこ 6"/>
          <p:cNvSpPr/>
          <p:nvPr/>
        </p:nvSpPr>
        <p:spPr>
          <a:xfrm>
            <a:off x="3687097" y="2227006"/>
            <a:ext cx="1238864" cy="4569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35326" y="974877"/>
            <a:ext cx="11052727" cy="646331"/>
          </a:xfrm>
          <a:prstGeom prst="rect">
            <a:avLst/>
          </a:prstGeom>
        </p:spPr>
        <p:txBody>
          <a:bodyPr wrap="square">
            <a:spAutoFit/>
          </a:bodyPr>
          <a:lstStyle/>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戦略の推進にあたっては、第一期活動期である</a:t>
            </a:r>
            <a:r>
              <a:rPr lang="en-US" altLang="ja-JP"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までの</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目標として、</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KPI</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を活用した戦略目標を設定。</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2026</a:t>
            </a:r>
            <a:r>
              <a:rPr lang="ja-JP" altLang="en-US"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年度以降</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の目標は改めて検討）</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33</a:t>
            </a:fld>
            <a:endParaRPr kumimoji="1" lang="ja-JP" altLang="en-US" dirty="0"/>
          </a:p>
        </p:txBody>
      </p:sp>
      <p:sp>
        <p:nvSpPr>
          <p:cNvPr id="4" name="正方形/長方形 3"/>
          <p:cNvSpPr/>
          <p:nvPr/>
        </p:nvSpPr>
        <p:spPr>
          <a:xfrm>
            <a:off x="975595" y="1829790"/>
            <a:ext cx="3241564"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11" name="正方形/長方形 10"/>
          <p:cNvSpPr/>
          <p:nvPr/>
        </p:nvSpPr>
        <p:spPr>
          <a:xfrm>
            <a:off x="4713045" y="1829790"/>
            <a:ext cx="3378413"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200" dirty="0">
              <a:solidFill>
                <a:schemeClr val="tx1"/>
              </a:solidFill>
            </a:endParaRPr>
          </a:p>
        </p:txBody>
      </p:sp>
      <p:sp>
        <p:nvSpPr>
          <p:cNvPr id="12" name="正方形/長方形 11"/>
          <p:cNvSpPr/>
          <p:nvPr/>
        </p:nvSpPr>
        <p:spPr>
          <a:xfrm>
            <a:off x="8175858" y="1826697"/>
            <a:ext cx="3404875" cy="1194433"/>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chemeClr val="tx1"/>
              </a:solidFill>
            </a:endParaRPr>
          </a:p>
        </p:txBody>
      </p:sp>
      <p:sp>
        <p:nvSpPr>
          <p:cNvPr id="10" name="テキスト ボックス 9"/>
          <p:cNvSpPr txBox="1"/>
          <p:nvPr/>
        </p:nvSpPr>
        <p:spPr>
          <a:xfrm>
            <a:off x="4710972" y="2067025"/>
            <a:ext cx="3491517"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smtClean="0"/>
              <a:t>金融系外国企業</a:t>
            </a:r>
            <a:r>
              <a:rPr lang="ja-JP" altLang="en-US" sz="1200" dirty="0"/>
              <a:t>（フィンテック含む）</a:t>
            </a:r>
            <a:endParaRPr lang="en-US" altLang="ja-JP" sz="1200" dirty="0"/>
          </a:p>
          <a:p>
            <a:r>
              <a:rPr lang="en-US" altLang="ja-JP" sz="1200" b="1" dirty="0"/>
              <a:t>      </a:t>
            </a:r>
            <a:r>
              <a:rPr lang="ja-JP" altLang="en-US" sz="1600" b="1" dirty="0"/>
              <a:t>・投資家等の誘致数</a:t>
            </a:r>
          </a:p>
        </p:txBody>
      </p:sp>
      <p:sp>
        <p:nvSpPr>
          <p:cNvPr id="15" name="テキスト ボックス 14"/>
          <p:cNvSpPr txBox="1"/>
          <p:nvPr/>
        </p:nvSpPr>
        <p:spPr>
          <a:xfrm>
            <a:off x="945727" y="2067025"/>
            <a:ext cx="3435204"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smtClean="0"/>
              <a:t>国際金融ワンストップサポート</a:t>
            </a:r>
            <a:endParaRPr lang="en-US" altLang="ja-JP" sz="1600" b="1" dirty="0" smtClean="0"/>
          </a:p>
          <a:p>
            <a:r>
              <a:rPr lang="ja-JP" altLang="en-US" sz="1600" b="1" dirty="0"/>
              <a:t>　 </a:t>
            </a:r>
            <a:r>
              <a:rPr lang="ja-JP" altLang="en-US" sz="1600" b="1" dirty="0" smtClean="0"/>
              <a:t>センター大阪の相談件数</a:t>
            </a:r>
            <a:endParaRPr lang="ja-JP" altLang="en-US" sz="1600" b="1" dirty="0"/>
          </a:p>
        </p:txBody>
      </p:sp>
      <p:sp>
        <p:nvSpPr>
          <p:cNvPr id="16" name="テキスト ボックス 15"/>
          <p:cNvSpPr txBox="1"/>
          <p:nvPr/>
        </p:nvSpPr>
        <p:spPr>
          <a:xfrm>
            <a:off x="8188392" y="2067025"/>
            <a:ext cx="3491517" cy="95410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a:t>ユニコーン ・スタートアップ・大学発ベンチャー創出数</a:t>
            </a:r>
          </a:p>
          <a:p>
            <a:r>
              <a:rPr lang="ja-JP" altLang="en-US" sz="1200" dirty="0"/>
              <a:t>　　</a:t>
            </a:r>
            <a:r>
              <a:rPr lang="en-US" altLang="ja-JP" sz="1200" dirty="0"/>
              <a:t>※</a:t>
            </a:r>
            <a:r>
              <a:rPr lang="ja-JP" altLang="en-US" sz="1200" dirty="0"/>
              <a:t>スタートアップエコシステムグローバル　</a:t>
            </a:r>
          </a:p>
          <a:p>
            <a:r>
              <a:rPr lang="ja-JP" altLang="en-US" sz="1200" dirty="0"/>
              <a:t>　　　拠点都市の</a:t>
            </a:r>
            <a:r>
              <a:rPr lang="en-US" altLang="ja-JP" sz="1200" dirty="0"/>
              <a:t>KPI</a:t>
            </a:r>
            <a:r>
              <a:rPr lang="ja-JP" altLang="en-US" sz="1200" dirty="0"/>
              <a:t>（</a:t>
            </a:r>
            <a:r>
              <a:rPr lang="en-US" altLang="ja-JP" sz="1200" dirty="0" smtClean="0"/>
              <a:t>2024</a:t>
            </a:r>
            <a:r>
              <a:rPr lang="ja-JP" altLang="en-US" sz="1200" dirty="0"/>
              <a:t>年度</a:t>
            </a:r>
            <a:r>
              <a:rPr lang="ja-JP" altLang="en-US" sz="1200" dirty="0" smtClean="0"/>
              <a:t>まで</a:t>
            </a:r>
            <a:r>
              <a:rPr lang="ja-JP" altLang="en-US" sz="1200" dirty="0"/>
              <a:t>）</a:t>
            </a:r>
          </a:p>
        </p:txBody>
      </p:sp>
      <p:sp>
        <p:nvSpPr>
          <p:cNvPr id="13" name="テキスト ボックス 12"/>
          <p:cNvSpPr txBox="1"/>
          <p:nvPr/>
        </p:nvSpPr>
        <p:spPr>
          <a:xfrm>
            <a:off x="4689215" y="1813919"/>
            <a:ext cx="1281120" cy="253916"/>
          </a:xfrm>
          <a:prstGeom prst="rect">
            <a:avLst/>
          </a:prstGeom>
          <a:noFill/>
        </p:spPr>
        <p:txBody>
          <a:bodyPr wrap="none" rtlCol="0">
            <a:spAutoFit/>
          </a:bodyPr>
          <a:lstStyle/>
          <a:p>
            <a:r>
              <a:rPr kumimoji="1" lang="ja-JP" altLang="en-US" sz="1050" b="1" dirty="0" smtClean="0"/>
              <a:t>アウトカム目標</a:t>
            </a:r>
            <a:r>
              <a:rPr lang="en-US" altLang="ja-JP" sz="1050" b="1" dirty="0" smtClean="0"/>
              <a:t>01</a:t>
            </a:r>
            <a:endParaRPr kumimoji="1" lang="ja-JP" altLang="en-US" sz="1050" b="1" dirty="0"/>
          </a:p>
        </p:txBody>
      </p:sp>
      <p:sp>
        <p:nvSpPr>
          <p:cNvPr id="18" name="テキスト ボックス 17"/>
          <p:cNvSpPr txBox="1"/>
          <p:nvPr/>
        </p:nvSpPr>
        <p:spPr>
          <a:xfrm>
            <a:off x="8162495" y="1813919"/>
            <a:ext cx="1281120" cy="253916"/>
          </a:xfrm>
          <a:prstGeom prst="rect">
            <a:avLst/>
          </a:prstGeom>
          <a:noFill/>
        </p:spPr>
        <p:txBody>
          <a:bodyPr wrap="none" rtlCol="0">
            <a:spAutoFit/>
          </a:bodyPr>
          <a:lstStyle/>
          <a:p>
            <a:r>
              <a:rPr kumimoji="1" lang="ja-JP" altLang="en-US" sz="1050" b="1" dirty="0" smtClean="0"/>
              <a:t>アウトカム目標</a:t>
            </a:r>
            <a:r>
              <a:rPr lang="en-US" altLang="ja-JP" sz="1050" b="1" dirty="0" smtClean="0"/>
              <a:t>02</a:t>
            </a:r>
            <a:endParaRPr kumimoji="1" lang="ja-JP" altLang="en-US" sz="1050" b="1" dirty="0"/>
          </a:p>
        </p:txBody>
      </p:sp>
      <p:sp>
        <p:nvSpPr>
          <p:cNvPr id="19" name="テキスト ボックス 18"/>
          <p:cNvSpPr txBox="1"/>
          <p:nvPr/>
        </p:nvSpPr>
        <p:spPr>
          <a:xfrm>
            <a:off x="961080" y="1813919"/>
            <a:ext cx="1261884" cy="253916"/>
          </a:xfrm>
          <a:prstGeom prst="rect">
            <a:avLst/>
          </a:prstGeom>
          <a:noFill/>
        </p:spPr>
        <p:txBody>
          <a:bodyPr wrap="none" rtlCol="0">
            <a:spAutoFit/>
          </a:bodyPr>
          <a:lstStyle/>
          <a:p>
            <a:r>
              <a:rPr kumimoji="1" lang="ja-JP" altLang="en-US" sz="1050" b="1" dirty="0" smtClean="0"/>
              <a:t>アウトプット目標</a:t>
            </a:r>
            <a:endParaRPr kumimoji="1" lang="ja-JP" altLang="en-US" sz="1050" b="1" dirty="0"/>
          </a:p>
        </p:txBody>
      </p:sp>
      <p:sp>
        <p:nvSpPr>
          <p:cNvPr id="20" name="正方形/長方形 19"/>
          <p:cNvSpPr/>
          <p:nvPr/>
        </p:nvSpPr>
        <p:spPr>
          <a:xfrm>
            <a:off x="961080" y="4002985"/>
            <a:ext cx="10601220" cy="23224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21" name="テキスト ボックス 20"/>
          <p:cNvSpPr txBox="1"/>
          <p:nvPr/>
        </p:nvSpPr>
        <p:spPr>
          <a:xfrm>
            <a:off x="975594" y="4053546"/>
            <a:ext cx="3550972" cy="253916"/>
          </a:xfrm>
          <a:prstGeom prst="rect">
            <a:avLst/>
          </a:prstGeom>
          <a:noFill/>
        </p:spPr>
        <p:txBody>
          <a:bodyPr wrap="none" rtlCol="0">
            <a:spAutoFit/>
          </a:bodyPr>
          <a:lstStyle/>
          <a:p>
            <a:r>
              <a:rPr kumimoji="1" lang="ja-JP" altLang="en-US" sz="1050" b="1" dirty="0"/>
              <a:t>参考指標</a:t>
            </a:r>
            <a:r>
              <a:rPr kumimoji="1" lang="ja-JP" altLang="en-US" sz="1050" dirty="0"/>
              <a:t>（国内外の傾向や動きを把握するために活用）</a:t>
            </a:r>
          </a:p>
        </p:txBody>
      </p:sp>
      <p:sp>
        <p:nvSpPr>
          <p:cNvPr id="22" name="テキスト ボックス 21"/>
          <p:cNvSpPr txBox="1"/>
          <p:nvPr/>
        </p:nvSpPr>
        <p:spPr>
          <a:xfrm>
            <a:off x="1004623" y="4362820"/>
            <a:ext cx="5289594" cy="176971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GFCI</a:t>
            </a: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ランキング</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１）</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１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The Global Financial </a:t>
            </a:r>
            <a:r>
              <a:rPr lang="en-US" altLang="ja-JP" sz="1200" kern="100" dirty="0" err="1">
                <a:latin typeface="UD デジタル 教科書体 NK-R" panose="02020400000000000000" pitchFamily="18" charset="-128"/>
                <a:ea typeface="UD デジタル 教科書体 NK-R" panose="02020400000000000000" pitchFamily="18" charset="-128"/>
                <a:cs typeface="Courier New" panose="02070309020205020404" pitchFamily="49" charset="0"/>
              </a:rPr>
              <a:t>Centres</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Index</a:t>
            </a:r>
            <a:r>
              <a:rPr lang="ja-JP" altLang="en-US" sz="12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Z/Yen</a:t>
            </a: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国際金融センター指数のランキング</a:t>
            </a:r>
            <a:r>
              <a:rPr lang="ja-JP" altLang="en-US" sz="12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endParaRPr lang="en-US" altLang="ja-JP" sz="12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「世界の都市総合力ランキング」（ＧＰＣＩ）</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　森記念財団が世界の主要都市の「総合力」を経済、研究・開発、</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文化・交流、居住、環境、交通・アクセスの</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6</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分野で複眼的に評価し、</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順位付けしているもの。</a:t>
            </a: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lvl="0">
              <a:defRPr/>
            </a:pPr>
            <a:endParaRPr lang="en-US" altLang="ja-JP" sz="5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6261952" y="4216298"/>
            <a:ext cx="5289593" cy="2339102"/>
          </a:xfrm>
          <a:prstGeom prst="rect">
            <a:avLst/>
          </a:prstGeom>
          <a:noFill/>
        </p:spPr>
        <p:txBody>
          <a:bodyPr wrap="square" rtlCol="0">
            <a:spAutoFit/>
          </a:bodyPr>
          <a:lstStyle/>
          <a:p>
            <a:pPr marL="285750" indent="-285750">
              <a:buFont typeface="Wingdings" panose="05000000000000000000" pitchFamily="2" charset="2"/>
              <a:buChar char="Ø"/>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lvl="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新規デリバティブ商品</a:t>
            </a:r>
            <a:r>
              <a:rPr lang="ja-JP" altLang="en-US" sz="1600" dirty="0" smtClean="0">
                <a:latin typeface="UD デジタル 教科書体 NK-R" panose="02020400000000000000" pitchFamily="18" charset="-128"/>
                <a:ea typeface="UD デジタル 教科書体 NK-R" panose="02020400000000000000" pitchFamily="18" charset="-128"/>
              </a:rPr>
              <a:t>開発数</a:t>
            </a:r>
            <a:endParaRPr lang="en-US" altLang="ja-JP" sz="1600" dirty="0" smtClean="0">
              <a:latin typeface="UD デジタル 教科書体 NK-R" panose="02020400000000000000" pitchFamily="18" charset="-128"/>
              <a:ea typeface="UD デジタル 教科書体 NK-R" panose="02020400000000000000" pitchFamily="18" charset="-128"/>
            </a:endParaRPr>
          </a:p>
          <a:p>
            <a:pPr lvl="0">
              <a:defRPr/>
            </a:pPr>
            <a:endParaRPr lang="en-US" altLang="ja-JP" sz="5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活用商品発行数</a:t>
            </a:r>
            <a:endParaRPr lang="en-US" altLang="ja-JP" sz="1600" dirty="0">
              <a:latin typeface="UD デジタル 教科書体 NK-R" panose="02020400000000000000" pitchFamily="18" charset="-128"/>
              <a:ea typeface="UD デジタル 教科書体 NK-R" panose="02020400000000000000" pitchFamily="18" charset="-128"/>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国内で公募されたグリーンボンド発行金額</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lvl="0">
              <a:defRPr/>
            </a:pPr>
            <a:endParaRPr lang="en-US" altLang="ja-JP" sz="10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府内キャッシュレス決済比率</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府民の金融リテラシー</a:t>
            </a:r>
            <a:r>
              <a:rPr lang="ja-JP" altLang="en-US" sz="16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向上率</a:t>
            </a:r>
            <a:endParaRPr lang="en-US" altLang="ja-JP" sz="16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府民のグリーンファイナンスへの関心度</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ja-JP" altLang="en-US" sz="16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p:cNvCxnSpPr/>
          <p:nvPr/>
        </p:nvCxnSpPr>
        <p:spPr>
          <a:xfrm>
            <a:off x="6126946" y="4003033"/>
            <a:ext cx="12722" cy="229495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二等辺三角形 4"/>
          <p:cNvSpPr/>
          <p:nvPr/>
        </p:nvSpPr>
        <p:spPr>
          <a:xfrm rot="10800000">
            <a:off x="2483269"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75594" y="3054247"/>
            <a:ext cx="3241564" cy="72626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29" name="正方形/長方形 28"/>
          <p:cNvSpPr/>
          <p:nvPr/>
        </p:nvSpPr>
        <p:spPr>
          <a:xfrm>
            <a:off x="4702446" y="3054247"/>
            <a:ext cx="3389012"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30" name="正方形/長方形 29"/>
          <p:cNvSpPr/>
          <p:nvPr/>
        </p:nvSpPr>
        <p:spPr>
          <a:xfrm>
            <a:off x="8175859" y="3054246"/>
            <a:ext cx="3404875"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31" name="二等辺三角形 30"/>
          <p:cNvSpPr/>
          <p:nvPr/>
        </p:nvSpPr>
        <p:spPr>
          <a:xfrm rot="10800000">
            <a:off x="6280124" y="3073307"/>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9697658"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990600" y="3267849"/>
            <a:ext cx="2829621" cy="369332"/>
          </a:xfrm>
          <a:prstGeom prst="rect">
            <a:avLst/>
          </a:prstGeom>
          <a:noFill/>
        </p:spPr>
        <p:txBody>
          <a:bodyPr wrap="none" rtlCol="0">
            <a:spAutoFit/>
          </a:bodyPr>
          <a:lstStyle/>
          <a:p>
            <a:r>
              <a:rPr kumimoji="1" lang="en-US" altLang="ja-JP" b="1" dirty="0" smtClean="0"/>
              <a:t>20</a:t>
            </a:r>
            <a:r>
              <a:rPr lang="en-US" altLang="ja-JP" b="1" dirty="0" smtClean="0"/>
              <a:t>25</a:t>
            </a:r>
            <a:r>
              <a:rPr lang="ja-JP" altLang="en-US" b="1" dirty="0" smtClean="0"/>
              <a:t>年度</a:t>
            </a:r>
            <a:r>
              <a:rPr kumimoji="1" lang="ja-JP" altLang="en-US" b="1" dirty="0" smtClean="0"/>
              <a:t>まで</a:t>
            </a:r>
            <a:r>
              <a:rPr kumimoji="1" lang="ja-JP" altLang="en-US" b="1" dirty="0"/>
              <a:t>に</a:t>
            </a:r>
            <a:r>
              <a:rPr kumimoji="1" lang="en-US" altLang="ja-JP" b="1" dirty="0"/>
              <a:t>30</a:t>
            </a:r>
            <a:r>
              <a:rPr kumimoji="1" lang="ja-JP" altLang="en-US" b="1" dirty="0"/>
              <a:t>社誘致</a:t>
            </a:r>
          </a:p>
        </p:txBody>
      </p:sp>
      <p:sp>
        <p:nvSpPr>
          <p:cNvPr id="35" name="テキスト ボックス 34"/>
          <p:cNvSpPr txBox="1"/>
          <p:nvPr/>
        </p:nvSpPr>
        <p:spPr>
          <a:xfrm>
            <a:off x="8188392" y="3186092"/>
            <a:ext cx="3363153" cy="523220"/>
          </a:xfrm>
          <a:prstGeom prst="rect">
            <a:avLst/>
          </a:prstGeom>
          <a:noFill/>
        </p:spPr>
        <p:txBody>
          <a:bodyPr wrap="square" rtlCol="0">
            <a:spAutoFit/>
          </a:bodyPr>
          <a:lstStyle/>
          <a:p>
            <a:r>
              <a:rPr kumimoji="1" lang="en-US" altLang="ja-JP" sz="1400" b="1" dirty="0" smtClean="0"/>
              <a:t>20</a:t>
            </a:r>
            <a:r>
              <a:rPr lang="en-US" altLang="ja-JP" sz="1400" b="1" dirty="0" smtClean="0"/>
              <a:t>24</a:t>
            </a:r>
            <a:r>
              <a:rPr lang="ja-JP" altLang="en-US" sz="1400" b="1" dirty="0"/>
              <a:t>年度</a:t>
            </a:r>
            <a:r>
              <a:rPr kumimoji="1" lang="ja-JP" altLang="en-US" sz="1400" b="1" dirty="0" smtClean="0"/>
              <a:t>までに</a:t>
            </a:r>
            <a:r>
              <a:rPr kumimoji="1" lang="ja-JP" altLang="en-US" sz="1400" b="1" dirty="0"/>
              <a:t>ユニコーン３社、</a:t>
            </a:r>
            <a:endParaRPr kumimoji="1" lang="en-US" altLang="ja-JP" sz="1400" b="1" dirty="0"/>
          </a:p>
          <a:p>
            <a:r>
              <a:rPr kumimoji="1" lang="ja-JP" altLang="en-US" sz="1400" b="1" dirty="0"/>
              <a:t>スタートアップ</a:t>
            </a:r>
            <a:r>
              <a:rPr kumimoji="1" lang="en-US" altLang="ja-JP" sz="1400" b="1" dirty="0"/>
              <a:t>300</a:t>
            </a:r>
            <a:r>
              <a:rPr kumimoji="1" lang="ja-JP" altLang="en-US" sz="1400" b="1" dirty="0" smtClean="0"/>
              <a:t>社</a:t>
            </a:r>
            <a:r>
              <a:rPr kumimoji="1" lang="ja-JP" altLang="en-US" sz="800" b="1" dirty="0" smtClean="0"/>
              <a:t>（うち大学発</a:t>
            </a:r>
            <a:r>
              <a:rPr kumimoji="1" lang="en-US" altLang="ja-JP" sz="800" b="1" dirty="0" smtClean="0"/>
              <a:t>100</a:t>
            </a:r>
            <a:r>
              <a:rPr kumimoji="1" lang="ja-JP" altLang="en-US" sz="800" b="1" dirty="0" smtClean="0"/>
              <a:t>社）</a:t>
            </a:r>
            <a:r>
              <a:rPr kumimoji="1" lang="ja-JP" altLang="en-US" sz="1400" b="1" dirty="0" smtClean="0"/>
              <a:t>創出</a:t>
            </a:r>
            <a:endParaRPr kumimoji="1" lang="ja-JP" altLang="en-US" sz="1400" b="1" dirty="0"/>
          </a:p>
        </p:txBody>
      </p:sp>
      <p:sp>
        <p:nvSpPr>
          <p:cNvPr id="36" name="テキスト ボックス 35"/>
          <p:cNvSpPr txBox="1"/>
          <p:nvPr/>
        </p:nvSpPr>
        <p:spPr>
          <a:xfrm>
            <a:off x="943515" y="3267849"/>
            <a:ext cx="3363421" cy="338554"/>
          </a:xfrm>
          <a:prstGeom prst="rect">
            <a:avLst/>
          </a:prstGeom>
          <a:noFill/>
        </p:spPr>
        <p:txBody>
          <a:bodyPr wrap="none" rtlCol="0">
            <a:spAutoFit/>
          </a:bodyPr>
          <a:lstStyle/>
          <a:p>
            <a:r>
              <a:rPr kumimoji="1" lang="en-US" altLang="ja-JP" sz="1600" b="1" dirty="0" smtClean="0"/>
              <a:t>2025</a:t>
            </a:r>
            <a:r>
              <a:rPr lang="ja-JP" altLang="en-US" sz="1600" b="1" dirty="0"/>
              <a:t>年度</a:t>
            </a:r>
            <a:r>
              <a:rPr kumimoji="1" lang="ja-JP" altLang="en-US" sz="1600" b="1" dirty="0" smtClean="0"/>
              <a:t>までに</a:t>
            </a:r>
            <a:r>
              <a:rPr kumimoji="1" lang="en-US" altLang="ja-JP" sz="1600" b="1" dirty="0" smtClean="0"/>
              <a:t>100</a:t>
            </a:r>
            <a:r>
              <a:rPr kumimoji="1" lang="ja-JP" altLang="en-US" sz="1600" b="1" dirty="0" smtClean="0"/>
              <a:t>社</a:t>
            </a:r>
            <a:r>
              <a:rPr kumimoji="1" lang="en-US" altLang="ja-JP" sz="1600" b="1" dirty="0" smtClean="0"/>
              <a:t>/</a:t>
            </a:r>
            <a:r>
              <a:rPr kumimoji="1" lang="ja-JP" altLang="en-US" sz="1600" b="1" dirty="0" smtClean="0"/>
              <a:t>年平均達成</a:t>
            </a:r>
            <a:endParaRPr lang="en-US" altLang="ja-JP" sz="1200" dirty="0" smtClean="0"/>
          </a:p>
        </p:txBody>
      </p:sp>
      <p:sp>
        <p:nvSpPr>
          <p:cNvPr id="32" name="テキスト ボックス 31"/>
          <p:cNvSpPr txBox="1"/>
          <p:nvPr/>
        </p:nvSpPr>
        <p:spPr>
          <a:xfrm>
            <a:off x="702377" y="396299"/>
            <a:ext cx="4627398" cy="523220"/>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２</a:t>
            </a:r>
            <a:r>
              <a:rPr kumimoji="1" lang="ja-JP" altLang="en-US" sz="2800" b="1" dirty="0">
                <a:latin typeface="UD デジタル 教科書体 NK-R" panose="02020400000000000000" pitchFamily="18" charset="-128"/>
                <a:ea typeface="UD デジタル 教科書体 NK-R" panose="02020400000000000000" pitchFamily="18" charset="-128"/>
              </a:rPr>
              <a:t>　戦略目標</a:t>
            </a:r>
          </a:p>
        </p:txBody>
      </p:sp>
      <p:cxnSp>
        <p:nvCxnSpPr>
          <p:cNvPr id="3" name="直線コネクタ 2"/>
          <p:cNvCxnSpPr/>
          <p:nvPr/>
        </p:nvCxnSpPr>
        <p:spPr>
          <a:xfrm>
            <a:off x="6139668" y="5286150"/>
            <a:ext cx="5422632" cy="12879"/>
          </a:xfrm>
          <a:prstGeom prst="line">
            <a:avLst/>
          </a:prstGeom>
        </p:spPr>
        <p:style>
          <a:lnRef idx="1">
            <a:schemeClr val="accent2"/>
          </a:lnRef>
          <a:fillRef idx="0">
            <a:schemeClr val="accent2"/>
          </a:fillRef>
          <a:effectRef idx="0">
            <a:schemeClr val="accent2"/>
          </a:effectRef>
          <a:fontRef idx="minor">
            <a:schemeClr val="tx1"/>
          </a:fontRef>
        </p:style>
      </p:cxnSp>
      <p:sp>
        <p:nvSpPr>
          <p:cNvPr id="8" name="右矢印 7"/>
          <p:cNvSpPr/>
          <p:nvPr/>
        </p:nvSpPr>
        <p:spPr>
          <a:xfrm>
            <a:off x="4240610" y="2606680"/>
            <a:ext cx="459017" cy="9416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579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200" y="197698"/>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34</a:t>
            </a:fld>
            <a:endParaRPr kumimoji="1" lang="ja-JP" altLang="en-US" dirty="0"/>
          </a:p>
        </p:txBody>
      </p:sp>
      <p:sp>
        <p:nvSpPr>
          <p:cNvPr id="2" name="テキスト ボックス 1"/>
          <p:cNvSpPr txBox="1"/>
          <p:nvPr/>
        </p:nvSpPr>
        <p:spPr>
          <a:xfrm>
            <a:off x="627182" y="1115228"/>
            <a:ext cx="10918824" cy="2246769"/>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国際金融都市の実現に向けた長期にわたる取組みを持続的かつ強力に推進していくためには、</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行政が必要な役割を</a:t>
            </a:r>
            <a:r>
              <a:rPr lang="ja-JP" altLang="en-US" sz="2000" dirty="0" smtClean="0">
                <a:latin typeface="UD デジタル 教科書体 NK-R" panose="02020400000000000000" pitchFamily="18" charset="-128"/>
                <a:ea typeface="UD デジタル 教科書体 NK-R" panose="02020400000000000000" pitchFamily="18" charset="-128"/>
              </a:rPr>
              <a:t>担うだけでなく、まずオール大阪での</a:t>
            </a:r>
            <a:r>
              <a:rPr kumimoji="1" lang="ja-JP" altLang="en-US" sz="2000" dirty="0">
                <a:latin typeface="UD デジタル 教科書体 NK-R" panose="02020400000000000000" pitchFamily="18" charset="-128"/>
                <a:ea typeface="UD デジタル 教科書体 NK-R" panose="02020400000000000000" pitchFamily="18" charset="-128"/>
              </a:rPr>
              <a:t>体制づくりが必要である。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そのため、戦略の推進体制については</a:t>
            </a:r>
            <a:r>
              <a:rPr lang="ja-JP" altLang="en-US" sz="2000" dirty="0" smtClean="0">
                <a:latin typeface="UD デジタル 教科書体 NK-R" panose="02020400000000000000" pitchFamily="18" charset="-128"/>
                <a:ea typeface="UD デジタル 教科書体 NK-R" panose="02020400000000000000" pitchFamily="18" charset="-128"/>
              </a:rPr>
              <a:t>、</a:t>
            </a:r>
            <a:r>
              <a:rPr lang="en-US" altLang="ja-JP" sz="2000" dirty="0" smtClean="0">
                <a:latin typeface="UD デジタル 教科書体 NK-R" panose="02020400000000000000" pitchFamily="18" charset="-128"/>
                <a:ea typeface="UD デジタル 教科書体 NK-R" panose="02020400000000000000" pitchFamily="18" charset="-128"/>
              </a:rPr>
              <a:t>2023</a:t>
            </a:r>
            <a:r>
              <a:rPr lang="ja-JP" altLang="en-US" sz="2000" dirty="0" smtClean="0">
                <a:latin typeface="UD デジタル 教科書体 NK-R" panose="02020400000000000000" pitchFamily="18" charset="-128"/>
                <a:ea typeface="UD デジタル 教科書体 NK-R" panose="02020400000000000000" pitchFamily="18" charset="-128"/>
              </a:rPr>
              <a:t>年度からの新たな体制づくりをめざし、来年度前半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には方向性</a:t>
            </a:r>
            <a:r>
              <a:rPr lang="ja-JP" altLang="en-US" sz="2000" dirty="0">
                <a:latin typeface="UD デジタル 教科書体 NK-R" panose="02020400000000000000" pitchFamily="18" charset="-128"/>
                <a:ea typeface="UD デジタル 教科書体 NK-R" panose="02020400000000000000" pitchFamily="18" charset="-128"/>
              </a:rPr>
              <a:t>を決定し</a:t>
            </a:r>
            <a:r>
              <a:rPr lang="ja-JP" altLang="en-US" sz="2000" dirty="0" smtClean="0">
                <a:latin typeface="UD デジタル 教科書体 NK-R" panose="02020400000000000000" pitchFamily="18" charset="-128"/>
                <a:ea typeface="UD デジタル 教科書体 NK-R" panose="02020400000000000000" pitchFamily="18" charset="-128"/>
              </a:rPr>
              <a:t>、行政、経済界、民間企業等が連携しながら準備</a:t>
            </a:r>
            <a:r>
              <a:rPr lang="ja-JP" altLang="en-US" sz="2000" dirty="0">
                <a:latin typeface="UD デジタル 教科書体 NK-R" panose="02020400000000000000" pitchFamily="18" charset="-128"/>
                <a:ea typeface="UD デジタル 教科書体 NK-R" panose="02020400000000000000" pitchFamily="18" charset="-128"/>
              </a:rPr>
              <a:t>を</a:t>
            </a:r>
            <a:r>
              <a:rPr lang="ja-JP" altLang="en-US" sz="2000" dirty="0" smtClean="0">
                <a:latin typeface="UD デジタル 教科書体 NK-R" panose="02020400000000000000" pitchFamily="18" charset="-128"/>
                <a:ea typeface="UD デジタル 教科書体 NK-R" panose="02020400000000000000" pitchFamily="18" charset="-128"/>
              </a:rPr>
              <a:t>整えて</a:t>
            </a:r>
            <a:r>
              <a:rPr lang="ja-JP" altLang="en-US" sz="2000" dirty="0">
                <a:latin typeface="UD デジタル 教科書体 NK-R" panose="02020400000000000000" pitchFamily="18" charset="-128"/>
                <a:ea typeface="UD デジタル 教科書体 NK-R" panose="02020400000000000000" pitchFamily="18" charset="-128"/>
              </a:rPr>
              <a:t>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あわせて、関西諸都市との連携も</a:t>
            </a:r>
            <a:r>
              <a:rPr lang="ja-JP" altLang="en-US" sz="2000" dirty="0" smtClean="0">
                <a:latin typeface="UD デジタル 教科書体 NK-R" panose="02020400000000000000" pitchFamily="18" charset="-128"/>
                <a:ea typeface="UD デジタル 教科書体 NK-R" panose="02020400000000000000" pitchFamily="18" charset="-128"/>
              </a:rPr>
              <a:t>検討する。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Ⅴ</a:t>
            </a:r>
            <a:r>
              <a:rPr lang="ja-JP" altLang="en-US" dirty="0">
                <a:latin typeface="UD デジタル 教科書体 NK-R" panose="02020400000000000000" pitchFamily="18" charset="-128"/>
                <a:ea typeface="UD デジタル 教科書体 NK-R" panose="02020400000000000000" pitchFamily="18" charset="-128"/>
              </a:rPr>
              <a:t>　推進体制</a:t>
            </a:r>
          </a:p>
        </p:txBody>
      </p:sp>
    </p:spTree>
    <p:extLst>
      <p:ext uri="{BB962C8B-B14F-4D97-AF65-F5344CB8AC3E}">
        <p14:creationId xmlns:p14="http://schemas.microsoft.com/office/powerpoint/2010/main" val="260570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35</a:t>
            </a:fld>
            <a:endParaRPr kumimoji="1" lang="ja-JP" altLang="en-US" dirty="0"/>
          </a:p>
        </p:txBody>
      </p:sp>
      <p:sp>
        <p:nvSpPr>
          <p:cNvPr id="6" name="テキスト ボックス 5"/>
          <p:cNvSpPr txBox="1"/>
          <p:nvPr/>
        </p:nvSpPr>
        <p:spPr>
          <a:xfrm>
            <a:off x="627183" y="1105259"/>
            <a:ext cx="11068948" cy="4401205"/>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本戦略は、推進委員会委員、オブザーバー及びアドバイザーの方々の知見をもとに、国際金融都市</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en-US" altLang="ja-JP" sz="2000" dirty="0">
                <a:latin typeface="UD デジタル 教科書体 NK-R" panose="02020400000000000000" pitchFamily="18" charset="-128"/>
                <a:ea typeface="UD デジタル 教科書体 NK-R" panose="02020400000000000000" pitchFamily="18" charset="-128"/>
              </a:rPr>
              <a:t>OSAKA</a:t>
            </a:r>
            <a:r>
              <a:rPr kumimoji="1" lang="ja-JP" altLang="en-US" sz="2000" dirty="0">
                <a:latin typeface="UD デジタル 教科書体 NK-R" panose="02020400000000000000" pitchFamily="18" charset="-128"/>
                <a:ea typeface="UD デジタル 教科書体 NK-R" panose="02020400000000000000" pitchFamily="18" charset="-128"/>
              </a:rPr>
              <a:t>を実現するための羅針盤として策定した</a:t>
            </a:r>
            <a:r>
              <a:rPr kumimoji="1" lang="ja-JP" altLang="en-US" sz="2000" dirty="0" smtClean="0">
                <a:latin typeface="UD デジタル 教科書体 NK-R" panose="02020400000000000000" pitchFamily="18" charset="-128"/>
                <a:ea typeface="UD デジタル 教科書体 NK-R" panose="02020400000000000000" pitchFamily="18" charset="-128"/>
              </a:rPr>
              <a:t>。</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国際金融都市実現のためには、行政・経済界・民間企業等が</a:t>
            </a:r>
            <a:r>
              <a:rPr lang="ja-JP" altLang="en-US" sz="2000" dirty="0">
                <a:latin typeface="UD デジタル 教科書体 NK-R" panose="02020400000000000000" pitchFamily="18" charset="-128"/>
                <a:ea typeface="UD デジタル 教科書体 NK-R" panose="02020400000000000000" pitchFamily="18" charset="-128"/>
              </a:rPr>
              <a:t>この戦略の理念を共有</a:t>
            </a:r>
            <a:r>
              <a:rPr lang="ja-JP" altLang="en-US" sz="2000" dirty="0" smtClean="0">
                <a:latin typeface="UD デジタル 教科書体 NK-R" panose="02020400000000000000" pitchFamily="18" charset="-128"/>
                <a:ea typeface="UD デジタル 教科書体 NK-R" panose="02020400000000000000" pitchFamily="18" charset="-128"/>
              </a:rPr>
              <a:t>した上で密に連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lang="ja-JP" altLang="en-US" sz="2000" dirty="0" err="1" smtClean="0">
                <a:latin typeface="UD デジタル 教科書体 NK-R" panose="02020400000000000000" pitchFamily="18" charset="-128"/>
                <a:ea typeface="UD デジタル 教科書体 NK-R" panose="02020400000000000000" pitchFamily="18" charset="-128"/>
              </a:rPr>
              <a:t>携し</a:t>
            </a:r>
            <a:r>
              <a:rPr lang="ja-JP" altLang="en-US" sz="2000" dirty="0" smtClean="0">
                <a:latin typeface="UD デジタル 教科書体 NK-R" panose="02020400000000000000" pitchFamily="18" charset="-128"/>
                <a:ea typeface="UD デジタル 教科書体 NK-R" panose="02020400000000000000" pitchFamily="18" charset="-128"/>
              </a:rPr>
              <a:t>、それぞれの役割を果たしていく必要がある。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また、取組み</a:t>
            </a:r>
            <a:r>
              <a:rPr lang="ja-JP" altLang="en-US" sz="2000" dirty="0">
                <a:latin typeface="UD デジタル 教科書体 NK-R" panose="02020400000000000000" pitchFamily="18" charset="-128"/>
                <a:ea typeface="UD デジタル 教科書体 NK-R" panose="02020400000000000000" pitchFamily="18" charset="-128"/>
              </a:rPr>
              <a:t>の実施にあたっては、国との連携を図るとともに、必要な規制緩和や税制措置等を</a:t>
            </a:r>
            <a:r>
              <a:rPr lang="ja-JP" altLang="en-US" sz="2000" dirty="0" smtClean="0">
                <a:latin typeface="UD デジタル 教科書体 NK-R" panose="02020400000000000000" pitchFamily="18" charset="-128"/>
                <a:ea typeface="UD デジタル 教科書体 NK-R" panose="02020400000000000000" pitchFamily="18" charset="-128"/>
              </a:rPr>
              <a:t>要望</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していく</a:t>
            </a:r>
            <a:r>
              <a:rPr lang="ja-JP" altLang="en-US" sz="2000" dirty="0">
                <a:latin typeface="UD デジタル 教科書体 NK-R" panose="02020400000000000000" pitchFamily="18" charset="-128"/>
                <a:ea typeface="UD デジタル 教科書体 NK-R" panose="02020400000000000000" pitchFamily="18" charset="-128"/>
              </a:rPr>
              <a:t>。</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なお、アクションプランは、具体的取組みの進捗状況をレビューした上で毎年度更新するとともに、</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戦略</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は、第一期活動期である</a:t>
            </a:r>
            <a:r>
              <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を</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目途に、戦略目標の達成</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状況やその</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時の社会経済情勢</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等</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に応じて</a:t>
            </a:r>
            <a:r>
              <a:rPr lang="ja-JP" altLang="en-US" sz="2000" dirty="0">
                <a:latin typeface="UD デジタル 教科書体 NK-R" panose="02020400000000000000" pitchFamily="18" charset="-128"/>
                <a:ea typeface="UD デジタル 教科書体 NK-R" panose="02020400000000000000" pitchFamily="18" charset="-128"/>
              </a:rPr>
              <a:t>改訂する。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Ⅵ</a:t>
            </a:r>
            <a:r>
              <a:rPr lang="ja-JP" altLang="en-US" dirty="0">
                <a:latin typeface="UD デジタル 教科書体 NK-R" panose="02020400000000000000" pitchFamily="18" charset="-128"/>
                <a:ea typeface="UD デジタル 教科書体 NK-R" panose="02020400000000000000" pitchFamily="18" charset="-128"/>
              </a:rPr>
              <a:t>　結び</a:t>
            </a:r>
          </a:p>
        </p:txBody>
      </p:sp>
    </p:spTree>
    <p:extLst>
      <p:ext uri="{BB962C8B-B14F-4D97-AF65-F5344CB8AC3E}">
        <p14:creationId xmlns:p14="http://schemas.microsoft.com/office/powerpoint/2010/main" val="41897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3221743583"/>
              </p:ext>
            </p:extLst>
          </p:nvPr>
        </p:nvGraphicFramePr>
        <p:xfrm>
          <a:off x="927816" y="736735"/>
          <a:ext cx="10263389" cy="5482200"/>
        </p:xfrm>
        <a:graphic>
          <a:graphicData uri="http://schemas.openxmlformats.org/drawingml/2006/table">
            <a:tbl>
              <a:tblPr firstRow="1" bandRow="1">
                <a:tableStyleId>{5C22544A-7EE6-4342-B048-85BDC9FD1C3A}</a:tableStyleId>
              </a:tblPr>
              <a:tblGrid>
                <a:gridCol w="5719727">
                  <a:extLst>
                    <a:ext uri="{9D8B030D-6E8A-4147-A177-3AD203B41FA5}">
                      <a16:colId xmlns:a16="http://schemas.microsoft.com/office/drawing/2014/main" val="184446745"/>
                    </a:ext>
                  </a:extLst>
                </a:gridCol>
                <a:gridCol w="4543662">
                  <a:extLst>
                    <a:ext uri="{9D8B030D-6E8A-4147-A177-3AD203B41FA5}">
                      <a16:colId xmlns:a16="http://schemas.microsoft.com/office/drawing/2014/main" val="1778674380"/>
                    </a:ext>
                  </a:extLst>
                </a:gridCol>
              </a:tblGrid>
              <a:tr h="324581">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強み</a:t>
                      </a:r>
                      <a:endParaRPr kumimoji="1" lang="ja-JP" altLang="en-US" sz="1800" b="0"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課題</a:t>
                      </a: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・政治的安定、治安のよさ</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・うめきた２期や中之島未来医療国際拠点等新たなイノベーション創出拠点</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・ライフサイエンス分野などグローバル企業の集積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・関西の高等教育機関・研究機関の集積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「やってみなはれ」精神、</a:t>
                      </a:r>
                      <a:r>
                        <a:rPr kumimoji="1" lang="ja-JP" altLang="en-US" sz="1100" dirty="0">
                          <a:solidFill>
                            <a:schemeClr val="tx1"/>
                          </a:solidFill>
                          <a:latin typeface="Meiryo UI" panose="020B0604030504040204" pitchFamily="50" charset="-128"/>
                          <a:ea typeface="Meiryo UI" panose="020B0604030504040204" pitchFamily="50" charset="-128"/>
                        </a:rPr>
                        <a:t>大阪人気質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・食文化など住みやすく魅力のある町</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インフラ</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・割安な不動産</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・人口規模</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・２つの取引所の存在、新たな</a:t>
                      </a:r>
                      <a:r>
                        <a:rPr kumimoji="1" lang="en-US" altLang="ja-JP" sz="1100" dirty="0">
                          <a:solidFill>
                            <a:schemeClr val="tx1"/>
                          </a:solidFill>
                          <a:latin typeface="Meiryo UI" panose="020B0604030504040204" pitchFamily="50" charset="-128"/>
                          <a:ea typeface="Meiryo UI" panose="020B0604030504040204" pitchFamily="50" charset="-128"/>
                        </a:rPr>
                        <a:t>PTS</a:t>
                      </a:r>
                      <a:r>
                        <a:rPr kumimoji="1" lang="ja-JP" altLang="en-US" sz="1100" dirty="0">
                          <a:solidFill>
                            <a:schemeClr val="tx1"/>
                          </a:solidFill>
                          <a:latin typeface="Meiryo UI" panose="020B0604030504040204" pitchFamily="50" charset="-128"/>
                          <a:ea typeface="Meiryo UI" panose="020B0604030504040204" pitchFamily="50" charset="-128"/>
                        </a:rPr>
                        <a:t>の設置　</a:t>
                      </a:r>
                      <a:r>
                        <a:rPr kumimoji="1" lang="ja-JP" altLang="en-US" sz="1100" b="0" dirty="0">
                          <a:solidFill>
                            <a:schemeClr val="tx1"/>
                          </a:solidFill>
                          <a:latin typeface="Meiryo UI" panose="020B0604030504040204" pitchFamily="50" charset="-128"/>
                          <a:ea typeface="Meiryo UI" panose="020B0604030504040204" pitchFamily="50" charset="-128"/>
                        </a:rPr>
                        <a:t>・豊富な個人金融資産</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・デリバティブ発祥の地</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・アジアとの近接性</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zh-TW" altLang="en-US" sz="1100" dirty="0">
                          <a:solidFill>
                            <a:schemeClr val="tx1"/>
                          </a:solidFill>
                          <a:latin typeface="Meiryo UI" panose="020B0604030504040204" pitchFamily="50" charset="-128"/>
                          <a:ea typeface="Meiryo UI" panose="020B0604030504040204" pitchFamily="50" charset="-128"/>
                        </a:rPr>
                        <a:t>企業本社、資金、情報</a:t>
                      </a:r>
                      <a:r>
                        <a:rPr kumimoji="1" lang="ja-JP" altLang="en-US" sz="1100" dirty="0">
                          <a:solidFill>
                            <a:schemeClr val="tx1"/>
                          </a:solidFill>
                          <a:latin typeface="Meiryo UI" panose="020B0604030504040204" pitchFamily="50" charset="-128"/>
                          <a:ea typeface="Meiryo UI" panose="020B0604030504040204" pitchFamily="50" charset="-128"/>
                        </a:rPr>
                        <a:t>などの</a:t>
                      </a:r>
                      <a:r>
                        <a:rPr kumimoji="1" lang="zh-TW" altLang="en-US" sz="1100" dirty="0">
                          <a:solidFill>
                            <a:schemeClr val="tx1"/>
                          </a:solidFill>
                          <a:latin typeface="Meiryo UI" panose="020B0604030504040204" pitchFamily="50" charset="-128"/>
                          <a:ea typeface="Meiryo UI" panose="020B0604030504040204" pitchFamily="50" charset="-128"/>
                        </a:rPr>
                        <a:t>東京</a:t>
                      </a:r>
                      <a:r>
                        <a:rPr kumimoji="1" lang="ja-JP" altLang="en-US" sz="1100" dirty="0">
                          <a:solidFill>
                            <a:schemeClr val="tx1"/>
                          </a:solidFill>
                          <a:latin typeface="Meiryo UI" panose="020B0604030504040204" pitchFamily="50" charset="-128"/>
                          <a:ea typeface="Meiryo UI" panose="020B0604030504040204" pitchFamily="50" charset="-128"/>
                        </a:rPr>
                        <a:t>集中・</a:t>
                      </a:r>
                      <a:r>
                        <a:rPr kumimoji="1" lang="zh-TW" altLang="en-US" sz="1100" dirty="0">
                          <a:solidFill>
                            <a:schemeClr val="tx1"/>
                          </a:solidFill>
                          <a:latin typeface="Meiryo UI" panose="020B0604030504040204" pitchFamily="50" charset="-128"/>
                          <a:ea typeface="Meiryo UI" panose="020B0604030504040204" pitchFamily="50" charset="-128"/>
                        </a:rPr>
                        <a:t>流出</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・投資対象となるスタートアップの不足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・起業から成長過程のファイナンス支援体制の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・高度金融人材・テクノロジー人材の不足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a:solidFill>
                            <a:schemeClr val="tx1"/>
                          </a:solidFill>
                          <a:latin typeface="Meiryo UI" panose="020B0604030504040204" pitchFamily="50" charset="-128"/>
                          <a:ea typeface="Meiryo UI" panose="020B0604030504040204" pitchFamily="50" charset="-128"/>
                        </a:rPr>
                        <a:t>・格付機関、弁護士等金融市場に関わる専門機関・人材の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フィンテック企業の不足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・国際金融都市ランキングの</a:t>
                      </a:r>
                      <a:r>
                        <a:rPr kumimoji="1" lang="ja-JP" altLang="en-US" sz="1100" b="0" dirty="0" smtClean="0">
                          <a:solidFill>
                            <a:schemeClr val="tx1"/>
                          </a:solidFill>
                          <a:latin typeface="Meiryo UI" panose="020B0604030504040204" pitchFamily="50" charset="-128"/>
                          <a:ea typeface="Meiryo UI" panose="020B0604030504040204" pitchFamily="50" charset="-128"/>
                        </a:rPr>
                        <a:t>低さ</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対外的アピール不足</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latin typeface="Meiryo UI" panose="020B0604030504040204" pitchFamily="50" charset="-128"/>
                          <a:ea typeface="Meiryo UI" panose="020B0604030504040204" pitchFamily="50" charset="-128"/>
                        </a:rPr>
                        <a:t>機会</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solidFill>
                          <a:latin typeface="Meiryo UI" panose="020B0604030504040204" pitchFamily="50" charset="-128"/>
                          <a:ea typeface="Meiryo UI" panose="020B0604030504040204" pitchFamily="50" charset="-128"/>
                        </a:rPr>
                        <a:t>脅威</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2025</a:t>
                      </a:r>
                      <a:r>
                        <a:rPr kumimoji="1" lang="ja-JP" altLang="en-US" sz="1100" dirty="0">
                          <a:solidFill>
                            <a:schemeClr val="tx1"/>
                          </a:solidFill>
                          <a:latin typeface="Meiryo UI" panose="020B0604030504040204" pitchFamily="50" charset="-128"/>
                          <a:ea typeface="Meiryo UI" panose="020B0604030504040204" pitchFamily="50" charset="-128"/>
                        </a:rPr>
                        <a:t>年大阪・関西万博のインパクト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a:t>
                      </a:r>
                      <a:r>
                        <a:rPr kumimoji="1" lang="en-US" altLang="ja-JP" sz="1100" dirty="0">
                          <a:solidFill>
                            <a:schemeClr val="tx1"/>
                          </a:solidFill>
                          <a:latin typeface="Meiryo UI" panose="020B0604030504040204" pitchFamily="50" charset="-128"/>
                          <a:ea typeface="Meiryo UI" panose="020B0604030504040204" pitchFamily="50" charset="-128"/>
                        </a:rPr>
                        <a:t>IR</a:t>
                      </a:r>
                      <a:r>
                        <a:rPr kumimoji="1" lang="ja-JP" altLang="en-US" sz="1100" dirty="0">
                          <a:solidFill>
                            <a:schemeClr val="tx1"/>
                          </a:solidFill>
                          <a:latin typeface="Meiryo UI" panose="020B0604030504040204" pitchFamily="50" charset="-128"/>
                          <a:ea typeface="Meiryo UI" panose="020B0604030504040204" pitchFamily="50" charset="-128"/>
                        </a:rPr>
                        <a:t>などのビッグプロジェクト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BCP</a:t>
                      </a:r>
                      <a:r>
                        <a:rPr kumimoji="1" lang="ja-JP" altLang="en-US" sz="1100" dirty="0">
                          <a:solidFill>
                            <a:schemeClr val="tx1"/>
                          </a:solidFill>
                          <a:latin typeface="Meiryo UI" panose="020B0604030504040204" pitchFamily="50" charset="-128"/>
                          <a:ea typeface="Meiryo UI" panose="020B0604030504040204" pitchFamily="50" charset="-128"/>
                        </a:rPr>
                        <a:t>の観点による東京一極集中解消に向けた機運の高まり</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・デジタル化やリモート文化の進展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・レジリエンス向上に向けたデータセンター等の設備投資の機運</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・世界的な</a:t>
                      </a:r>
                      <a:r>
                        <a:rPr kumimoji="1" lang="en-US" altLang="ja-JP" sz="1100" dirty="0">
                          <a:solidFill>
                            <a:schemeClr val="tx1"/>
                          </a:solidFill>
                          <a:latin typeface="Meiryo UI" panose="020B0604030504040204" pitchFamily="50" charset="-128"/>
                          <a:ea typeface="Meiryo UI" panose="020B0604030504040204" pitchFamily="50" charset="-128"/>
                        </a:rPr>
                        <a:t>ESG</a:t>
                      </a:r>
                      <a:r>
                        <a:rPr kumimoji="1" lang="ja-JP" altLang="en-US" sz="1100" dirty="0">
                          <a:solidFill>
                            <a:schemeClr val="tx1"/>
                          </a:solidFill>
                          <a:latin typeface="Meiryo UI" panose="020B0604030504040204" pitchFamily="50" charset="-128"/>
                          <a:ea typeface="Meiryo UI" panose="020B0604030504040204" pitchFamily="50" charset="-128"/>
                        </a:rPr>
                        <a:t>投資の流れの加速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・フィンテックを活用した金融サービスの広がり</a:t>
                      </a:r>
                      <a:endParaRPr kumimoji="1" lang="en-US" altLang="ja-JP" sz="11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・規制、税制</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・日本進出時の各種手続きの困難さ、煩雑さ</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自然災害、気候変動やテロのリスク</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・データセンター立地の偏在</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・非上場企業の資金調達の場が少ない</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・株式の流動性の低さ</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7" name="正方形/長方形 6"/>
          <p:cNvSpPr/>
          <p:nvPr/>
        </p:nvSpPr>
        <p:spPr>
          <a:xfrm>
            <a:off x="927816" y="6344267"/>
            <a:ext cx="11250233" cy="261610"/>
          </a:xfrm>
          <a:prstGeom prst="rect">
            <a:avLst/>
          </a:prstGeom>
        </p:spPr>
        <p:txBody>
          <a:bodyPr wrap="square">
            <a:spAutoFit/>
          </a:bodyPr>
          <a:lstStyle/>
          <a:p>
            <a:r>
              <a:rPr lang="en-US" altLang="ja-JP" sz="1100" dirty="0" smtClean="0">
                <a:latin typeface="UD デジタル 教科書体 NK-R" panose="02020400000000000000" pitchFamily="18" charset="-128"/>
                <a:ea typeface="UD デジタル 教科書体 NK-R" panose="02020400000000000000" pitchFamily="18" charset="-128"/>
              </a:rPr>
              <a:t>※</a:t>
            </a:r>
            <a:r>
              <a:rPr lang="ja-JP" altLang="en-US" sz="1100" dirty="0" smtClean="0">
                <a:latin typeface="UD デジタル 教科書体 NK-R" panose="02020400000000000000" pitchFamily="18" charset="-128"/>
                <a:ea typeface="UD デジタル 教科書体 NK-R" panose="02020400000000000000" pitchFamily="18" charset="-128"/>
              </a:rPr>
              <a:t>　強み・課題は</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民間シンクタンクが毎年発表する「国際金融センター指数（</a:t>
            </a:r>
            <a:r>
              <a:rPr lang="en-US" altLang="ja-JP" sz="1100" dirty="0">
                <a:latin typeface="UD デジタル 教科書体 NK-R" panose="02020400000000000000" pitchFamily="18" charset="-128"/>
                <a:ea typeface="UD デジタル 教科書体 NK-R" panose="02020400000000000000" pitchFamily="18" charset="-128"/>
              </a:rPr>
              <a:t>GFCI</a:t>
            </a:r>
            <a:r>
              <a:rPr lang="ja-JP" altLang="en-US" sz="1100" dirty="0">
                <a:latin typeface="UD デジタル 教科書体 NK-R" panose="02020400000000000000" pitchFamily="18" charset="-128"/>
                <a:ea typeface="UD デジタル 教科書体 NK-R" panose="02020400000000000000" pitchFamily="18" charset="-128"/>
              </a:rPr>
              <a:t>）」の評価基準となる５分野（事業環境、人的資本、インフラ、金融セクターの発展、評判）で分類</a:t>
            </a: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9434849" y="6488782"/>
            <a:ext cx="2743200" cy="365125"/>
          </a:xfrm>
        </p:spPr>
        <p:txBody>
          <a:bodyPr/>
          <a:lstStyle/>
          <a:p>
            <a:fld id="{4CFCB8D1-E384-4ABF-9F79-4EB3205F8B48}" type="slidenum">
              <a:rPr kumimoji="1" lang="ja-JP" altLang="en-US" smtClean="0"/>
              <a:t>36</a:t>
            </a:fld>
            <a:endParaRPr kumimoji="1" lang="ja-JP" altLang="en-US" dirty="0"/>
          </a:p>
        </p:txBody>
      </p:sp>
      <p:sp>
        <p:nvSpPr>
          <p:cNvPr id="10"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Tree>
    <p:extLst>
      <p:ext uri="{BB962C8B-B14F-4D97-AF65-F5344CB8AC3E}">
        <p14:creationId xmlns:p14="http://schemas.microsoft.com/office/powerpoint/2010/main" val="237669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dirty="0">
                <a:solidFill>
                  <a:schemeClr val="tx1"/>
                </a:solidFill>
              </a:rPr>
              <a:t>戦略全体の視点（</a:t>
            </a:r>
            <a:r>
              <a:rPr lang="en-US" altLang="ja-JP" b="1" dirty="0">
                <a:solidFill>
                  <a:schemeClr val="tx1"/>
                </a:solidFill>
              </a:rPr>
              <a:t>Why</a:t>
            </a:r>
            <a:r>
              <a:rPr lang="ja-JP" altLang="en-US" b="1" dirty="0">
                <a:solidFill>
                  <a:schemeClr val="tx1"/>
                </a:solidFill>
              </a:rPr>
              <a:t>）</a:t>
            </a:r>
          </a:p>
        </p:txBody>
      </p:sp>
      <p:sp>
        <p:nvSpPr>
          <p:cNvPr id="22" name="角丸四角形 21"/>
          <p:cNvSpPr/>
          <p:nvPr/>
        </p:nvSpPr>
        <p:spPr>
          <a:xfrm>
            <a:off x="342926" y="2014112"/>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具体的取組みにつながる視点（</a:t>
            </a:r>
            <a:r>
              <a:rPr lang="en-US" altLang="ja-JP" b="1">
                <a:solidFill>
                  <a:schemeClr val="tx1"/>
                </a:solidFill>
              </a:rPr>
              <a:t>How</a:t>
            </a:r>
            <a:r>
              <a:rPr lang="ja-JP" altLang="en-US" b="1">
                <a:solidFill>
                  <a:schemeClr val="tx1"/>
                </a:solidFill>
              </a:rPr>
              <a:t>）</a:t>
            </a:r>
            <a:endParaRPr lang="ja-JP" altLang="en-US" b="1" dirty="0">
              <a:solidFill>
                <a:schemeClr val="tx1"/>
              </a:solidFill>
            </a:endParaRPr>
          </a:p>
        </p:txBody>
      </p:sp>
      <p:sp>
        <p:nvSpPr>
          <p:cNvPr id="26" name="角丸四角形 25"/>
          <p:cNvSpPr/>
          <p:nvPr/>
        </p:nvSpPr>
        <p:spPr>
          <a:xfrm>
            <a:off x="342926" y="1263379"/>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endParaRPr lang="ja-JP" altLang="en-US" b="1" dirty="0">
              <a:solidFill>
                <a:schemeClr val="tx1"/>
              </a:solidFill>
            </a:endParaRPr>
          </a:p>
        </p:txBody>
      </p:sp>
      <p:cxnSp>
        <p:nvCxnSpPr>
          <p:cNvPr id="9" name="直線コネクタ 8"/>
          <p:cNvCxnSpPr/>
          <p:nvPr/>
        </p:nvCxnSpPr>
        <p:spPr>
          <a:xfrm flipV="1">
            <a:off x="6723443" y="1193045"/>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28067" y="1187528"/>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38083" y="1176909"/>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6723443" y="1969733"/>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839750" y="1866726"/>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728067" y="1964216"/>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38083" y="1953597"/>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721429" y="1866726"/>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728067" y="1673884"/>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736069" y="1663265"/>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13897" y="2606931"/>
            <a:ext cx="11573303" cy="42319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戦略全体の視点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◆地域の発展</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経済活動の潤滑油</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であり、地域社会や経済活動と密接な関係にある金融の力を活用して、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地域の成長発展</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、ひいては</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住民の利益・幸福にもつなげる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大阪を国際金融都市にしていくための個々の取組みが</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達成にもつながる</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◆アジア／</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rPr>
              <a:t>グローバル</a:t>
            </a:r>
            <a:endPar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金融をはじめビジネスは国境を越えてグローバルに展開されており、常に世界を意識して国際競争力を持ちながら、</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他都市との連携によりアジア・世界のハブと</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なって人材、資金、情報を集め、相乗効果を生み出す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◆差別化・補完性</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大阪・関西が選ばれる地域になるため、大阪の強みや機会を活かし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革新的でエッジの効いた取組みなどによる差別化</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を図るとともに、</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レジリエンス向上による</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日本の国際的地位を高めるため、補完性を備える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具体的取組みにつながる視点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◆明快なコンセプトづくり</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めざす都市像を共有したうえで</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、その実現に向けた取組みについて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明快なコンセプト・ストーリを示す視点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◆デジタル化</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世界的なデジタル化の潮流を踏まえ、</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特にデジタルと親和性の高い金融分野において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フィンテックなどの新しい技術を取り入れていく</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◆関西広域</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異なる特色を持つ都市が集積し、多彩な魅力を有する関西の特徴を生かし、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その総合力を発揮して国際的に存在感を示す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cxnSp>
        <p:nvCxnSpPr>
          <p:cNvPr id="30" name="直線コネクタ 29"/>
          <p:cNvCxnSpPr/>
          <p:nvPr/>
        </p:nvCxnSpPr>
        <p:spPr>
          <a:xfrm>
            <a:off x="7840295" y="1100254"/>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722741" y="1100254"/>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729379" y="907412"/>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8737381" y="896793"/>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968813" y="206220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関西広域</a:t>
            </a:r>
          </a:p>
        </p:txBody>
      </p:sp>
      <p:sp>
        <p:nvSpPr>
          <p:cNvPr id="33" name="正方形/長方形 32"/>
          <p:cNvSpPr/>
          <p:nvPr/>
        </p:nvSpPr>
        <p:spPr>
          <a:xfrm>
            <a:off x="5550084" y="2061534"/>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デジタル化</a:t>
            </a:r>
          </a:p>
        </p:txBody>
      </p:sp>
      <p:sp>
        <p:nvSpPr>
          <p:cNvPr id="27" name="正方形/長方形 26"/>
          <p:cNvSpPr/>
          <p:nvPr/>
        </p:nvSpPr>
        <p:spPr>
          <a:xfrm>
            <a:off x="7968813"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差別化・補完性</a:t>
            </a:r>
          </a:p>
        </p:txBody>
      </p:sp>
      <p:sp>
        <p:nvSpPr>
          <p:cNvPr id="28" name="正方形/長方形 27"/>
          <p:cNvSpPr/>
          <p:nvPr/>
        </p:nvSpPr>
        <p:spPr>
          <a:xfrm>
            <a:off x="5550084" y="1313666"/>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アジア／</a:t>
            </a:r>
            <a:r>
              <a:rPr kumimoji="1" lang="ja-JP" altLang="en-US" sz="1400" b="1" dirty="0">
                <a:solidFill>
                  <a:schemeClr val="bg1"/>
                </a:solidFill>
              </a:rPr>
              <a:t>グローバル</a:t>
            </a:r>
          </a:p>
        </p:txBody>
      </p:sp>
      <p:sp>
        <p:nvSpPr>
          <p:cNvPr id="25" name="正方形/長方形 24"/>
          <p:cNvSpPr/>
          <p:nvPr/>
        </p:nvSpPr>
        <p:spPr>
          <a:xfrm>
            <a:off x="7968813" y="593757"/>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SDG</a:t>
            </a:r>
            <a:r>
              <a:rPr kumimoji="1" lang="ja-JP" altLang="en-US" sz="1400" b="1" dirty="0">
                <a:solidFill>
                  <a:schemeClr val="bg1"/>
                </a:solidFill>
              </a:rPr>
              <a:t>ｓ</a:t>
            </a:r>
          </a:p>
        </p:txBody>
      </p:sp>
      <p:sp>
        <p:nvSpPr>
          <p:cNvPr id="29" name="正方形/長方形 28"/>
          <p:cNvSpPr/>
          <p:nvPr/>
        </p:nvSpPr>
        <p:spPr>
          <a:xfrm>
            <a:off x="5550084" y="593757"/>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smtClean="0">
                <a:latin typeface="UD デジタル 教科書体 NK-R" panose="02020400000000000000" pitchFamily="18" charset="-128"/>
                <a:ea typeface="UD デジタル 教科書体 NK-R" panose="02020400000000000000" pitchFamily="18" charset="-128"/>
              </a:rPr>
              <a:t>参考３</a:t>
            </a:r>
            <a:r>
              <a:rPr lang="en-US" altLang="ja-JP" sz="2000" b="1" dirty="0" smtClean="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sz="2000" b="1" dirty="0" smtClean="0">
                <a:latin typeface="UD デジタル 教科書体 NK-R" panose="02020400000000000000" pitchFamily="18" charset="-128"/>
                <a:ea typeface="UD デジタル 教科書体 NK-R" panose="02020400000000000000" pitchFamily="18" charset="-128"/>
              </a:rPr>
              <a:t>１ー１</a:t>
            </a:r>
            <a:r>
              <a:rPr lang="ja-JP" altLang="en-US" sz="2000" b="1" dirty="0">
                <a:latin typeface="UD デジタル 教科書体 NK-R" panose="02020400000000000000" pitchFamily="18" charset="-128"/>
                <a:ea typeface="UD デジタル 教科書体 NK-R" panose="02020400000000000000" pitchFamily="18" charset="-128"/>
              </a:rPr>
              <a:t>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38</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に増加</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している</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smtClean="0">
                <a:latin typeface="UD デジタル 教科書体 NK-R" panose="02020400000000000000" pitchFamily="18" charset="-128"/>
                <a:ea typeface="UD デジタル 教科書体 NK-R" panose="02020400000000000000" pitchFamily="18" charset="-128"/>
              </a:rPr>
              <a:t>一方</a:t>
            </a:r>
            <a:r>
              <a:rPr lang="ja-JP" altLang="en-US" sz="1200" dirty="0">
                <a:latin typeface="UD デジタル 教科書体 NK-R" panose="02020400000000000000" pitchFamily="18" charset="-128"/>
                <a:ea typeface="UD デジタル 教科書体 NK-R" panose="02020400000000000000" pitchFamily="18" charset="-128"/>
              </a:rPr>
              <a:t>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a:t>
            </a:r>
            <a:r>
              <a:rPr lang="ja-JP" altLang="en-US" sz="1200" dirty="0" smtClean="0">
                <a:latin typeface="UD デジタル 教科書体 NK-R" panose="02020400000000000000" pitchFamily="18" charset="-128"/>
                <a:ea typeface="UD デジタル 教科書体 NK-R" panose="02020400000000000000" pitchFamily="18" charset="-128"/>
              </a:rPr>
              <a:t>、東京都</a:t>
            </a:r>
            <a:r>
              <a:rPr lang="ja-JP" altLang="en-US" sz="1200" dirty="0">
                <a:latin typeface="UD デジタル 教科書体 NK-R" panose="02020400000000000000" pitchFamily="18" charset="-128"/>
                <a:ea typeface="UD デジタル 教科書体 NK-R" panose="02020400000000000000" pitchFamily="18" charset="-128"/>
              </a:rPr>
              <a:t>との差は拡大して</a:t>
            </a:r>
            <a:r>
              <a:rPr lang="ja-JP" altLang="en-US" sz="1200" dirty="0" smtClean="0">
                <a:latin typeface="UD デジタル 教科書体 NK-R" panose="02020400000000000000" pitchFamily="18" charset="-128"/>
                <a:ea typeface="UD デジタル 教科書体 NK-R" panose="02020400000000000000" pitchFamily="18" charset="-128"/>
              </a:rPr>
              <a:t>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地域別調達額の推移　　　　　　　　　　　　</a:t>
            </a:r>
            <a:endParaRPr lang="ja-JP" altLang="en-US" sz="1100" b="1" dirty="0"/>
          </a:p>
        </p:txBody>
      </p:sp>
      <p:sp>
        <p:nvSpPr>
          <p:cNvPr id="40" name="正方形/長方形 39"/>
          <p:cNvSpPr/>
          <p:nvPr/>
        </p:nvSpPr>
        <p:spPr>
          <a:xfrm>
            <a:off x="6139543" y="850746"/>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pic>
        <p:nvPicPr>
          <p:cNvPr id="41" name="図 40"/>
          <p:cNvPicPr>
            <a:picLocks noChangeAspect="1"/>
          </p:cNvPicPr>
          <p:nvPr/>
        </p:nvPicPr>
        <p:blipFill rotWithShape="1">
          <a:blip r:embed="rId2"/>
          <a:srcRect l="15404" t="36095" r="79570" b="35836"/>
          <a:stretch/>
        </p:blipFill>
        <p:spPr>
          <a:xfrm>
            <a:off x="6149069" y="4717600"/>
            <a:ext cx="468085" cy="1470001"/>
          </a:xfrm>
          <a:prstGeom prst="rect">
            <a:avLst/>
          </a:prstGeom>
          <a:ln>
            <a:solidFill>
              <a:schemeClr val="bg1">
                <a:lumMod val="65000"/>
              </a:schemeClr>
            </a:solidFill>
          </a:ln>
        </p:spPr>
      </p:pic>
      <p:sp>
        <p:nvSpPr>
          <p:cNvPr id="10" name="正方形/長方形 9"/>
          <p:cNvSpPr/>
          <p:nvPr/>
        </p:nvSpPr>
        <p:spPr>
          <a:xfrm>
            <a:off x="519750" y="4910967"/>
            <a:ext cx="5503679" cy="175432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万博を通じて、社会実装に向けて試行される「未来社会の実験場」が体現され、大阪に強みを持つ産業を中心にイノベーションが創出され、金融面からスタートアップの成長を支援するエコシステムが形成され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ため、大阪・関西の国際的知名度を高め、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a:t>
            </a:r>
            <a:r>
              <a:rPr lang="ja-JP" altLang="en-US" sz="1200" dirty="0" smtClean="0">
                <a:latin typeface="UD デジタル 教科書体 NK-R" panose="02020400000000000000" pitchFamily="18" charset="-128"/>
                <a:ea typeface="UD デジタル 教科書体 NK-R" panose="02020400000000000000" pitchFamily="18" charset="-128"/>
              </a:rPr>
              <a:t>スタートアップ</a:t>
            </a:r>
            <a:r>
              <a:rPr lang="ja-JP" altLang="en-US" sz="1200" dirty="0">
                <a:latin typeface="UD デジタル 教科書体 NK-R" panose="02020400000000000000" pitchFamily="18" charset="-128"/>
                <a:ea typeface="UD デジタル 教科書体 NK-R" panose="02020400000000000000" pitchFamily="18" charset="-128"/>
              </a:rPr>
              <a:t>の成長を支援するエコシステムの拠点形成、さらには金融系企業やフィンテック企業</a:t>
            </a:r>
            <a:r>
              <a:rPr lang="ja-JP" altLang="en-US" sz="1200" dirty="0" smtClean="0">
                <a:latin typeface="UD デジタル 教科書体 NK-R" panose="02020400000000000000" pitchFamily="18" charset="-128"/>
                <a:ea typeface="UD デジタル 教科書体 NK-R" panose="02020400000000000000" pitchFamily="18" charset="-128"/>
              </a:rPr>
              <a:t>等を</a:t>
            </a:r>
            <a:r>
              <a:rPr lang="ja-JP" altLang="en-US" sz="1200" dirty="0">
                <a:latin typeface="UD デジタル 教科書体 NK-R" panose="02020400000000000000" pitchFamily="18" charset="-128"/>
                <a:ea typeface="UD デジタル 教科書体 NK-R" panose="02020400000000000000" pitchFamily="18" charset="-128"/>
              </a:rPr>
              <a:t>集積</a:t>
            </a:r>
            <a:r>
              <a:rPr lang="ja-JP" altLang="en-US" sz="1200" dirty="0" smtClean="0">
                <a:latin typeface="UD デジタル 教科書体 NK-R" panose="02020400000000000000" pitchFamily="18" charset="-128"/>
                <a:ea typeface="UD デジタル 教科書体 NK-R" panose="02020400000000000000" pitchFamily="18" charset="-128"/>
              </a:rPr>
              <a:t>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取組みの方向性</a:t>
            </a:r>
            <a:endParaRPr kumimoji="1" lang="ja-JP" altLang="en-US" sz="100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 name="図 3"/>
          <p:cNvPicPr>
            <a:picLocks noChangeAspect="1"/>
          </p:cNvPicPr>
          <p:nvPr/>
        </p:nvPicPr>
        <p:blipFill rotWithShape="1">
          <a:blip r:embed="rId3"/>
          <a:srcRect l="17145" t="33126" r="18316" b="33332"/>
          <a:stretch/>
        </p:blipFill>
        <p:spPr>
          <a:xfrm>
            <a:off x="6139543" y="4704754"/>
            <a:ext cx="5682562" cy="1660422"/>
          </a:xfrm>
          <a:prstGeom prst="rect">
            <a:avLst/>
          </a:prstGeom>
          <a:ln>
            <a:solidFill>
              <a:schemeClr val="tx1"/>
            </a:solidFill>
          </a:ln>
        </p:spPr>
      </p:pic>
      <p:sp>
        <p:nvSpPr>
          <p:cNvPr id="5" name="正方形/長方形 4"/>
          <p:cNvSpPr/>
          <p:nvPr/>
        </p:nvSpPr>
        <p:spPr>
          <a:xfrm>
            <a:off x="6090104" y="6374297"/>
            <a:ext cx="6096000" cy="461665"/>
          </a:xfrm>
          <a:prstGeom prst="rect">
            <a:avLst/>
          </a:prstGeom>
        </p:spPr>
        <p:txBody>
          <a:bodyPr>
            <a:spAutoFit/>
          </a:bodyPr>
          <a:lstStyle/>
          <a:p>
            <a:r>
              <a:rPr lang="ja-JP" altLang="en-US" sz="600" dirty="0" smtClean="0"/>
              <a:t>注１</a:t>
            </a:r>
            <a:r>
              <a:rPr lang="ja-JP" altLang="en-US" sz="600" dirty="0"/>
              <a:t>）各年の値は基準日時点までに観測されたものが対象 </a:t>
            </a:r>
            <a:endParaRPr lang="en-US" altLang="ja-JP" sz="600" dirty="0" smtClean="0"/>
          </a:p>
          <a:p>
            <a:r>
              <a:rPr lang="ja-JP" altLang="en-US" sz="600" dirty="0" smtClean="0"/>
              <a:t>注</a:t>
            </a:r>
            <a:r>
              <a:rPr lang="ja-JP" altLang="en-US" sz="600" dirty="0"/>
              <a:t>２）データの特性上、調査進行により過去含めて数値が変動する。調査進行による影響は金額が小さい案件ほどうけやすく、特に直近年ほど影響を受けやすい </a:t>
            </a:r>
            <a:endParaRPr lang="en-US" altLang="ja-JP" sz="600" dirty="0" smtClean="0"/>
          </a:p>
          <a:p>
            <a:r>
              <a:rPr lang="ja-JP" altLang="en-US" sz="600" dirty="0" smtClean="0"/>
              <a:t>注</a:t>
            </a:r>
            <a:r>
              <a:rPr lang="ja-JP" altLang="en-US" sz="600" dirty="0"/>
              <a:t>３）その他は上記以外の都道府県の</a:t>
            </a:r>
            <a:r>
              <a:rPr lang="ja-JP" altLang="en-US" sz="600" dirty="0" smtClean="0"/>
              <a:t>合計</a:t>
            </a:r>
            <a:endParaRPr lang="en-US" altLang="ja-JP" sz="600" dirty="0" smtClean="0"/>
          </a:p>
          <a:p>
            <a:r>
              <a:rPr lang="ja-JP" altLang="en-US" sz="600" dirty="0" smtClean="0"/>
              <a:t>出所</a:t>
            </a:r>
            <a:r>
              <a:rPr lang="ja-JP" altLang="en-US" sz="600" dirty="0"/>
              <a:t>）</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a:t>月</a:t>
            </a:r>
            <a:r>
              <a:rPr lang="en-US" altLang="ja-JP" sz="600" dirty="0"/>
              <a:t>25</a:t>
            </a:r>
            <a:r>
              <a:rPr lang="ja-JP" altLang="en-US" sz="600" dirty="0"/>
              <a:t>日時点）</a:t>
            </a:r>
          </a:p>
        </p:txBody>
      </p:sp>
      <p:pic>
        <p:nvPicPr>
          <p:cNvPr id="6" name="図 5"/>
          <p:cNvPicPr>
            <a:picLocks noChangeAspect="1"/>
          </p:cNvPicPr>
          <p:nvPr/>
        </p:nvPicPr>
        <p:blipFill rotWithShape="1">
          <a:blip r:embed="rId4"/>
          <a:srcRect l="12518" t="27952" r="36823" b="26389"/>
          <a:stretch/>
        </p:blipFill>
        <p:spPr>
          <a:xfrm>
            <a:off x="6139543" y="1155451"/>
            <a:ext cx="4885696" cy="2475796"/>
          </a:xfrm>
          <a:prstGeom prst="rect">
            <a:avLst/>
          </a:prstGeom>
          <a:ln>
            <a:solidFill>
              <a:schemeClr val="tx1"/>
            </a:solidFill>
          </a:ln>
        </p:spPr>
      </p:pic>
      <p:sp>
        <p:nvSpPr>
          <p:cNvPr id="7" name="正方形/長方形 6"/>
          <p:cNvSpPr/>
          <p:nvPr/>
        </p:nvSpPr>
        <p:spPr>
          <a:xfrm>
            <a:off x="6149069" y="3690901"/>
            <a:ext cx="6096000" cy="738664"/>
          </a:xfrm>
          <a:prstGeom prst="rect">
            <a:avLst/>
          </a:prstGeom>
        </p:spPr>
        <p:txBody>
          <a:bodyPr>
            <a:spAutoFit/>
          </a:bodyPr>
          <a:lstStyle/>
          <a:p>
            <a:r>
              <a:rPr lang="ja-JP" altLang="en-US" sz="600" dirty="0">
                <a:solidFill>
                  <a:srgbClr val="434343"/>
                </a:solidFill>
                <a:latin typeface="SawarabiGothic-Regular"/>
              </a:rPr>
              <a:t>注１）国内へのスタートアップ投資を中心に投資を行っているまたは行う予定のファンドのうち投資先企業の業種について言及しているファンドが集計対象</a:t>
            </a:r>
            <a:r>
              <a:rPr lang="ja-JP" altLang="en-US" sz="600" dirty="0" smtClean="0">
                <a:solidFill>
                  <a:srgbClr val="434343"/>
                </a:solidFill>
                <a:latin typeface="SawarabiGothic-Regular"/>
              </a:rPr>
              <a:t>、</a:t>
            </a:r>
            <a:endParaRPr lang="en-US" altLang="ja-JP" sz="600" dirty="0" smtClean="0">
              <a:solidFill>
                <a:srgbClr val="434343"/>
              </a:solidFill>
              <a:latin typeface="SawarabiGothic-Regular"/>
            </a:endParaRPr>
          </a:p>
          <a:p>
            <a:r>
              <a:rPr lang="ja-JP" altLang="en-US" sz="600" dirty="0">
                <a:solidFill>
                  <a:srgbClr val="434343"/>
                </a:solidFill>
                <a:latin typeface="SawarabiGothic-Regular"/>
              </a:rPr>
              <a:t>　</a:t>
            </a:r>
            <a:r>
              <a:rPr lang="ja-JP" altLang="en-US" sz="600" dirty="0" smtClean="0">
                <a:solidFill>
                  <a:srgbClr val="434343"/>
                </a:solidFill>
                <a:latin typeface="SawarabiGothic-Regular"/>
              </a:rPr>
              <a:t>　　国内へ</a:t>
            </a:r>
            <a:r>
              <a:rPr lang="ja-JP" altLang="en-US" sz="600" dirty="0">
                <a:solidFill>
                  <a:srgbClr val="434343"/>
                </a:solidFill>
                <a:latin typeface="SawarabiGothic-Regular"/>
              </a:rPr>
              <a:t>の投資を確認できない場合は集計に含まれない</a:t>
            </a:r>
          </a:p>
          <a:p>
            <a:r>
              <a:rPr lang="ja-JP" altLang="en-US" sz="600" dirty="0">
                <a:solidFill>
                  <a:srgbClr val="434343"/>
                </a:solidFill>
                <a:latin typeface="SawarabiGothic-Regular"/>
              </a:rPr>
              <a:t>注２）選好業種は</a:t>
            </a:r>
            <a:r>
              <a:rPr lang="ja-JP" altLang="en-US" sz="600" dirty="0">
                <a:solidFill>
                  <a:srgbClr val="434343"/>
                </a:solidFill>
                <a:latin typeface="游ゴシック 本文"/>
              </a:rPr>
              <a:t>複数を選好している場合があるため、ファンド総額と設立数は重複している場合がある</a:t>
            </a:r>
          </a:p>
          <a:p>
            <a:r>
              <a:rPr lang="ja-JP" altLang="en-US" sz="600" dirty="0">
                <a:solidFill>
                  <a:srgbClr val="434343"/>
                </a:solidFill>
                <a:latin typeface="游ゴシック 本文"/>
              </a:rPr>
              <a:t>注３）ファンド金額不明：</a:t>
            </a:r>
            <a:r>
              <a:rPr lang="en-US" altLang="ja-JP" sz="600" dirty="0">
                <a:solidFill>
                  <a:srgbClr val="434343"/>
                </a:solidFill>
                <a:latin typeface="游ゴシック 本文"/>
              </a:rPr>
              <a:t>2016</a:t>
            </a:r>
            <a:r>
              <a:rPr lang="ja-JP" altLang="en-US" sz="600" dirty="0">
                <a:solidFill>
                  <a:srgbClr val="434343"/>
                </a:solidFill>
                <a:latin typeface="游ゴシック 本文"/>
              </a:rPr>
              <a:t>年</a:t>
            </a:r>
            <a:r>
              <a:rPr lang="en-US" altLang="ja-JP" sz="600" dirty="0">
                <a:solidFill>
                  <a:srgbClr val="434343"/>
                </a:solidFill>
                <a:latin typeface="游ゴシック 本文"/>
              </a:rPr>
              <a:t>2</a:t>
            </a:r>
            <a:r>
              <a:rPr lang="ja-JP" altLang="en-US" sz="600" dirty="0">
                <a:solidFill>
                  <a:srgbClr val="434343"/>
                </a:solidFill>
                <a:latin typeface="游ゴシック 本文"/>
              </a:rPr>
              <a:t>本、 </a:t>
            </a:r>
            <a:r>
              <a:rPr lang="en-US" altLang="ja-JP" sz="600" dirty="0">
                <a:solidFill>
                  <a:srgbClr val="434343"/>
                </a:solidFill>
                <a:latin typeface="游ゴシック 本文"/>
              </a:rPr>
              <a:t>2017</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2018</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2019</a:t>
            </a:r>
            <a:r>
              <a:rPr lang="ja-JP" altLang="en-US" sz="600" dirty="0">
                <a:solidFill>
                  <a:srgbClr val="434343"/>
                </a:solidFill>
                <a:latin typeface="游ゴシック 本文"/>
              </a:rPr>
              <a:t>年</a:t>
            </a:r>
            <a:r>
              <a:rPr lang="en-US" altLang="ja-JP" sz="600" dirty="0">
                <a:solidFill>
                  <a:srgbClr val="434343"/>
                </a:solidFill>
                <a:latin typeface="游ゴシック 本文"/>
              </a:rPr>
              <a:t>1</a:t>
            </a:r>
            <a:r>
              <a:rPr lang="ja-JP" altLang="en-US" sz="600" dirty="0">
                <a:solidFill>
                  <a:srgbClr val="434343"/>
                </a:solidFill>
                <a:latin typeface="游ゴシック 本文"/>
              </a:rPr>
              <a:t>本、</a:t>
            </a:r>
            <a:r>
              <a:rPr lang="en-US" altLang="ja-JP" sz="600" dirty="0">
                <a:solidFill>
                  <a:srgbClr val="434343"/>
                </a:solidFill>
                <a:latin typeface="游ゴシック 本文"/>
              </a:rPr>
              <a:t>2020</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a:t>
            </a:r>
            <a:r>
              <a:rPr lang="en-US" altLang="ja-JP" sz="600" dirty="0">
                <a:solidFill>
                  <a:srgbClr val="434343"/>
                </a:solidFill>
                <a:latin typeface="游ゴシック 本文"/>
              </a:rPr>
              <a:t>2021</a:t>
            </a:r>
            <a:r>
              <a:rPr lang="ja-JP" altLang="en-US" sz="600" dirty="0">
                <a:solidFill>
                  <a:srgbClr val="434343"/>
                </a:solidFill>
                <a:latin typeface="游ゴシック 本文"/>
              </a:rPr>
              <a:t>年</a:t>
            </a:r>
            <a:r>
              <a:rPr lang="en-US" altLang="ja-JP" sz="600" dirty="0">
                <a:solidFill>
                  <a:srgbClr val="434343"/>
                </a:solidFill>
                <a:latin typeface="游ゴシック 本文"/>
              </a:rPr>
              <a:t>5</a:t>
            </a:r>
            <a:r>
              <a:rPr lang="ja-JP" altLang="en-US" sz="600" dirty="0">
                <a:solidFill>
                  <a:srgbClr val="434343"/>
                </a:solidFill>
                <a:latin typeface="游ゴシック 本文"/>
              </a:rPr>
              <a:t>本</a:t>
            </a:r>
          </a:p>
          <a:p>
            <a:r>
              <a:rPr lang="ja-JP" altLang="en-US" sz="600" dirty="0">
                <a:solidFill>
                  <a:srgbClr val="434343"/>
                </a:solidFill>
                <a:latin typeface="游ゴシック 本文"/>
              </a:rPr>
              <a:t>注４）各年の値は基準日時点までに観測されたものが対象</a:t>
            </a:r>
          </a:p>
          <a:p>
            <a:r>
              <a:rPr lang="ja-JP" altLang="en-US" sz="600" dirty="0">
                <a:solidFill>
                  <a:srgbClr val="434343"/>
                </a:solidFill>
                <a:latin typeface="SawarabiGothic-Regular"/>
              </a:rPr>
              <a:t>注５）データの特性上、調査進行により過去含めて数値が変動する</a:t>
            </a:r>
          </a:p>
          <a:p>
            <a:r>
              <a:rPr lang="ja-JP" altLang="en-US" sz="600" dirty="0">
                <a:solidFill>
                  <a:srgbClr val="434343"/>
                </a:solidFill>
                <a:latin typeface="SawarabiGothic-Regular"/>
              </a:rPr>
              <a:t>出所</a:t>
            </a:r>
            <a:r>
              <a:rPr lang="ja-JP" altLang="en-US" sz="600" dirty="0" smtClean="0">
                <a:solidFill>
                  <a:srgbClr val="434343"/>
                </a:solidFill>
                <a:latin typeface="SawarabiGothic-Regular"/>
              </a:rPr>
              <a:t>）</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smtClean="0"/>
              <a:t>月</a:t>
            </a:r>
            <a:r>
              <a:rPr lang="en-US" altLang="ja-JP" sz="600" dirty="0"/>
              <a:t>30</a:t>
            </a:r>
            <a:r>
              <a:rPr lang="ja-JP" altLang="en-US" sz="600" dirty="0" smtClean="0"/>
              <a:t>日</a:t>
            </a:r>
            <a:r>
              <a:rPr lang="ja-JP" altLang="en-US" sz="600" dirty="0"/>
              <a:t>時点）</a:t>
            </a:r>
          </a:p>
        </p:txBody>
      </p:sp>
    </p:spTree>
    <p:extLst>
      <p:ext uri="{BB962C8B-B14F-4D97-AF65-F5344CB8AC3E}">
        <p14:creationId xmlns:p14="http://schemas.microsoft.com/office/powerpoint/2010/main" val="2670152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39</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倍と増加傾向にある。これまで中心であった株式</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・金利</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関連の先物・オプションに加え、コモディティ関連取引も増加している。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と同程度</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先物発祥の地である歴史の上に、アジアにおける先駆的なデリバティブの拠点として投資魅力が向上している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エッジ</a:t>
            </a:r>
            <a:r>
              <a:rPr lang="ja-JP" altLang="en-US" sz="1200" dirty="0">
                <a:latin typeface="UD デジタル 教科書体 NK-R" panose="02020400000000000000" pitchFamily="18" charset="-128"/>
                <a:ea typeface="UD デジタル 教科書体 NK-R" panose="02020400000000000000" pitchFamily="18" charset="-128"/>
              </a:rPr>
              <a:t>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23" name="グループ化 22"/>
          <p:cNvGrpSpPr/>
          <p:nvPr/>
        </p:nvGrpSpPr>
        <p:grpSpPr>
          <a:xfrm>
            <a:off x="6647542" y="779159"/>
            <a:ext cx="5181520" cy="2654882"/>
            <a:chOff x="898449" y="2323577"/>
            <a:chExt cx="5503160" cy="2833994"/>
          </a:xfrm>
        </p:grpSpPr>
        <p:graphicFrame>
          <p:nvGraphicFramePr>
            <p:cNvPr id="24" name="グラフ 23">
              <a:extLst>
                <a:ext uri="{FF2B5EF4-FFF2-40B4-BE49-F238E27FC236}">
                  <a16:creationId xmlns:a16="http://schemas.microsoft.com/office/drawing/2014/main" id="{A2D98174-1560-4848-9103-D5956A54C626}"/>
                </a:ext>
              </a:extLst>
            </p:cNvPr>
            <p:cNvGraphicFramePr>
              <a:graphicFrameLocks/>
            </p:cNvGraphicFramePr>
            <p:nvPr>
              <p:extLst>
                <p:ext uri="{D42A27DB-BD31-4B8C-83A1-F6EECF244321}">
                  <p14:modId xmlns:p14="http://schemas.microsoft.com/office/powerpoint/2010/main" val="1356323986"/>
                </p:ext>
              </p:extLst>
            </p:nvPr>
          </p:nvGraphicFramePr>
          <p:xfrm>
            <a:off x="898449" y="2323577"/>
            <a:ext cx="5503160" cy="2833994"/>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直線矢印コネクタ 26"/>
            <p:cNvCxnSpPr/>
            <p:nvPr/>
          </p:nvCxnSpPr>
          <p:spPr>
            <a:xfrm flipV="1">
              <a:off x="3780430" y="2634018"/>
              <a:ext cx="2320119" cy="10235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158660" y="2636063"/>
              <a:ext cx="580608" cy="276999"/>
            </a:xfrm>
            <a:prstGeom prst="rect">
              <a:avLst/>
            </a:prstGeom>
            <a:noFill/>
          </p:spPr>
          <p:txBody>
            <a:bodyPr wrap="none" rtlCol="0">
              <a:spAutoFit/>
            </a:bodyPr>
            <a:lstStyle/>
            <a:p>
              <a:r>
                <a:rPr kumimoji="1" lang="ja-JP" altLang="en-US" sz="1200" b="1" dirty="0">
                  <a:latin typeface="+mn-ea"/>
                </a:rPr>
                <a:t>約</a:t>
              </a:r>
              <a:r>
                <a:rPr kumimoji="1" lang="en-US" altLang="ja-JP" sz="1200" b="1" dirty="0">
                  <a:latin typeface="+mn-ea"/>
                </a:rPr>
                <a:t>2</a:t>
              </a:r>
              <a:r>
                <a:rPr kumimoji="1" lang="ja-JP" altLang="en-US" sz="1200" b="1" dirty="0">
                  <a:latin typeface="+mn-ea"/>
                </a:rPr>
                <a:t>倍</a:t>
              </a:r>
            </a:p>
          </p:txBody>
        </p:sp>
      </p:grpSp>
      <p:sp>
        <p:nvSpPr>
          <p:cNvPr id="30" name="テキスト ボックス 29">
            <a:extLst>
              <a:ext uri="{FF2B5EF4-FFF2-40B4-BE49-F238E27FC236}">
                <a16:creationId xmlns:a16="http://schemas.microsoft.com/office/drawing/2014/main" id="{E9947750-E7DC-44B4-B02E-CF02961324B9}"/>
              </a:ext>
            </a:extLst>
          </p:cNvPr>
          <p:cNvSpPr txBox="1"/>
          <p:nvPr/>
        </p:nvSpPr>
        <p:spPr>
          <a:xfrm>
            <a:off x="9673818" y="3423947"/>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（出典）日本取引所グループ提供資料</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3"/>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CME</a:t>
              </a:r>
              <a:r>
                <a:rPr lang="en-US" altLang="ja-JP" sz="700" dirty="0"/>
                <a:t>(</a:t>
              </a:r>
              <a:r>
                <a:rPr kumimoji="1" lang="ja-JP" altLang="en-US" sz="700" dirty="0"/>
                <a:t>米</a:t>
              </a:r>
              <a:r>
                <a:rPr kumimoji="1" lang="en-US" altLang="ja-JP" sz="700" dirty="0"/>
                <a:t>)</a:t>
              </a:r>
              <a:endParaRPr kumimoji="1" lang="ja-JP" altLang="en-US" sz="700" dirty="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CBOE</a:t>
              </a:r>
              <a:r>
                <a:rPr lang="en-US" altLang="ja-JP" sz="700" dirty="0"/>
                <a:t>(</a:t>
              </a:r>
              <a:r>
                <a:rPr kumimoji="1" lang="ja-JP" altLang="en-US" sz="700" dirty="0"/>
                <a:t>米</a:t>
              </a:r>
              <a:r>
                <a:rPr kumimoji="1" lang="en-US" altLang="ja-JP" sz="700" dirty="0"/>
                <a:t>)</a:t>
              </a:r>
              <a:endParaRPr kumimoji="1" lang="ja-JP" altLang="en-US" sz="700" dirty="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dirty="0"/>
                <a:t>JPX</a:t>
              </a:r>
              <a:endParaRPr kumimoji="1" lang="ja-JP" altLang="en-US" sz="700" dirty="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err="1">
                <a:latin typeface="游ゴシック 本文"/>
              </a:rPr>
              <a:t>FIA“AnnualVolumeSurvey</a:t>
            </a:r>
            <a:endParaRPr lang="ja-JP" altLang="en-US" sz="900" dirty="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a:t>
            </a:r>
            <a:r>
              <a:rPr lang="ja-JP" altLang="en-US" sz="1200" dirty="0" smtClean="0">
                <a:latin typeface="UD デジタル 教科書体 NK-R" panose="02020400000000000000" pitchFamily="18" charset="-128"/>
                <a:ea typeface="UD デジタル 教科書体 NK-R" panose="02020400000000000000" pitchFamily="18" charset="-128"/>
              </a:rPr>
              <a:t>、将来的に有望でエッジ</a:t>
            </a:r>
            <a:r>
              <a:rPr lang="ja-JP" altLang="en-US" sz="1200" dirty="0">
                <a:latin typeface="UD デジタル 教科書体 NK-R" panose="02020400000000000000" pitchFamily="18" charset="-128"/>
                <a:ea typeface="UD デジタル 教科書体 NK-R" panose="02020400000000000000" pitchFamily="18" charset="-128"/>
              </a:rPr>
              <a:t>の</a:t>
            </a:r>
            <a:r>
              <a:rPr lang="ja-JP" altLang="en-US" sz="1200" dirty="0" smtClean="0">
                <a:latin typeface="UD デジタル 教科書体 NK-R" panose="02020400000000000000" pitchFamily="18" charset="-128"/>
                <a:ea typeface="UD デジタル 教科書体 NK-R" panose="02020400000000000000" pitchFamily="18" charset="-128"/>
              </a:rPr>
              <a:t>効いた先駆的な金融</a:t>
            </a:r>
            <a:r>
              <a:rPr lang="ja-JP" altLang="en-US" sz="1200" dirty="0">
                <a:latin typeface="UD デジタル 教科書体 NK-R" panose="02020400000000000000" pitchFamily="18" charset="-128"/>
                <a:ea typeface="UD デジタル 教科書体 NK-R" panose="02020400000000000000" pitchFamily="18" charset="-128"/>
              </a:rPr>
              <a:t>商品の開発などを</a:t>
            </a:r>
            <a:r>
              <a:rPr lang="ja-JP" altLang="en-US" sz="1200" dirty="0" smtClean="0">
                <a:latin typeface="UD デジタル 教科書体 NK-R" panose="02020400000000000000" pitchFamily="18" charset="-128"/>
                <a:ea typeface="UD デジタル 教科書体 NK-R" panose="02020400000000000000" pitchFamily="18" charset="-128"/>
              </a:rPr>
              <a:t>行う</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2744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838200" y="120424"/>
            <a:ext cx="10515600" cy="834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K-R" panose="02020400000000000000" pitchFamily="18" charset="-128"/>
                <a:ea typeface="UD デジタル 教科書体 NK-R" panose="02020400000000000000" pitchFamily="18" charset="-128"/>
              </a:rPr>
              <a:t>サマリー</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a:t>
            </a:fld>
            <a:endParaRPr kumimoji="1" lang="ja-JP" altLang="en-US" dirty="0"/>
          </a:p>
        </p:txBody>
      </p:sp>
      <p:sp>
        <p:nvSpPr>
          <p:cNvPr id="9" name="コンテンツ プレースホルダー 2"/>
          <p:cNvSpPr>
            <a:spLocks noGrp="1"/>
          </p:cNvSpPr>
          <p:nvPr/>
        </p:nvSpPr>
        <p:spPr>
          <a:xfrm>
            <a:off x="792708" y="951695"/>
            <a:ext cx="10807890" cy="71878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◆戦略策定の趣旨（</a:t>
            </a:r>
            <a:r>
              <a:rPr lang="en-US" altLang="ja-JP" sz="1600" b="1" dirty="0" smtClean="0">
                <a:latin typeface="UD デジタル 教科書体 NK-R" panose="02020400000000000000" pitchFamily="18" charset="-128"/>
                <a:ea typeface="UD デジタル 教科書体 NK-R" panose="02020400000000000000" pitchFamily="18" charset="-128"/>
              </a:rPr>
              <a:t>P</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経済の血液」とも言われる金融機能の強化を</a:t>
            </a:r>
            <a:r>
              <a:rPr lang="ja-JP" altLang="en-US" sz="1400" dirty="0" smtClean="0">
                <a:latin typeface="UD デジタル 教科書体 NK-R" panose="02020400000000000000" pitchFamily="18" charset="-128"/>
                <a:ea typeface="UD デジタル 教科書体 NK-R" panose="02020400000000000000" pitchFamily="18" charset="-128"/>
              </a:rPr>
              <a:t>図り、</a:t>
            </a:r>
            <a:r>
              <a:rPr lang="ja-JP" altLang="en-US" sz="1400" dirty="0">
                <a:latin typeface="UD デジタル 教科書体 NK-R" panose="02020400000000000000" pitchFamily="18" charset="-128"/>
                <a:ea typeface="UD デジタル 教科書体 NK-R" panose="02020400000000000000" pitchFamily="18" charset="-128"/>
              </a:rPr>
              <a:t>ポストコロナに</a:t>
            </a:r>
            <a:r>
              <a:rPr lang="ja-JP" altLang="en-US" sz="1400" dirty="0" smtClean="0">
                <a:latin typeface="UD デジタル 教科書体 NK-R" panose="02020400000000000000" pitchFamily="18" charset="-128"/>
                <a:ea typeface="UD デジタル 教科書体 NK-R" panose="02020400000000000000" pitchFamily="18" charset="-128"/>
              </a:rPr>
              <a:t>向けた大阪</a:t>
            </a:r>
            <a:r>
              <a:rPr lang="ja-JP" altLang="en-US" sz="1400" dirty="0">
                <a:latin typeface="UD デジタル 教科書体 NK-R" panose="02020400000000000000" pitchFamily="18" charset="-128"/>
                <a:ea typeface="UD デジタル 教科書体 NK-R" panose="02020400000000000000" pitchFamily="18" charset="-128"/>
              </a:rPr>
              <a:t>・関西経済</a:t>
            </a:r>
            <a:r>
              <a:rPr lang="ja-JP" altLang="en-US" sz="1400" dirty="0" smtClean="0">
                <a:latin typeface="UD デジタル 教科書体 NK-R" panose="02020400000000000000" pitchFamily="18" charset="-128"/>
                <a:ea typeface="UD デジタル 教科書体 NK-R" panose="02020400000000000000" pitchFamily="18" charset="-128"/>
              </a:rPr>
              <a:t>の再生に向けた新たな成長の</a:t>
            </a:r>
            <a:r>
              <a:rPr lang="ja-JP" altLang="en-US" sz="1400" dirty="0">
                <a:latin typeface="UD デジタル 教科書体 NK-R" panose="02020400000000000000" pitchFamily="18" charset="-128"/>
                <a:ea typeface="UD デジタル 教科書体 NK-R" panose="02020400000000000000" pitchFamily="18" charset="-128"/>
              </a:rPr>
              <a:t>柱</a:t>
            </a:r>
            <a:r>
              <a:rPr lang="ja-JP" altLang="en-US" sz="1400" dirty="0" smtClean="0">
                <a:latin typeface="UD デジタル 教科書体 NK-R" panose="02020400000000000000" pitchFamily="18" charset="-128"/>
                <a:ea typeface="UD デジタル 教科書体 NK-R" panose="02020400000000000000" pitchFamily="18" charset="-128"/>
              </a:rPr>
              <a:t>とするため、独自の</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smtClean="0">
                <a:latin typeface="UD デジタル 教科書体 NK-R" panose="02020400000000000000" pitchFamily="18" charset="-128"/>
                <a:ea typeface="UD デジタル 教科書体 NK-R" panose="02020400000000000000" pitchFamily="18" charset="-128"/>
              </a:rPr>
              <a:t>個性・機能</a:t>
            </a:r>
            <a:r>
              <a:rPr lang="ja-JP" altLang="en-US" sz="1400" dirty="0">
                <a:latin typeface="UD デジタル 教科書体 NK-R" panose="02020400000000000000" pitchFamily="18" charset="-128"/>
                <a:ea typeface="UD デジタル 教科書体 NK-R" panose="02020400000000000000" pitchFamily="18" charset="-128"/>
              </a:rPr>
              <a:t>を持つ国際金融</a:t>
            </a:r>
            <a:r>
              <a:rPr lang="ja-JP" altLang="en-US" sz="1400" dirty="0" smtClean="0">
                <a:latin typeface="UD デジタル 教科書体 NK-R" panose="02020400000000000000" pitchFamily="18" charset="-128"/>
                <a:ea typeface="UD デジタル 教科書体 NK-R" panose="02020400000000000000" pitchFamily="18" charset="-128"/>
              </a:rPr>
              <a:t>都市の形成をめざす。</a:t>
            </a:r>
            <a:endParaRPr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p:cNvSpPr>
            <a:spLocks noGrp="1"/>
          </p:cNvSpPr>
          <p:nvPr/>
        </p:nvSpPr>
        <p:spPr>
          <a:xfrm>
            <a:off x="6237028" y="2267609"/>
            <a:ext cx="5363570" cy="98159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◆取組期間（</a:t>
            </a:r>
            <a:r>
              <a:rPr lang="en-US" altLang="ja-JP" sz="1600" b="1" dirty="0" smtClean="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1</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①短期（第一期活動期）：</a:t>
            </a:r>
            <a:r>
              <a:rPr lang="en-US" altLang="ja-JP" sz="1200" dirty="0" smtClean="0">
                <a:latin typeface="UD デジタル 教科書体 NK-R" panose="02020400000000000000" pitchFamily="18" charset="-128"/>
                <a:ea typeface="UD デジタル 教科書体 NK-R" panose="02020400000000000000" pitchFamily="18" charset="-128"/>
              </a:rPr>
              <a:t>2025</a:t>
            </a:r>
            <a:r>
              <a:rPr lang="ja-JP" altLang="en-US" sz="1200" dirty="0" smtClean="0">
                <a:latin typeface="UD デジタル 教科書体 NK-R" panose="02020400000000000000" pitchFamily="18" charset="-128"/>
                <a:ea typeface="UD デジタル 教科書体 NK-R" panose="02020400000000000000" pitchFamily="18" charset="-128"/>
              </a:rPr>
              <a:t>年度（大阪・関西万博まで）</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②</a:t>
            </a:r>
            <a:r>
              <a:rPr lang="ja-JP" altLang="en-US" sz="1200" dirty="0">
                <a:latin typeface="UD デジタル 教科書体 NK-R" panose="02020400000000000000" pitchFamily="18" charset="-128"/>
                <a:ea typeface="UD デジタル 教科書体 NK-R" panose="02020400000000000000" pitchFamily="18" charset="-128"/>
              </a:rPr>
              <a:t>中期（</a:t>
            </a:r>
            <a:r>
              <a:rPr lang="ja-JP" altLang="en-US" sz="1200" dirty="0" smtClean="0">
                <a:latin typeface="UD デジタル 教科書体 NK-R" panose="02020400000000000000" pitchFamily="18" charset="-128"/>
                <a:ea typeface="UD デジタル 教科書体 NK-R" panose="02020400000000000000" pitchFamily="18" charset="-128"/>
              </a:rPr>
              <a:t>第二期</a:t>
            </a:r>
            <a:r>
              <a:rPr lang="ja-JP" altLang="en-US" sz="1200" dirty="0">
                <a:latin typeface="UD デジタル 教科書体 NK-R" panose="02020400000000000000" pitchFamily="18" charset="-128"/>
                <a:ea typeface="UD デジタル 教科書体 NK-R" panose="02020400000000000000" pitchFamily="18" charset="-128"/>
              </a:rPr>
              <a:t>活動期</a:t>
            </a:r>
            <a:r>
              <a:rPr lang="ja-JP" altLang="en-US" sz="1200" dirty="0" smtClean="0">
                <a:latin typeface="UD デジタル 教科書体 NK-R" panose="02020400000000000000" pitchFamily="18" charset="-128"/>
                <a:ea typeface="UD デジタル 教科書体 NK-R" panose="02020400000000000000" pitchFamily="18" charset="-128"/>
              </a:rPr>
              <a:t>）： </a:t>
            </a:r>
            <a:r>
              <a:rPr lang="en-US" altLang="ja-JP" sz="1200" dirty="0" smtClean="0">
                <a:latin typeface="UD デジタル 教科書体 NK-R" panose="02020400000000000000" pitchFamily="18" charset="-128"/>
                <a:ea typeface="UD デジタル 教科書体 NK-R" panose="02020400000000000000" pitchFamily="18" charset="-128"/>
              </a:rPr>
              <a:t>2030</a:t>
            </a:r>
            <a:r>
              <a:rPr lang="ja-JP" altLang="en-US" sz="1200" dirty="0" smtClean="0">
                <a:latin typeface="UD デジタル 教科書体 NK-R" panose="02020400000000000000" pitchFamily="18" charset="-128"/>
                <a:ea typeface="UD デジタル 教科書体 NK-R" panose="02020400000000000000" pitchFamily="18" charset="-128"/>
              </a:rPr>
              <a:t>年度（</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達成目標年度）</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③長期：</a:t>
            </a:r>
            <a:r>
              <a:rPr lang="en-US" altLang="ja-JP" sz="1200" dirty="0" smtClean="0">
                <a:latin typeface="UD デジタル 教科書体 NK-R" panose="02020400000000000000" pitchFamily="18" charset="-128"/>
                <a:ea typeface="UD デジタル 教科書体 NK-R" panose="02020400000000000000" pitchFamily="18" charset="-128"/>
              </a:rPr>
              <a:t>2050</a:t>
            </a:r>
            <a:r>
              <a:rPr lang="ja-JP" altLang="en-US" sz="1200" dirty="0" smtClean="0">
                <a:latin typeface="UD デジタル 教科書体 NK-R" panose="02020400000000000000" pitchFamily="18" charset="-128"/>
                <a:ea typeface="UD デジタル 教科書体 NK-R" panose="02020400000000000000" pitchFamily="18" charset="-128"/>
              </a:rPr>
              <a:t>年度（カーボンニュートラル目標年度）</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ー 2"/>
          <p:cNvSpPr>
            <a:spLocks noGrp="1"/>
          </p:cNvSpPr>
          <p:nvPr/>
        </p:nvSpPr>
        <p:spPr>
          <a:xfrm>
            <a:off x="792708" y="1726105"/>
            <a:ext cx="10807890" cy="471186"/>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kumimoji="1" lang="ja-JP" altLang="en-US" sz="1600" b="1" dirty="0" smtClean="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めざす</a:t>
            </a:r>
            <a:r>
              <a:rPr lang="ja-JP" altLang="en-US" sz="1600" b="1" dirty="0" smtClean="0">
                <a:latin typeface="UD デジタル 教科書体 NK-R" panose="02020400000000000000" pitchFamily="18" charset="-128"/>
                <a:ea typeface="UD デジタル 教科書体 NK-R" panose="02020400000000000000" pitchFamily="18" charset="-128"/>
              </a:rPr>
              <a:t>都市像（</a:t>
            </a:r>
            <a:r>
              <a:rPr lang="en-US" altLang="ja-JP" sz="1600" b="1" dirty="0" smtClean="0">
                <a:latin typeface="UD デジタル 教科書体 NK-R" panose="02020400000000000000" pitchFamily="18" charset="-128"/>
                <a:ea typeface="UD デジタル 教科書体 NK-R" panose="02020400000000000000" pitchFamily="18" charset="-128"/>
              </a:rPr>
              <a:t>P10</a:t>
            </a:r>
            <a:r>
              <a:rPr lang="ja-JP" altLang="en-US" sz="1600" b="1" dirty="0" err="1" smtClean="0">
                <a:latin typeface="UD デジタル 教科書体 NK-R" panose="02020400000000000000" pitchFamily="18" charset="-128"/>
                <a:ea typeface="UD デジタル 教科書体 NK-R" panose="02020400000000000000" pitchFamily="18" charset="-128"/>
              </a:rPr>
              <a:t>、</a:t>
            </a:r>
            <a:r>
              <a:rPr lang="en-US" altLang="ja-JP" sz="1600" b="1" dirty="0" smtClean="0">
                <a:latin typeface="UD デジタル 教科書体 NK-R" panose="02020400000000000000" pitchFamily="18" charset="-128"/>
                <a:ea typeface="UD デジタル 教科書体 NK-R" panose="02020400000000000000" pitchFamily="18" charset="-128"/>
              </a:rPr>
              <a:t>P11</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アジア・世界</a:t>
            </a:r>
            <a:r>
              <a:rPr lang="ja-JP" altLang="en-US" sz="1400" dirty="0">
                <a:latin typeface="UD デジタル 教科書体 NK-R" panose="02020400000000000000" pitchFamily="18" charset="-128"/>
                <a:ea typeface="UD デジタル 教科書体 NK-R" panose="02020400000000000000" pitchFamily="18" charset="-128"/>
              </a:rPr>
              <a:t>の</a:t>
            </a:r>
            <a:r>
              <a:rPr lang="ja-JP" altLang="en-US" sz="1400" dirty="0" smtClean="0">
                <a:latin typeface="UD デジタル 教科書体 NK-R" panose="02020400000000000000" pitchFamily="18" charset="-128"/>
                <a:ea typeface="UD デジタル 教科書体 NK-R" panose="02020400000000000000" pitchFamily="18" charset="-128"/>
              </a:rPr>
              <a:t>活力を呼び込み「</a:t>
            </a:r>
            <a:r>
              <a:rPr lang="ja-JP" altLang="en-US" sz="1400" dirty="0">
                <a:latin typeface="UD デジタル 教科書体 NK-R" panose="02020400000000000000" pitchFamily="18" charset="-128"/>
                <a:ea typeface="UD デジタル 教科書体 NK-R" panose="02020400000000000000" pitchFamily="18" charset="-128"/>
              </a:rPr>
              <a:t>金融をテコに発展するグローバル都市</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・先駆けた取組みで</a:t>
            </a:r>
            <a:r>
              <a:rPr lang="ja-JP" altLang="en-US" sz="1400" dirty="0">
                <a:latin typeface="UD デジタル 教科書体 NK-R" panose="02020400000000000000" pitchFamily="18" charset="-128"/>
                <a:ea typeface="UD デジタル 教科書体 NK-R" panose="02020400000000000000" pitchFamily="18" charset="-128"/>
              </a:rPr>
              <a:t>世界に挑戦</a:t>
            </a:r>
            <a:r>
              <a:rPr lang="ja-JP" altLang="en-US" sz="1400" dirty="0" smtClean="0">
                <a:latin typeface="UD デジタル 教科書体 NK-R" panose="02020400000000000000" pitchFamily="18" charset="-128"/>
                <a:ea typeface="UD デジタル 教科書体 NK-R" panose="02020400000000000000" pitchFamily="18" charset="-128"/>
              </a:rPr>
              <a:t>する「</a:t>
            </a:r>
            <a:r>
              <a:rPr lang="ja-JP" altLang="en-US" sz="1400" dirty="0">
                <a:latin typeface="UD デジタル 教科書体 NK-R" panose="02020400000000000000" pitchFamily="18" charset="-128"/>
                <a:ea typeface="UD デジタル 教科書体 NK-R" panose="02020400000000000000" pitchFamily="18" charset="-128"/>
              </a:rPr>
              <a:t>金融の</a:t>
            </a:r>
            <a:r>
              <a:rPr lang="ja-JP" altLang="en-US" sz="1400" dirty="0" smtClean="0">
                <a:latin typeface="UD デジタル 教科書体 NK-R" panose="02020400000000000000" pitchFamily="18" charset="-128"/>
                <a:ea typeface="UD デジタル 教科書体 NK-R" panose="02020400000000000000" pitchFamily="18" charset="-128"/>
              </a:rPr>
              <a:t>フロントランナー</a:t>
            </a:r>
            <a:r>
              <a:rPr lang="ja-JP" altLang="en-US" sz="1400" dirty="0">
                <a:latin typeface="UD デジタル 教科書体 NK-R" panose="02020400000000000000" pitchFamily="18" charset="-128"/>
                <a:ea typeface="UD デジタル 教科書体 NK-R" panose="02020400000000000000" pitchFamily="18" charset="-128"/>
              </a:rPr>
              <a:t>都市</a:t>
            </a:r>
            <a:r>
              <a:rPr lang="ja-JP" altLang="en-US"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p:cNvSpPr>
            <a:spLocks noGrp="1"/>
          </p:cNvSpPr>
          <p:nvPr/>
        </p:nvSpPr>
        <p:spPr>
          <a:xfrm>
            <a:off x="6237028" y="3281460"/>
            <a:ext cx="5363570" cy="2288207"/>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◆戦略</a:t>
            </a:r>
            <a:r>
              <a:rPr lang="ja-JP" altLang="en-US" sz="1600" b="1" dirty="0">
                <a:latin typeface="UD デジタル 教科書体 NK-R" panose="02020400000000000000" pitchFamily="18" charset="-128"/>
                <a:ea typeface="UD デジタル 教科書体 NK-R" panose="02020400000000000000" pitchFamily="18" charset="-128"/>
              </a:rPr>
              <a:t>目標（</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smtClean="0">
                <a:latin typeface="UD デジタル 教科書体 NK-R" panose="02020400000000000000" pitchFamily="18" charset="-128"/>
                <a:ea typeface="UD デジタル 教科書体 NK-R" panose="02020400000000000000" pitchFamily="18" charset="-128"/>
              </a:rPr>
              <a:t>3</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アウトプット目標</a:t>
            </a:r>
            <a:r>
              <a:rPr lang="en-US" altLang="ja-JP" sz="1400" dirty="0" smtClean="0">
                <a:latin typeface="UD デジタル 教科書体 NK-R" panose="02020400000000000000" pitchFamily="18" charset="-128"/>
                <a:ea typeface="UD デジタル 教科書体 NK-R" panose="02020400000000000000" pitchFamily="18" charset="-128"/>
              </a:rPr>
              <a:t>】</a:t>
            </a: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国際</a:t>
            </a:r>
            <a:r>
              <a:rPr lang="ja-JP" altLang="en-US" sz="1400" dirty="0">
                <a:latin typeface="UD デジタル 教科書体 NK-R" panose="02020400000000000000" pitchFamily="18" charset="-128"/>
                <a:ea typeface="UD デジタル 教科書体 NK-R" panose="02020400000000000000" pitchFamily="18" charset="-128"/>
              </a:rPr>
              <a:t>金融</a:t>
            </a:r>
            <a:r>
              <a:rPr lang="ja-JP" altLang="en-US" sz="1400" dirty="0" smtClean="0">
                <a:latin typeface="UD デジタル 教科書体 NK-R" panose="02020400000000000000" pitchFamily="18" charset="-128"/>
                <a:ea typeface="UD デジタル 教科書体 NK-R" panose="02020400000000000000" pitchFamily="18" charset="-128"/>
              </a:rPr>
              <a:t>ワンストップサポートセンター大阪</a:t>
            </a:r>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相談件数：</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  2025</a:t>
            </a:r>
            <a:r>
              <a:rPr lang="ja-JP" altLang="en-US" sz="1400" dirty="0" smtClean="0">
                <a:latin typeface="UD デジタル 教科書体 NK-R" panose="02020400000000000000" pitchFamily="18" charset="-128"/>
                <a:ea typeface="UD デジタル 教科書体 NK-R" panose="02020400000000000000" pitchFamily="18" charset="-128"/>
              </a:rPr>
              <a:t>年度までに</a:t>
            </a:r>
            <a:r>
              <a:rPr lang="en-US" altLang="ja-JP" sz="1400" dirty="0">
                <a:latin typeface="UD デジタル 教科書体 NK-R" panose="02020400000000000000" pitchFamily="18" charset="-128"/>
                <a:ea typeface="UD デジタル 教科書体 NK-R" panose="02020400000000000000" pitchFamily="18" charset="-128"/>
              </a:rPr>
              <a:t>100</a:t>
            </a:r>
            <a:r>
              <a:rPr lang="ja-JP" altLang="en-US" sz="1400" dirty="0">
                <a:latin typeface="UD デジタル 教科書体 NK-R" panose="02020400000000000000" pitchFamily="18" charset="-128"/>
                <a:ea typeface="UD デジタル 教科書体 NK-R" panose="02020400000000000000" pitchFamily="18" charset="-128"/>
              </a:rPr>
              <a:t>社</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年平均</a:t>
            </a:r>
            <a:r>
              <a:rPr lang="ja-JP" altLang="en-US" sz="1400" dirty="0" smtClean="0">
                <a:latin typeface="UD デジタル 教科書体 NK-R" panose="02020400000000000000" pitchFamily="18" charset="-128"/>
                <a:ea typeface="UD デジタル 教科書体 NK-R" panose="02020400000000000000" pitchFamily="18" charset="-128"/>
              </a:rPr>
              <a:t>達成</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アウトカム目標</a:t>
            </a:r>
            <a:r>
              <a:rPr lang="en-US" altLang="ja-JP" sz="1400" dirty="0" smtClean="0">
                <a:latin typeface="UD デジタル 教科書体 NK-R" panose="02020400000000000000" pitchFamily="18" charset="-128"/>
                <a:ea typeface="UD デジタル 教科書体 NK-R" panose="02020400000000000000" pitchFamily="18" charset="-128"/>
              </a:rPr>
              <a:t>】</a:t>
            </a: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金融系外国企業</a:t>
            </a:r>
            <a:r>
              <a:rPr lang="ja-JP" altLang="en-US" sz="1400" dirty="0">
                <a:latin typeface="UD デジタル 教科書体 NK-R" panose="02020400000000000000" pitchFamily="18" charset="-128"/>
                <a:ea typeface="UD デジタル 教科書体 NK-R" panose="02020400000000000000" pitchFamily="18" charset="-128"/>
              </a:rPr>
              <a:t>（フィンテック含む</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投資家等の</a:t>
            </a:r>
            <a:r>
              <a:rPr lang="ja-JP" altLang="en-US" sz="1400" dirty="0" smtClean="0">
                <a:latin typeface="UD デジタル 教科書体 NK-R" panose="02020400000000000000" pitchFamily="18" charset="-128"/>
                <a:ea typeface="UD デジタル 教科書体 NK-R" panose="02020400000000000000" pitchFamily="18" charset="-128"/>
              </a:rPr>
              <a:t>誘致：</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2025</a:t>
            </a:r>
            <a:r>
              <a:rPr lang="ja-JP" altLang="en-US" sz="1400" dirty="0" smtClean="0">
                <a:latin typeface="UD デジタル 教科書体 NK-R" panose="02020400000000000000" pitchFamily="18" charset="-128"/>
                <a:ea typeface="UD デジタル 教科書体 NK-R" panose="02020400000000000000" pitchFamily="18" charset="-128"/>
              </a:rPr>
              <a:t>年度までに</a:t>
            </a:r>
            <a:r>
              <a:rPr lang="en-US" altLang="ja-JP" sz="1400" dirty="0">
                <a:latin typeface="UD デジタル 教科書体 NK-R" panose="02020400000000000000" pitchFamily="18" charset="-128"/>
                <a:ea typeface="UD デジタル 教科書体 NK-R" panose="02020400000000000000" pitchFamily="18" charset="-128"/>
              </a:rPr>
              <a:t>30</a:t>
            </a:r>
            <a:r>
              <a:rPr lang="ja-JP" altLang="en-US" sz="1400" dirty="0">
                <a:latin typeface="UD デジタル 教科書体 NK-R" panose="02020400000000000000" pitchFamily="18" charset="-128"/>
                <a:ea typeface="UD デジタル 教科書体 NK-R" panose="02020400000000000000" pitchFamily="18" charset="-128"/>
              </a:rPr>
              <a:t>社</a:t>
            </a:r>
            <a:r>
              <a:rPr lang="ja-JP" altLang="en-US" sz="1400" dirty="0" smtClean="0">
                <a:latin typeface="UD デジタル 教科書体 NK-R" panose="02020400000000000000" pitchFamily="18" charset="-128"/>
                <a:ea typeface="UD デジタル 教科書体 NK-R" panose="02020400000000000000" pitchFamily="18" charset="-128"/>
              </a:rPr>
              <a:t>誘致</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ja-JP" altLang="en-US" sz="1400" dirty="0" smtClean="0">
                <a:latin typeface="UD デジタル 教科書体 NK-R" panose="02020400000000000000" pitchFamily="18" charset="-128"/>
                <a:ea typeface="UD デジタル 教科書体 NK-R" panose="02020400000000000000" pitchFamily="18" charset="-128"/>
              </a:rPr>
              <a:t>　・ユニコーン ・スタートアップ</a:t>
            </a:r>
            <a:r>
              <a:rPr lang="ja-JP" altLang="en-US" sz="1400" dirty="0">
                <a:latin typeface="UD デジタル 教科書体 NK-R" panose="02020400000000000000" pitchFamily="18" charset="-128"/>
                <a:ea typeface="UD デジタル 教科書体 NK-R" panose="02020400000000000000" pitchFamily="18" charset="-128"/>
              </a:rPr>
              <a:t>・大学発</a:t>
            </a:r>
            <a:r>
              <a:rPr lang="ja-JP" altLang="en-US" sz="1400" dirty="0" smtClean="0">
                <a:latin typeface="UD デジタル 教科書体 NK-R" panose="02020400000000000000" pitchFamily="18" charset="-128"/>
                <a:ea typeface="UD デジタル 教科書体 NK-R" panose="02020400000000000000" pitchFamily="18" charset="-128"/>
              </a:rPr>
              <a:t>ベンチャーの創出：</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  2024</a:t>
            </a:r>
            <a:r>
              <a:rPr lang="ja-JP" altLang="en-US" sz="1400" dirty="0" smtClean="0">
                <a:latin typeface="UD デジタル 教科書体 NK-R" panose="02020400000000000000" pitchFamily="18" charset="-128"/>
                <a:ea typeface="UD デジタル 教科書体 NK-R" panose="02020400000000000000" pitchFamily="18" charset="-128"/>
              </a:rPr>
              <a:t>年度までに</a:t>
            </a:r>
            <a:r>
              <a:rPr lang="ja-JP" altLang="en-US" sz="1400" dirty="0">
                <a:latin typeface="UD デジタル 教科書体 NK-R" panose="02020400000000000000" pitchFamily="18" charset="-128"/>
                <a:ea typeface="UD デジタル 教科書体 NK-R" panose="02020400000000000000" pitchFamily="18" charset="-128"/>
              </a:rPr>
              <a:t>ユニコーン３社</a:t>
            </a:r>
            <a:r>
              <a:rPr lang="ja-JP" altLang="en-US" sz="1400" dirty="0" smtClean="0">
                <a:latin typeface="UD デジタル 教科書体 NK-R" panose="02020400000000000000" pitchFamily="18" charset="-128"/>
                <a:ea typeface="UD デジタル 教科書体 NK-R" panose="02020400000000000000" pitchFamily="18" charset="-128"/>
              </a:rPr>
              <a:t>、スタートアップ</a:t>
            </a:r>
            <a:r>
              <a:rPr lang="en-US" altLang="ja-JP" sz="1400" dirty="0">
                <a:latin typeface="UD デジタル 教科書体 NK-R" panose="02020400000000000000" pitchFamily="18" charset="-128"/>
                <a:ea typeface="UD デジタル 教科書体 NK-R" panose="02020400000000000000" pitchFamily="18" charset="-128"/>
              </a:rPr>
              <a:t>300</a:t>
            </a:r>
            <a:r>
              <a:rPr lang="ja-JP" altLang="en-US" sz="1400" dirty="0">
                <a:latin typeface="UD デジタル 教科書体 NK-R" panose="02020400000000000000" pitchFamily="18" charset="-128"/>
                <a:ea typeface="UD デジタル 教科書体 NK-R" panose="02020400000000000000" pitchFamily="18" charset="-128"/>
              </a:rPr>
              <a:t>社</a:t>
            </a:r>
            <a:r>
              <a:rPr lang="ja-JP" altLang="en-US" sz="1400" dirty="0" smtClean="0">
                <a:latin typeface="UD デジタル 教科書体 NK-R" panose="02020400000000000000" pitchFamily="18" charset="-128"/>
                <a:ea typeface="UD デジタル 教科書体 NK-R" panose="02020400000000000000" pitchFamily="18" charset="-128"/>
              </a:rPr>
              <a:t>創出</a:t>
            </a:r>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p:cNvSpPr>
            <a:spLocks noGrp="1"/>
          </p:cNvSpPr>
          <p:nvPr/>
        </p:nvSpPr>
        <p:spPr>
          <a:xfrm>
            <a:off x="792708" y="2252921"/>
            <a:ext cx="5363570" cy="4475425"/>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smtClean="0">
                <a:latin typeface="UD デジタル 教科書体 NK-R" panose="02020400000000000000" pitchFamily="18" charset="-128"/>
                <a:ea typeface="UD デジタル 教科書体 NK-R" panose="02020400000000000000" pitchFamily="18" charset="-128"/>
              </a:rPr>
              <a:t>◆取組みの柱と具体的取組み（</a:t>
            </a:r>
            <a:r>
              <a:rPr lang="en-US" altLang="ja-JP" sz="1600" b="1" dirty="0" smtClean="0">
                <a:latin typeface="UD デジタル 教科書体 NK-R" panose="02020400000000000000" pitchFamily="18" charset="-128"/>
                <a:ea typeface="UD デジタル 教科書体 NK-R" panose="02020400000000000000" pitchFamily="18" charset="-128"/>
              </a:rPr>
              <a:t>P12</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smtClean="0">
                <a:latin typeface="UD デジタル 教科書体 NK-R" panose="02020400000000000000" pitchFamily="18" charset="-128"/>
                <a:ea typeface="UD デジタル 教科書体 NK-R" panose="02020400000000000000" pitchFamily="18" charset="-128"/>
              </a:rPr>
              <a:t>「金融</a:t>
            </a:r>
            <a:r>
              <a:rPr lang="ja-JP" altLang="en-US" sz="1400" b="1" u="sng" dirty="0">
                <a:latin typeface="UD デジタル 教科書体 NK-R" panose="02020400000000000000" pitchFamily="18" charset="-128"/>
                <a:ea typeface="UD デジタル 教科書体 NK-R" panose="02020400000000000000" pitchFamily="18" charset="-128"/>
              </a:rPr>
              <a:t>をテコに発展するグローバル</a:t>
            </a:r>
            <a:r>
              <a:rPr lang="ja-JP" altLang="en-US" sz="1400" b="1" u="sng" dirty="0" smtClean="0">
                <a:latin typeface="UD デジタル 教科書体 NK-R" panose="02020400000000000000" pitchFamily="18" charset="-128"/>
                <a:ea typeface="UD デジタル 教科書体 NK-R" panose="02020400000000000000" pitchFamily="18" charset="-128"/>
              </a:rPr>
              <a:t>都市」</a:t>
            </a:r>
            <a:endParaRPr lang="en-US" altLang="ja-JP" sz="1400" b="1" u="sng"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魅力的なまちづくりに向けた金融面からの</a:t>
            </a:r>
            <a:r>
              <a:rPr lang="ja-JP" altLang="en-US" sz="1200" dirty="0" smtClean="0">
                <a:latin typeface="UD デジタル 教科書体 NK-R" panose="02020400000000000000" pitchFamily="18" charset="-128"/>
                <a:ea typeface="UD デジタル 教科書体 NK-R" panose="02020400000000000000" pitchFamily="18" charset="-128"/>
              </a:rPr>
              <a:t>推進</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スタートアップおよび地域活性化のための多様な資金調達の促進  </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レジリエンス向上の観点による拠点機能の</a:t>
            </a:r>
            <a:r>
              <a:rPr lang="ja-JP" altLang="en-US" sz="1200" dirty="0" smtClean="0">
                <a:latin typeface="UD デジタル 教科書体 NK-R" panose="02020400000000000000" pitchFamily="18" charset="-128"/>
                <a:ea typeface="UD デジタル 教科書体 NK-R" panose="02020400000000000000" pitchFamily="18" charset="-128"/>
              </a:rPr>
              <a:t>強化</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国内の金融市場の</a:t>
            </a:r>
            <a:r>
              <a:rPr lang="ja-JP" altLang="en-US" sz="1200" dirty="0" smtClean="0">
                <a:latin typeface="UD デジタル 教科書体 NK-R" panose="02020400000000000000" pitchFamily="18" charset="-128"/>
                <a:ea typeface="UD デジタル 教科書体 NK-R" panose="02020400000000000000" pitchFamily="18" charset="-128"/>
              </a:rPr>
              <a:t>活性化</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smtClean="0">
                <a:latin typeface="UD デジタル 教科書体 NK-R" panose="02020400000000000000" pitchFamily="18" charset="-128"/>
                <a:ea typeface="UD デジタル 教科書体 NK-R" panose="02020400000000000000" pitchFamily="18" charset="-128"/>
              </a:rPr>
              <a:t>「金融</a:t>
            </a:r>
            <a:r>
              <a:rPr lang="ja-JP" altLang="en-US" sz="1400" b="1" u="sng" dirty="0">
                <a:latin typeface="UD デジタル 教科書体 NK-R" panose="02020400000000000000" pitchFamily="18" charset="-128"/>
                <a:ea typeface="UD デジタル 教科書体 NK-R" panose="02020400000000000000" pitchFamily="18" charset="-128"/>
              </a:rPr>
              <a:t>のフロントランナー</a:t>
            </a:r>
            <a:r>
              <a:rPr lang="ja-JP" altLang="en-US" sz="1400" b="1" u="sng" dirty="0" smtClean="0">
                <a:latin typeface="UD デジタル 教科書体 NK-R" panose="02020400000000000000" pitchFamily="18" charset="-128"/>
                <a:ea typeface="UD デジタル 教科書体 NK-R" panose="02020400000000000000" pitchFamily="18" charset="-128"/>
              </a:rPr>
              <a:t>都市」</a:t>
            </a:r>
            <a:endParaRPr lang="ja-JP" altLang="en-US"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エッジの効いた先駆的な金融商品・市場の</a:t>
            </a:r>
            <a:r>
              <a:rPr lang="ja-JP" altLang="en-US" sz="1200" dirty="0" smtClean="0">
                <a:latin typeface="UD デジタル 教科書体 NK-R" panose="02020400000000000000" pitchFamily="18" charset="-128"/>
                <a:ea typeface="UD デジタル 教科書体 NK-R" panose="02020400000000000000" pitchFamily="18" charset="-128"/>
              </a:rPr>
              <a:t>形成</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サステナブルファイナンス先進都市に向けた</a:t>
            </a:r>
            <a:r>
              <a:rPr lang="ja-JP" altLang="en-US" sz="1200" dirty="0" smtClean="0">
                <a:latin typeface="UD デジタル 教科書体 NK-R" panose="02020400000000000000" pitchFamily="18" charset="-128"/>
                <a:ea typeface="UD デジタル 教科書体 NK-R" panose="02020400000000000000" pitchFamily="18" charset="-128"/>
              </a:rPr>
              <a:t>取組み</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金融サービスに関する規制の見直しに向けた</a:t>
            </a:r>
            <a:r>
              <a:rPr lang="ja-JP" altLang="en-US" sz="1200" dirty="0" smtClean="0">
                <a:latin typeface="UD デジタル 教科書体 NK-R" panose="02020400000000000000" pitchFamily="18" charset="-128"/>
                <a:ea typeface="UD デジタル 教科書体 NK-R" panose="02020400000000000000" pitchFamily="18" charset="-128"/>
              </a:rPr>
              <a:t>働きかけ</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金融分野における高度人材の</a:t>
            </a:r>
            <a:r>
              <a:rPr lang="ja-JP" altLang="en-US" sz="1200" dirty="0" smtClean="0">
                <a:latin typeface="UD デジタル 教科書体 NK-R" panose="02020400000000000000" pitchFamily="18" charset="-128"/>
                <a:ea typeface="UD デジタル 教科書体 NK-R" panose="02020400000000000000" pitchFamily="18" charset="-128"/>
              </a:rPr>
              <a:t>育成</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smtClean="0">
                <a:latin typeface="UD デジタル 教科書体 NK-R" panose="02020400000000000000" pitchFamily="18" charset="-128"/>
                <a:ea typeface="UD デジタル 教科書体 NK-R" panose="02020400000000000000" pitchFamily="18" charset="-128"/>
              </a:rPr>
              <a:t>「</a:t>
            </a:r>
            <a:r>
              <a:rPr lang="en-US" altLang="ja-JP" sz="1400" b="1" u="sng" dirty="0" smtClean="0">
                <a:latin typeface="UD デジタル 教科書体 NK-R" panose="02020400000000000000" pitchFamily="18" charset="-128"/>
                <a:ea typeface="UD デジタル 教科書体 NK-R" panose="02020400000000000000" pitchFamily="18" charset="-128"/>
              </a:rPr>
              <a:t>2</a:t>
            </a:r>
            <a:r>
              <a:rPr lang="ja-JP" altLang="en-US" sz="1400" b="1" u="sng" dirty="0" err="1">
                <a:latin typeface="UD デジタル 教科書体 NK-R" panose="02020400000000000000" pitchFamily="18" charset="-128"/>
                <a:ea typeface="UD デジタル 教科書体 NK-R" panose="02020400000000000000" pitchFamily="18" charset="-128"/>
              </a:rPr>
              <a:t>つの</a:t>
            </a:r>
            <a:r>
              <a:rPr lang="ja-JP" altLang="en-US" sz="1400" b="1" u="sng" dirty="0">
                <a:latin typeface="UD デジタル 教科書体 NK-R" panose="02020400000000000000" pitchFamily="18" charset="-128"/>
                <a:ea typeface="UD デジタル 教科書体 NK-R" panose="02020400000000000000" pitchFamily="18" charset="-128"/>
              </a:rPr>
              <a:t>めざす都市像を実現するための共通する</a:t>
            </a:r>
            <a:r>
              <a:rPr lang="ja-JP" altLang="en-US" sz="1400" b="1" u="sng" dirty="0" smtClean="0">
                <a:latin typeface="UD デジタル 教科書体 NK-R" panose="02020400000000000000" pitchFamily="18" charset="-128"/>
                <a:ea typeface="UD デジタル 教科書体 NK-R" panose="02020400000000000000" pitchFamily="18" charset="-128"/>
              </a:rPr>
              <a:t>取組み」</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外国人にとっても魅力的な生活環境の整備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smtClean="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国内外から企業・人を惹きつけるビジネス環境の整備</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情報発信・プロモーション　　　　　　　　　　　　  </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smtClean="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海外との連携</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(5)</a:t>
            </a:r>
            <a:r>
              <a:rPr lang="ja-JP" altLang="en-US" sz="1200" dirty="0">
                <a:latin typeface="UD デジタル 教科書体 NK-R" panose="02020400000000000000" pitchFamily="18" charset="-128"/>
                <a:ea typeface="UD デジタル 教科書体 NK-R" panose="02020400000000000000" pitchFamily="18" charset="-128"/>
              </a:rPr>
              <a:t>大阪府市による先駆けたインパクトのある取組み</a:t>
            </a: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・具体的取組みは</a:t>
            </a:r>
            <a:r>
              <a:rPr lang="ja-JP" altLang="en-US" sz="1200" dirty="0">
                <a:latin typeface="UD デジタル 教科書体 NK-R" panose="02020400000000000000" pitchFamily="18" charset="-128"/>
                <a:ea typeface="UD デジタル 教科書体 NK-R" panose="02020400000000000000" pitchFamily="18" charset="-128"/>
              </a:rPr>
              <a:t>、各プレイヤーが主体的に優先順位の高いものから実施することとし、これをアクションプランとして</a:t>
            </a:r>
            <a:r>
              <a:rPr lang="ja-JP" altLang="en-US" sz="1200" dirty="0" smtClean="0">
                <a:latin typeface="UD デジタル 教科書体 NK-R" panose="02020400000000000000" pitchFamily="18" charset="-128"/>
                <a:ea typeface="UD デジタル 教科書体 NK-R" panose="02020400000000000000" pitchFamily="18" charset="-128"/>
              </a:rPr>
              <a:t>取りまとめた。取組み</a:t>
            </a:r>
            <a:r>
              <a:rPr lang="ja-JP" altLang="en-US" sz="1200" dirty="0">
                <a:latin typeface="UD デジタル 教科書体 NK-R" panose="02020400000000000000" pitchFamily="18" charset="-128"/>
                <a:ea typeface="UD デジタル 教科書体 NK-R" panose="02020400000000000000" pitchFamily="18" charset="-128"/>
              </a:rPr>
              <a:t>の進捗状況の</a:t>
            </a:r>
            <a:r>
              <a:rPr lang="ja-JP" altLang="en-US" sz="1200" dirty="0" smtClean="0">
                <a:latin typeface="UD デジタル 教科書体 NK-R" panose="02020400000000000000" pitchFamily="18" charset="-128"/>
                <a:ea typeface="UD デジタル 教科書体 NK-R" panose="02020400000000000000" pitchFamily="18" charset="-128"/>
              </a:rPr>
              <a:t>レビュー等行い、企業ニーズなどを踏まえながら精査し、毎年度</a:t>
            </a:r>
            <a:r>
              <a:rPr lang="ja-JP" altLang="en-US" sz="1200" dirty="0">
                <a:latin typeface="UD デジタル 教科書体 NK-R" panose="02020400000000000000" pitchFamily="18" charset="-128"/>
                <a:ea typeface="UD デジタル 教科書体 NK-R" panose="02020400000000000000" pitchFamily="18" charset="-128"/>
              </a:rPr>
              <a:t>更新していく。</a:t>
            </a:r>
          </a:p>
          <a:p>
            <a:pPr marL="0" indent="0">
              <a:buNone/>
            </a:pPr>
            <a:endParaRPr lang="ja-JP" altLang="en-US" sz="16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4" name="コンテンツ プレースホルダー 2"/>
          <p:cNvSpPr>
            <a:spLocks noGrp="1"/>
          </p:cNvSpPr>
          <p:nvPr/>
        </p:nvSpPr>
        <p:spPr>
          <a:xfrm>
            <a:off x="6237028" y="5615233"/>
            <a:ext cx="5363570" cy="111311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◆推進</a:t>
            </a:r>
            <a:r>
              <a:rPr lang="ja-JP" altLang="en-US" sz="1600" b="1" dirty="0">
                <a:latin typeface="UD デジタル 教科書体 NK-R" panose="02020400000000000000" pitchFamily="18" charset="-128"/>
                <a:ea typeface="UD デジタル 教科書体 NK-R" panose="02020400000000000000" pitchFamily="18" charset="-128"/>
              </a:rPr>
              <a:t>体制等（</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4</a:t>
            </a:r>
            <a:r>
              <a:rPr lang="ja-JP" altLang="en-US" sz="1600" b="1" dirty="0" err="1" smtClean="0">
                <a:latin typeface="UD デジタル 教科書体 NK-R" panose="02020400000000000000" pitchFamily="18" charset="-128"/>
                <a:ea typeface="UD デジタル 教科書体 NK-R" panose="02020400000000000000" pitchFamily="18" charset="-128"/>
              </a:rPr>
              <a:t>、</a:t>
            </a:r>
            <a:r>
              <a:rPr lang="en-US" altLang="ja-JP" sz="1600" b="1" dirty="0" smtClean="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2023</a:t>
            </a:r>
            <a:r>
              <a:rPr lang="ja-JP" altLang="en-US" sz="1200" dirty="0">
                <a:latin typeface="UD デジタル 教科書体 NK-R" panose="02020400000000000000" pitchFamily="18" charset="-128"/>
                <a:ea typeface="UD デジタル 教科書体 NK-R" panose="02020400000000000000" pitchFamily="18" charset="-128"/>
              </a:rPr>
              <a:t>年度からの</a:t>
            </a:r>
            <a:r>
              <a:rPr lang="ja-JP" altLang="en-US" sz="1200" dirty="0" smtClean="0">
                <a:latin typeface="UD デジタル 教科書体 NK-R" panose="02020400000000000000" pitchFamily="18" charset="-128"/>
                <a:ea typeface="UD デジタル 教科書体 NK-R" panose="02020400000000000000" pitchFamily="18" charset="-128"/>
              </a:rPr>
              <a:t>新たな戦略の推進体制づくり</a:t>
            </a:r>
            <a:r>
              <a:rPr lang="ja-JP" altLang="en-US" sz="1200" dirty="0">
                <a:latin typeface="UD デジタル 教科書体 NK-R" panose="02020400000000000000" pitchFamily="18" charset="-128"/>
                <a:ea typeface="UD デジタル 教科書体 NK-R" panose="02020400000000000000" pitchFamily="18" charset="-128"/>
              </a:rPr>
              <a:t>をめざし、来年度</a:t>
            </a:r>
            <a:r>
              <a:rPr lang="ja-JP" altLang="en-US" sz="1200" dirty="0" smtClean="0">
                <a:latin typeface="UD デジタル 教科書体 NK-R" panose="02020400000000000000" pitchFamily="18" charset="-128"/>
                <a:ea typeface="UD デジタル 教科書体 NK-R" panose="02020400000000000000" pitchFamily="18" charset="-128"/>
              </a:rPr>
              <a:t>前半には</a:t>
            </a:r>
            <a:r>
              <a:rPr lang="ja-JP" altLang="en-US" sz="1200" dirty="0">
                <a:latin typeface="UD デジタル 教科書体 NK-R" panose="02020400000000000000" pitchFamily="18" charset="-128"/>
                <a:ea typeface="UD デジタル 教科書体 NK-R" panose="02020400000000000000" pitchFamily="18" charset="-128"/>
              </a:rPr>
              <a:t>方向性を決定し、行政、経済界、民間企業等が連携しながら準備を整えていく</a:t>
            </a:r>
            <a:r>
              <a:rPr lang="ja-JP" altLang="en-US"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en-US" sz="1200" dirty="0" smtClean="0">
                <a:latin typeface="UD デジタル 教科書体 NK-R" panose="02020400000000000000" pitchFamily="18" charset="-128"/>
                <a:ea typeface="UD デジタル 教科書体 NK-R" panose="02020400000000000000" pitchFamily="18" charset="-128"/>
              </a:rPr>
              <a:t>戦略</a:t>
            </a:r>
            <a:r>
              <a:rPr lang="ja-JP" altLang="en-US" sz="1200" dirty="0">
                <a:latin typeface="UD デジタル 教科書体 NK-R" panose="02020400000000000000" pitchFamily="18" charset="-128"/>
                <a:ea typeface="UD デジタル 教科書体 NK-R" panose="02020400000000000000" pitchFamily="18" charset="-128"/>
              </a:rPr>
              <a:t>は、第一期活動期である</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smtClean="0">
                <a:latin typeface="UD デジタル 教科書体 NK-R" panose="02020400000000000000" pitchFamily="18" charset="-128"/>
                <a:ea typeface="UD デジタル 教科書体 NK-R" panose="02020400000000000000" pitchFamily="18" charset="-128"/>
              </a:rPr>
              <a:t>年度を</a:t>
            </a:r>
            <a:r>
              <a:rPr lang="ja-JP" altLang="en-US" sz="1200" dirty="0">
                <a:latin typeface="UD デジタル 教科書体 NK-R" panose="02020400000000000000" pitchFamily="18" charset="-128"/>
                <a:ea typeface="UD デジタル 教科書体 NK-R" panose="02020400000000000000" pitchFamily="18" charset="-128"/>
              </a:rPr>
              <a:t>目途に、戦略目標の達成状況やその時の社会経済情勢等</a:t>
            </a:r>
            <a:r>
              <a:rPr lang="ja-JP" altLang="en-US" sz="1200" dirty="0" smtClean="0">
                <a:latin typeface="UD デジタル 教科書体 NK-R" panose="02020400000000000000" pitchFamily="18" charset="-128"/>
                <a:ea typeface="UD デジタル 教科書体 NK-R" panose="02020400000000000000" pitchFamily="18" charset="-128"/>
              </a:rPr>
              <a:t>に応じて</a:t>
            </a:r>
            <a:r>
              <a:rPr lang="ja-JP" altLang="en-US" sz="1200" dirty="0">
                <a:latin typeface="UD デジタル 教科書体 NK-R" panose="02020400000000000000" pitchFamily="18" charset="-128"/>
                <a:ea typeface="UD デジタル 教科書体 NK-R" panose="02020400000000000000" pitchFamily="18" charset="-128"/>
              </a:rPr>
              <a:t>改訂する。</a:t>
            </a:r>
          </a:p>
          <a:p>
            <a:pPr marL="0" indent="0">
              <a:lnSpc>
                <a:spcPts val="1700"/>
              </a:lnSpc>
              <a:spcBef>
                <a:spcPts val="0"/>
              </a:spcBef>
              <a:buNone/>
            </a:pPr>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05218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938366"/>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40</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3008" y="-852505"/>
            <a:ext cx="2097168"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25910" y="1129072"/>
            <a:ext cx="1491360"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762042"/>
            <a:ext cx="5503678" cy="1903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2016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年にかけて、</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倍に拡大しており、その内訳として、グリーンボンド以外のソーシャルボンド、</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サステナブルボンド</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の発行も大きく増加している。</a:t>
            </a:r>
          </a:p>
          <a:p>
            <a:pPr marL="285750" indent="-285750">
              <a:lnSpc>
                <a:spcPct val="130000"/>
              </a:lnSpc>
              <a:buFont typeface="Wingdings" panose="05000000000000000000" pitchFamily="2" charset="2"/>
              <a:buChar char="Ø"/>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また、日本</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市場も拡大しているものの、マーケットシェアは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8%</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グリーンボンド等への投資が加速し、サステナブルファイナンスの先進的な取組みが行われる</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先進都市としての地位が確立されている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2"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２　金融面からの</a:t>
            </a:r>
            <a:r>
              <a:rPr lang="en-US" altLang="ja-JP" sz="2800" b="1" dirty="0">
                <a:latin typeface="UD デジタル 教科書体 NK-R" panose="02020400000000000000" pitchFamily="18" charset="-128"/>
                <a:ea typeface="UD デジタル 教科書体 NK-R" panose="02020400000000000000" pitchFamily="18" charset="-128"/>
              </a:rPr>
              <a:t>SDG</a:t>
            </a:r>
            <a:r>
              <a:rPr lang="ja-JP" altLang="en-US" sz="2800" b="1" dirty="0" err="1">
                <a:latin typeface="UD デジタル 教科書体 NK-R" panose="02020400000000000000" pitchFamily="18" charset="-128"/>
                <a:ea typeface="UD デジタル 教科書体 NK-R" panose="02020400000000000000" pitchFamily="18" charset="-128"/>
              </a:rPr>
              <a:t>ｓ</a:t>
            </a:r>
            <a:r>
              <a:rPr lang="ja-JP" altLang="en-US" sz="2800" b="1" dirty="0">
                <a:latin typeface="UD デジタル 教科書体 NK-R" panose="02020400000000000000" pitchFamily="18" charset="-128"/>
                <a:ea typeface="UD デジタル 教科書体 NK-R" panose="02020400000000000000" pitchFamily="18" charset="-128"/>
              </a:rPr>
              <a:t>推進</a:t>
            </a:r>
          </a:p>
        </p:txBody>
      </p:sp>
      <p:sp>
        <p:nvSpPr>
          <p:cNvPr id="36" name="正方形/長方形 35"/>
          <p:cNvSpPr/>
          <p:nvPr/>
        </p:nvSpPr>
        <p:spPr>
          <a:xfrm>
            <a:off x="8288898" y="3601032"/>
            <a:ext cx="5009345" cy="246221"/>
          </a:xfrm>
          <a:prstGeom prst="rect">
            <a:avLst/>
          </a:prstGeom>
        </p:spPr>
        <p:txBody>
          <a:bodyPr wrap="square">
            <a:spAutoFit/>
          </a:bodyPr>
          <a:lstStyle/>
          <a:p>
            <a:pPr marL="177800" indent="-177800"/>
            <a:r>
              <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出典：</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GLOBAL  SUSTAINABLE  INVESTMENT  REVIEW 2020</a:t>
            </a:r>
            <a:endPar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8" name="正方形/長方形 37"/>
          <p:cNvSpPr/>
          <p:nvPr/>
        </p:nvSpPr>
        <p:spPr>
          <a:xfrm>
            <a:off x="6723630" y="3822373"/>
            <a:ext cx="3727012" cy="3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サステナブル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債券の発行額</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9" name="図 38"/>
          <p:cNvPicPr/>
          <p:nvPr/>
        </p:nvPicPr>
        <p:blipFill>
          <a:blip r:embed="rId2">
            <a:extLst>
              <a:ext uri="{28A0092B-C50C-407E-A947-70E740481C1C}">
                <a14:useLocalDpi xmlns:a14="http://schemas.microsoft.com/office/drawing/2010/main" val="0"/>
              </a:ext>
            </a:extLst>
          </a:blip>
          <a:srcRect/>
          <a:stretch>
            <a:fillRect/>
          </a:stretch>
        </p:blipFill>
        <p:spPr bwMode="auto">
          <a:xfrm>
            <a:off x="6744082" y="4135705"/>
            <a:ext cx="3473975" cy="2591046"/>
          </a:xfrm>
          <a:prstGeom prst="rect">
            <a:avLst/>
          </a:prstGeom>
          <a:noFill/>
          <a:ln>
            <a:noFill/>
          </a:ln>
        </p:spPr>
      </p:pic>
      <p:grpSp>
        <p:nvGrpSpPr>
          <p:cNvPr id="40" name="グループ化 39"/>
          <p:cNvGrpSpPr/>
          <p:nvPr/>
        </p:nvGrpSpPr>
        <p:grpSpPr>
          <a:xfrm>
            <a:off x="6574355" y="1037465"/>
            <a:ext cx="5373936" cy="2533489"/>
            <a:chOff x="1247612" y="2442328"/>
            <a:chExt cx="5373936" cy="2533489"/>
          </a:xfrm>
        </p:grpSpPr>
        <p:pic>
          <p:nvPicPr>
            <p:cNvPr id="41" name="図 40"/>
            <p:cNvPicPr>
              <a:picLocks noChangeAspect="1"/>
            </p:cNvPicPr>
            <p:nvPr/>
          </p:nvPicPr>
          <p:blipFill>
            <a:blip r:embed="rId3"/>
            <a:stretch>
              <a:fillRect/>
            </a:stretch>
          </p:blipFill>
          <p:spPr>
            <a:xfrm>
              <a:off x="1247612" y="2442328"/>
              <a:ext cx="5373936" cy="2278743"/>
            </a:xfrm>
            <a:prstGeom prst="rect">
              <a:avLst/>
            </a:prstGeom>
          </p:spPr>
        </p:pic>
        <p:sp>
          <p:nvSpPr>
            <p:cNvPr id="44" name="テキスト ボックス 43"/>
            <p:cNvSpPr txBox="1"/>
            <p:nvPr/>
          </p:nvSpPr>
          <p:spPr>
            <a:xfrm>
              <a:off x="4963385" y="4698818"/>
              <a:ext cx="712054" cy="276999"/>
            </a:xfrm>
            <a:prstGeom prst="rect">
              <a:avLst/>
            </a:prstGeom>
            <a:noFill/>
          </p:spPr>
          <p:txBody>
            <a:bodyPr wrap="none" rtlCol="0">
              <a:spAutoFit/>
            </a:bodyPr>
            <a:lstStyle/>
            <a:p>
              <a:r>
                <a:rPr kumimoji="1" lang="ja-JP" altLang="en-US" sz="1200" b="1" dirty="0">
                  <a:latin typeface="+mn-ea"/>
                </a:rPr>
                <a:t>約</a:t>
              </a:r>
              <a:r>
                <a:rPr lang="en-US" altLang="ja-JP" sz="1200" b="1" dirty="0">
                  <a:latin typeface="+mn-ea"/>
                </a:rPr>
                <a:t>1.5</a:t>
              </a:r>
              <a:r>
                <a:rPr kumimoji="1" lang="ja-JP" altLang="en-US" sz="1200" b="1" dirty="0">
                  <a:latin typeface="+mn-ea"/>
                </a:rPr>
                <a:t>倍</a:t>
              </a:r>
            </a:p>
          </p:txBody>
        </p:sp>
        <p:cxnSp>
          <p:nvCxnSpPr>
            <p:cNvPr id="45" name="直線コネクタ 44"/>
            <p:cNvCxnSpPr/>
            <p:nvPr/>
          </p:nvCxnSpPr>
          <p:spPr>
            <a:xfrm>
              <a:off x="4355228" y="466833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55228" y="4937717"/>
              <a:ext cx="19450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6300289" y="4668338"/>
              <a:ext cx="0" cy="276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9456582" y="6572995"/>
            <a:ext cx="220869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出典</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Climate Bonds Initiative</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72126" y="3687461"/>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smtClean="0">
                <a:latin typeface="UD デジタル 教科書体 NK-R" panose="02020400000000000000" pitchFamily="18" charset="-128"/>
                <a:ea typeface="UD デジタル 教科書体 NK-R" panose="02020400000000000000" pitchFamily="18" charset="-128"/>
              </a:rPr>
              <a:t>脱炭素に向けた金融の取組みや企業における</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債の発行などサステナブルファイナンス</a:t>
            </a:r>
            <a:r>
              <a:rPr lang="ja-JP" altLang="en-US" sz="1200" dirty="0">
                <a:latin typeface="UD デジタル 教科書体 NK-R" panose="02020400000000000000" pitchFamily="18" charset="-128"/>
                <a:ea typeface="UD デジタル 教科書体 NK-R" panose="02020400000000000000" pitchFamily="18" charset="-128"/>
              </a:rPr>
              <a:t>の先進的な取組みを展開し、</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金融面</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smtClean="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を推進</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する</a:t>
            </a:r>
            <a:endParaRPr lang="en-US" altLang="ja-JP" sz="1200" dirty="0" smtClean="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29" name="テキスト ボックス 28"/>
          <p:cNvSpPr txBox="1"/>
          <p:nvPr/>
        </p:nvSpPr>
        <p:spPr>
          <a:xfrm>
            <a:off x="519750" y="3173057"/>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4" name="テキスト ボックス 23"/>
          <p:cNvSpPr txBox="1"/>
          <p:nvPr/>
        </p:nvSpPr>
        <p:spPr>
          <a:xfrm>
            <a:off x="519463" y="3386214"/>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81067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41</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dirty="0" smtClean="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dirty="0" smtClean="0">
                <a:latin typeface="UD デジタル 教科書体 NK-R" panose="02020400000000000000" pitchFamily="18" charset="-128"/>
                <a:ea typeface="UD デジタル 教科書体 NK-R" panose="02020400000000000000" pitchFamily="18" charset="-128"/>
              </a:rPr>
              <a:t>　　　</a:t>
            </a:r>
            <a:endParaRPr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a:t>
            </a:r>
            <a:r>
              <a:rPr lang="ja-JP" altLang="en-US" sz="2800" b="1" dirty="0" smtClean="0">
                <a:latin typeface="UD デジタル 教科書体 NK-R" panose="02020400000000000000" pitchFamily="18" charset="-128"/>
                <a:ea typeface="UD デジタル 教科書体 NK-R" panose="02020400000000000000" pitchFamily="18" charset="-128"/>
              </a:rPr>
              <a:t>災害等</a:t>
            </a:r>
            <a:r>
              <a:rPr lang="ja-JP" altLang="en-US" sz="2800" b="1" dirty="0">
                <a:latin typeface="UD デジタル 教科書体 NK-R" panose="02020400000000000000" pitchFamily="18" charset="-128"/>
                <a:ea typeface="UD デジタル 教科書体 NK-R" panose="02020400000000000000" pitchFamily="18" charset="-128"/>
              </a:rPr>
              <a:t>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dirty="0">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dirty="0">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dirty="0">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dirty="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dirty="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dirty="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dirty="0">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extLst>
              <p:ext uri="{D42A27DB-BD31-4B8C-83A1-F6EECF244321}">
                <p14:modId xmlns:p14="http://schemas.microsoft.com/office/powerpoint/2010/main" val="950641708"/>
              </p:ext>
            </p:extLst>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a:solidFill>
                            <a:schemeClr val="tx1"/>
                          </a:solidFill>
                        </a:rPr>
                        <a:t>日本</a:t>
                      </a:r>
                    </a:p>
                  </a:txBody>
                  <a:tcPr>
                    <a:solidFill>
                      <a:schemeClr val="accent1">
                        <a:lumMod val="60000"/>
                        <a:lumOff val="40000"/>
                      </a:schemeClr>
                    </a:solidFill>
                  </a:tcPr>
                </a:tc>
                <a:tc>
                  <a:txBody>
                    <a:bodyPr/>
                    <a:lstStyle/>
                    <a:p>
                      <a:pPr algn="ctr"/>
                      <a:r>
                        <a:rPr kumimoji="1" lang="ja-JP" altLang="en-US" sz="1050" b="1" dirty="0"/>
                        <a:t>アメリカ</a:t>
                      </a:r>
                    </a:p>
                  </a:txBody>
                  <a:tcPr>
                    <a:solidFill>
                      <a:schemeClr val="accent1">
                        <a:lumMod val="60000"/>
                        <a:lumOff val="40000"/>
                      </a:schemeClr>
                    </a:solidFill>
                  </a:tcPr>
                </a:tc>
                <a:tc>
                  <a:txBody>
                    <a:bodyPr/>
                    <a:lstStyle/>
                    <a:p>
                      <a:pPr algn="ctr"/>
                      <a:r>
                        <a:rPr kumimoji="1" lang="ja-JP" altLang="en-US" sz="1050" b="1" dirty="0"/>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dirty="0"/>
                        <a:t>経済の一極集中の割合</a:t>
                      </a:r>
                      <a:endParaRPr kumimoji="1" lang="en-US" altLang="ja-JP" sz="1050" b="1" dirty="0"/>
                    </a:p>
                    <a:p>
                      <a:r>
                        <a:rPr kumimoji="1" lang="ja-JP" altLang="en-US" sz="900" b="0" spc="-100" baseline="0" dirty="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dirty="0"/>
                        <a:t>８．１％</a:t>
                      </a:r>
                    </a:p>
                  </a:txBody>
                  <a:tcPr anchor="ctr"/>
                </a:tc>
                <a:tc>
                  <a:txBody>
                    <a:bodyPr/>
                    <a:lstStyle/>
                    <a:p>
                      <a:pPr algn="ctr"/>
                      <a:r>
                        <a:rPr kumimoji="1" lang="ja-JP" altLang="en-US" sz="1050" dirty="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dirty="0"/>
                        <a:t>第１・第２都市の比率</a:t>
                      </a:r>
                    </a:p>
                  </a:txBody>
                  <a:tcPr anchor="ctr"/>
                </a:tc>
                <a:tc>
                  <a:txBody>
                    <a:bodyPr/>
                    <a:lstStyle/>
                    <a:p>
                      <a:pPr algn="ctr"/>
                      <a:r>
                        <a:rPr kumimoji="1" lang="ja-JP" altLang="en-US" sz="1050" b="1" dirty="0">
                          <a:solidFill>
                            <a:schemeClr val="tx1"/>
                          </a:solidFill>
                        </a:rPr>
                        <a:t>３：１</a:t>
                      </a:r>
                    </a:p>
                  </a:txBody>
                  <a:tcPr anchor="ctr">
                    <a:noFill/>
                  </a:tcPr>
                </a:tc>
                <a:tc>
                  <a:txBody>
                    <a:bodyPr/>
                    <a:lstStyle/>
                    <a:p>
                      <a:pPr algn="ctr"/>
                      <a:r>
                        <a:rPr kumimoji="1" lang="ja-JP" altLang="en-US" sz="1050" dirty="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アメリカ・ドイツの国単位はＯＥＣＤ、都市別はブルッキングス研究所の公表値</a:t>
            </a:r>
            <a:endParaRPr lang="en-US" altLang="ja-JP" sz="900" dirty="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国内</a:t>
            </a:r>
            <a:r>
              <a:rPr lang="en-US" altLang="ja-JP" sz="900" dirty="0"/>
              <a:t>GDP</a:t>
            </a:r>
            <a:r>
              <a:rPr lang="ja-JP" altLang="en-US" sz="900" dirty="0"/>
              <a:t>は、県民経済計算を参照</a:t>
            </a:r>
            <a:endParaRPr lang="en-US" altLang="ja-JP" sz="900" dirty="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dirty="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dirty="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74735"/>
          </a:xfrm>
          <a:prstGeom prst="rect">
            <a:avLst/>
          </a:prstGeom>
        </p:spPr>
        <p:txBody>
          <a:bodyPr wrap="square">
            <a:spAutoFit/>
          </a:bodyPr>
          <a:lstStyle/>
          <a:p>
            <a:pPr>
              <a:lnSpc>
                <a:spcPts val="2500"/>
              </a:lnSpc>
              <a:spcAft>
                <a:spcPts val="0"/>
              </a:spcAft>
            </a:pPr>
            <a:r>
              <a:rPr kumimoji="1" lang="ja-JP" altLang="en-US" sz="1600" spc="-150" dirty="0" smtClean="0">
                <a:latin typeface="UD デジタル 教科書体 NK-R" panose="02020400000000000000" pitchFamily="18" charset="-128"/>
                <a:ea typeface="UD デジタル 教科書体 NK-R" panose="02020400000000000000" pitchFamily="18" charset="-128"/>
              </a:rPr>
              <a:t>・首都</a:t>
            </a:r>
            <a:r>
              <a:rPr kumimoji="1" lang="ja-JP" altLang="en-US" sz="1600" spc="-150" dirty="0">
                <a:latin typeface="UD デジタル 教科書体 NK-R" panose="02020400000000000000" pitchFamily="18" charset="-128"/>
                <a:ea typeface="UD デジタル 教科書体 NK-R" panose="02020400000000000000" pitchFamily="18" charset="-128"/>
              </a:rPr>
              <a:t>直下地震発生時の最大被害推計</a:t>
            </a:r>
            <a:r>
              <a:rPr kumimoji="1" lang="ja-JP" altLang="en-US" sz="1600" spc="-150" dirty="0" smtClean="0">
                <a:latin typeface="UD デジタル 教科書体 NK-R" panose="02020400000000000000" pitchFamily="18" charset="-128"/>
                <a:ea typeface="UD デジタル 教科書体 NK-R" panose="02020400000000000000" pitchFamily="18" charset="-128"/>
              </a:rPr>
              <a:t>額</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smtClean="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kumimoji="1" lang="en-US" altLang="ja-JP" sz="1600" u="sng" spc="-150" dirty="0">
                <a:latin typeface="UD デジタル 教科書体 NK-B" panose="02020700000000000000" pitchFamily="18" charset="-128"/>
                <a:ea typeface="UD デジタル 教科書体 NK-B" panose="02020700000000000000" pitchFamily="18" charset="-128"/>
              </a:rPr>
              <a:t>95</a:t>
            </a:r>
            <a:r>
              <a:rPr kumimoji="1" lang="ja-JP" altLang="en-US" sz="1600" u="sng" spc="-150" dirty="0">
                <a:latin typeface="UD デジタル 教科書体 NK-B" panose="02020700000000000000" pitchFamily="18" charset="-128"/>
                <a:ea typeface="UD デジタル 教科書体 NK-B" panose="02020700000000000000" pitchFamily="18" charset="-128"/>
              </a:rPr>
              <a:t>兆</a:t>
            </a:r>
            <a:r>
              <a:rPr kumimoji="1" lang="ja-JP" altLang="en-US" sz="1600" u="sng" spc="-150" dirty="0" smtClean="0">
                <a:latin typeface="UD デジタル 教科書体 NK-B" panose="02020700000000000000" pitchFamily="18" charset="-128"/>
                <a:ea typeface="UD デジタル 教科書体 NK-B" panose="02020700000000000000" pitchFamily="18" charset="-128"/>
              </a:rPr>
              <a:t>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236784" cy="47705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中央防災会議防災対策推進検討会議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zh-TW" altLang="en-US" sz="900" dirty="0">
                <a:latin typeface="UD デジタル 教科書体 NK-R" panose="02020400000000000000" pitchFamily="18" charset="-128"/>
                <a:ea typeface="UD デジタル 教科書体 NK-R" panose="02020400000000000000" pitchFamily="18" charset="-128"/>
              </a:rPr>
              <a:t>首都直下地震対策検討ＷＧ「最終報告」</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2013</a:t>
            </a:r>
            <a:r>
              <a:rPr kumimoji="1" lang="ja-JP" altLang="en-US" sz="900" dirty="0">
                <a:latin typeface="UD デジタル 教科書体 NK-R" panose="02020400000000000000" pitchFamily="18" charset="-128"/>
                <a:ea typeface="UD デジタル 教科書体 NK-R" panose="02020400000000000000" pitchFamily="18" charset="-128"/>
              </a:rPr>
              <a:t>年）、</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の特徴やシステム障害による投資</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リスクを軽減するため、金融機関による</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取組みなど、大阪</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が補完的役割を担える体制づくりを</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1647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42</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81036" y="731790"/>
            <a:ext cx="1781108"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Embedded </a:t>
            </a:r>
            <a:r>
              <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finance</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（金融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サービスが金融機能から分解されることに</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よる組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込型金融</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サービス）に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よって「生活や企業活動を支える情報システム」と「金融サービスを支えるシステム」が連結し、新たなサービスが創造されようとしている</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572126" y="4934959"/>
            <a:ext cx="5503679" cy="147732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万博を通じて、革新的な金融社会実験・社会実装が可能となり、デジタル化が一層進展している。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金融</a:t>
            </a:r>
            <a:r>
              <a:rPr lang="ja-JP" altLang="en-US" sz="1200" dirty="0">
                <a:latin typeface="UD デジタル 教科書体 NK-R" panose="02020400000000000000" pitchFamily="18" charset="-128"/>
                <a:ea typeface="UD デジタル 教科書体 NK-R" panose="02020400000000000000" pitchFamily="18" charset="-128"/>
              </a:rPr>
              <a:t>サービスが一般事業会社に提供されることで、それらを活用するフィンテック企業が</a:t>
            </a:r>
            <a:r>
              <a:rPr lang="ja-JP" altLang="en-US" sz="1200" dirty="0" smtClean="0">
                <a:latin typeface="UD デジタル 教科書体 NK-R" panose="02020400000000000000" pitchFamily="18" charset="-128"/>
                <a:ea typeface="UD デジタル 教科書体 NK-R" panose="02020400000000000000" pitchFamily="18" charset="-128"/>
              </a:rPr>
              <a:t>台頭し進歩した技術を活用した金融・非金融両面でのサービスにより、キャッシュレス化の推進等、府民の生活利便性が向上している。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新たな金融技術の活用による生活利便性向上</a:t>
            </a:r>
          </a:p>
        </p:txBody>
      </p:sp>
      <p:pic>
        <p:nvPicPr>
          <p:cNvPr id="38" name="Picture 4" descr="https://media.ohmae.ac.jp/wbbtp/wp-content/uploads/2021/03/3feeed6375f5e2b064c6acd3374b479f.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79"/>
          <a:stretch/>
        </p:blipFill>
        <p:spPr bwMode="auto">
          <a:xfrm>
            <a:off x="6196652" y="902027"/>
            <a:ext cx="5606659" cy="360453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万博後もみすえた地域の発展につながるデジタル地域通貨・デジタル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a:t>
            </a:r>
            <a:r>
              <a:rPr lang="ja-JP" altLang="en-US" sz="1200" dirty="0" smtClean="0">
                <a:latin typeface="UD デジタル 教科書体 NK-R" panose="02020400000000000000" pitchFamily="18" charset="-128"/>
                <a:ea typeface="UD デジタル 教科書体 NK-R" panose="02020400000000000000" pitchFamily="18" charset="-128"/>
              </a:rPr>
              <a:t>発行や「決済」「保険」分野等でのフィンテック技術の活用など金融</a:t>
            </a:r>
            <a:r>
              <a:rPr lang="ja-JP" altLang="en-US" sz="1200" dirty="0">
                <a:latin typeface="UD デジタル 教科書体 NK-R" panose="02020400000000000000" pitchFamily="18" charset="-128"/>
                <a:ea typeface="UD デジタル 教科書体 NK-R" panose="02020400000000000000" pitchFamily="18" charset="-128"/>
              </a:rPr>
              <a:t>分野における革新的な社会実験・実装の展開を通じて新たな金融サービスを</a:t>
            </a:r>
            <a:r>
              <a:rPr lang="ja-JP" altLang="en-US" sz="1200" dirty="0" smtClean="0">
                <a:latin typeface="UD デジタル 教科書体 NK-R" panose="02020400000000000000" pitchFamily="18" charset="-128"/>
                <a:ea typeface="UD デジタル 教科書体 NK-R" panose="02020400000000000000" pitchFamily="18" charset="-128"/>
              </a:rPr>
              <a:t>生み出す</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15" name="テキスト ボックス 14"/>
          <p:cNvSpPr txBox="1"/>
          <p:nvPr/>
        </p:nvSpPr>
        <p:spPr>
          <a:xfrm>
            <a:off x="519463" y="2914274"/>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3270250" y="2914270"/>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56634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6227" t="17882" r="17887" b="9722"/>
          <a:stretch/>
        </p:blipFill>
        <p:spPr>
          <a:xfrm>
            <a:off x="6862992" y="4366690"/>
            <a:ext cx="3969310" cy="2452152"/>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t>43</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資産</a:t>
            </a:r>
            <a:r>
              <a:rPr lang="ja-JP" altLang="en-US" sz="1200" smtClean="0">
                <a:solidFill>
                  <a:schemeClr val="tx1"/>
                </a:solidFill>
                <a:latin typeface="UD デジタル 教科書体 NK-R" panose="02020400000000000000" pitchFamily="18" charset="-128"/>
                <a:ea typeface="UD デジタル 教科書体 NK-R" panose="02020400000000000000" pitchFamily="18" charset="-128"/>
              </a:rPr>
              <a:t>は</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３</a:t>
            </a:r>
            <a:r>
              <a:rPr lang="ja-JP" altLang="en-US" sz="1200" smtClean="0">
                <a:solidFill>
                  <a:schemeClr val="tx1"/>
                </a:solidFill>
                <a:latin typeface="UD デジタル 教科書体 NK-R" panose="02020400000000000000" pitchFamily="18" charset="-128"/>
                <a:ea typeface="UD デジタル 教科書体 NK-R" panose="02020400000000000000" pitchFamily="18" charset="-128"/>
              </a:rPr>
              <a:t>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正しい</a:t>
            </a:r>
            <a:r>
              <a:rPr lang="ja-JP" altLang="en-US" sz="1200" dirty="0">
                <a:latin typeface="UD デジタル 教科書体 NK-R" panose="02020400000000000000" pitchFamily="18" charset="-128"/>
                <a:ea typeface="UD デジタル 教科書体 NK-R" panose="02020400000000000000" pitchFamily="18" charset="-128"/>
              </a:rPr>
              <a:t>知識に基づく投資</a:t>
            </a:r>
            <a:r>
              <a:rPr lang="ja-JP" altLang="en-US" sz="1200" dirty="0" smtClean="0">
                <a:latin typeface="UD デジタル 教科書体 NK-R" panose="02020400000000000000" pitchFamily="18" charset="-128"/>
                <a:ea typeface="UD デジタル 教科書体 NK-R" panose="02020400000000000000" pitchFamily="18" charset="-128"/>
              </a:rPr>
              <a:t>マインドが</a:t>
            </a:r>
            <a:r>
              <a:rPr lang="ja-JP" altLang="en-US" sz="1200" dirty="0">
                <a:latin typeface="UD デジタル 教科書体 NK-R" panose="02020400000000000000" pitchFamily="18" charset="-128"/>
                <a:ea typeface="UD デジタル 教科書体 NK-R" panose="02020400000000000000" pitchFamily="18" charset="-128"/>
              </a:rPr>
              <a:t>向上し、投資が活発</a:t>
            </a:r>
            <a:r>
              <a:rPr lang="ja-JP" altLang="en-US" sz="1200" dirty="0" smtClean="0">
                <a:latin typeface="UD デジタル 教科書体 NK-R" panose="02020400000000000000" pitchFamily="18" charset="-128"/>
                <a:ea typeface="UD デジタル 教科書体 NK-R" panose="02020400000000000000" pitchFamily="18" charset="-128"/>
              </a:rPr>
              <a:t>化し、個人の金融資産形成が進んでいる。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５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　</a:t>
            </a:r>
            <a:r>
              <a:rPr lang="ja-JP" altLang="en-US" sz="1400" b="1" dirty="0"/>
              <a:t>家計の金融資産構成の日米欧比較</a:t>
            </a:r>
            <a:r>
              <a:rPr lang="ja-JP" altLang="en-US" sz="1200" b="1" dirty="0"/>
              <a:t>（</a:t>
            </a:r>
            <a:r>
              <a:rPr lang="en-US" altLang="ja-JP" sz="1200" b="1" dirty="0" smtClean="0"/>
              <a:t>2021</a:t>
            </a:r>
            <a:r>
              <a:rPr lang="ja-JP" altLang="en-US" sz="1200" b="1" dirty="0" smtClean="0"/>
              <a:t>年</a:t>
            </a:r>
            <a:r>
              <a:rPr lang="en-US" altLang="ja-JP" sz="1200" b="1" dirty="0"/>
              <a:t>3</a:t>
            </a:r>
            <a:r>
              <a:rPr lang="ja-JP" altLang="en-US" sz="1200" b="1" dirty="0"/>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dirty="0">
                <a:latin typeface="Meiryo UI" panose="020B0604030504040204" pitchFamily="50" charset="-128"/>
                <a:ea typeface="Meiryo UI" panose="020B0604030504040204" pitchFamily="50" charset="-128"/>
              </a:rPr>
              <a:t>　■　</a:t>
            </a:r>
            <a:r>
              <a:rPr lang="ja-JP" altLang="en-US" sz="1400" b="1" dirty="0"/>
              <a:t>家計の金融資産の推移</a:t>
            </a:r>
            <a:r>
              <a:rPr lang="ja-JP" altLang="en-US" sz="1200" b="1" dirty="0"/>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府民向けセミナーや学校での金融リテラシー教育の</a:t>
            </a:r>
            <a:r>
              <a:rPr lang="ja-JP" altLang="en-US" sz="1200" dirty="0" smtClean="0">
                <a:latin typeface="UD デジタル 教科書体 NK-R" panose="02020400000000000000" pitchFamily="18" charset="-128"/>
                <a:ea typeface="UD デジタル 教科書体 NK-R" panose="02020400000000000000" pitchFamily="18" charset="-128"/>
              </a:rPr>
              <a:t>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6" name="テキスト ボックス 25"/>
          <p:cNvSpPr txBox="1"/>
          <p:nvPr/>
        </p:nvSpPr>
        <p:spPr>
          <a:xfrm>
            <a:off x="519463" y="3725431"/>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rotWithShape="1">
          <a:blip r:embed="rId3"/>
          <a:srcRect l="20662" t="29911" r="21665" b="9573"/>
          <a:stretch/>
        </p:blipFill>
        <p:spPr>
          <a:xfrm>
            <a:off x="6605837" y="1086870"/>
            <a:ext cx="4830540" cy="2849739"/>
          </a:xfrm>
          <a:prstGeom prst="rect">
            <a:avLst/>
          </a:prstGeom>
        </p:spPr>
      </p:pic>
      <p:sp>
        <p:nvSpPr>
          <p:cNvPr id="21" name="正方形/長方形 20"/>
          <p:cNvSpPr/>
          <p:nvPr/>
        </p:nvSpPr>
        <p:spPr>
          <a:xfrm>
            <a:off x="8289038" y="2852812"/>
            <a:ext cx="113293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486720" y="2093631"/>
            <a:ext cx="2106859"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56774" y="1311161"/>
            <a:ext cx="592361"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dirty="0"/>
              <a:t>出典：</a:t>
            </a:r>
            <a:r>
              <a:rPr lang="en-US" altLang="ja-JP" sz="813" dirty="0" smtClean="0"/>
              <a:t>2021</a:t>
            </a:r>
            <a:r>
              <a:rPr lang="ja-JP" altLang="en-US" sz="813" dirty="0" smtClean="0"/>
              <a:t>年</a:t>
            </a:r>
            <a:r>
              <a:rPr lang="en-US" altLang="ja-JP" sz="813" dirty="0"/>
              <a:t>8</a:t>
            </a:r>
            <a:r>
              <a:rPr lang="ja-JP" altLang="en-US" sz="813" dirty="0" smtClean="0"/>
              <a:t>月</a:t>
            </a:r>
            <a:r>
              <a:rPr lang="en-US" altLang="ja-JP" sz="813" dirty="0" smtClean="0"/>
              <a:t>20</a:t>
            </a:r>
            <a:r>
              <a:rPr lang="ja-JP" altLang="en-US" sz="813" dirty="0" smtClean="0"/>
              <a:t>日 </a:t>
            </a:r>
            <a:r>
              <a:rPr lang="ja-JP" altLang="en-US" sz="813" dirty="0"/>
              <a:t>日本銀行調査統計局「資金循環の日米欧比較」</a:t>
            </a:r>
          </a:p>
        </p:txBody>
      </p:sp>
      <p:sp>
        <p:nvSpPr>
          <p:cNvPr id="30" name="角丸四角形 29"/>
          <p:cNvSpPr/>
          <p:nvPr/>
        </p:nvSpPr>
        <p:spPr>
          <a:xfrm>
            <a:off x="10490220" y="6623327"/>
            <a:ext cx="1434132" cy="2473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a:t>
            </a:r>
            <a:r>
              <a:rPr lang="ja-JP" altLang="en-US" sz="800" dirty="0" smtClean="0">
                <a:solidFill>
                  <a:schemeClr val="tx1"/>
                </a:solidFill>
                <a:latin typeface="メイリオ" panose="020B0604030504040204" pitchFamily="50" charset="-128"/>
                <a:ea typeface="メイリオ" panose="020B0604030504040204" pitchFamily="50" charset="-128"/>
              </a:rPr>
              <a:t>：財務省</a:t>
            </a:r>
            <a:r>
              <a:rPr lang="zh-TW" altLang="en-US" sz="800" dirty="0" smtClean="0">
                <a:solidFill>
                  <a:schemeClr val="tx1"/>
                </a:solidFill>
                <a:latin typeface="メイリオ" panose="020B0604030504040204" pitchFamily="50" charset="-128"/>
                <a:ea typeface="メイリオ" panose="020B0604030504040204" pitchFamily="50" charset="-128"/>
              </a:rPr>
              <a:t>作成</a:t>
            </a:r>
            <a:r>
              <a:rPr lang="ja-JP" altLang="en-US" sz="800" dirty="0" smtClean="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0860133" y="1383947"/>
            <a:ext cx="853119" cy="215444"/>
          </a:xfrm>
          <a:prstGeom prst="rect">
            <a:avLst/>
          </a:prstGeom>
          <a:solidFill>
            <a:schemeClr val="bg1"/>
          </a:solidFill>
        </p:spPr>
        <p:txBody>
          <a:bodyPr wrap="none" rtlCol="0">
            <a:spAutoFit/>
          </a:bodyPr>
          <a:lstStyle/>
          <a:p>
            <a:r>
              <a:rPr kumimoji="1" lang="ja-JP" altLang="en-US" sz="800" dirty="0" smtClean="0"/>
              <a:t>（</a:t>
            </a:r>
            <a:r>
              <a:rPr kumimoji="1" lang="en-US" altLang="ja-JP" sz="800" dirty="0" smtClean="0"/>
              <a:t>1,946</a:t>
            </a:r>
            <a:r>
              <a:rPr kumimoji="1" lang="ja-JP" altLang="en-US" sz="800" dirty="0" smtClean="0"/>
              <a:t>兆円）</a:t>
            </a:r>
            <a:endParaRPr kumimoji="1" lang="ja-JP" altLang="en-US" sz="800" dirty="0"/>
          </a:p>
        </p:txBody>
      </p:sp>
      <p:sp>
        <p:nvSpPr>
          <p:cNvPr id="27" name="テキスト ボックス 26"/>
          <p:cNvSpPr txBox="1"/>
          <p:nvPr/>
        </p:nvSpPr>
        <p:spPr>
          <a:xfrm>
            <a:off x="10861299" y="2166193"/>
            <a:ext cx="955711" cy="215444"/>
          </a:xfrm>
          <a:prstGeom prst="rect">
            <a:avLst/>
          </a:prstGeom>
          <a:solidFill>
            <a:schemeClr val="bg1"/>
          </a:solidFill>
        </p:spPr>
        <p:txBody>
          <a:bodyPr wrap="none" rtlCol="0">
            <a:spAutoFit/>
          </a:bodyPr>
          <a:lstStyle/>
          <a:p>
            <a:r>
              <a:rPr kumimoji="1" lang="ja-JP" altLang="en-US" sz="800" dirty="0" smtClean="0"/>
              <a:t>（</a:t>
            </a:r>
            <a:r>
              <a:rPr lang="en-US" altLang="ja-JP" sz="800" dirty="0"/>
              <a:t>109.6</a:t>
            </a:r>
            <a:r>
              <a:rPr kumimoji="1" lang="ja-JP" altLang="en-US" sz="800" dirty="0" smtClean="0"/>
              <a:t>兆ドル）</a:t>
            </a:r>
            <a:endParaRPr kumimoji="1" lang="ja-JP" altLang="en-US" sz="800" dirty="0"/>
          </a:p>
        </p:txBody>
      </p:sp>
      <p:sp>
        <p:nvSpPr>
          <p:cNvPr id="32" name="テキスト ボックス 31"/>
          <p:cNvSpPr txBox="1"/>
          <p:nvPr/>
        </p:nvSpPr>
        <p:spPr>
          <a:xfrm>
            <a:off x="10857362" y="2938468"/>
            <a:ext cx="1000595" cy="215444"/>
          </a:xfrm>
          <a:prstGeom prst="rect">
            <a:avLst/>
          </a:prstGeom>
          <a:solidFill>
            <a:schemeClr val="bg1"/>
          </a:solidFill>
        </p:spPr>
        <p:txBody>
          <a:bodyPr wrap="none" rtlCol="0">
            <a:spAutoFit/>
          </a:bodyPr>
          <a:lstStyle/>
          <a:p>
            <a:r>
              <a:rPr kumimoji="1" lang="ja-JP" altLang="en-US" sz="800" dirty="0" smtClean="0"/>
              <a:t>（</a:t>
            </a:r>
            <a:r>
              <a:rPr lang="en-US" altLang="ja-JP" sz="800" dirty="0"/>
              <a:t>27.6</a:t>
            </a:r>
            <a:r>
              <a:rPr kumimoji="1" lang="ja-JP" altLang="en-US" sz="800" dirty="0" smtClean="0"/>
              <a:t>兆ユーロ）</a:t>
            </a:r>
            <a:endParaRPr kumimoji="1" lang="ja-JP" altLang="en-US" sz="800" dirty="0"/>
          </a:p>
        </p:txBody>
      </p:sp>
    </p:spTree>
    <p:extLst>
      <p:ext uri="{BB962C8B-B14F-4D97-AF65-F5344CB8AC3E}">
        <p14:creationId xmlns:p14="http://schemas.microsoft.com/office/powerpoint/2010/main" val="3714157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44</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大阪は世界の住みやすさランキングで第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なっており、特に安定性（</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Stability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ヘルスケア</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Healthcare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a:t>
            </a:r>
            <a:r>
              <a:rPr lang="ja-JP" altLang="en-US" sz="1200" dirty="0" smtClean="0">
                <a:latin typeface="UD デジタル 教科書体 NK-R" panose="02020400000000000000" pitchFamily="18" charset="-128"/>
                <a:ea typeface="UD デジタル 教科書体 NK-R" panose="02020400000000000000" pitchFamily="18" charset="-128"/>
              </a:rPr>
              <a:t>とって</a:t>
            </a:r>
            <a:r>
              <a:rPr lang="ja-JP" altLang="en-US" sz="1200" dirty="0">
                <a:latin typeface="UD デジタル 教科書体 NK-R" panose="02020400000000000000" pitchFamily="18" charset="-128"/>
                <a:ea typeface="UD デジタル 教科書体 NK-R" panose="02020400000000000000" pitchFamily="18" charset="-128"/>
              </a:rPr>
              <a:t>、さらに住みやすい街となっている</a:t>
            </a: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豊か</a:t>
            </a:r>
            <a:r>
              <a:rPr lang="ja-JP" altLang="en-US" sz="1200" dirty="0">
                <a:latin typeface="UD デジタル 教科書体 NK-R" panose="02020400000000000000" pitchFamily="18" charset="-128"/>
                <a:ea typeface="UD デジタル 教科書体 NK-R" panose="02020400000000000000" pitchFamily="18" charset="-128"/>
              </a:rPr>
              <a:t>な生活環境や投資魅力によりフィンテック企業を</a:t>
            </a:r>
            <a:r>
              <a:rPr lang="ja-JP" altLang="en-US" sz="1200" dirty="0" smtClean="0">
                <a:latin typeface="UD デジタル 教科書体 NK-R" panose="02020400000000000000" pitchFamily="18" charset="-128"/>
                <a:ea typeface="UD デジタル 教科書体 NK-R" panose="02020400000000000000" pitchFamily="18" charset="-128"/>
              </a:rPr>
              <a:t>含む金融系外国企業</a:t>
            </a:r>
            <a:r>
              <a:rPr lang="ja-JP" altLang="en-US" sz="1200" dirty="0">
                <a:latin typeface="UD デジタル 教科書体 NK-R" panose="02020400000000000000" pitchFamily="18" charset="-128"/>
                <a:ea typeface="UD デジタル 教科書体 NK-R" panose="02020400000000000000" pitchFamily="18" charset="-128"/>
              </a:rPr>
              <a:t>や投資家等が集積</a:t>
            </a:r>
            <a:r>
              <a:rPr lang="ja-JP" altLang="en-US" sz="1200" dirty="0" smtClean="0">
                <a:latin typeface="UD デジタル 教科書体 NK-R" panose="02020400000000000000" pitchFamily="18" charset="-128"/>
                <a:ea typeface="UD デジタル 教科書体 NK-R" panose="02020400000000000000" pitchFamily="18" charset="-128"/>
              </a:rPr>
              <a:t>している</a:t>
            </a:r>
            <a:r>
              <a:rPr lang="ja-JP" altLang="en-US" sz="1200" dirty="0">
                <a:latin typeface="UD デジタル 教科書体 NK-R" panose="02020400000000000000" pitchFamily="18" charset="-128"/>
                <a:ea typeface="UD デジタル 教科書体 NK-R" panose="02020400000000000000" pitchFamily="18" charset="-128"/>
              </a:rPr>
              <a:t>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６</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pic>
        <p:nvPicPr>
          <p:cNvPr id="35" name="図 34">
            <a:extLst>
              <a:ext uri="{FF2B5EF4-FFF2-40B4-BE49-F238E27FC236}">
                <a16:creationId xmlns:a16="http://schemas.microsoft.com/office/drawing/2014/main" id="{90FDE8B5-B0CC-4D9E-A6B3-CAA37D16425C}"/>
              </a:ext>
            </a:extLst>
          </p:cNvPr>
          <p:cNvPicPr>
            <a:picLocks noChangeAspect="1"/>
          </p:cNvPicPr>
          <p:nvPr/>
        </p:nvPicPr>
        <p:blipFill rotWithShape="1">
          <a:blip r:embed="rId2"/>
          <a:srcRect l="21906" t="23691" r="53809" b="29725"/>
          <a:stretch/>
        </p:blipFill>
        <p:spPr>
          <a:xfrm>
            <a:off x="6626073" y="1950474"/>
            <a:ext cx="1891656" cy="2728515"/>
          </a:xfrm>
          <a:prstGeom prst="rect">
            <a:avLst/>
          </a:prstGeom>
        </p:spPr>
      </p:pic>
      <p:sp>
        <p:nvSpPr>
          <p:cNvPr id="36" name="テキスト ボックス 35">
            <a:extLst>
              <a:ext uri="{FF2B5EF4-FFF2-40B4-BE49-F238E27FC236}">
                <a16:creationId xmlns:a16="http://schemas.microsoft.com/office/drawing/2014/main" id="{094F4281-E725-4BED-BB5E-3F19324238C9}"/>
              </a:ext>
            </a:extLst>
          </p:cNvPr>
          <p:cNvSpPr txBox="1"/>
          <p:nvPr/>
        </p:nvSpPr>
        <p:spPr>
          <a:xfrm>
            <a:off x="6343447" y="1284112"/>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Ten of the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 in the </a:t>
            </a:r>
            <a:r>
              <a:rPr lang="en-US" altLang="ja-JP" sz="1200" b="1" dirty="0" smtClean="0">
                <a:solidFill>
                  <a:schemeClr val="bg1"/>
                </a:solidFill>
                <a:latin typeface="Meiryo UI" panose="020B0604030504040204" pitchFamily="50" charset="-128"/>
                <a:ea typeface="Meiryo UI" panose="020B0604030504040204" pitchFamily="50" charset="-128"/>
              </a:rPr>
              <a:t>World</a:t>
            </a:r>
          </a:p>
          <a:p>
            <a:pPr>
              <a:defRPr/>
            </a:pPr>
            <a:r>
              <a:rPr lang="ja-JP" altLang="en-US" sz="1200" b="1" dirty="0">
                <a:solidFill>
                  <a:schemeClr val="bg1"/>
                </a:solidFill>
                <a:latin typeface="Meiryo UI" panose="020B0604030504040204" pitchFamily="50" charset="-128"/>
                <a:ea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世界で最も住みやすい</a:t>
            </a:r>
            <a:r>
              <a:rPr lang="en-US" altLang="ja-JP" sz="1200" b="1" dirty="0">
                <a:solidFill>
                  <a:schemeClr val="bg1"/>
                </a:solidFill>
                <a:latin typeface="Meiryo UI" panose="020B0604030504040204" pitchFamily="50" charset="-128"/>
                <a:ea typeface="Meiryo UI" panose="020B0604030504040204" pitchFamily="50" charset="-128"/>
              </a:rPr>
              <a:t>10</a:t>
            </a:r>
            <a:r>
              <a:rPr lang="ja-JP" altLang="en-US" sz="1200" b="1" dirty="0">
                <a:solidFill>
                  <a:schemeClr val="bg1"/>
                </a:solidFill>
                <a:latin typeface="Meiryo UI" panose="020B0604030504040204" pitchFamily="50" charset="-128"/>
                <a:ea typeface="Meiryo UI" panose="020B0604030504040204" pitchFamily="50" charset="-128"/>
              </a:rPr>
              <a:t>の都市）</a:t>
            </a:r>
            <a:endParaRPr lang="en-US" altLang="ja-JP" sz="1200" b="1" dirty="0">
              <a:solidFill>
                <a:schemeClr val="bg1"/>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04594773-8F00-42D0-AD5D-FCBE68625416}"/>
              </a:ext>
            </a:extLst>
          </p:cNvPr>
          <p:cNvPicPr>
            <a:picLocks noChangeAspect="1"/>
          </p:cNvPicPr>
          <p:nvPr/>
        </p:nvPicPr>
        <p:blipFill rotWithShape="1">
          <a:blip r:embed="rId3"/>
          <a:srcRect l="39405" t="29831" r="23095" b="15327"/>
          <a:stretch/>
        </p:blipFill>
        <p:spPr>
          <a:xfrm>
            <a:off x="8772498" y="2163339"/>
            <a:ext cx="2716278" cy="2504892"/>
          </a:xfrm>
          <a:prstGeom prst="rect">
            <a:avLst/>
          </a:prstGeom>
        </p:spPr>
      </p:pic>
      <p:sp>
        <p:nvSpPr>
          <p:cNvPr id="38" name="正方形/長方形 37">
            <a:extLst>
              <a:ext uri="{FF2B5EF4-FFF2-40B4-BE49-F238E27FC236}">
                <a16:creationId xmlns:a16="http://schemas.microsoft.com/office/drawing/2014/main" id="{F7E6FEA9-20AD-40E7-BCCF-8E55B0DB35D7}"/>
              </a:ext>
            </a:extLst>
          </p:cNvPr>
          <p:cNvSpPr/>
          <p:nvPr/>
        </p:nvSpPr>
        <p:spPr>
          <a:xfrm>
            <a:off x="6343448" y="1278136"/>
            <a:ext cx="5530104" cy="377821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0F760953-DA76-47F5-8C9E-D4536F373108}"/>
              </a:ext>
            </a:extLst>
          </p:cNvPr>
          <p:cNvSpPr txBox="1"/>
          <p:nvPr/>
        </p:nvSpPr>
        <p:spPr>
          <a:xfrm>
            <a:off x="10044753" y="5176244"/>
            <a:ext cx="1862504"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a:solidFill>
                  <a:prstClr val="black"/>
                </a:solidFill>
                <a:latin typeface="游ゴシック 本文"/>
                <a:cs typeface="Meiryo UI" panose="020B0604030504040204" pitchFamily="50" charset="-128"/>
              </a:rPr>
              <a:t>O-BIC</a:t>
            </a:r>
            <a:r>
              <a:rPr lang="ja-JP" altLang="en-US" sz="900" dirty="0">
                <a:solidFill>
                  <a:prstClr val="black"/>
                </a:solidFill>
                <a:latin typeface="游ゴシック 本文"/>
                <a:cs typeface="Meiryo UI" panose="020B0604030504040204" pitchFamily="50" charset="-128"/>
              </a:rPr>
              <a:t>作成資料</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など高度</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95350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a:latin typeface="UD デジタル 教科書体 NK-R" panose="02020400000000000000" pitchFamily="18" charset="-128"/>
                <a:ea typeface="UD デジタル 教科書体 NK-R" panose="02020400000000000000" pitchFamily="18" charset="-128"/>
              </a:rPr>
              <a:t>　戦略策定の趣旨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5</a:t>
            </a:fld>
            <a:endParaRPr kumimoji="1" lang="ja-JP" altLang="en-US" dirty="0"/>
          </a:p>
        </p:txBody>
      </p:sp>
      <p:sp>
        <p:nvSpPr>
          <p:cNvPr id="6" name="正方形/長方形 5"/>
          <p:cNvSpPr/>
          <p:nvPr/>
        </p:nvSpPr>
        <p:spPr>
          <a:xfrm>
            <a:off x="838199" y="1158703"/>
            <a:ext cx="10284725" cy="4708981"/>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世界の金融情勢が大きく変化し、税制改正や規制対応など、国際金融都市の実現に向けた国の動きが本格化する中で、我が国の成長力を高めていくためには</a:t>
            </a:r>
            <a:r>
              <a:rPr lang="ja-JP" altLang="en-US" sz="2000" dirty="0" smtClean="0">
                <a:latin typeface="UD デジタル 教科書体 NK-R" panose="02020400000000000000" pitchFamily="18" charset="-128"/>
                <a:ea typeface="UD デジタル 教科書体 NK-R" panose="02020400000000000000" pitchFamily="18" charset="-128"/>
              </a:rPr>
              <a:t>、アメリカ、イギリスなどにおいても複数の国際金融都市が形成されている状況も踏まえつつ、国際</a:t>
            </a:r>
            <a:r>
              <a:rPr lang="ja-JP" altLang="en-US" sz="2000" dirty="0">
                <a:latin typeface="UD デジタル 教科書体 NK-R" panose="02020400000000000000" pitchFamily="18" charset="-128"/>
                <a:ea typeface="UD デジタル 教科書体 NK-R" panose="02020400000000000000" pitchFamily="18" charset="-128"/>
              </a:rPr>
              <a:t>競争力を有する複数の金融都市が必要である。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大阪を国際金融都市とすることは、危機事象発生時における金融面での日本のレジリエンスを強化する重要な取組みでもある。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さらに、「経済の血液」とも言われる金融機能の強化を図ることは、ポストコロナに向けた大阪・関西</a:t>
            </a:r>
            <a:r>
              <a:rPr lang="ja-JP" altLang="en-US" sz="2000" dirty="0" smtClean="0">
                <a:latin typeface="UD デジタル 教科書体 NK-R" panose="02020400000000000000" pitchFamily="18" charset="-128"/>
                <a:ea typeface="UD デジタル 教科書体 NK-R" panose="02020400000000000000" pitchFamily="18" charset="-128"/>
              </a:rPr>
              <a:t>経済の成長・発展</a:t>
            </a:r>
            <a:r>
              <a:rPr lang="ja-JP" altLang="en-US" sz="2000" dirty="0">
                <a:latin typeface="UD デジタル 教科書体 NK-R" panose="02020400000000000000" pitchFamily="18" charset="-128"/>
                <a:ea typeface="UD デジタル 教科書体 NK-R" panose="02020400000000000000" pitchFamily="18" charset="-128"/>
              </a:rPr>
              <a:t>をめざす地域の</a:t>
            </a:r>
            <a:r>
              <a:rPr lang="ja-JP" altLang="en-US" sz="2000" dirty="0" smtClean="0">
                <a:latin typeface="UD デジタル 教科書体 NK-R" panose="02020400000000000000" pitchFamily="18" charset="-128"/>
                <a:ea typeface="UD デジタル 教科書体 NK-R" panose="02020400000000000000" pitchFamily="18" charset="-128"/>
              </a:rPr>
              <a:t>ビジョンの</a:t>
            </a:r>
            <a:r>
              <a:rPr lang="ja-JP" altLang="en-US" sz="2000" dirty="0">
                <a:latin typeface="UD デジタル 教科書体 NK-R" panose="02020400000000000000" pitchFamily="18" charset="-128"/>
                <a:ea typeface="UD デジタル 教科書体 NK-R" panose="02020400000000000000" pitchFamily="18" charset="-128"/>
              </a:rPr>
              <a:t>具現化に寄与し</a:t>
            </a:r>
            <a:r>
              <a:rPr lang="ja-JP" altLang="en-US" sz="2000" dirty="0" smtClean="0">
                <a:latin typeface="UD デジタル 教科書体 NK-R" panose="02020400000000000000" pitchFamily="18" charset="-128"/>
                <a:ea typeface="UD デジタル 教科書体 NK-R" panose="02020400000000000000" pitchFamily="18" charset="-128"/>
              </a:rPr>
              <a:t>、府民</a:t>
            </a:r>
            <a:r>
              <a:rPr lang="ja-JP" altLang="en-US" sz="2000" dirty="0">
                <a:latin typeface="UD デジタル 教科書体 NK-R" panose="02020400000000000000" pitchFamily="18" charset="-128"/>
                <a:ea typeface="UD デジタル 教科書体 NK-R" panose="02020400000000000000" pitchFamily="18" charset="-128"/>
              </a:rPr>
              <a:t>の利益・幸福に</a:t>
            </a:r>
            <a:r>
              <a:rPr lang="ja-JP" altLang="en-US" sz="2000" dirty="0" smtClean="0">
                <a:latin typeface="UD デジタル 教科書体 NK-R" panose="02020400000000000000" pitchFamily="18" charset="-128"/>
                <a:ea typeface="UD デジタル 教科書体 NK-R" panose="02020400000000000000" pitchFamily="18" charset="-128"/>
              </a:rPr>
              <a:t>つながる。</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これにより</a:t>
            </a:r>
            <a:r>
              <a:rPr lang="ja-JP" altLang="en-US" sz="2000" dirty="0" smtClean="0">
                <a:latin typeface="UD デジタル 教科書体 NK-R" panose="02020400000000000000" pitchFamily="18" charset="-128"/>
                <a:ea typeface="UD デジタル 教科書体 NK-R" panose="02020400000000000000" pitchFamily="18" charset="-128"/>
              </a:rPr>
              <a:t>、大阪・関西の</a:t>
            </a:r>
            <a:r>
              <a:rPr lang="ja-JP" altLang="en-US" sz="2000" dirty="0">
                <a:latin typeface="UD デジタル 教科書体 NK-R" panose="02020400000000000000" pitchFamily="18" charset="-128"/>
                <a:ea typeface="UD デジタル 教科書体 NK-R" panose="02020400000000000000" pitchFamily="18" charset="-128"/>
              </a:rPr>
              <a:t>新たな成長の柱</a:t>
            </a:r>
            <a:r>
              <a:rPr lang="ja-JP" altLang="en-US" sz="2000" dirty="0" smtClean="0">
                <a:latin typeface="UD デジタル 教科書体 NK-R" panose="02020400000000000000" pitchFamily="18" charset="-128"/>
                <a:ea typeface="UD デジタル 教科書体 NK-R" panose="02020400000000000000" pitchFamily="18" charset="-128"/>
              </a:rPr>
              <a:t>となるだけでなく、日本全体の</a:t>
            </a:r>
            <a:r>
              <a:rPr lang="ja-JP" altLang="en-US" sz="2000" dirty="0">
                <a:latin typeface="UD デジタル 教科書体 NK-R" panose="02020400000000000000" pitchFamily="18" charset="-128"/>
                <a:ea typeface="UD デジタル 教科書体 NK-R" panose="02020400000000000000" pitchFamily="18" charset="-128"/>
              </a:rPr>
              <a:t>経済発展にも資するものとなる</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smtClean="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こうしたことから、独自の個性・機能を持つ国際金融都市を形成し、日本の成長をけん引する東西二極の一極としての大阪のさらなる飛躍につなげていくため、戦略を策定する。</a:t>
            </a:r>
          </a:p>
        </p:txBody>
      </p:sp>
    </p:spTree>
    <p:extLst>
      <p:ext uri="{BB962C8B-B14F-4D97-AF65-F5344CB8AC3E}">
        <p14:creationId xmlns:p14="http://schemas.microsoft.com/office/powerpoint/2010/main" val="289135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２</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世界の潮流と日本の状況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dirty="0"/>
          </a:p>
        </p:txBody>
      </p:sp>
      <p:sp>
        <p:nvSpPr>
          <p:cNvPr id="6" name="正方形/長方形 5"/>
          <p:cNvSpPr/>
          <p:nvPr/>
        </p:nvSpPr>
        <p:spPr>
          <a:xfrm>
            <a:off x="838200" y="1157974"/>
            <a:ext cx="6426395" cy="1938992"/>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国際金融拠点は主要金融機関が拠点を</a:t>
            </a:r>
            <a:r>
              <a:rPr lang="ja-JP" altLang="en-US" sz="2000" dirty="0" smtClean="0">
                <a:latin typeface="UD デジタル 教科書体 NK-R" panose="02020400000000000000" pitchFamily="18" charset="-128"/>
                <a:ea typeface="UD デジタル 教科書体 NK-R" panose="02020400000000000000" pitchFamily="18" charset="-128"/>
              </a:rPr>
              <a:t>構えることはもちろんのこと、</a:t>
            </a:r>
            <a:r>
              <a:rPr lang="ja-JP" altLang="en-US" sz="2000" dirty="0">
                <a:latin typeface="UD デジタル 教科書体 NK-R" panose="02020400000000000000" pitchFamily="18" charset="-128"/>
                <a:ea typeface="UD デジタル 教科書体 NK-R" panose="02020400000000000000" pitchFamily="18" charset="-128"/>
              </a:rPr>
              <a:t>近年では</a:t>
            </a:r>
            <a:r>
              <a:rPr lang="ja-JP" altLang="en-US" sz="2000" dirty="0" smtClean="0">
                <a:latin typeface="UD デジタル 教科書体 NK-R" panose="02020400000000000000" pitchFamily="18" charset="-128"/>
                <a:ea typeface="UD デジタル 教科書体 NK-R" panose="02020400000000000000" pitchFamily="18" charset="-128"/>
              </a:rPr>
              <a:t>、新たにフィンテック</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企業の集積等も構成要素になるなど、多様な金融主体が活動する拠点に</a:t>
            </a:r>
            <a:r>
              <a:rPr lang="ja-JP" altLang="en-US" sz="2000" dirty="0" smtClean="0">
                <a:latin typeface="UD デジタル 教科書体 NK-R" panose="02020400000000000000" pitchFamily="18" charset="-128"/>
                <a:ea typeface="UD デジタル 教科書体 NK-R" panose="02020400000000000000" pitchFamily="18" charset="-128"/>
              </a:rPr>
              <a:t>変化している。</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また、ビジネス</a:t>
            </a:r>
            <a:r>
              <a:rPr lang="ja-JP" altLang="en-US" sz="2000" dirty="0">
                <a:latin typeface="UD デジタル 教科書体 NK-R" panose="02020400000000000000" pitchFamily="18" charset="-128"/>
                <a:ea typeface="UD デジタル 教科書体 NK-R" panose="02020400000000000000" pitchFamily="18" charset="-128"/>
              </a:rPr>
              <a:t>機会</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投資先</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と顧客</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資産の保有者</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が存在する都市に、金融機関や投資家等が集積する傾向にある。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6069A4C-E1CE-42A3-B605-497ADBE84ED4}"/>
              </a:ext>
            </a:extLst>
          </p:cNvPr>
          <p:cNvSpPr/>
          <p:nvPr/>
        </p:nvSpPr>
        <p:spPr>
          <a:xfrm>
            <a:off x="6977259" y="1039933"/>
            <a:ext cx="5053200" cy="319639"/>
          </a:xfrm>
          <a:prstGeom prst="rect">
            <a:avLst/>
          </a:prstGeom>
        </p:spPr>
        <p:txBody>
          <a:bodyPr wrap="square">
            <a:spAutoFit/>
          </a:bodyPr>
          <a:lstStyle/>
          <a:p>
            <a:pPr algn="ctr"/>
            <a:r>
              <a:rPr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［世界のフィンテック・ランキング（</a:t>
            </a:r>
            <a:r>
              <a:rPr lang="en-US" altLang="ja-JP" sz="1477" dirty="0">
                <a:solidFill>
                  <a:srgbClr val="000000"/>
                </a:solidFill>
                <a:latin typeface="UD デジタル 教科書体 NK-R" panose="02020400000000000000" pitchFamily="18" charset="-128"/>
                <a:ea typeface="UD デジタル 教科書体 NK-R" panose="02020400000000000000" pitchFamily="18" charset="-128"/>
              </a:rPr>
              <a:t>2021</a:t>
            </a:r>
            <a:r>
              <a:rPr lang="ja-JP" altLang="en-US" sz="1477" dirty="0" smtClean="0">
                <a:solidFill>
                  <a:srgbClr val="000000"/>
                </a:solidFill>
                <a:latin typeface="UD デジタル 教科書体 NK-R" panose="02020400000000000000" pitchFamily="18" charset="-128"/>
                <a:ea typeface="UD デジタル 教科書体 NK-R" panose="02020400000000000000" pitchFamily="18" charset="-128"/>
              </a:rPr>
              <a:t>年）</a:t>
            </a:r>
            <a:r>
              <a:rPr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a:t>
            </a:r>
          </a:p>
        </p:txBody>
      </p:sp>
      <p:sp>
        <p:nvSpPr>
          <p:cNvPr id="13" name="正方形/長方形 12">
            <a:extLst>
              <a:ext uri="{FF2B5EF4-FFF2-40B4-BE49-F238E27FC236}">
                <a16:creationId xmlns:a16="http://schemas.microsoft.com/office/drawing/2014/main" id="{C6069A4C-E1CE-42A3-B605-497ADBE84ED4}"/>
              </a:ext>
            </a:extLst>
          </p:cNvPr>
          <p:cNvSpPr/>
          <p:nvPr/>
        </p:nvSpPr>
        <p:spPr>
          <a:xfrm>
            <a:off x="838199" y="3456831"/>
            <a:ext cx="6426395" cy="461665"/>
          </a:xfrm>
          <a:prstGeom prst="rect">
            <a:avLst/>
          </a:prstGeom>
        </p:spPr>
        <p:txBody>
          <a:bodyPr wrap="square">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　フィンテックとは、</a:t>
            </a:r>
            <a:r>
              <a:rPr lang="en-US" altLang="ja-JP" sz="1200" dirty="0">
                <a:latin typeface="UD デジタル 教科書体 NK-R" panose="02020400000000000000" pitchFamily="18" charset="-128"/>
                <a:ea typeface="UD デジタル 教科書体 NK-R" panose="02020400000000000000" pitchFamily="18" charset="-128"/>
              </a:rPr>
              <a:t>Finance</a:t>
            </a:r>
            <a:r>
              <a:rPr lang="ja-JP" altLang="en-US" sz="1200" dirty="0">
                <a:latin typeface="UD デジタル 教科書体 NK-R" panose="02020400000000000000" pitchFamily="18" charset="-128"/>
                <a:ea typeface="UD デジタル 教科書体 NK-R" panose="02020400000000000000" pitchFamily="18" charset="-128"/>
              </a:rPr>
              <a:t>と</a:t>
            </a:r>
            <a:r>
              <a:rPr lang="en-US" altLang="ja-JP" sz="1200" dirty="0">
                <a:latin typeface="UD デジタル 教科書体 NK-R" panose="02020400000000000000" pitchFamily="18" charset="-128"/>
                <a:ea typeface="UD デジタル 教科書体 NK-R" panose="02020400000000000000" pitchFamily="18" charset="-128"/>
              </a:rPr>
              <a:t>Technology</a:t>
            </a:r>
            <a:r>
              <a:rPr lang="ja-JP" altLang="en-US" sz="1200" dirty="0">
                <a:latin typeface="UD デジタル 教科書体 NK-R" panose="02020400000000000000" pitchFamily="18" charset="-128"/>
                <a:ea typeface="UD デジタル 教科書体 NK-R" panose="02020400000000000000" pitchFamily="18" charset="-128"/>
              </a:rPr>
              <a:t>を掛け合わせた造語で、金融サービスとテクノロジー</a:t>
            </a:r>
            <a:r>
              <a:rPr lang="ja-JP" altLang="en-US" sz="1200" dirty="0" smtClean="0">
                <a:latin typeface="UD デジタル 教科書体 NK-R" panose="02020400000000000000" pitchFamily="18" charset="-128"/>
                <a:ea typeface="UD デジタル 教科書体 NK-R" panose="02020400000000000000" pitchFamily="18" charset="-128"/>
              </a:rPr>
              <a:t>を</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結びつける</a:t>
            </a:r>
            <a:r>
              <a:rPr lang="ja-JP" altLang="en-US" sz="1200" dirty="0">
                <a:latin typeface="UD デジタル 教科書体 NK-R" panose="02020400000000000000" pitchFamily="18" charset="-128"/>
                <a:ea typeface="UD デジタル 教科書体 NK-R" panose="02020400000000000000" pitchFamily="18" charset="-128"/>
              </a:rPr>
              <a:t>ことによって生まれた新たな金融商品やサービス等のこと</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rotWithShape="1">
          <a:blip r:embed="rId2"/>
          <a:srcRect t="3969"/>
          <a:stretch/>
        </p:blipFill>
        <p:spPr>
          <a:xfrm>
            <a:off x="7264596" y="1346453"/>
            <a:ext cx="4492257" cy="5313531"/>
          </a:xfrm>
          <a:prstGeom prst="rect">
            <a:avLst/>
          </a:prstGeom>
        </p:spPr>
      </p:pic>
    </p:spTree>
    <p:extLst>
      <p:ext uri="{BB962C8B-B14F-4D97-AF65-F5344CB8AC3E}">
        <p14:creationId xmlns:p14="http://schemas.microsoft.com/office/powerpoint/2010/main" val="154119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7</a:t>
            </a:fld>
            <a:endParaRPr kumimoji="1" lang="ja-JP" altLang="en-US" dirty="0"/>
          </a:p>
        </p:txBody>
      </p:sp>
      <p:sp>
        <p:nvSpPr>
          <p:cNvPr id="6" name="正方形/長方形 5"/>
          <p:cNvSpPr/>
          <p:nvPr/>
        </p:nvSpPr>
        <p:spPr>
          <a:xfrm>
            <a:off x="838200" y="334710"/>
            <a:ext cx="10718800" cy="6401753"/>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そして</a:t>
            </a:r>
            <a:r>
              <a:rPr lang="ja-JP" altLang="en-US"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グローバルな金融業の環境</a:t>
            </a:r>
            <a:r>
              <a:rPr lang="ja-JP" altLang="en-US" sz="2000" dirty="0" smtClean="0">
                <a:latin typeface="UD デジタル 教科書体 NK-R" panose="02020400000000000000" pitchFamily="18" charset="-128"/>
                <a:ea typeface="UD デジタル 教科書体 NK-R" panose="02020400000000000000" pitchFamily="18" charset="-128"/>
              </a:rPr>
              <a:t>にも変化</a:t>
            </a:r>
            <a:r>
              <a:rPr lang="ja-JP" altLang="en-US" sz="2000" dirty="0">
                <a:latin typeface="UD デジタル 教科書体 NK-R" panose="02020400000000000000" pitchFamily="18" charset="-128"/>
                <a:ea typeface="UD デジタル 教科書体 NK-R" panose="02020400000000000000" pitchFamily="18" charset="-128"/>
              </a:rPr>
              <a:t>が生じており、資産運用会社の規模が</a:t>
            </a:r>
            <a:r>
              <a:rPr lang="ja-JP" altLang="en-US" sz="2000" dirty="0" smtClean="0">
                <a:latin typeface="UD デジタル 教科書体 NK-R" panose="02020400000000000000" pitchFamily="18" charset="-128"/>
                <a:ea typeface="UD デジタル 教科書体 NK-R" panose="02020400000000000000" pitchFamily="18" charset="-128"/>
              </a:rPr>
              <a:t>巨大化し、</a:t>
            </a:r>
            <a:r>
              <a:rPr lang="ja-JP" altLang="en-US" sz="2000" dirty="0">
                <a:latin typeface="UD デジタル 教科書体 NK-R" panose="02020400000000000000" pitchFamily="18" charset="-128"/>
                <a:ea typeface="UD デジタル 教科書体 NK-R" panose="02020400000000000000" pitchFamily="18" charset="-128"/>
              </a:rPr>
              <a:t>投資ファンド等の数も</a:t>
            </a:r>
            <a:r>
              <a:rPr lang="ja-JP" altLang="en-US" sz="2000" dirty="0" smtClean="0">
                <a:latin typeface="UD デジタル 教科書体 NK-R" panose="02020400000000000000" pitchFamily="18" charset="-128"/>
                <a:ea typeface="UD デジタル 教科書体 NK-R" panose="02020400000000000000" pitchFamily="18" charset="-128"/>
              </a:rPr>
              <a:t>増加している。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近年、香港国家安全維持法の成立や大湾区構想による中国との関係強化、英国の</a:t>
            </a:r>
            <a:r>
              <a:rPr lang="en-US" altLang="ja-JP" sz="2000" dirty="0">
                <a:latin typeface="UD デジタル 教科書体 NK-R" panose="02020400000000000000" pitchFamily="18" charset="-128"/>
                <a:ea typeface="UD デジタル 教科書体 NK-R" panose="02020400000000000000" pitchFamily="18" charset="-128"/>
              </a:rPr>
              <a:t>EU</a:t>
            </a:r>
            <a:r>
              <a:rPr lang="ja-JP" altLang="en-US" sz="2000" dirty="0">
                <a:latin typeface="UD デジタル 教科書体 NK-R" panose="02020400000000000000" pitchFamily="18" charset="-128"/>
                <a:ea typeface="UD デジタル 教科書体 NK-R" panose="02020400000000000000" pitchFamily="18" charset="-128"/>
              </a:rPr>
              <a:t>離脱といった政治情勢の変化等、世界の国際金融都市にビジネス環境に影響を与える動きがある。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さらに、企業が従業員や取引先、顧客、地域社会、株主といった多様なステークホルダーの利益に配慮すべきという考え方へのシフトがみられ、</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err="1">
                <a:latin typeface="UD デジタル 教科書体 NK-R" panose="02020400000000000000" pitchFamily="18" charset="-128"/>
                <a:ea typeface="UD デジタル 教科書体 NK-R" panose="02020400000000000000" pitchFamily="18" charset="-128"/>
              </a:rPr>
              <a:t>ｓ</a:t>
            </a:r>
            <a:r>
              <a:rPr lang="ja-JP" altLang="en-US" sz="2000" dirty="0">
                <a:latin typeface="UD デジタル 教科書体 NK-R" panose="02020400000000000000" pitchFamily="18" charset="-128"/>
                <a:ea typeface="UD デジタル 教科書体 NK-R" panose="02020400000000000000" pitchFamily="18" charset="-128"/>
              </a:rPr>
              <a:t>の達成につながるサステナブルファイナンスの拡大も進んでいる。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rotWithShape="1">
          <a:blip r:embed="rId2"/>
          <a:srcRect l="3358" t="19611" r="10629" b="11614"/>
          <a:stretch/>
        </p:blipFill>
        <p:spPr>
          <a:xfrm>
            <a:off x="5107176" y="1350196"/>
            <a:ext cx="6472685" cy="2909817"/>
          </a:xfrm>
          <a:prstGeom prst="rect">
            <a:avLst/>
          </a:prstGeom>
        </p:spPr>
      </p:pic>
      <p:sp>
        <p:nvSpPr>
          <p:cNvPr id="7" name="正方形/長方形 6"/>
          <p:cNvSpPr/>
          <p:nvPr/>
        </p:nvSpPr>
        <p:spPr>
          <a:xfrm>
            <a:off x="5307226" y="1000371"/>
            <a:ext cx="4957235"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［各国の主要プライベート・エクイティファンド</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の状況］</a:t>
            </a:r>
          </a:p>
        </p:txBody>
      </p:sp>
      <p:pic>
        <p:nvPicPr>
          <p:cNvPr id="8" name="図 7"/>
          <p:cNvPicPr>
            <a:picLocks noChangeAspect="1"/>
          </p:cNvPicPr>
          <p:nvPr/>
        </p:nvPicPr>
        <p:blipFill rotWithShape="1">
          <a:blip r:embed="rId3"/>
          <a:srcRect l="50880" t="23834" r="18811" b="31354"/>
          <a:stretch/>
        </p:blipFill>
        <p:spPr>
          <a:xfrm>
            <a:off x="838200" y="1078711"/>
            <a:ext cx="3971789" cy="3301587"/>
          </a:xfrm>
          <a:prstGeom prst="rect">
            <a:avLst/>
          </a:prstGeom>
        </p:spPr>
      </p:pic>
      <p:sp>
        <p:nvSpPr>
          <p:cNvPr id="10" name="正方形/長方形 9"/>
          <p:cNvSpPr/>
          <p:nvPr/>
        </p:nvSpPr>
        <p:spPr>
          <a:xfrm>
            <a:off x="838200" y="4367567"/>
            <a:ext cx="11108612" cy="461665"/>
          </a:xfrm>
          <a:prstGeom prst="rect">
            <a:avLst/>
          </a:prstGeom>
        </p:spPr>
        <p:txBody>
          <a:bodyPr wrap="square">
            <a:spAutoFit/>
          </a:bodyPr>
          <a:lstStyle/>
          <a:p>
            <a:r>
              <a:rPr lang="ja-JP" altLang="en-US" sz="800" dirty="0">
                <a:latin typeface="UD デジタル 教科書体 NK-R" panose="02020400000000000000" pitchFamily="18" charset="-128"/>
                <a:ea typeface="UD デジタル 教科書体 NK-R" panose="02020400000000000000" pitchFamily="18" charset="-128"/>
              </a:rPr>
              <a:t>（出典）日本・金融庁「金融庁の１年（</a:t>
            </a:r>
            <a:r>
              <a:rPr lang="en-US" altLang="ja-JP" sz="800" dirty="0">
                <a:latin typeface="UD デジタル 教科書体 NK-R" panose="02020400000000000000" pitchFamily="18" charset="-128"/>
                <a:ea typeface="UD デジタル 教科書体 NK-R" panose="02020400000000000000" pitchFamily="18" charset="-128"/>
              </a:rPr>
              <a:t>2019</a:t>
            </a:r>
            <a:r>
              <a:rPr lang="ja-JP" altLang="en-US" sz="800" dirty="0">
                <a:latin typeface="UD デジタル 教科書体 NK-R" panose="02020400000000000000" pitchFamily="18" charset="-128"/>
                <a:ea typeface="UD デジタル 教科書体 NK-R" panose="02020400000000000000" pitchFamily="18" charset="-128"/>
              </a:rPr>
              <a:t>事務年度）」、米国・</a:t>
            </a:r>
            <a:r>
              <a:rPr lang="en-US" altLang="ja-JP" sz="800" dirty="0">
                <a:latin typeface="UD デジタル 教科書体 NK-R" panose="02020400000000000000" pitchFamily="18" charset="-128"/>
                <a:ea typeface="UD デジタル 教科書体 NK-R" panose="02020400000000000000" pitchFamily="18" charset="-128"/>
              </a:rPr>
              <a:t>IAA</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Evolution Revolution Reports</a:t>
            </a:r>
            <a:r>
              <a:rPr lang="ja-JP" altLang="en-US" sz="800" dirty="0">
                <a:latin typeface="UD デジタル 教科書体 NK-R" panose="02020400000000000000" pitchFamily="18" charset="-128"/>
                <a:ea typeface="UD デジタル 教科書体 NK-R" panose="02020400000000000000" pitchFamily="18" charset="-128"/>
              </a:rPr>
              <a:t>」、</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シンガポール・</a:t>
            </a:r>
            <a:r>
              <a:rPr lang="en-US" altLang="ja-JP" sz="800" dirty="0">
                <a:latin typeface="UD デジタル 教科書体 NK-R" panose="02020400000000000000" pitchFamily="18" charset="-128"/>
                <a:ea typeface="UD デジタル 教科書体 NK-R" panose="02020400000000000000" pitchFamily="18" charset="-128"/>
              </a:rPr>
              <a:t>MAS</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Singapore Asset Management Survey</a:t>
            </a:r>
            <a:r>
              <a:rPr lang="ja-JP" altLang="en-US" sz="800" dirty="0">
                <a:latin typeface="UD デジタル 教科書体 NK-R" panose="02020400000000000000" pitchFamily="18" charset="-128"/>
                <a:ea typeface="UD デジタル 教科書体 NK-R" panose="02020400000000000000" pitchFamily="18" charset="-128"/>
              </a:rPr>
              <a:t>」、</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香港・</a:t>
            </a:r>
            <a:r>
              <a:rPr lang="en-US" altLang="ja-JP" sz="800" dirty="0">
                <a:latin typeface="UD デジタル 教科書体 NK-R" panose="02020400000000000000" pitchFamily="18" charset="-128"/>
                <a:ea typeface="UD デジタル 教科書体 NK-R" panose="02020400000000000000" pitchFamily="18" charset="-128"/>
              </a:rPr>
              <a:t>SEC</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Asset and Wealth Management Activities Survey</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Fund Management Activities Survey</a:t>
            </a:r>
            <a:r>
              <a:rPr lang="ja-JP" altLang="en-US" sz="800" dirty="0">
                <a:latin typeface="UD デジタル 教科書体 NK-R" panose="02020400000000000000" pitchFamily="18" charset="-128"/>
                <a:ea typeface="UD デジタル 教科書体 NK-R" panose="02020400000000000000" pitchFamily="18" charset="-128"/>
              </a:rPr>
              <a:t>」 </a:t>
            </a:r>
          </a:p>
        </p:txBody>
      </p:sp>
      <p:sp>
        <p:nvSpPr>
          <p:cNvPr id="2" name="正方形/長方形 1"/>
          <p:cNvSpPr/>
          <p:nvPr/>
        </p:nvSpPr>
        <p:spPr>
          <a:xfrm>
            <a:off x="9010650" y="3244850"/>
            <a:ext cx="34925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51976" y="3244850"/>
            <a:ext cx="485774"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305799" y="3594100"/>
            <a:ext cx="1181101"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987660" y="4284053"/>
            <a:ext cx="542302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）未公開株式を取得し、株式公開や第三者に売却をすることで、キャピタルゲインを獲得する</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ことを目的としたファンド</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041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２</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大阪の現状</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sp>
        <p:nvSpPr>
          <p:cNvPr id="8" name="正方形/長方形 7"/>
          <p:cNvSpPr/>
          <p:nvPr/>
        </p:nvSpPr>
        <p:spPr>
          <a:xfrm>
            <a:off x="838200" y="1122183"/>
            <a:ext cx="10855466" cy="1015663"/>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smtClean="0">
                <a:latin typeface="UD デジタル 教科書体 NK-R" panose="02020400000000000000" pitchFamily="18" charset="-128"/>
                <a:ea typeface="UD デジタル 教科書体 NK-R" panose="02020400000000000000" pitchFamily="18" charset="-128"/>
              </a:rPr>
              <a:t>202</a:t>
            </a:r>
            <a:r>
              <a:rPr lang="ja-JP" altLang="en-US" sz="2000" dirty="0" smtClean="0">
                <a:latin typeface="UD デジタル 教科書体 NK-R" panose="02020400000000000000" pitchFamily="18" charset="-128"/>
                <a:ea typeface="UD デジタル 教科書体 NK-R" panose="02020400000000000000" pitchFamily="18" charset="-128"/>
              </a:rPr>
              <a:t>２年</a:t>
            </a:r>
            <a:r>
              <a:rPr lang="ja-JP" altLang="en-US" sz="2000" dirty="0">
                <a:latin typeface="UD デジタル 教科書体 NK-R" panose="02020400000000000000" pitchFamily="18" charset="-128"/>
                <a:ea typeface="UD デジタル 教科書体 NK-R" panose="02020400000000000000" pitchFamily="18" charset="-128"/>
              </a:rPr>
              <a:t>３</a:t>
            </a:r>
            <a:r>
              <a:rPr lang="ja-JP" altLang="en-US" sz="2000" dirty="0" smtClean="0">
                <a:latin typeface="UD デジタル 教科書体 NK-R" panose="02020400000000000000" pitchFamily="18" charset="-128"/>
                <a:ea typeface="UD デジタル 教科書体 NK-R" panose="02020400000000000000" pitchFamily="18" charset="-128"/>
              </a:rPr>
              <a:t>月</a:t>
            </a:r>
            <a:r>
              <a:rPr lang="ja-JP" altLang="en-US" sz="2000" dirty="0">
                <a:latin typeface="UD デジタル 教科書体 NK-R" panose="02020400000000000000" pitchFamily="18" charset="-128"/>
                <a:ea typeface="UD デジタル 教科書体 NK-R" panose="02020400000000000000" pitchFamily="18" charset="-128"/>
              </a:rPr>
              <a:t>の国際金融センター都市ランキングでは、東京は９位、大阪</a:t>
            </a:r>
            <a:r>
              <a:rPr lang="ja-JP" altLang="en-US" sz="2000" dirty="0" smtClean="0">
                <a:latin typeface="UD デジタル 教科書体 NK-R" panose="02020400000000000000" pitchFamily="18" charset="-128"/>
                <a:ea typeface="UD デジタル 教科書体 NK-R" panose="02020400000000000000" pitchFamily="18" charset="-128"/>
              </a:rPr>
              <a:t>は</a:t>
            </a:r>
            <a:r>
              <a:rPr lang="ja-JP" altLang="en-US" sz="2000" dirty="0">
                <a:latin typeface="UD デジタル 教科書体 NK-R" panose="02020400000000000000" pitchFamily="18" charset="-128"/>
                <a:ea typeface="UD デジタル 教科書体 NK-R" panose="02020400000000000000" pitchFamily="18" charset="-128"/>
              </a:rPr>
              <a:t>３４</a:t>
            </a:r>
            <a:r>
              <a:rPr lang="ja-JP" altLang="en-US" sz="2000" dirty="0" smtClean="0">
                <a:latin typeface="UD デジタル 教科書体 NK-R" panose="02020400000000000000" pitchFamily="18" charset="-128"/>
                <a:ea typeface="UD デジタル 教科書体 NK-R" panose="02020400000000000000" pitchFamily="18" charset="-128"/>
              </a:rPr>
              <a:t>位</a:t>
            </a:r>
            <a:r>
              <a:rPr lang="ja-JP" altLang="en-US" sz="2000" dirty="0">
                <a:latin typeface="UD デジタル 教科書体 NK-R" panose="02020400000000000000" pitchFamily="18" charset="-128"/>
                <a:ea typeface="UD デジタル 教科書体 NK-R" panose="02020400000000000000" pitchFamily="18" charset="-128"/>
              </a:rPr>
              <a:t>。大阪は、「ローカル」な国際金融都市との評価で、現時点では、投資対象となるスタートアップやそれに対するファイナンス面での支援体制が不足しており、外資系金融事業者やフィンテック企業の集積が進んでいない。　</a:t>
            </a:r>
          </a:p>
        </p:txBody>
      </p:sp>
      <p:sp>
        <p:nvSpPr>
          <p:cNvPr id="10" name="正方形/長方形 9"/>
          <p:cNvSpPr/>
          <p:nvPr/>
        </p:nvSpPr>
        <p:spPr>
          <a:xfrm>
            <a:off x="8977678" y="5796153"/>
            <a:ext cx="2606804" cy="246221"/>
          </a:xfrm>
          <a:prstGeom prst="rect">
            <a:avLst/>
          </a:prstGeom>
        </p:spPr>
        <p:txBody>
          <a:bodyPr wrap="none">
            <a:spAutoFit/>
          </a:bodyPr>
          <a:lstStyle/>
          <a:p>
            <a:r>
              <a:rPr lang="ja-JP" altLang="en-US" sz="1000" dirty="0">
                <a:latin typeface="+mn-ea"/>
              </a:rPr>
              <a:t>出典：英シンクタンク</a:t>
            </a:r>
            <a:r>
              <a:rPr lang="en-US" altLang="ja-JP" sz="1000" dirty="0">
                <a:latin typeface="+mn-ea"/>
              </a:rPr>
              <a:t>Z/Yen</a:t>
            </a:r>
            <a:r>
              <a:rPr lang="ja-JP" altLang="en-US" sz="1000" dirty="0">
                <a:latin typeface="+mn-ea"/>
              </a:rPr>
              <a:t>調査より作成</a:t>
            </a:r>
          </a:p>
        </p:txBody>
      </p:sp>
      <p:sp>
        <p:nvSpPr>
          <p:cNvPr id="6" name="テキスト ボックス 5"/>
          <p:cNvSpPr txBox="1"/>
          <p:nvPr/>
        </p:nvSpPr>
        <p:spPr>
          <a:xfrm>
            <a:off x="8649864" y="2128659"/>
            <a:ext cx="3262432" cy="276999"/>
          </a:xfrm>
          <a:prstGeom prst="rect">
            <a:avLst/>
          </a:prstGeom>
          <a:noFill/>
        </p:spPr>
        <p:txBody>
          <a:bodyPr wrap="none" rtlCol="0">
            <a:spAutoFit/>
          </a:bodyPr>
          <a:lstStyle/>
          <a:p>
            <a:r>
              <a:rPr lang="en-US" altLang="ja-JP" sz="1200" b="1" dirty="0"/>
              <a:t>【</a:t>
            </a:r>
            <a:r>
              <a:rPr lang="ja-JP" altLang="en-US" sz="1200" b="1" dirty="0"/>
              <a:t>アジア・パシフィック地域</a:t>
            </a:r>
            <a:r>
              <a:rPr kumimoji="1" lang="ja-JP" altLang="en-US" sz="1200" b="1" dirty="0"/>
              <a:t>のランキング</a:t>
            </a:r>
            <a:r>
              <a:rPr kumimoji="1" lang="en-US" altLang="ja-JP" sz="1200" b="1" dirty="0"/>
              <a:t>】</a:t>
            </a:r>
            <a:endParaRPr kumimoji="1" lang="ja-JP" altLang="en-US" sz="1200" b="1" dirty="0"/>
          </a:p>
        </p:txBody>
      </p:sp>
      <p:sp>
        <p:nvSpPr>
          <p:cNvPr id="9" name="テキスト ボックス 8"/>
          <p:cNvSpPr txBox="1"/>
          <p:nvPr/>
        </p:nvSpPr>
        <p:spPr>
          <a:xfrm>
            <a:off x="5421484" y="2128659"/>
            <a:ext cx="3692674" cy="307777"/>
          </a:xfrm>
          <a:prstGeom prst="rect">
            <a:avLst/>
          </a:prstGeom>
          <a:noFill/>
        </p:spPr>
        <p:txBody>
          <a:bodyPr wrap="squar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1400" b="1" dirty="0">
                <a:latin typeface="UD デジタル 教科書体 NK-R" panose="02020400000000000000" pitchFamily="18" charset="-128"/>
                <a:ea typeface="UD デジタル 教科書体 NK-R" panose="02020400000000000000" pitchFamily="18" charset="-128"/>
              </a:rPr>
              <a:t>】</a:t>
            </a:r>
          </a:p>
        </p:txBody>
      </p:sp>
      <p:sp>
        <p:nvSpPr>
          <p:cNvPr id="11" name="テキスト ボックス 10"/>
          <p:cNvSpPr txBox="1"/>
          <p:nvPr/>
        </p:nvSpPr>
        <p:spPr>
          <a:xfrm>
            <a:off x="838200" y="2237610"/>
            <a:ext cx="3957126" cy="4401205"/>
          </a:xfrm>
          <a:prstGeom prst="rect">
            <a:avLst/>
          </a:prstGeom>
          <a:noFill/>
        </p:spPr>
        <p:txBody>
          <a:bodyPr wrap="square" rtlCol="0">
            <a:spAutoFit/>
          </a:bodyPr>
          <a:lstStyle/>
          <a:p>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一方、ビジネス面では、ライフサイエンス産業の集積があり、うめきた２期や中之島未来医療国際拠点等新たなイノベーション拠点の創出とともに、</a:t>
            </a:r>
            <a:r>
              <a:rPr lang="en-US" altLang="ja-JP" sz="2000" dirty="0" smtClean="0">
                <a:latin typeface="UD デジタル 教科書体 NK-R" panose="02020400000000000000" pitchFamily="18" charset="-128"/>
                <a:ea typeface="UD デジタル 教科書体 NK-R" panose="02020400000000000000" pitchFamily="18" charset="-128"/>
              </a:rPr>
              <a:t>2025</a:t>
            </a:r>
            <a:r>
              <a:rPr lang="ja-JP" altLang="en-US" sz="2000" dirty="0" smtClean="0">
                <a:latin typeface="UD デジタル 教科書体 NK-R" panose="02020400000000000000" pitchFamily="18" charset="-128"/>
                <a:ea typeface="UD デジタル 教科書体 NK-R" panose="02020400000000000000" pitchFamily="18" charset="-128"/>
              </a:rPr>
              <a:t>年大阪</a:t>
            </a:r>
            <a:r>
              <a:rPr lang="ja-JP" altLang="en-US" sz="2000" dirty="0">
                <a:latin typeface="UD デジタル 教科書体 NK-R" panose="02020400000000000000" pitchFamily="18" charset="-128"/>
                <a:ea typeface="UD デジタル 教科書体 NK-R" panose="02020400000000000000" pitchFamily="18" charset="-128"/>
              </a:rPr>
              <a:t>・関西万博も控え、様々な分野でビジネス機会が増えてきている。</a:t>
            </a:r>
          </a:p>
          <a:p>
            <a:r>
              <a:rPr lang="ja-JP" altLang="en-US" sz="2000" dirty="0">
                <a:latin typeface="UD デジタル 教科書体 NK-R" panose="02020400000000000000" pitchFamily="18" charset="-128"/>
                <a:ea typeface="UD デジタル 教科書体 NK-R" panose="02020400000000000000" pitchFamily="18" charset="-128"/>
              </a:rPr>
              <a:t>　また、大阪・関西には、国際空港や国際港湾、豊富な鉄道網などのインフラが整備されており、高等教育・研究機関が集積している。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金融面では、デリバティブ発祥の地であり、２つの取引所を有している。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31904463"/>
              </p:ext>
            </p:extLst>
          </p:nvPr>
        </p:nvGraphicFramePr>
        <p:xfrm>
          <a:off x="5078323" y="2495428"/>
          <a:ext cx="3616358" cy="4228347"/>
        </p:xfrm>
        <a:graphic>
          <a:graphicData uri="http://schemas.openxmlformats.org/drawingml/2006/table">
            <a:tbl>
              <a:tblPr firstRow="1" bandRow="1">
                <a:tableStyleId>{5940675A-B579-460E-94D1-54222C63F5DA}</a:tableStyleId>
              </a:tblPr>
              <a:tblGrid>
                <a:gridCol w="510054">
                  <a:extLst>
                    <a:ext uri="{9D8B030D-6E8A-4147-A177-3AD203B41FA5}">
                      <a16:colId xmlns:a16="http://schemas.microsoft.com/office/drawing/2014/main" val="3328768580"/>
                    </a:ext>
                  </a:extLst>
                </a:gridCol>
                <a:gridCol w="1553152">
                  <a:extLst>
                    <a:ext uri="{9D8B030D-6E8A-4147-A177-3AD203B41FA5}">
                      <a16:colId xmlns:a16="http://schemas.microsoft.com/office/drawing/2014/main" val="1683974059"/>
                    </a:ext>
                  </a:extLst>
                </a:gridCol>
                <a:gridCol w="1553152">
                  <a:extLst>
                    <a:ext uri="{9D8B030D-6E8A-4147-A177-3AD203B41FA5}">
                      <a16:colId xmlns:a16="http://schemas.microsoft.com/office/drawing/2014/main" val="1669422548"/>
                    </a:ext>
                  </a:extLst>
                </a:gridCol>
              </a:tblGrid>
              <a:tr h="206349">
                <a:tc>
                  <a:txBody>
                    <a:bodyPr/>
                    <a:lstStyle/>
                    <a:p>
                      <a:pPr algn="ctr"/>
                      <a:endParaRPr lang="ja-JP" sz="1300" b="1" kern="100" dirty="0">
                        <a:effectLst/>
                        <a:latin typeface="Meiryo UI" panose="020B0604030504040204" pitchFamily="50" charset="-128"/>
                        <a:ea typeface="Meiryo UI" panose="020B0604030504040204" pitchFamily="50" charset="-128"/>
                      </a:endParaRPr>
                    </a:p>
                  </a:txBody>
                  <a:tcPr marL="33411" marR="33411" marT="8792" marB="0" anchor="ctr">
                    <a:noFill/>
                  </a:tcPr>
                </a:tc>
                <a:tc>
                  <a:txBody>
                    <a:bodyPr/>
                    <a:lstStyle/>
                    <a:p>
                      <a:pPr algn="ctr">
                        <a:lnSpc>
                          <a:spcPts val="1500"/>
                        </a:lnSpc>
                        <a:spcAft>
                          <a:spcPts val="0"/>
                        </a:spcAft>
                      </a:pPr>
                      <a:r>
                        <a:rPr lang="en-US"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年９月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619274455"/>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１位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２位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３位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４位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５位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3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６位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535750441"/>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27373426"/>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282001"/>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833277352"/>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5514578"/>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095183079"/>
                  </a:ext>
                </a:extLst>
              </a:tr>
              <a:tr h="236555">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98203750"/>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46</a:t>
                      </a:r>
                      <a:r>
                        <a:rPr lang="ja-JP" altLang="en-US"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en-US"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754900434"/>
              </p:ext>
            </p:extLst>
          </p:nvPr>
        </p:nvGraphicFramePr>
        <p:xfrm>
          <a:off x="9100757" y="2495428"/>
          <a:ext cx="2358098" cy="3111899"/>
        </p:xfrm>
        <a:graphic>
          <a:graphicData uri="http://schemas.openxmlformats.org/drawingml/2006/table">
            <a:tbl>
              <a:tblPr firstRow="1" bandRow="1">
                <a:tableStyleId>{5940675A-B579-460E-94D1-54222C63F5DA}</a:tableStyleId>
              </a:tblPr>
              <a:tblGrid>
                <a:gridCol w="582956">
                  <a:extLst>
                    <a:ext uri="{9D8B030D-6E8A-4147-A177-3AD203B41FA5}">
                      <a16:colId xmlns:a16="http://schemas.microsoft.com/office/drawing/2014/main" val="7365441"/>
                    </a:ext>
                  </a:extLst>
                </a:gridCol>
                <a:gridCol w="1775142">
                  <a:extLst>
                    <a:ext uri="{9D8B030D-6E8A-4147-A177-3AD203B41FA5}">
                      <a16:colId xmlns:a16="http://schemas.microsoft.com/office/drawing/2014/main" val="1456638940"/>
                    </a:ext>
                  </a:extLst>
                </a:gridCol>
              </a:tblGrid>
              <a:tr h="228645">
                <a:tc>
                  <a:txBody>
                    <a:bodyPr/>
                    <a:lstStyle/>
                    <a:p>
                      <a:pPr algn="ctr"/>
                      <a:endParaRPr lang="ja-JP" sz="1300" b="1" kern="100" dirty="0">
                        <a:effectLst/>
                        <a:latin typeface="Meiryo UI" panose="020B0604030504040204" pitchFamily="50" charset="-128"/>
                        <a:ea typeface="Meiryo UI" panose="020B0604030504040204" pitchFamily="50" charset="-128"/>
                      </a:endParaRPr>
                    </a:p>
                  </a:txBody>
                  <a:tcPr marL="33411" marR="33411" marT="8792" marB="0" anchor="ctr">
                    <a:noFill/>
                  </a:tcPr>
                </a:tc>
                <a:tc>
                  <a:txBody>
                    <a:bodyPr/>
                    <a:lstStyle/>
                    <a:p>
                      <a:pPr algn="ctr">
                        <a:lnSpc>
                          <a:spcPts val="1500"/>
                        </a:lnSpc>
                        <a:spcAft>
                          <a:spcPts val="0"/>
                        </a:spcAft>
                      </a:pPr>
                      <a:r>
                        <a:rPr lang="en-US" altLang="ja-JP"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年３月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122465086"/>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１位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41739801"/>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２位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836043791"/>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３位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303963855"/>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４位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309810069"/>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５位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749808410"/>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６位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97604852"/>
                  </a:ext>
                </a:extLst>
              </a:tr>
              <a:tr h="262114">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622333489"/>
                  </a:ext>
                </a:extLst>
              </a:tr>
              <a:tr h="262114">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00060053"/>
                  </a:ext>
                </a:extLst>
              </a:tr>
              <a:tr h="262114">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広州</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610322565"/>
                  </a:ext>
                </a:extLst>
              </a:tr>
              <a:tr h="262114">
                <a:tc>
                  <a:txBody>
                    <a:bodyPr/>
                    <a:lstStyle/>
                    <a:p>
                      <a:pPr algn="ctr">
                        <a:lnSpc>
                          <a:spcPts val="1500"/>
                        </a:lnSpc>
                        <a:spcAft>
                          <a:spcPts val="0"/>
                        </a:spcAft>
                      </a:pPr>
                      <a:r>
                        <a:rPr lang="en-US" alt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effectLst/>
                          <a:latin typeface="Meiryo UI" panose="020B0604030504040204" pitchFamily="50" charset="-128"/>
                          <a:ea typeface="Meiryo UI" panose="020B0604030504040204" pitchFamily="50" charset="-128"/>
                          <a:cs typeface="Times New Roman" panose="02020603050405020304" pitchFamily="18" charset="0"/>
                        </a:rPr>
                        <a:t>釜山</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34513300"/>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3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766297841"/>
                  </a:ext>
                </a:extLst>
              </a:tr>
            </a:tbl>
          </a:graphicData>
        </a:graphic>
      </p:graphicFrame>
    </p:spTree>
    <p:extLst>
      <p:ext uri="{BB962C8B-B14F-4D97-AF65-F5344CB8AC3E}">
        <p14:creationId xmlns:p14="http://schemas.microsoft.com/office/powerpoint/2010/main" val="10449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9</a:t>
            </a:fld>
            <a:endParaRPr kumimoji="1" lang="ja-JP" altLang="en-US" dirty="0"/>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496152" y="954925"/>
            <a:ext cx="11199695" cy="5786199"/>
          </a:xfrm>
          <a:prstGeom prst="rect">
            <a:avLst/>
          </a:prstGeom>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＜戦略全体の視点</a:t>
            </a:r>
            <a:r>
              <a:rPr lang="ja-JP" altLang="en-US" sz="2000" b="1"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smtClean="0">
                <a:latin typeface="UD デジタル 教科書体 NK-R" panose="02020400000000000000" pitchFamily="18" charset="-128"/>
                <a:ea typeface="UD デジタル 教科書体 NK-R" panose="02020400000000000000" pitchFamily="18" charset="-128"/>
              </a:rPr>
              <a:t>戦略</a:t>
            </a:r>
            <a:r>
              <a:rPr lang="ja-JP" altLang="en-US" sz="2000" dirty="0">
                <a:latin typeface="UD デジタル 教科書体 NK-R" panose="02020400000000000000" pitchFamily="18" charset="-128"/>
                <a:ea typeface="UD デジタル 教科書体 NK-R" panose="02020400000000000000" pitchFamily="18" charset="-128"/>
              </a:rPr>
              <a:t>策定にあたり、まず、世界の潮流や日本の状況、そして大阪の現状を踏まえ、戦略全体の視点を示す。</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では、「経済の血液」とも言われる金融機能の強化を図ることで、経済の発展をめざす地域のビジョン・戦略の具現化に寄与し、もって、府民の利益・幸福につなが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地域の発展</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また、個々の取組みも含め、持続可能でよりよい社会の実現をめざす全世界共通の目標である</a:t>
            </a:r>
            <a:r>
              <a:rPr lang="en-US" altLang="ja-JP" sz="2000" dirty="0">
                <a:latin typeface="UD デジタル 教科書体 NK-R" panose="02020400000000000000" pitchFamily="18" charset="-128"/>
                <a:ea typeface="UD デジタル 教科書体 NK-R" panose="02020400000000000000" pitchFamily="18" charset="-128"/>
              </a:rPr>
              <a:t>SDGs</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Sustainable Development Goals</a:t>
            </a:r>
            <a:r>
              <a:rPr lang="ja-JP" altLang="en-US" sz="2000" dirty="0">
                <a:latin typeface="UD デジタル 教科書体 NK-R" panose="02020400000000000000" pitchFamily="18" charset="-128"/>
                <a:ea typeface="UD デジタル 教科書体 NK-R" panose="02020400000000000000" pitchFamily="18" charset="-128"/>
              </a:rPr>
              <a:t>）の達成に資するものとすべきであることから</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en-US" altLang="ja-JP" sz="2000" b="1" u="sng" dirty="0" smtClean="0">
                <a:latin typeface="UD デジタル 教科書体 NK-R" panose="02020400000000000000" pitchFamily="18" charset="-128"/>
                <a:ea typeface="UD デジタル 教科書体 NK-R" panose="02020400000000000000" pitchFamily="18" charset="-128"/>
              </a:rPr>
              <a:t>【</a:t>
            </a:r>
            <a:r>
              <a:rPr lang="en-US" altLang="ja-JP" sz="2000" b="1" u="sng" dirty="0">
                <a:latin typeface="UD デジタル 教科書体 NK-R" panose="02020400000000000000" pitchFamily="18" charset="-128"/>
                <a:ea typeface="UD デジタル 教科書体 NK-R" panose="02020400000000000000" pitchFamily="18" charset="-128"/>
              </a:rPr>
              <a:t>SDG</a:t>
            </a:r>
            <a:r>
              <a:rPr lang="ja-JP" altLang="en-US" sz="2000" b="1" u="sng" dirty="0" err="1">
                <a:latin typeface="UD デジタル 教科書体 NK-R" panose="02020400000000000000" pitchFamily="18" charset="-128"/>
                <a:ea typeface="UD デジタル 教科書体 NK-R" panose="02020400000000000000" pitchFamily="18" charset="-128"/>
              </a:rPr>
              <a:t>ｓ</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smtClean="0">
              <a:latin typeface="UD デジタル 教科書体 NK-R" panose="02020400000000000000" pitchFamily="18" charset="-128"/>
              <a:ea typeface="UD デジタル 教科書体 NK-R" panose="02020400000000000000" pitchFamily="18" charset="-128"/>
            </a:endParaRPr>
          </a:p>
          <a:p>
            <a:r>
              <a:rPr lang="ja-JP" altLang="en-US" sz="2000" b="1" dirty="0" smtClean="0">
                <a:latin typeface="UD デジタル 教科書体 NK-R" panose="02020400000000000000" pitchFamily="18" charset="-128"/>
                <a:ea typeface="UD デジタル 教科書体 NK-R" panose="02020400000000000000" pitchFamily="18" charset="-128"/>
              </a:rPr>
              <a:t>＜めざす都市像につながる視点＞</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この二つの戦略全体の視点を念頭に、大阪のめざす国際金融都市像につながる視点としては、</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まず、常に世界を意識して大阪の強みや機会等を活かし、特に地理的近接性のある成長著しいアジアとの連携により相乗効果を生み出し、アジア・世界のハブとなって人材・資金・情報を集めることが必要であり、</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世界的な都市間競争の中、大阪・関西が世界から選ばれる地域になるためには、大阪の特性を生かしたエッジの効いた取組みにより独自の個性・機能を備えるとともに、国内一極集中のリスクを回避し、日本のレジリエンスを向上する役割を果たすことが必要であり、</a:t>
            </a:r>
            <a:r>
              <a:rPr lang="en-US" altLang="ja-JP" sz="2000"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差別化・補完性</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7"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３</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戦略策定にあたり重視すべき視点</a:t>
            </a:r>
          </a:p>
        </p:txBody>
      </p:sp>
    </p:spTree>
    <p:extLst>
      <p:ext uri="{BB962C8B-B14F-4D97-AF65-F5344CB8AC3E}">
        <p14:creationId xmlns:p14="http://schemas.microsoft.com/office/powerpoint/2010/main" val="288163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294C6B1A67EFF4B8E96D98C47B9FDFC" ma:contentTypeVersion="18" ma:contentTypeDescription="新しいドキュメントを作成します。" ma:contentTypeScope="" ma:versionID="c6d45406b0ab1b56e6259c13e3df8355">
  <xsd:schema xmlns:xsd="http://www.w3.org/2001/XMLSchema" xmlns:xs="http://www.w3.org/2001/XMLSchema" xmlns:p="http://schemas.microsoft.com/office/2006/metadata/properties" xmlns:ns2="ac1f43fb-e9e4-4612-89b7-617d43053bba" xmlns:ns3="8f4cdcb3-8df3-40bb-aa01-17e691cee2b9" targetNamespace="http://schemas.microsoft.com/office/2006/metadata/properties" ma:root="true" ma:fieldsID="22982a54eafb3b5d035ba3b7ae929205" ns2:_="" ns3:_="">
    <xsd:import namespace="ac1f43fb-e9e4-4612-89b7-617d43053bba"/>
    <xsd:import namespace="8f4cdcb3-8df3-40bb-aa01-17e691cee2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_x59d4__x54e1__x4f1a__x904b__x55b6__x65b9__x91dd_" minOccurs="0"/>
                <xsd:element ref="ns2:_Flow_SignoffStatus" minOccurs="0"/>
                <xsd:element ref="ns2:_x5bfe__x8c61__x30e6__x30fc__x30b6__x30fc_" minOccurs="0"/>
                <xsd:element ref="ns2:_ModernAudienceTargetUserField" minOccurs="0"/>
                <xsd:element ref="ns2:_ModernAudienceAadObjectId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1f43fb-e9e4-4612-89b7-617d43053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59d4__x54e1__x4f1a__x904b__x55b6__x65b9__x91dd_" ma:index="20" nillable="true" ma:displayName="委員会運営方針" ma:format="Dropdown" ma:internalName="_x59d4__x54e1__x4f1a__x904b__x55b6__x65b9__x91dd_">
      <xsd:simpleType>
        <xsd:restriction base="dms:Text">
          <xsd:maxLength value="255"/>
        </xsd:restriction>
      </xsd:simpleType>
    </xsd:element>
    <xsd:element name="_Flow_SignoffStatus" ma:index="21" nillable="true" ma:displayName="承認の状態" ma:internalName="_x627f__x8a8d__x306e__x72b6__x614b_">
      <xsd:simpleType>
        <xsd:restriction base="dms:Text"/>
      </xsd:simpleType>
    </xsd:element>
    <xsd:element name="_x5bfe__x8c61__x30e6__x30fc__x30b6__x30fc_" ma:index="22" nillable="true" ma:displayName="対象ユーザー" ma:internalName="_x5bfe__x8c61__x30e6__x30fc__x30b6__x30fc_">
      <xsd:simpleType>
        <xsd:restriction base="dms:Unknown"/>
      </xsd:simpleType>
    </xsd:element>
    <xsd:element name="_ModernAudienceTargetUserField" ma:index="23" nillable="true" ma:displayName="対象ユーザー"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4" nillable="true" ma:displayName="対象ユーザーの ID" ma:list="{d0764edd-2fb9-4eb5-9f6d-cf763a96966c}" ma:internalName="_ModernAudienceAadObjectIds" ma:readOnly="true" ma:showField="_AadObjectIdForUser" ma:web="8f4cdcb3-8df3-40bb-aa01-17e691cee2b9">
      <xsd:complexType>
        <xsd:complexContent>
          <xsd:extension base="dms:MultiChoiceLookup">
            <xsd:sequence>
              <xsd:element name="Value" type="dms:Lookup" maxOccurs="unbounded" minOccurs="0" nillable="true"/>
            </xsd:sequence>
          </xsd:extension>
        </xsd:complexContent>
      </xsd:complex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4cdcb3-8df3-40bb-aa01-17e691cee2b9"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59d4__x54e1__x4f1a__x904b__x55b6__x65b9__x91dd_ xmlns="ac1f43fb-e9e4-4612-89b7-617d43053bba" xsi:nil="true"/>
    <_Flow_SignoffStatus xmlns="ac1f43fb-e9e4-4612-89b7-617d43053bba" xsi:nil="true"/>
    <_x5bfe__x8c61__x30e6__x30fc__x30b6__x30fc_ xmlns="ac1f43fb-e9e4-4612-89b7-617d43053bba" xsi:nil="true"/>
    <_ModernAudienceTargetUserField xmlns="ac1f43fb-e9e4-4612-89b7-617d43053bba">
      <UserInfo>
        <DisplayName/>
        <AccountId xsi:nil="true"/>
        <AccountType/>
      </UserInfo>
    </_ModernAudienceTargetUserField>
  </documentManagement>
</p:properties>
</file>

<file path=customXml/itemProps1.xml><?xml version="1.0" encoding="utf-8"?>
<ds:datastoreItem xmlns:ds="http://schemas.openxmlformats.org/officeDocument/2006/customXml" ds:itemID="{1D8B38FA-3C21-401A-84A1-77C97A551B05}">
  <ds:schemaRefs>
    <ds:schemaRef ds:uri="http://schemas.microsoft.com/sharepoint/v3/contenttype/forms"/>
  </ds:schemaRefs>
</ds:datastoreItem>
</file>

<file path=customXml/itemProps2.xml><?xml version="1.0" encoding="utf-8"?>
<ds:datastoreItem xmlns:ds="http://schemas.openxmlformats.org/officeDocument/2006/customXml" ds:itemID="{252653D2-9D8C-448E-B3B3-18F769CB8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1f43fb-e9e4-4612-89b7-617d43053bba"/>
    <ds:schemaRef ds:uri="8f4cdcb3-8df3-40bb-aa01-17e691cee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E9A2C-4641-498F-928B-D2D1172B2144}">
  <ds:schemaRefs>
    <ds:schemaRef ds:uri="http://schemas.microsoft.com/office/infopath/2007/PartnerControls"/>
    <ds:schemaRef ds:uri="http://www.w3.org/XML/1998/namespace"/>
    <ds:schemaRef ds:uri="http://schemas.microsoft.com/office/2006/metadata/properties"/>
    <ds:schemaRef ds:uri="ac1f43fb-e9e4-4612-89b7-617d43053bba"/>
    <ds:schemaRef ds:uri="http://schemas.openxmlformats.org/package/2006/metadata/core-properties"/>
    <ds:schemaRef ds:uri="8f4cdcb3-8df3-40bb-aa01-17e691cee2b9"/>
    <ds:schemaRef ds:uri="http://schemas.microsoft.com/office/2006/documentManagement/types"/>
    <ds:schemaRef ds:uri="http://purl.org/dc/elements/1.1/"/>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8032</TotalTime>
  <Words>11897</Words>
  <Application>Microsoft Office PowerPoint</Application>
  <PresentationFormat>ワイド画面</PresentationFormat>
  <Paragraphs>1349</Paragraphs>
  <Slides>44</Slides>
  <Notes>9</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44</vt:i4>
      </vt:variant>
    </vt:vector>
  </HeadingPairs>
  <TitlesOfParts>
    <vt:vector size="59" baseType="lpstr">
      <vt:lpstr>Meiryo UI</vt:lpstr>
      <vt:lpstr>ＭＳ Ｐゴシック</vt:lpstr>
      <vt:lpstr>SawarabiGothic-Regular</vt:lpstr>
      <vt:lpstr>UD デジタル 教科書体 NK-B</vt:lpstr>
      <vt:lpstr>UD デジタル 教科書体 NK-R</vt:lpstr>
      <vt:lpstr>メイリオ</vt:lpstr>
      <vt:lpstr>游ゴシック</vt:lpstr>
      <vt:lpstr>游ゴシック Light</vt:lpstr>
      <vt:lpstr>游ゴシック 本文</vt:lpstr>
      <vt:lpstr>Arial</vt:lpstr>
      <vt:lpstr>Calibri</vt:lpstr>
      <vt:lpstr>Courier New</vt:lpstr>
      <vt:lpstr>Times New Roman</vt:lpstr>
      <vt:lpstr>Wingdings</vt:lpstr>
      <vt:lpstr>Office テーマ</vt:lpstr>
      <vt:lpstr>国際金融都市OSAKA戦略</vt:lpstr>
      <vt:lpstr>PowerPoint プレゼンテーション</vt:lpstr>
      <vt:lpstr>目次</vt:lpstr>
      <vt:lpstr>PowerPoint プレゼンテーション</vt:lpstr>
      <vt:lpstr>Ⅰ　1.　戦略策定の趣旨</vt:lpstr>
      <vt:lpstr>Ⅰ　２.　世界の潮流と日本の状況</vt:lpstr>
      <vt:lpstr>PowerPoint プレゼンテーション</vt:lpstr>
      <vt:lpstr>Ⅰ　２.　大阪の現状</vt:lpstr>
      <vt:lpstr>Ⅰ　３.　戦略策定にあたり重視すべき視点</vt:lpstr>
      <vt:lpstr>PowerPoint プレゼンテーション</vt:lpstr>
      <vt:lpstr>PowerPoint プレゼンテーション</vt:lpstr>
      <vt:lpstr>　国際金融都市の実現に向けた取組みについては、戦略策定にあたって重視すべき視点の目的・意義や、めざす都市像を共有したうえで、明快なコンセプト・ストーリーを示していくことが必要である。  　そこで、まず、めざす都市像ごとに取組みの柱を立てた。 　 　　次に、これまで推進委員会及び部会において国際金融都市の実現に向けた取組みについて活発に議論を行ってきた内容を踏まえ、取組みの柱ごとの具体的取組みの整理を行った。  　　具体的取組みについては、各プレイヤーが主体的に優先順位の高いものから実施することとし、これをアクションプランとして取りまとめた。  　　なお、これらの取組みについては、  　　・フィンテックなど金融との親和性が高く、新たな成長の原動力となる【デジタル化】の視点と、 　　・関西各地域の強みや歴史・文化を活かす【関西広域】の視点  を踏まえたものとする。  　アクションプランについては、その取組みの進捗状況のレビューや上記以外で推進委員会・部会で議論されたアイデアの検討・実施可能な取組みの追加を行うなど、国際金融都市を実現するために何が必要かを企業ニーズなどを踏まえながら精査し、毎年度更新していく。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国際金融都市OSAKA 戦略骨子素案（事務局作成） </dc:title>
  <cp:revision>1000</cp:revision>
  <cp:lastPrinted>2022-03-23T06:28:37Z</cp:lastPrinted>
  <dcterms:modified xsi:type="dcterms:W3CDTF">2022-03-25T04:54:37Z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0x0101001294C6B1A67EFF4B8E96D98C47B9FDFC</vt:lpwstr>
  </property>
</Properties>
</file>