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
  </p:notesMasterIdLst>
  <p:sldIdLst>
    <p:sldId id="377" r:id="rId2"/>
    <p:sldId id="373" r:id="rId3"/>
    <p:sldId id="395" r:id="rId4"/>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1741" autoAdjust="0"/>
  </p:normalViewPr>
  <p:slideViewPr>
    <p:cSldViewPr snapToGrid="0">
      <p:cViewPr varScale="1">
        <p:scale>
          <a:sx n="30" d="100"/>
          <a:sy n="30" d="100"/>
        </p:scale>
        <p:origin x="2136" y="96"/>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2020/9/4</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2020/9/4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2020/9/4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2020/9/4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2020/9/4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2020/9/4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2020/9/4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2020/9/4</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emf"/><Relationship Id="rId4" Type="http://schemas.openxmlformats.org/officeDocument/2006/relationships/image" Target="../media/image8.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38200" y="439028"/>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⑷　</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クリーン</a:t>
            </a: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でグリーンな大阪</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“みなと</a:t>
            </a:r>
            <a:r>
              <a:rPr kumimoji="1" lang="en-US" altLang="ja-JP"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a:t>
            </a: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（環境）</a:t>
            </a:r>
          </a:p>
        </p:txBody>
      </p:sp>
      <p:sp>
        <p:nvSpPr>
          <p:cNvPr id="4" name="テキスト ボックス 3"/>
          <p:cNvSpPr txBox="1"/>
          <p:nvPr/>
        </p:nvSpPr>
        <p:spPr>
          <a:xfrm>
            <a:off x="1260338" y="1160556"/>
            <a:ext cx="9477829" cy="1261884"/>
          </a:xfrm>
          <a:prstGeom prst="rect">
            <a:avLst/>
          </a:prstGeom>
          <a:noFill/>
        </p:spPr>
        <p:txBody>
          <a:bodyPr wrap="square" rtlCol="0">
            <a:spAutoFit/>
          </a:bodyPr>
          <a:lstStyle/>
          <a:p>
            <a:pPr lvl="0">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良好</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な港湾</a:t>
            </a:r>
            <a:r>
              <a:rPr kumimoji="1" lang="ja-JP" altLang="en-US" sz="1900" dirty="0" smtClean="0">
                <a:latin typeface="ＭＳ Ｐ明朝" panose="02020600040205080304" pitchFamily="18" charset="-128"/>
                <a:ea typeface="ＭＳ Ｐ明朝" panose="02020600040205080304" pitchFamily="18" charset="-128"/>
              </a:rPr>
              <a:t>環境及び</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都市環境の保全、創出に向け、港湾物流の維持拡大の取り組みを進めるに併せ、常に環境配慮への意識を取り込み、ＣＯ２の削減等による環境負荷の軽減策を図るとともに、大阪湾の水質改善と多様な生物の生息・生育や人と海の関わりに向けた取り組みを進めます。</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p:txBody>
      </p:sp>
      <p:sp>
        <p:nvSpPr>
          <p:cNvPr id="3" name="フッター プレースホルダー 2"/>
          <p:cNvSpPr>
            <a:spLocks noGrp="1"/>
          </p:cNvSpPr>
          <p:nvPr>
            <p:ph type="ftr" sz="quarter" idx="11"/>
          </p:nvPr>
        </p:nvSpPr>
        <p:spPr>
          <a:xfrm>
            <a:off x="4064456" y="15874314"/>
            <a:ext cx="4114800" cy="359854"/>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15</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9" name="角丸四角形 28"/>
          <p:cNvSpPr/>
          <p:nvPr/>
        </p:nvSpPr>
        <p:spPr>
          <a:xfrm>
            <a:off x="1278276" y="2664232"/>
            <a:ext cx="2992347"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海洋環境保護の</a:t>
            </a:r>
            <a:r>
              <a:rPr kumimoji="1"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取組み</a:t>
            </a:r>
            <a:endParaRPr kumimoji="1" lang="ja-JP" altLang="en-US" sz="1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テキスト ボックス 31"/>
          <p:cNvSpPr txBox="1"/>
          <p:nvPr/>
        </p:nvSpPr>
        <p:spPr>
          <a:xfrm>
            <a:off x="1469214" y="3276253"/>
            <a:ext cx="8993638" cy="30162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 ＬＮＧバンカリンクﾞ</a:t>
            </a:r>
            <a:r>
              <a:rPr kumimoji="1" lang="en-US" altLang="ja-JP" sz="1900" b="0" i="0" u="none" strike="noStrike" kern="1200" cap="none" spc="0" normalizeH="0" baseline="30000" noProof="0" dirty="0" smtClean="0">
                <a:ln>
                  <a:noFill/>
                </a:ln>
                <a:effectLst/>
                <a:uLnTx/>
                <a:uFillTx/>
                <a:latin typeface="ＭＳ Ｐゴシック" panose="020B0600070205080204" pitchFamily="50" charset="-128"/>
                <a:ea typeface="ＭＳ Ｐゴシック" panose="020B0600070205080204" pitchFamily="50" charset="-128"/>
              </a:rPr>
              <a:t>※</a:t>
            </a:r>
            <a:r>
              <a:rPr kumimoji="1" lang="ja-JP" altLang="en-US" sz="19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環境</a:t>
            </a:r>
            <a:r>
              <a:rPr kumimoji="1" lang="ja-JP" altLang="en-US" sz="19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の形成</a:t>
            </a:r>
          </a:p>
          <a:p>
            <a:pPr lvl="0">
              <a:defRPr/>
            </a:pPr>
            <a:r>
              <a:rPr kumimoji="1" lang="ja-JP" altLang="en-US" sz="1900" b="0" i="0" u="non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　令和２</a:t>
            </a:r>
            <a:r>
              <a:rPr kumimoji="1" lang="ja-JP" altLang="en-US" sz="1900" dirty="0" smtClean="0">
                <a:latin typeface="ＭＳ Ｐ明朝" panose="02020600040205080304" pitchFamily="18" charset="-128"/>
                <a:ea typeface="ＭＳ Ｐ明朝" panose="02020600040205080304" pitchFamily="18" charset="-128"/>
              </a:rPr>
              <a:t>年</a:t>
            </a:r>
            <a:r>
              <a:rPr kumimoji="1" lang="ja-JP" altLang="en-US" sz="1900" dirty="0">
                <a:latin typeface="ＭＳ Ｐ明朝" panose="02020600040205080304" pitchFamily="18" charset="-128"/>
                <a:ea typeface="ＭＳ Ｐ明朝" panose="02020600040205080304" pitchFamily="18" charset="-128"/>
              </a:rPr>
              <a:t>より船舶の燃料油に含まれる硫黄分濃度の規制が国際的に強化され、今後</a:t>
            </a:r>
            <a:r>
              <a:rPr kumimoji="1" lang="en-US" altLang="ja-JP" sz="1900" dirty="0">
                <a:latin typeface="ＭＳ Ｐ明朝" panose="02020600040205080304" pitchFamily="18" charset="-128"/>
                <a:ea typeface="ＭＳ Ｐ明朝" panose="02020600040205080304" pitchFamily="18" charset="-128"/>
              </a:rPr>
              <a:t>LNG</a:t>
            </a:r>
            <a:r>
              <a:rPr kumimoji="1" lang="ja-JP" altLang="en-US" sz="1900" dirty="0">
                <a:latin typeface="ＭＳ Ｐ明朝" panose="02020600040205080304" pitchFamily="18" charset="-128"/>
                <a:ea typeface="ＭＳ Ｐ明朝" panose="02020600040205080304" pitchFamily="18" charset="-128"/>
              </a:rPr>
              <a:t>を燃料とする船舶の増加が見込まれる中、堺泉北港には</a:t>
            </a:r>
            <a:r>
              <a:rPr kumimoji="1" lang="en-US" altLang="ja-JP" sz="1900" dirty="0">
                <a:latin typeface="ＭＳ Ｐ明朝" panose="02020600040205080304" pitchFamily="18" charset="-128"/>
                <a:ea typeface="ＭＳ Ｐ明朝" panose="02020600040205080304" pitchFamily="18" charset="-128"/>
              </a:rPr>
              <a:t>LNG</a:t>
            </a:r>
            <a:r>
              <a:rPr kumimoji="1" lang="ja-JP" altLang="en-US" sz="1900" dirty="0">
                <a:latin typeface="ＭＳ Ｐ明朝" panose="02020600040205080304" pitchFamily="18" charset="-128"/>
                <a:ea typeface="ＭＳ Ｐ明朝" panose="02020600040205080304" pitchFamily="18" charset="-128"/>
              </a:rPr>
              <a:t>基地が集積していることから、これらを活用（エネルギーの地産地消）して、大阪港・堺泉北港・阪南港等での</a:t>
            </a:r>
            <a:r>
              <a:rPr kumimoji="1" lang="en-US" altLang="ja-JP" sz="1900" dirty="0">
                <a:latin typeface="ＭＳ Ｐ明朝" panose="02020600040205080304" pitchFamily="18" charset="-128"/>
                <a:ea typeface="ＭＳ Ｐ明朝" panose="02020600040205080304" pitchFamily="18" charset="-128"/>
              </a:rPr>
              <a:t>LNG</a:t>
            </a:r>
            <a:r>
              <a:rPr kumimoji="1" lang="ja-JP" altLang="en-US" sz="1900" dirty="0">
                <a:latin typeface="ＭＳ Ｐ明朝" panose="02020600040205080304" pitchFamily="18" charset="-128"/>
                <a:ea typeface="ＭＳ Ｐ明朝" panose="02020600040205080304" pitchFamily="18" charset="-128"/>
              </a:rPr>
              <a:t>バンカリング環境を調えていくことで、</a:t>
            </a:r>
            <a:r>
              <a:rPr kumimoji="1" lang="en-US" altLang="ja-JP" sz="1900" dirty="0">
                <a:latin typeface="ＭＳ Ｐ明朝" panose="02020600040205080304" pitchFamily="18" charset="-128"/>
                <a:ea typeface="ＭＳ Ｐ明朝" panose="02020600040205080304" pitchFamily="18" charset="-128"/>
              </a:rPr>
              <a:t>LNG</a:t>
            </a:r>
            <a:r>
              <a:rPr kumimoji="1" lang="ja-JP" altLang="en-US" sz="1900" dirty="0">
                <a:latin typeface="ＭＳ Ｐ明朝" panose="02020600040205080304" pitchFamily="18" charset="-128"/>
                <a:ea typeface="ＭＳ Ｐ明朝" panose="02020600040205080304" pitchFamily="18" charset="-128"/>
              </a:rPr>
              <a:t>燃料船の寄港を促進し、環境負荷の低減を図ります。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　さらに</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本取組みは、将来に渡って寄港地として選ばれる港であり続けるための取組みでもあり、コンテナ、フェリー、自動車運搬船、クルーズなどの航路維持・拡大につなげ、港の国際競争力を強化することで、輸出入を行う荷主や港運事業者などの定着・進出環境の向上を</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図ります。</a:t>
            </a:r>
            <a:endPar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grpSp>
        <p:nvGrpSpPr>
          <p:cNvPr id="33" name="グループ化 32"/>
          <p:cNvGrpSpPr/>
          <p:nvPr/>
        </p:nvGrpSpPr>
        <p:grpSpPr>
          <a:xfrm>
            <a:off x="902188" y="7069680"/>
            <a:ext cx="5799291" cy="2569669"/>
            <a:chOff x="769371" y="6061576"/>
            <a:chExt cx="5799291" cy="2569669"/>
          </a:xfrm>
        </p:grpSpPr>
        <p:pic>
          <p:nvPicPr>
            <p:cNvPr id="34" name="図 3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9371" y="6061576"/>
              <a:ext cx="5799291" cy="2297561"/>
            </a:xfrm>
            <a:prstGeom prst="rect">
              <a:avLst/>
            </a:prstGeom>
          </p:spPr>
        </p:pic>
        <p:sp>
          <p:nvSpPr>
            <p:cNvPr id="35" name="テキスト ボックス 34"/>
            <p:cNvSpPr txBox="1"/>
            <p:nvPr/>
          </p:nvSpPr>
          <p:spPr>
            <a:xfrm>
              <a:off x="911915" y="8323468"/>
              <a:ext cx="5514202" cy="307777"/>
            </a:xfrm>
            <a:prstGeom prst="rect">
              <a:avLst/>
            </a:prstGeom>
            <a:noFill/>
            <a:ln w="12700" cmpd="dbl">
              <a:noFill/>
            </a:ln>
          </p:spPr>
          <p:txBody>
            <a:bodyPr wrap="square" rtlCol="0">
              <a:spAutoFit/>
            </a:bodyPr>
            <a:lstStyle/>
            <a:p>
              <a:pPr marL="279400" marR="0" lvl="0" indent="-27940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【LNG</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燃料フェリーの</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イメージ図（</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株式会社商船三井ホームページより</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909" y="6923222"/>
            <a:ext cx="3215983" cy="241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300021" y="6223856"/>
            <a:ext cx="5195010" cy="292388"/>
          </a:xfrm>
          <a:prstGeom prst="rect">
            <a:avLst/>
          </a:prstGeom>
          <a:noFill/>
        </p:spPr>
        <p:txBody>
          <a:bodyPr wrap="square" rtlCol="0">
            <a:spAutoFit/>
          </a:bodyPr>
          <a:lstStyle/>
          <a:p>
            <a:r>
              <a:rPr kumimoji="1" lang="en-US" altLang="ja-JP" sz="1300" dirty="0" smtClean="0">
                <a:latin typeface="ＭＳ Ｐ明朝" panose="02020600040205080304" pitchFamily="18" charset="-128"/>
                <a:ea typeface="ＭＳ Ｐ明朝" panose="02020600040205080304" pitchFamily="18" charset="-128"/>
              </a:rPr>
              <a:t>※LNG</a:t>
            </a:r>
            <a:r>
              <a:rPr kumimoji="1" lang="ja-JP" altLang="en-US" sz="1300" dirty="0" smtClean="0">
                <a:latin typeface="ＭＳ Ｐ明朝" panose="02020600040205080304" pitchFamily="18" charset="-128"/>
                <a:ea typeface="ＭＳ Ｐ明朝" panose="02020600040205080304" pitchFamily="18" charset="-128"/>
              </a:rPr>
              <a:t>バンカリング・・・船舶への</a:t>
            </a:r>
            <a:r>
              <a:rPr kumimoji="1" lang="en-US" altLang="ja-JP" sz="1300" dirty="0" smtClean="0">
                <a:latin typeface="ＭＳ Ｐ明朝" panose="02020600040205080304" pitchFamily="18" charset="-128"/>
                <a:ea typeface="ＭＳ Ｐ明朝" panose="02020600040205080304" pitchFamily="18" charset="-128"/>
              </a:rPr>
              <a:t>LNG</a:t>
            </a:r>
            <a:r>
              <a:rPr kumimoji="1" lang="ja-JP" altLang="en-US" sz="1300" dirty="0" smtClean="0">
                <a:latin typeface="ＭＳ Ｐ明朝" panose="02020600040205080304" pitchFamily="18" charset="-128"/>
                <a:ea typeface="ＭＳ Ｐ明朝" panose="02020600040205080304" pitchFamily="18" charset="-128"/>
              </a:rPr>
              <a:t>（液化天然ガス）の燃料供給のこと</a:t>
            </a:r>
            <a:endParaRPr kumimoji="1" lang="ja-JP" altLang="en-US" sz="1300" dirty="0">
              <a:latin typeface="ＭＳ Ｐ明朝" panose="02020600040205080304" pitchFamily="18" charset="-128"/>
              <a:ea typeface="ＭＳ Ｐ明朝" panose="02020600040205080304" pitchFamily="18" charset="-128"/>
            </a:endParaRPr>
          </a:p>
        </p:txBody>
      </p:sp>
      <p:grpSp>
        <p:nvGrpSpPr>
          <p:cNvPr id="59" name="グループ化 58"/>
          <p:cNvGrpSpPr/>
          <p:nvPr/>
        </p:nvGrpSpPr>
        <p:grpSpPr>
          <a:xfrm>
            <a:off x="1748485" y="10078778"/>
            <a:ext cx="8420597" cy="4754880"/>
            <a:chOff x="6110815" y="600003"/>
            <a:chExt cx="8420597" cy="4754880"/>
          </a:xfrm>
        </p:grpSpPr>
        <p:pic>
          <p:nvPicPr>
            <p:cNvPr id="60" name="図 59"/>
            <p:cNvPicPr>
              <a:picLocks noChangeAspect="1"/>
            </p:cNvPicPr>
            <p:nvPr/>
          </p:nvPicPr>
          <p:blipFill>
            <a:blip r:embed="rId4"/>
            <a:stretch>
              <a:fillRect/>
            </a:stretch>
          </p:blipFill>
          <p:spPr>
            <a:xfrm>
              <a:off x="8656392" y="600003"/>
              <a:ext cx="5875020" cy="4754880"/>
            </a:xfrm>
            <a:prstGeom prst="rect">
              <a:avLst/>
            </a:prstGeom>
          </p:spPr>
        </p:pic>
        <p:sp>
          <p:nvSpPr>
            <p:cNvPr id="61" name="テキスト ボックス 60"/>
            <p:cNvSpPr txBox="1"/>
            <p:nvPr/>
          </p:nvSpPr>
          <p:spPr>
            <a:xfrm>
              <a:off x="9489447" y="3069243"/>
              <a:ext cx="905784" cy="318924"/>
            </a:xfrm>
            <a:prstGeom prst="rect">
              <a:avLst/>
            </a:prstGeom>
            <a:solidFill>
              <a:schemeClr val="bg1">
                <a:alpha val="50000"/>
              </a:schemeClr>
            </a:solidFill>
            <a:ln>
              <a:noFill/>
            </a:ln>
          </p:spPr>
          <p:txBody>
            <a:bodyPr wrap="square" lIns="36000" tIns="36000" rIns="36000" bIns="36000"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堺泉北港</a:t>
              </a:r>
            </a:p>
          </p:txBody>
        </p:sp>
        <p:sp>
          <p:nvSpPr>
            <p:cNvPr id="62" name="テキスト ボックス 61"/>
            <p:cNvSpPr txBox="1"/>
            <p:nvPr/>
          </p:nvSpPr>
          <p:spPr>
            <a:xfrm>
              <a:off x="6110815" y="2011870"/>
              <a:ext cx="3451063" cy="307777"/>
            </a:xfrm>
            <a:prstGeom prst="rect">
              <a:avLst/>
            </a:prstGeom>
            <a:solidFill>
              <a:schemeClr val="bg1"/>
            </a:solidFill>
            <a:ln w="12700">
              <a:solidFill>
                <a:schemeClr val="tx1"/>
              </a:solidFill>
              <a:prstDash val="sysDash"/>
            </a:ln>
          </p:spPr>
          <p:txBody>
            <a:bodyPr wrap="square" rtlCol="0">
              <a:spAutoFit/>
            </a:bodyPr>
            <a:lstStyle/>
            <a:p>
              <a:pPr algn="ct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LNG</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を燃料とするコンテナ船・フェリー等が発着</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rot="692320">
              <a:off x="9485129" y="3522744"/>
              <a:ext cx="866396" cy="4599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9447301" y="1366263"/>
              <a:ext cx="946150" cy="318924"/>
            </a:xfrm>
            <a:prstGeom prst="rect">
              <a:avLst/>
            </a:prstGeom>
            <a:solidFill>
              <a:schemeClr val="bg1">
                <a:alpha val="50000"/>
              </a:schemeClr>
            </a:solidFill>
            <a:ln>
              <a:noFill/>
            </a:ln>
          </p:spPr>
          <p:txBody>
            <a:bodyPr wrap="square" lIns="36000" tIns="36000" rIns="36000" bIns="36000"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大阪港</a:t>
              </a:r>
            </a:p>
          </p:txBody>
        </p:sp>
        <p:sp>
          <p:nvSpPr>
            <p:cNvPr id="65" name="左右矢印 64"/>
            <p:cNvSpPr/>
            <p:nvPr/>
          </p:nvSpPr>
          <p:spPr>
            <a:xfrm rot="623168">
              <a:off x="9462187" y="4255697"/>
              <a:ext cx="1104275" cy="457200"/>
            </a:xfrm>
            <a:prstGeom prst="leftRightArrow">
              <a:avLst/>
            </a:prstGeom>
            <a:pattFill prst="ltVert">
              <a:fgClr>
                <a:srgbClr val="0070C0"/>
              </a:fgClr>
              <a:bgClr>
                <a:schemeClr val="bg1"/>
              </a:bgClr>
            </a:patt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左右矢印 65"/>
            <p:cNvSpPr/>
            <p:nvPr/>
          </p:nvSpPr>
          <p:spPr>
            <a:xfrm rot="20736341">
              <a:off x="9617899" y="1824431"/>
              <a:ext cx="1104275" cy="457200"/>
            </a:xfrm>
            <a:prstGeom prst="leftRightArrow">
              <a:avLst/>
            </a:prstGeom>
            <a:pattFill prst="ltVert">
              <a:fgClr>
                <a:srgbClr val="0070C0"/>
              </a:fgClr>
              <a:bgClr>
                <a:schemeClr val="bg1"/>
              </a:bgClr>
            </a:patt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66"/>
            <p:cNvSpPr/>
            <p:nvPr/>
          </p:nvSpPr>
          <p:spPr>
            <a:xfrm>
              <a:off x="11598503" y="2799820"/>
              <a:ext cx="1293753" cy="6516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en-US" altLang="ja-JP" sz="1400" dirty="0" smtClean="0"/>
                <a:t>LNG</a:t>
              </a:r>
              <a:r>
                <a:rPr kumimoji="1" lang="ja-JP" altLang="en-US" sz="1400" dirty="0" smtClean="0"/>
                <a:t>バンカリング</a:t>
              </a:r>
              <a:r>
                <a:rPr kumimoji="1" lang="ja-JP" altLang="en-US" sz="1400" dirty="0"/>
                <a:t>船基地</a:t>
              </a:r>
            </a:p>
          </p:txBody>
        </p:sp>
        <p:sp>
          <p:nvSpPr>
            <p:cNvPr id="68" name="テキスト ボックス 67"/>
            <p:cNvSpPr txBox="1"/>
            <p:nvPr/>
          </p:nvSpPr>
          <p:spPr>
            <a:xfrm>
              <a:off x="6230234" y="4229550"/>
              <a:ext cx="3205193" cy="308861"/>
            </a:xfrm>
            <a:prstGeom prst="rect">
              <a:avLst/>
            </a:prstGeom>
            <a:solidFill>
              <a:schemeClr val="bg1"/>
            </a:solidFill>
            <a:ln w="12700">
              <a:solidFill>
                <a:schemeClr val="tx1"/>
              </a:solidFill>
              <a:prstDash val="sysDash"/>
            </a:ln>
          </p:spPr>
          <p:txBody>
            <a:bodyPr wrap="square" rtlCol="0">
              <a:spAutoFit/>
            </a:bodyPr>
            <a:lstStyle/>
            <a:p>
              <a:pPr algn="ct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LNG</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を燃料とする自動車運搬船等が発着</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右カーブ矢印 68"/>
            <p:cNvSpPr/>
            <p:nvPr/>
          </p:nvSpPr>
          <p:spPr>
            <a:xfrm rot="10522849" flipH="1">
              <a:off x="10838715" y="1541090"/>
              <a:ext cx="715691" cy="1531870"/>
            </a:xfrm>
            <a:prstGeom prst="curvedRightArrow">
              <a:avLst>
                <a:gd name="adj1" fmla="val 23494"/>
                <a:gd name="adj2" fmla="val 500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右カーブ矢印 69"/>
            <p:cNvSpPr/>
            <p:nvPr/>
          </p:nvSpPr>
          <p:spPr>
            <a:xfrm rot="1038347">
              <a:off x="10721912" y="2978392"/>
              <a:ext cx="650026" cy="1843718"/>
            </a:xfrm>
            <a:prstGeom prst="curvedRightArrow">
              <a:avLst>
                <a:gd name="adj1" fmla="val 23494"/>
                <a:gd name="adj2" fmla="val 500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10482145" y="1271110"/>
              <a:ext cx="1461284" cy="276999"/>
            </a:xfrm>
            <a:prstGeom prst="rect">
              <a:avLst/>
            </a:prstGeom>
            <a:solidFill>
              <a:schemeClr val="bg1"/>
            </a:solidFill>
            <a:ln w="12700">
              <a:solidFill>
                <a:schemeClr val="tx1"/>
              </a:solidFill>
              <a:prstDash val="sysDash"/>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LNG</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燃料コンテナ船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11524017" y="1990840"/>
              <a:ext cx="1328482" cy="276999"/>
            </a:xfrm>
            <a:prstGeom prst="rect">
              <a:avLst/>
            </a:prstGeom>
            <a:solidFill>
              <a:schemeClr val="bg1"/>
            </a:solidFill>
            <a:ln w="12700">
              <a:solidFill>
                <a:schemeClr val="tx1"/>
              </a:solidFill>
              <a:prstDash val="sysDash"/>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LNG</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燃料フェリー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07756" y="4889020"/>
              <a:ext cx="1772292" cy="276999"/>
            </a:xfrm>
            <a:prstGeom prst="rect">
              <a:avLst/>
            </a:prstGeom>
            <a:solidFill>
              <a:schemeClr val="bg1"/>
            </a:solidFill>
            <a:ln w="12700">
              <a:solidFill>
                <a:schemeClr val="tx1"/>
              </a:solidFill>
              <a:prstDash val="sysDash"/>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LNG</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燃料自動車運搬船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8250208" y="3452102"/>
              <a:ext cx="1239239" cy="401217"/>
            </a:xfrm>
            <a:prstGeom prst="roundRect">
              <a:avLst>
                <a:gd name="adj" fmla="val 26163"/>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LNG</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10574580" y="2399429"/>
              <a:ext cx="1327685" cy="281348"/>
            </a:xfrm>
            <a:prstGeom prst="roundRect">
              <a:avLst>
                <a:gd name="adj" fmla="val 35191"/>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LNG</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ﾊﾞﾝｶﾘﾝｸﾞ</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10459554" y="3858473"/>
              <a:ext cx="1327685" cy="281348"/>
            </a:xfrm>
            <a:prstGeom prst="roundRect">
              <a:avLst>
                <a:gd name="adj" fmla="val 35191"/>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LNG</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ﾊﾞﾝｶﾘﾝｸﾞ</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6" name="テキスト ボックス 35"/>
          <p:cNvSpPr txBox="1"/>
          <p:nvPr/>
        </p:nvSpPr>
        <p:spPr>
          <a:xfrm>
            <a:off x="7476625" y="9321983"/>
            <a:ext cx="3261542" cy="523220"/>
          </a:xfrm>
          <a:prstGeom prst="rect">
            <a:avLst/>
          </a:prstGeom>
          <a:noFill/>
          <a:ln w="12700" cmpd="dbl">
            <a:noFill/>
          </a:ln>
        </p:spPr>
        <p:txBody>
          <a:bodyPr wrap="square" rtlCol="0">
            <a:spAutoFit/>
          </a:bodyPr>
          <a:lstStyle/>
          <a:p>
            <a:pPr marL="279400" lvl="0" indent="-279400">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ja-JP" altLang="en-US" sz="1400" dirty="0">
                <a:solidFill>
                  <a:prstClr val="black"/>
                </a:solidFill>
                <a:latin typeface="ＭＳ Ｐゴシック" panose="020B0600070205080204" pitchFamily="50" charset="-128"/>
                <a:ea typeface="ＭＳ Ｐゴシック" panose="020B0600070205080204" pitchFamily="50" charset="-128"/>
              </a:rPr>
              <a:t>時代のニーズを先取りした環境</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施策</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marL="279400" lvl="0" indent="-279400">
              <a:defRPr/>
            </a:pPr>
            <a:r>
              <a:rPr lang="ja-JP" altLang="en-US" sz="1400" dirty="0" smtClean="0">
                <a:solidFill>
                  <a:prstClr val="black"/>
                </a:solidFill>
                <a:latin typeface="ＭＳ Ｐゴシック" panose="020B0600070205080204" pitchFamily="50" charset="-128"/>
                <a:ea typeface="ＭＳ Ｐゴシック" panose="020B0600070205080204" pitchFamily="50" charset="-128"/>
              </a:rPr>
              <a:t>　　　　　　　　　　　　　「</a:t>
            </a:r>
            <a:r>
              <a:rPr lang="en-US" altLang="ja-JP" sz="1400" dirty="0">
                <a:solidFill>
                  <a:prstClr val="black"/>
                </a:solidFill>
                <a:latin typeface="ＭＳ Ｐゴシック" panose="020B0600070205080204" pitchFamily="50" charset="-128"/>
                <a:ea typeface="ＭＳ Ｐゴシック" panose="020B0600070205080204" pitchFamily="50" charset="-128"/>
              </a:rPr>
              <a:t>LNG</a:t>
            </a:r>
            <a:r>
              <a:rPr lang="ja-JP" altLang="en-US" sz="1400" dirty="0">
                <a:solidFill>
                  <a:prstClr val="black"/>
                </a:solidFill>
                <a:latin typeface="ＭＳ Ｐゴシック" panose="020B0600070205080204" pitchFamily="50" charset="-128"/>
                <a:ea typeface="ＭＳ Ｐゴシック" panose="020B0600070205080204" pitchFamily="50" charset="-128"/>
              </a:rPr>
              <a:t>バンカリング</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テキスト ボックス 39"/>
          <p:cNvSpPr txBox="1"/>
          <p:nvPr/>
        </p:nvSpPr>
        <p:spPr>
          <a:xfrm>
            <a:off x="2894893" y="14854645"/>
            <a:ext cx="5514202" cy="307777"/>
          </a:xfrm>
          <a:prstGeom prst="rect">
            <a:avLst/>
          </a:prstGeom>
          <a:noFill/>
          <a:ln w="12700" cmpd="dbl">
            <a:noFill/>
          </a:ln>
        </p:spPr>
        <p:txBody>
          <a:bodyPr wrap="square" rtlCol="0">
            <a:spAutoFit/>
          </a:bodyPr>
          <a:lstStyle/>
          <a:p>
            <a:pPr marL="279400" lvl="0" indent="-279400" algn="ctr">
              <a:defRPr/>
            </a:pPr>
            <a:r>
              <a:rPr lang="en-US" altLang="ja-JP" sz="1400" dirty="0">
                <a:solidFill>
                  <a:prstClr val="black"/>
                </a:solidFill>
                <a:latin typeface="ＭＳ Ｐゴシック" panose="020B0600070205080204" pitchFamily="50" charset="-128"/>
                <a:ea typeface="ＭＳ Ｐゴシック" panose="020B0600070205080204" pitchFamily="50" charset="-128"/>
              </a:rPr>
              <a:t>【</a:t>
            </a:r>
            <a:r>
              <a:rPr lang="ja-JP" altLang="en-US" sz="1400" dirty="0">
                <a:solidFill>
                  <a:prstClr val="black"/>
                </a:solidFill>
                <a:latin typeface="ＭＳ Ｐゴシック" panose="020B0600070205080204" pitchFamily="50" charset="-128"/>
                <a:ea typeface="ＭＳ Ｐゴシック" panose="020B0600070205080204" pitchFamily="50" charset="-128"/>
              </a:rPr>
              <a:t>大阪湾での</a:t>
            </a:r>
            <a:r>
              <a:rPr lang="en-US" altLang="ja-JP" sz="1400" dirty="0">
                <a:solidFill>
                  <a:prstClr val="black"/>
                </a:solidFill>
                <a:latin typeface="ＭＳ Ｐゴシック" panose="020B0600070205080204" pitchFamily="50" charset="-128"/>
                <a:ea typeface="ＭＳ Ｐゴシック" panose="020B0600070205080204" pitchFamily="50" charset="-128"/>
              </a:rPr>
              <a:t>LNG</a:t>
            </a:r>
            <a:r>
              <a:rPr lang="ja-JP" altLang="en-US" sz="1400" dirty="0">
                <a:solidFill>
                  <a:prstClr val="black"/>
                </a:solidFill>
                <a:latin typeface="ＭＳ Ｐゴシック" panose="020B0600070205080204" pitchFamily="50" charset="-128"/>
                <a:ea typeface="ＭＳ Ｐゴシック" panose="020B0600070205080204" pitchFamily="50" charset="-128"/>
              </a:rPr>
              <a:t>バンカリング環境形成のイメージ</a:t>
            </a:r>
            <a:r>
              <a:rPr lang="en-US" altLang="ja-JP" sz="1400" dirty="0">
                <a:solidFill>
                  <a:prstClr val="black"/>
                </a:solidFill>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194969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3984113" y="15811259"/>
            <a:ext cx="4114800" cy="414339"/>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16</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1" name="正方形/長方形 50"/>
          <p:cNvSpPr/>
          <p:nvPr/>
        </p:nvSpPr>
        <p:spPr>
          <a:xfrm>
            <a:off x="1387957" y="819360"/>
            <a:ext cx="9327668" cy="1427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kumimoji="1" lang="ja-JP" altLang="en-US" sz="1900" dirty="0" smtClean="0">
                <a:solidFill>
                  <a:schemeClr val="tx1"/>
                </a:solidFill>
                <a:latin typeface="ＭＳ Ｐゴシック" panose="020B0600070205080204" pitchFamily="50" charset="-128"/>
                <a:ea typeface="ＭＳ Ｐゴシック" panose="020B0600070205080204" pitchFamily="50" charset="-128"/>
              </a:rPr>
              <a:t>■ 海洋</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・港湾環境プログラム（グリーンアウォード）に基づく認証船舶の利用促進</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船舶</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からの大気汚染物質の排出抑制についての国際的な規定が設けられる中、海洋・港湾環境の保全プログラムに参加することにより、クリーンでグリーンな大阪</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“みなと”</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の実現に向けた取組みを</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進めます。</a:t>
            </a:r>
            <a:endParaRPr kumimoji="1" lang="en-US"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90" name="下矢印 89"/>
          <p:cNvSpPr/>
          <p:nvPr/>
        </p:nvSpPr>
        <p:spPr>
          <a:xfrm>
            <a:off x="4512960" y="9180782"/>
            <a:ext cx="3077662" cy="414375"/>
          </a:xfrm>
          <a:prstGeom prst="downArrow">
            <a:avLst>
              <a:gd name="adj1" fmla="val 100000"/>
              <a:gd name="adj2" fmla="val 93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3" name="正方形/長方形 92"/>
          <p:cNvSpPr/>
          <p:nvPr/>
        </p:nvSpPr>
        <p:spPr>
          <a:xfrm>
            <a:off x="800190" y="9868942"/>
            <a:ext cx="10883762" cy="723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優遇措置の付与により、世界的な認証船舶の増加を後押しすることで、海洋環境保護に積極的に</a:t>
            </a:r>
            <a:r>
              <a:rPr kumimoji="1" lang="ja-JP" altLang="en-US" sz="2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取組む</a:t>
            </a:r>
            <a:r>
              <a:rPr kumimoji="1" lang="ja-JP" altLang="en-US"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港湾であることを世界に向けアピールし、同じ理念を共有する船会社による利用推進を</a:t>
            </a:r>
            <a:r>
              <a:rPr kumimoji="1" lang="ja-JP" altLang="en-US" sz="20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図ります</a:t>
            </a:r>
            <a:r>
              <a:rPr kumimoji="1" lang="ja-JP" altLang="en-US" sz="20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kumimoji="1" lang="ja-JP" altLang="en-US" sz="20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p:txBody>
      </p:sp>
      <p:grpSp>
        <p:nvGrpSpPr>
          <p:cNvPr id="91" name="グループ化 90"/>
          <p:cNvGrpSpPr/>
          <p:nvPr/>
        </p:nvGrpSpPr>
        <p:grpSpPr>
          <a:xfrm>
            <a:off x="1603855" y="11329519"/>
            <a:ext cx="8875316" cy="3116273"/>
            <a:chOff x="679816" y="8052442"/>
            <a:chExt cx="10699384" cy="3116273"/>
          </a:xfrm>
        </p:grpSpPr>
        <p:sp>
          <p:nvSpPr>
            <p:cNvPr id="94" name="角丸四角形 25">
              <a:extLst>
                <a:ext uri="{FF2B5EF4-FFF2-40B4-BE49-F238E27FC236}">
                  <a16:creationId xmlns:a16="http://schemas.microsoft.com/office/drawing/2014/main" id="{9595CCD9-4A75-4EE4-9D54-2A23840697E8}"/>
                </a:ext>
              </a:extLst>
            </p:cNvPr>
            <p:cNvSpPr/>
            <p:nvPr/>
          </p:nvSpPr>
          <p:spPr>
            <a:xfrm>
              <a:off x="3836568" y="8501836"/>
              <a:ext cx="7354817" cy="2058654"/>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海洋環境保護・船舶の安全運航への支援を目的として設立された「非営利活動法人グリーンアウォード財団</a:t>
              </a:r>
              <a:r>
                <a:rPr kumimoji="0" lang="en-US" altLang="ja-JP" sz="1700" b="0" i="0" u="none" strike="noStrike" kern="1200" cap="none" spc="0" normalizeH="0" baseline="3000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7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が世界規模で取り組んでいる活動で、安全で環境にやさしい船舶を認証し、認証船舶に優遇措置を与えることにより、船舶・船員の質を向上させ、海洋環境の保護を目指すことを目的とするプログラム</a:t>
              </a:r>
              <a:r>
                <a:rPr kumimoji="0" lang="ja-JP" altLang="en-US" sz="17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0" lang="en-US" altLang="ja-JP"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7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・認証</a:t>
              </a:r>
              <a:r>
                <a:rPr kumimoji="0" lang="ja-JP" altLang="en-US"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船舶数 </a:t>
              </a:r>
              <a:r>
                <a:rPr kumimoji="0" lang="ja-JP" altLang="en-US" sz="17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en-US" altLang="ja-JP"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257</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隻（令和２年６月現在）</a:t>
              </a:r>
              <a:endParaRPr kumimoji="0" lang="en-US" altLang="ja-JP"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・参加</a:t>
              </a:r>
              <a:r>
                <a:rPr kumimoji="0" lang="ja-JP" altLang="en-US" sz="17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港湾  　</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lang="en-US" altLang="ja-JP" sz="1700" dirty="0" smtClean="0">
                  <a:solidFill>
                    <a:schemeClr val="tx1"/>
                  </a:solidFill>
                  <a:latin typeface="ＭＳ Ｐ明朝" panose="02020600040205080304" pitchFamily="18" charset="-128"/>
                  <a:ea typeface="ＭＳ Ｐ明朝" panose="02020600040205080304" pitchFamily="18" charset="-128"/>
                </a:rPr>
                <a:t>16</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ヵ</a:t>
              </a:r>
              <a:r>
                <a:rPr kumimoji="0" lang="ja-JP" altLang="en-US" sz="17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国</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lang="en-US" altLang="ja-JP" sz="1700" dirty="0" smtClean="0">
                  <a:solidFill>
                    <a:schemeClr val="tx1"/>
                  </a:solidFill>
                  <a:latin typeface="ＭＳ Ｐ明朝" panose="02020600040205080304" pitchFamily="18" charset="-128"/>
                  <a:ea typeface="ＭＳ Ｐ明朝" panose="02020600040205080304" pitchFamily="18" charset="-128"/>
                </a:rPr>
                <a:t>40</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港</a:t>
              </a:r>
              <a:endParaRPr kumimoji="0" lang="en-US" altLang="ja-JP" sz="17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p:txBody>
        </p:sp>
        <p:sp>
          <p:nvSpPr>
            <p:cNvPr id="95" name="角丸四角形 25">
              <a:extLst>
                <a:ext uri="{FF2B5EF4-FFF2-40B4-BE49-F238E27FC236}">
                  <a16:creationId xmlns:a16="http://schemas.microsoft.com/office/drawing/2014/main" id="{E1D1EE28-CFDC-4499-A0BC-3B195428B0CC}"/>
                </a:ext>
              </a:extLst>
            </p:cNvPr>
            <p:cNvSpPr/>
            <p:nvPr/>
          </p:nvSpPr>
          <p:spPr>
            <a:xfrm>
              <a:off x="1042240" y="8166034"/>
              <a:ext cx="6230338" cy="406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1"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cs typeface="+mn-cs"/>
                </a:rPr>
                <a:t>≪グリーンアウォード</a:t>
              </a:r>
              <a:r>
                <a:rPr kumimoji="0" lang="ja-JP" altLang="en-US" sz="19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0" lang="ja-JP" altLang="en-US" sz="1900" b="1"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cs typeface="+mn-cs"/>
                </a:rPr>
                <a:t>プログラム</a:t>
              </a:r>
              <a:r>
                <a:rPr kumimoji="0" lang="ja-JP" altLang="en-US" sz="1900" b="1"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とは≫</a:t>
              </a:r>
              <a:endParaRPr kumimoji="0" lang="en-US" altLang="ja-JP" sz="19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p:txBody>
        </p:sp>
        <p:grpSp>
          <p:nvGrpSpPr>
            <p:cNvPr id="96" name="グループ化 95"/>
            <p:cNvGrpSpPr/>
            <p:nvPr/>
          </p:nvGrpSpPr>
          <p:grpSpPr>
            <a:xfrm>
              <a:off x="679816" y="8686431"/>
              <a:ext cx="3259723" cy="2061690"/>
              <a:chOff x="13227" y="3677586"/>
              <a:chExt cx="3259723" cy="2061690"/>
            </a:xfrm>
          </p:grpSpPr>
          <p:pic>
            <p:nvPicPr>
              <p:cNvPr id="99" name="図 9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252" y="3677586"/>
                <a:ext cx="2534843" cy="1736082"/>
              </a:xfrm>
              <a:prstGeom prst="rect">
                <a:avLst/>
              </a:prstGeom>
            </p:spPr>
          </p:pic>
          <p:sp>
            <p:nvSpPr>
              <p:cNvPr id="100" name="正方形/長方形 99"/>
              <p:cNvSpPr/>
              <p:nvPr/>
            </p:nvSpPr>
            <p:spPr>
              <a:xfrm>
                <a:off x="13227" y="5390025"/>
                <a:ext cx="3259723" cy="349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グリーンアウォード　ロゴマーク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sp>
          <p:nvSpPr>
            <p:cNvPr id="97" name="正方形/長方形 96"/>
            <p:cNvSpPr/>
            <p:nvPr/>
          </p:nvSpPr>
          <p:spPr>
            <a:xfrm>
              <a:off x="3836568" y="10535362"/>
              <a:ext cx="7354817" cy="508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オランダに本部を置く非営利活動法人で、</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1990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年にロッテルダム港で</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起きた</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原油</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流出</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事故を</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契機に、</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1994</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年に設立。</a:t>
              </a:r>
            </a:p>
          </p:txBody>
        </p:sp>
        <p:sp>
          <p:nvSpPr>
            <p:cNvPr id="98" name="正方形/長方形 97"/>
            <p:cNvSpPr/>
            <p:nvPr/>
          </p:nvSpPr>
          <p:spPr>
            <a:xfrm>
              <a:off x="726028" y="8052442"/>
              <a:ext cx="10653172" cy="3116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102" name="グループ化 101"/>
          <p:cNvGrpSpPr/>
          <p:nvPr/>
        </p:nvGrpSpPr>
        <p:grpSpPr>
          <a:xfrm>
            <a:off x="1210539" y="2672168"/>
            <a:ext cx="9234978" cy="5930783"/>
            <a:chOff x="220501" y="7697310"/>
            <a:chExt cx="11116771" cy="5953534"/>
          </a:xfrm>
        </p:grpSpPr>
        <p:pic>
          <p:nvPicPr>
            <p:cNvPr id="103" name="図 10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64748" y="8598499"/>
              <a:ext cx="3307608" cy="3720028"/>
            </a:xfrm>
            <a:prstGeom prst="rect">
              <a:avLst/>
            </a:prstGeom>
          </p:spPr>
        </p:pic>
        <p:sp>
          <p:nvSpPr>
            <p:cNvPr id="104" name="角丸四角形 103"/>
            <p:cNvSpPr/>
            <p:nvPr/>
          </p:nvSpPr>
          <p:spPr>
            <a:xfrm>
              <a:off x="241598" y="7697310"/>
              <a:ext cx="6602118" cy="776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44000" tIns="72000" rIns="144000" bIns="72000" rtlCol="0" anchor="ctr">
              <a:spAutoFit/>
            </a:bodyPr>
            <a:lstStyle/>
            <a:p>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kumimoji="1" lang="ja-JP" altLang="en-US" b="1" u="sng"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グリーンアウォード・プログラム参加に</a:t>
              </a:r>
              <a:r>
                <a:rPr kumimoji="1" lang="ja-JP" altLang="en-US" b="1" u="sng"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よる</a:t>
              </a:r>
              <a:endParaRPr kumimoji="1" lang="en-US" altLang="ja-JP" b="1" u="sng"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b="1"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b="1" u="sng"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環境</a:t>
              </a:r>
              <a:r>
                <a:rPr kumimoji="1" lang="ja-JP" altLang="en-US" b="1" u="sng"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保全イメージ</a:t>
              </a:r>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p>
          </p:txBody>
        </p:sp>
        <p:sp>
          <p:nvSpPr>
            <p:cNvPr id="105" name="テキスト ボックス 104"/>
            <p:cNvSpPr txBox="1"/>
            <p:nvPr/>
          </p:nvSpPr>
          <p:spPr>
            <a:xfrm>
              <a:off x="881970" y="11919345"/>
              <a:ext cx="5591174" cy="1731499"/>
            </a:xfrm>
            <a:prstGeom prst="rect">
              <a:avLst/>
            </a:prstGeom>
            <a:noFill/>
            <a:ln>
              <a:solidFill>
                <a:schemeClr val="accent1">
                  <a:lumMod val="50000"/>
                </a:schemeClr>
              </a:solidFill>
            </a:ln>
          </p:spPr>
          <p:txBody>
            <a:bodyPr wrap="square" bIns="108000" rtlCol="0">
              <a:spAutoFit/>
            </a:bodyPr>
            <a:lstStyle/>
            <a:p>
              <a:r>
                <a:rPr kumimoji="1" lang="ja-JP" altLang="en-US" sz="1700" b="1" dirty="0">
                  <a:latin typeface="ＭＳ Ｐ明朝" panose="02020600040205080304" pitchFamily="18" charset="-128"/>
                  <a:ea typeface="ＭＳ Ｐ明朝" panose="02020600040205080304" pitchFamily="18" charset="-128"/>
                </a:rPr>
                <a:t>☆認証船舶に対する優遇措置☆</a:t>
              </a:r>
              <a:endParaRPr kumimoji="1" lang="en-US" altLang="ja-JP" sz="1700" b="1" dirty="0">
                <a:latin typeface="ＭＳ Ｐ明朝" panose="02020600040205080304" pitchFamily="18" charset="-128"/>
                <a:ea typeface="ＭＳ Ｐ明朝" panose="02020600040205080304" pitchFamily="18" charset="-128"/>
              </a:endParaRPr>
            </a:p>
            <a:p>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大阪港は、令和</a:t>
              </a:r>
              <a:r>
                <a:rPr kumimoji="1" lang="en-US" altLang="ja-JP" sz="1700" dirty="0">
                  <a:latin typeface="ＭＳ Ｐ明朝" panose="02020600040205080304" pitchFamily="18" charset="-128"/>
                  <a:ea typeface="ＭＳ Ｐ明朝" panose="02020600040205080304" pitchFamily="18" charset="-128"/>
                </a:rPr>
                <a:t>2</a:t>
              </a:r>
              <a:r>
                <a:rPr kumimoji="1" lang="ja-JP" altLang="en-US" sz="1700" dirty="0">
                  <a:latin typeface="ＭＳ Ｐ明朝" panose="02020600040205080304" pitchFamily="18" charset="-128"/>
                  <a:ea typeface="ＭＳ Ｐ明朝" panose="02020600040205080304" pitchFamily="18" charset="-128"/>
                </a:rPr>
                <a:t>年に大阪</a:t>
              </a:r>
              <a:r>
                <a:rPr kumimoji="1" lang="ja-JP" altLang="en-US" sz="1700" dirty="0" smtClean="0">
                  <a:latin typeface="ＭＳ Ｐ明朝" panose="02020600040205080304" pitchFamily="18" charset="-128"/>
                  <a:ea typeface="ＭＳ Ｐ明朝" panose="02020600040205080304" pitchFamily="18" charset="-128"/>
                </a:rPr>
                <a:t>湾の</a:t>
              </a:r>
              <a:r>
                <a:rPr kumimoji="1" lang="ja-JP" altLang="en-US" sz="1700" dirty="0">
                  <a:latin typeface="ＭＳ Ｐ明朝" panose="02020600040205080304" pitchFamily="18" charset="-128"/>
                  <a:ea typeface="ＭＳ Ｐ明朝" panose="02020600040205080304" pitchFamily="18" charset="-128"/>
                </a:rPr>
                <a:t>港として初めてグリーンアウォード・プログラムに参加し、同年</a:t>
              </a:r>
              <a:r>
                <a:rPr kumimoji="1" lang="en-US" altLang="ja-JP" sz="1700" dirty="0">
                  <a:latin typeface="ＭＳ Ｐ明朝" panose="02020600040205080304" pitchFamily="18" charset="-128"/>
                  <a:ea typeface="ＭＳ Ｐ明朝" panose="02020600040205080304" pitchFamily="18" charset="-128"/>
                </a:rPr>
                <a:t>6</a:t>
              </a:r>
              <a:r>
                <a:rPr kumimoji="1" lang="ja-JP" altLang="en-US" sz="1700" dirty="0">
                  <a:latin typeface="ＭＳ Ｐ明朝" panose="02020600040205080304" pitchFamily="18" charset="-128"/>
                  <a:ea typeface="ＭＳ Ｐ明朝" panose="02020600040205080304" pitchFamily="18" charset="-128"/>
                </a:rPr>
                <a:t>月</a:t>
              </a:r>
              <a:r>
                <a:rPr kumimoji="1" lang="en-US" altLang="ja-JP" sz="1700" dirty="0">
                  <a:latin typeface="ＭＳ Ｐ明朝" panose="02020600040205080304" pitchFamily="18" charset="-128"/>
                  <a:ea typeface="ＭＳ Ｐ明朝" panose="02020600040205080304" pitchFamily="18" charset="-128"/>
                </a:rPr>
                <a:t>1</a:t>
              </a:r>
              <a:r>
                <a:rPr kumimoji="1" lang="ja-JP" altLang="en-US" sz="1700" dirty="0">
                  <a:latin typeface="ＭＳ Ｐ明朝" panose="02020600040205080304" pitchFamily="18" charset="-128"/>
                  <a:ea typeface="ＭＳ Ｐ明朝" panose="02020600040205080304" pitchFamily="18" charset="-128"/>
                </a:rPr>
                <a:t>日より認証船舶に対して入港料の</a:t>
              </a:r>
              <a:r>
                <a:rPr kumimoji="1" lang="en-US" altLang="ja-JP" sz="1700" b="1" dirty="0">
                  <a:latin typeface="ＭＳ Ｐ明朝" panose="02020600040205080304" pitchFamily="18" charset="-128"/>
                  <a:ea typeface="ＭＳ Ｐ明朝" panose="02020600040205080304" pitchFamily="18" charset="-128"/>
                </a:rPr>
                <a:t>10</a:t>
              </a:r>
              <a:r>
                <a:rPr kumimoji="1" lang="ja-JP" altLang="en-US" sz="1700" b="1" dirty="0">
                  <a:latin typeface="ＭＳ Ｐ明朝" panose="02020600040205080304" pitchFamily="18" charset="-128"/>
                  <a:ea typeface="ＭＳ Ｐ明朝" panose="02020600040205080304" pitchFamily="18" charset="-128"/>
                </a:rPr>
                <a:t>％</a:t>
              </a:r>
              <a:r>
                <a:rPr kumimoji="1" lang="ja-JP" altLang="en-US" sz="1700" dirty="0">
                  <a:latin typeface="ＭＳ Ｐ明朝" panose="02020600040205080304" pitchFamily="18" charset="-128"/>
                  <a:ea typeface="ＭＳ Ｐ明朝" panose="02020600040205080304" pitchFamily="18" charset="-128"/>
                </a:rPr>
                <a:t>減免を</a:t>
              </a:r>
              <a:r>
                <a:rPr kumimoji="1" lang="ja-JP" altLang="en-US" sz="1700" dirty="0" smtClean="0">
                  <a:latin typeface="ＭＳ Ｐ明朝" panose="02020600040205080304" pitchFamily="18" charset="-128"/>
                  <a:ea typeface="ＭＳ Ｐ明朝" panose="02020600040205080304" pitchFamily="18" charset="-128"/>
                </a:rPr>
                <a:t>実施。</a:t>
              </a:r>
              <a:endParaRPr kumimoji="1" lang="ja-JP" altLang="en-US" sz="1700" dirty="0">
                <a:latin typeface="ＭＳ Ｐ明朝" panose="02020600040205080304" pitchFamily="18" charset="-128"/>
                <a:ea typeface="ＭＳ Ｐ明朝" panose="02020600040205080304" pitchFamily="18" charset="-128"/>
              </a:endParaRPr>
            </a:p>
          </p:txBody>
        </p:sp>
        <p:grpSp>
          <p:nvGrpSpPr>
            <p:cNvPr id="106" name="グループ化 105"/>
            <p:cNvGrpSpPr>
              <a:grpSpLocks/>
            </p:cNvGrpSpPr>
            <p:nvPr/>
          </p:nvGrpSpPr>
          <p:grpSpPr>
            <a:xfrm>
              <a:off x="922693" y="8941247"/>
              <a:ext cx="5937713" cy="2786271"/>
              <a:chOff x="256548" y="9109290"/>
              <a:chExt cx="7974494" cy="2769248"/>
            </a:xfrm>
          </p:grpSpPr>
          <p:grpSp>
            <p:nvGrpSpPr>
              <p:cNvPr id="118" name="グループ化 117"/>
              <p:cNvGrpSpPr>
                <a:grpSpLocks noChangeAspect="1"/>
              </p:cNvGrpSpPr>
              <p:nvPr/>
            </p:nvGrpSpPr>
            <p:grpSpPr>
              <a:xfrm>
                <a:off x="466577" y="10709697"/>
                <a:ext cx="3977450" cy="914567"/>
                <a:chOff x="3422650" y="9247188"/>
                <a:chExt cx="6696075" cy="1428750"/>
              </a:xfrm>
            </p:grpSpPr>
            <p:sp>
              <p:nvSpPr>
                <p:cNvPr id="126" name="フリーフォーム 125"/>
                <p:cNvSpPr/>
                <p:nvPr/>
              </p:nvSpPr>
              <p:spPr>
                <a:xfrm>
                  <a:off x="4146550" y="10437813"/>
                  <a:ext cx="5972175" cy="238125"/>
                </a:xfrm>
                <a:custGeom>
                  <a:avLst/>
                  <a:gdLst>
                    <a:gd name="connsiteX0" fmla="*/ 0 w 5448300"/>
                    <a:gd name="connsiteY0" fmla="*/ 142875 h 1371600"/>
                    <a:gd name="connsiteX1" fmla="*/ 1495425 w 5448300"/>
                    <a:gd name="connsiteY1" fmla="*/ 1371600 h 1371600"/>
                    <a:gd name="connsiteX2" fmla="*/ 5429250 w 5448300"/>
                    <a:gd name="connsiteY2" fmla="*/ 1371600 h 1371600"/>
                    <a:gd name="connsiteX3" fmla="*/ 5448300 w 5448300"/>
                    <a:gd name="connsiteY3" fmla="*/ 0 h 1371600"/>
                    <a:gd name="connsiteX4" fmla="*/ 2781300 w 5448300"/>
                    <a:gd name="connsiteY4" fmla="*/ 0 h 1371600"/>
                    <a:gd name="connsiteX5" fmla="*/ 0 w 5448300"/>
                    <a:gd name="connsiteY5" fmla="*/ 142875 h 1371600"/>
                    <a:gd name="connsiteX0" fmla="*/ 0 w 5457825"/>
                    <a:gd name="connsiteY0" fmla="*/ 0 h 1476375"/>
                    <a:gd name="connsiteX1" fmla="*/ 1504950 w 5457825"/>
                    <a:gd name="connsiteY1" fmla="*/ 1476375 h 1476375"/>
                    <a:gd name="connsiteX2" fmla="*/ 5438775 w 5457825"/>
                    <a:gd name="connsiteY2" fmla="*/ 1476375 h 1476375"/>
                    <a:gd name="connsiteX3" fmla="*/ 5457825 w 5457825"/>
                    <a:gd name="connsiteY3" fmla="*/ 104775 h 1476375"/>
                    <a:gd name="connsiteX4" fmla="*/ 2790825 w 5457825"/>
                    <a:gd name="connsiteY4" fmla="*/ 104775 h 1476375"/>
                    <a:gd name="connsiteX5" fmla="*/ 0 w 5457825"/>
                    <a:gd name="connsiteY5" fmla="*/ 0 h 1476375"/>
                    <a:gd name="connsiteX0" fmla="*/ 0 w 5457824"/>
                    <a:gd name="connsiteY0" fmla="*/ 847726 h 1371600"/>
                    <a:gd name="connsiteX1" fmla="*/ 1504949 w 5457824"/>
                    <a:gd name="connsiteY1" fmla="*/ 1371600 h 1371600"/>
                    <a:gd name="connsiteX2" fmla="*/ 5438774 w 5457824"/>
                    <a:gd name="connsiteY2" fmla="*/ 1371600 h 1371600"/>
                    <a:gd name="connsiteX3" fmla="*/ 5457824 w 5457824"/>
                    <a:gd name="connsiteY3" fmla="*/ 0 h 1371600"/>
                    <a:gd name="connsiteX4" fmla="*/ 2790824 w 5457824"/>
                    <a:gd name="connsiteY4" fmla="*/ 0 h 1371600"/>
                    <a:gd name="connsiteX5" fmla="*/ 0 w 5457824"/>
                    <a:gd name="connsiteY5" fmla="*/ 847726 h 1371600"/>
                    <a:gd name="connsiteX0" fmla="*/ 0 w 5457824"/>
                    <a:gd name="connsiteY0" fmla="*/ 847726 h 1562100"/>
                    <a:gd name="connsiteX1" fmla="*/ 1057274 w 5457824"/>
                    <a:gd name="connsiteY1" fmla="*/ 1562100 h 1562100"/>
                    <a:gd name="connsiteX2" fmla="*/ 5438774 w 5457824"/>
                    <a:gd name="connsiteY2" fmla="*/ 1371600 h 1562100"/>
                    <a:gd name="connsiteX3" fmla="*/ 5457824 w 5457824"/>
                    <a:gd name="connsiteY3" fmla="*/ 0 h 1562100"/>
                    <a:gd name="connsiteX4" fmla="*/ 2790824 w 5457824"/>
                    <a:gd name="connsiteY4" fmla="*/ 0 h 1562100"/>
                    <a:gd name="connsiteX5" fmla="*/ 0 w 5457824"/>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457824 w 5638799"/>
                    <a:gd name="connsiteY3" fmla="*/ 0 h 1562100"/>
                    <a:gd name="connsiteX4" fmla="*/ 2790824 w 5638799"/>
                    <a:gd name="connsiteY4" fmla="*/ 0 h 1562100"/>
                    <a:gd name="connsiteX5" fmla="*/ 0 w 5638799"/>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638799 w 5638799"/>
                    <a:gd name="connsiteY3" fmla="*/ 847725 h 1562100"/>
                    <a:gd name="connsiteX4" fmla="*/ 2790824 w 5638799"/>
                    <a:gd name="connsiteY4" fmla="*/ 0 h 1562100"/>
                    <a:gd name="connsiteX5" fmla="*/ 0 w 5638799"/>
                    <a:gd name="connsiteY5" fmla="*/ 847726 h 1562100"/>
                    <a:gd name="connsiteX0" fmla="*/ 0 w 5638799"/>
                    <a:gd name="connsiteY0" fmla="*/ 1 h 714375"/>
                    <a:gd name="connsiteX1" fmla="*/ 1057274 w 5638799"/>
                    <a:gd name="connsiteY1" fmla="*/ 714375 h 714375"/>
                    <a:gd name="connsiteX2" fmla="*/ 5638799 w 5638799"/>
                    <a:gd name="connsiteY2" fmla="*/ 714375 h 714375"/>
                    <a:gd name="connsiteX3" fmla="*/ 5638799 w 5638799"/>
                    <a:gd name="connsiteY3" fmla="*/ 0 h 714375"/>
                    <a:gd name="connsiteX4" fmla="*/ 2466974 w 5638799"/>
                    <a:gd name="connsiteY4" fmla="*/ 0 h 714375"/>
                    <a:gd name="connsiteX5" fmla="*/ 0 w 5638799"/>
                    <a:gd name="connsiteY5" fmla="*/ 1 h 714375"/>
                    <a:gd name="connsiteX0" fmla="*/ 0 w 5638799"/>
                    <a:gd name="connsiteY0" fmla="*/ 1 h 714375"/>
                    <a:gd name="connsiteX1" fmla="*/ 333374 w 5638799"/>
                    <a:gd name="connsiteY1" fmla="*/ 238125 h 714375"/>
                    <a:gd name="connsiteX2" fmla="*/ 5638799 w 5638799"/>
                    <a:gd name="connsiteY2" fmla="*/ 714375 h 714375"/>
                    <a:gd name="connsiteX3" fmla="*/ 5638799 w 5638799"/>
                    <a:gd name="connsiteY3" fmla="*/ 0 h 714375"/>
                    <a:gd name="connsiteX4" fmla="*/ 2466974 w 5638799"/>
                    <a:gd name="connsiteY4" fmla="*/ 0 h 714375"/>
                    <a:gd name="connsiteX5" fmla="*/ 0 w 5638799"/>
                    <a:gd name="connsiteY5" fmla="*/ 1 h 714375"/>
                    <a:gd name="connsiteX0" fmla="*/ 0 w 5638799"/>
                    <a:gd name="connsiteY0" fmla="*/ 1 h 238125"/>
                    <a:gd name="connsiteX1" fmla="*/ 333374 w 5638799"/>
                    <a:gd name="connsiteY1" fmla="*/ 238125 h 238125"/>
                    <a:gd name="connsiteX2" fmla="*/ 5619749 w 5638799"/>
                    <a:gd name="connsiteY2" fmla="*/ 238125 h 238125"/>
                    <a:gd name="connsiteX3" fmla="*/ 5638799 w 5638799"/>
                    <a:gd name="connsiteY3" fmla="*/ 0 h 238125"/>
                    <a:gd name="connsiteX4" fmla="*/ 2466974 w 5638799"/>
                    <a:gd name="connsiteY4" fmla="*/ 0 h 238125"/>
                    <a:gd name="connsiteX5" fmla="*/ 0 w 5638799"/>
                    <a:gd name="connsiteY5" fmla="*/ 1 h 238125"/>
                    <a:gd name="connsiteX0" fmla="*/ 0 w 5972174"/>
                    <a:gd name="connsiteY0" fmla="*/ 1 h 238125"/>
                    <a:gd name="connsiteX1" fmla="*/ 333374 w 5972174"/>
                    <a:gd name="connsiteY1" fmla="*/ 238125 h 238125"/>
                    <a:gd name="connsiteX2" fmla="*/ 5619749 w 5972174"/>
                    <a:gd name="connsiteY2" fmla="*/ 238125 h 238125"/>
                    <a:gd name="connsiteX3" fmla="*/ 5972174 w 5972174"/>
                    <a:gd name="connsiteY3" fmla="*/ 0 h 238125"/>
                    <a:gd name="connsiteX4" fmla="*/ 2466974 w 5972174"/>
                    <a:gd name="connsiteY4" fmla="*/ 0 h 238125"/>
                    <a:gd name="connsiteX5" fmla="*/ 0 w 5972174"/>
                    <a:gd name="connsiteY5" fmla="*/ 1 h 238125"/>
                    <a:gd name="connsiteX0" fmla="*/ 0 w 5619749"/>
                    <a:gd name="connsiteY0" fmla="*/ 1 h 238125"/>
                    <a:gd name="connsiteX1" fmla="*/ 333374 w 5619749"/>
                    <a:gd name="connsiteY1" fmla="*/ 238125 h 238125"/>
                    <a:gd name="connsiteX2" fmla="*/ 5619749 w 5619749"/>
                    <a:gd name="connsiteY2" fmla="*/ 238125 h 238125"/>
                    <a:gd name="connsiteX3" fmla="*/ 5619748 w 5619749"/>
                    <a:gd name="connsiteY3" fmla="*/ 0 h 238125"/>
                    <a:gd name="connsiteX4" fmla="*/ 2466974 w 5619749"/>
                    <a:gd name="connsiteY4" fmla="*/ 0 h 238125"/>
                    <a:gd name="connsiteX5" fmla="*/ 0 w 5619749"/>
                    <a:gd name="connsiteY5" fmla="*/ 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49" h="238125">
                      <a:moveTo>
                        <a:pt x="0" y="1"/>
                      </a:moveTo>
                      <a:lnTo>
                        <a:pt x="333374" y="238125"/>
                      </a:lnTo>
                      <a:lnTo>
                        <a:pt x="5619749" y="238125"/>
                      </a:lnTo>
                      <a:cubicBezTo>
                        <a:pt x="5619749" y="158750"/>
                        <a:pt x="5619748" y="79375"/>
                        <a:pt x="5619748" y="0"/>
                      </a:cubicBezTo>
                      <a:lnTo>
                        <a:pt x="2466974" y="0"/>
                      </a:lnTo>
                      <a:lnTo>
                        <a:pt x="0" y="1"/>
                      </a:lnTo>
                      <a:close/>
                    </a:path>
                  </a:pathLst>
                </a:cu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7" name="フリーフォーム 126"/>
                <p:cNvSpPr/>
                <p:nvPr/>
              </p:nvSpPr>
              <p:spPr>
                <a:xfrm>
                  <a:off x="3422650" y="9961563"/>
                  <a:ext cx="6696075" cy="476250"/>
                </a:xfrm>
                <a:custGeom>
                  <a:avLst/>
                  <a:gdLst>
                    <a:gd name="connsiteX0" fmla="*/ 0 w 5448300"/>
                    <a:gd name="connsiteY0" fmla="*/ 142875 h 1371600"/>
                    <a:gd name="connsiteX1" fmla="*/ 1495425 w 5448300"/>
                    <a:gd name="connsiteY1" fmla="*/ 1371600 h 1371600"/>
                    <a:gd name="connsiteX2" fmla="*/ 5429250 w 5448300"/>
                    <a:gd name="connsiteY2" fmla="*/ 1371600 h 1371600"/>
                    <a:gd name="connsiteX3" fmla="*/ 5448300 w 5448300"/>
                    <a:gd name="connsiteY3" fmla="*/ 0 h 1371600"/>
                    <a:gd name="connsiteX4" fmla="*/ 2781300 w 5448300"/>
                    <a:gd name="connsiteY4" fmla="*/ 0 h 1371600"/>
                    <a:gd name="connsiteX5" fmla="*/ 0 w 5448300"/>
                    <a:gd name="connsiteY5" fmla="*/ 142875 h 1371600"/>
                    <a:gd name="connsiteX0" fmla="*/ 0 w 5457825"/>
                    <a:gd name="connsiteY0" fmla="*/ 0 h 1476375"/>
                    <a:gd name="connsiteX1" fmla="*/ 1504950 w 5457825"/>
                    <a:gd name="connsiteY1" fmla="*/ 1476375 h 1476375"/>
                    <a:gd name="connsiteX2" fmla="*/ 5438775 w 5457825"/>
                    <a:gd name="connsiteY2" fmla="*/ 1476375 h 1476375"/>
                    <a:gd name="connsiteX3" fmla="*/ 5457825 w 5457825"/>
                    <a:gd name="connsiteY3" fmla="*/ 104775 h 1476375"/>
                    <a:gd name="connsiteX4" fmla="*/ 2790825 w 5457825"/>
                    <a:gd name="connsiteY4" fmla="*/ 104775 h 1476375"/>
                    <a:gd name="connsiteX5" fmla="*/ 0 w 5457825"/>
                    <a:gd name="connsiteY5" fmla="*/ 0 h 1476375"/>
                    <a:gd name="connsiteX0" fmla="*/ 0 w 5457824"/>
                    <a:gd name="connsiteY0" fmla="*/ 847726 h 1371600"/>
                    <a:gd name="connsiteX1" fmla="*/ 1504949 w 5457824"/>
                    <a:gd name="connsiteY1" fmla="*/ 1371600 h 1371600"/>
                    <a:gd name="connsiteX2" fmla="*/ 5438774 w 5457824"/>
                    <a:gd name="connsiteY2" fmla="*/ 1371600 h 1371600"/>
                    <a:gd name="connsiteX3" fmla="*/ 5457824 w 5457824"/>
                    <a:gd name="connsiteY3" fmla="*/ 0 h 1371600"/>
                    <a:gd name="connsiteX4" fmla="*/ 2790824 w 5457824"/>
                    <a:gd name="connsiteY4" fmla="*/ 0 h 1371600"/>
                    <a:gd name="connsiteX5" fmla="*/ 0 w 5457824"/>
                    <a:gd name="connsiteY5" fmla="*/ 847726 h 1371600"/>
                    <a:gd name="connsiteX0" fmla="*/ 0 w 5457824"/>
                    <a:gd name="connsiteY0" fmla="*/ 847726 h 1562100"/>
                    <a:gd name="connsiteX1" fmla="*/ 1057274 w 5457824"/>
                    <a:gd name="connsiteY1" fmla="*/ 1562100 h 1562100"/>
                    <a:gd name="connsiteX2" fmla="*/ 5438774 w 5457824"/>
                    <a:gd name="connsiteY2" fmla="*/ 1371600 h 1562100"/>
                    <a:gd name="connsiteX3" fmla="*/ 5457824 w 5457824"/>
                    <a:gd name="connsiteY3" fmla="*/ 0 h 1562100"/>
                    <a:gd name="connsiteX4" fmla="*/ 2790824 w 5457824"/>
                    <a:gd name="connsiteY4" fmla="*/ 0 h 1562100"/>
                    <a:gd name="connsiteX5" fmla="*/ 0 w 5457824"/>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457824 w 5638799"/>
                    <a:gd name="connsiteY3" fmla="*/ 0 h 1562100"/>
                    <a:gd name="connsiteX4" fmla="*/ 2790824 w 5638799"/>
                    <a:gd name="connsiteY4" fmla="*/ 0 h 1562100"/>
                    <a:gd name="connsiteX5" fmla="*/ 0 w 5638799"/>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638799 w 5638799"/>
                    <a:gd name="connsiteY3" fmla="*/ 847725 h 1562100"/>
                    <a:gd name="connsiteX4" fmla="*/ 2790824 w 5638799"/>
                    <a:gd name="connsiteY4" fmla="*/ 0 h 1562100"/>
                    <a:gd name="connsiteX5" fmla="*/ 0 w 5638799"/>
                    <a:gd name="connsiteY5" fmla="*/ 847726 h 1562100"/>
                    <a:gd name="connsiteX0" fmla="*/ 0 w 5638799"/>
                    <a:gd name="connsiteY0" fmla="*/ 1 h 714375"/>
                    <a:gd name="connsiteX1" fmla="*/ 1057274 w 5638799"/>
                    <a:gd name="connsiteY1" fmla="*/ 714375 h 714375"/>
                    <a:gd name="connsiteX2" fmla="*/ 5638799 w 5638799"/>
                    <a:gd name="connsiteY2" fmla="*/ 714375 h 714375"/>
                    <a:gd name="connsiteX3" fmla="*/ 5638799 w 5638799"/>
                    <a:gd name="connsiteY3" fmla="*/ 0 h 714375"/>
                    <a:gd name="connsiteX4" fmla="*/ 2466974 w 5638799"/>
                    <a:gd name="connsiteY4" fmla="*/ 0 h 714375"/>
                    <a:gd name="connsiteX5" fmla="*/ 0 w 5638799"/>
                    <a:gd name="connsiteY5" fmla="*/ 1 h 714375"/>
                    <a:gd name="connsiteX0" fmla="*/ 1057275 w 6696074"/>
                    <a:gd name="connsiteY0" fmla="*/ 1 h 1171575"/>
                    <a:gd name="connsiteX1" fmla="*/ 0 w 6696074"/>
                    <a:gd name="connsiteY1" fmla="*/ 1171575 h 1171575"/>
                    <a:gd name="connsiteX2" fmla="*/ 6696074 w 6696074"/>
                    <a:gd name="connsiteY2" fmla="*/ 714375 h 1171575"/>
                    <a:gd name="connsiteX3" fmla="*/ 6696074 w 6696074"/>
                    <a:gd name="connsiteY3" fmla="*/ 0 h 1171575"/>
                    <a:gd name="connsiteX4" fmla="*/ 3524249 w 6696074"/>
                    <a:gd name="connsiteY4" fmla="*/ 0 h 1171575"/>
                    <a:gd name="connsiteX5" fmla="*/ 1057275 w 6696074"/>
                    <a:gd name="connsiteY5" fmla="*/ 1 h 1171575"/>
                    <a:gd name="connsiteX0" fmla="*/ 0 w 7400924"/>
                    <a:gd name="connsiteY0" fmla="*/ 695325 h 1171575"/>
                    <a:gd name="connsiteX1" fmla="*/ 704850 w 7400924"/>
                    <a:gd name="connsiteY1" fmla="*/ 1171575 h 1171575"/>
                    <a:gd name="connsiteX2" fmla="*/ 7400924 w 7400924"/>
                    <a:gd name="connsiteY2" fmla="*/ 714375 h 1171575"/>
                    <a:gd name="connsiteX3" fmla="*/ 7400924 w 7400924"/>
                    <a:gd name="connsiteY3" fmla="*/ 0 h 1171575"/>
                    <a:gd name="connsiteX4" fmla="*/ 4229099 w 7400924"/>
                    <a:gd name="connsiteY4" fmla="*/ 0 h 1171575"/>
                    <a:gd name="connsiteX5" fmla="*/ 0 w 7400924"/>
                    <a:gd name="connsiteY5" fmla="*/ 695325 h 1171575"/>
                    <a:gd name="connsiteX0" fmla="*/ 0 w 7400924"/>
                    <a:gd name="connsiteY0" fmla="*/ 695325 h 1171575"/>
                    <a:gd name="connsiteX1" fmla="*/ 704850 w 7400924"/>
                    <a:gd name="connsiteY1" fmla="*/ 1171575 h 1171575"/>
                    <a:gd name="connsiteX2" fmla="*/ 6343650 w 7400924"/>
                    <a:gd name="connsiteY2" fmla="*/ 1171575 h 1171575"/>
                    <a:gd name="connsiteX3" fmla="*/ 7400924 w 7400924"/>
                    <a:gd name="connsiteY3" fmla="*/ 0 h 1171575"/>
                    <a:gd name="connsiteX4" fmla="*/ 4229099 w 7400924"/>
                    <a:gd name="connsiteY4" fmla="*/ 0 h 1171575"/>
                    <a:gd name="connsiteX5" fmla="*/ 0 w 7400924"/>
                    <a:gd name="connsiteY5" fmla="*/ 695325 h 1171575"/>
                    <a:gd name="connsiteX0" fmla="*/ 0 w 6343650"/>
                    <a:gd name="connsiteY0" fmla="*/ 695325 h 1171575"/>
                    <a:gd name="connsiteX1" fmla="*/ 704850 w 6343650"/>
                    <a:gd name="connsiteY1" fmla="*/ 1171575 h 1171575"/>
                    <a:gd name="connsiteX2" fmla="*/ 6343650 w 6343650"/>
                    <a:gd name="connsiteY2" fmla="*/ 1171575 h 1171575"/>
                    <a:gd name="connsiteX3" fmla="*/ 6343650 w 6343650"/>
                    <a:gd name="connsiteY3" fmla="*/ 695325 h 1171575"/>
                    <a:gd name="connsiteX4" fmla="*/ 4229099 w 6343650"/>
                    <a:gd name="connsiteY4" fmla="*/ 0 h 1171575"/>
                    <a:gd name="connsiteX5" fmla="*/ 0 w 6343650"/>
                    <a:gd name="connsiteY5" fmla="*/ 695325 h 1171575"/>
                    <a:gd name="connsiteX0" fmla="*/ 0 w 6343650"/>
                    <a:gd name="connsiteY0" fmla="*/ 0 h 476250"/>
                    <a:gd name="connsiteX1" fmla="*/ 704850 w 6343650"/>
                    <a:gd name="connsiteY1" fmla="*/ 476250 h 476250"/>
                    <a:gd name="connsiteX2" fmla="*/ 6343650 w 6343650"/>
                    <a:gd name="connsiteY2" fmla="*/ 476250 h 476250"/>
                    <a:gd name="connsiteX3" fmla="*/ 6343650 w 6343650"/>
                    <a:gd name="connsiteY3" fmla="*/ 0 h 476250"/>
                    <a:gd name="connsiteX4" fmla="*/ 3524250 w 6343650"/>
                    <a:gd name="connsiteY4" fmla="*/ 0 h 476250"/>
                    <a:gd name="connsiteX5" fmla="*/ 0 w 6343650"/>
                    <a:gd name="connsiteY5" fmla="*/ 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3650" h="476250">
                      <a:moveTo>
                        <a:pt x="0" y="0"/>
                      </a:moveTo>
                      <a:lnTo>
                        <a:pt x="704850" y="476250"/>
                      </a:lnTo>
                      <a:lnTo>
                        <a:pt x="6343650" y="476250"/>
                      </a:lnTo>
                      <a:lnTo>
                        <a:pt x="6343650" y="0"/>
                      </a:lnTo>
                      <a:lnTo>
                        <a:pt x="3524250" y="0"/>
                      </a:lnTo>
                      <a:lnTo>
                        <a:pt x="0" y="0"/>
                      </a:lnTo>
                      <a:close/>
                    </a:path>
                  </a:pathLst>
                </a:cu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8" name="弦 127"/>
                <p:cNvSpPr/>
                <p:nvPr/>
              </p:nvSpPr>
              <p:spPr>
                <a:xfrm>
                  <a:off x="4832350" y="9485313"/>
                  <a:ext cx="1409700" cy="952500"/>
                </a:xfrm>
                <a:prstGeom prst="chord">
                  <a:avLst>
                    <a:gd name="adj1" fmla="val 10819365"/>
                    <a:gd name="adj2" fmla="val 1225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9" name="弦 128"/>
                <p:cNvSpPr/>
                <p:nvPr/>
              </p:nvSpPr>
              <p:spPr>
                <a:xfrm>
                  <a:off x="6242050" y="9485313"/>
                  <a:ext cx="1409700" cy="952500"/>
                </a:xfrm>
                <a:prstGeom prst="chord">
                  <a:avLst>
                    <a:gd name="adj1" fmla="val 10819365"/>
                    <a:gd name="adj2" fmla="val 1225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0" name="弦 129"/>
                <p:cNvSpPr/>
                <p:nvPr/>
              </p:nvSpPr>
              <p:spPr>
                <a:xfrm>
                  <a:off x="7651750" y="9485313"/>
                  <a:ext cx="1409700" cy="952500"/>
                </a:xfrm>
                <a:prstGeom prst="chord">
                  <a:avLst>
                    <a:gd name="adj1" fmla="val 10819365"/>
                    <a:gd name="adj2" fmla="val 1225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1" name="正方形/長方形 130"/>
                <p:cNvSpPr/>
                <p:nvPr/>
              </p:nvSpPr>
              <p:spPr>
                <a:xfrm>
                  <a:off x="9061450" y="9485313"/>
                  <a:ext cx="704850" cy="47625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2" name="正方形/長方形 131"/>
                <p:cNvSpPr/>
                <p:nvPr/>
              </p:nvSpPr>
              <p:spPr>
                <a:xfrm>
                  <a:off x="9413875" y="9247188"/>
                  <a:ext cx="352425" cy="23812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19" name="雲 118"/>
              <p:cNvSpPr/>
              <p:nvPr/>
            </p:nvSpPr>
            <p:spPr>
              <a:xfrm>
                <a:off x="4304689" y="10378418"/>
                <a:ext cx="411823" cy="346793"/>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雲 119"/>
              <p:cNvSpPr/>
              <p:nvPr/>
            </p:nvSpPr>
            <p:spPr>
              <a:xfrm>
                <a:off x="4889357" y="10050156"/>
                <a:ext cx="749746" cy="597222"/>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雲 120"/>
              <p:cNvSpPr/>
              <p:nvPr/>
            </p:nvSpPr>
            <p:spPr>
              <a:xfrm>
                <a:off x="5467904" y="9109290"/>
                <a:ext cx="2763138" cy="1168438"/>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5780631" y="9370512"/>
                <a:ext cx="2427993" cy="489435"/>
              </a:xfrm>
              <a:prstGeom prst="rect">
                <a:avLst/>
              </a:prstGeom>
              <a:noFill/>
            </p:spPr>
            <p:txBody>
              <a:bodyPr wrap="square" rtlCol="0">
                <a:spAutoFit/>
              </a:bodyPr>
              <a:lstStyle/>
              <a:p>
                <a:r>
                  <a:rPr kumimoji="1" lang="ja-JP" altLang="en-US" sz="1400" dirty="0">
                    <a:latin typeface="ＭＳ Ｐ明朝" panose="02020600040205080304" pitchFamily="18" charset="-128"/>
                    <a:ea typeface="ＭＳ Ｐ明朝" panose="02020600040205080304" pitchFamily="18" charset="-128"/>
                  </a:rPr>
                  <a:t>排出ガス</a:t>
                </a:r>
                <a:endParaRPr kumimoji="1" lang="en-US" altLang="ja-JP" sz="1400" dirty="0">
                  <a:latin typeface="ＭＳ Ｐ明朝" panose="02020600040205080304" pitchFamily="18" charset="-128"/>
                  <a:ea typeface="ＭＳ Ｐ明朝" panose="02020600040205080304" pitchFamily="18" charset="-128"/>
                </a:endParaRPr>
              </a:p>
              <a:p>
                <a:r>
                  <a:rPr kumimoji="1" lang="en-US" altLang="ja-JP" sz="1200" dirty="0">
                    <a:latin typeface="ＭＳ Ｐ明朝" panose="02020600040205080304" pitchFamily="18" charset="-128"/>
                    <a:ea typeface="ＭＳ Ｐ明朝" panose="02020600040205080304" pitchFamily="18" charset="-128"/>
                  </a:rPr>
                  <a:t>(NOx,</a:t>
                </a:r>
                <a:r>
                  <a:rPr kumimoji="1" lang="ja-JP" altLang="en-US" sz="1200" dirty="0" err="1">
                    <a:latin typeface="ＭＳ Ｐ明朝" panose="02020600040205080304" pitchFamily="18" charset="-128"/>
                    <a:ea typeface="ＭＳ Ｐ明朝" panose="02020600040205080304" pitchFamily="18" charset="-128"/>
                  </a:rPr>
                  <a:t>、</a:t>
                </a:r>
                <a:r>
                  <a:rPr kumimoji="1" lang="en-US" altLang="ja-JP" sz="1200" dirty="0" err="1">
                    <a:latin typeface="ＭＳ Ｐ明朝" panose="02020600040205080304" pitchFamily="18" charset="-128"/>
                    <a:ea typeface="ＭＳ Ｐ明朝" panose="02020600040205080304" pitchFamily="18" charset="-128"/>
                  </a:rPr>
                  <a:t>SOx</a:t>
                </a:r>
                <a:r>
                  <a:rPr kumimoji="1" lang="ja-JP" altLang="en-US" sz="1200" dirty="0">
                    <a:latin typeface="ＭＳ Ｐ明朝" panose="02020600040205080304" pitchFamily="18" charset="-128"/>
                    <a:ea typeface="ＭＳ Ｐ明朝" panose="02020600040205080304" pitchFamily="18" charset="-128"/>
                  </a:rPr>
                  <a:t>の削減）</a:t>
                </a:r>
              </a:p>
            </p:txBody>
          </p:sp>
          <p:sp>
            <p:nvSpPr>
              <p:cNvPr id="123" name="フリーフォーム 122"/>
              <p:cNvSpPr/>
              <p:nvPr/>
            </p:nvSpPr>
            <p:spPr>
              <a:xfrm>
                <a:off x="3571218" y="11422865"/>
                <a:ext cx="4255758" cy="455673"/>
              </a:xfrm>
              <a:custGeom>
                <a:avLst/>
                <a:gdLst>
                  <a:gd name="connsiteX0" fmla="*/ 0 w 5457825"/>
                  <a:gd name="connsiteY0" fmla="*/ 95250 h 685800"/>
                  <a:gd name="connsiteX1" fmla="*/ 971550 w 5457825"/>
                  <a:gd name="connsiteY1" fmla="*/ 361950 h 685800"/>
                  <a:gd name="connsiteX2" fmla="*/ 1495425 w 5457825"/>
                  <a:gd name="connsiteY2" fmla="*/ 361950 h 685800"/>
                  <a:gd name="connsiteX3" fmla="*/ 2314575 w 5457825"/>
                  <a:gd name="connsiteY3" fmla="*/ 457200 h 685800"/>
                  <a:gd name="connsiteX4" fmla="*/ 2657475 w 5457825"/>
                  <a:gd name="connsiteY4" fmla="*/ 447675 h 685800"/>
                  <a:gd name="connsiteX5" fmla="*/ 3219450 w 5457825"/>
                  <a:gd name="connsiteY5" fmla="*/ 514350 h 685800"/>
                  <a:gd name="connsiteX6" fmla="*/ 3533775 w 5457825"/>
                  <a:gd name="connsiteY6" fmla="*/ 485775 h 685800"/>
                  <a:gd name="connsiteX7" fmla="*/ 3905250 w 5457825"/>
                  <a:gd name="connsiteY7" fmla="*/ 628650 h 685800"/>
                  <a:gd name="connsiteX8" fmla="*/ 4419600 w 5457825"/>
                  <a:gd name="connsiteY8" fmla="*/ 571500 h 685800"/>
                  <a:gd name="connsiteX9" fmla="*/ 5029200 w 5457825"/>
                  <a:gd name="connsiteY9" fmla="*/ 685800 h 685800"/>
                  <a:gd name="connsiteX10" fmla="*/ 5124450 w 5457825"/>
                  <a:gd name="connsiteY10" fmla="*/ 600075 h 685800"/>
                  <a:gd name="connsiteX11" fmla="*/ 5457825 w 5457825"/>
                  <a:gd name="connsiteY11" fmla="*/ 333375 h 685800"/>
                  <a:gd name="connsiteX12" fmla="*/ 5248275 w 5457825"/>
                  <a:gd name="connsiteY12" fmla="*/ 152400 h 685800"/>
                  <a:gd name="connsiteX13" fmla="*/ 4591050 w 5457825"/>
                  <a:gd name="connsiteY13" fmla="*/ 57150 h 685800"/>
                  <a:gd name="connsiteX14" fmla="*/ 3895725 w 5457825"/>
                  <a:gd name="connsiteY14" fmla="*/ 0 h 685800"/>
                  <a:gd name="connsiteX15" fmla="*/ 3505200 w 5457825"/>
                  <a:gd name="connsiteY15" fmla="*/ 114300 h 685800"/>
                  <a:gd name="connsiteX16" fmla="*/ 2886075 w 5457825"/>
                  <a:gd name="connsiteY16" fmla="*/ 95250 h 685800"/>
                  <a:gd name="connsiteX17" fmla="*/ 2514600 w 5457825"/>
                  <a:gd name="connsiteY17" fmla="*/ 104775 h 685800"/>
                  <a:gd name="connsiteX18" fmla="*/ 1885950 w 5457825"/>
                  <a:gd name="connsiteY18" fmla="*/ 0 h 685800"/>
                  <a:gd name="connsiteX19" fmla="*/ 1666875 w 5457825"/>
                  <a:gd name="connsiteY19" fmla="*/ 47625 h 685800"/>
                  <a:gd name="connsiteX20" fmla="*/ 1485900 w 5457825"/>
                  <a:gd name="connsiteY20" fmla="*/ 66675 h 685800"/>
                  <a:gd name="connsiteX21" fmla="*/ 1104900 w 5457825"/>
                  <a:gd name="connsiteY21" fmla="*/ 57150 h 685800"/>
                  <a:gd name="connsiteX22" fmla="*/ 514350 w 5457825"/>
                  <a:gd name="connsiteY22" fmla="*/ 57150 h 685800"/>
                  <a:gd name="connsiteX23" fmla="*/ 219075 w 5457825"/>
                  <a:gd name="connsiteY23" fmla="*/ 57150 h 685800"/>
                  <a:gd name="connsiteX24" fmla="*/ 95250 w 5457825"/>
                  <a:gd name="connsiteY24" fmla="*/ 85725 h 685800"/>
                  <a:gd name="connsiteX25" fmla="*/ 0 w 5457825"/>
                  <a:gd name="connsiteY25" fmla="*/ 9525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57825" h="685800">
                    <a:moveTo>
                      <a:pt x="0" y="95250"/>
                    </a:moveTo>
                    <a:lnTo>
                      <a:pt x="971550" y="361950"/>
                    </a:lnTo>
                    <a:lnTo>
                      <a:pt x="1495425" y="361950"/>
                    </a:lnTo>
                    <a:lnTo>
                      <a:pt x="2314575" y="457200"/>
                    </a:lnTo>
                    <a:lnTo>
                      <a:pt x="2657475" y="447675"/>
                    </a:lnTo>
                    <a:lnTo>
                      <a:pt x="3219450" y="514350"/>
                    </a:lnTo>
                    <a:lnTo>
                      <a:pt x="3533775" y="485775"/>
                    </a:lnTo>
                    <a:lnTo>
                      <a:pt x="3905250" y="628650"/>
                    </a:lnTo>
                    <a:lnTo>
                      <a:pt x="4419600" y="571500"/>
                    </a:lnTo>
                    <a:lnTo>
                      <a:pt x="5029200" y="685800"/>
                    </a:lnTo>
                    <a:lnTo>
                      <a:pt x="5124450" y="600075"/>
                    </a:lnTo>
                    <a:lnTo>
                      <a:pt x="5457825" y="333375"/>
                    </a:lnTo>
                    <a:lnTo>
                      <a:pt x="5248275" y="152400"/>
                    </a:lnTo>
                    <a:lnTo>
                      <a:pt x="4591050" y="57150"/>
                    </a:lnTo>
                    <a:lnTo>
                      <a:pt x="3895725" y="0"/>
                    </a:lnTo>
                    <a:lnTo>
                      <a:pt x="3505200" y="114300"/>
                    </a:lnTo>
                    <a:lnTo>
                      <a:pt x="2886075" y="95250"/>
                    </a:lnTo>
                    <a:lnTo>
                      <a:pt x="2514600" y="104775"/>
                    </a:lnTo>
                    <a:lnTo>
                      <a:pt x="1885950" y="0"/>
                    </a:lnTo>
                    <a:lnTo>
                      <a:pt x="1666875" y="47625"/>
                    </a:lnTo>
                    <a:lnTo>
                      <a:pt x="1485900" y="66675"/>
                    </a:lnTo>
                    <a:lnTo>
                      <a:pt x="1104900" y="57150"/>
                    </a:lnTo>
                    <a:lnTo>
                      <a:pt x="514350" y="57150"/>
                    </a:lnTo>
                    <a:lnTo>
                      <a:pt x="219075" y="57150"/>
                    </a:lnTo>
                    <a:lnTo>
                      <a:pt x="95250" y="85725"/>
                    </a:lnTo>
                    <a:lnTo>
                      <a:pt x="0" y="95250"/>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256548" y="11397163"/>
                <a:ext cx="7639122" cy="129284"/>
              </a:xfrm>
              <a:custGeom>
                <a:avLst/>
                <a:gdLst>
                  <a:gd name="connsiteX0" fmla="*/ 0 w 7781925"/>
                  <a:gd name="connsiteY0" fmla="*/ 10176 h 1362901"/>
                  <a:gd name="connsiteX1" fmla="*/ 542925 w 7781925"/>
                  <a:gd name="connsiteY1" fmla="*/ 457851 h 1362901"/>
                  <a:gd name="connsiteX2" fmla="*/ 942975 w 7781925"/>
                  <a:gd name="connsiteY2" fmla="*/ 651 h 1362901"/>
                  <a:gd name="connsiteX3" fmla="*/ 1323975 w 7781925"/>
                  <a:gd name="connsiteY3" fmla="*/ 581676 h 1362901"/>
                  <a:gd name="connsiteX4" fmla="*/ 1857375 w 7781925"/>
                  <a:gd name="connsiteY4" fmla="*/ 10176 h 1362901"/>
                  <a:gd name="connsiteX5" fmla="*/ 2381250 w 7781925"/>
                  <a:gd name="connsiteY5" fmla="*/ 791226 h 1362901"/>
                  <a:gd name="connsiteX6" fmla="*/ 2819400 w 7781925"/>
                  <a:gd name="connsiteY6" fmla="*/ 124476 h 1362901"/>
                  <a:gd name="connsiteX7" fmla="*/ 3390900 w 7781925"/>
                  <a:gd name="connsiteY7" fmla="*/ 838851 h 1362901"/>
                  <a:gd name="connsiteX8" fmla="*/ 3752850 w 7781925"/>
                  <a:gd name="connsiteY8" fmla="*/ 248301 h 1362901"/>
                  <a:gd name="connsiteX9" fmla="*/ 4314825 w 7781925"/>
                  <a:gd name="connsiteY9" fmla="*/ 886476 h 1362901"/>
                  <a:gd name="connsiteX10" fmla="*/ 4705350 w 7781925"/>
                  <a:gd name="connsiteY10" fmla="*/ 505476 h 1362901"/>
                  <a:gd name="connsiteX11" fmla="*/ 4781550 w 7781925"/>
                  <a:gd name="connsiteY11" fmla="*/ 438801 h 1362901"/>
                  <a:gd name="connsiteX12" fmla="*/ 5372100 w 7781925"/>
                  <a:gd name="connsiteY12" fmla="*/ 1038876 h 1362901"/>
                  <a:gd name="connsiteX13" fmla="*/ 5734050 w 7781925"/>
                  <a:gd name="connsiteY13" fmla="*/ 314976 h 1362901"/>
                  <a:gd name="connsiteX14" fmla="*/ 6400800 w 7781925"/>
                  <a:gd name="connsiteY14" fmla="*/ 1210326 h 1362901"/>
                  <a:gd name="connsiteX15" fmla="*/ 6743700 w 7781925"/>
                  <a:gd name="connsiteY15" fmla="*/ 486426 h 1362901"/>
                  <a:gd name="connsiteX16" fmla="*/ 7439025 w 7781925"/>
                  <a:gd name="connsiteY16" fmla="*/ 1362726 h 1362901"/>
                  <a:gd name="connsiteX17" fmla="*/ 7705725 w 7781925"/>
                  <a:gd name="connsiteY17" fmla="*/ 562626 h 1362901"/>
                  <a:gd name="connsiteX18" fmla="*/ 7781925 w 7781925"/>
                  <a:gd name="connsiteY18" fmla="*/ 572151 h 1362901"/>
                  <a:gd name="connsiteX0" fmla="*/ 0 w 7753350"/>
                  <a:gd name="connsiteY0" fmla="*/ 0 h 1362901"/>
                  <a:gd name="connsiteX1" fmla="*/ 514350 w 7753350"/>
                  <a:gd name="connsiteY1" fmla="*/ 457851 h 1362901"/>
                  <a:gd name="connsiteX2" fmla="*/ 914400 w 7753350"/>
                  <a:gd name="connsiteY2" fmla="*/ 651 h 1362901"/>
                  <a:gd name="connsiteX3" fmla="*/ 1295400 w 7753350"/>
                  <a:gd name="connsiteY3" fmla="*/ 581676 h 1362901"/>
                  <a:gd name="connsiteX4" fmla="*/ 1828800 w 7753350"/>
                  <a:gd name="connsiteY4" fmla="*/ 10176 h 1362901"/>
                  <a:gd name="connsiteX5" fmla="*/ 2352675 w 7753350"/>
                  <a:gd name="connsiteY5" fmla="*/ 791226 h 1362901"/>
                  <a:gd name="connsiteX6" fmla="*/ 2790825 w 7753350"/>
                  <a:gd name="connsiteY6" fmla="*/ 124476 h 1362901"/>
                  <a:gd name="connsiteX7" fmla="*/ 3362325 w 7753350"/>
                  <a:gd name="connsiteY7" fmla="*/ 838851 h 1362901"/>
                  <a:gd name="connsiteX8" fmla="*/ 3724275 w 7753350"/>
                  <a:gd name="connsiteY8" fmla="*/ 248301 h 1362901"/>
                  <a:gd name="connsiteX9" fmla="*/ 4286250 w 7753350"/>
                  <a:gd name="connsiteY9" fmla="*/ 886476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6726 h 1369627"/>
                  <a:gd name="connsiteX1" fmla="*/ 352424 w 7753350"/>
                  <a:gd name="connsiteY1" fmla="*/ 244851 h 1369627"/>
                  <a:gd name="connsiteX2" fmla="*/ 914400 w 7753350"/>
                  <a:gd name="connsiteY2" fmla="*/ 7377 h 1369627"/>
                  <a:gd name="connsiteX3" fmla="*/ 1295400 w 7753350"/>
                  <a:gd name="connsiteY3" fmla="*/ 588402 h 1369627"/>
                  <a:gd name="connsiteX4" fmla="*/ 1828800 w 7753350"/>
                  <a:gd name="connsiteY4" fmla="*/ 16902 h 1369627"/>
                  <a:gd name="connsiteX5" fmla="*/ 2352675 w 7753350"/>
                  <a:gd name="connsiteY5" fmla="*/ 797952 h 1369627"/>
                  <a:gd name="connsiteX6" fmla="*/ 2790825 w 7753350"/>
                  <a:gd name="connsiteY6" fmla="*/ 131202 h 1369627"/>
                  <a:gd name="connsiteX7" fmla="*/ 3362325 w 7753350"/>
                  <a:gd name="connsiteY7" fmla="*/ 845577 h 1369627"/>
                  <a:gd name="connsiteX8" fmla="*/ 3724275 w 7753350"/>
                  <a:gd name="connsiteY8" fmla="*/ 255027 h 1369627"/>
                  <a:gd name="connsiteX9" fmla="*/ 4286250 w 7753350"/>
                  <a:gd name="connsiteY9" fmla="*/ 893202 h 1369627"/>
                  <a:gd name="connsiteX10" fmla="*/ 4676775 w 7753350"/>
                  <a:gd name="connsiteY10" fmla="*/ 512202 h 1369627"/>
                  <a:gd name="connsiteX11" fmla="*/ 4752975 w 7753350"/>
                  <a:gd name="connsiteY11" fmla="*/ 445527 h 1369627"/>
                  <a:gd name="connsiteX12" fmla="*/ 5343525 w 7753350"/>
                  <a:gd name="connsiteY12" fmla="*/ 1045602 h 1369627"/>
                  <a:gd name="connsiteX13" fmla="*/ 5705475 w 7753350"/>
                  <a:gd name="connsiteY13" fmla="*/ 321702 h 1369627"/>
                  <a:gd name="connsiteX14" fmla="*/ 6372225 w 7753350"/>
                  <a:gd name="connsiteY14" fmla="*/ 1217052 h 1369627"/>
                  <a:gd name="connsiteX15" fmla="*/ 6715125 w 7753350"/>
                  <a:gd name="connsiteY15" fmla="*/ 493152 h 1369627"/>
                  <a:gd name="connsiteX16" fmla="*/ 7410450 w 7753350"/>
                  <a:gd name="connsiteY16" fmla="*/ 1369452 h 1369627"/>
                  <a:gd name="connsiteX17" fmla="*/ 7677150 w 7753350"/>
                  <a:gd name="connsiteY17" fmla="*/ 569352 h 1369627"/>
                  <a:gd name="connsiteX18" fmla="*/ 7753350 w 7753350"/>
                  <a:gd name="connsiteY18" fmla="*/ 578877 h 1369627"/>
                  <a:gd name="connsiteX0" fmla="*/ 0 w 7753350"/>
                  <a:gd name="connsiteY0" fmla="*/ 7365 h 1370266"/>
                  <a:gd name="connsiteX1" fmla="*/ 352424 w 7753350"/>
                  <a:gd name="connsiteY1" fmla="*/ 245490 h 1370266"/>
                  <a:gd name="connsiteX2" fmla="*/ 704849 w 7753350"/>
                  <a:gd name="connsiteY2" fmla="*/ 7365 h 1370266"/>
                  <a:gd name="connsiteX3" fmla="*/ 1295400 w 7753350"/>
                  <a:gd name="connsiteY3" fmla="*/ 589041 h 1370266"/>
                  <a:gd name="connsiteX4" fmla="*/ 1828800 w 7753350"/>
                  <a:gd name="connsiteY4" fmla="*/ 17541 h 1370266"/>
                  <a:gd name="connsiteX5" fmla="*/ 2352675 w 7753350"/>
                  <a:gd name="connsiteY5" fmla="*/ 798591 h 1370266"/>
                  <a:gd name="connsiteX6" fmla="*/ 2790825 w 7753350"/>
                  <a:gd name="connsiteY6" fmla="*/ 131841 h 1370266"/>
                  <a:gd name="connsiteX7" fmla="*/ 3362325 w 7753350"/>
                  <a:gd name="connsiteY7" fmla="*/ 846216 h 1370266"/>
                  <a:gd name="connsiteX8" fmla="*/ 3724275 w 7753350"/>
                  <a:gd name="connsiteY8" fmla="*/ 255666 h 1370266"/>
                  <a:gd name="connsiteX9" fmla="*/ 4286250 w 7753350"/>
                  <a:gd name="connsiteY9" fmla="*/ 893841 h 1370266"/>
                  <a:gd name="connsiteX10" fmla="*/ 4676775 w 7753350"/>
                  <a:gd name="connsiteY10" fmla="*/ 512841 h 1370266"/>
                  <a:gd name="connsiteX11" fmla="*/ 4752975 w 7753350"/>
                  <a:gd name="connsiteY11" fmla="*/ 446166 h 1370266"/>
                  <a:gd name="connsiteX12" fmla="*/ 5343525 w 7753350"/>
                  <a:gd name="connsiteY12" fmla="*/ 1046241 h 1370266"/>
                  <a:gd name="connsiteX13" fmla="*/ 5705475 w 7753350"/>
                  <a:gd name="connsiteY13" fmla="*/ 322341 h 1370266"/>
                  <a:gd name="connsiteX14" fmla="*/ 6372225 w 7753350"/>
                  <a:gd name="connsiteY14" fmla="*/ 1217691 h 1370266"/>
                  <a:gd name="connsiteX15" fmla="*/ 6715125 w 7753350"/>
                  <a:gd name="connsiteY15" fmla="*/ 493791 h 1370266"/>
                  <a:gd name="connsiteX16" fmla="*/ 7410450 w 7753350"/>
                  <a:gd name="connsiteY16" fmla="*/ 1370091 h 1370266"/>
                  <a:gd name="connsiteX17" fmla="*/ 7677150 w 7753350"/>
                  <a:gd name="connsiteY17" fmla="*/ 569991 h 1370266"/>
                  <a:gd name="connsiteX18" fmla="*/ 7753350 w 7753350"/>
                  <a:gd name="connsiteY18" fmla="*/ 579516 h 1370266"/>
                  <a:gd name="connsiteX0" fmla="*/ 0 w 7753350"/>
                  <a:gd name="connsiteY0" fmla="*/ 6427 h 1369328"/>
                  <a:gd name="connsiteX1" fmla="*/ 352424 w 7753350"/>
                  <a:gd name="connsiteY1" fmla="*/ 244552 h 1369328"/>
                  <a:gd name="connsiteX2" fmla="*/ 704849 w 7753350"/>
                  <a:gd name="connsiteY2" fmla="*/ 6427 h 1369328"/>
                  <a:gd name="connsiteX3" fmla="*/ 1057274 w 7753350"/>
                  <a:gd name="connsiteY3" fmla="*/ 244552 h 1369328"/>
                  <a:gd name="connsiteX4" fmla="*/ 1828800 w 7753350"/>
                  <a:gd name="connsiteY4" fmla="*/ 16603 h 1369328"/>
                  <a:gd name="connsiteX5" fmla="*/ 2352675 w 7753350"/>
                  <a:gd name="connsiteY5" fmla="*/ 797653 h 1369328"/>
                  <a:gd name="connsiteX6" fmla="*/ 2790825 w 7753350"/>
                  <a:gd name="connsiteY6" fmla="*/ 130903 h 1369328"/>
                  <a:gd name="connsiteX7" fmla="*/ 3362325 w 7753350"/>
                  <a:gd name="connsiteY7" fmla="*/ 845278 h 1369328"/>
                  <a:gd name="connsiteX8" fmla="*/ 3724275 w 7753350"/>
                  <a:gd name="connsiteY8" fmla="*/ 254728 h 1369328"/>
                  <a:gd name="connsiteX9" fmla="*/ 4286250 w 7753350"/>
                  <a:gd name="connsiteY9" fmla="*/ 892903 h 1369328"/>
                  <a:gd name="connsiteX10" fmla="*/ 4676775 w 7753350"/>
                  <a:gd name="connsiteY10" fmla="*/ 511903 h 1369328"/>
                  <a:gd name="connsiteX11" fmla="*/ 4752975 w 7753350"/>
                  <a:gd name="connsiteY11" fmla="*/ 445228 h 1369328"/>
                  <a:gd name="connsiteX12" fmla="*/ 5343525 w 7753350"/>
                  <a:gd name="connsiteY12" fmla="*/ 1045303 h 1369328"/>
                  <a:gd name="connsiteX13" fmla="*/ 5705475 w 7753350"/>
                  <a:gd name="connsiteY13" fmla="*/ 321403 h 1369328"/>
                  <a:gd name="connsiteX14" fmla="*/ 6372225 w 7753350"/>
                  <a:gd name="connsiteY14" fmla="*/ 1216753 h 1369328"/>
                  <a:gd name="connsiteX15" fmla="*/ 6715125 w 7753350"/>
                  <a:gd name="connsiteY15" fmla="*/ 492853 h 1369328"/>
                  <a:gd name="connsiteX16" fmla="*/ 7410450 w 7753350"/>
                  <a:gd name="connsiteY16" fmla="*/ 1369153 h 1369328"/>
                  <a:gd name="connsiteX17" fmla="*/ 7677150 w 7753350"/>
                  <a:gd name="connsiteY17" fmla="*/ 569053 h 1369328"/>
                  <a:gd name="connsiteX18" fmla="*/ 7753350 w 7753350"/>
                  <a:gd name="connsiteY18" fmla="*/ 578578 h 1369328"/>
                  <a:gd name="connsiteX0" fmla="*/ 0 w 7753350"/>
                  <a:gd name="connsiteY0" fmla="*/ 16241 h 1379142"/>
                  <a:gd name="connsiteX1" fmla="*/ 352424 w 7753350"/>
                  <a:gd name="connsiteY1" fmla="*/ 254366 h 1379142"/>
                  <a:gd name="connsiteX2" fmla="*/ 704849 w 7753350"/>
                  <a:gd name="connsiteY2" fmla="*/ 16241 h 1379142"/>
                  <a:gd name="connsiteX3" fmla="*/ 1057274 w 7753350"/>
                  <a:gd name="connsiteY3" fmla="*/ 254366 h 1379142"/>
                  <a:gd name="connsiteX4" fmla="*/ 1409699 w 7753350"/>
                  <a:gd name="connsiteY4" fmla="*/ 16241 h 1379142"/>
                  <a:gd name="connsiteX5" fmla="*/ 2352675 w 7753350"/>
                  <a:gd name="connsiteY5" fmla="*/ 807467 h 1379142"/>
                  <a:gd name="connsiteX6" fmla="*/ 2790825 w 7753350"/>
                  <a:gd name="connsiteY6" fmla="*/ 140717 h 1379142"/>
                  <a:gd name="connsiteX7" fmla="*/ 3362325 w 7753350"/>
                  <a:gd name="connsiteY7" fmla="*/ 855092 h 1379142"/>
                  <a:gd name="connsiteX8" fmla="*/ 3724275 w 7753350"/>
                  <a:gd name="connsiteY8" fmla="*/ 264542 h 1379142"/>
                  <a:gd name="connsiteX9" fmla="*/ 4286250 w 7753350"/>
                  <a:gd name="connsiteY9" fmla="*/ 902717 h 1379142"/>
                  <a:gd name="connsiteX10" fmla="*/ 4676775 w 7753350"/>
                  <a:gd name="connsiteY10" fmla="*/ 521717 h 1379142"/>
                  <a:gd name="connsiteX11" fmla="*/ 4752975 w 7753350"/>
                  <a:gd name="connsiteY11" fmla="*/ 455042 h 1379142"/>
                  <a:gd name="connsiteX12" fmla="*/ 5343525 w 7753350"/>
                  <a:gd name="connsiteY12" fmla="*/ 1055117 h 1379142"/>
                  <a:gd name="connsiteX13" fmla="*/ 5705475 w 7753350"/>
                  <a:gd name="connsiteY13" fmla="*/ 331217 h 1379142"/>
                  <a:gd name="connsiteX14" fmla="*/ 6372225 w 7753350"/>
                  <a:gd name="connsiteY14" fmla="*/ 1226567 h 1379142"/>
                  <a:gd name="connsiteX15" fmla="*/ 6715125 w 7753350"/>
                  <a:gd name="connsiteY15" fmla="*/ 502667 h 1379142"/>
                  <a:gd name="connsiteX16" fmla="*/ 7410450 w 7753350"/>
                  <a:gd name="connsiteY16" fmla="*/ 1378967 h 1379142"/>
                  <a:gd name="connsiteX17" fmla="*/ 7677150 w 7753350"/>
                  <a:gd name="connsiteY17" fmla="*/ 578867 h 1379142"/>
                  <a:gd name="connsiteX18" fmla="*/ 7753350 w 7753350"/>
                  <a:gd name="connsiteY18" fmla="*/ 588392 h 1379142"/>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790825 w 7753350"/>
                  <a:gd name="connsiteY6" fmla="*/ 124476 h 1362901"/>
                  <a:gd name="connsiteX7" fmla="*/ 3362325 w 7753350"/>
                  <a:gd name="connsiteY7" fmla="*/ 838851 h 1362901"/>
                  <a:gd name="connsiteX8" fmla="*/ 3724275 w 7753350"/>
                  <a:gd name="connsiteY8" fmla="*/ 248301 h 1362901"/>
                  <a:gd name="connsiteX9" fmla="*/ 4286250 w 7753350"/>
                  <a:gd name="connsiteY9" fmla="*/ 886476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18529 h 1381430"/>
                  <a:gd name="connsiteX1" fmla="*/ 352424 w 7753350"/>
                  <a:gd name="connsiteY1" fmla="*/ 256654 h 1381430"/>
                  <a:gd name="connsiteX2" fmla="*/ 704849 w 7753350"/>
                  <a:gd name="connsiteY2" fmla="*/ 18529 h 1381430"/>
                  <a:gd name="connsiteX3" fmla="*/ 1057274 w 7753350"/>
                  <a:gd name="connsiteY3" fmla="*/ 256654 h 1381430"/>
                  <a:gd name="connsiteX4" fmla="*/ 1409699 w 7753350"/>
                  <a:gd name="connsiteY4" fmla="*/ 18529 h 1381430"/>
                  <a:gd name="connsiteX5" fmla="*/ 1762124 w 7753350"/>
                  <a:gd name="connsiteY5" fmla="*/ 256654 h 1381430"/>
                  <a:gd name="connsiteX6" fmla="*/ 2114549 w 7753350"/>
                  <a:gd name="connsiteY6" fmla="*/ 18529 h 1381430"/>
                  <a:gd name="connsiteX7" fmla="*/ 3362325 w 7753350"/>
                  <a:gd name="connsiteY7" fmla="*/ 857380 h 1381430"/>
                  <a:gd name="connsiteX8" fmla="*/ 3724275 w 7753350"/>
                  <a:gd name="connsiteY8" fmla="*/ 266830 h 1381430"/>
                  <a:gd name="connsiteX9" fmla="*/ 4286250 w 7753350"/>
                  <a:gd name="connsiteY9" fmla="*/ 905005 h 1381430"/>
                  <a:gd name="connsiteX10" fmla="*/ 4676775 w 7753350"/>
                  <a:gd name="connsiteY10" fmla="*/ 524005 h 1381430"/>
                  <a:gd name="connsiteX11" fmla="*/ 4752975 w 7753350"/>
                  <a:gd name="connsiteY11" fmla="*/ 457330 h 1381430"/>
                  <a:gd name="connsiteX12" fmla="*/ 5343525 w 7753350"/>
                  <a:gd name="connsiteY12" fmla="*/ 1057405 h 1381430"/>
                  <a:gd name="connsiteX13" fmla="*/ 5705475 w 7753350"/>
                  <a:gd name="connsiteY13" fmla="*/ 333505 h 1381430"/>
                  <a:gd name="connsiteX14" fmla="*/ 6372225 w 7753350"/>
                  <a:gd name="connsiteY14" fmla="*/ 1228855 h 1381430"/>
                  <a:gd name="connsiteX15" fmla="*/ 6715125 w 7753350"/>
                  <a:gd name="connsiteY15" fmla="*/ 504955 h 1381430"/>
                  <a:gd name="connsiteX16" fmla="*/ 7410450 w 7753350"/>
                  <a:gd name="connsiteY16" fmla="*/ 1381255 h 1381430"/>
                  <a:gd name="connsiteX17" fmla="*/ 7677150 w 7753350"/>
                  <a:gd name="connsiteY17" fmla="*/ 581155 h 1381430"/>
                  <a:gd name="connsiteX18" fmla="*/ 7753350 w 7753350"/>
                  <a:gd name="connsiteY18" fmla="*/ 590680 h 1381430"/>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3724275 w 7753350"/>
                  <a:gd name="connsiteY8" fmla="*/ 248301 h 1362901"/>
                  <a:gd name="connsiteX9" fmla="*/ 4286250 w 7753350"/>
                  <a:gd name="connsiteY9" fmla="*/ 886476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20897 h 1383798"/>
                  <a:gd name="connsiteX1" fmla="*/ 352424 w 7753350"/>
                  <a:gd name="connsiteY1" fmla="*/ 259022 h 1383798"/>
                  <a:gd name="connsiteX2" fmla="*/ 704849 w 7753350"/>
                  <a:gd name="connsiteY2" fmla="*/ 20897 h 1383798"/>
                  <a:gd name="connsiteX3" fmla="*/ 1057274 w 7753350"/>
                  <a:gd name="connsiteY3" fmla="*/ 259022 h 1383798"/>
                  <a:gd name="connsiteX4" fmla="*/ 1409699 w 7753350"/>
                  <a:gd name="connsiteY4" fmla="*/ 20897 h 1383798"/>
                  <a:gd name="connsiteX5" fmla="*/ 1762124 w 7753350"/>
                  <a:gd name="connsiteY5" fmla="*/ 259022 h 1383798"/>
                  <a:gd name="connsiteX6" fmla="*/ 2114549 w 7753350"/>
                  <a:gd name="connsiteY6" fmla="*/ 20897 h 1383798"/>
                  <a:gd name="connsiteX7" fmla="*/ 2466974 w 7753350"/>
                  <a:gd name="connsiteY7" fmla="*/ 259022 h 1383798"/>
                  <a:gd name="connsiteX8" fmla="*/ 2819399 w 7753350"/>
                  <a:gd name="connsiteY8" fmla="*/ 20897 h 1383798"/>
                  <a:gd name="connsiteX9" fmla="*/ 4286250 w 7753350"/>
                  <a:gd name="connsiteY9" fmla="*/ 907373 h 1383798"/>
                  <a:gd name="connsiteX10" fmla="*/ 4676775 w 7753350"/>
                  <a:gd name="connsiteY10" fmla="*/ 526373 h 1383798"/>
                  <a:gd name="connsiteX11" fmla="*/ 4752975 w 7753350"/>
                  <a:gd name="connsiteY11" fmla="*/ 459698 h 1383798"/>
                  <a:gd name="connsiteX12" fmla="*/ 5343525 w 7753350"/>
                  <a:gd name="connsiteY12" fmla="*/ 1059773 h 1383798"/>
                  <a:gd name="connsiteX13" fmla="*/ 5705475 w 7753350"/>
                  <a:gd name="connsiteY13" fmla="*/ 335873 h 1383798"/>
                  <a:gd name="connsiteX14" fmla="*/ 6372225 w 7753350"/>
                  <a:gd name="connsiteY14" fmla="*/ 1231223 h 1383798"/>
                  <a:gd name="connsiteX15" fmla="*/ 6715125 w 7753350"/>
                  <a:gd name="connsiteY15" fmla="*/ 507323 h 1383798"/>
                  <a:gd name="connsiteX16" fmla="*/ 7410450 w 7753350"/>
                  <a:gd name="connsiteY16" fmla="*/ 1383623 h 1383798"/>
                  <a:gd name="connsiteX17" fmla="*/ 7677150 w 7753350"/>
                  <a:gd name="connsiteY17" fmla="*/ 583523 h 1383798"/>
                  <a:gd name="connsiteX18" fmla="*/ 7753350 w 7753350"/>
                  <a:gd name="connsiteY18" fmla="*/ 593048 h 1383798"/>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2819399 w 7753350"/>
                  <a:gd name="connsiteY8" fmla="*/ 0 h 1362901"/>
                  <a:gd name="connsiteX9" fmla="*/ 3171824 w 7753350"/>
                  <a:gd name="connsiteY9" fmla="*/ 238125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2853 h 1365754"/>
                  <a:gd name="connsiteX1" fmla="*/ 352424 w 7753350"/>
                  <a:gd name="connsiteY1" fmla="*/ 240978 h 1365754"/>
                  <a:gd name="connsiteX2" fmla="*/ 704849 w 7753350"/>
                  <a:gd name="connsiteY2" fmla="*/ 2853 h 1365754"/>
                  <a:gd name="connsiteX3" fmla="*/ 1057274 w 7753350"/>
                  <a:gd name="connsiteY3" fmla="*/ 240978 h 1365754"/>
                  <a:gd name="connsiteX4" fmla="*/ 1409699 w 7753350"/>
                  <a:gd name="connsiteY4" fmla="*/ 2853 h 1365754"/>
                  <a:gd name="connsiteX5" fmla="*/ 1762124 w 7753350"/>
                  <a:gd name="connsiteY5" fmla="*/ 240978 h 1365754"/>
                  <a:gd name="connsiteX6" fmla="*/ 2114549 w 7753350"/>
                  <a:gd name="connsiteY6" fmla="*/ 2853 h 1365754"/>
                  <a:gd name="connsiteX7" fmla="*/ 2466974 w 7753350"/>
                  <a:gd name="connsiteY7" fmla="*/ 240978 h 1365754"/>
                  <a:gd name="connsiteX8" fmla="*/ 2819399 w 7753350"/>
                  <a:gd name="connsiteY8" fmla="*/ 2853 h 1365754"/>
                  <a:gd name="connsiteX9" fmla="*/ 3171824 w 7753350"/>
                  <a:gd name="connsiteY9" fmla="*/ 240978 h 1365754"/>
                  <a:gd name="connsiteX10" fmla="*/ 3524249 w 7753350"/>
                  <a:gd name="connsiteY10" fmla="*/ 2853 h 1365754"/>
                  <a:gd name="connsiteX11" fmla="*/ 4752975 w 7753350"/>
                  <a:gd name="connsiteY11" fmla="*/ 441654 h 1365754"/>
                  <a:gd name="connsiteX12" fmla="*/ 5343525 w 7753350"/>
                  <a:gd name="connsiteY12" fmla="*/ 1041729 h 1365754"/>
                  <a:gd name="connsiteX13" fmla="*/ 5705475 w 7753350"/>
                  <a:gd name="connsiteY13" fmla="*/ 317829 h 1365754"/>
                  <a:gd name="connsiteX14" fmla="*/ 6372225 w 7753350"/>
                  <a:gd name="connsiteY14" fmla="*/ 1213179 h 1365754"/>
                  <a:gd name="connsiteX15" fmla="*/ 6715125 w 7753350"/>
                  <a:gd name="connsiteY15" fmla="*/ 489279 h 1365754"/>
                  <a:gd name="connsiteX16" fmla="*/ 7410450 w 7753350"/>
                  <a:gd name="connsiteY16" fmla="*/ 1365579 h 1365754"/>
                  <a:gd name="connsiteX17" fmla="*/ 7677150 w 7753350"/>
                  <a:gd name="connsiteY17" fmla="*/ 565479 h 1365754"/>
                  <a:gd name="connsiteX18" fmla="*/ 7753350 w 7753350"/>
                  <a:gd name="connsiteY18" fmla="*/ 575004 h 1365754"/>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2819399 w 7753350"/>
                  <a:gd name="connsiteY8" fmla="*/ 0 h 1362901"/>
                  <a:gd name="connsiteX9" fmla="*/ 3171824 w 7753350"/>
                  <a:gd name="connsiteY9" fmla="*/ 238125 h 1362901"/>
                  <a:gd name="connsiteX10" fmla="*/ 3524249 w 7753350"/>
                  <a:gd name="connsiteY10" fmla="*/ 0 h 1362901"/>
                  <a:gd name="connsiteX11" fmla="*/ 3876674 w 7753350"/>
                  <a:gd name="connsiteY11" fmla="*/ 238125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474 h 1363375"/>
                  <a:gd name="connsiteX1" fmla="*/ 352424 w 7753350"/>
                  <a:gd name="connsiteY1" fmla="*/ 238599 h 1363375"/>
                  <a:gd name="connsiteX2" fmla="*/ 704849 w 7753350"/>
                  <a:gd name="connsiteY2" fmla="*/ 474 h 1363375"/>
                  <a:gd name="connsiteX3" fmla="*/ 1057274 w 7753350"/>
                  <a:gd name="connsiteY3" fmla="*/ 238599 h 1363375"/>
                  <a:gd name="connsiteX4" fmla="*/ 1409699 w 7753350"/>
                  <a:gd name="connsiteY4" fmla="*/ 474 h 1363375"/>
                  <a:gd name="connsiteX5" fmla="*/ 1762124 w 7753350"/>
                  <a:gd name="connsiteY5" fmla="*/ 238599 h 1363375"/>
                  <a:gd name="connsiteX6" fmla="*/ 2114549 w 7753350"/>
                  <a:gd name="connsiteY6" fmla="*/ 474 h 1363375"/>
                  <a:gd name="connsiteX7" fmla="*/ 2466974 w 7753350"/>
                  <a:gd name="connsiteY7" fmla="*/ 238599 h 1363375"/>
                  <a:gd name="connsiteX8" fmla="*/ 2819399 w 7753350"/>
                  <a:gd name="connsiteY8" fmla="*/ 474 h 1363375"/>
                  <a:gd name="connsiteX9" fmla="*/ 3171824 w 7753350"/>
                  <a:gd name="connsiteY9" fmla="*/ 238599 h 1363375"/>
                  <a:gd name="connsiteX10" fmla="*/ 3524249 w 7753350"/>
                  <a:gd name="connsiteY10" fmla="*/ 474 h 1363375"/>
                  <a:gd name="connsiteX11" fmla="*/ 3876674 w 7753350"/>
                  <a:gd name="connsiteY11" fmla="*/ 238599 h 1363375"/>
                  <a:gd name="connsiteX12" fmla="*/ 4229099 w 7753350"/>
                  <a:gd name="connsiteY12" fmla="*/ 474 h 1363375"/>
                  <a:gd name="connsiteX13" fmla="*/ 5705475 w 7753350"/>
                  <a:gd name="connsiteY13" fmla="*/ 315450 h 1363375"/>
                  <a:gd name="connsiteX14" fmla="*/ 6372225 w 7753350"/>
                  <a:gd name="connsiteY14" fmla="*/ 1210800 h 1363375"/>
                  <a:gd name="connsiteX15" fmla="*/ 6715125 w 7753350"/>
                  <a:gd name="connsiteY15" fmla="*/ 486900 h 1363375"/>
                  <a:gd name="connsiteX16" fmla="*/ 7410450 w 7753350"/>
                  <a:gd name="connsiteY16" fmla="*/ 1363200 h 1363375"/>
                  <a:gd name="connsiteX17" fmla="*/ 7677150 w 7753350"/>
                  <a:gd name="connsiteY17" fmla="*/ 563100 h 1363375"/>
                  <a:gd name="connsiteX18" fmla="*/ 7753350 w 7753350"/>
                  <a:gd name="connsiteY18" fmla="*/ 572625 h 1363375"/>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2819399 w 7753350"/>
                  <a:gd name="connsiteY8" fmla="*/ 0 h 1362901"/>
                  <a:gd name="connsiteX9" fmla="*/ 3171824 w 7753350"/>
                  <a:gd name="connsiteY9" fmla="*/ 238125 h 1362901"/>
                  <a:gd name="connsiteX10" fmla="*/ 3524249 w 7753350"/>
                  <a:gd name="connsiteY10" fmla="*/ 0 h 1362901"/>
                  <a:gd name="connsiteX11" fmla="*/ 3876674 w 7753350"/>
                  <a:gd name="connsiteY11" fmla="*/ 238125 h 1362901"/>
                  <a:gd name="connsiteX12" fmla="*/ 4229099 w 7753350"/>
                  <a:gd name="connsiteY12" fmla="*/ 0 h 1362901"/>
                  <a:gd name="connsiteX13" fmla="*/ 4581524 w 7753350"/>
                  <a:gd name="connsiteY13" fmla="*/ 238125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4180 h 1367081"/>
                  <a:gd name="connsiteX1" fmla="*/ 352424 w 7753350"/>
                  <a:gd name="connsiteY1" fmla="*/ 242305 h 1367081"/>
                  <a:gd name="connsiteX2" fmla="*/ 704849 w 7753350"/>
                  <a:gd name="connsiteY2" fmla="*/ 4180 h 1367081"/>
                  <a:gd name="connsiteX3" fmla="*/ 1057274 w 7753350"/>
                  <a:gd name="connsiteY3" fmla="*/ 242305 h 1367081"/>
                  <a:gd name="connsiteX4" fmla="*/ 1409699 w 7753350"/>
                  <a:gd name="connsiteY4" fmla="*/ 4180 h 1367081"/>
                  <a:gd name="connsiteX5" fmla="*/ 1762124 w 7753350"/>
                  <a:gd name="connsiteY5" fmla="*/ 242305 h 1367081"/>
                  <a:gd name="connsiteX6" fmla="*/ 2114549 w 7753350"/>
                  <a:gd name="connsiteY6" fmla="*/ 4180 h 1367081"/>
                  <a:gd name="connsiteX7" fmla="*/ 2466974 w 7753350"/>
                  <a:gd name="connsiteY7" fmla="*/ 242305 h 1367081"/>
                  <a:gd name="connsiteX8" fmla="*/ 2819399 w 7753350"/>
                  <a:gd name="connsiteY8" fmla="*/ 4180 h 1367081"/>
                  <a:gd name="connsiteX9" fmla="*/ 3171824 w 7753350"/>
                  <a:gd name="connsiteY9" fmla="*/ 242305 h 1367081"/>
                  <a:gd name="connsiteX10" fmla="*/ 3524249 w 7753350"/>
                  <a:gd name="connsiteY10" fmla="*/ 4180 h 1367081"/>
                  <a:gd name="connsiteX11" fmla="*/ 3876674 w 7753350"/>
                  <a:gd name="connsiteY11" fmla="*/ 242305 h 1367081"/>
                  <a:gd name="connsiteX12" fmla="*/ 4229099 w 7753350"/>
                  <a:gd name="connsiteY12" fmla="*/ 4180 h 1367081"/>
                  <a:gd name="connsiteX13" fmla="*/ 4581524 w 7753350"/>
                  <a:gd name="connsiteY13" fmla="*/ 242305 h 1367081"/>
                  <a:gd name="connsiteX14" fmla="*/ 4933949 w 7753350"/>
                  <a:gd name="connsiteY14" fmla="*/ 4180 h 1367081"/>
                  <a:gd name="connsiteX15" fmla="*/ 6715125 w 7753350"/>
                  <a:gd name="connsiteY15" fmla="*/ 490606 h 1367081"/>
                  <a:gd name="connsiteX16" fmla="*/ 7410450 w 7753350"/>
                  <a:gd name="connsiteY16" fmla="*/ 1366906 h 1367081"/>
                  <a:gd name="connsiteX17" fmla="*/ 7677150 w 7753350"/>
                  <a:gd name="connsiteY17" fmla="*/ 566806 h 1367081"/>
                  <a:gd name="connsiteX18" fmla="*/ 7753350 w 7753350"/>
                  <a:gd name="connsiteY18" fmla="*/ 576331 h 1367081"/>
                  <a:gd name="connsiteX0" fmla="*/ 0 w 7753350"/>
                  <a:gd name="connsiteY0" fmla="*/ 0 h 1365611"/>
                  <a:gd name="connsiteX1" fmla="*/ 352424 w 7753350"/>
                  <a:gd name="connsiteY1" fmla="*/ 238125 h 1365611"/>
                  <a:gd name="connsiteX2" fmla="*/ 704849 w 7753350"/>
                  <a:gd name="connsiteY2" fmla="*/ 0 h 1365611"/>
                  <a:gd name="connsiteX3" fmla="*/ 1057274 w 7753350"/>
                  <a:gd name="connsiteY3" fmla="*/ 238125 h 1365611"/>
                  <a:gd name="connsiteX4" fmla="*/ 1409699 w 7753350"/>
                  <a:gd name="connsiteY4" fmla="*/ 0 h 1365611"/>
                  <a:gd name="connsiteX5" fmla="*/ 1762124 w 7753350"/>
                  <a:gd name="connsiteY5" fmla="*/ 238125 h 1365611"/>
                  <a:gd name="connsiteX6" fmla="*/ 2114549 w 7753350"/>
                  <a:gd name="connsiteY6" fmla="*/ 0 h 1365611"/>
                  <a:gd name="connsiteX7" fmla="*/ 2466974 w 7753350"/>
                  <a:gd name="connsiteY7" fmla="*/ 238125 h 1365611"/>
                  <a:gd name="connsiteX8" fmla="*/ 2819399 w 7753350"/>
                  <a:gd name="connsiteY8" fmla="*/ 0 h 1365611"/>
                  <a:gd name="connsiteX9" fmla="*/ 3171824 w 7753350"/>
                  <a:gd name="connsiteY9" fmla="*/ 238125 h 1365611"/>
                  <a:gd name="connsiteX10" fmla="*/ 3524249 w 7753350"/>
                  <a:gd name="connsiteY10" fmla="*/ 0 h 1365611"/>
                  <a:gd name="connsiteX11" fmla="*/ 3876674 w 7753350"/>
                  <a:gd name="connsiteY11" fmla="*/ 238125 h 1365611"/>
                  <a:gd name="connsiteX12" fmla="*/ 4229099 w 7753350"/>
                  <a:gd name="connsiteY12" fmla="*/ 0 h 1365611"/>
                  <a:gd name="connsiteX13" fmla="*/ 4581524 w 7753350"/>
                  <a:gd name="connsiteY13" fmla="*/ 238125 h 1365611"/>
                  <a:gd name="connsiteX14" fmla="*/ 4933949 w 7753350"/>
                  <a:gd name="connsiteY14" fmla="*/ 0 h 1365611"/>
                  <a:gd name="connsiteX15" fmla="*/ 5286374 w 7753350"/>
                  <a:gd name="connsiteY15" fmla="*/ 238125 h 1365611"/>
                  <a:gd name="connsiteX16" fmla="*/ 7410450 w 7753350"/>
                  <a:gd name="connsiteY16" fmla="*/ 1362726 h 1365611"/>
                  <a:gd name="connsiteX17" fmla="*/ 7677150 w 7753350"/>
                  <a:gd name="connsiteY17" fmla="*/ 562626 h 1365611"/>
                  <a:gd name="connsiteX18" fmla="*/ 7753350 w 7753350"/>
                  <a:gd name="connsiteY18" fmla="*/ 572151 h 1365611"/>
                  <a:gd name="connsiteX0" fmla="*/ 0 w 7853690"/>
                  <a:gd name="connsiteY0" fmla="*/ 6677 h 601088"/>
                  <a:gd name="connsiteX1" fmla="*/ 352424 w 7853690"/>
                  <a:gd name="connsiteY1" fmla="*/ 244802 h 601088"/>
                  <a:gd name="connsiteX2" fmla="*/ 704849 w 7853690"/>
                  <a:gd name="connsiteY2" fmla="*/ 6677 h 601088"/>
                  <a:gd name="connsiteX3" fmla="*/ 1057274 w 7853690"/>
                  <a:gd name="connsiteY3" fmla="*/ 244802 h 601088"/>
                  <a:gd name="connsiteX4" fmla="*/ 1409699 w 7853690"/>
                  <a:gd name="connsiteY4" fmla="*/ 6677 h 601088"/>
                  <a:gd name="connsiteX5" fmla="*/ 1762124 w 7853690"/>
                  <a:gd name="connsiteY5" fmla="*/ 244802 h 601088"/>
                  <a:gd name="connsiteX6" fmla="*/ 2114549 w 7853690"/>
                  <a:gd name="connsiteY6" fmla="*/ 6677 h 601088"/>
                  <a:gd name="connsiteX7" fmla="*/ 2466974 w 7853690"/>
                  <a:gd name="connsiteY7" fmla="*/ 244802 h 601088"/>
                  <a:gd name="connsiteX8" fmla="*/ 2819399 w 7853690"/>
                  <a:gd name="connsiteY8" fmla="*/ 6677 h 601088"/>
                  <a:gd name="connsiteX9" fmla="*/ 3171824 w 7853690"/>
                  <a:gd name="connsiteY9" fmla="*/ 244802 h 601088"/>
                  <a:gd name="connsiteX10" fmla="*/ 3524249 w 7853690"/>
                  <a:gd name="connsiteY10" fmla="*/ 6677 h 601088"/>
                  <a:gd name="connsiteX11" fmla="*/ 3876674 w 7853690"/>
                  <a:gd name="connsiteY11" fmla="*/ 244802 h 601088"/>
                  <a:gd name="connsiteX12" fmla="*/ 4229099 w 7853690"/>
                  <a:gd name="connsiteY12" fmla="*/ 6677 h 601088"/>
                  <a:gd name="connsiteX13" fmla="*/ 4581524 w 7853690"/>
                  <a:gd name="connsiteY13" fmla="*/ 244802 h 601088"/>
                  <a:gd name="connsiteX14" fmla="*/ 4933949 w 7853690"/>
                  <a:gd name="connsiteY14" fmla="*/ 6677 h 601088"/>
                  <a:gd name="connsiteX15" fmla="*/ 5286374 w 7853690"/>
                  <a:gd name="connsiteY15" fmla="*/ 244802 h 601088"/>
                  <a:gd name="connsiteX16" fmla="*/ 5638799 w 7853690"/>
                  <a:gd name="connsiteY16" fmla="*/ 6677 h 601088"/>
                  <a:gd name="connsiteX17" fmla="*/ 7677150 w 7853690"/>
                  <a:gd name="connsiteY17" fmla="*/ 569303 h 601088"/>
                  <a:gd name="connsiteX18" fmla="*/ 7753350 w 7853690"/>
                  <a:gd name="connsiteY18" fmla="*/ 578828 h 601088"/>
                  <a:gd name="connsiteX0" fmla="*/ 0 w 7753350"/>
                  <a:gd name="connsiteY0" fmla="*/ 52638 h 624789"/>
                  <a:gd name="connsiteX1" fmla="*/ 352424 w 7753350"/>
                  <a:gd name="connsiteY1" fmla="*/ 290763 h 624789"/>
                  <a:gd name="connsiteX2" fmla="*/ 704849 w 7753350"/>
                  <a:gd name="connsiteY2" fmla="*/ 52638 h 624789"/>
                  <a:gd name="connsiteX3" fmla="*/ 1057274 w 7753350"/>
                  <a:gd name="connsiteY3" fmla="*/ 290763 h 624789"/>
                  <a:gd name="connsiteX4" fmla="*/ 1409699 w 7753350"/>
                  <a:gd name="connsiteY4" fmla="*/ 52638 h 624789"/>
                  <a:gd name="connsiteX5" fmla="*/ 1762124 w 7753350"/>
                  <a:gd name="connsiteY5" fmla="*/ 290763 h 624789"/>
                  <a:gd name="connsiteX6" fmla="*/ 2114549 w 7753350"/>
                  <a:gd name="connsiteY6" fmla="*/ 52638 h 624789"/>
                  <a:gd name="connsiteX7" fmla="*/ 2466974 w 7753350"/>
                  <a:gd name="connsiteY7" fmla="*/ 290763 h 624789"/>
                  <a:gd name="connsiteX8" fmla="*/ 2819399 w 7753350"/>
                  <a:gd name="connsiteY8" fmla="*/ 52638 h 624789"/>
                  <a:gd name="connsiteX9" fmla="*/ 3171824 w 7753350"/>
                  <a:gd name="connsiteY9" fmla="*/ 290763 h 624789"/>
                  <a:gd name="connsiteX10" fmla="*/ 3524249 w 7753350"/>
                  <a:gd name="connsiteY10" fmla="*/ 52638 h 624789"/>
                  <a:gd name="connsiteX11" fmla="*/ 3876674 w 7753350"/>
                  <a:gd name="connsiteY11" fmla="*/ 290763 h 624789"/>
                  <a:gd name="connsiteX12" fmla="*/ 4229099 w 7753350"/>
                  <a:gd name="connsiteY12" fmla="*/ 52638 h 624789"/>
                  <a:gd name="connsiteX13" fmla="*/ 4581524 w 7753350"/>
                  <a:gd name="connsiteY13" fmla="*/ 290763 h 624789"/>
                  <a:gd name="connsiteX14" fmla="*/ 4933949 w 7753350"/>
                  <a:gd name="connsiteY14" fmla="*/ 52638 h 624789"/>
                  <a:gd name="connsiteX15" fmla="*/ 5286374 w 7753350"/>
                  <a:gd name="connsiteY15" fmla="*/ 290763 h 624789"/>
                  <a:gd name="connsiteX16" fmla="*/ 5638799 w 7753350"/>
                  <a:gd name="connsiteY16" fmla="*/ 52638 h 624789"/>
                  <a:gd name="connsiteX17" fmla="*/ 7400924 w 7753350"/>
                  <a:gd name="connsiteY17" fmla="*/ 52638 h 624789"/>
                  <a:gd name="connsiteX18" fmla="*/ 7753350 w 7753350"/>
                  <a:gd name="connsiteY18" fmla="*/ 624789 h 624789"/>
                  <a:gd name="connsiteX0" fmla="*/ 0 w 7753350"/>
                  <a:gd name="connsiteY0" fmla="*/ 0 h 572151"/>
                  <a:gd name="connsiteX1" fmla="*/ 352424 w 7753350"/>
                  <a:gd name="connsiteY1" fmla="*/ 238125 h 572151"/>
                  <a:gd name="connsiteX2" fmla="*/ 704849 w 7753350"/>
                  <a:gd name="connsiteY2" fmla="*/ 0 h 572151"/>
                  <a:gd name="connsiteX3" fmla="*/ 1057274 w 7753350"/>
                  <a:gd name="connsiteY3" fmla="*/ 238125 h 572151"/>
                  <a:gd name="connsiteX4" fmla="*/ 1409699 w 7753350"/>
                  <a:gd name="connsiteY4" fmla="*/ 0 h 572151"/>
                  <a:gd name="connsiteX5" fmla="*/ 1762124 w 7753350"/>
                  <a:gd name="connsiteY5" fmla="*/ 238125 h 572151"/>
                  <a:gd name="connsiteX6" fmla="*/ 2114549 w 7753350"/>
                  <a:gd name="connsiteY6" fmla="*/ 0 h 572151"/>
                  <a:gd name="connsiteX7" fmla="*/ 2466974 w 7753350"/>
                  <a:gd name="connsiteY7" fmla="*/ 238125 h 572151"/>
                  <a:gd name="connsiteX8" fmla="*/ 2819399 w 7753350"/>
                  <a:gd name="connsiteY8" fmla="*/ 0 h 572151"/>
                  <a:gd name="connsiteX9" fmla="*/ 3171824 w 7753350"/>
                  <a:gd name="connsiteY9" fmla="*/ 238125 h 572151"/>
                  <a:gd name="connsiteX10" fmla="*/ 3524249 w 7753350"/>
                  <a:gd name="connsiteY10" fmla="*/ 0 h 572151"/>
                  <a:gd name="connsiteX11" fmla="*/ 3876674 w 7753350"/>
                  <a:gd name="connsiteY11" fmla="*/ 238125 h 572151"/>
                  <a:gd name="connsiteX12" fmla="*/ 4229099 w 7753350"/>
                  <a:gd name="connsiteY12" fmla="*/ 0 h 572151"/>
                  <a:gd name="connsiteX13" fmla="*/ 4581524 w 7753350"/>
                  <a:gd name="connsiteY13" fmla="*/ 238125 h 572151"/>
                  <a:gd name="connsiteX14" fmla="*/ 4933949 w 7753350"/>
                  <a:gd name="connsiteY14" fmla="*/ 0 h 572151"/>
                  <a:gd name="connsiteX15" fmla="*/ 5286374 w 7753350"/>
                  <a:gd name="connsiteY15" fmla="*/ 238125 h 572151"/>
                  <a:gd name="connsiteX16" fmla="*/ 5638799 w 7753350"/>
                  <a:gd name="connsiteY16" fmla="*/ 0 h 572151"/>
                  <a:gd name="connsiteX17" fmla="*/ 5991224 w 7753350"/>
                  <a:gd name="connsiteY17" fmla="*/ 238126 h 572151"/>
                  <a:gd name="connsiteX18" fmla="*/ 7753350 w 7753350"/>
                  <a:gd name="connsiteY18" fmla="*/ 572151 h 572151"/>
                  <a:gd name="connsiteX0" fmla="*/ 0 w 6343649"/>
                  <a:gd name="connsiteY0" fmla="*/ 10504 h 248630"/>
                  <a:gd name="connsiteX1" fmla="*/ 352424 w 6343649"/>
                  <a:gd name="connsiteY1" fmla="*/ 248629 h 248630"/>
                  <a:gd name="connsiteX2" fmla="*/ 704849 w 6343649"/>
                  <a:gd name="connsiteY2" fmla="*/ 10504 h 248630"/>
                  <a:gd name="connsiteX3" fmla="*/ 1057274 w 6343649"/>
                  <a:gd name="connsiteY3" fmla="*/ 248629 h 248630"/>
                  <a:gd name="connsiteX4" fmla="*/ 1409699 w 6343649"/>
                  <a:gd name="connsiteY4" fmla="*/ 10504 h 248630"/>
                  <a:gd name="connsiteX5" fmla="*/ 1762124 w 6343649"/>
                  <a:gd name="connsiteY5" fmla="*/ 248629 h 248630"/>
                  <a:gd name="connsiteX6" fmla="*/ 2114549 w 6343649"/>
                  <a:gd name="connsiteY6" fmla="*/ 10504 h 248630"/>
                  <a:gd name="connsiteX7" fmla="*/ 2466974 w 6343649"/>
                  <a:gd name="connsiteY7" fmla="*/ 248629 h 248630"/>
                  <a:gd name="connsiteX8" fmla="*/ 2819399 w 6343649"/>
                  <a:gd name="connsiteY8" fmla="*/ 10504 h 248630"/>
                  <a:gd name="connsiteX9" fmla="*/ 3171824 w 6343649"/>
                  <a:gd name="connsiteY9" fmla="*/ 248629 h 248630"/>
                  <a:gd name="connsiteX10" fmla="*/ 3524249 w 6343649"/>
                  <a:gd name="connsiteY10" fmla="*/ 10504 h 248630"/>
                  <a:gd name="connsiteX11" fmla="*/ 3876674 w 6343649"/>
                  <a:gd name="connsiteY11" fmla="*/ 248629 h 248630"/>
                  <a:gd name="connsiteX12" fmla="*/ 4229099 w 6343649"/>
                  <a:gd name="connsiteY12" fmla="*/ 10504 h 248630"/>
                  <a:gd name="connsiteX13" fmla="*/ 4581524 w 6343649"/>
                  <a:gd name="connsiteY13" fmla="*/ 248629 h 248630"/>
                  <a:gd name="connsiteX14" fmla="*/ 4933949 w 6343649"/>
                  <a:gd name="connsiteY14" fmla="*/ 10504 h 248630"/>
                  <a:gd name="connsiteX15" fmla="*/ 5286374 w 6343649"/>
                  <a:gd name="connsiteY15" fmla="*/ 248629 h 248630"/>
                  <a:gd name="connsiteX16" fmla="*/ 5638799 w 6343649"/>
                  <a:gd name="connsiteY16" fmla="*/ 10504 h 248630"/>
                  <a:gd name="connsiteX17" fmla="*/ 5991224 w 6343649"/>
                  <a:gd name="connsiteY17" fmla="*/ 248630 h 248630"/>
                  <a:gd name="connsiteX18" fmla="*/ 6343649 w 6343649"/>
                  <a:gd name="connsiteY18" fmla="*/ 10505 h 2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43649" h="248630">
                    <a:moveTo>
                      <a:pt x="0" y="10504"/>
                    </a:moveTo>
                    <a:cubicBezTo>
                      <a:pt x="192881" y="235135"/>
                      <a:pt x="234949" y="248629"/>
                      <a:pt x="352424" y="248629"/>
                    </a:cubicBezTo>
                    <a:cubicBezTo>
                      <a:pt x="469899" y="248629"/>
                      <a:pt x="587374" y="10504"/>
                      <a:pt x="704849" y="10504"/>
                    </a:cubicBezTo>
                    <a:cubicBezTo>
                      <a:pt x="822324" y="10504"/>
                      <a:pt x="939799" y="248629"/>
                      <a:pt x="1057274" y="248629"/>
                    </a:cubicBezTo>
                    <a:cubicBezTo>
                      <a:pt x="1174749" y="248629"/>
                      <a:pt x="1292224" y="10504"/>
                      <a:pt x="1409699" y="10504"/>
                    </a:cubicBezTo>
                    <a:cubicBezTo>
                      <a:pt x="1527174" y="10504"/>
                      <a:pt x="1644649" y="248629"/>
                      <a:pt x="1762124" y="248629"/>
                    </a:cubicBezTo>
                    <a:cubicBezTo>
                      <a:pt x="1879599" y="248629"/>
                      <a:pt x="1997074" y="10504"/>
                      <a:pt x="2114549" y="10504"/>
                    </a:cubicBezTo>
                    <a:cubicBezTo>
                      <a:pt x="2232024" y="10504"/>
                      <a:pt x="2349499" y="248629"/>
                      <a:pt x="2466974" y="248629"/>
                    </a:cubicBezTo>
                    <a:cubicBezTo>
                      <a:pt x="2584449" y="248629"/>
                      <a:pt x="2701924" y="10504"/>
                      <a:pt x="2819399" y="10504"/>
                    </a:cubicBezTo>
                    <a:cubicBezTo>
                      <a:pt x="2936874" y="10504"/>
                      <a:pt x="3054349" y="248629"/>
                      <a:pt x="3171824" y="248629"/>
                    </a:cubicBezTo>
                    <a:cubicBezTo>
                      <a:pt x="3289299" y="248629"/>
                      <a:pt x="3406774" y="10504"/>
                      <a:pt x="3524249" y="10504"/>
                    </a:cubicBezTo>
                    <a:cubicBezTo>
                      <a:pt x="3641724" y="10504"/>
                      <a:pt x="3759199" y="248629"/>
                      <a:pt x="3876674" y="248629"/>
                    </a:cubicBezTo>
                    <a:cubicBezTo>
                      <a:pt x="3994149" y="248629"/>
                      <a:pt x="4111624" y="10504"/>
                      <a:pt x="4229099" y="10504"/>
                    </a:cubicBezTo>
                    <a:cubicBezTo>
                      <a:pt x="4346574" y="10504"/>
                      <a:pt x="4464049" y="248629"/>
                      <a:pt x="4581524" y="248629"/>
                    </a:cubicBezTo>
                    <a:cubicBezTo>
                      <a:pt x="4698999" y="248629"/>
                      <a:pt x="4816474" y="10504"/>
                      <a:pt x="4933949" y="10504"/>
                    </a:cubicBezTo>
                    <a:cubicBezTo>
                      <a:pt x="5051424" y="10504"/>
                      <a:pt x="5168899" y="248629"/>
                      <a:pt x="5286374" y="248629"/>
                    </a:cubicBezTo>
                    <a:cubicBezTo>
                      <a:pt x="5403849" y="248629"/>
                      <a:pt x="5521324" y="10504"/>
                      <a:pt x="5638799" y="10504"/>
                    </a:cubicBezTo>
                    <a:cubicBezTo>
                      <a:pt x="5756274" y="10504"/>
                      <a:pt x="5873749" y="248630"/>
                      <a:pt x="5991224" y="248630"/>
                    </a:cubicBezTo>
                    <a:cubicBezTo>
                      <a:pt x="6108699" y="248630"/>
                      <a:pt x="6334124" y="-60139"/>
                      <a:pt x="6343649" y="105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5" name="テキスト ボックス 124"/>
              <p:cNvSpPr txBox="1"/>
              <p:nvPr/>
            </p:nvSpPr>
            <p:spPr>
              <a:xfrm>
                <a:off x="6415690" y="11499755"/>
                <a:ext cx="1479979" cy="307070"/>
              </a:xfrm>
              <a:prstGeom prst="rect">
                <a:avLst/>
              </a:prstGeom>
              <a:noFill/>
            </p:spPr>
            <p:txBody>
              <a:bodyPr wrap="square" rtlCol="0">
                <a:spAutoFit/>
              </a:bodyPr>
              <a:lstStyle/>
              <a:p>
                <a:r>
                  <a:rPr kumimoji="1" lang="ja-JP" altLang="en-US" sz="1400" dirty="0">
                    <a:latin typeface="ＭＳ Ｐ明朝" panose="02020600040205080304" pitchFamily="18" charset="-128"/>
                    <a:ea typeface="ＭＳ Ｐ明朝" panose="02020600040205080304" pitchFamily="18" charset="-128"/>
                  </a:rPr>
                  <a:t>処理水</a:t>
                </a:r>
              </a:p>
            </p:txBody>
          </p:sp>
        </p:grpSp>
        <p:sp>
          <p:nvSpPr>
            <p:cNvPr id="107" name="テキスト ボックス 106"/>
            <p:cNvSpPr txBox="1"/>
            <p:nvPr/>
          </p:nvSpPr>
          <p:spPr>
            <a:xfrm>
              <a:off x="1158391" y="8438064"/>
              <a:ext cx="3444158" cy="355301"/>
            </a:xfrm>
            <a:prstGeom prst="rect">
              <a:avLst/>
            </a:prstGeom>
            <a:no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グリーンアウォード認証船舶</a:t>
              </a:r>
            </a:p>
          </p:txBody>
        </p:sp>
        <p:sp>
          <p:nvSpPr>
            <p:cNvPr id="108" name="円形吹き出し 107"/>
            <p:cNvSpPr/>
            <p:nvPr/>
          </p:nvSpPr>
          <p:spPr>
            <a:xfrm>
              <a:off x="220501" y="8907819"/>
              <a:ext cx="4464292" cy="1330940"/>
            </a:xfrm>
            <a:prstGeom prst="wedgeEllipseCallout">
              <a:avLst>
                <a:gd name="adj1" fmla="val 10732"/>
                <a:gd name="adj2" fmla="val 80737"/>
              </a:avLst>
            </a:prstGeom>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kumimoji="1" lang="ja-JP" altLang="en-US" sz="1400" dirty="0">
                  <a:latin typeface="ＭＳ Ｐ明朝" panose="02020600040205080304" pitchFamily="18" charset="-128"/>
                  <a:ea typeface="ＭＳ Ｐ明朝" panose="02020600040205080304" pitchFamily="18" charset="-128"/>
                </a:rPr>
                <a:t>環境性能の良い設備の</a:t>
              </a:r>
              <a:endParaRPr kumimoji="1" lang="en-US" altLang="ja-JP" sz="1400" dirty="0">
                <a:latin typeface="ＭＳ Ｐ明朝" panose="02020600040205080304" pitchFamily="18" charset="-128"/>
                <a:ea typeface="ＭＳ Ｐ明朝" panose="02020600040205080304" pitchFamily="18" charset="-128"/>
              </a:endParaRPr>
            </a:p>
            <a:p>
              <a:pPr algn="ctr"/>
              <a:r>
                <a:rPr kumimoji="1" lang="ja-JP" altLang="en-US" sz="1400" dirty="0">
                  <a:latin typeface="ＭＳ Ｐ明朝" panose="02020600040205080304" pitchFamily="18" charset="-128"/>
                  <a:ea typeface="ＭＳ Ｐ明朝" panose="02020600040205080304" pitchFamily="18" charset="-128"/>
                </a:rPr>
                <a:t>搭載などによって、</a:t>
              </a:r>
              <a:endParaRPr kumimoji="1" lang="en-US" altLang="ja-JP" sz="1400" dirty="0">
                <a:latin typeface="ＭＳ Ｐ明朝" panose="02020600040205080304" pitchFamily="18" charset="-128"/>
                <a:ea typeface="ＭＳ Ｐ明朝" panose="02020600040205080304" pitchFamily="18" charset="-128"/>
              </a:endParaRPr>
            </a:p>
            <a:p>
              <a:pPr algn="ctr"/>
              <a:r>
                <a:rPr kumimoji="1" lang="ja-JP" altLang="en-US" sz="1400" dirty="0">
                  <a:latin typeface="ＭＳ Ｐ明朝" panose="02020600040205080304" pitchFamily="18" charset="-128"/>
                  <a:ea typeface="ＭＳ Ｐ明朝" panose="02020600040205080304" pitchFamily="18" charset="-128"/>
                </a:rPr>
                <a:t>排出ガス・汚水排出等を削減した</a:t>
              </a:r>
              <a:endParaRPr kumimoji="1" lang="en-US" altLang="ja-JP" sz="1400" dirty="0">
                <a:latin typeface="ＭＳ Ｐ明朝" panose="02020600040205080304" pitchFamily="18" charset="-128"/>
                <a:ea typeface="ＭＳ Ｐ明朝" panose="02020600040205080304" pitchFamily="18" charset="-128"/>
              </a:endParaRPr>
            </a:p>
            <a:p>
              <a:pPr algn="ctr"/>
              <a:r>
                <a:rPr kumimoji="1" lang="ja-JP" altLang="en-US" sz="1400" dirty="0">
                  <a:latin typeface="ＭＳ Ｐ明朝" panose="02020600040205080304" pitchFamily="18" charset="-128"/>
                  <a:ea typeface="ＭＳ Ｐ明朝" panose="02020600040205080304" pitchFamily="18" charset="-128"/>
                </a:rPr>
                <a:t>環境にやさしい船舶</a:t>
              </a:r>
            </a:p>
          </p:txBody>
        </p:sp>
        <p:sp>
          <p:nvSpPr>
            <p:cNvPr id="109" name="テキスト ボックス 108"/>
            <p:cNvSpPr txBox="1"/>
            <p:nvPr/>
          </p:nvSpPr>
          <p:spPr>
            <a:xfrm>
              <a:off x="7335977" y="8532487"/>
              <a:ext cx="2536608" cy="617914"/>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横浜港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（平成</a:t>
              </a:r>
              <a:r>
                <a:rPr kumimoji="1" lang="en-US" altLang="ja-JP" sz="1700" dirty="0">
                  <a:latin typeface="ＭＳ Ｐ明朝" panose="02020600040205080304" pitchFamily="18" charset="-128"/>
                  <a:ea typeface="ＭＳ Ｐ明朝" panose="02020600040205080304" pitchFamily="18" charset="-128"/>
                </a:rPr>
                <a:t>29</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4</a:t>
              </a:r>
              <a:r>
                <a:rPr kumimoji="1" lang="ja-JP" altLang="en-US" sz="1700" dirty="0">
                  <a:latin typeface="ＭＳ Ｐ明朝" panose="02020600040205080304" pitchFamily="18" charset="-128"/>
                  <a:ea typeface="ＭＳ Ｐ明朝" panose="02020600040205080304" pitchFamily="18" charset="-128"/>
                </a:rPr>
                <a:t>月～）</a:t>
              </a:r>
            </a:p>
          </p:txBody>
        </p:sp>
        <p:sp>
          <p:nvSpPr>
            <p:cNvPr id="110" name="テキスト ボックス 109"/>
            <p:cNvSpPr txBox="1"/>
            <p:nvPr/>
          </p:nvSpPr>
          <p:spPr>
            <a:xfrm>
              <a:off x="7251071" y="12828299"/>
              <a:ext cx="2477759" cy="617914"/>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北九州港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（平成</a:t>
              </a:r>
              <a:r>
                <a:rPr kumimoji="1" lang="en-US" altLang="ja-JP" sz="1700" dirty="0">
                  <a:latin typeface="ＭＳ Ｐ明朝" panose="02020600040205080304" pitchFamily="18" charset="-128"/>
                  <a:ea typeface="ＭＳ Ｐ明朝" panose="02020600040205080304" pitchFamily="18" charset="-128"/>
                </a:rPr>
                <a:t>26</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11</a:t>
              </a:r>
              <a:r>
                <a:rPr kumimoji="1" lang="ja-JP" altLang="en-US" sz="1700" dirty="0">
                  <a:latin typeface="ＭＳ Ｐ明朝" panose="02020600040205080304" pitchFamily="18" charset="-128"/>
                  <a:ea typeface="ＭＳ Ｐ明朝" panose="02020600040205080304" pitchFamily="18" charset="-128"/>
                </a:rPr>
                <a:t>月～）</a:t>
              </a:r>
            </a:p>
          </p:txBody>
        </p:sp>
        <p:sp>
          <p:nvSpPr>
            <p:cNvPr id="111" name="テキスト ボックス 110"/>
            <p:cNvSpPr txBox="1"/>
            <p:nvPr/>
          </p:nvSpPr>
          <p:spPr>
            <a:xfrm>
              <a:off x="8834490" y="11863762"/>
              <a:ext cx="2318313" cy="617914"/>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名古屋港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（平成</a:t>
              </a:r>
              <a:r>
                <a:rPr kumimoji="1" lang="en-US" altLang="ja-JP" sz="1700" dirty="0">
                  <a:latin typeface="ＭＳ Ｐ明朝" panose="02020600040205080304" pitchFamily="18" charset="-128"/>
                  <a:ea typeface="ＭＳ Ｐ明朝" panose="02020600040205080304" pitchFamily="18" charset="-128"/>
                </a:rPr>
                <a:t>29</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2</a:t>
              </a:r>
              <a:r>
                <a:rPr kumimoji="1" lang="ja-JP" altLang="en-US" sz="1700" dirty="0">
                  <a:latin typeface="ＭＳ Ｐ明朝" panose="02020600040205080304" pitchFamily="18" charset="-128"/>
                  <a:ea typeface="ＭＳ Ｐ明朝" panose="02020600040205080304" pitchFamily="18" charset="-128"/>
                </a:rPr>
                <a:t>月～）</a:t>
              </a:r>
            </a:p>
          </p:txBody>
        </p:sp>
        <p:sp>
          <p:nvSpPr>
            <p:cNvPr id="112" name="テキスト ボックス 111"/>
            <p:cNvSpPr txBox="1"/>
            <p:nvPr/>
          </p:nvSpPr>
          <p:spPr>
            <a:xfrm>
              <a:off x="6104401" y="10111907"/>
              <a:ext cx="2847836" cy="617914"/>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☆大阪港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（令和</a:t>
              </a:r>
              <a:r>
                <a:rPr kumimoji="1" lang="en-US" altLang="ja-JP" sz="1700" dirty="0">
                  <a:latin typeface="ＭＳ Ｐ明朝" panose="02020600040205080304" pitchFamily="18" charset="-128"/>
                  <a:ea typeface="ＭＳ Ｐ明朝" panose="02020600040205080304" pitchFamily="18" charset="-128"/>
                </a:rPr>
                <a:t>2</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6</a:t>
              </a:r>
              <a:r>
                <a:rPr kumimoji="1" lang="ja-JP" altLang="en-US" sz="1700" dirty="0">
                  <a:latin typeface="ＭＳ Ｐ明朝" panose="02020600040205080304" pitchFamily="18" charset="-128"/>
                  <a:ea typeface="ＭＳ Ｐ明朝" panose="02020600040205080304" pitchFamily="18" charset="-128"/>
                </a:rPr>
                <a:t>月～</a:t>
              </a:r>
              <a:r>
                <a:rPr kumimoji="1" lang="en-US" altLang="ja-JP" sz="1700" dirty="0" smtClean="0">
                  <a:latin typeface="ＭＳ Ｐ明朝" panose="02020600040205080304" pitchFamily="18" charset="-128"/>
                  <a:ea typeface="ＭＳ Ｐ明朝" panose="02020600040205080304" pitchFamily="18" charset="-128"/>
                </a:rPr>
                <a:t>)</a:t>
              </a:r>
              <a:endParaRPr kumimoji="1" lang="ja-JP" altLang="en-US" sz="1700" dirty="0"/>
            </a:p>
          </p:txBody>
        </p:sp>
        <p:cxnSp>
          <p:nvCxnSpPr>
            <p:cNvPr id="113" name="直線コネクタ 112"/>
            <p:cNvCxnSpPr>
              <a:stCxn id="110" idx="0"/>
            </p:cNvCxnSpPr>
            <p:nvPr/>
          </p:nvCxnSpPr>
          <p:spPr>
            <a:xfrm flipH="1" flipV="1">
              <a:off x="8050180" y="11622332"/>
              <a:ext cx="439770" cy="1205967"/>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a:stCxn id="111" idx="0"/>
            </p:cNvCxnSpPr>
            <p:nvPr/>
          </p:nvCxnSpPr>
          <p:spPr>
            <a:xfrm flipH="1" flipV="1">
              <a:off x="9267876" y="11373264"/>
              <a:ext cx="725771" cy="490498"/>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stCxn id="112" idx="2"/>
            </p:cNvCxnSpPr>
            <p:nvPr/>
          </p:nvCxnSpPr>
          <p:spPr>
            <a:xfrm>
              <a:off x="7528319" y="10729822"/>
              <a:ext cx="1480093" cy="718905"/>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stCxn id="109" idx="2"/>
            </p:cNvCxnSpPr>
            <p:nvPr/>
          </p:nvCxnSpPr>
          <p:spPr>
            <a:xfrm>
              <a:off x="8604282" y="9150401"/>
              <a:ext cx="1282144" cy="2092784"/>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17" name="角丸四角形 116"/>
            <p:cNvSpPr/>
            <p:nvPr/>
          </p:nvSpPr>
          <p:spPr>
            <a:xfrm>
              <a:off x="6683873" y="7783415"/>
              <a:ext cx="4653399" cy="4673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44000" tIns="72000" rIns="144000" bIns="72000" rtlCol="0" anchor="ctr">
              <a:spAutoFit/>
            </a:bodyPr>
            <a:lstStyle/>
            <a:p>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kumimoji="1" lang="ja-JP" altLang="en-US" b="1" u="sng"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日本におけるプログラム参加港</a:t>
              </a:r>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p>
          </p:txBody>
        </p:sp>
      </p:grpSp>
    </p:spTree>
    <p:extLst>
      <p:ext uri="{BB962C8B-B14F-4D97-AF65-F5344CB8AC3E}">
        <p14:creationId xmlns:p14="http://schemas.microsoft.com/office/powerpoint/2010/main" val="359674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4038600" y="15833339"/>
            <a:ext cx="4114800" cy="384800"/>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17</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1490667" y="1674952"/>
            <a:ext cx="9691683"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大阪湾再生行動計画</a:t>
            </a:r>
            <a:r>
              <a:rPr kumimoji="1" lang="en-US" altLang="ja-JP" sz="1900" b="0" i="0" u="none" strike="noStrike" kern="1200" cap="none" spc="0" normalizeH="0" baseline="3000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に基づき、</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府民、市民のだれもが海とふれあえる親水空間や自然再生</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をめざした</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水辺空間の整備・保全を進めるとともに、地域住民などが参画した美しい港湾・海岸づくりを進めます。</a:t>
            </a:r>
          </a:p>
        </p:txBody>
      </p:sp>
      <p:sp>
        <p:nvSpPr>
          <p:cNvPr id="7" name="角丸四角形 6"/>
          <p:cNvSpPr/>
          <p:nvPr/>
        </p:nvSpPr>
        <p:spPr>
          <a:xfrm>
            <a:off x="1303729" y="1014540"/>
            <a:ext cx="4104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美しく親しみやすい大阪湾の再生</a:t>
            </a:r>
          </a:p>
        </p:txBody>
      </p:sp>
      <p:pic>
        <p:nvPicPr>
          <p:cNvPr id="34" name="図 33"/>
          <p:cNvPicPr>
            <a:picLocks noChangeAspect="1"/>
          </p:cNvPicPr>
          <p:nvPr/>
        </p:nvPicPr>
        <p:blipFill>
          <a:blip r:embed="rId2">
            <a:extLst/>
          </a:blip>
          <a:stretch>
            <a:fillRect/>
          </a:stretch>
        </p:blipFill>
        <p:spPr>
          <a:xfrm>
            <a:off x="5398701" y="8694738"/>
            <a:ext cx="3003645" cy="1876758"/>
          </a:xfrm>
          <a:prstGeom prst="rect">
            <a:avLst/>
          </a:prstGeom>
          <a:ln>
            <a:solidFill>
              <a:srgbClr val="000000"/>
            </a:solidFill>
          </a:ln>
        </p:spPr>
      </p:pic>
      <p:sp>
        <p:nvSpPr>
          <p:cNvPr id="35" name="テキスト ボックス 94"/>
          <p:cNvSpPr txBox="1"/>
          <p:nvPr/>
        </p:nvSpPr>
        <p:spPr>
          <a:xfrm>
            <a:off x="5925108" y="10607232"/>
            <a:ext cx="2228124"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港湾</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・海岸美化</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活動</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8439" y="8689494"/>
            <a:ext cx="2948974" cy="1882002"/>
          </a:xfrm>
          <a:prstGeom prst="rect">
            <a:avLst/>
          </a:prstGeom>
          <a:noFill/>
          <a:ln w="6350">
            <a:solidFill>
              <a:srgbClr val="000000"/>
            </a:solidFill>
          </a:ln>
        </p:spPr>
      </p:pic>
      <p:sp>
        <p:nvSpPr>
          <p:cNvPr id="37" name="テキスト ボックス 94"/>
          <p:cNvSpPr txBox="1"/>
          <p:nvPr/>
        </p:nvSpPr>
        <p:spPr>
          <a:xfrm>
            <a:off x="9228814" y="10619693"/>
            <a:ext cx="1748223"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アドプト・シーサイド</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8" name="Picture 4" descr="7-3府民協働（施策のﾎﾟｲﾝﾄ）"/>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291"/>
          <a:stretch/>
        </p:blipFill>
        <p:spPr bwMode="auto">
          <a:xfrm>
            <a:off x="8628439" y="13500016"/>
            <a:ext cx="2948974" cy="19061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1303730" y="2941063"/>
            <a:ext cx="3743500" cy="2144177"/>
          </a:xfrm>
          <a:prstGeom prst="rect">
            <a:avLst/>
          </a:prstGeom>
          <a:noFill/>
          <a:ln>
            <a:noFill/>
            <a:prstDash val="dash"/>
          </a:ln>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水辺空間整備・保全</a:t>
            </a:r>
            <a:endParaRPr kumimoji="1"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だれも</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が身近に海辺で憩い楽しみ、海と触れ合えるよう、背後の生活空間や商業施設等と一体となった</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緑</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地・海浜地等の整備、保全を行い、大阪湾再生</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向けた良好な水辺空間を確保する取組み</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を行います</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endParaRPr kumimoji="1" lang="en-US"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pic>
        <p:nvPicPr>
          <p:cNvPr id="40" name="Picture 2" descr="磯浜見学会写真（サイズ縮小）"/>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53"/>
          <a:stretch/>
        </p:blipFill>
        <p:spPr bwMode="auto">
          <a:xfrm>
            <a:off x="8628439" y="11275180"/>
            <a:ext cx="2948974" cy="19149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1169680" y="11243839"/>
            <a:ext cx="3877550" cy="1374735"/>
          </a:xfrm>
          <a:prstGeom prst="rect">
            <a:avLst/>
          </a:prstGeom>
          <a:noFill/>
          <a:ln>
            <a:noFill/>
            <a:prstDash val="dash"/>
          </a:ln>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ふれあい、学習の場</a:t>
            </a:r>
            <a:endParaRPr kumimoji="0"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環境学習や</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磯</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浜見</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学会、また</a:t>
            </a:r>
            <a:r>
              <a:rPr kumimoji="0"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NPO</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や</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ボランティア、企業</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などと協働</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した森づくりを行う</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ことにより</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、自然</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と</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のふれあいの場の</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拡大を図ります</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endParaRPr kumimoji="1" lang="en-US" altLang="ja-JP" sz="1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p:cNvSpPr txBox="1"/>
          <p:nvPr/>
        </p:nvSpPr>
        <p:spPr>
          <a:xfrm>
            <a:off x="1169680" y="8636745"/>
            <a:ext cx="3743500" cy="1631216"/>
          </a:xfrm>
          <a:prstGeom prst="rect">
            <a:avLst/>
          </a:prstGeom>
          <a:noFill/>
          <a:ln>
            <a:noFill/>
            <a:prstDash val="dash"/>
          </a:ln>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美化活動</a:t>
            </a:r>
            <a:endParaRPr kumimoji="1"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地元自治会や企業などの団体と協働して清掃</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な</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ど</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活動</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を行うことに</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より、マナー向上や地域</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愛され大切に</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される</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港湾</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海岸美化</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の更なる取り組みを推進します。</a:t>
            </a:r>
            <a:endParaRPr kumimoji="1"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3" name="テキスト ボックス 94"/>
          <p:cNvSpPr txBox="1"/>
          <p:nvPr/>
        </p:nvSpPr>
        <p:spPr>
          <a:xfrm>
            <a:off x="8878930" y="13204517"/>
            <a:ext cx="2488293"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淡輪箱作海岸　磯浜見学会</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4" name="テキスト ボックス 94"/>
          <p:cNvSpPr txBox="1"/>
          <p:nvPr/>
        </p:nvSpPr>
        <p:spPr>
          <a:xfrm>
            <a:off x="9216865" y="15413621"/>
            <a:ext cx="2005805"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堺第</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7-3</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　共生の森</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p:cNvPicPr>
            <a:picLocks noChangeAspect="1"/>
          </p:cNvPicPr>
          <p:nvPr/>
        </p:nvPicPr>
        <p:blipFill rotWithShape="1">
          <a:blip r:embed="rId6">
            <a:extLst>
              <a:ext uri="{28A0092B-C50C-407E-A947-70E740481C1C}">
                <a14:useLocalDpi xmlns:a14="http://schemas.microsoft.com/office/drawing/2010/main" val="0"/>
              </a:ext>
            </a:extLst>
          </a:blip>
          <a:srcRect l="1609" t="2336" r="1793" b="10316"/>
          <a:stretch/>
        </p:blipFill>
        <p:spPr>
          <a:xfrm>
            <a:off x="8465344" y="3118207"/>
            <a:ext cx="3112069" cy="2120346"/>
          </a:xfrm>
          <a:prstGeom prst="rect">
            <a:avLst/>
          </a:prstGeom>
          <a:ln>
            <a:solidFill>
              <a:srgbClr val="000000"/>
            </a:solidFill>
          </a:ln>
        </p:spPr>
      </p:pic>
      <p:sp>
        <p:nvSpPr>
          <p:cNvPr id="9" name="テキスト ボックス 8"/>
          <p:cNvSpPr txBox="1"/>
          <p:nvPr/>
        </p:nvSpPr>
        <p:spPr>
          <a:xfrm>
            <a:off x="1164099" y="14741841"/>
            <a:ext cx="6927068"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大阪湾再生行動計画・・・水環境改善に向けた課題が多く残された大阪湾において、都市再生</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プロジェクトである「海の再生」を推進するために策定された計画のこと。</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国、地方公共団体等が住民・市民や</a:t>
            </a: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NPO</a:t>
            </a:r>
            <a:r>
              <a:rPr kumimoji="1" lang="ja-JP" altLang="en-US" sz="13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学識者、企業等の多様な主</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体との連携、協働を図りつつ、大阪湾の水環境改善に取り組む。</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4" name="グループ化 3"/>
          <p:cNvGrpSpPr/>
          <p:nvPr/>
        </p:nvGrpSpPr>
        <p:grpSpPr>
          <a:xfrm>
            <a:off x="6106918" y="5245198"/>
            <a:ext cx="4887080" cy="242501"/>
            <a:chOff x="5795350" y="5594267"/>
            <a:chExt cx="4887080" cy="242501"/>
          </a:xfrm>
        </p:grpSpPr>
        <p:sp>
          <p:nvSpPr>
            <p:cNvPr id="31" name="テキスト ボックス 94"/>
            <p:cNvSpPr txBox="1"/>
            <p:nvPr/>
          </p:nvSpPr>
          <p:spPr>
            <a:xfrm>
              <a:off x="5795350" y="5621324"/>
              <a:ext cx="1875754"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堺２区　人工干潟</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テキスト ボックス 94"/>
            <p:cNvSpPr txBox="1"/>
            <p:nvPr/>
          </p:nvSpPr>
          <p:spPr>
            <a:xfrm>
              <a:off x="8919198" y="5594267"/>
              <a:ext cx="1763232"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阪南２区　人工干潟</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sp>
        <p:nvSpPr>
          <p:cNvPr id="24" name="テキスト ボックス 94"/>
          <p:cNvSpPr txBox="1"/>
          <p:nvPr/>
        </p:nvSpPr>
        <p:spPr>
          <a:xfrm>
            <a:off x="5219662" y="5646551"/>
            <a:ext cx="4561227"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商業施設・緑地と一体となった親水空間の整備・保全）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5" name="グループ化 24"/>
          <p:cNvGrpSpPr/>
          <p:nvPr/>
        </p:nvGrpSpPr>
        <p:grpSpPr>
          <a:xfrm>
            <a:off x="8535934" y="5927967"/>
            <a:ext cx="3041479" cy="2335573"/>
            <a:chOff x="5558019" y="3470894"/>
            <a:chExt cx="2279228" cy="1165908"/>
          </a:xfrm>
        </p:grpSpPr>
        <p:sp>
          <p:nvSpPr>
            <p:cNvPr id="27" name="テキスト ボックス 94"/>
            <p:cNvSpPr txBox="1"/>
            <p:nvPr/>
          </p:nvSpPr>
          <p:spPr>
            <a:xfrm>
              <a:off x="5701810" y="4529253"/>
              <a:ext cx="1849045" cy="1075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岸和田旧港　ボードウォーク</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8019" y="3470894"/>
              <a:ext cx="2279228" cy="1036776"/>
            </a:xfrm>
            <a:prstGeom prst="rect">
              <a:avLst/>
            </a:prstGeom>
            <a:ln>
              <a:solidFill>
                <a:srgbClr val="000000"/>
              </a:solidFill>
            </a:ln>
          </p:spPr>
        </p:pic>
      </p:grpSp>
      <p:sp>
        <p:nvSpPr>
          <p:cNvPr id="26" name="テキスト ボックス 94"/>
          <p:cNvSpPr txBox="1"/>
          <p:nvPr/>
        </p:nvSpPr>
        <p:spPr>
          <a:xfrm>
            <a:off x="5235607" y="2855082"/>
            <a:ext cx="2822801"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（河川浚渫土砂等の活用事例）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p:cNvPicPr>
            <a:picLocks noChangeAspect="1"/>
          </p:cNvPicPr>
          <p:nvPr/>
        </p:nvPicPr>
        <p:blipFill rotWithShape="1">
          <a:blip r:embed="rId8" cstate="print">
            <a:extLst>
              <a:ext uri="{28A0092B-C50C-407E-A947-70E740481C1C}">
                <a14:useLocalDpi xmlns:a14="http://schemas.microsoft.com/office/drawing/2010/main" val="0"/>
              </a:ext>
            </a:extLst>
          </a:blip>
          <a:srcRect l="11306" t="16776" r="3766"/>
          <a:stretch/>
        </p:blipFill>
        <p:spPr>
          <a:xfrm>
            <a:off x="5406438" y="3136499"/>
            <a:ext cx="2939275" cy="2114131"/>
          </a:xfrm>
          <a:prstGeom prst="rect">
            <a:avLst/>
          </a:prstGeom>
          <a:ln>
            <a:solidFill>
              <a:srgbClr val="000000"/>
            </a:solidFill>
          </a:ln>
        </p:spPr>
      </p:pic>
      <p:pic>
        <p:nvPicPr>
          <p:cNvPr id="10" name="図 9"/>
          <p:cNvPicPr>
            <a:picLocks noChangeAspect="1"/>
          </p:cNvPicPr>
          <p:nvPr/>
        </p:nvPicPr>
        <p:blipFill rotWithShape="1">
          <a:blip r:embed="rId9"/>
          <a:srcRect l="2416" t="4068" r="3374" b="13247"/>
          <a:stretch/>
        </p:blipFill>
        <p:spPr>
          <a:xfrm>
            <a:off x="5406440" y="5905576"/>
            <a:ext cx="2939274" cy="2089802"/>
          </a:xfrm>
          <a:prstGeom prst="rect">
            <a:avLst/>
          </a:prstGeom>
          <a:ln>
            <a:solidFill>
              <a:schemeClr val="tx1"/>
            </a:solidFill>
          </a:ln>
        </p:spPr>
      </p:pic>
      <p:sp>
        <p:nvSpPr>
          <p:cNvPr id="54" name="テキスト ボックス 94"/>
          <p:cNvSpPr txBox="1"/>
          <p:nvPr/>
        </p:nvSpPr>
        <p:spPr>
          <a:xfrm>
            <a:off x="5184679" y="8038959"/>
            <a:ext cx="3345115"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大阪港咲洲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シーサイドコスモ</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テキスト ボックス 94"/>
          <p:cNvSpPr txBox="1"/>
          <p:nvPr/>
        </p:nvSpPr>
        <p:spPr>
          <a:xfrm>
            <a:off x="5574528" y="13226602"/>
            <a:ext cx="2488293"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大阪港南港</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野鳥</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園　環境学習</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1" name="図 10"/>
          <p:cNvPicPr>
            <a:picLocks noChangeAspect="1"/>
          </p:cNvPicPr>
          <p:nvPr/>
        </p:nvPicPr>
        <p:blipFill rotWithShape="1">
          <a:blip r:embed="rId10"/>
          <a:srcRect l="1590" t="8638" r="1158" b="2256"/>
          <a:stretch/>
        </p:blipFill>
        <p:spPr>
          <a:xfrm>
            <a:off x="5398701" y="11262811"/>
            <a:ext cx="3009401" cy="1918390"/>
          </a:xfrm>
          <a:prstGeom prst="rect">
            <a:avLst/>
          </a:prstGeom>
          <a:ln>
            <a:solidFill>
              <a:srgbClr val="000000"/>
            </a:solidFill>
          </a:ln>
        </p:spPr>
      </p:pic>
    </p:spTree>
    <p:extLst>
      <p:ext uri="{BB962C8B-B14F-4D97-AF65-F5344CB8AC3E}">
        <p14:creationId xmlns:p14="http://schemas.microsoft.com/office/powerpoint/2010/main" val="3470962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6704</TotalTime>
  <Words>1232</Words>
  <Application>Microsoft Office PowerPoint</Application>
  <PresentationFormat>ユーザー設定</PresentationFormat>
  <Paragraphs>80</Paragraphs>
  <Slides>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Meiryo UI</vt:lpstr>
      <vt:lpstr>ＭＳ Ｐゴシック</vt:lpstr>
      <vt:lpstr>ＭＳ Ｐ明朝</vt:lpstr>
      <vt:lpstr>ＭＳ 明朝</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北尾　栄治</cp:lastModifiedBy>
  <cp:revision>715</cp:revision>
  <cp:lastPrinted>2020-08-31T05:45:32Z</cp:lastPrinted>
  <dcterms:modified xsi:type="dcterms:W3CDTF">2020-09-04T01:58:32Z</dcterms:modified>
</cp:coreProperties>
</file>