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5122525" cy="10801350"/>
  <p:notesSz cx="6646863" cy="9777413"/>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 uri="{2D200454-40CA-4A62-9FC3-DE9A4176ACB9}">
      <p15:notesGuideLst xmlns:p15="http://schemas.microsoft.com/office/powerpoint/2012/main">
        <p15:guide id="1" orient="horz" pos="3106" userDrawn="1">
          <p15:clr>
            <a:srgbClr val="A4A3A4"/>
          </p15:clr>
        </p15:guide>
        <p15:guide id="2" pos="2150" userDrawn="1">
          <p15:clr>
            <a:srgbClr val="A4A3A4"/>
          </p15:clr>
        </p15:guide>
        <p15:guide id="3" orient="horz" pos="3081" userDrawn="1">
          <p15:clr>
            <a:srgbClr val="A4A3A4"/>
          </p15:clr>
        </p15:guide>
        <p15:guide id="4" pos="2110" userDrawn="1">
          <p15:clr>
            <a:srgbClr val="A4A3A4"/>
          </p15:clr>
        </p15:guide>
        <p15:guide id="5" orient="horz" pos="3104" userDrawn="1">
          <p15:clr>
            <a:srgbClr val="A4A3A4"/>
          </p15:clr>
        </p15:guide>
        <p15:guide id="6" orient="horz" pos="3079" userDrawn="1">
          <p15:clr>
            <a:srgbClr val="A4A3A4"/>
          </p15:clr>
        </p15:guide>
        <p15:guide id="7" pos="2135" userDrawn="1">
          <p15:clr>
            <a:srgbClr val="A4A3A4"/>
          </p15:clr>
        </p15:guide>
        <p15:guide id="8"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5B"/>
    <a:srgbClr val="FFFF00"/>
    <a:srgbClr val="FFFF66"/>
    <a:srgbClr val="E41AD6"/>
    <a:srgbClr val="FF99FF"/>
    <a:srgbClr val="FF9FF1"/>
    <a:srgbClr val="FFB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9117" autoAdjust="0"/>
  </p:normalViewPr>
  <p:slideViewPr>
    <p:cSldViewPr>
      <p:cViewPr varScale="1">
        <p:scale>
          <a:sx n="48" d="100"/>
          <a:sy n="48" d="100"/>
        </p:scale>
        <p:origin x="1014" y="48"/>
      </p:cViewPr>
      <p:guideLst>
        <p:guide orient="horz" pos="3402"/>
        <p:guide pos="476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34" y="-90"/>
      </p:cViewPr>
      <p:guideLst>
        <p:guide orient="horz" pos="3106"/>
        <p:guide pos="2150"/>
        <p:guide orient="horz" pos="3081"/>
        <p:guide pos="2110"/>
        <p:guide orient="horz" pos="3104"/>
        <p:guide orient="horz" pos="3079"/>
        <p:guide pos="2135"/>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880101" cy="488793"/>
          </a:xfrm>
          <a:prstGeom prst="rect">
            <a:avLst/>
          </a:prstGeom>
        </p:spPr>
        <p:txBody>
          <a:bodyPr vert="horz" lIns="89644" tIns="44821" rIns="89644" bIns="448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5" y="3"/>
            <a:ext cx="2880101" cy="488793"/>
          </a:xfrm>
          <a:prstGeom prst="rect">
            <a:avLst/>
          </a:prstGeom>
        </p:spPr>
        <p:txBody>
          <a:bodyPr vert="horz" lIns="89644" tIns="44821" rIns="89644" bIns="44821" rtlCol="0"/>
          <a:lstStyle>
            <a:lvl1pPr algn="r">
              <a:defRPr sz="1200"/>
            </a:lvl1pPr>
          </a:lstStyle>
          <a:p>
            <a:fld id="{640F8E04-2AF4-4F56-8661-22CDC656CB38}" type="datetimeFigureOut">
              <a:rPr kumimoji="1" lang="ja-JP" altLang="en-US" smtClean="0"/>
              <a:t>2023/8/30</a:t>
            </a:fld>
            <a:endParaRPr kumimoji="1" lang="ja-JP" altLang="en-US"/>
          </a:p>
        </p:txBody>
      </p:sp>
      <p:sp>
        <p:nvSpPr>
          <p:cNvPr id="4" name="スライド イメージ プレースホルダー 3"/>
          <p:cNvSpPr>
            <a:spLocks noGrp="1" noRot="1" noChangeAspect="1"/>
          </p:cNvSpPr>
          <p:nvPr>
            <p:ph type="sldImg" idx="2"/>
          </p:nvPr>
        </p:nvSpPr>
        <p:spPr>
          <a:xfrm>
            <a:off x="760413" y="735013"/>
            <a:ext cx="5126037" cy="3662362"/>
          </a:xfrm>
          <a:prstGeom prst="rect">
            <a:avLst/>
          </a:prstGeom>
          <a:noFill/>
          <a:ln w="12700">
            <a:solidFill>
              <a:prstClr val="black"/>
            </a:solidFill>
          </a:ln>
        </p:spPr>
        <p:txBody>
          <a:bodyPr vert="horz" lIns="89644" tIns="44821" rIns="89644" bIns="44821" rtlCol="0" anchor="ctr"/>
          <a:lstStyle/>
          <a:p>
            <a:endParaRPr lang="ja-JP" altLang="en-US"/>
          </a:p>
        </p:txBody>
      </p:sp>
      <p:sp>
        <p:nvSpPr>
          <p:cNvPr id="5" name="ノート プレースホルダー 4"/>
          <p:cNvSpPr>
            <a:spLocks noGrp="1"/>
          </p:cNvSpPr>
          <p:nvPr>
            <p:ph type="body" sz="quarter" idx="3"/>
          </p:nvPr>
        </p:nvSpPr>
        <p:spPr>
          <a:xfrm>
            <a:off x="665000" y="4644310"/>
            <a:ext cx="5316871" cy="4399133"/>
          </a:xfrm>
          <a:prstGeom prst="rect">
            <a:avLst/>
          </a:prstGeom>
        </p:spPr>
        <p:txBody>
          <a:bodyPr vert="horz" lIns="89644" tIns="44821" rIns="89644" bIns="4482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87059"/>
            <a:ext cx="2880101" cy="488792"/>
          </a:xfrm>
          <a:prstGeom prst="rect">
            <a:avLst/>
          </a:prstGeom>
        </p:spPr>
        <p:txBody>
          <a:bodyPr vert="horz" lIns="89644" tIns="44821" rIns="89644" bIns="448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5" y="9287059"/>
            <a:ext cx="2880101" cy="488792"/>
          </a:xfrm>
          <a:prstGeom prst="rect">
            <a:avLst/>
          </a:prstGeom>
        </p:spPr>
        <p:txBody>
          <a:bodyPr vert="horz" lIns="89644" tIns="44821" rIns="89644" bIns="44821"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1249713" eaLnBrk="0" hangingPunct="0">
              <a:spcBef>
                <a:spcPct val="30000"/>
              </a:spcBef>
              <a:defRPr kumimoji="1" sz="1200">
                <a:solidFill>
                  <a:schemeClr val="tx1"/>
                </a:solidFill>
                <a:latin typeface="Calibri" pitchFamily="34" charset="0"/>
                <a:ea typeface="ＭＳ Ｐゴシック" charset="-128"/>
              </a:defRPr>
            </a:lvl1pPr>
            <a:lvl2pPr marL="728349" indent="-280135" defTabSz="1249713" eaLnBrk="0" hangingPunct="0">
              <a:spcBef>
                <a:spcPct val="30000"/>
              </a:spcBef>
              <a:defRPr kumimoji="1" sz="1200">
                <a:solidFill>
                  <a:schemeClr val="tx1"/>
                </a:solidFill>
                <a:latin typeface="Calibri" pitchFamily="34" charset="0"/>
                <a:ea typeface="ＭＳ Ｐゴシック" charset="-128"/>
              </a:defRPr>
            </a:lvl2pPr>
            <a:lvl3pPr marL="1120538" indent="-224108" defTabSz="1249713" eaLnBrk="0" hangingPunct="0">
              <a:spcBef>
                <a:spcPct val="30000"/>
              </a:spcBef>
              <a:defRPr kumimoji="1" sz="1200">
                <a:solidFill>
                  <a:schemeClr val="tx1"/>
                </a:solidFill>
                <a:latin typeface="Calibri" pitchFamily="34" charset="0"/>
                <a:ea typeface="ＭＳ Ｐゴシック" charset="-128"/>
              </a:defRPr>
            </a:lvl3pPr>
            <a:lvl4pPr marL="1568752" indent="-224108" defTabSz="1249713" eaLnBrk="0" hangingPunct="0">
              <a:spcBef>
                <a:spcPct val="30000"/>
              </a:spcBef>
              <a:defRPr kumimoji="1" sz="1200">
                <a:solidFill>
                  <a:schemeClr val="tx1"/>
                </a:solidFill>
                <a:latin typeface="Calibri" pitchFamily="34" charset="0"/>
                <a:ea typeface="ＭＳ Ｐゴシック" charset="-128"/>
              </a:defRPr>
            </a:lvl4pPr>
            <a:lvl5pPr marL="2016968" indent="-224108" defTabSz="1249713" eaLnBrk="0" hangingPunct="0">
              <a:spcBef>
                <a:spcPct val="30000"/>
              </a:spcBef>
              <a:defRPr kumimoji="1" sz="1200">
                <a:solidFill>
                  <a:schemeClr val="tx1"/>
                </a:solidFill>
                <a:latin typeface="Calibri" pitchFamily="34" charset="0"/>
                <a:ea typeface="ＭＳ Ｐゴシック" charset="-128"/>
              </a:defRPr>
            </a:lvl5pPr>
            <a:lvl6pPr marL="2465183" indent="-224108" defTabSz="1249713"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13399" indent="-224108" defTabSz="1249713"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361615" indent="-224108" defTabSz="1249713"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09830" indent="-224108" defTabSz="1249713"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fontAlgn="base" hangingPunct="1">
              <a:spcBef>
                <a:spcPct val="0"/>
              </a:spcBef>
              <a:spcAft>
                <a:spcPct val="0"/>
              </a:spcAft>
            </a:pPr>
            <a:fld id="{785AE1FB-A6A3-40D6-9097-6DF11074FC82}" type="slidenum">
              <a:rPr lang="ja-JP" altLang="en-US" sz="800"/>
              <a:pPr eaLnBrk="1" fontAlgn="base" hangingPunct="1">
                <a:spcBef>
                  <a:spcPct val="0"/>
                </a:spcBef>
                <a:spcAft>
                  <a:spcPct val="0"/>
                </a:spcAft>
              </a:pPr>
              <a:t>1</a:t>
            </a:fld>
            <a:endParaRPr lang="ja-JP" altLang="en-US" sz="800"/>
          </a:p>
        </p:txBody>
      </p:sp>
    </p:spTree>
    <p:extLst>
      <p:ext uri="{BB962C8B-B14F-4D97-AF65-F5344CB8AC3E}">
        <p14:creationId xmlns:p14="http://schemas.microsoft.com/office/powerpoint/2010/main" val="154887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2023/8/30</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36479" y="1743881"/>
            <a:ext cx="14846848" cy="4016834"/>
          </a:xfrm>
          <a:prstGeom prst="roundRect">
            <a:avLst>
              <a:gd name="adj" fmla="val 3370"/>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4" name="タイトル 1"/>
          <p:cNvSpPr txBox="1">
            <a:spLocks/>
          </p:cNvSpPr>
          <p:nvPr/>
        </p:nvSpPr>
        <p:spPr>
          <a:xfrm>
            <a:off x="216446" y="72009"/>
            <a:ext cx="14750317" cy="576138"/>
          </a:xfrm>
          <a:prstGeom prst="rect">
            <a:avLst/>
          </a:prstGeom>
          <a:solidFill>
            <a:schemeClr val="accent6">
              <a:lumMod val="40000"/>
              <a:lumOff val="6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「にんしんＳＯＳ」相談実績（平成</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年度）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か月分の集計</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94709" y="680157"/>
            <a:ext cx="14962138" cy="102371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2925" indent="-184150">
              <a:spcBef>
                <a:spcPts val="200"/>
              </a:spcBef>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◆相談件数は、</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年をピークに約</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件で推移していたが、</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年度に増加。令和</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年度は新型コロナウィルス感染症の社会的影響か一時減少がみられたが令和</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年度からは</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例年並み。</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542925" indent="-184150">
              <a:spcBef>
                <a:spcPts val="200"/>
              </a:spcBef>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メールでの相談割合が多く、相談者は思いがけない妊娠に悩み、インターネットを利用して情報を探る中で、「にんしん</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SOS</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」ウェブサイトからメール相談に至る、相談者の経緯が推測される。</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8775">
              <a:spcBef>
                <a:spcPts val="200"/>
              </a:spcBef>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◆相談者の年齢は、若年化の傾向にあり、令和</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代の相談が全体の４割弱を占め、そのうち学生は、全体の</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割を占めた。</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8775">
              <a:spcBef>
                <a:spcPts val="200"/>
              </a:spcBef>
            </a:pP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日より日曜日も相談</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開設し、</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相談の</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拡充を図った。</a:t>
            </a:r>
            <a:endPar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8"/>
          <p:cNvSpPr txBox="1">
            <a:spLocks noChangeArrowheads="1"/>
          </p:cNvSpPr>
          <p:nvPr/>
        </p:nvSpPr>
        <p:spPr bwMode="auto">
          <a:xfrm>
            <a:off x="275939" y="2088306"/>
            <a:ext cx="4781462" cy="3564000"/>
          </a:xfrm>
          <a:prstGeom prst="rect">
            <a:avLst/>
          </a:prstGeom>
          <a:solidFill>
            <a:schemeClr val="bg1"/>
          </a:solidFill>
          <a:ln w="9525">
            <a:solidFill>
              <a:srgbClr val="E41AD6"/>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endParaRPr>
          </a:p>
          <a:p>
            <a:pPr eaLnBrk="1" hangingPunct="1">
              <a:defRPr/>
            </a:pPr>
            <a:r>
              <a:rPr lang="ja-JP" altLang="en-US" sz="1500" dirty="0">
                <a:solidFill>
                  <a:srgbClr val="000000"/>
                </a:solidFill>
                <a:latin typeface="HGP創英角ｺﾞｼｯｸUB" pitchFamily="50" charset="-128"/>
                <a:ea typeface="HGP創英角ｺﾞｼｯｸUB" pitchFamily="50" charset="-128"/>
                <a:cs typeface="Meiryo UI" panose="020B0604030504040204" pitchFamily="50" charset="-128"/>
              </a:rPr>
              <a:t>　</a:t>
            </a:r>
            <a:r>
              <a:rPr lang="ja-JP" altLang="en-US" sz="1500" dirty="0" smtClean="0">
                <a:solidFill>
                  <a:srgbClr val="000000"/>
                </a:solidFill>
                <a:latin typeface="HGP創英角ｺﾞｼｯｸUB" pitchFamily="50" charset="-128"/>
                <a:ea typeface="HGP創英角ｺﾞｼｯｸUB" pitchFamily="50" charset="-128"/>
                <a:cs typeface="Meiryo UI" panose="020B0604030504040204" pitchFamily="50" charset="-128"/>
              </a:rPr>
              <a:t>　　</a:t>
            </a: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a:solidFill>
                <a:srgbClr val="000000"/>
              </a:solidFill>
              <a:latin typeface="HGP創英角ｺﾞｼｯｸUB" pitchFamily="50" charset="-128"/>
              <a:ea typeface="HGP創英角ｺﾞｼｯｸUB"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cs typeface="Meiryo UI" panose="020B0604030504040204" pitchFamily="50" charset="-128"/>
            </a:endParaRPr>
          </a:p>
        </p:txBody>
      </p:sp>
      <p:sp>
        <p:nvSpPr>
          <p:cNvPr id="51" name="角丸四角形 50"/>
          <p:cNvSpPr/>
          <p:nvPr/>
        </p:nvSpPr>
        <p:spPr>
          <a:xfrm>
            <a:off x="360462" y="1830652"/>
            <a:ext cx="2251995" cy="401671"/>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初回相談件数</a:t>
            </a:r>
            <a:endParaRPr kumimoji="1"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8"/>
          <p:cNvSpPr txBox="1">
            <a:spLocks noChangeArrowheads="1"/>
          </p:cNvSpPr>
          <p:nvPr/>
        </p:nvSpPr>
        <p:spPr bwMode="auto">
          <a:xfrm>
            <a:off x="5112989" y="2088307"/>
            <a:ext cx="4767989" cy="3564000"/>
          </a:xfrm>
          <a:prstGeom prst="rect">
            <a:avLst/>
          </a:prstGeom>
          <a:solidFill>
            <a:schemeClr val="bg1"/>
          </a:solidFill>
          <a:ln w="9525">
            <a:solidFill>
              <a:srgbClr val="C00000"/>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endParaRPr>
          </a:p>
          <a:p>
            <a:pPr eaLnBrk="1" hangingPunct="1">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a:p>
            <a:pPr eaLnBrk="1" hangingPunct="1">
              <a:defRPr/>
            </a:pPr>
            <a:endParaRPr lang="en-US" altLang="ja-JP" sz="1100" dirty="0" smtClean="0">
              <a:solidFill>
                <a:srgbClr val="000000"/>
              </a:solidFill>
              <a:latin typeface="HG丸ｺﾞｼｯｸM-PRO" pitchFamily="50" charset="-128"/>
              <a:ea typeface="HG丸ｺﾞｼｯｸM-PRO" pitchFamily="50" charset="-128"/>
            </a:endParaRPr>
          </a:p>
          <a:p>
            <a:pPr eaLnBrk="1" hangingPunct="1">
              <a:defRPr/>
            </a:pPr>
            <a:endParaRPr lang="en-US" altLang="ja-JP" sz="1100" dirty="0">
              <a:solidFill>
                <a:srgbClr val="000000"/>
              </a:solidFill>
              <a:latin typeface="HG丸ｺﾞｼｯｸM-PRO" pitchFamily="50" charset="-128"/>
              <a:ea typeface="HG丸ｺﾞｼｯｸM-PRO" pitchFamily="50" charset="-128"/>
            </a:endParaRPr>
          </a:p>
        </p:txBody>
      </p:sp>
      <p:sp>
        <p:nvSpPr>
          <p:cNvPr id="53" name="角丸四角形 52"/>
          <p:cNvSpPr/>
          <p:nvPr/>
        </p:nvSpPr>
        <p:spPr>
          <a:xfrm>
            <a:off x="5257006" y="1830651"/>
            <a:ext cx="2251995" cy="401671"/>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相談者の年齢</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8"/>
          <p:cNvSpPr txBox="1">
            <a:spLocks noChangeArrowheads="1"/>
          </p:cNvSpPr>
          <p:nvPr/>
        </p:nvSpPr>
        <p:spPr bwMode="auto">
          <a:xfrm>
            <a:off x="9985491" y="2088307"/>
            <a:ext cx="4920587" cy="3564000"/>
          </a:xfrm>
          <a:prstGeom prst="rect">
            <a:avLst/>
          </a:prstGeom>
          <a:solidFill>
            <a:schemeClr val="bg1"/>
          </a:solidFill>
          <a:ln w="9525">
            <a:solidFill>
              <a:schemeClr val="accent6">
                <a:lumMod val="50000"/>
              </a:schemeClr>
            </a:solid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1500" dirty="0" smtClean="0">
              <a:solidFill>
                <a:srgbClr val="000000"/>
              </a:solidFill>
              <a:latin typeface="HGP創英角ｺﾞｼｯｸUB" pitchFamily="50" charset="-128"/>
              <a:ea typeface="HGP創英角ｺﾞｼｯｸUB" pitchFamily="50" charset="-128"/>
            </a:endParaRPr>
          </a:p>
        </p:txBody>
      </p:sp>
      <p:sp>
        <p:nvSpPr>
          <p:cNvPr id="56" name="角丸四角形 55"/>
          <p:cNvSpPr/>
          <p:nvPr/>
        </p:nvSpPr>
        <p:spPr>
          <a:xfrm>
            <a:off x="10133803" y="1830652"/>
            <a:ext cx="2251995" cy="401671"/>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相談者の職業</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136354" y="6138293"/>
            <a:ext cx="14848915" cy="1335864"/>
          </a:xfrm>
          <a:prstGeom prst="roundRect">
            <a:avLst>
              <a:gd name="adj" fmla="val 33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8" name="角丸四角形 27"/>
          <p:cNvSpPr/>
          <p:nvPr/>
        </p:nvSpPr>
        <p:spPr>
          <a:xfrm>
            <a:off x="245660" y="5897310"/>
            <a:ext cx="2983377" cy="401671"/>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年度の主な相談内容</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8"/>
          <p:cNvSpPr txBox="1">
            <a:spLocks noChangeArrowheads="1"/>
          </p:cNvSpPr>
          <p:nvPr/>
        </p:nvSpPr>
        <p:spPr bwMode="auto">
          <a:xfrm>
            <a:off x="350749" y="6338986"/>
            <a:ext cx="14398889" cy="1149921"/>
          </a:xfrm>
          <a:prstGeom prst="rect">
            <a:avLst/>
          </a:prstGeom>
          <a:noFill/>
          <a:ln w="9525">
            <a:no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95250" lvl="0" eaLnBrk="1" hangingPunct="1">
              <a:buFont typeface="Wingdings" panose="05000000000000000000" pitchFamily="2" charset="2"/>
              <a:buChar char="l"/>
              <a:tabLst>
                <a:tab pos="2422525" algn="l"/>
              </a:tabLs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妊娠不安・・・・・・・・・・・・・・</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47.3</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5250" lvl="0" eaLnBrk="1" hangingPunct="1">
              <a:buFont typeface="Wingdings" panose="05000000000000000000" pitchFamily="2" charset="2"/>
              <a:buChar char="l"/>
              <a:tabLst>
                <a:tab pos="2422525" algn="l"/>
              </a:tabLs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現在の</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体</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の状況・・・・・・・・・</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7.8</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5250" lvl="0" eaLnBrk="1" hangingPunct="1">
              <a:buFont typeface="Wingdings" panose="05000000000000000000" pitchFamily="2" charset="2"/>
              <a:buChar char="l"/>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産もうかどう</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21.7</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5250" lvl="0" eaLnBrk="1" hangingPunct="1">
              <a:buFont typeface="Wingdings" panose="05000000000000000000" pitchFamily="2" charset="2"/>
              <a:buChar char="l"/>
              <a:tabLst>
                <a:tab pos="2514600" algn="l"/>
              </a:tabLs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中絶・・・・・・・・・</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6.4</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95250" lvl="0" eaLnBrk="1" hangingPunct="1">
              <a:buFont typeface="Wingdings" panose="05000000000000000000" pitchFamily="2" charset="2"/>
              <a:buChar char="l"/>
              <a:tabLst>
                <a:tab pos="2422525" algn="l"/>
              </a:tabLs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緊急避妊等</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16.8</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136480" y="7843457"/>
            <a:ext cx="14825818" cy="1373642"/>
          </a:xfrm>
          <a:prstGeom prst="roundRect">
            <a:avLst>
              <a:gd name="adj" fmla="val 33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2" name="角丸四角形 31"/>
          <p:cNvSpPr/>
          <p:nvPr/>
        </p:nvSpPr>
        <p:spPr>
          <a:xfrm>
            <a:off x="262623" y="7654652"/>
            <a:ext cx="2666789" cy="377609"/>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主な対応</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357095" y="8067178"/>
            <a:ext cx="14510334" cy="1149921"/>
          </a:xfrm>
          <a:prstGeom prst="rect">
            <a:avLst/>
          </a:prstGeom>
          <a:solidFill>
            <a:schemeClr val="accent6">
              <a:lumMod val="40000"/>
              <a:lumOff val="60000"/>
            </a:schemeClr>
          </a:solidFill>
          <a:ln w="9525">
            <a:noFill/>
            <a:miter lim="800000"/>
            <a:headEnd/>
            <a:tailEnd/>
          </a:ln>
        </p:spPr>
        <p:txBody>
          <a:bodyPr wrap="square" lIns="36000" tIns="36000" rIns="36000" bIns="36000">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50" indent="-76200" eaLnBrk="1" hangingPunct="1">
              <a:buFont typeface="Wingdings" panose="05000000000000000000" pitchFamily="2" charset="2"/>
              <a:buChar char="l"/>
              <a:tabLst>
                <a:tab pos="2427288" algn="l"/>
              </a:tabLs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情報提供・・・・・・・・・・・・・・・</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79.4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76200" eaLnBrk="1" hangingPunct="1">
              <a:buFont typeface="Wingdings" panose="05000000000000000000" pitchFamily="2" charset="2"/>
              <a:buChar char="l"/>
              <a:tabLst>
                <a:tab pos="2427288" algn="l"/>
              </a:tabLs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傾聴・助言等・・・・・・・・・・・・</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11.1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76200" eaLnBrk="1" hangingPunct="1">
              <a:buFont typeface="Wingdings" panose="05000000000000000000" pitchFamily="2" charset="2"/>
              <a:buChar char="l"/>
              <a:tabLst>
                <a:tab pos="2427288" algn="l"/>
              </a:tabLs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受診勧奨・・・・・・・・・・・・・・・</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6.3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76200" eaLnBrk="1" hangingPunct="1">
              <a:buFont typeface="Wingdings" panose="05000000000000000000" pitchFamily="2" charset="2"/>
              <a:buChar char="l"/>
              <a:tabLst>
                <a:tab pos="2506663" algn="l"/>
              </a:tabLs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紹介・連絡・・・・・・・・・・・・・・・</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0.6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76200" eaLnBrk="1" hangingPunct="1">
              <a:buFont typeface="Wingdings" panose="05000000000000000000" pitchFamily="2" charset="2"/>
              <a:buChar char="l"/>
              <a:tabLst>
                <a:tab pos="2506663" algn="l"/>
              </a:tabLs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その他・・・・・・・・・・・・・・・・・・・</a:t>
            </a:r>
            <a:r>
              <a:rPr lang="en-US" altLang="ja-JP" sz="1400">
                <a:latin typeface="Meiryo UI" panose="020B0604030504040204" pitchFamily="50" charset="-128"/>
                <a:ea typeface="Meiryo UI" panose="020B0604030504040204" pitchFamily="50" charset="-128"/>
                <a:cs typeface="Meiryo UI" panose="020B0604030504040204" pitchFamily="50" charset="-128"/>
              </a:rPr>
              <a:t>	</a:t>
            </a:r>
            <a:r>
              <a:rPr lang="en-US" altLang="ja-JP" sz="140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128518" y="9577927"/>
            <a:ext cx="14870372" cy="1079332"/>
          </a:xfrm>
          <a:prstGeom prst="roundRect">
            <a:avLst>
              <a:gd name="adj" fmla="val 33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nSpc>
                <a:spcPct val="110000"/>
              </a:lnSpc>
              <a:buClr>
                <a:schemeClr val="tx2">
                  <a:lumMod val="10000"/>
                </a:schemeClr>
              </a:buClr>
              <a:buFont typeface="Wingdings" panose="05000000000000000000" pitchFamily="2" charset="2"/>
              <a:buChar char="l"/>
            </a:pPr>
            <a:r>
              <a:rPr lang="ja-JP" altLang="en-US" sz="1400" dirty="0" smtClean="0">
                <a:solidFill>
                  <a:schemeClr val="tx1"/>
                </a:solidFill>
                <a:latin typeface="Meiryo UI" panose="020B0604030504040204" pitchFamily="50" charset="-128"/>
                <a:ea typeface="Meiryo UI" panose="020B0604030504040204" pitchFamily="50" charset="-128"/>
              </a:rPr>
              <a:t>若年層</a:t>
            </a:r>
            <a:r>
              <a:rPr lang="ja-JP" altLang="en-US" sz="1400" dirty="0">
                <a:solidFill>
                  <a:schemeClr val="tx1"/>
                </a:solidFill>
                <a:latin typeface="Meiryo UI" panose="020B0604030504040204" pitchFamily="50" charset="-128"/>
                <a:ea typeface="Meiryo UI" panose="020B0604030504040204" pitchFamily="50" charset="-128"/>
              </a:rPr>
              <a:t>に対し、教育との連携により学校への周知啓発を強化</a:t>
            </a:r>
            <a:r>
              <a:rPr lang="ja-JP" altLang="en-US" sz="1400" dirty="0" smtClean="0">
                <a:solidFill>
                  <a:schemeClr val="tx1"/>
                </a:solidFill>
                <a:latin typeface="Meiryo UI" panose="020B0604030504040204" pitchFamily="50" charset="-128"/>
                <a:ea typeface="Meiryo UI" panose="020B0604030504040204" pitchFamily="50" charset="-128"/>
              </a:rPr>
              <a:t>。また、公民連携企業の協力を得て店舗等への啓発チラシ設置。</a:t>
            </a:r>
            <a:endParaRPr lang="en-US" altLang="ja-JP" sz="1400" dirty="0">
              <a:solidFill>
                <a:schemeClr val="tx1"/>
              </a:solidFill>
              <a:latin typeface="Meiryo UI" panose="020B0604030504040204" pitchFamily="50" charset="-128"/>
              <a:ea typeface="Meiryo UI" panose="020B0604030504040204" pitchFamily="50" charset="-128"/>
            </a:endParaRPr>
          </a:p>
          <a:p>
            <a:pPr marL="176213">
              <a:lnSpc>
                <a:spcPct val="110000"/>
              </a:lnSpc>
              <a:buClr>
                <a:schemeClr val="tx2">
                  <a:lumMod val="10000"/>
                </a:schemeClr>
              </a:buClr>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研修会等の場を活用し、学校関係者や地域保健機関、</a:t>
            </a:r>
            <a:r>
              <a:rPr lang="en-US" altLang="ja-JP" sz="1400" dirty="0">
                <a:solidFill>
                  <a:schemeClr val="tx1"/>
                </a:solidFill>
                <a:latin typeface="Meiryo UI" panose="020B0604030504040204" pitchFamily="50" charset="-128"/>
                <a:ea typeface="Meiryo UI" panose="020B0604030504040204" pitchFamily="50" charset="-128"/>
              </a:rPr>
              <a:t>NPO</a:t>
            </a:r>
            <a:r>
              <a:rPr lang="ja-JP" altLang="en-US" sz="1400" dirty="0">
                <a:solidFill>
                  <a:schemeClr val="tx1"/>
                </a:solidFill>
                <a:latin typeface="Meiryo UI" panose="020B0604030504040204" pitchFamily="50" charset="-128"/>
                <a:ea typeface="Meiryo UI" panose="020B0604030504040204" pitchFamily="50" charset="-128"/>
              </a:rPr>
              <a:t>等地域で若年者を支援する機関への周知・啓発。</a:t>
            </a:r>
            <a:endParaRPr lang="en-US" altLang="ja-JP" sz="1400" dirty="0">
              <a:solidFill>
                <a:schemeClr val="tx1"/>
              </a:solidFill>
              <a:latin typeface="Meiryo UI" panose="020B0604030504040204" pitchFamily="50" charset="-128"/>
              <a:ea typeface="Meiryo UI" panose="020B0604030504040204" pitchFamily="50" charset="-128"/>
            </a:endParaRPr>
          </a:p>
          <a:p>
            <a:pPr marL="176213">
              <a:lnSpc>
                <a:spcPct val="110000"/>
              </a:lnSpc>
              <a:buClr>
                <a:schemeClr val="tx2">
                  <a:lumMod val="10000"/>
                </a:schemeClr>
              </a:buClr>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妊娠出産育児を通しての地域における切れ目ない支援</a:t>
            </a:r>
            <a:r>
              <a:rPr lang="ja-JP" altLang="en-US" sz="1400" dirty="0" smtClean="0">
                <a:solidFill>
                  <a:schemeClr val="tx1"/>
                </a:solidFill>
                <a:latin typeface="Meiryo UI" panose="020B0604030504040204" pitchFamily="50" charset="-128"/>
                <a:ea typeface="Meiryo UI" panose="020B0604030504040204" pitchFamily="50" charset="-128"/>
              </a:rPr>
              <a:t>体制づくり、地域</a:t>
            </a:r>
            <a:r>
              <a:rPr lang="ja-JP" altLang="en-US" sz="1400" dirty="0">
                <a:solidFill>
                  <a:schemeClr val="tx1"/>
                </a:solidFill>
                <a:latin typeface="Meiryo UI" panose="020B0604030504040204" pitchFamily="50" charset="-128"/>
                <a:ea typeface="Meiryo UI" panose="020B0604030504040204" pitchFamily="50" charset="-128"/>
              </a:rPr>
              <a:t>保健機関との連携強化。</a:t>
            </a:r>
          </a:p>
        </p:txBody>
      </p:sp>
      <p:sp>
        <p:nvSpPr>
          <p:cNvPr id="38" name="角丸四角形 37"/>
          <p:cNvSpPr/>
          <p:nvPr/>
        </p:nvSpPr>
        <p:spPr>
          <a:xfrm>
            <a:off x="262622" y="9332686"/>
            <a:ext cx="2666789" cy="388469"/>
          </a:xfrm>
          <a:prstGeom prst="round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今後の対応</a:t>
            </a:r>
            <a:endParaRPr lang="ja-JP" altLang="en-US" sz="17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20502" y="2298685"/>
            <a:ext cx="360040" cy="376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4" name="正方形/長方形 3"/>
          <p:cNvSpPr/>
          <p:nvPr/>
        </p:nvSpPr>
        <p:spPr>
          <a:xfrm>
            <a:off x="4426223" y="6153043"/>
            <a:ext cx="10614921" cy="133586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○月経が遅れている、避妊に失敗したなどの妊娠不安が約半数ある。このような思いがけない妊娠にまつわる悩みの背景には、家庭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不和や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経済的な問題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、相談者自身の精神的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辛さがうかがえることが多い。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代の相談者からの内容は、現在の身体の変化が妊娠兆候ではないかという不安、妊娠の可能性のある行為かどうかを確認するもの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等が目立つ。</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3816846" y="6326364"/>
            <a:ext cx="587243" cy="974483"/>
          </a:xfrm>
          <a:prstGeom prst="roundRect">
            <a:avLst/>
          </a:prstGeom>
          <a:solidFill>
            <a:schemeClr val="accent6">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2591881" y="5612756"/>
            <a:ext cx="2265607" cy="230832"/>
          </a:xfrm>
          <a:prstGeom prst="rect">
            <a:avLst/>
          </a:prstGeom>
          <a:noFill/>
        </p:spPr>
        <p:txBody>
          <a:bodyPr wrap="square" rtlCol="0">
            <a:spAutoFit/>
          </a:bodyPr>
          <a:lstStyle/>
          <a:p>
            <a:r>
              <a:rPr lang="en-US" altLang="ja-JP" sz="900" dirty="0" smtClean="0"/>
              <a:t>※R4</a:t>
            </a:r>
            <a:r>
              <a:rPr lang="ja-JP" altLang="en-US" sz="900" dirty="0" smtClean="0"/>
              <a:t>年度に中学生に小学生</a:t>
            </a:r>
            <a:r>
              <a:rPr lang="en-US" altLang="ja-JP" sz="900" dirty="0" smtClean="0"/>
              <a:t>1</a:t>
            </a:r>
            <a:r>
              <a:rPr lang="ja-JP" altLang="en-US" sz="900" dirty="0" smtClean="0"/>
              <a:t>を含む</a:t>
            </a:r>
            <a:endParaRPr kumimoji="1" lang="ja-JP" altLang="en-US" sz="900" dirty="0"/>
          </a:p>
        </p:txBody>
      </p:sp>
      <p:sp>
        <p:nvSpPr>
          <p:cNvPr id="42" name="角丸四角形 41"/>
          <p:cNvSpPr/>
          <p:nvPr/>
        </p:nvSpPr>
        <p:spPr>
          <a:xfrm>
            <a:off x="3816846" y="8059270"/>
            <a:ext cx="587243" cy="974483"/>
          </a:xfrm>
          <a:prstGeom prst="roundRect">
            <a:avLst/>
          </a:prstGeom>
          <a:solidFill>
            <a:schemeClr val="accent6">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4426224" y="7848947"/>
            <a:ext cx="10374724" cy="1335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○相談者に寄り添い、悩みに対し妊娠や出産についての正しい知識や情報を伝えている。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2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○継続した支援が必要と考えられる場合は、地域の保健機関等と連携</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し、サービスを提供する等必要な支援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に繋いでいる。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p:cNvPicPr>
            <a:picLocks noChangeAspect="1"/>
          </p:cNvPicPr>
          <p:nvPr/>
        </p:nvPicPr>
        <p:blipFill>
          <a:blip r:embed="rId3"/>
          <a:stretch>
            <a:fillRect/>
          </a:stretch>
        </p:blipFill>
        <p:spPr>
          <a:xfrm>
            <a:off x="291629" y="2335856"/>
            <a:ext cx="4641655" cy="3160523"/>
          </a:xfrm>
          <a:prstGeom prst="rect">
            <a:avLst/>
          </a:prstGeom>
        </p:spPr>
      </p:pic>
      <p:pic>
        <p:nvPicPr>
          <p:cNvPr id="8" name="図 7"/>
          <p:cNvPicPr>
            <a:picLocks noChangeAspect="1"/>
          </p:cNvPicPr>
          <p:nvPr/>
        </p:nvPicPr>
        <p:blipFill>
          <a:blip r:embed="rId4"/>
          <a:stretch>
            <a:fillRect/>
          </a:stretch>
        </p:blipFill>
        <p:spPr>
          <a:xfrm>
            <a:off x="5257006" y="2319092"/>
            <a:ext cx="4540783" cy="3112352"/>
          </a:xfrm>
          <a:prstGeom prst="rect">
            <a:avLst/>
          </a:prstGeom>
        </p:spPr>
      </p:pic>
      <p:pic>
        <p:nvPicPr>
          <p:cNvPr id="9" name="図 8"/>
          <p:cNvPicPr>
            <a:picLocks noChangeAspect="1"/>
          </p:cNvPicPr>
          <p:nvPr/>
        </p:nvPicPr>
        <p:blipFill>
          <a:blip r:embed="rId5"/>
          <a:stretch>
            <a:fillRect/>
          </a:stretch>
        </p:blipFill>
        <p:spPr>
          <a:xfrm>
            <a:off x="9762678" y="2178519"/>
            <a:ext cx="4986960" cy="3383573"/>
          </a:xfrm>
          <a:prstGeom prst="rect">
            <a:avLst/>
          </a:prstGeom>
        </p:spPr>
      </p:pic>
    </p:spTree>
    <p:extLst>
      <p:ext uri="{BB962C8B-B14F-4D97-AF65-F5344CB8AC3E}">
        <p14:creationId xmlns:p14="http://schemas.microsoft.com/office/powerpoint/2010/main" val="288519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2.xml><?xml version="1.0" encoding="utf-8"?>
<ds:datastoreItem xmlns:ds="http://schemas.openxmlformats.org/officeDocument/2006/customXml" ds:itemID="{D72F6205-4237-4CAE-BADD-283716BD205A}">
  <ds:schemaRefs>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4435</TotalTime>
  <Words>678</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Meiryo UI</vt:lpstr>
      <vt:lpstr>ＭＳ Ｐゴシック</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田中　真弓</cp:lastModifiedBy>
  <cp:revision>499</cp:revision>
  <cp:lastPrinted>2022-08-01T01:50:06Z</cp:lastPrinted>
  <dcterms:created xsi:type="dcterms:W3CDTF">2014-08-14T01:34:34Z</dcterms:created>
  <dcterms:modified xsi:type="dcterms:W3CDTF">2023-08-30T03:28:36Z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