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8" r:id="rId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706" autoAdjust="0"/>
    <p:restoredTop sz="93716" autoAdjust="0"/>
  </p:normalViewPr>
  <p:slideViewPr>
    <p:cSldViewPr snapToGrid="0">
      <p:cViewPr>
        <p:scale>
          <a:sx n="100" d="100"/>
          <a:sy n="100" d="100"/>
        </p:scale>
        <p:origin x="720" y="-594"/>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40376349733909"/>
          <c:y val="0.15634578026167989"/>
          <c:w val="0.82668561677056251"/>
          <c:h val="0.73846475097991193"/>
        </c:manualLayout>
      </c:layout>
      <c:barChart>
        <c:barDir val="col"/>
        <c:grouping val="clustered"/>
        <c:varyColors val="0"/>
        <c:ser>
          <c:idx val="0"/>
          <c:order val="0"/>
          <c:tx>
            <c:strRef>
              <c:f>Sheet1!$B$1</c:f>
              <c:strCache>
                <c:ptCount val="1"/>
                <c:pt idx="0">
                  <c:v>要養育支援者
情報提供票</c:v>
                </c:pt>
              </c:strCache>
            </c:strRef>
          </c:tx>
          <c:spPr>
            <a:solidFill>
              <a:schemeClr val="accent1"/>
            </a:solidFill>
            <a:ln>
              <a:noFill/>
            </a:ln>
            <a:effectLst/>
          </c:spPr>
          <c:invertIfNegative val="0"/>
          <c:dLbls>
            <c:dLbl>
              <c:idx val="2"/>
              <c:layout>
                <c:manualLayout>
                  <c:x val="0"/>
                  <c:y val="1.814971946535970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E73-4E42-A3B9-919815D34BEC}"/>
                </c:ext>
              </c:extLst>
            </c:dLbl>
            <c:dLbl>
              <c:idx val="3"/>
              <c:layout>
                <c:manualLayout>
                  <c:x val="0"/>
                  <c:y val="1.209981297690647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173-4CDC-AC9A-0DA4579DBA8A}"/>
                </c:ext>
              </c:extLst>
            </c:dLbl>
            <c:dLbl>
              <c:idx val="4"/>
              <c:layout>
                <c:manualLayout>
                  <c:x val="0"/>
                  <c:y val="6.049906488453225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AE7-4108-8E49-5AAF8E15E0B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H26年度</c:v>
                </c:pt>
                <c:pt idx="1">
                  <c:v>H27年度</c:v>
                </c:pt>
                <c:pt idx="2">
                  <c:v>H28年度</c:v>
                </c:pt>
                <c:pt idx="3">
                  <c:v>H29年度</c:v>
                </c:pt>
                <c:pt idx="4">
                  <c:v>H30年度</c:v>
                </c:pt>
                <c:pt idx="5">
                  <c:v>R1年度</c:v>
                </c:pt>
                <c:pt idx="6">
                  <c:v>R２年度</c:v>
                </c:pt>
                <c:pt idx="7">
                  <c:v>R3年度</c:v>
                </c:pt>
              </c:strCache>
            </c:strRef>
          </c:cat>
          <c:val>
            <c:numRef>
              <c:f>Sheet1!$B$2:$B$9</c:f>
              <c:numCache>
                <c:formatCode>#,##0_ </c:formatCode>
                <c:ptCount val="8"/>
                <c:pt idx="0">
                  <c:v>4849</c:v>
                </c:pt>
                <c:pt idx="1">
                  <c:v>5099</c:v>
                </c:pt>
                <c:pt idx="2">
                  <c:v>5348</c:v>
                </c:pt>
                <c:pt idx="3">
                  <c:v>6240</c:v>
                </c:pt>
                <c:pt idx="4">
                  <c:v>7032</c:v>
                </c:pt>
                <c:pt idx="5">
                  <c:v>7041</c:v>
                </c:pt>
                <c:pt idx="6">
                  <c:v>6866</c:v>
                </c:pt>
                <c:pt idx="7">
                  <c:v>7103</c:v>
                </c:pt>
              </c:numCache>
            </c:numRef>
          </c:val>
          <c:extLst>
            <c:ext xmlns:c16="http://schemas.microsoft.com/office/drawing/2014/chart" uri="{C3380CC4-5D6E-409C-BE32-E72D297353CC}">
              <c16:uniqueId val="{00000000-FE1B-4E33-B3C0-57E236EA9B5E}"/>
            </c:ext>
          </c:extLst>
        </c:ser>
        <c:ser>
          <c:idx val="1"/>
          <c:order val="1"/>
          <c:tx>
            <c:strRef>
              <c:f>Sheet1!$C$1</c:f>
              <c:strCache>
                <c:ptCount val="1"/>
                <c:pt idx="0">
                  <c:v>その他情報提供
（看護サマリー等）</c:v>
                </c:pt>
              </c:strCache>
            </c:strRef>
          </c:tx>
          <c:spPr>
            <a:solidFill>
              <a:schemeClr val="accent2"/>
            </a:solidFill>
            <a:ln>
              <a:noFill/>
            </a:ln>
            <a:effectLst/>
          </c:spPr>
          <c:invertIfNegative val="0"/>
          <c:dLbls>
            <c:dLbl>
              <c:idx val="0"/>
              <c:layout>
                <c:manualLayout>
                  <c:x val="2.2178271044226282E-2"/>
                  <c:y val="6.049906488453253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E1B-4E33-B3C0-57E236EA9B5E}"/>
                </c:ext>
              </c:extLst>
            </c:dLbl>
            <c:dLbl>
              <c:idx val="1"/>
              <c:layout>
                <c:manualLayout>
                  <c:x val="1.8630015891712842E-2"/>
                  <c:y val="1.209981297690650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E1B-4E33-B3C0-57E236EA9B5E}"/>
                </c:ext>
              </c:extLst>
            </c:dLbl>
            <c:dLbl>
              <c:idx val="2"/>
              <c:layout>
                <c:manualLayout>
                  <c:x val="2.2622842479997934E-2"/>
                  <c:y val="1.23922145668042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E1B-4E33-B3C0-57E236EA9B5E}"/>
                </c:ext>
              </c:extLst>
            </c:dLbl>
            <c:dLbl>
              <c:idx val="3"/>
              <c:layout>
                <c:manualLayout>
                  <c:x val="2.284517537879719E-2"/>
                  <c:y val="1.209981297690639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FE1B-4E33-B3C0-57E236EA9B5E}"/>
                </c:ext>
              </c:extLst>
            </c:dLbl>
            <c:dLbl>
              <c:idx val="4"/>
              <c:layout>
                <c:manualLayout>
                  <c:x val="3.5482551525135059E-3"/>
                  <c:y val="3.629943893071940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FE1B-4E33-B3C0-57E236EA9B5E}"/>
                </c:ext>
              </c:extLst>
            </c:dLbl>
            <c:dLbl>
              <c:idx val="5"/>
              <c:layout>
                <c:manualLayout>
                  <c:x val="0"/>
                  <c:y val="1.814971946535975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FE1B-4E33-B3C0-57E236EA9B5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H26年度</c:v>
                </c:pt>
                <c:pt idx="1">
                  <c:v>H27年度</c:v>
                </c:pt>
                <c:pt idx="2">
                  <c:v>H28年度</c:v>
                </c:pt>
                <c:pt idx="3">
                  <c:v>H29年度</c:v>
                </c:pt>
                <c:pt idx="4">
                  <c:v>H30年度</c:v>
                </c:pt>
                <c:pt idx="5">
                  <c:v>R1年度</c:v>
                </c:pt>
                <c:pt idx="6">
                  <c:v>R２年度</c:v>
                </c:pt>
                <c:pt idx="7">
                  <c:v>R3年度</c:v>
                </c:pt>
              </c:strCache>
            </c:strRef>
          </c:cat>
          <c:val>
            <c:numRef>
              <c:f>Sheet1!$C$2:$C$9</c:f>
              <c:numCache>
                <c:formatCode>#,##0_ </c:formatCode>
                <c:ptCount val="8"/>
                <c:pt idx="0">
                  <c:v>1167</c:v>
                </c:pt>
                <c:pt idx="1">
                  <c:v>1286</c:v>
                </c:pt>
                <c:pt idx="2">
                  <c:v>1170</c:v>
                </c:pt>
                <c:pt idx="3">
                  <c:v>1260</c:v>
                </c:pt>
                <c:pt idx="4">
                  <c:v>1509</c:v>
                </c:pt>
                <c:pt idx="5">
                  <c:v>1380</c:v>
                </c:pt>
                <c:pt idx="6">
                  <c:v>1264</c:v>
                </c:pt>
                <c:pt idx="7">
                  <c:v>1092</c:v>
                </c:pt>
              </c:numCache>
            </c:numRef>
          </c:val>
          <c:extLst>
            <c:ext xmlns:c16="http://schemas.microsoft.com/office/drawing/2014/chart" uri="{C3380CC4-5D6E-409C-BE32-E72D297353CC}">
              <c16:uniqueId val="{00000001-FE1B-4E33-B3C0-57E236EA9B5E}"/>
            </c:ext>
          </c:extLst>
        </c:ser>
        <c:dLbls>
          <c:showLegendKey val="0"/>
          <c:showVal val="0"/>
          <c:showCatName val="0"/>
          <c:showSerName val="0"/>
          <c:showPercent val="0"/>
          <c:showBubbleSize val="0"/>
        </c:dLbls>
        <c:gapWidth val="165"/>
        <c:axId val="1418426095"/>
        <c:axId val="1984528431"/>
      </c:barChart>
      <c:catAx>
        <c:axId val="1418426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984528431"/>
        <c:crosses val="autoZero"/>
        <c:auto val="1"/>
        <c:lblAlgn val="ctr"/>
        <c:lblOffset val="100"/>
        <c:noMultiLvlLbl val="0"/>
      </c:catAx>
      <c:valAx>
        <c:axId val="1984528431"/>
        <c:scaling>
          <c:orientation val="minMax"/>
        </c:scaling>
        <c:delete val="0"/>
        <c:axPos val="l"/>
        <c:majorGridlines>
          <c:spPr>
            <a:ln w="9525" cap="flat" cmpd="sng" algn="ctr">
              <a:solidFill>
                <a:schemeClr val="accent1"/>
              </a:solidFill>
              <a:round/>
            </a:ln>
            <a:effectLst/>
          </c:spPr>
        </c:majorGridlines>
        <c:numFmt formatCode="#,##0_ " sourceLinked="1"/>
        <c:majorTickMark val="none"/>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418426095"/>
        <c:crosses val="autoZero"/>
        <c:crossBetween val="between"/>
        <c:majorUnit val="1000"/>
      </c:valAx>
      <c:spPr>
        <a:noFill/>
        <a:ln>
          <a:noFill/>
        </a:ln>
        <a:effectLst/>
      </c:spPr>
    </c:plotArea>
    <c:legend>
      <c:legendPos val="t"/>
      <c:layout>
        <c:manualLayout>
          <c:xMode val="edge"/>
          <c:yMode val="edge"/>
          <c:x val="8.3291546390038593E-2"/>
          <c:y val="0"/>
          <c:w val="0.8560397496999208"/>
          <c:h val="0.1612366771055341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12700">
      <a:solidFill>
        <a:schemeClr val="accent5">
          <a:lumMod val="60000"/>
          <a:lumOff val="40000"/>
        </a:schemeClr>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653272709751342E-2"/>
          <c:y val="0.19017715091054904"/>
          <c:w val="0.44755074434827863"/>
          <c:h val="0.76200166545977699"/>
        </c:manualLayout>
      </c:layout>
      <c:pieChart>
        <c:varyColors val="1"/>
        <c:dLbls>
          <c:dLblPos val="ctr"/>
          <c:showLegendKey val="0"/>
          <c:showVal val="1"/>
          <c:showCatName val="0"/>
          <c:showSerName val="0"/>
          <c:showPercent val="0"/>
          <c:showBubbleSize val="0"/>
          <c:showLeaderLines val="0"/>
        </c:dLbls>
        <c:firstSliceAng val="0"/>
      </c:pieChart>
      <c:spPr>
        <a:noFill/>
        <a:ln w="25400">
          <a:noFill/>
        </a:ln>
      </c:spPr>
    </c:plotArea>
    <c:plotVisOnly val="1"/>
    <c:dispBlanksAs val="gap"/>
    <c:showDLblsOverMax val="0"/>
  </c:chart>
  <c:spPr>
    <a:solidFill>
      <a:schemeClr val="bg1"/>
    </a:solidFill>
    <a:ln w="12700">
      <a:solidFill>
        <a:schemeClr val="accent5">
          <a:lumMod val="60000"/>
          <a:lumOff val="40000"/>
        </a:schemeClr>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C79-4DB5-9DC4-85FEC18E67F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C79-4DB5-9DC4-85FEC18E67F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C79-4DB5-9DC4-85FEC18E67F1}"/>
              </c:ext>
            </c:extLst>
          </c:dPt>
          <c:dLbls>
            <c:dLbl>
              <c:idx val="0"/>
              <c:layout>
                <c:manualLayout>
                  <c:x val="-0.11911508303994724"/>
                  <c:y val="-7.1496427620920164E-2"/>
                </c:manualLayout>
              </c:layout>
              <c:tx>
                <c:rich>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r>
                      <a:rPr lang="zh-TW" altLang="en-US" dirty="0" smtClean="0"/>
                      <a:t>産婦人科</a:t>
                    </a:r>
                  </a:p>
                  <a:p>
                    <a:pPr>
                      <a:defRPr sz="800"/>
                    </a:pPr>
                    <a:r>
                      <a:rPr lang="zh-TW" altLang="en-US" dirty="0"/>
                      <a:t>　</a:t>
                    </a:r>
                    <a:fld id="{69F61E63-62EC-46DA-9764-ACE3C0F8DA7F}" type="VALUE">
                      <a:rPr lang="en-US" altLang="zh-TW"/>
                      <a:pPr>
                        <a:defRPr sz="800"/>
                      </a:pPr>
                      <a:t>[値]</a:t>
                    </a:fld>
                    <a:r>
                      <a:rPr lang="zh-TW" altLang="en-US" dirty="0"/>
                      <a:t>％</a:t>
                    </a:r>
                  </a:p>
                </c:rich>
              </c:tx>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extLst>
                <c:ext xmlns:c15="http://schemas.microsoft.com/office/drawing/2012/chart" uri="{CE6537A1-D6FC-4f65-9D91-7224C49458BB}">
                  <c15:layout>
                    <c:manualLayout>
                      <c:w val="0.34480681932616308"/>
                      <c:h val="0.20146702414043552"/>
                    </c:manualLayout>
                  </c15:layout>
                  <c15:dlblFieldTable/>
                  <c15:showDataLabelsRange val="0"/>
                </c:ext>
                <c:ext xmlns:c16="http://schemas.microsoft.com/office/drawing/2014/chart" uri="{C3380CC4-5D6E-409C-BE32-E72D297353CC}">
                  <c16:uniqueId val="{00000001-EC79-4DB5-9DC4-85FEC18E67F1}"/>
                </c:ext>
              </c:extLst>
            </c:dLbl>
            <c:dLbl>
              <c:idx val="1"/>
              <c:layout>
                <c:manualLayout>
                  <c:x val="0.1490503373528709"/>
                  <c:y val="-5.0989999347198049E-2"/>
                </c:manualLayout>
              </c:layout>
              <c:tx>
                <c:rich>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r>
                      <a:rPr lang="ja-JP" altLang="en-US" sz="800" dirty="0" smtClean="0"/>
                      <a:t>小児科</a:t>
                    </a:r>
                  </a:p>
                  <a:p>
                    <a:pPr>
                      <a:defRPr sz="800"/>
                    </a:pPr>
                    <a:fld id="{4E49DB9A-65A2-4CEE-B7FA-54764D824080}" type="VALUE">
                      <a:rPr lang="en-US" altLang="ja-JP" sz="800" smtClean="0"/>
                      <a:pPr>
                        <a:defRPr sz="800"/>
                      </a:pPr>
                      <a:t>[値]</a:t>
                    </a:fld>
                    <a:r>
                      <a:rPr lang="ja-JP" altLang="en-US" sz="800" dirty="0"/>
                      <a:t>％</a:t>
                    </a:r>
                  </a:p>
                </c:rich>
              </c:tx>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extLst>
                <c:ext xmlns:c15="http://schemas.microsoft.com/office/drawing/2012/chart" uri="{CE6537A1-D6FC-4f65-9D91-7224C49458BB}">
                  <c15:layout>
                    <c:manualLayout>
                      <c:w val="0.29159401946517177"/>
                      <c:h val="0.17252187457345322"/>
                    </c:manualLayout>
                  </c15:layout>
                  <c15:dlblFieldTable/>
                  <c15:showDataLabelsRange val="0"/>
                </c:ext>
                <c:ext xmlns:c16="http://schemas.microsoft.com/office/drawing/2014/chart" uri="{C3380CC4-5D6E-409C-BE32-E72D297353CC}">
                  <c16:uniqueId val="{00000003-EC79-4DB5-9DC4-85FEC18E67F1}"/>
                </c:ext>
              </c:extLst>
            </c:dLbl>
            <c:dLbl>
              <c:idx val="2"/>
              <c:layout>
                <c:manualLayout>
                  <c:x val="0.17755650685269617"/>
                  <c:y val="0.18913454431909327"/>
                </c:manualLayout>
              </c:layout>
              <c:tx>
                <c:rich>
                  <a:bodyPr/>
                  <a:lstStyle/>
                  <a:p>
                    <a:r>
                      <a:rPr lang="ja-JP" altLang="en-US"/>
                      <a:t>その他　</a:t>
                    </a:r>
                    <a:fld id="{A3E0B7FB-7973-439D-8A2C-D6B7959321DD}" type="VALUE">
                      <a:rPr lang="en-US" altLang="ja-JP"/>
                      <a:pPr/>
                      <a:t>[値]</a:t>
                    </a:fld>
                    <a:r>
                      <a:rPr lang="ja-JP" altLang="en-US"/>
                      <a:t>％</a:t>
                    </a:r>
                  </a:p>
                </c:rich>
              </c:tx>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EC79-4DB5-9DC4-85FEC18E67F1}"/>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Sheet1!$L$4:$L$6</c:f>
              <c:strCache>
                <c:ptCount val="3"/>
                <c:pt idx="0">
                  <c:v>産婦人科</c:v>
                </c:pt>
                <c:pt idx="1">
                  <c:v>小児科</c:v>
                </c:pt>
                <c:pt idx="2">
                  <c:v>その他</c:v>
                </c:pt>
              </c:strCache>
            </c:strRef>
          </c:cat>
          <c:val>
            <c:numRef>
              <c:f>Sheet1!$M$4:$M$6</c:f>
              <c:numCache>
                <c:formatCode>General</c:formatCode>
                <c:ptCount val="3"/>
                <c:pt idx="0">
                  <c:v>61</c:v>
                </c:pt>
                <c:pt idx="1">
                  <c:v>20</c:v>
                </c:pt>
                <c:pt idx="2">
                  <c:v>19</c:v>
                </c:pt>
              </c:numCache>
            </c:numRef>
          </c:val>
          <c:extLst>
            <c:ext xmlns:c16="http://schemas.microsoft.com/office/drawing/2014/chart" uri="{C3380CC4-5D6E-409C-BE32-E72D297353CC}">
              <c16:uniqueId val="{00000006-EC79-4DB5-9DC4-85FEC18E67F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4306888" cy="339725"/>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7" y="2"/>
            <a:ext cx="4308475" cy="339725"/>
          </a:xfrm>
          <a:prstGeom prst="rect">
            <a:avLst/>
          </a:prstGeom>
        </p:spPr>
        <p:txBody>
          <a:bodyPr vert="horz" lIns="91420" tIns="45708" rIns="91420" bIns="45708" rtlCol="0"/>
          <a:lstStyle>
            <a:lvl1pPr algn="r">
              <a:defRPr sz="1200"/>
            </a:lvl1pPr>
          </a:lstStyle>
          <a:p>
            <a:fld id="{9A79A37A-63E5-4AF9-ADD9-9152F920CF7A}" type="datetimeFigureOut">
              <a:rPr kumimoji="1" lang="ja-JP" altLang="en-US" smtClean="0"/>
              <a:t>2023/1/18</a:t>
            </a:fld>
            <a:endParaRPr kumimoji="1" lang="ja-JP" altLang="en-US"/>
          </a:p>
        </p:txBody>
      </p:sp>
      <p:sp>
        <p:nvSpPr>
          <p:cNvPr id="4" name="スライド イメージ プレースホルダー 3"/>
          <p:cNvSpPr>
            <a:spLocks noGrp="1" noRot="1" noChangeAspect="1"/>
          </p:cNvSpPr>
          <p:nvPr>
            <p:ph type="sldImg" idx="2"/>
          </p:nvPr>
        </p:nvSpPr>
        <p:spPr>
          <a:xfrm>
            <a:off x="3127375" y="511175"/>
            <a:ext cx="3686175" cy="2552700"/>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993775" y="3233740"/>
            <a:ext cx="7951788" cy="3062287"/>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90"/>
            <a:ext cx="4306888" cy="339725"/>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7" y="6465890"/>
            <a:ext cx="4308475" cy="339725"/>
          </a:xfrm>
          <a:prstGeom prst="rect">
            <a:avLst/>
          </a:prstGeom>
        </p:spPr>
        <p:txBody>
          <a:bodyPr vert="horz" lIns="91420" tIns="45708" rIns="91420" bIns="45708" rtlCol="0" anchor="b"/>
          <a:lstStyle>
            <a:lvl1pPr algn="r">
              <a:defRPr sz="1200"/>
            </a:lvl1pPr>
          </a:lstStyle>
          <a:p>
            <a:fld id="{24E9CCBE-17AF-424E-AFA0-80C4CA3CE79C}" type="slidenum">
              <a:rPr kumimoji="1" lang="ja-JP" altLang="en-US" smtClean="0"/>
              <a:t>‹#›</a:t>
            </a:fld>
            <a:endParaRPr kumimoji="1" lang="ja-JP" altLang="en-US"/>
          </a:p>
        </p:txBody>
      </p:sp>
    </p:spTree>
    <p:extLst>
      <p:ext uri="{BB962C8B-B14F-4D97-AF65-F5344CB8AC3E}">
        <p14:creationId xmlns:p14="http://schemas.microsoft.com/office/powerpoint/2010/main" val="5409325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E9CCBE-17AF-424E-AFA0-80C4CA3CE79C}" type="slidenum">
              <a:rPr kumimoji="1" lang="ja-JP" altLang="en-US" smtClean="0"/>
              <a:t>1</a:t>
            </a:fld>
            <a:endParaRPr kumimoji="1" lang="ja-JP" altLang="en-US"/>
          </a:p>
        </p:txBody>
      </p:sp>
    </p:spTree>
    <p:extLst>
      <p:ext uri="{BB962C8B-B14F-4D97-AF65-F5344CB8AC3E}">
        <p14:creationId xmlns:p14="http://schemas.microsoft.com/office/powerpoint/2010/main" val="1792526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52128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150297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405536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3856457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3782953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D083593-BEA8-43E9-B272-B53C409C8EDF}"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1363446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D083593-BEA8-43E9-B272-B53C409C8EDF}" type="datetimeFigureOut">
              <a:rPr kumimoji="1" lang="ja-JP" altLang="en-US" smtClean="0"/>
              <a:t>2023/1/18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2214502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D083593-BEA8-43E9-B272-B53C409C8EDF}" type="datetimeFigureOut">
              <a:rPr kumimoji="1" lang="ja-JP" altLang="en-US" smtClean="0"/>
              <a:t>2023/1/18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72689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83593-BEA8-43E9-B272-B53C409C8EDF}" type="datetimeFigureOut">
              <a:rPr kumimoji="1" lang="ja-JP" altLang="en-US" smtClean="0"/>
              <a:t>2023/1/18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139499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D083593-BEA8-43E9-B272-B53C409C8EDF}"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26881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D083593-BEA8-43E9-B272-B53C409C8EDF}"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400280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83593-BEA8-43E9-B272-B53C409C8EDF}" type="datetimeFigureOut">
              <a:rPr kumimoji="1" lang="ja-JP" altLang="en-US" smtClean="0"/>
              <a:t>2023/1/18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29109490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f.osaka.lg.jp/kenkozukuri/boshi/renkei.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3543" y="1270901"/>
            <a:ext cx="9814560" cy="5365818"/>
          </a:xfrm>
          <a:prstGeom prst="rect">
            <a:avLst/>
          </a:prstGeom>
          <a:solidFill>
            <a:schemeClr val="accent1">
              <a:lumMod val="40000"/>
              <a:lumOff val="60000"/>
            </a:schemeClr>
          </a:solidFill>
          <a:ln w="6350" cap="rnd">
            <a:solidFill>
              <a:schemeClr val="tx1">
                <a:lumMod val="50000"/>
                <a:lumOff val="5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52251" y="137145"/>
            <a:ext cx="9814559" cy="292225"/>
          </a:xfrm>
          <a:solidFill>
            <a:schemeClr val="accent1">
              <a:lumMod val="40000"/>
              <a:lumOff val="60000"/>
            </a:schemeClr>
          </a:solidFill>
        </p:spPr>
        <p:txBody>
          <a:bodyPr>
            <a:noAutofit/>
          </a:bodyPr>
          <a:lstStyle/>
          <a:p>
            <a:r>
              <a:rPr kumimoji="1" lang="ja-JP" altLang="en-US" sz="1800" b="1" dirty="0" smtClean="0">
                <a:latin typeface="HG丸ｺﾞｼｯｸM-PRO" panose="020F0600000000000000" pitchFamily="50" charset="-128"/>
                <a:ea typeface="HG丸ｺﾞｼｯｸM-PRO" panose="020F0600000000000000" pitchFamily="50" charset="-128"/>
              </a:rPr>
              <a:t>要養育支援者情報提供票等の実績（</a:t>
            </a:r>
            <a:r>
              <a:rPr lang="ja-JP" altLang="en-US" sz="1800" b="1" dirty="0" smtClean="0">
                <a:latin typeface="HG丸ｺﾞｼｯｸM-PRO" panose="020F0600000000000000" pitchFamily="50" charset="-128"/>
                <a:ea typeface="HG丸ｺﾞｼｯｸM-PRO" panose="020F0600000000000000" pitchFamily="50" charset="-128"/>
              </a:rPr>
              <a:t>令和</a:t>
            </a:r>
            <a:r>
              <a:rPr lang="en-US" altLang="ja-JP" sz="1800" b="1" dirty="0" smtClean="0">
                <a:latin typeface="HG丸ｺﾞｼｯｸM-PRO" panose="020F0600000000000000" pitchFamily="50" charset="-128"/>
                <a:ea typeface="HG丸ｺﾞｼｯｸM-PRO" panose="020F0600000000000000" pitchFamily="50" charset="-128"/>
              </a:rPr>
              <a:t>3</a:t>
            </a:r>
            <a:r>
              <a:rPr lang="ja-JP" altLang="en-US" sz="1800" b="1" dirty="0" smtClean="0">
                <a:latin typeface="HG丸ｺﾞｼｯｸM-PRO" panose="020F0600000000000000" pitchFamily="50" charset="-128"/>
                <a:ea typeface="HG丸ｺﾞｼｯｸM-PRO" panose="020F0600000000000000" pitchFamily="50" charset="-128"/>
              </a:rPr>
              <a:t>年度）</a:t>
            </a:r>
            <a:endParaRPr kumimoji="1" lang="ja-JP" altLang="en-US" sz="1800" b="1" dirty="0">
              <a:latin typeface="HG丸ｺﾞｼｯｸM-PRO" panose="020F0600000000000000" pitchFamily="50" charset="-128"/>
              <a:ea typeface="HG丸ｺﾞｼｯｸM-PRO" panose="020F0600000000000000" pitchFamily="50" charset="-128"/>
            </a:endParaRPr>
          </a:p>
        </p:txBody>
      </p:sp>
      <p:sp>
        <p:nvSpPr>
          <p:cNvPr id="4" name="コンテンツ プレースホルダー 3"/>
          <p:cNvSpPr>
            <a:spLocks noGrp="1"/>
          </p:cNvSpPr>
          <p:nvPr>
            <p:ph idx="1"/>
          </p:nvPr>
        </p:nvSpPr>
        <p:spPr>
          <a:xfrm>
            <a:off x="43543" y="526369"/>
            <a:ext cx="9814560" cy="698132"/>
          </a:xfrm>
          <a:ln>
            <a:solidFill>
              <a:schemeClr val="accent2"/>
            </a:solidFill>
            <a:prstDash val="dash"/>
          </a:ln>
        </p:spPr>
        <p:txBody>
          <a:bodyPr lIns="72000" tIns="46800" rIns="72000" anchor="ctr" anchorCtr="0">
            <a:noAutofit/>
          </a:bodyPr>
          <a:lstStyle/>
          <a:p>
            <a:pPr marL="0" indent="0">
              <a:lnSpc>
                <a:spcPts val="700"/>
              </a:lnSpc>
              <a:buNone/>
            </a:pPr>
            <a:r>
              <a:rPr kumimoji="1" lang="ja-JP" altLang="en-US" sz="1000" b="1" dirty="0" smtClean="0">
                <a:latin typeface="HG丸ｺﾞｼｯｸM-PRO" panose="020F0600000000000000" pitchFamily="50" charset="-128"/>
                <a:ea typeface="HG丸ｺﾞｼｯｸM-PRO" panose="020F0600000000000000" pitchFamily="50" charset="-128"/>
              </a:rPr>
              <a:t>◇ 平成</a:t>
            </a:r>
            <a:r>
              <a:rPr kumimoji="1" lang="en-US" altLang="ja-JP" sz="1000" b="1" dirty="0" smtClean="0">
                <a:latin typeface="HG丸ｺﾞｼｯｸM-PRO" panose="020F0600000000000000" pitchFamily="50" charset="-128"/>
                <a:ea typeface="HG丸ｺﾞｼｯｸM-PRO" panose="020F0600000000000000" pitchFamily="50" charset="-128"/>
              </a:rPr>
              <a:t>21</a:t>
            </a:r>
            <a:r>
              <a:rPr kumimoji="1" lang="ja-JP" altLang="en-US" sz="1000" b="1" dirty="0" smtClean="0">
                <a:latin typeface="HG丸ｺﾞｼｯｸM-PRO" panose="020F0600000000000000" pitchFamily="50" charset="-128"/>
                <a:ea typeface="HG丸ｺﾞｼｯｸM-PRO" panose="020F0600000000000000" pitchFamily="50" charset="-128"/>
              </a:rPr>
              <a:t>年度より医療機関と保健機関の</a:t>
            </a:r>
            <a:r>
              <a:rPr lang="ja-JP" altLang="en-US" sz="1000" b="1" dirty="0" smtClean="0">
                <a:latin typeface="HG丸ｺﾞｼｯｸM-PRO" panose="020F0600000000000000" pitchFamily="50" charset="-128"/>
                <a:ea typeface="HG丸ｺﾞｼｯｸM-PRO" panose="020F0600000000000000" pitchFamily="50" charset="-128"/>
              </a:rPr>
              <a:t>情報提供のツールとして運用を開始</a:t>
            </a:r>
            <a:endParaRPr lang="en-US" altLang="ja-JP" sz="1000" b="1" dirty="0" smtClean="0">
              <a:latin typeface="HG丸ｺﾞｼｯｸM-PRO" panose="020F0600000000000000" pitchFamily="50" charset="-128"/>
              <a:ea typeface="HG丸ｺﾞｼｯｸM-PRO" panose="020F0600000000000000" pitchFamily="50" charset="-128"/>
            </a:endParaRPr>
          </a:p>
          <a:p>
            <a:pPr marL="0" indent="0">
              <a:lnSpc>
                <a:spcPts val="700"/>
              </a:lnSpc>
              <a:buNone/>
            </a:pPr>
            <a:r>
              <a:rPr kumimoji="1" lang="ja-JP" altLang="en-US" sz="1000" b="1" dirty="0" smtClean="0">
                <a:latin typeface="HG丸ｺﾞｼｯｸM-PRO" panose="020F0600000000000000" pitchFamily="50" charset="-128"/>
                <a:ea typeface="HG丸ｺﾞｼｯｸM-PRO" panose="020F0600000000000000" pitchFamily="50" charset="-128"/>
              </a:rPr>
              <a:t>◇ 平成</a:t>
            </a:r>
            <a:r>
              <a:rPr kumimoji="1" lang="en-US" altLang="ja-JP" sz="1000" b="1" dirty="0" smtClean="0">
                <a:latin typeface="HG丸ｺﾞｼｯｸM-PRO" panose="020F0600000000000000" pitchFamily="50" charset="-128"/>
                <a:ea typeface="HG丸ｺﾞｼｯｸM-PRO" panose="020F0600000000000000" pitchFamily="50" charset="-128"/>
              </a:rPr>
              <a:t>25</a:t>
            </a:r>
            <a:r>
              <a:rPr kumimoji="1" lang="ja-JP" altLang="en-US" sz="1000" b="1" dirty="0" smtClean="0">
                <a:latin typeface="HG丸ｺﾞｼｯｸM-PRO" panose="020F0600000000000000" pitchFamily="50" charset="-128"/>
                <a:ea typeface="HG丸ｺﾞｼｯｸM-PRO" panose="020F0600000000000000" pitchFamily="50" charset="-128"/>
              </a:rPr>
              <a:t>年度から情報提供の送付先を「市町村母子保健担当」に一本化し、</a:t>
            </a:r>
            <a:r>
              <a:rPr kumimoji="1" lang="en-US" altLang="ja-JP" sz="1000" b="1" dirty="0" smtClean="0">
                <a:latin typeface="HG丸ｺﾞｼｯｸM-PRO" panose="020F0600000000000000" pitchFamily="50" charset="-128"/>
                <a:ea typeface="HG丸ｺﾞｼｯｸM-PRO" panose="020F0600000000000000" pitchFamily="50" charset="-128"/>
              </a:rPr>
              <a:t>【</a:t>
            </a:r>
            <a:r>
              <a:rPr kumimoji="1" lang="ja-JP" altLang="en-US" sz="1000" b="1" dirty="0" smtClean="0">
                <a:latin typeface="HG丸ｺﾞｼｯｸM-PRO" panose="020F0600000000000000" pitchFamily="50" charset="-128"/>
                <a:ea typeface="HG丸ｺﾞｼｯｸM-PRO" panose="020F0600000000000000" pitchFamily="50" charset="-128"/>
              </a:rPr>
              <a:t>妊婦版</a:t>
            </a:r>
            <a:r>
              <a:rPr lang="en-US" altLang="ja-JP" sz="1000" b="1" dirty="0" smtClean="0">
                <a:latin typeface="HG丸ｺﾞｼｯｸM-PRO" panose="020F0600000000000000" pitchFamily="50" charset="-128"/>
                <a:ea typeface="HG丸ｺﾞｼｯｸM-PRO" panose="020F0600000000000000" pitchFamily="50" charset="-128"/>
              </a:rPr>
              <a:t>】</a:t>
            </a:r>
            <a:r>
              <a:rPr lang="ja-JP" altLang="en-US" sz="1000" b="1" dirty="0">
                <a:latin typeface="HG丸ｺﾞｼｯｸM-PRO" panose="020F0600000000000000" pitchFamily="50" charset="-128"/>
                <a:ea typeface="HG丸ｺﾞｼｯｸM-PRO" panose="020F0600000000000000" pitchFamily="50" charset="-128"/>
              </a:rPr>
              <a:t>および</a:t>
            </a:r>
            <a:r>
              <a:rPr lang="en-US" altLang="ja-JP" sz="1000" b="1" dirty="0" smtClean="0">
                <a:latin typeface="HG丸ｺﾞｼｯｸM-PRO" panose="020F0600000000000000" pitchFamily="50" charset="-128"/>
                <a:ea typeface="HG丸ｺﾞｼｯｸM-PRO" panose="020F0600000000000000" pitchFamily="50" charset="-128"/>
              </a:rPr>
              <a:t>【</a:t>
            </a:r>
            <a:r>
              <a:rPr lang="ja-JP" altLang="en-US" sz="1000" b="1" dirty="0" smtClean="0">
                <a:latin typeface="HG丸ｺﾞｼｯｸM-PRO" panose="020F0600000000000000" pitchFamily="50" charset="-128"/>
                <a:ea typeface="HG丸ｺﾞｼｯｸM-PRO" panose="020F0600000000000000" pitchFamily="50" charset="-128"/>
              </a:rPr>
              <a:t>産婦・乳幼児版</a:t>
            </a:r>
            <a:r>
              <a:rPr lang="en-US" altLang="ja-JP" sz="1000" b="1" dirty="0" smtClean="0">
                <a:latin typeface="HG丸ｺﾞｼｯｸM-PRO" panose="020F0600000000000000" pitchFamily="50" charset="-128"/>
                <a:ea typeface="HG丸ｺﾞｼｯｸM-PRO" panose="020F0600000000000000" pitchFamily="50" charset="-128"/>
              </a:rPr>
              <a:t>】</a:t>
            </a:r>
            <a:r>
              <a:rPr kumimoji="1" lang="ja-JP" altLang="en-US" sz="1000" b="1" dirty="0" smtClean="0">
                <a:latin typeface="HG丸ｺﾞｼｯｸM-PRO" panose="020F0600000000000000" pitchFamily="50" charset="-128"/>
                <a:ea typeface="HG丸ｺﾞｼｯｸM-PRO" panose="020F0600000000000000" pitchFamily="50" charset="-128"/>
              </a:rPr>
              <a:t>の</a:t>
            </a:r>
            <a:r>
              <a:rPr kumimoji="1" lang="en-US" altLang="ja-JP" sz="1000" b="1" dirty="0" smtClean="0">
                <a:latin typeface="HG丸ｺﾞｼｯｸM-PRO" panose="020F0600000000000000" pitchFamily="50" charset="-128"/>
                <a:ea typeface="HG丸ｺﾞｼｯｸM-PRO" panose="020F0600000000000000" pitchFamily="50" charset="-128"/>
              </a:rPr>
              <a:t>2</a:t>
            </a:r>
            <a:r>
              <a:rPr lang="ja-JP" altLang="en-US" sz="1000" b="1" dirty="0" smtClean="0">
                <a:latin typeface="HG丸ｺﾞｼｯｸM-PRO" panose="020F0600000000000000" pitchFamily="50" charset="-128"/>
                <a:ea typeface="HG丸ｺﾞｼｯｸM-PRO" panose="020F0600000000000000" pitchFamily="50" charset="-128"/>
              </a:rPr>
              <a:t>種類に改訂</a:t>
            </a:r>
            <a:endParaRPr lang="en-US" altLang="ja-JP" sz="1000" b="1" dirty="0" smtClean="0">
              <a:latin typeface="HG丸ｺﾞｼｯｸM-PRO" panose="020F0600000000000000" pitchFamily="50" charset="-128"/>
              <a:ea typeface="HG丸ｺﾞｼｯｸM-PRO" panose="020F0600000000000000" pitchFamily="50" charset="-128"/>
            </a:endParaRPr>
          </a:p>
          <a:p>
            <a:pPr marL="0" indent="0">
              <a:lnSpc>
                <a:spcPts val="700"/>
              </a:lnSpc>
              <a:buNone/>
            </a:pPr>
            <a:r>
              <a:rPr lang="ja-JP" altLang="en-US" sz="1000" b="1" dirty="0" smtClean="0">
                <a:latin typeface="HG丸ｺﾞｼｯｸM-PRO" panose="020F0600000000000000" pitchFamily="50" charset="-128"/>
                <a:ea typeface="HG丸ｺﾞｼｯｸM-PRO" panose="020F0600000000000000" pitchFamily="50" charset="-128"/>
              </a:rPr>
              <a:t>◇ 平成</a:t>
            </a:r>
            <a:r>
              <a:rPr lang="en-US" altLang="ja-JP" sz="1000" b="1" dirty="0">
                <a:latin typeface="HG丸ｺﾞｼｯｸM-PRO" panose="020F0600000000000000" pitchFamily="50" charset="-128"/>
                <a:ea typeface="HG丸ｺﾞｼｯｸM-PRO" panose="020F0600000000000000" pitchFamily="50" charset="-128"/>
              </a:rPr>
              <a:t>27</a:t>
            </a:r>
            <a:r>
              <a:rPr lang="ja-JP" altLang="en-US" sz="1000" b="1" dirty="0" smtClean="0">
                <a:latin typeface="HG丸ｺﾞｼｯｸM-PRO" panose="020F0600000000000000" pitchFamily="50" charset="-128"/>
                <a:ea typeface="HG丸ｺﾞｼｯｸM-PRO" panose="020F0600000000000000" pitchFamily="50" charset="-128"/>
              </a:rPr>
              <a:t>年度「妊娠期からの子育て支援のためのガイドライン」の策定に伴い、保健・医療・福祉機関が共通でアセスメントできる様式に改訂し平成</a:t>
            </a:r>
            <a:r>
              <a:rPr lang="en-US" altLang="ja-JP" sz="1000" b="1" dirty="0" smtClean="0">
                <a:latin typeface="HG丸ｺﾞｼｯｸM-PRO" panose="020F0600000000000000" pitchFamily="50" charset="-128"/>
                <a:ea typeface="HG丸ｺﾞｼｯｸM-PRO" panose="020F0600000000000000" pitchFamily="50" charset="-128"/>
              </a:rPr>
              <a:t>28</a:t>
            </a:r>
            <a:r>
              <a:rPr lang="ja-JP" altLang="en-US" sz="1000" b="1" dirty="0" smtClean="0">
                <a:latin typeface="HG丸ｺﾞｼｯｸM-PRO" panose="020F0600000000000000" pitchFamily="50" charset="-128"/>
                <a:ea typeface="HG丸ｺﾞｼｯｸM-PRO" panose="020F0600000000000000" pitchFamily="50" charset="-128"/>
              </a:rPr>
              <a:t>年度より運用</a:t>
            </a:r>
            <a:endParaRPr kumimoji="1" lang="ja-JP" altLang="en-US" sz="1000" b="1"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107859" y="4079019"/>
            <a:ext cx="2959191" cy="10042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36000" bIns="36000" rtlCol="0" anchor="ctr"/>
          <a:lstStyle/>
          <a:p>
            <a:r>
              <a:rPr kumimoji="1" lang="ja-JP" altLang="en-US" sz="1000" dirty="0" smtClean="0">
                <a:solidFill>
                  <a:schemeClr val="tx1"/>
                </a:solidFill>
              </a:rPr>
              <a:t>○</a:t>
            </a:r>
            <a:r>
              <a:rPr kumimoji="1" lang="ja-JP" altLang="en-US" sz="1000" dirty="0" smtClean="0">
                <a:solidFill>
                  <a:schemeClr val="tx1"/>
                </a:solidFill>
                <a:latin typeface="+mj-ea"/>
                <a:ea typeface="+mj-ea"/>
              </a:rPr>
              <a:t>未熟児・・・・・・・・・・・・・・・・・・・・・・・・・・・・・・</a:t>
            </a:r>
            <a:r>
              <a:rPr lang="ja-JP" altLang="en-US" sz="1000" dirty="0" smtClean="0">
                <a:solidFill>
                  <a:schemeClr val="tx1"/>
                </a:solidFill>
                <a:latin typeface="+mj-ea"/>
                <a:ea typeface="+mj-ea"/>
              </a:rPr>
              <a:t>・・</a:t>
            </a:r>
            <a:r>
              <a:rPr lang="en-US" altLang="ja-JP" sz="1000" dirty="0" smtClean="0">
                <a:solidFill>
                  <a:schemeClr val="tx1"/>
                </a:solidFill>
                <a:latin typeface="+mj-ea"/>
                <a:ea typeface="+mj-ea"/>
              </a:rPr>
              <a:t>34</a:t>
            </a:r>
            <a:r>
              <a:rPr kumimoji="1" lang="ja-JP" altLang="en-US" sz="1000" dirty="0" smtClean="0">
                <a:solidFill>
                  <a:schemeClr val="tx1"/>
                </a:solidFill>
                <a:latin typeface="+mj-ea"/>
                <a:ea typeface="+mj-ea"/>
              </a:rPr>
              <a:t>％</a:t>
            </a:r>
            <a:endParaRPr kumimoji="1" lang="en-US" altLang="ja-JP" sz="1000" dirty="0" smtClean="0">
              <a:solidFill>
                <a:schemeClr val="tx1"/>
              </a:solidFill>
              <a:latin typeface="+mj-ea"/>
              <a:ea typeface="+mj-ea"/>
            </a:endParaRPr>
          </a:p>
          <a:p>
            <a:r>
              <a:rPr lang="ja-JP" altLang="en-US" sz="1000" dirty="0" smtClean="0">
                <a:solidFill>
                  <a:schemeClr val="tx1"/>
                </a:solidFill>
                <a:latin typeface="+mj-ea"/>
                <a:ea typeface="+mj-ea"/>
              </a:rPr>
              <a:t>○出産後間もない長期入院による母子分離</a:t>
            </a:r>
            <a:r>
              <a:rPr lang="ja-JP" altLang="en-US" sz="1000" dirty="0">
                <a:solidFill>
                  <a:schemeClr val="tx1"/>
                </a:solidFill>
                <a:latin typeface="+mj-ea"/>
                <a:ea typeface="+mj-ea"/>
              </a:rPr>
              <a:t>・</a:t>
            </a:r>
            <a:r>
              <a:rPr lang="ja-JP" altLang="en-US" sz="1000" dirty="0" smtClean="0">
                <a:solidFill>
                  <a:schemeClr val="tx1"/>
                </a:solidFill>
                <a:latin typeface="+mj-ea"/>
                <a:ea typeface="+mj-ea"/>
              </a:rPr>
              <a:t>・ ・</a:t>
            </a:r>
            <a:r>
              <a:rPr lang="en-US" altLang="ja-JP" sz="1000" dirty="0" smtClean="0">
                <a:solidFill>
                  <a:schemeClr val="tx1"/>
                </a:solidFill>
                <a:latin typeface="+mj-ea"/>
                <a:ea typeface="+mj-ea"/>
              </a:rPr>
              <a:t>24</a:t>
            </a:r>
            <a:r>
              <a:rPr lang="ja-JP" altLang="en-US" sz="1000" dirty="0" smtClean="0">
                <a:solidFill>
                  <a:schemeClr val="tx1"/>
                </a:solidFill>
                <a:latin typeface="+mj-ea"/>
                <a:ea typeface="+mj-ea"/>
              </a:rPr>
              <a:t>％</a:t>
            </a:r>
            <a:endParaRPr lang="en-US" altLang="ja-JP" sz="1000" dirty="0" smtClean="0">
              <a:solidFill>
                <a:schemeClr val="tx1"/>
              </a:solidFill>
              <a:latin typeface="+mj-ea"/>
              <a:ea typeface="+mj-ea"/>
            </a:endParaRPr>
          </a:p>
          <a:p>
            <a:r>
              <a:rPr kumimoji="1" lang="ja-JP" altLang="en-US" sz="1000" dirty="0" smtClean="0">
                <a:solidFill>
                  <a:schemeClr val="tx1"/>
                </a:solidFill>
                <a:latin typeface="+mj-ea"/>
                <a:ea typeface="+mj-ea"/>
              </a:rPr>
              <a:t>〇多胎・・・・・・・・・・・・・・・・・・・・・・・・・・・・・・・・</a:t>
            </a:r>
            <a:r>
              <a:rPr lang="ja-JP" altLang="en-US" sz="1000" dirty="0" smtClean="0">
                <a:solidFill>
                  <a:schemeClr val="tx1"/>
                </a:solidFill>
                <a:latin typeface="+mj-ea"/>
                <a:ea typeface="+mj-ea"/>
              </a:rPr>
              <a:t>・・</a:t>
            </a:r>
            <a:r>
              <a:rPr lang="en-US" altLang="ja-JP" sz="1000" dirty="0" smtClean="0">
                <a:solidFill>
                  <a:schemeClr val="tx1"/>
                </a:solidFill>
                <a:latin typeface="+mj-ea"/>
                <a:ea typeface="+mj-ea"/>
              </a:rPr>
              <a:t>11</a:t>
            </a:r>
            <a:r>
              <a:rPr lang="ja-JP" altLang="en-US" sz="1000" dirty="0" smtClean="0">
                <a:solidFill>
                  <a:schemeClr val="tx1"/>
                </a:solidFill>
                <a:latin typeface="+mj-ea"/>
                <a:ea typeface="+mj-ea"/>
              </a:rPr>
              <a:t>％</a:t>
            </a:r>
            <a:endParaRPr lang="en-US" altLang="ja-JP" sz="1000" dirty="0" smtClean="0">
              <a:solidFill>
                <a:schemeClr val="tx1"/>
              </a:solidFill>
              <a:latin typeface="+mj-ea"/>
              <a:ea typeface="+mj-ea"/>
            </a:endParaRPr>
          </a:p>
          <a:p>
            <a:r>
              <a:rPr lang="ja-JP" altLang="en-US" sz="1000" dirty="0">
                <a:solidFill>
                  <a:schemeClr val="tx1"/>
                </a:solidFill>
                <a:latin typeface="+mj-ea"/>
                <a:ea typeface="+mj-ea"/>
              </a:rPr>
              <a:t>○胎児に疾患、障がい・・・・・・・・・・・・・・・・・・・</a:t>
            </a:r>
            <a:r>
              <a:rPr lang="ja-JP" altLang="en-US" sz="1000" dirty="0" smtClean="0">
                <a:solidFill>
                  <a:schemeClr val="tx1"/>
                </a:solidFill>
                <a:latin typeface="+mj-ea"/>
                <a:ea typeface="+mj-ea"/>
              </a:rPr>
              <a:t>・・・</a:t>
            </a:r>
            <a:r>
              <a:rPr lang="en-US" altLang="ja-JP" sz="1000" dirty="0" smtClean="0">
                <a:solidFill>
                  <a:schemeClr val="tx1"/>
                </a:solidFill>
                <a:latin typeface="+mj-ea"/>
                <a:ea typeface="+mj-ea"/>
              </a:rPr>
              <a:t>9</a:t>
            </a:r>
            <a:r>
              <a:rPr lang="ja-JP" altLang="en-US" sz="1000" dirty="0" smtClean="0">
                <a:solidFill>
                  <a:schemeClr val="tx1"/>
                </a:solidFill>
                <a:latin typeface="+mj-ea"/>
                <a:ea typeface="+mj-ea"/>
              </a:rPr>
              <a:t>％</a:t>
            </a:r>
            <a:endParaRPr lang="ja-JP" altLang="en-US" sz="1000" dirty="0">
              <a:solidFill>
                <a:schemeClr val="tx1"/>
              </a:solidFill>
              <a:latin typeface="+mj-ea"/>
              <a:ea typeface="+mj-ea"/>
            </a:endParaRPr>
          </a:p>
          <a:p>
            <a:r>
              <a:rPr kumimoji="1" lang="ja-JP" altLang="en-US" sz="1000" dirty="0" smtClean="0">
                <a:solidFill>
                  <a:schemeClr val="tx1"/>
                </a:solidFill>
                <a:latin typeface="+mj-ea"/>
                <a:ea typeface="+mj-ea"/>
              </a:rPr>
              <a:t>○先天性疾患・・・・・・・・・・・・・・・・・・・・・・・・・・・ ・ </a:t>
            </a:r>
            <a:r>
              <a:rPr kumimoji="1" lang="en-US" altLang="ja-JP" sz="1000" dirty="0" smtClean="0">
                <a:solidFill>
                  <a:schemeClr val="tx1"/>
                </a:solidFill>
                <a:latin typeface="+mj-ea"/>
                <a:ea typeface="+mj-ea"/>
              </a:rPr>
              <a:t>8</a:t>
            </a:r>
            <a:r>
              <a:rPr lang="ja-JP" altLang="en-US" sz="1000" dirty="0" smtClean="0">
                <a:solidFill>
                  <a:schemeClr val="tx1"/>
                </a:solidFill>
                <a:latin typeface="+mj-ea"/>
                <a:ea typeface="+mj-ea"/>
              </a:rPr>
              <a:t>％</a:t>
            </a:r>
            <a:endParaRPr lang="en-US" altLang="ja-JP" sz="1000" dirty="0" smtClean="0">
              <a:solidFill>
                <a:schemeClr val="tx1"/>
              </a:solidFill>
              <a:latin typeface="+mj-ea"/>
              <a:ea typeface="+mj-ea"/>
            </a:endParaRPr>
          </a:p>
          <a:p>
            <a:r>
              <a:rPr lang="ja-JP" altLang="en-US" sz="1000" dirty="0" smtClean="0">
                <a:solidFill>
                  <a:schemeClr val="tx1"/>
                </a:solidFill>
                <a:latin typeface="+mj-ea"/>
                <a:ea typeface="+mj-ea"/>
              </a:rPr>
              <a:t>〇</a:t>
            </a:r>
            <a:r>
              <a:rPr lang="ja-JP" altLang="en-US" sz="1000" dirty="0" err="1" smtClean="0">
                <a:solidFill>
                  <a:schemeClr val="tx1"/>
                </a:solidFill>
                <a:latin typeface="+mj-ea"/>
                <a:ea typeface="+mj-ea"/>
              </a:rPr>
              <a:t>身体障がい</a:t>
            </a:r>
            <a:r>
              <a:rPr lang="ja-JP" altLang="en-US" sz="1000" dirty="0" smtClean="0">
                <a:solidFill>
                  <a:schemeClr val="tx1"/>
                </a:solidFill>
                <a:latin typeface="+mj-ea"/>
                <a:ea typeface="+mj-ea"/>
              </a:rPr>
              <a:t>児、長期療養児</a:t>
            </a:r>
            <a:r>
              <a:rPr lang="ja-JP" altLang="en-US" sz="1000" dirty="0">
                <a:solidFill>
                  <a:schemeClr val="tx1"/>
                </a:solidFill>
                <a:latin typeface="+mj-ea"/>
                <a:ea typeface="+mj-ea"/>
              </a:rPr>
              <a:t>・・・・・・・・・・・・</a:t>
            </a:r>
            <a:r>
              <a:rPr lang="ja-JP" altLang="en-US" sz="1000" dirty="0" smtClean="0">
                <a:solidFill>
                  <a:schemeClr val="tx1"/>
                </a:solidFill>
                <a:latin typeface="+mj-ea"/>
                <a:ea typeface="+mj-ea"/>
              </a:rPr>
              <a:t>・・・  </a:t>
            </a:r>
            <a:r>
              <a:rPr lang="en-US" altLang="ja-JP" sz="1000" dirty="0" smtClean="0">
                <a:solidFill>
                  <a:schemeClr val="tx1"/>
                </a:solidFill>
                <a:latin typeface="+mj-ea"/>
                <a:ea typeface="+mj-ea"/>
              </a:rPr>
              <a:t>6</a:t>
            </a:r>
            <a:r>
              <a:rPr lang="ja-JP" altLang="en-US" sz="1000" dirty="0" smtClean="0">
                <a:solidFill>
                  <a:schemeClr val="tx1"/>
                </a:solidFill>
                <a:latin typeface="+mj-ea"/>
                <a:ea typeface="+mj-ea"/>
              </a:rPr>
              <a:t>％</a:t>
            </a:r>
            <a:endParaRPr lang="en-US" altLang="ja-JP" sz="1000" dirty="0" smtClean="0">
              <a:solidFill>
                <a:schemeClr val="tx1"/>
              </a:solidFill>
              <a:latin typeface="+mj-ea"/>
              <a:ea typeface="+mj-ea"/>
            </a:endParaRPr>
          </a:p>
        </p:txBody>
      </p:sp>
      <p:sp>
        <p:nvSpPr>
          <p:cNvPr id="17" name="正方形/長方形 16"/>
          <p:cNvSpPr/>
          <p:nvPr/>
        </p:nvSpPr>
        <p:spPr>
          <a:xfrm>
            <a:off x="3129289" y="4081339"/>
            <a:ext cx="3650175" cy="10042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r>
              <a:rPr lang="ja-JP" altLang="en-US" sz="1000" dirty="0" smtClean="0">
                <a:solidFill>
                  <a:schemeClr val="tx1"/>
                </a:solidFill>
                <a:latin typeface="+mj-ea"/>
                <a:ea typeface="+mj-ea"/>
              </a:rPr>
              <a:t>○精神疾患等（産後うつを含む）アルコール及び薬物依存・・・</a:t>
            </a:r>
            <a:r>
              <a:rPr lang="en-US" altLang="ja-JP" sz="1000" dirty="0" smtClean="0">
                <a:solidFill>
                  <a:schemeClr val="tx1"/>
                </a:solidFill>
                <a:latin typeface="+mj-ea"/>
                <a:ea typeface="+mj-ea"/>
              </a:rPr>
              <a:t>21</a:t>
            </a:r>
            <a:r>
              <a:rPr lang="ja-JP" altLang="en-US" sz="1000" dirty="0" smtClean="0">
                <a:solidFill>
                  <a:schemeClr val="tx1"/>
                </a:solidFill>
                <a:latin typeface="+mj-ea"/>
                <a:ea typeface="+mj-ea"/>
              </a:rPr>
              <a:t>％</a:t>
            </a:r>
            <a:endParaRPr lang="en-US" altLang="ja-JP" sz="1000" dirty="0" smtClean="0">
              <a:solidFill>
                <a:schemeClr val="tx1"/>
              </a:solidFill>
              <a:latin typeface="+mj-ea"/>
              <a:ea typeface="+mj-ea"/>
            </a:endParaRPr>
          </a:p>
          <a:p>
            <a:r>
              <a:rPr lang="ja-JP" altLang="en-US" sz="1000" dirty="0" smtClean="0">
                <a:solidFill>
                  <a:schemeClr val="tx1"/>
                </a:solidFill>
                <a:latin typeface="+mj-ea"/>
              </a:rPr>
              <a:t>○一人</a:t>
            </a:r>
            <a:r>
              <a:rPr lang="ja-JP" altLang="en-US" sz="1000" dirty="0">
                <a:solidFill>
                  <a:schemeClr val="tx1"/>
                </a:solidFill>
                <a:latin typeface="+mj-ea"/>
              </a:rPr>
              <a:t>親・未婚・連れ子がある再婚・・・・・・・・・・・・・・・・・・・</a:t>
            </a:r>
            <a:r>
              <a:rPr lang="ja-JP" altLang="en-US" sz="1000" dirty="0" smtClean="0">
                <a:solidFill>
                  <a:schemeClr val="tx1"/>
                </a:solidFill>
                <a:latin typeface="+mj-ea"/>
              </a:rPr>
              <a:t>・ ・</a:t>
            </a:r>
            <a:r>
              <a:rPr lang="en-US" altLang="ja-JP" sz="1000" dirty="0" smtClean="0">
                <a:solidFill>
                  <a:schemeClr val="tx1"/>
                </a:solidFill>
                <a:latin typeface="+mj-ea"/>
              </a:rPr>
              <a:t>10</a:t>
            </a:r>
            <a:r>
              <a:rPr lang="ja-JP" altLang="en-US" sz="1000" dirty="0" smtClean="0">
                <a:solidFill>
                  <a:schemeClr val="tx1"/>
                </a:solidFill>
                <a:latin typeface="+mj-ea"/>
              </a:rPr>
              <a:t>％</a:t>
            </a:r>
            <a:endParaRPr lang="en-US" altLang="ja-JP" sz="1000" dirty="0" smtClean="0">
              <a:solidFill>
                <a:schemeClr val="tx1"/>
              </a:solidFill>
              <a:latin typeface="+mj-ea"/>
              <a:ea typeface="+mj-ea"/>
            </a:endParaRPr>
          </a:p>
          <a:p>
            <a:r>
              <a:rPr kumimoji="1" lang="ja-JP" altLang="en-US" sz="1000" dirty="0" smtClean="0">
                <a:solidFill>
                  <a:schemeClr val="tx1"/>
                </a:solidFill>
                <a:latin typeface="+mj-ea"/>
                <a:ea typeface="+mj-ea"/>
              </a:rPr>
              <a:t>○育児知識・育児態度あるいは姿勢に問題がある・・・・・・・・・　</a:t>
            </a:r>
            <a:r>
              <a:rPr kumimoji="1" lang="en-US" altLang="ja-JP" sz="1000" dirty="0" smtClean="0">
                <a:solidFill>
                  <a:schemeClr val="tx1"/>
                </a:solidFill>
                <a:latin typeface="+mj-ea"/>
                <a:ea typeface="+mj-ea"/>
              </a:rPr>
              <a:t>6</a:t>
            </a:r>
            <a:r>
              <a:rPr kumimoji="1" lang="ja-JP" altLang="en-US" sz="1000" dirty="0" smtClean="0">
                <a:solidFill>
                  <a:schemeClr val="tx1"/>
                </a:solidFill>
                <a:latin typeface="+mj-ea"/>
                <a:ea typeface="+mj-ea"/>
              </a:rPr>
              <a:t>％</a:t>
            </a:r>
            <a:endParaRPr lang="en-US" altLang="ja-JP" sz="1000" dirty="0" smtClean="0">
              <a:solidFill>
                <a:schemeClr val="tx1"/>
              </a:solidFill>
              <a:latin typeface="+mj-ea"/>
              <a:ea typeface="+mj-ea"/>
            </a:endParaRPr>
          </a:p>
          <a:p>
            <a:r>
              <a:rPr kumimoji="1" lang="ja-JP" altLang="en-US" sz="1000" dirty="0" smtClean="0">
                <a:solidFill>
                  <a:schemeClr val="tx1"/>
                </a:solidFill>
                <a:latin typeface="+mj-ea"/>
                <a:ea typeface="+mj-ea"/>
              </a:rPr>
              <a:t>○夫や祖父母等家族や身近な人に支援者がいない・・・・・・・・</a:t>
            </a:r>
            <a:r>
              <a:rPr kumimoji="1" lang="en-US" altLang="ja-JP" sz="1000" dirty="0" smtClean="0">
                <a:solidFill>
                  <a:schemeClr val="tx1"/>
                </a:solidFill>
                <a:latin typeface="+mj-ea"/>
                <a:ea typeface="+mj-ea"/>
              </a:rPr>
              <a:t>13</a:t>
            </a:r>
            <a:r>
              <a:rPr kumimoji="1" lang="ja-JP" altLang="en-US" sz="1000" dirty="0" smtClean="0">
                <a:solidFill>
                  <a:schemeClr val="tx1"/>
                </a:solidFill>
                <a:latin typeface="+mj-ea"/>
                <a:ea typeface="+mj-ea"/>
              </a:rPr>
              <a:t>％</a:t>
            </a:r>
            <a:endParaRPr lang="en-US" altLang="ja-JP" sz="1000" dirty="0" smtClean="0">
              <a:solidFill>
                <a:schemeClr val="tx1"/>
              </a:solidFill>
              <a:latin typeface="+mj-ea"/>
              <a:ea typeface="+mj-ea"/>
            </a:endParaRPr>
          </a:p>
          <a:p>
            <a:r>
              <a:rPr kumimoji="1" lang="ja-JP" altLang="en-US" sz="1000" dirty="0" smtClean="0">
                <a:solidFill>
                  <a:schemeClr val="tx1"/>
                </a:solidFill>
                <a:latin typeface="+mj-ea"/>
                <a:ea typeface="+mj-ea"/>
              </a:rPr>
              <a:t>○長期入院による子どもとの分離 ・・・・・</a:t>
            </a:r>
            <a:r>
              <a:rPr lang="ja-JP" altLang="en-US" sz="1000" dirty="0" smtClean="0">
                <a:solidFill>
                  <a:schemeClr val="tx1"/>
                </a:solidFill>
                <a:latin typeface="+mj-ea"/>
                <a:ea typeface="+mj-ea"/>
              </a:rPr>
              <a:t>・</a:t>
            </a:r>
            <a:r>
              <a:rPr lang="ja-JP" altLang="en-US" sz="1000" dirty="0">
                <a:solidFill>
                  <a:schemeClr val="tx1"/>
                </a:solidFill>
                <a:latin typeface="+mj-ea"/>
                <a:ea typeface="+mj-ea"/>
              </a:rPr>
              <a:t>・・・・・・・・・・・・・</a:t>
            </a:r>
            <a:r>
              <a:rPr lang="ja-JP" altLang="en-US" sz="1000" dirty="0" smtClean="0">
                <a:solidFill>
                  <a:schemeClr val="tx1"/>
                </a:solidFill>
                <a:latin typeface="+mj-ea"/>
                <a:ea typeface="+mj-ea"/>
              </a:rPr>
              <a:t>・・・ </a:t>
            </a:r>
            <a:r>
              <a:rPr lang="en-US" altLang="ja-JP" sz="1000" dirty="0" smtClean="0">
                <a:solidFill>
                  <a:schemeClr val="tx1"/>
                </a:solidFill>
                <a:latin typeface="+mj-ea"/>
                <a:ea typeface="+mj-ea"/>
              </a:rPr>
              <a:t>10</a:t>
            </a:r>
            <a:r>
              <a:rPr lang="ja-JP" altLang="en-US" sz="1000" dirty="0" smtClean="0">
                <a:solidFill>
                  <a:schemeClr val="tx1"/>
                </a:solidFill>
                <a:latin typeface="+mj-ea"/>
                <a:ea typeface="+mj-ea"/>
              </a:rPr>
              <a:t>％</a:t>
            </a:r>
            <a:endParaRPr lang="en-US" altLang="ja-JP" sz="1000" dirty="0" smtClean="0">
              <a:solidFill>
                <a:schemeClr val="tx1"/>
              </a:solidFill>
              <a:latin typeface="+mj-ea"/>
              <a:ea typeface="+mj-ea"/>
            </a:endParaRPr>
          </a:p>
          <a:p>
            <a:r>
              <a:rPr lang="ja-JP" altLang="en-US" sz="1000" dirty="0" smtClean="0">
                <a:solidFill>
                  <a:schemeClr val="tx1"/>
                </a:solidFill>
                <a:latin typeface="+mj-ea"/>
                <a:ea typeface="+mj-ea"/>
              </a:rPr>
              <a:t>○若年出産</a:t>
            </a:r>
            <a:r>
              <a:rPr lang="ja-JP" altLang="en-US" sz="1000" dirty="0">
                <a:solidFill>
                  <a:schemeClr val="tx1"/>
                </a:solidFill>
                <a:latin typeface="+mj-ea"/>
                <a:ea typeface="+mj-ea"/>
              </a:rPr>
              <a:t>・・・・・・・・・・・・・・・・</a:t>
            </a:r>
            <a:r>
              <a:rPr lang="ja-JP" altLang="en-US" sz="1000" dirty="0" smtClean="0">
                <a:solidFill>
                  <a:schemeClr val="tx1"/>
                </a:solidFill>
                <a:latin typeface="+mj-ea"/>
                <a:ea typeface="+mj-ea"/>
              </a:rPr>
              <a:t>・</a:t>
            </a:r>
            <a:r>
              <a:rPr lang="ja-JP" altLang="en-US" sz="1000" dirty="0">
                <a:solidFill>
                  <a:schemeClr val="tx1"/>
                </a:solidFill>
                <a:latin typeface="+mj-ea"/>
                <a:ea typeface="+mj-ea"/>
              </a:rPr>
              <a:t>・・</a:t>
            </a:r>
            <a:r>
              <a:rPr lang="ja-JP" altLang="en-US" sz="1000" dirty="0" smtClean="0">
                <a:solidFill>
                  <a:schemeClr val="tx1"/>
                </a:solidFill>
                <a:latin typeface="+mj-ea"/>
                <a:ea typeface="+mj-ea"/>
              </a:rPr>
              <a:t>・</a:t>
            </a:r>
            <a:r>
              <a:rPr lang="ja-JP" altLang="en-US" sz="1000" dirty="0">
                <a:solidFill>
                  <a:schemeClr val="tx1"/>
                </a:solidFill>
                <a:latin typeface="+mj-ea"/>
                <a:ea typeface="+mj-ea"/>
              </a:rPr>
              <a:t>・・・・・・</a:t>
            </a:r>
            <a:r>
              <a:rPr lang="ja-JP" altLang="en-US" sz="1000" dirty="0" smtClean="0">
                <a:solidFill>
                  <a:schemeClr val="tx1"/>
                </a:solidFill>
                <a:latin typeface="+mj-ea"/>
                <a:ea typeface="+mj-ea"/>
              </a:rPr>
              <a:t>・</a:t>
            </a:r>
            <a:r>
              <a:rPr lang="ja-JP" altLang="en-US" sz="1000" dirty="0">
                <a:solidFill>
                  <a:schemeClr val="tx1"/>
                </a:solidFill>
                <a:latin typeface="+mj-ea"/>
                <a:ea typeface="+mj-ea"/>
              </a:rPr>
              <a:t>・・</a:t>
            </a:r>
            <a:r>
              <a:rPr lang="ja-JP" altLang="en-US" sz="1000" dirty="0" smtClean="0">
                <a:solidFill>
                  <a:schemeClr val="tx1"/>
                </a:solidFill>
                <a:latin typeface="+mj-ea"/>
                <a:ea typeface="+mj-ea"/>
              </a:rPr>
              <a:t>・</a:t>
            </a:r>
            <a:r>
              <a:rPr lang="ja-JP" altLang="en-US" sz="1000" dirty="0">
                <a:solidFill>
                  <a:schemeClr val="tx1"/>
                </a:solidFill>
                <a:latin typeface="+mj-ea"/>
                <a:ea typeface="+mj-ea"/>
              </a:rPr>
              <a:t>・・・・</a:t>
            </a:r>
            <a:r>
              <a:rPr lang="ja-JP" altLang="en-US" sz="1000" dirty="0" smtClean="0">
                <a:solidFill>
                  <a:schemeClr val="tx1"/>
                </a:solidFill>
                <a:latin typeface="+mj-ea"/>
                <a:ea typeface="+mj-ea"/>
              </a:rPr>
              <a:t>・・</a:t>
            </a:r>
            <a:r>
              <a:rPr lang="ja-JP" altLang="en-US" sz="1000" dirty="0">
                <a:solidFill>
                  <a:schemeClr val="tx1"/>
                </a:solidFill>
                <a:latin typeface="+mj-ea"/>
                <a:ea typeface="+mj-ea"/>
              </a:rPr>
              <a:t>・・</a:t>
            </a:r>
            <a:r>
              <a:rPr lang="ja-JP" altLang="en-US" sz="1000" dirty="0" smtClean="0">
                <a:solidFill>
                  <a:schemeClr val="tx1"/>
                </a:solidFill>
                <a:latin typeface="+mj-ea"/>
                <a:ea typeface="+mj-ea"/>
              </a:rPr>
              <a:t>・・ ・・</a:t>
            </a:r>
            <a:r>
              <a:rPr lang="en-US" altLang="ja-JP" sz="1000" dirty="0" smtClean="0">
                <a:solidFill>
                  <a:schemeClr val="tx1"/>
                </a:solidFill>
                <a:latin typeface="+mj-ea"/>
                <a:ea typeface="+mj-ea"/>
              </a:rPr>
              <a:t>2</a:t>
            </a:r>
            <a:r>
              <a:rPr lang="ja-JP" altLang="en-US" sz="1000" dirty="0" smtClean="0">
                <a:solidFill>
                  <a:schemeClr val="tx1"/>
                </a:solidFill>
                <a:latin typeface="+mj-ea"/>
                <a:ea typeface="+mj-ea"/>
              </a:rPr>
              <a:t>％</a:t>
            </a:r>
            <a:endParaRPr kumimoji="1" lang="ja-JP" altLang="en-US" sz="1000" dirty="0">
              <a:solidFill>
                <a:schemeClr val="tx1"/>
              </a:solidFill>
              <a:latin typeface="+mj-ea"/>
              <a:ea typeface="+mj-ea"/>
            </a:endParaRPr>
          </a:p>
        </p:txBody>
      </p:sp>
      <p:sp>
        <p:nvSpPr>
          <p:cNvPr id="6" name="正方形/長方形 5"/>
          <p:cNvSpPr/>
          <p:nvPr/>
        </p:nvSpPr>
        <p:spPr>
          <a:xfrm>
            <a:off x="6837683" y="4079019"/>
            <a:ext cx="2962202" cy="10042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r>
              <a:rPr lang="ja-JP" altLang="en-US" sz="1000" dirty="0" smtClean="0">
                <a:solidFill>
                  <a:schemeClr val="tx1"/>
                </a:solidFill>
              </a:rPr>
              <a:t>○子どもの要因では、未熟児や多胎、疾患がある、出</a:t>
            </a:r>
            <a:r>
              <a:rPr lang="ja-JP" altLang="en-US" sz="1000" dirty="0">
                <a:solidFill>
                  <a:schemeClr val="tx1"/>
                </a:solidFill>
              </a:rPr>
              <a:t>産後間もない長期入院による母子</a:t>
            </a:r>
            <a:r>
              <a:rPr lang="ja-JP" altLang="en-US" sz="1000" dirty="0" smtClean="0">
                <a:solidFill>
                  <a:schemeClr val="tx1"/>
                </a:solidFill>
              </a:rPr>
              <a:t>分離等、 育てにくさを伴うリスク要因についての情報提供が多い。</a:t>
            </a:r>
            <a:endParaRPr lang="en-US" altLang="ja-JP" sz="1000" dirty="0" smtClean="0">
              <a:solidFill>
                <a:schemeClr val="tx1"/>
              </a:solidFill>
            </a:endParaRPr>
          </a:p>
          <a:p>
            <a:pPr marL="87313" indent="-87313"/>
            <a:r>
              <a:rPr kumimoji="1" lang="ja-JP" altLang="en-US" sz="1000" dirty="0" smtClean="0">
                <a:solidFill>
                  <a:schemeClr val="tx1"/>
                </a:solidFill>
              </a:rPr>
              <a:t>○保護者の要因では、精神疾患等を除くと</a:t>
            </a:r>
            <a:r>
              <a:rPr lang="ja-JP" altLang="en-US" sz="1000" dirty="0">
                <a:solidFill>
                  <a:schemeClr val="tx1"/>
                </a:solidFill>
              </a:rPr>
              <a:t>、</a:t>
            </a:r>
            <a:r>
              <a:rPr lang="ja-JP" altLang="en-US" sz="1000" dirty="0" smtClean="0">
                <a:solidFill>
                  <a:schemeClr val="tx1"/>
                </a:solidFill>
              </a:rPr>
              <a:t>社会的なリスク要因に着目した</a:t>
            </a:r>
            <a:r>
              <a:rPr kumimoji="1" lang="ja-JP" altLang="en-US" sz="1000" dirty="0" smtClean="0">
                <a:solidFill>
                  <a:schemeClr val="tx1"/>
                </a:solidFill>
              </a:rPr>
              <a:t>情報提供が多い。</a:t>
            </a:r>
            <a:endParaRPr kumimoji="1" lang="ja-JP" altLang="en-US" sz="1000" dirty="0">
              <a:solidFill>
                <a:schemeClr val="tx1"/>
              </a:solidFill>
            </a:endParaRPr>
          </a:p>
        </p:txBody>
      </p:sp>
      <p:sp>
        <p:nvSpPr>
          <p:cNvPr id="16" name="正方形/長方形 15"/>
          <p:cNvSpPr/>
          <p:nvPr/>
        </p:nvSpPr>
        <p:spPr>
          <a:xfrm>
            <a:off x="107860" y="5422790"/>
            <a:ext cx="3021430" cy="11416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endParaRPr lang="en-US" altLang="ja-JP" sz="1100" dirty="0" smtClean="0">
              <a:solidFill>
                <a:schemeClr val="tx1"/>
              </a:solidFill>
            </a:endParaRPr>
          </a:p>
          <a:p>
            <a:pPr marL="85725" indent="-85725"/>
            <a:r>
              <a:rPr lang="ja-JP" altLang="en-US" sz="1000" b="1" dirty="0" smtClean="0">
                <a:solidFill>
                  <a:schemeClr val="tx1"/>
                </a:solidFill>
                <a:latin typeface="+mj-ea"/>
                <a:ea typeface="+mj-ea"/>
              </a:rPr>
              <a:t>○情報提供を受けた保健機関（市町村、府保健所）の保健師等に</a:t>
            </a:r>
            <a:r>
              <a:rPr lang="ja-JP" altLang="en-US" sz="1000" b="1" dirty="0">
                <a:solidFill>
                  <a:schemeClr val="tx1"/>
                </a:solidFill>
                <a:latin typeface="+mj-ea"/>
                <a:ea typeface="+mj-ea"/>
              </a:rPr>
              <a:t>よ</a:t>
            </a:r>
            <a:r>
              <a:rPr lang="ja-JP" altLang="en-US" sz="1000" b="1" dirty="0" smtClean="0">
                <a:solidFill>
                  <a:schemeClr val="tx1"/>
                </a:solidFill>
                <a:latin typeface="+mj-ea"/>
                <a:ea typeface="+mj-ea"/>
              </a:rPr>
              <a:t>る支援状況</a:t>
            </a:r>
            <a:endParaRPr lang="en-US" altLang="ja-JP" sz="1000" dirty="0">
              <a:solidFill>
                <a:schemeClr val="tx1"/>
              </a:solidFill>
              <a:latin typeface="+mj-ea"/>
              <a:ea typeface="+mj-ea"/>
            </a:endParaRPr>
          </a:p>
          <a:p>
            <a:r>
              <a:rPr lang="ja-JP" altLang="en-US" sz="1000" dirty="0" smtClean="0">
                <a:solidFill>
                  <a:schemeClr val="tx1"/>
                </a:solidFill>
                <a:latin typeface="+mj-ea"/>
                <a:ea typeface="+mj-ea"/>
              </a:rPr>
              <a:t>　・</a:t>
            </a:r>
            <a:r>
              <a:rPr lang="ja-JP" altLang="en-US" sz="1000" dirty="0">
                <a:solidFill>
                  <a:schemeClr val="tx1"/>
                </a:solidFill>
                <a:latin typeface="+mj-ea"/>
                <a:ea typeface="+mj-ea"/>
              </a:rPr>
              <a:t>乳幼児健診等でフォロー・・・・・</a:t>
            </a:r>
            <a:r>
              <a:rPr lang="ja-JP" altLang="en-US" sz="1000" dirty="0" smtClean="0">
                <a:solidFill>
                  <a:schemeClr val="tx1"/>
                </a:solidFill>
                <a:latin typeface="+mj-ea"/>
                <a:ea typeface="+mj-ea"/>
              </a:rPr>
              <a:t>・・・</a:t>
            </a:r>
            <a:r>
              <a:rPr lang="ja-JP" altLang="en-US" sz="1000" dirty="0">
                <a:solidFill>
                  <a:schemeClr val="tx1"/>
                </a:solidFill>
                <a:latin typeface="+mj-ea"/>
                <a:ea typeface="+mj-ea"/>
              </a:rPr>
              <a:t>・・・ </a:t>
            </a:r>
            <a:r>
              <a:rPr lang="ja-JP" altLang="en-US" sz="1000" dirty="0" smtClean="0">
                <a:solidFill>
                  <a:schemeClr val="tx1"/>
                </a:solidFill>
                <a:latin typeface="+mj-ea"/>
                <a:ea typeface="+mj-ea"/>
              </a:rPr>
              <a:t>・・・・・</a:t>
            </a:r>
            <a:r>
              <a:rPr lang="en-US" altLang="ja-JP" sz="1000" dirty="0" smtClean="0">
                <a:solidFill>
                  <a:schemeClr val="tx1"/>
                </a:solidFill>
                <a:latin typeface="+mj-ea"/>
                <a:ea typeface="+mj-ea"/>
              </a:rPr>
              <a:t>55</a:t>
            </a:r>
            <a:r>
              <a:rPr lang="ja-JP" altLang="en-US" sz="1000" dirty="0" smtClean="0">
                <a:solidFill>
                  <a:schemeClr val="tx1"/>
                </a:solidFill>
                <a:latin typeface="+mj-ea"/>
                <a:ea typeface="+mj-ea"/>
              </a:rPr>
              <a:t>％</a:t>
            </a:r>
            <a:endParaRPr lang="en-US" altLang="ja-JP" sz="1000" dirty="0" smtClean="0">
              <a:solidFill>
                <a:schemeClr val="tx1"/>
              </a:solidFill>
              <a:latin typeface="+mj-ea"/>
              <a:ea typeface="+mj-ea"/>
            </a:endParaRPr>
          </a:p>
          <a:p>
            <a:pPr marL="85725"/>
            <a:r>
              <a:rPr lang="ja-JP" altLang="en-US" sz="1000" dirty="0">
                <a:solidFill>
                  <a:schemeClr val="tx1"/>
                </a:solidFill>
                <a:latin typeface="+mj-ea"/>
              </a:rPr>
              <a:t>・家庭訪問等による継続支援・・・・・・・・</a:t>
            </a:r>
            <a:r>
              <a:rPr lang="ja-JP" altLang="en-US" sz="1000" dirty="0" smtClean="0">
                <a:solidFill>
                  <a:schemeClr val="tx1"/>
                </a:solidFill>
                <a:latin typeface="+mj-ea"/>
              </a:rPr>
              <a:t>・・・・・ </a:t>
            </a:r>
            <a:r>
              <a:rPr lang="en-US" altLang="ja-JP" sz="1000" dirty="0" smtClean="0">
                <a:solidFill>
                  <a:schemeClr val="tx1"/>
                </a:solidFill>
                <a:latin typeface="+mj-ea"/>
              </a:rPr>
              <a:t>47</a:t>
            </a:r>
            <a:r>
              <a:rPr lang="ja-JP" altLang="en-US" sz="1000" dirty="0" smtClean="0">
                <a:solidFill>
                  <a:schemeClr val="tx1"/>
                </a:solidFill>
                <a:latin typeface="+mj-ea"/>
              </a:rPr>
              <a:t>％</a:t>
            </a:r>
            <a:endParaRPr lang="en-US" altLang="ja-JP" sz="1000" dirty="0" smtClean="0">
              <a:solidFill>
                <a:schemeClr val="tx1"/>
              </a:solidFill>
              <a:latin typeface="+mj-ea"/>
              <a:ea typeface="+mj-ea"/>
            </a:endParaRPr>
          </a:p>
          <a:p>
            <a:r>
              <a:rPr lang="ja-JP" altLang="en-US" sz="1000" dirty="0" smtClean="0">
                <a:solidFill>
                  <a:schemeClr val="tx1"/>
                </a:solidFill>
                <a:latin typeface="+mj-ea"/>
                <a:ea typeface="+mj-ea"/>
              </a:rPr>
              <a:t>　・他機関紹介・・・・・・・・・・・・・・・・・・</a:t>
            </a:r>
            <a:r>
              <a:rPr lang="ja-JP" altLang="en-US" sz="1000" dirty="0">
                <a:solidFill>
                  <a:schemeClr val="tx1"/>
                </a:solidFill>
                <a:latin typeface="+mj-ea"/>
                <a:ea typeface="+mj-ea"/>
              </a:rPr>
              <a:t>・・・・</a:t>
            </a:r>
            <a:r>
              <a:rPr lang="ja-JP" altLang="en-US" sz="1000" dirty="0" smtClean="0">
                <a:solidFill>
                  <a:schemeClr val="tx1"/>
                </a:solidFill>
                <a:latin typeface="+mj-ea"/>
                <a:ea typeface="+mj-ea"/>
              </a:rPr>
              <a:t>・・・・・・</a:t>
            </a:r>
            <a:r>
              <a:rPr lang="en-US" altLang="ja-JP" sz="1000" dirty="0" smtClean="0">
                <a:solidFill>
                  <a:schemeClr val="tx1"/>
                </a:solidFill>
                <a:latin typeface="+mj-ea"/>
                <a:ea typeface="+mj-ea"/>
              </a:rPr>
              <a:t>2</a:t>
            </a:r>
            <a:r>
              <a:rPr lang="ja-JP" altLang="en-US" sz="1000" dirty="0" smtClean="0">
                <a:solidFill>
                  <a:schemeClr val="tx1"/>
                </a:solidFill>
                <a:latin typeface="+mj-ea"/>
                <a:ea typeface="+mj-ea"/>
              </a:rPr>
              <a:t>％</a:t>
            </a:r>
            <a:endParaRPr lang="en-US" altLang="ja-JP" sz="1000" dirty="0" smtClean="0">
              <a:solidFill>
                <a:schemeClr val="tx1"/>
              </a:solidFill>
              <a:latin typeface="+mj-ea"/>
              <a:ea typeface="+mj-ea"/>
            </a:endParaRPr>
          </a:p>
          <a:p>
            <a:r>
              <a:rPr kumimoji="1" lang="ja-JP" altLang="en-US" sz="1000" dirty="0" smtClean="0">
                <a:solidFill>
                  <a:schemeClr val="tx1"/>
                </a:solidFill>
                <a:latin typeface="+mj-ea"/>
                <a:ea typeface="+mj-ea"/>
              </a:rPr>
              <a:t>　・養育支援訪問事業へ・・・・・・・・・・・</a:t>
            </a:r>
            <a:r>
              <a:rPr lang="ja-JP" altLang="en-US" sz="1000" dirty="0">
                <a:solidFill>
                  <a:schemeClr val="tx1"/>
                </a:solidFill>
                <a:latin typeface="+mj-ea"/>
                <a:ea typeface="+mj-ea"/>
              </a:rPr>
              <a:t>・・</a:t>
            </a:r>
            <a:r>
              <a:rPr lang="ja-JP" altLang="en-US" sz="1000" dirty="0" smtClean="0">
                <a:solidFill>
                  <a:schemeClr val="tx1"/>
                </a:solidFill>
                <a:latin typeface="+mj-ea"/>
                <a:ea typeface="+mj-ea"/>
              </a:rPr>
              <a:t>・</a:t>
            </a:r>
            <a:r>
              <a:rPr kumimoji="1" lang="ja-JP" altLang="en-US" sz="1000" dirty="0" smtClean="0">
                <a:solidFill>
                  <a:schemeClr val="tx1"/>
                </a:solidFill>
                <a:latin typeface="+mj-ea"/>
                <a:ea typeface="+mj-ea"/>
              </a:rPr>
              <a:t>・・・・・・</a:t>
            </a:r>
            <a:r>
              <a:rPr kumimoji="1" lang="en-US" altLang="ja-JP" sz="1000" dirty="0" smtClean="0">
                <a:solidFill>
                  <a:schemeClr val="tx1"/>
                </a:solidFill>
                <a:latin typeface="+mj-ea"/>
                <a:ea typeface="+mj-ea"/>
              </a:rPr>
              <a:t>2</a:t>
            </a:r>
            <a:r>
              <a:rPr kumimoji="1" lang="ja-JP" altLang="en-US" sz="1000" dirty="0" smtClean="0">
                <a:solidFill>
                  <a:schemeClr val="tx1"/>
                </a:solidFill>
                <a:latin typeface="+mj-ea"/>
                <a:ea typeface="+mj-ea"/>
              </a:rPr>
              <a:t>％</a:t>
            </a:r>
            <a:endParaRPr kumimoji="1" lang="en-US" altLang="ja-JP" sz="1000" dirty="0" smtClean="0">
              <a:solidFill>
                <a:schemeClr val="tx1"/>
              </a:solidFill>
              <a:latin typeface="+mj-ea"/>
              <a:ea typeface="+mj-ea"/>
            </a:endParaRPr>
          </a:p>
          <a:p>
            <a:r>
              <a:rPr lang="ja-JP" altLang="en-US" sz="1000" dirty="0" smtClean="0">
                <a:solidFill>
                  <a:schemeClr val="tx1"/>
                </a:solidFill>
                <a:latin typeface="+mj-ea"/>
                <a:ea typeface="+mj-ea"/>
              </a:rPr>
              <a:t>　・その他・・・・・・・・・・・・ ・・・・・・・・・</a:t>
            </a:r>
            <a:r>
              <a:rPr lang="ja-JP" altLang="en-US" sz="1000" dirty="0">
                <a:solidFill>
                  <a:schemeClr val="tx1"/>
                </a:solidFill>
                <a:latin typeface="+mj-ea"/>
                <a:ea typeface="+mj-ea"/>
              </a:rPr>
              <a:t>・・・</a:t>
            </a:r>
            <a:r>
              <a:rPr lang="ja-JP" altLang="en-US" sz="1000" dirty="0" smtClean="0">
                <a:solidFill>
                  <a:schemeClr val="tx1"/>
                </a:solidFill>
                <a:latin typeface="+mj-ea"/>
                <a:ea typeface="+mj-ea"/>
              </a:rPr>
              <a:t>・・・・・・・ </a:t>
            </a:r>
            <a:r>
              <a:rPr lang="en-US" altLang="ja-JP" sz="1000" dirty="0" smtClean="0">
                <a:solidFill>
                  <a:schemeClr val="tx1"/>
                </a:solidFill>
                <a:latin typeface="+mj-ea"/>
                <a:ea typeface="+mj-ea"/>
              </a:rPr>
              <a:t>8</a:t>
            </a:r>
            <a:r>
              <a:rPr lang="ja-JP" altLang="en-US" sz="1000" dirty="0" smtClean="0">
                <a:solidFill>
                  <a:schemeClr val="tx1"/>
                </a:solidFill>
                <a:latin typeface="+mj-ea"/>
                <a:ea typeface="+mj-ea"/>
              </a:rPr>
              <a:t>％</a:t>
            </a:r>
            <a:endParaRPr kumimoji="1" lang="en-US" altLang="ja-JP" sz="1000" dirty="0" smtClean="0">
              <a:solidFill>
                <a:schemeClr val="tx1"/>
              </a:solidFill>
              <a:latin typeface="+mj-ea"/>
              <a:ea typeface="+mj-ea"/>
            </a:endParaRPr>
          </a:p>
          <a:p>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3196047" y="5398854"/>
            <a:ext cx="6603838" cy="11655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18000" bIns="36000" rtlCol="0" anchor="ctr"/>
          <a:lstStyle/>
          <a:p>
            <a:pPr marL="87313" indent="-87313"/>
            <a:r>
              <a:rPr lang="ja-JP" altLang="en-US" sz="1000" dirty="0" smtClean="0">
                <a:solidFill>
                  <a:schemeClr val="tx1"/>
                </a:solidFill>
                <a:latin typeface="+mj-ea"/>
                <a:ea typeface="+mj-ea"/>
              </a:rPr>
              <a:t>○妊娠期からの養育支援を必要とする家庭を早期に把握し、切れ目のない支援による児童虐待の発生予防・早期発見・早期対応を行うため、「要養育支援者情報提供票」を活用した情報提供について、さらに周知を図る。</a:t>
            </a:r>
            <a:endParaRPr lang="en-US" altLang="ja-JP" sz="1000" dirty="0" smtClean="0">
              <a:solidFill>
                <a:schemeClr val="tx1"/>
              </a:solidFill>
              <a:latin typeface="+mj-ea"/>
              <a:ea typeface="+mj-ea"/>
            </a:endParaRPr>
          </a:p>
          <a:p>
            <a:endParaRPr kumimoji="1" lang="en-US" altLang="ja-JP" sz="400" dirty="0" smtClean="0">
              <a:solidFill>
                <a:schemeClr val="tx1"/>
              </a:solidFill>
              <a:latin typeface="HGPｺﾞｼｯｸE" panose="020B0900000000000000" pitchFamily="50" charset="-128"/>
              <a:ea typeface="HGPｺﾞｼｯｸE" panose="020B0900000000000000" pitchFamily="50" charset="-128"/>
            </a:endParaRPr>
          </a:p>
          <a:p>
            <a:pPr marL="85725" indent="-85725"/>
            <a:r>
              <a:rPr kumimoji="1" lang="ja-JP" altLang="en-US" sz="1000" dirty="0" smtClean="0">
                <a:solidFill>
                  <a:schemeClr val="tx1"/>
                </a:solidFill>
                <a:latin typeface="+mj-ea"/>
                <a:ea typeface="+mj-ea"/>
              </a:rPr>
              <a:t>○</a:t>
            </a:r>
            <a:r>
              <a:rPr lang="ja-JP" altLang="en-US" sz="1000" dirty="0" smtClean="0">
                <a:solidFill>
                  <a:schemeClr val="tx1"/>
                </a:solidFill>
                <a:latin typeface="+mj-ea"/>
                <a:ea typeface="+mj-ea"/>
              </a:rPr>
              <a:t>産後うつ予防や新生児への虐待予防を図るために開始された産婦健康診査事業の推進や、母子保健法改正により市町村の努力義務となった産後ケア事業の有効な運用を推進する中で、医療機関と保健機関の連携を強化する。</a:t>
            </a:r>
            <a:endParaRPr lang="en-US" altLang="ja-JP" sz="1000" dirty="0" smtClean="0">
              <a:solidFill>
                <a:schemeClr val="tx1"/>
              </a:solidFill>
              <a:latin typeface="+mj-ea"/>
              <a:ea typeface="+mj-ea"/>
            </a:endParaRPr>
          </a:p>
          <a:p>
            <a:endParaRPr lang="en-US" altLang="ja-JP" sz="400" dirty="0">
              <a:solidFill>
                <a:schemeClr val="tx1"/>
              </a:solidFill>
              <a:latin typeface="+mj-ea"/>
              <a:ea typeface="+mj-ea"/>
            </a:endParaRPr>
          </a:p>
          <a:p>
            <a:r>
              <a:rPr lang="en-US" altLang="ja-JP" sz="800" dirty="0" smtClean="0">
                <a:solidFill>
                  <a:schemeClr val="tx1"/>
                </a:solidFill>
                <a:latin typeface="HGPｺﾞｼｯｸE" panose="020B0900000000000000" pitchFamily="50" charset="-128"/>
                <a:ea typeface="HGPｺﾞｼｯｸE" panose="020B0900000000000000" pitchFamily="50" charset="-128"/>
              </a:rPr>
              <a:t>&lt;</a:t>
            </a:r>
            <a:r>
              <a:rPr lang="ja-JP" altLang="en-US" sz="800" dirty="0">
                <a:solidFill>
                  <a:schemeClr val="tx1"/>
                </a:solidFill>
                <a:latin typeface="HGPｺﾞｼｯｸE" panose="020B0900000000000000" pitchFamily="50" charset="-128"/>
                <a:ea typeface="HGPｺﾞｼｯｸE" panose="020B0900000000000000" pitchFamily="50" charset="-128"/>
              </a:rPr>
              <a:t>参考</a:t>
            </a:r>
            <a:r>
              <a:rPr lang="en-US" altLang="ja-JP" sz="800" dirty="0" smtClean="0">
                <a:solidFill>
                  <a:schemeClr val="tx1"/>
                </a:solidFill>
                <a:latin typeface="HGPｺﾞｼｯｸE" panose="020B0900000000000000" pitchFamily="50" charset="-128"/>
                <a:ea typeface="HGPｺﾞｼｯｸE" panose="020B0900000000000000" pitchFamily="50" charset="-128"/>
              </a:rPr>
              <a:t>&gt;</a:t>
            </a:r>
            <a:r>
              <a:rPr lang="ja-JP" altLang="en-US" sz="800" dirty="0" smtClean="0">
                <a:solidFill>
                  <a:schemeClr val="tx1"/>
                </a:solidFill>
                <a:latin typeface="HGPｺﾞｼｯｸE" panose="020B0900000000000000" pitchFamily="50" charset="-128"/>
                <a:ea typeface="HGPｺﾞｼｯｸE" panose="020B0900000000000000" pitchFamily="50" charset="-128"/>
              </a:rPr>
              <a:t> </a:t>
            </a:r>
            <a:r>
              <a:rPr lang="ja-JP" altLang="en-US" sz="800" dirty="0">
                <a:solidFill>
                  <a:schemeClr val="tx1"/>
                </a:solidFill>
                <a:latin typeface="HGPｺﾞｼｯｸE" panose="020B0900000000000000" pitchFamily="50" charset="-128"/>
                <a:ea typeface="HGPｺﾞｼｯｸE" panose="020B0900000000000000" pitchFamily="50" charset="-128"/>
              </a:rPr>
              <a:t>＊児童福祉法</a:t>
            </a:r>
            <a:r>
              <a:rPr lang="en-US" altLang="ja-JP" sz="800" dirty="0">
                <a:solidFill>
                  <a:schemeClr val="tx1"/>
                </a:solidFill>
                <a:latin typeface="HGPｺﾞｼｯｸE" panose="020B0900000000000000" pitchFamily="50" charset="-128"/>
                <a:ea typeface="HGPｺﾞｼｯｸE" panose="020B0900000000000000" pitchFamily="50" charset="-128"/>
              </a:rPr>
              <a:t>21</a:t>
            </a:r>
            <a:r>
              <a:rPr lang="ja-JP" altLang="en-US" sz="800" dirty="0">
                <a:solidFill>
                  <a:schemeClr val="tx1"/>
                </a:solidFill>
                <a:latin typeface="HGPｺﾞｼｯｸE" panose="020B0900000000000000" pitchFamily="50" charset="-128"/>
                <a:ea typeface="HGPｺﾞｼｯｸE" panose="020B0900000000000000" pitchFamily="50" charset="-128"/>
              </a:rPr>
              <a:t>条に法定化。支援を要すると思われる妊婦や児童・保護者を把握した医療機関、児童福祉施設、学校等は、</a:t>
            </a:r>
            <a:endParaRPr lang="en-US" altLang="ja-JP" sz="800" dirty="0">
              <a:solidFill>
                <a:schemeClr val="tx1"/>
              </a:solidFill>
              <a:latin typeface="HGPｺﾞｼｯｸE" panose="020B0900000000000000" pitchFamily="50" charset="-128"/>
              <a:ea typeface="HGPｺﾞｼｯｸE" panose="020B0900000000000000" pitchFamily="50" charset="-128"/>
            </a:endParaRPr>
          </a:p>
          <a:p>
            <a:r>
              <a:rPr lang="en-US" altLang="ja-JP" sz="800" dirty="0">
                <a:solidFill>
                  <a:schemeClr val="tx1"/>
                </a:solidFill>
                <a:latin typeface="HGPｺﾞｼｯｸE" panose="020B0900000000000000" pitchFamily="50" charset="-128"/>
                <a:ea typeface="HGPｺﾞｼｯｸE" panose="020B0900000000000000" pitchFamily="50" charset="-128"/>
              </a:rPr>
              <a:t>              </a:t>
            </a:r>
            <a:r>
              <a:rPr lang="ja-JP" altLang="en-US" sz="800" dirty="0">
                <a:solidFill>
                  <a:schemeClr val="tx1"/>
                </a:solidFill>
                <a:latin typeface="HGPｺﾞｼｯｸE" panose="020B0900000000000000" pitchFamily="50" charset="-128"/>
                <a:ea typeface="HGPｺﾞｼｯｸE" panose="020B0900000000000000" pitchFamily="50" charset="-128"/>
              </a:rPr>
              <a:t>その旨を市町村に情報提供するよう努めるものとする。</a:t>
            </a:r>
            <a:endParaRPr lang="en-US" altLang="ja-JP" sz="800" dirty="0">
              <a:solidFill>
                <a:schemeClr val="tx1"/>
              </a:solidFill>
              <a:latin typeface="HGPｺﾞｼｯｸE" panose="020B0900000000000000" pitchFamily="50" charset="-128"/>
              <a:ea typeface="HGPｺﾞｼｯｸE" panose="020B0900000000000000" pitchFamily="50" charset="-128"/>
            </a:endParaRPr>
          </a:p>
          <a:p>
            <a:r>
              <a:rPr lang="ja-JP" altLang="en-US" sz="800" dirty="0" smtClean="0">
                <a:solidFill>
                  <a:schemeClr val="tx1"/>
                </a:solidFill>
                <a:latin typeface="HGPｺﾞｼｯｸE" panose="020B0900000000000000" pitchFamily="50" charset="-128"/>
                <a:ea typeface="HGPｺﾞｼｯｸE" panose="020B0900000000000000" pitchFamily="50" charset="-128"/>
              </a:rPr>
              <a:t>           ＊要養育</a:t>
            </a:r>
            <a:r>
              <a:rPr lang="ja-JP" altLang="en-US" sz="800" dirty="0">
                <a:solidFill>
                  <a:schemeClr val="tx1"/>
                </a:solidFill>
                <a:latin typeface="HGPｺﾞｼｯｸE" panose="020B0900000000000000" pitchFamily="50" charset="-128"/>
                <a:ea typeface="HGPｺﾞｼｯｸE" panose="020B0900000000000000" pitchFamily="50" charset="-128"/>
              </a:rPr>
              <a:t>支援者情報提供票　</a:t>
            </a:r>
            <a:r>
              <a:rPr lang="en-US" altLang="ja-JP" sz="800" dirty="0">
                <a:solidFill>
                  <a:schemeClr val="tx1"/>
                </a:solidFill>
                <a:latin typeface="HGPｺﾞｼｯｸE" panose="020B0900000000000000" pitchFamily="50" charset="-128"/>
                <a:ea typeface="HGPｺﾞｼｯｸE" panose="020B0900000000000000" pitchFamily="50" charset="-128"/>
                <a:hlinkClick r:id="rId3"/>
              </a:rPr>
              <a:t>http://www.pref.osaka.lg.jp/kenkozukuri/boshi/renkei.html</a:t>
            </a:r>
            <a:r>
              <a:rPr lang="ja-JP" altLang="en-US" sz="800" dirty="0" smtClean="0">
                <a:solidFill>
                  <a:schemeClr val="tx1"/>
                </a:solidFill>
                <a:latin typeface="+mj-ea"/>
                <a:ea typeface="+mj-ea"/>
              </a:rPr>
              <a:t> </a:t>
            </a:r>
            <a:r>
              <a:rPr lang="ja-JP" altLang="en-US" sz="800" dirty="0">
                <a:solidFill>
                  <a:schemeClr val="tx1"/>
                </a:solidFill>
                <a:latin typeface="+mj-ea"/>
                <a:ea typeface="+mj-ea"/>
              </a:rPr>
              <a:t>　</a:t>
            </a:r>
            <a:r>
              <a:rPr lang="ja-JP" altLang="en-US" sz="800" dirty="0" smtClean="0">
                <a:solidFill>
                  <a:schemeClr val="tx1"/>
                </a:solidFill>
                <a:latin typeface="+mj-ea"/>
                <a:ea typeface="+mj-ea"/>
              </a:rPr>
              <a:t>　　　　</a:t>
            </a:r>
            <a:endParaRPr lang="en-US" altLang="ja-JP" sz="800" dirty="0">
              <a:solidFill>
                <a:schemeClr val="tx1"/>
              </a:solidFill>
              <a:latin typeface="HGPｺﾞｼｯｸE" panose="020B0900000000000000" pitchFamily="50" charset="-128"/>
              <a:ea typeface="HGPｺﾞｼｯｸE" panose="020B0900000000000000" pitchFamily="50" charset="-128"/>
            </a:endParaRPr>
          </a:p>
        </p:txBody>
      </p:sp>
      <p:sp>
        <p:nvSpPr>
          <p:cNvPr id="19" name="角丸四角形 18"/>
          <p:cNvSpPr/>
          <p:nvPr/>
        </p:nvSpPr>
        <p:spPr>
          <a:xfrm>
            <a:off x="3193207" y="5181599"/>
            <a:ext cx="1509383" cy="235354"/>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今後の対応</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3129290" y="3828602"/>
            <a:ext cx="1609392" cy="250417"/>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保護者の要因</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1" name="角丸四角形 20"/>
          <p:cNvSpPr/>
          <p:nvPr/>
        </p:nvSpPr>
        <p:spPr>
          <a:xfrm>
            <a:off x="113742" y="3828602"/>
            <a:ext cx="1540964" cy="250417"/>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子どもの要因</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8" name="角丸四角形 17"/>
          <p:cNvSpPr/>
          <p:nvPr/>
        </p:nvSpPr>
        <p:spPr>
          <a:xfrm>
            <a:off x="6837683" y="3794787"/>
            <a:ext cx="761963" cy="284233"/>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特徴</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108318" y="5181599"/>
            <a:ext cx="2022631" cy="235354"/>
          </a:xfrm>
          <a:prstGeom prst="roundRect">
            <a:avLst>
              <a:gd name="adj" fmla="val 13492"/>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支援内容</a:t>
            </a:r>
            <a:r>
              <a:rPr lang="en-US" altLang="ja-JP" sz="1400" b="1" dirty="0" smtClean="0">
                <a:solidFill>
                  <a:schemeClr val="bg1"/>
                </a:solidFill>
                <a:latin typeface="HG丸ｺﾞｼｯｸM-PRO" panose="020F0600000000000000" pitchFamily="50" charset="-128"/>
                <a:ea typeface="HG丸ｺﾞｼｯｸM-PRO" panose="020F0600000000000000" pitchFamily="50" charset="-128"/>
              </a:rPr>
              <a:t> </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（重複回答）</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6829220" y="1371729"/>
            <a:ext cx="2545745" cy="280964"/>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令和</a:t>
            </a:r>
            <a:r>
              <a:rPr lang="en-US" altLang="ja-JP" sz="1400" b="1" dirty="0" smtClean="0">
                <a:solidFill>
                  <a:schemeClr val="bg1"/>
                </a:solidFill>
                <a:latin typeface="HG丸ｺﾞｼｯｸM-PRO" panose="020F0600000000000000" pitchFamily="50" charset="-128"/>
                <a:ea typeface="HG丸ｺﾞｼｯｸM-PRO" panose="020F0600000000000000" pitchFamily="50" charset="-128"/>
              </a:rPr>
              <a:t>3</a:t>
            </a: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年度情報提供元</a:t>
            </a:r>
            <a:r>
              <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rPr>
              <a:t>(</a:t>
            </a: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延件数</a:t>
            </a:r>
            <a:r>
              <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rPr>
              <a:t>)</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97136" y="1374861"/>
            <a:ext cx="2693952" cy="280964"/>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情報受理件数</a:t>
            </a:r>
            <a:r>
              <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rPr>
              <a:t>(H26</a:t>
            </a: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a:t>
            </a:r>
            <a:r>
              <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rPr>
              <a:t>R3)</a:t>
            </a: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実績</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6600000" y="496787"/>
            <a:ext cx="3382561" cy="276999"/>
          </a:xfrm>
          <a:prstGeom prst="rect">
            <a:avLst/>
          </a:prstGeom>
          <a:noFill/>
        </p:spPr>
        <p:txBody>
          <a:bodyPr wrap="square" rtlCol="0">
            <a:spAutoFit/>
          </a:bodyPr>
          <a:lstStyle/>
          <a:p>
            <a:r>
              <a:rPr lang="ja-JP" altLang="en-US" sz="600" dirty="0">
                <a:latin typeface="HG丸ｺﾞｼｯｸM-PRO" panose="020F0600000000000000" pitchFamily="50" charset="-128"/>
                <a:ea typeface="HG丸ｺﾞｼｯｸM-PRO" panose="020F0600000000000000" pitchFamily="50" charset="-128"/>
              </a:rPr>
              <a:t>（参考通知</a:t>
            </a:r>
            <a:r>
              <a:rPr lang="ja-JP" altLang="en-US" sz="600" dirty="0" smtClean="0">
                <a:latin typeface="HG丸ｺﾞｼｯｸM-PRO" panose="020F0600000000000000" pitchFamily="50" charset="-128"/>
                <a:ea typeface="HG丸ｺﾞｼｯｸM-PRO" panose="020F0600000000000000" pitchFamily="50" charset="-128"/>
              </a:rPr>
              <a:t>文）</a:t>
            </a:r>
            <a:r>
              <a:rPr lang="ja-JP" altLang="en-US" sz="600" dirty="0">
                <a:latin typeface="HG丸ｺﾞｼｯｸM-PRO" panose="020F0600000000000000" pitchFamily="50" charset="-128"/>
                <a:ea typeface="HG丸ｺﾞｼｯｸM-PRO" panose="020F0600000000000000" pitchFamily="50" charset="-128"/>
              </a:rPr>
              <a:t>「児童虐待の防止等に係る児童等に関する資料又は情報の提供について」</a:t>
            </a:r>
            <a:endParaRPr lang="en-US" altLang="ja-JP" sz="600" dirty="0" smtClean="0">
              <a:latin typeface="HG丸ｺﾞｼｯｸM-PRO" panose="020F0600000000000000" pitchFamily="50" charset="-128"/>
              <a:ea typeface="HG丸ｺﾞｼｯｸM-PRO" panose="020F0600000000000000" pitchFamily="50" charset="-128"/>
            </a:endParaRPr>
          </a:p>
          <a:p>
            <a:r>
              <a:rPr lang="ja-JP" altLang="en-US" sz="600" dirty="0" smtClean="0">
                <a:latin typeface="HG丸ｺﾞｼｯｸM-PRO" panose="020F0600000000000000" pitchFamily="50" charset="-128"/>
                <a:ea typeface="HG丸ｺﾞｼｯｸM-PRO" panose="020F0600000000000000" pitchFamily="50" charset="-128"/>
              </a:rPr>
              <a:t>　　　　　　　　　　　　　　　　（</a:t>
            </a:r>
            <a:r>
              <a:rPr lang="ja-JP" altLang="en-US" sz="600" dirty="0">
                <a:latin typeface="HG丸ｺﾞｼｯｸM-PRO" panose="020F0600000000000000" pitchFamily="50" charset="-128"/>
                <a:ea typeface="HG丸ｺﾞｼｯｸM-PRO" panose="020F0600000000000000" pitchFamily="50" charset="-128"/>
              </a:rPr>
              <a:t>平成</a:t>
            </a:r>
            <a:r>
              <a:rPr lang="en-US" altLang="ja-JP" sz="600" dirty="0">
                <a:latin typeface="HG丸ｺﾞｼｯｸM-PRO" panose="020F0600000000000000" pitchFamily="50" charset="-128"/>
                <a:ea typeface="HG丸ｺﾞｼｯｸM-PRO" panose="020F0600000000000000" pitchFamily="50" charset="-128"/>
              </a:rPr>
              <a:t>28 </a:t>
            </a:r>
            <a:r>
              <a:rPr lang="ja-JP" altLang="en-US" sz="600" dirty="0">
                <a:latin typeface="HG丸ｺﾞｼｯｸM-PRO" panose="020F0600000000000000" pitchFamily="50" charset="-128"/>
                <a:ea typeface="HG丸ｺﾞｼｯｸM-PRO" panose="020F0600000000000000" pitchFamily="50" charset="-128"/>
              </a:rPr>
              <a:t>年</a:t>
            </a:r>
            <a:r>
              <a:rPr lang="en-US" altLang="ja-JP" sz="600" dirty="0">
                <a:latin typeface="HG丸ｺﾞｼｯｸM-PRO" panose="020F0600000000000000" pitchFamily="50" charset="-128"/>
                <a:ea typeface="HG丸ｺﾞｼｯｸM-PRO" panose="020F0600000000000000" pitchFamily="50" charset="-128"/>
              </a:rPr>
              <a:t>12 </a:t>
            </a:r>
            <a:r>
              <a:rPr lang="ja-JP" altLang="en-US" sz="600" dirty="0">
                <a:latin typeface="HG丸ｺﾞｼｯｸM-PRO" panose="020F0600000000000000" pitchFamily="50" charset="-128"/>
                <a:ea typeface="HG丸ｺﾞｼｯｸM-PRO" panose="020F0600000000000000" pitchFamily="50" charset="-128"/>
              </a:rPr>
              <a:t>月</a:t>
            </a:r>
            <a:r>
              <a:rPr lang="en-US" altLang="ja-JP" sz="600" dirty="0">
                <a:latin typeface="HG丸ｺﾞｼｯｸM-PRO" panose="020F0600000000000000" pitchFamily="50" charset="-128"/>
                <a:ea typeface="HG丸ｺﾞｼｯｸM-PRO" panose="020F0600000000000000" pitchFamily="50" charset="-128"/>
              </a:rPr>
              <a:t>16 </a:t>
            </a:r>
            <a:r>
              <a:rPr lang="ja-JP" altLang="en-US" sz="600" dirty="0">
                <a:latin typeface="HG丸ｺﾞｼｯｸM-PRO" panose="020F0600000000000000" pitchFamily="50" charset="-128"/>
                <a:ea typeface="HG丸ｺﾞｼｯｸM-PRO" panose="020F0600000000000000" pitchFamily="50" charset="-128"/>
              </a:rPr>
              <a:t>日付雇児</a:t>
            </a:r>
            <a:r>
              <a:rPr lang="ja-JP" altLang="en-US" sz="600" dirty="0" smtClean="0">
                <a:latin typeface="HG丸ｺﾞｼｯｸM-PRO" panose="020F0600000000000000" pitchFamily="50" charset="-128"/>
                <a:ea typeface="HG丸ｺﾞｼｯｸM-PRO" panose="020F0600000000000000" pitchFamily="50" charset="-128"/>
              </a:rPr>
              <a:t>総発</a:t>
            </a:r>
            <a:r>
              <a:rPr lang="en-US" altLang="ja-JP" sz="600" dirty="0">
                <a:latin typeface="HG丸ｺﾞｼｯｸM-PRO" panose="020F0600000000000000" pitchFamily="50" charset="-128"/>
                <a:ea typeface="HG丸ｺﾞｼｯｸM-PRO" panose="020F0600000000000000" pitchFamily="50" charset="-128"/>
              </a:rPr>
              <a:t>1216 </a:t>
            </a:r>
            <a:r>
              <a:rPr lang="ja-JP" altLang="en-US" sz="600" dirty="0" smtClean="0">
                <a:latin typeface="HG丸ｺﾞｼｯｸM-PRO" panose="020F0600000000000000" pitchFamily="50" charset="-128"/>
                <a:ea typeface="HG丸ｺﾞｼｯｸM-PRO" panose="020F0600000000000000" pitchFamily="50" charset="-128"/>
              </a:rPr>
              <a:t>第１号）</a:t>
            </a:r>
            <a:endParaRPr lang="en-US" altLang="ja-JP" sz="600" dirty="0">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21406723"/>
              </p:ext>
            </p:extLst>
          </p:nvPr>
        </p:nvGraphicFramePr>
        <p:xfrm>
          <a:off x="3722193" y="1321500"/>
          <a:ext cx="3057748" cy="2440605"/>
        </p:xfrm>
        <a:graphic>
          <a:graphicData uri="http://schemas.openxmlformats.org/drawingml/2006/table">
            <a:tbl>
              <a:tblPr>
                <a:tableStyleId>{BC89EF96-8CEA-46FF-86C4-4CE0E7609802}</a:tableStyleId>
              </a:tblPr>
              <a:tblGrid>
                <a:gridCol w="535710">
                  <a:extLst>
                    <a:ext uri="{9D8B030D-6E8A-4147-A177-3AD203B41FA5}">
                      <a16:colId xmlns:a16="http://schemas.microsoft.com/office/drawing/2014/main" val="2344632833"/>
                    </a:ext>
                  </a:extLst>
                </a:gridCol>
                <a:gridCol w="793643">
                  <a:extLst>
                    <a:ext uri="{9D8B030D-6E8A-4147-A177-3AD203B41FA5}">
                      <a16:colId xmlns:a16="http://schemas.microsoft.com/office/drawing/2014/main" val="1465867422"/>
                    </a:ext>
                  </a:extLst>
                </a:gridCol>
                <a:gridCol w="1026647">
                  <a:extLst>
                    <a:ext uri="{9D8B030D-6E8A-4147-A177-3AD203B41FA5}">
                      <a16:colId xmlns:a16="http://schemas.microsoft.com/office/drawing/2014/main" val="1058614467"/>
                    </a:ext>
                  </a:extLst>
                </a:gridCol>
                <a:gridCol w="701748">
                  <a:extLst>
                    <a:ext uri="{9D8B030D-6E8A-4147-A177-3AD203B41FA5}">
                      <a16:colId xmlns:a16="http://schemas.microsoft.com/office/drawing/2014/main" val="4193348213"/>
                    </a:ext>
                  </a:extLst>
                </a:gridCol>
              </a:tblGrid>
              <a:tr h="371658">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　</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ctr" fontAlgn="ctr"/>
                      <a:r>
                        <a:rPr lang="zh-TW" altLang="en-US" sz="1000" u="none" strike="noStrike" dirty="0" smtClean="0">
                          <a:effectLst/>
                          <a:latin typeface="HGPｺﾞｼｯｸM" panose="020B0600000000000000" pitchFamily="50" charset="-128"/>
                          <a:ea typeface="HGPｺﾞｼｯｸM" panose="020B0600000000000000" pitchFamily="50" charset="-128"/>
                        </a:rPr>
                        <a:t>要養育支援者</a:t>
                      </a:r>
                      <a:r>
                        <a:rPr lang="zh-TW" altLang="en-US" sz="1000" u="none" strike="noStrike" dirty="0">
                          <a:effectLst/>
                          <a:latin typeface="HGPｺﾞｼｯｸM" panose="020B0600000000000000" pitchFamily="50" charset="-128"/>
                          <a:ea typeface="HGPｺﾞｼｯｸM" panose="020B0600000000000000" pitchFamily="50" charset="-128"/>
                        </a:rPr>
                        <a:t/>
                      </a:r>
                      <a:br>
                        <a:rPr lang="zh-TW" altLang="en-US" sz="1000" u="none" strike="noStrike" dirty="0">
                          <a:effectLst/>
                          <a:latin typeface="HGPｺﾞｼｯｸM" panose="020B0600000000000000" pitchFamily="50" charset="-128"/>
                          <a:ea typeface="HGPｺﾞｼｯｸM" panose="020B0600000000000000" pitchFamily="50" charset="-128"/>
                        </a:rPr>
                      </a:br>
                      <a:r>
                        <a:rPr lang="zh-TW" altLang="en-US" sz="1000" u="none" strike="noStrike" dirty="0" smtClean="0">
                          <a:effectLst/>
                          <a:latin typeface="HGPｺﾞｼｯｸM" panose="020B0600000000000000" pitchFamily="50" charset="-128"/>
                          <a:ea typeface="HGPｺﾞｼｯｸM" panose="020B0600000000000000" pitchFamily="50" charset="-128"/>
                        </a:rPr>
                        <a:t>情報提供票</a:t>
                      </a:r>
                      <a:endParaRPr lang="zh-TW"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その他情報提供</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（看護サマリー等）</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合計</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extLst>
                  <a:ext uri="{0D108BD9-81ED-4DB2-BD59-A6C34878D82A}">
                    <a16:rowId xmlns:a16="http://schemas.microsoft.com/office/drawing/2014/main" val="1278952860"/>
                  </a:ext>
                </a:extLst>
              </a:tr>
              <a:tr h="229883">
                <a:tc>
                  <a:txBody>
                    <a:bodyPr/>
                    <a:lstStyle/>
                    <a:p>
                      <a:pPr algn="ctr" fontAlgn="ctr"/>
                      <a:r>
                        <a:rPr lang="en-US" sz="1000" u="none" strike="noStrike" dirty="0">
                          <a:effectLst/>
                          <a:latin typeface="HGPｺﾞｼｯｸM" panose="020B0600000000000000" pitchFamily="50" charset="-128"/>
                          <a:ea typeface="HGPｺﾞｼｯｸM" panose="020B0600000000000000" pitchFamily="50" charset="-128"/>
                        </a:rPr>
                        <a:t>H26</a:t>
                      </a:r>
                      <a:r>
                        <a:rPr lang="ja-JP" altLang="en-US" sz="1000" u="none" strike="noStrike" dirty="0">
                          <a:effectLst/>
                          <a:latin typeface="HGPｺﾞｼｯｸM" panose="020B0600000000000000" pitchFamily="50" charset="-128"/>
                          <a:ea typeface="HGPｺﾞｼｯｸM" panose="020B0600000000000000" pitchFamily="50" charset="-128"/>
                        </a:rPr>
                        <a:t>年度</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4,849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1,167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6,016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extLst>
                  <a:ext uri="{0D108BD9-81ED-4DB2-BD59-A6C34878D82A}">
                    <a16:rowId xmlns:a16="http://schemas.microsoft.com/office/drawing/2014/main" val="2281596221"/>
                  </a:ext>
                </a:extLst>
              </a:tr>
              <a:tr h="229883">
                <a:tc>
                  <a:txBody>
                    <a:bodyPr/>
                    <a:lstStyle/>
                    <a:p>
                      <a:pPr algn="ctr" fontAlgn="ctr"/>
                      <a:r>
                        <a:rPr lang="en-US" sz="1000" u="none" strike="noStrike">
                          <a:effectLst/>
                          <a:latin typeface="HGPｺﾞｼｯｸM" panose="020B0600000000000000" pitchFamily="50" charset="-128"/>
                          <a:ea typeface="HGPｺﾞｼｯｸM" panose="020B0600000000000000" pitchFamily="50" charset="-128"/>
                        </a:rPr>
                        <a:t>H27</a:t>
                      </a:r>
                      <a:r>
                        <a:rPr lang="ja-JP" altLang="en-US" sz="1000" u="none" strike="noStrike">
                          <a:effectLst/>
                          <a:latin typeface="HGPｺﾞｼｯｸM" panose="020B0600000000000000" pitchFamily="50" charset="-128"/>
                          <a:ea typeface="HGPｺﾞｼｯｸM" panose="020B0600000000000000" pitchFamily="50" charset="-128"/>
                        </a:rPr>
                        <a:t>年度</a:t>
                      </a:r>
                      <a:endParaRPr lang="ja-JP" altLang="en-US" sz="1000" b="0" i="0" u="none" strike="noStrike">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5,099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1,286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6,385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extLst>
                  <a:ext uri="{0D108BD9-81ED-4DB2-BD59-A6C34878D82A}">
                    <a16:rowId xmlns:a16="http://schemas.microsoft.com/office/drawing/2014/main" val="907737629"/>
                  </a:ext>
                </a:extLst>
              </a:tr>
              <a:tr h="229883">
                <a:tc>
                  <a:txBody>
                    <a:bodyPr/>
                    <a:lstStyle/>
                    <a:p>
                      <a:pPr algn="ctr" fontAlgn="ctr"/>
                      <a:r>
                        <a:rPr lang="en-US" sz="1000" u="none" strike="noStrike">
                          <a:effectLst/>
                          <a:latin typeface="HGPｺﾞｼｯｸM" panose="020B0600000000000000" pitchFamily="50" charset="-128"/>
                          <a:ea typeface="HGPｺﾞｼｯｸM" panose="020B0600000000000000" pitchFamily="50" charset="-128"/>
                        </a:rPr>
                        <a:t>H28</a:t>
                      </a:r>
                      <a:r>
                        <a:rPr lang="ja-JP" altLang="en-US" sz="1000" u="none" strike="noStrike">
                          <a:effectLst/>
                          <a:latin typeface="HGPｺﾞｼｯｸM" panose="020B0600000000000000" pitchFamily="50" charset="-128"/>
                          <a:ea typeface="HGPｺﾞｼｯｸM" panose="020B0600000000000000" pitchFamily="50" charset="-128"/>
                        </a:rPr>
                        <a:t>年度</a:t>
                      </a:r>
                      <a:endParaRPr lang="ja-JP" altLang="en-US" sz="1000" b="0" i="0" u="none" strike="noStrike">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5,348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1,170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6,518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extLst>
                  <a:ext uri="{0D108BD9-81ED-4DB2-BD59-A6C34878D82A}">
                    <a16:rowId xmlns:a16="http://schemas.microsoft.com/office/drawing/2014/main" val="537825116"/>
                  </a:ext>
                </a:extLst>
              </a:tr>
              <a:tr h="229883">
                <a:tc>
                  <a:txBody>
                    <a:bodyPr/>
                    <a:lstStyle/>
                    <a:p>
                      <a:pPr algn="ctr" fontAlgn="ctr"/>
                      <a:r>
                        <a:rPr lang="en-US" sz="1000" u="none" strike="noStrike" dirty="0">
                          <a:effectLst/>
                          <a:latin typeface="HGPｺﾞｼｯｸM" panose="020B0600000000000000" pitchFamily="50" charset="-128"/>
                          <a:ea typeface="HGPｺﾞｼｯｸM" panose="020B0600000000000000" pitchFamily="50" charset="-128"/>
                        </a:rPr>
                        <a:t>H29</a:t>
                      </a:r>
                      <a:r>
                        <a:rPr lang="ja-JP" altLang="en-US" sz="1000" u="none" strike="noStrike" dirty="0">
                          <a:effectLst/>
                          <a:latin typeface="HGPｺﾞｼｯｸM" panose="020B0600000000000000" pitchFamily="50" charset="-128"/>
                          <a:ea typeface="HGPｺﾞｼｯｸM" panose="020B0600000000000000" pitchFamily="50" charset="-128"/>
                        </a:rPr>
                        <a:t>年度</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6,240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1,260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7,500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extLst>
                  <a:ext uri="{0D108BD9-81ED-4DB2-BD59-A6C34878D82A}">
                    <a16:rowId xmlns:a16="http://schemas.microsoft.com/office/drawing/2014/main" val="1421335213"/>
                  </a:ext>
                </a:extLst>
              </a:tr>
              <a:tr h="229883">
                <a:tc>
                  <a:txBody>
                    <a:bodyPr/>
                    <a:lstStyle/>
                    <a:p>
                      <a:pPr algn="ctr" fontAlgn="ctr"/>
                      <a:r>
                        <a:rPr lang="en-US" altLang="ja-JP" sz="1000" b="0" i="0" u="none" strike="noStrike" dirty="0" smtClean="0">
                          <a:effectLst/>
                          <a:latin typeface="HGPｺﾞｼｯｸM" panose="020B0600000000000000" pitchFamily="50" charset="-128"/>
                          <a:ea typeface="HGPｺﾞｼｯｸM" panose="020B0600000000000000" pitchFamily="50" charset="-128"/>
                        </a:rPr>
                        <a:t>H30</a:t>
                      </a:r>
                      <a:r>
                        <a:rPr lang="ja-JP" altLang="en-US" sz="1000" b="0" i="0" u="none" strike="noStrike" dirty="0" smtClean="0">
                          <a:effectLst/>
                          <a:latin typeface="HGPｺﾞｼｯｸM" panose="020B0600000000000000" pitchFamily="50" charset="-128"/>
                          <a:ea typeface="HGPｺﾞｼｯｸM" panose="020B0600000000000000" pitchFamily="50" charset="-128"/>
                        </a:rPr>
                        <a:t>年度</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b="0" i="0" u="none" strike="noStrike" dirty="0" smtClean="0">
                          <a:effectLst/>
                          <a:latin typeface="HGPｺﾞｼｯｸM" panose="020B0600000000000000" pitchFamily="50" charset="-128"/>
                          <a:ea typeface="HGPｺﾞｼｯｸM" panose="020B0600000000000000" pitchFamily="50" charset="-128"/>
                        </a:rPr>
                        <a:t>7,032</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b="0" i="0" u="none" strike="noStrike" dirty="0" smtClean="0">
                          <a:effectLst/>
                          <a:latin typeface="HGPｺﾞｼｯｸM" panose="020B0600000000000000" pitchFamily="50" charset="-128"/>
                          <a:ea typeface="HGPｺﾞｼｯｸM" panose="020B0600000000000000" pitchFamily="50" charset="-128"/>
                        </a:rPr>
                        <a:t>1,509</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b="0" i="0" u="none" strike="noStrike" dirty="0" smtClean="0">
                          <a:effectLst/>
                          <a:latin typeface="HGPｺﾞｼｯｸM" panose="020B0600000000000000" pitchFamily="50" charset="-128"/>
                          <a:ea typeface="HGPｺﾞｼｯｸM" panose="020B0600000000000000" pitchFamily="50" charset="-128"/>
                        </a:rPr>
                        <a:t>8,541</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extLst>
                  <a:ext uri="{0D108BD9-81ED-4DB2-BD59-A6C34878D82A}">
                    <a16:rowId xmlns:a16="http://schemas.microsoft.com/office/drawing/2014/main" val="1098651905"/>
                  </a:ext>
                </a:extLst>
              </a:tr>
              <a:tr h="229883">
                <a:tc>
                  <a:txBody>
                    <a:bodyPr/>
                    <a:lstStyle/>
                    <a:p>
                      <a:pPr algn="ctr" fontAlgn="ctr"/>
                      <a:r>
                        <a:rPr lang="en-US" altLang="ja-JP" sz="1000" b="0" i="0" u="none" strike="noStrike" dirty="0" smtClean="0">
                          <a:effectLst/>
                          <a:latin typeface="HGPｺﾞｼｯｸM" panose="020B0600000000000000" pitchFamily="50" charset="-128"/>
                          <a:ea typeface="HGPｺﾞｼｯｸM" panose="020B0600000000000000" pitchFamily="50" charset="-128"/>
                        </a:rPr>
                        <a:t>R1</a:t>
                      </a:r>
                      <a:r>
                        <a:rPr lang="ja-JP" altLang="en-US" sz="1000" b="0" i="0" u="none" strike="noStrike" dirty="0" smtClean="0">
                          <a:effectLst/>
                          <a:latin typeface="HGPｺﾞｼｯｸM" panose="020B0600000000000000" pitchFamily="50" charset="-128"/>
                          <a:ea typeface="HGPｺﾞｼｯｸM" panose="020B0600000000000000" pitchFamily="50" charset="-128"/>
                        </a:rPr>
                        <a:t>年度</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b="0" i="0" u="none" strike="noStrike" dirty="0" smtClean="0">
                          <a:effectLst/>
                          <a:latin typeface="HGPｺﾞｼｯｸM" panose="020B0600000000000000" pitchFamily="50" charset="-128"/>
                          <a:ea typeface="HGPｺﾞｼｯｸM" panose="020B0600000000000000" pitchFamily="50" charset="-128"/>
                        </a:rPr>
                        <a:t>7,041</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b="0" i="0" u="none" strike="noStrike" dirty="0" smtClean="0">
                          <a:effectLst/>
                          <a:latin typeface="HGPｺﾞｼｯｸM" panose="020B0600000000000000" pitchFamily="50" charset="-128"/>
                          <a:ea typeface="HGPｺﾞｼｯｸM" panose="020B0600000000000000" pitchFamily="50" charset="-128"/>
                        </a:rPr>
                        <a:t>1,380</a:t>
                      </a:r>
                    </a:p>
                  </a:txBody>
                  <a:tcPr marL="9525" marR="9525" marT="9525" marB="0" anchor="ctr">
                    <a:solidFill>
                      <a:schemeClr val="bg1"/>
                    </a:solidFill>
                  </a:tcPr>
                </a:tc>
                <a:tc>
                  <a:txBody>
                    <a:bodyPr/>
                    <a:lstStyle/>
                    <a:p>
                      <a:pPr algn="r" fontAlgn="ctr"/>
                      <a:r>
                        <a:rPr lang="en-US" altLang="ja-JP" sz="1000" b="0" i="0" u="none" strike="noStrike" dirty="0" smtClean="0">
                          <a:effectLst/>
                          <a:latin typeface="HGPｺﾞｼｯｸM" panose="020B0600000000000000" pitchFamily="50" charset="-128"/>
                          <a:ea typeface="HGPｺﾞｼｯｸM" panose="020B0600000000000000" pitchFamily="50" charset="-128"/>
                        </a:rPr>
                        <a:t>8,421</a:t>
                      </a:r>
                    </a:p>
                  </a:txBody>
                  <a:tcPr marL="9525" marR="9525" marT="9525" marB="0" anchor="ctr">
                    <a:solidFill>
                      <a:schemeClr val="bg1"/>
                    </a:solidFill>
                  </a:tcPr>
                </a:tc>
                <a:extLst>
                  <a:ext uri="{0D108BD9-81ED-4DB2-BD59-A6C34878D82A}">
                    <a16:rowId xmlns:a16="http://schemas.microsoft.com/office/drawing/2014/main" val="1995602033"/>
                  </a:ext>
                </a:extLst>
              </a:tr>
              <a:tr h="229883">
                <a:tc>
                  <a:txBody>
                    <a:bodyPr/>
                    <a:lstStyle/>
                    <a:p>
                      <a:pPr algn="ctr" fontAlgn="ctr"/>
                      <a:r>
                        <a:rPr lang="en-US" altLang="ja-JP" sz="1000" b="0" i="0" u="none" strike="noStrike" dirty="0" smtClean="0">
                          <a:effectLst/>
                          <a:latin typeface="HGPｺﾞｼｯｸM" panose="020B0600000000000000" pitchFamily="50" charset="-128"/>
                          <a:ea typeface="HGPｺﾞｼｯｸM" panose="020B0600000000000000" pitchFamily="50" charset="-128"/>
                        </a:rPr>
                        <a:t>R2</a:t>
                      </a:r>
                      <a:r>
                        <a:rPr lang="ja-JP" altLang="en-US" sz="1000" b="0" i="0" u="none" strike="noStrike" dirty="0" smtClean="0">
                          <a:effectLst/>
                          <a:latin typeface="HGPｺﾞｼｯｸM" panose="020B0600000000000000" pitchFamily="50" charset="-128"/>
                          <a:ea typeface="HGPｺﾞｼｯｸM" panose="020B0600000000000000" pitchFamily="50" charset="-128"/>
                        </a:rPr>
                        <a:t>年度</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b="0" i="0" u="none" strike="noStrike" dirty="0">
                          <a:solidFill>
                            <a:schemeClr val="tx1"/>
                          </a:solidFill>
                          <a:effectLst/>
                          <a:latin typeface="HGPｺﾞｼｯｸM" panose="020B0600000000000000" pitchFamily="50" charset="-128"/>
                          <a:ea typeface="HGPｺﾞｼｯｸM" panose="020B0600000000000000" pitchFamily="50" charset="-128"/>
                        </a:rPr>
                        <a:t>6,866</a:t>
                      </a:r>
                      <a:r>
                        <a:rPr lang="en-US" altLang="ja-JP" sz="1000" b="0" i="0" u="none" strike="noStrike" dirty="0">
                          <a:solidFill>
                            <a:schemeClr val="tx1"/>
                          </a:solidFill>
                          <a:effectLst/>
                          <a:latin typeface="HGｺﾞｼｯｸM" panose="020B0609000000000000" pitchFamily="49" charset="-128"/>
                          <a:ea typeface="HGｺﾞｼｯｸM" panose="020B0609000000000000" pitchFamily="49" charset="-128"/>
                        </a:rPr>
                        <a:t> </a:t>
                      </a:r>
                    </a:p>
                  </a:txBody>
                  <a:tcPr marL="9525" marR="9525" marT="9525" marB="0" anchor="ctr">
                    <a:solidFill>
                      <a:schemeClr val="bg1"/>
                    </a:solidFill>
                  </a:tcPr>
                </a:tc>
                <a:tc>
                  <a:txBody>
                    <a:bodyPr/>
                    <a:lstStyle/>
                    <a:p>
                      <a:pPr algn="r" fontAlgn="ctr"/>
                      <a:r>
                        <a:rPr lang="en-US" altLang="ja-JP" sz="1000" b="0" i="0" u="none" strike="noStrike" dirty="0">
                          <a:solidFill>
                            <a:schemeClr val="tx1"/>
                          </a:solidFill>
                          <a:effectLst/>
                          <a:latin typeface="HGｺﾞｼｯｸM" panose="020B0609000000000000" pitchFamily="49" charset="-128"/>
                          <a:ea typeface="HGｺﾞｼｯｸM" panose="020B0609000000000000" pitchFamily="49" charset="-128"/>
                        </a:rPr>
                        <a:t>1,264 </a:t>
                      </a:r>
                    </a:p>
                  </a:txBody>
                  <a:tcPr marL="9525" marR="9525" marT="9525" marB="0" anchor="ctr">
                    <a:solidFill>
                      <a:schemeClr val="bg1"/>
                    </a:solidFill>
                  </a:tcPr>
                </a:tc>
                <a:tc>
                  <a:txBody>
                    <a:bodyPr/>
                    <a:lstStyle/>
                    <a:p>
                      <a:pPr algn="r" fontAlgn="ctr"/>
                      <a:r>
                        <a:rPr lang="en-US" altLang="ja-JP" sz="1000" b="0" i="0" u="none" strike="noStrike" dirty="0">
                          <a:solidFill>
                            <a:schemeClr val="tx1"/>
                          </a:solidFill>
                          <a:effectLst/>
                          <a:latin typeface="HGｺﾞｼｯｸM" panose="020B0609000000000000" pitchFamily="49" charset="-128"/>
                          <a:ea typeface="HGｺﾞｼｯｸM" panose="020B0609000000000000" pitchFamily="49" charset="-128"/>
                        </a:rPr>
                        <a:t>8,130 </a:t>
                      </a:r>
                    </a:p>
                  </a:txBody>
                  <a:tcPr marL="9525" marR="9525" marT="9525" marB="0" anchor="ctr">
                    <a:solidFill>
                      <a:schemeClr val="bg1"/>
                    </a:solidFill>
                  </a:tcPr>
                </a:tc>
                <a:extLst>
                  <a:ext uri="{0D108BD9-81ED-4DB2-BD59-A6C34878D82A}">
                    <a16:rowId xmlns:a16="http://schemas.microsoft.com/office/drawing/2014/main" val="3762345845"/>
                  </a:ext>
                </a:extLst>
              </a:tr>
              <a:tr h="229883">
                <a:tc>
                  <a:txBody>
                    <a:bodyPr/>
                    <a:lstStyle/>
                    <a:p>
                      <a:pPr algn="ctr" fontAlgn="ctr"/>
                      <a:r>
                        <a:rPr lang="en-US" altLang="ja-JP" sz="1000" b="0" i="0" u="none" strike="noStrike" dirty="0" smtClean="0">
                          <a:effectLst/>
                          <a:latin typeface="HGPｺﾞｼｯｸM" panose="020B0600000000000000" pitchFamily="50" charset="-128"/>
                          <a:ea typeface="HGPｺﾞｼｯｸM" panose="020B0600000000000000" pitchFamily="50" charset="-128"/>
                        </a:rPr>
                        <a:t>R3</a:t>
                      </a:r>
                      <a:r>
                        <a:rPr lang="ja-JP" altLang="en-US" sz="1000" b="0" i="0" u="none" strike="noStrike" dirty="0" smtClean="0">
                          <a:effectLst/>
                          <a:latin typeface="HGPｺﾞｼｯｸM" panose="020B0600000000000000" pitchFamily="50" charset="-128"/>
                          <a:ea typeface="HGPｺﾞｼｯｸM" panose="020B0600000000000000" pitchFamily="50" charset="-128"/>
                        </a:rPr>
                        <a:t>年度</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b="0" i="0" u="none" strike="noStrike" dirty="0" smtClean="0">
                          <a:solidFill>
                            <a:schemeClr val="tx1"/>
                          </a:solidFill>
                          <a:effectLst/>
                          <a:latin typeface="HGPｺﾞｼｯｸM" panose="020B0600000000000000" pitchFamily="50" charset="-128"/>
                          <a:ea typeface="HGPｺﾞｼｯｸM" panose="020B0600000000000000" pitchFamily="50" charset="-128"/>
                        </a:rPr>
                        <a:t>7,103 </a:t>
                      </a:r>
                      <a:endParaRPr lang="en-US" altLang="ja-JP" sz="1000" b="0" i="0" u="none" strike="noStrike" dirty="0">
                        <a:solidFill>
                          <a:schemeClr val="tx1"/>
                        </a:solidFill>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b="0" i="0" u="none" strike="noStrike" dirty="0">
                          <a:solidFill>
                            <a:schemeClr val="tx1"/>
                          </a:solidFill>
                          <a:effectLst/>
                          <a:latin typeface="HGPｺﾞｼｯｸM" panose="020B0600000000000000" pitchFamily="50" charset="-128"/>
                          <a:ea typeface="HGPｺﾞｼｯｸM" panose="020B0600000000000000" pitchFamily="50" charset="-128"/>
                        </a:rPr>
                        <a:t>1,092 </a:t>
                      </a:r>
                    </a:p>
                  </a:txBody>
                  <a:tcPr marL="9525" marR="9525" marT="9525" marB="0" anchor="ctr">
                    <a:solidFill>
                      <a:schemeClr val="bg1"/>
                    </a:solidFill>
                  </a:tcPr>
                </a:tc>
                <a:tc>
                  <a:txBody>
                    <a:bodyPr/>
                    <a:lstStyle/>
                    <a:p>
                      <a:pPr algn="r" fontAlgn="ctr"/>
                      <a:r>
                        <a:rPr lang="en-US" altLang="ja-JP" sz="1000" b="0" i="0" u="none" strike="noStrike" dirty="0" smtClean="0">
                          <a:solidFill>
                            <a:schemeClr val="tx1"/>
                          </a:solidFill>
                          <a:effectLst/>
                          <a:latin typeface="HGPｺﾞｼｯｸM" panose="020B0600000000000000" pitchFamily="50" charset="-128"/>
                          <a:ea typeface="HGPｺﾞｼｯｸM" panose="020B0600000000000000" pitchFamily="50" charset="-128"/>
                        </a:rPr>
                        <a:t>8,195 </a:t>
                      </a:r>
                      <a:endParaRPr lang="en-US" altLang="ja-JP" sz="1000" b="0" i="0" u="none" strike="noStrike" dirty="0">
                        <a:solidFill>
                          <a:schemeClr val="tx1"/>
                        </a:solidFill>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extLst>
                  <a:ext uri="{0D108BD9-81ED-4DB2-BD59-A6C34878D82A}">
                    <a16:rowId xmlns:a16="http://schemas.microsoft.com/office/drawing/2014/main" val="3061264629"/>
                  </a:ext>
                </a:extLst>
              </a:tr>
              <a:tr h="229883">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合計</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rPr>
                        <a:t>49,578</a:t>
                      </a:r>
                    </a:p>
                  </a:txBody>
                  <a:tcPr marL="9525" marR="9525" marT="9525" marB="0" anchor="ctr">
                    <a:solidFill>
                      <a:schemeClr val="bg1"/>
                    </a:solidFill>
                  </a:tcPr>
                </a:tc>
                <a:tc>
                  <a:txBody>
                    <a:bodyPr/>
                    <a:lstStyle/>
                    <a:p>
                      <a:pPr algn="r" fontAlgn="ctr"/>
                      <a:r>
                        <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rPr>
                        <a:t>10,128</a:t>
                      </a:r>
                    </a:p>
                  </a:txBody>
                  <a:tcPr marL="9525" marR="9525" marT="9525" marB="0" anchor="ctr">
                    <a:solidFill>
                      <a:schemeClr val="bg1"/>
                    </a:solidFill>
                  </a:tcPr>
                </a:tc>
                <a:tc>
                  <a:txBody>
                    <a:bodyPr/>
                    <a:lstStyle/>
                    <a:p>
                      <a:pPr algn="r" fontAlgn="ctr"/>
                      <a:r>
                        <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rPr>
                        <a:t>59,706</a:t>
                      </a:r>
                    </a:p>
                  </a:txBody>
                  <a:tcPr marL="9525" marR="9525" marT="9525" marB="0" anchor="ctr">
                    <a:solidFill>
                      <a:schemeClr val="bg1"/>
                    </a:solidFill>
                  </a:tcPr>
                </a:tc>
                <a:extLst>
                  <a:ext uri="{0D108BD9-81ED-4DB2-BD59-A6C34878D82A}">
                    <a16:rowId xmlns:a16="http://schemas.microsoft.com/office/drawing/2014/main" val="3395560233"/>
                  </a:ext>
                </a:extLst>
              </a:tr>
            </a:tbl>
          </a:graphicData>
        </a:graphic>
      </p:graphicFrame>
      <p:graphicFrame>
        <p:nvGraphicFramePr>
          <p:cNvPr id="27" name="グラフ 26"/>
          <p:cNvGraphicFramePr/>
          <p:nvPr>
            <p:extLst>
              <p:ext uri="{D42A27DB-BD31-4B8C-83A1-F6EECF244321}">
                <p14:modId xmlns:p14="http://schemas.microsoft.com/office/powerpoint/2010/main" val="1857389230"/>
              </p:ext>
            </p:extLst>
          </p:nvPr>
        </p:nvGraphicFramePr>
        <p:xfrm>
          <a:off x="95793" y="1652693"/>
          <a:ext cx="3579224" cy="2099206"/>
        </p:xfrm>
        <a:graphic>
          <a:graphicData uri="http://schemas.openxmlformats.org/drawingml/2006/chart">
            <c:chart xmlns:c="http://schemas.openxmlformats.org/drawingml/2006/chart" xmlns:r="http://schemas.openxmlformats.org/officeDocument/2006/relationships" r:id="rId4"/>
          </a:graphicData>
        </a:graphic>
      </p:graphicFrame>
      <p:sp>
        <p:nvSpPr>
          <p:cNvPr id="28" name="テキスト ボックス 1"/>
          <p:cNvSpPr txBox="1"/>
          <p:nvPr/>
        </p:nvSpPr>
        <p:spPr>
          <a:xfrm>
            <a:off x="205186" y="1788803"/>
            <a:ext cx="484167" cy="165954"/>
          </a:xfrm>
          <a:prstGeom prst="rect">
            <a:avLst/>
          </a:prstGeom>
        </p:spPr>
        <p:txBody>
          <a:bodyPr wrap="non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800" dirty="0" smtClean="0"/>
              <a:t>（実件数</a:t>
            </a:r>
            <a:r>
              <a:rPr lang="ja-JP" altLang="en-US" sz="800" dirty="0"/>
              <a:t>）</a:t>
            </a:r>
          </a:p>
        </p:txBody>
      </p:sp>
      <p:graphicFrame>
        <p:nvGraphicFramePr>
          <p:cNvPr id="30" name="グラフ 29"/>
          <p:cNvGraphicFramePr>
            <a:graphicFrameLocks/>
          </p:cNvGraphicFramePr>
          <p:nvPr>
            <p:extLst>
              <p:ext uri="{D42A27DB-BD31-4B8C-83A1-F6EECF244321}">
                <p14:modId xmlns:p14="http://schemas.microsoft.com/office/powerpoint/2010/main" val="400015347"/>
              </p:ext>
            </p:extLst>
          </p:nvPr>
        </p:nvGraphicFramePr>
        <p:xfrm>
          <a:off x="6827521" y="1652693"/>
          <a:ext cx="2972364" cy="2081107"/>
        </p:xfrm>
        <a:graphic>
          <a:graphicData uri="http://schemas.openxmlformats.org/drawingml/2006/chart">
            <c:chart xmlns:c="http://schemas.openxmlformats.org/drawingml/2006/chart" xmlns:r="http://schemas.openxmlformats.org/officeDocument/2006/relationships" r:id="rId5"/>
          </a:graphicData>
        </a:graphic>
      </p:graphicFrame>
      <p:sp>
        <p:nvSpPr>
          <p:cNvPr id="12" name="テキスト ボックス 11"/>
          <p:cNvSpPr txBox="1"/>
          <p:nvPr/>
        </p:nvSpPr>
        <p:spPr>
          <a:xfrm>
            <a:off x="8340918" y="1878311"/>
            <a:ext cx="1534601" cy="1631216"/>
          </a:xfrm>
          <a:prstGeom prst="rect">
            <a:avLst/>
          </a:prstGeom>
          <a:noFill/>
        </p:spPr>
        <p:txBody>
          <a:bodyPr wrap="square" rtlCol="0">
            <a:spAutoFit/>
          </a:bodyPr>
          <a:lstStyle/>
          <a:p>
            <a:pPr marL="87313" indent="-87313">
              <a:buFont typeface="Arial" panose="020B0604020202020204" pitchFamily="34" charset="0"/>
              <a:buChar char="•"/>
            </a:pPr>
            <a:r>
              <a:rPr lang="ja-JP" altLang="en-US" sz="1000" dirty="0" smtClean="0">
                <a:latin typeface="+mn-ea"/>
              </a:rPr>
              <a:t>産婦人科</a:t>
            </a:r>
            <a:r>
              <a:rPr lang="ja-JP" altLang="en-US" sz="1000" dirty="0">
                <a:latin typeface="+mn-ea"/>
              </a:rPr>
              <a:t>から</a:t>
            </a:r>
            <a:r>
              <a:rPr lang="ja-JP" altLang="en-US" sz="1000" dirty="0" smtClean="0">
                <a:latin typeface="+mn-ea"/>
              </a:rPr>
              <a:t>の情報</a:t>
            </a:r>
            <a:r>
              <a:rPr lang="ja-JP" altLang="en-US" sz="1000" dirty="0">
                <a:latin typeface="+mn-ea"/>
              </a:rPr>
              <a:t>提供</a:t>
            </a:r>
            <a:r>
              <a:rPr lang="ja-JP" altLang="en-US" sz="1000" dirty="0" smtClean="0">
                <a:latin typeface="+mn-ea"/>
              </a:rPr>
              <a:t>が</a:t>
            </a:r>
            <a:r>
              <a:rPr lang="en-US" altLang="ja-JP" sz="1000" dirty="0">
                <a:latin typeface="+mn-ea"/>
              </a:rPr>
              <a:t>6</a:t>
            </a:r>
            <a:r>
              <a:rPr lang="ja-JP" altLang="en-US" sz="1000" dirty="0" smtClean="0">
                <a:latin typeface="+mn-ea"/>
              </a:rPr>
              <a:t>割を</a:t>
            </a:r>
            <a:r>
              <a:rPr lang="ja-JP" altLang="en-US" sz="1000" dirty="0">
                <a:latin typeface="+mn-ea"/>
              </a:rPr>
              <a:t>占める。</a:t>
            </a:r>
            <a:endParaRPr lang="en-US" altLang="ja-JP" sz="1000" dirty="0">
              <a:latin typeface="+mn-ea"/>
            </a:endParaRPr>
          </a:p>
          <a:p>
            <a:pPr marL="87313" indent="-87313">
              <a:spcBef>
                <a:spcPts val="600"/>
              </a:spcBef>
              <a:buFont typeface="Arial" panose="020B0604020202020204" pitchFamily="34" charset="0"/>
              <a:buChar char="•"/>
            </a:pPr>
            <a:r>
              <a:rPr lang="ja-JP" altLang="en-US" sz="1000" dirty="0" smtClean="0">
                <a:latin typeface="+mn-ea"/>
              </a:rPr>
              <a:t>その他には、</a:t>
            </a:r>
            <a:r>
              <a:rPr lang="en-US" altLang="ja-JP" sz="1000" dirty="0" smtClean="0">
                <a:latin typeface="+mn-ea"/>
              </a:rPr>
              <a:t>NICU</a:t>
            </a:r>
            <a:r>
              <a:rPr lang="ja-JP" altLang="en-US" sz="1000" dirty="0" smtClean="0">
                <a:latin typeface="+mn-ea"/>
              </a:rPr>
              <a:t>（</a:t>
            </a:r>
            <a:r>
              <a:rPr lang="ja-JP" altLang="ja-JP" sz="1000" dirty="0"/>
              <a:t>新生児集中治療室</a:t>
            </a:r>
            <a:r>
              <a:rPr lang="ja-JP" altLang="en-US" sz="1000" dirty="0"/>
              <a:t>）</a:t>
            </a:r>
            <a:r>
              <a:rPr lang="ja-JP" altLang="en-US" sz="1000" dirty="0" smtClean="0"/>
              <a:t>、 </a:t>
            </a:r>
            <a:r>
              <a:rPr lang="en-US" altLang="ja-JP" sz="1000" dirty="0">
                <a:latin typeface="+mn-ea"/>
              </a:rPr>
              <a:t>GCU</a:t>
            </a:r>
            <a:r>
              <a:rPr lang="ja-JP" altLang="en-US" sz="1000" dirty="0">
                <a:latin typeface="+mn-ea"/>
              </a:rPr>
              <a:t>（回復治療室</a:t>
            </a:r>
            <a:r>
              <a:rPr lang="ja-JP" altLang="en-US" sz="1000" dirty="0" smtClean="0">
                <a:latin typeface="+mn-ea"/>
              </a:rPr>
              <a:t>）などが含まれる。</a:t>
            </a:r>
            <a:endParaRPr lang="ja-JP" altLang="en-US" sz="1000" dirty="0">
              <a:latin typeface="+mn-ea"/>
            </a:endParaRPr>
          </a:p>
          <a:p>
            <a:pPr marL="87313" indent="-87313">
              <a:spcBef>
                <a:spcPts val="600"/>
              </a:spcBef>
              <a:buFont typeface="Arial" panose="020B0604020202020204" pitchFamily="34" charset="0"/>
              <a:buChar char="•"/>
            </a:pPr>
            <a:r>
              <a:rPr lang="ja-JP" altLang="en-US" sz="1000" dirty="0" smtClean="0">
                <a:latin typeface="+mn-ea"/>
              </a:rPr>
              <a:t>精神科</a:t>
            </a:r>
            <a:r>
              <a:rPr lang="ja-JP" altLang="en-US" sz="1000" dirty="0">
                <a:latin typeface="+mn-ea"/>
              </a:rPr>
              <a:t>・助産所</a:t>
            </a:r>
            <a:r>
              <a:rPr lang="ja-JP" altLang="en-US" sz="1000" dirty="0" smtClean="0">
                <a:latin typeface="+mn-ea"/>
              </a:rPr>
              <a:t>からの</a:t>
            </a:r>
            <a:r>
              <a:rPr lang="ja-JP" altLang="en-US" sz="1000" dirty="0">
                <a:latin typeface="+mn-ea"/>
              </a:rPr>
              <a:t>情報提供は少数</a:t>
            </a:r>
            <a:r>
              <a:rPr lang="ja-JP" altLang="en-US" sz="1000" dirty="0" smtClean="0">
                <a:latin typeface="+mn-ea"/>
              </a:rPr>
              <a:t>であった</a:t>
            </a:r>
            <a:r>
              <a:rPr lang="ja-JP" altLang="en-US" sz="1000" dirty="0">
                <a:latin typeface="+mn-ea"/>
              </a:rPr>
              <a:t>（その他に含む</a:t>
            </a:r>
            <a:r>
              <a:rPr lang="ja-JP" altLang="en-US" sz="1000" dirty="0" smtClean="0">
                <a:latin typeface="+mn-ea"/>
              </a:rPr>
              <a:t>）</a:t>
            </a:r>
            <a:endParaRPr lang="en-US" altLang="ja-JP" sz="1000" dirty="0">
              <a:latin typeface="+mn-ea"/>
            </a:endParaRPr>
          </a:p>
        </p:txBody>
      </p:sp>
      <p:graphicFrame>
        <p:nvGraphicFramePr>
          <p:cNvPr id="26" name="グラフ 25"/>
          <p:cNvGraphicFramePr>
            <a:graphicFrameLocks/>
          </p:cNvGraphicFramePr>
          <p:nvPr>
            <p:extLst>
              <p:ext uri="{D42A27DB-BD31-4B8C-83A1-F6EECF244321}">
                <p14:modId xmlns:p14="http://schemas.microsoft.com/office/powerpoint/2010/main" val="3207087032"/>
              </p:ext>
            </p:extLst>
          </p:nvPr>
        </p:nvGraphicFramePr>
        <p:xfrm>
          <a:off x="6625638" y="1583282"/>
          <a:ext cx="2025772" cy="219055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24941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1444</TotalTime>
  <Words>1096</Words>
  <Application>Microsoft Office PowerPoint</Application>
  <PresentationFormat>A4 210 x 297 mm</PresentationFormat>
  <Paragraphs>100</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HGPｺﾞｼｯｸE</vt:lpstr>
      <vt:lpstr>HGPｺﾞｼｯｸM</vt:lpstr>
      <vt:lpstr>HGｺﾞｼｯｸM</vt:lpstr>
      <vt:lpstr>HG丸ｺﾞｼｯｸM-PRO</vt:lpstr>
      <vt:lpstr>ＭＳ Ｐゴシック</vt:lpstr>
      <vt:lpstr>Arial</vt:lpstr>
      <vt:lpstr>Calibri</vt:lpstr>
      <vt:lpstr>Calibri Light</vt:lpstr>
      <vt:lpstr>Office テーマ</vt:lpstr>
      <vt:lpstr>要養育支援者情報提供票等の実績（令和3年度）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shin-_000</dc:creator>
  <cp:lastModifiedBy>真弓 田中</cp:lastModifiedBy>
  <cp:revision>130</cp:revision>
  <cp:lastPrinted>2021-11-01T06:22:23Z</cp:lastPrinted>
  <dcterms:created xsi:type="dcterms:W3CDTF">2017-01-09T14:26:54Z</dcterms:created>
  <dcterms:modified xsi:type="dcterms:W3CDTF">2023-01-18T13:25:51Z</dcterms:modified>
  <cp:contentStatus/>
</cp:coreProperties>
</file>