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
  </p:notesMasterIdLst>
  <p:sldIdLst>
    <p:sldId id="256" r:id="rId2"/>
    <p:sldId id="257" r:id="rId3"/>
  </p:sldIdLst>
  <p:sldSz cx="7559675" cy="1069181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199"/>
    <a:srgbClr val="FFE5EE"/>
    <a:srgbClr val="BFBFCE"/>
    <a:srgbClr val="FFD1E1"/>
    <a:srgbClr val="FFC5DA"/>
    <a:srgbClr val="FF7DAB"/>
    <a:srgbClr val="C55A11"/>
    <a:srgbClr val="FF4B4B"/>
    <a:srgbClr val="FF4386"/>
    <a:srgbClr val="DE00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9613" autoAdjust="0"/>
    <p:restoredTop sz="85961" autoAdjust="0"/>
  </p:normalViewPr>
  <p:slideViewPr>
    <p:cSldViewPr snapToGrid="0">
      <p:cViewPr varScale="1">
        <p:scale>
          <a:sx n="64" d="100"/>
          <a:sy n="64" d="100"/>
        </p:scale>
        <p:origin x="370"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BBD080B2-087E-401D-916F-8754C22E37FB}" type="datetimeFigureOut">
              <a:rPr kumimoji="1" lang="ja-JP" altLang="en-US" smtClean="0"/>
              <a:t>2024/2/9</a:t>
            </a:fld>
            <a:endParaRPr kumimoji="1" lang="ja-JP" altLang="en-US"/>
          </a:p>
        </p:txBody>
      </p:sp>
      <p:sp>
        <p:nvSpPr>
          <p:cNvPr id="4" name="スライド イメージ プレースホルダー 3"/>
          <p:cNvSpPr>
            <a:spLocks noGrp="1" noRot="1" noChangeAspect="1"/>
          </p:cNvSpPr>
          <p:nvPr>
            <p:ph type="sldImg" idx="2"/>
          </p:nvPr>
        </p:nvSpPr>
        <p:spPr>
          <a:xfrm>
            <a:off x="2214563" y="1241425"/>
            <a:ext cx="236855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8E6F72CD-3F07-4FAD-BDCB-01DBBF1E2C28}" type="slidenum">
              <a:rPr kumimoji="1" lang="ja-JP" altLang="en-US" smtClean="0"/>
              <a:t>‹#›</a:t>
            </a:fld>
            <a:endParaRPr kumimoji="1" lang="ja-JP" altLang="en-US"/>
          </a:p>
        </p:txBody>
      </p:sp>
    </p:spTree>
    <p:extLst>
      <p:ext uri="{BB962C8B-B14F-4D97-AF65-F5344CB8AC3E}">
        <p14:creationId xmlns:p14="http://schemas.microsoft.com/office/powerpoint/2010/main" val="420973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l"/>
            <a:endParaRPr kumimoji="1" lang="ja-JP" altLang="en-US" dirty="0"/>
          </a:p>
        </p:txBody>
      </p:sp>
      <p:sp>
        <p:nvSpPr>
          <p:cNvPr id="4" name="スライド番号プレースホルダー 3"/>
          <p:cNvSpPr>
            <a:spLocks noGrp="1"/>
          </p:cNvSpPr>
          <p:nvPr>
            <p:ph type="sldNum" sz="quarter" idx="5"/>
          </p:nvPr>
        </p:nvSpPr>
        <p:spPr/>
        <p:txBody>
          <a:bodyPr/>
          <a:lstStyle/>
          <a:p>
            <a:fld id="{8E6F72CD-3F07-4FAD-BDCB-01DBBF1E2C28}" type="slidenum">
              <a:rPr kumimoji="1" lang="ja-JP" altLang="en-US" smtClean="0"/>
              <a:t>1</a:t>
            </a:fld>
            <a:endParaRPr kumimoji="1" lang="ja-JP" altLang="en-US"/>
          </a:p>
        </p:txBody>
      </p:sp>
    </p:spTree>
    <p:extLst>
      <p:ext uri="{BB962C8B-B14F-4D97-AF65-F5344CB8AC3E}">
        <p14:creationId xmlns:p14="http://schemas.microsoft.com/office/powerpoint/2010/main" val="203631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6DE2D7A-22E4-4DD6-BF05-26B4E527BA71}" type="datetimeFigureOut">
              <a:rPr kumimoji="1" lang="ja-JP" altLang="en-US" smtClean="0"/>
              <a:t>2024/2/9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4128841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6DE2D7A-22E4-4DD6-BF05-26B4E527BA71}" type="datetimeFigureOut">
              <a:rPr kumimoji="1" lang="ja-JP" altLang="en-US" smtClean="0"/>
              <a:t>2024/2/9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255865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6DE2D7A-22E4-4DD6-BF05-26B4E527BA71}" type="datetimeFigureOut">
              <a:rPr kumimoji="1" lang="ja-JP" altLang="en-US" smtClean="0"/>
              <a:t>2024/2/9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3959597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6DE2D7A-22E4-4DD6-BF05-26B4E527BA71}" type="datetimeFigureOut">
              <a:rPr kumimoji="1" lang="ja-JP" altLang="en-US" smtClean="0"/>
              <a:t>2024/2/9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3096543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6DE2D7A-22E4-4DD6-BF05-26B4E527BA71}" type="datetimeFigureOut">
              <a:rPr kumimoji="1" lang="ja-JP" altLang="en-US" smtClean="0"/>
              <a:t>2024/2/9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2542785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6DE2D7A-22E4-4DD6-BF05-26B4E527BA71}" type="datetimeFigureOut">
              <a:rPr kumimoji="1" lang="ja-JP" altLang="en-US" smtClean="0"/>
              <a:t>2024/2/9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806375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6DE2D7A-22E4-4DD6-BF05-26B4E527BA71}" type="datetimeFigureOut">
              <a:rPr kumimoji="1" lang="ja-JP" altLang="en-US" smtClean="0"/>
              <a:t>2024/2/9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3708637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6DE2D7A-22E4-4DD6-BF05-26B4E527BA71}" type="datetimeFigureOut">
              <a:rPr kumimoji="1" lang="ja-JP" altLang="en-US" smtClean="0"/>
              <a:t>2024/2/9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2880885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DE2D7A-22E4-4DD6-BF05-26B4E527BA71}" type="datetimeFigureOut">
              <a:rPr kumimoji="1" lang="ja-JP" altLang="en-US" smtClean="0"/>
              <a:t>2024/2/9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3199957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6DE2D7A-22E4-4DD6-BF05-26B4E527BA71}" type="datetimeFigureOut">
              <a:rPr kumimoji="1" lang="ja-JP" altLang="en-US" smtClean="0"/>
              <a:t>2024/2/9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556039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6DE2D7A-22E4-4DD6-BF05-26B4E527BA71}" type="datetimeFigureOut">
              <a:rPr kumimoji="1" lang="ja-JP" altLang="en-US" smtClean="0"/>
              <a:t>2024/2/9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3830388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26DE2D7A-22E4-4DD6-BF05-26B4E527BA71}" type="datetimeFigureOut">
              <a:rPr kumimoji="1" lang="ja-JP" altLang="en-US" smtClean="0"/>
              <a:t>2024/2/9</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36657741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npa.go.jp/bureau/safetylife/consultation/index.html" TargetMode="External"/><Relationship Id="rId13" Type="http://schemas.openxmlformats.org/officeDocument/2006/relationships/image" Target="../media/image2.png"/><Relationship Id="rId18" Type="http://schemas.openxmlformats.org/officeDocument/2006/relationships/image" Target="../media/image7.png"/><Relationship Id="rId3" Type="http://schemas.openxmlformats.org/officeDocument/2006/relationships/image" Target="../media/image1.png"/><Relationship Id="rId7" Type="http://schemas.openxmlformats.org/officeDocument/2006/relationships/hyperlink" Target="https://www.houterasu.or.jp/" TargetMode="External"/><Relationship Id="rId12" Type="http://schemas.openxmlformats.org/officeDocument/2006/relationships/hyperlink" Target="https://www.dawncenter.jp/community-space/" TargetMode="External"/><Relationship Id="rId17" Type="http://schemas.openxmlformats.org/officeDocument/2006/relationships/image" Target="../media/image6.png"/><Relationship Id="rId2" Type="http://schemas.openxmlformats.org/officeDocument/2006/relationships/notesSlide" Target="../notesSlides/notesSlide1.xml"/><Relationship Id="rId16"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hyperlink" Target="https://www.pref.osaka.lg.jp/shouhi/madoguchi/shi.html" TargetMode="External"/><Relationship Id="rId11" Type="http://schemas.openxmlformats.org/officeDocument/2006/relationships/hyperlink" Target="https://www.dawncenter.jp/jigyo/support.php" TargetMode="External"/><Relationship Id="rId5" Type="http://schemas.openxmlformats.org/officeDocument/2006/relationships/hyperlink" Target="https://www.pref.osaka.lg.jp/shouhi/madoguchi/index.html" TargetMode="External"/><Relationship Id="rId15" Type="http://schemas.openxmlformats.org/officeDocument/2006/relationships/image" Target="../media/image4.png"/><Relationship Id="rId10" Type="http://schemas.openxmlformats.org/officeDocument/2006/relationships/hyperlink" Target="https://www.pref.osaka.lg.jp/joseisodan/" TargetMode="External"/><Relationship Id="rId19" Type="http://schemas.openxmlformats.org/officeDocument/2006/relationships/hyperlink" Target="https://www.caa.go.jp/policies/policy/consumer_system/other/assets/consumer_system_other_231220_0001.pdf" TargetMode="External"/><Relationship Id="rId4" Type="http://schemas.openxmlformats.org/officeDocument/2006/relationships/hyperlink" Target="https://www.kokusen.go.jp/map/index.html" TargetMode="External"/><Relationship Id="rId9" Type="http://schemas.openxmlformats.org/officeDocument/2006/relationships/hyperlink" Target="https://www.gender.go.jp/policy/no_violence/seibouryoku/consult.html" TargetMode="External"/><Relationship Id="rId1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hyperlink" Target="https://www.city.osaka.lg.jp/lnet/" TargetMode="External"/><Relationship Id="rId7" Type="http://schemas.openxmlformats.org/officeDocument/2006/relationships/hyperlink" Target="https://www.city.osaka.lg.jp/contents/wdu010/troublesoudan/" TargetMode="External"/><Relationship Id="rId2" Type="http://schemas.openxmlformats.org/officeDocument/2006/relationships/hyperlink" Target="https://www.pref.osaka.lg.jp/shouhi/" TargetMode="Externa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hyperlink" Target="https://osaka-shouhi.jp/" TargetMode="External"/><Relationship Id="rId10" Type="http://schemas.openxmlformats.org/officeDocument/2006/relationships/image" Target="../media/image12.jpeg"/><Relationship Id="rId4" Type="http://schemas.openxmlformats.org/officeDocument/2006/relationships/image" Target="../media/image8.png"/><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9" name="テキスト ボックス 8"/>
          <p:cNvSpPr txBox="1"/>
          <p:nvPr/>
        </p:nvSpPr>
        <p:spPr>
          <a:xfrm>
            <a:off x="-2495" y="0"/>
            <a:ext cx="7562170" cy="2054203"/>
          </a:xfrm>
          <a:prstGeom prst="rect">
            <a:avLst/>
          </a:prstGeom>
          <a:solidFill>
            <a:schemeClr val="bg1"/>
          </a:solidFill>
        </p:spPr>
        <p:txBody>
          <a:bodyPr wrap="square" rtlCol="0">
            <a:spAutoFit/>
          </a:bodyPr>
          <a:lstStyle/>
          <a:p>
            <a:endParaRPr kumimoji="1" lang="ja-JP" altLang="en-US" dirty="0"/>
          </a:p>
        </p:txBody>
      </p:sp>
      <p:sp>
        <p:nvSpPr>
          <p:cNvPr id="14" name="正方形/長方形 13"/>
          <p:cNvSpPr/>
          <p:nvPr/>
        </p:nvSpPr>
        <p:spPr>
          <a:xfrm>
            <a:off x="0" y="0"/>
            <a:ext cx="7559675" cy="10691813"/>
          </a:xfrm>
          <a:prstGeom prst="rect">
            <a:avLst/>
          </a:prstGeom>
          <a:noFill/>
          <a:ln w="88900">
            <a:solidFill>
              <a:srgbClr val="C55A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0" name="グループ化 19">
            <a:extLst>
              <a:ext uri="{FF2B5EF4-FFF2-40B4-BE49-F238E27FC236}">
                <a16:creationId xmlns:a16="http://schemas.microsoft.com/office/drawing/2014/main" id="{828FF3FE-985A-4A60-97A2-A33261242B15}"/>
              </a:ext>
            </a:extLst>
          </p:cNvPr>
          <p:cNvGrpSpPr/>
          <p:nvPr/>
        </p:nvGrpSpPr>
        <p:grpSpPr>
          <a:xfrm>
            <a:off x="5641086" y="687709"/>
            <a:ext cx="1162050" cy="1143645"/>
            <a:chOff x="5421630" y="673993"/>
            <a:chExt cx="1162050" cy="1143645"/>
          </a:xfrm>
        </p:grpSpPr>
        <p:sp>
          <p:nvSpPr>
            <p:cNvPr id="11" name="円/楕円 1"/>
            <p:cNvSpPr/>
            <p:nvPr/>
          </p:nvSpPr>
          <p:spPr>
            <a:xfrm>
              <a:off x="5421630" y="673993"/>
              <a:ext cx="1162050" cy="1143645"/>
            </a:xfrm>
            <a:prstGeom prst="ellipse">
              <a:avLst/>
            </a:prstGeom>
            <a:solidFill>
              <a:srgbClr val="CD7B1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en-US" sz="1600" kern="100">
                  <a:solidFill>
                    <a:srgbClr val="FFFFFF"/>
                  </a:solidFill>
                  <a:effectLst/>
                  <a:ea typeface="ＭＳ 明朝" panose="02020609040205080304" pitchFamily="17" charset="-128"/>
                  <a:cs typeface="Times New Roman" panose="02020603050405020304" pitchFamily="18" charset="0"/>
                </a:rPr>
                <a:t> </a:t>
              </a:r>
              <a:endParaRPr lang="ja-JP" sz="1050" kern="100">
                <a:effectLst/>
                <a:ea typeface="ＭＳ 明朝" panose="02020609040205080304" pitchFamily="17" charset="-128"/>
                <a:cs typeface="Times New Roman" panose="02020603050405020304" pitchFamily="18" charset="0"/>
              </a:endParaRPr>
            </a:p>
          </p:txBody>
        </p:sp>
        <p:sp>
          <p:nvSpPr>
            <p:cNvPr id="12" name="フローチャート: 処理 11"/>
            <p:cNvSpPr/>
            <p:nvPr/>
          </p:nvSpPr>
          <p:spPr>
            <a:xfrm>
              <a:off x="5488686" y="928347"/>
              <a:ext cx="1061152" cy="619125"/>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en-US" sz="2200" kern="100" dirty="0">
                  <a:ln w="9525" cap="rnd" cmpd="sng" algn="ctr">
                    <a:solidFill>
                      <a:srgbClr val="FFFFFF"/>
                    </a:solidFill>
                    <a:prstDash val="solid"/>
                    <a:bevel/>
                  </a:ln>
                  <a:solidFill>
                    <a:srgbClr val="FFFFFF"/>
                  </a:solidFill>
                  <a:effectLst/>
                  <a:ea typeface="ＭＳ 明朝" panose="02020609040205080304" pitchFamily="17" charset="-128"/>
                  <a:cs typeface="Times New Roman" panose="02020603050405020304" pitchFamily="18" charset="0"/>
                </a:rPr>
                <a:t>Vol.113</a:t>
              </a:r>
              <a:endParaRPr lang="ja-JP" sz="1050" kern="100" dirty="0">
                <a:effectLst/>
                <a:ea typeface="ＭＳ 明朝" panose="02020609040205080304" pitchFamily="17" charset="-128"/>
                <a:cs typeface="Times New Roman" panose="02020603050405020304" pitchFamily="18" charset="0"/>
              </a:endParaRPr>
            </a:p>
          </p:txBody>
        </p:sp>
      </p:grpSp>
      <p:sp>
        <p:nvSpPr>
          <p:cNvPr id="13" name="フローチャート: 処理 12"/>
          <p:cNvSpPr/>
          <p:nvPr/>
        </p:nvSpPr>
        <p:spPr>
          <a:xfrm>
            <a:off x="6032500" y="93956"/>
            <a:ext cx="1433879" cy="495300"/>
          </a:xfrm>
          <a:prstGeom prst="flowChart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100" kern="100" dirty="0">
                <a:solidFill>
                  <a:srgbClr val="000000"/>
                </a:solidFill>
                <a:effectLst/>
                <a:latin typeface="BIZ UDPゴシック" panose="020B0400000000000000" pitchFamily="50" charset="-128"/>
                <a:ea typeface="ＭＳ 明朝" panose="02020609040205080304" pitchFamily="17" charset="-128"/>
                <a:cs typeface="Times New Roman" panose="02020603050405020304" pitchFamily="18" charset="0"/>
              </a:rPr>
              <a:t>2024</a:t>
            </a:r>
            <a:r>
              <a:rPr lang="ja-JP" sz="1100" kern="100" dirty="0">
                <a:solidFill>
                  <a:srgbClr val="000000"/>
                </a:solidFill>
                <a:effectLst/>
                <a:ea typeface="BIZ UDPゴシック" panose="020B0400000000000000" pitchFamily="50" charset="-128"/>
                <a:cs typeface="Times New Roman" panose="02020603050405020304" pitchFamily="18" charset="0"/>
              </a:rPr>
              <a:t>年</a:t>
            </a:r>
            <a:r>
              <a:rPr lang="ja-JP" altLang="en-US" sz="1100" kern="100" dirty="0">
                <a:solidFill>
                  <a:srgbClr val="000000"/>
                </a:solidFill>
                <a:effectLst/>
                <a:ea typeface="BIZ UDPゴシック" panose="020B0400000000000000" pitchFamily="50" charset="-128"/>
                <a:cs typeface="Times New Roman" panose="02020603050405020304" pitchFamily="18" charset="0"/>
              </a:rPr>
              <a:t>２</a:t>
            </a:r>
            <a:r>
              <a:rPr lang="ja-JP" sz="1100" kern="100" dirty="0">
                <a:solidFill>
                  <a:srgbClr val="000000"/>
                </a:solidFill>
                <a:effectLst/>
                <a:ea typeface="BIZ UDPゴシック" panose="020B0400000000000000" pitchFamily="50" charset="-128"/>
                <a:cs typeface="Times New Roman" panose="02020603050405020304" pitchFamily="18" charset="0"/>
              </a:rPr>
              <a:t>月</a:t>
            </a:r>
            <a:r>
              <a:rPr lang="ja-JP" altLang="en-US" sz="1100" kern="100" dirty="0">
                <a:solidFill>
                  <a:srgbClr val="000000"/>
                </a:solidFill>
                <a:ea typeface="BIZ UDPゴシック" panose="020B0400000000000000" pitchFamily="50" charset="-128"/>
                <a:cs typeface="Times New Roman" panose="02020603050405020304" pitchFamily="18" charset="0"/>
              </a:rPr>
              <a:t>発行</a:t>
            </a:r>
            <a:endParaRPr lang="ja-JP" sz="1050" kern="100" dirty="0">
              <a:effectLst/>
              <a:ea typeface="ＭＳ 明朝" panose="02020609040205080304" pitchFamily="17" charset="-128"/>
              <a:cs typeface="Times New Roman" panose="02020603050405020304" pitchFamily="18" charset="0"/>
            </a:endParaRPr>
          </a:p>
        </p:txBody>
      </p:sp>
      <p:sp>
        <p:nvSpPr>
          <p:cNvPr id="15" name="テキスト ボックス 72">
            <a:extLst>
              <a:ext uri="{FF2B5EF4-FFF2-40B4-BE49-F238E27FC236}">
                <a16:creationId xmlns:a16="http://schemas.microsoft.com/office/drawing/2014/main" id="{966B516B-C904-4125-8CCE-A1962B4722F1}"/>
              </a:ext>
            </a:extLst>
          </p:cNvPr>
          <p:cNvSpPr txBox="1"/>
          <p:nvPr/>
        </p:nvSpPr>
        <p:spPr>
          <a:xfrm>
            <a:off x="207540" y="2510263"/>
            <a:ext cx="7162001" cy="7987615"/>
          </a:xfrm>
          <a:prstGeom prst="rect">
            <a:avLst/>
          </a:prstGeom>
          <a:solidFill>
            <a:schemeClr val="lt1"/>
          </a:solidFill>
          <a:ln w="28575">
            <a:solidFill>
              <a:srgbClr val="C55A1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ts val="1600"/>
              </a:lnSpc>
              <a:spcAft>
                <a:spcPts val="0"/>
              </a:spcAft>
            </a:pPr>
            <a:r>
              <a:rPr lang="en-US" sz="1200" b="1" kern="100">
                <a:ln>
                  <a:noFill/>
                </a:ln>
                <a:solidFill>
                  <a:srgbClr val="D02D20"/>
                </a:solidFill>
                <a:effectLst/>
                <a:latin typeface="BIZ UDPゴシック" panose="020B0400000000000000" pitchFamily="50"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6" name="横巻き 46">
            <a:extLst>
              <a:ext uri="{FF2B5EF4-FFF2-40B4-BE49-F238E27FC236}">
                <a16:creationId xmlns:a16="http://schemas.microsoft.com/office/drawing/2014/main" id="{0D197A08-EE04-4013-8715-FAA22D942F34}"/>
              </a:ext>
            </a:extLst>
          </p:cNvPr>
          <p:cNvSpPr/>
          <p:nvPr/>
        </p:nvSpPr>
        <p:spPr>
          <a:xfrm>
            <a:off x="486750" y="2054847"/>
            <a:ext cx="6583680" cy="970528"/>
          </a:xfrm>
          <a:prstGeom prst="horizontalScroll">
            <a:avLst/>
          </a:prstGeom>
          <a:solidFill>
            <a:srgbClr val="C55A1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22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ホスト</a:t>
            </a:r>
            <a:r>
              <a:rPr lang="ja-JP" altLang="en-US" sz="2200" b="1" kern="100" dirty="0">
                <a:latin typeface="BIZ UDPゴシック" panose="020B0400000000000000" pitchFamily="50" charset="-128"/>
                <a:ea typeface="BIZ UDPゴシック" panose="020B0400000000000000" pitchFamily="50" charset="-128"/>
                <a:cs typeface="Times New Roman" panose="02020603050405020304" pitchFamily="18" charset="0"/>
              </a:rPr>
              <a:t>クラブとの契約等について困っていませんか</a:t>
            </a:r>
            <a:endParaRPr lang="ja-JP" sz="22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pic>
        <p:nvPicPr>
          <p:cNvPr id="10" name="図 9">
            <a:extLst>
              <a:ext uri="{FF2B5EF4-FFF2-40B4-BE49-F238E27FC236}">
                <a16:creationId xmlns:a16="http://schemas.microsoft.com/office/drawing/2014/main" id="{6A0D3544-271D-45AB-B476-2D121A3A57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205" y="131387"/>
            <a:ext cx="4754881" cy="1872000"/>
          </a:xfrm>
          <a:prstGeom prst="rect">
            <a:avLst/>
          </a:prstGeom>
        </p:spPr>
      </p:pic>
      <p:sp>
        <p:nvSpPr>
          <p:cNvPr id="2" name="テキスト ボックス 1">
            <a:extLst>
              <a:ext uri="{FF2B5EF4-FFF2-40B4-BE49-F238E27FC236}">
                <a16:creationId xmlns:a16="http://schemas.microsoft.com/office/drawing/2014/main" id="{D994007D-5FC8-7617-84DE-66807E586403}"/>
              </a:ext>
            </a:extLst>
          </p:cNvPr>
          <p:cNvSpPr txBox="1"/>
          <p:nvPr/>
        </p:nvSpPr>
        <p:spPr>
          <a:xfrm>
            <a:off x="486752" y="3041158"/>
            <a:ext cx="6583678" cy="1077218"/>
          </a:xfrm>
          <a:prstGeom prst="rect">
            <a:avLst/>
          </a:prstGeom>
          <a:noFill/>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悪質なホストクラブなどにおいて、ホストが若年女性に対して、好意の感情を不当に利用して、困惑させ、飲食などの提供を受ける契約を結ばせるという事例が報告されています。</a:t>
            </a:r>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困ったときは、ひとりで抱えず、専門機関の窓口へ相談しましょう！</a:t>
            </a:r>
          </a:p>
        </p:txBody>
      </p:sp>
      <p:grpSp>
        <p:nvGrpSpPr>
          <p:cNvPr id="19" name="グループ化 18">
            <a:extLst>
              <a:ext uri="{FF2B5EF4-FFF2-40B4-BE49-F238E27FC236}">
                <a16:creationId xmlns:a16="http://schemas.microsoft.com/office/drawing/2014/main" id="{54D39B3C-65DC-4A6B-8E11-4B3EE733FD83}"/>
              </a:ext>
            </a:extLst>
          </p:cNvPr>
          <p:cNvGrpSpPr/>
          <p:nvPr/>
        </p:nvGrpSpPr>
        <p:grpSpPr>
          <a:xfrm>
            <a:off x="486750" y="4202486"/>
            <a:ext cx="6583679" cy="5879680"/>
            <a:chOff x="486750" y="4213771"/>
            <a:chExt cx="6583679" cy="5879680"/>
          </a:xfrm>
        </p:grpSpPr>
        <p:sp>
          <p:nvSpPr>
            <p:cNvPr id="5" name="四角形: 角を丸くする 4">
              <a:extLst>
                <a:ext uri="{FF2B5EF4-FFF2-40B4-BE49-F238E27FC236}">
                  <a16:creationId xmlns:a16="http://schemas.microsoft.com/office/drawing/2014/main" id="{FDACA230-3D2B-E255-2CB9-0D720E0FD221}"/>
                </a:ext>
              </a:extLst>
            </p:cNvPr>
            <p:cNvSpPr/>
            <p:nvPr/>
          </p:nvSpPr>
          <p:spPr>
            <a:xfrm>
              <a:off x="486750" y="4408200"/>
              <a:ext cx="6583679" cy="5685251"/>
            </a:xfrm>
            <a:prstGeom prst="roundRect">
              <a:avLst>
                <a:gd name="adj" fmla="val 8876"/>
              </a:avLst>
            </a:prstGeom>
            <a:solidFill>
              <a:srgbClr val="FFE5EE"/>
            </a:solidFill>
            <a:ln w="6350">
              <a:solidFill>
                <a:srgbClr val="FFE5E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テキスト ボックス 2">
              <a:extLst>
                <a:ext uri="{FF2B5EF4-FFF2-40B4-BE49-F238E27FC236}">
                  <a16:creationId xmlns:a16="http://schemas.microsoft.com/office/drawing/2014/main" id="{733009F9-513C-CF26-AB3F-1D8725C6A435}"/>
                </a:ext>
              </a:extLst>
            </p:cNvPr>
            <p:cNvSpPr txBox="1"/>
            <p:nvPr/>
          </p:nvSpPr>
          <p:spPr>
            <a:xfrm>
              <a:off x="682600" y="4675818"/>
              <a:ext cx="6355631" cy="5348324"/>
            </a:xfrm>
            <a:prstGeom prst="rect">
              <a:avLst/>
            </a:prstGeom>
            <a:noFill/>
          </p:spPr>
          <p:txBody>
            <a:bodyPr wrap="square" rtlCol="0">
              <a:spAutoFit/>
            </a:bodyPr>
            <a:lstStyle/>
            <a:p>
              <a:pPr>
                <a:lnSpc>
                  <a:spcPts val="2100"/>
                </a:lnSpc>
              </a:pPr>
              <a:r>
                <a:rPr kumimoji="1" lang="ja-JP" altLang="en-US" sz="1600" b="1" dirty="0">
                  <a:latin typeface="BIZ UDPゴシック" panose="020B0400000000000000" pitchFamily="50" charset="-128"/>
                  <a:ea typeface="BIZ UDPゴシック" panose="020B0400000000000000" pitchFamily="50" charset="-128"/>
                </a:rPr>
                <a:t>○ホストクラブ等との契約などにおける消費者トラブル</a:t>
              </a:r>
              <a:endParaRPr kumimoji="1" lang="en-US" altLang="ja-JP" sz="1600" b="1" dirty="0">
                <a:latin typeface="BIZ UDPゴシック" panose="020B0400000000000000" pitchFamily="50" charset="-128"/>
                <a:ea typeface="BIZ UDPゴシック" panose="020B0400000000000000" pitchFamily="50" charset="-128"/>
              </a:endParaRPr>
            </a:p>
            <a:p>
              <a:pPr>
                <a:lnSpc>
                  <a:spcPts val="2100"/>
                </a:lnSpc>
              </a:pP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hlinkClick r:id="rId4"/>
                </a:rPr>
                <a:t>消費者ホットライン</a:t>
              </a:r>
              <a:r>
                <a:rPr kumimoji="1" lang="ja-JP" altLang="en-US" sz="1600" dirty="0">
                  <a:latin typeface="BIZ UDPゴシック" panose="020B0400000000000000" pitchFamily="50" charset="-128"/>
                  <a:ea typeface="BIZ UDPゴシック" panose="020B0400000000000000" pitchFamily="50" charset="-128"/>
                </a:rPr>
                <a:t>　１８８番（いやや、局番なし）</a:t>
              </a:r>
              <a:endParaRPr kumimoji="1" lang="en-US" altLang="ja-JP" sz="1600" dirty="0">
                <a:latin typeface="BIZ UDPゴシック" panose="020B0400000000000000" pitchFamily="50" charset="-128"/>
                <a:ea typeface="BIZ UDPゴシック" panose="020B0400000000000000" pitchFamily="50" charset="-128"/>
              </a:endParaRPr>
            </a:p>
            <a:p>
              <a:pPr>
                <a:lnSpc>
                  <a:spcPts val="2100"/>
                </a:lnSpc>
              </a:pP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hlinkClick r:id="rId5"/>
                </a:rPr>
                <a:t>大阪府の消費生活相談窓口</a:t>
              </a:r>
              <a:endParaRPr kumimoji="1" lang="en-US" altLang="ja-JP" sz="1600" dirty="0">
                <a:latin typeface="BIZ UDPゴシック" panose="020B0400000000000000" pitchFamily="50" charset="-128"/>
                <a:ea typeface="BIZ UDPゴシック" panose="020B0400000000000000" pitchFamily="50" charset="-128"/>
              </a:endParaRPr>
            </a:p>
            <a:p>
              <a:pPr>
                <a:lnSpc>
                  <a:spcPts val="2100"/>
                </a:lnSpc>
              </a:pP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hlinkClick r:id="rId6"/>
                </a:rPr>
                <a:t>府内市町村の消費生活相談窓口</a:t>
              </a:r>
              <a:endParaRPr kumimoji="1" lang="en-US" altLang="ja-JP" sz="1600" dirty="0">
                <a:latin typeface="BIZ UDPゴシック" panose="020B0400000000000000" pitchFamily="50" charset="-128"/>
                <a:ea typeface="BIZ UDPゴシック" panose="020B0400000000000000" pitchFamily="50" charset="-128"/>
              </a:endParaRPr>
            </a:p>
            <a:p>
              <a:endParaRPr kumimoji="1" lang="en-US" altLang="ja-JP" sz="1600" dirty="0">
                <a:latin typeface="BIZ UDPゴシック" panose="020B0400000000000000" pitchFamily="50" charset="-128"/>
                <a:ea typeface="BIZ UDPゴシック" panose="020B0400000000000000" pitchFamily="50" charset="-128"/>
              </a:endParaRPr>
            </a:p>
            <a:p>
              <a:pPr>
                <a:lnSpc>
                  <a:spcPts val="2100"/>
                </a:lnSpc>
              </a:pPr>
              <a:r>
                <a:rPr kumimoji="1" lang="ja-JP" altLang="en-US" sz="1600" b="1" dirty="0">
                  <a:latin typeface="BIZ UDPゴシック" panose="020B0400000000000000" pitchFamily="50" charset="-128"/>
                  <a:ea typeface="BIZ UDPゴシック" panose="020B0400000000000000" pitchFamily="50" charset="-128"/>
                </a:rPr>
                <a:t>○売掛金の契約取消の手続きなど、法的トラブル</a:t>
              </a:r>
              <a:endParaRPr kumimoji="1" lang="en-US" altLang="ja-JP" sz="1600" b="1" dirty="0">
                <a:latin typeface="BIZ UDPゴシック" panose="020B0400000000000000" pitchFamily="50" charset="-128"/>
                <a:ea typeface="BIZ UDPゴシック" panose="020B0400000000000000" pitchFamily="50" charset="-128"/>
              </a:endParaRPr>
            </a:p>
            <a:p>
              <a:pPr>
                <a:lnSpc>
                  <a:spcPts val="2100"/>
                </a:lnSpc>
              </a:pP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hlinkClick r:id="rId7"/>
                </a:rPr>
                <a:t>日本司法支援センター（法テラス）</a:t>
              </a:r>
              <a:r>
                <a:rPr kumimoji="1" lang="ja-JP" altLang="en-US" sz="1600" dirty="0">
                  <a:latin typeface="BIZ UDPゴシック" panose="020B0400000000000000" pitchFamily="50" charset="-128"/>
                  <a:ea typeface="BIZ UDPゴシック" panose="020B0400000000000000" pitchFamily="50" charset="-128"/>
                </a:rPr>
                <a:t>　</a:t>
              </a:r>
              <a:r>
                <a:rPr kumimoji="1" lang="en-US" altLang="ja-JP" sz="1600" dirty="0">
                  <a:latin typeface="BIZ UDPゴシック" panose="020B0400000000000000" pitchFamily="50" charset="-128"/>
                  <a:ea typeface="BIZ UDPゴシック" panose="020B0400000000000000" pitchFamily="50" charset="-128"/>
                </a:rPr>
                <a:t>0570-078374</a:t>
              </a:r>
            </a:p>
            <a:p>
              <a:endParaRPr kumimoji="1" lang="en-US" altLang="ja-JP" sz="1600" dirty="0">
                <a:latin typeface="BIZ UDPゴシック" panose="020B0400000000000000" pitchFamily="50" charset="-128"/>
                <a:ea typeface="BIZ UDPゴシック" panose="020B0400000000000000" pitchFamily="50" charset="-128"/>
              </a:endParaRPr>
            </a:p>
            <a:p>
              <a:pPr>
                <a:lnSpc>
                  <a:spcPts val="2100"/>
                </a:lnSpc>
              </a:pPr>
              <a:r>
                <a:rPr kumimoji="1" lang="ja-JP" altLang="en-US" sz="1600" b="1" dirty="0">
                  <a:latin typeface="BIZ UDPゴシック" panose="020B0400000000000000" pitchFamily="50" charset="-128"/>
                  <a:ea typeface="BIZ UDPゴシック" panose="020B0400000000000000" pitchFamily="50" charset="-128"/>
                </a:rPr>
                <a:t>○ホストに売春を強要されている、追われている等の犯罪被害</a:t>
              </a:r>
              <a:endParaRPr kumimoji="1" lang="en-US" altLang="ja-JP" sz="1600" b="1" dirty="0">
                <a:latin typeface="BIZ UDPゴシック" panose="020B0400000000000000" pitchFamily="50" charset="-128"/>
                <a:ea typeface="BIZ UDPゴシック" panose="020B0400000000000000" pitchFamily="50" charset="-128"/>
              </a:endParaRPr>
            </a:p>
            <a:p>
              <a:pPr>
                <a:lnSpc>
                  <a:spcPts val="2100"/>
                </a:lnSpc>
              </a:pP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hlinkClick r:id="rId8"/>
                </a:rPr>
                <a:t>最寄りの警察署または警察相談専用電話</a:t>
              </a:r>
              <a:r>
                <a:rPr kumimoji="1" lang="ja-JP" altLang="en-US" sz="1600" dirty="0">
                  <a:latin typeface="BIZ UDPゴシック" panose="020B0400000000000000" pitchFamily="50" charset="-128"/>
                  <a:ea typeface="BIZ UDPゴシック" panose="020B0400000000000000" pitchFamily="50" charset="-128"/>
                </a:rPr>
                <a:t>　＃９１１０</a:t>
              </a:r>
              <a:endParaRPr kumimoji="1" lang="en-US" altLang="ja-JP" sz="1600" dirty="0">
                <a:latin typeface="BIZ UDPゴシック" panose="020B0400000000000000" pitchFamily="50" charset="-128"/>
                <a:ea typeface="BIZ UDPゴシック" panose="020B0400000000000000" pitchFamily="50" charset="-128"/>
              </a:endParaRPr>
            </a:p>
            <a:p>
              <a:endParaRPr kumimoji="1" lang="en-US" altLang="ja-JP" sz="1600" dirty="0">
                <a:latin typeface="BIZ UDPゴシック" panose="020B0400000000000000" pitchFamily="50" charset="-128"/>
                <a:ea typeface="BIZ UDPゴシック" panose="020B0400000000000000" pitchFamily="50" charset="-128"/>
              </a:endParaRPr>
            </a:p>
            <a:p>
              <a:pPr>
                <a:lnSpc>
                  <a:spcPts val="2100"/>
                </a:lnSpc>
              </a:pPr>
              <a:r>
                <a:rPr kumimoji="1" lang="ja-JP" altLang="en-US" sz="1600" b="1" dirty="0">
                  <a:latin typeface="BIZ UDPゴシック" panose="020B0400000000000000" pitchFamily="50" charset="-128"/>
                  <a:ea typeface="BIZ UDPゴシック" panose="020B0400000000000000" pitchFamily="50" charset="-128"/>
                </a:rPr>
                <a:t>○性犯罪・性暴力被害</a:t>
              </a:r>
              <a:endParaRPr kumimoji="1" lang="en-US" altLang="ja-JP" sz="1600" b="1" dirty="0">
                <a:latin typeface="BIZ UDPゴシック" panose="020B0400000000000000" pitchFamily="50" charset="-128"/>
                <a:ea typeface="BIZ UDPゴシック" panose="020B0400000000000000" pitchFamily="50" charset="-128"/>
              </a:endParaRPr>
            </a:p>
            <a:p>
              <a:pPr>
                <a:lnSpc>
                  <a:spcPts val="2100"/>
                </a:lnSpc>
              </a:pP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hlinkClick r:id="rId9"/>
                </a:rPr>
                <a:t>性犯罪・性暴力被害者のためのワンストップ支援センター</a:t>
              </a:r>
              <a:r>
                <a:rPr kumimoji="1" lang="ja-JP" altLang="en-US" sz="1600" dirty="0">
                  <a:latin typeface="BIZ UDPゴシック" panose="020B0400000000000000" pitchFamily="50" charset="-128"/>
                  <a:ea typeface="BIZ UDPゴシック" panose="020B0400000000000000" pitchFamily="50" charset="-128"/>
                </a:rPr>
                <a:t>　＃８８９１</a:t>
              </a:r>
              <a:endParaRPr kumimoji="1" lang="en-US" altLang="ja-JP" sz="1600" dirty="0">
                <a:latin typeface="BIZ UDPゴシック" panose="020B0400000000000000" pitchFamily="50" charset="-128"/>
                <a:ea typeface="BIZ UDPゴシック" panose="020B0400000000000000" pitchFamily="50" charset="-128"/>
              </a:endParaRPr>
            </a:p>
            <a:p>
              <a:endParaRPr kumimoji="1" lang="en-US" altLang="ja-JP" sz="1600" dirty="0">
                <a:latin typeface="BIZ UDPゴシック" panose="020B0400000000000000" pitchFamily="50" charset="-128"/>
                <a:ea typeface="BIZ UDPゴシック" panose="020B0400000000000000" pitchFamily="50" charset="-128"/>
              </a:endParaRPr>
            </a:p>
            <a:p>
              <a:pPr>
                <a:lnSpc>
                  <a:spcPts val="2100"/>
                </a:lnSpc>
              </a:pPr>
              <a:r>
                <a:rPr kumimoji="1" lang="ja-JP" altLang="en-US" sz="1600" b="1" dirty="0">
                  <a:latin typeface="BIZ UDPゴシック" panose="020B0400000000000000" pitchFamily="50" charset="-128"/>
                  <a:ea typeface="BIZ UDPゴシック" panose="020B0400000000000000" pitchFamily="50" charset="-128"/>
                </a:rPr>
                <a:t>○どこに相談したらいいのかわからない</a:t>
              </a:r>
              <a:endParaRPr kumimoji="1" lang="en-US" altLang="ja-JP" sz="1600" b="1" dirty="0">
                <a:latin typeface="BIZ UDPゴシック" panose="020B0400000000000000" pitchFamily="50" charset="-128"/>
                <a:ea typeface="BIZ UDPゴシック" panose="020B0400000000000000" pitchFamily="50" charset="-128"/>
              </a:endParaRPr>
            </a:p>
            <a:p>
              <a:pPr>
                <a:lnSpc>
                  <a:spcPts val="2100"/>
                </a:lnSpc>
              </a:pP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hlinkClick r:id="rId10"/>
                </a:rPr>
                <a:t>大阪府女性相談センター</a:t>
              </a:r>
              <a:endParaRPr kumimoji="1" lang="en-US" altLang="ja-JP" sz="1600" dirty="0">
                <a:latin typeface="BIZ UDPゴシック" panose="020B0400000000000000" pitchFamily="50" charset="-128"/>
                <a:ea typeface="BIZ UDPゴシック" panose="020B0400000000000000" pitchFamily="50" charset="-128"/>
              </a:endParaRPr>
            </a:p>
            <a:p>
              <a:pPr>
                <a:lnSpc>
                  <a:spcPts val="2100"/>
                </a:lnSpc>
              </a:pP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hlinkClick r:id="rId11"/>
                </a:rPr>
                <a:t>サポートカウンセリングルーム</a:t>
              </a:r>
              <a:endParaRPr kumimoji="1" lang="en-US" altLang="ja-JP" sz="1600" dirty="0">
                <a:latin typeface="BIZ UDPゴシック" panose="020B0400000000000000" pitchFamily="50" charset="-128"/>
                <a:ea typeface="BIZ UDPゴシック" panose="020B0400000000000000" pitchFamily="50" charset="-128"/>
              </a:endParaRPr>
            </a:p>
            <a:p>
              <a:pPr>
                <a:lnSpc>
                  <a:spcPts val="2100"/>
                </a:lnSpc>
              </a:pPr>
              <a:r>
                <a:rPr kumimoji="1" lang="ja-JP" altLang="en-US" sz="1600" dirty="0">
                  <a:latin typeface="BIZ UDPゴシック" panose="020B0400000000000000" pitchFamily="50" charset="-128"/>
                  <a:ea typeface="BIZ UDPゴシック" panose="020B0400000000000000" pitchFamily="50" charset="-128"/>
                </a:rPr>
                <a:t>　　（大阪府立男女共同参画・青少年センター）</a:t>
              </a:r>
              <a:endParaRPr kumimoji="1" lang="en-US" altLang="ja-JP" sz="1600" dirty="0">
                <a:latin typeface="BIZ UDPゴシック" panose="020B0400000000000000" pitchFamily="50" charset="-128"/>
                <a:ea typeface="BIZ UDPゴシック" panose="020B0400000000000000" pitchFamily="50" charset="-128"/>
              </a:endParaRPr>
            </a:p>
            <a:p>
              <a:pPr>
                <a:lnSpc>
                  <a:spcPts val="2100"/>
                </a:lnSpc>
              </a:pP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hlinkClick r:id="rId12"/>
                </a:rPr>
                <a:t>女性のためのコミュニティスペース</a:t>
              </a:r>
              <a:endParaRPr kumimoji="1" lang="en-US" altLang="ja-JP" sz="1600" dirty="0">
                <a:latin typeface="BIZ UDPゴシック" panose="020B0400000000000000" pitchFamily="50" charset="-128"/>
                <a:ea typeface="BIZ UDPゴシック" panose="020B0400000000000000" pitchFamily="50" charset="-128"/>
              </a:endParaRPr>
            </a:p>
            <a:p>
              <a:pPr>
                <a:lnSpc>
                  <a:spcPts val="2100"/>
                </a:lnSpc>
              </a:pPr>
              <a:r>
                <a:rPr kumimoji="1" lang="ja-JP" altLang="en-US" sz="1600" dirty="0">
                  <a:latin typeface="BIZ UDPゴシック" panose="020B0400000000000000" pitchFamily="50" charset="-128"/>
                  <a:ea typeface="BIZ UDPゴシック" panose="020B0400000000000000" pitchFamily="50" charset="-128"/>
                </a:rPr>
                <a:t>　　［愛称：＆</a:t>
              </a:r>
              <a:r>
                <a:rPr kumimoji="1" lang="en-US" altLang="ja-JP" sz="1600" dirty="0">
                  <a:latin typeface="BIZ UDPゴシック" panose="020B0400000000000000" pitchFamily="50" charset="-128"/>
                  <a:ea typeface="BIZ UDPゴシック" panose="020B0400000000000000" pitchFamily="50" charset="-128"/>
                </a:rPr>
                <a:t>an</a:t>
              </a:r>
              <a:r>
                <a:rPr kumimoji="1" lang="ja-JP" altLang="en-US" sz="1600" dirty="0">
                  <a:latin typeface="BIZ UDPゴシック" panose="020B0400000000000000" pitchFamily="50" charset="-128"/>
                  <a:ea typeface="BIZ UDPゴシック" panose="020B0400000000000000" pitchFamily="50" charset="-128"/>
                </a:rPr>
                <a:t>（アンドアン）］（ドーンセンター）</a:t>
              </a:r>
            </a:p>
          </p:txBody>
        </p:sp>
        <p:sp>
          <p:nvSpPr>
            <p:cNvPr id="4" name="矢印: 五方向 3">
              <a:extLst>
                <a:ext uri="{FF2B5EF4-FFF2-40B4-BE49-F238E27FC236}">
                  <a16:creationId xmlns:a16="http://schemas.microsoft.com/office/drawing/2014/main" id="{8E38E275-E398-870F-ECA5-E9A789E275A9}"/>
                </a:ext>
              </a:extLst>
            </p:cNvPr>
            <p:cNvSpPr/>
            <p:nvPr/>
          </p:nvSpPr>
          <p:spPr>
            <a:xfrm>
              <a:off x="800656" y="4213771"/>
              <a:ext cx="3409507" cy="398768"/>
            </a:xfrm>
            <a:prstGeom prst="homePlate">
              <a:avLst/>
            </a:prstGeom>
            <a:solidFill>
              <a:srgbClr val="FF6199"/>
            </a:solidFill>
            <a:ln w="12700">
              <a:solidFill>
                <a:srgbClr val="FF61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latin typeface="BIZ UDPゴシック" panose="020B0400000000000000" pitchFamily="50" charset="-128"/>
                  <a:ea typeface="BIZ UDPゴシック" panose="020B0400000000000000" pitchFamily="50" charset="-128"/>
                </a:rPr>
                <a:t>相談内容に応じた専門機関の窓口</a:t>
              </a:r>
            </a:p>
          </p:txBody>
        </p:sp>
      </p:grpSp>
      <p:grpSp>
        <p:nvGrpSpPr>
          <p:cNvPr id="18" name="グループ化 17" descr="悪質ホストクラブについて悩む女性のイラスト">
            <a:extLst>
              <a:ext uri="{FF2B5EF4-FFF2-40B4-BE49-F238E27FC236}">
                <a16:creationId xmlns:a16="http://schemas.microsoft.com/office/drawing/2014/main" id="{67EAFA5E-E2D0-3018-4110-D1E78EA28CA9}"/>
              </a:ext>
            </a:extLst>
          </p:cNvPr>
          <p:cNvGrpSpPr>
            <a:grpSpLocks noChangeAspect="1"/>
          </p:cNvGrpSpPr>
          <p:nvPr/>
        </p:nvGrpSpPr>
        <p:grpSpPr>
          <a:xfrm>
            <a:off x="5864024" y="3643967"/>
            <a:ext cx="1587130" cy="1872000"/>
            <a:chOff x="6162687" y="3548054"/>
            <a:chExt cx="1352916" cy="1645837"/>
          </a:xfrm>
        </p:grpSpPr>
        <p:pic>
          <p:nvPicPr>
            <p:cNvPr id="1026" name="Picture 2">
              <a:extLst>
                <a:ext uri="{FF2B5EF4-FFF2-40B4-BE49-F238E27FC236}">
                  <a16:creationId xmlns:a16="http://schemas.microsoft.com/office/drawing/2014/main" id="{C9910053-9C07-0EAD-6359-963641254D87}"/>
                </a:ext>
              </a:extLst>
            </p:cNvPr>
            <p:cNvPicPr>
              <a:picLocks noChangeAspect="1" noChangeArrowheads="1"/>
            </p:cNvPicPr>
            <p:nvPr/>
          </p:nvPicPr>
          <p:blipFill rotWithShape="1">
            <a:blip r:embed="rId13" cstate="print">
              <a:extLst>
                <a:ext uri="{28A0092B-C50C-407E-A947-70E740481C1C}">
                  <a14:useLocalDpi xmlns:a14="http://schemas.microsoft.com/office/drawing/2010/main" val="0"/>
                </a:ext>
              </a:extLst>
            </a:blip>
            <a:srcRect/>
            <a:stretch/>
          </p:blipFill>
          <p:spPr bwMode="auto">
            <a:xfrm>
              <a:off x="6162687" y="3548054"/>
              <a:ext cx="1352916" cy="1645837"/>
            </a:xfrm>
            <a:prstGeom prst="rect">
              <a:avLst/>
            </a:prstGeom>
            <a:noFill/>
            <a:extLst>
              <a:ext uri="{909E8E84-426E-40DD-AFC4-6F175D3DCCD1}">
                <a14:hiddenFill xmlns:a14="http://schemas.microsoft.com/office/drawing/2010/main">
                  <a:solidFill>
                    <a:srgbClr val="FFFFFF"/>
                  </a:solidFill>
                </a14:hiddenFill>
              </a:ext>
            </a:extLst>
          </p:spPr>
        </p:pic>
        <p:sp>
          <p:nvSpPr>
            <p:cNvPr id="8" name="四角形: 角を丸くする 7">
              <a:extLst>
                <a:ext uri="{FF2B5EF4-FFF2-40B4-BE49-F238E27FC236}">
                  <a16:creationId xmlns:a16="http://schemas.microsoft.com/office/drawing/2014/main" id="{AAC18BF7-0B98-3D4F-0D70-E22E6650E135}"/>
                </a:ext>
              </a:extLst>
            </p:cNvPr>
            <p:cNvSpPr/>
            <p:nvPr/>
          </p:nvSpPr>
          <p:spPr>
            <a:xfrm>
              <a:off x="6721554" y="3558625"/>
              <a:ext cx="779656" cy="767152"/>
            </a:xfrm>
            <a:prstGeom prst="roundRect">
              <a:avLst>
                <a:gd name="adj" fmla="val 26807"/>
              </a:avLst>
            </a:prstGeom>
            <a:solidFill>
              <a:schemeClr val="bg1"/>
            </a:solidFill>
            <a:ln w="28575">
              <a:solidFill>
                <a:srgbClr val="BFBF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36" name="Picture 12">
              <a:extLst>
                <a:ext uri="{FF2B5EF4-FFF2-40B4-BE49-F238E27FC236}">
                  <a16:creationId xmlns:a16="http://schemas.microsoft.com/office/drawing/2014/main" id="{61FBB671-485A-6CC9-CFA5-BB6041930047}"/>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016826" y="3581515"/>
              <a:ext cx="428533" cy="524199"/>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55D0BEA9-7F16-E60A-EE2F-3826C554F6CF}"/>
                </a:ext>
              </a:extLst>
            </p:cNvPr>
            <p:cNvPicPr>
              <a:picLocks noChangeAspect="1" noChangeArrowheads="1"/>
            </p:cNvPicPr>
            <p:nvPr/>
          </p:nvPicPr>
          <p:blipFill rotWithShape="1">
            <a:blip r:embed="rId15" cstate="print">
              <a:extLst>
                <a:ext uri="{28A0092B-C50C-407E-A947-70E740481C1C}">
                  <a14:useLocalDpi xmlns:a14="http://schemas.microsoft.com/office/drawing/2010/main" val="0"/>
                </a:ext>
              </a:extLst>
            </a:blip>
            <a:srcRect/>
            <a:stretch/>
          </p:blipFill>
          <p:spPr bwMode="auto">
            <a:xfrm rot="19982063">
              <a:off x="6745169" y="3655683"/>
              <a:ext cx="485137" cy="44757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DB660878-F08E-7C82-4EDF-A725FF04CE83}"/>
                </a:ext>
              </a:extLst>
            </p:cNvPr>
            <p:cNvPicPr>
              <a:picLocks noChangeAspect="1" noChangeArrowheads="1"/>
            </p:cNvPicPr>
            <p:nvPr/>
          </p:nvPicPr>
          <p:blipFill rotWithShape="1">
            <a:blip r:embed="rId16" cstate="print">
              <a:extLst>
                <a:ext uri="{28A0092B-C50C-407E-A947-70E740481C1C}">
                  <a14:useLocalDpi xmlns:a14="http://schemas.microsoft.com/office/drawing/2010/main" val="0"/>
                </a:ext>
              </a:extLst>
            </a:blip>
            <a:srcRect l="1650" t="9999" r="4430" b="7571"/>
            <a:stretch/>
          </p:blipFill>
          <p:spPr bwMode="auto">
            <a:xfrm>
              <a:off x="6924680" y="3863219"/>
              <a:ext cx="585977" cy="482289"/>
            </a:xfrm>
            <a:prstGeom prst="rect">
              <a:avLst/>
            </a:prstGeom>
            <a:noFill/>
            <a:extLst>
              <a:ext uri="{909E8E84-426E-40DD-AFC4-6F175D3DCCD1}">
                <a14:hiddenFill xmlns:a14="http://schemas.microsoft.com/office/drawing/2010/main">
                  <a:solidFill>
                    <a:srgbClr val="FFFFFF"/>
                  </a:solidFill>
                </a14:hiddenFill>
              </a:ext>
            </a:extLst>
          </p:spPr>
        </p:pic>
        <p:sp>
          <p:nvSpPr>
            <p:cNvPr id="17" name="楕円 16">
              <a:extLst>
                <a:ext uri="{FF2B5EF4-FFF2-40B4-BE49-F238E27FC236}">
                  <a16:creationId xmlns:a16="http://schemas.microsoft.com/office/drawing/2014/main" id="{2E78DE30-2865-AD1B-28EF-047AFA5EFC51}"/>
                </a:ext>
              </a:extLst>
            </p:cNvPr>
            <p:cNvSpPr/>
            <p:nvPr/>
          </p:nvSpPr>
          <p:spPr>
            <a:xfrm>
              <a:off x="6615106" y="3922712"/>
              <a:ext cx="128781" cy="130175"/>
            </a:xfrm>
            <a:prstGeom prst="ellipse">
              <a:avLst/>
            </a:prstGeom>
            <a:solidFill>
              <a:schemeClr val="bg1"/>
            </a:solidFill>
            <a:ln w="28575">
              <a:solidFill>
                <a:srgbClr val="BFBF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6" name="Picture 2" descr="案内をするスーツを着た男性のイラスト">
            <a:extLst>
              <a:ext uri="{FF2B5EF4-FFF2-40B4-BE49-F238E27FC236}">
                <a16:creationId xmlns:a16="http://schemas.microsoft.com/office/drawing/2014/main" id="{1C1ACBF8-3180-4FE6-8A63-3EBE4D536EC8}"/>
              </a:ext>
            </a:extLst>
          </p:cNvPr>
          <p:cNvPicPr>
            <a:picLocks noChangeAspect="1" noChangeArrowheads="1"/>
          </p:cNvPicPr>
          <p:nvPr/>
        </p:nvPicPr>
        <p:blipFill rotWithShape="1">
          <a:blip r:embed="rId17" cstate="print">
            <a:extLst>
              <a:ext uri="{28A0092B-C50C-407E-A947-70E740481C1C}">
                <a14:useLocalDpi xmlns:a14="http://schemas.microsoft.com/office/drawing/2010/main" val="0"/>
              </a:ext>
            </a:extLst>
          </a:blip>
          <a:srcRect/>
          <a:stretch/>
        </p:blipFill>
        <p:spPr bwMode="auto">
          <a:xfrm>
            <a:off x="4840769" y="8332992"/>
            <a:ext cx="1632032" cy="174902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案内をするスーツを着た女性のイラスト">
            <a:extLst>
              <a:ext uri="{FF2B5EF4-FFF2-40B4-BE49-F238E27FC236}">
                <a16:creationId xmlns:a16="http://schemas.microsoft.com/office/drawing/2014/main" id="{C1D4EE0A-CFBF-42F2-B535-DA05E9CE8CA3}"/>
              </a:ext>
            </a:extLst>
          </p:cNvPr>
          <p:cNvPicPr>
            <a:picLocks noChangeAspect="1" noChangeArrowheads="1"/>
          </p:cNvPicPr>
          <p:nvPr/>
        </p:nvPicPr>
        <p:blipFill rotWithShape="1">
          <a:blip r:embed="rId18" cstate="print">
            <a:extLst>
              <a:ext uri="{28A0092B-C50C-407E-A947-70E740481C1C}">
                <a14:useLocalDpi xmlns:a14="http://schemas.microsoft.com/office/drawing/2010/main" val="0"/>
              </a:ext>
            </a:extLst>
          </a:blip>
          <a:srcRect/>
          <a:stretch/>
        </p:blipFill>
        <p:spPr bwMode="auto">
          <a:xfrm>
            <a:off x="5814473" y="8326268"/>
            <a:ext cx="1526086" cy="1749600"/>
          </a:xfrm>
          <a:prstGeom prst="rect">
            <a:avLst/>
          </a:prstGeom>
          <a:noFill/>
          <a:extLst>
            <a:ext uri="{909E8E84-426E-40DD-AFC4-6F175D3DCCD1}">
              <a14:hiddenFill xmlns:a14="http://schemas.microsoft.com/office/drawing/2010/main">
                <a:solidFill>
                  <a:srgbClr val="FFFFFF"/>
                </a:solidFill>
              </a14:hiddenFill>
            </a:ext>
          </a:extLst>
        </p:spPr>
      </p:pic>
      <p:sp>
        <p:nvSpPr>
          <p:cNvPr id="21" name="テキスト ボックス 20">
            <a:extLst>
              <a:ext uri="{FF2B5EF4-FFF2-40B4-BE49-F238E27FC236}">
                <a16:creationId xmlns:a16="http://schemas.microsoft.com/office/drawing/2014/main" id="{F5CBFFB3-EF34-41C4-846C-B306DA13F376}"/>
              </a:ext>
            </a:extLst>
          </p:cNvPr>
          <p:cNvSpPr txBox="1"/>
          <p:nvPr/>
        </p:nvSpPr>
        <p:spPr>
          <a:xfrm>
            <a:off x="486750" y="10147102"/>
            <a:ext cx="6583679"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参考</a:t>
            </a: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a:latin typeface="BIZ UDPゴシック" panose="020B0400000000000000" pitchFamily="50" charset="-128"/>
                <a:ea typeface="BIZ UDPゴシック" panose="020B0400000000000000" pitchFamily="50" charset="-128"/>
                <a:hlinkClick r:id="rId19"/>
              </a:rPr>
              <a:t>悪質ホストクラブ等問題に係る注意喚起チラシ（消費者庁</a:t>
            </a:r>
            <a:r>
              <a:rPr kumimoji="1" lang="en-US" altLang="ja-JP" sz="1400" dirty="0">
                <a:latin typeface="BIZ UDPゴシック" panose="020B0400000000000000" pitchFamily="50" charset="-128"/>
                <a:ea typeface="BIZ UDPゴシック" panose="020B0400000000000000" pitchFamily="50" charset="-128"/>
                <a:hlinkClick r:id="rId19"/>
              </a:rPr>
              <a:t>HP</a:t>
            </a:r>
            <a:r>
              <a:rPr kumimoji="1" lang="ja-JP" altLang="en-US" sz="1400" dirty="0">
                <a:latin typeface="BIZ UDPゴシック" panose="020B0400000000000000" pitchFamily="50" charset="-128"/>
                <a:ea typeface="BIZ UDPゴシック" panose="020B0400000000000000" pitchFamily="50" charset="-128"/>
                <a:hlinkClick r:id="rId19"/>
              </a:rPr>
              <a:t>）</a:t>
            </a:r>
            <a:endParaRPr kumimoji="1" lang="ja-JP" altLang="en-US" sz="14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414229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59" name="正方形/長方形 58"/>
          <p:cNvSpPr/>
          <p:nvPr/>
        </p:nvSpPr>
        <p:spPr>
          <a:xfrm>
            <a:off x="317354" y="3253337"/>
            <a:ext cx="6923883" cy="4847698"/>
          </a:xfrm>
          <a:prstGeom prst="rect">
            <a:avLst/>
          </a:prstGeom>
          <a:solidFill>
            <a:schemeClr val="bg1"/>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335360" y="931686"/>
            <a:ext cx="6923883" cy="1936758"/>
          </a:xfrm>
          <a:prstGeom prst="rect">
            <a:avLst/>
          </a:prstGeom>
          <a:solidFill>
            <a:schemeClr val="bg1"/>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3" name="正方形/長方形 62"/>
          <p:cNvSpPr/>
          <p:nvPr/>
        </p:nvSpPr>
        <p:spPr>
          <a:xfrm>
            <a:off x="0" y="0"/>
            <a:ext cx="7559675" cy="10691813"/>
          </a:xfrm>
          <a:prstGeom prst="rect">
            <a:avLst/>
          </a:prstGeom>
          <a:noFill/>
          <a:ln w="88900">
            <a:solidFill>
              <a:srgbClr val="C55A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5" name="テキスト ボックス 42"/>
          <p:cNvSpPr txBox="1"/>
          <p:nvPr/>
        </p:nvSpPr>
        <p:spPr>
          <a:xfrm>
            <a:off x="247964" y="9346108"/>
            <a:ext cx="7063740" cy="1174012"/>
          </a:xfrm>
          <a:prstGeom prst="rect">
            <a:avLst/>
          </a:prstGeom>
          <a:solidFill>
            <a:schemeClr val="lt1"/>
          </a:solidFill>
          <a:ln w="22225" cmpd="sng">
            <a:solidFill>
              <a:srgbClr val="B4413C"/>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300" b="1" i="0" u="sng"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大阪府消費生活センター</a:t>
            </a:r>
            <a:r>
              <a:rPr kumimoji="0" lang="ja-JP" altLang="en-US" sz="14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en-US" sz="12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a:t>
            </a:r>
            <a:r>
              <a:rPr kumimoji="0" lang="en-US" altLang="ja-JP" sz="12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06-6616-0888</a:t>
            </a:r>
            <a:endParaRPr kumimoji="0" lang="en-US" altLang="ja-JP" sz="1200" b="0"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00" cap="none" spc="0" normalizeH="0" baseline="0" noProof="0" dirty="0">
                <a:ln>
                  <a:noFill/>
                </a:ln>
                <a:solidFill>
                  <a:srgbClr val="C00000"/>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ホームページ：</a:t>
            </a:r>
            <a:r>
              <a:rPr kumimoji="0" lang="en-US" altLang="ja-JP" sz="1200" b="1" i="0" u="none" strike="noStrike" kern="1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hlinkClick r:id="rId2"/>
              </a:rPr>
              <a:t>https://www.pref.osaka.lg.jp/shouhi/</a:t>
            </a:r>
            <a:endParaRPr kumimoji="0" lang="en-US" sz="1200" b="0" i="0" u="none" strike="noStrike" kern="1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US" altLang="ja-JP" sz="1300" b="1" i="0" u="sng"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300" b="1" i="0" u="sng"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大阪市消費者センター</a:t>
            </a:r>
            <a:r>
              <a:rPr kumimoji="0" lang="ja-JP" altLang="en-US" sz="13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0" lang="ja-JP" altLang="en-US" sz="12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a:t>
            </a:r>
            <a:r>
              <a:rPr kumimoji="0" lang="en-US" altLang="ja-JP" sz="12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06-6614-0999</a:t>
            </a:r>
            <a:endParaRPr kumimoji="0" lang="en-US" altLang="ja-JP" sz="1200" b="0"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00" cap="none" spc="0" normalizeH="0" baseline="0" noProof="0" dirty="0">
                <a:ln>
                  <a:noFill/>
                </a:ln>
                <a:solidFill>
                  <a:srgbClr val="C00000"/>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ホームページ：</a:t>
            </a:r>
            <a:r>
              <a:rPr kumimoji="0" lang="en-US" altLang="ja-JP" sz="1200" b="1" i="0" u="none" strike="noStrike" kern="1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hlinkClick r:id="rId3"/>
              </a:rPr>
              <a:t>https://www.city.osaka.lg.jp/lnet/</a:t>
            </a:r>
            <a:endParaRPr kumimoji="0" lang="en-US" altLang="ja-JP" sz="1200" b="1" i="0" u="none" strike="noStrike" kern="100" cap="none" spc="0" normalizeH="0" baseline="0" noProof="0" dirty="0">
              <a:ln>
                <a:noFill/>
              </a:ln>
              <a:solidFill>
                <a:srgbClr val="0070C0"/>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US" sz="1200" b="1" i="0" u="sng" strike="noStrike" kern="100" cap="none" spc="0" normalizeH="0" baseline="0" noProof="0" dirty="0">
              <a:ln>
                <a:noFill/>
              </a:ln>
              <a:solidFill>
                <a:srgbClr val="0563C1"/>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p:txBody>
      </p:sp>
      <p:pic>
        <p:nvPicPr>
          <p:cNvPr id="66" name="図 65"/>
          <p:cNvPicPr/>
          <p:nvPr/>
        </p:nvPicPr>
        <p:blipFill>
          <a:blip r:embed="rId4" cstate="print">
            <a:extLst>
              <a:ext uri="{28A0092B-C50C-407E-A947-70E740481C1C}">
                <a14:useLocalDpi xmlns:a14="http://schemas.microsoft.com/office/drawing/2010/main" val="0"/>
              </a:ext>
            </a:extLst>
          </a:blip>
          <a:stretch>
            <a:fillRect/>
          </a:stretch>
        </p:blipFill>
        <p:spPr>
          <a:xfrm>
            <a:off x="4734123" y="9433686"/>
            <a:ext cx="996315" cy="998855"/>
          </a:xfrm>
          <a:prstGeom prst="rect">
            <a:avLst/>
          </a:prstGeom>
        </p:spPr>
      </p:pic>
      <p:sp>
        <p:nvSpPr>
          <p:cNvPr id="36" name="角丸四角形 35"/>
          <p:cNvSpPr/>
          <p:nvPr/>
        </p:nvSpPr>
        <p:spPr>
          <a:xfrm>
            <a:off x="4614316" y="8208809"/>
            <a:ext cx="2663246" cy="1008514"/>
          </a:xfrm>
          <a:prstGeom prst="roundRect">
            <a:avLst>
              <a:gd name="adj" fmla="val 10056"/>
            </a:avLst>
          </a:prstGeom>
          <a:solidFill>
            <a:schemeClr val="accent2">
              <a:lumMod val="75000"/>
            </a:schemeClr>
          </a:solidFill>
          <a:ln w="19050">
            <a:solidFill>
              <a:srgbClr val="B4413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7" name="フローチャート: 処理 36"/>
          <p:cNvSpPr/>
          <p:nvPr/>
        </p:nvSpPr>
        <p:spPr>
          <a:xfrm>
            <a:off x="4644024" y="8231637"/>
            <a:ext cx="2615219" cy="491596"/>
          </a:xfrm>
          <a:prstGeom prst="flowChartProcess">
            <a:avLst/>
          </a:prstGeom>
          <a:noFill/>
          <a:ln w="28575"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ts val="1500"/>
              </a:lnSpc>
              <a:spcBef>
                <a:spcPts val="0"/>
              </a:spcBef>
              <a:spcAft>
                <a:spcPts val="0"/>
              </a:spcAft>
              <a:buClrTx/>
              <a:buSzTx/>
              <a:buFontTx/>
              <a:buNone/>
              <a:tabLst/>
              <a:defRPr/>
            </a:pPr>
            <a:r>
              <a:rPr kumimoji="0" lang="ja-JP" altLang="en-US" sz="1300" b="1" i="0" u="none" strike="noStrike" kern="1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被害にあっても、あきらめないで</a:t>
            </a:r>
            <a:endParaRPr kumimoji="0" lang="ja-JP" altLang="en-US" sz="13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ctr" defTabSz="457200" rtl="0" eaLnBrk="1" fontAlgn="auto" latinLnBrk="0" hangingPunct="1">
              <a:lnSpc>
                <a:spcPts val="1500"/>
              </a:lnSpc>
              <a:spcBef>
                <a:spcPts val="0"/>
              </a:spcBef>
              <a:spcAft>
                <a:spcPts val="0"/>
              </a:spcAft>
              <a:buClrTx/>
              <a:buSzTx/>
              <a:buFontTx/>
              <a:buNone/>
              <a:tabLst/>
              <a:defRPr/>
            </a:pPr>
            <a:r>
              <a:rPr kumimoji="0" lang="ja-JP" altLang="en-US" sz="1300" b="1" i="0" u="none" strike="noStrike" kern="100" cap="none" spc="0" normalizeH="0" baseline="0" noProof="0" dirty="0">
                <a:ln>
                  <a:noFill/>
                </a:ln>
                <a:solidFill>
                  <a:srgbClr val="FFFFFF"/>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消費者ホットライン</a:t>
            </a:r>
            <a:endParaRPr kumimoji="0" lang="ja-JP" altLang="en-US" sz="13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38" name="フローチャート: 処理 37"/>
          <p:cNvSpPr/>
          <p:nvPr/>
        </p:nvSpPr>
        <p:spPr>
          <a:xfrm>
            <a:off x="4594535" y="8558121"/>
            <a:ext cx="2867025" cy="683895"/>
          </a:xfrm>
          <a:prstGeom prst="flowChartProcess">
            <a:avLst/>
          </a:prstGeom>
          <a:noFill/>
          <a:ln w="28575"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200" b="1" i="0" u="none" strike="noStrike" kern="100" cap="none" spc="0" normalizeH="0" baseline="0" noProof="0" dirty="0">
                <a:ln>
                  <a:noFill/>
                </a:ln>
                <a:solidFill>
                  <a:srgbClr val="FFFF00"/>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☎１８８（いやや！）</a:t>
            </a:r>
            <a:endParaRPr kumimoji="0" lang="ja-JP" altLang="en-US" sz="1050" b="1" i="0" u="none" strike="noStrike" kern="100" cap="none" spc="0" normalizeH="0" baseline="0" noProof="0" dirty="0">
              <a:ln>
                <a:noFill/>
              </a:ln>
              <a:solidFill>
                <a:srgbClr val="FFFF00"/>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200" b="1" i="0" u="none" strike="noStrike" kern="100" cap="none" spc="0" normalizeH="0" baseline="0" noProof="0" dirty="0">
                <a:ln>
                  <a:noFill/>
                </a:ln>
                <a:solidFill>
                  <a:srgbClr val="FFFF00"/>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a:t>
            </a:r>
            <a:r>
              <a:rPr kumimoji="0" lang="ja-JP" altLang="en-US" sz="1200" b="1" i="0" u="none" strike="noStrike" kern="100" cap="none" spc="0" normalizeH="0" baseline="0" noProof="0" dirty="0">
                <a:ln>
                  <a:noFill/>
                </a:ln>
                <a:solidFill>
                  <a:srgbClr val="FFFF00"/>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局番なし</a:t>
            </a:r>
            <a:endParaRPr kumimoji="0" lang="ja-JP" altLang="en-US" sz="1050" b="1" i="0" u="none" strike="noStrike" kern="100" cap="none" spc="0" normalizeH="0" baseline="0" noProof="0" dirty="0">
              <a:ln>
                <a:noFill/>
              </a:ln>
              <a:solidFill>
                <a:srgbClr val="FFFF00"/>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39" name="角丸四角形 38"/>
          <p:cNvSpPr/>
          <p:nvPr/>
        </p:nvSpPr>
        <p:spPr>
          <a:xfrm>
            <a:off x="247964" y="8207588"/>
            <a:ext cx="1994853" cy="1014339"/>
          </a:xfrm>
          <a:prstGeom prst="roundRect">
            <a:avLst/>
          </a:prstGeom>
          <a:solidFill>
            <a:schemeClr val="accent4">
              <a:lumMod val="20000"/>
              <a:lumOff val="80000"/>
            </a:schemeClr>
          </a:solidFill>
          <a:ln w="19050">
            <a:solidFill>
              <a:srgbClr val="B441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 name="テキスト ボックス 6"/>
          <p:cNvSpPr txBox="1"/>
          <p:nvPr/>
        </p:nvSpPr>
        <p:spPr>
          <a:xfrm>
            <a:off x="238592" y="8384730"/>
            <a:ext cx="1323507"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シニア向け</a:t>
            </a:r>
            <a:endParaRPr kumimoji="1" lang="en-US" altLang="ja-JP" sz="12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消費生活情報</a:t>
            </a:r>
            <a:endParaRPr kumimoji="1" lang="en-US" altLang="ja-JP" sz="12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サイト</a:t>
            </a:r>
            <a:r>
              <a:rPr kumimoji="1"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はこちら→</a:t>
            </a:r>
          </a:p>
        </p:txBody>
      </p:sp>
      <p:sp>
        <p:nvSpPr>
          <p:cNvPr id="41" name="正方形/長方形 40"/>
          <p:cNvSpPr/>
          <p:nvPr/>
        </p:nvSpPr>
        <p:spPr>
          <a:xfrm>
            <a:off x="1447566" y="8318634"/>
            <a:ext cx="734872" cy="734113"/>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pic>
        <p:nvPicPr>
          <p:cNvPr id="6" name="図 5">
            <a:hlinkClick r:id="rId5"/>
          </p:cNvPr>
          <p:cNvPicPr>
            <a:picLocks noChangeAspect="1"/>
          </p:cNvPicPr>
          <p:nvPr/>
        </p:nvPicPr>
        <p:blipFill>
          <a:blip r:embed="rId6"/>
          <a:stretch>
            <a:fillRect/>
          </a:stretch>
        </p:blipFill>
        <p:spPr>
          <a:xfrm>
            <a:off x="1488302" y="8341559"/>
            <a:ext cx="673534" cy="673534"/>
          </a:xfrm>
          <a:prstGeom prst="rect">
            <a:avLst/>
          </a:prstGeom>
        </p:spPr>
      </p:pic>
      <p:sp>
        <p:nvSpPr>
          <p:cNvPr id="42" name="テキスト ボックス 41"/>
          <p:cNvSpPr txBox="1"/>
          <p:nvPr/>
        </p:nvSpPr>
        <p:spPr>
          <a:xfrm>
            <a:off x="1461855" y="8998519"/>
            <a:ext cx="707004"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大阪府</a:t>
            </a:r>
            <a:r>
              <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HP</a:t>
            </a:r>
            <a:endPar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80" name="角丸四角形 79"/>
          <p:cNvSpPr/>
          <p:nvPr/>
        </p:nvSpPr>
        <p:spPr>
          <a:xfrm>
            <a:off x="179858" y="721686"/>
            <a:ext cx="1345673" cy="29780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00" cap="none" spc="0" normalizeH="0" baseline="0" noProof="0" dirty="0">
                <a:ln>
                  <a:noFill/>
                </a:ln>
                <a:solidFill>
                  <a:prstClr val="black">
                    <a:lumMod val="85000"/>
                    <a:lumOff val="15000"/>
                  </a:prstClr>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相談事例</a:t>
            </a:r>
            <a:endParaRPr kumimoji="0" lang="ja-JP" altLang="en-US" sz="1400" b="1" i="0" u="none" strike="noStrike" kern="100" cap="none" spc="0" normalizeH="0" baseline="0" noProof="0" dirty="0">
              <a:ln>
                <a:noFill/>
              </a:ln>
              <a:solidFill>
                <a:prstClr val="black">
                  <a:lumMod val="85000"/>
                  <a:lumOff val="15000"/>
                </a:prstClr>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81" name="テキスト ボックス 25"/>
          <p:cNvSpPr txBox="1"/>
          <p:nvPr/>
        </p:nvSpPr>
        <p:spPr>
          <a:xfrm>
            <a:off x="406420" y="837436"/>
            <a:ext cx="6721520" cy="204610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US" altLang="ja-JP" sz="18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SNS</a:t>
            </a:r>
            <a:r>
              <a:rPr kumimoji="0" lang="ja-JP" altLang="ja-JP" sz="18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でポイントがもらえるという広告を見た。</a:t>
            </a:r>
            <a:endParaRPr kumimoji="0" lang="en-US" altLang="ja-JP" sz="18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すぐ</a:t>
            </a:r>
            <a:r>
              <a:rPr kumimoji="0" lang="ja-JP" altLang="ja-JP" sz="18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に解約すればポイントだけが無料でもらえると</a:t>
            </a:r>
            <a:endParaRPr kumimoji="0" lang="en-US" altLang="ja-JP" sz="18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ja-JP" sz="18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思い、</a:t>
            </a:r>
            <a:r>
              <a:rPr kumimoji="0" lang="ja-JP" altLang="en-US" sz="18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たくさん</a:t>
            </a:r>
            <a:r>
              <a:rPr kumimoji="0" lang="ja-JP" altLang="ja-JP" sz="18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のサイトに登録していった。</a:t>
            </a:r>
            <a:endParaRPr kumimoji="0" lang="en-US" altLang="ja-JP" sz="18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ja-JP" sz="18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途中から、心配になって登録するのをやめた。</a:t>
            </a:r>
            <a:endParaRPr kumimoji="0" lang="en-US" altLang="ja-JP" sz="18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ja-JP" sz="18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登録したサイトも解約したいが連絡先が分からな</a:t>
            </a:r>
            <a:r>
              <a:rPr kumimoji="0" lang="ja-JP" altLang="en-US" sz="18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い</a:t>
            </a:r>
            <a:r>
              <a:rPr kumimoji="0" lang="ja-JP" altLang="ja-JP" sz="18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endParaRPr kumimoji="0" lang="en-US" altLang="ja-JP" sz="18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不安で仕方がない。</a:t>
            </a:r>
            <a:endParaRPr kumimoji="0" lang="ja-JP" altLang="ja-JP" sz="18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84" name="角丸四角形 83"/>
          <p:cNvSpPr/>
          <p:nvPr/>
        </p:nvSpPr>
        <p:spPr>
          <a:xfrm>
            <a:off x="177408" y="3016157"/>
            <a:ext cx="1324337" cy="32819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100" cap="none" spc="0" normalizeH="0" baseline="0" noProof="0" dirty="0">
                <a:ln>
                  <a:noFill/>
                </a:ln>
                <a:solidFill>
                  <a:prstClr val="black">
                    <a:lumMod val="85000"/>
                    <a:lumOff val="15000"/>
                  </a:prstClr>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アドバイス</a:t>
            </a:r>
            <a:endParaRPr kumimoji="0" lang="ja-JP" altLang="en-US" sz="1400" b="1" i="0" u="none" strike="noStrike" kern="100" cap="none" spc="0" normalizeH="0" baseline="0" noProof="0" dirty="0">
              <a:ln>
                <a:noFill/>
              </a:ln>
              <a:solidFill>
                <a:prstClr val="black">
                  <a:lumMod val="85000"/>
                  <a:lumOff val="15000"/>
                </a:prstClr>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92" name="角丸四角形 91"/>
          <p:cNvSpPr/>
          <p:nvPr/>
        </p:nvSpPr>
        <p:spPr>
          <a:xfrm>
            <a:off x="2467363" y="8207588"/>
            <a:ext cx="1994853" cy="1014339"/>
          </a:xfrm>
          <a:prstGeom prst="roundRect">
            <a:avLst/>
          </a:prstGeom>
          <a:solidFill>
            <a:schemeClr val="accent4">
              <a:lumMod val="20000"/>
              <a:lumOff val="80000"/>
            </a:schemeClr>
          </a:solidFill>
          <a:ln w="19050">
            <a:solidFill>
              <a:srgbClr val="B441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3" name="テキスト ボックス 92"/>
          <p:cNvSpPr txBox="1"/>
          <p:nvPr/>
        </p:nvSpPr>
        <p:spPr>
          <a:xfrm>
            <a:off x="2421366" y="8358792"/>
            <a:ext cx="1323507"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若者向け</a:t>
            </a:r>
            <a:endParaRPr kumimoji="1" lang="en-US" altLang="ja-JP" sz="12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消費生活情報</a:t>
            </a:r>
            <a:endParaRPr kumimoji="1" lang="en-US" altLang="ja-JP" sz="12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サイト</a:t>
            </a:r>
            <a:r>
              <a:rPr kumimoji="1"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はこちら→</a:t>
            </a:r>
          </a:p>
        </p:txBody>
      </p:sp>
      <p:sp>
        <p:nvSpPr>
          <p:cNvPr id="94" name="正方形/長方形 93"/>
          <p:cNvSpPr/>
          <p:nvPr/>
        </p:nvSpPr>
        <p:spPr>
          <a:xfrm>
            <a:off x="3616165" y="8318634"/>
            <a:ext cx="734872" cy="734113"/>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6" name="テキスト ボックス 95"/>
          <p:cNvSpPr txBox="1"/>
          <p:nvPr/>
        </p:nvSpPr>
        <p:spPr>
          <a:xfrm>
            <a:off x="3681254" y="8998519"/>
            <a:ext cx="707004" cy="2308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大阪市</a:t>
            </a:r>
            <a:r>
              <a:rPr kumimoji="1" lang="en-US" altLang="ja-JP"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HP</a:t>
            </a:r>
            <a:endParaRPr kumimoji="1" lang="ja-JP" altLang="en-US" sz="9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55" name="テキスト ボックス 25"/>
          <p:cNvSpPr txBox="1"/>
          <p:nvPr/>
        </p:nvSpPr>
        <p:spPr>
          <a:xfrm>
            <a:off x="419720" y="3327961"/>
            <a:ext cx="6709379" cy="4726774"/>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r>
              <a:rPr kumimoji="0" lang="ja-JP" altLang="en-US" sz="1800" b="1"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サイトやアプリに登録する前に</a:t>
            </a:r>
            <a:endParaRPr kumimoji="0" lang="en-US" altLang="ja-JP" sz="1800" b="1"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173038" marR="0" lvl="0" indent="-92075" algn="just" defTabSz="457200" rtl="0" eaLnBrk="1" fontAlgn="auto" latinLnBrk="0" hangingPunct="1">
              <a:lnSpc>
                <a:spcPct val="100000"/>
              </a:lnSpc>
              <a:spcBef>
                <a:spcPts val="0"/>
              </a:spcBef>
              <a:spcAft>
                <a:spcPts val="0"/>
              </a:spcAft>
              <a:buClrTx/>
              <a:buSzTx/>
              <a:buFontTx/>
              <a:buNone/>
              <a:tabLst>
                <a:tab pos="173038" algn="l"/>
              </a:tabLst>
              <a:defRPr/>
            </a:pPr>
            <a:r>
              <a:rPr kumimoji="0" lang="ja-JP" altLang="en-US" sz="18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・無料期間やキャンペーンなどで試しに利用する場合でも、指　　　　定先の各サイトごとに利用規約や解約条件をきちんと確認しましょう。</a:t>
            </a:r>
            <a:endParaRPr kumimoji="0" lang="en-US" altLang="ja-JP" sz="18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173038" marR="0" lvl="0" indent="-92075" algn="just" defTabSz="457200" rtl="0" eaLnBrk="1" fontAlgn="auto" latinLnBrk="0" hangingPunct="1">
              <a:lnSpc>
                <a:spcPct val="100000"/>
              </a:lnSpc>
              <a:spcBef>
                <a:spcPts val="0"/>
              </a:spcBef>
              <a:spcAft>
                <a:spcPts val="0"/>
              </a:spcAft>
              <a:buClrTx/>
              <a:buSzTx/>
              <a:buFontTx/>
              <a:buNone/>
              <a:tabLst>
                <a:tab pos="173038" algn="l"/>
              </a:tabLst>
              <a:defRPr/>
            </a:pPr>
            <a:r>
              <a:rPr kumimoji="0" lang="ja-JP" altLang="en-US" sz="18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・解約するときなどに必要となるので、</a:t>
            </a:r>
            <a:r>
              <a:rPr kumimoji="0" lang="en-US" altLang="ja-JP" sz="18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ID</a:t>
            </a:r>
            <a:r>
              <a:rPr kumimoji="0" lang="ja-JP" altLang="en-US" sz="18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やパスワードなどをしっかり管理することも大切です。</a:t>
            </a:r>
            <a:endParaRPr kumimoji="0" lang="en-US" altLang="ja-JP" sz="18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r>
              <a:rPr kumimoji="0" lang="en-US" altLang="ja-JP" sz="1800" b="1"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SNS</a:t>
            </a:r>
            <a:r>
              <a:rPr kumimoji="0" lang="ja-JP" altLang="en-US" sz="1800" b="1"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上の広告はしっかり内容を確認</a:t>
            </a:r>
            <a:endParaRPr kumimoji="0" lang="en-US" altLang="ja-JP" sz="1800" b="1"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173038" marR="0" lvl="0" indent="-173038" algn="just"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・大幅な値引きや低価格、商品の効果を過剰にうたう</a:t>
            </a:r>
            <a:r>
              <a:rPr kumimoji="0" lang="en-US" altLang="ja-JP" sz="18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SNS</a:t>
            </a:r>
            <a:r>
              <a:rPr kumimoji="0" lang="ja-JP" altLang="en-US" sz="18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上の　　広告や、「簡単にもうかる」「損はしない」などの投稿やメッセージはうのみにしないようにしましょう。</a:t>
            </a:r>
            <a:endParaRPr kumimoji="0" lang="en-US" altLang="ja-JP" sz="18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173038" marR="0" lvl="0" indent="-173038" algn="just"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r>
              <a:rPr kumimoji="0" lang="en-US" altLang="ja-JP" sz="18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SNS</a:t>
            </a:r>
            <a:r>
              <a:rPr kumimoji="0" lang="ja-JP" altLang="en-US" sz="18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上の広告をきっかけとしたトラブルに多い通信販売には　クーリング・オフ制度がなく、事前にしっかり内容を確認することが大切です。</a:t>
            </a:r>
            <a:endParaRPr kumimoji="0" lang="en-US" altLang="ja-JP" sz="18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a:t>
            </a:r>
            <a:r>
              <a:rPr kumimoji="0" lang="ja-JP" altLang="en-US" sz="1800" b="1" i="0" u="none"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困ったときは、すぐにお住まいの消費生活相談の窓口にご相談ください。</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ja-JP" altLang="en-US" sz="1600" b="0" i="0" u="sng" strike="noStrike" kern="1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sp>
        <p:nvSpPr>
          <p:cNvPr id="18" name="正方形/長方形 17"/>
          <p:cNvSpPr/>
          <p:nvPr/>
        </p:nvSpPr>
        <p:spPr>
          <a:xfrm>
            <a:off x="362596" y="323012"/>
            <a:ext cx="6971124" cy="5342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2400" b="1" i="0" u="none" strike="noStrike" kern="100" cap="none" spc="0" normalizeH="0" baseline="0" noProof="0" dirty="0">
                <a:ln>
                  <a:noFill/>
                </a:ln>
                <a:solidFill>
                  <a:srgbClr val="000066"/>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SNS</a:t>
            </a:r>
            <a:r>
              <a:rPr kumimoji="0" lang="ja-JP" altLang="en-US" sz="2400" b="1" i="0" u="none" strike="noStrike" kern="100" cap="none" spc="0" normalizeH="0" baseline="0" noProof="0" dirty="0">
                <a:ln>
                  <a:noFill/>
                </a:ln>
                <a:solidFill>
                  <a:srgbClr val="000066"/>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などでの広告利用のトラブル</a:t>
            </a:r>
            <a:endParaRPr kumimoji="0" lang="ja-JP" altLang="ja-JP" sz="2400" b="1" i="0" u="none" strike="noStrike" kern="100" cap="none" spc="0" normalizeH="0" baseline="0" noProof="0" dirty="0">
              <a:ln>
                <a:noFill/>
              </a:ln>
              <a:solidFill>
                <a:srgbClr val="000066"/>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endParaRPr>
          </a:p>
        </p:txBody>
      </p:sp>
      <p:pic>
        <p:nvPicPr>
          <p:cNvPr id="4" name="図 3">
            <a:hlinkClick r:id="rId7"/>
          </p:cNvPr>
          <p:cNvPicPr>
            <a:picLocks noChangeAspect="1"/>
          </p:cNvPicPr>
          <p:nvPr/>
        </p:nvPicPr>
        <p:blipFill>
          <a:blip r:embed="rId8"/>
          <a:stretch>
            <a:fillRect/>
          </a:stretch>
        </p:blipFill>
        <p:spPr>
          <a:xfrm>
            <a:off x="3639120" y="8338563"/>
            <a:ext cx="687735" cy="687735"/>
          </a:xfrm>
          <a:prstGeom prst="rect">
            <a:avLst/>
          </a:prstGeom>
        </p:spPr>
      </p:pic>
      <p:pic>
        <p:nvPicPr>
          <p:cNvPr id="9" name="図 8" descr="スマートフォン">
            <a:extLst>
              <a:ext uri="{FF2B5EF4-FFF2-40B4-BE49-F238E27FC236}">
                <a16:creationId xmlns:a16="http://schemas.microsoft.com/office/drawing/2014/main" id="{C5487E12-98FF-509C-7B38-F5123C5B7606}"/>
              </a:ext>
            </a:extLst>
          </p:cNvPr>
          <p:cNvPicPr>
            <a:picLocks noChangeAspect="1"/>
          </p:cNvPicPr>
          <p:nvPr/>
        </p:nvPicPr>
        <p:blipFill>
          <a:blip r:embed="rId9"/>
          <a:stretch>
            <a:fillRect/>
          </a:stretch>
        </p:blipFill>
        <p:spPr>
          <a:xfrm>
            <a:off x="6189013" y="1035010"/>
            <a:ext cx="904885" cy="1608685"/>
          </a:xfrm>
          <a:prstGeom prst="rect">
            <a:avLst/>
          </a:prstGeom>
        </p:spPr>
      </p:pic>
      <p:grpSp>
        <p:nvGrpSpPr>
          <p:cNvPr id="31" name="グループ化 30">
            <a:extLst>
              <a:ext uri="{FF2B5EF4-FFF2-40B4-BE49-F238E27FC236}">
                <a16:creationId xmlns:a16="http://schemas.microsoft.com/office/drawing/2014/main" id="{4FAF7B67-DE97-4E99-9A7A-E4F3A345BD52}"/>
              </a:ext>
            </a:extLst>
          </p:cNvPr>
          <p:cNvGrpSpPr/>
          <p:nvPr/>
        </p:nvGrpSpPr>
        <p:grpSpPr>
          <a:xfrm>
            <a:off x="5792677" y="9433684"/>
            <a:ext cx="1430448" cy="1037815"/>
            <a:chOff x="2429616" y="5925157"/>
            <a:chExt cx="1359789" cy="986045"/>
          </a:xfrm>
        </p:grpSpPr>
        <p:pic>
          <p:nvPicPr>
            <p:cNvPr id="32" name="図 31">
              <a:extLst>
                <a:ext uri="{FF2B5EF4-FFF2-40B4-BE49-F238E27FC236}">
                  <a16:creationId xmlns:a16="http://schemas.microsoft.com/office/drawing/2014/main" id="{506E58C9-107D-48B8-B5E4-90F19A1BFD3A}"/>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429616" y="5925157"/>
              <a:ext cx="1359789" cy="851153"/>
            </a:xfrm>
            <a:prstGeom prst="rect">
              <a:avLst/>
            </a:prstGeom>
          </p:spPr>
        </p:pic>
        <p:sp>
          <p:nvSpPr>
            <p:cNvPr id="33" name="テキスト ボックス 17">
              <a:extLst>
                <a:ext uri="{FF2B5EF4-FFF2-40B4-BE49-F238E27FC236}">
                  <a16:creationId xmlns:a16="http://schemas.microsoft.com/office/drawing/2014/main" id="{D368C89B-A0C2-4A81-B13A-CA7CA0DB03D8}"/>
                </a:ext>
              </a:extLst>
            </p:cNvPr>
            <p:cNvSpPr txBox="1"/>
            <p:nvPr/>
          </p:nvSpPr>
          <p:spPr>
            <a:xfrm>
              <a:off x="2745927" y="6691885"/>
              <a:ext cx="727167" cy="219317"/>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sz="900" dirty="0"/>
                <a:t>©Expo 2025</a:t>
              </a:r>
              <a:endParaRPr kumimoji="1" lang="ja-JP" altLang="en-US" sz="900" dirty="0"/>
            </a:p>
          </p:txBody>
        </p:sp>
      </p:grpSp>
    </p:spTree>
    <p:extLst>
      <p:ext uri="{BB962C8B-B14F-4D97-AF65-F5344CB8AC3E}">
        <p14:creationId xmlns:p14="http://schemas.microsoft.com/office/powerpoint/2010/main" val="162358923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595</Words>
  <Application>Microsoft Office PowerPoint</Application>
  <PresentationFormat>ユーザー設定</PresentationFormat>
  <Paragraphs>67</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BIZ UDPゴシック</vt:lpstr>
      <vt:lpstr>游ゴシック</vt:lpstr>
      <vt:lpstr>Arial</vt:lpstr>
      <vt:lpstr>Calibri</vt:lpstr>
      <vt:lpstr>Calibri Light</vt:lpstr>
      <vt:lpstr>Century</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2024-02-09T07:57:31Z</dcterms:modified>
</cp:coreProperties>
</file>