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93" r:id="rId5"/>
    <p:sldId id="294" r:id="rId6"/>
    <p:sldId id="325" r:id="rId7"/>
    <p:sldId id="331" r:id="rId8"/>
    <p:sldId id="328" r:id="rId9"/>
    <p:sldId id="296" r:id="rId10"/>
    <p:sldId id="338" r:id="rId11"/>
    <p:sldId id="297" r:id="rId12"/>
    <p:sldId id="324" r:id="rId13"/>
    <p:sldId id="334" r:id="rId14"/>
    <p:sldId id="302" r:id="rId15"/>
    <p:sldId id="335" r:id="rId16"/>
    <p:sldId id="336" r:id="rId17"/>
    <p:sldId id="337" r:id="rId18"/>
    <p:sldId id="301" r:id="rId19"/>
    <p:sldId id="303" r:id="rId20"/>
    <p:sldId id="304" r:id="rId21"/>
    <p:sldId id="305" r:id="rId22"/>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0033CC"/>
    <a:srgbClr val="FF3399"/>
    <a:srgbClr val="00CC66"/>
    <a:srgbClr val="00DE64"/>
    <a:srgbClr val="0DC572"/>
    <a:srgbClr val="0ED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580" autoAdjust="0"/>
  </p:normalViewPr>
  <p:slideViewPr>
    <p:cSldViewPr>
      <p:cViewPr varScale="1">
        <p:scale>
          <a:sx n="74" d="100"/>
          <a:sy n="74" d="100"/>
        </p:scale>
        <p:origin x="1266" y="84"/>
      </p:cViewPr>
      <p:guideLst>
        <p:guide orient="horz" pos="2160"/>
        <p:guide pos="2880"/>
      </p:guideLst>
    </p:cSldViewPr>
  </p:slideViewPr>
  <p:notesTextViewPr>
    <p:cViewPr>
      <p:scale>
        <a:sx n="100" d="100"/>
        <a:sy n="100" d="100"/>
      </p:scale>
      <p:origin x="0" y="0"/>
    </p:cViewPr>
  </p:notesTextViewPr>
  <p:sorterViewPr>
    <p:cViewPr>
      <p:scale>
        <a:sx n="164" d="100"/>
        <a:sy n="16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308" cy="488871"/>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0"/>
            <a:ext cx="2880308" cy="488871"/>
          </a:xfrm>
          <a:prstGeom prst="rect">
            <a:avLst/>
          </a:prstGeom>
        </p:spPr>
        <p:txBody>
          <a:bodyPr vert="horz" lIns="89675" tIns="44838" rIns="89675" bIns="44838" rtlCol="0"/>
          <a:lstStyle>
            <a:lvl1pPr algn="r">
              <a:defRPr sz="1200"/>
            </a:lvl1pPr>
          </a:lstStyle>
          <a:p>
            <a:fld id="{2BA1C464-FEAE-4865-B57F-56DDADEE69B6}" type="datetimeFigureOut">
              <a:rPr kumimoji="1" lang="ja-JP" altLang="en-US" smtClean="0"/>
              <a:t>2020/9/23</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687" y="4644271"/>
            <a:ext cx="5317490" cy="4399836"/>
          </a:xfrm>
          <a:prstGeom prst="rect">
            <a:avLst/>
          </a:prstGeom>
        </p:spPr>
        <p:txBody>
          <a:bodyPr vert="horz" lIns="89675" tIns="44838" rIns="89675" bIns="448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6846"/>
            <a:ext cx="2880308" cy="488871"/>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6"/>
            <a:ext cx="2880308" cy="488871"/>
          </a:xfrm>
          <a:prstGeom prst="rect">
            <a:avLst/>
          </a:prstGeom>
        </p:spPr>
        <p:txBody>
          <a:bodyPr vert="horz" lIns="89675" tIns="44838" rIns="89675" bIns="44838" rtlCol="0" anchor="b"/>
          <a:lstStyle>
            <a:lvl1pPr algn="r">
              <a:defRPr sz="1200"/>
            </a:lvl1pPr>
          </a:lstStyle>
          <a:p>
            <a:fld id="{49DE7A10-D343-446F-8C4C-FB9E5F5B82D7}" type="slidenum">
              <a:rPr kumimoji="1" lang="ja-JP" altLang="en-US" smtClean="0"/>
              <a:t>‹#›</a:t>
            </a:fld>
            <a:endParaRPr kumimoji="1" lang="ja-JP" altLang="en-US"/>
          </a:p>
        </p:txBody>
      </p:sp>
    </p:spTree>
    <p:extLst>
      <p:ext uri="{BB962C8B-B14F-4D97-AF65-F5344CB8AC3E}">
        <p14:creationId xmlns:p14="http://schemas.microsoft.com/office/powerpoint/2010/main" val="33558776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p:spPr>
        <p:txBody>
          <a:bodyPr/>
          <a:lstStyle/>
          <a:p>
            <a:endParaRPr lang="ja-JP" altLang="en-US" smtClean="0">
              <a:latin typeface="Arial" pitchFamily="34" charset="0"/>
            </a:endParaRPr>
          </a:p>
        </p:txBody>
      </p:sp>
      <p:sp>
        <p:nvSpPr>
          <p:cNvPr id="28676" name="スライド番号プレースホルダー 3"/>
          <p:cNvSpPr>
            <a:spLocks noGrp="1"/>
          </p:cNvSpPr>
          <p:nvPr>
            <p:ph type="sldNum" sz="quarter" idx="5"/>
          </p:nvPr>
        </p:nvSpPr>
        <p:spPr>
          <a:noFill/>
        </p:spPr>
        <p:txBody>
          <a:bodyPr/>
          <a:lstStyle>
            <a:lvl1pPr defTabSz="895196" eaLnBrk="0" hangingPunct="0">
              <a:spcBef>
                <a:spcPct val="30000"/>
              </a:spcBef>
              <a:defRPr kumimoji="1" sz="1200">
                <a:solidFill>
                  <a:schemeClr val="tx1"/>
                </a:solidFill>
                <a:latin typeface="Arial" pitchFamily="34" charset="0"/>
                <a:ea typeface="ＭＳ Ｐ明朝" pitchFamily="18" charset="-128"/>
              </a:defRPr>
            </a:lvl1pPr>
            <a:lvl2pPr marL="728611" indent="-280235" defTabSz="895196" eaLnBrk="0" hangingPunct="0">
              <a:spcBef>
                <a:spcPct val="30000"/>
              </a:spcBef>
              <a:defRPr kumimoji="1" sz="1200">
                <a:solidFill>
                  <a:schemeClr val="tx1"/>
                </a:solidFill>
                <a:latin typeface="Arial" pitchFamily="34" charset="0"/>
                <a:ea typeface="ＭＳ Ｐ明朝" pitchFamily="18" charset="-128"/>
              </a:defRPr>
            </a:lvl2pPr>
            <a:lvl3pPr marL="1120940" indent="-224188" defTabSz="895196" eaLnBrk="0" hangingPunct="0">
              <a:spcBef>
                <a:spcPct val="30000"/>
              </a:spcBef>
              <a:defRPr kumimoji="1" sz="1200">
                <a:solidFill>
                  <a:schemeClr val="tx1"/>
                </a:solidFill>
                <a:latin typeface="Arial" pitchFamily="34" charset="0"/>
                <a:ea typeface="ＭＳ Ｐ明朝" pitchFamily="18" charset="-128"/>
              </a:defRPr>
            </a:lvl3pPr>
            <a:lvl4pPr marL="1569316" indent="-224188" defTabSz="895196" eaLnBrk="0" hangingPunct="0">
              <a:spcBef>
                <a:spcPct val="30000"/>
              </a:spcBef>
              <a:defRPr kumimoji="1" sz="1200">
                <a:solidFill>
                  <a:schemeClr val="tx1"/>
                </a:solidFill>
                <a:latin typeface="Arial" pitchFamily="34" charset="0"/>
                <a:ea typeface="ＭＳ Ｐ明朝" pitchFamily="18" charset="-128"/>
              </a:defRPr>
            </a:lvl4pPr>
            <a:lvl5pPr marL="2017692" indent="-224188" defTabSz="895196" eaLnBrk="0" hangingPunct="0">
              <a:spcBef>
                <a:spcPct val="30000"/>
              </a:spcBef>
              <a:defRPr kumimoji="1" sz="1200">
                <a:solidFill>
                  <a:schemeClr val="tx1"/>
                </a:solidFill>
                <a:latin typeface="Arial" pitchFamily="34" charset="0"/>
                <a:ea typeface="ＭＳ Ｐ明朝" pitchFamily="18" charset="-128"/>
              </a:defRPr>
            </a:lvl5pPr>
            <a:lvl6pPr marL="2466068"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14444"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62820"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11196"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A23ABADA-CEC2-4C99-9CBD-0FF42A7315DE}" type="slidenum">
              <a:rPr lang="ja-JP" altLang="en-US" smtClean="0">
                <a:ea typeface="ＭＳ Ｐゴシック" pitchFamily="50" charset="-128"/>
              </a:rPr>
              <a:pPr eaLnBrk="1" hangingPunct="1">
                <a:spcBef>
                  <a:spcPct val="0"/>
                </a:spcBef>
              </a:pPr>
              <a:t>1</a:t>
            </a:fld>
            <a:endParaRPr lang="ja-JP" altLang="en-US" smtClean="0">
              <a:ea typeface="ＭＳ Ｐゴシック"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a:ln/>
        </p:spPr>
      </p:sp>
      <p:sp>
        <p:nvSpPr>
          <p:cNvPr id="35843" name="ノート プレースホルダー 2"/>
          <p:cNvSpPr>
            <a:spLocks noGrp="1"/>
          </p:cNvSpPr>
          <p:nvPr>
            <p:ph type="body" idx="1"/>
          </p:nvPr>
        </p:nvSpPr>
        <p:spPr>
          <a:noFill/>
        </p:spPr>
        <p:txBody>
          <a:bodyPr/>
          <a:lstStyle/>
          <a:p>
            <a:endParaRPr lang="ja-JP" altLang="en-US" smtClean="0">
              <a:latin typeface="Arial" pitchFamily="34" charset="0"/>
            </a:endParaRPr>
          </a:p>
        </p:txBody>
      </p:sp>
      <p:sp>
        <p:nvSpPr>
          <p:cNvPr id="35844" name="スライド番号プレースホルダー 3"/>
          <p:cNvSpPr>
            <a:spLocks noGrp="1"/>
          </p:cNvSpPr>
          <p:nvPr>
            <p:ph type="sldNum" sz="quarter" idx="5"/>
          </p:nvPr>
        </p:nvSpPr>
        <p:spPr>
          <a:noFill/>
        </p:spPr>
        <p:txBody>
          <a:bodyPr/>
          <a:lstStyle>
            <a:lvl1pPr defTabSz="895196" eaLnBrk="0" hangingPunct="0">
              <a:spcBef>
                <a:spcPct val="30000"/>
              </a:spcBef>
              <a:defRPr kumimoji="1" sz="1200">
                <a:solidFill>
                  <a:schemeClr val="tx1"/>
                </a:solidFill>
                <a:latin typeface="Arial" pitchFamily="34" charset="0"/>
                <a:ea typeface="ＭＳ Ｐ明朝" pitchFamily="18" charset="-128"/>
              </a:defRPr>
            </a:lvl1pPr>
            <a:lvl2pPr marL="728611" indent="-280235" defTabSz="895196" eaLnBrk="0" hangingPunct="0">
              <a:spcBef>
                <a:spcPct val="30000"/>
              </a:spcBef>
              <a:defRPr kumimoji="1" sz="1200">
                <a:solidFill>
                  <a:schemeClr val="tx1"/>
                </a:solidFill>
                <a:latin typeface="Arial" pitchFamily="34" charset="0"/>
                <a:ea typeface="ＭＳ Ｐ明朝" pitchFamily="18" charset="-128"/>
              </a:defRPr>
            </a:lvl2pPr>
            <a:lvl3pPr marL="1120940" indent="-224188" defTabSz="895196" eaLnBrk="0" hangingPunct="0">
              <a:spcBef>
                <a:spcPct val="30000"/>
              </a:spcBef>
              <a:defRPr kumimoji="1" sz="1200">
                <a:solidFill>
                  <a:schemeClr val="tx1"/>
                </a:solidFill>
                <a:latin typeface="Arial" pitchFamily="34" charset="0"/>
                <a:ea typeface="ＭＳ Ｐ明朝" pitchFamily="18" charset="-128"/>
              </a:defRPr>
            </a:lvl3pPr>
            <a:lvl4pPr marL="1569316" indent="-224188" defTabSz="895196" eaLnBrk="0" hangingPunct="0">
              <a:spcBef>
                <a:spcPct val="30000"/>
              </a:spcBef>
              <a:defRPr kumimoji="1" sz="1200">
                <a:solidFill>
                  <a:schemeClr val="tx1"/>
                </a:solidFill>
                <a:latin typeface="Arial" pitchFamily="34" charset="0"/>
                <a:ea typeface="ＭＳ Ｐ明朝" pitchFamily="18" charset="-128"/>
              </a:defRPr>
            </a:lvl4pPr>
            <a:lvl5pPr marL="2017692" indent="-224188" defTabSz="895196" eaLnBrk="0" hangingPunct="0">
              <a:spcBef>
                <a:spcPct val="30000"/>
              </a:spcBef>
              <a:defRPr kumimoji="1" sz="1200">
                <a:solidFill>
                  <a:schemeClr val="tx1"/>
                </a:solidFill>
                <a:latin typeface="Arial" pitchFamily="34" charset="0"/>
                <a:ea typeface="ＭＳ Ｐ明朝" pitchFamily="18" charset="-128"/>
              </a:defRPr>
            </a:lvl5pPr>
            <a:lvl6pPr marL="2466068"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14444"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62820"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11196"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1CA87795-1431-4B93-8CEF-2655F9DBE5E8}" type="slidenum">
              <a:rPr lang="ja-JP" altLang="en-US" smtClean="0">
                <a:ea typeface="ＭＳ Ｐゴシック" pitchFamily="50" charset="-128"/>
              </a:rPr>
              <a:pPr eaLnBrk="1" hangingPunct="1">
                <a:spcBef>
                  <a:spcPct val="0"/>
                </a:spcBef>
              </a:pPr>
              <a:t>16</a:t>
            </a:fld>
            <a:endParaRPr lang="ja-JP" altLang="en-US" smtClean="0">
              <a:ea typeface="ＭＳ Ｐゴシック"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ln/>
        </p:spPr>
      </p:sp>
      <p:sp>
        <p:nvSpPr>
          <p:cNvPr id="36867" name="ノート プレースホルダー 2"/>
          <p:cNvSpPr>
            <a:spLocks noGrp="1"/>
          </p:cNvSpPr>
          <p:nvPr>
            <p:ph type="body" idx="1"/>
          </p:nvPr>
        </p:nvSpPr>
        <p:spPr>
          <a:noFill/>
        </p:spPr>
        <p:txBody>
          <a:bodyPr/>
          <a:lstStyle/>
          <a:p>
            <a:endParaRPr lang="ja-JP" altLang="en-US" smtClean="0">
              <a:latin typeface="Arial" pitchFamily="34" charset="0"/>
            </a:endParaRPr>
          </a:p>
        </p:txBody>
      </p:sp>
      <p:sp>
        <p:nvSpPr>
          <p:cNvPr id="36868" name="スライド番号プレースホルダー 3"/>
          <p:cNvSpPr>
            <a:spLocks noGrp="1"/>
          </p:cNvSpPr>
          <p:nvPr>
            <p:ph type="sldNum" sz="quarter" idx="5"/>
          </p:nvPr>
        </p:nvSpPr>
        <p:spPr>
          <a:noFill/>
        </p:spPr>
        <p:txBody>
          <a:bodyPr/>
          <a:lstStyle>
            <a:lvl1pPr defTabSz="895196" eaLnBrk="0" hangingPunct="0">
              <a:spcBef>
                <a:spcPct val="30000"/>
              </a:spcBef>
              <a:defRPr kumimoji="1" sz="1200">
                <a:solidFill>
                  <a:schemeClr val="tx1"/>
                </a:solidFill>
                <a:latin typeface="Arial" pitchFamily="34" charset="0"/>
                <a:ea typeface="ＭＳ Ｐ明朝" pitchFamily="18" charset="-128"/>
              </a:defRPr>
            </a:lvl1pPr>
            <a:lvl2pPr marL="728611" indent="-280235" defTabSz="895196" eaLnBrk="0" hangingPunct="0">
              <a:spcBef>
                <a:spcPct val="30000"/>
              </a:spcBef>
              <a:defRPr kumimoji="1" sz="1200">
                <a:solidFill>
                  <a:schemeClr val="tx1"/>
                </a:solidFill>
                <a:latin typeface="Arial" pitchFamily="34" charset="0"/>
                <a:ea typeface="ＭＳ Ｐ明朝" pitchFamily="18" charset="-128"/>
              </a:defRPr>
            </a:lvl2pPr>
            <a:lvl3pPr marL="1120940" indent="-224188" defTabSz="895196" eaLnBrk="0" hangingPunct="0">
              <a:spcBef>
                <a:spcPct val="30000"/>
              </a:spcBef>
              <a:defRPr kumimoji="1" sz="1200">
                <a:solidFill>
                  <a:schemeClr val="tx1"/>
                </a:solidFill>
                <a:latin typeface="Arial" pitchFamily="34" charset="0"/>
                <a:ea typeface="ＭＳ Ｐ明朝" pitchFamily="18" charset="-128"/>
              </a:defRPr>
            </a:lvl3pPr>
            <a:lvl4pPr marL="1569316" indent="-224188" defTabSz="895196" eaLnBrk="0" hangingPunct="0">
              <a:spcBef>
                <a:spcPct val="30000"/>
              </a:spcBef>
              <a:defRPr kumimoji="1" sz="1200">
                <a:solidFill>
                  <a:schemeClr val="tx1"/>
                </a:solidFill>
                <a:latin typeface="Arial" pitchFamily="34" charset="0"/>
                <a:ea typeface="ＭＳ Ｐ明朝" pitchFamily="18" charset="-128"/>
              </a:defRPr>
            </a:lvl4pPr>
            <a:lvl5pPr marL="2017692" indent="-224188" defTabSz="895196" eaLnBrk="0" hangingPunct="0">
              <a:spcBef>
                <a:spcPct val="30000"/>
              </a:spcBef>
              <a:defRPr kumimoji="1" sz="1200">
                <a:solidFill>
                  <a:schemeClr val="tx1"/>
                </a:solidFill>
                <a:latin typeface="Arial" pitchFamily="34" charset="0"/>
                <a:ea typeface="ＭＳ Ｐ明朝" pitchFamily="18" charset="-128"/>
              </a:defRPr>
            </a:lvl5pPr>
            <a:lvl6pPr marL="2466068"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14444"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62820"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11196"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6587E5CD-D944-4C42-B973-BCD58D01896B}" type="slidenum">
              <a:rPr lang="ja-JP" altLang="en-US" smtClean="0">
                <a:ea typeface="ＭＳ Ｐゴシック" pitchFamily="50" charset="-128"/>
              </a:rPr>
              <a:pPr eaLnBrk="1" hangingPunct="1">
                <a:spcBef>
                  <a:spcPct val="0"/>
                </a:spcBef>
              </a:pPr>
              <a:t>17</a:t>
            </a:fld>
            <a:endParaRPr lang="ja-JP" altLang="en-US" smtClean="0">
              <a:ea typeface="ＭＳ Ｐゴシック"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p:spPr>
        <p:txBody>
          <a:bodyPr/>
          <a:lstStyle/>
          <a:p>
            <a:endParaRPr lang="ja-JP" altLang="en-US" smtClean="0">
              <a:latin typeface="Arial" pitchFamily="34" charset="0"/>
            </a:endParaRPr>
          </a:p>
        </p:txBody>
      </p:sp>
      <p:sp>
        <p:nvSpPr>
          <p:cNvPr id="37892" name="スライド番号プレースホルダー 3"/>
          <p:cNvSpPr>
            <a:spLocks noGrp="1"/>
          </p:cNvSpPr>
          <p:nvPr>
            <p:ph type="sldNum" sz="quarter" idx="5"/>
          </p:nvPr>
        </p:nvSpPr>
        <p:spPr>
          <a:noFill/>
        </p:spPr>
        <p:txBody>
          <a:bodyPr/>
          <a:lstStyle>
            <a:lvl1pPr defTabSz="895196" eaLnBrk="0" hangingPunct="0">
              <a:spcBef>
                <a:spcPct val="30000"/>
              </a:spcBef>
              <a:defRPr kumimoji="1" sz="1200">
                <a:solidFill>
                  <a:schemeClr val="tx1"/>
                </a:solidFill>
                <a:latin typeface="Arial" pitchFamily="34" charset="0"/>
                <a:ea typeface="ＭＳ Ｐ明朝" pitchFamily="18" charset="-128"/>
              </a:defRPr>
            </a:lvl1pPr>
            <a:lvl2pPr marL="728611" indent="-280235" defTabSz="895196" eaLnBrk="0" hangingPunct="0">
              <a:spcBef>
                <a:spcPct val="30000"/>
              </a:spcBef>
              <a:defRPr kumimoji="1" sz="1200">
                <a:solidFill>
                  <a:schemeClr val="tx1"/>
                </a:solidFill>
                <a:latin typeface="Arial" pitchFamily="34" charset="0"/>
                <a:ea typeface="ＭＳ Ｐ明朝" pitchFamily="18" charset="-128"/>
              </a:defRPr>
            </a:lvl2pPr>
            <a:lvl3pPr marL="1120940" indent="-224188" defTabSz="895196" eaLnBrk="0" hangingPunct="0">
              <a:spcBef>
                <a:spcPct val="30000"/>
              </a:spcBef>
              <a:defRPr kumimoji="1" sz="1200">
                <a:solidFill>
                  <a:schemeClr val="tx1"/>
                </a:solidFill>
                <a:latin typeface="Arial" pitchFamily="34" charset="0"/>
                <a:ea typeface="ＭＳ Ｐ明朝" pitchFamily="18" charset="-128"/>
              </a:defRPr>
            </a:lvl3pPr>
            <a:lvl4pPr marL="1569316" indent="-224188" defTabSz="895196" eaLnBrk="0" hangingPunct="0">
              <a:spcBef>
                <a:spcPct val="30000"/>
              </a:spcBef>
              <a:defRPr kumimoji="1" sz="1200">
                <a:solidFill>
                  <a:schemeClr val="tx1"/>
                </a:solidFill>
                <a:latin typeface="Arial" pitchFamily="34" charset="0"/>
                <a:ea typeface="ＭＳ Ｐ明朝" pitchFamily="18" charset="-128"/>
              </a:defRPr>
            </a:lvl4pPr>
            <a:lvl5pPr marL="2017692" indent="-224188" defTabSz="895196" eaLnBrk="0" hangingPunct="0">
              <a:spcBef>
                <a:spcPct val="30000"/>
              </a:spcBef>
              <a:defRPr kumimoji="1" sz="1200">
                <a:solidFill>
                  <a:schemeClr val="tx1"/>
                </a:solidFill>
                <a:latin typeface="Arial" pitchFamily="34" charset="0"/>
                <a:ea typeface="ＭＳ Ｐ明朝" pitchFamily="18" charset="-128"/>
              </a:defRPr>
            </a:lvl5pPr>
            <a:lvl6pPr marL="2466068"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14444"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62820"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11196"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123107D3-5824-4AAC-9B91-FF6396589D2D}" type="slidenum">
              <a:rPr lang="ja-JP" altLang="en-US" smtClean="0">
                <a:ea typeface="ＭＳ Ｐゴシック" pitchFamily="50" charset="-128"/>
              </a:rPr>
              <a:pPr eaLnBrk="1" hangingPunct="1">
                <a:spcBef>
                  <a:spcPct val="0"/>
                </a:spcBef>
              </a:pPr>
              <a:t>18</a:t>
            </a:fld>
            <a:endParaRPr lang="ja-JP" altLang="en-US" smtClean="0">
              <a:ea typeface="ＭＳ Ｐゴシック"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895196" eaLnBrk="0" hangingPunct="0">
              <a:spcBef>
                <a:spcPct val="30000"/>
              </a:spcBef>
              <a:defRPr kumimoji="1" sz="1200">
                <a:solidFill>
                  <a:schemeClr val="tx1"/>
                </a:solidFill>
                <a:latin typeface="Arial" pitchFamily="34" charset="0"/>
                <a:ea typeface="ＭＳ Ｐ明朝" pitchFamily="18" charset="-128"/>
              </a:defRPr>
            </a:lvl1pPr>
            <a:lvl2pPr marL="728611" indent="-280235" defTabSz="895196" eaLnBrk="0" hangingPunct="0">
              <a:spcBef>
                <a:spcPct val="30000"/>
              </a:spcBef>
              <a:defRPr kumimoji="1" sz="1200">
                <a:solidFill>
                  <a:schemeClr val="tx1"/>
                </a:solidFill>
                <a:latin typeface="Arial" pitchFamily="34" charset="0"/>
                <a:ea typeface="ＭＳ Ｐ明朝" pitchFamily="18" charset="-128"/>
              </a:defRPr>
            </a:lvl2pPr>
            <a:lvl3pPr marL="1120940" indent="-224188" defTabSz="895196" eaLnBrk="0" hangingPunct="0">
              <a:spcBef>
                <a:spcPct val="30000"/>
              </a:spcBef>
              <a:defRPr kumimoji="1" sz="1200">
                <a:solidFill>
                  <a:schemeClr val="tx1"/>
                </a:solidFill>
                <a:latin typeface="Arial" pitchFamily="34" charset="0"/>
                <a:ea typeface="ＭＳ Ｐ明朝" pitchFamily="18" charset="-128"/>
              </a:defRPr>
            </a:lvl3pPr>
            <a:lvl4pPr marL="1569316" indent="-224188" defTabSz="895196" eaLnBrk="0" hangingPunct="0">
              <a:spcBef>
                <a:spcPct val="30000"/>
              </a:spcBef>
              <a:defRPr kumimoji="1" sz="1200">
                <a:solidFill>
                  <a:schemeClr val="tx1"/>
                </a:solidFill>
                <a:latin typeface="Arial" pitchFamily="34" charset="0"/>
                <a:ea typeface="ＭＳ Ｐ明朝" pitchFamily="18" charset="-128"/>
              </a:defRPr>
            </a:lvl4pPr>
            <a:lvl5pPr marL="2017692" indent="-224188" defTabSz="895196" eaLnBrk="0" hangingPunct="0">
              <a:spcBef>
                <a:spcPct val="30000"/>
              </a:spcBef>
              <a:defRPr kumimoji="1" sz="1200">
                <a:solidFill>
                  <a:schemeClr val="tx1"/>
                </a:solidFill>
                <a:latin typeface="Arial" pitchFamily="34" charset="0"/>
                <a:ea typeface="ＭＳ Ｐ明朝" pitchFamily="18" charset="-128"/>
              </a:defRPr>
            </a:lvl5pPr>
            <a:lvl6pPr marL="2466068"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14444"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62820"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11196"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E5534951-E131-42D0-B8A1-CC18C2BA7627}" type="slidenum">
              <a:rPr lang="en-US" altLang="ja-JP" smtClean="0">
                <a:ea typeface="ＭＳ Ｐゴシック" pitchFamily="50" charset="-128"/>
              </a:rPr>
              <a:pPr eaLnBrk="1" hangingPunct="1">
                <a:spcBef>
                  <a:spcPct val="0"/>
                </a:spcBef>
              </a:pPr>
              <a:t>2</a:t>
            </a:fld>
            <a:endParaRPr lang="en-US" altLang="ja-JP" smtClean="0">
              <a:ea typeface="ＭＳ Ｐゴシック" pitchFamily="50"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ja-JP" smtClean="0">
                <a:latin typeface="Arial" pitchFamily="34" charset="0"/>
                <a:ea typeface="ＭＳ ゴシック" pitchFamily="49" charset="-128"/>
              </a:rPr>
              <a:t>●</a:t>
            </a:r>
            <a:r>
              <a:rPr lang="ja-JP" altLang="en-US" smtClean="0">
                <a:latin typeface="Arial" pitchFamily="34" charset="0"/>
                <a:ea typeface="ＭＳ ゴシック" pitchFamily="49" charset="-128"/>
              </a:rPr>
              <a:t>国道</a:t>
            </a:r>
            <a:r>
              <a:rPr lang="en-US" altLang="ja-JP" smtClean="0">
                <a:latin typeface="Arial" pitchFamily="34" charset="0"/>
                <a:ea typeface="ＭＳ ゴシック" pitchFamily="49" charset="-128"/>
              </a:rPr>
              <a:t>371</a:t>
            </a:r>
            <a:r>
              <a:rPr lang="ja-JP" altLang="en-US" smtClean="0">
                <a:latin typeface="Arial" pitchFamily="34" charset="0"/>
                <a:ea typeface="ＭＳ ゴシック" pitchFamily="49" charset="-128"/>
              </a:rPr>
              <a:t>号は、大阪府と和歌山県を結ぶ府県間道路で、大阪府域と京奈和自動車道を結ぶ広域幹線道路です。</a:t>
            </a:r>
          </a:p>
          <a:p>
            <a:pPr eaLnBrk="1" hangingPunct="1"/>
            <a:r>
              <a:rPr lang="ja-JP" altLang="en-US" smtClean="0">
                <a:latin typeface="Arial" pitchFamily="34" charset="0"/>
                <a:ea typeface="ＭＳ ゴシック" pitchFamily="49" charset="-128"/>
              </a:rPr>
              <a:t>●本道路は、災害時に緊急医療活動や物資輸送に重要な役割を担う広域緊急交通路にも位置付けられており、本道路で結ばれる大阪府河内長野市、和歌山県橋本市と奈良県五條市は災害応援協定を締結しています。</a:t>
            </a:r>
          </a:p>
          <a:p>
            <a:pPr eaLnBrk="1" hangingPunct="1"/>
            <a:r>
              <a:rPr lang="ja-JP" altLang="en-US" smtClean="0">
                <a:latin typeface="Arial" pitchFamily="34" charset="0"/>
                <a:ea typeface="ＭＳ ゴシック" pitchFamily="49" charset="-128"/>
              </a:rPr>
              <a:t>●また、和歌山県北部の観光地「高野山」と大阪府域を結ぶ路線でもあります。</a:t>
            </a:r>
          </a:p>
          <a:p>
            <a:pPr eaLnBrk="1" hangingPunct="1"/>
            <a:r>
              <a:rPr lang="ja-JP" altLang="en-US" smtClean="0">
                <a:latin typeface="Arial" pitchFamily="34" charset="0"/>
                <a:ea typeface="ＭＳ ゴシック" pitchFamily="49" charset="-128"/>
              </a:rPr>
              <a:t>●現在、和歌山県域でも「橋本バイパス」の整備が進められており、事業区間</a:t>
            </a:r>
            <a:r>
              <a:rPr lang="en-US" altLang="ja-JP" smtClean="0">
                <a:latin typeface="Arial" pitchFamily="34" charset="0"/>
                <a:ea typeface="ＭＳ ゴシック" pitchFamily="49" charset="-128"/>
              </a:rPr>
              <a:t>5.5km</a:t>
            </a:r>
            <a:r>
              <a:rPr lang="ja-JP" altLang="en-US" smtClean="0">
                <a:latin typeface="Arial" pitchFamily="34" charset="0"/>
                <a:ea typeface="ＭＳ ゴシック" pitchFamily="49" charset="-128"/>
              </a:rPr>
              <a:t>のうち</a:t>
            </a:r>
            <a:r>
              <a:rPr lang="en-US" altLang="ja-JP" smtClean="0">
                <a:latin typeface="Arial" pitchFamily="34" charset="0"/>
                <a:ea typeface="ＭＳ ゴシック" pitchFamily="49" charset="-128"/>
              </a:rPr>
              <a:t>2.3km</a:t>
            </a:r>
            <a:r>
              <a:rPr lang="ja-JP" altLang="en-US" smtClean="0">
                <a:latin typeface="Arial" pitchFamily="34" charset="0"/>
                <a:ea typeface="ＭＳ ゴシック" pitchFamily="49" charset="-128"/>
              </a:rPr>
              <a:t>が供用済となっています。</a:t>
            </a:r>
          </a:p>
          <a:p>
            <a:pPr eaLnBrk="1" hangingPunct="1"/>
            <a:r>
              <a:rPr lang="ja-JP" altLang="en-US" smtClean="0">
                <a:latin typeface="Arial" pitchFamily="34" charset="0"/>
                <a:ea typeface="ＭＳ ゴシック" pitchFamily="49" charset="-128"/>
              </a:rPr>
              <a:t>●周辺道路の状況についてですが、京奈和自動車道も、整備が進められており、高野口</a:t>
            </a:r>
            <a:r>
              <a:rPr lang="en-US" altLang="ja-JP" smtClean="0">
                <a:latin typeface="Arial" pitchFamily="34" charset="0"/>
                <a:ea typeface="ＭＳ ゴシック" pitchFamily="49" charset="-128"/>
              </a:rPr>
              <a:t>IC</a:t>
            </a:r>
            <a:r>
              <a:rPr lang="ja-JP" altLang="en-US" smtClean="0">
                <a:latin typeface="Arial" pitchFamily="34" charset="0"/>
                <a:ea typeface="ＭＳ ゴシック" pitchFamily="49" charset="-128"/>
              </a:rPr>
              <a:t>から五條北</a:t>
            </a:r>
            <a:r>
              <a:rPr lang="en-US" altLang="ja-JP" smtClean="0">
                <a:latin typeface="Arial" pitchFamily="34" charset="0"/>
                <a:ea typeface="ＭＳ ゴシック" pitchFamily="49" charset="-128"/>
              </a:rPr>
              <a:t>IC</a:t>
            </a:r>
            <a:r>
              <a:rPr lang="ja-JP" altLang="en-US" smtClean="0">
                <a:latin typeface="Arial" pitchFamily="34" charset="0"/>
                <a:ea typeface="ＭＳ ゴシック" pitchFamily="49" charset="-128"/>
              </a:rPr>
              <a:t>の間は供用済となっています。</a:t>
            </a:r>
          </a:p>
          <a:p>
            <a:pPr eaLnBrk="1" hangingPunct="1"/>
            <a:r>
              <a:rPr lang="ja-JP" altLang="en-US" smtClean="0">
                <a:latin typeface="Arial" pitchFamily="34" charset="0"/>
                <a:ea typeface="ＭＳ ゴシック" pitchFamily="49" charset="-128"/>
              </a:rPr>
              <a:t>●本道路の東西に位置する府県間道路として国道</a:t>
            </a:r>
            <a:r>
              <a:rPr lang="en-US" altLang="ja-JP" smtClean="0">
                <a:latin typeface="Arial" pitchFamily="34" charset="0"/>
                <a:ea typeface="ＭＳ ゴシック" pitchFamily="49" charset="-128"/>
              </a:rPr>
              <a:t>480</a:t>
            </a:r>
            <a:r>
              <a:rPr lang="ja-JP" altLang="en-US" smtClean="0">
                <a:latin typeface="Arial" pitchFamily="34" charset="0"/>
                <a:ea typeface="ＭＳ ゴシック" pitchFamily="49" charset="-128"/>
              </a:rPr>
              <a:t>号、国道</a:t>
            </a:r>
            <a:r>
              <a:rPr lang="en-US" altLang="ja-JP" smtClean="0">
                <a:latin typeface="Arial" pitchFamily="34" charset="0"/>
                <a:ea typeface="ＭＳ ゴシック" pitchFamily="49" charset="-128"/>
              </a:rPr>
              <a:t>310</a:t>
            </a:r>
            <a:r>
              <a:rPr lang="ja-JP" altLang="en-US" smtClean="0">
                <a:latin typeface="Arial" pitchFamily="34" charset="0"/>
                <a:ea typeface="ＭＳ ゴシック" pitchFamily="49" charset="-128"/>
              </a:rPr>
              <a:t>号がありますが、これらの道路は、連続雨量が一定量を超えると通行止めを行う路線となっており、先日の台風</a:t>
            </a:r>
            <a:r>
              <a:rPr lang="en-US" altLang="ja-JP" smtClean="0">
                <a:latin typeface="Arial" pitchFamily="34" charset="0"/>
                <a:ea typeface="ＭＳ ゴシック" pitchFamily="49" charset="-128"/>
              </a:rPr>
              <a:t>12</a:t>
            </a:r>
            <a:r>
              <a:rPr lang="ja-JP" altLang="en-US" smtClean="0">
                <a:latin typeface="Arial" pitchFamily="34" charset="0"/>
                <a:ea typeface="ＭＳ ゴシック" pitchFamily="49" charset="-128"/>
              </a:rPr>
              <a:t>号の時にも通行止めを行っています。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895196" eaLnBrk="0" hangingPunct="0">
              <a:spcBef>
                <a:spcPct val="30000"/>
              </a:spcBef>
              <a:defRPr kumimoji="1" sz="1200">
                <a:solidFill>
                  <a:schemeClr val="tx1"/>
                </a:solidFill>
                <a:latin typeface="Arial" pitchFamily="34" charset="0"/>
                <a:ea typeface="ＭＳ Ｐ明朝" pitchFamily="18" charset="-128"/>
              </a:defRPr>
            </a:lvl1pPr>
            <a:lvl2pPr marL="728611" indent="-280235" defTabSz="895196" eaLnBrk="0" hangingPunct="0">
              <a:spcBef>
                <a:spcPct val="30000"/>
              </a:spcBef>
              <a:defRPr kumimoji="1" sz="1200">
                <a:solidFill>
                  <a:schemeClr val="tx1"/>
                </a:solidFill>
                <a:latin typeface="Arial" pitchFamily="34" charset="0"/>
                <a:ea typeface="ＭＳ Ｐ明朝" pitchFamily="18" charset="-128"/>
              </a:defRPr>
            </a:lvl2pPr>
            <a:lvl3pPr marL="1120940" indent="-224188" defTabSz="895196" eaLnBrk="0" hangingPunct="0">
              <a:spcBef>
                <a:spcPct val="30000"/>
              </a:spcBef>
              <a:defRPr kumimoji="1" sz="1200">
                <a:solidFill>
                  <a:schemeClr val="tx1"/>
                </a:solidFill>
                <a:latin typeface="Arial" pitchFamily="34" charset="0"/>
                <a:ea typeface="ＭＳ Ｐ明朝" pitchFamily="18" charset="-128"/>
              </a:defRPr>
            </a:lvl3pPr>
            <a:lvl4pPr marL="1569316" indent="-224188" defTabSz="895196" eaLnBrk="0" hangingPunct="0">
              <a:spcBef>
                <a:spcPct val="30000"/>
              </a:spcBef>
              <a:defRPr kumimoji="1" sz="1200">
                <a:solidFill>
                  <a:schemeClr val="tx1"/>
                </a:solidFill>
                <a:latin typeface="Arial" pitchFamily="34" charset="0"/>
                <a:ea typeface="ＭＳ Ｐ明朝" pitchFamily="18" charset="-128"/>
              </a:defRPr>
            </a:lvl4pPr>
            <a:lvl5pPr marL="2017692" indent="-224188" defTabSz="895196" eaLnBrk="0" hangingPunct="0">
              <a:spcBef>
                <a:spcPct val="30000"/>
              </a:spcBef>
              <a:defRPr kumimoji="1" sz="1200">
                <a:solidFill>
                  <a:schemeClr val="tx1"/>
                </a:solidFill>
                <a:latin typeface="Arial" pitchFamily="34" charset="0"/>
                <a:ea typeface="ＭＳ Ｐ明朝" pitchFamily="18" charset="-128"/>
              </a:defRPr>
            </a:lvl5pPr>
            <a:lvl6pPr marL="2466068"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14444"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62820"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11196"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E5534951-E131-42D0-B8A1-CC18C2BA7627}" type="slidenum">
              <a:rPr lang="en-US" altLang="ja-JP" smtClean="0">
                <a:ea typeface="ＭＳ Ｐゴシック" pitchFamily="50" charset="-128"/>
              </a:rPr>
              <a:pPr eaLnBrk="1" hangingPunct="1">
                <a:spcBef>
                  <a:spcPct val="0"/>
                </a:spcBef>
              </a:pPr>
              <a:t>4</a:t>
            </a:fld>
            <a:endParaRPr lang="en-US" altLang="ja-JP" smtClean="0">
              <a:ea typeface="ＭＳ Ｐゴシック" pitchFamily="50"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ja-JP" smtClean="0">
                <a:latin typeface="Arial" pitchFamily="34" charset="0"/>
                <a:ea typeface="ＭＳ ゴシック" pitchFamily="49" charset="-128"/>
              </a:rPr>
              <a:t>●</a:t>
            </a:r>
            <a:r>
              <a:rPr lang="ja-JP" altLang="en-US" smtClean="0">
                <a:latin typeface="Arial" pitchFamily="34" charset="0"/>
                <a:ea typeface="ＭＳ ゴシック" pitchFamily="49" charset="-128"/>
              </a:rPr>
              <a:t>国道</a:t>
            </a:r>
            <a:r>
              <a:rPr lang="en-US" altLang="ja-JP" smtClean="0">
                <a:latin typeface="Arial" pitchFamily="34" charset="0"/>
                <a:ea typeface="ＭＳ ゴシック" pitchFamily="49" charset="-128"/>
              </a:rPr>
              <a:t>371</a:t>
            </a:r>
            <a:r>
              <a:rPr lang="ja-JP" altLang="en-US" smtClean="0">
                <a:latin typeface="Arial" pitchFamily="34" charset="0"/>
                <a:ea typeface="ＭＳ ゴシック" pitchFamily="49" charset="-128"/>
              </a:rPr>
              <a:t>号は、大阪府と和歌山県を結ぶ府県間道路で、大阪府域と京奈和自動車道を結ぶ広域幹線道路です。</a:t>
            </a:r>
          </a:p>
          <a:p>
            <a:pPr eaLnBrk="1" hangingPunct="1"/>
            <a:r>
              <a:rPr lang="ja-JP" altLang="en-US" smtClean="0">
                <a:latin typeface="Arial" pitchFamily="34" charset="0"/>
                <a:ea typeface="ＭＳ ゴシック" pitchFamily="49" charset="-128"/>
              </a:rPr>
              <a:t>●本道路は、災害時に緊急医療活動や物資輸送に重要な役割を担う広域緊急交通路にも位置付けられており、本道路で結ばれる大阪府河内長野市、和歌山県橋本市と奈良県五條市は災害応援協定を締結しています。</a:t>
            </a:r>
          </a:p>
          <a:p>
            <a:pPr eaLnBrk="1" hangingPunct="1"/>
            <a:r>
              <a:rPr lang="ja-JP" altLang="en-US" smtClean="0">
                <a:latin typeface="Arial" pitchFamily="34" charset="0"/>
                <a:ea typeface="ＭＳ ゴシック" pitchFamily="49" charset="-128"/>
              </a:rPr>
              <a:t>●また、和歌山県北部の観光地「高野山」と大阪府域を結ぶ路線でもあります。</a:t>
            </a:r>
          </a:p>
          <a:p>
            <a:pPr eaLnBrk="1" hangingPunct="1"/>
            <a:r>
              <a:rPr lang="ja-JP" altLang="en-US" smtClean="0">
                <a:latin typeface="Arial" pitchFamily="34" charset="0"/>
                <a:ea typeface="ＭＳ ゴシック" pitchFamily="49" charset="-128"/>
              </a:rPr>
              <a:t>●現在、和歌山県域でも「橋本バイパス」の整備が進められており、事業区間</a:t>
            </a:r>
            <a:r>
              <a:rPr lang="en-US" altLang="ja-JP" smtClean="0">
                <a:latin typeface="Arial" pitchFamily="34" charset="0"/>
                <a:ea typeface="ＭＳ ゴシック" pitchFamily="49" charset="-128"/>
              </a:rPr>
              <a:t>5.5km</a:t>
            </a:r>
            <a:r>
              <a:rPr lang="ja-JP" altLang="en-US" smtClean="0">
                <a:latin typeface="Arial" pitchFamily="34" charset="0"/>
                <a:ea typeface="ＭＳ ゴシック" pitchFamily="49" charset="-128"/>
              </a:rPr>
              <a:t>のうち</a:t>
            </a:r>
            <a:r>
              <a:rPr lang="en-US" altLang="ja-JP" smtClean="0">
                <a:latin typeface="Arial" pitchFamily="34" charset="0"/>
                <a:ea typeface="ＭＳ ゴシック" pitchFamily="49" charset="-128"/>
              </a:rPr>
              <a:t>2.3km</a:t>
            </a:r>
            <a:r>
              <a:rPr lang="ja-JP" altLang="en-US" smtClean="0">
                <a:latin typeface="Arial" pitchFamily="34" charset="0"/>
                <a:ea typeface="ＭＳ ゴシック" pitchFamily="49" charset="-128"/>
              </a:rPr>
              <a:t>が供用済となっています。</a:t>
            </a:r>
          </a:p>
          <a:p>
            <a:pPr eaLnBrk="1" hangingPunct="1"/>
            <a:r>
              <a:rPr lang="ja-JP" altLang="en-US" smtClean="0">
                <a:latin typeface="Arial" pitchFamily="34" charset="0"/>
                <a:ea typeface="ＭＳ ゴシック" pitchFamily="49" charset="-128"/>
              </a:rPr>
              <a:t>●周辺道路の状況についてですが、京奈和自動車道も、整備が進められており、高野口</a:t>
            </a:r>
            <a:r>
              <a:rPr lang="en-US" altLang="ja-JP" smtClean="0">
                <a:latin typeface="Arial" pitchFamily="34" charset="0"/>
                <a:ea typeface="ＭＳ ゴシック" pitchFamily="49" charset="-128"/>
              </a:rPr>
              <a:t>IC</a:t>
            </a:r>
            <a:r>
              <a:rPr lang="ja-JP" altLang="en-US" smtClean="0">
                <a:latin typeface="Arial" pitchFamily="34" charset="0"/>
                <a:ea typeface="ＭＳ ゴシック" pitchFamily="49" charset="-128"/>
              </a:rPr>
              <a:t>から五條北</a:t>
            </a:r>
            <a:r>
              <a:rPr lang="en-US" altLang="ja-JP" smtClean="0">
                <a:latin typeface="Arial" pitchFamily="34" charset="0"/>
                <a:ea typeface="ＭＳ ゴシック" pitchFamily="49" charset="-128"/>
              </a:rPr>
              <a:t>IC</a:t>
            </a:r>
            <a:r>
              <a:rPr lang="ja-JP" altLang="en-US" smtClean="0">
                <a:latin typeface="Arial" pitchFamily="34" charset="0"/>
                <a:ea typeface="ＭＳ ゴシック" pitchFamily="49" charset="-128"/>
              </a:rPr>
              <a:t>の間は供用済となっています。</a:t>
            </a:r>
          </a:p>
          <a:p>
            <a:pPr eaLnBrk="1" hangingPunct="1"/>
            <a:r>
              <a:rPr lang="ja-JP" altLang="en-US" smtClean="0">
                <a:latin typeface="Arial" pitchFamily="34" charset="0"/>
                <a:ea typeface="ＭＳ ゴシック" pitchFamily="49" charset="-128"/>
              </a:rPr>
              <a:t>●本道路の東西に位置する府県間道路として国道</a:t>
            </a:r>
            <a:r>
              <a:rPr lang="en-US" altLang="ja-JP" smtClean="0">
                <a:latin typeface="Arial" pitchFamily="34" charset="0"/>
                <a:ea typeface="ＭＳ ゴシック" pitchFamily="49" charset="-128"/>
              </a:rPr>
              <a:t>480</a:t>
            </a:r>
            <a:r>
              <a:rPr lang="ja-JP" altLang="en-US" smtClean="0">
                <a:latin typeface="Arial" pitchFamily="34" charset="0"/>
                <a:ea typeface="ＭＳ ゴシック" pitchFamily="49" charset="-128"/>
              </a:rPr>
              <a:t>号、国道</a:t>
            </a:r>
            <a:r>
              <a:rPr lang="en-US" altLang="ja-JP" smtClean="0">
                <a:latin typeface="Arial" pitchFamily="34" charset="0"/>
                <a:ea typeface="ＭＳ ゴシック" pitchFamily="49" charset="-128"/>
              </a:rPr>
              <a:t>310</a:t>
            </a:r>
            <a:r>
              <a:rPr lang="ja-JP" altLang="en-US" smtClean="0">
                <a:latin typeface="Arial" pitchFamily="34" charset="0"/>
                <a:ea typeface="ＭＳ ゴシック" pitchFamily="49" charset="-128"/>
              </a:rPr>
              <a:t>号がありますが、これらの道路は、連続雨量が一定量を超えると通行止めを行う路線となっており、先日の台風</a:t>
            </a:r>
            <a:r>
              <a:rPr lang="en-US" altLang="ja-JP" smtClean="0">
                <a:latin typeface="Arial" pitchFamily="34" charset="0"/>
                <a:ea typeface="ＭＳ ゴシック" pitchFamily="49" charset="-128"/>
              </a:rPr>
              <a:t>12</a:t>
            </a:r>
            <a:r>
              <a:rPr lang="ja-JP" altLang="en-US" smtClean="0">
                <a:latin typeface="Arial" pitchFamily="34" charset="0"/>
                <a:ea typeface="ＭＳ ゴシック" pitchFamily="49" charset="-128"/>
              </a:rPr>
              <a:t>号の時にも通行止めを行っています。</a:t>
            </a:r>
          </a:p>
        </p:txBody>
      </p:sp>
    </p:spTree>
    <p:extLst>
      <p:ext uri="{BB962C8B-B14F-4D97-AF65-F5344CB8AC3E}">
        <p14:creationId xmlns:p14="http://schemas.microsoft.com/office/powerpoint/2010/main" val="41006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895196" eaLnBrk="0" hangingPunct="0">
              <a:spcBef>
                <a:spcPct val="30000"/>
              </a:spcBef>
              <a:defRPr kumimoji="1" sz="1200">
                <a:solidFill>
                  <a:schemeClr val="tx1"/>
                </a:solidFill>
                <a:latin typeface="Arial" pitchFamily="34" charset="0"/>
                <a:ea typeface="ＭＳ Ｐ明朝" pitchFamily="18" charset="-128"/>
              </a:defRPr>
            </a:lvl1pPr>
            <a:lvl2pPr marL="728611" indent="-280235" defTabSz="895196" eaLnBrk="0" hangingPunct="0">
              <a:spcBef>
                <a:spcPct val="30000"/>
              </a:spcBef>
              <a:defRPr kumimoji="1" sz="1200">
                <a:solidFill>
                  <a:schemeClr val="tx1"/>
                </a:solidFill>
                <a:latin typeface="Arial" pitchFamily="34" charset="0"/>
                <a:ea typeface="ＭＳ Ｐ明朝" pitchFamily="18" charset="-128"/>
              </a:defRPr>
            </a:lvl2pPr>
            <a:lvl3pPr marL="1120940" indent="-224188" defTabSz="895196" eaLnBrk="0" hangingPunct="0">
              <a:spcBef>
                <a:spcPct val="30000"/>
              </a:spcBef>
              <a:defRPr kumimoji="1" sz="1200">
                <a:solidFill>
                  <a:schemeClr val="tx1"/>
                </a:solidFill>
                <a:latin typeface="Arial" pitchFamily="34" charset="0"/>
                <a:ea typeface="ＭＳ Ｐ明朝" pitchFamily="18" charset="-128"/>
              </a:defRPr>
            </a:lvl3pPr>
            <a:lvl4pPr marL="1569316" indent="-224188" defTabSz="895196" eaLnBrk="0" hangingPunct="0">
              <a:spcBef>
                <a:spcPct val="30000"/>
              </a:spcBef>
              <a:defRPr kumimoji="1" sz="1200">
                <a:solidFill>
                  <a:schemeClr val="tx1"/>
                </a:solidFill>
                <a:latin typeface="Arial" pitchFamily="34" charset="0"/>
                <a:ea typeface="ＭＳ Ｐ明朝" pitchFamily="18" charset="-128"/>
              </a:defRPr>
            </a:lvl4pPr>
            <a:lvl5pPr marL="2017692" indent="-224188" defTabSz="895196" eaLnBrk="0" hangingPunct="0">
              <a:spcBef>
                <a:spcPct val="30000"/>
              </a:spcBef>
              <a:defRPr kumimoji="1" sz="1200">
                <a:solidFill>
                  <a:schemeClr val="tx1"/>
                </a:solidFill>
                <a:latin typeface="Arial" pitchFamily="34" charset="0"/>
                <a:ea typeface="ＭＳ Ｐ明朝" pitchFamily="18" charset="-128"/>
              </a:defRPr>
            </a:lvl5pPr>
            <a:lvl6pPr marL="2466068"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14444"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62820"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11196"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E5534951-E131-42D0-B8A1-CC18C2BA7627}" type="slidenum">
              <a:rPr lang="en-US" altLang="ja-JP" smtClean="0">
                <a:ea typeface="ＭＳ Ｐゴシック" pitchFamily="50" charset="-128"/>
              </a:rPr>
              <a:pPr eaLnBrk="1" hangingPunct="1">
                <a:spcBef>
                  <a:spcPct val="0"/>
                </a:spcBef>
              </a:pPr>
              <a:t>5</a:t>
            </a:fld>
            <a:endParaRPr lang="en-US" altLang="ja-JP" smtClean="0">
              <a:ea typeface="ＭＳ Ｐゴシック" pitchFamily="50"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ja-JP" smtClean="0">
                <a:latin typeface="Arial" pitchFamily="34" charset="0"/>
                <a:ea typeface="ＭＳ ゴシック" pitchFamily="49" charset="-128"/>
              </a:rPr>
              <a:t>●</a:t>
            </a:r>
            <a:r>
              <a:rPr lang="ja-JP" altLang="en-US" smtClean="0">
                <a:latin typeface="Arial" pitchFamily="34" charset="0"/>
                <a:ea typeface="ＭＳ ゴシック" pitchFamily="49" charset="-128"/>
              </a:rPr>
              <a:t>国道</a:t>
            </a:r>
            <a:r>
              <a:rPr lang="en-US" altLang="ja-JP" smtClean="0">
                <a:latin typeface="Arial" pitchFamily="34" charset="0"/>
                <a:ea typeface="ＭＳ ゴシック" pitchFamily="49" charset="-128"/>
              </a:rPr>
              <a:t>371</a:t>
            </a:r>
            <a:r>
              <a:rPr lang="ja-JP" altLang="en-US" smtClean="0">
                <a:latin typeface="Arial" pitchFamily="34" charset="0"/>
                <a:ea typeface="ＭＳ ゴシック" pitchFamily="49" charset="-128"/>
              </a:rPr>
              <a:t>号は、大阪府と和歌山県を結ぶ府県間道路で、大阪府域と京奈和自動車道を結ぶ広域幹線道路です。</a:t>
            </a:r>
          </a:p>
          <a:p>
            <a:pPr eaLnBrk="1" hangingPunct="1"/>
            <a:r>
              <a:rPr lang="ja-JP" altLang="en-US" smtClean="0">
                <a:latin typeface="Arial" pitchFamily="34" charset="0"/>
                <a:ea typeface="ＭＳ ゴシック" pitchFamily="49" charset="-128"/>
              </a:rPr>
              <a:t>●本道路は、災害時に緊急医療活動や物資輸送に重要な役割を担う広域緊急交通路にも位置付けられており、本道路で結ばれる大阪府河内長野市、和歌山県橋本市と奈良県五條市は災害応援協定を締結しています。</a:t>
            </a:r>
          </a:p>
          <a:p>
            <a:pPr eaLnBrk="1" hangingPunct="1"/>
            <a:r>
              <a:rPr lang="ja-JP" altLang="en-US" smtClean="0">
                <a:latin typeface="Arial" pitchFamily="34" charset="0"/>
                <a:ea typeface="ＭＳ ゴシック" pitchFamily="49" charset="-128"/>
              </a:rPr>
              <a:t>●また、和歌山県北部の観光地「高野山」と大阪府域を結ぶ路線でもあります。</a:t>
            </a:r>
          </a:p>
          <a:p>
            <a:pPr eaLnBrk="1" hangingPunct="1"/>
            <a:r>
              <a:rPr lang="ja-JP" altLang="en-US" smtClean="0">
                <a:latin typeface="Arial" pitchFamily="34" charset="0"/>
                <a:ea typeface="ＭＳ ゴシック" pitchFamily="49" charset="-128"/>
              </a:rPr>
              <a:t>●現在、和歌山県域でも「橋本バイパス」の整備が進められており、事業区間</a:t>
            </a:r>
            <a:r>
              <a:rPr lang="en-US" altLang="ja-JP" smtClean="0">
                <a:latin typeface="Arial" pitchFamily="34" charset="0"/>
                <a:ea typeface="ＭＳ ゴシック" pitchFamily="49" charset="-128"/>
              </a:rPr>
              <a:t>5.5km</a:t>
            </a:r>
            <a:r>
              <a:rPr lang="ja-JP" altLang="en-US" smtClean="0">
                <a:latin typeface="Arial" pitchFamily="34" charset="0"/>
                <a:ea typeface="ＭＳ ゴシック" pitchFamily="49" charset="-128"/>
              </a:rPr>
              <a:t>のうち</a:t>
            </a:r>
            <a:r>
              <a:rPr lang="en-US" altLang="ja-JP" smtClean="0">
                <a:latin typeface="Arial" pitchFamily="34" charset="0"/>
                <a:ea typeface="ＭＳ ゴシック" pitchFamily="49" charset="-128"/>
              </a:rPr>
              <a:t>2.3km</a:t>
            </a:r>
            <a:r>
              <a:rPr lang="ja-JP" altLang="en-US" smtClean="0">
                <a:latin typeface="Arial" pitchFamily="34" charset="0"/>
                <a:ea typeface="ＭＳ ゴシック" pitchFamily="49" charset="-128"/>
              </a:rPr>
              <a:t>が供用済となっています。</a:t>
            </a:r>
          </a:p>
          <a:p>
            <a:pPr eaLnBrk="1" hangingPunct="1"/>
            <a:r>
              <a:rPr lang="ja-JP" altLang="en-US" smtClean="0">
                <a:latin typeface="Arial" pitchFamily="34" charset="0"/>
                <a:ea typeface="ＭＳ ゴシック" pitchFamily="49" charset="-128"/>
              </a:rPr>
              <a:t>●周辺道路の状況についてですが、京奈和自動車道も、整備が進められており、高野口</a:t>
            </a:r>
            <a:r>
              <a:rPr lang="en-US" altLang="ja-JP" smtClean="0">
                <a:latin typeface="Arial" pitchFamily="34" charset="0"/>
                <a:ea typeface="ＭＳ ゴシック" pitchFamily="49" charset="-128"/>
              </a:rPr>
              <a:t>IC</a:t>
            </a:r>
            <a:r>
              <a:rPr lang="ja-JP" altLang="en-US" smtClean="0">
                <a:latin typeface="Arial" pitchFamily="34" charset="0"/>
                <a:ea typeface="ＭＳ ゴシック" pitchFamily="49" charset="-128"/>
              </a:rPr>
              <a:t>から五條北</a:t>
            </a:r>
            <a:r>
              <a:rPr lang="en-US" altLang="ja-JP" smtClean="0">
                <a:latin typeface="Arial" pitchFamily="34" charset="0"/>
                <a:ea typeface="ＭＳ ゴシック" pitchFamily="49" charset="-128"/>
              </a:rPr>
              <a:t>IC</a:t>
            </a:r>
            <a:r>
              <a:rPr lang="ja-JP" altLang="en-US" smtClean="0">
                <a:latin typeface="Arial" pitchFamily="34" charset="0"/>
                <a:ea typeface="ＭＳ ゴシック" pitchFamily="49" charset="-128"/>
              </a:rPr>
              <a:t>の間は供用済となっています。</a:t>
            </a:r>
          </a:p>
          <a:p>
            <a:pPr eaLnBrk="1" hangingPunct="1"/>
            <a:r>
              <a:rPr lang="ja-JP" altLang="en-US" smtClean="0">
                <a:latin typeface="Arial" pitchFamily="34" charset="0"/>
                <a:ea typeface="ＭＳ ゴシック" pitchFamily="49" charset="-128"/>
              </a:rPr>
              <a:t>●本道路の東西に位置する府県間道路として国道</a:t>
            </a:r>
            <a:r>
              <a:rPr lang="en-US" altLang="ja-JP" smtClean="0">
                <a:latin typeface="Arial" pitchFamily="34" charset="0"/>
                <a:ea typeface="ＭＳ ゴシック" pitchFamily="49" charset="-128"/>
              </a:rPr>
              <a:t>480</a:t>
            </a:r>
            <a:r>
              <a:rPr lang="ja-JP" altLang="en-US" smtClean="0">
                <a:latin typeface="Arial" pitchFamily="34" charset="0"/>
                <a:ea typeface="ＭＳ ゴシック" pitchFamily="49" charset="-128"/>
              </a:rPr>
              <a:t>号、国道</a:t>
            </a:r>
            <a:r>
              <a:rPr lang="en-US" altLang="ja-JP" smtClean="0">
                <a:latin typeface="Arial" pitchFamily="34" charset="0"/>
                <a:ea typeface="ＭＳ ゴシック" pitchFamily="49" charset="-128"/>
              </a:rPr>
              <a:t>310</a:t>
            </a:r>
            <a:r>
              <a:rPr lang="ja-JP" altLang="en-US" smtClean="0">
                <a:latin typeface="Arial" pitchFamily="34" charset="0"/>
                <a:ea typeface="ＭＳ ゴシック" pitchFamily="49" charset="-128"/>
              </a:rPr>
              <a:t>号がありますが、これらの道路は、連続雨量が一定量を超えると通行止めを行う路線となっており、先日の台風</a:t>
            </a:r>
            <a:r>
              <a:rPr lang="en-US" altLang="ja-JP" smtClean="0">
                <a:latin typeface="Arial" pitchFamily="34" charset="0"/>
                <a:ea typeface="ＭＳ ゴシック" pitchFamily="49" charset="-128"/>
              </a:rPr>
              <a:t>12</a:t>
            </a:r>
            <a:r>
              <a:rPr lang="ja-JP" altLang="en-US" smtClean="0">
                <a:latin typeface="Arial" pitchFamily="34" charset="0"/>
                <a:ea typeface="ＭＳ ゴシック" pitchFamily="49" charset="-128"/>
              </a:rPr>
              <a:t>号の時にも通行止めを行っています。</a:t>
            </a:r>
          </a:p>
        </p:txBody>
      </p:sp>
    </p:spTree>
    <p:extLst>
      <p:ext uri="{BB962C8B-B14F-4D97-AF65-F5344CB8AC3E}">
        <p14:creationId xmlns:p14="http://schemas.microsoft.com/office/powerpoint/2010/main" val="84257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a:ln/>
        </p:spPr>
      </p:sp>
      <p:sp>
        <p:nvSpPr>
          <p:cNvPr id="31747" name="ノート プレースホルダー 2"/>
          <p:cNvSpPr>
            <a:spLocks noGrp="1"/>
          </p:cNvSpPr>
          <p:nvPr>
            <p:ph type="body" idx="1"/>
          </p:nvPr>
        </p:nvSpPr>
        <p:spPr>
          <a:noFill/>
        </p:spPr>
        <p:txBody>
          <a:bodyPr/>
          <a:lstStyle/>
          <a:p>
            <a:endParaRPr lang="ja-JP" altLang="en-US" smtClean="0">
              <a:latin typeface="Arial" pitchFamily="34" charset="0"/>
            </a:endParaRPr>
          </a:p>
        </p:txBody>
      </p:sp>
      <p:sp>
        <p:nvSpPr>
          <p:cNvPr id="31748" name="スライド番号プレースホルダー 3"/>
          <p:cNvSpPr>
            <a:spLocks noGrp="1"/>
          </p:cNvSpPr>
          <p:nvPr>
            <p:ph type="sldNum" sz="quarter" idx="5"/>
          </p:nvPr>
        </p:nvSpPr>
        <p:spPr>
          <a:noFill/>
        </p:spPr>
        <p:txBody>
          <a:bodyPr/>
          <a:lstStyle>
            <a:lvl1pPr defTabSz="895196" eaLnBrk="0" hangingPunct="0">
              <a:spcBef>
                <a:spcPct val="30000"/>
              </a:spcBef>
              <a:defRPr kumimoji="1" sz="1200">
                <a:solidFill>
                  <a:schemeClr val="tx1"/>
                </a:solidFill>
                <a:latin typeface="Arial" pitchFamily="34" charset="0"/>
                <a:ea typeface="ＭＳ Ｐ明朝" pitchFamily="18" charset="-128"/>
              </a:defRPr>
            </a:lvl1pPr>
            <a:lvl2pPr marL="728611" indent="-280235" defTabSz="895196" eaLnBrk="0" hangingPunct="0">
              <a:spcBef>
                <a:spcPct val="30000"/>
              </a:spcBef>
              <a:defRPr kumimoji="1" sz="1200">
                <a:solidFill>
                  <a:schemeClr val="tx1"/>
                </a:solidFill>
                <a:latin typeface="Arial" pitchFamily="34" charset="0"/>
                <a:ea typeface="ＭＳ Ｐ明朝" pitchFamily="18" charset="-128"/>
              </a:defRPr>
            </a:lvl2pPr>
            <a:lvl3pPr marL="1120940" indent="-224188" defTabSz="895196" eaLnBrk="0" hangingPunct="0">
              <a:spcBef>
                <a:spcPct val="30000"/>
              </a:spcBef>
              <a:defRPr kumimoji="1" sz="1200">
                <a:solidFill>
                  <a:schemeClr val="tx1"/>
                </a:solidFill>
                <a:latin typeface="Arial" pitchFamily="34" charset="0"/>
                <a:ea typeface="ＭＳ Ｐ明朝" pitchFamily="18" charset="-128"/>
              </a:defRPr>
            </a:lvl3pPr>
            <a:lvl4pPr marL="1569316" indent="-224188" defTabSz="895196" eaLnBrk="0" hangingPunct="0">
              <a:spcBef>
                <a:spcPct val="30000"/>
              </a:spcBef>
              <a:defRPr kumimoji="1" sz="1200">
                <a:solidFill>
                  <a:schemeClr val="tx1"/>
                </a:solidFill>
                <a:latin typeface="Arial" pitchFamily="34" charset="0"/>
                <a:ea typeface="ＭＳ Ｐ明朝" pitchFamily="18" charset="-128"/>
              </a:defRPr>
            </a:lvl4pPr>
            <a:lvl5pPr marL="2017692" indent="-224188" defTabSz="895196" eaLnBrk="0" hangingPunct="0">
              <a:spcBef>
                <a:spcPct val="30000"/>
              </a:spcBef>
              <a:defRPr kumimoji="1" sz="1200">
                <a:solidFill>
                  <a:schemeClr val="tx1"/>
                </a:solidFill>
                <a:latin typeface="Arial" pitchFamily="34" charset="0"/>
                <a:ea typeface="ＭＳ Ｐ明朝" pitchFamily="18" charset="-128"/>
              </a:defRPr>
            </a:lvl5pPr>
            <a:lvl6pPr marL="2466068"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14444"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62820"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11196"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01A82EA2-6650-4471-98F8-A084E4F4048E}" type="slidenum">
              <a:rPr lang="ja-JP" altLang="en-US" smtClean="0">
                <a:ea typeface="ＭＳ Ｐゴシック" pitchFamily="50" charset="-128"/>
              </a:rPr>
              <a:pPr eaLnBrk="1" hangingPunct="1">
                <a:spcBef>
                  <a:spcPct val="0"/>
                </a:spcBef>
              </a:pPr>
              <a:t>6</a:t>
            </a:fld>
            <a:endParaRPr lang="ja-JP" altLang="en-US" smtClean="0">
              <a:ea typeface="ＭＳ Ｐゴシック"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895196" eaLnBrk="0" hangingPunct="0">
              <a:spcBef>
                <a:spcPct val="30000"/>
              </a:spcBef>
              <a:defRPr kumimoji="1" sz="1200">
                <a:solidFill>
                  <a:schemeClr val="tx1"/>
                </a:solidFill>
                <a:latin typeface="Arial" pitchFamily="34" charset="0"/>
                <a:ea typeface="ＭＳ Ｐ明朝" pitchFamily="18" charset="-128"/>
              </a:defRPr>
            </a:lvl1pPr>
            <a:lvl2pPr marL="728611" indent="-280235" defTabSz="895196" eaLnBrk="0" hangingPunct="0">
              <a:spcBef>
                <a:spcPct val="30000"/>
              </a:spcBef>
              <a:defRPr kumimoji="1" sz="1200">
                <a:solidFill>
                  <a:schemeClr val="tx1"/>
                </a:solidFill>
                <a:latin typeface="Arial" pitchFamily="34" charset="0"/>
                <a:ea typeface="ＭＳ Ｐ明朝" pitchFamily="18" charset="-128"/>
              </a:defRPr>
            </a:lvl2pPr>
            <a:lvl3pPr marL="1120940" indent="-224188" defTabSz="895196" eaLnBrk="0" hangingPunct="0">
              <a:spcBef>
                <a:spcPct val="30000"/>
              </a:spcBef>
              <a:defRPr kumimoji="1" sz="1200">
                <a:solidFill>
                  <a:schemeClr val="tx1"/>
                </a:solidFill>
                <a:latin typeface="Arial" pitchFamily="34" charset="0"/>
                <a:ea typeface="ＭＳ Ｐ明朝" pitchFamily="18" charset="-128"/>
              </a:defRPr>
            </a:lvl3pPr>
            <a:lvl4pPr marL="1569316" indent="-224188" defTabSz="895196" eaLnBrk="0" hangingPunct="0">
              <a:spcBef>
                <a:spcPct val="30000"/>
              </a:spcBef>
              <a:defRPr kumimoji="1" sz="1200">
                <a:solidFill>
                  <a:schemeClr val="tx1"/>
                </a:solidFill>
                <a:latin typeface="Arial" pitchFamily="34" charset="0"/>
                <a:ea typeface="ＭＳ Ｐ明朝" pitchFamily="18" charset="-128"/>
              </a:defRPr>
            </a:lvl4pPr>
            <a:lvl5pPr marL="2017692" indent="-224188" defTabSz="895196" eaLnBrk="0" hangingPunct="0">
              <a:spcBef>
                <a:spcPct val="30000"/>
              </a:spcBef>
              <a:defRPr kumimoji="1" sz="1200">
                <a:solidFill>
                  <a:schemeClr val="tx1"/>
                </a:solidFill>
                <a:latin typeface="Arial" pitchFamily="34" charset="0"/>
                <a:ea typeface="ＭＳ Ｐ明朝" pitchFamily="18" charset="-128"/>
              </a:defRPr>
            </a:lvl5pPr>
            <a:lvl6pPr marL="2466068"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14444"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62820"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11196"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52FD6C6F-A03D-4B60-9359-9DCDB4772819}" type="slidenum">
              <a:rPr lang="en-US" altLang="ja-JP" smtClean="0">
                <a:ea typeface="ＭＳ Ｐゴシック" pitchFamily="50" charset="-128"/>
              </a:rPr>
              <a:pPr eaLnBrk="1" hangingPunct="1">
                <a:spcBef>
                  <a:spcPct val="0"/>
                </a:spcBef>
              </a:pPr>
              <a:t>8</a:t>
            </a:fld>
            <a:endParaRPr lang="en-US" altLang="ja-JP" smtClean="0">
              <a:ea typeface="ＭＳ Ｐゴシック" pitchFamily="50" charset="-128"/>
            </a:endParaRPr>
          </a:p>
        </p:txBody>
      </p:sp>
      <p:sp>
        <p:nvSpPr>
          <p:cNvPr id="32771" name="スライド イメージ プレースホルダー 1"/>
          <p:cNvSpPr>
            <a:spLocks noGrp="1" noRot="1" noChangeAspect="1" noTextEdit="1"/>
          </p:cNvSpPr>
          <p:nvPr>
            <p:ph type="sldImg"/>
          </p:nvPr>
        </p:nvSpPr>
        <p:spPr>
          <a:xfrm>
            <a:off x="882650" y="733425"/>
            <a:ext cx="4884738" cy="3663950"/>
          </a:xfrm>
          <a:ln/>
        </p:spPr>
      </p:sp>
      <p:sp>
        <p:nvSpPr>
          <p:cNvPr id="32772" name="ノート プレースホルダー 2"/>
          <p:cNvSpPr>
            <a:spLocks noGrp="1"/>
          </p:cNvSpPr>
          <p:nvPr>
            <p:ph type="body" idx="1"/>
          </p:nvPr>
        </p:nvSpPr>
        <p:spPr>
          <a:noFill/>
        </p:spPr>
        <p:txBody>
          <a:bodyPr lIns="88842" tIns="44422" rIns="88842" bIns="44422"/>
          <a:lstStyle/>
          <a:p>
            <a:pPr eaLnBrk="1" hangingPunct="1"/>
            <a:r>
              <a:rPr lang="en-US" altLang="ja-JP" smtClean="0">
                <a:latin typeface="Arial" pitchFamily="34" charset="0"/>
                <a:ea typeface="ＭＳ ゴシック" pitchFamily="49" charset="-128"/>
              </a:rPr>
              <a:t>●</a:t>
            </a:r>
            <a:r>
              <a:rPr lang="ja-JP" altLang="en-US" smtClean="0">
                <a:latin typeface="Arial" pitchFamily="34" charset="0"/>
                <a:ea typeface="ＭＳ ゴシック" pitchFamily="49" charset="-128"/>
              </a:rPr>
              <a:t>本路線の整備目的についてですが</a:t>
            </a:r>
          </a:p>
          <a:p>
            <a:pPr eaLnBrk="1" hangingPunct="1"/>
            <a:r>
              <a:rPr lang="ja-JP" altLang="en-US" smtClean="0">
                <a:latin typeface="Arial" pitchFamily="34" charset="0"/>
                <a:ea typeface="ＭＳ ゴシック" pitchFamily="49" charset="-128"/>
              </a:rPr>
              <a:t>●一つ目は、バイパスの整備により和歌山県、京奈和自動車道へのアクセス性を向上することにより「広域ネットワークを整備し、地域間の交流連携の強化」を図ります。</a:t>
            </a:r>
          </a:p>
          <a:p>
            <a:pPr eaLnBrk="1" hangingPunct="1"/>
            <a:r>
              <a:rPr lang="ja-JP" altLang="en-US" smtClean="0">
                <a:latin typeface="Arial" pitchFamily="34" charset="0"/>
                <a:ea typeface="ＭＳ ゴシック" pitchFamily="49" charset="-128"/>
              </a:rPr>
              <a:t>●二つ目ですが　現道は、</a:t>
            </a:r>
          </a:p>
          <a:p>
            <a:pPr eaLnBrk="1" hangingPunct="1"/>
            <a:r>
              <a:rPr lang="ja-JP" altLang="en-US" smtClean="0">
                <a:latin typeface="Arial" pitchFamily="34" charset="0"/>
                <a:ea typeface="ＭＳ ゴシック" pitchFamily="49" charset="-128"/>
              </a:rPr>
              <a:t>・写真のようにカーブが多く、一部大型車両がはみ出して走行する恐れがあります</a:t>
            </a:r>
          </a:p>
          <a:p>
            <a:pPr eaLnBrk="1" hangingPunct="1"/>
            <a:r>
              <a:rPr lang="ja-JP" altLang="en-US" smtClean="0">
                <a:latin typeface="Arial" pitchFamily="34" charset="0"/>
                <a:ea typeface="ＭＳ ゴシック" pitchFamily="49" charset="-128"/>
              </a:rPr>
              <a:t>・また、線形不良が一因と考えられる事故も発生しています</a:t>
            </a:r>
          </a:p>
          <a:p>
            <a:pPr eaLnBrk="1" hangingPunct="1"/>
            <a:r>
              <a:rPr lang="ja-JP" altLang="en-US" smtClean="0">
                <a:latin typeface="Arial" pitchFamily="34" charset="0"/>
                <a:ea typeface="ＭＳ ゴシック" pitchFamily="49" charset="-128"/>
              </a:rPr>
              <a:t>・写真のとおり、昨年７月には、土砂崩れが発生して、５日間の通行止めを行っており、その間、国道</a:t>
            </a:r>
            <a:r>
              <a:rPr lang="en-US" altLang="ja-JP" smtClean="0">
                <a:latin typeface="Arial" pitchFamily="34" charset="0"/>
                <a:ea typeface="ＭＳ ゴシック" pitchFamily="49" charset="-128"/>
              </a:rPr>
              <a:t>310</a:t>
            </a:r>
            <a:r>
              <a:rPr lang="ja-JP" altLang="en-US" smtClean="0">
                <a:latin typeface="Arial" pitchFamily="34" charset="0"/>
                <a:ea typeface="ＭＳ ゴシック" pitchFamily="49" charset="-128"/>
              </a:rPr>
              <a:t>号が迂回路として利用されましたが、国道</a:t>
            </a:r>
            <a:r>
              <a:rPr lang="en-US" altLang="ja-JP" smtClean="0">
                <a:latin typeface="Arial" pitchFamily="34" charset="0"/>
                <a:ea typeface="ＭＳ ゴシック" pitchFamily="49" charset="-128"/>
              </a:rPr>
              <a:t>170</a:t>
            </a:r>
            <a:r>
              <a:rPr lang="ja-JP" altLang="en-US" smtClean="0">
                <a:latin typeface="Arial" pitchFamily="34" charset="0"/>
                <a:ea typeface="ＭＳ ゴシック" pitchFamily="49" charset="-128"/>
              </a:rPr>
              <a:t>号交差点から京奈和自動車道交差点まで通常約</a:t>
            </a:r>
            <a:r>
              <a:rPr lang="en-US" altLang="ja-JP" smtClean="0">
                <a:latin typeface="Arial" pitchFamily="34" charset="0"/>
                <a:ea typeface="ＭＳ ゴシック" pitchFamily="49" charset="-128"/>
              </a:rPr>
              <a:t>40</a:t>
            </a:r>
            <a:r>
              <a:rPr lang="ja-JP" altLang="en-US" smtClean="0">
                <a:latin typeface="Arial" pitchFamily="34" charset="0"/>
                <a:ea typeface="ＭＳ ゴシック" pitchFamily="49" charset="-128"/>
              </a:rPr>
              <a:t>分かかるところが、国道</a:t>
            </a:r>
            <a:r>
              <a:rPr lang="en-US" altLang="ja-JP" smtClean="0">
                <a:latin typeface="Arial" pitchFamily="34" charset="0"/>
                <a:ea typeface="ＭＳ ゴシック" pitchFamily="49" charset="-128"/>
              </a:rPr>
              <a:t>310</a:t>
            </a:r>
            <a:r>
              <a:rPr lang="ja-JP" altLang="en-US" smtClean="0">
                <a:latin typeface="Arial" pitchFamily="34" charset="0"/>
                <a:ea typeface="ＭＳ ゴシック" pitchFamily="49" charset="-128"/>
              </a:rPr>
              <a:t>号経由でプラス</a:t>
            </a:r>
            <a:r>
              <a:rPr lang="en-US" altLang="ja-JP" smtClean="0">
                <a:latin typeface="Arial" pitchFamily="34" charset="0"/>
                <a:ea typeface="ＭＳ ゴシック" pitchFamily="49" charset="-128"/>
              </a:rPr>
              <a:t>40</a:t>
            </a:r>
            <a:r>
              <a:rPr lang="ja-JP" altLang="en-US" smtClean="0">
                <a:latin typeface="Arial" pitchFamily="34" charset="0"/>
                <a:ea typeface="ＭＳ ゴシック" pitchFamily="49" charset="-128"/>
              </a:rPr>
              <a:t>分かかっています。また、その後、片側交互通行規制を３週間行っており、道路利用者に多大なご迷惑をおかけしています。</a:t>
            </a:r>
          </a:p>
          <a:p>
            <a:pPr eaLnBrk="1" hangingPunct="1"/>
            <a:r>
              <a:rPr lang="ja-JP" altLang="en-US" smtClean="0">
                <a:latin typeface="Arial" pitchFamily="34" charset="0"/>
                <a:ea typeface="ＭＳ ゴシック" pitchFamily="49" charset="-128"/>
              </a:rPr>
              <a:t>・また、図面の○印は、道路に接する急傾斜崩壊危険箇所を示しています。急傾斜崩壊危険箇所とは、がけ崩れが発生するおそれがある箇所で、沿道沿いに</a:t>
            </a:r>
            <a:r>
              <a:rPr lang="en-US" altLang="ja-JP" smtClean="0">
                <a:latin typeface="Arial" pitchFamily="34" charset="0"/>
                <a:ea typeface="ＭＳ ゴシック" pitchFamily="49" charset="-128"/>
              </a:rPr>
              <a:t>12</a:t>
            </a:r>
            <a:r>
              <a:rPr lang="ja-JP" altLang="en-US" smtClean="0">
                <a:latin typeface="Arial" pitchFamily="34" charset="0"/>
                <a:ea typeface="ＭＳ ゴシック" pitchFamily="49" charset="-128"/>
              </a:rPr>
              <a:t>箇所あります。なお、</a:t>
            </a:r>
            <a:r>
              <a:rPr lang="en-US" altLang="ja-JP" smtClean="0">
                <a:latin typeface="Arial" pitchFamily="34" charset="0"/>
                <a:ea typeface="ＭＳ ゴシック" pitchFamily="49" charset="-128"/>
              </a:rPr>
              <a:t>12</a:t>
            </a:r>
            <a:r>
              <a:rPr lang="ja-JP" altLang="en-US" smtClean="0">
                <a:latin typeface="Arial" pitchFamily="34" charset="0"/>
                <a:ea typeface="ＭＳ ゴシック" pitchFamily="49" charset="-128"/>
              </a:rPr>
              <a:t>箇所には、被害のおそれのある箇所も含まれています。</a:t>
            </a:r>
          </a:p>
          <a:p>
            <a:pPr eaLnBrk="1" hangingPunct="1"/>
            <a:r>
              <a:rPr lang="ja-JP" altLang="en-US" smtClean="0">
                <a:latin typeface="Arial" pitchFamily="34" charset="0"/>
                <a:ea typeface="ＭＳ ゴシック" pitchFamily="49" charset="-128"/>
              </a:rPr>
              <a:t>　このため、走りやすいバイパスを整備し、道路利用者の安全・安心を確保します。　　</a:t>
            </a:r>
          </a:p>
        </p:txBody>
      </p:sp>
      <p:sp>
        <p:nvSpPr>
          <p:cNvPr id="32773" name="スライド番号プレースホルダー 3"/>
          <p:cNvSpPr txBox="1">
            <a:spLocks noGrp="1"/>
          </p:cNvSpPr>
          <p:nvPr/>
        </p:nvSpPr>
        <p:spPr bwMode="auto">
          <a:xfrm>
            <a:off x="3765214" y="9287060"/>
            <a:ext cx="2880101" cy="48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42" tIns="44422" rIns="88842" bIns="44422" anchor="b"/>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6FCC62E1-8F91-47CD-9358-C2140E63C32F}" type="slidenum">
              <a:rPr lang="en-US" altLang="ja-JP">
                <a:latin typeface="Calibri" pitchFamily="34" charset="0"/>
                <a:ea typeface="ＭＳ Ｐゴシック" pitchFamily="50" charset="-128"/>
              </a:rPr>
              <a:pPr algn="r" eaLnBrk="1" hangingPunct="1">
                <a:spcBef>
                  <a:spcPct val="0"/>
                </a:spcBef>
              </a:pPr>
              <a:t>8</a:t>
            </a:fld>
            <a:endParaRPr lang="en-US" altLang="ja-JP">
              <a:latin typeface="Calibri" pitchFamily="34" charset="0"/>
              <a:ea typeface="ＭＳ Ｐゴシック"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895196" eaLnBrk="0" hangingPunct="0">
              <a:spcBef>
                <a:spcPct val="30000"/>
              </a:spcBef>
              <a:defRPr kumimoji="1" sz="1200">
                <a:solidFill>
                  <a:schemeClr val="tx1"/>
                </a:solidFill>
                <a:latin typeface="Arial" pitchFamily="34" charset="0"/>
                <a:ea typeface="ＭＳ Ｐ明朝" pitchFamily="18" charset="-128"/>
              </a:defRPr>
            </a:lvl1pPr>
            <a:lvl2pPr marL="728611" indent="-280235" defTabSz="895196" eaLnBrk="0" hangingPunct="0">
              <a:spcBef>
                <a:spcPct val="30000"/>
              </a:spcBef>
              <a:defRPr kumimoji="1" sz="1200">
                <a:solidFill>
                  <a:schemeClr val="tx1"/>
                </a:solidFill>
                <a:latin typeface="Arial" pitchFamily="34" charset="0"/>
                <a:ea typeface="ＭＳ Ｐ明朝" pitchFamily="18" charset="-128"/>
              </a:defRPr>
            </a:lvl2pPr>
            <a:lvl3pPr marL="1120940" indent="-224188" defTabSz="895196" eaLnBrk="0" hangingPunct="0">
              <a:spcBef>
                <a:spcPct val="30000"/>
              </a:spcBef>
              <a:defRPr kumimoji="1" sz="1200">
                <a:solidFill>
                  <a:schemeClr val="tx1"/>
                </a:solidFill>
                <a:latin typeface="Arial" pitchFamily="34" charset="0"/>
                <a:ea typeface="ＭＳ Ｐ明朝" pitchFamily="18" charset="-128"/>
              </a:defRPr>
            </a:lvl3pPr>
            <a:lvl4pPr marL="1569316" indent="-224188" defTabSz="895196" eaLnBrk="0" hangingPunct="0">
              <a:spcBef>
                <a:spcPct val="30000"/>
              </a:spcBef>
              <a:defRPr kumimoji="1" sz="1200">
                <a:solidFill>
                  <a:schemeClr val="tx1"/>
                </a:solidFill>
                <a:latin typeface="Arial" pitchFamily="34" charset="0"/>
                <a:ea typeface="ＭＳ Ｐ明朝" pitchFamily="18" charset="-128"/>
              </a:defRPr>
            </a:lvl4pPr>
            <a:lvl5pPr marL="2017692" indent="-224188" defTabSz="895196" eaLnBrk="0" hangingPunct="0">
              <a:spcBef>
                <a:spcPct val="30000"/>
              </a:spcBef>
              <a:defRPr kumimoji="1" sz="1200">
                <a:solidFill>
                  <a:schemeClr val="tx1"/>
                </a:solidFill>
                <a:latin typeface="Arial" pitchFamily="34" charset="0"/>
                <a:ea typeface="ＭＳ Ｐ明朝" pitchFamily="18" charset="-128"/>
              </a:defRPr>
            </a:lvl5pPr>
            <a:lvl6pPr marL="2466068"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14444"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62820"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11196" indent="-224188" defTabSz="89519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52FD6C6F-A03D-4B60-9359-9DCDB4772819}" type="slidenum">
              <a:rPr lang="en-US" altLang="ja-JP" smtClean="0">
                <a:ea typeface="ＭＳ Ｐゴシック" pitchFamily="50" charset="-128"/>
              </a:rPr>
              <a:pPr eaLnBrk="1" hangingPunct="1">
                <a:spcBef>
                  <a:spcPct val="0"/>
                </a:spcBef>
              </a:pPr>
              <a:t>9</a:t>
            </a:fld>
            <a:endParaRPr lang="en-US" altLang="ja-JP" smtClean="0">
              <a:ea typeface="ＭＳ Ｐゴシック" pitchFamily="50" charset="-128"/>
            </a:endParaRPr>
          </a:p>
        </p:txBody>
      </p:sp>
      <p:sp>
        <p:nvSpPr>
          <p:cNvPr id="32771" name="スライド イメージ プレースホルダー 1"/>
          <p:cNvSpPr>
            <a:spLocks noGrp="1" noRot="1" noChangeAspect="1" noTextEdit="1"/>
          </p:cNvSpPr>
          <p:nvPr>
            <p:ph type="sldImg"/>
          </p:nvPr>
        </p:nvSpPr>
        <p:spPr>
          <a:xfrm>
            <a:off x="882650" y="733425"/>
            <a:ext cx="4884738" cy="3663950"/>
          </a:xfrm>
          <a:ln/>
        </p:spPr>
      </p:sp>
      <p:sp>
        <p:nvSpPr>
          <p:cNvPr id="32772" name="ノート プレースホルダー 2"/>
          <p:cNvSpPr>
            <a:spLocks noGrp="1"/>
          </p:cNvSpPr>
          <p:nvPr>
            <p:ph type="body" idx="1"/>
          </p:nvPr>
        </p:nvSpPr>
        <p:spPr>
          <a:noFill/>
        </p:spPr>
        <p:txBody>
          <a:bodyPr lIns="88842" tIns="44422" rIns="88842" bIns="44422"/>
          <a:lstStyle/>
          <a:p>
            <a:pPr eaLnBrk="1" hangingPunct="1"/>
            <a:r>
              <a:rPr lang="en-US" altLang="ja-JP" smtClean="0">
                <a:latin typeface="Arial" pitchFamily="34" charset="0"/>
                <a:ea typeface="ＭＳ ゴシック" pitchFamily="49" charset="-128"/>
              </a:rPr>
              <a:t>●</a:t>
            </a:r>
            <a:r>
              <a:rPr lang="ja-JP" altLang="en-US" smtClean="0">
                <a:latin typeface="Arial" pitchFamily="34" charset="0"/>
                <a:ea typeface="ＭＳ ゴシック" pitchFamily="49" charset="-128"/>
              </a:rPr>
              <a:t>本路線の整備目的についてですが</a:t>
            </a:r>
          </a:p>
          <a:p>
            <a:pPr eaLnBrk="1" hangingPunct="1"/>
            <a:r>
              <a:rPr lang="ja-JP" altLang="en-US" smtClean="0">
                <a:latin typeface="Arial" pitchFamily="34" charset="0"/>
                <a:ea typeface="ＭＳ ゴシック" pitchFamily="49" charset="-128"/>
              </a:rPr>
              <a:t>●一つ目は、バイパスの整備により和歌山県、京奈和自動車道へのアクセス性を向上することにより「広域ネットワークを整備し、地域間の交流連携の強化」を図ります。</a:t>
            </a:r>
          </a:p>
          <a:p>
            <a:pPr eaLnBrk="1" hangingPunct="1"/>
            <a:r>
              <a:rPr lang="ja-JP" altLang="en-US" smtClean="0">
                <a:latin typeface="Arial" pitchFamily="34" charset="0"/>
                <a:ea typeface="ＭＳ ゴシック" pitchFamily="49" charset="-128"/>
              </a:rPr>
              <a:t>●二つ目ですが　現道は、</a:t>
            </a:r>
          </a:p>
          <a:p>
            <a:pPr eaLnBrk="1" hangingPunct="1"/>
            <a:r>
              <a:rPr lang="ja-JP" altLang="en-US" smtClean="0">
                <a:latin typeface="Arial" pitchFamily="34" charset="0"/>
                <a:ea typeface="ＭＳ ゴシック" pitchFamily="49" charset="-128"/>
              </a:rPr>
              <a:t>・写真のようにカーブが多く、一部大型車両がはみ出して走行する恐れがあります</a:t>
            </a:r>
          </a:p>
          <a:p>
            <a:pPr eaLnBrk="1" hangingPunct="1"/>
            <a:r>
              <a:rPr lang="ja-JP" altLang="en-US" smtClean="0">
                <a:latin typeface="Arial" pitchFamily="34" charset="0"/>
                <a:ea typeface="ＭＳ ゴシック" pitchFamily="49" charset="-128"/>
              </a:rPr>
              <a:t>・また、線形不良が一因と考えられる事故も発生しています</a:t>
            </a:r>
          </a:p>
          <a:p>
            <a:pPr eaLnBrk="1" hangingPunct="1"/>
            <a:r>
              <a:rPr lang="ja-JP" altLang="en-US" smtClean="0">
                <a:latin typeface="Arial" pitchFamily="34" charset="0"/>
                <a:ea typeface="ＭＳ ゴシック" pitchFamily="49" charset="-128"/>
              </a:rPr>
              <a:t>・写真のとおり、昨年７月には、土砂崩れが発生して、５日間の通行止めを行っており、その間、国道</a:t>
            </a:r>
            <a:r>
              <a:rPr lang="en-US" altLang="ja-JP" smtClean="0">
                <a:latin typeface="Arial" pitchFamily="34" charset="0"/>
                <a:ea typeface="ＭＳ ゴシック" pitchFamily="49" charset="-128"/>
              </a:rPr>
              <a:t>310</a:t>
            </a:r>
            <a:r>
              <a:rPr lang="ja-JP" altLang="en-US" smtClean="0">
                <a:latin typeface="Arial" pitchFamily="34" charset="0"/>
                <a:ea typeface="ＭＳ ゴシック" pitchFamily="49" charset="-128"/>
              </a:rPr>
              <a:t>号が迂回路として利用されましたが、国道</a:t>
            </a:r>
            <a:r>
              <a:rPr lang="en-US" altLang="ja-JP" smtClean="0">
                <a:latin typeface="Arial" pitchFamily="34" charset="0"/>
                <a:ea typeface="ＭＳ ゴシック" pitchFamily="49" charset="-128"/>
              </a:rPr>
              <a:t>170</a:t>
            </a:r>
            <a:r>
              <a:rPr lang="ja-JP" altLang="en-US" smtClean="0">
                <a:latin typeface="Arial" pitchFamily="34" charset="0"/>
                <a:ea typeface="ＭＳ ゴシック" pitchFamily="49" charset="-128"/>
              </a:rPr>
              <a:t>号交差点から京奈和自動車道交差点まで通常約</a:t>
            </a:r>
            <a:r>
              <a:rPr lang="en-US" altLang="ja-JP" smtClean="0">
                <a:latin typeface="Arial" pitchFamily="34" charset="0"/>
                <a:ea typeface="ＭＳ ゴシック" pitchFamily="49" charset="-128"/>
              </a:rPr>
              <a:t>40</a:t>
            </a:r>
            <a:r>
              <a:rPr lang="ja-JP" altLang="en-US" smtClean="0">
                <a:latin typeface="Arial" pitchFamily="34" charset="0"/>
                <a:ea typeface="ＭＳ ゴシック" pitchFamily="49" charset="-128"/>
              </a:rPr>
              <a:t>分かかるところが、国道</a:t>
            </a:r>
            <a:r>
              <a:rPr lang="en-US" altLang="ja-JP" smtClean="0">
                <a:latin typeface="Arial" pitchFamily="34" charset="0"/>
                <a:ea typeface="ＭＳ ゴシック" pitchFamily="49" charset="-128"/>
              </a:rPr>
              <a:t>310</a:t>
            </a:r>
            <a:r>
              <a:rPr lang="ja-JP" altLang="en-US" smtClean="0">
                <a:latin typeface="Arial" pitchFamily="34" charset="0"/>
                <a:ea typeface="ＭＳ ゴシック" pitchFamily="49" charset="-128"/>
              </a:rPr>
              <a:t>号経由でプラス</a:t>
            </a:r>
            <a:r>
              <a:rPr lang="en-US" altLang="ja-JP" smtClean="0">
                <a:latin typeface="Arial" pitchFamily="34" charset="0"/>
                <a:ea typeface="ＭＳ ゴシック" pitchFamily="49" charset="-128"/>
              </a:rPr>
              <a:t>40</a:t>
            </a:r>
            <a:r>
              <a:rPr lang="ja-JP" altLang="en-US" smtClean="0">
                <a:latin typeface="Arial" pitchFamily="34" charset="0"/>
                <a:ea typeface="ＭＳ ゴシック" pitchFamily="49" charset="-128"/>
              </a:rPr>
              <a:t>分かかっています。また、その後、片側交互通行規制を３週間行っており、道路利用者に多大なご迷惑をおかけしています。</a:t>
            </a:r>
          </a:p>
          <a:p>
            <a:pPr eaLnBrk="1" hangingPunct="1"/>
            <a:r>
              <a:rPr lang="ja-JP" altLang="en-US" smtClean="0">
                <a:latin typeface="Arial" pitchFamily="34" charset="0"/>
                <a:ea typeface="ＭＳ ゴシック" pitchFamily="49" charset="-128"/>
              </a:rPr>
              <a:t>・また、図面の○印は、道路に接する急傾斜崩壊危険箇所を示しています。急傾斜崩壊危険箇所とは、がけ崩れが発生するおそれがある箇所で、沿道沿いに</a:t>
            </a:r>
            <a:r>
              <a:rPr lang="en-US" altLang="ja-JP" smtClean="0">
                <a:latin typeface="Arial" pitchFamily="34" charset="0"/>
                <a:ea typeface="ＭＳ ゴシック" pitchFamily="49" charset="-128"/>
              </a:rPr>
              <a:t>12</a:t>
            </a:r>
            <a:r>
              <a:rPr lang="ja-JP" altLang="en-US" smtClean="0">
                <a:latin typeface="Arial" pitchFamily="34" charset="0"/>
                <a:ea typeface="ＭＳ ゴシック" pitchFamily="49" charset="-128"/>
              </a:rPr>
              <a:t>箇所あります。なお、</a:t>
            </a:r>
            <a:r>
              <a:rPr lang="en-US" altLang="ja-JP" smtClean="0">
                <a:latin typeface="Arial" pitchFamily="34" charset="0"/>
                <a:ea typeface="ＭＳ ゴシック" pitchFamily="49" charset="-128"/>
              </a:rPr>
              <a:t>12</a:t>
            </a:r>
            <a:r>
              <a:rPr lang="ja-JP" altLang="en-US" smtClean="0">
                <a:latin typeface="Arial" pitchFamily="34" charset="0"/>
                <a:ea typeface="ＭＳ ゴシック" pitchFamily="49" charset="-128"/>
              </a:rPr>
              <a:t>箇所には、被害のおそれのある箇所も含まれています。</a:t>
            </a:r>
          </a:p>
          <a:p>
            <a:pPr eaLnBrk="1" hangingPunct="1"/>
            <a:r>
              <a:rPr lang="ja-JP" altLang="en-US" smtClean="0">
                <a:latin typeface="Arial" pitchFamily="34" charset="0"/>
                <a:ea typeface="ＭＳ ゴシック" pitchFamily="49" charset="-128"/>
              </a:rPr>
              <a:t>　このため、走りやすいバイパスを整備し、道路利用者の安全・安心を確保します。　　</a:t>
            </a:r>
          </a:p>
        </p:txBody>
      </p:sp>
      <p:sp>
        <p:nvSpPr>
          <p:cNvPr id="32773" name="スライド番号プレースホルダー 3"/>
          <p:cNvSpPr txBox="1">
            <a:spLocks noGrp="1"/>
          </p:cNvSpPr>
          <p:nvPr/>
        </p:nvSpPr>
        <p:spPr bwMode="auto">
          <a:xfrm>
            <a:off x="3765214" y="9287060"/>
            <a:ext cx="2880101" cy="48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42" tIns="44422" rIns="88842" bIns="44422" anchor="b"/>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6FCC62E1-8F91-47CD-9358-C2140E63C32F}" type="slidenum">
              <a:rPr lang="en-US" altLang="ja-JP">
                <a:latin typeface="Calibri" pitchFamily="34" charset="0"/>
                <a:ea typeface="ＭＳ Ｐゴシック" pitchFamily="50" charset="-128"/>
              </a:rPr>
              <a:pPr algn="r" eaLnBrk="1" hangingPunct="1">
                <a:spcBef>
                  <a:spcPct val="0"/>
                </a:spcBef>
              </a:pPr>
              <a:t>9</a:t>
            </a:fld>
            <a:endParaRPr lang="en-US" altLang="ja-JP">
              <a:latin typeface="Calibri" pitchFamily="34" charset="0"/>
              <a:ea typeface="ＭＳ Ｐゴシック"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a:ln/>
        </p:spPr>
      </p:sp>
      <p:sp>
        <p:nvSpPr>
          <p:cNvPr id="27651" name="ノート プレースホルダー 2"/>
          <p:cNvSpPr>
            <a:spLocks noGrp="1"/>
          </p:cNvSpPr>
          <p:nvPr>
            <p:ph type="body" idx="1"/>
          </p:nvPr>
        </p:nvSpPr>
        <p:spPr>
          <a:noFill/>
        </p:spPr>
        <p:txBody>
          <a:bodyPr/>
          <a:lstStyle/>
          <a:p>
            <a:endParaRPr lang="ja-JP" altLang="en-US" smtClean="0">
              <a:latin typeface="Arial" panose="020B0604020202020204" pitchFamily="34" charset="0"/>
            </a:endParaRPr>
          </a:p>
        </p:txBody>
      </p:sp>
      <p:sp>
        <p:nvSpPr>
          <p:cNvPr id="27652" name="スライド番号プレースホルダー 3"/>
          <p:cNvSpPr>
            <a:spLocks noGrp="1"/>
          </p:cNvSpPr>
          <p:nvPr>
            <p:ph type="sldNum" sz="quarter" idx="5"/>
          </p:nvPr>
        </p:nvSpPr>
        <p:spPr>
          <a:noFill/>
        </p:spPr>
        <p:txBody>
          <a:bodyPr/>
          <a:lstStyle>
            <a:lvl1pPr defTabSz="8842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19270" indent="-272451" defTabSz="8842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13156" indent="-216404" defTabSz="8842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61532" indent="-216404" defTabSz="8842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08351" indent="-216404" defTabSz="8842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56727" indent="-216404" defTabSz="8842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05103" indent="-216404" defTabSz="8842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53479" indent="-216404" defTabSz="8842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01855" indent="-216404" defTabSz="8842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5FE9AC0-5668-42CB-B832-FEF0849481D5}" type="slidenum">
              <a:rPr lang="ja-JP" altLang="en-US" smtClean="0">
                <a:ea typeface="ＭＳ Ｐゴシック" panose="020B0600070205080204" pitchFamily="50" charset="-128"/>
              </a:rPr>
              <a:pPr>
                <a:spcBef>
                  <a:spcPct val="0"/>
                </a:spcBef>
              </a:pPr>
              <a:t>10</a:t>
            </a:fld>
            <a:endParaRPr lang="ja-JP" altLang="en-US" smtClean="0">
              <a:ea typeface="ＭＳ Ｐゴシック" panose="020B0600070205080204" pitchFamily="50" charset="-128"/>
            </a:endParaRPr>
          </a:p>
        </p:txBody>
      </p:sp>
    </p:spTree>
    <p:extLst>
      <p:ext uri="{BB962C8B-B14F-4D97-AF65-F5344CB8AC3E}">
        <p14:creationId xmlns:p14="http://schemas.microsoft.com/office/powerpoint/2010/main" val="4286356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a:ln/>
        </p:spPr>
      </p:sp>
      <p:sp>
        <p:nvSpPr>
          <p:cNvPr id="34819" name="ノート プレースホルダー 2"/>
          <p:cNvSpPr>
            <a:spLocks noGrp="1"/>
          </p:cNvSpPr>
          <p:nvPr>
            <p:ph type="body" idx="1"/>
          </p:nvPr>
        </p:nvSpPr>
        <p:spPr>
          <a:noFill/>
        </p:spPr>
        <p:txBody>
          <a:bodyPr/>
          <a:lstStyle/>
          <a:p>
            <a:endParaRPr lang="ja-JP" altLang="en-US" smtClean="0">
              <a:latin typeface="Arial" pitchFamily="34" charset="0"/>
            </a:endParaRPr>
          </a:p>
        </p:txBody>
      </p:sp>
      <p:sp>
        <p:nvSpPr>
          <p:cNvPr id="34820" name="スライド番号プレースホルダー 3"/>
          <p:cNvSpPr>
            <a:spLocks noGrp="1"/>
          </p:cNvSpPr>
          <p:nvPr>
            <p:ph type="sldNum" sz="quarter" idx="5"/>
          </p:nvPr>
        </p:nvSpPr>
        <p:spPr>
          <a:noFill/>
        </p:spPr>
        <p:txBody>
          <a:bodyPr/>
          <a:lstStyle>
            <a:lvl1pPr defTabSz="893638" eaLnBrk="0" hangingPunct="0">
              <a:spcBef>
                <a:spcPct val="30000"/>
              </a:spcBef>
              <a:defRPr kumimoji="1" sz="1200">
                <a:solidFill>
                  <a:schemeClr val="tx1"/>
                </a:solidFill>
                <a:latin typeface="Arial" pitchFamily="34" charset="0"/>
                <a:ea typeface="ＭＳ Ｐ明朝" pitchFamily="18" charset="-128"/>
              </a:defRPr>
            </a:lvl1pPr>
            <a:lvl2pPr marL="727055" indent="-278679" defTabSz="893638" eaLnBrk="0" hangingPunct="0">
              <a:spcBef>
                <a:spcPct val="30000"/>
              </a:spcBef>
              <a:defRPr kumimoji="1" sz="1200">
                <a:solidFill>
                  <a:schemeClr val="tx1"/>
                </a:solidFill>
                <a:latin typeface="Arial" pitchFamily="34" charset="0"/>
                <a:ea typeface="ＭＳ Ｐ明朝" pitchFamily="18" charset="-128"/>
              </a:defRPr>
            </a:lvl2pPr>
            <a:lvl3pPr marL="1119384" indent="-222632" defTabSz="893638" eaLnBrk="0" hangingPunct="0">
              <a:spcBef>
                <a:spcPct val="30000"/>
              </a:spcBef>
              <a:defRPr kumimoji="1" sz="1200">
                <a:solidFill>
                  <a:schemeClr val="tx1"/>
                </a:solidFill>
                <a:latin typeface="Arial" pitchFamily="34" charset="0"/>
                <a:ea typeface="ＭＳ Ｐ明朝" pitchFamily="18" charset="-128"/>
              </a:defRPr>
            </a:lvl3pPr>
            <a:lvl4pPr marL="1567760" indent="-222632" defTabSz="893638" eaLnBrk="0" hangingPunct="0">
              <a:spcBef>
                <a:spcPct val="30000"/>
              </a:spcBef>
              <a:defRPr kumimoji="1" sz="1200">
                <a:solidFill>
                  <a:schemeClr val="tx1"/>
                </a:solidFill>
                <a:latin typeface="Arial" pitchFamily="34" charset="0"/>
                <a:ea typeface="ＭＳ Ｐ明朝" pitchFamily="18" charset="-128"/>
              </a:defRPr>
            </a:lvl4pPr>
            <a:lvl5pPr marL="2016136" indent="-222632" defTabSz="893638" eaLnBrk="0" hangingPunct="0">
              <a:spcBef>
                <a:spcPct val="30000"/>
              </a:spcBef>
              <a:defRPr kumimoji="1" sz="1200">
                <a:solidFill>
                  <a:schemeClr val="tx1"/>
                </a:solidFill>
                <a:latin typeface="Arial" pitchFamily="34" charset="0"/>
                <a:ea typeface="ＭＳ Ｐ明朝" pitchFamily="18" charset="-128"/>
              </a:defRPr>
            </a:lvl5pPr>
            <a:lvl6pPr marL="2464512" indent="-222632" defTabSz="893638"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12888" indent="-222632" defTabSz="893638"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361264" indent="-222632" defTabSz="893638"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09640" indent="-222632" defTabSz="893638"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19F04860-7B5F-4250-AA63-B19191BE7BD9}" type="slidenum">
              <a:rPr lang="ja-JP" altLang="en-US" smtClean="0">
                <a:ea typeface="ＭＳ Ｐゴシック" pitchFamily="50" charset="-128"/>
              </a:rPr>
              <a:pPr eaLnBrk="1" hangingPunct="1">
                <a:spcBef>
                  <a:spcPct val="0"/>
                </a:spcBef>
              </a:pPr>
              <a:t>15</a:t>
            </a:fld>
            <a:endParaRPr lang="ja-JP" altLang="en-US" smtClean="0">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2020/9/23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2020/9/23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2020/9/23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2020/9/23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2020/9/23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2020/9/23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2020/9/23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2020/9/23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2020/9/23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2020/9/23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2020/9/23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2020/9/23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4"/>
          <p:cNvSpPr txBox="1">
            <a:spLocks noChangeArrowheads="1"/>
          </p:cNvSpPr>
          <p:nvPr/>
        </p:nvSpPr>
        <p:spPr bwMode="auto">
          <a:xfrm>
            <a:off x="1279525" y="1844675"/>
            <a:ext cx="65468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ja-JP" sz="3600" dirty="0"/>
              <a:t>一般国道</a:t>
            </a:r>
            <a:r>
              <a:rPr lang="ja-JP" altLang="en-US" sz="3600" dirty="0"/>
              <a:t>３７１</a:t>
            </a:r>
            <a:r>
              <a:rPr lang="ja-JP" altLang="ja-JP" sz="3600" dirty="0"/>
              <a:t>号（</a:t>
            </a:r>
            <a:r>
              <a:rPr lang="ja-JP" altLang="en-US" sz="3600" dirty="0"/>
              <a:t>石仏バイパス</a:t>
            </a:r>
            <a:r>
              <a:rPr lang="ja-JP" altLang="ja-JP" sz="3600" dirty="0"/>
              <a:t>）</a:t>
            </a:r>
            <a:endParaRPr lang="en-US" altLang="ja-JP" sz="3600" dirty="0"/>
          </a:p>
          <a:p>
            <a:pPr algn="ctr" eaLnBrk="1" hangingPunct="1">
              <a:spcBef>
                <a:spcPct val="0"/>
              </a:spcBef>
              <a:buFontTx/>
              <a:buNone/>
            </a:pPr>
            <a:r>
              <a:rPr lang="ja-JP" altLang="en-US" sz="3600" dirty="0"/>
              <a:t>道路改良</a:t>
            </a:r>
            <a:r>
              <a:rPr lang="ja-JP" altLang="ja-JP" sz="3600" dirty="0"/>
              <a:t>事業</a:t>
            </a:r>
            <a:endParaRPr lang="en-US" altLang="ja-JP" sz="3600" dirty="0"/>
          </a:p>
          <a:p>
            <a:pPr algn="ctr" eaLnBrk="1" hangingPunct="1">
              <a:spcBef>
                <a:spcPct val="0"/>
              </a:spcBef>
              <a:buFontTx/>
              <a:buNone/>
            </a:pPr>
            <a:r>
              <a:rPr lang="en-US" altLang="ja-JP" sz="3600" dirty="0">
                <a:latin typeface="Arial" pitchFamily="34" charset="0"/>
              </a:rPr>
              <a:t>【</a:t>
            </a:r>
            <a:r>
              <a:rPr lang="ja-JP" altLang="en-US" sz="3600" dirty="0" smtClean="0">
                <a:latin typeface="Arial" pitchFamily="34" charset="0"/>
              </a:rPr>
              <a:t>河内長野市</a:t>
            </a:r>
            <a:r>
              <a:rPr lang="en-US" altLang="ja-JP" sz="3600" dirty="0">
                <a:latin typeface="Arial" pitchFamily="34" charset="0"/>
              </a:rPr>
              <a:t>】</a:t>
            </a:r>
          </a:p>
          <a:p>
            <a:pPr algn="ctr" eaLnBrk="1" hangingPunct="1">
              <a:spcBef>
                <a:spcPct val="0"/>
              </a:spcBef>
              <a:buFontTx/>
              <a:buNone/>
            </a:pPr>
            <a:endParaRPr lang="en-US" altLang="ja-JP" sz="3600" dirty="0">
              <a:latin typeface="Arial" pitchFamily="34" charset="0"/>
            </a:endParaRPr>
          </a:p>
          <a:p>
            <a:pPr algn="ctr" eaLnBrk="1" hangingPunct="1">
              <a:spcBef>
                <a:spcPct val="0"/>
              </a:spcBef>
              <a:buFont typeface="Arial" pitchFamily="34" charset="0"/>
              <a:buNone/>
            </a:pPr>
            <a:r>
              <a:rPr lang="en-US" altLang="ja-JP" sz="3600" dirty="0">
                <a:latin typeface="Arial" pitchFamily="34" charset="0"/>
              </a:rPr>
              <a:t>【</a:t>
            </a:r>
            <a:r>
              <a:rPr lang="ja-JP" altLang="en-US" sz="3600" dirty="0">
                <a:latin typeface="Arial" pitchFamily="34" charset="0"/>
              </a:rPr>
              <a:t>再々評価</a:t>
            </a:r>
            <a:r>
              <a:rPr lang="en-US" altLang="ja-JP" sz="3600" dirty="0">
                <a:latin typeface="Arial" pitchFamily="34" charset="0"/>
              </a:rPr>
              <a:t>】</a:t>
            </a:r>
            <a:endParaRPr lang="ja-JP" altLang="en-US" sz="3600" dirty="0">
              <a:latin typeface="Arial" pitchFamily="34" charset="0"/>
            </a:endParaRPr>
          </a:p>
          <a:p>
            <a:pPr algn="ctr" eaLnBrk="1" hangingPunct="1">
              <a:spcBef>
                <a:spcPct val="0"/>
              </a:spcBef>
              <a:buFontTx/>
              <a:buNone/>
            </a:pPr>
            <a:endParaRPr lang="ja-JP" altLang="en-US" sz="3600" dirty="0">
              <a:latin typeface="Arial" pitchFamily="34" charset="0"/>
            </a:endParaRPr>
          </a:p>
        </p:txBody>
      </p:sp>
      <p:sp>
        <p:nvSpPr>
          <p:cNvPr id="13315" name="正方形/長方形 6"/>
          <p:cNvSpPr>
            <a:spLocks noChangeArrowheads="1"/>
          </p:cNvSpPr>
          <p:nvPr/>
        </p:nvSpPr>
        <p:spPr bwMode="auto">
          <a:xfrm>
            <a:off x="-144463" y="4724400"/>
            <a:ext cx="94329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zh-TW" altLang="en-US"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都府県境道路整備補助制度創設に伴う</a:t>
            </a:r>
            <a:endParaRPr lang="en-US" altLang="ja-JP" dirty="0" smtClean="0">
              <a:latin typeface="ＭＳ ゴシック" pitchFamily="49" charset="-128"/>
              <a:ea typeface="ＭＳ ゴシック" pitchFamily="49" charset="-128"/>
            </a:endParaRPr>
          </a:p>
          <a:p>
            <a:pPr algn="ctr" eaLnBrk="1" hangingPunct="1">
              <a:spcBef>
                <a:spcPct val="0"/>
              </a:spcBef>
              <a:buFontTx/>
              <a:buNone/>
            </a:pPr>
            <a:r>
              <a:rPr lang="ja-JP" altLang="en-US" dirty="0" smtClean="0">
                <a:latin typeface="ＭＳ ゴシック" pitchFamily="49" charset="-128"/>
                <a:ea typeface="ＭＳ ゴシック" pitchFamily="49" charset="-128"/>
              </a:rPr>
              <a:t>補助金採択要件に係る事業再評価</a:t>
            </a:r>
            <a:r>
              <a:rPr lang="ja-JP" altLang="en-US" dirty="0" smtClean="0">
                <a:latin typeface="Arial" pitchFamily="34" charset="0"/>
              </a:rPr>
              <a:t>）</a:t>
            </a:r>
            <a:endParaRPr lang="en-US" altLang="ja-JP" dirty="0">
              <a:latin typeface="Arial" pitchFamily="34" charset="0"/>
            </a:endParaRPr>
          </a:p>
        </p:txBody>
      </p:sp>
      <p:sp>
        <p:nvSpPr>
          <p:cNvPr id="13316" name="テキスト ボックス 1"/>
          <p:cNvSpPr txBox="1">
            <a:spLocks noChangeArrowheads="1"/>
          </p:cNvSpPr>
          <p:nvPr/>
        </p:nvSpPr>
        <p:spPr bwMode="auto">
          <a:xfrm>
            <a:off x="4386263" y="1628775"/>
            <a:ext cx="3471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a:latin typeface="Arial" pitchFamily="34" charset="0"/>
              </a:rPr>
              <a:t>　　　いしぼとけ </a:t>
            </a:r>
          </a:p>
        </p:txBody>
      </p:sp>
      <p:sp>
        <p:nvSpPr>
          <p:cNvPr id="8" name="Rectangle 2"/>
          <p:cNvSpPr>
            <a:spLocks noChangeArrowheads="1"/>
          </p:cNvSpPr>
          <p:nvPr/>
        </p:nvSpPr>
        <p:spPr bwMode="auto">
          <a:xfrm>
            <a:off x="0" y="0"/>
            <a:ext cx="9144000" cy="554038"/>
          </a:xfrm>
          <a:prstGeom prst="rect">
            <a:avLst/>
          </a:prstGeom>
          <a:gradFill flip="none" rotWithShape="1">
            <a:gsLst>
              <a:gs pos="0">
                <a:schemeClr val="accent1"/>
              </a:gs>
              <a:gs pos="50000">
                <a:schemeClr val="bg1"/>
              </a:gs>
              <a:gs pos="100000">
                <a:schemeClr val="accent1"/>
              </a:gs>
            </a:gsLst>
            <a:lin ang="5400000" scaled="0"/>
            <a:tileRect/>
          </a:gradFill>
          <a:ln>
            <a:noFill/>
          </a:ln>
          <a:effectLst/>
          <a:ex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令和</a:t>
            </a:r>
            <a:r>
              <a:rPr lang="en-US" altLang="ja-JP"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年度建設事業評価（道路改良事業）　</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47B81B52-4E9E-43C0-811E-82DBF7409AF3}" type="slidenum">
              <a:rPr lang="ja-JP" altLang="en-US" sz="2000" smtClean="0">
                <a:latin typeface="Arial" pitchFamily="34" charset="0"/>
              </a:rPr>
              <a:pPr eaLnBrk="1" hangingPunct="1">
                <a:spcBef>
                  <a:spcPct val="0"/>
                </a:spcBef>
                <a:buFontTx/>
                <a:buNone/>
              </a:pPr>
              <a:t>1</a:t>
            </a:fld>
            <a:endParaRPr lang="ja-JP" altLang="en-US" sz="2000" dirty="0" smtClean="0">
              <a:latin typeface="Arial" pitchFamily="34" charset="0"/>
            </a:endParaRPr>
          </a:p>
        </p:txBody>
      </p:sp>
      <p:sp>
        <p:nvSpPr>
          <p:cNvPr id="7" name="テキスト ボックス 1"/>
          <p:cNvSpPr txBox="1">
            <a:spLocks noChangeArrowheads="1"/>
          </p:cNvSpPr>
          <p:nvPr/>
        </p:nvSpPr>
        <p:spPr bwMode="auto">
          <a:xfrm>
            <a:off x="7942263" y="111125"/>
            <a:ext cx="1152525" cy="40005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000" b="1" dirty="0" smtClean="0">
                <a:latin typeface="Arial" panose="020B0604020202020204" pitchFamily="34" charset="0"/>
              </a:rPr>
              <a:t>資料</a:t>
            </a:r>
            <a:r>
              <a:rPr lang="en-US" altLang="ja-JP" sz="2000" b="1" dirty="0" smtClean="0">
                <a:latin typeface="Arial" panose="020B0604020202020204" pitchFamily="34" charset="0"/>
              </a:rPr>
              <a:t>2-3</a:t>
            </a:r>
            <a:endParaRPr lang="ja-JP" altLang="en-US" sz="2000" b="1" dirty="0">
              <a:latin typeface="Arial" panose="020B0604020202020204" pitchFamily="34" charset="0"/>
            </a:endParaRPr>
          </a:p>
        </p:txBody>
      </p:sp>
      <p:sp>
        <p:nvSpPr>
          <p:cNvPr id="10" name="Rectangle 2"/>
          <p:cNvSpPr>
            <a:spLocks noChangeArrowheads="1"/>
          </p:cNvSpPr>
          <p:nvPr/>
        </p:nvSpPr>
        <p:spPr bwMode="auto">
          <a:xfrm>
            <a:off x="6848475" y="620713"/>
            <a:ext cx="2187575"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1200" dirty="0" smtClean="0">
                <a:solidFill>
                  <a:srgbClr val="000000"/>
                </a:solidFill>
                <a:latin typeface="HGPｺﾞｼｯｸM" panose="020B0600000000000000" pitchFamily="50" charset="-128"/>
                <a:ea typeface="HGPｺﾞｼｯｸM" panose="020B0600000000000000" pitchFamily="50" charset="-128"/>
              </a:rPr>
              <a:t>令和２年度 第</a:t>
            </a:r>
            <a:r>
              <a:rPr lang="ja-JP" altLang="en-US" sz="1200" dirty="0">
                <a:solidFill>
                  <a:srgbClr val="000000"/>
                </a:solidFill>
                <a:latin typeface="HGPｺﾞｼｯｸM" panose="020B0600000000000000" pitchFamily="50" charset="-128"/>
                <a:ea typeface="HGPｺﾞｼｯｸM" panose="020B0600000000000000" pitchFamily="50" charset="-128"/>
              </a:rPr>
              <a:t>３</a:t>
            </a:r>
            <a:r>
              <a:rPr lang="ja-JP" altLang="en-US" sz="1200" dirty="0" smtClean="0">
                <a:solidFill>
                  <a:srgbClr val="000000"/>
                </a:solidFill>
                <a:latin typeface="HGPｺﾞｼｯｸM" panose="020B0600000000000000" pitchFamily="50" charset="-128"/>
                <a:ea typeface="HGPｺﾞｼｯｸM" panose="020B0600000000000000" pitchFamily="50" charset="-128"/>
              </a:rPr>
              <a:t>回</a:t>
            </a:r>
            <a:r>
              <a:rPr lang="ja-JP" altLang="en-US" sz="1200" dirty="0">
                <a:solidFill>
                  <a:srgbClr val="000000"/>
                </a:solidFill>
                <a:latin typeface="HGPｺﾞｼｯｸM" panose="020B0600000000000000" pitchFamily="50" charset="-128"/>
                <a:ea typeface="HGPｺﾞｼｯｸM" panose="020B0600000000000000" pitchFamily="50" charset="-128"/>
              </a:rPr>
              <a:t>（</a:t>
            </a:r>
            <a:r>
              <a:rPr lang="en-US" altLang="ja-JP" sz="1200" dirty="0" smtClean="0">
                <a:solidFill>
                  <a:srgbClr val="000000"/>
                </a:solidFill>
                <a:latin typeface="HGPｺﾞｼｯｸM" panose="020B0600000000000000" pitchFamily="50" charset="-128"/>
                <a:ea typeface="HGPｺﾞｼｯｸM" panose="020B0600000000000000" pitchFamily="50" charset="-128"/>
              </a:rPr>
              <a:t>R2.9.15</a:t>
            </a:r>
            <a:r>
              <a:rPr lang="ja-JP" altLang="en-US" sz="1200" dirty="0" smtClean="0">
                <a:solidFill>
                  <a:srgbClr val="000000"/>
                </a:solidFill>
                <a:latin typeface="HGPｺﾞｼｯｸM" panose="020B0600000000000000" pitchFamily="50" charset="-128"/>
                <a:ea typeface="HGPｺﾞｼｯｸM" panose="020B0600000000000000" pitchFamily="50" charset="-128"/>
              </a:rPr>
              <a:t>）</a:t>
            </a:r>
            <a:endParaRPr lang="en-US" altLang="ja-JP" sz="1200" dirty="0">
              <a:solidFill>
                <a:srgbClr val="000000"/>
              </a:solidFill>
              <a:latin typeface="HGPｺﾞｼｯｸM" panose="020B0600000000000000" pitchFamily="50" charset="-128"/>
              <a:ea typeface="HGPｺﾞｼｯｸM" panose="020B0600000000000000" pitchFamily="50" charset="-128"/>
            </a:endParaRPr>
          </a:p>
          <a:p>
            <a:pPr>
              <a:buFont typeface="Arial" panose="020B0604020202020204" pitchFamily="34" charset="0"/>
              <a:buNone/>
            </a:pPr>
            <a:r>
              <a:rPr lang="ja-JP" altLang="en-US" sz="1200" dirty="0">
                <a:solidFill>
                  <a:srgbClr val="000000"/>
                </a:solidFill>
                <a:latin typeface="HGPｺﾞｼｯｸM" panose="020B0600000000000000" pitchFamily="50" charset="-128"/>
                <a:ea typeface="HGPｺﾞｼｯｸM" panose="020B0600000000000000" pitchFamily="50" charset="-128"/>
              </a:rPr>
              <a:t>大阪府建設事業評価審議会　都市整備</a:t>
            </a:r>
            <a:r>
              <a:rPr lang="ja-JP" altLang="en-US" sz="1200" dirty="0" smtClean="0">
                <a:solidFill>
                  <a:srgbClr val="000000"/>
                </a:solidFill>
                <a:latin typeface="HGPｺﾞｼｯｸM" panose="020B0600000000000000" pitchFamily="50" charset="-128"/>
                <a:ea typeface="HGPｺﾞｼｯｸM" panose="020B0600000000000000" pitchFamily="50" charset="-128"/>
              </a:rPr>
              <a:t>部会</a:t>
            </a:r>
            <a:endParaRPr lang="ja-JP" altLang="en-US" sz="1600" dirty="0">
              <a:solidFill>
                <a:srgbClr val="000000"/>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64575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892175"/>
            <a:ext cx="9144000" cy="239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2400" dirty="0">
                <a:solidFill>
                  <a:schemeClr val="tx1"/>
                </a:solidFill>
              </a:rPr>
              <a:t>　</a:t>
            </a:r>
            <a:r>
              <a:rPr lang="ja-JP" altLang="en-US" b="1" dirty="0">
                <a:solidFill>
                  <a:schemeClr val="tx1"/>
                </a:solidFill>
              </a:rPr>
              <a:t> </a:t>
            </a:r>
            <a:r>
              <a:rPr lang="ja-JP" altLang="en-US" b="1" u="sng" dirty="0">
                <a:solidFill>
                  <a:schemeClr val="tx1"/>
                </a:solidFill>
              </a:rPr>
              <a:t>◆費用便益比とは</a:t>
            </a:r>
            <a:endParaRPr lang="en-US" altLang="ja-JP" b="1" u="sng" dirty="0">
              <a:solidFill>
                <a:schemeClr val="tx1"/>
              </a:solidFill>
            </a:endParaRPr>
          </a:p>
          <a:p>
            <a:pPr eaLnBrk="1" hangingPunct="1">
              <a:defRPr/>
            </a:pPr>
            <a:r>
              <a:rPr lang="ja-JP" altLang="en-US" dirty="0">
                <a:solidFill>
                  <a:schemeClr val="tx1"/>
                </a:solidFill>
              </a:rPr>
              <a:t>　　　　 ＜便益＞を＜費用＞ で割ったものであり、値が大きいほど投資効果が大きい。</a:t>
            </a:r>
          </a:p>
          <a:p>
            <a:pPr eaLnBrk="1" hangingPunct="1">
              <a:defRPr/>
            </a:pPr>
            <a:r>
              <a:rPr lang="ja-JP" altLang="en-US" sz="2400" b="1" dirty="0">
                <a:solidFill>
                  <a:schemeClr val="tx1"/>
                </a:solidFill>
              </a:rPr>
              <a:t>　 </a:t>
            </a:r>
            <a:r>
              <a:rPr lang="ja-JP" altLang="en-US" b="1" u="sng" dirty="0">
                <a:solidFill>
                  <a:schemeClr val="tx1"/>
                </a:solidFill>
              </a:rPr>
              <a:t>◆道路事業の費用便益比</a:t>
            </a:r>
            <a:r>
              <a:rPr lang="ja-JP" altLang="en-US" b="1" u="sng" dirty="0">
                <a:solidFill>
                  <a:schemeClr val="tx1"/>
                </a:solidFill>
                <a:latin typeface="ＭＳ Ｐゴシック" pitchFamily="50" charset="-128"/>
              </a:rPr>
              <a:t>（</a:t>
            </a:r>
            <a:r>
              <a:rPr lang="en-US" altLang="ja-JP" b="1" u="sng" dirty="0">
                <a:solidFill>
                  <a:schemeClr val="tx1"/>
                </a:solidFill>
                <a:latin typeface="ＭＳ Ｐゴシック" pitchFamily="50" charset="-128"/>
              </a:rPr>
              <a:t>B</a:t>
            </a:r>
            <a:r>
              <a:rPr lang="ja-JP" altLang="en-US" b="1" u="sng" dirty="0">
                <a:solidFill>
                  <a:schemeClr val="tx1"/>
                </a:solidFill>
                <a:latin typeface="ＭＳ Ｐゴシック" pitchFamily="50" charset="-128"/>
              </a:rPr>
              <a:t>／</a:t>
            </a:r>
            <a:r>
              <a:rPr lang="en-US" altLang="ja-JP" b="1" u="sng" dirty="0">
                <a:solidFill>
                  <a:schemeClr val="tx1"/>
                </a:solidFill>
                <a:latin typeface="ＭＳ Ｐゴシック" pitchFamily="50" charset="-128"/>
              </a:rPr>
              <a:t>C</a:t>
            </a:r>
            <a:r>
              <a:rPr lang="ja-JP" altLang="en-US" b="1" u="sng" dirty="0">
                <a:solidFill>
                  <a:schemeClr val="tx1"/>
                </a:solidFill>
                <a:latin typeface="ＭＳ Ｐゴシック" pitchFamily="50" charset="-128"/>
              </a:rPr>
              <a:t>）</a:t>
            </a:r>
            <a:endParaRPr lang="en-US" altLang="ja-JP" b="1" u="sng" dirty="0">
              <a:solidFill>
                <a:schemeClr val="tx1"/>
              </a:solidFill>
            </a:endParaRPr>
          </a:p>
          <a:p>
            <a:pPr eaLnBrk="1" hangingPunct="1">
              <a:defRPr/>
            </a:pPr>
            <a:r>
              <a:rPr lang="ja-JP" altLang="en-US" dirty="0">
                <a:solidFill>
                  <a:schemeClr val="tx1"/>
                </a:solidFill>
              </a:rPr>
              <a:t>　　　　　費用：道路整備に要する事業費＋維持管理に要する費用（</a:t>
            </a:r>
            <a:r>
              <a:rPr lang="en-US" altLang="ja-JP" dirty="0">
                <a:solidFill>
                  <a:schemeClr val="tx1"/>
                </a:solidFill>
              </a:rPr>
              <a:t>C</a:t>
            </a:r>
            <a:r>
              <a:rPr lang="ja-JP" altLang="en-US" dirty="0">
                <a:solidFill>
                  <a:schemeClr val="tx1"/>
                </a:solidFill>
              </a:rPr>
              <a:t>：コスト）</a:t>
            </a:r>
          </a:p>
          <a:p>
            <a:pPr eaLnBrk="1" hangingPunct="1">
              <a:defRPr/>
            </a:pPr>
            <a:r>
              <a:rPr lang="ja-JP" altLang="en-US" dirty="0">
                <a:solidFill>
                  <a:schemeClr val="tx1"/>
                </a:solidFill>
              </a:rPr>
              <a:t>　　　　　便益：整備効果を貨幣価値に換算したもの（</a:t>
            </a:r>
            <a:r>
              <a:rPr lang="en-US" altLang="ja-JP" dirty="0">
                <a:solidFill>
                  <a:schemeClr val="tx1"/>
                </a:solidFill>
              </a:rPr>
              <a:t>B</a:t>
            </a:r>
            <a:r>
              <a:rPr lang="ja-JP" altLang="en-US" dirty="0">
                <a:solidFill>
                  <a:schemeClr val="tx1"/>
                </a:solidFill>
              </a:rPr>
              <a:t>：ベネフィット）</a:t>
            </a:r>
            <a:endParaRPr lang="en-US" altLang="ja-JP" dirty="0">
              <a:solidFill>
                <a:schemeClr val="tx1"/>
              </a:solidFill>
            </a:endParaRPr>
          </a:p>
          <a:p>
            <a:pPr eaLnBrk="1" hangingPunct="1">
              <a:defRPr/>
            </a:pPr>
            <a:r>
              <a:rPr lang="ja-JP" altLang="en-US" sz="2000" dirty="0">
                <a:solidFill>
                  <a:schemeClr val="tx1"/>
                </a:solidFill>
              </a:rPr>
              <a:t>　　　　　　　</a:t>
            </a:r>
            <a:r>
              <a:rPr lang="ja-JP" altLang="en-US" dirty="0">
                <a:solidFill>
                  <a:schemeClr val="tx1"/>
                </a:solidFill>
              </a:rPr>
              <a:t>　</a:t>
            </a:r>
            <a:r>
              <a:rPr lang="ja-JP" altLang="en-US" u="sng" dirty="0">
                <a:solidFill>
                  <a:schemeClr val="tx1"/>
                </a:solidFill>
              </a:rPr>
              <a:t>走行時間短縮</a:t>
            </a:r>
            <a:r>
              <a:rPr lang="ja-JP" altLang="en-US" dirty="0">
                <a:solidFill>
                  <a:schemeClr val="tx1"/>
                </a:solidFill>
              </a:rPr>
              <a:t>便益＋</a:t>
            </a:r>
            <a:r>
              <a:rPr lang="ja-JP" altLang="en-US" u="sng" dirty="0">
                <a:solidFill>
                  <a:schemeClr val="tx1"/>
                </a:solidFill>
              </a:rPr>
              <a:t>走行経費減少</a:t>
            </a:r>
            <a:r>
              <a:rPr lang="ja-JP" altLang="en-US" dirty="0">
                <a:solidFill>
                  <a:schemeClr val="tx1"/>
                </a:solidFill>
              </a:rPr>
              <a:t>便益＋</a:t>
            </a:r>
            <a:r>
              <a:rPr lang="ja-JP" altLang="en-US" u="sng" dirty="0">
                <a:solidFill>
                  <a:schemeClr val="tx1"/>
                </a:solidFill>
              </a:rPr>
              <a:t>交通事故減少</a:t>
            </a:r>
            <a:r>
              <a:rPr lang="ja-JP" altLang="en-US" dirty="0">
                <a:solidFill>
                  <a:schemeClr val="tx1"/>
                </a:solidFill>
              </a:rPr>
              <a:t>便益　</a:t>
            </a:r>
            <a:endParaRPr lang="en-US" altLang="ja-JP" dirty="0">
              <a:solidFill>
                <a:schemeClr val="tx1"/>
              </a:solidFill>
            </a:endParaRPr>
          </a:p>
          <a:p>
            <a:pPr eaLnBrk="1" hangingPunct="1">
              <a:defRPr/>
            </a:pPr>
            <a:endParaRPr lang="en-US" altLang="ja-JP" sz="700" b="1" dirty="0">
              <a:solidFill>
                <a:schemeClr val="tx1"/>
              </a:solidFill>
            </a:endParaRPr>
          </a:p>
          <a:p>
            <a:pPr eaLnBrk="1" hangingPunct="1">
              <a:defRPr/>
            </a:pPr>
            <a:r>
              <a:rPr lang="ja-JP" altLang="en-US" sz="2000" b="1" dirty="0">
                <a:solidFill>
                  <a:schemeClr val="tx1"/>
                </a:solidFill>
              </a:rPr>
              <a:t>　　　</a:t>
            </a:r>
            <a:endParaRPr lang="ja-JP" altLang="en-US" b="1" u="sng" dirty="0">
              <a:solidFill>
                <a:schemeClr val="tx1"/>
              </a:solidFill>
            </a:endParaRPr>
          </a:p>
        </p:txBody>
      </p:sp>
      <p:sp>
        <p:nvSpPr>
          <p:cNvPr id="11"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628"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D32D8D2-4AC6-486B-B93E-DC941DA75A6C}" type="slidenum">
              <a:rPr lang="ja-JP" altLang="en-US" sz="2000" smtClean="0">
                <a:latin typeface="Arial" panose="020B0604020202020204" pitchFamily="34" charset="0"/>
              </a:rPr>
              <a:pPr>
                <a:spcBef>
                  <a:spcPct val="0"/>
                </a:spcBef>
                <a:buFontTx/>
                <a:buNone/>
              </a:pPr>
              <a:t>10</a:t>
            </a:fld>
            <a:endParaRPr lang="ja-JP" altLang="en-US" sz="2000" dirty="0" smtClean="0">
              <a:latin typeface="Arial" panose="020B0604020202020204" pitchFamily="34" charset="0"/>
            </a:endParaRPr>
          </a:p>
        </p:txBody>
      </p:sp>
      <p:sp>
        <p:nvSpPr>
          <p:cNvPr id="26629" name="正方形/長方形 4"/>
          <p:cNvSpPr>
            <a:spLocks noChangeArrowheads="1"/>
          </p:cNvSpPr>
          <p:nvPr/>
        </p:nvSpPr>
        <p:spPr bwMode="auto">
          <a:xfrm>
            <a:off x="0" y="563563"/>
            <a:ext cx="4057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a:latin typeface="HGSｺﾞｼｯｸM" panose="020B0600000000000000" pitchFamily="50" charset="-128"/>
                <a:ea typeface="HGSｺﾞｼｯｸM" panose="020B0600000000000000" pitchFamily="50" charset="-128"/>
              </a:rPr>
              <a:t>■</a:t>
            </a:r>
            <a:r>
              <a:rPr lang="ja-JP" altLang="en-US" sz="2000" b="1">
                <a:latin typeface="Arial" panose="020B0604020202020204" pitchFamily="34" charset="0"/>
              </a:rPr>
              <a:t>事業の投資効果（費用便益分析）</a:t>
            </a:r>
          </a:p>
        </p:txBody>
      </p:sp>
      <p:grpSp>
        <p:nvGrpSpPr>
          <p:cNvPr id="26630" name="グループ化 16"/>
          <p:cNvGrpSpPr>
            <a:grpSpLocks/>
          </p:cNvGrpSpPr>
          <p:nvPr/>
        </p:nvGrpSpPr>
        <p:grpSpPr bwMode="auto">
          <a:xfrm>
            <a:off x="703263" y="4681538"/>
            <a:ext cx="7685087" cy="2011362"/>
            <a:chOff x="703262" y="4812249"/>
            <a:chExt cx="7685161" cy="2011700"/>
          </a:xfrm>
        </p:grpSpPr>
        <p:grpSp>
          <p:nvGrpSpPr>
            <p:cNvPr id="26643" name="グループ化 12"/>
            <p:cNvGrpSpPr>
              <a:grpSpLocks/>
            </p:cNvGrpSpPr>
            <p:nvPr/>
          </p:nvGrpSpPr>
          <p:grpSpPr bwMode="auto">
            <a:xfrm>
              <a:off x="3039442" y="4849813"/>
              <a:ext cx="5051425" cy="1966912"/>
              <a:chOff x="2562225" y="4849813"/>
              <a:chExt cx="5051425" cy="1966912"/>
            </a:xfrm>
          </p:grpSpPr>
          <p:grpSp>
            <p:nvGrpSpPr>
              <p:cNvPr id="26646" name="グループ化 9"/>
              <p:cNvGrpSpPr>
                <a:grpSpLocks/>
              </p:cNvGrpSpPr>
              <p:nvPr/>
            </p:nvGrpSpPr>
            <p:grpSpPr bwMode="auto">
              <a:xfrm>
                <a:off x="2644775" y="4849813"/>
                <a:ext cx="4968875" cy="1966912"/>
                <a:chOff x="2644775" y="4849813"/>
                <a:chExt cx="4968875" cy="1966912"/>
              </a:xfrm>
            </p:grpSpPr>
            <p:pic>
              <p:nvPicPr>
                <p:cNvPr id="26648" name="図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4775" y="4849813"/>
                  <a:ext cx="4968875"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9" name="テキスト ボックス 17"/>
                <p:cNvSpPr txBox="1">
                  <a:spLocks noChangeArrowheads="1"/>
                </p:cNvSpPr>
                <p:nvPr/>
              </p:nvSpPr>
              <p:spPr bwMode="auto">
                <a:xfrm>
                  <a:off x="3783891" y="6585423"/>
                  <a:ext cx="805171"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solidFill>
                        <a:schemeClr val="tx2"/>
                      </a:solidFill>
                      <a:latin typeface="Arial" panose="020B0604020202020204" pitchFamily="34" charset="0"/>
                    </a:rPr>
                    <a:t>整備なし</a:t>
                  </a:r>
                </a:p>
              </p:txBody>
            </p:sp>
            <p:sp>
              <p:nvSpPr>
                <p:cNvPr id="26650" name="テキスト ボックス 18"/>
                <p:cNvSpPr txBox="1">
                  <a:spLocks noChangeArrowheads="1"/>
                </p:cNvSpPr>
                <p:nvPr/>
              </p:nvSpPr>
              <p:spPr bwMode="auto">
                <a:xfrm>
                  <a:off x="6196051" y="6585423"/>
                  <a:ext cx="805171"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solidFill>
                        <a:schemeClr val="tx2"/>
                      </a:solidFill>
                      <a:latin typeface="Arial" panose="020B0604020202020204" pitchFamily="34" charset="0"/>
                    </a:rPr>
                    <a:t>整備あり</a:t>
                  </a:r>
                </a:p>
              </p:txBody>
            </p:sp>
          </p:grpSp>
          <p:sp>
            <p:nvSpPr>
              <p:cNvPr id="26647" name="テキスト ボックス 12"/>
              <p:cNvSpPr txBox="1">
                <a:spLocks noChangeArrowheads="1"/>
              </p:cNvSpPr>
              <p:nvPr/>
            </p:nvSpPr>
            <p:spPr bwMode="auto">
              <a:xfrm rot="5400000">
                <a:off x="1906587" y="5541963"/>
                <a:ext cx="1814513" cy="503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400">
                  <a:solidFill>
                    <a:schemeClr val="tx2"/>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703262" y="4812249"/>
              <a:ext cx="7685161" cy="2011700"/>
            </a:xfrm>
            <a:prstGeom prst="rect">
              <a:avLst/>
            </a:prstGeom>
            <a:noFill/>
            <a:ln w="25400" cmpd="sng">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 name="正方形/長方形 5"/>
            <p:cNvSpPr/>
            <p:nvPr/>
          </p:nvSpPr>
          <p:spPr>
            <a:xfrm>
              <a:off x="703262" y="4812249"/>
              <a:ext cx="1404951" cy="3381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600" b="1" dirty="0">
                  <a:solidFill>
                    <a:schemeClr val="tx1"/>
                  </a:solidFill>
                </a:rPr>
                <a:t>便益の考え方</a:t>
              </a:r>
            </a:p>
          </p:txBody>
        </p:sp>
      </p:grpSp>
      <p:grpSp>
        <p:nvGrpSpPr>
          <p:cNvPr id="26631" name="グループ化 19"/>
          <p:cNvGrpSpPr>
            <a:grpSpLocks/>
          </p:cNvGrpSpPr>
          <p:nvPr/>
        </p:nvGrpSpPr>
        <p:grpSpPr bwMode="auto">
          <a:xfrm>
            <a:off x="712788" y="2862263"/>
            <a:ext cx="7675562" cy="1790700"/>
            <a:chOff x="712787" y="2921001"/>
            <a:chExt cx="7675635" cy="1791443"/>
          </a:xfrm>
        </p:grpSpPr>
        <p:sp>
          <p:nvSpPr>
            <p:cNvPr id="16" name="正方形/長方形 15"/>
            <p:cNvSpPr/>
            <p:nvPr/>
          </p:nvSpPr>
          <p:spPr>
            <a:xfrm>
              <a:off x="712787" y="2921001"/>
              <a:ext cx="7675635" cy="1791443"/>
            </a:xfrm>
            <a:prstGeom prst="rect">
              <a:avLst/>
            </a:prstGeom>
            <a:noFill/>
            <a:ln w="25400" cmpd="sng">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26633" name="グループ化 6"/>
            <p:cNvGrpSpPr>
              <a:grpSpLocks/>
            </p:cNvGrpSpPr>
            <p:nvPr/>
          </p:nvGrpSpPr>
          <p:grpSpPr bwMode="auto">
            <a:xfrm>
              <a:off x="2124075" y="3016459"/>
              <a:ext cx="5600700" cy="1614487"/>
              <a:chOff x="2124075" y="2944813"/>
              <a:chExt cx="5600700" cy="1614487"/>
            </a:xfrm>
          </p:grpSpPr>
          <p:pic>
            <p:nvPicPr>
              <p:cNvPr id="26635" name="図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4075" y="3090863"/>
                <a:ext cx="56007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bwMode="auto">
              <a:xfrm>
                <a:off x="3868767" y="2944645"/>
                <a:ext cx="3856073" cy="308103"/>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ja-JP" altLang="en-US" sz="1400" dirty="0">
                    <a:latin typeface="Meiryo UI" pitchFamily="50" charset="-128"/>
                    <a:ea typeface="Meiryo UI" pitchFamily="50" charset="-128"/>
                    <a:cs typeface="Meiryo UI" pitchFamily="50" charset="-128"/>
                  </a:rPr>
                  <a:t>整備効果を貨幣価値に換算したもの（</a:t>
                </a:r>
                <a:r>
                  <a:rPr lang="en-US" altLang="ja-JP" sz="1400" dirty="0">
                    <a:latin typeface="Meiryo UI" pitchFamily="50" charset="-128"/>
                    <a:ea typeface="Meiryo UI" pitchFamily="50" charset="-128"/>
                    <a:cs typeface="Meiryo UI" pitchFamily="50" charset="-128"/>
                  </a:rPr>
                  <a:t>B</a:t>
                </a:r>
                <a:r>
                  <a:rPr lang="ja-JP" altLang="en-US" sz="1400" dirty="0">
                    <a:latin typeface="Meiryo UI" pitchFamily="50" charset="-128"/>
                    <a:ea typeface="Meiryo UI" pitchFamily="50" charset="-128"/>
                    <a:cs typeface="Meiryo UI" pitchFamily="50" charset="-128"/>
                  </a:rPr>
                  <a:t>）</a:t>
                </a:r>
              </a:p>
            </p:txBody>
          </p:sp>
          <p:sp>
            <p:nvSpPr>
              <p:cNvPr id="12" name="テキスト ボックス 11"/>
              <p:cNvSpPr txBox="1"/>
              <p:nvPr/>
            </p:nvSpPr>
            <p:spPr bwMode="auto">
              <a:xfrm>
                <a:off x="3851303" y="4251699"/>
                <a:ext cx="3856074" cy="308103"/>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ja-JP" altLang="en-US" sz="1400" dirty="0">
                    <a:latin typeface="Meiryo UI" pitchFamily="50" charset="-128"/>
                    <a:ea typeface="Meiryo UI" pitchFamily="50" charset="-128"/>
                    <a:cs typeface="Meiryo UI" pitchFamily="50" charset="-128"/>
                  </a:rPr>
                  <a:t>事業</a:t>
                </a:r>
                <a:r>
                  <a:rPr lang="zh-TW" altLang="en-US" sz="1400" dirty="0">
                    <a:latin typeface="Meiryo UI" pitchFamily="50" charset="-128"/>
                    <a:ea typeface="Meiryo UI" pitchFamily="50" charset="-128"/>
                    <a:cs typeface="Meiryo UI" pitchFamily="50" charset="-128"/>
                  </a:rPr>
                  <a:t>費、維持管理費</a:t>
                </a:r>
                <a:r>
                  <a:rPr lang="ja-JP" altLang="en-US" sz="1400" dirty="0">
                    <a:latin typeface="Meiryo UI" pitchFamily="50" charset="-128"/>
                    <a:ea typeface="Meiryo UI" pitchFamily="50" charset="-128"/>
                    <a:cs typeface="Meiryo UI" pitchFamily="50" charset="-128"/>
                  </a:rPr>
                  <a:t>（</a:t>
                </a:r>
                <a:r>
                  <a:rPr lang="en-US" altLang="ja-JP" sz="1400" dirty="0">
                    <a:latin typeface="Meiryo UI" pitchFamily="50" charset="-128"/>
                    <a:ea typeface="Meiryo UI" pitchFamily="50" charset="-128"/>
                    <a:cs typeface="Meiryo UI" pitchFamily="50" charset="-128"/>
                  </a:rPr>
                  <a:t>C</a:t>
                </a:r>
                <a:r>
                  <a:rPr lang="ja-JP" altLang="en-US" sz="1400" dirty="0">
                    <a:latin typeface="Meiryo UI" pitchFamily="50" charset="-128"/>
                    <a:ea typeface="Meiryo UI" pitchFamily="50" charset="-128"/>
                    <a:cs typeface="Meiryo UI" pitchFamily="50" charset="-128"/>
                  </a:rPr>
                  <a:t>）</a:t>
                </a:r>
              </a:p>
            </p:txBody>
          </p:sp>
          <p:grpSp>
            <p:nvGrpSpPr>
              <p:cNvPr id="26638" name="グループ化 4"/>
              <p:cNvGrpSpPr>
                <a:grpSpLocks/>
              </p:cNvGrpSpPr>
              <p:nvPr/>
            </p:nvGrpSpPr>
            <p:grpSpPr bwMode="auto">
              <a:xfrm>
                <a:off x="4211960" y="3789040"/>
                <a:ext cx="3096344" cy="432048"/>
                <a:chOff x="4211960" y="3789040"/>
                <a:chExt cx="3096344" cy="432048"/>
              </a:xfrm>
            </p:grpSpPr>
            <p:sp>
              <p:nvSpPr>
                <p:cNvPr id="3" name="正方形/長方形 2"/>
                <p:cNvSpPr/>
                <p:nvPr/>
              </p:nvSpPr>
              <p:spPr>
                <a:xfrm>
                  <a:off x="4211670" y="3789545"/>
                  <a:ext cx="3097241" cy="431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6640" name="テキスト ボックス 3"/>
                <p:cNvSpPr txBox="1">
                  <a:spLocks noChangeArrowheads="1"/>
                </p:cNvSpPr>
                <p:nvPr/>
              </p:nvSpPr>
              <p:spPr bwMode="auto">
                <a:xfrm>
                  <a:off x="4355976" y="3840014"/>
                  <a:ext cx="972000" cy="36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b="1">
                      <a:solidFill>
                        <a:schemeClr val="tx2"/>
                      </a:solidFill>
                      <a:latin typeface="Arial" panose="020B0604020202020204" pitchFamily="34" charset="0"/>
                    </a:rPr>
                    <a:t>事業費</a:t>
                  </a:r>
                </a:p>
              </p:txBody>
            </p:sp>
            <p:sp>
              <p:nvSpPr>
                <p:cNvPr id="26641" name="テキスト ボックス 13"/>
                <p:cNvSpPr txBox="1">
                  <a:spLocks noChangeArrowheads="1"/>
                </p:cNvSpPr>
                <p:nvPr/>
              </p:nvSpPr>
              <p:spPr bwMode="auto">
                <a:xfrm>
                  <a:off x="5940152" y="3840014"/>
                  <a:ext cx="972000" cy="36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b="1">
                      <a:solidFill>
                        <a:schemeClr val="tx2"/>
                      </a:solidFill>
                      <a:latin typeface="Arial" panose="020B0604020202020204" pitchFamily="34" charset="0"/>
                    </a:rPr>
                    <a:t>維持管理費</a:t>
                  </a:r>
                </a:p>
              </p:txBody>
            </p:sp>
            <p:sp>
              <p:nvSpPr>
                <p:cNvPr id="26642" name="テキスト ボックス 14"/>
                <p:cNvSpPr txBox="1">
                  <a:spLocks noChangeArrowheads="1"/>
                </p:cNvSpPr>
                <p:nvPr/>
              </p:nvSpPr>
              <p:spPr bwMode="auto">
                <a:xfrm>
                  <a:off x="5471025" y="3899516"/>
                  <a:ext cx="338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solidFill>
                        <a:schemeClr val="tx2"/>
                      </a:solidFill>
                      <a:latin typeface="Arial" panose="020B0604020202020204" pitchFamily="34" charset="0"/>
                    </a:rPr>
                    <a:t>＋</a:t>
                  </a:r>
                </a:p>
              </p:txBody>
            </p:sp>
          </p:grpSp>
        </p:grpSp>
        <p:sp>
          <p:nvSpPr>
            <p:cNvPr id="9" name="正方形/長方形 8"/>
            <p:cNvSpPr/>
            <p:nvPr/>
          </p:nvSpPr>
          <p:spPr>
            <a:xfrm>
              <a:off x="712787" y="2921001"/>
              <a:ext cx="1219212" cy="3382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600" b="1" dirty="0">
                  <a:solidFill>
                    <a:schemeClr val="tx1"/>
                  </a:solidFill>
                </a:rPr>
                <a:t>費用便益比</a:t>
              </a:r>
            </a:p>
          </p:txBody>
        </p:sp>
      </p:grpSp>
    </p:spTree>
    <p:extLst>
      <p:ext uri="{BB962C8B-B14F-4D97-AF65-F5344CB8AC3E}">
        <p14:creationId xmlns:p14="http://schemas.microsoft.com/office/powerpoint/2010/main" val="3178060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67744" y="1556792"/>
            <a:ext cx="4893788" cy="5060514"/>
          </a:xfrm>
          <a:prstGeom prst="rect">
            <a:avLst/>
          </a:prstGeom>
        </p:spPr>
      </p:pic>
      <p:sp>
        <p:nvSpPr>
          <p:cNvPr id="23556"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8FAC5EDC-7D02-43C1-8C59-2CFF028A55BC}" type="slidenum">
              <a:rPr lang="ja-JP" altLang="en-US" sz="2000" smtClean="0">
                <a:latin typeface="Arial" pitchFamily="34" charset="0"/>
              </a:rPr>
              <a:pPr eaLnBrk="1" hangingPunct="1">
                <a:spcBef>
                  <a:spcPct val="0"/>
                </a:spcBef>
                <a:buFontTx/>
                <a:buNone/>
              </a:pPr>
              <a:t>11</a:t>
            </a:fld>
            <a:endParaRPr lang="ja-JP" altLang="en-US" sz="2000" smtClean="0">
              <a:latin typeface="Arial" pitchFamily="34" charset="0"/>
            </a:endParaRPr>
          </a:p>
        </p:txBody>
      </p:sp>
      <p:sp>
        <p:nvSpPr>
          <p:cNvPr id="19" name="Rectangle 2"/>
          <p:cNvSpPr txBox="1">
            <a:spLocks noChangeArrowheads="1"/>
          </p:cNvSpPr>
          <p:nvPr/>
        </p:nvSpPr>
        <p:spPr bwMode="auto">
          <a:xfrm>
            <a:off x="-22225" y="-12700"/>
            <a:ext cx="9166225"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23555" name="テキスト ボックス 9"/>
          <p:cNvSpPr txBox="1">
            <a:spLocks noChangeArrowheads="1"/>
          </p:cNvSpPr>
          <p:nvPr/>
        </p:nvSpPr>
        <p:spPr bwMode="auto">
          <a:xfrm>
            <a:off x="313929" y="1060469"/>
            <a:ext cx="8074495" cy="772107"/>
          </a:xfrm>
          <a:prstGeom prst="rect">
            <a:avLst/>
          </a:prstGeom>
          <a:solidFill>
            <a:schemeClr val="bg1"/>
          </a:solidFill>
          <a:ln w="9525">
            <a:solidFill>
              <a:schemeClr val="tx1"/>
            </a:solidFill>
            <a:miter lim="800000"/>
            <a:headEnd/>
            <a:tailEnd/>
          </a:ln>
        </p:spPr>
        <p:txBody>
          <a:bodyPr wrap="square" tIns="108000" bIns="108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a:latin typeface="Arial" panose="020B0604020202020204" pitchFamily="34" charset="0"/>
              </a:rPr>
              <a:t>差分図：各リンクについて、本事業の整備有無による交通量の差を図化したもの</a:t>
            </a:r>
            <a:endParaRPr lang="en-US" altLang="ja-JP" sz="1800" dirty="0">
              <a:latin typeface="Arial" panose="020B0604020202020204" pitchFamily="34" charset="0"/>
            </a:endParaRPr>
          </a:p>
          <a:p>
            <a:pPr eaLnBrk="1" hangingPunct="1">
              <a:spcBef>
                <a:spcPct val="0"/>
              </a:spcBef>
              <a:buFontTx/>
              <a:buNone/>
            </a:pPr>
            <a:r>
              <a:rPr lang="ja-JP" altLang="en-US" sz="1800" dirty="0">
                <a:latin typeface="Arial" pitchFamily="34" charset="0"/>
              </a:rPr>
              <a:t>　　　　　（</a:t>
            </a:r>
            <a:r>
              <a:rPr lang="en-US" altLang="ja-JP" sz="1800" dirty="0">
                <a:latin typeface="Arial" panose="020B0604020202020204" pitchFamily="34" charset="0"/>
              </a:rPr>
              <a:t>※</a:t>
            </a:r>
            <a:r>
              <a:rPr lang="ja-JP" altLang="en-US" sz="1800" dirty="0">
                <a:latin typeface="Arial" pitchFamily="34" charset="0"/>
              </a:rPr>
              <a:t>主な道路について記載）</a:t>
            </a:r>
            <a:endParaRPr lang="en-US" altLang="ja-JP" sz="1800" dirty="0">
              <a:latin typeface="Arial" panose="020B0604020202020204" pitchFamily="34" charset="0"/>
            </a:endParaRPr>
          </a:p>
        </p:txBody>
      </p:sp>
      <p:sp>
        <p:nvSpPr>
          <p:cNvPr id="25" name="円/楕円 24"/>
          <p:cNvSpPr/>
          <p:nvPr/>
        </p:nvSpPr>
        <p:spPr>
          <a:xfrm>
            <a:off x="838188" y="4075051"/>
            <a:ext cx="2870200" cy="106362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558" name="テキスト ボックス 25"/>
          <p:cNvSpPr txBox="1">
            <a:spLocks noChangeArrowheads="1"/>
          </p:cNvSpPr>
          <p:nvPr/>
        </p:nvSpPr>
        <p:spPr bwMode="auto">
          <a:xfrm>
            <a:off x="855651" y="4289364"/>
            <a:ext cx="2852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800" dirty="0">
                <a:latin typeface="Arial" pitchFamily="34" charset="0"/>
              </a:rPr>
              <a:t>交通量が減少している</a:t>
            </a:r>
            <a:endParaRPr lang="en-US" altLang="ja-JP" sz="1800" dirty="0">
              <a:latin typeface="Arial" pitchFamily="34" charset="0"/>
            </a:endParaRPr>
          </a:p>
          <a:p>
            <a:pPr algn="ctr" eaLnBrk="1" hangingPunct="1">
              <a:spcBef>
                <a:spcPct val="0"/>
              </a:spcBef>
              <a:buFontTx/>
              <a:buNone/>
            </a:pPr>
            <a:r>
              <a:rPr lang="ja-JP" altLang="en-US" sz="1800" dirty="0">
                <a:latin typeface="Arial" pitchFamily="34" charset="0"/>
              </a:rPr>
              <a:t>箇所は、</a:t>
            </a:r>
            <a:r>
              <a:rPr lang="ja-JP" altLang="en-US" sz="1800" b="1" dirty="0">
                <a:solidFill>
                  <a:srgbClr val="0000FF"/>
                </a:solidFill>
                <a:latin typeface="Arial" pitchFamily="34" charset="0"/>
              </a:rPr>
              <a:t>＋便益</a:t>
            </a:r>
            <a:r>
              <a:rPr lang="ja-JP" altLang="en-US" sz="1800" dirty="0">
                <a:latin typeface="Arial" pitchFamily="34" charset="0"/>
              </a:rPr>
              <a:t>が発生</a:t>
            </a:r>
          </a:p>
        </p:txBody>
      </p:sp>
      <p:grpSp>
        <p:nvGrpSpPr>
          <p:cNvPr id="23559" name="グループ化 2"/>
          <p:cNvGrpSpPr>
            <a:grpSpLocks/>
          </p:cNvGrpSpPr>
          <p:nvPr/>
        </p:nvGrpSpPr>
        <p:grpSpPr bwMode="auto">
          <a:xfrm>
            <a:off x="2161251" y="5455398"/>
            <a:ext cx="2303463" cy="1120673"/>
            <a:chOff x="6503988" y="4449763"/>
            <a:chExt cx="2303462" cy="1266650"/>
          </a:xfrm>
        </p:grpSpPr>
        <p:sp>
          <p:nvSpPr>
            <p:cNvPr id="35" name="正方形/長方形 34"/>
            <p:cNvSpPr/>
            <p:nvPr/>
          </p:nvSpPr>
          <p:spPr bwMode="auto">
            <a:xfrm>
              <a:off x="6503988" y="4449763"/>
              <a:ext cx="2303462" cy="126665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6" name="直線コネクタ 35"/>
            <p:cNvCxnSpPr/>
            <p:nvPr/>
          </p:nvCxnSpPr>
          <p:spPr bwMode="auto">
            <a:xfrm>
              <a:off x="6642552" y="4879901"/>
              <a:ext cx="503238" cy="0"/>
            </a:xfrm>
            <a:prstGeom prst="line">
              <a:avLst/>
            </a:prstGeom>
            <a:ln w="476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bwMode="auto">
            <a:xfrm>
              <a:off x="6647886" y="5366740"/>
              <a:ext cx="503237" cy="0"/>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sp>
          <p:nvSpPr>
            <p:cNvPr id="23570" name="テキスト ボックス 11"/>
            <p:cNvSpPr txBox="1">
              <a:spLocks noChangeArrowheads="1"/>
            </p:cNvSpPr>
            <p:nvPr/>
          </p:nvSpPr>
          <p:spPr bwMode="auto">
            <a:xfrm>
              <a:off x="7295868" y="4682427"/>
              <a:ext cx="1338827"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800" dirty="0">
                  <a:latin typeface="Arial" pitchFamily="34" charset="0"/>
                </a:rPr>
                <a:t>交通量</a:t>
              </a:r>
              <a:r>
                <a:rPr lang="ja-JP" altLang="en-US" sz="1800" dirty="0" smtClean="0">
                  <a:latin typeface="Arial" pitchFamily="34" charset="0"/>
                </a:rPr>
                <a:t>増加</a:t>
              </a:r>
              <a:endParaRPr lang="en-US" altLang="ja-JP" sz="1800" dirty="0">
                <a:latin typeface="Arial" pitchFamily="34" charset="0"/>
              </a:endParaRPr>
            </a:p>
          </p:txBody>
        </p:sp>
        <p:sp>
          <p:nvSpPr>
            <p:cNvPr id="23571" name="テキスト ボックス 19"/>
            <p:cNvSpPr txBox="1">
              <a:spLocks noChangeArrowheads="1"/>
            </p:cNvSpPr>
            <p:nvPr/>
          </p:nvSpPr>
          <p:spPr bwMode="auto">
            <a:xfrm>
              <a:off x="7288441" y="5170753"/>
              <a:ext cx="133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800" dirty="0">
                  <a:latin typeface="Arial" pitchFamily="34" charset="0"/>
                </a:rPr>
                <a:t>交通量減少</a:t>
              </a:r>
            </a:p>
          </p:txBody>
        </p:sp>
      </p:grpSp>
      <p:sp>
        <p:nvSpPr>
          <p:cNvPr id="23561" name="正方形/長方形 4"/>
          <p:cNvSpPr>
            <a:spLocks noChangeArrowheads="1"/>
          </p:cNvSpPr>
          <p:nvPr/>
        </p:nvSpPr>
        <p:spPr bwMode="auto">
          <a:xfrm>
            <a:off x="194873" y="549275"/>
            <a:ext cx="43156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latin typeface="HGSｺﾞｼｯｸM" pitchFamily="50" charset="-128"/>
                <a:ea typeface="HGSｺﾞｼｯｸM" pitchFamily="50" charset="-128"/>
              </a:rPr>
              <a:t>■</a:t>
            </a:r>
            <a:r>
              <a:rPr lang="ja-JP" altLang="en-US" sz="2000" b="1" dirty="0">
                <a:latin typeface="Arial" pitchFamily="34" charset="0"/>
              </a:rPr>
              <a:t>事業の投資効果（費用便益分析</a:t>
            </a:r>
            <a:r>
              <a:rPr lang="ja-JP" altLang="en-US" sz="2000" b="1" dirty="0" smtClean="0">
                <a:latin typeface="Arial" pitchFamily="34" charset="0"/>
              </a:rPr>
              <a:t>）③</a:t>
            </a:r>
            <a:endParaRPr lang="ja-JP" altLang="en-US" sz="2000" b="1" dirty="0">
              <a:latin typeface="Arial" pitchFamily="34" charset="0"/>
            </a:endParaRPr>
          </a:p>
        </p:txBody>
      </p:sp>
      <p:sp>
        <p:nvSpPr>
          <p:cNvPr id="23564" name="テキスト ボックス 4"/>
          <p:cNvSpPr txBox="1">
            <a:spLocks noChangeArrowheads="1"/>
          </p:cNvSpPr>
          <p:nvPr/>
        </p:nvSpPr>
        <p:spPr bwMode="auto">
          <a:xfrm>
            <a:off x="344288" y="2162850"/>
            <a:ext cx="2643536" cy="772107"/>
          </a:xfrm>
          <a:prstGeom prst="rect">
            <a:avLst/>
          </a:prstGeom>
          <a:solidFill>
            <a:schemeClr val="bg1"/>
          </a:solidFill>
          <a:ln w="9525">
            <a:solidFill>
              <a:schemeClr val="tx1"/>
            </a:solidFill>
            <a:miter lim="800000"/>
            <a:headEnd/>
            <a:tailEnd/>
          </a:ln>
        </p:spPr>
        <p:txBody>
          <a:bodyPr wrap="square" tIns="108000" bIns="108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smtClean="0">
                <a:latin typeface="Arial" pitchFamily="34" charset="0"/>
              </a:rPr>
              <a:t>・将来交通量予測（</a:t>
            </a:r>
            <a:r>
              <a:rPr lang="en-US" altLang="ja-JP" sz="1800" dirty="0" smtClean="0">
                <a:latin typeface="Arial" pitchFamily="34" charset="0"/>
              </a:rPr>
              <a:t>R12</a:t>
            </a:r>
            <a:r>
              <a:rPr lang="ja-JP" altLang="en-US" sz="1800" dirty="0" smtClean="0">
                <a:latin typeface="Arial" pitchFamily="34" charset="0"/>
              </a:rPr>
              <a:t>）</a:t>
            </a:r>
            <a:endParaRPr lang="en-US" altLang="ja-JP" sz="1800" dirty="0" smtClean="0">
              <a:latin typeface="Arial" pitchFamily="34" charset="0"/>
            </a:endParaRPr>
          </a:p>
          <a:p>
            <a:pPr eaLnBrk="1" hangingPunct="1">
              <a:spcBef>
                <a:spcPct val="0"/>
              </a:spcBef>
              <a:buFontTx/>
              <a:buNone/>
            </a:pPr>
            <a:r>
              <a:rPr lang="ja-JP" altLang="en-US" sz="1800" dirty="0" smtClean="0">
                <a:latin typeface="Arial" pitchFamily="34" charset="0"/>
              </a:rPr>
              <a:t>・単位：（百台</a:t>
            </a:r>
            <a:r>
              <a:rPr lang="en-US" altLang="ja-JP" sz="1800" dirty="0" smtClean="0">
                <a:latin typeface="Arial" pitchFamily="34" charset="0"/>
              </a:rPr>
              <a:t>/</a:t>
            </a:r>
            <a:r>
              <a:rPr lang="ja-JP" altLang="en-US" sz="1800" dirty="0" smtClean="0">
                <a:latin typeface="Arial" pitchFamily="34" charset="0"/>
              </a:rPr>
              <a:t>日）</a:t>
            </a:r>
            <a:endParaRPr lang="en-US" altLang="ja-JP" sz="1800" dirty="0">
              <a:latin typeface="Arial" pitchFamily="34" charset="0"/>
            </a:endParaRPr>
          </a:p>
        </p:txBody>
      </p:sp>
      <p:sp>
        <p:nvSpPr>
          <p:cNvPr id="45" name="テキスト ボックス 38"/>
          <p:cNvSpPr txBox="1">
            <a:spLocks noChangeArrowheads="1"/>
          </p:cNvSpPr>
          <p:nvPr/>
        </p:nvSpPr>
        <p:spPr bwMode="auto">
          <a:xfrm>
            <a:off x="4987893" y="3740327"/>
            <a:ext cx="802144" cy="400110"/>
          </a:xfrm>
          <a:prstGeom prst="rect">
            <a:avLst/>
          </a:prstGeom>
          <a:solidFill>
            <a:schemeClr val="bg1"/>
          </a:solidFill>
          <a:ln w="9525">
            <a:solidFill>
              <a:srgbClr val="FF0000"/>
            </a:solidFill>
            <a:miter lim="800000"/>
            <a:headEnd/>
            <a:tailEnd/>
          </a:ln>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dirty="0" smtClean="0">
                <a:solidFill>
                  <a:srgbClr val="FF0000"/>
                </a:solidFill>
                <a:latin typeface="ＭＳ Ｐゴシック" pitchFamily="50" charset="-128"/>
                <a:ea typeface="Meiryo UI" pitchFamily="50" charset="-128"/>
                <a:cs typeface="Meiryo UI" pitchFamily="50" charset="-128"/>
              </a:rPr>
              <a:t>+157</a:t>
            </a:r>
            <a:endParaRPr lang="ja-JP" altLang="en-US" sz="2000" b="1" dirty="0">
              <a:solidFill>
                <a:srgbClr val="FF0000"/>
              </a:solidFill>
              <a:latin typeface="ＭＳ Ｐゴシック" pitchFamily="50" charset="-128"/>
              <a:ea typeface="Meiryo UI" pitchFamily="50" charset="-128"/>
              <a:cs typeface="Meiryo UI" pitchFamily="50" charset="-128"/>
            </a:endParaRPr>
          </a:p>
        </p:txBody>
      </p:sp>
      <p:sp>
        <p:nvSpPr>
          <p:cNvPr id="46" name="テキスト ボックス 41"/>
          <p:cNvSpPr txBox="1">
            <a:spLocks noChangeArrowheads="1"/>
          </p:cNvSpPr>
          <p:nvPr/>
        </p:nvSpPr>
        <p:spPr bwMode="auto">
          <a:xfrm>
            <a:off x="3644783" y="3686939"/>
            <a:ext cx="704040" cy="400110"/>
          </a:xfrm>
          <a:prstGeom prst="rect">
            <a:avLst/>
          </a:prstGeom>
          <a:solidFill>
            <a:schemeClr val="bg1"/>
          </a:solidFill>
          <a:ln w="9525">
            <a:solidFill>
              <a:srgbClr val="0033CC"/>
            </a:solidFill>
            <a:miter lim="800000"/>
            <a:headEnd/>
            <a:tailEnd/>
          </a:ln>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b="1" dirty="0" smtClean="0">
                <a:solidFill>
                  <a:srgbClr val="0033CC"/>
                </a:solidFill>
                <a:latin typeface="ＭＳ Ｐゴシック" pitchFamily="50" charset="-128"/>
                <a:ea typeface="Meiryo UI" pitchFamily="50" charset="-128"/>
                <a:cs typeface="Meiryo UI" pitchFamily="50" charset="-128"/>
              </a:rPr>
              <a:t>-136</a:t>
            </a:r>
            <a:endParaRPr lang="ja-JP" altLang="en-US" sz="2000" b="1" dirty="0">
              <a:solidFill>
                <a:srgbClr val="0033CC"/>
              </a:solidFill>
              <a:latin typeface="ＭＳ Ｐゴシック" pitchFamily="50" charset="-128"/>
              <a:ea typeface="Meiryo UI" pitchFamily="50" charset="-128"/>
              <a:cs typeface="Meiryo UI" pitchFamily="50" charset="-128"/>
            </a:endParaRPr>
          </a:p>
        </p:txBody>
      </p:sp>
      <p:sp>
        <p:nvSpPr>
          <p:cNvPr id="5" name="フリーフォーム 4"/>
          <p:cNvSpPr/>
          <p:nvPr/>
        </p:nvSpPr>
        <p:spPr>
          <a:xfrm>
            <a:off x="3647526" y="2331842"/>
            <a:ext cx="1908313" cy="4041914"/>
          </a:xfrm>
          <a:custGeom>
            <a:avLst/>
            <a:gdLst>
              <a:gd name="connsiteX0" fmla="*/ 0 w 1908313"/>
              <a:gd name="connsiteY0" fmla="*/ 0 h 4041914"/>
              <a:gd name="connsiteX1" fmla="*/ 39756 w 1908313"/>
              <a:gd name="connsiteY1" fmla="*/ 79514 h 4041914"/>
              <a:gd name="connsiteX2" fmla="*/ 265043 w 1908313"/>
              <a:gd name="connsiteY2" fmla="*/ 92766 h 4041914"/>
              <a:gd name="connsiteX3" fmla="*/ 357809 w 1908313"/>
              <a:gd name="connsiteY3" fmla="*/ 265044 h 4041914"/>
              <a:gd name="connsiteX4" fmla="*/ 503583 w 1908313"/>
              <a:gd name="connsiteY4" fmla="*/ 450574 h 4041914"/>
              <a:gd name="connsiteX5" fmla="*/ 503583 w 1908313"/>
              <a:gd name="connsiteY5" fmla="*/ 596348 h 4041914"/>
              <a:gd name="connsiteX6" fmla="*/ 662609 w 1908313"/>
              <a:gd name="connsiteY6" fmla="*/ 649357 h 4041914"/>
              <a:gd name="connsiteX7" fmla="*/ 636104 w 1908313"/>
              <a:gd name="connsiteY7" fmla="*/ 742122 h 4041914"/>
              <a:gd name="connsiteX8" fmla="*/ 715617 w 1908313"/>
              <a:gd name="connsiteY8" fmla="*/ 927653 h 4041914"/>
              <a:gd name="connsiteX9" fmla="*/ 662609 w 1908313"/>
              <a:gd name="connsiteY9" fmla="*/ 1073427 h 4041914"/>
              <a:gd name="connsiteX10" fmla="*/ 834887 w 1908313"/>
              <a:gd name="connsiteY10" fmla="*/ 1258957 h 4041914"/>
              <a:gd name="connsiteX11" fmla="*/ 861391 w 1908313"/>
              <a:gd name="connsiteY11" fmla="*/ 1391479 h 4041914"/>
              <a:gd name="connsiteX12" fmla="*/ 914400 w 1908313"/>
              <a:gd name="connsiteY12" fmla="*/ 1510748 h 4041914"/>
              <a:gd name="connsiteX13" fmla="*/ 914400 w 1908313"/>
              <a:gd name="connsiteY13" fmla="*/ 1590261 h 4041914"/>
              <a:gd name="connsiteX14" fmla="*/ 1046922 w 1908313"/>
              <a:gd name="connsiteY14" fmla="*/ 1828800 h 4041914"/>
              <a:gd name="connsiteX15" fmla="*/ 993913 w 1908313"/>
              <a:gd name="connsiteY15" fmla="*/ 1908314 h 4041914"/>
              <a:gd name="connsiteX16" fmla="*/ 1099930 w 1908313"/>
              <a:gd name="connsiteY16" fmla="*/ 2146853 h 4041914"/>
              <a:gd name="connsiteX17" fmla="*/ 1298713 w 1908313"/>
              <a:gd name="connsiteY17" fmla="*/ 2305879 h 4041914"/>
              <a:gd name="connsiteX18" fmla="*/ 1351722 w 1908313"/>
              <a:gd name="connsiteY18" fmla="*/ 2464905 h 4041914"/>
              <a:gd name="connsiteX19" fmla="*/ 1497496 w 1908313"/>
              <a:gd name="connsiteY19" fmla="*/ 2544418 h 4041914"/>
              <a:gd name="connsiteX20" fmla="*/ 1510748 w 1908313"/>
              <a:gd name="connsiteY20" fmla="*/ 2915479 h 4041914"/>
              <a:gd name="connsiteX21" fmla="*/ 1908313 w 1908313"/>
              <a:gd name="connsiteY21" fmla="*/ 4041914 h 404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08313" h="4041914">
                <a:moveTo>
                  <a:pt x="0" y="0"/>
                </a:moveTo>
                <a:lnTo>
                  <a:pt x="39756" y="79514"/>
                </a:lnTo>
                <a:lnTo>
                  <a:pt x="265043" y="92766"/>
                </a:lnTo>
                <a:lnTo>
                  <a:pt x="357809" y="265044"/>
                </a:lnTo>
                <a:lnTo>
                  <a:pt x="503583" y="450574"/>
                </a:lnTo>
                <a:lnTo>
                  <a:pt x="503583" y="596348"/>
                </a:lnTo>
                <a:lnTo>
                  <a:pt x="662609" y="649357"/>
                </a:lnTo>
                <a:lnTo>
                  <a:pt x="636104" y="742122"/>
                </a:lnTo>
                <a:lnTo>
                  <a:pt x="715617" y="927653"/>
                </a:lnTo>
                <a:lnTo>
                  <a:pt x="662609" y="1073427"/>
                </a:lnTo>
                <a:lnTo>
                  <a:pt x="834887" y="1258957"/>
                </a:lnTo>
                <a:lnTo>
                  <a:pt x="861391" y="1391479"/>
                </a:lnTo>
                <a:lnTo>
                  <a:pt x="914400" y="1510748"/>
                </a:lnTo>
                <a:lnTo>
                  <a:pt x="914400" y="1590261"/>
                </a:lnTo>
                <a:lnTo>
                  <a:pt x="1046922" y="1828800"/>
                </a:lnTo>
                <a:lnTo>
                  <a:pt x="993913" y="1908314"/>
                </a:lnTo>
                <a:lnTo>
                  <a:pt x="1099930" y="2146853"/>
                </a:lnTo>
                <a:lnTo>
                  <a:pt x="1298713" y="2305879"/>
                </a:lnTo>
                <a:lnTo>
                  <a:pt x="1351722" y="2464905"/>
                </a:lnTo>
                <a:lnTo>
                  <a:pt x="1497496" y="2544418"/>
                </a:lnTo>
                <a:lnTo>
                  <a:pt x="1510748" y="2915479"/>
                </a:lnTo>
                <a:lnTo>
                  <a:pt x="1908313" y="4041914"/>
                </a:lnTo>
              </a:path>
            </a:pathLst>
          </a:custGeom>
          <a:noFill/>
          <a:ln w="762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a:xfrm>
            <a:off x="3634274" y="2318590"/>
            <a:ext cx="1961321" cy="4055166"/>
          </a:xfrm>
          <a:custGeom>
            <a:avLst/>
            <a:gdLst>
              <a:gd name="connsiteX0" fmla="*/ 0 w 1961321"/>
              <a:gd name="connsiteY0" fmla="*/ 0 h 4055166"/>
              <a:gd name="connsiteX1" fmla="*/ 106017 w 1961321"/>
              <a:gd name="connsiteY1" fmla="*/ 39757 h 4055166"/>
              <a:gd name="connsiteX2" fmla="*/ 238539 w 1961321"/>
              <a:gd name="connsiteY2" fmla="*/ 26505 h 4055166"/>
              <a:gd name="connsiteX3" fmla="*/ 477078 w 1961321"/>
              <a:gd name="connsiteY3" fmla="*/ 185531 h 4055166"/>
              <a:gd name="connsiteX4" fmla="*/ 715617 w 1961321"/>
              <a:gd name="connsiteY4" fmla="*/ 371061 h 4055166"/>
              <a:gd name="connsiteX5" fmla="*/ 808382 w 1961321"/>
              <a:gd name="connsiteY5" fmla="*/ 503583 h 4055166"/>
              <a:gd name="connsiteX6" fmla="*/ 914400 w 1961321"/>
              <a:gd name="connsiteY6" fmla="*/ 702366 h 4055166"/>
              <a:gd name="connsiteX7" fmla="*/ 927652 w 1961321"/>
              <a:gd name="connsiteY7" fmla="*/ 861392 h 4055166"/>
              <a:gd name="connsiteX8" fmla="*/ 927652 w 1961321"/>
              <a:gd name="connsiteY8" fmla="*/ 980661 h 4055166"/>
              <a:gd name="connsiteX9" fmla="*/ 954156 w 1961321"/>
              <a:gd name="connsiteY9" fmla="*/ 1219200 h 4055166"/>
              <a:gd name="connsiteX10" fmla="*/ 1020417 w 1961321"/>
              <a:gd name="connsiteY10" fmla="*/ 1325218 h 4055166"/>
              <a:gd name="connsiteX11" fmla="*/ 1060174 w 1961321"/>
              <a:gd name="connsiteY11" fmla="*/ 1497496 h 4055166"/>
              <a:gd name="connsiteX12" fmla="*/ 1139687 w 1961321"/>
              <a:gd name="connsiteY12" fmla="*/ 1789044 h 4055166"/>
              <a:gd name="connsiteX13" fmla="*/ 1205948 w 1961321"/>
              <a:gd name="connsiteY13" fmla="*/ 1815548 h 4055166"/>
              <a:gd name="connsiteX14" fmla="*/ 1285461 w 1961321"/>
              <a:gd name="connsiteY14" fmla="*/ 2014331 h 4055166"/>
              <a:gd name="connsiteX15" fmla="*/ 1484243 w 1961321"/>
              <a:gd name="connsiteY15" fmla="*/ 2279374 h 4055166"/>
              <a:gd name="connsiteX16" fmla="*/ 1630017 w 1961321"/>
              <a:gd name="connsiteY16" fmla="*/ 2597426 h 4055166"/>
              <a:gd name="connsiteX17" fmla="*/ 1934817 w 1961321"/>
              <a:gd name="connsiteY17" fmla="*/ 3737113 h 4055166"/>
              <a:gd name="connsiteX18" fmla="*/ 1961321 w 1961321"/>
              <a:gd name="connsiteY18" fmla="*/ 4055166 h 4055166"/>
              <a:gd name="connsiteX0" fmla="*/ 0 w 1961321"/>
              <a:gd name="connsiteY0" fmla="*/ 0 h 4055166"/>
              <a:gd name="connsiteX1" fmla="*/ 106017 w 1961321"/>
              <a:gd name="connsiteY1" fmla="*/ 39757 h 4055166"/>
              <a:gd name="connsiteX2" fmla="*/ 238539 w 1961321"/>
              <a:gd name="connsiteY2" fmla="*/ 26505 h 4055166"/>
              <a:gd name="connsiteX3" fmla="*/ 477078 w 1961321"/>
              <a:gd name="connsiteY3" fmla="*/ 185531 h 4055166"/>
              <a:gd name="connsiteX4" fmla="*/ 715617 w 1961321"/>
              <a:gd name="connsiteY4" fmla="*/ 371061 h 4055166"/>
              <a:gd name="connsiteX5" fmla="*/ 808382 w 1961321"/>
              <a:gd name="connsiteY5" fmla="*/ 503583 h 4055166"/>
              <a:gd name="connsiteX6" fmla="*/ 914400 w 1961321"/>
              <a:gd name="connsiteY6" fmla="*/ 702366 h 4055166"/>
              <a:gd name="connsiteX7" fmla="*/ 927652 w 1961321"/>
              <a:gd name="connsiteY7" fmla="*/ 861392 h 4055166"/>
              <a:gd name="connsiteX8" fmla="*/ 927652 w 1961321"/>
              <a:gd name="connsiteY8" fmla="*/ 980661 h 4055166"/>
              <a:gd name="connsiteX9" fmla="*/ 954156 w 1961321"/>
              <a:gd name="connsiteY9" fmla="*/ 1219200 h 4055166"/>
              <a:gd name="connsiteX10" fmla="*/ 1020417 w 1961321"/>
              <a:gd name="connsiteY10" fmla="*/ 1325218 h 4055166"/>
              <a:gd name="connsiteX11" fmla="*/ 1060174 w 1961321"/>
              <a:gd name="connsiteY11" fmla="*/ 1497496 h 4055166"/>
              <a:gd name="connsiteX12" fmla="*/ 1139687 w 1961321"/>
              <a:gd name="connsiteY12" fmla="*/ 1789044 h 4055166"/>
              <a:gd name="connsiteX13" fmla="*/ 1192696 w 1961321"/>
              <a:gd name="connsiteY13" fmla="*/ 1868557 h 4055166"/>
              <a:gd name="connsiteX14" fmla="*/ 1285461 w 1961321"/>
              <a:gd name="connsiteY14" fmla="*/ 2014331 h 4055166"/>
              <a:gd name="connsiteX15" fmla="*/ 1484243 w 1961321"/>
              <a:gd name="connsiteY15" fmla="*/ 2279374 h 4055166"/>
              <a:gd name="connsiteX16" fmla="*/ 1630017 w 1961321"/>
              <a:gd name="connsiteY16" fmla="*/ 2597426 h 4055166"/>
              <a:gd name="connsiteX17" fmla="*/ 1934817 w 1961321"/>
              <a:gd name="connsiteY17" fmla="*/ 3737113 h 4055166"/>
              <a:gd name="connsiteX18" fmla="*/ 1961321 w 1961321"/>
              <a:gd name="connsiteY18" fmla="*/ 4055166 h 405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61321" h="4055166">
                <a:moveTo>
                  <a:pt x="0" y="0"/>
                </a:moveTo>
                <a:lnTo>
                  <a:pt x="106017" y="39757"/>
                </a:lnTo>
                <a:lnTo>
                  <a:pt x="238539" y="26505"/>
                </a:lnTo>
                <a:lnTo>
                  <a:pt x="477078" y="185531"/>
                </a:lnTo>
                <a:lnTo>
                  <a:pt x="715617" y="371061"/>
                </a:lnTo>
                <a:lnTo>
                  <a:pt x="808382" y="503583"/>
                </a:lnTo>
                <a:lnTo>
                  <a:pt x="914400" y="702366"/>
                </a:lnTo>
                <a:lnTo>
                  <a:pt x="927652" y="861392"/>
                </a:lnTo>
                <a:lnTo>
                  <a:pt x="927652" y="980661"/>
                </a:lnTo>
                <a:lnTo>
                  <a:pt x="954156" y="1219200"/>
                </a:lnTo>
                <a:lnTo>
                  <a:pt x="1020417" y="1325218"/>
                </a:lnTo>
                <a:lnTo>
                  <a:pt x="1060174" y="1497496"/>
                </a:lnTo>
                <a:lnTo>
                  <a:pt x="1139687" y="1789044"/>
                </a:lnTo>
                <a:lnTo>
                  <a:pt x="1192696" y="1868557"/>
                </a:lnTo>
                <a:lnTo>
                  <a:pt x="1285461" y="2014331"/>
                </a:lnTo>
                <a:lnTo>
                  <a:pt x="1484243" y="2279374"/>
                </a:lnTo>
                <a:lnTo>
                  <a:pt x="1630017" y="2597426"/>
                </a:lnTo>
                <a:lnTo>
                  <a:pt x="1934817" y="3737113"/>
                </a:lnTo>
                <a:lnTo>
                  <a:pt x="1961321" y="4055166"/>
                </a:lnTo>
              </a:path>
            </a:pathLst>
          </a:cu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
          <p:cNvSpPr txBox="1">
            <a:spLocks noChangeArrowheads="1"/>
          </p:cNvSpPr>
          <p:nvPr/>
        </p:nvSpPr>
        <p:spPr bwMode="auto">
          <a:xfrm>
            <a:off x="5608847" y="4359504"/>
            <a:ext cx="3454363" cy="1449216"/>
          </a:xfrm>
          <a:prstGeom prst="rect">
            <a:avLst/>
          </a:prstGeom>
          <a:solidFill>
            <a:srgbClr val="FFFF00"/>
          </a:solidFill>
          <a:ln w="9525">
            <a:solidFill>
              <a:schemeClr val="tx1"/>
            </a:solidFill>
            <a:miter lim="800000"/>
            <a:headEnd/>
            <a:tailEnd/>
          </a:ln>
        </p:spPr>
        <p:txBody>
          <a:bodyPr wrap="square" tIns="108000" bIns="108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dirty="0">
                <a:latin typeface="ＭＳ ゴシック" panose="020B0609070205080204" pitchFamily="49" charset="-128"/>
                <a:ea typeface="ＭＳ ゴシック" panose="020B0609070205080204" pitchFamily="49" charset="-128"/>
              </a:rPr>
              <a:t>本事業区間の整備により</a:t>
            </a:r>
            <a:r>
              <a:rPr lang="ja-JP" altLang="en-US" sz="2000" dirty="0" smtClean="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主</a:t>
            </a:r>
            <a:r>
              <a:rPr lang="ja-JP" altLang="en-US" sz="2000" dirty="0" smtClean="0">
                <a:latin typeface="ＭＳ ゴシック" panose="020B0609070205080204" pitchFamily="49" charset="-128"/>
                <a:ea typeface="ＭＳ ゴシック" panose="020B0609070205080204" pitchFamily="49" charset="-128"/>
              </a:rPr>
              <a:t>に現道</a:t>
            </a:r>
            <a:r>
              <a:rPr lang="ja-JP" altLang="en-US" sz="2000" dirty="0">
                <a:latin typeface="ＭＳ ゴシック" panose="020B0609070205080204" pitchFamily="49" charset="-128"/>
                <a:ea typeface="ＭＳ ゴシック" panose="020B0609070205080204" pitchFamily="49" charset="-128"/>
              </a:rPr>
              <a:t>の国道</a:t>
            </a:r>
            <a:r>
              <a:rPr lang="en-US" altLang="ja-JP" sz="2000" dirty="0">
                <a:latin typeface="ＭＳ ゴシック" panose="020B0609070205080204" pitchFamily="49" charset="-128"/>
                <a:ea typeface="ＭＳ ゴシック" panose="020B0609070205080204" pitchFamily="49" charset="-128"/>
              </a:rPr>
              <a:t>371</a:t>
            </a:r>
            <a:r>
              <a:rPr lang="ja-JP" altLang="en-US" sz="2000" dirty="0">
                <a:latin typeface="ＭＳ ゴシック" panose="020B0609070205080204" pitchFamily="49" charset="-128"/>
                <a:ea typeface="ＭＳ ゴシック" panose="020B0609070205080204" pitchFamily="49" charset="-128"/>
              </a:rPr>
              <a:t>号の</a:t>
            </a:r>
            <a:r>
              <a:rPr lang="ja-JP" altLang="en-US" sz="2000" dirty="0" smtClean="0">
                <a:latin typeface="ＭＳ ゴシック" panose="020B0609070205080204" pitchFamily="49" charset="-128"/>
                <a:ea typeface="ＭＳ ゴシック" panose="020B0609070205080204" pitchFamily="49" charset="-128"/>
              </a:rPr>
              <a:t>交通が転換し、渋滞や交通事故の解消に寄与する。</a:t>
            </a:r>
            <a:endParaRPr lang="en-US" altLang="ja-JP"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118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p:cNvPr>
          <p:cNvSpPr/>
          <p:nvPr/>
        </p:nvSpPr>
        <p:spPr>
          <a:xfrm>
            <a:off x="34925" y="630238"/>
            <a:ext cx="8713788" cy="1069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rPr>
              <a:t>◆走行時間短縮便益とは</a:t>
            </a:r>
            <a:endParaRPr lang="en-US" altLang="ja-JP" sz="2000" b="1" u="sng" dirty="0">
              <a:solidFill>
                <a:schemeClr val="tx1"/>
              </a:solidFill>
            </a:endParaRPr>
          </a:p>
          <a:p>
            <a:pPr eaLnBrk="1" hangingPunct="1">
              <a:defRPr/>
            </a:pPr>
            <a:r>
              <a:rPr lang="ja-JP" altLang="en-US" b="1" dirty="0">
                <a:solidFill>
                  <a:schemeClr val="tx1"/>
                </a:solidFill>
              </a:rPr>
              <a:t>　　</a:t>
            </a:r>
            <a:r>
              <a:rPr lang="ja-JP" altLang="en-US" dirty="0">
                <a:solidFill>
                  <a:schemeClr val="tx1"/>
                </a:solidFill>
              </a:rPr>
              <a:t>道路整備・改良に伴い自動車交通が円滑化し、走行時間が短縮されることにより</a:t>
            </a:r>
            <a:endParaRPr lang="en-US" altLang="ja-JP" dirty="0">
              <a:solidFill>
                <a:schemeClr val="tx1"/>
              </a:solidFill>
            </a:endParaRPr>
          </a:p>
          <a:p>
            <a:pPr eaLnBrk="1" hangingPunct="1">
              <a:defRPr/>
            </a:pPr>
            <a:r>
              <a:rPr lang="ja-JP" altLang="en-US" dirty="0">
                <a:solidFill>
                  <a:schemeClr val="tx1"/>
                </a:solidFill>
              </a:rPr>
              <a:t>　　道路利用者の得られる利益を貨幣換算したもの。　</a:t>
            </a:r>
          </a:p>
        </p:txBody>
      </p:sp>
      <p:sp>
        <p:nvSpPr>
          <p:cNvPr id="11" name="タイトル 2">
            <a:extLst/>
          </p:cNvPr>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13" name="テキスト ボックス 12">
            <a:extLst/>
          </p:cNvPr>
          <p:cNvSpPr txBox="1"/>
          <p:nvPr/>
        </p:nvSpPr>
        <p:spPr bwMode="auto">
          <a:xfrm>
            <a:off x="12700" y="1876425"/>
            <a:ext cx="9023350" cy="831850"/>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○整備の有無による走行時間費用の年間の総和の差により算出</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走行時間費用</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＝交通量（台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走行時間（分）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時間価値原単位（円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台・分）</a:t>
            </a:r>
            <a:r>
              <a:rPr lang="en-US" altLang="ja-JP" sz="1600" dirty="0">
                <a:solidFill>
                  <a:schemeClr val="tx1"/>
                </a:solidFill>
                <a:latin typeface="Meiryo UI" pitchFamily="50" charset="-128"/>
                <a:ea typeface="Meiryo UI" pitchFamily="50" charset="-128"/>
                <a:cs typeface="Meiryo UI" pitchFamily="50" charset="-128"/>
              </a:rPr>
              <a:t>×365(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29701"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B3540C1-2724-4576-BC43-E323C1569632}" type="slidenum">
              <a:rPr lang="ja-JP" altLang="en-US" sz="2000" smtClean="0">
                <a:latin typeface="Arial" panose="020B0604020202020204" pitchFamily="34" charset="0"/>
              </a:rPr>
              <a:pPr>
                <a:spcBef>
                  <a:spcPct val="0"/>
                </a:spcBef>
                <a:buFontTx/>
                <a:buNone/>
              </a:pPr>
              <a:t>12</a:t>
            </a:fld>
            <a:endParaRPr lang="ja-JP" altLang="en-US" sz="2000" smtClean="0">
              <a:latin typeface="Arial" panose="020B0604020202020204" pitchFamily="34" charset="0"/>
            </a:endParaRPr>
          </a:p>
        </p:txBody>
      </p:sp>
      <p:grpSp>
        <p:nvGrpSpPr>
          <p:cNvPr id="29702" name="グループ化 1"/>
          <p:cNvGrpSpPr>
            <a:grpSpLocks/>
          </p:cNvGrpSpPr>
          <p:nvPr/>
        </p:nvGrpSpPr>
        <p:grpSpPr bwMode="auto">
          <a:xfrm>
            <a:off x="4284663" y="2898775"/>
            <a:ext cx="4751387" cy="1609725"/>
            <a:chOff x="1190624" y="4381641"/>
            <a:chExt cx="6762750" cy="1885950"/>
          </a:xfrm>
        </p:grpSpPr>
        <p:grpSp>
          <p:nvGrpSpPr>
            <p:cNvPr id="29709" name="グループ化 3"/>
            <p:cNvGrpSpPr>
              <a:grpSpLocks/>
            </p:cNvGrpSpPr>
            <p:nvPr/>
          </p:nvGrpSpPr>
          <p:grpSpPr bwMode="auto">
            <a:xfrm>
              <a:off x="1190624" y="4381641"/>
              <a:ext cx="6762750" cy="1885950"/>
              <a:chOff x="1049338" y="1109663"/>
              <a:chExt cx="6762750" cy="1885950"/>
            </a:xfrm>
          </p:grpSpPr>
          <p:pic>
            <p:nvPicPr>
              <p:cNvPr id="29711" name="図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9338" y="1109663"/>
                <a:ext cx="67627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右矢印 7">
                <a:extLst/>
              </p:cNvPr>
              <p:cNvSpPr/>
              <p:nvPr/>
            </p:nvSpPr>
            <p:spPr>
              <a:xfrm>
                <a:off x="3758505" y="2657109"/>
                <a:ext cx="1254036" cy="230629"/>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9713" name="テキスト ボックス 11"/>
              <p:cNvSpPr txBox="1">
                <a:spLocks noChangeArrowheads="1"/>
              </p:cNvSpPr>
              <p:nvPr/>
            </p:nvSpPr>
            <p:spPr bwMode="auto">
              <a:xfrm>
                <a:off x="1979710" y="2613512"/>
                <a:ext cx="1215681" cy="3497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Arial" panose="020B0604020202020204" pitchFamily="34" charset="0"/>
                  </a:rPr>
                  <a:t>整備なし</a:t>
                </a:r>
              </a:p>
            </p:txBody>
          </p:sp>
          <p:sp>
            <p:nvSpPr>
              <p:cNvPr id="29714" name="テキスト ボックス 14"/>
              <p:cNvSpPr txBox="1">
                <a:spLocks noChangeArrowheads="1"/>
              </p:cNvSpPr>
              <p:nvPr/>
            </p:nvSpPr>
            <p:spPr bwMode="auto">
              <a:xfrm>
                <a:off x="5857850" y="2613512"/>
                <a:ext cx="1215681" cy="3497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Arial" panose="020B0604020202020204" pitchFamily="34" charset="0"/>
                  </a:rPr>
                  <a:t>整備あり</a:t>
                </a:r>
              </a:p>
            </p:txBody>
          </p:sp>
        </p:grpSp>
        <p:sp>
          <p:nvSpPr>
            <p:cNvPr id="14" name="正方形/長方形 13">
              <a:extLst/>
            </p:cNvPr>
            <p:cNvSpPr/>
            <p:nvPr/>
          </p:nvSpPr>
          <p:spPr bwMode="auto">
            <a:xfrm>
              <a:off x="3899791" y="5395293"/>
              <a:ext cx="1254036" cy="43149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spAutoFit/>
            </a:bodyPr>
            <a:lstStyle/>
            <a:p>
              <a:pPr algn="ctr" eaLnBrk="1" hangingPunct="1">
                <a:defRPr/>
              </a:pPr>
              <a:r>
                <a:rPr lang="ja-JP" altLang="en-US" sz="900" b="1" dirty="0">
                  <a:solidFill>
                    <a:schemeClr val="tx1"/>
                  </a:solidFill>
                </a:rPr>
                <a:t>渋滞解消による</a:t>
              </a:r>
              <a:endParaRPr lang="en-US" altLang="ja-JP" sz="900" b="1" dirty="0">
                <a:solidFill>
                  <a:schemeClr val="tx1"/>
                </a:solidFill>
              </a:endParaRPr>
            </a:p>
            <a:p>
              <a:pPr algn="ctr" eaLnBrk="1" hangingPunct="1">
                <a:defRPr/>
              </a:pPr>
              <a:r>
                <a:rPr lang="ja-JP" altLang="en-US" sz="900" b="1" dirty="0">
                  <a:solidFill>
                    <a:schemeClr val="tx1"/>
                  </a:solidFill>
                </a:rPr>
                <a:t>走行時間短縮</a:t>
              </a:r>
            </a:p>
          </p:txBody>
        </p:sp>
      </p:grpSp>
      <p:grpSp>
        <p:nvGrpSpPr>
          <p:cNvPr id="29703" name="グループ化 9"/>
          <p:cNvGrpSpPr>
            <a:grpSpLocks/>
          </p:cNvGrpSpPr>
          <p:nvPr/>
        </p:nvGrpSpPr>
        <p:grpSpPr bwMode="auto">
          <a:xfrm>
            <a:off x="136525" y="3067050"/>
            <a:ext cx="4489450" cy="1441450"/>
            <a:chOff x="1434599" y="3226719"/>
            <a:chExt cx="6264696" cy="2411405"/>
          </a:xfrm>
        </p:grpSpPr>
        <p:pic>
          <p:nvPicPr>
            <p:cNvPr id="29707" name="図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4599" y="3226719"/>
              <a:ext cx="6264696" cy="241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p:cNvPr>
            <p:cNvSpPr/>
            <p:nvPr/>
          </p:nvSpPr>
          <p:spPr>
            <a:xfrm>
              <a:off x="3441606" y="4520062"/>
              <a:ext cx="1911752" cy="722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100" b="1" dirty="0">
                  <a:solidFill>
                    <a:schemeClr val="tx1"/>
                  </a:solidFill>
                </a:rPr>
                <a:t>バイパス整備による</a:t>
              </a:r>
            </a:p>
            <a:p>
              <a:pPr algn="ctr" eaLnBrk="1" hangingPunct="1">
                <a:defRPr/>
              </a:pPr>
              <a:r>
                <a:rPr lang="ja-JP" altLang="en-US" sz="1100" b="1" dirty="0">
                  <a:solidFill>
                    <a:schemeClr val="tx1"/>
                  </a:solidFill>
                </a:rPr>
                <a:t>走行時間短縮</a:t>
              </a:r>
            </a:p>
          </p:txBody>
        </p:sp>
      </p:grpSp>
      <p:sp>
        <p:nvSpPr>
          <p:cNvPr id="29704" name="テキスト ボックス 15"/>
          <p:cNvSpPr txBox="1">
            <a:spLocks noChangeArrowheads="1"/>
          </p:cNvSpPr>
          <p:nvPr/>
        </p:nvSpPr>
        <p:spPr bwMode="auto">
          <a:xfrm>
            <a:off x="49213" y="3027363"/>
            <a:ext cx="70326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latin typeface="Arial" panose="020B0604020202020204" pitchFamily="34" charset="0"/>
              </a:rPr>
              <a:t>例①</a:t>
            </a:r>
          </a:p>
        </p:txBody>
      </p:sp>
      <p:sp>
        <p:nvSpPr>
          <p:cNvPr id="29705" name="テキスト ボックス 16"/>
          <p:cNvSpPr txBox="1">
            <a:spLocks noChangeArrowheads="1"/>
          </p:cNvSpPr>
          <p:nvPr/>
        </p:nvSpPr>
        <p:spPr bwMode="auto">
          <a:xfrm>
            <a:off x="4284663" y="2995613"/>
            <a:ext cx="89852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latin typeface="Arial" panose="020B0604020202020204" pitchFamily="34" charset="0"/>
              </a:rPr>
              <a:t>例②</a:t>
            </a:r>
          </a:p>
        </p:txBody>
      </p:sp>
      <p:sp>
        <p:nvSpPr>
          <p:cNvPr id="29706" name="テキスト ボックス 18"/>
          <p:cNvSpPr txBox="1">
            <a:spLocks noChangeArrowheads="1"/>
          </p:cNvSpPr>
          <p:nvPr/>
        </p:nvSpPr>
        <p:spPr bwMode="auto">
          <a:xfrm>
            <a:off x="82550" y="5168900"/>
            <a:ext cx="8932863" cy="774700"/>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⇒この整備</a:t>
            </a:r>
            <a:r>
              <a:rPr lang="ja-JP" altLang="en-US" sz="1800" b="1" dirty="0">
                <a:latin typeface="Meiryo UI" panose="020B0604030504040204" pitchFamily="50" charset="-128"/>
                <a:ea typeface="Meiryo UI" panose="020B0604030504040204" pitchFamily="50" charset="-128"/>
              </a:rPr>
              <a:t>無</a:t>
            </a:r>
            <a:r>
              <a:rPr lang="ja-JP" altLang="en-US" sz="1800" b="1" dirty="0" err="1">
                <a:latin typeface="Meiryo UI" panose="020B0604030504040204" pitchFamily="50" charset="-128"/>
                <a:ea typeface="Meiryo UI" panose="020B0604030504040204" pitchFamily="50" charset="-128"/>
              </a:rPr>
              <a:t>し</a:t>
            </a:r>
            <a:r>
              <a:rPr lang="ja-JP" altLang="en-US" sz="1800" dirty="0" err="1">
                <a:latin typeface="Meiryo UI" panose="020B0604030504040204" pitchFamily="50" charset="-128"/>
                <a:ea typeface="Meiryo UI" panose="020B0604030504040204" pitchFamily="50" charset="-128"/>
              </a:rPr>
              <a:t>と</a:t>
            </a:r>
            <a:r>
              <a:rPr lang="ja-JP" altLang="en-US" sz="1800" b="1" dirty="0">
                <a:latin typeface="Meiryo UI" panose="020B0604030504040204" pitchFamily="50" charset="-128"/>
                <a:ea typeface="Meiryo UI" panose="020B0604030504040204" pitchFamily="50" charset="-128"/>
              </a:rPr>
              <a:t>有り</a:t>
            </a:r>
            <a:r>
              <a:rPr lang="ja-JP" altLang="en-US" sz="1800" dirty="0">
                <a:latin typeface="Meiryo UI" panose="020B0604030504040204" pitchFamily="50" charset="-128"/>
                <a:ea typeface="Meiryo UI" panose="020B0604030504040204" pitchFamily="50" charset="-128"/>
              </a:rPr>
              <a:t>の費用の差を、リンクごとに集計し、さらに供用後</a:t>
            </a:r>
            <a:r>
              <a:rPr lang="en-US" altLang="ja-JP" sz="1800" dirty="0">
                <a:latin typeface="Meiryo UI" panose="020B0604030504040204" pitchFamily="50" charset="-128"/>
                <a:ea typeface="Meiryo UI" panose="020B0604030504040204" pitchFamily="50" charset="-128"/>
              </a:rPr>
              <a:t>50</a:t>
            </a:r>
            <a:r>
              <a:rPr lang="ja-JP" altLang="en-US" sz="1800" dirty="0">
                <a:latin typeface="Meiryo UI" panose="020B0604030504040204" pitchFamily="50" charset="-128"/>
                <a:ea typeface="Meiryo UI" panose="020B0604030504040204" pitchFamily="50" charset="-128"/>
              </a:rPr>
              <a:t>年間分を合計することで、</a:t>
            </a:r>
            <a:endParaRPr lang="en-US" altLang="ja-JP" sz="18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　 本事業の</a:t>
            </a:r>
            <a:r>
              <a:rPr lang="ja-JP" altLang="en-US" sz="1800" b="1" dirty="0">
                <a:latin typeface="Meiryo UI" panose="020B0604030504040204" pitchFamily="50" charset="-128"/>
                <a:ea typeface="Meiryo UI" panose="020B0604030504040204" pitchFamily="50" charset="-128"/>
              </a:rPr>
              <a:t>走行時間短縮便益 </a:t>
            </a:r>
            <a:r>
              <a:rPr lang="en-US" altLang="ja-JP" sz="1800" b="1" dirty="0" smtClean="0">
                <a:latin typeface="Meiryo UI" panose="020B0604030504040204" pitchFamily="50" charset="-128"/>
                <a:ea typeface="Meiryo UI" panose="020B0604030504040204" pitchFamily="50" charset="-128"/>
              </a:rPr>
              <a:t>530.6</a:t>
            </a:r>
            <a:r>
              <a:rPr lang="ja-JP" altLang="en-US" sz="1800" b="1" dirty="0" smtClean="0">
                <a:latin typeface="Meiryo UI" panose="020B0604030504040204" pitchFamily="50" charset="-128"/>
                <a:ea typeface="Meiryo UI" panose="020B0604030504040204" pitchFamily="50" charset="-128"/>
              </a:rPr>
              <a:t>億円</a:t>
            </a:r>
            <a:r>
              <a:rPr lang="ja-JP" altLang="en-US" sz="1800" dirty="0">
                <a:latin typeface="Meiryo UI" panose="020B0604030504040204" pitchFamily="50" charset="-128"/>
                <a:ea typeface="Meiryo UI" panose="020B0604030504040204" pitchFamily="50" charset="-128"/>
              </a:rPr>
              <a:t>が算出される。</a:t>
            </a:r>
          </a:p>
        </p:txBody>
      </p:sp>
    </p:spTree>
    <p:extLst>
      <p:ext uri="{BB962C8B-B14F-4D97-AF65-F5344CB8AC3E}">
        <p14:creationId xmlns:p14="http://schemas.microsoft.com/office/powerpoint/2010/main" val="1309811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p:cNvPr>
          <p:cNvSpPr/>
          <p:nvPr/>
        </p:nvSpPr>
        <p:spPr>
          <a:xfrm>
            <a:off x="34925" y="549275"/>
            <a:ext cx="864235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latin typeface="ＭＳ Ｐゴシック" pitchFamily="50" charset="-128"/>
              </a:rPr>
              <a:t>◆</a:t>
            </a:r>
            <a:r>
              <a:rPr lang="zh-TW" altLang="en-US" sz="2000" b="1" u="sng" dirty="0">
                <a:solidFill>
                  <a:schemeClr val="tx1"/>
                </a:solidFill>
                <a:latin typeface="ＭＳ Ｐゴシック" pitchFamily="50" charset="-128"/>
                <a:ea typeface="ＭＳ Ｐゴシック" pitchFamily="50" charset="-128"/>
              </a:rPr>
              <a:t>走行経費減少便益</a:t>
            </a:r>
            <a:r>
              <a:rPr lang="ja-JP" altLang="en-US" sz="2000" b="1" u="sng" dirty="0">
                <a:solidFill>
                  <a:schemeClr val="tx1"/>
                </a:solidFill>
                <a:latin typeface="ＭＳ Ｐゴシック" pitchFamily="50" charset="-128"/>
              </a:rPr>
              <a:t>とは</a:t>
            </a:r>
            <a:endParaRPr lang="en-US" altLang="ja-JP" sz="2000" b="1" u="sng" dirty="0">
              <a:solidFill>
                <a:schemeClr val="tx1"/>
              </a:solidFill>
              <a:latin typeface="ＭＳ Ｐゴシック" pitchFamily="50" charset="-128"/>
            </a:endParaRPr>
          </a:p>
          <a:p>
            <a:pPr eaLnBrk="1" hangingPunct="1">
              <a:defRPr/>
            </a:pPr>
            <a:r>
              <a:rPr lang="ja-JP" altLang="en-US" b="1" dirty="0">
                <a:solidFill>
                  <a:schemeClr val="tx1"/>
                </a:solidFill>
                <a:latin typeface="ＭＳ Ｐゴシック" pitchFamily="50" charset="-128"/>
              </a:rPr>
              <a:t>　　</a:t>
            </a:r>
            <a:r>
              <a:rPr lang="ja-JP" altLang="en-US" dirty="0">
                <a:solidFill>
                  <a:schemeClr val="tx1"/>
                </a:solidFill>
              </a:rPr>
              <a:t>道路整備・改良に伴い自動車交通が円滑化し、</a:t>
            </a:r>
            <a:r>
              <a:rPr lang="ja-JP" altLang="en-US" dirty="0">
                <a:solidFill>
                  <a:schemeClr val="tx1"/>
                </a:solidFill>
                <a:latin typeface="ＭＳ Ｐゴシック" pitchFamily="50" charset="-128"/>
              </a:rPr>
              <a:t>燃費が向上するなど走行経費（</a:t>
            </a:r>
            <a:r>
              <a:rPr lang="en-US" altLang="ja-JP" dirty="0">
                <a:solidFill>
                  <a:schemeClr val="tx1"/>
                </a:solidFill>
                <a:latin typeface="ＭＳ Ｐゴシック" pitchFamily="50" charset="-128"/>
              </a:rPr>
              <a:t>※</a:t>
            </a:r>
            <a:r>
              <a:rPr lang="ja-JP" altLang="en-US" dirty="0">
                <a:solidFill>
                  <a:schemeClr val="tx1"/>
                </a:solidFill>
                <a:latin typeface="ＭＳ Ｐゴシック" pitchFamily="50" charset="-128"/>
              </a:rPr>
              <a:t>）が</a:t>
            </a:r>
            <a:endParaRPr lang="en-US" altLang="ja-JP" dirty="0">
              <a:solidFill>
                <a:schemeClr val="tx1"/>
              </a:solidFill>
              <a:latin typeface="ＭＳ Ｐゴシック" pitchFamily="50" charset="-128"/>
            </a:endParaRPr>
          </a:p>
          <a:p>
            <a:pPr eaLnBrk="1" hangingPunct="1">
              <a:defRPr/>
            </a:pPr>
            <a:r>
              <a:rPr lang="ja-JP" altLang="en-US" dirty="0">
                <a:solidFill>
                  <a:schemeClr val="tx1"/>
                </a:solidFill>
                <a:latin typeface="ＭＳ Ｐゴシック" pitchFamily="50" charset="-128"/>
              </a:rPr>
              <a:t>　　節約されることにより、</a:t>
            </a:r>
            <a:r>
              <a:rPr lang="ja-JP" altLang="en-US" dirty="0">
                <a:solidFill>
                  <a:schemeClr val="tx1"/>
                </a:solidFill>
              </a:rPr>
              <a:t>道路利用者の得られる利益を貨幣換算したもの。</a:t>
            </a:r>
            <a:endParaRPr lang="ja-JP" altLang="en-US" dirty="0">
              <a:solidFill>
                <a:schemeClr val="tx1"/>
              </a:solidFill>
              <a:latin typeface="ＭＳ Ｐゴシック" pitchFamily="50" charset="-128"/>
            </a:endParaRPr>
          </a:p>
        </p:txBody>
      </p:sp>
      <p:sp>
        <p:nvSpPr>
          <p:cNvPr id="1672" name="正方形/長方形 1671">
            <a:extLst/>
          </p:cNvPr>
          <p:cNvSpPr/>
          <p:nvPr/>
        </p:nvSpPr>
        <p:spPr>
          <a:xfrm>
            <a:off x="373063" y="1554163"/>
            <a:ext cx="8678862" cy="555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600" dirty="0">
                <a:solidFill>
                  <a:schemeClr val="tx1"/>
                </a:solidFill>
              </a:rPr>
              <a:t>※</a:t>
            </a:r>
            <a:r>
              <a:rPr lang="ja-JP" altLang="en-US" sz="1600" dirty="0">
                <a:solidFill>
                  <a:schemeClr val="tx1"/>
                </a:solidFill>
              </a:rPr>
              <a:t>走行経費：燃料費、タイヤ・チューブ費、車両整備（維持・修繕）費など</a:t>
            </a:r>
            <a:endParaRPr lang="en-US" altLang="ja-JP" sz="1600" dirty="0">
              <a:solidFill>
                <a:schemeClr val="tx1"/>
              </a:solidFill>
            </a:endParaRPr>
          </a:p>
        </p:txBody>
      </p:sp>
      <p:sp>
        <p:nvSpPr>
          <p:cNvPr id="1663" name="タイトル 2">
            <a:extLst/>
          </p:cNvPr>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30725"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0EA9617-777F-49ED-A7F0-BFBA17709700}" type="slidenum">
              <a:rPr lang="ja-JP" altLang="en-US" sz="2000" smtClean="0">
                <a:latin typeface="Arial" panose="020B0604020202020204" pitchFamily="34" charset="0"/>
              </a:rPr>
              <a:pPr>
                <a:spcBef>
                  <a:spcPct val="0"/>
                </a:spcBef>
                <a:buFontTx/>
                <a:buNone/>
              </a:pPr>
              <a:t>13</a:t>
            </a:fld>
            <a:endParaRPr lang="ja-JP" altLang="en-US" sz="2000" smtClean="0">
              <a:latin typeface="Arial" panose="020B0604020202020204" pitchFamily="34" charset="0"/>
            </a:endParaRPr>
          </a:p>
        </p:txBody>
      </p:sp>
      <p:sp>
        <p:nvSpPr>
          <p:cNvPr id="1668" name="テキスト ボックス 1667">
            <a:extLst/>
          </p:cNvPr>
          <p:cNvSpPr txBox="1"/>
          <p:nvPr/>
        </p:nvSpPr>
        <p:spPr bwMode="auto">
          <a:xfrm>
            <a:off x="373063" y="2390775"/>
            <a:ext cx="8397875" cy="831850"/>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○整備の有無による走行費用の年間の総和の差により算出</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走行費用</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＝交通量</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リンク延長</a:t>
            </a:r>
            <a:r>
              <a:rPr lang="en-US" altLang="ja-JP" sz="1600" dirty="0">
                <a:solidFill>
                  <a:schemeClr val="tx1"/>
                </a:solidFill>
                <a:latin typeface="Meiryo UI" pitchFamily="50" charset="-128"/>
                <a:ea typeface="Meiryo UI" pitchFamily="50" charset="-128"/>
                <a:cs typeface="Meiryo UI" pitchFamily="50" charset="-128"/>
              </a:rPr>
              <a:t>(km)×</a:t>
            </a:r>
            <a:r>
              <a:rPr lang="ja-JP" altLang="en-US" sz="1600" dirty="0">
                <a:solidFill>
                  <a:schemeClr val="tx1"/>
                </a:solidFill>
                <a:latin typeface="Meiryo UI" pitchFamily="50" charset="-128"/>
                <a:ea typeface="Meiryo UI" pitchFamily="50" charset="-128"/>
                <a:cs typeface="Meiryo UI" pitchFamily="50" charset="-128"/>
              </a:rPr>
              <a:t>走行経費原単位</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km)×365(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30727" name="テキスト ボックス 7"/>
          <p:cNvSpPr txBox="1">
            <a:spLocks noChangeArrowheads="1"/>
          </p:cNvSpPr>
          <p:nvPr/>
        </p:nvSpPr>
        <p:spPr bwMode="auto">
          <a:xfrm>
            <a:off x="106363" y="4311650"/>
            <a:ext cx="8931275" cy="773113"/>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⇒この整備</a:t>
            </a:r>
            <a:r>
              <a:rPr lang="ja-JP" altLang="en-US" sz="1800" b="1" dirty="0">
                <a:latin typeface="Meiryo UI" panose="020B0604030504040204" pitchFamily="50" charset="-128"/>
                <a:ea typeface="Meiryo UI" panose="020B0604030504040204" pitchFamily="50" charset="-128"/>
              </a:rPr>
              <a:t>無</a:t>
            </a:r>
            <a:r>
              <a:rPr lang="ja-JP" altLang="en-US" sz="1800" b="1" dirty="0" err="1">
                <a:latin typeface="Meiryo UI" panose="020B0604030504040204" pitchFamily="50" charset="-128"/>
                <a:ea typeface="Meiryo UI" panose="020B0604030504040204" pitchFamily="50" charset="-128"/>
              </a:rPr>
              <a:t>し</a:t>
            </a:r>
            <a:r>
              <a:rPr lang="ja-JP" altLang="en-US" sz="1800" dirty="0" err="1">
                <a:latin typeface="Meiryo UI" panose="020B0604030504040204" pitchFamily="50" charset="-128"/>
                <a:ea typeface="Meiryo UI" panose="020B0604030504040204" pitchFamily="50" charset="-128"/>
              </a:rPr>
              <a:t>と</a:t>
            </a:r>
            <a:r>
              <a:rPr lang="ja-JP" altLang="en-US" sz="1800" b="1" dirty="0">
                <a:latin typeface="Meiryo UI" panose="020B0604030504040204" pitchFamily="50" charset="-128"/>
                <a:ea typeface="Meiryo UI" panose="020B0604030504040204" pitchFamily="50" charset="-128"/>
              </a:rPr>
              <a:t>有り</a:t>
            </a:r>
            <a:r>
              <a:rPr lang="ja-JP" altLang="en-US" sz="1800" dirty="0">
                <a:latin typeface="Meiryo UI" panose="020B0604030504040204" pitchFamily="50" charset="-128"/>
                <a:ea typeface="Meiryo UI" panose="020B0604030504040204" pitchFamily="50" charset="-128"/>
              </a:rPr>
              <a:t>の費用の差を、リンクごとに集計し、さらに供用後</a:t>
            </a:r>
            <a:r>
              <a:rPr lang="en-US" altLang="ja-JP" sz="1800" dirty="0">
                <a:latin typeface="Meiryo UI" panose="020B0604030504040204" pitchFamily="50" charset="-128"/>
                <a:ea typeface="Meiryo UI" panose="020B0604030504040204" pitchFamily="50" charset="-128"/>
              </a:rPr>
              <a:t>50</a:t>
            </a:r>
            <a:r>
              <a:rPr lang="ja-JP" altLang="en-US" sz="1800" dirty="0">
                <a:latin typeface="Meiryo UI" panose="020B0604030504040204" pitchFamily="50" charset="-128"/>
                <a:ea typeface="Meiryo UI" panose="020B0604030504040204" pitchFamily="50" charset="-128"/>
              </a:rPr>
              <a:t>年間分を合計することで、</a:t>
            </a:r>
            <a:endParaRPr lang="en-US" altLang="ja-JP" sz="18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　 本事業の</a:t>
            </a:r>
            <a:r>
              <a:rPr lang="ja-JP" altLang="en-US" sz="1800" b="1" dirty="0" smtClean="0">
                <a:latin typeface="Meiryo UI" panose="020B0604030504040204" pitchFamily="50" charset="-128"/>
                <a:ea typeface="Meiryo UI" panose="020B0604030504040204" pitchFamily="50" charset="-128"/>
              </a:rPr>
              <a:t>走行経費減少便益</a:t>
            </a:r>
            <a:r>
              <a:rPr lang="ja-JP" altLang="en-US" sz="1800" b="1" dirty="0">
                <a:latin typeface="Meiryo UI" panose="020B0604030504040204" pitchFamily="50" charset="-128"/>
                <a:ea typeface="Meiryo UI" panose="020B0604030504040204" pitchFamily="50" charset="-128"/>
              </a:rPr>
              <a:t> </a:t>
            </a:r>
            <a:r>
              <a:rPr lang="en-US" altLang="ja-JP" sz="1800" b="1" dirty="0" smtClean="0">
                <a:latin typeface="Meiryo UI" panose="020B0604030504040204" pitchFamily="50" charset="-128"/>
                <a:ea typeface="Meiryo UI" panose="020B0604030504040204" pitchFamily="50" charset="-128"/>
              </a:rPr>
              <a:t>11.2</a:t>
            </a:r>
            <a:r>
              <a:rPr lang="ja-JP" altLang="en-US" sz="1800" b="1" dirty="0" smtClean="0">
                <a:latin typeface="Meiryo UI" panose="020B0604030504040204" pitchFamily="50" charset="-128"/>
                <a:ea typeface="Meiryo UI" panose="020B0604030504040204" pitchFamily="50" charset="-128"/>
              </a:rPr>
              <a:t>億円</a:t>
            </a:r>
            <a:r>
              <a:rPr lang="ja-JP" altLang="en-US" sz="1800" dirty="0">
                <a:latin typeface="Meiryo UI" panose="020B0604030504040204" pitchFamily="50" charset="-128"/>
                <a:ea typeface="Meiryo UI" panose="020B0604030504040204" pitchFamily="50" charset="-128"/>
              </a:rPr>
              <a:t>が算出される。</a:t>
            </a:r>
          </a:p>
        </p:txBody>
      </p:sp>
    </p:spTree>
    <p:extLst>
      <p:ext uri="{BB962C8B-B14F-4D97-AF65-F5344CB8AC3E}">
        <p14:creationId xmlns:p14="http://schemas.microsoft.com/office/powerpoint/2010/main" val="3072589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グループ化 3"/>
          <p:cNvGrpSpPr>
            <a:grpSpLocks/>
          </p:cNvGrpSpPr>
          <p:nvPr/>
        </p:nvGrpSpPr>
        <p:grpSpPr bwMode="auto">
          <a:xfrm>
            <a:off x="274265" y="2996952"/>
            <a:ext cx="8258175" cy="1785937"/>
            <a:chOff x="346075" y="4842141"/>
            <a:chExt cx="8258175" cy="1786350"/>
          </a:xfrm>
        </p:grpSpPr>
        <p:grpSp>
          <p:nvGrpSpPr>
            <p:cNvPr id="33403" name="グループ化 1"/>
            <p:cNvGrpSpPr>
              <a:grpSpLocks/>
            </p:cNvGrpSpPr>
            <p:nvPr/>
          </p:nvGrpSpPr>
          <p:grpSpPr bwMode="auto">
            <a:xfrm>
              <a:off x="346075" y="4842141"/>
              <a:ext cx="8258175" cy="1786350"/>
              <a:chOff x="346075" y="3851121"/>
              <a:chExt cx="8258175" cy="1786350"/>
            </a:xfrm>
          </p:grpSpPr>
          <p:pic>
            <p:nvPicPr>
              <p:cNvPr id="334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b="8351"/>
              <a:stretch>
                <a:fillRect/>
              </a:stretch>
            </p:blipFill>
            <p:spPr bwMode="auto">
              <a:xfrm>
                <a:off x="346075" y="3851121"/>
                <a:ext cx="8258175"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407" name="テキスト ボックス 1665"/>
              <p:cNvSpPr txBox="1">
                <a:spLocks noChangeArrowheads="1"/>
              </p:cNvSpPr>
              <p:nvPr/>
            </p:nvSpPr>
            <p:spPr bwMode="auto">
              <a:xfrm>
                <a:off x="2123728" y="5142279"/>
                <a:ext cx="1008112" cy="4377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44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Arial" panose="020B0604020202020204" pitchFamily="34" charset="0"/>
                  </a:rPr>
                  <a:t>整備なし</a:t>
                </a:r>
              </a:p>
            </p:txBody>
          </p:sp>
          <p:sp>
            <p:nvSpPr>
              <p:cNvPr id="33408" name="テキスト ボックス 1666"/>
              <p:cNvSpPr txBox="1">
                <a:spLocks noChangeArrowheads="1"/>
              </p:cNvSpPr>
              <p:nvPr/>
            </p:nvSpPr>
            <p:spPr bwMode="auto">
              <a:xfrm>
                <a:off x="6611044" y="5199677"/>
                <a:ext cx="1008112" cy="4377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44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Arial" panose="020B0604020202020204" pitchFamily="34" charset="0"/>
                  </a:rPr>
                  <a:t>整備あり</a:t>
                </a:r>
              </a:p>
            </p:txBody>
          </p:sp>
        </p:grpSp>
        <p:sp>
          <p:nvSpPr>
            <p:cNvPr id="7" name="正方形/長方形 6">
              <a:extLst/>
            </p:cNvPr>
            <p:cNvSpPr/>
            <p:nvPr/>
          </p:nvSpPr>
          <p:spPr bwMode="auto">
            <a:xfrm>
              <a:off x="4633913" y="6018750"/>
              <a:ext cx="722312" cy="522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spAutoFit/>
            </a:bodyPr>
            <a:lstStyle/>
            <a:p>
              <a:pPr algn="ctr" eaLnBrk="1" hangingPunct="1">
                <a:defRPr/>
              </a:pPr>
              <a:r>
                <a:rPr lang="ja-JP" altLang="en-US" sz="1400" b="1" dirty="0">
                  <a:solidFill>
                    <a:schemeClr val="tx1"/>
                  </a:solidFill>
                </a:rPr>
                <a:t>　　　　　　</a:t>
              </a:r>
              <a:endParaRPr lang="en-US" altLang="ja-JP" sz="1400" b="1" dirty="0">
                <a:solidFill>
                  <a:schemeClr val="tx1"/>
                </a:solidFill>
              </a:endParaRPr>
            </a:p>
            <a:p>
              <a:pPr algn="ctr" eaLnBrk="1" hangingPunct="1">
                <a:defRPr/>
              </a:pPr>
              <a:r>
                <a:rPr lang="ja-JP" altLang="en-US" sz="1400" b="1" dirty="0">
                  <a:solidFill>
                    <a:schemeClr val="tx1"/>
                  </a:solidFill>
                </a:rPr>
                <a:t>　　　</a:t>
              </a:r>
            </a:p>
          </p:txBody>
        </p:sp>
        <p:sp>
          <p:nvSpPr>
            <p:cNvPr id="8" name="右矢印 7">
              <a:extLst/>
            </p:cNvPr>
            <p:cNvSpPr/>
            <p:nvPr/>
          </p:nvSpPr>
          <p:spPr>
            <a:xfrm>
              <a:off x="4643438" y="5745637"/>
              <a:ext cx="701675" cy="320749"/>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nvGrpSpPr>
          <p:cNvPr id="31747" name="グループ化 11"/>
          <p:cNvGrpSpPr>
            <a:grpSpLocks/>
          </p:cNvGrpSpPr>
          <p:nvPr/>
        </p:nvGrpSpPr>
        <p:grpSpPr bwMode="auto">
          <a:xfrm>
            <a:off x="1000125" y="1057275"/>
            <a:ext cx="0" cy="0"/>
            <a:chOff x="0" y="0"/>
            <a:chExt cx="345" cy="104"/>
          </a:xfrm>
        </p:grpSpPr>
        <p:sp>
          <p:nvSpPr>
            <p:cNvPr id="33129"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3130"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3131"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32"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33"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34"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35"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36"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37"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38"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39"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40"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41"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42"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43"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44"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45"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46"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47"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48"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49"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50"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51"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52"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53"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54"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55"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56"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57"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58"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59"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60"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61"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62"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63"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64"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65"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66"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67"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68"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69"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70"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71"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72"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73"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74"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75"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76"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77"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78"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79"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80"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81"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82"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83"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84"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85"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86"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87"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88"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89"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90"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91"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92"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93"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94"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95"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96"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97"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98"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99"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00"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01"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02"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03"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04"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05"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06"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07"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08"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09"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10"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11"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12"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13"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14"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15"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16"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17"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18"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19"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20"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21"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22"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23"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24"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25"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26"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27"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28"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29"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30"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31"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32"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33"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34"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35"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36"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37"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38"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39"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40"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41"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42"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43"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44"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45"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46"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47"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48"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49"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50"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51"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52"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53"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54"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55"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56"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57"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58"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59"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60"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61"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62"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63"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64"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65"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66"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67"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68"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69"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70"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71"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72"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73"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74"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75"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76"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77"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78"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79"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80"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81"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82"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83"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84"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85"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86"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87"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88"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89"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90"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91"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92"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93"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94"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95"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96"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97"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98"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299"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00"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01"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02"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03"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04"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05"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06"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07"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08"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09"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10"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11"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12"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13"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14"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15"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16"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17"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18"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19"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20"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21"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22"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23"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24"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25"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26"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27"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28"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29"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30"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31"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32"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33"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34"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35"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36"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37"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38"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39"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40"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41"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42"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43"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44"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45"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46"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47"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48"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49"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50"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51"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52"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53"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54"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55"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56"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57"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58"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59"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60"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61"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62"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63"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64"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65"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66"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67"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68"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69"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70"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71"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72"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73"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74"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75"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76"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77"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78"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79"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80"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81"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82"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83"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84"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85"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86"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87"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88"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89"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90"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91"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92"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93"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94"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95"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96"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3397"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98"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99"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400"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401"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402"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1748" name="グループ化 286"/>
          <p:cNvGrpSpPr>
            <a:grpSpLocks/>
          </p:cNvGrpSpPr>
          <p:nvPr/>
        </p:nvGrpSpPr>
        <p:grpSpPr bwMode="auto">
          <a:xfrm>
            <a:off x="1000125" y="1057275"/>
            <a:ext cx="0" cy="0"/>
            <a:chOff x="0" y="0"/>
            <a:chExt cx="345" cy="104"/>
          </a:xfrm>
        </p:grpSpPr>
        <p:sp>
          <p:nvSpPr>
            <p:cNvPr id="32855"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2856"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2857"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58"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59"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60"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61"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62"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63"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64"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65"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66"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67"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68"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69"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70"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71"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72"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73"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74"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75"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76"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77"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78"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79"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80"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81"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82"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83"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84"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85"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86"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87"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88"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89"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90"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91"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92"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93"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94"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95"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96"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97"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98"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99"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00"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01"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02"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03"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04"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05"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06"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07"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08"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09"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10"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11"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12"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13"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14"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15"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16"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17"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18"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19"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20"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21"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22"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23"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24"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25"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26"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27"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28"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29"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30"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31"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32"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33"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34"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35"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36"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37"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38"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39"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40"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41"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42"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43"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44"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45"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46"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47"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48"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49"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50"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51"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52"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53"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54"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55"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56"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57"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58"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59"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60"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61"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62"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63"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64"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65"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66"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67"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68"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69"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70"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71"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72"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73"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74"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75"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76"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77"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78"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79"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80"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81"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82"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83"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84"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85"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86"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87"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88"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89"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90"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91"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92"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93"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94"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95"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96"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97"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98"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99"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00"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01"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02"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03"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04"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05"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06"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07"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08"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09"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10"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11"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12"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13"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14"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15"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16"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17"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18"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19"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20"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21"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22"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23"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24"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25"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26"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27"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28"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29"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30"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31"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32"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33"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34"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35"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36"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37"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38"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39"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40"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41"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42"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43"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44"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45"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46"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47"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48"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49"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50"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51"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52"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53"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54"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55"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56"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57"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58"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59"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60"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61"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62"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63"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64"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65"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66"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67"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68"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69"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70"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71"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72"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73"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74"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75"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76"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77"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78"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79"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80"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81"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82"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83"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84"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85"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86"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87"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88"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89"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90"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91"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92"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93"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94"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95"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96"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97"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98"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99"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00"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01"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02"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03"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04"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05"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06"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07"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08"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09"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10"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11"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12"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13"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14"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15"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16"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17"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18"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19"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20"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21"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122"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3123"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24"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25"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26"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27"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28"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1749" name="グループ化 561"/>
          <p:cNvGrpSpPr>
            <a:grpSpLocks/>
          </p:cNvGrpSpPr>
          <p:nvPr/>
        </p:nvGrpSpPr>
        <p:grpSpPr bwMode="auto">
          <a:xfrm>
            <a:off x="1000125" y="1057275"/>
            <a:ext cx="0" cy="0"/>
            <a:chOff x="0" y="0"/>
            <a:chExt cx="345" cy="104"/>
          </a:xfrm>
        </p:grpSpPr>
        <p:sp>
          <p:nvSpPr>
            <p:cNvPr id="32581"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2582"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2583"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84"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85"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86"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87"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88"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89"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90"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91"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92"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93"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94"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95"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96"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97"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98"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99"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00"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01"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02"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03"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04"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05"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06"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07"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08"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09"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10"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11"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12"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13"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14"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15"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16"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17"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18"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19"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20"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21"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22"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23"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24"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25"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26"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27"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28"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29"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30"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31"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32"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33"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34"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35"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36"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37"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38"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39"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40"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41"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42"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43"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44"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45"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46"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47"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48"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49"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50"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51"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52"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53"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54"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55"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56"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57"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58"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59"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60"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61"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62"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63"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64"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65"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66"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67"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68"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69"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70"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71"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72"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73"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74"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75"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76"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77"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78"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79"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80"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81"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82"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83"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84"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85"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86"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87"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88"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89"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90"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91"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92"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93"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94"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95"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96"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97"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98"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99"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00"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01"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02"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03"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04"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05"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06"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07"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08"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09"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10"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11"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12"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13"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14"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15"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16"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17"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18"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19"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20"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21"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22"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23"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24"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25"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26"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27"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28"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29"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30"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31"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32"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33"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34"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35"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36"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37"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38"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39"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40"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41"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42"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43"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44"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45"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46"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47"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48"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49"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50"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51"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52"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53"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54"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55"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56"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57"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58"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59"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60"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61"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62"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63"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64"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65"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66"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67"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68"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69"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70"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71"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72"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3"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74"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5"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76"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7"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8"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79"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80"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81"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82"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83"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84"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85"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86"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87"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88"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89"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90"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91"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92"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93"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94"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95"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96"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97"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98"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99"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00"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01"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02"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03"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04"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05"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06"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07"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08"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09"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10"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11"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12"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13"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14"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15"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16"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17"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18"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19"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20"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21"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22"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23"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24"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25"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26"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27"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28"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29"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30"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31"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32"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33"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34"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35"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36"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37"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38"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39"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40"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41"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42"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43"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44"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45"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46"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47"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848"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2849"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50"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51"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52"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53"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54"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1750" name="グループ化 836"/>
          <p:cNvGrpSpPr>
            <a:grpSpLocks/>
          </p:cNvGrpSpPr>
          <p:nvPr/>
        </p:nvGrpSpPr>
        <p:grpSpPr bwMode="auto">
          <a:xfrm>
            <a:off x="1000125" y="1057275"/>
            <a:ext cx="0" cy="0"/>
            <a:chOff x="0" y="0"/>
            <a:chExt cx="345" cy="104"/>
          </a:xfrm>
        </p:grpSpPr>
        <p:sp>
          <p:nvSpPr>
            <p:cNvPr id="32307"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2308"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2309"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10"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11"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12"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13"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14"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15"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16"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17"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18"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19"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20"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21"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22"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23"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24"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25"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26"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27"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28"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29"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30"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31"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32"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33"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34"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35"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36"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37"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38"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39"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40"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41"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42"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43"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44"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45"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46"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47"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48"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49"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50"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51"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52"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53"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54"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55"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56"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57"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58"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59"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60"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61"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62"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63"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64"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65"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66"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67"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68"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69"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70"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71"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72"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73"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74"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75"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76"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77"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78"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79"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80"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81"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82"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83"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84"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85"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86"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87"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88"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89"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90"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91"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92"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93"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94"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95"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96"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97"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98"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99"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00"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01"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02"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03"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04"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05"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06"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07"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08"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09"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10"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11"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12"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13"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14"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15"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16"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17"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18"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19"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20"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21"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22"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23"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24"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25"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26"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27"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28"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29"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30"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31"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32"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33"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34"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35"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36"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37"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38"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39"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40"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41"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42"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43"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44"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45"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46"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47"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48"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49"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50"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51"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52"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53"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54"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55"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56"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57"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58"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59"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60"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61"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62"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63"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64"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65"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66"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67"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68"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69"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70"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71"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72"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73"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74"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75"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76"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77"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78"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79"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80"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81"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82"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83"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84"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85"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86"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87"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88"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89"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90"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91"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92"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93"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94"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95"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96"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97"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98"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99"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00"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01"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02"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03"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04"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05"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06"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07"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08"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09"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10"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11"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12"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13"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14"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15"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16"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17"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18"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19"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20"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21"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22"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23"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24"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25"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26"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27"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28"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29"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30"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31"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32"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33"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34"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35"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36"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37"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38"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39"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40"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41"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42"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43"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44"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45"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46"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47"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48"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49"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50"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51"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52"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53"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54"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55"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56"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57"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58"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59"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60"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61"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62"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63"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64"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65"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66"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67"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68"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69"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70"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71"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72"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73"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74"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2575"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76"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77"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78"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79"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80"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1751" name="グループ化 1111"/>
          <p:cNvGrpSpPr>
            <a:grpSpLocks/>
          </p:cNvGrpSpPr>
          <p:nvPr/>
        </p:nvGrpSpPr>
        <p:grpSpPr bwMode="auto">
          <a:xfrm>
            <a:off x="1000125" y="1057275"/>
            <a:ext cx="0" cy="0"/>
            <a:chOff x="0" y="0"/>
            <a:chExt cx="345" cy="104"/>
          </a:xfrm>
        </p:grpSpPr>
        <p:sp>
          <p:nvSpPr>
            <p:cNvPr id="1113" name="Freeform 1710">
              <a:extLst/>
            </p:cNvPr>
            <p:cNvSpPr>
              <a:spLocks/>
            </p:cNvSpPr>
            <p:nvPr/>
          </p:nvSpPr>
          <p:spPr bwMode="auto">
            <a:xfrm>
              <a:off x="1000125" y="1057275"/>
              <a:ext cx="0" cy="0"/>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14" name="Freeform 1711">
              <a:extLst/>
            </p:cNvPr>
            <p:cNvSpPr>
              <a:spLocks/>
            </p:cNvSpPr>
            <p:nvPr/>
          </p:nvSpPr>
          <p:spPr bwMode="auto">
            <a:xfrm>
              <a:off x="1000125" y="1057275"/>
              <a:ext cx="0" cy="0"/>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5"/>
                  </a:lnTo>
                  <a:lnTo>
                    <a:pt x="135" y="5"/>
                  </a:lnTo>
                  <a:lnTo>
                    <a:pt x="135" y="5"/>
                  </a:lnTo>
                  <a:lnTo>
                    <a:pt x="135" y="4"/>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15" name="Line 171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16" name="Line 171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17" name="Line 1714">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18" name="Line 1715">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19" name="Line 1716">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20" name="Line 1717">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21" name="Line 1718">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22" name="Line 1719">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23" name="Line 1720">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24" name="Freeform 1721">
              <a:extLst/>
            </p:cNvPr>
            <p:cNvSpPr>
              <a:spLocks/>
            </p:cNvSpPr>
            <p:nvPr/>
          </p:nvSpPr>
          <p:spPr bwMode="auto">
            <a:xfrm>
              <a:off x="1000125" y="1057275"/>
              <a:ext cx="0" cy="0"/>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25" name="Freeform 1722">
              <a:extLst/>
            </p:cNvPr>
            <p:cNvSpPr>
              <a:spLocks/>
            </p:cNvSpPr>
            <p:nvPr/>
          </p:nvSpPr>
          <p:spPr bwMode="auto">
            <a:xfrm>
              <a:off x="1000125" y="1057275"/>
              <a:ext cx="0" cy="0"/>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26" name="Freeform 1723">
              <a:extLst/>
            </p:cNvPr>
            <p:cNvSpPr>
              <a:spLocks/>
            </p:cNvSpPr>
            <p:nvPr/>
          </p:nvSpPr>
          <p:spPr bwMode="auto">
            <a:xfrm>
              <a:off x="1000125" y="1057275"/>
              <a:ext cx="0" cy="0"/>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27" name="Freeform 1724">
              <a:extLst/>
            </p:cNvPr>
            <p:cNvSpPr>
              <a:spLocks/>
            </p:cNvSpPr>
            <p:nvPr/>
          </p:nvSpPr>
          <p:spPr bwMode="auto">
            <a:xfrm>
              <a:off x="1000125" y="1057275"/>
              <a:ext cx="0" cy="0"/>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28" name="Freeform 1725">
              <a:extLst/>
            </p:cNvPr>
            <p:cNvSpPr>
              <a:spLocks/>
            </p:cNvSpPr>
            <p:nvPr/>
          </p:nvSpPr>
          <p:spPr bwMode="auto">
            <a:xfrm>
              <a:off x="1000125" y="1057275"/>
              <a:ext cx="0" cy="0"/>
            </a:xfrm>
            <a:custGeom>
              <a:avLst/>
              <a:gdLst>
                <a:gd name="T0" fmla="*/ 11 w 11"/>
                <a:gd name="T1" fmla="*/ 0 h 9"/>
                <a:gd name="T2" fmla="*/ 7 w 11"/>
                <a:gd name="T3" fmla="*/ 2 h 9"/>
                <a:gd name="T4" fmla="*/ 3 w 11"/>
                <a:gd name="T5" fmla="*/ 5 h 9"/>
                <a:gd name="T6" fmla="*/ 0 w 11"/>
                <a:gd name="T7" fmla="*/ 9 h 9"/>
              </a:gdLst>
              <a:ahLst/>
              <a:cxnLst>
                <a:cxn ang="0">
                  <a:pos x="T0" y="T1"/>
                </a:cxn>
                <a:cxn ang="0">
                  <a:pos x="T2" y="T3"/>
                </a:cxn>
                <a:cxn ang="0">
                  <a:pos x="T4" y="T5"/>
                </a:cxn>
                <a:cxn ang="0">
                  <a:pos x="T6" y="T7"/>
                </a:cxn>
              </a:cxnLst>
              <a:rect l="0" t="0" r="r" b="b"/>
              <a:pathLst>
                <a:path w="11" h="9">
                  <a:moveTo>
                    <a:pt x="11" y="0"/>
                  </a:moveTo>
                  <a:lnTo>
                    <a:pt x="7" y="2"/>
                  </a:lnTo>
                  <a:lnTo>
                    <a:pt x="3" y="5"/>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29" name="Freeform 1726">
              <a:extLst/>
            </p:cNvPr>
            <p:cNvSpPr>
              <a:spLocks/>
            </p:cNvSpPr>
            <p:nvPr/>
          </p:nvSpPr>
          <p:spPr bwMode="auto">
            <a:xfrm>
              <a:off x="1000125" y="1057275"/>
              <a:ext cx="0" cy="0"/>
            </a:xfrm>
            <a:custGeom>
              <a:avLst/>
              <a:gdLst>
                <a:gd name="T0" fmla="*/ 9 w 9"/>
                <a:gd name="T1" fmla="*/ 0 h 21"/>
                <a:gd name="T2" fmla="*/ 4 w 9"/>
                <a:gd name="T3" fmla="*/ 10 h 21"/>
                <a:gd name="T4" fmla="*/ 0 w 9"/>
                <a:gd name="T5" fmla="*/ 21 h 21"/>
              </a:gdLst>
              <a:ahLst/>
              <a:cxnLst>
                <a:cxn ang="0">
                  <a:pos x="T0" y="T1"/>
                </a:cxn>
                <a:cxn ang="0">
                  <a:pos x="T2" y="T3"/>
                </a:cxn>
                <a:cxn ang="0">
                  <a:pos x="T4" y="T5"/>
                </a:cxn>
              </a:cxnLst>
              <a:rect l="0" t="0" r="r" b="b"/>
              <a:pathLst>
                <a:path w="9" h="21">
                  <a:moveTo>
                    <a:pt x="9" y="0"/>
                  </a:moveTo>
                  <a:lnTo>
                    <a:pt x="4" y="10"/>
                  </a:lnTo>
                  <a:lnTo>
                    <a:pt x="0"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30" name="Line 1727">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31" name="Freeform 1728">
              <a:extLst/>
            </p:cNvPr>
            <p:cNvSpPr>
              <a:spLocks/>
            </p:cNvSpPr>
            <p:nvPr/>
          </p:nvSpPr>
          <p:spPr bwMode="auto">
            <a:xfrm>
              <a:off x="1000125" y="1057275"/>
              <a:ext cx="0" cy="0"/>
            </a:xfrm>
            <a:custGeom>
              <a:avLst/>
              <a:gdLst>
                <a:gd name="T0" fmla="*/ 5 w 5"/>
                <a:gd name="T1" fmla="*/ 0 h 19"/>
                <a:gd name="T2" fmla="*/ 2 w 5"/>
                <a:gd name="T3" fmla="*/ 9 h 19"/>
                <a:gd name="T4" fmla="*/ 0 w 5"/>
                <a:gd name="T5" fmla="*/ 19 h 19"/>
              </a:gdLst>
              <a:ahLst/>
              <a:cxnLst>
                <a:cxn ang="0">
                  <a:pos x="T0" y="T1"/>
                </a:cxn>
                <a:cxn ang="0">
                  <a:pos x="T2" y="T3"/>
                </a:cxn>
                <a:cxn ang="0">
                  <a:pos x="T4" y="T5"/>
                </a:cxn>
              </a:cxnLst>
              <a:rect l="0" t="0" r="r" b="b"/>
              <a:pathLst>
                <a:path w="5" h="19">
                  <a:moveTo>
                    <a:pt x="5" y="0"/>
                  </a:moveTo>
                  <a:lnTo>
                    <a:pt x="2"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32" name="Freeform 1729">
              <a:extLst/>
            </p:cNvPr>
            <p:cNvSpPr>
              <a:spLocks/>
            </p:cNvSpPr>
            <p:nvPr/>
          </p:nvSpPr>
          <p:spPr bwMode="auto">
            <a:xfrm>
              <a:off x="1000125" y="1057275"/>
              <a:ext cx="0" cy="0"/>
            </a:xfrm>
            <a:custGeom>
              <a:avLst/>
              <a:gdLst>
                <a:gd name="T0" fmla="*/ 12 w 12"/>
                <a:gd name="T1" fmla="*/ 24 h 24"/>
                <a:gd name="T2" fmla="*/ 7 w 12"/>
                <a:gd name="T3" fmla="*/ 11 h 24"/>
                <a:gd name="T4" fmla="*/ 0 w 12"/>
                <a:gd name="T5" fmla="*/ 0 h 24"/>
              </a:gdLst>
              <a:ahLst/>
              <a:cxnLst>
                <a:cxn ang="0">
                  <a:pos x="T0" y="T1"/>
                </a:cxn>
                <a:cxn ang="0">
                  <a:pos x="T2" y="T3"/>
                </a:cxn>
                <a:cxn ang="0">
                  <a:pos x="T4" y="T5"/>
                </a:cxn>
              </a:cxnLst>
              <a:rect l="0" t="0" r="r" b="b"/>
              <a:pathLst>
                <a:path w="12" h="24">
                  <a:moveTo>
                    <a:pt x="12" y="24"/>
                  </a:moveTo>
                  <a:lnTo>
                    <a:pt x="7"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33" name="Line 1730">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34" name="Line 173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35" name="Line 173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36" name="Line 173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37" name="Freeform 1734">
              <a:extLst/>
            </p:cNvPr>
            <p:cNvSpPr>
              <a:spLocks/>
            </p:cNvSpPr>
            <p:nvPr/>
          </p:nvSpPr>
          <p:spPr bwMode="auto">
            <a:xfrm>
              <a:off x="1000125" y="1057275"/>
              <a:ext cx="0" cy="0"/>
            </a:xfrm>
            <a:custGeom>
              <a:avLst/>
              <a:gdLst>
                <a:gd name="T0" fmla="*/ 0 w 2"/>
                <a:gd name="T1" fmla="*/ 2 h 2"/>
                <a:gd name="T2" fmla="*/ 1 w 2"/>
                <a:gd name="T3" fmla="*/ 2 h 2"/>
                <a:gd name="T4" fmla="*/ 2 w 2"/>
                <a:gd name="T5" fmla="*/ 0 h 2"/>
              </a:gdLst>
              <a:ahLst/>
              <a:cxnLst>
                <a:cxn ang="0">
                  <a:pos x="T0" y="T1"/>
                </a:cxn>
                <a:cxn ang="0">
                  <a:pos x="T2" y="T3"/>
                </a:cxn>
                <a:cxn ang="0">
                  <a:pos x="T4" y="T5"/>
                </a:cxn>
              </a:cxnLst>
              <a:rect l="0" t="0" r="r" b="b"/>
              <a:pathLst>
                <a:path w="2" h="2">
                  <a:moveTo>
                    <a:pt x="0" y="2"/>
                  </a:moveTo>
                  <a:lnTo>
                    <a:pt x="1" y="2"/>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38" name="Line 1735">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39" name="Line 1736">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40" name="Line 173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41" name="Line 1738">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42" name="Line 1739">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43" name="Line 1740">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44" name="Line 174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45" name="Line 174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46" name="Line 174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47" name="Line 1744">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48" name="Freeform 1745">
              <a:extLst/>
            </p:cNvPr>
            <p:cNvSpPr>
              <a:spLocks/>
            </p:cNvSpPr>
            <p:nvPr/>
          </p:nvSpPr>
          <p:spPr bwMode="auto">
            <a:xfrm>
              <a:off x="1000125" y="1057275"/>
              <a:ext cx="0" cy="0"/>
            </a:xfrm>
            <a:custGeom>
              <a:avLst/>
              <a:gdLst>
                <a:gd name="T0" fmla="*/ 1 w 1"/>
                <a:gd name="T1" fmla="*/ 0 h 2"/>
                <a:gd name="T2" fmla="*/ 0 w 1"/>
                <a:gd name="T3" fmla="*/ 0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0"/>
                  </a:moveTo>
                  <a:lnTo>
                    <a:pt x="0" y="0"/>
                  </a:ln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49" name="Line 1746">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50" name="Line 174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51" name="Line 1748">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52" name="Line 1749">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53" name="Freeform 1750">
              <a:extLst/>
            </p:cNvPr>
            <p:cNvSpPr>
              <a:spLocks/>
            </p:cNvSpPr>
            <p:nvPr/>
          </p:nvSpPr>
          <p:spPr bwMode="auto">
            <a:xfrm>
              <a:off x="1000125" y="1057275"/>
              <a:ext cx="0" cy="0"/>
            </a:xfrm>
            <a:custGeom>
              <a:avLst/>
              <a:gdLst>
                <a:gd name="T0" fmla="*/ 25 w 25"/>
                <a:gd name="T1" fmla="*/ 1 h 1"/>
                <a:gd name="T2" fmla="*/ 12 w 25"/>
                <a:gd name="T3" fmla="*/ 0 h 1"/>
                <a:gd name="T4" fmla="*/ 0 w 25"/>
                <a:gd name="T5" fmla="*/ 0 h 1"/>
              </a:gdLst>
              <a:ahLst/>
              <a:cxnLst>
                <a:cxn ang="0">
                  <a:pos x="T0" y="T1"/>
                </a:cxn>
                <a:cxn ang="0">
                  <a:pos x="T2" y="T3"/>
                </a:cxn>
                <a:cxn ang="0">
                  <a:pos x="T4" y="T5"/>
                </a:cxn>
              </a:cxnLst>
              <a:rect l="0" t="0" r="r" b="b"/>
              <a:pathLst>
                <a:path w="25" h="1">
                  <a:moveTo>
                    <a:pt x="25" y="1"/>
                  </a:moveTo>
                  <a:lnTo>
                    <a:pt x="1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54" name="Freeform 1751">
              <a:extLst/>
            </p:cNvPr>
            <p:cNvSpPr>
              <a:spLocks/>
            </p:cNvSpPr>
            <p:nvPr/>
          </p:nvSpPr>
          <p:spPr bwMode="auto">
            <a:xfrm>
              <a:off x="1000125" y="1057275"/>
              <a:ext cx="0" cy="0"/>
            </a:xfrm>
            <a:custGeom>
              <a:avLst/>
              <a:gdLst>
                <a:gd name="T0" fmla="*/ 3 w 3"/>
                <a:gd name="T1" fmla="*/ 0 h 22"/>
                <a:gd name="T2" fmla="*/ 1 w 3"/>
                <a:gd name="T3" fmla="*/ 7 h 22"/>
                <a:gd name="T4" fmla="*/ 0 w 3"/>
                <a:gd name="T5" fmla="*/ 14 h 22"/>
                <a:gd name="T6" fmla="*/ 0 w 3"/>
                <a:gd name="T7" fmla="*/ 22 h 22"/>
              </a:gdLst>
              <a:ahLst/>
              <a:cxnLst>
                <a:cxn ang="0">
                  <a:pos x="T0" y="T1"/>
                </a:cxn>
                <a:cxn ang="0">
                  <a:pos x="T2" y="T3"/>
                </a:cxn>
                <a:cxn ang="0">
                  <a:pos x="T4" y="T5"/>
                </a:cxn>
                <a:cxn ang="0">
                  <a:pos x="T6" y="T7"/>
                </a:cxn>
              </a:cxnLst>
              <a:rect l="0" t="0" r="r" b="b"/>
              <a:pathLst>
                <a:path w="3" h="22">
                  <a:moveTo>
                    <a:pt x="3" y="0"/>
                  </a:moveTo>
                  <a:lnTo>
                    <a:pt x="1" y="7"/>
                  </a:lnTo>
                  <a:lnTo>
                    <a:pt x="0"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55" name="Freeform 1752">
              <a:extLst/>
            </p:cNvPr>
            <p:cNvSpPr>
              <a:spLocks/>
            </p:cNvSpPr>
            <p:nvPr/>
          </p:nvSpPr>
          <p:spPr bwMode="auto">
            <a:xfrm>
              <a:off x="1000125" y="1057275"/>
              <a:ext cx="0" cy="0"/>
            </a:xfrm>
            <a:custGeom>
              <a:avLst/>
              <a:gdLst>
                <a:gd name="T0" fmla="*/ 2 w 2"/>
                <a:gd name="T1" fmla="*/ 0 h 20"/>
                <a:gd name="T2" fmla="*/ 0 w 2"/>
                <a:gd name="T3" fmla="*/ 10 h 20"/>
                <a:gd name="T4" fmla="*/ 0 w 2"/>
                <a:gd name="T5" fmla="*/ 20 h 20"/>
              </a:gdLst>
              <a:ahLst/>
              <a:cxnLst>
                <a:cxn ang="0">
                  <a:pos x="T0" y="T1"/>
                </a:cxn>
                <a:cxn ang="0">
                  <a:pos x="T2" y="T3"/>
                </a:cxn>
                <a:cxn ang="0">
                  <a:pos x="T4" y="T5"/>
                </a:cxn>
              </a:cxnLst>
              <a:rect l="0" t="0" r="r" b="b"/>
              <a:pathLst>
                <a:path w="2" h="20">
                  <a:moveTo>
                    <a:pt x="2" y="0"/>
                  </a:moveTo>
                  <a:lnTo>
                    <a:pt x="0" y="10"/>
                  </a:lnTo>
                  <a:lnTo>
                    <a:pt x="0" y="2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56" name="Freeform 1753">
              <a:extLst/>
            </p:cNvPr>
            <p:cNvSpPr>
              <a:spLocks/>
            </p:cNvSpPr>
            <p:nvPr/>
          </p:nvSpPr>
          <p:spPr bwMode="auto">
            <a:xfrm>
              <a:off x="1000125" y="1057275"/>
              <a:ext cx="0" cy="0"/>
            </a:xfrm>
            <a:custGeom>
              <a:avLst/>
              <a:gdLst>
                <a:gd name="T0" fmla="*/ 3 w 3"/>
                <a:gd name="T1" fmla="*/ 0 h 22"/>
                <a:gd name="T2" fmla="*/ 1 w 3"/>
                <a:gd name="T3" fmla="*/ 7 h 22"/>
                <a:gd name="T4" fmla="*/ 0 w 3"/>
                <a:gd name="T5" fmla="*/ 15 h 22"/>
                <a:gd name="T6" fmla="*/ 1 w 3"/>
                <a:gd name="T7" fmla="*/ 22 h 22"/>
              </a:gdLst>
              <a:ahLst/>
              <a:cxnLst>
                <a:cxn ang="0">
                  <a:pos x="T0" y="T1"/>
                </a:cxn>
                <a:cxn ang="0">
                  <a:pos x="T2" y="T3"/>
                </a:cxn>
                <a:cxn ang="0">
                  <a:pos x="T4" y="T5"/>
                </a:cxn>
                <a:cxn ang="0">
                  <a:pos x="T6" y="T7"/>
                </a:cxn>
              </a:cxnLst>
              <a:rect l="0" t="0" r="r" b="b"/>
              <a:pathLst>
                <a:path w="3" h="22">
                  <a:moveTo>
                    <a:pt x="3" y="0"/>
                  </a:moveTo>
                  <a:lnTo>
                    <a:pt x="1" y="7"/>
                  </a:lnTo>
                  <a:lnTo>
                    <a:pt x="0" y="15"/>
                  </a:lnTo>
                  <a:lnTo>
                    <a:pt x="1"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57" name="Line 1754">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58" name="Line 175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59" name="Line 1756">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60" name="Line 1757">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61" name="Line 1758">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62" name="Line 1759">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63" name="Freeform 1760">
              <a:extLst/>
            </p:cNvPr>
            <p:cNvSpPr>
              <a:spLocks/>
            </p:cNvSpPr>
            <p:nvPr/>
          </p:nvSpPr>
          <p:spPr bwMode="auto">
            <a:xfrm>
              <a:off x="1000125" y="1057275"/>
              <a:ext cx="0" cy="0"/>
            </a:xfrm>
            <a:custGeom>
              <a:avLst/>
              <a:gdLst>
                <a:gd name="T0" fmla="*/ 2 w 2"/>
                <a:gd name="T1" fmla="*/ 0 h 19"/>
                <a:gd name="T2" fmla="*/ 1 w 2"/>
                <a:gd name="T3" fmla="*/ 9 h 19"/>
                <a:gd name="T4" fmla="*/ 0 w 2"/>
                <a:gd name="T5" fmla="*/ 19 h 19"/>
              </a:gdLst>
              <a:ahLst/>
              <a:cxnLst>
                <a:cxn ang="0">
                  <a:pos x="T0" y="T1"/>
                </a:cxn>
                <a:cxn ang="0">
                  <a:pos x="T2" y="T3"/>
                </a:cxn>
                <a:cxn ang="0">
                  <a:pos x="T4" y="T5"/>
                </a:cxn>
              </a:cxnLst>
              <a:rect l="0" t="0" r="r" b="b"/>
              <a:pathLst>
                <a:path w="2" h="19">
                  <a:moveTo>
                    <a:pt x="2" y="0"/>
                  </a:moveTo>
                  <a:lnTo>
                    <a:pt x="1"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64" name="Freeform 1761">
              <a:extLst/>
            </p:cNvPr>
            <p:cNvSpPr>
              <a:spLocks/>
            </p:cNvSpPr>
            <p:nvPr/>
          </p:nvSpPr>
          <p:spPr bwMode="auto">
            <a:xfrm>
              <a:off x="1000125" y="1057275"/>
              <a:ext cx="0" cy="0"/>
            </a:xfrm>
            <a:custGeom>
              <a:avLst/>
              <a:gdLst>
                <a:gd name="T0" fmla="*/ 1 w 1"/>
                <a:gd name="T1" fmla="*/ 0 h 19"/>
                <a:gd name="T2" fmla="*/ 0 w 1"/>
                <a:gd name="T3" fmla="*/ 9 h 19"/>
                <a:gd name="T4" fmla="*/ 0 w 1"/>
                <a:gd name="T5" fmla="*/ 19 h 19"/>
              </a:gdLst>
              <a:ahLst/>
              <a:cxnLst>
                <a:cxn ang="0">
                  <a:pos x="T0" y="T1"/>
                </a:cxn>
                <a:cxn ang="0">
                  <a:pos x="T2" y="T3"/>
                </a:cxn>
                <a:cxn ang="0">
                  <a:pos x="T4" y="T5"/>
                </a:cxn>
              </a:cxnLst>
              <a:rect l="0" t="0" r="r" b="b"/>
              <a:pathLst>
                <a:path w="1" h="19">
                  <a:moveTo>
                    <a:pt x="1" y="0"/>
                  </a:moveTo>
                  <a:lnTo>
                    <a:pt x="0"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65" name="Line 176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66" name="Line 176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67" name="Freeform 1764">
              <a:extLst/>
            </p:cNvPr>
            <p:cNvSpPr>
              <a:spLocks/>
            </p:cNvSpPr>
            <p:nvPr/>
          </p:nvSpPr>
          <p:spPr bwMode="auto">
            <a:xfrm>
              <a:off x="1000125" y="1057275"/>
              <a:ext cx="0" cy="0"/>
            </a:xfrm>
            <a:custGeom>
              <a:avLst/>
              <a:gdLst>
                <a:gd name="T0" fmla="*/ 2 w 2"/>
                <a:gd name="T1" fmla="*/ 0 h 19"/>
                <a:gd name="T2" fmla="*/ 0 w 2"/>
                <a:gd name="T3" fmla="*/ 9 h 19"/>
                <a:gd name="T4" fmla="*/ 1 w 2"/>
                <a:gd name="T5" fmla="*/ 19 h 19"/>
              </a:gdLst>
              <a:ahLst/>
              <a:cxnLst>
                <a:cxn ang="0">
                  <a:pos x="T0" y="T1"/>
                </a:cxn>
                <a:cxn ang="0">
                  <a:pos x="T2" y="T3"/>
                </a:cxn>
                <a:cxn ang="0">
                  <a:pos x="T4" y="T5"/>
                </a:cxn>
              </a:cxnLst>
              <a:rect l="0" t="0" r="r" b="b"/>
              <a:pathLst>
                <a:path w="2" h="19">
                  <a:moveTo>
                    <a:pt x="2" y="0"/>
                  </a:moveTo>
                  <a:lnTo>
                    <a:pt x="0" y="9"/>
                  </a:lnTo>
                  <a:lnTo>
                    <a:pt x="1"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68" name="Line 176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69" name="Line 1766">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70" name="Line 176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71" name="Line 1768">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72" name="Freeform 1769">
              <a:extLst/>
            </p:cNvPr>
            <p:cNvSpPr>
              <a:spLocks/>
            </p:cNvSpPr>
            <p:nvPr/>
          </p:nvSpPr>
          <p:spPr bwMode="auto">
            <a:xfrm>
              <a:off x="1000125" y="1057275"/>
              <a:ext cx="0" cy="0"/>
            </a:xfrm>
            <a:custGeom>
              <a:avLst/>
              <a:gdLst>
                <a:gd name="T0" fmla="*/ 8 w 8"/>
                <a:gd name="T1" fmla="*/ 0 h 2"/>
                <a:gd name="T2" fmla="*/ 4 w 8"/>
                <a:gd name="T3" fmla="*/ 0 h 2"/>
                <a:gd name="T4" fmla="*/ 0 w 8"/>
                <a:gd name="T5" fmla="*/ 2 h 2"/>
              </a:gdLst>
              <a:ahLst/>
              <a:cxnLst>
                <a:cxn ang="0">
                  <a:pos x="T0" y="T1"/>
                </a:cxn>
                <a:cxn ang="0">
                  <a:pos x="T2" y="T3"/>
                </a:cxn>
                <a:cxn ang="0">
                  <a:pos x="T4" y="T5"/>
                </a:cxn>
              </a:cxnLst>
              <a:rect l="0" t="0" r="r" b="b"/>
              <a:pathLst>
                <a:path w="8" h="2">
                  <a:moveTo>
                    <a:pt x="8" y="0"/>
                  </a:moveTo>
                  <a:lnTo>
                    <a:pt x="4"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73" name="Freeform 1770">
              <a:extLst/>
            </p:cNvPr>
            <p:cNvSpPr>
              <a:spLocks/>
            </p:cNvSpPr>
            <p:nvPr/>
          </p:nvSpPr>
          <p:spPr bwMode="auto">
            <a:xfrm>
              <a:off x="1000125" y="1057275"/>
              <a:ext cx="0" cy="0"/>
            </a:xfrm>
            <a:custGeom>
              <a:avLst/>
              <a:gdLst>
                <a:gd name="T0" fmla="*/ 0 w 7"/>
                <a:gd name="T1" fmla="*/ 0 h 2"/>
                <a:gd name="T2" fmla="*/ 3 w 7"/>
                <a:gd name="T3" fmla="*/ 2 h 2"/>
                <a:gd name="T4" fmla="*/ 7 w 7"/>
                <a:gd name="T5" fmla="*/ 2 h 2"/>
              </a:gdLst>
              <a:ahLst/>
              <a:cxnLst>
                <a:cxn ang="0">
                  <a:pos x="T0" y="T1"/>
                </a:cxn>
                <a:cxn ang="0">
                  <a:pos x="T2" y="T3"/>
                </a:cxn>
                <a:cxn ang="0">
                  <a:pos x="T4" y="T5"/>
                </a:cxn>
              </a:cxnLst>
              <a:rect l="0" t="0" r="r" b="b"/>
              <a:pathLst>
                <a:path w="7" h="2">
                  <a:moveTo>
                    <a:pt x="0" y="0"/>
                  </a:moveTo>
                  <a:lnTo>
                    <a:pt x="3" y="2"/>
                  </a:lnTo>
                  <a:lnTo>
                    <a:pt x="7"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74" name="Freeform 1771">
              <a:extLst/>
            </p:cNvPr>
            <p:cNvSpPr>
              <a:spLocks/>
            </p:cNvSpPr>
            <p:nvPr/>
          </p:nvSpPr>
          <p:spPr bwMode="auto">
            <a:xfrm>
              <a:off x="1000125" y="1057275"/>
              <a:ext cx="0" cy="0"/>
            </a:xfrm>
            <a:custGeom>
              <a:avLst/>
              <a:gdLst>
                <a:gd name="T0" fmla="*/ 0 w 6"/>
                <a:gd name="T1" fmla="*/ 0 h 1"/>
                <a:gd name="T2" fmla="*/ 2 w 6"/>
                <a:gd name="T3" fmla="*/ 1 h 1"/>
                <a:gd name="T4" fmla="*/ 4 w 6"/>
                <a:gd name="T5" fmla="*/ 1 h 1"/>
                <a:gd name="T6" fmla="*/ 6 w 6"/>
                <a:gd name="T7" fmla="*/ 0 h 1"/>
              </a:gdLst>
              <a:ahLst/>
              <a:cxnLst>
                <a:cxn ang="0">
                  <a:pos x="T0" y="T1"/>
                </a:cxn>
                <a:cxn ang="0">
                  <a:pos x="T2" y="T3"/>
                </a:cxn>
                <a:cxn ang="0">
                  <a:pos x="T4" y="T5"/>
                </a:cxn>
                <a:cxn ang="0">
                  <a:pos x="T6" y="T7"/>
                </a:cxn>
              </a:cxnLst>
              <a:rect l="0" t="0" r="r" b="b"/>
              <a:pathLst>
                <a:path w="6" h="1">
                  <a:moveTo>
                    <a:pt x="0" y="0"/>
                  </a:moveTo>
                  <a:lnTo>
                    <a:pt x="2" y="1"/>
                  </a:lnTo>
                  <a:lnTo>
                    <a:pt x="4" y="1"/>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75" name="Freeform 1772">
              <a:extLst/>
            </p:cNvPr>
            <p:cNvSpPr>
              <a:spLocks/>
            </p:cNvSpPr>
            <p:nvPr/>
          </p:nvSpPr>
          <p:spPr bwMode="auto">
            <a:xfrm>
              <a:off x="1000125" y="1057275"/>
              <a:ext cx="0" cy="0"/>
            </a:xfrm>
            <a:custGeom>
              <a:avLst/>
              <a:gdLst>
                <a:gd name="T0" fmla="*/ 0 w 11"/>
                <a:gd name="T1" fmla="*/ 0 h 1"/>
                <a:gd name="T2" fmla="*/ 3 w 11"/>
                <a:gd name="T3" fmla="*/ 1 h 1"/>
                <a:gd name="T4" fmla="*/ 7 w 11"/>
                <a:gd name="T5" fmla="*/ 1 h 1"/>
                <a:gd name="T6" fmla="*/ 11 w 11"/>
                <a:gd name="T7" fmla="*/ 0 h 1"/>
              </a:gdLst>
              <a:ahLst/>
              <a:cxnLst>
                <a:cxn ang="0">
                  <a:pos x="T0" y="T1"/>
                </a:cxn>
                <a:cxn ang="0">
                  <a:pos x="T2" y="T3"/>
                </a:cxn>
                <a:cxn ang="0">
                  <a:pos x="T4" y="T5"/>
                </a:cxn>
                <a:cxn ang="0">
                  <a:pos x="T6" y="T7"/>
                </a:cxn>
              </a:cxnLst>
              <a:rect l="0" t="0" r="r" b="b"/>
              <a:pathLst>
                <a:path w="11" h="1">
                  <a:moveTo>
                    <a:pt x="0" y="0"/>
                  </a:moveTo>
                  <a:lnTo>
                    <a:pt x="3" y="1"/>
                  </a:lnTo>
                  <a:lnTo>
                    <a:pt x="7" y="1"/>
                  </a:lnTo>
                  <a:lnTo>
                    <a:pt x="1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76" name="Freeform 1773">
              <a:extLst/>
            </p:cNvPr>
            <p:cNvSpPr>
              <a:spLocks/>
            </p:cNvSpPr>
            <p:nvPr/>
          </p:nvSpPr>
          <p:spPr bwMode="auto">
            <a:xfrm>
              <a:off x="1000125" y="1057275"/>
              <a:ext cx="0" cy="0"/>
            </a:xfrm>
            <a:custGeom>
              <a:avLst/>
              <a:gdLst>
                <a:gd name="T0" fmla="*/ 0 w 6"/>
                <a:gd name="T1" fmla="*/ 0 h 1"/>
                <a:gd name="T2" fmla="*/ 3 w 6"/>
                <a:gd name="T3" fmla="*/ 1 h 1"/>
                <a:gd name="T4" fmla="*/ 6 w 6"/>
                <a:gd name="T5" fmla="*/ 1 h 1"/>
              </a:gdLst>
              <a:ahLst/>
              <a:cxnLst>
                <a:cxn ang="0">
                  <a:pos x="T0" y="T1"/>
                </a:cxn>
                <a:cxn ang="0">
                  <a:pos x="T2" y="T3"/>
                </a:cxn>
                <a:cxn ang="0">
                  <a:pos x="T4" y="T5"/>
                </a:cxn>
              </a:cxnLst>
              <a:rect l="0" t="0" r="r" b="b"/>
              <a:pathLst>
                <a:path w="6" h="1">
                  <a:moveTo>
                    <a:pt x="0" y="0"/>
                  </a:moveTo>
                  <a:lnTo>
                    <a:pt x="3" y="1"/>
                  </a:lnTo>
                  <a:lnTo>
                    <a:pt x="6"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77" name="Line 1774">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78" name="Freeform 1775">
              <a:extLst/>
            </p:cNvPr>
            <p:cNvSpPr>
              <a:spLocks/>
            </p:cNvSpPr>
            <p:nvPr/>
          </p:nvSpPr>
          <p:spPr bwMode="auto">
            <a:xfrm>
              <a:off x="1000125" y="1057275"/>
              <a:ext cx="0" cy="0"/>
            </a:xfrm>
            <a:custGeom>
              <a:avLst/>
              <a:gdLst>
                <a:gd name="T0" fmla="*/ 8 w 8"/>
                <a:gd name="T1" fmla="*/ 2 h 2"/>
                <a:gd name="T2" fmla="*/ 5 w 8"/>
                <a:gd name="T3" fmla="*/ 0 h 2"/>
                <a:gd name="T4" fmla="*/ 2 w 8"/>
                <a:gd name="T5" fmla="*/ 1 h 2"/>
                <a:gd name="T6" fmla="*/ 0 w 8"/>
                <a:gd name="T7" fmla="*/ 2 h 2"/>
              </a:gdLst>
              <a:ahLst/>
              <a:cxnLst>
                <a:cxn ang="0">
                  <a:pos x="T0" y="T1"/>
                </a:cxn>
                <a:cxn ang="0">
                  <a:pos x="T2" y="T3"/>
                </a:cxn>
                <a:cxn ang="0">
                  <a:pos x="T4" y="T5"/>
                </a:cxn>
                <a:cxn ang="0">
                  <a:pos x="T6" y="T7"/>
                </a:cxn>
              </a:cxnLst>
              <a:rect l="0" t="0" r="r" b="b"/>
              <a:pathLst>
                <a:path w="8" h="2">
                  <a:moveTo>
                    <a:pt x="8" y="2"/>
                  </a:moveTo>
                  <a:lnTo>
                    <a:pt x="5" y="0"/>
                  </a:lnTo>
                  <a:lnTo>
                    <a:pt x="2"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79" name="Freeform 1776">
              <a:extLst/>
            </p:cNvPr>
            <p:cNvSpPr>
              <a:spLocks/>
            </p:cNvSpPr>
            <p:nvPr/>
          </p:nvSpPr>
          <p:spPr bwMode="auto">
            <a:xfrm>
              <a:off x="1000125" y="1057275"/>
              <a:ext cx="0" cy="0"/>
            </a:xfrm>
            <a:custGeom>
              <a:avLst/>
              <a:gdLst>
                <a:gd name="T0" fmla="*/ 0 w 8"/>
                <a:gd name="T1" fmla="*/ 0 h 1"/>
                <a:gd name="T2" fmla="*/ 3 w 8"/>
                <a:gd name="T3" fmla="*/ 1 h 1"/>
                <a:gd name="T4" fmla="*/ 6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6"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80" name="Freeform 1777">
              <a:extLst/>
            </p:cNvPr>
            <p:cNvSpPr>
              <a:spLocks/>
            </p:cNvSpPr>
            <p:nvPr/>
          </p:nvSpPr>
          <p:spPr bwMode="auto">
            <a:xfrm>
              <a:off x="1000125" y="1057275"/>
              <a:ext cx="0" cy="0"/>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3"/>
                  </a:moveTo>
                  <a:lnTo>
                    <a:pt x="2" y="4"/>
                  </a:lnTo>
                  <a:lnTo>
                    <a:pt x="2" y="3"/>
                  </a:lnTo>
                  <a:lnTo>
                    <a:pt x="3" y="2"/>
                  </a:lnTo>
                  <a:lnTo>
                    <a:pt x="2" y="1"/>
                  </a:ln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81" name="Freeform 1778">
              <a:extLst/>
            </p:cNvPr>
            <p:cNvSpPr>
              <a:spLocks/>
            </p:cNvSpPr>
            <p:nvPr/>
          </p:nvSpPr>
          <p:spPr bwMode="auto">
            <a:xfrm>
              <a:off x="1000125" y="1057275"/>
              <a:ext cx="0" cy="0"/>
            </a:xfrm>
            <a:custGeom>
              <a:avLst/>
              <a:gdLst>
                <a:gd name="T0" fmla="*/ 0 w 5"/>
                <a:gd name="T1" fmla="*/ 6 h 6"/>
                <a:gd name="T2" fmla="*/ 2 w 5"/>
                <a:gd name="T3" fmla="*/ 5 h 6"/>
                <a:gd name="T4" fmla="*/ 4 w 5"/>
                <a:gd name="T5" fmla="*/ 3 h 6"/>
                <a:gd name="T6" fmla="*/ 5 w 5"/>
                <a:gd name="T7" fmla="*/ 0 h 6"/>
              </a:gdLst>
              <a:ahLst/>
              <a:cxnLst>
                <a:cxn ang="0">
                  <a:pos x="T0" y="T1"/>
                </a:cxn>
                <a:cxn ang="0">
                  <a:pos x="T2" y="T3"/>
                </a:cxn>
                <a:cxn ang="0">
                  <a:pos x="T4" y="T5"/>
                </a:cxn>
                <a:cxn ang="0">
                  <a:pos x="T6" y="T7"/>
                </a:cxn>
              </a:cxnLst>
              <a:rect l="0" t="0" r="r" b="b"/>
              <a:pathLst>
                <a:path w="5" h="6">
                  <a:moveTo>
                    <a:pt x="0" y="6"/>
                  </a:moveTo>
                  <a:lnTo>
                    <a:pt x="2" y="5"/>
                  </a:lnTo>
                  <a:lnTo>
                    <a:pt x="4" y="3"/>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82" name="Freeform 1779">
              <a:extLst/>
            </p:cNvPr>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a:extLst/>
          </p:spPr>
          <p:txBody>
            <a:bodyPr/>
            <a:lstStyle/>
            <a:p>
              <a:pPr eaLnBrk="1" hangingPunct="1">
                <a:defRPr/>
              </a:pPr>
              <a:endParaRPr lang="ja-JP" altLang="en-US">
                <a:latin typeface="Arial" charset="0"/>
              </a:endParaRPr>
            </a:p>
          </p:txBody>
        </p:sp>
        <p:sp>
          <p:nvSpPr>
            <p:cNvPr id="1183" name="Freeform 1780">
              <a:extLst/>
            </p:cNvPr>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a:extLst/>
          </p:spPr>
          <p:txBody>
            <a:bodyPr/>
            <a:lstStyle/>
            <a:p>
              <a:pPr eaLnBrk="1" hangingPunct="1">
                <a:defRPr/>
              </a:pPr>
              <a:endParaRPr lang="ja-JP" altLang="en-US">
                <a:latin typeface="Arial" charset="0"/>
              </a:endParaRPr>
            </a:p>
          </p:txBody>
        </p:sp>
        <p:sp>
          <p:nvSpPr>
            <p:cNvPr id="1184" name="Freeform 1781">
              <a:extLst/>
            </p:cNvPr>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a:extLst/>
          </p:spPr>
          <p:txBody>
            <a:bodyPr/>
            <a:lstStyle/>
            <a:p>
              <a:pPr eaLnBrk="1" hangingPunct="1">
                <a:defRPr/>
              </a:pPr>
              <a:endParaRPr lang="ja-JP" altLang="en-US">
                <a:latin typeface="Arial" charset="0"/>
              </a:endParaRPr>
            </a:p>
          </p:txBody>
        </p:sp>
        <p:sp>
          <p:nvSpPr>
            <p:cNvPr id="1185" name="Freeform 1782">
              <a:extLst/>
            </p:cNvPr>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a:extLst/>
          </p:spPr>
          <p:txBody>
            <a:bodyPr/>
            <a:lstStyle/>
            <a:p>
              <a:pPr eaLnBrk="1" hangingPunct="1">
                <a:defRPr/>
              </a:pPr>
              <a:endParaRPr lang="ja-JP" altLang="en-US">
                <a:latin typeface="Arial" charset="0"/>
              </a:endParaRPr>
            </a:p>
          </p:txBody>
        </p:sp>
        <p:sp>
          <p:nvSpPr>
            <p:cNvPr id="1186" name="Line 1783">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87" name="Line 1784">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88" name="Freeform 1785">
              <a:extLst/>
            </p:cNvPr>
            <p:cNvSpPr>
              <a:spLocks/>
            </p:cNvSpPr>
            <p:nvPr/>
          </p:nvSpPr>
          <p:spPr bwMode="auto">
            <a:xfrm>
              <a:off x="1000125" y="1057275"/>
              <a:ext cx="0" cy="0"/>
            </a:xfrm>
            <a:custGeom>
              <a:avLst/>
              <a:gdLst>
                <a:gd name="T0" fmla="*/ 0 w 6"/>
                <a:gd name="T1" fmla="*/ 4 h 4"/>
                <a:gd name="T2" fmla="*/ 4 w 6"/>
                <a:gd name="T3" fmla="*/ 2 h 4"/>
                <a:gd name="T4" fmla="*/ 6 w 6"/>
                <a:gd name="T5" fmla="*/ 0 h 4"/>
              </a:gdLst>
              <a:ahLst/>
              <a:cxnLst>
                <a:cxn ang="0">
                  <a:pos x="T0" y="T1"/>
                </a:cxn>
                <a:cxn ang="0">
                  <a:pos x="T2" y="T3"/>
                </a:cxn>
                <a:cxn ang="0">
                  <a:pos x="T4" y="T5"/>
                </a:cxn>
              </a:cxnLst>
              <a:rect l="0" t="0" r="r" b="b"/>
              <a:pathLst>
                <a:path w="6" h="4">
                  <a:moveTo>
                    <a:pt x="0" y="4"/>
                  </a:moveTo>
                  <a:lnTo>
                    <a:pt x="4" y="2"/>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89" name="Freeform 1786">
              <a:extLst/>
            </p:cNvPr>
            <p:cNvSpPr>
              <a:spLocks/>
            </p:cNvSpPr>
            <p:nvPr/>
          </p:nvSpPr>
          <p:spPr bwMode="auto">
            <a:xfrm>
              <a:off x="1000125" y="1057275"/>
              <a:ext cx="0" cy="0"/>
            </a:xfrm>
            <a:custGeom>
              <a:avLst/>
              <a:gdLst>
                <a:gd name="T0" fmla="*/ 16 w 16"/>
                <a:gd name="T1" fmla="*/ 10 h 10"/>
                <a:gd name="T2" fmla="*/ 13 w 16"/>
                <a:gd name="T3" fmla="*/ 6 h 10"/>
                <a:gd name="T4" fmla="*/ 9 w 16"/>
                <a:gd name="T5" fmla="*/ 3 h 10"/>
                <a:gd name="T6" fmla="*/ 5 w 16"/>
                <a:gd name="T7" fmla="*/ 1 h 10"/>
                <a:gd name="T8" fmla="*/ 0 w 16"/>
                <a:gd name="T9" fmla="*/ 0 h 10"/>
              </a:gdLst>
              <a:ahLst/>
              <a:cxnLst>
                <a:cxn ang="0">
                  <a:pos x="T0" y="T1"/>
                </a:cxn>
                <a:cxn ang="0">
                  <a:pos x="T2" y="T3"/>
                </a:cxn>
                <a:cxn ang="0">
                  <a:pos x="T4" y="T5"/>
                </a:cxn>
                <a:cxn ang="0">
                  <a:pos x="T6" y="T7"/>
                </a:cxn>
                <a:cxn ang="0">
                  <a:pos x="T8" y="T9"/>
                </a:cxn>
              </a:cxnLst>
              <a:rect l="0" t="0" r="r" b="b"/>
              <a:pathLst>
                <a:path w="16" h="10">
                  <a:moveTo>
                    <a:pt x="16" y="10"/>
                  </a:moveTo>
                  <a:lnTo>
                    <a:pt x="13" y="6"/>
                  </a:lnTo>
                  <a:lnTo>
                    <a:pt x="9" y="3"/>
                  </a:ln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90" name="Freeform 1787">
              <a:extLst/>
            </p:cNvPr>
            <p:cNvSpPr>
              <a:spLocks/>
            </p:cNvSpPr>
            <p:nvPr/>
          </p:nvSpPr>
          <p:spPr bwMode="auto">
            <a:xfrm>
              <a:off x="1000125" y="1057275"/>
              <a:ext cx="0" cy="0"/>
            </a:xfrm>
            <a:custGeom>
              <a:avLst/>
              <a:gdLst>
                <a:gd name="T0" fmla="*/ 18 w 18"/>
                <a:gd name="T1" fmla="*/ 1 h 1"/>
                <a:gd name="T2" fmla="*/ 9 w 18"/>
                <a:gd name="T3" fmla="*/ 0 h 1"/>
                <a:gd name="T4" fmla="*/ 0 w 18"/>
                <a:gd name="T5" fmla="*/ 1 h 1"/>
              </a:gdLst>
              <a:ahLst/>
              <a:cxnLst>
                <a:cxn ang="0">
                  <a:pos x="T0" y="T1"/>
                </a:cxn>
                <a:cxn ang="0">
                  <a:pos x="T2" y="T3"/>
                </a:cxn>
                <a:cxn ang="0">
                  <a:pos x="T4" y="T5"/>
                </a:cxn>
              </a:cxnLst>
              <a:rect l="0" t="0" r="r" b="b"/>
              <a:pathLst>
                <a:path w="18" h="1">
                  <a:moveTo>
                    <a:pt x="18" y="1"/>
                  </a:moveTo>
                  <a:lnTo>
                    <a:pt x="9"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91" name="Freeform 1788">
              <a:extLst/>
            </p:cNvPr>
            <p:cNvSpPr>
              <a:spLocks/>
            </p:cNvSpPr>
            <p:nvPr/>
          </p:nvSpPr>
          <p:spPr bwMode="auto">
            <a:xfrm>
              <a:off x="1000125" y="1057275"/>
              <a:ext cx="0" cy="0"/>
            </a:xfrm>
            <a:custGeom>
              <a:avLst/>
              <a:gdLst>
                <a:gd name="T0" fmla="*/ 0 w 3"/>
                <a:gd name="T1" fmla="*/ 0 h 4"/>
                <a:gd name="T2" fmla="*/ 0 w 3"/>
                <a:gd name="T3" fmla="*/ 2 h 4"/>
                <a:gd name="T4" fmla="*/ 1 w 3"/>
                <a:gd name="T5" fmla="*/ 4 h 4"/>
                <a:gd name="T6" fmla="*/ 3 w 3"/>
                <a:gd name="T7" fmla="*/ 4 h 4"/>
              </a:gdLst>
              <a:ahLst/>
              <a:cxnLst>
                <a:cxn ang="0">
                  <a:pos x="T0" y="T1"/>
                </a:cxn>
                <a:cxn ang="0">
                  <a:pos x="T2" y="T3"/>
                </a:cxn>
                <a:cxn ang="0">
                  <a:pos x="T4" y="T5"/>
                </a:cxn>
                <a:cxn ang="0">
                  <a:pos x="T6" y="T7"/>
                </a:cxn>
              </a:cxnLst>
              <a:rect l="0" t="0" r="r" b="b"/>
              <a:pathLst>
                <a:path w="3" h="4">
                  <a:moveTo>
                    <a:pt x="0" y="0"/>
                  </a:moveTo>
                  <a:lnTo>
                    <a:pt x="0" y="2"/>
                  </a:lnTo>
                  <a:lnTo>
                    <a:pt x="1" y="4"/>
                  </a:lnTo>
                  <a:lnTo>
                    <a:pt x="3"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92" name="Line 1789">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93" name="Line 1790">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94" name="Line 179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95" name="Freeform 1792">
              <a:extLst/>
            </p:cNvPr>
            <p:cNvSpPr>
              <a:spLocks/>
            </p:cNvSpPr>
            <p:nvPr/>
          </p:nvSpPr>
          <p:spPr bwMode="auto">
            <a:xfrm>
              <a:off x="1000125" y="1057275"/>
              <a:ext cx="0" cy="0"/>
            </a:xfrm>
            <a:custGeom>
              <a:avLst/>
              <a:gdLst>
                <a:gd name="T0" fmla="*/ 7 w 7"/>
                <a:gd name="T1" fmla="*/ 0 h 8"/>
                <a:gd name="T2" fmla="*/ 3 w 7"/>
                <a:gd name="T3" fmla="*/ 3 h 8"/>
                <a:gd name="T4" fmla="*/ 0 w 7"/>
                <a:gd name="T5" fmla="*/ 8 h 8"/>
              </a:gdLst>
              <a:ahLst/>
              <a:cxnLst>
                <a:cxn ang="0">
                  <a:pos x="T0" y="T1"/>
                </a:cxn>
                <a:cxn ang="0">
                  <a:pos x="T2" y="T3"/>
                </a:cxn>
                <a:cxn ang="0">
                  <a:pos x="T4" y="T5"/>
                </a:cxn>
              </a:cxnLst>
              <a:rect l="0" t="0" r="r" b="b"/>
              <a:pathLst>
                <a:path w="7" h="8">
                  <a:moveTo>
                    <a:pt x="7" y="0"/>
                  </a:moveTo>
                  <a:lnTo>
                    <a:pt x="3" y="3"/>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196" name="Line 179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97" name="Line 1794">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98" name="Line 1795">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199" name="Line 1796">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00" name="Line 1797">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01" name="Line 1798">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02" name="Line 1799">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03" name="Line 1800">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04" name="Line 1801">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05" name="Line 1802">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06" name="Line 1803">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07" name="Freeform 1804">
              <a:extLst/>
            </p:cNvPr>
            <p:cNvSpPr>
              <a:spLocks/>
            </p:cNvSpPr>
            <p:nvPr/>
          </p:nvSpPr>
          <p:spPr bwMode="auto">
            <a:xfrm>
              <a:off x="1000125" y="1057275"/>
              <a:ext cx="0" cy="0"/>
            </a:xfrm>
            <a:custGeom>
              <a:avLst/>
              <a:gdLst>
                <a:gd name="T0" fmla="*/ 15 w 15"/>
                <a:gd name="T1" fmla="*/ 22 h 22"/>
                <a:gd name="T2" fmla="*/ 8 w 15"/>
                <a:gd name="T3" fmla="*/ 11 h 22"/>
                <a:gd name="T4" fmla="*/ 0 w 15"/>
                <a:gd name="T5" fmla="*/ 0 h 22"/>
              </a:gdLst>
              <a:ahLst/>
              <a:cxnLst>
                <a:cxn ang="0">
                  <a:pos x="T0" y="T1"/>
                </a:cxn>
                <a:cxn ang="0">
                  <a:pos x="T2" y="T3"/>
                </a:cxn>
                <a:cxn ang="0">
                  <a:pos x="T4" y="T5"/>
                </a:cxn>
              </a:cxnLst>
              <a:rect l="0" t="0" r="r" b="b"/>
              <a:pathLst>
                <a:path w="15" h="22">
                  <a:moveTo>
                    <a:pt x="15" y="22"/>
                  </a:moveTo>
                  <a:lnTo>
                    <a:pt x="8"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08" name="Freeform 1805">
              <a:extLst/>
            </p:cNvPr>
            <p:cNvSpPr>
              <a:spLocks/>
            </p:cNvSpPr>
            <p:nvPr/>
          </p:nvSpPr>
          <p:spPr bwMode="auto">
            <a:xfrm>
              <a:off x="1000125" y="1057275"/>
              <a:ext cx="0" cy="0"/>
            </a:xfrm>
            <a:custGeom>
              <a:avLst/>
              <a:gdLst>
                <a:gd name="T0" fmla="*/ 0 w 2"/>
                <a:gd name="T1" fmla="*/ 1 h 2"/>
                <a:gd name="T2" fmla="*/ 1 w 2"/>
                <a:gd name="T3" fmla="*/ 2 h 2"/>
                <a:gd name="T4" fmla="*/ 2 w 2"/>
                <a:gd name="T5" fmla="*/ 1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0" y="1"/>
                  </a:moveTo>
                  <a:lnTo>
                    <a:pt x="1" y="2"/>
                  </a:lnTo>
                  <a:lnTo>
                    <a:pt x="2" y="1"/>
                  </a:lnTo>
                  <a:lnTo>
                    <a:pt x="2"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09" name="Line 1806">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10" name="Line 1807">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11" name="Line 1808">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12" name="Freeform 1809">
              <a:extLst/>
            </p:cNvPr>
            <p:cNvSpPr>
              <a:spLocks/>
            </p:cNvSpPr>
            <p:nvPr/>
          </p:nvSpPr>
          <p:spPr bwMode="auto">
            <a:xfrm>
              <a:off x="1000125" y="1057275"/>
              <a:ext cx="0" cy="0"/>
            </a:xfrm>
            <a:custGeom>
              <a:avLst/>
              <a:gdLst>
                <a:gd name="T0" fmla="*/ 0 w 3"/>
                <a:gd name="T1" fmla="*/ 1 h 1"/>
                <a:gd name="T2" fmla="*/ 2 w 3"/>
                <a:gd name="T3" fmla="*/ 1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0" y="1"/>
                  </a:moveTo>
                  <a:lnTo>
                    <a:pt x="2" y="1"/>
                  </a:lnTo>
                  <a:lnTo>
                    <a:pt x="2" y="0"/>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13" name="Line 1810">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14" name="Line 181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15" name="Line 181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16" name="Line 181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17" name="Line 1814">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18" name="Line 181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19" name="Line 1816">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20" name="Freeform 1817">
              <a:extLst/>
            </p:cNvPr>
            <p:cNvSpPr>
              <a:spLocks/>
            </p:cNvSpPr>
            <p:nvPr/>
          </p:nvSpPr>
          <p:spPr bwMode="auto">
            <a:xfrm>
              <a:off x="1000125" y="1057275"/>
              <a:ext cx="0" cy="0"/>
            </a:xfrm>
            <a:custGeom>
              <a:avLst/>
              <a:gdLst>
                <a:gd name="T0" fmla="*/ 2 w 2"/>
                <a:gd name="T1" fmla="*/ 0 h 1"/>
                <a:gd name="T2" fmla="*/ 1 w 2"/>
                <a:gd name="T3" fmla="*/ 0 h 1"/>
                <a:gd name="T4" fmla="*/ 0 w 2"/>
                <a:gd name="T5" fmla="*/ 1 h 1"/>
              </a:gdLst>
              <a:ahLst/>
              <a:cxnLst>
                <a:cxn ang="0">
                  <a:pos x="T0" y="T1"/>
                </a:cxn>
                <a:cxn ang="0">
                  <a:pos x="T2" y="T3"/>
                </a:cxn>
                <a:cxn ang="0">
                  <a:pos x="T4" y="T5"/>
                </a:cxn>
              </a:cxnLst>
              <a:rect l="0" t="0" r="r" b="b"/>
              <a:pathLst>
                <a:path w="2" h="1">
                  <a:moveTo>
                    <a:pt x="2" y="0"/>
                  </a:move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21" name="Line 1818">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22" name="Freeform 1819">
              <a:extLst/>
            </p:cNvPr>
            <p:cNvSpPr>
              <a:spLocks/>
            </p:cNvSpPr>
            <p:nvPr/>
          </p:nvSpPr>
          <p:spPr bwMode="auto">
            <a:xfrm>
              <a:off x="1000125" y="1057275"/>
              <a:ext cx="0" cy="0"/>
            </a:xfrm>
            <a:custGeom>
              <a:avLst/>
              <a:gdLst>
                <a:gd name="T0" fmla="*/ 2 w 2"/>
                <a:gd name="T1" fmla="*/ 3 h 3"/>
                <a:gd name="T2" fmla="*/ 1 w 2"/>
                <a:gd name="T3" fmla="*/ 1 h 3"/>
                <a:gd name="T4" fmla="*/ 0 w 2"/>
                <a:gd name="T5" fmla="*/ 0 h 3"/>
              </a:gdLst>
              <a:ahLst/>
              <a:cxnLst>
                <a:cxn ang="0">
                  <a:pos x="T0" y="T1"/>
                </a:cxn>
                <a:cxn ang="0">
                  <a:pos x="T2" y="T3"/>
                </a:cxn>
                <a:cxn ang="0">
                  <a:pos x="T4" y="T5"/>
                </a:cxn>
              </a:cxnLst>
              <a:rect l="0" t="0" r="r" b="b"/>
              <a:pathLst>
                <a:path w="2" h="3">
                  <a:moveTo>
                    <a:pt x="2" y="3"/>
                  </a:moveTo>
                  <a:lnTo>
                    <a:pt x="1"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23" name="Freeform 1820">
              <a:extLst/>
            </p:cNvPr>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24" name="Line 182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25" name="Line 182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26" name="Freeform 1823">
              <a:extLst/>
            </p:cNvPr>
            <p:cNvSpPr>
              <a:spLocks/>
            </p:cNvSpPr>
            <p:nvPr/>
          </p:nvSpPr>
          <p:spPr bwMode="auto">
            <a:xfrm>
              <a:off x="1000125" y="1057275"/>
              <a:ext cx="0" cy="0"/>
            </a:xfrm>
            <a:custGeom>
              <a:avLst/>
              <a:gdLst>
                <a:gd name="T0" fmla="*/ 0 w 1"/>
                <a:gd name="T1" fmla="*/ 0 h 2"/>
                <a:gd name="T2" fmla="*/ 0 w 1"/>
                <a:gd name="T3" fmla="*/ 1 h 2"/>
                <a:gd name="T4" fmla="*/ 1 w 1"/>
                <a:gd name="T5" fmla="*/ 2 h 2"/>
              </a:gdLst>
              <a:ahLst/>
              <a:cxnLst>
                <a:cxn ang="0">
                  <a:pos x="T0" y="T1"/>
                </a:cxn>
                <a:cxn ang="0">
                  <a:pos x="T2" y="T3"/>
                </a:cxn>
                <a:cxn ang="0">
                  <a:pos x="T4" y="T5"/>
                </a:cxn>
              </a:cxnLst>
              <a:rect l="0" t="0" r="r" b="b"/>
              <a:pathLst>
                <a:path w="1" h="2">
                  <a:moveTo>
                    <a:pt x="0" y="0"/>
                  </a:move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27" name="Line 1824">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28" name="Line 182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29" name="Line 1826">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30" name="Freeform 1827">
              <a:extLst/>
            </p:cNvPr>
            <p:cNvSpPr>
              <a:spLocks/>
            </p:cNvSpPr>
            <p:nvPr/>
          </p:nvSpPr>
          <p:spPr bwMode="auto">
            <a:xfrm>
              <a:off x="1000125" y="1057275"/>
              <a:ext cx="0" cy="0"/>
            </a:xfrm>
            <a:custGeom>
              <a:avLst/>
              <a:gdLst>
                <a:gd name="T0" fmla="*/ 0 w 2"/>
                <a:gd name="T1" fmla="*/ 1 w 2"/>
                <a:gd name="T2" fmla="*/ 2 w 2"/>
              </a:gdLst>
              <a:ahLst/>
              <a:cxnLst>
                <a:cxn ang="0">
                  <a:pos x="T0" y="0"/>
                </a:cxn>
                <a:cxn ang="0">
                  <a:pos x="T1" y="0"/>
                </a:cxn>
                <a:cxn ang="0">
                  <a:pos x="T2" y="0"/>
                </a:cxn>
              </a:cxnLst>
              <a:rect l="0" t="0" r="r" b="b"/>
              <a:pathLst>
                <a:path w="2">
                  <a:moveTo>
                    <a:pt x="0" y="0"/>
                  </a:moveTo>
                  <a:lnTo>
                    <a:pt x="1"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31" name="Freeform 1828">
              <a:extLst/>
            </p:cNvPr>
            <p:cNvSpPr>
              <a:spLocks/>
            </p:cNvSpPr>
            <p:nvPr/>
          </p:nvSpPr>
          <p:spPr bwMode="auto">
            <a:xfrm>
              <a:off x="1000125" y="1057275"/>
              <a:ext cx="0" cy="0"/>
            </a:xfrm>
            <a:custGeom>
              <a:avLst/>
              <a:gdLst>
                <a:gd name="T0" fmla="*/ 1 w 1"/>
                <a:gd name="T1" fmla="*/ 3 h 3"/>
                <a:gd name="T2" fmla="*/ 1 w 1"/>
                <a:gd name="T3" fmla="*/ 2 h 3"/>
                <a:gd name="T4" fmla="*/ 0 w 1"/>
                <a:gd name="T5" fmla="*/ 0 h 3"/>
              </a:gdLst>
              <a:ahLst/>
              <a:cxnLst>
                <a:cxn ang="0">
                  <a:pos x="T0" y="T1"/>
                </a:cxn>
                <a:cxn ang="0">
                  <a:pos x="T2" y="T3"/>
                </a:cxn>
                <a:cxn ang="0">
                  <a:pos x="T4" y="T5"/>
                </a:cxn>
              </a:cxnLst>
              <a:rect l="0" t="0" r="r" b="b"/>
              <a:pathLst>
                <a:path w="1" h="3">
                  <a:moveTo>
                    <a:pt x="1" y="3"/>
                  </a:moveTo>
                  <a:lnTo>
                    <a:pt x="1"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32" name="Freeform 1829">
              <a:extLst/>
            </p:cNvPr>
            <p:cNvSpPr>
              <a:spLocks/>
            </p:cNvSpPr>
            <p:nvPr/>
          </p:nvSpPr>
          <p:spPr bwMode="auto">
            <a:xfrm>
              <a:off x="1000125" y="1057275"/>
              <a:ext cx="0" cy="0"/>
            </a:xfrm>
            <a:custGeom>
              <a:avLst/>
              <a:gdLst>
                <a:gd name="T0" fmla="*/ 1 w 1"/>
                <a:gd name="T1" fmla="*/ 1 h 1"/>
                <a:gd name="T2" fmla="*/ 1 w 1"/>
                <a:gd name="T3" fmla="*/ 0 h 1"/>
                <a:gd name="T4" fmla="*/ 0 w 1"/>
                <a:gd name="T5" fmla="*/ 0 h 1"/>
              </a:gdLst>
              <a:ahLst/>
              <a:cxnLst>
                <a:cxn ang="0">
                  <a:pos x="T0" y="T1"/>
                </a:cxn>
                <a:cxn ang="0">
                  <a:pos x="T2" y="T3"/>
                </a:cxn>
                <a:cxn ang="0">
                  <a:pos x="T4" y="T5"/>
                </a:cxn>
              </a:cxnLst>
              <a:rect l="0" t="0" r="r" b="b"/>
              <a:pathLst>
                <a:path w="1" h="1">
                  <a:moveTo>
                    <a:pt x="1" y="1"/>
                  </a:moveTo>
                  <a:lnTo>
                    <a:pt x="1"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33" name="Line 1830">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34" name="Freeform 1831">
              <a:extLst/>
            </p:cNvPr>
            <p:cNvSpPr>
              <a:spLocks/>
            </p:cNvSpPr>
            <p:nvPr/>
          </p:nvSpPr>
          <p:spPr bwMode="auto">
            <a:xfrm>
              <a:off x="1000125" y="1057275"/>
              <a:ext cx="0" cy="0"/>
            </a:xfrm>
            <a:custGeom>
              <a:avLst/>
              <a:gdLst>
                <a:gd name="T0" fmla="*/ 0 h 1"/>
                <a:gd name="T1" fmla="*/ 1 h 1"/>
                <a:gd name="T2" fmla="*/ 1 h 1"/>
              </a:gdLst>
              <a:ahLst/>
              <a:cxnLst>
                <a:cxn ang="0">
                  <a:pos x="0" y="T0"/>
                </a:cxn>
                <a:cxn ang="0">
                  <a:pos x="0" y="T1"/>
                </a:cxn>
                <a:cxn ang="0">
                  <a:pos x="0" y="T2"/>
                </a:cxn>
              </a:cxnLst>
              <a:rect l="0" t="0" r="r" b="b"/>
              <a:pathLst>
                <a:path h="1">
                  <a:moveTo>
                    <a:pt x="0" y="0"/>
                  </a:moveTo>
                  <a:lnTo>
                    <a:pt x="0" y="1"/>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35" name="Line 183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36" name="Freeform 1833">
              <a:extLst/>
            </p:cNvPr>
            <p:cNvSpPr>
              <a:spLocks/>
            </p:cNvSpPr>
            <p:nvPr/>
          </p:nvSpPr>
          <p:spPr bwMode="auto">
            <a:xfrm>
              <a:off x="1000125" y="1057275"/>
              <a:ext cx="0" cy="0"/>
            </a:xfrm>
            <a:custGeom>
              <a:avLst/>
              <a:gdLst>
                <a:gd name="T0" fmla="*/ 1 h 1"/>
                <a:gd name="T1" fmla="*/ 1 h 1"/>
                <a:gd name="T2" fmla="*/ 0 h 1"/>
                <a:gd name="T3" fmla="*/ 0 h 1"/>
              </a:gdLst>
              <a:ahLst/>
              <a:cxnLst>
                <a:cxn ang="0">
                  <a:pos x="0" y="T0"/>
                </a:cxn>
                <a:cxn ang="0">
                  <a:pos x="0" y="T1"/>
                </a:cxn>
                <a:cxn ang="0">
                  <a:pos x="0" y="T2"/>
                </a:cxn>
                <a:cxn ang="0">
                  <a:pos x="0" y="T3"/>
                </a:cxn>
              </a:cxnLst>
              <a:rect l="0" t="0" r="r" b="b"/>
              <a:pathLst>
                <a:path h="1">
                  <a:moveTo>
                    <a:pt x="0" y="1"/>
                  </a:moveTo>
                  <a:lnTo>
                    <a:pt x="0" y="1"/>
                  </a:lnTo>
                  <a:lnTo>
                    <a:pt x="0"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37" name="Freeform 1834">
              <a:extLst/>
            </p:cNvPr>
            <p:cNvSpPr>
              <a:spLocks/>
            </p:cNvSpPr>
            <p:nvPr/>
          </p:nvSpPr>
          <p:spPr bwMode="auto">
            <a:xfrm>
              <a:off x="1000125" y="1057275"/>
              <a:ext cx="0" cy="0"/>
            </a:xfrm>
            <a:custGeom>
              <a:avLst/>
              <a:gdLst>
                <a:gd name="T0" fmla="*/ 0 w 1"/>
                <a:gd name="T1" fmla="*/ 0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0" y="0"/>
                  </a:moveTo>
                  <a:lnTo>
                    <a:pt x="0" y="0"/>
                  </a:lnTo>
                  <a:lnTo>
                    <a:pt x="1"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38" name="Line 1835">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39" name="Line 1836">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40" name="Freeform 1837">
              <a:extLst/>
            </p:cNvPr>
            <p:cNvSpPr>
              <a:spLocks/>
            </p:cNvSpPr>
            <p:nvPr/>
          </p:nvSpPr>
          <p:spPr bwMode="auto">
            <a:xfrm>
              <a:off x="1000125" y="1057275"/>
              <a:ext cx="0" cy="0"/>
            </a:xfrm>
            <a:custGeom>
              <a:avLst/>
              <a:gdLst>
                <a:gd name="T0" fmla="*/ 66 w 66"/>
                <a:gd name="T1" fmla="*/ 0 h 5"/>
                <a:gd name="T2" fmla="*/ 33 w 66"/>
                <a:gd name="T3" fmla="*/ 2 h 5"/>
                <a:gd name="T4" fmla="*/ 0 w 66"/>
                <a:gd name="T5" fmla="*/ 5 h 5"/>
              </a:gdLst>
              <a:ahLst/>
              <a:cxnLst>
                <a:cxn ang="0">
                  <a:pos x="T0" y="T1"/>
                </a:cxn>
                <a:cxn ang="0">
                  <a:pos x="T2" y="T3"/>
                </a:cxn>
                <a:cxn ang="0">
                  <a:pos x="T4" y="T5"/>
                </a:cxn>
              </a:cxnLst>
              <a:rect l="0" t="0" r="r" b="b"/>
              <a:pathLst>
                <a:path w="66" h="5">
                  <a:moveTo>
                    <a:pt x="66" y="0"/>
                  </a:moveTo>
                  <a:lnTo>
                    <a:pt x="33" y="2"/>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41" name="Line 1838">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42" name="Line 1839">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43" name="Line 1840">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44" name="Freeform 1841">
              <a:extLst/>
            </p:cNvPr>
            <p:cNvSpPr>
              <a:spLocks/>
            </p:cNvSpPr>
            <p:nvPr/>
          </p:nvSpPr>
          <p:spPr bwMode="auto">
            <a:xfrm>
              <a:off x="1000125" y="1057275"/>
              <a:ext cx="0" cy="0"/>
            </a:xfrm>
            <a:custGeom>
              <a:avLst/>
              <a:gdLst>
                <a:gd name="T0" fmla="*/ 1 w 1"/>
                <a:gd name="T1" fmla="*/ 0 h 3"/>
                <a:gd name="T2" fmla="*/ 0 w 1"/>
                <a:gd name="T3" fmla="*/ 1 h 3"/>
                <a:gd name="T4" fmla="*/ 0 w 1"/>
                <a:gd name="T5" fmla="*/ 3 h 3"/>
              </a:gdLst>
              <a:ahLst/>
              <a:cxnLst>
                <a:cxn ang="0">
                  <a:pos x="T0" y="T1"/>
                </a:cxn>
                <a:cxn ang="0">
                  <a:pos x="T2" y="T3"/>
                </a:cxn>
                <a:cxn ang="0">
                  <a:pos x="T4" y="T5"/>
                </a:cxn>
              </a:cxnLst>
              <a:rect l="0" t="0" r="r" b="b"/>
              <a:pathLst>
                <a:path w="1" h="3">
                  <a:moveTo>
                    <a:pt x="1"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45" name="Freeform 1842">
              <a:extLst/>
            </p:cNvPr>
            <p:cNvSpPr>
              <a:spLocks/>
            </p:cNvSpPr>
            <p:nvPr/>
          </p:nvSpPr>
          <p:spPr bwMode="auto">
            <a:xfrm>
              <a:off x="1000125" y="1057275"/>
              <a:ext cx="0" cy="0"/>
            </a:xfrm>
            <a:custGeom>
              <a:avLst/>
              <a:gdLst>
                <a:gd name="T0" fmla="*/ 8 w 8"/>
                <a:gd name="T1" fmla="*/ 9 h 9"/>
                <a:gd name="T2" fmla="*/ 4 w 8"/>
                <a:gd name="T3" fmla="*/ 4 h 9"/>
                <a:gd name="T4" fmla="*/ 0 w 8"/>
                <a:gd name="T5" fmla="*/ 0 h 9"/>
              </a:gdLst>
              <a:ahLst/>
              <a:cxnLst>
                <a:cxn ang="0">
                  <a:pos x="T0" y="T1"/>
                </a:cxn>
                <a:cxn ang="0">
                  <a:pos x="T2" y="T3"/>
                </a:cxn>
                <a:cxn ang="0">
                  <a:pos x="T4" y="T5"/>
                </a:cxn>
              </a:cxnLst>
              <a:rect l="0" t="0" r="r" b="b"/>
              <a:pathLst>
                <a:path w="8" h="9">
                  <a:moveTo>
                    <a:pt x="8" y="9"/>
                  </a:moveTo>
                  <a:lnTo>
                    <a:pt x="4" y="4"/>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46" name="Freeform 1843">
              <a:extLst/>
            </p:cNvPr>
            <p:cNvSpPr>
              <a:spLocks/>
            </p:cNvSpPr>
            <p:nvPr/>
          </p:nvSpPr>
          <p:spPr bwMode="auto">
            <a:xfrm>
              <a:off x="1000125" y="1057275"/>
              <a:ext cx="0" cy="0"/>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Lst>
              <a:ahLst/>
              <a:cxnLst>
                <a:cxn ang="0">
                  <a:pos x="T0" y="T1"/>
                </a:cxn>
                <a:cxn ang="0">
                  <a:pos x="T2" y="T3"/>
                </a:cxn>
                <a:cxn ang="0">
                  <a:pos x="T4" y="T5"/>
                </a:cxn>
                <a:cxn ang="0">
                  <a:pos x="T6" y="T7"/>
                </a:cxn>
                <a:cxn ang="0">
                  <a:pos x="T8" y="T9"/>
                </a:cxn>
                <a:cxn ang="0">
                  <a:pos x="T10" y="T11"/>
                </a:cxn>
              </a:cxnLst>
              <a:rect l="0" t="0" r="r" b="b"/>
              <a:pathLst>
                <a:path w="33" h="5">
                  <a:moveTo>
                    <a:pt x="33" y="5"/>
                  </a:moveTo>
                  <a:lnTo>
                    <a:pt x="27" y="2"/>
                  </a:lnTo>
                  <a:lnTo>
                    <a:pt x="20" y="0"/>
                  </a:lnTo>
                  <a:lnTo>
                    <a:pt x="13" y="0"/>
                  </a:lnTo>
                  <a:lnTo>
                    <a:pt x="7"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47" name="Freeform 1844">
              <a:extLst/>
            </p:cNvPr>
            <p:cNvSpPr>
              <a:spLocks/>
            </p:cNvSpPr>
            <p:nvPr/>
          </p:nvSpPr>
          <p:spPr bwMode="auto">
            <a:xfrm>
              <a:off x="1000125" y="1057275"/>
              <a:ext cx="0" cy="0"/>
            </a:xfrm>
            <a:custGeom>
              <a:avLst/>
              <a:gdLst>
                <a:gd name="T0" fmla="*/ 1 w 2"/>
                <a:gd name="T1" fmla="*/ 0 h 15"/>
                <a:gd name="T2" fmla="*/ 0 w 2"/>
                <a:gd name="T3" fmla="*/ 8 h 15"/>
                <a:gd name="T4" fmla="*/ 2 w 2"/>
                <a:gd name="T5" fmla="*/ 15 h 15"/>
              </a:gdLst>
              <a:ahLst/>
              <a:cxnLst>
                <a:cxn ang="0">
                  <a:pos x="T0" y="T1"/>
                </a:cxn>
                <a:cxn ang="0">
                  <a:pos x="T2" y="T3"/>
                </a:cxn>
                <a:cxn ang="0">
                  <a:pos x="T4" y="T5"/>
                </a:cxn>
              </a:cxnLst>
              <a:rect l="0" t="0" r="r" b="b"/>
              <a:pathLst>
                <a:path w="2" h="15">
                  <a:moveTo>
                    <a:pt x="1" y="0"/>
                  </a:moveTo>
                  <a:lnTo>
                    <a:pt x="0" y="8"/>
                  </a:lnTo>
                  <a:lnTo>
                    <a:pt x="2" y="1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48" name="Line 184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49" name="Line 1846">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50" name="Line 1847">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51" name="Line 1848">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52" name="Freeform 1849">
              <a:extLst/>
            </p:cNvPr>
            <p:cNvSpPr>
              <a:spLocks/>
            </p:cNvSpPr>
            <p:nvPr/>
          </p:nvSpPr>
          <p:spPr bwMode="auto">
            <a:xfrm>
              <a:off x="1000125" y="1057275"/>
              <a:ext cx="0" cy="0"/>
            </a:xfrm>
            <a:custGeom>
              <a:avLst/>
              <a:gdLst>
                <a:gd name="T0" fmla="*/ 2 w 2"/>
                <a:gd name="T1" fmla="*/ 0 h 1"/>
                <a:gd name="T2" fmla="*/ 1 w 2"/>
                <a:gd name="T3" fmla="*/ 0 h 1"/>
                <a:gd name="T4" fmla="*/ 0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2" y="0"/>
                  </a:moveTo>
                  <a:lnTo>
                    <a:pt x="1" y="0"/>
                  </a:lnTo>
                  <a:lnTo>
                    <a:pt x="0" y="0"/>
                  </a:lnTo>
                  <a:lnTo>
                    <a:pt x="0"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53" name="Line 1850">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54" name="Line 1851">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55" name="Line 1852">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56" name="Freeform 1853">
              <a:extLst/>
            </p:cNvPr>
            <p:cNvSpPr>
              <a:spLocks/>
            </p:cNvSpPr>
            <p:nvPr/>
          </p:nvSpPr>
          <p:spPr bwMode="auto">
            <a:xfrm>
              <a:off x="1000125" y="1057275"/>
              <a:ext cx="0" cy="0"/>
            </a:xfrm>
            <a:custGeom>
              <a:avLst/>
              <a:gdLst>
                <a:gd name="T0" fmla="*/ 0 w 4"/>
                <a:gd name="T1" fmla="*/ 2 h 2"/>
                <a:gd name="T2" fmla="*/ 2 w 4"/>
                <a:gd name="T3" fmla="*/ 2 h 2"/>
                <a:gd name="T4" fmla="*/ 4 w 4"/>
                <a:gd name="T5" fmla="*/ 0 h 2"/>
              </a:gdLst>
              <a:ahLst/>
              <a:cxnLst>
                <a:cxn ang="0">
                  <a:pos x="T0" y="T1"/>
                </a:cxn>
                <a:cxn ang="0">
                  <a:pos x="T2" y="T3"/>
                </a:cxn>
                <a:cxn ang="0">
                  <a:pos x="T4" y="T5"/>
                </a:cxn>
              </a:cxnLst>
              <a:rect l="0" t="0" r="r" b="b"/>
              <a:pathLst>
                <a:path w="4" h="2">
                  <a:moveTo>
                    <a:pt x="0" y="2"/>
                  </a:moveTo>
                  <a:lnTo>
                    <a:pt x="2" y="2"/>
                  </a:lnTo>
                  <a:lnTo>
                    <a:pt x="4"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57" name="Freeform 1854">
              <a:extLst/>
            </p:cNvPr>
            <p:cNvSpPr>
              <a:spLocks/>
            </p:cNvSpPr>
            <p:nvPr/>
          </p:nvSpPr>
          <p:spPr bwMode="auto">
            <a:xfrm>
              <a:off x="1000125" y="1057275"/>
              <a:ext cx="0" cy="0"/>
            </a:xfrm>
            <a:custGeom>
              <a:avLst/>
              <a:gdLst>
                <a:gd name="T0" fmla="*/ 3 w 3"/>
                <a:gd name="T1" fmla="*/ 0 h 3"/>
                <a:gd name="T2" fmla="*/ 1 w 3"/>
                <a:gd name="T3" fmla="*/ 1 h 3"/>
                <a:gd name="T4" fmla="*/ 0 w 3"/>
                <a:gd name="T5" fmla="*/ 3 h 3"/>
              </a:gdLst>
              <a:ahLst/>
              <a:cxnLst>
                <a:cxn ang="0">
                  <a:pos x="T0" y="T1"/>
                </a:cxn>
                <a:cxn ang="0">
                  <a:pos x="T2" y="T3"/>
                </a:cxn>
                <a:cxn ang="0">
                  <a:pos x="T4" y="T5"/>
                </a:cxn>
              </a:cxnLst>
              <a:rect l="0" t="0" r="r" b="b"/>
              <a:pathLst>
                <a:path w="3" h="3">
                  <a:moveTo>
                    <a:pt x="3" y="0"/>
                  </a:move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58" name="Freeform 1855">
              <a:extLst/>
            </p:cNvPr>
            <p:cNvSpPr>
              <a:spLocks/>
            </p:cNvSpPr>
            <p:nvPr/>
          </p:nvSpPr>
          <p:spPr bwMode="auto">
            <a:xfrm>
              <a:off x="1000125" y="1057275"/>
              <a:ext cx="0" cy="0"/>
            </a:xfrm>
            <a:custGeom>
              <a:avLst/>
              <a:gdLst>
                <a:gd name="T0" fmla="*/ 0 w 5"/>
                <a:gd name="T1" fmla="*/ 1 h 1"/>
                <a:gd name="T2" fmla="*/ 3 w 5"/>
                <a:gd name="T3" fmla="*/ 1 h 1"/>
                <a:gd name="T4" fmla="*/ 5 w 5"/>
                <a:gd name="T5" fmla="*/ 0 h 1"/>
              </a:gdLst>
              <a:ahLst/>
              <a:cxnLst>
                <a:cxn ang="0">
                  <a:pos x="T0" y="T1"/>
                </a:cxn>
                <a:cxn ang="0">
                  <a:pos x="T2" y="T3"/>
                </a:cxn>
                <a:cxn ang="0">
                  <a:pos x="T4" y="T5"/>
                </a:cxn>
              </a:cxnLst>
              <a:rect l="0" t="0" r="r" b="b"/>
              <a:pathLst>
                <a:path w="5" h="1">
                  <a:moveTo>
                    <a:pt x="0" y="1"/>
                  </a:moveTo>
                  <a:lnTo>
                    <a:pt x="3" y="1"/>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59" name="Line 1856">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60" name="Line 1857">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61" name="Freeform 1858">
              <a:extLst/>
            </p:cNvPr>
            <p:cNvSpPr>
              <a:spLocks/>
            </p:cNvSpPr>
            <p:nvPr/>
          </p:nvSpPr>
          <p:spPr bwMode="auto">
            <a:xfrm>
              <a:off x="1000125" y="1057275"/>
              <a:ext cx="0" cy="0"/>
            </a:xfrm>
            <a:custGeom>
              <a:avLst/>
              <a:gdLst>
                <a:gd name="T0" fmla="*/ 0 w 56"/>
                <a:gd name="T1" fmla="*/ 2 h 2"/>
                <a:gd name="T2" fmla="*/ 28 w 56"/>
                <a:gd name="T3" fmla="*/ 2 h 2"/>
                <a:gd name="T4" fmla="*/ 56 w 56"/>
                <a:gd name="T5" fmla="*/ 0 h 2"/>
              </a:gdLst>
              <a:ahLst/>
              <a:cxnLst>
                <a:cxn ang="0">
                  <a:pos x="T0" y="T1"/>
                </a:cxn>
                <a:cxn ang="0">
                  <a:pos x="T2" y="T3"/>
                </a:cxn>
                <a:cxn ang="0">
                  <a:pos x="T4" y="T5"/>
                </a:cxn>
              </a:cxnLst>
              <a:rect l="0" t="0" r="r" b="b"/>
              <a:pathLst>
                <a:path w="56" h="2">
                  <a:moveTo>
                    <a:pt x="0" y="2"/>
                  </a:moveTo>
                  <a:lnTo>
                    <a:pt x="28" y="2"/>
                  </a:lnTo>
                  <a:lnTo>
                    <a:pt x="5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62" name="Freeform 1859">
              <a:extLst/>
            </p:cNvPr>
            <p:cNvSpPr>
              <a:spLocks/>
            </p:cNvSpPr>
            <p:nvPr/>
          </p:nvSpPr>
          <p:spPr bwMode="auto">
            <a:xfrm>
              <a:off x="1000125" y="1057275"/>
              <a:ext cx="0" cy="0"/>
            </a:xfrm>
            <a:custGeom>
              <a:avLst/>
              <a:gdLst>
                <a:gd name="T0" fmla="*/ 6 w 6"/>
                <a:gd name="T1" fmla="*/ 0 h 11"/>
                <a:gd name="T2" fmla="*/ 3 w 6"/>
                <a:gd name="T3" fmla="*/ 2 h 11"/>
                <a:gd name="T4" fmla="*/ 1 w 6"/>
                <a:gd name="T5" fmla="*/ 5 h 11"/>
                <a:gd name="T6" fmla="*/ 0 w 6"/>
                <a:gd name="T7" fmla="*/ 8 h 11"/>
                <a:gd name="T8" fmla="*/ 0 w 6"/>
                <a:gd name="T9" fmla="*/ 11 h 11"/>
              </a:gdLst>
              <a:ahLst/>
              <a:cxnLst>
                <a:cxn ang="0">
                  <a:pos x="T0" y="T1"/>
                </a:cxn>
                <a:cxn ang="0">
                  <a:pos x="T2" y="T3"/>
                </a:cxn>
                <a:cxn ang="0">
                  <a:pos x="T4" y="T5"/>
                </a:cxn>
                <a:cxn ang="0">
                  <a:pos x="T6" y="T7"/>
                </a:cxn>
                <a:cxn ang="0">
                  <a:pos x="T8" y="T9"/>
                </a:cxn>
              </a:cxnLst>
              <a:rect l="0" t="0" r="r" b="b"/>
              <a:pathLst>
                <a:path w="6" h="11">
                  <a:moveTo>
                    <a:pt x="6" y="0"/>
                  </a:moveTo>
                  <a:lnTo>
                    <a:pt x="3" y="2"/>
                  </a:lnTo>
                  <a:lnTo>
                    <a:pt x="1" y="5"/>
                  </a:lnTo>
                  <a:lnTo>
                    <a:pt x="0" y="8"/>
                  </a:lnTo>
                  <a:lnTo>
                    <a:pt x="0" y="1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63" name="Freeform 1860">
              <a:extLst/>
            </p:cNvPr>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64" name="Line 1861">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65" name="Line 1862">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66" name="Line 1863">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67" name="Freeform 1864">
              <a:extLst/>
            </p:cNvPr>
            <p:cNvSpPr>
              <a:spLocks/>
            </p:cNvSpPr>
            <p:nvPr/>
          </p:nvSpPr>
          <p:spPr bwMode="auto">
            <a:xfrm>
              <a:off x="1000125" y="1057275"/>
              <a:ext cx="0" cy="0"/>
            </a:xfrm>
            <a:custGeom>
              <a:avLst/>
              <a:gdLst>
                <a:gd name="T0" fmla="*/ 30 w 30"/>
                <a:gd name="T1" fmla="*/ 0 h 33"/>
                <a:gd name="T2" fmla="*/ 14 w 30"/>
                <a:gd name="T3" fmla="*/ 16 h 33"/>
                <a:gd name="T4" fmla="*/ 0 w 30"/>
                <a:gd name="T5" fmla="*/ 33 h 33"/>
              </a:gdLst>
              <a:ahLst/>
              <a:cxnLst>
                <a:cxn ang="0">
                  <a:pos x="T0" y="T1"/>
                </a:cxn>
                <a:cxn ang="0">
                  <a:pos x="T2" y="T3"/>
                </a:cxn>
                <a:cxn ang="0">
                  <a:pos x="T4" y="T5"/>
                </a:cxn>
              </a:cxnLst>
              <a:rect l="0" t="0" r="r" b="b"/>
              <a:pathLst>
                <a:path w="30" h="33">
                  <a:moveTo>
                    <a:pt x="30" y="0"/>
                  </a:moveTo>
                  <a:lnTo>
                    <a:pt x="14" y="16"/>
                  </a:lnTo>
                  <a:lnTo>
                    <a:pt x="0" y="3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68" name="Freeform 1865">
              <a:extLst/>
            </p:cNvPr>
            <p:cNvSpPr>
              <a:spLocks/>
            </p:cNvSpPr>
            <p:nvPr/>
          </p:nvSpPr>
          <p:spPr bwMode="auto">
            <a:xfrm>
              <a:off x="1000125" y="1057275"/>
              <a:ext cx="0" cy="0"/>
            </a:xfrm>
            <a:custGeom>
              <a:avLst/>
              <a:gdLst>
                <a:gd name="T0" fmla="*/ 25 w 25"/>
                <a:gd name="T1" fmla="*/ 0 h 29"/>
                <a:gd name="T2" fmla="*/ 12 w 25"/>
                <a:gd name="T3" fmla="*/ 14 h 29"/>
                <a:gd name="T4" fmla="*/ 0 w 25"/>
                <a:gd name="T5" fmla="*/ 29 h 29"/>
              </a:gdLst>
              <a:ahLst/>
              <a:cxnLst>
                <a:cxn ang="0">
                  <a:pos x="T0" y="T1"/>
                </a:cxn>
                <a:cxn ang="0">
                  <a:pos x="T2" y="T3"/>
                </a:cxn>
                <a:cxn ang="0">
                  <a:pos x="T4" y="T5"/>
                </a:cxn>
              </a:cxnLst>
              <a:rect l="0" t="0" r="r" b="b"/>
              <a:pathLst>
                <a:path w="25" h="29">
                  <a:moveTo>
                    <a:pt x="25" y="0"/>
                  </a:moveTo>
                  <a:lnTo>
                    <a:pt x="12" y="14"/>
                  </a:lnTo>
                  <a:lnTo>
                    <a:pt x="0" y="2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69" name="Line 1866">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70" name="Freeform 1867">
              <a:extLst/>
            </p:cNvPr>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71" name="Freeform 1868">
              <a:extLst/>
            </p:cNvPr>
            <p:cNvSpPr>
              <a:spLocks/>
            </p:cNvSpPr>
            <p:nvPr/>
          </p:nvSpPr>
          <p:spPr bwMode="auto">
            <a:xfrm>
              <a:off x="1000125" y="1057275"/>
              <a:ext cx="0" cy="0"/>
            </a:xfrm>
            <a:custGeom>
              <a:avLst/>
              <a:gdLst>
                <a:gd name="T0" fmla="*/ 7 w 7"/>
                <a:gd name="T1" fmla="*/ 0 h 4"/>
                <a:gd name="T2" fmla="*/ 4 w 7"/>
                <a:gd name="T3" fmla="*/ 1 h 4"/>
                <a:gd name="T4" fmla="*/ 0 w 7"/>
                <a:gd name="T5" fmla="*/ 4 h 4"/>
              </a:gdLst>
              <a:ahLst/>
              <a:cxnLst>
                <a:cxn ang="0">
                  <a:pos x="T0" y="T1"/>
                </a:cxn>
                <a:cxn ang="0">
                  <a:pos x="T2" y="T3"/>
                </a:cxn>
                <a:cxn ang="0">
                  <a:pos x="T4" y="T5"/>
                </a:cxn>
              </a:cxnLst>
              <a:rect l="0" t="0" r="r" b="b"/>
              <a:pathLst>
                <a:path w="7" h="4">
                  <a:moveTo>
                    <a:pt x="7" y="0"/>
                  </a:moveTo>
                  <a:lnTo>
                    <a:pt x="4" y="1"/>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72" name="Line 1869">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73" name="Line 1870">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74" name="Freeform 1871">
              <a:extLst/>
            </p:cNvPr>
            <p:cNvSpPr>
              <a:spLocks/>
            </p:cNvSpPr>
            <p:nvPr/>
          </p:nvSpPr>
          <p:spPr bwMode="auto">
            <a:xfrm>
              <a:off x="1000125" y="1057275"/>
              <a:ext cx="0" cy="0"/>
            </a:xfrm>
            <a:custGeom>
              <a:avLst/>
              <a:gdLst>
                <a:gd name="T0" fmla="*/ 7 w 7"/>
                <a:gd name="T1" fmla="*/ 0 h 3"/>
                <a:gd name="T2" fmla="*/ 3 w 7"/>
                <a:gd name="T3" fmla="*/ 1 h 3"/>
                <a:gd name="T4" fmla="*/ 0 w 7"/>
                <a:gd name="T5" fmla="*/ 3 h 3"/>
              </a:gdLst>
              <a:ahLst/>
              <a:cxnLst>
                <a:cxn ang="0">
                  <a:pos x="T0" y="T1"/>
                </a:cxn>
                <a:cxn ang="0">
                  <a:pos x="T2" y="T3"/>
                </a:cxn>
                <a:cxn ang="0">
                  <a:pos x="T4" y="T5"/>
                </a:cxn>
              </a:cxnLst>
              <a:rect l="0" t="0" r="r" b="b"/>
              <a:pathLst>
                <a:path w="7" h="3">
                  <a:moveTo>
                    <a:pt x="7"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75" name="Line 1872">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76" name="Line 1873">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77" name="Freeform 1874">
              <a:extLst/>
            </p:cNvPr>
            <p:cNvSpPr>
              <a:spLocks/>
            </p:cNvSpPr>
            <p:nvPr/>
          </p:nvSpPr>
          <p:spPr bwMode="auto">
            <a:xfrm>
              <a:off x="1000125" y="1057275"/>
              <a:ext cx="0" cy="0"/>
            </a:xfrm>
            <a:custGeom>
              <a:avLst/>
              <a:gdLst>
                <a:gd name="T0" fmla="*/ 2 w 2"/>
                <a:gd name="T1" fmla="*/ 0 h 3"/>
                <a:gd name="T2" fmla="*/ 0 w 2"/>
                <a:gd name="T3" fmla="*/ 1 h 3"/>
                <a:gd name="T4" fmla="*/ 0 w 2"/>
                <a:gd name="T5" fmla="*/ 3 h 3"/>
              </a:gdLst>
              <a:ahLst/>
              <a:cxnLst>
                <a:cxn ang="0">
                  <a:pos x="T0" y="T1"/>
                </a:cxn>
                <a:cxn ang="0">
                  <a:pos x="T2" y="T3"/>
                </a:cxn>
                <a:cxn ang="0">
                  <a:pos x="T4" y="T5"/>
                </a:cxn>
              </a:cxnLst>
              <a:rect l="0" t="0" r="r" b="b"/>
              <a:pathLst>
                <a:path w="2" h="3">
                  <a:moveTo>
                    <a:pt x="2"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78" name="Line 1875">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79" name="Freeform 1876">
              <a:extLst/>
            </p:cNvPr>
            <p:cNvSpPr>
              <a:spLocks/>
            </p:cNvSpPr>
            <p:nvPr/>
          </p:nvSpPr>
          <p:spPr bwMode="auto">
            <a:xfrm>
              <a:off x="1000125" y="1057275"/>
              <a:ext cx="0" cy="0"/>
            </a:xfrm>
            <a:custGeom>
              <a:avLst/>
              <a:gdLst>
                <a:gd name="T0" fmla="*/ 15 w 15"/>
                <a:gd name="T1" fmla="*/ 3 h 3"/>
                <a:gd name="T2" fmla="*/ 7 w 15"/>
                <a:gd name="T3" fmla="*/ 1 h 3"/>
                <a:gd name="T4" fmla="*/ 0 w 15"/>
                <a:gd name="T5" fmla="*/ 0 h 3"/>
              </a:gdLst>
              <a:ahLst/>
              <a:cxnLst>
                <a:cxn ang="0">
                  <a:pos x="T0" y="T1"/>
                </a:cxn>
                <a:cxn ang="0">
                  <a:pos x="T2" y="T3"/>
                </a:cxn>
                <a:cxn ang="0">
                  <a:pos x="T4" y="T5"/>
                </a:cxn>
              </a:cxnLst>
              <a:rect l="0" t="0" r="r" b="b"/>
              <a:pathLst>
                <a:path w="15" h="3">
                  <a:moveTo>
                    <a:pt x="15" y="3"/>
                  </a:moveTo>
                  <a:lnTo>
                    <a:pt x="7"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80" name="Line 187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81" name="Freeform 1878">
              <a:extLst/>
            </p:cNvPr>
            <p:cNvSpPr>
              <a:spLocks/>
            </p:cNvSpPr>
            <p:nvPr/>
          </p:nvSpPr>
          <p:spPr bwMode="auto">
            <a:xfrm>
              <a:off x="1000125" y="1057275"/>
              <a:ext cx="0" cy="0"/>
            </a:xfrm>
            <a:custGeom>
              <a:avLst/>
              <a:gdLst>
                <a:gd name="T0" fmla="*/ 68 w 68"/>
                <a:gd name="T1" fmla="*/ 1 h 1"/>
                <a:gd name="T2" fmla="*/ 34 w 68"/>
                <a:gd name="T3" fmla="*/ 0 h 1"/>
                <a:gd name="T4" fmla="*/ 0 w 68"/>
                <a:gd name="T5" fmla="*/ 1 h 1"/>
              </a:gdLst>
              <a:ahLst/>
              <a:cxnLst>
                <a:cxn ang="0">
                  <a:pos x="T0" y="T1"/>
                </a:cxn>
                <a:cxn ang="0">
                  <a:pos x="T2" y="T3"/>
                </a:cxn>
                <a:cxn ang="0">
                  <a:pos x="T4" y="T5"/>
                </a:cxn>
              </a:cxnLst>
              <a:rect l="0" t="0" r="r" b="b"/>
              <a:pathLst>
                <a:path w="68" h="1">
                  <a:moveTo>
                    <a:pt x="68" y="1"/>
                  </a:moveTo>
                  <a:lnTo>
                    <a:pt x="34"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82" name="Line 1879">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83" name="Freeform 1880">
              <a:extLst/>
            </p:cNvPr>
            <p:cNvSpPr>
              <a:spLocks/>
            </p:cNvSpPr>
            <p:nvPr/>
          </p:nvSpPr>
          <p:spPr bwMode="auto">
            <a:xfrm>
              <a:off x="1000125" y="1057275"/>
              <a:ext cx="0" cy="0"/>
            </a:xfrm>
            <a:custGeom>
              <a:avLst/>
              <a:gdLst>
                <a:gd name="T0" fmla="*/ 51 w 51"/>
                <a:gd name="T1" fmla="*/ 25 w 51"/>
                <a:gd name="T2" fmla="*/ 0 w 51"/>
              </a:gdLst>
              <a:ahLst/>
              <a:cxnLst>
                <a:cxn ang="0">
                  <a:pos x="T0" y="0"/>
                </a:cxn>
                <a:cxn ang="0">
                  <a:pos x="T1" y="0"/>
                </a:cxn>
                <a:cxn ang="0">
                  <a:pos x="T2" y="0"/>
                </a:cxn>
              </a:cxnLst>
              <a:rect l="0" t="0" r="r" b="b"/>
              <a:pathLst>
                <a:path w="51">
                  <a:moveTo>
                    <a:pt x="51" y="0"/>
                  </a:moveTo>
                  <a:lnTo>
                    <a:pt x="25"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84" name="Freeform 1881">
              <a:extLst/>
            </p:cNvPr>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85" name="Freeform 1882">
              <a:extLst/>
            </p:cNvPr>
            <p:cNvSpPr>
              <a:spLocks/>
            </p:cNvSpPr>
            <p:nvPr/>
          </p:nvSpPr>
          <p:spPr bwMode="auto">
            <a:xfrm>
              <a:off x="1000125" y="1057275"/>
              <a:ext cx="0" cy="0"/>
            </a:xfrm>
            <a:custGeom>
              <a:avLst/>
              <a:gdLst>
                <a:gd name="T0" fmla="*/ 1 w 1"/>
                <a:gd name="T1" fmla="*/ 0 h 13"/>
                <a:gd name="T2" fmla="*/ 0 w 1"/>
                <a:gd name="T3" fmla="*/ 6 h 13"/>
                <a:gd name="T4" fmla="*/ 0 w 1"/>
                <a:gd name="T5" fmla="*/ 13 h 13"/>
              </a:gdLst>
              <a:ahLst/>
              <a:cxnLst>
                <a:cxn ang="0">
                  <a:pos x="T0" y="T1"/>
                </a:cxn>
                <a:cxn ang="0">
                  <a:pos x="T2" y="T3"/>
                </a:cxn>
                <a:cxn ang="0">
                  <a:pos x="T4" y="T5"/>
                </a:cxn>
              </a:cxnLst>
              <a:rect l="0" t="0" r="r" b="b"/>
              <a:pathLst>
                <a:path w="1" h="13">
                  <a:moveTo>
                    <a:pt x="1" y="0"/>
                  </a:moveTo>
                  <a:lnTo>
                    <a:pt x="0" y="6"/>
                  </a:lnTo>
                  <a:lnTo>
                    <a:pt x="0" y="1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86" name="Line 1883">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87" name="Line 1884">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88" name="Line 1885">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89" name="Freeform 1886">
              <a:extLst/>
            </p:cNvPr>
            <p:cNvSpPr>
              <a:spLocks/>
            </p:cNvSpPr>
            <p:nvPr/>
          </p:nvSpPr>
          <p:spPr bwMode="auto">
            <a:xfrm>
              <a:off x="1000125" y="1057275"/>
              <a:ext cx="0" cy="0"/>
            </a:xfrm>
            <a:custGeom>
              <a:avLst/>
              <a:gdLst>
                <a:gd name="T0" fmla="*/ 1 w 1"/>
                <a:gd name="T1" fmla="*/ 0 h 12"/>
                <a:gd name="T2" fmla="*/ 0 w 1"/>
                <a:gd name="T3" fmla="*/ 6 h 12"/>
                <a:gd name="T4" fmla="*/ 0 w 1"/>
                <a:gd name="T5" fmla="*/ 12 h 12"/>
              </a:gdLst>
              <a:ahLst/>
              <a:cxnLst>
                <a:cxn ang="0">
                  <a:pos x="T0" y="T1"/>
                </a:cxn>
                <a:cxn ang="0">
                  <a:pos x="T2" y="T3"/>
                </a:cxn>
                <a:cxn ang="0">
                  <a:pos x="T4" y="T5"/>
                </a:cxn>
              </a:cxnLst>
              <a:rect l="0" t="0" r="r" b="b"/>
              <a:pathLst>
                <a:path w="1" h="12">
                  <a:moveTo>
                    <a:pt x="1" y="0"/>
                  </a:moveTo>
                  <a:lnTo>
                    <a:pt x="0" y="6"/>
                  </a:lnTo>
                  <a:lnTo>
                    <a:pt x="0" y="1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90" name="Freeform 1887">
              <a:extLst/>
            </p:cNvPr>
            <p:cNvSpPr>
              <a:spLocks/>
            </p:cNvSpPr>
            <p:nvPr/>
          </p:nvSpPr>
          <p:spPr bwMode="auto">
            <a:xfrm>
              <a:off x="1000125" y="1057275"/>
              <a:ext cx="0" cy="0"/>
            </a:xfrm>
            <a:custGeom>
              <a:avLst/>
              <a:gdLst>
                <a:gd name="T0" fmla="*/ 5 w 5"/>
                <a:gd name="T1" fmla="*/ 0 h 4"/>
                <a:gd name="T2" fmla="*/ 2 w 5"/>
                <a:gd name="T3" fmla="*/ 2 h 4"/>
                <a:gd name="T4" fmla="*/ 0 w 5"/>
                <a:gd name="T5" fmla="*/ 4 h 4"/>
              </a:gdLst>
              <a:ahLst/>
              <a:cxnLst>
                <a:cxn ang="0">
                  <a:pos x="T0" y="T1"/>
                </a:cxn>
                <a:cxn ang="0">
                  <a:pos x="T2" y="T3"/>
                </a:cxn>
                <a:cxn ang="0">
                  <a:pos x="T4" y="T5"/>
                </a:cxn>
              </a:cxnLst>
              <a:rect l="0" t="0" r="r" b="b"/>
              <a:pathLst>
                <a:path w="5" h="4">
                  <a:moveTo>
                    <a:pt x="5" y="0"/>
                  </a:moveTo>
                  <a:lnTo>
                    <a:pt x="2" y="2"/>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91" name="Line 1888">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92" name="Line 1889">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93" name="Freeform 1890">
              <a:extLst/>
            </p:cNvPr>
            <p:cNvSpPr>
              <a:spLocks/>
            </p:cNvSpPr>
            <p:nvPr/>
          </p:nvSpPr>
          <p:spPr bwMode="auto">
            <a:xfrm>
              <a:off x="1000125" y="1057275"/>
              <a:ext cx="0" cy="0"/>
            </a:xfrm>
            <a:custGeom>
              <a:avLst/>
              <a:gdLst>
                <a:gd name="T0" fmla="*/ 8 w 8"/>
                <a:gd name="T1" fmla="*/ 0 h 10"/>
                <a:gd name="T2" fmla="*/ 5 w 8"/>
                <a:gd name="T3" fmla="*/ 2 h 10"/>
                <a:gd name="T4" fmla="*/ 2 w 8"/>
                <a:gd name="T5" fmla="*/ 6 h 10"/>
                <a:gd name="T6" fmla="*/ 0 w 8"/>
                <a:gd name="T7" fmla="*/ 10 h 10"/>
              </a:gdLst>
              <a:ahLst/>
              <a:cxnLst>
                <a:cxn ang="0">
                  <a:pos x="T0" y="T1"/>
                </a:cxn>
                <a:cxn ang="0">
                  <a:pos x="T2" y="T3"/>
                </a:cxn>
                <a:cxn ang="0">
                  <a:pos x="T4" y="T5"/>
                </a:cxn>
                <a:cxn ang="0">
                  <a:pos x="T6" y="T7"/>
                </a:cxn>
              </a:cxnLst>
              <a:rect l="0" t="0" r="r" b="b"/>
              <a:pathLst>
                <a:path w="8" h="10">
                  <a:moveTo>
                    <a:pt x="8" y="0"/>
                  </a:moveTo>
                  <a:lnTo>
                    <a:pt x="5" y="2"/>
                  </a:lnTo>
                  <a:lnTo>
                    <a:pt x="2" y="6"/>
                  </a:lnTo>
                  <a:lnTo>
                    <a:pt x="0" y="1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94" name="Line 1891">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95" name="Line 1892">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96" name="Freeform 1893">
              <a:extLst/>
            </p:cNvPr>
            <p:cNvSpPr>
              <a:spLocks/>
            </p:cNvSpPr>
            <p:nvPr/>
          </p:nvSpPr>
          <p:spPr bwMode="auto">
            <a:xfrm>
              <a:off x="1000125" y="1057275"/>
              <a:ext cx="0" cy="0"/>
            </a:xfrm>
            <a:custGeom>
              <a:avLst/>
              <a:gdLst>
                <a:gd name="T0" fmla="*/ 15 w 15"/>
                <a:gd name="T1" fmla="*/ 22 h 22"/>
                <a:gd name="T2" fmla="*/ 8 w 15"/>
                <a:gd name="T3" fmla="*/ 10 h 22"/>
                <a:gd name="T4" fmla="*/ 0 w 15"/>
                <a:gd name="T5" fmla="*/ 0 h 22"/>
              </a:gdLst>
              <a:ahLst/>
              <a:cxnLst>
                <a:cxn ang="0">
                  <a:pos x="T0" y="T1"/>
                </a:cxn>
                <a:cxn ang="0">
                  <a:pos x="T2" y="T3"/>
                </a:cxn>
                <a:cxn ang="0">
                  <a:pos x="T4" y="T5"/>
                </a:cxn>
              </a:cxnLst>
              <a:rect l="0" t="0" r="r" b="b"/>
              <a:pathLst>
                <a:path w="15" h="22">
                  <a:moveTo>
                    <a:pt x="15" y="22"/>
                  </a:moveTo>
                  <a:lnTo>
                    <a:pt x="8" y="1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97" name="Freeform 1894">
              <a:extLst/>
            </p:cNvPr>
            <p:cNvSpPr>
              <a:spLocks/>
            </p:cNvSpPr>
            <p:nvPr/>
          </p:nvSpPr>
          <p:spPr bwMode="auto">
            <a:xfrm>
              <a:off x="1000125" y="1057275"/>
              <a:ext cx="0" cy="0"/>
            </a:xfrm>
            <a:custGeom>
              <a:avLst/>
              <a:gdLst>
                <a:gd name="T0" fmla="*/ 14 w 14"/>
                <a:gd name="T1" fmla="*/ 17 h 17"/>
                <a:gd name="T2" fmla="*/ 8 w 14"/>
                <a:gd name="T3" fmla="*/ 8 h 17"/>
                <a:gd name="T4" fmla="*/ 0 w 14"/>
                <a:gd name="T5" fmla="*/ 0 h 17"/>
              </a:gdLst>
              <a:ahLst/>
              <a:cxnLst>
                <a:cxn ang="0">
                  <a:pos x="T0" y="T1"/>
                </a:cxn>
                <a:cxn ang="0">
                  <a:pos x="T2" y="T3"/>
                </a:cxn>
                <a:cxn ang="0">
                  <a:pos x="T4" y="T5"/>
                </a:cxn>
              </a:cxnLst>
              <a:rect l="0" t="0" r="r" b="b"/>
              <a:pathLst>
                <a:path w="14" h="17">
                  <a:moveTo>
                    <a:pt x="14" y="17"/>
                  </a:moveTo>
                  <a:lnTo>
                    <a:pt x="8" y="8"/>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298" name="Line 189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299" name="Line 1896">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00" name="Line 1897">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01" name="Freeform 1898">
              <a:extLst/>
            </p:cNvPr>
            <p:cNvSpPr>
              <a:spLocks/>
            </p:cNvSpPr>
            <p:nvPr/>
          </p:nvSpPr>
          <p:spPr bwMode="auto">
            <a:xfrm>
              <a:off x="1000125" y="1057275"/>
              <a:ext cx="0" cy="0"/>
            </a:xfrm>
            <a:custGeom>
              <a:avLst/>
              <a:gdLst>
                <a:gd name="T0" fmla="*/ 11 w 11"/>
                <a:gd name="T1" fmla="*/ 3 h 3"/>
                <a:gd name="T2" fmla="*/ 6 w 11"/>
                <a:gd name="T3" fmla="*/ 1 h 3"/>
                <a:gd name="T4" fmla="*/ 0 w 11"/>
                <a:gd name="T5" fmla="*/ 0 h 3"/>
              </a:gdLst>
              <a:ahLst/>
              <a:cxnLst>
                <a:cxn ang="0">
                  <a:pos x="T0" y="T1"/>
                </a:cxn>
                <a:cxn ang="0">
                  <a:pos x="T2" y="T3"/>
                </a:cxn>
                <a:cxn ang="0">
                  <a:pos x="T4" y="T5"/>
                </a:cxn>
              </a:cxnLst>
              <a:rect l="0" t="0" r="r" b="b"/>
              <a:pathLst>
                <a:path w="11" h="3">
                  <a:moveTo>
                    <a:pt x="11" y="3"/>
                  </a:moveTo>
                  <a:lnTo>
                    <a:pt x="6"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02" name="Freeform 1899">
              <a:extLst/>
            </p:cNvPr>
            <p:cNvSpPr>
              <a:spLocks/>
            </p:cNvSpPr>
            <p:nvPr/>
          </p:nvSpPr>
          <p:spPr bwMode="auto">
            <a:xfrm>
              <a:off x="1000125" y="1057275"/>
              <a:ext cx="0" cy="0"/>
            </a:xfrm>
            <a:custGeom>
              <a:avLst/>
              <a:gdLst>
                <a:gd name="T0" fmla="*/ 9 w 9"/>
                <a:gd name="T1" fmla="*/ 3 h 3"/>
                <a:gd name="T2" fmla="*/ 5 w 9"/>
                <a:gd name="T3" fmla="*/ 1 h 3"/>
                <a:gd name="T4" fmla="*/ 0 w 9"/>
                <a:gd name="T5" fmla="*/ 0 h 3"/>
              </a:gdLst>
              <a:ahLst/>
              <a:cxnLst>
                <a:cxn ang="0">
                  <a:pos x="T0" y="T1"/>
                </a:cxn>
                <a:cxn ang="0">
                  <a:pos x="T2" y="T3"/>
                </a:cxn>
                <a:cxn ang="0">
                  <a:pos x="T4" y="T5"/>
                </a:cxn>
              </a:cxnLst>
              <a:rect l="0" t="0" r="r" b="b"/>
              <a:pathLst>
                <a:path w="9" h="3">
                  <a:moveTo>
                    <a:pt x="9" y="3"/>
                  </a:move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03" name="Freeform 1900">
              <a:extLst/>
            </p:cNvPr>
            <p:cNvSpPr>
              <a:spLocks/>
            </p:cNvSpPr>
            <p:nvPr/>
          </p:nvSpPr>
          <p:spPr bwMode="auto">
            <a:xfrm>
              <a:off x="1000125" y="1057275"/>
              <a:ext cx="0" cy="0"/>
            </a:xfrm>
            <a:custGeom>
              <a:avLst/>
              <a:gdLst>
                <a:gd name="T0" fmla="*/ 8 w 8"/>
                <a:gd name="T1" fmla="*/ 2 h 2"/>
                <a:gd name="T2" fmla="*/ 4 w 8"/>
                <a:gd name="T3" fmla="*/ 0 h 2"/>
                <a:gd name="T4" fmla="*/ 0 w 8"/>
                <a:gd name="T5" fmla="*/ 0 h 2"/>
              </a:gdLst>
              <a:ahLst/>
              <a:cxnLst>
                <a:cxn ang="0">
                  <a:pos x="T0" y="T1"/>
                </a:cxn>
                <a:cxn ang="0">
                  <a:pos x="T2" y="T3"/>
                </a:cxn>
                <a:cxn ang="0">
                  <a:pos x="T4" y="T5"/>
                </a:cxn>
              </a:cxnLst>
              <a:rect l="0" t="0" r="r" b="b"/>
              <a:pathLst>
                <a:path w="8" h="2">
                  <a:moveTo>
                    <a:pt x="8"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04" name="Line 190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05" name="Freeform 1902">
              <a:extLst/>
            </p:cNvPr>
            <p:cNvSpPr>
              <a:spLocks/>
            </p:cNvSpPr>
            <p:nvPr/>
          </p:nvSpPr>
          <p:spPr bwMode="auto">
            <a:xfrm>
              <a:off x="1000125" y="1057275"/>
              <a:ext cx="0" cy="0"/>
            </a:xfrm>
            <a:custGeom>
              <a:avLst/>
              <a:gdLst>
                <a:gd name="T0" fmla="*/ 6 w 6"/>
                <a:gd name="T1" fmla="*/ 1 h 3"/>
                <a:gd name="T2" fmla="*/ 4 w 6"/>
                <a:gd name="T3" fmla="*/ 0 h 3"/>
                <a:gd name="T4" fmla="*/ 1 w 6"/>
                <a:gd name="T5" fmla="*/ 1 h 3"/>
                <a:gd name="T6" fmla="*/ 0 w 6"/>
                <a:gd name="T7" fmla="*/ 3 h 3"/>
              </a:gdLst>
              <a:ahLst/>
              <a:cxnLst>
                <a:cxn ang="0">
                  <a:pos x="T0" y="T1"/>
                </a:cxn>
                <a:cxn ang="0">
                  <a:pos x="T2" y="T3"/>
                </a:cxn>
                <a:cxn ang="0">
                  <a:pos x="T4" y="T5"/>
                </a:cxn>
                <a:cxn ang="0">
                  <a:pos x="T6" y="T7"/>
                </a:cxn>
              </a:cxnLst>
              <a:rect l="0" t="0" r="r" b="b"/>
              <a:pathLst>
                <a:path w="6" h="3">
                  <a:moveTo>
                    <a:pt x="6" y="1"/>
                  </a:moveTo>
                  <a:lnTo>
                    <a:pt x="4" y="0"/>
                  </a:ln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06" name="Line 190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07" name="Freeform 1904">
              <a:extLst/>
            </p:cNvPr>
            <p:cNvSpPr>
              <a:spLocks/>
            </p:cNvSpPr>
            <p:nvPr/>
          </p:nvSpPr>
          <p:spPr bwMode="auto">
            <a:xfrm>
              <a:off x="1000125" y="1057275"/>
              <a:ext cx="0" cy="0"/>
            </a:xfrm>
            <a:custGeom>
              <a:avLst/>
              <a:gdLst>
                <a:gd name="T0" fmla="*/ 0 w 2"/>
                <a:gd name="T1" fmla="*/ 0 h 3"/>
                <a:gd name="T2" fmla="*/ 1 w 2"/>
                <a:gd name="T3" fmla="*/ 2 h 3"/>
                <a:gd name="T4" fmla="*/ 2 w 2"/>
                <a:gd name="T5" fmla="*/ 3 h 3"/>
              </a:gdLst>
              <a:ahLst/>
              <a:cxnLst>
                <a:cxn ang="0">
                  <a:pos x="T0" y="T1"/>
                </a:cxn>
                <a:cxn ang="0">
                  <a:pos x="T2" y="T3"/>
                </a:cxn>
                <a:cxn ang="0">
                  <a:pos x="T4" y="T5"/>
                </a:cxn>
              </a:cxnLst>
              <a:rect l="0" t="0" r="r" b="b"/>
              <a:pathLst>
                <a:path w="2" h="3">
                  <a:moveTo>
                    <a:pt x="0" y="0"/>
                  </a:moveTo>
                  <a:lnTo>
                    <a:pt x="1" y="2"/>
                  </a:lnTo>
                  <a:lnTo>
                    <a:pt x="2"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08" name="Line 1905">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09" name="Line 1906">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10" name="Line 1907">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11" name="Freeform 1908">
              <a:extLst/>
            </p:cNvPr>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12" name="Freeform 1909">
              <a:extLst/>
            </p:cNvPr>
            <p:cNvSpPr>
              <a:spLocks/>
            </p:cNvSpPr>
            <p:nvPr/>
          </p:nvSpPr>
          <p:spPr bwMode="auto">
            <a:xfrm>
              <a:off x="1000125" y="1057275"/>
              <a:ext cx="0" cy="0"/>
            </a:xfrm>
            <a:custGeom>
              <a:avLst/>
              <a:gdLst>
                <a:gd name="T0" fmla="*/ 0 w 1"/>
                <a:gd name="T1" fmla="*/ 13 h 13"/>
                <a:gd name="T2" fmla="*/ 1 w 1"/>
                <a:gd name="T3" fmla="*/ 7 h 13"/>
                <a:gd name="T4" fmla="*/ 1 w 1"/>
                <a:gd name="T5" fmla="*/ 0 h 13"/>
              </a:gdLst>
              <a:ahLst/>
              <a:cxnLst>
                <a:cxn ang="0">
                  <a:pos x="T0" y="T1"/>
                </a:cxn>
                <a:cxn ang="0">
                  <a:pos x="T2" y="T3"/>
                </a:cxn>
                <a:cxn ang="0">
                  <a:pos x="T4" y="T5"/>
                </a:cxn>
              </a:cxnLst>
              <a:rect l="0" t="0" r="r" b="b"/>
              <a:pathLst>
                <a:path w="1" h="13">
                  <a:moveTo>
                    <a:pt x="0" y="13"/>
                  </a:moveTo>
                  <a:lnTo>
                    <a:pt x="1" y="7"/>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13" name="Freeform 1910">
              <a:extLst/>
            </p:cNvPr>
            <p:cNvSpPr>
              <a:spLocks/>
            </p:cNvSpPr>
            <p:nvPr/>
          </p:nvSpPr>
          <p:spPr bwMode="auto">
            <a:xfrm>
              <a:off x="1000125" y="1057275"/>
              <a:ext cx="0" cy="0"/>
            </a:xfrm>
            <a:custGeom>
              <a:avLst/>
              <a:gdLst>
                <a:gd name="T0" fmla="*/ 0 w 2"/>
                <a:gd name="T1" fmla="*/ 0 h 30"/>
                <a:gd name="T2" fmla="*/ 0 w 2"/>
                <a:gd name="T3" fmla="*/ 15 h 30"/>
                <a:gd name="T4" fmla="*/ 2 w 2"/>
                <a:gd name="T5" fmla="*/ 30 h 30"/>
              </a:gdLst>
              <a:ahLst/>
              <a:cxnLst>
                <a:cxn ang="0">
                  <a:pos x="T0" y="T1"/>
                </a:cxn>
                <a:cxn ang="0">
                  <a:pos x="T2" y="T3"/>
                </a:cxn>
                <a:cxn ang="0">
                  <a:pos x="T4" y="T5"/>
                </a:cxn>
              </a:cxnLst>
              <a:rect l="0" t="0" r="r" b="b"/>
              <a:pathLst>
                <a:path w="2" h="30">
                  <a:moveTo>
                    <a:pt x="0" y="0"/>
                  </a:moveTo>
                  <a:lnTo>
                    <a:pt x="0" y="15"/>
                  </a:lnTo>
                  <a:lnTo>
                    <a:pt x="2" y="3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14" name="Line 1911">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15" name="Line 191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16" name="Line 1913">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17" name="Freeform 1914">
              <a:extLst/>
            </p:cNvPr>
            <p:cNvSpPr>
              <a:spLocks/>
            </p:cNvSpPr>
            <p:nvPr/>
          </p:nvSpPr>
          <p:spPr bwMode="auto">
            <a:xfrm>
              <a:off x="1000125" y="1057275"/>
              <a:ext cx="0" cy="0"/>
            </a:xfrm>
            <a:custGeom>
              <a:avLst/>
              <a:gdLst>
                <a:gd name="T0" fmla="*/ 11 w 11"/>
                <a:gd name="T1" fmla="*/ 8 h 8"/>
                <a:gd name="T2" fmla="*/ 8 w 11"/>
                <a:gd name="T3" fmla="*/ 4 h 8"/>
                <a:gd name="T4" fmla="*/ 4 w 11"/>
                <a:gd name="T5" fmla="*/ 2 h 8"/>
                <a:gd name="T6" fmla="*/ 0 w 11"/>
                <a:gd name="T7" fmla="*/ 0 h 8"/>
              </a:gdLst>
              <a:ahLst/>
              <a:cxnLst>
                <a:cxn ang="0">
                  <a:pos x="T0" y="T1"/>
                </a:cxn>
                <a:cxn ang="0">
                  <a:pos x="T2" y="T3"/>
                </a:cxn>
                <a:cxn ang="0">
                  <a:pos x="T4" y="T5"/>
                </a:cxn>
                <a:cxn ang="0">
                  <a:pos x="T6" y="T7"/>
                </a:cxn>
              </a:cxnLst>
              <a:rect l="0" t="0" r="r" b="b"/>
              <a:pathLst>
                <a:path w="11" h="8">
                  <a:moveTo>
                    <a:pt x="11" y="8"/>
                  </a:moveTo>
                  <a:lnTo>
                    <a:pt x="8" y="4"/>
                  </a:lnTo>
                  <a:lnTo>
                    <a:pt x="4"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18" name="Freeform 1915">
              <a:extLst/>
            </p:cNvPr>
            <p:cNvSpPr>
              <a:spLocks/>
            </p:cNvSpPr>
            <p:nvPr/>
          </p:nvSpPr>
          <p:spPr bwMode="auto">
            <a:xfrm>
              <a:off x="1000125" y="1057275"/>
              <a:ext cx="0" cy="0"/>
            </a:xfrm>
            <a:custGeom>
              <a:avLst/>
              <a:gdLst>
                <a:gd name="T0" fmla="*/ 26 w 26"/>
                <a:gd name="T1" fmla="*/ 0 h 2"/>
                <a:gd name="T2" fmla="*/ 17 w 26"/>
                <a:gd name="T3" fmla="*/ 0 h 2"/>
                <a:gd name="T4" fmla="*/ 9 w 26"/>
                <a:gd name="T5" fmla="*/ 0 h 2"/>
                <a:gd name="T6" fmla="*/ 0 w 26"/>
                <a:gd name="T7" fmla="*/ 2 h 2"/>
              </a:gdLst>
              <a:ahLst/>
              <a:cxnLst>
                <a:cxn ang="0">
                  <a:pos x="T0" y="T1"/>
                </a:cxn>
                <a:cxn ang="0">
                  <a:pos x="T2" y="T3"/>
                </a:cxn>
                <a:cxn ang="0">
                  <a:pos x="T4" y="T5"/>
                </a:cxn>
                <a:cxn ang="0">
                  <a:pos x="T6" y="T7"/>
                </a:cxn>
              </a:cxnLst>
              <a:rect l="0" t="0" r="r" b="b"/>
              <a:pathLst>
                <a:path w="26" h="2">
                  <a:moveTo>
                    <a:pt x="26" y="0"/>
                  </a:moveTo>
                  <a:lnTo>
                    <a:pt x="17" y="0"/>
                  </a:lnTo>
                  <a:lnTo>
                    <a:pt x="9"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19" name="Freeform 1916">
              <a:extLst/>
            </p:cNvPr>
            <p:cNvSpPr>
              <a:spLocks/>
            </p:cNvSpPr>
            <p:nvPr/>
          </p:nvSpPr>
          <p:spPr bwMode="auto">
            <a:xfrm>
              <a:off x="1000125" y="1057275"/>
              <a:ext cx="0" cy="0"/>
            </a:xfrm>
            <a:custGeom>
              <a:avLst/>
              <a:gdLst>
                <a:gd name="T0" fmla="*/ 10 w 10"/>
                <a:gd name="T1" fmla="*/ 0 h 22"/>
                <a:gd name="T2" fmla="*/ 5 w 10"/>
                <a:gd name="T3" fmla="*/ 6 h 22"/>
                <a:gd name="T4" fmla="*/ 2 w 10"/>
                <a:gd name="T5" fmla="*/ 14 h 22"/>
                <a:gd name="T6" fmla="*/ 0 w 10"/>
                <a:gd name="T7" fmla="*/ 22 h 22"/>
              </a:gdLst>
              <a:ahLst/>
              <a:cxnLst>
                <a:cxn ang="0">
                  <a:pos x="T0" y="T1"/>
                </a:cxn>
                <a:cxn ang="0">
                  <a:pos x="T2" y="T3"/>
                </a:cxn>
                <a:cxn ang="0">
                  <a:pos x="T4" y="T5"/>
                </a:cxn>
                <a:cxn ang="0">
                  <a:pos x="T6" y="T7"/>
                </a:cxn>
              </a:cxnLst>
              <a:rect l="0" t="0" r="r" b="b"/>
              <a:pathLst>
                <a:path w="10" h="22">
                  <a:moveTo>
                    <a:pt x="10" y="0"/>
                  </a:moveTo>
                  <a:lnTo>
                    <a:pt x="5" y="6"/>
                  </a:lnTo>
                  <a:lnTo>
                    <a:pt x="2"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20" name="Line 1917">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21" name="Line 1918">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22" name="Line 1919">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23" name="Line 1920">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24" name="Line 192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25" name="Freeform 1922">
              <a:extLst/>
            </p:cNvPr>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26" name="Line 1923">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27" name="Line 1924">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28" name="Line 192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29" name="Line 1926">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30" name="Line 192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31" name="Line 1928">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32" name="Line 1929">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33" name="Freeform 1930">
              <a:extLst/>
            </p:cNvPr>
            <p:cNvSpPr>
              <a:spLocks/>
            </p:cNvSpPr>
            <p:nvPr/>
          </p:nvSpPr>
          <p:spPr bwMode="auto">
            <a:xfrm>
              <a:off x="1000125" y="1057275"/>
              <a:ext cx="0" cy="0"/>
            </a:xfrm>
            <a:custGeom>
              <a:avLst/>
              <a:gdLst>
                <a:gd name="T0" fmla="*/ 1 w 1"/>
                <a:gd name="T1" fmla="*/ 0 h 7"/>
                <a:gd name="T2" fmla="*/ 0 w 1"/>
                <a:gd name="T3" fmla="*/ 3 h 7"/>
                <a:gd name="T4" fmla="*/ 0 w 1"/>
                <a:gd name="T5" fmla="*/ 7 h 7"/>
              </a:gdLst>
              <a:ahLst/>
              <a:cxnLst>
                <a:cxn ang="0">
                  <a:pos x="T0" y="T1"/>
                </a:cxn>
                <a:cxn ang="0">
                  <a:pos x="T2" y="T3"/>
                </a:cxn>
                <a:cxn ang="0">
                  <a:pos x="T4" y="T5"/>
                </a:cxn>
              </a:cxnLst>
              <a:rect l="0" t="0" r="r" b="b"/>
              <a:pathLst>
                <a:path w="1" h="7">
                  <a:moveTo>
                    <a:pt x="1" y="0"/>
                  </a:moveTo>
                  <a:lnTo>
                    <a:pt x="0" y="3"/>
                  </a:lnTo>
                  <a:lnTo>
                    <a:pt x="0" y="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34" name="Freeform 1931">
              <a:extLst/>
            </p:cNvPr>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35" name="Line 193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36" name="Line 193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37" name="Line 1934">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38" name="Line 193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39" name="Line 1936">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40" name="Line 193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41" name="Line 1938">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42" name="Line 1939">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43" name="Line 1940">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44" name="Line 194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45" name="Line 194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46" name="Freeform 1943">
              <a:extLst/>
            </p:cNvPr>
            <p:cNvSpPr>
              <a:spLocks/>
            </p:cNvSpPr>
            <p:nvPr/>
          </p:nvSpPr>
          <p:spPr bwMode="auto">
            <a:xfrm>
              <a:off x="1000125" y="1057275"/>
              <a:ext cx="0" cy="0"/>
            </a:xfrm>
            <a:custGeom>
              <a:avLst/>
              <a:gdLst>
                <a:gd name="T0" fmla="*/ 3 w 3"/>
                <a:gd name="T1" fmla="*/ 11 h 11"/>
                <a:gd name="T2" fmla="*/ 3 w 3"/>
                <a:gd name="T3" fmla="*/ 5 h 11"/>
                <a:gd name="T4" fmla="*/ 0 w 3"/>
                <a:gd name="T5" fmla="*/ 0 h 11"/>
              </a:gdLst>
              <a:ahLst/>
              <a:cxnLst>
                <a:cxn ang="0">
                  <a:pos x="T0" y="T1"/>
                </a:cxn>
                <a:cxn ang="0">
                  <a:pos x="T2" y="T3"/>
                </a:cxn>
                <a:cxn ang="0">
                  <a:pos x="T4" y="T5"/>
                </a:cxn>
              </a:cxnLst>
              <a:rect l="0" t="0" r="r" b="b"/>
              <a:pathLst>
                <a:path w="3" h="11">
                  <a:moveTo>
                    <a:pt x="3" y="11"/>
                  </a:moveTo>
                  <a:lnTo>
                    <a:pt x="3" y="5"/>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47" name="Freeform 1944">
              <a:extLst/>
            </p:cNvPr>
            <p:cNvSpPr>
              <a:spLocks/>
            </p:cNvSpPr>
            <p:nvPr/>
          </p:nvSpPr>
          <p:spPr bwMode="auto">
            <a:xfrm>
              <a:off x="1000125" y="1057275"/>
              <a:ext cx="0" cy="0"/>
            </a:xfrm>
            <a:custGeom>
              <a:avLst/>
              <a:gdLst>
                <a:gd name="T0" fmla="*/ 4 w 4"/>
                <a:gd name="T1" fmla="*/ 2 h 2"/>
                <a:gd name="T2" fmla="*/ 2 w 4"/>
                <a:gd name="T3" fmla="*/ 0 h 2"/>
                <a:gd name="T4" fmla="*/ 0 w 4"/>
                <a:gd name="T5" fmla="*/ 0 h 2"/>
              </a:gdLst>
              <a:ahLst/>
              <a:cxnLst>
                <a:cxn ang="0">
                  <a:pos x="T0" y="T1"/>
                </a:cxn>
                <a:cxn ang="0">
                  <a:pos x="T2" y="T3"/>
                </a:cxn>
                <a:cxn ang="0">
                  <a:pos x="T4" y="T5"/>
                </a:cxn>
              </a:cxnLst>
              <a:rect l="0" t="0" r="r" b="b"/>
              <a:pathLst>
                <a:path w="4" h="2">
                  <a:moveTo>
                    <a:pt x="4" y="2"/>
                  </a:moveTo>
                  <a:lnTo>
                    <a:pt x="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48" name="Freeform 1945">
              <a:extLst/>
            </p:cNvPr>
            <p:cNvSpPr>
              <a:spLocks/>
            </p:cNvSpPr>
            <p:nvPr/>
          </p:nvSpPr>
          <p:spPr bwMode="auto">
            <a:xfrm>
              <a:off x="1000125" y="1057275"/>
              <a:ext cx="0" cy="0"/>
            </a:xfrm>
            <a:custGeom>
              <a:avLst/>
              <a:gdLst>
                <a:gd name="T0" fmla="*/ 4 w 4"/>
                <a:gd name="T1" fmla="*/ 3 h 3"/>
                <a:gd name="T2" fmla="*/ 2 w 4"/>
                <a:gd name="T3" fmla="*/ 1 h 3"/>
                <a:gd name="T4" fmla="*/ 0 w 4"/>
                <a:gd name="T5" fmla="*/ 0 h 3"/>
              </a:gdLst>
              <a:ahLst/>
              <a:cxnLst>
                <a:cxn ang="0">
                  <a:pos x="T0" y="T1"/>
                </a:cxn>
                <a:cxn ang="0">
                  <a:pos x="T2" y="T3"/>
                </a:cxn>
                <a:cxn ang="0">
                  <a:pos x="T4" y="T5"/>
                </a:cxn>
              </a:cxnLst>
              <a:rect l="0" t="0" r="r" b="b"/>
              <a:pathLst>
                <a:path w="4" h="3">
                  <a:moveTo>
                    <a:pt x="4" y="3"/>
                  </a:move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49" name="Line 1946">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50" name="Freeform 1947">
              <a:extLst/>
            </p:cNvPr>
            <p:cNvSpPr>
              <a:spLocks/>
            </p:cNvSpPr>
            <p:nvPr/>
          </p:nvSpPr>
          <p:spPr bwMode="auto">
            <a:xfrm>
              <a:off x="1000125" y="1057275"/>
              <a:ext cx="0" cy="0"/>
            </a:xfrm>
            <a:custGeom>
              <a:avLst/>
              <a:gdLst>
                <a:gd name="T0" fmla="*/ 7 w 7"/>
                <a:gd name="T1" fmla="*/ 2 h 2"/>
                <a:gd name="T2" fmla="*/ 4 w 7"/>
                <a:gd name="T3" fmla="*/ 0 h 2"/>
                <a:gd name="T4" fmla="*/ 0 w 7"/>
                <a:gd name="T5" fmla="*/ 0 h 2"/>
              </a:gdLst>
              <a:ahLst/>
              <a:cxnLst>
                <a:cxn ang="0">
                  <a:pos x="T0" y="T1"/>
                </a:cxn>
                <a:cxn ang="0">
                  <a:pos x="T2" y="T3"/>
                </a:cxn>
                <a:cxn ang="0">
                  <a:pos x="T4" y="T5"/>
                </a:cxn>
              </a:cxnLst>
              <a:rect l="0" t="0" r="r" b="b"/>
              <a:pathLst>
                <a:path w="7" h="2">
                  <a:moveTo>
                    <a:pt x="7"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51" name="Freeform 1948">
              <a:extLst/>
            </p:cNvPr>
            <p:cNvSpPr>
              <a:spLocks/>
            </p:cNvSpPr>
            <p:nvPr/>
          </p:nvSpPr>
          <p:spPr bwMode="auto">
            <a:xfrm>
              <a:off x="1000125" y="1057275"/>
              <a:ext cx="0" cy="0"/>
            </a:xfrm>
            <a:custGeom>
              <a:avLst/>
              <a:gdLst>
                <a:gd name="T0" fmla="*/ 0 w 3"/>
                <a:gd name="T1" fmla="*/ 8 h 8"/>
                <a:gd name="T2" fmla="*/ 2 w 3"/>
                <a:gd name="T3" fmla="*/ 4 h 8"/>
                <a:gd name="T4" fmla="*/ 3 w 3"/>
                <a:gd name="T5" fmla="*/ 0 h 8"/>
              </a:gdLst>
              <a:ahLst/>
              <a:cxnLst>
                <a:cxn ang="0">
                  <a:pos x="T0" y="T1"/>
                </a:cxn>
                <a:cxn ang="0">
                  <a:pos x="T2" y="T3"/>
                </a:cxn>
                <a:cxn ang="0">
                  <a:pos x="T4" y="T5"/>
                </a:cxn>
              </a:cxnLst>
              <a:rect l="0" t="0" r="r" b="b"/>
              <a:pathLst>
                <a:path w="3" h="8">
                  <a:moveTo>
                    <a:pt x="0" y="8"/>
                  </a:moveTo>
                  <a:lnTo>
                    <a:pt x="2" y="4"/>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52" name="Freeform 1949">
              <a:extLst/>
            </p:cNvPr>
            <p:cNvSpPr>
              <a:spLocks/>
            </p:cNvSpPr>
            <p:nvPr/>
          </p:nvSpPr>
          <p:spPr bwMode="auto">
            <a:xfrm>
              <a:off x="1000125" y="1057275"/>
              <a:ext cx="0" cy="0"/>
            </a:xfrm>
            <a:custGeom>
              <a:avLst/>
              <a:gdLst>
                <a:gd name="T0" fmla="*/ 8 w 8"/>
                <a:gd name="T1" fmla="*/ 0 h 5"/>
                <a:gd name="T2" fmla="*/ 5 w 8"/>
                <a:gd name="T3" fmla="*/ 1 h 5"/>
                <a:gd name="T4" fmla="*/ 2 w 8"/>
                <a:gd name="T5" fmla="*/ 3 h 5"/>
                <a:gd name="T6" fmla="*/ 0 w 8"/>
                <a:gd name="T7" fmla="*/ 5 h 5"/>
              </a:gdLst>
              <a:ahLst/>
              <a:cxnLst>
                <a:cxn ang="0">
                  <a:pos x="T0" y="T1"/>
                </a:cxn>
                <a:cxn ang="0">
                  <a:pos x="T2" y="T3"/>
                </a:cxn>
                <a:cxn ang="0">
                  <a:pos x="T4" y="T5"/>
                </a:cxn>
                <a:cxn ang="0">
                  <a:pos x="T6" y="T7"/>
                </a:cxn>
              </a:cxnLst>
              <a:rect l="0" t="0" r="r" b="b"/>
              <a:pathLst>
                <a:path w="8" h="5">
                  <a:moveTo>
                    <a:pt x="8" y="0"/>
                  </a:moveTo>
                  <a:lnTo>
                    <a:pt x="5" y="1"/>
                  </a:lnTo>
                  <a:lnTo>
                    <a:pt x="2" y="3"/>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53" name="Freeform 1950">
              <a:extLst/>
            </p:cNvPr>
            <p:cNvSpPr>
              <a:spLocks/>
            </p:cNvSpPr>
            <p:nvPr/>
          </p:nvSpPr>
          <p:spPr bwMode="auto">
            <a:xfrm>
              <a:off x="1000125" y="1057275"/>
              <a:ext cx="0" cy="0"/>
            </a:xfrm>
            <a:custGeom>
              <a:avLst/>
              <a:gdLst>
                <a:gd name="T0" fmla="*/ 0 w 20"/>
                <a:gd name="T1" fmla="*/ 0 h 17"/>
                <a:gd name="T2" fmla="*/ 10 w 20"/>
                <a:gd name="T3" fmla="*/ 9 h 17"/>
                <a:gd name="T4" fmla="*/ 20 w 20"/>
                <a:gd name="T5" fmla="*/ 17 h 17"/>
              </a:gdLst>
              <a:ahLst/>
              <a:cxnLst>
                <a:cxn ang="0">
                  <a:pos x="T0" y="T1"/>
                </a:cxn>
                <a:cxn ang="0">
                  <a:pos x="T2" y="T3"/>
                </a:cxn>
                <a:cxn ang="0">
                  <a:pos x="T4" y="T5"/>
                </a:cxn>
              </a:cxnLst>
              <a:rect l="0" t="0" r="r" b="b"/>
              <a:pathLst>
                <a:path w="20" h="17">
                  <a:moveTo>
                    <a:pt x="0" y="0"/>
                  </a:moveTo>
                  <a:lnTo>
                    <a:pt x="10" y="9"/>
                  </a:lnTo>
                  <a:lnTo>
                    <a:pt x="20" y="1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54" name="Line 195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55" name="Freeform 1952">
              <a:extLst/>
            </p:cNvPr>
            <p:cNvSpPr>
              <a:spLocks/>
            </p:cNvSpPr>
            <p:nvPr/>
          </p:nvSpPr>
          <p:spPr bwMode="auto">
            <a:xfrm>
              <a:off x="1000125" y="1057275"/>
              <a:ext cx="0" cy="0"/>
            </a:xfrm>
            <a:custGeom>
              <a:avLst/>
              <a:gdLst>
                <a:gd name="T0" fmla="*/ 0 w 8"/>
                <a:gd name="T1" fmla="*/ 0 h 2"/>
                <a:gd name="T2" fmla="*/ 4 w 8"/>
                <a:gd name="T3" fmla="*/ 1 h 2"/>
                <a:gd name="T4" fmla="*/ 8 w 8"/>
                <a:gd name="T5" fmla="*/ 2 h 2"/>
              </a:gdLst>
              <a:ahLst/>
              <a:cxnLst>
                <a:cxn ang="0">
                  <a:pos x="T0" y="T1"/>
                </a:cxn>
                <a:cxn ang="0">
                  <a:pos x="T2" y="T3"/>
                </a:cxn>
                <a:cxn ang="0">
                  <a:pos x="T4" y="T5"/>
                </a:cxn>
              </a:cxnLst>
              <a:rect l="0" t="0" r="r" b="b"/>
              <a:pathLst>
                <a:path w="8" h="2">
                  <a:moveTo>
                    <a:pt x="0" y="0"/>
                  </a:moveTo>
                  <a:lnTo>
                    <a:pt x="4" y="1"/>
                  </a:lnTo>
                  <a:lnTo>
                    <a:pt x="8"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56" name="Freeform 1953">
              <a:extLst/>
            </p:cNvPr>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57" name="Freeform 1954">
              <a:extLst/>
            </p:cNvPr>
            <p:cNvSpPr>
              <a:spLocks/>
            </p:cNvSpPr>
            <p:nvPr/>
          </p:nvSpPr>
          <p:spPr bwMode="auto">
            <a:xfrm>
              <a:off x="1000125" y="1057275"/>
              <a:ext cx="0" cy="0"/>
            </a:xfrm>
            <a:custGeom>
              <a:avLst/>
              <a:gdLst>
                <a:gd name="T0" fmla="*/ 0 w 25"/>
                <a:gd name="T1" fmla="*/ 0 h 21"/>
                <a:gd name="T2" fmla="*/ 12 w 25"/>
                <a:gd name="T3" fmla="*/ 11 h 21"/>
                <a:gd name="T4" fmla="*/ 25 w 25"/>
                <a:gd name="T5" fmla="*/ 21 h 21"/>
              </a:gdLst>
              <a:ahLst/>
              <a:cxnLst>
                <a:cxn ang="0">
                  <a:pos x="T0" y="T1"/>
                </a:cxn>
                <a:cxn ang="0">
                  <a:pos x="T2" y="T3"/>
                </a:cxn>
                <a:cxn ang="0">
                  <a:pos x="T4" y="T5"/>
                </a:cxn>
              </a:cxnLst>
              <a:rect l="0" t="0" r="r" b="b"/>
              <a:pathLst>
                <a:path w="25" h="21">
                  <a:moveTo>
                    <a:pt x="0" y="0"/>
                  </a:moveTo>
                  <a:lnTo>
                    <a:pt x="12" y="11"/>
                  </a:lnTo>
                  <a:lnTo>
                    <a:pt x="25"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58" name="Line 195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59" name="Line 1956">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60" name="Line 195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61" name="Line 1958">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62" name="Line 1959">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63" name="Freeform 1960">
              <a:extLst/>
            </p:cNvPr>
            <p:cNvSpPr>
              <a:spLocks/>
            </p:cNvSpPr>
            <p:nvPr/>
          </p:nvSpPr>
          <p:spPr bwMode="auto">
            <a:xfrm>
              <a:off x="1000125" y="1057275"/>
              <a:ext cx="0" cy="0"/>
            </a:xfrm>
            <a:custGeom>
              <a:avLst/>
              <a:gdLst>
                <a:gd name="T0" fmla="*/ 37 w 37"/>
                <a:gd name="T1" fmla="*/ 26 h 26"/>
                <a:gd name="T2" fmla="*/ 19 w 37"/>
                <a:gd name="T3" fmla="*/ 13 h 26"/>
                <a:gd name="T4" fmla="*/ 0 w 37"/>
                <a:gd name="T5" fmla="*/ 0 h 26"/>
              </a:gdLst>
              <a:ahLst/>
              <a:cxnLst>
                <a:cxn ang="0">
                  <a:pos x="T0" y="T1"/>
                </a:cxn>
                <a:cxn ang="0">
                  <a:pos x="T2" y="T3"/>
                </a:cxn>
                <a:cxn ang="0">
                  <a:pos x="T4" y="T5"/>
                </a:cxn>
              </a:cxnLst>
              <a:rect l="0" t="0" r="r" b="b"/>
              <a:pathLst>
                <a:path w="37" h="26">
                  <a:moveTo>
                    <a:pt x="37" y="26"/>
                  </a:moveTo>
                  <a:lnTo>
                    <a:pt x="19" y="1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64" name="Freeform 1961">
              <a:extLst/>
            </p:cNvPr>
            <p:cNvSpPr>
              <a:spLocks/>
            </p:cNvSpPr>
            <p:nvPr/>
          </p:nvSpPr>
          <p:spPr bwMode="auto">
            <a:xfrm>
              <a:off x="1000125" y="1057275"/>
              <a:ext cx="0" cy="0"/>
            </a:xfrm>
            <a:custGeom>
              <a:avLst/>
              <a:gdLst>
                <a:gd name="T0" fmla="*/ 1 w 1"/>
                <a:gd name="T1" fmla="*/ 0 h 3"/>
                <a:gd name="T2" fmla="*/ 0 w 1"/>
                <a:gd name="T3" fmla="*/ 2 h 3"/>
                <a:gd name="T4" fmla="*/ 1 w 1"/>
                <a:gd name="T5" fmla="*/ 3 h 3"/>
              </a:gdLst>
              <a:ahLst/>
              <a:cxnLst>
                <a:cxn ang="0">
                  <a:pos x="T0" y="T1"/>
                </a:cxn>
                <a:cxn ang="0">
                  <a:pos x="T2" y="T3"/>
                </a:cxn>
                <a:cxn ang="0">
                  <a:pos x="T4" y="T5"/>
                </a:cxn>
              </a:cxnLst>
              <a:rect l="0" t="0" r="r" b="b"/>
              <a:pathLst>
                <a:path w="1" h="3">
                  <a:moveTo>
                    <a:pt x="1" y="0"/>
                  </a:moveTo>
                  <a:lnTo>
                    <a:pt x="0" y="2"/>
                  </a:lnTo>
                  <a:lnTo>
                    <a:pt x="1"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65" name="Line 1962">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66" name="Line 1963">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67" name="Line 1964">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68" name="Freeform 1965">
              <a:extLst/>
            </p:cNvPr>
            <p:cNvSpPr>
              <a:spLocks/>
            </p:cNvSpPr>
            <p:nvPr/>
          </p:nvSpPr>
          <p:spPr bwMode="auto">
            <a:xfrm>
              <a:off x="1000125" y="1057275"/>
              <a:ext cx="0" cy="0"/>
            </a:xfrm>
            <a:custGeom>
              <a:avLst/>
              <a:gdLst>
                <a:gd name="T0" fmla="*/ 0 h 2"/>
                <a:gd name="T1" fmla="*/ 0 h 2"/>
                <a:gd name="T2" fmla="*/ 1 h 2"/>
                <a:gd name="T3" fmla="*/ 1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1"/>
                  </a:lnTo>
                  <a:lnTo>
                    <a:pt x="0"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69" name="Line 1966">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70" name="Line 196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71" name="Line 1968">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72" name="Line 1969">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73" name="Line 1970">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74" name="Freeform 1971">
              <a:extLst/>
            </p:cNvPr>
            <p:cNvSpPr>
              <a:spLocks/>
            </p:cNvSpPr>
            <p:nvPr/>
          </p:nvSpPr>
          <p:spPr bwMode="auto">
            <a:xfrm>
              <a:off x="1000125" y="1057275"/>
              <a:ext cx="0" cy="0"/>
            </a:xfrm>
            <a:custGeom>
              <a:avLst/>
              <a:gdLst>
                <a:gd name="T0" fmla="*/ 0 w 8"/>
                <a:gd name="T1" fmla="*/ 0 h 1"/>
                <a:gd name="T2" fmla="*/ 3 w 8"/>
                <a:gd name="T3" fmla="*/ 1 h 1"/>
                <a:gd name="T4" fmla="*/ 5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5"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75" name="Freeform 1972">
              <a:extLst/>
            </p:cNvPr>
            <p:cNvSpPr>
              <a:spLocks/>
            </p:cNvSpPr>
            <p:nvPr/>
          </p:nvSpPr>
          <p:spPr bwMode="auto">
            <a:xfrm>
              <a:off x="1000125" y="1057275"/>
              <a:ext cx="0" cy="0"/>
            </a:xfrm>
            <a:custGeom>
              <a:avLst/>
              <a:gdLst>
                <a:gd name="T0" fmla="*/ 7 w 7"/>
                <a:gd name="T1" fmla="*/ 1 h 2"/>
                <a:gd name="T2" fmla="*/ 5 w 7"/>
                <a:gd name="T3" fmla="*/ 0 h 2"/>
                <a:gd name="T4" fmla="*/ 2 w 7"/>
                <a:gd name="T5" fmla="*/ 0 h 2"/>
                <a:gd name="T6" fmla="*/ 0 w 7"/>
                <a:gd name="T7" fmla="*/ 2 h 2"/>
              </a:gdLst>
              <a:ahLst/>
              <a:cxnLst>
                <a:cxn ang="0">
                  <a:pos x="T0" y="T1"/>
                </a:cxn>
                <a:cxn ang="0">
                  <a:pos x="T2" y="T3"/>
                </a:cxn>
                <a:cxn ang="0">
                  <a:pos x="T4" y="T5"/>
                </a:cxn>
                <a:cxn ang="0">
                  <a:pos x="T6" y="T7"/>
                </a:cxn>
              </a:cxnLst>
              <a:rect l="0" t="0" r="r" b="b"/>
              <a:pathLst>
                <a:path w="7" h="2">
                  <a:moveTo>
                    <a:pt x="7" y="1"/>
                  </a:moveTo>
                  <a:lnTo>
                    <a:pt x="5" y="0"/>
                  </a:lnTo>
                  <a:lnTo>
                    <a:pt x="2"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76" name="Freeform 1973">
              <a:extLst/>
            </p:cNvPr>
            <p:cNvSpPr>
              <a:spLocks/>
            </p:cNvSpPr>
            <p:nvPr/>
          </p:nvSpPr>
          <p:spPr bwMode="auto">
            <a:xfrm>
              <a:off x="1000125" y="1057275"/>
              <a:ext cx="0" cy="0"/>
            </a:xfrm>
            <a:custGeom>
              <a:avLst/>
              <a:gdLst>
                <a:gd name="T0" fmla="*/ 0 w 11"/>
                <a:gd name="T1" fmla="*/ 1 h 2"/>
                <a:gd name="T2" fmla="*/ 0 w 11"/>
                <a:gd name="T3" fmla="*/ 2 h 2"/>
                <a:gd name="T4" fmla="*/ 11 w 11"/>
                <a:gd name="T5" fmla="*/ 2 h 2"/>
                <a:gd name="T6" fmla="*/ 11 w 11"/>
                <a:gd name="T7" fmla="*/ 0 h 2"/>
                <a:gd name="T8" fmla="*/ 0 w 11"/>
                <a:gd name="T9" fmla="*/ 1 h 2"/>
              </a:gdLst>
              <a:ahLst/>
              <a:cxnLst>
                <a:cxn ang="0">
                  <a:pos x="T0" y="T1"/>
                </a:cxn>
                <a:cxn ang="0">
                  <a:pos x="T2" y="T3"/>
                </a:cxn>
                <a:cxn ang="0">
                  <a:pos x="T4" y="T5"/>
                </a:cxn>
                <a:cxn ang="0">
                  <a:pos x="T6" y="T7"/>
                </a:cxn>
                <a:cxn ang="0">
                  <a:pos x="T8" y="T9"/>
                </a:cxn>
              </a:cxnLst>
              <a:rect l="0" t="0" r="r" b="b"/>
              <a:pathLst>
                <a:path w="11" h="2">
                  <a:moveTo>
                    <a:pt x="0" y="1"/>
                  </a:moveTo>
                  <a:lnTo>
                    <a:pt x="0" y="2"/>
                  </a:lnTo>
                  <a:lnTo>
                    <a:pt x="11" y="2"/>
                  </a:lnTo>
                  <a:lnTo>
                    <a:pt x="11" y="0"/>
                  </a:lnTo>
                  <a:lnTo>
                    <a:pt x="0" y="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a:extLst/>
          </p:spPr>
          <p:txBody>
            <a:bodyPr/>
            <a:lstStyle/>
            <a:p>
              <a:pPr eaLnBrk="1" hangingPunct="1">
                <a:defRPr/>
              </a:pPr>
              <a:endParaRPr lang="ja-JP" altLang="en-US">
                <a:latin typeface="Arial" charset="0"/>
              </a:endParaRPr>
            </a:p>
          </p:txBody>
        </p:sp>
        <p:sp>
          <p:nvSpPr>
            <p:cNvPr id="1377" name="Line 1974">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78" name="Freeform 1975">
              <a:extLst/>
            </p:cNvPr>
            <p:cNvSpPr>
              <a:spLocks/>
            </p:cNvSpPr>
            <p:nvPr/>
          </p:nvSpPr>
          <p:spPr bwMode="auto">
            <a:xfrm>
              <a:off x="1000125" y="1057275"/>
              <a:ext cx="0" cy="0"/>
            </a:xfrm>
            <a:custGeom>
              <a:avLst/>
              <a:gdLst>
                <a:gd name="T0" fmla="*/ 5 w 5"/>
                <a:gd name="T1" fmla="*/ 0 h 2"/>
                <a:gd name="T2" fmla="*/ 4 w 5"/>
                <a:gd name="T3" fmla="*/ 2 h 2"/>
                <a:gd name="T4" fmla="*/ 0 w 5"/>
                <a:gd name="T5" fmla="*/ 2 h 2"/>
              </a:gdLst>
              <a:ahLst/>
              <a:cxnLst>
                <a:cxn ang="0">
                  <a:pos x="T0" y="T1"/>
                </a:cxn>
                <a:cxn ang="0">
                  <a:pos x="T2" y="T3"/>
                </a:cxn>
                <a:cxn ang="0">
                  <a:pos x="T4" y="T5"/>
                </a:cxn>
              </a:cxnLst>
              <a:rect l="0" t="0" r="r" b="b"/>
              <a:pathLst>
                <a:path w="5" h="2">
                  <a:moveTo>
                    <a:pt x="5" y="0"/>
                  </a:moveTo>
                  <a:lnTo>
                    <a:pt x="4" y="2"/>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79" name="Line 1976">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80" name="Rectangle 1977">
              <a:extLst/>
            </p:cNvPr>
            <p:cNvSpPr>
              <a:spLocks noChangeArrowheads="1"/>
            </p:cNvSpPr>
            <p:nvPr/>
          </p:nvSpPr>
          <p:spPr bwMode="auto">
            <a:xfrm>
              <a:off x="1002792" y="1057656"/>
              <a:ext cx="0" cy="0"/>
            </a:xfrm>
            <a:prstGeom prst="rect">
              <a:avLst/>
            </a:prstGeom>
            <a:grpFill/>
            <a:ln w="0">
              <a:solidFill>
                <a:srgbClr xmlns:mc="http://schemas.openxmlformats.org/markup-compatibility/2006" xmlns:a14="http://schemas.microsoft.com/office/drawing/2010/main" val="000000" mc:Ignorable="a14" a14:legacySpreadsheetColorIndex="8"/>
              </a:solidFill>
              <a:miter lim="800000"/>
              <a:headEnd/>
              <a:tailEnd/>
            </a:ln>
            <a:extLst/>
          </p:spPr>
          <p:txBody>
            <a:bodyPr/>
            <a:lstStyle/>
            <a:p>
              <a:pPr eaLnBrk="1" hangingPunct="1">
                <a:defRPr/>
              </a:pPr>
              <a:endParaRPr lang="ja-JP" altLang="en-US">
                <a:latin typeface="Arial" charset="0"/>
              </a:endParaRPr>
            </a:p>
          </p:txBody>
        </p:sp>
        <p:sp>
          <p:nvSpPr>
            <p:cNvPr id="1381" name="Freeform 1978">
              <a:extLst/>
            </p:cNvPr>
            <p:cNvSpPr>
              <a:spLocks/>
            </p:cNvSpPr>
            <p:nvPr/>
          </p:nvSpPr>
          <p:spPr bwMode="auto">
            <a:xfrm>
              <a:off x="1000125" y="1057275"/>
              <a:ext cx="0" cy="0"/>
            </a:xfrm>
            <a:custGeom>
              <a:avLst/>
              <a:gdLst>
                <a:gd name="T0" fmla="*/ 0 w 4"/>
                <a:gd name="T1" fmla="*/ 0 h 2"/>
                <a:gd name="T2" fmla="*/ 0 w 4"/>
                <a:gd name="T3" fmla="*/ 2 h 2"/>
                <a:gd name="T4" fmla="*/ 4 w 4"/>
                <a:gd name="T5" fmla="*/ 2 h 2"/>
              </a:gdLst>
              <a:ahLst/>
              <a:cxnLst>
                <a:cxn ang="0">
                  <a:pos x="T0" y="T1"/>
                </a:cxn>
                <a:cxn ang="0">
                  <a:pos x="T2" y="T3"/>
                </a:cxn>
                <a:cxn ang="0">
                  <a:pos x="T4" y="T5"/>
                </a:cxn>
              </a:cxnLst>
              <a:rect l="0" t="0" r="r" b="b"/>
              <a:pathLst>
                <a:path w="4" h="2">
                  <a:moveTo>
                    <a:pt x="0" y="0"/>
                  </a:moveTo>
                  <a:lnTo>
                    <a:pt x="0" y="2"/>
                  </a:lnTo>
                  <a:lnTo>
                    <a:pt x="4"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82" name="Freeform 1979">
              <a:extLst/>
            </p:cNvPr>
            <p:cNvSpPr>
              <a:spLocks/>
            </p:cNvSpPr>
            <p:nvPr/>
          </p:nvSpPr>
          <p:spPr bwMode="auto">
            <a:xfrm>
              <a:off x="1000125" y="1057275"/>
              <a:ext cx="0" cy="0"/>
            </a:xfrm>
            <a:custGeom>
              <a:avLst/>
              <a:gdLst>
                <a:gd name="T0" fmla="*/ 4 w 4"/>
                <a:gd name="T1" fmla="*/ 2 h 2"/>
                <a:gd name="T2" fmla="*/ 4 w 4"/>
                <a:gd name="T3" fmla="*/ 0 h 2"/>
                <a:gd name="T4" fmla="*/ 0 w 4"/>
                <a:gd name="T5" fmla="*/ 0 h 2"/>
              </a:gdLst>
              <a:ahLst/>
              <a:cxnLst>
                <a:cxn ang="0">
                  <a:pos x="T0" y="T1"/>
                </a:cxn>
                <a:cxn ang="0">
                  <a:pos x="T2" y="T3"/>
                </a:cxn>
                <a:cxn ang="0">
                  <a:pos x="T4" y="T5"/>
                </a:cxn>
              </a:cxnLst>
              <a:rect l="0" t="0" r="r" b="b"/>
              <a:pathLst>
                <a:path w="4" h="2">
                  <a:moveTo>
                    <a:pt x="4"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83" name="Freeform 1980">
              <a:extLst/>
            </p:cNvPr>
            <p:cNvSpPr>
              <a:spLocks/>
            </p:cNvSpPr>
            <p:nvPr/>
          </p:nvSpPr>
          <p:spPr bwMode="auto">
            <a:xfrm>
              <a:off x="1000125" y="1057275"/>
              <a:ext cx="0" cy="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8"/>
                  </a:moveTo>
                  <a:lnTo>
                    <a:pt x="0" y="3"/>
                  </a:lnTo>
                  <a:lnTo>
                    <a:pt x="2" y="1"/>
                  </a:lnTo>
                  <a:lnTo>
                    <a:pt x="2" y="0"/>
                  </a:lnTo>
                  <a:lnTo>
                    <a:pt x="3" y="0"/>
                  </a:lnTo>
                  <a:lnTo>
                    <a:pt x="7" y="1"/>
                  </a:lnTo>
                  <a:lnTo>
                    <a:pt x="7" y="8"/>
                  </a:lnTo>
                  <a:lnTo>
                    <a:pt x="7" y="8"/>
                  </a:lnTo>
                  <a:lnTo>
                    <a:pt x="6" y="9"/>
                  </a:lnTo>
                  <a:lnTo>
                    <a:pt x="3" y="10"/>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84" name="Freeform 1981">
              <a:extLst/>
            </p:cNvPr>
            <p:cNvSpPr>
              <a:spLocks/>
            </p:cNvSpPr>
            <p:nvPr/>
          </p:nvSpPr>
          <p:spPr bwMode="auto">
            <a:xfrm>
              <a:off x="1000125" y="1057275"/>
              <a:ext cx="0" cy="0"/>
            </a:xfrm>
            <a:custGeom>
              <a:avLst/>
              <a:gdLst>
                <a:gd name="T0" fmla="*/ 0 w 2"/>
                <a:gd name="T1" fmla="*/ 8 h 8"/>
                <a:gd name="T2" fmla="*/ 2 w 2"/>
                <a:gd name="T3" fmla="*/ 7 h 8"/>
                <a:gd name="T4" fmla="*/ 2 w 2"/>
                <a:gd name="T5" fmla="*/ 1 h 8"/>
                <a:gd name="T6" fmla="*/ 0 w 2"/>
                <a:gd name="T7" fmla="*/ 0 h 8"/>
              </a:gdLst>
              <a:ahLst/>
              <a:cxnLst>
                <a:cxn ang="0">
                  <a:pos x="T0" y="T1"/>
                </a:cxn>
                <a:cxn ang="0">
                  <a:pos x="T2" y="T3"/>
                </a:cxn>
                <a:cxn ang="0">
                  <a:pos x="T4" y="T5"/>
                </a:cxn>
                <a:cxn ang="0">
                  <a:pos x="T6" y="T7"/>
                </a:cxn>
              </a:cxnLst>
              <a:rect l="0" t="0" r="r" b="b"/>
              <a:pathLst>
                <a:path w="2" h="8">
                  <a:moveTo>
                    <a:pt x="0" y="8"/>
                  </a:moveTo>
                  <a:lnTo>
                    <a:pt x="2" y="7"/>
                  </a:ln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85" name="Freeform 1982">
              <a:extLst/>
            </p:cNvPr>
            <p:cNvSpPr>
              <a:spLocks/>
            </p:cNvSpPr>
            <p:nvPr/>
          </p:nvSpPr>
          <p:spPr bwMode="auto">
            <a:xfrm>
              <a:off x="1000125" y="1057275"/>
              <a:ext cx="0" cy="0"/>
            </a:xfrm>
            <a:custGeom>
              <a:avLst/>
              <a:gdLst>
                <a:gd name="T0" fmla="*/ 0 w 3"/>
                <a:gd name="T1" fmla="*/ 5 h 5"/>
                <a:gd name="T2" fmla="*/ 3 w 3"/>
                <a:gd name="T3" fmla="*/ 4 h 5"/>
                <a:gd name="T4" fmla="*/ 3 w 3"/>
                <a:gd name="T5" fmla="*/ 0 h 5"/>
                <a:gd name="T6" fmla="*/ 0 w 3"/>
                <a:gd name="T7" fmla="*/ 0 h 5"/>
              </a:gdLst>
              <a:ahLst/>
              <a:cxnLst>
                <a:cxn ang="0">
                  <a:pos x="T0" y="T1"/>
                </a:cxn>
                <a:cxn ang="0">
                  <a:pos x="T2" y="T3"/>
                </a:cxn>
                <a:cxn ang="0">
                  <a:pos x="T4" y="T5"/>
                </a:cxn>
                <a:cxn ang="0">
                  <a:pos x="T6" y="T7"/>
                </a:cxn>
              </a:cxnLst>
              <a:rect l="0" t="0" r="r" b="b"/>
              <a:pathLst>
                <a:path w="3" h="5">
                  <a:moveTo>
                    <a:pt x="0" y="5"/>
                  </a:moveTo>
                  <a:lnTo>
                    <a:pt x="3" y="4"/>
                  </a:lnTo>
                  <a:lnTo>
                    <a:pt x="3"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386" name="Freeform 1983">
              <a:extLst/>
            </p:cNvPr>
            <p:cNvSpPr>
              <a:spLocks/>
            </p:cNvSpPr>
            <p:nvPr/>
          </p:nvSpPr>
          <p:spPr bwMode="auto">
            <a:xfrm>
              <a:off x="1000125" y="1057275"/>
              <a:ext cx="0" cy="0"/>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6">
                  <a:moveTo>
                    <a:pt x="0" y="6"/>
                  </a:moveTo>
                  <a:lnTo>
                    <a:pt x="0" y="5"/>
                  </a:lnTo>
                  <a:lnTo>
                    <a:pt x="0" y="4"/>
                  </a:lnTo>
                  <a:lnTo>
                    <a:pt x="0" y="4"/>
                  </a:lnTo>
                  <a:lnTo>
                    <a:pt x="0" y="3"/>
                  </a:lnTo>
                  <a:lnTo>
                    <a:pt x="0" y="2"/>
                  </a:lnTo>
                  <a:lnTo>
                    <a:pt x="0" y="1"/>
                  </a:lnTo>
                  <a:lnTo>
                    <a:pt x="0" y="0"/>
                  </a:lnTo>
                  <a:lnTo>
                    <a:pt x="1" y="1"/>
                  </a:lnTo>
                  <a:lnTo>
                    <a:pt x="0" y="4"/>
                  </a:lnTo>
                  <a:lnTo>
                    <a:pt x="0" y="3"/>
                  </a:lnTo>
                  <a:lnTo>
                    <a:pt x="0" y="5"/>
                  </a:lnTo>
                  <a:lnTo>
                    <a:pt x="0" y="6"/>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grpSp>
      <p:grpSp>
        <p:nvGrpSpPr>
          <p:cNvPr id="31752" name="グループ化 1386"/>
          <p:cNvGrpSpPr>
            <a:grpSpLocks/>
          </p:cNvGrpSpPr>
          <p:nvPr/>
        </p:nvGrpSpPr>
        <p:grpSpPr bwMode="auto">
          <a:xfrm>
            <a:off x="1000125" y="1057275"/>
            <a:ext cx="0" cy="0"/>
            <a:chOff x="0" y="0"/>
            <a:chExt cx="345" cy="104"/>
          </a:xfrm>
        </p:grpSpPr>
        <p:sp>
          <p:nvSpPr>
            <p:cNvPr id="1388" name="Freeform 1710">
              <a:extLst/>
            </p:cNvPr>
            <p:cNvSpPr>
              <a:spLocks/>
            </p:cNvSpPr>
            <p:nvPr/>
          </p:nvSpPr>
          <p:spPr bwMode="auto">
            <a:xfrm>
              <a:off x="1000125" y="1057275"/>
              <a:ext cx="0" cy="0"/>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9" name="Freeform 1711">
              <a:extLst/>
            </p:cNvPr>
            <p:cNvSpPr>
              <a:spLocks/>
            </p:cNvSpPr>
            <p:nvPr/>
          </p:nvSpPr>
          <p:spPr bwMode="auto">
            <a:xfrm>
              <a:off x="1000125" y="1057275"/>
              <a:ext cx="0" cy="0"/>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5"/>
                  </a:lnTo>
                  <a:lnTo>
                    <a:pt x="135" y="5"/>
                  </a:lnTo>
                  <a:lnTo>
                    <a:pt x="135" y="5"/>
                  </a:lnTo>
                  <a:lnTo>
                    <a:pt x="135" y="4"/>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90" name="Line 171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91" name="Line 171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92" name="Line 1714">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93" name="Line 1715">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94" name="Line 1716">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95" name="Line 1717">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96" name="Line 1718">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97" name="Line 1719">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98" name="Line 1720">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399" name="Freeform 1721">
              <a:extLst/>
            </p:cNvPr>
            <p:cNvSpPr>
              <a:spLocks/>
            </p:cNvSpPr>
            <p:nvPr/>
          </p:nvSpPr>
          <p:spPr bwMode="auto">
            <a:xfrm>
              <a:off x="1000125" y="1057275"/>
              <a:ext cx="0" cy="0"/>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00" name="Freeform 1722">
              <a:extLst/>
            </p:cNvPr>
            <p:cNvSpPr>
              <a:spLocks/>
            </p:cNvSpPr>
            <p:nvPr/>
          </p:nvSpPr>
          <p:spPr bwMode="auto">
            <a:xfrm>
              <a:off x="1000125" y="1057275"/>
              <a:ext cx="0" cy="0"/>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01" name="Freeform 1723">
              <a:extLst/>
            </p:cNvPr>
            <p:cNvSpPr>
              <a:spLocks/>
            </p:cNvSpPr>
            <p:nvPr/>
          </p:nvSpPr>
          <p:spPr bwMode="auto">
            <a:xfrm>
              <a:off x="1000125" y="1057275"/>
              <a:ext cx="0" cy="0"/>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02" name="Freeform 1724">
              <a:extLst/>
            </p:cNvPr>
            <p:cNvSpPr>
              <a:spLocks/>
            </p:cNvSpPr>
            <p:nvPr/>
          </p:nvSpPr>
          <p:spPr bwMode="auto">
            <a:xfrm>
              <a:off x="1000125" y="1057275"/>
              <a:ext cx="0" cy="0"/>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03" name="Freeform 1725">
              <a:extLst/>
            </p:cNvPr>
            <p:cNvSpPr>
              <a:spLocks/>
            </p:cNvSpPr>
            <p:nvPr/>
          </p:nvSpPr>
          <p:spPr bwMode="auto">
            <a:xfrm>
              <a:off x="1000125" y="1057275"/>
              <a:ext cx="0" cy="0"/>
            </a:xfrm>
            <a:custGeom>
              <a:avLst/>
              <a:gdLst>
                <a:gd name="T0" fmla="*/ 11 w 11"/>
                <a:gd name="T1" fmla="*/ 0 h 9"/>
                <a:gd name="T2" fmla="*/ 7 w 11"/>
                <a:gd name="T3" fmla="*/ 2 h 9"/>
                <a:gd name="T4" fmla="*/ 3 w 11"/>
                <a:gd name="T5" fmla="*/ 5 h 9"/>
                <a:gd name="T6" fmla="*/ 0 w 11"/>
                <a:gd name="T7" fmla="*/ 9 h 9"/>
              </a:gdLst>
              <a:ahLst/>
              <a:cxnLst>
                <a:cxn ang="0">
                  <a:pos x="T0" y="T1"/>
                </a:cxn>
                <a:cxn ang="0">
                  <a:pos x="T2" y="T3"/>
                </a:cxn>
                <a:cxn ang="0">
                  <a:pos x="T4" y="T5"/>
                </a:cxn>
                <a:cxn ang="0">
                  <a:pos x="T6" y="T7"/>
                </a:cxn>
              </a:cxnLst>
              <a:rect l="0" t="0" r="r" b="b"/>
              <a:pathLst>
                <a:path w="11" h="9">
                  <a:moveTo>
                    <a:pt x="11" y="0"/>
                  </a:moveTo>
                  <a:lnTo>
                    <a:pt x="7" y="2"/>
                  </a:lnTo>
                  <a:lnTo>
                    <a:pt x="3" y="5"/>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04" name="Freeform 1726">
              <a:extLst/>
            </p:cNvPr>
            <p:cNvSpPr>
              <a:spLocks/>
            </p:cNvSpPr>
            <p:nvPr/>
          </p:nvSpPr>
          <p:spPr bwMode="auto">
            <a:xfrm>
              <a:off x="1000125" y="1057275"/>
              <a:ext cx="0" cy="0"/>
            </a:xfrm>
            <a:custGeom>
              <a:avLst/>
              <a:gdLst>
                <a:gd name="T0" fmla="*/ 9 w 9"/>
                <a:gd name="T1" fmla="*/ 0 h 21"/>
                <a:gd name="T2" fmla="*/ 4 w 9"/>
                <a:gd name="T3" fmla="*/ 10 h 21"/>
                <a:gd name="T4" fmla="*/ 0 w 9"/>
                <a:gd name="T5" fmla="*/ 21 h 21"/>
              </a:gdLst>
              <a:ahLst/>
              <a:cxnLst>
                <a:cxn ang="0">
                  <a:pos x="T0" y="T1"/>
                </a:cxn>
                <a:cxn ang="0">
                  <a:pos x="T2" y="T3"/>
                </a:cxn>
                <a:cxn ang="0">
                  <a:pos x="T4" y="T5"/>
                </a:cxn>
              </a:cxnLst>
              <a:rect l="0" t="0" r="r" b="b"/>
              <a:pathLst>
                <a:path w="9" h="21">
                  <a:moveTo>
                    <a:pt x="9" y="0"/>
                  </a:moveTo>
                  <a:lnTo>
                    <a:pt x="4" y="10"/>
                  </a:lnTo>
                  <a:lnTo>
                    <a:pt x="0"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05" name="Line 1727">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06" name="Freeform 1728">
              <a:extLst/>
            </p:cNvPr>
            <p:cNvSpPr>
              <a:spLocks/>
            </p:cNvSpPr>
            <p:nvPr/>
          </p:nvSpPr>
          <p:spPr bwMode="auto">
            <a:xfrm>
              <a:off x="1000125" y="1057275"/>
              <a:ext cx="0" cy="0"/>
            </a:xfrm>
            <a:custGeom>
              <a:avLst/>
              <a:gdLst>
                <a:gd name="T0" fmla="*/ 5 w 5"/>
                <a:gd name="T1" fmla="*/ 0 h 19"/>
                <a:gd name="T2" fmla="*/ 2 w 5"/>
                <a:gd name="T3" fmla="*/ 9 h 19"/>
                <a:gd name="T4" fmla="*/ 0 w 5"/>
                <a:gd name="T5" fmla="*/ 19 h 19"/>
              </a:gdLst>
              <a:ahLst/>
              <a:cxnLst>
                <a:cxn ang="0">
                  <a:pos x="T0" y="T1"/>
                </a:cxn>
                <a:cxn ang="0">
                  <a:pos x="T2" y="T3"/>
                </a:cxn>
                <a:cxn ang="0">
                  <a:pos x="T4" y="T5"/>
                </a:cxn>
              </a:cxnLst>
              <a:rect l="0" t="0" r="r" b="b"/>
              <a:pathLst>
                <a:path w="5" h="19">
                  <a:moveTo>
                    <a:pt x="5" y="0"/>
                  </a:moveTo>
                  <a:lnTo>
                    <a:pt x="2"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07" name="Freeform 1729">
              <a:extLst/>
            </p:cNvPr>
            <p:cNvSpPr>
              <a:spLocks/>
            </p:cNvSpPr>
            <p:nvPr/>
          </p:nvSpPr>
          <p:spPr bwMode="auto">
            <a:xfrm>
              <a:off x="1000125" y="1057275"/>
              <a:ext cx="0" cy="0"/>
            </a:xfrm>
            <a:custGeom>
              <a:avLst/>
              <a:gdLst>
                <a:gd name="T0" fmla="*/ 12 w 12"/>
                <a:gd name="T1" fmla="*/ 24 h 24"/>
                <a:gd name="T2" fmla="*/ 7 w 12"/>
                <a:gd name="T3" fmla="*/ 11 h 24"/>
                <a:gd name="T4" fmla="*/ 0 w 12"/>
                <a:gd name="T5" fmla="*/ 0 h 24"/>
              </a:gdLst>
              <a:ahLst/>
              <a:cxnLst>
                <a:cxn ang="0">
                  <a:pos x="T0" y="T1"/>
                </a:cxn>
                <a:cxn ang="0">
                  <a:pos x="T2" y="T3"/>
                </a:cxn>
                <a:cxn ang="0">
                  <a:pos x="T4" y="T5"/>
                </a:cxn>
              </a:cxnLst>
              <a:rect l="0" t="0" r="r" b="b"/>
              <a:pathLst>
                <a:path w="12" h="24">
                  <a:moveTo>
                    <a:pt x="12" y="24"/>
                  </a:moveTo>
                  <a:lnTo>
                    <a:pt x="7"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08" name="Line 1730">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09" name="Line 173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10" name="Line 173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11" name="Line 173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12" name="Freeform 1734">
              <a:extLst/>
            </p:cNvPr>
            <p:cNvSpPr>
              <a:spLocks/>
            </p:cNvSpPr>
            <p:nvPr/>
          </p:nvSpPr>
          <p:spPr bwMode="auto">
            <a:xfrm>
              <a:off x="1000125" y="1057275"/>
              <a:ext cx="0" cy="0"/>
            </a:xfrm>
            <a:custGeom>
              <a:avLst/>
              <a:gdLst>
                <a:gd name="T0" fmla="*/ 0 w 2"/>
                <a:gd name="T1" fmla="*/ 2 h 2"/>
                <a:gd name="T2" fmla="*/ 1 w 2"/>
                <a:gd name="T3" fmla="*/ 2 h 2"/>
                <a:gd name="T4" fmla="*/ 2 w 2"/>
                <a:gd name="T5" fmla="*/ 0 h 2"/>
              </a:gdLst>
              <a:ahLst/>
              <a:cxnLst>
                <a:cxn ang="0">
                  <a:pos x="T0" y="T1"/>
                </a:cxn>
                <a:cxn ang="0">
                  <a:pos x="T2" y="T3"/>
                </a:cxn>
                <a:cxn ang="0">
                  <a:pos x="T4" y="T5"/>
                </a:cxn>
              </a:cxnLst>
              <a:rect l="0" t="0" r="r" b="b"/>
              <a:pathLst>
                <a:path w="2" h="2">
                  <a:moveTo>
                    <a:pt x="0" y="2"/>
                  </a:moveTo>
                  <a:lnTo>
                    <a:pt x="1" y="2"/>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13" name="Line 1735">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14" name="Line 1736">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15" name="Line 173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16" name="Line 1738">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17" name="Line 1739">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18" name="Line 1740">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19" name="Line 174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20" name="Line 174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21" name="Line 174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22" name="Line 1744">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23" name="Freeform 1745">
              <a:extLst/>
            </p:cNvPr>
            <p:cNvSpPr>
              <a:spLocks/>
            </p:cNvSpPr>
            <p:nvPr/>
          </p:nvSpPr>
          <p:spPr bwMode="auto">
            <a:xfrm>
              <a:off x="1000125" y="1057275"/>
              <a:ext cx="0" cy="0"/>
            </a:xfrm>
            <a:custGeom>
              <a:avLst/>
              <a:gdLst>
                <a:gd name="T0" fmla="*/ 1 w 1"/>
                <a:gd name="T1" fmla="*/ 0 h 2"/>
                <a:gd name="T2" fmla="*/ 0 w 1"/>
                <a:gd name="T3" fmla="*/ 0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0"/>
                  </a:moveTo>
                  <a:lnTo>
                    <a:pt x="0" y="0"/>
                  </a:ln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24" name="Line 1746">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25" name="Line 174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26" name="Line 1748">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27" name="Line 1749">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28" name="Freeform 1750">
              <a:extLst/>
            </p:cNvPr>
            <p:cNvSpPr>
              <a:spLocks/>
            </p:cNvSpPr>
            <p:nvPr/>
          </p:nvSpPr>
          <p:spPr bwMode="auto">
            <a:xfrm>
              <a:off x="1000125" y="1057275"/>
              <a:ext cx="0" cy="0"/>
            </a:xfrm>
            <a:custGeom>
              <a:avLst/>
              <a:gdLst>
                <a:gd name="T0" fmla="*/ 25 w 25"/>
                <a:gd name="T1" fmla="*/ 1 h 1"/>
                <a:gd name="T2" fmla="*/ 12 w 25"/>
                <a:gd name="T3" fmla="*/ 0 h 1"/>
                <a:gd name="T4" fmla="*/ 0 w 25"/>
                <a:gd name="T5" fmla="*/ 0 h 1"/>
              </a:gdLst>
              <a:ahLst/>
              <a:cxnLst>
                <a:cxn ang="0">
                  <a:pos x="T0" y="T1"/>
                </a:cxn>
                <a:cxn ang="0">
                  <a:pos x="T2" y="T3"/>
                </a:cxn>
                <a:cxn ang="0">
                  <a:pos x="T4" y="T5"/>
                </a:cxn>
              </a:cxnLst>
              <a:rect l="0" t="0" r="r" b="b"/>
              <a:pathLst>
                <a:path w="25" h="1">
                  <a:moveTo>
                    <a:pt x="25" y="1"/>
                  </a:moveTo>
                  <a:lnTo>
                    <a:pt x="1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29" name="Freeform 1751">
              <a:extLst/>
            </p:cNvPr>
            <p:cNvSpPr>
              <a:spLocks/>
            </p:cNvSpPr>
            <p:nvPr/>
          </p:nvSpPr>
          <p:spPr bwMode="auto">
            <a:xfrm>
              <a:off x="1000125" y="1057275"/>
              <a:ext cx="0" cy="0"/>
            </a:xfrm>
            <a:custGeom>
              <a:avLst/>
              <a:gdLst>
                <a:gd name="T0" fmla="*/ 3 w 3"/>
                <a:gd name="T1" fmla="*/ 0 h 22"/>
                <a:gd name="T2" fmla="*/ 1 w 3"/>
                <a:gd name="T3" fmla="*/ 7 h 22"/>
                <a:gd name="T4" fmla="*/ 0 w 3"/>
                <a:gd name="T5" fmla="*/ 14 h 22"/>
                <a:gd name="T6" fmla="*/ 0 w 3"/>
                <a:gd name="T7" fmla="*/ 22 h 22"/>
              </a:gdLst>
              <a:ahLst/>
              <a:cxnLst>
                <a:cxn ang="0">
                  <a:pos x="T0" y="T1"/>
                </a:cxn>
                <a:cxn ang="0">
                  <a:pos x="T2" y="T3"/>
                </a:cxn>
                <a:cxn ang="0">
                  <a:pos x="T4" y="T5"/>
                </a:cxn>
                <a:cxn ang="0">
                  <a:pos x="T6" y="T7"/>
                </a:cxn>
              </a:cxnLst>
              <a:rect l="0" t="0" r="r" b="b"/>
              <a:pathLst>
                <a:path w="3" h="22">
                  <a:moveTo>
                    <a:pt x="3" y="0"/>
                  </a:moveTo>
                  <a:lnTo>
                    <a:pt x="1" y="7"/>
                  </a:lnTo>
                  <a:lnTo>
                    <a:pt x="0"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30" name="Freeform 1752">
              <a:extLst/>
            </p:cNvPr>
            <p:cNvSpPr>
              <a:spLocks/>
            </p:cNvSpPr>
            <p:nvPr/>
          </p:nvSpPr>
          <p:spPr bwMode="auto">
            <a:xfrm>
              <a:off x="1000125" y="1057275"/>
              <a:ext cx="0" cy="0"/>
            </a:xfrm>
            <a:custGeom>
              <a:avLst/>
              <a:gdLst>
                <a:gd name="T0" fmla="*/ 2 w 2"/>
                <a:gd name="T1" fmla="*/ 0 h 20"/>
                <a:gd name="T2" fmla="*/ 0 w 2"/>
                <a:gd name="T3" fmla="*/ 10 h 20"/>
                <a:gd name="T4" fmla="*/ 0 w 2"/>
                <a:gd name="T5" fmla="*/ 20 h 20"/>
              </a:gdLst>
              <a:ahLst/>
              <a:cxnLst>
                <a:cxn ang="0">
                  <a:pos x="T0" y="T1"/>
                </a:cxn>
                <a:cxn ang="0">
                  <a:pos x="T2" y="T3"/>
                </a:cxn>
                <a:cxn ang="0">
                  <a:pos x="T4" y="T5"/>
                </a:cxn>
              </a:cxnLst>
              <a:rect l="0" t="0" r="r" b="b"/>
              <a:pathLst>
                <a:path w="2" h="20">
                  <a:moveTo>
                    <a:pt x="2" y="0"/>
                  </a:moveTo>
                  <a:lnTo>
                    <a:pt x="0" y="10"/>
                  </a:lnTo>
                  <a:lnTo>
                    <a:pt x="0" y="2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31" name="Freeform 1753">
              <a:extLst/>
            </p:cNvPr>
            <p:cNvSpPr>
              <a:spLocks/>
            </p:cNvSpPr>
            <p:nvPr/>
          </p:nvSpPr>
          <p:spPr bwMode="auto">
            <a:xfrm>
              <a:off x="1000125" y="1057275"/>
              <a:ext cx="0" cy="0"/>
            </a:xfrm>
            <a:custGeom>
              <a:avLst/>
              <a:gdLst>
                <a:gd name="T0" fmla="*/ 3 w 3"/>
                <a:gd name="T1" fmla="*/ 0 h 22"/>
                <a:gd name="T2" fmla="*/ 1 w 3"/>
                <a:gd name="T3" fmla="*/ 7 h 22"/>
                <a:gd name="T4" fmla="*/ 0 w 3"/>
                <a:gd name="T5" fmla="*/ 15 h 22"/>
                <a:gd name="T6" fmla="*/ 1 w 3"/>
                <a:gd name="T7" fmla="*/ 22 h 22"/>
              </a:gdLst>
              <a:ahLst/>
              <a:cxnLst>
                <a:cxn ang="0">
                  <a:pos x="T0" y="T1"/>
                </a:cxn>
                <a:cxn ang="0">
                  <a:pos x="T2" y="T3"/>
                </a:cxn>
                <a:cxn ang="0">
                  <a:pos x="T4" y="T5"/>
                </a:cxn>
                <a:cxn ang="0">
                  <a:pos x="T6" y="T7"/>
                </a:cxn>
              </a:cxnLst>
              <a:rect l="0" t="0" r="r" b="b"/>
              <a:pathLst>
                <a:path w="3" h="22">
                  <a:moveTo>
                    <a:pt x="3" y="0"/>
                  </a:moveTo>
                  <a:lnTo>
                    <a:pt x="1" y="7"/>
                  </a:lnTo>
                  <a:lnTo>
                    <a:pt x="0" y="15"/>
                  </a:lnTo>
                  <a:lnTo>
                    <a:pt x="1"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32" name="Line 1754">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33" name="Line 175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34" name="Line 1756">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35" name="Line 1757">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36" name="Line 1758">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37" name="Line 1759">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38" name="Freeform 1760">
              <a:extLst/>
            </p:cNvPr>
            <p:cNvSpPr>
              <a:spLocks/>
            </p:cNvSpPr>
            <p:nvPr/>
          </p:nvSpPr>
          <p:spPr bwMode="auto">
            <a:xfrm>
              <a:off x="1000125" y="1057275"/>
              <a:ext cx="0" cy="0"/>
            </a:xfrm>
            <a:custGeom>
              <a:avLst/>
              <a:gdLst>
                <a:gd name="T0" fmla="*/ 2 w 2"/>
                <a:gd name="T1" fmla="*/ 0 h 19"/>
                <a:gd name="T2" fmla="*/ 1 w 2"/>
                <a:gd name="T3" fmla="*/ 9 h 19"/>
                <a:gd name="T4" fmla="*/ 0 w 2"/>
                <a:gd name="T5" fmla="*/ 19 h 19"/>
              </a:gdLst>
              <a:ahLst/>
              <a:cxnLst>
                <a:cxn ang="0">
                  <a:pos x="T0" y="T1"/>
                </a:cxn>
                <a:cxn ang="0">
                  <a:pos x="T2" y="T3"/>
                </a:cxn>
                <a:cxn ang="0">
                  <a:pos x="T4" y="T5"/>
                </a:cxn>
              </a:cxnLst>
              <a:rect l="0" t="0" r="r" b="b"/>
              <a:pathLst>
                <a:path w="2" h="19">
                  <a:moveTo>
                    <a:pt x="2" y="0"/>
                  </a:moveTo>
                  <a:lnTo>
                    <a:pt x="1"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39" name="Freeform 1761">
              <a:extLst/>
            </p:cNvPr>
            <p:cNvSpPr>
              <a:spLocks/>
            </p:cNvSpPr>
            <p:nvPr/>
          </p:nvSpPr>
          <p:spPr bwMode="auto">
            <a:xfrm>
              <a:off x="1000125" y="1057275"/>
              <a:ext cx="0" cy="0"/>
            </a:xfrm>
            <a:custGeom>
              <a:avLst/>
              <a:gdLst>
                <a:gd name="T0" fmla="*/ 1 w 1"/>
                <a:gd name="T1" fmla="*/ 0 h 19"/>
                <a:gd name="T2" fmla="*/ 0 w 1"/>
                <a:gd name="T3" fmla="*/ 9 h 19"/>
                <a:gd name="T4" fmla="*/ 0 w 1"/>
                <a:gd name="T5" fmla="*/ 19 h 19"/>
              </a:gdLst>
              <a:ahLst/>
              <a:cxnLst>
                <a:cxn ang="0">
                  <a:pos x="T0" y="T1"/>
                </a:cxn>
                <a:cxn ang="0">
                  <a:pos x="T2" y="T3"/>
                </a:cxn>
                <a:cxn ang="0">
                  <a:pos x="T4" y="T5"/>
                </a:cxn>
              </a:cxnLst>
              <a:rect l="0" t="0" r="r" b="b"/>
              <a:pathLst>
                <a:path w="1" h="19">
                  <a:moveTo>
                    <a:pt x="1" y="0"/>
                  </a:moveTo>
                  <a:lnTo>
                    <a:pt x="0"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40" name="Line 176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41" name="Line 176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42" name="Freeform 1764">
              <a:extLst/>
            </p:cNvPr>
            <p:cNvSpPr>
              <a:spLocks/>
            </p:cNvSpPr>
            <p:nvPr/>
          </p:nvSpPr>
          <p:spPr bwMode="auto">
            <a:xfrm>
              <a:off x="1000125" y="1057275"/>
              <a:ext cx="0" cy="0"/>
            </a:xfrm>
            <a:custGeom>
              <a:avLst/>
              <a:gdLst>
                <a:gd name="T0" fmla="*/ 2 w 2"/>
                <a:gd name="T1" fmla="*/ 0 h 19"/>
                <a:gd name="T2" fmla="*/ 0 w 2"/>
                <a:gd name="T3" fmla="*/ 9 h 19"/>
                <a:gd name="T4" fmla="*/ 1 w 2"/>
                <a:gd name="T5" fmla="*/ 19 h 19"/>
              </a:gdLst>
              <a:ahLst/>
              <a:cxnLst>
                <a:cxn ang="0">
                  <a:pos x="T0" y="T1"/>
                </a:cxn>
                <a:cxn ang="0">
                  <a:pos x="T2" y="T3"/>
                </a:cxn>
                <a:cxn ang="0">
                  <a:pos x="T4" y="T5"/>
                </a:cxn>
              </a:cxnLst>
              <a:rect l="0" t="0" r="r" b="b"/>
              <a:pathLst>
                <a:path w="2" h="19">
                  <a:moveTo>
                    <a:pt x="2" y="0"/>
                  </a:moveTo>
                  <a:lnTo>
                    <a:pt x="0" y="9"/>
                  </a:lnTo>
                  <a:lnTo>
                    <a:pt x="1"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43" name="Line 176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44" name="Line 1766">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45" name="Line 176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46" name="Line 1768">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47" name="Freeform 1769">
              <a:extLst/>
            </p:cNvPr>
            <p:cNvSpPr>
              <a:spLocks/>
            </p:cNvSpPr>
            <p:nvPr/>
          </p:nvSpPr>
          <p:spPr bwMode="auto">
            <a:xfrm>
              <a:off x="1000125" y="1057275"/>
              <a:ext cx="0" cy="0"/>
            </a:xfrm>
            <a:custGeom>
              <a:avLst/>
              <a:gdLst>
                <a:gd name="T0" fmla="*/ 8 w 8"/>
                <a:gd name="T1" fmla="*/ 0 h 2"/>
                <a:gd name="T2" fmla="*/ 4 w 8"/>
                <a:gd name="T3" fmla="*/ 0 h 2"/>
                <a:gd name="T4" fmla="*/ 0 w 8"/>
                <a:gd name="T5" fmla="*/ 2 h 2"/>
              </a:gdLst>
              <a:ahLst/>
              <a:cxnLst>
                <a:cxn ang="0">
                  <a:pos x="T0" y="T1"/>
                </a:cxn>
                <a:cxn ang="0">
                  <a:pos x="T2" y="T3"/>
                </a:cxn>
                <a:cxn ang="0">
                  <a:pos x="T4" y="T5"/>
                </a:cxn>
              </a:cxnLst>
              <a:rect l="0" t="0" r="r" b="b"/>
              <a:pathLst>
                <a:path w="8" h="2">
                  <a:moveTo>
                    <a:pt x="8" y="0"/>
                  </a:moveTo>
                  <a:lnTo>
                    <a:pt x="4"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48" name="Freeform 1770">
              <a:extLst/>
            </p:cNvPr>
            <p:cNvSpPr>
              <a:spLocks/>
            </p:cNvSpPr>
            <p:nvPr/>
          </p:nvSpPr>
          <p:spPr bwMode="auto">
            <a:xfrm>
              <a:off x="1000125" y="1057275"/>
              <a:ext cx="0" cy="0"/>
            </a:xfrm>
            <a:custGeom>
              <a:avLst/>
              <a:gdLst>
                <a:gd name="T0" fmla="*/ 0 w 7"/>
                <a:gd name="T1" fmla="*/ 0 h 2"/>
                <a:gd name="T2" fmla="*/ 3 w 7"/>
                <a:gd name="T3" fmla="*/ 2 h 2"/>
                <a:gd name="T4" fmla="*/ 7 w 7"/>
                <a:gd name="T5" fmla="*/ 2 h 2"/>
              </a:gdLst>
              <a:ahLst/>
              <a:cxnLst>
                <a:cxn ang="0">
                  <a:pos x="T0" y="T1"/>
                </a:cxn>
                <a:cxn ang="0">
                  <a:pos x="T2" y="T3"/>
                </a:cxn>
                <a:cxn ang="0">
                  <a:pos x="T4" y="T5"/>
                </a:cxn>
              </a:cxnLst>
              <a:rect l="0" t="0" r="r" b="b"/>
              <a:pathLst>
                <a:path w="7" h="2">
                  <a:moveTo>
                    <a:pt x="0" y="0"/>
                  </a:moveTo>
                  <a:lnTo>
                    <a:pt x="3" y="2"/>
                  </a:lnTo>
                  <a:lnTo>
                    <a:pt x="7"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49" name="Freeform 1771">
              <a:extLst/>
            </p:cNvPr>
            <p:cNvSpPr>
              <a:spLocks/>
            </p:cNvSpPr>
            <p:nvPr/>
          </p:nvSpPr>
          <p:spPr bwMode="auto">
            <a:xfrm>
              <a:off x="1000125" y="1057275"/>
              <a:ext cx="0" cy="0"/>
            </a:xfrm>
            <a:custGeom>
              <a:avLst/>
              <a:gdLst>
                <a:gd name="T0" fmla="*/ 0 w 6"/>
                <a:gd name="T1" fmla="*/ 0 h 1"/>
                <a:gd name="T2" fmla="*/ 2 w 6"/>
                <a:gd name="T3" fmla="*/ 1 h 1"/>
                <a:gd name="T4" fmla="*/ 4 w 6"/>
                <a:gd name="T5" fmla="*/ 1 h 1"/>
                <a:gd name="T6" fmla="*/ 6 w 6"/>
                <a:gd name="T7" fmla="*/ 0 h 1"/>
              </a:gdLst>
              <a:ahLst/>
              <a:cxnLst>
                <a:cxn ang="0">
                  <a:pos x="T0" y="T1"/>
                </a:cxn>
                <a:cxn ang="0">
                  <a:pos x="T2" y="T3"/>
                </a:cxn>
                <a:cxn ang="0">
                  <a:pos x="T4" y="T5"/>
                </a:cxn>
                <a:cxn ang="0">
                  <a:pos x="T6" y="T7"/>
                </a:cxn>
              </a:cxnLst>
              <a:rect l="0" t="0" r="r" b="b"/>
              <a:pathLst>
                <a:path w="6" h="1">
                  <a:moveTo>
                    <a:pt x="0" y="0"/>
                  </a:moveTo>
                  <a:lnTo>
                    <a:pt x="2" y="1"/>
                  </a:lnTo>
                  <a:lnTo>
                    <a:pt x="4" y="1"/>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50" name="Freeform 1772">
              <a:extLst/>
            </p:cNvPr>
            <p:cNvSpPr>
              <a:spLocks/>
            </p:cNvSpPr>
            <p:nvPr/>
          </p:nvSpPr>
          <p:spPr bwMode="auto">
            <a:xfrm>
              <a:off x="1000125" y="1057275"/>
              <a:ext cx="0" cy="0"/>
            </a:xfrm>
            <a:custGeom>
              <a:avLst/>
              <a:gdLst>
                <a:gd name="T0" fmla="*/ 0 w 11"/>
                <a:gd name="T1" fmla="*/ 0 h 1"/>
                <a:gd name="T2" fmla="*/ 3 w 11"/>
                <a:gd name="T3" fmla="*/ 1 h 1"/>
                <a:gd name="T4" fmla="*/ 7 w 11"/>
                <a:gd name="T5" fmla="*/ 1 h 1"/>
                <a:gd name="T6" fmla="*/ 11 w 11"/>
                <a:gd name="T7" fmla="*/ 0 h 1"/>
              </a:gdLst>
              <a:ahLst/>
              <a:cxnLst>
                <a:cxn ang="0">
                  <a:pos x="T0" y="T1"/>
                </a:cxn>
                <a:cxn ang="0">
                  <a:pos x="T2" y="T3"/>
                </a:cxn>
                <a:cxn ang="0">
                  <a:pos x="T4" y="T5"/>
                </a:cxn>
                <a:cxn ang="0">
                  <a:pos x="T6" y="T7"/>
                </a:cxn>
              </a:cxnLst>
              <a:rect l="0" t="0" r="r" b="b"/>
              <a:pathLst>
                <a:path w="11" h="1">
                  <a:moveTo>
                    <a:pt x="0" y="0"/>
                  </a:moveTo>
                  <a:lnTo>
                    <a:pt x="3" y="1"/>
                  </a:lnTo>
                  <a:lnTo>
                    <a:pt x="7" y="1"/>
                  </a:lnTo>
                  <a:lnTo>
                    <a:pt x="1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51" name="Freeform 1773">
              <a:extLst/>
            </p:cNvPr>
            <p:cNvSpPr>
              <a:spLocks/>
            </p:cNvSpPr>
            <p:nvPr/>
          </p:nvSpPr>
          <p:spPr bwMode="auto">
            <a:xfrm>
              <a:off x="1000125" y="1057275"/>
              <a:ext cx="0" cy="0"/>
            </a:xfrm>
            <a:custGeom>
              <a:avLst/>
              <a:gdLst>
                <a:gd name="T0" fmla="*/ 0 w 6"/>
                <a:gd name="T1" fmla="*/ 0 h 1"/>
                <a:gd name="T2" fmla="*/ 3 w 6"/>
                <a:gd name="T3" fmla="*/ 1 h 1"/>
                <a:gd name="T4" fmla="*/ 6 w 6"/>
                <a:gd name="T5" fmla="*/ 1 h 1"/>
              </a:gdLst>
              <a:ahLst/>
              <a:cxnLst>
                <a:cxn ang="0">
                  <a:pos x="T0" y="T1"/>
                </a:cxn>
                <a:cxn ang="0">
                  <a:pos x="T2" y="T3"/>
                </a:cxn>
                <a:cxn ang="0">
                  <a:pos x="T4" y="T5"/>
                </a:cxn>
              </a:cxnLst>
              <a:rect l="0" t="0" r="r" b="b"/>
              <a:pathLst>
                <a:path w="6" h="1">
                  <a:moveTo>
                    <a:pt x="0" y="0"/>
                  </a:moveTo>
                  <a:lnTo>
                    <a:pt x="3" y="1"/>
                  </a:lnTo>
                  <a:lnTo>
                    <a:pt x="6"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52" name="Line 1774">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53" name="Freeform 1775">
              <a:extLst/>
            </p:cNvPr>
            <p:cNvSpPr>
              <a:spLocks/>
            </p:cNvSpPr>
            <p:nvPr/>
          </p:nvSpPr>
          <p:spPr bwMode="auto">
            <a:xfrm>
              <a:off x="1000125" y="1057275"/>
              <a:ext cx="0" cy="0"/>
            </a:xfrm>
            <a:custGeom>
              <a:avLst/>
              <a:gdLst>
                <a:gd name="T0" fmla="*/ 8 w 8"/>
                <a:gd name="T1" fmla="*/ 2 h 2"/>
                <a:gd name="T2" fmla="*/ 5 w 8"/>
                <a:gd name="T3" fmla="*/ 0 h 2"/>
                <a:gd name="T4" fmla="*/ 2 w 8"/>
                <a:gd name="T5" fmla="*/ 1 h 2"/>
                <a:gd name="T6" fmla="*/ 0 w 8"/>
                <a:gd name="T7" fmla="*/ 2 h 2"/>
              </a:gdLst>
              <a:ahLst/>
              <a:cxnLst>
                <a:cxn ang="0">
                  <a:pos x="T0" y="T1"/>
                </a:cxn>
                <a:cxn ang="0">
                  <a:pos x="T2" y="T3"/>
                </a:cxn>
                <a:cxn ang="0">
                  <a:pos x="T4" y="T5"/>
                </a:cxn>
                <a:cxn ang="0">
                  <a:pos x="T6" y="T7"/>
                </a:cxn>
              </a:cxnLst>
              <a:rect l="0" t="0" r="r" b="b"/>
              <a:pathLst>
                <a:path w="8" h="2">
                  <a:moveTo>
                    <a:pt x="8" y="2"/>
                  </a:moveTo>
                  <a:lnTo>
                    <a:pt x="5" y="0"/>
                  </a:lnTo>
                  <a:lnTo>
                    <a:pt x="2"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54" name="Freeform 1776">
              <a:extLst/>
            </p:cNvPr>
            <p:cNvSpPr>
              <a:spLocks/>
            </p:cNvSpPr>
            <p:nvPr/>
          </p:nvSpPr>
          <p:spPr bwMode="auto">
            <a:xfrm>
              <a:off x="1000125" y="1057275"/>
              <a:ext cx="0" cy="0"/>
            </a:xfrm>
            <a:custGeom>
              <a:avLst/>
              <a:gdLst>
                <a:gd name="T0" fmla="*/ 0 w 8"/>
                <a:gd name="T1" fmla="*/ 0 h 1"/>
                <a:gd name="T2" fmla="*/ 3 w 8"/>
                <a:gd name="T3" fmla="*/ 1 h 1"/>
                <a:gd name="T4" fmla="*/ 6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6"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55" name="Freeform 1777">
              <a:extLst/>
            </p:cNvPr>
            <p:cNvSpPr>
              <a:spLocks/>
            </p:cNvSpPr>
            <p:nvPr/>
          </p:nvSpPr>
          <p:spPr bwMode="auto">
            <a:xfrm>
              <a:off x="1000125" y="1057275"/>
              <a:ext cx="0" cy="0"/>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3"/>
                  </a:moveTo>
                  <a:lnTo>
                    <a:pt x="2" y="4"/>
                  </a:lnTo>
                  <a:lnTo>
                    <a:pt x="2" y="3"/>
                  </a:lnTo>
                  <a:lnTo>
                    <a:pt x="3" y="2"/>
                  </a:lnTo>
                  <a:lnTo>
                    <a:pt x="2" y="1"/>
                  </a:ln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56" name="Freeform 1778">
              <a:extLst/>
            </p:cNvPr>
            <p:cNvSpPr>
              <a:spLocks/>
            </p:cNvSpPr>
            <p:nvPr/>
          </p:nvSpPr>
          <p:spPr bwMode="auto">
            <a:xfrm>
              <a:off x="1000125" y="1057275"/>
              <a:ext cx="0" cy="0"/>
            </a:xfrm>
            <a:custGeom>
              <a:avLst/>
              <a:gdLst>
                <a:gd name="T0" fmla="*/ 0 w 5"/>
                <a:gd name="T1" fmla="*/ 6 h 6"/>
                <a:gd name="T2" fmla="*/ 2 w 5"/>
                <a:gd name="T3" fmla="*/ 5 h 6"/>
                <a:gd name="T4" fmla="*/ 4 w 5"/>
                <a:gd name="T5" fmla="*/ 3 h 6"/>
                <a:gd name="T6" fmla="*/ 5 w 5"/>
                <a:gd name="T7" fmla="*/ 0 h 6"/>
              </a:gdLst>
              <a:ahLst/>
              <a:cxnLst>
                <a:cxn ang="0">
                  <a:pos x="T0" y="T1"/>
                </a:cxn>
                <a:cxn ang="0">
                  <a:pos x="T2" y="T3"/>
                </a:cxn>
                <a:cxn ang="0">
                  <a:pos x="T4" y="T5"/>
                </a:cxn>
                <a:cxn ang="0">
                  <a:pos x="T6" y="T7"/>
                </a:cxn>
              </a:cxnLst>
              <a:rect l="0" t="0" r="r" b="b"/>
              <a:pathLst>
                <a:path w="5" h="6">
                  <a:moveTo>
                    <a:pt x="0" y="6"/>
                  </a:moveTo>
                  <a:lnTo>
                    <a:pt x="2" y="5"/>
                  </a:lnTo>
                  <a:lnTo>
                    <a:pt x="4" y="3"/>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57" name="Freeform 1779">
              <a:extLst/>
            </p:cNvPr>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a:extLst/>
          </p:spPr>
          <p:txBody>
            <a:bodyPr/>
            <a:lstStyle/>
            <a:p>
              <a:pPr eaLnBrk="1" hangingPunct="1">
                <a:defRPr/>
              </a:pPr>
              <a:endParaRPr lang="ja-JP" altLang="en-US">
                <a:latin typeface="Arial" charset="0"/>
              </a:endParaRPr>
            </a:p>
          </p:txBody>
        </p:sp>
        <p:sp>
          <p:nvSpPr>
            <p:cNvPr id="1458" name="Freeform 1780">
              <a:extLst/>
            </p:cNvPr>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a:extLst/>
          </p:spPr>
          <p:txBody>
            <a:bodyPr/>
            <a:lstStyle/>
            <a:p>
              <a:pPr eaLnBrk="1" hangingPunct="1">
                <a:defRPr/>
              </a:pPr>
              <a:endParaRPr lang="ja-JP" altLang="en-US">
                <a:latin typeface="Arial" charset="0"/>
              </a:endParaRPr>
            </a:p>
          </p:txBody>
        </p:sp>
        <p:sp>
          <p:nvSpPr>
            <p:cNvPr id="1459" name="Freeform 1781">
              <a:extLst/>
            </p:cNvPr>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a:extLst/>
          </p:spPr>
          <p:txBody>
            <a:bodyPr/>
            <a:lstStyle/>
            <a:p>
              <a:pPr eaLnBrk="1" hangingPunct="1">
                <a:defRPr/>
              </a:pPr>
              <a:endParaRPr lang="ja-JP" altLang="en-US">
                <a:latin typeface="Arial" charset="0"/>
              </a:endParaRPr>
            </a:p>
          </p:txBody>
        </p:sp>
        <p:sp>
          <p:nvSpPr>
            <p:cNvPr id="1460" name="Freeform 1782">
              <a:extLst/>
            </p:cNvPr>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a:extLst/>
          </p:spPr>
          <p:txBody>
            <a:bodyPr/>
            <a:lstStyle/>
            <a:p>
              <a:pPr eaLnBrk="1" hangingPunct="1">
                <a:defRPr/>
              </a:pPr>
              <a:endParaRPr lang="ja-JP" altLang="en-US">
                <a:latin typeface="Arial" charset="0"/>
              </a:endParaRPr>
            </a:p>
          </p:txBody>
        </p:sp>
        <p:sp>
          <p:nvSpPr>
            <p:cNvPr id="1461" name="Line 1783">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62" name="Line 1784">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63" name="Freeform 1785">
              <a:extLst/>
            </p:cNvPr>
            <p:cNvSpPr>
              <a:spLocks/>
            </p:cNvSpPr>
            <p:nvPr/>
          </p:nvSpPr>
          <p:spPr bwMode="auto">
            <a:xfrm>
              <a:off x="1000125" y="1057275"/>
              <a:ext cx="0" cy="0"/>
            </a:xfrm>
            <a:custGeom>
              <a:avLst/>
              <a:gdLst>
                <a:gd name="T0" fmla="*/ 0 w 6"/>
                <a:gd name="T1" fmla="*/ 4 h 4"/>
                <a:gd name="T2" fmla="*/ 4 w 6"/>
                <a:gd name="T3" fmla="*/ 2 h 4"/>
                <a:gd name="T4" fmla="*/ 6 w 6"/>
                <a:gd name="T5" fmla="*/ 0 h 4"/>
              </a:gdLst>
              <a:ahLst/>
              <a:cxnLst>
                <a:cxn ang="0">
                  <a:pos x="T0" y="T1"/>
                </a:cxn>
                <a:cxn ang="0">
                  <a:pos x="T2" y="T3"/>
                </a:cxn>
                <a:cxn ang="0">
                  <a:pos x="T4" y="T5"/>
                </a:cxn>
              </a:cxnLst>
              <a:rect l="0" t="0" r="r" b="b"/>
              <a:pathLst>
                <a:path w="6" h="4">
                  <a:moveTo>
                    <a:pt x="0" y="4"/>
                  </a:moveTo>
                  <a:lnTo>
                    <a:pt x="4" y="2"/>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64" name="Freeform 1786">
              <a:extLst/>
            </p:cNvPr>
            <p:cNvSpPr>
              <a:spLocks/>
            </p:cNvSpPr>
            <p:nvPr/>
          </p:nvSpPr>
          <p:spPr bwMode="auto">
            <a:xfrm>
              <a:off x="1000125" y="1057275"/>
              <a:ext cx="0" cy="0"/>
            </a:xfrm>
            <a:custGeom>
              <a:avLst/>
              <a:gdLst>
                <a:gd name="T0" fmla="*/ 16 w 16"/>
                <a:gd name="T1" fmla="*/ 10 h 10"/>
                <a:gd name="T2" fmla="*/ 13 w 16"/>
                <a:gd name="T3" fmla="*/ 6 h 10"/>
                <a:gd name="T4" fmla="*/ 9 w 16"/>
                <a:gd name="T5" fmla="*/ 3 h 10"/>
                <a:gd name="T6" fmla="*/ 5 w 16"/>
                <a:gd name="T7" fmla="*/ 1 h 10"/>
                <a:gd name="T8" fmla="*/ 0 w 16"/>
                <a:gd name="T9" fmla="*/ 0 h 10"/>
              </a:gdLst>
              <a:ahLst/>
              <a:cxnLst>
                <a:cxn ang="0">
                  <a:pos x="T0" y="T1"/>
                </a:cxn>
                <a:cxn ang="0">
                  <a:pos x="T2" y="T3"/>
                </a:cxn>
                <a:cxn ang="0">
                  <a:pos x="T4" y="T5"/>
                </a:cxn>
                <a:cxn ang="0">
                  <a:pos x="T6" y="T7"/>
                </a:cxn>
                <a:cxn ang="0">
                  <a:pos x="T8" y="T9"/>
                </a:cxn>
              </a:cxnLst>
              <a:rect l="0" t="0" r="r" b="b"/>
              <a:pathLst>
                <a:path w="16" h="10">
                  <a:moveTo>
                    <a:pt x="16" y="10"/>
                  </a:moveTo>
                  <a:lnTo>
                    <a:pt x="13" y="6"/>
                  </a:lnTo>
                  <a:lnTo>
                    <a:pt x="9" y="3"/>
                  </a:ln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65" name="Freeform 1787">
              <a:extLst/>
            </p:cNvPr>
            <p:cNvSpPr>
              <a:spLocks/>
            </p:cNvSpPr>
            <p:nvPr/>
          </p:nvSpPr>
          <p:spPr bwMode="auto">
            <a:xfrm>
              <a:off x="1000125" y="1057275"/>
              <a:ext cx="0" cy="0"/>
            </a:xfrm>
            <a:custGeom>
              <a:avLst/>
              <a:gdLst>
                <a:gd name="T0" fmla="*/ 18 w 18"/>
                <a:gd name="T1" fmla="*/ 1 h 1"/>
                <a:gd name="T2" fmla="*/ 9 w 18"/>
                <a:gd name="T3" fmla="*/ 0 h 1"/>
                <a:gd name="T4" fmla="*/ 0 w 18"/>
                <a:gd name="T5" fmla="*/ 1 h 1"/>
              </a:gdLst>
              <a:ahLst/>
              <a:cxnLst>
                <a:cxn ang="0">
                  <a:pos x="T0" y="T1"/>
                </a:cxn>
                <a:cxn ang="0">
                  <a:pos x="T2" y="T3"/>
                </a:cxn>
                <a:cxn ang="0">
                  <a:pos x="T4" y="T5"/>
                </a:cxn>
              </a:cxnLst>
              <a:rect l="0" t="0" r="r" b="b"/>
              <a:pathLst>
                <a:path w="18" h="1">
                  <a:moveTo>
                    <a:pt x="18" y="1"/>
                  </a:moveTo>
                  <a:lnTo>
                    <a:pt x="9"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66" name="Freeform 1788">
              <a:extLst/>
            </p:cNvPr>
            <p:cNvSpPr>
              <a:spLocks/>
            </p:cNvSpPr>
            <p:nvPr/>
          </p:nvSpPr>
          <p:spPr bwMode="auto">
            <a:xfrm>
              <a:off x="1000125" y="1057275"/>
              <a:ext cx="0" cy="0"/>
            </a:xfrm>
            <a:custGeom>
              <a:avLst/>
              <a:gdLst>
                <a:gd name="T0" fmla="*/ 0 w 3"/>
                <a:gd name="T1" fmla="*/ 0 h 4"/>
                <a:gd name="T2" fmla="*/ 0 w 3"/>
                <a:gd name="T3" fmla="*/ 2 h 4"/>
                <a:gd name="T4" fmla="*/ 1 w 3"/>
                <a:gd name="T5" fmla="*/ 4 h 4"/>
                <a:gd name="T6" fmla="*/ 3 w 3"/>
                <a:gd name="T7" fmla="*/ 4 h 4"/>
              </a:gdLst>
              <a:ahLst/>
              <a:cxnLst>
                <a:cxn ang="0">
                  <a:pos x="T0" y="T1"/>
                </a:cxn>
                <a:cxn ang="0">
                  <a:pos x="T2" y="T3"/>
                </a:cxn>
                <a:cxn ang="0">
                  <a:pos x="T4" y="T5"/>
                </a:cxn>
                <a:cxn ang="0">
                  <a:pos x="T6" y="T7"/>
                </a:cxn>
              </a:cxnLst>
              <a:rect l="0" t="0" r="r" b="b"/>
              <a:pathLst>
                <a:path w="3" h="4">
                  <a:moveTo>
                    <a:pt x="0" y="0"/>
                  </a:moveTo>
                  <a:lnTo>
                    <a:pt x="0" y="2"/>
                  </a:lnTo>
                  <a:lnTo>
                    <a:pt x="1" y="4"/>
                  </a:lnTo>
                  <a:lnTo>
                    <a:pt x="3"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67" name="Line 1789">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68" name="Line 1790">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69" name="Line 179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70" name="Freeform 1792">
              <a:extLst/>
            </p:cNvPr>
            <p:cNvSpPr>
              <a:spLocks/>
            </p:cNvSpPr>
            <p:nvPr/>
          </p:nvSpPr>
          <p:spPr bwMode="auto">
            <a:xfrm>
              <a:off x="1000125" y="1057275"/>
              <a:ext cx="0" cy="0"/>
            </a:xfrm>
            <a:custGeom>
              <a:avLst/>
              <a:gdLst>
                <a:gd name="T0" fmla="*/ 7 w 7"/>
                <a:gd name="T1" fmla="*/ 0 h 8"/>
                <a:gd name="T2" fmla="*/ 3 w 7"/>
                <a:gd name="T3" fmla="*/ 3 h 8"/>
                <a:gd name="T4" fmla="*/ 0 w 7"/>
                <a:gd name="T5" fmla="*/ 8 h 8"/>
              </a:gdLst>
              <a:ahLst/>
              <a:cxnLst>
                <a:cxn ang="0">
                  <a:pos x="T0" y="T1"/>
                </a:cxn>
                <a:cxn ang="0">
                  <a:pos x="T2" y="T3"/>
                </a:cxn>
                <a:cxn ang="0">
                  <a:pos x="T4" y="T5"/>
                </a:cxn>
              </a:cxnLst>
              <a:rect l="0" t="0" r="r" b="b"/>
              <a:pathLst>
                <a:path w="7" h="8">
                  <a:moveTo>
                    <a:pt x="7" y="0"/>
                  </a:moveTo>
                  <a:lnTo>
                    <a:pt x="3" y="3"/>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71" name="Line 179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72" name="Line 1794">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73" name="Line 1795">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74" name="Line 1796">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75" name="Line 1797">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76" name="Line 1798">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77" name="Line 1799">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78" name="Line 1800">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79" name="Line 1801">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80" name="Line 1802">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81" name="Line 1803">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82" name="Freeform 1804">
              <a:extLst/>
            </p:cNvPr>
            <p:cNvSpPr>
              <a:spLocks/>
            </p:cNvSpPr>
            <p:nvPr/>
          </p:nvSpPr>
          <p:spPr bwMode="auto">
            <a:xfrm>
              <a:off x="1000125" y="1057275"/>
              <a:ext cx="0" cy="0"/>
            </a:xfrm>
            <a:custGeom>
              <a:avLst/>
              <a:gdLst>
                <a:gd name="T0" fmla="*/ 15 w 15"/>
                <a:gd name="T1" fmla="*/ 22 h 22"/>
                <a:gd name="T2" fmla="*/ 8 w 15"/>
                <a:gd name="T3" fmla="*/ 11 h 22"/>
                <a:gd name="T4" fmla="*/ 0 w 15"/>
                <a:gd name="T5" fmla="*/ 0 h 22"/>
              </a:gdLst>
              <a:ahLst/>
              <a:cxnLst>
                <a:cxn ang="0">
                  <a:pos x="T0" y="T1"/>
                </a:cxn>
                <a:cxn ang="0">
                  <a:pos x="T2" y="T3"/>
                </a:cxn>
                <a:cxn ang="0">
                  <a:pos x="T4" y="T5"/>
                </a:cxn>
              </a:cxnLst>
              <a:rect l="0" t="0" r="r" b="b"/>
              <a:pathLst>
                <a:path w="15" h="22">
                  <a:moveTo>
                    <a:pt x="15" y="22"/>
                  </a:moveTo>
                  <a:lnTo>
                    <a:pt x="8"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83" name="Freeform 1805">
              <a:extLst/>
            </p:cNvPr>
            <p:cNvSpPr>
              <a:spLocks/>
            </p:cNvSpPr>
            <p:nvPr/>
          </p:nvSpPr>
          <p:spPr bwMode="auto">
            <a:xfrm>
              <a:off x="1000125" y="1057275"/>
              <a:ext cx="0" cy="0"/>
            </a:xfrm>
            <a:custGeom>
              <a:avLst/>
              <a:gdLst>
                <a:gd name="T0" fmla="*/ 0 w 2"/>
                <a:gd name="T1" fmla="*/ 1 h 2"/>
                <a:gd name="T2" fmla="*/ 1 w 2"/>
                <a:gd name="T3" fmla="*/ 2 h 2"/>
                <a:gd name="T4" fmla="*/ 2 w 2"/>
                <a:gd name="T5" fmla="*/ 1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0" y="1"/>
                  </a:moveTo>
                  <a:lnTo>
                    <a:pt x="1" y="2"/>
                  </a:lnTo>
                  <a:lnTo>
                    <a:pt x="2" y="1"/>
                  </a:lnTo>
                  <a:lnTo>
                    <a:pt x="2"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84" name="Line 1806">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85" name="Line 1807">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86" name="Line 1808">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87" name="Freeform 1809">
              <a:extLst/>
            </p:cNvPr>
            <p:cNvSpPr>
              <a:spLocks/>
            </p:cNvSpPr>
            <p:nvPr/>
          </p:nvSpPr>
          <p:spPr bwMode="auto">
            <a:xfrm>
              <a:off x="1000125" y="1057275"/>
              <a:ext cx="0" cy="0"/>
            </a:xfrm>
            <a:custGeom>
              <a:avLst/>
              <a:gdLst>
                <a:gd name="T0" fmla="*/ 0 w 3"/>
                <a:gd name="T1" fmla="*/ 1 h 1"/>
                <a:gd name="T2" fmla="*/ 2 w 3"/>
                <a:gd name="T3" fmla="*/ 1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0" y="1"/>
                  </a:moveTo>
                  <a:lnTo>
                    <a:pt x="2" y="1"/>
                  </a:lnTo>
                  <a:lnTo>
                    <a:pt x="2" y="0"/>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88" name="Line 1810">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89" name="Line 181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90" name="Line 181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91" name="Line 181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92" name="Line 1814">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93" name="Line 181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94" name="Line 1816">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95" name="Freeform 1817">
              <a:extLst/>
            </p:cNvPr>
            <p:cNvSpPr>
              <a:spLocks/>
            </p:cNvSpPr>
            <p:nvPr/>
          </p:nvSpPr>
          <p:spPr bwMode="auto">
            <a:xfrm>
              <a:off x="1000125" y="1057275"/>
              <a:ext cx="0" cy="0"/>
            </a:xfrm>
            <a:custGeom>
              <a:avLst/>
              <a:gdLst>
                <a:gd name="T0" fmla="*/ 2 w 2"/>
                <a:gd name="T1" fmla="*/ 0 h 1"/>
                <a:gd name="T2" fmla="*/ 1 w 2"/>
                <a:gd name="T3" fmla="*/ 0 h 1"/>
                <a:gd name="T4" fmla="*/ 0 w 2"/>
                <a:gd name="T5" fmla="*/ 1 h 1"/>
              </a:gdLst>
              <a:ahLst/>
              <a:cxnLst>
                <a:cxn ang="0">
                  <a:pos x="T0" y="T1"/>
                </a:cxn>
                <a:cxn ang="0">
                  <a:pos x="T2" y="T3"/>
                </a:cxn>
                <a:cxn ang="0">
                  <a:pos x="T4" y="T5"/>
                </a:cxn>
              </a:cxnLst>
              <a:rect l="0" t="0" r="r" b="b"/>
              <a:pathLst>
                <a:path w="2" h="1">
                  <a:moveTo>
                    <a:pt x="2" y="0"/>
                  </a:move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96" name="Line 1818">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497" name="Freeform 1819">
              <a:extLst/>
            </p:cNvPr>
            <p:cNvSpPr>
              <a:spLocks/>
            </p:cNvSpPr>
            <p:nvPr/>
          </p:nvSpPr>
          <p:spPr bwMode="auto">
            <a:xfrm>
              <a:off x="1000125" y="1057275"/>
              <a:ext cx="0" cy="0"/>
            </a:xfrm>
            <a:custGeom>
              <a:avLst/>
              <a:gdLst>
                <a:gd name="T0" fmla="*/ 2 w 2"/>
                <a:gd name="T1" fmla="*/ 3 h 3"/>
                <a:gd name="T2" fmla="*/ 1 w 2"/>
                <a:gd name="T3" fmla="*/ 1 h 3"/>
                <a:gd name="T4" fmla="*/ 0 w 2"/>
                <a:gd name="T5" fmla="*/ 0 h 3"/>
              </a:gdLst>
              <a:ahLst/>
              <a:cxnLst>
                <a:cxn ang="0">
                  <a:pos x="T0" y="T1"/>
                </a:cxn>
                <a:cxn ang="0">
                  <a:pos x="T2" y="T3"/>
                </a:cxn>
                <a:cxn ang="0">
                  <a:pos x="T4" y="T5"/>
                </a:cxn>
              </a:cxnLst>
              <a:rect l="0" t="0" r="r" b="b"/>
              <a:pathLst>
                <a:path w="2" h="3">
                  <a:moveTo>
                    <a:pt x="2" y="3"/>
                  </a:moveTo>
                  <a:lnTo>
                    <a:pt x="1"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98" name="Freeform 1820">
              <a:extLst/>
            </p:cNvPr>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499" name="Line 182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00" name="Line 182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01" name="Freeform 1823">
              <a:extLst/>
            </p:cNvPr>
            <p:cNvSpPr>
              <a:spLocks/>
            </p:cNvSpPr>
            <p:nvPr/>
          </p:nvSpPr>
          <p:spPr bwMode="auto">
            <a:xfrm>
              <a:off x="1000125" y="1057275"/>
              <a:ext cx="0" cy="0"/>
            </a:xfrm>
            <a:custGeom>
              <a:avLst/>
              <a:gdLst>
                <a:gd name="T0" fmla="*/ 0 w 1"/>
                <a:gd name="T1" fmla="*/ 0 h 2"/>
                <a:gd name="T2" fmla="*/ 0 w 1"/>
                <a:gd name="T3" fmla="*/ 1 h 2"/>
                <a:gd name="T4" fmla="*/ 1 w 1"/>
                <a:gd name="T5" fmla="*/ 2 h 2"/>
              </a:gdLst>
              <a:ahLst/>
              <a:cxnLst>
                <a:cxn ang="0">
                  <a:pos x="T0" y="T1"/>
                </a:cxn>
                <a:cxn ang="0">
                  <a:pos x="T2" y="T3"/>
                </a:cxn>
                <a:cxn ang="0">
                  <a:pos x="T4" y="T5"/>
                </a:cxn>
              </a:cxnLst>
              <a:rect l="0" t="0" r="r" b="b"/>
              <a:pathLst>
                <a:path w="1" h="2">
                  <a:moveTo>
                    <a:pt x="0" y="0"/>
                  </a:move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02" name="Line 1824">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03" name="Line 182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04" name="Line 1826">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05" name="Freeform 1827">
              <a:extLst/>
            </p:cNvPr>
            <p:cNvSpPr>
              <a:spLocks/>
            </p:cNvSpPr>
            <p:nvPr/>
          </p:nvSpPr>
          <p:spPr bwMode="auto">
            <a:xfrm>
              <a:off x="1000125" y="1057275"/>
              <a:ext cx="0" cy="0"/>
            </a:xfrm>
            <a:custGeom>
              <a:avLst/>
              <a:gdLst>
                <a:gd name="T0" fmla="*/ 0 w 2"/>
                <a:gd name="T1" fmla="*/ 1 w 2"/>
                <a:gd name="T2" fmla="*/ 2 w 2"/>
              </a:gdLst>
              <a:ahLst/>
              <a:cxnLst>
                <a:cxn ang="0">
                  <a:pos x="T0" y="0"/>
                </a:cxn>
                <a:cxn ang="0">
                  <a:pos x="T1" y="0"/>
                </a:cxn>
                <a:cxn ang="0">
                  <a:pos x="T2" y="0"/>
                </a:cxn>
              </a:cxnLst>
              <a:rect l="0" t="0" r="r" b="b"/>
              <a:pathLst>
                <a:path w="2">
                  <a:moveTo>
                    <a:pt x="0" y="0"/>
                  </a:moveTo>
                  <a:lnTo>
                    <a:pt x="1"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06" name="Freeform 1828">
              <a:extLst/>
            </p:cNvPr>
            <p:cNvSpPr>
              <a:spLocks/>
            </p:cNvSpPr>
            <p:nvPr/>
          </p:nvSpPr>
          <p:spPr bwMode="auto">
            <a:xfrm>
              <a:off x="1000125" y="1057275"/>
              <a:ext cx="0" cy="0"/>
            </a:xfrm>
            <a:custGeom>
              <a:avLst/>
              <a:gdLst>
                <a:gd name="T0" fmla="*/ 1 w 1"/>
                <a:gd name="T1" fmla="*/ 3 h 3"/>
                <a:gd name="T2" fmla="*/ 1 w 1"/>
                <a:gd name="T3" fmla="*/ 2 h 3"/>
                <a:gd name="T4" fmla="*/ 0 w 1"/>
                <a:gd name="T5" fmla="*/ 0 h 3"/>
              </a:gdLst>
              <a:ahLst/>
              <a:cxnLst>
                <a:cxn ang="0">
                  <a:pos x="T0" y="T1"/>
                </a:cxn>
                <a:cxn ang="0">
                  <a:pos x="T2" y="T3"/>
                </a:cxn>
                <a:cxn ang="0">
                  <a:pos x="T4" y="T5"/>
                </a:cxn>
              </a:cxnLst>
              <a:rect l="0" t="0" r="r" b="b"/>
              <a:pathLst>
                <a:path w="1" h="3">
                  <a:moveTo>
                    <a:pt x="1" y="3"/>
                  </a:moveTo>
                  <a:lnTo>
                    <a:pt x="1"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07" name="Freeform 1829">
              <a:extLst/>
            </p:cNvPr>
            <p:cNvSpPr>
              <a:spLocks/>
            </p:cNvSpPr>
            <p:nvPr/>
          </p:nvSpPr>
          <p:spPr bwMode="auto">
            <a:xfrm>
              <a:off x="1000125" y="1057275"/>
              <a:ext cx="0" cy="0"/>
            </a:xfrm>
            <a:custGeom>
              <a:avLst/>
              <a:gdLst>
                <a:gd name="T0" fmla="*/ 1 w 1"/>
                <a:gd name="T1" fmla="*/ 1 h 1"/>
                <a:gd name="T2" fmla="*/ 1 w 1"/>
                <a:gd name="T3" fmla="*/ 0 h 1"/>
                <a:gd name="T4" fmla="*/ 0 w 1"/>
                <a:gd name="T5" fmla="*/ 0 h 1"/>
              </a:gdLst>
              <a:ahLst/>
              <a:cxnLst>
                <a:cxn ang="0">
                  <a:pos x="T0" y="T1"/>
                </a:cxn>
                <a:cxn ang="0">
                  <a:pos x="T2" y="T3"/>
                </a:cxn>
                <a:cxn ang="0">
                  <a:pos x="T4" y="T5"/>
                </a:cxn>
              </a:cxnLst>
              <a:rect l="0" t="0" r="r" b="b"/>
              <a:pathLst>
                <a:path w="1" h="1">
                  <a:moveTo>
                    <a:pt x="1" y="1"/>
                  </a:moveTo>
                  <a:lnTo>
                    <a:pt x="1"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08" name="Line 1830">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09" name="Freeform 1831">
              <a:extLst/>
            </p:cNvPr>
            <p:cNvSpPr>
              <a:spLocks/>
            </p:cNvSpPr>
            <p:nvPr/>
          </p:nvSpPr>
          <p:spPr bwMode="auto">
            <a:xfrm>
              <a:off x="1000125" y="1057275"/>
              <a:ext cx="0" cy="0"/>
            </a:xfrm>
            <a:custGeom>
              <a:avLst/>
              <a:gdLst>
                <a:gd name="T0" fmla="*/ 0 h 1"/>
                <a:gd name="T1" fmla="*/ 1 h 1"/>
                <a:gd name="T2" fmla="*/ 1 h 1"/>
              </a:gdLst>
              <a:ahLst/>
              <a:cxnLst>
                <a:cxn ang="0">
                  <a:pos x="0" y="T0"/>
                </a:cxn>
                <a:cxn ang="0">
                  <a:pos x="0" y="T1"/>
                </a:cxn>
                <a:cxn ang="0">
                  <a:pos x="0" y="T2"/>
                </a:cxn>
              </a:cxnLst>
              <a:rect l="0" t="0" r="r" b="b"/>
              <a:pathLst>
                <a:path h="1">
                  <a:moveTo>
                    <a:pt x="0" y="0"/>
                  </a:moveTo>
                  <a:lnTo>
                    <a:pt x="0" y="1"/>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10" name="Line 183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11" name="Freeform 1833">
              <a:extLst/>
            </p:cNvPr>
            <p:cNvSpPr>
              <a:spLocks/>
            </p:cNvSpPr>
            <p:nvPr/>
          </p:nvSpPr>
          <p:spPr bwMode="auto">
            <a:xfrm>
              <a:off x="1000125" y="1057275"/>
              <a:ext cx="0" cy="0"/>
            </a:xfrm>
            <a:custGeom>
              <a:avLst/>
              <a:gdLst>
                <a:gd name="T0" fmla="*/ 1 h 1"/>
                <a:gd name="T1" fmla="*/ 1 h 1"/>
                <a:gd name="T2" fmla="*/ 0 h 1"/>
                <a:gd name="T3" fmla="*/ 0 h 1"/>
              </a:gdLst>
              <a:ahLst/>
              <a:cxnLst>
                <a:cxn ang="0">
                  <a:pos x="0" y="T0"/>
                </a:cxn>
                <a:cxn ang="0">
                  <a:pos x="0" y="T1"/>
                </a:cxn>
                <a:cxn ang="0">
                  <a:pos x="0" y="T2"/>
                </a:cxn>
                <a:cxn ang="0">
                  <a:pos x="0" y="T3"/>
                </a:cxn>
              </a:cxnLst>
              <a:rect l="0" t="0" r="r" b="b"/>
              <a:pathLst>
                <a:path h="1">
                  <a:moveTo>
                    <a:pt x="0" y="1"/>
                  </a:moveTo>
                  <a:lnTo>
                    <a:pt x="0" y="1"/>
                  </a:lnTo>
                  <a:lnTo>
                    <a:pt x="0"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12" name="Freeform 1834">
              <a:extLst/>
            </p:cNvPr>
            <p:cNvSpPr>
              <a:spLocks/>
            </p:cNvSpPr>
            <p:nvPr/>
          </p:nvSpPr>
          <p:spPr bwMode="auto">
            <a:xfrm>
              <a:off x="1000125" y="1057275"/>
              <a:ext cx="0" cy="0"/>
            </a:xfrm>
            <a:custGeom>
              <a:avLst/>
              <a:gdLst>
                <a:gd name="T0" fmla="*/ 0 w 1"/>
                <a:gd name="T1" fmla="*/ 0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0" y="0"/>
                  </a:moveTo>
                  <a:lnTo>
                    <a:pt x="0" y="0"/>
                  </a:lnTo>
                  <a:lnTo>
                    <a:pt x="1"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13" name="Line 1835">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14" name="Line 1836">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15" name="Freeform 1837">
              <a:extLst/>
            </p:cNvPr>
            <p:cNvSpPr>
              <a:spLocks/>
            </p:cNvSpPr>
            <p:nvPr/>
          </p:nvSpPr>
          <p:spPr bwMode="auto">
            <a:xfrm>
              <a:off x="1000125" y="1057275"/>
              <a:ext cx="0" cy="0"/>
            </a:xfrm>
            <a:custGeom>
              <a:avLst/>
              <a:gdLst>
                <a:gd name="T0" fmla="*/ 66 w 66"/>
                <a:gd name="T1" fmla="*/ 0 h 5"/>
                <a:gd name="T2" fmla="*/ 33 w 66"/>
                <a:gd name="T3" fmla="*/ 2 h 5"/>
                <a:gd name="T4" fmla="*/ 0 w 66"/>
                <a:gd name="T5" fmla="*/ 5 h 5"/>
              </a:gdLst>
              <a:ahLst/>
              <a:cxnLst>
                <a:cxn ang="0">
                  <a:pos x="T0" y="T1"/>
                </a:cxn>
                <a:cxn ang="0">
                  <a:pos x="T2" y="T3"/>
                </a:cxn>
                <a:cxn ang="0">
                  <a:pos x="T4" y="T5"/>
                </a:cxn>
              </a:cxnLst>
              <a:rect l="0" t="0" r="r" b="b"/>
              <a:pathLst>
                <a:path w="66" h="5">
                  <a:moveTo>
                    <a:pt x="66" y="0"/>
                  </a:moveTo>
                  <a:lnTo>
                    <a:pt x="33" y="2"/>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16" name="Line 1838">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17" name="Line 1839">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18" name="Line 1840">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19" name="Freeform 1841">
              <a:extLst/>
            </p:cNvPr>
            <p:cNvSpPr>
              <a:spLocks/>
            </p:cNvSpPr>
            <p:nvPr/>
          </p:nvSpPr>
          <p:spPr bwMode="auto">
            <a:xfrm>
              <a:off x="1000125" y="1057275"/>
              <a:ext cx="0" cy="0"/>
            </a:xfrm>
            <a:custGeom>
              <a:avLst/>
              <a:gdLst>
                <a:gd name="T0" fmla="*/ 1 w 1"/>
                <a:gd name="T1" fmla="*/ 0 h 3"/>
                <a:gd name="T2" fmla="*/ 0 w 1"/>
                <a:gd name="T3" fmla="*/ 1 h 3"/>
                <a:gd name="T4" fmla="*/ 0 w 1"/>
                <a:gd name="T5" fmla="*/ 3 h 3"/>
              </a:gdLst>
              <a:ahLst/>
              <a:cxnLst>
                <a:cxn ang="0">
                  <a:pos x="T0" y="T1"/>
                </a:cxn>
                <a:cxn ang="0">
                  <a:pos x="T2" y="T3"/>
                </a:cxn>
                <a:cxn ang="0">
                  <a:pos x="T4" y="T5"/>
                </a:cxn>
              </a:cxnLst>
              <a:rect l="0" t="0" r="r" b="b"/>
              <a:pathLst>
                <a:path w="1" h="3">
                  <a:moveTo>
                    <a:pt x="1"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20" name="Freeform 1842">
              <a:extLst/>
            </p:cNvPr>
            <p:cNvSpPr>
              <a:spLocks/>
            </p:cNvSpPr>
            <p:nvPr/>
          </p:nvSpPr>
          <p:spPr bwMode="auto">
            <a:xfrm>
              <a:off x="1000125" y="1057275"/>
              <a:ext cx="0" cy="0"/>
            </a:xfrm>
            <a:custGeom>
              <a:avLst/>
              <a:gdLst>
                <a:gd name="T0" fmla="*/ 8 w 8"/>
                <a:gd name="T1" fmla="*/ 9 h 9"/>
                <a:gd name="T2" fmla="*/ 4 w 8"/>
                <a:gd name="T3" fmla="*/ 4 h 9"/>
                <a:gd name="T4" fmla="*/ 0 w 8"/>
                <a:gd name="T5" fmla="*/ 0 h 9"/>
              </a:gdLst>
              <a:ahLst/>
              <a:cxnLst>
                <a:cxn ang="0">
                  <a:pos x="T0" y="T1"/>
                </a:cxn>
                <a:cxn ang="0">
                  <a:pos x="T2" y="T3"/>
                </a:cxn>
                <a:cxn ang="0">
                  <a:pos x="T4" y="T5"/>
                </a:cxn>
              </a:cxnLst>
              <a:rect l="0" t="0" r="r" b="b"/>
              <a:pathLst>
                <a:path w="8" h="9">
                  <a:moveTo>
                    <a:pt x="8" y="9"/>
                  </a:moveTo>
                  <a:lnTo>
                    <a:pt x="4" y="4"/>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21" name="Freeform 1843">
              <a:extLst/>
            </p:cNvPr>
            <p:cNvSpPr>
              <a:spLocks/>
            </p:cNvSpPr>
            <p:nvPr/>
          </p:nvSpPr>
          <p:spPr bwMode="auto">
            <a:xfrm>
              <a:off x="1000125" y="1057275"/>
              <a:ext cx="0" cy="0"/>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Lst>
              <a:ahLst/>
              <a:cxnLst>
                <a:cxn ang="0">
                  <a:pos x="T0" y="T1"/>
                </a:cxn>
                <a:cxn ang="0">
                  <a:pos x="T2" y="T3"/>
                </a:cxn>
                <a:cxn ang="0">
                  <a:pos x="T4" y="T5"/>
                </a:cxn>
                <a:cxn ang="0">
                  <a:pos x="T6" y="T7"/>
                </a:cxn>
                <a:cxn ang="0">
                  <a:pos x="T8" y="T9"/>
                </a:cxn>
                <a:cxn ang="0">
                  <a:pos x="T10" y="T11"/>
                </a:cxn>
              </a:cxnLst>
              <a:rect l="0" t="0" r="r" b="b"/>
              <a:pathLst>
                <a:path w="33" h="5">
                  <a:moveTo>
                    <a:pt x="33" y="5"/>
                  </a:moveTo>
                  <a:lnTo>
                    <a:pt x="27" y="2"/>
                  </a:lnTo>
                  <a:lnTo>
                    <a:pt x="20" y="0"/>
                  </a:lnTo>
                  <a:lnTo>
                    <a:pt x="13" y="0"/>
                  </a:lnTo>
                  <a:lnTo>
                    <a:pt x="7"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22" name="Freeform 1844">
              <a:extLst/>
            </p:cNvPr>
            <p:cNvSpPr>
              <a:spLocks/>
            </p:cNvSpPr>
            <p:nvPr/>
          </p:nvSpPr>
          <p:spPr bwMode="auto">
            <a:xfrm>
              <a:off x="1000125" y="1057275"/>
              <a:ext cx="0" cy="0"/>
            </a:xfrm>
            <a:custGeom>
              <a:avLst/>
              <a:gdLst>
                <a:gd name="T0" fmla="*/ 1 w 2"/>
                <a:gd name="T1" fmla="*/ 0 h 15"/>
                <a:gd name="T2" fmla="*/ 0 w 2"/>
                <a:gd name="T3" fmla="*/ 8 h 15"/>
                <a:gd name="T4" fmla="*/ 2 w 2"/>
                <a:gd name="T5" fmla="*/ 15 h 15"/>
              </a:gdLst>
              <a:ahLst/>
              <a:cxnLst>
                <a:cxn ang="0">
                  <a:pos x="T0" y="T1"/>
                </a:cxn>
                <a:cxn ang="0">
                  <a:pos x="T2" y="T3"/>
                </a:cxn>
                <a:cxn ang="0">
                  <a:pos x="T4" y="T5"/>
                </a:cxn>
              </a:cxnLst>
              <a:rect l="0" t="0" r="r" b="b"/>
              <a:pathLst>
                <a:path w="2" h="15">
                  <a:moveTo>
                    <a:pt x="1" y="0"/>
                  </a:moveTo>
                  <a:lnTo>
                    <a:pt x="0" y="8"/>
                  </a:lnTo>
                  <a:lnTo>
                    <a:pt x="2" y="1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23" name="Line 184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24" name="Line 1846">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25" name="Line 1847">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26" name="Line 1848">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27" name="Freeform 1849">
              <a:extLst/>
            </p:cNvPr>
            <p:cNvSpPr>
              <a:spLocks/>
            </p:cNvSpPr>
            <p:nvPr/>
          </p:nvSpPr>
          <p:spPr bwMode="auto">
            <a:xfrm>
              <a:off x="1000125" y="1057275"/>
              <a:ext cx="0" cy="0"/>
            </a:xfrm>
            <a:custGeom>
              <a:avLst/>
              <a:gdLst>
                <a:gd name="T0" fmla="*/ 2 w 2"/>
                <a:gd name="T1" fmla="*/ 0 h 1"/>
                <a:gd name="T2" fmla="*/ 1 w 2"/>
                <a:gd name="T3" fmla="*/ 0 h 1"/>
                <a:gd name="T4" fmla="*/ 0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2" y="0"/>
                  </a:moveTo>
                  <a:lnTo>
                    <a:pt x="1" y="0"/>
                  </a:lnTo>
                  <a:lnTo>
                    <a:pt x="0" y="0"/>
                  </a:lnTo>
                  <a:lnTo>
                    <a:pt x="0"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28" name="Line 1850">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29" name="Line 1851">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30" name="Line 1852">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31" name="Freeform 1853">
              <a:extLst/>
            </p:cNvPr>
            <p:cNvSpPr>
              <a:spLocks/>
            </p:cNvSpPr>
            <p:nvPr/>
          </p:nvSpPr>
          <p:spPr bwMode="auto">
            <a:xfrm>
              <a:off x="1000125" y="1057275"/>
              <a:ext cx="0" cy="0"/>
            </a:xfrm>
            <a:custGeom>
              <a:avLst/>
              <a:gdLst>
                <a:gd name="T0" fmla="*/ 0 w 4"/>
                <a:gd name="T1" fmla="*/ 2 h 2"/>
                <a:gd name="T2" fmla="*/ 2 w 4"/>
                <a:gd name="T3" fmla="*/ 2 h 2"/>
                <a:gd name="T4" fmla="*/ 4 w 4"/>
                <a:gd name="T5" fmla="*/ 0 h 2"/>
              </a:gdLst>
              <a:ahLst/>
              <a:cxnLst>
                <a:cxn ang="0">
                  <a:pos x="T0" y="T1"/>
                </a:cxn>
                <a:cxn ang="0">
                  <a:pos x="T2" y="T3"/>
                </a:cxn>
                <a:cxn ang="0">
                  <a:pos x="T4" y="T5"/>
                </a:cxn>
              </a:cxnLst>
              <a:rect l="0" t="0" r="r" b="b"/>
              <a:pathLst>
                <a:path w="4" h="2">
                  <a:moveTo>
                    <a:pt x="0" y="2"/>
                  </a:moveTo>
                  <a:lnTo>
                    <a:pt x="2" y="2"/>
                  </a:lnTo>
                  <a:lnTo>
                    <a:pt x="4"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32" name="Freeform 1854">
              <a:extLst/>
            </p:cNvPr>
            <p:cNvSpPr>
              <a:spLocks/>
            </p:cNvSpPr>
            <p:nvPr/>
          </p:nvSpPr>
          <p:spPr bwMode="auto">
            <a:xfrm>
              <a:off x="1000125" y="1057275"/>
              <a:ext cx="0" cy="0"/>
            </a:xfrm>
            <a:custGeom>
              <a:avLst/>
              <a:gdLst>
                <a:gd name="T0" fmla="*/ 3 w 3"/>
                <a:gd name="T1" fmla="*/ 0 h 3"/>
                <a:gd name="T2" fmla="*/ 1 w 3"/>
                <a:gd name="T3" fmla="*/ 1 h 3"/>
                <a:gd name="T4" fmla="*/ 0 w 3"/>
                <a:gd name="T5" fmla="*/ 3 h 3"/>
              </a:gdLst>
              <a:ahLst/>
              <a:cxnLst>
                <a:cxn ang="0">
                  <a:pos x="T0" y="T1"/>
                </a:cxn>
                <a:cxn ang="0">
                  <a:pos x="T2" y="T3"/>
                </a:cxn>
                <a:cxn ang="0">
                  <a:pos x="T4" y="T5"/>
                </a:cxn>
              </a:cxnLst>
              <a:rect l="0" t="0" r="r" b="b"/>
              <a:pathLst>
                <a:path w="3" h="3">
                  <a:moveTo>
                    <a:pt x="3" y="0"/>
                  </a:move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33" name="Freeform 1855">
              <a:extLst/>
            </p:cNvPr>
            <p:cNvSpPr>
              <a:spLocks/>
            </p:cNvSpPr>
            <p:nvPr/>
          </p:nvSpPr>
          <p:spPr bwMode="auto">
            <a:xfrm>
              <a:off x="1000125" y="1057275"/>
              <a:ext cx="0" cy="0"/>
            </a:xfrm>
            <a:custGeom>
              <a:avLst/>
              <a:gdLst>
                <a:gd name="T0" fmla="*/ 0 w 5"/>
                <a:gd name="T1" fmla="*/ 1 h 1"/>
                <a:gd name="T2" fmla="*/ 3 w 5"/>
                <a:gd name="T3" fmla="*/ 1 h 1"/>
                <a:gd name="T4" fmla="*/ 5 w 5"/>
                <a:gd name="T5" fmla="*/ 0 h 1"/>
              </a:gdLst>
              <a:ahLst/>
              <a:cxnLst>
                <a:cxn ang="0">
                  <a:pos x="T0" y="T1"/>
                </a:cxn>
                <a:cxn ang="0">
                  <a:pos x="T2" y="T3"/>
                </a:cxn>
                <a:cxn ang="0">
                  <a:pos x="T4" y="T5"/>
                </a:cxn>
              </a:cxnLst>
              <a:rect l="0" t="0" r="r" b="b"/>
              <a:pathLst>
                <a:path w="5" h="1">
                  <a:moveTo>
                    <a:pt x="0" y="1"/>
                  </a:moveTo>
                  <a:lnTo>
                    <a:pt x="3" y="1"/>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34" name="Line 1856">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35" name="Line 1857">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36" name="Freeform 1858">
              <a:extLst/>
            </p:cNvPr>
            <p:cNvSpPr>
              <a:spLocks/>
            </p:cNvSpPr>
            <p:nvPr/>
          </p:nvSpPr>
          <p:spPr bwMode="auto">
            <a:xfrm>
              <a:off x="1000125" y="1057275"/>
              <a:ext cx="0" cy="0"/>
            </a:xfrm>
            <a:custGeom>
              <a:avLst/>
              <a:gdLst>
                <a:gd name="T0" fmla="*/ 0 w 56"/>
                <a:gd name="T1" fmla="*/ 2 h 2"/>
                <a:gd name="T2" fmla="*/ 28 w 56"/>
                <a:gd name="T3" fmla="*/ 2 h 2"/>
                <a:gd name="T4" fmla="*/ 56 w 56"/>
                <a:gd name="T5" fmla="*/ 0 h 2"/>
              </a:gdLst>
              <a:ahLst/>
              <a:cxnLst>
                <a:cxn ang="0">
                  <a:pos x="T0" y="T1"/>
                </a:cxn>
                <a:cxn ang="0">
                  <a:pos x="T2" y="T3"/>
                </a:cxn>
                <a:cxn ang="0">
                  <a:pos x="T4" y="T5"/>
                </a:cxn>
              </a:cxnLst>
              <a:rect l="0" t="0" r="r" b="b"/>
              <a:pathLst>
                <a:path w="56" h="2">
                  <a:moveTo>
                    <a:pt x="0" y="2"/>
                  </a:moveTo>
                  <a:lnTo>
                    <a:pt x="28" y="2"/>
                  </a:lnTo>
                  <a:lnTo>
                    <a:pt x="5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37" name="Freeform 1859">
              <a:extLst/>
            </p:cNvPr>
            <p:cNvSpPr>
              <a:spLocks/>
            </p:cNvSpPr>
            <p:nvPr/>
          </p:nvSpPr>
          <p:spPr bwMode="auto">
            <a:xfrm>
              <a:off x="1000125" y="1057275"/>
              <a:ext cx="0" cy="0"/>
            </a:xfrm>
            <a:custGeom>
              <a:avLst/>
              <a:gdLst>
                <a:gd name="T0" fmla="*/ 6 w 6"/>
                <a:gd name="T1" fmla="*/ 0 h 11"/>
                <a:gd name="T2" fmla="*/ 3 w 6"/>
                <a:gd name="T3" fmla="*/ 2 h 11"/>
                <a:gd name="T4" fmla="*/ 1 w 6"/>
                <a:gd name="T5" fmla="*/ 5 h 11"/>
                <a:gd name="T6" fmla="*/ 0 w 6"/>
                <a:gd name="T7" fmla="*/ 8 h 11"/>
                <a:gd name="T8" fmla="*/ 0 w 6"/>
                <a:gd name="T9" fmla="*/ 11 h 11"/>
              </a:gdLst>
              <a:ahLst/>
              <a:cxnLst>
                <a:cxn ang="0">
                  <a:pos x="T0" y="T1"/>
                </a:cxn>
                <a:cxn ang="0">
                  <a:pos x="T2" y="T3"/>
                </a:cxn>
                <a:cxn ang="0">
                  <a:pos x="T4" y="T5"/>
                </a:cxn>
                <a:cxn ang="0">
                  <a:pos x="T6" y="T7"/>
                </a:cxn>
                <a:cxn ang="0">
                  <a:pos x="T8" y="T9"/>
                </a:cxn>
              </a:cxnLst>
              <a:rect l="0" t="0" r="r" b="b"/>
              <a:pathLst>
                <a:path w="6" h="11">
                  <a:moveTo>
                    <a:pt x="6" y="0"/>
                  </a:moveTo>
                  <a:lnTo>
                    <a:pt x="3" y="2"/>
                  </a:lnTo>
                  <a:lnTo>
                    <a:pt x="1" y="5"/>
                  </a:lnTo>
                  <a:lnTo>
                    <a:pt x="0" y="8"/>
                  </a:lnTo>
                  <a:lnTo>
                    <a:pt x="0" y="1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38" name="Freeform 1860">
              <a:extLst/>
            </p:cNvPr>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39" name="Line 1861">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40" name="Line 1862">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41" name="Line 1863">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42" name="Freeform 1864">
              <a:extLst/>
            </p:cNvPr>
            <p:cNvSpPr>
              <a:spLocks/>
            </p:cNvSpPr>
            <p:nvPr/>
          </p:nvSpPr>
          <p:spPr bwMode="auto">
            <a:xfrm>
              <a:off x="1000125" y="1057275"/>
              <a:ext cx="0" cy="0"/>
            </a:xfrm>
            <a:custGeom>
              <a:avLst/>
              <a:gdLst>
                <a:gd name="T0" fmla="*/ 30 w 30"/>
                <a:gd name="T1" fmla="*/ 0 h 33"/>
                <a:gd name="T2" fmla="*/ 14 w 30"/>
                <a:gd name="T3" fmla="*/ 16 h 33"/>
                <a:gd name="T4" fmla="*/ 0 w 30"/>
                <a:gd name="T5" fmla="*/ 33 h 33"/>
              </a:gdLst>
              <a:ahLst/>
              <a:cxnLst>
                <a:cxn ang="0">
                  <a:pos x="T0" y="T1"/>
                </a:cxn>
                <a:cxn ang="0">
                  <a:pos x="T2" y="T3"/>
                </a:cxn>
                <a:cxn ang="0">
                  <a:pos x="T4" y="T5"/>
                </a:cxn>
              </a:cxnLst>
              <a:rect l="0" t="0" r="r" b="b"/>
              <a:pathLst>
                <a:path w="30" h="33">
                  <a:moveTo>
                    <a:pt x="30" y="0"/>
                  </a:moveTo>
                  <a:lnTo>
                    <a:pt x="14" y="16"/>
                  </a:lnTo>
                  <a:lnTo>
                    <a:pt x="0" y="3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43" name="Freeform 1865">
              <a:extLst/>
            </p:cNvPr>
            <p:cNvSpPr>
              <a:spLocks/>
            </p:cNvSpPr>
            <p:nvPr/>
          </p:nvSpPr>
          <p:spPr bwMode="auto">
            <a:xfrm>
              <a:off x="1000125" y="1057275"/>
              <a:ext cx="0" cy="0"/>
            </a:xfrm>
            <a:custGeom>
              <a:avLst/>
              <a:gdLst>
                <a:gd name="T0" fmla="*/ 25 w 25"/>
                <a:gd name="T1" fmla="*/ 0 h 29"/>
                <a:gd name="T2" fmla="*/ 12 w 25"/>
                <a:gd name="T3" fmla="*/ 14 h 29"/>
                <a:gd name="T4" fmla="*/ 0 w 25"/>
                <a:gd name="T5" fmla="*/ 29 h 29"/>
              </a:gdLst>
              <a:ahLst/>
              <a:cxnLst>
                <a:cxn ang="0">
                  <a:pos x="T0" y="T1"/>
                </a:cxn>
                <a:cxn ang="0">
                  <a:pos x="T2" y="T3"/>
                </a:cxn>
                <a:cxn ang="0">
                  <a:pos x="T4" y="T5"/>
                </a:cxn>
              </a:cxnLst>
              <a:rect l="0" t="0" r="r" b="b"/>
              <a:pathLst>
                <a:path w="25" h="29">
                  <a:moveTo>
                    <a:pt x="25" y="0"/>
                  </a:moveTo>
                  <a:lnTo>
                    <a:pt x="12" y="14"/>
                  </a:lnTo>
                  <a:lnTo>
                    <a:pt x="0" y="2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44" name="Line 1866">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45" name="Freeform 1867">
              <a:extLst/>
            </p:cNvPr>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46" name="Freeform 1868">
              <a:extLst/>
            </p:cNvPr>
            <p:cNvSpPr>
              <a:spLocks/>
            </p:cNvSpPr>
            <p:nvPr/>
          </p:nvSpPr>
          <p:spPr bwMode="auto">
            <a:xfrm>
              <a:off x="1000125" y="1057275"/>
              <a:ext cx="0" cy="0"/>
            </a:xfrm>
            <a:custGeom>
              <a:avLst/>
              <a:gdLst>
                <a:gd name="T0" fmla="*/ 7 w 7"/>
                <a:gd name="T1" fmla="*/ 0 h 4"/>
                <a:gd name="T2" fmla="*/ 4 w 7"/>
                <a:gd name="T3" fmla="*/ 1 h 4"/>
                <a:gd name="T4" fmla="*/ 0 w 7"/>
                <a:gd name="T5" fmla="*/ 4 h 4"/>
              </a:gdLst>
              <a:ahLst/>
              <a:cxnLst>
                <a:cxn ang="0">
                  <a:pos x="T0" y="T1"/>
                </a:cxn>
                <a:cxn ang="0">
                  <a:pos x="T2" y="T3"/>
                </a:cxn>
                <a:cxn ang="0">
                  <a:pos x="T4" y="T5"/>
                </a:cxn>
              </a:cxnLst>
              <a:rect l="0" t="0" r="r" b="b"/>
              <a:pathLst>
                <a:path w="7" h="4">
                  <a:moveTo>
                    <a:pt x="7" y="0"/>
                  </a:moveTo>
                  <a:lnTo>
                    <a:pt x="4" y="1"/>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47" name="Line 1869">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48" name="Line 1870">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49" name="Freeform 1871">
              <a:extLst/>
            </p:cNvPr>
            <p:cNvSpPr>
              <a:spLocks/>
            </p:cNvSpPr>
            <p:nvPr/>
          </p:nvSpPr>
          <p:spPr bwMode="auto">
            <a:xfrm>
              <a:off x="1000125" y="1057275"/>
              <a:ext cx="0" cy="0"/>
            </a:xfrm>
            <a:custGeom>
              <a:avLst/>
              <a:gdLst>
                <a:gd name="T0" fmla="*/ 7 w 7"/>
                <a:gd name="T1" fmla="*/ 0 h 3"/>
                <a:gd name="T2" fmla="*/ 3 w 7"/>
                <a:gd name="T3" fmla="*/ 1 h 3"/>
                <a:gd name="T4" fmla="*/ 0 w 7"/>
                <a:gd name="T5" fmla="*/ 3 h 3"/>
              </a:gdLst>
              <a:ahLst/>
              <a:cxnLst>
                <a:cxn ang="0">
                  <a:pos x="T0" y="T1"/>
                </a:cxn>
                <a:cxn ang="0">
                  <a:pos x="T2" y="T3"/>
                </a:cxn>
                <a:cxn ang="0">
                  <a:pos x="T4" y="T5"/>
                </a:cxn>
              </a:cxnLst>
              <a:rect l="0" t="0" r="r" b="b"/>
              <a:pathLst>
                <a:path w="7" h="3">
                  <a:moveTo>
                    <a:pt x="7"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50" name="Line 1872">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51" name="Line 1873">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52" name="Freeform 1874">
              <a:extLst/>
            </p:cNvPr>
            <p:cNvSpPr>
              <a:spLocks/>
            </p:cNvSpPr>
            <p:nvPr/>
          </p:nvSpPr>
          <p:spPr bwMode="auto">
            <a:xfrm>
              <a:off x="1000125" y="1057275"/>
              <a:ext cx="0" cy="0"/>
            </a:xfrm>
            <a:custGeom>
              <a:avLst/>
              <a:gdLst>
                <a:gd name="T0" fmla="*/ 2 w 2"/>
                <a:gd name="T1" fmla="*/ 0 h 3"/>
                <a:gd name="T2" fmla="*/ 0 w 2"/>
                <a:gd name="T3" fmla="*/ 1 h 3"/>
                <a:gd name="T4" fmla="*/ 0 w 2"/>
                <a:gd name="T5" fmla="*/ 3 h 3"/>
              </a:gdLst>
              <a:ahLst/>
              <a:cxnLst>
                <a:cxn ang="0">
                  <a:pos x="T0" y="T1"/>
                </a:cxn>
                <a:cxn ang="0">
                  <a:pos x="T2" y="T3"/>
                </a:cxn>
                <a:cxn ang="0">
                  <a:pos x="T4" y="T5"/>
                </a:cxn>
              </a:cxnLst>
              <a:rect l="0" t="0" r="r" b="b"/>
              <a:pathLst>
                <a:path w="2" h="3">
                  <a:moveTo>
                    <a:pt x="2"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53" name="Line 1875">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54" name="Freeform 1876">
              <a:extLst/>
            </p:cNvPr>
            <p:cNvSpPr>
              <a:spLocks/>
            </p:cNvSpPr>
            <p:nvPr/>
          </p:nvSpPr>
          <p:spPr bwMode="auto">
            <a:xfrm>
              <a:off x="1000125" y="1057275"/>
              <a:ext cx="0" cy="0"/>
            </a:xfrm>
            <a:custGeom>
              <a:avLst/>
              <a:gdLst>
                <a:gd name="T0" fmla="*/ 15 w 15"/>
                <a:gd name="T1" fmla="*/ 3 h 3"/>
                <a:gd name="T2" fmla="*/ 7 w 15"/>
                <a:gd name="T3" fmla="*/ 1 h 3"/>
                <a:gd name="T4" fmla="*/ 0 w 15"/>
                <a:gd name="T5" fmla="*/ 0 h 3"/>
              </a:gdLst>
              <a:ahLst/>
              <a:cxnLst>
                <a:cxn ang="0">
                  <a:pos x="T0" y="T1"/>
                </a:cxn>
                <a:cxn ang="0">
                  <a:pos x="T2" y="T3"/>
                </a:cxn>
                <a:cxn ang="0">
                  <a:pos x="T4" y="T5"/>
                </a:cxn>
              </a:cxnLst>
              <a:rect l="0" t="0" r="r" b="b"/>
              <a:pathLst>
                <a:path w="15" h="3">
                  <a:moveTo>
                    <a:pt x="15" y="3"/>
                  </a:moveTo>
                  <a:lnTo>
                    <a:pt x="7"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55" name="Line 187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56" name="Freeform 1878">
              <a:extLst/>
            </p:cNvPr>
            <p:cNvSpPr>
              <a:spLocks/>
            </p:cNvSpPr>
            <p:nvPr/>
          </p:nvSpPr>
          <p:spPr bwMode="auto">
            <a:xfrm>
              <a:off x="1000125" y="1057275"/>
              <a:ext cx="0" cy="0"/>
            </a:xfrm>
            <a:custGeom>
              <a:avLst/>
              <a:gdLst>
                <a:gd name="T0" fmla="*/ 68 w 68"/>
                <a:gd name="T1" fmla="*/ 1 h 1"/>
                <a:gd name="T2" fmla="*/ 34 w 68"/>
                <a:gd name="T3" fmla="*/ 0 h 1"/>
                <a:gd name="T4" fmla="*/ 0 w 68"/>
                <a:gd name="T5" fmla="*/ 1 h 1"/>
              </a:gdLst>
              <a:ahLst/>
              <a:cxnLst>
                <a:cxn ang="0">
                  <a:pos x="T0" y="T1"/>
                </a:cxn>
                <a:cxn ang="0">
                  <a:pos x="T2" y="T3"/>
                </a:cxn>
                <a:cxn ang="0">
                  <a:pos x="T4" y="T5"/>
                </a:cxn>
              </a:cxnLst>
              <a:rect l="0" t="0" r="r" b="b"/>
              <a:pathLst>
                <a:path w="68" h="1">
                  <a:moveTo>
                    <a:pt x="68" y="1"/>
                  </a:moveTo>
                  <a:lnTo>
                    <a:pt x="34"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57" name="Line 1879">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58" name="Freeform 1880">
              <a:extLst/>
            </p:cNvPr>
            <p:cNvSpPr>
              <a:spLocks/>
            </p:cNvSpPr>
            <p:nvPr/>
          </p:nvSpPr>
          <p:spPr bwMode="auto">
            <a:xfrm>
              <a:off x="1000125" y="1057275"/>
              <a:ext cx="0" cy="0"/>
            </a:xfrm>
            <a:custGeom>
              <a:avLst/>
              <a:gdLst>
                <a:gd name="T0" fmla="*/ 51 w 51"/>
                <a:gd name="T1" fmla="*/ 25 w 51"/>
                <a:gd name="T2" fmla="*/ 0 w 51"/>
              </a:gdLst>
              <a:ahLst/>
              <a:cxnLst>
                <a:cxn ang="0">
                  <a:pos x="T0" y="0"/>
                </a:cxn>
                <a:cxn ang="0">
                  <a:pos x="T1" y="0"/>
                </a:cxn>
                <a:cxn ang="0">
                  <a:pos x="T2" y="0"/>
                </a:cxn>
              </a:cxnLst>
              <a:rect l="0" t="0" r="r" b="b"/>
              <a:pathLst>
                <a:path w="51">
                  <a:moveTo>
                    <a:pt x="51" y="0"/>
                  </a:moveTo>
                  <a:lnTo>
                    <a:pt x="25"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59" name="Freeform 1881">
              <a:extLst/>
            </p:cNvPr>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60" name="Freeform 1882">
              <a:extLst/>
            </p:cNvPr>
            <p:cNvSpPr>
              <a:spLocks/>
            </p:cNvSpPr>
            <p:nvPr/>
          </p:nvSpPr>
          <p:spPr bwMode="auto">
            <a:xfrm>
              <a:off x="1000125" y="1057275"/>
              <a:ext cx="0" cy="0"/>
            </a:xfrm>
            <a:custGeom>
              <a:avLst/>
              <a:gdLst>
                <a:gd name="T0" fmla="*/ 1 w 1"/>
                <a:gd name="T1" fmla="*/ 0 h 13"/>
                <a:gd name="T2" fmla="*/ 0 w 1"/>
                <a:gd name="T3" fmla="*/ 6 h 13"/>
                <a:gd name="T4" fmla="*/ 0 w 1"/>
                <a:gd name="T5" fmla="*/ 13 h 13"/>
              </a:gdLst>
              <a:ahLst/>
              <a:cxnLst>
                <a:cxn ang="0">
                  <a:pos x="T0" y="T1"/>
                </a:cxn>
                <a:cxn ang="0">
                  <a:pos x="T2" y="T3"/>
                </a:cxn>
                <a:cxn ang="0">
                  <a:pos x="T4" y="T5"/>
                </a:cxn>
              </a:cxnLst>
              <a:rect l="0" t="0" r="r" b="b"/>
              <a:pathLst>
                <a:path w="1" h="13">
                  <a:moveTo>
                    <a:pt x="1" y="0"/>
                  </a:moveTo>
                  <a:lnTo>
                    <a:pt x="0" y="6"/>
                  </a:lnTo>
                  <a:lnTo>
                    <a:pt x="0" y="1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61" name="Line 1883">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62" name="Line 1884">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63" name="Line 1885">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64" name="Freeform 1886">
              <a:extLst/>
            </p:cNvPr>
            <p:cNvSpPr>
              <a:spLocks/>
            </p:cNvSpPr>
            <p:nvPr/>
          </p:nvSpPr>
          <p:spPr bwMode="auto">
            <a:xfrm>
              <a:off x="1000125" y="1057275"/>
              <a:ext cx="0" cy="0"/>
            </a:xfrm>
            <a:custGeom>
              <a:avLst/>
              <a:gdLst>
                <a:gd name="T0" fmla="*/ 1 w 1"/>
                <a:gd name="T1" fmla="*/ 0 h 12"/>
                <a:gd name="T2" fmla="*/ 0 w 1"/>
                <a:gd name="T3" fmla="*/ 6 h 12"/>
                <a:gd name="T4" fmla="*/ 0 w 1"/>
                <a:gd name="T5" fmla="*/ 12 h 12"/>
              </a:gdLst>
              <a:ahLst/>
              <a:cxnLst>
                <a:cxn ang="0">
                  <a:pos x="T0" y="T1"/>
                </a:cxn>
                <a:cxn ang="0">
                  <a:pos x="T2" y="T3"/>
                </a:cxn>
                <a:cxn ang="0">
                  <a:pos x="T4" y="T5"/>
                </a:cxn>
              </a:cxnLst>
              <a:rect l="0" t="0" r="r" b="b"/>
              <a:pathLst>
                <a:path w="1" h="12">
                  <a:moveTo>
                    <a:pt x="1" y="0"/>
                  </a:moveTo>
                  <a:lnTo>
                    <a:pt x="0" y="6"/>
                  </a:lnTo>
                  <a:lnTo>
                    <a:pt x="0" y="1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65" name="Freeform 1887">
              <a:extLst/>
            </p:cNvPr>
            <p:cNvSpPr>
              <a:spLocks/>
            </p:cNvSpPr>
            <p:nvPr/>
          </p:nvSpPr>
          <p:spPr bwMode="auto">
            <a:xfrm>
              <a:off x="1000125" y="1057275"/>
              <a:ext cx="0" cy="0"/>
            </a:xfrm>
            <a:custGeom>
              <a:avLst/>
              <a:gdLst>
                <a:gd name="T0" fmla="*/ 5 w 5"/>
                <a:gd name="T1" fmla="*/ 0 h 4"/>
                <a:gd name="T2" fmla="*/ 2 w 5"/>
                <a:gd name="T3" fmla="*/ 2 h 4"/>
                <a:gd name="T4" fmla="*/ 0 w 5"/>
                <a:gd name="T5" fmla="*/ 4 h 4"/>
              </a:gdLst>
              <a:ahLst/>
              <a:cxnLst>
                <a:cxn ang="0">
                  <a:pos x="T0" y="T1"/>
                </a:cxn>
                <a:cxn ang="0">
                  <a:pos x="T2" y="T3"/>
                </a:cxn>
                <a:cxn ang="0">
                  <a:pos x="T4" y="T5"/>
                </a:cxn>
              </a:cxnLst>
              <a:rect l="0" t="0" r="r" b="b"/>
              <a:pathLst>
                <a:path w="5" h="4">
                  <a:moveTo>
                    <a:pt x="5" y="0"/>
                  </a:moveTo>
                  <a:lnTo>
                    <a:pt x="2" y="2"/>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66" name="Line 1888">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67" name="Line 1889">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68" name="Freeform 1890">
              <a:extLst/>
            </p:cNvPr>
            <p:cNvSpPr>
              <a:spLocks/>
            </p:cNvSpPr>
            <p:nvPr/>
          </p:nvSpPr>
          <p:spPr bwMode="auto">
            <a:xfrm>
              <a:off x="1000125" y="1057275"/>
              <a:ext cx="0" cy="0"/>
            </a:xfrm>
            <a:custGeom>
              <a:avLst/>
              <a:gdLst>
                <a:gd name="T0" fmla="*/ 8 w 8"/>
                <a:gd name="T1" fmla="*/ 0 h 10"/>
                <a:gd name="T2" fmla="*/ 5 w 8"/>
                <a:gd name="T3" fmla="*/ 2 h 10"/>
                <a:gd name="T4" fmla="*/ 2 w 8"/>
                <a:gd name="T5" fmla="*/ 6 h 10"/>
                <a:gd name="T6" fmla="*/ 0 w 8"/>
                <a:gd name="T7" fmla="*/ 10 h 10"/>
              </a:gdLst>
              <a:ahLst/>
              <a:cxnLst>
                <a:cxn ang="0">
                  <a:pos x="T0" y="T1"/>
                </a:cxn>
                <a:cxn ang="0">
                  <a:pos x="T2" y="T3"/>
                </a:cxn>
                <a:cxn ang="0">
                  <a:pos x="T4" y="T5"/>
                </a:cxn>
                <a:cxn ang="0">
                  <a:pos x="T6" y="T7"/>
                </a:cxn>
              </a:cxnLst>
              <a:rect l="0" t="0" r="r" b="b"/>
              <a:pathLst>
                <a:path w="8" h="10">
                  <a:moveTo>
                    <a:pt x="8" y="0"/>
                  </a:moveTo>
                  <a:lnTo>
                    <a:pt x="5" y="2"/>
                  </a:lnTo>
                  <a:lnTo>
                    <a:pt x="2" y="6"/>
                  </a:lnTo>
                  <a:lnTo>
                    <a:pt x="0" y="1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69" name="Line 1891">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70" name="Line 1892">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71" name="Freeform 1893">
              <a:extLst/>
            </p:cNvPr>
            <p:cNvSpPr>
              <a:spLocks/>
            </p:cNvSpPr>
            <p:nvPr/>
          </p:nvSpPr>
          <p:spPr bwMode="auto">
            <a:xfrm>
              <a:off x="1000125" y="1057275"/>
              <a:ext cx="0" cy="0"/>
            </a:xfrm>
            <a:custGeom>
              <a:avLst/>
              <a:gdLst>
                <a:gd name="T0" fmla="*/ 15 w 15"/>
                <a:gd name="T1" fmla="*/ 22 h 22"/>
                <a:gd name="T2" fmla="*/ 8 w 15"/>
                <a:gd name="T3" fmla="*/ 10 h 22"/>
                <a:gd name="T4" fmla="*/ 0 w 15"/>
                <a:gd name="T5" fmla="*/ 0 h 22"/>
              </a:gdLst>
              <a:ahLst/>
              <a:cxnLst>
                <a:cxn ang="0">
                  <a:pos x="T0" y="T1"/>
                </a:cxn>
                <a:cxn ang="0">
                  <a:pos x="T2" y="T3"/>
                </a:cxn>
                <a:cxn ang="0">
                  <a:pos x="T4" y="T5"/>
                </a:cxn>
              </a:cxnLst>
              <a:rect l="0" t="0" r="r" b="b"/>
              <a:pathLst>
                <a:path w="15" h="22">
                  <a:moveTo>
                    <a:pt x="15" y="22"/>
                  </a:moveTo>
                  <a:lnTo>
                    <a:pt x="8" y="1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72" name="Freeform 1894">
              <a:extLst/>
            </p:cNvPr>
            <p:cNvSpPr>
              <a:spLocks/>
            </p:cNvSpPr>
            <p:nvPr/>
          </p:nvSpPr>
          <p:spPr bwMode="auto">
            <a:xfrm>
              <a:off x="1000125" y="1057275"/>
              <a:ext cx="0" cy="0"/>
            </a:xfrm>
            <a:custGeom>
              <a:avLst/>
              <a:gdLst>
                <a:gd name="T0" fmla="*/ 14 w 14"/>
                <a:gd name="T1" fmla="*/ 17 h 17"/>
                <a:gd name="T2" fmla="*/ 8 w 14"/>
                <a:gd name="T3" fmla="*/ 8 h 17"/>
                <a:gd name="T4" fmla="*/ 0 w 14"/>
                <a:gd name="T5" fmla="*/ 0 h 17"/>
              </a:gdLst>
              <a:ahLst/>
              <a:cxnLst>
                <a:cxn ang="0">
                  <a:pos x="T0" y="T1"/>
                </a:cxn>
                <a:cxn ang="0">
                  <a:pos x="T2" y="T3"/>
                </a:cxn>
                <a:cxn ang="0">
                  <a:pos x="T4" y="T5"/>
                </a:cxn>
              </a:cxnLst>
              <a:rect l="0" t="0" r="r" b="b"/>
              <a:pathLst>
                <a:path w="14" h="17">
                  <a:moveTo>
                    <a:pt x="14" y="17"/>
                  </a:moveTo>
                  <a:lnTo>
                    <a:pt x="8" y="8"/>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73" name="Line 189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74" name="Line 1896">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75" name="Line 1897">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76" name="Freeform 1898">
              <a:extLst/>
            </p:cNvPr>
            <p:cNvSpPr>
              <a:spLocks/>
            </p:cNvSpPr>
            <p:nvPr/>
          </p:nvSpPr>
          <p:spPr bwMode="auto">
            <a:xfrm>
              <a:off x="1000125" y="1057275"/>
              <a:ext cx="0" cy="0"/>
            </a:xfrm>
            <a:custGeom>
              <a:avLst/>
              <a:gdLst>
                <a:gd name="T0" fmla="*/ 11 w 11"/>
                <a:gd name="T1" fmla="*/ 3 h 3"/>
                <a:gd name="T2" fmla="*/ 6 w 11"/>
                <a:gd name="T3" fmla="*/ 1 h 3"/>
                <a:gd name="T4" fmla="*/ 0 w 11"/>
                <a:gd name="T5" fmla="*/ 0 h 3"/>
              </a:gdLst>
              <a:ahLst/>
              <a:cxnLst>
                <a:cxn ang="0">
                  <a:pos x="T0" y="T1"/>
                </a:cxn>
                <a:cxn ang="0">
                  <a:pos x="T2" y="T3"/>
                </a:cxn>
                <a:cxn ang="0">
                  <a:pos x="T4" y="T5"/>
                </a:cxn>
              </a:cxnLst>
              <a:rect l="0" t="0" r="r" b="b"/>
              <a:pathLst>
                <a:path w="11" h="3">
                  <a:moveTo>
                    <a:pt x="11" y="3"/>
                  </a:moveTo>
                  <a:lnTo>
                    <a:pt x="6"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77" name="Freeform 1899">
              <a:extLst/>
            </p:cNvPr>
            <p:cNvSpPr>
              <a:spLocks/>
            </p:cNvSpPr>
            <p:nvPr/>
          </p:nvSpPr>
          <p:spPr bwMode="auto">
            <a:xfrm>
              <a:off x="1000125" y="1057275"/>
              <a:ext cx="0" cy="0"/>
            </a:xfrm>
            <a:custGeom>
              <a:avLst/>
              <a:gdLst>
                <a:gd name="T0" fmla="*/ 9 w 9"/>
                <a:gd name="T1" fmla="*/ 3 h 3"/>
                <a:gd name="T2" fmla="*/ 5 w 9"/>
                <a:gd name="T3" fmla="*/ 1 h 3"/>
                <a:gd name="T4" fmla="*/ 0 w 9"/>
                <a:gd name="T5" fmla="*/ 0 h 3"/>
              </a:gdLst>
              <a:ahLst/>
              <a:cxnLst>
                <a:cxn ang="0">
                  <a:pos x="T0" y="T1"/>
                </a:cxn>
                <a:cxn ang="0">
                  <a:pos x="T2" y="T3"/>
                </a:cxn>
                <a:cxn ang="0">
                  <a:pos x="T4" y="T5"/>
                </a:cxn>
              </a:cxnLst>
              <a:rect l="0" t="0" r="r" b="b"/>
              <a:pathLst>
                <a:path w="9" h="3">
                  <a:moveTo>
                    <a:pt x="9" y="3"/>
                  </a:move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78" name="Freeform 1900">
              <a:extLst/>
            </p:cNvPr>
            <p:cNvSpPr>
              <a:spLocks/>
            </p:cNvSpPr>
            <p:nvPr/>
          </p:nvSpPr>
          <p:spPr bwMode="auto">
            <a:xfrm>
              <a:off x="1000125" y="1057275"/>
              <a:ext cx="0" cy="0"/>
            </a:xfrm>
            <a:custGeom>
              <a:avLst/>
              <a:gdLst>
                <a:gd name="T0" fmla="*/ 8 w 8"/>
                <a:gd name="T1" fmla="*/ 2 h 2"/>
                <a:gd name="T2" fmla="*/ 4 w 8"/>
                <a:gd name="T3" fmla="*/ 0 h 2"/>
                <a:gd name="T4" fmla="*/ 0 w 8"/>
                <a:gd name="T5" fmla="*/ 0 h 2"/>
              </a:gdLst>
              <a:ahLst/>
              <a:cxnLst>
                <a:cxn ang="0">
                  <a:pos x="T0" y="T1"/>
                </a:cxn>
                <a:cxn ang="0">
                  <a:pos x="T2" y="T3"/>
                </a:cxn>
                <a:cxn ang="0">
                  <a:pos x="T4" y="T5"/>
                </a:cxn>
              </a:cxnLst>
              <a:rect l="0" t="0" r="r" b="b"/>
              <a:pathLst>
                <a:path w="8" h="2">
                  <a:moveTo>
                    <a:pt x="8"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79" name="Line 190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80" name="Freeform 1902">
              <a:extLst/>
            </p:cNvPr>
            <p:cNvSpPr>
              <a:spLocks/>
            </p:cNvSpPr>
            <p:nvPr/>
          </p:nvSpPr>
          <p:spPr bwMode="auto">
            <a:xfrm>
              <a:off x="1000125" y="1057275"/>
              <a:ext cx="0" cy="0"/>
            </a:xfrm>
            <a:custGeom>
              <a:avLst/>
              <a:gdLst>
                <a:gd name="T0" fmla="*/ 6 w 6"/>
                <a:gd name="T1" fmla="*/ 1 h 3"/>
                <a:gd name="T2" fmla="*/ 4 w 6"/>
                <a:gd name="T3" fmla="*/ 0 h 3"/>
                <a:gd name="T4" fmla="*/ 1 w 6"/>
                <a:gd name="T5" fmla="*/ 1 h 3"/>
                <a:gd name="T6" fmla="*/ 0 w 6"/>
                <a:gd name="T7" fmla="*/ 3 h 3"/>
              </a:gdLst>
              <a:ahLst/>
              <a:cxnLst>
                <a:cxn ang="0">
                  <a:pos x="T0" y="T1"/>
                </a:cxn>
                <a:cxn ang="0">
                  <a:pos x="T2" y="T3"/>
                </a:cxn>
                <a:cxn ang="0">
                  <a:pos x="T4" y="T5"/>
                </a:cxn>
                <a:cxn ang="0">
                  <a:pos x="T6" y="T7"/>
                </a:cxn>
              </a:cxnLst>
              <a:rect l="0" t="0" r="r" b="b"/>
              <a:pathLst>
                <a:path w="6" h="3">
                  <a:moveTo>
                    <a:pt x="6" y="1"/>
                  </a:moveTo>
                  <a:lnTo>
                    <a:pt x="4" y="0"/>
                  </a:ln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81" name="Line 190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82" name="Freeform 1904">
              <a:extLst/>
            </p:cNvPr>
            <p:cNvSpPr>
              <a:spLocks/>
            </p:cNvSpPr>
            <p:nvPr/>
          </p:nvSpPr>
          <p:spPr bwMode="auto">
            <a:xfrm>
              <a:off x="1000125" y="1057275"/>
              <a:ext cx="0" cy="0"/>
            </a:xfrm>
            <a:custGeom>
              <a:avLst/>
              <a:gdLst>
                <a:gd name="T0" fmla="*/ 0 w 2"/>
                <a:gd name="T1" fmla="*/ 0 h 3"/>
                <a:gd name="T2" fmla="*/ 1 w 2"/>
                <a:gd name="T3" fmla="*/ 2 h 3"/>
                <a:gd name="T4" fmla="*/ 2 w 2"/>
                <a:gd name="T5" fmla="*/ 3 h 3"/>
              </a:gdLst>
              <a:ahLst/>
              <a:cxnLst>
                <a:cxn ang="0">
                  <a:pos x="T0" y="T1"/>
                </a:cxn>
                <a:cxn ang="0">
                  <a:pos x="T2" y="T3"/>
                </a:cxn>
                <a:cxn ang="0">
                  <a:pos x="T4" y="T5"/>
                </a:cxn>
              </a:cxnLst>
              <a:rect l="0" t="0" r="r" b="b"/>
              <a:pathLst>
                <a:path w="2" h="3">
                  <a:moveTo>
                    <a:pt x="0" y="0"/>
                  </a:moveTo>
                  <a:lnTo>
                    <a:pt x="1" y="2"/>
                  </a:lnTo>
                  <a:lnTo>
                    <a:pt x="2"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83" name="Line 1905">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84" name="Line 1906">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85" name="Line 1907">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86" name="Freeform 1908">
              <a:extLst/>
            </p:cNvPr>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87" name="Freeform 1909">
              <a:extLst/>
            </p:cNvPr>
            <p:cNvSpPr>
              <a:spLocks/>
            </p:cNvSpPr>
            <p:nvPr/>
          </p:nvSpPr>
          <p:spPr bwMode="auto">
            <a:xfrm>
              <a:off x="1000125" y="1057275"/>
              <a:ext cx="0" cy="0"/>
            </a:xfrm>
            <a:custGeom>
              <a:avLst/>
              <a:gdLst>
                <a:gd name="T0" fmla="*/ 0 w 1"/>
                <a:gd name="T1" fmla="*/ 13 h 13"/>
                <a:gd name="T2" fmla="*/ 1 w 1"/>
                <a:gd name="T3" fmla="*/ 7 h 13"/>
                <a:gd name="T4" fmla="*/ 1 w 1"/>
                <a:gd name="T5" fmla="*/ 0 h 13"/>
              </a:gdLst>
              <a:ahLst/>
              <a:cxnLst>
                <a:cxn ang="0">
                  <a:pos x="T0" y="T1"/>
                </a:cxn>
                <a:cxn ang="0">
                  <a:pos x="T2" y="T3"/>
                </a:cxn>
                <a:cxn ang="0">
                  <a:pos x="T4" y="T5"/>
                </a:cxn>
              </a:cxnLst>
              <a:rect l="0" t="0" r="r" b="b"/>
              <a:pathLst>
                <a:path w="1" h="13">
                  <a:moveTo>
                    <a:pt x="0" y="13"/>
                  </a:moveTo>
                  <a:lnTo>
                    <a:pt x="1" y="7"/>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88" name="Freeform 1910">
              <a:extLst/>
            </p:cNvPr>
            <p:cNvSpPr>
              <a:spLocks/>
            </p:cNvSpPr>
            <p:nvPr/>
          </p:nvSpPr>
          <p:spPr bwMode="auto">
            <a:xfrm>
              <a:off x="1000125" y="1057275"/>
              <a:ext cx="0" cy="0"/>
            </a:xfrm>
            <a:custGeom>
              <a:avLst/>
              <a:gdLst>
                <a:gd name="T0" fmla="*/ 0 w 2"/>
                <a:gd name="T1" fmla="*/ 0 h 30"/>
                <a:gd name="T2" fmla="*/ 0 w 2"/>
                <a:gd name="T3" fmla="*/ 15 h 30"/>
                <a:gd name="T4" fmla="*/ 2 w 2"/>
                <a:gd name="T5" fmla="*/ 30 h 30"/>
              </a:gdLst>
              <a:ahLst/>
              <a:cxnLst>
                <a:cxn ang="0">
                  <a:pos x="T0" y="T1"/>
                </a:cxn>
                <a:cxn ang="0">
                  <a:pos x="T2" y="T3"/>
                </a:cxn>
                <a:cxn ang="0">
                  <a:pos x="T4" y="T5"/>
                </a:cxn>
              </a:cxnLst>
              <a:rect l="0" t="0" r="r" b="b"/>
              <a:pathLst>
                <a:path w="2" h="30">
                  <a:moveTo>
                    <a:pt x="0" y="0"/>
                  </a:moveTo>
                  <a:lnTo>
                    <a:pt x="0" y="15"/>
                  </a:lnTo>
                  <a:lnTo>
                    <a:pt x="2" y="3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89" name="Line 1911">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90" name="Line 191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91" name="Line 1913">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92" name="Freeform 1914">
              <a:extLst/>
            </p:cNvPr>
            <p:cNvSpPr>
              <a:spLocks/>
            </p:cNvSpPr>
            <p:nvPr/>
          </p:nvSpPr>
          <p:spPr bwMode="auto">
            <a:xfrm>
              <a:off x="1000125" y="1057275"/>
              <a:ext cx="0" cy="0"/>
            </a:xfrm>
            <a:custGeom>
              <a:avLst/>
              <a:gdLst>
                <a:gd name="T0" fmla="*/ 11 w 11"/>
                <a:gd name="T1" fmla="*/ 8 h 8"/>
                <a:gd name="T2" fmla="*/ 8 w 11"/>
                <a:gd name="T3" fmla="*/ 4 h 8"/>
                <a:gd name="T4" fmla="*/ 4 w 11"/>
                <a:gd name="T5" fmla="*/ 2 h 8"/>
                <a:gd name="T6" fmla="*/ 0 w 11"/>
                <a:gd name="T7" fmla="*/ 0 h 8"/>
              </a:gdLst>
              <a:ahLst/>
              <a:cxnLst>
                <a:cxn ang="0">
                  <a:pos x="T0" y="T1"/>
                </a:cxn>
                <a:cxn ang="0">
                  <a:pos x="T2" y="T3"/>
                </a:cxn>
                <a:cxn ang="0">
                  <a:pos x="T4" y="T5"/>
                </a:cxn>
                <a:cxn ang="0">
                  <a:pos x="T6" y="T7"/>
                </a:cxn>
              </a:cxnLst>
              <a:rect l="0" t="0" r="r" b="b"/>
              <a:pathLst>
                <a:path w="11" h="8">
                  <a:moveTo>
                    <a:pt x="11" y="8"/>
                  </a:moveTo>
                  <a:lnTo>
                    <a:pt x="8" y="4"/>
                  </a:lnTo>
                  <a:lnTo>
                    <a:pt x="4"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93" name="Freeform 1915">
              <a:extLst/>
            </p:cNvPr>
            <p:cNvSpPr>
              <a:spLocks/>
            </p:cNvSpPr>
            <p:nvPr/>
          </p:nvSpPr>
          <p:spPr bwMode="auto">
            <a:xfrm>
              <a:off x="1000125" y="1057275"/>
              <a:ext cx="0" cy="0"/>
            </a:xfrm>
            <a:custGeom>
              <a:avLst/>
              <a:gdLst>
                <a:gd name="T0" fmla="*/ 26 w 26"/>
                <a:gd name="T1" fmla="*/ 0 h 2"/>
                <a:gd name="T2" fmla="*/ 17 w 26"/>
                <a:gd name="T3" fmla="*/ 0 h 2"/>
                <a:gd name="T4" fmla="*/ 9 w 26"/>
                <a:gd name="T5" fmla="*/ 0 h 2"/>
                <a:gd name="T6" fmla="*/ 0 w 26"/>
                <a:gd name="T7" fmla="*/ 2 h 2"/>
              </a:gdLst>
              <a:ahLst/>
              <a:cxnLst>
                <a:cxn ang="0">
                  <a:pos x="T0" y="T1"/>
                </a:cxn>
                <a:cxn ang="0">
                  <a:pos x="T2" y="T3"/>
                </a:cxn>
                <a:cxn ang="0">
                  <a:pos x="T4" y="T5"/>
                </a:cxn>
                <a:cxn ang="0">
                  <a:pos x="T6" y="T7"/>
                </a:cxn>
              </a:cxnLst>
              <a:rect l="0" t="0" r="r" b="b"/>
              <a:pathLst>
                <a:path w="26" h="2">
                  <a:moveTo>
                    <a:pt x="26" y="0"/>
                  </a:moveTo>
                  <a:lnTo>
                    <a:pt x="17" y="0"/>
                  </a:lnTo>
                  <a:lnTo>
                    <a:pt x="9"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94" name="Freeform 1916">
              <a:extLst/>
            </p:cNvPr>
            <p:cNvSpPr>
              <a:spLocks/>
            </p:cNvSpPr>
            <p:nvPr/>
          </p:nvSpPr>
          <p:spPr bwMode="auto">
            <a:xfrm>
              <a:off x="1000125" y="1057275"/>
              <a:ext cx="0" cy="0"/>
            </a:xfrm>
            <a:custGeom>
              <a:avLst/>
              <a:gdLst>
                <a:gd name="T0" fmla="*/ 10 w 10"/>
                <a:gd name="T1" fmla="*/ 0 h 22"/>
                <a:gd name="T2" fmla="*/ 5 w 10"/>
                <a:gd name="T3" fmla="*/ 6 h 22"/>
                <a:gd name="T4" fmla="*/ 2 w 10"/>
                <a:gd name="T5" fmla="*/ 14 h 22"/>
                <a:gd name="T6" fmla="*/ 0 w 10"/>
                <a:gd name="T7" fmla="*/ 22 h 22"/>
              </a:gdLst>
              <a:ahLst/>
              <a:cxnLst>
                <a:cxn ang="0">
                  <a:pos x="T0" y="T1"/>
                </a:cxn>
                <a:cxn ang="0">
                  <a:pos x="T2" y="T3"/>
                </a:cxn>
                <a:cxn ang="0">
                  <a:pos x="T4" y="T5"/>
                </a:cxn>
                <a:cxn ang="0">
                  <a:pos x="T6" y="T7"/>
                </a:cxn>
              </a:cxnLst>
              <a:rect l="0" t="0" r="r" b="b"/>
              <a:pathLst>
                <a:path w="10" h="22">
                  <a:moveTo>
                    <a:pt x="10" y="0"/>
                  </a:moveTo>
                  <a:lnTo>
                    <a:pt x="5" y="6"/>
                  </a:lnTo>
                  <a:lnTo>
                    <a:pt x="2"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595" name="Line 1917">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96" name="Line 1918">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97" name="Line 1919">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98" name="Line 1920">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599" name="Line 192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00" name="Freeform 1922">
              <a:extLst/>
            </p:cNvPr>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01" name="Line 1923">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02" name="Line 1924">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03" name="Line 192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04" name="Line 1926">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05" name="Line 192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06" name="Line 1928">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07" name="Line 1929">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08" name="Freeform 1930">
              <a:extLst/>
            </p:cNvPr>
            <p:cNvSpPr>
              <a:spLocks/>
            </p:cNvSpPr>
            <p:nvPr/>
          </p:nvSpPr>
          <p:spPr bwMode="auto">
            <a:xfrm>
              <a:off x="1000125" y="1057275"/>
              <a:ext cx="0" cy="0"/>
            </a:xfrm>
            <a:custGeom>
              <a:avLst/>
              <a:gdLst>
                <a:gd name="T0" fmla="*/ 1 w 1"/>
                <a:gd name="T1" fmla="*/ 0 h 7"/>
                <a:gd name="T2" fmla="*/ 0 w 1"/>
                <a:gd name="T3" fmla="*/ 3 h 7"/>
                <a:gd name="T4" fmla="*/ 0 w 1"/>
                <a:gd name="T5" fmla="*/ 7 h 7"/>
              </a:gdLst>
              <a:ahLst/>
              <a:cxnLst>
                <a:cxn ang="0">
                  <a:pos x="T0" y="T1"/>
                </a:cxn>
                <a:cxn ang="0">
                  <a:pos x="T2" y="T3"/>
                </a:cxn>
                <a:cxn ang="0">
                  <a:pos x="T4" y="T5"/>
                </a:cxn>
              </a:cxnLst>
              <a:rect l="0" t="0" r="r" b="b"/>
              <a:pathLst>
                <a:path w="1" h="7">
                  <a:moveTo>
                    <a:pt x="1" y="0"/>
                  </a:moveTo>
                  <a:lnTo>
                    <a:pt x="0" y="3"/>
                  </a:lnTo>
                  <a:lnTo>
                    <a:pt x="0" y="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09" name="Freeform 1931">
              <a:extLst/>
            </p:cNvPr>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10" name="Line 193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11" name="Line 1933">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12" name="Line 1934">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13" name="Line 193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14" name="Line 1936">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15" name="Line 193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16" name="Line 1938">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17" name="Line 1939">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18" name="Line 1940">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19" name="Line 194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20" name="Line 1942">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21" name="Freeform 1943">
              <a:extLst/>
            </p:cNvPr>
            <p:cNvSpPr>
              <a:spLocks/>
            </p:cNvSpPr>
            <p:nvPr/>
          </p:nvSpPr>
          <p:spPr bwMode="auto">
            <a:xfrm>
              <a:off x="1000125" y="1057275"/>
              <a:ext cx="0" cy="0"/>
            </a:xfrm>
            <a:custGeom>
              <a:avLst/>
              <a:gdLst>
                <a:gd name="T0" fmla="*/ 3 w 3"/>
                <a:gd name="T1" fmla="*/ 11 h 11"/>
                <a:gd name="T2" fmla="*/ 3 w 3"/>
                <a:gd name="T3" fmla="*/ 5 h 11"/>
                <a:gd name="T4" fmla="*/ 0 w 3"/>
                <a:gd name="T5" fmla="*/ 0 h 11"/>
              </a:gdLst>
              <a:ahLst/>
              <a:cxnLst>
                <a:cxn ang="0">
                  <a:pos x="T0" y="T1"/>
                </a:cxn>
                <a:cxn ang="0">
                  <a:pos x="T2" y="T3"/>
                </a:cxn>
                <a:cxn ang="0">
                  <a:pos x="T4" y="T5"/>
                </a:cxn>
              </a:cxnLst>
              <a:rect l="0" t="0" r="r" b="b"/>
              <a:pathLst>
                <a:path w="3" h="11">
                  <a:moveTo>
                    <a:pt x="3" y="11"/>
                  </a:moveTo>
                  <a:lnTo>
                    <a:pt x="3" y="5"/>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22" name="Freeform 1944">
              <a:extLst/>
            </p:cNvPr>
            <p:cNvSpPr>
              <a:spLocks/>
            </p:cNvSpPr>
            <p:nvPr/>
          </p:nvSpPr>
          <p:spPr bwMode="auto">
            <a:xfrm>
              <a:off x="1000125" y="1057275"/>
              <a:ext cx="0" cy="0"/>
            </a:xfrm>
            <a:custGeom>
              <a:avLst/>
              <a:gdLst>
                <a:gd name="T0" fmla="*/ 4 w 4"/>
                <a:gd name="T1" fmla="*/ 2 h 2"/>
                <a:gd name="T2" fmla="*/ 2 w 4"/>
                <a:gd name="T3" fmla="*/ 0 h 2"/>
                <a:gd name="T4" fmla="*/ 0 w 4"/>
                <a:gd name="T5" fmla="*/ 0 h 2"/>
              </a:gdLst>
              <a:ahLst/>
              <a:cxnLst>
                <a:cxn ang="0">
                  <a:pos x="T0" y="T1"/>
                </a:cxn>
                <a:cxn ang="0">
                  <a:pos x="T2" y="T3"/>
                </a:cxn>
                <a:cxn ang="0">
                  <a:pos x="T4" y="T5"/>
                </a:cxn>
              </a:cxnLst>
              <a:rect l="0" t="0" r="r" b="b"/>
              <a:pathLst>
                <a:path w="4" h="2">
                  <a:moveTo>
                    <a:pt x="4" y="2"/>
                  </a:moveTo>
                  <a:lnTo>
                    <a:pt x="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23" name="Freeform 1945">
              <a:extLst/>
            </p:cNvPr>
            <p:cNvSpPr>
              <a:spLocks/>
            </p:cNvSpPr>
            <p:nvPr/>
          </p:nvSpPr>
          <p:spPr bwMode="auto">
            <a:xfrm>
              <a:off x="1000125" y="1057275"/>
              <a:ext cx="0" cy="0"/>
            </a:xfrm>
            <a:custGeom>
              <a:avLst/>
              <a:gdLst>
                <a:gd name="T0" fmla="*/ 4 w 4"/>
                <a:gd name="T1" fmla="*/ 3 h 3"/>
                <a:gd name="T2" fmla="*/ 2 w 4"/>
                <a:gd name="T3" fmla="*/ 1 h 3"/>
                <a:gd name="T4" fmla="*/ 0 w 4"/>
                <a:gd name="T5" fmla="*/ 0 h 3"/>
              </a:gdLst>
              <a:ahLst/>
              <a:cxnLst>
                <a:cxn ang="0">
                  <a:pos x="T0" y="T1"/>
                </a:cxn>
                <a:cxn ang="0">
                  <a:pos x="T2" y="T3"/>
                </a:cxn>
                <a:cxn ang="0">
                  <a:pos x="T4" y="T5"/>
                </a:cxn>
              </a:cxnLst>
              <a:rect l="0" t="0" r="r" b="b"/>
              <a:pathLst>
                <a:path w="4" h="3">
                  <a:moveTo>
                    <a:pt x="4" y="3"/>
                  </a:move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24" name="Line 1946">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25" name="Freeform 1947">
              <a:extLst/>
            </p:cNvPr>
            <p:cNvSpPr>
              <a:spLocks/>
            </p:cNvSpPr>
            <p:nvPr/>
          </p:nvSpPr>
          <p:spPr bwMode="auto">
            <a:xfrm>
              <a:off x="1000125" y="1057275"/>
              <a:ext cx="0" cy="0"/>
            </a:xfrm>
            <a:custGeom>
              <a:avLst/>
              <a:gdLst>
                <a:gd name="T0" fmla="*/ 7 w 7"/>
                <a:gd name="T1" fmla="*/ 2 h 2"/>
                <a:gd name="T2" fmla="*/ 4 w 7"/>
                <a:gd name="T3" fmla="*/ 0 h 2"/>
                <a:gd name="T4" fmla="*/ 0 w 7"/>
                <a:gd name="T5" fmla="*/ 0 h 2"/>
              </a:gdLst>
              <a:ahLst/>
              <a:cxnLst>
                <a:cxn ang="0">
                  <a:pos x="T0" y="T1"/>
                </a:cxn>
                <a:cxn ang="0">
                  <a:pos x="T2" y="T3"/>
                </a:cxn>
                <a:cxn ang="0">
                  <a:pos x="T4" y="T5"/>
                </a:cxn>
              </a:cxnLst>
              <a:rect l="0" t="0" r="r" b="b"/>
              <a:pathLst>
                <a:path w="7" h="2">
                  <a:moveTo>
                    <a:pt x="7"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26" name="Freeform 1948">
              <a:extLst/>
            </p:cNvPr>
            <p:cNvSpPr>
              <a:spLocks/>
            </p:cNvSpPr>
            <p:nvPr/>
          </p:nvSpPr>
          <p:spPr bwMode="auto">
            <a:xfrm>
              <a:off x="1000125" y="1057275"/>
              <a:ext cx="0" cy="0"/>
            </a:xfrm>
            <a:custGeom>
              <a:avLst/>
              <a:gdLst>
                <a:gd name="T0" fmla="*/ 0 w 3"/>
                <a:gd name="T1" fmla="*/ 8 h 8"/>
                <a:gd name="T2" fmla="*/ 2 w 3"/>
                <a:gd name="T3" fmla="*/ 4 h 8"/>
                <a:gd name="T4" fmla="*/ 3 w 3"/>
                <a:gd name="T5" fmla="*/ 0 h 8"/>
              </a:gdLst>
              <a:ahLst/>
              <a:cxnLst>
                <a:cxn ang="0">
                  <a:pos x="T0" y="T1"/>
                </a:cxn>
                <a:cxn ang="0">
                  <a:pos x="T2" y="T3"/>
                </a:cxn>
                <a:cxn ang="0">
                  <a:pos x="T4" y="T5"/>
                </a:cxn>
              </a:cxnLst>
              <a:rect l="0" t="0" r="r" b="b"/>
              <a:pathLst>
                <a:path w="3" h="8">
                  <a:moveTo>
                    <a:pt x="0" y="8"/>
                  </a:moveTo>
                  <a:lnTo>
                    <a:pt x="2" y="4"/>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27" name="Freeform 1949">
              <a:extLst/>
            </p:cNvPr>
            <p:cNvSpPr>
              <a:spLocks/>
            </p:cNvSpPr>
            <p:nvPr/>
          </p:nvSpPr>
          <p:spPr bwMode="auto">
            <a:xfrm>
              <a:off x="1000125" y="1057275"/>
              <a:ext cx="0" cy="0"/>
            </a:xfrm>
            <a:custGeom>
              <a:avLst/>
              <a:gdLst>
                <a:gd name="T0" fmla="*/ 8 w 8"/>
                <a:gd name="T1" fmla="*/ 0 h 5"/>
                <a:gd name="T2" fmla="*/ 5 w 8"/>
                <a:gd name="T3" fmla="*/ 1 h 5"/>
                <a:gd name="T4" fmla="*/ 2 w 8"/>
                <a:gd name="T5" fmla="*/ 3 h 5"/>
                <a:gd name="T6" fmla="*/ 0 w 8"/>
                <a:gd name="T7" fmla="*/ 5 h 5"/>
              </a:gdLst>
              <a:ahLst/>
              <a:cxnLst>
                <a:cxn ang="0">
                  <a:pos x="T0" y="T1"/>
                </a:cxn>
                <a:cxn ang="0">
                  <a:pos x="T2" y="T3"/>
                </a:cxn>
                <a:cxn ang="0">
                  <a:pos x="T4" y="T5"/>
                </a:cxn>
                <a:cxn ang="0">
                  <a:pos x="T6" y="T7"/>
                </a:cxn>
              </a:cxnLst>
              <a:rect l="0" t="0" r="r" b="b"/>
              <a:pathLst>
                <a:path w="8" h="5">
                  <a:moveTo>
                    <a:pt x="8" y="0"/>
                  </a:moveTo>
                  <a:lnTo>
                    <a:pt x="5" y="1"/>
                  </a:lnTo>
                  <a:lnTo>
                    <a:pt x="2" y="3"/>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28" name="Freeform 1950">
              <a:extLst/>
            </p:cNvPr>
            <p:cNvSpPr>
              <a:spLocks/>
            </p:cNvSpPr>
            <p:nvPr/>
          </p:nvSpPr>
          <p:spPr bwMode="auto">
            <a:xfrm>
              <a:off x="1000125" y="1057275"/>
              <a:ext cx="0" cy="0"/>
            </a:xfrm>
            <a:custGeom>
              <a:avLst/>
              <a:gdLst>
                <a:gd name="T0" fmla="*/ 0 w 20"/>
                <a:gd name="T1" fmla="*/ 0 h 17"/>
                <a:gd name="T2" fmla="*/ 10 w 20"/>
                <a:gd name="T3" fmla="*/ 9 h 17"/>
                <a:gd name="T4" fmla="*/ 20 w 20"/>
                <a:gd name="T5" fmla="*/ 17 h 17"/>
              </a:gdLst>
              <a:ahLst/>
              <a:cxnLst>
                <a:cxn ang="0">
                  <a:pos x="T0" y="T1"/>
                </a:cxn>
                <a:cxn ang="0">
                  <a:pos x="T2" y="T3"/>
                </a:cxn>
                <a:cxn ang="0">
                  <a:pos x="T4" y="T5"/>
                </a:cxn>
              </a:cxnLst>
              <a:rect l="0" t="0" r="r" b="b"/>
              <a:pathLst>
                <a:path w="20" h="17">
                  <a:moveTo>
                    <a:pt x="0" y="0"/>
                  </a:moveTo>
                  <a:lnTo>
                    <a:pt x="10" y="9"/>
                  </a:lnTo>
                  <a:lnTo>
                    <a:pt x="20" y="1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29" name="Line 1951">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30" name="Freeform 1952">
              <a:extLst/>
            </p:cNvPr>
            <p:cNvSpPr>
              <a:spLocks/>
            </p:cNvSpPr>
            <p:nvPr/>
          </p:nvSpPr>
          <p:spPr bwMode="auto">
            <a:xfrm>
              <a:off x="1000125" y="1057275"/>
              <a:ext cx="0" cy="0"/>
            </a:xfrm>
            <a:custGeom>
              <a:avLst/>
              <a:gdLst>
                <a:gd name="T0" fmla="*/ 0 w 8"/>
                <a:gd name="T1" fmla="*/ 0 h 2"/>
                <a:gd name="T2" fmla="*/ 4 w 8"/>
                <a:gd name="T3" fmla="*/ 1 h 2"/>
                <a:gd name="T4" fmla="*/ 8 w 8"/>
                <a:gd name="T5" fmla="*/ 2 h 2"/>
              </a:gdLst>
              <a:ahLst/>
              <a:cxnLst>
                <a:cxn ang="0">
                  <a:pos x="T0" y="T1"/>
                </a:cxn>
                <a:cxn ang="0">
                  <a:pos x="T2" y="T3"/>
                </a:cxn>
                <a:cxn ang="0">
                  <a:pos x="T4" y="T5"/>
                </a:cxn>
              </a:cxnLst>
              <a:rect l="0" t="0" r="r" b="b"/>
              <a:pathLst>
                <a:path w="8" h="2">
                  <a:moveTo>
                    <a:pt x="0" y="0"/>
                  </a:moveTo>
                  <a:lnTo>
                    <a:pt x="4" y="1"/>
                  </a:lnTo>
                  <a:lnTo>
                    <a:pt x="8"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31" name="Freeform 1953">
              <a:extLst/>
            </p:cNvPr>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32" name="Freeform 1954">
              <a:extLst/>
            </p:cNvPr>
            <p:cNvSpPr>
              <a:spLocks/>
            </p:cNvSpPr>
            <p:nvPr/>
          </p:nvSpPr>
          <p:spPr bwMode="auto">
            <a:xfrm>
              <a:off x="1000125" y="1057275"/>
              <a:ext cx="0" cy="0"/>
            </a:xfrm>
            <a:custGeom>
              <a:avLst/>
              <a:gdLst>
                <a:gd name="T0" fmla="*/ 0 w 25"/>
                <a:gd name="T1" fmla="*/ 0 h 21"/>
                <a:gd name="T2" fmla="*/ 12 w 25"/>
                <a:gd name="T3" fmla="*/ 11 h 21"/>
                <a:gd name="T4" fmla="*/ 25 w 25"/>
                <a:gd name="T5" fmla="*/ 21 h 21"/>
              </a:gdLst>
              <a:ahLst/>
              <a:cxnLst>
                <a:cxn ang="0">
                  <a:pos x="T0" y="T1"/>
                </a:cxn>
                <a:cxn ang="0">
                  <a:pos x="T2" y="T3"/>
                </a:cxn>
                <a:cxn ang="0">
                  <a:pos x="T4" y="T5"/>
                </a:cxn>
              </a:cxnLst>
              <a:rect l="0" t="0" r="r" b="b"/>
              <a:pathLst>
                <a:path w="25" h="21">
                  <a:moveTo>
                    <a:pt x="0" y="0"/>
                  </a:moveTo>
                  <a:lnTo>
                    <a:pt x="12" y="11"/>
                  </a:lnTo>
                  <a:lnTo>
                    <a:pt x="25"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33" name="Line 1955">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34" name="Line 1956">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35" name="Line 195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36" name="Line 1958">
              <a:extLst/>
            </p:cNvPr>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37" name="Line 1959">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38" name="Freeform 1960">
              <a:extLst/>
            </p:cNvPr>
            <p:cNvSpPr>
              <a:spLocks/>
            </p:cNvSpPr>
            <p:nvPr/>
          </p:nvSpPr>
          <p:spPr bwMode="auto">
            <a:xfrm>
              <a:off x="1000125" y="1057275"/>
              <a:ext cx="0" cy="0"/>
            </a:xfrm>
            <a:custGeom>
              <a:avLst/>
              <a:gdLst>
                <a:gd name="T0" fmla="*/ 37 w 37"/>
                <a:gd name="T1" fmla="*/ 26 h 26"/>
                <a:gd name="T2" fmla="*/ 19 w 37"/>
                <a:gd name="T3" fmla="*/ 13 h 26"/>
                <a:gd name="T4" fmla="*/ 0 w 37"/>
                <a:gd name="T5" fmla="*/ 0 h 26"/>
              </a:gdLst>
              <a:ahLst/>
              <a:cxnLst>
                <a:cxn ang="0">
                  <a:pos x="T0" y="T1"/>
                </a:cxn>
                <a:cxn ang="0">
                  <a:pos x="T2" y="T3"/>
                </a:cxn>
                <a:cxn ang="0">
                  <a:pos x="T4" y="T5"/>
                </a:cxn>
              </a:cxnLst>
              <a:rect l="0" t="0" r="r" b="b"/>
              <a:pathLst>
                <a:path w="37" h="26">
                  <a:moveTo>
                    <a:pt x="37" y="26"/>
                  </a:moveTo>
                  <a:lnTo>
                    <a:pt x="19" y="1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39" name="Freeform 1961">
              <a:extLst/>
            </p:cNvPr>
            <p:cNvSpPr>
              <a:spLocks/>
            </p:cNvSpPr>
            <p:nvPr/>
          </p:nvSpPr>
          <p:spPr bwMode="auto">
            <a:xfrm>
              <a:off x="1000125" y="1057275"/>
              <a:ext cx="0" cy="0"/>
            </a:xfrm>
            <a:custGeom>
              <a:avLst/>
              <a:gdLst>
                <a:gd name="T0" fmla="*/ 1 w 1"/>
                <a:gd name="T1" fmla="*/ 0 h 3"/>
                <a:gd name="T2" fmla="*/ 0 w 1"/>
                <a:gd name="T3" fmla="*/ 2 h 3"/>
                <a:gd name="T4" fmla="*/ 1 w 1"/>
                <a:gd name="T5" fmla="*/ 3 h 3"/>
              </a:gdLst>
              <a:ahLst/>
              <a:cxnLst>
                <a:cxn ang="0">
                  <a:pos x="T0" y="T1"/>
                </a:cxn>
                <a:cxn ang="0">
                  <a:pos x="T2" y="T3"/>
                </a:cxn>
                <a:cxn ang="0">
                  <a:pos x="T4" y="T5"/>
                </a:cxn>
              </a:cxnLst>
              <a:rect l="0" t="0" r="r" b="b"/>
              <a:pathLst>
                <a:path w="1" h="3">
                  <a:moveTo>
                    <a:pt x="1" y="0"/>
                  </a:moveTo>
                  <a:lnTo>
                    <a:pt x="0" y="2"/>
                  </a:lnTo>
                  <a:lnTo>
                    <a:pt x="1"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40" name="Line 1962">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41" name="Line 1963">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42" name="Line 1964">
              <a:extLst/>
            </p:cNvPr>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43" name="Freeform 1965">
              <a:extLst/>
            </p:cNvPr>
            <p:cNvSpPr>
              <a:spLocks/>
            </p:cNvSpPr>
            <p:nvPr/>
          </p:nvSpPr>
          <p:spPr bwMode="auto">
            <a:xfrm>
              <a:off x="1000125" y="1057275"/>
              <a:ext cx="0" cy="0"/>
            </a:xfrm>
            <a:custGeom>
              <a:avLst/>
              <a:gdLst>
                <a:gd name="T0" fmla="*/ 0 h 2"/>
                <a:gd name="T1" fmla="*/ 0 h 2"/>
                <a:gd name="T2" fmla="*/ 1 h 2"/>
                <a:gd name="T3" fmla="*/ 1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1"/>
                  </a:lnTo>
                  <a:lnTo>
                    <a:pt x="0"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44" name="Line 1966">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45" name="Line 1967">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46" name="Line 1968">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47" name="Line 1969">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48" name="Line 1970">
              <a:extLst/>
            </p:cNvPr>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49" name="Freeform 1971">
              <a:extLst/>
            </p:cNvPr>
            <p:cNvSpPr>
              <a:spLocks/>
            </p:cNvSpPr>
            <p:nvPr/>
          </p:nvSpPr>
          <p:spPr bwMode="auto">
            <a:xfrm>
              <a:off x="1000125" y="1057275"/>
              <a:ext cx="0" cy="0"/>
            </a:xfrm>
            <a:custGeom>
              <a:avLst/>
              <a:gdLst>
                <a:gd name="T0" fmla="*/ 0 w 8"/>
                <a:gd name="T1" fmla="*/ 0 h 1"/>
                <a:gd name="T2" fmla="*/ 3 w 8"/>
                <a:gd name="T3" fmla="*/ 1 h 1"/>
                <a:gd name="T4" fmla="*/ 5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5"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50" name="Freeform 1972">
              <a:extLst/>
            </p:cNvPr>
            <p:cNvSpPr>
              <a:spLocks/>
            </p:cNvSpPr>
            <p:nvPr/>
          </p:nvSpPr>
          <p:spPr bwMode="auto">
            <a:xfrm>
              <a:off x="1000125" y="1057275"/>
              <a:ext cx="0" cy="0"/>
            </a:xfrm>
            <a:custGeom>
              <a:avLst/>
              <a:gdLst>
                <a:gd name="T0" fmla="*/ 7 w 7"/>
                <a:gd name="T1" fmla="*/ 1 h 2"/>
                <a:gd name="T2" fmla="*/ 5 w 7"/>
                <a:gd name="T3" fmla="*/ 0 h 2"/>
                <a:gd name="T4" fmla="*/ 2 w 7"/>
                <a:gd name="T5" fmla="*/ 0 h 2"/>
                <a:gd name="T6" fmla="*/ 0 w 7"/>
                <a:gd name="T7" fmla="*/ 2 h 2"/>
              </a:gdLst>
              <a:ahLst/>
              <a:cxnLst>
                <a:cxn ang="0">
                  <a:pos x="T0" y="T1"/>
                </a:cxn>
                <a:cxn ang="0">
                  <a:pos x="T2" y="T3"/>
                </a:cxn>
                <a:cxn ang="0">
                  <a:pos x="T4" y="T5"/>
                </a:cxn>
                <a:cxn ang="0">
                  <a:pos x="T6" y="T7"/>
                </a:cxn>
              </a:cxnLst>
              <a:rect l="0" t="0" r="r" b="b"/>
              <a:pathLst>
                <a:path w="7" h="2">
                  <a:moveTo>
                    <a:pt x="7" y="1"/>
                  </a:moveTo>
                  <a:lnTo>
                    <a:pt x="5" y="0"/>
                  </a:lnTo>
                  <a:lnTo>
                    <a:pt x="2"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51" name="Freeform 1973">
              <a:extLst/>
            </p:cNvPr>
            <p:cNvSpPr>
              <a:spLocks/>
            </p:cNvSpPr>
            <p:nvPr/>
          </p:nvSpPr>
          <p:spPr bwMode="auto">
            <a:xfrm>
              <a:off x="1000125" y="1057275"/>
              <a:ext cx="0" cy="0"/>
            </a:xfrm>
            <a:custGeom>
              <a:avLst/>
              <a:gdLst>
                <a:gd name="T0" fmla="*/ 0 w 11"/>
                <a:gd name="T1" fmla="*/ 1 h 2"/>
                <a:gd name="T2" fmla="*/ 0 w 11"/>
                <a:gd name="T3" fmla="*/ 2 h 2"/>
                <a:gd name="T4" fmla="*/ 11 w 11"/>
                <a:gd name="T5" fmla="*/ 2 h 2"/>
                <a:gd name="T6" fmla="*/ 11 w 11"/>
                <a:gd name="T7" fmla="*/ 0 h 2"/>
                <a:gd name="T8" fmla="*/ 0 w 11"/>
                <a:gd name="T9" fmla="*/ 1 h 2"/>
              </a:gdLst>
              <a:ahLst/>
              <a:cxnLst>
                <a:cxn ang="0">
                  <a:pos x="T0" y="T1"/>
                </a:cxn>
                <a:cxn ang="0">
                  <a:pos x="T2" y="T3"/>
                </a:cxn>
                <a:cxn ang="0">
                  <a:pos x="T4" y="T5"/>
                </a:cxn>
                <a:cxn ang="0">
                  <a:pos x="T6" y="T7"/>
                </a:cxn>
                <a:cxn ang="0">
                  <a:pos x="T8" y="T9"/>
                </a:cxn>
              </a:cxnLst>
              <a:rect l="0" t="0" r="r" b="b"/>
              <a:pathLst>
                <a:path w="11" h="2">
                  <a:moveTo>
                    <a:pt x="0" y="1"/>
                  </a:moveTo>
                  <a:lnTo>
                    <a:pt x="0" y="2"/>
                  </a:lnTo>
                  <a:lnTo>
                    <a:pt x="11" y="2"/>
                  </a:lnTo>
                  <a:lnTo>
                    <a:pt x="11" y="0"/>
                  </a:lnTo>
                  <a:lnTo>
                    <a:pt x="0" y="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a:extLst/>
          </p:spPr>
          <p:txBody>
            <a:bodyPr/>
            <a:lstStyle/>
            <a:p>
              <a:pPr eaLnBrk="1" hangingPunct="1">
                <a:defRPr/>
              </a:pPr>
              <a:endParaRPr lang="ja-JP" altLang="en-US">
                <a:latin typeface="Arial" charset="0"/>
              </a:endParaRPr>
            </a:p>
          </p:txBody>
        </p:sp>
        <p:sp>
          <p:nvSpPr>
            <p:cNvPr id="1652" name="Line 1974">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53" name="Freeform 1975">
              <a:extLst/>
            </p:cNvPr>
            <p:cNvSpPr>
              <a:spLocks/>
            </p:cNvSpPr>
            <p:nvPr/>
          </p:nvSpPr>
          <p:spPr bwMode="auto">
            <a:xfrm>
              <a:off x="1000125" y="1057275"/>
              <a:ext cx="0" cy="0"/>
            </a:xfrm>
            <a:custGeom>
              <a:avLst/>
              <a:gdLst>
                <a:gd name="T0" fmla="*/ 5 w 5"/>
                <a:gd name="T1" fmla="*/ 0 h 2"/>
                <a:gd name="T2" fmla="*/ 4 w 5"/>
                <a:gd name="T3" fmla="*/ 2 h 2"/>
                <a:gd name="T4" fmla="*/ 0 w 5"/>
                <a:gd name="T5" fmla="*/ 2 h 2"/>
              </a:gdLst>
              <a:ahLst/>
              <a:cxnLst>
                <a:cxn ang="0">
                  <a:pos x="T0" y="T1"/>
                </a:cxn>
                <a:cxn ang="0">
                  <a:pos x="T2" y="T3"/>
                </a:cxn>
                <a:cxn ang="0">
                  <a:pos x="T4" y="T5"/>
                </a:cxn>
              </a:cxnLst>
              <a:rect l="0" t="0" r="r" b="b"/>
              <a:pathLst>
                <a:path w="5" h="2">
                  <a:moveTo>
                    <a:pt x="5" y="0"/>
                  </a:moveTo>
                  <a:lnTo>
                    <a:pt x="4" y="2"/>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54" name="Line 1976">
              <a:extLst/>
            </p:cNvPr>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a:extLst/>
          </p:spPr>
          <p:txBody>
            <a:bodyPr/>
            <a:lstStyle/>
            <a:p>
              <a:pPr eaLnBrk="1" hangingPunct="1">
                <a:defRPr/>
              </a:pPr>
              <a:endParaRPr lang="ja-JP" altLang="en-US">
                <a:latin typeface="Arial" charset="0"/>
              </a:endParaRPr>
            </a:p>
          </p:txBody>
        </p:sp>
        <p:sp>
          <p:nvSpPr>
            <p:cNvPr id="1655" name="Rectangle 1977">
              <a:extLst/>
            </p:cNvPr>
            <p:cNvSpPr>
              <a:spLocks noChangeArrowheads="1"/>
            </p:cNvSpPr>
            <p:nvPr/>
          </p:nvSpPr>
          <p:spPr bwMode="auto">
            <a:xfrm>
              <a:off x="1002792" y="1057656"/>
              <a:ext cx="0" cy="0"/>
            </a:xfrm>
            <a:prstGeom prst="rect">
              <a:avLst/>
            </a:prstGeom>
            <a:grpFill/>
            <a:ln w="0">
              <a:solidFill>
                <a:srgbClr xmlns:mc="http://schemas.openxmlformats.org/markup-compatibility/2006" xmlns:a14="http://schemas.microsoft.com/office/drawing/2010/main" val="000000" mc:Ignorable="a14" a14:legacySpreadsheetColorIndex="8"/>
              </a:solidFill>
              <a:miter lim="800000"/>
              <a:headEnd/>
              <a:tailEnd/>
            </a:ln>
            <a:extLst/>
          </p:spPr>
          <p:txBody>
            <a:bodyPr/>
            <a:lstStyle/>
            <a:p>
              <a:pPr eaLnBrk="1" hangingPunct="1">
                <a:defRPr/>
              </a:pPr>
              <a:endParaRPr lang="ja-JP" altLang="en-US">
                <a:latin typeface="Arial" charset="0"/>
              </a:endParaRPr>
            </a:p>
          </p:txBody>
        </p:sp>
        <p:sp>
          <p:nvSpPr>
            <p:cNvPr id="1656" name="Freeform 1978">
              <a:extLst/>
            </p:cNvPr>
            <p:cNvSpPr>
              <a:spLocks/>
            </p:cNvSpPr>
            <p:nvPr/>
          </p:nvSpPr>
          <p:spPr bwMode="auto">
            <a:xfrm>
              <a:off x="1000125" y="1057275"/>
              <a:ext cx="0" cy="0"/>
            </a:xfrm>
            <a:custGeom>
              <a:avLst/>
              <a:gdLst>
                <a:gd name="T0" fmla="*/ 0 w 4"/>
                <a:gd name="T1" fmla="*/ 0 h 2"/>
                <a:gd name="T2" fmla="*/ 0 w 4"/>
                <a:gd name="T3" fmla="*/ 2 h 2"/>
                <a:gd name="T4" fmla="*/ 4 w 4"/>
                <a:gd name="T5" fmla="*/ 2 h 2"/>
              </a:gdLst>
              <a:ahLst/>
              <a:cxnLst>
                <a:cxn ang="0">
                  <a:pos x="T0" y="T1"/>
                </a:cxn>
                <a:cxn ang="0">
                  <a:pos x="T2" y="T3"/>
                </a:cxn>
                <a:cxn ang="0">
                  <a:pos x="T4" y="T5"/>
                </a:cxn>
              </a:cxnLst>
              <a:rect l="0" t="0" r="r" b="b"/>
              <a:pathLst>
                <a:path w="4" h="2">
                  <a:moveTo>
                    <a:pt x="0" y="0"/>
                  </a:moveTo>
                  <a:lnTo>
                    <a:pt x="0" y="2"/>
                  </a:lnTo>
                  <a:lnTo>
                    <a:pt x="4"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57" name="Freeform 1979">
              <a:extLst/>
            </p:cNvPr>
            <p:cNvSpPr>
              <a:spLocks/>
            </p:cNvSpPr>
            <p:nvPr/>
          </p:nvSpPr>
          <p:spPr bwMode="auto">
            <a:xfrm>
              <a:off x="1000125" y="1057275"/>
              <a:ext cx="0" cy="0"/>
            </a:xfrm>
            <a:custGeom>
              <a:avLst/>
              <a:gdLst>
                <a:gd name="T0" fmla="*/ 4 w 4"/>
                <a:gd name="T1" fmla="*/ 2 h 2"/>
                <a:gd name="T2" fmla="*/ 4 w 4"/>
                <a:gd name="T3" fmla="*/ 0 h 2"/>
                <a:gd name="T4" fmla="*/ 0 w 4"/>
                <a:gd name="T5" fmla="*/ 0 h 2"/>
              </a:gdLst>
              <a:ahLst/>
              <a:cxnLst>
                <a:cxn ang="0">
                  <a:pos x="T0" y="T1"/>
                </a:cxn>
                <a:cxn ang="0">
                  <a:pos x="T2" y="T3"/>
                </a:cxn>
                <a:cxn ang="0">
                  <a:pos x="T4" y="T5"/>
                </a:cxn>
              </a:cxnLst>
              <a:rect l="0" t="0" r="r" b="b"/>
              <a:pathLst>
                <a:path w="4" h="2">
                  <a:moveTo>
                    <a:pt x="4"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58" name="Freeform 1980">
              <a:extLst/>
            </p:cNvPr>
            <p:cNvSpPr>
              <a:spLocks/>
            </p:cNvSpPr>
            <p:nvPr/>
          </p:nvSpPr>
          <p:spPr bwMode="auto">
            <a:xfrm>
              <a:off x="1000125" y="1057275"/>
              <a:ext cx="0" cy="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8"/>
                  </a:moveTo>
                  <a:lnTo>
                    <a:pt x="0" y="3"/>
                  </a:lnTo>
                  <a:lnTo>
                    <a:pt x="2" y="1"/>
                  </a:lnTo>
                  <a:lnTo>
                    <a:pt x="2" y="0"/>
                  </a:lnTo>
                  <a:lnTo>
                    <a:pt x="3" y="0"/>
                  </a:lnTo>
                  <a:lnTo>
                    <a:pt x="7" y="1"/>
                  </a:lnTo>
                  <a:lnTo>
                    <a:pt x="7" y="8"/>
                  </a:lnTo>
                  <a:lnTo>
                    <a:pt x="7" y="8"/>
                  </a:lnTo>
                  <a:lnTo>
                    <a:pt x="6" y="9"/>
                  </a:lnTo>
                  <a:lnTo>
                    <a:pt x="3" y="10"/>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59" name="Freeform 1981">
              <a:extLst/>
            </p:cNvPr>
            <p:cNvSpPr>
              <a:spLocks/>
            </p:cNvSpPr>
            <p:nvPr/>
          </p:nvSpPr>
          <p:spPr bwMode="auto">
            <a:xfrm>
              <a:off x="1000125" y="1057275"/>
              <a:ext cx="0" cy="0"/>
            </a:xfrm>
            <a:custGeom>
              <a:avLst/>
              <a:gdLst>
                <a:gd name="T0" fmla="*/ 0 w 2"/>
                <a:gd name="T1" fmla="*/ 8 h 8"/>
                <a:gd name="T2" fmla="*/ 2 w 2"/>
                <a:gd name="T3" fmla="*/ 7 h 8"/>
                <a:gd name="T4" fmla="*/ 2 w 2"/>
                <a:gd name="T5" fmla="*/ 1 h 8"/>
                <a:gd name="T6" fmla="*/ 0 w 2"/>
                <a:gd name="T7" fmla="*/ 0 h 8"/>
              </a:gdLst>
              <a:ahLst/>
              <a:cxnLst>
                <a:cxn ang="0">
                  <a:pos x="T0" y="T1"/>
                </a:cxn>
                <a:cxn ang="0">
                  <a:pos x="T2" y="T3"/>
                </a:cxn>
                <a:cxn ang="0">
                  <a:pos x="T4" y="T5"/>
                </a:cxn>
                <a:cxn ang="0">
                  <a:pos x="T6" y="T7"/>
                </a:cxn>
              </a:cxnLst>
              <a:rect l="0" t="0" r="r" b="b"/>
              <a:pathLst>
                <a:path w="2" h="8">
                  <a:moveTo>
                    <a:pt x="0" y="8"/>
                  </a:moveTo>
                  <a:lnTo>
                    <a:pt x="2" y="7"/>
                  </a:ln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60" name="Freeform 1982">
              <a:extLst/>
            </p:cNvPr>
            <p:cNvSpPr>
              <a:spLocks/>
            </p:cNvSpPr>
            <p:nvPr/>
          </p:nvSpPr>
          <p:spPr bwMode="auto">
            <a:xfrm>
              <a:off x="1000125" y="1057275"/>
              <a:ext cx="0" cy="0"/>
            </a:xfrm>
            <a:custGeom>
              <a:avLst/>
              <a:gdLst>
                <a:gd name="T0" fmla="*/ 0 w 3"/>
                <a:gd name="T1" fmla="*/ 5 h 5"/>
                <a:gd name="T2" fmla="*/ 3 w 3"/>
                <a:gd name="T3" fmla="*/ 4 h 5"/>
                <a:gd name="T4" fmla="*/ 3 w 3"/>
                <a:gd name="T5" fmla="*/ 0 h 5"/>
                <a:gd name="T6" fmla="*/ 0 w 3"/>
                <a:gd name="T7" fmla="*/ 0 h 5"/>
              </a:gdLst>
              <a:ahLst/>
              <a:cxnLst>
                <a:cxn ang="0">
                  <a:pos x="T0" y="T1"/>
                </a:cxn>
                <a:cxn ang="0">
                  <a:pos x="T2" y="T3"/>
                </a:cxn>
                <a:cxn ang="0">
                  <a:pos x="T4" y="T5"/>
                </a:cxn>
                <a:cxn ang="0">
                  <a:pos x="T6" y="T7"/>
                </a:cxn>
              </a:cxnLst>
              <a:rect l="0" t="0" r="r" b="b"/>
              <a:pathLst>
                <a:path w="3" h="5">
                  <a:moveTo>
                    <a:pt x="0" y="5"/>
                  </a:moveTo>
                  <a:lnTo>
                    <a:pt x="3" y="4"/>
                  </a:lnTo>
                  <a:lnTo>
                    <a:pt x="3"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sp>
          <p:nvSpPr>
            <p:cNvPr id="1661" name="Freeform 1983">
              <a:extLst/>
            </p:cNvPr>
            <p:cNvSpPr>
              <a:spLocks/>
            </p:cNvSpPr>
            <p:nvPr/>
          </p:nvSpPr>
          <p:spPr bwMode="auto">
            <a:xfrm>
              <a:off x="1000125" y="1057275"/>
              <a:ext cx="0" cy="0"/>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6">
                  <a:moveTo>
                    <a:pt x="0" y="6"/>
                  </a:moveTo>
                  <a:lnTo>
                    <a:pt x="0" y="5"/>
                  </a:lnTo>
                  <a:lnTo>
                    <a:pt x="0" y="4"/>
                  </a:lnTo>
                  <a:lnTo>
                    <a:pt x="0" y="4"/>
                  </a:lnTo>
                  <a:lnTo>
                    <a:pt x="0" y="3"/>
                  </a:lnTo>
                  <a:lnTo>
                    <a:pt x="0" y="2"/>
                  </a:lnTo>
                  <a:lnTo>
                    <a:pt x="0" y="1"/>
                  </a:lnTo>
                  <a:lnTo>
                    <a:pt x="0" y="0"/>
                  </a:lnTo>
                  <a:lnTo>
                    <a:pt x="1" y="1"/>
                  </a:lnTo>
                  <a:lnTo>
                    <a:pt x="0" y="4"/>
                  </a:lnTo>
                  <a:lnTo>
                    <a:pt x="0" y="3"/>
                  </a:lnTo>
                  <a:lnTo>
                    <a:pt x="0" y="5"/>
                  </a:lnTo>
                  <a:lnTo>
                    <a:pt x="0" y="6"/>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a:extLst/>
          </p:spPr>
          <p:txBody>
            <a:bodyPr/>
            <a:lstStyle/>
            <a:p>
              <a:pPr eaLnBrk="1" hangingPunct="1">
                <a:defRPr/>
              </a:pPr>
              <a:endParaRPr lang="ja-JP" altLang="en-US">
                <a:latin typeface="Arial" charset="0"/>
              </a:endParaRPr>
            </a:p>
          </p:txBody>
        </p:sp>
      </p:grpSp>
      <p:sp>
        <p:nvSpPr>
          <p:cNvPr id="1662" name="正方形/長方形 1661">
            <a:extLst/>
          </p:cNvPr>
          <p:cNvSpPr/>
          <p:nvPr/>
        </p:nvSpPr>
        <p:spPr>
          <a:xfrm>
            <a:off x="325438" y="1484313"/>
            <a:ext cx="8351837"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600" dirty="0">
                <a:solidFill>
                  <a:schemeClr val="tx1"/>
                </a:solidFill>
              </a:rPr>
              <a:t>※</a:t>
            </a:r>
            <a:r>
              <a:rPr lang="ja-JP" altLang="en-US" sz="1600" dirty="0">
                <a:solidFill>
                  <a:schemeClr val="tx1"/>
                </a:solidFill>
              </a:rPr>
              <a:t>社会的損失：人的損害額（運転者、同乗者、歩行者など）、物的損害額（車両、構造物の事故</a:t>
            </a:r>
            <a:endParaRPr lang="en-US" altLang="ja-JP" sz="1600" dirty="0">
              <a:solidFill>
                <a:schemeClr val="tx1"/>
              </a:solidFill>
            </a:endParaRPr>
          </a:p>
          <a:p>
            <a:pPr eaLnBrk="1" hangingPunct="1">
              <a:defRPr/>
            </a:pPr>
            <a:r>
              <a:rPr lang="ja-JP" altLang="en-US" sz="1600" dirty="0">
                <a:solidFill>
                  <a:schemeClr val="tx1"/>
                </a:solidFill>
              </a:rPr>
              <a:t>　　損失）、事故渋滞による損失額</a:t>
            </a:r>
            <a:r>
              <a:rPr lang="ja-JP" altLang="en-US" sz="1600" b="1" dirty="0">
                <a:solidFill>
                  <a:schemeClr val="tx1"/>
                </a:solidFill>
              </a:rPr>
              <a:t>　　　　　　</a:t>
            </a:r>
            <a:endParaRPr lang="en-US" altLang="ja-JP" sz="1600" b="1" dirty="0">
              <a:solidFill>
                <a:schemeClr val="tx1"/>
              </a:solidFill>
            </a:endParaRPr>
          </a:p>
        </p:txBody>
      </p:sp>
      <p:sp>
        <p:nvSpPr>
          <p:cNvPr id="1663" name="正方形/長方形 1662">
            <a:extLst/>
          </p:cNvPr>
          <p:cNvSpPr/>
          <p:nvPr/>
        </p:nvSpPr>
        <p:spPr>
          <a:xfrm>
            <a:off x="34925" y="547688"/>
            <a:ext cx="8642350" cy="115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latin typeface="ＭＳ Ｐゴシック" pitchFamily="50" charset="-128"/>
              </a:rPr>
              <a:t>◆</a:t>
            </a:r>
            <a:r>
              <a:rPr lang="zh-TW" altLang="en-US" sz="2000" b="1" u="sng" dirty="0">
                <a:solidFill>
                  <a:schemeClr val="tx1"/>
                </a:solidFill>
                <a:latin typeface="ＭＳ Ｐゴシック" pitchFamily="50" charset="-128"/>
                <a:ea typeface="ＭＳ Ｐゴシック" pitchFamily="50" charset="-128"/>
              </a:rPr>
              <a:t>交通事故減少便益</a:t>
            </a:r>
            <a:r>
              <a:rPr lang="ja-JP" altLang="en-US" sz="2000" b="1" u="sng" dirty="0">
                <a:solidFill>
                  <a:schemeClr val="tx1"/>
                </a:solidFill>
                <a:latin typeface="ＭＳ Ｐゴシック" pitchFamily="50" charset="-128"/>
              </a:rPr>
              <a:t>とは</a:t>
            </a:r>
            <a:endParaRPr lang="en-US" altLang="ja-JP" sz="2000" b="1" u="sng" dirty="0">
              <a:solidFill>
                <a:schemeClr val="tx1"/>
              </a:solidFill>
              <a:latin typeface="ＭＳ Ｐゴシック" pitchFamily="50" charset="-128"/>
            </a:endParaRPr>
          </a:p>
          <a:p>
            <a:pPr eaLnBrk="1" hangingPunct="1">
              <a:defRPr/>
            </a:pPr>
            <a:r>
              <a:rPr lang="ja-JP" altLang="en-US" b="1" dirty="0">
                <a:solidFill>
                  <a:schemeClr val="tx1"/>
                </a:solidFill>
                <a:latin typeface="ＭＳ Ｐゴシック" pitchFamily="50" charset="-128"/>
              </a:rPr>
              <a:t>　　</a:t>
            </a:r>
            <a:r>
              <a:rPr lang="ja-JP" altLang="en-US" dirty="0">
                <a:solidFill>
                  <a:schemeClr val="tx1"/>
                </a:solidFill>
                <a:latin typeface="ＭＳ Ｐゴシック" pitchFamily="50" charset="-128"/>
              </a:rPr>
              <a:t>道路</a:t>
            </a:r>
            <a:r>
              <a:rPr lang="ja-JP" altLang="en-US" dirty="0">
                <a:solidFill>
                  <a:schemeClr val="tx1"/>
                </a:solidFill>
              </a:rPr>
              <a:t>整備・改良に伴い自動車交通の分散化が図られ、</a:t>
            </a:r>
            <a:r>
              <a:rPr lang="ja-JP" altLang="en-US" dirty="0">
                <a:solidFill>
                  <a:schemeClr val="tx1"/>
                </a:solidFill>
                <a:latin typeface="ＭＳ Ｐゴシック" pitchFamily="50" charset="-128"/>
              </a:rPr>
              <a:t>交通事故による社会的損失　</a:t>
            </a:r>
            <a:endParaRPr lang="en-US" altLang="ja-JP" dirty="0">
              <a:solidFill>
                <a:schemeClr val="tx1"/>
              </a:solidFill>
              <a:latin typeface="ＭＳ Ｐゴシック" pitchFamily="50" charset="-128"/>
            </a:endParaRPr>
          </a:p>
          <a:p>
            <a:pPr eaLnBrk="1" hangingPunct="1">
              <a:defRPr/>
            </a:pPr>
            <a:r>
              <a:rPr lang="ja-JP" altLang="en-US" dirty="0">
                <a:solidFill>
                  <a:schemeClr val="tx1"/>
                </a:solidFill>
                <a:latin typeface="ＭＳ Ｐゴシック" pitchFamily="50" charset="-128"/>
              </a:rPr>
              <a:t>　　（</a:t>
            </a:r>
            <a:r>
              <a:rPr lang="en-US" altLang="ja-JP" dirty="0">
                <a:solidFill>
                  <a:schemeClr val="tx1"/>
                </a:solidFill>
                <a:latin typeface="ＭＳ Ｐゴシック" pitchFamily="50" charset="-128"/>
              </a:rPr>
              <a:t>※</a:t>
            </a:r>
            <a:r>
              <a:rPr lang="ja-JP" altLang="en-US" dirty="0">
                <a:solidFill>
                  <a:schemeClr val="tx1"/>
                </a:solidFill>
                <a:latin typeface="ＭＳ Ｐゴシック" pitchFamily="50" charset="-128"/>
              </a:rPr>
              <a:t>）の減少</a:t>
            </a:r>
            <a:r>
              <a:rPr lang="ja-JP" altLang="en-US" dirty="0">
                <a:solidFill>
                  <a:schemeClr val="tx1"/>
                </a:solidFill>
              </a:rPr>
              <a:t>を貨幣換算したもの</a:t>
            </a:r>
            <a:r>
              <a:rPr lang="ja-JP" altLang="en-US" dirty="0">
                <a:solidFill>
                  <a:schemeClr val="tx1"/>
                </a:solidFill>
                <a:latin typeface="ＭＳ Ｐゴシック" pitchFamily="50" charset="-128"/>
              </a:rPr>
              <a:t>。</a:t>
            </a:r>
          </a:p>
        </p:txBody>
      </p:sp>
      <p:sp>
        <p:nvSpPr>
          <p:cNvPr id="1664" name="テキスト ボックス 1663">
            <a:extLst/>
          </p:cNvPr>
          <p:cNvSpPr txBox="1"/>
          <p:nvPr/>
        </p:nvSpPr>
        <p:spPr bwMode="auto">
          <a:xfrm>
            <a:off x="468313" y="2349500"/>
            <a:ext cx="7540625" cy="830263"/>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0">
            <a:spAutoFit/>
          </a:bodyPr>
          <a:lstStyle/>
          <a:p>
            <a:pPr eaLnBrk="1" hangingPunct="1">
              <a:defRPr/>
            </a:pPr>
            <a:r>
              <a:rPr lang="ja-JP" altLang="en-US" sz="1600" dirty="0">
                <a:solidFill>
                  <a:schemeClr val="tx1"/>
                </a:solidFill>
                <a:latin typeface="Meiryo UI" pitchFamily="50" charset="-128"/>
                <a:ea typeface="Meiryo UI" pitchFamily="50" charset="-128"/>
                <a:cs typeface="Meiryo UI" pitchFamily="50" charset="-128"/>
              </a:rPr>
              <a:t>○整備の有無による損失の年間の総和の差により算出</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損失</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＝ﾘﾝｸ交通量</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km/</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係数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km)×365(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＋ﾘﾝｸ交差点箇所数 </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台・箇所</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係数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台・箇所</a:t>
            </a:r>
            <a:r>
              <a:rPr lang="en-US" altLang="ja-JP" sz="1600" dirty="0">
                <a:solidFill>
                  <a:schemeClr val="tx1"/>
                </a:solidFill>
                <a:latin typeface="Meiryo UI" pitchFamily="50" charset="-128"/>
                <a:ea typeface="Meiryo UI" pitchFamily="50" charset="-128"/>
                <a:cs typeface="Meiryo UI" pitchFamily="50" charset="-128"/>
              </a:rPr>
              <a:t>) ×365(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1665" name="タイトル 2">
            <a:extLst/>
          </p:cNvPr>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31757" name="テキスト ボックス 1665"/>
          <p:cNvSpPr txBox="1">
            <a:spLocks noChangeArrowheads="1"/>
          </p:cNvSpPr>
          <p:nvPr/>
        </p:nvSpPr>
        <p:spPr bwMode="auto">
          <a:xfrm>
            <a:off x="105569" y="4810336"/>
            <a:ext cx="8932862" cy="1264550"/>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⇒この整備</a:t>
            </a:r>
            <a:r>
              <a:rPr lang="ja-JP" altLang="en-US" sz="1800" b="1" dirty="0">
                <a:latin typeface="Meiryo UI" panose="020B0604030504040204" pitchFamily="50" charset="-128"/>
                <a:ea typeface="Meiryo UI" panose="020B0604030504040204" pitchFamily="50" charset="-128"/>
              </a:rPr>
              <a:t>無</a:t>
            </a:r>
            <a:r>
              <a:rPr lang="ja-JP" altLang="en-US" sz="1800" b="1" dirty="0" err="1">
                <a:latin typeface="Meiryo UI" panose="020B0604030504040204" pitchFamily="50" charset="-128"/>
                <a:ea typeface="Meiryo UI" panose="020B0604030504040204" pitchFamily="50" charset="-128"/>
              </a:rPr>
              <a:t>し</a:t>
            </a:r>
            <a:r>
              <a:rPr lang="ja-JP" altLang="en-US" sz="1800" dirty="0" err="1">
                <a:latin typeface="Meiryo UI" panose="020B0604030504040204" pitchFamily="50" charset="-128"/>
                <a:ea typeface="Meiryo UI" panose="020B0604030504040204" pitchFamily="50" charset="-128"/>
              </a:rPr>
              <a:t>と</a:t>
            </a:r>
            <a:r>
              <a:rPr lang="ja-JP" altLang="en-US" sz="1800" b="1" dirty="0">
                <a:latin typeface="Meiryo UI" panose="020B0604030504040204" pitchFamily="50" charset="-128"/>
                <a:ea typeface="Meiryo UI" panose="020B0604030504040204" pitchFamily="50" charset="-128"/>
              </a:rPr>
              <a:t>有り</a:t>
            </a:r>
            <a:r>
              <a:rPr lang="ja-JP" altLang="en-US" sz="1800" dirty="0">
                <a:latin typeface="Meiryo UI" panose="020B0604030504040204" pitchFamily="50" charset="-128"/>
                <a:ea typeface="Meiryo UI" panose="020B0604030504040204" pitchFamily="50" charset="-128"/>
              </a:rPr>
              <a:t>の費用の差を、リンクごとに集計し、さらに供用後</a:t>
            </a:r>
            <a:r>
              <a:rPr lang="en-US" altLang="ja-JP" sz="1800" dirty="0">
                <a:latin typeface="Meiryo UI" panose="020B0604030504040204" pitchFamily="50" charset="-128"/>
                <a:ea typeface="Meiryo UI" panose="020B0604030504040204" pitchFamily="50" charset="-128"/>
              </a:rPr>
              <a:t>50</a:t>
            </a:r>
            <a:r>
              <a:rPr lang="ja-JP" altLang="en-US" sz="1800" dirty="0">
                <a:latin typeface="Meiryo UI" panose="020B0604030504040204" pitchFamily="50" charset="-128"/>
                <a:ea typeface="Meiryo UI" panose="020B0604030504040204" pitchFamily="50" charset="-128"/>
              </a:rPr>
              <a:t>年間分を合計することで、</a:t>
            </a:r>
            <a:endParaRPr lang="en-US" altLang="ja-JP" sz="18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　 本事業の</a:t>
            </a:r>
            <a:r>
              <a:rPr lang="ja-JP" altLang="en-US" sz="1800" b="1" dirty="0">
                <a:latin typeface="Meiryo UI" panose="020B0604030504040204" pitchFamily="50" charset="-128"/>
                <a:ea typeface="Meiryo UI" panose="020B0604030504040204" pitchFamily="50" charset="-128"/>
              </a:rPr>
              <a:t>交通事故減少便益</a:t>
            </a:r>
            <a:r>
              <a:rPr lang="en-US" altLang="ja-JP" sz="1800" b="1" dirty="0">
                <a:latin typeface="Meiryo UI" panose="020B0604030504040204" pitchFamily="50" charset="-128"/>
                <a:ea typeface="Meiryo UI" panose="020B0604030504040204" pitchFamily="50" charset="-128"/>
              </a:rPr>
              <a:t> </a:t>
            </a:r>
            <a:r>
              <a:rPr lang="en-US" altLang="ja-JP" sz="1800" b="1" dirty="0" smtClean="0">
                <a:latin typeface="Meiryo UI" panose="020B0604030504040204" pitchFamily="50" charset="-128"/>
                <a:ea typeface="Meiryo UI" panose="020B0604030504040204" pitchFamily="50" charset="-128"/>
              </a:rPr>
              <a:t>-1.5</a:t>
            </a:r>
            <a:r>
              <a:rPr lang="ja-JP" altLang="en-US" sz="1800" b="1" dirty="0" smtClean="0">
                <a:latin typeface="Meiryo UI" panose="020B0604030504040204" pitchFamily="50" charset="-128"/>
                <a:ea typeface="Meiryo UI" panose="020B0604030504040204" pitchFamily="50" charset="-128"/>
              </a:rPr>
              <a:t>億</a:t>
            </a:r>
            <a:r>
              <a:rPr lang="ja-JP" altLang="en-US" sz="1800" b="1" dirty="0">
                <a:latin typeface="Meiryo UI" panose="020B0604030504040204" pitchFamily="50" charset="-128"/>
                <a:ea typeface="Meiryo UI" panose="020B0604030504040204" pitchFamily="50" charset="-128"/>
              </a:rPr>
              <a:t>円</a:t>
            </a:r>
            <a:r>
              <a:rPr lang="ja-JP" altLang="en-US" sz="1800" dirty="0">
                <a:latin typeface="Meiryo UI" panose="020B0604030504040204" pitchFamily="50" charset="-128"/>
                <a:ea typeface="Meiryo UI" panose="020B0604030504040204" pitchFamily="50" charset="-128"/>
              </a:rPr>
              <a:t>が算出される</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交通量推計は、広域なネットワークにおいて、主要な交通がある道路との交差点のみ考慮してシミュレーションを行う</a:t>
            </a:r>
            <a:r>
              <a:rPr lang="ja-JP" altLang="en-US" sz="1400" dirty="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本バイパスと現道を行き来する取付道路の整備により交差点</a:t>
            </a:r>
            <a:r>
              <a:rPr lang="ja-JP" altLang="en-US" sz="1400" dirty="0">
                <a:latin typeface="Meiryo UI" panose="020B0604030504040204" pitchFamily="50" charset="-128"/>
                <a:ea typeface="Meiryo UI" panose="020B0604030504040204" pitchFamily="50" charset="-128"/>
              </a:rPr>
              <a:t>が</a:t>
            </a:r>
            <a:r>
              <a:rPr lang="ja-JP" altLang="en-US" sz="1400" dirty="0" smtClean="0">
                <a:latin typeface="Meiryo UI" panose="020B0604030504040204" pitchFamily="50" charset="-128"/>
                <a:ea typeface="Meiryo UI" panose="020B0604030504040204" pitchFamily="50" charset="-128"/>
              </a:rPr>
              <a:t>追加されたことで、便益がマイナスに算出されている。）</a:t>
            </a:r>
            <a:endParaRPr lang="en-US" altLang="ja-JP" sz="1400" dirty="0">
              <a:latin typeface="Meiryo UI" panose="020B0604030504040204" pitchFamily="50" charset="-128"/>
              <a:ea typeface="Meiryo UI" panose="020B0604030504040204" pitchFamily="50" charset="-128"/>
            </a:endParaRPr>
          </a:p>
        </p:txBody>
      </p:sp>
      <p:sp>
        <p:nvSpPr>
          <p:cNvPr id="31758" name="スライド番号プレースホルダー 3"/>
          <p:cNvSpPr txBox="1">
            <a:spLocks/>
          </p:cNvSpPr>
          <p:nvPr/>
        </p:nvSpPr>
        <p:spPr bwMode="auto">
          <a:xfrm>
            <a:off x="8537575" y="6519653"/>
            <a:ext cx="606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B828B71F-0380-4EEB-813A-75C46281C060}" type="slidenum">
              <a:rPr lang="ja-JP" altLang="en-US" sz="2000">
                <a:latin typeface="Arial" panose="020B0604020202020204" pitchFamily="34" charset="0"/>
              </a:rPr>
              <a:pPr algn="r" eaLnBrk="1" hangingPunct="1">
                <a:spcBef>
                  <a:spcPct val="0"/>
                </a:spcBef>
                <a:buFontTx/>
                <a:buNone/>
              </a:pPr>
              <a:t>14</a:t>
            </a:fld>
            <a:endParaRPr lang="ja-JP" altLang="en-US" sz="2000">
              <a:latin typeface="Arial" panose="020B0604020202020204" pitchFamily="34" charset="0"/>
            </a:endParaRPr>
          </a:p>
        </p:txBody>
      </p:sp>
    </p:spTree>
    <p:extLst>
      <p:ext uri="{BB962C8B-B14F-4D97-AF65-F5344CB8AC3E}">
        <p14:creationId xmlns:p14="http://schemas.microsoft.com/office/powerpoint/2010/main" val="2907209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4"/>
          <p:cNvSpPr>
            <a:spLocks noChangeArrowheads="1"/>
          </p:cNvSpPr>
          <p:nvPr/>
        </p:nvSpPr>
        <p:spPr bwMode="auto">
          <a:xfrm>
            <a:off x="195263" y="549275"/>
            <a:ext cx="431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a:latin typeface="HGSｺﾞｼｯｸM" pitchFamily="50" charset="-128"/>
                <a:ea typeface="HGSｺﾞｼｯｸM" pitchFamily="50" charset="-128"/>
              </a:rPr>
              <a:t>■</a:t>
            </a:r>
            <a:r>
              <a:rPr lang="ja-JP" altLang="en-US" sz="2000" b="1">
                <a:latin typeface="Arial" pitchFamily="34" charset="0"/>
              </a:rPr>
              <a:t>事業の投資効果（費用便益分析）②</a:t>
            </a:r>
          </a:p>
        </p:txBody>
      </p:sp>
      <p:sp>
        <p:nvSpPr>
          <p:cNvPr id="6" name="正方形/長方形 5"/>
          <p:cNvSpPr/>
          <p:nvPr/>
        </p:nvSpPr>
        <p:spPr>
          <a:xfrm>
            <a:off x="300038" y="878247"/>
            <a:ext cx="8737600" cy="646113"/>
          </a:xfrm>
          <a:prstGeom prst="rect">
            <a:avLst/>
          </a:prstGeom>
          <a:ln>
            <a:solidFill>
              <a:schemeClr val="tx2">
                <a:lumMod val="50000"/>
              </a:schemeClr>
            </a:solidFill>
          </a:ln>
        </p:spPr>
        <p:txBody>
          <a:bodyPr>
            <a:spAutoFit/>
          </a:bodyPr>
          <a:lstStyle/>
          <a:p>
            <a:pPr>
              <a:defRPr/>
            </a:pPr>
            <a:r>
              <a:rPr lang="ja-JP" altLang="en-US" dirty="0">
                <a:solidFill>
                  <a:schemeClr val="tx1"/>
                </a:solidFill>
                <a:latin typeface="Arial" charset="0"/>
                <a:ea typeface="ＭＳ Ｐゴシック" charset="-128"/>
              </a:rPr>
              <a:t>＜便益＞　走行時間短縮、走行経費減少、交通事故減少</a:t>
            </a:r>
          </a:p>
          <a:p>
            <a:pPr>
              <a:defRPr/>
            </a:pPr>
            <a:r>
              <a:rPr lang="ja-JP" altLang="en-US" dirty="0">
                <a:solidFill>
                  <a:schemeClr val="tx1"/>
                </a:solidFill>
                <a:latin typeface="Arial" charset="0"/>
                <a:ea typeface="ＭＳ Ｐゴシック" charset="-128"/>
              </a:rPr>
              <a:t>＜費用＞　道路整備に係る事業費、維持管理費</a:t>
            </a:r>
          </a:p>
        </p:txBody>
      </p:sp>
      <p:sp>
        <p:nvSpPr>
          <p:cNvPr id="22532" name="テキスト ボックス 6"/>
          <p:cNvSpPr txBox="1">
            <a:spLocks noChangeArrowheads="1"/>
          </p:cNvSpPr>
          <p:nvPr/>
        </p:nvSpPr>
        <p:spPr bwMode="auto">
          <a:xfrm>
            <a:off x="-27235" y="1610263"/>
            <a:ext cx="38798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3000"/>
              </a:lnSpc>
              <a:spcBef>
                <a:spcPct val="0"/>
              </a:spcBef>
              <a:buFontTx/>
              <a:buNone/>
            </a:pPr>
            <a:r>
              <a:rPr lang="ja-JP" altLang="en-US" sz="2000" dirty="0">
                <a:latin typeface="ＭＳ Ｐゴシック" pitchFamily="50" charset="-128"/>
              </a:rPr>
              <a:t>◆費用便益比　</a:t>
            </a:r>
            <a:endParaRPr lang="en-US" altLang="ja-JP" sz="2000" dirty="0">
              <a:latin typeface="ＭＳ Ｐゴシック" pitchFamily="50" charset="-128"/>
            </a:endParaRPr>
          </a:p>
          <a:p>
            <a:pPr eaLnBrk="1" hangingPunct="1">
              <a:lnSpc>
                <a:spcPts val="3000"/>
              </a:lnSpc>
              <a:spcBef>
                <a:spcPct val="0"/>
              </a:spcBef>
              <a:buFont typeface="Arial" pitchFamily="34" charset="0"/>
              <a:buNone/>
            </a:pPr>
            <a:r>
              <a:rPr lang="ja-JP" altLang="en-US" sz="2000" dirty="0">
                <a:latin typeface="ＭＳ Ｐゴシック" pitchFamily="50" charset="-128"/>
              </a:rPr>
              <a:t>　　</a:t>
            </a:r>
            <a:r>
              <a:rPr lang="en-US" altLang="ja-JP" sz="2000" dirty="0">
                <a:latin typeface="ＭＳ Ｐゴシック" pitchFamily="50" charset="-128"/>
              </a:rPr>
              <a:t>B/C = </a:t>
            </a:r>
            <a:r>
              <a:rPr lang="en-US" altLang="ja-JP" sz="2000" dirty="0" smtClean="0">
                <a:latin typeface="ＭＳ Ｐゴシック" pitchFamily="50" charset="-128"/>
              </a:rPr>
              <a:t>1.17</a:t>
            </a:r>
            <a:r>
              <a:rPr lang="ja-JP" altLang="en-US" sz="2000" dirty="0" smtClean="0">
                <a:latin typeface="ＭＳ Ｐゴシック" pitchFamily="50" charset="-128"/>
              </a:rPr>
              <a:t>（</a:t>
            </a:r>
            <a:r>
              <a:rPr lang="en-US" altLang="ja-JP" sz="2000" dirty="0" smtClean="0">
                <a:latin typeface="ＭＳ Ｐゴシック" pitchFamily="50" charset="-128"/>
              </a:rPr>
              <a:t>1.08</a:t>
            </a:r>
            <a:r>
              <a:rPr lang="ja-JP" altLang="en-US" sz="2000" dirty="0" smtClean="0">
                <a:latin typeface="ＭＳ Ｐゴシック" pitchFamily="50" charset="-128"/>
              </a:rPr>
              <a:t>）</a:t>
            </a:r>
            <a:endParaRPr lang="en-US" altLang="ja-JP" sz="2000" dirty="0">
              <a:latin typeface="ＭＳ Ｐゴシック" pitchFamily="50" charset="-128"/>
            </a:endParaRPr>
          </a:p>
        </p:txBody>
      </p:sp>
      <p:sp>
        <p:nvSpPr>
          <p:cNvPr id="22533" name="テキスト ボックス 7"/>
          <p:cNvSpPr txBox="1">
            <a:spLocks noChangeArrowheads="1"/>
          </p:cNvSpPr>
          <p:nvPr/>
        </p:nvSpPr>
        <p:spPr bwMode="auto">
          <a:xfrm>
            <a:off x="-36512" y="4063759"/>
            <a:ext cx="139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dirty="0">
                <a:latin typeface="ＭＳ Ｐゴシック" pitchFamily="50" charset="-128"/>
              </a:rPr>
              <a:t>◆</a:t>
            </a:r>
            <a:r>
              <a:rPr lang="ja-JP" altLang="en-US" sz="2000" dirty="0">
                <a:latin typeface="Arial" pitchFamily="34" charset="0"/>
              </a:rPr>
              <a:t>費用（</a:t>
            </a:r>
            <a:r>
              <a:rPr lang="en-US" altLang="ja-JP" sz="2000" dirty="0">
                <a:latin typeface="Arial" pitchFamily="34" charset="0"/>
              </a:rPr>
              <a:t>C</a:t>
            </a:r>
            <a:r>
              <a:rPr lang="ja-JP" altLang="en-US" sz="2000" dirty="0">
                <a:latin typeface="Arial" pitchFamily="34" charset="0"/>
              </a:rPr>
              <a:t>）</a:t>
            </a:r>
          </a:p>
        </p:txBody>
      </p:sp>
      <p:sp>
        <p:nvSpPr>
          <p:cNvPr id="13" name="正方形/長方形 12"/>
          <p:cNvSpPr/>
          <p:nvPr/>
        </p:nvSpPr>
        <p:spPr>
          <a:xfrm>
            <a:off x="4613646" y="1693944"/>
            <a:ext cx="4494858" cy="4478149"/>
          </a:xfrm>
          <a:prstGeom prst="rect">
            <a:avLst/>
          </a:prstGeom>
          <a:ln>
            <a:solidFill>
              <a:schemeClr val="tx2">
                <a:lumMod val="50000"/>
              </a:schemeClr>
            </a:solidFill>
          </a:ln>
        </p:spPr>
        <p:txBody>
          <a:bodyPr wrap="square">
            <a:spAutoFit/>
          </a:bodyPr>
          <a:lstStyle/>
          <a:p>
            <a:pPr>
              <a:lnSpc>
                <a:spcPct val="150000"/>
              </a:lnSpc>
              <a:tabLst>
                <a:tab pos="1968500" algn="l"/>
              </a:tabLst>
              <a:defRPr/>
            </a:pPr>
            <a:r>
              <a:rPr lang="ja-JP" altLang="en-US" sz="1600" dirty="0">
                <a:solidFill>
                  <a:schemeClr val="tx1"/>
                </a:solidFill>
                <a:latin typeface="+mj-ea"/>
              </a:rPr>
              <a:t>○算出条件等</a:t>
            </a:r>
          </a:p>
          <a:p>
            <a:pPr>
              <a:lnSpc>
                <a:spcPct val="150000"/>
              </a:lnSpc>
              <a:tabLst>
                <a:tab pos="1968500" algn="l"/>
              </a:tabLst>
              <a:defRPr/>
            </a:pPr>
            <a:r>
              <a:rPr lang="ja-JP" altLang="en-US" sz="1600" dirty="0">
                <a:solidFill>
                  <a:schemeClr val="tx1"/>
                </a:solidFill>
                <a:latin typeface="ＭＳ Ｐゴシック" panose="020B0600070205080204" pitchFamily="50" charset="-128"/>
              </a:rPr>
              <a:t>使用</a:t>
            </a:r>
            <a:r>
              <a:rPr lang="ja-JP" altLang="en-US" sz="1600" dirty="0" smtClean="0">
                <a:solidFill>
                  <a:schemeClr val="tx1"/>
                </a:solidFill>
                <a:latin typeface="+mn-ea"/>
              </a:rPr>
              <a:t>マニュアル</a:t>
            </a:r>
            <a:r>
              <a:rPr lang="en-US" altLang="ja-JP" sz="1600" dirty="0">
                <a:latin typeface="+mn-ea"/>
              </a:rPr>
              <a:t> </a:t>
            </a:r>
            <a:r>
              <a:rPr lang="en-US" altLang="ja-JP" sz="1600" dirty="0" smtClean="0">
                <a:latin typeface="+mn-ea"/>
              </a:rPr>
              <a:t>      </a:t>
            </a:r>
            <a:r>
              <a:rPr lang="ja-JP" altLang="en-US" sz="1600" dirty="0" smtClean="0">
                <a:solidFill>
                  <a:schemeClr val="tx1"/>
                </a:solidFill>
                <a:latin typeface="+mn-ea"/>
              </a:rPr>
              <a:t>：</a:t>
            </a:r>
            <a:r>
              <a:rPr lang="ja-JP" altLang="en-US" sz="1600" dirty="0">
                <a:solidFill>
                  <a:schemeClr val="tx1"/>
                </a:solidFill>
                <a:latin typeface="+mn-ea"/>
              </a:rPr>
              <a:t>費用便益分析マニュアル</a:t>
            </a:r>
          </a:p>
          <a:p>
            <a:pPr algn="ctr">
              <a:lnSpc>
                <a:spcPct val="150000"/>
              </a:lnSpc>
              <a:tabLst>
                <a:tab pos="1968500" algn="l"/>
              </a:tabLst>
              <a:defRPr/>
            </a:pPr>
            <a:r>
              <a:rPr lang="ja-JP" altLang="en-US" sz="1600" dirty="0">
                <a:solidFill>
                  <a:schemeClr val="tx1"/>
                </a:solidFill>
                <a:latin typeface="+mn-ea"/>
              </a:rPr>
              <a:t>　　</a:t>
            </a:r>
            <a:r>
              <a:rPr lang="ja-JP" altLang="en-US" sz="1600" dirty="0" smtClean="0">
                <a:solidFill>
                  <a:schemeClr val="tx1"/>
                </a:solidFill>
                <a:latin typeface="+mn-ea"/>
              </a:rPr>
              <a:t>　　　　　　　　　　</a:t>
            </a:r>
            <a:r>
              <a:rPr lang="zh-CN" altLang="en-US" sz="1600" dirty="0" smtClean="0">
                <a:solidFill>
                  <a:schemeClr val="tx1"/>
                </a:solidFill>
                <a:latin typeface="ＭＳ Ｐゴシック" panose="020B0600070205080204" pitchFamily="50" charset="-128"/>
                <a:ea typeface="ＭＳ Ｐゴシック" panose="020B0600070205080204" pitchFamily="50" charset="-128"/>
              </a:rPr>
              <a:t>（</a:t>
            </a:r>
            <a:r>
              <a:rPr lang="zh-CN" altLang="en-US" sz="1600" dirty="0">
                <a:solidFill>
                  <a:schemeClr val="tx1"/>
                </a:solidFill>
                <a:latin typeface="ＭＳ Ｐゴシック" panose="020B0600070205080204" pitchFamily="50" charset="-128"/>
                <a:ea typeface="ＭＳ Ｐゴシック" panose="020B0600070205080204" pitchFamily="50" charset="-128"/>
              </a:rPr>
              <a:t>国土交通省</a:t>
            </a:r>
            <a:r>
              <a:rPr lang="zh-CN" altLang="en-US" sz="1600" dirty="0" smtClean="0">
                <a:solidFill>
                  <a:schemeClr val="tx1"/>
                </a:solidFill>
                <a:latin typeface="ＭＳ Ｐゴシック" panose="020B0600070205080204" pitchFamily="50" charset="-128"/>
                <a:ea typeface="ＭＳ Ｐゴシック" panose="020B0600070205080204" pitchFamily="50" charset="-128"/>
              </a:rPr>
              <a:t>平成</a:t>
            </a:r>
            <a:r>
              <a:rPr lang="en-US" altLang="zh-CN" sz="1600" dirty="0" smtClean="0">
                <a:latin typeface="ＭＳ Ｐゴシック" panose="020B0600070205080204" pitchFamily="50" charset="-128"/>
                <a:ea typeface="ＭＳ Ｐゴシック" panose="020B0600070205080204" pitchFamily="50" charset="-128"/>
              </a:rPr>
              <a:t>30</a:t>
            </a:r>
            <a:r>
              <a:rPr lang="zh-CN" altLang="en-US" sz="1600" dirty="0" smtClean="0">
                <a:solidFill>
                  <a:schemeClr val="tx1"/>
                </a:solidFill>
                <a:latin typeface="ＭＳ Ｐゴシック" panose="020B0600070205080204" pitchFamily="50" charset="-128"/>
                <a:ea typeface="ＭＳ Ｐゴシック" panose="020B0600070205080204" pitchFamily="50" charset="-128"/>
              </a:rPr>
              <a:t>年</a:t>
            </a:r>
            <a:r>
              <a:rPr lang="en-US" altLang="zh-CN" sz="1600" dirty="0">
                <a:latin typeface="ＭＳ Ｐゴシック" panose="020B0600070205080204" pitchFamily="50" charset="-128"/>
                <a:ea typeface="ＭＳ Ｐゴシック" panose="020B0600070205080204" pitchFamily="50" charset="-128"/>
              </a:rPr>
              <a:t>2</a:t>
            </a:r>
            <a:r>
              <a:rPr lang="zh-CN" altLang="en-US" sz="1600" dirty="0" smtClean="0">
                <a:solidFill>
                  <a:schemeClr val="tx1"/>
                </a:solidFill>
                <a:latin typeface="ＭＳ Ｐゴシック" panose="020B0600070205080204" pitchFamily="50" charset="-128"/>
                <a:ea typeface="ＭＳ Ｐゴシック" panose="020B0600070205080204" pitchFamily="50" charset="-128"/>
              </a:rPr>
              <a:t>月</a:t>
            </a:r>
            <a:r>
              <a:rPr lang="zh-CN" altLang="en-US" sz="1600" dirty="0">
                <a:solidFill>
                  <a:schemeClr val="tx1"/>
                </a:solidFill>
                <a:latin typeface="ＭＳ Ｐゴシック" panose="020B0600070205080204" pitchFamily="50" charset="-128"/>
                <a:ea typeface="ＭＳ Ｐゴシック" panose="020B0600070205080204" pitchFamily="50" charset="-128"/>
              </a:rPr>
              <a:t>）</a:t>
            </a:r>
          </a:p>
          <a:p>
            <a:pPr>
              <a:lnSpc>
                <a:spcPct val="150000"/>
              </a:lnSpc>
              <a:tabLst>
                <a:tab pos="1968500" algn="l"/>
              </a:tabLst>
              <a:defRPr/>
            </a:pPr>
            <a:r>
              <a:rPr lang="zh-TW" altLang="en-US" sz="1600" dirty="0">
                <a:solidFill>
                  <a:schemeClr val="tx1"/>
                </a:solidFill>
                <a:latin typeface="ＭＳ Ｐゴシック" panose="020B0600070205080204" pitchFamily="50" charset="-128"/>
                <a:ea typeface="ＭＳ Ｐゴシック" panose="020B0600070205080204" pitchFamily="50" charset="-128"/>
              </a:rPr>
              <a:t>基準年</a:t>
            </a: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zh-TW" altLang="en-US" sz="16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令</a:t>
            </a:r>
            <a:r>
              <a:rPr lang="ja-JP" altLang="en-US" sz="1600" dirty="0">
                <a:latin typeface="ＭＳ Ｐゴシック" panose="020B0600070205080204" pitchFamily="50" charset="-128"/>
                <a:ea typeface="ＭＳ Ｐゴシック" panose="020B0600070205080204" pitchFamily="50" charset="-128"/>
              </a:rPr>
              <a:t>和</a:t>
            </a:r>
            <a:r>
              <a:rPr lang="en-US" altLang="ja-JP" sz="1600" dirty="0" smtClean="0">
                <a:solidFill>
                  <a:schemeClr val="tx1"/>
                </a:solidFill>
                <a:latin typeface="ＭＳ Ｐゴシック" panose="020B0600070205080204" pitchFamily="50" charset="-128"/>
                <a:ea typeface="ＭＳ Ｐゴシック" panose="020B0600070205080204" pitchFamily="50" charset="-128"/>
              </a:rPr>
              <a:t>2</a:t>
            </a:r>
            <a:r>
              <a:rPr lang="zh-TW" altLang="en-US" sz="1600" dirty="0" smtClean="0">
                <a:solidFill>
                  <a:schemeClr val="tx1"/>
                </a:solidFill>
                <a:latin typeface="ＭＳ Ｐゴシック" panose="020B0600070205080204" pitchFamily="50" charset="-128"/>
                <a:ea typeface="ＭＳ Ｐゴシック" panose="020B0600070205080204" pitchFamily="50" charset="-128"/>
              </a:rPr>
              <a:t>年</a:t>
            </a:r>
            <a:r>
              <a:rPr lang="en-US" altLang="zh-TW" sz="1600" dirty="0" smtClean="0">
                <a:latin typeface="ＭＳ Ｐゴシック" panose="020B0600070205080204" pitchFamily="50" charset="-128"/>
                <a:ea typeface="ＭＳ Ｐゴシック" panose="020B0600070205080204" pitchFamily="50" charset="-128"/>
              </a:rPr>
              <a:t>(</a:t>
            </a:r>
            <a:r>
              <a:rPr lang="en-US" altLang="zh-TW" sz="1600" dirty="0" smtClean="0">
                <a:solidFill>
                  <a:schemeClr val="tx1"/>
                </a:solidFill>
                <a:latin typeface="ＭＳ Ｐゴシック" panose="020B0600070205080204" pitchFamily="50" charset="-128"/>
                <a:ea typeface="ＭＳ Ｐゴシック" panose="020B0600070205080204" pitchFamily="50" charset="-128"/>
              </a:rPr>
              <a:t>2020</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年</a:t>
            </a:r>
            <a:r>
              <a:rPr lang="en-US" altLang="ja-JP" sz="1600" dirty="0" smtClean="0">
                <a:latin typeface="ＭＳ Ｐゴシック" panose="020B0600070205080204" pitchFamily="50" charset="-128"/>
                <a:ea typeface="ＭＳ Ｐゴシック" panose="020B0600070205080204" pitchFamily="50" charset="-128"/>
              </a:rPr>
              <a:t>)</a:t>
            </a:r>
            <a:r>
              <a:rPr lang="zh-TW" altLang="en-US" sz="1600" dirty="0" smtClean="0">
                <a:solidFill>
                  <a:schemeClr val="tx1"/>
                </a:solidFill>
                <a:latin typeface="ＭＳ Ｐゴシック" panose="020B0600070205080204" pitchFamily="50" charset="-128"/>
                <a:ea typeface="ＭＳ Ｐゴシック" panose="020B0600070205080204" pitchFamily="50" charset="-128"/>
              </a:rPr>
              <a:t>度</a:t>
            </a:r>
            <a:endParaRPr lang="zh-TW" altLang="en-US" sz="1600" dirty="0">
              <a:solidFill>
                <a:schemeClr val="tx1"/>
              </a:solidFill>
              <a:latin typeface="ＭＳ Ｐゴシック" panose="020B0600070205080204" pitchFamily="50" charset="-128"/>
              <a:ea typeface="ＭＳ Ｐゴシック" panose="020B0600070205080204" pitchFamily="50" charset="-128"/>
            </a:endParaRPr>
          </a:p>
          <a:p>
            <a:pPr>
              <a:lnSpc>
                <a:spcPct val="150000"/>
              </a:lnSpc>
              <a:tabLst>
                <a:tab pos="1968500" algn="l"/>
              </a:tabLst>
              <a:defRPr/>
            </a:pPr>
            <a:r>
              <a:rPr lang="zh-TW" altLang="en-US" sz="1600" dirty="0">
                <a:solidFill>
                  <a:schemeClr val="tx1"/>
                </a:solidFill>
                <a:latin typeface="ＭＳ Ｐゴシック" panose="020B0600070205080204" pitchFamily="50" charset="-128"/>
                <a:ea typeface="ＭＳ Ｐゴシック" panose="020B0600070205080204" pitchFamily="50" charset="-128"/>
              </a:rPr>
              <a:t>検討期間</a:t>
            </a: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zh-TW" altLang="en-US" sz="1600" dirty="0">
                <a:solidFill>
                  <a:schemeClr val="tx1"/>
                </a:solidFill>
                <a:latin typeface="ＭＳ Ｐゴシック" panose="020B0600070205080204" pitchFamily="50" charset="-128"/>
                <a:ea typeface="ＭＳ Ｐゴシック" panose="020B0600070205080204" pitchFamily="50" charset="-128"/>
              </a:rPr>
              <a:t>：</a:t>
            </a:r>
            <a:r>
              <a:rPr lang="en-US" altLang="zh-TW" sz="1600" dirty="0">
                <a:solidFill>
                  <a:schemeClr val="tx1"/>
                </a:solidFill>
                <a:latin typeface="ＭＳ Ｐゴシック" panose="020B0600070205080204" pitchFamily="50" charset="-128"/>
                <a:ea typeface="ＭＳ Ｐゴシック" panose="020B0600070205080204" pitchFamily="50" charset="-128"/>
              </a:rPr>
              <a:t>50</a:t>
            </a:r>
            <a:r>
              <a:rPr lang="zh-TW" altLang="en-US" sz="1600" dirty="0">
                <a:solidFill>
                  <a:schemeClr val="tx1"/>
                </a:solidFill>
                <a:latin typeface="ＭＳ Ｐゴシック" panose="020B0600070205080204" pitchFamily="50" charset="-128"/>
                <a:ea typeface="ＭＳ Ｐゴシック" panose="020B0600070205080204" pitchFamily="50" charset="-128"/>
              </a:rPr>
              <a:t>年間</a:t>
            </a:r>
          </a:p>
          <a:p>
            <a:pPr>
              <a:lnSpc>
                <a:spcPct val="150000"/>
              </a:lnSpc>
              <a:tabLst>
                <a:tab pos="1968500" algn="l"/>
              </a:tabLst>
              <a:defRPr/>
            </a:pPr>
            <a:r>
              <a:rPr lang="zh-CN" altLang="en-US" sz="1600" dirty="0">
                <a:solidFill>
                  <a:schemeClr val="tx1"/>
                </a:solidFill>
                <a:latin typeface="ＭＳ Ｐゴシック" panose="020B0600070205080204" pitchFamily="50" charset="-128"/>
                <a:ea typeface="ＭＳ Ｐゴシック" panose="020B0600070205080204" pitchFamily="50" charset="-128"/>
              </a:rPr>
              <a:t>社会的</a:t>
            </a:r>
            <a:r>
              <a:rPr lang="zh-CN" altLang="en-US" sz="1600" dirty="0" smtClean="0">
                <a:solidFill>
                  <a:schemeClr val="tx1"/>
                </a:solidFill>
                <a:latin typeface="ＭＳ Ｐゴシック" panose="020B0600070205080204" pitchFamily="50" charset="-128"/>
                <a:ea typeface="ＭＳ Ｐゴシック" panose="020B0600070205080204" pitchFamily="50" charset="-128"/>
              </a:rPr>
              <a:t>割引率        </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Ｐゴシック" panose="020B0600070205080204" pitchFamily="50" charset="-128"/>
                <a:ea typeface="ＭＳ Ｐゴシック" panose="020B0600070205080204" pitchFamily="50" charset="-128"/>
              </a:rPr>
              <a:t>４</a:t>
            </a:r>
            <a:r>
              <a:rPr lang="zh-CN" altLang="en-US" sz="1600" dirty="0">
                <a:solidFill>
                  <a:schemeClr val="tx1"/>
                </a:solidFill>
                <a:latin typeface="ＭＳ Ｐゴシック" panose="020B0600070205080204" pitchFamily="50" charset="-128"/>
                <a:ea typeface="ＭＳ Ｐゴシック" panose="020B0600070205080204" pitchFamily="50" charset="-128"/>
              </a:rPr>
              <a:t>％</a:t>
            </a:r>
          </a:p>
          <a:p>
            <a:pPr>
              <a:lnSpc>
                <a:spcPct val="150000"/>
              </a:lnSpc>
              <a:tabLst>
                <a:tab pos="1968500" algn="l"/>
              </a:tabLst>
              <a:defRPr/>
            </a:pPr>
            <a:r>
              <a:rPr lang="zh-TW" altLang="en-US" sz="1600" dirty="0">
                <a:solidFill>
                  <a:schemeClr val="tx1"/>
                </a:solidFill>
                <a:latin typeface="ＭＳ Ｐゴシック" panose="020B0600070205080204" pitchFamily="50" charset="-128"/>
                <a:ea typeface="ＭＳ Ｐゴシック" panose="020B0600070205080204" pitchFamily="50" charset="-128"/>
              </a:rPr>
              <a:t>交通量推計時点</a:t>
            </a:r>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rPr>
              <a:t> </a:t>
            </a:r>
            <a:r>
              <a:rPr lang="zh-TW"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latin typeface="ＭＳ Ｐゴシック" panose="020B0600070205080204" pitchFamily="50" charset="-128"/>
                <a:ea typeface="ＭＳ Ｐゴシック" panose="020B0600070205080204" pitchFamily="50" charset="-128"/>
              </a:rPr>
              <a:t>令和</a:t>
            </a:r>
            <a:r>
              <a:rPr lang="en-US" altLang="ja-JP" sz="1600" dirty="0">
                <a:latin typeface="ＭＳ Ｐゴシック" panose="020B0600070205080204" pitchFamily="50" charset="-128"/>
                <a:ea typeface="ＭＳ Ｐゴシック" panose="020B0600070205080204" pitchFamily="50" charset="-128"/>
              </a:rPr>
              <a:t>1</a:t>
            </a:r>
            <a:r>
              <a:rPr lang="en-US" altLang="ja-JP" sz="1600" dirty="0" smtClean="0">
                <a:solidFill>
                  <a:schemeClr val="tx1"/>
                </a:solidFill>
                <a:latin typeface="ＭＳ Ｐゴシック" panose="020B0600070205080204" pitchFamily="50" charset="-128"/>
                <a:ea typeface="ＭＳ Ｐゴシック" panose="020B0600070205080204" pitchFamily="50" charset="-128"/>
              </a:rPr>
              <a:t>2</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年</a:t>
            </a:r>
            <a:r>
              <a:rPr lang="en-US" altLang="ja-JP" sz="1600" dirty="0" smtClean="0">
                <a:solidFill>
                  <a:schemeClr val="tx1"/>
                </a:solidFill>
                <a:latin typeface="ＭＳ Ｐゴシック" panose="020B0600070205080204" pitchFamily="50" charset="-128"/>
                <a:ea typeface="ＭＳ Ｐゴシック" panose="020B0600070205080204" pitchFamily="50" charset="-128"/>
              </a:rPr>
              <a:t>(2030</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年</a:t>
            </a:r>
            <a:r>
              <a:rPr lang="en-US" altLang="ja-JP" sz="16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度</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nSpc>
                <a:spcPct val="150000"/>
              </a:lnSpc>
              <a:tabLst>
                <a:tab pos="1968500" algn="l"/>
              </a:tabLst>
              <a:defRPr/>
            </a:pPr>
            <a:r>
              <a:rPr lang="ja-JP" altLang="en-US" sz="1600" dirty="0">
                <a:solidFill>
                  <a:schemeClr val="tx1"/>
                </a:solidFill>
                <a:latin typeface="ＭＳ Ｐゴシック" panose="020B0600070205080204" pitchFamily="50" charset="-128"/>
                <a:ea typeface="ＭＳ Ｐゴシック" panose="020B0600070205080204" pitchFamily="50" charset="-128"/>
              </a:rPr>
              <a:t>推計に用いた</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資料</a:t>
            </a: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rPr>
              <a:t>：平成</a:t>
            </a:r>
            <a:r>
              <a:rPr lang="en-US" altLang="ja-JP" sz="1600" dirty="0" smtClean="0">
                <a:latin typeface="ＭＳ Ｐゴシック" panose="020B0600070205080204" pitchFamily="50" charset="-128"/>
              </a:rPr>
              <a:t>22</a:t>
            </a:r>
            <a:r>
              <a:rPr lang="ja-JP" altLang="en-US" sz="1600" dirty="0" smtClean="0">
                <a:solidFill>
                  <a:schemeClr val="tx1"/>
                </a:solidFill>
                <a:latin typeface="ＭＳ Ｐゴシック" panose="020B0600070205080204" pitchFamily="50" charset="-128"/>
              </a:rPr>
              <a:t>年度</a:t>
            </a:r>
            <a:r>
              <a:rPr lang="ja-JP" altLang="en-US" sz="1600" dirty="0">
                <a:latin typeface="ＭＳ Ｐゴシック" panose="020B0600070205080204" pitchFamily="50" charset="-128"/>
              </a:rPr>
              <a:t>道路</a:t>
            </a:r>
            <a:r>
              <a:rPr lang="ja-JP" altLang="en-US" sz="1600" dirty="0" smtClean="0">
                <a:solidFill>
                  <a:schemeClr val="tx1"/>
                </a:solidFill>
                <a:latin typeface="ＭＳ Ｐゴシック" panose="020B0600070205080204" pitchFamily="50" charset="-128"/>
              </a:rPr>
              <a:t>交通ｾﾝｻｽ</a:t>
            </a:r>
            <a:endParaRPr lang="en-US" altLang="ja-JP" sz="1600" dirty="0">
              <a:solidFill>
                <a:schemeClr val="tx1"/>
              </a:solidFill>
              <a:latin typeface="ＭＳ Ｐゴシック" panose="020B0600070205080204" pitchFamily="50" charset="-128"/>
            </a:endParaRPr>
          </a:p>
          <a:p>
            <a:pPr>
              <a:lnSpc>
                <a:spcPct val="150000"/>
              </a:lnSpc>
              <a:tabLst>
                <a:tab pos="1968500" algn="l"/>
              </a:tabLst>
              <a:defRPr/>
            </a:pPr>
            <a:r>
              <a:rPr lang="zh-TW" altLang="en-US" sz="1600" dirty="0" smtClean="0">
                <a:solidFill>
                  <a:schemeClr val="tx1"/>
                </a:solidFill>
                <a:latin typeface="ＭＳ Ｐゴシック" panose="020B0600070205080204" pitchFamily="50" charset="-128"/>
                <a:ea typeface="ＭＳ Ｐゴシック" panose="020B0600070205080204" pitchFamily="50" charset="-128"/>
              </a:rPr>
              <a:t>事業費</a:t>
            </a:r>
            <a:r>
              <a:rPr lang="ja-JP" altLang="en-US" sz="1600" dirty="0" smtClean="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rPr>
              <a:t> </a:t>
            </a:r>
            <a:r>
              <a:rPr lang="ja-JP" altLang="en-US" sz="1600" dirty="0">
                <a:latin typeface="ＭＳ Ｐゴシック" panose="020B0600070205080204" pitchFamily="50" charset="-128"/>
              </a:rPr>
              <a:t>：約</a:t>
            </a:r>
            <a:r>
              <a:rPr lang="en-US" altLang="ja-JP" sz="1600" dirty="0" smtClean="0">
                <a:solidFill>
                  <a:schemeClr val="tx1"/>
                </a:solidFill>
                <a:latin typeface="ＭＳ Ｐゴシック" panose="020B0600070205080204" pitchFamily="50" charset="-128"/>
              </a:rPr>
              <a:t>316</a:t>
            </a:r>
            <a:r>
              <a:rPr lang="ja-JP" altLang="en-US" sz="1600" dirty="0" smtClean="0">
                <a:solidFill>
                  <a:schemeClr val="tx1"/>
                </a:solidFill>
                <a:latin typeface="ＭＳ Ｐゴシック" panose="020B0600070205080204" pitchFamily="50" charset="-128"/>
              </a:rPr>
              <a:t>億円（約</a:t>
            </a:r>
            <a:r>
              <a:rPr lang="en-US" altLang="ja-JP" sz="1600" dirty="0" smtClean="0">
                <a:solidFill>
                  <a:schemeClr val="tx1"/>
                </a:solidFill>
                <a:latin typeface="ＭＳ Ｐゴシック" panose="020B0600070205080204" pitchFamily="50" charset="-128"/>
              </a:rPr>
              <a:t>351</a:t>
            </a:r>
            <a:r>
              <a:rPr lang="ja-JP" altLang="en-US" sz="1600" dirty="0" smtClean="0">
                <a:solidFill>
                  <a:schemeClr val="tx1"/>
                </a:solidFill>
                <a:latin typeface="ＭＳ Ｐゴシック" panose="020B0600070205080204" pitchFamily="50" charset="-128"/>
              </a:rPr>
              <a:t>億円</a:t>
            </a:r>
            <a:r>
              <a:rPr lang="en-US" altLang="ja-JP" sz="1600" dirty="0" smtClean="0">
                <a:solidFill>
                  <a:schemeClr val="tx1"/>
                </a:solidFill>
                <a:latin typeface="ＭＳ Ｐゴシック" panose="020B0600070205080204" pitchFamily="50" charset="-128"/>
              </a:rPr>
              <a:t>)</a:t>
            </a:r>
          </a:p>
          <a:p>
            <a:pPr algn="r">
              <a:lnSpc>
                <a:spcPct val="150000"/>
              </a:lnSpc>
              <a:tabLst>
                <a:tab pos="1968500" algn="l"/>
              </a:tabLst>
              <a:defRPr/>
            </a:pPr>
            <a:r>
              <a:rPr lang="en-US" altLang="ja-JP" sz="1200" dirty="0">
                <a:latin typeface="Arial" panose="020B0604020202020204" pitchFamily="34" charset="0"/>
              </a:rPr>
              <a:t>※( )</a:t>
            </a:r>
            <a:r>
              <a:rPr lang="ja-JP" altLang="en-US" sz="1200" dirty="0">
                <a:latin typeface="Arial" panose="020B0604020202020204" pitchFamily="34" charset="0"/>
              </a:rPr>
              <a:t>内は、府県全体での</a:t>
            </a:r>
            <a:r>
              <a:rPr lang="ja-JP" altLang="en-US" sz="1200" dirty="0" smtClean="0">
                <a:latin typeface="Arial" panose="020B0604020202020204" pitchFamily="34" charset="0"/>
              </a:rPr>
              <a:t>数値</a:t>
            </a:r>
            <a:endParaRPr lang="en-US" altLang="ja-JP" sz="1200" dirty="0" smtClean="0">
              <a:solidFill>
                <a:schemeClr val="tx1"/>
              </a:solidFill>
              <a:latin typeface="ＭＳ Ｐゴシック" panose="020B0600070205080204" pitchFamily="50" charset="-128"/>
            </a:endParaRPr>
          </a:p>
          <a:p>
            <a:pPr>
              <a:lnSpc>
                <a:spcPct val="150000"/>
              </a:lnSpc>
              <a:tabLst>
                <a:tab pos="1968500" algn="l"/>
              </a:tabLst>
              <a:defRPr/>
            </a:pPr>
            <a:r>
              <a:rPr lang="ja-JP" altLang="en-US" sz="1600" dirty="0" smtClean="0">
                <a:solidFill>
                  <a:schemeClr val="tx1"/>
                </a:solidFill>
                <a:latin typeface="ＭＳ Ｐゴシック" panose="020B0600070205080204" pitchFamily="50" charset="-128"/>
              </a:rPr>
              <a:t>維持管理費</a:t>
            </a:r>
            <a:r>
              <a:rPr lang="ja-JP" altLang="en-US" sz="1600" dirty="0" smtClean="0">
                <a:latin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rPr>
              <a:t>：約</a:t>
            </a:r>
            <a:r>
              <a:rPr lang="en-US" altLang="ja-JP" sz="1600" dirty="0" smtClean="0">
                <a:solidFill>
                  <a:schemeClr val="tx1"/>
                </a:solidFill>
                <a:latin typeface="ＭＳ Ｐゴシック" panose="020B0600070205080204" pitchFamily="50" charset="-128"/>
              </a:rPr>
              <a:t>6,400</a:t>
            </a:r>
            <a:r>
              <a:rPr lang="ja-JP" altLang="en-US" sz="1600" dirty="0">
                <a:solidFill>
                  <a:schemeClr val="tx1"/>
                </a:solidFill>
                <a:latin typeface="ＭＳ Ｐゴシック" panose="020B0600070205080204" pitchFamily="50" charset="-128"/>
              </a:rPr>
              <a:t>万円</a:t>
            </a:r>
            <a:r>
              <a:rPr lang="en-US" altLang="ja-JP" sz="1600" dirty="0">
                <a:solidFill>
                  <a:schemeClr val="tx1"/>
                </a:solidFill>
                <a:latin typeface="ＭＳ Ｐゴシック" panose="020B0600070205080204" pitchFamily="50" charset="-128"/>
              </a:rPr>
              <a:t>/</a:t>
            </a:r>
            <a:r>
              <a:rPr lang="ja-JP" altLang="en-US" sz="1600" dirty="0" smtClean="0">
                <a:solidFill>
                  <a:schemeClr val="tx1"/>
                </a:solidFill>
                <a:latin typeface="ＭＳ Ｐゴシック" panose="020B0600070205080204" pitchFamily="50" charset="-128"/>
              </a:rPr>
              <a:t>年（約</a:t>
            </a:r>
            <a:r>
              <a:rPr lang="en-US" altLang="ja-JP" sz="1600" dirty="0" smtClean="0">
                <a:solidFill>
                  <a:schemeClr val="tx1"/>
                </a:solidFill>
                <a:latin typeface="ＭＳ Ｐゴシック" panose="020B0600070205080204" pitchFamily="50" charset="-128"/>
              </a:rPr>
              <a:t>7,600</a:t>
            </a:r>
            <a:r>
              <a:rPr lang="ja-JP" altLang="en-US" sz="1600" dirty="0" smtClean="0">
                <a:solidFill>
                  <a:schemeClr val="tx1"/>
                </a:solidFill>
                <a:latin typeface="ＭＳ Ｐゴシック" panose="020B0600070205080204" pitchFamily="50" charset="-128"/>
              </a:rPr>
              <a:t>万円</a:t>
            </a:r>
            <a:r>
              <a:rPr lang="en-US" altLang="ja-JP" sz="1600" dirty="0" smtClean="0">
                <a:solidFill>
                  <a:schemeClr val="tx1"/>
                </a:solidFill>
                <a:latin typeface="ＭＳ Ｐゴシック" panose="020B0600070205080204" pitchFamily="50" charset="-128"/>
              </a:rPr>
              <a:t>/</a:t>
            </a:r>
            <a:r>
              <a:rPr lang="ja-JP" altLang="en-US" sz="1600" dirty="0" smtClean="0">
                <a:solidFill>
                  <a:schemeClr val="tx1"/>
                </a:solidFill>
                <a:latin typeface="ＭＳ Ｐゴシック" panose="020B0600070205080204" pitchFamily="50" charset="-128"/>
              </a:rPr>
              <a:t>年）</a:t>
            </a:r>
            <a:endParaRPr lang="en-US" altLang="ja-JP" sz="1600" dirty="0" smtClean="0">
              <a:solidFill>
                <a:schemeClr val="tx1"/>
              </a:solidFill>
              <a:latin typeface="ＭＳ Ｐゴシック" panose="020B0600070205080204" pitchFamily="50" charset="-128"/>
            </a:endParaRPr>
          </a:p>
          <a:p>
            <a:pPr algn="r">
              <a:lnSpc>
                <a:spcPct val="150000"/>
              </a:lnSpc>
              <a:tabLst>
                <a:tab pos="1968500" algn="l"/>
              </a:tabLst>
              <a:defRPr/>
            </a:pPr>
            <a:r>
              <a:rPr lang="en-US" altLang="ja-JP" sz="1200" dirty="0">
                <a:latin typeface="ＭＳ Ｐゴシック" panose="020B0600070205080204" pitchFamily="50" charset="-128"/>
              </a:rPr>
              <a:t>※( )</a:t>
            </a:r>
            <a:r>
              <a:rPr lang="ja-JP" altLang="en-US" sz="1200" dirty="0">
                <a:latin typeface="ＭＳ Ｐゴシック" panose="020B0600070205080204" pitchFamily="50" charset="-128"/>
              </a:rPr>
              <a:t>内は、府県全体での</a:t>
            </a:r>
            <a:r>
              <a:rPr lang="ja-JP" altLang="en-US" sz="1200" dirty="0" smtClean="0">
                <a:latin typeface="ＭＳ Ｐゴシック" panose="020B0600070205080204" pitchFamily="50" charset="-128"/>
              </a:rPr>
              <a:t>数値</a:t>
            </a:r>
            <a:endParaRPr lang="ja-JP" altLang="en-US" sz="1200" dirty="0">
              <a:latin typeface="ＭＳ Ｐゴシック" panose="020B0600070205080204" pitchFamily="50" charset="-128"/>
            </a:endParaRPr>
          </a:p>
        </p:txBody>
      </p:sp>
      <p:sp>
        <p:nvSpPr>
          <p:cNvPr id="22535" name="テキスト ボックス 9"/>
          <p:cNvSpPr txBox="1">
            <a:spLocks noChangeArrowheads="1"/>
          </p:cNvSpPr>
          <p:nvPr/>
        </p:nvSpPr>
        <p:spPr bwMode="auto">
          <a:xfrm>
            <a:off x="-27235" y="2369177"/>
            <a:ext cx="1382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dirty="0">
                <a:latin typeface="ＭＳ Ｐゴシック" pitchFamily="50" charset="-128"/>
              </a:rPr>
              <a:t>◆</a:t>
            </a:r>
            <a:r>
              <a:rPr lang="ja-JP" altLang="en-US" sz="2000" dirty="0">
                <a:latin typeface="Arial" pitchFamily="34" charset="0"/>
              </a:rPr>
              <a:t>便益（</a:t>
            </a:r>
            <a:r>
              <a:rPr lang="en-US" altLang="ja-JP" sz="2000" dirty="0">
                <a:latin typeface="Arial" pitchFamily="34" charset="0"/>
              </a:rPr>
              <a:t>B</a:t>
            </a:r>
            <a:r>
              <a:rPr lang="ja-JP" altLang="en-US" sz="2000" dirty="0">
                <a:latin typeface="Arial" pitchFamily="34" charset="0"/>
              </a:rPr>
              <a:t>）</a:t>
            </a:r>
          </a:p>
        </p:txBody>
      </p:sp>
      <p:sp>
        <p:nvSpPr>
          <p:cNvPr id="22536"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3CA05F64-7B25-4F9E-B789-2AAE63D4B22B}" type="slidenum">
              <a:rPr lang="ja-JP" altLang="en-US" sz="2000" smtClean="0">
                <a:latin typeface="Arial" pitchFamily="34" charset="0"/>
              </a:rPr>
              <a:pPr eaLnBrk="1" hangingPunct="1">
                <a:spcBef>
                  <a:spcPct val="0"/>
                </a:spcBef>
                <a:buFontTx/>
                <a:buNone/>
              </a:pPr>
              <a:t>15</a:t>
            </a:fld>
            <a:endParaRPr lang="ja-JP" altLang="en-US" sz="2000" smtClean="0">
              <a:latin typeface="Arial"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620817301"/>
              </p:ext>
            </p:extLst>
          </p:nvPr>
        </p:nvGraphicFramePr>
        <p:xfrm>
          <a:off x="107504" y="4463809"/>
          <a:ext cx="4464868" cy="1371714"/>
        </p:xfrm>
        <a:graphic>
          <a:graphicData uri="http://schemas.openxmlformats.org/drawingml/2006/table">
            <a:tbl>
              <a:tblPr firstRow="1" bandRow="1">
                <a:tableStyleId>{5940675A-B579-460E-94D1-54222C63F5DA}</a:tableStyleId>
              </a:tblPr>
              <a:tblGrid>
                <a:gridCol w="216397">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520279">
                  <a:extLst>
                    <a:ext uri="{9D8B030D-6E8A-4147-A177-3AD203B41FA5}">
                      <a16:colId xmlns:a16="http://schemas.microsoft.com/office/drawing/2014/main" val="20002"/>
                    </a:ext>
                  </a:extLst>
                </a:gridCol>
              </a:tblGrid>
              <a:tr h="335293">
                <a:tc gridSpan="2">
                  <a:txBody>
                    <a:bodyPr/>
                    <a:lstStyle/>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総費用</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txBody>
                  <a:tcPr marL="91456" marR="91456" marT="45739" marB="45739">
                    <a:lnB w="12700" cmpd="sng">
                      <a:noFill/>
                    </a:lnB>
                  </a:tcPr>
                </a:tc>
                <a:tc hMerge="1">
                  <a:txBody>
                    <a:bodyPr/>
                    <a:lstStyle/>
                    <a:p>
                      <a:endParaRPr kumimoji="1" lang="ja-JP" altLang="en-US"/>
                    </a:p>
                  </a:txBody>
                  <a:tcPr/>
                </a:tc>
                <a:tc>
                  <a:txBody>
                    <a:bodyPr/>
                    <a:lstStyle/>
                    <a:p>
                      <a:pPr algn="l"/>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 462.6</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億円</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(500.5</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億円</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p>
                  </a:txBody>
                  <a:tcPr marL="91456" marR="91456" marT="45739" marB="45739"/>
                </a:tc>
                <a:extLst>
                  <a:ext uri="{0D108BD9-81ED-4DB2-BD59-A6C34878D82A}">
                    <a16:rowId xmlns:a16="http://schemas.microsoft.com/office/drawing/2014/main" val="10000"/>
                  </a:ext>
                </a:extLst>
              </a:tr>
              <a:tr h="5181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endParaRPr>
                    </a:p>
                  </a:txBody>
                  <a:tcPr marL="91456" marR="91456" marT="45739" marB="45739">
                    <a:lnR w="12700" cap="flat" cmpd="sng" algn="ctr">
                      <a:solidFill>
                        <a:schemeClr val="tx1"/>
                      </a:solidFill>
                      <a:prstDash val="solid"/>
                      <a:round/>
                      <a:headEnd type="none" w="med" len="med"/>
                      <a:tailEnd type="none" w="med" len="med"/>
                    </a:lnR>
                    <a:lnT w="12700" cmpd="sng">
                      <a:noFill/>
                    </a:lnT>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全体事業費</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（現在価値）</a:t>
                      </a:r>
                    </a:p>
                  </a:txBody>
                  <a:tcPr marL="91456" marR="91456"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 451.1</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億円</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(486.8</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億円</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marL="91456" marR="91456" marT="45739" marB="45739">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518154">
                <a:tc>
                  <a:txBody>
                    <a:bodyPr/>
                    <a:lstStyle/>
                    <a:p>
                      <a:pPr algn="ct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marL="91456" marR="91456" marT="45739" marB="45739">
                    <a:lnR w="12700" cap="flat" cmpd="sng" algn="ctr">
                      <a:solidFill>
                        <a:schemeClr val="tx1"/>
                      </a:solidFill>
                      <a:prstDash val="solid"/>
                      <a:round/>
                      <a:headEnd type="none" w="med" len="med"/>
                      <a:tailEnd type="none" w="med" len="med"/>
                    </a:lnR>
                    <a:lnT w="12700" cmpd="sng">
                      <a:noFill/>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維持管理費（</a:t>
                      </a:r>
                      <a:r>
                        <a:rPr kumimoji="1" lang="en-US" altLang="ja-JP" sz="14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50</a:t>
                      </a:r>
                      <a:r>
                        <a:rPr kumimoji="1" lang="ja-JP" altLang="en-US" sz="14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年間、現在価値）</a:t>
                      </a:r>
                    </a:p>
                  </a:txBody>
                  <a:tcPr marL="91456" marR="91456" marT="45739" marB="4573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kumimoji="1" lang="ja-JP" altLang="en-US" sz="160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baseline="0" dirty="0" smtClean="0">
                          <a:solidFill>
                            <a:schemeClr val="tx1"/>
                          </a:solidFill>
                          <a:latin typeface="HG丸ｺﾞｼｯｸM-PRO" panose="020F0600000000000000" pitchFamily="50" charset="-128"/>
                          <a:ea typeface="HG丸ｺﾞｼｯｸM-PRO" panose="020F0600000000000000" pitchFamily="50" charset="-128"/>
                        </a:rPr>
                        <a:t>11.5</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億円</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  13.7</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億円</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marL="91456" marR="91456" marT="45739" marB="45739"/>
                </a:tc>
                <a:extLst>
                  <a:ext uri="{0D108BD9-81ED-4DB2-BD59-A6C34878D82A}">
                    <a16:rowId xmlns:a16="http://schemas.microsoft.com/office/drawing/2014/main" val="10002"/>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730693104"/>
              </p:ext>
            </p:extLst>
          </p:nvPr>
        </p:nvGraphicFramePr>
        <p:xfrm>
          <a:off x="107506" y="2731896"/>
          <a:ext cx="4032446" cy="1341448"/>
        </p:xfrm>
        <a:graphic>
          <a:graphicData uri="http://schemas.openxmlformats.org/drawingml/2006/table">
            <a:tbl>
              <a:tblPr firstRow="1" bandRow="1">
                <a:tableStyleId>{5940675A-B579-460E-94D1-54222C63F5DA}</a:tableStyleId>
              </a:tblPr>
              <a:tblGrid>
                <a:gridCol w="250026">
                  <a:extLst>
                    <a:ext uri="{9D8B030D-6E8A-4147-A177-3AD203B41FA5}">
                      <a16:colId xmlns:a16="http://schemas.microsoft.com/office/drawing/2014/main" val="20000"/>
                    </a:ext>
                  </a:extLst>
                </a:gridCol>
                <a:gridCol w="1910212">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tblGrid>
              <a:tr h="335360">
                <a:tc gridSpan="2">
                  <a:txBody>
                    <a:bodyPr/>
                    <a:lstStyle/>
                    <a:p>
                      <a:pPr marL="0" algn="ctr" defTabSz="914400" rtl="0" eaLnBrk="1" latinLnBrk="0" hangingPunct="1"/>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総便益</a:t>
                      </a:r>
                      <a:endPar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1483" marR="91483" marT="45761" marB="45761" anchor="ctr">
                    <a:lnB w="12700" cmpd="sng">
                      <a:noFill/>
                    </a:lnB>
                  </a:tcPr>
                </a:tc>
                <a:tc hMerge="1">
                  <a:txBody>
                    <a:bodyPr/>
                    <a:lstStyle/>
                    <a:p>
                      <a:pPr marL="0" algn="ctr" defTabSz="914400" rtl="0" eaLnBrk="1" latinLnBrk="0" hangingPunct="1"/>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algn="l" defTabSz="914400" rtl="0" eaLnBrk="1" latinLnBrk="0" hangingPunct="1"/>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   540.3</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　</a:t>
                      </a:r>
                      <a:endPar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endParaRPr>
                    </a:p>
                  </a:txBody>
                  <a:tcPr marL="91483" marR="91483" marT="45761" marB="45761" anchor="ctr"/>
                </a:tc>
                <a:extLst>
                  <a:ext uri="{0D108BD9-81ED-4DB2-BD59-A6C34878D82A}">
                    <a16:rowId xmlns:a16="http://schemas.microsoft.com/office/drawing/2014/main" val="10000"/>
                  </a:ext>
                </a:extLst>
              </a:tr>
              <a:tr h="335360">
                <a:tc rowSpan="3">
                  <a:txBody>
                    <a:bodyPr/>
                    <a:lstStyle/>
                    <a:p>
                      <a:pPr marL="0" algn="ctr" defTabSz="914400" rtl="0" eaLnBrk="1" latinLnBrk="0" hangingPunct="1"/>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83" marR="91483" marT="45761" marB="45761" anchor="ctr">
                    <a:lnT w="12700" cmpd="sng">
                      <a:noFill/>
                    </a:lnT>
                  </a:tcPr>
                </a:tc>
                <a:tc>
                  <a:txBody>
                    <a:bodyPr/>
                    <a:lstStyle/>
                    <a:p>
                      <a:pPr marL="0" algn="ctr" defTabSz="914400" rtl="0" eaLnBrk="1" latinLnBrk="0" hangingPunct="1"/>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cs typeface="+mn-cs"/>
                        </a:rPr>
                        <a:t>走行時間短縮便益</a:t>
                      </a:r>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83" marR="91483" marT="45761" marB="45761" anchor="ctr"/>
                </a:tc>
                <a:tc>
                  <a:txBody>
                    <a:bodyPr/>
                    <a:lstStyle/>
                    <a:p>
                      <a:pPr marL="0" algn="l" defTabSz="914400" rtl="0" eaLnBrk="1" latinLnBrk="0" hangingPunct="1"/>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   530.6</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a:t>
                      </a:r>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83" marR="91483" marT="45761" marB="45761" anchor="ctr"/>
                </a:tc>
                <a:extLst>
                  <a:ext uri="{0D108BD9-81ED-4DB2-BD59-A6C34878D82A}">
                    <a16:rowId xmlns:a16="http://schemas.microsoft.com/office/drawing/2014/main" val="10001"/>
                  </a:ext>
                </a:extLst>
              </a:tr>
              <a:tr h="33536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cs typeface="+mn-cs"/>
                        </a:rPr>
                        <a:t>走行経費減少便益</a:t>
                      </a:r>
                    </a:p>
                  </a:txBody>
                  <a:tcPr marL="91483" marR="91483" marT="45761" marB="45761" anchor="ctr"/>
                </a:tc>
                <a:tc>
                  <a:txBody>
                    <a:bodyPr/>
                    <a:lstStyle/>
                    <a:p>
                      <a:pPr marL="0" algn="l" defTabSz="914400" rtl="0" eaLnBrk="1" latinLnBrk="0" hangingPunct="1"/>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　  </a:t>
                      </a:r>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11.2</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a:t>
                      </a:r>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83" marR="91483" marT="45761" marB="45761" anchor="ctr"/>
                </a:tc>
                <a:extLst>
                  <a:ext uri="{0D108BD9-81ED-4DB2-BD59-A6C34878D82A}">
                    <a16:rowId xmlns:a16="http://schemas.microsoft.com/office/drawing/2014/main" val="10002"/>
                  </a:ext>
                </a:extLst>
              </a:tr>
              <a:tr h="335360">
                <a:tc vMerge="1">
                  <a:txBody>
                    <a:bodyPr/>
                    <a:lstStyle/>
                    <a:p>
                      <a:pPr marL="0" algn="ctr" defTabSz="914400" rtl="0" eaLnBrk="1" latinLnBrk="0" hangingPunct="1"/>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algn="ctr" defTabSz="914400" rtl="0" eaLnBrk="1" latinLnBrk="0" hangingPunct="1"/>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cs typeface="+mn-cs"/>
                        </a:rPr>
                        <a:t>交通事故減少便益</a:t>
                      </a:r>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83" marR="91483" marT="45761" marB="45761" anchor="ctr"/>
                </a:tc>
                <a:tc>
                  <a:txBody>
                    <a:bodyPr/>
                    <a:lstStyle/>
                    <a:p>
                      <a:pPr marL="0" algn="l" defTabSz="914400" rtl="0" eaLnBrk="1" latinLnBrk="0" hangingPunct="1"/>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　</a:t>
                      </a:r>
                      <a:r>
                        <a:rPr kumimoji="1" lang="ja-JP" altLang="en-US" sz="1600" kern="1200" baseline="0" dirty="0" smtClean="0">
                          <a:solidFill>
                            <a:schemeClr val="tx1"/>
                          </a:solidFill>
                          <a:latin typeface="HG丸ｺﾞｼｯｸM-PRO" panose="020F0600000000000000" pitchFamily="50" charset="-128"/>
                          <a:ea typeface="HG丸ｺﾞｼｯｸM-PRO" panose="020F0600000000000000" pitchFamily="50" charset="-128"/>
                          <a:cs typeface="+mn-cs"/>
                        </a:rPr>
                        <a:t> </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  </a:t>
                      </a:r>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-1.5</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a:t>
                      </a:r>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83" marR="91483" marT="45761" marB="45761" anchor="ctr"/>
                </a:tc>
                <a:extLst>
                  <a:ext uri="{0D108BD9-81ED-4DB2-BD59-A6C34878D82A}">
                    <a16:rowId xmlns:a16="http://schemas.microsoft.com/office/drawing/2014/main" val="10003"/>
                  </a:ext>
                </a:extLst>
              </a:tr>
            </a:tbl>
          </a:graphicData>
        </a:graphic>
      </p:graphicFrame>
      <p:sp>
        <p:nvSpPr>
          <p:cNvPr id="15"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9"/>
          <p:cNvSpPr txBox="1">
            <a:spLocks noChangeArrowheads="1"/>
          </p:cNvSpPr>
          <p:nvPr/>
        </p:nvSpPr>
        <p:spPr bwMode="auto">
          <a:xfrm>
            <a:off x="-20862" y="5878165"/>
            <a:ext cx="27526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600" dirty="0">
                <a:latin typeface="ＭＳ Ｐゴシック" pitchFamily="50" charset="-128"/>
              </a:rPr>
              <a:t>【</a:t>
            </a:r>
            <a:r>
              <a:rPr lang="ja-JP" altLang="en-US" sz="1600" dirty="0" smtClean="0">
                <a:latin typeface="ＭＳ Ｐゴシック" pitchFamily="50" charset="-128"/>
              </a:rPr>
              <a:t>参考</a:t>
            </a:r>
            <a:r>
              <a:rPr lang="en-US" altLang="ja-JP" sz="1600" dirty="0">
                <a:latin typeface="ＭＳ Ｐゴシック" pitchFamily="50" charset="-128"/>
              </a:rPr>
              <a:t>】</a:t>
            </a:r>
            <a:r>
              <a:rPr lang="ja-JP" altLang="en-US" sz="1600" dirty="0" smtClean="0">
                <a:latin typeface="ＭＳ Ｐゴシック" pitchFamily="50" charset="-128"/>
              </a:rPr>
              <a:t>残事業</a:t>
            </a:r>
            <a:r>
              <a:rPr lang="en-US" altLang="ja-JP" sz="1600" dirty="0" smtClean="0">
                <a:latin typeface="ＭＳ Ｐゴシック" pitchFamily="50" charset="-128"/>
              </a:rPr>
              <a:t>B/C=7.10</a:t>
            </a:r>
            <a:r>
              <a:rPr lang="ja-JP" altLang="en-US" sz="1600" dirty="0" smtClean="0">
                <a:latin typeface="ＭＳ Ｐゴシック" pitchFamily="50" charset="-128"/>
              </a:rPr>
              <a:t>（</a:t>
            </a:r>
            <a:r>
              <a:rPr lang="en-US" altLang="ja-JP" sz="1600" dirty="0" smtClean="0">
                <a:latin typeface="ＭＳ Ｐゴシック" pitchFamily="50" charset="-128"/>
              </a:rPr>
              <a:t>5.93)</a:t>
            </a:r>
            <a:endParaRPr lang="ja-JP" altLang="en-US" sz="1600" dirty="0">
              <a:latin typeface="Arial" pitchFamily="34" charset="0"/>
            </a:endParaRPr>
          </a:p>
        </p:txBody>
      </p:sp>
      <p:sp>
        <p:nvSpPr>
          <p:cNvPr id="14" name="テキスト ボックス 33"/>
          <p:cNvSpPr>
            <a:spLocks noChangeArrowheads="1"/>
          </p:cNvSpPr>
          <p:nvPr/>
        </p:nvSpPr>
        <p:spPr bwMode="auto">
          <a:xfrm>
            <a:off x="179139" y="6527442"/>
            <a:ext cx="543610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dirty="0">
                <a:latin typeface="Arial" panose="020B0604020202020204" pitchFamily="34" charset="0"/>
              </a:rPr>
              <a:t>※</a:t>
            </a:r>
            <a:r>
              <a:rPr lang="ja-JP" altLang="en-US" sz="1600" dirty="0">
                <a:latin typeface="Arial" panose="020B0604020202020204" pitchFamily="34" charset="0"/>
              </a:rPr>
              <a:t>総費用及び総便益は基準年の価値に換算した現在価値額</a:t>
            </a:r>
          </a:p>
        </p:txBody>
      </p:sp>
      <p:sp>
        <p:nvSpPr>
          <p:cNvPr id="16" name="テキスト ボックス 33"/>
          <p:cNvSpPr>
            <a:spLocks noChangeArrowheads="1"/>
          </p:cNvSpPr>
          <p:nvPr/>
        </p:nvSpPr>
        <p:spPr bwMode="auto">
          <a:xfrm>
            <a:off x="195263" y="6216719"/>
            <a:ext cx="275428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dirty="0" smtClean="0">
                <a:latin typeface="Arial" panose="020B0604020202020204" pitchFamily="34" charset="0"/>
              </a:rPr>
              <a:t>※( )</a:t>
            </a:r>
            <a:r>
              <a:rPr lang="ja-JP" altLang="en-US" sz="1600" dirty="0" smtClean="0">
                <a:latin typeface="Arial" panose="020B0604020202020204" pitchFamily="34" charset="0"/>
              </a:rPr>
              <a:t>内は、府県全体での数値</a:t>
            </a:r>
            <a:endParaRPr lang="ja-JP" altLang="en-US" sz="1600" dirty="0">
              <a:latin typeface="Arial" panose="020B0604020202020204" pitchFamily="34" charset="0"/>
            </a:endParaRPr>
          </a:p>
        </p:txBody>
      </p:sp>
    </p:spTree>
    <p:extLst>
      <p:ext uri="{BB962C8B-B14F-4D97-AF65-F5344CB8AC3E}">
        <p14:creationId xmlns:p14="http://schemas.microsoft.com/office/powerpoint/2010/main" val="2032271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テキスト ボックス 7"/>
          <p:cNvSpPr txBox="1">
            <a:spLocks noChangeArrowheads="1"/>
          </p:cNvSpPr>
          <p:nvPr/>
        </p:nvSpPr>
        <p:spPr bwMode="auto">
          <a:xfrm>
            <a:off x="369195" y="889524"/>
            <a:ext cx="8351838" cy="815608"/>
          </a:xfrm>
          <a:prstGeom prst="rect">
            <a:avLst/>
          </a:prstGeom>
          <a:solidFill>
            <a:schemeClr val="bg1"/>
          </a:solidFill>
          <a:ln w="25400">
            <a:solidFill>
              <a:schemeClr val="tx1"/>
            </a:solidFill>
            <a:miter lim="800000"/>
            <a:headEnd/>
            <a:tailEnd/>
          </a:ln>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latin typeface="ＭＳ Ｐゴシック" pitchFamily="50" charset="-128"/>
                <a:ea typeface="Meiryo UI" pitchFamily="50" charset="-128"/>
                <a:cs typeface="Meiryo UI" pitchFamily="50" charset="-128"/>
              </a:rPr>
              <a:t>○進捗状況</a:t>
            </a:r>
            <a:r>
              <a:rPr lang="ja-JP" altLang="en-US" sz="2000" b="1" dirty="0">
                <a:latin typeface="ＭＳ Ｐゴシック" pitchFamily="50" charset="-128"/>
              </a:rPr>
              <a:t>　</a:t>
            </a:r>
            <a:endParaRPr lang="en-US" altLang="ja-JP" sz="2000" b="1" dirty="0">
              <a:latin typeface="ＭＳ Ｐゴシック" pitchFamily="50" charset="-128"/>
            </a:endParaRPr>
          </a:p>
          <a:p>
            <a:pPr eaLnBrk="1" hangingPunct="1">
              <a:lnSpc>
                <a:spcPct val="150000"/>
              </a:lnSpc>
              <a:spcBef>
                <a:spcPct val="0"/>
              </a:spcBef>
              <a:buFont typeface="Arial" pitchFamily="34" charset="0"/>
              <a:buNone/>
            </a:pPr>
            <a:r>
              <a:rPr lang="ja-JP" altLang="en-US" sz="1800" b="1" dirty="0">
                <a:latin typeface="ＭＳ Ｐゴシック" pitchFamily="50" charset="-128"/>
              </a:rPr>
              <a:t>　</a:t>
            </a:r>
            <a:r>
              <a:rPr lang="ja-JP" altLang="en-US" sz="1600" b="1" dirty="0" smtClean="0">
                <a:latin typeface="ＭＳ Ｐゴシック" pitchFamily="50" charset="-128"/>
              </a:rPr>
              <a:t>◆用地　</a:t>
            </a:r>
            <a:r>
              <a:rPr lang="en-US" altLang="ja-JP" sz="1600" b="1" dirty="0" smtClean="0">
                <a:latin typeface="ＭＳ Ｐゴシック" pitchFamily="50" charset="-128"/>
              </a:rPr>
              <a:t>100</a:t>
            </a:r>
            <a:r>
              <a:rPr lang="ja-JP" altLang="en-US" sz="1600" b="1" dirty="0" smtClean="0">
                <a:latin typeface="ＭＳ Ｐゴシック" pitchFamily="50" charset="-128"/>
              </a:rPr>
              <a:t>％（</a:t>
            </a:r>
            <a:r>
              <a:rPr lang="en-US" altLang="ja-JP" sz="1600" b="1" dirty="0" smtClean="0">
                <a:latin typeface="ＭＳ Ｐゴシック" pitchFamily="50" charset="-128"/>
              </a:rPr>
              <a:t>13.1</a:t>
            </a:r>
            <a:r>
              <a:rPr lang="ja-JP" altLang="en-US" sz="1600" b="1" dirty="0" smtClean="0">
                <a:latin typeface="ＭＳ Ｐゴシック" pitchFamily="50" charset="-128"/>
              </a:rPr>
              <a:t>億円</a:t>
            </a:r>
            <a:r>
              <a:rPr lang="en-US" altLang="ja-JP" sz="1600" b="1" dirty="0" smtClean="0">
                <a:latin typeface="ＭＳ Ｐゴシック" pitchFamily="50" charset="-128"/>
              </a:rPr>
              <a:t>/13.1</a:t>
            </a:r>
            <a:r>
              <a:rPr lang="ja-JP" altLang="en-US" sz="1600" b="1" dirty="0" smtClean="0">
                <a:latin typeface="ＭＳ Ｐゴシック" pitchFamily="50" charset="-128"/>
              </a:rPr>
              <a:t>億円）　　工事　</a:t>
            </a:r>
            <a:r>
              <a:rPr lang="en-US" altLang="ja-JP" sz="1600" b="1" dirty="0" smtClean="0">
                <a:latin typeface="ＭＳ Ｐゴシック" pitchFamily="50" charset="-128"/>
              </a:rPr>
              <a:t>82</a:t>
            </a:r>
            <a:r>
              <a:rPr lang="ja-JP" altLang="en-US" sz="1600" b="1" dirty="0" smtClean="0">
                <a:latin typeface="ＭＳ Ｐゴシック" pitchFamily="50" charset="-128"/>
              </a:rPr>
              <a:t>％ （</a:t>
            </a:r>
            <a:r>
              <a:rPr lang="en-US" altLang="ja-JP" sz="1600" b="1" dirty="0" smtClean="0">
                <a:latin typeface="ＭＳ Ｐゴシック" pitchFamily="50" charset="-128"/>
              </a:rPr>
              <a:t>234</a:t>
            </a:r>
            <a:r>
              <a:rPr lang="ja-JP" altLang="en-US" sz="1600" b="1" dirty="0" smtClean="0">
                <a:latin typeface="ＭＳ Ｐゴシック" pitchFamily="50" charset="-128"/>
              </a:rPr>
              <a:t>億円</a:t>
            </a:r>
            <a:r>
              <a:rPr lang="en-US" altLang="ja-JP" sz="1600" b="1" dirty="0" smtClean="0">
                <a:latin typeface="ＭＳ Ｐゴシック" pitchFamily="50" charset="-128"/>
              </a:rPr>
              <a:t>/277</a:t>
            </a:r>
            <a:r>
              <a:rPr lang="ja-JP" altLang="en-US" sz="1600" b="1" dirty="0" smtClean="0">
                <a:latin typeface="ＭＳ Ｐゴシック" pitchFamily="50" charset="-128"/>
              </a:rPr>
              <a:t>億円）　　（事業全体</a:t>
            </a:r>
            <a:r>
              <a:rPr lang="en-US" altLang="ja-JP" sz="1600" b="1" dirty="0" smtClean="0">
                <a:latin typeface="ＭＳ Ｐゴシック" pitchFamily="50" charset="-128"/>
              </a:rPr>
              <a:t>86%</a:t>
            </a:r>
            <a:r>
              <a:rPr lang="ja-JP" altLang="en-US" sz="1600" b="1" dirty="0" smtClean="0">
                <a:latin typeface="ＭＳ Ｐゴシック" pitchFamily="50" charset="-128"/>
              </a:rPr>
              <a:t>）</a:t>
            </a:r>
            <a:endParaRPr lang="en-US" altLang="ja-JP" sz="1600" b="1" dirty="0">
              <a:latin typeface="ＭＳ Ｐゴシック" pitchFamily="50" charset="-128"/>
            </a:endParaRPr>
          </a:p>
        </p:txBody>
      </p:sp>
      <p:sp>
        <p:nvSpPr>
          <p:cNvPr id="24579"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CBB233A6-DD32-4BCC-9E1B-98F1EF40E10A}" type="slidenum">
              <a:rPr lang="ja-JP" altLang="en-US" sz="2000" smtClean="0">
                <a:latin typeface="Arial" pitchFamily="34" charset="0"/>
              </a:rPr>
              <a:pPr eaLnBrk="1" hangingPunct="1">
                <a:spcBef>
                  <a:spcPct val="0"/>
                </a:spcBef>
                <a:buFontTx/>
                <a:buNone/>
              </a:pPr>
              <a:t>16</a:t>
            </a:fld>
            <a:endParaRPr lang="ja-JP" altLang="en-US" sz="2000" smtClean="0">
              <a:latin typeface="Arial" pitchFamily="34" charset="0"/>
            </a:endParaRPr>
          </a:p>
        </p:txBody>
      </p:sp>
      <p:sp>
        <p:nvSpPr>
          <p:cNvPr id="24580" name="テキスト ボックス 30"/>
          <p:cNvSpPr txBox="1">
            <a:spLocks noChangeArrowheads="1"/>
          </p:cNvSpPr>
          <p:nvPr/>
        </p:nvSpPr>
        <p:spPr bwMode="auto">
          <a:xfrm>
            <a:off x="344446" y="5229360"/>
            <a:ext cx="8351838" cy="1034129"/>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buNone/>
            </a:pPr>
            <a:r>
              <a:rPr lang="ja-JP" altLang="en-US" sz="1800" dirty="0" smtClean="0">
                <a:latin typeface="ＭＳ ゴシック" panose="020B0609070205080204" pitchFamily="49" charset="-128"/>
                <a:ea typeface="ＭＳ ゴシック" panose="020B0609070205080204" pitchFamily="49" charset="-128"/>
              </a:rPr>
              <a:t>・府事業区間</a:t>
            </a:r>
            <a:r>
              <a:rPr lang="en-US" altLang="ja-JP" sz="1800" dirty="0" smtClean="0">
                <a:latin typeface="ＭＳ ゴシック" panose="020B0609070205080204" pitchFamily="49" charset="-128"/>
                <a:ea typeface="ＭＳ ゴシック" panose="020B0609070205080204" pitchFamily="49" charset="-128"/>
              </a:rPr>
              <a:t>L=6.1km</a:t>
            </a:r>
            <a:r>
              <a:rPr lang="ja-JP" altLang="en-US" sz="1800" dirty="0" smtClean="0">
                <a:latin typeface="ＭＳ ゴシック" panose="020B0609070205080204" pitchFamily="49" charset="-128"/>
                <a:ea typeface="ＭＳ ゴシック" panose="020B0609070205080204" pitchFamily="49" charset="-128"/>
              </a:rPr>
              <a:t>のうち</a:t>
            </a:r>
            <a:r>
              <a:rPr lang="en-US" altLang="ja-JP" sz="1800" dirty="0" smtClean="0">
                <a:latin typeface="ＭＳ ゴシック" panose="020B0609070205080204" pitchFamily="49" charset="-128"/>
                <a:ea typeface="ＭＳ ゴシック" panose="020B0609070205080204" pitchFamily="49" charset="-128"/>
              </a:rPr>
              <a:t>3.4km</a:t>
            </a:r>
            <a:r>
              <a:rPr lang="ja-JP" altLang="en-US" sz="1800" dirty="0" smtClean="0">
                <a:latin typeface="ＭＳ ゴシック" panose="020B0609070205080204" pitchFamily="49" charset="-128"/>
                <a:ea typeface="ＭＳ ゴシック" panose="020B0609070205080204" pitchFamily="49" charset="-128"/>
              </a:rPr>
              <a:t>が既に供用済み。</a:t>
            </a:r>
            <a:endParaRPr lang="en-US" altLang="ja-JP" sz="1800" dirty="0" smtClean="0">
              <a:latin typeface="ＭＳ ゴシック" panose="020B0609070205080204" pitchFamily="49" charset="-128"/>
              <a:ea typeface="ＭＳ ゴシック" panose="020B0609070205080204" pitchFamily="49" charset="-128"/>
            </a:endParaRPr>
          </a:p>
          <a:p>
            <a:pPr>
              <a:buNone/>
            </a:pPr>
            <a:r>
              <a:rPr lang="ja-JP" altLang="en-US" sz="1800" dirty="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３</a:t>
            </a:r>
            <a:r>
              <a:rPr lang="ja-JP" altLang="en-US" sz="1800" dirty="0">
                <a:latin typeface="ＭＳ ゴシック" panose="020B0609070205080204" pitchFamily="49" charset="-128"/>
                <a:ea typeface="ＭＳ ゴシック" panose="020B0609070205080204" pitchFamily="49" charset="-128"/>
              </a:rPr>
              <a:t>工区についても用地取得済みであり、府県間トンネルの本体工等が完成</a:t>
            </a:r>
            <a:r>
              <a:rPr lang="ja-JP" altLang="en-US" sz="1800" dirty="0" smtClean="0">
                <a:latin typeface="ＭＳ ゴシック" panose="020B0609070205080204" pitchFamily="49" charset="-128"/>
                <a:ea typeface="ＭＳ ゴシック" panose="020B0609070205080204" pitchFamily="49" charset="-128"/>
              </a:rPr>
              <a:t>、</a:t>
            </a:r>
            <a:endParaRPr lang="en-US" altLang="ja-JP" sz="1800" dirty="0" smtClean="0">
              <a:latin typeface="ＭＳ ゴシック" panose="020B0609070205080204" pitchFamily="49" charset="-128"/>
              <a:ea typeface="ＭＳ ゴシック" panose="020B0609070205080204" pitchFamily="49" charset="-128"/>
            </a:endParaRPr>
          </a:p>
          <a:p>
            <a:pPr>
              <a:buNone/>
            </a:pPr>
            <a:r>
              <a:rPr lang="ja-JP" altLang="en-US" sz="1800" dirty="0">
                <a:latin typeface="ＭＳ ゴシック" panose="020B0609070205080204" pitchFamily="49" charset="-128"/>
                <a:ea typeface="ＭＳ ゴシック" panose="020B0609070205080204" pitchFamily="49" charset="-128"/>
              </a:rPr>
              <a:t>　</a:t>
            </a:r>
            <a:r>
              <a:rPr lang="ja-JP" altLang="en-US" sz="1800" dirty="0" smtClean="0">
                <a:latin typeface="ＭＳ ゴシック" panose="020B0609070205080204" pitchFamily="49" charset="-128"/>
                <a:ea typeface="ＭＳ ゴシック" panose="020B0609070205080204" pitchFamily="49" charset="-128"/>
              </a:rPr>
              <a:t>残る</a:t>
            </a:r>
            <a:r>
              <a:rPr lang="ja-JP" altLang="en-US" sz="1800" dirty="0">
                <a:latin typeface="ＭＳ ゴシック" panose="020B0609070205080204" pitchFamily="49" charset="-128"/>
                <a:ea typeface="ＭＳ ゴシック" panose="020B0609070205080204" pitchFamily="49" charset="-128"/>
              </a:rPr>
              <a:t>区間についても道路築造工事を</a:t>
            </a:r>
            <a:r>
              <a:rPr lang="ja-JP" altLang="en-US" sz="1800" dirty="0" smtClean="0">
                <a:latin typeface="ＭＳ ゴシック" panose="020B0609070205080204" pitchFamily="49" charset="-128"/>
                <a:ea typeface="ＭＳ ゴシック" panose="020B0609070205080204" pitchFamily="49" charset="-128"/>
              </a:rPr>
              <a:t>推進中。</a:t>
            </a:r>
            <a:endParaRPr lang="ja-JP" altLang="en-US" sz="1800" dirty="0">
              <a:latin typeface="ＭＳ ゴシック" panose="020B0609070205080204" pitchFamily="49" charset="-128"/>
              <a:ea typeface="ＭＳ ゴシック" panose="020B0609070205080204" pitchFamily="49" charset="-128"/>
            </a:endParaRPr>
          </a:p>
        </p:txBody>
      </p:sp>
      <p:pic>
        <p:nvPicPr>
          <p:cNvPr id="24581"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215" y="1879131"/>
            <a:ext cx="8242300" cy="29956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Freeform 11"/>
          <p:cNvSpPr>
            <a:spLocks/>
          </p:cNvSpPr>
          <p:nvPr/>
        </p:nvSpPr>
        <p:spPr bwMode="auto">
          <a:xfrm>
            <a:off x="2877703" y="2907831"/>
            <a:ext cx="9525" cy="1728787"/>
          </a:xfrm>
          <a:custGeom>
            <a:avLst/>
            <a:gdLst>
              <a:gd name="T0" fmla="*/ 0 w 1"/>
              <a:gd name="T1" fmla="*/ 0 h 259"/>
              <a:gd name="T2" fmla="*/ 0 w 1"/>
              <a:gd name="T3" fmla="*/ 2147483647 h 259"/>
              <a:gd name="T4" fmla="*/ 0 60000 65536"/>
              <a:gd name="T5" fmla="*/ 0 60000 65536"/>
            </a:gdLst>
            <a:ahLst/>
            <a:cxnLst>
              <a:cxn ang="T4">
                <a:pos x="T0" y="T1"/>
              </a:cxn>
              <a:cxn ang="T5">
                <a:pos x="T2" y="T3"/>
              </a:cxn>
            </a:cxnLst>
            <a:rect l="0" t="0" r="r" b="b"/>
            <a:pathLst>
              <a:path w="1" h="259">
                <a:moveTo>
                  <a:pt x="0" y="0"/>
                </a:moveTo>
                <a:lnTo>
                  <a:pt x="0" y="259"/>
                </a:lnTo>
              </a:path>
            </a:pathLst>
          </a:custGeom>
          <a:solidFill>
            <a:srgbClr val="FFFF00"/>
          </a:solidFill>
          <a:ln w="9525">
            <a:solidFill>
              <a:srgbClr val="FFFF00"/>
            </a:solidFill>
            <a:round/>
            <a:headEnd/>
            <a:tailEnd/>
          </a:ln>
        </p:spPr>
        <p:txBody>
          <a:bodyPr/>
          <a:lstStyle/>
          <a:p>
            <a:endParaRPr lang="ja-JP" altLang="en-US"/>
          </a:p>
        </p:txBody>
      </p:sp>
      <p:sp>
        <p:nvSpPr>
          <p:cNvPr id="24583" name="Freeform 12"/>
          <p:cNvSpPr>
            <a:spLocks/>
          </p:cNvSpPr>
          <p:nvPr/>
        </p:nvSpPr>
        <p:spPr bwMode="auto">
          <a:xfrm>
            <a:off x="366278" y="2779243"/>
            <a:ext cx="2878137" cy="431800"/>
          </a:xfrm>
          <a:custGeom>
            <a:avLst/>
            <a:gdLst>
              <a:gd name="T0" fmla="*/ 0 w 398"/>
              <a:gd name="T1" fmla="*/ 2147483647 h 65"/>
              <a:gd name="T2" fmla="*/ 2147483647 w 398"/>
              <a:gd name="T3" fmla="*/ 2147483647 h 65"/>
              <a:gd name="T4" fmla="*/ 2147483647 w 398"/>
              <a:gd name="T5" fmla="*/ 2147483647 h 65"/>
              <a:gd name="T6" fmla="*/ 2147483647 w 398"/>
              <a:gd name="T7" fmla="*/ 2147483647 h 65"/>
              <a:gd name="T8" fmla="*/ 2147483647 w 398"/>
              <a:gd name="T9" fmla="*/ 2147483647 h 65"/>
              <a:gd name="T10" fmla="*/ 2147483647 w 398"/>
              <a:gd name="T11" fmla="*/ 2147483647 h 65"/>
              <a:gd name="T12" fmla="*/ 2147483647 w 398"/>
              <a:gd name="T13" fmla="*/ 2147483647 h 65"/>
              <a:gd name="T14" fmla="*/ 2147483647 w 398"/>
              <a:gd name="T15" fmla="*/ 2147483647 h 65"/>
              <a:gd name="T16" fmla="*/ 2147483647 w 398"/>
              <a:gd name="T17" fmla="*/ 0 h 65"/>
              <a:gd name="T18" fmla="*/ 2147483647 w 398"/>
              <a:gd name="T19" fmla="*/ 2147483647 h 65"/>
              <a:gd name="T20" fmla="*/ 2147483647 w 398"/>
              <a:gd name="T21" fmla="*/ 2147483647 h 65"/>
              <a:gd name="T22" fmla="*/ 2147483647 w 398"/>
              <a:gd name="T23" fmla="*/ 2147483647 h 65"/>
              <a:gd name="T24" fmla="*/ 2147483647 w 398"/>
              <a:gd name="T25" fmla="*/ 2147483647 h 65"/>
              <a:gd name="T26" fmla="*/ 2147483647 w 398"/>
              <a:gd name="T27" fmla="*/ 2147483647 h 65"/>
              <a:gd name="T28" fmla="*/ 2147483647 w 398"/>
              <a:gd name="T29" fmla="*/ 2147483647 h 65"/>
              <a:gd name="T30" fmla="*/ 2147483647 w 398"/>
              <a:gd name="T31" fmla="*/ 2147483647 h 65"/>
              <a:gd name="T32" fmla="*/ 2147483647 w 398"/>
              <a:gd name="T33" fmla="*/ 2147483647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8" h="65">
                <a:moveTo>
                  <a:pt x="0" y="65"/>
                </a:moveTo>
                <a:cubicBezTo>
                  <a:pt x="7" y="57"/>
                  <a:pt x="15" y="49"/>
                  <a:pt x="25" y="45"/>
                </a:cubicBezTo>
                <a:cubicBezTo>
                  <a:pt x="35" y="41"/>
                  <a:pt x="49" y="43"/>
                  <a:pt x="60" y="42"/>
                </a:cubicBezTo>
                <a:cubicBezTo>
                  <a:pt x="71" y="41"/>
                  <a:pt x="78" y="40"/>
                  <a:pt x="89" y="36"/>
                </a:cubicBezTo>
                <a:cubicBezTo>
                  <a:pt x="100" y="32"/>
                  <a:pt x="118" y="21"/>
                  <a:pt x="129" y="16"/>
                </a:cubicBezTo>
                <a:cubicBezTo>
                  <a:pt x="140" y="11"/>
                  <a:pt x="145" y="8"/>
                  <a:pt x="153" y="7"/>
                </a:cubicBezTo>
                <a:cubicBezTo>
                  <a:pt x="161" y="6"/>
                  <a:pt x="171" y="11"/>
                  <a:pt x="180" y="11"/>
                </a:cubicBezTo>
                <a:cubicBezTo>
                  <a:pt x="189" y="11"/>
                  <a:pt x="198" y="8"/>
                  <a:pt x="207" y="6"/>
                </a:cubicBezTo>
                <a:cubicBezTo>
                  <a:pt x="216" y="4"/>
                  <a:pt x="224" y="0"/>
                  <a:pt x="232" y="0"/>
                </a:cubicBezTo>
                <a:cubicBezTo>
                  <a:pt x="240" y="0"/>
                  <a:pt x="246" y="3"/>
                  <a:pt x="254" y="7"/>
                </a:cubicBezTo>
                <a:cubicBezTo>
                  <a:pt x="262" y="11"/>
                  <a:pt x="272" y="20"/>
                  <a:pt x="281" y="22"/>
                </a:cubicBezTo>
                <a:cubicBezTo>
                  <a:pt x="290" y="24"/>
                  <a:pt x="301" y="18"/>
                  <a:pt x="306" y="17"/>
                </a:cubicBezTo>
                <a:cubicBezTo>
                  <a:pt x="311" y="16"/>
                  <a:pt x="310" y="17"/>
                  <a:pt x="314" y="18"/>
                </a:cubicBezTo>
                <a:cubicBezTo>
                  <a:pt x="318" y="19"/>
                  <a:pt x="323" y="22"/>
                  <a:pt x="330" y="23"/>
                </a:cubicBezTo>
                <a:cubicBezTo>
                  <a:pt x="337" y="24"/>
                  <a:pt x="345" y="24"/>
                  <a:pt x="354" y="26"/>
                </a:cubicBezTo>
                <a:cubicBezTo>
                  <a:pt x="363" y="28"/>
                  <a:pt x="378" y="31"/>
                  <a:pt x="385" y="35"/>
                </a:cubicBezTo>
                <a:cubicBezTo>
                  <a:pt x="392" y="39"/>
                  <a:pt x="395" y="46"/>
                  <a:pt x="398" y="49"/>
                </a:cubicBezTo>
              </a:path>
            </a:pathLst>
          </a:custGeom>
          <a:noFill/>
          <a:ln w="63500" cmpd="sng">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84" name="Freeform 13"/>
          <p:cNvSpPr>
            <a:spLocks/>
          </p:cNvSpPr>
          <p:nvPr/>
        </p:nvSpPr>
        <p:spPr bwMode="auto">
          <a:xfrm>
            <a:off x="728228" y="4804893"/>
            <a:ext cx="7615237" cy="0"/>
          </a:xfrm>
          <a:custGeom>
            <a:avLst/>
            <a:gdLst>
              <a:gd name="T0" fmla="*/ 0 w 1053"/>
              <a:gd name="T1" fmla="*/ 9 h 5"/>
              <a:gd name="T2" fmla="*/ 2147483647 w 1053"/>
              <a:gd name="T3" fmla="*/ 0 h 5"/>
              <a:gd name="T4" fmla="*/ 0 60000 65536"/>
              <a:gd name="T5" fmla="*/ 0 60000 65536"/>
            </a:gdLst>
            <a:ahLst/>
            <a:cxnLst>
              <a:cxn ang="T4">
                <a:pos x="T0" y="T1"/>
              </a:cxn>
              <a:cxn ang="T5">
                <a:pos x="T2" y="T3"/>
              </a:cxn>
            </a:cxnLst>
            <a:rect l="0" t="0" r="r" b="b"/>
            <a:pathLst>
              <a:path w="1053" h="5">
                <a:moveTo>
                  <a:pt x="0" y="5"/>
                </a:moveTo>
                <a:lnTo>
                  <a:pt x="1053" y="0"/>
                </a:lnTo>
              </a:path>
            </a:pathLst>
          </a:custGeom>
          <a:noFill/>
          <a:ln w="50800">
            <a:solidFill>
              <a:srgbClr val="FF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85" name="Freeform 15"/>
          <p:cNvSpPr>
            <a:spLocks/>
          </p:cNvSpPr>
          <p:nvPr/>
        </p:nvSpPr>
        <p:spPr bwMode="auto">
          <a:xfrm>
            <a:off x="742515" y="3190406"/>
            <a:ext cx="7938" cy="1730375"/>
          </a:xfrm>
          <a:custGeom>
            <a:avLst/>
            <a:gdLst>
              <a:gd name="T0" fmla="*/ 0 w 1"/>
              <a:gd name="T1" fmla="*/ 0 h 259"/>
              <a:gd name="T2" fmla="*/ 0 w 1"/>
              <a:gd name="T3" fmla="*/ 2147483647 h 259"/>
              <a:gd name="T4" fmla="*/ 0 60000 65536"/>
              <a:gd name="T5" fmla="*/ 0 60000 65536"/>
            </a:gdLst>
            <a:ahLst/>
            <a:cxnLst>
              <a:cxn ang="T4">
                <a:pos x="T0" y="T1"/>
              </a:cxn>
              <a:cxn ang="T5">
                <a:pos x="T2" y="T3"/>
              </a:cxn>
            </a:cxnLst>
            <a:rect l="0" t="0" r="r" b="b"/>
            <a:pathLst>
              <a:path w="1" h="259">
                <a:moveTo>
                  <a:pt x="0" y="0"/>
                </a:moveTo>
                <a:lnTo>
                  <a:pt x="0" y="259"/>
                </a:lnTo>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86" name="Line 16"/>
          <p:cNvSpPr>
            <a:spLocks noChangeShapeType="1"/>
          </p:cNvSpPr>
          <p:nvPr/>
        </p:nvSpPr>
        <p:spPr bwMode="auto">
          <a:xfrm flipH="1">
            <a:off x="8343465" y="4111156"/>
            <a:ext cx="6350" cy="769937"/>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587" name="Freeform 17"/>
          <p:cNvSpPr>
            <a:spLocks/>
          </p:cNvSpPr>
          <p:nvPr/>
        </p:nvSpPr>
        <p:spPr bwMode="auto">
          <a:xfrm flipV="1">
            <a:off x="742515" y="4323881"/>
            <a:ext cx="2135188" cy="63500"/>
          </a:xfrm>
          <a:custGeom>
            <a:avLst/>
            <a:gdLst>
              <a:gd name="T0" fmla="*/ 0 w 318"/>
              <a:gd name="T1" fmla="*/ 0 h 1"/>
              <a:gd name="T2" fmla="*/ 2147483647 w 318"/>
              <a:gd name="T3" fmla="*/ 0 h 1"/>
              <a:gd name="T4" fmla="*/ 0 60000 65536"/>
              <a:gd name="T5" fmla="*/ 0 60000 65536"/>
            </a:gdLst>
            <a:ahLst/>
            <a:cxnLst>
              <a:cxn ang="T4">
                <a:pos x="T0" y="T1"/>
              </a:cxn>
              <a:cxn ang="T5">
                <a:pos x="T2" y="T3"/>
              </a:cxn>
            </a:cxnLst>
            <a:rect l="0" t="0" r="r" b="b"/>
            <a:pathLst>
              <a:path w="318" h="1">
                <a:moveTo>
                  <a:pt x="0" y="0"/>
                </a:moveTo>
                <a:lnTo>
                  <a:pt x="318" y="0"/>
                </a:lnTo>
              </a:path>
            </a:pathLst>
          </a:custGeom>
          <a:noFill/>
          <a:ln w="50800">
            <a:solidFill>
              <a:srgbClr val="FF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88" name="Freeform 18"/>
          <p:cNvSpPr>
            <a:spLocks/>
          </p:cNvSpPr>
          <p:nvPr/>
        </p:nvSpPr>
        <p:spPr bwMode="auto">
          <a:xfrm flipV="1">
            <a:off x="5065278" y="4323881"/>
            <a:ext cx="3284537" cy="63500"/>
          </a:xfrm>
          <a:custGeom>
            <a:avLst/>
            <a:gdLst>
              <a:gd name="T0" fmla="*/ 0 w 455"/>
              <a:gd name="T1" fmla="*/ 0 h 1"/>
              <a:gd name="T2" fmla="*/ 2147483647 w 455"/>
              <a:gd name="T3" fmla="*/ 0 h 1"/>
              <a:gd name="T4" fmla="*/ 0 60000 65536"/>
              <a:gd name="T5" fmla="*/ 0 60000 65536"/>
            </a:gdLst>
            <a:ahLst/>
            <a:cxnLst>
              <a:cxn ang="T4">
                <a:pos x="T0" y="T1"/>
              </a:cxn>
              <a:cxn ang="T5">
                <a:pos x="T2" y="T3"/>
              </a:cxn>
            </a:cxnLst>
            <a:rect l="0" t="0" r="r" b="b"/>
            <a:pathLst>
              <a:path w="455" h="1">
                <a:moveTo>
                  <a:pt x="0" y="0"/>
                </a:moveTo>
                <a:lnTo>
                  <a:pt x="455" y="0"/>
                </a:lnTo>
              </a:path>
            </a:pathLst>
          </a:custGeom>
          <a:noFill/>
          <a:ln w="50800">
            <a:solidFill>
              <a:srgbClr val="FF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89" name="Text Box 19"/>
          <p:cNvSpPr txBox="1">
            <a:spLocks noChangeArrowheads="1"/>
          </p:cNvSpPr>
          <p:nvPr/>
        </p:nvSpPr>
        <p:spPr bwMode="auto">
          <a:xfrm>
            <a:off x="1039378" y="3815881"/>
            <a:ext cx="1690687" cy="512762"/>
          </a:xfrm>
          <a:prstGeom prst="rect">
            <a:avLst/>
          </a:prstGeom>
          <a:solidFill>
            <a:srgbClr val="FFFFFF"/>
          </a:solidFill>
          <a:ln w="9525">
            <a:solidFill>
              <a:srgbClr val="000000"/>
            </a:solid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a:solidFill>
                  <a:srgbClr val="000000"/>
                </a:solidFill>
                <a:latin typeface="ＭＳ ゴシック" pitchFamily="49" charset="-128"/>
                <a:ea typeface="ＭＳ ゴシック" pitchFamily="49" charset="-128"/>
              </a:rPr>
              <a:t>第１工区　</a:t>
            </a:r>
            <a:r>
              <a:rPr lang="en-US" altLang="ja-JP" sz="1400" dirty="0">
                <a:solidFill>
                  <a:srgbClr val="000000"/>
                </a:solidFill>
                <a:latin typeface="ＭＳ ゴシック" pitchFamily="49" charset="-128"/>
                <a:ea typeface="ＭＳ ゴシック" pitchFamily="49" charset="-128"/>
              </a:rPr>
              <a:t>L=1.8km</a:t>
            </a:r>
          </a:p>
          <a:p>
            <a:pPr algn="ctr" eaLnBrk="1" hangingPunct="1">
              <a:spcBef>
                <a:spcPct val="0"/>
              </a:spcBef>
              <a:buFontTx/>
              <a:buNone/>
            </a:pPr>
            <a:r>
              <a:rPr lang="ja-JP" altLang="en-US" sz="1400" dirty="0">
                <a:solidFill>
                  <a:srgbClr val="000000"/>
                </a:solidFill>
                <a:latin typeface="ＭＳ ゴシック" pitchFamily="49" charset="-128"/>
                <a:ea typeface="ＭＳ ゴシック" pitchFamily="49" charset="-128"/>
              </a:rPr>
              <a:t>（</a:t>
            </a:r>
            <a:r>
              <a:rPr lang="en-US" altLang="ja-JP" sz="1400" dirty="0">
                <a:solidFill>
                  <a:srgbClr val="000000"/>
                </a:solidFill>
                <a:latin typeface="ＭＳ ゴシック" pitchFamily="49" charset="-128"/>
                <a:ea typeface="ＭＳ ゴシック" pitchFamily="49" charset="-128"/>
              </a:rPr>
              <a:t>H15.3</a:t>
            </a:r>
            <a:r>
              <a:rPr lang="ja-JP" altLang="en-US" sz="1400" dirty="0">
                <a:solidFill>
                  <a:srgbClr val="000000"/>
                </a:solidFill>
                <a:latin typeface="ＭＳ ゴシック" pitchFamily="49" charset="-128"/>
                <a:ea typeface="ＭＳ ゴシック" pitchFamily="49" charset="-128"/>
              </a:rPr>
              <a:t>供用済み）</a:t>
            </a:r>
            <a:endParaRPr lang="ja-JP" altLang="en-US" sz="1400" dirty="0">
              <a:solidFill>
                <a:srgbClr val="000000"/>
              </a:solidFill>
              <a:latin typeface="Arial" pitchFamily="34" charset="0"/>
            </a:endParaRPr>
          </a:p>
        </p:txBody>
      </p:sp>
      <p:sp>
        <p:nvSpPr>
          <p:cNvPr id="24590" name="Text Box 21"/>
          <p:cNvSpPr txBox="1">
            <a:spLocks noChangeArrowheads="1"/>
          </p:cNvSpPr>
          <p:nvPr/>
        </p:nvSpPr>
        <p:spPr bwMode="auto">
          <a:xfrm>
            <a:off x="5392303" y="3828581"/>
            <a:ext cx="1689100" cy="514350"/>
          </a:xfrm>
          <a:prstGeom prst="rect">
            <a:avLst/>
          </a:prstGeom>
          <a:solidFill>
            <a:srgbClr val="FFFFFF"/>
          </a:solidFill>
          <a:ln w="9525">
            <a:solidFill>
              <a:srgbClr val="000000"/>
            </a:solid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 typeface="Arial" pitchFamily="34" charset="0"/>
              <a:buNone/>
            </a:pPr>
            <a:r>
              <a:rPr lang="ja-JP" altLang="en-US" sz="1400" dirty="0">
                <a:solidFill>
                  <a:srgbClr val="000000"/>
                </a:solidFill>
                <a:latin typeface="ＭＳ ゴシック" pitchFamily="49" charset="-128"/>
                <a:ea typeface="ＭＳ ゴシック" pitchFamily="49" charset="-128"/>
              </a:rPr>
              <a:t>第３工区　</a:t>
            </a:r>
            <a:r>
              <a:rPr lang="en-US" altLang="ja-JP" sz="1400" dirty="0">
                <a:solidFill>
                  <a:srgbClr val="000000"/>
                </a:solidFill>
                <a:latin typeface="ＭＳ ゴシック" pitchFamily="49" charset="-128"/>
                <a:ea typeface="ＭＳ ゴシック" pitchFamily="49" charset="-128"/>
              </a:rPr>
              <a:t>L=2.4km</a:t>
            </a:r>
          </a:p>
          <a:p>
            <a:pPr algn="ctr" eaLnBrk="1" hangingPunct="1">
              <a:spcBef>
                <a:spcPct val="0"/>
              </a:spcBef>
              <a:buFont typeface="Arial" pitchFamily="34" charset="0"/>
              <a:buNone/>
            </a:pPr>
            <a:r>
              <a:rPr lang="ja-JP" altLang="en-US" sz="1400" dirty="0">
                <a:solidFill>
                  <a:srgbClr val="000000"/>
                </a:solidFill>
                <a:latin typeface="ＭＳ ゴシック" pitchFamily="49" charset="-128"/>
                <a:ea typeface="ＭＳ ゴシック" pitchFamily="49" charset="-128"/>
              </a:rPr>
              <a:t>事業</a:t>
            </a:r>
            <a:r>
              <a:rPr lang="ja-JP" altLang="en-US" sz="1400" dirty="0" smtClean="0">
                <a:solidFill>
                  <a:srgbClr val="000000"/>
                </a:solidFill>
                <a:latin typeface="ＭＳ ゴシック" pitchFamily="49" charset="-128"/>
                <a:ea typeface="ＭＳ ゴシック" pitchFamily="49" charset="-128"/>
              </a:rPr>
              <a:t>中</a:t>
            </a:r>
            <a:endParaRPr lang="ja-JP" altLang="en-US" sz="1400" dirty="0">
              <a:solidFill>
                <a:srgbClr val="000000"/>
              </a:solidFill>
              <a:latin typeface="Arial" pitchFamily="34" charset="0"/>
            </a:endParaRPr>
          </a:p>
        </p:txBody>
      </p:sp>
      <p:sp>
        <p:nvSpPr>
          <p:cNvPr id="24591" name="Freeform 22"/>
          <p:cNvSpPr>
            <a:spLocks/>
          </p:cNvSpPr>
          <p:nvPr/>
        </p:nvSpPr>
        <p:spPr bwMode="auto">
          <a:xfrm>
            <a:off x="5052578" y="3561881"/>
            <a:ext cx="6350" cy="1047750"/>
          </a:xfrm>
          <a:custGeom>
            <a:avLst/>
            <a:gdLst>
              <a:gd name="T0" fmla="*/ 0 w 1"/>
              <a:gd name="T1" fmla="*/ 0 h 157"/>
              <a:gd name="T2" fmla="*/ 2147483647 w 1"/>
              <a:gd name="T3" fmla="*/ 2147483647 h 157"/>
              <a:gd name="T4" fmla="*/ 0 60000 65536"/>
              <a:gd name="T5" fmla="*/ 0 60000 65536"/>
            </a:gdLst>
            <a:ahLst/>
            <a:cxnLst>
              <a:cxn ang="T4">
                <a:pos x="T0" y="T1"/>
              </a:cxn>
              <a:cxn ang="T5">
                <a:pos x="T2" y="T3"/>
              </a:cxn>
            </a:cxnLst>
            <a:rect l="0" t="0" r="r" b="b"/>
            <a:pathLst>
              <a:path w="1" h="157">
                <a:moveTo>
                  <a:pt x="0" y="0"/>
                </a:moveTo>
                <a:lnTo>
                  <a:pt x="1" y="157"/>
                </a:lnTo>
              </a:path>
            </a:pathLst>
          </a:custGeom>
          <a:noFill/>
          <a:ln w="508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92" name="Freeform 23"/>
          <p:cNvSpPr>
            <a:spLocks/>
          </p:cNvSpPr>
          <p:nvPr/>
        </p:nvSpPr>
        <p:spPr bwMode="auto">
          <a:xfrm>
            <a:off x="3250765" y="3103093"/>
            <a:ext cx="1893888" cy="474663"/>
          </a:xfrm>
          <a:custGeom>
            <a:avLst/>
            <a:gdLst>
              <a:gd name="T0" fmla="*/ 0 w 262"/>
              <a:gd name="T1" fmla="*/ 0 h 71"/>
              <a:gd name="T2" fmla="*/ 2147483647 w 262"/>
              <a:gd name="T3" fmla="*/ 2147483647 h 71"/>
              <a:gd name="T4" fmla="*/ 2147483647 w 262"/>
              <a:gd name="T5" fmla="*/ 2147483647 h 71"/>
              <a:gd name="T6" fmla="*/ 2147483647 w 262"/>
              <a:gd name="T7" fmla="*/ 2147483647 h 71"/>
              <a:gd name="T8" fmla="*/ 2147483647 w 262"/>
              <a:gd name="T9" fmla="*/ 2147483647 h 71"/>
              <a:gd name="T10" fmla="*/ 2147483647 w 262"/>
              <a:gd name="T11" fmla="*/ 2147483647 h 71"/>
              <a:gd name="T12" fmla="*/ 2147483647 w 262"/>
              <a:gd name="T13" fmla="*/ 2147483647 h 71"/>
              <a:gd name="T14" fmla="*/ 2147483647 w 262"/>
              <a:gd name="T15" fmla="*/ 2147483647 h 71"/>
              <a:gd name="T16" fmla="*/ 2147483647 w 262"/>
              <a:gd name="T17" fmla="*/ 2147483647 h 71"/>
              <a:gd name="T18" fmla="*/ 2147483647 w 262"/>
              <a:gd name="T19" fmla="*/ 2147483647 h 71"/>
              <a:gd name="T20" fmla="*/ 2147483647 w 262"/>
              <a:gd name="T21" fmla="*/ 2147483647 h 71"/>
              <a:gd name="T22" fmla="*/ 2147483647 w 262"/>
              <a:gd name="T23" fmla="*/ 2147483647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2" h="71">
                <a:moveTo>
                  <a:pt x="0" y="0"/>
                </a:moveTo>
                <a:cubicBezTo>
                  <a:pt x="5" y="6"/>
                  <a:pt x="11" y="12"/>
                  <a:pt x="19" y="13"/>
                </a:cubicBezTo>
                <a:cubicBezTo>
                  <a:pt x="27" y="14"/>
                  <a:pt x="41" y="9"/>
                  <a:pt x="51" y="8"/>
                </a:cubicBezTo>
                <a:cubicBezTo>
                  <a:pt x="61" y="7"/>
                  <a:pt x="69" y="5"/>
                  <a:pt x="82" y="7"/>
                </a:cubicBezTo>
                <a:cubicBezTo>
                  <a:pt x="95" y="9"/>
                  <a:pt x="119" y="16"/>
                  <a:pt x="131" y="21"/>
                </a:cubicBezTo>
                <a:cubicBezTo>
                  <a:pt x="143" y="26"/>
                  <a:pt x="148" y="33"/>
                  <a:pt x="153" y="36"/>
                </a:cubicBezTo>
                <a:cubicBezTo>
                  <a:pt x="158" y="39"/>
                  <a:pt x="156" y="39"/>
                  <a:pt x="163" y="40"/>
                </a:cubicBezTo>
                <a:cubicBezTo>
                  <a:pt x="170" y="41"/>
                  <a:pt x="185" y="42"/>
                  <a:pt x="195" y="45"/>
                </a:cubicBezTo>
                <a:cubicBezTo>
                  <a:pt x="205" y="48"/>
                  <a:pt x="217" y="53"/>
                  <a:pt x="224" y="56"/>
                </a:cubicBezTo>
                <a:cubicBezTo>
                  <a:pt x="231" y="59"/>
                  <a:pt x="232" y="61"/>
                  <a:pt x="236" y="63"/>
                </a:cubicBezTo>
                <a:cubicBezTo>
                  <a:pt x="240" y="65"/>
                  <a:pt x="244" y="68"/>
                  <a:pt x="248" y="69"/>
                </a:cubicBezTo>
                <a:cubicBezTo>
                  <a:pt x="252" y="70"/>
                  <a:pt x="259" y="71"/>
                  <a:pt x="262" y="71"/>
                </a:cubicBezTo>
              </a:path>
            </a:pathLst>
          </a:custGeom>
          <a:noFill/>
          <a:ln w="63500" cmpd="sng">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93" name="Freeform 24"/>
          <p:cNvSpPr>
            <a:spLocks/>
          </p:cNvSpPr>
          <p:nvPr/>
        </p:nvSpPr>
        <p:spPr bwMode="auto">
          <a:xfrm>
            <a:off x="5144653" y="3487268"/>
            <a:ext cx="2125662" cy="385763"/>
          </a:xfrm>
          <a:custGeom>
            <a:avLst/>
            <a:gdLst>
              <a:gd name="T0" fmla="*/ 0 w 294"/>
              <a:gd name="T1" fmla="*/ 2147483647 h 58"/>
              <a:gd name="T2" fmla="*/ 2147483647 w 294"/>
              <a:gd name="T3" fmla="*/ 2147483647 h 58"/>
              <a:gd name="T4" fmla="*/ 2147483647 w 294"/>
              <a:gd name="T5" fmla="*/ 2147483647 h 58"/>
              <a:gd name="T6" fmla="*/ 2147483647 w 294"/>
              <a:gd name="T7" fmla="*/ 2147483647 h 58"/>
              <a:gd name="T8" fmla="*/ 2147483647 w 294"/>
              <a:gd name="T9" fmla="*/ 2147483647 h 58"/>
              <a:gd name="T10" fmla="*/ 2147483647 w 294"/>
              <a:gd name="T11" fmla="*/ 2147483647 h 58"/>
              <a:gd name="T12" fmla="*/ 2147483647 w 294"/>
              <a:gd name="T13" fmla="*/ 2147483647 h 58"/>
              <a:gd name="T14" fmla="*/ 2147483647 w 294"/>
              <a:gd name="T15" fmla="*/ 2147483647 h 58"/>
              <a:gd name="T16" fmla="*/ 2147483647 w 294"/>
              <a:gd name="T17" fmla="*/ 2147483647 h 58"/>
              <a:gd name="T18" fmla="*/ 2147483647 w 294"/>
              <a:gd name="T19" fmla="*/ 2147483647 h 58"/>
              <a:gd name="T20" fmla="*/ 2147483647 w 294"/>
              <a:gd name="T21" fmla="*/ 2147483647 h 58"/>
              <a:gd name="T22" fmla="*/ 2147483647 w 294"/>
              <a:gd name="T23" fmla="*/ 2147483647 h 58"/>
              <a:gd name="T24" fmla="*/ 2147483647 w 294"/>
              <a:gd name="T25" fmla="*/ 2147483647 h 58"/>
              <a:gd name="T26" fmla="*/ 2147483647 w 294"/>
              <a:gd name="T27" fmla="*/ 2147483647 h 58"/>
              <a:gd name="T28" fmla="*/ 2147483647 w 294"/>
              <a:gd name="T29" fmla="*/ 2147483647 h 58"/>
              <a:gd name="T30" fmla="*/ 2147483647 w 294"/>
              <a:gd name="T31" fmla="*/ 2147483647 h 58"/>
              <a:gd name="T32" fmla="*/ 2147483647 w 294"/>
              <a:gd name="T33" fmla="*/ 2147483647 h 58"/>
              <a:gd name="T34" fmla="*/ 2147483647 w 294"/>
              <a:gd name="T35" fmla="*/ 214748364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4" h="58">
                <a:moveTo>
                  <a:pt x="0" y="14"/>
                </a:moveTo>
                <a:cubicBezTo>
                  <a:pt x="10" y="17"/>
                  <a:pt x="21" y="20"/>
                  <a:pt x="28" y="21"/>
                </a:cubicBezTo>
                <a:cubicBezTo>
                  <a:pt x="35" y="22"/>
                  <a:pt x="38" y="23"/>
                  <a:pt x="44" y="23"/>
                </a:cubicBezTo>
                <a:cubicBezTo>
                  <a:pt x="50" y="23"/>
                  <a:pt x="54" y="23"/>
                  <a:pt x="63" y="21"/>
                </a:cubicBezTo>
                <a:cubicBezTo>
                  <a:pt x="72" y="19"/>
                  <a:pt x="90" y="15"/>
                  <a:pt x="99" y="13"/>
                </a:cubicBezTo>
                <a:cubicBezTo>
                  <a:pt x="108" y="11"/>
                  <a:pt x="110" y="11"/>
                  <a:pt x="116" y="11"/>
                </a:cubicBezTo>
                <a:cubicBezTo>
                  <a:pt x="122" y="11"/>
                  <a:pt x="129" y="13"/>
                  <a:pt x="134" y="13"/>
                </a:cubicBezTo>
                <a:cubicBezTo>
                  <a:pt x="139" y="13"/>
                  <a:pt x="142" y="14"/>
                  <a:pt x="147" y="13"/>
                </a:cubicBezTo>
                <a:cubicBezTo>
                  <a:pt x="152" y="12"/>
                  <a:pt x="159" y="10"/>
                  <a:pt x="164" y="8"/>
                </a:cubicBezTo>
                <a:cubicBezTo>
                  <a:pt x="169" y="6"/>
                  <a:pt x="173" y="2"/>
                  <a:pt x="177" y="1"/>
                </a:cubicBezTo>
                <a:cubicBezTo>
                  <a:pt x="181" y="0"/>
                  <a:pt x="186" y="1"/>
                  <a:pt x="190" y="2"/>
                </a:cubicBezTo>
                <a:cubicBezTo>
                  <a:pt x="194" y="3"/>
                  <a:pt x="197" y="4"/>
                  <a:pt x="201" y="6"/>
                </a:cubicBezTo>
                <a:cubicBezTo>
                  <a:pt x="205" y="8"/>
                  <a:pt x="209" y="12"/>
                  <a:pt x="214" y="15"/>
                </a:cubicBezTo>
                <a:cubicBezTo>
                  <a:pt x="219" y="18"/>
                  <a:pt x="222" y="21"/>
                  <a:pt x="229" y="24"/>
                </a:cubicBezTo>
                <a:cubicBezTo>
                  <a:pt x="236" y="27"/>
                  <a:pt x="248" y="31"/>
                  <a:pt x="254" y="34"/>
                </a:cubicBezTo>
                <a:cubicBezTo>
                  <a:pt x="260" y="37"/>
                  <a:pt x="261" y="42"/>
                  <a:pt x="265" y="45"/>
                </a:cubicBezTo>
                <a:cubicBezTo>
                  <a:pt x="269" y="48"/>
                  <a:pt x="270" y="51"/>
                  <a:pt x="275" y="53"/>
                </a:cubicBezTo>
                <a:cubicBezTo>
                  <a:pt x="280" y="55"/>
                  <a:pt x="290" y="57"/>
                  <a:pt x="294" y="58"/>
                </a:cubicBezTo>
              </a:path>
            </a:pathLst>
          </a:custGeom>
          <a:noFill/>
          <a:ln w="63500" cmpd="sng">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94" name="Freeform 25"/>
          <p:cNvSpPr>
            <a:spLocks/>
          </p:cNvSpPr>
          <p:nvPr/>
        </p:nvSpPr>
        <p:spPr bwMode="auto">
          <a:xfrm>
            <a:off x="7270315" y="3873031"/>
            <a:ext cx="1327150" cy="382587"/>
          </a:xfrm>
          <a:custGeom>
            <a:avLst/>
            <a:gdLst>
              <a:gd name="T0" fmla="*/ 0 w 183"/>
              <a:gd name="T1" fmla="*/ 0 h 57"/>
              <a:gd name="T2" fmla="*/ 2147483647 w 183"/>
              <a:gd name="T3" fmla="*/ 2147483647 h 57"/>
              <a:gd name="T4" fmla="*/ 2147483647 w 183"/>
              <a:gd name="T5" fmla="*/ 2147483647 h 57"/>
              <a:gd name="T6" fmla="*/ 2147483647 w 183"/>
              <a:gd name="T7" fmla="*/ 2147483647 h 57"/>
              <a:gd name="T8" fmla="*/ 2147483647 w 183"/>
              <a:gd name="T9" fmla="*/ 214748364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57">
                <a:moveTo>
                  <a:pt x="0" y="0"/>
                </a:moveTo>
                <a:cubicBezTo>
                  <a:pt x="30" y="10"/>
                  <a:pt x="60" y="20"/>
                  <a:pt x="84" y="27"/>
                </a:cubicBezTo>
                <a:cubicBezTo>
                  <a:pt x="108" y="34"/>
                  <a:pt x="133" y="39"/>
                  <a:pt x="145" y="42"/>
                </a:cubicBezTo>
                <a:cubicBezTo>
                  <a:pt x="157" y="45"/>
                  <a:pt x="152" y="44"/>
                  <a:pt x="158" y="46"/>
                </a:cubicBezTo>
                <a:cubicBezTo>
                  <a:pt x="164" y="48"/>
                  <a:pt x="179" y="55"/>
                  <a:pt x="183" y="57"/>
                </a:cubicBezTo>
              </a:path>
            </a:pathLst>
          </a:custGeom>
          <a:noFill/>
          <a:ln w="57150" cap="flat"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96" name="Text Box 27"/>
          <p:cNvSpPr txBox="1">
            <a:spLocks noChangeArrowheads="1"/>
          </p:cNvSpPr>
          <p:nvPr/>
        </p:nvSpPr>
        <p:spPr bwMode="auto">
          <a:xfrm>
            <a:off x="1647390" y="3036418"/>
            <a:ext cx="898525" cy="173038"/>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a:solidFill>
                  <a:srgbClr val="000000"/>
                </a:solidFill>
                <a:latin typeface="ＭＳ ゴシック" pitchFamily="49" charset="-128"/>
                <a:ea typeface="ＭＳ ゴシック" pitchFamily="49" charset="-128"/>
              </a:rPr>
              <a:t>国道３７１号</a:t>
            </a:r>
            <a:endParaRPr lang="ja-JP" altLang="en-US" sz="1800">
              <a:solidFill>
                <a:srgbClr val="000000"/>
              </a:solidFill>
              <a:latin typeface="Arial" pitchFamily="34" charset="0"/>
            </a:endParaRPr>
          </a:p>
        </p:txBody>
      </p:sp>
      <p:sp>
        <p:nvSpPr>
          <p:cNvPr id="24597" name="Text Box 28"/>
          <p:cNvSpPr txBox="1">
            <a:spLocks noChangeArrowheads="1"/>
          </p:cNvSpPr>
          <p:nvPr/>
        </p:nvSpPr>
        <p:spPr bwMode="auto">
          <a:xfrm>
            <a:off x="423428" y="2939581"/>
            <a:ext cx="769937" cy="163512"/>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a:solidFill>
                  <a:srgbClr val="000000"/>
                </a:solidFill>
                <a:latin typeface="ＭＳ ゴシック" pitchFamily="49" charset="-128"/>
                <a:ea typeface="ＭＳ ゴシック" pitchFamily="49" charset="-128"/>
              </a:rPr>
              <a:t>美加の台駅</a:t>
            </a:r>
            <a:endParaRPr lang="ja-JP" altLang="en-US" sz="1800">
              <a:solidFill>
                <a:srgbClr val="000000"/>
              </a:solidFill>
              <a:latin typeface="Arial" pitchFamily="34" charset="0"/>
            </a:endParaRPr>
          </a:p>
        </p:txBody>
      </p:sp>
      <p:sp>
        <p:nvSpPr>
          <p:cNvPr id="24599" name="Text Box 30"/>
          <p:cNvSpPr txBox="1">
            <a:spLocks noChangeArrowheads="1"/>
          </p:cNvSpPr>
          <p:nvPr/>
        </p:nvSpPr>
        <p:spPr bwMode="auto">
          <a:xfrm>
            <a:off x="7289229" y="3198716"/>
            <a:ext cx="1255849" cy="352188"/>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00" dirty="0" smtClean="0">
                <a:solidFill>
                  <a:srgbClr val="000000"/>
                </a:solidFill>
                <a:latin typeface="ＭＳ ゴシック" pitchFamily="49" charset="-128"/>
                <a:ea typeface="ＭＳ ゴシック" pitchFamily="49" charset="-128"/>
              </a:rPr>
              <a:t>府県</a:t>
            </a:r>
            <a:r>
              <a:rPr lang="ja-JP" altLang="en-US" sz="1000" dirty="0">
                <a:solidFill>
                  <a:srgbClr val="000000"/>
                </a:solidFill>
                <a:latin typeface="ＭＳ ゴシック" pitchFamily="49" charset="-128"/>
                <a:ea typeface="ＭＳ ゴシック" pitchFamily="49" charset="-128"/>
              </a:rPr>
              <a:t>間</a:t>
            </a:r>
            <a:r>
              <a:rPr lang="ja-JP" altLang="en-US" sz="1000" dirty="0" smtClean="0">
                <a:solidFill>
                  <a:srgbClr val="000000"/>
                </a:solidFill>
                <a:latin typeface="ＭＳ ゴシック" pitchFamily="49" charset="-128"/>
                <a:ea typeface="ＭＳ ゴシック" pitchFamily="49" charset="-128"/>
              </a:rPr>
              <a:t>トンネル</a:t>
            </a:r>
            <a:endParaRPr lang="en-US" altLang="ja-JP" sz="1000" dirty="0" smtClean="0">
              <a:solidFill>
                <a:srgbClr val="000000"/>
              </a:solidFill>
              <a:latin typeface="ＭＳ ゴシック" pitchFamily="49" charset="-128"/>
              <a:ea typeface="ＭＳ ゴシック" pitchFamily="49" charset="-128"/>
            </a:endParaRPr>
          </a:p>
          <a:p>
            <a:pPr algn="ctr" eaLnBrk="1" hangingPunct="1">
              <a:spcBef>
                <a:spcPct val="0"/>
              </a:spcBef>
              <a:buFontTx/>
              <a:buNone/>
            </a:pPr>
            <a:r>
              <a:rPr lang="ja-JP" altLang="en-US" sz="1000" dirty="0" smtClean="0">
                <a:solidFill>
                  <a:srgbClr val="000000"/>
                </a:solidFill>
                <a:latin typeface="ＭＳ ゴシック" pitchFamily="49" charset="-128"/>
                <a:ea typeface="ＭＳ ゴシック" pitchFamily="49" charset="-128"/>
              </a:rPr>
              <a:t>（本体工 </a:t>
            </a:r>
            <a:r>
              <a:rPr lang="en-US" altLang="ja-JP" sz="1000" dirty="0" smtClean="0">
                <a:solidFill>
                  <a:srgbClr val="000000"/>
                </a:solidFill>
                <a:latin typeface="ＭＳ ゴシック" pitchFamily="49" charset="-128"/>
                <a:ea typeface="ＭＳ ゴシック" pitchFamily="49" charset="-128"/>
              </a:rPr>
              <a:t>R1</a:t>
            </a:r>
            <a:r>
              <a:rPr lang="ja-JP" altLang="en-US" sz="1000" dirty="0" smtClean="0">
                <a:solidFill>
                  <a:srgbClr val="000000"/>
                </a:solidFill>
                <a:latin typeface="ＭＳ ゴシック" pitchFamily="49" charset="-128"/>
                <a:ea typeface="ＭＳ ゴシック" pitchFamily="49" charset="-128"/>
              </a:rPr>
              <a:t>完成）</a:t>
            </a:r>
            <a:endParaRPr lang="ja-JP" altLang="en-US" sz="1800" dirty="0">
              <a:solidFill>
                <a:srgbClr val="000000"/>
              </a:solidFill>
              <a:latin typeface="Arial" pitchFamily="34" charset="0"/>
            </a:endParaRPr>
          </a:p>
        </p:txBody>
      </p:sp>
      <p:sp>
        <p:nvSpPr>
          <p:cNvPr id="24601" name="Text Box 34"/>
          <p:cNvSpPr txBox="1">
            <a:spLocks noChangeArrowheads="1"/>
          </p:cNvSpPr>
          <p:nvPr/>
        </p:nvSpPr>
        <p:spPr bwMode="auto">
          <a:xfrm>
            <a:off x="4382653" y="3230093"/>
            <a:ext cx="577850" cy="138113"/>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a:solidFill>
                  <a:srgbClr val="000000"/>
                </a:solidFill>
                <a:latin typeface="ＭＳ ゴシック" pitchFamily="49" charset="-128"/>
                <a:ea typeface="ＭＳ ゴシック" pitchFamily="49" charset="-128"/>
              </a:rPr>
              <a:t>天見駅</a:t>
            </a:r>
            <a:endParaRPr lang="ja-JP" altLang="en-US" sz="1800">
              <a:solidFill>
                <a:srgbClr val="000000"/>
              </a:solidFill>
              <a:latin typeface="Arial" pitchFamily="34" charset="0"/>
            </a:endParaRPr>
          </a:p>
        </p:txBody>
      </p:sp>
      <p:sp>
        <p:nvSpPr>
          <p:cNvPr id="24602" name="Freeform 55"/>
          <p:cNvSpPr>
            <a:spLocks/>
          </p:cNvSpPr>
          <p:nvPr/>
        </p:nvSpPr>
        <p:spPr bwMode="auto">
          <a:xfrm flipV="1">
            <a:off x="2877703" y="4387381"/>
            <a:ext cx="2187575" cy="0"/>
          </a:xfrm>
          <a:custGeom>
            <a:avLst/>
            <a:gdLst>
              <a:gd name="T0" fmla="*/ 0 w 318"/>
              <a:gd name="T1" fmla="*/ 0 h 1"/>
              <a:gd name="T2" fmla="*/ 2147483647 w 318"/>
              <a:gd name="T3" fmla="*/ 0 h 1"/>
              <a:gd name="T4" fmla="*/ 0 60000 65536"/>
              <a:gd name="T5" fmla="*/ 0 60000 65536"/>
            </a:gdLst>
            <a:ahLst/>
            <a:cxnLst>
              <a:cxn ang="T4">
                <a:pos x="T0" y="T1"/>
              </a:cxn>
              <a:cxn ang="T5">
                <a:pos x="T2" y="T3"/>
              </a:cxn>
            </a:cxnLst>
            <a:rect l="0" t="0" r="r" b="b"/>
            <a:pathLst>
              <a:path w="318" h="1">
                <a:moveTo>
                  <a:pt x="0" y="0"/>
                </a:moveTo>
                <a:lnTo>
                  <a:pt x="318" y="0"/>
                </a:lnTo>
              </a:path>
            </a:pathLst>
          </a:custGeom>
          <a:noFill/>
          <a:ln w="50800">
            <a:solidFill>
              <a:srgbClr val="FF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609" name="Text Box 26"/>
          <p:cNvSpPr txBox="1">
            <a:spLocks noChangeArrowheads="1"/>
          </p:cNvSpPr>
          <p:nvPr/>
        </p:nvSpPr>
        <p:spPr bwMode="auto">
          <a:xfrm>
            <a:off x="6159065" y="3604743"/>
            <a:ext cx="423863" cy="163513"/>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200">
                <a:solidFill>
                  <a:srgbClr val="000000"/>
                </a:solidFill>
                <a:latin typeface="Arial" pitchFamily="34" charset="0"/>
                <a:ea typeface="ＭＳ ゴシック" pitchFamily="49" charset="-128"/>
              </a:rPr>
              <a:t>現道</a:t>
            </a:r>
          </a:p>
        </p:txBody>
      </p:sp>
      <p:sp>
        <p:nvSpPr>
          <p:cNvPr id="39" name="Rectangle 2"/>
          <p:cNvSpPr txBox="1">
            <a:spLocks noChangeArrowheads="1"/>
          </p:cNvSpPr>
          <p:nvPr/>
        </p:nvSpPr>
        <p:spPr bwMode="auto">
          <a:xfrm>
            <a:off x="-22225" y="-12700"/>
            <a:ext cx="9166225"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３．事業の進捗の見込みの</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視点</a:t>
            </a:r>
            <a:endPar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614" name="Freeform 11"/>
          <p:cNvSpPr>
            <a:spLocks/>
          </p:cNvSpPr>
          <p:nvPr/>
        </p:nvSpPr>
        <p:spPr bwMode="auto">
          <a:xfrm>
            <a:off x="2872940" y="2979268"/>
            <a:ext cx="9525" cy="1728788"/>
          </a:xfrm>
          <a:custGeom>
            <a:avLst/>
            <a:gdLst>
              <a:gd name="T0" fmla="*/ 0 w 1"/>
              <a:gd name="T1" fmla="*/ 0 h 259"/>
              <a:gd name="T2" fmla="*/ 0 w 1"/>
              <a:gd name="T3" fmla="*/ 2147483647 h 259"/>
              <a:gd name="T4" fmla="*/ 0 60000 65536"/>
              <a:gd name="T5" fmla="*/ 0 60000 65536"/>
            </a:gdLst>
            <a:ahLst/>
            <a:cxnLst>
              <a:cxn ang="T4">
                <a:pos x="T0" y="T1"/>
              </a:cxn>
              <a:cxn ang="T5">
                <a:pos x="T2" y="T3"/>
              </a:cxn>
            </a:cxnLst>
            <a:rect l="0" t="0" r="r" b="b"/>
            <a:pathLst>
              <a:path w="1" h="259">
                <a:moveTo>
                  <a:pt x="0" y="0"/>
                </a:moveTo>
                <a:lnTo>
                  <a:pt x="0" y="259"/>
                </a:lnTo>
              </a:path>
            </a:pathLst>
          </a:custGeom>
          <a:solidFill>
            <a:srgbClr val="FFFF00"/>
          </a:solidFill>
          <a:ln w="50800">
            <a:solidFill>
              <a:srgbClr val="FFFF00"/>
            </a:solidFill>
            <a:round/>
            <a:headEnd/>
            <a:tailEnd/>
          </a:ln>
        </p:spPr>
        <p:txBody>
          <a:bodyPr/>
          <a:lstStyle/>
          <a:p>
            <a:endParaRPr lang="ja-JP" altLang="en-US"/>
          </a:p>
        </p:txBody>
      </p:sp>
      <p:sp>
        <p:nvSpPr>
          <p:cNvPr id="24615" name="Freeform 15"/>
          <p:cNvSpPr>
            <a:spLocks/>
          </p:cNvSpPr>
          <p:nvPr/>
        </p:nvSpPr>
        <p:spPr bwMode="auto">
          <a:xfrm>
            <a:off x="737753" y="3117381"/>
            <a:ext cx="7937" cy="1730375"/>
          </a:xfrm>
          <a:custGeom>
            <a:avLst/>
            <a:gdLst>
              <a:gd name="T0" fmla="*/ 0 w 1"/>
              <a:gd name="T1" fmla="*/ 0 h 259"/>
              <a:gd name="T2" fmla="*/ 0 w 1"/>
              <a:gd name="T3" fmla="*/ 2147483647 h 259"/>
              <a:gd name="T4" fmla="*/ 0 60000 65536"/>
              <a:gd name="T5" fmla="*/ 0 60000 65536"/>
            </a:gdLst>
            <a:ahLst/>
            <a:cxnLst>
              <a:cxn ang="T4">
                <a:pos x="T0" y="T1"/>
              </a:cxn>
              <a:cxn ang="T5">
                <a:pos x="T2" y="T3"/>
              </a:cxn>
            </a:cxnLst>
            <a:rect l="0" t="0" r="r" b="b"/>
            <a:pathLst>
              <a:path w="1" h="259">
                <a:moveTo>
                  <a:pt x="0" y="0"/>
                </a:moveTo>
                <a:lnTo>
                  <a:pt x="0" y="259"/>
                </a:lnTo>
              </a:path>
            </a:pathLst>
          </a:custGeom>
          <a:noFill/>
          <a:ln w="508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616" name="Text Box 14"/>
          <p:cNvSpPr txBox="1">
            <a:spLocks noChangeArrowheads="1"/>
          </p:cNvSpPr>
          <p:nvPr/>
        </p:nvSpPr>
        <p:spPr bwMode="auto">
          <a:xfrm>
            <a:off x="2325253" y="4487393"/>
            <a:ext cx="3665537" cy="296863"/>
          </a:xfrm>
          <a:prstGeom prst="rect">
            <a:avLst/>
          </a:prstGeom>
          <a:solidFill>
            <a:srgbClr val="FFFFFF"/>
          </a:solidFill>
          <a:ln w="9525">
            <a:solidFill>
              <a:srgbClr val="000000"/>
            </a:solid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a:solidFill>
                  <a:srgbClr val="000000"/>
                </a:solidFill>
                <a:latin typeface="ＭＳ ゴシック" pitchFamily="49" charset="-128"/>
                <a:ea typeface="ＭＳ ゴシック" pitchFamily="49" charset="-128"/>
              </a:rPr>
              <a:t>一般国道３７１号</a:t>
            </a:r>
            <a:r>
              <a:rPr lang="en-US" altLang="ja-JP" sz="1400" dirty="0">
                <a:solidFill>
                  <a:srgbClr val="000000"/>
                </a:solidFill>
                <a:latin typeface="ＭＳ ゴシック" pitchFamily="49" charset="-128"/>
                <a:ea typeface="ＭＳ ゴシック" pitchFamily="49" charset="-128"/>
              </a:rPr>
              <a:t>(</a:t>
            </a:r>
            <a:r>
              <a:rPr lang="ja-JP" altLang="en-US" sz="1400" dirty="0">
                <a:solidFill>
                  <a:srgbClr val="000000"/>
                </a:solidFill>
                <a:latin typeface="ＭＳ ゴシック" pitchFamily="49" charset="-128"/>
                <a:ea typeface="ＭＳ ゴシック" pitchFamily="49" charset="-128"/>
              </a:rPr>
              <a:t>石仏バイパス</a:t>
            </a:r>
            <a:r>
              <a:rPr lang="en-US" altLang="ja-JP" sz="1400" dirty="0">
                <a:solidFill>
                  <a:srgbClr val="000000"/>
                </a:solidFill>
                <a:latin typeface="ＭＳ ゴシック" pitchFamily="49" charset="-128"/>
                <a:ea typeface="ＭＳ ゴシック" pitchFamily="49" charset="-128"/>
              </a:rPr>
              <a:t>)</a:t>
            </a:r>
            <a:r>
              <a:rPr lang="ja-JP" altLang="en-US" sz="1400" dirty="0">
                <a:solidFill>
                  <a:srgbClr val="000000"/>
                </a:solidFill>
                <a:latin typeface="ＭＳ ゴシック" pitchFamily="49" charset="-128"/>
                <a:ea typeface="ＭＳ ゴシック" pitchFamily="49" charset="-128"/>
              </a:rPr>
              <a:t>　</a:t>
            </a:r>
            <a:r>
              <a:rPr lang="en-US" altLang="ja-JP" sz="1400" dirty="0">
                <a:solidFill>
                  <a:srgbClr val="000000"/>
                </a:solidFill>
                <a:latin typeface="ＭＳ ゴシック" pitchFamily="49" charset="-128"/>
                <a:ea typeface="ＭＳ ゴシック" pitchFamily="49" charset="-128"/>
              </a:rPr>
              <a:t>L=6.1km</a:t>
            </a:r>
            <a:endParaRPr lang="ja-JP" altLang="en-US" sz="1400" dirty="0">
              <a:solidFill>
                <a:srgbClr val="000000"/>
              </a:solidFill>
              <a:latin typeface="Arial" pitchFamily="34" charset="0"/>
            </a:endParaRPr>
          </a:p>
        </p:txBody>
      </p:sp>
      <p:grpSp>
        <p:nvGrpSpPr>
          <p:cNvPr id="41" name="グループ化 40"/>
          <p:cNvGrpSpPr/>
          <p:nvPr/>
        </p:nvGrpSpPr>
        <p:grpSpPr>
          <a:xfrm rot="16200000">
            <a:off x="7771991" y="2164670"/>
            <a:ext cx="444090" cy="452846"/>
            <a:chOff x="7006378" y="2325764"/>
            <a:chExt cx="444090" cy="452846"/>
          </a:xfrm>
          <a:solidFill>
            <a:schemeClr val="bg1"/>
          </a:solidFill>
        </p:grpSpPr>
        <p:pic>
          <p:nvPicPr>
            <p:cNvPr id="42" name="Object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rot="2899641">
              <a:off x="7002000" y="2330142"/>
              <a:ext cx="452846" cy="4440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 name="WordArt 58"/>
            <p:cNvSpPr>
              <a:spLocks noChangeArrowheads="1" noChangeShapeType="1" noTextEdit="1"/>
            </p:cNvSpPr>
            <p:nvPr/>
          </p:nvSpPr>
          <p:spPr bwMode="auto">
            <a:xfrm rot="21317328">
              <a:off x="7178938" y="2493550"/>
              <a:ext cx="138116" cy="108704"/>
            </a:xfrm>
            <a:prstGeom prst="rect">
              <a:avLst/>
            </a:prstGeom>
            <a:grpFill/>
            <a:extLst>
              <a:ext uri="{AF507438-7753-43E0-B8FC-AC1667EBCBE1}">
                <a14:hiddenEffects xmlns:a14="http://schemas.microsoft.com/office/drawing/2010/main">
                  <a:effectLst/>
                </a14:hiddenEffects>
              </a:ext>
            </a:extLst>
          </p:spPr>
          <p:txBody>
            <a:bodyPr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800" kern="10" dirty="0">
                  <a:ln w="9525">
                    <a:solidFill>
                      <a:srgbClr val="000000"/>
                    </a:solidFill>
                    <a:round/>
                    <a:headEnd/>
                    <a:tailEnd/>
                  </a:ln>
                  <a:solidFill>
                    <a:srgbClr xmlns:mc="http://schemas.openxmlformats.org/markup-compatibility/2006" xmlns:a14="http://schemas.microsoft.com/office/drawing/2010/main" val="000000" mc:Ignorable="a14" a14:legacySpreadsheetColorIndex="8"/>
                  </a:solidFill>
                  <a:latin typeface="Viner Hand ITC"/>
                </a:rPr>
                <a:t>N</a:t>
              </a:r>
              <a:endParaRPr lang="ja-JP" altLang="en-US" sz="1800" kern="10" dirty="0">
                <a:ln w="9525">
                  <a:solidFill>
                    <a:srgbClr val="000000"/>
                  </a:solidFill>
                  <a:round/>
                  <a:headEnd/>
                  <a:tailEnd/>
                </a:ln>
                <a:solidFill>
                  <a:srgbClr xmlns:mc="http://schemas.openxmlformats.org/markup-compatibility/2006" xmlns:a14="http://schemas.microsoft.com/office/drawing/2010/main" val="000000" mc:Ignorable="a14" a14:legacySpreadsheetColorIndex="8"/>
                </a:solidFill>
                <a:latin typeface="Viner Hand ITC"/>
              </a:endParaRPr>
            </a:p>
          </p:txBody>
        </p:sp>
      </p:grpSp>
      <p:sp>
        <p:nvSpPr>
          <p:cNvPr id="3" name="フリーフォーム 2"/>
          <p:cNvSpPr/>
          <p:nvPr/>
        </p:nvSpPr>
        <p:spPr>
          <a:xfrm>
            <a:off x="1197009" y="2290945"/>
            <a:ext cx="2146853" cy="581008"/>
          </a:xfrm>
          <a:custGeom>
            <a:avLst/>
            <a:gdLst>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1008 h 581008"/>
              <a:gd name="connsiteX1" fmla="*/ 938254 w 2146853"/>
              <a:gd name="connsiteY1" fmla="*/ 215248 h 581008"/>
              <a:gd name="connsiteX2" fmla="*/ 1741336 w 2146853"/>
              <a:gd name="connsiteY2" fmla="*/ 215248 h 581008"/>
              <a:gd name="connsiteX3" fmla="*/ 2146853 w 2146853"/>
              <a:gd name="connsiteY3" fmla="*/ 563 h 581008"/>
              <a:gd name="connsiteX0" fmla="*/ 0 w 2146853"/>
              <a:gd name="connsiteY0" fmla="*/ 581008 h 581008"/>
              <a:gd name="connsiteX1" fmla="*/ 938254 w 2146853"/>
              <a:gd name="connsiteY1" fmla="*/ 215248 h 581008"/>
              <a:gd name="connsiteX2" fmla="*/ 1741336 w 2146853"/>
              <a:gd name="connsiteY2" fmla="*/ 215248 h 581008"/>
              <a:gd name="connsiteX3" fmla="*/ 2146853 w 2146853"/>
              <a:gd name="connsiteY3" fmla="*/ 563 h 581008"/>
              <a:gd name="connsiteX0" fmla="*/ 0 w 2146853"/>
              <a:gd name="connsiteY0" fmla="*/ 581008 h 581008"/>
              <a:gd name="connsiteX1" fmla="*/ 938254 w 2146853"/>
              <a:gd name="connsiteY1" fmla="*/ 215248 h 581008"/>
              <a:gd name="connsiteX2" fmla="*/ 1741336 w 2146853"/>
              <a:gd name="connsiteY2" fmla="*/ 215248 h 581008"/>
              <a:gd name="connsiteX3" fmla="*/ 2146853 w 2146853"/>
              <a:gd name="connsiteY3" fmla="*/ 563 h 581008"/>
              <a:gd name="connsiteX0" fmla="*/ 0 w 2146853"/>
              <a:gd name="connsiteY0" fmla="*/ 581008 h 581008"/>
              <a:gd name="connsiteX1" fmla="*/ 938254 w 2146853"/>
              <a:gd name="connsiteY1" fmla="*/ 215248 h 581008"/>
              <a:gd name="connsiteX2" fmla="*/ 1741336 w 2146853"/>
              <a:gd name="connsiteY2" fmla="*/ 215248 h 581008"/>
              <a:gd name="connsiteX3" fmla="*/ 2146853 w 2146853"/>
              <a:gd name="connsiteY3" fmla="*/ 563 h 581008"/>
            </a:gdLst>
            <a:ahLst/>
            <a:cxnLst>
              <a:cxn ang="0">
                <a:pos x="connsiteX0" y="connsiteY0"/>
              </a:cxn>
              <a:cxn ang="0">
                <a:pos x="connsiteX1" y="connsiteY1"/>
              </a:cxn>
              <a:cxn ang="0">
                <a:pos x="connsiteX2" y="connsiteY2"/>
              </a:cxn>
              <a:cxn ang="0">
                <a:pos x="connsiteX3" y="connsiteY3"/>
              </a:cxn>
            </a:cxnLst>
            <a:rect l="l" t="t" r="r" b="b"/>
            <a:pathLst>
              <a:path w="2146853" h="581008">
                <a:moveTo>
                  <a:pt x="0" y="581008"/>
                </a:moveTo>
                <a:cubicBezTo>
                  <a:pt x="188842" y="357046"/>
                  <a:pt x="663933" y="268257"/>
                  <a:pt x="938254" y="215248"/>
                </a:cubicBezTo>
                <a:cubicBezTo>
                  <a:pt x="1212575" y="162239"/>
                  <a:pt x="1730734" y="195369"/>
                  <a:pt x="1741336" y="215248"/>
                </a:cubicBezTo>
                <a:cubicBezTo>
                  <a:pt x="1751938" y="235127"/>
                  <a:pt x="1726759" y="-13352"/>
                  <a:pt x="2146853" y="563"/>
                </a:cubicBezTo>
              </a:path>
            </a:pathLst>
          </a:cu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6876704" y="3491427"/>
            <a:ext cx="1712891" cy="502276"/>
          </a:xfrm>
          <a:custGeom>
            <a:avLst/>
            <a:gdLst>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Lst>
            <a:ahLst/>
            <a:cxnLst>
              <a:cxn ang="0">
                <a:pos x="connsiteX0" y="connsiteY0"/>
              </a:cxn>
              <a:cxn ang="0">
                <a:pos x="connsiteX1" y="connsiteY1"/>
              </a:cxn>
              <a:cxn ang="0">
                <a:pos x="connsiteX2" y="connsiteY2"/>
              </a:cxn>
            </a:cxnLst>
            <a:rect l="l" t="t" r="r" b="b"/>
            <a:pathLst>
              <a:path w="1712891" h="502276">
                <a:moveTo>
                  <a:pt x="0" y="0"/>
                </a:moveTo>
                <a:cubicBezTo>
                  <a:pt x="828541" y="173865"/>
                  <a:pt x="1141927" y="334851"/>
                  <a:pt x="1712891" y="502276"/>
                </a:cubicBezTo>
                <a:lnTo>
                  <a:pt x="1712891" y="502276"/>
                </a:lnTo>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98" name="Text Box 29"/>
          <p:cNvSpPr txBox="1">
            <a:spLocks noChangeArrowheads="1"/>
          </p:cNvSpPr>
          <p:nvPr/>
        </p:nvSpPr>
        <p:spPr bwMode="auto">
          <a:xfrm>
            <a:off x="2903103" y="2844331"/>
            <a:ext cx="658812" cy="227012"/>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dirty="0">
                <a:solidFill>
                  <a:srgbClr val="000000"/>
                </a:solidFill>
                <a:latin typeface="ＭＳ ゴシック" pitchFamily="49" charset="-128"/>
                <a:ea typeface="ＭＳ ゴシック" pitchFamily="49" charset="-128"/>
              </a:rPr>
              <a:t>千早口駅</a:t>
            </a:r>
            <a:endParaRPr lang="ja-JP" altLang="en-US" sz="1800" dirty="0">
              <a:solidFill>
                <a:srgbClr val="000000"/>
              </a:solidFill>
              <a:latin typeface="Arial" pitchFamily="34" charset="0"/>
            </a:endParaRPr>
          </a:p>
        </p:txBody>
      </p:sp>
      <p:sp>
        <p:nvSpPr>
          <p:cNvPr id="24595" name="Text Box 26"/>
          <p:cNvSpPr txBox="1">
            <a:spLocks noChangeArrowheads="1"/>
          </p:cNvSpPr>
          <p:nvPr/>
        </p:nvSpPr>
        <p:spPr bwMode="auto">
          <a:xfrm>
            <a:off x="3571440" y="3003081"/>
            <a:ext cx="560388" cy="163512"/>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dirty="0">
                <a:solidFill>
                  <a:srgbClr val="000000"/>
                </a:solidFill>
                <a:latin typeface="ＭＳ ゴシック" pitchFamily="49" charset="-128"/>
                <a:ea typeface="ＭＳ ゴシック" pitchFamily="49" charset="-128"/>
              </a:rPr>
              <a:t>天見川</a:t>
            </a:r>
            <a:endParaRPr lang="ja-JP" altLang="en-US" sz="1800" dirty="0">
              <a:solidFill>
                <a:srgbClr val="000000"/>
              </a:solidFill>
              <a:latin typeface="Arial" pitchFamily="34" charset="0"/>
            </a:endParaRPr>
          </a:p>
        </p:txBody>
      </p:sp>
      <p:sp>
        <p:nvSpPr>
          <p:cNvPr id="4" name="フリーフォーム 3"/>
          <p:cNvSpPr/>
          <p:nvPr/>
        </p:nvSpPr>
        <p:spPr>
          <a:xfrm>
            <a:off x="2962199" y="2515657"/>
            <a:ext cx="2409245" cy="1073426"/>
          </a:xfrm>
          <a:custGeom>
            <a:avLst/>
            <a:gdLst>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75861 w 2409245"/>
              <a:gd name="connsiteY1" fmla="*/ 421419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75861 w 2409245"/>
              <a:gd name="connsiteY1" fmla="*/ 421419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76453 w 2409245"/>
              <a:gd name="connsiteY5" fmla="*/ 726875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76453 w 2409245"/>
              <a:gd name="connsiteY5" fmla="*/ 726875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61364 w 2409245"/>
              <a:gd name="connsiteY5" fmla="*/ 738947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61364 w 2409245"/>
              <a:gd name="connsiteY5" fmla="*/ 738947 h 1073426"/>
              <a:gd name="connsiteX6" fmla="*/ 2409245 w 2409245"/>
              <a:gd name="connsiteY6" fmla="*/ 1073426 h 10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9245" h="1073426">
                <a:moveTo>
                  <a:pt x="0" y="0"/>
                </a:moveTo>
                <a:cubicBezTo>
                  <a:pt x="473103" y="141136"/>
                  <a:pt x="533091" y="346498"/>
                  <a:pt x="674759" y="404703"/>
                </a:cubicBezTo>
                <a:cubicBezTo>
                  <a:pt x="816427" y="462908"/>
                  <a:pt x="1063782" y="425840"/>
                  <a:pt x="1248355" y="494083"/>
                </a:cubicBezTo>
                <a:cubicBezTo>
                  <a:pt x="1429910" y="535165"/>
                  <a:pt x="1744047" y="690183"/>
                  <a:pt x="1798385" y="658855"/>
                </a:cubicBezTo>
                <a:cubicBezTo>
                  <a:pt x="1852723" y="627527"/>
                  <a:pt x="1940407" y="572415"/>
                  <a:pt x="1990844" y="577716"/>
                </a:cubicBezTo>
                <a:cubicBezTo>
                  <a:pt x="2062406" y="583017"/>
                  <a:pt x="2130864" y="641240"/>
                  <a:pt x="2161364" y="738947"/>
                </a:cubicBezTo>
                <a:cubicBezTo>
                  <a:pt x="2191864" y="836654"/>
                  <a:pt x="2200523" y="874643"/>
                  <a:pt x="2409245" y="1073426"/>
                </a:cubicBezTo>
              </a:path>
            </a:pathLst>
          </a:custGeom>
          <a:noFill/>
          <a:ln w="952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4800401" y="3180182"/>
            <a:ext cx="1008000" cy="111621"/>
          </a:xfrm>
          <a:custGeom>
            <a:avLst/>
            <a:gdLst>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 name="connsiteX0" fmla="*/ 0 w 1888512"/>
              <a:gd name="connsiteY0" fmla="*/ 0 h 546898"/>
              <a:gd name="connsiteX1" fmla="*/ 1712891 w 1888512"/>
              <a:gd name="connsiteY1" fmla="*/ 502276 h 546898"/>
              <a:gd name="connsiteX2" fmla="*/ 1867438 w 1888512"/>
              <a:gd name="connsiteY2" fmla="*/ 528033 h 546898"/>
              <a:gd name="connsiteX0" fmla="*/ 0 w 1888512"/>
              <a:gd name="connsiteY0" fmla="*/ 0 h 546898"/>
              <a:gd name="connsiteX1" fmla="*/ 1712891 w 1888512"/>
              <a:gd name="connsiteY1" fmla="*/ 502276 h 546898"/>
              <a:gd name="connsiteX2" fmla="*/ 1867438 w 1888512"/>
              <a:gd name="connsiteY2" fmla="*/ 528033 h 546898"/>
              <a:gd name="connsiteX3" fmla="*/ 1860882 w 1888512"/>
              <a:gd name="connsiteY3" fmla="*/ 530185 h 546898"/>
              <a:gd name="connsiteX0" fmla="*/ 0 w 1888512"/>
              <a:gd name="connsiteY0" fmla="*/ 0 h 546898"/>
              <a:gd name="connsiteX1" fmla="*/ 1712891 w 1888512"/>
              <a:gd name="connsiteY1" fmla="*/ 502276 h 546898"/>
              <a:gd name="connsiteX2" fmla="*/ 1867438 w 1888512"/>
              <a:gd name="connsiteY2" fmla="*/ 528033 h 546898"/>
              <a:gd name="connsiteX0" fmla="*/ 0 w 1712891"/>
              <a:gd name="connsiteY0" fmla="*/ 0 h 502276"/>
              <a:gd name="connsiteX1" fmla="*/ 1712891 w 1712891"/>
              <a:gd name="connsiteY1" fmla="*/ 502276 h 502276"/>
              <a:gd name="connsiteX0" fmla="*/ 0 w 1712891"/>
              <a:gd name="connsiteY0" fmla="*/ 0 h 502276"/>
              <a:gd name="connsiteX1" fmla="*/ 1397244 w 1712891"/>
              <a:gd name="connsiteY1" fmla="*/ 111621 h 502276"/>
              <a:gd name="connsiteX2" fmla="*/ 1712891 w 1712891"/>
              <a:gd name="connsiteY2" fmla="*/ 502276 h 502276"/>
              <a:gd name="connsiteX0" fmla="*/ 0 w 1397244"/>
              <a:gd name="connsiteY0" fmla="*/ 0 h 111621"/>
              <a:gd name="connsiteX1" fmla="*/ 1397244 w 1397244"/>
              <a:gd name="connsiteY1" fmla="*/ 111621 h 111621"/>
              <a:gd name="connsiteX0" fmla="*/ 0 w 1036636"/>
              <a:gd name="connsiteY0" fmla="*/ 0 h 111621"/>
              <a:gd name="connsiteX1" fmla="*/ 1036636 w 1036636"/>
              <a:gd name="connsiteY1" fmla="*/ 111621 h 111621"/>
              <a:gd name="connsiteX0" fmla="*/ 0 w 1036636"/>
              <a:gd name="connsiteY0" fmla="*/ 0 h 111621"/>
              <a:gd name="connsiteX1" fmla="*/ 1036636 w 1036636"/>
              <a:gd name="connsiteY1" fmla="*/ 111621 h 111621"/>
              <a:gd name="connsiteX0" fmla="*/ 0 w 1036636"/>
              <a:gd name="connsiteY0" fmla="*/ 0 h 111621"/>
              <a:gd name="connsiteX1" fmla="*/ 1036636 w 1036636"/>
              <a:gd name="connsiteY1" fmla="*/ 111621 h 111621"/>
            </a:gdLst>
            <a:ahLst/>
            <a:cxnLst>
              <a:cxn ang="0">
                <a:pos x="connsiteX0" y="connsiteY0"/>
              </a:cxn>
              <a:cxn ang="0">
                <a:pos x="connsiteX1" y="connsiteY1"/>
              </a:cxn>
            </a:cxnLst>
            <a:rect l="l" t="t" r="r" b="b"/>
            <a:pathLst>
              <a:path w="1036636" h="111621">
                <a:moveTo>
                  <a:pt x="0" y="0"/>
                </a:moveTo>
                <a:cubicBezTo>
                  <a:pt x="276877" y="80851"/>
                  <a:pt x="684100" y="74952"/>
                  <a:pt x="1036636" y="111621"/>
                </a:cubicBezTo>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5850335" y="2271387"/>
            <a:ext cx="1063273" cy="270667"/>
          </a:xfrm>
          <a:custGeom>
            <a:avLst/>
            <a:gdLst>
              <a:gd name="connsiteX0" fmla="*/ 12879 w 450761"/>
              <a:gd name="connsiteY0" fmla="*/ 193183 h 193183"/>
              <a:gd name="connsiteX1" fmla="*/ 0 w 450761"/>
              <a:gd name="connsiteY1" fmla="*/ 12879 h 193183"/>
              <a:gd name="connsiteX2" fmla="*/ 450761 w 450761"/>
              <a:gd name="connsiteY2" fmla="*/ 0 h 193183"/>
              <a:gd name="connsiteX3" fmla="*/ 450761 w 450761"/>
              <a:gd name="connsiteY3" fmla="*/ 115910 h 193183"/>
              <a:gd name="connsiteX0" fmla="*/ 12879 w 450761"/>
              <a:gd name="connsiteY0" fmla="*/ 193183 h 193183"/>
              <a:gd name="connsiteX1" fmla="*/ 0 w 450761"/>
              <a:gd name="connsiteY1" fmla="*/ 12879 h 193183"/>
              <a:gd name="connsiteX2" fmla="*/ 450761 w 450761"/>
              <a:gd name="connsiteY2" fmla="*/ 0 h 193183"/>
              <a:gd name="connsiteX3" fmla="*/ 450761 w 450761"/>
              <a:gd name="connsiteY3" fmla="*/ 193183 h 193183"/>
              <a:gd name="connsiteX0" fmla="*/ 7375 w 450761"/>
              <a:gd name="connsiteY0" fmla="*/ 170016 h 193183"/>
              <a:gd name="connsiteX1" fmla="*/ 0 w 450761"/>
              <a:gd name="connsiteY1" fmla="*/ 12879 h 193183"/>
              <a:gd name="connsiteX2" fmla="*/ 450761 w 450761"/>
              <a:gd name="connsiteY2" fmla="*/ 0 h 193183"/>
              <a:gd name="connsiteX3" fmla="*/ 450761 w 450761"/>
              <a:gd name="connsiteY3" fmla="*/ 193183 h 193183"/>
              <a:gd name="connsiteX0" fmla="*/ 0 w 459897"/>
              <a:gd name="connsiteY0" fmla="*/ 170016 h 193183"/>
              <a:gd name="connsiteX1" fmla="*/ 9136 w 459897"/>
              <a:gd name="connsiteY1" fmla="*/ 12879 h 193183"/>
              <a:gd name="connsiteX2" fmla="*/ 459897 w 459897"/>
              <a:gd name="connsiteY2" fmla="*/ 0 h 193183"/>
              <a:gd name="connsiteX3" fmla="*/ 459897 w 459897"/>
              <a:gd name="connsiteY3" fmla="*/ 193183 h 193183"/>
              <a:gd name="connsiteX0" fmla="*/ 7376 w 450761"/>
              <a:gd name="connsiteY0" fmla="*/ 162294 h 193183"/>
              <a:gd name="connsiteX1" fmla="*/ 0 w 450761"/>
              <a:gd name="connsiteY1" fmla="*/ 12879 h 193183"/>
              <a:gd name="connsiteX2" fmla="*/ 450761 w 450761"/>
              <a:gd name="connsiteY2" fmla="*/ 0 h 193183"/>
              <a:gd name="connsiteX3" fmla="*/ 450761 w 450761"/>
              <a:gd name="connsiteY3" fmla="*/ 193183 h 193183"/>
              <a:gd name="connsiteX0" fmla="*/ 0 w 454393"/>
              <a:gd name="connsiteY0" fmla="*/ 162294 h 193183"/>
              <a:gd name="connsiteX1" fmla="*/ 3632 w 454393"/>
              <a:gd name="connsiteY1" fmla="*/ 12879 h 193183"/>
              <a:gd name="connsiteX2" fmla="*/ 454393 w 454393"/>
              <a:gd name="connsiteY2" fmla="*/ 0 h 193183"/>
              <a:gd name="connsiteX3" fmla="*/ 454393 w 454393"/>
              <a:gd name="connsiteY3" fmla="*/ 193183 h 193183"/>
              <a:gd name="connsiteX0" fmla="*/ 0 w 454393"/>
              <a:gd name="connsiteY0" fmla="*/ 162294 h 177739"/>
              <a:gd name="connsiteX1" fmla="*/ 3632 w 454393"/>
              <a:gd name="connsiteY1" fmla="*/ 12879 h 177739"/>
              <a:gd name="connsiteX2" fmla="*/ 454393 w 454393"/>
              <a:gd name="connsiteY2" fmla="*/ 0 h 177739"/>
              <a:gd name="connsiteX3" fmla="*/ 454393 w 454393"/>
              <a:gd name="connsiteY3" fmla="*/ 177739 h 177739"/>
              <a:gd name="connsiteX0" fmla="*/ 0 w 454393"/>
              <a:gd name="connsiteY0" fmla="*/ 162294 h 162294"/>
              <a:gd name="connsiteX1" fmla="*/ 3632 w 454393"/>
              <a:gd name="connsiteY1" fmla="*/ 12879 h 162294"/>
              <a:gd name="connsiteX2" fmla="*/ 454393 w 454393"/>
              <a:gd name="connsiteY2" fmla="*/ 0 h 162294"/>
              <a:gd name="connsiteX3" fmla="*/ 454393 w 454393"/>
              <a:gd name="connsiteY3" fmla="*/ 162294 h 162294"/>
            </a:gdLst>
            <a:ahLst/>
            <a:cxnLst>
              <a:cxn ang="0">
                <a:pos x="connsiteX0" y="connsiteY0"/>
              </a:cxn>
              <a:cxn ang="0">
                <a:pos x="connsiteX1" y="connsiteY1"/>
              </a:cxn>
              <a:cxn ang="0">
                <a:pos x="connsiteX2" y="connsiteY2"/>
              </a:cxn>
              <a:cxn ang="0">
                <a:pos x="connsiteX3" y="connsiteY3"/>
              </a:cxn>
            </a:cxnLst>
            <a:rect l="l" t="t" r="r" b="b"/>
            <a:pathLst>
              <a:path w="454393" h="162294">
                <a:moveTo>
                  <a:pt x="0" y="162294"/>
                </a:moveTo>
                <a:cubicBezTo>
                  <a:pt x="1211" y="112489"/>
                  <a:pt x="2421" y="62684"/>
                  <a:pt x="3632" y="12879"/>
                </a:cubicBezTo>
                <a:lnTo>
                  <a:pt x="454393" y="0"/>
                </a:lnTo>
                <a:lnTo>
                  <a:pt x="454393" y="16229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Text Box 29"/>
          <p:cNvSpPr txBox="1">
            <a:spLocks noChangeArrowheads="1"/>
          </p:cNvSpPr>
          <p:nvPr/>
        </p:nvSpPr>
        <p:spPr bwMode="auto">
          <a:xfrm>
            <a:off x="4707850" y="2347400"/>
            <a:ext cx="1045428" cy="335733"/>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100" dirty="0" smtClean="0">
                <a:solidFill>
                  <a:srgbClr val="FF0000"/>
                </a:solidFill>
                <a:latin typeface="ＭＳ ゴシック" pitchFamily="49" charset="-128"/>
                <a:ea typeface="ＭＳ ゴシック" pitchFamily="49" charset="-128"/>
              </a:rPr>
              <a:t>橋梁上部工事</a:t>
            </a:r>
            <a:endParaRPr lang="en-US" altLang="ja-JP" sz="1100" dirty="0" smtClean="0">
              <a:solidFill>
                <a:srgbClr val="FF0000"/>
              </a:solidFill>
              <a:latin typeface="ＭＳ ゴシック" pitchFamily="49" charset="-128"/>
              <a:ea typeface="ＭＳ ゴシック" pitchFamily="49" charset="-128"/>
            </a:endParaRPr>
          </a:p>
          <a:p>
            <a:pPr algn="ctr" eaLnBrk="1" hangingPunct="1">
              <a:spcBef>
                <a:spcPct val="0"/>
              </a:spcBef>
              <a:buFontTx/>
              <a:buNone/>
            </a:pPr>
            <a:r>
              <a:rPr lang="en-US" altLang="ja-JP" sz="1100" dirty="0" smtClean="0">
                <a:solidFill>
                  <a:srgbClr val="FF0000"/>
                </a:solidFill>
                <a:latin typeface="ＭＳ ゴシック" pitchFamily="49" charset="-128"/>
                <a:ea typeface="ＭＳ ゴシック" pitchFamily="49" charset="-128"/>
              </a:rPr>
              <a:t>R2</a:t>
            </a:r>
            <a:r>
              <a:rPr lang="ja-JP" altLang="en-US" sz="1100" dirty="0" smtClean="0">
                <a:solidFill>
                  <a:srgbClr val="FF0000"/>
                </a:solidFill>
                <a:latin typeface="ＭＳ ゴシック" pitchFamily="49" charset="-128"/>
                <a:ea typeface="ＭＳ ゴシック" pitchFamily="49" charset="-128"/>
              </a:rPr>
              <a:t>着手予定</a:t>
            </a:r>
            <a:endParaRPr lang="ja-JP" altLang="en-US" sz="2400" dirty="0">
              <a:solidFill>
                <a:srgbClr val="FF0000"/>
              </a:solidFill>
              <a:latin typeface="Arial" pitchFamily="34" charset="0"/>
            </a:endParaRPr>
          </a:p>
        </p:txBody>
      </p:sp>
      <p:sp>
        <p:nvSpPr>
          <p:cNvPr id="2" name="楕円 1"/>
          <p:cNvSpPr/>
          <p:nvPr/>
        </p:nvSpPr>
        <p:spPr>
          <a:xfrm>
            <a:off x="5808401" y="3117380"/>
            <a:ext cx="322033" cy="317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a:endCxn id="2" idx="0"/>
          </p:cNvCxnSpPr>
          <p:nvPr/>
        </p:nvCxnSpPr>
        <p:spPr>
          <a:xfrm>
            <a:off x="5747903" y="2683133"/>
            <a:ext cx="221515" cy="434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29"/>
          <p:cNvSpPr txBox="1">
            <a:spLocks noChangeArrowheads="1"/>
          </p:cNvSpPr>
          <p:nvPr/>
        </p:nvSpPr>
        <p:spPr bwMode="auto">
          <a:xfrm>
            <a:off x="6613920" y="2603848"/>
            <a:ext cx="1045428" cy="335733"/>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100" dirty="0" smtClean="0">
                <a:solidFill>
                  <a:srgbClr val="FF0000"/>
                </a:solidFill>
                <a:latin typeface="ＭＳ ゴシック" pitchFamily="49" charset="-128"/>
                <a:ea typeface="ＭＳ ゴシック" pitchFamily="49" charset="-128"/>
              </a:rPr>
              <a:t>河川付替工事</a:t>
            </a:r>
            <a:endParaRPr lang="en-US" altLang="ja-JP" sz="1100" dirty="0" smtClean="0">
              <a:solidFill>
                <a:srgbClr val="FF0000"/>
              </a:solidFill>
              <a:latin typeface="ＭＳ ゴシック" pitchFamily="49" charset="-128"/>
              <a:ea typeface="ＭＳ ゴシック" pitchFamily="49" charset="-128"/>
            </a:endParaRPr>
          </a:p>
          <a:p>
            <a:pPr algn="ctr" eaLnBrk="1" hangingPunct="1">
              <a:spcBef>
                <a:spcPct val="0"/>
              </a:spcBef>
              <a:buFontTx/>
              <a:buNone/>
            </a:pPr>
            <a:r>
              <a:rPr lang="ja-JP" altLang="en-US" sz="1100" dirty="0">
                <a:solidFill>
                  <a:srgbClr val="FF0000"/>
                </a:solidFill>
                <a:latin typeface="ＭＳ ゴシック" pitchFamily="49" charset="-128"/>
                <a:ea typeface="ＭＳ ゴシック" pitchFamily="49" charset="-128"/>
              </a:rPr>
              <a:t>施工中</a:t>
            </a:r>
            <a:endParaRPr lang="ja-JP" altLang="en-US" sz="2400" dirty="0">
              <a:solidFill>
                <a:srgbClr val="FF0000"/>
              </a:solidFill>
              <a:latin typeface="Arial" pitchFamily="34" charset="0"/>
            </a:endParaRPr>
          </a:p>
        </p:txBody>
      </p:sp>
      <p:sp>
        <p:nvSpPr>
          <p:cNvPr id="50" name="楕円 49"/>
          <p:cNvSpPr/>
          <p:nvPr/>
        </p:nvSpPr>
        <p:spPr>
          <a:xfrm>
            <a:off x="6206448" y="3139239"/>
            <a:ext cx="322033" cy="317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p:cNvCxnSpPr>
            <a:endCxn id="50" idx="0"/>
          </p:cNvCxnSpPr>
          <p:nvPr/>
        </p:nvCxnSpPr>
        <p:spPr>
          <a:xfrm flipH="1">
            <a:off x="6367465" y="2939581"/>
            <a:ext cx="246455" cy="1996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29"/>
          <p:cNvSpPr txBox="1">
            <a:spLocks noChangeArrowheads="1"/>
          </p:cNvSpPr>
          <p:nvPr/>
        </p:nvSpPr>
        <p:spPr bwMode="auto">
          <a:xfrm>
            <a:off x="5481451" y="1986611"/>
            <a:ext cx="1866137" cy="245672"/>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solidFill>
                  <a:srgbClr val="FF0000"/>
                </a:solidFill>
                <a:latin typeface="Arial" pitchFamily="34" charset="0"/>
              </a:rPr>
              <a:t>道路改良工事 施工中</a:t>
            </a:r>
            <a:endParaRPr lang="ja-JP" altLang="en-US" sz="1400" dirty="0">
              <a:solidFill>
                <a:srgbClr val="FF0000"/>
              </a:solidFill>
              <a:latin typeface="Arial" pitchFamily="34" charset="0"/>
            </a:endParaRPr>
          </a:p>
        </p:txBody>
      </p:sp>
      <p:sp>
        <p:nvSpPr>
          <p:cNvPr id="54" name="Text Box 30"/>
          <p:cNvSpPr txBox="1">
            <a:spLocks noChangeArrowheads="1"/>
          </p:cNvSpPr>
          <p:nvPr/>
        </p:nvSpPr>
        <p:spPr bwMode="auto">
          <a:xfrm>
            <a:off x="4292846" y="2795332"/>
            <a:ext cx="1390832" cy="352188"/>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仮称</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出合第１</a:t>
            </a:r>
            <a:endParaRPr lang="en-US" altLang="ja-JP" sz="1000" dirty="0" smtClean="0">
              <a:solidFill>
                <a:srgbClr val="000000"/>
              </a:solidFill>
              <a:latin typeface="ＭＳ ゴシック" pitchFamily="49" charset="-128"/>
              <a:ea typeface="ＭＳ ゴシック" pitchFamily="49" charset="-128"/>
            </a:endParaRPr>
          </a:p>
          <a:p>
            <a:pPr algn="ctr" eaLnBrk="1" hangingPunct="1">
              <a:spcBef>
                <a:spcPct val="0"/>
              </a:spcBef>
              <a:buFontTx/>
              <a:buNone/>
            </a:pPr>
            <a:r>
              <a:rPr lang="ja-JP" altLang="en-US" sz="1000" dirty="0" smtClean="0">
                <a:solidFill>
                  <a:srgbClr val="000000"/>
                </a:solidFill>
                <a:latin typeface="ＭＳ ゴシック" pitchFamily="49" charset="-128"/>
                <a:ea typeface="ＭＳ ゴシック" pitchFamily="49" charset="-128"/>
              </a:rPr>
              <a:t>トンネル（</a:t>
            </a:r>
            <a:r>
              <a:rPr lang="en-US" altLang="ja-JP" sz="1000" dirty="0" smtClean="0">
                <a:solidFill>
                  <a:srgbClr val="000000"/>
                </a:solidFill>
                <a:latin typeface="ＭＳ ゴシック" pitchFamily="49" charset="-128"/>
                <a:ea typeface="ＭＳ ゴシック" pitchFamily="49" charset="-128"/>
              </a:rPr>
              <a:t>H29</a:t>
            </a:r>
            <a:r>
              <a:rPr lang="ja-JP" altLang="en-US" sz="1000" dirty="0" smtClean="0">
                <a:solidFill>
                  <a:srgbClr val="000000"/>
                </a:solidFill>
                <a:latin typeface="ＭＳ ゴシック" pitchFamily="49" charset="-128"/>
                <a:ea typeface="ＭＳ ゴシック" pitchFamily="49" charset="-128"/>
              </a:rPr>
              <a:t>完成）</a:t>
            </a:r>
            <a:endParaRPr lang="ja-JP" altLang="en-US" sz="1800" dirty="0">
              <a:solidFill>
                <a:srgbClr val="000000"/>
              </a:solidFill>
              <a:latin typeface="Arial" pitchFamily="34" charset="0"/>
            </a:endParaRPr>
          </a:p>
        </p:txBody>
      </p:sp>
      <p:sp>
        <p:nvSpPr>
          <p:cNvPr id="53" name="Text Box 20"/>
          <p:cNvSpPr txBox="1">
            <a:spLocks noChangeArrowheads="1"/>
          </p:cNvSpPr>
          <p:nvPr/>
        </p:nvSpPr>
        <p:spPr bwMode="auto">
          <a:xfrm>
            <a:off x="3087064" y="3598393"/>
            <a:ext cx="1650338" cy="728508"/>
          </a:xfrm>
          <a:prstGeom prst="rect">
            <a:avLst/>
          </a:prstGeom>
          <a:solidFill>
            <a:srgbClr val="FFFFFF"/>
          </a:solidFill>
          <a:ln w="9525">
            <a:solidFill>
              <a:srgbClr val="000000"/>
            </a:solid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solidFill>
                  <a:srgbClr val="000000"/>
                </a:solidFill>
                <a:latin typeface="ＭＳ ゴシック" pitchFamily="49" charset="-128"/>
                <a:ea typeface="ＭＳ ゴシック" pitchFamily="49" charset="-128"/>
              </a:rPr>
              <a:t>２</a:t>
            </a:r>
            <a:r>
              <a:rPr lang="ja-JP" altLang="en-US" sz="1400" dirty="0">
                <a:solidFill>
                  <a:srgbClr val="000000"/>
                </a:solidFill>
                <a:latin typeface="ＭＳ ゴシック" pitchFamily="49" charset="-128"/>
                <a:ea typeface="ＭＳ ゴシック" pitchFamily="49" charset="-128"/>
              </a:rPr>
              <a:t>工区　</a:t>
            </a:r>
            <a:r>
              <a:rPr lang="en-US" altLang="ja-JP" sz="1400" dirty="0" smtClean="0">
                <a:solidFill>
                  <a:srgbClr val="000000"/>
                </a:solidFill>
                <a:latin typeface="ＭＳ ゴシック" pitchFamily="49" charset="-128"/>
                <a:ea typeface="ＭＳ ゴシック" pitchFamily="49" charset="-128"/>
              </a:rPr>
              <a:t>L=1.9km</a:t>
            </a:r>
            <a:endParaRPr lang="en-US" altLang="ja-JP" sz="1400" dirty="0">
              <a:solidFill>
                <a:srgbClr val="000000"/>
              </a:solidFill>
              <a:latin typeface="ＭＳ ゴシック" pitchFamily="49" charset="-128"/>
              <a:ea typeface="ＭＳ ゴシック" pitchFamily="49" charset="-128"/>
            </a:endParaRPr>
          </a:p>
          <a:p>
            <a:pPr algn="ctr" eaLnBrk="1" hangingPunct="1">
              <a:spcBef>
                <a:spcPct val="0"/>
              </a:spcBef>
              <a:buFontTx/>
              <a:buNone/>
            </a:pPr>
            <a:r>
              <a:rPr lang="en-US" altLang="ja-JP" sz="1400" dirty="0" smtClean="0">
                <a:solidFill>
                  <a:srgbClr val="000000"/>
                </a:solidFill>
                <a:latin typeface="Arial" pitchFamily="34" charset="0"/>
              </a:rPr>
              <a:t>(</a:t>
            </a:r>
            <a:r>
              <a:rPr lang="ja-JP" altLang="en-US" sz="1400" dirty="0" smtClean="0">
                <a:solidFill>
                  <a:srgbClr val="000000"/>
                </a:solidFill>
                <a:latin typeface="Arial" pitchFamily="34" charset="0"/>
              </a:rPr>
              <a:t>うち本線</a:t>
            </a:r>
            <a:r>
              <a:rPr lang="en-US" altLang="ja-JP" sz="1400" dirty="0" smtClean="0">
                <a:solidFill>
                  <a:srgbClr val="000000"/>
                </a:solidFill>
                <a:latin typeface="Arial" pitchFamily="34" charset="0"/>
              </a:rPr>
              <a:t>1.6km</a:t>
            </a:r>
            <a:r>
              <a:rPr lang="ja-JP" altLang="en-US" sz="1400" dirty="0" smtClean="0">
                <a:solidFill>
                  <a:srgbClr val="000000"/>
                </a:solidFill>
                <a:latin typeface="Arial" pitchFamily="34" charset="0"/>
              </a:rPr>
              <a:t>は、</a:t>
            </a:r>
            <a:endParaRPr lang="en-US" altLang="ja-JP" sz="1400" dirty="0" smtClean="0">
              <a:solidFill>
                <a:srgbClr val="000000"/>
              </a:solidFill>
              <a:latin typeface="Arial" pitchFamily="34" charset="0"/>
            </a:endParaRPr>
          </a:p>
          <a:p>
            <a:pPr algn="ctr" eaLnBrk="1" hangingPunct="1">
              <a:spcBef>
                <a:spcPct val="0"/>
              </a:spcBef>
              <a:buFontTx/>
              <a:buNone/>
            </a:pPr>
            <a:r>
              <a:rPr lang="en-US" altLang="ja-JP" sz="1400" dirty="0" smtClean="0">
                <a:solidFill>
                  <a:srgbClr val="000000"/>
                </a:solidFill>
                <a:latin typeface="Arial" pitchFamily="34" charset="0"/>
              </a:rPr>
              <a:t>H30.9</a:t>
            </a:r>
            <a:r>
              <a:rPr lang="ja-JP" altLang="en-US" sz="1400" dirty="0" smtClean="0">
                <a:solidFill>
                  <a:srgbClr val="000000"/>
                </a:solidFill>
                <a:latin typeface="Arial" pitchFamily="34" charset="0"/>
              </a:rPr>
              <a:t>供用済み</a:t>
            </a:r>
            <a:r>
              <a:rPr lang="en-US" altLang="ja-JP" sz="1400" dirty="0" smtClean="0">
                <a:solidFill>
                  <a:srgbClr val="000000"/>
                </a:solidFill>
                <a:latin typeface="Arial" pitchFamily="34" charset="0"/>
              </a:rPr>
              <a:t>)</a:t>
            </a:r>
            <a:endParaRPr lang="ja-JP" altLang="en-US" sz="1400" dirty="0">
              <a:solidFill>
                <a:srgbClr val="000000"/>
              </a:solidFill>
              <a:latin typeface="Arial" pitchFamily="34" charset="0"/>
            </a:endParaRPr>
          </a:p>
        </p:txBody>
      </p:sp>
    </p:spTree>
    <p:extLst>
      <p:ext uri="{BB962C8B-B14F-4D97-AF65-F5344CB8AC3E}">
        <p14:creationId xmlns:p14="http://schemas.microsoft.com/office/powerpoint/2010/main" val="2171273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79512" y="588382"/>
            <a:ext cx="8640960" cy="1077218"/>
          </a:xfrm>
          <a:prstGeom prst="rect">
            <a:avLst/>
          </a:prstGeom>
          <a:ln>
            <a:solidFill>
              <a:schemeClr val="tx2">
                <a:lumMod val="50000"/>
              </a:schemeClr>
            </a:solidFill>
          </a:ln>
        </p:spPr>
        <p:txBody>
          <a:bodyPr wrap="square">
            <a:spAutoFit/>
          </a:bodyPr>
          <a:lstStyle/>
          <a:p>
            <a:pPr>
              <a:defRPr/>
            </a:pPr>
            <a:r>
              <a:rPr lang="ja-JP" altLang="en-US" sz="1600" dirty="0" smtClean="0">
                <a:solidFill>
                  <a:schemeClr val="tx1"/>
                </a:solidFill>
                <a:latin typeface="ＭＳ ゴシック" panose="020B0609070205080204" pitchFamily="49" charset="-128"/>
                <a:ea typeface="ＭＳ ゴシック" panose="020B0609070205080204" pitchFamily="49" charset="-128"/>
              </a:rPr>
              <a:t>・谷部における橋梁構造を函渠構造に見直し</a:t>
            </a:r>
            <a:r>
              <a:rPr lang="en-US" altLang="ja-JP"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約</a:t>
            </a:r>
            <a:r>
              <a:rPr lang="en-US" altLang="ja-JP" sz="1600" dirty="0" smtClean="0">
                <a:solidFill>
                  <a:schemeClr val="tx1"/>
                </a:solidFill>
                <a:latin typeface="ＭＳ ゴシック" panose="020B0609070205080204" pitchFamily="49" charset="-128"/>
                <a:ea typeface="ＭＳ ゴシック" panose="020B0609070205080204" pitchFamily="49" charset="-128"/>
              </a:rPr>
              <a:t>0.8</a:t>
            </a:r>
            <a:r>
              <a:rPr lang="ja-JP" altLang="en-US" sz="1600" dirty="0" smtClean="0">
                <a:solidFill>
                  <a:schemeClr val="tx1"/>
                </a:solidFill>
                <a:latin typeface="ＭＳ ゴシック" panose="020B0609070205080204" pitchFamily="49" charset="-128"/>
                <a:ea typeface="ＭＳ ゴシック" panose="020B0609070205080204" pitchFamily="49" charset="-128"/>
              </a:rPr>
              <a:t>億円減）、トンネル坑門工の構造見直し</a:t>
            </a:r>
            <a:r>
              <a:rPr lang="en-US" altLang="ja-JP"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約</a:t>
            </a:r>
            <a:r>
              <a:rPr lang="en-US" altLang="ja-JP" sz="1600" dirty="0" smtClean="0">
                <a:latin typeface="ＭＳ ゴシック" panose="020B0609070205080204" pitchFamily="49" charset="-128"/>
                <a:ea typeface="ＭＳ ゴシック" panose="020B0609070205080204" pitchFamily="49" charset="-128"/>
              </a:rPr>
              <a:t>0.7</a:t>
            </a:r>
            <a:r>
              <a:rPr lang="ja-JP" altLang="en-US" sz="1600" dirty="0" smtClean="0">
                <a:latin typeface="ＭＳ ゴシック" panose="020B0609070205080204" pitchFamily="49" charset="-128"/>
                <a:ea typeface="ＭＳ ゴシック" panose="020B0609070205080204" pitchFamily="49" charset="-128"/>
              </a:rPr>
              <a:t>億円減</a:t>
            </a:r>
            <a:r>
              <a:rPr lang="ja-JP" altLang="en-US" sz="1600" dirty="0" smtClean="0">
                <a:solidFill>
                  <a:schemeClr val="tx1"/>
                </a:solidFill>
                <a:latin typeface="ＭＳ ゴシック" panose="020B0609070205080204" pitchFamily="49" charset="-128"/>
                <a:ea typeface="ＭＳ ゴシック" panose="020B0609070205080204" pitchFamily="49" charset="-128"/>
              </a:rPr>
              <a:t>）等に</a:t>
            </a:r>
            <a:r>
              <a:rPr lang="ja-JP" altLang="en-US" sz="1600" dirty="0" smtClean="0">
                <a:latin typeface="ＭＳ ゴシック" panose="020B0609070205080204" pitchFamily="49" charset="-128"/>
                <a:ea typeface="ＭＳ ゴシック" panose="020B0609070205080204" pitchFamily="49" charset="-128"/>
              </a:rPr>
              <a:t>よるコスト縮減を図った。</a:t>
            </a:r>
            <a:endParaRPr lang="en-US" altLang="ja-JP" sz="1600" dirty="0" smtClean="0">
              <a:latin typeface="ＭＳ ゴシック" panose="020B0609070205080204" pitchFamily="49" charset="-128"/>
              <a:ea typeface="ＭＳ ゴシック" panose="020B0609070205080204" pitchFamily="49" charset="-128"/>
            </a:endParaRPr>
          </a:p>
          <a:p>
            <a:pPr>
              <a:defRPr/>
            </a:pP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１、２工区は、供用済み。３工区についても</a:t>
            </a:r>
            <a:r>
              <a:rPr lang="ja-JP" altLang="en-US" sz="1600" dirty="0" smtClean="0">
                <a:solidFill>
                  <a:schemeClr val="tx1"/>
                </a:solidFill>
                <a:latin typeface="ＭＳ ゴシック" panose="020B0609070205080204" pitchFamily="49" charset="-128"/>
                <a:ea typeface="ＭＳ ゴシック" panose="020B0609070205080204" pitchFamily="49" charset="-128"/>
              </a:rPr>
              <a:t>用地取得済みであり、府県間トンネルの本体工等が完成、残る区間についても道路築造工事を推進中であり、現案が最適である。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25603"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0C1912FA-22E8-4888-B98A-5AEC521FA049}" type="slidenum">
              <a:rPr lang="ja-JP" altLang="en-US" sz="2000" smtClean="0">
                <a:latin typeface="Arial" pitchFamily="34" charset="0"/>
              </a:rPr>
              <a:pPr eaLnBrk="1" hangingPunct="1">
                <a:spcBef>
                  <a:spcPct val="0"/>
                </a:spcBef>
                <a:buFontTx/>
                <a:buNone/>
              </a:pPr>
              <a:t>17</a:t>
            </a:fld>
            <a:endParaRPr lang="ja-JP" altLang="en-US" sz="2000" smtClean="0">
              <a:latin typeface="Arial" pitchFamily="34" charset="0"/>
            </a:endParaRPr>
          </a:p>
        </p:txBody>
      </p:sp>
      <p:sp>
        <p:nvSpPr>
          <p:cNvPr id="40" name="Rectangle 2"/>
          <p:cNvSpPr txBox="1">
            <a:spLocks noChangeArrowheads="1"/>
          </p:cNvSpPr>
          <p:nvPr/>
        </p:nvSpPr>
        <p:spPr bwMode="auto">
          <a:xfrm>
            <a:off x="-22225" y="-12700"/>
            <a:ext cx="9166225"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４．コスト縮減や代替案⽴案等の可能性の視点</a:t>
            </a:r>
          </a:p>
        </p:txBody>
      </p:sp>
      <p:pic>
        <p:nvPicPr>
          <p:cNvPr id="43"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950" y="1700808"/>
            <a:ext cx="8242300" cy="29956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 name="Freeform 11"/>
          <p:cNvSpPr>
            <a:spLocks/>
          </p:cNvSpPr>
          <p:nvPr/>
        </p:nvSpPr>
        <p:spPr bwMode="auto">
          <a:xfrm>
            <a:off x="2865438" y="2729508"/>
            <a:ext cx="9525" cy="1728787"/>
          </a:xfrm>
          <a:custGeom>
            <a:avLst/>
            <a:gdLst>
              <a:gd name="T0" fmla="*/ 0 w 1"/>
              <a:gd name="T1" fmla="*/ 0 h 259"/>
              <a:gd name="T2" fmla="*/ 0 w 1"/>
              <a:gd name="T3" fmla="*/ 2147483647 h 259"/>
              <a:gd name="T4" fmla="*/ 0 60000 65536"/>
              <a:gd name="T5" fmla="*/ 0 60000 65536"/>
            </a:gdLst>
            <a:ahLst/>
            <a:cxnLst>
              <a:cxn ang="T4">
                <a:pos x="T0" y="T1"/>
              </a:cxn>
              <a:cxn ang="T5">
                <a:pos x="T2" y="T3"/>
              </a:cxn>
            </a:cxnLst>
            <a:rect l="0" t="0" r="r" b="b"/>
            <a:pathLst>
              <a:path w="1" h="259">
                <a:moveTo>
                  <a:pt x="0" y="0"/>
                </a:moveTo>
                <a:lnTo>
                  <a:pt x="0" y="259"/>
                </a:lnTo>
              </a:path>
            </a:pathLst>
          </a:custGeom>
          <a:solidFill>
            <a:srgbClr val="FFFF00"/>
          </a:solidFill>
          <a:ln w="9525">
            <a:solidFill>
              <a:srgbClr val="FFFF00"/>
            </a:solidFill>
            <a:round/>
            <a:headEnd/>
            <a:tailEnd/>
          </a:ln>
        </p:spPr>
        <p:txBody>
          <a:bodyPr/>
          <a:lstStyle/>
          <a:p>
            <a:endParaRPr lang="ja-JP" altLang="en-US"/>
          </a:p>
        </p:txBody>
      </p:sp>
      <p:sp>
        <p:nvSpPr>
          <p:cNvPr id="45" name="Freeform 12"/>
          <p:cNvSpPr>
            <a:spLocks/>
          </p:cNvSpPr>
          <p:nvPr/>
        </p:nvSpPr>
        <p:spPr bwMode="auto">
          <a:xfrm>
            <a:off x="354013" y="2600920"/>
            <a:ext cx="2878137" cy="431800"/>
          </a:xfrm>
          <a:custGeom>
            <a:avLst/>
            <a:gdLst>
              <a:gd name="T0" fmla="*/ 0 w 398"/>
              <a:gd name="T1" fmla="*/ 2147483647 h 65"/>
              <a:gd name="T2" fmla="*/ 2147483647 w 398"/>
              <a:gd name="T3" fmla="*/ 2147483647 h 65"/>
              <a:gd name="T4" fmla="*/ 2147483647 w 398"/>
              <a:gd name="T5" fmla="*/ 2147483647 h 65"/>
              <a:gd name="T6" fmla="*/ 2147483647 w 398"/>
              <a:gd name="T7" fmla="*/ 2147483647 h 65"/>
              <a:gd name="T8" fmla="*/ 2147483647 w 398"/>
              <a:gd name="T9" fmla="*/ 2147483647 h 65"/>
              <a:gd name="T10" fmla="*/ 2147483647 w 398"/>
              <a:gd name="T11" fmla="*/ 2147483647 h 65"/>
              <a:gd name="T12" fmla="*/ 2147483647 w 398"/>
              <a:gd name="T13" fmla="*/ 2147483647 h 65"/>
              <a:gd name="T14" fmla="*/ 2147483647 w 398"/>
              <a:gd name="T15" fmla="*/ 2147483647 h 65"/>
              <a:gd name="T16" fmla="*/ 2147483647 w 398"/>
              <a:gd name="T17" fmla="*/ 0 h 65"/>
              <a:gd name="T18" fmla="*/ 2147483647 w 398"/>
              <a:gd name="T19" fmla="*/ 2147483647 h 65"/>
              <a:gd name="T20" fmla="*/ 2147483647 w 398"/>
              <a:gd name="T21" fmla="*/ 2147483647 h 65"/>
              <a:gd name="T22" fmla="*/ 2147483647 w 398"/>
              <a:gd name="T23" fmla="*/ 2147483647 h 65"/>
              <a:gd name="T24" fmla="*/ 2147483647 w 398"/>
              <a:gd name="T25" fmla="*/ 2147483647 h 65"/>
              <a:gd name="T26" fmla="*/ 2147483647 w 398"/>
              <a:gd name="T27" fmla="*/ 2147483647 h 65"/>
              <a:gd name="T28" fmla="*/ 2147483647 w 398"/>
              <a:gd name="T29" fmla="*/ 2147483647 h 65"/>
              <a:gd name="T30" fmla="*/ 2147483647 w 398"/>
              <a:gd name="T31" fmla="*/ 2147483647 h 65"/>
              <a:gd name="T32" fmla="*/ 2147483647 w 398"/>
              <a:gd name="T33" fmla="*/ 2147483647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8" h="65">
                <a:moveTo>
                  <a:pt x="0" y="65"/>
                </a:moveTo>
                <a:cubicBezTo>
                  <a:pt x="7" y="57"/>
                  <a:pt x="15" y="49"/>
                  <a:pt x="25" y="45"/>
                </a:cubicBezTo>
                <a:cubicBezTo>
                  <a:pt x="35" y="41"/>
                  <a:pt x="49" y="43"/>
                  <a:pt x="60" y="42"/>
                </a:cubicBezTo>
                <a:cubicBezTo>
                  <a:pt x="71" y="41"/>
                  <a:pt x="78" y="40"/>
                  <a:pt x="89" y="36"/>
                </a:cubicBezTo>
                <a:cubicBezTo>
                  <a:pt x="100" y="32"/>
                  <a:pt x="118" y="21"/>
                  <a:pt x="129" y="16"/>
                </a:cubicBezTo>
                <a:cubicBezTo>
                  <a:pt x="140" y="11"/>
                  <a:pt x="145" y="8"/>
                  <a:pt x="153" y="7"/>
                </a:cubicBezTo>
                <a:cubicBezTo>
                  <a:pt x="161" y="6"/>
                  <a:pt x="171" y="11"/>
                  <a:pt x="180" y="11"/>
                </a:cubicBezTo>
                <a:cubicBezTo>
                  <a:pt x="189" y="11"/>
                  <a:pt x="198" y="8"/>
                  <a:pt x="207" y="6"/>
                </a:cubicBezTo>
                <a:cubicBezTo>
                  <a:pt x="216" y="4"/>
                  <a:pt x="224" y="0"/>
                  <a:pt x="232" y="0"/>
                </a:cubicBezTo>
                <a:cubicBezTo>
                  <a:pt x="240" y="0"/>
                  <a:pt x="246" y="3"/>
                  <a:pt x="254" y="7"/>
                </a:cubicBezTo>
                <a:cubicBezTo>
                  <a:pt x="262" y="11"/>
                  <a:pt x="272" y="20"/>
                  <a:pt x="281" y="22"/>
                </a:cubicBezTo>
                <a:cubicBezTo>
                  <a:pt x="290" y="24"/>
                  <a:pt x="301" y="18"/>
                  <a:pt x="306" y="17"/>
                </a:cubicBezTo>
                <a:cubicBezTo>
                  <a:pt x="311" y="16"/>
                  <a:pt x="310" y="17"/>
                  <a:pt x="314" y="18"/>
                </a:cubicBezTo>
                <a:cubicBezTo>
                  <a:pt x="318" y="19"/>
                  <a:pt x="323" y="22"/>
                  <a:pt x="330" y="23"/>
                </a:cubicBezTo>
                <a:cubicBezTo>
                  <a:pt x="337" y="24"/>
                  <a:pt x="345" y="24"/>
                  <a:pt x="354" y="26"/>
                </a:cubicBezTo>
                <a:cubicBezTo>
                  <a:pt x="363" y="28"/>
                  <a:pt x="378" y="31"/>
                  <a:pt x="385" y="35"/>
                </a:cubicBezTo>
                <a:cubicBezTo>
                  <a:pt x="392" y="39"/>
                  <a:pt x="395" y="46"/>
                  <a:pt x="398" y="49"/>
                </a:cubicBezTo>
              </a:path>
            </a:pathLst>
          </a:custGeom>
          <a:noFill/>
          <a:ln w="63500" cmpd="sng">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 name="Freeform 13"/>
          <p:cNvSpPr>
            <a:spLocks/>
          </p:cNvSpPr>
          <p:nvPr/>
        </p:nvSpPr>
        <p:spPr bwMode="auto">
          <a:xfrm>
            <a:off x="715963" y="4626570"/>
            <a:ext cx="7615237" cy="0"/>
          </a:xfrm>
          <a:custGeom>
            <a:avLst/>
            <a:gdLst>
              <a:gd name="T0" fmla="*/ 0 w 1053"/>
              <a:gd name="T1" fmla="*/ 9 h 5"/>
              <a:gd name="T2" fmla="*/ 2147483647 w 1053"/>
              <a:gd name="T3" fmla="*/ 0 h 5"/>
              <a:gd name="T4" fmla="*/ 0 60000 65536"/>
              <a:gd name="T5" fmla="*/ 0 60000 65536"/>
            </a:gdLst>
            <a:ahLst/>
            <a:cxnLst>
              <a:cxn ang="T4">
                <a:pos x="T0" y="T1"/>
              </a:cxn>
              <a:cxn ang="T5">
                <a:pos x="T2" y="T3"/>
              </a:cxn>
            </a:cxnLst>
            <a:rect l="0" t="0" r="r" b="b"/>
            <a:pathLst>
              <a:path w="1053" h="5">
                <a:moveTo>
                  <a:pt x="0" y="5"/>
                </a:moveTo>
                <a:lnTo>
                  <a:pt x="1053" y="0"/>
                </a:lnTo>
              </a:path>
            </a:pathLst>
          </a:custGeom>
          <a:noFill/>
          <a:ln w="50800">
            <a:solidFill>
              <a:srgbClr val="FF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 name="Freeform 15"/>
          <p:cNvSpPr>
            <a:spLocks/>
          </p:cNvSpPr>
          <p:nvPr/>
        </p:nvSpPr>
        <p:spPr bwMode="auto">
          <a:xfrm>
            <a:off x="730250" y="3012083"/>
            <a:ext cx="7938" cy="1730375"/>
          </a:xfrm>
          <a:custGeom>
            <a:avLst/>
            <a:gdLst>
              <a:gd name="T0" fmla="*/ 0 w 1"/>
              <a:gd name="T1" fmla="*/ 0 h 259"/>
              <a:gd name="T2" fmla="*/ 0 w 1"/>
              <a:gd name="T3" fmla="*/ 2147483647 h 259"/>
              <a:gd name="T4" fmla="*/ 0 60000 65536"/>
              <a:gd name="T5" fmla="*/ 0 60000 65536"/>
            </a:gdLst>
            <a:ahLst/>
            <a:cxnLst>
              <a:cxn ang="T4">
                <a:pos x="T0" y="T1"/>
              </a:cxn>
              <a:cxn ang="T5">
                <a:pos x="T2" y="T3"/>
              </a:cxn>
            </a:cxnLst>
            <a:rect l="0" t="0" r="r" b="b"/>
            <a:pathLst>
              <a:path w="1" h="259">
                <a:moveTo>
                  <a:pt x="0" y="0"/>
                </a:moveTo>
                <a:lnTo>
                  <a:pt x="0" y="259"/>
                </a:lnTo>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 name="Line 16"/>
          <p:cNvSpPr>
            <a:spLocks noChangeShapeType="1"/>
          </p:cNvSpPr>
          <p:nvPr/>
        </p:nvSpPr>
        <p:spPr bwMode="auto">
          <a:xfrm flipH="1">
            <a:off x="8331200" y="3932833"/>
            <a:ext cx="6350" cy="769937"/>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 name="Freeform 17"/>
          <p:cNvSpPr>
            <a:spLocks/>
          </p:cNvSpPr>
          <p:nvPr/>
        </p:nvSpPr>
        <p:spPr bwMode="auto">
          <a:xfrm flipV="1">
            <a:off x="730250" y="4145558"/>
            <a:ext cx="2135188" cy="63500"/>
          </a:xfrm>
          <a:custGeom>
            <a:avLst/>
            <a:gdLst>
              <a:gd name="T0" fmla="*/ 0 w 318"/>
              <a:gd name="T1" fmla="*/ 0 h 1"/>
              <a:gd name="T2" fmla="*/ 2147483647 w 318"/>
              <a:gd name="T3" fmla="*/ 0 h 1"/>
              <a:gd name="T4" fmla="*/ 0 60000 65536"/>
              <a:gd name="T5" fmla="*/ 0 60000 65536"/>
            </a:gdLst>
            <a:ahLst/>
            <a:cxnLst>
              <a:cxn ang="T4">
                <a:pos x="T0" y="T1"/>
              </a:cxn>
              <a:cxn ang="T5">
                <a:pos x="T2" y="T3"/>
              </a:cxn>
            </a:cxnLst>
            <a:rect l="0" t="0" r="r" b="b"/>
            <a:pathLst>
              <a:path w="318" h="1">
                <a:moveTo>
                  <a:pt x="0" y="0"/>
                </a:moveTo>
                <a:lnTo>
                  <a:pt x="318" y="0"/>
                </a:lnTo>
              </a:path>
            </a:pathLst>
          </a:custGeom>
          <a:noFill/>
          <a:ln w="50800">
            <a:solidFill>
              <a:srgbClr val="FF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 name="Freeform 18"/>
          <p:cNvSpPr>
            <a:spLocks/>
          </p:cNvSpPr>
          <p:nvPr/>
        </p:nvSpPr>
        <p:spPr bwMode="auto">
          <a:xfrm flipV="1">
            <a:off x="5053013" y="4145558"/>
            <a:ext cx="3284537" cy="63500"/>
          </a:xfrm>
          <a:custGeom>
            <a:avLst/>
            <a:gdLst>
              <a:gd name="T0" fmla="*/ 0 w 455"/>
              <a:gd name="T1" fmla="*/ 0 h 1"/>
              <a:gd name="T2" fmla="*/ 2147483647 w 455"/>
              <a:gd name="T3" fmla="*/ 0 h 1"/>
              <a:gd name="T4" fmla="*/ 0 60000 65536"/>
              <a:gd name="T5" fmla="*/ 0 60000 65536"/>
            </a:gdLst>
            <a:ahLst/>
            <a:cxnLst>
              <a:cxn ang="T4">
                <a:pos x="T0" y="T1"/>
              </a:cxn>
              <a:cxn ang="T5">
                <a:pos x="T2" y="T3"/>
              </a:cxn>
            </a:cxnLst>
            <a:rect l="0" t="0" r="r" b="b"/>
            <a:pathLst>
              <a:path w="455" h="1">
                <a:moveTo>
                  <a:pt x="0" y="0"/>
                </a:moveTo>
                <a:lnTo>
                  <a:pt x="455" y="0"/>
                </a:lnTo>
              </a:path>
            </a:pathLst>
          </a:custGeom>
          <a:noFill/>
          <a:ln w="50800">
            <a:solidFill>
              <a:srgbClr val="FF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 name="Text Box 19"/>
          <p:cNvSpPr txBox="1">
            <a:spLocks noChangeArrowheads="1"/>
          </p:cNvSpPr>
          <p:nvPr/>
        </p:nvSpPr>
        <p:spPr bwMode="auto">
          <a:xfrm>
            <a:off x="1027113" y="3637558"/>
            <a:ext cx="1690687" cy="512762"/>
          </a:xfrm>
          <a:prstGeom prst="rect">
            <a:avLst/>
          </a:prstGeom>
          <a:solidFill>
            <a:srgbClr val="FFFFFF"/>
          </a:solidFill>
          <a:ln w="9525">
            <a:solidFill>
              <a:srgbClr val="000000"/>
            </a:solid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solidFill>
                  <a:srgbClr val="000000"/>
                </a:solidFill>
                <a:latin typeface="ＭＳ ゴシック" pitchFamily="49" charset="-128"/>
                <a:ea typeface="ＭＳ ゴシック" pitchFamily="49" charset="-128"/>
              </a:rPr>
              <a:t>１</a:t>
            </a:r>
            <a:r>
              <a:rPr lang="ja-JP" altLang="en-US" sz="1400" dirty="0">
                <a:solidFill>
                  <a:srgbClr val="000000"/>
                </a:solidFill>
                <a:latin typeface="ＭＳ ゴシック" pitchFamily="49" charset="-128"/>
                <a:ea typeface="ＭＳ ゴシック" pitchFamily="49" charset="-128"/>
              </a:rPr>
              <a:t>工区　</a:t>
            </a:r>
            <a:r>
              <a:rPr lang="en-US" altLang="ja-JP" sz="1400" dirty="0">
                <a:solidFill>
                  <a:srgbClr val="000000"/>
                </a:solidFill>
                <a:latin typeface="ＭＳ ゴシック" pitchFamily="49" charset="-128"/>
                <a:ea typeface="ＭＳ ゴシック" pitchFamily="49" charset="-128"/>
              </a:rPr>
              <a:t>L=1.8km</a:t>
            </a:r>
          </a:p>
          <a:p>
            <a:pPr algn="ctr" eaLnBrk="1" hangingPunct="1">
              <a:spcBef>
                <a:spcPct val="0"/>
              </a:spcBef>
              <a:buFontTx/>
              <a:buNone/>
            </a:pPr>
            <a:r>
              <a:rPr lang="ja-JP" altLang="en-US" sz="1400" dirty="0">
                <a:solidFill>
                  <a:srgbClr val="000000"/>
                </a:solidFill>
                <a:latin typeface="ＭＳ ゴシック" pitchFamily="49" charset="-128"/>
                <a:ea typeface="ＭＳ ゴシック" pitchFamily="49" charset="-128"/>
              </a:rPr>
              <a:t>（</a:t>
            </a:r>
            <a:r>
              <a:rPr lang="en-US" altLang="ja-JP" sz="1400" dirty="0">
                <a:solidFill>
                  <a:srgbClr val="000000"/>
                </a:solidFill>
                <a:latin typeface="ＭＳ ゴシック" pitchFamily="49" charset="-128"/>
                <a:ea typeface="ＭＳ ゴシック" pitchFamily="49" charset="-128"/>
              </a:rPr>
              <a:t>H15.3</a:t>
            </a:r>
            <a:r>
              <a:rPr lang="ja-JP" altLang="en-US" sz="1400" dirty="0">
                <a:solidFill>
                  <a:srgbClr val="000000"/>
                </a:solidFill>
                <a:latin typeface="ＭＳ ゴシック" pitchFamily="49" charset="-128"/>
                <a:ea typeface="ＭＳ ゴシック" pitchFamily="49" charset="-128"/>
              </a:rPr>
              <a:t>供用済み）</a:t>
            </a:r>
            <a:endParaRPr lang="ja-JP" altLang="en-US" sz="1400" dirty="0">
              <a:solidFill>
                <a:srgbClr val="000000"/>
              </a:solidFill>
              <a:latin typeface="Arial" pitchFamily="34" charset="0"/>
            </a:endParaRPr>
          </a:p>
        </p:txBody>
      </p:sp>
      <p:sp>
        <p:nvSpPr>
          <p:cNvPr id="52" name="Text Box 21"/>
          <p:cNvSpPr txBox="1">
            <a:spLocks noChangeArrowheads="1"/>
          </p:cNvSpPr>
          <p:nvPr/>
        </p:nvSpPr>
        <p:spPr bwMode="auto">
          <a:xfrm>
            <a:off x="5469150" y="3650258"/>
            <a:ext cx="1510876" cy="513064"/>
          </a:xfrm>
          <a:prstGeom prst="rect">
            <a:avLst/>
          </a:prstGeom>
          <a:solidFill>
            <a:srgbClr val="FFFFFF"/>
          </a:solidFill>
          <a:ln w="9525">
            <a:solidFill>
              <a:srgbClr val="000000"/>
            </a:solid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 typeface="Arial" pitchFamily="34" charset="0"/>
              <a:buNone/>
            </a:pPr>
            <a:r>
              <a:rPr lang="ja-JP" altLang="en-US" sz="1400" dirty="0" smtClean="0">
                <a:solidFill>
                  <a:srgbClr val="000000"/>
                </a:solidFill>
                <a:latin typeface="ＭＳ ゴシック" pitchFamily="49" charset="-128"/>
                <a:ea typeface="ＭＳ ゴシック" pitchFamily="49" charset="-128"/>
              </a:rPr>
              <a:t>３</a:t>
            </a:r>
            <a:r>
              <a:rPr lang="ja-JP" altLang="en-US" sz="1400" dirty="0">
                <a:solidFill>
                  <a:srgbClr val="000000"/>
                </a:solidFill>
                <a:latin typeface="ＭＳ ゴシック" pitchFamily="49" charset="-128"/>
                <a:ea typeface="ＭＳ ゴシック" pitchFamily="49" charset="-128"/>
              </a:rPr>
              <a:t>工区　</a:t>
            </a:r>
            <a:r>
              <a:rPr lang="en-US" altLang="ja-JP" sz="1400" dirty="0">
                <a:solidFill>
                  <a:srgbClr val="000000"/>
                </a:solidFill>
                <a:latin typeface="ＭＳ ゴシック" pitchFamily="49" charset="-128"/>
                <a:ea typeface="ＭＳ ゴシック" pitchFamily="49" charset="-128"/>
              </a:rPr>
              <a:t>L=2.4km</a:t>
            </a:r>
          </a:p>
          <a:p>
            <a:pPr algn="ctr" eaLnBrk="1" hangingPunct="1">
              <a:spcBef>
                <a:spcPct val="0"/>
              </a:spcBef>
              <a:buFont typeface="Arial" pitchFamily="34" charset="0"/>
              <a:buNone/>
            </a:pPr>
            <a:r>
              <a:rPr lang="ja-JP" altLang="en-US" sz="1400" dirty="0">
                <a:solidFill>
                  <a:srgbClr val="000000"/>
                </a:solidFill>
                <a:latin typeface="ＭＳ ゴシック" pitchFamily="49" charset="-128"/>
                <a:ea typeface="ＭＳ ゴシック" pitchFamily="49" charset="-128"/>
              </a:rPr>
              <a:t>事業</a:t>
            </a:r>
            <a:r>
              <a:rPr lang="ja-JP" altLang="en-US" sz="1400" dirty="0" smtClean="0">
                <a:solidFill>
                  <a:srgbClr val="000000"/>
                </a:solidFill>
                <a:latin typeface="ＭＳ ゴシック" pitchFamily="49" charset="-128"/>
                <a:ea typeface="ＭＳ ゴシック" pitchFamily="49" charset="-128"/>
              </a:rPr>
              <a:t>中</a:t>
            </a:r>
            <a:endParaRPr lang="ja-JP" altLang="en-US" sz="1400" dirty="0">
              <a:solidFill>
                <a:srgbClr val="000000"/>
              </a:solidFill>
              <a:latin typeface="Arial" pitchFamily="34" charset="0"/>
            </a:endParaRPr>
          </a:p>
        </p:txBody>
      </p:sp>
      <p:sp>
        <p:nvSpPr>
          <p:cNvPr id="53" name="Freeform 22"/>
          <p:cNvSpPr>
            <a:spLocks/>
          </p:cNvSpPr>
          <p:nvPr/>
        </p:nvSpPr>
        <p:spPr bwMode="auto">
          <a:xfrm>
            <a:off x="5040313" y="3383558"/>
            <a:ext cx="6350" cy="1047750"/>
          </a:xfrm>
          <a:custGeom>
            <a:avLst/>
            <a:gdLst>
              <a:gd name="T0" fmla="*/ 0 w 1"/>
              <a:gd name="T1" fmla="*/ 0 h 157"/>
              <a:gd name="T2" fmla="*/ 2147483647 w 1"/>
              <a:gd name="T3" fmla="*/ 2147483647 h 157"/>
              <a:gd name="T4" fmla="*/ 0 60000 65536"/>
              <a:gd name="T5" fmla="*/ 0 60000 65536"/>
            </a:gdLst>
            <a:ahLst/>
            <a:cxnLst>
              <a:cxn ang="T4">
                <a:pos x="T0" y="T1"/>
              </a:cxn>
              <a:cxn ang="T5">
                <a:pos x="T2" y="T3"/>
              </a:cxn>
            </a:cxnLst>
            <a:rect l="0" t="0" r="r" b="b"/>
            <a:pathLst>
              <a:path w="1" h="157">
                <a:moveTo>
                  <a:pt x="0" y="0"/>
                </a:moveTo>
                <a:lnTo>
                  <a:pt x="1" y="157"/>
                </a:lnTo>
              </a:path>
            </a:pathLst>
          </a:custGeom>
          <a:noFill/>
          <a:ln w="508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4" name="Freeform 23"/>
          <p:cNvSpPr>
            <a:spLocks/>
          </p:cNvSpPr>
          <p:nvPr/>
        </p:nvSpPr>
        <p:spPr bwMode="auto">
          <a:xfrm>
            <a:off x="3238500" y="2924770"/>
            <a:ext cx="1893888" cy="474663"/>
          </a:xfrm>
          <a:custGeom>
            <a:avLst/>
            <a:gdLst>
              <a:gd name="T0" fmla="*/ 0 w 262"/>
              <a:gd name="T1" fmla="*/ 0 h 71"/>
              <a:gd name="T2" fmla="*/ 2147483647 w 262"/>
              <a:gd name="T3" fmla="*/ 2147483647 h 71"/>
              <a:gd name="T4" fmla="*/ 2147483647 w 262"/>
              <a:gd name="T5" fmla="*/ 2147483647 h 71"/>
              <a:gd name="T6" fmla="*/ 2147483647 w 262"/>
              <a:gd name="T7" fmla="*/ 2147483647 h 71"/>
              <a:gd name="T8" fmla="*/ 2147483647 w 262"/>
              <a:gd name="T9" fmla="*/ 2147483647 h 71"/>
              <a:gd name="T10" fmla="*/ 2147483647 w 262"/>
              <a:gd name="T11" fmla="*/ 2147483647 h 71"/>
              <a:gd name="T12" fmla="*/ 2147483647 w 262"/>
              <a:gd name="T13" fmla="*/ 2147483647 h 71"/>
              <a:gd name="T14" fmla="*/ 2147483647 w 262"/>
              <a:gd name="T15" fmla="*/ 2147483647 h 71"/>
              <a:gd name="T16" fmla="*/ 2147483647 w 262"/>
              <a:gd name="T17" fmla="*/ 2147483647 h 71"/>
              <a:gd name="T18" fmla="*/ 2147483647 w 262"/>
              <a:gd name="T19" fmla="*/ 2147483647 h 71"/>
              <a:gd name="T20" fmla="*/ 2147483647 w 262"/>
              <a:gd name="T21" fmla="*/ 2147483647 h 71"/>
              <a:gd name="T22" fmla="*/ 2147483647 w 262"/>
              <a:gd name="T23" fmla="*/ 2147483647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2" h="71">
                <a:moveTo>
                  <a:pt x="0" y="0"/>
                </a:moveTo>
                <a:cubicBezTo>
                  <a:pt x="5" y="6"/>
                  <a:pt x="11" y="12"/>
                  <a:pt x="19" y="13"/>
                </a:cubicBezTo>
                <a:cubicBezTo>
                  <a:pt x="27" y="14"/>
                  <a:pt x="41" y="9"/>
                  <a:pt x="51" y="8"/>
                </a:cubicBezTo>
                <a:cubicBezTo>
                  <a:pt x="61" y="7"/>
                  <a:pt x="69" y="5"/>
                  <a:pt x="82" y="7"/>
                </a:cubicBezTo>
                <a:cubicBezTo>
                  <a:pt x="95" y="9"/>
                  <a:pt x="119" y="16"/>
                  <a:pt x="131" y="21"/>
                </a:cubicBezTo>
                <a:cubicBezTo>
                  <a:pt x="143" y="26"/>
                  <a:pt x="148" y="33"/>
                  <a:pt x="153" y="36"/>
                </a:cubicBezTo>
                <a:cubicBezTo>
                  <a:pt x="158" y="39"/>
                  <a:pt x="156" y="39"/>
                  <a:pt x="163" y="40"/>
                </a:cubicBezTo>
                <a:cubicBezTo>
                  <a:pt x="170" y="41"/>
                  <a:pt x="185" y="42"/>
                  <a:pt x="195" y="45"/>
                </a:cubicBezTo>
                <a:cubicBezTo>
                  <a:pt x="205" y="48"/>
                  <a:pt x="217" y="53"/>
                  <a:pt x="224" y="56"/>
                </a:cubicBezTo>
                <a:cubicBezTo>
                  <a:pt x="231" y="59"/>
                  <a:pt x="232" y="61"/>
                  <a:pt x="236" y="63"/>
                </a:cubicBezTo>
                <a:cubicBezTo>
                  <a:pt x="240" y="65"/>
                  <a:pt x="244" y="68"/>
                  <a:pt x="248" y="69"/>
                </a:cubicBezTo>
                <a:cubicBezTo>
                  <a:pt x="252" y="70"/>
                  <a:pt x="259" y="71"/>
                  <a:pt x="262" y="71"/>
                </a:cubicBezTo>
              </a:path>
            </a:pathLst>
          </a:custGeom>
          <a:noFill/>
          <a:ln w="63500" cmpd="sng">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 name="Freeform 24"/>
          <p:cNvSpPr>
            <a:spLocks/>
          </p:cNvSpPr>
          <p:nvPr/>
        </p:nvSpPr>
        <p:spPr bwMode="auto">
          <a:xfrm>
            <a:off x="5132388" y="3308945"/>
            <a:ext cx="2125662" cy="385763"/>
          </a:xfrm>
          <a:custGeom>
            <a:avLst/>
            <a:gdLst>
              <a:gd name="T0" fmla="*/ 0 w 294"/>
              <a:gd name="T1" fmla="*/ 2147483647 h 58"/>
              <a:gd name="T2" fmla="*/ 2147483647 w 294"/>
              <a:gd name="T3" fmla="*/ 2147483647 h 58"/>
              <a:gd name="T4" fmla="*/ 2147483647 w 294"/>
              <a:gd name="T5" fmla="*/ 2147483647 h 58"/>
              <a:gd name="T6" fmla="*/ 2147483647 w 294"/>
              <a:gd name="T7" fmla="*/ 2147483647 h 58"/>
              <a:gd name="T8" fmla="*/ 2147483647 w 294"/>
              <a:gd name="T9" fmla="*/ 2147483647 h 58"/>
              <a:gd name="T10" fmla="*/ 2147483647 w 294"/>
              <a:gd name="T11" fmla="*/ 2147483647 h 58"/>
              <a:gd name="T12" fmla="*/ 2147483647 w 294"/>
              <a:gd name="T13" fmla="*/ 2147483647 h 58"/>
              <a:gd name="T14" fmla="*/ 2147483647 w 294"/>
              <a:gd name="T15" fmla="*/ 2147483647 h 58"/>
              <a:gd name="T16" fmla="*/ 2147483647 w 294"/>
              <a:gd name="T17" fmla="*/ 2147483647 h 58"/>
              <a:gd name="T18" fmla="*/ 2147483647 w 294"/>
              <a:gd name="T19" fmla="*/ 2147483647 h 58"/>
              <a:gd name="T20" fmla="*/ 2147483647 w 294"/>
              <a:gd name="T21" fmla="*/ 2147483647 h 58"/>
              <a:gd name="T22" fmla="*/ 2147483647 w 294"/>
              <a:gd name="T23" fmla="*/ 2147483647 h 58"/>
              <a:gd name="T24" fmla="*/ 2147483647 w 294"/>
              <a:gd name="T25" fmla="*/ 2147483647 h 58"/>
              <a:gd name="T26" fmla="*/ 2147483647 w 294"/>
              <a:gd name="T27" fmla="*/ 2147483647 h 58"/>
              <a:gd name="T28" fmla="*/ 2147483647 w 294"/>
              <a:gd name="T29" fmla="*/ 2147483647 h 58"/>
              <a:gd name="T30" fmla="*/ 2147483647 w 294"/>
              <a:gd name="T31" fmla="*/ 2147483647 h 58"/>
              <a:gd name="T32" fmla="*/ 2147483647 w 294"/>
              <a:gd name="T33" fmla="*/ 2147483647 h 58"/>
              <a:gd name="T34" fmla="*/ 2147483647 w 294"/>
              <a:gd name="T35" fmla="*/ 214748364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4" h="58">
                <a:moveTo>
                  <a:pt x="0" y="14"/>
                </a:moveTo>
                <a:cubicBezTo>
                  <a:pt x="10" y="17"/>
                  <a:pt x="21" y="20"/>
                  <a:pt x="28" y="21"/>
                </a:cubicBezTo>
                <a:cubicBezTo>
                  <a:pt x="35" y="22"/>
                  <a:pt x="38" y="23"/>
                  <a:pt x="44" y="23"/>
                </a:cubicBezTo>
                <a:cubicBezTo>
                  <a:pt x="50" y="23"/>
                  <a:pt x="54" y="23"/>
                  <a:pt x="63" y="21"/>
                </a:cubicBezTo>
                <a:cubicBezTo>
                  <a:pt x="72" y="19"/>
                  <a:pt x="90" y="15"/>
                  <a:pt x="99" y="13"/>
                </a:cubicBezTo>
                <a:cubicBezTo>
                  <a:pt x="108" y="11"/>
                  <a:pt x="110" y="11"/>
                  <a:pt x="116" y="11"/>
                </a:cubicBezTo>
                <a:cubicBezTo>
                  <a:pt x="122" y="11"/>
                  <a:pt x="129" y="13"/>
                  <a:pt x="134" y="13"/>
                </a:cubicBezTo>
                <a:cubicBezTo>
                  <a:pt x="139" y="13"/>
                  <a:pt x="142" y="14"/>
                  <a:pt x="147" y="13"/>
                </a:cubicBezTo>
                <a:cubicBezTo>
                  <a:pt x="152" y="12"/>
                  <a:pt x="159" y="10"/>
                  <a:pt x="164" y="8"/>
                </a:cubicBezTo>
                <a:cubicBezTo>
                  <a:pt x="169" y="6"/>
                  <a:pt x="173" y="2"/>
                  <a:pt x="177" y="1"/>
                </a:cubicBezTo>
                <a:cubicBezTo>
                  <a:pt x="181" y="0"/>
                  <a:pt x="186" y="1"/>
                  <a:pt x="190" y="2"/>
                </a:cubicBezTo>
                <a:cubicBezTo>
                  <a:pt x="194" y="3"/>
                  <a:pt x="197" y="4"/>
                  <a:pt x="201" y="6"/>
                </a:cubicBezTo>
                <a:cubicBezTo>
                  <a:pt x="205" y="8"/>
                  <a:pt x="209" y="12"/>
                  <a:pt x="214" y="15"/>
                </a:cubicBezTo>
                <a:cubicBezTo>
                  <a:pt x="219" y="18"/>
                  <a:pt x="222" y="21"/>
                  <a:pt x="229" y="24"/>
                </a:cubicBezTo>
                <a:cubicBezTo>
                  <a:pt x="236" y="27"/>
                  <a:pt x="248" y="31"/>
                  <a:pt x="254" y="34"/>
                </a:cubicBezTo>
                <a:cubicBezTo>
                  <a:pt x="260" y="37"/>
                  <a:pt x="261" y="42"/>
                  <a:pt x="265" y="45"/>
                </a:cubicBezTo>
                <a:cubicBezTo>
                  <a:pt x="269" y="48"/>
                  <a:pt x="270" y="51"/>
                  <a:pt x="275" y="53"/>
                </a:cubicBezTo>
                <a:cubicBezTo>
                  <a:pt x="280" y="55"/>
                  <a:pt x="290" y="57"/>
                  <a:pt x="294" y="58"/>
                </a:cubicBezTo>
              </a:path>
            </a:pathLst>
          </a:custGeom>
          <a:noFill/>
          <a:ln w="63500" cmpd="sng">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 name="Freeform 25"/>
          <p:cNvSpPr>
            <a:spLocks/>
          </p:cNvSpPr>
          <p:nvPr/>
        </p:nvSpPr>
        <p:spPr bwMode="auto">
          <a:xfrm>
            <a:off x="7258050" y="3694708"/>
            <a:ext cx="1327150" cy="382587"/>
          </a:xfrm>
          <a:custGeom>
            <a:avLst/>
            <a:gdLst>
              <a:gd name="T0" fmla="*/ 0 w 183"/>
              <a:gd name="T1" fmla="*/ 0 h 57"/>
              <a:gd name="T2" fmla="*/ 2147483647 w 183"/>
              <a:gd name="T3" fmla="*/ 2147483647 h 57"/>
              <a:gd name="T4" fmla="*/ 2147483647 w 183"/>
              <a:gd name="T5" fmla="*/ 2147483647 h 57"/>
              <a:gd name="T6" fmla="*/ 2147483647 w 183"/>
              <a:gd name="T7" fmla="*/ 2147483647 h 57"/>
              <a:gd name="T8" fmla="*/ 2147483647 w 183"/>
              <a:gd name="T9" fmla="*/ 214748364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57">
                <a:moveTo>
                  <a:pt x="0" y="0"/>
                </a:moveTo>
                <a:cubicBezTo>
                  <a:pt x="30" y="10"/>
                  <a:pt x="60" y="20"/>
                  <a:pt x="84" y="27"/>
                </a:cubicBezTo>
                <a:cubicBezTo>
                  <a:pt x="108" y="34"/>
                  <a:pt x="133" y="39"/>
                  <a:pt x="145" y="42"/>
                </a:cubicBezTo>
                <a:cubicBezTo>
                  <a:pt x="157" y="45"/>
                  <a:pt x="152" y="44"/>
                  <a:pt x="158" y="46"/>
                </a:cubicBezTo>
                <a:cubicBezTo>
                  <a:pt x="164" y="48"/>
                  <a:pt x="179" y="55"/>
                  <a:pt x="183" y="57"/>
                </a:cubicBezTo>
              </a:path>
            </a:pathLst>
          </a:custGeom>
          <a:noFill/>
          <a:ln w="57150" cap="flat"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7" name="Text Box 27"/>
          <p:cNvSpPr txBox="1">
            <a:spLocks noChangeArrowheads="1"/>
          </p:cNvSpPr>
          <p:nvPr/>
        </p:nvSpPr>
        <p:spPr bwMode="auto">
          <a:xfrm>
            <a:off x="1635125" y="2858095"/>
            <a:ext cx="898525" cy="173038"/>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a:solidFill>
                  <a:srgbClr val="000000"/>
                </a:solidFill>
                <a:latin typeface="ＭＳ ゴシック" pitchFamily="49" charset="-128"/>
                <a:ea typeface="ＭＳ ゴシック" pitchFamily="49" charset="-128"/>
              </a:rPr>
              <a:t>国道３７１号</a:t>
            </a:r>
            <a:endParaRPr lang="ja-JP" altLang="en-US" sz="1800">
              <a:solidFill>
                <a:srgbClr val="000000"/>
              </a:solidFill>
              <a:latin typeface="Arial" pitchFamily="34" charset="0"/>
            </a:endParaRPr>
          </a:p>
        </p:txBody>
      </p:sp>
      <p:sp>
        <p:nvSpPr>
          <p:cNvPr id="58" name="Text Box 28"/>
          <p:cNvSpPr txBox="1">
            <a:spLocks noChangeArrowheads="1"/>
          </p:cNvSpPr>
          <p:nvPr/>
        </p:nvSpPr>
        <p:spPr bwMode="auto">
          <a:xfrm>
            <a:off x="411163" y="2761258"/>
            <a:ext cx="769937" cy="163512"/>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a:solidFill>
                  <a:srgbClr val="000000"/>
                </a:solidFill>
                <a:latin typeface="ＭＳ ゴシック" pitchFamily="49" charset="-128"/>
                <a:ea typeface="ＭＳ ゴシック" pitchFamily="49" charset="-128"/>
              </a:rPr>
              <a:t>美加の台駅</a:t>
            </a:r>
            <a:endParaRPr lang="ja-JP" altLang="en-US" sz="1800">
              <a:solidFill>
                <a:srgbClr val="000000"/>
              </a:solidFill>
              <a:latin typeface="Arial" pitchFamily="34" charset="0"/>
            </a:endParaRPr>
          </a:p>
        </p:txBody>
      </p:sp>
      <p:sp>
        <p:nvSpPr>
          <p:cNvPr id="60" name="Text Box 34"/>
          <p:cNvSpPr txBox="1">
            <a:spLocks noChangeArrowheads="1"/>
          </p:cNvSpPr>
          <p:nvPr/>
        </p:nvSpPr>
        <p:spPr bwMode="auto">
          <a:xfrm>
            <a:off x="4370388" y="3051770"/>
            <a:ext cx="577850" cy="138113"/>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a:solidFill>
                  <a:srgbClr val="000000"/>
                </a:solidFill>
                <a:latin typeface="ＭＳ ゴシック" pitchFamily="49" charset="-128"/>
                <a:ea typeface="ＭＳ ゴシック" pitchFamily="49" charset="-128"/>
              </a:rPr>
              <a:t>天見駅</a:t>
            </a:r>
            <a:endParaRPr lang="ja-JP" altLang="en-US" sz="1800">
              <a:solidFill>
                <a:srgbClr val="000000"/>
              </a:solidFill>
              <a:latin typeface="Arial" pitchFamily="34" charset="0"/>
            </a:endParaRPr>
          </a:p>
        </p:txBody>
      </p:sp>
      <p:sp>
        <p:nvSpPr>
          <p:cNvPr id="61" name="Freeform 55"/>
          <p:cNvSpPr>
            <a:spLocks/>
          </p:cNvSpPr>
          <p:nvPr/>
        </p:nvSpPr>
        <p:spPr bwMode="auto">
          <a:xfrm flipV="1">
            <a:off x="2865438" y="4209058"/>
            <a:ext cx="2187575" cy="0"/>
          </a:xfrm>
          <a:custGeom>
            <a:avLst/>
            <a:gdLst>
              <a:gd name="T0" fmla="*/ 0 w 318"/>
              <a:gd name="T1" fmla="*/ 0 h 1"/>
              <a:gd name="T2" fmla="*/ 2147483647 w 318"/>
              <a:gd name="T3" fmla="*/ 0 h 1"/>
              <a:gd name="T4" fmla="*/ 0 60000 65536"/>
              <a:gd name="T5" fmla="*/ 0 60000 65536"/>
            </a:gdLst>
            <a:ahLst/>
            <a:cxnLst>
              <a:cxn ang="T4">
                <a:pos x="T0" y="T1"/>
              </a:cxn>
              <a:cxn ang="T5">
                <a:pos x="T2" y="T3"/>
              </a:cxn>
            </a:cxnLst>
            <a:rect l="0" t="0" r="r" b="b"/>
            <a:pathLst>
              <a:path w="318" h="1">
                <a:moveTo>
                  <a:pt x="0" y="0"/>
                </a:moveTo>
                <a:lnTo>
                  <a:pt x="318" y="0"/>
                </a:lnTo>
              </a:path>
            </a:pathLst>
          </a:custGeom>
          <a:noFill/>
          <a:ln w="50800">
            <a:solidFill>
              <a:srgbClr val="FF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2" name="Text Box 20"/>
          <p:cNvSpPr txBox="1">
            <a:spLocks noChangeArrowheads="1"/>
          </p:cNvSpPr>
          <p:nvPr/>
        </p:nvSpPr>
        <p:spPr bwMode="auto">
          <a:xfrm>
            <a:off x="3086100" y="3430544"/>
            <a:ext cx="1650338" cy="728508"/>
          </a:xfrm>
          <a:prstGeom prst="rect">
            <a:avLst/>
          </a:prstGeom>
          <a:solidFill>
            <a:srgbClr val="FFFFFF"/>
          </a:solidFill>
          <a:ln w="9525">
            <a:solidFill>
              <a:srgbClr val="000000"/>
            </a:solid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solidFill>
                  <a:srgbClr val="000000"/>
                </a:solidFill>
                <a:latin typeface="ＭＳ ゴシック" pitchFamily="49" charset="-128"/>
                <a:ea typeface="ＭＳ ゴシック" pitchFamily="49" charset="-128"/>
              </a:rPr>
              <a:t>２</a:t>
            </a:r>
            <a:r>
              <a:rPr lang="ja-JP" altLang="en-US" sz="1400" dirty="0">
                <a:solidFill>
                  <a:srgbClr val="000000"/>
                </a:solidFill>
                <a:latin typeface="ＭＳ ゴシック" pitchFamily="49" charset="-128"/>
                <a:ea typeface="ＭＳ ゴシック" pitchFamily="49" charset="-128"/>
              </a:rPr>
              <a:t>工区　</a:t>
            </a:r>
            <a:r>
              <a:rPr lang="en-US" altLang="ja-JP" sz="1400" dirty="0" smtClean="0">
                <a:solidFill>
                  <a:srgbClr val="000000"/>
                </a:solidFill>
                <a:latin typeface="ＭＳ ゴシック" pitchFamily="49" charset="-128"/>
                <a:ea typeface="ＭＳ ゴシック" pitchFamily="49" charset="-128"/>
              </a:rPr>
              <a:t>L=1.9km</a:t>
            </a:r>
            <a:endParaRPr lang="en-US" altLang="ja-JP" sz="1400" dirty="0">
              <a:solidFill>
                <a:srgbClr val="000000"/>
              </a:solidFill>
              <a:latin typeface="ＭＳ ゴシック" pitchFamily="49" charset="-128"/>
              <a:ea typeface="ＭＳ ゴシック" pitchFamily="49" charset="-128"/>
            </a:endParaRPr>
          </a:p>
          <a:p>
            <a:pPr algn="ctr" eaLnBrk="1" hangingPunct="1">
              <a:spcBef>
                <a:spcPct val="0"/>
              </a:spcBef>
              <a:buFontTx/>
              <a:buNone/>
            </a:pPr>
            <a:r>
              <a:rPr lang="en-US" altLang="ja-JP" sz="1400" dirty="0" smtClean="0">
                <a:solidFill>
                  <a:srgbClr val="000000"/>
                </a:solidFill>
                <a:latin typeface="Arial" pitchFamily="34" charset="0"/>
              </a:rPr>
              <a:t>(</a:t>
            </a:r>
            <a:r>
              <a:rPr lang="ja-JP" altLang="en-US" sz="1400" dirty="0" smtClean="0">
                <a:solidFill>
                  <a:srgbClr val="000000"/>
                </a:solidFill>
                <a:latin typeface="Arial" pitchFamily="34" charset="0"/>
              </a:rPr>
              <a:t>うち本線</a:t>
            </a:r>
            <a:r>
              <a:rPr lang="en-US" altLang="ja-JP" sz="1400" dirty="0" smtClean="0">
                <a:solidFill>
                  <a:srgbClr val="000000"/>
                </a:solidFill>
                <a:latin typeface="Arial" pitchFamily="34" charset="0"/>
              </a:rPr>
              <a:t>1.6km</a:t>
            </a:r>
            <a:r>
              <a:rPr lang="ja-JP" altLang="en-US" sz="1400" dirty="0" smtClean="0">
                <a:solidFill>
                  <a:srgbClr val="000000"/>
                </a:solidFill>
                <a:latin typeface="Arial" pitchFamily="34" charset="0"/>
              </a:rPr>
              <a:t>は、</a:t>
            </a:r>
            <a:endParaRPr lang="en-US" altLang="ja-JP" sz="1400" dirty="0" smtClean="0">
              <a:solidFill>
                <a:srgbClr val="000000"/>
              </a:solidFill>
              <a:latin typeface="Arial" pitchFamily="34" charset="0"/>
            </a:endParaRPr>
          </a:p>
          <a:p>
            <a:pPr algn="ctr" eaLnBrk="1" hangingPunct="1">
              <a:spcBef>
                <a:spcPct val="0"/>
              </a:spcBef>
              <a:buFontTx/>
              <a:buNone/>
            </a:pPr>
            <a:r>
              <a:rPr lang="en-US" altLang="ja-JP" sz="1400" dirty="0" smtClean="0">
                <a:solidFill>
                  <a:srgbClr val="000000"/>
                </a:solidFill>
                <a:latin typeface="Arial" pitchFamily="34" charset="0"/>
              </a:rPr>
              <a:t>H30.9</a:t>
            </a:r>
            <a:r>
              <a:rPr lang="ja-JP" altLang="en-US" sz="1400" dirty="0" smtClean="0">
                <a:solidFill>
                  <a:srgbClr val="000000"/>
                </a:solidFill>
                <a:latin typeface="Arial" pitchFamily="34" charset="0"/>
              </a:rPr>
              <a:t>供用済み</a:t>
            </a:r>
            <a:r>
              <a:rPr lang="en-US" altLang="ja-JP" sz="1400" dirty="0" smtClean="0">
                <a:solidFill>
                  <a:srgbClr val="000000"/>
                </a:solidFill>
                <a:latin typeface="Arial" pitchFamily="34" charset="0"/>
              </a:rPr>
              <a:t>)</a:t>
            </a:r>
            <a:endParaRPr lang="ja-JP" altLang="en-US" sz="1400" dirty="0">
              <a:solidFill>
                <a:srgbClr val="000000"/>
              </a:solidFill>
              <a:latin typeface="Arial" pitchFamily="34" charset="0"/>
            </a:endParaRPr>
          </a:p>
        </p:txBody>
      </p:sp>
      <p:sp>
        <p:nvSpPr>
          <p:cNvPr id="63" name="Text Box 26"/>
          <p:cNvSpPr txBox="1">
            <a:spLocks noChangeArrowheads="1"/>
          </p:cNvSpPr>
          <p:nvPr/>
        </p:nvSpPr>
        <p:spPr bwMode="auto">
          <a:xfrm>
            <a:off x="6146800" y="3426420"/>
            <a:ext cx="423863" cy="198247"/>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200">
                <a:solidFill>
                  <a:srgbClr val="000000"/>
                </a:solidFill>
                <a:latin typeface="Arial" pitchFamily="34" charset="0"/>
                <a:ea typeface="ＭＳ ゴシック" pitchFamily="49" charset="-128"/>
              </a:rPr>
              <a:t>現道</a:t>
            </a:r>
          </a:p>
        </p:txBody>
      </p:sp>
      <p:sp>
        <p:nvSpPr>
          <p:cNvPr id="64" name="Freeform 11"/>
          <p:cNvSpPr>
            <a:spLocks/>
          </p:cNvSpPr>
          <p:nvPr/>
        </p:nvSpPr>
        <p:spPr bwMode="auto">
          <a:xfrm>
            <a:off x="2860675" y="2800945"/>
            <a:ext cx="9525" cy="1728788"/>
          </a:xfrm>
          <a:custGeom>
            <a:avLst/>
            <a:gdLst>
              <a:gd name="T0" fmla="*/ 0 w 1"/>
              <a:gd name="T1" fmla="*/ 0 h 259"/>
              <a:gd name="T2" fmla="*/ 0 w 1"/>
              <a:gd name="T3" fmla="*/ 2147483647 h 259"/>
              <a:gd name="T4" fmla="*/ 0 60000 65536"/>
              <a:gd name="T5" fmla="*/ 0 60000 65536"/>
            </a:gdLst>
            <a:ahLst/>
            <a:cxnLst>
              <a:cxn ang="T4">
                <a:pos x="T0" y="T1"/>
              </a:cxn>
              <a:cxn ang="T5">
                <a:pos x="T2" y="T3"/>
              </a:cxn>
            </a:cxnLst>
            <a:rect l="0" t="0" r="r" b="b"/>
            <a:pathLst>
              <a:path w="1" h="259">
                <a:moveTo>
                  <a:pt x="0" y="0"/>
                </a:moveTo>
                <a:lnTo>
                  <a:pt x="0" y="259"/>
                </a:lnTo>
              </a:path>
            </a:pathLst>
          </a:custGeom>
          <a:solidFill>
            <a:srgbClr val="FFFF00"/>
          </a:solidFill>
          <a:ln w="50800">
            <a:solidFill>
              <a:srgbClr val="FFFF00"/>
            </a:solidFill>
            <a:round/>
            <a:headEnd/>
            <a:tailEnd/>
          </a:ln>
        </p:spPr>
        <p:txBody>
          <a:bodyPr/>
          <a:lstStyle/>
          <a:p>
            <a:endParaRPr lang="ja-JP" altLang="en-US"/>
          </a:p>
        </p:txBody>
      </p:sp>
      <p:sp>
        <p:nvSpPr>
          <p:cNvPr id="65" name="Freeform 15"/>
          <p:cNvSpPr>
            <a:spLocks/>
          </p:cNvSpPr>
          <p:nvPr/>
        </p:nvSpPr>
        <p:spPr bwMode="auto">
          <a:xfrm>
            <a:off x="725488" y="2939058"/>
            <a:ext cx="7937" cy="1730375"/>
          </a:xfrm>
          <a:custGeom>
            <a:avLst/>
            <a:gdLst>
              <a:gd name="T0" fmla="*/ 0 w 1"/>
              <a:gd name="T1" fmla="*/ 0 h 259"/>
              <a:gd name="T2" fmla="*/ 0 w 1"/>
              <a:gd name="T3" fmla="*/ 2147483647 h 259"/>
              <a:gd name="T4" fmla="*/ 0 60000 65536"/>
              <a:gd name="T5" fmla="*/ 0 60000 65536"/>
            </a:gdLst>
            <a:ahLst/>
            <a:cxnLst>
              <a:cxn ang="T4">
                <a:pos x="T0" y="T1"/>
              </a:cxn>
              <a:cxn ang="T5">
                <a:pos x="T2" y="T3"/>
              </a:cxn>
            </a:cxnLst>
            <a:rect l="0" t="0" r="r" b="b"/>
            <a:pathLst>
              <a:path w="1" h="259">
                <a:moveTo>
                  <a:pt x="0" y="0"/>
                </a:moveTo>
                <a:lnTo>
                  <a:pt x="0" y="259"/>
                </a:lnTo>
              </a:path>
            </a:pathLst>
          </a:custGeom>
          <a:noFill/>
          <a:ln w="508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6" name="Text Box 14"/>
          <p:cNvSpPr txBox="1">
            <a:spLocks noChangeArrowheads="1"/>
          </p:cNvSpPr>
          <p:nvPr/>
        </p:nvSpPr>
        <p:spPr bwMode="auto">
          <a:xfrm>
            <a:off x="2312988" y="4309070"/>
            <a:ext cx="3665537" cy="296863"/>
          </a:xfrm>
          <a:prstGeom prst="rect">
            <a:avLst/>
          </a:prstGeom>
          <a:solidFill>
            <a:srgbClr val="FFFFFF"/>
          </a:solidFill>
          <a:ln w="9525">
            <a:solidFill>
              <a:srgbClr val="000000"/>
            </a:solid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a:solidFill>
                  <a:srgbClr val="000000"/>
                </a:solidFill>
                <a:latin typeface="ＭＳ ゴシック" pitchFamily="49" charset="-128"/>
                <a:ea typeface="ＭＳ ゴシック" pitchFamily="49" charset="-128"/>
              </a:rPr>
              <a:t>一般国道３７１号</a:t>
            </a:r>
            <a:r>
              <a:rPr lang="en-US" altLang="ja-JP" sz="1400">
                <a:solidFill>
                  <a:srgbClr val="000000"/>
                </a:solidFill>
                <a:latin typeface="ＭＳ ゴシック" pitchFamily="49" charset="-128"/>
                <a:ea typeface="ＭＳ ゴシック" pitchFamily="49" charset="-128"/>
              </a:rPr>
              <a:t>(</a:t>
            </a:r>
            <a:r>
              <a:rPr lang="ja-JP" altLang="en-US" sz="1400">
                <a:solidFill>
                  <a:srgbClr val="000000"/>
                </a:solidFill>
                <a:latin typeface="ＭＳ ゴシック" pitchFamily="49" charset="-128"/>
                <a:ea typeface="ＭＳ ゴシック" pitchFamily="49" charset="-128"/>
              </a:rPr>
              <a:t>石仏バイパス</a:t>
            </a:r>
            <a:r>
              <a:rPr lang="en-US" altLang="ja-JP" sz="1400">
                <a:solidFill>
                  <a:srgbClr val="000000"/>
                </a:solidFill>
                <a:latin typeface="ＭＳ ゴシック" pitchFamily="49" charset="-128"/>
                <a:ea typeface="ＭＳ ゴシック" pitchFamily="49" charset="-128"/>
              </a:rPr>
              <a:t>)</a:t>
            </a:r>
            <a:r>
              <a:rPr lang="ja-JP" altLang="en-US" sz="1400">
                <a:solidFill>
                  <a:srgbClr val="000000"/>
                </a:solidFill>
                <a:latin typeface="ＭＳ ゴシック" pitchFamily="49" charset="-128"/>
                <a:ea typeface="ＭＳ ゴシック" pitchFamily="49" charset="-128"/>
              </a:rPr>
              <a:t>　</a:t>
            </a:r>
            <a:r>
              <a:rPr lang="en-US" altLang="ja-JP" sz="1400">
                <a:solidFill>
                  <a:srgbClr val="000000"/>
                </a:solidFill>
                <a:latin typeface="ＭＳ ゴシック" pitchFamily="49" charset="-128"/>
                <a:ea typeface="ＭＳ ゴシック" pitchFamily="49" charset="-128"/>
              </a:rPr>
              <a:t>L=6.1km</a:t>
            </a:r>
            <a:endParaRPr lang="ja-JP" altLang="en-US" sz="1400">
              <a:solidFill>
                <a:srgbClr val="000000"/>
              </a:solidFill>
              <a:latin typeface="Arial" pitchFamily="34" charset="0"/>
            </a:endParaRPr>
          </a:p>
        </p:txBody>
      </p:sp>
      <p:grpSp>
        <p:nvGrpSpPr>
          <p:cNvPr id="67" name="グループ化 66"/>
          <p:cNvGrpSpPr/>
          <p:nvPr/>
        </p:nvGrpSpPr>
        <p:grpSpPr>
          <a:xfrm rot="16200000">
            <a:off x="7759726" y="1986347"/>
            <a:ext cx="444090" cy="452846"/>
            <a:chOff x="7006378" y="2325764"/>
            <a:chExt cx="444090" cy="452846"/>
          </a:xfrm>
          <a:solidFill>
            <a:schemeClr val="bg1"/>
          </a:solidFill>
        </p:grpSpPr>
        <p:pic>
          <p:nvPicPr>
            <p:cNvPr id="68" name="Object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rot="2899641">
              <a:off x="7002000" y="2330142"/>
              <a:ext cx="452846" cy="4440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9" name="WordArt 58"/>
            <p:cNvSpPr>
              <a:spLocks noChangeArrowheads="1" noChangeShapeType="1" noTextEdit="1"/>
            </p:cNvSpPr>
            <p:nvPr/>
          </p:nvSpPr>
          <p:spPr bwMode="auto">
            <a:xfrm rot="21317328">
              <a:off x="7178938" y="2493550"/>
              <a:ext cx="138116" cy="108704"/>
            </a:xfrm>
            <a:prstGeom prst="rect">
              <a:avLst/>
            </a:prstGeom>
            <a:grpFill/>
            <a:extLst>
              <a:ext uri="{AF507438-7753-43E0-B8FC-AC1667EBCBE1}">
                <a14:hiddenEffects xmlns:a14="http://schemas.microsoft.com/office/drawing/2010/main">
                  <a:effectLst/>
                </a14:hiddenEffects>
              </a:ext>
            </a:extLst>
          </p:spPr>
          <p:txBody>
            <a:bodyPr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800" kern="10" dirty="0">
                  <a:ln w="9525">
                    <a:solidFill>
                      <a:srgbClr val="000000"/>
                    </a:solidFill>
                    <a:round/>
                    <a:headEnd/>
                    <a:tailEnd/>
                  </a:ln>
                  <a:solidFill>
                    <a:srgbClr xmlns:mc="http://schemas.openxmlformats.org/markup-compatibility/2006" xmlns:a14="http://schemas.microsoft.com/office/drawing/2010/main" val="000000" mc:Ignorable="a14" a14:legacySpreadsheetColorIndex="8"/>
                  </a:solidFill>
                  <a:latin typeface="Viner Hand ITC"/>
                </a:rPr>
                <a:t>N</a:t>
              </a:r>
              <a:endParaRPr lang="ja-JP" altLang="en-US" sz="1800" kern="10" dirty="0">
                <a:ln w="9525">
                  <a:solidFill>
                    <a:srgbClr val="000000"/>
                  </a:solidFill>
                  <a:round/>
                  <a:headEnd/>
                  <a:tailEnd/>
                </a:ln>
                <a:solidFill>
                  <a:srgbClr xmlns:mc="http://schemas.openxmlformats.org/markup-compatibility/2006" xmlns:a14="http://schemas.microsoft.com/office/drawing/2010/main" val="000000" mc:Ignorable="a14" a14:legacySpreadsheetColorIndex="8"/>
                </a:solidFill>
                <a:latin typeface="Viner Hand ITC"/>
              </a:endParaRPr>
            </a:p>
          </p:txBody>
        </p:sp>
      </p:grpSp>
      <p:sp>
        <p:nvSpPr>
          <p:cNvPr id="70" name="フリーフォーム 69"/>
          <p:cNvSpPr/>
          <p:nvPr/>
        </p:nvSpPr>
        <p:spPr>
          <a:xfrm>
            <a:off x="1184744" y="2112622"/>
            <a:ext cx="2146853" cy="581008"/>
          </a:xfrm>
          <a:custGeom>
            <a:avLst/>
            <a:gdLst>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1008 h 581008"/>
              <a:gd name="connsiteX1" fmla="*/ 938254 w 2146853"/>
              <a:gd name="connsiteY1" fmla="*/ 215248 h 581008"/>
              <a:gd name="connsiteX2" fmla="*/ 1741336 w 2146853"/>
              <a:gd name="connsiteY2" fmla="*/ 215248 h 581008"/>
              <a:gd name="connsiteX3" fmla="*/ 2146853 w 2146853"/>
              <a:gd name="connsiteY3" fmla="*/ 563 h 581008"/>
              <a:gd name="connsiteX0" fmla="*/ 0 w 2146853"/>
              <a:gd name="connsiteY0" fmla="*/ 581008 h 581008"/>
              <a:gd name="connsiteX1" fmla="*/ 938254 w 2146853"/>
              <a:gd name="connsiteY1" fmla="*/ 215248 h 581008"/>
              <a:gd name="connsiteX2" fmla="*/ 1741336 w 2146853"/>
              <a:gd name="connsiteY2" fmla="*/ 215248 h 581008"/>
              <a:gd name="connsiteX3" fmla="*/ 2146853 w 2146853"/>
              <a:gd name="connsiteY3" fmla="*/ 563 h 581008"/>
              <a:gd name="connsiteX0" fmla="*/ 0 w 2146853"/>
              <a:gd name="connsiteY0" fmla="*/ 581008 h 581008"/>
              <a:gd name="connsiteX1" fmla="*/ 938254 w 2146853"/>
              <a:gd name="connsiteY1" fmla="*/ 215248 h 581008"/>
              <a:gd name="connsiteX2" fmla="*/ 1741336 w 2146853"/>
              <a:gd name="connsiteY2" fmla="*/ 215248 h 581008"/>
              <a:gd name="connsiteX3" fmla="*/ 2146853 w 2146853"/>
              <a:gd name="connsiteY3" fmla="*/ 563 h 581008"/>
              <a:gd name="connsiteX0" fmla="*/ 0 w 2146853"/>
              <a:gd name="connsiteY0" fmla="*/ 581008 h 581008"/>
              <a:gd name="connsiteX1" fmla="*/ 938254 w 2146853"/>
              <a:gd name="connsiteY1" fmla="*/ 215248 h 581008"/>
              <a:gd name="connsiteX2" fmla="*/ 1741336 w 2146853"/>
              <a:gd name="connsiteY2" fmla="*/ 215248 h 581008"/>
              <a:gd name="connsiteX3" fmla="*/ 2146853 w 2146853"/>
              <a:gd name="connsiteY3" fmla="*/ 563 h 581008"/>
            </a:gdLst>
            <a:ahLst/>
            <a:cxnLst>
              <a:cxn ang="0">
                <a:pos x="connsiteX0" y="connsiteY0"/>
              </a:cxn>
              <a:cxn ang="0">
                <a:pos x="connsiteX1" y="connsiteY1"/>
              </a:cxn>
              <a:cxn ang="0">
                <a:pos x="connsiteX2" y="connsiteY2"/>
              </a:cxn>
              <a:cxn ang="0">
                <a:pos x="connsiteX3" y="connsiteY3"/>
              </a:cxn>
            </a:cxnLst>
            <a:rect l="l" t="t" r="r" b="b"/>
            <a:pathLst>
              <a:path w="2146853" h="581008">
                <a:moveTo>
                  <a:pt x="0" y="581008"/>
                </a:moveTo>
                <a:cubicBezTo>
                  <a:pt x="188842" y="357046"/>
                  <a:pt x="663933" y="268257"/>
                  <a:pt x="938254" y="215248"/>
                </a:cubicBezTo>
                <a:cubicBezTo>
                  <a:pt x="1212575" y="162239"/>
                  <a:pt x="1730734" y="195369"/>
                  <a:pt x="1741336" y="215248"/>
                </a:cubicBezTo>
                <a:cubicBezTo>
                  <a:pt x="1751938" y="235127"/>
                  <a:pt x="1726759" y="-13352"/>
                  <a:pt x="2146853" y="563"/>
                </a:cubicBezTo>
              </a:path>
            </a:pathLst>
          </a:cu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6864439" y="3313104"/>
            <a:ext cx="1712891" cy="502276"/>
          </a:xfrm>
          <a:custGeom>
            <a:avLst/>
            <a:gdLst>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Lst>
            <a:ahLst/>
            <a:cxnLst>
              <a:cxn ang="0">
                <a:pos x="connsiteX0" y="connsiteY0"/>
              </a:cxn>
              <a:cxn ang="0">
                <a:pos x="connsiteX1" y="connsiteY1"/>
              </a:cxn>
              <a:cxn ang="0">
                <a:pos x="connsiteX2" y="connsiteY2"/>
              </a:cxn>
            </a:cxnLst>
            <a:rect l="l" t="t" r="r" b="b"/>
            <a:pathLst>
              <a:path w="1712891" h="502276">
                <a:moveTo>
                  <a:pt x="0" y="0"/>
                </a:moveTo>
                <a:cubicBezTo>
                  <a:pt x="828541" y="173865"/>
                  <a:pt x="1141927" y="334851"/>
                  <a:pt x="1712891" y="502276"/>
                </a:cubicBezTo>
                <a:lnTo>
                  <a:pt x="1712891" y="502276"/>
                </a:lnTo>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Text Box 29"/>
          <p:cNvSpPr txBox="1">
            <a:spLocks noChangeArrowheads="1"/>
          </p:cNvSpPr>
          <p:nvPr/>
        </p:nvSpPr>
        <p:spPr bwMode="auto">
          <a:xfrm>
            <a:off x="2890838" y="2666008"/>
            <a:ext cx="658812" cy="227012"/>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a:solidFill>
                  <a:srgbClr val="000000"/>
                </a:solidFill>
                <a:latin typeface="ＭＳ ゴシック" pitchFamily="49" charset="-128"/>
                <a:ea typeface="ＭＳ ゴシック" pitchFamily="49" charset="-128"/>
              </a:rPr>
              <a:t>千早口駅</a:t>
            </a:r>
            <a:endParaRPr lang="ja-JP" altLang="en-US" sz="1800">
              <a:solidFill>
                <a:srgbClr val="000000"/>
              </a:solidFill>
              <a:latin typeface="Arial" pitchFamily="34" charset="0"/>
            </a:endParaRPr>
          </a:p>
        </p:txBody>
      </p:sp>
      <p:sp>
        <p:nvSpPr>
          <p:cNvPr id="73" name="Text Box 26"/>
          <p:cNvSpPr txBox="1">
            <a:spLocks noChangeArrowheads="1"/>
          </p:cNvSpPr>
          <p:nvPr/>
        </p:nvSpPr>
        <p:spPr bwMode="auto">
          <a:xfrm>
            <a:off x="3559175" y="2824758"/>
            <a:ext cx="560388" cy="163512"/>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dirty="0">
                <a:solidFill>
                  <a:srgbClr val="000000"/>
                </a:solidFill>
                <a:latin typeface="ＭＳ ゴシック" pitchFamily="49" charset="-128"/>
                <a:ea typeface="ＭＳ ゴシック" pitchFamily="49" charset="-128"/>
              </a:rPr>
              <a:t>天見川</a:t>
            </a:r>
            <a:endParaRPr lang="ja-JP" altLang="en-US" sz="1800" dirty="0">
              <a:solidFill>
                <a:srgbClr val="000000"/>
              </a:solidFill>
              <a:latin typeface="Arial" pitchFamily="34" charset="0"/>
            </a:endParaRPr>
          </a:p>
        </p:txBody>
      </p:sp>
      <p:sp>
        <p:nvSpPr>
          <p:cNvPr id="74" name="フリーフォーム 73"/>
          <p:cNvSpPr/>
          <p:nvPr/>
        </p:nvSpPr>
        <p:spPr>
          <a:xfrm>
            <a:off x="2949934" y="2337334"/>
            <a:ext cx="2409245" cy="1073426"/>
          </a:xfrm>
          <a:custGeom>
            <a:avLst/>
            <a:gdLst>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75861 w 2409245"/>
              <a:gd name="connsiteY1" fmla="*/ 421419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75861 w 2409245"/>
              <a:gd name="connsiteY1" fmla="*/ 421419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76453 w 2409245"/>
              <a:gd name="connsiteY5" fmla="*/ 726875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76453 w 2409245"/>
              <a:gd name="connsiteY5" fmla="*/ 726875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61364 w 2409245"/>
              <a:gd name="connsiteY5" fmla="*/ 738947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61364 w 2409245"/>
              <a:gd name="connsiteY5" fmla="*/ 738947 h 1073426"/>
              <a:gd name="connsiteX6" fmla="*/ 2409245 w 2409245"/>
              <a:gd name="connsiteY6" fmla="*/ 1073426 h 10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9245" h="1073426">
                <a:moveTo>
                  <a:pt x="0" y="0"/>
                </a:moveTo>
                <a:cubicBezTo>
                  <a:pt x="473103" y="141136"/>
                  <a:pt x="533091" y="346498"/>
                  <a:pt x="674759" y="404703"/>
                </a:cubicBezTo>
                <a:cubicBezTo>
                  <a:pt x="816427" y="462908"/>
                  <a:pt x="1063782" y="425840"/>
                  <a:pt x="1248355" y="494083"/>
                </a:cubicBezTo>
                <a:cubicBezTo>
                  <a:pt x="1429910" y="535165"/>
                  <a:pt x="1744047" y="690183"/>
                  <a:pt x="1798385" y="658855"/>
                </a:cubicBezTo>
                <a:cubicBezTo>
                  <a:pt x="1852723" y="627527"/>
                  <a:pt x="1940407" y="572415"/>
                  <a:pt x="1990844" y="577716"/>
                </a:cubicBezTo>
                <a:cubicBezTo>
                  <a:pt x="2062406" y="583017"/>
                  <a:pt x="2130864" y="641240"/>
                  <a:pt x="2161364" y="738947"/>
                </a:cubicBezTo>
                <a:cubicBezTo>
                  <a:pt x="2191864" y="836654"/>
                  <a:pt x="2200523" y="874643"/>
                  <a:pt x="2409245" y="1073426"/>
                </a:cubicBezTo>
              </a:path>
            </a:pathLst>
          </a:custGeom>
          <a:noFill/>
          <a:ln w="952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788136" y="3001859"/>
            <a:ext cx="1008000" cy="111621"/>
          </a:xfrm>
          <a:custGeom>
            <a:avLst/>
            <a:gdLst>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 name="connsiteX0" fmla="*/ 0 w 1888512"/>
              <a:gd name="connsiteY0" fmla="*/ 0 h 546898"/>
              <a:gd name="connsiteX1" fmla="*/ 1712891 w 1888512"/>
              <a:gd name="connsiteY1" fmla="*/ 502276 h 546898"/>
              <a:gd name="connsiteX2" fmla="*/ 1867438 w 1888512"/>
              <a:gd name="connsiteY2" fmla="*/ 528033 h 546898"/>
              <a:gd name="connsiteX0" fmla="*/ 0 w 1888512"/>
              <a:gd name="connsiteY0" fmla="*/ 0 h 546898"/>
              <a:gd name="connsiteX1" fmla="*/ 1712891 w 1888512"/>
              <a:gd name="connsiteY1" fmla="*/ 502276 h 546898"/>
              <a:gd name="connsiteX2" fmla="*/ 1867438 w 1888512"/>
              <a:gd name="connsiteY2" fmla="*/ 528033 h 546898"/>
              <a:gd name="connsiteX3" fmla="*/ 1860882 w 1888512"/>
              <a:gd name="connsiteY3" fmla="*/ 530185 h 546898"/>
              <a:gd name="connsiteX0" fmla="*/ 0 w 1888512"/>
              <a:gd name="connsiteY0" fmla="*/ 0 h 546898"/>
              <a:gd name="connsiteX1" fmla="*/ 1712891 w 1888512"/>
              <a:gd name="connsiteY1" fmla="*/ 502276 h 546898"/>
              <a:gd name="connsiteX2" fmla="*/ 1867438 w 1888512"/>
              <a:gd name="connsiteY2" fmla="*/ 528033 h 546898"/>
              <a:gd name="connsiteX0" fmla="*/ 0 w 1712891"/>
              <a:gd name="connsiteY0" fmla="*/ 0 h 502276"/>
              <a:gd name="connsiteX1" fmla="*/ 1712891 w 1712891"/>
              <a:gd name="connsiteY1" fmla="*/ 502276 h 502276"/>
              <a:gd name="connsiteX0" fmla="*/ 0 w 1712891"/>
              <a:gd name="connsiteY0" fmla="*/ 0 h 502276"/>
              <a:gd name="connsiteX1" fmla="*/ 1397244 w 1712891"/>
              <a:gd name="connsiteY1" fmla="*/ 111621 h 502276"/>
              <a:gd name="connsiteX2" fmla="*/ 1712891 w 1712891"/>
              <a:gd name="connsiteY2" fmla="*/ 502276 h 502276"/>
              <a:gd name="connsiteX0" fmla="*/ 0 w 1397244"/>
              <a:gd name="connsiteY0" fmla="*/ 0 h 111621"/>
              <a:gd name="connsiteX1" fmla="*/ 1397244 w 1397244"/>
              <a:gd name="connsiteY1" fmla="*/ 111621 h 111621"/>
              <a:gd name="connsiteX0" fmla="*/ 0 w 1036636"/>
              <a:gd name="connsiteY0" fmla="*/ 0 h 111621"/>
              <a:gd name="connsiteX1" fmla="*/ 1036636 w 1036636"/>
              <a:gd name="connsiteY1" fmla="*/ 111621 h 111621"/>
              <a:gd name="connsiteX0" fmla="*/ 0 w 1036636"/>
              <a:gd name="connsiteY0" fmla="*/ 0 h 111621"/>
              <a:gd name="connsiteX1" fmla="*/ 1036636 w 1036636"/>
              <a:gd name="connsiteY1" fmla="*/ 111621 h 111621"/>
              <a:gd name="connsiteX0" fmla="*/ 0 w 1036636"/>
              <a:gd name="connsiteY0" fmla="*/ 0 h 111621"/>
              <a:gd name="connsiteX1" fmla="*/ 1036636 w 1036636"/>
              <a:gd name="connsiteY1" fmla="*/ 111621 h 111621"/>
            </a:gdLst>
            <a:ahLst/>
            <a:cxnLst>
              <a:cxn ang="0">
                <a:pos x="connsiteX0" y="connsiteY0"/>
              </a:cxn>
              <a:cxn ang="0">
                <a:pos x="connsiteX1" y="connsiteY1"/>
              </a:cxn>
            </a:cxnLst>
            <a:rect l="l" t="t" r="r" b="b"/>
            <a:pathLst>
              <a:path w="1036636" h="111621">
                <a:moveTo>
                  <a:pt x="0" y="0"/>
                </a:moveTo>
                <a:cubicBezTo>
                  <a:pt x="276877" y="80851"/>
                  <a:pt x="684100" y="74952"/>
                  <a:pt x="1036636" y="111621"/>
                </a:cubicBezTo>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151" y="4768428"/>
            <a:ext cx="3631273" cy="2042592"/>
          </a:xfrm>
          <a:prstGeom prst="rect">
            <a:avLst/>
          </a:prstGeom>
        </p:spPr>
      </p:pic>
      <p:pic>
        <p:nvPicPr>
          <p:cNvPr id="76" name="図 75"/>
          <p:cNvPicPr>
            <a:picLocks noChangeAspect="1"/>
          </p:cNvPicPr>
          <p:nvPr/>
        </p:nvPicPr>
        <p:blipFill rotWithShape="1">
          <a:blip r:embed="rId6" cstate="email">
            <a:extLst>
              <a:ext uri="{28A0092B-C50C-407E-A947-70E740481C1C}">
                <a14:useLocalDpi xmlns:a14="http://schemas.microsoft.com/office/drawing/2010/main"/>
              </a:ext>
            </a:extLst>
          </a:blip>
          <a:srcRect b="-431"/>
          <a:stretch/>
        </p:blipFill>
        <p:spPr>
          <a:xfrm>
            <a:off x="4801328" y="4783733"/>
            <a:ext cx="3393761" cy="2016224"/>
          </a:xfrm>
          <a:prstGeom prst="rect">
            <a:avLst/>
          </a:prstGeom>
        </p:spPr>
      </p:pic>
      <p:sp>
        <p:nvSpPr>
          <p:cNvPr id="78" name="Text Box 14"/>
          <p:cNvSpPr txBox="1">
            <a:spLocks noChangeArrowheads="1"/>
          </p:cNvSpPr>
          <p:nvPr/>
        </p:nvSpPr>
        <p:spPr bwMode="auto">
          <a:xfrm>
            <a:off x="4844772" y="4811405"/>
            <a:ext cx="1190275" cy="328398"/>
          </a:xfrm>
          <a:prstGeom prst="rect">
            <a:avLst/>
          </a:prstGeom>
          <a:solidFill>
            <a:srgbClr val="FFFFFF"/>
          </a:solidFill>
          <a:ln w="9525">
            <a:solidFill>
              <a:schemeClr val="tx1"/>
            </a:solid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dirty="0" smtClean="0">
                <a:solidFill>
                  <a:srgbClr val="000000"/>
                </a:solidFill>
                <a:latin typeface="ＭＳ ゴシック" pitchFamily="49" charset="-128"/>
                <a:ea typeface="ＭＳ ゴシック" pitchFamily="49" charset="-128"/>
              </a:rPr>
              <a:t>工事中箇所</a:t>
            </a:r>
            <a:endParaRPr lang="ja-JP" altLang="en-US" sz="3600" dirty="0">
              <a:solidFill>
                <a:srgbClr val="000000"/>
              </a:solidFill>
              <a:latin typeface="Arial" pitchFamily="34" charset="0"/>
            </a:endParaRPr>
          </a:p>
        </p:txBody>
      </p:sp>
      <p:sp>
        <p:nvSpPr>
          <p:cNvPr id="80" name="Text Box 14"/>
          <p:cNvSpPr txBox="1">
            <a:spLocks noChangeArrowheads="1"/>
          </p:cNvSpPr>
          <p:nvPr/>
        </p:nvSpPr>
        <p:spPr bwMode="auto">
          <a:xfrm>
            <a:off x="715963" y="4806992"/>
            <a:ext cx="1395460" cy="328398"/>
          </a:xfrm>
          <a:prstGeom prst="rect">
            <a:avLst/>
          </a:prstGeom>
          <a:solidFill>
            <a:srgbClr val="FFFFFF"/>
          </a:solidFill>
          <a:ln w="9525">
            <a:solidFill>
              <a:schemeClr val="tx1"/>
            </a:solid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dirty="0" smtClean="0">
                <a:solidFill>
                  <a:srgbClr val="000000"/>
                </a:solidFill>
                <a:latin typeface="ＭＳ ゴシック" pitchFamily="49" charset="-128"/>
                <a:ea typeface="ＭＳ ゴシック" pitchFamily="49" charset="-128"/>
              </a:rPr>
              <a:t>供用済み箇所</a:t>
            </a:r>
            <a:endParaRPr lang="ja-JP" altLang="en-US" sz="3600" dirty="0">
              <a:solidFill>
                <a:srgbClr val="000000"/>
              </a:solidFill>
              <a:latin typeface="Arial" pitchFamily="34" charset="0"/>
            </a:endParaRPr>
          </a:p>
        </p:txBody>
      </p:sp>
      <p:sp>
        <p:nvSpPr>
          <p:cNvPr id="84" name="Text Box 30"/>
          <p:cNvSpPr txBox="1">
            <a:spLocks noChangeArrowheads="1"/>
          </p:cNvSpPr>
          <p:nvPr/>
        </p:nvSpPr>
        <p:spPr bwMode="auto">
          <a:xfrm>
            <a:off x="7202554" y="2999174"/>
            <a:ext cx="1255849" cy="352188"/>
          </a:xfrm>
          <a:prstGeom prst="rect">
            <a:avLst/>
          </a:prstGeom>
          <a:solidFill>
            <a:srgbClr val="FFFFFF">
              <a:alpha val="69804"/>
            </a:srgbClr>
          </a:solidFill>
          <a:ln>
            <a:noFill/>
          </a:ln>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00" b="1" dirty="0" smtClean="0">
                <a:solidFill>
                  <a:srgbClr val="000000"/>
                </a:solidFill>
                <a:latin typeface="ＭＳ ゴシック" pitchFamily="49" charset="-128"/>
                <a:ea typeface="ＭＳ ゴシック" pitchFamily="49" charset="-128"/>
              </a:rPr>
              <a:t>府県</a:t>
            </a:r>
            <a:r>
              <a:rPr lang="ja-JP" altLang="en-US" sz="1000" b="1" dirty="0">
                <a:solidFill>
                  <a:srgbClr val="000000"/>
                </a:solidFill>
                <a:latin typeface="ＭＳ ゴシック" pitchFamily="49" charset="-128"/>
                <a:ea typeface="ＭＳ ゴシック" pitchFamily="49" charset="-128"/>
              </a:rPr>
              <a:t>間</a:t>
            </a:r>
            <a:r>
              <a:rPr lang="ja-JP" altLang="en-US" sz="1000" b="1" dirty="0" smtClean="0">
                <a:solidFill>
                  <a:srgbClr val="000000"/>
                </a:solidFill>
                <a:latin typeface="ＭＳ ゴシック" pitchFamily="49" charset="-128"/>
                <a:ea typeface="ＭＳ ゴシック" pitchFamily="49" charset="-128"/>
              </a:rPr>
              <a:t>トンネル</a:t>
            </a:r>
            <a:endParaRPr lang="en-US" altLang="ja-JP" sz="1000" b="1" dirty="0" smtClean="0">
              <a:solidFill>
                <a:srgbClr val="000000"/>
              </a:solidFill>
              <a:latin typeface="ＭＳ ゴシック" pitchFamily="49" charset="-128"/>
              <a:ea typeface="ＭＳ ゴシック" pitchFamily="49" charset="-128"/>
            </a:endParaRPr>
          </a:p>
          <a:p>
            <a:pPr algn="ctr" eaLnBrk="1" hangingPunct="1">
              <a:spcBef>
                <a:spcPct val="0"/>
              </a:spcBef>
              <a:buFontTx/>
              <a:buNone/>
            </a:pPr>
            <a:r>
              <a:rPr lang="ja-JP" altLang="en-US" sz="1000" b="1" dirty="0" smtClean="0">
                <a:solidFill>
                  <a:srgbClr val="000000"/>
                </a:solidFill>
                <a:latin typeface="ＭＳ ゴシック" pitchFamily="49" charset="-128"/>
                <a:ea typeface="ＭＳ ゴシック" pitchFamily="49" charset="-128"/>
              </a:rPr>
              <a:t>（本体工 </a:t>
            </a:r>
            <a:r>
              <a:rPr lang="en-US" altLang="ja-JP" sz="1000" b="1" dirty="0" smtClean="0">
                <a:solidFill>
                  <a:srgbClr val="000000"/>
                </a:solidFill>
                <a:latin typeface="ＭＳ ゴシック" pitchFamily="49" charset="-128"/>
                <a:ea typeface="ＭＳ ゴシック" pitchFamily="49" charset="-128"/>
              </a:rPr>
              <a:t>R1</a:t>
            </a:r>
            <a:r>
              <a:rPr lang="ja-JP" altLang="en-US" sz="1000" b="1" dirty="0" smtClean="0">
                <a:solidFill>
                  <a:srgbClr val="000000"/>
                </a:solidFill>
                <a:latin typeface="ＭＳ ゴシック" pitchFamily="49" charset="-128"/>
                <a:ea typeface="ＭＳ ゴシック" pitchFamily="49" charset="-128"/>
              </a:rPr>
              <a:t>完成）</a:t>
            </a:r>
            <a:endParaRPr lang="ja-JP" altLang="en-US" sz="1800" b="1" dirty="0">
              <a:solidFill>
                <a:srgbClr val="000000"/>
              </a:solidFill>
              <a:latin typeface="Arial" pitchFamily="34" charset="0"/>
            </a:endParaRPr>
          </a:p>
        </p:txBody>
      </p:sp>
      <p:sp>
        <p:nvSpPr>
          <p:cNvPr id="85" name="フリーフォーム 84"/>
          <p:cNvSpPr/>
          <p:nvPr/>
        </p:nvSpPr>
        <p:spPr>
          <a:xfrm>
            <a:off x="5818329" y="2109137"/>
            <a:ext cx="1063273" cy="270667"/>
          </a:xfrm>
          <a:custGeom>
            <a:avLst/>
            <a:gdLst>
              <a:gd name="connsiteX0" fmla="*/ 12879 w 450761"/>
              <a:gd name="connsiteY0" fmla="*/ 193183 h 193183"/>
              <a:gd name="connsiteX1" fmla="*/ 0 w 450761"/>
              <a:gd name="connsiteY1" fmla="*/ 12879 h 193183"/>
              <a:gd name="connsiteX2" fmla="*/ 450761 w 450761"/>
              <a:gd name="connsiteY2" fmla="*/ 0 h 193183"/>
              <a:gd name="connsiteX3" fmla="*/ 450761 w 450761"/>
              <a:gd name="connsiteY3" fmla="*/ 115910 h 193183"/>
              <a:gd name="connsiteX0" fmla="*/ 12879 w 450761"/>
              <a:gd name="connsiteY0" fmla="*/ 193183 h 193183"/>
              <a:gd name="connsiteX1" fmla="*/ 0 w 450761"/>
              <a:gd name="connsiteY1" fmla="*/ 12879 h 193183"/>
              <a:gd name="connsiteX2" fmla="*/ 450761 w 450761"/>
              <a:gd name="connsiteY2" fmla="*/ 0 h 193183"/>
              <a:gd name="connsiteX3" fmla="*/ 450761 w 450761"/>
              <a:gd name="connsiteY3" fmla="*/ 193183 h 193183"/>
              <a:gd name="connsiteX0" fmla="*/ 7375 w 450761"/>
              <a:gd name="connsiteY0" fmla="*/ 170016 h 193183"/>
              <a:gd name="connsiteX1" fmla="*/ 0 w 450761"/>
              <a:gd name="connsiteY1" fmla="*/ 12879 h 193183"/>
              <a:gd name="connsiteX2" fmla="*/ 450761 w 450761"/>
              <a:gd name="connsiteY2" fmla="*/ 0 h 193183"/>
              <a:gd name="connsiteX3" fmla="*/ 450761 w 450761"/>
              <a:gd name="connsiteY3" fmla="*/ 193183 h 193183"/>
              <a:gd name="connsiteX0" fmla="*/ 0 w 459897"/>
              <a:gd name="connsiteY0" fmla="*/ 170016 h 193183"/>
              <a:gd name="connsiteX1" fmla="*/ 9136 w 459897"/>
              <a:gd name="connsiteY1" fmla="*/ 12879 h 193183"/>
              <a:gd name="connsiteX2" fmla="*/ 459897 w 459897"/>
              <a:gd name="connsiteY2" fmla="*/ 0 h 193183"/>
              <a:gd name="connsiteX3" fmla="*/ 459897 w 459897"/>
              <a:gd name="connsiteY3" fmla="*/ 193183 h 193183"/>
              <a:gd name="connsiteX0" fmla="*/ 7376 w 450761"/>
              <a:gd name="connsiteY0" fmla="*/ 162294 h 193183"/>
              <a:gd name="connsiteX1" fmla="*/ 0 w 450761"/>
              <a:gd name="connsiteY1" fmla="*/ 12879 h 193183"/>
              <a:gd name="connsiteX2" fmla="*/ 450761 w 450761"/>
              <a:gd name="connsiteY2" fmla="*/ 0 h 193183"/>
              <a:gd name="connsiteX3" fmla="*/ 450761 w 450761"/>
              <a:gd name="connsiteY3" fmla="*/ 193183 h 193183"/>
              <a:gd name="connsiteX0" fmla="*/ 0 w 454393"/>
              <a:gd name="connsiteY0" fmla="*/ 162294 h 193183"/>
              <a:gd name="connsiteX1" fmla="*/ 3632 w 454393"/>
              <a:gd name="connsiteY1" fmla="*/ 12879 h 193183"/>
              <a:gd name="connsiteX2" fmla="*/ 454393 w 454393"/>
              <a:gd name="connsiteY2" fmla="*/ 0 h 193183"/>
              <a:gd name="connsiteX3" fmla="*/ 454393 w 454393"/>
              <a:gd name="connsiteY3" fmla="*/ 193183 h 193183"/>
              <a:gd name="connsiteX0" fmla="*/ 0 w 454393"/>
              <a:gd name="connsiteY0" fmla="*/ 162294 h 177739"/>
              <a:gd name="connsiteX1" fmla="*/ 3632 w 454393"/>
              <a:gd name="connsiteY1" fmla="*/ 12879 h 177739"/>
              <a:gd name="connsiteX2" fmla="*/ 454393 w 454393"/>
              <a:gd name="connsiteY2" fmla="*/ 0 h 177739"/>
              <a:gd name="connsiteX3" fmla="*/ 454393 w 454393"/>
              <a:gd name="connsiteY3" fmla="*/ 177739 h 177739"/>
              <a:gd name="connsiteX0" fmla="*/ 0 w 454393"/>
              <a:gd name="connsiteY0" fmla="*/ 162294 h 162294"/>
              <a:gd name="connsiteX1" fmla="*/ 3632 w 454393"/>
              <a:gd name="connsiteY1" fmla="*/ 12879 h 162294"/>
              <a:gd name="connsiteX2" fmla="*/ 454393 w 454393"/>
              <a:gd name="connsiteY2" fmla="*/ 0 h 162294"/>
              <a:gd name="connsiteX3" fmla="*/ 454393 w 454393"/>
              <a:gd name="connsiteY3" fmla="*/ 162294 h 162294"/>
            </a:gdLst>
            <a:ahLst/>
            <a:cxnLst>
              <a:cxn ang="0">
                <a:pos x="connsiteX0" y="connsiteY0"/>
              </a:cxn>
              <a:cxn ang="0">
                <a:pos x="connsiteX1" y="connsiteY1"/>
              </a:cxn>
              <a:cxn ang="0">
                <a:pos x="connsiteX2" y="connsiteY2"/>
              </a:cxn>
              <a:cxn ang="0">
                <a:pos x="connsiteX3" y="connsiteY3"/>
              </a:cxn>
            </a:cxnLst>
            <a:rect l="l" t="t" r="r" b="b"/>
            <a:pathLst>
              <a:path w="454393" h="162294">
                <a:moveTo>
                  <a:pt x="0" y="162294"/>
                </a:moveTo>
                <a:cubicBezTo>
                  <a:pt x="1211" y="112489"/>
                  <a:pt x="2421" y="62684"/>
                  <a:pt x="3632" y="12879"/>
                </a:cubicBezTo>
                <a:lnTo>
                  <a:pt x="454393" y="0"/>
                </a:lnTo>
                <a:lnTo>
                  <a:pt x="454393" y="16229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Text Box 29"/>
          <p:cNvSpPr txBox="1">
            <a:spLocks noChangeArrowheads="1"/>
          </p:cNvSpPr>
          <p:nvPr/>
        </p:nvSpPr>
        <p:spPr bwMode="auto">
          <a:xfrm>
            <a:off x="4675844" y="2185150"/>
            <a:ext cx="1045428" cy="335733"/>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100" dirty="0" smtClean="0">
                <a:solidFill>
                  <a:srgbClr val="FF0000"/>
                </a:solidFill>
                <a:latin typeface="ＭＳ ゴシック" pitchFamily="49" charset="-128"/>
                <a:ea typeface="ＭＳ ゴシック" pitchFamily="49" charset="-128"/>
              </a:rPr>
              <a:t>橋梁上部工事</a:t>
            </a:r>
            <a:endParaRPr lang="en-US" altLang="ja-JP" sz="1100" dirty="0" smtClean="0">
              <a:solidFill>
                <a:srgbClr val="FF0000"/>
              </a:solidFill>
              <a:latin typeface="ＭＳ ゴシック" pitchFamily="49" charset="-128"/>
              <a:ea typeface="ＭＳ ゴシック" pitchFamily="49" charset="-128"/>
            </a:endParaRPr>
          </a:p>
          <a:p>
            <a:pPr algn="ctr" eaLnBrk="1" hangingPunct="1">
              <a:spcBef>
                <a:spcPct val="0"/>
              </a:spcBef>
              <a:buFontTx/>
              <a:buNone/>
            </a:pPr>
            <a:r>
              <a:rPr lang="en-US" altLang="ja-JP" sz="1100" dirty="0" smtClean="0">
                <a:solidFill>
                  <a:srgbClr val="FF0000"/>
                </a:solidFill>
                <a:latin typeface="ＭＳ ゴシック" pitchFamily="49" charset="-128"/>
                <a:ea typeface="ＭＳ ゴシック" pitchFamily="49" charset="-128"/>
              </a:rPr>
              <a:t>R2</a:t>
            </a:r>
            <a:r>
              <a:rPr lang="ja-JP" altLang="en-US" sz="1100" dirty="0" smtClean="0">
                <a:solidFill>
                  <a:srgbClr val="FF0000"/>
                </a:solidFill>
                <a:latin typeface="ＭＳ ゴシック" pitchFamily="49" charset="-128"/>
                <a:ea typeface="ＭＳ ゴシック" pitchFamily="49" charset="-128"/>
              </a:rPr>
              <a:t>着手予定</a:t>
            </a:r>
            <a:endParaRPr lang="ja-JP" altLang="en-US" sz="2400" dirty="0">
              <a:solidFill>
                <a:srgbClr val="FF0000"/>
              </a:solidFill>
              <a:latin typeface="Arial" pitchFamily="34" charset="0"/>
            </a:endParaRPr>
          </a:p>
        </p:txBody>
      </p:sp>
      <p:sp>
        <p:nvSpPr>
          <p:cNvPr id="87" name="楕円 86"/>
          <p:cNvSpPr/>
          <p:nvPr/>
        </p:nvSpPr>
        <p:spPr>
          <a:xfrm>
            <a:off x="5776395" y="2955130"/>
            <a:ext cx="322033" cy="317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矢印コネクタ 87"/>
          <p:cNvCxnSpPr>
            <a:endCxn id="87" idx="0"/>
          </p:cNvCxnSpPr>
          <p:nvPr/>
        </p:nvCxnSpPr>
        <p:spPr>
          <a:xfrm>
            <a:off x="5715897" y="2520883"/>
            <a:ext cx="221515" cy="434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 name="Text Box 29"/>
          <p:cNvSpPr txBox="1">
            <a:spLocks noChangeArrowheads="1"/>
          </p:cNvSpPr>
          <p:nvPr/>
        </p:nvSpPr>
        <p:spPr bwMode="auto">
          <a:xfrm>
            <a:off x="6581914" y="2441598"/>
            <a:ext cx="1045428" cy="335733"/>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100" dirty="0" smtClean="0">
                <a:solidFill>
                  <a:srgbClr val="FF0000"/>
                </a:solidFill>
                <a:latin typeface="ＭＳ ゴシック" pitchFamily="49" charset="-128"/>
                <a:ea typeface="ＭＳ ゴシック" pitchFamily="49" charset="-128"/>
              </a:rPr>
              <a:t>河川付替工事</a:t>
            </a:r>
            <a:endParaRPr lang="en-US" altLang="ja-JP" sz="1100" dirty="0" smtClean="0">
              <a:solidFill>
                <a:srgbClr val="FF0000"/>
              </a:solidFill>
              <a:latin typeface="ＭＳ ゴシック" pitchFamily="49" charset="-128"/>
              <a:ea typeface="ＭＳ ゴシック" pitchFamily="49" charset="-128"/>
            </a:endParaRPr>
          </a:p>
          <a:p>
            <a:pPr algn="ctr" eaLnBrk="1" hangingPunct="1">
              <a:spcBef>
                <a:spcPct val="0"/>
              </a:spcBef>
              <a:buFontTx/>
              <a:buNone/>
            </a:pPr>
            <a:r>
              <a:rPr lang="ja-JP" altLang="en-US" sz="1100" dirty="0">
                <a:solidFill>
                  <a:srgbClr val="FF0000"/>
                </a:solidFill>
                <a:latin typeface="ＭＳ ゴシック" pitchFamily="49" charset="-128"/>
                <a:ea typeface="ＭＳ ゴシック" pitchFamily="49" charset="-128"/>
              </a:rPr>
              <a:t>施工中</a:t>
            </a:r>
            <a:endParaRPr lang="ja-JP" altLang="en-US" sz="2400" dirty="0">
              <a:solidFill>
                <a:srgbClr val="FF0000"/>
              </a:solidFill>
              <a:latin typeface="Arial" pitchFamily="34" charset="0"/>
            </a:endParaRPr>
          </a:p>
        </p:txBody>
      </p:sp>
      <p:sp>
        <p:nvSpPr>
          <p:cNvPr id="90" name="楕円 89"/>
          <p:cNvSpPr/>
          <p:nvPr/>
        </p:nvSpPr>
        <p:spPr>
          <a:xfrm>
            <a:off x="6174442" y="2976989"/>
            <a:ext cx="322033" cy="317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1" name="直線矢印コネクタ 90"/>
          <p:cNvCxnSpPr>
            <a:endCxn id="90" idx="0"/>
          </p:cNvCxnSpPr>
          <p:nvPr/>
        </p:nvCxnSpPr>
        <p:spPr>
          <a:xfrm flipH="1">
            <a:off x="6335459" y="2777331"/>
            <a:ext cx="246455" cy="1996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2" name="Text Box 29"/>
          <p:cNvSpPr txBox="1">
            <a:spLocks noChangeArrowheads="1"/>
          </p:cNvSpPr>
          <p:nvPr/>
        </p:nvSpPr>
        <p:spPr bwMode="auto">
          <a:xfrm>
            <a:off x="5449445" y="1824361"/>
            <a:ext cx="1866137" cy="245672"/>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solidFill>
                  <a:srgbClr val="FF0000"/>
                </a:solidFill>
                <a:latin typeface="Arial" pitchFamily="34" charset="0"/>
              </a:rPr>
              <a:t>道路改良工事 施工中</a:t>
            </a:r>
            <a:endParaRPr lang="ja-JP" altLang="en-US" sz="1400" dirty="0">
              <a:solidFill>
                <a:srgbClr val="FF0000"/>
              </a:solidFill>
              <a:latin typeface="Arial" pitchFamily="34" charset="0"/>
            </a:endParaRPr>
          </a:p>
        </p:txBody>
      </p:sp>
      <p:sp>
        <p:nvSpPr>
          <p:cNvPr id="59" name="Text Box 30"/>
          <p:cNvSpPr txBox="1">
            <a:spLocks noChangeArrowheads="1"/>
          </p:cNvSpPr>
          <p:nvPr/>
        </p:nvSpPr>
        <p:spPr bwMode="auto">
          <a:xfrm>
            <a:off x="4308424" y="2614426"/>
            <a:ext cx="1390832" cy="352188"/>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仮称</a:t>
            </a:r>
            <a:r>
              <a:rPr lang="en-US" altLang="ja-JP" sz="1000" dirty="0" smtClean="0">
                <a:solidFill>
                  <a:srgbClr val="000000"/>
                </a:solidFill>
                <a:latin typeface="ＭＳ ゴシック" pitchFamily="49" charset="-128"/>
                <a:ea typeface="ＭＳ ゴシック" pitchFamily="49" charset="-128"/>
              </a:rPr>
              <a:t>)</a:t>
            </a:r>
            <a:r>
              <a:rPr lang="ja-JP" altLang="en-US" sz="1000" dirty="0" smtClean="0">
                <a:solidFill>
                  <a:srgbClr val="000000"/>
                </a:solidFill>
                <a:latin typeface="ＭＳ ゴシック" pitchFamily="49" charset="-128"/>
                <a:ea typeface="ＭＳ ゴシック" pitchFamily="49" charset="-128"/>
              </a:rPr>
              <a:t>出合第１</a:t>
            </a:r>
            <a:endParaRPr lang="en-US" altLang="ja-JP" sz="1000" dirty="0" smtClean="0">
              <a:solidFill>
                <a:srgbClr val="000000"/>
              </a:solidFill>
              <a:latin typeface="ＭＳ ゴシック" pitchFamily="49" charset="-128"/>
              <a:ea typeface="ＭＳ ゴシック" pitchFamily="49" charset="-128"/>
            </a:endParaRPr>
          </a:p>
          <a:p>
            <a:pPr algn="ctr" eaLnBrk="1" hangingPunct="1">
              <a:spcBef>
                <a:spcPct val="0"/>
              </a:spcBef>
              <a:buFontTx/>
              <a:buNone/>
            </a:pPr>
            <a:r>
              <a:rPr lang="ja-JP" altLang="en-US" sz="1000" dirty="0" smtClean="0">
                <a:solidFill>
                  <a:srgbClr val="000000"/>
                </a:solidFill>
                <a:latin typeface="ＭＳ ゴシック" pitchFamily="49" charset="-128"/>
                <a:ea typeface="ＭＳ ゴシック" pitchFamily="49" charset="-128"/>
              </a:rPr>
              <a:t>トンネル（</a:t>
            </a:r>
            <a:r>
              <a:rPr lang="en-US" altLang="ja-JP" sz="1000" dirty="0" smtClean="0">
                <a:solidFill>
                  <a:srgbClr val="000000"/>
                </a:solidFill>
                <a:latin typeface="ＭＳ ゴシック" pitchFamily="49" charset="-128"/>
                <a:ea typeface="ＭＳ ゴシック" pitchFamily="49" charset="-128"/>
              </a:rPr>
              <a:t>H29</a:t>
            </a:r>
            <a:r>
              <a:rPr lang="ja-JP" altLang="en-US" sz="1000" dirty="0" smtClean="0">
                <a:solidFill>
                  <a:srgbClr val="000000"/>
                </a:solidFill>
                <a:latin typeface="ＭＳ ゴシック" pitchFamily="49" charset="-128"/>
                <a:ea typeface="ＭＳ ゴシック" pitchFamily="49" charset="-128"/>
              </a:rPr>
              <a:t>完成）</a:t>
            </a:r>
            <a:endParaRPr lang="ja-JP" altLang="en-US" sz="1800" dirty="0">
              <a:solidFill>
                <a:srgbClr val="000000"/>
              </a:solidFill>
              <a:latin typeface="Arial" pitchFamily="34" charset="0"/>
            </a:endParaRPr>
          </a:p>
        </p:txBody>
      </p:sp>
    </p:spTree>
    <p:extLst>
      <p:ext uri="{BB962C8B-B14F-4D97-AF65-F5344CB8AC3E}">
        <p14:creationId xmlns:p14="http://schemas.microsoft.com/office/powerpoint/2010/main" val="3470835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7504" y="692696"/>
            <a:ext cx="8856984" cy="5976664"/>
          </a:xfrm>
          <a:prstGeom prst="roundRect">
            <a:avLst>
              <a:gd name="adj" fmla="val 979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ja-JP" altLang="en-US" sz="2000" b="1" dirty="0">
                <a:solidFill>
                  <a:schemeClr val="tx1"/>
                </a:solidFill>
                <a:latin typeface="+mj-ea"/>
              </a:rPr>
              <a:t>○事業継続</a:t>
            </a:r>
            <a:endParaRPr lang="en-US" altLang="ja-JP" sz="2000" b="1" dirty="0">
              <a:solidFill>
                <a:schemeClr val="tx1"/>
              </a:solidFill>
              <a:latin typeface="+mj-ea"/>
            </a:endParaRPr>
          </a:p>
          <a:p>
            <a:pPr>
              <a:lnSpc>
                <a:spcPct val="150000"/>
              </a:lnSpc>
              <a:buFont typeface="Arial" pitchFamily="34" charset="0"/>
              <a:buNone/>
              <a:defRPr/>
            </a:pPr>
            <a:r>
              <a:rPr lang="ja-JP" altLang="ja-JP" sz="2000" b="1" dirty="0" smtClean="0">
                <a:solidFill>
                  <a:schemeClr val="tx1"/>
                </a:solidFill>
              </a:rPr>
              <a:t>＜</a:t>
            </a:r>
            <a:r>
              <a:rPr lang="ja-JP" altLang="ja-JP" sz="2000" b="1" dirty="0">
                <a:solidFill>
                  <a:schemeClr val="tx1"/>
                </a:solidFill>
              </a:rPr>
              <a:t>判断の理由＞</a:t>
            </a:r>
          </a:p>
          <a:p>
            <a:pPr>
              <a:lnSpc>
                <a:spcPct val="150000"/>
              </a:lnSpc>
              <a:defRPr/>
            </a:pPr>
            <a:r>
              <a:rPr lang="ja-JP" altLang="en-US" sz="2000" b="1" dirty="0" smtClean="0">
                <a:solidFill>
                  <a:schemeClr val="tx1"/>
                </a:solidFill>
              </a:rPr>
              <a:t>・</a:t>
            </a:r>
            <a:r>
              <a:rPr lang="ja-JP" altLang="en-US" sz="2000" b="1" dirty="0">
                <a:solidFill>
                  <a:schemeClr val="tx1"/>
                </a:solidFill>
              </a:rPr>
              <a:t>本バイパスを整備すること</a:t>
            </a:r>
            <a:r>
              <a:rPr lang="ja-JP" altLang="en-US" sz="2000" b="1" dirty="0" smtClean="0">
                <a:solidFill>
                  <a:schemeClr val="tx1"/>
                </a:solidFill>
              </a:rPr>
              <a:t>で、狭隘かつ急傾斜地崩壊危険箇所が多い現道</a:t>
            </a:r>
            <a:endParaRPr lang="en-US" altLang="ja-JP" sz="2000" b="1" dirty="0" smtClean="0">
              <a:solidFill>
                <a:schemeClr val="tx1"/>
              </a:solidFill>
            </a:endParaRPr>
          </a:p>
          <a:p>
            <a:pPr>
              <a:lnSpc>
                <a:spcPct val="150000"/>
              </a:lnSpc>
              <a:defRPr/>
            </a:pPr>
            <a:r>
              <a:rPr lang="ja-JP" altLang="en-US" sz="2000" b="1" dirty="0">
                <a:solidFill>
                  <a:schemeClr val="tx1"/>
                </a:solidFill>
              </a:rPr>
              <a:t>　</a:t>
            </a:r>
            <a:r>
              <a:rPr lang="ja-JP" altLang="en-US" sz="2000" b="1" dirty="0" smtClean="0">
                <a:solidFill>
                  <a:schemeClr val="tx1"/>
                </a:solidFill>
              </a:rPr>
              <a:t>からの交通の転換により交通</a:t>
            </a:r>
            <a:r>
              <a:rPr lang="ja-JP" altLang="en-US" sz="2000" b="1" dirty="0">
                <a:solidFill>
                  <a:schemeClr val="tx1"/>
                </a:solidFill>
              </a:rPr>
              <a:t>渋滞</a:t>
            </a:r>
            <a:r>
              <a:rPr lang="ja-JP" altLang="en-US" sz="2000" b="1" dirty="0" smtClean="0">
                <a:solidFill>
                  <a:schemeClr val="tx1"/>
                </a:solidFill>
              </a:rPr>
              <a:t>解消や交通</a:t>
            </a:r>
            <a:r>
              <a:rPr lang="ja-JP" altLang="en-US" sz="2000" b="1" dirty="0">
                <a:solidFill>
                  <a:schemeClr val="tx1"/>
                </a:solidFill>
              </a:rPr>
              <a:t>事故</a:t>
            </a:r>
            <a:r>
              <a:rPr lang="ja-JP" altLang="en-US" sz="2000" b="1" dirty="0" smtClean="0">
                <a:solidFill>
                  <a:schemeClr val="tx1"/>
                </a:solidFill>
              </a:rPr>
              <a:t>減少が期待できる。</a:t>
            </a:r>
            <a:endParaRPr lang="en-US" altLang="ja-JP" sz="2000" b="1" dirty="0" smtClean="0">
              <a:solidFill>
                <a:schemeClr val="tx1"/>
              </a:solidFill>
            </a:endParaRPr>
          </a:p>
          <a:p>
            <a:pPr>
              <a:lnSpc>
                <a:spcPct val="150000"/>
              </a:lnSpc>
              <a:defRPr/>
            </a:pPr>
            <a:r>
              <a:rPr lang="ja-JP" altLang="en-US" sz="2000" b="1" dirty="0">
                <a:solidFill>
                  <a:schemeClr val="tx1"/>
                </a:solidFill>
              </a:rPr>
              <a:t>　</a:t>
            </a:r>
            <a:r>
              <a:rPr lang="ja-JP" altLang="en-US" sz="2000" b="1" dirty="0" smtClean="0">
                <a:solidFill>
                  <a:schemeClr val="tx1"/>
                </a:solidFill>
              </a:rPr>
              <a:t>また大阪府</a:t>
            </a:r>
            <a:r>
              <a:rPr lang="ja-JP" altLang="en-US" sz="2000" b="1" dirty="0">
                <a:solidFill>
                  <a:schemeClr val="tx1"/>
                </a:solidFill>
              </a:rPr>
              <a:t>と和歌山県の地域間</a:t>
            </a:r>
            <a:r>
              <a:rPr lang="ja-JP" altLang="en-US" sz="2000" b="1" dirty="0" smtClean="0">
                <a:solidFill>
                  <a:schemeClr val="tx1"/>
                </a:solidFill>
              </a:rPr>
              <a:t>連携に係る交通機能を現道と補完し合い、　</a:t>
            </a:r>
            <a:endParaRPr lang="en-US" altLang="ja-JP" sz="2000" b="1" dirty="0" smtClean="0">
              <a:solidFill>
                <a:schemeClr val="tx1"/>
              </a:solidFill>
            </a:endParaRPr>
          </a:p>
          <a:p>
            <a:pPr>
              <a:lnSpc>
                <a:spcPct val="150000"/>
              </a:lnSpc>
              <a:defRPr/>
            </a:pPr>
            <a:r>
              <a:rPr lang="ja-JP" altLang="en-US" sz="2000" b="1" dirty="0">
                <a:solidFill>
                  <a:schemeClr val="tx1"/>
                </a:solidFill>
              </a:rPr>
              <a:t>　</a:t>
            </a:r>
            <a:r>
              <a:rPr lang="ja-JP" altLang="en-US" sz="2000" b="1" dirty="0" smtClean="0">
                <a:solidFill>
                  <a:schemeClr val="tx1"/>
                </a:solidFill>
              </a:rPr>
              <a:t>災害時のリダンダンシーの確保や、物流</a:t>
            </a:r>
            <a:r>
              <a:rPr lang="ja-JP" altLang="en-US" sz="2000" b="1" dirty="0">
                <a:solidFill>
                  <a:schemeClr val="tx1"/>
                </a:solidFill>
              </a:rPr>
              <a:t>の効率化</a:t>
            </a:r>
            <a:r>
              <a:rPr lang="ja-JP" altLang="en-US" sz="2000" b="1" dirty="0" smtClean="0">
                <a:solidFill>
                  <a:schemeClr val="tx1"/>
                </a:solidFill>
              </a:rPr>
              <a:t>及び地域</a:t>
            </a:r>
            <a:r>
              <a:rPr lang="ja-JP" altLang="en-US" sz="2000" b="1" dirty="0">
                <a:solidFill>
                  <a:schemeClr val="tx1"/>
                </a:solidFill>
              </a:rPr>
              <a:t>の活性化を</a:t>
            </a:r>
            <a:r>
              <a:rPr lang="ja-JP" altLang="en-US" sz="2000" b="1" dirty="0" smtClean="0">
                <a:solidFill>
                  <a:schemeClr val="tx1"/>
                </a:solidFill>
              </a:rPr>
              <a:t>目的</a:t>
            </a:r>
            <a:endParaRPr lang="en-US" altLang="ja-JP" sz="2000" b="1" dirty="0" smtClean="0">
              <a:solidFill>
                <a:schemeClr val="tx1"/>
              </a:solidFill>
            </a:endParaRPr>
          </a:p>
          <a:p>
            <a:pPr>
              <a:lnSpc>
                <a:spcPct val="150000"/>
              </a:lnSpc>
              <a:defRPr/>
            </a:pPr>
            <a:r>
              <a:rPr lang="ja-JP" altLang="en-US" sz="2000" b="1" dirty="0">
                <a:solidFill>
                  <a:schemeClr val="tx1"/>
                </a:solidFill>
              </a:rPr>
              <a:t>　</a:t>
            </a:r>
            <a:r>
              <a:rPr lang="ja-JP" altLang="en-US" sz="2000" b="1" dirty="0" smtClean="0">
                <a:solidFill>
                  <a:schemeClr val="tx1"/>
                </a:solidFill>
              </a:rPr>
              <a:t>と</a:t>
            </a:r>
            <a:r>
              <a:rPr lang="ja-JP" altLang="en-US" sz="2000" b="1" dirty="0">
                <a:solidFill>
                  <a:schemeClr val="tx1"/>
                </a:solidFill>
              </a:rPr>
              <a:t>する</a:t>
            </a:r>
            <a:r>
              <a:rPr lang="ja-JP" altLang="en-US" sz="2000" b="1" dirty="0" smtClean="0">
                <a:solidFill>
                  <a:schemeClr val="tx1"/>
                </a:solidFill>
              </a:rPr>
              <a:t>事業の</a:t>
            </a:r>
            <a:r>
              <a:rPr lang="ja-JP" altLang="en-US" sz="2000" b="1" dirty="0">
                <a:solidFill>
                  <a:schemeClr val="tx1"/>
                </a:solidFill>
              </a:rPr>
              <a:t>必要性に変化はない。</a:t>
            </a:r>
            <a:endParaRPr lang="en-US" altLang="ja-JP" sz="2000" b="1" dirty="0">
              <a:solidFill>
                <a:schemeClr val="tx1"/>
              </a:solidFill>
            </a:endParaRPr>
          </a:p>
          <a:p>
            <a:pPr>
              <a:lnSpc>
                <a:spcPct val="150000"/>
              </a:lnSpc>
              <a:buFont typeface="Arial" pitchFamily="34" charset="0"/>
              <a:buNone/>
              <a:defRPr/>
            </a:pPr>
            <a:r>
              <a:rPr lang="ja-JP" altLang="en-US" sz="2000" b="1" dirty="0" smtClean="0">
                <a:solidFill>
                  <a:schemeClr val="tx1"/>
                </a:solidFill>
              </a:rPr>
              <a:t>・平成</a:t>
            </a:r>
            <a:r>
              <a:rPr lang="en-US" altLang="ja-JP" sz="2000" b="1" dirty="0" smtClean="0">
                <a:solidFill>
                  <a:schemeClr val="tx1"/>
                </a:solidFill>
              </a:rPr>
              <a:t>30</a:t>
            </a:r>
            <a:r>
              <a:rPr lang="ja-JP" altLang="en-US" sz="2000" b="1" dirty="0" smtClean="0">
                <a:solidFill>
                  <a:schemeClr val="tx1"/>
                </a:solidFill>
              </a:rPr>
              <a:t>年</a:t>
            </a:r>
            <a:r>
              <a:rPr lang="en-US" altLang="ja-JP" sz="2000" b="1" dirty="0" smtClean="0">
                <a:solidFill>
                  <a:schemeClr val="tx1"/>
                </a:solidFill>
              </a:rPr>
              <a:t>9</a:t>
            </a:r>
            <a:r>
              <a:rPr lang="ja-JP" altLang="en-US" sz="2000" b="1" dirty="0" smtClean="0">
                <a:solidFill>
                  <a:schemeClr val="tx1"/>
                </a:solidFill>
              </a:rPr>
              <a:t>月に第</a:t>
            </a:r>
            <a:r>
              <a:rPr lang="en-US" altLang="ja-JP" sz="2000" b="1" dirty="0" smtClean="0">
                <a:solidFill>
                  <a:schemeClr val="tx1"/>
                </a:solidFill>
              </a:rPr>
              <a:t>2</a:t>
            </a:r>
            <a:r>
              <a:rPr lang="ja-JP" altLang="en-US" sz="2000" b="1" dirty="0" smtClean="0">
                <a:solidFill>
                  <a:schemeClr val="tx1"/>
                </a:solidFill>
              </a:rPr>
              <a:t>工区を供用したことにより、本事業</a:t>
            </a:r>
            <a:r>
              <a:rPr lang="ja-JP" altLang="en-US" sz="2000" b="1" dirty="0">
                <a:solidFill>
                  <a:schemeClr val="tx1"/>
                </a:solidFill>
              </a:rPr>
              <a:t>区間</a:t>
            </a:r>
            <a:r>
              <a:rPr lang="en-US" altLang="ja-JP" sz="2000" b="1" dirty="0">
                <a:solidFill>
                  <a:schemeClr val="tx1"/>
                </a:solidFill>
              </a:rPr>
              <a:t>6.1km</a:t>
            </a:r>
            <a:r>
              <a:rPr lang="ja-JP" altLang="en-US" sz="2000" b="1" dirty="0" smtClean="0">
                <a:solidFill>
                  <a:schemeClr val="tx1"/>
                </a:solidFill>
              </a:rPr>
              <a:t>のうち</a:t>
            </a:r>
            <a:endParaRPr lang="en-US" altLang="ja-JP" sz="2000" b="1" dirty="0">
              <a:solidFill>
                <a:schemeClr val="tx1"/>
              </a:solidFill>
            </a:endParaRPr>
          </a:p>
          <a:p>
            <a:pPr>
              <a:lnSpc>
                <a:spcPct val="150000"/>
              </a:lnSpc>
              <a:buFont typeface="Arial" pitchFamily="34" charset="0"/>
              <a:buNone/>
              <a:defRPr/>
            </a:pPr>
            <a:r>
              <a:rPr lang="ja-JP" altLang="en-US" sz="2000" b="1" dirty="0" smtClean="0">
                <a:solidFill>
                  <a:schemeClr val="tx1"/>
                </a:solidFill>
              </a:rPr>
              <a:t>　</a:t>
            </a:r>
            <a:r>
              <a:rPr lang="en-US" altLang="ja-JP" sz="2000" b="1" dirty="0" smtClean="0">
                <a:solidFill>
                  <a:schemeClr val="tx1"/>
                </a:solidFill>
              </a:rPr>
              <a:t>3.4km</a:t>
            </a:r>
            <a:r>
              <a:rPr lang="ja-JP" altLang="en-US" sz="2000" b="1" dirty="0" smtClean="0">
                <a:solidFill>
                  <a:schemeClr val="tx1"/>
                </a:solidFill>
              </a:rPr>
              <a:t>が概成。</a:t>
            </a:r>
          </a:p>
          <a:p>
            <a:pPr>
              <a:lnSpc>
                <a:spcPct val="150000"/>
              </a:lnSpc>
              <a:buFont typeface="Arial" pitchFamily="34" charset="0"/>
              <a:buNone/>
              <a:defRPr/>
            </a:pPr>
            <a:r>
              <a:rPr lang="ja-JP" altLang="en-US" sz="2000" b="1" dirty="0" smtClean="0">
                <a:solidFill>
                  <a:schemeClr val="tx1"/>
                </a:solidFill>
              </a:rPr>
              <a:t>・第３工区の用地は</a:t>
            </a:r>
            <a:r>
              <a:rPr lang="en-US" altLang="ja-JP" sz="2000" b="1" dirty="0" smtClean="0">
                <a:solidFill>
                  <a:schemeClr val="tx1"/>
                </a:solidFill>
              </a:rPr>
              <a:t>100%</a:t>
            </a:r>
            <a:r>
              <a:rPr lang="ja-JP" altLang="en-US" sz="2000" b="1" dirty="0" smtClean="0">
                <a:solidFill>
                  <a:schemeClr val="tx1"/>
                </a:solidFill>
              </a:rPr>
              <a:t>取得済みであり、残る</a:t>
            </a:r>
            <a:r>
              <a:rPr lang="en-US" altLang="ja-JP" sz="2000" b="1" dirty="0" smtClean="0">
                <a:solidFill>
                  <a:schemeClr val="tx1"/>
                </a:solidFill>
              </a:rPr>
              <a:t>2.7km</a:t>
            </a:r>
            <a:r>
              <a:rPr lang="ja-JP" altLang="en-US" sz="2000" b="1" dirty="0" smtClean="0">
                <a:solidFill>
                  <a:schemeClr val="tx1"/>
                </a:solidFill>
              </a:rPr>
              <a:t>のうち、府県間トンネル</a:t>
            </a:r>
            <a:endParaRPr lang="en-US" altLang="ja-JP" sz="2000" b="1" dirty="0" smtClean="0">
              <a:solidFill>
                <a:schemeClr val="tx1"/>
              </a:solidFill>
            </a:endParaRPr>
          </a:p>
          <a:p>
            <a:pPr>
              <a:lnSpc>
                <a:spcPct val="150000"/>
              </a:lnSpc>
              <a:buFont typeface="Arial" pitchFamily="34" charset="0"/>
              <a:buNone/>
              <a:defRPr/>
            </a:pPr>
            <a:r>
              <a:rPr lang="ja-JP" altLang="en-US" sz="2000" b="1" dirty="0">
                <a:solidFill>
                  <a:schemeClr val="tx1"/>
                </a:solidFill>
              </a:rPr>
              <a:t>　</a:t>
            </a:r>
            <a:r>
              <a:rPr lang="en-US" altLang="ja-JP" sz="2000" b="1" dirty="0" smtClean="0">
                <a:solidFill>
                  <a:schemeClr val="tx1"/>
                </a:solidFill>
              </a:rPr>
              <a:t>(</a:t>
            </a:r>
            <a:r>
              <a:rPr lang="ja-JP" altLang="en-US" sz="2000" b="1" dirty="0" smtClean="0">
                <a:solidFill>
                  <a:schemeClr val="tx1"/>
                </a:solidFill>
              </a:rPr>
              <a:t>府域</a:t>
            </a:r>
            <a:r>
              <a:rPr lang="en-US" altLang="ja-JP" sz="2000" b="1" dirty="0" smtClean="0">
                <a:solidFill>
                  <a:schemeClr val="tx1"/>
                </a:solidFill>
              </a:rPr>
              <a:t>1.4km)</a:t>
            </a:r>
            <a:r>
              <a:rPr lang="ja-JP" altLang="en-US" sz="2000" b="1" dirty="0" smtClean="0">
                <a:solidFill>
                  <a:schemeClr val="tx1"/>
                </a:solidFill>
              </a:rPr>
              <a:t>をはじめ、</a:t>
            </a:r>
            <a:r>
              <a:rPr lang="en-US" altLang="ja-JP" sz="2000" b="1" dirty="0" smtClean="0">
                <a:solidFill>
                  <a:schemeClr val="tx1"/>
                </a:solidFill>
              </a:rPr>
              <a:t>(</a:t>
            </a:r>
            <a:r>
              <a:rPr lang="ja-JP" altLang="en-US" sz="2000" b="1" dirty="0" smtClean="0">
                <a:solidFill>
                  <a:schemeClr val="tx1"/>
                </a:solidFill>
              </a:rPr>
              <a:t>仮称</a:t>
            </a:r>
            <a:r>
              <a:rPr lang="en-US" altLang="ja-JP" sz="2000" b="1" dirty="0" smtClean="0">
                <a:solidFill>
                  <a:schemeClr val="tx1"/>
                </a:solidFill>
              </a:rPr>
              <a:t>)</a:t>
            </a:r>
            <a:r>
              <a:rPr lang="ja-JP" altLang="en-US" sz="2000" b="1" dirty="0" smtClean="0">
                <a:solidFill>
                  <a:schemeClr val="tx1"/>
                </a:solidFill>
              </a:rPr>
              <a:t>出合第一トンネル</a:t>
            </a:r>
            <a:r>
              <a:rPr lang="en-US" altLang="ja-JP" sz="2000" b="1" dirty="0" smtClean="0">
                <a:solidFill>
                  <a:schemeClr val="tx1"/>
                </a:solidFill>
              </a:rPr>
              <a:t>(L=0.45km)</a:t>
            </a:r>
            <a:r>
              <a:rPr lang="ja-JP" altLang="en-US" sz="2000" b="1" dirty="0" smtClean="0">
                <a:solidFill>
                  <a:schemeClr val="tx1"/>
                </a:solidFill>
              </a:rPr>
              <a:t>は既に完成して</a:t>
            </a:r>
            <a:endParaRPr lang="en-US" altLang="ja-JP" sz="2000" b="1" dirty="0" smtClean="0">
              <a:solidFill>
                <a:schemeClr val="tx1"/>
              </a:solidFill>
            </a:endParaRPr>
          </a:p>
          <a:p>
            <a:pPr>
              <a:lnSpc>
                <a:spcPct val="150000"/>
              </a:lnSpc>
              <a:buFont typeface="Arial" pitchFamily="34" charset="0"/>
              <a:buNone/>
              <a:defRPr/>
            </a:pPr>
            <a:r>
              <a:rPr lang="ja-JP" altLang="en-US" sz="2000" b="1" dirty="0">
                <a:solidFill>
                  <a:schemeClr val="tx1"/>
                </a:solidFill>
              </a:rPr>
              <a:t>　</a:t>
            </a:r>
            <a:r>
              <a:rPr lang="ja-JP" altLang="en-US" sz="2000" b="1" dirty="0" smtClean="0">
                <a:solidFill>
                  <a:schemeClr val="tx1"/>
                </a:solidFill>
              </a:rPr>
              <a:t>おり、供用に向けて現場は本格的に着工している。</a:t>
            </a:r>
            <a:endParaRPr lang="en-US" altLang="ja-JP" sz="2000" b="1" dirty="0" smtClean="0">
              <a:solidFill>
                <a:schemeClr val="tx1"/>
              </a:solidFill>
            </a:endParaRPr>
          </a:p>
          <a:p>
            <a:pPr>
              <a:lnSpc>
                <a:spcPct val="150000"/>
              </a:lnSpc>
              <a:buFont typeface="Arial" pitchFamily="34" charset="0"/>
              <a:buNone/>
              <a:defRPr/>
            </a:pPr>
            <a:endParaRPr lang="ja-JP" altLang="en-US" sz="600" b="1" dirty="0">
              <a:solidFill>
                <a:schemeClr val="tx1"/>
              </a:solidFill>
            </a:endParaRPr>
          </a:p>
          <a:p>
            <a:pPr>
              <a:lnSpc>
                <a:spcPct val="150000"/>
              </a:lnSpc>
              <a:buFont typeface="Arial" pitchFamily="34" charset="0"/>
              <a:buNone/>
              <a:defRPr/>
            </a:pPr>
            <a:r>
              <a:rPr lang="ja-JP" altLang="en-US" sz="2000" b="1" dirty="0">
                <a:solidFill>
                  <a:schemeClr val="tx1"/>
                </a:solidFill>
              </a:rPr>
              <a:t>　以上の理由から、事業を継続する。</a:t>
            </a:r>
          </a:p>
        </p:txBody>
      </p:sp>
      <p:sp>
        <p:nvSpPr>
          <p:cNvPr id="26628"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D65BFA2D-6AEF-431E-82E3-92E70BDA28A1}" type="slidenum">
              <a:rPr lang="ja-JP" altLang="en-US" sz="2000" smtClean="0">
                <a:latin typeface="Arial" pitchFamily="34" charset="0"/>
              </a:rPr>
              <a:pPr eaLnBrk="1" hangingPunct="1">
                <a:spcBef>
                  <a:spcPct val="0"/>
                </a:spcBef>
                <a:buFontTx/>
                <a:buNone/>
              </a:pPr>
              <a:t>18</a:t>
            </a:fld>
            <a:endParaRPr lang="ja-JP" altLang="en-US" sz="2000" smtClean="0">
              <a:latin typeface="Arial" pitchFamily="34" charset="0"/>
            </a:endParaRPr>
          </a:p>
        </p:txBody>
      </p:sp>
      <p:sp>
        <p:nvSpPr>
          <p:cNvPr id="6" name="Rectangle 2"/>
          <p:cNvSpPr txBox="1">
            <a:spLocks noChangeArrowheads="1"/>
          </p:cNvSpPr>
          <p:nvPr/>
        </p:nvSpPr>
        <p:spPr bwMode="auto">
          <a:xfrm>
            <a:off x="-22225" y="-12700"/>
            <a:ext cx="9166225"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５．対応方針（原案）</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4175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テキスト ボックス 6"/>
          <p:cNvSpPr txBox="1">
            <a:spLocks noChangeArrowheads="1"/>
          </p:cNvSpPr>
          <p:nvPr/>
        </p:nvSpPr>
        <p:spPr bwMode="auto">
          <a:xfrm>
            <a:off x="183704" y="882586"/>
            <a:ext cx="900169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a:latin typeface="ＭＳ ゴシック" panose="020B0609070205080204" pitchFamily="49" charset="-128"/>
                <a:ea typeface="ＭＳ ゴシック" panose="020B0609070205080204" pitchFamily="49" charset="-128"/>
              </a:rPr>
              <a:t>　</a:t>
            </a:r>
            <a:r>
              <a:rPr lang="ja-JP" altLang="ja-JP" sz="1800" dirty="0">
                <a:latin typeface="ＭＳ ゴシック" panose="020B0609070205080204" pitchFamily="49" charset="-128"/>
                <a:ea typeface="ＭＳ ゴシック" panose="020B0609070205080204" pitchFamily="49" charset="-128"/>
              </a:rPr>
              <a:t>国道３７１号は、河内長野市を起点とし、和歌山県串本町に至る府県間道路であ</a:t>
            </a:r>
            <a:r>
              <a:rPr lang="ja-JP" altLang="en-US" sz="1800" dirty="0">
                <a:latin typeface="ＭＳ ゴシック" panose="020B0609070205080204" pitchFamily="49" charset="-128"/>
                <a:ea typeface="ＭＳ ゴシック" panose="020B0609070205080204" pitchFamily="49" charset="-128"/>
              </a:rPr>
              <a:t>る。</a:t>
            </a:r>
            <a:endParaRPr lang="en-US" altLang="ja-JP" sz="1800"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800" dirty="0">
                <a:latin typeface="ＭＳ ゴシック" panose="020B0609070205080204" pitchFamily="49" charset="-128"/>
                <a:ea typeface="ＭＳ ゴシック" panose="020B0609070205080204" pitchFamily="49" charset="-128"/>
              </a:rPr>
              <a:t>　本</a:t>
            </a:r>
            <a:r>
              <a:rPr lang="ja-JP" altLang="ja-JP" sz="1800" dirty="0">
                <a:latin typeface="ＭＳ ゴシック" panose="020B0609070205080204" pitchFamily="49" charset="-128"/>
                <a:ea typeface="ＭＳ ゴシック" panose="020B0609070205080204" pitchFamily="49" charset="-128"/>
              </a:rPr>
              <a:t>計画区間の現道は、交通量が多いにもかかわらず狭隘部や急カーブが連続していることから、新たにバイパスを整備することにより、交通渋滞解消と交通事故減少を図るものである。</a:t>
            </a:r>
          </a:p>
          <a:p>
            <a:pPr eaLnBrk="1" hangingPunct="1">
              <a:spcBef>
                <a:spcPct val="0"/>
              </a:spcBef>
              <a:buFontTx/>
              <a:buNone/>
            </a:pPr>
            <a:r>
              <a:rPr lang="ja-JP" altLang="en-US" sz="1800" dirty="0">
                <a:latin typeface="ＭＳ ゴシック" panose="020B0609070205080204" pitchFamily="49" charset="-128"/>
                <a:ea typeface="ＭＳ ゴシック" panose="020B0609070205080204" pitchFamily="49" charset="-128"/>
              </a:rPr>
              <a:t>　</a:t>
            </a:r>
            <a:r>
              <a:rPr lang="ja-JP" altLang="ja-JP" sz="1800" dirty="0">
                <a:latin typeface="ＭＳ ゴシック" panose="020B0609070205080204" pitchFamily="49" charset="-128"/>
                <a:ea typeface="ＭＳ ゴシック" panose="020B0609070205080204" pitchFamily="49" charset="-128"/>
              </a:rPr>
              <a:t>これにより、大阪府と和歌山県の</a:t>
            </a:r>
            <a:r>
              <a:rPr lang="ja-JP" altLang="en-US" sz="1800" dirty="0">
                <a:latin typeface="ＭＳ ゴシック" panose="020B0609070205080204" pitchFamily="49" charset="-128"/>
                <a:ea typeface="ＭＳ ゴシック" panose="020B0609070205080204" pitchFamily="49" charset="-128"/>
              </a:rPr>
              <a:t>地域間連携の強化</a:t>
            </a:r>
            <a:r>
              <a:rPr lang="ja-JP" altLang="ja-JP" sz="1800" dirty="0">
                <a:latin typeface="ＭＳ ゴシック" panose="020B0609070205080204" pitchFamily="49" charset="-128"/>
                <a:ea typeface="ＭＳ ゴシック" panose="020B0609070205080204" pitchFamily="49" charset="-128"/>
              </a:rPr>
              <a:t>、物流の効率化</a:t>
            </a:r>
            <a:r>
              <a:rPr lang="ja-JP" altLang="en-US" sz="1800" dirty="0">
                <a:latin typeface="ＭＳ ゴシック" panose="020B0609070205080204" pitchFamily="49" charset="-128"/>
                <a:ea typeface="ＭＳ ゴシック" panose="020B0609070205080204" pitchFamily="49" charset="-128"/>
              </a:rPr>
              <a:t>及び</a:t>
            </a:r>
            <a:r>
              <a:rPr lang="ja-JP" altLang="ja-JP" sz="1800" dirty="0">
                <a:latin typeface="ＭＳ ゴシック" panose="020B0609070205080204" pitchFamily="49" charset="-128"/>
                <a:ea typeface="ＭＳ ゴシック" panose="020B0609070205080204" pitchFamily="49" charset="-128"/>
              </a:rPr>
              <a:t>地域の活性化に資することを目的とする。</a:t>
            </a:r>
            <a:endParaRPr lang="ja-JP" altLang="en-US" sz="1800" dirty="0">
              <a:latin typeface="ＭＳ ゴシック" panose="020B0609070205080204" pitchFamily="49" charset="-128"/>
              <a:ea typeface="ＭＳ ゴシック" panose="020B0609070205080204" pitchFamily="49" charset="-128"/>
            </a:endParaRPr>
          </a:p>
        </p:txBody>
      </p:sp>
      <p:sp>
        <p:nvSpPr>
          <p:cNvPr id="10" name="タイトル 2"/>
          <p:cNvSpPr>
            <a:spLocks noGrp="1"/>
          </p:cNvSpPr>
          <p:nvPr>
            <p:ph type="ctrTitle"/>
          </p:nvPr>
        </p:nvSpPr>
        <p:spPr>
          <a:xfrm>
            <a:off x="0" y="0"/>
            <a:ext cx="9144000" cy="554038"/>
          </a:xfrm>
          <a:gradFill>
            <a:gsLst>
              <a:gs pos="0">
                <a:schemeClr val="accent1"/>
              </a:gs>
              <a:gs pos="50000">
                <a:schemeClr val="bg1"/>
              </a:gs>
              <a:gs pos="100000">
                <a:schemeClr val="accent1"/>
              </a:gs>
            </a:gsLst>
            <a:lin ang="5400000" scaled="0"/>
          </a:gradFill>
        </p:spPr>
        <p:txBody>
          <a:bodyPr>
            <a:normAutofit/>
          </a:bodyPr>
          <a:lstStyle/>
          <a:p>
            <a:pPr algn="l">
              <a:defRPr/>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１．事業概要</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41" name="正方形/長方形 2"/>
          <p:cNvSpPr>
            <a:spLocks noChangeArrowheads="1"/>
          </p:cNvSpPr>
          <p:nvPr/>
        </p:nvSpPr>
        <p:spPr bwMode="auto">
          <a:xfrm>
            <a:off x="35496" y="548258"/>
            <a:ext cx="1474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latin typeface="HGPｺﾞｼｯｸM" pitchFamily="50" charset="-128"/>
                <a:ea typeface="HGPｺﾞｼｯｸM" pitchFamily="50" charset="-128"/>
              </a:rPr>
              <a:t>■事業目的</a:t>
            </a:r>
          </a:p>
        </p:txBody>
      </p:sp>
      <p:sp>
        <p:nvSpPr>
          <p:cNvPr id="14345"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5621EE2A-ABB2-4E0B-892A-6854CFB2301B}" type="slidenum">
              <a:rPr lang="ja-JP" altLang="en-US" sz="2000" smtClean="0">
                <a:latin typeface="Arial" pitchFamily="34" charset="0"/>
              </a:rPr>
              <a:pPr eaLnBrk="1" hangingPunct="1">
                <a:spcBef>
                  <a:spcPct val="0"/>
                </a:spcBef>
                <a:buFontTx/>
                <a:buNone/>
              </a:pPr>
              <a:t>2</a:t>
            </a:fld>
            <a:endParaRPr lang="ja-JP" altLang="en-US" sz="2000" dirty="0" smtClean="0">
              <a:latin typeface="Arial" pitchFamily="34" charset="0"/>
            </a:endParaRPr>
          </a:p>
        </p:txBody>
      </p:sp>
      <p:sp>
        <p:nvSpPr>
          <p:cNvPr id="14343" name="正方形/長方形 2"/>
          <p:cNvSpPr>
            <a:spLocks noChangeArrowheads="1"/>
          </p:cNvSpPr>
          <p:nvPr/>
        </p:nvSpPr>
        <p:spPr bwMode="auto">
          <a:xfrm>
            <a:off x="35496" y="2596902"/>
            <a:ext cx="1731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latin typeface="HGPｺﾞｼｯｸM" pitchFamily="50" charset="-128"/>
                <a:ea typeface="HGPｺﾞｼｯｸM" pitchFamily="50" charset="-128"/>
              </a:rPr>
              <a:t>■事業概要図</a:t>
            </a:r>
          </a:p>
        </p:txBody>
      </p:sp>
      <p:grpSp>
        <p:nvGrpSpPr>
          <p:cNvPr id="38" name="グループ化 1"/>
          <p:cNvGrpSpPr>
            <a:grpSpLocks/>
          </p:cNvGrpSpPr>
          <p:nvPr/>
        </p:nvGrpSpPr>
        <p:grpSpPr bwMode="auto">
          <a:xfrm>
            <a:off x="127204" y="2965460"/>
            <a:ext cx="1548546" cy="2344506"/>
            <a:chOff x="192698" y="3077172"/>
            <a:chExt cx="1731352" cy="2419350"/>
          </a:xfrm>
        </p:grpSpPr>
        <p:grpSp>
          <p:nvGrpSpPr>
            <p:cNvPr id="39" name="グループ化 16"/>
            <p:cNvGrpSpPr>
              <a:grpSpLocks/>
            </p:cNvGrpSpPr>
            <p:nvPr/>
          </p:nvGrpSpPr>
          <p:grpSpPr bwMode="auto">
            <a:xfrm>
              <a:off x="209550" y="3077172"/>
              <a:ext cx="1714500" cy="2419350"/>
              <a:chOff x="16852" y="0"/>
              <a:chExt cx="1723159" cy="2443595"/>
            </a:xfrm>
          </p:grpSpPr>
          <p:pic>
            <p:nvPicPr>
              <p:cNvPr id="42" name="図 1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52" y="0"/>
                <a:ext cx="1723159" cy="24435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 name="円/楕円 20"/>
              <p:cNvSpPr>
                <a:spLocks noChangeArrowheads="1"/>
              </p:cNvSpPr>
              <p:nvPr/>
            </p:nvSpPr>
            <p:spPr bwMode="auto">
              <a:xfrm>
                <a:off x="1230857" y="2030557"/>
                <a:ext cx="28575" cy="38100"/>
              </a:xfrm>
              <a:prstGeom prst="ellipse">
                <a:avLst/>
              </a:prstGeom>
              <a:solidFill>
                <a:srgbClr val="FF0000"/>
              </a:solidFill>
              <a:ln w="57150" algn="ctr">
                <a:solidFill>
                  <a:srgbClr val="FF0000"/>
                </a:solidFill>
                <a:round/>
                <a:headEnd/>
                <a:tailEnd/>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solidFill>
                    <a:srgbClr val="FF0000"/>
                  </a:solidFill>
                  <a:latin typeface="Arial" pitchFamily="34" charset="0"/>
                </a:endParaRPr>
              </a:p>
            </p:txBody>
          </p:sp>
        </p:grpSp>
        <p:sp>
          <p:nvSpPr>
            <p:cNvPr id="40" name="テキスト ボックス 210"/>
            <p:cNvSpPr txBox="1"/>
            <p:nvPr/>
          </p:nvSpPr>
          <p:spPr>
            <a:xfrm>
              <a:off x="192698" y="4482109"/>
              <a:ext cx="842665" cy="368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ja-JP" altLang="en-US" b="1"/>
                <a:t>事業箇所</a:t>
              </a:r>
              <a:endParaRPr lang="ja-JP" altLang="ja-JP" b="1"/>
            </a:p>
          </p:txBody>
        </p:sp>
        <p:sp>
          <p:nvSpPr>
            <p:cNvPr id="41" name="フリーフォーム 18"/>
            <p:cNvSpPr>
              <a:spLocks/>
            </p:cNvSpPr>
            <p:nvPr/>
          </p:nvSpPr>
          <p:spPr bwMode="auto">
            <a:xfrm>
              <a:off x="295275" y="4791672"/>
              <a:ext cx="1076325" cy="285750"/>
            </a:xfrm>
            <a:custGeom>
              <a:avLst/>
              <a:gdLst>
                <a:gd name="T0" fmla="*/ 0 w 1056393"/>
                <a:gd name="T1" fmla="*/ 0 h 284545"/>
                <a:gd name="T2" fmla="*/ 1077644 w 1056393"/>
                <a:gd name="T3" fmla="*/ 0 h 284545"/>
                <a:gd name="T4" fmla="*/ 1559881 w 1056393"/>
                <a:gd name="T5" fmla="*/ 314430 h 284545"/>
                <a:gd name="T6" fmla="*/ 0 60000 65536"/>
                <a:gd name="T7" fmla="*/ 0 60000 65536"/>
                <a:gd name="T8" fmla="*/ 0 60000 65536"/>
              </a:gdLst>
              <a:ahLst/>
              <a:cxnLst>
                <a:cxn ang="T6">
                  <a:pos x="T0" y="T1"/>
                </a:cxn>
                <a:cxn ang="T7">
                  <a:pos x="T2" y="T3"/>
                </a:cxn>
                <a:cxn ang="T8">
                  <a:pos x="T4" y="T5"/>
                </a:cxn>
              </a:cxnLst>
              <a:rect l="0" t="0" r="r" b="b"/>
              <a:pathLst>
                <a:path w="1056393" h="284545">
                  <a:moveTo>
                    <a:pt x="0" y="0"/>
                  </a:moveTo>
                  <a:lnTo>
                    <a:pt x="729811" y="0"/>
                  </a:lnTo>
                  <a:cubicBezTo>
                    <a:pt x="822032" y="68106"/>
                    <a:pt x="930446" y="182672"/>
                    <a:pt x="1056393" y="284545"/>
                  </a:cubicBezTo>
                </a:path>
              </a:pathLst>
            </a:cu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pic>
        <p:nvPicPr>
          <p:cNvPr id="5" name="図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63688" y="2710614"/>
            <a:ext cx="6336704" cy="4046224"/>
          </a:xfrm>
          <a:prstGeom prst="rect">
            <a:avLst/>
          </a:prstGeom>
        </p:spPr>
      </p:pic>
      <p:sp>
        <p:nvSpPr>
          <p:cNvPr id="7" name="フリーフォーム 6"/>
          <p:cNvSpPr/>
          <p:nvPr/>
        </p:nvSpPr>
        <p:spPr>
          <a:xfrm>
            <a:off x="7098039" y="4337050"/>
            <a:ext cx="400050" cy="889000"/>
          </a:xfrm>
          <a:custGeom>
            <a:avLst/>
            <a:gdLst>
              <a:gd name="connsiteX0" fmla="*/ 0 w 400050"/>
              <a:gd name="connsiteY0" fmla="*/ 0 h 869950"/>
              <a:gd name="connsiteX1" fmla="*/ 82550 w 400050"/>
              <a:gd name="connsiteY1" fmla="*/ 31750 h 869950"/>
              <a:gd name="connsiteX2" fmla="*/ 177800 w 400050"/>
              <a:gd name="connsiteY2" fmla="*/ 196850 h 869950"/>
              <a:gd name="connsiteX3" fmla="*/ 203200 w 400050"/>
              <a:gd name="connsiteY3" fmla="*/ 336550 h 869950"/>
              <a:gd name="connsiteX4" fmla="*/ 336550 w 400050"/>
              <a:gd name="connsiteY4" fmla="*/ 539750 h 869950"/>
              <a:gd name="connsiteX5" fmla="*/ 400050 w 400050"/>
              <a:gd name="connsiteY5" fmla="*/ 869950 h 869950"/>
              <a:gd name="connsiteX0" fmla="*/ 0 w 400050"/>
              <a:gd name="connsiteY0" fmla="*/ 0 h 889000"/>
              <a:gd name="connsiteX1" fmla="*/ 82550 w 400050"/>
              <a:gd name="connsiteY1" fmla="*/ 31750 h 889000"/>
              <a:gd name="connsiteX2" fmla="*/ 177800 w 400050"/>
              <a:gd name="connsiteY2" fmla="*/ 196850 h 889000"/>
              <a:gd name="connsiteX3" fmla="*/ 203200 w 400050"/>
              <a:gd name="connsiteY3" fmla="*/ 336550 h 889000"/>
              <a:gd name="connsiteX4" fmla="*/ 336550 w 400050"/>
              <a:gd name="connsiteY4" fmla="*/ 539750 h 889000"/>
              <a:gd name="connsiteX5" fmla="*/ 400050 w 400050"/>
              <a:gd name="connsiteY5"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889000">
                <a:moveTo>
                  <a:pt x="0" y="0"/>
                </a:moveTo>
                <a:lnTo>
                  <a:pt x="82550" y="31750"/>
                </a:lnTo>
                <a:lnTo>
                  <a:pt x="177800" y="196850"/>
                </a:lnTo>
                <a:lnTo>
                  <a:pt x="203200" y="336550"/>
                </a:lnTo>
                <a:lnTo>
                  <a:pt x="336550" y="539750"/>
                </a:lnTo>
                <a:lnTo>
                  <a:pt x="400050" y="889000"/>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7108879" y="4381500"/>
            <a:ext cx="361950" cy="825500"/>
          </a:xfrm>
          <a:custGeom>
            <a:avLst/>
            <a:gdLst>
              <a:gd name="connsiteX0" fmla="*/ 0 w 361950"/>
              <a:gd name="connsiteY0" fmla="*/ 0 h 825500"/>
              <a:gd name="connsiteX1" fmla="*/ 38100 w 361950"/>
              <a:gd name="connsiteY1" fmla="*/ 44450 h 825500"/>
              <a:gd name="connsiteX2" fmla="*/ 44450 w 361950"/>
              <a:gd name="connsiteY2" fmla="*/ 82550 h 825500"/>
              <a:gd name="connsiteX3" fmla="*/ 76200 w 361950"/>
              <a:gd name="connsiteY3" fmla="*/ 127000 h 825500"/>
              <a:gd name="connsiteX4" fmla="*/ 101600 w 361950"/>
              <a:gd name="connsiteY4" fmla="*/ 247650 h 825500"/>
              <a:gd name="connsiteX5" fmla="*/ 152400 w 361950"/>
              <a:gd name="connsiteY5" fmla="*/ 361950 h 825500"/>
              <a:gd name="connsiteX6" fmla="*/ 177800 w 361950"/>
              <a:gd name="connsiteY6" fmla="*/ 438150 h 825500"/>
              <a:gd name="connsiteX7" fmla="*/ 247650 w 361950"/>
              <a:gd name="connsiteY7" fmla="*/ 476250 h 825500"/>
              <a:gd name="connsiteX8" fmla="*/ 266700 w 361950"/>
              <a:gd name="connsiteY8" fmla="*/ 615950 h 825500"/>
              <a:gd name="connsiteX9" fmla="*/ 361950 w 361950"/>
              <a:gd name="connsiteY9"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50" h="825500">
                <a:moveTo>
                  <a:pt x="0" y="0"/>
                </a:moveTo>
                <a:lnTo>
                  <a:pt x="38100" y="44450"/>
                </a:lnTo>
                <a:lnTo>
                  <a:pt x="44450" y="82550"/>
                </a:lnTo>
                <a:lnTo>
                  <a:pt x="76200" y="127000"/>
                </a:lnTo>
                <a:lnTo>
                  <a:pt x="101600" y="247650"/>
                </a:lnTo>
                <a:lnTo>
                  <a:pt x="152400" y="361950"/>
                </a:lnTo>
                <a:lnTo>
                  <a:pt x="177800" y="438150"/>
                </a:lnTo>
                <a:lnTo>
                  <a:pt x="247650" y="476250"/>
                </a:lnTo>
                <a:lnTo>
                  <a:pt x="266700" y="615950"/>
                </a:lnTo>
                <a:lnTo>
                  <a:pt x="361950" y="825500"/>
                </a:lnTo>
              </a:path>
            </a:pathLst>
          </a:cu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7242055" y="4337050"/>
            <a:ext cx="596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7652331" y="4346608"/>
            <a:ext cx="285060" cy="738576"/>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7540276" y="5085184"/>
            <a:ext cx="596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正方形/長方形 2"/>
          <p:cNvSpPr>
            <a:spLocks noChangeArrowheads="1"/>
          </p:cNvSpPr>
          <p:nvPr/>
        </p:nvSpPr>
        <p:spPr bwMode="auto">
          <a:xfrm>
            <a:off x="7967977" y="4204441"/>
            <a:ext cx="902811" cy="738664"/>
          </a:xfrm>
          <a:prstGeom prst="rect">
            <a:avLst/>
          </a:prstGeom>
          <a:solidFill>
            <a:schemeClr val="bg1"/>
          </a:solidFill>
          <a:ln>
            <a:noFill/>
          </a:ln>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b="1" dirty="0" smtClean="0">
                <a:solidFill>
                  <a:srgbClr val="FF0000"/>
                </a:solidFill>
                <a:latin typeface="HGPｺﾞｼｯｸM" pitchFamily="50" charset="-128"/>
                <a:ea typeface="HGPｺﾞｼｯｸM" pitchFamily="50" charset="-128"/>
              </a:rPr>
              <a:t>大阪府</a:t>
            </a:r>
            <a:endParaRPr lang="en-US" altLang="ja-JP" sz="1400" b="1" dirty="0" smtClean="0">
              <a:solidFill>
                <a:srgbClr val="FF0000"/>
              </a:solidFill>
              <a:latin typeface="HGPｺﾞｼｯｸM" pitchFamily="50" charset="-128"/>
              <a:ea typeface="HGPｺﾞｼｯｸM" pitchFamily="50" charset="-128"/>
            </a:endParaRPr>
          </a:p>
          <a:p>
            <a:pPr eaLnBrk="1" hangingPunct="1">
              <a:spcBef>
                <a:spcPct val="0"/>
              </a:spcBef>
              <a:buFontTx/>
              <a:buNone/>
            </a:pPr>
            <a:r>
              <a:rPr lang="ja-JP" altLang="en-US" sz="1400" b="1" dirty="0" smtClean="0">
                <a:solidFill>
                  <a:srgbClr val="FF0000"/>
                </a:solidFill>
                <a:latin typeface="HGPｺﾞｼｯｸM" pitchFamily="50" charset="-128"/>
                <a:ea typeface="HGPｺﾞｼｯｸM" pitchFamily="50" charset="-128"/>
              </a:rPr>
              <a:t>事業区間</a:t>
            </a:r>
            <a:endParaRPr lang="en-US" altLang="ja-JP" sz="1400" b="1" dirty="0" smtClean="0">
              <a:solidFill>
                <a:srgbClr val="FF0000"/>
              </a:solidFill>
              <a:latin typeface="HGPｺﾞｼｯｸM" pitchFamily="50" charset="-128"/>
              <a:ea typeface="HGPｺﾞｼｯｸM" pitchFamily="50" charset="-128"/>
            </a:endParaRPr>
          </a:p>
          <a:p>
            <a:pPr eaLnBrk="1" hangingPunct="1">
              <a:spcBef>
                <a:spcPct val="0"/>
              </a:spcBef>
              <a:buFontTx/>
              <a:buNone/>
            </a:pPr>
            <a:r>
              <a:rPr lang="en-US" altLang="ja-JP" sz="1400" b="1" dirty="0" smtClean="0">
                <a:solidFill>
                  <a:srgbClr val="FF0000"/>
                </a:solidFill>
                <a:latin typeface="HGPｺﾞｼｯｸM" pitchFamily="50" charset="-128"/>
                <a:ea typeface="HGPｺﾞｼｯｸM" pitchFamily="50" charset="-128"/>
              </a:rPr>
              <a:t>L=6.1km</a:t>
            </a:r>
            <a:endParaRPr lang="ja-JP" altLang="en-US" sz="1400" b="1" dirty="0">
              <a:solidFill>
                <a:srgbClr val="FF0000"/>
              </a:solidFill>
              <a:latin typeface="HGPｺﾞｼｯｸM" pitchFamily="50" charset="-128"/>
              <a:ea typeface="HGPｺﾞｼｯｸM" pitchFamily="50" charset="-128"/>
            </a:endParaRPr>
          </a:p>
        </p:txBody>
      </p:sp>
      <p:cxnSp>
        <p:nvCxnSpPr>
          <p:cNvPr id="23" name="直線コネクタ 22"/>
          <p:cNvCxnSpPr/>
          <p:nvPr/>
        </p:nvCxnSpPr>
        <p:spPr>
          <a:xfrm>
            <a:off x="7652331" y="5218138"/>
            <a:ext cx="498126" cy="1944"/>
          </a:xfrm>
          <a:prstGeom prst="line">
            <a:avLst/>
          </a:prstGeom>
          <a:ln w="28575"/>
        </p:spPr>
        <p:style>
          <a:lnRef idx="1">
            <a:schemeClr val="dk1"/>
          </a:lnRef>
          <a:fillRef idx="0">
            <a:schemeClr val="dk1"/>
          </a:fillRef>
          <a:effectRef idx="0">
            <a:schemeClr val="dk1"/>
          </a:effectRef>
          <a:fontRef idx="minor">
            <a:schemeClr val="tx1"/>
          </a:fontRef>
        </p:style>
      </p:cxnSp>
      <p:cxnSp>
        <p:nvCxnSpPr>
          <p:cNvPr id="48" name="直線矢印コネクタ 47"/>
          <p:cNvCxnSpPr>
            <a:endCxn id="7" idx="0"/>
          </p:cNvCxnSpPr>
          <p:nvPr/>
        </p:nvCxnSpPr>
        <p:spPr>
          <a:xfrm flipH="1">
            <a:off x="7098039" y="3851719"/>
            <a:ext cx="200026" cy="4853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2"/>
          <p:cNvSpPr>
            <a:spLocks noChangeArrowheads="1"/>
          </p:cNvSpPr>
          <p:nvPr/>
        </p:nvSpPr>
        <p:spPr bwMode="auto">
          <a:xfrm>
            <a:off x="7289854" y="3348628"/>
            <a:ext cx="1399742" cy="523220"/>
          </a:xfrm>
          <a:prstGeom prst="rect">
            <a:avLst/>
          </a:prstGeom>
          <a:solidFill>
            <a:schemeClr val="bg1"/>
          </a:solidFill>
          <a:ln w="28575">
            <a:solidFill>
              <a:srgbClr val="FF0000"/>
            </a:solidFill>
          </a:ln>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b="1" dirty="0" smtClean="0">
                <a:solidFill>
                  <a:srgbClr val="FF0000"/>
                </a:solidFill>
                <a:latin typeface="HGPｺﾞｼｯｸM" pitchFamily="50" charset="-128"/>
                <a:ea typeface="HGPｺﾞｼｯｸM" pitchFamily="50" charset="-128"/>
              </a:rPr>
              <a:t>一般国道</a:t>
            </a:r>
            <a:r>
              <a:rPr lang="en-US" altLang="ja-JP" sz="1400" b="1" dirty="0" smtClean="0">
                <a:solidFill>
                  <a:srgbClr val="FF0000"/>
                </a:solidFill>
                <a:latin typeface="HGPｺﾞｼｯｸM" pitchFamily="50" charset="-128"/>
                <a:ea typeface="HGPｺﾞｼｯｸM" pitchFamily="50" charset="-128"/>
              </a:rPr>
              <a:t>371</a:t>
            </a:r>
            <a:r>
              <a:rPr lang="ja-JP" altLang="en-US" sz="1400" b="1" dirty="0" smtClean="0">
                <a:solidFill>
                  <a:srgbClr val="FF0000"/>
                </a:solidFill>
                <a:latin typeface="HGPｺﾞｼｯｸM" pitchFamily="50" charset="-128"/>
                <a:ea typeface="HGPｺﾞｼｯｸM" pitchFamily="50" charset="-128"/>
              </a:rPr>
              <a:t>号</a:t>
            </a:r>
            <a:endParaRPr lang="en-US" altLang="ja-JP" sz="1400" b="1" dirty="0" smtClean="0">
              <a:solidFill>
                <a:srgbClr val="FF0000"/>
              </a:solidFill>
              <a:latin typeface="HGPｺﾞｼｯｸM" pitchFamily="50" charset="-128"/>
              <a:ea typeface="HGPｺﾞｼｯｸM" pitchFamily="50" charset="-128"/>
            </a:endParaRPr>
          </a:p>
          <a:p>
            <a:pPr algn="ctr" eaLnBrk="1" hangingPunct="1">
              <a:spcBef>
                <a:spcPct val="0"/>
              </a:spcBef>
              <a:buFontTx/>
              <a:buNone/>
            </a:pPr>
            <a:r>
              <a:rPr lang="ja-JP" altLang="en-US" sz="1400" b="1" dirty="0" smtClean="0">
                <a:solidFill>
                  <a:srgbClr val="FF0000"/>
                </a:solidFill>
                <a:latin typeface="HGPｺﾞｼｯｸM" pitchFamily="50" charset="-128"/>
                <a:ea typeface="HGPｺﾞｼｯｸM" pitchFamily="50" charset="-128"/>
              </a:rPr>
              <a:t>（石仏バイパス）</a:t>
            </a:r>
            <a:endParaRPr lang="ja-JP" altLang="en-US" sz="1400" b="1" dirty="0">
              <a:solidFill>
                <a:srgbClr val="FF0000"/>
              </a:solidFill>
              <a:latin typeface="HGPｺﾞｼｯｸM" pitchFamily="50" charset="-128"/>
              <a:ea typeface="HGPｺﾞｼｯｸM" pitchFamily="50" charset="-128"/>
            </a:endParaRPr>
          </a:p>
        </p:txBody>
      </p:sp>
      <p:cxnSp>
        <p:nvCxnSpPr>
          <p:cNvPr id="74" name="直線コネクタ 73"/>
          <p:cNvCxnSpPr/>
          <p:nvPr/>
        </p:nvCxnSpPr>
        <p:spPr>
          <a:xfrm>
            <a:off x="7955824" y="5094741"/>
            <a:ext cx="72560" cy="131308"/>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7" name="正方形/長方形 2"/>
          <p:cNvSpPr>
            <a:spLocks noChangeArrowheads="1"/>
          </p:cNvSpPr>
          <p:nvPr/>
        </p:nvSpPr>
        <p:spPr bwMode="auto">
          <a:xfrm>
            <a:off x="8161190" y="4943105"/>
            <a:ext cx="822061" cy="577081"/>
          </a:xfrm>
          <a:prstGeom prst="rect">
            <a:avLst/>
          </a:prstGeom>
          <a:solidFill>
            <a:schemeClr val="bg1"/>
          </a:solidFill>
          <a:ln>
            <a:noFill/>
          </a:ln>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dirty="0" smtClean="0">
                <a:solidFill>
                  <a:sysClr val="windowText" lastClr="000000"/>
                </a:solidFill>
                <a:latin typeface="HGPｺﾞｼｯｸM" pitchFamily="50" charset="-128"/>
                <a:ea typeface="HGPｺﾞｼｯｸM" pitchFamily="50" charset="-128"/>
              </a:rPr>
              <a:t>和歌山県</a:t>
            </a:r>
            <a:endParaRPr lang="en-US" altLang="ja-JP" sz="1050" dirty="0" smtClean="0">
              <a:solidFill>
                <a:sysClr val="windowText" lastClr="000000"/>
              </a:solidFill>
              <a:latin typeface="HGPｺﾞｼｯｸM" pitchFamily="50" charset="-128"/>
              <a:ea typeface="HGPｺﾞｼｯｸM" pitchFamily="50" charset="-128"/>
            </a:endParaRPr>
          </a:p>
          <a:p>
            <a:pPr eaLnBrk="1" hangingPunct="1">
              <a:spcBef>
                <a:spcPct val="0"/>
              </a:spcBef>
              <a:buFontTx/>
              <a:buNone/>
            </a:pPr>
            <a:r>
              <a:rPr lang="ja-JP" altLang="en-US" sz="1050" dirty="0" smtClean="0">
                <a:solidFill>
                  <a:sysClr val="windowText" lastClr="000000"/>
                </a:solidFill>
                <a:latin typeface="HGPｺﾞｼｯｸM" pitchFamily="50" charset="-128"/>
                <a:ea typeface="HGPｺﾞｼｯｸM" pitchFamily="50" charset="-128"/>
              </a:rPr>
              <a:t>事業区間</a:t>
            </a:r>
            <a:endParaRPr lang="en-US" altLang="ja-JP" sz="1050" dirty="0" smtClean="0">
              <a:solidFill>
                <a:sysClr val="windowText" lastClr="000000"/>
              </a:solidFill>
              <a:latin typeface="HGPｺﾞｼｯｸM" pitchFamily="50" charset="-128"/>
              <a:ea typeface="HGPｺﾞｼｯｸM" pitchFamily="50" charset="-128"/>
            </a:endParaRPr>
          </a:p>
          <a:p>
            <a:pPr eaLnBrk="1" hangingPunct="1">
              <a:spcBef>
                <a:spcPct val="0"/>
              </a:spcBef>
              <a:buFontTx/>
              <a:buNone/>
            </a:pPr>
            <a:r>
              <a:rPr lang="en-US" altLang="ja-JP" sz="1050" dirty="0" smtClean="0">
                <a:solidFill>
                  <a:sysClr val="windowText" lastClr="000000"/>
                </a:solidFill>
                <a:latin typeface="HGPｺﾞｼｯｸM" pitchFamily="50" charset="-128"/>
                <a:ea typeface="HGPｺﾞｼｯｸM" pitchFamily="50" charset="-128"/>
              </a:rPr>
              <a:t>L=1.0km</a:t>
            </a:r>
            <a:endParaRPr lang="ja-JP" altLang="en-US" sz="1050" dirty="0">
              <a:solidFill>
                <a:sysClr val="windowText" lastClr="000000"/>
              </a:solidFill>
              <a:latin typeface="HGPｺﾞｼｯｸM" pitchFamily="50" charset="-128"/>
              <a:ea typeface="HGPｺﾞｼｯｸM" pitchFamily="50" charset="-128"/>
            </a:endParaRPr>
          </a:p>
        </p:txBody>
      </p:sp>
      <p:cxnSp>
        <p:nvCxnSpPr>
          <p:cNvPr id="83" name="直線矢印コネクタ 82"/>
          <p:cNvCxnSpPr>
            <a:endCxn id="11" idx="4"/>
          </p:cNvCxnSpPr>
          <p:nvPr/>
        </p:nvCxnSpPr>
        <p:spPr>
          <a:xfrm flipV="1">
            <a:off x="6703913" y="4629150"/>
            <a:ext cx="506566" cy="465591"/>
          </a:xfrm>
          <a:prstGeom prst="straightConnector1">
            <a:avLst/>
          </a:prstGeom>
          <a:ln w="28575">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84" name="正方形/長方形 2"/>
          <p:cNvSpPr>
            <a:spLocks noChangeArrowheads="1"/>
          </p:cNvSpPr>
          <p:nvPr/>
        </p:nvSpPr>
        <p:spPr bwMode="auto">
          <a:xfrm>
            <a:off x="5480501" y="4623519"/>
            <a:ext cx="1223412" cy="461665"/>
          </a:xfrm>
          <a:prstGeom prst="rect">
            <a:avLst/>
          </a:prstGeom>
          <a:solidFill>
            <a:schemeClr val="bg1"/>
          </a:solidFill>
          <a:ln w="28575">
            <a:solidFill>
              <a:srgbClr val="0033CC"/>
            </a:solidFill>
          </a:ln>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200" b="1" dirty="0" smtClean="0">
                <a:solidFill>
                  <a:sysClr val="windowText" lastClr="000000"/>
                </a:solidFill>
                <a:latin typeface="HGPｺﾞｼｯｸM" pitchFamily="50" charset="-128"/>
                <a:ea typeface="HGPｺﾞｼｯｸM" pitchFamily="50" charset="-128"/>
              </a:rPr>
              <a:t>一般国道</a:t>
            </a:r>
            <a:r>
              <a:rPr lang="en-US" altLang="ja-JP" sz="1200" b="1" dirty="0" smtClean="0">
                <a:solidFill>
                  <a:sysClr val="windowText" lastClr="000000"/>
                </a:solidFill>
                <a:latin typeface="HGPｺﾞｼｯｸM" pitchFamily="50" charset="-128"/>
                <a:ea typeface="HGPｺﾞｼｯｸM" pitchFamily="50" charset="-128"/>
              </a:rPr>
              <a:t>371</a:t>
            </a:r>
            <a:r>
              <a:rPr lang="ja-JP" altLang="en-US" sz="1200" b="1" dirty="0" smtClean="0">
                <a:solidFill>
                  <a:sysClr val="windowText" lastClr="000000"/>
                </a:solidFill>
                <a:latin typeface="HGPｺﾞｼｯｸM" pitchFamily="50" charset="-128"/>
                <a:ea typeface="HGPｺﾞｼｯｸM" pitchFamily="50" charset="-128"/>
              </a:rPr>
              <a:t>号</a:t>
            </a:r>
            <a:endParaRPr lang="en-US" altLang="ja-JP" sz="1200" b="1" dirty="0" smtClean="0">
              <a:solidFill>
                <a:sysClr val="windowText" lastClr="000000"/>
              </a:solidFill>
              <a:latin typeface="HGPｺﾞｼｯｸM" pitchFamily="50" charset="-128"/>
              <a:ea typeface="HGPｺﾞｼｯｸM" pitchFamily="50" charset="-128"/>
            </a:endParaRPr>
          </a:p>
          <a:p>
            <a:pPr algn="ctr" eaLnBrk="1" hangingPunct="1">
              <a:spcBef>
                <a:spcPct val="0"/>
              </a:spcBef>
              <a:buFontTx/>
              <a:buNone/>
            </a:pPr>
            <a:r>
              <a:rPr lang="ja-JP" altLang="en-US" sz="1200" b="1" dirty="0" smtClean="0">
                <a:solidFill>
                  <a:sysClr val="windowText" lastClr="000000"/>
                </a:solidFill>
                <a:latin typeface="HGPｺﾞｼｯｸM" pitchFamily="50" charset="-128"/>
                <a:ea typeface="HGPｺﾞｼｯｸM" pitchFamily="50" charset="-128"/>
              </a:rPr>
              <a:t>（</a:t>
            </a:r>
            <a:r>
              <a:rPr lang="ja-JP" altLang="en-US" sz="1200" b="1" dirty="0">
                <a:solidFill>
                  <a:sysClr val="windowText" lastClr="000000"/>
                </a:solidFill>
                <a:latin typeface="HGPｺﾞｼｯｸM" pitchFamily="50" charset="-128"/>
                <a:ea typeface="HGPｺﾞｼｯｸM" pitchFamily="50" charset="-128"/>
              </a:rPr>
              <a:t>現道</a:t>
            </a:r>
            <a:r>
              <a:rPr lang="ja-JP" altLang="en-US" sz="1200" b="1" dirty="0" smtClean="0">
                <a:solidFill>
                  <a:sysClr val="windowText" lastClr="000000"/>
                </a:solidFill>
                <a:latin typeface="HGPｺﾞｼｯｸM" pitchFamily="50" charset="-128"/>
                <a:ea typeface="HGPｺﾞｼｯｸM" pitchFamily="50" charset="-128"/>
              </a:rPr>
              <a:t>）</a:t>
            </a:r>
            <a:endParaRPr lang="ja-JP" altLang="en-US" sz="1200" b="1" dirty="0">
              <a:solidFill>
                <a:sysClr val="windowText" lastClr="000000"/>
              </a:solidFill>
              <a:latin typeface="HGPｺﾞｼｯｸM" pitchFamily="50" charset="-128"/>
              <a:ea typeface="HGPｺﾞｼｯｸM" pitchFamily="50" charset="-128"/>
            </a:endParaRPr>
          </a:p>
        </p:txBody>
      </p:sp>
      <p:sp>
        <p:nvSpPr>
          <p:cNvPr id="91" name="正方形/長方形 2"/>
          <p:cNvSpPr>
            <a:spLocks noChangeArrowheads="1"/>
          </p:cNvSpPr>
          <p:nvPr/>
        </p:nvSpPr>
        <p:spPr bwMode="auto">
          <a:xfrm>
            <a:off x="4367342" y="5055784"/>
            <a:ext cx="805029" cy="338554"/>
          </a:xfrm>
          <a:prstGeom prst="rect">
            <a:avLst/>
          </a:prstGeom>
          <a:solidFill>
            <a:schemeClr val="bg1"/>
          </a:solidFill>
          <a:ln>
            <a:solidFill>
              <a:schemeClr val="tx1"/>
            </a:solidFill>
          </a:ln>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b="1" dirty="0" smtClean="0">
                <a:latin typeface="HGPｺﾞｼｯｸM" pitchFamily="50" charset="-128"/>
                <a:ea typeface="HGPｺﾞｼｯｸM" pitchFamily="50" charset="-128"/>
              </a:rPr>
              <a:t>大阪府</a:t>
            </a:r>
            <a:endParaRPr lang="en-US" altLang="ja-JP" sz="1600" b="1" dirty="0" smtClean="0">
              <a:latin typeface="HGPｺﾞｼｯｸM" pitchFamily="50" charset="-128"/>
              <a:ea typeface="HGPｺﾞｼｯｸM" pitchFamily="50" charset="-128"/>
            </a:endParaRPr>
          </a:p>
        </p:txBody>
      </p:sp>
      <p:sp>
        <p:nvSpPr>
          <p:cNvPr id="92" name="正方形/長方形 2"/>
          <p:cNvSpPr>
            <a:spLocks noChangeArrowheads="1"/>
          </p:cNvSpPr>
          <p:nvPr/>
        </p:nvSpPr>
        <p:spPr bwMode="auto">
          <a:xfrm>
            <a:off x="3935742" y="5921520"/>
            <a:ext cx="1011815" cy="338554"/>
          </a:xfrm>
          <a:prstGeom prst="rect">
            <a:avLst/>
          </a:prstGeom>
          <a:solidFill>
            <a:schemeClr val="bg1"/>
          </a:solidFill>
          <a:ln>
            <a:solidFill>
              <a:schemeClr val="tx1"/>
            </a:solidFill>
          </a:ln>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b="1" dirty="0" smtClean="0">
                <a:latin typeface="HGPｺﾞｼｯｸM" pitchFamily="50" charset="-128"/>
                <a:ea typeface="HGPｺﾞｼｯｸM" pitchFamily="50" charset="-128"/>
              </a:rPr>
              <a:t>和歌山県</a:t>
            </a:r>
            <a:endParaRPr lang="en-US" altLang="ja-JP" sz="1600" b="1" dirty="0" smtClean="0">
              <a:latin typeface="HGPｺﾞｼｯｸM" pitchFamily="50" charset="-128"/>
              <a:ea typeface="HGPｺﾞｼｯｸM" pitchFamily="50" charset="-128"/>
            </a:endParaRPr>
          </a:p>
        </p:txBody>
      </p:sp>
      <p:sp>
        <p:nvSpPr>
          <p:cNvPr id="14352" name="フリーフォーム 14351"/>
          <p:cNvSpPr/>
          <p:nvPr/>
        </p:nvSpPr>
        <p:spPr>
          <a:xfrm>
            <a:off x="2599184" y="5791200"/>
            <a:ext cx="5499652" cy="954157"/>
          </a:xfrm>
          <a:custGeom>
            <a:avLst/>
            <a:gdLst>
              <a:gd name="connsiteX0" fmla="*/ 5499652 w 5499652"/>
              <a:gd name="connsiteY0" fmla="*/ 0 h 954157"/>
              <a:gd name="connsiteX1" fmla="*/ 5380383 w 5499652"/>
              <a:gd name="connsiteY1" fmla="*/ 0 h 954157"/>
              <a:gd name="connsiteX2" fmla="*/ 5300870 w 5499652"/>
              <a:gd name="connsiteY2" fmla="*/ 39757 h 954157"/>
              <a:gd name="connsiteX3" fmla="*/ 5208104 w 5499652"/>
              <a:gd name="connsiteY3" fmla="*/ 39757 h 954157"/>
              <a:gd name="connsiteX4" fmla="*/ 5022574 w 5499652"/>
              <a:gd name="connsiteY4" fmla="*/ 132522 h 954157"/>
              <a:gd name="connsiteX5" fmla="*/ 4916557 w 5499652"/>
              <a:gd name="connsiteY5" fmla="*/ 132522 h 954157"/>
              <a:gd name="connsiteX6" fmla="*/ 4784035 w 5499652"/>
              <a:gd name="connsiteY6" fmla="*/ 225287 h 954157"/>
              <a:gd name="connsiteX7" fmla="*/ 4585252 w 5499652"/>
              <a:gd name="connsiteY7" fmla="*/ 251791 h 954157"/>
              <a:gd name="connsiteX8" fmla="*/ 4412974 w 5499652"/>
              <a:gd name="connsiteY8" fmla="*/ 304800 h 954157"/>
              <a:gd name="connsiteX9" fmla="*/ 4333461 w 5499652"/>
              <a:gd name="connsiteY9" fmla="*/ 331304 h 954157"/>
              <a:gd name="connsiteX10" fmla="*/ 4187687 w 5499652"/>
              <a:gd name="connsiteY10" fmla="*/ 384313 h 954157"/>
              <a:gd name="connsiteX11" fmla="*/ 4002157 w 5499652"/>
              <a:gd name="connsiteY11" fmla="*/ 384313 h 954157"/>
              <a:gd name="connsiteX12" fmla="*/ 3829878 w 5499652"/>
              <a:gd name="connsiteY12" fmla="*/ 490330 h 954157"/>
              <a:gd name="connsiteX13" fmla="*/ 3697357 w 5499652"/>
              <a:gd name="connsiteY13" fmla="*/ 477078 h 954157"/>
              <a:gd name="connsiteX14" fmla="*/ 3392557 w 5499652"/>
              <a:gd name="connsiteY14" fmla="*/ 530087 h 954157"/>
              <a:gd name="connsiteX15" fmla="*/ 3299791 w 5499652"/>
              <a:gd name="connsiteY15" fmla="*/ 596348 h 954157"/>
              <a:gd name="connsiteX16" fmla="*/ 3114261 w 5499652"/>
              <a:gd name="connsiteY16" fmla="*/ 596348 h 954157"/>
              <a:gd name="connsiteX17" fmla="*/ 2782957 w 5499652"/>
              <a:gd name="connsiteY17" fmla="*/ 702365 h 954157"/>
              <a:gd name="connsiteX18" fmla="*/ 2557670 w 5499652"/>
              <a:gd name="connsiteY18" fmla="*/ 649357 h 954157"/>
              <a:gd name="connsiteX19" fmla="*/ 2173357 w 5499652"/>
              <a:gd name="connsiteY19" fmla="*/ 715617 h 954157"/>
              <a:gd name="connsiteX20" fmla="*/ 1895061 w 5499652"/>
              <a:gd name="connsiteY20" fmla="*/ 755374 h 954157"/>
              <a:gd name="connsiteX21" fmla="*/ 1669774 w 5499652"/>
              <a:gd name="connsiteY21" fmla="*/ 834887 h 954157"/>
              <a:gd name="connsiteX22" fmla="*/ 1577009 w 5499652"/>
              <a:gd name="connsiteY22" fmla="*/ 834887 h 954157"/>
              <a:gd name="connsiteX23" fmla="*/ 1417983 w 5499652"/>
              <a:gd name="connsiteY23" fmla="*/ 715617 h 954157"/>
              <a:gd name="connsiteX24" fmla="*/ 1245704 w 5499652"/>
              <a:gd name="connsiteY24" fmla="*/ 702365 h 954157"/>
              <a:gd name="connsiteX25" fmla="*/ 954157 w 5499652"/>
              <a:gd name="connsiteY25" fmla="*/ 715617 h 954157"/>
              <a:gd name="connsiteX26" fmla="*/ 795130 w 5499652"/>
              <a:gd name="connsiteY26" fmla="*/ 742122 h 954157"/>
              <a:gd name="connsiteX27" fmla="*/ 675861 w 5499652"/>
              <a:gd name="connsiteY27" fmla="*/ 795130 h 954157"/>
              <a:gd name="connsiteX28" fmla="*/ 503583 w 5499652"/>
              <a:gd name="connsiteY28" fmla="*/ 795130 h 954157"/>
              <a:gd name="connsiteX29" fmla="*/ 304800 w 5499652"/>
              <a:gd name="connsiteY29" fmla="*/ 795130 h 954157"/>
              <a:gd name="connsiteX30" fmla="*/ 225287 w 5499652"/>
              <a:gd name="connsiteY30" fmla="*/ 874643 h 954157"/>
              <a:gd name="connsiteX31" fmla="*/ 0 w 5499652"/>
              <a:gd name="connsiteY31" fmla="*/ 954157 h 9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99652" h="954157">
                <a:moveTo>
                  <a:pt x="5499652" y="0"/>
                </a:moveTo>
                <a:lnTo>
                  <a:pt x="5380383" y="0"/>
                </a:lnTo>
                <a:lnTo>
                  <a:pt x="5300870" y="39757"/>
                </a:lnTo>
                <a:lnTo>
                  <a:pt x="5208104" y="39757"/>
                </a:lnTo>
                <a:lnTo>
                  <a:pt x="5022574" y="132522"/>
                </a:lnTo>
                <a:lnTo>
                  <a:pt x="4916557" y="132522"/>
                </a:lnTo>
                <a:lnTo>
                  <a:pt x="4784035" y="225287"/>
                </a:lnTo>
                <a:lnTo>
                  <a:pt x="4585252" y="251791"/>
                </a:lnTo>
                <a:lnTo>
                  <a:pt x="4412974" y="304800"/>
                </a:lnTo>
                <a:lnTo>
                  <a:pt x="4333461" y="331304"/>
                </a:lnTo>
                <a:lnTo>
                  <a:pt x="4187687" y="384313"/>
                </a:lnTo>
                <a:lnTo>
                  <a:pt x="4002157" y="384313"/>
                </a:lnTo>
                <a:lnTo>
                  <a:pt x="3829878" y="490330"/>
                </a:lnTo>
                <a:lnTo>
                  <a:pt x="3697357" y="477078"/>
                </a:lnTo>
                <a:lnTo>
                  <a:pt x="3392557" y="530087"/>
                </a:lnTo>
                <a:lnTo>
                  <a:pt x="3299791" y="596348"/>
                </a:lnTo>
                <a:lnTo>
                  <a:pt x="3114261" y="596348"/>
                </a:lnTo>
                <a:lnTo>
                  <a:pt x="2782957" y="702365"/>
                </a:lnTo>
                <a:lnTo>
                  <a:pt x="2557670" y="649357"/>
                </a:lnTo>
                <a:lnTo>
                  <a:pt x="2173357" y="715617"/>
                </a:lnTo>
                <a:lnTo>
                  <a:pt x="1895061" y="755374"/>
                </a:lnTo>
                <a:lnTo>
                  <a:pt x="1669774" y="834887"/>
                </a:lnTo>
                <a:lnTo>
                  <a:pt x="1577009" y="834887"/>
                </a:lnTo>
                <a:lnTo>
                  <a:pt x="1417983" y="715617"/>
                </a:lnTo>
                <a:lnTo>
                  <a:pt x="1245704" y="702365"/>
                </a:lnTo>
                <a:lnTo>
                  <a:pt x="954157" y="715617"/>
                </a:lnTo>
                <a:lnTo>
                  <a:pt x="795130" y="742122"/>
                </a:lnTo>
                <a:lnTo>
                  <a:pt x="675861" y="795130"/>
                </a:lnTo>
                <a:lnTo>
                  <a:pt x="503583" y="795130"/>
                </a:lnTo>
                <a:lnTo>
                  <a:pt x="304800" y="795130"/>
                </a:lnTo>
                <a:lnTo>
                  <a:pt x="225287" y="874643"/>
                </a:lnTo>
                <a:lnTo>
                  <a:pt x="0" y="954157"/>
                </a:lnTo>
              </a:path>
            </a:pathLst>
          </a:custGeom>
          <a:noFill/>
          <a:ln w="762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2"/>
          <p:cNvSpPr>
            <a:spLocks noChangeArrowheads="1"/>
          </p:cNvSpPr>
          <p:nvPr/>
        </p:nvSpPr>
        <p:spPr bwMode="auto">
          <a:xfrm>
            <a:off x="6654740" y="6261309"/>
            <a:ext cx="1632178" cy="338554"/>
          </a:xfrm>
          <a:prstGeom prst="rect">
            <a:avLst/>
          </a:prstGeom>
          <a:solidFill>
            <a:schemeClr val="bg1"/>
          </a:solidFill>
          <a:ln>
            <a:solidFill>
              <a:srgbClr val="00CC66"/>
            </a:solidFill>
          </a:ln>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b="1" dirty="0" smtClean="0">
                <a:latin typeface="HGPｺﾞｼｯｸM" pitchFamily="50" charset="-128"/>
                <a:ea typeface="HGPｺﾞｼｯｸM" pitchFamily="50" charset="-128"/>
              </a:rPr>
              <a:t>京奈和自動車道</a:t>
            </a:r>
            <a:endParaRPr lang="en-US" altLang="ja-JP" sz="1600" b="1" dirty="0" smtClean="0">
              <a:latin typeface="HGPｺﾞｼｯｸM" pitchFamily="50" charset="-128"/>
              <a:ea typeface="HGPｺﾞｼｯｸM" pitchFamily="50" charset="-128"/>
            </a:endParaRPr>
          </a:p>
        </p:txBody>
      </p:sp>
      <p:cxnSp>
        <p:nvCxnSpPr>
          <p:cNvPr id="96" name="直線矢印コネクタ 95"/>
          <p:cNvCxnSpPr>
            <a:endCxn id="14352" idx="13"/>
          </p:cNvCxnSpPr>
          <p:nvPr/>
        </p:nvCxnSpPr>
        <p:spPr>
          <a:xfrm flipH="1" flipV="1">
            <a:off x="6296541" y="6268278"/>
            <a:ext cx="358199" cy="321436"/>
          </a:xfrm>
          <a:prstGeom prst="straightConnector1">
            <a:avLst/>
          </a:prstGeom>
          <a:ln w="19050">
            <a:solidFill>
              <a:srgbClr val="00CC66"/>
            </a:solidFill>
            <a:tailEnd type="triangle"/>
          </a:ln>
        </p:spPr>
        <p:style>
          <a:lnRef idx="1">
            <a:schemeClr val="accent1"/>
          </a:lnRef>
          <a:fillRef idx="0">
            <a:schemeClr val="accent1"/>
          </a:fillRef>
          <a:effectRef idx="0">
            <a:schemeClr val="accent1"/>
          </a:effectRef>
          <a:fontRef idx="minor">
            <a:schemeClr val="tx1"/>
          </a:fontRef>
        </p:style>
      </p:cxnSp>
      <p:sp>
        <p:nvSpPr>
          <p:cNvPr id="99" name="正方形/長方形 2"/>
          <p:cNvSpPr>
            <a:spLocks noChangeArrowheads="1"/>
          </p:cNvSpPr>
          <p:nvPr/>
        </p:nvSpPr>
        <p:spPr bwMode="auto">
          <a:xfrm>
            <a:off x="1814067" y="3471738"/>
            <a:ext cx="1107996" cy="276999"/>
          </a:xfrm>
          <a:prstGeom prst="rect">
            <a:avLst/>
          </a:prstGeom>
          <a:solidFill>
            <a:schemeClr val="bg1"/>
          </a:solidFill>
          <a:ln>
            <a:solidFill>
              <a:schemeClr val="tx1"/>
            </a:solidFill>
          </a:ln>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200" b="1" dirty="0" smtClean="0">
                <a:latin typeface="HGPｺﾞｼｯｸM" pitchFamily="50" charset="-128"/>
                <a:ea typeface="HGPｺﾞｼｯｸM" pitchFamily="50" charset="-128"/>
              </a:rPr>
              <a:t>関西国際空港</a:t>
            </a:r>
            <a:endParaRPr lang="en-US" altLang="ja-JP" sz="1200" b="1" dirty="0" smtClean="0">
              <a:latin typeface="HGPｺﾞｼｯｸM" pitchFamily="50" charset="-128"/>
              <a:ea typeface="HGPｺﾞｼｯｸM" pitchFamily="50" charset="-128"/>
            </a:endParaRPr>
          </a:p>
        </p:txBody>
      </p:sp>
      <p:sp>
        <p:nvSpPr>
          <p:cNvPr id="103" name="正方形/長方形 2"/>
          <p:cNvSpPr>
            <a:spLocks noChangeArrowheads="1"/>
          </p:cNvSpPr>
          <p:nvPr/>
        </p:nvSpPr>
        <p:spPr bwMode="auto">
          <a:xfrm>
            <a:off x="1886489" y="4864332"/>
            <a:ext cx="1425390" cy="338554"/>
          </a:xfrm>
          <a:prstGeom prst="rect">
            <a:avLst/>
          </a:prstGeom>
          <a:solidFill>
            <a:schemeClr val="bg1"/>
          </a:solidFill>
          <a:ln>
            <a:solidFill>
              <a:srgbClr val="00CC66"/>
            </a:solidFill>
          </a:ln>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b="1" dirty="0">
                <a:latin typeface="HGPｺﾞｼｯｸM" pitchFamily="50" charset="-128"/>
                <a:ea typeface="HGPｺﾞｼｯｸM" pitchFamily="50" charset="-128"/>
              </a:rPr>
              <a:t>阪和</a:t>
            </a:r>
            <a:r>
              <a:rPr lang="ja-JP" altLang="en-US" sz="1600" b="1" dirty="0" smtClean="0">
                <a:latin typeface="HGPｺﾞｼｯｸM" pitchFamily="50" charset="-128"/>
                <a:ea typeface="HGPｺﾞｼｯｸM" pitchFamily="50" charset="-128"/>
              </a:rPr>
              <a:t>自動車道</a:t>
            </a:r>
            <a:endParaRPr lang="en-US" altLang="ja-JP" sz="1600" b="1" dirty="0" smtClean="0">
              <a:latin typeface="HGPｺﾞｼｯｸM" pitchFamily="50" charset="-128"/>
              <a:ea typeface="HGPｺﾞｼｯｸM" pitchFamily="50" charset="-128"/>
            </a:endParaRPr>
          </a:p>
        </p:txBody>
      </p:sp>
      <p:cxnSp>
        <p:nvCxnSpPr>
          <p:cNvPr id="104" name="直線矢印コネクタ 103"/>
          <p:cNvCxnSpPr/>
          <p:nvPr/>
        </p:nvCxnSpPr>
        <p:spPr>
          <a:xfrm>
            <a:off x="3309202" y="5207000"/>
            <a:ext cx="191130" cy="160130"/>
          </a:xfrm>
          <a:prstGeom prst="straightConnector1">
            <a:avLst/>
          </a:prstGeom>
          <a:ln w="19050">
            <a:solidFill>
              <a:srgbClr val="00CC66"/>
            </a:solidFill>
            <a:tailEnd type="triangle"/>
          </a:ln>
        </p:spPr>
        <p:style>
          <a:lnRef idx="1">
            <a:schemeClr val="accent1"/>
          </a:lnRef>
          <a:fillRef idx="0">
            <a:schemeClr val="accent1"/>
          </a:fillRef>
          <a:effectRef idx="0">
            <a:schemeClr val="accent1"/>
          </a:effectRef>
          <a:fontRef idx="minor">
            <a:schemeClr val="tx1"/>
          </a:fontRef>
        </p:style>
      </p:cxnSp>
      <p:sp>
        <p:nvSpPr>
          <p:cNvPr id="14367" name="フリーフォーム 14366"/>
          <p:cNvSpPr/>
          <p:nvPr/>
        </p:nvSpPr>
        <p:spPr>
          <a:xfrm>
            <a:off x="3672610" y="2716696"/>
            <a:ext cx="3790122" cy="1974574"/>
          </a:xfrm>
          <a:custGeom>
            <a:avLst/>
            <a:gdLst>
              <a:gd name="connsiteX0" fmla="*/ 3790122 w 3790122"/>
              <a:gd name="connsiteY0" fmla="*/ 0 h 1974574"/>
              <a:gd name="connsiteX1" fmla="*/ 3697357 w 3790122"/>
              <a:gd name="connsiteY1" fmla="*/ 172278 h 1974574"/>
              <a:gd name="connsiteX2" fmla="*/ 3604591 w 3790122"/>
              <a:gd name="connsiteY2" fmla="*/ 251791 h 1974574"/>
              <a:gd name="connsiteX3" fmla="*/ 3379304 w 3790122"/>
              <a:gd name="connsiteY3" fmla="*/ 622852 h 1974574"/>
              <a:gd name="connsiteX4" fmla="*/ 3339548 w 3790122"/>
              <a:gd name="connsiteY4" fmla="*/ 980661 h 1974574"/>
              <a:gd name="connsiteX5" fmla="*/ 3180522 w 3790122"/>
              <a:gd name="connsiteY5" fmla="*/ 1007165 h 1974574"/>
              <a:gd name="connsiteX6" fmla="*/ 2888974 w 3790122"/>
              <a:gd name="connsiteY6" fmla="*/ 1457739 h 1974574"/>
              <a:gd name="connsiteX7" fmla="*/ 2716696 w 3790122"/>
              <a:gd name="connsiteY7" fmla="*/ 1497495 h 1974574"/>
              <a:gd name="connsiteX8" fmla="*/ 2597426 w 3790122"/>
              <a:gd name="connsiteY8" fmla="*/ 1577008 h 1974574"/>
              <a:gd name="connsiteX9" fmla="*/ 2372139 w 3790122"/>
              <a:gd name="connsiteY9" fmla="*/ 1510747 h 1974574"/>
              <a:gd name="connsiteX10" fmla="*/ 2345635 w 3790122"/>
              <a:gd name="connsiteY10" fmla="*/ 1484243 h 1974574"/>
              <a:gd name="connsiteX11" fmla="*/ 2199861 w 3790122"/>
              <a:gd name="connsiteY11" fmla="*/ 1550504 h 1974574"/>
              <a:gd name="connsiteX12" fmla="*/ 2027583 w 3790122"/>
              <a:gd name="connsiteY12" fmla="*/ 1590261 h 1974574"/>
              <a:gd name="connsiteX13" fmla="*/ 1961322 w 3790122"/>
              <a:gd name="connsiteY13" fmla="*/ 1762539 h 1974574"/>
              <a:gd name="connsiteX14" fmla="*/ 1895061 w 3790122"/>
              <a:gd name="connsiteY14" fmla="*/ 1789043 h 1974574"/>
              <a:gd name="connsiteX15" fmla="*/ 1789044 w 3790122"/>
              <a:gd name="connsiteY15" fmla="*/ 1736034 h 1974574"/>
              <a:gd name="connsiteX16" fmla="*/ 1669774 w 3790122"/>
              <a:gd name="connsiteY16" fmla="*/ 1775791 h 1974574"/>
              <a:gd name="connsiteX17" fmla="*/ 1510748 w 3790122"/>
              <a:gd name="connsiteY17" fmla="*/ 1762539 h 1974574"/>
              <a:gd name="connsiteX18" fmla="*/ 1444487 w 3790122"/>
              <a:gd name="connsiteY18" fmla="*/ 1616765 h 1974574"/>
              <a:gd name="connsiteX19" fmla="*/ 1378226 w 3790122"/>
              <a:gd name="connsiteY19" fmla="*/ 1603513 h 1974574"/>
              <a:gd name="connsiteX20" fmla="*/ 1205948 w 3790122"/>
              <a:gd name="connsiteY20" fmla="*/ 1616765 h 1974574"/>
              <a:gd name="connsiteX21" fmla="*/ 1073426 w 3790122"/>
              <a:gd name="connsiteY21" fmla="*/ 1669774 h 1974574"/>
              <a:gd name="connsiteX22" fmla="*/ 1007165 w 3790122"/>
              <a:gd name="connsiteY22" fmla="*/ 1775791 h 1974574"/>
              <a:gd name="connsiteX23" fmla="*/ 834887 w 3790122"/>
              <a:gd name="connsiteY23" fmla="*/ 1789043 h 1974574"/>
              <a:gd name="connsiteX24" fmla="*/ 715617 w 3790122"/>
              <a:gd name="connsiteY24" fmla="*/ 1908313 h 1974574"/>
              <a:gd name="connsiteX25" fmla="*/ 543339 w 3790122"/>
              <a:gd name="connsiteY25" fmla="*/ 1948069 h 1974574"/>
              <a:gd name="connsiteX26" fmla="*/ 424070 w 3790122"/>
              <a:gd name="connsiteY26" fmla="*/ 1974574 h 1974574"/>
              <a:gd name="connsiteX27" fmla="*/ 251791 w 3790122"/>
              <a:gd name="connsiteY27" fmla="*/ 1934817 h 1974574"/>
              <a:gd name="connsiteX28" fmla="*/ 0 w 3790122"/>
              <a:gd name="connsiteY28" fmla="*/ 1775791 h 197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90122" h="1974574">
                <a:moveTo>
                  <a:pt x="3790122" y="0"/>
                </a:moveTo>
                <a:lnTo>
                  <a:pt x="3697357" y="172278"/>
                </a:lnTo>
                <a:lnTo>
                  <a:pt x="3604591" y="251791"/>
                </a:lnTo>
                <a:lnTo>
                  <a:pt x="3379304" y="622852"/>
                </a:lnTo>
                <a:lnTo>
                  <a:pt x="3339548" y="980661"/>
                </a:lnTo>
                <a:lnTo>
                  <a:pt x="3180522" y="1007165"/>
                </a:lnTo>
                <a:lnTo>
                  <a:pt x="2888974" y="1457739"/>
                </a:lnTo>
                <a:lnTo>
                  <a:pt x="2716696" y="1497495"/>
                </a:lnTo>
                <a:lnTo>
                  <a:pt x="2597426" y="1577008"/>
                </a:lnTo>
                <a:lnTo>
                  <a:pt x="2372139" y="1510747"/>
                </a:lnTo>
                <a:lnTo>
                  <a:pt x="2345635" y="1484243"/>
                </a:lnTo>
                <a:lnTo>
                  <a:pt x="2199861" y="1550504"/>
                </a:lnTo>
                <a:lnTo>
                  <a:pt x="2027583" y="1590261"/>
                </a:lnTo>
                <a:lnTo>
                  <a:pt x="1961322" y="1762539"/>
                </a:lnTo>
                <a:lnTo>
                  <a:pt x="1895061" y="1789043"/>
                </a:lnTo>
                <a:lnTo>
                  <a:pt x="1789044" y="1736034"/>
                </a:lnTo>
                <a:lnTo>
                  <a:pt x="1669774" y="1775791"/>
                </a:lnTo>
                <a:lnTo>
                  <a:pt x="1510748" y="1762539"/>
                </a:lnTo>
                <a:lnTo>
                  <a:pt x="1444487" y="1616765"/>
                </a:lnTo>
                <a:lnTo>
                  <a:pt x="1378226" y="1603513"/>
                </a:lnTo>
                <a:lnTo>
                  <a:pt x="1205948" y="1616765"/>
                </a:lnTo>
                <a:lnTo>
                  <a:pt x="1073426" y="1669774"/>
                </a:lnTo>
                <a:lnTo>
                  <a:pt x="1007165" y="1775791"/>
                </a:lnTo>
                <a:lnTo>
                  <a:pt x="834887" y="1789043"/>
                </a:lnTo>
                <a:lnTo>
                  <a:pt x="715617" y="1908313"/>
                </a:lnTo>
                <a:lnTo>
                  <a:pt x="543339" y="1948069"/>
                </a:lnTo>
                <a:lnTo>
                  <a:pt x="424070" y="1974574"/>
                </a:lnTo>
                <a:lnTo>
                  <a:pt x="251791" y="1934817"/>
                </a:lnTo>
                <a:lnTo>
                  <a:pt x="0" y="1775791"/>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リーフォーム 107"/>
          <p:cNvSpPr/>
          <p:nvPr/>
        </p:nvSpPr>
        <p:spPr>
          <a:xfrm>
            <a:off x="2744958" y="2769704"/>
            <a:ext cx="3087756" cy="3843131"/>
          </a:xfrm>
          <a:custGeom>
            <a:avLst/>
            <a:gdLst>
              <a:gd name="connsiteX0" fmla="*/ 3087756 w 3087756"/>
              <a:gd name="connsiteY0" fmla="*/ 0 h 3843131"/>
              <a:gd name="connsiteX1" fmla="*/ 3087756 w 3087756"/>
              <a:gd name="connsiteY1" fmla="*/ 132522 h 3843131"/>
              <a:gd name="connsiteX2" fmla="*/ 3061252 w 3087756"/>
              <a:gd name="connsiteY2" fmla="*/ 225287 h 3843131"/>
              <a:gd name="connsiteX3" fmla="*/ 2769704 w 3087756"/>
              <a:gd name="connsiteY3" fmla="*/ 357809 h 3843131"/>
              <a:gd name="connsiteX4" fmla="*/ 2729948 w 3087756"/>
              <a:gd name="connsiteY4" fmla="*/ 410818 h 3843131"/>
              <a:gd name="connsiteX5" fmla="*/ 2743200 w 3087756"/>
              <a:gd name="connsiteY5" fmla="*/ 530087 h 3843131"/>
              <a:gd name="connsiteX6" fmla="*/ 2716696 w 3087756"/>
              <a:gd name="connsiteY6" fmla="*/ 596348 h 3843131"/>
              <a:gd name="connsiteX7" fmla="*/ 2703443 w 3087756"/>
              <a:gd name="connsiteY7" fmla="*/ 689113 h 3843131"/>
              <a:gd name="connsiteX8" fmla="*/ 2743200 w 3087756"/>
              <a:gd name="connsiteY8" fmla="*/ 781879 h 3843131"/>
              <a:gd name="connsiteX9" fmla="*/ 2676939 w 3087756"/>
              <a:gd name="connsiteY9" fmla="*/ 874644 h 3843131"/>
              <a:gd name="connsiteX10" fmla="*/ 2464904 w 3087756"/>
              <a:gd name="connsiteY10" fmla="*/ 1007166 h 3843131"/>
              <a:gd name="connsiteX11" fmla="*/ 2464904 w 3087756"/>
              <a:gd name="connsiteY11" fmla="*/ 1086679 h 3843131"/>
              <a:gd name="connsiteX12" fmla="*/ 2438400 w 3087756"/>
              <a:gd name="connsiteY12" fmla="*/ 1219200 h 3843131"/>
              <a:gd name="connsiteX13" fmla="*/ 2504661 w 3087756"/>
              <a:gd name="connsiteY13" fmla="*/ 1497496 h 3843131"/>
              <a:gd name="connsiteX14" fmla="*/ 2504661 w 3087756"/>
              <a:gd name="connsiteY14" fmla="*/ 1643270 h 3843131"/>
              <a:gd name="connsiteX15" fmla="*/ 2517913 w 3087756"/>
              <a:gd name="connsiteY15" fmla="*/ 1749287 h 3843131"/>
              <a:gd name="connsiteX16" fmla="*/ 2464904 w 3087756"/>
              <a:gd name="connsiteY16" fmla="*/ 1828800 h 3843131"/>
              <a:gd name="connsiteX17" fmla="*/ 2372139 w 3087756"/>
              <a:gd name="connsiteY17" fmla="*/ 1881809 h 3843131"/>
              <a:gd name="connsiteX18" fmla="*/ 2252869 w 3087756"/>
              <a:gd name="connsiteY18" fmla="*/ 1828800 h 3843131"/>
              <a:gd name="connsiteX19" fmla="*/ 2107096 w 3087756"/>
              <a:gd name="connsiteY19" fmla="*/ 1908313 h 3843131"/>
              <a:gd name="connsiteX20" fmla="*/ 1961322 w 3087756"/>
              <a:gd name="connsiteY20" fmla="*/ 1948070 h 3843131"/>
              <a:gd name="connsiteX21" fmla="*/ 1842052 w 3087756"/>
              <a:gd name="connsiteY21" fmla="*/ 2040835 h 3843131"/>
              <a:gd name="connsiteX22" fmla="*/ 1749287 w 3087756"/>
              <a:gd name="connsiteY22" fmla="*/ 2067339 h 3843131"/>
              <a:gd name="connsiteX23" fmla="*/ 1603513 w 3087756"/>
              <a:gd name="connsiteY23" fmla="*/ 2160105 h 3843131"/>
              <a:gd name="connsiteX24" fmla="*/ 1577009 w 3087756"/>
              <a:gd name="connsiteY24" fmla="*/ 2213113 h 3843131"/>
              <a:gd name="connsiteX25" fmla="*/ 1417983 w 3087756"/>
              <a:gd name="connsiteY25" fmla="*/ 2372139 h 3843131"/>
              <a:gd name="connsiteX26" fmla="*/ 1325217 w 3087756"/>
              <a:gd name="connsiteY26" fmla="*/ 2372139 h 3843131"/>
              <a:gd name="connsiteX27" fmla="*/ 1258956 w 3087756"/>
              <a:gd name="connsiteY27" fmla="*/ 2464905 h 3843131"/>
              <a:gd name="connsiteX28" fmla="*/ 940904 w 3087756"/>
              <a:gd name="connsiteY28" fmla="*/ 2504661 h 3843131"/>
              <a:gd name="connsiteX29" fmla="*/ 848139 w 3087756"/>
              <a:gd name="connsiteY29" fmla="*/ 2517913 h 3843131"/>
              <a:gd name="connsiteX30" fmla="*/ 755374 w 3087756"/>
              <a:gd name="connsiteY30" fmla="*/ 2597426 h 3843131"/>
              <a:gd name="connsiteX31" fmla="*/ 622852 w 3087756"/>
              <a:gd name="connsiteY31" fmla="*/ 2663687 h 3843131"/>
              <a:gd name="connsiteX32" fmla="*/ 450574 w 3087756"/>
              <a:gd name="connsiteY32" fmla="*/ 2663687 h 3843131"/>
              <a:gd name="connsiteX33" fmla="*/ 132522 w 3087756"/>
              <a:gd name="connsiteY33" fmla="*/ 2809461 h 3843131"/>
              <a:gd name="connsiteX34" fmla="*/ 13252 w 3087756"/>
              <a:gd name="connsiteY34" fmla="*/ 2888974 h 3843131"/>
              <a:gd name="connsiteX35" fmla="*/ 0 w 3087756"/>
              <a:gd name="connsiteY35" fmla="*/ 2955235 h 3843131"/>
              <a:gd name="connsiteX36" fmla="*/ 39756 w 3087756"/>
              <a:gd name="connsiteY36" fmla="*/ 3048000 h 3843131"/>
              <a:gd name="connsiteX37" fmla="*/ 39756 w 3087756"/>
              <a:gd name="connsiteY37" fmla="*/ 3154018 h 3843131"/>
              <a:gd name="connsiteX38" fmla="*/ 13252 w 3087756"/>
              <a:gd name="connsiteY38" fmla="*/ 3207026 h 3843131"/>
              <a:gd name="connsiteX39" fmla="*/ 39756 w 3087756"/>
              <a:gd name="connsiteY39" fmla="*/ 3313044 h 3843131"/>
              <a:gd name="connsiteX40" fmla="*/ 53009 w 3087756"/>
              <a:gd name="connsiteY40" fmla="*/ 3525079 h 3843131"/>
              <a:gd name="connsiteX41" fmla="*/ 53009 w 3087756"/>
              <a:gd name="connsiteY41" fmla="*/ 3684105 h 3843131"/>
              <a:gd name="connsiteX42" fmla="*/ 53009 w 3087756"/>
              <a:gd name="connsiteY42" fmla="*/ 3776870 h 3843131"/>
              <a:gd name="connsiteX43" fmla="*/ 79513 w 3087756"/>
              <a:gd name="connsiteY43" fmla="*/ 3843131 h 3843131"/>
              <a:gd name="connsiteX44" fmla="*/ 92765 w 3087756"/>
              <a:gd name="connsiteY44" fmla="*/ 3843131 h 384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87756" h="3843131">
                <a:moveTo>
                  <a:pt x="3087756" y="0"/>
                </a:moveTo>
                <a:lnTo>
                  <a:pt x="3087756" y="132522"/>
                </a:lnTo>
                <a:lnTo>
                  <a:pt x="3061252" y="225287"/>
                </a:lnTo>
                <a:lnTo>
                  <a:pt x="2769704" y="357809"/>
                </a:lnTo>
                <a:lnTo>
                  <a:pt x="2729948" y="410818"/>
                </a:lnTo>
                <a:lnTo>
                  <a:pt x="2743200" y="530087"/>
                </a:lnTo>
                <a:lnTo>
                  <a:pt x="2716696" y="596348"/>
                </a:lnTo>
                <a:lnTo>
                  <a:pt x="2703443" y="689113"/>
                </a:lnTo>
                <a:lnTo>
                  <a:pt x="2743200" y="781879"/>
                </a:lnTo>
                <a:lnTo>
                  <a:pt x="2676939" y="874644"/>
                </a:lnTo>
                <a:lnTo>
                  <a:pt x="2464904" y="1007166"/>
                </a:lnTo>
                <a:lnTo>
                  <a:pt x="2464904" y="1086679"/>
                </a:lnTo>
                <a:lnTo>
                  <a:pt x="2438400" y="1219200"/>
                </a:lnTo>
                <a:lnTo>
                  <a:pt x="2504661" y="1497496"/>
                </a:lnTo>
                <a:lnTo>
                  <a:pt x="2504661" y="1643270"/>
                </a:lnTo>
                <a:lnTo>
                  <a:pt x="2517913" y="1749287"/>
                </a:lnTo>
                <a:lnTo>
                  <a:pt x="2464904" y="1828800"/>
                </a:lnTo>
                <a:lnTo>
                  <a:pt x="2372139" y="1881809"/>
                </a:lnTo>
                <a:lnTo>
                  <a:pt x="2252869" y="1828800"/>
                </a:lnTo>
                <a:lnTo>
                  <a:pt x="2107096" y="1908313"/>
                </a:lnTo>
                <a:lnTo>
                  <a:pt x="1961322" y="1948070"/>
                </a:lnTo>
                <a:lnTo>
                  <a:pt x="1842052" y="2040835"/>
                </a:lnTo>
                <a:lnTo>
                  <a:pt x="1749287" y="2067339"/>
                </a:lnTo>
                <a:lnTo>
                  <a:pt x="1603513" y="2160105"/>
                </a:lnTo>
                <a:lnTo>
                  <a:pt x="1577009" y="2213113"/>
                </a:lnTo>
                <a:lnTo>
                  <a:pt x="1417983" y="2372139"/>
                </a:lnTo>
                <a:lnTo>
                  <a:pt x="1325217" y="2372139"/>
                </a:lnTo>
                <a:lnTo>
                  <a:pt x="1258956" y="2464905"/>
                </a:lnTo>
                <a:lnTo>
                  <a:pt x="940904" y="2504661"/>
                </a:lnTo>
                <a:lnTo>
                  <a:pt x="848139" y="2517913"/>
                </a:lnTo>
                <a:lnTo>
                  <a:pt x="755374" y="2597426"/>
                </a:lnTo>
                <a:lnTo>
                  <a:pt x="622852" y="2663687"/>
                </a:lnTo>
                <a:lnTo>
                  <a:pt x="450574" y="2663687"/>
                </a:lnTo>
                <a:lnTo>
                  <a:pt x="132522" y="2809461"/>
                </a:lnTo>
                <a:lnTo>
                  <a:pt x="13252" y="2888974"/>
                </a:lnTo>
                <a:lnTo>
                  <a:pt x="0" y="2955235"/>
                </a:lnTo>
                <a:lnTo>
                  <a:pt x="39756" y="3048000"/>
                </a:lnTo>
                <a:lnTo>
                  <a:pt x="39756" y="3154018"/>
                </a:lnTo>
                <a:lnTo>
                  <a:pt x="13252" y="3207026"/>
                </a:lnTo>
                <a:lnTo>
                  <a:pt x="39756" y="3313044"/>
                </a:lnTo>
                <a:lnTo>
                  <a:pt x="53009" y="3525079"/>
                </a:lnTo>
                <a:lnTo>
                  <a:pt x="53009" y="3684105"/>
                </a:lnTo>
                <a:lnTo>
                  <a:pt x="53009" y="3776870"/>
                </a:lnTo>
                <a:lnTo>
                  <a:pt x="79513" y="3843131"/>
                </a:lnTo>
                <a:lnTo>
                  <a:pt x="92765" y="3843131"/>
                </a:lnTo>
              </a:path>
            </a:pathLst>
          </a:custGeom>
          <a:noFill/>
          <a:ln w="762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矢印コネクタ 108"/>
          <p:cNvCxnSpPr>
            <a:endCxn id="14367" idx="7"/>
          </p:cNvCxnSpPr>
          <p:nvPr/>
        </p:nvCxnSpPr>
        <p:spPr>
          <a:xfrm>
            <a:off x="6195738" y="3735844"/>
            <a:ext cx="193568" cy="47834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0" name="正方形/長方形 2"/>
          <p:cNvSpPr>
            <a:spLocks noChangeArrowheads="1"/>
          </p:cNvSpPr>
          <p:nvPr/>
        </p:nvSpPr>
        <p:spPr bwMode="auto">
          <a:xfrm>
            <a:off x="5648954" y="3306072"/>
            <a:ext cx="1093568" cy="415498"/>
          </a:xfrm>
          <a:prstGeom prst="rect">
            <a:avLst/>
          </a:prstGeom>
          <a:solidFill>
            <a:schemeClr val="bg1"/>
          </a:solidFill>
          <a:ln w="28575">
            <a:solidFill>
              <a:srgbClr val="C00000"/>
            </a:solidFill>
          </a:ln>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smtClean="0">
                <a:solidFill>
                  <a:sysClr val="windowText" lastClr="000000"/>
                </a:solidFill>
                <a:latin typeface="HGPｺﾞｼｯｸM" pitchFamily="50" charset="-128"/>
                <a:ea typeface="HGPｺﾞｼｯｸM" pitchFamily="50" charset="-128"/>
              </a:rPr>
              <a:t>一般国道</a:t>
            </a:r>
            <a:r>
              <a:rPr lang="en-US" altLang="ja-JP" sz="1050" b="1" dirty="0" smtClean="0">
                <a:solidFill>
                  <a:sysClr val="windowText" lastClr="000000"/>
                </a:solidFill>
                <a:latin typeface="HGPｺﾞｼｯｸM" pitchFamily="50" charset="-128"/>
                <a:ea typeface="HGPｺﾞｼｯｸM" pitchFamily="50" charset="-128"/>
              </a:rPr>
              <a:t>170</a:t>
            </a:r>
            <a:r>
              <a:rPr lang="ja-JP" altLang="en-US" sz="1050" b="1" dirty="0" smtClean="0">
                <a:solidFill>
                  <a:sysClr val="windowText" lastClr="000000"/>
                </a:solidFill>
                <a:latin typeface="HGPｺﾞｼｯｸM" pitchFamily="50" charset="-128"/>
                <a:ea typeface="HGPｺﾞｼｯｸM" pitchFamily="50" charset="-128"/>
              </a:rPr>
              <a:t>号</a:t>
            </a:r>
            <a:endParaRPr lang="en-US" altLang="ja-JP" sz="1050" b="1" dirty="0" smtClean="0">
              <a:solidFill>
                <a:sysClr val="windowText" lastClr="000000"/>
              </a:solidFill>
              <a:latin typeface="HGPｺﾞｼｯｸM" pitchFamily="50" charset="-128"/>
              <a:ea typeface="HGPｺﾞｼｯｸM" pitchFamily="50" charset="-128"/>
            </a:endParaRPr>
          </a:p>
          <a:p>
            <a:pPr algn="ctr" eaLnBrk="1" hangingPunct="1">
              <a:spcBef>
                <a:spcPct val="0"/>
              </a:spcBef>
              <a:buFontTx/>
              <a:buNone/>
            </a:pPr>
            <a:r>
              <a:rPr lang="ja-JP" altLang="en-US" sz="1050" b="1" dirty="0" smtClean="0">
                <a:solidFill>
                  <a:sysClr val="windowText" lastClr="000000"/>
                </a:solidFill>
                <a:latin typeface="HGPｺﾞｼｯｸM" pitchFamily="50" charset="-128"/>
                <a:ea typeface="HGPｺﾞｼｯｸM" pitchFamily="50" charset="-128"/>
              </a:rPr>
              <a:t>（外環状線）</a:t>
            </a:r>
            <a:endParaRPr lang="ja-JP" altLang="en-US" sz="1050" b="1" dirty="0">
              <a:solidFill>
                <a:sysClr val="windowText" lastClr="000000"/>
              </a:solidFill>
              <a:latin typeface="HGPｺﾞｼｯｸM" pitchFamily="50" charset="-128"/>
              <a:ea typeface="HGPｺﾞｼｯｸM" pitchFamily="50" charset="-128"/>
            </a:endParaRPr>
          </a:p>
        </p:txBody>
      </p:sp>
      <p:grpSp>
        <p:nvGrpSpPr>
          <p:cNvPr id="112" name="グループ化 111"/>
          <p:cNvGrpSpPr/>
          <p:nvPr/>
        </p:nvGrpSpPr>
        <p:grpSpPr>
          <a:xfrm rot="459099">
            <a:off x="7707067" y="2752356"/>
            <a:ext cx="330624" cy="426208"/>
            <a:chOff x="7006378" y="2325764"/>
            <a:chExt cx="444090" cy="452846"/>
          </a:xfrm>
          <a:solidFill>
            <a:schemeClr val="bg1"/>
          </a:solidFill>
        </p:grpSpPr>
        <p:pic>
          <p:nvPicPr>
            <p:cNvPr id="113" name="Object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rot="2899641">
              <a:off x="7002000" y="2330142"/>
              <a:ext cx="452846" cy="4440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4" name="WordArt 58"/>
            <p:cNvSpPr>
              <a:spLocks noChangeArrowheads="1" noChangeShapeType="1" noTextEdit="1"/>
            </p:cNvSpPr>
            <p:nvPr/>
          </p:nvSpPr>
          <p:spPr bwMode="auto">
            <a:xfrm rot="21317328">
              <a:off x="7178938" y="2493550"/>
              <a:ext cx="138116" cy="108704"/>
            </a:xfrm>
            <a:prstGeom prst="rect">
              <a:avLst/>
            </a:prstGeom>
            <a:grpFill/>
            <a:extLst>
              <a:ext uri="{AF507438-7753-43E0-B8FC-AC1667EBCBE1}">
                <a14:hiddenEffects xmlns:a14="http://schemas.microsoft.com/office/drawing/2010/main">
                  <a:effectLst/>
                </a14:hiddenEffects>
              </a:ext>
            </a:extLst>
          </p:spPr>
          <p:txBody>
            <a:bodyPr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800" kern="10" dirty="0">
                  <a:ln w="9525">
                    <a:solidFill>
                      <a:srgbClr val="000000"/>
                    </a:solidFill>
                    <a:round/>
                    <a:headEnd/>
                    <a:tailEnd/>
                  </a:ln>
                  <a:solidFill>
                    <a:srgbClr xmlns:mc="http://schemas.openxmlformats.org/markup-compatibility/2006" xmlns:a14="http://schemas.microsoft.com/office/drawing/2010/main" val="000000" mc:Ignorable="a14" a14:legacySpreadsheetColorIndex="8"/>
                  </a:solidFill>
                  <a:latin typeface="Viner Hand ITC"/>
                </a:rPr>
                <a:t>N</a:t>
              </a:r>
              <a:endParaRPr lang="ja-JP" altLang="en-US" sz="1800" kern="10" dirty="0">
                <a:ln w="9525">
                  <a:solidFill>
                    <a:srgbClr val="000000"/>
                  </a:solidFill>
                  <a:round/>
                  <a:headEnd/>
                  <a:tailEnd/>
                </a:ln>
                <a:solidFill>
                  <a:srgbClr xmlns:mc="http://schemas.openxmlformats.org/markup-compatibility/2006" xmlns:a14="http://schemas.microsoft.com/office/drawing/2010/main" val="000000" mc:Ignorable="a14" a14:legacySpreadsheetColorIndex="8"/>
                </a:solidFill>
                <a:latin typeface="Viner Hand ITC"/>
              </a:endParaRPr>
            </a:p>
          </p:txBody>
        </p:sp>
      </p:grpSp>
      <p:sp>
        <p:nvSpPr>
          <p:cNvPr id="14370" name="楕円 14369"/>
          <p:cNvSpPr/>
          <p:nvPr/>
        </p:nvSpPr>
        <p:spPr>
          <a:xfrm>
            <a:off x="7488150" y="5490034"/>
            <a:ext cx="154242" cy="2744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17" name="正方形/長方形 2"/>
          <p:cNvSpPr>
            <a:spLocks noChangeArrowheads="1"/>
          </p:cNvSpPr>
          <p:nvPr/>
        </p:nvSpPr>
        <p:spPr bwMode="auto">
          <a:xfrm>
            <a:off x="7756266" y="5516823"/>
            <a:ext cx="1252378" cy="507831"/>
          </a:xfrm>
          <a:prstGeom prst="rect">
            <a:avLst/>
          </a:prstGeom>
          <a:solidFill>
            <a:schemeClr val="bg1"/>
          </a:solidFill>
          <a:ln>
            <a:solidFill>
              <a:srgbClr val="FFFF00"/>
            </a:solidFill>
          </a:ln>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smtClean="0">
                <a:latin typeface="HGPｺﾞｼｯｸM" pitchFamily="50" charset="-128"/>
                <a:ea typeface="HGPｺﾞｼｯｸM" pitchFamily="50" charset="-128"/>
              </a:rPr>
              <a:t>工業団地</a:t>
            </a:r>
            <a:endParaRPr lang="en-US" altLang="ja-JP" sz="900" b="1" dirty="0" smtClean="0">
              <a:latin typeface="HGPｺﾞｼｯｸM" pitchFamily="50" charset="-128"/>
              <a:ea typeface="HGPｺﾞｼｯｸM" pitchFamily="50" charset="-128"/>
            </a:endParaRPr>
          </a:p>
          <a:p>
            <a:pPr eaLnBrk="1" hangingPunct="1">
              <a:spcBef>
                <a:spcPct val="0"/>
              </a:spcBef>
              <a:buFontTx/>
              <a:buNone/>
            </a:pPr>
            <a:r>
              <a:rPr lang="ja-JP" altLang="en-US" sz="900" b="1" dirty="0" smtClean="0">
                <a:latin typeface="HGPｺﾞｼｯｸM" pitchFamily="50" charset="-128"/>
                <a:ea typeface="HGPｺﾞｼｯｸM" pitchFamily="50" charset="-128"/>
              </a:rPr>
              <a:t>・紀北橋本エコヒルズ</a:t>
            </a:r>
            <a:endParaRPr lang="en-US" altLang="ja-JP" sz="900" b="1" dirty="0" smtClean="0">
              <a:latin typeface="HGPｺﾞｼｯｸM" pitchFamily="50" charset="-128"/>
              <a:ea typeface="HGPｺﾞｼｯｸM" pitchFamily="50" charset="-128"/>
            </a:endParaRPr>
          </a:p>
          <a:p>
            <a:pPr eaLnBrk="1" hangingPunct="1">
              <a:spcBef>
                <a:spcPct val="0"/>
              </a:spcBef>
              <a:buFontTx/>
              <a:buNone/>
            </a:pPr>
            <a:r>
              <a:rPr lang="ja-JP" altLang="en-US" sz="900" b="1" dirty="0" smtClean="0">
                <a:latin typeface="HGPｺﾞｼｯｸM" pitchFamily="50" charset="-128"/>
                <a:ea typeface="HGPｺﾞｼｯｸM" pitchFamily="50" charset="-128"/>
              </a:rPr>
              <a:t>・あやの</a:t>
            </a:r>
            <a:r>
              <a:rPr lang="ja-JP" altLang="en-US" sz="900" b="1" dirty="0">
                <a:latin typeface="HGPｺﾞｼｯｸM" pitchFamily="50" charset="-128"/>
                <a:ea typeface="HGPｺﾞｼｯｸM" pitchFamily="50" charset="-128"/>
              </a:rPr>
              <a:t>台</a:t>
            </a:r>
            <a:r>
              <a:rPr lang="ja-JP" altLang="en-US" sz="900" b="1" dirty="0" smtClean="0">
                <a:latin typeface="HGPｺﾞｼｯｸM" pitchFamily="50" charset="-128"/>
                <a:ea typeface="HGPｺﾞｼｯｸM" pitchFamily="50" charset="-128"/>
              </a:rPr>
              <a:t>北部用地</a:t>
            </a:r>
            <a:endParaRPr lang="en-US" altLang="ja-JP" sz="900" b="1" dirty="0" smtClean="0">
              <a:latin typeface="HGPｺﾞｼｯｸM" pitchFamily="50" charset="-128"/>
              <a:ea typeface="HGPｺﾞｼｯｸM" pitchFamily="50" charset="-128"/>
            </a:endParaRPr>
          </a:p>
        </p:txBody>
      </p:sp>
    </p:spTree>
    <p:extLst>
      <p:ext uri="{BB962C8B-B14F-4D97-AF65-F5344CB8AC3E}">
        <p14:creationId xmlns:p14="http://schemas.microsoft.com/office/powerpoint/2010/main" val="1508712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p:cNvSpPr txBox="1">
            <a:spLocks/>
          </p:cNvSpPr>
          <p:nvPr/>
        </p:nvSpPr>
        <p:spPr bwMode="auto">
          <a:xfrm>
            <a:off x="0" y="0"/>
            <a:ext cx="9144000" cy="554038"/>
          </a:xfrm>
          <a:prstGeom prst="rect">
            <a:avLst/>
          </a:prstGeom>
          <a:gradFill>
            <a:gsLst>
              <a:gs pos="0">
                <a:schemeClr val="accent1"/>
              </a:gs>
              <a:gs pos="50000">
                <a:schemeClr val="bg1"/>
              </a:gs>
              <a:gs pos="100000">
                <a:schemeClr val="accent1"/>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１．事業</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概要（新設補助制度の概要）</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7"/>
          <p:cNvSpPr>
            <a:spLocks noChangeArrowheads="1"/>
          </p:cNvSpPr>
          <p:nvPr/>
        </p:nvSpPr>
        <p:spPr bwMode="auto">
          <a:xfrm>
            <a:off x="0" y="764704"/>
            <a:ext cx="9144000" cy="545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smtClean="0">
                <a:latin typeface="Arial" pitchFamily="34" charset="0"/>
              </a:rPr>
              <a:t>■新設国庫補助金制度：都府県境道路整備補助</a:t>
            </a:r>
            <a:endParaRPr lang="en-US" altLang="ja-JP" sz="1800" b="1" dirty="0" smtClean="0">
              <a:latin typeface="Arial" pitchFamily="34" charset="0"/>
            </a:endParaRPr>
          </a:p>
          <a:p>
            <a:pPr eaLnBrk="1" hangingPunct="1">
              <a:spcBef>
                <a:spcPct val="0"/>
              </a:spcBef>
              <a:buFontTx/>
              <a:buNone/>
            </a:pPr>
            <a:endParaRPr lang="en-US" altLang="ja-JP" sz="1000" b="1" dirty="0">
              <a:latin typeface="Arial" pitchFamily="34" charset="0"/>
            </a:endParaRPr>
          </a:p>
          <a:p>
            <a:pPr eaLnBrk="1" hangingPunct="1">
              <a:spcBef>
                <a:spcPct val="0"/>
              </a:spcBef>
              <a:buFontTx/>
              <a:buNone/>
            </a:pPr>
            <a:r>
              <a:rPr lang="ja-JP" altLang="en-US" sz="1800" b="1" dirty="0" smtClean="0">
                <a:latin typeface="Arial" pitchFamily="34" charset="0"/>
              </a:rPr>
              <a:t>＜制度の概要＞</a:t>
            </a:r>
            <a:endParaRPr lang="en-US" altLang="ja-JP" sz="1800" b="1" dirty="0" smtClean="0">
              <a:latin typeface="Arial" pitchFamily="34" charset="0"/>
            </a:endParaRPr>
          </a:p>
          <a:p>
            <a:pPr eaLnBrk="1" hangingPunct="1">
              <a:spcBef>
                <a:spcPct val="0"/>
              </a:spcBef>
              <a:buFontTx/>
              <a:buNone/>
            </a:pPr>
            <a:r>
              <a:rPr lang="ja-JP" altLang="en-US" sz="1800" b="1" dirty="0">
                <a:latin typeface="Arial" pitchFamily="34" charset="0"/>
              </a:rPr>
              <a:t>　</a:t>
            </a:r>
            <a:r>
              <a:rPr lang="ja-JP" altLang="en-US" sz="1800" b="1" dirty="0" smtClean="0">
                <a:latin typeface="Arial" pitchFamily="34" charset="0"/>
              </a:rPr>
              <a:t>「都府県境を跨ぐ構造物の整備を伴う道路の整備について、計画的かつ集中的に支援するため、個別補助事業として計画的かつ集中的に支援を実施」</a:t>
            </a:r>
            <a:endParaRPr lang="en-US" altLang="ja-JP" sz="1800" b="1" dirty="0">
              <a:latin typeface="Arial" pitchFamily="34" charset="0"/>
            </a:endParaRPr>
          </a:p>
          <a:p>
            <a:pPr eaLnBrk="1" hangingPunct="1">
              <a:spcBef>
                <a:spcPct val="0"/>
              </a:spcBef>
              <a:buFontTx/>
              <a:buNone/>
            </a:pPr>
            <a:r>
              <a:rPr lang="ja-JP" altLang="en-US" sz="1800" b="1" dirty="0" smtClean="0">
                <a:latin typeface="Arial" pitchFamily="34" charset="0"/>
              </a:rPr>
              <a:t>として令和２年度予算より創設。</a:t>
            </a:r>
            <a:endParaRPr lang="en-US" altLang="ja-JP" sz="1800" b="1" dirty="0" smtClean="0">
              <a:latin typeface="Arial" pitchFamily="34" charset="0"/>
            </a:endParaRPr>
          </a:p>
          <a:p>
            <a:pPr eaLnBrk="1" hangingPunct="1">
              <a:spcBef>
                <a:spcPct val="0"/>
              </a:spcBef>
              <a:buFontTx/>
              <a:buNone/>
            </a:pPr>
            <a:endParaRPr lang="en-US" altLang="ja-JP" sz="600" b="1" dirty="0" smtClean="0">
              <a:latin typeface="Arial" pitchFamily="34" charset="0"/>
            </a:endParaRPr>
          </a:p>
          <a:p>
            <a:pPr eaLnBrk="1" hangingPunct="1">
              <a:spcBef>
                <a:spcPct val="0"/>
              </a:spcBef>
              <a:buFontTx/>
              <a:buNone/>
            </a:pPr>
            <a:r>
              <a:rPr lang="ja-JP" altLang="en-US" sz="1800" b="1" dirty="0" smtClean="0">
                <a:latin typeface="Arial" pitchFamily="34" charset="0"/>
              </a:rPr>
              <a:t>＜補助対象＞</a:t>
            </a:r>
            <a:endParaRPr lang="en-US" altLang="ja-JP" sz="1800" b="1" dirty="0">
              <a:latin typeface="Arial" pitchFamily="34" charset="0"/>
            </a:endParaRPr>
          </a:p>
          <a:p>
            <a:pPr eaLnBrk="1" hangingPunct="1">
              <a:spcBef>
                <a:spcPct val="0"/>
              </a:spcBef>
              <a:buFontTx/>
              <a:buNone/>
            </a:pPr>
            <a:r>
              <a:rPr lang="ja-JP" altLang="en-US" sz="1800" b="1" dirty="0" smtClean="0">
                <a:latin typeface="Arial" pitchFamily="34" charset="0"/>
              </a:rPr>
              <a:t>　「物資の流通、人の交流の活発化を促し地域集積圏間の交流を図るとともに、災害時の迅速な復旧活動や避難を支えることが期待される、都府県境を連絡する道路の整備事業」</a:t>
            </a:r>
            <a:endParaRPr lang="en-US" altLang="ja-JP" sz="1800" b="1" dirty="0" smtClean="0">
              <a:latin typeface="Arial" pitchFamily="34" charset="0"/>
            </a:endParaRPr>
          </a:p>
          <a:p>
            <a:pPr eaLnBrk="1" hangingPunct="1">
              <a:spcBef>
                <a:spcPct val="0"/>
              </a:spcBef>
              <a:buFontTx/>
              <a:buNone/>
            </a:pPr>
            <a:endParaRPr lang="en-US" altLang="ja-JP" sz="600" b="1" dirty="0" smtClean="0">
              <a:latin typeface="Arial" pitchFamily="34" charset="0"/>
            </a:endParaRPr>
          </a:p>
          <a:p>
            <a:pPr eaLnBrk="1" hangingPunct="1">
              <a:spcBef>
                <a:spcPct val="0"/>
              </a:spcBef>
              <a:buFontTx/>
              <a:buNone/>
            </a:pPr>
            <a:r>
              <a:rPr lang="ja-JP" altLang="en-US" sz="1800" b="1" dirty="0" smtClean="0">
                <a:latin typeface="Arial" pitchFamily="34" charset="0"/>
              </a:rPr>
              <a:t>＜事業要件＞</a:t>
            </a:r>
            <a:endParaRPr lang="en-US" altLang="ja-JP" sz="1800" b="1" dirty="0" smtClean="0">
              <a:latin typeface="Arial" pitchFamily="34" charset="0"/>
            </a:endParaRPr>
          </a:p>
          <a:p>
            <a:pPr eaLnBrk="1" hangingPunct="1">
              <a:spcBef>
                <a:spcPct val="0"/>
              </a:spcBef>
              <a:buFontTx/>
              <a:buNone/>
            </a:pPr>
            <a:r>
              <a:rPr lang="ja-JP" altLang="en-US" sz="1800" b="1" dirty="0" smtClean="0">
                <a:latin typeface="Arial" pitchFamily="34" charset="0"/>
              </a:rPr>
              <a:t>　「都府県境を跨ぐ構造物の整備を伴う道路の整備であること</a:t>
            </a:r>
            <a:endParaRPr lang="en-US" altLang="ja-JP" sz="1800" b="1" dirty="0" smtClean="0">
              <a:latin typeface="Arial" pitchFamily="34" charset="0"/>
            </a:endParaRPr>
          </a:p>
          <a:p>
            <a:pPr eaLnBrk="1" hangingPunct="1">
              <a:spcBef>
                <a:spcPct val="0"/>
              </a:spcBef>
              <a:buFontTx/>
              <a:buNone/>
            </a:pPr>
            <a:r>
              <a:rPr lang="ja-JP" altLang="en-US" sz="1800" b="1" dirty="0">
                <a:latin typeface="Arial" pitchFamily="34" charset="0"/>
              </a:rPr>
              <a:t>　</a:t>
            </a:r>
            <a:r>
              <a:rPr lang="ja-JP" altLang="en-US" sz="1800" b="1" dirty="0" smtClean="0">
                <a:latin typeface="Arial" pitchFamily="34" charset="0"/>
              </a:rPr>
              <a:t>　対象とする構造物：トンネル、橋梁」</a:t>
            </a:r>
            <a:endParaRPr lang="en-US" altLang="ja-JP" sz="1800" b="1" dirty="0" smtClean="0">
              <a:latin typeface="Arial" pitchFamily="34" charset="0"/>
            </a:endParaRPr>
          </a:p>
          <a:p>
            <a:pPr eaLnBrk="1" hangingPunct="1">
              <a:spcBef>
                <a:spcPct val="0"/>
              </a:spcBef>
              <a:buFontTx/>
              <a:buNone/>
            </a:pPr>
            <a:endParaRPr lang="en-US" altLang="ja-JP" sz="600" b="1" dirty="0">
              <a:latin typeface="Arial" pitchFamily="34" charset="0"/>
            </a:endParaRPr>
          </a:p>
          <a:p>
            <a:pPr eaLnBrk="1" hangingPunct="1">
              <a:spcBef>
                <a:spcPct val="0"/>
              </a:spcBef>
              <a:buFontTx/>
              <a:buNone/>
            </a:pPr>
            <a:r>
              <a:rPr lang="ja-JP" altLang="en-US" sz="1800" b="1" dirty="0" smtClean="0">
                <a:latin typeface="Arial" pitchFamily="34" charset="0"/>
              </a:rPr>
              <a:t>＜採択要件＞</a:t>
            </a:r>
            <a:endParaRPr lang="en-US" altLang="ja-JP" sz="1800" b="1" dirty="0" smtClean="0">
              <a:latin typeface="Arial" pitchFamily="34" charset="0"/>
            </a:endParaRPr>
          </a:p>
          <a:p>
            <a:pPr eaLnBrk="1" hangingPunct="1">
              <a:spcBef>
                <a:spcPct val="0"/>
              </a:spcBef>
              <a:buFontTx/>
              <a:buNone/>
            </a:pPr>
            <a:r>
              <a:rPr lang="ja-JP" altLang="en-US" sz="1800" b="1" dirty="0" smtClean="0">
                <a:latin typeface="Arial" pitchFamily="34" charset="0"/>
              </a:rPr>
              <a:t>　・都府県境を跨ぐ構造物の整備を伴う道路の整備に関するもの</a:t>
            </a:r>
            <a:endParaRPr lang="en-US" altLang="ja-JP" sz="1800" b="1" dirty="0" smtClean="0">
              <a:latin typeface="Arial" pitchFamily="34" charset="0"/>
            </a:endParaRPr>
          </a:p>
          <a:p>
            <a:pPr eaLnBrk="1" hangingPunct="1">
              <a:spcBef>
                <a:spcPct val="0"/>
              </a:spcBef>
              <a:buFontTx/>
              <a:buNone/>
            </a:pPr>
            <a:endParaRPr lang="en-US" altLang="ja-JP" sz="600" b="1" dirty="0" smtClean="0">
              <a:latin typeface="Arial" pitchFamily="34" charset="0"/>
            </a:endParaRPr>
          </a:p>
          <a:p>
            <a:pPr eaLnBrk="1" hangingPunct="1">
              <a:spcBef>
                <a:spcPct val="0"/>
              </a:spcBef>
              <a:buFontTx/>
              <a:buNone/>
            </a:pPr>
            <a:endParaRPr lang="en-US" altLang="ja-JP" sz="600" b="1" dirty="0">
              <a:latin typeface="Arial" pitchFamily="34" charset="0"/>
            </a:endParaRPr>
          </a:p>
          <a:p>
            <a:pPr eaLnBrk="1" hangingPunct="1">
              <a:spcBef>
                <a:spcPct val="0"/>
              </a:spcBef>
              <a:buFontTx/>
              <a:buNone/>
            </a:pPr>
            <a:r>
              <a:rPr lang="ja-JP" altLang="en-US" sz="1800" b="1" u="sng" dirty="0" smtClean="0">
                <a:solidFill>
                  <a:srgbClr val="FF0000"/>
                </a:solidFill>
                <a:latin typeface="Arial" pitchFamily="34" charset="0"/>
              </a:rPr>
              <a:t>本事業について、令和３年度予算から、和歌山県と共同での補助事業採択を目指して、府県全体区間での</a:t>
            </a:r>
            <a:r>
              <a:rPr lang="en-US" altLang="ja-JP" sz="1800" b="1" u="sng" dirty="0" smtClean="0">
                <a:solidFill>
                  <a:srgbClr val="FF0000"/>
                </a:solidFill>
                <a:latin typeface="Arial" pitchFamily="34" charset="0"/>
              </a:rPr>
              <a:t>B/C</a:t>
            </a:r>
            <a:r>
              <a:rPr lang="ja-JP" altLang="en-US" sz="1800" b="1" u="sng" dirty="0" smtClean="0">
                <a:solidFill>
                  <a:srgbClr val="FF0000"/>
                </a:solidFill>
                <a:latin typeface="Arial" pitchFamily="34" charset="0"/>
              </a:rPr>
              <a:t>算出を含め、今年度事業再々評価に諮るもの。</a:t>
            </a:r>
            <a:endParaRPr lang="en-US" altLang="ja-JP" sz="1800" b="1" u="sng" dirty="0" smtClean="0">
              <a:solidFill>
                <a:srgbClr val="FF0000"/>
              </a:solidFill>
              <a:latin typeface="Arial" pitchFamily="34" charset="0"/>
            </a:endParaRPr>
          </a:p>
          <a:p>
            <a:pPr eaLnBrk="1" hangingPunct="1">
              <a:spcBef>
                <a:spcPct val="0"/>
              </a:spcBef>
              <a:buFontTx/>
              <a:buNone/>
            </a:pPr>
            <a:endParaRPr lang="en-US" altLang="ja-JP" sz="1050" b="1" u="sng" dirty="0" smtClean="0">
              <a:solidFill>
                <a:srgbClr val="FF0000"/>
              </a:solidFill>
              <a:latin typeface="Arial" pitchFamily="34" charset="0"/>
            </a:endParaRPr>
          </a:p>
          <a:p>
            <a:pPr eaLnBrk="1" hangingPunct="1">
              <a:spcBef>
                <a:spcPct val="0"/>
              </a:spcBef>
              <a:buFontTx/>
              <a:buNone/>
            </a:pPr>
            <a:r>
              <a:rPr lang="ja-JP" altLang="en-US" sz="1400" b="1" dirty="0" smtClean="0">
                <a:latin typeface="Arial" pitchFamily="34" charset="0"/>
              </a:rPr>
              <a:t>（</a:t>
            </a:r>
            <a:r>
              <a:rPr lang="en-US" altLang="ja-JP" sz="1400" b="1" dirty="0" smtClean="0">
                <a:latin typeface="Arial" pitchFamily="34" charset="0"/>
              </a:rPr>
              <a:t>※</a:t>
            </a:r>
            <a:r>
              <a:rPr lang="ja-JP" altLang="en-US" sz="1400" b="1" dirty="0" smtClean="0">
                <a:latin typeface="Arial" pitchFamily="34" charset="0"/>
              </a:rPr>
              <a:t>再評価の時期：</a:t>
            </a:r>
            <a:r>
              <a:rPr lang="zh-TW" altLang="en-US" sz="1400" b="1" dirty="0" smtClean="0">
                <a:latin typeface="Arial" pitchFamily="34" charset="0"/>
              </a:rPr>
              <a:t>大阪府</a:t>
            </a:r>
            <a:r>
              <a:rPr lang="zh-TW" altLang="en-US" sz="1400" b="1" dirty="0">
                <a:latin typeface="Arial" pitchFamily="34" charset="0"/>
              </a:rPr>
              <a:t>建設事業評価実施</a:t>
            </a:r>
            <a:r>
              <a:rPr lang="zh-TW" altLang="en-US" sz="1400" b="1" dirty="0" smtClean="0">
                <a:latin typeface="Arial" pitchFamily="34" charset="0"/>
              </a:rPr>
              <a:t>要綱 </a:t>
            </a:r>
            <a:r>
              <a:rPr lang="ja-JP" altLang="en-US" sz="1400" b="1" dirty="0" smtClean="0">
                <a:latin typeface="Arial" pitchFamily="34" charset="0"/>
              </a:rPr>
              <a:t>第</a:t>
            </a:r>
            <a:r>
              <a:rPr lang="en-US" altLang="ja-JP" sz="1400" b="1" dirty="0" smtClean="0">
                <a:latin typeface="Arial" pitchFamily="34" charset="0"/>
              </a:rPr>
              <a:t>4</a:t>
            </a:r>
            <a:r>
              <a:rPr lang="ja-JP" altLang="en-US" sz="1400" b="1" dirty="0" smtClean="0">
                <a:latin typeface="Arial" pitchFamily="34" charset="0"/>
              </a:rPr>
              <a:t>条 評価の時期　より抜粋</a:t>
            </a:r>
            <a:endParaRPr lang="en-US" altLang="ja-JP" sz="1400" b="1" dirty="0" smtClean="0">
              <a:latin typeface="Arial" pitchFamily="34" charset="0"/>
            </a:endParaRPr>
          </a:p>
          <a:p>
            <a:pPr eaLnBrk="1" hangingPunct="1">
              <a:spcBef>
                <a:spcPct val="0"/>
              </a:spcBef>
              <a:buFontTx/>
              <a:buNone/>
            </a:pPr>
            <a:r>
              <a:rPr lang="ja-JP" altLang="en-US" sz="1400" b="1" dirty="0">
                <a:latin typeface="Arial" pitchFamily="34" charset="0"/>
              </a:rPr>
              <a:t>　</a:t>
            </a:r>
            <a:r>
              <a:rPr lang="ja-JP" altLang="en-US" sz="1400" b="1" dirty="0" smtClean="0">
                <a:latin typeface="Arial" pitchFamily="34" charset="0"/>
              </a:rPr>
              <a:t>「再評価</a:t>
            </a:r>
            <a:r>
              <a:rPr lang="ja-JP" altLang="en-US" sz="1400" b="1" dirty="0">
                <a:latin typeface="Arial" pitchFamily="34" charset="0"/>
              </a:rPr>
              <a:t>実施後</a:t>
            </a:r>
            <a:r>
              <a:rPr lang="ja-JP" altLang="en-US" sz="1400" b="1" dirty="0" smtClean="0">
                <a:latin typeface="Arial" pitchFamily="34" charset="0"/>
              </a:rPr>
              <a:t>５年を</a:t>
            </a:r>
            <a:r>
              <a:rPr lang="ja-JP" altLang="en-US" sz="1400" b="1" dirty="0">
                <a:latin typeface="Arial" pitchFamily="34" charset="0"/>
              </a:rPr>
              <a:t>経過した時点で継続中又は未着工の事業については</a:t>
            </a:r>
            <a:r>
              <a:rPr lang="ja-JP" altLang="en-US" sz="1400" b="1" dirty="0" smtClean="0">
                <a:latin typeface="Arial" pitchFamily="34" charset="0"/>
              </a:rPr>
              <a:t>、</a:t>
            </a:r>
            <a:r>
              <a:rPr lang="ja-JP" altLang="en-US" sz="1400" b="1" u="sng" dirty="0" smtClean="0">
                <a:latin typeface="Arial" pitchFamily="34" charset="0"/>
              </a:rPr>
              <a:t>再評価</a:t>
            </a:r>
            <a:r>
              <a:rPr lang="ja-JP" altLang="en-US" sz="1400" b="1" u="sng" dirty="0">
                <a:latin typeface="Arial" pitchFamily="34" charset="0"/>
              </a:rPr>
              <a:t>実施時から</a:t>
            </a:r>
            <a:r>
              <a:rPr lang="ja-JP" altLang="en-US" sz="1400" b="1" u="sng" dirty="0" smtClean="0">
                <a:latin typeface="Arial" pitchFamily="34" charset="0"/>
              </a:rPr>
              <a:t>５年経過後</a:t>
            </a:r>
            <a:r>
              <a:rPr lang="ja-JP" altLang="en-US" sz="1400" b="1" u="sng" dirty="0">
                <a:latin typeface="Arial" pitchFamily="34" charset="0"/>
              </a:rPr>
              <a:t>の</a:t>
            </a:r>
            <a:r>
              <a:rPr lang="ja-JP" altLang="en-US" sz="1400" b="1" u="sng" dirty="0" smtClean="0">
                <a:latin typeface="Arial" pitchFamily="34" charset="0"/>
              </a:rPr>
              <a:t>年度内</a:t>
            </a:r>
            <a:r>
              <a:rPr lang="ja-JP" altLang="en-US" sz="1400" b="1" dirty="0" smtClean="0">
                <a:latin typeface="Arial" pitchFamily="34" charset="0"/>
              </a:rPr>
              <a:t>」）</a:t>
            </a:r>
            <a:endParaRPr lang="en-US" altLang="ja-JP" sz="1400" b="1" dirty="0">
              <a:latin typeface="Arial" pitchFamily="34" charset="0"/>
            </a:endParaRPr>
          </a:p>
        </p:txBody>
      </p:sp>
      <p:sp>
        <p:nvSpPr>
          <p:cNvPr id="6"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5621EE2A-ABB2-4E0B-892A-6854CFB2301B}" type="slidenum">
              <a:rPr lang="ja-JP" altLang="en-US" sz="2000" smtClean="0">
                <a:latin typeface="Arial" pitchFamily="34" charset="0"/>
              </a:rPr>
              <a:pPr eaLnBrk="1" hangingPunct="1">
                <a:spcBef>
                  <a:spcPct val="0"/>
                </a:spcBef>
                <a:buFontTx/>
                <a:buNone/>
              </a:pPr>
              <a:t>3</a:t>
            </a:fld>
            <a:endParaRPr lang="ja-JP" altLang="en-US" sz="2000" dirty="0" smtClean="0">
              <a:latin typeface="Arial" pitchFamily="34" charset="0"/>
            </a:endParaRPr>
          </a:p>
        </p:txBody>
      </p:sp>
    </p:spTree>
    <p:extLst>
      <p:ext uri="{BB962C8B-B14F-4D97-AF65-F5344CB8AC3E}">
        <p14:creationId xmlns:p14="http://schemas.microsoft.com/office/powerpoint/2010/main" val="740303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8741" y="1339716"/>
            <a:ext cx="4392000" cy="2520281"/>
          </a:xfrm>
          <a:prstGeom prst="rect">
            <a:avLst/>
          </a:prstGeom>
        </p:spPr>
      </p:pic>
      <p:sp>
        <p:nvSpPr>
          <p:cNvPr id="10" name="タイトル 2"/>
          <p:cNvSpPr>
            <a:spLocks noGrp="1"/>
          </p:cNvSpPr>
          <p:nvPr>
            <p:ph type="ctrTitle"/>
          </p:nvPr>
        </p:nvSpPr>
        <p:spPr>
          <a:xfrm>
            <a:off x="0" y="0"/>
            <a:ext cx="9144000" cy="554038"/>
          </a:xfrm>
          <a:gradFill>
            <a:gsLst>
              <a:gs pos="0">
                <a:schemeClr val="accent1"/>
              </a:gs>
              <a:gs pos="50000">
                <a:schemeClr val="bg1"/>
              </a:gs>
              <a:gs pos="100000">
                <a:schemeClr val="accent1"/>
              </a:gs>
            </a:gsLst>
            <a:lin ang="5400000" scaled="0"/>
          </a:gradFill>
        </p:spPr>
        <p:txBody>
          <a:bodyPr>
            <a:normAutofit/>
          </a:bodyPr>
          <a:lstStyle/>
          <a:p>
            <a:pPr algn="l">
              <a:defRPr/>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１．事業概要</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45"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5621EE2A-ABB2-4E0B-892A-6854CFB2301B}" type="slidenum">
              <a:rPr lang="ja-JP" altLang="en-US" sz="2000" smtClean="0">
                <a:latin typeface="Arial" pitchFamily="34" charset="0"/>
              </a:rPr>
              <a:pPr eaLnBrk="1" hangingPunct="1">
                <a:spcBef>
                  <a:spcPct val="0"/>
                </a:spcBef>
                <a:buFontTx/>
                <a:buNone/>
              </a:pPr>
              <a:t>4</a:t>
            </a:fld>
            <a:endParaRPr lang="ja-JP" altLang="en-US" sz="2000" smtClean="0">
              <a:latin typeface="Arial" pitchFamily="34" charset="0"/>
            </a:endParaRPr>
          </a:p>
        </p:txBody>
      </p:sp>
      <p:sp>
        <p:nvSpPr>
          <p:cNvPr id="32" name="正方形/長方形 2"/>
          <p:cNvSpPr>
            <a:spLocks noChangeArrowheads="1"/>
          </p:cNvSpPr>
          <p:nvPr/>
        </p:nvSpPr>
        <p:spPr bwMode="auto">
          <a:xfrm>
            <a:off x="80303" y="548680"/>
            <a:ext cx="4055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b="1" dirty="0">
                <a:latin typeface="ＭＳ ゴシック" panose="020B0609070205080204" pitchFamily="49" charset="-128"/>
                <a:ea typeface="ＭＳ ゴシック" panose="020B0609070205080204" pitchFamily="49" charset="-128"/>
              </a:rPr>
              <a:t>■事業進捗</a:t>
            </a:r>
            <a:r>
              <a:rPr lang="ja-JP" altLang="en-US" sz="2000" b="1" dirty="0" smtClean="0">
                <a:latin typeface="ＭＳ ゴシック" panose="020B0609070205080204" pitchFamily="49" charset="-128"/>
                <a:ea typeface="ＭＳ ゴシック" panose="020B0609070205080204" pitchFamily="49" charset="-128"/>
              </a:rPr>
              <a:t>状況（供用済み区間）</a:t>
            </a:r>
            <a:endParaRPr lang="ja-JP" altLang="en-US" sz="2000" b="1" dirty="0">
              <a:latin typeface="ＭＳ ゴシック" panose="020B0609070205080204" pitchFamily="49" charset="-128"/>
              <a:ea typeface="ＭＳ ゴシック" panose="020B0609070205080204" pitchFamily="49" charset="-128"/>
            </a:endParaRPr>
          </a:p>
        </p:txBody>
      </p:sp>
      <p:pic>
        <p:nvPicPr>
          <p:cNvPr id="68" name="図 6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374" y="4229319"/>
            <a:ext cx="4389445" cy="2469064"/>
          </a:xfrm>
          <a:prstGeom prst="rect">
            <a:avLst/>
          </a:prstGeom>
        </p:spPr>
      </p:pic>
      <p:pic>
        <p:nvPicPr>
          <p:cNvPr id="14" name="図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3865851" y="2453660"/>
            <a:ext cx="5623740" cy="2865705"/>
          </a:xfrm>
          <a:prstGeom prst="rect">
            <a:avLst/>
          </a:prstGeom>
        </p:spPr>
      </p:pic>
      <p:sp>
        <p:nvSpPr>
          <p:cNvPr id="90" name="テキスト ボックス 89"/>
          <p:cNvSpPr txBox="1"/>
          <p:nvPr/>
        </p:nvSpPr>
        <p:spPr>
          <a:xfrm>
            <a:off x="6692393" y="1472555"/>
            <a:ext cx="1021434"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ja-JP" altLang="en-US" sz="1200" b="1" dirty="0" smtClean="0"/>
              <a:t>１工区</a:t>
            </a:r>
            <a:endParaRPr kumimoji="1" lang="en-US" altLang="ja-JP" sz="1200" b="1" dirty="0" smtClean="0"/>
          </a:p>
          <a:p>
            <a:pPr algn="ctr"/>
            <a:r>
              <a:rPr lang="en-US" altLang="ja-JP" sz="1200" b="1" dirty="0" smtClean="0"/>
              <a:t>L=1.8km</a:t>
            </a:r>
          </a:p>
          <a:p>
            <a:pPr algn="ctr"/>
            <a:r>
              <a:rPr lang="ja-JP" altLang="en-US" sz="1200" b="1" dirty="0" smtClean="0"/>
              <a:t>（</a:t>
            </a:r>
            <a:r>
              <a:rPr lang="en-US" altLang="ja-JP" sz="1200" b="1" dirty="0" smtClean="0"/>
              <a:t>H15.3</a:t>
            </a:r>
            <a:r>
              <a:rPr lang="ja-JP" altLang="en-US" sz="1200" b="1" dirty="0" smtClean="0"/>
              <a:t>供用）</a:t>
            </a:r>
            <a:endParaRPr kumimoji="1" lang="ja-JP" altLang="en-US" sz="1200" b="1" dirty="0"/>
          </a:p>
        </p:txBody>
      </p:sp>
      <p:sp>
        <p:nvSpPr>
          <p:cNvPr id="93" name="テキスト ボックス 221"/>
          <p:cNvSpPr txBox="1"/>
          <p:nvPr/>
        </p:nvSpPr>
        <p:spPr>
          <a:xfrm>
            <a:off x="8104069" y="3293381"/>
            <a:ext cx="724878" cy="646331"/>
          </a:xfrm>
          <a:prstGeom prst="rect">
            <a:avLst/>
          </a:prstGeom>
          <a:noFill/>
          <a:ln w="34925" cmpd="dbl">
            <a:noFill/>
          </a:ln>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smtClean="0"/>
              <a:t>大阪府</a:t>
            </a:r>
            <a:endParaRPr kumimoji="1" lang="en-US" altLang="ja-JP" sz="1200" b="1" dirty="0" smtClean="0"/>
          </a:p>
          <a:p>
            <a:pPr algn="ctr"/>
            <a:r>
              <a:rPr kumimoji="1" lang="ja-JP" altLang="en-US" sz="1200" b="1" dirty="0" smtClean="0"/>
              <a:t>区間</a:t>
            </a:r>
            <a:endParaRPr kumimoji="1" lang="en-US" altLang="ja-JP" sz="1200" b="1" dirty="0" smtClean="0"/>
          </a:p>
          <a:p>
            <a:pPr algn="ctr"/>
            <a:r>
              <a:rPr lang="en-US" altLang="ja-JP" sz="1200" b="1" dirty="0" smtClean="0"/>
              <a:t>L=6.1km</a:t>
            </a:r>
          </a:p>
        </p:txBody>
      </p:sp>
      <p:cxnSp>
        <p:nvCxnSpPr>
          <p:cNvPr id="94" name="直線コネクタ 93"/>
          <p:cNvCxnSpPr/>
          <p:nvPr/>
        </p:nvCxnSpPr>
        <p:spPr>
          <a:xfrm flipV="1">
            <a:off x="6369467" y="4718456"/>
            <a:ext cx="723751" cy="5108"/>
          </a:xfrm>
          <a:prstGeom prst="line">
            <a:avLst/>
          </a:prstGeom>
          <a:ln w="19050"/>
        </p:spPr>
        <p:style>
          <a:lnRef idx="1">
            <a:schemeClr val="dk1"/>
          </a:lnRef>
          <a:fillRef idx="0">
            <a:schemeClr val="dk1"/>
          </a:fillRef>
          <a:effectRef idx="0">
            <a:schemeClr val="dk1"/>
          </a:effectRef>
          <a:fontRef idx="minor">
            <a:schemeClr val="tx1"/>
          </a:fontRef>
        </p:style>
      </p:cxnSp>
      <p:cxnSp>
        <p:nvCxnSpPr>
          <p:cNvPr id="95" name="直線コネクタ 94"/>
          <p:cNvCxnSpPr/>
          <p:nvPr/>
        </p:nvCxnSpPr>
        <p:spPr>
          <a:xfrm>
            <a:off x="6381504" y="6348388"/>
            <a:ext cx="114479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6" name="直線コネクタ 95"/>
          <p:cNvCxnSpPr/>
          <p:nvPr/>
        </p:nvCxnSpPr>
        <p:spPr>
          <a:xfrm>
            <a:off x="6381504" y="4718456"/>
            <a:ext cx="0" cy="1629932"/>
          </a:xfrm>
          <a:prstGeom prst="line">
            <a:avLst/>
          </a:prstGeom>
          <a:ln w="19050"/>
        </p:spPr>
        <p:style>
          <a:lnRef idx="1">
            <a:schemeClr val="dk1"/>
          </a:lnRef>
          <a:fillRef idx="0">
            <a:schemeClr val="dk1"/>
          </a:fillRef>
          <a:effectRef idx="0">
            <a:schemeClr val="dk1"/>
          </a:effectRef>
          <a:fontRef idx="minor">
            <a:schemeClr val="tx1"/>
          </a:fontRef>
        </p:style>
      </p:cxnSp>
      <p:sp>
        <p:nvSpPr>
          <p:cNvPr id="97" name="テキスト ボックス 221"/>
          <p:cNvSpPr txBox="1"/>
          <p:nvPr/>
        </p:nvSpPr>
        <p:spPr>
          <a:xfrm>
            <a:off x="5144703" y="5199378"/>
            <a:ext cx="1342034" cy="861774"/>
          </a:xfrm>
          <a:prstGeom prst="rect">
            <a:avLst/>
          </a:prstGeom>
          <a:noFill/>
          <a:ln w="34925" cmpd="dbl">
            <a:noFill/>
          </a:ln>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smtClean="0"/>
              <a:t>府県間トンネル</a:t>
            </a:r>
            <a:endParaRPr lang="en-US" altLang="ja-JP" sz="1400" b="1" dirty="0" smtClean="0"/>
          </a:p>
          <a:p>
            <a:pPr algn="ctr"/>
            <a:r>
              <a:rPr kumimoji="1" lang="en-US" altLang="ja-JP" sz="1400" b="1" dirty="0" smtClean="0"/>
              <a:t>L=2.1km</a:t>
            </a:r>
          </a:p>
          <a:p>
            <a:pPr algn="ctr"/>
            <a:r>
              <a:rPr kumimoji="1" lang="ja-JP" altLang="en-US" b="1" dirty="0" smtClean="0"/>
              <a:t>（大阪府</a:t>
            </a:r>
            <a:r>
              <a:rPr kumimoji="1" lang="en-US" altLang="ja-JP" b="1" dirty="0" smtClean="0"/>
              <a:t>L=1.4km</a:t>
            </a:r>
            <a:r>
              <a:rPr kumimoji="1" lang="ja-JP" altLang="en-US" b="1" dirty="0" err="1" smtClean="0"/>
              <a:t>、</a:t>
            </a:r>
            <a:endParaRPr kumimoji="1" lang="en-US" altLang="ja-JP" b="1" dirty="0" smtClean="0"/>
          </a:p>
          <a:p>
            <a:pPr algn="ctr"/>
            <a:r>
              <a:rPr lang="ja-JP" altLang="en-US" b="1" dirty="0" smtClean="0"/>
              <a:t>和歌山県</a:t>
            </a:r>
            <a:r>
              <a:rPr lang="en-US" altLang="ja-JP" b="1" dirty="0" smtClean="0"/>
              <a:t>L=0.7km</a:t>
            </a:r>
            <a:r>
              <a:rPr lang="ja-JP" altLang="en-US" b="1" dirty="0" smtClean="0"/>
              <a:t>）</a:t>
            </a:r>
            <a:endParaRPr kumimoji="1" lang="en-US" altLang="ja-JP" b="1" dirty="0"/>
          </a:p>
        </p:txBody>
      </p:sp>
      <p:sp>
        <p:nvSpPr>
          <p:cNvPr id="98" name="テキスト ボックス 221"/>
          <p:cNvSpPr txBox="1"/>
          <p:nvPr/>
        </p:nvSpPr>
        <p:spPr>
          <a:xfrm>
            <a:off x="8062277" y="5931695"/>
            <a:ext cx="800219" cy="646331"/>
          </a:xfrm>
          <a:prstGeom prst="rect">
            <a:avLst/>
          </a:prstGeom>
          <a:noFill/>
          <a:ln w="34925" cmpd="dbl">
            <a:noFill/>
          </a:ln>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smtClean="0"/>
              <a:t>和歌山県</a:t>
            </a:r>
            <a:endParaRPr kumimoji="1" lang="en-US" altLang="ja-JP" sz="1200" b="1" dirty="0" smtClean="0"/>
          </a:p>
          <a:p>
            <a:pPr algn="ctr"/>
            <a:r>
              <a:rPr kumimoji="1" lang="ja-JP" altLang="en-US" sz="1200" b="1" dirty="0" smtClean="0"/>
              <a:t>区間</a:t>
            </a:r>
            <a:endParaRPr kumimoji="1" lang="en-US" altLang="ja-JP" sz="1200" b="1" dirty="0" smtClean="0"/>
          </a:p>
          <a:p>
            <a:pPr algn="ctr"/>
            <a:r>
              <a:rPr lang="en-US" altLang="ja-JP" sz="1200" b="1" dirty="0" smtClean="0"/>
              <a:t>L=1.0km</a:t>
            </a:r>
            <a:endParaRPr kumimoji="1" lang="en-US" altLang="ja-JP" sz="1200" b="1" dirty="0"/>
          </a:p>
        </p:txBody>
      </p:sp>
      <p:sp>
        <p:nvSpPr>
          <p:cNvPr id="103" name="テキスト ボックス 221"/>
          <p:cNvSpPr txBox="1"/>
          <p:nvPr/>
        </p:nvSpPr>
        <p:spPr>
          <a:xfrm>
            <a:off x="7014316" y="2813391"/>
            <a:ext cx="566862" cy="338503"/>
          </a:xfrm>
          <a:prstGeom prst="rect">
            <a:avLst/>
          </a:prstGeom>
          <a:solidFill>
            <a:schemeClr val="bg1"/>
          </a:solidFill>
          <a:ln w="34925" cmpd="dbl">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en-US" altLang="ja-JP" sz="1200" b="1" dirty="0"/>
          </a:p>
        </p:txBody>
      </p:sp>
      <p:sp>
        <p:nvSpPr>
          <p:cNvPr id="104" name="テキスト ボックス 103"/>
          <p:cNvSpPr txBox="1"/>
          <p:nvPr/>
        </p:nvSpPr>
        <p:spPr>
          <a:xfrm>
            <a:off x="6772711" y="2629065"/>
            <a:ext cx="1032655"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200" b="1" dirty="0"/>
              <a:t>２</a:t>
            </a:r>
            <a:r>
              <a:rPr kumimoji="1" lang="ja-JP" altLang="en-US" sz="1200" b="1" dirty="0" smtClean="0"/>
              <a:t>工区</a:t>
            </a:r>
            <a:endParaRPr kumimoji="1" lang="en-US" altLang="ja-JP" sz="1200" b="1" dirty="0" smtClean="0"/>
          </a:p>
          <a:p>
            <a:pPr algn="ctr"/>
            <a:r>
              <a:rPr lang="en-US" altLang="ja-JP" sz="1200" b="1" dirty="0" smtClean="0"/>
              <a:t>L=1.9km</a:t>
            </a:r>
          </a:p>
          <a:p>
            <a:pPr algn="ctr"/>
            <a:r>
              <a:rPr lang="ja-JP" altLang="en-US" sz="1200" b="1" dirty="0" smtClean="0"/>
              <a:t>（</a:t>
            </a:r>
            <a:r>
              <a:rPr lang="en-US" altLang="ja-JP" sz="1200" b="1" dirty="0" smtClean="0"/>
              <a:t>H30.9</a:t>
            </a:r>
          </a:p>
          <a:p>
            <a:pPr algn="ctr"/>
            <a:r>
              <a:rPr kumimoji="1" lang="ja-JP" altLang="en-US" sz="1200" b="1" dirty="0" smtClean="0"/>
              <a:t>本線</a:t>
            </a:r>
            <a:r>
              <a:rPr kumimoji="1" lang="en-US" altLang="ja-JP" sz="1200" b="1" dirty="0" smtClean="0"/>
              <a:t>L=1.6km</a:t>
            </a:r>
          </a:p>
          <a:p>
            <a:pPr algn="ctr"/>
            <a:r>
              <a:rPr kumimoji="1" lang="ja-JP" altLang="en-US" sz="1200" b="1" dirty="0" smtClean="0"/>
              <a:t>供用）</a:t>
            </a:r>
            <a:endParaRPr kumimoji="1" lang="ja-JP" altLang="en-US" sz="1200" b="1" dirty="0"/>
          </a:p>
        </p:txBody>
      </p:sp>
      <p:sp>
        <p:nvSpPr>
          <p:cNvPr id="105" name="テキスト ボックス 221"/>
          <p:cNvSpPr txBox="1"/>
          <p:nvPr/>
        </p:nvSpPr>
        <p:spPr>
          <a:xfrm>
            <a:off x="6064599" y="692696"/>
            <a:ext cx="1221809" cy="461665"/>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smtClean="0"/>
              <a:t>一般国道</a:t>
            </a:r>
            <a:r>
              <a:rPr kumimoji="1" lang="en-US" altLang="ja-JP" sz="1200" b="1" dirty="0" smtClean="0"/>
              <a:t>371</a:t>
            </a:r>
            <a:r>
              <a:rPr kumimoji="1" lang="ja-JP" altLang="en-US" sz="1200" b="1" dirty="0" smtClean="0"/>
              <a:t>号</a:t>
            </a:r>
            <a:endParaRPr kumimoji="1" lang="en-US" altLang="ja-JP" sz="1200" b="1" dirty="0" smtClean="0"/>
          </a:p>
          <a:p>
            <a:pPr algn="ctr"/>
            <a:r>
              <a:rPr lang="ja-JP" altLang="en-US" sz="1200" b="1" dirty="0"/>
              <a:t>（</a:t>
            </a:r>
            <a:r>
              <a:rPr lang="ja-JP" altLang="en-US" sz="1200" b="1" dirty="0" smtClean="0"/>
              <a:t>石仏バイパス）</a:t>
            </a:r>
            <a:endParaRPr kumimoji="1" lang="en-US" altLang="ja-JP" sz="1200" b="1" dirty="0"/>
          </a:p>
        </p:txBody>
      </p:sp>
      <p:grpSp>
        <p:nvGrpSpPr>
          <p:cNvPr id="107" name="グループ化 106"/>
          <p:cNvGrpSpPr/>
          <p:nvPr/>
        </p:nvGrpSpPr>
        <p:grpSpPr>
          <a:xfrm>
            <a:off x="8171628" y="992028"/>
            <a:ext cx="444090" cy="452846"/>
            <a:chOff x="7006378" y="2325764"/>
            <a:chExt cx="444090" cy="452846"/>
          </a:xfrm>
          <a:solidFill>
            <a:schemeClr val="bg1"/>
          </a:solidFill>
        </p:grpSpPr>
        <p:pic>
          <p:nvPicPr>
            <p:cNvPr id="108" name="Object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rot="2899641">
              <a:off x="7002000" y="2330142"/>
              <a:ext cx="452846" cy="4440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9" name="WordArt 58"/>
            <p:cNvSpPr>
              <a:spLocks noChangeArrowheads="1" noChangeShapeType="1" noTextEdit="1"/>
            </p:cNvSpPr>
            <p:nvPr/>
          </p:nvSpPr>
          <p:spPr bwMode="auto">
            <a:xfrm rot="21317328">
              <a:off x="7178938" y="2493550"/>
              <a:ext cx="138116" cy="108704"/>
            </a:xfrm>
            <a:prstGeom prst="rect">
              <a:avLst/>
            </a:prstGeom>
            <a:grpFill/>
            <a:extLst>
              <a:ext uri="{AF507438-7753-43E0-B8FC-AC1667EBCBE1}">
                <a14:hiddenEffects xmlns:a14="http://schemas.microsoft.com/office/drawing/2010/main">
                  <a:effectLst/>
                </a14:hiddenEffects>
              </a:ext>
            </a:extLst>
          </p:spPr>
          <p:txBody>
            <a:bodyPr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800" kern="10" dirty="0">
                  <a:ln w="9525">
                    <a:solidFill>
                      <a:srgbClr val="000000"/>
                    </a:solidFill>
                    <a:round/>
                    <a:headEnd/>
                    <a:tailEnd/>
                  </a:ln>
                  <a:solidFill>
                    <a:srgbClr xmlns:mc="http://schemas.openxmlformats.org/markup-compatibility/2006" xmlns:a14="http://schemas.microsoft.com/office/drawing/2010/main" val="000000" mc:Ignorable="a14" a14:legacySpreadsheetColorIndex="8"/>
                  </a:solidFill>
                  <a:latin typeface="Viner Hand ITC"/>
                </a:rPr>
                <a:t>N</a:t>
              </a:r>
              <a:endParaRPr lang="ja-JP" altLang="en-US" sz="1800" kern="10" dirty="0">
                <a:ln w="9525">
                  <a:solidFill>
                    <a:srgbClr val="000000"/>
                  </a:solidFill>
                  <a:round/>
                  <a:headEnd/>
                  <a:tailEnd/>
                </a:ln>
                <a:solidFill>
                  <a:srgbClr xmlns:mc="http://schemas.openxmlformats.org/markup-compatibility/2006" xmlns:a14="http://schemas.microsoft.com/office/drawing/2010/main" val="000000" mc:Ignorable="a14" a14:legacySpreadsheetColorIndex="8"/>
                </a:solidFill>
                <a:latin typeface="Viner Hand ITC"/>
              </a:endParaRPr>
            </a:p>
          </p:txBody>
        </p:sp>
      </p:grpSp>
      <p:sp>
        <p:nvSpPr>
          <p:cNvPr id="110" name="テキスト ボックス 221"/>
          <p:cNvSpPr txBox="1"/>
          <p:nvPr/>
        </p:nvSpPr>
        <p:spPr>
          <a:xfrm>
            <a:off x="5069125" y="3128550"/>
            <a:ext cx="1189748" cy="461665"/>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smtClean="0"/>
              <a:t>一般国道</a:t>
            </a:r>
            <a:r>
              <a:rPr kumimoji="1" lang="en-US" altLang="ja-JP" sz="1200" b="1" dirty="0" smtClean="0"/>
              <a:t>371</a:t>
            </a:r>
            <a:r>
              <a:rPr kumimoji="1" lang="ja-JP" altLang="en-US" sz="1200" b="1" dirty="0" smtClean="0"/>
              <a:t>号</a:t>
            </a:r>
            <a:endParaRPr kumimoji="1" lang="en-US" altLang="ja-JP" sz="1200" b="1" dirty="0" smtClean="0"/>
          </a:p>
          <a:p>
            <a:pPr algn="ctr"/>
            <a:r>
              <a:rPr kumimoji="1" lang="ja-JP" altLang="en-US" sz="1200" b="1" dirty="0" smtClean="0"/>
              <a:t>（</a:t>
            </a:r>
            <a:r>
              <a:rPr lang="ja-JP" altLang="en-US" sz="1200" b="1" dirty="0" smtClean="0"/>
              <a:t>現道）</a:t>
            </a:r>
            <a:endParaRPr kumimoji="1" lang="en-US" altLang="ja-JP" sz="1200" b="1" dirty="0"/>
          </a:p>
        </p:txBody>
      </p:sp>
      <p:cxnSp>
        <p:nvCxnSpPr>
          <p:cNvPr id="22" name="直線矢印コネクタ 21"/>
          <p:cNvCxnSpPr/>
          <p:nvPr/>
        </p:nvCxnSpPr>
        <p:spPr>
          <a:xfrm flipH="1">
            <a:off x="5841060" y="1154361"/>
            <a:ext cx="223540" cy="3707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flipV="1">
            <a:off x="6104198" y="2845470"/>
            <a:ext cx="135425" cy="2528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Text Box 14"/>
          <p:cNvSpPr txBox="1">
            <a:spLocks noChangeArrowheads="1"/>
          </p:cNvSpPr>
          <p:nvPr/>
        </p:nvSpPr>
        <p:spPr bwMode="auto">
          <a:xfrm>
            <a:off x="511881" y="3911051"/>
            <a:ext cx="3070975" cy="328398"/>
          </a:xfrm>
          <a:prstGeom prst="rect">
            <a:avLst/>
          </a:prstGeom>
          <a:noFill/>
          <a:ln w="9525">
            <a:noFill/>
            <a:miter lim="800000"/>
            <a:headEnd/>
            <a:tailEnd/>
          </a:ln>
        </p:spPr>
        <p:txBody>
          <a:bodyPr wrap="squar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dirty="0" smtClean="0">
                <a:solidFill>
                  <a:srgbClr val="000000"/>
                </a:solidFill>
                <a:latin typeface="ＭＳ ゴシック" pitchFamily="49" charset="-128"/>
                <a:ea typeface="ＭＳ ゴシック" pitchFamily="49" charset="-128"/>
              </a:rPr>
              <a:t>写真②：２工区（供用済区間</a:t>
            </a:r>
            <a:r>
              <a:rPr lang="ja-JP" altLang="en-US" sz="1600" dirty="0">
                <a:solidFill>
                  <a:srgbClr val="000000"/>
                </a:solidFill>
                <a:latin typeface="ＭＳ ゴシック" pitchFamily="49" charset="-128"/>
                <a:ea typeface="ＭＳ ゴシック" pitchFamily="49" charset="-128"/>
              </a:rPr>
              <a:t>）</a:t>
            </a:r>
            <a:endParaRPr lang="ja-JP" altLang="en-US" sz="3600" dirty="0">
              <a:solidFill>
                <a:srgbClr val="000000"/>
              </a:solidFill>
              <a:latin typeface="Arial" pitchFamily="34" charset="0"/>
            </a:endParaRPr>
          </a:p>
        </p:txBody>
      </p:sp>
      <p:cxnSp>
        <p:nvCxnSpPr>
          <p:cNvPr id="121" name="直線矢印コネクタ 120"/>
          <p:cNvCxnSpPr/>
          <p:nvPr/>
        </p:nvCxnSpPr>
        <p:spPr>
          <a:xfrm flipV="1">
            <a:off x="2466420" y="5250036"/>
            <a:ext cx="126669" cy="1828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4074851" y="6056384"/>
            <a:ext cx="219754" cy="1984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8" name="Text Box 14"/>
          <p:cNvSpPr txBox="1">
            <a:spLocks noChangeArrowheads="1"/>
          </p:cNvSpPr>
          <p:nvPr/>
        </p:nvSpPr>
        <p:spPr bwMode="auto">
          <a:xfrm>
            <a:off x="2043620" y="4892356"/>
            <a:ext cx="972268" cy="297620"/>
          </a:xfrm>
          <a:prstGeom prst="rect">
            <a:avLst/>
          </a:prstGeom>
          <a:noFill/>
          <a:ln w="9525">
            <a:no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400" b="1" dirty="0" smtClean="0">
                <a:solidFill>
                  <a:srgbClr val="FF0000"/>
                </a:solidFill>
                <a:latin typeface="ＭＳ ゴシック" pitchFamily="49" charset="-128"/>
                <a:ea typeface="ＭＳ ゴシック" pitchFamily="49" charset="-128"/>
              </a:rPr>
              <a:t>至 和歌山</a:t>
            </a:r>
            <a:endParaRPr lang="ja-JP" altLang="en-US" b="1" dirty="0">
              <a:solidFill>
                <a:srgbClr val="FF0000"/>
              </a:solidFill>
              <a:latin typeface="Arial" pitchFamily="34" charset="0"/>
            </a:endParaRPr>
          </a:p>
        </p:txBody>
      </p:sp>
      <p:sp>
        <p:nvSpPr>
          <p:cNvPr id="129" name="Text Box 14"/>
          <p:cNvSpPr txBox="1">
            <a:spLocks noChangeArrowheads="1"/>
          </p:cNvSpPr>
          <p:nvPr/>
        </p:nvSpPr>
        <p:spPr bwMode="auto">
          <a:xfrm>
            <a:off x="4039744" y="6301054"/>
            <a:ext cx="792731" cy="297620"/>
          </a:xfrm>
          <a:prstGeom prst="rect">
            <a:avLst/>
          </a:prstGeom>
          <a:noFill/>
          <a:ln w="9525">
            <a:no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400" b="1" dirty="0" smtClean="0">
                <a:solidFill>
                  <a:srgbClr val="FF0000"/>
                </a:solidFill>
                <a:latin typeface="ＭＳ ゴシック" pitchFamily="49" charset="-128"/>
                <a:ea typeface="ＭＳ ゴシック" pitchFamily="49" charset="-128"/>
              </a:rPr>
              <a:t>至 </a:t>
            </a:r>
            <a:r>
              <a:rPr lang="ja-JP" altLang="en-US" sz="1400" b="1" dirty="0">
                <a:solidFill>
                  <a:srgbClr val="FF0000"/>
                </a:solidFill>
                <a:latin typeface="ＭＳ ゴシック" pitchFamily="49" charset="-128"/>
                <a:ea typeface="ＭＳ ゴシック" pitchFamily="49" charset="-128"/>
              </a:rPr>
              <a:t>大阪</a:t>
            </a:r>
            <a:endParaRPr lang="en-US" altLang="ja-JP" sz="1400" b="1" dirty="0" smtClean="0">
              <a:solidFill>
                <a:srgbClr val="FF0000"/>
              </a:solidFill>
              <a:latin typeface="ＭＳ ゴシック" pitchFamily="49" charset="-128"/>
              <a:ea typeface="ＭＳ ゴシック" pitchFamily="49" charset="-128"/>
            </a:endParaRPr>
          </a:p>
        </p:txBody>
      </p:sp>
      <p:sp>
        <p:nvSpPr>
          <p:cNvPr id="130" name="Text Box 14"/>
          <p:cNvSpPr txBox="1">
            <a:spLocks noChangeArrowheads="1"/>
          </p:cNvSpPr>
          <p:nvPr/>
        </p:nvSpPr>
        <p:spPr bwMode="auto">
          <a:xfrm>
            <a:off x="511881" y="1032520"/>
            <a:ext cx="3070975" cy="328398"/>
          </a:xfrm>
          <a:prstGeom prst="rect">
            <a:avLst/>
          </a:prstGeom>
          <a:noFill/>
          <a:ln w="9525">
            <a:noFill/>
            <a:miter lim="800000"/>
            <a:headEnd/>
            <a:tailEnd/>
          </a:ln>
        </p:spPr>
        <p:txBody>
          <a:bodyPr wrap="squar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dirty="0" smtClean="0">
                <a:solidFill>
                  <a:srgbClr val="000000"/>
                </a:solidFill>
                <a:latin typeface="ＭＳ ゴシック" pitchFamily="49" charset="-128"/>
                <a:ea typeface="ＭＳ ゴシック" pitchFamily="49" charset="-128"/>
              </a:rPr>
              <a:t>写真</a:t>
            </a:r>
            <a:r>
              <a:rPr lang="ja-JP" altLang="en-US" sz="1600" dirty="0">
                <a:solidFill>
                  <a:srgbClr val="000000"/>
                </a:solidFill>
                <a:latin typeface="ＭＳ ゴシック" pitchFamily="49" charset="-128"/>
                <a:ea typeface="ＭＳ ゴシック" pitchFamily="49" charset="-128"/>
              </a:rPr>
              <a:t>①</a:t>
            </a:r>
            <a:r>
              <a:rPr lang="ja-JP" altLang="en-US" sz="1600" dirty="0" smtClean="0">
                <a:solidFill>
                  <a:srgbClr val="000000"/>
                </a:solidFill>
                <a:latin typeface="ＭＳ ゴシック" pitchFamily="49" charset="-128"/>
                <a:ea typeface="ＭＳ ゴシック" pitchFamily="49" charset="-128"/>
              </a:rPr>
              <a:t>：１工区（供用済区間</a:t>
            </a:r>
            <a:r>
              <a:rPr lang="ja-JP" altLang="en-US" sz="1600" dirty="0">
                <a:solidFill>
                  <a:srgbClr val="000000"/>
                </a:solidFill>
                <a:latin typeface="ＭＳ ゴシック" pitchFamily="49" charset="-128"/>
                <a:ea typeface="ＭＳ ゴシック" pitchFamily="49" charset="-128"/>
              </a:rPr>
              <a:t>）</a:t>
            </a:r>
            <a:endParaRPr lang="ja-JP" altLang="en-US" sz="3600" dirty="0">
              <a:solidFill>
                <a:srgbClr val="000000"/>
              </a:solidFill>
              <a:latin typeface="Arial" pitchFamily="34" charset="0"/>
            </a:endParaRPr>
          </a:p>
        </p:txBody>
      </p:sp>
      <p:cxnSp>
        <p:nvCxnSpPr>
          <p:cNvPr id="35" name="直線矢印コネクタ 34"/>
          <p:cNvCxnSpPr/>
          <p:nvPr/>
        </p:nvCxnSpPr>
        <p:spPr>
          <a:xfrm flipH="1">
            <a:off x="2569975" y="3334248"/>
            <a:ext cx="194766" cy="2450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 Box 14"/>
          <p:cNvSpPr txBox="1">
            <a:spLocks noChangeArrowheads="1"/>
          </p:cNvSpPr>
          <p:nvPr/>
        </p:nvSpPr>
        <p:spPr bwMode="auto">
          <a:xfrm>
            <a:off x="2196723" y="3573306"/>
            <a:ext cx="792731" cy="297620"/>
          </a:xfrm>
          <a:prstGeom prst="rect">
            <a:avLst/>
          </a:prstGeom>
          <a:noFill/>
          <a:ln w="9525">
            <a:no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400" b="1" dirty="0" smtClean="0">
                <a:solidFill>
                  <a:srgbClr val="FF0000"/>
                </a:solidFill>
                <a:latin typeface="ＭＳ ゴシック" pitchFamily="49" charset="-128"/>
                <a:ea typeface="ＭＳ ゴシック" pitchFamily="49" charset="-128"/>
              </a:rPr>
              <a:t>至 </a:t>
            </a:r>
            <a:r>
              <a:rPr lang="ja-JP" altLang="en-US" sz="1400" b="1" dirty="0">
                <a:solidFill>
                  <a:srgbClr val="FF0000"/>
                </a:solidFill>
                <a:latin typeface="ＭＳ ゴシック" pitchFamily="49" charset="-128"/>
                <a:ea typeface="ＭＳ ゴシック" pitchFamily="49" charset="-128"/>
              </a:rPr>
              <a:t>大阪</a:t>
            </a:r>
            <a:endParaRPr lang="en-US" altLang="ja-JP" sz="1400" b="1" dirty="0" smtClean="0">
              <a:solidFill>
                <a:srgbClr val="FF0000"/>
              </a:solidFill>
              <a:latin typeface="ＭＳ ゴシック" pitchFamily="49" charset="-128"/>
              <a:ea typeface="ＭＳ ゴシック" pitchFamily="49" charset="-128"/>
            </a:endParaRPr>
          </a:p>
        </p:txBody>
      </p:sp>
      <p:cxnSp>
        <p:nvCxnSpPr>
          <p:cNvPr id="37" name="直線矢印コネクタ 36"/>
          <p:cNvCxnSpPr/>
          <p:nvPr/>
        </p:nvCxnSpPr>
        <p:spPr>
          <a:xfrm flipH="1" flipV="1">
            <a:off x="2593089" y="2429285"/>
            <a:ext cx="67128" cy="2162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3167121" y="2518468"/>
            <a:ext cx="263971" cy="866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 Box 14"/>
          <p:cNvSpPr txBox="1">
            <a:spLocks noChangeArrowheads="1"/>
          </p:cNvSpPr>
          <p:nvPr/>
        </p:nvSpPr>
        <p:spPr bwMode="auto">
          <a:xfrm>
            <a:off x="3417181" y="2338820"/>
            <a:ext cx="523426" cy="297620"/>
          </a:xfrm>
          <a:prstGeom prst="rect">
            <a:avLst/>
          </a:prstGeom>
          <a:noFill/>
          <a:ln w="9525">
            <a:no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400" b="1" dirty="0" smtClean="0">
                <a:solidFill>
                  <a:srgbClr val="FF0000"/>
                </a:solidFill>
                <a:latin typeface="ＭＳ ゴシック" pitchFamily="49" charset="-128"/>
                <a:ea typeface="ＭＳ ゴシック" pitchFamily="49" charset="-128"/>
              </a:rPr>
              <a:t>現</a:t>
            </a:r>
            <a:r>
              <a:rPr lang="ja-JP" altLang="en-US" sz="1400" b="1" dirty="0">
                <a:solidFill>
                  <a:srgbClr val="FF0000"/>
                </a:solidFill>
                <a:latin typeface="ＭＳ ゴシック" pitchFamily="49" charset="-128"/>
                <a:ea typeface="ＭＳ ゴシック" pitchFamily="49" charset="-128"/>
              </a:rPr>
              <a:t>道</a:t>
            </a:r>
            <a:endParaRPr lang="en-US" altLang="ja-JP" sz="1400" b="1" dirty="0" smtClean="0">
              <a:solidFill>
                <a:srgbClr val="FF0000"/>
              </a:solidFill>
              <a:latin typeface="ＭＳ ゴシック" pitchFamily="49" charset="-128"/>
              <a:ea typeface="ＭＳ ゴシック" pitchFamily="49" charset="-128"/>
            </a:endParaRPr>
          </a:p>
        </p:txBody>
      </p:sp>
      <p:sp>
        <p:nvSpPr>
          <p:cNvPr id="43" name="Text Box 14"/>
          <p:cNvSpPr txBox="1">
            <a:spLocks noChangeArrowheads="1"/>
          </p:cNvSpPr>
          <p:nvPr/>
        </p:nvSpPr>
        <p:spPr bwMode="auto">
          <a:xfrm>
            <a:off x="1412761" y="2250950"/>
            <a:ext cx="1241571" cy="297620"/>
          </a:xfrm>
          <a:prstGeom prst="rect">
            <a:avLst/>
          </a:prstGeom>
          <a:noFill/>
          <a:ln w="9525">
            <a:no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400" b="1" dirty="0" smtClean="0">
                <a:solidFill>
                  <a:srgbClr val="FF0000"/>
                </a:solidFill>
                <a:latin typeface="ＭＳ ゴシック" pitchFamily="49" charset="-128"/>
                <a:ea typeface="ＭＳ ゴシック" pitchFamily="49" charset="-128"/>
              </a:rPr>
              <a:t>石仏バイパス</a:t>
            </a:r>
            <a:endParaRPr lang="en-US" altLang="ja-JP" sz="1400" b="1" dirty="0" smtClean="0">
              <a:solidFill>
                <a:srgbClr val="FF0000"/>
              </a:solidFill>
              <a:latin typeface="ＭＳ ゴシック" pitchFamily="49" charset="-128"/>
              <a:ea typeface="ＭＳ ゴシック" pitchFamily="49" charset="-128"/>
            </a:endParaRPr>
          </a:p>
        </p:txBody>
      </p:sp>
      <p:cxnSp>
        <p:nvCxnSpPr>
          <p:cNvPr id="41" name="直線矢印コネクタ 40"/>
          <p:cNvCxnSpPr/>
          <p:nvPr/>
        </p:nvCxnSpPr>
        <p:spPr>
          <a:xfrm>
            <a:off x="6296737" y="2273761"/>
            <a:ext cx="66392" cy="2519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4" name="Text Box 14"/>
          <p:cNvSpPr txBox="1">
            <a:spLocks noChangeArrowheads="1"/>
          </p:cNvSpPr>
          <p:nvPr/>
        </p:nvSpPr>
        <p:spPr bwMode="auto">
          <a:xfrm>
            <a:off x="5779884" y="2045676"/>
            <a:ext cx="626018" cy="266843"/>
          </a:xfrm>
          <a:prstGeom prst="rect">
            <a:avLst/>
          </a:prstGeom>
          <a:noFill/>
          <a:ln w="9525">
            <a:no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200" b="1" dirty="0" smtClean="0">
                <a:solidFill>
                  <a:sysClr val="windowText" lastClr="000000"/>
                </a:solidFill>
                <a:latin typeface="ＭＳ ゴシック" pitchFamily="49" charset="-128"/>
                <a:ea typeface="ＭＳ ゴシック" pitchFamily="49" charset="-128"/>
              </a:rPr>
              <a:t>写真②</a:t>
            </a:r>
            <a:endParaRPr lang="en-US" altLang="ja-JP" sz="1200" b="1" dirty="0" smtClean="0">
              <a:solidFill>
                <a:sysClr val="windowText" lastClr="000000"/>
              </a:solidFill>
              <a:latin typeface="ＭＳ ゴシック" pitchFamily="49" charset="-128"/>
              <a:ea typeface="ＭＳ ゴシック" pitchFamily="49" charset="-128"/>
            </a:endParaRPr>
          </a:p>
        </p:txBody>
      </p:sp>
      <p:cxnSp>
        <p:nvCxnSpPr>
          <p:cNvPr id="46" name="直線矢印コネクタ 45"/>
          <p:cNvCxnSpPr/>
          <p:nvPr/>
        </p:nvCxnSpPr>
        <p:spPr>
          <a:xfrm>
            <a:off x="5318692" y="1071508"/>
            <a:ext cx="126936" cy="2213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7" name="Text Box 14"/>
          <p:cNvSpPr txBox="1">
            <a:spLocks noChangeArrowheads="1"/>
          </p:cNvSpPr>
          <p:nvPr/>
        </p:nvSpPr>
        <p:spPr bwMode="auto">
          <a:xfrm>
            <a:off x="5356159" y="974251"/>
            <a:ext cx="626018" cy="266843"/>
          </a:xfrm>
          <a:prstGeom prst="rect">
            <a:avLst/>
          </a:prstGeom>
          <a:noFill/>
          <a:ln w="9525">
            <a:no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200" b="1" dirty="0" smtClean="0">
                <a:solidFill>
                  <a:sysClr val="windowText" lastClr="000000"/>
                </a:solidFill>
                <a:latin typeface="ＭＳ ゴシック" pitchFamily="49" charset="-128"/>
                <a:ea typeface="ＭＳ ゴシック" pitchFamily="49" charset="-128"/>
              </a:rPr>
              <a:t>写真①</a:t>
            </a:r>
            <a:endParaRPr lang="en-US" altLang="ja-JP" sz="1200" b="1" dirty="0" smtClean="0">
              <a:solidFill>
                <a:sysClr val="windowText" lastClr="000000"/>
              </a:solidFill>
              <a:latin typeface="ＭＳ ゴシック" pitchFamily="49" charset="-128"/>
              <a:ea typeface="ＭＳ ゴシック" pitchFamily="49" charset="-128"/>
            </a:endParaRPr>
          </a:p>
        </p:txBody>
      </p:sp>
      <p:sp>
        <p:nvSpPr>
          <p:cNvPr id="45" name="テキスト ボックス 44"/>
          <p:cNvSpPr txBox="1"/>
          <p:nvPr/>
        </p:nvSpPr>
        <p:spPr>
          <a:xfrm>
            <a:off x="7501879" y="4586898"/>
            <a:ext cx="800219" cy="646331"/>
          </a:xfrm>
          <a:prstGeom prst="rect">
            <a:avLst/>
          </a:prstGeom>
          <a:solidFill>
            <a:srgbClr val="FFFFFF">
              <a:alpha val="69804"/>
            </a:srgbClr>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200" b="1" dirty="0" smtClean="0">
                <a:solidFill>
                  <a:srgbClr val="FF0000"/>
                </a:solidFill>
              </a:rPr>
              <a:t>３</a:t>
            </a:r>
            <a:r>
              <a:rPr kumimoji="1" lang="ja-JP" altLang="en-US" sz="1200" b="1" dirty="0" smtClean="0">
                <a:solidFill>
                  <a:srgbClr val="FF0000"/>
                </a:solidFill>
              </a:rPr>
              <a:t>工区</a:t>
            </a:r>
            <a:endParaRPr kumimoji="1" lang="en-US" altLang="ja-JP" sz="1200" b="1" dirty="0" smtClean="0">
              <a:solidFill>
                <a:srgbClr val="FF0000"/>
              </a:solidFill>
            </a:endParaRPr>
          </a:p>
          <a:p>
            <a:pPr algn="ctr"/>
            <a:r>
              <a:rPr lang="en-US" altLang="ja-JP" sz="1200" b="1" dirty="0" smtClean="0">
                <a:solidFill>
                  <a:srgbClr val="FF0000"/>
                </a:solidFill>
              </a:rPr>
              <a:t>L=2.4km</a:t>
            </a:r>
          </a:p>
          <a:p>
            <a:pPr algn="ctr"/>
            <a:r>
              <a:rPr lang="ja-JP" altLang="en-US" sz="1200" b="1" dirty="0" smtClean="0">
                <a:solidFill>
                  <a:srgbClr val="FF0000"/>
                </a:solidFill>
              </a:rPr>
              <a:t>（</a:t>
            </a:r>
            <a:r>
              <a:rPr lang="ja-JP" altLang="en-US" sz="1200" b="1" dirty="0">
                <a:solidFill>
                  <a:srgbClr val="FF0000"/>
                </a:solidFill>
              </a:rPr>
              <a:t>事業中</a:t>
            </a:r>
            <a:r>
              <a:rPr kumimoji="1" lang="ja-JP" altLang="en-US" sz="1200" b="1" dirty="0" smtClean="0">
                <a:solidFill>
                  <a:srgbClr val="FF0000"/>
                </a:solidFill>
              </a:rPr>
              <a:t>）</a:t>
            </a:r>
            <a:endParaRPr kumimoji="1" lang="ja-JP" altLang="en-US" sz="1200" b="1" dirty="0">
              <a:solidFill>
                <a:srgbClr val="FF0000"/>
              </a:solidFill>
            </a:endParaRPr>
          </a:p>
        </p:txBody>
      </p:sp>
    </p:spTree>
    <p:extLst>
      <p:ext uri="{BB962C8B-B14F-4D97-AF65-F5344CB8AC3E}">
        <p14:creationId xmlns:p14="http://schemas.microsoft.com/office/powerpoint/2010/main" val="2766069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6053" y="1208943"/>
            <a:ext cx="2184517" cy="1638388"/>
          </a:xfrm>
          <a:prstGeom prst="rect">
            <a:avLst/>
          </a:prstGeom>
        </p:spPr>
      </p:pic>
      <p:sp>
        <p:nvSpPr>
          <p:cNvPr id="10" name="タイトル 2"/>
          <p:cNvSpPr>
            <a:spLocks noGrp="1"/>
          </p:cNvSpPr>
          <p:nvPr>
            <p:ph type="ctrTitle"/>
          </p:nvPr>
        </p:nvSpPr>
        <p:spPr>
          <a:xfrm>
            <a:off x="0" y="0"/>
            <a:ext cx="9144000" cy="554038"/>
          </a:xfrm>
          <a:gradFill>
            <a:gsLst>
              <a:gs pos="0">
                <a:schemeClr val="accent1"/>
              </a:gs>
              <a:gs pos="50000">
                <a:schemeClr val="bg1"/>
              </a:gs>
              <a:gs pos="100000">
                <a:schemeClr val="accent1"/>
              </a:gs>
            </a:gsLst>
            <a:lin ang="5400000" scaled="0"/>
          </a:gradFill>
        </p:spPr>
        <p:txBody>
          <a:bodyPr>
            <a:normAutofit/>
          </a:bodyPr>
          <a:lstStyle/>
          <a:p>
            <a:pPr algn="l">
              <a:defRPr/>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１．事業概要</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45"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5621EE2A-ABB2-4E0B-892A-6854CFB2301B}" type="slidenum">
              <a:rPr lang="ja-JP" altLang="en-US" sz="2000" smtClean="0">
                <a:latin typeface="Arial" pitchFamily="34" charset="0"/>
              </a:rPr>
              <a:pPr eaLnBrk="1" hangingPunct="1">
                <a:spcBef>
                  <a:spcPct val="0"/>
                </a:spcBef>
                <a:buFontTx/>
                <a:buNone/>
              </a:pPr>
              <a:t>5</a:t>
            </a:fld>
            <a:endParaRPr lang="ja-JP" altLang="en-US" sz="2000" smtClean="0">
              <a:latin typeface="Arial" pitchFamily="34" charset="0"/>
            </a:endParaRPr>
          </a:p>
        </p:txBody>
      </p:sp>
      <p:sp>
        <p:nvSpPr>
          <p:cNvPr id="32" name="正方形/長方形 2"/>
          <p:cNvSpPr>
            <a:spLocks noChangeArrowheads="1"/>
          </p:cNvSpPr>
          <p:nvPr/>
        </p:nvSpPr>
        <p:spPr bwMode="auto">
          <a:xfrm>
            <a:off x="80303" y="548680"/>
            <a:ext cx="37978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b="1" dirty="0">
                <a:latin typeface="ＭＳ ゴシック" panose="020B0609070205080204" pitchFamily="49" charset="-128"/>
                <a:ea typeface="ＭＳ ゴシック" panose="020B0609070205080204" pitchFamily="49" charset="-128"/>
              </a:rPr>
              <a:t>■事業進捗</a:t>
            </a:r>
            <a:r>
              <a:rPr lang="ja-JP" altLang="en-US" sz="2000" b="1" dirty="0" smtClean="0">
                <a:latin typeface="ＭＳ ゴシック" panose="020B0609070205080204" pitchFamily="49" charset="-128"/>
                <a:ea typeface="ＭＳ ゴシック" panose="020B0609070205080204" pitchFamily="49" charset="-128"/>
              </a:rPr>
              <a:t>状況（</a:t>
            </a:r>
            <a:r>
              <a:rPr lang="ja-JP" altLang="en-US" sz="2000" b="1" dirty="0">
                <a:latin typeface="ＭＳ ゴシック" panose="020B0609070205080204" pitchFamily="49" charset="-128"/>
                <a:ea typeface="ＭＳ ゴシック" panose="020B0609070205080204" pitchFamily="49" charset="-128"/>
              </a:rPr>
              <a:t>工事中</a:t>
            </a:r>
            <a:r>
              <a:rPr lang="ja-JP" altLang="en-US" sz="2000" b="1" dirty="0" smtClean="0">
                <a:latin typeface="ＭＳ ゴシック" panose="020B0609070205080204" pitchFamily="49" charset="-128"/>
                <a:ea typeface="ＭＳ ゴシック" panose="020B0609070205080204" pitchFamily="49" charset="-128"/>
              </a:rPr>
              <a:t>区間）</a:t>
            </a:r>
            <a:endParaRPr lang="ja-JP" altLang="en-US" sz="2000" b="1" dirty="0">
              <a:latin typeface="ＭＳ ゴシック" panose="020B0609070205080204" pitchFamily="49" charset="-128"/>
              <a:ea typeface="ＭＳ ゴシック" panose="020B0609070205080204" pitchFamily="49" charset="-128"/>
            </a:endParaRPr>
          </a:p>
        </p:txBody>
      </p:sp>
      <p:pic>
        <p:nvPicPr>
          <p:cNvPr id="14" name="図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3865851" y="2453660"/>
            <a:ext cx="5623740" cy="2865705"/>
          </a:xfrm>
          <a:prstGeom prst="rect">
            <a:avLst/>
          </a:prstGeom>
        </p:spPr>
      </p:pic>
      <p:sp>
        <p:nvSpPr>
          <p:cNvPr id="90" name="テキスト ボックス 89"/>
          <p:cNvSpPr txBox="1"/>
          <p:nvPr/>
        </p:nvSpPr>
        <p:spPr>
          <a:xfrm>
            <a:off x="6692393" y="1472555"/>
            <a:ext cx="1021434"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ja-JP" altLang="en-US" sz="1200" b="1" dirty="0" smtClean="0"/>
              <a:t>１工区</a:t>
            </a:r>
            <a:endParaRPr kumimoji="1" lang="en-US" altLang="ja-JP" sz="1200" b="1" dirty="0" smtClean="0"/>
          </a:p>
          <a:p>
            <a:pPr algn="ctr"/>
            <a:r>
              <a:rPr lang="en-US" altLang="ja-JP" sz="1200" b="1" dirty="0" smtClean="0"/>
              <a:t>L=1.8km</a:t>
            </a:r>
          </a:p>
          <a:p>
            <a:pPr algn="ctr"/>
            <a:r>
              <a:rPr lang="ja-JP" altLang="en-US" sz="1200" b="1" dirty="0" smtClean="0"/>
              <a:t>（</a:t>
            </a:r>
            <a:r>
              <a:rPr lang="en-US" altLang="ja-JP" sz="1200" b="1" dirty="0" smtClean="0"/>
              <a:t>H15.3</a:t>
            </a:r>
            <a:r>
              <a:rPr lang="ja-JP" altLang="en-US" sz="1200" b="1" dirty="0" smtClean="0"/>
              <a:t>供用）</a:t>
            </a:r>
            <a:endParaRPr kumimoji="1" lang="ja-JP" altLang="en-US" sz="1200" b="1" dirty="0"/>
          </a:p>
        </p:txBody>
      </p:sp>
      <p:sp>
        <p:nvSpPr>
          <p:cNvPr id="92" name="テキスト ボックス 91"/>
          <p:cNvSpPr txBox="1"/>
          <p:nvPr/>
        </p:nvSpPr>
        <p:spPr>
          <a:xfrm>
            <a:off x="7501879" y="4586898"/>
            <a:ext cx="800219" cy="646331"/>
          </a:xfrm>
          <a:prstGeom prst="rect">
            <a:avLst/>
          </a:prstGeom>
          <a:solidFill>
            <a:srgbClr val="FFFFFF">
              <a:alpha val="69804"/>
            </a:srgbClr>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200" b="1" dirty="0" smtClean="0">
                <a:solidFill>
                  <a:srgbClr val="FF0000"/>
                </a:solidFill>
              </a:rPr>
              <a:t>３</a:t>
            </a:r>
            <a:r>
              <a:rPr kumimoji="1" lang="ja-JP" altLang="en-US" sz="1200" b="1" dirty="0" smtClean="0">
                <a:solidFill>
                  <a:srgbClr val="FF0000"/>
                </a:solidFill>
              </a:rPr>
              <a:t>工区</a:t>
            </a:r>
            <a:endParaRPr kumimoji="1" lang="en-US" altLang="ja-JP" sz="1200" b="1" dirty="0" smtClean="0">
              <a:solidFill>
                <a:srgbClr val="FF0000"/>
              </a:solidFill>
            </a:endParaRPr>
          </a:p>
          <a:p>
            <a:pPr algn="ctr"/>
            <a:r>
              <a:rPr lang="en-US" altLang="ja-JP" sz="1200" b="1" dirty="0" smtClean="0">
                <a:solidFill>
                  <a:srgbClr val="FF0000"/>
                </a:solidFill>
              </a:rPr>
              <a:t>L=2.4km</a:t>
            </a:r>
          </a:p>
          <a:p>
            <a:pPr algn="ctr"/>
            <a:r>
              <a:rPr lang="ja-JP" altLang="en-US" sz="1200" b="1" dirty="0" smtClean="0">
                <a:solidFill>
                  <a:srgbClr val="FF0000"/>
                </a:solidFill>
              </a:rPr>
              <a:t>（</a:t>
            </a:r>
            <a:r>
              <a:rPr lang="ja-JP" altLang="en-US" sz="1200" b="1" dirty="0">
                <a:solidFill>
                  <a:srgbClr val="FF0000"/>
                </a:solidFill>
              </a:rPr>
              <a:t>事業中</a:t>
            </a:r>
            <a:r>
              <a:rPr kumimoji="1" lang="ja-JP" altLang="en-US" sz="1200" b="1" dirty="0" smtClean="0">
                <a:solidFill>
                  <a:srgbClr val="FF0000"/>
                </a:solidFill>
              </a:rPr>
              <a:t>）</a:t>
            </a:r>
            <a:endParaRPr kumimoji="1" lang="ja-JP" altLang="en-US" sz="1200" b="1" dirty="0">
              <a:solidFill>
                <a:srgbClr val="FF0000"/>
              </a:solidFill>
            </a:endParaRPr>
          </a:p>
        </p:txBody>
      </p:sp>
      <p:sp>
        <p:nvSpPr>
          <p:cNvPr id="93" name="テキスト ボックス 221"/>
          <p:cNvSpPr txBox="1"/>
          <p:nvPr/>
        </p:nvSpPr>
        <p:spPr>
          <a:xfrm>
            <a:off x="8104069" y="3293381"/>
            <a:ext cx="724878" cy="646331"/>
          </a:xfrm>
          <a:prstGeom prst="rect">
            <a:avLst/>
          </a:prstGeom>
          <a:noFill/>
          <a:ln w="34925" cmpd="dbl">
            <a:noFill/>
          </a:ln>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smtClean="0"/>
              <a:t>大阪府</a:t>
            </a:r>
            <a:endParaRPr kumimoji="1" lang="en-US" altLang="ja-JP" sz="1200" b="1" dirty="0" smtClean="0"/>
          </a:p>
          <a:p>
            <a:pPr algn="ctr"/>
            <a:r>
              <a:rPr kumimoji="1" lang="ja-JP" altLang="en-US" sz="1200" b="1" dirty="0" smtClean="0"/>
              <a:t>区間</a:t>
            </a:r>
            <a:endParaRPr kumimoji="1" lang="en-US" altLang="ja-JP" sz="1200" b="1" dirty="0" smtClean="0"/>
          </a:p>
          <a:p>
            <a:pPr algn="ctr"/>
            <a:r>
              <a:rPr lang="en-US" altLang="ja-JP" sz="1200" b="1" dirty="0" smtClean="0"/>
              <a:t>L=6.1km</a:t>
            </a:r>
            <a:endParaRPr kumimoji="1" lang="en-US" altLang="ja-JP" sz="1200" b="1" dirty="0"/>
          </a:p>
        </p:txBody>
      </p:sp>
      <p:cxnSp>
        <p:nvCxnSpPr>
          <p:cNvPr id="94" name="直線コネクタ 93"/>
          <p:cNvCxnSpPr/>
          <p:nvPr/>
        </p:nvCxnSpPr>
        <p:spPr>
          <a:xfrm flipV="1">
            <a:off x="6369467" y="4718456"/>
            <a:ext cx="723751" cy="5108"/>
          </a:xfrm>
          <a:prstGeom prst="line">
            <a:avLst/>
          </a:prstGeom>
          <a:ln w="19050"/>
        </p:spPr>
        <p:style>
          <a:lnRef idx="1">
            <a:schemeClr val="dk1"/>
          </a:lnRef>
          <a:fillRef idx="0">
            <a:schemeClr val="dk1"/>
          </a:fillRef>
          <a:effectRef idx="0">
            <a:schemeClr val="dk1"/>
          </a:effectRef>
          <a:fontRef idx="minor">
            <a:schemeClr val="tx1"/>
          </a:fontRef>
        </p:style>
      </p:cxnSp>
      <p:cxnSp>
        <p:nvCxnSpPr>
          <p:cNvPr id="95" name="直線コネクタ 94"/>
          <p:cNvCxnSpPr/>
          <p:nvPr/>
        </p:nvCxnSpPr>
        <p:spPr>
          <a:xfrm>
            <a:off x="6381504" y="6348388"/>
            <a:ext cx="114479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6" name="直線コネクタ 95"/>
          <p:cNvCxnSpPr/>
          <p:nvPr/>
        </p:nvCxnSpPr>
        <p:spPr>
          <a:xfrm>
            <a:off x="6381504" y="4718456"/>
            <a:ext cx="0" cy="1629932"/>
          </a:xfrm>
          <a:prstGeom prst="line">
            <a:avLst/>
          </a:prstGeom>
          <a:ln w="19050"/>
        </p:spPr>
        <p:style>
          <a:lnRef idx="1">
            <a:schemeClr val="dk1"/>
          </a:lnRef>
          <a:fillRef idx="0">
            <a:schemeClr val="dk1"/>
          </a:fillRef>
          <a:effectRef idx="0">
            <a:schemeClr val="dk1"/>
          </a:effectRef>
          <a:fontRef idx="minor">
            <a:schemeClr val="tx1"/>
          </a:fontRef>
        </p:style>
      </p:cxnSp>
      <p:sp>
        <p:nvSpPr>
          <p:cNvPr id="97" name="テキスト ボックス 221"/>
          <p:cNvSpPr txBox="1"/>
          <p:nvPr/>
        </p:nvSpPr>
        <p:spPr>
          <a:xfrm>
            <a:off x="5144703" y="5199378"/>
            <a:ext cx="1342034" cy="861774"/>
          </a:xfrm>
          <a:prstGeom prst="rect">
            <a:avLst/>
          </a:prstGeom>
          <a:noFill/>
          <a:ln w="34925" cmpd="dbl">
            <a:noFill/>
          </a:ln>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smtClean="0"/>
              <a:t>府県間トンネル</a:t>
            </a:r>
            <a:endParaRPr lang="en-US" altLang="ja-JP" sz="1400" b="1" dirty="0" smtClean="0"/>
          </a:p>
          <a:p>
            <a:pPr algn="ctr"/>
            <a:r>
              <a:rPr kumimoji="1" lang="en-US" altLang="ja-JP" sz="1400" b="1" dirty="0" smtClean="0"/>
              <a:t>L=2.1km</a:t>
            </a:r>
          </a:p>
          <a:p>
            <a:pPr algn="ctr"/>
            <a:r>
              <a:rPr kumimoji="1" lang="ja-JP" altLang="en-US" b="1" dirty="0" smtClean="0"/>
              <a:t>（大阪府</a:t>
            </a:r>
            <a:r>
              <a:rPr kumimoji="1" lang="en-US" altLang="ja-JP" b="1" dirty="0" smtClean="0"/>
              <a:t>L=1.4km</a:t>
            </a:r>
            <a:r>
              <a:rPr kumimoji="1" lang="ja-JP" altLang="en-US" b="1" dirty="0" err="1" smtClean="0"/>
              <a:t>、</a:t>
            </a:r>
            <a:endParaRPr kumimoji="1" lang="en-US" altLang="ja-JP" b="1" dirty="0" smtClean="0"/>
          </a:p>
          <a:p>
            <a:pPr algn="ctr"/>
            <a:r>
              <a:rPr lang="ja-JP" altLang="en-US" b="1" dirty="0" smtClean="0"/>
              <a:t>和歌山県</a:t>
            </a:r>
            <a:r>
              <a:rPr lang="en-US" altLang="ja-JP" b="1" dirty="0" smtClean="0"/>
              <a:t>L=0.7km</a:t>
            </a:r>
            <a:r>
              <a:rPr lang="ja-JP" altLang="en-US" b="1" dirty="0" smtClean="0"/>
              <a:t>）</a:t>
            </a:r>
            <a:endParaRPr kumimoji="1" lang="en-US" altLang="ja-JP" b="1" dirty="0"/>
          </a:p>
        </p:txBody>
      </p:sp>
      <p:sp>
        <p:nvSpPr>
          <p:cNvPr id="98" name="テキスト ボックス 221"/>
          <p:cNvSpPr txBox="1"/>
          <p:nvPr/>
        </p:nvSpPr>
        <p:spPr>
          <a:xfrm>
            <a:off x="8062277" y="5931695"/>
            <a:ext cx="800219" cy="646331"/>
          </a:xfrm>
          <a:prstGeom prst="rect">
            <a:avLst/>
          </a:prstGeom>
          <a:noFill/>
          <a:ln w="34925" cmpd="dbl">
            <a:noFill/>
          </a:ln>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smtClean="0"/>
              <a:t>和歌山県</a:t>
            </a:r>
            <a:endParaRPr kumimoji="1" lang="en-US" altLang="ja-JP" sz="1200" b="1" dirty="0" smtClean="0"/>
          </a:p>
          <a:p>
            <a:pPr algn="ctr"/>
            <a:r>
              <a:rPr kumimoji="1" lang="ja-JP" altLang="en-US" sz="1200" b="1" dirty="0" smtClean="0"/>
              <a:t>区間</a:t>
            </a:r>
            <a:endParaRPr kumimoji="1" lang="en-US" altLang="ja-JP" sz="1200" b="1" dirty="0" smtClean="0"/>
          </a:p>
          <a:p>
            <a:pPr algn="ctr"/>
            <a:r>
              <a:rPr lang="en-US" altLang="ja-JP" sz="1200" b="1" dirty="0" smtClean="0"/>
              <a:t>L=1.0km</a:t>
            </a:r>
            <a:endParaRPr kumimoji="1" lang="en-US" altLang="ja-JP" sz="1200" b="1" dirty="0"/>
          </a:p>
        </p:txBody>
      </p:sp>
      <p:sp>
        <p:nvSpPr>
          <p:cNvPr id="103" name="テキスト ボックス 221"/>
          <p:cNvSpPr txBox="1"/>
          <p:nvPr/>
        </p:nvSpPr>
        <p:spPr>
          <a:xfrm>
            <a:off x="7014316" y="2813391"/>
            <a:ext cx="566862" cy="338503"/>
          </a:xfrm>
          <a:prstGeom prst="rect">
            <a:avLst/>
          </a:prstGeom>
          <a:solidFill>
            <a:schemeClr val="bg1"/>
          </a:solidFill>
          <a:ln w="34925" cmpd="dbl">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en-US" altLang="ja-JP" sz="1200" b="1" dirty="0"/>
          </a:p>
        </p:txBody>
      </p:sp>
      <p:sp>
        <p:nvSpPr>
          <p:cNvPr id="104" name="テキスト ボックス 103"/>
          <p:cNvSpPr txBox="1"/>
          <p:nvPr/>
        </p:nvSpPr>
        <p:spPr>
          <a:xfrm>
            <a:off x="6772711" y="2629065"/>
            <a:ext cx="1032655"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200" b="1" dirty="0"/>
              <a:t>２</a:t>
            </a:r>
            <a:r>
              <a:rPr kumimoji="1" lang="ja-JP" altLang="en-US" sz="1200" b="1" dirty="0" smtClean="0"/>
              <a:t>工区</a:t>
            </a:r>
            <a:endParaRPr kumimoji="1" lang="en-US" altLang="ja-JP" sz="1200" b="1" dirty="0" smtClean="0"/>
          </a:p>
          <a:p>
            <a:pPr algn="ctr"/>
            <a:r>
              <a:rPr lang="en-US" altLang="ja-JP" sz="1200" b="1" dirty="0" smtClean="0"/>
              <a:t>L=1.9km</a:t>
            </a:r>
          </a:p>
          <a:p>
            <a:pPr algn="ctr"/>
            <a:r>
              <a:rPr lang="ja-JP" altLang="en-US" sz="1200" b="1" dirty="0" smtClean="0"/>
              <a:t>（</a:t>
            </a:r>
            <a:r>
              <a:rPr lang="en-US" altLang="ja-JP" sz="1200" b="1" dirty="0" smtClean="0"/>
              <a:t>H30.9</a:t>
            </a:r>
          </a:p>
          <a:p>
            <a:pPr algn="ctr"/>
            <a:r>
              <a:rPr kumimoji="1" lang="ja-JP" altLang="en-US" sz="1200" b="1" dirty="0" smtClean="0"/>
              <a:t>本線</a:t>
            </a:r>
            <a:r>
              <a:rPr kumimoji="1" lang="en-US" altLang="ja-JP" sz="1200" b="1" dirty="0" smtClean="0"/>
              <a:t>L=1.6km</a:t>
            </a:r>
          </a:p>
          <a:p>
            <a:pPr algn="ctr"/>
            <a:r>
              <a:rPr kumimoji="1" lang="ja-JP" altLang="en-US" sz="1200" b="1" dirty="0" smtClean="0"/>
              <a:t>供用）</a:t>
            </a:r>
            <a:endParaRPr kumimoji="1" lang="ja-JP" altLang="en-US" sz="1200" b="1" dirty="0"/>
          </a:p>
        </p:txBody>
      </p:sp>
      <p:sp>
        <p:nvSpPr>
          <p:cNvPr id="105" name="テキスト ボックス 221"/>
          <p:cNvSpPr txBox="1"/>
          <p:nvPr/>
        </p:nvSpPr>
        <p:spPr>
          <a:xfrm>
            <a:off x="6064599" y="692696"/>
            <a:ext cx="1221809" cy="461665"/>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smtClean="0"/>
              <a:t>一般国道</a:t>
            </a:r>
            <a:r>
              <a:rPr kumimoji="1" lang="en-US" altLang="ja-JP" sz="1200" b="1" dirty="0" smtClean="0"/>
              <a:t>371</a:t>
            </a:r>
            <a:r>
              <a:rPr kumimoji="1" lang="ja-JP" altLang="en-US" sz="1200" b="1" dirty="0" smtClean="0"/>
              <a:t>号</a:t>
            </a:r>
            <a:endParaRPr kumimoji="1" lang="en-US" altLang="ja-JP" sz="1200" b="1" dirty="0" smtClean="0"/>
          </a:p>
          <a:p>
            <a:pPr algn="ctr"/>
            <a:r>
              <a:rPr lang="ja-JP" altLang="en-US" sz="1200" b="1" dirty="0"/>
              <a:t>（</a:t>
            </a:r>
            <a:r>
              <a:rPr lang="ja-JP" altLang="en-US" sz="1200" b="1" dirty="0" smtClean="0"/>
              <a:t>石仏バイパス）</a:t>
            </a:r>
            <a:endParaRPr kumimoji="1" lang="en-US" altLang="ja-JP" sz="1200" b="1" dirty="0"/>
          </a:p>
        </p:txBody>
      </p:sp>
      <p:grpSp>
        <p:nvGrpSpPr>
          <p:cNvPr id="107" name="グループ化 106"/>
          <p:cNvGrpSpPr/>
          <p:nvPr/>
        </p:nvGrpSpPr>
        <p:grpSpPr>
          <a:xfrm>
            <a:off x="8171628" y="992028"/>
            <a:ext cx="444090" cy="452846"/>
            <a:chOff x="7006378" y="2325764"/>
            <a:chExt cx="444090" cy="452846"/>
          </a:xfrm>
          <a:solidFill>
            <a:schemeClr val="bg1"/>
          </a:solidFill>
        </p:grpSpPr>
        <p:pic>
          <p:nvPicPr>
            <p:cNvPr id="108" name="Object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rot="2899641">
              <a:off x="7002000" y="2330142"/>
              <a:ext cx="452846" cy="4440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9" name="WordArt 58"/>
            <p:cNvSpPr>
              <a:spLocks noChangeArrowheads="1" noChangeShapeType="1" noTextEdit="1"/>
            </p:cNvSpPr>
            <p:nvPr/>
          </p:nvSpPr>
          <p:spPr bwMode="auto">
            <a:xfrm rot="21317328">
              <a:off x="7178938" y="2493550"/>
              <a:ext cx="138116" cy="108704"/>
            </a:xfrm>
            <a:prstGeom prst="rect">
              <a:avLst/>
            </a:prstGeom>
            <a:grpFill/>
            <a:extLst>
              <a:ext uri="{AF507438-7753-43E0-B8FC-AC1667EBCBE1}">
                <a14:hiddenEffects xmlns:a14="http://schemas.microsoft.com/office/drawing/2010/main">
                  <a:effectLst/>
                </a14:hiddenEffects>
              </a:ext>
            </a:extLst>
          </p:spPr>
          <p:txBody>
            <a:bodyPr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800" kern="10" dirty="0">
                  <a:ln w="9525">
                    <a:solidFill>
                      <a:srgbClr val="000000"/>
                    </a:solidFill>
                    <a:round/>
                    <a:headEnd/>
                    <a:tailEnd/>
                  </a:ln>
                  <a:solidFill>
                    <a:srgbClr xmlns:mc="http://schemas.openxmlformats.org/markup-compatibility/2006" xmlns:a14="http://schemas.microsoft.com/office/drawing/2010/main" val="000000" mc:Ignorable="a14" a14:legacySpreadsheetColorIndex="8"/>
                  </a:solidFill>
                  <a:latin typeface="Viner Hand ITC"/>
                </a:rPr>
                <a:t>N</a:t>
              </a:r>
              <a:endParaRPr lang="ja-JP" altLang="en-US" sz="1800" kern="10" dirty="0">
                <a:ln w="9525">
                  <a:solidFill>
                    <a:srgbClr val="000000"/>
                  </a:solidFill>
                  <a:round/>
                  <a:headEnd/>
                  <a:tailEnd/>
                </a:ln>
                <a:solidFill>
                  <a:srgbClr xmlns:mc="http://schemas.openxmlformats.org/markup-compatibility/2006" xmlns:a14="http://schemas.microsoft.com/office/drawing/2010/main" val="000000" mc:Ignorable="a14" a14:legacySpreadsheetColorIndex="8"/>
                </a:solidFill>
                <a:latin typeface="Viner Hand ITC"/>
              </a:endParaRPr>
            </a:p>
          </p:txBody>
        </p:sp>
      </p:grpSp>
      <p:sp>
        <p:nvSpPr>
          <p:cNvPr id="110" name="テキスト ボックス 221"/>
          <p:cNvSpPr txBox="1"/>
          <p:nvPr/>
        </p:nvSpPr>
        <p:spPr>
          <a:xfrm>
            <a:off x="4860032" y="2673741"/>
            <a:ext cx="1189748" cy="461665"/>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smtClean="0"/>
              <a:t>一般国道</a:t>
            </a:r>
            <a:r>
              <a:rPr kumimoji="1" lang="en-US" altLang="ja-JP" sz="1200" b="1" dirty="0" smtClean="0"/>
              <a:t>371</a:t>
            </a:r>
            <a:r>
              <a:rPr kumimoji="1" lang="ja-JP" altLang="en-US" sz="1200" b="1" dirty="0" smtClean="0"/>
              <a:t>号</a:t>
            </a:r>
            <a:endParaRPr kumimoji="1" lang="en-US" altLang="ja-JP" sz="1200" b="1" dirty="0" smtClean="0"/>
          </a:p>
          <a:p>
            <a:pPr algn="ctr"/>
            <a:r>
              <a:rPr kumimoji="1" lang="ja-JP" altLang="en-US" sz="1200" b="1" dirty="0" smtClean="0"/>
              <a:t>（</a:t>
            </a:r>
            <a:r>
              <a:rPr lang="ja-JP" altLang="en-US" sz="1200" b="1" dirty="0" smtClean="0"/>
              <a:t>現道）</a:t>
            </a:r>
            <a:endParaRPr kumimoji="1" lang="en-US" altLang="ja-JP" sz="1200" b="1" dirty="0"/>
          </a:p>
        </p:txBody>
      </p:sp>
      <p:cxnSp>
        <p:nvCxnSpPr>
          <p:cNvPr id="22" name="直線矢印コネクタ 21"/>
          <p:cNvCxnSpPr/>
          <p:nvPr/>
        </p:nvCxnSpPr>
        <p:spPr>
          <a:xfrm flipH="1">
            <a:off x="5841060" y="1154361"/>
            <a:ext cx="223540" cy="37071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flipV="1">
            <a:off x="6049781" y="2420888"/>
            <a:ext cx="135425" cy="2528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Text Box 14"/>
          <p:cNvSpPr txBox="1">
            <a:spLocks noChangeArrowheads="1"/>
          </p:cNvSpPr>
          <p:nvPr/>
        </p:nvSpPr>
        <p:spPr bwMode="auto">
          <a:xfrm>
            <a:off x="116033" y="908720"/>
            <a:ext cx="3780086" cy="297620"/>
          </a:xfrm>
          <a:prstGeom prst="rect">
            <a:avLst/>
          </a:prstGeom>
          <a:noFill/>
          <a:ln w="9525">
            <a:noFill/>
            <a:miter lim="800000"/>
            <a:headEnd/>
            <a:tailEnd/>
          </a:ln>
        </p:spPr>
        <p:txBody>
          <a:bodyPr wrap="squar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b="1" dirty="0" smtClean="0">
                <a:solidFill>
                  <a:srgbClr val="000000"/>
                </a:solidFill>
                <a:latin typeface="ＭＳ ゴシック" pitchFamily="49" charset="-128"/>
                <a:ea typeface="ＭＳ ゴシック" pitchFamily="49" charset="-128"/>
              </a:rPr>
              <a:t>写真③：３工区（施工中・</a:t>
            </a:r>
            <a:r>
              <a:rPr lang="ja-JP" altLang="en-US" sz="1400" b="1" dirty="0" smtClean="0">
                <a:latin typeface="ＭＳ ゴシック" pitchFamily="49" charset="-128"/>
                <a:ea typeface="ＭＳ ゴシック" pitchFamily="49" charset="-128"/>
              </a:rPr>
              <a:t>小</a:t>
            </a:r>
            <a:r>
              <a:rPr lang="ja-JP" altLang="en-US" sz="1400" b="1" dirty="0" smtClean="0">
                <a:solidFill>
                  <a:srgbClr val="000000"/>
                </a:solidFill>
                <a:latin typeface="ＭＳ ゴシック" pitchFamily="49" charset="-128"/>
                <a:ea typeface="ＭＳ ゴシック" pitchFamily="49" charset="-128"/>
              </a:rPr>
              <a:t>天見谷）</a:t>
            </a:r>
            <a:endParaRPr lang="ja-JP" altLang="en-US" b="1" dirty="0">
              <a:solidFill>
                <a:srgbClr val="000000"/>
              </a:solidFill>
              <a:latin typeface="Arial" pitchFamily="34" charset="0"/>
            </a:endParaRPr>
          </a:p>
        </p:txBody>
      </p:sp>
      <p:cxnSp>
        <p:nvCxnSpPr>
          <p:cNvPr id="121" name="直線矢印コネクタ 120"/>
          <p:cNvCxnSpPr/>
          <p:nvPr/>
        </p:nvCxnSpPr>
        <p:spPr>
          <a:xfrm>
            <a:off x="2967394" y="2374011"/>
            <a:ext cx="202372" cy="1867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flipH="1" flipV="1">
            <a:off x="1867175" y="1795720"/>
            <a:ext cx="104493" cy="2118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8" name="Text Box 14"/>
          <p:cNvSpPr txBox="1">
            <a:spLocks noChangeArrowheads="1"/>
          </p:cNvSpPr>
          <p:nvPr/>
        </p:nvSpPr>
        <p:spPr bwMode="auto">
          <a:xfrm>
            <a:off x="3125996" y="2363758"/>
            <a:ext cx="972268" cy="297620"/>
          </a:xfrm>
          <a:prstGeom prst="rect">
            <a:avLst/>
          </a:prstGeom>
          <a:noFill/>
          <a:ln w="9525">
            <a:no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400" b="1" dirty="0" smtClean="0">
                <a:solidFill>
                  <a:srgbClr val="FF0000"/>
                </a:solidFill>
                <a:latin typeface="ＭＳ ゴシック" pitchFamily="49" charset="-128"/>
                <a:ea typeface="ＭＳ ゴシック" pitchFamily="49" charset="-128"/>
              </a:rPr>
              <a:t>至 和歌山</a:t>
            </a:r>
            <a:endParaRPr lang="ja-JP" altLang="en-US" b="1" dirty="0">
              <a:solidFill>
                <a:srgbClr val="FF0000"/>
              </a:solidFill>
              <a:latin typeface="Arial" pitchFamily="34" charset="0"/>
            </a:endParaRPr>
          </a:p>
        </p:txBody>
      </p:sp>
      <p:sp>
        <p:nvSpPr>
          <p:cNvPr id="129" name="Text Box 14"/>
          <p:cNvSpPr txBox="1">
            <a:spLocks noChangeArrowheads="1"/>
          </p:cNvSpPr>
          <p:nvPr/>
        </p:nvSpPr>
        <p:spPr bwMode="auto">
          <a:xfrm>
            <a:off x="1226646" y="1524316"/>
            <a:ext cx="792731" cy="297620"/>
          </a:xfrm>
          <a:prstGeom prst="rect">
            <a:avLst/>
          </a:prstGeom>
          <a:noFill/>
          <a:ln w="9525">
            <a:no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400" b="1" dirty="0" smtClean="0">
                <a:solidFill>
                  <a:srgbClr val="FF0000"/>
                </a:solidFill>
                <a:latin typeface="ＭＳ ゴシック" pitchFamily="49" charset="-128"/>
                <a:ea typeface="ＭＳ ゴシック" pitchFamily="49" charset="-128"/>
              </a:rPr>
              <a:t>至 </a:t>
            </a:r>
            <a:r>
              <a:rPr lang="ja-JP" altLang="en-US" sz="1400" b="1" dirty="0">
                <a:solidFill>
                  <a:srgbClr val="FF0000"/>
                </a:solidFill>
                <a:latin typeface="ＭＳ ゴシック" pitchFamily="49" charset="-128"/>
                <a:ea typeface="ＭＳ ゴシック" pitchFamily="49" charset="-128"/>
              </a:rPr>
              <a:t>大阪</a:t>
            </a:r>
            <a:endParaRPr lang="en-US" altLang="ja-JP" sz="1400" b="1" dirty="0" smtClean="0">
              <a:solidFill>
                <a:srgbClr val="FF0000"/>
              </a:solidFill>
              <a:latin typeface="ＭＳ ゴシック" pitchFamily="49" charset="-128"/>
              <a:ea typeface="ＭＳ ゴシック" pitchFamily="49" charset="-128"/>
            </a:endParaRPr>
          </a:p>
        </p:txBody>
      </p:sp>
      <p:sp>
        <p:nvSpPr>
          <p:cNvPr id="31" name="Text Box 14"/>
          <p:cNvSpPr txBox="1">
            <a:spLocks noChangeArrowheads="1"/>
          </p:cNvSpPr>
          <p:nvPr/>
        </p:nvSpPr>
        <p:spPr bwMode="auto">
          <a:xfrm>
            <a:off x="143842" y="2852936"/>
            <a:ext cx="3780086" cy="297620"/>
          </a:xfrm>
          <a:prstGeom prst="rect">
            <a:avLst/>
          </a:prstGeom>
          <a:noFill/>
          <a:ln w="9525">
            <a:noFill/>
            <a:miter lim="800000"/>
            <a:headEnd/>
            <a:tailEnd/>
          </a:ln>
        </p:spPr>
        <p:txBody>
          <a:bodyPr wrap="squar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b="1" dirty="0" smtClean="0">
                <a:solidFill>
                  <a:srgbClr val="000000"/>
                </a:solidFill>
                <a:latin typeface="ＭＳ ゴシック" pitchFamily="49" charset="-128"/>
                <a:ea typeface="ＭＳ ゴシック" pitchFamily="49" charset="-128"/>
              </a:rPr>
              <a:t>写真④：３工区（施工中・島の谷）</a:t>
            </a:r>
            <a:endParaRPr lang="ja-JP" altLang="en-US" b="1" dirty="0">
              <a:solidFill>
                <a:srgbClr val="000000"/>
              </a:solidFill>
              <a:latin typeface="Arial" pitchFamily="34" charset="0"/>
            </a:endParaRPr>
          </a:p>
        </p:txBody>
      </p:sp>
      <p:sp>
        <p:nvSpPr>
          <p:cNvPr id="33" name="Text Box 14"/>
          <p:cNvSpPr txBox="1">
            <a:spLocks noChangeArrowheads="1"/>
          </p:cNvSpPr>
          <p:nvPr/>
        </p:nvSpPr>
        <p:spPr bwMode="auto">
          <a:xfrm>
            <a:off x="168317" y="4859572"/>
            <a:ext cx="4965019" cy="297620"/>
          </a:xfrm>
          <a:prstGeom prst="rect">
            <a:avLst/>
          </a:prstGeom>
          <a:noFill/>
          <a:ln w="9525">
            <a:noFill/>
            <a:miter lim="800000"/>
            <a:headEnd/>
            <a:tailEnd/>
          </a:ln>
        </p:spPr>
        <p:txBody>
          <a:bodyPr wrap="squar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b="1" dirty="0" smtClean="0">
                <a:solidFill>
                  <a:srgbClr val="000000"/>
                </a:solidFill>
                <a:latin typeface="ＭＳ ゴシック" pitchFamily="49" charset="-128"/>
                <a:ea typeface="ＭＳ ゴシック" pitchFamily="49" charset="-128"/>
              </a:rPr>
              <a:t>写真⑤：和歌山県域</a:t>
            </a:r>
            <a:endParaRPr lang="ja-JP" altLang="en-US" b="1" dirty="0">
              <a:solidFill>
                <a:srgbClr val="000000"/>
              </a:solidFill>
              <a:latin typeface="Arial" pitchFamily="34" charset="0"/>
            </a:endParaRPr>
          </a:p>
        </p:txBody>
      </p:sp>
      <p:pic>
        <p:nvPicPr>
          <p:cNvPr id="7" name="図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58989" y="3140968"/>
            <a:ext cx="2160000" cy="1621947"/>
          </a:xfrm>
          <a:prstGeom prst="rect">
            <a:avLst/>
          </a:prstGeom>
        </p:spPr>
      </p:pic>
      <p:cxnSp>
        <p:nvCxnSpPr>
          <p:cNvPr id="40" name="直線矢印コネクタ 39"/>
          <p:cNvCxnSpPr/>
          <p:nvPr/>
        </p:nvCxnSpPr>
        <p:spPr>
          <a:xfrm>
            <a:off x="2987824" y="4365104"/>
            <a:ext cx="161513" cy="14439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 Box 14"/>
          <p:cNvSpPr txBox="1">
            <a:spLocks noChangeArrowheads="1"/>
          </p:cNvSpPr>
          <p:nvPr/>
        </p:nvSpPr>
        <p:spPr bwMode="auto">
          <a:xfrm>
            <a:off x="1583883" y="3372263"/>
            <a:ext cx="972268" cy="297620"/>
          </a:xfrm>
          <a:prstGeom prst="rect">
            <a:avLst/>
          </a:prstGeom>
          <a:noFill/>
          <a:ln w="9525">
            <a:no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400" b="1" dirty="0" smtClean="0">
                <a:solidFill>
                  <a:srgbClr val="FF0000"/>
                </a:solidFill>
                <a:latin typeface="ＭＳ ゴシック" pitchFamily="49" charset="-128"/>
                <a:ea typeface="ＭＳ ゴシック" pitchFamily="49" charset="-128"/>
              </a:rPr>
              <a:t>至 和歌山</a:t>
            </a:r>
            <a:endParaRPr lang="ja-JP" altLang="en-US" b="1" dirty="0">
              <a:solidFill>
                <a:srgbClr val="FF0000"/>
              </a:solidFill>
              <a:latin typeface="Arial" pitchFamily="34" charset="0"/>
            </a:endParaRPr>
          </a:p>
        </p:txBody>
      </p:sp>
      <p:cxnSp>
        <p:nvCxnSpPr>
          <p:cNvPr id="42" name="直線矢印コネクタ 41"/>
          <p:cNvCxnSpPr/>
          <p:nvPr/>
        </p:nvCxnSpPr>
        <p:spPr>
          <a:xfrm flipH="1" flipV="1">
            <a:off x="2339752" y="3717032"/>
            <a:ext cx="124779" cy="1086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 Box 14"/>
          <p:cNvSpPr txBox="1">
            <a:spLocks noChangeArrowheads="1"/>
          </p:cNvSpPr>
          <p:nvPr/>
        </p:nvSpPr>
        <p:spPr bwMode="auto">
          <a:xfrm>
            <a:off x="3088064" y="4421873"/>
            <a:ext cx="792731" cy="297620"/>
          </a:xfrm>
          <a:prstGeom prst="rect">
            <a:avLst/>
          </a:prstGeom>
          <a:noFill/>
          <a:ln w="9525">
            <a:no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400" b="1" dirty="0" smtClean="0">
                <a:solidFill>
                  <a:srgbClr val="FF0000"/>
                </a:solidFill>
                <a:latin typeface="ＭＳ ゴシック" pitchFamily="49" charset="-128"/>
                <a:ea typeface="ＭＳ ゴシック" pitchFamily="49" charset="-128"/>
              </a:rPr>
              <a:t>至 </a:t>
            </a:r>
            <a:r>
              <a:rPr lang="ja-JP" altLang="en-US" sz="1400" b="1" dirty="0">
                <a:solidFill>
                  <a:srgbClr val="FF0000"/>
                </a:solidFill>
                <a:latin typeface="ＭＳ ゴシック" pitchFamily="49" charset="-128"/>
                <a:ea typeface="ＭＳ ゴシック" pitchFamily="49" charset="-128"/>
              </a:rPr>
              <a:t>大阪</a:t>
            </a:r>
            <a:endParaRPr lang="en-US" altLang="ja-JP" sz="1400" b="1" dirty="0" smtClean="0">
              <a:solidFill>
                <a:srgbClr val="FF0000"/>
              </a:solidFill>
              <a:latin typeface="ＭＳ ゴシック" pitchFamily="49" charset="-128"/>
              <a:ea typeface="ＭＳ ゴシック" pitchFamily="49" charset="-128"/>
            </a:endParaRPr>
          </a:p>
        </p:txBody>
      </p:sp>
      <p:pic>
        <p:nvPicPr>
          <p:cNvPr id="2" name="図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4713" y="5139963"/>
            <a:ext cx="2160000" cy="1620000"/>
          </a:xfrm>
          <a:prstGeom prst="rect">
            <a:avLst/>
          </a:prstGeom>
        </p:spPr>
      </p:pic>
      <p:cxnSp>
        <p:nvCxnSpPr>
          <p:cNvPr id="39" name="直線矢印コネクタ 38"/>
          <p:cNvCxnSpPr/>
          <p:nvPr/>
        </p:nvCxnSpPr>
        <p:spPr>
          <a:xfrm flipH="1" flipV="1">
            <a:off x="742062" y="5841316"/>
            <a:ext cx="53652" cy="4178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1243870" y="6127470"/>
            <a:ext cx="269839" cy="3613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 Box 14"/>
          <p:cNvSpPr txBox="1">
            <a:spLocks noChangeArrowheads="1"/>
          </p:cNvSpPr>
          <p:nvPr/>
        </p:nvSpPr>
        <p:spPr bwMode="auto">
          <a:xfrm>
            <a:off x="1216626" y="6212159"/>
            <a:ext cx="1369261" cy="297620"/>
          </a:xfrm>
          <a:prstGeom prst="rect">
            <a:avLst/>
          </a:prstGeom>
          <a:noFill/>
          <a:ln w="9525">
            <a:noFill/>
            <a:miter lim="800000"/>
            <a:headEnd/>
            <a:tailEnd/>
          </a:ln>
        </p:spPr>
        <p:txBody>
          <a:bodyPr wrap="squar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400" b="1" dirty="0" smtClean="0">
                <a:solidFill>
                  <a:srgbClr val="FF0000"/>
                </a:solidFill>
                <a:latin typeface="ＭＳ ゴシック" pitchFamily="49" charset="-128"/>
                <a:ea typeface="ＭＳ ゴシック" pitchFamily="49" charset="-128"/>
              </a:rPr>
              <a:t>石仏</a:t>
            </a:r>
            <a:r>
              <a:rPr lang="ja-JP" altLang="en-US" sz="1400" b="1" dirty="0">
                <a:solidFill>
                  <a:srgbClr val="FF0000"/>
                </a:solidFill>
                <a:latin typeface="ＭＳ ゴシック" pitchFamily="49" charset="-128"/>
                <a:ea typeface="ＭＳ ゴシック" pitchFamily="49" charset="-128"/>
              </a:rPr>
              <a:t>バイパス</a:t>
            </a:r>
            <a:endParaRPr lang="en-US" altLang="ja-JP" sz="1400" b="1" dirty="0" smtClean="0">
              <a:solidFill>
                <a:srgbClr val="FF0000"/>
              </a:solidFill>
              <a:latin typeface="ＭＳ ゴシック" pitchFamily="49" charset="-128"/>
              <a:ea typeface="ＭＳ ゴシック" pitchFamily="49" charset="-128"/>
            </a:endParaRPr>
          </a:p>
        </p:txBody>
      </p:sp>
      <p:sp>
        <p:nvSpPr>
          <p:cNvPr id="46" name="Text Box 14"/>
          <p:cNvSpPr txBox="1">
            <a:spLocks noChangeArrowheads="1"/>
          </p:cNvSpPr>
          <p:nvPr/>
        </p:nvSpPr>
        <p:spPr bwMode="auto">
          <a:xfrm>
            <a:off x="88677" y="5901423"/>
            <a:ext cx="680211" cy="297620"/>
          </a:xfrm>
          <a:prstGeom prst="rect">
            <a:avLst/>
          </a:prstGeom>
          <a:noFill/>
          <a:ln w="9525">
            <a:noFill/>
            <a:miter lim="800000"/>
            <a:headEnd/>
            <a:tailEnd/>
          </a:ln>
        </p:spPr>
        <p:txBody>
          <a:bodyPr wrap="squar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400" b="1" dirty="0">
                <a:solidFill>
                  <a:srgbClr val="FF0000"/>
                </a:solidFill>
                <a:latin typeface="ＭＳ ゴシック" pitchFamily="49" charset="-128"/>
                <a:ea typeface="ＭＳ ゴシック" pitchFamily="49" charset="-128"/>
              </a:rPr>
              <a:t>現道</a:t>
            </a:r>
            <a:endParaRPr lang="en-US" altLang="ja-JP" sz="1400" b="1" dirty="0" smtClean="0">
              <a:solidFill>
                <a:srgbClr val="FF0000"/>
              </a:solidFill>
              <a:latin typeface="ＭＳ ゴシック" pitchFamily="49" charset="-128"/>
              <a:ea typeface="ＭＳ ゴシック" pitchFamily="49" charset="-128"/>
            </a:endParaRPr>
          </a:p>
        </p:txBody>
      </p:sp>
      <p:cxnSp>
        <p:nvCxnSpPr>
          <p:cNvPr id="47" name="直線矢印コネクタ 46"/>
          <p:cNvCxnSpPr/>
          <p:nvPr/>
        </p:nvCxnSpPr>
        <p:spPr>
          <a:xfrm flipH="1" flipV="1">
            <a:off x="7014316" y="4267053"/>
            <a:ext cx="94018" cy="23286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8" name="Text Box 14"/>
          <p:cNvSpPr txBox="1">
            <a:spLocks noChangeArrowheads="1"/>
          </p:cNvSpPr>
          <p:nvPr/>
        </p:nvSpPr>
        <p:spPr bwMode="auto">
          <a:xfrm>
            <a:off x="6467200" y="4302017"/>
            <a:ext cx="626018" cy="266843"/>
          </a:xfrm>
          <a:prstGeom prst="rect">
            <a:avLst/>
          </a:prstGeom>
          <a:noFill/>
          <a:ln w="9525">
            <a:no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200" b="1" dirty="0" smtClean="0">
                <a:solidFill>
                  <a:sysClr val="windowText" lastClr="000000"/>
                </a:solidFill>
                <a:latin typeface="ＭＳ ゴシック" pitchFamily="49" charset="-128"/>
                <a:ea typeface="ＭＳ ゴシック" pitchFamily="49" charset="-128"/>
              </a:rPr>
              <a:t>写真③</a:t>
            </a:r>
            <a:endParaRPr lang="en-US" altLang="ja-JP" sz="1200" b="1" dirty="0" smtClean="0">
              <a:solidFill>
                <a:sysClr val="windowText" lastClr="000000"/>
              </a:solidFill>
              <a:latin typeface="ＭＳ ゴシック" pitchFamily="49" charset="-128"/>
              <a:ea typeface="ＭＳ ゴシック" pitchFamily="49" charset="-128"/>
            </a:endParaRPr>
          </a:p>
        </p:txBody>
      </p:sp>
      <p:cxnSp>
        <p:nvCxnSpPr>
          <p:cNvPr id="49" name="直線矢印コネクタ 48"/>
          <p:cNvCxnSpPr/>
          <p:nvPr/>
        </p:nvCxnSpPr>
        <p:spPr>
          <a:xfrm>
            <a:off x="7636413" y="5471812"/>
            <a:ext cx="66392" cy="2519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0" name="Text Box 14"/>
          <p:cNvSpPr txBox="1">
            <a:spLocks noChangeArrowheads="1"/>
          </p:cNvSpPr>
          <p:nvPr/>
        </p:nvSpPr>
        <p:spPr bwMode="auto">
          <a:xfrm>
            <a:off x="7119560" y="5243727"/>
            <a:ext cx="626018" cy="266843"/>
          </a:xfrm>
          <a:prstGeom prst="rect">
            <a:avLst/>
          </a:prstGeom>
          <a:noFill/>
          <a:ln w="9525">
            <a:no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200" b="1" dirty="0" smtClean="0">
                <a:solidFill>
                  <a:sysClr val="windowText" lastClr="000000"/>
                </a:solidFill>
                <a:latin typeface="ＭＳ ゴシック" pitchFamily="49" charset="-128"/>
                <a:ea typeface="ＭＳ ゴシック" pitchFamily="49" charset="-128"/>
              </a:rPr>
              <a:t>写真④</a:t>
            </a:r>
            <a:endParaRPr lang="en-US" altLang="ja-JP" sz="1200" b="1" dirty="0" smtClean="0">
              <a:solidFill>
                <a:sysClr val="windowText" lastClr="000000"/>
              </a:solidFill>
              <a:latin typeface="ＭＳ ゴシック" pitchFamily="49" charset="-128"/>
              <a:ea typeface="ＭＳ ゴシック" pitchFamily="49" charset="-128"/>
            </a:endParaRPr>
          </a:p>
        </p:txBody>
      </p:sp>
      <p:cxnSp>
        <p:nvCxnSpPr>
          <p:cNvPr id="51" name="直線矢印コネクタ 50"/>
          <p:cNvCxnSpPr/>
          <p:nvPr/>
        </p:nvCxnSpPr>
        <p:spPr>
          <a:xfrm flipV="1">
            <a:off x="7605973" y="6600385"/>
            <a:ext cx="63636" cy="17644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2" name="Text Box 14"/>
          <p:cNvSpPr txBox="1">
            <a:spLocks noChangeArrowheads="1"/>
          </p:cNvSpPr>
          <p:nvPr/>
        </p:nvSpPr>
        <p:spPr bwMode="auto">
          <a:xfrm>
            <a:off x="7016222" y="6549625"/>
            <a:ext cx="626018" cy="266843"/>
          </a:xfrm>
          <a:prstGeom prst="rect">
            <a:avLst/>
          </a:prstGeom>
          <a:noFill/>
          <a:ln w="9525">
            <a:no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200" b="1" dirty="0" smtClean="0">
                <a:solidFill>
                  <a:sysClr val="windowText" lastClr="000000"/>
                </a:solidFill>
                <a:latin typeface="ＭＳ ゴシック" pitchFamily="49" charset="-128"/>
                <a:ea typeface="ＭＳ ゴシック" pitchFamily="49" charset="-128"/>
              </a:rPr>
              <a:t>写真⑤</a:t>
            </a:r>
            <a:endParaRPr lang="en-US" altLang="ja-JP" sz="1200" b="1" dirty="0" smtClean="0">
              <a:solidFill>
                <a:sysClr val="windowText" lastClr="000000"/>
              </a:solidFill>
              <a:latin typeface="ＭＳ ゴシック" pitchFamily="49" charset="-128"/>
              <a:ea typeface="ＭＳ ゴシック" pitchFamily="49" charset="-128"/>
            </a:endParaRPr>
          </a:p>
        </p:txBody>
      </p:sp>
      <p:pic>
        <p:nvPicPr>
          <p:cNvPr id="3" name="図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27303" y="5139963"/>
            <a:ext cx="2157916" cy="1618437"/>
          </a:xfrm>
          <a:prstGeom prst="rect">
            <a:avLst/>
          </a:prstGeom>
        </p:spPr>
      </p:pic>
      <p:sp>
        <p:nvSpPr>
          <p:cNvPr id="53" name="Text Box 14"/>
          <p:cNvSpPr txBox="1">
            <a:spLocks noChangeArrowheads="1"/>
          </p:cNvSpPr>
          <p:nvPr/>
        </p:nvSpPr>
        <p:spPr bwMode="auto">
          <a:xfrm>
            <a:off x="2576502" y="5079613"/>
            <a:ext cx="1279877" cy="405342"/>
          </a:xfrm>
          <a:prstGeom prst="rect">
            <a:avLst/>
          </a:prstGeom>
          <a:solidFill>
            <a:schemeClr val="bg1"/>
          </a:solidFill>
          <a:ln w="9525">
            <a:solidFill>
              <a:schemeClr val="tx1"/>
            </a:solidFill>
            <a:miter lim="800000"/>
            <a:headEnd/>
            <a:tailEnd/>
          </a:ln>
        </p:spPr>
        <p:txBody>
          <a:bodyPr wrap="squar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smtClean="0">
                <a:latin typeface="ＭＳ ゴシック" pitchFamily="49" charset="-128"/>
                <a:ea typeface="ＭＳ ゴシック" pitchFamily="49" charset="-128"/>
              </a:rPr>
              <a:t>府県間トンネル</a:t>
            </a:r>
            <a:endParaRPr lang="en-US" altLang="ja-JP" sz="1050" b="1" dirty="0" smtClean="0">
              <a:latin typeface="ＭＳ ゴシック" pitchFamily="49" charset="-128"/>
              <a:ea typeface="ＭＳ ゴシック" pitchFamily="49" charset="-128"/>
            </a:endParaRPr>
          </a:p>
          <a:p>
            <a:pPr algn="ctr" eaLnBrk="1" hangingPunct="1">
              <a:spcBef>
                <a:spcPct val="0"/>
              </a:spcBef>
              <a:buFontTx/>
              <a:buNone/>
            </a:pPr>
            <a:r>
              <a:rPr lang="ja-JP" altLang="en-US" sz="1050" b="1" dirty="0" smtClean="0">
                <a:latin typeface="ＭＳ ゴシック" pitchFamily="49" charset="-128"/>
                <a:ea typeface="ＭＳ ゴシック" pitchFamily="49" charset="-128"/>
              </a:rPr>
              <a:t>（</a:t>
            </a:r>
            <a:r>
              <a:rPr lang="en-US" altLang="ja-JP" sz="1050" b="1" dirty="0" smtClean="0">
                <a:latin typeface="ＭＳ ゴシック" pitchFamily="49" charset="-128"/>
                <a:ea typeface="ＭＳ ゴシック" pitchFamily="49" charset="-128"/>
              </a:rPr>
              <a:t>R1</a:t>
            </a:r>
            <a:r>
              <a:rPr lang="ja-JP" altLang="en-US" sz="1050" b="1" dirty="0" smtClean="0">
                <a:latin typeface="ＭＳ ゴシック" pitchFamily="49" charset="-128"/>
                <a:ea typeface="ＭＳ ゴシック" pitchFamily="49" charset="-128"/>
              </a:rPr>
              <a:t>本体工完成）</a:t>
            </a:r>
            <a:endParaRPr lang="en-US" altLang="ja-JP" sz="1050" b="1" dirty="0" smtClean="0">
              <a:latin typeface="ＭＳ ゴシック" pitchFamily="49" charset="-128"/>
              <a:ea typeface="ＭＳ ゴシック" pitchFamily="49" charset="-128"/>
            </a:endParaRPr>
          </a:p>
        </p:txBody>
      </p:sp>
    </p:spTree>
    <p:extLst>
      <p:ext uri="{BB962C8B-B14F-4D97-AF65-F5344CB8AC3E}">
        <p14:creationId xmlns:p14="http://schemas.microsoft.com/office/powerpoint/2010/main" val="1693329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正方形/長方形 3"/>
          <p:cNvSpPr>
            <a:spLocks noChangeArrowheads="1"/>
          </p:cNvSpPr>
          <p:nvPr/>
        </p:nvSpPr>
        <p:spPr bwMode="auto">
          <a:xfrm>
            <a:off x="167356" y="829664"/>
            <a:ext cx="8904842" cy="476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tabLst>
                <a:tab pos="16129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16129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16129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9pPr>
          </a:lstStyle>
          <a:p>
            <a:pPr eaLnBrk="1" hangingPunct="1">
              <a:lnSpc>
                <a:spcPts val="2800"/>
              </a:lnSpc>
              <a:spcBef>
                <a:spcPct val="0"/>
              </a:spcBef>
              <a:buFontTx/>
              <a:buNone/>
            </a:pPr>
            <a:r>
              <a:rPr lang="ja-JP" altLang="en-US" sz="1800" dirty="0">
                <a:latin typeface="ＭＳ Ｐゴシック" pitchFamily="50" charset="-128"/>
              </a:rPr>
              <a:t>・</a:t>
            </a:r>
            <a:r>
              <a:rPr lang="zh-TW" altLang="en-US" sz="1800" b="1" dirty="0" smtClean="0">
                <a:latin typeface="ＭＳ Ｐゴシック" pitchFamily="50" charset="-128"/>
              </a:rPr>
              <a:t>事業</a:t>
            </a:r>
            <a:r>
              <a:rPr lang="zh-TW" altLang="en-US" sz="1800" b="1" dirty="0">
                <a:latin typeface="ＭＳ Ｐゴシック" pitchFamily="50" charset="-128"/>
              </a:rPr>
              <a:t>区間</a:t>
            </a:r>
            <a:r>
              <a:rPr lang="en-US" altLang="zh-TW" sz="1800" b="1" dirty="0">
                <a:latin typeface="ＭＳ Ｐゴシック" pitchFamily="50" charset="-128"/>
              </a:rPr>
              <a:t>	</a:t>
            </a:r>
            <a:r>
              <a:rPr lang="zh-TW" altLang="en-US" sz="1800" dirty="0">
                <a:latin typeface="ＭＳ Ｐゴシック" pitchFamily="50" charset="-128"/>
              </a:rPr>
              <a:t>：</a:t>
            </a:r>
            <a:r>
              <a:rPr lang="ja-JP" altLang="en-US" sz="1800" dirty="0">
                <a:latin typeface="ＭＳ Ｐゴシック" pitchFamily="50" charset="-128"/>
              </a:rPr>
              <a:t>河内長野市石仏</a:t>
            </a:r>
            <a:r>
              <a:rPr lang="zh-TW" altLang="en-US" sz="1800" dirty="0">
                <a:latin typeface="ＭＳ Ｐゴシック" pitchFamily="50" charset="-128"/>
              </a:rPr>
              <a:t>～</a:t>
            </a:r>
            <a:r>
              <a:rPr lang="ja-JP" altLang="en-US" sz="1800" dirty="0">
                <a:latin typeface="ＭＳ Ｐゴシック" pitchFamily="50" charset="-128"/>
              </a:rPr>
              <a:t>天見（</a:t>
            </a:r>
            <a:r>
              <a:rPr lang="ja-JP" altLang="en-US" sz="1800" dirty="0" smtClean="0">
                <a:latin typeface="ＭＳ Ｐゴシック" pitchFamily="50" charset="-128"/>
              </a:rPr>
              <a:t>和歌山県境）</a:t>
            </a:r>
            <a:r>
              <a:rPr lang="ja-JP" altLang="en-US" sz="1800" dirty="0">
                <a:latin typeface="ＭＳ Ｐゴシック" pitchFamily="50" charset="-128"/>
              </a:rPr>
              <a:t>　</a:t>
            </a:r>
            <a:endParaRPr lang="zh-TW" altLang="en-US" sz="1800" dirty="0">
              <a:latin typeface="ＭＳ Ｐゴシック" pitchFamily="50" charset="-128"/>
            </a:endParaRPr>
          </a:p>
          <a:p>
            <a:pPr eaLnBrk="1" hangingPunct="1">
              <a:lnSpc>
                <a:spcPts val="2800"/>
              </a:lnSpc>
              <a:spcBef>
                <a:spcPct val="0"/>
              </a:spcBef>
              <a:buFontTx/>
              <a:buNone/>
            </a:pPr>
            <a:r>
              <a:rPr lang="ja-JP" altLang="en-US" sz="1800" dirty="0">
                <a:latin typeface="ＭＳ Ｐゴシック" pitchFamily="50" charset="-128"/>
              </a:rPr>
              <a:t>・</a:t>
            </a:r>
            <a:r>
              <a:rPr lang="ja-JP" altLang="en-US" sz="1800" b="1" dirty="0" smtClean="0">
                <a:latin typeface="ＭＳ Ｐゴシック" pitchFamily="50" charset="-128"/>
              </a:rPr>
              <a:t>延長</a:t>
            </a:r>
            <a:r>
              <a:rPr lang="en-US" altLang="ja-JP" sz="1800" b="1" dirty="0">
                <a:latin typeface="ＭＳ Ｐゴシック" pitchFamily="50" charset="-128"/>
              </a:rPr>
              <a:t>	</a:t>
            </a:r>
            <a:r>
              <a:rPr lang="ja-JP" altLang="en-US" sz="1800" b="1" dirty="0">
                <a:latin typeface="ＭＳ Ｐゴシック" pitchFamily="50" charset="-128"/>
              </a:rPr>
              <a:t>：</a:t>
            </a:r>
            <a:r>
              <a:rPr lang="en-US" altLang="ja-JP" sz="1800" dirty="0">
                <a:latin typeface="ＭＳ Ｐゴシック" pitchFamily="50" charset="-128"/>
              </a:rPr>
              <a:t>6.1km</a:t>
            </a:r>
          </a:p>
          <a:p>
            <a:pPr eaLnBrk="1" hangingPunct="1">
              <a:lnSpc>
                <a:spcPts val="2800"/>
              </a:lnSpc>
              <a:spcBef>
                <a:spcPct val="0"/>
              </a:spcBef>
              <a:buFontTx/>
              <a:buNone/>
            </a:pPr>
            <a:r>
              <a:rPr lang="ja-JP" altLang="en-US" sz="1800" dirty="0">
                <a:latin typeface="ＭＳ Ｐゴシック" pitchFamily="50" charset="-128"/>
              </a:rPr>
              <a:t>・</a:t>
            </a:r>
            <a:r>
              <a:rPr lang="zh-TW" altLang="en-US" sz="1800" b="1" dirty="0" smtClean="0">
                <a:latin typeface="ＭＳ Ｐゴシック" pitchFamily="50" charset="-128"/>
              </a:rPr>
              <a:t>幅員</a:t>
            </a:r>
            <a:r>
              <a:rPr lang="en-US" altLang="zh-TW" sz="1800" b="1" dirty="0">
                <a:latin typeface="ＭＳ Ｐゴシック" pitchFamily="50" charset="-128"/>
              </a:rPr>
              <a:t>	</a:t>
            </a:r>
            <a:r>
              <a:rPr lang="ja-JP" altLang="en-US" sz="1800" b="1" dirty="0">
                <a:latin typeface="ＭＳ Ｐゴシック" pitchFamily="50" charset="-128"/>
              </a:rPr>
              <a:t>：</a:t>
            </a:r>
            <a:r>
              <a:rPr lang="en-US" altLang="zh-TW" sz="1800" dirty="0">
                <a:latin typeface="ＭＳ Ｐゴシック" pitchFamily="50" charset="-128"/>
              </a:rPr>
              <a:t>7.5</a:t>
            </a:r>
            <a:r>
              <a:rPr lang="ja-JP" altLang="en-US" sz="1800" dirty="0" err="1">
                <a:latin typeface="ＭＳ Ｐゴシック" pitchFamily="50" charset="-128"/>
              </a:rPr>
              <a:t>ｍ</a:t>
            </a:r>
            <a:r>
              <a:rPr lang="zh-TW" altLang="en-US" sz="1800" dirty="0">
                <a:latin typeface="ＭＳ Ｐゴシック" pitchFamily="50" charset="-128"/>
              </a:rPr>
              <a:t>～</a:t>
            </a:r>
            <a:r>
              <a:rPr lang="en-US" altLang="zh-TW" sz="1800" dirty="0">
                <a:latin typeface="ＭＳ Ｐゴシック" pitchFamily="50" charset="-128"/>
              </a:rPr>
              <a:t>9.0</a:t>
            </a:r>
            <a:r>
              <a:rPr lang="ja-JP" altLang="en-US" sz="1800" dirty="0" err="1">
                <a:latin typeface="ＭＳ Ｐゴシック" pitchFamily="50" charset="-128"/>
              </a:rPr>
              <a:t>ｍ</a:t>
            </a:r>
            <a:r>
              <a:rPr lang="en-US" altLang="ja-JP" sz="1800" dirty="0">
                <a:latin typeface="ＭＳ Ｐゴシック" pitchFamily="50" charset="-128"/>
              </a:rPr>
              <a:t> 〔</a:t>
            </a:r>
            <a:r>
              <a:rPr lang="ja-JP" altLang="en-US" sz="1800" dirty="0">
                <a:latin typeface="ＭＳ Ｐゴシック" pitchFamily="50" charset="-128"/>
              </a:rPr>
              <a:t>車道</a:t>
            </a:r>
            <a:r>
              <a:rPr lang="en-US" altLang="ja-JP" sz="1800" dirty="0">
                <a:latin typeface="ＭＳ Ｐゴシック" pitchFamily="50" charset="-128"/>
              </a:rPr>
              <a:t>2</a:t>
            </a:r>
            <a:r>
              <a:rPr lang="ja-JP" altLang="en-US" sz="1800" dirty="0">
                <a:latin typeface="ＭＳ Ｐゴシック" pitchFamily="50" charset="-128"/>
              </a:rPr>
              <a:t>車線</a:t>
            </a:r>
            <a:r>
              <a:rPr lang="en-US" altLang="zh-TW" sz="1800" dirty="0">
                <a:latin typeface="ＭＳ Ｐゴシック" pitchFamily="50" charset="-128"/>
              </a:rPr>
              <a:t>〕</a:t>
            </a:r>
            <a:endParaRPr lang="en-US" altLang="ja-JP" sz="1800" dirty="0">
              <a:latin typeface="ＭＳ Ｐゴシック" pitchFamily="50" charset="-128"/>
            </a:endParaRPr>
          </a:p>
          <a:p>
            <a:pPr eaLnBrk="1" hangingPunct="1">
              <a:lnSpc>
                <a:spcPts val="2800"/>
              </a:lnSpc>
              <a:spcBef>
                <a:spcPct val="0"/>
              </a:spcBef>
              <a:buFontTx/>
              <a:buNone/>
            </a:pPr>
            <a:r>
              <a:rPr lang="ja-JP" altLang="en-US" sz="1800" dirty="0">
                <a:latin typeface="ＭＳ Ｐゴシック" pitchFamily="50" charset="-128"/>
              </a:rPr>
              <a:t>・</a:t>
            </a:r>
            <a:r>
              <a:rPr lang="ja-JP" altLang="en-US" sz="1800" b="1" dirty="0" smtClean="0">
                <a:latin typeface="ＭＳ Ｐゴシック" pitchFamily="50" charset="-128"/>
              </a:rPr>
              <a:t>トンネル</a:t>
            </a:r>
            <a:r>
              <a:rPr lang="en-US" altLang="zh-TW" sz="1800" b="1" dirty="0">
                <a:latin typeface="ＭＳ Ｐゴシック" pitchFamily="50" charset="-128"/>
              </a:rPr>
              <a:t>	</a:t>
            </a:r>
            <a:r>
              <a:rPr lang="ja-JP" altLang="en-US" sz="1800" b="1" dirty="0">
                <a:latin typeface="ＭＳ Ｐゴシック" pitchFamily="50" charset="-128"/>
              </a:rPr>
              <a:t>：</a:t>
            </a:r>
            <a:r>
              <a:rPr lang="en-US" altLang="ja-JP" sz="1800" dirty="0">
                <a:latin typeface="ＭＳ Ｐゴシック" pitchFamily="50" charset="-128"/>
              </a:rPr>
              <a:t>10</a:t>
            </a:r>
            <a:r>
              <a:rPr lang="ja-JP" altLang="en-US" sz="1800" dirty="0">
                <a:latin typeface="ＭＳ Ｐゴシック" pitchFamily="50" charset="-128"/>
              </a:rPr>
              <a:t>ヶ所</a:t>
            </a:r>
            <a:endParaRPr lang="en-US" altLang="ja-JP" sz="1800" dirty="0">
              <a:latin typeface="ＭＳ Ｐゴシック" pitchFamily="50" charset="-128"/>
            </a:endParaRPr>
          </a:p>
          <a:p>
            <a:pPr eaLnBrk="1" hangingPunct="1">
              <a:lnSpc>
                <a:spcPts val="2800"/>
              </a:lnSpc>
              <a:spcBef>
                <a:spcPct val="0"/>
              </a:spcBef>
              <a:buFontTx/>
              <a:buNone/>
            </a:pPr>
            <a:r>
              <a:rPr lang="ja-JP" altLang="en-US" sz="1800" dirty="0">
                <a:latin typeface="ＭＳ Ｐゴシック" pitchFamily="50" charset="-128"/>
              </a:rPr>
              <a:t>・</a:t>
            </a:r>
            <a:r>
              <a:rPr lang="ja-JP" altLang="en-US" sz="1800" b="1" dirty="0" smtClean="0">
                <a:latin typeface="ＭＳ Ｐゴシック" pitchFamily="50" charset="-128"/>
              </a:rPr>
              <a:t>橋梁</a:t>
            </a:r>
            <a:r>
              <a:rPr lang="en-US" altLang="zh-TW" sz="1800" b="1" dirty="0">
                <a:latin typeface="ＭＳ Ｐゴシック" pitchFamily="50" charset="-128"/>
              </a:rPr>
              <a:t>	</a:t>
            </a:r>
            <a:r>
              <a:rPr lang="ja-JP" altLang="en-US" sz="1800" b="1" dirty="0">
                <a:latin typeface="ＭＳ Ｐゴシック" pitchFamily="50" charset="-128"/>
              </a:rPr>
              <a:t>：</a:t>
            </a:r>
            <a:r>
              <a:rPr lang="en-US" altLang="ja-JP" sz="1800" dirty="0" smtClean="0">
                <a:latin typeface="ＭＳ Ｐゴシック" pitchFamily="50" charset="-128"/>
              </a:rPr>
              <a:t>17</a:t>
            </a:r>
            <a:r>
              <a:rPr lang="ja-JP" altLang="en-US" sz="1800" dirty="0" smtClean="0">
                <a:latin typeface="ＭＳ Ｐゴシック" pitchFamily="50" charset="-128"/>
              </a:rPr>
              <a:t>橋</a:t>
            </a:r>
            <a:endParaRPr lang="zh-TW" altLang="en-US" sz="1800" dirty="0">
              <a:latin typeface="ＭＳ Ｐゴシック" pitchFamily="50" charset="-128"/>
            </a:endParaRPr>
          </a:p>
          <a:p>
            <a:pPr eaLnBrk="1" hangingPunct="1">
              <a:lnSpc>
                <a:spcPts val="2800"/>
              </a:lnSpc>
              <a:spcBef>
                <a:spcPct val="0"/>
              </a:spcBef>
              <a:buFontTx/>
              <a:buNone/>
            </a:pPr>
            <a:r>
              <a:rPr lang="ja-JP" altLang="en-US" sz="1800" dirty="0">
                <a:latin typeface="ＭＳ Ｐゴシック" pitchFamily="50" charset="-128"/>
              </a:rPr>
              <a:t>・</a:t>
            </a:r>
            <a:r>
              <a:rPr lang="ja-JP" altLang="en-US" sz="1800" b="1" dirty="0" smtClean="0">
                <a:latin typeface="ＭＳ Ｐゴシック" pitchFamily="50" charset="-128"/>
              </a:rPr>
              <a:t>全体</a:t>
            </a:r>
            <a:r>
              <a:rPr lang="ja-JP" altLang="en-US" sz="1800" b="1" dirty="0">
                <a:latin typeface="ＭＳ Ｐゴシック" pitchFamily="50" charset="-128"/>
              </a:rPr>
              <a:t>事業費</a:t>
            </a:r>
            <a:r>
              <a:rPr lang="en-US" altLang="ja-JP" sz="1800" b="1" dirty="0">
                <a:latin typeface="ＭＳ Ｐゴシック" pitchFamily="50" charset="-128"/>
              </a:rPr>
              <a:t>	</a:t>
            </a:r>
            <a:r>
              <a:rPr lang="ja-JP" altLang="en-US" sz="1800" b="1" dirty="0">
                <a:latin typeface="ＭＳ Ｐゴシック" pitchFamily="50" charset="-128"/>
              </a:rPr>
              <a:t>：</a:t>
            </a:r>
            <a:r>
              <a:rPr lang="zh-TW" altLang="en-US" sz="1800" dirty="0" smtClean="0">
                <a:latin typeface="ＭＳ Ｐゴシック" pitchFamily="50" charset="-128"/>
              </a:rPr>
              <a:t>約</a:t>
            </a:r>
            <a:r>
              <a:rPr lang="en-US" altLang="zh-TW" sz="1800" dirty="0" smtClean="0">
                <a:latin typeface="ＭＳ Ｐゴシック" pitchFamily="50" charset="-128"/>
              </a:rPr>
              <a:t>316</a:t>
            </a:r>
            <a:r>
              <a:rPr lang="zh-TW" altLang="en-US" sz="1800" dirty="0" smtClean="0">
                <a:latin typeface="ＭＳ Ｐゴシック" pitchFamily="50" charset="-128"/>
              </a:rPr>
              <a:t>億円</a:t>
            </a:r>
            <a:r>
              <a:rPr lang="ja-JP" altLang="en-US" sz="1800" dirty="0" smtClean="0">
                <a:latin typeface="ＭＳ Ｐゴシック" pitchFamily="50" charset="-128"/>
              </a:rPr>
              <a:t>（約</a:t>
            </a:r>
            <a:r>
              <a:rPr lang="en-US" altLang="ja-JP" sz="1800" dirty="0" smtClean="0">
                <a:latin typeface="ＭＳ Ｐゴシック" pitchFamily="50" charset="-128"/>
              </a:rPr>
              <a:t>260</a:t>
            </a:r>
            <a:r>
              <a:rPr lang="ja-JP" altLang="en-US" sz="1800" dirty="0" smtClean="0">
                <a:latin typeface="ＭＳ Ｐゴシック" pitchFamily="50" charset="-128"/>
              </a:rPr>
              <a:t>億円）</a:t>
            </a:r>
            <a:r>
              <a:rPr lang="ja-JP" altLang="en-US" sz="1800" dirty="0">
                <a:latin typeface="ＭＳ Ｐゴシック" pitchFamily="50" charset="-128"/>
              </a:rPr>
              <a:t>　　</a:t>
            </a:r>
            <a:endParaRPr lang="en-US" altLang="ja-JP" sz="1800" dirty="0">
              <a:latin typeface="ＭＳ Ｐゴシック" pitchFamily="50" charset="-128"/>
            </a:endParaRPr>
          </a:p>
          <a:p>
            <a:pPr eaLnBrk="1" hangingPunct="1">
              <a:lnSpc>
                <a:spcPts val="2800"/>
              </a:lnSpc>
              <a:spcBef>
                <a:spcPct val="0"/>
              </a:spcBef>
              <a:buFontTx/>
              <a:buNone/>
            </a:pPr>
            <a:r>
              <a:rPr lang="ja-JP" altLang="en-US" sz="1800" dirty="0" smtClean="0">
                <a:latin typeface="ＭＳ Ｐゴシック" pitchFamily="50" charset="-128"/>
              </a:rPr>
              <a:t>　</a:t>
            </a:r>
            <a:r>
              <a:rPr lang="en-US" altLang="ja-JP" sz="1800" dirty="0" smtClean="0">
                <a:latin typeface="ＭＳ Ｐゴシック" pitchFamily="50" charset="-128"/>
              </a:rPr>
              <a:t>【</a:t>
            </a:r>
            <a:r>
              <a:rPr lang="ja-JP" altLang="en-US" sz="1800" dirty="0" smtClean="0">
                <a:latin typeface="ＭＳ Ｐゴシック" pitchFamily="50" charset="-128"/>
              </a:rPr>
              <a:t>内訳</a:t>
            </a:r>
            <a:r>
              <a:rPr lang="en-US" altLang="ja-JP" sz="1800" dirty="0" smtClean="0">
                <a:latin typeface="ＭＳ Ｐゴシック" pitchFamily="50" charset="-128"/>
              </a:rPr>
              <a:t>】</a:t>
            </a:r>
            <a:r>
              <a:rPr lang="ja-JP" altLang="en-US" sz="1800" dirty="0" smtClean="0">
                <a:latin typeface="ＭＳ Ｐゴシック" pitchFamily="50" charset="-128"/>
              </a:rPr>
              <a:t>調査費等　約 </a:t>
            </a:r>
            <a:r>
              <a:rPr lang="en-US" altLang="ja-JP" sz="1800" dirty="0" smtClean="0">
                <a:latin typeface="ＭＳ Ｐゴシック" pitchFamily="50" charset="-128"/>
              </a:rPr>
              <a:t>26</a:t>
            </a:r>
            <a:r>
              <a:rPr lang="ja-JP" altLang="en-US" sz="1800" dirty="0" smtClean="0">
                <a:latin typeface="ＭＳ Ｐゴシック" pitchFamily="50" charset="-128"/>
              </a:rPr>
              <a:t>億円（約</a:t>
            </a:r>
            <a:r>
              <a:rPr lang="en-US" altLang="ja-JP" sz="1800" dirty="0" smtClean="0">
                <a:latin typeface="ＭＳ Ｐゴシック" pitchFamily="50" charset="-128"/>
              </a:rPr>
              <a:t>22</a:t>
            </a:r>
            <a:r>
              <a:rPr lang="ja-JP" altLang="en-US" sz="1800" dirty="0" smtClean="0">
                <a:latin typeface="ＭＳ Ｐゴシック" pitchFamily="50" charset="-128"/>
              </a:rPr>
              <a:t>億円）</a:t>
            </a:r>
            <a:endParaRPr lang="en-US" altLang="ja-JP" sz="1800" dirty="0" smtClean="0">
              <a:latin typeface="ＭＳ Ｐゴシック" pitchFamily="50" charset="-128"/>
            </a:endParaRPr>
          </a:p>
          <a:p>
            <a:pPr eaLnBrk="1" hangingPunct="1">
              <a:lnSpc>
                <a:spcPts val="2800"/>
              </a:lnSpc>
              <a:spcBef>
                <a:spcPct val="0"/>
              </a:spcBef>
              <a:buFontTx/>
              <a:buNone/>
            </a:pPr>
            <a:r>
              <a:rPr lang="ja-JP" altLang="en-US" sz="1800" dirty="0">
                <a:latin typeface="ＭＳ Ｐゴシック" pitchFamily="50" charset="-128"/>
              </a:rPr>
              <a:t>　</a:t>
            </a:r>
            <a:r>
              <a:rPr lang="ja-JP" altLang="en-US" sz="1800" dirty="0" smtClean="0">
                <a:latin typeface="ＭＳ Ｐゴシック" pitchFamily="50" charset="-128"/>
              </a:rPr>
              <a:t>　　　　 用地費　　 約 </a:t>
            </a:r>
            <a:r>
              <a:rPr lang="en-US" altLang="ja-JP" sz="1800" dirty="0" smtClean="0">
                <a:latin typeface="ＭＳ Ｐゴシック" pitchFamily="50" charset="-128"/>
              </a:rPr>
              <a:t>13</a:t>
            </a:r>
            <a:r>
              <a:rPr lang="ja-JP" altLang="en-US" sz="1800" dirty="0" smtClean="0">
                <a:latin typeface="ＭＳ Ｐゴシック" pitchFamily="50" charset="-128"/>
              </a:rPr>
              <a:t>億円（約</a:t>
            </a:r>
            <a:r>
              <a:rPr lang="en-US" altLang="ja-JP" sz="1800" dirty="0" smtClean="0">
                <a:latin typeface="ＭＳ Ｐゴシック" pitchFamily="50" charset="-128"/>
              </a:rPr>
              <a:t>13</a:t>
            </a:r>
            <a:r>
              <a:rPr lang="ja-JP" altLang="en-US" sz="1800" dirty="0" smtClean="0">
                <a:latin typeface="ＭＳ Ｐゴシック" pitchFamily="50" charset="-128"/>
              </a:rPr>
              <a:t>億円）</a:t>
            </a:r>
            <a:endParaRPr lang="en-US" altLang="ja-JP" sz="1800" dirty="0" smtClean="0">
              <a:latin typeface="ＭＳ Ｐゴシック" pitchFamily="50" charset="-128"/>
            </a:endParaRPr>
          </a:p>
          <a:p>
            <a:pPr eaLnBrk="1" hangingPunct="1">
              <a:lnSpc>
                <a:spcPts val="2800"/>
              </a:lnSpc>
              <a:spcBef>
                <a:spcPct val="0"/>
              </a:spcBef>
              <a:buFontTx/>
              <a:buNone/>
            </a:pPr>
            <a:r>
              <a:rPr lang="ja-JP" altLang="en-US" sz="1800" dirty="0">
                <a:latin typeface="ＭＳ Ｐゴシック" pitchFamily="50" charset="-128"/>
              </a:rPr>
              <a:t>　</a:t>
            </a:r>
            <a:r>
              <a:rPr lang="ja-JP" altLang="en-US" sz="1800" dirty="0" smtClean="0">
                <a:latin typeface="ＭＳ Ｐゴシック" pitchFamily="50" charset="-128"/>
              </a:rPr>
              <a:t>　　　　 工事費　　 約</a:t>
            </a:r>
            <a:r>
              <a:rPr lang="en-US" altLang="ja-JP" sz="1800" dirty="0" smtClean="0">
                <a:latin typeface="ＭＳ Ｐゴシック" pitchFamily="50" charset="-128"/>
              </a:rPr>
              <a:t>277</a:t>
            </a:r>
            <a:r>
              <a:rPr lang="ja-JP" altLang="en-US" sz="1800" dirty="0" smtClean="0">
                <a:latin typeface="ＭＳ Ｐゴシック" pitchFamily="50" charset="-128"/>
              </a:rPr>
              <a:t>億円（約</a:t>
            </a:r>
            <a:r>
              <a:rPr lang="en-US" altLang="ja-JP" sz="1800" dirty="0" smtClean="0">
                <a:latin typeface="ＭＳ Ｐゴシック" pitchFamily="50" charset="-128"/>
              </a:rPr>
              <a:t>225</a:t>
            </a:r>
            <a:r>
              <a:rPr lang="ja-JP" altLang="en-US" sz="1800" dirty="0" smtClean="0">
                <a:latin typeface="ＭＳ Ｐゴシック" pitchFamily="50" charset="-128"/>
              </a:rPr>
              <a:t>億円）　</a:t>
            </a:r>
            <a:r>
              <a:rPr lang="en-US" altLang="ja-JP" sz="1800" dirty="0" smtClean="0">
                <a:latin typeface="ＭＳ Ｐゴシック" pitchFamily="50" charset="-128"/>
              </a:rPr>
              <a:t>※( )</a:t>
            </a:r>
            <a:r>
              <a:rPr lang="ja-JP" altLang="en-US" sz="1800" dirty="0" smtClean="0">
                <a:latin typeface="ＭＳ Ｐゴシック" pitchFamily="50" charset="-128"/>
              </a:rPr>
              <a:t>内は、</a:t>
            </a:r>
            <a:r>
              <a:rPr lang="en-US" altLang="ja-JP" sz="1800" dirty="0" smtClean="0">
                <a:latin typeface="ＭＳ Ｐゴシック" pitchFamily="50" charset="-128"/>
              </a:rPr>
              <a:t>H28</a:t>
            </a:r>
            <a:r>
              <a:rPr lang="ja-JP" altLang="en-US" sz="1800" dirty="0" smtClean="0">
                <a:latin typeface="ＭＳ Ｐゴシック" pitchFamily="50" charset="-128"/>
              </a:rPr>
              <a:t>年度再々評価時点</a:t>
            </a:r>
            <a:endParaRPr lang="en-US" altLang="ja-JP" sz="1800" dirty="0" smtClean="0">
              <a:latin typeface="ＭＳ Ｐゴシック" pitchFamily="50" charset="-128"/>
            </a:endParaRPr>
          </a:p>
          <a:p>
            <a:pPr eaLnBrk="1" hangingPunct="1">
              <a:lnSpc>
                <a:spcPts val="2800"/>
              </a:lnSpc>
              <a:spcBef>
                <a:spcPct val="0"/>
              </a:spcBef>
              <a:buFontTx/>
              <a:buNone/>
            </a:pPr>
            <a:r>
              <a:rPr lang="ja-JP" altLang="en-US" sz="1800" dirty="0" smtClean="0">
                <a:latin typeface="ＭＳ Ｐゴシック" pitchFamily="50" charset="-128"/>
              </a:rPr>
              <a:t>　</a:t>
            </a:r>
            <a:r>
              <a:rPr lang="en-US" altLang="ja-JP" sz="1800" dirty="0" smtClean="0">
                <a:latin typeface="ＭＳ Ｐゴシック" pitchFamily="50" charset="-128"/>
              </a:rPr>
              <a:t>【</a:t>
            </a:r>
            <a:r>
              <a:rPr lang="ja-JP" altLang="en-US" sz="1800" dirty="0" smtClean="0">
                <a:latin typeface="ＭＳ Ｐゴシック" pitchFamily="50" charset="-128"/>
              </a:rPr>
              <a:t>主な増額理由</a:t>
            </a:r>
            <a:r>
              <a:rPr lang="en-US" altLang="ja-JP" sz="1800" dirty="0" smtClean="0">
                <a:latin typeface="ＭＳ Ｐゴシック" pitchFamily="50" charset="-128"/>
              </a:rPr>
              <a:t>】</a:t>
            </a:r>
          </a:p>
          <a:p>
            <a:pPr eaLnBrk="1" hangingPunct="1">
              <a:lnSpc>
                <a:spcPts val="2800"/>
              </a:lnSpc>
              <a:spcBef>
                <a:spcPct val="0"/>
              </a:spcBef>
              <a:buFontTx/>
              <a:buNone/>
            </a:pPr>
            <a:r>
              <a:rPr lang="ja-JP" altLang="en-US" sz="1800" dirty="0">
                <a:latin typeface="ＭＳ Ｐゴシック" pitchFamily="50" charset="-128"/>
              </a:rPr>
              <a:t>　</a:t>
            </a:r>
            <a:r>
              <a:rPr lang="ja-JP" altLang="en-US" sz="1800" dirty="0" smtClean="0">
                <a:latin typeface="ＭＳ Ｐゴシック" pitchFamily="50" charset="-128"/>
              </a:rPr>
              <a:t>①トンネル掘削に</a:t>
            </a:r>
            <a:r>
              <a:rPr lang="ja-JP" altLang="en-US" sz="1800" dirty="0">
                <a:latin typeface="ＭＳ Ｐゴシック" pitchFamily="50" charset="-128"/>
              </a:rPr>
              <a:t>際</a:t>
            </a:r>
            <a:r>
              <a:rPr lang="ja-JP" altLang="en-US" sz="1800" dirty="0" smtClean="0">
                <a:latin typeface="ＭＳ Ｐゴシック" pitchFamily="50" charset="-128"/>
              </a:rPr>
              <a:t>して</a:t>
            </a:r>
            <a:r>
              <a:rPr lang="ja-JP" altLang="en-US" sz="1800" dirty="0">
                <a:latin typeface="ＭＳ Ｐゴシック" pitchFamily="50" charset="-128"/>
              </a:rPr>
              <a:t>の</a:t>
            </a:r>
            <a:r>
              <a:rPr lang="ja-JP" altLang="en-US" sz="1800" dirty="0" smtClean="0">
                <a:latin typeface="ＭＳ Ｐゴシック" pitchFamily="50" charset="-128"/>
              </a:rPr>
              <a:t>軟弱層における支保構造変更・安全対策の追加等</a:t>
            </a:r>
            <a:endParaRPr lang="en-US" altLang="ja-JP" sz="1800" dirty="0" smtClean="0">
              <a:latin typeface="ＭＳ Ｐゴシック" pitchFamily="50" charset="-128"/>
            </a:endParaRPr>
          </a:p>
          <a:p>
            <a:pPr eaLnBrk="1" hangingPunct="1">
              <a:lnSpc>
                <a:spcPts val="2800"/>
              </a:lnSpc>
              <a:spcBef>
                <a:spcPct val="0"/>
              </a:spcBef>
              <a:buFontTx/>
              <a:buNone/>
            </a:pPr>
            <a:r>
              <a:rPr lang="ja-JP" altLang="en-US" sz="1800" dirty="0" smtClean="0">
                <a:latin typeface="ＭＳ Ｐゴシック" pitchFamily="50" charset="-128"/>
              </a:rPr>
              <a:t>　②鉄道事業者等の関係機関との協議による安全対策の追加、環境対策の追加</a:t>
            </a:r>
            <a:endParaRPr lang="en-US" altLang="ja-JP" sz="1800" dirty="0" smtClean="0">
              <a:latin typeface="ＭＳ Ｐゴシック" pitchFamily="50" charset="-128"/>
            </a:endParaRPr>
          </a:p>
          <a:p>
            <a:pPr eaLnBrk="1" hangingPunct="1">
              <a:lnSpc>
                <a:spcPts val="2800"/>
              </a:lnSpc>
              <a:spcBef>
                <a:spcPct val="0"/>
              </a:spcBef>
              <a:buFontTx/>
              <a:buNone/>
            </a:pPr>
            <a:r>
              <a:rPr lang="ja-JP" altLang="en-US" sz="1800" dirty="0" smtClean="0">
                <a:latin typeface="ＭＳ Ｐゴシック" pitchFamily="50" charset="-128"/>
              </a:rPr>
              <a:t>　③詳細設計実施に伴うトンネル設備等の費用精査、物価上昇による事業費増　など</a:t>
            </a:r>
            <a:endParaRPr lang="en-US" altLang="ja-JP" sz="1800" dirty="0">
              <a:latin typeface="ＭＳ Ｐゴシック" pitchFamily="50" charset="-128"/>
            </a:endParaRPr>
          </a:p>
        </p:txBody>
      </p:sp>
      <p:sp>
        <p:nvSpPr>
          <p:cNvPr id="16387" name="正方形/長方形 5"/>
          <p:cNvSpPr>
            <a:spLocks noChangeArrowheads="1"/>
          </p:cNvSpPr>
          <p:nvPr/>
        </p:nvSpPr>
        <p:spPr bwMode="auto">
          <a:xfrm>
            <a:off x="-36512" y="535479"/>
            <a:ext cx="1474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smtClean="0">
                <a:latin typeface="Arial" pitchFamily="34" charset="0"/>
              </a:rPr>
              <a:t>■事業概要</a:t>
            </a:r>
            <a:endParaRPr lang="ja-JP" altLang="en-US" sz="2000" b="1" dirty="0">
              <a:latin typeface="Arial" pitchFamily="34" charset="0"/>
            </a:endParaRPr>
          </a:p>
        </p:txBody>
      </p:sp>
      <p:sp>
        <p:nvSpPr>
          <p:cNvPr id="16388"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0D54AD7C-FCA0-476B-A1AA-420FF6DE2752}" type="slidenum">
              <a:rPr lang="ja-JP" altLang="en-US" sz="2000" smtClean="0">
                <a:latin typeface="Arial" pitchFamily="34" charset="0"/>
              </a:rPr>
              <a:pPr eaLnBrk="1" hangingPunct="1">
                <a:spcBef>
                  <a:spcPct val="0"/>
                </a:spcBef>
                <a:buFontTx/>
                <a:buNone/>
              </a:pPr>
              <a:t>6</a:t>
            </a:fld>
            <a:endParaRPr lang="ja-JP" altLang="en-US" sz="2000" smtClean="0">
              <a:latin typeface="Arial" pitchFamily="34" charset="0"/>
            </a:endParaRPr>
          </a:p>
        </p:txBody>
      </p:sp>
      <p:sp>
        <p:nvSpPr>
          <p:cNvPr id="6" name="タイトル 2"/>
          <p:cNvSpPr txBox="1">
            <a:spLocks/>
          </p:cNvSpPr>
          <p:nvPr/>
        </p:nvSpPr>
        <p:spPr bwMode="auto">
          <a:xfrm>
            <a:off x="0" y="0"/>
            <a:ext cx="9144000" cy="554038"/>
          </a:xfrm>
          <a:prstGeom prst="rect">
            <a:avLst/>
          </a:prstGeom>
          <a:gradFill>
            <a:gsLst>
              <a:gs pos="0">
                <a:schemeClr val="accent1"/>
              </a:gs>
              <a:gs pos="50000">
                <a:schemeClr val="bg1"/>
              </a:gs>
              <a:gs pos="100000">
                <a:schemeClr val="accent1"/>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defRPr/>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１．事業概要</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022" y="5589942"/>
            <a:ext cx="8785466" cy="0"/>
          </a:xfrm>
          <a:prstGeom prst="line">
            <a:avLst/>
          </a:prstGeom>
          <a:ln w="19050">
            <a:prstDash val="lgDashDotDot"/>
          </a:ln>
        </p:spPr>
        <p:style>
          <a:lnRef idx="1">
            <a:schemeClr val="dk1"/>
          </a:lnRef>
          <a:fillRef idx="0">
            <a:schemeClr val="dk1"/>
          </a:fillRef>
          <a:effectRef idx="0">
            <a:schemeClr val="dk1"/>
          </a:effectRef>
          <a:fontRef idx="minor">
            <a:schemeClr val="tx1"/>
          </a:fontRef>
        </p:style>
      </p:cxnSp>
      <p:sp>
        <p:nvSpPr>
          <p:cNvPr id="5" name="正方形/長方形 4"/>
          <p:cNvSpPr/>
          <p:nvPr/>
        </p:nvSpPr>
        <p:spPr>
          <a:xfrm>
            <a:off x="167355" y="5628231"/>
            <a:ext cx="9108708" cy="1169551"/>
          </a:xfrm>
          <a:prstGeom prst="rect">
            <a:avLst/>
          </a:prstGeom>
        </p:spPr>
        <p:txBody>
          <a:bodyPr wrap="square">
            <a:spAutoFit/>
          </a:bodyPr>
          <a:lstStyle/>
          <a:p>
            <a:pPr>
              <a:lnSpc>
                <a:spcPts val="2800"/>
              </a:lnSpc>
              <a:spcBef>
                <a:spcPct val="0"/>
              </a:spcBef>
            </a:pPr>
            <a:r>
              <a:rPr lang="ja-JP" altLang="en-US" b="1" dirty="0" smtClean="0">
                <a:latin typeface="ＭＳ Ｐゴシック" pitchFamily="50" charset="-128"/>
              </a:rPr>
              <a:t>◆府県 全区間（河内長野市石仏～和歌山県柱本：</a:t>
            </a:r>
            <a:r>
              <a:rPr lang="en-US" altLang="ja-JP" b="1" dirty="0" smtClean="0">
                <a:latin typeface="ＭＳ Ｐゴシック" pitchFamily="50" charset="-128"/>
              </a:rPr>
              <a:t>L=7.1km</a:t>
            </a:r>
            <a:r>
              <a:rPr lang="ja-JP" altLang="en-US" b="1" dirty="0" smtClean="0">
                <a:latin typeface="ＭＳ Ｐゴシック" pitchFamily="50" charset="-128"/>
              </a:rPr>
              <a:t>）</a:t>
            </a:r>
            <a:endParaRPr lang="en-US" altLang="ja-JP" b="1" dirty="0" smtClean="0">
              <a:latin typeface="ＭＳ Ｐゴシック" pitchFamily="50" charset="-128"/>
            </a:endParaRPr>
          </a:p>
          <a:p>
            <a:pPr>
              <a:lnSpc>
                <a:spcPts val="2800"/>
              </a:lnSpc>
              <a:spcBef>
                <a:spcPct val="0"/>
              </a:spcBef>
            </a:pPr>
            <a:r>
              <a:rPr lang="ja-JP" altLang="en-US" dirty="0" smtClean="0">
                <a:latin typeface="ＭＳ Ｐゴシック" pitchFamily="50" charset="-128"/>
              </a:rPr>
              <a:t>　 全体事業費：</a:t>
            </a:r>
            <a:r>
              <a:rPr lang="zh-TW" altLang="en-US" dirty="0" smtClean="0">
                <a:latin typeface="ＭＳ Ｐゴシック" pitchFamily="50" charset="-128"/>
              </a:rPr>
              <a:t>約</a:t>
            </a:r>
            <a:r>
              <a:rPr lang="en-US" altLang="zh-TW" dirty="0" smtClean="0">
                <a:latin typeface="ＭＳ Ｐゴシック" pitchFamily="50" charset="-128"/>
              </a:rPr>
              <a:t>351</a:t>
            </a:r>
            <a:r>
              <a:rPr lang="zh-TW" altLang="en-US" dirty="0" smtClean="0">
                <a:latin typeface="ＭＳ Ｐゴシック" pitchFamily="50" charset="-128"/>
              </a:rPr>
              <a:t>億円</a:t>
            </a:r>
            <a:r>
              <a:rPr lang="ja-JP" altLang="en-US" dirty="0">
                <a:latin typeface="ＭＳ Ｐゴシック" pitchFamily="50" charset="-128"/>
              </a:rPr>
              <a:t>　　</a:t>
            </a:r>
            <a:endParaRPr lang="en-US" altLang="ja-JP" dirty="0">
              <a:latin typeface="ＭＳ Ｐゴシック" pitchFamily="50" charset="-128"/>
            </a:endParaRPr>
          </a:p>
          <a:p>
            <a:pPr>
              <a:lnSpc>
                <a:spcPts val="2800"/>
              </a:lnSpc>
              <a:spcBef>
                <a:spcPct val="0"/>
              </a:spcBef>
            </a:pPr>
            <a:r>
              <a:rPr lang="ja-JP" altLang="en-US" dirty="0">
                <a:latin typeface="ＭＳ Ｐゴシック" pitchFamily="50" charset="-128"/>
              </a:rPr>
              <a:t>　</a:t>
            </a:r>
            <a:r>
              <a:rPr lang="ja-JP" altLang="en-US" dirty="0" smtClean="0">
                <a:latin typeface="ＭＳ Ｐゴシック" pitchFamily="50" charset="-128"/>
              </a:rPr>
              <a:t>　　　　　　　</a:t>
            </a:r>
            <a:r>
              <a:rPr lang="en-US" altLang="ja-JP" dirty="0" smtClean="0">
                <a:latin typeface="ＭＳ Ｐゴシック" pitchFamily="50" charset="-128"/>
              </a:rPr>
              <a:t>【</a:t>
            </a:r>
            <a:r>
              <a:rPr lang="ja-JP" altLang="en-US" dirty="0">
                <a:latin typeface="ＭＳ Ｐゴシック" pitchFamily="50" charset="-128"/>
              </a:rPr>
              <a:t>内訳</a:t>
            </a:r>
            <a:r>
              <a:rPr lang="en-US" altLang="ja-JP" dirty="0">
                <a:latin typeface="ＭＳ Ｐゴシック" pitchFamily="50" charset="-128"/>
              </a:rPr>
              <a:t>】</a:t>
            </a:r>
            <a:r>
              <a:rPr lang="ja-JP" altLang="en-US" dirty="0">
                <a:latin typeface="ＭＳ Ｐゴシック" pitchFamily="50" charset="-128"/>
              </a:rPr>
              <a:t>調査費</a:t>
            </a:r>
            <a:r>
              <a:rPr lang="ja-JP" altLang="en-US" dirty="0" smtClean="0">
                <a:latin typeface="ＭＳ Ｐゴシック" pitchFamily="50" charset="-128"/>
              </a:rPr>
              <a:t>等：約 </a:t>
            </a:r>
            <a:r>
              <a:rPr lang="en-US" altLang="ja-JP" dirty="0" smtClean="0">
                <a:latin typeface="ＭＳ Ｐゴシック" pitchFamily="50" charset="-128"/>
              </a:rPr>
              <a:t>27</a:t>
            </a:r>
            <a:r>
              <a:rPr lang="ja-JP" altLang="en-US" dirty="0" smtClean="0">
                <a:latin typeface="ＭＳ Ｐゴシック" pitchFamily="50" charset="-128"/>
              </a:rPr>
              <a:t>億円</a:t>
            </a:r>
            <a:r>
              <a:rPr lang="ja-JP" altLang="en-US" dirty="0">
                <a:latin typeface="ＭＳ Ｐゴシック" pitchFamily="50" charset="-128"/>
              </a:rPr>
              <a:t>　</a:t>
            </a:r>
            <a:r>
              <a:rPr lang="ja-JP" altLang="en-US" dirty="0" smtClean="0">
                <a:latin typeface="ＭＳ Ｐゴシック" pitchFamily="50" charset="-128"/>
              </a:rPr>
              <a:t>　用地費：約</a:t>
            </a:r>
            <a:r>
              <a:rPr lang="en-US" altLang="ja-JP" dirty="0" smtClean="0">
                <a:latin typeface="ＭＳ Ｐゴシック" pitchFamily="50" charset="-128"/>
              </a:rPr>
              <a:t>13</a:t>
            </a:r>
            <a:r>
              <a:rPr lang="ja-JP" altLang="en-US" dirty="0" smtClean="0">
                <a:latin typeface="ＭＳ Ｐゴシック" pitchFamily="50" charset="-128"/>
              </a:rPr>
              <a:t>億円　　工事費：約</a:t>
            </a:r>
            <a:r>
              <a:rPr lang="en-US" altLang="ja-JP" dirty="0" smtClean="0">
                <a:latin typeface="ＭＳ Ｐゴシック" pitchFamily="50" charset="-128"/>
              </a:rPr>
              <a:t>311</a:t>
            </a:r>
            <a:r>
              <a:rPr lang="ja-JP" altLang="en-US" dirty="0" smtClean="0">
                <a:latin typeface="ＭＳ Ｐゴシック" pitchFamily="50" charset="-128"/>
              </a:rPr>
              <a:t>億円</a:t>
            </a:r>
            <a:endParaRPr lang="en-US" altLang="ja-JP" dirty="0">
              <a:latin typeface="ＭＳ Ｐゴシック" pitchFamily="50" charset="-128"/>
            </a:endParaRPr>
          </a:p>
        </p:txBody>
      </p:sp>
    </p:spTree>
    <p:extLst>
      <p:ext uri="{BB962C8B-B14F-4D97-AF65-F5344CB8AC3E}">
        <p14:creationId xmlns:p14="http://schemas.microsoft.com/office/powerpoint/2010/main" val="3401258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5"/>
          <p:cNvSpPr>
            <a:spLocks noChangeArrowheads="1"/>
          </p:cNvSpPr>
          <p:nvPr/>
        </p:nvSpPr>
        <p:spPr bwMode="auto">
          <a:xfrm>
            <a:off x="0" y="654277"/>
            <a:ext cx="1733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smtClean="0">
                <a:latin typeface="Arial" pitchFamily="34" charset="0"/>
              </a:rPr>
              <a:t>■</a:t>
            </a:r>
            <a:r>
              <a:rPr lang="ja-JP" altLang="en-US" sz="2000" b="1" dirty="0">
                <a:latin typeface="Arial" pitchFamily="34" charset="0"/>
              </a:rPr>
              <a:t>標準</a:t>
            </a:r>
            <a:r>
              <a:rPr lang="ja-JP" altLang="en-US" sz="2000" b="1" dirty="0" smtClean="0">
                <a:latin typeface="Arial" pitchFamily="34" charset="0"/>
              </a:rPr>
              <a:t>横断図</a:t>
            </a:r>
            <a:endParaRPr lang="ja-JP" altLang="en-US" sz="2000" b="1" dirty="0">
              <a:latin typeface="Arial" pitchFamily="34" charset="0"/>
            </a:endParaRPr>
          </a:p>
        </p:txBody>
      </p:sp>
      <p:sp>
        <p:nvSpPr>
          <p:cNvPr id="6" name="テキスト ボックス 333"/>
          <p:cNvSpPr txBox="1"/>
          <p:nvPr/>
        </p:nvSpPr>
        <p:spPr>
          <a:xfrm>
            <a:off x="-394940" y="1131176"/>
            <a:ext cx="2411412" cy="287337"/>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1800" kern="0" dirty="0" smtClean="0">
                <a:solidFill>
                  <a:sysClr val="windowText" lastClr="000000"/>
                </a:solidFill>
              </a:rPr>
              <a:t>〔</a:t>
            </a:r>
            <a:r>
              <a:rPr lang="ja-JP" altLang="en-US" sz="1800" kern="0" dirty="0" smtClean="0">
                <a:solidFill>
                  <a:sysClr val="windowText" lastClr="000000"/>
                </a:solidFill>
              </a:rPr>
              <a:t>単位：</a:t>
            </a:r>
            <a:r>
              <a:rPr lang="ja-JP" altLang="en-US" sz="1800" kern="0" dirty="0" err="1" smtClean="0">
                <a:solidFill>
                  <a:sysClr val="windowText" lastClr="000000"/>
                </a:solidFill>
              </a:rPr>
              <a:t>ｍ</a:t>
            </a:r>
            <a:r>
              <a:rPr lang="en-US" altLang="ja-JP" sz="1800" kern="0" dirty="0" smtClean="0">
                <a:solidFill>
                  <a:sysClr val="windowText" lastClr="000000"/>
                </a:solidFill>
              </a:rPr>
              <a:t>〕</a:t>
            </a:r>
            <a:endParaRPr lang="ja-JP" altLang="en-US" sz="1800" kern="0" dirty="0" smtClean="0">
              <a:solidFill>
                <a:sysClr val="windowText" lastClr="000000"/>
              </a:solidFill>
            </a:endParaRPr>
          </a:p>
        </p:txBody>
      </p:sp>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2528" y="4452954"/>
            <a:ext cx="4025698" cy="2288414"/>
          </a:xfrm>
          <a:prstGeom prst="rect">
            <a:avLst/>
          </a:prstGeom>
        </p:spPr>
      </p:pic>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03648" y="1196752"/>
            <a:ext cx="5995685" cy="2736304"/>
          </a:xfrm>
          <a:prstGeom prst="rect">
            <a:avLst/>
          </a:prstGeom>
        </p:spPr>
      </p:pic>
      <p:sp>
        <p:nvSpPr>
          <p:cNvPr id="8" name="タイトル 2"/>
          <p:cNvSpPr txBox="1">
            <a:spLocks/>
          </p:cNvSpPr>
          <p:nvPr/>
        </p:nvSpPr>
        <p:spPr bwMode="auto">
          <a:xfrm>
            <a:off x="0" y="0"/>
            <a:ext cx="9144000" cy="554038"/>
          </a:xfrm>
          <a:prstGeom prst="rect">
            <a:avLst/>
          </a:prstGeom>
          <a:gradFill>
            <a:gsLst>
              <a:gs pos="0">
                <a:schemeClr val="accent1"/>
              </a:gs>
              <a:gs pos="50000">
                <a:schemeClr val="bg1"/>
              </a:gs>
              <a:gs pos="100000">
                <a:schemeClr val="accent1"/>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defRPr/>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１．事業概要</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90210" y="4176464"/>
            <a:ext cx="4977881" cy="2708920"/>
          </a:xfrm>
          <a:prstGeom prst="rect">
            <a:avLst/>
          </a:prstGeom>
        </p:spPr>
      </p:pic>
      <p:cxnSp>
        <p:nvCxnSpPr>
          <p:cNvPr id="11" name="直線コネクタ 10"/>
          <p:cNvCxnSpPr/>
          <p:nvPr/>
        </p:nvCxnSpPr>
        <p:spPr>
          <a:xfrm flipV="1">
            <a:off x="1619672" y="4872594"/>
            <a:ext cx="0" cy="621203"/>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flipV="1">
            <a:off x="2432688" y="4872594"/>
            <a:ext cx="0" cy="621203"/>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flipV="1">
            <a:off x="3275856" y="4872594"/>
            <a:ext cx="0" cy="621203"/>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flipV="1">
            <a:off x="3563888" y="4452954"/>
            <a:ext cx="0" cy="1040843"/>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flipH="1" flipV="1">
            <a:off x="1264333" y="4452954"/>
            <a:ext cx="3029" cy="1040844"/>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V="1">
            <a:off x="3779912" y="2357836"/>
            <a:ext cx="0" cy="621203"/>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flipV="1">
            <a:off x="4592928" y="2357836"/>
            <a:ext cx="0" cy="621203"/>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flipV="1">
            <a:off x="5436096" y="2357836"/>
            <a:ext cx="0" cy="621203"/>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V="1">
            <a:off x="5724128" y="1938196"/>
            <a:ext cx="0" cy="1040843"/>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flipV="1">
            <a:off x="3488851" y="1938196"/>
            <a:ext cx="3029" cy="1040844"/>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V="1">
            <a:off x="5620272" y="5314489"/>
            <a:ext cx="0" cy="621203"/>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6372200" y="5314489"/>
            <a:ext cx="0" cy="621203"/>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V="1">
            <a:off x="7164288" y="5343445"/>
            <a:ext cx="0" cy="621203"/>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flipV="1">
            <a:off x="7378691" y="4919728"/>
            <a:ext cx="0" cy="1040843"/>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flipH="1" flipV="1">
            <a:off x="5397831" y="4894848"/>
            <a:ext cx="3029" cy="1040844"/>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3509458" y="2032789"/>
            <a:ext cx="2214670" cy="969"/>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3800714" y="2458617"/>
            <a:ext cx="792214" cy="0"/>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a:off x="4592928" y="2458617"/>
            <a:ext cx="843168" cy="3696"/>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a:off x="5453674" y="2458617"/>
            <a:ext cx="270454" cy="0"/>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a:off x="3509458" y="2458617"/>
            <a:ext cx="270454" cy="0"/>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47" name="テキスト ボックス 333"/>
          <p:cNvSpPr txBox="1"/>
          <p:nvPr/>
        </p:nvSpPr>
        <p:spPr>
          <a:xfrm>
            <a:off x="3411087" y="1727082"/>
            <a:ext cx="2411412" cy="287337"/>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2000" b="1" kern="0" dirty="0" smtClean="0">
                <a:solidFill>
                  <a:sysClr val="windowText" lastClr="000000"/>
                </a:solidFill>
              </a:rPr>
              <a:t>9.0</a:t>
            </a:r>
            <a:endParaRPr lang="ja-JP" altLang="en-US" sz="2000" b="1" kern="0" dirty="0" smtClean="0">
              <a:solidFill>
                <a:sysClr val="windowText" lastClr="000000"/>
              </a:solidFill>
            </a:endParaRPr>
          </a:p>
        </p:txBody>
      </p:sp>
      <p:sp>
        <p:nvSpPr>
          <p:cNvPr id="48" name="テキスト ボックス 333"/>
          <p:cNvSpPr txBox="1"/>
          <p:nvPr/>
        </p:nvSpPr>
        <p:spPr>
          <a:xfrm>
            <a:off x="3817498" y="2205751"/>
            <a:ext cx="758646" cy="278294"/>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1800" b="1" kern="0" dirty="0" smtClean="0">
                <a:solidFill>
                  <a:sysClr val="windowText" lastClr="000000"/>
                </a:solidFill>
              </a:rPr>
              <a:t>3.25</a:t>
            </a:r>
            <a:endParaRPr lang="ja-JP" altLang="en-US" sz="1800" b="1" kern="0" dirty="0" smtClean="0">
              <a:solidFill>
                <a:sysClr val="windowText" lastClr="000000"/>
              </a:solidFill>
            </a:endParaRPr>
          </a:p>
        </p:txBody>
      </p:sp>
      <p:sp>
        <p:nvSpPr>
          <p:cNvPr id="49" name="テキスト ボックス 333"/>
          <p:cNvSpPr txBox="1"/>
          <p:nvPr/>
        </p:nvSpPr>
        <p:spPr>
          <a:xfrm>
            <a:off x="4668662" y="2205751"/>
            <a:ext cx="758646" cy="278294"/>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1800" b="1" kern="0" dirty="0" smtClean="0">
                <a:solidFill>
                  <a:sysClr val="windowText" lastClr="000000"/>
                </a:solidFill>
              </a:rPr>
              <a:t>3.25</a:t>
            </a:r>
            <a:endParaRPr lang="ja-JP" altLang="en-US" sz="1800" b="1" kern="0" dirty="0" smtClean="0">
              <a:solidFill>
                <a:sysClr val="windowText" lastClr="000000"/>
              </a:solidFill>
            </a:endParaRPr>
          </a:p>
        </p:txBody>
      </p:sp>
      <p:sp>
        <p:nvSpPr>
          <p:cNvPr id="50" name="テキスト ボックス 333"/>
          <p:cNvSpPr txBox="1"/>
          <p:nvPr/>
        </p:nvSpPr>
        <p:spPr>
          <a:xfrm>
            <a:off x="5140503" y="2080876"/>
            <a:ext cx="758646" cy="278294"/>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1600" b="1" kern="0" dirty="0">
                <a:solidFill>
                  <a:sysClr val="windowText" lastClr="000000"/>
                </a:solidFill>
              </a:rPr>
              <a:t>1</a:t>
            </a:r>
            <a:r>
              <a:rPr lang="en-US" altLang="ja-JP" sz="1600" b="1" kern="0" dirty="0" smtClean="0">
                <a:solidFill>
                  <a:sysClr val="windowText" lastClr="000000"/>
                </a:solidFill>
              </a:rPr>
              <a:t>.25</a:t>
            </a:r>
            <a:endParaRPr lang="ja-JP" altLang="en-US" sz="1600" b="1" kern="0" dirty="0" smtClean="0">
              <a:solidFill>
                <a:sysClr val="windowText" lastClr="000000"/>
              </a:solidFill>
            </a:endParaRPr>
          </a:p>
        </p:txBody>
      </p:sp>
      <p:sp>
        <p:nvSpPr>
          <p:cNvPr id="51" name="テキスト ボックス 333"/>
          <p:cNvSpPr txBox="1"/>
          <p:nvPr/>
        </p:nvSpPr>
        <p:spPr>
          <a:xfrm>
            <a:off x="3323187" y="2084450"/>
            <a:ext cx="758646" cy="278294"/>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1600" b="1" kern="0" dirty="0">
                <a:solidFill>
                  <a:sysClr val="windowText" lastClr="000000"/>
                </a:solidFill>
              </a:rPr>
              <a:t>1</a:t>
            </a:r>
            <a:r>
              <a:rPr lang="en-US" altLang="ja-JP" sz="1600" b="1" kern="0" dirty="0" smtClean="0">
                <a:solidFill>
                  <a:sysClr val="windowText" lastClr="000000"/>
                </a:solidFill>
              </a:rPr>
              <a:t>.25</a:t>
            </a:r>
            <a:endParaRPr lang="ja-JP" altLang="en-US" sz="1600" b="1" kern="0" dirty="0" smtClean="0">
              <a:solidFill>
                <a:sysClr val="windowText" lastClr="000000"/>
              </a:solidFill>
            </a:endParaRPr>
          </a:p>
        </p:txBody>
      </p:sp>
      <p:sp>
        <p:nvSpPr>
          <p:cNvPr id="52" name="テキスト ボックス 333"/>
          <p:cNvSpPr txBox="1"/>
          <p:nvPr/>
        </p:nvSpPr>
        <p:spPr>
          <a:xfrm>
            <a:off x="5624942" y="5186615"/>
            <a:ext cx="758646" cy="278294"/>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1800" b="1" kern="0" dirty="0" smtClean="0">
                <a:solidFill>
                  <a:sysClr val="windowText" lastClr="000000"/>
                </a:solidFill>
              </a:rPr>
              <a:t>3.25</a:t>
            </a:r>
            <a:endParaRPr lang="ja-JP" altLang="en-US" sz="1800" b="1" kern="0" dirty="0" smtClean="0">
              <a:solidFill>
                <a:sysClr val="windowText" lastClr="000000"/>
              </a:solidFill>
            </a:endParaRPr>
          </a:p>
        </p:txBody>
      </p:sp>
      <p:sp>
        <p:nvSpPr>
          <p:cNvPr id="53" name="テキスト ボックス 333"/>
          <p:cNvSpPr txBox="1"/>
          <p:nvPr/>
        </p:nvSpPr>
        <p:spPr>
          <a:xfrm>
            <a:off x="6407229" y="5204298"/>
            <a:ext cx="758646" cy="278294"/>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1800" b="1" kern="0" dirty="0" smtClean="0">
                <a:solidFill>
                  <a:sysClr val="windowText" lastClr="000000"/>
                </a:solidFill>
              </a:rPr>
              <a:t>3.25</a:t>
            </a:r>
            <a:endParaRPr lang="ja-JP" altLang="en-US" sz="1800" b="1" kern="0" dirty="0" smtClean="0">
              <a:solidFill>
                <a:sysClr val="windowText" lastClr="000000"/>
              </a:solidFill>
            </a:endParaRPr>
          </a:p>
        </p:txBody>
      </p:sp>
      <p:cxnSp>
        <p:nvCxnSpPr>
          <p:cNvPr id="54" name="直線コネクタ 53"/>
          <p:cNvCxnSpPr/>
          <p:nvPr/>
        </p:nvCxnSpPr>
        <p:spPr>
          <a:xfrm>
            <a:off x="5615535" y="5430692"/>
            <a:ext cx="756664" cy="0"/>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5" name="直線コネクタ 54"/>
          <p:cNvCxnSpPr/>
          <p:nvPr/>
        </p:nvCxnSpPr>
        <p:spPr>
          <a:xfrm>
            <a:off x="6376938" y="5426996"/>
            <a:ext cx="787350" cy="3696"/>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6" name="直線コネクタ 55"/>
          <p:cNvCxnSpPr/>
          <p:nvPr/>
        </p:nvCxnSpPr>
        <p:spPr>
          <a:xfrm>
            <a:off x="7156577" y="5428844"/>
            <a:ext cx="222114" cy="0"/>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3" name="直線コネクタ 62"/>
          <p:cNvCxnSpPr/>
          <p:nvPr/>
        </p:nvCxnSpPr>
        <p:spPr>
          <a:xfrm>
            <a:off x="5397831" y="5428844"/>
            <a:ext cx="231640" cy="11306"/>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7" name="テキスト ボックス 333"/>
          <p:cNvSpPr txBox="1"/>
          <p:nvPr/>
        </p:nvSpPr>
        <p:spPr>
          <a:xfrm>
            <a:off x="6816843" y="5060276"/>
            <a:ext cx="758646" cy="278294"/>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1600" b="1" kern="0" dirty="0" smtClean="0">
                <a:solidFill>
                  <a:sysClr val="windowText" lastClr="000000"/>
                </a:solidFill>
              </a:rPr>
              <a:t>0.50</a:t>
            </a:r>
            <a:endParaRPr lang="ja-JP" altLang="en-US" sz="1600" b="1" kern="0" dirty="0" smtClean="0">
              <a:solidFill>
                <a:sysClr val="windowText" lastClr="000000"/>
              </a:solidFill>
            </a:endParaRPr>
          </a:p>
        </p:txBody>
      </p:sp>
      <p:sp>
        <p:nvSpPr>
          <p:cNvPr id="68" name="テキスト ボックス 333"/>
          <p:cNvSpPr txBox="1"/>
          <p:nvPr/>
        </p:nvSpPr>
        <p:spPr>
          <a:xfrm>
            <a:off x="5227092" y="5039560"/>
            <a:ext cx="758646" cy="278294"/>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1600" b="1" kern="0" dirty="0" smtClean="0">
                <a:solidFill>
                  <a:sysClr val="windowText" lastClr="000000"/>
                </a:solidFill>
              </a:rPr>
              <a:t>0.50</a:t>
            </a:r>
            <a:endParaRPr lang="ja-JP" altLang="en-US" sz="1600" b="1" kern="0" dirty="0" smtClean="0">
              <a:solidFill>
                <a:sysClr val="windowText" lastClr="000000"/>
              </a:solidFill>
            </a:endParaRPr>
          </a:p>
        </p:txBody>
      </p:sp>
      <p:cxnSp>
        <p:nvCxnSpPr>
          <p:cNvPr id="69" name="直線コネクタ 68"/>
          <p:cNvCxnSpPr/>
          <p:nvPr/>
        </p:nvCxnSpPr>
        <p:spPr>
          <a:xfrm>
            <a:off x="5397831" y="5013176"/>
            <a:ext cx="1980860" cy="0"/>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71" name="テキスト ボックス 333"/>
          <p:cNvSpPr txBox="1"/>
          <p:nvPr/>
        </p:nvSpPr>
        <p:spPr>
          <a:xfrm>
            <a:off x="6015747" y="4768250"/>
            <a:ext cx="758646" cy="278294"/>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1800" b="1" kern="0" dirty="0" smtClean="0">
                <a:solidFill>
                  <a:sysClr val="windowText" lastClr="000000"/>
                </a:solidFill>
              </a:rPr>
              <a:t>7.50</a:t>
            </a:r>
            <a:endParaRPr lang="ja-JP" altLang="en-US" sz="1800" b="1" kern="0" dirty="0" smtClean="0">
              <a:solidFill>
                <a:sysClr val="windowText" lastClr="000000"/>
              </a:solidFill>
            </a:endParaRPr>
          </a:p>
        </p:txBody>
      </p:sp>
      <p:cxnSp>
        <p:nvCxnSpPr>
          <p:cNvPr id="72" name="直線コネクタ 71"/>
          <p:cNvCxnSpPr/>
          <p:nvPr/>
        </p:nvCxnSpPr>
        <p:spPr>
          <a:xfrm flipV="1">
            <a:off x="1271285" y="4548180"/>
            <a:ext cx="2291374" cy="2900"/>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73" name="直線コネクタ 72"/>
          <p:cNvCxnSpPr/>
          <p:nvPr/>
        </p:nvCxnSpPr>
        <p:spPr>
          <a:xfrm>
            <a:off x="1617955" y="4996490"/>
            <a:ext cx="814733" cy="1848"/>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74" name="直線コネクタ 73"/>
          <p:cNvCxnSpPr/>
          <p:nvPr/>
        </p:nvCxnSpPr>
        <p:spPr>
          <a:xfrm flipV="1">
            <a:off x="2410169" y="4991736"/>
            <a:ext cx="877533" cy="4754"/>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75" name="直線コネクタ 74"/>
          <p:cNvCxnSpPr/>
          <p:nvPr/>
        </p:nvCxnSpPr>
        <p:spPr>
          <a:xfrm>
            <a:off x="3269686" y="4988040"/>
            <a:ext cx="292973" cy="1848"/>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76" name="直線コネクタ 75"/>
          <p:cNvCxnSpPr/>
          <p:nvPr/>
        </p:nvCxnSpPr>
        <p:spPr>
          <a:xfrm>
            <a:off x="1264333" y="4998338"/>
            <a:ext cx="353622" cy="0"/>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77" name="テキスト ボックス 333"/>
          <p:cNvSpPr txBox="1"/>
          <p:nvPr/>
        </p:nvSpPr>
        <p:spPr>
          <a:xfrm>
            <a:off x="1228328" y="4264955"/>
            <a:ext cx="2411412" cy="287337"/>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2000" b="1" kern="0" dirty="0" smtClean="0">
                <a:solidFill>
                  <a:sysClr val="windowText" lastClr="000000"/>
                </a:solidFill>
              </a:rPr>
              <a:t>9.0</a:t>
            </a:r>
            <a:endParaRPr lang="ja-JP" altLang="en-US" sz="2000" b="1" kern="0" dirty="0" smtClean="0">
              <a:solidFill>
                <a:sysClr val="windowText" lastClr="000000"/>
              </a:solidFill>
            </a:endParaRPr>
          </a:p>
        </p:txBody>
      </p:sp>
      <p:sp>
        <p:nvSpPr>
          <p:cNvPr id="78" name="テキスト ボックス 333"/>
          <p:cNvSpPr txBox="1"/>
          <p:nvPr/>
        </p:nvSpPr>
        <p:spPr>
          <a:xfrm>
            <a:off x="1624916" y="4705870"/>
            <a:ext cx="758646" cy="278294"/>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1800" b="1" kern="0" dirty="0" smtClean="0">
                <a:solidFill>
                  <a:sysClr val="windowText" lastClr="000000"/>
                </a:solidFill>
              </a:rPr>
              <a:t>3.25</a:t>
            </a:r>
            <a:endParaRPr lang="ja-JP" altLang="en-US" sz="1800" b="1" kern="0" dirty="0" smtClean="0">
              <a:solidFill>
                <a:sysClr val="windowText" lastClr="000000"/>
              </a:solidFill>
            </a:endParaRPr>
          </a:p>
        </p:txBody>
      </p:sp>
      <p:sp>
        <p:nvSpPr>
          <p:cNvPr id="79" name="テキスト ボックス 333"/>
          <p:cNvSpPr txBox="1"/>
          <p:nvPr/>
        </p:nvSpPr>
        <p:spPr>
          <a:xfrm>
            <a:off x="2485903" y="4743624"/>
            <a:ext cx="758646" cy="278294"/>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1800" b="1" kern="0" dirty="0" smtClean="0">
                <a:solidFill>
                  <a:sysClr val="windowText" lastClr="000000"/>
                </a:solidFill>
              </a:rPr>
              <a:t>3.25</a:t>
            </a:r>
            <a:endParaRPr lang="ja-JP" altLang="en-US" sz="1800" b="1" kern="0" dirty="0" smtClean="0">
              <a:solidFill>
                <a:sysClr val="windowText" lastClr="000000"/>
              </a:solidFill>
            </a:endParaRPr>
          </a:p>
        </p:txBody>
      </p:sp>
      <p:sp>
        <p:nvSpPr>
          <p:cNvPr id="80" name="テキスト ボックス 333"/>
          <p:cNvSpPr txBox="1"/>
          <p:nvPr/>
        </p:nvSpPr>
        <p:spPr>
          <a:xfrm>
            <a:off x="2987824" y="4650175"/>
            <a:ext cx="758646" cy="278294"/>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1600" b="1" kern="0" dirty="0">
                <a:solidFill>
                  <a:sysClr val="windowText" lastClr="000000"/>
                </a:solidFill>
              </a:rPr>
              <a:t>1</a:t>
            </a:r>
            <a:r>
              <a:rPr lang="en-US" altLang="ja-JP" sz="1600" b="1" kern="0" dirty="0" smtClean="0">
                <a:solidFill>
                  <a:sysClr val="windowText" lastClr="000000"/>
                </a:solidFill>
              </a:rPr>
              <a:t>.25</a:t>
            </a:r>
            <a:endParaRPr lang="ja-JP" altLang="en-US" sz="1600" b="1" kern="0" dirty="0" smtClean="0">
              <a:solidFill>
                <a:sysClr val="windowText" lastClr="000000"/>
              </a:solidFill>
            </a:endParaRPr>
          </a:p>
        </p:txBody>
      </p:sp>
      <p:sp>
        <p:nvSpPr>
          <p:cNvPr id="81" name="テキスト ボックス 333"/>
          <p:cNvSpPr txBox="1"/>
          <p:nvPr/>
        </p:nvSpPr>
        <p:spPr>
          <a:xfrm>
            <a:off x="1093092" y="4660874"/>
            <a:ext cx="758646" cy="278294"/>
          </a:xfrm>
          <a:prstGeom prst="rect">
            <a:avLst/>
          </a:prstGeom>
          <a:noFill/>
          <a:ln w="9525" cmpd="sng">
            <a:noFill/>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US" altLang="ja-JP" sz="1600" b="1" kern="0" dirty="0">
                <a:solidFill>
                  <a:sysClr val="windowText" lastClr="000000"/>
                </a:solidFill>
              </a:rPr>
              <a:t>1</a:t>
            </a:r>
            <a:r>
              <a:rPr lang="en-US" altLang="ja-JP" sz="1600" b="1" kern="0" dirty="0" smtClean="0">
                <a:solidFill>
                  <a:sysClr val="windowText" lastClr="000000"/>
                </a:solidFill>
              </a:rPr>
              <a:t>.25</a:t>
            </a:r>
            <a:endParaRPr lang="ja-JP" altLang="en-US" sz="1600" b="1" kern="0" dirty="0" smtClean="0">
              <a:solidFill>
                <a:sysClr val="windowText" lastClr="000000"/>
              </a:solidFill>
            </a:endParaRPr>
          </a:p>
        </p:txBody>
      </p:sp>
      <p:sp>
        <p:nvSpPr>
          <p:cNvPr id="89" name="正方形/長方形 5"/>
          <p:cNvSpPr>
            <a:spLocks noChangeArrowheads="1"/>
          </p:cNvSpPr>
          <p:nvPr/>
        </p:nvSpPr>
        <p:spPr bwMode="auto">
          <a:xfrm>
            <a:off x="4137334" y="1093689"/>
            <a:ext cx="958917" cy="400110"/>
          </a:xfrm>
          <a:prstGeom prst="rect">
            <a:avLst/>
          </a:prstGeom>
          <a:solidFill>
            <a:srgbClr val="FFFFFF"/>
          </a:solidFill>
          <a:ln>
            <a:solidFill>
              <a:schemeClr val="tx1"/>
            </a:solidFill>
          </a:ln>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smtClean="0">
                <a:latin typeface="Arial" pitchFamily="34" charset="0"/>
              </a:rPr>
              <a:t>標準部</a:t>
            </a:r>
            <a:endParaRPr lang="ja-JP" altLang="en-US" sz="2000" b="1" dirty="0">
              <a:latin typeface="Arial" pitchFamily="34" charset="0"/>
            </a:endParaRPr>
          </a:p>
        </p:txBody>
      </p:sp>
      <p:sp>
        <p:nvSpPr>
          <p:cNvPr id="90" name="正方形/長方形 5"/>
          <p:cNvSpPr>
            <a:spLocks noChangeArrowheads="1"/>
          </p:cNvSpPr>
          <p:nvPr/>
        </p:nvSpPr>
        <p:spPr bwMode="auto">
          <a:xfrm>
            <a:off x="1953229" y="3805274"/>
            <a:ext cx="958917" cy="400110"/>
          </a:xfrm>
          <a:prstGeom prst="rect">
            <a:avLst/>
          </a:prstGeom>
          <a:solidFill>
            <a:srgbClr val="FFFFFF"/>
          </a:solidFill>
          <a:ln>
            <a:solidFill>
              <a:schemeClr val="tx1"/>
            </a:solidFill>
          </a:ln>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latin typeface="Arial" pitchFamily="34" charset="0"/>
              </a:rPr>
              <a:t>橋梁</a:t>
            </a:r>
            <a:r>
              <a:rPr lang="ja-JP" altLang="en-US" sz="2000" b="1" dirty="0" smtClean="0">
                <a:latin typeface="Arial" pitchFamily="34" charset="0"/>
              </a:rPr>
              <a:t>部</a:t>
            </a:r>
            <a:endParaRPr lang="ja-JP" altLang="en-US" sz="2000" b="1" dirty="0">
              <a:latin typeface="Arial" pitchFamily="34" charset="0"/>
            </a:endParaRPr>
          </a:p>
        </p:txBody>
      </p:sp>
      <p:sp>
        <p:nvSpPr>
          <p:cNvPr id="91" name="正方形/長方形 5"/>
          <p:cNvSpPr>
            <a:spLocks noChangeArrowheads="1"/>
          </p:cNvSpPr>
          <p:nvPr/>
        </p:nvSpPr>
        <p:spPr bwMode="auto">
          <a:xfrm>
            <a:off x="5688358" y="3782218"/>
            <a:ext cx="1367683" cy="400110"/>
          </a:xfrm>
          <a:prstGeom prst="rect">
            <a:avLst/>
          </a:prstGeom>
          <a:solidFill>
            <a:srgbClr val="FFFFFF"/>
          </a:solidFill>
          <a:ln>
            <a:solidFill>
              <a:schemeClr val="tx1"/>
            </a:solidFill>
          </a:ln>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latin typeface="Arial" pitchFamily="34" charset="0"/>
              </a:rPr>
              <a:t>トンネル</a:t>
            </a:r>
            <a:r>
              <a:rPr lang="ja-JP" altLang="en-US" sz="2000" b="1" dirty="0" smtClean="0">
                <a:latin typeface="Arial" pitchFamily="34" charset="0"/>
              </a:rPr>
              <a:t>部</a:t>
            </a:r>
            <a:endParaRPr lang="ja-JP" altLang="en-US" sz="2000" b="1" dirty="0">
              <a:latin typeface="Arial" pitchFamily="34" charset="0"/>
            </a:endParaRPr>
          </a:p>
        </p:txBody>
      </p:sp>
      <p:sp>
        <p:nvSpPr>
          <p:cNvPr id="57"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5621EE2A-ABB2-4E0B-892A-6854CFB2301B}" type="slidenum">
              <a:rPr lang="ja-JP" altLang="en-US" sz="2000" smtClean="0">
                <a:latin typeface="Arial" pitchFamily="34" charset="0"/>
              </a:rPr>
              <a:pPr eaLnBrk="1" hangingPunct="1">
                <a:spcBef>
                  <a:spcPct val="0"/>
                </a:spcBef>
                <a:buFontTx/>
                <a:buNone/>
              </a:pPr>
              <a:t>7</a:t>
            </a:fld>
            <a:endParaRPr lang="ja-JP" altLang="en-US" sz="2000" dirty="0" smtClean="0">
              <a:latin typeface="Arial" pitchFamily="34" charset="0"/>
            </a:endParaRPr>
          </a:p>
        </p:txBody>
      </p:sp>
    </p:spTree>
    <p:extLst>
      <p:ext uri="{BB962C8B-B14F-4D97-AF65-F5344CB8AC3E}">
        <p14:creationId xmlns:p14="http://schemas.microsoft.com/office/powerpoint/2010/main" val="373487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12" descr="data:image/jpg;base64,/9j/4AAQSkZJRgABAQAAAQABAAD/2wCEAAkGBhESERUUEhIWFBIUFx0ZFBgXFx0VGBkYFxwYGhscGhgjHjIgHxwjHyEYITsiIykpLiwsFh4xNTI2NSYsOCkBCQoKDgwOGg8PGDUkHyQtLCkqLDUtMSosLywpNSwsLC8tMiksLC0sLywsKiwpLS4sLCkuLCksLCwpLTUwNCwsKf/AABEIAHwAoAMBIgACEQEDEQH/xAAcAAACAwEBAQEAAAAAAAAAAAAABgQFBwMBAgj/xAA+EAACAQMDAgQEBAMHAgcBAAABAgMABBEFEiEGMRMiQVEHMmGBFCNCcTNSkRUkNIKDocFDciVTVGJzdJII/8QAGQEBAAMBAQAAAAAAAAAAAAAAAAECAwQF/8QAKBEAAgIBAwIEBwAAAAAAAAAAAAECEQMSITEEwRNhcYEyQVGRobHR/9oADAMBAAIRAxEAPwDcaKKKAKKKKAKKKKAKKKKAKKKKAKKKKAKKKKAKKKKA5yzquNzBckKMkDLHsB7k+1dKXfiBZJJp8+8ErGBMcEqcQMJDtYcg4UjI55r407WJLaRbe8fcrnFrcnhZvZJD2Wbt9JO685AAZaKKKAKKKKAKKKKAKKKr9Y6gtrRQ1zPHCrHCl2C5PsPf7UBYUVAsNftZ+YbmGXnH5cqPz7cHvUXX7OeR4fDkdIgzeN4bKj8r5GyVOVBzlfXcD+nBAg9Q9XvDN4NtAtzIIZJXRZQJAE2gKqYJZiWzjjgcZPFV51S6s/BnvbpPz5vDkiyqQxq+4qUdgGBjUc7iQ3PrirrQenreziEUCBQPmbA3uck5dgBuPJ7+9Sr+zWWKSJiQsqMjY74cFTjIxnB9Qaz1k0WeaKSx0ZKVWFr64/CooVVD7ZCMklXkADMAAmCCCNrDkNUbUNOnhsmnvL65MkaBroQEBGRcbkjUAbMgfxAQ3zHOOKtqRA+0va517ZWr+G8heYd4olMrjt8wX5O4+Yik/q3qeWNYtNsJZLieRyry+IC6IdziMS/z7B83LBFyTuYGqmx6Cd90IjmR1YmWSdfAtogeQUjjc/iHYZPmkYDHmxwDJJoeh/EGyupBEjskrDKpNG0TNjkhdwwxHsCTwfamSsI6g6ajtbOG5tbx7y3Rwk7x7CyNjiRJEOUw2BySRvHmweZnQ/UstvdQqJXe3uXWN0d2kwZAfDkQsSy84BGcHd7igNT6xmCWF2zdhbyk+n/Tbj79vvSV1F1fFZ2UVrc2s0oRbeK4aSB2hZSEVyso4LDkgj9S+9MLCS+upreZljgtZELQqCzTA4kid5DgCPcD5FHJjILY4KZ1lpkmpi6S3WePUIplWSBropF4akmKZUYbGDhVIC4wxyTx5pIGzRI7poVksLxZrV/4a3kUhkjAyMCQMrsAeMOCePmNWnReoXE8DyXDxvumkERiQopjRtgIBZjyVZuT2YVHYy6dp1xJNcyXLRRvIrShQwwuVQlR5vN6n3q16c0kWtpBbgg+DEqEjjJUAE/c5P3oCyopX6WkEVzdWqxqqIwmU5cM3jFs8OSWAK/Onk52gZU00UAUUUUAt/EPqRrDT5rhCPEQAR5G4FmYAZHtzX526+t9ZljiutS3GM4WEnao/MXxcBF+nqR+nHpW8/GDR3udJuEjG502yADkkRsGbH125rF9Ch1HU76xivZGmhEm/LEOACFmYN7FkCjB7A8djQCJa2EzeZEbAG/cAQAFIBbd6BSRk+lbb8Jet9R8afTrsCSaFGMfjPtcMjBTGz4JYHOQeSMeo7OOlaXtne2ktrSONUna0xvncJK4EhfKhArFhlAwOOBwMin07p5P7TeO7VLmSS1MkjyxRAu0U6qkiqgwqkNgZO7CDPpVWyRsTXZ1OJ7GdBkDfGUuFOfXCnxMfXZ+9eXWsXILbbURRrkeNczJHGcZ5CoWYj99veq/VdM/DRSSwTTx4XAj8UvFmRggYK+7ay7sjaQMgZB7VLfQLOEGSYCTwgWaa5czMoXksWckL2zwB9Kz2JI2mdRSMX/M/GMMDFpbFIkIyT/eJJNjE8D5uMdqkz6+sSF7/wAG2Rh5UkmEjkEcgqFwcj9KbvWqSfqt7xGa1l8C0UsrXLD8xtuM+CrDEYB43yDPsvrVGuo2sMclxbwvdNGpaW5xknbgktdyYDE+gjLd8AAVarM3OnS3Kbpg2Wm3E10JJZrSzg3RZikicvcuUjXa+AfKredVUeZjTZoPxY0poGaW5jiR3ISAxuWjVhl1fAIfcxc7vlwwHvVd1XpxdPFdCxkWKGeHcGZiZUaLwyw2GSOUkecbWV3Bx3qDdW0Bxb3NvaWzSAqf/DrjxgDlcxoqshcZyGWRx64NWZMJalZpF1oitaXCpiSW4tyryABfGbwTGrEL5RkYHl4xj6Vi+gapDDNZsxCpC8M0g9o8MrNjuQjEk+3f050T+1RdW8UNrG8Onqqje/lkniQAKiLncsbYGXbBK5AHORRan0Vam4XwUKXUzb1XcPBUxsGM0kbDHhqTyv6i+AOcgiNaujQNOuY7q/8AxFu6vDDbmNpEOVkaVkdVDDgiNVJ+hn/elf4r9CTXTpLazT+O8kcbIGHhxxruZXwF3KFk2tnJxknGaYrHqjSrKIRfjoGZSS+JFeRnJyzFFyck84AwBwAAOFPqnUtOu7q3ntr2C2lVwZp2E0cpRCuFB4TaRuB8TI5GPWrFhl6G0S5g0xoNWkSRV3KQ5VkW3ChQrP6jAY5PYEe1duiNPkJa5Es62sigW0EsjS4TORKxfLBnGCEz5VPPJwprd7FfXMNkkiSREG4ugrBsxxlfDjOOMPIQSPVY2HrTdQCZ0bdwTXE0jXX4i4RpI4mLoV8BmWT8lVABXmNWbzHdFjPGA50lahc2boIGRb+VMIUiRGcPjlmIISDJ82SygE8V86I0trcRrIfCt3jmPhm4e6VBD4TK3iSDcrYaTKglMKvqMmqZI6TTKilnYKqglmY4AA5JJ9AKzPqz4oGRGjsPKn6rpiFUKD5jCCDu4yN7AL6jNU3VvWLag2EJWxU5jXG0zkdncHkJ/KhxnILegCjdEzSFf+lERuA7PJwcZ/lXjj1Jwe1ejHp1jx+Ll9l9fU8ufVyy5fAwe8vp6eZHu9euZjua7uAi/I8rzlHzkeZwVVVP0GPftTF0B1utncbJMiB9scu5twhVC2wxv6xAyAkE4Cy5HY1SQykySgnOCMA+gZF4/bOf6moFrpcXiTIRxuV1AyNoYEeVu453D+lcc5qa+Gn5HdjxuD+Jtef9N91kW9oj3ty80qRHeql2dFJO1RFEMLnzBQT++eSSs9EyQyXMT2ofwI7AqTIFV1M9zvRCo4UbUYqo4CbccGsqtru4t0ZYL2dUZSFjWcja28RKJYwMLnO5QM5Vc8UzdJ64LG6Ersxil/LumZmc4PyytknJQ459FZvQCsmtjY1Tqk4tj/8ANbj7G5hBrl1jZySRx7IzMsdzHLNEpUNJHGSxUBiFYhtjbSRnbXTqr/Df61tjH/2YP9quH7n96xuiwn6N0l4s811e20amWRZIIN5kSPyDLSR/J45ONxweV49zM63nzHb2/wD6i4QED/y4czvx7eRR/mpipR63lEM9rcyK34eJJkeRV3CJ5vBCM4HIQgMu4A4J5qydsrLaLo5zgvdWUffdcGRs/wAsEbuT/wDox0wdbXzxafctGSJDGUjwcYeUiNSPqCwP2pNsep1F8ZoUN3BDalWNuVkdZJpMnCkjcdsS5AOQDnFS+o+pnuTaQ/hJ4Y5LuLLTGNWJjDyhRErs3dQcnHartbmUGoxPvVJha2shjX+BFtiUDPmUCOIY9fNsFXdv8LNNaCNLi1jllVAJJDne748zFwckk5OfrVNqUbGaziII8W7jzkY8sIeY/vyi1pNWRXCtrMp1bTlswba5D+GCDYzxgiViSQiIVGfxSEhR/OpyeN+G7oXqN7qFo7hHS7gwkyyoEZgc7JNgJADrzxwG3AcAUj9e3LXuqRQxB5ordG2mNjGiXA3bnMuNhaJhDx5uSRgkkVwtNL1aC+F6WhnnMD+N5nVJNvyxAADBI27SFAHhndkmotI2UPmjYIbGJGLJGisRglVAJHtkDtXeomkaktxBFOgIWaNZFB7gOoYA/XmpdWBTwQKihEVUQdlVQq/0HFQbr/G2Z4OfHH9Y0Of9sfc1Y1S6/erDNaysCVjNwzBcEkLbsxAHv5fpWEeS7M56z6SubAAJg27SLHFKrAOiE/IynkMq5AZdwwgJANI9joZKKxkDbwHIcOwBfk8CQA9/Uc1f9a/EafU2WOFJGSPLhLdCSjEMo3yHO/AJzhVGSQCeDVPpeq/lqJI2j2YjJ2sVDKBweMqcY+bj6+3dPPKaVvg48fTQxylpVX+zpZ2/gy7SRiYcbV2KHjzkYHqQc5Jz5TXW6YRyLKeE27JDjO0Ego2PUbsg/wDdXRwkyYRwexUqQSrD5T9j6Hv2ryKYOjLKACoxKp7YPqD/ACkcg/8AIrBu3bOlKlSLj4f9OJe3Wy4jJgghzNGzOxMzbovMWAKEne+wfKUUg0a5or2ly0D5YY3QucHxYu2SBxuU+Vhjvg9mq36A6rtbC2l/FNObqadnO6KTfMFVQrB3AGMZJLsMEt6VW9Y9Uy6hEpktTFbKx8J1BeRpQhfYlwQApZQR5FYHHzVMISnKkUyZIwTb9Sb0x1QWgawdt+14GtGJA4jnjZ4S5OCyhdyjJJXIzwK11+5/esv6d6alltTZG9t5bWYQSNGszPLBGMO8caMCfONvmyu3k4rTVUAADsAAMkngDA5PJ/c1jkq9jWPB7Sx1bPvntbcfLua5mHfyQYEYI9mlZT/pn2pnpMWTxb27mByFZLZPbbAu58f6ruP8lVgtymWVRJf/ADycDHPv+9R77TYpl2Sxq65yAfQjsQRyD35B9akUVqcFkPo3Tbezv9ixLtuFZoXYl3jkjA3xK7ZO1k845zlZPs1de38kOnXLxHbIIyFYd1LkLuH1Gc/ak/qGQxw+Ooy9o63C47kRH8xf80ZkH3rQ7q2huoGRwJIJkwfZkceh78g5zUnZjlcRWtrRIUWKMYjjG1R9F4yfcnuT3JJJqNrV/wCDbyyYyyqQigZLSP5Y0A9SzlRj61NXoe6XyrqUmwcLvghkcDsMyFcsQP1EEn1qdZ9DwLIskss9y6MGTxpMorLnDLCoWPIznO0kHkVgsTu2dTyKqRY9Nac1vZ28LY3RQxo2ORuRADj6ZBqyooroMSqrPvjVBNJa2sUBIkmuxEMHGfEjddrH+U8ZB4xWg0ofES6Eb6Yx7f2jHn7qw/5rnjyXZZ9N/D2309LdkMYaEMZ5GQFpS68neeVw3I/9vFZ31ZPJf3c93Y2+62gQLcSLnMoU53qPVlBJAHOwZPzKKc+rdOm1qznSDEcccg8EOSplZA4bcMYVGDIVJz2BI5GM2fRjZFfGgls5BwJAxiBPAyJo2288dzXfhxLLa1JPzOPqM7wpS0tr51uVt9p6SqSqr4hwVYeUk9x5xzhu2c9jmunUfTMSxQXEBcRXq7oeXkmgMWDJEy58yK3ZxyDjI7E+WcIjaSNTlUI2ZO47XUN39s7q5pcTsu1GR1tWmCxHhsTMsjEP7kgYyAOMVXwZubgluuxd9RjUFkbpOvyaD0vqc+qTR298scsdnGk2Qn8SbJjTxd2RyN7bRjJHtUL4n9dxSbbeJQ8ccod5s5AMALMsI/Vx5S2ceYge4VtK6huEguBErRrP+azIcTyQRR8DI/hRjzkyHvvwMeq/pGlXV2kt0QFt7fbCwAwF8b8vCL28uQx+3vVoY9Mk5c7Uu7M8mTXFqHG9vsu/254augtTtrdFjIgjkhvFlN2JEwIMKJI8kiR8jMeFUqd2fTJ26zvopkEkMiSRt8rIwZT9x6/Ss/0v4T6Rf6bBMsRtpZYly6O/EuNpG1mII35GOCfekPpS9uND1QwSybreQrkLlkmjdgFkjAz5hyRjJ8rLXLKNnWtj9Bg0karoc1tNAlpOP73cy5jnRWRdyyTuQygSfMMdzjd9K69WdXX8Ft48Fjsj3AGS5bBQfztAmSqZ4yzDGRkYpZ03rl3vIHuA6tAl3KGdkaNm8EYSPYi7QArnDAnnOTVYxaEqfJdafql1JH4h0+YxlmVXgkjnVtjFCwUsr7cg4yvbFcNS6kliWU/gLn8lFkkDtFDhJCyoQN7MxJVhgDORTjpFzFpukQNPuVIIIvFwCxDMFDHA5PmJpY1TX7e8uHa2kWWOQ6fE+OCP73O7AqRkHGOCP1CtDLwoliektRnUrJJbW0bgqyqjXMm1gQRvbagOCeykU6aVp6wQRQqSVijWNSe5CKFBP1wKlUVJdRS4CiiihIUUUUBVVm3x0s5ZbOEQglo5HmbBwQkSDcw/7dwP2NaTVdd/42y+pnHf3jU9vXtWEOS7KL4RdfW95arCXCXUed8bNy3cl4/dTycD5e3bFcvjB1PbW0KOLjZeRtmKOPaztnurg/LHnaSe5AKj5jXPqv4D2V3I0sLtayMSWCKGjJPrsyMH9iB9KrdH/wD5ytEYNc3Mk4B+VVEQP7nJb+hFblDM+nrGSNRI/K3W4oRgDfDtMgA7AASD2GVYfpqy0SESzzJFNaJI5UBp5jHklcAABCCAc8Zzk1p3xc6GWbTIorSDzWzqIljUnajeVuBzjsScE+Wsa6a+GF3dsQqMwV9rbcDaVYBhIzYEZxu4wzZA8mDmrwySxvVF7meTFHLHTNWjQ5+ibjStC1AzPE0snh7TFuO1FZBguwDEZydvYc471O+EegJddPzwk4Nw8oLez4UKx98EKftT3f8ARyvpb2CyOymExo8jbmz3QsccgHb9hWUfBTqgWEtzpt4RbuX3IX4AlACMpJ45AUj0O088iqGiRfdI6PqE9m1lLH4Kx3IaYMXUNFJ4hkhVtvJDjdkHbtkQhuKX/j9pSWyafsP5g8bL9mY5ict9POzNgcAucVsPRtrJHaIsqlXDOWBGMEux7AkY9eCRzwax34pXq6trNrYwZdIm8N2XkZZh4xH0RV5Pup9qN27ZCSSpG6WsglhUsARIgJB5GGGSCPbms66m+CscquLWbwlfH5UieJGvPPhn5k9cDkD0xWmIgAAHYcCvqhJHvrGOaN4pVDxyKVdT2KtwRWJaf0ReR6pBGIpGa3mV/HK4je3V9wZn7Fscbe4cZHFbrRQBRRRQBRRRQBRRRQFDqGpwwAGaRY93CgnzOfZEHmc/RQTULTnku54JRBNBDA0jBpgI2kLJ4eBFneo5zlgPk7c1b6X03bW53Rx5k7GVyZJWz3zKxLY+mcfSrSqKFEthRRRVyArxVA7DHrXtFAFIfxD+Ettqh8UN4F0AB4gXcGA7B1yM+2QQR9QMU+UUBgS/CfqKOP8ADx3o/DkgYW4kVAO3y7cgfQVo3w6+Ftvpal8+NcuMPKRjA/lQeg/3OB+1O9FAFFFFAFFFFAFFFFAFFFFAFFFFAf/Z"/>
          <p:cNvSpPr>
            <a:spLocks noChangeAspect="1" noChangeArrowheads="1"/>
          </p:cNvSpPr>
          <p:nvPr/>
        </p:nvSpPr>
        <p:spPr bwMode="auto">
          <a:xfrm>
            <a:off x="155575" y="628326"/>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1800"/>
          </a:p>
        </p:txBody>
      </p:sp>
      <p:sp>
        <p:nvSpPr>
          <p:cNvPr id="17412" name="AutoShape 14" descr="data:image/jpg;base64,/9j/4AAQSkZJRgABAQAAAQABAAD/2wCEAAkGBhESERUUEhIWFBIUFx0ZFBgXFx0VGBkYFxwYGhscGhgjHjIgHxwjHyEYITsiIykpLiwsFh4xNTI2NSYsOCkBCQoKDgwOGg8PGDUkHyQtLCkqLDUtMSosLywpNSwsLC8tMiksLC0sLywsKiwpLS4sLCkuLCksLCwpLTUwNCwsKf/AABEIAHwAoAMBIgACEQEDEQH/xAAcAAACAwEBAQEAAAAAAAAAAAAABgQFBwMBAgj/xAA+EAACAQMDAgQEBAMHAgcBAAABAgMABBEFEiEGMRMiQVEHMmGBFCNCcTNSkRUkNIKDocFDciVTVGJzdJII/8QAGQEBAAMBAQAAAAAAAAAAAAAAAAECAwQF/8QAKBEAAgIBAwIEBwAAAAAAAAAAAAECEQMSITEEwRNhcYEyQVGRobHR/9oADAMBAAIRAxEAPwDcaKKKAKKKKAKKKKAKKKKAKKKKAKKKKAKKKKAKKKKA5yzquNzBckKMkDLHsB7k+1dKXfiBZJJp8+8ErGBMcEqcQMJDtYcg4UjI55r407WJLaRbe8fcrnFrcnhZvZJD2Wbt9JO685AAZaKKKAKKKKAKKKKAKKKr9Y6gtrRQ1zPHCrHCl2C5PsPf7UBYUVAsNftZ+YbmGXnH5cqPz7cHvUXX7OeR4fDkdIgzeN4bKj8r5GyVOVBzlfXcD+nBAg9Q9XvDN4NtAtzIIZJXRZQJAE2gKqYJZiWzjjgcZPFV51S6s/BnvbpPz5vDkiyqQxq+4qUdgGBjUc7iQ3PrirrQenreziEUCBQPmbA3uck5dgBuPJ7+9Sr+zWWKSJiQsqMjY74cFTjIxnB9Qaz1k0WeaKSx0ZKVWFr64/CooVVD7ZCMklXkADMAAmCCCNrDkNUbUNOnhsmnvL65MkaBroQEBGRcbkjUAbMgfxAQ3zHOOKtqRA+0va517ZWr+G8heYd4olMrjt8wX5O4+Yik/q3qeWNYtNsJZLieRyry+IC6IdziMS/z7B83LBFyTuYGqmx6Cd90IjmR1YmWSdfAtogeQUjjc/iHYZPmkYDHmxwDJJoeh/EGyupBEjskrDKpNG0TNjkhdwwxHsCTwfamSsI6g6ajtbOG5tbx7y3Rwk7x7CyNjiRJEOUw2BySRvHmweZnQ/UstvdQqJXe3uXWN0d2kwZAfDkQsSy84BGcHd7igNT6xmCWF2zdhbyk+n/Tbj79vvSV1F1fFZ2UVrc2s0oRbeK4aSB2hZSEVyso4LDkgj9S+9MLCS+upreZljgtZELQqCzTA4kid5DgCPcD5FHJjILY4KZ1lpkmpi6S3WePUIplWSBropF4akmKZUYbGDhVIC4wxyTx5pIGzRI7poVksLxZrV/4a3kUhkjAyMCQMrsAeMOCePmNWnReoXE8DyXDxvumkERiQopjRtgIBZjyVZuT2YVHYy6dp1xJNcyXLRRvIrShQwwuVQlR5vN6n3q16c0kWtpBbgg+DEqEjjJUAE/c5P3oCyopX6WkEVzdWqxqqIwmU5cM3jFs8OSWAK/Onk52gZU00UAUUUUAt/EPqRrDT5rhCPEQAR5G4FmYAZHtzX526+t9ZljiutS3GM4WEnao/MXxcBF+nqR+nHpW8/GDR3udJuEjG502yADkkRsGbH125rF9Ch1HU76xivZGmhEm/LEOACFmYN7FkCjB7A8djQCJa2EzeZEbAG/cAQAFIBbd6BSRk+lbb8Jet9R8afTrsCSaFGMfjPtcMjBTGz4JYHOQeSMeo7OOlaXtne2ktrSONUna0xvncJK4EhfKhArFhlAwOOBwMin07p5P7TeO7VLmSS1MkjyxRAu0U6qkiqgwqkNgZO7CDPpVWyRsTXZ1OJ7GdBkDfGUuFOfXCnxMfXZ+9eXWsXILbbURRrkeNczJHGcZ5CoWYj99veq/VdM/DRSSwTTx4XAj8UvFmRggYK+7ay7sjaQMgZB7VLfQLOEGSYCTwgWaa5czMoXksWckL2zwB9Kz2JI2mdRSMX/M/GMMDFpbFIkIyT/eJJNjE8D5uMdqkz6+sSF7/wAG2Rh5UkmEjkEcgqFwcj9KbvWqSfqt7xGa1l8C0UsrXLD8xtuM+CrDEYB43yDPsvrVGuo2sMclxbwvdNGpaW5xknbgktdyYDE+gjLd8AAVarM3OnS3Kbpg2Wm3E10JJZrSzg3RZikicvcuUjXa+AfKredVUeZjTZoPxY0poGaW5jiR3ISAxuWjVhl1fAIfcxc7vlwwHvVd1XpxdPFdCxkWKGeHcGZiZUaLwyw2GSOUkecbWV3Bx3qDdW0Bxb3NvaWzSAqf/DrjxgDlcxoqshcZyGWRx64NWZMJalZpF1oitaXCpiSW4tyryABfGbwTGrEL5RkYHl4xj6Vi+gapDDNZsxCpC8M0g9o8MrNjuQjEk+3f050T+1RdW8UNrG8Onqqje/lkniQAKiLncsbYGXbBK5AHORRan0Vam4XwUKXUzb1XcPBUxsGM0kbDHhqTyv6i+AOcgiNaujQNOuY7q/8AxFu6vDDbmNpEOVkaVkdVDDgiNVJ+hn/elf4r9CTXTpLazT+O8kcbIGHhxxruZXwF3KFk2tnJxknGaYrHqjSrKIRfjoGZSS+JFeRnJyzFFyck84AwBwAAOFPqnUtOu7q3ntr2C2lVwZp2E0cpRCuFB4TaRuB8TI5GPWrFhl6G0S5g0xoNWkSRV3KQ5VkW3ChQrP6jAY5PYEe1duiNPkJa5Es62sigW0EsjS4TORKxfLBnGCEz5VPPJwprd7FfXMNkkiSREG4ugrBsxxlfDjOOMPIQSPVY2HrTdQCZ0bdwTXE0jXX4i4RpI4mLoV8BmWT8lVABXmNWbzHdFjPGA50lahc2boIGRb+VMIUiRGcPjlmIISDJ82SygE8V86I0trcRrIfCt3jmPhm4e6VBD4TK3iSDcrYaTKglMKvqMmqZI6TTKilnYKqglmY4AA5JJ9AKzPqz4oGRGjsPKn6rpiFUKD5jCCDu4yN7AL6jNU3VvWLag2EJWxU5jXG0zkdncHkJ/KhxnILegCjdEzSFf+lERuA7PJwcZ/lXjj1Jwe1ejHp1jx+Ll9l9fU8ufVyy5fAwe8vp6eZHu9euZjua7uAi/I8rzlHzkeZwVVVP0GPftTF0B1utncbJMiB9scu5twhVC2wxv6xAyAkE4Cy5HY1SQykySgnOCMA+gZF4/bOf6moFrpcXiTIRxuV1AyNoYEeVu453D+lcc5qa+Gn5HdjxuD+Jtef9N91kW9oj3ty80qRHeql2dFJO1RFEMLnzBQT++eSSs9EyQyXMT2ofwI7AqTIFV1M9zvRCo4UbUYqo4CbccGsqtru4t0ZYL2dUZSFjWcja28RKJYwMLnO5QM5Vc8UzdJ64LG6Ersxil/LumZmc4PyytknJQ459FZvQCsmtjY1Tqk4tj/8ANbj7G5hBrl1jZySRx7IzMsdzHLNEpUNJHGSxUBiFYhtjbSRnbXTqr/Df61tjH/2YP9quH7n96xuiwn6N0l4s811e20amWRZIIN5kSPyDLSR/J45ONxweV49zM63nzHb2/wD6i4QED/y4czvx7eRR/mpipR63lEM9rcyK34eJJkeRV3CJ5vBCM4HIQgMu4A4J5qydsrLaLo5zgvdWUffdcGRs/wAsEbuT/wDox0wdbXzxafctGSJDGUjwcYeUiNSPqCwP2pNsep1F8ZoUN3BDalWNuVkdZJpMnCkjcdsS5AOQDnFS+o+pnuTaQ/hJ4Y5LuLLTGNWJjDyhRErs3dQcnHartbmUGoxPvVJha2shjX+BFtiUDPmUCOIY9fNsFXdv8LNNaCNLi1jllVAJJDne748zFwckk5OfrVNqUbGaziII8W7jzkY8sIeY/vyi1pNWRXCtrMp1bTlswba5D+GCDYzxgiViSQiIVGfxSEhR/OpyeN+G7oXqN7qFo7hHS7gwkyyoEZgc7JNgJADrzxwG3AcAUj9e3LXuqRQxB5ordG2mNjGiXA3bnMuNhaJhDx5uSRgkkVwtNL1aC+F6WhnnMD+N5nVJNvyxAADBI27SFAHhndkmotI2UPmjYIbGJGLJGisRglVAJHtkDtXeomkaktxBFOgIWaNZFB7gOoYA/XmpdWBTwQKihEVUQdlVQq/0HFQbr/G2Z4OfHH9Y0Of9sfc1Y1S6/erDNaysCVjNwzBcEkLbsxAHv5fpWEeS7M56z6SubAAJg27SLHFKrAOiE/IynkMq5AZdwwgJANI9joZKKxkDbwHIcOwBfk8CQA9/Uc1f9a/EafU2WOFJGSPLhLdCSjEMo3yHO/AJzhVGSQCeDVPpeq/lqJI2j2YjJ2sVDKBweMqcY+bj6+3dPPKaVvg48fTQxylpVX+zpZ2/gy7SRiYcbV2KHjzkYHqQc5Jz5TXW6YRyLKeE27JDjO0Ego2PUbsg/wDdXRwkyYRwexUqQSrD5T9j6Hv2ryKYOjLKACoxKp7YPqD/ACkcg/8AIrBu3bOlKlSLj4f9OJe3Wy4jJgghzNGzOxMzbovMWAKEne+wfKUUg0a5or2ly0D5YY3QucHxYu2SBxuU+Vhjvg9mq36A6rtbC2l/FNObqadnO6KTfMFVQrB3AGMZJLsMEt6VW9Y9Uy6hEpktTFbKx8J1BeRpQhfYlwQApZQR5FYHHzVMISnKkUyZIwTb9Sb0x1QWgawdt+14GtGJA4jnjZ4S5OCyhdyjJJXIzwK11+5/esv6d6alltTZG9t5bWYQSNGszPLBGMO8caMCfONvmyu3k4rTVUAADsAAMkngDA5PJ/c1jkq9jWPB7Sx1bPvntbcfLua5mHfyQYEYI9mlZT/pn2pnpMWTxb27mByFZLZPbbAu58f6ruP8lVgtymWVRJf/ADycDHPv+9R77TYpl2Sxq65yAfQjsQRyD35B9akUVqcFkPo3Tbezv9ixLtuFZoXYl3jkjA3xK7ZO1k845zlZPs1de38kOnXLxHbIIyFYd1LkLuH1Gc/ak/qGQxw+Ooy9o63C47kRH8xf80ZkH3rQ7q2huoGRwJIJkwfZkceh78g5zUnZjlcRWtrRIUWKMYjjG1R9F4yfcnuT3JJJqNrV/wCDbyyYyyqQigZLSP5Y0A9SzlRj61NXoe6XyrqUmwcLvghkcDsMyFcsQP1EEn1qdZ9DwLIskss9y6MGTxpMorLnDLCoWPIznO0kHkVgsTu2dTyKqRY9Nac1vZ28LY3RQxo2ORuRADj6ZBqyooroMSqrPvjVBNJa2sUBIkmuxEMHGfEjddrH+U8ZB4xWg0ofES6Eb6Yx7f2jHn7qw/5rnjyXZZ9N/D2309LdkMYaEMZ5GQFpS68neeVw3I/9vFZ31ZPJf3c93Y2+62gQLcSLnMoU53qPVlBJAHOwZPzKKc+rdOm1qznSDEcccg8EOSplZA4bcMYVGDIVJz2BI5GM2fRjZFfGgls5BwJAxiBPAyJo2288dzXfhxLLa1JPzOPqM7wpS0tr51uVt9p6SqSqr4hwVYeUk9x5xzhu2c9jmunUfTMSxQXEBcRXq7oeXkmgMWDJEy58yK3ZxyDjI7E+WcIjaSNTlUI2ZO47XUN39s7q5pcTsu1GR1tWmCxHhsTMsjEP7kgYyAOMVXwZubgluuxd9RjUFkbpOvyaD0vqc+qTR298scsdnGk2Qn8SbJjTxd2RyN7bRjJHtUL4n9dxSbbeJQ8ccod5s5AMALMsI/Vx5S2ceYge4VtK6huEguBErRrP+azIcTyQRR8DI/hRjzkyHvvwMeq/pGlXV2kt0QFt7fbCwAwF8b8vCL28uQx+3vVoY9Mk5c7Uu7M8mTXFqHG9vsu/254augtTtrdFjIgjkhvFlN2JEwIMKJI8kiR8jMeFUqd2fTJ26zvopkEkMiSRt8rIwZT9x6/Ss/0v4T6Rf6bBMsRtpZYly6O/EuNpG1mII35GOCfekPpS9uND1QwSybreQrkLlkmjdgFkjAz5hyRjJ8rLXLKNnWtj9Bg0karoc1tNAlpOP73cy5jnRWRdyyTuQygSfMMdzjd9K69WdXX8Ft48Fjsj3AGS5bBQfztAmSqZ4yzDGRkYpZ03rl3vIHuA6tAl3KGdkaNm8EYSPYi7QArnDAnnOTVYxaEqfJdafql1JH4h0+YxlmVXgkjnVtjFCwUsr7cg4yvbFcNS6kliWU/gLn8lFkkDtFDhJCyoQN7MxJVhgDORTjpFzFpukQNPuVIIIvFwCxDMFDHA5PmJpY1TX7e8uHa2kWWOQ6fE+OCP73O7AqRkHGOCP1CtDLwoliektRnUrJJbW0bgqyqjXMm1gQRvbagOCeykU6aVp6wQRQqSVijWNSe5CKFBP1wKlUVJdRS4CiiihIUUUUBVVm3x0s5ZbOEQglo5HmbBwQkSDcw/7dwP2NaTVdd/42y+pnHf3jU9vXtWEOS7KL4RdfW95arCXCXUed8bNy3cl4/dTycD5e3bFcvjB1PbW0KOLjZeRtmKOPaztnurg/LHnaSe5AKj5jXPqv4D2V3I0sLtayMSWCKGjJPrsyMH9iB9KrdH/wD5ytEYNc3Mk4B+VVEQP7nJb+hFblDM+nrGSNRI/K3W4oRgDfDtMgA7AASD2GVYfpqy0SESzzJFNaJI5UBp5jHklcAABCCAc8Zzk1p3xc6GWbTIorSDzWzqIljUnajeVuBzjsScE+Wsa6a+GF3dsQqMwV9rbcDaVYBhIzYEZxu4wzZA8mDmrwySxvVF7meTFHLHTNWjQ5+ibjStC1AzPE0snh7TFuO1FZBguwDEZydvYc471O+EegJddPzwk4Nw8oLez4UKx98EKftT3f8ARyvpb2CyOymExo8jbmz3QsccgHb9hWUfBTqgWEtzpt4RbuX3IX4AlACMpJ45AUj0O088iqGiRfdI6PqE9m1lLH4Kx3IaYMXUNFJ4hkhVtvJDjdkHbtkQhuKX/j9pSWyafsP5g8bL9mY5ict9POzNgcAucVsPRtrJHaIsqlXDOWBGMEux7AkY9eCRzwax34pXq6trNrYwZdIm8N2XkZZh4xH0RV5Pup9qN27ZCSSpG6WsglhUsARIgJB5GGGSCPbms66m+CscquLWbwlfH5UieJGvPPhn5k9cDkD0xWmIgAAHYcCvqhJHvrGOaN4pVDxyKVdT2KtwRWJaf0ReR6pBGIpGa3mV/HK4je3V9wZn7Fscbe4cZHFbrRQBRRRQBRRRQBRRRQFDqGpwwAGaRY93CgnzOfZEHmc/RQTULTnku54JRBNBDA0jBpgI2kLJ4eBFneo5zlgPk7c1b6X03bW53Rx5k7GVyZJWz3zKxLY+mcfSrSqKFEthRRRVyArxVA7DHrXtFAFIfxD+Ettqh8UN4F0AB4gXcGA7B1yM+2QQR9QMU+UUBgS/CfqKOP8ADx3o/DkgYW4kVAO3y7cgfQVo3w6+Ftvpal8+NcuMPKRjA/lQeg/3OB+1O9FAFFFFAFFFFAFFFFAFFFFAFFFFAf/Z"/>
          <p:cNvSpPr>
            <a:spLocks noChangeAspect="1" noChangeArrowheads="1"/>
          </p:cNvSpPr>
          <p:nvPr/>
        </p:nvSpPr>
        <p:spPr bwMode="auto">
          <a:xfrm>
            <a:off x="307975" y="78072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1800"/>
          </a:p>
        </p:txBody>
      </p:sp>
      <p:sp>
        <p:nvSpPr>
          <p:cNvPr id="17419"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ACA094D8-D98D-4994-B8D7-BB26FF961FD8}" type="slidenum">
              <a:rPr lang="ja-JP" altLang="en-US" sz="2000" smtClean="0">
                <a:latin typeface="Arial" pitchFamily="34" charset="0"/>
              </a:rPr>
              <a:pPr eaLnBrk="1" hangingPunct="1">
                <a:spcBef>
                  <a:spcPct val="0"/>
                </a:spcBef>
                <a:buFontTx/>
                <a:buNone/>
              </a:pPr>
              <a:t>8</a:t>
            </a:fld>
            <a:endParaRPr lang="ja-JP" altLang="en-US" sz="2000" smtClean="0">
              <a:latin typeface="Arial" pitchFamily="34" charset="0"/>
            </a:endParaRPr>
          </a:p>
        </p:txBody>
      </p:sp>
      <p:sp>
        <p:nvSpPr>
          <p:cNvPr id="178" name="Rectangle 2"/>
          <p:cNvSpPr txBox="1">
            <a:spLocks noChangeArrowheads="1"/>
          </p:cNvSpPr>
          <p:nvPr/>
        </p:nvSpPr>
        <p:spPr bwMode="auto">
          <a:xfrm>
            <a:off x="-22225" y="-12700"/>
            <a:ext cx="9166225"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78" name="正方形/長方形 5"/>
          <p:cNvSpPr>
            <a:spLocks noChangeArrowheads="1"/>
          </p:cNvSpPr>
          <p:nvPr/>
        </p:nvSpPr>
        <p:spPr bwMode="auto">
          <a:xfrm>
            <a:off x="32431" y="578144"/>
            <a:ext cx="58625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latin typeface="HGSｺﾞｼｯｸM" panose="020B0600000000000000" pitchFamily="50" charset="-128"/>
                <a:ea typeface="HGSｺﾞｼｯｸM" panose="020B0600000000000000" pitchFamily="50" charset="-128"/>
              </a:rPr>
              <a:t>■事業を巡る社会経済情勢</a:t>
            </a:r>
            <a:r>
              <a:rPr lang="ja-JP" altLang="en-US" sz="2000" b="1" dirty="0" smtClean="0">
                <a:latin typeface="HGSｺﾞｼｯｸM" panose="020B0600000000000000" pitchFamily="50" charset="-128"/>
                <a:ea typeface="HGSｺﾞｼｯｸM" panose="020B0600000000000000" pitchFamily="50" charset="-128"/>
              </a:rPr>
              <a:t>等（現道区間の状況）</a:t>
            </a:r>
            <a:endParaRPr lang="ja-JP" altLang="en-US" sz="2000" b="1" dirty="0">
              <a:latin typeface="HGSｺﾞｼｯｸM" panose="020B0600000000000000" pitchFamily="50" charset="-128"/>
              <a:ea typeface="HGSｺﾞｼｯｸM" panose="020B0600000000000000" pitchFamily="50" charset="-128"/>
            </a:endParaRPr>
          </a:p>
        </p:txBody>
      </p:sp>
      <p:sp>
        <p:nvSpPr>
          <p:cNvPr id="80" name="テキスト ボックス 30"/>
          <p:cNvSpPr txBox="1">
            <a:spLocks noChangeArrowheads="1"/>
          </p:cNvSpPr>
          <p:nvPr/>
        </p:nvSpPr>
        <p:spPr bwMode="auto">
          <a:xfrm>
            <a:off x="292005" y="5394576"/>
            <a:ext cx="8713092" cy="11945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0"/>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buNone/>
            </a:pPr>
            <a:r>
              <a:rPr lang="ja-JP" altLang="ja-JP" sz="1800" dirty="0">
                <a:latin typeface="ＭＳ ゴシック" panose="020B0609070205080204" pitchFamily="49" charset="-128"/>
                <a:ea typeface="ＭＳ ゴシック" panose="020B0609070205080204" pitchFamily="49" charset="-128"/>
              </a:rPr>
              <a:t>国道</a:t>
            </a:r>
            <a:r>
              <a:rPr lang="en-US" altLang="ja-JP" sz="1800" dirty="0">
                <a:latin typeface="ＭＳ ゴシック" panose="020B0609070205080204" pitchFamily="49" charset="-128"/>
                <a:ea typeface="ＭＳ ゴシック" panose="020B0609070205080204" pitchFamily="49" charset="-128"/>
              </a:rPr>
              <a:t>371</a:t>
            </a:r>
            <a:r>
              <a:rPr lang="ja-JP" altLang="ja-JP" sz="1800" dirty="0">
                <a:latin typeface="ＭＳ ゴシック" panose="020B0609070205080204" pitchFamily="49" charset="-128"/>
                <a:ea typeface="ＭＳ ゴシック" panose="020B0609070205080204" pitchFamily="49" charset="-128"/>
              </a:rPr>
              <a:t>号（現道）は、和歌山県橋本市における住宅開発の進展に伴い、交通量</a:t>
            </a:r>
            <a:r>
              <a:rPr lang="ja-JP" altLang="ja-JP" sz="1800" dirty="0" smtClean="0">
                <a:latin typeface="ＭＳ ゴシック" panose="020B0609070205080204" pitchFamily="49" charset="-128"/>
                <a:ea typeface="ＭＳ ゴシック" panose="020B0609070205080204" pitchFamily="49" charset="-128"/>
              </a:rPr>
              <a:t>の</a:t>
            </a:r>
            <a:endParaRPr lang="en-US" altLang="ja-JP" sz="1800" dirty="0" smtClean="0">
              <a:latin typeface="ＭＳ ゴシック" panose="020B0609070205080204" pitchFamily="49" charset="-128"/>
              <a:ea typeface="ＭＳ ゴシック" panose="020B0609070205080204" pitchFamily="49" charset="-128"/>
            </a:endParaRPr>
          </a:p>
          <a:p>
            <a:pPr>
              <a:buNone/>
            </a:pPr>
            <a:r>
              <a:rPr lang="ja-JP" altLang="ja-JP" sz="1800" dirty="0" smtClean="0">
                <a:latin typeface="ＭＳ ゴシック" panose="020B0609070205080204" pitchFamily="49" charset="-128"/>
                <a:ea typeface="ＭＳ ゴシック" panose="020B0609070205080204" pitchFamily="49" charset="-128"/>
              </a:rPr>
              <a:t>増加が</a:t>
            </a:r>
            <a:r>
              <a:rPr lang="ja-JP" altLang="ja-JP" sz="1800" dirty="0" smtClean="0"/>
              <a:t>著しく</a:t>
            </a:r>
            <a:r>
              <a:rPr lang="ja-JP" altLang="ja-JP" sz="1800" dirty="0"/>
              <a:t>、朝夕を中心に</a:t>
            </a:r>
            <a:r>
              <a:rPr lang="ja-JP" altLang="ja-JP" sz="1800" dirty="0" smtClean="0"/>
              <a:t>交通</a:t>
            </a:r>
            <a:r>
              <a:rPr lang="ja-JP" altLang="en-US" sz="1800" dirty="0" smtClean="0"/>
              <a:t>渋滞をきたしてきた</a:t>
            </a:r>
            <a:r>
              <a:rPr lang="ja-JP" altLang="ja-JP" sz="1800" dirty="0" smtClean="0"/>
              <a:t>。また</a:t>
            </a:r>
            <a:r>
              <a:rPr lang="ja-JP" altLang="en-US" sz="1800" dirty="0" smtClean="0"/>
              <a:t>、</a:t>
            </a:r>
            <a:r>
              <a:rPr lang="ja-JP" altLang="ja-JP" sz="1800" dirty="0" smtClean="0"/>
              <a:t>河川</a:t>
            </a:r>
            <a:r>
              <a:rPr lang="ja-JP" altLang="ja-JP" sz="1800" dirty="0"/>
              <a:t>に沿って蛇行して</a:t>
            </a:r>
            <a:r>
              <a:rPr lang="ja-JP" altLang="ja-JP" sz="1800" dirty="0" smtClean="0"/>
              <a:t>いる</a:t>
            </a:r>
            <a:endParaRPr lang="en-US" altLang="ja-JP" sz="1800" dirty="0" smtClean="0"/>
          </a:p>
          <a:p>
            <a:pPr>
              <a:buNone/>
            </a:pPr>
            <a:r>
              <a:rPr lang="ja-JP" altLang="ja-JP" sz="1800" dirty="0" smtClean="0"/>
              <a:t>ため、道路</a:t>
            </a:r>
            <a:r>
              <a:rPr lang="ja-JP" altLang="ja-JP" sz="1800" dirty="0"/>
              <a:t>の線形が悪く、交通</a:t>
            </a:r>
            <a:r>
              <a:rPr lang="ja-JP" altLang="ja-JP" sz="1800" dirty="0" smtClean="0"/>
              <a:t>事故</a:t>
            </a:r>
            <a:r>
              <a:rPr lang="ja-JP" altLang="en-US" sz="1800" dirty="0" smtClean="0"/>
              <a:t>が発生している状況</a:t>
            </a:r>
            <a:r>
              <a:rPr lang="ja-JP" altLang="ja-JP" sz="1800" dirty="0" smtClean="0"/>
              <a:t>。</a:t>
            </a:r>
            <a:endParaRPr lang="ja-JP" altLang="ja-JP" sz="1800" dirty="0"/>
          </a:p>
        </p:txBody>
      </p:sp>
      <p:pic>
        <p:nvPicPr>
          <p:cNvPr id="70"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375" y="1996884"/>
            <a:ext cx="8242300" cy="29956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 name="Freeform 11"/>
          <p:cNvSpPr>
            <a:spLocks/>
          </p:cNvSpPr>
          <p:nvPr/>
        </p:nvSpPr>
        <p:spPr bwMode="auto">
          <a:xfrm>
            <a:off x="2963863" y="3025584"/>
            <a:ext cx="9525" cy="1728787"/>
          </a:xfrm>
          <a:custGeom>
            <a:avLst/>
            <a:gdLst>
              <a:gd name="T0" fmla="*/ 0 w 1"/>
              <a:gd name="T1" fmla="*/ 0 h 259"/>
              <a:gd name="T2" fmla="*/ 0 w 1"/>
              <a:gd name="T3" fmla="*/ 2147483647 h 259"/>
              <a:gd name="T4" fmla="*/ 0 60000 65536"/>
              <a:gd name="T5" fmla="*/ 0 60000 65536"/>
            </a:gdLst>
            <a:ahLst/>
            <a:cxnLst>
              <a:cxn ang="T4">
                <a:pos x="T0" y="T1"/>
              </a:cxn>
              <a:cxn ang="T5">
                <a:pos x="T2" y="T3"/>
              </a:cxn>
            </a:cxnLst>
            <a:rect l="0" t="0" r="r" b="b"/>
            <a:pathLst>
              <a:path w="1" h="259">
                <a:moveTo>
                  <a:pt x="0" y="0"/>
                </a:moveTo>
                <a:lnTo>
                  <a:pt x="0" y="259"/>
                </a:lnTo>
              </a:path>
            </a:pathLst>
          </a:custGeom>
          <a:solidFill>
            <a:srgbClr val="FFFF00"/>
          </a:solidFill>
          <a:ln w="9525">
            <a:solidFill>
              <a:srgbClr val="FFFF00"/>
            </a:solidFill>
            <a:round/>
            <a:headEnd/>
            <a:tailEnd/>
          </a:ln>
        </p:spPr>
        <p:txBody>
          <a:bodyPr/>
          <a:lstStyle/>
          <a:p>
            <a:endParaRPr lang="ja-JP" altLang="en-US"/>
          </a:p>
        </p:txBody>
      </p:sp>
      <p:sp>
        <p:nvSpPr>
          <p:cNvPr id="72" name="Freeform 12"/>
          <p:cNvSpPr>
            <a:spLocks/>
          </p:cNvSpPr>
          <p:nvPr/>
        </p:nvSpPr>
        <p:spPr bwMode="auto">
          <a:xfrm>
            <a:off x="452438" y="2896996"/>
            <a:ext cx="2878137" cy="431800"/>
          </a:xfrm>
          <a:custGeom>
            <a:avLst/>
            <a:gdLst>
              <a:gd name="T0" fmla="*/ 0 w 398"/>
              <a:gd name="T1" fmla="*/ 2147483647 h 65"/>
              <a:gd name="T2" fmla="*/ 2147483647 w 398"/>
              <a:gd name="T3" fmla="*/ 2147483647 h 65"/>
              <a:gd name="T4" fmla="*/ 2147483647 w 398"/>
              <a:gd name="T5" fmla="*/ 2147483647 h 65"/>
              <a:gd name="T6" fmla="*/ 2147483647 w 398"/>
              <a:gd name="T7" fmla="*/ 2147483647 h 65"/>
              <a:gd name="T8" fmla="*/ 2147483647 w 398"/>
              <a:gd name="T9" fmla="*/ 2147483647 h 65"/>
              <a:gd name="T10" fmla="*/ 2147483647 w 398"/>
              <a:gd name="T11" fmla="*/ 2147483647 h 65"/>
              <a:gd name="T12" fmla="*/ 2147483647 w 398"/>
              <a:gd name="T13" fmla="*/ 2147483647 h 65"/>
              <a:gd name="T14" fmla="*/ 2147483647 w 398"/>
              <a:gd name="T15" fmla="*/ 2147483647 h 65"/>
              <a:gd name="T16" fmla="*/ 2147483647 w 398"/>
              <a:gd name="T17" fmla="*/ 0 h 65"/>
              <a:gd name="T18" fmla="*/ 2147483647 w 398"/>
              <a:gd name="T19" fmla="*/ 2147483647 h 65"/>
              <a:gd name="T20" fmla="*/ 2147483647 w 398"/>
              <a:gd name="T21" fmla="*/ 2147483647 h 65"/>
              <a:gd name="T22" fmla="*/ 2147483647 w 398"/>
              <a:gd name="T23" fmla="*/ 2147483647 h 65"/>
              <a:gd name="T24" fmla="*/ 2147483647 w 398"/>
              <a:gd name="T25" fmla="*/ 2147483647 h 65"/>
              <a:gd name="T26" fmla="*/ 2147483647 w 398"/>
              <a:gd name="T27" fmla="*/ 2147483647 h 65"/>
              <a:gd name="T28" fmla="*/ 2147483647 w 398"/>
              <a:gd name="T29" fmla="*/ 2147483647 h 65"/>
              <a:gd name="T30" fmla="*/ 2147483647 w 398"/>
              <a:gd name="T31" fmla="*/ 2147483647 h 65"/>
              <a:gd name="T32" fmla="*/ 2147483647 w 398"/>
              <a:gd name="T33" fmla="*/ 2147483647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8" h="65">
                <a:moveTo>
                  <a:pt x="0" y="65"/>
                </a:moveTo>
                <a:cubicBezTo>
                  <a:pt x="7" y="57"/>
                  <a:pt x="15" y="49"/>
                  <a:pt x="25" y="45"/>
                </a:cubicBezTo>
                <a:cubicBezTo>
                  <a:pt x="35" y="41"/>
                  <a:pt x="49" y="43"/>
                  <a:pt x="60" y="42"/>
                </a:cubicBezTo>
                <a:cubicBezTo>
                  <a:pt x="71" y="41"/>
                  <a:pt x="78" y="40"/>
                  <a:pt x="89" y="36"/>
                </a:cubicBezTo>
                <a:cubicBezTo>
                  <a:pt x="100" y="32"/>
                  <a:pt x="118" y="21"/>
                  <a:pt x="129" y="16"/>
                </a:cubicBezTo>
                <a:cubicBezTo>
                  <a:pt x="140" y="11"/>
                  <a:pt x="145" y="8"/>
                  <a:pt x="153" y="7"/>
                </a:cubicBezTo>
                <a:cubicBezTo>
                  <a:pt x="161" y="6"/>
                  <a:pt x="171" y="11"/>
                  <a:pt x="180" y="11"/>
                </a:cubicBezTo>
                <a:cubicBezTo>
                  <a:pt x="189" y="11"/>
                  <a:pt x="198" y="8"/>
                  <a:pt x="207" y="6"/>
                </a:cubicBezTo>
                <a:cubicBezTo>
                  <a:pt x="216" y="4"/>
                  <a:pt x="224" y="0"/>
                  <a:pt x="232" y="0"/>
                </a:cubicBezTo>
                <a:cubicBezTo>
                  <a:pt x="240" y="0"/>
                  <a:pt x="246" y="3"/>
                  <a:pt x="254" y="7"/>
                </a:cubicBezTo>
                <a:cubicBezTo>
                  <a:pt x="262" y="11"/>
                  <a:pt x="272" y="20"/>
                  <a:pt x="281" y="22"/>
                </a:cubicBezTo>
                <a:cubicBezTo>
                  <a:pt x="290" y="24"/>
                  <a:pt x="301" y="18"/>
                  <a:pt x="306" y="17"/>
                </a:cubicBezTo>
                <a:cubicBezTo>
                  <a:pt x="311" y="16"/>
                  <a:pt x="310" y="17"/>
                  <a:pt x="314" y="18"/>
                </a:cubicBezTo>
                <a:cubicBezTo>
                  <a:pt x="318" y="19"/>
                  <a:pt x="323" y="22"/>
                  <a:pt x="330" y="23"/>
                </a:cubicBezTo>
                <a:cubicBezTo>
                  <a:pt x="337" y="24"/>
                  <a:pt x="345" y="24"/>
                  <a:pt x="354" y="26"/>
                </a:cubicBezTo>
                <a:cubicBezTo>
                  <a:pt x="363" y="28"/>
                  <a:pt x="378" y="31"/>
                  <a:pt x="385" y="35"/>
                </a:cubicBezTo>
                <a:cubicBezTo>
                  <a:pt x="392" y="39"/>
                  <a:pt x="395" y="46"/>
                  <a:pt x="398" y="49"/>
                </a:cubicBezTo>
              </a:path>
            </a:pathLst>
          </a:custGeom>
          <a:noFill/>
          <a:ln w="63500" cmpd="sng">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 name="Freeform 13"/>
          <p:cNvSpPr>
            <a:spLocks/>
          </p:cNvSpPr>
          <p:nvPr/>
        </p:nvSpPr>
        <p:spPr bwMode="auto">
          <a:xfrm>
            <a:off x="814388" y="4922646"/>
            <a:ext cx="7615237" cy="0"/>
          </a:xfrm>
          <a:custGeom>
            <a:avLst/>
            <a:gdLst>
              <a:gd name="T0" fmla="*/ 0 w 1053"/>
              <a:gd name="T1" fmla="*/ 9 h 5"/>
              <a:gd name="T2" fmla="*/ 2147483647 w 1053"/>
              <a:gd name="T3" fmla="*/ 0 h 5"/>
              <a:gd name="T4" fmla="*/ 0 60000 65536"/>
              <a:gd name="T5" fmla="*/ 0 60000 65536"/>
            </a:gdLst>
            <a:ahLst/>
            <a:cxnLst>
              <a:cxn ang="T4">
                <a:pos x="T0" y="T1"/>
              </a:cxn>
              <a:cxn ang="T5">
                <a:pos x="T2" y="T3"/>
              </a:cxn>
            </a:cxnLst>
            <a:rect l="0" t="0" r="r" b="b"/>
            <a:pathLst>
              <a:path w="1053" h="5">
                <a:moveTo>
                  <a:pt x="0" y="5"/>
                </a:moveTo>
                <a:lnTo>
                  <a:pt x="1053" y="0"/>
                </a:lnTo>
              </a:path>
            </a:pathLst>
          </a:custGeom>
          <a:noFill/>
          <a:ln w="50800">
            <a:solidFill>
              <a:srgbClr val="FF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 name="Freeform 15"/>
          <p:cNvSpPr>
            <a:spLocks/>
          </p:cNvSpPr>
          <p:nvPr/>
        </p:nvSpPr>
        <p:spPr bwMode="auto">
          <a:xfrm>
            <a:off x="828675" y="3308159"/>
            <a:ext cx="7938" cy="1730375"/>
          </a:xfrm>
          <a:custGeom>
            <a:avLst/>
            <a:gdLst>
              <a:gd name="T0" fmla="*/ 0 w 1"/>
              <a:gd name="T1" fmla="*/ 0 h 259"/>
              <a:gd name="T2" fmla="*/ 0 w 1"/>
              <a:gd name="T3" fmla="*/ 2147483647 h 259"/>
              <a:gd name="T4" fmla="*/ 0 60000 65536"/>
              <a:gd name="T5" fmla="*/ 0 60000 65536"/>
            </a:gdLst>
            <a:ahLst/>
            <a:cxnLst>
              <a:cxn ang="T4">
                <a:pos x="T0" y="T1"/>
              </a:cxn>
              <a:cxn ang="T5">
                <a:pos x="T2" y="T3"/>
              </a:cxn>
            </a:cxnLst>
            <a:rect l="0" t="0" r="r" b="b"/>
            <a:pathLst>
              <a:path w="1" h="259">
                <a:moveTo>
                  <a:pt x="0" y="0"/>
                </a:moveTo>
                <a:lnTo>
                  <a:pt x="0" y="259"/>
                </a:lnTo>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 name="Line 16"/>
          <p:cNvSpPr>
            <a:spLocks noChangeShapeType="1"/>
          </p:cNvSpPr>
          <p:nvPr/>
        </p:nvSpPr>
        <p:spPr bwMode="auto">
          <a:xfrm flipH="1">
            <a:off x="8429625" y="4228909"/>
            <a:ext cx="6350" cy="769937"/>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 name="Freeform 17"/>
          <p:cNvSpPr>
            <a:spLocks/>
          </p:cNvSpPr>
          <p:nvPr/>
        </p:nvSpPr>
        <p:spPr bwMode="auto">
          <a:xfrm flipV="1">
            <a:off x="828675" y="4441634"/>
            <a:ext cx="2135188" cy="63500"/>
          </a:xfrm>
          <a:custGeom>
            <a:avLst/>
            <a:gdLst>
              <a:gd name="T0" fmla="*/ 0 w 318"/>
              <a:gd name="T1" fmla="*/ 0 h 1"/>
              <a:gd name="T2" fmla="*/ 2147483647 w 318"/>
              <a:gd name="T3" fmla="*/ 0 h 1"/>
              <a:gd name="T4" fmla="*/ 0 60000 65536"/>
              <a:gd name="T5" fmla="*/ 0 60000 65536"/>
            </a:gdLst>
            <a:ahLst/>
            <a:cxnLst>
              <a:cxn ang="T4">
                <a:pos x="T0" y="T1"/>
              </a:cxn>
              <a:cxn ang="T5">
                <a:pos x="T2" y="T3"/>
              </a:cxn>
            </a:cxnLst>
            <a:rect l="0" t="0" r="r" b="b"/>
            <a:pathLst>
              <a:path w="318" h="1">
                <a:moveTo>
                  <a:pt x="0" y="0"/>
                </a:moveTo>
                <a:lnTo>
                  <a:pt x="318" y="0"/>
                </a:lnTo>
              </a:path>
            </a:pathLst>
          </a:custGeom>
          <a:noFill/>
          <a:ln w="50800">
            <a:solidFill>
              <a:srgbClr val="FF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 name="Freeform 18"/>
          <p:cNvSpPr>
            <a:spLocks/>
          </p:cNvSpPr>
          <p:nvPr/>
        </p:nvSpPr>
        <p:spPr bwMode="auto">
          <a:xfrm flipV="1">
            <a:off x="5151438" y="4441634"/>
            <a:ext cx="3284537" cy="63500"/>
          </a:xfrm>
          <a:custGeom>
            <a:avLst/>
            <a:gdLst>
              <a:gd name="T0" fmla="*/ 0 w 455"/>
              <a:gd name="T1" fmla="*/ 0 h 1"/>
              <a:gd name="T2" fmla="*/ 2147483647 w 455"/>
              <a:gd name="T3" fmla="*/ 0 h 1"/>
              <a:gd name="T4" fmla="*/ 0 60000 65536"/>
              <a:gd name="T5" fmla="*/ 0 60000 65536"/>
            </a:gdLst>
            <a:ahLst/>
            <a:cxnLst>
              <a:cxn ang="T4">
                <a:pos x="T0" y="T1"/>
              </a:cxn>
              <a:cxn ang="T5">
                <a:pos x="T2" y="T3"/>
              </a:cxn>
            </a:cxnLst>
            <a:rect l="0" t="0" r="r" b="b"/>
            <a:pathLst>
              <a:path w="455" h="1">
                <a:moveTo>
                  <a:pt x="0" y="0"/>
                </a:moveTo>
                <a:lnTo>
                  <a:pt x="455" y="0"/>
                </a:lnTo>
              </a:path>
            </a:pathLst>
          </a:custGeom>
          <a:noFill/>
          <a:ln w="50800">
            <a:solidFill>
              <a:srgbClr val="FF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 name="Text Box 19"/>
          <p:cNvSpPr txBox="1">
            <a:spLocks noChangeArrowheads="1"/>
          </p:cNvSpPr>
          <p:nvPr/>
        </p:nvSpPr>
        <p:spPr bwMode="auto">
          <a:xfrm>
            <a:off x="1125538" y="3933634"/>
            <a:ext cx="1690687" cy="512762"/>
          </a:xfrm>
          <a:prstGeom prst="rect">
            <a:avLst/>
          </a:prstGeom>
          <a:solidFill>
            <a:srgbClr val="FFFFFF"/>
          </a:solidFill>
          <a:ln w="9525">
            <a:solidFill>
              <a:srgbClr val="000000"/>
            </a:solid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solidFill>
                  <a:srgbClr val="000000"/>
                </a:solidFill>
                <a:latin typeface="ＭＳ ゴシック" pitchFamily="49" charset="-128"/>
                <a:ea typeface="ＭＳ ゴシック" pitchFamily="49" charset="-128"/>
              </a:rPr>
              <a:t>１</a:t>
            </a:r>
            <a:r>
              <a:rPr lang="ja-JP" altLang="en-US" sz="1400" dirty="0">
                <a:solidFill>
                  <a:srgbClr val="000000"/>
                </a:solidFill>
                <a:latin typeface="ＭＳ ゴシック" pitchFamily="49" charset="-128"/>
                <a:ea typeface="ＭＳ ゴシック" pitchFamily="49" charset="-128"/>
              </a:rPr>
              <a:t>工区　</a:t>
            </a:r>
            <a:r>
              <a:rPr lang="en-US" altLang="ja-JP" sz="1400" dirty="0">
                <a:solidFill>
                  <a:srgbClr val="000000"/>
                </a:solidFill>
                <a:latin typeface="ＭＳ ゴシック" pitchFamily="49" charset="-128"/>
                <a:ea typeface="ＭＳ ゴシック" pitchFamily="49" charset="-128"/>
              </a:rPr>
              <a:t>L=1.8km</a:t>
            </a:r>
          </a:p>
          <a:p>
            <a:pPr algn="ctr" eaLnBrk="1" hangingPunct="1">
              <a:spcBef>
                <a:spcPct val="0"/>
              </a:spcBef>
              <a:buFontTx/>
              <a:buNone/>
            </a:pPr>
            <a:r>
              <a:rPr lang="ja-JP" altLang="en-US" sz="1400" dirty="0">
                <a:solidFill>
                  <a:srgbClr val="000000"/>
                </a:solidFill>
                <a:latin typeface="ＭＳ ゴシック" pitchFamily="49" charset="-128"/>
                <a:ea typeface="ＭＳ ゴシック" pitchFamily="49" charset="-128"/>
              </a:rPr>
              <a:t>（</a:t>
            </a:r>
            <a:r>
              <a:rPr lang="en-US" altLang="ja-JP" sz="1400" dirty="0">
                <a:solidFill>
                  <a:srgbClr val="000000"/>
                </a:solidFill>
                <a:latin typeface="ＭＳ ゴシック" pitchFamily="49" charset="-128"/>
                <a:ea typeface="ＭＳ ゴシック" pitchFamily="49" charset="-128"/>
              </a:rPr>
              <a:t>H15.3</a:t>
            </a:r>
            <a:r>
              <a:rPr lang="ja-JP" altLang="en-US" sz="1400" dirty="0">
                <a:solidFill>
                  <a:srgbClr val="000000"/>
                </a:solidFill>
                <a:latin typeface="ＭＳ ゴシック" pitchFamily="49" charset="-128"/>
                <a:ea typeface="ＭＳ ゴシック" pitchFamily="49" charset="-128"/>
              </a:rPr>
              <a:t>供用済み）</a:t>
            </a:r>
            <a:endParaRPr lang="ja-JP" altLang="en-US" sz="1400" dirty="0">
              <a:solidFill>
                <a:srgbClr val="000000"/>
              </a:solidFill>
              <a:latin typeface="Arial" pitchFamily="34" charset="0"/>
            </a:endParaRPr>
          </a:p>
        </p:txBody>
      </p:sp>
      <p:sp>
        <p:nvSpPr>
          <p:cNvPr id="84" name="Text Box 21"/>
          <p:cNvSpPr txBox="1">
            <a:spLocks noChangeArrowheads="1"/>
          </p:cNvSpPr>
          <p:nvPr/>
        </p:nvSpPr>
        <p:spPr bwMode="auto">
          <a:xfrm>
            <a:off x="5567575" y="3946334"/>
            <a:ext cx="1510876" cy="513064"/>
          </a:xfrm>
          <a:prstGeom prst="rect">
            <a:avLst/>
          </a:prstGeom>
          <a:solidFill>
            <a:srgbClr val="FFFFFF"/>
          </a:solidFill>
          <a:ln w="9525">
            <a:solidFill>
              <a:srgbClr val="000000"/>
            </a:solid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 typeface="Arial" pitchFamily="34" charset="0"/>
              <a:buNone/>
            </a:pPr>
            <a:r>
              <a:rPr lang="ja-JP" altLang="en-US" sz="1400" dirty="0" smtClean="0">
                <a:solidFill>
                  <a:srgbClr val="000000"/>
                </a:solidFill>
                <a:latin typeface="ＭＳ ゴシック" pitchFamily="49" charset="-128"/>
                <a:ea typeface="ＭＳ ゴシック" pitchFamily="49" charset="-128"/>
              </a:rPr>
              <a:t>３</a:t>
            </a:r>
            <a:r>
              <a:rPr lang="ja-JP" altLang="en-US" sz="1400" dirty="0">
                <a:solidFill>
                  <a:srgbClr val="000000"/>
                </a:solidFill>
                <a:latin typeface="ＭＳ ゴシック" pitchFamily="49" charset="-128"/>
                <a:ea typeface="ＭＳ ゴシック" pitchFamily="49" charset="-128"/>
              </a:rPr>
              <a:t>工区　</a:t>
            </a:r>
            <a:r>
              <a:rPr lang="en-US" altLang="ja-JP" sz="1400" dirty="0">
                <a:solidFill>
                  <a:srgbClr val="000000"/>
                </a:solidFill>
                <a:latin typeface="ＭＳ ゴシック" pitchFamily="49" charset="-128"/>
                <a:ea typeface="ＭＳ ゴシック" pitchFamily="49" charset="-128"/>
              </a:rPr>
              <a:t>L=2.4km</a:t>
            </a:r>
          </a:p>
          <a:p>
            <a:pPr algn="ctr" eaLnBrk="1" hangingPunct="1">
              <a:spcBef>
                <a:spcPct val="0"/>
              </a:spcBef>
              <a:buFont typeface="Arial" pitchFamily="34" charset="0"/>
              <a:buNone/>
            </a:pPr>
            <a:r>
              <a:rPr lang="ja-JP" altLang="en-US" sz="1400" dirty="0">
                <a:solidFill>
                  <a:srgbClr val="000000"/>
                </a:solidFill>
                <a:latin typeface="ＭＳ ゴシック" pitchFamily="49" charset="-128"/>
                <a:ea typeface="ＭＳ ゴシック" pitchFamily="49" charset="-128"/>
              </a:rPr>
              <a:t>事業</a:t>
            </a:r>
            <a:r>
              <a:rPr lang="ja-JP" altLang="en-US" sz="1400" dirty="0" smtClean="0">
                <a:solidFill>
                  <a:srgbClr val="000000"/>
                </a:solidFill>
                <a:latin typeface="ＭＳ ゴシック" pitchFamily="49" charset="-128"/>
                <a:ea typeface="ＭＳ ゴシック" pitchFamily="49" charset="-128"/>
              </a:rPr>
              <a:t>中</a:t>
            </a:r>
            <a:endParaRPr lang="ja-JP" altLang="en-US" sz="1400" dirty="0">
              <a:solidFill>
                <a:srgbClr val="000000"/>
              </a:solidFill>
              <a:latin typeface="Arial" pitchFamily="34" charset="0"/>
            </a:endParaRPr>
          </a:p>
        </p:txBody>
      </p:sp>
      <p:sp>
        <p:nvSpPr>
          <p:cNvPr id="85" name="Freeform 22"/>
          <p:cNvSpPr>
            <a:spLocks/>
          </p:cNvSpPr>
          <p:nvPr/>
        </p:nvSpPr>
        <p:spPr bwMode="auto">
          <a:xfrm>
            <a:off x="5138738" y="3679634"/>
            <a:ext cx="6350" cy="1047750"/>
          </a:xfrm>
          <a:custGeom>
            <a:avLst/>
            <a:gdLst>
              <a:gd name="T0" fmla="*/ 0 w 1"/>
              <a:gd name="T1" fmla="*/ 0 h 157"/>
              <a:gd name="T2" fmla="*/ 2147483647 w 1"/>
              <a:gd name="T3" fmla="*/ 2147483647 h 157"/>
              <a:gd name="T4" fmla="*/ 0 60000 65536"/>
              <a:gd name="T5" fmla="*/ 0 60000 65536"/>
            </a:gdLst>
            <a:ahLst/>
            <a:cxnLst>
              <a:cxn ang="T4">
                <a:pos x="T0" y="T1"/>
              </a:cxn>
              <a:cxn ang="T5">
                <a:pos x="T2" y="T3"/>
              </a:cxn>
            </a:cxnLst>
            <a:rect l="0" t="0" r="r" b="b"/>
            <a:pathLst>
              <a:path w="1" h="157">
                <a:moveTo>
                  <a:pt x="0" y="0"/>
                </a:moveTo>
                <a:lnTo>
                  <a:pt x="1" y="157"/>
                </a:lnTo>
              </a:path>
            </a:pathLst>
          </a:custGeom>
          <a:noFill/>
          <a:ln w="508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 name="Freeform 23"/>
          <p:cNvSpPr>
            <a:spLocks/>
          </p:cNvSpPr>
          <p:nvPr/>
        </p:nvSpPr>
        <p:spPr bwMode="auto">
          <a:xfrm>
            <a:off x="3336925" y="3220846"/>
            <a:ext cx="1893888" cy="474663"/>
          </a:xfrm>
          <a:custGeom>
            <a:avLst/>
            <a:gdLst>
              <a:gd name="T0" fmla="*/ 0 w 262"/>
              <a:gd name="T1" fmla="*/ 0 h 71"/>
              <a:gd name="T2" fmla="*/ 2147483647 w 262"/>
              <a:gd name="T3" fmla="*/ 2147483647 h 71"/>
              <a:gd name="T4" fmla="*/ 2147483647 w 262"/>
              <a:gd name="T5" fmla="*/ 2147483647 h 71"/>
              <a:gd name="T6" fmla="*/ 2147483647 w 262"/>
              <a:gd name="T7" fmla="*/ 2147483647 h 71"/>
              <a:gd name="T8" fmla="*/ 2147483647 w 262"/>
              <a:gd name="T9" fmla="*/ 2147483647 h 71"/>
              <a:gd name="T10" fmla="*/ 2147483647 w 262"/>
              <a:gd name="T11" fmla="*/ 2147483647 h 71"/>
              <a:gd name="T12" fmla="*/ 2147483647 w 262"/>
              <a:gd name="T13" fmla="*/ 2147483647 h 71"/>
              <a:gd name="T14" fmla="*/ 2147483647 w 262"/>
              <a:gd name="T15" fmla="*/ 2147483647 h 71"/>
              <a:gd name="T16" fmla="*/ 2147483647 w 262"/>
              <a:gd name="T17" fmla="*/ 2147483647 h 71"/>
              <a:gd name="T18" fmla="*/ 2147483647 w 262"/>
              <a:gd name="T19" fmla="*/ 2147483647 h 71"/>
              <a:gd name="T20" fmla="*/ 2147483647 w 262"/>
              <a:gd name="T21" fmla="*/ 2147483647 h 71"/>
              <a:gd name="T22" fmla="*/ 2147483647 w 262"/>
              <a:gd name="T23" fmla="*/ 2147483647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2" h="71">
                <a:moveTo>
                  <a:pt x="0" y="0"/>
                </a:moveTo>
                <a:cubicBezTo>
                  <a:pt x="5" y="6"/>
                  <a:pt x="11" y="12"/>
                  <a:pt x="19" y="13"/>
                </a:cubicBezTo>
                <a:cubicBezTo>
                  <a:pt x="27" y="14"/>
                  <a:pt x="41" y="9"/>
                  <a:pt x="51" y="8"/>
                </a:cubicBezTo>
                <a:cubicBezTo>
                  <a:pt x="61" y="7"/>
                  <a:pt x="69" y="5"/>
                  <a:pt x="82" y="7"/>
                </a:cubicBezTo>
                <a:cubicBezTo>
                  <a:pt x="95" y="9"/>
                  <a:pt x="119" y="16"/>
                  <a:pt x="131" y="21"/>
                </a:cubicBezTo>
                <a:cubicBezTo>
                  <a:pt x="143" y="26"/>
                  <a:pt x="148" y="33"/>
                  <a:pt x="153" y="36"/>
                </a:cubicBezTo>
                <a:cubicBezTo>
                  <a:pt x="158" y="39"/>
                  <a:pt x="156" y="39"/>
                  <a:pt x="163" y="40"/>
                </a:cubicBezTo>
                <a:cubicBezTo>
                  <a:pt x="170" y="41"/>
                  <a:pt x="185" y="42"/>
                  <a:pt x="195" y="45"/>
                </a:cubicBezTo>
                <a:cubicBezTo>
                  <a:pt x="205" y="48"/>
                  <a:pt x="217" y="53"/>
                  <a:pt x="224" y="56"/>
                </a:cubicBezTo>
                <a:cubicBezTo>
                  <a:pt x="231" y="59"/>
                  <a:pt x="232" y="61"/>
                  <a:pt x="236" y="63"/>
                </a:cubicBezTo>
                <a:cubicBezTo>
                  <a:pt x="240" y="65"/>
                  <a:pt x="244" y="68"/>
                  <a:pt x="248" y="69"/>
                </a:cubicBezTo>
                <a:cubicBezTo>
                  <a:pt x="252" y="70"/>
                  <a:pt x="259" y="71"/>
                  <a:pt x="262" y="71"/>
                </a:cubicBezTo>
              </a:path>
            </a:pathLst>
          </a:custGeom>
          <a:noFill/>
          <a:ln w="63500" cmpd="sng">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 name="Freeform 24"/>
          <p:cNvSpPr>
            <a:spLocks/>
          </p:cNvSpPr>
          <p:nvPr/>
        </p:nvSpPr>
        <p:spPr bwMode="auto">
          <a:xfrm>
            <a:off x="5230813" y="3605021"/>
            <a:ext cx="2125662" cy="385763"/>
          </a:xfrm>
          <a:custGeom>
            <a:avLst/>
            <a:gdLst>
              <a:gd name="T0" fmla="*/ 0 w 294"/>
              <a:gd name="T1" fmla="*/ 2147483647 h 58"/>
              <a:gd name="T2" fmla="*/ 2147483647 w 294"/>
              <a:gd name="T3" fmla="*/ 2147483647 h 58"/>
              <a:gd name="T4" fmla="*/ 2147483647 w 294"/>
              <a:gd name="T5" fmla="*/ 2147483647 h 58"/>
              <a:gd name="T6" fmla="*/ 2147483647 w 294"/>
              <a:gd name="T7" fmla="*/ 2147483647 h 58"/>
              <a:gd name="T8" fmla="*/ 2147483647 w 294"/>
              <a:gd name="T9" fmla="*/ 2147483647 h 58"/>
              <a:gd name="T10" fmla="*/ 2147483647 w 294"/>
              <a:gd name="T11" fmla="*/ 2147483647 h 58"/>
              <a:gd name="T12" fmla="*/ 2147483647 w 294"/>
              <a:gd name="T13" fmla="*/ 2147483647 h 58"/>
              <a:gd name="T14" fmla="*/ 2147483647 w 294"/>
              <a:gd name="T15" fmla="*/ 2147483647 h 58"/>
              <a:gd name="T16" fmla="*/ 2147483647 w 294"/>
              <a:gd name="T17" fmla="*/ 2147483647 h 58"/>
              <a:gd name="T18" fmla="*/ 2147483647 w 294"/>
              <a:gd name="T19" fmla="*/ 2147483647 h 58"/>
              <a:gd name="T20" fmla="*/ 2147483647 w 294"/>
              <a:gd name="T21" fmla="*/ 2147483647 h 58"/>
              <a:gd name="T22" fmla="*/ 2147483647 w 294"/>
              <a:gd name="T23" fmla="*/ 2147483647 h 58"/>
              <a:gd name="T24" fmla="*/ 2147483647 w 294"/>
              <a:gd name="T25" fmla="*/ 2147483647 h 58"/>
              <a:gd name="T26" fmla="*/ 2147483647 w 294"/>
              <a:gd name="T27" fmla="*/ 2147483647 h 58"/>
              <a:gd name="T28" fmla="*/ 2147483647 w 294"/>
              <a:gd name="T29" fmla="*/ 2147483647 h 58"/>
              <a:gd name="T30" fmla="*/ 2147483647 w 294"/>
              <a:gd name="T31" fmla="*/ 2147483647 h 58"/>
              <a:gd name="T32" fmla="*/ 2147483647 w 294"/>
              <a:gd name="T33" fmla="*/ 2147483647 h 58"/>
              <a:gd name="T34" fmla="*/ 2147483647 w 294"/>
              <a:gd name="T35" fmla="*/ 214748364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4" h="58">
                <a:moveTo>
                  <a:pt x="0" y="14"/>
                </a:moveTo>
                <a:cubicBezTo>
                  <a:pt x="10" y="17"/>
                  <a:pt x="21" y="20"/>
                  <a:pt x="28" y="21"/>
                </a:cubicBezTo>
                <a:cubicBezTo>
                  <a:pt x="35" y="22"/>
                  <a:pt x="38" y="23"/>
                  <a:pt x="44" y="23"/>
                </a:cubicBezTo>
                <a:cubicBezTo>
                  <a:pt x="50" y="23"/>
                  <a:pt x="54" y="23"/>
                  <a:pt x="63" y="21"/>
                </a:cubicBezTo>
                <a:cubicBezTo>
                  <a:pt x="72" y="19"/>
                  <a:pt x="90" y="15"/>
                  <a:pt x="99" y="13"/>
                </a:cubicBezTo>
                <a:cubicBezTo>
                  <a:pt x="108" y="11"/>
                  <a:pt x="110" y="11"/>
                  <a:pt x="116" y="11"/>
                </a:cubicBezTo>
                <a:cubicBezTo>
                  <a:pt x="122" y="11"/>
                  <a:pt x="129" y="13"/>
                  <a:pt x="134" y="13"/>
                </a:cubicBezTo>
                <a:cubicBezTo>
                  <a:pt x="139" y="13"/>
                  <a:pt x="142" y="14"/>
                  <a:pt x="147" y="13"/>
                </a:cubicBezTo>
                <a:cubicBezTo>
                  <a:pt x="152" y="12"/>
                  <a:pt x="159" y="10"/>
                  <a:pt x="164" y="8"/>
                </a:cubicBezTo>
                <a:cubicBezTo>
                  <a:pt x="169" y="6"/>
                  <a:pt x="173" y="2"/>
                  <a:pt x="177" y="1"/>
                </a:cubicBezTo>
                <a:cubicBezTo>
                  <a:pt x="181" y="0"/>
                  <a:pt x="186" y="1"/>
                  <a:pt x="190" y="2"/>
                </a:cubicBezTo>
                <a:cubicBezTo>
                  <a:pt x="194" y="3"/>
                  <a:pt x="197" y="4"/>
                  <a:pt x="201" y="6"/>
                </a:cubicBezTo>
                <a:cubicBezTo>
                  <a:pt x="205" y="8"/>
                  <a:pt x="209" y="12"/>
                  <a:pt x="214" y="15"/>
                </a:cubicBezTo>
                <a:cubicBezTo>
                  <a:pt x="219" y="18"/>
                  <a:pt x="222" y="21"/>
                  <a:pt x="229" y="24"/>
                </a:cubicBezTo>
                <a:cubicBezTo>
                  <a:pt x="236" y="27"/>
                  <a:pt x="248" y="31"/>
                  <a:pt x="254" y="34"/>
                </a:cubicBezTo>
                <a:cubicBezTo>
                  <a:pt x="260" y="37"/>
                  <a:pt x="261" y="42"/>
                  <a:pt x="265" y="45"/>
                </a:cubicBezTo>
                <a:cubicBezTo>
                  <a:pt x="269" y="48"/>
                  <a:pt x="270" y="51"/>
                  <a:pt x="275" y="53"/>
                </a:cubicBezTo>
                <a:cubicBezTo>
                  <a:pt x="280" y="55"/>
                  <a:pt x="290" y="57"/>
                  <a:pt x="294" y="58"/>
                </a:cubicBezTo>
              </a:path>
            </a:pathLst>
          </a:custGeom>
          <a:noFill/>
          <a:ln w="63500" cmpd="sng">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 name="Freeform 25"/>
          <p:cNvSpPr>
            <a:spLocks/>
          </p:cNvSpPr>
          <p:nvPr/>
        </p:nvSpPr>
        <p:spPr bwMode="auto">
          <a:xfrm>
            <a:off x="7356475" y="3990784"/>
            <a:ext cx="1327150" cy="382587"/>
          </a:xfrm>
          <a:custGeom>
            <a:avLst/>
            <a:gdLst>
              <a:gd name="T0" fmla="*/ 0 w 183"/>
              <a:gd name="T1" fmla="*/ 0 h 57"/>
              <a:gd name="T2" fmla="*/ 2147483647 w 183"/>
              <a:gd name="T3" fmla="*/ 2147483647 h 57"/>
              <a:gd name="T4" fmla="*/ 2147483647 w 183"/>
              <a:gd name="T5" fmla="*/ 2147483647 h 57"/>
              <a:gd name="T6" fmla="*/ 2147483647 w 183"/>
              <a:gd name="T7" fmla="*/ 2147483647 h 57"/>
              <a:gd name="T8" fmla="*/ 2147483647 w 183"/>
              <a:gd name="T9" fmla="*/ 214748364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57">
                <a:moveTo>
                  <a:pt x="0" y="0"/>
                </a:moveTo>
                <a:cubicBezTo>
                  <a:pt x="30" y="10"/>
                  <a:pt x="60" y="20"/>
                  <a:pt x="84" y="27"/>
                </a:cubicBezTo>
                <a:cubicBezTo>
                  <a:pt x="108" y="34"/>
                  <a:pt x="133" y="39"/>
                  <a:pt x="145" y="42"/>
                </a:cubicBezTo>
                <a:cubicBezTo>
                  <a:pt x="157" y="45"/>
                  <a:pt x="152" y="44"/>
                  <a:pt x="158" y="46"/>
                </a:cubicBezTo>
                <a:cubicBezTo>
                  <a:pt x="164" y="48"/>
                  <a:pt x="179" y="55"/>
                  <a:pt x="183" y="57"/>
                </a:cubicBezTo>
              </a:path>
            </a:pathLst>
          </a:custGeom>
          <a:noFill/>
          <a:ln w="57150" cap="flat"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 name="Text Box 27"/>
          <p:cNvSpPr txBox="1">
            <a:spLocks noChangeArrowheads="1"/>
          </p:cNvSpPr>
          <p:nvPr/>
        </p:nvSpPr>
        <p:spPr bwMode="auto">
          <a:xfrm>
            <a:off x="1733550" y="3154171"/>
            <a:ext cx="898525" cy="173038"/>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a:solidFill>
                  <a:srgbClr val="000000"/>
                </a:solidFill>
                <a:latin typeface="ＭＳ ゴシック" pitchFamily="49" charset="-128"/>
                <a:ea typeface="ＭＳ ゴシック" pitchFamily="49" charset="-128"/>
              </a:rPr>
              <a:t>国道３７１号</a:t>
            </a:r>
            <a:endParaRPr lang="ja-JP" altLang="en-US" sz="1800">
              <a:solidFill>
                <a:srgbClr val="000000"/>
              </a:solidFill>
              <a:latin typeface="Arial" pitchFamily="34" charset="0"/>
            </a:endParaRPr>
          </a:p>
        </p:txBody>
      </p:sp>
      <p:sp>
        <p:nvSpPr>
          <p:cNvPr id="90" name="Text Box 28"/>
          <p:cNvSpPr txBox="1">
            <a:spLocks noChangeArrowheads="1"/>
          </p:cNvSpPr>
          <p:nvPr/>
        </p:nvSpPr>
        <p:spPr bwMode="auto">
          <a:xfrm>
            <a:off x="509588" y="3057334"/>
            <a:ext cx="769937" cy="163512"/>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a:solidFill>
                  <a:srgbClr val="000000"/>
                </a:solidFill>
                <a:latin typeface="ＭＳ ゴシック" pitchFamily="49" charset="-128"/>
                <a:ea typeface="ＭＳ ゴシック" pitchFamily="49" charset="-128"/>
              </a:rPr>
              <a:t>美加の台駅</a:t>
            </a:r>
            <a:endParaRPr lang="ja-JP" altLang="en-US" sz="1800">
              <a:solidFill>
                <a:srgbClr val="000000"/>
              </a:solidFill>
              <a:latin typeface="Arial" pitchFamily="34" charset="0"/>
            </a:endParaRPr>
          </a:p>
        </p:txBody>
      </p:sp>
      <p:sp>
        <p:nvSpPr>
          <p:cNvPr id="91" name="Text Box 30"/>
          <p:cNvSpPr txBox="1">
            <a:spLocks noChangeArrowheads="1"/>
          </p:cNvSpPr>
          <p:nvPr/>
        </p:nvSpPr>
        <p:spPr bwMode="auto">
          <a:xfrm>
            <a:off x="7620000" y="3552634"/>
            <a:ext cx="1031875" cy="17780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dirty="0" smtClean="0">
                <a:solidFill>
                  <a:srgbClr val="000000"/>
                </a:solidFill>
                <a:latin typeface="ＭＳ ゴシック" pitchFamily="49" charset="-128"/>
                <a:ea typeface="ＭＳ ゴシック" pitchFamily="49" charset="-128"/>
              </a:rPr>
              <a:t>府県</a:t>
            </a:r>
            <a:r>
              <a:rPr lang="ja-JP" altLang="en-US" sz="1000" dirty="0">
                <a:solidFill>
                  <a:srgbClr val="000000"/>
                </a:solidFill>
                <a:latin typeface="ＭＳ ゴシック" pitchFamily="49" charset="-128"/>
                <a:ea typeface="ＭＳ ゴシック" pitchFamily="49" charset="-128"/>
              </a:rPr>
              <a:t>間</a:t>
            </a:r>
            <a:r>
              <a:rPr lang="ja-JP" altLang="en-US" sz="1000" dirty="0" smtClean="0">
                <a:solidFill>
                  <a:srgbClr val="000000"/>
                </a:solidFill>
                <a:latin typeface="ＭＳ ゴシック" pitchFamily="49" charset="-128"/>
                <a:ea typeface="ＭＳ ゴシック" pitchFamily="49" charset="-128"/>
              </a:rPr>
              <a:t>トンネル</a:t>
            </a:r>
            <a:endParaRPr lang="ja-JP" altLang="en-US" sz="1800" dirty="0">
              <a:solidFill>
                <a:srgbClr val="000000"/>
              </a:solidFill>
              <a:latin typeface="Arial" pitchFamily="34" charset="0"/>
            </a:endParaRPr>
          </a:p>
        </p:txBody>
      </p:sp>
      <p:sp>
        <p:nvSpPr>
          <p:cNvPr id="92" name="Text Box 34"/>
          <p:cNvSpPr txBox="1">
            <a:spLocks noChangeArrowheads="1"/>
          </p:cNvSpPr>
          <p:nvPr/>
        </p:nvSpPr>
        <p:spPr bwMode="auto">
          <a:xfrm>
            <a:off x="4468813" y="3347846"/>
            <a:ext cx="577850" cy="138113"/>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a:solidFill>
                  <a:srgbClr val="000000"/>
                </a:solidFill>
                <a:latin typeface="ＭＳ ゴシック" pitchFamily="49" charset="-128"/>
                <a:ea typeface="ＭＳ ゴシック" pitchFamily="49" charset="-128"/>
              </a:rPr>
              <a:t>天見駅</a:t>
            </a:r>
            <a:endParaRPr lang="ja-JP" altLang="en-US" sz="1800">
              <a:solidFill>
                <a:srgbClr val="000000"/>
              </a:solidFill>
              <a:latin typeface="Arial" pitchFamily="34" charset="0"/>
            </a:endParaRPr>
          </a:p>
        </p:txBody>
      </p:sp>
      <p:sp>
        <p:nvSpPr>
          <p:cNvPr id="93" name="Freeform 55"/>
          <p:cNvSpPr>
            <a:spLocks/>
          </p:cNvSpPr>
          <p:nvPr/>
        </p:nvSpPr>
        <p:spPr bwMode="auto">
          <a:xfrm flipV="1">
            <a:off x="2963863" y="4505134"/>
            <a:ext cx="2187575" cy="0"/>
          </a:xfrm>
          <a:custGeom>
            <a:avLst/>
            <a:gdLst>
              <a:gd name="T0" fmla="*/ 0 w 318"/>
              <a:gd name="T1" fmla="*/ 0 h 1"/>
              <a:gd name="T2" fmla="*/ 2147483647 w 318"/>
              <a:gd name="T3" fmla="*/ 0 h 1"/>
              <a:gd name="T4" fmla="*/ 0 60000 65536"/>
              <a:gd name="T5" fmla="*/ 0 60000 65536"/>
            </a:gdLst>
            <a:ahLst/>
            <a:cxnLst>
              <a:cxn ang="T4">
                <a:pos x="T0" y="T1"/>
              </a:cxn>
              <a:cxn ang="T5">
                <a:pos x="T2" y="T3"/>
              </a:cxn>
            </a:cxnLst>
            <a:rect l="0" t="0" r="r" b="b"/>
            <a:pathLst>
              <a:path w="318" h="1">
                <a:moveTo>
                  <a:pt x="0" y="0"/>
                </a:moveTo>
                <a:lnTo>
                  <a:pt x="318" y="0"/>
                </a:lnTo>
              </a:path>
            </a:pathLst>
          </a:custGeom>
          <a:noFill/>
          <a:ln w="50800">
            <a:solidFill>
              <a:srgbClr val="FF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5" name="Text Box 26"/>
          <p:cNvSpPr txBox="1">
            <a:spLocks noChangeArrowheads="1"/>
          </p:cNvSpPr>
          <p:nvPr/>
        </p:nvSpPr>
        <p:spPr bwMode="auto">
          <a:xfrm>
            <a:off x="6245225" y="3722496"/>
            <a:ext cx="423863" cy="163513"/>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200">
                <a:solidFill>
                  <a:srgbClr val="000000"/>
                </a:solidFill>
                <a:latin typeface="Arial" pitchFamily="34" charset="0"/>
                <a:ea typeface="ＭＳ ゴシック" pitchFamily="49" charset="-128"/>
              </a:rPr>
              <a:t>現道</a:t>
            </a:r>
          </a:p>
        </p:txBody>
      </p:sp>
      <p:sp>
        <p:nvSpPr>
          <p:cNvPr id="96" name="Freeform 11"/>
          <p:cNvSpPr>
            <a:spLocks/>
          </p:cNvSpPr>
          <p:nvPr/>
        </p:nvSpPr>
        <p:spPr bwMode="auto">
          <a:xfrm>
            <a:off x="2959100" y="3097021"/>
            <a:ext cx="9525" cy="1728788"/>
          </a:xfrm>
          <a:custGeom>
            <a:avLst/>
            <a:gdLst>
              <a:gd name="T0" fmla="*/ 0 w 1"/>
              <a:gd name="T1" fmla="*/ 0 h 259"/>
              <a:gd name="T2" fmla="*/ 0 w 1"/>
              <a:gd name="T3" fmla="*/ 2147483647 h 259"/>
              <a:gd name="T4" fmla="*/ 0 60000 65536"/>
              <a:gd name="T5" fmla="*/ 0 60000 65536"/>
            </a:gdLst>
            <a:ahLst/>
            <a:cxnLst>
              <a:cxn ang="T4">
                <a:pos x="T0" y="T1"/>
              </a:cxn>
              <a:cxn ang="T5">
                <a:pos x="T2" y="T3"/>
              </a:cxn>
            </a:cxnLst>
            <a:rect l="0" t="0" r="r" b="b"/>
            <a:pathLst>
              <a:path w="1" h="259">
                <a:moveTo>
                  <a:pt x="0" y="0"/>
                </a:moveTo>
                <a:lnTo>
                  <a:pt x="0" y="259"/>
                </a:lnTo>
              </a:path>
            </a:pathLst>
          </a:custGeom>
          <a:solidFill>
            <a:srgbClr val="FFFF00"/>
          </a:solidFill>
          <a:ln w="50800">
            <a:solidFill>
              <a:srgbClr val="FFFF00"/>
            </a:solidFill>
            <a:round/>
            <a:headEnd/>
            <a:tailEnd/>
          </a:ln>
        </p:spPr>
        <p:txBody>
          <a:bodyPr/>
          <a:lstStyle/>
          <a:p>
            <a:endParaRPr lang="ja-JP" altLang="en-US"/>
          </a:p>
        </p:txBody>
      </p:sp>
      <p:sp>
        <p:nvSpPr>
          <p:cNvPr id="97" name="Freeform 15"/>
          <p:cNvSpPr>
            <a:spLocks/>
          </p:cNvSpPr>
          <p:nvPr/>
        </p:nvSpPr>
        <p:spPr bwMode="auto">
          <a:xfrm>
            <a:off x="823913" y="3235134"/>
            <a:ext cx="7937" cy="1730375"/>
          </a:xfrm>
          <a:custGeom>
            <a:avLst/>
            <a:gdLst>
              <a:gd name="T0" fmla="*/ 0 w 1"/>
              <a:gd name="T1" fmla="*/ 0 h 259"/>
              <a:gd name="T2" fmla="*/ 0 w 1"/>
              <a:gd name="T3" fmla="*/ 2147483647 h 259"/>
              <a:gd name="T4" fmla="*/ 0 60000 65536"/>
              <a:gd name="T5" fmla="*/ 0 60000 65536"/>
            </a:gdLst>
            <a:ahLst/>
            <a:cxnLst>
              <a:cxn ang="T4">
                <a:pos x="T0" y="T1"/>
              </a:cxn>
              <a:cxn ang="T5">
                <a:pos x="T2" y="T3"/>
              </a:cxn>
            </a:cxnLst>
            <a:rect l="0" t="0" r="r" b="b"/>
            <a:pathLst>
              <a:path w="1" h="259">
                <a:moveTo>
                  <a:pt x="0" y="0"/>
                </a:moveTo>
                <a:lnTo>
                  <a:pt x="0" y="259"/>
                </a:lnTo>
              </a:path>
            </a:pathLst>
          </a:custGeom>
          <a:noFill/>
          <a:ln w="508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8" name="Text Box 14"/>
          <p:cNvSpPr txBox="1">
            <a:spLocks noChangeArrowheads="1"/>
          </p:cNvSpPr>
          <p:nvPr/>
        </p:nvSpPr>
        <p:spPr bwMode="auto">
          <a:xfrm>
            <a:off x="2411413" y="4605146"/>
            <a:ext cx="3665537" cy="296863"/>
          </a:xfrm>
          <a:prstGeom prst="rect">
            <a:avLst/>
          </a:prstGeom>
          <a:solidFill>
            <a:srgbClr val="FFFFFF"/>
          </a:solidFill>
          <a:ln w="9525">
            <a:solidFill>
              <a:srgbClr val="000000"/>
            </a:solid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a:solidFill>
                  <a:srgbClr val="000000"/>
                </a:solidFill>
                <a:latin typeface="ＭＳ ゴシック" pitchFamily="49" charset="-128"/>
                <a:ea typeface="ＭＳ ゴシック" pitchFamily="49" charset="-128"/>
              </a:rPr>
              <a:t>一般国道３７１号</a:t>
            </a:r>
            <a:r>
              <a:rPr lang="en-US" altLang="ja-JP" sz="1400">
                <a:solidFill>
                  <a:srgbClr val="000000"/>
                </a:solidFill>
                <a:latin typeface="ＭＳ ゴシック" pitchFamily="49" charset="-128"/>
                <a:ea typeface="ＭＳ ゴシック" pitchFamily="49" charset="-128"/>
              </a:rPr>
              <a:t>(</a:t>
            </a:r>
            <a:r>
              <a:rPr lang="ja-JP" altLang="en-US" sz="1400">
                <a:solidFill>
                  <a:srgbClr val="000000"/>
                </a:solidFill>
                <a:latin typeface="ＭＳ ゴシック" pitchFamily="49" charset="-128"/>
                <a:ea typeface="ＭＳ ゴシック" pitchFamily="49" charset="-128"/>
              </a:rPr>
              <a:t>石仏バイパス</a:t>
            </a:r>
            <a:r>
              <a:rPr lang="en-US" altLang="ja-JP" sz="1400">
                <a:solidFill>
                  <a:srgbClr val="000000"/>
                </a:solidFill>
                <a:latin typeface="ＭＳ ゴシック" pitchFamily="49" charset="-128"/>
                <a:ea typeface="ＭＳ ゴシック" pitchFamily="49" charset="-128"/>
              </a:rPr>
              <a:t>)</a:t>
            </a:r>
            <a:r>
              <a:rPr lang="ja-JP" altLang="en-US" sz="1400">
                <a:solidFill>
                  <a:srgbClr val="000000"/>
                </a:solidFill>
                <a:latin typeface="ＭＳ ゴシック" pitchFamily="49" charset="-128"/>
                <a:ea typeface="ＭＳ ゴシック" pitchFamily="49" charset="-128"/>
              </a:rPr>
              <a:t>　</a:t>
            </a:r>
            <a:r>
              <a:rPr lang="en-US" altLang="ja-JP" sz="1400">
                <a:solidFill>
                  <a:srgbClr val="000000"/>
                </a:solidFill>
                <a:latin typeface="ＭＳ ゴシック" pitchFamily="49" charset="-128"/>
                <a:ea typeface="ＭＳ ゴシック" pitchFamily="49" charset="-128"/>
              </a:rPr>
              <a:t>L=6.1km</a:t>
            </a:r>
            <a:endParaRPr lang="ja-JP" altLang="en-US" sz="1400">
              <a:solidFill>
                <a:srgbClr val="000000"/>
              </a:solidFill>
              <a:latin typeface="Arial" pitchFamily="34" charset="0"/>
            </a:endParaRPr>
          </a:p>
        </p:txBody>
      </p:sp>
      <p:grpSp>
        <p:nvGrpSpPr>
          <p:cNvPr id="99" name="グループ化 98"/>
          <p:cNvGrpSpPr/>
          <p:nvPr/>
        </p:nvGrpSpPr>
        <p:grpSpPr>
          <a:xfrm rot="16200000">
            <a:off x="672511" y="2062766"/>
            <a:ext cx="444090" cy="452846"/>
            <a:chOff x="7006378" y="2325764"/>
            <a:chExt cx="444090" cy="452846"/>
          </a:xfrm>
          <a:solidFill>
            <a:schemeClr val="bg1"/>
          </a:solidFill>
        </p:grpSpPr>
        <p:pic>
          <p:nvPicPr>
            <p:cNvPr id="100" name="Object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rot="2899641">
              <a:off x="7002000" y="2330142"/>
              <a:ext cx="452846" cy="4440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1" name="WordArt 58"/>
            <p:cNvSpPr>
              <a:spLocks noChangeArrowheads="1" noChangeShapeType="1" noTextEdit="1"/>
            </p:cNvSpPr>
            <p:nvPr/>
          </p:nvSpPr>
          <p:spPr bwMode="auto">
            <a:xfrm rot="21317328">
              <a:off x="7178938" y="2493550"/>
              <a:ext cx="138116" cy="108704"/>
            </a:xfrm>
            <a:prstGeom prst="rect">
              <a:avLst/>
            </a:prstGeom>
            <a:grpFill/>
            <a:extLst>
              <a:ext uri="{AF507438-7753-43E0-B8FC-AC1667EBCBE1}">
                <a14:hiddenEffects xmlns:a14="http://schemas.microsoft.com/office/drawing/2010/main">
                  <a:effectLst/>
                </a14:hiddenEffects>
              </a:ext>
            </a:extLst>
          </p:spPr>
          <p:txBody>
            <a:bodyPr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800" kern="10" dirty="0">
                  <a:ln w="9525">
                    <a:solidFill>
                      <a:srgbClr val="000000"/>
                    </a:solidFill>
                    <a:round/>
                    <a:headEnd/>
                    <a:tailEnd/>
                  </a:ln>
                  <a:solidFill>
                    <a:srgbClr xmlns:mc="http://schemas.openxmlformats.org/markup-compatibility/2006" xmlns:a14="http://schemas.microsoft.com/office/drawing/2010/main" val="000000" mc:Ignorable="a14" a14:legacySpreadsheetColorIndex="8"/>
                  </a:solidFill>
                  <a:latin typeface="Viner Hand ITC"/>
                </a:rPr>
                <a:t>N</a:t>
              </a:r>
              <a:endParaRPr lang="ja-JP" altLang="en-US" sz="1800" kern="10" dirty="0">
                <a:ln w="9525">
                  <a:solidFill>
                    <a:srgbClr val="000000"/>
                  </a:solidFill>
                  <a:round/>
                  <a:headEnd/>
                  <a:tailEnd/>
                </a:ln>
                <a:solidFill>
                  <a:srgbClr xmlns:mc="http://schemas.openxmlformats.org/markup-compatibility/2006" xmlns:a14="http://schemas.microsoft.com/office/drawing/2010/main" val="000000" mc:Ignorable="a14" a14:legacySpreadsheetColorIndex="8"/>
                </a:solidFill>
                <a:latin typeface="Viner Hand ITC"/>
              </a:endParaRPr>
            </a:p>
          </p:txBody>
        </p:sp>
      </p:grpSp>
      <p:sp>
        <p:nvSpPr>
          <p:cNvPr id="102" name="フリーフォーム 101"/>
          <p:cNvSpPr/>
          <p:nvPr/>
        </p:nvSpPr>
        <p:spPr>
          <a:xfrm>
            <a:off x="1283169" y="2408698"/>
            <a:ext cx="2146853" cy="581008"/>
          </a:xfrm>
          <a:custGeom>
            <a:avLst/>
            <a:gdLst>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0445 h 580445"/>
              <a:gd name="connsiteX1" fmla="*/ 938254 w 2146853"/>
              <a:gd name="connsiteY1" fmla="*/ 214685 h 580445"/>
              <a:gd name="connsiteX2" fmla="*/ 1741336 w 2146853"/>
              <a:gd name="connsiteY2" fmla="*/ 214685 h 580445"/>
              <a:gd name="connsiteX3" fmla="*/ 2146853 w 2146853"/>
              <a:gd name="connsiteY3" fmla="*/ 0 h 580445"/>
              <a:gd name="connsiteX0" fmla="*/ 0 w 2146853"/>
              <a:gd name="connsiteY0" fmla="*/ 581008 h 581008"/>
              <a:gd name="connsiteX1" fmla="*/ 938254 w 2146853"/>
              <a:gd name="connsiteY1" fmla="*/ 215248 h 581008"/>
              <a:gd name="connsiteX2" fmla="*/ 1741336 w 2146853"/>
              <a:gd name="connsiteY2" fmla="*/ 215248 h 581008"/>
              <a:gd name="connsiteX3" fmla="*/ 2146853 w 2146853"/>
              <a:gd name="connsiteY3" fmla="*/ 563 h 581008"/>
              <a:gd name="connsiteX0" fmla="*/ 0 w 2146853"/>
              <a:gd name="connsiteY0" fmla="*/ 581008 h 581008"/>
              <a:gd name="connsiteX1" fmla="*/ 938254 w 2146853"/>
              <a:gd name="connsiteY1" fmla="*/ 215248 h 581008"/>
              <a:gd name="connsiteX2" fmla="*/ 1741336 w 2146853"/>
              <a:gd name="connsiteY2" fmla="*/ 215248 h 581008"/>
              <a:gd name="connsiteX3" fmla="*/ 2146853 w 2146853"/>
              <a:gd name="connsiteY3" fmla="*/ 563 h 581008"/>
              <a:gd name="connsiteX0" fmla="*/ 0 w 2146853"/>
              <a:gd name="connsiteY0" fmla="*/ 581008 h 581008"/>
              <a:gd name="connsiteX1" fmla="*/ 938254 w 2146853"/>
              <a:gd name="connsiteY1" fmla="*/ 215248 h 581008"/>
              <a:gd name="connsiteX2" fmla="*/ 1741336 w 2146853"/>
              <a:gd name="connsiteY2" fmla="*/ 215248 h 581008"/>
              <a:gd name="connsiteX3" fmla="*/ 2146853 w 2146853"/>
              <a:gd name="connsiteY3" fmla="*/ 563 h 581008"/>
              <a:gd name="connsiteX0" fmla="*/ 0 w 2146853"/>
              <a:gd name="connsiteY0" fmla="*/ 581008 h 581008"/>
              <a:gd name="connsiteX1" fmla="*/ 938254 w 2146853"/>
              <a:gd name="connsiteY1" fmla="*/ 215248 h 581008"/>
              <a:gd name="connsiteX2" fmla="*/ 1741336 w 2146853"/>
              <a:gd name="connsiteY2" fmla="*/ 215248 h 581008"/>
              <a:gd name="connsiteX3" fmla="*/ 2146853 w 2146853"/>
              <a:gd name="connsiteY3" fmla="*/ 563 h 581008"/>
            </a:gdLst>
            <a:ahLst/>
            <a:cxnLst>
              <a:cxn ang="0">
                <a:pos x="connsiteX0" y="connsiteY0"/>
              </a:cxn>
              <a:cxn ang="0">
                <a:pos x="connsiteX1" y="connsiteY1"/>
              </a:cxn>
              <a:cxn ang="0">
                <a:pos x="connsiteX2" y="connsiteY2"/>
              </a:cxn>
              <a:cxn ang="0">
                <a:pos x="connsiteX3" y="connsiteY3"/>
              </a:cxn>
            </a:cxnLst>
            <a:rect l="l" t="t" r="r" b="b"/>
            <a:pathLst>
              <a:path w="2146853" h="581008">
                <a:moveTo>
                  <a:pt x="0" y="581008"/>
                </a:moveTo>
                <a:cubicBezTo>
                  <a:pt x="188842" y="357046"/>
                  <a:pt x="663933" y="268257"/>
                  <a:pt x="938254" y="215248"/>
                </a:cubicBezTo>
                <a:cubicBezTo>
                  <a:pt x="1212575" y="162239"/>
                  <a:pt x="1730734" y="195369"/>
                  <a:pt x="1741336" y="215248"/>
                </a:cubicBezTo>
                <a:cubicBezTo>
                  <a:pt x="1751938" y="235127"/>
                  <a:pt x="1726759" y="-13352"/>
                  <a:pt x="2146853" y="563"/>
                </a:cubicBezTo>
              </a:path>
            </a:pathLst>
          </a:cu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フリーフォーム 102"/>
          <p:cNvSpPr/>
          <p:nvPr/>
        </p:nvSpPr>
        <p:spPr>
          <a:xfrm>
            <a:off x="6962864" y="3609180"/>
            <a:ext cx="1712891" cy="502276"/>
          </a:xfrm>
          <a:custGeom>
            <a:avLst/>
            <a:gdLst>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Lst>
            <a:ahLst/>
            <a:cxnLst>
              <a:cxn ang="0">
                <a:pos x="connsiteX0" y="connsiteY0"/>
              </a:cxn>
              <a:cxn ang="0">
                <a:pos x="connsiteX1" y="connsiteY1"/>
              </a:cxn>
              <a:cxn ang="0">
                <a:pos x="connsiteX2" y="connsiteY2"/>
              </a:cxn>
            </a:cxnLst>
            <a:rect l="l" t="t" r="r" b="b"/>
            <a:pathLst>
              <a:path w="1712891" h="502276">
                <a:moveTo>
                  <a:pt x="0" y="0"/>
                </a:moveTo>
                <a:cubicBezTo>
                  <a:pt x="828541" y="173865"/>
                  <a:pt x="1141927" y="334851"/>
                  <a:pt x="1712891" y="502276"/>
                </a:cubicBezTo>
                <a:lnTo>
                  <a:pt x="1712891" y="502276"/>
                </a:lnTo>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Text Box 29"/>
          <p:cNvSpPr txBox="1">
            <a:spLocks noChangeArrowheads="1"/>
          </p:cNvSpPr>
          <p:nvPr/>
        </p:nvSpPr>
        <p:spPr bwMode="auto">
          <a:xfrm>
            <a:off x="2989263" y="2962084"/>
            <a:ext cx="658812" cy="227012"/>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a:solidFill>
                  <a:srgbClr val="000000"/>
                </a:solidFill>
                <a:latin typeface="ＭＳ ゴシック" pitchFamily="49" charset="-128"/>
                <a:ea typeface="ＭＳ ゴシック" pitchFamily="49" charset="-128"/>
              </a:rPr>
              <a:t>千早口駅</a:t>
            </a:r>
            <a:endParaRPr lang="ja-JP" altLang="en-US" sz="1800">
              <a:solidFill>
                <a:srgbClr val="000000"/>
              </a:solidFill>
              <a:latin typeface="Arial" pitchFamily="34" charset="0"/>
            </a:endParaRPr>
          </a:p>
        </p:txBody>
      </p:sp>
      <p:sp>
        <p:nvSpPr>
          <p:cNvPr id="105" name="Text Box 26"/>
          <p:cNvSpPr txBox="1">
            <a:spLocks noChangeArrowheads="1"/>
          </p:cNvSpPr>
          <p:nvPr/>
        </p:nvSpPr>
        <p:spPr bwMode="auto">
          <a:xfrm>
            <a:off x="3657600" y="3120834"/>
            <a:ext cx="560388" cy="163512"/>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81382" bIns="40691"/>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dirty="0">
                <a:solidFill>
                  <a:srgbClr val="000000"/>
                </a:solidFill>
                <a:latin typeface="ＭＳ ゴシック" pitchFamily="49" charset="-128"/>
                <a:ea typeface="ＭＳ ゴシック" pitchFamily="49" charset="-128"/>
              </a:rPr>
              <a:t>天見川</a:t>
            </a:r>
            <a:endParaRPr lang="ja-JP" altLang="en-US" sz="1800" dirty="0">
              <a:solidFill>
                <a:srgbClr val="000000"/>
              </a:solidFill>
              <a:latin typeface="Arial" pitchFamily="34" charset="0"/>
            </a:endParaRPr>
          </a:p>
        </p:txBody>
      </p:sp>
      <p:sp>
        <p:nvSpPr>
          <p:cNvPr id="106" name="フリーフォーム 105"/>
          <p:cNvSpPr/>
          <p:nvPr/>
        </p:nvSpPr>
        <p:spPr>
          <a:xfrm>
            <a:off x="3048359" y="2633410"/>
            <a:ext cx="2409245" cy="1073426"/>
          </a:xfrm>
          <a:custGeom>
            <a:avLst/>
            <a:gdLst>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812897 w 2409245"/>
              <a:gd name="connsiteY2" fmla="*/ 644055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765189 w 2409245"/>
              <a:gd name="connsiteY2" fmla="*/ 667909 h 1073426"/>
              <a:gd name="connsiteX3" fmla="*/ 2194560 w 2409245"/>
              <a:gd name="connsiteY3" fmla="*/ 699714 h 1073426"/>
              <a:gd name="connsiteX4" fmla="*/ 2409245 w 2409245"/>
              <a:gd name="connsiteY4" fmla="*/ 1073426 h 1073426"/>
              <a:gd name="connsiteX0" fmla="*/ 0 w 2409245"/>
              <a:gd name="connsiteY0" fmla="*/ 0 h 1073426"/>
              <a:gd name="connsiteX1" fmla="*/ 675861 w 2409245"/>
              <a:gd name="connsiteY1" fmla="*/ 421419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75861 w 2409245"/>
              <a:gd name="connsiteY1" fmla="*/ 421419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75861 w 2409245"/>
              <a:gd name="connsiteY1" fmla="*/ 421419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2194560 w 2409245"/>
              <a:gd name="connsiteY4" fmla="*/ 699714 h 1073426"/>
              <a:gd name="connsiteX5" fmla="*/ 2409245 w 2409245"/>
              <a:gd name="connsiteY5"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65189 w 2409245"/>
              <a:gd name="connsiteY3" fmla="*/ 667909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85029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83812 w 2409245"/>
              <a:gd name="connsiteY1" fmla="*/ 389614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87826 w 2409245"/>
              <a:gd name="connsiteY4" fmla="*/ 556591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94560 w 2409245"/>
              <a:gd name="connsiteY5" fmla="*/ 699714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76453 w 2409245"/>
              <a:gd name="connsiteY5" fmla="*/ 726875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76453 w 2409245"/>
              <a:gd name="connsiteY5" fmla="*/ 726875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61364 w 2409245"/>
              <a:gd name="connsiteY5" fmla="*/ 738947 h 1073426"/>
              <a:gd name="connsiteX6" fmla="*/ 2409245 w 2409245"/>
              <a:gd name="connsiteY6" fmla="*/ 1073426 h 1073426"/>
              <a:gd name="connsiteX0" fmla="*/ 0 w 2409245"/>
              <a:gd name="connsiteY0" fmla="*/ 0 h 1073426"/>
              <a:gd name="connsiteX1" fmla="*/ 674759 w 2409245"/>
              <a:gd name="connsiteY1" fmla="*/ 404703 h 1073426"/>
              <a:gd name="connsiteX2" fmla="*/ 1248355 w 2409245"/>
              <a:gd name="connsiteY2" fmla="*/ 494083 h 1073426"/>
              <a:gd name="connsiteX3" fmla="*/ 1798385 w 2409245"/>
              <a:gd name="connsiteY3" fmla="*/ 658855 h 1073426"/>
              <a:gd name="connsiteX4" fmla="*/ 1990844 w 2409245"/>
              <a:gd name="connsiteY4" fmla="*/ 577716 h 1073426"/>
              <a:gd name="connsiteX5" fmla="*/ 2161364 w 2409245"/>
              <a:gd name="connsiteY5" fmla="*/ 738947 h 1073426"/>
              <a:gd name="connsiteX6" fmla="*/ 2409245 w 2409245"/>
              <a:gd name="connsiteY6" fmla="*/ 1073426 h 10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9245" h="1073426">
                <a:moveTo>
                  <a:pt x="0" y="0"/>
                </a:moveTo>
                <a:cubicBezTo>
                  <a:pt x="473103" y="141136"/>
                  <a:pt x="533091" y="346498"/>
                  <a:pt x="674759" y="404703"/>
                </a:cubicBezTo>
                <a:cubicBezTo>
                  <a:pt x="816427" y="462908"/>
                  <a:pt x="1063782" y="425840"/>
                  <a:pt x="1248355" y="494083"/>
                </a:cubicBezTo>
                <a:cubicBezTo>
                  <a:pt x="1429910" y="535165"/>
                  <a:pt x="1744047" y="690183"/>
                  <a:pt x="1798385" y="658855"/>
                </a:cubicBezTo>
                <a:cubicBezTo>
                  <a:pt x="1852723" y="627527"/>
                  <a:pt x="1940407" y="572415"/>
                  <a:pt x="1990844" y="577716"/>
                </a:cubicBezTo>
                <a:cubicBezTo>
                  <a:pt x="2062406" y="583017"/>
                  <a:pt x="2130864" y="641240"/>
                  <a:pt x="2161364" y="738947"/>
                </a:cubicBezTo>
                <a:cubicBezTo>
                  <a:pt x="2191864" y="836654"/>
                  <a:pt x="2200523" y="874643"/>
                  <a:pt x="2409245" y="1073426"/>
                </a:cubicBezTo>
              </a:path>
            </a:pathLst>
          </a:custGeom>
          <a:noFill/>
          <a:ln w="952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フリーフォーム 106"/>
          <p:cNvSpPr/>
          <p:nvPr/>
        </p:nvSpPr>
        <p:spPr>
          <a:xfrm>
            <a:off x="4886561" y="3297935"/>
            <a:ext cx="1008000" cy="111621"/>
          </a:xfrm>
          <a:custGeom>
            <a:avLst/>
            <a:gdLst>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 name="connsiteX0" fmla="*/ 0 w 1712891"/>
              <a:gd name="connsiteY0" fmla="*/ 0 h 502276"/>
              <a:gd name="connsiteX1" fmla="*/ 1712891 w 1712891"/>
              <a:gd name="connsiteY1" fmla="*/ 502276 h 502276"/>
              <a:gd name="connsiteX2" fmla="*/ 1712891 w 1712891"/>
              <a:gd name="connsiteY2" fmla="*/ 502276 h 502276"/>
              <a:gd name="connsiteX0" fmla="*/ 0 w 1888512"/>
              <a:gd name="connsiteY0" fmla="*/ 0 h 546898"/>
              <a:gd name="connsiteX1" fmla="*/ 1712891 w 1888512"/>
              <a:gd name="connsiteY1" fmla="*/ 502276 h 546898"/>
              <a:gd name="connsiteX2" fmla="*/ 1867438 w 1888512"/>
              <a:gd name="connsiteY2" fmla="*/ 528033 h 546898"/>
              <a:gd name="connsiteX0" fmla="*/ 0 w 1888512"/>
              <a:gd name="connsiteY0" fmla="*/ 0 h 546898"/>
              <a:gd name="connsiteX1" fmla="*/ 1712891 w 1888512"/>
              <a:gd name="connsiteY1" fmla="*/ 502276 h 546898"/>
              <a:gd name="connsiteX2" fmla="*/ 1867438 w 1888512"/>
              <a:gd name="connsiteY2" fmla="*/ 528033 h 546898"/>
              <a:gd name="connsiteX3" fmla="*/ 1860882 w 1888512"/>
              <a:gd name="connsiteY3" fmla="*/ 530185 h 546898"/>
              <a:gd name="connsiteX0" fmla="*/ 0 w 1888512"/>
              <a:gd name="connsiteY0" fmla="*/ 0 h 546898"/>
              <a:gd name="connsiteX1" fmla="*/ 1712891 w 1888512"/>
              <a:gd name="connsiteY1" fmla="*/ 502276 h 546898"/>
              <a:gd name="connsiteX2" fmla="*/ 1867438 w 1888512"/>
              <a:gd name="connsiteY2" fmla="*/ 528033 h 546898"/>
              <a:gd name="connsiteX0" fmla="*/ 0 w 1712891"/>
              <a:gd name="connsiteY0" fmla="*/ 0 h 502276"/>
              <a:gd name="connsiteX1" fmla="*/ 1712891 w 1712891"/>
              <a:gd name="connsiteY1" fmla="*/ 502276 h 502276"/>
              <a:gd name="connsiteX0" fmla="*/ 0 w 1712891"/>
              <a:gd name="connsiteY0" fmla="*/ 0 h 502276"/>
              <a:gd name="connsiteX1" fmla="*/ 1397244 w 1712891"/>
              <a:gd name="connsiteY1" fmla="*/ 111621 h 502276"/>
              <a:gd name="connsiteX2" fmla="*/ 1712891 w 1712891"/>
              <a:gd name="connsiteY2" fmla="*/ 502276 h 502276"/>
              <a:gd name="connsiteX0" fmla="*/ 0 w 1397244"/>
              <a:gd name="connsiteY0" fmla="*/ 0 h 111621"/>
              <a:gd name="connsiteX1" fmla="*/ 1397244 w 1397244"/>
              <a:gd name="connsiteY1" fmla="*/ 111621 h 111621"/>
              <a:gd name="connsiteX0" fmla="*/ 0 w 1036636"/>
              <a:gd name="connsiteY0" fmla="*/ 0 h 111621"/>
              <a:gd name="connsiteX1" fmla="*/ 1036636 w 1036636"/>
              <a:gd name="connsiteY1" fmla="*/ 111621 h 111621"/>
              <a:gd name="connsiteX0" fmla="*/ 0 w 1036636"/>
              <a:gd name="connsiteY0" fmla="*/ 0 h 111621"/>
              <a:gd name="connsiteX1" fmla="*/ 1036636 w 1036636"/>
              <a:gd name="connsiteY1" fmla="*/ 111621 h 111621"/>
              <a:gd name="connsiteX0" fmla="*/ 0 w 1036636"/>
              <a:gd name="connsiteY0" fmla="*/ 0 h 111621"/>
              <a:gd name="connsiteX1" fmla="*/ 1036636 w 1036636"/>
              <a:gd name="connsiteY1" fmla="*/ 111621 h 111621"/>
            </a:gdLst>
            <a:ahLst/>
            <a:cxnLst>
              <a:cxn ang="0">
                <a:pos x="connsiteX0" y="connsiteY0"/>
              </a:cxn>
              <a:cxn ang="0">
                <a:pos x="connsiteX1" y="connsiteY1"/>
              </a:cxn>
            </a:cxnLst>
            <a:rect l="l" t="t" r="r" b="b"/>
            <a:pathLst>
              <a:path w="1036636" h="111621">
                <a:moveTo>
                  <a:pt x="0" y="0"/>
                </a:moveTo>
                <a:cubicBezTo>
                  <a:pt x="276877" y="80851"/>
                  <a:pt x="684100" y="74952"/>
                  <a:pt x="1036636" y="111621"/>
                </a:cubicBezTo>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13" name="AutoShape 16" descr="data:image/jpg;base64,/9j/4AAQSkZJRgABAQAAAQABAAD/2wCEAAkGBhESERUUEhIWFBIUFx0ZFBgXFx0VGBkYFxwYGhscGhgjHjIgHxwjHyEYITsiIykpLiwsFh4xNTI2NSYsOCkBCQoKDgwOGg8PGDUkHyQtLCkqLDUtMSosLywpNSwsLC8tMiksLC0sLywsKiwpLS4sLCkuLCksLCwpLTUwNCwsKf/AABEIAHwAoAMBIgACEQEDEQH/xAAcAAACAwEBAQEAAAAAAAAAAAAABgQFBwMBAgj/xAA+EAACAQMDAgQEBAMHAgcBAAABAgMABBEFEiEGMRMiQVEHMmGBFCNCcTNSkRUkNIKDocFDciVTVGJzdJII/8QAGQEBAAMBAQAAAAAAAAAAAAAAAAECAwQF/8QAKBEAAgIBAwIEBwAAAAAAAAAAAAECEQMSITEEwRNhcYEyQVGRobHR/9oADAMBAAIRAxEAPwDcaKKKAKKKKAKKKKAKKKKAKKKKAKKKKAKKKKAKKKKA5yzquNzBckKMkDLHsB7k+1dKXfiBZJJp8+8ErGBMcEqcQMJDtYcg4UjI55r407WJLaRbe8fcrnFrcnhZvZJD2Wbt9JO685AAZaKKKAKKKKAKKKKAKKKr9Y6gtrRQ1zPHCrHCl2C5PsPf7UBYUVAsNftZ+YbmGXnH5cqPz7cHvUXX7OeR4fDkdIgzeN4bKj8r5GyVOVBzlfXcD+nBAg9Q9XvDN4NtAtzIIZJXRZQJAE2gKqYJZiWzjjgcZPFV51S6s/BnvbpPz5vDkiyqQxq+4qUdgGBjUc7iQ3PrirrQenreziEUCBQPmbA3uck5dgBuPJ7+9Sr+zWWKSJiQsqMjY74cFTjIxnB9Qaz1k0WeaKSx0ZKVWFr64/CooVVD7ZCMklXkADMAAmCCCNrDkNUbUNOnhsmnvL65MkaBroQEBGRcbkjUAbMgfxAQ3zHOOKtqRA+0va517ZWr+G8heYd4olMrjt8wX5O4+Yik/q3qeWNYtNsJZLieRyry+IC6IdziMS/z7B83LBFyTuYGqmx6Cd90IjmR1YmWSdfAtogeQUjjc/iHYZPmkYDHmxwDJJoeh/EGyupBEjskrDKpNG0TNjkhdwwxHsCTwfamSsI6g6ajtbOG5tbx7y3Rwk7x7CyNjiRJEOUw2BySRvHmweZnQ/UstvdQqJXe3uXWN0d2kwZAfDkQsSy84BGcHd7igNT6xmCWF2zdhbyk+n/Tbj79vvSV1F1fFZ2UVrc2s0oRbeK4aSB2hZSEVyso4LDkgj9S+9MLCS+upreZljgtZELQqCzTA4kid5DgCPcD5FHJjILY4KZ1lpkmpi6S3WePUIplWSBropF4akmKZUYbGDhVIC4wxyTx5pIGzRI7poVksLxZrV/4a3kUhkjAyMCQMrsAeMOCePmNWnReoXE8DyXDxvumkERiQopjRtgIBZjyVZuT2YVHYy6dp1xJNcyXLRRvIrShQwwuVQlR5vN6n3q16c0kWtpBbgg+DEqEjjJUAE/c5P3oCyopX6WkEVzdWqxqqIwmU5cM3jFs8OSWAK/Onk52gZU00UAUUUUAt/EPqRrDT5rhCPEQAR5G4FmYAZHtzX526+t9ZljiutS3GM4WEnao/MXxcBF+nqR+nHpW8/GDR3udJuEjG502yADkkRsGbH125rF9Ch1HU76xivZGmhEm/LEOACFmYN7FkCjB7A8djQCJa2EzeZEbAG/cAQAFIBbd6BSRk+lbb8Jet9R8afTrsCSaFGMfjPtcMjBTGz4JYHOQeSMeo7OOlaXtne2ktrSONUna0xvncJK4EhfKhArFhlAwOOBwMin07p5P7TeO7VLmSS1MkjyxRAu0U6qkiqgwqkNgZO7CDPpVWyRsTXZ1OJ7GdBkDfGUuFOfXCnxMfXZ+9eXWsXILbbURRrkeNczJHGcZ5CoWYj99veq/VdM/DRSSwTTx4XAj8UvFmRggYK+7ay7sjaQMgZB7VLfQLOEGSYCTwgWaa5czMoXksWckL2zwB9Kz2JI2mdRSMX/M/GMMDFpbFIkIyT/eJJNjE8D5uMdqkz6+sSF7/wAG2Rh5UkmEjkEcgqFwcj9KbvWqSfqt7xGa1l8C0UsrXLD8xtuM+CrDEYB43yDPsvrVGuo2sMclxbwvdNGpaW5xknbgktdyYDE+gjLd8AAVarM3OnS3Kbpg2Wm3E10JJZrSzg3RZikicvcuUjXa+AfKredVUeZjTZoPxY0poGaW5jiR3ISAxuWjVhl1fAIfcxc7vlwwHvVd1XpxdPFdCxkWKGeHcGZiZUaLwyw2GSOUkecbWV3Bx3qDdW0Bxb3NvaWzSAqf/DrjxgDlcxoqshcZyGWRx64NWZMJalZpF1oitaXCpiSW4tyryABfGbwTGrEL5RkYHl4xj6Vi+gapDDNZsxCpC8M0g9o8MrNjuQjEk+3f050T+1RdW8UNrG8Onqqje/lkniQAKiLncsbYGXbBK5AHORRan0Vam4XwUKXUzb1XcPBUxsGM0kbDHhqTyv6i+AOcgiNaujQNOuY7q/8AxFu6vDDbmNpEOVkaVkdVDDgiNVJ+hn/elf4r9CTXTpLazT+O8kcbIGHhxxruZXwF3KFk2tnJxknGaYrHqjSrKIRfjoGZSS+JFeRnJyzFFyck84AwBwAAOFPqnUtOu7q3ntr2C2lVwZp2E0cpRCuFB4TaRuB8TI5GPWrFhl6G0S5g0xoNWkSRV3KQ5VkW3ChQrP6jAY5PYEe1duiNPkJa5Es62sigW0EsjS4TORKxfLBnGCEz5VPPJwprd7FfXMNkkiSREG4ugrBsxxlfDjOOMPIQSPVY2HrTdQCZ0bdwTXE0jXX4i4RpI4mLoV8BmWT8lVABXmNWbzHdFjPGA50lahc2boIGRb+VMIUiRGcPjlmIISDJ82SygE8V86I0trcRrIfCt3jmPhm4e6VBD4TK3iSDcrYaTKglMKvqMmqZI6TTKilnYKqglmY4AA5JJ9AKzPqz4oGRGjsPKn6rpiFUKD5jCCDu4yN7AL6jNU3VvWLag2EJWxU5jXG0zkdncHkJ/KhxnILegCjdEzSFf+lERuA7PJwcZ/lXjj1Jwe1ejHp1jx+Ll9l9fU8ufVyy5fAwe8vp6eZHu9euZjua7uAi/I8rzlHzkeZwVVVP0GPftTF0B1utncbJMiB9scu5twhVC2wxv6xAyAkE4Cy5HY1SQykySgnOCMA+gZF4/bOf6moFrpcXiTIRxuV1AyNoYEeVu453D+lcc5qa+Gn5HdjxuD+Jtef9N91kW9oj3ty80qRHeql2dFJO1RFEMLnzBQT++eSSs9EyQyXMT2ofwI7AqTIFV1M9zvRCo4UbUYqo4CbccGsqtru4t0ZYL2dUZSFjWcja28RKJYwMLnO5QM5Vc8UzdJ64LG6Ersxil/LumZmc4PyytknJQ459FZvQCsmtjY1Tqk4tj/8ANbj7G5hBrl1jZySRx7IzMsdzHLNEpUNJHGSxUBiFYhtjbSRnbXTqr/Df61tjH/2YP9quH7n96xuiwn6N0l4s811e20amWRZIIN5kSPyDLSR/J45ONxweV49zM63nzHb2/wD6i4QED/y4czvx7eRR/mpipR63lEM9rcyK34eJJkeRV3CJ5vBCM4HIQgMu4A4J5qydsrLaLo5zgvdWUffdcGRs/wAsEbuT/wDox0wdbXzxafctGSJDGUjwcYeUiNSPqCwP2pNsep1F8ZoUN3BDalWNuVkdZJpMnCkjcdsS5AOQDnFS+o+pnuTaQ/hJ4Y5LuLLTGNWJjDyhRErs3dQcnHartbmUGoxPvVJha2shjX+BFtiUDPmUCOIY9fNsFXdv8LNNaCNLi1jllVAJJDne748zFwckk5OfrVNqUbGaziII8W7jzkY8sIeY/vyi1pNWRXCtrMp1bTlswba5D+GCDYzxgiViSQiIVGfxSEhR/OpyeN+G7oXqN7qFo7hHS7gwkyyoEZgc7JNgJADrzxwG3AcAUj9e3LXuqRQxB5ordG2mNjGiXA3bnMuNhaJhDx5uSRgkkVwtNL1aC+F6WhnnMD+N5nVJNvyxAADBI27SFAHhndkmotI2UPmjYIbGJGLJGisRglVAJHtkDtXeomkaktxBFOgIWaNZFB7gOoYA/XmpdWBTwQKihEVUQdlVQq/0HFQbr/G2Z4OfHH9Y0Of9sfc1Y1S6/erDNaysCVjNwzBcEkLbsxAHv5fpWEeS7M56z6SubAAJg27SLHFKrAOiE/IynkMq5AZdwwgJANI9joZKKxkDbwHIcOwBfk8CQA9/Uc1f9a/EafU2WOFJGSPLhLdCSjEMo3yHO/AJzhVGSQCeDVPpeq/lqJI2j2YjJ2sVDKBweMqcY+bj6+3dPPKaVvg48fTQxylpVX+zpZ2/gy7SRiYcbV2KHjzkYHqQc5Jz5TXW6YRyLKeE27JDjO0Ego2PUbsg/wDdXRwkyYRwexUqQSrD5T9j6Hv2ryKYOjLKACoxKp7YPqD/ACkcg/8AIrBu3bOlKlSLj4f9OJe3Wy4jJgghzNGzOxMzbovMWAKEne+wfKUUg0a5or2ly0D5YY3QucHxYu2SBxuU+Vhjvg9mq36A6rtbC2l/FNObqadnO6KTfMFVQrB3AGMZJLsMEt6VW9Y9Uy6hEpktTFbKx8J1BeRpQhfYlwQApZQR5FYHHzVMISnKkUyZIwTb9Sb0x1QWgawdt+14GtGJA4jnjZ4S5OCyhdyjJJXIzwK11+5/esv6d6alltTZG9t5bWYQSNGszPLBGMO8caMCfONvmyu3k4rTVUAADsAAMkngDA5PJ/c1jkq9jWPB7Sx1bPvntbcfLua5mHfyQYEYI9mlZT/pn2pnpMWTxb27mByFZLZPbbAu58f6ruP8lVgtymWVRJf/ADycDHPv+9R77TYpl2Sxq65yAfQjsQRyD35B9akUVqcFkPo3Tbezv9ixLtuFZoXYl3jkjA3xK7ZO1k845zlZPs1de38kOnXLxHbIIyFYd1LkLuH1Gc/ak/qGQxw+Ooy9o63C47kRH8xf80ZkH3rQ7q2huoGRwJIJkwfZkceh78g5zUnZjlcRWtrRIUWKMYjjG1R9F4yfcnuT3JJJqNrV/wCDbyyYyyqQigZLSP5Y0A9SzlRj61NXoe6XyrqUmwcLvghkcDsMyFcsQP1EEn1qdZ9DwLIskss9y6MGTxpMorLnDLCoWPIznO0kHkVgsTu2dTyKqRY9Nac1vZ28LY3RQxo2ORuRADj6ZBqyooroMSqrPvjVBNJa2sUBIkmuxEMHGfEjddrH+U8ZB4xWg0ofES6Eb6Yx7f2jHn7qw/5rnjyXZZ9N/D2309LdkMYaEMZ5GQFpS68neeVw3I/9vFZ31ZPJf3c93Y2+62gQLcSLnMoU53qPVlBJAHOwZPzKKc+rdOm1qznSDEcccg8EOSplZA4bcMYVGDIVJz2BI5GM2fRjZFfGgls5BwJAxiBPAyJo2288dzXfhxLLa1JPzOPqM7wpS0tr51uVt9p6SqSqr4hwVYeUk9x5xzhu2c9jmunUfTMSxQXEBcRXq7oeXkmgMWDJEy58yK3ZxyDjI7E+WcIjaSNTlUI2ZO47XUN39s7q5pcTsu1GR1tWmCxHhsTMsjEP7kgYyAOMVXwZubgluuxd9RjUFkbpOvyaD0vqc+qTR298scsdnGk2Qn8SbJjTxd2RyN7bRjJHtUL4n9dxSbbeJQ8ccod5s5AMALMsI/Vx5S2ceYge4VtK6huEguBErRrP+azIcTyQRR8DI/hRjzkyHvvwMeq/pGlXV2kt0QFt7fbCwAwF8b8vCL28uQx+3vVoY9Mk5c7Uu7M8mTXFqHG9vsu/254augtTtrdFjIgjkhvFlN2JEwIMKJI8kiR8jMeFUqd2fTJ26zvopkEkMiSRt8rIwZT9x6/Ss/0v4T6Rf6bBMsRtpZYly6O/EuNpG1mII35GOCfekPpS9uND1QwSybreQrkLlkmjdgFkjAz5hyRjJ8rLXLKNnWtj9Bg0karoc1tNAlpOP73cy5jnRWRdyyTuQygSfMMdzjd9K69WdXX8Ft48Fjsj3AGS5bBQfztAmSqZ4yzDGRkYpZ03rl3vIHuA6tAl3KGdkaNm8EYSPYi7QArnDAnnOTVYxaEqfJdafql1JH4h0+YxlmVXgkjnVtjFCwUsr7cg4yvbFcNS6kliWU/gLn8lFkkDtFDhJCyoQN7MxJVhgDORTjpFzFpukQNPuVIIIvFwCxDMFDHA5PmJpY1TX7e8uHa2kWWOQ6fE+OCP73O7AqRkHGOCP1CtDLwoliektRnUrJJbW0bgqyqjXMm1gQRvbagOCeykU6aVp6wQRQqSVijWNSe5CKFBP1wKlUVJdRS4CiiihIUUUUBVVm3x0s5ZbOEQglo5HmbBwQkSDcw/7dwP2NaTVdd/42y+pnHf3jU9vXtWEOS7KL4RdfW95arCXCXUed8bNy3cl4/dTycD5e3bFcvjB1PbW0KOLjZeRtmKOPaztnurg/LHnaSe5AKj5jXPqv4D2V3I0sLtayMSWCKGjJPrsyMH9iB9KrdH/wD5ytEYNc3Mk4B+VVEQP7nJb+hFblDM+nrGSNRI/K3W4oRgDfDtMgA7AASD2GVYfpqy0SESzzJFNaJI5UBp5jHklcAABCCAc8Zzk1p3xc6GWbTIorSDzWzqIljUnajeVuBzjsScE+Wsa6a+GF3dsQqMwV9rbcDaVYBhIzYEZxu4wzZA8mDmrwySxvVF7meTFHLHTNWjQ5+ibjStC1AzPE0snh7TFuO1FZBguwDEZydvYc471O+EegJddPzwk4Nw8oLez4UKx98EKftT3f8ARyvpb2CyOymExo8jbmz3QsccgHb9hWUfBTqgWEtzpt4RbuX3IX4AlACMpJ45AUj0O088iqGiRfdI6PqE9m1lLH4Kx3IaYMXUNFJ4hkhVtvJDjdkHbtkQhuKX/j9pSWyafsP5g8bL9mY5ict9POzNgcAucVsPRtrJHaIsqlXDOWBGMEux7AkY9eCRzwax34pXq6trNrYwZdIm8N2XkZZh4xH0RV5Pup9qN27ZCSSpG6WsglhUsARIgJB5GGGSCPbms66m+CscquLWbwlfH5UieJGvPPhn5k9cDkD0xWmIgAAHYcCvqhJHvrGOaN4pVDxyKVdT2KtwRWJaf0ReR6pBGIpGa3mV/HK4je3V9wZn7Fscbe4cZHFbrRQBRRRQBRRRQBRRRQFDqGpwwAGaRY93CgnzOfZEHmc/RQTULTnku54JRBNBDA0jBpgI2kLJ4eBFneo5zlgPk7c1b6X03bW53Rx5k7GVyZJWz3zKxLY+mcfSrSqKFEthRRRVyArxVA7DHrXtFAFIfxD+Ettqh8UN4F0AB4gXcGA7B1yM+2QQR9QMU+UUBgS/CfqKOP8ADx3o/DkgYW4kVAO3y7cgfQVo3w6+Ftvpal8+NcuMPKRjA/lQeg/3OB+1O9FAFFFFAFFFFAFFFFAFFFFAFFFFAf/Z"/>
          <p:cNvSpPr>
            <a:spLocks noChangeAspect="1" noChangeArrowheads="1"/>
          </p:cNvSpPr>
          <p:nvPr/>
        </p:nvSpPr>
        <p:spPr bwMode="auto">
          <a:xfrm>
            <a:off x="508118" y="921271"/>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1800"/>
          </a:p>
        </p:txBody>
      </p:sp>
      <p:sp>
        <p:nvSpPr>
          <p:cNvPr id="17436" name="Oval 56"/>
          <p:cNvSpPr>
            <a:spLocks noChangeArrowheads="1"/>
          </p:cNvSpPr>
          <p:nvPr/>
        </p:nvSpPr>
        <p:spPr bwMode="auto">
          <a:xfrm>
            <a:off x="1834761" y="2878522"/>
            <a:ext cx="215979" cy="21594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17437" name="Oval 57"/>
          <p:cNvSpPr>
            <a:spLocks noChangeArrowheads="1"/>
          </p:cNvSpPr>
          <p:nvPr/>
        </p:nvSpPr>
        <p:spPr bwMode="auto">
          <a:xfrm>
            <a:off x="2050641" y="2878522"/>
            <a:ext cx="215979" cy="21594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17438" name="Oval 60"/>
          <p:cNvSpPr>
            <a:spLocks noChangeArrowheads="1"/>
          </p:cNvSpPr>
          <p:nvPr/>
        </p:nvSpPr>
        <p:spPr bwMode="auto">
          <a:xfrm>
            <a:off x="2268107" y="2878522"/>
            <a:ext cx="215979" cy="21594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17439" name="Oval 81"/>
          <p:cNvSpPr>
            <a:spLocks noChangeArrowheads="1"/>
          </p:cNvSpPr>
          <p:nvPr/>
        </p:nvSpPr>
        <p:spPr bwMode="auto">
          <a:xfrm>
            <a:off x="2483986" y="2949941"/>
            <a:ext cx="215979" cy="21594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17440" name="Oval 84"/>
          <p:cNvSpPr>
            <a:spLocks noChangeArrowheads="1"/>
          </p:cNvSpPr>
          <p:nvPr/>
        </p:nvSpPr>
        <p:spPr bwMode="auto">
          <a:xfrm>
            <a:off x="1618882" y="2878522"/>
            <a:ext cx="215979" cy="21594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17441" name="Oval 85"/>
          <p:cNvSpPr>
            <a:spLocks noChangeArrowheads="1"/>
          </p:cNvSpPr>
          <p:nvPr/>
        </p:nvSpPr>
        <p:spPr bwMode="auto">
          <a:xfrm>
            <a:off x="1403002" y="2949941"/>
            <a:ext cx="215979" cy="21594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152" name="爆発 1 151"/>
          <p:cNvSpPr/>
          <p:nvPr/>
        </p:nvSpPr>
        <p:spPr bwMode="auto">
          <a:xfrm rot="398178">
            <a:off x="6016393" y="3543109"/>
            <a:ext cx="514350" cy="301625"/>
          </a:xfrm>
          <a:prstGeom prst="irregularSeal1">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sp>
        <p:nvSpPr>
          <p:cNvPr id="17443" name="Oval 77"/>
          <p:cNvSpPr>
            <a:spLocks noChangeArrowheads="1"/>
          </p:cNvSpPr>
          <p:nvPr/>
        </p:nvSpPr>
        <p:spPr bwMode="auto">
          <a:xfrm rot="398178">
            <a:off x="4707030" y="3481662"/>
            <a:ext cx="215979" cy="21594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17444" name="Oval 78"/>
          <p:cNvSpPr>
            <a:spLocks noChangeArrowheads="1"/>
          </p:cNvSpPr>
          <p:nvPr/>
        </p:nvSpPr>
        <p:spPr bwMode="auto">
          <a:xfrm rot="398178">
            <a:off x="5049220" y="3631981"/>
            <a:ext cx="215979" cy="21594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17445" name="Oval 79"/>
          <p:cNvSpPr>
            <a:spLocks noChangeArrowheads="1"/>
          </p:cNvSpPr>
          <p:nvPr/>
        </p:nvSpPr>
        <p:spPr bwMode="auto">
          <a:xfrm rot="398178">
            <a:off x="5416786" y="3564226"/>
            <a:ext cx="215979" cy="21594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17446" name="Oval 80"/>
          <p:cNvSpPr>
            <a:spLocks noChangeArrowheads="1"/>
          </p:cNvSpPr>
          <p:nvPr/>
        </p:nvSpPr>
        <p:spPr bwMode="auto">
          <a:xfrm rot="398178">
            <a:off x="5774273" y="3605811"/>
            <a:ext cx="215979" cy="21594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17447" name="Oval 82"/>
          <p:cNvSpPr>
            <a:spLocks noChangeArrowheads="1"/>
          </p:cNvSpPr>
          <p:nvPr/>
        </p:nvSpPr>
        <p:spPr bwMode="auto">
          <a:xfrm rot="398178">
            <a:off x="6256377" y="3553782"/>
            <a:ext cx="215979" cy="21594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17448" name="Oval 83"/>
          <p:cNvSpPr>
            <a:spLocks noChangeArrowheads="1"/>
          </p:cNvSpPr>
          <p:nvPr/>
        </p:nvSpPr>
        <p:spPr bwMode="auto">
          <a:xfrm rot="398178">
            <a:off x="6668636" y="3564861"/>
            <a:ext cx="215979" cy="215945"/>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162" name="爆発 1 161"/>
          <p:cNvSpPr/>
          <p:nvPr/>
        </p:nvSpPr>
        <p:spPr bwMode="auto">
          <a:xfrm rot="398178">
            <a:off x="7640405" y="3968559"/>
            <a:ext cx="515938" cy="301625"/>
          </a:xfrm>
          <a:prstGeom prst="irregularSeal1">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sp>
        <p:nvSpPr>
          <p:cNvPr id="17415" name="テキスト ボックス 23"/>
          <p:cNvSpPr txBox="1">
            <a:spLocks noChangeArrowheads="1"/>
          </p:cNvSpPr>
          <p:nvPr/>
        </p:nvSpPr>
        <p:spPr bwMode="auto">
          <a:xfrm>
            <a:off x="522055" y="4965509"/>
            <a:ext cx="54553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600" b="1" dirty="0">
                <a:latin typeface="ＭＳ ゴシック" panose="020B0609070205080204" pitchFamily="49" charset="-128"/>
                <a:ea typeface="ＭＳ ゴシック" panose="020B0609070205080204" pitchFamily="49" charset="-128"/>
              </a:rPr>
              <a:t>○</a:t>
            </a:r>
            <a:r>
              <a:rPr lang="ja-JP" altLang="en-US" sz="1600" b="1" dirty="0">
                <a:latin typeface="ＭＳ ゴシック" panose="020B0609070205080204" pitchFamily="49" charset="-128"/>
                <a:ea typeface="ＭＳ ゴシック" panose="020B0609070205080204" pitchFamily="49" charset="-128"/>
              </a:rPr>
              <a:t>：道路に接している急傾斜地崩壊危険箇所（</a:t>
            </a:r>
            <a:r>
              <a:rPr lang="en-US" altLang="ja-JP" sz="1600" b="1" dirty="0">
                <a:latin typeface="ＭＳ ゴシック" panose="020B0609070205080204" pitchFamily="49" charset="-128"/>
                <a:ea typeface="ＭＳ ゴシック" panose="020B0609070205080204" pitchFamily="49" charset="-128"/>
              </a:rPr>
              <a:t>12</a:t>
            </a:r>
            <a:r>
              <a:rPr lang="ja-JP" altLang="en-US" sz="1600" b="1" dirty="0">
                <a:latin typeface="ＭＳ ゴシック" panose="020B0609070205080204" pitchFamily="49" charset="-128"/>
                <a:ea typeface="ＭＳ ゴシック" panose="020B0609070205080204" pitchFamily="49" charset="-128"/>
              </a:rPr>
              <a:t>箇所）</a:t>
            </a:r>
          </a:p>
        </p:txBody>
      </p:sp>
      <p:pic>
        <p:nvPicPr>
          <p:cNvPr id="108" name="図 10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4282" y="991660"/>
            <a:ext cx="2014182" cy="1512000"/>
          </a:xfrm>
          <a:prstGeom prst="rect">
            <a:avLst/>
          </a:prstGeom>
        </p:spPr>
      </p:pic>
      <p:pic>
        <p:nvPicPr>
          <p:cNvPr id="109" name="Picture 2" descr="写真③"/>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531" y="994129"/>
            <a:ext cx="2015693"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テキスト ボックス 109"/>
          <p:cNvSpPr txBox="1"/>
          <p:nvPr/>
        </p:nvSpPr>
        <p:spPr>
          <a:xfrm>
            <a:off x="4927044" y="2244265"/>
            <a:ext cx="1979173" cy="261610"/>
          </a:xfrm>
          <a:prstGeom prst="rect">
            <a:avLst/>
          </a:prstGeom>
          <a:noFill/>
        </p:spPr>
        <p:txBody>
          <a:bodyPr wrap="square" rtlCol="0">
            <a:spAutoFit/>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大型車同士の離合</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025924" y="2229578"/>
            <a:ext cx="1979173" cy="261610"/>
          </a:xfrm>
          <a:prstGeom prst="rect">
            <a:avLst/>
          </a:prstGeom>
          <a:noFill/>
        </p:spPr>
        <p:txBody>
          <a:bodyPr wrap="square" rtlCol="0">
            <a:spAutoFit/>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中央</a:t>
            </a:r>
            <a:r>
              <a:rPr lang="ja-JP" altLang="en-US" sz="1100" dirty="0" smtClean="0">
                <a:solidFill>
                  <a:schemeClr val="tx1"/>
                </a:solidFill>
                <a:latin typeface="Meiryo UI" panose="020B0604030504040204" pitchFamily="50" charset="-128"/>
                <a:ea typeface="Meiryo UI" panose="020B0604030504040204" pitchFamily="50" charset="-128"/>
              </a:rPr>
              <a:t>線はみだし</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65" name="Text Box 20"/>
          <p:cNvSpPr txBox="1">
            <a:spLocks noChangeArrowheads="1"/>
          </p:cNvSpPr>
          <p:nvPr/>
        </p:nvSpPr>
        <p:spPr bwMode="auto">
          <a:xfrm>
            <a:off x="3112625" y="3709364"/>
            <a:ext cx="1650338" cy="728508"/>
          </a:xfrm>
          <a:prstGeom prst="rect">
            <a:avLst/>
          </a:prstGeom>
          <a:solidFill>
            <a:srgbClr val="FFFFFF"/>
          </a:solidFill>
          <a:ln w="9525">
            <a:solidFill>
              <a:srgbClr val="000000"/>
            </a:solidFill>
            <a:miter lim="800000"/>
            <a:headEnd/>
            <a:tailEnd/>
          </a:ln>
        </p:spPr>
        <p:txBody>
          <a:bodyPr wrap="none" lIns="81382" tIns="40691" rIns="81382" bIns="406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solidFill>
                  <a:srgbClr val="000000"/>
                </a:solidFill>
                <a:latin typeface="ＭＳ ゴシック" pitchFamily="49" charset="-128"/>
                <a:ea typeface="ＭＳ ゴシック" pitchFamily="49" charset="-128"/>
              </a:rPr>
              <a:t>２</a:t>
            </a:r>
            <a:r>
              <a:rPr lang="ja-JP" altLang="en-US" sz="1400" dirty="0">
                <a:solidFill>
                  <a:srgbClr val="000000"/>
                </a:solidFill>
                <a:latin typeface="ＭＳ ゴシック" pitchFamily="49" charset="-128"/>
                <a:ea typeface="ＭＳ ゴシック" pitchFamily="49" charset="-128"/>
              </a:rPr>
              <a:t>工区　</a:t>
            </a:r>
            <a:r>
              <a:rPr lang="en-US" altLang="ja-JP" sz="1400" dirty="0" smtClean="0">
                <a:solidFill>
                  <a:srgbClr val="000000"/>
                </a:solidFill>
                <a:latin typeface="ＭＳ ゴシック" pitchFamily="49" charset="-128"/>
                <a:ea typeface="ＭＳ ゴシック" pitchFamily="49" charset="-128"/>
              </a:rPr>
              <a:t>L=1.9km</a:t>
            </a:r>
            <a:endParaRPr lang="en-US" altLang="ja-JP" sz="1400" dirty="0">
              <a:solidFill>
                <a:srgbClr val="000000"/>
              </a:solidFill>
              <a:latin typeface="ＭＳ ゴシック" pitchFamily="49" charset="-128"/>
              <a:ea typeface="ＭＳ ゴシック" pitchFamily="49" charset="-128"/>
            </a:endParaRPr>
          </a:p>
          <a:p>
            <a:pPr algn="ctr" eaLnBrk="1" hangingPunct="1">
              <a:spcBef>
                <a:spcPct val="0"/>
              </a:spcBef>
              <a:buFontTx/>
              <a:buNone/>
            </a:pPr>
            <a:r>
              <a:rPr lang="en-US" altLang="ja-JP" sz="1400" dirty="0" smtClean="0">
                <a:solidFill>
                  <a:srgbClr val="000000"/>
                </a:solidFill>
                <a:latin typeface="Arial" pitchFamily="34" charset="0"/>
              </a:rPr>
              <a:t>(</a:t>
            </a:r>
            <a:r>
              <a:rPr lang="ja-JP" altLang="en-US" sz="1400" dirty="0" smtClean="0">
                <a:solidFill>
                  <a:srgbClr val="000000"/>
                </a:solidFill>
                <a:latin typeface="Arial" pitchFamily="34" charset="0"/>
              </a:rPr>
              <a:t>うち本線</a:t>
            </a:r>
            <a:r>
              <a:rPr lang="en-US" altLang="ja-JP" sz="1400" dirty="0" smtClean="0">
                <a:solidFill>
                  <a:srgbClr val="000000"/>
                </a:solidFill>
                <a:latin typeface="Arial" pitchFamily="34" charset="0"/>
              </a:rPr>
              <a:t>1.6km</a:t>
            </a:r>
            <a:r>
              <a:rPr lang="ja-JP" altLang="en-US" sz="1400" dirty="0" smtClean="0">
                <a:solidFill>
                  <a:srgbClr val="000000"/>
                </a:solidFill>
                <a:latin typeface="Arial" pitchFamily="34" charset="0"/>
              </a:rPr>
              <a:t>は、</a:t>
            </a:r>
            <a:endParaRPr lang="en-US" altLang="ja-JP" sz="1400" dirty="0" smtClean="0">
              <a:solidFill>
                <a:srgbClr val="000000"/>
              </a:solidFill>
              <a:latin typeface="Arial" pitchFamily="34" charset="0"/>
            </a:endParaRPr>
          </a:p>
          <a:p>
            <a:pPr algn="ctr" eaLnBrk="1" hangingPunct="1">
              <a:spcBef>
                <a:spcPct val="0"/>
              </a:spcBef>
              <a:buFontTx/>
              <a:buNone/>
            </a:pPr>
            <a:r>
              <a:rPr lang="en-US" altLang="ja-JP" sz="1400" dirty="0" smtClean="0">
                <a:solidFill>
                  <a:srgbClr val="000000"/>
                </a:solidFill>
                <a:latin typeface="Arial" pitchFamily="34" charset="0"/>
              </a:rPr>
              <a:t>H30.9</a:t>
            </a:r>
            <a:r>
              <a:rPr lang="ja-JP" altLang="en-US" sz="1400" dirty="0" smtClean="0">
                <a:solidFill>
                  <a:srgbClr val="000000"/>
                </a:solidFill>
                <a:latin typeface="Arial" pitchFamily="34" charset="0"/>
              </a:rPr>
              <a:t>供用済み</a:t>
            </a:r>
            <a:r>
              <a:rPr lang="en-US" altLang="ja-JP" sz="1400" dirty="0" smtClean="0">
                <a:solidFill>
                  <a:srgbClr val="000000"/>
                </a:solidFill>
                <a:latin typeface="Arial" pitchFamily="34" charset="0"/>
              </a:rPr>
              <a:t>)</a:t>
            </a:r>
            <a:endParaRPr lang="ja-JP" altLang="en-US" sz="1400" dirty="0">
              <a:solidFill>
                <a:srgbClr val="000000"/>
              </a:solidFill>
              <a:latin typeface="Arial" pitchFamily="34" charset="0"/>
            </a:endParaRPr>
          </a:p>
        </p:txBody>
      </p:sp>
    </p:spTree>
    <p:extLst>
      <p:ext uri="{BB962C8B-B14F-4D97-AF65-F5344CB8AC3E}">
        <p14:creationId xmlns:p14="http://schemas.microsoft.com/office/powerpoint/2010/main" val="3481998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12" descr="data:image/jpg;base64,/9j/4AAQSkZJRgABAQAAAQABAAD/2wCEAAkGBhESERUUEhIWFBIUFx0ZFBgXFx0VGBkYFxwYGhscGhgjHjIgHxwjHyEYITsiIykpLiwsFh4xNTI2NSYsOCkBCQoKDgwOGg8PGDUkHyQtLCkqLDUtMSosLywpNSwsLC8tMiksLC0sLywsKiwpLS4sLCkuLCksLCwpLTUwNCwsKf/AABEIAHwAoAMBIgACEQEDEQH/xAAcAAACAwEBAQEAAAAAAAAAAAAABgQFBwMBAgj/xAA+EAACAQMDAgQEBAMHAgcBAAABAgMABBEFEiEGMRMiQVEHMmGBFCNCcTNSkRUkNIKDocFDciVTVGJzdJII/8QAGQEBAAMBAQAAAAAAAAAAAAAAAAECAwQF/8QAKBEAAgIBAwIEBwAAAAAAAAAAAAECEQMSITEEwRNhcYEyQVGRobHR/9oADAMBAAIRAxEAPwDcaKKKAKKKKAKKKKAKKKKAKKKKAKKKKAKKKKAKKKKA5yzquNzBckKMkDLHsB7k+1dKXfiBZJJp8+8ErGBMcEqcQMJDtYcg4UjI55r407WJLaRbe8fcrnFrcnhZvZJD2Wbt9JO685AAZaKKKAKKKKAKKKKAKKKr9Y6gtrRQ1zPHCrHCl2C5PsPf7UBYUVAsNftZ+YbmGXnH5cqPz7cHvUXX7OeR4fDkdIgzeN4bKj8r5GyVOVBzlfXcD+nBAg9Q9XvDN4NtAtzIIZJXRZQJAE2gKqYJZiWzjjgcZPFV51S6s/BnvbpPz5vDkiyqQxq+4qUdgGBjUc7iQ3PrirrQenreziEUCBQPmbA3uck5dgBuPJ7+9Sr+zWWKSJiQsqMjY74cFTjIxnB9Qaz1k0WeaKSx0ZKVWFr64/CooVVD7ZCMklXkADMAAmCCCNrDkNUbUNOnhsmnvL65MkaBroQEBGRcbkjUAbMgfxAQ3zHOOKtqRA+0va517ZWr+G8heYd4olMrjt8wX5O4+Yik/q3qeWNYtNsJZLieRyry+IC6IdziMS/z7B83LBFyTuYGqmx6Cd90IjmR1YmWSdfAtogeQUjjc/iHYZPmkYDHmxwDJJoeh/EGyupBEjskrDKpNG0TNjkhdwwxHsCTwfamSsI6g6ajtbOG5tbx7y3Rwk7x7CyNjiRJEOUw2BySRvHmweZnQ/UstvdQqJXe3uXWN0d2kwZAfDkQsSy84BGcHd7igNT6xmCWF2zdhbyk+n/Tbj79vvSV1F1fFZ2UVrc2s0oRbeK4aSB2hZSEVyso4LDkgj9S+9MLCS+upreZljgtZELQqCzTA4kid5DgCPcD5FHJjILY4KZ1lpkmpi6S3WePUIplWSBropF4akmKZUYbGDhVIC4wxyTx5pIGzRI7poVksLxZrV/4a3kUhkjAyMCQMrsAeMOCePmNWnReoXE8DyXDxvumkERiQopjRtgIBZjyVZuT2YVHYy6dp1xJNcyXLRRvIrShQwwuVQlR5vN6n3q16c0kWtpBbgg+DEqEjjJUAE/c5P3oCyopX6WkEVzdWqxqqIwmU5cM3jFs8OSWAK/Onk52gZU00UAUUUUAt/EPqRrDT5rhCPEQAR5G4FmYAZHtzX526+t9ZljiutS3GM4WEnao/MXxcBF+nqR+nHpW8/GDR3udJuEjG502yADkkRsGbH125rF9Ch1HU76xivZGmhEm/LEOACFmYN7FkCjB7A8djQCJa2EzeZEbAG/cAQAFIBbd6BSRk+lbb8Jet9R8afTrsCSaFGMfjPtcMjBTGz4JYHOQeSMeo7OOlaXtne2ktrSONUna0xvncJK4EhfKhArFhlAwOOBwMin07p5P7TeO7VLmSS1MkjyxRAu0U6qkiqgwqkNgZO7CDPpVWyRsTXZ1OJ7GdBkDfGUuFOfXCnxMfXZ+9eXWsXILbbURRrkeNczJHGcZ5CoWYj99veq/VdM/DRSSwTTx4XAj8UvFmRggYK+7ay7sjaQMgZB7VLfQLOEGSYCTwgWaa5czMoXksWckL2zwB9Kz2JI2mdRSMX/M/GMMDFpbFIkIyT/eJJNjE8D5uMdqkz6+sSF7/wAG2Rh5UkmEjkEcgqFwcj9KbvWqSfqt7xGa1l8C0UsrXLD8xtuM+CrDEYB43yDPsvrVGuo2sMclxbwvdNGpaW5xknbgktdyYDE+gjLd8AAVarM3OnS3Kbpg2Wm3E10JJZrSzg3RZikicvcuUjXa+AfKredVUeZjTZoPxY0poGaW5jiR3ISAxuWjVhl1fAIfcxc7vlwwHvVd1XpxdPFdCxkWKGeHcGZiZUaLwyw2GSOUkecbWV3Bx3qDdW0Bxb3NvaWzSAqf/DrjxgDlcxoqshcZyGWRx64NWZMJalZpF1oitaXCpiSW4tyryABfGbwTGrEL5RkYHl4xj6Vi+gapDDNZsxCpC8M0g9o8MrNjuQjEk+3f050T+1RdW8UNrG8Onqqje/lkniQAKiLncsbYGXbBK5AHORRan0Vam4XwUKXUzb1XcPBUxsGM0kbDHhqTyv6i+AOcgiNaujQNOuY7q/8AxFu6vDDbmNpEOVkaVkdVDDgiNVJ+hn/elf4r9CTXTpLazT+O8kcbIGHhxxruZXwF3KFk2tnJxknGaYrHqjSrKIRfjoGZSS+JFeRnJyzFFyck84AwBwAAOFPqnUtOu7q3ntr2C2lVwZp2E0cpRCuFB4TaRuB8TI5GPWrFhl6G0S5g0xoNWkSRV3KQ5VkW3ChQrP6jAY5PYEe1duiNPkJa5Es62sigW0EsjS4TORKxfLBnGCEz5VPPJwprd7FfXMNkkiSREG4ugrBsxxlfDjOOMPIQSPVY2HrTdQCZ0bdwTXE0jXX4i4RpI4mLoV8BmWT8lVABXmNWbzHdFjPGA50lahc2boIGRb+VMIUiRGcPjlmIISDJ82SygE8V86I0trcRrIfCt3jmPhm4e6VBD4TK3iSDcrYaTKglMKvqMmqZI6TTKilnYKqglmY4AA5JJ9AKzPqz4oGRGjsPKn6rpiFUKD5jCCDu4yN7AL6jNU3VvWLag2EJWxU5jXG0zkdncHkJ/KhxnILegCjdEzSFf+lERuA7PJwcZ/lXjj1Jwe1ejHp1jx+Ll9l9fU8ufVyy5fAwe8vp6eZHu9euZjua7uAi/I8rzlHzkeZwVVVP0GPftTF0B1utncbJMiB9scu5twhVC2wxv6xAyAkE4Cy5HY1SQykySgnOCMA+gZF4/bOf6moFrpcXiTIRxuV1AyNoYEeVu453D+lcc5qa+Gn5HdjxuD+Jtef9N91kW9oj3ty80qRHeql2dFJO1RFEMLnzBQT++eSSs9EyQyXMT2ofwI7AqTIFV1M9zvRCo4UbUYqo4CbccGsqtru4t0ZYL2dUZSFjWcja28RKJYwMLnO5QM5Vc8UzdJ64LG6Ersxil/LumZmc4PyytknJQ459FZvQCsmtjY1Tqk4tj/8ANbj7G5hBrl1jZySRx7IzMsdzHLNEpUNJHGSxUBiFYhtjbSRnbXTqr/Df61tjH/2YP9quH7n96xuiwn6N0l4s811e20amWRZIIN5kSPyDLSR/J45ONxweV49zM63nzHb2/wD6i4QED/y4czvx7eRR/mpipR63lEM9rcyK34eJJkeRV3CJ5vBCM4HIQgMu4A4J5qydsrLaLo5zgvdWUffdcGRs/wAsEbuT/wDox0wdbXzxafctGSJDGUjwcYeUiNSPqCwP2pNsep1F8ZoUN3BDalWNuVkdZJpMnCkjcdsS5AOQDnFS+o+pnuTaQ/hJ4Y5LuLLTGNWJjDyhRErs3dQcnHartbmUGoxPvVJha2shjX+BFtiUDPmUCOIY9fNsFXdv8LNNaCNLi1jllVAJJDne748zFwckk5OfrVNqUbGaziII8W7jzkY8sIeY/vyi1pNWRXCtrMp1bTlswba5D+GCDYzxgiViSQiIVGfxSEhR/OpyeN+G7oXqN7qFo7hHS7gwkyyoEZgc7JNgJADrzxwG3AcAUj9e3LXuqRQxB5ordG2mNjGiXA3bnMuNhaJhDx5uSRgkkVwtNL1aC+F6WhnnMD+N5nVJNvyxAADBI27SFAHhndkmotI2UPmjYIbGJGLJGisRglVAJHtkDtXeomkaktxBFOgIWaNZFB7gOoYA/XmpdWBTwQKihEVUQdlVQq/0HFQbr/G2Z4OfHH9Y0Of9sfc1Y1S6/erDNaysCVjNwzBcEkLbsxAHv5fpWEeS7M56z6SubAAJg27SLHFKrAOiE/IynkMq5AZdwwgJANI9joZKKxkDbwHIcOwBfk8CQA9/Uc1f9a/EafU2WOFJGSPLhLdCSjEMo3yHO/AJzhVGSQCeDVPpeq/lqJI2j2YjJ2sVDKBweMqcY+bj6+3dPPKaVvg48fTQxylpVX+zpZ2/gy7SRiYcbV2KHjzkYHqQc5Jz5TXW6YRyLKeE27JDjO0Ego2PUbsg/wDdXRwkyYRwexUqQSrD5T9j6Hv2ryKYOjLKACoxKp7YPqD/ACkcg/8AIrBu3bOlKlSLj4f9OJe3Wy4jJgghzNGzOxMzbovMWAKEne+wfKUUg0a5or2ly0D5YY3QucHxYu2SBxuU+Vhjvg9mq36A6rtbC2l/FNObqadnO6KTfMFVQrB3AGMZJLsMEt6VW9Y9Uy6hEpktTFbKx8J1BeRpQhfYlwQApZQR5FYHHzVMISnKkUyZIwTb9Sb0x1QWgawdt+14GtGJA4jnjZ4S5OCyhdyjJJXIzwK11+5/esv6d6alltTZG9t5bWYQSNGszPLBGMO8caMCfONvmyu3k4rTVUAADsAAMkngDA5PJ/c1jkq9jWPB7Sx1bPvntbcfLua5mHfyQYEYI9mlZT/pn2pnpMWTxb27mByFZLZPbbAu58f6ruP8lVgtymWVRJf/ADycDHPv+9R77TYpl2Sxq65yAfQjsQRyD35B9akUVqcFkPo3Tbezv9ixLtuFZoXYl3jkjA3xK7ZO1k845zlZPs1de38kOnXLxHbIIyFYd1LkLuH1Gc/ak/qGQxw+Ooy9o63C47kRH8xf80ZkH3rQ7q2huoGRwJIJkwfZkceh78g5zUnZjlcRWtrRIUWKMYjjG1R9F4yfcnuT3JJJqNrV/wCDbyyYyyqQigZLSP5Y0A9SzlRj61NXoe6XyrqUmwcLvghkcDsMyFcsQP1EEn1qdZ9DwLIskss9y6MGTxpMorLnDLCoWPIznO0kHkVgsTu2dTyKqRY9Nac1vZ28LY3RQxo2ORuRADj6ZBqyooroMSqrPvjVBNJa2sUBIkmuxEMHGfEjddrH+U8ZB4xWg0ofES6Eb6Yx7f2jHn7qw/5rnjyXZZ9N/D2309LdkMYaEMZ5GQFpS68neeVw3I/9vFZ31ZPJf3c93Y2+62gQLcSLnMoU53qPVlBJAHOwZPzKKc+rdOm1qznSDEcccg8EOSplZA4bcMYVGDIVJz2BI5GM2fRjZFfGgls5BwJAxiBPAyJo2288dzXfhxLLa1JPzOPqM7wpS0tr51uVt9p6SqSqr4hwVYeUk9x5xzhu2c9jmunUfTMSxQXEBcRXq7oeXkmgMWDJEy58yK3ZxyDjI7E+WcIjaSNTlUI2ZO47XUN39s7q5pcTsu1GR1tWmCxHhsTMsjEP7kgYyAOMVXwZubgluuxd9RjUFkbpOvyaD0vqc+qTR298scsdnGk2Qn8SbJjTxd2RyN7bRjJHtUL4n9dxSbbeJQ8ccod5s5AMALMsI/Vx5S2ceYge4VtK6huEguBErRrP+azIcTyQRR8DI/hRjzkyHvvwMeq/pGlXV2kt0QFt7fbCwAwF8b8vCL28uQx+3vVoY9Mk5c7Uu7M8mTXFqHG9vsu/254augtTtrdFjIgjkhvFlN2JEwIMKJI8kiR8jMeFUqd2fTJ26zvopkEkMiSRt8rIwZT9x6/Ss/0v4T6Rf6bBMsRtpZYly6O/EuNpG1mII35GOCfekPpS9uND1QwSybreQrkLlkmjdgFkjAz5hyRjJ8rLXLKNnWtj9Bg0karoc1tNAlpOP73cy5jnRWRdyyTuQygSfMMdzjd9K69WdXX8Ft48Fjsj3AGS5bBQfztAmSqZ4yzDGRkYpZ03rl3vIHuA6tAl3KGdkaNm8EYSPYi7QArnDAnnOTVYxaEqfJdafql1JH4h0+YxlmVXgkjnVtjFCwUsr7cg4yvbFcNS6kliWU/gLn8lFkkDtFDhJCyoQN7MxJVhgDORTjpFzFpukQNPuVIIIvFwCxDMFDHA5PmJpY1TX7e8uHa2kWWOQ6fE+OCP73O7AqRkHGOCP1CtDLwoliektRnUrJJbW0bgqyqjXMm1gQRvbagOCeykU6aVp6wQRQqSVijWNSe5CKFBP1wKlUVJdRS4CiiihIUUUUBVVm3x0s5ZbOEQglo5HmbBwQkSDcw/7dwP2NaTVdd/42y+pnHf3jU9vXtWEOS7KL4RdfW95arCXCXUed8bNy3cl4/dTycD5e3bFcvjB1PbW0KOLjZeRtmKOPaztnurg/LHnaSe5AKj5jXPqv4D2V3I0sLtayMSWCKGjJPrsyMH9iB9KrdH/wD5ytEYNc3Mk4B+VVEQP7nJb+hFblDM+nrGSNRI/K3W4oRgDfDtMgA7AASD2GVYfpqy0SESzzJFNaJI5UBp5jHklcAABCCAc8Zzk1p3xc6GWbTIorSDzWzqIljUnajeVuBzjsScE+Wsa6a+GF3dsQqMwV9rbcDaVYBhIzYEZxu4wzZA8mDmrwySxvVF7meTFHLHTNWjQ5+ibjStC1AzPE0snh7TFuO1FZBguwDEZydvYc471O+EegJddPzwk4Nw8oLez4UKx98EKftT3f8ARyvpb2CyOymExo8jbmz3QsccgHb9hWUfBTqgWEtzpt4RbuX3IX4AlACMpJ45AUj0O088iqGiRfdI6PqE9m1lLH4Kx3IaYMXUNFJ4hkhVtvJDjdkHbtkQhuKX/j9pSWyafsP5g8bL9mY5ict9POzNgcAucVsPRtrJHaIsqlXDOWBGMEux7AkY9eCRzwax34pXq6trNrYwZdIm8N2XkZZh4xH0RV5Pup9qN27ZCSSpG6WsglhUsARIgJB5GGGSCPbms66m+CscquLWbwlfH5UieJGvPPhn5k9cDkD0xWmIgAAHYcCvqhJHvrGOaN4pVDxyKVdT2KtwRWJaf0ReR6pBGIpGa3mV/HK4je3V9wZn7Fscbe4cZHFbrRQBRRRQBRRRQBRRRQFDqGpwwAGaRY93CgnzOfZEHmc/RQTULTnku54JRBNBDA0jBpgI2kLJ4eBFneo5zlgPk7c1b6X03bW53Rx5k7GVyZJWz3zKxLY+mcfSrSqKFEthRRRVyArxVA7DHrXtFAFIfxD+Ettqh8UN4F0AB4gXcGA7B1yM+2QQR9QMU+UUBgS/CfqKOP8ADx3o/DkgYW4kVAO3y7cgfQVo3w6+Ftvpal8+NcuMPKRjA/lQeg/3OB+1O9FAFFFFAFFFFAFFFFAFFFFAFFFFA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1800"/>
          </a:p>
        </p:txBody>
      </p:sp>
      <p:sp>
        <p:nvSpPr>
          <p:cNvPr id="17412" name="AutoShape 14" descr="data:image/jpg;base64,/9j/4AAQSkZJRgABAQAAAQABAAD/2wCEAAkGBhESERUUEhIWFBIUFx0ZFBgXFx0VGBkYFxwYGhscGhgjHjIgHxwjHyEYITsiIykpLiwsFh4xNTI2NSYsOCkBCQoKDgwOGg8PGDUkHyQtLCkqLDUtMSosLywpNSwsLC8tMiksLC0sLywsKiwpLS4sLCkuLCksLCwpLTUwNCwsKf/AABEIAHwAoAMBIgACEQEDEQH/xAAcAAACAwEBAQEAAAAAAAAAAAAABgQFBwMBAgj/xAA+EAACAQMDAgQEBAMHAgcBAAABAgMABBEFEiEGMRMiQVEHMmGBFCNCcTNSkRUkNIKDocFDciVTVGJzdJII/8QAGQEBAAMBAQAAAAAAAAAAAAAAAAECAwQF/8QAKBEAAgIBAwIEBwAAAAAAAAAAAAECEQMSITEEwRNhcYEyQVGRobHR/9oADAMBAAIRAxEAPwDcaKKKAKKKKAKKKKAKKKKAKKKKAKKKKAKKKKAKKKKA5yzquNzBckKMkDLHsB7k+1dKXfiBZJJp8+8ErGBMcEqcQMJDtYcg4UjI55r407WJLaRbe8fcrnFrcnhZvZJD2Wbt9JO685AAZaKKKAKKKKAKKKKAKKKr9Y6gtrRQ1zPHCrHCl2C5PsPf7UBYUVAsNftZ+YbmGXnH5cqPz7cHvUXX7OeR4fDkdIgzeN4bKj8r5GyVOVBzlfXcD+nBAg9Q9XvDN4NtAtzIIZJXRZQJAE2gKqYJZiWzjjgcZPFV51S6s/BnvbpPz5vDkiyqQxq+4qUdgGBjUc7iQ3PrirrQenreziEUCBQPmbA3uck5dgBuPJ7+9Sr+zWWKSJiQsqMjY74cFTjIxnB9Qaz1k0WeaKSx0ZKVWFr64/CooVVD7ZCMklXkADMAAmCCCNrDkNUbUNOnhsmnvL65MkaBroQEBGRcbkjUAbMgfxAQ3zHOOKtqRA+0va517ZWr+G8heYd4olMrjt8wX5O4+Yik/q3qeWNYtNsJZLieRyry+IC6IdziMS/z7B83LBFyTuYGqmx6Cd90IjmR1YmWSdfAtogeQUjjc/iHYZPmkYDHmxwDJJoeh/EGyupBEjskrDKpNG0TNjkhdwwxHsCTwfamSsI6g6ajtbOG5tbx7y3Rwk7x7CyNjiRJEOUw2BySRvHmweZnQ/UstvdQqJXe3uXWN0d2kwZAfDkQsSy84BGcHd7igNT6xmCWF2zdhbyk+n/Tbj79vvSV1F1fFZ2UVrc2s0oRbeK4aSB2hZSEVyso4LDkgj9S+9MLCS+upreZljgtZELQqCzTA4kid5DgCPcD5FHJjILY4KZ1lpkmpi6S3WePUIplWSBropF4akmKZUYbGDhVIC4wxyTx5pIGzRI7poVksLxZrV/4a3kUhkjAyMCQMrsAeMOCePmNWnReoXE8DyXDxvumkERiQopjRtgIBZjyVZuT2YVHYy6dp1xJNcyXLRRvIrShQwwuVQlR5vN6n3q16c0kWtpBbgg+DEqEjjJUAE/c5P3oCyopX6WkEVzdWqxqqIwmU5cM3jFs8OSWAK/Onk52gZU00UAUUUUAt/EPqRrDT5rhCPEQAR5G4FmYAZHtzX526+t9ZljiutS3GM4WEnao/MXxcBF+nqR+nHpW8/GDR3udJuEjG502yADkkRsGbH125rF9Ch1HU76xivZGmhEm/LEOACFmYN7FkCjB7A8djQCJa2EzeZEbAG/cAQAFIBbd6BSRk+lbb8Jet9R8afTrsCSaFGMfjPtcMjBTGz4JYHOQeSMeo7OOlaXtne2ktrSONUna0xvncJK4EhfKhArFhlAwOOBwMin07p5P7TeO7VLmSS1MkjyxRAu0U6qkiqgwqkNgZO7CDPpVWyRsTXZ1OJ7GdBkDfGUuFOfXCnxMfXZ+9eXWsXILbbURRrkeNczJHGcZ5CoWYj99veq/VdM/DRSSwTTx4XAj8UvFmRggYK+7ay7sjaQMgZB7VLfQLOEGSYCTwgWaa5czMoXksWckL2zwB9Kz2JI2mdRSMX/M/GMMDFpbFIkIyT/eJJNjE8D5uMdqkz6+sSF7/wAG2Rh5UkmEjkEcgqFwcj9KbvWqSfqt7xGa1l8C0UsrXLD8xtuM+CrDEYB43yDPsvrVGuo2sMclxbwvdNGpaW5xknbgktdyYDE+gjLd8AAVarM3OnS3Kbpg2Wm3E10JJZrSzg3RZikicvcuUjXa+AfKredVUeZjTZoPxY0poGaW5jiR3ISAxuWjVhl1fAIfcxc7vlwwHvVd1XpxdPFdCxkWKGeHcGZiZUaLwyw2GSOUkecbWV3Bx3qDdW0Bxb3NvaWzSAqf/DrjxgDlcxoqshcZyGWRx64NWZMJalZpF1oitaXCpiSW4tyryABfGbwTGrEL5RkYHl4xj6Vi+gapDDNZsxCpC8M0g9o8MrNjuQjEk+3f050T+1RdW8UNrG8Onqqje/lkniQAKiLncsbYGXbBK5AHORRan0Vam4XwUKXUzb1XcPBUxsGM0kbDHhqTyv6i+AOcgiNaujQNOuY7q/8AxFu6vDDbmNpEOVkaVkdVDDgiNVJ+hn/elf4r9CTXTpLazT+O8kcbIGHhxxruZXwF3KFk2tnJxknGaYrHqjSrKIRfjoGZSS+JFeRnJyzFFyck84AwBwAAOFPqnUtOu7q3ntr2C2lVwZp2E0cpRCuFB4TaRuB8TI5GPWrFhl6G0S5g0xoNWkSRV3KQ5VkW3ChQrP6jAY5PYEe1duiNPkJa5Es62sigW0EsjS4TORKxfLBnGCEz5VPPJwprd7FfXMNkkiSREG4ugrBsxxlfDjOOMPIQSPVY2HrTdQCZ0bdwTXE0jXX4i4RpI4mLoV8BmWT8lVABXmNWbzHdFjPGA50lahc2boIGRb+VMIUiRGcPjlmIISDJ82SygE8V86I0trcRrIfCt3jmPhm4e6VBD4TK3iSDcrYaTKglMKvqMmqZI6TTKilnYKqglmY4AA5JJ9AKzPqz4oGRGjsPKn6rpiFUKD5jCCDu4yN7AL6jNU3VvWLag2EJWxU5jXG0zkdncHkJ/KhxnILegCjdEzSFf+lERuA7PJwcZ/lXjj1Jwe1ejHp1jx+Ll9l9fU8ufVyy5fAwe8vp6eZHu9euZjua7uAi/I8rzlHzkeZwVVVP0GPftTF0B1utncbJMiB9scu5twhVC2wxv6xAyAkE4Cy5HY1SQykySgnOCMA+gZF4/bOf6moFrpcXiTIRxuV1AyNoYEeVu453D+lcc5qa+Gn5HdjxuD+Jtef9N91kW9oj3ty80qRHeql2dFJO1RFEMLnzBQT++eSSs9EyQyXMT2ofwI7AqTIFV1M9zvRCo4UbUYqo4CbccGsqtru4t0ZYL2dUZSFjWcja28RKJYwMLnO5QM5Vc8UzdJ64LG6Ersxil/LumZmc4PyytknJQ459FZvQCsmtjY1Tqk4tj/8ANbj7G5hBrl1jZySRx7IzMsdzHLNEpUNJHGSxUBiFYhtjbSRnbXTqr/Df61tjH/2YP9quH7n96xuiwn6N0l4s811e20amWRZIIN5kSPyDLSR/J45ONxweV49zM63nzHb2/wD6i4QED/y4czvx7eRR/mpipR63lEM9rcyK34eJJkeRV3CJ5vBCM4HIQgMu4A4J5qydsrLaLo5zgvdWUffdcGRs/wAsEbuT/wDox0wdbXzxafctGSJDGUjwcYeUiNSPqCwP2pNsep1F8ZoUN3BDalWNuVkdZJpMnCkjcdsS5AOQDnFS+o+pnuTaQ/hJ4Y5LuLLTGNWJjDyhRErs3dQcnHartbmUGoxPvVJha2shjX+BFtiUDPmUCOIY9fNsFXdv8LNNaCNLi1jllVAJJDne748zFwckk5OfrVNqUbGaziII8W7jzkY8sIeY/vyi1pNWRXCtrMp1bTlswba5D+GCDYzxgiViSQiIVGfxSEhR/OpyeN+G7oXqN7qFo7hHS7gwkyyoEZgc7JNgJADrzxwG3AcAUj9e3LXuqRQxB5ordG2mNjGiXA3bnMuNhaJhDx5uSRgkkVwtNL1aC+F6WhnnMD+N5nVJNvyxAADBI27SFAHhndkmotI2UPmjYIbGJGLJGisRglVAJHtkDtXeomkaktxBFOgIWaNZFB7gOoYA/XmpdWBTwQKihEVUQdlVQq/0HFQbr/G2Z4OfHH9Y0Of9sfc1Y1S6/erDNaysCVjNwzBcEkLbsxAHv5fpWEeS7M56z6SubAAJg27SLHFKrAOiE/IynkMq5AZdwwgJANI9joZKKxkDbwHIcOwBfk8CQA9/Uc1f9a/EafU2WOFJGSPLhLdCSjEMo3yHO/AJzhVGSQCeDVPpeq/lqJI2j2YjJ2sVDKBweMqcY+bj6+3dPPKaVvg48fTQxylpVX+zpZ2/gy7SRiYcbV2KHjzkYHqQc5Jz5TXW6YRyLKeE27JDjO0Ego2PUbsg/wDdXRwkyYRwexUqQSrD5T9j6Hv2ryKYOjLKACoxKp7YPqD/ACkcg/8AIrBu3bOlKlSLj4f9OJe3Wy4jJgghzNGzOxMzbovMWAKEne+wfKUUg0a5or2ly0D5YY3QucHxYu2SBxuU+Vhjvg9mq36A6rtbC2l/FNObqadnO6KTfMFVQrB3AGMZJLsMEt6VW9Y9Uy6hEpktTFbKx8J1BeRpQhfYlwQApZQR5FYHHzVMISnKkUyZIwTb9Sb0x1QWgawdt+14GtGJA4jnjZ4S5OCyhdyjJJXIzwK11+5/esv6d6alltTZG9t5bWYQSNGszPLBGMO8caMCfONvmyu3k4rTVUAADsAAMkngDA5PJ/c1jkq9jWPB7Sx1bPvntbcfLua5mHfyQYEYI9mlZT/pn2pnpMWTxb27mByFZLZPbbAu58f6ruP8lVgtymWVRJf/ADycDHPv+9R77TYpl2Sxq65yAfQjsQRyD35B9akUVqcFkPo3Tbezv9ixLtuFZoXYl3jkjA3xK7ZO1k845zlZPs1de38kOnXLxHbIIyFYd1LkLuH1Gc/ak/qGQxw+Ooy9o63C47kRH8xf80ZkH3rQ7q2huoGRwJIJkwfZkceh78g5zUnZjlcRWtrRIUWKMYjjG1R9F4yfcnuT3JJJqNrV/wCDbyyYyyqQigZLSP5Y0A9SzlRj61NXoe6XyrqUmwcLvghkcDsMyFcsQP1EEn1qdZ9DwLIskss9y6MGTxpMorLnDLCoWPIznO0kHkVgsTu2dTyKqRY9Nac1vZ28LY3RQxo2ORuRADj6ZBqyooroMSqrPvjVBNJa2sUBIkmuxEMHGfEjddrH+U8ZB4xWg0ofES6Eb6Yx7f2jHn7qw/5rnjyXZZ9N/D2309LdkMYaEMZ5GQFpS68neeVw3I/9vFZ31ZPJf3c93Y2+62gQLcSLnMoU53qPVlBJAHOwZPzKKc+rdOm1qznSDEcccg8EOSplZA4bcMYVGDIVJz2BI5GM2fRjZFfGgls5BwJAxiBPAyJo2288dzXfhxLLa1JPzOPqM7wpS0tr51uVt9p6SqSqr4hwVYeUk9x5xzhu2c9jmunUfTMSxQXEBcRXq7oeXkmgMWDJEy58yK3ZxyDjI7E+WcIjaSNTlUI2ZO47XUN39s7q5pcTsu1GR1tWmCxHhsTMsjEP7kgYyAOMVXwZubgluuxd9RjUFkbpOvyaD0vqc+qTR298scsdnGk2Qn8SbJjTxd2RyN7bRjJHtUL4n9dxSbbeJQ8ccod5s5AMALMsI/Vx5S2ceYge4VtK6huEguBErRrP+azIcTyQRR8DI/hRjzkyHvvwMeq/pGlXV2kt0QFt7fbCwAwF8b8vCL28uQx+3vVoY9Mk5c7Uu7M8mTXFqHG9vsu/254augtTtrdFjIgjkhvFlN2JEwIMKJI8kiR8jMeFUqd2fTJ26zvopkEkMiSRt8rIwZT9x6/Ss/0v4T6Rf6bBMsRtpZYly6O/EuNpG1mII35GOCfekPpS9uND1QwSybreQrkLlkmjdgFkjAz5hyRjJ8rLXLKNnWtj9Bg0karoc1tNAlpOP73cy5jnRWRdyyTuQygSfMMdzjd9K69WdXX8Ft48Fjsj3AGS5bBQfztAmSqZ4yzDGRkYpZ03rl3vIHuA6tAl3KGdkaNm8EYSPYi7QArnDAnnOTVYxaEqfJdafql1JH4h0+YxlmVXgkjnVtjFCwUsr7cg4yvbFcNS6kliWU/gLn8lFkkDtFDhJCyoQN7MxJVhgDORTjpFzFpukQNPuVIIIvFwCxDMFDHA5PmJpY1TX7e8uHa2kWWOQ6fE+OCP73O7AqRkHGOCP1CtDLwoliektRnUrJJbW0bgqyqjXMm1gQRvbagOCeykU6aVp6wQRQqSVijWNSe5CKFBP1wKlUVJdRS4CiiihIUUUUBVVm3x0s5ZbOEQglo5HmbBwQkSDcw/7dwP2NaTVdd/42y+pnHf3jU9vXtWEOS7KL4RdfW95arCXCXUed8bNy3cl4/dTycD5e3bFcvjB1PbW0KOLjZeRtmKOPaztnurg/LHnaSe5AKj5jXPqv4D2V3I0sLtayMSWCKGjJPrsyMH9iB9KrdH/wD5ytEYNc3Mk4B+VVEQP7nJb+hFblDM+nrGSNRI/K3W4oRgDfDtMgA7AASD2GVYfpqy0SESzzJFNaJI5UBp5jHklcAABCCAc8Zzk1p3xc6GWbTIorSDzWzqIljUnajeVuBzjsScE+Wsa6a+GF3dsQqMwV9rbcDaVYBhIzYEZxu4wzZA8mDmrwySxvVF7meTFHLHTNWjQ5+ibjStC1AzPE0snh7TFuO1FZBguwDEZydvYc471O+EegJddPzwk4Nw8oLez4UKx98EKftT3f8ARyvpb2CyOymExo8jbmz3QsccgHb9hWUfBTqgWEtzpt4RbuX3IX4AlACMpJ45AUj0O088iqGiRfdI6PqE9m1lLH4Kx3IaYMXUNFJ4hkhVtvJDjdkHbtkQhuKX/j9pSWyafsP5g8bL9mY5ict9POzNgcAucVsPRtrJHaIsqlXDOWBGMEux7AkY9eCRzwax34pXq6trNrYwZdIm8N2XkZZh4xH0RV5Pup9qN27ZCSSpG6WsglhUsARIgJB5GGGSCPbms66m+CscquLWbwlfH5UieJGvPPhn5k9cDkD0xWmIgAAHYcCvqhJHvrGOaN4pVDxyKVdT2KtwRWJaf0ReR6pBGIpGa3mV/HK4je3V9wZn7Fscbe4cZHFbrRQBRRRQBRRRQBRRRQFDqGpwwAGaRY93CgnzOfZEHmc/RQTULTnku54JRBNBDA0jBpgI2kLJ4eBFneo5zlgPk7c1b6X03bW53Rx5k7GVyZJWz3zKxLY+mcfSrSqKFEthRRRVyArxVA7DHrXtFAFIfxD+Ettqh8UN4F0AB4gXcGA7B1yM+2QQR9QMU+UUBgS/CfqKOP8ADx3o/DkgYW4kVAO3y7cgfQVo3w6+Ftvpal8+NcuMPKRjA/lQeg/3OB+1O9FAFFFFAFFFFAFFFFAFFFFAFFFFAf/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1800"/>
          </a:p>
        </p:txBody>
      </p:sp>
      <p:sp>
        <p:nvSpPr>
          <p:cNvPr id="17413" name="AutoShape 16" descr="data:image/jpg;base64,/9j/4AAQSkZJRgABAQAAAQABAAD/2wCEAAkGBhESERUUEhIWFBIUFx0ZFBgXFx0VGBkYFxwYGhscGhgjHjIgHxwjHyEYITsiIykpLiwsFh4xNTI2NSYsOCkBCQoKDgwOGg8PGDUkHyQtLCkqLDUtMSosLywpNSwsLC8tMiksLC0sLywsKiwpLS4sLCkuLCksLCwpLTUwNCwsKf/AABEIAHwAoAMBIgACEQEDEQH/xAAcAAACAwEBAQEAAAAAAAAAAAAABgQFBwMBAgj/xAA+EAACAQMDAgQEBAMHAgcBAAABAgMABBEFEiEGMRMiQVEHMmGBFCNCcTNSkRUkNIKDocFDciVTVGJzdJII/8QAGQEBAAMBAQAAAAAAAAAAAAAAAAECAwQF/8QAKBEAAgIBAwIEBwAAAAAAAAAAAAECEQMSITEEwRNhcYEyQVGRobHR/9oADAMBAAIRAxEAPwDcaKKKAKKKKAKKKKAKKKKAKKKKAKKKKAKKKKAKKKKA5yzquNzBckKMkDLHsB7k+1dKXfiBZJJp8+8ErGBMcEqcQMJDtYcg4UjI55r407WJLaRbe8fcrnFrcnhZvZJD2Wbt9JO685AAZaKKKAKKKKAKKKKAKKKr9Y6gtrRQ1zPHCrHCl2C5PsPf7UBYUVAsNftZ+YbmGXnH5cqPz7cHvUXX7OeR4fDkdIgzeN4bKj8r5GyVOVBzlfXcD+nBAg9Q9XvDN4NtAtzIIZJXRZQJAE2gKqYJZiWzjjgcZPFV51S6s/BnvbpPz5vDkiyqQxq+4qUdgGBjUc7iQ3PrirrQenreziEUCBQPmbA3uck5dgBuPJ7+9Sr+zWWKSJiQsqMjY74cFTjIxnB9Qaz1k0WeaKSx0ZKVWFr64/CooVVD7ZCMklXkADMAAmCCCNrDkNUbUNOnhsmnvL65MkaBroQEBGRcbkjUAbMgfxAQ3zHOOKtqRA+0va517ZWr+G8heYd4olMrjt8wX5O4+Yik/q3qeWNYtNsJZLieRyry+IC6IdziMS/z7B83LBFyTuYGqmx6Cd90IjmR1YmWSdfAtogeQUjjc/iHYZPmkYDHmxwDJJoeh/EGyupBEjskrDKpNG0TNjkhdwwxHsCTwfamSsI6g6ajtbOG5tbx7y3Rwk7x7CyNjiRJEOUw2BySRvHmweZnQ/UstvdQqJXe3uXWN0d2kwZAfDkQsSy84BGcHd7igNT6xmCWF2zdhbyk+n/Tbj79vvSV1F1fFZ2UVrc2s0oRbeK4aSB2hZSEVyso4LDkgj9S+9MLCS+upreZljgtZELQqCzTA4kid5DgCPcD5FHJjILY4KZ1lpkmpi6S3WePUIplWSBropF4akmKZUYbGDhVIC4wxyTx5pIGzRI7poVksLxZrV/4a3kUhkjAyMCQMrsAeMOCePmNWnReoXE8DyXDxvumkERiQopjRtgIBZjyVZuT2YVHYy6dp1xJNcyXLRRvIrShQwwuVQlR5vN6n3q16c0kWtpBbgg+DEqEjjJUAE/c5P3oCyopX6WkEVzdWqxqqIwmU5cM3jFs8OSWAK/Onk52gZU00UAUUUUAt/EPqRrDT5rhCPEQAR5G4FmYAZHtzX526+t9ZljiutS3GM4WEnao/MXxcBF+nqR+nHpW8/GDR3udJuEjG502yADkkRsGbH125rF9Ch1HU76xivZGmhEm/LEOACFmYN7FkCjB7A8djQCJa2EzeZEbAG/cAQAFIBbd6BSRk+lbb8Jet9R8afTrsCSaFGMfjPtcMjBTGz4JYHOQeSMeo7OOlaXtne2ktrSONUna0xvncJK4EhfKhArFhlAwOOBwMin07p5P7TeO7VLmSS1MkjyxRAu0U6qkiqgwqkNgZO7CDPpVWyRsTXZ1OJ7GdBkDfGUuFOfXCnxMfXZ+9eXWsXILbbURRrkeNczJHGcZ5CoWYj99veq/VdM/DRSSwTTx4XAj8UvFmRggYK+7ay7sjaQMgZB7VLfQLOEGSYCTwgWaa5czMoXksWckL2zwB9Kz2JI2mdRSMX/M/GMMDFpbFIkIyT/eJJNjE8D5uMdqkz6+sSF7/wAG2Rh5UkmEjkEcgqFwcj9KbvWqSfqt7xGa1l8C0UsrXLD8xtuM+CrDEYB43yDPsvrVGuo2sMclxbwvdNGpaW5xknbgktdyYDE+gjLd8AAVarM3OnS3Kbpg2Wm3E10JJZrSzg3RZikicvcuUjXa+AfKredVUeZjTZoPxY0poGaW5jiR3ISAxuWjVhl1fAIfcxc7vlwwHvVd1XpxdPFdCxkWKGeHcGZiZUaLwyw2GSOUkecbWV3Bx3qDdW0Bxb3NvaWzSAqf/DrjxgDlcxoqshcZyGWRx64NWZMJalZpF1oitaXCpiSW4tyryABfGbwTGrEL5RkYHl4xj6Vi+gapDDNZsxCpC8M0g9o8MrNjuQjEk+3f050T+1RdW8UNrG8Onqqje/lkniQAKiLncsbYGXbBK5AHORRan0Vam4XwUKXUzb1XcPBUxsGM0kbDHhqTyv6i+AOcgiNaujQNOuY7q/8AxFu6vDDbmNpEOVkaVkdVDDgiNVJ+hn/elf4r9CTXTpLazT+O8kcbIGHhxxruZXwF3KFk2tnJxknGaYrHqjSrKIRfjoGZSS+JFeRnJyzFFyck84AwBwAAOFPqnUtOu7q3ntr2C2lVwZp2E0cpRCuFB4TaRuB8TI5GPWrFhl6G0S5g0xoNWkSRV3KQ5VkW3ChQrP6jAY5PYEe1duiNPkJa5Es62sigW0EsjS4TORKxfLBnGCEz5VPPJwprd7FfXMNkkiSREG4ugrBsxxlfDjOOMPIQSPVY2HrTdQCZ0bdwTXE0jXX4i4RpI4mLoV8BmWT8lVABXmNWbzHdFjPGA50lahc2boIGRb+VMIUiRGcPjlmIISDJ82SygE8V86I0trcRrIfCt3jmPhm4e6VBD4TK3iSDcrYaTKglMKvqMmqZI6TTKilnYKqglmY4AA5JJ9AKzPqz4oGRGjsPKn6rpiFUKD5jCCDu4yN7AL6jNU3VvWLag2EJWxU5jXG0zkdncHkJ/KhxnILegCjdEzSFf+lERuA7PJwcZ/lXjj1Jwe1ejHp1jx+Ll9l9fU8ufVyy5fAwe8vp6eZHu9euZjua7uAi/I8rzlHzkeZwVVVP0GPftTF0B1utncbJMiB9scu5twhVC2wxv6xAyAkE4Cy5HY1SQykySgnOCMA+gZF4/bOf6moFrpcXiTIRxuV1AyNoYEeVu453D+lcc5qa+Gn5HdjxuD+Jtef9N91kW9oj3ty80qRHeql2dFJO1RFEMLnzBQT++eSSs9EyQyXMT2ofwI7AqTIFV1M9zvRCo4UbUYqo4CbccGsqtru4t0ZYL2dUZSFjWcja28RKJYwMLnO5QM5Vc8UzdJ64LG6Ersxil/LumZmc4PyytknJQ459FZvQCsmtjY1Tqk4tj/8ANbj7G5hBrl1jZySRx7IzMsdzHLNEpUNJHGSxUBiFYhtjbSRnbXTqr/Df61tjH/2YP9quH7n96xuiwn6N0l4s811e20amWRZIIN5kSPyDLSR/J45ONxweV49zM63nzHb2/wD6i4QED/y4czvx7eRR/mpipR63lEM9rcyK34eJJkeRV3CJ5vBCM4HIQgMu4A4J5qydsrLaLo5zgvdWUffdcGRs/wAsEbuT/wDox0wdbXzxafctGSJDGUjwcYeUiNSPqCwP2pNsep1F8ZoUN3BDalWNuVkdZJpMnCkjcdsS5AOQDnFS+o+pnuTaQ/hJ4Y5LuLLTGNWJjDyhRErs3dQcnHartbmUGoxPvVJha2shjX+BFtiUDPmUCOIY9fNsFXdv8LNNaCNLi1jllVAJJDne748zFwckk5OfrVNqUbGaziII8W7jzkY8sIeY/vyi1pNWRXCtrMp1bTlswba5D+GCDYzxgiViSQiIVGfxSEhR/OpyeN+G7oXqN7qFo7hHS7gwkyyoEZgc7JNgJADrzxwG3AcAUj9e3LXuqRQxB5ordG2mNjGiXA3bnMuNhaJhDx5uSRgkkVwtNL1aC+F6WhnnMD+N5nVJNvyxAADBI27SFAHhndkmotI2UPmjYIbGJGLJGisRglVAJHtkDtXeomkaktxBFOgIWaNZFB7gOoYA/XmpdWBTwQKihEVUQdlVQq/0HFQbr/G2Z4OfHH9Y0Of9sfc1Y1S6/erDNaysCVjNwzBcEkLbsxAHv5fpWEeS7M56z6SubAAJg27SLHFKrAOiE/IynkMq5AZdwwgJANI9joZKKxkDbwHIcOwBfk8CQA9/Uc1f9a/EafU2WOFJGSPLhLdCSjEMo3yHO/AJzhVGSQCeDVPpeq/lqJI2j2YjJ2sVDKBweMqcY+bj6+3dPPKaVvg48fTQxylpVX+zpZ2/gy7SRiYcbV2KHjzkYHqQc5Jz5TXW6YRyLKeE27JDjO0Ego2PUbsg/wDdXRwkyYRwexUqQSrD5T9j6Hv2ryKYOjLKACoxKp7YPqD/ACkcg/8AIrBu3bOlKlSLj4f9OJe3Wy4jJgghzNGzOxMzbovMWAKEne+wfKUUg0a5or2ly0D5YY3QucHxYu2SBxuU+Vhjvg9mq36A6rtbC2l/FNObqadnO6KTfMFVQrB3AGMZJLsMEt6VW9Y9Uy6hEpktTFbKx8J1BeRpQhfYlwQApZQR5FYHHzVMISnKkUyZIwTb9Sb0x1QWgawdt+14GtGJA4jnjZ4S5OCyhdyjJJXIzwK11+5/esv6d6alltTZG9t5bWYQSNGszPLBGMO8caMCfONvmyu3k4rTVUAADsAAMkngDA5PJ/c1jkq9jWPB7Sx1bPvntbcfLua5mHfyQYEYI9mlZT/pn2pnpMWTxb27mByFZLZPbbAu58f6ruP8lVgtymWVRJf/ADycDHPv+9R77TYpl2Sxq65yAfQjsQRyD35B9akUVqcFkPo3Tbezv9ixLtuFZoXYl3jkjA3xK7ZO1k845zlZPs1de38kOnXLxHbIIyFYd1LkLuH1Gc/ak/qGQxw+Ooy9o63C47kRH8xf80ZkH3rQ7q2huoGRwJIJkwfZkceh78g5zUnZjlcRWtrRIUWKMYjjG1R9F4yfcnuT3JJJqNrV/wCDbyyYyyqQigZLSP5Y0A9SzlRj61NXoe6XyrqUmwcLvghkcDsMyFcsQP1EEn1qdZ9DwLIskss9y6MGTxpMorLnDLCoWPIznO0kHkVgsTu2dTyKqRY9Nac1vZ28LY3RQxo2ORuRADj6ZBqyooroMSqrPvjVBNJa2sUBIkmuxEMHGfEjddrH+U8ZB4xWg0ofES6Eb6Yx7f2jHn7qw/5rnjyXZZ9N/D2309LdkMYaEMZ5GQFpS68neeVw3I/9vFZ31ZPJf3c93Y2+62gQLcSLnMoU53qPVlBJAHOwZPzKKc+rdOm1qznSDEcccg8EOSplZA4bcMYVGDIVJz2BI5GM2fRjZFfGgls5BwJAxiBPAyJo2288dzXfhxLLa1JPzOPqM7wpS0tr51uVt9p6SqSqr4hwVYeUk9x5xzhu2c9jmunUfTMSxQXEBcRXq7oeXkmgMWDJEy58yK3ZxyDjI7E+WcIjaSNTlUI2ZO47XUN39s7q5pcTsu1GR1tWmCxHhsTMsjEP7kgYyAOMVXwZubgluuxd9RjUFkbpOvyaD0vqc+qTR298scsdnGk2Qn8SbJjTxd2RyN7bRjJHtUL4n9dxSbbeJQ8ccod5s5AMALMsI/Vx5S2ceYge4VtK6huEguBErRrP+azIcTyQRR8DI/hRjzkyHvvwMeq/pGlXV2kt0QFt7fbCwAwF8b8vCL28uQx+3vVoY9Mk5c7Uu7M8mTXFqHG9vsu/254augtTtrdFjIgjkhvFlN2JEwIMKJI8kiR8jMeFUqd2fTJ26zvopkEkMiSRt8rIwZT9x6/Ss/0v4T6Rf6bBMsRtpZYly6O/EuNpG1mII35GOCfekPpS9uND1QwSybreQrkLlkmjdgFkjAz5hyRjJ8rLXLKNnWtj9Bg0karoc1tNAlpOP73cy5jnRWRdyyTuQygSfMMdzjd9K69WdXX8Ft48Fjsj3AGS5bBQfztAmSqZ4yzDGRkYpZ03rl3vIHuA6tAl3KGdkaNm8EYSPYi7QArnDAnnOTVYxaEqfJdafql1JH4h0+YxlmVXgkjnVtjFCwUsr7cg4yvbFcNS6kliWU/gLn8lFkkDtFDhJCyoQN7MxJVhgDORTjpFzFpukQNPuVIIIvFwCxDMFDHA5PmJpY1TX7e8uHa2kWWOQ6fE+OCP73O7AqRkHGOCP1CtDLwoliektRnUrJJbW0bgqyqjXMm1gQRvbagOCeykU6aVp6wQRQqSVijWNSe5CKFBP1wKlUVJdRS4CiiihIUUUUBVVm3x0s5ZbOEQglo5HmbBwQkSDcw/7dwP2NaTVdd/42y+pnHf3jU9vXtWEOS7KL4RdfW95arCXCXUed8bNy3cl4/dTycD5e3bFcvjB1PbW0KOLjZeRtmKOPaztnurg/LHnaSe5AKj5jXPqv4D2V3I0sLtayMSWCKGjJPrsyMH9iB9KrdH/wD5ytEYNc3Mk4B+VVEQP7nJb+hFblDM+nrGSNRI/K3W4oRgDfDtMgA7AASD2GVYfpqy0SESzzJFNaJI5UBp5jHklcAABCCAc8Zzk1p3xc6GWbTIorSDzWzqIljUnajeVuBzjsScE+Wsa6a+GF3dsQqMwV9rbcDaVYBhIzYEZxu4wzZA8mDmrwySxvVF7meTFHLHTNWjQ5+ibjStC1AzPE0snh7TFuO1FZBguwDEZydvYc471O+EegJddPzwk4Nw8oLez4UKx98EKftT3f8ARyvpb2CyOymExo8jbmz3QsccgHb9hWUfBTqgWEtzpt4RbuX3IX4AlACMpJ45AUj0O088iqGiRfdI6PqE9m1lLH4Kx3IaYMXUNFJ4hkhVtvJDjdkHbtkQhuKX/j9pSWyafsP5g8bL9mY5ict9POzNgcAucVsPRtrJHaIsqlXDOWBGMEux7AkY9eCRzwax34pXq6trNrYwZdIm8N2XkZZh4xH0RV5Pup9qN27ZCSSpG6WsglhUsARIgJB5GGGSCPbms66m+CscquLWbwlfH5UieJGvPPhn5k9cDkD0xWmIgAAHYcCvqhJHvrGOaN4pVDxyKVdT2KtwRWJaf0ReR6pBGIpGa3mV/HK4je3V9wZn7Fscbe4cZHFbrRQBRRRQBRRRQBRRRQFDqGpwwAGaRY93CgnzOfZEHmc/RQTULTnku54JRBNBDA0jBpgI2kLJ4eBFneo5zlgPk7c1b6X03bW53Rx5k7GVyZJWz3zKxLY+mcfSrSqKFEthRRRVyArxVA7DHrXtFAFIfxD+Ettqh8UN4F0AB4gXcGA7B1yM+2QQR9QMU+UUBgS/CfqKOP8ADx3o/DkgYW4kVAO3y7cgfQVo3w6+Ftvpal8+NcuMPKRjA/lQeg/3OB+1O9FAFFFFAFFFFAFFFFAFFFFAFFFFAf/Z"/>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ja-JP" sz="1800"/>
          </a:p>
        </p:txBody>
      </p:sp>
      <p:pic>
        <p:nvPicPr>
          <p:cNvPr id="17426" name="図 1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910090"/>
            <a:ext cx="2877083"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テキスト ボックス 23"/>
          <p:cNvSpPr txBox="1">
            <a:spLocks noChangeArrowheads="1"/>
          </p:cNvSpPr>
          <p:nvPr/>
        </p:nvSpPr>
        <p:spPr bwMode="auto">
          <a:xfrm>
            <a:off x="128588" y="941194"/>
            <a:ext cx="1620957" cy="307777"/>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b="1" dirty="0"/>
              <a:t>土砂崩れ発生箇所</a:t>
            </a:r>
          </a:p>
        </p:txBody>
      </p:sp>
      <p:sp>
        <p:nvSpPr>
          <p:cNvPr id="17428" name="テキスト ボックス 23"/>
          <p:cNvSpPr txBox="1">
            <a:spLocks noChangeArrowheads="1"/>
          </p:cNvSpPr>
          <p:nvPr/>
        </p:nvSpPr>
        <p:spPr bwMode="auto">
          <a:xfrm>
            <a:off x="170499" y="2655060"/>
            <a:ext cx="877163" cy="36933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800" dirty="0" smtClean="0"/>
              <a:t>写真①</a:t>
            </a:r>
            <a:endParaRPr lang="ja-JP" altLang="en-US" sz="1800" dirty="0"/>
          </a:p>
        </p:txBody>
      </p:sp>
      <p:sp>
        <p:nvSpPr>
          <p:cNvPr id="17419"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ACA094D8-D98D-4994-B8D7-BB26FF961FD8}" type="slidenum">
              <a:rPr lang="ja-JP" altLang="en-US" sz="2000" smtClean="0">
                <a:latin typeface="Arial" pitchFamily="34" charset="0"/>
              </a:rPr>
              <a:pPr eaLnBrk="1" hangingPunct="1">
                <a:spcBef>
                  <a:spcPct val="0"/>
                </a:spcBef>
                <a:buFontTx/>
                <a:buNone/>
              </a:pPr>
              <a:t>9</a:t>
            </a:fld>
            <a:endParaRPr lang="ja-JP" altLang="en-US" sz="2000" smtClean="0">
              <a:latin typeface="Arial" pitchFamily="34" charset="0"/>
            </a:endParaRPr>
          </a:p>
        </p:txBody>
      </p:sp>
      <p:sp>
        <p:nvSpPr>
          <p:cNvPr id="178" name="Rectangle 2"/>
          <p:cNvSpPr txBox="1">
            <a:spLocks noChangeArrowheads="1"/>
          </p:cNvSpPr>
          <p:nvPr/>
        </p:nvSpPr>
        <p:spPr bwMode="auto">
          <a:xfrm>
            <a:off x="-22225" y="-12700"/>
            <a:ext cx="9166225"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pic>
        <p:nvPicPr>
          <p:cNvPr id="17418" name="Picture 7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274" y="908720"/>
            <a:ext cx="2881886"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22" name="テキスト ボックス 23"/>
          <p:cNvSpPr txBox="1">
            <a:spLocks noChangeArrowheads="1"/>
          </p:cNvSpPr>
          <p:nvPr/>
        </p:nvSpPr>
        <p:spPr bwMode="auto">
          <a:xfrm>
            <a:off x="3128603" y="915881"/>
            <a:ext cx="2870517" cy="307777"/>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b="1" dirty="0" smtClean="0"/>
              <a:t>老朽化によるトンネル内側壁</a:t>
            </a:r>
            <a:r>
              <a:rPr lang="ja-JP" altLang="en-US" sz="1400" b="1" dirty="0"/>
              <a:t>崩落</a:t>
            </a:r>
          </a:p>
        </p:txBody>
      </p:sp>
      <p:sp>
        <p:nvSpPr>
          <p:cNvPr id="9" name="四角形吹き出し 8"/>
          <p:cNvSpPr/>
          <p:nvPr/>
        </p:nvSpPr>
        <p:spPr>
          <a:xfrm>
            <a:off x="144823" y="3068960"/>
            <a:ext cx="2829013" cy="1231106"/>
          </a:xfrm>
          <a:prstGeom prst="wedgeRectCallout">
            <a:avLst>
              <a:gd name="adj1" fmla="val 5036"/>
              <a:gd name="adj2" fmla="val -6067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anchor="ctr">
            <a:spAutoFit/>
          </a:bodyPr>
          <a:lstStyle/>
          <a:p>
            <a:pPr>
              <a:defRPr/>
            </a:pPr>
            <a:r>
              <a:rPr lang="ja-JP" altLang="en-US" sz="1600" b="1" dirty="0">
                <a:solidFill>
                  <a:schemeClr val="tx1"/>
                </a:solidFill>
                <a:latin typeface="+mj-ea"/>
                <a:ea typeface="+mj-ea"/>
              </a:rPr>
              <a:t>発生日：</a:t>
            </a:r>
          </a:p>
          <a:p>
            <a:pPr>
              <a:defRPr/>
            </a:pPr>
            <a:r>
              <a:rPr lang="ja-JP" altLang="en-US" sz="1600" b="1" dirty="0">
                <a:solidFill>
                  <a:schemeClr val="tx1"/>
                </a:solidFill>
                <a:latin typeface="+mj-ea"/>
                <a:ea typeface="+mj-ea"/>
              </a:rPr>
              <a:t>　平成</a:t>
            </a:r>
            <a:r>
              <a:rPr lang="en-US" altLang="ja-JP" sz="1600" b="1" dirty="0">
                <a:solidFill>
                  <a:schemeClr val="tx1"/>
                </a:solidFill>
                <a:latin typeface="+mj-ea"/>
                <a:ea typeface="+mj-ea"/>
              </a:rPr>
              <a:t>22</a:t>
            </a:r>
            <a:r>
              <a:rPr lang="ja-JP" altLang="en-US" sz="1600" b="1" dirty="0">
                <a:solidFill>
                  <a:schemeClr val="tx1"/>
                </a:solidFill>
                <a:latin typeface="+mj-ea"/>
                <a:ea typeface="+mj-ea"/>
              </a:rPr>
              <a:t>年</a:t>
            </a:r>
            <a:r>
              <a:rPr lang="en-US" altLang="ja-JP" sz="1600" b="1" dirty="0">
                <a:solidFill>
                  <a:schemeClr val="tx1"/>
                </a:solidFill>
                <a:latin typeface="+mj-ea"/>
                <a:ea typeface="+mj-ea"/>
              </a:rPr>
              <a:t>7</a:t>
            </a:r>
            <a:r>
              <a:rPr lang="ja-JP" altLang="en-US" sz="1600" b="1" dirty="0">
                <a:solidFill>
                  <a:schemeClr val="tx1"/>
                </a:solidFill>
                <a:latin typeface="+mj-ea"/>
                <a:ea typeface="+mj-ea"/>
              </a:rPr>
              <a:t>月</a:t>
            </a:r>
            <a:r>
              <a:rPr lang="en-US" altLang="ja-JP" sz="1600" b="1" dirty="0">
                <a:solidFill>
                  <a:schemeClr val="tx1"/>
                </a:solidFill>
                <a:latin typeface="+mj-ea"/>
                <a:ea typeface="+mj-ea"/>
              </a:rPr>
              <a:t>14</a:t>
            </a:r>
            <a:r>
              <a:rPr lang="ja-JP" altLang="en-US" sz="1600" b="1" dirty="0">
                <a:solidFill>
                  <a:schemeClr val="tx1"/>
                </a:solidFill>
                <a:latin typeface="+mj-ea"/>
                <a:ea typeface="+mj-ea"/>
              </a:rPr>
              <a:t>日</a:t>
            </a:r>
          </a:p>
          <a:p>
            <a:pPr>
              <a:defRPr/>
            </a:pPr>
            <a:r>
              <a:rPr lang="ja-JP" altLang="en-US" sz="1600" b="1" dirty="0" smtClean="0">
                <a:solidFill>
                  <a:schemeClr val="tx1"/>
                </a:solidFill>
                <a:latin typeface="+mj-ea"/>
                <a:ea typeface="+mj-ea"/>
              </a:rPr>
              <a:t>・</a:t>
            </a:r>
            <a:r>
              <a:rPr lang="ja-JP" altLang="en-US" sz="1600" b="1" dirty="0">
                <a:solidFill>
                  <a:schemeClr val="tx1"/>
                </a:solidFill>
                <a:latin typeface="+mj-ea"/>
                <a:ea typeface="+mj-ea"/>
              </a:rPr>
              <a:t>発生日から</a:t>
            </a:r>
          </a:p>
          <a:p>
            <a:pPr>
              <a:defRPr/>
            </a:pPr>
            <a:r>
              <a:rPr lang="ja-JP" altLang="en-US" sz="1600" b="1" dirty="0">
                <a:solidFill>
                  <a:schemeClr val="tx1"/>
                </a:solidFill>
                <a:latin typeface="+mj-ea"/>
                <a:ea typeface="+mj-ea"/>
              </a:rPr>
              <a:t>　５日間通行止め</a:t>
            </a:r>
          </a:p>
          <a:p>
            <a:pPr>
              <a:defRPr/>
            </a:pPr>
            <a:r>
              <a:rPr lang="ja-JP" altLang="en-US" sz="1600" b="1" dirty="0">
                <a:solidFill>
                  <a:schemeClr val="tx1"/>
                </a:solidFill>
                <a:latin typeface="+mj-ea"/>
                <a:ea typeface="+mj-ea"/>
              </a:rPr>
              <a:t>・３週間片側交互通行</a:t>
            </a:r>
          </a:p>
        </p:txBody>
      </p:sp>
      <p:sp>
        <p:nvSpPr>
          <p:cNvPr id="183" name="四角形吹き出し 182"/>
          <p:cNvSpPr/>
          <p:nvPr/>
        </p:nvSpPr>
        <p:spPr>
          <a:xfrm>
            <a:off x="3115563" y="3069039"/>
            <a:ext cx="2883557" cy="984885"/>
          </a:xfrm>
          <a:prstGeom prst="wedgeRectCallout">
            <a:avLst>
              <a:gd name="adj1" fmla="val 20227"/>
              <a:gd name="adj2" fmla="val -68543"/>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anchor="ctr">
            <a:spAutoFit/>
          </a:bodyPr>
          <a:lstStyle/>
          <a:p>
            <a:pPr>
              <a:defRPr/>
            </a:pPr>
            <a:r>
              <a:rPr lang="ja-JP" altLang="en-US" sz="1600" b="1" dirty="0">
                <a:solidFill>
                  <a:schemeClr val="tx1"/>
                </a:solidFill>
                <a:latin typeface="+mj-ea"/>
                <a:ea typeface="+mj-ea"/>
              </a:rPr>
              <a:t>発生日：</a:t>
            </a:r>
          </a:p>
          <a:p>
            <a:pPr>
              <a:defRPr/>
            </a:pPr>
            <a:r>
              <a:rPr lang="ja-JP" altLang="en-US" sz="1600" b="1" dirty="0">
                <a:solidFill>
                  <a:schemeClr val="tx1"/>
                </a:solidFill>
                <a:latin typeface="+mj-ea"/>
                <a:ea typeface="+mj-ea"/>
              </a:rPr>
              <a:t>　平成</a:t>
            </a:r>
            <a:r>
              <a:rPr lang="en-US" altLang="ja-JP" sz="1600" b="1" dirty="0">
                <a:solidFill>
                  <a:schemeClr val="tx1"/>
                </a:solidFill>
                <a:latin typeface="+mj-ea"/>
                <a:ea typeface="+mj-ea"/>
              </a:rPr>
              <a:t>25</a:t>
            </a:r>
            <a:r>
              <a:rPr lang="ja-JP" altLang="en-US" sz="1600" b="1" dirty="0">
                <a:solidFill>
                  <a:schemeClr val="tx1"/>
                </a:solidFill>
                <a:latin typeface="+mj-ea"/>
                <a:ea typeface="+mj-ea"/>
              </a:rPr>
              <a:t>年</a:t>
            </a:r>
            <a:r>
              <a:rPr lang="en-US" altLang="ja-JP" sz="1600" b="1" dirty="0">
                <a:solidFill>
                  <a:schemeClr val="tx1"/>
                </a:solidFill>
                <a:latin typeface="+mj-ea"/>
                <a:ea typeface="+mj-ea"/>
              </a:rPr>
              <a:t>1</a:t>
            </a:r>
            <a:r>
              <a:rPr lang="ja-JP" altLang="en-US" sz="1600" b="1" dirty="0">
                <a:solidFill>
                  <a:schemeClr val="tx1"/>
                </a:solidFill>
                <a:latin typeface="+mj-ea"/>
                <a:ea typeface="+mj-ea"/>
              </a:rPr>
              <a:t>月</a:t>
            </a:r>
            <a:r>
              <a:rPr lang="en-US" altLang="ja-JP" sz="1600" b="1" dirty="0">
                <a:solidFill>
                  <a:schemeClr val="tx1"/>
                </a:solidFill>
                <a:latin typeface="+mj-ea"/>
                <a:ea typeface="+mj-ea"/>
              </a:rPr>
              <a:t>3</a:t>
            </a:r>
            <a:r>
              <a:rPr lang="ja-JP" altLang="en-US" sz="1600" b="1" dirty="0">
                <a:solidFill>
                  <a:schemeClr val="tx1"/>
                </a:solidFill>
                <a:latin typeface="+mj-ea"/>
                <a:ea typeface="+mj-ea"/>
              </a:rPr>
              <a:t>日</a:t>
            </a:r>
          </a:p>
          <a:p>
            <a:pPr>
              <a:defRPr/>
            </a:pPr>
            <a:r>
              <a:rPr lang="ja-JP" altLang="en-US" sz="1600" b="1" dirty="0" smtClean="0">
                <a:solidFill>
                  <a:schemeClr val="tx1"/>
                </a:solidFill>
                <a:latin typeface="+mj-ea"/>
                <a:ea typeface="+mj-ea"/>
              </a:rPr>
              <a:t>・</a:t>
            </a:r>
            <a:r>
              <a:rPr lang="ja-JP" altLang="en-US" sz="1600" b="1" dirty="0">
                <a:solidFill>
                  <a:schemeClr val="tx1"/>
                </a:solidFill>
                <a:latin typeface="+mj-ea"/>
                <a:ea typeface="+mj-ea"/>
              </a:rPr>
              <a:t>発生日から</a:t>
            </a:r>
          </a:p>
          <a:p>
            <a:pPr>
              <a:defRPr/>
            </a:pPr>
            <a:r>
              <a:rPr lang="ja-JP" altLang="en-US" sz="1600" b="1" dirty="0">
                <a:solidFill>
                  <a:schemeClr val="tx1"/>
                </a:solidFill>
                <a:latin typeface="+mj-ea"/>
                <a:ea typeface="+mj-ea"/>
              </a:rPr>
              <a:t>　９日間片側交互通行</a:t>
            </a:r>
          </a:p>
        </p:txBody>
      </p:sp>
      <p:sp>
        <p:nvSpPr>
          <p:cNvPr id="78" name="正方形/長方形 5"/>
          <p:cNvSpPr>
            <a:spLocks noChangeArrowheads="1"/>
          </p:cNvSpPr>
          <p:nvPr/>
        </p:nvSpPr>
        <p:spPr bwMode="auto">
          <a:xfrm>
            <a:off x="35496" y="508610"/>
            <a:ext cx="74110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latin typeface="HGSｺﾞｼｯｸM" panose="020B0600000000000000" pitchFamily="50" charset="-128"/>
                <a:ea typeface="HGSｺﾞｼｯｸM" panose="020B0600000000000000" pitchFamily="50" charset="-128"/>
              </a:rPr>
              <a:t>■事業を巡る社会経済情勢</a:t>
            </a:r>
            <a:r>
              <a:rPr lang="ja-JP" altLang="en-US" sz="2000" b="1" dirty="0" smtClean="0">
                <a:latin typeface="HGSｺﾞｼｯｸM" panose="020B0600000000000000" pitchFamily="50" charset="-128"/>
                <a:ea typeface="HGSｺﾞｼｯｸM" panose="020B0600000000000000" pitchFamily="50" charset="-128"/>
              </a:rPr>
              <a:t>等（現道区間の自然災害発生状況）</a:t>
            </a:r>
            <a:endParaRPr lang="ja-JP" altLang="en-US" sz="2000" b="1" dirty="0">
              <a:latin typeface="HGSｺﾞｼｯｸM" panose="020B0600000000000000" pitchFamily="50" charset="-128"/>
              <a:ea typeface="HGSｺﾞｼｯｸM" panose="020B0600000000000000" pitchFamily="50" charset="-128"/>
            </a:endParaRPr>
          </a:p>
        </p:txBody>
      </p:sp>
      <p:sp>
        <p:nvSpPr>
          <p:cNvPr id="80" name="テキスト ボックス 30"/>
          <p:cNvSpPr txBox="1">
            <a:spLocks noChangeArrowheads="1"/>
          </p:cNvSpPr>
          <p:nvPr/>
        </p:nvSpPr>
        <p:spPr bwMode="auto">
          <a:xfrm>
            <a:off x="144823" y="4327850"/>
            <a:ext cx="8931822" cy="16926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08000" tIns="108000" bIns="108000"/>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buNone/>
            </a:pPr>
            <a:r>
              <a:rPr lang="en-US" altLang="ja-JP" sz="1800" b="1" dirty="0" smtClean="0"/>
              <a:t>H22</a:t>
            </a:r>
            <a:r>
              <a:rPr lang="ja-JP" altLang="en-US" sz="1800" b="1" dirty="0"/>
              <a:t>　</a:t>
            </a:r>
            <a:r>
              <a:rPr lang="ja-JP" altLang="en-US" sz="1800" b="1" dirty="0" smtClean="0"/>
              <a:t>国道</a:t>
            </a:r>
            <a:r>
              <a:rPr lang="en-US" altLang="ja-JP" sz="1800" b="1" dirty="0"/>
              <a:t>371</a:t>
            </a:r>
            <a:r>
              <a:rPr lang="ja-JP" altLang="en-US" sz="1800" b="1" dirty="0"/>
              <a:t>号で集中豪雨による土砂災害が発生し</a:t>
            </a:r>
            <a:r>
              <a:rPr lang="ja-JP" altLang="en-US" sz="1800" b="1" dirty="0" smtClean="0"/>
              <a:t>、１ヶ月</a:t>
            </a:r>
            <a:r>
              <a:rPr lang="ja-JP" altLang="en-US" sz="1800" b="1" dirty="0"/>
              <a:t>通行規制を</a:t>
            </a:r>
            <a:r>
              <a:rPr lang="ja-JP" altLang="en-US" sz="1800" b="1" dirty="0" smtClean="0"/>
              <a:t>実施</a:t>
            </a:r>
            <a:r>
              <a:rPr lang="en-US" altLang="ja-JP" sz="1800" b="1" dirty="0" smtClean="0"/>
              <a:t>【</a:t>
            </a:r>
            <a:r>
              <a:rPr lang="ja-JP" altLang="en-US" sz="1800" b="1" dirty="0" smtClean="0"/>
              <a:t>写真①</a:t>
            </a:r>
            <a:r>
              <a:rPr lang="en-US" altLang="ja-JP" sz="1800" b="1" dirty="0" smtClean="0"/>
              <a:t>】</a:t>
            </a:r>
          </a:p>
          <a:p>
            <a:pPr>
              <a:buNone/>
            </a:pPr>
            <a:r>
              <a:rPr lang="en-US" altLang="ja-JP" sz="1800" b="1" dirty="0" smtClean="0"/>
              <a:t>H25</a:t>
            </a:r>
            <a:r>
              <a:rPr lang="ja-JP" altLang="en-US" sz="1800" b="1" dirty="0" smtClean="0"/>
              <a:t>　</a:t>
            </a:r>
            <a:r>
              <a:rPr lang="ja-JP" altLang="ja-JP" sz="1800" b="1" dirty="0" smtClean="0"/>
              <a:t>紀</a:t>
            </a:r>
            <a:r>
              <a:rPr lang="ja-JP" altLang="ja-JP" sz="1800" b="1" dirty="0"/>
              <a:t>見トンネルにおいて</a:t>
            </a:r>
            <a:r>
              <a:rPr lang="ja-JP" altLang="ja-JP" sz="1800" b="1" dirty="0" smtClean="0"/>
              <a:t>、</a:t>
            </a:r>
            <a:r>
              <a:rPr lang="ja-JP" altLang="en-US" sz="1800" b="1" dirty="0" smtClean="0"/>
              <a:t>老朽化により</a:t>
            </a:r>
            <a:r>
              <a:rPr lang="ja-JP" altLang="ja-JP" sz="1800" b="1" dirty="0" smtClean="0"/>
              <a:t>側壁</a:t>
            </a:r>
            <a:r>
              <a:rPr lang="ja-JP" altLang="ja-JP" sz="1800" b="1" dirty="0"/>
              <a:t>が崩落し、通行規制を</a:t>
            </a:r>
            <a:r>
              <a:rPr lang="ja-JP" altLang="ja-JP" sz="1800" b="1" dirty="0" smtClean="0"/>
              <a:t>実施</a:t>
            </a:r>
            <a:r>
              <a:rPr lang="en-US" altLang="ja-JP" sz="1800" b="1" dirty="0" smtClean="0"/>
              <a:t>【</a:t>
            </a:r>
            <a:r>
              <a:rPr lang="ja-JP" altLang="en-US" sz="1800" b="1" dirty="0" smtClean="0"/>
              <a:t>写真②</a:t>
            </a:r>
            <a:r>
              <a:rPr lang="en-US" altLang="ja-JP" sz="1800" b="1" dirty="0" smtClean="0"/>
              <a:t>】</a:t>
            </a:r>
          </a:p>
          <a:p>
            <a:pPr>
              <a:buNone/>
            </a:pPr>
            <a:r>
              <a:rPr lang="en-US" altLang="ja-JP" sz="1800" b="1" dirty="0" smtClean="0"/>
              <a:t>H29</a:t>
            </a:r>
            <a:r>
              <a:rPr lang="ja-JP" altLang="en-US" sz="1800" b="1" dirty="0" smtClean="0"/>
              <a:t>　国道</a:t>
            </a:r>
            <a:r>
              <a:rPr lang="en-US" altLang="ja-JP" sz="1800" b="1" dirty="0" smtClean="0"/>
              <a:t>371</a:t>
            </a:r>
            <a:r>
              <a:rPr lang="ja-JP" altLang="en-US" sz="1800" b="1" dirty="0" smtClean="0"/>
              <a:t>号で台風</a:t>
            </a:r>
            <a:r>
              <a:rPr lang="en-US" altLang="ja-JP" sz="1800" b="1" dirty="0" smtClean="0"/>
              <a:t>21</a:t>
            </a:r>
            <a:r>
              <a:rPr lang="ja-JP" altLang="en-US" sz="1800" b="1" dirty="0" smtClean="0"/>
              <a:t>号により土砂災害が発生し、</a:t>
            </a:r>
            <a:r>
              <a:rPr lang="en-US" altLang="ja-JP" sz="1800" b="1" dirty="0" smtClean="0"/>
              <a:t>2</a:t>
            </a:r>
            <a:r>
              <a:rPr lang="ja-JP" altLang="en-US" sz="1800" b="1" dirty="0" smtClean="0"/>
              <a:t>日間通行止め</a:t>
            </a:r>
            <a:r>
              <a:rPr lang="en-US" altLang="ja-JP" sz="1800" b="1" dirty="0" smtClean="0"/>
              <a:t>【</a:t>
            </a:r>
            <a:r>
              <a:rPr lang="ja-JP" altLang="en-US" sz="1800" b="1" dirty="0" smtClean="0"/>
              <a:t>写真③</a:t>
            </a:r>
            <a:r>
              <a:rPr lang="en-US" altLang="ja-JP" sz="1800" b="1" dirty="0" smtClean="0"/>
              <a:t>】</a:t>
            </a:r>
            <a:endParaRPr lang="ja-JP" altLang="en-US" sz="1800" b="1" dirty="0" smtClean="0"/>
          </a:p>
          <a:p>
            <a:pPr>
              <a:buNone/>
            </a:pPr>
            <a:r>
              <a:rPr lang="en-US" altLang="ja-JP" sz="1800" b="1" dirty="0" smtClean="0"/>
              <a:t>R1</a:t>
            </a:r>
            <a:r>
              <a:rPr lang="ja-JP" altLang="en-US" sz="1800" b="1" dirty="0" smtClean="0"/>
              <a:t>　　国道</a:t>
            </a:r>
            <a:r>
              <a:rPr lang="en-US" altLang="ja-JP" sz="1800" b="1" dirty="0" smtClean="0"/>
              <a:t>371</a:t>
            </a:r>
            <a:r>
              <a:rPr lang="ja-JP" altLang="en-US" sz="1800" b="1" dirty="0" smtClean="0"/>
              <a:t>号で台風</a:t>
            </a:r>
            <a:r>
              <a:rPr lang="en-US" altLang="ja-JP" sz="1800" b="1" dirty="0" smtClean="0"/>
              <a:t>19</a:t>
            </a:r>
            <a:r>
              <a:rPr lang="ja-JP" altLang="en-US" sz="1800" b="1" dirty="0" smtClean="0"/>
              <a:t>号により連続雨量が規制値を上回り、半日通行止め</a:t>
            </a:r>
          </a:p>
          <a:p>
            <a:pPr>
              <a:buNone/>
            </a:pPr>
            <a:r>
              <a:rPr lang="en-US" altLang="ja-JP" sz="1800" b="1" dirty="0" smtClean="0"/>
              <a:t>R2</a:t>
            </a:r>
            <a:r>
              <a:rPr lang="ja-JP" altLang="en-US" sz="1800" b="1" dirty="0" smtClean="0"/>
              <a:t>　　国道</a:t>
            </a:r>
            <a:r>
              <a:rPr lang="en-US" altLang="ja-JP" sz="1800" b="1" dirty="0" smtClean="0"/>
              <a:t>371</a:t>
            </a:r>
            <a:r>
              <a:rPr lang="ja-JP" altLang="en-US" sz="1800" b="1" dirty="0" smtClean="0"/>
              <a:t>号で集中豪雨による倒木が発生し、半日通行止め</a:t>
            </a:r>
            <a:endParaRPr lang="en-US" altLang="ja-JP" sz="1800" b="1" dirty="0" smtClean="0"/>
          </a:p>
        </p:txBody>
      </p:sp>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6176" y="908720"/>
            <a:ext cx="2880000" cy="2160000"/>
          </a:xfrm>
          <a:prstGeom prst="rect">
            <a:avLst/>
          </a:prstGeom>
        </p:spPr>
      </p:pic>
      <p:sp>
        <p:nvSpPr>
          <p:cNvPr id="23" name="テキスト ボックス 23"/>
          <p:cNvSpPr txBox="1">
            <a:spLocks noChangeArrowheads="1"/>
          </p:cNvSpPr>
          <p:nvPr/>
        </p:nvSpPr>
        <p:spPr bwMode="auto">
          <a:xfrm>
            <a:off x="6130415" y="920142"/>
            <a:ext cx="1620957" cy="307777"/>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b="1" dirty="0"/>
              <a:t>土砂崩れ発生箇所</a:t>
            </a:r>
          </a:p>
        </p:txBody>
      </p:sp>
      <p:sp>
        <p:nvSpPr>
          <p:cNvPr id="24" name="四角形吹き出し 23"/>
          <p:cNvSpPr/>
          <p:nvPr/>
        </p:nvSpPr>
        <p:spPr>
          <a:xfrm>
            <a:off x="6131024" y="3069038"/>
            <a:ext cx="2905152" cy="984885"/>
          </a:xfrm>
          <a:prstGeom prst="wedgeRectCallout">
            <a:avLst>
              <a:gd name="adj1" fmla="val 20687"/>
              <a:gd name="adj2" fmla="val -6622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anchor="ctr">
            <a:spAutoFit/>
          </a:bodyPr>
          <a:lstStyle/>
          <a:p>
            <a:pPr>
              <a:defRPr/>
            </a:pPr>
            <a:r>
              <a:rPr lang="ja-JP" altLang="en-US" sz="1600" b="1" dirty="0">
                <a:solidFill>
                  <a:schemeClr val="tx1"/>
                </a:solidFill>
                <a:latin typeface="+mj-ea"/>
                <a:ea typeface="+mj-ea"/>
              </a:rPr>
              <a:t>発生日：</a:t>
            </a:r>
          </a:p>
          <a:p>
            <a:pPr>
              <a:defRPr/>
            </a:pPr>
            <a:r>
              <a:rPr lang="ja-JP" altLang="en-US" sz="1600" b="1" dirty="0">
                <a:solidFill>
                  <a:schemeClr val="tx1"/>
                </a:solidFill>
                <a:latin typeface="+mj-ea"/>
                <a:ea typeface="+mj-ea"/>
              </a:rPr>
              <a:t>　平成</a:t>
            </a:r>
            <a:r>
              <a:rPr lang="en-US" altLang="ja-JP" sz="1600" b="1" dirty="0" smtClean="0">
                <a:solidFill>
                  <a:schemeClr val="tx1"/>
                </a:solidFill>
                <a:latin typeface="+mj-ea"/>
                <a:ea typeface="+mj-ea"/>
              </a:rPr>
              <a:t>29</a:t>
            </a:r>
            <a:r>
              <a:rPr lang="ja-JP" altLang="en-US" sz="1600" b="1" dirty="0" smtClean="0">
                <a:solidFill>
                  <a:schemeClr val="tx1"/>
                </a:solidFill>
                <a:latin typeface="+mj-ea"/>
                <a:ea typeface="+mj-ea"/>
              </a:rPr>
              <a:t>年</a:t>
            </a:r>
            <a:r>
              <a:rPr lang="en-US" altLang="ja-JP" sz="1600" b="1" dirty="0" smtClean="0">
                <a:solidFill>
                  <a:schemeClr val="tx1"/>
                </a:solidFill>
                <a:latin typeface="+mj-ea"/>
                <a:ea typeface="+mj-ea"/>
              </a:rPr>
              <a:t>10</a:t>
            </a:r>
            <a:r>
              <a:rPr lang="ja-JP" altLang="en-US" sz="1600" b="1" dirty="0" smtClean="0">
                <a:solidFill>
                  <a:schemeClr val="tx1"/>
                </a:solidFill>
                <a:latin typeface="+mj-ea"/>
                <a:ea typeface="+mj-ea"/>
              </a:rPr>
              <a:t>月</a:t>
            </a:r>
            <a:r>
              <a:rPr lang="en-US" altLang="ja-JP" sz="1600" b="1" dirty="0" smtClean="0">
                <a:solidFill>
                  <a:schemeClr val="tx1"/>
                </a:solidFill>
                <a:latin typeface="+mj-ea"/>
                <a:ea typeface="+mj-ea"/>
              </a:rPr>
              <a:t>22</a:t>
            </a:r>
            <a:r>
              <a:rPr lang="ja-JP" altLang="en-US" sz="1600" b="1" dirty="0" smtClean="0">
                <a:solidFill>
                  <a:schemeClr val="tx1"/>
                </a:solidFill>
                <a:latin typeface="+mj-ea"/>
                <a:ea typeface="+mj-ea"/>
              </a:rPr>
              <a:t>日</a:t>
            </a:r>
            <a:endParaRPr lang="ja-JP" altLang="en-US" sz="1600" b="1" dirty="0">
              <a:solidFill>
                <a:schemeClr val="tx1"/>
              </a:solidFill>
              <a:latin typeface="+mj-ea"/>
              <a:ea typeface="+mj-ea"/>
            </a:endParaRPr>
          </a:p>
          <a:p>
            <a:pPr>
              <a:defRPr/>
            </a:pPr>
            <a:r>
              <a:rPr lang="ja-JP" altLang="en-US" sz="1600" b="1" dirty="0" smtClean="0">
                <a:solidFill>
                  <a:schemeClr val="tx1"/>
                </a:solidFill>
                <a:latin typeface="+mj-ea"/>
                <a:ea typeface="+mj-ea"/>
              </a:rPr>
              <a:t>・</a:t>
            </a:r>
            <a:r>
              <a:rPr lang="ja-JP" altLang="en-US" sz="1600" b="1" dirty="0">
                <a:solidFill>
                  <a:schemeClr val="tx1"/>
                </a:solidFill>
                <a:latin typeface="+mj-ea"/>
                <a:ea typeface="+mj-ea"/>
              </a:rPr>
              <a:t>発生日から</a:t>
            </a:r>
          </a:p>
          <a:p>
            <a:pPr>
              <a:defRPr/>
            </a:pPr>
            <a:r>
              <a:rPr lang="ja-JP" altLang="en-US" sz="1600" b="1" dirty="0">
                <a:solidFill>
                  <a:schemeClr val="tx1"/>
                </a:solidFill>
                <a:latin typeface="+mj-ea"/>
                <a:ea typeface="+mj-ea"/>
              </a:rPr>
              <a:t>　</a:t>
            </a:r>
            <a:r>
              <a:rPr lang="ja-JP" altLang="en-US" sz="1600" b="1" dirty="0" smtClean="0">
                <a:solidFill>
                  <a:schemeClr val="tx1"/>
                </a:solidFill>
                <a:latin typeface="+mj-ea"/>
                <a:ea typeface="+mj-ea"/>
              </a:rPr>
              <a:t>２日間通行止め</a:t>
            </a:r>
            <a:endParaRPr lang="ja-JP" altLang="en-US" sz="1600" b="1" dirty="0">
              <a:solidFill>
                <a:schemeClr val="tx1"/>
              </a:solidFill>
              <a:latin typeface="+mj-ea"/>
              <a:ea typeface="+mj-ea"/>
            </a:endParaRPr>
          </a:p>
        </p:txBody>
      </p:sp>
      <p:sp>
        <p:nvSpPr>
          <p:cNvPr id="25" name="テキスト ボックス 23"/>
          <p:cNvSpPr txBox="1">
            <a:spLocks noChangeArrowheads="1"/>
          </p:cNvSpPr>
          <p:nvPr/>
        </p:nvSpPr>
        <p:spPr bwMode="auto">
          <a:xfrm>
            <a:off x="3186986" y="2655060"/>
            <a:ext cx="877164" cy="36933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800" dirty="0" smtClean="0"/>
              <a:t>写真②</a:t>
            </a:r>
            <a:endParaRPr lang="ja-JP" altLang="en-US" sz="1800" dirty="0"/>
          </a:p>
        </p:txBody>
      </p:sp>
      <p:sp>
        <p:nvSpPr>
          <p:cNvPr id="26" name="テキスト ボックス 23"/>
          <p:cNvSpPr txBox="1">
            <a:spLocks noChangeArrowheads="1"/>
          </p:cNvSpPr>
          <p:nvPr/>
        </p:nvSpPr>
        <p:spPr bwMode="auto">
          <a:xfrm>
            <a:off x="6247496" y="2671844"/>
            <a:ext cx="877163" cy="36933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800" dirty="0" smtClean="0"/>
              <a:t>写真③</a:t>
            </a:r>
            <a:endParaRPr lang="ja-JP" altLang="en-US" sz="1800" dirty="0"/>
          </a:p>
        </p:txBody>
      </p:sp>
      <p:sp>
        <p:nvSpPr>
          <p:cNvPr id="2" name="正方形/長方形 1"/>
          <p:cNvSpPr/>
          <p:nvPr/>
        </p:nvSpPr>
        <p:spPr>
          <a:xfrm>
            <a:off x="168278" y="5962054"/>
            <a:ext cx="8676401" cy="923330"/>
          </a:xfrm>
          <a:prstGeom prst="rect">
            <a:avLst/>
          </a:prstGeom>
        </p:spPr>
        <p:txBody>
          <a:bodyPr wrap="square">
            <a:spAutoFit/>
          </a:bodyPr>
          <a:lstStyle/>
          <a:p>
            <a:pPr>
              <a:buNone/>
            </a:pPr>
            <a:r>
              <a:rPr lang="ja-JP" altLang="en-US" b="1" dirty="0">
                <a:solidFill>
                  <a:srgbClr val="FF0000"/>
                </a:solidFill>
                <a:latin typeface="+mj-ea"/>
                <a:ea typeface="+mj-ea"/>
              </a:rPr>
              <a:t>⇒</a:t>
            </a:r>
            <a:r>
              <a:rPr lang="ja-JP" altLang="en-US" b="1" dirty="0" smtClean="0">
                <a:solidFill>
                  <a:srgbClr val="FF0000"/>
                </a:solidFill>
                <a:latin typeface="+mj-ea"/>
                <a:ea typeface="+mj-ea"/>
              </a:rPr>
              <a:t>現道は、狭小箇所・急傾斜地崩壊危険箇所が多数あり、自然災害による交通規制も</a:t>
            </a:r>
            <a:endParaRPr lang="en-US" altLang="ja-JP" b="1" dirty="0" smtClean="0">
              <a:solidFill>
                <a:srgbClr val="FF0000"/>
              </a:solidFill>
              <a:latin typeface="+mj-ea"/>
              <a:ea typeface="+mj-ea"/>
            </a:endParaRPr>
          </a:p>
          <a:p>
            <a:pPr>
              <a:buNone/>
            </a:pPr>
            <a:r>
              <a:rPr lang="ja-JP" altLang="en-US" b="1" dirty="0">
                <a:solidFill>
                  <a:srgbClr val="FF0000"/>
                </a:solidFill>
                <a:latin typeface="+mj-ea"/>
                <a:ea typeface="+mj-ea"/>
              </a:rPr>
              <a:t>　 </a:t>
            </a:r>
            <a:r>
              <a:rPr lang="ja-JP" altLang="en-US" b="1" dirty="0" smtClean="0">
                <a:solidFill>
                  <a:srgbClr val="FF0000"/>
                </a:solidFill>
                <a:latin typeface="+mj-ea"/>
                <a:ea typeface="+mj-ea"/>
              </a:rPr>
              <a:t>相次いで生じている状況。府県間を跨ぐ広域での防災</a:t>
            </a:r>
            <a:r>
              <a:rPr lang="ja-JP" altLang="en-US" b="1" dirty="0">
                <a:solidFill>
                  <a:srgbClr val="FF0000"/>
                </a:solidFill>
                <a:latin typeface="+mj-ea"/>
                <a:ea typeface="+mj-ea"/>
              </a:rPr>
              <a:t>・経済活動の</a:t>
            </a:r>
            <a:r>
              <a:rPr lang="ja-JP" altLang="en-US" b="1" dirty="0" smtClean="0">
                <a:solidFill>
                  <a:srgbClr val="FF0000"/>
                </a:solidFill>
                <a:latin typeface="+mj-ea"/>
                <a:ea typeface="+mj-ea"/>
              </a:rPr>
              <a:t>ための道路ネット</a:t>
            </a:r>
            <a:endParaRPr lang="en-US" altLang="ja-JP" b="1" dirty="0" smtClean="0">
              <a:solidFill>
                <a:srgbClr val="FF0000"/>
              </a:solidFill>
              <a:latin typeface="+mj-ea"/>
              <a:ea typeface="+mj-ea"/>
            </a:endParaRPr>
          </a:p>
          <a:p>
            <a:pPr>
              <a:buNone/>
            </a:pPr>
            <a:r>
              <a:rPr lang="ja-JP" altLang="en-US" b="1" dirty="0" smtClean="0">
                <a:solidFill>
                  <a:srgbClr val="FF0000"/>
                </a:solidFill>
                <a:latin typeface="+mj-ea"/>
                <a:ea typeface="+mj-ea"/>
              </a:rPr>
              <a:t>　 ワーク</a:t>
            </a:r>
            <a:r>
              <a:rPr lang="ja-JP" altLang="en-US" b="1" dirty="0">
                <a:solidFill>
                  <a:srgbClr val="FF0000"/>
                </a:solidFill>
                <a:latin typeface="+mj-ea"/>
                <a:ea typeface="+mj-ea"/>
              </a:rPr>
              <a:t>として、本バイパスの早期整備が必要。</a:t>
            </a:r>
            <a:endParaRPr lang="en-US" altLang="ja-JP" b="1" dirty="0">
              <a:solidFill>
                <a:srgbClr val="FF0000"/>
              </a:solidFill>
              <a:latin typeface="+mj-ea"/>
              <a:ea typeface="+mj-ea"/>
            </a:endParaRPr>
          </a:p>
        </p:txBody>
      </p:sp>
    </p:spTree>
    <p:extLst>
      <p:ext uri="{BB962C8B-B14F-4D97-AF65-F5344CB8AC3E}">
        <p14:creationId xmlns:p14="http://schemas.microsoft.com/office/powerpoint/2010/main" val="3239517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1F497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F234E4-FD15-46C1-93FB-27D881D20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1C2A7C-4367-4520-81EE-A7F266CF4AD7}">
  <ds:schemaRefs>
    <ds:schemaRef ds:uri="http://schemas.microsoft.com/sharepoint/v3"/>
    <ds:schemaRef ds:uri="http://schemas.microsoft.com/office/infopath/2007/PartnerControls"/>
    <ds:schemaRef ds:uri="4e21aece-359b-4e6f-8f54-c70e1e237c6a"/>
    <ds:schemaRef ds:uri="http://schemas.microsoft.com/office/2006/documentManagement/types"/>
    <ds:schemaRef ds:uri="http://schemas.microsoft.com/office/2006/metadata/properties"/>
    <ds:schemaRef ds:uri="http://purl.org/dc/dcmitype/"/>
    <ds:schemaRef ds:uri="http://purl.org/dc/elements/1.1/"/>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0673909-9E68-4D70-A83F-6DC2A369A3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4138</TotalTime>
  <Words>4478</Words>
  <Application>Microsoft Office PowerPoint</Application>
  <PresentationFormat>画面に合わせる (4:3)</PresentationFormat>
  <Paragraphs>487</Paragraphs>
  <Slides>18</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18</vt:i4>
      </vt:variant>
    </vt:vector>
  </HeadingPairs>
  <TitlesOfParts>
    <vt:vector size="29" baseType="lpstr">
      <vt:lpstr>HGPｺﾞｼｯｸM</vt:lpstr>
      <vt:lpstr>HGSｺﾞｼｯｸM</vt:lpstr>
      <vt:lpstr>HG丸ｺﾞｼｯｸM-PRO</vt:lpstr>
      <vt:lpstr>Meiryo UI</vt:lpstr>
      <vt:lpstr>ＭＳ Ｐゴシック</vt:lpstr>
      <vt:lpstr>ＭＳ ゴシック</vt:lpstr>
      <vt:lpstr>新細明體</vt:lpstr>
      <vt:lpstr>Arial</vt:lpstr>
      <vt:lpstr>Calibri</vt:lpstr>
      <vt:lpstr>Viner Hand ITC</vt:lpstr>
      <vt:lpstr>Office テーマ</vt:lpstr>
      <vt:lpstr>PowerPoint プレゼンテーション</vt:lpstr>
      <vt:lpstr>１．事業概要</vt:lpstr>
      <vt:lpstr>PowerPoint プレゼンテーション</vt:lpstr>
      <vt:lpstr>１．事業概要</vt:lpstr>
      <vt:lpstr>１．事業概要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麻野　員代</dc:creator>
  <cp:lastModifiedBy>浅野　統弘</cp:lastModifiedBy>
  <cp:revision>175</cp:revision>
  <cp:lastPrinted>2020-09-04T03:29:40Z</cp:lastPrinted>
  <dcterms:created xsi:type="dcterms:W3CDTF">2016-08-02T07:09:19Z</dcterms:created>
  <dcterms:modified xsi:type="dcterms:W3CDTF">2020-09-23T04:04:04Z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