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72" r:id="rId1"/>
  </p:sldMasterIdLst>
  <p:notesMasterIdLst>
    <p:notesMasterId r:id="rId17"/>
  </p:notesMasterIdLst>
  <p:handoutMasterIdLst>
    <p:handoutMasterId r:id="rId18"/>
  </p:handoutMasterIdLst>
  <p:sldIdLst>
    <p:sldId id="729" r:id="rId2"/>
    <p:sldId id="783" r:id="rId3"/>
    <p:sldId id="774" r:id="rId4"/>
    <p:sldId id="786" r:id="rId5"/>
    <p:sldId id="781" r:id="rId6"/>
    <p:sldId id="761" r:id="rId7"/>
    <p:sldId id="779" r:id="rId8"/>
    <p:sldId id="763" r:id="rId9"/>
    <p:sldId id="773" r:id="rId10"/>
    <p:sldId id="777" r:id="rId11"/>
    <p:sldId id="778" r:id="rId12"/>
    <p:sldId id="765" r:id="rId13"/>
    <p:sldId id="782" r:id="rId14"/>
    <p:sldId id="768" r:id="rId15"/>
    <p:sldId id="770"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7EC97"/>
    <a:srgbClr val="FD6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56" autoAdjust="0"/>
    <p:restoredTop sz="94434" autoAdjust="0"/>
  </p:normalViewPr>
  <p:slideViewPr>
    <p:cSldViewPr>
      <p:cViewPr varScale="1">
        <p:scale>
          <a:sx n="60" d="100"/>
          <a:sy n="60" d="100"/>
        </p:scale>
        <p:origin x="918" y="78"/>
      </p:cViewPr>
      <p:guideLst>
        <p:guide orient="horz" pos="2160"/>
        <p:guide pos="2880"/>
      </p:guideLst>
    </p:cSldViewPr>
  </p:slideViewPr>
  <p:notesTextViewPr>
    <p:cViewPr>
      <p:scale>
        <a:sx n="1" d="1"/>
        <a:sy n="1" d="1"/>
      </p:scale>
      <p:origin x="0" y="0"/>
    </p:cViewPr>
  </p:notesTextViewPr>
  <p:sorterViewPr>
    <p:cViewPr>
      <p:scale>
        <a:sx n="60" d="100"/>
        <a:sy n="60" d="100"/>
      </p:scale>
      <p:origin x="0" y="-2808"/>
    </p:cViewPr>
  </p:sorterViewPr>
  <p:notesViewPr>
    <p:cSldViewPr>
      <p:cViewPr varScale="1">
        <p:scale>
          <a:sx n="52" d="100"/>
          <a:sy n="52" d="100"/>
        </p:scale>
        <p:origin x="2952" y="9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4" cy="496888"/>
          </a:xfrm>
          <a:prstGeom prst="rect">
            <a:avLst/>
          </a:prstGeom>
        </p:spPr>
        <p:txBody>
          <a:bodyPr vert="horz" lIns="91418" tIns="45709" rIns="91418" bIns="45709"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3" y="9440866"/>
            <a:ext cx="2949574" cy="496887"/>
          </a:xfrm>
          <a:prstGeom prst="rect">
            <a:avLst/>
          </a:prstGeom>
        </p:spPr>
        <p:txBody>
          <a:bodyPr vert="horz" lIns="91418" tIns="45709" rIns="91418" bIns="4570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6"/>
            <a:ext cx="2949574" cy="496887"/>
          </a:xfrm>
          <a:prstGeom prst="rect">
            <a:avLst/>
          </a:prstGeom>
        </p:spPr>
        <p:txBody>
          <a:bodyPr vert="horz" lIns="91418" tIns="45709" rIns="91418" bIns="45709"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49787" cy="496967"/>
          </a:xfrm>
          <a:prstGeom prst="rect">
            <a:avLst/>
          </a:prstGeom>
        </p:spPr>
        <p:txBody>
          <a:bodyPr vert="horz" lIns="91418" tIns="45709" rIns="91418"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6967"/>
          </a:xfrm>
          <a:prstGeom prst="rect">
            <a:avLst/>
          </a:prstGeom>
        </p:spPr>
        <p:txBody>
          <a:bodyPr vert="horz" lIns="91418" tIns="45709" rIns="91418" bIns="45709" rtlCol="0"/>
          <a:lstStyle>
            <a:lvl1pPr algn="r">
              <a:defRPr sz="1200"/>
            </a:lvl1pPr>
          </a:lstStyle>
          <a:p>
            <a:fld id="{8D5BEBC8-2257-4310-91FB-3838D0908DC9}" type="datetimeFigureOut">
              <a:rPr kumimoji="1" lang="ja-JP" altLang="en-US" smtClean="0"/>
              <a:t>2020/8/6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8" tIns="45709" rIns="91418" bIns="45709"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1418" tIns="45709" rIns="91418" bIns="4570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40648"/>
            <a:ext cx="2949787" cy="496967"/>
          </a:xfrm>
          <a:prstGeom prst="rect">
            <a:avLst/>
          </a:prstGeom>
        </p:spPr>
        <p:txBody>
          <a:bodyPr vert="horz" lIns="91418" tIns="45709" rIns="91418"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1418" tIns="45709" rIns="91418" bIns="45709"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9357" indent="-179357">
              <a:tabLst>
                <a:tab pos="360301" algn="l"/>
              </a:tabLst>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a:p>
        </p:txBody>
      </p:sp>
    </p:spTree>
    <p:extLst>
      <p:ext uri="{BB962C8B-B14F-4D97-AF65-F5344CB8AC3E}">
        <p14:creationId xmlns:p14="http://schemas.microsoft.com/office/powerpoint/2010/main" val="949736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3</a:t>
            </a:fld>
            <a:endParaRPr kumimoji="1" lang="ja-JP" altLang="en-US"/>
          </a:p>
        </p:txBody>
      </p:sp>
    </p:spTree>
    <p:extLst>
      <p:ext uri="{BB962C8B-B14F-4D97-AF65-F5344CB8AC3E}">
        <p14:creationId xmlns:p14="http://schemas.microsoft.com/office/powerpoint/2010/main" val="1531788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EB0E46-4664-445D-A08A-355127D9B610}" type="datetime1">
              <a:rPr kumimoji="1" lang="ja-JP" altLang="en-US" smtClean="0"/>
              <a:t>2020/8/6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39859188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AFF2A2C-A528-4E2A-949B-5E751DCB01AD}" type="datetime1">
              <a:rPr kumimoji="1" lang="ja-JP" altLang="en-US" smtClean="0"/>
              <a:t>2020/8/6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30057213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51128C9-7147-4D94-AF65-E4A7B195B972}" type="datetime1">
              <a:rPr kumimoji="1" lang="ja-JP" altLang="en-US" smtClean="0"/>
              <a:t>2020/8/6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8"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8658802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C312FBC-C4C8-4DF9-ADF5-FDE4CC8932CD}" type="datetime1">
              <a:rPr kumimoji="1" lang="ja-JP" altLang="en-US" smtClean="0"/>
              <a:t>2020/8/6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10"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7928181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6DAF623-7211-4EE0-BDEC-43551C73AE56}" type="datetime1">
              <a:rPr kumimoji="1" lang="ja-JP" altLang="en-US" smtClean="0"/>
              <a:t>2020/8/6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135092491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864919F-F3C3-49FC-AEB8-A4B362C9AF36}" type="datetime1">
              <a:rPr kumimoji="1" lang="ja-JP" altLang="en-US" smtClean="0"/>
              <a:t>2020/8/6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5" name="スライド番号プレースホルダー 5"/>
          <p:cNvSpPr>
            <a:spLocks noGrp="1"/>
          </p:cNvSpPr>
          <p:nvPr>
            <p:ph type="sldNum" sz="quarter" idx="12"/>
          </p:nvPr>
        </p:nvSpPr>
        <p:spPr bwMode="white">
          <a:xfrm>
            <a:off x="7062936" y="6351"/>
            <a:ext cx="2057400" cy="365125"/>
          </a:xfrm>
        </p:spPr>
        <p:txBody>
          <a:bodyPr/>
          <a:lstStyle>
            <a:lvl1pPr>
              <a:defRPr sz="1600">
                <a:solidFill>
                  <a:schemeClr val="bg1"/>
                </a:solidFill>
                <a:latin typeface="Meiryo UI" panose="020B0604030504040204" pitchFamily="50" charset="-128"/>
                <a:ea typeface="Meiryo UI" panose="020B0604030504040204" pitchFamily="50" charset="-128"/>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166445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6EBDC1-6480-4224-8402-E67ADBFA7022}" type="datetime1">
              <a:rPr kumimoji="1" lang="ja-JP" altLang="en-US" smtClean="0"/>
              <a:t>2020/8/6</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DA1747-7AE3-4485-B1CC-5CDDF653E874}" type="slidenum">
              <a:rPr lang="ja-JP" altLang="en-US" smtClean="0"/>
              <a:pPr/>
              <a:t>‹#›</a:t>
            </a:fld>
            <a:endParaRPr lang="ja-JP" altLang="en-US"/>
          </a:p>
        </p:txBody>
      </p:sp>
    </p:spTree>
    <p:extLst>
      <p:ext uri="{BB962C8B-B14F-4D97-AF65-F5344CB8AC3E}">
        <p14:creationId xmlns:p14="http://schemas.microsoft.com/office/powerpoint/2010/main" val="24352124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1"/>
          <p:cNvSpPr txBox="1"/>
          <p:nvPr/>
        </p:nvSpPr>
        <p:spPr>
          <a:xfrm>
            <a:off x="7524328" y="100086"/>
            <a:ext cx="1224136" cy="5452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kern="100" dirty="0">
                <a:effectLst/>
                <a:latin typeface="游明朝" panose="02020400000000000000" pitchFamily="18" charset="-128"/>
                <a:ea typeface="ＭＳ ゴシック" panose="020B0609070205080204" pitchFamily="49" charset="-128"/>
                <a:cs typeface="Times New Roman" panose="02020603050405020304" pitchFamily="18" charset="0"/>
              </a:rPr>
              <a:t>資料</a:t>
            </a:r>
            <a:r>
              <a:rPr lang="ja-JP" kern="100" dirty="0" smtClean="0">
                <a:effectLst/>
                <a:latin typeface="游明朝" panose="02020400000000000000" pitchFamily="18" charset="-128"/>
                <a:ea typeface="ＭＳ ゴシック" panose="020B0609070205080204" pitchFamily="49" charset="-128"/>
                <a:cs typeface="Times New Roman" panose="02020603050405020304" pitchFamily="18" charset="0"/>
              </a:rPr>
              <a:t>３</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6" name="テキスト ボックス 5"/>
          <p:cNvSpPr txBox="1"/>
          <p:nvPr/>
        </p:nvSpPr>
        <p:spPr>
          <a:xfrm>
            <a:off x="647056" y="2348880"/>
            <a:ext cx="8496944" cy="2616101"/>
          </a:xfrm>
          <a:prstGeom prst="rect">
            <a:avLst/>
          </a:prstGeom>
          <a:noFill/>
        </p:spPr>
        <p:txBody>
          <a:bodyPr wrap="square" rtlCol="0">
            <a:spAutoFit/>
          </a:bodyPr>
          <a:lstStyle/>
          <a:p>
            <a:pPr>
              <a:lnSpc>
                <a:spcPct val="200000"/>
              </a:lnSpc>
            </a:pPr>
            <a:r>
              <a:rPr lang="ja-JP" altLang="en-US" sz="2800" b="1" dirty="0" smtClean="0">
                <a:latin typeface="Meiryo UI" panose="020B0604030504040204" pitchFamily="50" charset="-128"/>
                <a:ea typeface="Meiryo UI" panose="020B0604030504040204" pitchFamily="50" charset="-128"/>
              </a:rPr>
              <a:t>１</a:t>
            </a: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食品ロス</a:t>
            </a:r>
            <a:r>
              <a:rPr lang="ja-JP" altLang="en-US" sz="2800" b="1" dirty="0">
                <a:latin typeface="Meiryo UI" panose="020B0604030504040204" pitchFamily="50" charset="-128"/>
                <a:ea typeface="Meiryo UI" panose="020B0604030504040204" pitchFamily="50" charset="-128"/>
              </a:rPr>
              <a:t>削減</a:t>
            </a:r>
            <a:r>
              <a:rPr lang="ja-JP" altLang="en-US" sz="2800" b="1" dirty="0" smtClean="0">
                <a:latin typeface="Meiryo UI" panose="020B0604030504040204" pitchFamily="50" charset="-128"/>
                <a:ea typeface="Meiryo UI" panose="020B0604030504040204" pitchFamily="50" charset="-128"/>
              </a:rPr>
              <a:t>に向けた施策の推進</a:t>
            </a:r>
            <a:endParaRPr lang="en-US" altLang="ja-JP" sz="2800" b="1" dirty="0" smtClean="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１）</a:t>
            </a:r>
            <a:r>
              <a:rPr lang="ja-JP" altLang="en-US" sz="2400" dirty="0" smtClean="0">
                <a:latin typeface="Meiryo UI" panose="020B0604030504040204" pitchFamily="50" charset="-128"/>
                <a:ea typeface="Meiryo UI" panose="020B0604030504040204" pitchFamily="50" charset="-128"/>
              </a:rPr>
              <a:t>大阪府が目指す将来像</a:t>
            </a:r>
            <a:endParaRPr lang="en-US" altLang="ja-JP" sz="2400" dirty="0" smtClean="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食品</a:t>
            </a:r>
            <a:r>
              <a:rPr lang="ja-JP" altLang="en-US" sz="2400" dirty="0">
                <a:latin typeface="Meiryo UI" panose="020B0604030504040204" pitchFamily="50" charset="-128"/>
                <a:ea typeface="Meiryo UI" panose="020B0604030504040204" pitchFamily="50" charset="-128"/>
              </a:rPr>
              <a:t>関連事業者や消費者が求められる役割と行動</a:t>
            </a: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a:lnSpc>
                <a:spcPct val="200000"/>
              </a:lnSpc>
            </a:pPr>
            <a:r>
              <a:rPr lang="ja-JP" altLang="en-US" sz="2800" b="1" dirty="0">
                <a:latin typeface="Meiryo UI" panose="020B0604030504040204" pitchFamily="50" charset="-128"/>
                <a:ea typeface="Meiryo UI" panose="020B0604030504040204" pitchFamily="50" charset="-128"/>
              </a:rPr>
              <a:t>２　</a:t>
            </a:r>
            <a:r>
              <a:rPr lang="ja-JP" altLang="en-US" sz="2800" b="1" dirty="0" smtClean="0">
                <a:latin typeface="Meiryo UI" panose="020B0604030504040204" pitchFamily="50" charset="-128"/>
                <a:ea typeface="Meiryo UI" panose="020B0604030504040204" pitchFamily="50" charset="-128"/>
              </a:rPr>
              <a:t>目標の考え方について</a:t>
            </a:r>
            <a:endParaRPr lang="en-US" altLang="ja-JP" sz="2800" b="1"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67348" y="1340768"/>
            <a:ext cx="8496944" cy="584775"/>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＜食品ロス</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削減</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推進計画部会の</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検討</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内容＞</a:t>
            </a:r>
            <a:endParaRPr lang="ja-JP" altLang="en-US"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67501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9</a:t>
            </a:fld>
            <a:endParaRPr lang="ja-JP" altLang="en-US"/>
          </a:p>
        </p:txBody>
      </p:sp>
      <p:sp>
        <p:nvSpPr>
          <p:cNvPr id="5" name="タイトル 4"/>
          <p:cNvSpPr txBox="1">
            <a:spLocks/>
          </p:cNvSpPr>
          <p:nvPr/>
        </p:nvSpPr>
        <p:spPr>
          <a:xfrm>
            <a:off x="192016" y="682463"/>
            <a:ext cx="7886700" cy="461665"/>
          </a:xfrm>
          <a:prstGeom prst="rect">
            <a:avLst/>
          </a:prstGeom>
          <a:noFill/>
        </p:spPr>
        <p:txBody>
          <a:bodyPr wrap="square" rtlCol="0">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400" b="1" dirty="0" smtClean="0">
                <a:latin typeface="Meiryo UI" panose="020B0604030504040204" pitchFamily="50" charset="-128"/>
                <a:ea typeface="Meiryo UI" panose="020B0604030504040204" pitchFamily="50" charset="-128"/>
              </a:rPr>
              <a:t>■需要に見合った販売の推進</a:t>
            </a:r>
            <a:endParaRPr lang="ja-JP" altLang="en-US" sz="2400" b="1" dirty="0">
              <a:latin typeface="Meiryo UI" panose="020B0604030504040204" pitchFamily="50" charset="-128"/>
              <a:ea typeface="Meiryo UI" panose="020B0604030504040204" pitchFamily="50" charset="-128"/>
            </a:endParaRPr>
          </a:p>
        </p:txBody>
      </p:sp>
      <p:sp>
        <p:nvSpPr>
          <p:cNvPr id="6" name="角丸四角形 5"/>
          <p:cNvSpPr/>
          <p:nvPr/>
        </p:nvSpPr>
        <p:spPr>
          <a:xfrm>
            <a:off x="192016" y="1226298"/>
            <a:ext cx="8856984" cy="1098181"/>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285750" indent="-2857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食品ロス削減のための商慣習検討ワーキングチーム</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おいて、⽇配品の⾷品ロス削減に向けての検討を実施</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メーカー側</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の⾷品ロスを削減するためには、⾒込⽣産から受注⽣産へ変更するための</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発注リードタイム</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の確保が必要。</a:t>
            </a:r>
          </a:p>
          <a:p>
            <a:pPr marL="285750" indent="-2857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で、発注リードタイムの延⻑に伴い、店舗発注業務が煩雑化し、⼩売業者の⾷品</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ロスが</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増加しないよう、発注精度の向上や発注業務の効率化が必要</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87" y="2636912"/>
            <a:ext cx="8768578" cy="3528392"/>
          </a:xfrm>
          <a:prstGeom prst="rect">
            <a:avLst/>
          </a:prstGeom>
        </p:spPr>
      </p:pic>
      <p:sp>
        <p:nvSpPr>
          <p:cNvPr id="11" name="テキスト ボックス 10"/>
          <p:cNvSpPr txBox="1"/>
          <p:nvPr/>
        </p:nvSpPr>
        <p:spPr bwMode="white">
          <a:xfrm>
            <a:off x="0" y="-27822"/>
            <a:ext cx="9144000" cy="400110"/>
          </a:xfrm>
          <a:prstGeom prst="rect">
            <a:avLst/>
          </a:prstGeom>
          <a:noFill/>
          <a:ln>
            <a:noFill/>
          </a:ln>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１</a:t>
            </a:r>
            <a:r>
              <a:rPr lang="en-US" altLang="ja-JP" sz="2000" b="1" dirty="0" smtClean="0">
                <a:solidFill>
                  <a:schemeClr val="bg1"/>
                </a:solidFill>
                <a:latin typeface="Meiryo UI" panose="020B0604030504040204" pitchFamily="50" charset="-128"/>
                <a:ea typeface="Meiryo UI" panose="020B0604030504040204" pitchFamily="50" charset="-128"/>
              </a:rPr>
              <a:t>-</a:t>
            </a:r>
            <a:r>
              <a:rPr lang="ja-JP" altLang="en-US" sz="2000" b="1" dirty="0" smtClean="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２）食品関連事業者や消費者が求められる役割と</a:t>
            </a:r>
            <a:r>
              <a:rPr lang="ja-JP" altLang="en-US" sz="2000" b="1" dirty="0" smtClean="0">
                <a:solidFill>
                  <a:schemeClr val="bg1"/>
                </a:solidFill>
                <a:latin typeface="Meiryo UI" panose="020B0604030504040204" pitchFamily="50" charset="-128"/>
                <a:ea typeface="Meiryo UI" panose="020B0604030504040204" pitchFamily="50" charset="-128"/>
              </a:rPr>
              <a:t>行動</a:t>
            </a:r>
            <a:r>
              <a:rPr lang="ja-JP" altLang="en-US" sz="2000" b="1" dirty="0" smtClean="0">
                <a:latin typeface="Meiryo UI" panose="020B0604030504040204" pitchFamily="50" charset="-128"/>
                <a:ea typeface="Meiryo UI" panose="020B0604030504040204" pitchFamily="50" charset="-128"/>
              </a:rPr>
              <a:t>　</a:t>
            </a:r>
            <a:endParaRPr lang="en-US" altLang="ja-JP" sz="2000" b="1"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270927" y="404664"/>
            <a:ext cx="1800493" cy="310341"/>
          </a:xfrm>
          <a:prstGeom prst="rect">
            <a:avLst/>
          </a:prstGeom>
        </p:spPr>
        <p:txBody>
          <a:bodyPr wrap="none">
            <a:spAutoFit/>
          </a:bodyPr>
          <a:lstStyle/>
          <a:p>
            <a:pPr marL="1588" indent="-1588">
              <a:lnSpc>
                <a:spcPts val="1700"/>
              </a:lnSpc>
              <a:tabLst>
                <a:tab pos="360363" algn="l"/>
              </a:tabLst>
            </a:pPr>
            <a:r>
              <a:rPr lang="ja-JP" altLang="en-US" b="1" dirty="0" smtClean="0">
                <a:latin typeface="メイリオ" panose="020B0604030504040204" pitchFamily="50" charset="-128"/>
                <a:ea typeface="メイリオ" panose="020B0604030504040204" pitchFamily="50" charset="-128"/>
              </a:rPr>
              <a:t>　</a:t>
            </a:r>
            <a:r>
              <a:rPr lang="en-US" altLang="ja-JP" b="1" dirty="0" smtClean="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参考情報</a:t>
            </a:r>
            <a:r>
              <a:rPr lang="en-US" altLang="ja-JP" b="1" dirty="0" smtClean="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71820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10</a:t>
            </a:fld>
            <a:endParaRPr lang="ja-JP" altLang="en-US"/>
          </a:p>
        </p:txBody>
      </p:sp>
      <p:sp>
        <p:nvSpPr>
          <p:cNvPr id="5" name="タイトル 4"/>
          <p:cNvSpPr txBox="1">
            <a:spLocks/>
          </p:cNvSpPr>
          <p:nvPr/>
        </p:nvSpPr>
        <p:spPr>
          <a:xfrm>
            <a:off x="194933" y="611311"/>
            <a:ext cx="7886700" cy="461665"/>
          </a:xfrm>
          <a:prstGeom prst="rect">
            <a:avLst/>
          </a:prstGeom>
          <a:noFill/>
        </p:spPr>
        <p:txBody>
          <a:bodyPr wrap="square" rtlCol="0">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dirty="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飲食店における食べ残し対策について</a:t>
            </a:r>
            <a:endParaRPr lang="ja-JP" altLang="en-US" sz="2400" b="1" dirty="0">
              <a:latin typeface="Meiryo UI" panose="020B0604030504040204" pitchFamily="50" charset="-128"/>
              <a:ea typeface="Meiryo UI" panose="020B0604030504040204" pitchFamily="50" charset="-128"/>
            </a:endParaRPr>
          </a:p>
        </p:txBody>
      </p:sp>
      <p:sp>
        <p:nvSpPr>
          <p:cNvPr id="6" name="角丸四角形 5"/>
          <p:cNvSpPr/>
          <p:nvPr/>
        </p:nvSpPr>
        <p:spPr>
          <a:xfrm>
            <a:off x="405490" y="1014112"/>
            <a:ext cx="8333019" cy="1606012"/>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285750" indent="-285750">
              <a:spcAft>
                <a:spcPts val="600"/>
              </a:spcAft>
              <a:buFont typeface="Meiryo UI" panose="020B0604030504040204" pitchFamily="50" charset="-128"/>
              <a:buChar char="○"/>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我が国の食品産業のうち、外食産業から多くの食品ロスが</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発生。</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Meiryo UI" panose="020B0604030504040204" pitchFamily="50" charset="-128"/>
              <a:buChar char="○"/>
            </a:pP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月、消費者庁の物価モニター調査で、食べきれなかった食品の持ち帰りの意識について尋ねた結果、外食時に食べきれなかった料理を持ち帰ることに</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割が賛成する一方、実際に持ち帰ったことのある人は</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割であった。</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飲食店</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における「食べきり・持ち帰り」が進んでいない要因として</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衛生上の懸念に加えて</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、小盛</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メニューの周知不足や、お店の方に持ち帰る旨を伝えにくい事などが考えられる</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Meiryo UI" panose="020B0604030504040204" pitchFamily="50" charset="-128"/>
              <a:buChar char="○"/>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外⾷時のおいしく「⾷</a:t>
            </a:r>
            <a:r>
              <a:rPr lang="ja-JP" altLang="en-US" sz="1400" kern="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べ</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きり」ガイドを作成（消費者庁、農林水産省、環境省</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405490" y="2642257"/>
            <a:ext cx="8418368" cy="4206104"/>
          </a:xfrm>
          <a:prstGeom prst="rect">
            <a:avLst/>
          </a:prstGeom>
          <a:noFill/>
          <a:ln w="2222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39553" y="2670150"/>
            <a:ext cx="4529642" cy="288147"/>
          </a:xfrm>
          <a:prstGeom prst="rect">
            <a:avLst/>
          </a:prstGeom>
          <a:noFill/>
          <a:ln>
            <a:solidFill>
              <a:schemeClr val="tx1"/>
            </a:solidFill>
          </a:ln>
        </p:spPr>
        <p:txBody>
          <a:bodyPr wrap="square" lIns="36000" tIns="36000" rIns="36000" bIns="36000" rtlCol="0">
            <a:spAutoFit/>
          </a:bodyPr>
          <a:lstStyle/>
          <a:p>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大阪府</a:t>
            </a:r>
            <a:r>
              <a:rPr kumimoji="1" lang="en-US" altLang="ja-JP" sz="1400" b="1" dirty="0" smtClean="0">
                <a:latin typeface="Meiryo UI" panose="020B0604030504040204" pitchFamily="50" charset="-128"/>
                <a:ea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rPr>
              <a:t>飲食店に“持ち帰り”実証実験で使用した啓発</a:t>
            </a:r>
            <a:r>
              <a:rPr kumimoji="1" lang="en-US" altLang="ja-JP" sz="1400" b="1" dirty="0" smtClean="0">
                <a:latin typeface="Meiryo UI" panose="020B0604030504040204" pitchFamily="50" charset="-128"/>
                <a:ea typeface="Meiryo UI" panose="020B0604030504040204" pitchFamily="50" charset="-128"/>
              </a:rPr>
              <a:t>POP</a:t>
            </a:r>
            <a:endParaRPr kumimoji="1" lang="ja-JP" altLang="en-US" sz="14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a:stretch>
            <a:fillRect/>
          </a:stretch>
        </p:blipFill>
        <p:spPr>
          <a:xfrm>
            <a:off x="628851" y="3008323"/>
            <a:ext cx="2665351" cy="1710694"/>
          </a:xfrm>
          <a:prstGeom prst="rect">
            <a:avLst/>
          </a:prstGeom>
        </p:spPr>
      </p:pic>
      <p:pic>
        <p:nvPicPr>
          <p:cNvPr id="10" name="図 9"/>
          <p:cNvPicPr>
            <a:picLocks noChangeAspect="1"/>
          </p:cNvPicPr>
          <p:nvPr/>
        </p:nvPicPr>
        <p:blipFill>
          <a:blip r:embed="rId3"/>
          <a:stretch>
            <a:fillRect/>
          </a:stretch>
        </p:blipFill>
        <p:spPr>
          <a:xfrm>
            <a:off x="3294202" y="3008323"/>
            <a:ext cx="2701126" cy="1727162"/>
          </a:xfrm>
          <a:prstGeom prst="rect">
            <a:avLst/>
          </a:prstGeom>
        </p:spPr>
      </p:pic>
      <p:pic>
        <p:nvPicPr>
          <p:cNvPr id="11" name="図 10"/>
          <p:cNvPicPr>
            <a:picLocks noChangeAspect="1"/>
          </p:cNvPicPr>
          <p:nvPr/>
        </p:nvPicPr>
        <p:blipFill>
          <a:blip r:embed="rId4"/>
          <a:stretch>
            <a:fillRect/>
          </a:stretch>
        </p:blipFill>
        <p:spPr>
          <a:xfrm>
            <a:off x="1979711" y="4732313"/>
            <a:ext cx="3089483" cy="2063164"/>
          </a:xfrm>
          <a:prstGeom prst="rect">
            <a:avLst/>
          </a:prstGeom>
        </p:spPr>
      </p:pic>
      <p:pic>
        <p:nvPicPr>
          <p:cNvPr id="12" name="図 11"/>
          <p:cNvPicPr>
            <a:picLocks noChangeAspect="1"/>
          </p:cNvPicPr>
          <p:nvPr/>
        </p:nvPicPr>
        <p:blipFill>
          <a:blip r:embed="rId5"/>
          <a:stretch>
            <a:fillRect/>
          </a:stretch>
        </p:blipFill>
        <p:spPr>
          <a:xfrm>
            <a:off x="6065302" y="3073602"/>
            <a:ext cx="2499755" cy="3666732"/>
          </a:xfrm>
          <a:prstGeom prst="rect">
            <a:avLst/>
          </a:prstGeom>
        </p:spPr>
      </p:pic>
      <p:sp>
        <p:nvSpPr>
          <p:cNvPr id="15" name="テキスト ボックス 14"/>
          <p:cNvSpPr txBox="1"/>
          <p:nvPr/>
        </p:nvSpPr>
        <p:spPr bwMode="white">
          <a:xfrm>
            <a:off x="0" y="-27822"/>
            <a:ext cx="9144000" cy="400110"/>
          </a:xfrm>
          <a:prstGeom prst="rect">
            <a:avLst/>
          </a:prstGeom>
          <a:noFill/>
          <a:ln>
            <a:noFill/>
          </a:ln>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１</a:t>
            </a:r>
            <a:r>
              <a:rPr lang="en-US" altLang="ja-JP" sz="2000" b="1" dirty="0" smtClean="0">
                <a:solidFill>
                  <a:schemeClr val="bg1"/>
                </a:solidFill>
                <a:latin typeface="Meiryo UI" panose="020B0604030504040204" pitchFamily="50" charset="-128"/>
                <a:ea typeface="Meiryo UI" panose="020B0604030504040204" pitchFamily="50" charset="-128"/>
              </a:rPr>
              <a:t>-</a:t>
            </a:r>
            <a:r>
              <a:rPr lang="ja-JP" altLang="en-US" sz="2000" b="1" dirty="0" smtClean="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２）食品関連事業者や消費者が求められる役割と</a:t>
            </a:r>
            <a:r>
              <a:rPr lang="ja-JP" altLang="en-US" sz="2000" b="1" dirty="0" smtClean="0">
                <a:solidFill>
                  <a:schemeClr val="bg1"/>
                </a:solidFill>
                <a:latin typeface="Meiryo UI" panose="020B0604030504040204" pitchFamily="50" charset="-128"/>
                <a:ea typeface="Meiryo UI" panose="020B0604030504040204" pitchFamily="50" charset="-128"/>
              </a:rPr>
              <a:t>行動</a:t>
            </a:r>
            <a:r>
              <a:rPr lang="ja-JP" altLang="en-US" sz="2000" b="1" dirty="0" smtClean="0">
                <a:latin typeface="Meiryo UI" panose="020B0604030504040204" pitchFamily="50" charset="-128"/>
                <a:ea typeface="Meiryo UI" panose="020B0604030504040204" pitchFamily="50" charset="-128"/>
              </a:rPr>
              <a:t>　</a:t>
            </a:r>
            <a:endParaRPr lang="en-US" altLang="ja-JP" sz="2000" b="1"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270927" y="404664"/>
            <a:ext cx="1800493" cy="310341"/>
          </a:xfrm>
          <a:prstGeom prst="rect">
            <a:avLst/>
          </a:prstGeom>
        </p:spPr>
        <p:txBody>
          <a:bodyPr wrap="none">
            <a:spAutoFit/>
          </a:bodyPr>
          <a:lstStyle/>
          <a:p>
            <a:pPr marL="1588" indent="-1588">
              <a:lnSpc>
                <a:spcPts val="1700"/>
              </a:lnSpc>
              <a:tabLst>
                <a:tab pos="360363" algn="l"/>
              </a:tabLst>
            </a:pPr>
            <a:r>
              <a:rPr lang="ja-JP" altLang="en-US" b="1" dirty="0" smtClean="0">
                <a:latin typeface="メイリオ" panose="020B0604030504040204" pitchFamily="50" charset="-128"/>
                <a:ea typeface="メイリオ" panose="020B0604030504040204" pitchFamily="50" charset="-128"/>
              </a:rPr>
              <a:t>　</a:t>
            </a:r>
            <a:r>
              <a:rPr lang="en-US" altLang="ja-JP" b="1" dirty="0" smtClean="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参考情報</a:t>
            </a:r>
            <a:r>
              <a:rPr lang="en-US" altLang="ja-JP" b="1" dirty="0" smtClean="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75233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11</a:t>
            </a:fld>
            <a:endParaRPr lang="ja-JP" altLang="en-US"/>
          </a:p>
        </p:txBody>
      </p:sp>
      <p:sp>
        <p:nvSpPr>
          <p:cNvPr id="5" name="タイトル 4"/>
          <p:cNvSpPr txBox="1">
            <a:spLocks/>
          </p:cNvSpPr>
          <p:nvPr/>
        </p:nvSpPr>
        <p:spPr>
          <a:xfrm>
            <a:off x="11183" y="591071"/>
            <a:ext cx="7886700" cy="461665"/>
          </a:xfrm>
          <a:prstGeom prst="rect">
            <a:avLst/>
          </a:prstGeom>
          <a:noFill/>
        </p:spPr>
        <p:txBody>
          <a:bodyPr wrap="square" rtlCol="0">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400" b="1" dirty="0" smtClean="0">
                <a:latin typeface="Meiryo UI" panose="020B0604030504040204" pitchFamily="50" charset="-128"/>
                <a:ea typeface="Meiryo UI" panose="020B0604030504040204" pitchFamily="50" charset="-128"/>
              </a:rPr>
              <a:t>■家庭における食品ロス削減対策について</a:t>
            </a:r>
            <a:endParaRPr lang="ja-JP" altLang="en-US" sz="2400" b="1" dirty="0">
              <a:latin typeface="Meiryo UI" panose="020B0604030504040204" pitchFamily="50" charset="-128"/>
              <a:ea typeface="Meiryo UI" panose="020B0604030504040204" pitchFamily="50" charset="-128"/>
            </a:endParaRPr>
          </a:p>
        </p:txBody>
      </p:sp>
      <p:sp>
        <p:nvSpPr>
          <p:cNvPr id="6" name="角丸四角形 5"/>
          <p:cNvSpPr/>
          <p:nvPr/>
        </p:nvSpPr>
        <p:spPr>
          <a:xfrm>
            <a:off x="179512" y="997073"/>
            <a:ext cx="8856984" cy="805793"/>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marL="285750" indent="-2857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買い物、食品の保存、調理、外食といった日々の生活の中で食品ロス削減するために自らできることを考え、行動に移す。</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賞味期限を過ぎた食品であっても、必ずしもすぐに食べられなくなるわけではないため、それぞれの食品が食べられるかどうかについては、個別に判断を行う。</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9633" y="1829981"/>
            <a:ext cx="6936742" cy="4965246"/>
          </a:xfrm>
          <a:prstGeom prst="rect">
            <a:avLst/>
          </a:prstGeom>
          <a:ln>
            <a:solidFill>
              <a:schemeClr val="accent6"/>
            </a:solidFill>
          </a:ln>
        </p:spPr>
      </p:pic>
      <p:sp>
        <p:nvSpPr>
          <p:cNvPr id="10" name="テキスト ボックス 9"/>
          <p:cNvSpPr txBox="1"/>
          <p:nvPr/>
        </p:nvSpPr>
        <p:spPr bwMode="white">
          <a:xfrm>
            <a:off x="0" y="-27822"/>
            <a:ext cx="9144000" cy="400110"/>
          </a:xfrm>
          <a:prstGeom prst="rect">
            <a:avLst/>
          </a:prstGeom>
          <a:noFill/>
          <a:ln>
            <a:noFill/>
          </a:ln>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１</a:t>
            </a:r>
            <a:r>
              <a:rPr lang="en-US" altLang="ja-JP" sz="2000" b="1" dirty="0" smtClean="0">
                <a:solidFill>
                  <a:schemeClr val="bg1"/>
                </a:solidFill>
                <a:latin typeface="Meiryo UI" panose="020B0604030504040204" pitchFamily="50" charset="-128"/>
                <a:ea typeface="Meiryo UI" panose="020B0604030504040204" pitchFamily="50" charset="-128"/>
              </a:rPr>
              <a:t>-</a:t>
            </a:r>
            <a:r>
              <a:rPr lang="ja-JP" altLang="en-US" sz="2000" b="1" dirty="0" smtClean="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２）食品関連事業者や消費者が求められる役割と</a:t>
            </a:r>
            <a:r>
              <a:rPr lang="ja-JP" altLang="en-US" sz="2000" b="1" dirty="0" smtClean="0">
                <a:solidFill>
                  <a:schemeClr val="bg1"/>
                </a:solidFill>
                <a:latin typeface="Meiryo UI" panose="020B0604030504040204" pitchFamily="50" charset="-128"/>
                <a:ea typeface="Meiryo UI" panose="020B0604030504040204" pitchFamily="50" charset="-128"/>
              </a:rPr>
              <a:t>行動</a:t>
            </a:r>
            <a:r>
              <a:rPr lang="ja-JP" altLang="en-US" sz="2000" b="1" dirty="0" smtClean="0">
                <a:latin typeface="Meiryo UI" panose="020B0604030504040204" pitchFamily="50" charset="-128"/>
                <a:ea typeface="Meiryo UI" panose="020B0604030504040204" pitchFamily="50" charset="-128"/>
              </a:rPr>
              <a:t>　</a:t>
            </a:r>
            <a:endParaRPr lang="en-US" altLang="ja-JP" sz="2000" b="1" dirty="0" smtClean="0">
              <a:latin typeface="Meiryo UI" panose="020B0604030504040204" pitchFamily="50" charset="-128"/>
              <a:ea typeface="Meiryo UI" panose="020B0604030504040204" pitchFamily="50" charset="-128"/>
            </a:endParaRPr>
          </a:p>
        </p:txBody>
      </p:sp>
      <p:sp>
        <p:nvSpPr>
          <p:cNvPr id="11" name="正方形/長方形 10"/>
          <p:cNvSpPr/>
          <p:nvPr/>
        </p:nvSpPr>
        <p:spPr>
          <a:xfrm>
            <a:off x="-270927" y="404664"/>
            <a:ext cx="1800493" cy="310341"/>
          </a:xfrm>
          <a:prstGeom prst="rect">
            <a:avLst/>
          </a:prstGeom>
        </p:spPr>
        <p:txBody>
          <a:bodyPr wrap="none">
            <a:spAutoFit/>
          </a:bodyPr>
          <a:lstStyle/>
          <a:p>
            <a:pPr marL="1588" indent="-1588">
              <a:lnSpc>
                <a:spcPts val="1700"/>
              </a:lnSpc>
              <a:tabLst>
                <a:tab pos="360363" algn="l"/>
              </a:tabLst>
            </a:pPr>
            <a:r>
              <a:rPr lang="ja-JP" altLang="en-US" b="1" dirty="0" smtClean="0">
                <a:latin typeface="メイリオ" panose="020B0604030504040204" pitchFamily="50" charset="-128"/>
                <a:ea typeface="メイリオ" panose="020B0604030504040204" pitchFamily="50" charset="-128"/>
              </a:rPr>
              <a:t>　</a:t>
            </a:r>
            <a:r>
              <a:rPr lang="en-US" altLang="ja-JP" b="1" dirty="0" smtClean="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参考情報</a:t>
            </a:r>
            <a:r>
              <a:rPr lang="en-US" altLang="ja-JP" b="1" dirty="0" smtClean="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85513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12</a:t>
            </a:fld>
            <a:endParaRPr lang="ja-JP" altLang="en-US"/>
          </a:p>
        </p:txBody>
      </p:sp>
      <p:sp>
        <p:nvSpPr>
          <p:cNvPr id="3" name="正方形/長方形 2"/>
          <p:cNvSpPr/>
          <p:nvPr/>
        </p:nvSpPr>
        <p:spPr>
          <a:xfrm>
            <a:off x="35496" y="2690917"/>
            <a:ext cx="8928992" cy="954107"/>
          </a:xfrm>
          <a:prstGeom prst="rect">
            <a:avLst/>
          </a:prstGeom>
        </p:spPr>
        <p:txBody>
          <a:bodyPr wrap="square">
            <a:spAutoFit/>
          </a:bodyPr>
          <a:lstStyle/>
          <a:p>
            <a:pPr>
              <a:lnSpc>
                <a:spcPct val="200000"/>
              </a:lnSpc>
            </a:pPr>
            <a:r>
              <a:rPr lang="ja-JP" altLang="en-US" sz="2800" b="1" dirty="0" smtClean="0">
                <a:latin typeface="Meiryo UI" panose="020B0604030504040204" pitchFamily="50" charset="-128"/>
                <a:ea typeface="Meiryo UI" panose="020B0604030504040204" pitchFamily="50" charset="-128"/>
              </a:rPr>
              <a:t>２</a:t>
            </a:r>
            <a:r>
              <a:rPr lang="ja-JP" altLang="en-US" sz="2800" b="1" dirty="0">
                <a:latin typeface="Meiryo UI" panose="020B0604030504040204" pitchFamily="50" charset="-128"/>
                <a:ea typeface="Meiryo UI" panose="020B0604030504040204" pitchFamily="50" charset="-128"/>
              </a:rPr>
              <a:t>　目標の考え方に</a:t>
            </a:r>
            <a:r>
              <a:rPr lang="ja-JP" altLang="en-US" sz="2800" b="1" dirty="0" smtClean="0">
                <a:latin typeface="Meiryo UI" panose="020B0604030504040204" pitchFamily="50" charset="-128"/>
                <a:ea typeface="Meiryo UI" panose="020B0604030504040204" pitchFamily="50" charset="-128"/>
              </a:rPr>
              <a:t>ついて</a:t>
            </a:r>
            <a:endParaRPr lang="ja-JP" altLang="en-US" sz="2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8640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13</a:t>
            </a:fld>
            <a:endParaRPr lang="ja-JP" altLang="en-US"/>
          </a:p>
        </p:txBody>
      </p:sp>
      <p:sp>
        <p:nvSpPr>
          <p:cNvPr id="4" name="テキスト ボックス 3"/>
          <p:cNvSpPr txBox="1"/>
          <p:nvPr/>
        </p:nvSpPr>
        <p:spPr bwMode="white">
          <a:xfrm>
            <a:off x="0" y="-7257"/>
            <a:ext cx="6583349" cy="400110"/>
          </a:xfrm>
          <a:prstGeom prst="rect">
            <a:avLst/>
          </a:prstGeom>
          <a:noFill/>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　２</a:t>
            </a:r>
            <a:r>
              <a:rPr lang="ja-JP" altLang="en-US" sz="2000" b="1" dirty="0">
                <a:solidFill>
                  <a:schemeClr val="bg1"/>
                </a:solidFill>
                <a:latin typeface="Meiryo UI" panose="020B0604030504040204" pitchFamily="50" charset="-128"/>
                <a:ea typeface="Meiryo UI" panose="020B0604030504040204" pitchFamily="50" charset="-128"/>
              </a:rPr>
              <a:t>　目標</a:t>
            </a:r>
            <a:r>
              <a:rPr lang="ja-JP" altLang="en-US" sz="2000" b="1" dirty="0" smtClean="0">
                <a:solidFill>
                  <a:schemeClr val="bg1"/>
                </a:solidFill>
                <a:latin typeface="Meiryo UI" panose="020B0604030504040204" pitchFamily="50" charset="-128"/>
                <a:ea typeface="Meiryo UI" panose="020B0604030504040204" pitchFamily="50" charset="-128"/>
              </a:rPr>
              <a:t>の考え方について</a:t>
            </a:r>
            <a:endParaRPr lang="en-US" altLang="ja-JP" sz="2000" b="1" dirty="0" smtClean="0">
              <a:solidFill>
                <a:schemeClr val="bg1"/>
              </a:solidFill>
              <a:latin typeface="Meiryo UI" panose="020B0604030504040204" pitchFamily="50" charset="-128"/>
              <a:ea typeface="Meiryo UI" panose="020B0604030504040204" pitchFamily="50" charset="-128"/>
            </a:endParaRPr>
          </a:p>
        </p:txBody>
      </p:sp>
      <p:sp>
        <p:nvSpPr>
          <p:cNvPr id="5" name="角丸四角形 4"/>
          <p:cNvSpPr/>
          <p:nvPr/>
        </p:nvSpPr>
        <p:spPr>
          <a:xfrm>
            <a:off x="93411" y="2564904"/>
            <a:ext cx="8943085" cy="785676"/>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6" name="テキスト ボックス 5"/>
          <p:cNvSpPr txBox="1"/>
          <p:nvPr/>
        </p:nvSpPr>
        <p:spPr>
          <a:xfrm>
            <a:off x="104159" y="2618328"/>
            <a:ext cx="9016177" cy="738664"/>
          </a:xfrm>
          <a:prstGeom prst="rect">
            <a:avLst/>
          </a:prstGeom>
          <a:noFill/>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◆「大阪府食品ロス削減推進計画」を策定するための基礎資料として、大阪府域における食品ロス発生量を事業系、</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家庭系ごとに推計するとともに、推計の過程から考えられる食品ロス削減の特性及び課題について取りまとめることを目的とする。</a:t>
            </a:r>
          </a:p>
          <a:p>
            <a:pPr marL="87313" indent="-87313"/>
            <a:r>
              <a:rPr lang="ja-JP" altLang="en-US" sz="1400" dirty="0" smtClean="0">
                <a:latin typeface="Meiryo UI" pitchFamily="50" charset="-128"/>
                <a:ea typeface="Meiryo UI" pitchFamily="50" charset="-128"/>
                <a:cs typeface="Meiryo UI" pitchFamily="50" charset="-128"/>
              </a:rPr>
              <a:t>○推計年度：</a:t>
            </a:r>
            <a:r>
              <a:rPr lang="en-US" altLang="ja-JP" sz="1400" dirty="0" smtClean="0">
                <a:latin typeface="Meiryo UI" pitchFamily="50" charset="-128"/>
                <a:ea typeface="Meiryo UI" pitchFamily="50" charset="-128"/>
                <a:cs typeface="Meiryo UI" pitchFamily="50" charset="-128"/>
              </a:rPr>
              <a:t>2000</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2020</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2025</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2030</a:t>
            </a:r>
            <a:r>
              <a:rPr lang="ja-JP" altLang="en-US" sz="1400" dirty="0" smtClean="0">
                <a:latin typeface="Meiryo UI" pitchFamily="50" charset="-128"/>
                <a:ea typeface="Meiryo UI" pitchFamily="50" charset="-128"/>
                <a:cs typeface="Meiryo UI" pitchFamily="50" charset="-128"/>
              </a:rPr>
              <a:t>年（４か年）</a:t>
            </a:r>
            <a:endParaRPr lang="en-US" altLang="ja-JP" sz="1400" dirty="0" smtClean="0">
              <a:latin typeface="Meiryo UI" pitchFamily="50" charset="-128"/>
              <a:ea typeface="Meiryo UI" pitchFamily="50" charset="-128"/>
              <a:cs typeface="Meiryo UI" pitchFamily="50" charset="-128"/>
            </a:endParaRPr>
          </a:p>
        </p:txBody>
      </p:sp>
      <p:sp>
        <p:nvSpPr>
          <p:cNvPr id="9" name="正方形/長方形 8"/>
          <p:cNvSpPr/>
          <p:nvPr/>
        </p:nvSpPr>
        <p:spPr>
          <a:xfrm>
            <a:off x="23008" y="2276872"/>
            <a:ext cx="8023350" cy="338554"/>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大阪府の食品ロス量の推計方法について（大阪府</a:t>
            </a:r>
            <a:r>
              <a:rPr lang="ja-JP" altLang="en-US" sz="1600" b="1" dirty="0">
                <a:latin typeface="Meiryo UI" panose="020B0604030504040204" pitchFamily="50" charset="-128"/>
                <a:ea typeface="Meiryo UI" panose="020B0604030504040204" pitchFamily="50" charset="-128"/>
              </a:rPr>
              <a:t>食品ロス発生動向等解析調査</a:t>
            </a:r>
            <a:r>
              <a:rPr lang="ja-JP" altLang="en-US" sz="1600" b="1" dirty="0" smtClean="0">
                <a:latin typeface="Meiryo UI" panose="020B0604030504040204" pitchFamily="50" charset="-128"/>
                <a:ea typeface="Meiryo UI" panose="020B0604030504040204" pitchFamily="50" charset="-128"/>
              </a:rPr>
              <a:t>業務</a:t>
            </a:r>
            <a:r>
              <a:rPr lang="ja-JP" altLang="en-US" sz="1600" b="1" dirty="0">
                <a:latin typeface="Meiryo UI" panose="020B0604030504040204" pitchFamily="50" charset="-128"/>
                <a:ea typeface="Meiryo UI" panose="020B0604030504040204" pitchFamily="50" charset="-128"/>
              </a:rPr>
              <a:t>）</a:t>
            </a:r>
          </a:p>
        </p:txBody>
      </p:sp>
      <p:sp>
        <p:nvSpPr>
          <p:cNvPr id="10" name="角丸四角形 9"/>
          <p:cNvSpPr/>
          <p:nvPr/>
        </p:nvSpPr>
        <p:spPr>
          <a:xfrm>
            <a:off x="395536" y="1031795"/>
            <a:ext cx="8640960" cy="1245077"/>
          </a:xfrm>
          <a:prstGeom prst="roundRect">
            <a:avLst>
              <a:gd name="adj" fmla="val 1002"/>
            </a:avLst>
          </a:prstGeom>
          <a:ln w="19050">
            <a:solidFill>
              <a:schemeClr val="tx1"/>
            </a:solidFill>
            <a:prstDash val="dashDot"/>
          </a:ln>
        </p:spPr>
        <p:style>
          <a:lnRef idx="2">
            <a:schemeClr val="accent1"/>
          </a:lnRef>
          <a:fillRef idx="1">
            <a:schemeClr val="lt1"/>
          </a:fillRef>
          <a:effectRef idx="0">
            <a:schemeClr val="accent1"/>
          </a:effectRef>
          <a:fontRef idx="minor">
            <a:schemeClr val="dk1"/>
          </a:fontRef>
        </p:style>
        <p:txBody>
          <a:bodyPr rtlCol="0" anchor="t"/>
          <a:lstStyle/>
          <a:p>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国の基本的な方針</a:t>
            </a:r>
            <a:r>
              <a:rPr lang="en-US" altLang="ja-JP" sz="1600" b="1" dirty="0" smtClean="0">
                <a:solidFill>
                  <a:schemeClr val="tx1"/>
                </a:solidFill>
                <a:latin typeface="Meiryo UI" pitchFamily="50" charset="-128"/>
                <a:ea typeface="Meiryo UI" pitchFamily="50" charset="-128"/>
                <a:cs typeface="Meiryo UI" pitchFamily="50" charset="-128"/>
              </a:rPr>
              <a:t>】</a:t>
            </a:r>
          </a:p>
          <a:p>
            <a:r>
              <a:rPr lang="ja-JP" altLang="en-US" sz="1400" dirty="0">
                <a:solidFill>
                  <a:schemeClr val="tx1"/>
                </a:solidFill>
                <a:latin typeface="Meiryo UI" pitchFamily="50" charset="-128"/>
                <a:ea typeface="Meiryo UI" pitchFamily="50" charset="-128"/>
                <a:cs typeface="Meiryo UI" pitchFamily="50" charset="-128"/>
              </a:rPr>
              <a:t>◆食品ロスの削減の目標は、</a:t>
            </a:r>
            <a:r>
              <a:rPr lang="en-US" altLang="ja-JP" sz="1400" dirty="0">
                <a:solidFill>
                  <a:schemeClr val="tx1"/>
                </a:solidFill>
                <a:latin typeface="Meiryo UI" pitchFamily="50" charset="-128"/>
                <a:ea typeface="Meiryo UI" pitchFamily="50" charset="-128"/>
                <a:cs typeface="Meiryo UI" pitchFamily="50" charset="-128"/>
              </a:rPr>
              <a:t>SDGs </a:t>
            </a:r>
            <a:r>
              <a:rPr lang="ja-JP" altLang="en-US" sz="1400" dirty="0">
                <a:solidFill>
                  <a:schemeClr val="tx1"/>
                </a:solidFill>
                <a:latin typeface="Meiryo UI" pitchFamily="50" charset="-128"/>
                <a:ea typeface="Meiryo UI" pitchFamily="50" charset="-128"/>
                <a:cs typeface="Meiryo UI" pitchFamily="50" charset="-128"/>
              </a:rPr>
              <a:t>も踏まえて、家庭系食品ロスについては「</a:t>
            </a:r>
            <a:r>
              <a:rPr lang="ja-JP" altLang="en-US" sz="1400" dirty="0" smtClean="0">
                <a:solidFill>
                  <a:schemeClr val="tx1"/>
                </a:solidFill>
                <a:latin typeface="Meiryo UI" pitchFamily="50" charset="-128"/>
                <a:ea typeface="Meiryo UI" pitchFamily="50" charset="-128"/>
                <a:cs typeface="Meiryo UI" pitchFamily="50" charset="-128"/>
              </a:rPr>
              <a:t>第四次</a:t>
            </a:r>
            <a:r>
              <a:rPr lang="ja-JP" altLang="en-US" sz="1400" dirty="0">
                <a:solidFill>
                  <a:schemeClr val="tx1"/>
                </a:solidFill>
                <a:latin typeface="Meiryo UI" pitchFamily="50" charset="-128"/>
                <a:ea typeface="Meiryo UI" pitchFamily="50" charset="-128"/>
                <a:cs typeface="Meiryo UI" pitchFamily="50" charset="-128"/>
              </a:rPr>
              <a:t>循環型社会形成推進基本計画</a:t>
            </a:r>
            <a:r>
              <a:rPr lang="ja-JP" altLang="en-US" sz="1400" dirty="0" smtClean="0">
                <a:solidFill>
                  <a:schemeClr val="tx1"/>
                </a:solidFill>
                <a:latin typeface="Meiryo UI" pitchFamily="50" charset="-128"/>
                <a:ea typeface="Meiryo UI" pitchFamily="50" charset="-128"/>
                <a:cs typeface="Meiryo UI" pitchFamily="50" charset="-128"/>
              </a:rPr>
              <a:t>」</a:t>
            </a:r>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事業</a:t>
            </a:r>
            <a:r>
              <a:rPr lang="ja-JP" altLang="en-US" sz="1400" dirty="0">
                <a:solidFill>
                  <a:schemeClr val="tx1"/>
                </a:solidFill>
                <a:latin typeface="Meiryo UI" pitchFamily="50" charset="-128"/>
                <a:ea typeface="Meiryo UI" pitchFamily="50" charset="-128"/>
                <a:cs typeface="Meiryo UI" pitchFamily="50" charset="-128"/>
              </a:rPr>
              <a:t>系食品</a:t>
            </a:r>
            <a:r>
              <a:rPr lang="ja-JP" altLang="en-US" sz="1400" dirty="0" smtClean="0">
                <a:solidFill>
                  <a:schemeClr val="tx1"/>
                </a:solidFill>
                <a:latin typeface="Meiryo UI" pitchFamily="50" charset="-128"/>
                <a:ea typeface="Meiryo UI" pitchFamily="50" charset="-128"/>
                <a:cs typeface="Meiryo UI" pitchFamily="50" charset="-128"/>
              </a:rPr>
              <a:t>ロスに</a:t>
            </a:r>
            <a:r>
              <a:rPr lang="ja-JP" altLang="en-US" sz="1400" dirty="0">
                <a:solidFill>
                  <a:schemeClr val="tx1"/>
                </a:solidFill>
                <a:latin typeface="Meiryo UI" pitchFamily="50" charset="-128"/>
                <a:ea typeface="Meiryo UI" pitchFamily="50" charset="-128"/>
                <a:cs typeface="Meiryo UI" pitchFamily="50" charset="-128"/>
              </a:rPr>
              <a:t>ついては、「食品循環資源の再生利用等の促進に関する基本方針</a:t>
            </a:r>
            <a:r>
              <a:rPr lang="ja-JP" altLang="en-US" sz="1400" dirty="0" smtClean="0">
                <a:solidFill>
                  <a:schemeClr val="tx1"/>
                </a:solidFill>
                <a:latin typeface="Meiryo UI" pitchFamily="50" charset="-128"/>
                <a:ea typeface="Meiryo UI" pitchFamily="50" charset="-128"/>
                <a:cs typeface="Meiryo UI" pitchFamily="50" charset="-128"/>
              </a:rPr>
              <a:t>」に</a:t>
            </a:r>
            <a:r>
              <a:rPr lang="ja-JP" altLang="en-US" sz="1400" dirty="0">
                <a:solidFill>
                  <a:schemeClr val="tx1"/>
                </a:solidFill>
                <a:latin typeface="Meiryo UI" pitchFamily="50" charset="-128"/>
                <a:ea typeface="Meiryo UI" pitchFamily="50" charset="-128"/>
                <a:cs typeface="Meiryo UI" pitchFamily="50" charset="-128"/>
              </a:rPr>
              <a:t>おいて、共に</a:t>
            </a:r>
            <a:r>
              <a:rPr lang="en-US" altLang="ja-JP" sz="1400" dirty="0">
                <a:solidFill>
                  <a:schemeClr val="tx1"/>
                </a:solidFill>
                <a:latin typeface="Meiryo UI" pitchFamily="50" charset="-128"/>
                <a:ea typeface="Meiryo UI" pitchFamily="50" charset="-128"/>
                <a:cs typeface="Meiryo UI" pitchFamily="50" charset="-128"/>
              </a:rPr>
              <a:t>2000 </a:t>
            </a:r>
            <a:r>
              <a:rPr lang="ja-JP" altLang="en-US" sz="1400" dirty="0">
                <a:solidFill>
                  <a:schemeClr val="tx1"/>
                </a:solidFill>
                <a:latin typeface="Meiryo UI" pitchFamily="50" charset="-128"/>
                <a:ea typeface="Meiryo UI" pitchFamily="50" charset="-128"/>
                <a:cs typeface="Meiryo UI" pitchFamily="50" charset="-128"/>
              </a:rPr>
              <a:t>年度比で</a:t>
            </a:r>
            <a:r>
              <a:rPr lang="en-US" altLang="ja-JP" sz="1400" dirty="0">
                <a:solidFill>
                  <a:schemeClr val="tx1"/>
                </a:solidFill>
                <a:latin typeface="Meiryo UI" pitchFamily="50" charset="-128"/>
                <a:ea typeface="Meiryo UI" pitchFamily="50" charset="-128"/>
                <a:cs typeface="Meiryo UI" pitchFamily="50" charset="-128"/>
              </a:rPr>
              <a:t>2030 </a:t>
            </a:r>
            <a:r>
              <a:rPr lang="ja-JP" altLang="en-US" sz="1400" dirty="0">
                <a:solidFill>
                  <a:schemeClr val="tx1"/>
                </a:solidFill>
                <a:latin typeface="Meiryo UI" pitchFamily="50" charset="-128"/>
                <a:ea typeface="Meiryo UI" pitchFamily="50" charset="-128"/>
                <a:cs typeface="Meiryo UI" pitchFamily="50" charset="-128"/>
              </a:rPr>
              <a:t>年度までに食品</a:t>
            </a:r>
            <a:r>
              <a:rPr lang="ja-JP" altLang="en-US" sz="1400" dirty="0" smtClean="0">
                <a:solidFill>
                  <a:schemeClr val="tx1"/>
                </a:solidFill>
                <a:latin typeface="Meiryo UI" pitchFamily="50" charset="-128"/>
                <a:ea typeface="Meiryo UI" pitchFamily="50" charset="-128"/>
                <a:cs typeface="Meiryo UI" pitchFamily="50" charset="-128"/>
              </a:rPr>
              <a:t>ロス量を</a:t>
            </a:r>
            <a:r>
              <a:rPr lang="ja-JP" altLang="en-US" sz="1400" dirty="0">
                <a:solidFill>
                  <a:schemeClr val="tx1"/>
                </a:solidFill>
                <a:latin typeface="Meiryo UI" pitchFamily="50" charset="-128"/>
                <a:ea typeface="Meiryo UI" pitchFamily="50" charset="-128"/>
                <a:cs typeface="Meiryo UI" pitchFamily="50" charset="-128"/>
              </a:rPr>
              <a:t>半減</a:t>
            </a:r>
            <a:r>
              <a:rPr lang="ja-JP" altLang="en-US" sz="1400" dirty="0" smtClean="0">
                <a:solidFill>
                  <a:schemeClr val="tx1"/>
                </a:solidFill>
                <a:latin typeface="Meiryo UI" pitchFamily="50" charset="-128"/>
                <a:ea typeface="Meiryo UI" pitchFamily="50" charset="-128"/>
                <a:cs typeface="Meiryo UI" pitchFamily="50" charset="-128"/>
              </a:rPr>
              <a:t>させる</a:t>
            </a:r>
            <a:r>
              <a:rPr lang="ja-JP" altLang="en-US" sz="1400" dirty="0">
                <a:solidFill>
                  <a:schemeClr val="tx1"/>
                </a:solidFill>
                <a:latin typeface="Meiryo UI" pitchFamily="50" charset="-128"/>
                <a:ea typeface="Meiryo UI" pitchFamily="50" charset="-128"/>
                <a:cs typeface="Meiryo UI" pitchFamily="50" charset="-128"/>
              </a:rPr>
              <a:t>という目標を設定している。</a:t>
            </a:r>
          </a:p>
          <a:p>
            <a:r>
              <a:rPr lang="ja-JP" altLang="en-US" sz="1400" dirty="0" smtClean="0">
                <a:solidFill>
                  <a:schemeClr val="tx1"/>
                </a:solidFill>
                <a:latin typeface="Meiryo UI" pitchFamily="50" charset="-128"/>
                <a:ea typeface="Meiryo UI" pitchFamily="50" charset="-128"/>
                <a:cs typeface="Meiryo UI" pitchFamily="50" charset="-128"/>
              </a:rPr>
              <a:t>◆本基本</a:t>
            </a:r>
            <a:r>
              <a:rPr lang="ja-JP" altLang="en-US" sz="1400" dirty="0">
                <a:solidFill>
                  <a:schemeClr val="tx1"/>
                </a:solidFill>
                <a:latin typeface="Meiryo UI" pitchFamily="50" charset="-128"/>
                <a:ea typeface="Meiryo UI" pitchFamily="50" charset="-128"/>
                <a:cs typeface="Meiryo UI" pitchFamily="50" charset="-128"/>
              </a:rPr>
              <a:t>方針においても、これらの削減目標の達成を目指し、総合的に取組を</a:t>
            </a:r>
            <a:r>
              <a:rPr lang="ja-JP" altLang="en-US" sz="1400" dirty="0" smtClean="0">
                <a:solidFill>
                  <a:schemeClr val="tx1"/>
                </a:solidFill>
                <a:latin typeface="Meiryo UI" pitchFamily="50" charset="-128"/>
                <a:ea typeface="Meiryo UI" pitchFamily="50" charset="-128"/>
                <a:cs typeface="Meiryo UI" pitchFamily="50" charset="-128"/>
              </a:rPr>
              <a:t>推進</a:t>
            </a:r>
            <a:r>
              <a:rPr lang="ja-JP" altLang="en-US" sz="1400" dirty="0">
                <a:solidFill>
                  <a:schemeClr val="tx1"/>
                </a:solidFill>
                <a:latin typeface="Meiryo UI" pitchFamily="50" charset="-128"/>
                <a:ea typeface="Meiryo UI" pitchFamily="50" charset="-128"/>
                <a:cs typeface="Meiryo UI" pitchFamily="50" charset="-128"/>
              </a:rPr>
              <a:t>する</a:t>
            </a:r>
            <a:r>
              <a:rPr lang="ja-JP" altLang="en-US" sz="1400" dirty="0" smtClean="0">
                <a:solidFill>
                  <a:schemeClr val="tx1"/>
                </a:solidFill>
                <a:latin typeface="Meiryo UI" pitchFamily="50" charset="-128"/>
                <a:ea typeface="Meiryo UI" pitchFamily="50" charset="-128"/>
                <a:cs typeface="Meiryo UI" pitchFamily="50" charset="-128"/>
              </a:rPr>
              <a:t>。</a:t>
            </a:r>
            <a:endParaRPr lang="en-US" altLang="ja-JP" sz="1400" dirty="0" smtClean="0">
              <a:solidFill>
                <a:schemeClr val="tx1"/>
              </a:solidFill>
              <a:latin typeface="Meiryo UI" pitchFamily="50" charset="-128"/>
              <a:ea typeface="Meiryo UI" pitchFamily="50" charset="-128"/>
              <a:cs typeface="Meiryo UI" pitchFamily="50" charset="-128"/>
            </a:endParaRPr>
          </a:p>
          <a:p>
            <a:endParaRPr lang="en-US" altLang="ja-JP" sz="1400" dirty="0" smtClean="0">
              <a:solidFill>
                <a:schemeClr val="tx1"/>
              </a:solidFill>
              <a:latin typeface="Meiryo UI" pitchFamily="50" charset="-128"/>
              <a:ea typeface="Meiryo UI" pitchFamily="50" charset="-128"/>
              <a:cs typeface="Meiryo UI" pitchFamily="50" charset="-128"/>
            </a:endParaRPr>
          </a:p>
        </p:txBody>
      </p:sp>
      <p:sp>
        <p:nvSpPr>
          <p:cNvPr id="12" name="正方形/長方形 11"/>
          <p:cNvSpPr/>
          <p:nvPr/>
        </p:nvSpPr>
        <p:spPr>
          <a:xfrm>
            <a:off x="13916" y="631685"/>
            <a:ext cx="3838004"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Ⅰ</a:t>
            </a:r>
            <a:r>
              <a:rPr lang="ja-JP" altLang="en-US" sz="2000" b="1" dirty="0" smtClean="0">
                <a:latin typeface="Meiryo UI" panose="020B0604030504040204" pitchFamily="50" charset="-128"/>
                <a:ea typeface="Meiryo UI" panose="020B0604030504040204" pitchFamily="50" charset="-128"/>
              </a:rPr>
              <a:t>　数値目標の考え方について</a:t>
            </a:r>
            <a:endParaRPr lang="ja-JP" altLang="en-US" sz="2000"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74990" y="379934"/>
            <a:ext cx="1415772" cy="338554"/>
          </a:xfrm>
          <a:prstGeom prst="rect">
            <a:avLst/>
          </a:prstGeom>
        </p:spPr>
        <p:txBody>
          <a:bodyPr wrap="none">
            <a:spAutoFit/>
          </a:bodyPr>
          <a:lstStyle/>
          <a:p>
            <a:pPr>
              <a:spcBef>
                <a:spcPts val="600"/>
              </a:spcBef>
            </a:pPr>
            <a:r>
              <a:rPr lang="en-US" altLang="ja-JP"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主な論点</a:t>
            </a:r>
            <a:r>
              <a:rPr lang="en-US" altLang="ja-JP"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p>
        </p:txBody>
      </p:sp>
      <p:sp>
        <p:nvSpPr>
          <p:cNvPr id="14" name="角丸四角形 13"/>
          <p:cNvSpPr/>
          <p:nvPr/>
        </p:nvSpPr>
        <p:spPr>
          <a:xfrm>
            <a:off x="93411" y="3429000"/>
            <a:ext cx="4478589" cy="2304256"/>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t"/>
          <a:lstStyle/>
          <a:p>
            <a:pPr>
              <a:spcAft>
                <a:spcPts val="600"/>
              </a:spcAft>
            </a:pPr>
            <a:r>
              <a:rPr lang="ja-JP" altLang="en-US" sz="1600" dirty="0" smtClean="0">
                <a:solidFill>
                  <a:schemeClr val="tx1"/>
                </a:solidFill>
                <a:latin typeface="Meiryo UI" pitchFamily="50" charset="-128"/>
                <a:ea typeface="Meiryo UI" pitchFamily="50" charset="-128"/>
                <a:cs typeface="Meiryo UI" pitchFamily="50" charset="-128"/>
              </a:rPr>
              <a:t>➀ 事業系食品ロス量</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○現状の推計方法</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大阪市の事業系一般廃棄物</a:t>
            </a:r>
            <a:r>
              <a:rPr lang="zh-TW" altLang="en-US" sz="1200" dirty="0">
                <a:solidFill>
                  <a:schemeClr val="tx1"/>
                </a:solidFill>
                <a:latin typeface="Meiryo UI" pitchFamily="50" charset="-128"/>
                <a:ea typeface="Meiryo UI" pitchFamily="50" charset="-128"/>
                <a:cs typeface="Meiryo UI" pitchFamily="50" charset="-128"/>
              </a:rPr>
              <a:t>排出実態</a:t>
            </a:r>
            <a:r>
              <a:rPr lang="zh-TW" altLang="en-US" sz="1200" dirty="0" smtClean="0">
                <a:solidFill>
                  <a:schemeClr val="tx1"/>
                </a:solidFill>
                <a:latin typeface="Meiryo UI" pitchFamily="50" charset="-128"/>
                <a:ea typeface="Meiryo UI" pitchFamily="50" charset="-128"/>
                <a:cs typeface="Meiryo UI" pitchFamily="50" charset="-128"/>
              </a:rPr>
              <a:t>調査</a:t>
            </a:r>
            <a:r>
              <a:rPr lang="ja-JP" altLang="en-US" sz="1200" dirty="0" smtClean="0">
                <a:solidFill>
                  <a:schemeClr val="tx1"/>
                </a:solidFill>
                <a:latin typeface="Meiryo UI" pitchFamily="50" charset="-128"/>
                <a:ea typeface="Meiryo UI" pitchFamily="50" charset="-128"/>
                <a:cs typeface="Meiryo UI" pitchFamily="50" charset="-128"/>
              </a:rPr>
              <a:t>及び</a:t>
            </a:r>
            <a:r>
              <a:rPr lang="ja-JP" altLang="en-US" sz="1200" dirty="0">
                <a:solidFill>
                  <a:schemeClr val="tx1"/>
                </a:solidFill>
                <a:latin typeface="Meiryo UI" pitchFamily="50" charset="-128"/>
                <a:ea typeface="Meiryo UI" pitchFamily="50" charset="-128"/>
                <a:cs typeface="Meiryo UI" pitchFamily="50" charset="-128"/>
              </a:rPr>
              <a:t>国の食品産業</a:t>
            </a:r>
            <a:r>
              <a:rPr lang="ja-JP" altLang="en-US" sz="1200" dirty="0" smtClean="0">
                <a:solidFill>
                  <a:schemeClr val="tx1"/>
                </a:solidFill>
                <a:latin typeface="Meiryo UI" pitchFamily="50" charset="-128"/>
                <a:ea typeface="Meiryo UI" pitchFamily="50" charset="-128"/>
                <a:cs typeface="Meiryo UI" pitchFamily="50" charset="-128"/>
              </a:rPr>
              <a:t>リ</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サイクル</a:t>
            </a:r>
            <a:r>
              <a:rPr lang="ja-JP" altLang="en-US" sz="1200" dirty="0">
                <a:solidFill>
                  <a:schemeClr val="tx1"/>
                </a:solidFill>
                <a:latin typeface="Meiryo UI" pitchFamily="50" charset="-128"/>
                <a:ea typeface="Meiryo UI" pitchFamily="50" charset="-128"/>
                <a:cs typeface="Meiryo UI" pitchFamily="50" charset="-128"/>
              </a:rPr>
              <a:t>状況等調査結果</a:t>
            </a:r>
            <a:r>
              <a:rPr lang="ja-JP" altLang="en-US" sz="1200" dirty="0" smtClean="0">
                <a:solidFill>
                  <a:schemeClr val="tx1"/>
                </a:solidFill>
                <a:latin typeface="Meiryo UI" pitchFamily="50" charset="-128"/>
                <a:ea typeface="Meiryo UI" pitchFamily="50" charset="-128"/>
                <a:cs typeface="Meiryo UI" pitchFamily="50" charset="-128"/>
              </a:rPr>
              <a:t>から、業種別の事業者ごとの原単位を算出</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し、府内市町村の業種別事業所数を用いて、事業系廃棄物量、</a:t>
            </a:r>
            <a:endParaRPr lang="en-US" altLang="ja-JP" sz="1200" dirty="0" smtClean="0">
              <a:solidFill>
                <a:schemeClr val="tx1"/>
              </a:solidFill>
              <a:latin typeface="Meiryo UI" pitchFamily="50" charset="-128"/>
              <a:ea typeface="Meiryo UI" pitchFamily="50" charset="-128"/>
              <a:cs typeface="Meiryo UI" pitchFamily="50" charset="-128"/>
            </a:endParaRPr>
          </a:p>
          <a:p>
            <a:pPr>
              <a:spcAft>
                <a:spcPts val="600"/>
              </a:spcAft>
            </a:pPr>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食品廃棄物量及び食品ロス量を推計する。</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○過去・将来推計</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＜推計時に用いる要因（例）＞</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・製造品出荷額の推移</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・人口増減</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・インバウンドの動向　など</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5" name="角丸四角形 14"/>
          <p:cNvSpPr/>
          <p:nvPr/>
        </p:nvSpPr>
        <p:spPr>
          <a:xfrm>
            <a:off x="4716017" y="3429000"/>
            <a:ext cx="4320480" cy="2304256"/>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t"/>
          <a:lstStyle/>
          <a:p>
            <a:pPr>
              <a:spcAft>
                <a:spcPts val="600"/>
              </a:spcAft>
            </a:pPr>
            <a:r>
              <a:rPr lang="ja-JP" altLang="en-US" sz="1600" dirty="0" smtClean="0">
                <a:solidFill>
                  <a:schemeClr val="tx1"/>
                </a:solidFill>
                <a:latin typeface="Meiryo UI" pitchFamily="50" charset="-128"/>
                <a:ea typeface="Meiryo UI" pitchFamily="50" charset="-128"/>
                <a:cs typeface="Meiryo UI" pitchFamily="50" charset="-128"/>
              </a:rPr>
              <a:t>② 家庭系食品ロス量</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○現状の推計方法</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府内市町村の組成調査を基に、各市町村の食品ロス量を合算する。未調査の市町村については、市町村規模が近いデータを用いて推計する。</a:t>
            </a:r>
            <a:endParaRPr lang="en-US" altLang="ja-JP" sz="1200" dirty="0">
              <a:solidFill>
                <a:schemeClr val="tx1"/>
              </a:solidFill>
              <a:latin typeface="Meiryo UI" pitchFamily="50" charset="-128"/>
              <a:ea typeface="Meiryo UI" pitchFamily="50" charset="-128"/>
              <a:cs typeface="Meiryo UI" pitchFamily="50" charset="-128"/>
            </a:endParaRPr>
          </a:p>
          <a:p>
            <a:pPr>
              <a:spcBef>
                <a:spcPts val="600"/>
              </a:spcBef>
            </a:pP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○過去・将来</a:t>
            </a:r>
            <a:r>
              <a:rPr lang="ja-JP" altLang="en-US" sz="1200" dirty="0" smtClean="0">
                <a:solidFill>
                  <a:schemeClr val="tx1"/>
                </a:solidFill>
                <a:latin typeface="Meiryo UI" pitchFamily="50" charset="-128"/>
                <a:ea typeface="Meiryo UI" pitchFamily="50" charset="-128"/>
                <a:cs typeface="Meiryo UI" pitchFamily="50" charset="-128"/>
              </a:rPr>
              <a:t>推計</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　＜</a:t>
            </a:r>
            <a:r>
              <a:rPr lang="ja-JP" altLang="en-US" sz="1200" dirty="0">
                <a:solidFill>
                  <a:schemeClr val="tx1"/>
                </a:solidFill>
                <a:latin typeface="Meiryo UI" pitchFamily="50" charset="-128"/>
                <a:ea typeface="Meiryo UI" pitchFamily="50" charset="-128"/>
                <a:cs typeface="Meiryo UI" pitchFamily="50" charset="-128"/>
              </a:rPr>
              <a:t>推計時に用いる</a:t>
            </a:r>
            <a:r>
              <a:rPr lang="ja-JP" altLang="en-US" sz="1200" dirty="0" smtClean="0">
                <a:solidFill>
                  <a:schemeClr val="tx1"/>
                </a:solidFill>
                <a:latin typeface="Meiryo UI" pitchFamily="50" charset="-128"/>
                <a:ea typeface="Meiryo UI" pitchFamily="50" charset="-128"/>
                <a:cs typeface="Meiryo UI" pitchFamily="50" charset="-128"/>
              </a:rPr>
              <a:t>要因（例）＞</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・人口増減</a:t>
            </a:r>
            <a:endParaRPr lang="en-US" altLang="ja-JP" sz="1200" dirty="0" smtClean="0">
              <a:solidFill>
                <a:schemeClr val="tx1"/>
              </a:solidFill>
              <a:latin typeface="Meiryo UI" pitchFamily="50" charset="-128"/>
              <a:ea typeface="Meiryo UI" pitchFamily="50" charset="-128"/>
              <a:cs typeface="Meiryo UI" pitchFamily="50" charset="-128"/>
            </a:endParaRP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　・生活系一般廃棄物の発生動向　など</a:t>
            </a:r>
            <a:endParaRPr lang="en-US" altLang="ja-JP" sz="1200" dirty="0">
              <a:solidFill>
                <a:schemeClr val="tx1"/>
              </a:solidFill>
              <a:latin typeface="Meiryo UI" pitchFamily="50" charset="-128"/>
              <a:ea typeface="Meiryo UI" pitchFamily="50" charset="-128"/>
              <a:cs typeface="Meiryo UI"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615109065"/>
              </p:ext>
            </p:extLst>
          </p:nvPr>
        </p:nvGraphicFramePr>
        <p:xfrm>
          <a:off x="1973345" y="5868432"/>
          <a:ext cx="5277804" cy="914400"/>
        </p:xfrm>
        <a:graphic>
          <a:graphicData uri="http://schemas.openxmlformats.org/drawingml/2006/table">
            <a:tbl>
              <a:tblPr firstRow="1" bandRow="1">
                <a:tableStyleId>{5C22544A-7EE6-4342-B048-85BDC9FD1C3A}</a:tableStyleId>
              </a:tblPr>
              <a:tblGrid>
                <a:gridCol w="997268">
                  <a:extLst>
                    <a:ext uri="{9D8B030D-6E8A-4147-A177-3AD203B41FA5}">
                      <a16:colId xmlns:a16="http://schemas.microsoft.com/office/drawing/2014/main" val="2856631049"/>
                    </a:ext>
                  </a:extLst>
                </a:gridCol>
                <a:gridCol w="2140268">
                  <a:extLst>
                    <a:ext uri="{9D8B030D-6E8A-4147-A177-3AD203B41FA5}">
                      <a16:colId xmlns:a16="http://schemas.microsoft.com/office/drawing/2014/main" val="439679315"/>
                    </a:ext>
                  </a:extLst>
                </a:gridCol>
                <a:gridCol w="2140268">
                  <a:extLst>
                    <a:ext uri="{9D8B030D-6E8A-4147-A177-3AD203B41FA5}">
                      <a16:colId xmlns:a16="http://schemas.microsoft.com/office/drawing/2014/main" val="1933505061"/>
                    </a:ext>
                  </a:extLst>
                </a:gridCol>
              </a:tblGrid>
              <a:tr h="146444">
                <a:tc>
                  <a:txBody>
                    <a:bodyPr/>
                    <a:lstStyle/>
                    <a:p>
                      <a:pPr algn="ctr"/>
                      <a:r>
                        <a:rPr kumimoji="1" lang="ja-JP" altLang="en-US" sz="1200" dirty="0" smtClean="0">
                          <a:latin typeface="Meiryo UI" panose="020B0604030504040204" pitchFamily="50" charset="-128"/>
                          <a:ea typeface="Meiryo UI" panose="020B0604030504040204" pitchFamily="50" charset="-128"/>
                        </a:rPr>
                        <a:t>第１回</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第２回</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rPr>
                        <a:t>第３回</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58687217"/>
                  </a:ext>
                </a:extLst>
              </a:tr>
              <a:tr h="370840">
                <a:tc>
                  <a:txBody>
                    <a:bodyPr/>
                    <a:lstStyle/>
                    <a:p>
                      <a:r>
                        <a:rPr kumimoji="1" lang="ja-JP" altLang="en-US" sz="1200" dirty="0" smtClean="0">
                          <a:latin typeface="Meiryo UI" panose="020B0604030504040204" pitchFamily="50" charset="-128"/>
                          <a:ea typeface="Meiryo UI" panose="020B0604030504040204" pitchFamily="50" charset="-128"/>
                        </a:rPr>
                        <a:t>〇推計方法について</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○現状数値</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○過去・将来数値（速報値）</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○計画の目標数値（素案）</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○過去・将来数値（確報値）</a:t>
                      </a:r>
                    </a:p>
                    <a:p>
                      <a:r>
                        <a:rPr kumimoji="1" lang="ja-JP" altLang="en-US" sz="1200" dirty="0" smtClean="0">
                          <a:latin typeface="Meiryo UI" panose="020B0604030504040204" pitchFamily="50" charset="-128"/>
                          <a:ea typeface="Meiryo UI" panose="020B0604030504040204" pitchFamily="50" charset="-128"/>
                        </a:rPr>
                        <a:t>○計画の目標数値（案）</a:t>
                      </a:r>
                    </a:p>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95599990"/>
                  </a:ext>
                </a:extLst>
              </a:tr>
            </a:tbl>
          </a:graphicData>
        </a:graphic>
      </p:graphicFrame>
      <p:sp>
        <p:nvSpPr>
          <p:cNvPr id="17" name="正方形/長方形 16"/>
          <p:cNvSpPr/>
          <p:nvPr/>
        </p:nvSpPr>
        <p:spPr>
          <a:xfrm>
            <a:off x="468025" y="5868432"/>
            <a:ext cx="1527982" cy="523220"/>
          </a:xfrm>
          <a:prstGeom prst="rect">
            <a:avLst/>
          </a:prstGeom>
        </p:spPr>
        <p:txBody>
          <a:bodyPr wrap="none">
            <a:spAutoFit/>
          </a:bodyPr>
          <a:lstStyle/>
          <a:p>
            <a:r>
              <a:rPr lang="ja-JP" altLang="en-US" sz="1400" dirty="0" smtClean="0">
                <a:latin typeface="Meiryo UI" panose="020B0604030504040204" pitchFamily="50" charset="-128"/>
                <a:ea typeface="Meiryo UI" panose="020B0604030504040204" pitchFamily="50" charset="-128"/>
              </a:rPr>
              <a:t>今後のスケジュール</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（予定）</a:t>
            </a:r>
            <a:endParaRPr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19960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14</a:t>
            </a:fld>
            <a:endParaRPr lang="ja-JP" altLang="en-US"/>
          </a:p>
        </p:txBody>
      </p:sp>
      <p:sp>
        <p:nvSpPr>
          <p:cNvPr id="4" name="正方形/長方形 3"/>
          <p:cNvSpPr/>
          <p:nvPr/>
        </p:nvSpPr>
        <p:spPr>
          <a:xfrm>
            <a:off x="0" y="602572"/>
            <a:ext cx="3779912"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Ⅱ</a:t>
            </a:r>
            <a:r>
              <a:rPr lang="ja-JP" altLang="en-US" sz="2000" b="1" dirty="0" smtClean="0">
                <a:latin typeface="Meiryo UI" panose="020B0604030504040204" pitchFamily="50" charset="-128"/>
                <a:ea typeface="Meiryo UI" panose="020B0604030504040204" pitchFamily="50" charset="-128"/>
              </a:rPr>
              <a:t>　施策目標の考え方について</a:t>
            </a:r>
            <a:endParaRPr lang="ja-JP" altLang="en-US" sz="2000" b="1" dirty="0">
              <a:latin typeface="Meiryo UI" panose="020B0604030504040204" pitchFamily="50" charset="-128"/>
              <a:ea typeface="Meiryo UI" panose="020B0604030504040204" pitchFamily="50" charset="-128"/>
            </a:endParaRPr>
          </a:p>
        </p:txBody>
      </p:sp>
      <p:sp>
        <p:nvSpPr>
          <p:cNvPr id="5" name="角丸四角形 4"/>
          <p:cNvSpPr/>
          <p:nvPr/>
        </p:nvSpPr>
        <p:spPr>
          <a:xfrm>
            <a:off x="137054" y="987950"/>
            <a:ext cx="8869891" cy="5783370"/>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t"/>
          <a:lstStyle/>
          <a:p>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国の基本的な方針</a:t>
            </a:r>
            <a:r>
              <a:rPr lang="en-US" altLang="ja-JP" sz="1600" b="1" dirty="0" smtClean="0">
                <a:solidFill>
                  <a:schemeClr val="tx1"/>
                </a:solidFill>
                <a:latin typeface="Meiryo UI" pitchFamily="50" charset="-128"/>
                <a:ea typeface="Meiryo UI" pitchFamily="50" charset="-128"/>
                <a:cs typeface="Meiryo UI" pitchFamily="50" charset="-128"/>
              </a:rPr>
              <a:t>】</a:t>
            </a:r>
          </a:p>
          <a:p>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　</a:t>
            </a:r>
            <a:r>
              <a:rPr lang="en-US" altLang="ja-JP" sz="1600" dirty="0" smtClean="0">
                <a:solidFill>
                  <a:schemeClr val="tx1"/>
                </a:solidFill>
                <a:latin typeface="Meiryo UI" pitchFamily="50" charset="-128"/>
                <a:ea typeface="Meiryo UI" pitchFamily="50" charset="-128"/>
                <a:cs typeface="Meiryo UI" pitchFamily="50" charset="-128"/>
              </a:rPr>
              <a:t>『</a:t>
            </a:r>
            <a:r>
              <a:rPr lang="ja-JP" altLang="en-US" sz="1600" dirty="0" smtClean="0">
                <a:solidFill>
                  <a:schemeClr val="tx1"/>
                </a:solidFill>
                <a:latin typeface="Meiryo UI" pitchFamily="50" charset="-128"/>
                <a:ea typeface="Meiryo UI" pitchFamily="50" charset="-128"/>
                <a:cs typeface="Meiryo UI" pitchFamily="50" charset="-128"/>
              </a:rPr>
              <a:t>食品ロス問題を認知して削減に取り組む消費者の割合を</a:t>
            </a:r>
            <a:r>
              <a:rPr lang="en-US" altLang="ja-JP" sz="1600" dirty="0" smtClean="0">
                <a:solidFill>
                  <a:schemeClr val="tx1"/>
                </a:solidFill>
                <a:latin typeface="Meiryo UI" pitchFamily="50" charset="-128"/>
                <a:ea typeface="Meiryo UI" pitchFamily="50" charset="-128"/>
                <a:cs typeface="Meiryo UI" pitchFamily="50" charset="-128"/>
              </a:rPr>
              <a:t>80</a:t>
            </a:r>
            <a:r>
              <a:rPr lang="ja-JP" altLang="en-US" sz="1600" dirty="0" smtClean="0">
                <a:solidFill>
                  <a:schemeClr val="tx1"/>
                </a:solidFill>
                <a:latin typeface="Meiryo UI" pitchFamily="50" charset="-128"/>
                <a:ea typeface="Meiryo UI" pitchFamily="50" charset="-128"/>
                <a:cs typeface="Meiryo UI" pitchFamily="50" charset="-128"/>
              </a:rPr>
              <a:t>％とする。</a:t>
            </a:r>
            <a:r>
              <a:rPr lang="en-US" altLang="ja-JP" sz="1600" dirty="0" smtClean="0">
                <a:solidFill>
                  <a:schemeClr val="tx1"/>
                </a:solidFill>
                <a:latin typeface="Meiryo UI" pitchFamily="50" charset="-128"/>
                <a:ea typeface="Meiryo UI" pitchFamily="50" charset="-128"/>
                <a:cs typeface="Meiryo UI" pitchFamily="50" charset="-128"/>
              </a:rPr>
              <a:t>』</a:t>
            </a:r>
          </a:p>
          <a:p>
            <a:pPr>
              <a:lnSpc>
                <a:spcPts val="1000"/>
              </a:lnSpc>
            </a:pPr>
            <a:r>
              <a:rPr lang="ja-JP" altLang="en-US" sz="1400" dirty="0" smtClean="0">
                <a:solidFill>
                  <a:schemeClr val="tx1"/>
                </a:solidFill>
                <a:latin typeface="Meiryo UI" pitchFamily="50" charset="-128"/>
                <a:ea typeface="Meiryo UI" pitchFamily="50" charset="-128"/>
                <a:cs typeface="Meiryo UI" pitchFamily="50" charset="-128"/>
              </a:rPr>
              <a:t>　　　　</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a:t>
            </a:r>
            <a:r>
              <a:rPr lang="ja-JP" altLang="en-US" sz="1600" b="1" dirty="0" smtClean="0">
                <a:solidFill>
                  <a:schemeClr val="tx1"/>
                </a:solidFill>
                <a:latin typeface="Meiryo UI" pitchFamily="50" charset="-128"/>
                <a:ea typeface="Meiryo UI" pitchFamily="50" charset="-128"/>
                <a:cs typeface="Meiryo UI" pitchFamily="50" charset="-128"/>
              </a:rPr>
              <a:t>◆消費者庁（</a:t>
            </a:r>
            <a:r>
              <a:rPr lang="en-US" altLang="ja-JP" sz="1600" b="1" dirty="0" smtClean="0">
                <a:solidFill>
                  <a:schemeClr val="tx1"/>
                </a:solidFill>
                <a:latin typeface="Meiryo UI" pitchFamily="50" charset="-128"/>
                <a:ea typeface="Meiryo UI" pitchFamily="50" charset="-128"/>
                <a:cs typeface="Meiryo UI" pitchFamily="50" charset="-128"/>
              </a:rPr>
              <a:t>2019</a:t>
            </a:r>
            <a:r>
              <a:rPr lang="ja-JP" altLang="en-US" sz="1600" b="1" dirty="0" smtClean="0">
                <a:solidFill>
                  <a:schemeClr val="tx1"/>
                </a:solidFill>
                <a:latin typeface="Meiryo UI" pitchFamily="50" charset="-128"/>
                <a:ea typeface="Meiryo UI" pitchFamily="50" charset="-128"/>
                <a:cs typeface="Meiryo UI" pitchFamily="50" charset="-128"/>
              </a:rPr>
              <a:t>）「平成</a:t>
            </a:r>
            <a:r>
              <a:rPr lang="en-US" altLang="ja-JP" sz="1600" b="1" dirty="0" smtClean="0">
                <a:solidFill>
                  <a:schemeClr val="tx1"/>
                </a:solidFill>
                <a:latin typeface="Meiryo UI" pitchFamily="50" charset="-128"/>
                <a:ea typeface="Meiryo UI" pitchFamily="50" charset="-128"/>
                <a:cs typeface="Meiryo UI" pitchFamily="50" charset="-128"/>
              </a:rPr>
              <a:t>30</a:t>
            </a:r>
            <a:r>
              <a:rPr lang="ja-JP" altLang="en-US" sz="1600" b="1" dirty="0" smtClean="0">
                <a:solidFill>
                  <a:schemeClr val="tx1"/>
                </a:solidFill>
                <a:latin typeface="Meiryo UI" pitchFamily="50" charset="-128"/>
                <a:ea typeface="Meiryo UI" pitchFamily="50" charset="-128"/>
                <a:cs typeface="Meiryo UI" pitchFamily="50" charset="-128"/>
              </a:rPr>
              <a:t>年度消費者の意識に関する調査結果報告書」による</a:t>
            </a:r>
            <a:endParaRPr lang="en-US" altLang="ja-JP" sz="1600" b="1"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smtClean="0">
                <a:solidFill>
                  <a:schemeClr val="tx1"/>
                </a:solidFill>
                <a:latin typeface="Meiryo UI" pitchFamily="50" charset="-128"/>
                <a:ea typeface="Meiryo UI" pitchFamily="50" charset="-128"/>
                <a:cs typeface="Meiryo UI" pitchFamily="50" charset="-128"/>
              </a:rPr>
              <a:t>Q</a:t>
            </a:r>
            <a:r>
              <a:rPr lang="ja-JP" altLang="en-US" sz="1400" dirty="0" smtClean="0">
                <a:solidFill>
                  <a:schemeClr val="tx1"/>
                </a:solidFill>
                <a:latin typeface="Meiryo UI" pitchFamily="50" charset="-128"/>
                <a:ea typeface="Meiryo UI" pitchFamily="50" charset="-128"/>
                <a:cs typeface="Meiryo UI" pitchFamily="50" charset="-128"/>
              </a:rPr>
              <a:t>１：あたなは「食ロス」が問題になっていることを知っていますか　　　</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smtClean="0">
                <a:solidFill>
                  <a:schemeClr val="tx1"/>
                </a:solidFill>
                <a:latin typeface="Meiryo UI" pitchFamily="50" charset="-128"/>
                <a:ea typeface="Meiryo UI" pitchFamily="50" charset="-128"/>
                <a:cs typeface="Meiryo UI" pitchFamily="50" charset="-128"/>
              </a:rPr>
              <a:t>Q</a:t>
            </a:r>
            <a:r>
              <a:rPr lang="ja-JP" altLang="en-US" sz="1400" dirty="0" smtClean="0">
                <a:solidFill>
                  <a:schemeClr val="tx1"/>
                </a:solidFill>
                <a:latin typeface="Meiryo UI" pitchFamily="50" charset="-128"/>
                <a:ea typeface="Meiryo UI" pitchFamily="50" charset="-128"/>
                <a:cs typeface="Meiryo UI" pitchFamily="50" charset="-128"/>
              </a:rPr>
              <a:t>２：あなたは「食品ロス」を減らすために取り組んでいることはありますか</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①残さず食べる　②冷凍保存を活用する　③料理をつくりすぎない　</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④賞味期限を過ぎてもすぐ捨てるのではなく自分で食べられるか判断する　⑤飲食店等で注文しすぎない</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⑥残った料理を別の料理に切り替える　⑦日頃から冷凍庫の食材の種類・量・期限表示を確認する</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⑧小分け商品、少量パック商品、ばら売り等食べきれる量を購入する　⑨その他　⑩取り組んでいることはない</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smtClean="0">
                <a:solidFill>
                  <a:schemeClr val="tx1"/>
                </a:solidFill>
                <a:latin typeface="Meiryo UI" pitchFamily="50" charset="-128"/>
                <a:ea typeface="Meiryo UI" pitchFamily="50" charset="-128"/>
                <a:cs typeface="Meiryo UI" pitchFamily="50" charset="-128"/>
              </a:rPr>
              <a:t>Q1</a:t>
            </a:r>
            <a:r>
              <a:rPr lang="ja-JP" altLang="en-US" sz="1400" dirty="0" smtClean="0">
                <a:solidFill>
                  <a:schemeClr val="tx1"/>
                </a:solidFill>
                <a:latin typeface="Meiryo UI" pitchFamily="50" charset="-128"/>
                <a:ea typeface="Meiryo UI" pitchFamily="50" charset="-128"/>
                <a:cs typeface="Meiryo UI" pitchFamily="50" charset="-128"/>
              </a:rPr>
              <a:t>と</a:t>
            </a:r>
            <a:r>
              <a:rPr lang="en-US" altLang="ja-JP" sz="1400" dirty="0" smtClean="0">
                <a:solidFill>
                  <a:schemeClr val="tx1"/>
                </a:solidFill>
                <a:latin typeface="Meiryo UI" pitchFamily="50" charset="-128"/>
                <a:ea typeface="Meiryo UI" pitchFamily="50" charset="-128"/>
                <a:cs typeface="Meiryo UI" pitchFamily="50" charset="-128"/>
              </a:rPr>
              <a:t>Q2</a:t>
            </a:r>
            <a:r>
              <a:rPr lang="ja-JP" altLang="en-US" sz="1400" dirty="0" smtClean="0">
                <a:solidFill>
                  <a:schemeClr val="tx1"/>
                </a:solidFill>
                <a:latin typeface="Meiryo UI" pitchFamily="50" charset="-128"/>
                <a:ea typeface="Meiryo UI" pitchFamily="50" charset="-128"/>
                <a:cs typeface="Meiryo UI" pitchFamily="50" charset="-128"/>
              </a:rPr>
              <a:t>のクロス集計の結果、食品ロス問題を認知して削減に取り組む消費者の割合が平成</a:t>
            </a:r>
            <a:r>
              <a:rPr lang="en-US" altLang="ja-JP" sz="1400" dirty="0" smtClean="0">
                <a:solidFill>
                  <a:schemeClr val="tx1"/>
                </a:solidFill>
                <a:latin typeface="Meiryo UI" pitchFamily="50" charset="-128"/>
                <a:ea typeface="Meiryo UI" pitchFamily="50" charset="-128"/>
                <a:cs typeface="Meiryo UI" pitchFamily="50" charset="-128"/>
              </a:rPr>
              <a:t>30</a:t>
            </a:r>
            <a:r>
              <a:rPr lang="ja-JP" altLang="en-US" sz="1400" dirty="0" smtClean="0">
                <a:solidFill>
                  <a:schemeClr val="tx1"/>
                </a:solidFill>
                <a:latin typeface="Meiryo UI" pitchFamily="50" charset="-128"/>
                <a:ea typeface="Meiryo UI" pitchFamily="50" charset="-128"/>
                <a:cs typeface="Meiryo UI" pitchFamily="50" charset="-128"/>
              </a:rPr>
              <a:t>年</a:t>
            </a:r>
            <a:r>
              <a:rPr lang="ja-JP" altLang="en-US" sz="1400" dirty="0">
                <a:solidFill>
                  <a:schemeClr val="tx1"/>
                </a:solidFill>
                <a:latin typeface="Meiryo UI" pitchFamily="50" charset="-128"/>
                <a:ea typeface="Meiryo UI" pitchFamily="50" charset="-128"/>
                <a:cs typeface="Meiryo UI" pitchFamily="50" charset="-128"/>
              </a:rPr>
              <a:t>度</a:t>
            </a:r>
            <a:r>
              <a:rPr lang="ja-JP" altLang="en-US" sz="1400" dirty="0" smtClean="0">
                <a:solidFill>
                  <a:schemeClr val="tx1"/>
                </a:solidFill>
                <a:latin typeface="Meiryo UI" pitchFamily="50" charset="-128"/>
                <a:ea typeface="Meiryo UI" pitchFamily="50" charset="-128"/>
                <a:cs typeface="Meiryo UI" pitchFamily="50" charset="-128"/>
              </a:rPr>
              <a:t>調査で</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a:t>
            </a:r>
            <a:r>
              <a:rPr lang="en-US" altLang="ja-JP" sz="1400" dirty="0" smtClean="0">
                <a:solidFill>
                  <a:schemeClr val="tx1"/>
                </a:solidFill>
                <a:latin typeface="Meiryo UI" pitchFamily="50" charset="-128"/>
                <a:ea typeface="Meiryo UI" pitchFamily="50" charset="-128"/>
                <a:cs typeface="Meiryo UI" pitchFamily="50" charset="-128"/>
              </a:rPr>
              <a:t>71.0</a:t>
            </a:r>
            <a:r>
              <a:rPr lang="ja-JP" altLang="en-US" sz="1400" dirty="0" smtClean="0">
                <a:solidFill>
                  <a:schemeClr val="tx1"/>
                </a:solidFill>
                <a:latin typeface="Meiryo UI" pitchFamily="50" charset="-128"/>
                <a:ea typeface="Meiryo UI" pitchFamily="50" charset="-128"/>
                <a:cs typeface="Meiryo UI" pitchFamily="50" charset="-128"/>
              </a:rPr>
              <a:t>％」</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　</a:t>
            </a:r>
            <a:endParaRPr lang="en-US" altLang="ja-JP" sz="1400" dirty="0" smtClean="0">
              <a:solidFill>
                <a:schemeClr val="tx1"/>
              </a:solidFill>
              <a:latin typeface="Meiryo UI" pitchFamily="50" charset="-128"/>
              <a:ea typeface="Meiryo UI" pitchFamily="50" charset="-128"/>
              <a:cs typeface="Meiryo UI" pitchFamily="50" charset="-128"/>
            </a:endParaRPr>
          </a:p>
          <a:p>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大阪府計画における「取り組む府民」の目標数値の考え方について</a:t>
            </a:r>
            <a:r>
              <a:rPr lang="en-US" altLang="ja-JP" sz="1600" b="1" dirty="0" smtClean="0">
                <a:solidFill>
                  <a:schemeClr val="tx1"/>
                </a:solidFill>
                <a:latin typeface="Meiryo UI" pitchFamily="50" charset="-128"/>
                <a:ea typeface="Meiryo UI" pitchFamily="50" charset="-128"/>
                <a:cs typeface="Meiryo UI" pitchFamily="50" charset="-128"/>
              </a:rPr>
              <a:t>】</a:t>
            </a:r>
          </a:p>
          <a:p>
            <a:pPr>
              <a:lnSpc>
                <a:spcPts val="800"/>
              </a:lnSpc>
            </a:pPr>
            <a:endParaRPr lang="en-US" altLang="ja-JP" sz="1600" b="1" dirty="0">
              <a:solidFill>
                <a:schemeClr val="tx1"/>
              </a:solidFill>
              <a:latin typeface="Meiryo UI" pitchFamily="50" charset="-128"/>
              <a:ea typeface="Meiryo UI" pitchFamily="50" charset="-128"/>
              <a:cs typeface="Meiryo UI" pitchFamily="50" charset="-128"/>
            </a:endParaRPr>
          </a:p>
          <a:p>
            <a:r>
              <a:rPr lang="ja-JP" altLang="en-US" sz="1600" b="1" dirty="0" smtClean="0">
                <a:solidFill>
                  <a:schemeClr val="tx1"/>
                </a:solidFill>
                <a:latin typeface="Meiryo UI" pitchFamily="50" charset="-128"/>
                <a:ea typeface="Meiryo UI" pitchFamily="50" charset="-128"/>
                <a:cs typeface="Meiryo UI" pitchFamily="50" charset="-128"/>
              </a:rPr>
              <a:t>　　◆おおさか</a:t>
            </a:r>
            <a:r>
              <a:rPr lang="en-US" altLang="ja-JP" sz="1600" b="1" dirty="0" smtClean="0">
                <a:solidFill>
                  <a:schemeClr val="tx1"/>
                </a:solidFill>
                <a:latin typeface="Meiryo UI" pitchFamily="50" charset="-128"/>
                <a:ea typeface="Meiryo UI" pitchFamily="50" charset="-128"/>
                <a:cs typeface="Meiryo UI" pitchFamily="50" charset="-128"/>
              </a:rPr>
              <a:t>Q</a:t>
            </a:r>
            <a:r>
              <a:rPr lang="ja-JP" altLang="en-US" sz="1600" b="1" dirty="0" smtClean="0">
                <a:solidFill>
                  <a:schemeClr val="tx1"/>
                </a:solidFill>
                <a:latin typeface="Meiryo UI" pitchFamily="50" charset="-128"/>
                <a:ea typeface="Meiryo UI" pitchFamily="50" charset="-128"/>
                <a:cs typeface="Meiryo UI" pitchFamily="50" charset="-128"/>
              </a:rPr>
              <a:t>ネット調査</a:t>
            </a:r>
            <a:endParaRPr lang="en-US" altLang="ja-JP" sz="1600" b="1" dirty="0" smtClean="0">
              <a:solidFill>
                <a:schemeClr val="tx1"/>
              </a:solidFill>
              <a:latin typeface="Meiryo UI" pitchFamily="50" charset="-128"/>
              <a:ea typeface="Meiryo UI" pitchFamily="50" charset="-128"/>
              <a:cs typeface="Meiryo UI" pitchFamily="50" charset="-128"/>
            </a:endParaRPr>
          </a:p>
          <a:p>
            <a:r>
              <a:rPr lang="ja-JP" altLang="en-US" sz="1600" dirty="0">
                <a:solidFill>
                  <a:schemeClr val="tx1"/>
                </a:solidFill>
                <a:latin typeface="Meiryo UI" pitchFamily="50" charset="-128"/>
                <a:ea typeface="Meiryo UI" pitchFamily="50" charset="-128"/>
                <a:cs typeface="Meiryo UI" pitchFamily="50" charset="-128"/>
              </a:rPr>
              <a:t>　</a:t>
            </a:r>
            <a:r>
              <a:rPr lang="ja-JP" altLang="en-US" sz="1600" dirty="0" smtClean="0">
                <a:solidFill>
                  <a:schemeClr val="tx1"/>
                </a:solidFill>
                <a:latin typeface="Meiryo UI" pitchFamily="50" charset="-128"/>
                <a:ea typeface="Meiryo UI" pitchFamily="50" charset="-128"/>
                <a:cs typeface="Meiryo UI" pitchFamily="50" charset="-128"/>
              </a:rPr>
              <a:t>　</a:t>
            </a:r>
            <a:r>
              <a:rPr lang="ja-JP" altLang="en-US" sz="16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・民間のインターネットモニター調査会社を活用</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　　　・単純な回答率ではなく特定層別の比較仮説検証を行う</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認知度</a:t>
            </a:r>
            <a:r>
              <a:rPr lang="en-US" altLang="ja-JP" sz="1400" dirty="0" smtClean="0">
                <a:solidFill>
                  <a:schemeClr val="tx1"/>
                </a:solidFill>
                <a:latin typeface="Meiryo UI" pitchFamily="50" charset="-128"/>
                <a:ea typeface="Meiryo UI" pitchFamily="50" charset="-128"/>
                <a:cs typeface="Meiryo UI" pitchFamily="50" charset="-128"/>
              </a:rPr>
              <a:t>50</a:t>
            </a:r>
            <a:r>
              <a:rPr lang="ja-JP" altLang="en-US" sz="1400" dirty="0" smtClean="0">
                <a:solidFill>
                  <a:schemeClr val="tx1"/>
                </a:solidFill>
                <a:latin typeface="Meiryo UI" pitchFamily="50" charset="-128"/>
                <a:ea typeface="Meiryo UI" pitchFamily="50" charset="-128"/>
                <a:cs typeface="Meiryo UI" pitchFamily="50" charset="-128"/>
              </a:rPr>
              <a:t>％（若年</a:t>
            </a:r>
            <a:r>
              <a:rPr lang="en-US" altLang="ja-JP" sz="1400" dirty="0" smtClean="0">
                <a:solidFill>
                  <a:schemeClr val="tx1"/>
                </a:solidFill>
                <a:latin typeface="Meiryo UI" pitchFamily="50" charset="-128"/>
                <a:ea typeface="Meiryo UI" pitchFamily="50" charset="-128"/>
                <a:cs typeface="Meiryo UI" pitchFamily="50" charset="-128"/>
              </a:rPr>
              <a:t>30</a:t>
            </a:r>
            <a:r>
              <a:rPr lang="ja-JP" altLang="en-US" sz="1400" dirty="0" smtClean="0">
                <a:solidFill>
                  <a:schemeClr val="tx1"/>
                </a:solidFill>
                <a:latin typeface="Meiryo UI" pitchFamily="50" charset="-128"/>
                <a:ea typeface="Meiryo UI" pitchFamily="50" charset="-128"/>
                <a:cs typeface="Meiryo UI" pitchFamily="50" charset="-128"/>
              </a:rPr>
              <a:t>％、中年</a:t>
            </a:r>
            <a:r>
              <a:rPr lang="en-US" altLang="ja-JP" sz="1400" dirty="0" smtClean="0">
                <a:solidFill>
                  <a:schemeClr val="tx1"/>
                </a:solidFill>
                <a:latin typeface="Meiryo UI" pitchFamily="50" charset="-128"/>
                <a:ea typeface="Meiryo UI" pitchFamily="50" charset="-128"/>
                <a:cs typeface="Meiryo UI" pitchFamily="50" charset="-128"/>
              </a:rPr>
              <a:t>40</a:t>
            </a:r>
            <a:r>
              <a:rPr lang="ja-JP" altLang="en-US" sz="1400" dirty="0" smtClean="0">
                <a:solidFill>
                  <a:schemeClr val="tx1"/>
                </a:solidFill>
                <a:latin typeface="Meiryo UI" pitchFamily="50" charset="-128"/>
                <a:ea typeface="Meiryo UI" pitchFamily="50" charset="-128"/>
                <a:cs typeface="Meiryo UI" pitchFamily="50" charset="-128"/>
              </a:rPr>
              <a:t>％、高齢者</a:t>
            </a:r>
            <a:r>
              <a:rPr lang="en-US" altLang="ja-JP" sz="1400" dirty="0" smtClean="0">
                <a:solidFill>
                  <a:schemeClr val="tx1"/>
                </a:solidFill>
                <a:latin typeface="Meiryo UI" pitchFamily="50" charset="-128"/>
                <a:ea typeface="Meiryo UI" pitchFamily="50" charset="-128"/>
                <a:cs typeface="Meiryo UI" pitchFamily="50" charset="-128"/>
              </a:rPr>
              <a:t>70</a:t>
            </a:r>
            <a:r>
              <a:rPr lang="ja-JP" altLang="en-US" sz="1400" dirty="0" smtClean="0">
                <a:solidFill>
                  <a:schemeClr val="tx1"/>
                </a:solidFill>
                <a:latin typeface="Meiryo UI" pitchFamily="50" charset="-128"/>
                <a:ea typeface="Meiryo UI" pitchFamily="50" charset="-128"/>
                <a:cs typeface="Meiryo UI" pitchFamily="50" charset="-128"/>
              </a:rPr>
              <a:t>％）の場合、単純集計結果の</a:t>
            </a:r>
            <a:r>
              <a:rPr lang="en-US" altLang="ja-JP" sz="1400" dirty="0" smtClean="0">
                <a:solidFill>
                  <a:schemeClr val="tx1"/>
                </a:solidFill>
                <a:latin typeface="Meiryo UI" pitchFamily="50" charset="-128"/>
                <a:ea typeface="Meiryo UI" pitchFamily="50" charset="-128"/>
                <a:cs typeface="Meiryo UI" pitchFamily="50" charset="-128"/>
              </a:rPr>
              <a:t>50</a:t>
            </a:r>
            <a:r>
              <a:rPr lang="ja-JP" altLang="en-US" sz="1400" dirty="0" smtClean="0">
                <a:solidFill>
                  <a:schemeClr val="tx1"/>
                </a:solidFill>
                <a:latin typeface="Meiryo UI" pitchFamily="50" charset="-128"/>
                <a:ea typeface="Meiryo UI" pitchFamily="50" charset="-128"/>
                <a:cs typeface="Meiryo UI" pitchFamily="50" charset="-128"/>
              </a:rPr>
              <a:t>％は重要ではなく、</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仮設「高齢</a:t>
            </a:r>
            <a:r>
              <a:rPr lang="ja-JP" altLang="en-US" sz="1400" dirty="0">
                <a:solidFill>
                  <a:schemeClr val="tx1"/>
                </a:solidFill>
                <a:latin typeface="Meiryo UI" pitchFamily="50" charset="-128"/>
                <a:ea typeface="Meiryo UI" pitchFamily="50" charset="-128"/>
                <a:cs typeface="Meiryo UI" pitchFamily="50" charset="-128"/>
              </a:rPr>
              <a:t>者</a:t>
            </a:r>
            <a:r>
              <a:rPr lang="ja-JP" altLang="en-US" sz="1400" dirty="0" smtClean="0">
                <a:solidFill>
                  <a:schemeClr val="tx1"/>
                </a:solidFill>
                <a:latin typeface="Meiryo UI" pitchFamily="50" charset="-128"/>
                <a:ea typeface="Meiryo UI" pitchFamily="50" charset="-128"/>
                <a:cs typeface="Meiryo UI" pitchFamily="50" charset="-128"/>
              </a:rPr>
              <a:t>の認知度は高い」についての年齢別の比較検証結果に注目</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・調査課題を特定の具体的な意思決定に絞込み、その対象者を特定し、速やかにその実態や意志等を確認。</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　　　　しっかい、無作為抽出調査よりも、対象の絞り込みが重要</a:t>
            </a:r>
            <a:endParaRPr lang="en-US" altLang="ja-JP" sz="1400" dirty="0">
              <a:solidFill>
                <a:schemeClr val="tx1"/>
              </a:solidFill>
              <a:latin typeface="Meiryo UI" pitchFamily="50" charset="-128"/>
              <a:ea typeface="Meiryo UI" pitchFamily="50" charset="-128"/>
              <a:cs typeface="Meiryo UI" pitchFamily="50" charset="-128"/>
            </a:endParaRPr>
          </a:p>
          <a:p>
            <a:r>
              <a:rPr lang="ja-JP" altLang="en-US" sz="1400" dirty="0" smtClean="0">
                <a:solidFill>
                  <a:schemeClr val="tx1"/>
                </a:solidFill>
                <a:latin typeface="Meiryo UI" pitchFamily="50" charset="-128"/>
                <a:ea typeface="Meiryo UI" pitchFamily="50" charset="-128"/>
                <a:cs typeface="Meiryo UI" pitchFamily="50" charset="-128"/>
              </a:rPr>
              <a:t>　　　</a:t>
            </a:r>
            <a:r>
              <a:rPr lang="ja-JP" altLang="en-US" sz="1400" dirty="0">
                <a:solidFill>
                  <a:schemeClr val="tx1"/>
                </a:solidFill>
                <a:latin typeface="Meiryo UI" pitchFamily="50" charset="-128"/>
                <a:ea typeface="Meiryo UI" pitchFamily="50" charset="-128"/>
                <a:cs typeface="Meiryo UI" pitchFamily="50" charset="-128"/>
              </a:rPr>
              <a:t>　⇒　</a:t>
            </a:r>
            <a:r>
              <a:rPr lang="ja-JP" altLang="en-US" sz="1400" dirty="0" smtClean="0">
                <a:solidFill>
                  <a:schemeClr val="tx1"/>
                </a:solidFill>
                <a:latin typeface="Meiryo UI" pitchFamily="50" charset="-128"/>
                <a:ea typeface="Meiryo UI" pitchFamily="50" charset="-128"/>
                <a:cs typeface="Meiryo UI" pitchFamily="50" charset="-128"/>
              </a:rPr>
              <a:t>「おおさか</a:t>
            </a:r>
            <a:r>
              <a:rPr lang="en-US" altLang="ja-JP" sz="1400" dirty="0">
                <a:solidFill>
                  <a:schemeClr val="tx1"/>
                </a:solidFill>
                <a:latin typeface="Meiryo UI" pitchFamily="50" charset="-128"/>
                <a:ea typeface="Meiryo UI" pitchFamily="50" charset="-128"/>
                <a:cs typeface="Meiryo UI" pitchFamily="50" charset="-128"/>
              </a:rPr>
              <a:t>Q</a:t>
            </a:r>
            <a:r>
              <a:rPr lang="ja-JP" altLang="en-US" sz="1400" dirty="0">
                <a:solidFill>
                  <a:schemeClr val="tx1"/>
                </a:solidFill>
                <a:latin typeface="Meiryo UI" pitchFamily="50" charset="-128"/>
                <a:ea typeface="Meiryo UI" pitchFamily="50" charset="-128"/>
                <a:cs typeface="Meiryo UI" pitchFamily="50" charset="-128"/>
              </a:rPr>
              <a:t>ネット</a:t>
            </a:r>
            <a:r>
              <a:rPr lang="ja-JP" altLang="en-US" sz="1400" dirty="0" smtClean="0">
                <a:solidFill>
                  <a:schemeClr val="tx1"/>
                </a:solidFill>
                <a:latin typeface="Meiryo UI" pitchFamily="50" charset="-128"/>
                <a:ea typeface="Meiryo UI" pitchFamily="50" charset="-128"/>
                <a:cs typeface="Meiryo UI" pitchFamily="50" charset="-128"/>
              </a:rPr>
              <a:t>調査」により、国</a:t>
            </a:r>
            <a:r>
              <a:rPr lang="ja-JP" altLang="en-US" sz="1400" dirty="0">
                <a:solidFill>
                  <a:schemeClr val="tx1"/>
                </a:solidFill>
                <a:latin typeface="Meiryo UI" pitchFamily="50" charset="-128"/>
                <a:ea typeface="Meiryo UI" pitchFamily="50" charset="-128"/>
                <a:cs typeface="Meiryo UI" pitchFamily="50" charset="-128"/>
              </a:rPr>
              <a:t>と同様の「食品ロス問題を認知して削減に取り組む府民の割合</a:t>
            </a:r>
            <a:r>
              <a:rPr lang="ja-JP" altLang="en-US" sz="1400" dirty="0" smtClean="0">
                <a:solidFill>
                  <a:schemeClr val="tx1"/>
                </a:solidFill>
                <a:latin typeface="Meiryo UI" pitchFamily="50" charset="-128"/>
                <a:ea typeface="Meiryo UI" pitchFamily="50" charset="-128"/>
                <a:cs typeface="Meiryo UI" pitchFamily="50" charset="-128"/>
              </a:rPr>
              <a:t>」の裏付けを得る</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のは困難</a:t>
            </a:r>
            <a:endParaRPr lang="en-US" altLang="ja-JP" sz="1400" dirty="0" smtClean="0">
              <a:solidFill>
                <a:schemeClr val="tx1"/>
              </a:solidFill>
              <a:latin typeface="Meiryo UI" pitchFamily="50" charset="-128"/>
              <a:ea typeface="Meiryo UI" pitchFamily="50" charset="-128"/>
              <a:cs typeface="Meiryo UI" pitchFamily="50" charset="-128"/>
            </a:endParaRPr>
          </a:p>
          <a:p>
            <a:pPr>
              <a:lnSpc>
                <a:spcPts val="600"/>
              </a:lnSpc>
            </a:pP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600" dirty="0" smtClean="0">
                <a:solidFill>
                  <a:schemeClr val="tx1"/>
                </a:solidFill>
                <a:latin typeface="Meiryo UI" pitchFamily="50" charset="-128"/>
                <a:ea typeface="Meiryo UI" pitchFamily="50" charset="-128"/>
                <a:cs typeface="Meiryo UI" pitchFamily="50" charset="-128"/>
              </a:rPr>
              <a:t>　　</a:t>
            </a:r>
            <a:r>
              <a:rPr lang="ja-JP" altLang="en-US" sz="1600" b="1" dirty="0" smtClean="0">
                <a:solidFill>
                  <a:schemeClr val="tx1"/>
                </a:solidFill>
                <a:latin typeface="Meiryo UI" pitchFamily="50" charset="-128"/>
                <a:ea typeface="Meiryo UI" pitchFamily="50" charset="-128"/>
                <a:cs typeface="Meiryo UI" pitchFamily="50" charset="-128"/>
              </a:rPr>
              <a:t>◆（案）指標により食品ロス削減の取組状況を進捗管理、評価</a:t>
            </a:r>
            <a:endParaRPr lang="en-US" altLang="ja-JP" sz="1600" b="1"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・指標例：パートナーシップ事業者数、</a:t>
            </a:r>
            <a:r>
              <a:rPr lang="en-US" altLang="ja-JP" sz="1400" dirty="0" smtClean="0">
                <a:solidFill>
                  <a:schemeClr val="tx1"/>
                </a:solidFill>
                <a:latin typeface="Meiryo UI" pitchFamily="50" charset="-128"/>
                <a:ea typeface="Meiryo UI" pitchFamily="50" charset="-128"/>
                <a:cs typeface="Meiryo UI" pitchFamily="50" charset="-128"/>
              </a:rPr>
              <a:t>10</a:t>
            </a:r>
            <a:r>
              <a:rPr lang="ja-JP" altLang="en-US" sz="1400" dirty="0">
                <a:solidFill>
                  <a:schemeClr val="tx1"/>
                </a:solidFill>
                <a:latin typeface="Meiryo UI" pitchFamily="50" charset="-128"/>
                <a:ea typeface="Meiryo UI" pitchFamily="50" charset="-128"/>
                <a:cs typeface="Meiryo UI" pitchFamily="50" charset="-128"/>
              </a:rPr>
              <a:t>月食品ロス削減月間に</a:t>
            </a:r>
            <a:r>
              <a:rPr lang="ja-JP" altLang="en-US" sz="1400" dirty="0" smtClean="0">
                <a:solidFill>
                  <a:schemeClr val="tx1"/>
                </a:solidFill>
                <a:latin typeface="Meiryo UI" pitchFamily="50" charset="-128"/>
                <a:ea typeface="Meiryo UI" pitchFamily="50" charset="-128"/>
                <a:cs typeface="Meiryo UI" pitchFamily="50" charset="-128"/>
              </a:rPr>
              <a:t>おける取組数等</a:t>
            </a:r>
            <a:endParaRPr lang="ja-JP" altLang="en-US" sz="1400" dirty="0">
              <a:solidFill>
                <a:schemeClr val="tx1"/>
              </a:solidFill>
              <a:latin typeface="Meiryo UI" pitchFamily="50" charset="-128"/>
              <a:ea typeface="Meiryo UI" pitchFamily="50" charset="-128"/>
              <a:cs typeface="Meiryo UI" pitchFamily="50" charset="-128"/>
            </a:endParaRPr>
          </a:p>
          <a:p>
            <a:pPr>
              <a:lnSpc>
                <a:spcPts val="1200"/>
              </a:lnSpc>
            </a:pP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a:t>
            </a:r>
            <a:endParaRPr lang="en-US" altLang="ja-JP" sz="1400" dirty="0" smtClean="0">
              <a:solidFill>
                <a:schemeClr val="tx1"/>
              </a:solidFill>
              <a:latin typeface="Meiryo UI" pitchFamily="50" charset="-128"/>
              <a:ea typeface="Meiryo UI" pitchFamily="50" charset="-128"/>
              <a:cs typeface="Meiryo UI" pitchFamily="50" charset="-128"/>
            </a:endParaRPr>
          </a:p>
          <a:p>
            <a:r>
              <a:rPr lang="ja-JP" altLang="en-US" sz="1400" dirty="0">
                <a:solidFill>
                  <a:schemeClr val="tx1"/>
                </a:solidFill>
                <a:latin typeface="Meiryo UI" pitchFamily="50" charset="-128"/>
                <a:ea typeface="Meiryo UI" pitchFamily="50" charset="-128"/>
                <a:cs typeface="Meiryo UI" pitchFamily="50" charset="-128"/>
              </a:rPr>
              <a:t>　</a:t>
            </a:r>
            <a:r>
              <a:rPr lang="ja-JP" altLang="en-US" sz="1400" dirty="0" smtClean="0">
                <a:solidFill>
                  <a:schemeClr val="tx1"/>
                </a:solidFill>
                <a:latin typeface="Meiryo UI" pitchFamily="50" charset="-128"/>
                <a:ea typeface="Meiryo UI" pitchFamily="50" charset="-128"/>
                <a:cs typeface="Meiryo UI" pitchFamily="50" charset="-128"/>
              </a:rPr>
              <a:t>　　</a:t>
            </a:r>
            <a:endParaRPr lang="en-US" altLang="ja-JP" sz="1400" dirty="0">
              <a:solidFill>
                <a:schemeClr val="tx1"/>
              </a:solidFill>
              <a:latin typeface="Meiryo UI" pitchFamily="50" charset="-128"/>
              <a:ea typeface="Meiryo UI" pitchFamily="50" charset="-128"/>
              <a:cs typeface="Meiryo UI" pitchFamily="50" charset="-128"/>
            </a:endParaRPr>
          </a:p>
          <a:p>
            <a:endParaRPr lang="en-US" altLang="ja-JP" sz="1400" b="1" dirty="0" smtClean="0">
              <a:solidFill>
                <a:schemeClr val="tx1"/>
              </a:solidFill>
              <a:latin typeface="Meiryo UI" pitchFamily="50" charset="-128"/>
              <a:ea typeface="Meiryo UI" pitchFamily="50" charset="-128"/>
              <a:cs typeface="Meiryo UI" pitchFamily="50" charset="-128"/>
            </a:endParaRPr>
          </a:p>
          <a:p>
            <a:endParaRPr lang="en-US" altLang="ja-JP" sz="1400" b="1" dirty="0">
              <a:solidFill>
                <a:schemeClr val="tx1"/>
              </a:solidFill>
              <a:latin typeface="Meiryo UI" pitchFamily="50" charset="-128"/>
              <a:ea typeface="Meiryo UI" pitchFamily="50" charset="-128"/>
              <a:cs typeface="Meiryo UI" pitchFamily="50" charset="-128"/>
            </a:endParaRPr>
          </a:p>
          <a:p>
            <a:endParaRPr lang="ja-JP" altLang="en-US" sz="1400" dirty="0" smtClean="0">
              <a:solidFill>
                <a:schemeClr val="tx1"/>
              </a:solidFill>
              <a:latin typeface="Meiryo UI" pitchFamily="50" charset="-128"/>
              <a:ea typeface="Meiryo UI" pitchFamily="50" charset="-128"/>
              <a:cs typeface="Meiryo UI" pitchFamily="50" charset="-128"/>
            </a:endParaRPr>
          </a:p>
        </p:txBody>
      </p:sp>
      <p:sp>
        <p:nvSpPr>
          <p:cNvPr id="7" name="正方形/長方形 6"/>
          <p:cNvSpPr/>
          <p:nvPr/>
        </p:nvSpPr>
        <p:spPr>
          <a:xfrm>
            <a:off x="-74990" y="379934"/>
            <a:ext cx="1415772" cy="338554"/>
          </a:xfrm>
          <a:prstGeom prst="rect">
            <a:avLst/>
          </a:prstGeom>
        </p:spPr>
        <p:txBody>
          <a:bodyPr wrap="none">
            <a:spAutoFit/>
          </a:bodyPr>
          <a:lstStyle/>
          <a:p>
            <a:pPr>
              <a:spcBef>
                <a:spcPts val="600"/>
              </a:spcBef>
            </a:pPr>
            <a:r>
              <a:rPr lang="en-US" altLang="ja-JP"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主な論点</a:t>
            </a:r>
            <a:r>
              <a:rPr lang="en-US" altLang="ja-JP"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p>
        </p:txBody>
      </p:sp>
      <p:sp>
        <p:nvSpPr>
          <p:cNvPr id="8" name="テキスト ボックス 7"/>
          <p:cNvSpPr txBox="1"/>
          <p:nvPr/>
        </p:nvSpPr>
        <p:spPr bwMode="white">
          <a:xfrm>
            <a:off x="0" y="-7257"/>
            <a:ext cx="6583349" cy="400110"/>
          </a:xfrm>
          <a:prstGeom prst="rect">
            <a:avLst/>
          </a:prstGeom>
          <a:noFill/>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　２</a:t>
            </a:r>
            <a:r>
              <a:rPr lang="ja-JP" altLang="en-US" sz="2000" b="1" dirty="0">
                <a:solidFill>
                  <a:schemeClr val="bg1"/>
                </a:solidFill>
                <a:latin typeface="Meiryo UI" panose="020B0604030504040204" pitchFamily="50" charset="-128"/>
                <a:ea typeface="Meiryo UI" panose="020B0604030504040204" pitchFamily="50" charset="-128"/>
              </a:rPr>
              <a:t>　目標</a:t>
            </a:r>
            <a:r>
              <a:rPr lang="ja-JP" altLang="en-US" sz="2000" b="1" dirty="0" smtClean="0">
                <a:solidFill>
                  <a:schemeClr val="bg1"/>
                </a:solidFill>
                <a:latin typeface="Meiryo UI" panose="020B0604030504040204" pitchFamily="50" charset="-128"/>
                <a:ea typeface="Meiryo UI" panose="020B0604030504040204" pitchFamily="50" charset="-128"/>
              </a:rPr>
              <a:t>の考え方について</a:t>
            </a:r>
            <a:endParaRPr lang="en-US" altLang="ja-JP" sz="2000" b="1" dirty="0" smtClean="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626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1</a:t>
            </a:fld>
            <a:endParaRPr lang="ja-JP" altLang="en-US"/>
          </a:p>
        </p:txBody>
      </p:sp>
      <p:sp>
        <p:nvSpPr>
          <p:cNvPr id="4" name="正方形/長方形 3"/>
          <p:cNvSpPr/>
          <p:nvPr/>
        </p:nvSpPr>
        <p:spPr>
          <a:xfrm>
            <a:off x="35496" y="2825641"/>
            <a:ext cx="8928992" cy="1323439"/>
          </a:xfrm>
          <a:prstGeom prst="rect">
            <a:avLst/>
          </a:prstGeom>
        </p:spPr>
        <p:txBody>
          <a:bodyPr wrap="square">
            <a:spAutoFit/>
          </a:bodyPr>
          <a:lstStyle/>
          <a:p>
            <a:pPr>
              <a:lnSpc>
                <a:spcPct val="200000"/>
              </a:lnSpc>
            </a:pPr>
            <a:r>
              <a:rPr lang="ja-JP" altLang="en-US" sz="2800" b="1" dirty="0">
                <a:latin typeface="Meiryo UI" panose="020B0604030504040204" pitchFamily="50" charset="-128"/>
                <a:ea typeface="Meiryo UI" panose="020B0604030504040204" pitchFamily="50" charset="-128"/>
              </a:rPr>
              <a:t>１　食品ロス削減に向けた施策の推進</a:t>
            </a:r>
            <a:endParaRPr lang="en-US" altLang="ja-JP" sz="2800" b="1"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（１）</a:t>
            </a:r>
            <a:r>
              <a:rPr lang="ja-JP" altLang="en-US" sz="2400" dirty="0" smtClean="0">
                <a:latin typeface="Meiryo UI" panose="020B0604030504040204" pitchFamily="50" charset="-128"/>
                <a:ea typeface="Meiryo UI" panose="020B0604030504040204" pitchFamily="50" charset="-128"/>
              </a:rPr>
              <a:t>大阪府が目指す将来像</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291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2</a:t>
            </a:fld>
            <a:endParaRPr lang="ja-JP" altLang="en-US"/>
          </a:p>
        </p:txBody>
      </p:sp>
      <p:sp>
        <p:nvSpPr>
          <p:cNvPr id="4" name="テキスト ボックス 3"/>
          <p:cNvSpPr txBox="1"/>
          <p:nvPr/>
        </p:nvSpPr>
        <p:spPr bwMode="white">
          <a:xfrm>
            <a:off x="0" y="-27822"/>
            <a:ext cx="8244408"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rPr>
              <a:t>１－（１）大阪府が目指す将来像</a:t>
            </a:r>
            <a:endParaRPr lang="en-US" altLang="ja-JP" sz="2000" b="1" dirty="0" smtClean="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4308" y="6356476"/>
            <a:ext cx="9450610" cy="307777"/>
          </a:xfrm>
          <a:prstGeom prst="rect">
            <a:avLst/>
          </a:prstGeom>
          <a:noFill/>
        </p:spPr>
        <p:txBody>
          <a:bodyPr wrap="square" rtlCol="0">
            <a:spAutoFit/>
          </a:bodyPr>
          <a:lstStyle/>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a:t>
            </a:r>
            <a:endParaRPr lang="ja-JP" altLang="en-US" sz="1400" dirty="0">
              <a:latin typeface="Meiryo UI" pitchFamily="50" charset="-128"/>
              <a:ea typeface="Meiryo UI" pitchFamily="50" charset="-128"/>
              <a:cs typeface="Meiryo UI" pitchFamily="50" charset="-128"/>
            </a:endParaRPr>
          </a:p>
        </p:txBody>
      </p:sp>
      <p:sp>
        <p:nvSpPr>
          <p:cNvPr id="13" name="タイトル 4"/>
          <p:cNvSpPr txBox="1">
            <a:spLocks/>
          </p:cNvSpPr>
          <p:nvPr/>
        </p:nvSpPr>
        <p:spPr>
          <a:xfrm>
            <a:off x="84272" y="638004"/>
            <a:ext cx="8975455" cy="1000274"/>
          </a:xfrm>
          <a:prstGeom prst="rect">
            <a:avLst/>
          </a:prstGeom>
          <a:noFill/>
        </p:spPr>
        <p:txBody>
          <a:bodyPr wrap="square" rtlCol="0">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400" b="1" dirty="0" smtClean="0">
                <a:latin typeface="Meiryo UI" panose="020B0604030504040204" pitchFamily="50" charset="-128"/>
                <a:ea typeface="Meiryo UI" panose="020B0604030504040204" pitchFamily="50" charset="-128"/>
              </a:rPr>
              <a:t>■大阪府が目指す将来像＝</a:t>
            </a:r>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食べ物が無駄なく消費される社会</a:t>
            </a:r>
            <a:r>
              <a:rPr lang="en-US" altLang="ja-JP" sz="2400" b="1" dirty="0" smtClean="0">
                <a:latin typeface="Meiryo UI" panose="020B0604030504040204" pitchFamily="50" charset="-128"/>
                <a:ea typeface="Meiryo UI" panose="020B0604030504040204" pitchFamily="50" charset="-128"/>
              </a:rPr>
              <a:t>』</a:t>
            </a:r>
          </a:p>
          <a:p>
            <a:pPr lvl="0">
              <a:lnSpc>
                <a:spcPts val="800"/>
              </a:lnSpc>
              <a:spcBef>
                <a:spcPts val="0"/>
              </a:spcBef>
            </a:pPr>
            <a:r>
              <a:rPr lang="ja-JP" altLang="en-US" sz="1800" b="1" dirty="0" smtClean="0">
                <a:latin typeface="Meiryo UI" panose="020B0604030504040204" pitchFamily="50" charset="-128"/>
                <a:ea typeface="Meiryo UI" panose="020B0604030504040204" pitchFamily="50" charset="-128"/>
              </a:rPr>
              <a:t>　　</a:t>
            </a:r>
            <a:endParaRPr lang="en-US" altLang="ja-JP" sz="1800" b="1" dirty="0" smtClean="0">
              <a:latin typeface="Meiryo UI" panose="020B0604030504040204" pitchFamily="50" charset="-128"/>
              <a:ea typeface="Meiryo UI" panose="020B0604030504040204" pitchFamily="50" charset="-128"/>
            </a:endParaRPr>
          </a:p>
          <a:p>
            <a:pPr lvl="0">
              <a:lnSpc>
                <a:spcPts val="1600"/>
              </a:lnSpc>
              <a:spcBef>
                <a:spcPts val="0"/>
              </a:spcBef>
            </a:pPr>
            <a:r>
              <a:rPr lang="ja-JP" altLang="en-US" sz="1800" b="1" spc="0" dirty="0">
                <a:solidFill>
                  <a:prstClr val="black"/>
                </a:solidFill>
                <a:latin typeface="Meiryo UI" panose="020B0604030504040204" pitchFamily="50" charset="-128"/>
                <a:ea typeface="Meiryo UI" panose="020B0604030504040204" pitchFamily="50" charset="-128"/>
                <a:cs typeface="+mn-cs"/>
              </a:rPr>
              <a:t>　</a:t>
            </a:r>
            <a:r>
              <a:rPr lang="ja-JP" altLang="en-US" sz="1800" b="1" spc="0" dirty="0" smtClean="0">
                <a:solidFill>
                  <a:prstClr val="black"/>
                </a:solidFill>
                <a:latin typeface="Meiryo UI" panose="020B0604030504040204" pitchFamily="50" charset="-128"/>
                <a:ea typeface="Meiryo UI" panose="020B0604030504040204" pitchFamily="50" charset="-128"/>
                <a:cs typeface="+mn-cs"/>
              </a:rPr>
              <a:t>　　</a:t>
            </a:r>
            <a:r>
              <a:rPr lang="ja-JP" altLang="en-US" sz="1600" spc="0" dirty="0" smtClean="0">
                <a:solidFill>
                  <a:prstClr val="black"/>
                </a:solidFill>
                <a:latin typeface="Meiryo UI" panose="020B0604030504040204" pitchFamily="50" charset="-128"/>
                <a:ea typeface="Meiryo UI" panose="020B0604030504040204" pitchFamily="50" charset="-128"/>
                <a:cs typeface="+mn-cs"/>
              </a:rPr>
              <a:t>府民の「もったいない」の心を大切に、府、市町村、事業者、消費者等の多様な主体が連携し、</a:t>
            </a:r>
            <a:endParaRPr lang="en-US" altLang="ja-JP" sz="1600" spc="0" dirty="0" smtClean="0">
              <a:solidFill>
                <a:prstClr val="black"/>
              </a:solidFill>
              <a:latin typeface="Meiryo UI" panose="020B0604030504040204" pitchFamily="50" charset="-128"/>
              <a:ea typeface="Meiryo UI" panose="020B0604030504040204" pitchFamily="50" charset="-128"/>
              <a:cs typeface="+mn-cs"/>
            </a:endParaRPr>
          </a:p>
          <a:p>
            <a:pPr lvl="0">
              <a:lnSpc>
                <a:spcPts val="1600"/>
              </a:lnSpc>
              <a:spcBef>
                <a:spcPts val="0"/>
              </a:spcBef>
            </a:pPr>
            <a:r>
              <a:rPr lang="ja-JP" altLang="en-US" sz="1600" spc="0" dirty="0">
                <a:solidFill>
                  <a:prstClr val="black"/>
                </a:solidFill>
                <a:latin typeface="Meiryo UI" panose="020B0604030504040204" pitchFamily="50" charset="-128"/>
                <a:ea typeface="Meiryo UI" panose="020B0604030504040204" pitchFamily="50" charset="-128"/>
                <a:cs typeface="+mn-cs"/>
              </a:rPr>
              <a:t>　</a:t>
            </a:r>
            <a:r>
              <a:rPr lang="ja-JP" altLang="en-US" sz="1600" spc="0" dirty="0" smtClean="0">
                <a:solidFill>
                  <a:prstClr val="black"/>
                </a:solidFill>
                <a:latin typeface="Meiryo UI" panose="020B0604030504040204" pitchFamily="50" charset="-128"/>
                <a:ea typeface="Meiryo UI" panose="020B0604030504040204" pitchFamily="50" charset="-128"/>
                <a:cs typeface="+mn-cs"/>
              </a:rPr>
              <a:t>　　それぞれの立場で取組を進め、誰もが食品ロス削減のための具体的な行動をとる社会</a:t>
            </a:r>
            <a:endParaRPr lang="ja-JP" altLang="en-US" sz="16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164923" y="1638278"/>
            <a:ext cx="8814152" cy="1738938"/>
          </a:xfrm>
          <a:prstGeom prst="rect">
            <a:avLst/>
          </a:prstGeom>
          <a:ln>
            <a:solidFill>
              <a:schemeClr val="tx1"/>
            </a:solidFill>
            <a:prstDash val="dash"/>
          </a:ln>
        </p:spPr>
        <p:txBody>
          <a:bodyPr wrap="square">
            <a:spAutoFit/>
          </a:bodyPr>
          <a:lstStyle/>
          <a:p>
            <a:pPr lvl="0"/>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大阪府の特徴</a:t>
            </a:r>
            <a:r>
              <a:rPr lang="en-US" altLang="ja-JP" b="1" dirty="0" smtClean="0">
                <a:solidFill>
                  <a:prstClr val="black"/>
                </a:solidFill>
                <a:latin typeface="Meiryo UI" panose="020B0604030504040204" pitchFamily="50" charset="-128"/>
                <a:ea typeface="Meiryo UI" panose="020B0604030504040204" pitchFamily="50" charset="-128"/>
              </a:rPr>
              <a:t>》</a:t>
            </a:r>
          </a:p>
          <a:p>
            <a:pPr lvl="0">
              <a:lnSpc>
                <a:spcPts val="1000"/>
              </a:lnSpc>
            </a:pPr>
            <a:endParaRPr lang="en-US" altLang="ja-JP" b="1" dirty="0" smtClean="0">
              <a:solidFill>
                <a:prstClr val="black"/>
              </a:solidFill>
              <a:latin typeface="Meiryo UI" panose="020B0604030504040204" pitchFamily="50" charset="-128"/>
              <a:ea typeface="Meiryo UI" panose="020B0604030504040204" pitchFamily="50" charset="-128"/>
            </a:endParaRPr>
          </a:p>
          <a:p>
            <a:pPr lvl="0"/>
            <a:r>
              <a:rPr lang="ja-JP" altLang="en-US" sz="1600" dirty="0" smtClean="0">
                <a:solidFill>
                  <a:prstClr val="black"/>
                </a:solidFill>
                <a:latin typeface="Meiryo UI" panose="020B0604030504040204" pitchFamily="50" charset="-128"/>
                <a:ea typeface="Meiryo UI" panose="020B0604030504040204" pitchFamily="50" charset="-128"/>
              </a:rPr>
              <a:t>〇　都市部の特徴として、過剰出店、過剰納品、過剰品揃えなど、過剰廃棄につながる要因がある。</a:t>
            </a:r>
            <a:endParaRPr lang="en-US" altLang="ja-JP" sz="1600" dirty="0" smtClean="0">
              <a:solidFill>
                <a:prstClr val="black"/>
              </a:solidFill>
              <a:latin typeface="Meiryo UI" panose="020B0604030504040204" pitchFamily="50" charset="-128"/>
              <a:ea typeface="Meiryo UI" panose="020B0604030504040204" pitchFamily="50" charset="-128"/>
            </a:endParaRPr>
          </a:p>
          <a:p>
            <a:pPr lvl="0">
              <a:lnSpc>
                <a:spcPts val="1000"/>
              </a:lnSpc>
            </a:pPr>
            <a:endParaRPr lang="ja-JP" altLang="en-US" sz="1600" dirty="0" smtClean="0">
              <a:solidFill>
                <a:prstClr val="black"/>
              </a:solidFill>
              <a:latin typeface="Meiryo UI" panose="020B0604030504040204" pitchFamily="50" charset="-128"/>
              <a:ea typeface="Meiryo UI" panose="020B0604030504040204" pitchFamily="50" charset="-128"/>
            </a:endParaRPr>
          </a:p>
          <a:p>
            <a:pPr lvl="0"/>
            <a:r>
              <a:rPr lang="ja-JP" altLang="en-US" sz="1600" dirty="0" smtClean="0">
                <a:solidFill>
                  <a:prstClr val="black"/>
                </a:solidFill>
                <a:latin typeface="Meiryo UI" panose="020B0604030504040204" pitchFamily="50" charset="-128"/>
                <a:ea typeface="Meiryo UI" panose="020B0604030504040204" pitchFamily="50" charset="-128"/>
              </a:rPr>
              <a:t>〇　「食の都大阪」として外食産業が盛んであるがコロナの感染拡大の影響を踏まえ、</a:t>
            </a:r>
            <a:r>
              <a:rPr lang="en-US" altLang="ja-JP" sz="1600" dirty="0" smtClean="0">
                <a:solidFill>
                  <a:prstClr val="black"/>
                </a:solidFill>
                <a:latin typeface="Meiryo UI" panose="020B0604030504040204" pitchFamily="50" charset="-128"/>
                <a:ea typeface="Meiryo UI" panose="020B0604030504040204" pitchFamily="50" charset="-128"/>
              </a:rPr>
              <a:t>2025</a:t>
            </a:r>
            <a:r>
              <a:rPr lang="ja-JP" altLang="en-US" sz="1600" dirty="0" smtClean="0">
                <a:solidFill>
                  <a:prstClr val="black"/>
                </a:solidFill>
                <a:latin typeface="Meiryo UI" panose="020B0604030504040204" pitchFamily="50" charset="-128"/>
                <a:ea typeface="Meiryo UI" panose="020B0604030504040204" pitchFamily="50" charset="-128"/>
              </a:rPr>
              <a:t>年大阪・関西　　　</a:t>
            </a:r>
            <a:endParaRPr lang="en-US" altLang="ja-JP" sz="1600" dirty="0" smtClean="0">
              <a:solidFill>
                <a:prstClr val="black"/>
              </a:solidFill>
              <a:latin typeface="Meiryo UI" panose="020B0604030504040204" pitchFamily="50" charset="-128"/>
              <a:ea typeface="Meiryo UI" panose="020B0604030504040204" pitchFamily="50" charset="-128"/>
            </a:endParaRPr>
          </a:p>
          <a:p>
            <a:pPr lvl="0"/>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万博や</a:t>
            </a:r>
            <a:r>
              <a:rPr lang="en-US" altLang="ja-JP" sz="1600" dirty="0" smtClean="0">
                <a:solidFill>
                  <a:prstClr val="black"/>
                </a:solidFill>
                <a:latin typeface="Meiryo UI" panose="020B0604030504040204" pitchFamily="50" charset="-128"/>
                <a:ea typeface="Meiryo UI" panose="020B0604030504040204" pitchFamily="50" charset="-128"/>
              </a:rPr>
              <a:t>IR</a:t>
            </a:r>
            <a:r>
              <a:rPr lang="ja-JP" altLang="en-US" sz="1600" dirty="0" smtClean="0">
                <a:solidFill>
                  <a:prstClr val="black"/>
                </a:solidFill>
                <a:latin typeface="Meiryo UI" panose="020B0604030504040204" pitchFamily="50" charset="-128"/>
                <a:ea typeface="Meiryo UI" panose="020B0604030504040204" pitchFamily="50" charset="-128"/>
              </a:rPr>
              <a:t>誘致を見据えた新たな飲食店と連携した取組が重要。</a:t>
            </a:r>
            <a:endParaRPr lang="en-US" altLang="ja-JP" sz="1600" dirty="0" smtClean="0">
              <a:solidFill>
                <a:prstClr val="black"/>
              </a:solidFill>
              <a:latin typeface="Meiryo UI" panose="020B0604030504040204" pitchFamily="50" charset="-128"/>
              <a:ea typeface="Meiryo UI" panose="020B0604030504040204" pitchFamily="50" charset="-128"/>
            </a:endParaRPr>
          </a:p>
          <a:p>
            <a:pPr lvl="0">
              <a:lnSpc>
                <a:spcPts val="1000"/>
              </a:lnSpc>
            </a:pPr>
            <a:endParaRPr lang="en-US" altLang="ja-JP" sz="1600" dirty="0" smtClean="0">
              <a:solidFill>
                <a:prstClr val="black"/>
              </a:solidFill>
              <a:latin typeface="Meiryo UI" panose="020B0604030504040204" pitchFamily="50" charset="-128"/>
              <a:ea typeface="Meiryo UI" panose="020B0604030504040204" pitchFamily="50" charset="-128"/>
            </a:endParaRPr>
          </a:p>
          <a:p>
            <a:pPr lvl="0"/>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u="sng" dirty="0" smtClean="0">
                <a:solidFill>
                  <a:prstClr val="black"/>
                </a:solidFill>
                <a:latin typeface="Meiryo UI" panose="020B0604030504040204" pitchFamily="50" charset="-128"/>
                <a:ea typeface="Meiryo UI" panose="020B0604030504040204" pitchFamily="50" charset="-128"/>
              </a:rPr>
              <a:t>※</a:t>
            </a:r>
            <a:r>
              <a:rPr lang="ja-JP" altLang="en-US" sz="1600" u="sng" dirty="0" smtClean="0">
                <a:solidFill>
                  <a:prstClr val="black"/>
                </a:solidFill>
                <a:latin typeface="Meiryo UI" panose="020B0604030504040204" pitchFamily="50" charset="-128"/>
                <a:ea typeface="Meiryo UI" panose="020B0604030504040204" pitchFamily="50" charset="-128"/>
              </a:rPr>
              <a:t>　コロナ感染拡大の影響によるこれまでとは違う状況を踏まえ、大阪らしい食品ロス削減の取組を検討</a:t>
            </a:r>
            <a:r>
              <a:rPr lang="ja-JP" altLang="en-US" sz="1600" dirty="0" smtClean="0">
                <a:solidFill>
                  <a:prstClr val="black"/>
                </a:solidFill>
                <a:latin typeface="Meiryo UI" panose="020B0604030504040204" pitchFamily="50" charset="-128"/>
                <a:ea typeface="Meiryo UI" panose="020B0604030504040204" pitchFamily="50" charset="-128"/>
              </a:rPr>
              <a:t>　</a:t>
            </a: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80528" y="407714"/>
            <a:ext cx="1569660" cy="369332"/>
          </a:xfrm>
          <a:prstGeom prst="rect">
            <a:avLst/>
          </a:prstGeom>
        </p:spPr>
        <p:txBody>
          <a:bodyPr wrap="none">
            <a:spAutoFit/>
          </a:bodyPr>
          <a:lstStyle/>
          <a:p>
            <a:pPr>
              <a:spcBef>
                <a:spcPts val="600"/>
              </a:spcBef>
            </a:pPr>
            <a:r>
              <a:rPr lang="en-US" altLang="ja-JP"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主な論点</a:t>
            </a:r>
            <a:r>
              <a:rPr lang="en-US" altLang="ja-JP"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p>
        </p:txBody>
      </p:sp>
      <p:sp>
        <p:nvSpPr>
          <p:cNvPr id="10" name="タイトル 4"/>
          <p:cNvSpPr txBox="1">
            <a:spLocks/>
          </p:cNvSpPr>
          <p:nvPr/>
        </p:nvSpPr>
        <p:spPr>
          <a:xfrm>
            <a:off x="151730" y="3456383"/>
            <a:ext cx="8884766" cy="3356993"/>
          </a:xfrm>
          <a:prstGeom prst="rect">
            <a:avLst/>
          </a:prstGeom>
          <a:solidFill>
            <a:schemeClr val="accent1">
              <a:lumMod val="40000"/>
              <a:lumOff val="60000"/>
            </a:schemeClr>
          </a:solidFill>
        </p:spPr>
        <p:txBody>
          <a:bodyPr wrap="square" lIns="36000" tIns="36000" rIns="36000" bIns="36000" rtlCol="0">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endParaRPr lang="en-US" altLang="ja-JP" sz="2000" b="1" dirty="0" smtClean="0">
              <a:latin typeface="Meiryo UI" panose="020B0604030504040204" pitchFamily="50" charset="-128"/>
              <a:ea typeface="Meiryo UI" panose="020B0604030504040204" pitchFamily="50" charset="-128"/>
            </a:endParaRPr>
          </a:p>
          <a:p>
            <a:r>
              <a:rPr lang="ja-JP" altLang="en-US" sz="2000" b="1" u="sng" dirty="0" smtClean="0">
                <a:solidFill>
                  <a:schemeClr val="tx1"/>
                </a:solidFill>
                <a:latin typeface="Meiryo UI" panose="020B0604030504040204" pitchFamily="50" charset="-128"/>
                <a:ea typeface="Meiryo UI" panose="020B0604030504040204" pitchFamily="50" charset="-128"/>
              </a:rPr>
              <a:t>１　国の</a:t>
            </a:r>
            <a:r>
              <a:rPr lang="ja-JP" altLang="en-US" sz="1800" b="1" u="sng" dirty="0" smtClean="0">
                <a:solidFill>
                  <a:schemeClr val="tx1"/>
                </a:solidFill>
                <a:latin typeface="Meiryo UI" panose="020B0604030504040204" pitchFamily="50" charset="-128"/>
                <a:ea typeface="Meiryo UI" panose="020B0604030504040204" pitchFamily="50" charset="-128"/>
              </a:rPr>
              <a:t>基本的な方針</a:t>
            </a:r>
            <a:endParaRPr lang="en-US" altLang="ja-JP" sz="1800" b="1" u="sng" dirty="0" smtClean="0">
              <a:solidFill>
                <a:schemeClr val="tx1"/>
              </a:solidFill>
              <a:latin typeface="Meiryo UI" panose="020B0604030504040204" pitchFamily="50" charset="-128"/>
              <a:ea typeface="Meiryo UI" panose="020B0604030504040204" pitchFamily="50" charset="-128"/>
            </a:endParaRPr>
          </a:p>
          <a:p>
            <a:r>
              <a:rPr lang="ja-JP" altLang="en-US" sz="1800" b="1" dirty="0">
                <a:solidFill>
                  <a:schemeClr val="tx1"/>
                </a:solidFill>
                <a:latin typeface="Meiryo UI" panose="020B0604030504040204" pitchFamily="50" charset="-128"/>
                <a:ea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rPr>
              <a:t>（</a:t>
            </a:r>
            <a:r>
              <a:rPr lang="en-US" altLang="ja-JP" sz="1600" b="1" dirty="0" smtClean="0">
                <a:solidFill>
                  <a:schemeClr val="tx1"/>
                </a:solidFill>
                <a:latin typeface="Meiryo UI" panose="020B0604030504040204" pitchFamily="50" charset="-128"/>
                <a:ea typeface="Meiryo UI" panose="020B0604030504040204" pitchFamily="50" charset="-128"/>
              </a:rPr>
              <a:t>Ⅰ</a:t>
            </a:r>
            <a:r>
              <a:rPr lang="ja-JP" altLang="en-US" sz="1600" b="1" dirty="0">
                <a:solidFill>
                  <a:schemeClr val="tx1"/>
                </a:solidFill>
                <a:latin typeface="Meiryo UI" panose="020B0604030504040204" pitchFamily="50" charset="-128"/>
                <a:ea typeface="Meiryo UI" panose="020B0604030504040204" pitchFamily="50" charset="-128"/>
              </a:rPr>
              <a:t>食</a:t>
            </a:r>
            <a:r>
              <a:rPr lang="ja-JP" altLang="en-US" sz="1600" b="1" dirty="0" smtClean="0">
                <a:solidFill>
                  <a:schemeClr val="tx1"/>
                </a:solidFill>
                <a:latin typeface="Meiryo UI" panose="020B0604030504040204" pitchFamily="50" charset="-128"/>
                <a:ea typeface="Meiryo UI" panose="020B0604030504040204" pitchFamily="50" charset="-128"/>
              </a:rPr>
              <a:t>品ロス削減の推進の意義及び基本的な方向　３ 基本的な方向）</a:t>
            </a:r>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a:t>
            </a:r>
            <a:endParaRPr lang="en-US" altLang="ja-JP" sz="1600" b="1" dirty="0" smtClean="0">
              <a:latin typeface="Meiryo UI" panose="020B0604030504040204" pitchFamily="50" charset="-128"/>
              <a:ea typeface="Meiryo UI" panose="020B0604030504040204" pitchFamily="50" charset="-128"/>
            </a:endParaRPr>
          </a:p>
          <a:p>
            <a:r>
              <a:rPr lang="ja-JP" altLang="en-US" sz="1600" spc="0" dirty="0" smtClean="0">
                <a:solidFill>
                  <a:prstClr val="black"/>
                </a:solidFill>
                <a:latin typeface="Meiryo UI" panose="020B0604030504040204" pitchFamily="50" charset="-128"/>
                <a:ea typeface="Meiryo UI" panose="020B0604030504040204" pitchFamily="50" charset="-128"/>
                <a:cs typeface="+mn-cs"/>
              </a:rPr>
              <a:t>　　食品</a:t>
            </a:r>
            <a:r>
              <a:rPr lang="ja-JP" altLang="en-US" sz="1600" spc="0" dirty="0">
                <a:solidFill>
                  <a:prstClr val="black"/>
                </a:solidFill>
                <a:latin typeface="Meiryo UI" panose="020B0604030504040204" pitchFamily="50" charset="-128"/>
                <a:ea typeface="Meiryo UI" panose="020B0604030504040204" pitchFamily="50" charset="-128"/>
                <a:cs typeface="+mn-cs"/>
              </a:rPr>
              <a:t>ロス削減のためには、国民各層がこの問題を「他人事」ではなく「我が事」と</a:t>
            </a:r>
            <a:r>
              <a:rPr lang="ja-JP" altLang="en-US" sz="1600" spc="0" dirty="0" smtClean="0">
                <a:solidFill>
                  <a:prstClr val="black"/>
                </a:solidFill>
                <a:latin typeface="Meiryo UI" panose="020B0604030504040204" pitchFamily="50" charset="-128"/>
                <a:ea typeface="Meiryo UI" panose="020B0604030504040204" pitchFamily="50" charset="-128"/>
                <a:cs typeface="+mn-cs"/>
              </a:rPr>
              <a:t>して捉え、「</a:t>
            </a:r>
            <a:r>
              <a:rPr lang="ja-JP" altLang="en-US" sz="1600" spc="0" dirty="0">
                <a:solidFill>
                  <a:prstClr val="black"/>
                </a:solidFill>
                <a:latin typeface="Meiryo UI" panose="020B0604030504040204" pitchFamily="50" charset="-128"/>
                <a:ea typeface="Meiryo UI" panose="020B0604030504040204" pitchFamily="50" charset="-128"/>
                <a:cs typeface="+mn-cs"/>
              </a:rPr>
              <a:t>理解」する</a:t>
            </a:r>
            <a:r>
              <a:rPr lang="ja-JP" altLang="en-US" sz="1600" spc="0" dirty="0" smtClean="0">
                <a:solidFill>
                  <a:prstClr val="black"/>
                </a:solidFill>
                <a:latin typeface="Meiryo UI" panose="020B0604030504040204" pitchFamily="50" charset="-128"/>
                <a:ea typeface="Meiryo UI" panose="020B0604030504040204" pitchFamily="50" charset="-128"/>
                <a:cs typeface="+mn-cs"/>
              </a:rPr>
              <a:t>だけに</a:t>
            </a:r>
            <a:endParaRPr lang="en-US" altLang="ja-JP" sz="1600" spc="0" dirty="0" smtClean="0">
              <a:solidFill>
                <a:prstClr val="black"/>
              </a:solidFill>
              <a:latin typeface="Meiryo UI" panose="020B0604030504040204" pitchFamily="50" charset="-128"/>
              <a:ea typeface="Meiryo UI" panose="020B0604030504040204" pitchFamily="50" charset="-128"/>
              <a:cs typeface="+mn-cs"/>
            </a:endParaRPr>
          </a:p>
          <a:p>
            <a:r>
              <a:rPr lang="ja-JP" altLang="en-US" sz="1600" spc="0" dirty="0" smtClean="0">
                <a:solidFill>
                  <a:prstClr val="black"/>
                </a:solidFill>
                <a:latin typeface="Meiryo UI" panose="020B0604030504040204" pitchFamily="50" charset="-128"/>
                <a:ea typeface="Meiryo UI" panose="020B0604030504040204" pitchFamily="50" charset="-128"/>
                <a:cs typeface="+mn-cs"/>
              </a:rPr>
              <a:t>　とどまらず「</a:t>
            </a:r>
            <a:r>
              <a:rPr lang="ja-JP" altLang="en-US" sz="1600" spc="0" dirty="0">
                <a:solidFill>
                  <a:prstClr val="black"/>
                </a:solidFill>
                <a:latin typeface="Meiryo UI" panose="020B0604030504040204" pitchFamily="50" charset="-128"/>
                <a:ea typeface="Meiryo UI" panose="020B0604030504040204" pitchFamily="50" charset="-128"/>
                <a:cs typeface="+mn-cs"/>
              </a:rPr>
              <a:t>行動</a:t>
            </a:r>
            <a:r>
              <a:rPr lang="ja-JP" altLang="en-US" sz="1600" spc="0" dirty="0" smtClean="0">
                <a:solidFill>
                  <a:prstClr val="black"/>
                </a:solidFill>
                <a:latin typeface="Meiryo UI" panose="020B0604030504040204" pitchFamily="50" charset="-128"/>
                <a:ea typeface="Meiryo UI" panose="020B0604030504040204" pitchFamily="50" charset="-128"/>
                <a:cs typeface="+mn-cs"/>
              </a:rPr>
              <a:t>」に</a:t>
            </a:r>
            <a:r>
              <a:rPr lang="ja-JP" altLang="en-US" sz="1600" spc="0" dirty="0">
                <a:solidFill>
                  <a:prstClr val="black"/>
                </a:solidFill>
                <a:latin typeface="Meiryo UI" panose="020B0604030504040204" pitchFamily="50" charset="-128"/>
                <a:ea typeface="Meiryo UI" panose="020B0604030504040204" pitchFamily="50" charset="-128"/>
                <a:cs typeface="+mn-cs"/>
              </a:rPr>
              <a:t>移すことが必要である。（中略）こう</a:t>
            </a:r>
            <a:r>
              <a:rPr lang="ja-JP" altLang="en-US" sz="1600" spc="0" dirty="0" smtClean="0">
                <a:solidFill>
                  <a:prstClr val="black"/>
                </a:solidFill>
                <a:latin typeface="Meiryo UI" panose="020B0604030504040204" pitchFamily="50" charset="-128"/>
                <a:ea typeface="Meiryo UI" panose="020B0604030504040204" pitchFamily="50" charset="-128"/>
                <a:cs typeface="+mn-cs"/>
              </a:rPr>
              <a:t>した理解と行動</a:t>
            </a:r>
            <a:r>
              <a:rPr lang="ja-JP" altLang="en-US" sz="1600" spc="0" dirty="0">
                <a:solidFill>
                  <a:prstClr val="black"/>
                </a:solidFill>
                <a:latin typeface="Meiryo UI" panose="020B0604030504040204" pitchFamily="50" charset="-128"/>
                <a:ea typeface="Meiryo UI" panose="020B0604030504040204" pitchFamily="50" charset="-128"/>
                <a:cs typeface="+mn-cs"/>
              </a:rPr>
              <a:t>の変革が広がるよう、国、</a:t>
            </a:r>
            <a:r>
              <a:rPr lang="ja-JP" altLang="en-US" sz="1600" spc="0" dirty="0" smtClean="0">
                <a:solidFill>
                  <a:prstClr val="black"/>
                </a:solidFill>
                <a:latin typeface="Meiryo UI" panose="020B0604030504040204" pitchFamily="50" charset="-128"/>
                <a:ea typeface="Meiryo UI" panose="020B0604030504040204" pitchFamily="50" charset="-128"/>
                <a:cs typeface="+mn-cs"/>
              </a:rPr>
              <a:t>地方公共</a:t>
            </a:r>
            <a:endParaRPr lang="en-US" altLang="ja-JP" sz="1600" spc="0" dirty="0" smtClean="0">
              <a:solidFill>
                <a:prstClr val="black"/>
              </a:solidFill>
              <a:latin typeface="Meiryo UI" panose="020B0604030504040204" pitchFamily="50" charset="-128"/>
              <a:ea typeface="Meiryo UI" panose="020B0604030504040204" pitchFamily="50" charset="-128"/>
              <a:cs typeface="+mn-cs"/>
            </a:endParaRPr>
          </a:p>
          <a:p>
            <a:r>
              <a:rPr lang="ja-JP" altLang="en-US" sz="1600" spc="0" dirty="0">
                <a:solidFill>
                  <a:prstClr val="black"/>
                </a:solidFill>
                <a:latin typeface="Meiryo UI" panose="020B0604030504040204" pitchFamily="50" charset="-128"/>
                <a:ea typeface="Meiryo UI" panose="020B0604030504040204" pitchFamily="50" charset="-128"/>
                <a:cs typeface="+mn-cs"/>
              </a:rPr>
              <a:t>　</a:t>
            </a:r>
            <a:r>
              <a:rPr lang="ja-JP" altLang="en-US" sz="1600" spc="0" dirty="0" smtClean="0">
                <a:solidFill>
                  <a:prstClr val="black"/>
                </a:solidFill>
                <a:latin typeface="Meiryo UI" panose="020B0604030504040204" pitchFamily="50" charset="-128"/>
                <a:ea typeface="Meiryo UI" panose="020B0604030504040204" pitchFamily="50" charset="-128"/>
                <a:cs typeface="+mn-cs"/>
              </a:rPr>
              <a:t>団体</a:t>
            </a:r>
            <a:r>
              <a:rPr lang="ja-JP" altLang="en-US" sz="1600" spc="0" dirty="0">
                <a:solidFill>
                  <a:prstClr val="black"/>
                </a:solidFill>
                <a:latin typeface="Meiryo UI" panose="020B0604030504040204" pitchFamily="50" charset="-128"/>
                <a:ea typeface="Meiryo UI" panose="020B0604030504040204" pitchFamily="50" charset="-128"/>
                <a:cs typeface="+mn-cs"/>
              </a:rPr>
              <a:t>、事業者、</a:t>
            </a:r>
            <a:r>
              <a:rPr lang="ja-JP" altLang="en-US" sz="1600" spc="0" dirty="0" smtClean="0">
                <a:solidFill>
                  <a:prstClr val="black"/>
                </a:solidFill>
                <a:latin typeface="Meiryo UI" panose="020B0604030504040204" pitchFamily="50" charset="-128"/>
                <a:ea typeface="Meiryo UI" panose="020B0604030504040204" pitchFamily="50" charset="-128"/>
                <a:cs typeface="+mn-cs"/>
              </a:rPr>
              <a:t>消費者</a:t>
            </a:r>
            <a:r>
              <a:rPr lang="ja-JP" altLang="en-US" sz="1600" spc="0" dirty="0">
                <a:solidFill>
                  <a:prstClr val="black"/>
                </a:solidFill>
                <a:latin typeface="Meiryo UI" panose="020B0604030504040204" pitchFamily="50" charset="-128"/>
                <a:ea typeface="Meiryo UI" panose="020B0604030504040204" pitchFamily="50" charset="-128"/>
                <a:cs typeface="+mn-cs"/>
              </a:rPr>
              <a:t>等の</a:t>
            </a:r>
            <a:r>
              <a:rPr lang="ja-JP" altLang="en-US" sz="1600" spc="0" dirty="0" smtClean="0">
                <a:solidFill>
                  <a:prstClr val="black"/>
                </a:solidFill>
                <a:latin typeface="Meiryo UI" panose="020B0604030504040204" pitchFamily="50" charset="-128"/>
                <a:ea typeface="Meiryo UI" panose="020B0604030504040204" pitchFamily="50" charset="-128"/>
                <a:cs typeface="+mn-cs"/>
              </a:rPr>
              <a:t>多様な主体が連携</a:t>
            </a:r>
            <a:r>
              <a:rPr lang="ja-JP" altLang="en-US" sz="1600" spc="0" dirty="0">
                <a:solidFill>
                  <a:prstClr val="black"/>
                </a:solidFill>
                <a:latin typeface="Meiryo UI" panose="020B0604030504040204" pitchFamily="50" charset="-128"/>
                <a:ea typeface="Meiryo UI" panose="020B0604030504040204" pitchFamily="50" charset="-128"/>
                <a:cs typeface="+mn-cs"/>
              </a:rPr>
              <a:t>し、国民運動として食品ロスの削減を推進していく</a:t>
            </a:r>
            <a:r>
              <a:rPr lang="ja-JP" altLang="en-US" sz="1600" spc="0" dirty="0" smtClean="0">
                <a:solidFill>
                  <a:prstClr val="black"/>
                </a:solidFill>
                <a:latin typeface="Meiryo UI" panose="020B0604030504040204" pitchFamily="50" charset="-128"/>
                <a:ea typeface="Meiryo UI" panose="020B0604030504040204" pitchFamily="50" charset="-128"/>
                <a:cs typeface="+mn-cs"/>
              </a:rPr>
              <a:t>もの</a:t>
            </a:r>
            <a:r>
              <a:rPr lang="ja-JP" altLang="en-US" sz="1600" spc="0" dirty="0">
                <a:solidFill>
                  <a:prstClr val="black"/>
                </a:solidFill>
                <a:latin typeface="Meiryo UI" panose="020B0604030504040204" pitchFamily="50" charset="-128"/>
                <a:ea typeface="Meiryo UI" panose="020B0604030504040204" pitchFamily="50" charset="-128"/>
                <a:cs typeface="+mn-cs"/>
              </a:rPr>
              <a:t>とする</a:t>
            </a:r>
            <a:r>
              <a:rPr lang="ja-JP" altLang="en-US" sz="1600" spc="0" dirty="0" smtClean="0">
                <a:solidFill>
                  <a:prstClr val="black"/>
                </a:solidFill>
                <a:latin typeface="Meiryo UI" panose="020B0604030504040204" pitchFamily="50" charset="-128"/>
                <a:ea typeface="Meiryo UI" panose="020B0604030504040204" pitchFamily="50" charset="-128"/>
                <a:cs typeface="+mn-cs"/>
              </a:rPr>
              <a:t>。</a:t>
            </a:r>
            <a:endParaRPr lang="en-US" altLang="ja-JP" sz="1600" spc="0" dirty="0" smtClean="0">
              <a:solidFill>
                <a:prstClr val="black"/>
              </a:solidFill>
              <a:latin typeface="Meiryo UI" panose="020B0604030504040204" pitchFamily="50" charset="-128"/>
              <a:ea typeface="Meiryo UI" panose="020B0604030504040204" pitchFamily="50" charset="-128"/>
              <a:cs typeface="+mn-cs"/>
            </a:endParaRPr>
          </a:p>
          <a:p>
            <a:endParaRPr lang="en-US" altLang="ja-JP" sz="1400" spc="0" dirty="0" smtClean="0">
              <a:solidFill>
                <a:prstClr val="black"/>
              </a:solidFill>
              <a:latin typeface="Meiryo UI" panose="020B0604030504040204" pitchFamily="50" charset="-128"/>
              <a:ea typeface="Meiryo UI" panose="020B0604030504040204" pitchFamily="50" charset="-128"/>
              <a:cs typeface="+mn-cs"/>
            </a:endParaRPr>
          </a:p>
          <a:p>
            <a:pPr lvl="0">
              <a:spcBef>
                <a:spcPts val="0"/>
              </a:spcBef>
            </a:pPr>
            <a:r>
              <a:rPr lang="ja-JP" altLang="en-US" sz="1800" b="1" u="sng" spc="0" dirty="0" smtClean="0">
                <a:solidFill>
                  <a:schemeClr val="tx1"/>
                </a:solidFill>
                <a:latin typeface="Meiryo UI" panose="020B0604030504040204" pitchFamily="50" charset="-128"/>
                <a:ea typeface="Meiryo UI" panose="020B0604030504040204" pitchFamily="50" charset="-128"/>
                <a:cs typeface="+mn-cs"/>
              </a:rPr>
              <a:t>２</a:t>
            </a:r>
            <a:r>
              <a:rPr lang="ja-JP" altLang="en-US" sz="1800" b="1" u="sng" spc="0" dirty="0">
                <a:solidFill>
                  <a:schemeClr val="tx1"/>
                </a:solidFill>
                <a:latin typeface="Meiryo UI" panose="020B0604030504040204" pitchFamily="50" charset="-128"/>
                <a:ea typeface="Meiryo UI" panose="020B0604030504040204" pitchFamily="50" charset="-128"/>
                <a:cs typeface="+mn-cs"/>
              </a:rPr>
              <a:t>　</a:t>
            </a:r>
            <a:r>
              <a:rPr lang="ja-JP" altLang="en-US" sz="1800" b="1" u="sng" spc="0" dirty="0" smtClean="0">
                <a:solidFill>
                  <a:schemeClr val="tx1"/>
                </a:solidFill>
                <a:latin typeface="Meiryo UI" panose="020B0604030504040204" pitchFamily="50" charset="-128"/>
                <a:ea typeface="Meiryo UI" panose="020B0604030504040204" pitchFamily="50" charset="-128"/>
                <a:cs typeface="+mn-cs"/>
              </a:rPr>
              <a:t>富山県食品ロス削減推進計画</a:t>
            </a:r>
            <a:endParaRPr lang="en-US" altLang="ja-JP" sz="1800" b="1" u="sng" spc="0" dirty="0">
              <a:solidFill>
                <a:schemeClr val="tx1"/>
              </a:solidFill>
              <a:latin typeface="Meiryo UI" panose="020B0604030504040204" pitchFamily="50" charset="-128"/>
              <a:ea typeface="Meiryo UI" panose="020B0604030504040204" pitchFamily="50" charset="-128"/>
              <a:cs typeface="+mn-cs"/>
            </a:endParaRPr>
          </a:p>
          <a:p>
            <a:pPr lvl="0">
              <a:spcBef>
                <a:spcPts val="0"/>
              </a:spcBef>
            </a:pPr>
            <a:r>
              <a:rPr lang="ja-JP" altLang="en-US" sz="1800" b="1" spc="0" dirty="0">
                <a:solidFill>
                  <a:schemeClr val="tx1"/>
                </a:solidFill>
                <a:latin typeface="Meiryo UI" panose="020B0604030504040204" pitchFamily="50" charset="-128"/>
                <a:ea typeface="Meiryo UI" panose="020B0604030504040204" pitchFamily="50" charset="-128"/>
                <a:cs typeface="+mn-cs"/>
              </a:rPr>
              <a:t>　</a:t>
            </a:r>
            <a:r>
              <a:rPr lang="ja-JP" altLang="en-US" sz="1600" b="1" spc="0" dirty="0" smtClean="0">
                <a:solidFill>
                  <a:schemeClr val="tx1"/>
                </a:solidFill>
                <a:latin typeface="Meiryo UI" panose="020B0604030504040204" pitchFamily="50" charset="-128"/>
                <a:ea typeface="Meiryo UI" panose="020B0604030504040204" pitchFamily="50" charset="-128"/>
                <a:cs typeface="+mn-cs"/>
              </a:rPr>
              <a:t>（第</a:t>
            </a:r>
            <a:r>
              <a:rPr lang="en-US" altLang="ja-JP" sz="1600" b="1" spc="0" dirty="0" smtClean="0">
                <a:solidFill>
                  <a:schemeClr val="tx1"/>
                </a:solidFill>
                <a:latin typeface="Meiryo UI" panose="020B0604030504040204" pitchFamily="50" charset="-128"/>
                <a:ea typeface="Meiryo UI" panose="020B0604030504040204" pitchFamily="50" charset="-128"/>
                <a:cs typeface="+mn-cs"/>
              </a:rPr>
              <a:t>3</a:t>
            </a:r>
            <a:r>
              <a:rPr lang="ja-JP" altLang="en-US" sz="1600" b="1" spc="0" dirty="0" smtClean="0">
                <a:solidFill>
                  <a:schemeClr val="tx1"/>
                </a:solidFill>
                <a:latin typeface="Meiryo UI" panose="020B0604030504040204" pitchFamily="50" charset="-128"/>
                <a:ea typeface="Meiryo UI" panose="020B0604030504040204" pitchFamily="50" charset="-128"/>
                <a:cs typeface="+mn-cs"/>
              </a:rPr>
              <a:t>章 計画の目指す姿と推進事項の方向性　２ 富山県の将来像）</a:t>
            </a:r>
            <a:endParaRPr lang="en-US" altLang="ja-JP" sz="1600" b="1" spc="0" dirty="0" smtClean="0">
              <a:solidFill>
                <a:schemeClr val="tx1"/>
              </a:solidFill>
              <a:latin typeface="Meiryo UI" panose="020B0604030504040204" pitchFamily="50" charset="-128"/>
              <a:ea typeface="Meiryo UI" panose="020B0604030504040204" pitchFamily="50" charset="-128"/>
              <a:cs typeface="+mn-cs"/>
            </a:endParaRPr>
          </a:p>
          <a:p>
            <a:pPr lvl="0">
              <a:spcBef>
                <a:spcPts val="0"/>
              </a:spcBef>
            </a:pPr>
            <a:r>
              <a:rPr lang="ja-JP" altLang="en-US" sz="1600" b="1" spc="0" dirty="0">
                <a:latin typeface="Meiryo UI" panose="020B0604030504040204" pitchFamily="50" charset="-128"/>
                <a:ea typeface="Meiryo UI" panose="020B0604030504040204" pitchFamily="50" charset="-128"/>
                <a:cs typeface="+mn-cs"/>
              </a:rPr>
              <a:t>　</a:t>
            </a:r>
            <a:r>
              <a:rPr lang="ja-JP" altLang="en-US" sz="1600" b="1" spc="0" dirty="0" smtClean="0">
                <a:latin typeface="Meiryo UI" panose="020B0604030504040204" pitchFamily="50" charset="-128"/>
                <a:ea typeface="Meiryo UI" panose="020B0604030504040204" pitchFamily="50" charset="-128"/>
                <a:cs typeface="+mn-cs"/>
              </a:rPr>
              <a:t>　</a:t>
            </a:r>
            <a:r>
              <a:rPr lang="ja-JP" altLang="en-US" sz="1600" spc="0" dirty="0" smtClean="0">
                <a:solidFill>
                  <a:prstClr val="black"/>
                </a:solidFill>
                <a:latin typeface="Meiryo UI" panose="020B0604030504040204" pitchFamily="50" charset="-128"/>
                <a:ea typeface="Meiryo UI" panose="020B0604030504040204" pitchFamily="50" charset="-128"/>
                <a:cs typeface="+mn-cs"/>
              </a:rPr>
              <a:t>持続可能な社会の実現に向け、一人ひとりの行動が社会や環境に影響を与えることを自覚し、消費者、</a:t>
            </a:r>
            <a:endParaRPr lang="en-US" altLang="ja-JP" sz="1600" spc="0" dirty="0" smtClean="0">
              <a:solidFill>
                <a:prstClr val="black"/>
              </a:solidFill>
              <a:latin typeface="Meiryo UI" panose="020B0604030504040204" pitchFamily="50" charset="-128"/>
              <a:ea typeface="Meiryo UI" panose="020B0604030504040204" pitchFamily="50" charset="-128"/>
              <a:cs typeface="+mn-cs"/>
            </a:endParaRPr>
          </a:p>
          <a:p>
            <a:pPr lvl="0">
              <a:spcBef>
                <a:spcPts val="0"/>
              </a:spcBef>
            </a:pPr>
            <a:r>
              <a:rPr lang="ja-JP" altLang="en-US" sz="1600" spc="0" dirty="0">
                <a:solidFill>
                  <a:prstClr val="black"/>
                </a:solidFill>
                <a:latin typeface="Meiryo UI" panose="020B0604030504040204" pitchFamily="50" charset="-128"/>
                <a:ea typeface="Meiryo UI" panose="020B0604030504040204" pitchFamily="50" charset="-128"/>
                <a:cs typeface="+mn-cs"/>
              </a:rPr>
              <a:t>　</a:t>
            </a:r>
            <a:r>
              <a:rPr lang="ja-JP" altLang="en-US" sz="1600" spc="0" dirty="0" smtClean="0">
                <a:solidFill>
                  <a:prstClr val="black"/>
                </a:solidFill>
                <a:latin typeface="Meiryo UI" panose="020B0604030504040204" pitchFamily="50" charset="-128"/>
                <a:ea typeface="Meiryo UI" panose="020B0604030504040204" pitchFamily="50" charset="-128"/>
                <a:cs typeface="+mn-cs"/>
              </a:rPr>
              <a:t>事業</a:t>
            </a:r>
            <a:r>
              <a:rPr lang="ja-JP" altLang="en-US" sz="1600" spc="0" dirty="0">
                <a:solidFill>
                  <a:prstClr val="black"/>
                </a:solidFill>
                <a:latin typeface="Meiryo UI" panose="020B0604030504040204" pitchFamily="50" charset="-128"/>
                <a:ea typeface="Meiryo UI" panose="020B0604030504040204" pitchFamily="50" charset="-128"/>
                <a:cs typeface="+mn-cs"/>
              </a:rPr>
              <a:t>者</a:t>
            </a:r>
            <a:r>
              <a:rPr lang="ja-JP" altLang="en-US" sz="1600" spc="0" dirty="0" smtClean="0">
                <a:solidFill>
                  <a:prstClr val="black"/>
                </a:solidFill>
                <a:latin typeface="Meiryo UI" panose="020B0604030504040204" pitchFamily="50" charset="-128"/>
                <a:ea typeface="Meiryo UI" panose="020B0604030504040204" pitchFamily="50" charset="-128"/>
                <a:cs typeface="+mn-cs"/>
              </a:rPr>
              <a:t>、関係団体、行政等の連携協力のもと、県民生活や事業活動等において食品ロス等の削減に</a:t>
            </a:r>
            <a:endParaRPr lang="en-US" altLang="ja-JP" sz="1600" spc="0" dirty="0" smtClean="0">
              <a:solidFill>
                <a:prstClr val="black"/>
              </a:solidFill>
              <a:latin typeface="Meiryo UI" panose="020B0604030504040204" pitchFamily="50" charset="-128"/>
              <a:ea typeface="Meiryo UI" panose="020B0604030504040204" pitchFamily="50" charset="-128"/>
              <a:cs typeface="+mn-cs"/>
            </a:endParaRPr>
          </a:p>
          <a:p>
            <a:pPr lvl="0">
              <a:spcBef>
                <a:spcPts val="0"/>
              </a:spcBef>
            </a:pPr>
            <a:r>
              <a:rPr lang="ja-JP" altLang="en-US" sz="1600" spc="0" dirty="0">
                <a:solidFill>
                  <a:prstClr val="black"/>
                </a:solidFill>
                <a:latin typeface="Meiryo UI" panose="020B0604030504040204" pitchFamily="50" charset="-128"/>
                <a:ea typeface="Meiryo UI" panose="020B0604030504040204" pitchFamily="50" charset="-128"/>
                <a:cs typeface="+mn-cs"/>
              </a:rPr>
              <a:t>　</a:t>
            </a:r>
            <a:r>
              <a:rPr lang="ja-JP" altLang="en-US" sz="1600" spc="0" dirty="0" smtClean="0">
                <a:solidFill>
                  <a:prstClr val="black"/>
                </a:solidFill>
                <a:latin typeface="Meiryo UI" panose="020B0604030504040204" pitchFamily="50" charset="-128"/>
                <a:ea typeface="Meiryo UI" panose="020B0604030504040204" pitchFamily="50" charset="-128"/>
                <a:cs typeface="+mn-cs"/>
              </a:rPr>
              <a:t>繋がる取組みが進んだ社会を目指します。</a:t>
            </a:r>
            <a:endParaRPr lang="ja-JP" altLang="en-US" sz="16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80528" y="3544039"/>
            <a:ext cx="1800493" cy="310341"/>
          </a:xfrm>
          <a:prstGeom prst="rect">
            <a:avLst/>
          </a:prstGeom>
        </p:spPr>
        <p:txBody>
          <a:bodyPr wrap="none">
            <a:spAutoFit/>
          </a:bodyPr>
          <a:lstStyle/>
          <a:p>
            <a:pPr marL="1588" indent="-1588">
              <a:lnSpc>
                <a:spcPts val="1700"/>
              </a:lnSpc>
              <a:tabLst>
                <a:tab pos="360363" algn="l"/>
              </a:tabLst>
            </a:pPr>
            <a:r>
              <a:rPr lang="ja-JP" altLang="en-US" b="1" dirty="0" smtClean="0">
                <a:latin typeface="メイリオ" panose="020B0604030504040204" pitchFamily="50" charset="-128"/>
                <a:ea typeface="メイリオ" panose="020B0604030504040204" pitchFamily="50" charset="-128"/>
              </a:rPr>
              <a:t>　</a:t>
            </a:r>
            <a:r>
              <a:rPr lang="en-US" altLang="ja-JP" b="1" dirty="0" smtClean="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参考情報</a:t>
            </a:r>
            <a:r>
              <a:rPr lang="en-US" altLang="ja-JP" b="1" dirty="0" smtClean="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46272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3</a:t>
            </a:fld>
            <a:endParaRPr lang="ja-JP" altLang="en-US"/>
          </a:p>
        </p:txBody>
      </p:sp>
      <p:sp>
        <p:nvSpPr>
          <p:cNvPr id="5" name="テキスト ボックス 4"/>
          <p:cNvSpPr txBox="1"/>
          <p:nvPr/>
        </p:nvSpPr>
        <p:spPr>
          <a:xfrm>
            <a:off x="253473" y="1269105"/>
            <a:ext cx="8816585" cy="4692776"/>
          </a:xfrm>
          <a:prstGeom prst="rect">
            <a:avLst/>
          </a:prstGeom>
          <a:noFill/>
          <a:ln w="12700">
            <a:solidFill>
              <a:schemeClr val="accent1"/>
            </a:solidFill>
            <a:prstDash val="dash"/>
          </a:ln>
        </p:spPr>
        <p:txBody>
          <a:bodyPr wrap="square" tIns="36000" bIns="36000" rtlCol="0">
            <a:noAutofit/>
          </a:bodyPr>
          <a:lstStyle/>
          <a:p>
            <a:pPr marL="87313" indent="-87313"/>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全体</a:t>
            </a:r>
            <a:r>
              <a:rPr lang="en-US" altLang="ja-JP" sz="1400" dirty="0" smtClean="0">
                <a:latin typeface="Meiryo UI" pitchFamily="50" charset="-128"/>
                <a:ea typeface="Meiryo UI" pitchFamily="50" charset="-128"/>
                <a:cs typeface="Meiryo UI" pitchFamily="50" charset="-128"/>
              </a:rPr>
              <a:t>》</a:t>
            </a: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〇　コロナ感染拡大によりイレギュラーな</a:t>
            </a:r>
            <a:r>
              <a:rPr lang="ja-JP" altLang="en-US" sz="1400" dirty="0">
                <a:latin typeface="Meiryo UI" pitchFamily="50" charset="-128"/>
                <a:ea typeface="Meiryo UI" pitchFamily="50" charset="-128"/>
                <a:cs typeface="Meiryo UI" pitchFamily="50" charset="-128"/>
              </a:rPr>
              <a:t>事態</a:t>
            </a:r>
            <a:r>
              <a:rPr lang="ja-JP" altLang="en-US" sz="1400" dirty="0" smtClean="0">
                <a:latin typeface="Meiryo UI" pitchFamily="50" charset="-128"/>
                <a:ea typeface="Meiryo UI" pitchFamily="50" charset="-128"/>
                <a:cs typeface="Meiryo UI" pitchFamily="50" charset="-128"/>
              </a:rPr>
              <a:t>が続いている　⇒ 前例が</a:t>
            </a:r>
            <a:r>
              <a:rPr lang="ja-JP" altLang="en-US" sz="1400" dirty="0">
                <a:latin typeface="Meiryo UI" pitchFamily="50" charset="-128"/>
                <a:ea typeface="Meiryo UI" pitchFamily="50" charset="-128"/>
                <a:cs typeface="Meiryo UI" pitchFamily="50" charset="-128"/>
              </a:rPr>
              <a:t>通用</a:t>
            </a:r>
            <a:r>
              <a:rPr lang="ja-JP" altLang="en-US" sz="1400" dirty="0" smtClean="0">
                <a:latin typeface="Meiryo UI" pitchFamily="50" charset="-128"/>
                <a:ea typeface="Meiryo UI" pitchFamily="50" charset="-128"/>
                <a:cs typeface="Meiryo UI" pitchFamily="50" charset="-128"/>
              </a:rPr>
              <a:t>せず、当面試行錯誤が必要</a:t>
            </a:r>
            <a:endParaRPr lang="en-US" altLang="ja-JP" sz="1400" dirty="0" smtClean="0">
              <a:latin typeface="Meiryo UI" pitchFamily="50" charset="-128"/>
              <a:ea typeface="Meiryo UI" pitchFamily="50" charset="-128"/>
              <a:cs typeface="Meiryo UI" pitchFamily="50" charset="-128"/>
            </a:endParaRPr>
          </a:p>
          <a:p>
            <a:pPr marL="87313" indent="-87313"/>
            <a:endParaRPr lang="en-US" altLang="ja-JP" sz="1400" dirty="0" smtClean="0">
              <a:latin typeface="Meiryo UI" pitchFamily="50" charset="-128"/>
              <a:ea typeface="Meiryo UI" pitchFamily="50" charset="-128"/>
              <a:cs typeface="Meiryo UI" pitchFamily="50" charset="-128"/>
            </a:endParaRPr>
          </a:p>
          <a:p>
            <a:pPr marL="87313" indent="-87313"/>
            <a:r>
              <a:rPr lang="en-US" altLang="ja-JP"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製造</a:t>
            </a:r>
            <a:r>
              <a:rPr lang="en-US" altLang="ja-JP" sz="1400" dirty="0">
                <a:latin typeface="Meiryo UI" pitchFamily="50" charset="-128"/>
                <a:ea typeface="Meiryo UI" pitchFamily="50" charset="-128"/>
                <a:cs typeface="Meiryo UI" pitchFamily="50" charset="-128"/>
              </a:rPr>
              <a:t>》</a:t>
            </a: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〇</a:t>
            </a: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受注量・品目</a:t>
            </a:r>
            <a:r>
              <a:rPr lang="ja-JP" altLang="en-US" sz="1400" dirty="0">
                <a:latin typeface="Meiryo UI" pitchFamily="50" charset="-128"/>
                <a:ea typeface="Meiryo UI" pitchFamily="50" charset="-128"/>
                <a:cs typeface="Meiryo UI" pitchFamily="50" charset="-128"/>
              </a:rPr>
              <a:t>の</a:t>
            </a:r>
            <a:r>
              <a:rPr lang="ja-JP" altLang="en-US" sz="1400" dirty="0" smtClean="0">
                <a:latin typeface="Meiryo UI" pitchFamily="50" charset="-128"/>
                <a:ea typeface="Meiryo UI" pitchFamily="50" charset="-128"/>
                <a:cs typeface="Meiryo UI" pitchFamily="50" charset="-128"/>
              </a:rPr>
              <a:t>変化が不明</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新商品開発の減少　⇒</a:t>
            </a: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受注生産が一定可能、欠品</a:t>
            </a:r>
            <a:r>
              <a:rPr lang="ja-JP" altLang="en-US" sz="1400" dirty="0">
                <a:latin typeface="Meiryo UI" pitchFamily="50" charset="-128"/>
                <a:ea typeface="Meiryo UI" pitchFamily="50" charset="-128"/>
                <a:cs typeface="Meiryo UI" pitchFamily="50" charset="-128"/>
              </a:rPr>
              <a:t>リスクの</a:t>
            </a:r>
            <a:r>
              <a:rPr lang="ja-JP" altLang="en-US" sz="1400" dirty="0" smtClean="0">
                <a:latin typeface="Meiryo UI" pitchFamily="50" charset="-128"/>
                <a:ea typeface="Meiryo UI" pitchFamily="50" charset="-128"/>
                <a:cs typeface="Meiryo UI" pitchFamily="50" charset="-128"/>
              </a:rPr>
              <a:t>軽減、予測が困難</a:t>
            </a:r>
            <a:endParaRPr lang="ja-JP" altLang="en-US" sz="1400" dirty="0">
              <a:latin typeface="Meiryo UI" pitchFamily="50" charset="-128"/>
              <a:ea typeface="Meiryo UI" pitchFamily="50" charset="-128"/>
              <a:cs typeface="Meiryo UI" pitchFamily="50" charset="-128"/>
            </a:endParaRPr>
          </a:p>
          <a:p>
            <a:pPr marL="87313" indent="-87313"/>
            <a:endParaRPr lang="en-US" altLang="ja-JP" sz="1400" dirty="0" smtClean="0">
              <a:latin typeface="Meiryo UI" pitchFamily="50" charset="-128"/>
              <a:ea typeface="Meiryo UI" pitchFamily="50" charset="-128"/>
              <a:cs typeface="Meiryo UI" pitchFamily="50" charset="-128"/>
            </a:endParaRPr>
          </a:p>
          <a:p>
            <a:pPr marL="87313" indent="-87313"/>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小売</a:t>
            </a:r>
            <a:r>
              <a:rPr lang="en-US" altLang="ja-JP" sz="1400" dirty="0" smtClean="0">
                <a:latin typeface="Meiryo UI" pitchFamily="50" charset="-128"/>
                <a:ea typeface="Meiryo UI" pitchFamily="50" charset="-128"/>
                <a:cs typeface="Meiryo UI" pitchFamily="50" charset="-128"/>
              </a:rPr>
              <a:t>》</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　　〇　特売の減少・分散化、売れ筋品目の変化、ネット販売の増加　⇒　発注量や品目の見直し</a:t>
            </a:r>
            <a:endParaRPr lang="ja-JP" altLang="en-US"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〇　食材</a:t>
            </a:r>
            <a:r>
              <a:rPr lang="ja-JP" altLang="en-US" sz="1400" dirty="0">
                <a:latin typeface="Meiryo UI" pitchFamily="50" charset="-128"/>
                <a:ea typeface="Meiryo UI" pitchFamily="50" charset="-128"/>
                <a:cs typeface="Meiryo UI" pitchFamily="50" charset="-128"/>
              </a:rPr>
              <a:t>（野菜類、肉魚類等）の売り上げ</a:t>
            </a:r>
            <a:r>
              <a:rPr lang="ja-JP" altLang="en-US" sz="1400" dirty="0" smtClean="0">
                <a:latin typeface="Meiryo UI" pitchFamily="50" charset="-128"/>
                <a:ea typeface="Meiryo UI" pitchFamily="50" charset="-128"/>
                <a:cs typeface="Meiryo UI" pitchFamily="50" charset="-128"/>
              </a:rPr>
              <a:t>増加</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〇　夕方の客の減少による</a:t>
            </a:r>
            <a:r>
              <a:rPr lang="en-US" altLang="ja-JP" sz="1400" dirty="0" smtClean="0">
                <a:latin typeface="Meiryo UI" pitchFamily="50" charset="-128"/>
                <a:ea typeface="Meiryo UI" pitchFamily="50" charset="-128"/>
                <a:cs typeface="Meiryo UI" pitchFamily="50" charset="-128"/>
              </a:rPr>
              <a:t>15</a:t>
            </a:r>
            <a:r>
              <a:rPr lang="ja-JP" altLang="en-US" sz="1400" dirty="0" smtClean="0">
                <a:latin typeface="Meiryo UI" pitchFamily="50" charset="-128"/>
                <a:ea typeface="Meiryo UI" pitchFamily="50" charset="-128"/>
                <a:cs typeface="Meiryo UI" pitchFamily="50" charset="-128"/>
              </a:rPr>
              <a:t>時以降の加工食品製造の減少　⇒　値引き販売の減少、廃棄量の減少</a:t>
            </a:r>
            <a:endParaRPr lang="en-US" altLang="ja-JP" sz="1400" dirty="0" smtClean="0">
              <a:latin typeface="Meiryo UI" pitchFamily="50" charset="-128"/>
              <a:ea typeface="Meiryo UI" pitchFamily="50" charset="-128"/>
              <a:cs typeface="Meiryo UI" pitchFamily="50" charset="-128"/>
            </a:endParaRPr>
          </a:p>
          <a:p>
            <a:pPr marL="87313" indent="-87313"/>
            <a:endParaRPr lang="en-US" altLang="ja-JP" sz="1400" dirty="0" smtClean="0">
              <a:latin typeface="Meiryo UI" pitchFamily="50" charset="-128"/>
              <a:ea typeface="Meiryo UI" pitchFamily="50" charset="-128"/>
              <a:cs typeface="Meiryo UI" pitchFamily="50" charset="-128"/>
            </a:endParaRPr>
          </a:p>
          <a:p>
            <a:pPr marL="87313" indent="-87313"/>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外食</a:t>
            </a:r>
            <a:r>
              <a:rPr lang="en-US" altLang="ja-JP" sz="1400" dirty="0" smtClean="0">
                <a:latin typeface="Meiryo UI" pitchFamily="50" charset="-128"/>
                <a:ea typeface="Meiryo UI" pitchFamily="50" charset="-128"/>
                <a:cs typeface="Meiryo UI" pitchFamily="50" charset="-128"/>
              </a:rPr>
              <a:t>》</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〇</a:t>
            </a:r>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店内飲食（インバウンド含む）の</a:t>
            </a:r>
            <a:r>
              <a:rPr lang="ja-JP" altLang="en-US" sz="1400" dirty="0">
                <a:latin typeface="Meiryo UI" pitchFamily="50" charset="-128"/>
                <a:ea typeface="Meiryo UI" pitchFamily="50" charset="-128"/>
                <a:cs typeface="Meiryo UI" pitchFamily="50" charset="-128"/>
              </a:rPr>
              <a:t>減少</a:t>
            </a: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〇</a:t>
            </a:r>
            <a:r>
              <a:rPr lang="ja-JP" altLang="en-US" sz="1400" dirty="0">
                <a:latin typeface="Meiryo UI" pitchFamily="50" charset="-128"/>
                <a:ea typeface="Meiryo UI" pitchFamily="50" charset="-128"/>
                <a:cs typeface="Meiryo UI" pitchFamily="50" charset="-128"/>
              </a:rPr>
              <a:t>　テイクアウトの増加　⇒　衛生管理の徹底</a:t>
            </a: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〇</a:t>
            </a:r>
            <a:r>
              <a:rPr lang="ja-JP" altLang="en-US" sz="1400" dirty="0">
                <a:latin typeface="Meiryo UI" pitchFamily="50" charset="-128"/>
                <a:ea typeface="Meiryo UI" pitchFamily="50" charset="-128"/>
                <a:cs typeface="Meiryo UI" pitchFamily="50" charset="-128"/>
              </a:rPr>
              <a:t>　メニューの絞り込み、新メニュー開発の</a:t>
            </a:r>
            <a:r>
              <a:rPr lang="ja-JP" altLang="en-US" sz="1400" dirty="0" smtClean="0">
                <a:latin typeface="Meiryo UI" pitchFamily="50" charset="-128"/>
                <a:ea typeface="Meiryo UI" pitchFamily="50" charset="-128"/>
                <a:cs typeface="Meiryo UI" pitchFamily="50" charset="-128"/>
              </a:rPr>
              <a:t>自粛　⇒　仕込みロスの減少</a:t>
            </a:r>
            <a:r>
              <a:rPr lang="ja-JP" altLang="en-US" sz="1400" dirty="0">
                <a:latin typeface="Meiryo UI" pitchFamily="50" charset="-128"/>
                <a:ea typeface="Meiryo UI" pitchFamily="50" charset="-128"/>
                <a:cs typeface="Meiryo UI" pitchFamily="50" charset="-128"/>
              </a:rPr>
              <a:t>　</a:t>
            </a:r>
          </a:p>
          <a:p>
            <a:pPr marL="87313" indent="-87313"/>
            <a:endParaRPr lang="en-US" altLang="ja-JP" sz="1400" dirty="0" smtClean="0">
              <a:latin typeface="Meiryo UI" pitchFamily="50" charset="-128"/>
              <a:ea typeface="Meiryo UI" pitchFamily="50" charset="-128"/>
              <a:cs typeface="Meiryo UI" pitchFamily="50" charset="-128"/>
            </a:endParaRPr>
          </a:p>
          <a:p>
            <a:pPr marL="87313" indent="-87313"/>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消費者</a:t>
            </a:r>
            <a:r>
              <a:rPr lang="en-US" altLang="ja-JP" sz="1400" dirty="0" smtClean="0">
                <a:latin typeface="Meiryo UI" pitchFamily="50" charset="-128"/>
                <a:ea typeface="Meiryo UI" pitchFamily="50" charset="-128"/>
                <a:cs typeface="Meiryo UI" pitchFamily="50" charset="-128"/>
              </a:rPr>
              <a:t>》</a:t>
            </a:r>
            <a:endParaRPr lang="en-US" altLang="ja-JP" sz="1400" dirty="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　　〇　買い物</a:t>
            </a:r>
            <a:r>
              <a:rPr lang="ja-JP" altLang="en-US" sz="1400" dirty="0">
                <a:latin typeface="Meiryo UI" pitchFamily="50" charset="-128"/>
                <a:ea typeface="Meiryo UI" pitchFamily="50" charset="-128"/>
                <a:cs typeface="Meiryo UI" pitchFamily="50" charset="-128"/>
              </a:rPr>
              <a:t>の頻度の</a:t>
            </a:r>
            <a:r>
              <a:rPr lang="ja-JP" altLang="en-US" sz="1400" dirty="0" smtClean="0">
                <a:latin typeface="Meiryo UI" pitchFamily="50" charset="-128"/>
                <a:ea typeface="Meiryo UI" pitchFamily="50" charset="-128"/>
                <a:cs typeface="Meiryo UI" pitchFamily="50" charset="-128"/>
              </a:rPr>
              <a:t>減少、買い物単価の増加、家庭</a:t>
            </a:r>
            <a:r>
              <a:rPr lang="ja-JP" altLang="en-US" sz="1400" dirty="0">
                <a:latin typeface="Meiryo UI" pitchFamily="50" charset="-128"/>
                <a:ea typeface="Meiryo UI" pitchFamily="50" charset="-128"/>
                <a:cs typeface="Meiryo UI" pitchFamily="50" charset="-128"/>
              </a:rPr>
              <a:t>での調理</a:t>
            </a:r>
            <a:r>
              <a:rPr lang="ja-JP" altLang="en-US" sz="1400" dirty="0" smtClean="0">
                <a:latin typeface="Meiryo UI" pitchFamily="50" charset="-128"/>
                <a:ea typeface="Meiryo UI" pitchFamily="50" charset="-128"/>
                <a:cs typeface="Meiryo UI" pitchFamily="50" charset="-128"/>
              </a:rPr>
              <a:t>増加</a:t>
            </a:r>
            <a:endParaRPr lang="en-US" altLang="ja-JP" sz="1400" dirty="0" smtClean="0">
              <a:latin typeface="Meiryo UI" pitchFamily="50" charset="-128"/>
              <a:ea typeface="Meiryo UI" pitchFamily="50" charset="-128"/>
              <a:cs typeface="Meiryo UI" pitchFamily="50" charset="-128"/>
            </a:endParaRPr>
          </a:p>
          <a:p>
            <a:pPr marL="87313" indent="-87313"/>
            <a:r>
              <a:rPr lang="en-US" altLang="ja-JP" sz="1400" dirty="0">
                <a:latin typeface="Meiryo UI" pitchFamily="50" charset="-128"/>
                <a:ea typeface="Meiryo UI" pitchFamily="50" charset="-128"/>
                <a:cs typeface="Meiryo UI" pitchFamily="50" charset="-128"/>
              </a:rPr>
              <a:t> </a:t>
            </a:r>
            <a:r>
              <a:rPr lang="en-US" altLang="ja-JP" sz="1400" dirty="0" smtClean="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使いきり</a:t>
            </a:r>
            <a:r>
              <a:rPr lang="ja-JP" altLang="en-US" sz="1400" dirty="0">
                <a:latin typeface="Meiryo UI" pitchFamily="50" charset="-128"/>
                <a:ea typeface="Meiryo UI" pitchFamily="50" charset="-128"/>
                <a:cs typeface="Meiryo UI" pitchFamily="50" charset="-128"/>
              </a:rPr>
              <a:t>・適正</a:t>
            </a:r>
            <a:r>
              <a:rPr lang="ja-JP" altLang="en-US" sz="1400" dirty="0" smtClean="0">
                <a:latin typeface="Meiryo UI" pitchFamily="50" charset="-128"/>
                <a:ea typeface="Meiryo UI" pitchFamily="50" charset="-128"/>
                <a:cs typeface="Meiryo UI" pitchFamily="50" charset="-128"/>
              </a:rPr>
              <a:t>保存　</a:t>
            </a:r>
            <a:r>
              <a:rPr lang="en-US" altLang="ja-JP" sz="1400" dirty="0" smtClean="0">
                <a:latin typeface="Meiryo UI" pitchFamily="50" charset="-128"/>
                <a:ea typeface="Meiryo UI" pitchFamily="50" charset="-128"/>
                <a:cs typeface="Meiryo UI" pitchFamily="50" charset="-128"/>
              </a:rPr>
              <a:t>or</a:t>
            </a:r>
            <a:r>
              <a:rPr lang="ja-JP" altLang="en-US" sz="1400" dirty="0" smtClean="0">
                <a:latin typeface="Meiryo UI" pitchFamily="50" charset="-128"/>
                <a:ea typeface="Meiryo UI" pitchFamily="50" charset="-128"/>
                <a:cs typeface="Meiryo UI" pitchFamily="50" charset="-128"/>
              </a:rPr>
              <a:t>　食材</a:t>
            </a:r>
            <a:r>
              <a:rPr lang="ja-JP" altLang="en-US" sz="1400" dirty="0">
                <a:latin typeface="Meiryo UI" pitchFamily="50" charset="-128"/>
                <a:ea typeface="Meiryo UI" pitchFamily="50" charset="-128"/>
                <a:cs typeface="Meiryo UI" pitchFamily="50" charset="-128"/>
              </a:rPr>
              <a:t>の</a:t>
            </a:r>
            <a:r>
              <a:rPr lang="ja-JP" altLang="en-US" sz="1400" dirty="0" smtClean="0">
                <a:latin typeface="Meiryo UI" pitchFamily="50" charset="-128"/>
                <a:ea typeface="Meiryo UI" pitchFamily="50" charset="-128"/>
                <a:cs typeface="Meiryo UI" pitchFamily="50" charset="-128"/>
              </a:rPr>
              <a:t>廃棄量増　、欠品へのクレーム</a:t>
            </a:r>
            <a:endParaRPr lang="ja-JP" altLang="en-US" sz="1400" dirty="0">
              <a:latin typeface="Meiryo UI" pitchFamily="50" charset="-128"/>
              <a:ea typeface="Meiryo UI" pitchFamily="50" charset="-128"/>
              <a:cs typeface="Meiryo UI" pitchFamily="50" charset="-128"/>
            </a:endParaRPr>
          </a:p>
          <a:p>
            <a:pPr marL="87313" indent="-87313"/>
            <a:r>
              <a:rPr lang="ja-JP" altLang="en-US" sz="1400" dirty="0" smtClean="0">
                <a:latin typeface="Meiryo UI" pitchFamily="50" charset="-128"/>
                <a:ea typeface="Meiryo UI" pitchFamily="50" charset="-128"/>
                <a:cs typeface="Meiryo UI" pitchFamily="50" charset="-128"/>
              </a:rPr>
              <a:t>　　〇　特売</a:t>
            </a:r>
            <a:r>
              <a:rPr lang="ja-JP" altLang="en-US" sz="1400" dirty="0">
                <a:latin typeface="Meiryo UI" pitchFamily="50" charset="-128"/>
                <a:ea typeface="Meiryo UI" pitchFamily="50" charset="-128"/>
                <a:cs typeface="Meiryo UI" pitchFamily="50" charset="-128"/>
              </a:rPr>
              <a:t>の</a:t>
            </a:r>
            <a:r>
              <a:rPr lang="ja-JP" altLang="en-US" sz="1400" dirty="0" smtClean="0">
                <a:latin typeface="Meiryo UI" pitchFamily="50" charset="-128"/>
                <a:ea typeface="Meiryo UI" pitchFamily="50" charset="-128"/>
                <a:cs typeface="Meiryo UI" pitchFamily="50" charset="-128"/>
              </a:rPr>
              <a:t>減少・分散化　⇒　必要</a:t>
            </a:r>
            <a:r>
              <a:rPr lang="ja-JP" altLang="en-US" sz="1400" dirty="0">
                <a:latin typeface="Meiryo UI" pitchFamily="50" charset="-128"/>
                <a:ea typeface="Meiryo UI" pitchFamily="50" charset="-128"/>
                <a:cs typeface="Meiryo UI" pitchFamily="50" charset="-128"/>
              </a:rPr>
              <a:t>なもののみ購入（買いすぎない）</a:t>
            </a:r>
            <a:r>
              <a:rPr lang="ja-JP" altLang="en-US" sz="1400" dirty="0" smtClean="0">
                <a:latin typeface="Meiryo UI" pitchFamily="50" charset="-128"/>
                <a:ea typeface="Meiryo UI" pitchFamily="50" charset="-128"/>
                <a:cs typeface="Meiryo UI" pitchFamily="50" charset="-128"/>
              </a:rPr>
              <a:t>⇒　食品</a:t>
            </a:r>
            <a:r>
              <a:rPr lang="ja-JP" altLang="en-US" sz="1400" dirty="0">
                <a:latin typeface="Meiryo UI" pitchFamily="50" charset="-128"/>
                <a:ea typeface="Meiryo UI" pitchFamily="50" charset="-128"/>
                <a:cs typeface="Meiryo UI" pitchFamily="50" charset="-128"/>
              </a:rPr>
              <a:t>廃棄の</a:t>
            </a:r>
            <a:r>
              <a:rPr lang="ja-JP" altLang="en-US" sz="1400" dirty="0" smtClean="0">
                <a:latin typeface="Meiryo UI" pitchFamily="50" charset="-128"/>
                <a:ea typeface="Meiryo UI" pitchFamily="50" charset="-128"/>
                <a:cs typeface="Meiryo UI" pitchFamily="50" charset="-128"/>
              </a:rPr>
              <a:t>減少</a:t>
            </a:r>
            <a:r>
              <a:rPr lang="ja-JP" altLang="en-US" sz="1400" dirty="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欠品の容認</a:t>
            </a:r>
            <a:endParaRPr lang="en-US" altLang="ja-JP" sz="1400" dirty="0" smtClean="0">
              <a:latin typeface="Meiryo UI" pitchFamily="50" charset="-128"/>
              <a:ea typeface="Meiryo UI" pitchFamily="50" charset="-128"/>
              <a:cs typeface="Meiryo UI" pitchFamily="50" charset="-128"/>
            </a:endParaRPr>
          </a:p>
          <a:p>
            <a:pPr marL="87313" indent="-87313"/>
            <a:r>
              <a:rPr lang="ja-JP" altLang="en-US" sz="1400" dirty="0">
                <a:latin typeface="Meiryo UI" pitchFamily="50" charset="-128"/>
                <a:ea typeface="Meiryo UI" pitchFamily="50" charset="-128"/>
                <a:cs typeface="Meiryo UI" pitchFamily="50" charset="-128"/>
              </a:rPr>
              <a:t>　</a:t>
            </a:r>
            <a:r>
              <a:rPr lang="ja-JP" altLang="en-US" sz="1400" dirty="0" smtClean="0">
                <a:latin typeface="Meiryo UI" pitchFamily="50" charset="-128"/>
                <a:ea typeface="Meiryo UI" pitchFamily="50" charset="-128"/>
                <a:cs typeface="Meiryo UI" pitchFamily="50" charset="-128"/>
              </a:rPr>
              <a:t>　〇　買い物に行く時間の分散化</a:t>
            </a:r>
            <a:endParaRPr lang="en-US" altLang="ja-JP" sz="1400" dirty="0" smtClean="0">
              <a:latin typeface="Meiryo UI" pitchFamily="50" charset="-128"/>
              <a:ea typeface="Meiryo UI" pitchFamily="50" charset="-128"/>
              <a:cs typeface="Meiryo UI" pitchFamily="50" charset="-128"/>
            </a:endParaRPr>
          </a:p>
          <a:p>
            <a:pPr marL="87313" indent="-87313"/>
            <a:endParaRPr lang="ja-JP" altLang="en-US" sz="1400" dirty="0">
              <a:latin typeface="Meiryo UI" pitchFamily="50" charset="-128"/>
              <a:ea typeface="Meiryo UI" pitchFamily="50" charset="-128"/>
              <a:cs typeface="Meiryo UI" pitchFamily="50" charset="-128"/>
            </a:endParaRPr>
          </a:p>
        </p:txBody>
      </p:sp>
      <p:sp>
        <p:nvSpPr>
          <p:cNvPr id="9" name="下矢印 8"/>
          <p:cNvSpPr/>
          <p:nvPr/>
        </p:nvSpPr>
        <p:spPr>
          <a:xfrm>
            <a:off x="3979185" y="6086524"/>
            <a:ext cx="1365160" cy="172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タイトル 4"/>
          <p:cNvSpPr txBox="1">
            <a:spLocks/>
          </p:cNvSpPr>
          <p:nvPr/>
        </p:nvSpPr>
        <p:spPr>
          <a:xfrm>
            <a:off x="0" y="810249"/>
            <a:ext cx="8593658" cy="369332"/>
          </a:xfrm>
          <a:prstGeom prst="rect">
            <a:avLst/>
          </a:prstGeom>
          <a:noFill/>
        </p:spPr>
        <p:txBody>
          <a:bodyPr wrap="square" rtlCol="0">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1800" b="1" dirty="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新型</a:t>
            </a:r>
            <a:r>
              <a:rPr lang="ja-JP" altLang="en-US" sz="1800" b="1" dirty="0">
                <a:latin typeface="Meiryo UI" panose="020B0604030504040204" pitchFamily="50" charset="-128"/>
                <a:ea typeface="Meiryo UI" panose="020B0604030504040204" pitchFamily="50" charset="-128"/>
              </a:rPr>
              <a:t>コロナウイルスの感染症</a:t>
            </a:r>
            <a:r>
              <a:rPr lang="ja-JP" altLang="en-US" sz="1800" b="1" dirty="0" smtClean="0">
                <a:latin typeface="Meiryo UI" panose="020B0604030504040204" pitchFamily="50" charset="-128"/>
                <a:ea typeface="Meiryo UI" panose="020B0604030504040204" pitchFamily="50" charset="-128"/>
              </a:rPr>
              <a:t>拡大から、考えられるサプライチェーンへの影響</a:t>
            </a:r>
            <a:endParaRPr lang="ja-JP" altLang="en-US" sz="1800" b="1" dirty="0">
              <a:latin typeface="Meiryo UI" panose="020B0604030504040204" pitchFamily="50" charset="-128"/>
              <a:ea typeface="Meiryo UI" panose="020B0604030504040204" pitchFamily="50" charset="-128"/>
            </a:endParaRPr>
          </a:p>
        </p:txBody>
      </p:sp>
      <p:sp>
        <p:nvSpPr>
          <p:cNvPr id="12" name="角丸四角形 11"/>
          <p:cNvSpPr/>
          <p:nvPr/>
        </p:nvSpPr>
        <p:spPr>
          <a:xfrm>
            <a:off x="629319" y="6383964"/>
            <a:ext cx="8064895" cy="36138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　“コロナ“　による変化をヒントに、食品ロス削減ができる生活スタイルを探る　</a:t>
            </a:r>
            <a:r>
              <a:rPr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270927" y="526371"/>
            <a:ext cx="1800493" cy="310341"/>
          </a:xfrm>
          <a:prstGeom prst="rect">
            <a:avLst/>
          </a:prstGeom>
        </p:spPr>
        <p:txBody>
          <a:bodyPr wrap="none">
            <a:spAutoFit/>
          </a:bodyPr>
          <a:lstStyle/>
          <a:p>
            <a:pPr marL="1588" indent="-1588">
              <a:lnSpc>
                <a:spcPts val="1700"/>
              </a:lnSpc>
              <a:tabLst>
                <a:tab pos="360363" algn="l"/>
              </a:tabLst>
            </a:pPr>
            <a:r>
              <a:rPr lang="ja-JP" altLang="en-US" b="1" dirty="0" smtClean="0">
                <a:latin typeface="メイリオ" panose="020B0604030504040204" pitchFamily="50" charset="-128"/>
                <a:ea typeface="メイリオ" panose="020B0604030504040204" pitchFamily="50" charset="-128"/>
              </a:rPr>
              <a:t>　</a:t>
            </a:r>
            <a:r>
              <a:rPr lang="en-US" altLang="ja-JP" b="1" dirty="0" smtClean="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参考情報</a:t>
            </a:r>
            <a:r>
              <a:rPr lang="en-US" altLang="ja-JP" b="1" dirty="0" smtClean="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bwMode="white">
          <a:xfrm>
            <a:off x="0" y="-27822"/>
            <a:ext cx="8244408"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　</a:t>
            </a:r>
            <a:r>
              <a:rPr lang="ja-JP" altLang="en-US" sz="2000" b="1" dirty="0" smtClean="0">
                <a:solidFill>
                  <a:schemeClr val="bg1"/>
                </a:solidFill>
                <a:latin typeface="Meiryo UI" panose="020B0604030504040204" pitchFamily="50" charset="-128"/>
                <a:ea typeface="Meiryo UI" panose="020B0604030504040204" pitchFamily="50" charset="-128"/>
              </a:rPr>
              <a:t>１－（１）大阪府が目指す将来像</a:t>
            </a:r>
            <a:endParaRPr lang="en-US" altLang="ja-JP" sz="20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35863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4</a:t>
            </a:fld>
            <a:endParaRPr lang="ja-JP" altLang="en-US"/>
          </a:p>
        </p:txBody>
      </p:sp>
      <p:sp>
        <p:nvSpPr>
          <p:cNvPr id="3" name="正方形/長方形 2"/>
          <p:cNvSpPr/>
          <p:nvPr/>
        </p:nvSpPr>
        <p:spPr>
          <a:xfrm>
            <a:off x="35496" y="2681625"/>
            <a:ext cx="8928992" cy="1323439"/>
          </a:xfrm>
          <a:prstGeom prst="rect">
            <a:avLst/>
          </a:prstGeom>
        </p:spPr>
        <p:txBody>
          <a:bodyPr wrap="square">
            <a:spAutoFit/>
          </a:bodyPr>
          <a:lstStyle/>
          <a:p>
            <a:pPr>
              <a:lnSpc>
                <a:spcPct val="200000"/>
              </a:lnSpc>
            </a:pPr>
            <a:r>
              <a:rPr lang="ja-JP" altLang="en-US" sz="2800" b="1" dirty="0">
                <a:latin typeface="Meiryo UI" panose="020B0604030504040204" pitchFamily="50" charset="-128"/>
                <a:ea typeface="Meiryo UI" panose="020B0604030504040204" pitchFamily="50" charset="-128"/>
              </a:rPr>
              <a:t>１　食品ロス削減に向けた施策の推進</a:t>
            </a:r>
            <a:endParaRPr lang="en-US" altLang="ja-JP" sz="2800" b="1" dirty="0">
              <a:latin typeface="Meiryo UI" panose="020B0604030504040204" pitchFamily="50" charset="-128"/>
              <a:ea typeface="Meiryo UI" panose="020B0604030504040204" pitchFamily="50" charset="-128"/>
            </a:endParaRPr>
          </a:p>
          <a:p>
            <a:r>
              <a:rPr lang="ja-JP" altLang="en-US" sz="2400" dirty="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食品</a:t>
            </a:r>
            <a:r>
              <a:rPr lang="ja-JP" altLang="en-US" sz="2400" dirty="0">
                <a:latin typeface="Meiryo UI" panose="020B0604030504040204" pitchFamily="50" charset="-128"/>
                <a:ea typeface="Meiryo UI" panose="020B0604030504040204" pitchFamily="50" charset="-128"/>
              </a:rPr>
              <a:t>関連事業者や消費者が求められる役割と行動</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4654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5</a:t>
            </a:fld>
            <a:endParaRPr lang="ja-JP" altLang="en-US"/>
          </a:p>
        </p:txBody>
      </p:sp>
      <p:sp>
        <p:nvSpPr>
          <p:cNvPr id="6" name="テキスト ボックス 5"/>
          <p:cNvSpPr txBox="1"/>
          <p:nvPr/>
        </p:nvSpPr>
        <p:spPr bwMode="white">
          <a:xfrm>
            <a:off x="0" y="-27822"/>
            <a:ext cx="9144000" cy="400110"/>
          </a:xfrm>
          <a:prstGeom prst="rect">
            <a:avLst/>
          </a:prstGeom>
          <a:noFill/>
          <a:ln>
            <a:noFill/>
          </a:ln>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１</a:t>
            </a:r>
            <a:r>
              <a:rPr lang="en-US" altLang="ja-JP" sz="2000" b="1" dirty="0" smtClean="0">
                <a:solidFill>
                  <a:schemeClr val="bg1"/>
                </a:solidFill>
                <a:latin typeface="Meiryo UI" panose="020B0604030504040204" pitchFamily="50" charset="-128"/>
                <a:ea typeface="Meiryo UI" panose="020B0604030504040204" pitchFamily="50" charset="-128"/>
              </a:rPr>
              <a:t>-</a:t>
            </a:r>
            <a:r>
              <a:rPr lang="ja-JP" altLang="en-US" sz="2000" b="1" dirty="0" smtClean="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２）食品関連事業者や消費者が求められる役割と</a:t>
            </a:r>
            <a:r>
              <a:rPr lang="ja-JP" altLang="en-US" sz="2000" b="1" dirty="0" smtClean="0">
                <a:solidFill>
                  <a:schemeClr val="bg1"/>
                </a:solidFill>
                <a:latin typeface="Meiryo UI" panose="020B0604030504040204" pitchFamily="50" charset="-128"/>
                <a:ea typeface="Meiryo UI" panose="020B0604030504040204" pitchFamily="50" charset="-128"/>
              </a:rPr>
              <a:t>行動</a:t>
            </a:r>
            <a:r>
              <a:rPr lang="ja-JP" altLang="en-US" sz="2000" b="1" dirty="0" smtClean="0">
                <a:latin typeface="Meiryo UI" panose="020B0604030504040204" pitchFamily="50" charset="-128"/>
                <a:ea typeface="Meiryo UI" panose="020B0604030504040204" pitchFamily="50" charset="-128"/>
              </a:rPr>
              <a:t>　</a:t>
            </a:r>
            <a:endParaRPr lang="en-US" altLang="ja-JP" sz="2000" b="1" dirty="0" smtClean="0">
              <a:latin typeface="Meiryo UI" panose="020B0604030504040204" pitchFamily="50" charset="-128"/>
              <a:ea typeface="Meiryo UI" panose="020B0604030504040204" pitchFamily="50" charset="-128"/>
            </a:endParaRPr>
          </a:p>
        </p:txBody>
      </p:sp>
      <p:sp>
        <p:nvSpPr>
          <p:cNvPr id="9" name="タイトル 4"/>
          <p:cNvSpPr txBox="1">
            <a:spLocks/>
          </p:cNvSpPr>
          <p:nvPr/>
        </p:nvSpPr>
        <p:spPr>
          <a:xfrm>
            <a:off x="-16112" y="580402"/>
            <a:ext cx="8691421" cy="400110"/>
          </a:xfrm>
          <a:prstGeom prst="rect">
            <a:avLst/>
          </a:prstGeom>
          <a:noFill/>
        </p:spPr>
        <p:txBody>
          <a:bodyPr wrap="square" rtlCol="0">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000" b="1" dirty="0" smtClean="0">
                <a:latin typeface="Meiryo UI" panose="020B0604030504040204" pitchFamily="50" charset="-128"/>
                <a:ea typeface="Meiryo UI" panose="020B0604030504040204" pitchFamily="50" charset="-128"/>
              </a:rPr>
              <a:t>■食品関連</a:t>
            </a:r>
            <a:r>
              <a:rPr lang="ja-JP" altLang="en-US" sz="2000" b="1" dirty="0">
                <a:latin typeface="Meiryo UI" panose="020B0604030504040204" pitchFamily="50" charset="-128"/>
                <a:ea typeface="Meiryo UI" panose="020B0604030504040204" pitchFamily="50" charset="-128"/>
              </a:rPr>
              <a:t>事</a:t>
            </a:r>
            <a:r>
              <a:rPr lang="ja-JP" altLang="en-US" sz="2000" b="1" dirty="0" smtClean="0">
                <a:latin typeface="Meiryo UI" panose="020B0604030504040204" pitchFamily="50" charset="-128"/>
                <a:ea typeface="Meiryo UI" panose="020B0604030504040204" pitchFamily="50" charset="-128"/>
              </a:rPr>
              <a:t>業者・消費者の役割と行動　</a:t>
            </a:r>
            <a:endParaRPr lang="ja-JP" altLang="en-US" sz="2000" b="1" dirty="0">
              <a:latin typeface="Meiryo UI" panose="020B0604030504040204" pitchFamily="50" charset="-128"/>
              <a:ea typeface="Meiryo UI" panose="020B0604030504040204" pitchFamily="50" charset="-128"/>
            </a:endParaRPr>
          </a:p>
        </p:txBody>
      </p:sp>
      <p:sp>
        <p:nvSpPr>
          <p:cNvPr id="29" name="正方形/長方形 28"/>
          <p:cNvSpPr/>
          <p:nvPr/>
        </p:nvSpPr>
        <p:spPr>
          <a:xfrm>
            <a:off x="-74990" y="379934"/>
            <a:ext cx="1415772" cy="338554"/>
          </a:xfrm>
          <a:prstGeom prst="rect">
            <a:avLst/>
          </a:prstGeom>
        </p:spPr>
        <p:txBody>
          <a:bodyPr wrap="none">
            <a:spAutoFit/>
          </a:bodyPr>
          <a:lstStyle/>
          <a:p>
            <a:pPr>
              <a:spcBef>
                <a:spcPts val="600"/>
              </a:spcBef>
            </a:pPr>
            <a:r>
              <a:rPr lang="en-US" altLang="ja-JP"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主な論点</a:t>
            </a:r>
            <a:r>
              <a:rPr lang="en-US" altLang="ja-JP" sz="1600" b="1" dirty="0">
                <a:solidFill>
                  <a:prstClr val="black"/>
                </a:solidFill>
                <a:latin typeface="メイリオ" panose="020B0604030504040204" pitchFamily="50" charset="-128"/>
                <a:ea typeface="メイリオ" panose="020B0604030504040204" pitchFamily="50" charset="-128"/>
                <a:cs typeface="Meiryo UI" panose="020B0604030504040204" pitchFamily="50" charset="-128"/>
              </a:rPr>
              <a:t>〕</a:t>
            </a:r>
          </a:p>
        </p:txBody>
      </p:sp>
      <p:sp>
        <p:nvSpPr>
          <p:cNvPr id="30" name="正方形/長方形 29"/>
          <p:cNvSpPr/>
          <p:nvPr/>
        </p:nvSpPr>
        <p:spPr>
          <a:xfrm>
            <a:off x="62354" y="1099450"/>
            <a:ext cx="4427984" cy="29271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73324" y="964328"/>
            <a:ext cx="1267458" cy="282573"/>
          </a:xfrm>
          <a:prstGeom prst="rect">
            <a:avLst/>
          </a:prstGeom>
          <a:solidFill>
            <a:schemeClr val="bg1"/>
          </a:solidFill>
          <a:ln>
            <a:solidFill>
              <a:schemeClr val="tx1"/>
            </a:solidFill>
          </a:ln>
        </p:spPr>
        <p:txBody>
          <a:bodyPr wrap="none" lIns="36000" tIns="36000" rIns="0" bIns="0" rtlCol="0" anchor="ctr">
            <a:spAutoFit/>
          </a:bodyPr>
          <a:lstStyle/>
          <a:p>
            <a:r>
              <a:rPr lang="ja-JP" altLang="en-US" sz="1600" b="1" kern="100" dirty="0" smtClean="0">
                <a:latin typeface="Meiryo UI" panose="020B0604030504040204" pitchFamily="50" charset="-128"/>
                <a:ea typeface="Meiryo UI" panose="020B0604030504040204" pitchFamily="50" charset="-128"/>
              </a:rPr>
              <a:t>食品製造業者</a:t>
            </a:r>
            <a:endParaRPr kumimoji="1" lang="ja-JP" altLang="en-US" sz="1600" dirty="0"/>
          </a:p>
        </p:txBody>
      </p:sp>
      <p:sp>
        <p:nvSpPr>
          <p:cNvPr id="33" name="角丸四角形 32"/>
          <p:cNvSpPr/>
          <p:nvPr/>
        </p:nvSpPr>
        <p:spPr>
          <a:xfrm>
            <a:off x="4592923" y="4439575"/>
            <a:ext cx="4443703" cy="2175399"/>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a:spcAft>
                <a:spcPts val="600"/>
              </a:spcAft>
            </a:pP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現状と課題</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spcAft>
                <a:spcPts val="12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小売店</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の店頭では、１日でも新しいものを棚の奥から選ぶ買い物客の姿が目立つ。また、外観も必要以上に重視され、わずかな凹みでも購入されないといった傾向も</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見られる。</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役割と行動</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賞味</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期限を過ぎた食品であっても、必ずしもすぐに食べられなくなるわけ</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ないため、</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それぞれの</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食品が食べられるかどうかについては、個別に</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判断を</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角丸四角形 33"/>
          <p:cNvSpPr/>
          <p:nvPr/>
        </p:nvSpPr>
        <p:spPr>
          <a:xfrm>
            <a:off x="0" y="1222284"/>
            <a:ext cx="4425777" cy="2683230"/>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a:spcAft>
                <a:spcPts val="600"/>
              </a:spcAft>
            </a:pP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現状と課題</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spcAft>
                <a:spcPts val="12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成型時の端材や設備トラブル等で製品にならなかった原料等や製造（加工）工程終了後に商品として出荷するまでの工程において、規格外品や試作品としての食品ロスが発生する。</a:t>
            </a:r>
            <a:endPar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1200"/>
              </a:spcAft>
            </a:pPr>
            <a:r>
              <a:rPr lang="en-US" altLang="ja-JP" sz="14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役割と行動</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spcAft>
                <a:spcPts val="600"/>
              </a:spcAft>
              <a:buFont typeface="Meiryo UI" panose="020B0604030504040204" pitchFamily="50" charset="-128"/>
              <a:buChar char="⃝"/>
            </a:pPr>
            <a:r>
              <a:rPr lang="ja-JP" altLang="en-US" sz="14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賞味期限の延長</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及び年月表示化など</a:t>
            </a:r>
            <a:r>
              <a:rPr lang="ja-JP" altLang="en-US" sz="14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賞味期限の大括り化</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に取り組む。食品小売業者と連携し、需要予測の高度化や受発注リードタイムの調整等により、サプライチェーン全体での</a:t>
            </a:r>
            <a:r>
              <a:rPr lang="ja-JP" altLang="en-US" sz="14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食品ロス削減に資する適正受注を推進</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4607194" y="1188626"/>
            <a:ext cx="4462550" cy="2821729"/>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a:spcAft>
                <a:spcPts val="600"/>
              </a:spcAft>
            </a:pP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現状と課題</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spcAft>
                <a:spcPts val="1200"/>
              </a:spcAft>
              <a:buFont typeface="Meiryo UI" panose="020B0604030504040204" pitchFamily="50" charset="-128"/>
              <a:buChar char="⃝"/>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販売期限が切れた売れ残り商品や、季節商品や定番商品の入れ替え（フェイス替え）の際に店頭から引き揚げる商品等が食品ロスとなる</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。また、小売業</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では、売り切れによる販売機会の損失</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（チャンスロス）を</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避けることを前提に、売上目標よりも多くの商品を仕入れている</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役割と行動</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サプライチェーン</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全体での食品ロス削減に資する厳しい</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納品期限（３分の</a:t>
            </a:r>
            <a:r>
              <a:rPr lang="ja-JP" altLang="en-US" sz="14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１ルール</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a:t>
            </a:r>
            <a:r>
              <a:rPr lang="ja-JP" altLang="en-US" sz="14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緩和</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や、需要予測の高度化や受発注リードタイムの調整等による</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適正発注の推進等の商慣習の見直し</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に取り組む</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8854" y="4250963"/>
            <a:ext cx="4427984" cy="25526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54249" y="4127052"/>
            <a:ext cx="1475656" cy="247822"/>
          </a:xfrm>
          <a:prstGeom prst="rect">
            <a:avLst/>
          </a:prstGeom>
          <a:solidFill>
            <a:schemeClr val="bg1"/>
          </a:solidFill>
          <a:ln>
            <a:solidFill>
              <a:schemeClr val="tx1"/>
            </a:solidFill>
          </a:ln>
        </p:spPr>
        <p:txBody>
          <a:bodyPr wrap="none" lIns="36000" tIns="0" rIns="36000" bIns="0" rtlCol="0" anchor="ctr">
            <a:noAutofit/>
          </a:bodyPr>
          <a:lstStyle/>
          <a:p>
            <a:r>
              <a:rPr lang="ja-JP" altLang="en-US" sz="1600" b="1" kern="100" dirty="0" smtClean="0">
                <a:latin typeface="Meiryo UI" panose="020B0604030504040204" pitchFamily="50" charset="-128"/>
                <a:ea typeface="Meiryo UI" panose="020B0604030504040204" pitchFamily="50" charset="-128"/>
              </a:rPr>
              <a:t>外食産業事</a:t>
            </a:r>
            <a:r>
              <a:rPr lang="ja-JP" altLang="en-US" sz="1600" b="1" kern="100" dirty="0">
                <a:latin typeface="Meiryo UI" panose="020B0604030504040204" pitchFamily="50" charset="-128"/>
                <a:ea typeface="Meiryo UI" panose="020B0604030504040204" pitchFamily="50" charset="-128"/>
              </a:rPr>
              <a:t>業者</a:t>
            </a:r>
            <a:endParaRPr kumimoji="1" lang="ja-JP" altLang="en-US" sz="1600" dirty="0"/>
          </a:p>
        </p:txBody>
      </p:sp>
      <p:sp>
        <p:nvSpPr>
          <p:cNvPr id="38" name="正方形/長方形 37"/>
          <p:cNvSpPr/>
          <p:nvPr/>
        </p:nvSpPr>
        <p:spPr>
          <a:xfrm>
            <a:off x="4608642" y="4259753"/>
            <a:ext cx="4427984" cy="25531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4608643" y="4143015"/>
            <a:ext cx="651905" cy="282573"/>
          </a:xfrm>
          <a:prstGeom prst="rect">
            <a:avLst/>
          </a:prstGeom>
          <a:solidFill>
            <a:schemeClr val="bg1"/>
          </a:solidFill>
          <a:ln>
            <a:solidFill>
              <a:schemeClr val="tx1"/>
            </a:solidFill>
          </a:ln>
        </p:spPr>
        <p:txBody>
          <a:bodyPr wrap="none" lIns="36000" tIns="36000" rIns="0" bIns="0" rtlCol="0" anchor="ctr">
            <a:spAutoFit/>
          </a:bodyPr>
          <a:lstStyle/>
          <a:p>
            <a:r>
              <a:rPr lang="ja-JP" altLang="en-US" sz="1600" b="1" kern="100" dirty="0">
                <a:latin typeface="Meiryo UI" panose="020B0604030504040204" pitchFamily="50" charset="-128"/>
                <a:ea typeface="Meiryo UI" panose="020B0604030504040204" pitchFamily="50" charset="-128"/>
              </a:rPr>
              <a:t>消費者</a:t>
            </a:r>
            <a:endParaRPr kumimoji="1" lang="ja-JP" altLang="en-US" sz="1600" dirty="0"/>
          </a:p>
        </p:txBody>
      </p:sp>
      <p:sp>
        <p:nvSpPr>
          <p:cNvPr id="40" name="角丸四角形 39"/>
          <p:cNvSpPr/>
          <p:nvPr/>
        </p:nvSpPr>
        <p:spPr>
          <a:xfrm>
            <a:off x="2267" y="4374874"/>
            <a:ext cx="4412266" cy="2390842"/>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a:spcAft>
                <a:spcPts val="600"/>
              </a:spcAft>
            </a:pP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現状と課題</a:t>
            </a:r>
            <a:r>
              <a:rPr lang="en-US" altLang="ja-JP"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spcAft>
                <a:spcPts val="12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な要因は顧客の食べ残しと製造・調理段階での仕込みすぎで</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ある。食中毒</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等のトラブルを回避するため客による「持ち帰り」を敬遠する事業者が</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多い。</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役割と行動</a:t>
            </a:r>
            <a:r>
              <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消費者</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の自己責任を前提に、衛生上の注意事項を説明した上で</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可能な範囲</a:t>
            </a:r>
            <a:r>
              <a:rPr lang="ja-JP" altLang="en-US" sz="1400" b="1" u="sng"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で持ち帰り用容器</a:t>
            </a:r>
            <a:r>
              <a:rPr lang="ja-JP" altLang="en-US" sz="1400" b="1" u="sng"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による残った料理の持ち帰りをできること</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とし、その旨</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分かりやすい</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情報提供を行う</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4630587" y="1075952"/>
            <a:ext cx="4406039" cy="29506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632661" y="920035"/>
            <a:ext cx="1791989" cy="260615"/>
          </a:xfrm>
          <a:prstGeom prst="rect">
            <a:avLst/>
          </a:prstGeom>
          <a:solidFill>
            <a:schemeClr val="bg1"/>
          </a:solidFill>
          <a:ln>
            <a:solidFill>
              <a:schemeClr val="tx1"/>
            </a:solidFill>
          </a:ln>
        </p:spPr>
        <p:txBody>
          <a:bodyPr wrap="none" lIns="36000" tIns="0" rIns="36000" bIns="0" rtlCol="0" anchor="ctr">
            <a:noAutofit/>
          </a:bodyPr>
          <a:lstStyle/>
          <a:p>
            <a:pPr>
              <a:lnSpc>
                <a:spcPts val="1800"/>
              </a:lnSpc>
            </a:pPr>
            <a:r>
              <a:rPr lang="ja-JP" altLang="en-US" sz="1600" b="1" kern="100" dirty="0" smtClean="0">
                <a:latin typeface="Meiryo UI" panose="020B0604030504040204" pitchFamily="50" charset="-128"/>
                <a:ea typeface="Meiryo UI" panose="020B0604030504040204" pitchFamily="50" charset="-128"/>
              </a:rPr>
              <a:t>食品卸売・小売業者</a:t>
            </a:r>
            <a:endParaRPr kumimoji="1" lang="ja-JP" altLang="en-US" sz="1600" dirty="0"/>
          </a:p>
        </p:txBody>
      </p:sp>
    </p:spTree>
    <p:extLst>
      <p:ext uri="{BB962C8B-B14F-4D97-AF65-F5344CB8AC3E}">
        <p14:creationId xmlns:p14="http://schemas.microsoft.com/office/powerpoint/2010/main" val="2592846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6</a:t>
            </a:fld>
            <a:endParaRPr lang="ja-JP" altLang="en-US"/>
          </a:p>
        </p:txBody>
      </p:sp>
      <p:sp>
        <p:nvSpPr>
          <p:cNvPr id="27" name="タイトル 4"/>
          <p:cNvSpPr txBox="1">
            <a:spLocks/>
          </p:cNvSpPr>
          <p:nvPr/>
        </p:nvSpPr>
        <p:spPr>
          <a:xfrm>
            <a:off x="375966" y="854481"/>
            <a:ext cx="8280920" cy="461665"/>
          </a:xfrm>
          <a:prstGeom prst="rect">
            <a:avLst/>
          </a:prstGeom>
          <a:noFill/>
        </p:spPr>
        <p:txBody>
          <a:bodyPr wrap="square" rtlCol="0">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400" b="1" dirty="0" smtClean="0">
                <a:latin typeface="Meiryo UI" panose="020B0604030504040204" pitchFamily="50" charset="-128"/>
                <a:ea typeface="Meiryo UI" panose="020B0604030504040204" pitchFamily="50" charset="-128"/>
              </a:rPr>
              <a:t>事業系食品ロスの発生要因と対策の方向</a:t>
            </a:r>
            <a:r>
              <a:rPr lang="ja-JP" altLang="en-US" sz="2000" b="1" dirty="0" smtClean="0">
                <a:latin typeface="Meiryo UI" panose="020B0604030504040204" pitchFamily="50" charset="-128"/>
                <a:ea typeface="Meiryo UI" panose="020B0604030504040204" pitchFamily="50" charset="-128"/>
              </a:rPr>
              <a:t>　</a:t>
            </a:r>
            <a:r>
              <a:rPr lang="ja-JP" altLang="en-US" sz="1800" b="1" dirty="0" smtClean="0">
                <a:latin typeface="Meiryo UI" panose="020B0604030504040204" pitchFamily="50" charset="-128"/>
                <a:ea typeface="Meiryo UI" panose="020B0604030504040204" pitchFamily="50" charset="-128"/>
              </a:rPr>
              <a:t>（引用元：農林水産省</a:t>
            </a:r>
            <a:r>
              <a:rPr lang="en-US" altLang="ja-JP" sz="1800" b="1" dirty="0" smtClean="0">
                <a:latin typeface="Meiryo UI" panose="020B0604030504040204" pitchFamily="50" charset="-128"/>
                <a:ea typeface="Meiryo UI" panose="020B0604030504040204" pitchFamily="50" charset="-128"/>
              </a:rPr>
              <a:t>HP</a:t>
            </a:r>
            <a:r>
              <a:rPr lang="ja-JP" altLang="en-US" sz="1800" b="1" dirty="0" smtClean="0">
                <a:latin typeface="Meiryo UI" panose="020B0604030504040204" pitchFamily="50" charset="-128"/>
                <a:ea typeface="Meiryo UI" panose="020B0604030504040204" pitchFamily="50" charset="-128"/>
              </a:rPr>
              <a:t>）</a:t>
            </a:r>
            <a:endParaRPr lang="ja-JP" altLang="en-US" sz="1800" b="1" dirty="0">
              <a:latin typeface="Meiryo UI" panose="020B0604030504040204" pitchFamily="50" charset="-128"/>
              <a:ea typeface="Meiryo UI" panose="020B0604030504040204" pitchFamily="50"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1328606830"/>
              </p:ext>
            </p:extLst>
          </p:nvPr>
        </p:nvGraphicFramePr>
        <p:xfrm>
          <a:off x="581282" y="2204864"/>
          <a:ext cx="8243315" cy="3816425"/>
        </p:xfrm>
        <a:graphic>
          <a:graphicData uri="http://schemas.openxmlformats.org/drawingml/2006/table">
            <a:tbl>
              <a:tblPr firstRow="1" bandRow="1">
                <a:tableStyleId>{5C22544A-7EE6-4342-B048-85BDC9FD1C3A}</a:tableStyleId>
              </a:tblPr>
              <a:tblGrid>
                <a:gridCol w="1357195">
                  <a:extLst>
                    <a:ext uri="{9D8B030D-6E8A-4147-A177-3AD203B41FA5}">
                      <a16:colId xmlns:a16="http://schemas.microsoft.com/office/drawing/2014/main" val="20000"/>
                    </a:ext>
                  </a:extLst>
                </a:gridCol>
                <a:gridCol w="4406125">
                  <a:extLst>
                    <a:ext uri="{9D8B030D-6E8A-4147-A177-3AD203B41FA5}">
                      <a16:colId xmlns:a16="http://schemas.microsoft.com/office/drawing/2014/main" val="20001"/>
                    </a:ext>
                  </a:extLst>
                </a:gridCol>
                <a:gridCol w="2479995">
                  <a:extLst>
                    <a:ext uri="{9D8B030D-6E8A-4147-A177-3AD203B41FA5}">
                      <a16:colId xmlns:a16="http://schemas.microsoft.com/office/drawing/2014/main" val="20002"/>
                    </a:ext>
                  </a:extLst>
                </a:gridCol>
              </a:tblGrid>
              <a:tr h="467041">
                <a:tc>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主な食品ロスの発生要因</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対策の方向</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0"/>
                  </a:ext>
                </a:extLst>
              </a:tr>
              <a:tr h="678998">
                <a:tc>
                  <a:txBody>
                    <a:bodyPr/>
                    <a:lstStyle/>
                    <a:p>
                      <a:r>
                        <a:rPr kumimoji="1" lang="ja-JP" altLang="en-US" sz="1600" dirty="0" smtClean="0">
                          <a:latin typeface="Meiryo UI" panose="020B0604030504040204" pitchFamily="50" charset="-128"/>
                          <a:ea typeface="Meiryo UI" panose="020B0604030504040204" pitchFamily="50" charset="-128"/>
                        </a:rPr>
                        <a:t>食品製造業</a:t>
                      </a:r>
                      <a:endParaRPr kumimoji="1" lang="ja-JP" altLang="en-US" sz="1600" dirty="0">
                        <a:latin typeface="Meiryo UI" panose="020B0604030504040204" pitchFamily="50" charset="-128"/>
                        <a:ea typeface="Meiryo UI" panose="020B0604030504040204" pitchFamily="50" charset="-128"/>
                      </a:endParaRPr>
                    </a:p>
                  </a:txBody>
                  <a:tcPr/>
                </a:tc>
                <a:tc rowSpan="2">
                  <a:txBody>
                    <a:bodyPr/>
                    <a:lstStyle/>
                    <a:p>
                      <a:r>
                        <a:rPr kumimoji="1" lang="ja-JP" altLang="en-US" sz="1600" dirty="0" smtClean="0">
                          <a:latin typeface="Meiryo UI" panose="020B0604030504040204" pitchFamily="50" charset="-128"/>
                          <a:ea typeface="Meiryo UI" panose="020B0604030504040204" pitchFamily="50" charset="-128"/>
                        </a:rPr>
                        <a:t>○商慣習</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・食品小売業において賞味期間の</a:t>
                      </a:r>
                      <a:r>
                        <a:rPr kumimoji="1" lang="en-US" altLang="ja-JP" sz="1600" dirty="0" smtClean="0">
                          <a:latin typeface="Meiryo UI" panose="020B0604030504040204" pitchFamily="50" charset="-128"/>
                          <a:ea typeface="Meiryo UI" panose="020B0604030504040204" pitchFamily="50" charset="-128"/>
                        </a:rPr>
                        <a:t>1/3</a:t>
                      </a:r>
                      <a:r>
                        <a:rPr kumimoji="1" lang="ja-JP" altLang="en-US" sz="1600" dirty="0" smtClean="0">
                          <a:latin typeface="Meiryo UI" panose="020B0604030504040204" pitchFamily="50" charset="-128"/>
                          <a:ea typeface="Meiryo UI" panose="020B0604030504040204" pitchFamily="50" charset="-128"/>
                        </a:rPr>
                        <a:t>を超えたものを入荷しない。２</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３を超えたものを販売しない</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・先に入荷したものより前の賞味期限のものを入荷しない</a:t>
                      </a:r>
                      <a:endParaRPr kumimoji="1" lang="ja-JP" altLang="en-US" sz="1600" dirty="0">
                        <a:latin typeface="Meiryo UI" panose="020B0604030504040204" pitchFamily="50" charset="-128"/>
                        <a:ea typeface="Meiryo UI" panose="020B0604030504040204" pitchFamily="50" charset="-128"/>
                      </a:endParaRPr>
                    </a:p>
                  </a:txBody>
                  <a:tcPr/>
                </a:tc>
                <a:tc rowSpan="2">
                  <a:txBody>
                    <a:bodyPr/>
                    <a:lstStyle/>
                    <a:p>
                      <a:r>
                        <a:rPr kumimoji="1" lang="ja-JP" altLang="en-US" sz="1600" dirty="0" smtClean="0">
                          <a:latin typeface="Meiryo UI" panose="020B0604030504040204" pitchFamily="50" charset="-128"/>
                          <a:ea typeface="Meiryo UI" panose="020B0604030504040204" pitchFamily="50" charset="-128"/>
                        </a:rPr>
                        <a:t>○商慣習の見直し</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729209">
                <a:tc>
                  <a:txBody>
                    <a:bodyPr/>
                    <a:lstStyle/>
                    <a:p>
                      <a:r>
                        <a:rPr kumimoji="1" lang="ja-JP" altLang="en-US" sz="1600" dirty="0" smtClean="0">
                          <a:latin typeface="Meiryo UI" panose="020B0604030504040204" pitchFamily="50" charset="-128"/>
                          <a:ea typeface="Meiryo UI" panose="020B0604030504040204" pitchFamily="50" charset="-128"/>
                        </a:rPr>
                        <a:t>食品卸売業</a:t>
                      </a:r>
                      <a:endParaRPr kumimoji="1" lang="en-US" altLang="ja-JP" sz="1600" dirty="0" smtClean="0">
                        <a:latin typeface="Meiryo UI" panose="020B0604030504040204" pitchFamily="50" charset="-128"/>
                        <a:ea typeface="Meiryo UI" panose="020B0604030504040204" pitchFamily="50" charset="-128"/>
                      </a:endParaRPr>
                    </a:p>
                  </a:txBody>
                  <a:tcPr/>
                </a:tc>
                <a:tc vMerge="1">
                  <a:txBody>
                    <a:bodyPr/>
                    <a:lstStyle/>
                    <a:p>
                      <a:endParaRPr kumimoji="1" lang="ja-JP" altLang="en-US">
                        <a:latin typeface="Meiryo UI" panose="020B0604030504040204" pitchFamily="50" charset="-128"/>
                        <a:ea typeface="Meiryo UI" panose="020B0604030504040204" pitchFamily="50" charset="-128"/>
                      </a:endParaRPr>
                    </a:p>
                  </a:txBody>
                  <a:tcPr/>
                </a:tc>
                <a:tc vMerge="1">
                  <a:txBody>
                    <a:bodyPr/>
                    <a:lstStyle/>
                    <a:p>
                      <a:endParaRPr kumimoji="1" lang="ja-JP" altLang="en-US">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622231">
                <a:tc rowSpan="2">
                  <a:txBody>
                    <a:bodyPr/>
                    <a:lstStyle/>
                    <a:p>
                      <a:r>
                        <a:rPr kumimoji="1" lang="ja-JP" altLang="en-US" sz="1600" dirty="0" smtClean="0">
                          <a:latin typeface="Meiryo UI" panose="020B0604030504040204" pitchFamily="50" charset="-128"/>
                          <a:ea typeface="Meiryo UI" panose="020B0604030504040204" pitchFamily="50" charset="-128"/>
                        </a:rPr>
                        <a:t>食品小売業</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○販売機会の損失を恐れた多量の発注</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○需要に合った販売の促進</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639948">
                <a:tc vMerge="1">
                  <a:txBody>
                    <a:bodyPr/>
                    <a:lstStyle/>
                    <a:p>
                      <a:endParaRPr kumimoji="1" lang="ja-JP" altLang="en-US"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○消費者の過度な鮮度志向や賞味期限への理解不足</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○消費者への啓発</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678998">
                <a:tc>
                  <a:txBody>
                    <a:bodyPr/>
                    <a:lstStyle/>
                    <a:p>
                      <a:r>
                        <a:rPr kumimoji="1" lang="ja-JP" altLang="en-US" sz="1600" dirty="0" smtClean="0">
                          <a:latin typeface="Meiryo UI" panose="020B0604030504040204" pitchFamily="50" charset="-128"/>
                          <a:ea typeface="Meiryo UI" panose="020B0604030504040204" pitchFamily="50" charset="-128"/>
                        </a:rPr>
                        <a:t>外食産業</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○消費者の食べ残し</a:t>
                      </a:r>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600" dirty="0" smtClean="0">
                          <a:latin typeface="Meiryo UI" panose="020B0604030504040204" pitchFamily="50" charset="-128"/>
                          <a:ea typeface="Meiryo UI" panose="020B0604030504040204" pitchFamily="50" charset="-128"/>
                        </a:rPr>
                        <a:t>○消費者への啓発</a:t>
                      </a:r>
                      <a:endParaRPr kumimoji="1" lang="ja-JP" altLang="en-US" sz="16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bl>
          </a:graphicData>
        </a:graphic>
      </p:graphicFrame>
      <p:sp>
        <p:nvSpPr>
          <p:cNvPr id="30" name="角丸四角形 29"/>
          <p:cNvSpPr/>
          <p:nvPr/>
        </p:nvSpPr>
        <p:spPr>
          <a:xfrm>
            <a:off x="375966" y="1423778"/>
            <a:ext cx="8486236" cy="580534"/>
          </a:xfrm>
          <a:prstGeom prst="roundRect">
            <a:avLst>
              <a:gd name="adj" fmla="val 0"/>
            </a:avLst>
          </a:prstGeom>
          <a:noFill/>
          <a:ln w="19050">
            <a:solidFill>
              <a:schemeClr val="accent1"/>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spcAft>
                <a:spcPts val="600"/>
              </a:spcAft>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〇食品ロスの発生要因としては、いわゆる</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３ルール等の商慣習や、消費者の過度な鮮度志向など。</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〇事業系食品ロス削減に向けて、製配販の連携や消費者の理解の促進など、フードチェーン全体での取組が必要</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white">
          <a:xfrm>
            <a:off x="0" y="-27822"/>
            <a:ext cx="9144000" cy="400110"/>
          </a:xfrm>
          <a:prstGeom prst="rect">
            <a:avLst/>
          </a:prstGeom>
          <a:noFill/>
          <a:ln>
            <a:noFill/>
          </a:ln>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１</a:t>
            </a:r>
            <a:r>
              <a:rPr lang="en-US" altLang="ja-JP" sz="2000" b="1" dirty="0" smtClean="0">
                <a:solidFill>
                  <a:schemeClr val="bg1"/>
                </a:solidFill>
                <a:latin typeface="Meiryo UI" panose="020B0604030504040204" pitchFamily="50" charset="-128"/>
                <a:ea typeface="Meiryo UI" panose="020B0604030504040204" pitchFamily="50" charset="-128"/>
              </a:rPr>
              <a:t>-</a:t>
            </a:r>
            <a:r>
              <a:rPr lang="ja-JP" altLang="en-US" sz="2000" b="1" dirty="0" smtClean="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２）食品関連事業者や消費者が求められる役割と</a:t>
            </a:r>
            <a:r>
              <a:rPr lang="ja-JP" altLang="en-US" sz="2000" b="1" dirty="0" smtClean="0">
                <a:solidFill>
                  <a:schemeClr val="bg1"/>
                </a:solidFill>
                <a:latin typeface="Meiryo UI" panose="020B0604030504040204" pitchFamily="50" charset="-128"/>
                <a:ea typeface="Meiryo UI" panose="020B0604030504040204" pitchFamily="50" charset="-128"/>
              </a:rPr>
              <a:t>行動</a:t>
            </a:r>
            <a:r>
              <a:rPr lang="ja-JP" altLang="en-US" sz="2000" b="1" dirty="0" smtClean="0">
                <a:latin typeface="Meiryo UI" panose="020B0604030504040204" pitchFamily="50" charset="-128"/>
                <a:ea typeface="Meiryo UI" panose="020B0604030504040204" pitchFamily="50" charset="-128"/>
              </a:rPr>
              <a:t>　</a:t>
            </a:r>
            <a:endParaRPr lang="en-US" altLang="ja-JP" sz="2000" b="1" dirty="0" smtClean="0">
              <a:latin typeface="Meiryo UI" panose="020B0604030504040204" pitchFamily="50" charset="-128"/>
              <a:ea typeface="Meiryo UI" panose="020B0604030504040204" pitchFamily="50" charset="-128"/>
            </a:endParaRPr>
          </a:p>
        </p:txBody>
      </p:sp>
      <p:sp>
        <p:nvSpPr>
          <p:cNvPr id="10" name="正方形/長方形 9"/>
          <p:cNvSpPr/>
          <p:nvPr/>
        </p:nvSpPr>
        <p:spPr>
          <a:xfrm>
            <a:off x="-270927" y="526371"/>
            <a:ext cx="1800493" cy="310341"/>
          </a:xfrm>
          <a:prstGeom prst="rect">
            <a:avLst/>
          </a:prstGeom>
        </p:spPr>
        <p:txBody>
          <a:bodyPr wrap="none">
            <a:spAutoFit/>
          </a:bodyPr>
          <a:lstStyle/>
          <a:p>
            <a:pPr marL="1588" indent="-1588">
              <a:lnSpc>
                <a:spcPts val="1700"/>
              </a:lnSpc>
              <a:tabLst>
                <a:tab pos="360363" algn="l"/>
              </a:tabLst>
            </a:pPr>
            <a:r>
              <a:rPr lang="ja-JP" altLang="en-US" b="1" dirty="0" smtClean="0">
                <a:latin typeface="メイリオ" panose="020B0604030504040204" pitchFamily="50" charset="-128"/>
                <a:ea typeface="メイリオ" panose="020B0604030504040204" pitchFamily="50" charset="-128"/>
              </a:rPr>
              <a:t>　</a:t>
            </a:r>
            <a:r>
              <a:rPr lang="en-US" altLang="ja-JP" b="1" dirty="0" smtClean="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参考情報</a:t>
            </a:r>
            <a:r>
              <a:rPr lang="en-US" altLang="ja-JP" b="1" dirty="0" smtClean="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35091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7</a:t>
            </a:fld>
            <a:endParaRPr lang="ja-JP" altLang="en-US"/>
          </a:p>
        </p:txBody>
      </p:sp>
      <p:sp>
        <p:nvSpPr>
          <p:cNvPr id="5" name="タイトル 4"/>
          <p:cNvSpPr txBox="1">
            <a:spLocks/>
          </p:cNvSpPr>
          <p:nvPr/>
        </p:nvSpPr>
        <p:spPr>
          <a:xfrm>
            <a:off x="183135" y="620688"/>
            <a:ext cx="8939444" cy="830997"/>
          </a:xfrm>
          <a:prstGeom prst="rect">
            <a:avLst/>
          </a:prstGeom>
          <a:noFill/>
        </p:spPr>
        <p:txBody>
          <a:bodyPr wrap="square" rtlCol="0">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a:t>
            </a:r>
            <a:r>
              <a:rPr lang="ja-JP" altLang="en-US" sz="2200" b="1" dirty="0" smtClean="0">
                <a:latin typeface="Meiryo UI" panose="020B0604030504040204" pitchFamily="50" charset="-128"/>
                <a:ea typeface="Meiryo UI" panose="020B0604030504040204" pitchFamily="50" charset="-128"/>
              </a:rPr>
              <a:t>商慣習の見直しについて</a:t>
            </a:r>
            <a:endParaRPr lang="en-US" altLang="ja-JP" sz="2200" b="1" dirty="0" smtClean="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　納品期限の緩和、賞味期限の年⽉表⽰化、賞味期限の</a:t>
            </a:r>
            <a:r>
              <a:rPr lang="ja-JP" altLang="en-US" sz="2000" b="1" dirty="0" smtClean="0">
                <a:latin typeface="Meiryo UI" panose="020B0604030504040204" pitchFamily="50" charset="-128"/>
                <a:ea typeface="Meiryo UI" panose="020B0604030504040204" pitchFamily="50" charset="-128"/>
              </a:rPr>
              <a:t>延⻑を三位一体で推進</a:t>
            </a:r>
            <a:r>
              <a:rPr lang="ja-JP" altLang="en-US" sz="20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　　</a:t>
            </a:r>
            <a:endParaRPr lang="ja-JP" altLang="en-US" sz="2400" b="1" dirty="0">
              <a:latin typeface="Meiryo UI" panose="020B0604030504040204" pitchFamily="50" charset="-128"/>
              <a:ea typeface="Meiryo UI" panose="020B0604030504040204" pitchFamily="50" charset="-128"/>
            </a:endParaRPr>
          </a:p>
        </p:txBody>
      </p:sp>
      <p:sp>
        <p:nvSpPr>
          <p:cNvPr id="8" name="角丸四角形 7"/>
          <p:cNvSpPr/>
          <p:nvPr/>
        </p:nvSpPr>
        <p:spPr>
          <a:xfrm>
            <a:off x="507211" y="2142958"/>
            <a:ext cx="8291293" cy="2006122"/>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a:spcAft>
                <a:spcPts val="600"/>
              </a:spcAft>
            </a:pP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■賞味期限の年月化</a:t>
            </a:r>
            <a:endPar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日付管理から月管理になることで、保管スペース、荷役業務、品出し業務等を効率化。</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から賞味期限まで</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の期間が</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を超える</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ものにあたっては賞味期限を年月の表示が認められている。</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（加工食品品質表示基準）</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Meiryo UI" panose="020B0604030504040204" pitchFamily="50" charset="-128"/>
              <a:buChar char="○"/>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賞味期限の日付逆転により</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商品発送が</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できなかった</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在庫が、転送可能となることで食品廃棄を削減</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年月化表示に伴い、「</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日」が切り捨てられること</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より賞味期間が最大 </a:t>
            </a:r>
            <a:r>
              <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ヶ月短縮されるため、賞味期限の延長や、納品</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緩和の働きかけ</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取組の拡大</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重要と</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なる。</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77544" y="4177197"/>
            <a:ext cx="7538872" cy="2628231"/>
          </a:xfrm>
          <a:prstGeom prst="rect">
            <a:avLst/>
          </a:prstGeom>
        </p:spPr>
      </p:pic>
      <p:sp>
        <p:nvSpPr>
          <p:cNvPr id="10" name="正方形/長方形 9"/>
          <p:cNvSpPr/>
          <p:nvPr/>
        </p:nvSpPr>
        <p:spPr>
          <a:xfrm>
            <a:off x="507211" y="4177197"/>
            <a:ext cx="8097237" cy="2661476"/>
          </a:xfrm>
          <a:prstGeom prst="rect">
            <a:avLst/>
          </a:prstGeom>
          <a:noFill/>
          <a:ln w="2222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95441" y="1372251"/>
            <a:ext cx="8953118" cy="728849"/>
          </a:xfrm>
          <a:prstGeom prst="roundRect">
            <a:avLst>
              <a:gd name="adj" fmla="val 0"/>
            </a:avLst>
          </a:prstGeom>
          <a:noFill/>
          <a:ln w="19050">
            <a:solidFill>
              <a:schemeClr val="accent1"/>
            </a:solid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t" anchorCtr="0" forceAA="0" compatLnSpc="1">
            <a:prstTxWarp prst="textNoShape">
              <a:avLst/>
            </a:prstTxWarp>
            <a:spAutoFit/>
          </a:bodyPr>
          <a:lstStyle/>
          <a:p>
            <a:pPr>
              <a:spcAft>
                <a:spcPts val="600"/>
              </a:spcAft>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商</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慣習の見直しに当たっては</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、製造・卸</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・小売間における利害を乗り越えて、フードチェーン全体で解決していくことが</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必要である。国では「</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食品ロス削減のための商慣習検討ワーキングチーム</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「製・配・販連携協議会」において</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、食品</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ロス発生の</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要因となって</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いる商慣習の</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に向けた話し合いや「納品期限見直しパイロットプロジェクト」等が</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行われた。</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bwMode="white">
          <a:xfrm>
            <a:off x="0" y="-27822"/>
            <a:ext cx="9144000" cy="400110"/>
          </a:xfrm>
          <a:prstGeom prst="rect">
            <a:avLst/>
          </a:prstGeom>
          <a:noFill/>
          <a:ln>
            <a:noFill/>
          </a:ln>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１</a:t>
            </a:r>
            <a:r>
              <a:rPr lang="en-US" altLang="ja-JP" sz="2000" b="1" dirty="0" smtClean="0">
                <a:solidFill>
                  <a:schemeClr val="bg1"/>
                </a:solidFill>
                <a:latin typeface="Meiryo UI" panose="020B0604030504040204" pitchFamily="50" charset="-128"/>
                <a:ea typeface="Meiryo UI" panose="020B0604030504040204" pitchFamily="50" charset="-128"/>
              </a:rPr>
              <a:t>-</a:t>
            </a:r>
            <a:r>
              <a:rPr lang="ja-JP" altLang="en-US" sz="2000" b="1" dirty="0" smtClean="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２）食品関連事業者や消費者が求められる役割と</a:t>
            </a:r>
            <a:r>
              <a:rPr lang="ja-JP" altLang="en-US" sz="2000" b="1" dirty="0" smtClean="0">
                <a:solidFill>
                  <a:schemeClr val="bg1"/>
                </a:solidFill>
                <a:latin typeface="Meiryo UI" panose="020B0604030504040204" pitchFamily="50" charset="-128"/>
                <a:ea typeface="Meiryo UI" panose="020B0604030504040204" pitchFamily="50" charset="-128"/>
              </a:rPr>
              <a:t>行動</a:t>
            </a:r>
            <a:r>
              <a:rPr lang="ja-JP" altLang="en-US" sz="2000" b="1" dirty="0" smtClean="0">
                <a:latin typeface="Meiryo UI" panose="020B0604030504040204" pitchFamily="50" charset="-128"/>
                <a:ea typeface="Meiryo UI" panose="020B0604030504040204" pitchFamily="50" charset="-128"/>
              </a:rPr>
              <a:t>　</a:t>
            </a:r>
            <a:endParaRPr lang="en-US" altLang="ja-JP" sz="2000" b="1" dirty="0" smtClean="0">
              <a:latin typeface="Meiryo UI" panose="020B0604030504040204" pitchFamily="50" charset="-128"/>
              <a:ea typeface="Meiryo UI" panose="020B0604030504040204" pitchFamily="50" charset="-128"/>
            </a:endParaRPr>
          </a:p>
        </p:txBody>
      </p:sp>
      <p:sp>
        <p:nvSpPr>
          <p:cNvPr id="15" name="正方形/長方形 14"/>
          <p:cNvSpPr/>
          <p:nvPr/>
        </p:nvSpPr>
        <p:spPr>
          <a:xfrm>
            <a:off x="-270927" y="404664"/>
            <a:ext cx="1800493" cy="310341"/>
          </a:xfrm>
          <a:prstGeom prst="rect">
            <a:avLst/>
          </a:prstGeom>
        </p:spPr>
        <p:txBody>
          <a:bodyPr wrap="none">
            <a:spAutoFit/>
          </a:bodyPr>
          <a:lstStyle/>
          <a:p>
            <a:pPr marL="1588" indent="-1588">
              <a:lnSpc>
                <a:spcPts val="1700"/>
              </a:lnSpc>
              <a:tabLst>
                <a:tab pos="360363" algn="l"/>
              </a:tabLst>
            </a:pPr>
            <a:r>
              <a:rPr lang="ja-JP" altLang="en-US" b="1" dirty="0" smtClean="0">
                <a:latin typeface="メイリオ" panose="020B0604030504040204" pitchFamily="50" charset="-128"/>
                <a:ea typeface="メイリオ" panose="020B0604030504040204" pitchFamily="50" charset="-128"/>
              </a:rPr>
              <a:t>　</a:t>
            </a:r>
            <a:r>
              <a:rPr lang="en-US" altLang="ja-JP" b="1" dirty="0" smtClean="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参考情報</a:t>
            </a:r>
            <a:r>
              <a:rPr lang="en-US" altLang="ja-JP" b="1" dirty="0" smtClean="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847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370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F0DA1747-7AE3-4485-B1CC-5CDDF653E874}" type="slidenum">
              <a:rPr lang="ja-JP" altLang="en-US" smtClean="0"/>
              <a:pPr/>
              <a:t>8</a:t>
            </a:fld>
            <a:endParaRPr lang="ja-JP" altLang="en-US"/>
          </a:p>
        </p:txBody>
      </p:sp>
      <p:sp>
        <p:nvSpPr>
          <p:cNvPr id="5" name="タイトル 4"/>
          <p:cNvSpPr txBox="1">
            <a:spLocks/>
          </p:cNvSpPr>
          <p:nvPr/>
        </p:nvSpPr>
        <p:spPr>
          <a:xfrm>
            <a:off x="152954" y="693309"/>
            <a:ext cx="8939444" cy="830997"/>
          </a:xfrm>
          <a:prstGeom prst="rect">
            <a:avLst/>
          </a:prstGeom>
          <a:noFill/>
        </p:spPr>
        <p:txBody>
          <a:bodyPr wrap="square" rtlCol="0">
            <a:sp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商慣習の見直しについて</a:t>
            </a:r>
            <a:endParaRPr lang="en-US" altLang="ja-JP" sz="2400" b="1" dirty="0" smtClean="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　納品期限の緩和、賞味期限の年⽉表⽰化、賞味期限の</a:t>
            </a:r>
            <a:r>
              <a:rPr lang="ja-JP" altLang="en-US" sz="2000" b="1" dirty="0" smtClean="0">
                <a:latin typeface="Meiryo UI" panose="020B0604030504040204" pitchFamily="50" charset="-128"/>
                <a:ea typeface="Meiryo UI" panose="020B0604030504040204" pitchFamily="50" charset="-128"/>
              </a:rPr>
              <a:t>延⻑を三位一体で推進</a:t>
            </a:r>
            <a:r>
              <a:rPr lang="ja-JP" altLang="en-US" sz="2000" dirty="0">
                <a:latin typeface="Meiryo UI" panose="020B0604030504040204" pitchFamily="50" charset="-128"/>
                <a:ea typeface="Meiryo UI" panose="020B0604030504040204" pitchFamily="50" charset="-128"/>
              </a:rPr>
              <a:t>　</a:t>
            </a:r>
            <a:r>
              <a:rPr lang="en-US" altLang="ja-JP" sz="2000"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　　</a:t>
            </a:r>
            <a:endParaRPr lang="ja-JP" altLang="en-US" sz="24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833437" y="2745060"/>
            <a:ext cx="7477125" cy="3924300"/>
          </a:xfrm>
          <a:prstGeom prst="rect">
            <a:avLst/>
          </a:prstGeom>
          <a:ln>
            <a:solidFill>
              <a:schemeClr val="accent6"/>
            </a:solidFill>
          </a:ln>
        </p:spPr>
      </p:pic>
      <p:sp>
        <p:nvSpPr>
          <p:cNvPr id="7" name="角丸四角形 6"/>
          <p:cNvSpPr/>
          <p:nvPr/>
        </p:nvSpPr>
        <p:spPr>
          <a:xfrm>
            <a:off x="435543" y="1507183"/>
            <a:ext cx="8741737" cy="1128958"/>
          </a:xfrm>
          <a:prstGeom prst="roundRect">
            <a:avLst>
              <a:gd name="adj" fmla="val 0"/>
            </a:avLst>
          </a:prstGeom>
          <a:noFill/>
          <a:ln w="19050">
            <a:noFill/>
            <a:prstDash val="solid"/>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36000" numCol="1" spcCol="0" rtlCol="0" fromWordArt="0" anchor="t" anchorCtr="0" forceAA="0" compatLnSpc="1">
            <a:prstTxWarp prst="textNoShape">
              <a:avLst/>
            </a:prstTxWarp>
            <a:spAutoFit/>
          </a:bodyPr>
          <a:lstStyle/>
          <a:p>
            <a:pPr>
              <a:spcAft>
                <a:spcPts val="600"/>
              </a:spcAft>
            </a:pPr>
            <a:r>
              <a:rPr lang="ja-JP" altLang="en-US"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納品期限の緩和</a:t>
            </a:r>
            <a:endParaRPr lang="en-US" altLang="ja-JP" sz="16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「飲料</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及び賞味期間</a:t>
            </a:r>
            <a:r>
              <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180</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日以上の菓子」を推奨品目</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とする</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Aft>
                <a:spcPts val="600"/>
              </a:spcAft>
              <a:buFont typeface="Meiryo UI" panose="020B0604030504040204" pitchFamily="50" charset="-128"/>
              <a:buChar char="○"/>
            </a:pP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カップ</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麺</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を奨励品目に追加</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、袋</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麺及びレトルト食品についても、販売後の家庭内在庫期間を考慮しながら</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、納品</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期限緩和を前提として検討すべき品目として</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位置付けている</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0" y="-27822"/>
            <a:ext cx="9144000" cy="400110"/>
          </a:xfrm>
          <a:prstGeom prst="rect">
            <a:avLst/>
          </a:prstGeom>
          <a:noFill/>
          <a:ln>
            <a:noFill/>
          </a:ln>
        </p:spPr>
        <p:txBody>
          <a:bodyPr wrap="square" rtlCol="0">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１</a:t>
            </a:r>
            <a:r>
              <a:rPr lang="en-US" altLang="ja-JP" sz="2000" b="1" dirty="0" smtClean="0">
                <a:solidFill>
                  <a:schemeClr val="bg1"/>
                </a:solidFill>
                <a:latin typeface="Meiryo UI" panose="020B0604030504040204" pitchFamily="50" charset="-128"/>
                <a:ea typeface="Meiryo UI" panose="020B0604030504040204" pitchFamily="50" charset="-128"/>
              </a:rPr>
              <a:t>-</a:t>
            </a:r>
            <a:r>
              <a:rPr lang="ja-JP" altLang="en-US" sz="2000" b="1" dirty="0" smtClean="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２）食品関連事業者や消費者が求められる役割と</a:t>
            </a:r>
            <a:r>
              <a:rPr lang="ja-JP" altLang="en-US" sz="2000" b="1" dirty="0" smtClean="0">
                <a:solidFill>
                  <a:schemeClr val="bg1"/>
                </a:solidFill>
                <a:latin typeface="Meiryo UI" panose="020B0604030504040204" pitchFamily="50" charset="-128"/>
                <a:ea typeface="Meiryo UI" panose="020B0604030504040204" pitchFamily="50" charset="-128"/>
              </a:rPr>
              <a:t>行動</a:t>
            </a:r>
            <a:r>
              <a:rPr lang="ja-JP" altLang="en-US" sz="2000" b="1" dirty="0" smtClean="0">
                <a:latin typeface="Meiryo UI" panose="020B0604030504040204" pitchFamily="50" charset="-128"/>
                <a:ea typeface="Meiryo UI" panose="020B0604030504040204" pitchFamily="50" charset="-128"/>
              </a:rPr>
              <a:t>　</a:t>
            </a:r>
            <a:endParaRPr lang="en-US" altLang="ja-JP" sz="2000" b="1" dirty="0" smtClean="0">
              <a:latin typeface="Meiryo UI" panose="020B0604030504040204" pitchFamily="50" charset="-128"/>
              <a:ea typeface="Meiryo UI" panose="020B0604030504040204" pitchFamily="50" charset="-128"/>
            </a:endParaRPr>
          </a:p>
        </p:txBody>
      </p:sp>
      <p:sp>
        <p:nvSpPr>
          <p:cNvPr id="11" name="正方形/長方形 10"/>
          <p:cNvSpPr/>
          <p:nvPr/>
        </p:nvSpPr>
        <p:spPr>
          <a:xfrm>
            <a:off x="-270927" y="404664"/>
            <a:ext cx="1800493" cy="310341"/>
          </a:xfrm>
          <a:prstGeom prst="rect">
            <a:avLst/>
          </a:prstGeom>
        </p:spPr>
        <p:txBody>
          <a:bodyPr wrap="none">
            <a:spAutoFit/>
          </a:bodyPr>
          <a:lstStyle/>
          <a:p>
            <a:pPr marL="1588" indent="-1588">
              <a:lnSpc>
                <a:spcPts val="1700"/>
              </a:lnSpc>
              <a:tabLst>
                <a:tab pos="360363" algn="l"/>
              </a:tabLst>
            </a:pPr>
            <a:r>
              <a:rPr lang="ja-JP" altLang="en-US" b="1" dirty="0" smtClean="0">
                <a:latin typeface="メイリオ" panose="020B0604030504040204" pitchFamily="50" charset="-128"/>
                <a:ea typeface="メイリオ" panose="020B0604030504040204" pitchFamily="50" charset="-128"/>
              </a:rPr>
              <a:t>　</a:t>
            </a:r>
            <a:r>
              <a:rPr lang="en-US" altLang="ja-JP" b="1" dirty="0" smtClean="0">
                <a:latin typeface="メイリオ" panose="020B0604030504040204" pitchFamily="50" charset="-128"/>
                <a:ea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rPr>
              <a:t>参考情報</a:t>
            </a:r>
            <a:r>
              <a:rPr lang="en-US" altLang="ja-JP" b="1" dirty="0" smtClean="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915317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3380</Words>
  <Application>Microsoft Office PowerPoint</Application>
  <PresentationFormat>画面に合わせる (4:3)</PresentationFormat>
  <Paragraphs>237</Paragraphs>
  <Slides>15</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Meiryo UI</vt:lpstr>
      <vt:lpstr>ＭＳ Ｐゴシック</vt:lpstr>
      <vt:lpstr>ＭＳ ゴシック</vt:lpstr>
      <vt:lpstr>メイリオ</vt:lpstr>
      <vt:lpstr>游ゴシック</vt:lpstr>
      <vt:lpstr>游ゴシック Light</vt:lpstr>
      <vt:lpstr>游明朝</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2020-03-27T06:29:37Z</dcterms:created>
  <dcterms:modified xsi:type="dcterms:W3CDTF">2020-08-06T11:28:16Z</dcterms:modified>
</cp:coreProperties>
</file>