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43" autoAdjust="0"/>
    <p:restoredTop sz="93049" autoAdjust="0"/>
  </p:normalViewPr>
  <p:slideViewPr>
    <p:cSldViewPr snapToGrid="0">
      <p:cViewPr varScale="1">
        <p:scale>
          <a:sx n="65" d="100"/>
          <a:sy n="65" d="100"/>
        </p:scale>
        <p:origin x="17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2CF91401-A103-45A3-97E1-8FC5C93B0FFD}" type="datetimeFigureOut">
              <a:rPr kumimoji="1" lang="ja-JP" altLang="en-US" smtClean="0"/>
              <a:t>2020/7/28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72E44D08-B55A-424B-A10C-534E99F7F93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5950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A010-D148-4EF2-A582-963F2814BE19}" type="datetime1">
              <a:rPr kumimoji="1" lang="ja-JP" altLang="en-US" smtClean="0"/>
              <a:t>2020/7/28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398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03EE-5D66-48D4-A61C-08A23AD02E7E}" type="datetime1">
              <a:rPr kumimoji="1" lang="ja-JP" altLang="en-US" smtClean="0"/>
              <a:t>2020/7/28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545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8589-93AD-4B02-A88E-F5B4C8F10395}" type="datetime1">
              <a:rPr kumimoji="1" lang="ja-JP" altLang="en-US" smtClean="0"/>
              <a:t>2020/7/28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364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DA54-EDF0-4846-82E9-C6102100546D}" type="datetime1">
              <a:rPr kumimoji="1" lang="ja-JP" altLang="en-US" smtClean="0"/>
              <a:t>2020/7/28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053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BD26-99EF-4A65-A24B-FA1838B0D496}" type="datetime1">
              <a:rPr kumimoji="1" lang="ja-JP" altLang="en-US" smtClean="0"/>
              <a:t>2020/7/28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668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D11E-C289-4902-BE16-6BBCF2BBFE61}" type="datetime1">
              <a:rPr kumimoji="1" lang="ja-JP" altLang="en-US" smtClean="0"/>
              <a:t>2020/7/28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984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51D1-85AB-441D-A32A-FDC7724752C1}" type="datetime1">
              <a:rPr kumimoji="1" lang="ja-JP" altLang="en-US" smtClean="0"/>
              <a:t>2020/7/28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364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13A0-A228-4741-AC7B-03132AC08ADE}" type="datetime1">
              <a:rPr kumimoji="1" lang="ja-JP" altLang="en-US" smtClean="0"/>
              <a:t>2020/7/28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078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2C38-15C5-4AFD-BD82-2929483FC4CB}" type="datetime1">
              <a:rPr kumimoji="1" lang="ja-JP" altLang="en-US" smtClean="0"/>
              <a:t>2020/7/28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80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61F9-5180-4827-A651-535407A5BABC}" type="datetime1">
              <a:rPr kumimoji="1" lang="ja-JP" altLang="en-US" smtClean="0"/>
              <a:t>2020/7/28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139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92D7-EF0D-4AAE-983F-42A2F494FFDC}" type="datetime1">
              <a:rPr kumimoji="1" lang="ja-JP" altLang="en-US" smtClean="0"/>
              <a:t>2020/7/28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5825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61C58-8C92-4A80-AE95-1AFEE88DAF3A}" type="datetime1">
              <a:rPr kumimoji="1" lang="ja-JP" altLang="en-US" smtClean="0"/>
              <a:t>2020/7/28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007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9410" y="0"/>
            <a:ext cx="9005180" cy="41525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r>
              <a:rPr lang="en-US" altLang="ja-JP" sz="1400" b="1" dirty="0" smtClean="0">
                <a:solidFill>
                  <a:prstClr val="white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    </a:t>
            </a:r>
            <a:r>
              <a:rPr lang="en-US" altLang="ja-JP" sz="1200" b="1" dirty="0" smtClean="0">
                <a:solidFill>
                  <a:prstClr val="white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Promoting  Prevention of Infection Spread by the New “Osaka Model”</a:t>
            </a:r>
            <a:endParaRPr lang="en-US" altLang="ja-JP" sz="1200" b="1" dirty="0">
              <a:solidFill>
                <a:prstClr val="white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algn="ctr" defTabSz="685800"/>
            <a:r>
              <a:rPr lang="en-US" altLang="ja-JP" sz="1200" b="1" dirty="0" smtClean="0">
                <a:solidFill>
                  <a:prstClr val="white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     </a:t>
            </a:r>
            <a:r>
              <a:rPr lang="en-US" altLang="ja-JP" sz="1200" b="1" u="sng" dirty="0" smtClean="0">
                <a:solidFill>
                  <a:prstClr val="white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Response policies at each stage in the next infection wave</a:t>
            </a:r>
            <a:endParaRPr lang="ja-JP" altLang="en-US" sz="1200" b="1" u="sng" dirty="0">
              <a:solidFill>
                <a:prstClr val="white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13726"/>
              </p:ext>
            </p:extLst>
          </p:nvPr>
        </p:nvGraphicFramePr>
        <p:xfrm>
          <a:off x="69410" y="403861"/>
          <a:ext cx="9005180" cy="64917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1464">
                  <a:extLst>
                    <a:ext uri="{9D8B030D-6E8A-4147-A177-3AD203B41FA5}">
                      <a16:colId xmlns:a16="http://schemas.microsoft.com/office/drawing/2014/main" val="3351440232"/>
                    </a:ext>
                  </a:extLst>
                </a:gridCol>
                <a:gridCol w="2391926">
                  <a:extLst>
                    <a:ext uri="{9D8B030D-6E8A-4147-A177-3AD203B41FA5}">
                      <a16:colId xmlns:a16="http://schemas.microsoft.com/office/drawing/2014/main" val="840672122"/>
                    </a:ext>
                  </a:extLst>
                </a:gridCol>
                <a:gridCol w="1476777">
                  <a:extLst>
                    <a:ext uri="{9D8B030D-6E8A-4147-A177-3AD203B41FA5}">
                      <a16:colId xmlns:a16="http://schemas.microsoft.com/office/drawing/2014/main" val="2595672303"/>
                    </a:ext>
                  </a:extLst>
                </a:gridCol>
                <a:gridCol w="2112137">
                  <a:extLst>
                    <a:ext uri="{9D8B030D-6E8A-4147-A177-3AD203B41FA5}">
                      <a16:colId xmlns:a16="http://schemas.microsoft.com/office/drawing/2014/main" val="4191998701"/>
                    </a:ext>
                  </a:extLst>
                </a:gridCol>
                <a:gridCol w="2132876">
                  <a:extLst>
                    <a:ext uri="{9D8B030D-6E8A-4147-A177-3AD203B41FA5}">
                      <a16:colId xmlns:a16="http://schemas.microsoft.com/office/drawing/2014/main" val="1946009055"/>
                    </a:ext>
                  </a:extLst>
                </a:gridCol>
              </a:tblGrid>
              <a:tr h="234423">
                <a:tc rowSpan="2">
                  <a:txBody>
                    <a:bodyPr/>
                    <a:lstStyle/>
                    <a:p>
                      <a:endParaRPr kumimoji="1" lang="ja-JP" altLang="en-US" sz="1000" dirty="0">
                        <a:latin typeface="Arial" panose="020B0604020202020204" pitchFamily="34" charset="0"/>
                        <a:ea typeface="HG創英角ｺﾞｼｯｸUB" panose="020B0909000000000000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Arial" panose="020B0604020202020204" pitchFamily="34" charset="0"/>
                          <a:ea typeface="HG創英角ｺﾞｼｯｸUB" panose="020B0909000000000000" pitchFamily="49" charset="-128"/>
                          <a:cs typeface="Arial" panose="020B0604020202020204" pitchFamily="34" charset="0"/>
                        </a:rPr>
                        <a:t>Yellow stage</a:t>
                      </a:r>
                      <a:r>
                        <a:rPr kumimoji="1" lang="ja-JP" altLang="en-US" sz="1100" dirty="0" smtClean="0">
                          <a:latin typeface="Arial" panose="020B0604020202020204" pitchFamily="34" charset="0"/>
                          <a:ea typeface="HG創英角ｺﾞｼｯｸUB" panose="020B0909000000000000" pitchFamily="49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100" dirty="0" smtClean="0">
                          <a:latin typeface="Arial" panose="020B0604020202020204" pitchFamily="34" charset="0"/>
                          <a:ea typeface="HG創英角ｺﾞｼｯｸUB" panose="020B0909000000000000" pitchFamily="49" charset="-128"/>
                          <a:cs typeface="Arial" panose="020B0604020202020204" pitchFamily="34" charset="0"/>
                        </a:rPr>
                        <a:t>Warning</a:t>
                      </a:r>
                      <a:r>
                        <a:rPr kumimoji="1" lang="ja-JP" altLang="en-US" sz="1100" dirty="0" smtClean="0">
                          <a:latin typeface="Arial" panose="020B0604020202020204" pitchFamily="34" charset="0"/>
                          <a:ea typeface="HG創英角ｺﾞｼｯｸUB" panose="020B0909000000000000" pitchFamily="49" charset="-128"/>
                          <a:cs typeface="Arial" panose="020B0604020202020204" pitchFamily="34" charset="0"/>
                        </a:rPr>
                        <a:t>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HG創英角ｺﾞｼｯｸUB" panose="020B0909000000000000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110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HG創英角ｺﾞｼｯｸUB" panose="020B0909000000000000" pitchFamily="49" charset="-128"/>
                          <a:cs typeface="Arial" panose="020B0604020202020204" pitchFamily="34" charset="0"/>
                        </a:rPr>
                        <a:t>Red stage</a:t>
                      </a:r>
                      <a:r>
                        <a:rPr kumimoji="1" lang="ja-JP" altLang="en-US" sz="110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HG創英角ｺﾞｼｯｸUB" panose="020B0909000000000000" pitchFamily="49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10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HG創英角ｺﾞｼｯｸUB" panose="020B0909000000000000" pitchFamily="49" charset="-128"/>
                          <a:cs typeface="Arial" panose="020B0604020202020204" pitchFamily="34" charset="0"/>
                        </a:rPr>
                        <a:t>State of emergency</a:t>
                      </a:r>
                      <a:r>
                        <a:rPr kumimoji="1" lang="ja-JP" altLang="en-US" sz="110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HG創英角ｺﾞｼｯｸUB" panose="020B0909000000000000" pitchFamily="49" charset="-128"/>
                          <a:cs typeface="Arial" panose="020B0604020202020204" pitchFamily="34" charset="0"/>
                        </a:rPr>
                        <a:t>）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solidFill>
                          <a:schemeClr val="bg1"/>
                        </a:solidFill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68580" marR="68580" marT="34290" marB="3429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034217"/>
                  </a:ext>
                </a:extLst>
              </a:tr>
              <a:tr h="23442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創英角ｺﾞｼｯｸUB" panose="020B0909000000000000" pitchFamily="49" charset="-128"/>
                          <a:cs typeface="Arial" panose="020B0604020202020204" pitchFamily="34" charset="0"/>
                        </a:rPr>
                        <a:t>①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HG創英角ｺﾞｼｯｸUB" panose="020B0909000000000000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創英角ｺﾞｼｯｸUB" panose="020B0909000000000000" pitchFamily="49" charset="-128"/>
                          <a:cs typeface="Arial" panose="020B0604020202020204" pitchFamily="34" charset="0"/>
                        </a:rPr>
                        <a:t>②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HG創英角ｺﾞｼｯｸUB" panose="020B0909000000000000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HG創英角ｺﾞｼｯｸUB" panose="020B0909000000000000" pitchFamily="49" charset="-128"/>
                          <a:cs typeface="Arial" panose="020B0604020202020204" pitchFamily="34" charset="0"/>
                        </a:rPr>
                        <a:t>①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HG創英角ｺﾞｼｯｸUB" panose="020B0909000000000000" pitchFamily="49" charset="-128"/>
                          <a:cs typeface="Arial" panose="020B0604020202020204" pitchFamily="34" charset="0"/>
                        </a:rPr>
                        <a:t>②</a:t>
                      </a:r>
                      <a:endParaRPr kumimoji="1" lang="en-US" altLang="ja-JP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HG創英角ｺﾞｼｯｸUB" panose="020B0909000000000000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246489"/>
                  </a:ext>
                </a:extLst>
              </a:tr>
              <a:tr h="325671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Arial" panose="020B0604020202020204" pitchFamily="34" charset="0"/>
                          <a:ea typeface="HGS創英ﾌﾟﾚｾﾞﾝｽEB" panose="02020800000000000000" pitchFamily="18" charset="-128"/>
                          <a:cs typeface="Arial" panose="020B0604020202020204" pitchFamily="34" charset="0"/>
                        </a:rPr>
                        <a:t>■</a:t>
                      </a:r>
                      <a:r>
                        <a:rPr kumimoji="1" lang="en-US" altLang="ja-JP" sz="1100" dirty="0" smtClean="0">
                          <a:latin typeface="Arial" panose="020B0604020202020204" pitchFamily="34" charset="0"/>
                          <a:ea typeface="HGS創英ﾌﾟﾚｾﾞﾝｽEB" panose="02020800000000000000" pitchFamily="18" charset="-128"/>
                          <a:cs typeface="Arial" panose="020B0604020202020204" pitchFamily="34" charset="0"/>
                        </a:rPr>
                        <a:t>To Osaka Residents</a:t>
                      </a:r>
                      <a:endParaRPr kumimoji="1" lang="ja-JP" altLang="en-US" sz="1100" dirty="0">
                        <a:latin typeface="Arial" panose="020B0604020202020204" pitchFamily="34" charset="0"/>
                        <a:ea typeface="HGS創英ﾌﾟﾚｾﾞﾝｽEB" panose="020208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(Further implementation of existent measures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Practicing thoroughly a new lifestyle  (avoiding the Three Cs, etc.)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Raising awareness to people with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higher risk of aggravation or death (Senior citizens, those who have underlying diseases)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 they go to the facilities and nearby areas where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cluster occurred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Calling on infection prevention among  family members or relatives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Requesting strongly to register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themselves  on/use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national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government’s  COVID-19 Contact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Confirming App (COCOA) or the Osaka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COVID-19 Tracing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Calling on receiving a PCR test to users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facilities where a cluster occurred or</a:t>
                      </a:r>
                      <a:r>
                        <a:rPr kumimoji="1" lang="en-US" altLang="ja-JP" sz="1000" b="1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it might have occurred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*Promoting to conduct the test to the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users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Adding to the measures  in</a:t>
                      </a:r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yellow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column ①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efraining from visiting facilities that have not declared the infection prevention, where a cluster occurred or that have been suspected  of cluster occurrence 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endParaRPr kumimoji="1" lang="ja-JP" altLang="en-US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Adding to the measures noted in</a:t>
                      </a:r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yellow column 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①）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Refraining from visiting certain facilities that are appropriate not to be visited from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viewpoint of infection prevention, among the 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 where a cluster occurred or</a:t>
                      </a:r>
                      <a:r>
                        <a:rPr kumimoji="1" lang="en-US" altLang="ja-JP" sz="1000" b="1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it might have occurred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Refraining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from travels across prefectures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Adding to the measures in the</a:t>
                      </a:r>
                      <a:r>
                        <a:rPr kumimoji="1" lang="en-US" altLang="ja-JP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red column </a:t>
                      </a:r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①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Refraining from visiting facilities where a cluster occurred, and other facilities that are appropriate not to be visited from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viewpoint of infection prevention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Refraining from using day- care and short stay service centers that are used by those who have higher risk of aggravation and death, as well as other day-care welfare services as much as possible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20906885"/>
                  </a:ext>
                </a:extLst>
              </a:tr>
              <a:tr h="1177155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Arial" panose="020B0604020202020204" pitchFamily="34" charset="0"/>
                          <a:ea typeface="HGS創英ﾌﾟﾚｾﾞﾝｽEB" panose="02020800000000000000" pitchFamily="18" charset="-128"/>
                          <a:cs typeface="Arial" panose="020B0604020202020204" pitchFamily="34" charset="0"/>
                        </a:rPr>
                        <a:t>■</a:t>
                      </a:r>
                      <a:r>
                        <a:rPr kumimoji="1" lang="en-US" altLang="ja-JP" sz="1100" dirty="0" smtClean="0">
                          <a:latin typeface="Arial" panose="020B0604020202020204" pitchFamily="34" charset="0"/>
                          <a:ea typeface="HGS創英ﾌﾟﾚｾﾞﾝｽEB" panose="02020800000000000000" pitchFamily="18" charset="-128"/>
                          <a:cs typeface="Arial" panose="020B0604020202020204" pitchFamily="34" charset="0"/>
                        </a:rPr>
                        <a:t>Event holding</a:t>
                      </a:r>
                      <a:endParaRPr kumimoji="1" lang="ja-JP" altLang="en-US" sz="1100" dirty="0">
                        <a:latin typeface="Arial" panose="020B0604020202020204" pitchFamily="34" charset="0"/>
                        <a:ea typeface="HGS創英ﾌﾟﾚｾﾞﾝｽEB" panose="020208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Further implementation of existent measures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Thoroughly complying with guidelines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Thoroughly taking tracing measures such as introducing a tracing system or making a participant list 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Adding to the measures in</a:t>
                      </a:r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yellow column 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Refraining from holding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events hosted by Osaka Prefecture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Refraining from holding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other events based on the request from the national government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Adding to the measures in</a:t>
                      </a:r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red column </a:t>
                      </a:r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①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Requesting cancellation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case the guidelines are not complied with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22694849"/>
                  </a:ext>
                </a:extLst>
              </a:tr>
              <a:tr h="1551429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Arial" panose="020B0604020202020204" pitchFamily="34" charset="0"/>
                          <a:ea typeface="HGS創英ﾌﾟﾚｾﾞﾝｽEB" panose="02020800000000000000" pitchFamily="18" charset="-128"/>
                          <a:cs typeface="Arial" panose="020B0604020202020204" pitchFamily="34" charset="0"/>
                        </a:rPr>
                        <a:t>■</a:t>
                      </a:r>
                      <a:r>
                        <a:rPr kumimoji="1" lang="en-US" altLang="ja-JP" sz="1100" dirty="0" smtClean="0">
                          <a:latin typeface="Arial" panose="020B0604020202020204" pitchFamily="34" charset="0"/>
                          <a:ea typeface="HGS創英ﾌﾟﾚｾﾞﾝｽEB" panose="02020800000000000000" pitchFamily="18" charset="-128"/>
                          <a:cs typeface="Arial" panose="020B0604020202020204" pitchFamily="34" charset="0"/>
                        </a:rPr>
                        <a:t>Facilities </a:t>
                      </a:r>
                      <a:endParaRPr kumimoji="1" lang="ja-JP" altLang="en-US" sz="1100" dirty="0" smtClean="0">
                        <a:latin typeface="Arial" panose="020B0604020202020204" pitchFamily="34" charset="0"/>
                        <a:ea typeface="HGS創英ﾌﾟﾚｾﾞﾝｽEB" panose="020208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Further implementation of existent measures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Thoroughly complying with guidelines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1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en-US" altLang="ja-JP" sz="1000" b="1" kern="120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Encouraging facilities </a:t>
                      </a:r>
                      <a:r>
                        <a:rPr kumimoji="1" lang="en-US" altLang="ja-JP" sz="1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issue the declaration of  infection prevention</a:t>
                      </a:r>
                      <a:r>
                        <a:rPr kumimoji="1" lang="ja-JP" altLang="ja-JP" sz="1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  <a:endParaRPr kumimoji="1" lang="ja-JP" altLang="en-US" sz="10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Adding to the measures  in</a:t>
                      </a:r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yellow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column ①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Adding to the measures  in</a:t>
                      </a:r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yellow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column ①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kumimoji="1" lang="ja-JP" altLang="en-US" sz="10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Closing the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facilities whose closure is thought to be necessary  to prevent the spread of infections, among the ones where</a:t>
                      </a:r>
                      <a:r>
                        <a:rPr kumimoji="1" lang="en-US" altLang="ja-JP" sz="1000" b="1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cluster occurred or it might have occurred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Adding to the measures in</a:t>
                      </a:r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red column </a:t>
                      </a:r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①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kumimoji="1" lang="ja-JP" altLang="en-US" sz="10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Closing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facilities where a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cluster occurred, and other facilities whose closure is thought to be necessary to 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prevent the spread of infections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endParaRPr kumimoji="1" lang="ja-JP" altLang="en-US" sz="1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26548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94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8842" y="3900006"/>
            <a:ext cx="7388766" cy="591363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72128" y="4491369"/>
            <a:ext cx="6454792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en-US" altLang="ja-JP" sz="1000" b="1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※At the red stage, we take </a:t>
            </a:r>
            <a:r>
              <a:rPr kumimoji="1" lang="en-US" altLang="ja-JP" sz="1000" b="1" dirty="0" smtClean="0">
                <a:solidFill>
                  <a:prstClr val="black"/>
                </a:solidFill>
                <a:latin typeface="游ゴシック" panose="020F0502020204030204"/>
              </a:rPr>
              <a:t>measures</a:t>
            </a:r>
            <a:r>
              <a:rPr kumimoji="1" lang="ja-JP" altLang="en-US" sz="1000" b="1" dirty="0">
                <a:solidFill>
                  <a:prstClr val="black"/>
                </a:solidFill>
                <a:latin typeface="游ゴシック" panose="020F0502020204030204"/>
              </a:rPr>
              <a:t> </a:t>
            </a:r>
            <a:r>
              <a:rPr kumimoji="1" lang="en-US" altLang="ja-JP" sz="1000" b="1" dirty="0" smtClean="0">
                <a:solidFill>
                  <a:prstClr val="black"/>
                </a:solidFill>
                <a:latin typeface="游ゴシック" panose="020F0502020204030204"/>
              </a:rPr>
              <a:t>which </a:t>
            </a:r>
            <a:r>
              <a:rPr kumimoji="1" lang="en-US" altLang="ja-JP" sz="1000" b="1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are considered as necessary to prevent the spread of infections adding to the above ones,  in response to the situation </a:t>
            </a:r>
          </a:p>
          <a:p>
            <a:pPr defTabSz="685800">
              <a:defRPr/>
            </a:pPr>
            <a:r>
              <a:rPr kumimoji="1" lang="ja-JP" altLang="en-US" sz="1000" b="1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1000" b="1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（</a:t>
            </a:r>
            <a:r>
              <a:rPr kumimoji="1" lang="en-US" altLang="ja-JP" sz="1000" b="1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e.g. refraining from outings except the cases that are essential to maintain a daily life)</a:t>
            </a:r>
            <a:endParaRPr kumimoji="1" lang="ja-JP" altLang="en-US" sz="1000" dirty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00" y="3948777"/>
            <a:ext cx="688908" cy="493819"/>
          </a:xfrm>
          <a:prstGeom prst="rect">
            <a:avLst/>
          </a:prstGeom>
        </p:spPr>
      </p:pic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488377"/>
              </p:ext>
            </p:extLst>
          </p:nvPr>
        </p:nvGraphicFramePr>
        <p:xfrm>
          <a:off x="1018769" y="300936"/>
          <a:ext cx="7688912" cy="3489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068">
                  <a:extLst>
                    <a:ext uri="{9D8B030D-6E8A-4147-A177-3AD203B41FA5}">
                      <a16:colId xmlns:a16="http://schemas.microsoft.com/office/drawing/2014/main" val="1372557996"/>
                    </a:ext>
                  </a:extLst>
                </a:gridCol>
                <a:gridCol w="1946787">
                  <a:extLst>
                    <a:ext uri="{9D8B030D-6E8A-4147-A177-3AD203B41FA5}">
                      <a16:colId xmlns:a16="http://schemas.microsoft.com/office/drawing/2014/main" val="3189612841"/>
                    </a:ext>
                  </a:extLst>
                </a:gridCol>
                <a:gridCol w="1268361">
                  <a:extLst>
                    <a:ext uri="{9D8B030D-6E8A-4147-A177-3AD203B41FA5}">
                      <a16:colId xmlns:a16="http://schemas.microsoft.com/office/drawing/2014/main" val="3527102331"/>
                    </a:ext>
                  </a:extLst>
                </a:gridCol>
                <a:gridCol w="3910696">
                  <a:extLst>
                    <a:ext uri="{9D8B030D-6E8A-4147-A177-3AD203B41FA5}">
                      <a16:colId xmlns:a16="http://schemas.microsoft.com/office/drawing/2014/main" val="1089529908"/>
                    </a:ext>
                  </a:extLst>
                </a:gridCol>
              </a:tblGrid>
              <a:tr h="8749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HGS創英ﾌﾟﾚｾﾞﾝｽEB" panose="020208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strike="noStrike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sz="1000" b="1" strike="noStrike" dirty="0" smtClean="0">
                          <a:solidFill>
                            <a:schemeClr val="tx1"/>
                          </a:solidFill>
                        </a:rPr>
                        <a:t>Thoroughly taking tracing measures such as introducing a tracing system or  making a participant list 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strike="noStrike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sz="1000" b="1" strike="noStrike" dirty="0" smtClean="0">
                          <a:solidFill>
                            <a:schemeClr val="tx1"/>
                          </a:solidFill>
                        </a:rPr>
                        <a:t>To the social welfare facilities (special nursing homes, adult day care centers, etc.) where infections can be occurred within the facility), raising awareness again 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strike="noStrik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strike="noStrike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sz="1000" b="1" strike="noStrike" dirty="0" smtClean="0">
                          <a:solidFill>
                            <a:schemeClr val="tx1"/>
                          </a:solidFill>
                        </a:rPr>
                        <a:t>To the</a:t>
                      </a:r>
                      <a:r>
                        <a:rPr kumimoji="1" lang="en-US" altLang="ja-JP" sz="1000" b="1" strike="noStrike" baseline="0" dirty="0" smtClean="0">
                          <a:solidFill>
                            <a:schemeClr val="tx1"/>
                          </a:solidFill>
                        </a:rPr>
                        <a:t> facilities where a cluster </a:t>
                      </a: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strike="noStrike" baseline="0" dirty="0" smtClean="0">
                          <a:solidFill>
                            <a:schemeClr val="tx1"/>
                          </a:solidFill>
                        </a:rPr>
                        <a:t>occurred or it might have occurred, requesting  to have their employees receive a PCR test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・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Closing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facilities that haven’t issued the declaration of infection prevention, among the ones where</a:t>
                      </a:r>
                      <a:r>
                        <a:rPr kumimoji="1" lang="en-US" altLang="ja-JP" sz="1000" b="1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cluster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1000" b="1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occurred or it might have occurred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54964498"/>
                  </a:ext>
                </a:extLst>
              </a:tr>
              <a:tr h="8749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</a:rPr>
                        <a:t>■</a:t>
                      </a:r>
                      <a:endParaRPr kumimoji="1" lang="en-US" altLang="ja-JP" sz="1100" dirty="0" smtClean="0"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S創英ﾌﾟﾚｾﾞﾝｽEB" panose="02020800000000000000" pitchFamily="18" charset="-128"/>
                          <a:cs typeface="Arial" panose="020B0604020202020204" pitchFamily="34" charset="0"/>
                        </a:rPr>
                        <a:t>School life</a:t>
                      </a: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</a:rPr>
                        <a:t>Keeping the usual lesson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</a:rPr>
                        <a:t> style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</a:rPr>
                        <a:t>Keeping the usual number of students in a class (up to 40 students)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</a:rPr>
                        <a:t>Taking thorough prevention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</a:rPr>
                        <a:t> measures more than ever 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</a:rPr>
                        <a:t>when practicing activities that have a higher infection risk (activities in close contact, chorus and playing wind instruments, etc.)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</a:rPr>
                        <a:t>Taking measures such as staggered attendance,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</a:rPr>
                        <a:t> shortened school hours, and online lessons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</a:rPr>
                        <a:t>Reducing the number of students in a class to between 15 and 20</a:t>
                      </a: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</a:rPr>
                        <a:t>Refraining from activities that have higher infection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</a:rPr>
                        <a:t> risk (activities in close contact, chorus and playing wind instruments, etc.</a:t>
                      </a: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hangingPunct="0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51795175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8557608" y="3948777"/>
            <a:ext cx="638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High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683686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1668</TotalTime>
  <Words>777</Words>
  <PresentationFormat>画面に合わせる (4:3)</PresentationFormat>
  <Paragraphs>65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HGS創英ﾌﾟﾚｾﾞﾝｽEB</vt:lpstr>
      <vt:lpstr>HG創英角ｺﾞｼｯｸUB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2020-07-07T03:06:01Z</cp:lastPrinted>
  <dcterms:created xsi:type="dcterms:W3CDTF">2020-06-23T03:03:18Z</dcterms:created>
  <dcterms:modified xsi:type="dcterms:W3CDTF">2020-07-28T01:58:10Z</dcterms:modified>
</cp:coreProperties>
</file>