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188"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藤　英" initials="周藤　英" lastIdx="1" clrIdx="0">
    <p:extLst>
      <p:ext uri="{19B8F6BF-5375-455C-9EA6-DF929625EA0E}">
        <p15:presenceInfo xmlns:p15="http://schemas.microsoft.com/office/powerpoint/2012/main" userId="S-1-5-21-161959346-1900351369-444732941-102357" providerId="AD"/>
      </p:ext>
    </p:extLst>
  </p:cmAuthor>
  <p:cmAuthor id="2" name="岩城　裕" initials="岩城　裕" lastIdx="0" clrIdx="1">
    <p:extLst>
      <p:ext uri="{19B8F6BF-5375-455C-9EA6-DF929625EA0E}">
        <p15:presenceInfo xmlns:p15="http://schemas.microsoft.com/office/powerpoint/2012/main" userId="S-1-5-21-161959346-1900351369-444732941-64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6600"/>
    <a:srgbClr val="FFCCFF"/>
    <a:srgbClr val="FF99CC"/>
    <a:srgbClr val="FFF86D"/>
    <a:srgbClr val="FFF871"/>
    <a:srgbClr val="FFF979"/>
    <a:srgbClr val="FDDD1F"/>
    <a:srgbClr val="FDED1F"/>
    <a:srgbClr val="FFF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18" autoAdjust="0"/>
    <p:restoredTop sz="94434" autoAdjust="0"/>
  </p:normalViewPr>
  <p:slideViewPr>
    <p:cSldViewPr snapToGrid="0">
      <p:cViewPr varScale="1">
        <p:scale>
          <a:sx n="71" d="100"/>
          <a:sy n="71" d="100"/>
        </p:scale>
        <p:origin x="450" y="66"/>
      </p:cViewPr>
      <p:guideLst/>
    </p:cSldViewPr>
  </p:slideViewPr>
  <p:outlineViewPr>
    <p:cViewPr>
      <p:scale>
        <a:sx n="33" d="100"/>
        <a:sy n="33" d="100"/>
      </p:scale>
      <p:origin x="0" y="-66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575" cy="498475"/>
          </a:xfrm>
          <a:prstGeom prst="rect">
            <a:avLst/>
          </a:prstGeom>
        </p:spPr>
        <p:txBody>
          <a:bodyPr vert="horz" lIns="91410" tIns="45707" rIns="91410" bIns="4570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3"/>
            <a:ext cx="2949575" cy="498475"/>
          </a:xfrm>
          <a:prstGeom prst="rect">
            <a:avLst/>
          </a:prstGeom>
        </p:spPr>
        <p:txBody>
          <a:bodyPr vert="horz" lIns="91410" tIns="45707" rIns="91410" bIns="45707" rtlCol="0"/>
          <a:lstStyle>
            <a:lvl1pPr algn="r">
              <a:defRPr sz="1200"/>
            </a:lvl1pPr>
          </a:lstStyle>
          <a:p>
            <a:fld id="{D64E24C0-EAE7-42C3-A2C6-11E03F4A7047}" type="datetimeFigureOut">
              <a:rPr kumimoji="1" lang="ja-JP" altLang="en-US" smtClean="0"/>
              <a:t>2022/9/14</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10" tIns="45707" rIns="91410" bIns="45707" rtlCol="0" anchor="ctr"/>
          <a:lstStyle/>
          <a:p>
            <a:endParaRPr lang="ja-JP" altLang="en-US" dirty="0"/>
          </a:p>
        </p:txBody>
      </p:sp>
      <p:sp>
        <p:nvSpPr>
          <p:cNvPr id="5" name="ノート プレースホルダー 4"/>
          <p:cNvSpPr>
            <a:spLocks noGrp="1"/>
          </p:cNvSpPr>
          <p:nvPr>
            <p:ph type="body" sz="quarter" idx="3"/>
          </p:nvPr>
        </p:nvSpPr>
        <p:spPr>
          <a:xfrm>
            <a:off x="681039" y="4783142"/>
            <a:ext cx="5445125" cy="3913187"/>
          </a:xfrm>
          <a:prstGeom prst="rect">
            <a:avLst/>
          </a:prstGeom>
        </p:spPr>
        <p:txBody>
          <a:bodyPr vert="horz" lIns="91410" tIns="45707" rIns="91410"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4"/>
            <a:ext cx="2949575" cy="498475"/>
          </a:xfrm>
          <a:prstGeom prst="rect">
            <a:avLst/>
          </a:prstGeom>
        </p:spPr>
        <p:txBody>
          <a:bodyPr vert="horz" lIns="91410" tIns="45707" rIns="91410" bIns="4570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4"/>
            <a:ext cx="2949575" cy="498475"/>
          </a:xfrm>
          <a:prstGeom prst="rect">
            <a:avLst/>
          </a:prstGeom>
        </p:spPr>
        <p:txBody>
          <a:bodyPr vert="horz" lIns="91410" tIns="45707" rIns="91410" bIns="45707" rtlCol="0" anchor="b"/>
          <a:lstStyle>
            <a:lvl1pPr algn="r">
              <a:defRPr sz="1200"/>
            </a:lvl1pPr>
          </a:lstStyle>
          <a:p>
            <a:fld id="{2F0EEB81-DB16-4A68-B055-8A38956DB515}" type="slidenum">
              <a:rPr kumimoji="1" lang="ja-JP" altLang="en-US" smtClean="0"/>
              <a:t>‹#›</a:t>
            </a:fld>
            <a:endParaRPr kumimoji="1" lang="ja-JP" altLang="en-US" dirty="0"/>
          </a:p>
        </p:txBody>
      </p:sp>
    </p:spTree>
    <p:extLst>
      <p:ext uri="{BB962C8B-B14F-4D97-AF65-F5344CB8AC3E}">
        <p14:creationId xmlns:p14="http://schemas.microsoft.com/office/powerpoint/2010/main" val="2673240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325E9E3-9AED-44F0-B3CA-B134002D3CDF}" type="datetime1">
              <a:rPr kumimoji="1" lang="ja-JP" altLang="en-US" smtClean="0"/>
              <a:t>2022/9/14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11405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119FBC0-4E89-4E62-9120-1A0A6EEF1C03}" type="datetime1">
              <a:rPr kumimoji="1" lang="ja-JP" altLang="en-US" smtClean="0"/>
              <a:t>2022/9/14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5452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88F4B9-7DCA-4090-954D-3704C20E831A}" type="datetime1">
              <a:rPr kumimoji="1" lang="ja-JP" altLang="en-US" smtClean="0"/>
              <a:t>2022/9/14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7282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4972536-9696-4A79-A722-CF7AE1E6F4AA}" type="datetime1">
              <a:rPr kumimoji="1" lang="ja-JP" altLang="en-US" smtClean="0"/>
              <a:t>2022/9/14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29315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911D99-E575-48FC-A4D8-C173F8C31877}" type="datetime1">
              <a:rPr kumimoji="1" lang="ja-JP" altLang="en-US" smtClean="0"/>
              <a:t>2022/9/14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1690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A7A2588-1CCA-4331-BA69-184CBE6781A4}" type="datetime1">
              <a:rPr kumimoji="1" lang="ja-JP" altLang="en-US" smtClean="0"/>
              <a:t>2022/9/14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412764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B1AE10A-3530-4D3E-8B24-3217CA159274}" type="datetime1">
              <a:rPr kumimoji="1" lang="ja-JP" altLang="en-US" smtClean="0"/>
              <a:t>2022/9/14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72049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FBEDB49-F527-4237-B1AA-FBF29B045389}" type="datetime1">
              <a:rPr kumimoji="1" lang="ja-JP" altLang="en-US" smtClean="0"/>
              <a:t>2022/9/14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13878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8DAC72C-656B-45C3-9DD4-21A469CDADB2}" type="datetime1">
              <a:rPr kumimoji="1" lang="ja-JP" altLang="en-US" smtClean="0"/>
              <a:t>2022/9/14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21007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1C3D101-FFD1-4F16-A175-02CD19311769}" type="datetime1">
              <a:rPr kumimoji="1" lang="ja-JP" altLang="en-US" smtClean="0"/>
              <a:t>2022/9/14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432887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6804B9-3916-486F-BD1D-A3D9CD89C10A}" type="datetime1">
              <a:rPr kumimoji="1" lang="ja-JP" altLang="en-US" smtClean="0"/>
              <a:t>2022/9/14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40266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74005-F032-4C33-AFE3-6B142BB25292}" type="datetime1">
              <a:rPr kumimoji="1" lang="ja-JP" altLang="en-US" smtClean="0"/>
              <a:t>2022/9/14</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340486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0" y="0"/>
            <a:ext cx="12192000" cy="450761"/>
          </a:xfrm>
          <a:prstGeom prst="rect">
            <a:avLst/>
          </a:prstGeom>
          <a:solidFill>
            <a:srgbClr val="000099"/>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0" dirty="0">
                <a:solidFill>
                  <a:schemeClr val="bg1"/>
                </a:solidFill>
                <a:latin typeface="UD デジタル 教科書体 NP-B" panose="02020700000000000000" pitchFamily="18" charset="-128"/>
                <a:ea typeface="UD デジタル 教科書体 NP-B" panose="02020700000000000000" pitchFamily="18" charset="-128"/>
              </a:rPr>
              <a:t>施設内</a:t>
            </a:r>
            <a:r>
              <a:rPr lang="ja-JP" altLang="en-US" sz="2400" dirty="0" smtClean="0">
                <a:solidFill>
                  <a:schemeClr val="bg1"/>
                </a:solidFill>
                <a:latin typeface="UD デジタル 教科書体 NP-B" panose="02020700000000000000" pitchFamily="18" charset="-128"/>
                <a:ea typeface="UD デジタル 教科書体 NP-B" panose="02020700000000000000" pitchFamily="18" charset="-128"/>
              </a:rPr>
              <a:t>療養を行う入所系の高齢者施設等に対する支援</a:t>
            </a:r>
            <a:endParaRPr lang="en-US" altLang="ja-JP" sz="2400" dirty="0" smtClean="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7" name="ホームベース 6"/>
          <p:cNvSpPr/>
          <p:nvPr/>
        </p:nvSpPr>
        <p:spPr>
          <a:xfrm>
            <a:off x="1128772" y="3014557"/>
            <a:ext cx="10716229" cy="621886"/>
          </a:xfrm>
          <a:prstGeom prst="homePlate">
            <a:avLst>
              <a:gd name="adj" fmla="val 3221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ホームベース 8"/>
          <p:cNvSpPr/>
          <p:nvPr/>
        </p:nvSpPr>
        <p:spPr>
          <a:xfrm>
            <a:off x="1114593" y="3893863"/>
            <a:ext cx="2669308" cy="719513"/>
          </a:xfrm>
          <a:prstGeom prst="homePlate">
            <a:avLst>
              <a:gd name="adj" fmla="val 21318"/>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ホームベース 9"/>
          <p:cNvSpPr/>
          <p:nvPr/>
        </p:nvSpPr>
        <p:spPr>
          <a:xfrm>
            <a:off x="1098659" y="5555262"/>
            <a:ext cx="2662324" cy="769480"/>
          </a:xfrm>
          <a:prstGeom prst="homePlate">
            <a:avLst>
              <a:gd name="adj" fmla="val 19548"/>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067023" y="5589024"/>
            <a:ext cx="2564127" cy="685405"/>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zh-TW"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施設内療養経費</a:t>
            </a:r>
            <a:r>
              <a:rPr kumimoji="1" lang="en-US" altLang="zh-TW"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a:t>
            </a:r>
            <a:r>
              <a:rPr kumimoji="1"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府独自補助</a:t>
            </a:r>
            <a:r>
              <a:rPr kumimoji="1" lang="en-US" altLang="zh-TW"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a:t>
            </a:r>
          </a:p>
          <a:p>
            <a:pPr>
              <a:lnSpc>
                <a:spcPts val="16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１人あたり１日１万円（最大</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15</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万円）</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 name="正方形/長方形 11"/>
          <p:cNvSpPr/>
          <p:nvPr/>
        </p:nvSpPr>
        <p:spPr>
          <a:xfrm>
            <a:off x="270234" y="2905926"/>
            <a:ext cx="313667" cy="189662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国</a:t>
            </a:r>
            <a:endParaRPr kumimoji="1" lang="en-US" altLang="ja-JP"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gn="ctr"/>
            <a:r>
              <a:rPr kumimoji="1" lang="ja-JP" altLang="en-US"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制</a:t>
            </a:r>
            <a:endParaRPr kumimoji="1" lang="en-US" altLang="ja-JP"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gn="ctr"/>
            <a:r>
              <a:rPr kumimoji="1" lang="ja-JP" altLang="en-US"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度</a:t>
            </a:r>
            <a:endParaRPr kumimoji="1" lang="zh-TW" altLang="en-US" sz="16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p:txBody>
      </p:sp>
      <p:sp>
        <p:nvSpPr>
          <p:cNvPr id="15" name="正方形/長方形 14"/>
          <p:cNvSpPr/>
          <p:nvPr/>
        </p:nvSpPr>
        <p:spPr>
          <a:xfrm>
            <a:off x="1123132" y="2952422"/>
            <a:ext cx="5016036" cy="583450"/>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nSpc>
                <a:spcPts val="1600"/>
              </a:lnSpc>
            </a:pPr>
            <a:r>
              <a:rPr kumimoji="1" lang="zh-TW"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施設内</a:t>
            </a:r>
            <a:r>
              <a:rPr kumimoji="1" lang="zh-TW"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療養</a:t>
            </a:r>
            <a:r>
              <a:rPr kumimoji="1" lang="zh-TW"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経費</a:t>
            </a:r>
            <a:r>
              <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a:t>
            </a:r>
            <a:r>
              <a:rPr lang="ja-JP"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国補助</a:t>
            </a:r>
            <a:r>
              <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a:t>
            </a:r>
            <a:r>
              <a:rPr kumimoji="1" lang="ja-JP"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　</a:t>
            </a:r>
            <a:endPar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nSpc>
                <a:spcPts val="1600"/>
              </a:lnSpc>
            </a:pPr>
            <a:r>
              <a:rPr kumimoji="1" lang="ja-JP" altLang="en-US" sz="1200" b="1" dirty="0" smtClean="0">
                <a:solidFill>
                  <a:schemeClr val="tx1"/>
                </a:solidFill>
                <a:latin typeface="UD デジタル 教科書体 NK-R" panose="02020400000000000000" pitchFamily="18" charset="-128"/>
                <a:ea typeface="UD デジタル 教科書体 NK-R" panose="02020400000000000000" pitchFamily="18" charset="-128"/>
              </a:rPr>
              <a:t>１人</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あたり１日</a:t>
            </a:r>
            <a:r>
              <a:rPr kumimoji="1" lang="ja-JP" altLang="en-US" sz="1200" b="1" dirty="0" smtClean="0">
                <a:solidFill>
                  <a:schemeClr val="tx1"/>
                </a:solidFill>
                <a:latin typeface="UD デジタル 教科書体 NK-R" panose="02020400000000000000" pitchFamily="18" charset="-128"/>
                <a:ea typeface="UD デジタル 教科書体 NK-R" panose="02020400000000000000" pitchFamily="18" charset="-128"/>
              </a:rPr>
              <a:t>１万円（最大</a:t>
            </a:r>
            <a:r>
              <a:rPr kumimoji="1" lang="en-US" altLang="ja-JP" sz="1200" b="1" dirty="0" smtClean="0">
                <a:solidFill>
                  <a:schemeClr val="tx1"/>
                </a:solidFill>
                <a:latin typeface="UD デジタル 教科書体 NK-R" panose="02020400000000000000" pitchFamily="18" charset="-128"/>
                <a:ea typeface="UD デジタル 教科書体 NK-R" panose="02020400000000000000" pitchFamily="18" charset="-128"/>
              </a:rPr>
              <a:t>15</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万円</a:t>
            </a:r>
            <a:r>
              <a:rPr kumimoji="1" lang="ja-JP" altLang="en-US" sz="1200" b="1"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200" b="1" dirty="0" smtClean="0">
                <a:solidFill>
                  <a:schemeClr val="tx1"/>
                </a:solidFill>
                <a:latin typeface="UD デジタル 教科書体 NK-R" panose="02020400000000000000" pitchFamily="18" charset="-128"/>
                <a:ea typeface="UD デジタル 教科書体 NK-R" panose="02020400000000000000" pitchFamily="18" charset="-128"/>
              </a:rPr>
              <a:t>R3.4.1</a:t>
            </a:r>
            <a:r>
              <a:rPr kumimoji="1" lang="ja-JP" altLang="en-US" sz="1200" b="1" dirty="0" smtClean="0">
                <a:solidFill>
                  <a:schemeClr val="tx1"/>
                </a:solidFill>
                <a:latin typeface="UD デジタル 教科書体 NK-R" panose="02020400000000000000" pitchFamily="18" charset="-128"/>
                <a:ea typeface="UD デジタル 教科書体 NK-R" panose="02020400000000000000" pitchFamily="18" charset="-128"/>
              </a:rPr>
              <a:t>～通年</a:t>
            </a:r>
            <a:endParaRPr kumimoji="1" lang="zh-TW" altLang="en-US" sz="1200" b="1"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p:txBody>
      </p:sp>
      <p:sp>
        <p:nvSpPr>
          <p:cNvPr id="16" name="正方形/長方形 15"/>
          <p:cNvSpPr/>
          <p:nvPr/>
        </p:nvSpPr>
        <p:spPr>
          <a:xfrm>
            <a:off x="1098659" y="3772986"/>
            <a:ext cx="5704249" cy="795911"/>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nSpc>
                <a:spcPts val="1600"/>
              </a:lnSpc>
            </a:pPr>
            <a:r>
              <a:rPr kumimoji="1" lang="zh-TW"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施設内</a:t>
            </a:r>
            <a:r>
              <a:rPr kumimoji="1" lang="zh-TW"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療養</a:t>
            </a:r>
            <a:r>
              <a:rPr kumimoji="1" lang="zh-TW"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経費</a:t>
            </a:r>
            <a:r>
              <a:rPr kumimoji="1" lang="en-US" altLang="zh-TW"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a:t>
            </a:r>
            <a:r>
              <a:rPr kumimoji="1" lang="zh-TW"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国追加</a:t>
            </a:r>
            <a:r>
              <a:rPr kumimoji="1" lang="zh-TW"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補助</a:t>
            </a:r>
            <a:r>
              <a:rPr kumimoji="1" lang="en-US" altLang="zh-TW"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a:t>
            </a:r>
          </a:p>
          <a:p>
            <a:pPr>
              <a:lnSpc>
                <a:spcPts val="16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１人</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あたり１日</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１万円（</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最大</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15</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万円</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（施設規模等に応じて上限</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額あり</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zh-TW"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p:txBody>
      </p:sp>
      <p:sp>
        <p:nvSpPr>
          <p:cNvPr id="17" name="正方形/長方形 16"/>
          <p:cNvSpPr/>
          <p:nvPr/>
        </p:nvSpPr>
        <p:spPr>
          <a:xfrm>
            <a:off x="247543" y="5106574"/>
            <a:ext cx="355154" cy="15547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府</a:t>
            </a:r>
            <a:endParaRPr kumimoji="1" lang="en-US" altLang="ja-JP"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gn="ctr"/>
            <a:r>
              <a:rPr kumimoji="1" lang="ja-JP" altLang="en-US"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制</a:t>
            </a:r>
            <a:endParaRPr kumimoji="1" lang="en-US" altLang="ja-JP"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gn="ctr"/>
            <a:r>
              <a:rPr kumimoji="1" lang="ja-JP" altLang="en-US"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度</a:t>
            </a:r>
            <a:endParaRPr kumimoji="1" lang="en-US" altLang="ja-JP"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p:txBody>
      </p:sp>
      <p:sp>
        <p:nvSpPr>
          <p:cNvPr id="18" name="正方形/長方形 17"/>
          <p:cNvSpPr/>
          <p:nvPr/>
        </p:nvSpPr>
        <p:spPr>
          <a:xfrm>
            <a:off x="1123132" y="2308991"/>
            <a:ext cx="2450408" cy="51989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まん延防止等重点措置期間</a:t>
            </a:r>
            <a:endPar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endParaRPr>
          </a:p>
          <a:p>
            <a:pPr algn="ct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a:t>
            </a:r>
            <a:r>
              <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rPr>
              <a:t>1/27</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a:t>
            </a:r>
            <a:r>
              <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rPr>
              <a:t>3/21</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a:t>
            </a:r>
            <a:endParaRPr kumimoji="1" lang="zh-TW" altLang="en-US" sz="1050"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19" name="正方形/長方形 18"/>
          <p:cNvSpPr/>
          <p:nvPr/>
        </p:nvSpPr>
        <p:spPr>
          <a:xfrm>
            <a:off x="3615085" y="2308991"/>
            <a:ext cx="1676517" cy="51802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令和４年３月</a:t>
            </a:r>
            <a:r>
              <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rPr>
              <a:t>22</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日</a:t>
            </a:r>
            <a:endPar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endParaRPr>
          </a:p>
          <a:p>
            <a:pPr algn="ct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～４月</a:t>
            </a:r>
            <a:r>
              <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rPr>
              <a:t>30</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日</a:t>
            </a:r>
            <a:endParaRPr kumimoji="1" lang="zh-TW" altLang="en-US" sz="1050"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20" name="正方形/長方形 19"/>
          <p:cNvSpPr/>
          <p:nvPr/>
        </p:nvSpPr>
        <p:spPr>
          <a:xfrm>
            <a:off x="5349783" y="2308991"/>
            <a:ext cx="2022346" cy="52151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令和４年</a:t>
            </a:r>
            <a:r>
              <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rPr>
              <a:t>5</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月</a:t>
            </a:r>
            <a:r>
              <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rPr>
              <a:t>1</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日</a:t>
            </a:r>
            <a:endPar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endParaRPr>
          </a:p>
          <a:p>
            <a:pPr algn="ct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a:t>
            </a:r>
            <a:r>
              <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rPr>
              <a:t>7</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月</a:t>
            </a:r>
            <a:r>
              <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rPr>
              <a:t>31</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日</a:t>
            </a:r>
            <a:endPar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27" name="テキスト ボックス 26"/>
          <p:cNvSpPr txBox="1"/>
          <p:nvPr/>
        </p:nvSpPr>
        <p:spPr>
          <a:xfrm>
            <a:off x="3445156" y="5023166"/>
            <a:ext cx="3554275" cy="276999"/>
          </a:xfrm>
          <a:prstGeom prst="rect">
            <a:avLst/>
          </a:prstGeom>
          <a:noFill/>
        </p:spPr>
        <p:txBody>
          <a:bodyPr wrap="square" rtlCol="0">
            <a:spAutoFit/>
          </a:bodyPr>
          <a:lstStyle/>
          <a:p>
            <a:r>
              <a:rPr kumimoji="1" lang="ja-JP" altLang="en-US" sz="1200" dirty="0" smtClean="0">
                <a:latin typeface="UD デジタル 教科書体 NK-B" panose="02020700000000000000" pitchFamily="18" charset="-128"/>
                <a:ea typeface="UD デジタル 教科書体 NK-B" panose="02020700000000000000" pitchFamily="18" charset="-128"/>
              </a:rPr>
              <a:t>コロナ治療</a:t>
            </a:r>
            <a:r>
              <a:rPr lang="ja-JP" altLang="en-US" sz="1200" dirty="0">
                <a:latin typeface="UD デジタル 教科書体 NK-B" panose="02020700000000000000" pitchFamily="18" charset="-128"/>
                <a:ea typeface="UD デジタル 教科書体 NK-B" panose="02020700000000000000" pitchFamily="18" charset="-128"/>
              </a:rPr>
              <a:t>対応</a:t>
            </a:r>
            <a:r>
              <a:rPr kumimoji="1" lang="ja-JP" altLang="en-US" sz="1200" dirty="0" smtClean="0">
                <a:latin typeface="UD デジタル 教科書体 NK-B" panose="02020700000000000000" pitchFamily="18" charset="-128"/>
                <a:ea typeface="UD デジタル 教科書体 NK-B" panose="02020700000000000000" pitchFamily="18" charset="-128"/>
              </a:rPr>
              <a:t>協力</a:t>
            </a:r>
            <a:r>
              <a:rPr kumimoji="1" lang="ja-JP" altLang="en-US" sz="1200" dirty="0">
                <a:latin typeface="UD デジタル 教科書体 NK-B" panose="02020700000000000000" pitchFamily="18" charset="-128"/>
                <a:ea typeface="UD デジタル 教科書体 NK-B" panose="02020700000000000000" pitchFamily="18" charset="-128"/>
              </a:rPr>
              <a:t>医療</a:t>
            </a:r>
            <a:r>
              <a:rPr kumimoji="1" lang="ja-JP" altLang="en-US" sz="1200" dirty="0" smtClean="0">
                <a:latin typeface="UD デジタル 教科書体 NK-B" panose="02020700000000000000" pitchFamily="18" charset="-128"/>
                <a:ea typeface="UD デジタル 教科書体 NK-B" panose="02020700000000000000" pitchFamily="18" charset="-128"/>
              </a:rPr>
              <a:t>機関の確保</a:t>
            </a:r>
            <a:r>
              <a:rPr lang="ja-JP" altLang="en-US" sz="1200" dirty="0">
                <a:latin typeface="UD デジタル 教科書体 NK-B" panose="02020700000000000000" pitchFamily="18" charset="-128"/>
                <a:ea typeface="UD デジタル 教科書体 NK-B" panose="02020700000000000000" pitchFamily="18" charset="-128"/>
              </a:rPr>
              <a:t>等</a:t>
            </a:r>
            <a:r>
              <a:rPr kumimoji="1" lang="ja-JP" altLang="en-US" sz="1200" dirty="0" smtClean="0">
                <a:latin typeface="UD デジタル 教科書体 NK-B" panose="02020700000000000000" pitchFamily="18" charset="-128"/>
                <a:ea typeface="UD デジタル 教科書体 NK-B" panose="02020700000000000000" pitchFamily="18" charset="-128"/>
              </a:rPr>
              <a:t>が要件</a:t>
            </a:r>
            <a:endParaRPr kumimoji="1" lang="ja-JP" altLang="en-US" sz="1200" dirty="0">
              <a:latin typeface="UD デジタル 教科書体 NK-B" panose="02020700000000000000" pitchFamily="18" charset="-128"/>
              <a:ea typeface="UD デジタル 教科書体 NK-B" panose="02020700000000000000" pitchFamily="18" charset="-128"/>
            </a:endParaRPr>
          </a:p>
        </p:txBody>
      </p:sp>
      <p:sp>
        <p:nvSpPr>
          <p:cNvPr id="34" name="右大かっこ 33"/>
          <p:cNvSpPr/>
          <p:nvPr/>
        </p:nvSpPr>
        <p:spPr>
          <a:xfrm rot="16200000">
            <a:off x="5063629" y="3974241"/>
            <a:ext cx="71608" cy="2676899"/>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5" name="正方形/長方形 34"/>
          <p:cNvSpPr/>
          <p:nvPr/>
        </p:nvSpPr>
        <p:spPr>
          <a:xfrm>
            <a:off x="189555" y="491199"/>
            <a:ext cx="11749159" cy="1593547"/>
          </a:xfrm>
          <a:prstGeom prst="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7413674" y="2305593"/>
            <a:ext cx="3085358" cy="52142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令和４年</a:t>
            </a:r>
            <a:r>
              <a:rPr lang="en-US" altLang="ja-JP" sz="1050" dirty="0">
                <a:solidFill>
                  <a:schemeClr val="bg1"/>
                </a:solidFill>
                <a:latin typeface="UD デジタル 教科書体 N-B" panose="02020700000000000000" pitchFamily="17" charset="-128"/>
                <a:ea typeface="UD デジタル 教科書体 N-B" panose="02020700000000000000" pitchFamily="17" charset="-128"/>
              </a:rPr>
              <a:t>8</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月</a:t>
            </a:r>
            <a:r>
              <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rPr>
              <a:t>1</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日</a:t>
            </a:r>
            <a:endPar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endParaRPr>
          </a:p>
          <a:p>
            <a:pPr algn="ct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a:t>
            </a:r>
            <a:r>
              <a:rPr lang="en-US" altLang="ja-JP" sz="1050" dirty="0">
                <a:solidFill>
                  <a:schemeClr val="bg1"/>
                </a:solidFill>
                <a:latin typeface="UD デジタル 教科書体 N-B" panose="02020700000000000000" pitchFamily="17" charset="-128"/>
                <a:ea typeface="UD デジタル 教科書体 N-B" panose="02020700000000000000" pitchFamily="17" charset="-128"/>
              </a:rPr>
              <a:t>9</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月</a:t>
            </a:r>
            <a:r>
              <a:rPr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rPr>
              <a:t>30</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日</a:t>
            </a:r>
            <a:endPar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39" name="ホームベース 38"/>
          <p:cNvSpPr/>
          <p:nvPr/>
        </p:nvSpPr>
        <p:spPr>
          <a:xfrm>
            <a:off x="3799835" y="3913748"/>
            <a:ext cx="1512967" cy="699628"/>
          </a:xfrm>
          <a:prstGeom prst="homePlate">
            <a:avLst>
              <a:gd name="adj" fmla="val 23856"/>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正方形/長方形 42"/>
          <p:cNvSpPr/>
          <p:nvPr/>
        </p:nvSpPr>
        <p:spPr>
          <a:xfrm>
            <a:off x="3776999" y="3894098"/>
            <a:ext cx="1403091" cy="795911"/>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4</a:t>
            </a:r>
            <a:r>
              <a:rPr kumimoji="1"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月</a:t>
            </a:r>
            <a:r>
              <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30</a:t>
            </a:r>
            <a:r>
              <a:rPr kumimoji="1"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日まで</a:t>
            </a:r>
            <a:r>
              <a:rPr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延長</a:t>
            </a:r>
            <a:endParaRPr kumimoji="1" lang="zh-TW"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p:txBody>
      </p:sp>
      <p:sp>
        <p:nvSpPr>
          <p:cNvPr id="45" name="ホームベース 44"/>
          <p:cNvSpPr/>
          <p:nvPr/>
        </p:nvSpPr>
        <p:spPr>
          <a:xfrm>
            <a:off x="5349783" y="3893863"/>
            <a:ext cx="2022346" cy="719513"/>
          </a:xfrm>
          <a:prstGeom prst="homePlate">
            <a:avLst>
              <a:gd name="adj" fmla="val 23856"/>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正方形/長方形 45"/>
          <p:cNvSpPr/>
          <p:nvPr/>
        </p:nvSpPr>
        <p:spPr>
          <a:xfrm>
            <a:off x="5458318" y="3894098"/>
            <a:ext cx="1662212" cy="795911"/>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 </a:t>
            </a:r>
            <a:r>
              <a:rPr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 </a:t>
            </a:r>
            <a:r>
              <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7</a:t>
            </a:r>
            <a:r>
              <a:rPr kumimoji="1"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月</a:t>
            </a:r>
            <a:r>
              <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31</a:t>
            </a:r>
            <a:r>
              <a:rPr kumimoji="1"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日まで延長</a:t>
            </a:r>
            <a:endParaRPr kumimoji="1" lang="zh-TW"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p:txBody>
      </p:sp>
      <p:sp>
        <p:nvSpPr>
          <p:cNvPr id="49" name="ホームベース 48"/>
          <p:cNvSpPr/>
          <p:nvPr/>
        </p:nvSpPr>
        <p:spPr>
          <a:xfrm>
            <a:off x="7372129" y="3893863"/>
            <a:ext cx="3126903" cy="719512"/>
          </a:xfrm>
          <a:prstGeom prst="homePlate">
            <a:avLst>
              <a:gd name="adj" fmla="val 23856"/>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正方形/長方形 49"/>
          <p:cNvSpPr/>
          <p:nvPr/>
        </p:nvSpPr>
        <p:spPr>
          <a:xfrm>
            <a:off x="7629508" y="3983106"/>
            <a:ext cx="2297327" cy="603160"/>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 </a:t>
            </a:r>
            <a:r>
              <a:rPr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8</a:t>
            </a:r>
            <a:r>
              <a:rPr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月</a:t>
            </a:r>
            <a:r>
              <a:rPr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1</a:t>
            </a:r>
            <a:r>
              <a:rPr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日～</a:t>
            </a:r>
            <a:r>
              <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9</a:t>
            </a:r>
            <a:r>
              <a:rPr kumimoji="1"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月</a:t>
            </a:r>
            <a:r>
              <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30</a:t>
            </a:r>
            <a:r>
              <a:rPr kumimoji="1"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日まで延長</a:t>
            </a:r>
            <a:endParaRPr kumimoji="1" lang="zh-TW"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p:txBody>
      </p:sp>
      <p:sp>
        <p:nvSpPr>
          <p:cNvPr id="51" name="ホームベース 50"/>
          <p:cNvSpPr/>
          <p:nvPr/>
        </p:nvSpPr>
        <p:spPr>
          <a:xfrm>
            <a:off x="3770074" y="5542199"/>
            <a:ext cx="1521528" cy="769480"/>
          </a:xfrm>
          <a:prstGeom prst="homePlate">
            <a:avLst>
              <a:gd name="adj" fmla="val 23205"/>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3697355" y="5441327"/>
            <a:ext cx="2411669" cy="960493"/>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 </a:t>
            </a:r>
            <a:r>
              <a:rPr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 </a:t>
            </a:r>
            <a:r>
              <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4</a:t>
            </a:r>
            <a:r>
              <a:rPr kumimoji="1"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月</a:t>
            </a:r>
            <a:r>
              <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30</a:t>
            </a:r>
            <a:r>
              <a:rPr kumimoji="1"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日まで延長</a:t>
            </a:r>
            <a:endParaRPr kumimoji="1" lang="en-US" altLang="zh-TW"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p:txBody>
      </p:sp>
      <p:sp>
        <p:nvSpPr>
          <p:cNvPr id="53" name="ホームベース 52"/>
          <p:cNvSpPr/>
          <p:nvPr/>
        </p:nvSpPr>
        <p:spPr>
          <a:xfrm>
            <a:off x="5312803" y="5542199"/>
            <a:ext cx="1125078" cy="793887"/>
          </a:xfrm>
          <a:prstGeom prst="homePlate">
            <a:avLst>
              <a:gd name="adj" fmla="val 23205"/>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5458318" y="5489472"/>
            <a:ext cx="812846" cy="846614"/>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5</a:t>
            </a:r>
            <a:r>
              <a:rPr kumimoji="1"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月</a:t>
            </a:r>
            <a:r>
              <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31</a:t>
            </a:r>
            <a:r>
              <a:rPr kumimoji="1"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日</a:t>
            </a:r>
            <a:endParaRPr kumimoji="1" lang="en-US" altLang="ja-JP"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nSpc>
                <a:spcPts val="1600"/>
              </a:lnSpc>
            </a:pPr>
            <a:r>
              <a:rPr kumimoji="1" lang="ja-JP" altLang="en-US" sz="1200" dirty="0" err="1"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まで</a:t>
            </a:r>
            <a:r>
              <a:rPr kumimoji="1" lang="ja-JP" altLang="en-US"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延長</a:t>
            </a:r>
            <a:endParaRPr kumimoji="1" lang="en-US" altLang="zh-TW" sz="1200"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p:txBody>
      </p:sp>
      <p:sp>
        <p:nvSpPr>
          <p:cNvPr id="55" name="正方形/長方形 54"/>
          <p:cNvSpPr/>
          <p:nvPr/>
        </p:nvSpPr>
        <p:spPr>
          <a:xfrm>
            <a:off x="10540577" y="2305593"/>
            <a:ext cx="1032374" cy="518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令和４年</a:t>
            </a:r>
            <a:endPar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endParaRPr>
          </a:p>
          <a:p>
            <a:pPr algn="ctr"/>
            <a:r>
              <a:rPr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rPr>
              <a:t>10</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月</a:t>
            </a:r>
            <a:r>
              <a:rPr lang="en-US" altLang="ja-JP" sz="1050" dirty="0">
                <a:solidFill>
                  <a:schemeClr val="bg1"/>
                </a:solidFill>
                <a:latin typeface="UD デジタル 教科書体 N-B" panose="02020700000000000000" pitchFamily="17" charset="-128"/>
                <a:ea typeface="UD デジタル 教科書体 N-B" panose="02020700000000000000" pitchFamily="17" charset="-128"/>
              </a:rPr>
              <a:t>1</a:t>
            </a:r>
            <a:r>
              <a:rPr kumimoji="1" lang="ja-JP" altLang="en-US" sz="1050" dirty="0" smtClean="0">
                <a:solidFill>
                  <a:schemeClr val="bg1"/>
                </a:solidFill>
                <a:latin typeface="UD デジタル 教科書体 N-B" panose="02020700000000000000" pitchFamily="17" charset="-128"/>
                <a:ea typeface="UD デジタル 教科書体 N-B" panose="02020700000000000000" pitchFamily="17" charset="-128"/>
              </a:rPr>
              <a:t>日</a:t>
            </a:r>
            <a:r>
              <a:rPr lang="ja-JP" altLang="en-US" sz="1050" dirty="0">
                <a:solidFill>
                  <a:schemeClr val="bg1"/>
                </a:solidFill>
                <a:latin typeface="UD デジタル 教科書体 N-B" panose="02020700000000000000" pitchFamily="17" charset="-128"/>
                <a:ea typeface="UD デジタル 教科書体 N-B" panose="02020700000000000000" pitchFamily="17" charset="-128"/>
              </a:rPr>
              <a:t>～</a:t>
            </a:r>
            <a:endParaRPr kumimoji="1" lang="en-US" altLang="ja-JP" sz="1050" dirty="0" smtClean="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33" name="ホームベース 32"/>
          <p:cNvSpPr/>
          <p:nvPr/>
        </p:nvSpPr>
        <p:spPr>
          <a:xfrm>
            <a:off x="7151923" y="5485965"/>
            <a:ext cx="2550925" cy="850121"/>
          </a:xfrm>
          <a:prstGeom prst="homePlate">
            <a:avLst>
              <a:gd name="adj" fmla="val 23856"/>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テキスト ボックス 36"/>
          <p:cNvSpPr txBox="1"/>
          <p:nvPr/>
        </p:nvSpPr>
        <p:spPr>
          <a:xfrm>
            <a:off x="7313196" y="5380074"/>
            <a:ext cx="2047047" cy="338554"/>
          </a:xfrm>
          <a:prstGeom prst="rect">
            <a:avLst/>
          </a:prstGeom>
          <a:solidFill>
            <a:schemeClr val="bg1"/>
          </a:solidFill>
          <a:ln w="38100">
            <a:solidFill>
              <a:srgbClr val="FF0000"/>
            </a:solidFill>
          </a:ln>
        </p:spPr>
        <p:txBody>
          <a:bodyPr wrap="square" rtlCol="0">
            <a:spAutoFit/>
          </a:bodyPr>
          <a:lstStyle/>
          <a:p>
            <a:pPr algn="ctr"/>
            <a:r>
              <a:rPr lang="ja-JP" altLang="en-US" sz="1400" b="1" dirty="0" smtClean="0">
                <a:solidFill>
                  <a:srgbClr val="FF0000"/>
                </a:solidFill>
                <a:latin typeface="UD デジタル 教科書体 N-R" panose="02020400000000000000" pitchFamily="17" charset="-128"/>
                <a:ea typeface="UD デジタル 教科書体 N-R" panose="02020400000000000000" pitchFamily="17" charset="-128"/>
              </a:rPr>
              <a:t>府制度再開</a:t>
            </a:r>
            <a:r>
              <a:rPr lang="ja-JP" altLang="en-US" sz="1600" b="1" dirty="0" smtClean="0">
                <a:solidFill>
                  <a:srgbClr val="FF0000"/>
                </a:solidFill>
                <a:latin typeface="UD デジタル 教科書体 N-R" panose="02020400000000000000" pitchFamily="17" charset="-128"/>
                <a:ea typeface="UD デジタル 教科書体 N-R" panose="02020400000000000000" pitchFamily="17" charset="-128"/>
              </a:rPr>
              <a:t>～終了</a:t>
            </a:r>
            <a:endParaRPr kumimoji="1" lang="ja-JP" altLang="en-US" sz="1600" b="1" dirty="0">
              <a:solidFill>
                <a:srgbClr val="FF0000"/>
              </a:solidFill>
              <a:latin typeface="UD デジタル 教科書体 N-R" panose="02020400000000000000" pitchFamily="17" charset="-128"/>
              <a:ea typeface="UD デジタル 教科書体 N-R" panose="02020400000000000000" pitchFamily="17" charset="-128"/>
            </a:endParaRPr>
          </a:p>
        </p:txBody>
      </p:sp>
      <p:sp>
        <p:nvSpPr>
          <p:cNvPr id="42" name="正方形/長方形 41"/>
          <p:cNvSpPr/>
          <p:nvPr/>
        </p:nvSpPr>
        <p:spPr>
          <a:xfrm>
            <a:off x="7250912" y="5820060"/>
            <a:ext cx="2171613" cy="603113"/>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pPr>
            <a:r>
              <a:rPr lang="ja-JP" altLang="en-US" sz="1400"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赤信号点灯期間</a:t>
            </a:r>
            <a:endParaRPr lang="en-US" altLang="ja-JP" sz="1400"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gn="ctr">
              <a:lnSpc>
                <a:spcPts val="1600"/>
              </a:lnSpc>
            </a:pPr>
            <a:r>
              <a:rPr lang="ja-JP" altLang="en-US" sz="1400"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（医療非常事態宣言）</a:t>
            </a:r>
            <a:endParaRPr lang="en-US" altLang="ja-JP" sz="1400"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nSpc>
                <a:spcPts val="1600"/>
              </a:lnSpc>
            </a:pPr>
            <a:r>
              <a:rPr kumimoji="1" lang="ja-JP"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　</a:t>
            </a:r>
            <a:endParaRPr kumimoji="1" lang="zh-TW" altLang="en-US" sz="1200"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p:txBody>
      </p:sp>
      <p:sp>
        <p:nvSpPr>
          <p:cNvPr id="47" name="テキスト ボックス 46"/>
          <p:cNvSpPr txBox="1"/>
          <p:nvPr/>
        </p:nvSpPr>
        <p:spPr>
          <a:xfrm>
            <a:off x="6913562" y="5023401"/>
            <a:ext cx="3757337" cy="276999"/>
          </a:xfrm>
          <a:prstGeom prst="rect">
            <a:avLst/>
          </a:prstGeom>
          <a:noFill/>
        </p:spPr>
        <p:txBody>
          <a:bodyPr wrap="square" rtlCol="0">
            <a:spAutoFit/>
          </a:bodyPr>
          <a:lstStyle/>
          <a:p>
            <a:r>
              <a:rPr kumimoji="1" lang="ja-JP" altLang="en-US" sz="1200" dirty="0" smtClean="0">
                <a:latin typeface="UD デジタル 教科書体 NK-B" panose="02020700000000000000" pitchFamily="18" charset="-128"/>
                <a:ea typeface="UD デジタル 教科書体 NK-B" panose="02020700000000000000" pitchFamily="18" charset="-128"/>
              </a:rPr>
              <a:t>コロナ治療</a:t>
            </a:r>
            <a:r>
              <a:rPr lang="ja-JP" altLang="en-US" sz="1200" dirty="0">
                <a:latin typeface="UD デジタル 教科書体 NK-B" panose="02020700000000000000" pitchFamily="18" charset="-128"/>
                <a:ea typeface="UD デジタル 教科書体 NK-B" panose="02020700000000000000" pitchFamily="18" charset="-128"/>
              </a:rPr>
              <a:t>対応</a:t>
            </a:r>
            <a:r>
              <a:rPr kumimoji="1" lang="ja-JP" altLang="en-US" sz="1200" dirty="0" smtClean="0">
                <a:latin typeface="UD デジタル 教科書体 NK-B" panose="02020700000000000000" pitchFamily="18" charset="-128"/>
                <a:ea typeface="UD デジタル 教科書体 NK-B" panose="02020700000000000000" pitchFamily="18" charset="-128"/>
              </a:rPr>
              <a:t>協力</a:t>
            </a:r>
            <a:r>
              <a:rPr kumimoji="1" lang="ja-JP" altLang="en-US" sz="1200" dirty="0">
                <a:latin typeface="UD デジタル 教科書体 NK-B" panose="02020700000000000000" pitchFamily="18" charset="-128"/>
                <a:ea typeface="UD デジタル 教科書体 NK-B" panose="02020700000000000000" pitchFamily="18" charset="-128"/>
              </a:rPr>
              <a:t>医療</a:t>
            </a:r>
            <a:r>
              <a:rPr kumimoji="1" lang="ja-JP" altLang="en-US" sz="1200" dirty="0" smtClean="0">
                <a:latin typeface="UD デジタル 教科書体 NK-B" panose="02020700000000000000" pitchFamily="18" charset="-128"/>
                <a:ea typeface="UD デジタル 教科書体 NK-B" panose="02020700000000000000" pitchFamily="18" charset="-128"/>
              </a:rPr>
              <a:t>機関の確保</a:t>
            </a:r>
            <a:r>
              <a:rPr lang="ja-JP" altLang="en-US" sz="1200" dirty="0">
                <a:latin typeface="UD デジタル 教科書体 NK-B" panose="02020700000000000000" pitchFamily="18" charset="-128"/>
                <a:ea typeface="UD デジタル 教科書体 NK-B" panose="02020700000000000000" pitchFamily="18" charset="-128"/>
              </a:rPr>
              <a:t>等</a:t>
            </a:r>
            <a:r>
              <a:rPr kumimoji="1" lang="ja-JP" altLang="en-US" sz="1200" dirty="0" smtClean="0">
                <a:latin typeface="UD デジタル 教科書体 NK-B" panose="02020700000000000000" pitchFamily="18" charset="-128"/>
                <a:ea typeface="UD デジタル 教科書体 NK-B" panose="02020700000000000000" pitchFamily="18" charset="-128"/>
              </a:rPr>
              <a:t>が要件</a:t>
            </a:r>
            <a:endParaRPr kumimoji="1" lang="ja-JP" altLang="en-US" sz="1200" dirty="0">
              <a:latin typeface="UD デジタル 教科書体 NK-B" panose="02020700000000000000" pitchFamily="18" charset="-128"/>
              <a:ea typeface="UD デジタル 教科書体 NK-B" panose="02020700000000000000" pitchFamily="18" charset="-128"/>
            </a:endParaRPr>
          </a:p>
        </p:txBody>
      </p:sp>
      <p:sp>
        <p:nvSpPr>
          <p:cNvPr id="57" name="右大かっこ 56"/>
          <p:cNvSpPr/>
          <p:nvPr/>
        </p:nvSpPr>
        <p:spPr>
          <a:xfrm rot="16200000">
            <a:off x="8373564" y="4055249"/>
            <a:ext cx="107643" cy="2550924"/>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0" name="角丸四角形 59"/>
          <p:cNvSpPr/>
          <p:nvPr/>
        </p:nvSpPr>
        <p:spPr>
          <a:xfrm>
            <a:off x="6913558" y="4941536"/>
            <a:ext cx="3159917" cy="1529824"/>
          </a:xfrm>
          <a:prstGeom prst="roundRect">
            <a:avLst>
              <a:gd name="adj" fmla="val 6770"/>
            </a:avLst>
          </a:prstGeom>
          <a:noFill/>
          <a:ln w="7620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21420" y="602552"/>
            <a:ext cx="11749159" cy="1456005"/>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lang="ja-JP" altLang="en-US" b="1"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〇</a:t>
            </a:r>
            <a:r>
              <a:rPr lang="ja-JP" altLang="en-US"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　医療ひっ迫による高齢者施設等での施設内療養者の増加に伴う負担増を軽減するため、大阪モデルの</a:t>
            </a:r>
            <a:endParaRPr lang="en-US" altLang="ja-JP"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nSpc>
                <a:spcPts val="2000"/>
              </a:lnSpc>
            </a:pPr>
            <a:r>
              <a:rPr lang="ja-JP" altLang="en-US" b="1"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　</a:t>
            </a:r>
            <a:r>
              <a:rPr lang="ja-JP" altLang="en-US"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「非常事態」（赤信号）への移行に伴い、</a:t>
            </a:r>
            <a:r>
              <a:rPr lang="en-US" altLang="ja-JP"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5</a:t>
            </a:r>
            <a:r>
              <a:rPr lang="ja-JP" altLang="en-US"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月末まで実施していた府独自補助（③部分）を</a:t>
            </a:r>
            <a:r>
              <a:rPr lang="en-US" altLang="ja-JP"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7/27</a:t>
            </a:r>
            <a:r>
              <a:rPr lang="ja-JP" altLang="en-US" b="1"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から</a:t>
            </a:r>
            <a:r>
              <a:rPr lang="ja-JP" altLang="en-US"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再開した。</a:t>
            </a:r>
            <a:endParaRPr lang="en-US" altLang="ja-JP"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nSpc>
                <a:spcPts val="2000"/>
              </a:lnSpc>
            </a:pPr>
            <a:r>
              <a:rPr lang="ja-JP" altLang="en-US"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〇　</a:t>
            </a:r>
            <a:r>
              <a:rPr kumimoji="1" lang="ja-JP" altLang="en-US"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終期は未定としていたが、医療ひっ迫の緩和により、大阪モデル</a:t>
            </a:r>
            <a:r>
              <a:rPr lang="ja-JP" altLang="en-US" b="1"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の</a:t>
            </a:r>
            <a:r>
              <a:rPr kumimoji="1" lang="ja-JP" altLang="en-US"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「警戒」（黄信号）への</a:t>
            </a:r>
            <a:r>
              <a:rPr lang="ja-JP" altLang="en-US"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移行に伴い、補</a:t>
            </a:r>
            <a:endParaRPr lang="en-US" altLang="ja-JP"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nSpc>
                <a:spcPts val="2000"/>
              </a:lnSpc>
            </a:pPr>
            <a:r>
              <a:rPr lang="ja-JP" altLang="en-US" b="1"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　</a:t>
            </a:r>
            <a:r>
              <a:rPr lang="ja-JP" altLang="en-US"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助対象期間を終了する。</a:t>
            </a:r>
            <a:endParaRPr lang="en-US" altLang="ja-JP"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a:p>
            <a:pPr>
              <a:lnSpc>
                <a:spcPts val="2000"/>
              </a:lnSpc>
            </a:pPr>
            <a:r>
              <a:rPr kumimoji="1" lang="ja-JP" altLang="en-US"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〇　なお、国の追加補助（</a:t>
            </a:r>
            <a:r>
              <a:rPr lang="ja-JP" altLang="en-US"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②部分）は、国が終了するまでの間（現在９月末まで</a:t>
            </a:r>
            <a:r>
              <a:rPr lang="ja-JP" altLang="en-US" b="1" dirty="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a:t>
            </a:r>
            <a:r>
              <a:rPr lang="ja-JP" altLang="en-US"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rPr>
              <a:t>継続する。</a:t>
            </a:r>
            <a:endParaRPr kumimoji="1" lang="en-US" altLang="ja-JP" b="1" dirty="0" smtClean="0">
              <a:solidFill>
                <a:schemeClr val="tx1">
                  <a:lumMod val="95000"/>
                  <a:lumOff val="5000"/>
                </a:schemeClr>
              </a:solidFill>
              <a:latin typeface="UD デジタル 教科書体 N-B" panose="02020700000000000000" pitchFamily="17" charset="-128"/>
              <a:ea typeface="UD デジタル 教科書体 N-B" panose="02020700000000000000" pitchFamily="17" charset="-128"/>
            </a:endParaRPr>
          </a:p>
        </p:txBody>
      </p:sp>
      <p:sp>
        <p:nvSpPr>
          <p:cNvPr id="41" name="ホームベース 40"/>
          <p:cNvSpPr/>
          <p:nvPr/>
        </p:nvSpPr>
        <p:spPr>
          <a:xfrm>
            <a:off x="679107" y="3014557"/>
            <a:ext cx="385976" cy="621886"/>
          </a:xfrm>
          <a:prstGeom prst="homePlate">
            <a:avLst>
              <a:gd name="adj" fmla="val 1738"/>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①</a:t>
            </a:r>
            <a:endParaRPr kumimoji="1" lang="ja-JP" altLang="en-US" b="1" dirty="0">
              <a:solidFill>
                <a:schemeClr val="tx1"/>
              </a:solidFill>
            </a:endParaRPr>
          </a:p>
        </p:txBody>
      </p:sp>
      <p:sp>
        <p:nvSpPr>
          <p:cNvPr id="44" name="ホームベース 43"/>
          <p:cNvSpPr/>
          <p:nvPr/>
        </p:nvSpPr>
        <p:spPr>
          <a:xfrm>
            <a:off x="648292" y="3893863"/>
            <a:ext cx="385976" cy="719512"/>
          </a:xfrm>
          <a:prstGeom prst="homePlate">
            <a:avLst>
              <a:gd name="adj" fmla="val 1738"/>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②</a:t>
            </a:r>
            <a:endParaRPr kumimoji="1" lang="ja-JP" altLang="en-US" b="1" dirty="0">
              <a:solidFill>
                <a:schemeClr val="tx1"/>
              </a:solidFill>
            </a:endParaRPr>
          </a:p>
        </p:txBody>
      </p:sp>
      <p:sp>
        <p:nvSpPr>
          <p:cNvPr id="48" name="ホームベース 47"/>
          <p:cNvSpPr/>
          <p:nvPr/>
        </p:nvSpPr>
        <p:spPr>
          <a:xfrm>
            <a:off x="647250" y="5551268"/>
            <a:ext cx="385976" cy="784817"/>
          </a:xfrm>
          <a:prstGeom prst="homePlate">
            <a:avLst>
              <a:gd name="adj" fmla="val 1738"/>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③</a:t>
            </a:r>
            <a:endParaRPr kumimoji="1" lang="ja-JP" altLang="en-US" b="1" dirty="0">
              <a:solidFill>
                <a:schemeClr val="tx1"/>
              </a:solidFill>
            </a:endParaRPr>
          </a:p>
        </p:txBody>
      </p:sp>
      <p:cxnSp>
        <p:nvCxnSpPr>
          <p:cNvPr id="3" name="直線コネクタ 2"/>
          <p:cNvCxnSpPr/>
          <p:nvPr/>
        </p:nvCxnSpPr>
        <p:spPr>
          <a:xfrm>
            <a:off x="737456" y="4802553"/>
            <a:ext cx="11067416" cy="0"/>
          </a:xfrm>
          <a:prstGeom prst="line">
            <a:avLst/>
          </a:prstGeom>
        </p:spPr>
        <p:style>
          <a:lnRef idx="1">
            <a:schemeClr val="dk1"/>
          </a:lnRef>
          <a:fillRef idx="0">
            <a:schemeClr val="dk1"/>
          </a:fillRef>
          <a:effectRef idx="0">
            <a:schemeClr val="dk1"/>
          </a:effectRef>
          <a:fontRef idx="minor">
            <a:schemeClr val="tx1"/>
          </a:fontRef>
        </p:style>
      </p:cxnSp>
      <p:sp>
        <p:nvSpPr>
          <p:cNvPr id="56" name="テキスト ボックス 5"/>
          <p:cNvSpPr txBox="1"/>
          <p:nvPr/>
        </p:nvSpPr>
        <p:spPr>
          <a:xfrm>
            <a:off x="10453724" y="52148"/>
            <a:ext cx="1647354" cy="369332"/>
          </a:xfrm>
          <a:prstGeom prst="rect">
            <a:avLst/>
          </a:prstGeom>
          <a:solidFill>
            <a:schemeClr val="bg1"/>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latin typeface="Meiryo UI" panose="020B0604030504040204" pitchFamily="50" charset="-128"/>
                <a:ea typeface="Meiryo UI" panose="020B0604030504040204" pitchFamily="50" charset="-128"/>
              </a:rPr>
              <a:t>資料</a:t>
            </a:r>
            <a:r>
              <a:rPr lang="ja-JP" altLang="en-US" dirty="0">
                <a:latin typeface="Meiryo UI" panose="020B0604030504040204" pitchFamily="50" charset="-128"/>
                <a:ea typeface="Meiryo UI" panose="020B0604030504040204" pitchFamily="50" charset="-128"/>
              </a:rPr>
              <a:t>５</a:t>
            </a:r>
            <a:r>
              <a:rPr kumimoji="1" lang="ja-JP" altLang="en-US" dirty="0" smtClean="0">
                <a:latin typeface="Meiryo UI" panose="020B0604030504040204" pitchFamily="50" charset="-128"/>
                <a:ea typeface="Meiryo UI" panose="020B0604030504040204" pitchFamily="50" charset="-128"/>
              </a:rPr>
              <a:t>－５</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279704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21930</TotalTime>
  <Words>350</Words>
  <Application>Microsoft Office PowerPoint</Application>
  <PresentationFormat>ワイド画面</PresentationFormat>
  <Paragraphs>47</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UD デジタル 教科書体 N-B</vt:lpstr>
      <vt:lpstr>UD デジタル 教科書体 NK-B</vt:lpstr>
      <vt:lpstr>UD デジタル 教科書体 NK-R</vt:lpstr>
      <vt:lpstr>UD デジタル 教科書体 NP-B</vt:lpstr>
      <vt:lpstr>UD デジタル 教科書体 N-R</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畑　憲一郎</dc:creator>
  <cp:lastModifiedBy>田中　浩子</cp:lastModifiedBy>
  <cp:revision>196</cp:revision>
  <cp:lastPrinted>2022-09-13T08:36:17Z</cp:lastPrinted>
  <dcterms:created xsi:type="dcterms:W3CDTF">2020-08-11T02:27:27Z</dcterms:created>
  <dcterms:modified xsi:type="dcterms:W3CDTF">2022-09-14T01:00:48Z</dcterms:modified>
</cp:coreProperties>
</file>