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2" r:id="rId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0" d="100"/>
          <a:sy n="60" d="100"/>
        </p:scale>
        <p:origin x="78"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775873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1556828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654415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1934321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931227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1756593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404212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2024034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7659652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38277704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FC64DA19-2CD4-4028-9540-71F8C6EB1646}" type="datetimeFigureOut">
              <a:rPr kumimoji="1" lang="ja-JP" altLang="en-US" smtClean="0"/>
              <a:t>2021/12/22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286389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64DA19-2CD4-4028-9540-71F8C6EB1646}" type="datetimeFigureOut">
              <a:rPr kumimoji="1" lang="ja-JP" altLang="en-US" smtClean="0"/>
              <a:t>2021/12/22</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DA92F7-549E-4F07-82AF-931AD6262A5F}" type="slidenum">
              <a:rPr kumimoji="1" lang="ja-JP" altLang="en-US" smtClean="0"/>
              <a:t>‹#›</a:t>
            </a:fld>
            <a:endParaRPr kumimoji="1" lang="ja-JP" altLang="en-US"/>
          </a:p>
        </p:txBody>
      </p:sp>
    </p:spTree>
    <p:extLst>
      <p:ext uri="{BB962C8B-B14F-4D97-AF65-F5344CB8AC3E}">
        <p14:creationId xmlns:p14="http://schemas.microsoft.com/office/powerpoint/2010/main" val="6882079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p:cNvSpPr/>
          <p:nvPr/>
        </p:nvSpPr>
        <p:spPr>
          <a:xfrm>
            <a:off x="3009" y="-2203"/>
            <a:ext cx="9906000" cy="45953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1"/>
          <a:lstStyle/>
          <a:p>
            <a:pPr algn="ctr"/>
            <a:r>
              <a:rPr kumimoji="1" lang="ja-JP" altLang="en-US" sz="2400" b="1" dirty="0" smtClean="0">
                <a:solidFill>
                  <a:schemeClr val="bg1"/>
                </a:solidFill>
                <a:latin typeface="UD デジタル 教科書体 NK-B" panose="02020700000000000000" pitchFamily="18" charset="-128"/>
                <a:ea typeface="UD デジタル 教科書体 NK-B" panose="02020700000000000000" pitchFamily="18" charset="-128"/>
              </a:rPr>
              <a:t>宿泊療養施設の確保・運用状況</a:t>
            </a:r>
            <a:endParaRPr kumimoji="1" lang="ja-JP" altLang="en-US" sz="2400" b="1" dirty="0">
              <a:solidFill>
                <a:schemeClr val="bg1"/>
              </a:solidFill>
              <a:latin typeface="UD デジタル 教科書体 NK-B" panose="02020700000000000000" pitchFamily="18" charset="-128"/>
              <a:ea typeface="UD デジタル 教科書体 NK-B" panose="02020700000000000000" pitchFamily="18" charset="-128"/>
            </a:endParaRPr>
          </a:p>
        </p:txBody>
      </p:sp>
      <p:sp>
        <p:nvSpPr>
          <p:cNvPr id="17" name="角丸四角形 16"/>
          <p:cNvSpPr/>
          <p:nvPr/>
        </p:nvSpPr>
        <p:spPr>
          <a:xfrm>
            <a:off x="8472620" y="65825"/>
            <a:ext cx="1161552" cy="323476"/>
          </a:xfrm>
          <a:prstGeom prst="round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b"/>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lnSpc>
                <a:spcPts val="1000"/>
              </a:lnSpc>
            </a:pPr>
            <a:r>
              <a:rPr kumimoji="1" lang="ja-JP" altLang="en-US" sz="1400" smtClean="0">
                <a:solidFill>
                  <a:schemeClr val="tx1"/>
                </a:solidFill>
                <a:latin typeface="UD デジタル 教科書体 NK-B" panose="02020700000000000000" pitchFamily="18" charset="-128"/>
                <a:ea typeface="UD デジタル 教科書体 NK-B" panose="02020700000000000000" pitchFamily="18" charset="-128"/>
              </a:rPr>
              <a:t>資料</a:t>
            </a:r>
            <a:r>
              <a:rPr kumimoji="1" lang="ja-JP" altLang="en-US" sz="1400" smtClean="0">
                <a:solidFill>
                  <a:schemeClr val="tx1"/>
                </a:solidFill>
                <a:latin typeface="UD デジタル 教科書体 NK-B" panose="02020700000000000000" pitchFamily="18" charset="-128"/>
                <a:ea typeface="UD デジタル 教科書体 NK-B" panose="02020700000000000000" pitchFamily="18" charset="-128"/>
              </a:rPr>
              <a:t>１ｰ</a:t>
            </a:r>
            <a:r>
              <a:rPr kumimoji="1" lang="ja-JP" altLang="en-US" sz="1400">
                <a:solidFill>
                  <a:schemeClr val="tx1"/>
                </a:solidFill>
                <a:latin typeface="UD デジタル 教科書体 NK-B" panose="02020700000000000000" pitchFamily="18" charset="-128"/>
                <a:ea typeface="UD デジタル 教科書体 NK-B" panose="02020700000000000000" pitchFamily="18" charset="-128"/>
              </a:rPr>
              <a:t>４</a:t>
            </a:r>
            <a:endParaRPr lang="en-US" altLang="ja-JP" sz="1400" dirty="0" smtClean="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11" name="角丸四角形 10"/>
          <p:cNvSpPr/>
          <p:nvPr/>
        </p:nvSpPr>
        <p:spPr>
          <a:xfrm>
            <a:off x="426507" y="698026"/>
            <a:ext cx="1884932" cy="360609"/>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dirty="0" smtClean="0">
                <a:latin typeface="UD デジタル 教科書体 NK-B" panose="02020700000000000000" pitchFamily="18" charset="-128"/>
                <a:ea typeface="UD デジタル 教科書体 NK-B" panose="02020700000000000000" pitchFamily="18" charset="-128"/>
              </a:rPr>
              <a:t>確保状況</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12" name="楕円 11"/>
          <p:cNvSpPr/>
          <p:nvPr/>
        </p:nvSpPr>
        <p:spPr>
          <a:xfrm>
            <a:off x="458420" y="734331"/>
            <a:ext cx="305408"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sp>
        <p:nvSpPr>
          <p:cNvPr id="14" name="正方形/長方形 13"/>
          <p:cNvSpPr/>
          <p:nvPr/>
        </p:nvSpPr>
        <p:spPr>
          <a:xfrm>
            <a:off x="370452" y="1290836"/>
            <a:ext cx="3493213" cy="2660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600" u="sng" dirty="0" smtClean="0">
                <a:solidFill>
                  <a:schemeClr val="tx1"/>
                </a:solidFill>
                <a:latin typeface="UD デジタル 教科書体 NK-B" panose="02020700000000000000" pitchFamily="18" charset="-128"/>
                <a:ea typeface="UD デジタル 教科書体 NK-B" panose="02020700000000000000" pitchFamily="18" charset="-128"/>
              </a:rPr>
              <a:t>❑３２施設（８，５１４室）を確保</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ct val="150000"/>
              </a:lnSpc>
            </a:pP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20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just"/>
            <a:endPar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2" name="正方形/長方形 21"/>
          <p:cNvSpPr/>
          <p:nvPr/>
        </p:nvSpPr>
        <p:spPr>
          <a:xfrm>
            <a:off x="521191" y="1991760"/>
            <a:ext cx="8301025" cy="87993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⇒「宿泊療養施設確保計画」の目標部屋数が１０，０００室に設定された</a:t>
            </a:r>
            <a:endParaRPr kumimoji="1" lang="en-US" altLang="ja-JP"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　ことから、第６波等に備え、今後さらに３施設（１，７２８室）を開設し、</a:t>
            </a:r>
            <a:endParaRPr kumimoji="1" lang="en-US" altLang="ja-JP"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　３５施設（１０，２４２室）とする予定</a:t>
            </a: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dirty="0" smtClean="0">
              <a:solidFill>
                <a:schemeClr val="tx1"/>
              </a:solidFill>
              <a:latin typeface="UD デジタル 教科書体 NK-B" panose="02020700000000000000" pitchFamily="18" charset="-128"/>
              <a:ea typeface="UD デジタル 教科書体 NK-B" panose="02020700000000000000" pitchFamily="18" charset="-128"/>
            </a:endParaRPr>
          </a:p>
          <a:p>
            <a:endPar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ct val="150000"/>
              </a:lnSpc>
            </a:pPr>
            <a:r>
              <a:rPr kumimoji="1" lang="ja-JP" altLang="en-US" sz="2000" dirty="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24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just"/>
            <a:endParaRPr kumimoji="1" lang="en-US" altLang="ja-JP" sz="20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4" name="正方形/長方形 23"/>
          <p:cNvSpPr/>
          <p:nvPr/>
        </p:nvSpPr>
        <p:spPr>
          <a:xfrm>
            <a:off x="1093783" y="6234216"/>
            <a:ext cx="3164539" cy="53424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１：１２月２日～運用開始　　　</a:t>
            </a:r>
            <a:endParaRPr kumimoji="1"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en-US" altLang="ja-JP" sz="1200" dirty="0" smtClean="0">
                <a:solidFill>
                  <a:schemeClr val="tx1"/>
                </a:solidFill>
                <a:latin typeface="UD デジタル 教科書体 NK-B" panose="02020700000000000000" pitchFamily="18" charset="-128"/>
                <a:ea typeface="UD デジタル 教科書体 NK-B" panose="02020700000000000000" pitchFamily="18" charset="-128"/>
              </a:rPr>
              <a:t>※</a:t>
            </a:r>
            <a:r>
              <a:rPr kumimoji="1"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２：１２月１</a:t>
            </a:r>
            <a:r>
              <a:rPr kumimoji="1" lang="ja-JP" altLang="en-US" sz="1200" dirty="0">
                <a:solidFill>
                  <a:schemeClr val="tx1"/>
                </a:solidFill>
                <a:latin typeface="UD デジタル 教科書体 NK-B" panose="02020700000000000000" pitchFamily="18" charset="-128"/>
                <a:ea typeface="UD デジタル 教科書体 NK-B" panose="02020700000000000000" pitchFamily="18" charset="-128"/>
              </a:rPr>
              <a:t>０</a:t>
            </a:r>
            <a:r>
              <a:rPr kumimoji="1" lang="ja-JP" altLang="en-US" sz="1200" dirty="0" smtClean="0">
                <a:solidFill>
                  <a:schemeClr val="tx1"/>
                </a:solidFill>
                <a:latin typeface="UD デジタル 教科書体 NK-B" panose="02020700000000000000" pitchFamily="18" charset="-128"/>
                <a:ea typeface="UD デジタル 教科書体 NK-B" panose="02020700000000000000" pitchFamily="18" charset="-128"/>
              </a:rPr>
              <a:t>日～運用開始</a:t>
            </a:r>
            <a:endParaRPr kumimoji="1" lang="en-US" altLang="ja-JP" sz="1200"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3" name="正方形/長方形 22"/>
          <p:cNvSpPr/>
          <p:nvPr/>
        </p:nvSpPr>
        <p:spPr>
          <a:xfrm>
            <a:off x="7256672" y="3431858"/>
            <a:ext cx="2431896" cy="26056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（１２月２</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１</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日現在）</a:t>
            </a:r>
            <a:r>
              <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1600" dirty="0" smtClean="0">
              <a:solidFill>
                <a:schemeClr val="tx1"/>
              </a:solidFill>
              <a:latin typeface="UD デジタル 教科書体 NK-B" panose="02020700000000000000" pitchFamily="18" charset="-128"/>
              <a:ea typeface="UD デジタル 教科書体 NK-B" panose="02020700000000000000" pitchFamily="18" charset="-128"/>
            </a:endParaRPr>
          </a:p>
          <a:p>
            <a:r>
              <a:rPr kumimoji="1" lang="ja-JP" altLang="en-US" sz="1600"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kumimoji="1" lang="ja-JP" altLang="en-US" sz="1600" dirty="0">
              <a:solidFill>
                <a:schemeClr val="tx1"/>
              </a:solidFill>
              <a:latin typeface="UD デジタル 教科書体 NK-B" panose="02020700000000000000" pitchFamily="18" charset="-128"/>
              <a:ea typeface="UD デジタル 教科書体 NK-B" panose="02020700000000000000" pitchFamily="18" charset="-128"/>
            </a:endParaRPr>
          </a:p>
          <a:p>
            <a:pPr>
              <a:lnSpc>
                <a:spcPct val="150000"/>
              </a:lnSpc>
            </a:pPr>
            <a:r>
              <a:rPr kumimoji="1" lang="ja-JP" altLang="en-US" dirty="0">
                <a:solidFill>
                  <a:schemeClr val="tx1"/>
                </a:solidFill>
                <a:latin typeface="UD デジタル 教科書体 NK-B" panose="02020700000000000000" pitchFamily="18" charset="-128"/>
                <a:ea typeface="UD デジタル 教科書体 NK-B" panose="02020700000000000000" pitchFamily="18" charset="-128"/>
              </a:rPr>
              <a:t>　</a:t>
            </a:r>
            <a:r>
              <a:rPr kumimoji="1" lang="ja-JP" altLang="en-US" dirty="0" smtClean="0">
                <a:solidFill>
                  <a:schemeClr val="tx1"/>
                </a:solidFill>
                <a:latin typeface="UD デジタル 教科書体 NK-B" panose="02020700000000000000" pitchFamily="18" charset="-128"/>
                <a:ea typeface="UD デジタル 教科書体 NK-B" panose="02020700000000000000" pitchFamily="18" charset="-128"/>
              </a:rPr>
              <a:t>　</a:t>
            </a:r>
            <a:endParaRPr kumimoji="1" lang="en-US" altLang="ja-JP" sz="2000" dirty="0" smtClean="0">
              <a:solidFill>
                <a:schemeClr val="tx1"/>
              </a:solidFill>
              <a:latin typeface="UD デジタル 教科書体 NK-B" panose="02020700000000000000" pitchFamily="18" charset="-128"/>
              <a:ea typeface="UD デジタル 教科書体 NK-B" panose="02020700000000000000" pitchFamily="18" charset="-128"/>
            </a:endParaRPr>
          </a:p>
          <a:p>
            <a:pPr algn="just"/>
            <a:endParaRPr kumimoji="1" lang="en-US" altLang="ja-JP" dirty="0">
              <a:solidFill>
                <a:schemeClr val="tx1"/>
              </a:solidFill>
              <a:latin typeface="UD デジタル 教科書体 NK-B" panose="02020700000000000000" pitchFamily="18" charset="-128"/>
              <a:ea typeface="UD デジタル 教科書体 NK-B" panose="02020700000000000000" pitchFamily="18" charset="-128"/>
            </a:endParaRPr>
          </a:p>
        </p:txBody>
      </p:sp>
      <p:sp>
        <p:nvSpPr>
          <p:cNvPr id="2" name="正方形/長方形 1"/>
          <p:cNvSpPr/>
          <p:nvPr/>
        </p:nvSpPr>
        <p:spPr>
          <a:xfrm>
            <a:off x="4333355" y="944965"/>
            <a:ext cx="5058996" cy="74698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陽性者の宿泊療養施設として運用するとともに、待機中であった施設の一部をオミクロン株濃厚接触者専用施設として活用、また、国の帰国待機者向け施設</a:t>
            </a:r>
            <a:r>
              <a:rPr kumimoji="1" lang="ja-JP" altLang="en-US" sz="1400" dirty="0">
                <a:solidFill>
                  <a:schemeClr val="tx1"/>
                </a:solidFill>
                <a:latin typeface="UD デジタル 教科書体 NK-B" panose="02020700000000000000" pitchFamily="18" charset="-128"/>
                <a:ea typeface="UD デジタル 教科書体 NK-B" panose="02020700000000000000" pitchFamily="18" charset="-128"/>
              </a:rPr>
              <a:t>と</a:t>
            </a:r>
            <a:r>
              <a:rPr kumimoji="1" lang="ja-JP" altLang="en-US" sz="1400" dirty="0" smtClean="0">
                <a:solidFill>
                  <a:schemeClr val="tx1"/>
                </a:solidFill>
                <a:latin typeface="UD デジタル 教科書体 NK-B" panose="02020700000000000000" pitchFamily="18" charset="-128"/>
                <a:ea typeface="UD デジタル 教科書体 NK-B" panose="02020700000000000000" pitchFamily="18" charset="-128"/>
              </a:rPr>
              <a:t>して提供</a:t>
            </a:r>
            <a:endParaRPr kumimoji="1" lang="ja-JP" altLang="en-US" sz="1400" dirty="0">
              <a:latin typeface="UD デジタル 教科書体 NK-B" panose="02020700000000000000" pitchFamily="18" charset="-128"/>
              <a:ea typeface="UD デジタル 教科書体 NK-B" panose="02020700000000000000" pitchFamily="18" charset="-128"/>
            </a:endParaRPr>
          </a:p>
        </p:txBody>
      </p:sp>
      <p:graphicFrame>
        <p:nvGraphicFramePr>
          <p:cNvPr id="3" name="表 2"/>
          <p:cNvGraphicFramePr>
            <a:graphicFrameLocks noGrp="1"/>
          </p:cNvGraphicFramePr>
          <p:nvPr>
            <p:extLst>
              <p:ext uri="{D42A27DB-BD31-4B8C-83A1-F6EECF244321}">
                <p14:modId xmlns:p14="http://schemas.microsoft.com/office/powerpoint/2010/main" val="2460623807"/>
              </p:ext>
            </p:extLst>
          </p:nvPr>
        </p:nvGraphicFramePr>
        <p:xfrm>
          <a:off x="578000" y="3780640"/>
          <a:ext cx="8850377" cy="2303073"/>
        </p:xfrm>
        <a:graphic>
          <a:graphicData uri="http://schemas.openxmlformats.org/drawingml/2006/table">
            <a:tbl>
              <a:tblPr firstRow="1" bandRow="1">
                <a:tableStyleId>{5C22544A-7EE6-4342-B048-85BDC9FD1C3A}</a:tableStyleId>
              </a:tblPr>
              <a:tblGrid>
                <a:gridCol w="4908400">
                  <a:extLst>
                    <a:ext uri="{9D8B030D-6E8A-4147-A177-3AD203B41FA5}">
                      <a16:colId xmlns:a16="http://schemas.microsoft.com/office/drawing/2014/main" val="241950187"/>
                    </a:ext>
                  </a:extLst>
                </a:gridCol>
                <a:gridCol w="1046922">
                  <a:extLst>
                    <a:ext uri="{9D8B030D-6E8A-4147-A177-3AD203B41FA5}">
                      <a16:colId xmlns:a16="http://schemas.microsoft.com/office/drawing/2014/main" val="4239424496"/>
                    </a:ext>
                  </a:extLst>
                </a:gridCol>
                <a:gridCol w="1607168">
                  <a:extLst>
                    <a:ext uri="{9D8B030D-6E8A-4147-A177-3AD203B41FA5}">
                      <a16:colId xmlns:a16="http://schemas.microsoft.com/office/drawing/2014/main" val="31306386"/>
                    </a:ext>
                  </a:extLst>
                </a:gridCol>
                <a:gridCol w="1287887">
                  <a:extLst>
                    <a:ext uri="{9D8B030D-6E8A-4147-A177-3AD203B41FA5}">
                      <a16:colId xmlns:a16="http://schemas.microsoft.com/office/drawing/2014/main" val="2197957723"/>
                    </a:ext>
                  </a:extLst>
                </a:gridCol>
              </a:tblGrid>
              <a:tr h="448873">
                <a:tc>
                  <a:txBody>
                    <a:bodyPr/>
                    <a:lstStyle/>
                    <a:p>
                      <a:pPr algn="ctr"/>
                      <a:r>
                        <a:rPr kumimoji="1" lang="ja-JP" altLang="en-US" dirty="0" smtClean="0">
                          <a:latin typeface="UD デジタル 教科書体 NK-B" panose="02020700000000000000" pitchFamily="18" charset="-128"/>
                          <a:ea typeface="UD デジタル 教科書体 NK-B" panose="02020700000000000000" pitchFamily="18" charset="-128"/>
                        </a:rPr>
                        <a:t>宿泊療養施設</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dirty="0" smtClean="0">
                          <a:latin typeface="UD デジタル 教科書体 NK-B" panose="02020700000000000000" pitchFamily="18" charset="-128"/>
                          <a:ea typeface="UD デジタル 教科書体 NK-B" panose="02020700000000000000" pitchFamily="18" charset="-128"/>
                        </a:rPr>
                        <a:t>施設数</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dirty="0" smtClean="0">
                          <a:latin typeface="UD デジタル 教科書体 NK-B" panose="02020700000000000000" pitchFamily="18" charset="-128"/>
                          <a:ea typeface="UD デジタル 教科書体 NK-B" panose="02020700000000000000" pitchFamily="18" charset="-128"/>
                        </a:rPr>
                        <a:t>室数</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ctr"/>
                      <a:r>
                        <a:rPr kumimoji="1" lang="ja-JP" altLang="en-US" dirty="0" smtClean="0">
                          <a:latin typeface="UD デジタル 教科書体 NK-B" panose="02020700000000000000" pitchFamily="18" charset="-128"/>
                          <a:ea typeface="UD デジタル 教科書体 NK-B" panose="02020700000000000000" pitchFamily="18" charset="-128"/>
                        </a:rPr>
                        <a:t>入所者数</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1609318503"/>
                  </a:ext>
                </a:extLst>
              </a:tr>
              <a:tr h="370840">
                <a:tc>
                  <a:txBody>
                    <a:bodyPr/>
                    <a:lstStyle/>
                    <a:p>
                      <a:r>
                        <a:rPr kumimoji="1" lang="ja-JP" altLang="en-US" dirty="0" smtClean="0">
                          <a:latin typeface="UD デジタル 教科書体 NK-B" panose="02020700000000000000" pitchFamily="18" charset="-128"/>
                          <a:ea typeface="UD デジタル 教科書体 NK-B" panose="02020700000000000000" pitchFamily="18" charset="-128"/>
                        </a:rPr>
                        <a:t>運用施設</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８</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２，１０４</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２４</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3806628144"/>
                  </a:ext>
                </a:extLst>
              </a:tr>
              <a:tr h="370840">
                <a:tc>
                  <a:txBody>
                    <a:bodyPr/>
                    <a:lstStyle/>
                    <a:p>
                      <a:r>
                        <a:rPr kumimoji="1" lang="ja-JP" altLang="en-US" dirty="0" smtClean="0">
                          <a:latin typeface="UD デジタル 教科書体 NK-B" panose="02020700000000000000" pitchFamily="18" charset="-128"/>
                          <a:ea typeface="UD デジタル 教科書体 NK-B" panose="02020700000000000000" pitchFamily="18" charset="-128"/>
                        </a:rPr>
                        <a:t>待機中施設</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１１</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２，６１８</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en-US" altLang="ja-JP" dirty="0" smtClean="0">
                          <a:latin typeface="UD デジタル 教科書体 NK-B" panose="02020700000000000000" pitchFamily="18" charset="-128"/>
                          <a:ea typeface="UD デジタル 教科書体 NK-B" panose="02020700000000000000" pitchFamily="18" charset="-128"/>
                        </a:rPr>
                        <a:t>―</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118764769"/>
                  </a:ext>
                </a:extLst>
              </a:tr>
              <a:tr h="370840">
                <a:tc>
                  <a:txBody>
                    <a:bodyPr/>
                    <a:lstStyle/>
                    <a:p>
                      <a:r>
                        <a:rPr kumimoji="1" lang="ja-JP" altLang="en-US" dirty="0" smtClean="0">
                          <a:latin typeface="UD デジタル 教科書体 NK-B" panose="02020700000000000000" pitchFamily="18" charset="-128"/>
                          <a:ea typeface="UD デジタル 教科書体 NK-B" panose="02020700000000000000" pitchFamily="18" charset="-128"/>
                        </a:rPr>
                        <a:t>オミクロン株濃厚接触者専用施設（府運営）</a:t>
                      </a:r>
                      <a:endParaRPr kumimoji="1" lang="ja-JP" altLang="en-US" sz="1200"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９</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２，４４４</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２５３</a:t>
                      </a:r>
                      <a:r>
                        <a:rPr kumimoji="1" lang="en-US" altLang="ja-JP" sz="1200" dirty="0" smtClean="0">
                          <a:latin typeface="UD デジタル 教科書体 NK-B" panose="02020700000000000000" pitchFamily="18" charset="-128"/>
                          <a:ea typeface="UD デジタル 教科書体 NK-B" panose="02020700000000000000" pitchFamily="18" charset="-128"/>
                        </a:rPr>
                        <a:t>※</a:t>
                      </a:r>
                      <a:r>
                        <a:rPr kumimoji="1" lang="ja-JP" altLang="en-US" sz="1200" dirty="0" smtClean="0">
                          <a:latin typeface="UD デジタル 教科書体 NK-B" panose="02020700000000000000" pitchFamily="18" charset="-128"/>
                          <a:ea typeface="UD デジタル 教科書体 NK-B" panose="02020700000000000000" pitchFamily="18" charset="-128"/>
                        </a:rPr>
                        <a:t>１</a:t>
                      </a:r>
                      <a:endParaRPr kumimoji="1" lang="ja-JP" altLang="en-US" sz="12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3055575562"/>
                  </a:ext>
                </a:extLst>
              </a:tr>
              <a:tr h="370840">
                <a:tc>
                  <a:txBody>
                    <a:bodyPr/>
                    <a:lstStyle/>
                    <a:p>
                      <a:pPr algn="l"/>
                      <a:r>
                        <a:rPr kumimoji="1" lang="ja-JP" altLang="en-US" dirty="0" smtClean="0">
                          <a:latin typeface="UD デジタル 教科書体 NK-B" panose="02020700000000000000" pitchFamily="18" charset="-128"/>
                          <a:ea typeface="UD デジタル 教科書体 NK-B" panose="02020700000000000000" pitchFamily="18" charset="-128"/>
                        </a:rPr>
                        <a:t>帰国待機者向け国への提供施設（国運営）</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４</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１，３４８</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en-US" altLang="ja-JP" dirty="0" smtClean="0">
                          <a:latin typeface="UD デジタル 教科書体 NK-B" panose="02020700000000000000" pitchFamily="18" charset="-128"/>
                          <a:ea typeface="UD デジタル 教科書体 NK-B" panose="02020700000000000000" pitchFamily="18" charset="-128"/>
                        </a:rPr>
                        <a:t>384</a:t>
                      </a:r>
                      <a:r>
                        <a:rPr kumimoji="1" lang="en-US" altLang="ja-JP" sz="1200" dirty="0" smtClean="0">
                          <a:latin typeface="UD デジタル 教科書体 NK-B" panose="02020700000000000000" pitchFamily="18" charset="-128"/>
                          <a:ea typeface="UD デジタル 教科書体 NK-B" panose="02020700000000000000" pitchFamily="18" charset="-128"/>
                        </a:rPr>
                        <a:t>※</a:t>
                      </a:r>
                      <a:r>
                        <a:rPr kumimoji="1" lang="ja-JP" altLang="en-US" sz="1200" dirty="0" smtClean="0">
                          <a:latin typeface="UD デジタル 教科書体 NK-B" panose="02020700000000000000" pitchFamily="18" charset="-128"/>
                          <a:ea typeface="UD デジタル 教科書体 NK-B" panose="02020700000000000000" pitchFamily="18" charset="-128"/>
                        </a:rPr>
                        <a:t>２</a:t>
                      </a:r>
                      <a:endParaRPr kumimoji="1" lang="ja-JP" altLang="en-US" sz="1200"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624180315"/>
                  </a:ext>
                </a:extLst>
              </a:tr>
              <a:tr h="370840">
                <a:tc>
                  <a:txBody>
                    <a:bodyPr/>
                    <a:lstStyle/>
                    <a:p>
                      <a:pPr algn="ctr"/>
                      <a:r>
                        <a:rPr kumimoji="1" lang="ja-JP" altLang="en-US" dirty="0" smtClean="0">
                          <a:latin typeface="UD デジタル 教科書体 NK-B" panose="02020700000000000000" pitchFamily="18" charset="-128"/>
                          <a:ea typeface="UD デジタル 教科書体 NK-B" panose="02020700000000000000" pitchFamily="18" charset="-128"/>
                        </a:rPr>
                        <a:t>計</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dirty="0" smtClean="0">
                          <a:latin typeface="UD デジタル 教科書体 NK-B" panose="02020700000000000000" pitchFamily="18" charset="-128"/>
                          <a:ea typeface="UD デジタル 教科書体 NK-B" panose="02020700000000000000" pitchFamily="18" charset="-128"/>
                        </a:rPr>
                        <a:t>３２</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ja-JP" altLang="en-US" smtClean="0">
                          <a:latin typeface="UD デジタル 教科書体 NK-B" panose="02020700000000000000" pitchFamily="18" charset="-128"/>
                          <a:ea typeface="UD デジタル 教科書体 NK-B" panose="02020700000000000000" pitchFamily="18" charset="-128"/>
                        </a:rPr>
                        <a:t>８，５１４</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tc>
                  <a:txBody>
                    <a:bodyPr/>
                    <a:lstStyle/>
                    <a:p>
                      <a:pPr algn="r"/>
                      <a:r>
                        <a:rPr kumimoji="1" lang="en-US" altLang="ja-JP" dirty="0" smtClean="0">
                          <a:latin typeface="UD デジタル 教科書体 NK-B" panose="02020700000000000000" pitchFamily="18" charset="-128"/>
                          <a:ea typeface="UD デジタル 教科書体 NK-B" panose="02020700000000000000" pitchFamily="18" charset="-128"/>
                        </a:rPr>
                        <a:t>661</a:t>
                      </a:r>
                      <a:endParaRPr kumimoji="1" lang="ja-JP" altLang="en-US" dirty="0">
                        <a:latin typeface="UD デジタル 教科書体 NK-B" panose="02020700000000000000" pitchFamily="18" charset="-128"/>
                        <a:ea typeface="UD デジタル 教科書体 NK-B" panose="02020700000000000000" pitchFamily="18" charset="-128"/>
                      </a:endParaRPr>
                    </a:p>
                  </a:txBody>
                  <a:tcPr anchor="ctr"/>
                </a:tc>
                <a:extLst>
                  <a:ext uri="{0D108BD9-81ED-4DB2-BD59-A6C34878D82A}">
                    <a16:rowId xmlns:a16="http://schemas.microsoft.com/office/drawing/2014/main" val="2445178824"/>
                  </a:ext>
                </a:extLst>
              </a:tr>
            </a:tbl>
          </a:graphicData>
        </a:graphic>
      </p:graphicFrame>
      <p:grpSp>
        <p:nvGrpSpPr>
          <p:cNvPr id="18" name="グループ化 17"/>
          <p:cNvGrpSpPr/>
          <p:nvPr/>
        </p:nvGrpSpPr>
        <p:grpSpPr>
          <a:xfrm>
            <a:off x="426507" y="3303235"/>
            <a:ext cx="1861088" cy="360609"/>
            <a:chOff x="734095" y="773898"/>
            <a:chExt cx="1761979" cy="360609"/>
          </a:xfrm>
        </p:grpSpPr>
        <p:sp>
          <p:nvSpPr>
            <p:cNvPr id="19" name="角丸四角形 18"/>
            <p:cNvSpPr/>
            <p:nvPr/>
          </p:nvSpPr>
          <p:spPr>
            <a:xfrm>
              <a:off x="734095" y="773898"/>
              <a:ext cx="1761979" cy="360609"/>
            </a:xfrm>
            <a:prstGeom prst="roundRect">
              <a:avLst>
                <a:gd name="adj" fmla="val 50000"/>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nchorCtr="0"/>
            <a:lstStyle/>
            <a:p>
              <a:pPr algn="ctr"/>
              <a:r>
                <a:rPr kumimoji="1" lang="ja-JP" altLang="en-US" dirty="0" smtClean="0">
                  <a:latin typeface="UD デジタル 教科書体 NK-B" panose="02020700000000000000" pitchFamily="18" charset="-128"/>
                  <a:ea typeface="UD デジタル 教科書体 NK-B" panose="02020700000000000000" pitchFamily="18" charset="-128"/>
                </a:rPr>
                <a:t>運用状況</a:t>
              </a:r>
              <a:endParaRPr kumimoji="1" lang="ja-JP" altLang="en-US" dirty="0">
                <a:latin typeface="UD デジタル 教科書体 NK-B" panose="02020700000000000000" pitchFamily="18" charset="-128"/>
                <a:ea typeface="UD デジタル 教科書体 NK-B" panose="02020700000000000000" pitchFamily="18" charset="-128"/>
              </a:endParaRPr>
            </a:p>
          </p:txBody>
        </p:sp>
        <p:sp>
          <p:nvSpPr>
            <p:cNvPr id="20" name="楕円 19"/>
            <p:cNvSpPr/>
            <p:nvPr/>
          </p:nvSpPr>
          <p:spPr>
            <a:xfrm>
              <a:off x="765810" y="810202"/>
              <a:ext cx="288000" cy="28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grpSp>
      <p:sp>
        <p:nvSpPr>
          <p:cNvPr id="25" name="フローチャート: 組合せ 24"/>
          <p:cNvSpPr/>
          <p:nvPr/>
        </p:nvSpPr>
        <p:spPr>
          <a:xfrm rot="16200000">
            <a:off x="3512523" y="1215351"/>
            <a:ext cx="614107" cy="272818"/>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UD デジタル 教科書体 NK-B" panose="02020700000000000000" pitchFamily="18" charset="-128"/>
              <a:ea typeface="UD デジタル 教科書体 NK-B" panose="02020700000000000000" pitchFamily="18" charset="-128"/>
            </a:endParaRPr>
          </a:p>
        </p:txBody>
      </p:sp>
      <p:pic>
        <p:nvPicPr>
          <p:cNvPr id="4" name="図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176010" y="1902928"/>
            <a:ext cx="1216341" cy="1212876"/>
          </a:xfrm>
          <a:prstGeom prst="rect">
            <a:avLst/>
          </a:prstGeom>
        </p:spPr>
      </p:pic>
    </p:spTree>
    <p:extLst>
      <p:ext uri="{BB962C8B-B14F-4D97-AF65-F5344CB8AC3E}">
        <p14:creationId xmlns:p14="http://schemas.microsoft.com/office/powerpoint/2010/main" val="414964550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405</TotalTime>
  <Words>198</Words>
  <Application>Microsoft Office PowerPoint</Application>
  <PresentationFormat>A4 210 x 297 mm</PresentationFormat>
  <Paragraphs>42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UD デジタル 教科書体 NK-B</vt:lpstr>
      <vt:lpstr>游ゴシック</vt:lpstr>
      <vt:lpstr>游ゴシック Light</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小城　正樹</dc:creator>
  <cp:lastModifiedBy>松永　あかり</cp:lastModifiedBy>
  <cp:revision>90</cp:revision>
  <cp:lastPrinted>2021-12-21T10:46:13Z</cp:lastPrinted>
  <dcterms:created xsi:type="dcterms:W3CDTF">2021-12-12T23:35:45Z</dcterms:created>
  <dcterms:modified xsi:type="dcterms:W3CDTF">2021-12-22T02:13:46Z</dcterms:modified>
</cp:coreProperties>
</file>