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30" r:id="rId2"/>
    <p:sldId id="831" r:id="rId3"/>
    <p:sldId id="897" r:id="rId4"/>
    <p:sldId id="889" r:id="rId5"/>
    <p:sldId id="890" r:id="rId6"/>
    <p:sldId id="832" r:id="rId7"/>
    <p:sldId id="867" r:id="rId8"/>
    <p:sldId id="880" r:id="rId9"/>
    <p:sldId id="879" r:id="rId10"/>
    <p:sldId id="899" r:id="rId11"/>
    <p:sldId id="881" r:id="rId12"/>
    <p:sldId id="892" r:id="rId13"/>
    <p:sldId id="893" r:id="rId14"/>
    <p:sldId id="894" r:id="rId15"/>
    <p:sldId id="895" r:id="rId16"/>
    <p:sldId id="896" r:id="rId17"/>
    <p:sldId id="859" r:id="rId18"/>
    <p:sldId id="860" r:id="rId19"/>
    <p:sldId id="876" r:id="rId20"/>
    <p:sldId id="887" r:id="rId21"/>
    <p:sldId id="900" r:id="rId22"/>
    <p:sldId id="901" r:id="rId2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99"/>
    <a:srgbClr val="FFB28B"/>
    <a:srgbClr val="FF6699"/>
    <a:srgbClr val="E7EDEF"/>
    <a:srgbClr val="FF6600"/>
    <a:srgbClr val="99FF66"/>
    <a:srgbClr val="33CC33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3357" autoAdjust="0"/>
  </p:normalViewPr>
  <p:slideViewPr>
    <p:cSldViewPr snapToGrid="0">
      <p:cViewPr varScale="1">
        <p:scale>
          <a:sx n="69" d="100"/>
          <a:sy n="69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575" cy="49847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83141"/>
            <a:ext cx="5445125" cy="3913187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5"/>
            <a:ext cx="2949575" cy="49847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5"/>
            <a:ext cx="2949575" cy="49847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9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248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0544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7286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6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362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3597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9174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B56F-56AB-411F-8724-511B22958D1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757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B56F-56AB-411F-8724-511B22958D1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95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31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30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02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5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81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443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2563B-A418-4252-96EE-75E9990DAD1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15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91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A32F-0E8C-4D91-BAC6-EA2E81F1CF45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F179-10CB-45A6-B13C-93904DC17FE4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42DB-F35F-4377-94B7-B7ED4323D95B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0B57-9636-4E9E-ABB1-B82419686D75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8611-8FAA-4BFC-BAAD-33CAF1A3E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7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3C5E-CF60-4334-9FD4-141CAC84472E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1FA-B226-445F-B72F-F5654B8E355B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846-7A07-4EDA-B2BD-6340DA55CC0B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574D-5CAF-477E-894B-F08871D0771C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300-6663-4891-BD5D-793907E96D35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E0D3-56EB-460F-ABA6-3FE4DA800664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1D72-1EAB-4C54-83FC-667B976995F2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1E87-BAE2-4B8B-8BEA-3C5827EB6F87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0F3-FD50-4284-B304-AA55E7B077B8}" type="datetime1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png"/><Relationship Id="rId5" Type="http://schemas.openxmlformats.org/officeDocument/2006/relationships/image" Target="../media/image30.em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現在の療養状況について</a:t>
            </a:r>
            <a:endParaRPr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5"/>
          <p:cNvSpPr txBox="1"/>
          <p:nvPr/>
        </p:nvSpPr>
        <p:spPr>
          <a:xfrm>
            <a:off x="10295083" y="87827"/>
            <a:ext cx="1647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/>
              <a:t>資料１－２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46414" y="2349732"/>
            <a:ext cx="104960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１　入院・療養状況　　　　　　　　   　　　　</a:t>
            </a:r>
            <a:r>
              <a:rPr lang="en-US" altLang="ja-JP" sz="2400" dirty="0" smtClean="0">
                <a:latin typeface="+mn-ea"/>
              </a:rPr>
              <a:t>P2</a:t>
            </a:r>
            <a:r>
              <a:rPr lang="ja-JP" altLang="en-US" sz="2400" dirty="0" smtClean="0">
                <a:latin typeface="+mn-ea"/>
              </a:rPr>
              <a:t>～</a:t>
            </a:r>
            <a:r>
              <a:rPr lang="en-US" altLang="ja-JP" sz="2400" dirty="0" smtClean="0">
                <a:latin typeface="+mn-ea"/>
              </a:rPr>
              <a:t>5</a:t>
            </a:r>
          </a:p>
          <a:p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２　入院者数の推移　　　　　　　　　　　　　</a:t>
            </a:r>
            <a:r>
              <a:rPr lang="en-US" altLang="ja-JP" sz="2400" dirty="0">
                <a:latin typeface="+mn-ea"/>
              </a:rPr>
              <a:t>P6</a:t>
            </a:r>
            <a:r>
              <a:rPr lang="ja-JP" altLang="en-US" sz="2400" dirty="0">
                <a:latin typeface="+mn-ea"/>
              </a:rPr>
              <a:t>～</a:t>
            </a:r>
            <a:r>
              <a:rPr lang="en-US" altLang="ja-JP" sz="2400" dirty="0">
                <a:latin typeface="+mn-ea"/>
              </a:rPr>
              <a:t>9</a:t>
            </a: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３　重症・死亡例のまとめ　　　　　　　　　　</a:t>
            </a:r>
            <a:r>
              <a:rPr lang="en-US" altLang="ja-JP" sz="2400" dirty="0">
                <a:latin typeface="+mn-ea"/>
              </a:rPr>
              <a:t>P10</a:t>
            </a:r>
            <a:r>
              <a:rPr lang="ja-JP" altLang="en-US" sz="2400" dirty="0">
                <a:latin typeface="+mn-ea"/>
              </a:rPr>
              <a:t>～</a:t>
            </a:r>
            <a:r>
              <a:rPr lang="en-US" altLang="ja-JP" sz="2400" dirty="0">
                <a:latin typeface="+mn-ea"/>
              </a:rPr>
              <a:t>20</a:t>
            </a:r>
          </a:p>
          <a:p>
            <a:endParaRPr lang="en-US" altLang="ja-JP" sz="2400" dirty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参考</a:t>
            </a:r>
            <a:r>
              <a:rPr lang="en-US" altLang="ja-JP" sz="2000" dirty="0">
                <a:latin typeface="+mn-ea"/>
              </a:rPr>
              <a:t>】</a:t>
            </a:r>
            <a:r>
              <a:rPr lang="ja-JP" altLang="en-US" sz="2000" dirty="0">
                <a:latin typeface="+mn-ea"/>
              </a:rPr>
              <a:t>病床確保計画・宿泊療養施設確保計画（令和３年７月</a:t>
            </a:r>
            <a:r>
              <a:rPr lang="en-US" altLang="ja-JP" sz="2000" dirty="0">
                <a:latin typeface="+mn-ea"/>
              </a:rPr>
              <a:t>21</a:t>
            </a:r>
            <a:r>
              <a:rPr lang="ja-JP" altLang="en-US" sz="2000" dirty="0">
                <a:latin typeface="+mn-ea"/>
              </a:rPr>
              <a:t>日改定）　</a:t>
            </a:r>
            <a:r>
              <a:rPr lang="en-US" altLang="ja-JP" sz="2000" dirty="0">
                <a:latin typeface="+mn-ea"/>
              </a:rPr>
              <a:t>P21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22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99237" y="6492875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5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88473" y="2949633"/>
            <a:ext cx="963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３　重症・死亡例のまとめ　　　　　　　　　　　　</a:t>
            </a:r>
            <a:endParaRPr lang="en-US" altLang="ja-JP" sz="44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7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5" y="849580"/>
            <a:ext cx="5108891" cy="591972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0"/>
            <a:ext cx="12192000" cy="490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年代別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新規重症者の内訳（公表日別）</a:t>
            </a:r>
            <a:endParaRPr lang="ja-JP" altLang="en-US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3475" y="604887"/>
            <a:ext cx="2857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※100</a:t>
            </a:r>
            <a:r>
              <a:rPr kumimoji="1" lang="ja-JP" altLang="en-US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代の新規重症者は０名</a:t>
            </a:r>
            <a:endParaRPr kumimoji="1" lang="ja-JP" altLang="en-US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88084" y="6418952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911059" y="29612"/>
            <a:ext cx="322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重症者数は、対応可能な軽症中等症患者受入医療機関等において</a:t>
            </a:r>
            <a:endParaRPr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治療継続をしている重症者（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4/6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7/12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や他府県で受け入れている</a:t>
            </a:r>
            <a:endParaRPr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重症者（</a:t>
            </a:r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4/22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5/10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）を含む。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54492" y="1476570"/>
            <a:ext cx="579713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70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代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54495" y="2268198"/>
            <a:ext cx="579713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60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代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54494" y="3547835"/>
            <a:ext cx="579713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5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0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代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54492" y="4696667"/>
            <a:ext cx="579713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4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0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代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54492" y="1077356"/>
            <a:ext cx="579713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8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0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代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54492" y="5652980"/>
            <a:ext cx="579713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20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代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54492" y="5391370"/>
            <a:ext cx="579713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3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0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代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54492" y="5850242"/>
            <a:ext cx="579713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1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0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代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18083" y="3054110"/>
            <a:ext cx="437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第五波の各年代の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割合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時点まで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の新規重症者数に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基づく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　今後、新規重症者の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推移により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変動。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870" y="1157371"/>
            <a:ext cx="5834378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190" y="653368"/>
            <a:ext cx="2987299" cy="597459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50" y="625934"/>
            <a:ext cx="8236410" cy="602946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500490" y="6258730"/>
            <a:ext cx="2671509" cy="396671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6146" y="-1"/>
            <a:ext cx="12192000" cy="490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年代別重症率の推移（令和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739606" y="2088609"/>
            <a:ext cx="3268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陽性判明から重症化まで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約１週間程度要することから、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今後、重症者数が増加する期間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789617" y="2973790"/>
            <a:ext cx="2664446" cy="362742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9839" y="30892"/>
            <a:ext cx="322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重症者数は、対応可能な軽症中等症患者受入医療機関等において</a:t>
            </a:r>
            <a:endParaRPr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治療継続をしている重症者（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4/6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7/12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や他府県で受け入れている</a:t>
            </a:r>
            <a:endParaRPr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重症者（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4/22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5/10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）を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含む。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514202" y="5598829"/>
            <a:ext cx="765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(※)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0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37278" y="2094804"/>
            <a:ext cx="1501063" cy="606081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2" name="角丸四角形 221"/>
          <p:cNvSpPr/>
          <p:nvPr/>
        </p:nvSpPr>
        <p:spPr>
          <a:xfrm>
            <a:off x="10502557" y="4517424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7442388" y="3412647"/>
            <a:ext cx="1831442" cy="773998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774" y="2538262"/>
            <a:ext cx="1283586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陽性患者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55,318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224430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405874" y="2984458"/>
            <a:ext cx="642635" cy="79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57789" y="1540125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自宅・宿泊療養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95105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555182" y="924759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療養解除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31854" y="1161800"/>
            <a:ext cx="1323821" cy="499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217934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軽症・調査中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91022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無症状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17457" y="3472585"/>
            <a:ext cx="1446542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280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368912" y="2282108"/>
            <a:ext cx="241458" cy="2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609311" y="2666539"/>
            <a:ext cx="2222515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重症化　</a:t>
            </a:r>
            <a:r>
              <a:rPr lang="en-US" altLang="ja-JP" noProof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1,477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3596726" y="3810401"/>
            <a:ext cx="3822977" cy="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419703" y="3447200"/>
            <a:ext cx="1933765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noProof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1,757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212356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endCxn id="222" idx="1"/>
          </p:cNvCxnSpPr>
          <p:nvPr/>
        </p:nvCxnSpPr>
        <p:spPr>
          <a:xfrm>
            <a:off x="9270821" y="3834301"/>
            <a:ext cx="1231736" cy="991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460893" y="3827962"/>
            <a:ext cx="14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1,344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>
            <a:off x="9270821" y="3818497"/>
            <a:ext cx="1173365" cy="308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15770" y="4638259"/>
            <a:ext cx="150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　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398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270821" y="3390129"/>
            <a:ext cx="1168931" cy="42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322528" y="3021983"/>
            <a:ext cx="175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軽症中等症：</a:t>
            </a:r>
            <a:r>
              <a:rPr lang="en-US" altLang="ja-JP" sz="1100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重症：</a:t>
            </a:r>
            <a:r>
              <a:rPr lang="en-US" altLang="ja-JP" sz="1100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1100" noProof="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 flipV="1">
            <a:off x="9195098" y="2096954"/>
            <a:ext cx="1242180" cy="3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95098" y="2105567"/>
            <a:ext cx="334579" cy="5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458868" y="1590903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458868" y="2203539"/>
            <a:ext cx="1782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sz="1600" noProof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1,138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600" b="0" i="0" u="none" strike="noStrike" kern="1200" cap="none" spc="0" normalizeH="0" baseline="5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079243" y="2592374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57" name="直線コネクタ 156"/>
          <p:cNvCxnSpPr>
            <a:stCxn id="42" idx="3"/>
            <a:endCxn id="212" idx="1"/>
          </p:cNvCxnSpPr>
          <p:nvPr/>
        </p:nvCxnSpPr>
        <p:spPr>
          <a:xfrm flipV="1">
            <a:off x="9195098" y="1778341"/>
            <a:ext cx="1243608" cy="3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7138881" y="3216428"/>
            <a:ext cx="280823" cy="323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角丸四角形 211"/>
          <p:cNvSpPr/>
          <p:nvPr/>
        </p:nvSpPr>
        <p:spPr>
          <a:xfrm>
            <a:off x="10438706" y="1493220"/>
            <a:ext cx="1461236" cy="5702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角丸四角形 216"/>
          <p:cNvSpPr/>
          <p:nvPr/>
        </p:nvSpPr>
        <p:spPr>
          <a:xfrm>
            <a:off x="10444186" y="3758663"/>
            <a:ext cx="1479269" cy="7372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27" name="直線コネクタ 226"/>
          <p:cNvCxnSpPr/>
          <p:nvPr/>
        </p:nvCxnSpPr>
        <p:spPr>
          <a:xfrm flipH="1" flipV="1">
            <a:off x="5349802" y="1659290"/>
            <a:ext cx="432362" cy="30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764219" y="2515214"/>
            <a:ext cx="1912700" cy="68201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876874"/>
            <a:ext cx="884661" cy="24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80181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62618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065216" y="3409698"/>
            <a:ext cx="1533908" cy="74126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24095" y="3249668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209582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41387" y="1913276"/>
            <a:ext cx="130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入院療養等　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74309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99525" y="2480590"/>
            <a:ext cx="1207615" cy="8403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76570" y="4172412"/>
            <a:ext cx="162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重症率：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3.2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690060" y="3236003"/>
            <a:ext cx="28955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重症の定義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重症病床における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ICU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入室、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人工呼吸器装着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ECMO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使用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のいずれかとした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6629" y="540092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重症及び死亡例の経過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39752" y="3033508"/>
            <a:ext cx="1459141" cy="71324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198895" y="5298159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lang="en-US" altLang="ja-JP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1,536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368461" y="5621636"/>
            <a:ext cx="1624163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率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:</a:t>
            </a:r>
            <a:r>
              <a:rPr lang="en-US" altLang="ja-JP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2.8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%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-14948" y="2086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【</a:t>
            </a:r>
            <a:r>
              <a:rPr lang="ja-JP" altLang="en-US" sz="2400" b="1" dirty="0" smtClean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第四波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】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重症及び死亡事例のまとめ（令和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年</a:t>
            </a:r>
            <a:r>
              <a:rPr lang="en-US" altLang="ja-JP" sz="2400" b="1" noProof="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月</a:t>
            </a:r>
            <a:r>
              <a:rPr lang="en-US" altLang="ja-JP" sz="24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日時点）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6742" y="6448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2D5CB-8769-475A-9BC8-A2F17E2F55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030141" y="4782602"/>
            <a:ext cx="2094627" cy="614984"/>
          </a:xfrm>
          <a:prstGeom prst="wedgeRoundRectCallout">
            <a:avLst>
              <a:gd name="adj1" fmla="val 44881"/>
              <a:gd name="adj2" fmla="val -88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55973" y="4819350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重症から死亡：</a:t>
            </a: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398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（死亡の割合：</a:t>
            </a: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22.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11490" y="489776"/>
            <a:ext cx="3134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死亡率：新規陽性者に占める死亡者の割合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51905" y="3340742"/>
            <a:ext cx="1317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/1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/20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判明分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7" name="直線コネクタ 66"/>
          <p:cNvCxnSpPr>
            <a:stCxn id="71" idx="1"/>
          </p:cNvCxnSpPr>
          <p:nvPr/>
        </p:nvCxnSpPr>
        <p:spPr>
          <a:xfrm flipH="1" flipV="1">
            <a:off x="5369964" y="1660560"/>
            <a:ext cx="2571423" cy="421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9642764" y="6052043"/>
            <a:ext cx="256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死亡率は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日時点までの死亡者数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に基づく。今後、死亡者数の推移により変動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39542" y="216123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第四波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8811490" y="729698"/>
            <a:ext cx="3343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重症者数は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、対応可能な軽症中等症患者受入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機関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等に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おいて治療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継続をしている重症者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4/6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7/12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他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府県で受け入れている重症者（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4/22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5/10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）を含む。</a:t>
            </a:r>
          </a:p>
        </p:txBody>
      </p:sp>
    </p:spTree>
    <p:extLst>
      <p:ext uri="{BB962C8B-B14F-4D97-AF65-F5344CB8AC3E}">
        <p14:creationId xmlns:p14="http://schemas.microsoft.com/office/powerpoint/2010/main" val="37141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37278" y="2094804"/>
            <a:ext cx="1501063" cy="606081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2" name="角丸四角形 221"/>
          <p:cNvSpPr/>
          <p:nvPr/>
        </p:nvSpPr>
        <p:spPr>
          <a:xfrm>
            <a:off x="10502557" y="4517424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7442388" y="3412647"/>
            <a:ext cx="1831442" cy="773998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774" y="2538262"/>
            <a:ext cx="1283586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陽性患者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noProof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30,007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224430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405874" y="2984458"/>
            <a:ext cx="642635" cy="79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57789" y="1540125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自宅・宿泊療養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95105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555182" y="924759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療養解除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31854" y="1161800"/>
            <a:ext cx="1323821" cy="499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217934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軽症・調査中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91022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無症状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17457" y="3472585"/>
            <a:ext cx="1446542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54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368912" y="2282108"/>
            <a:ext cx="241458" cy="2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609311" y="2666539"/>
            <a:ext cx="2222515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重症化　</a:t>
            </a:r>
            <a:r>
              <a:rPr lang="en-US" altLang="ja-JP" noProof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en-US" altLang="ja-JP" noProof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3596726" y="3810401"/>
            <a:ext cx="3822977" cy="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419703" y="3447200"/>
            <a:ext cx="1933765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noProof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212356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endCxn id="222" idx="1"/>
          </p:cNvCxnSpPr>
          <p:nvPr/>
        </p:nvCxnSpPr>
        <p:spPr>
          <a:xfrm>
            <a:off x="9270821" y="3834301"/>
            <a:ext cx="1231736" cy="991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460893" y="3827962"/>
            <a:ext cx="14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en-US" altLang="ja-JP" noProof="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>
            <a:off x="9270821" y="3818497"/>
            <a:ext cx="1173365" cy="308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614062" y="4621998"/>
            <a:ext cx="150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　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270821" y="3390129"/>
            <a:ext cx="1168931" cy="42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322528" y="3021983"/>
            <a:ext cx="175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軽症中等症：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70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138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 flipV="1">
            <a:off x="9195098" y="2096954"/>
            <a:ext cx="1242180" cy="3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95098" y="2105567"/>
            <a:ext cx="334579" cy="5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458868" y="1590903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601522" y="2203260"/>
            <a:ext cx="1320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600" b="0" i="0" u="none" strike="noStrike" kern="1200" cap="none" spc="0" normalizeH="0" baseline="5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079243" y="2592374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57" name="直線コネクタ 156"/>
          <p:cNvCxnSpPr>
            <a:stCxn id="42" idx="3"/>
            <a:endCxn id="212" idx="1"/>
          </p:cNvCxnSpPr>
          <p:nvPr/>
        </p:nvCxnSpPr>
        <p:spPr>
          <a:xfrm flipV="1">
            <a:off x="9195098" y="1778341"/>
            <a:ext cx="1243608" cy="3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7138881" y="3216428"/>
            <a:ext cx="280823" cy="323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角丸四角形 211"/>
          <p:cNvSpPr/>
          <p:nvPr/>
        </p:nvSpPr>
        <p:spPr>
          <a:xfrm>
            <a:off x="10438706" y="1493220"/>
            <a:ext cx="1461236" cy="5702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角丸四角形 216"/>
          <p:cNvSpPr/>
          <p:nvPr/>
        </p:nvSpPr>
        <p:spPr>
          <a:xfrm>
            <a:off x="10444186" y="3758663"/>
            <a:ext cx="1479269" cy="7372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27" name="直線コネクタ 226"/>
          <p:cNvCxnSpPr/>
          <p:nvPr/>
        </p:nvCxnSpPr>
        <p:spPr>
          <a:xfrm flipH="1" flipV="1">
            <a:off x="5349802" y="1659290"/>
            <a:ext cx="432362" cy="30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764219" y="2515214"/>
            <a:ext cx="1912700" cy="68201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876874"/>
            <a:ext cx="884661" cy="24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80181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62618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065216" y="3409698"/>
            <a:ext cx="1533908" cy="74126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24095" y="3249668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209582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41387" y="1913276"/>
            <a:ext cx="130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入院療養等　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74309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99525" y="2480590"/>
            <a:ext cx="1207615" cy="8403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76570" y="4172412"/>
            <a:ext cx="162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重症率：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0.9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690060" y="3236003"/>
            <a:ext cx="28955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重症の定義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重症病床における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ICU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入室、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人工呼吸器装着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ECMO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使用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のいずれかとした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6629" y="540092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重症及び死亡例の経過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39752" y="3033508"/>
            <a:ext cx="1459141" cy="71324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198895" y="5298159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lang="en-US" altLang="ja-JP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368461" y="5621636"/>
            <a:ext cx="1601721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率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:</a:t>
            </a:r>
            <a:r>
              <a:rPr lang="en-US" altLang="ja-JP" b="1" noProof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0.1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%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-14948" y="2086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【</a:t>
            </a:r>
            <a:r>
              <a:rPr lang="ja-JP" altLang="en-US" sz="2400" b="1" dirty="0" smtClean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第五波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】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重症及び死亡事例のまとめ（令和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年</a:t>
            </a:r>
            <a:r>
              <a:rPr lang="en-US" altLang="ja-JP" sz="2400" b="1" noProof="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月</a:t>
            </a:r>
            <a:r>
              <a:rPr lang="en-US" altLang="ja-JP" sz="24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日時点）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6742" y="6448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2D5CB-8769-475A-9BC8-A2F17E2F55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6629" y="4643595"/>
            <a:ext cx="373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全国と大阪府の陽性者数と死亡者数（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率）の比較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030141" y="4782602"/>
            <a:ext cx="2094627" cy="614984"/>
          </a:xfrm>
          <a:prstGeom prst="wedgeRoundRectCallout">
            <a:avLst>
              <a:gd name="adj1" fmla="val 44881"/>
              <a:gd name="adj2" fmla="val -88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16886" y="4819350"/>
            <a:ext cx="209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重症から死亡：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（死亡の割合：</a:t>
            </a:r>
            <a:r>
              <a:rPr lang="en-US" altLang="ja-JP" sz="1400" b="1" noProof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en-US" altLang="ja-JP" sz="1400" b="1" noProof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11490" y="489776"/>
            <a:ext cx="3134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死亡率：新規陽性者に占める死亡者の割合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97166" y="3350614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6/21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/15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判明分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7" name="直線コネクタ 66"/>
          <p:cNvCxnSpPr>
            <a:stCxn id="71" idx="1"/>
          </p:cNvCxnSpPr>
          <p:nvPr/>
        </p:nvCxnSpPr>
        <p:spPr>
          <a:xfrm flipH="1" flipV="1">
            <a:off x="5369964" y="1660560"/>
            <a:ext cx="2571423" cy="421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8254006" y="6118699"/>
            <a:ext cx="364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重症率及び死亡率は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日時点までの重症及び死亡者数に基づく。今後、重症及び死亡者数・新規陽性者数の推移により変動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39542" y="216123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第五波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1" y="4782094"/>
            <a:ext cx="7580487" cy="20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548555" y="6544940"/>
            <a:ext cx="2671509" cy="396671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119311" y="1220969"/>
            <a:ext cx="3903633" cy="5386013"/>
          </a:xfrm>
          <a:prstGeom prst="rect">
            <a:avLst/>
          </a:prstGeom>
          <a:noFill/>
          <a:ln w="50800">
            <a:solidFill>
              <a:srgbClr val="FFB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809" y="0"/>
            <a:ext cx="12192000" cy="490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70994" y="1201297"/>
            <a:ext cx="276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第四波（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3/1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6/20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0682" y="3989885"/>
            <a:ext cx="3869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■重症者の割合</a:t>
            </a:r>
            <a:endParaRPr kumimoji="1" lang="en-US" altLang="ja-JP" sz="1000" b="1" dirty="0" smtClean="0"/>
          </a:p>
          <a:p>
            <a:r>
              <a:rPr lang="ja-JP" altLang="en-US" sz="1000" dirty="0"/>
              <a:t> </a:t>
            </a:r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5.9</a:t>
            </a:r>
            <a:r>
              <a:rPr kumimoji="1" lang="en-US" altLang="ja-JP" sz="1000" dirty="0" smtClean="0"/>
              <a:t>%(</a:t>
            </a:r>
            <a:r>
              <a:rPr lang="en-US" altLang="ja-JP" sz="1000" dirty="0" smtClean="0"/>
              <a:t>1,694</a:t>
            </a:r>
            <a:r>
              <a:rPr kumimoji="1" lang="en-US" altLang="ja-JP" sz="1000" dirty="0" smtClean="0"/>
              <a:t>/</a:t>
            </a:r>
            <a:r>
              <a:rPr lang="en-US" altLang="ja-JP" sz="1000" dirty="0"/>
              <a:t>28,795</a:t>
            </a:r>
            <a:r>
              <a:rPr kumimoji="1" lang="en-US" altLang="ja-JP" sz="1000" dirty="0" smtClean="0"/>
              <a:t>)</a:t>
            </a:r>
          </a:p>
          <a:p>
            <a:r>
              <a:rPr lang="ja-JP" altLang="en-US" sz="1000" dirty="0" smtClean="0"/>
              <a:t> 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9.</a:t>
            </a:r>
            <a:r>
              <a:rPr lang="en-US" altLang="ja-JP" sz="1000" dirty="0"/>
              <a:t>3</a:t>
            </a:r>
            <a:r>
              <a:rPr lang="en-US" altLang="ja-JP" sz="1000" dirty="0" smtClean="0"/>
              <a:t>%(1,200/12,950)</a:t>
            </a:r>
            <a:endParaRPr kumimoji="1" lang="en-US" altLang="ja-JP" sz="1000" dirty="0" smtClean="0"/>
          </a:p>
          <a:p>
            <a:r>
              <a:rPr lang="ja-JP" altLang="en-US" sz="1000" dirty="0"/>
              <a:t> </a:t>
            </a:r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3.2%(1,757/55,318)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94979" y="6388780"/>
            <a:ext cx="20345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60.9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68.3%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85047" y="3744161"/>
            <a:ext cx="35445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※</a:t>
            </a:r>
            <a:r>
              <a:rPr lang="ja-JP" altLang="en-US" sz="900" dirty="0"/>
              <a:t>軽症化後の情報把握のため報道提供していない事例</a:t>
            </a:r>
            <a:r>
              <a:rPr lang="ja-JP" altLang="en-US" sz="900" dirty="0" smtClean="0"/>
              <a:t>が</a:t>
            </a:r>
            <a:r>
              <a:rPr lang="en-US" altLang="ja-JP" sz="900" dirty="0" smtClean="0"/>
              <a:t>23</a:t>
            </a:r>
            <a:r>
              <a:rPr lang="ja-JP" altLang="en-US" sz="900" dirty="0" smtClean="0"/>
              <a:t>例</a:t>
            </a:r>
            <a:r>
              <a:rPr lang="ja-JP" altLang="en-US" sz="900" dirty="0"/>
              <a:t>あり</a:t>
            </a:r>
            <a:endParaRPr kumimoji="1" lang="ja-JP" altLang="en-US" sz="9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-153571" y="1205164"/>
            <a:ext cx="4347864" cy="5387215"/>
            <a:chOff x="-203449" y="1267095"/>
            <a:chExt cx="4347864" cy="5387215"/>
          </a:xfrm>
        </p:grpSpPr>
        <p:sp>
          <p:nvSpPr>
            <p:cNvPr id="19" name="正方形/長方形 18"/>
            <p:cNvSpPr/>
            <p:nvPr/>
          </p:nvSpPr>
          <p:spPr>
            <a:xfrm>
              <a:off x="140716" y="1272724"/>
              <a:ext cx="3828194" cy="5381586"/>
            </a:xfrm>
            <a:prstGeom prst="rect">
              <a:avLst/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46104" y="1267095"/>
              <a:ext cx="31821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第三波（</a:t>
              </a:r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10/10</a:t>
              </a:r>
              <a:r>
                <a:rPr lang="ja-JP" altLang="en-US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2/28</a:t>
              </a:r>
              <a:r>
                <a:rPr lang="ja-JP" altLang="en-US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03913" y="4128011"/>
              <a:ext cx="39405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b="1" dirty="0" smtClean="0"/>
                <a:t>■重症者の割合</a:t>
              </a:r>
              <a:endParaRPr kumimoji="1" lang="en-US" altLang="ja-JP" sz="1000" b="1" dirty="0" smtClean="0"/>
            </a:p>
            <a:p>
              <a:r>
                <a:rPr lang="ja-JP" altLang="en-US" sz="1000" dirty="0"/>
                <a:t> </a:t>
              </a:r>
              <a:r>
                <a:rPr kumimoji="1" lang="en-US" altLang="ja-JP" sz="1000" dirty="0" smtClean="0"/>
                <a:t>40</a:t>
              </a:r>
              <a:r>
                <a:rPr kumimoji="1" lang="ja-JP" altLang="en-US" sz="1000" dirty="0" smtClean="0"/>
                <a:t>代以上の陽性者に占める重症者の割合：</a:t>
              </a:r>
              <a:r>
                <a:rPr lang="en-US" altLang="ja-JP" sz="1000" dirty="0" smtClean="0"/>
                <a:t>5.5</a:t>
              </a:r>
              <a:r>
                <a:rPr kumimoji="1" lang="en-US" altLang="ja-JP" sz="1000" dirty="0" smtClean="0"/>
                <a:t>% (</a:t>
              </a:r>
              <a:r>
                <a:rPr lang="en-US" altLang="ja-JP" sz="1000" dirty="0" smtClean="0"/>
                <a:t>1,131</a:t>
              </a:r>
              <a:r>
                <a:rPr kumimoji="1" lang="en-US" altLang="ja-JP" sz="1000" dirty="0" smtClean="0"/>
                <a:t>/20,628)</a:t>
              </a:r>
            </a:p>
            <a:p>
              <a:r>
                <a:rPr lang="en-US" altLang="ja-JP" sz="1000" dirty="0" smtClean="0"/>
                <a:t> 60</a:t>
              </a:r>
              <a:r>
                <a:rPr lang="ja-JP" altLang="en-US" sz="1000" dirty="0" smtClean="0"/>
                <a:t>代</a:t>
              </a:r>
              <a:r>
                <a:rPr lang="ja-JP" altLang="en-US" sz="1000" dirty="0"/>
                <a:t>以上</a:t>
              </a:r>
              <a:r>
                <a:rPr lang="ja-JP" altLang="en-US" sz="1000" dirty="0" smtClean="0"/>
                <a:t>の陽性者に占める重症者の割合：</a:t>
              </a:r>
              <a:r>
                <a:rPr lang="en-US" altLang="ja-JP" sz="1000" dirty="0" smtClean="0"/>
                <a:t>8.8%(947/10,783)</a:t>
              </a:r>
              <a:endParaRPr kumimoji="1" lang="en-US" altLang="ja-JP" sz="1000" dirty="0" smtClean="0"/>
            </a:p>
            <a:p>
              <a:r>
                <a:rPr lang="ja-JP" altLang="en-US" sz="1000" dirty="0" smtClean="0"/>
                <a:t> 全陽性者数に占める重症者の割合：</a:t>
              </a:r>
              <a:r>
                <a:rPr lang="en-US" altLang="ja-JP" sz="1000" dirty="0" smtClean="0"/>
                <a:t>3.2%(1,148/36,065)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01493" y="6453053"/>
              <a:ext cx="20008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平均年齢：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66.1</a:t>
              </a:r>
              <a:r>
                <a:rPr kumimoji="1"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60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代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以上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の割合：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82.5%</a:t>
              </a: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226" y="5066503"/>
              <a:ext cx="1589455" cy="1391461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03449" y="4847953"/>
              <a:ext cx="2371550" cy="1585097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2137" y="5048836"/>
              <a:ext cx="1426882" cy="1471472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08353" y="3860491"/>
              <a:ext cx="34804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/>
                <a:t>※</a:t>
              </a:r>
              <a:r>
                <a:rPr lang="ja-JP" altLang="en-US" sz="900" dirty="0"/>
                <a:t>軽症化後の情報把握のため報道提供していない事例が</a:t>
              </a:r>
              <a:r>
                <a:rPr lang="en-US" altLang="ja-JP" sz="900" dirty="0"/>
                <a:t>4</a:t>
              </a:r>
              <a:r>
                <a:rPr lang="ja-JP" altLang="en-US" sz="900" dirty="0"/>
                <a:t>例あり</a:t>
              </a:r>
              <a:endParaRPr kumimoji="1" lang="ja-JP" altLang="en-US" sz="900" dirty="0"/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5" y="1533638"/>
            <a:ext cx="2782112" cy="2289289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8110450" y="1212906"/>
            <a:ext cx="3903633" cy="538601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8775150" y="1188806"/>
            <a:ext cx="276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第五波（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6/21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188045" y="3860511"/>
            <a:ext cx="376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■重症者の割合</a:t>
            </a:r>
            <a:endParaRPr kumimoji="1" lang="en-US" altLang="ja-JP" sz="1000" b="1" dirty="0" smtClean="0"/>
          </a:p>
          <a:p>
            <a:r>
              <a:rPr lang="ja-JP" altLang="en-US" sz="1000" dirty="0"/>
              <a:t> </a:t>
            </a:r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2.</a:t>
            </a:r>
            <a:r>
              <a:rPr lang="en-US" altLang="ja-JP" sz="1000" dirty="0"/>
              <a:t>2</a:t>
            </a:r>
            <a:r>
              <a:rPr kumimoji="1" lang="en-US" altLang="ja-JP" sz="1000" dirty="0" smtClean="0"/>
              <a:t>%(</a:t>
            </a:r>
            <a:r>
              <a:rPr lang="en-US" altLang="ja-JP" sz="1000" dirty="0" smtClean="0"/>
              <a:t>232</a:t>
            </a:r>
            <a:r>
              <a:rPr kumimoji="1" lang="en-US" altLang="ja-JP" sz="1000" dirty="0" smtClean="0"/>
              <a:t>/</a:t>
            </a:r>
            <a:r>
              <a:rPr lang="en-US" altLang="ja-JP" sz="1000" dirty="0"/>
              <a:t>10,477</a:t>
            </a:r>
            <a:r>
              <a:rPr kumimoji="1" lang="en-US" altLang="ja-JP" sz="1000" dirty="0" smtClean="0"/>
              <a:t>)</a:t>
            </a:r>
          </a:p>
          <a:p>
            <a:r>
              <a:rPr lang="ja-JP" altLang="en-US" sz="1000" dirty="0" smtClean="0"/>
              <a:t> 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4.</a:t>
            </a:r>
            <a:r>
              <a:rPr lang="en-US" altLang="ja-JP" sz="1000" dirty="0"/>
              <a:t>6</a:t>
            </a:r>
            <a:r>
              <a:rPr lang="en-US" altLang="ja-JP" sz="1000" dirty="0" smtClean="0"/>
              <a:t>%(93/2,030)</a:t>
            </a:r>
            <a:endParaRPr kumimoji="1" lang="en-US" altLang="ja-JP" sz="1000" dirty="0" smtClean="0"/>
          </a:p>
          <a:p>
            <a:r>
              <a:rPr lang="ja-JP" altLang="en-US" sz="1000" dirty="0"/>
              <a:t> </a:t>
            </a:r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0.</a:t>
            </a:r>
            <a:r>
              <a:rPr lang="en-US" altLang="ja-JP" sz="1000" dirty="0"/>
              <a:t>9</a:t>
            </a:r>
            <a:r>
              <a:rPr lang="en-US" altLang="ja-JP" sz="1000" dirty="0" smtClean="0"/>
              <a:t>%(258/30,007)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8019" y="4504946"/>
            <a:ext cx="2648789" cy="184164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9241" y="4709814"/>
            <a:ext cx="1956986" cy="173751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856" y="4737248"/>
            <a:ext cx="1463167" cy="1682642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8150101" y="6278381"/>
            <a:ext cx="19127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50.9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486082"/>
            <a:ext cx="12192000" cy="423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第五波は、</a:t>
            </a:r>
            <a:r>
              <a:rPr lang="en-US" altLang="ja-JP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en-US" altLang="ja-JP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代が全体の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半数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を占めている。</a:t>
            </a:r>
            <a:endParaRPr lang="ja-JP" altLang="en-US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999839" y="30892"/>
            <a:ext cx="322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第四波の重症者数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は、対応可能な軽症中等症患者受入医療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機関</a:t>
            </a:r>
            <a:endParaRPr lang="en-US" altLang="ja-JP" sz="8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等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おいて治療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継続をしている重症者（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4/6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7/12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や他府県で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受け</a:t>
            </a:r>
            <a:endParaRPr lang="en-US" altLang="ja-JP" sz="8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80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入れている重症者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4/22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5/10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）を含む。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123467" y="6375812"/>
            <a:ext cx="43739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率は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時点まで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者数に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基づく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。今後、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者数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・新規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の推移により変動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837" y="1557023"/>
            <a:ext cx="2656305" cy="220068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3915" y="1513735"/>
            <a:ext cx="2692200" cy="223042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6842" y="4468842"/>
            <a:ext cx="2158171" cy="189602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6989" y="4707533"/>
            <a:ext cx="1786283" cy="153632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43333" y="4738806"/>
            <a:ext cx="165825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227149" y="1007227"/>
            <a:ext cx="3800657" cy="5803765"/>
          </a:xfrm>
          <a:prstGeom prst="rect">
            <a:avLst/>
          </a:prstGeom>
          <a:noFill/>
          <a:ln w="50800">
            <a:solidFill>
              <a:srgbClr val="FFB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-5378" y="0"/>
            <a:ext cx="12192000" cy="490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死亡例のまとめ（令和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91619" y="976562"/>
            <a:ext cx="2838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第四波（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3/1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6/20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0882" y="2563073"/>
            <a:ext cx="41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■</a:t>
            </a:r>
            <a:r>
              <a:rPr lang="ja-JP" altLang="en-US" sz="1000" b="1" dirty="0" smtClean="0"/>
              <a:t>死亡</a:t>
            </a:r>
            <a:r>
              <a:rPr lang="ja-JP" altLang="en-US" sz="1000" b="1" dirty="0"/>
              <a:t>例</a:t>
            </a:r>
            <a:r>
              <a:rPr kumimoji="1" lang="ja-JP" altLang="en-US" sz="1000" b="1" dirty="0" smtClean="0"/>
              <a:t>の割合</a:t>
            </a:r>
            <a:endParaRPr kumimoji="1" lang="en-US" altLang="ja-JP" sz="1000" b="1" dirty="0" smtClean="0"/>
          </a:p>
          <a:p>
            <a:r>
              <a:rPr lang="ja-JP" altLang="en-US" sz="1000" dirty="0"/>
              <a:t> </a:t>
            </a:r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</a:t>
            </a:r>
            <a:r>
              <a:rPr lang="ja-JP" altLang="en-US" sz="1000" dirty="0" smtClean="0"/>
              <a:t>死亡例</a:t>
            </a:r>
            <a:r>
              <a:rPr kumimoji="1" lang="ja-JP" altLang="en-US" sz="1000" dirty="0" smtClean="0"/>
              <a:t>の割合：</a:t>
            </a:r>
            <a:r>
              <a:rPr lang="en-US" altLang="ja-JP" sz="1000" dirty="0" smtClean="0"/>
              <a:t>5.3</a:t>
            </a:r>
            <a:r>
              <a:rPr kumimoji="1" lang="en-US" altLang="ja-JP" sz="1000" dirty="0" smtClean="0"/>
              <a:t>%(</a:t>
            </a:r>
            <a:r>
              <a:rPr lang="en-US" altLang="ja-JP" sz="1000" dirty="0" smtClean="0"/>
              <a:t>1,524</a:t>
            </a:r>
            <a:r>
              <a:rPr kumimoji="1" lang="en-US" altLang="ja-JP" sz="1000" dirty="0" smtClean="0"/>
              <a:t>/28,795)</a:t>
            </a:r>
          </a:p>
          <a:p>
            <a:r>
              <a:rPr lang="ja-JP" altLang="en-US" sz="1000" dirty="0" smtClean="0"/>
              <a:t> 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の陽性者に占める死亡例の割合：</a:t>
            </a:r>
            <a:r>
              <a:rPr lang="en-US" altLang="ja-JP" sz="1000" dirty="0" smtClean="0"/>
              <a:t>11.1%(1,437/12,950)</a:t>
            </a:r>
            <a:endParaRPr kumimoji="1" lang="en-US" altLang="ja-JP" sz="1000" dirty="0" smtClean="0"/>
          </a:p>
          <a:p>
            <a:r>
              <a:rPr lang="ja-JP" altLang="en-US" sz="1000" dirty="0"/>
              <a:t> </a:t>
            </a:r>
            <a:r>
              <a:rPr lang="ja-JP" altLang="en-US" sz="1000" dirty="0" smtClean="0"/>
              <a:t>全陽性者数に占める死亡例の割合：</a:t>
            </a:r>
            <a:r>
              <a:rPr lang="en-US" altLang="ja-JP" sz="1000" dirty="0" smtClean="0"/>
              <a:t>2.</a:t>
            </a:r>
            <a:r>
              <a:rPr lang="en-US" altLang="ja-JP" sz="1000" dirty="0"/>
              <a:t>8</a:t>
            </a:r>
            <a:r>
              <a:rPr lang="en-US" altLang="ja-JP" sz="1000" dirty="0" smtClean="0"/>
              <a:t>%(1,531/55,318)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57802" y="4877612"/>
            <a:ext cx="20648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75.2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93.8%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562504" y="6408347"/>
            <a:ext cx="2671509" cy="396671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17063" y="988945"/>
            <a:ext cx="3885279" cy="5822047"/>
            <a:chOff x="187686" y="815127"/>
            <a:chExt cx="3828194" cy="5894458"/>
          </a:xfrm>
        </p:grpSpPr>
        <p:sp>
          <p:nvSpPr>
            <p:cNvPr id="19" name="正方形/長方形 18"/>
            <p:cNvSpPr/>
            <p:nvPr/>
          </p:nvSpPr>
          <p:spPr>
            <a:xfrm>
              <a:off x="187686" y="837138"/>
              <a:ext cx="3828194" cy="5872447"/>
            </a:xfrm>
            <a:prstGeom prst="rect">
              <a:avLst/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5541" y="815127"/>
              <a:ext cx="31821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第三波（</a:t>
              </a:r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10/10</a:t>
              </a:r>
              <a:r>
                <a:rPr lang="ja-JP" altLang="en-US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2/28</a:t>
              </a:r>
              <a:r>
                <a:rPr lang="ja-JP" altLang="en-US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72266" y="2453321"/>
              <a:ext cx="3743614" cy="716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b="1" dirty="0" smtClean="0"/>
                <a:t>■</a:t>
              </a:r>
              <a:r>
                <a:rPr lang="ja-JP" altLang="en-US" sz="1000" b="1" dirty="0" smtClean="0"/>
                <a:t>死亡例</a:t>
              </a:r>
              <a:r>
                <a:rPr kumimoji="1" lang="ja-JP" altLang="en-US" sz="1000" b="1" dirty="0" smtClean="0"/>
                <a:t>の割合</a:t>
              </a:r>
              <a:endParaRPr kumimoji="1" lang="en-US" altLang="ja-JP" sz="1000" b="1" dirty="0" smtClean="0"/>
            </a:p>
            <a:p>
              <a:r>
                <a:rPr lang="ja-JP" altLang="en-US" sz="1000" dirty="0" smtClean="0"/>
                <a:t> </a:t>
              </a:r>
              <a:r>
                <a:rPr kumimoji="1" lang="en-US" altLang="ja-JP" sz="1000" dirty="0" smtClean="0"/>
                <a:t>40</a:t>
              </a:r>
              <a:r>
                <a:rPr kumimoji="1" lang="ja-JP" altLang="en-US" sz="1000" dirty="0" smtClean="0"/>
                <a:t>代以上の陽性者に占める</a:t>
              </a:r>
              <a:r>
                <a:rPr lang="ja-JP" altLang="en-US" sz="1000" dirty="0" smtClean="0"/>
                <a:t>死亡</a:t>
              </a:r>
              <a:r>
                <a:rPr lang="ja-JP" altLang="en-US" sz="1000" dirty="0"/>
                <a:t>例</a:t>
              </a:r>
              <a:r>
                <a:rPr kumimoji="1" lang="ja-JP" altLang="en-US" sz="1000" dirty="0" smtClean="0"/>
                <a:t>の割合：</a:t>
              </a:r>
              <a:r>
                <a:rPr lang="en-US" altLang="ja-JP" sz="1000" dirty="0"/>
                <a:t>4.5</a:t>
              </a:r>
              <a:r>
                <a:rPr kumimoji="1" lang="en-US" altLang="ja-JP" sz="1000" dirty="0" smtClean="0"/>
                <a:t>% (</a:t>
              </a:r>
              <a:r>
                <a:rPr lang="en-US" altLang="ja-JP" sz="1000" dirty="0" smtClean="0"/>
                <a:t>937</a:t>
              </a:r>
              <a:r>
                <a:rPr kumimoji="1" lang="en-US" altLang="ja-JP" sz="1000" dirty="0" smtClean="0"/>
                <a:t>/20,628)</a:t>
              </a:r>
            </a:p>
            <a:p>
              <a:r>
                <a:rPr lang="ja-JP" altLang="en-US" sz="1000" dirty="0" smtClean="0"/>
                <a:t> </a:t>
              </a:r>
              <a:r>
                <a:rPr lang="en-US" altLang="ja-JP" sz="1000" dirty="0" smtClean="0"/>
                <a:t>60</a:t>
              </a:r>
              <a:r>
                <a:rPr lang="ja-JP" altLang="en-US" sz="1000" dirty="0" smtClean="0"/>
                <a:t>代</a:t>
              </a:r>
              <a:r>
                <a:rPr lang="ja-JP" altLang="en-US" sz="1000" dirty="0"/>
                <a:t>以上</a:t>
              </a:r>
              <a:r>
                <a:rPr lang="ja-JP" altLang="en-US" sz="1000" dirty="0" smtClean="0"/>
                <a:t>の陽性者に占める死亡</a:t>
              </a:r>
              <a:r>
                <a:rPr lang="ja-JP" altLang="en-US" sz="1000" dirty="0"/>
                <a:t>例</a:t>
              </a:r>
              <a:r>
                <a:rPr lang="ja-JP" altLang="en-US" sz="1000" dirty="0" smtClean="0"/>
                <a:t>の割合：</a:t>
              </a:r>
              <a:r>
                <a:rPr lang="en-US" altLang="ja-JP" sz="1000" dirty="0" smtClean="0"/>
                <a:t>8.5%(92</a:t>
              </a:r>
              <a:r>
                <a:rPr lang="en-US" altLang="ja-JP" sz="1000" dirty="0"/>
                <a:t>0</a:t>
              </a:r>
              <a:r>
                <a:rPr lang="en-US" altLang="ja-JP" sz="1000" dirty="0" smtClean="0"/>
                <a:t>/10,783)</a:t>
              </a:r>
              <a:endParaRPr kumimoji="1" lang="en-US" altLang="ja-JP" sz="1000" dirty="0" smtClean="0"/>
            </a:p>
            <a:p>
              <a:r>
                <a:rPr lang="ja-JP" altLang="en-US" sz="1000" dirty="0"/>
                <a:t> </a:t>
              </a:r>
              <a:r>
                <a:rPr lang="ja-JP" altLang="en-US" sz="1000" dirty="0" smtClean="0"/>
                <a:t>全陽性者数に占める死亡例の割合：</a:t>
              </a:r>
              <a:r>
                <a:rPr lang="en-US" altLang="ja-JP" sz="1000" dirty="0"/>
                <a:t>2.6</a:t>
              </a:r>
              <a:r>
                <a:rPr lang="en-US" altLang="ja-JP" sz="1000" dirty="0" smtClean="0"/>
                <a:t>%(938/36,065)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01348" y="4791820"/>
              <a:ext cx="20008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平均年齢：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78.0</a:t>
              </a:r>
              <a:r>
                <a:rPr kumimoji="1"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60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代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以上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の割合：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98.1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%</a:t>
              </a: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767" y="5032355"/>
              <a:ext cx="1904662" cy="1639966"/>
            </a:xfrm>
            <a:prstGeom prst="rect">
              <a:avLst/>
            </a:prstGeom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4367168" y="6597884"/>
            <a:ext cx="43739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時点までの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死亡者数に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基づく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。今後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、死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亡者数の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推移により変動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85" y="3169632"/>
            <a:ext cx="2611099" cy="18438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22" y="1289837"/>
            <a:ext cx="3063423" cy="1297185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486082"/>
            <a:ext cx="12192000" cy="423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b="1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第五波の死亡者数は、現時点では少ないことから、今後、分析。</a:t>
            </a:r>
            <a:endParaRPr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140840" y="995280"/>
            <a:ext cx="3800657" cy="580376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8917083" y="976562"/>
            <a:ext cx="244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第五波（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6/21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220323" y="2576126"/>
            <a:ext cx="41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■</a:t>
            </a:r>
            <a:r>
              <a:rPr lang="ja-JP" altLang="en-US" sz="1000" b="1" dirty="0" smtClean="0"/>
              <a:t>死亡</a:t>
            </a:r>
            <a:r>
              <a:rPr lang="ja-JP" altLang="en-US" sz="1000" b="1" dirty="0"/>
              <a:t>例</a:t>
            </a:r>
            <a:r>
              <a:rPr kumimoji="1" lang="ja-JP" altLang="en-US" sz="1000" b="1" dirty="0" smtClean="0"/>
              <a:t>の割合</a:t>
            </a:r>
            <a:endParaRPr kumimoji="1" lang="en-US" altLang="ja-JP" sz="1000" b="1" dirty="0" smtClean="0"/>
          </a:p>
          <a:p>
            <a:r>
              <a:rPr lang="ja-JP" altLang="en-US" sz="1000" dirty="0"/>
              <a:t> </a:t>
            </a:r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</a:t>
            </a:r>
            <a:r>
              <a:rPr lang="ja-JP" altLang="en-US" sz="1000" dirty="0" smtClean="0"/>
              <a:t>死亡例</a:t>
            </a:r>
            <a:r>
              <a:rPr kumimoji="1" lang="ja-JP" altLang="en-US" sz="1000" dirty="0" smtClean="0"/>
              <a:t>の割合：</a:t>
            </a:r>
            <a:r>
              <a:rPr lang="en-US" altLang="ja-JP" sz="1000" dirty="0" smtClean="0"/>
              <a:t>0.</a:t>
            </a:r>
            <a:r>
              <a:rPr lang="en-US" altLang="ja-JP" sz="1000" dirty="0"/>
              <a:t>4</a:t>
            </a:r>
            <a:r>
              <a:rPr kumimoji="1" lang="en-US" altLang="ja-JP" sz="1000" dirty="0" smtClean="0"/>
              <a:t>%(</a:t>
            </a:r>
            <a:r>
              <a:rPr lang="en-US" altLang="ja-JP" sz="1000" dirty="0" smtClean="0"/>
              <a:t>38</a:t>
            </a:r>
            <a:r>
              <a:rPr kumimoji="1" lang="en-US" altLang="ja-JP" sz="1000" dirty="0" smtClean="0"/>
              <a:t>/10,477)</a:t>
            </a:r>
          </a:p>
          <a:p>
            <a:r>
              <a:rPr lang="ja-JP" altLang="en-US" sz="1000" dirty="0" smtClean="0"/>
              <a:t> 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の陽性者に占める死亡例の割合：</a:t>
            </a:r>
            <a:r>
              <a:rPr lang="en-US" altLang="ja-JP" sz="1000" dirty="0" smtClean="0"/>
              <a:t>1.</a:t>
            </a:r>
            <a:r>
              <a:rPr lang="en-US" altLang="ja-JP" sz="1000" dirty="0"/>
              <a:t>6</a:t>
            </a:r>
            <a:r>
              <a:rPr lang="en-US" altLang="ja-JP" sz="1000" dirty="0" smtClean="0"/>
              <a:t>%(32/2,030)</a:t>
            </a:r>
            <a:endParaRPr kumimoji="1" lang="en-US" altLang="ja-JP" sz="1000" dirty="0" smtClean="0"/>
          </a:p>
          <a:p>
            <a:r>
              <a:rPr lang="ja-JP" altLang="en-US" sz="1000" dirty="0"/>
              <a:t> </a:t>
            </a:r>
            <a:r>
              <a:rPr lang="ja-JP" altLang="en-US" sz="1000" dirty="0" smtClean="0"/>
              <a:t>全陽性者数に占める死亡例の割合：</a:t>
            </a:r>
            <a:r>
              <a:rPr lang="en-US" altLang="ja-JP" sz="1000" dirty="0" smtClean="0"/>
              <a:t>0.</a:t>
            </a:r>
            <a:r>
              <a:rPr lang="en-US" altLang="ja-JP" sz="1000" dirty="0"/>
              <a:t>1</a:t>
            </a:r>
            <a:r>
              <a:rPr lang="en-US" altLang="ja-JP" sz="1000" dirty="0" smtClean="0"/>
              <a:t> %(39/30,007)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188123" y="4841473"/>
            <a:ext cx="20648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70.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82.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152613" y="6610937"/>
            <a:ext cx="43739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時点までの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死亡者数に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基づく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。今後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、死亡者数・新規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の推移により変動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880" y="1326957"/>
            <a:ext cx="2745944" cy="117907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696" y="3214740"/>
            <a:ext cx="3048264" cy="168264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327" y="5029274"/>
            <a:ext cx="2304488" cy="157290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9123" y="1360435"/>
            <a:ext cx="2625844" cy="1127501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8179" y="3158954"/>
            <a:ext cx="2840982" cy="167654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3560" y="5025547"/>
            <a:ext cx="216426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159" y="1482907"/>
            <a:ext cx="4334632" cy="261541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7550" y="1553296"/>
            <a:ext cx="6401355" cy="255444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873463" y="1797118"/>
            <a:ext cx="31886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重症例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1,757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例のうち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398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例は死亡のため重複あり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2423"/>
            <a:ext cx="12192000" cy="4500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第四波</a:t>
            </a:r>
            <a:r>
              <a:rPr lang="en-US" altLang="ja-JP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重症・死亡例について推定される感染</a:t>
            </a:r>
            <a:r>
              <a:rPr lang="ja-JP" altLang="en-US" sz="2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経路（令和</a:t>
            </a:r>
            <a:r>
              <a:rPr lang="en-US" altLang="ja-JP" sz="2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年８月</a:t>
            </a:r>
            <a:r>
              <a:rPr lang="en-US" altLang="ja-JP" sz="2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ja-JP" altLang="en-US" sz="2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時点）</a:t>
            </a:r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79713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689840" y="260518"/>
            <a:ext cx="2634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死亡率：新規陽性者に占める死亡者の割合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447288"/>
            <a:ext cx="12192000" cy="1113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　第四波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の重症例</a:t>
            </a:r>
            <a:r>
              <a:rPr lang="en-US" altLang="ja-JP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1,7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５７名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について、推定される感染経路の７割は感染経路不明者で第三波と同じ傾向。施設・医療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機関</a:t>
            </a:r>
            <a:endParaRPr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関連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の割合は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第三波に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比べ、減少。</a:t>
            </a:r>
          </a:p>
          <a:p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死亡例</a:t>
            </a:r>
            <a:r>
              <a:rPr lang="en-US" altLang="ja-JP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1,5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lang="en-US" altLang="ja-JP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について、推定される感染経路の３割強が施設・医療機関関連で、第三波の５割強より減少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感染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経路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不明者は５割弱で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あり、第三波の３割より増加。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11473" y="6671800"/>
            <a:ext cx="43739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時点までの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死亡者数に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基づく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。今後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、死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亡者数の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推移により変動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211782"/>
            <a:ext cx="5838920" cy="24139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152" y="2790613"/>
            <a:ext cx="1985429" cy="13751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26" y="4165739"/>
            <a:ext cx="5866602" cy="250606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024" y="2822330"/>
            <a:ext cx="2411526" cy="13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2423"/>
            <a:ext cx="12192000" cy="4500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第五波</a:t>
            </a:r>
            <a:r>
              <a:rPr lang="en-US" altLang="ja-JP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重症・死亡例について推定される感染</a:t>
            </a:r>
            <a:r>
              <a:rPr lang="ja-JP" altLang="en-US" sz="2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経路（令和</a:t>
            </a:r>
            <a:r>
              <a:rPr lang="en-US" altLang="ja-JP" sz="2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年８月</a:t>
            </a:r>
            <a:r>
              <a:rPr lang="en-US" altLang="ja-JP" sz="2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2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ja-JP" altLang="en-US" sz="2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時点）</a:t>
            </a:r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79713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689840" y="260518"/>
            <a:ext cx="2634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死亡率：新規陽性者に占める死亡者の割合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447289"/>
            <a:ext cx="12192000" cy="6234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◆　第五波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重症例</a:t>
            </a:r>
            <a:r>
              <a:rPr lang="en-US" altLang="ja-JP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258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について、推定される感染経路の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７割強は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感染経路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不明者。</a:t>
            </a:r>
            <a:endParaRPr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死亡例</a:t>
            </a:r>
            <a:r>
              <a:rPr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39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について、推定される感染経路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割が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施設・医療機関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関連。感染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経路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不明者は約５割。</a:t>
            </a:r>
            <a:endParaRPr lang="ja-JP" altLang="en-US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1975" y="6611779"/>
            <a:ext cx="7381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重症率及び死亡率は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日時点までの重症及び死亡者数に基づく。今後、重症及び死亡者数・新規陽性者数の推移により変動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5" y="3974213"/>
            <a:ext cx="5729640" cy="26055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089" y="3012388"/>
            <a:ext cx="2411526" cy="9227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108" y="3956752"/>
            <a:ext cx="5466547" cy="25693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7423" y="3180559"/>
            <a:ext cx="1985429" cy="69660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8873463" y="1598823"/>
            <a:ext cx="28921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258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例のうち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例は死亡のため重複あり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2220" y="1194662"/>
            <a:ext cx="4237087" cy="26763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615" y="1112250"/>
            <a:ext cx="412735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" y="984568"/>
            <a:ext cx="11930906" cy="576731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447289"/>
            <a:ext cx="12192000" cy="443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◆　新規陽性者数の増加の推移からやや遅れて死亡者数が増加。</a:t>
            </a:r>
            <a:endParaRPr lang="ja-JP" altLang="en-US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2192000" cy="490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第四波　</a:t>
            </a:r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陽性者の推移と死亡者数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死亡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ベース）（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28934" y="1260835"/>
            <a:ext cx="1462260" cy="4518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未満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の新規陽性者数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歳以上の新規陽性者数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33164" y="984568"/>
            <a:ext cx="256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死亡者数は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日時点であり、今後、死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亡者数の推移により変動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8872" y="6351150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771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71600" y="3032760"/>
            <a:ext cx="9631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１　入院・療養状況　　　　　　　　　　　　</a:t>
            </a:r>
            <a:endParaRPr lang="en-US" altLang="ja-JP" sz="4400" dirty="0" smtClean="0"/>
          </a:p>
          <a:p>
            <a:pPr algn="ctr"/>
            <a:endParaRPr lang="en-US" altLang="ja-JP" sz="44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2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" y="552456"/>
            <a:ext cx="12095512" cy="621236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12192000" cy="490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第五波　</a:t>
            </a:r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陽性者の推移と死亡者数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死亡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ベース）（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8825" y="1939708"/>
            <a:ext cx="1462260" cy="4518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未満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の新規陽性者数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歳以上の新規陽性者数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60873" y="1224674"/>
            <a:ext cx="256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死亡者数は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日時点であり、今後、死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亡者数の推移により変動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447289"/>
            <a:ext cx="12192000" cy="443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◆　</a:t>
            </a:r>
            <a:r>
              <a:rPr lang="en-US" altLang="ja-JP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代以上の新規陽性者数が第四波に比べて少ないことから、新規陽性者数増加に比して死亡者数は増加していない。</a:t>
            </a:r>
            <a:endParaRPr lang="ja-JP" altLang="en-US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51818" y="6399693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387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-24830"/>
            <a:ext cx="12192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zh-TW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zh-TW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確保</a:t>
            </a:r>
            <a:r>
              <a:rPr lang="zh-TW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（令和３年７月</a:t>
            </a:r>
            <a:r>
              <a: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日改定）</a:t>
            </a:r>
            <a:endParaRPr lang="zh-TW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6A7BDEDF-9BD9-4C9A-A07D-94F4F33C49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3622" y="785246"/>
          <a:ext cx="11657434" cy="160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438">
                  <a:extLst>
                    <a:ext uri="{9D8B030D-6E8A-4147-A177-3AD203B41FA5}">
                      <a16:colId xmlns:a16="http://schemas.microsoft.com/office/drawing/2014/main" val="3057673326"/>
                    </a:ext>
                  </a:extLst>
                </a:gridCol>
                <a:gridCol w="513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6392">
                  <a:extLst>
                    <a:ext uri="{9D8B030D-6E8A-4147-A177-3AD203B41FA5}">
                      <a16:colId xmlns:a16="http://schemas.microsoft.com/office/drawing/2014/main" val="2144973835"/>
                    </a:ext>
                  </a:extLst>
                </a:gridCol>
              </a:tblGrid>
              <a:tr h="29993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運用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病床数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フェーズ移行</a:t>
                      </a:r>
                      <a:r>
                        <a:rPr kumimoji="1" lang="ja-JP" altLang="en-US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の基準</a:t>
                      </a:r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となる入院</a:t>
                      </a:r>
                      <a:r>
                        <a:rPr kumimoji="1" lang="ja-JP" altLang="en-US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患者数</a:t>
                      </a:r>
                      <a:endParaRPr kumimoji="1" lang="en-US" altLang="ja-JP" sz="14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37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感染拡大時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感染収束時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93813"/>
                  </a:ext>
                </a:extLst>
              </a:tr>
              <a:tr h="3320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en-US" altLang="ja-JP" sz="14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14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90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（病床数</a:t>
                      </a:r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</a:t>
                      </a:r>
                      <a:r>
                        <a:rPr kumimoji="1" lang="en-US" altLang="ja-JP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　⇒フェーズ２移行準備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230</a:t>
                      </a:r>
                      <a:r>
                        <a:rPr kumimoji="1" lang="ja-JP" altLang="en-US" sz="14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  <a:endParaRPr kumimoji="1" lang="ja-JP" altLang="en-US" sz="1400" b="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161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（病床数</a:t>
                      </a:r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</a:t>
                      </a:r>
                      <a:r>
                        <a:rPr kumimoji="1" lang="en-US" altLang="ja-JP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　⇒フェーズ３移行準備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90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未満　⇒フェーズ１移行準備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320</a:t>
                      </a:r>
                      <a:r>
                        <a:rPr kumimoji="1" lang="ja-JP" altLang="en-US" sz="14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224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（病床数</a:t>
                      </a:r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</a:t>
                      </a:r>
                      <a:r>
                        <a:rPr kumimoji="1" lang="en-US" altLang="ja-JP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　⇒フェーズ４移行準備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161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未満　⇒フェーズ２移行準備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243620" y="2398465"/>
          <a:ext cx="11657436" cy="10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266">
                  <a:extLst>
                    <a:ext uri="{9D8B030D-6E8A-4147-A177-3AD203B41FA5}">
                      <a16:colId xmlns:a16="http://schemas.microsoft.com/office/drawing/2014/main" val="3295222502"/>
                    </a:ext>
                  </a:extLst>
                </a:gridCol>
                <a:gridCol w="1342671">
                  <a:extLst>
                    <a:ext uri="{9D8B030D-6E8A-4147-A177-3AD203B41FA5}">
                      <a16:colId xmlns:a16="http://schemas.microsoft.com/office/drawing/2014/main" val="1735241403"/>
                    </a:ext>
                  </a:extLst>
                </a:gridCol>
                <a:gridCol w="5157133">
                  <a:extLst>
                    <a:ext uri="{9D8B030D-6E8A-4147-A177-3AD203B41FA5}">
                      <a16:colId xmlns:a16="http://schemas.microsoft.com/office/drawing/2014/main" val="1348993353"/>
                    </a:ext>
                  </a:extLst>
                </a:gridCol>
                <a:gridCol w="3744366">
                  <a:extLst>
                    <a:ext uri="{9D8B030D-6E8A-4147-A177-3AD203B41FA5}">
                      <a16:colId xmlns:a16="http://schemas.microsoft.com/office/drawing/2014/main" val="14420283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</a:t>
                      </a:r>
                      <a:r>
                        <a:rPr kumimoji="1" lang="ja-JP" altLang="en-US" sz="1200" b="1" u="none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事態</a:t>
                      </a:r>
                      <a:endParaRPr kumimoji="1" lang="en-US" altLang="ja-JP" sz="1200" b="1" u="none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u="none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フェーズ４）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420</a:t>
                      </a:r>
                      <a:r>
                        <a:rPr kumimoji="1" lang="ja-JP" altLang="en-US" sz="14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  <a:endParaRPr kumimoji="1" lang="ja-JP" altLang="en-US" sz="1400" b="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294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（病床数の</a:t>
                      </a:r>
                      <a:r>
                        <a:rPr kumimoji="1" lang="en-US" altLang="ja-JP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　⇒災害級非常事態</a:t>
                      </a:r>
                      <a:endParaRPr kumimoji="1" lang="en-US" altLang="ja-JP" sz="120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224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未満　⇒フェーズ３移行準備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558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災害級</a:t>
                      </a:r>
                      <a:endParaRPr kumimoji="1" lang="en-US" altLang="ja-JP" sz="1200" b="1" u="none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</a:t>
                      </a:r>
                      <a:r>
                        <a:rPr kumimoji="1" lang="ja-JP" altLang="en-US" sz="1200" b="1" u="none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事態</a:t>
                      </a:r>
                      <a:endParaRPr kumimoji="1" lang="en-US" altLang="ja-JP" sz="1200" b="1" u="none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50" u="none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50" u="none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フェーズ５</a:t>
                      </a:r>
                      <a:r>
                        <a:rPr kumimoji="1" lang="en-US" altLang="ja-JP" sz="1050" u="none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580</a:t>
                      </a:r>
                      <a:r>
                        <a:rPr kumimoji="1" lang="ja-JP" altLang="en-US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  <a:endParaRPr kumimoji="1" lang="en-US" altLang="ja-JP" sz="14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294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人未満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⇒フェーズ４移行準備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20325"/>
                  </a:ext>
                </a:extLst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7189863" y="513825"/>
            <a:ext cx="217266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050" b="1" dirty="0">
                <a:ea typeface="Meiryo UI" panose="020B0604030504040204" pitchFamily="50" charset="-128"/>
                <a:cs typeface="Times New Roman" panose="02020603050405020304" pitchFamily="18" charset="0"/>
              </a:rPr>
              <a:t>下線：改定にかかる変更箇所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3620" y="3535275"/>
            <a:ext cx="880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大阪コロナ重症センターについては、当面の間、感染収束期は５床から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床の運用とし、感染拡大に応じて最大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床まで運用。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（フェーズ３、４、５の病床数には「大阪コロナ重症センター」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床含む）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3621" y="393986"/>
            <a:ext cx="326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重症病床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362523" y="6328641"/>
            <a:ext cx="2743200" cy="365125"/>
          </a:xfrm>
        </p:spPr>
        <p:txBody>
          <a:bodyPr/>
          <a:lstStyle/>
          <a:p>
            <a:fld id="{A9848611-8FAA-4BFC-BAAD-33CAF1A3E273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4362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6A7BDEDF-9BD9-4C9A-A07D-94F4F33C49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837" y="732093"/>
          <a:ext cx="11860325" cy="222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009">
                  <a:extLst>
                    <a:ext uri="{9D8B030D-6E8A-4147-A177-3AD203B41FA5}">
                      <a16:colId xmlns:a16="http://schemas.microsoft.com/office/drawing/2014/main" val="3057673326"/>
                    </a:ext>
                  </a:extLst>
                </a:gridCol>
                <a:gridCol w="523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4855">
                  <a:extLst>
                    <a:ext uri="{9D8B030D-6E8A-4147-A177-3AD203B41FA5}">
                      <a16:colId xmlns:a16="http://schemas.microsoft.com/office/drawing/2014/main" val="2144973835"/>
                    </a:ext>
                  </a:extLst>
                </a:gridCol>
              </a:tblGrid>
              <a:tr h="35523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運用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病床数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フェーズ移行の判断基準となる入院</a:t>
                      </a:r>
                      <a:r>
                        <a:rPr kumimoji="1" lang="ja-JP" altLang="en-US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患者数</a:t>
                      </a:r>
                      <a:endParaRPr kumimoji="1" lang="en-US" altLang="ja-JP" sz="14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2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感染拡大時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感染収束時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93813"/>
                  </a:ext>
                </a:extLst>
              </a:tr>
              <a:tr h="3552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1,100</a:t>
                      </a:r>
                      <a:r>
                        <a:rPr kumimoji="1" lang="ja-JP" altLang="en-US" sz="14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  <a:endParaRPr kumimoji="1" lang="ja-JP" altLang="en-US" sz="1400" b="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660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（病床数</a:t>
                      </a:r>
                      <a:r>
                        <a:rPr kumimoji="1" lang="ja-JP" altLang="en-US" sz="10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</a:t>
                      </a:r>
                      <a:r>
                        <a:rPr kumimoji="1" lang="en-US" altLang="ja-JP" sz="10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0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 ⇒フェーズ２移行準備</a:t>
                      </a:r>
                      <a:endParaRPr kumimoji="1" lang="en-US" altLang="ja-JP" sz="1200" b="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1,700</a:t>
                      </a:r>
                      <a:r>
                        <a:rPr kumimoji="1" lang="ja-JP" altLang="en-US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  <a:endParaRPr kumimoji="1" lang="ja-JP" altLang="en-US" sz="14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1,190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（病床数</a:t>
                      </a:r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</a:t>
                      </a:r>
                      <a:r>
                        <a:rPr kumimoji="1" lang="en-US" altLang="ja-JP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 ⇒フェーズ３移行準備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660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人未満 ⇒フェーズ１移行準備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2,000</a:t>
                      </a:r>
                      <a:r>
                        <a:rPr kumimoji="1" lang="ja-JP" altLang="en-US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  <a:endParaRPr kumimoji="1" lang="ja-JP" altLang="en-US" sz="14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1,400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（病床数</a:t>
                      </a:r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</a:t>
                      </a:r>
                      <a:r>
                        <a:rPr kumimoji="1" lang="en-US" altLang="ja-JP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 ⇒フェーズ</a:t>
                      </a:r>
                      <a:r>
                        <a:rPr kumimoji="1" lang="en-US" altLang="ja-JP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1,190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未満 ⇒フェーズ２移行準備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094777"/>
                  </a:ext>
                </a:extLst>
              </a:tr>
              <a:tr h="5032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2,350</a:t>
                      </a:r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1,645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（病床数の</a:t>
                      </a:r>
                      <a:r>
                        <a:rPr kumimoji="1" lang="en-US" altLang="ja-JP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 ⇒災害級非常事態</a:t>
                      </a:r>
                      <a:endParaRPr kumimoji="1" lang="en-US" altLang="ja-JP" sz="120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 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1,400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未満 ⇒フェーズ３移行準備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/>
          </p:nvPr>
        </p:nvGraphicFramePr>
        <p:xfrm>
          <a:off x="166254" y="2945291"/>
          <a:ext cx="11863543" cy="68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721">
                  <a:extLst>
                    <a:ext uri="{9D8B030D-6E8A-4147-A177-3AD203B41FA5}">
                      <a16:colId xmlns:a16="http://schemas.microsoft.com/office/drawing/2014/main" val="3295222502"/>
                    </a:ext>
                  </a:extLst>
                </a:gridCol>
                <a:gridCol w="1293446">
                  <a:extLst>
                    <a:ext uri="{9D8B030D-6E8A-4147-A177-3AD203B41FA5}">
                      <a16:colId xmlns:a16="http://schemas.microsoft.com/office/drawing/2014/main" val="1735241403"/>
                    </a:ext>
                  </a:extLst>
                </a:gridCol>
                <a:gridCol w="5243432">
                  <a:extLst>
                    <a:ext uri="{9D8B030D-6E8A-4147-A177-3AD203B41FA5}">
                      <a16:colId xmlns:a16="http://schemas.microsoft.com/office/drawing/2014/main" val="1348993353"/>
                    </a:ext>
                  </a:extLst>
                </a:gridCol>
                <a:gridCol w="4004944">
                  <a:extLst>
                    <a:ext uri="{9D8B030D-6E8A-4147-A177-3AD203B41FA5}">
                      <a16:colId xmlns:a16="http://schemas.microsoft.com/office/drawing/2014/main" val="1442028302"/>
                    </a:ext>
                  </a:extLst>
                </a:gridCol>
              </a:tblGrid>
              <a:tr h="6897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災害級</a:t>
                      </a:r>
                      <a:endParaRPr kumimoji="1" lang="en-US" altLang="ja-JP" sz="105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非常事態</a:t>
                      </a:r>
                      <a:endParaRPr kumimoji="1" lang="en-US" altLang="ja-JP" sz="105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（フェーズ５）</a:t>
                      </a:r>
                      <a:endParaRPr kumimoji="1" lang="en-US" altLang="ja-JP" sz="10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2,500</a:t>
                      </a:r>
                      <a:r>
                        <a:rPr kumimoji="1" lang="ja-JP" altLang="en-US" sz="14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</a:t>
                      </a:r>
                      <a:endParaRPr kumimoji="1" lang="en-US" altLang="ja-JP" sz="14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1,645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人未満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⇒フェーズ４移行準備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20325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FECCEE-D1E2-4C7D-97F3-90C1201A0773}"/>
              </a:ext>
            </a:extLst>
          </p:cNvPr>
          <p:cNvSpPr/>
          <p:nvPr/>
        </p:nvSpPr>
        <p:spPr>
          <a:xfrm>
            <a:off x="134492" y="3679562"/>
            <a:ext cx="11860325" cy="31054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災害級非常事態に備え、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引き続き、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床の軽症中等症病床</a:t>
            </a:r>
            <a:r>
              <a:rPr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の確保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に取り組む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病床確保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計画・</a:t>
            </a:r>
            <a:r>
              <a:rPr lang="zh-TW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宿泊</a:t>
            </a:r>
            <a:r>
              <a:rPr lang="zh-TW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療養施設確保計画（令和３年７月</a:t>
            </a:r>
            <a:r>
              <a:rPr lang="en-US" altLang="zh-TW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zh-TW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日改定</a:t>
            </a:r>
            <a:r>
              <a:rPr lang="zh-TW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zh-TW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6A7BDEDF-9BD9-4C9A-A07D-94F4F33C49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4492" y="4476911"/>
          <a:ext cx="1196052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441">
                  <a:extLst>
                    <a:ext uri="{9D8B030D-6E8A-4147-A177-3AD203B41FA5}">
                      <a16:colId xmlns:a16="http://schemas.microsoft.com/office/drawing/2014/main" val="3057673326"/>
                    </a:ext>
                  </a:extLst>
                </a:gridCol>
                <a:gridCol w="4272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5186">
                  <a:extLst>
                    <a:ext uri="{9D8B030D-6E8A-4147-A177-3AD203B41FA5}">
                      <a16:colId xmlns:a16="http://schemas.microsoft.com/office/drawing/2014/main" val="2144973835"/>
                    </a:ext>
                  </a:extLst>
                </a:gridCol>
              </a:tblGrid>
              <a:tr h="20271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運用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部屋数</a:t>
                      </a:r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次フェーズ移行の判断基準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（下記基準と感染拡大状況から総合的に判断）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04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感染拡大時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感染収束時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93813"/>
                  </a:ext>
                </a:extLst>
              </a:tr>
              <a:tr h="2990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4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800</a:t>
                      </a:r>
                      <a:r>
                        <a:rPr lang="ja-JP" altLang="en-US" sz="14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240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　⇒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フェーズ２移行準備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0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1,600</a:t>
                      </a:r>
                      <a:r>
                        <a:rPr kumimoji="1" lang="ja-JP" altLang="en-US" sz="14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800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以上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⇒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フェーズ３移行準備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240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⇒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フェーズ１移行準備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i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2,400</a:t>
                      </a:r>
                      <a:r>
                        <a:rPr kumimoji="1" lang="ja-JP" altLang="en-US" sz="1400" i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1,200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人以上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⇒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フェーズ４移行準備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800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⇒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フェーズ２移行準備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4,000</a:t>
                      </a:r>
                      <a:r>
                        <a:rPr kumimoji="1" lang="ja-JP" altLang="en-US" sz="1400" i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2,000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人以上　⇒フェーズ５移行準備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1,200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未満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⇒</a:t>
                      </a:r>
                      <a:r>
                        <a:rPr kumimoji="1" lang="ja-JP" altLang="en-US" sz="12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フェーズ３移行準備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778662"/>
                  </a:ext>
                </a:extLst>
              </a:tr>
              <a:tr h="2990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フェーズ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en-US" altLang="ja-JP" sz="1400" i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,000</a:t>
                      </a:r>
                      <a:r>
                        <a:rPr kumimoji="1" lang="ja-JP" altLang="en-US" sz="1400" i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kumimoji="1" lang="en-US" altLang="ja-JP" sz="12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およそ</a:t>
                      </a:r>
                      <a:r>
                        <a:rPr kumimoji="1" lang="en-US" altLang="ja-JP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2,000</a:t>
                      </a:r>
                      <a:r>
                        <a:rPr kumimoji="1" lang="ja-JP" altLang="en-US" sz="12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人未満　⇒フェーズ４移行準備</a:t>
                      </a:r>
                      <a:endParaRPr kumimoji="1" lang="en-US" altLang="ja-JP" sz="120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310413"/>
                  </a:ext>
                </a:extLst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34492" y="388466"/>
            <a:ext cx="3269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軽症中等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症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5837" y="4078308"/>
            <a:ext cx="3269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宿泊療養施設確保計画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351818" y="6492875"/>
            <a:ext cx="2743200" cy="365125"/>
          </a:xfrm>
        </p:spPr>
        <p:txBody>
          <a:bodyPr/>
          <a:lstStyle/>
          <a:p>
            <a:fld id="{A9848611-8FAA-4BFC-BAAD-33CAF1A3E273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191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" y="3368888"/>
            <a:ext cx="3170195" cy="350550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新規陽性者数と入院・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療養者数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512431" y="657308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5094" y="3857582"/>
            <a:ext cx="101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対応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可能な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軽症中等症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受入医療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機関等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において治療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継続を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4/6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7/12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）や他府県で受け入れている重症者（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4/22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5/10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）を含む。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" y="560666"/>
            <a:ext cx="12150381" cy="27922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774" y="3323785"/>
            <a:ext cx="3103133" cy="35055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849" y="3332930"/>
            <a:ext cx="3109229" cy="34872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391" y="3265351"/>
            <a:ext cx="2999492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0" y="0"/>
            <a:ext cx="12192000" cy="4103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</a:t>
            </a:r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月１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日時点）</a:t>
            </a:r>
            <a:endParaRPr kumimoji="1"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46248"/>
              </p:ext>
            </p:extLst>
          </p:nvPr>
        </p:nvGraphicFramePr>
        <p:xfrm>
          <a:off x="112483" y="471598"/>
          <a:ext cx="11967029" cy="5616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972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1869030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4359707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</a:tblGrid>
              <a:tr h="24574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重症病床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軽症中等症病床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宿泊療養施設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284151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確保</a:t>
                      </a:r>
                      <a:r>
                        <a:rPr lang="ja-JP" sz="1400" kern="100" dirty="0" smtClean="0">
                          <a:effectLst/>
                        </a:rPr>
                        <a:t>計画</a:t>
                      </a:r>
                      <a:endParaRPr lang="en-US" altLang="ja-JP" sz="1400" kern="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フェーズ１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１００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2457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フェーズ２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２３０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７００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６００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2457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フェーズ３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３２０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2622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フェーズ</a:t>
                      </a:r>
                      <a:r>
                        <a:rPr lang="ja-JP" altLang="en-US" sz="1400" kern="100" dirty="0" smtClean="0">
                          <a:effectLst/>
                        </a:rPr>
                        <a:t>４</a:t>
                      </a:r>
                      <a:r>
                        <a:rPr lang="ja-JP" altLang="en-US" sz="1100" kern="100" dirty="0" smtClean="0">
                          <a:effectLst/>
                        </a:rPr>
                        <a:t>（非常事態）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４２０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３５０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altLang="ja-JP" sz="1400" kern="100" dirty="0" smtClean="0">
                          <a:effectLst/>
                        </a:rPr>
                        <a:t>室</a:t>
                      </a:r>
                      <a:endParaRPr lang="ja-JP" alt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595924"/>
                  </a:ext>
                </a:extLst>
              </a:tr>
              <a:tr h="2442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05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フェーズ５</a:t>
                      </a:r>
                      <a:r>
                        <a:rPr lang="ja-JP" altLang="en-US" sz="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ja-JP" sz="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lang="ja-JP" altLang="en-US" sz="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災害級非常事態）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５８０</a:t>
                      </a:r>
                      <a:r>
                        <a:rPr lang="ja-JP" altLang="ja-JP" sz="1400" kern="100" dirty="0" smtClean="0">
                          <a:effectLst/>
                        </a:rPr>
                        <a:t>床</a:t>
                      </a:r>
                      <a:r>
                        <a:rPr lang="ja-JP" altLang="en-US" sz="1400" kern="100" dirty="0" smtClean="0">
                          <a:effectLst/>
                        </a:rPr>
                        <a:t>（</a:t>
                      </a:r>
                      <a:r>
                        <a:rPr lang="en-US" altLang="ja-JP" sz="1400" kern="100" dirty="0" smtClean="0">
                          <a:effectLst/>
                        </a:rPr>
                        <a:t>※</a:t>
                      </a:r>
                      <a:r>
                        <a:rPr lang="ja-JP" altLang="en-US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５００</a:t>
                      </a:r>
                      <a:r>
                        <a:rPr lang="ja-JP" altLang="ja-JP" sz="1400" kern="100" dirty="0" smtClean="0">
                          <a:effectLst/>
                        </a:rPr>
                        <a:t>床</a:t>
                      </a:r>
                      <a:r>
                        <a:rPr lang="ja-JP" altLang="en-US" sz="1400" kern="100" dirty="0" smtClean="0">
                          <a:effectLst/>
                        </a:rPr>
                        <a:t>（</a:t>
                      </a:r>
                      <a:r>
                        <a:rPr lang="en-US" altLang="ja-JP" sz="1400" kern="100" dirty="0" smtClean="0">
                          <a:effectLst/>
                        </a:rPr>
                        <a:t>※</a:t>
                      </a:r>
                      <a:r>
                        <a:rPr lang="ja-JP" altLang="en-US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６</a:t>
                      </a:r>
                      <a:r>
                        <a:rPr lang="en-US" altLang="ja-JP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０００室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4773646"/>
                  </a:ext>
                </a:extLst>
              </a:tr>
              <a:tr h="660613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確保数等（</a:t>
                      </a:r>
                      <a:r>
                        <a:rPr lang="en-US" altLang="ja-JP" sz="1400" kern="100" dirty="0" smtClean="0">
                          <a:effectLst/>
                          <a:latin typeface="+mn-lt"/>
                        </a:rPr>
                        <a:t>※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）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確保数５８７床</a:t>
                      </a:r>
                      <a:endParaRPr lang="en-US" altLang="ja-JP" sz="1400" kern="100" baseline="300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確保数２，５４７床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</a:t>
                      </a:r>
                      <a:r>
                        <a:rPr lang="ja-JP" sz="1400" kern="100" dirty="0" smtClean="0">
                          <a:effectLst/>
                        </a:rPr>
                        <a:t>，</a:t>
                      </a:r>
                      <a:r>
                        <a:rPr lang="ja-JP" altLang="en-US" sz="1400" kern="100" dirty="0" smtClean="0">
                          <a:effectLst/>
                        </a:rPr>
                        <a:t>７１６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88921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（別途、自宅療養　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　　　９，０３９人）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１５７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en-US" altLang="ja-JP" sz="1400" kern="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７８９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en-US" altLang="ja-JP" sz="1400" kern="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２，４９４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86094"/>
                  </a:ext>
                </a:extLst>
              </a:tr>
              <a:tr h="10415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lt"/>
                        </a:rPr>
                        <a:t>使用率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２６．７％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（入院者数１５７</a:t>
                      </a:r>
                      <a:r>
                        <a:rPr lang="en-US" altLang="ja-JP" sz="1400" kern="100" dirty="0" smtClean="0">
                          <a:effectLst/>
                        </a:rPr>
                        <a:t>/</a:t>
                      </a:r>
                      <a:r>
                        <a:rPr lang="ja-JP" altLang="en-US" sz="1400" kern="100" dirty="0" smtClean="0">
                          <a:effectLst/>
                        </a:rPr>
                        <a:t>確保数等５８７）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</a:rPr>
                        <a:t>大阪モデルに基づく使用率は、４９．１％</a:t>
                      </a:r>
                      <a:endParaRPr lang="en-US" altLang="ja-JP" sz="12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</a:rPr>
                        <a:t>（入院者数１５７／確保病床数３２０）</a:t>
                      </a:r>
                      <a:endParaRPr lang="en-US" altLang="ja-JP" sz="1400" kern="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７０．２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７８９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５４７）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５２．９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４９４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４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７１６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953785"/>
                  </a:ext>
                </a:extLst>
              </a:tr>
              <a:tr h="149721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率</a:t>
                      </a:r>
                      <a:endParaRPr lang="ja-JP" altLang="ja-JP" sz="1400" kern="100" dirty="0" smtClean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４８．３％</a:t>
                      </a:r>
                      <a:endParaRPr lang="en-US" altLang="ja-JP" sz="14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（入院者数１５７／運用数３２５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6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うち、大阪コロナ重症センター（９／１８）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７３．５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７８９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４３５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５２．９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４９４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７１６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3085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4691" y="6123709"/>
            <a:ext cx="12067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重症病床　　　　 ：８月</a:t>
            </a:r>
            <a:r>
              <a:rPr kumimoji="1" lang="en-US" altLang="ja-JP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日にフェーズ４への移行を医療機関に要請</a:t>
            </a:r>
            <a:endParaRPr kumimoji="1" lang="en-US" altLang="ja-JP" sz="14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 軽症中等症病床：フェーズ５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 宿泊療養施設　 ：フェーズ５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8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186678" y="392397"/>
            <a:ext cx="4514975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重症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病床運用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状況</a:t>
            </a:r>
            <a:endParaRPr lang="ja-JP" altLang="en-US" sz="1300" dirty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6013748" y="405569"/>
            <a:ext cx="5017082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軽症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中等症病床運用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状況</a:t>
            </a:r>
            <a:endParaRPr lang="ja-JP" altLang="en-US" sz="1300" dirty="0"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9280" y="732404"/>
            <a:ext cx="60291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48.3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325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157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1517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新型コロナウイルス感染症患者受入病床の確保・運用状況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04248" y="732404"/>
            <a:ext cx="6032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日現在</a:t>
            </a:r>
            <a:r>
              <a:rPr lang="ja-JP" altLang="en-US" sz="173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73.5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2,435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　入院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1,789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113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08088"/>
            <a:ext cx="2743200" cy="365125"/>
          </a:xfrm>
        </p:spPr>
        <p:txBody>
          <a:bodyPr/>
          <a:lstStyle/>
          <a:p>
            <a:fld id="{F451F7C5-434F-488D-9CC2-63C640BFA45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0" y="1712530"/>
            <a:ext cx="5456393" cy="51454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748" y="1767399"/>
            <a:ext cx="5828281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10146" y="3018906"/>
            <a:ext cx="963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２</a:t>
            </a:r>
            <a:r>
              <a:rPr lang="ja-JP" altLang="en-US" sz="4400" dirty="0"/>
              <a:t>　</a:t>
            </a:r>
            <a:r>
              <a:rPr lang="ja-JP" altLang="en-US" sz="4400" dirty="0" smtClean="0"/>
              <a:t>入院者数</a:t>
            </a:r>
            <a:r>
              <a:rPr lang="ja-JP" altLang="en-US" sz="4400" dirty="0"/>
              <a:t>の</a:t>
            </a:r>
            <a:r>
              <a:rPr lang="ja-JP" altLang="en-US" sz="4400" dirty="0" smtClean="0"/>
              <a:t>推移　　　　　　　　　　　　</a:t>
            </a:r>
            <a:endParaRPr lang="en-US" altLang="ja-JP" sz="44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2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56" y="1133610"/>
            <a:ext cx="11863844" cy="565757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410312"/>
            <a:ext cx="12192000" cy="503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◆　入院率は、７月６日以降低下し、８月</a:t>
            </a:r>
            <a:r>
              <a:rPr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日時点で</a:t>
            </a:r>
            <a:r>
              <a:rPr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13</a:t>
            </a:r>
            <a:r>
              <a:rPr lang="ja-JP" altLang="en-US" b="1" dirty="0" err="1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％。</a:t>
            </a:r>
            <a:endParaRPr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0" y="0"/>
            <a:ext cx="12192000" cy="4103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入院・療養状況（８月</a:t>
            </a:r>
            <a:r>
              <a:rPr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日時点）</a:t>
            </a:r>
            <a:endParaRPr kumimoji="1"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6" name="テキスト ボックス 1"/>
          <p:cNvSpPr txBox="1"/>
          <p:nvPr/>
        </p:nvSpPr>
        <p:spPr>
          <a:xfrm>
            <a:off x="8860958" y="1397974"/>
            <a:ext cx="1224394" cy="216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 smtClean="0"/>
              <a:t>入院等調整中</a:t>
            </a:r>
            <a:endParaRPr lang="en-US" altLang="ja-JP" sz="1100" dirty="0"/>
          </a:p>
        </p:txBody>
      </p:sp>
      <p:sp>
        <p:nvSpPr>
          <p:cNvPr id="8" name="テキスト ボックス 1"/>
          <p:cNvSpPr txBox="1"/>
          <p:nvPr/>
        </p:nvSpPr>
        <p:spPr>
          <a:xfrm>
            <a:off x="8934668" y="2858462"/>
            <a:ext cx="1224394" cy="216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 smtClean="0"/>
              <a:t>自宅療養</a:t>
            </a:r>
            <a:endParaRPr lang="en-US" altLang="ja-JP" sz="1100" dirty="0"/>
          </a:p>
        </p:txBody>
      </p:sp>
      <p:sp>
        <p:nvSpPr>
          <p:cNvPr id="9" name="テキスト ボックス 1"/>
          <p:cNvSpPr txBox="1"/>
          <p:nvPr/>
        </p:nvSpPr>
        <p:spPr>
          <a:xfrm>
            <a:off x="9697424" y="3853979"/>
            <a:ext cx="1224394" cy="216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 smtClean="0"/>
              <a:t>宿泊療養</a:t>
            </a:r>
            <a:endParaRPr lang="en-US" altLang="ja-JP" sz="1100" dirty="0"/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9473155" y="5037425"/>
            <a:ext cx="1224394" cy="216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 smtClean="0"/>
              <a:t>入院中</a:t>
            </a:r>
            <a:endParaRPr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29148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69" y="1026569"/>
            <a:ext cx="11626080" cy="5803895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0" y="-2268"/>
            <a:ext cx="12192000" cy="461665"/>
          </a:xfrm>
          <a:prstGeom prst="rect">
            <a:avLst/>
          </a:prstGeom>
          <a:solidFill>
            <a:srgbClr val="0238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軽症</a:t>
            </a:r>
            <a:r>
              <a:rPr lang="ja-JP" altLang="en-US" sz="2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中等症入院者数と新規陽性者数の推移（８月</a:t>
            </a:r>
            <a:r>
              <a:rPr lang="en-US" altLang="ja-JP" sz="2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lang="ja-JP" altLang="en-US" sz="2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日時点）</a:t>
            </a:r>
            <a:endParaRPr lang="en-US" altLang="ja-JP" sz="24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DA9C06-0AB9-4819-9327-D9CF8844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459" y="647699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55418" y="1216054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98770" y="1108953"/>
            <a:ext cx="307777" cy="10168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軽症中等症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03395" y="1761226"/>
            <a:ext cx="1462260" cy="4518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未満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の新規陽性者数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歳以上の新規陽性者数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カギ線コネクタ 10"/>
          <p:cNvCxnSpPr/>
          <p:nvPr/>
        </p:nvCxnSpPr>
        <p:spPr>
          <a:xfrm flipV="1">
            <a:off x="8465130" y="2980088"/>
            <a:ext cx="2861915" cy="2547876"/>
          </a:xfrm>
          <a:prstGeom prst="bentConnector3">
            <a:avLst>
              <a:gd name="adj1" fmla="val -831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670802" y="2866135"/>
            <a:ext cx="1770829" cy="2279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46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日間で</a:t>
            </a:r>
            <a:r>
              <a:rPr lang="en-US" altLang="ja-JP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1,431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カギ線コネクタ 15"/>
          <p:cNvCxnSpPr/>
          <p:nvPr/>
        </p:nvCxnSpPr>
        <p:spPr>
          <a:xfrm flipV="1">
            <a:off x="1413164" y="3122340"/>
            <a:ext cx="3720194" cy="2405624"/>
          </a:xfrm>
          <a:prstGeom prst="bentConnector3">
            <a:avLst>
              <a:gd name="adj1" fmla="val -276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780240" y="2999668"/>
            <a:ext cx="1770829" cy="2279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61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日間で</a:t>
            </a:r>
            <a:r>
              <a:rPr lang="en-US" altLang="ja-JP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1,363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14547" y="437454"/>
            <a:ext cx="12192000" cy="503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◆　軽症中等症の入院者数は、第四波に比べ、短期間で急増。</a:t>
            </a:r>
            <a:endParaRPr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31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1" y="1117406"/>
            <a:ext cx="11808975" cy="5663675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11858687" y="1128983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-81057" y="1186827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" y="1"/>
            <a:ext cx="12192000" cy="5584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重症者数と新規陽性者数の推移（８月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r>
              <a:rPr kumimoji="1"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342207" y="6424675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946239" y="48384"/>
            <a:ext cx="322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重症者数は、対応可能な軽症中等症患者受入医療機関等において</a:t>
            </a:r>
            <a:endParaRPr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治療継続をしている重症者（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4/6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7/12</a:t>
            </a:r>
            <a:r>
              <a:rPr lang="ja-JP" altLang="en-US" sz="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や他府県で受け入れている</a:t>
            </a:r>
            <a:endParaRPr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重症者（</a:t>
            </a:r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4/22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5/10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）を含む。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166906" y="1917730"/>
            <a:ext cx="1462260" cy="4518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未満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の新規陽性者数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歳以上の新規陽性者数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" name="カギ線コネクタ 9"/>
          <p:cNvCxnSpPr/>
          <p:nvPr/>
        </p:nvCxnSpPr>
        <p:spPr>
          <a:xfrm flipV="1">
            <a:off x="1731818" y="4606272"/>
            <a:ext cx="1381760" cy="949401"/>
          </a:xfrm>
          <a:prstGeom prst="bentConnector3">
            <a:avLst>
              <a:gd name="adj1" fmla="val 869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507514" y="4444247"/>
            <a:ext cx="1380194" cy="2714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日間で</a:t>
            </a:r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113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カギ線コネクタ 18"/>
          <p:cNvCxnSpPr/>
          <p:nvPr/>
        </p:nvCxnSpPr>
        <p:spPr>
          <a:xfrm flipV="1">
            <a:off x="9697370" y="4696691"/>
            <a:ext cx="1773382" cy="956607"/>
          </a:xfrm>
          <a:prstGeom prst="bentConnector3">
            <a:avLst>
              <a:gd name="adj1" fmla="val 781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9866254" y="4523864"/>
            <a:ext cx="1380194" cy="2714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日間で</a:t>
            </a:r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115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1" y="573171"/>
            <a:ext cx="12192000" cy="613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◆　重症者数の増加速度は、第四波と第五波で現時点で変化はない。ただし、第五波は</a:t>
            </a:r>
            <a:r>
              <a:rPr lang="en-US" altLang="ja-JP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代以上の新規陽性者数が大きく</a:t>
            </a:r>
            <a:endParaRPr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減少。</a:t>
            </a:r>
            <a:endParaRPr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9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9893</TotalTime>
  <Words>3151</Words>
  <Application>Microsoft Office PowerPoint</Application>
  <PresentationFormat>ワイド画面</PresentationFormat>
  <Paragraphs>418</Paragraphs>
  <Slides>22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3" baseType="lpstr">
      <vt:lpstr>HGPｺﾞｼｯｸE</vt:lpstr>
      <vt:lpstr>Meiryo UI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Microsoft Himalaya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奥山　善之</cp:lastModifiedBy>
  <cp:revision>40</cp:revision>
  <cp:lastPrinted>2021-08-17T09:46:56Z</cp:lastPrinted>
  <dcterms:created xsi:type="dcterms:W3CDTF">2020-08-11T02:27:27Z</dcterms:created>
  <dcterms:modified xsi:type="dcterms:W3CDTF">2021-08-18T10:00:13Z</dcterms:modified>
</cp:coreProperties>
</file>