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8" r:id="rId2"/>
    <p:sldId id="269" r:id="rId3"/>
    <p:sldId id="270" r:id="rId4"/>
    <p:sldId id="271" r:id="rId5"/>
    <p:sldId id="277" r:id="rId6"/>
    <p:sldId id="273" r:id="rId7"/>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太田　直樹" initials="太田　直樹" lastIdx="1" clrIdx="0">
    <p:extLst>
      <p:ext uri="{19B8F6BF-5375-455C-9EA6-DF929625EA0E}">
        <p15:presenceInfo xmlns:p15="http://schemas.microsoft.com/office/powerpoint/2012/main" userId="S-1-5-21-161959346-1900351369-444732941-77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FF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6" autoAdjust="0"/>
    <p:restoredTop sz="93716" autoAdjust="0"/>
  </p:normalViewPr>
  <p:slideViewPr>
    <p:cSldViewPr snapToGrid="0" showGuides="1">
      <p:cViewPr varScale="1">
        <p:scale>
          <a:sx n="70" d="100"/>
          <a:sy n="70" d="100"/>
        </p:scale>
        <p:origin x="78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EFDA1-93B4-4C7B-A366-682651CB791A}" type="doc">
      <dgm:prSet loTypeId="urn:microsoft.com/office/officeart/2005/8/layout/chevron1" loCatId="process" qsTypeId="urn:microsoft.com/office/officeart/2005/8/quickstyle/simple1" qsCatId="simple" csTypeId="urn:microsoft.com/office/officeart/2005/8/colors/accent1_2" csCatId="accent1" phldr="1"/>
      <dgm:spPr/>
    </dgm:pt>
    <dgm:pt modelId="{A0D071FB-D3D2-4947-B1EA-E91657EFBDD5}">
      <dgm:prSet phldrT="[テキスト]" custT="1"/>
      <dgm:spPr>
        <a:solidFill>
          <a:schemeClr val="accent1">
            <a:lumMod val="60000"/>
            <a:lumOff val="40000"/>
          </a:schemeClr>
        </a:solidFill>
      </dgm:spPr>
      <dgm:t>
        <a:bodyPr/>
        <a:lstStyle/>
        <a:p>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貸出調整</a:t>
          </a:r>
        </a:p>
      </dgm:t>
    </dgm:pt>
    <dgm:pt modelId="{91BCE556-BA56-4E1F-B41D-155DDEFCFCAE}" type="parTrans" cxnId="{D4D9712A-2FAE-4769-9A44-9477AED57012}">
      <dgm:prSet/>
      <dgm:spPr/>
      <dgm:t>
        <a:bodyPr/>
        <a:lstStyle/>
        <a:p>
          <a:endParaRPr kumimoji="1" lang="ja-JP" altLang="en-US" sz="1600">
            <a:solidFill>
              <a:schemeClr val="tx1"/>
            </a:solidFill>
            <a:latin typeface="UD デジタル 教科書体 NK-B" panose="02020700000000000000" pitchFamily="18" charset="-128"/>
            <a:ea typeface="UD デジタル 教科書体 NK-B" panose="02020700000000000000" pitchFamily="18" charset="-128"/>
          </a:endParaRPr>
        </a:p>
      </dgm:t>
    </dgm:pt>
    <dgm:pt modelId="{8A3EF75F-0394-4F4B-B9E2-A4C6F1DEEAEF}" type="sibTrans" cxnId="{D4D9712A-2FAE-4769-9A44-9477AED57012}">
      <dgm:prSet/>
      <dgm:spPr/>
      <dgm:t>
        <a:bodyPr/>
        <a:lstStyle/>
        <a:p>
          <a:endParaRPr kumimoji="1" lang="ja-JP" altLang="en-US" sz="1600">
            <a:solidFill>
              <a:schemeClr val="tx1"/>
            </a:solidFill>
            <a:latin typeface="UD デジタル 教科書体 NK-B" panose="02020700000000000000" pitchFamily="18" charset="-128"/>
            <a:ea typeface="UD デジタル 教科書体 NK-B" panose="02020700000000000000" pitchFamily="18" charset="-128"/>
          </a:endParaRPr>
        </a:p>
      </dgm:t>
    </dgm:pt>
    <dgm:pt modelId="{3BA54582-8F55-446C-839F-9021DB974E4E}">
      <dgm:prSet phldrT="[テキスト]" custT="1"/>
      <dgm:spPr>
        <a:solidFill>
          <a:schemeClr val="accent1">
            <a:lumMod val="40000"/>
            <a:lumOff val="60000"/>
          </a:schemeClr>
        </a:solidFill>
      </dgm:spPr>
      <dgm:t>
        <a:bodyPr/>
        <a:lstStyle/>
        <a:p>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貸し出し・返却</a:t>
          </a:r>
        </a:p>
      </dgm:t>
    </dgm:pt>
    <dgm:pt modelId="{A2EF93A9-6252-4B39-963A-8AEDD6D8620F}" type="parTrans" cxnId="{98624CBD-726C-46F5-9195-48E3811EE5C1}">
      <dgm:prSet/>
      <dgm:spPr/>
      <dgm:t>
        <a:bodyPr/>
        <a:lstStyle/>
        <a:p>
          <a:endParaRPr kumimoji="1" lang="ja-JP" altLang="en-US" sz="1600">
            <a:solidFill>
              <a:schemeClr val="tx1"/>
            </a:solidFill>
            <a:latin typeface="UD デジタル 教科書体 NK-B" panose="02020700000000000000" pitchFamily="18" charset="-128"/>
            <a:ea typeface="UD デジタル 教科書体 NK-B" panose="02020700000000000000" pitchFamily="18" charset="-128"/>
          </a:endParaRPr>
        </a:p>
      </dgm:t>
    </dgm:pt>
    <dgm:pt modelId="{360A97CC-3ABD-441A-9CA7-DF18E633EA93}" type="sibTrans" cxnId="{98624CBD-726C-46F5-9195-48E3811EE5C1}">
      <dgm:prSet/>
      <dgm:spPr/>
      <dgm:t>
        <a:bodyPr/>
        <a:lstStyle/>
        <a:p>
          <a:endParaRPr kumimoji="1" lang="ja-JP" altLang="en-US" sz="1600">
            <a:solidFill>
              <a:schemeClr val="tx1"/>
            </a:solidFill>
            <a:latin typeface="UD デジタル 教科書体 NK-B" panose="02020700000000000000" pitchFamily="18" charset="-128"/>
            <a:ea typeface="UD デジタル 教科書体 NK-B" panose="02020700000000000000" pitchFamily="18" charset="-128"/>
          </a:endParaRPr>
        </a:p>
      </dgm:t>
    </dgm:pt>
    <dgm:pt modelId="{DA3B0271-CDA3-4F02-A32E-CA4067F5C10C}" type="pres">
      <dgm:prSet presAssocID="{8EBEFDA1-93B4-4C7B-A366-682651CB791A}" presName="Name0" presStyleCnt="0">
        <dgm:presLayoutVars>
          <dgm:dir/>
          <dgm:animLvl val="lvl"/>
          <dgm:resizeHandles val="exact"/>
        </dgm:presLayoutVars>
      </dgm:prSet>
      <dgm:spPr/>
    </dgm:pt>
    <dgm:pt modelId="{E7923FBD-9694-40BD-949D-BA5EFBB6AF19}" type="pres">
      <dgm:prSet presAssocID="{A0D071FB-D3D2-4947-B1EA-E91657EFBDD5}" presName="parTxOnly" presStyleLbl="node1" presStyleIdx="0" presStyleCnt="2">
        <dgm:presLayoutVars>
          <dgm:chMax val="0"/>
          <dgm:chPref val="0"/>
          <dgm:bulletEnabled val="1"/>
        </dgm:presLayoutVars>
      </dgm:prSet>
      <dgm:spPr/>
      <dgm:t>
        <a:bodyPr/>
        <a:lstStyle/>
        <a:p>
          <a:endParaRPr kumimoji="1" lang="ja-JP" altLang="en-US"/>
        </a:p>
      </dgm:t>
    </dgm:pt>
    <dgm:pt modelId="{8C953C86-6288-4339-81E6-F6A7169C1E29}" type="pres">
      <dgm:prSet presAssocID="{8A3EF75F-0394-4F4B-B9E2-A4C6F1DEEAEF}" presName="parTxOnlySpace" presStyleCnt="0"/>
      <dgm:spPr/>
    </dgm:pt>
    <dgm:pt modelId="{CC86386C-D38A-458D-B120-85C2BFB6AAE6}" type="pres">
      <dgm:prSet presAssocID="{3BA54582-8F55-446C-839F-9021DB974E4E}" presName="parTxOnly" presStyleLbl="node1" presStyleIdx="1" presStyleCnt="2" custLinFactX="54151" custLinFactNeighborX="100000" custLinFactNeighborY="-18116">
        <dgm:presLayoutVars>
          <dgm:chMax val="0"/>
          <dgm:chPref val="0"/>
          <dgm:bulletEnabled val="1"/>
        </dgm:presLayoutVars>
      </dgm:prSet>
      <dgm:spPr/>
      <dgm:t>
        <a:bodyPr/>
        <a:lstStyle/>
        <a:p>
          <a:endParaRPr kumimoji="1" lang="ja-JP" altLang="en-US"/>
        </a:p>
      </dgm:t>
    </dgm:pt>
  </dgm:ptLst>
  <dgm:cxnLst>
    <dgm:cxn modelId="{98624CBD-726C-46F5-9195-48E3811EE5C1}" srcId="{8EBEFDA1-93B4-4C7B-A366-682651CB791A}" destId="{3BA54582-8F55-446C-839F-9021DB974E4E}" srcOrd="1" destOrd="0" parTransId="{A2EF93A9-6252-4B39-963A-8AEDD6D8620F}" sibTransId="{360A97CC-3ABD-441A-9CA7-DF18E633EA93}"/>
    <dgm:cxn modelId="{F67B5A7B-FE48-4EFB-B156-FF59AE8967D6}" type="presOf" srcId="{A0D071FB-D3D2-4947-B1EA-E91657EFBDD5}" destId="{E7923FBD-9694-40BD-949D-BA5EFBB6AF19}" srcOrd="0" destOrd="0" presId="urn:microsoft.com/office/officeart/2005/8/layout/chevron1"/>
    <dgm:cxn modelId="{0E30D4D0-8416-4561-8E31-2BE7EF2D0CB8}" type="presOf" srcId="{8EBEFDA1-93B4-4C7B-A366-682651CB791A}" destId="{DA3B0271-CDA3-4F02-A32E-CA4067F5C10C}" srcOrd="0" destOrd="0" presId="urn:microsoft.com/office/officeart/2005/8/layout/chevron1"/>
    <dgm:cxn modelId="{FB89B277-EA02-4538-A569-8E1CE1AA8F31}" type="presOf" srcId="{3BA54582-8F55-446C-839F-9021DB974E4E}" destId="{CC86386C-D38A-458D-B120-85C2BFB6AAE6}" srcOrd="0" destOrd="0" presId="urn:microsoft.com/office/officeart/2005/8/layout/chevron1"/>
    <dgm:cxn modelId="{D4D9712A-2FAE-4769-9A44-9477AED57012}" srcId="{8EBEFDA1-93B4-4C7B-A366-682651CB791A}" destId="{A0D071FB-D3D2-4947-B1EA-E91657EFBDD5}" srcOrd="0" destOrd="0" parTransId="{91BCE556-BA56-4E1F-B41D-155DDEFCFCAE}" sibTransId="{8A3EF75F-0394-4F4B-B9E2-A4C6F1DEEAEF}"/>
    <dgm:cxn modelId="{1E831931-70DF-407C-BB0B-5521A3B299D9}" type="presParOf" srcId="{DA3B0271-CDA3-4F02-A32E-CA4067F5C10C}" destId="{E7923FBD-9694-40BD-949D-BA5EFBB6AF19}" srcOrd="0" destOrd="0" presId="urn:microsoft.com/office/officeart/2005/8/layout/chevron1"/>
    <dgm:cxn modelId="{9559759F-25FE-4306-BD21-216924D3F142}" type="presParOf" srcId="{DA3B0271-CDA3-4F02-A32E-CA4067F5C10C}" destId="{8C953C86-6288-4339-81E6-F6A7169C1E29}" srcOrd="1" destOrd="0" presId="urn:microsoft.com/office/officeart/2005/8/layout/chevron1"/>
    <dgm:cxn modelId="{ACEF668E-19B5-4CCC-93F5-7A5A12624935}" type="presParOf" srcId="{DA3B0271-CDA3-4F02-A32E-CA4067F5C10C}" destId="{CC86386C-D38A-458D-B120-85C2BFB6AAE6}"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EFDA1-93B4-4C7B-A366-682651CB791A}" type="doc">
      <dgm:prSet loTypeId="urn:microsoft.com/office/officeart/2005/8/layout/chevron1" loCatId="process" qsTypeId="urn:microsoft.com/office/officeart/2005/8/quickstyle/simple1" qsCatId="simple" csTypeId="urn:microsoft.com/office/officeart/2005/8/colors/accent1_2" csCatId="accent1" phldr="1"/>
      <dgm:spPr/>
    </dgm:pt>
    <dgm:pt modelId="{28E4DF4A-190D-4DD7-9E00-4524383442D9}">
      <dgm:prSet phldrT="[テキスト]" custT="1"/>
      <dgm:spPr>
        <a:solidFill>
          <a:schemeClr val="accent1">
            <a:lumMod val="60000"/>
            <a:lumOff val="40000"/>
          </a:schemeClr>
        </a:solidFill>
      </dgm:spPr>
      <dgm:t>
        <a:bodyPr/>
        <a:lstStyle/>
        <a:p>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備蓄調整</a:t>
          </a:r>
        </a:p>
      </dgm:t>
    </dgm:pt>
    <dgm:pt modelId="{14A5F8E5-C486-457E-AD9E-0DEA9CDD4563}" type="sibTrans" cxnId="{3C9BFCC8-7AC1-4D9E-8593-A9E1F1194A42}">
      <dgm:prSet/>
      <dgm:spPr/>
      <dgm:t>
        <a:bodyPr/>
        <a:lstStyle/>
        <a:p>
          <a:endParaRPr kumimoji="1" lang="ja-JP" altLang="en-US"/>
        </a:p>
      </dgm:t>
    </dgm:pt>
    <dgm:pt modelId="{FB882BA3-5FA8-40F5-B986-1C09A7B1E626}" type="parTrans" cxnId="{3C9BFCC8-7AC1-4D9E-8593-A9E1F1194A42}">
      <dgm:prSet/>
      <dgm:spPr/>
      <dgm:t>
        <a:bodyPr/>
        <a:lstStyle/>
        <a:p>
          <a:endParaRPr kumimoji="1" lang="ja-JP" altLang="en-US"/>
        </a:p>
      </dgm:t>
    </dgm:pt>
    <dgm:pt modelId="{DA3B0271-CDA3-4F02-A32E-CA4067F5C10C}" type="pres">
      <dgm:prSet presAssocID="{8EBEFDA1-93B4-4C7B-A366-682651CB791A}" presName="Name0" presStyleCnt="0">
        <dgm:presLayoutVars>
          <dgm:dir/>
          <dgm:animLvl val="lvl"/>
          <dgm:resizeHandles val="exact"/>
        </dgm:presLayoutVars>
      </dgm:prSet>
      <dgm:spPr/>
    </dgm:pt>
    <dgm:pt modelId="{C1C70DA1-B84D-4DD3-B5CA-72EC8247E23B}" type="pres">
      <dgm:prSet presAssocID="{28E4DF4A-190D-4DD7-9E00-4524383442D9}" presName="parTxOnly" presStyleLbl="node1" presStyleIdx="0" presStyleCnt="1" custScaleX="100098">
        <dgm:presLayoutVars>
          <dgm:chMax val="0"/>
          <dgm:chPref val="0"/>
          <dgm:bulletEnabled val="1"/>
        </dgm:presLayoutVars>
      </dgm:prSet>
      <dgm:spPr/>
      <dgm:t>
        <a:bodyPr/>
        <a:lstStyle/>
        <a:p>
          <a:endParaRPr kumimoji="1" lang="ja-JP" altLang="en-US"/>
        </a:p>
      </dgm:t>
    </dgm:pt>
  </dgm:ptLst>
  <dgm:cxnLst>
    <dgm:cxn modelId="{3C9BFCC8-7AC1-4D9E-8593-A9E1F1194A42}" srcId="{8EBEFDA1-93B4-4C7B-A366-682651CB791A}" destId="{28E4DF4A-190D-4DD7-9E00-4524383442D9}" srcOrd="0" destOrd="0" parTransId="{FB882BA3-5FA8-40F5-B986-1C09A7B1E626}" sibTransId="{14A5F8E5-C486-457E-AD9E-0DEA9CDD4563}"/>
    <dgm:cxn modelId="{0E30D4D0-8416-4561-8E31-2BE7EF2D0CB8}" type="presOf" srcId="{8EBEFDA1-93B4-4C7B-A366-682651CB791A}" destId="{DA3B0271-CDA3-4F02-A32E-CA4067F5C10C}" srcOrd="0" destOrd="0" presId="urn:microsoft.com/office/officeart/2005/8/layout/chevron1"/>
    <dgm:cxn modelId="{48DF5318-8AD0-41AB-A592-6F3B495B4D34}" type="presOf" srcId="{28E4DF4A-190D-4DD7-9E00-4524383442D9}" destId="{C1C70DA1-B84D-4DD3-B5CA-72EC8247E23B}" srcOrd="0" destOrd="0" presId="urn:microsoft.com/office/officeart/2005/8/layout/chevron1"/>
    <dgm:cxn modelId="{AC0AD984-235B-446F-A506-B1551E0854E6}" type="presParOf" srcId="{DA3B0271-CDA3-4F02-A32E-CA4067F5C10C}" destId="{C1C70DA1-B84D-4DD3-B5CA-72EC8247E23B}" srcOrd="0"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23FBD-9694-40BD-949D-BA5EFBB6AF19}">
      <dsp:nvSpPr>
        <dsp:cNvPr id="0" name=""/>
        <dsp:cNvSpPr/>
      </dsp:nvSpPr>
      <dsp:spPr>
        <a:xfrm>
          <a:off x="5473" y="0"/>
          <a:ext cx="3272132" cy="239106"/>
        </a:xfrm>
        <a:prstGeom prst="chevr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kern="1200" dirty="0">
              <a:solidFill>
                <a:schemeClr val="tx1"/>
              </a:solidFill>
              <a:latin typeface="UD デジタル 教科書体 NK-B" panose="02020700000000000000" pitchFamily="18" charset="-128"/>
              <a:ea typeface="UD デジタル 教科書体 NK-B" panose="02020700000000000000" pitchFamily="18" charset="-128"/>
            </a:rPr>
            <a:t>貸出調整</a:t>
          </a:r>
        </a:p>
      </dsp:txBody>
      <dsp:txXfrm>
        <a:off x="125026" y="0"/>
        <a:ext cx="3033026" cy="239106"/>
      </dsp:txXfrm>
    </dsp:sp>
    <dsp:sp modelId="{CC86386C-D38A-458D-B120-85C2BFB6AAE6}">
      <dsp:nvSpPr>
        <dsp:cNvPr id="0" name=""/>
        <dsp:cNvSpPr/>
      </dsp:nvSpPr>
      <dsp:spPr>
        <a:xfrm>
          <a:off x="2955867" y="0"/>
          <a:ext cx="3272132" cy="239106"/>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kern="1200" dirty="0">
              <a:solidFill>
                <a:schemeClr val="tx1"/>
              </a:solidFill>
              <a:latin typeface="UD デジタル 教科書体 NK-B" panose="02020700000000000000" pitchFamily="18" charset="-128"/>
              <a:ea typeface="UD デジタル 教科書体 NK-B" panose="02020700000000000000" pitchFamily="18" charset="-128"/>
            </a:rPr>
            <a:t>貸し出し・返却</a:t>
          </a:r>
        </a:p>
      </dsp:txBody>
      <dsp:txXfrm>
        <a:off x="3075420" y="0"/>
        <a:ext cx="3033026" cy="239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70DA1-B84D-4DD3-B5CA-72EC8247E23B}">
      <dsp:nvSpPr>
        <dsp:cNvPr id="0" name=""/>
        <dsp:cNvSpPr/>
      </dsp:nvSpPr>
      <dsp:spPr>
        <a:xfrm>
          <a:off x="1042" y="0"/>
          <a:ext cx="2137276" cy="239106"/>
        </a:xfrm>
        <a:prstGeom prst="chevr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kern="1200" dirty="0">
              <a:solidFill>
                <a:schemeClr val="tx1"/>
              </a:solidFill>
              <a:latin typeface="UD デジタル 教科書体 NK-B" panose="02020700000000000000" pitchFamily="18" charset="-128"/>
              <a:ea typeface="UD デジタル 教科書体 NK-B" panose="02020700000000000000" pitchFamily="18" charset="-128"/>
            </a:rPr>
            <a:t>備蓄調整</a:t>
          </a:r>
        </a:p>
      </dsp:txBody>
      <dsp:txXfrm>
        <a:off x="120595" y="0"/>
        <a:ext cx="1898170" cy="2391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308" cy="490569"/>
          </a:xfrm>
          <a:prstGeom prst="rect">
            <a:avLst/>
          </a:prstGeom>
        </p:spPr>
        <p:txBody>
          <a:bodyPr vert="horz" lIns="89666" tIns="44834" rIns="89666" bIns="44834"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9" y="1"/>
            <a:ext cx="2880308" cy="490569"/>
          </a:xfrm>
          <a:prstGeom prst="rect">
            <a:avLst/>
          </a:prstGeom>
        </p:spPr>
        <p:txBody>
          <a:bodyPr vert="horz" lIns="89666" tIns="44834" rIns="89666" bIns="44834" rtlCol="0"/>
          <a:lstStyle>
            <a:lvl1pPr algn="r">
              <a:defRPr sz="1200"/>
            </a:lvl1pPr>
          </a:lstStyle>
          <a:p>
            <a:fld id="{E53B2C48-EEA4-4E46-BE47-AA884C05F656}" type="datetimeFigureOut">
              <a:rPr kumimoji="1" lang="ja-JP" altLang="en-US" smtClean="0"/>
              <a:t>2021/6/17</a:t>
            </a:fld>
            <a:endParaRPr kumimoji="1" lang="ja-JP" altLang="en-US"/>
          </a:p>
        </p:txBody>
      </p:sp>
      <p:sp>
        <p:nvSpPr>
          <p:cNvPr id="4" name="スライド イメージ プレースホルダー 3"/>
          <p:cNvSpPr>
            <a:spLocks noGrp="1" noRot="1" noChangeAspect="1"/>
          </p:cNvSpPr>
          <p:nvPr>
            <p:ph type="sldImg" idx="2"/>
          </p:nvPr>
        </p:nvSpPr>
        <p:spPr>
          <a:xfrm>
            <a:off x="388938" y="1222375"/>
            <a:ext cx="5868987" cy="3302000"/>
          </a:xfrm>
          <a:prstGeom prst="rect">
            <a:avLst/>
          </a:prstGeom>
          <a:noFill/>
          <a:ln w="12700">
            <a:solidFill>
              <a:prstClr val="black"/>
            </a:solidFill>
          </a:ln>
        </p:spPr>
        <p:txBody>
          <a:bodyPr vert="horz" lIns="89666" tIns="44834" rIns="89666" bIns="44834" rtlCol="0" anchor="ctr"/>
          <a:lstStyle/>
          <a:p>
            <a:endParaRPr lang="ja-JP" altLang="en-US"/>
          </a:p>
        </p:txBody>
      </p:sp>
      <p:sp>
        <p:nvSpPr>
          <p:cNvPr id="5" name="ノート プレースホルダー 4"/>
          <p:cNvSpPr>
            <a:spLocks noGrp="1"/>
          </p:cNvSpPr>
          <p:nvPr>
            <p:ph type="body" sz="quarter" idx="3"/>
          </p:nvPr>
        </p:nvSpPr>
        <p:spPr>
          <a:xfrm>
            <a:off x="664687" y="4705382"/>
            <a:ext cx="5317490" cy="3849856"/>
          </a:xfrm>
          <a:prstGeom prst="rect">
            <a:avLst/>
          </a:prstGeom>
        </p:spPr>
        <p:txBody>
          <a:bodyPr vert="horz" lIns="89666" tIns="44834" rIns="89666" bIns="448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66" tIns="44834" rIns="89666" bIns="448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9" y="9286846"/>
            <a:ext cx="2880308" cy="490568"/>
          </a:xfrm>
          <a:prstGeom prst="rect">
            <a:avLst/>
          </a:prstGeom>
        </p:spPr>
        <p:txBody>
          <a:bodyPr vert="horz" lIns="89666" tIns="44834" rIns="89666" bIns="44834" rtlCol="0" anchor="b"/>
          <a:lstStyle>
            <a:lvl1pPr algn="r">
              <a:defRPr sz="1200"/>
            </a:lvl1pPr>
          </a:lstStyle>
          <a:p>
            <a:fld id="{36624322-E536-4949-82DA-B3143862E8A1}" type="slidenum">
              <a:rPr kumimoji="1" lang="ja-JP" altLang="en-US" smtClean="0"/>
              <a:t>‹#›</a:t>
            </a:fld>
            <a:endParaRPr kumimoji="1" lang="ja-JP" altLang="en-US"/>
          </a:p>
        </p:txBody>
      </p:sp>
    </p:spTree>
    <p:extLst>
      <p:ext uri="{BB962C8B-B14F-4D97-AF65-F5344CB8AC3E}">
        <p14:creationId xmlns:p14="http://schemas.microsoft.com/office/powerpoint/2010/main" val="40917669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DEDF13-B391-4255-A71B-CC51F5E7B0AF}" type="slidenum">
              <a:rPr kumimoji="1" lang="ja-JP" altLang="en-US" smtClean="0"/>
              <a:t>1</a:t>
            </a:fld>
            <a:endParaRPr kumimoji="1" lang="ja-JP" altLang="en-US"/>
          </a:p>
        </p:txBody>
      </p:sp>
    </p:spTree>
    <p:extLst>
      <p:ext uri="{BB962C8B-B14F-4D97-AF65-F5344CB8AC3E}">
        <p14:creationId xmlns:p14="http://schemas.microsoft.com/office/powerpoint/2010/main" val="166025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0525" y="1222375"/>
            <a:ext cx="5865813" cy="33004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DEDF13-B391-4255-A71B-CC51F5E7B0AF}" type="slidenum">
              <a:rPr kumimoji="1" lang="ja-JP" altLang="en-US" smtClean="0"/>
              <a:t>2</a:t>
            </a:fld>
            <a:endParaRPr kumimoji="1" lang="ja-JP" altLang="en-US"/>
          </a:p>
        </p:txBody>
      </p:sp>
    </p:spTree>
    <p:extLst>
      <p:ext uri="{BB962C8B-B14F-4D97-AF65-F5344CB8AC3E}">
        <p14:creationId xmlns:p14="http://schemas.microsoft.com/office/powerpoint/2010/main" val="109903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0525" y="1222375"/>
            <a:ext cx="5865813" cy="33004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FB98CA-D6EC-4BA5-A9B2-86EEAB6615F3}" type="slidenum">
              <a:rPr kumimoji="1" lang="ja-JP" altLang="en-US" smtClean="0"/>
              <a:t>5</a:t>
            </a:fld>
            <a:endParaRPr kumimoji="1" lang="ja-JP" altLang="en-US"/>
          </a:p>
        </p:txBody>
      </p:sp>
    </p:spTree>
    <p:extLst>
      <p:ext uri="{BB962C8B-B14F-4D97-AF65-F5344CB8AC3E}">
        <p14:creationId xmlns:p14="http://schemas.microsoft.com/office/powerpoint/2010/main" val="86570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7AC2D2C-3CD6-43FF-98A1-74ACD5B531B5}"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31EF34-3E15-416B-9CAF-65AA2C738676}" type="slidenum">
              <a:rPr kumimoji="1" lang="ja-JP" altLang="en-US" smtClean="0"/>
              <a:t>‹#›</a:t>
            </a:fld>
            <a:endParaRPr kumimoji="1" lang="ja-JP" altLang="en-US"/>
          </a:p>
        </p:txBody>
      </p:sp>
    </p:spTree>
    <p:extLst>
      <p:ext uri="{BB962C8B-B14F-4D97-AF65-F5344CB8AC3E}">
        <p14:creationId xmlns:p14="http://schemas.microsoft.com/office/powerpoint/2010/main" val="192783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6A1AD06-B89C-42CA-819E-3C36606375DA}"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31EF34-3E15-416B-9CAF-65AA2C738676}" type="slidenum">
              <a:rPr kumimoji="1" lang="ja-JP" altLang="en-US" smtClean="0"/>
              <a:t>‹#›</a:t>
            </a:fld>
            <a:endParaRPr kumimoji="1" lang="ja-JP" altLang="en-US"/>
          </a:p>
        </p:txBody>
      </p:sp>
    </p:spTree>
    <p:extLst>
      <p:ext uri="{BB962C8B-B14F-4D97-AF65-F5344CB8AC3E}">
        <p14:creationId xmlns:p14="http://schemas.microsoft.com/office/powerpoint/2010/main" val="180702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2420BF3-841A-430D-AA9F-806ADF404AC2}"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31EF34-3E15-416B-9CAF-65AA2C738676}" type="slidenum">
              <a:rPr kumimoji="1" lang="ja-JP" altLang="en-US" smtClean="0"/>
              <a:t>‹#›</a:t>
            </a:fld>
            <a:endParaRPr kumimoji="1" lang="ja-JP" altLang="en-US"/>
          </a:p>
        </p:txBody>
      </p:sp>
    </p:spTree>
    <p:extLst>
      <p:ext uri="{BB962C8B-B14F-4D97-AF65-F5344CB8AC3E}">
        <p14:creationId xmlns:p14="http://schemas.microsoft.com/office/powerpoint/2010/main" val="238085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E632E5B-6098-4066-9B36-93AF12C8CF92}"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31EF34-3E15-416B-9CAF-65AA2C738676}" type="slidenum">
              <a:rPr kumimoji="1" lang="ja-JP" altLang="en-US" smtClean="0"/>
              <a:t>‹#›</a:t>
            </a:fld>
            <a:endParaRPr kumimoji="1" lang="ja-JP" altLang="en-US"/>
          </a:p>
        </p:txBody>
      </p:sp>
    </p:spTree>
    <p:extLst>
      <p:ext uri="{BB962C8B-B14F-4D97-AF65-F5344CB8AC3E}">
        <p14:creationId xmlns:p14="http://schemas.microsoft.com/office/powerpoint/2010/main" val="389766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563B2C8-AD76-4ECB-9813-989DD1B99062}"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31EF34-3E15-416B-9CAF-65AA2C738676}" type="slidenum">
              <a:rPr kumimoji="1" lang="ja-JP" altLang="en-US" smtClean="0"/>
              <a:t>‹#›</a:t>
            </a:fld>
            <a:endParaRPr kumimoji="1" lang="ja-JP" altLang="en-US"/>
          </a:p>
        </p:txBody>
      </p:sp>
    </p:spTree>
    <p:extLst>
      <p:ext uri="{BB962C8B-B14F-4D97-AF65-F5344CB8AC3E}">
        <p14:creationId xmlns:p14="http://schemas.microsoft.com/office/powerpoint/2010/main" val="150217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56663DC-9900-41D2-B98D-DEC8B6F07D5B}"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31EF34-3E15-416B-9CAF-65AA2C738676}" type="slidenum">
              <a:rPr kumimoji="1" lang="ja-JP" altLang="en-US" smtClean="0"/>
              <a:t>‹#›</a:t>
            </a:fld>
            <a:endParaRPr kumimoji="1" lang="ja-JP" altLang="en-US"/>
          </a:p>
        </p:txBody>
      </p:sp>
    </p:spTree>
    <p:extLst>
      <p:ext uri="{BB962C8B-B14F-4D97-AF65-F5344CB8AC3E}">
        <p14:creationId xmlns:p14="http://schemas.microsoft.com/office/powerpoint/2010/main" val="37201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A740EF5-2D3D-47CD-99D8-7E15EE9E9BDC}" type="datetime1">
              <a:rPr kumimoji="1" lang="ja-JP" altLang="en-US" smtClean="0"/>
              <a:t>2021/6/17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131EF34-3E15-416B-9CAF-65AA2C738676}" type="slidenum">
              <a:rPr kumimoji="1" lang="ja-JP" altLang="en-US" smtClean="0"/>
              <a:t>‹#›</a:t>
            </a:fld>
            <a:endParaRPr kumimoji="1" lang="ja-JP" altLang="en-US"/>
          </a:p>
        </p:txBody>
      </p:sp>
    </p:spTree>
    <p:extLst>
      <p:ext uri="{BB962C8B-B14F-4D97-AF65-F5344CB8AC3E}">
        <p14:creationId xmlns:p14="http://schemas.microsoft.com/office/powerpoint/2010/main" val="390757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9CF3CC2-C181-41B6-9875-4402F09D41AD}" type="datetime1">
              <a:rPr kumimoji="1" lang="ja-JP" altLang="en-US" smtClean="0"/>
              <a:t>2021/6/17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31EF34-3E15-416B-9CAF-65AA2C738676}" type="slidenum">
              <a:rPr kumimoji="1" lang="ja-JP" altLang="en-US" smtClean="0"/>
              <a:t>‹#›</a:t>
            </a:fld>
            <a:endParaRPr kumimoji="1" lang="ja-JP" altLang="en-US"/>
          </a:p>
        </p:txBody>
      </p:sp>
    </p:spTree>
    <p:extLst>
      <p:ext uri="{BB962C8B-B14F-4D97-AF65-F5344CB8AC3E}">
        <p14:creationId xmlns:p14="http://schemas.microsoft.com/office/powerpoint/2010/main" val="261054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A2053A1-7F64-47E6-8013-4E8DD05C197E}" type="datetime1">
              <a:rPr kumimoji="1" lang="ja-JP" altLang="en-US" smtClean="0"/>
              <a:t>2021/6/17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131EF34-3E15-416B-9CAF-65AA2C738676}" type="slidenum">
              <a:rPr kumimoji="1" lang="ja-JP" altLang="en-US" smtClean="0"/>
              <a:t>‹#›</a:t>
            </a:fld>
            <a:endParaRPr kumimoji="1" lang="ja-JP" altLang="en-US"/>
          </a:p>
        </p:txBody>
      </p:sp>
    </p:spTree>
    <p:extLst>
      <p:ext uri="{BB962C8B-B14F-4D97-AF65-F5344CB8AC3E}">
        <p14:creationId xmlns:p14="http://schemas.microsoft.com/office/powerpoint/2010/main" val="418881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6F98CFC-6A01-466A-B4BB-F703D23143BF}"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31EF34-3E15-416B-9CAF-65AA2C738676}" type="slidenum">
              <a:rPr kumimoji="1" lang="ja-JP" altLang="en-US" smtClean="0"/>
              <a:t>‹#›</a:t>
            </a:fld>
            <a:endParaRPr kumimoji="1" lang="ja-JP" altLang="en-US"/>
          </a:p>
        </p:txBody>
      </p:sp>
    </p:spTree>
    <p:extLst>
      <p:ext uri="{BB962C8B-B14F-4D97-AF65-F5344CB8AC3E}">
        <p14:creationId xmlns:p14="http://schemas.microsoft.com/office/powerpoint/2010/main" val="306184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E79A333-8B88-4EBC-8FE0-891DEC1DE432}"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31EF34-3E15-416B-9CAF-65AA2C738676}" type="slidenum">
              <a:rPr kumimoji="1" lang="ja-JP" altLang="en-US" smtClean="0"/>
              <a:t>‹#›</a:t>
            </a:fld>
            <a:endParaRPr kumimoji="1" lang="ja-JP" altLang="en-US"/>
          </a:p>
        </p:txBody>
      </p:sp>
    </p:spTree>
    <p:extLst>
      <p:ext uri="{BB962C8B-B14F-4D97-AF65-F5344CB8AC3E}">
        <p14:creationId xmlns:p14="http://schemas.microsoft.com/office/powerpoint/2010/main" val="374282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B06CF-3A0F-408D-B01D-EDEFB8963D5A}" type="datetime1">
              <a:rPr kumimoji="1" lang="ja-JP" altLang="en-US" smtClean="0"/>
              <a:t>2021/6/17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1EF34-3E15-416B-9CAF-65AA2C738676}" type="slidenum">
              <a:rPr kumimoji="1" lang="ja-JP" altLang="en-US" smtClean="0"/>
              <a:t>‹#›</a:t>
            </a:fld>
            <a:endParaRPr kumimoji="1" lang="ja-JP" altLang="en-US"/>
          </a:p>
        </p:txBody>
      </p:sp>
    </p:spTree>
    <p:extLst>
      <p:ext uri="{BB962C8B-B14F-4D97-AF65-F5344CB8AC3E}">
        <p14:creationId xmlns:p14="http://schemas.microsoft.com/office/powerpoint/2010/main" val="183746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diagramQuickStyle" Target="../diagrams/quickStyle2.xml"/><Relationship Id="rId1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17" Type="http://schemas.openxmlformats.org/officeDocument/2006/relationships/image" Target="../media/image18.png"/><Relationship Id="rId2" Type="http://schemas.openxmlformats.org/officeDocument/2006/relationships/image" Target="../media/image1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16.png"/><Relationship Id="rId19"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5.png"/><Relationship Id="rId14"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12192000" cy="523220"/>
          </a:xfrm>
          <a:prstGeom prst="rect">
            <a:avLst/>
          </a:prstGeom>
          <a:solidFill>
            <a:srgbClr val="000099"/>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ja-JP" altLang="en-US" sz="2800" dirty="0" smtClean="0">
                <a:latin typeface="UD デジタル 教科書体 NK-B" panose="02020700000000000000" pitchFamily="18" charset="-128"/>
                <a:ea typeface="UD デジタル 教科書体 NK-B" panose="02020700000000000000" pitchFamily="18" charset="-128"/>
              </a:rPr>
              <a:t>　　　　　　　　　今後</a:t>
            </a:r>
            <a:r>
              <a:rPr lang="ja-JP" altLang="en-US" sz="2800" dirty="0">
                <a:latin typeface="UD デジタル 教科書体 NK-B" panose="02020700000000000000" pitchFamily="18" charset="-128"/>
                <a:ea typeface="UD デジタル 教科書体 NK-B" panose="02020700000000000000" pitchFamily="18" charset="-128"/>
              </a:rPr>
              <a:t>の感染拡大に備えたコロナ包括</a:t>
            </a:r>
            <a:r>
              <a:rPr lang="ja-JP" altLang="en-US" sz="2800" dirty="0" smtClean="0">
                <a:latin typeface="UD デジタル 教科書体 NK-B" panose="02020700000000000000" pitchFamily="18" charset="-128"/>
                <a:ea typeface="UD デジタル 教科書体 NK-B" panose="02020700000000000000" pitchFamily="18" charset="-128"/>
              </a:rPr>
              <a:t>支援について</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8" name="正方形/長方形 7"/>
          <p:cNvSpPr/>
          <p:nvPr/>
        </p:nvSpPr>
        <p:spPr>
          <a:xfrm>
            <a:off x="0" y="472458"/>
            <a:ext cx="12192000" cy="507831"/>
          </a:xfrm>
          <a:prstGeom prst="rect">
            <a:avLst/>
          </a:prstGeom>
          <a:solidFill>
            <a:schemeClr val="accent4">
              <a:lumMod val="20000"/>
              <a:lumOff val="80000"/>
            </a:schemeClr>
          </a:solidFill>
        </p:spPr>
        <p:txBody>
          <a:bodyPr wrap="square" anchor="t">
            <a:spAutoFit/>
          </a:bodyPr>
          <a:lstStyle/>
          <a:p>
            <a:pPr marL="285750" indent="-285750">
              <a:lnSpc>
                <a:spcPct val="150000"/>
              </a:lnSpc>
              <a:buFont typeface="Wingdings" panose="05000000000000000000" pitchFamily="2" charset="2"/>
              <a:buChar char="u"/>
            </a:pPr>
            <a:r>
              <a:rPr lang="ja-JP" altLang="en-US" dirty="0">
                <a:latin typeface="UD デジタル 教科書体 NK-B" panose="02020700000000000000" pitchFamily="18" charset="-128"/>
                <a:ea typeface="UD デジタル 教科書体 NK-B" panose="02020700000000000000" pitchFamily="18" charset="-128"/>
              </a:rPr>
              <a:t>今後の感染拡大</a:t>
            </a:r>
            <a:r>
              <a:rPr lang="ja-JP" altLang="en-US" dirty="0" smtClean="0">
                <a:latin typeface="UD デジタル 教科書体 NK-B" panose="02020700000000000000" pitchFamily="18" charset="-128"/>
                <a:ea typeface="UD デジタル 教科書体 NK-B" panose="02020700000000000000" pitchFamily="18" charset="-128"/>
              </a:rPr>
              <a:t>に備え、医療</a:t>
            </a:r>
            <a:r>
              <a:rPr lang="ja-JP" altLang="en-US" dirty="0">
                <a:latin typeface="UD デジタル 教科書体 NK-B" panose="02020700000000000000" pitchFamily="18" charset="-128"/>
                <a:ea typeface="UD デジタル 教科書体 NK-B" panose="02020700000000000000" pitchFamily="18" charset="-128"/>
              </a:rPr>
              <a:t>提供体制を整備するため、以下のとおり支援事業を実施</a:t>
            </a:r>
            <a:endParaRPr lang="en-US" altLang="ja-JP" dirty="0">
              <a:latin typeface="UD デジタル 教科書体 NK-B" panose="02020700000000000000" pitchFamily="18" charset="-128"/>
              <a:ea typeface="UD デジタル 教科書体 NK-B" panose="02020700000000000000" pitchFamily="18" charset="-128"/>
            </a:endParaRPr>
          </a:p>
        </p:txBody>
      </p:sp>
      <p:graphicFrame>
        <p:nvGraphicFramePr>
          <p:cNvPr id="5" name="表 4"/>
          <p:cNvGraphicFramePr>
            <a:graphicFrameLocks noGrp="1"/>
          </p:cNvGraphicFramePr>
          <p:nvPr>
            <p:extLst/>
          </p:nvPr>
        </p:nvGraphicFramePr>
        <p:xfrm>
          <a:off x="122919" y="1166203"/>
          <a:ext cx="11830050" cy="5576221"/>
        </p:xfrm>
        <a:graphic>
          <a:graphicData uri="http://schemas.openxmlformats.org/drawingml/2006/table">
            <a:tbl>
              <a:tblPr firstRow="1" bandRow="1">
                <a:tableStyleId>{B301B821-A1FF-4177-AEE7-76D212191A09}</a:tableStyleId>
              </a:tblPr>
              <a:tblGrid>
                <a:gridCol w="6452054">
                  <a:extLst>
                    <a:ext uri="{9D8B030D-6E8A-4147-A177-3AD203B41FA5}">
                      <a16:colId xmlns:a16="http://schemas.microsoft.com/office/drawing/2014/main" val="681877904"/>
                    </a:ext>
                  </a:extLst>
                </a:gridCol>
                <a:gridCol w="5377996">
                  <a:extLst>
                    <a:ext uri="{9D8B030D-6E8A-4147-A177-3AD203B41FA5}">
                      <a16:colId xmlns:a16="http://schemas.microsoft.com/office/drawing/2014/main" val="3564800082"/>
                    </a:ext>
                  </a:extLst>
                </a:gridCol>
              </a:tblGrid>
              <a:tr h="423289">
                <a:tc>
                  <a:txBody>
                    <a:bodyPr/>
                    <a:lstStyle/>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方針と取組内容</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支援策</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204330"/>
                  </a:ext>
                </a:extLst>
              </a:tr>
              <a:tr h="964014">
                <a:tc>
                  <a:txBody>
                    <a:bodyPr/>
                    <a:lstStyle/>
                    <a:p>
                      <a:pPr marL="342900" indent="-342900">
                        <a:buFont typeface="+mj-lt"/>
                        <a:buAutoNum type="arabicPeriod"/>
                      </a:pPr>
                      <a:r>
                        <a:rPr kumimoji="1" lang="ja-JP" altLang="en-US" sz="1800" dirty="0">
                          <a:latin typeface="UD デジタル 教科書体 NK-B" panose="02020700000000000000" pitchFamily="18" charset="-128"/>
                          <a:ea typeface="UD デジタル 教科書体 NK-B" panose="02020700000000000000" pitchFamily="18" charset="-128"/>
                        </a:rPr>
                        <a:t>医療機能分化の</a:t>
                      </a:r>
                      <a:r>
                        <a:rPr kumimoji="1" lang="ja-JP" altLang="en-US" sz="1800" dirty="0" smtClean="0">
                          <a:latin typeface="UD デジタル 教科書体 NK-B" panose="02020700000000000000" pitchFamily="18" charset="-128"/>
                          <a:ea typeface="UD デジタル 教科書体 NK-B" panose="02020700000000000000" pitchFamily="18" charset="-128"/>
                        </a:rPr>
                        <a:t>推進</a:t>
                      </a:r>
                      <a:endParaRPr kumimoji="1" lang="en-US" altLang="ja-JP" sz="1800" dirty="0" smtClean="0">
                        <a:latin typeface="UD デジタル 教科書体 NK-B" panose="02020700000000000000" pitchFamily="18" charset="-128"/>
                        <a:ea typeface="UD デジタル 教科書体 NK-B" panose="02020700000000000000" pitchFamily="18" charset="-128"/>
                      </a:endParaRPr>
                    </a:p>
                    <a:p>
                      <a:pPr marL="342900" indent="-342900">
                        <a:buFont typeface="+mj-lt"/>
                        <a:buAutoNum type="arabicPeriod"/>
                      </a:pPr>
                      <a:endParaRPr kumimoji="1" lang="en-US" altLang="ja-JP" sz="1200" dirty="0" smtClean="0">
                        <a:latin typeface="UD デジタル 教科書体 NK-B" panose="02020700000000000000" pitchFamily="18" charset="-128"/>
                        <a:ea typeface="UD デジタル 教科書体 NK-B" panose="02020700000000000000" pitchFamily="18" charset="-128"/>
                      </a:endParaRPr>
                    </a:p>
                    <a:p>
                      <a:pPr marL="342900" indent="-342900">
                        <a:buFont typeface="+mj-lt"/>
                        <a:buAutoNum type="arabicPeriod"/>
                      </a:pPr>
                      <a:endParaRPr kumimoji="1" lang="en-US" altLang="ja-JP" sz="1200" dirty="0">
                        <a:latin typeface="UD デジタル 教科書体 NK-B" panose="02020700000000000000" pitchFamily="18" charset="-128"/>
                        <a:ea typeface="UD デジタル 教科書体 NK-B" panose="02020700000000000000" pitchFamily="18" charset="-128"/>
                      </a:endParaRPr>
                    </a:p>
                  </a:txBody>
                  <a:tcPr marT="10800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indent="0">
                        <a:lnSpc>
                          <a:spcPct val="150000"/>
                        </a:lnSpc>
                        <a:buSzPct val="80000"/>
                        <a:buFont typeface="+mj-ea"/>
                        <a:buNone/>
                      </a:pPr>
                      <a:r>
                        <a:rPr kumimoji="1" lang="ja-JP" altLang="en-US" sz="1100" dirty="0" smtClean="0">
                          <a:solidFill>
                            <a:schemeClr val="tx1"/>
                          </a:solidFill>
                          <a:latin typeface="UD デジタル 教科書体 NK-B" panose="02020700000000000000" pitchFamily="18" charset="-128"/>
                          <a:ea typeface="UD デジタル 教科書体 NK-B" panose="02020700000000000000" pitchFamily="18" charset="-128"/>
                        </a:rPr>
                        <a:t>　　①　</a:t>
                      </a:r>
                      <a:r>
                        <a:rPr kumimoji="1"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中等症</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・重症一体型病院へ</a:t>
                      </a:r>
                      <a:r>
                        <a:rPr kumimoji="1"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の協力金事業 </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９．３億円</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endParaRPr>
                    </a:p>
                  </a:txBody>
                  <a:tcPr marL="108000" marT="108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927575"/>
                  </a:ext>
                </a:extLst>
              </a:tr>
              <a:tr h="1029488">
                <a:tc>
                  <a:txBody>
                    <a:bodyPr/>
                    <a:lstStyle/>
                    <a:p>
                      <a:pPr marL="0" indent="0">
                        <a:buFont typeface="+mj-lt"/>
                        <a:buNone/>
                      </a:pPr>
                      <a:r>
                        <a:rPr kumimoji="1" lang="ja-JP" altLang="en-US" sz="1800" dirty="0" smtClean="0">
                          <a:latin typeface="UD デジタル 教科書体 NK-B" panose="02020700000000000000" pitchFamily="18" charset="-128"/>
                          <a:ea typeface="UD デジタル 教科書体 NK-B" panose="02020700000000000000" pitchFamily="18" charset="-128"/>
                        </a:rPr>
                        <a:t>２．　感染者急増時（災害級非常事態）に備えた更なる病床確保</a:t>
                      </a:r>
                      <a:endParaRPr kumimoji="1" lang="en-US" altLang="ja-JP" sz="1800" dirty="0" smtClean="0">
                        <a:latin typeface="UD デジタル 教科書体 NK-B" panose="02020700000000000000" pitchFamily="18" charset="-128"/>
                        <a:ea typeface="UD デジタル 教科書体 NK-B" panose="02020700000000000000" pitchFamily="18" charset="-128"/>
                      </a:endParaRPr>
                    </a:p>
                    <a:p>
                      <a:pPr marL="0" indent="0">
                        <a:buFont typeface="+mj-lt"/>
                        <a:buNone/>
                      </a:pPr>
                      <a:endParaRPr kumimoji="1" lang="en-US" altLang="ja-JP" sz="1200" dirty="0" smtClean="0">
                        <a:latin typeface="UD デジタル 教科書体 NK-B" panose="02020700000000000000" pitchFamily="18" charset="-128"/>
                        <a:ea typeface="UD デジタル 教科書体 NK-B" panose="02020700000000000000" pitchFamily="18" charset="-128"/>
                      </a:endParaRPr>
                    </a:p>
                    <a:p>
                      <a:pPr marL="0" indent="0">
                        <a:buFont typeface="+mj-lt"/>
                        <a:buNone/>
                      </a:pP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marT="10800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50000"/>
                        </a:lnSpc>
                        <a:spcBef>
                          <a:spcPts val="0"/>
                        </a:spcBef>
                        <a:spcAft>
                          <a:spcPts val="0"/>
                        </a:spcAft>
                        <a:buClrTx/>
                        <a:buSzPct val="80000"/>
                        <a:buFont typeface="+mj-ea"/>
                        <a:buNone/>
                        <a:tabLst/>
                        <a:defRPr/>
                      </a:pPr>
                      <a:r>
                        <a:rPr kumimoji="1" lang="ja-JP" altLang="en-US" sz="1100" b="1" dirty="0" smtClean="0">
                          <a:solidFill>
                            <a:schemeClr val="tx1"/>
                          </a:solidFill>
                          <a:latin typeface="UD デジタル 教科書体 NK-B" panose="02020700000000000000" pitchFamily="18" charset="-128"/>
                          <a:ea typeface="UD デジタル 教科書体 NK-B" panose="02020700000000000000" pitchFamily="18" charset="-128"/>
                        </a:rPr>
                        <a:t>　　①　</a:t>
                      </a:r>
                      <a:r>
                        <a:rPr kumimoji="1"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病床整備に必要な経費に対する補助 　</a:t>
                      </a:r>
                      <a:r>
                        <a:rPr kumimoji="1" lang="en-US" altLang="ja-JP" sz="105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b="1" dirty="0" smtClean="0">
                          <a:solidFill>
                            <a:schemeClr val="tx1"/>
                          </a:solidFill>
                          <a:latin typeface="UD デジタル 教科書体 NK-B" panose="02020700000000000000" pitchFamily="18" charset="-128"/>
                          <a:ea typeface="UD デジタル 教科書体 NK-B" panose="02020700000000000000" pitchFamily="18" charset="-128"/>
                        </a:rPr>
                        <a:t>２１７億円</a:t>
                      </a:r>
                      <a:r>
                        <a:rPr kumimoji="1" lang="en-US" altLang="ja-JP" sz="1050" b="1" dirty="0" smtClean="0">
                          <a:solidFill>
                            <a:schemeClr val="tx1"/>
                          </a:solidFill>
                          <a:latin typeface="UD デジタル 教科書体 NK-B" panose="02020700000000000000" pitchFamily="18" charset="-128"/>
                          <a:ea typeface="UD デジタル 教科書体 NK-B" panose="02020700000000000000" pitchFamily="18" charset="-128"/>
                        </a:rPr>
                        <a:t>】</a:t>
                      </a:r>
                    </a:p>
                    <a:p>
                      <a:pPr marL="0" marR="0" lvl="0" indent="0" algn="l" defTabSz="914400" rtl="0" eaLnBrk="1" fontAlgn="auto" latinLnBrk="0" hangingPunct="1">
                        <a:lnSpc>
                          <a:spcPct val="150000"/>
                        </a:lnSpc>
                        <a:spcBef>
                          <a:spcPts val="0"/>
                        </a:spcBef>
                        <a:spcAft>
                          <a:spcPts val="0"/>
                        </a:spcAft>
                        <a:buClrTx/>
                        <a:buSzPct val="80000"/>
                        <a:buFont typeface="+mj-ea"/>
                        <a:buNone/>
                        <a:tabLst/>
                        <a:defRPr/>
                      </a:pPr>
                      <a:r>
                        <a:rPr kumimoji="1" lang="ja-JP" altLang="en-US" sz="1050" b="1" spc="-150"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100" spc="-150" dirty="0" smtClean="0">
                          <a:solidFill>
                            <a:schemeClr val="tx1"/>
                          </a:solidFill>
                          <a:latin typeface="UD デジタル 教科書体 NK-B" panose="02020700000000000000" pitchFamily="18" charset="-128"/>
                          <a:ea typeface="UD デジタル 教科書体 NK-B" panose="02020700000000000000" pitchFamily="18" charset="-128"/>
                        </a:rPr>
                        <a:t>②　　</a:t>
                      </a:r>
                      <a:r>
                        <a:rPr kumimoji="1" lang="ja-JP" altLang="en-US" sz="1400" spc="-150" dirty="0" smtClean="0">
                          <a:solidFill>
                            <a:schemeClr val="tx1"/>
                          </a:solidFill>
                          <a:latin typeface="UD デジタル 教科書体 NK-B" panose="02020700000000000000" pitchFamily="18" charset="-128"/>
                          <a:ea typeface="UD デジタル 教科書体 NK-B" panose="02020700000000000000" pitchFamily="18" charset="-128"/>
                        </a:rPr>
                        <a:t>医師のスキルアップ支援（新型コロナ治療サポートチーム） 　</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smtClean="0">
                          <a:latin typeface="UD デジタル 教科書体 NK-B" panose="02020700000000000000" pitchFamily="18" charset="-128"/>
                          <a:ea typeface="UD デジタル 教科書体 NK-B" panose="02020700000000000000" pitchFamily="18" charset="-128"/>
                        </a:rPr>
                        <a:t>５００万円</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50000"/>
                        </a:lnSpc>
                        <a:spcBef>
                          <a:spcPts val="0"/>
                        </a:spcBef>
                        <a:spcAft>
                          <a:spcPts val="0"/>
                        </a:spcAft>
                        <a:buClrTx/>
                        <a:buSzPct val="80000"/>
                        <a:buFont typeface="+mj-ea"/>
                        <a:buNone/>
                        <a:tabLst/>
                        <a:defRPr/>
                      </a:pPr>
                      <a:r>
                        <a:rPr kumimoji="1" lang="ja-JP" altLang="en-US" sz="1100" dirty="0" smtClean="0">
                          <a:solidFill>
                            <a:schemeClr val="tx1"/>
                          </a:solidFill>
                          <a:latin typeface="UD デジタル 教科書体 NK-B" panose="02020700000000000000" pitchFamily="18" charset="-128"/>
                          <a:ea typeface="UD デジタル 教科書体 NK-B" panose="02020700000000000000" pitchFamily="18" charset="-128"/>
                        </a:rPr>
                        <a:t>　　③　</a:t>
                      </a:r>
                      <a:r>
                        <a:rPr kumimoji="1"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看護師研修（</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座学研修、実地研修、院内研修</a:t>
                      </a:r>
                      <a:r>
                        <a:rPr kumimoji="1"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支援）</a:t>
                      </a:r>
                      <a:r>
                        <a:rPr kumimoji="1"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b="1" dirty="0" smtClean="0">
                          <a:latin typeface="UD デジタル 教科書体 NK-B" panose="02020700000000000000" pitchFamily="18" charset="-128"/>
                          <a:ea typeface="UD デジタル 教科書体 NK-B" panose="02020700000000000000" pitchFamily="18" charset="-128"/>
                        </a:rPr>
                        <a:t>０．３億円</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1050" b="1" spc="0" dirty="0">
                        <a:solidFill>
                          <a:schemeClr val="tx1"/>
                        </a:solidFill>
                        <a:latin typeface="UD デジタル 教科書体 NK-B" panose="02020700000000000000" pitchFamily="18" charset="-128"/>
                        <a:ea typeface="UD デジタル 教科書体 NK-B" panose="02020700000000000000" pitchFamily="18" charset="-128"/>
                      </a:endParaRPr>
                    </a:p>
                  </a:txBody>
                  <a:tcPr marL="108000" marT="108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719479"/>
                  </a:ext>
                </a:extLst>
              </a:tr>
              <a:tr h="1029488">
                <a:tc>
                  <a:txBody>
                    <a:bodyPr/>
                    <a:lstStyle/>
                    <a:p>
                      <a:pPr marL="342900" indent="-342900">
                        <a:buFont typeface="+mj-lt"/>
                        <a:buAutoNum type="arabicPeriod" startAt="3"/>
                      </a:pPr>
                      <a:r>
                        <a:rPr kumimoji="1" lang="ja-JP" altLang="en-US" sz="1800" dirty="0">
                          <a:latin typeface="UD デジタル 教科書体 NK-B" panose="02020700000000000000" pitchFamily="18" charset="-128"/>
                          <a:ea typeface="UD デジタル 教科書体 NK-B" panose="02020700000000000000" pitchFamily="18" charset="-128"/>
                        </a:rPr>
                        <a:t>転院・退院の支援の</a:t>
                      </a:r>
                      <a:r>
                        <a:rPr kumimoji="1" lang="ja-JP" altLang="en-US" sz="1800" dirty="0" smtClean="0">
                          <a:latin typeface="UD デジタル 教科書体 NK-B" panose="02020700000000000000" pitchFamily="18" charset="-128"/>
                          <a:ea typeface="UD デジタル 教科書体 NK-B" panose="02020700000000000000" pitchFamily="18" charset="-128"/>
                        </a:rPr>
                        <a:t>強化</a:t>
                      </a:r>
                      <a:endParaRPr kumimoji="1" lang="en-US" altLang="ja-JP" sz="1800" dirty="0" smtClean="0">
                        <a:latin typeface="UD デジタル 教科書体 NK-B" panose="02020700000000000000" pitchFamily="18" charset="-128"/>
                        <a:ea typeface="UD デジタル 教科書体 NK-B" panose="02020700000000000000" pitchFamily="18" charset="-128"/>
                      </a:endParaRPr>
                    </a:p>
                    <a:p>
                      <a:pPr marL="342900" indent="-342900">
                        <a:buFont typeface="+mj-lt"/>
                        <a:buAutoNum type="arabicPeriod" startAt="3"/>
                      </a:pPr>
                      <a:endParaRPr kumimoji="1" lang="en-US" altLang="ja-JP" sz="1200" dirty="0" smtClean="0">
                        <a:latin typeface="UD デジタル 教科書体 NK-B" panose="02020700000000000000" pitchFamily="18" charset="-128"/>
                        <a:ea typeface="UD デジタル 教科書体 NK-B" panose="02020700000000000000" pitchFamily="18" charset="-128"/>
                      </a:endParaRPr>
                    </a:p>
                    <a:p>
                      <a:pPr marL="342900" indent="-342900">
                        <a:buFont typeface="+mj-lt"/>
                        <a:buAutoNum type="arabicPeriod" startAt="3"/>
                      </a:pP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marT="10800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indent="0">
                        <a:lnSpc>
                          <a:spcPct val="150000"/>
                        </a:lnSpc>
                        <a:buSzPct val="80000"/>
                        <a:buFont typeface="+mj-ea"/>
                        <a:buNone/>
                      </a:pPr>
                      <a:r>
                        <a:rPr kumimoji="1" lang="ja-JP" altLang="en-US" sz="1100" dirty="0" smtClean="0">
                          <a:solidFill>
                            <a:schemeClr val="tx1"/>
                          </a:solidFill>
                          <a:latin typeface="UD デジタル 教科書体 NK-B" panose="02020700000000000000" pitchFamily="18" charset="-128"/>
                          <a:ea typeface="UD デジタル 教科書体 NK-B" panose="02020700000000000000" pitchFamily="18" charset="-128"/>
                        </a:rPr>
                        <a:t>　　①</a:t>
                      </a:r>
                      <a:r>
                        <a:rPr kumimoji="1"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 大阪府転退院サポートセンターの設置 　</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p>
                    <a:p>
                      <a:pPr marL="0" indent="0">
                        <a:lnSpc>
                          <a:spcPct val="150000"/>
                        </a:lnSpc>
                        <a:buSzPct val="80000"/>
                        <a:buFont typeface="+mj-ea"/>
                        <a:buNone/>
                      </a:pPr>
                      <a:r>
                        <a:rPr kumimoji="1" lang="ja-JP" altLang="en-US" sz="1100" b="1" dirty="0" smtClean="0">
                          <a:solidFill>
                            <a:schemeClr val="tx1"/>
                          </a:solidFill>
                          <a:latin typeface="UD デジタル 教科書体 NK-B" panose="02020700000000000000" pitchFamily="18" charset="-128"/>
                          <a:ea typeface="UD デジタル 教科書体 NK-B" panose="02020700000000000000" pitchFamily="18" charset="-128"/>
                        </a:rPr>
                        <a:t>　　②　 </a:t>
                      </a:r>
                      <a:r>
                        <a:rPr kumimoji="1"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転院</a:t>
                      </a:r>
                      <a:r>
                        <a:rPr kumimoji="1"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支援マッチングシステムの</a:t>
                      </a:r>
                      <a:r>
                        <a:rPr kumimoji="1"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運用</a:t>
                      </a:r>
                      <a:r>
                        <a:rPr kumimoji="1" lang="ja-JP" altLang="en-US" sz="105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０．２億円</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p>
                    <a:p>
                      <a:pPr marL="0" indent="0">
                        <a:lnSpc>
                          <a:spcPct val="150000"/>
                        </a:lnSpc>
                        <a:buSzPct val="80000"/>
                        <a:buFont typeface="+mj-ea"/>
                        <a:buNone/>
                      </a:pPr>
                      <a:r>
                        <a:rPr kumimoji="1" lang="ja-JP" altLang="en-US" sz="1050" b="1" spc="-150"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100" b="1" spc="-150" dirty="0" smtClean="0">
                          <a:solidFill>
                            <a:schemeClr val="tx1"/>
                          </a:solidFill>
                          <a:latin typeface="UD デジタル 教科書体 NK-B" panose="02020700000000000000" pitchFamily="18" charset="-128"/>
                          <a:ea typeface="UD デジタル 教科書体 NK-B" panose="02020700000000000000" pitchFamily="18" charset="-128"/>
                        </a:rPr>
                        <a:t>③ 　  </a:t>
                      </a:r>
                      <a:r>
                        <a:rPr kumimoji="1" lang="ja-JP" altLang="en-US" sz="1400" b="1" spc="-150" dirty="0" smtClean="0">
                          <a:solidFill>
                            <a:schemeClr val="tx1"/>
                          </a:solidFill>
                          <a:latin typeface="UD デジタル 教科書体 NK-B" panose="02020700000000000000" pitchFamily="18" charset="-128"/>
                          <a:ea typeface="UD デジタル 教科書体 NK-B" panose="02020700000000000000" pitchFamily="18" charset="-128"/>
                        </a:rPr>
                        <a:t>転院</a:t>
                      </a:r>
                      <a:r>
                        <a:rPr kumimoji="1" lang="ja-JP" altLang="en-US" sz="1400" b="1" spc="-150" dirty="0">
                          <a:solidFill>
                            <a:schemeClr val="tx1"/>
                          </a:solidFill>
                          <a:latin typeface="UD デジタル 教科書体 NK-B" panose="02020700000000000000" pitchFamily="18" charset="-128"/>
                          <a:ea typeface="UD デジタル 教科書体 NK-B" panose="02020700000000000000" pitchFamily="18" charset="-128"/>
                        </a:rPr>
                        <a:t>支援マッチングシステム</a:t>
                      </a:r>
                      <a:r>
                        <a:rPr kumimoji="1" lang="ja-JP" altLang="en-US" sz="1400" b="0" u="none" strike="noStrike" spc="-150" dirty="0">
                          <a:solidFill>
                            <a:schemeClr val="tx1"/>
                          </a:solidFill>
                          <a:effectLst/>
                          <a:latin typeface="UD デジタル 教科書体 NK-B" panose="02020700000000000000" pitchFamily="18" charset="-128"/>
                          <a:ea typeface="UD デジタル 教科書体 NK-B" panose="02020700000000000000" pitchFamily="18" charset="-128"/>
                        </a:rPr>
                        <a:t>参画</a:t>
                      </a:r>
                      <a:r>
                        <a:rPr lang="ja-JP" altLang="en-US" sz="1400" u="none" strike="noStrike" spc="-150" dirty="0">
                          <a:solidFill>
                            <a:schemeClr val="tx1"/>
                          </a:solidFill>
                          <a:effectLst/>
                          <a:latin typeface="UD デジタル 教科書体 NK-B" panose="02020700000000000000" pitchFamily="18" charset="-128"/>
                          <a:ea typeface="UD デジタル 教科書体 NK-B" panose="02020700000000000000" pitchFamily="18" charset="-128"/>
                        </a:rPr>
                        <a:t>医療機関への支援</a:t>
                      </a:r>
                      <a:r>
                        <a:rPr lang="ja-JP" altLang="en-US" sz="1400" u="none" strike="noStrike" spc="-150" dirty="0" smtClean="0">
                          <a:solidFill>
                            <a:schemeClr val="tx1"/>
                          </a:solidFill>
                          <a:effectLst/>
                          <a:latin typeface="UD デジタル 教科書体 NK-B" panose="02020700000000000000" pitchFamily="18" charset="-128"/>
                          <a:ea typeface="UD デジタル 教科書体 NK-B" panose="02020700000000000000" pitchFamily="18" charset="-128"/>
                        </a:rPr>
                        <a:t>金</a:t>
                      </a:r>
                      <a:r>
                        <a:rPr kumimoji="1" lang="ja-JP" altLang="en-US" sz="1400" spc="-150" dirty="0" smtClean="0">
                          <a:solidFill>
                            <a:schemeClr val="tx1"/>
                          </a:solidFill>
                          <a:latin typeface="UD デジタル 教科書体 NK-B" panose="02020700000000000000" pitchFamily="18" charset="-128"/>
                          <a:ea typeface="UD デジタル 教科書体 NK-B" panose="02020700000000000000" pitchFamily="18" charset="-128"/>
                        </a:rPr>
                        <a:t>事業 　</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２．３億円</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sz="1050" u="none" strike="noStrike" dirty="0" smtClean="0">
                        <a:solidFill>
                          <a:schemeClr val="tx1"/>
                        </a:solidFill>
                        <a:effectLst/>
                        <a:latin typeface="UD デジタル 教科書体 NK-B" panose="02020700000000000000" pitchFamily="18" charset="-128"/>
                        <a:ea typeface="UD デジタル 教科書体 NK-B" panose="02020700000000000000" pitchFamily="18" charset="-128"/>
                      </a:endParaRPr>
                    </a:p>
                  </a:txBody>
                  <a:tcPr marL="108000" marT="108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4804005"/>
                  </a:ext>
                </a:extLst>
              </a:tr>
              <a:tr h="1129041">
                <a:tc>
                  <a:txBody>
                    <a:bodyPr/>
                    <a:lstStyle/>
                    <a:p>
                      <a:pPr marL="342900" indent="-342900">
                        <a:buFont typeface="+mj-lt"/>
                        <a:buAutoNum type="arabicPeriod" startAt="4"/>
                      </a:pPr>
                      <a:r>
                        <a:rPr kumimoji="1" lang="ja-JP" altLang="en-US" sz="1800" dirty="0">
                          <a:latin typeface="UD デジタル 教科書体 NK-B" panose="02020700000000000000" pitchFamily="18" charset="-128"/>
                          <a:ea typeface="UD デジタル 教科書体 NK-B" panose="02020700000000000000" pitchFamily="18" charset="-128"/>
                        </a:rPr>
                        <a:t>入院待機ステーションの設置にかかる</a:t>
                      </a:r>
                      <a:r>
                        <a:rPr kumimoji="1" lang="ja-JP" altLang="en-US" sz="1800" dirty="0" smtClean="0">
                          <a:latin typeface="UD デジタル 教科書体 NK-B" panose="02020700000000000000" pitchFamily="18" charset="-128"/>
                          <a:ea typeface="UD デジタル 教科書体 NK-B" panose="02020700000000000000" pitchFamily="18" charset="-128"/>
                        </a:rPr>
                        <a:t>支援</a:t>
                      </a:r>
                      <a:endParaRPr kumimoji="1" lang="en-US" altLang="ja-JP" sz="1800" dirty="0" smtClean="0">
                        <a:latin typeface="UD デジタル 教科書体 NK-B" panose="02020700000000000000" pitchFamily="18" charset="-128"/>
                        <a:ea typeface="UD デジタル 教科書体 NK-B" panose="02020700000000000000" pitchFamily="18" charset="-128"/>
                      </a:endParaRPr>
                    </a:p>
                    <a:p>
                      <a:pPr marL="342900" indent="-342900">
                        <a:buFont typeface="+mj-lt"/>
                        <a:buAutoNum type="arabicPeriod" startAt="4"/>
                      </a:pPr>
                      <a:endParaRPr kumimoji="1" lang="en-US" altLang="ja-JP" sz="1200" dirty="0" smtClean="0">
                        <a:latin typeface="UD デジタル 教科書体 NK-B" panose="02020700000000000000" pitchFamily="18" charset="-128"/>
                        <a:ea typeface="UD デジタル 教科書体 NK-B" panose="02020700000000000000" pitchFamily="18" charset="-128"/>
                      </a:endParaRPr>
                    </a:p>
                    <a:p>
                      <a:pPr marL="342900" indent="-342900">
                        <a:buFont typeface="+mj-lt"/>
                        <a:buAutoNum type="arabicPeriod" startAt="4"/>
                      </a:pP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marT="10800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50000"/>
                        </a:lnSpc>
                        <a:spcBef>
                          <a:spcPts val="0"/>
                        </a:spcBef>
                        <a:spcAft>
                          <a:spcPts val="0"/>
                        </a:spcAft>
                        <a:buClrTx/>
                        <a:buSzPct val="80000"/>
                        <a:buFont typeface="+mj-ea"/>
                        <a:buNone/>
                        <a:tabLst/>
                        <a:defRPr/>
                      </a:pPr>
                      <a:r>
                        <a:rPr kumimoji="1" lang="ja-JP" altLang="en-US" sz="1100" b="1" dirty="0" smtClean="0">
                          <a:solidFill>
                            <a:schemeClr val="tx1"/>
                          </a:solidFill>
                          <a:latin typeface="UD デジタル 教科書体 NK-B" panose="02020700000000000000" pitchFamily="18" charset="-128"/>
                          <a:ea typeface="UD デジタル 教科書体 NK-B" panose="02020700000000000000" pitchFamily="18" charset="-128"/>
                        </a:rPr>
                        <a:t>　　①　</a:t>
                      </a:r>
                      <a:r>
                        <a:rPr kumimoji="1"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一時</a:t>
                      </a:r>
                      <a:r>
                        <a:rPr kumimoji="1"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待機場所を設置する市町村等への</a:t>
                      </a:r>
                      <a:r>
                        <a:rPr kumimoji="1"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支援　 </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０．９億円</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1050" b="1" dirty="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50000"/>
                        </a:lnSpc>
                        <a:spcBef>
                          <a:spcPts val="0"/>
                        </a:spcBef>
                        <a:spcAft>
                          <a:spcPts val="0"/>
                        </a:spcAft>
                        <a:buClrTx/>
                        <a:buSzPct val="80000"/>
                        <a:buFont typeface="+mj-ea"/>
                        <a:buNone/>
                        <a:tabLst/>
                        <a:defRPr/>
                      </a:pPr>
                      <a:r>
                        <a:rPr kumimoji="1" lang="ja-JP" altLang="en-US" sz="1100" b="1" dirty="0" smtClean="0">
                          <a:solidFill>
                            <a:schemeClr val="tx1"/>
                          </a:solidFill>
                          <a:latin typeface="UD デジタル 教科書体 NK-B" panose="02020700000000000000" pitchFamily="18" charset="-128"/>
                          <a:ea typeface="UD デジタル 教科書体 NK-B" panose="02020700000000000000" pitchFamily="18" charset="-128"/>
                        </a:rPr>
                        <a:t>　　②　</a:t>
                      </a:r>
                      <a:r>
                        <a:rPr kumimoji="1"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協力</a:t>
                      </a:r>
                      <a:r>
                        <a:rPr kumimoji="1"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医療機関への協力</a:t>
                      </a:r>
                      <a:r>
                        <a:rPr kumimoji="1"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金</a:t>
                      </a:r>
                      <a:r>
                        <a:rPr kumimoji="1"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事業 　</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０．９億円</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1050" b="1" dirty="0">
                        <a:solidFill>
                          <a:schemeClr val="tx1"/>
                        </a:solidFill>
                        <a:latin typeface="UD デジタル 教科書体 NK-B" panose="02020700000000000000" pitchFamily="18" charset="-128"/>
                        <a:ea typeface="UD デジタル 教科書体 NK-B" panose="02020700000000000000" pitchFamily="18" charset="-128"/>
                      </a:endParaRPr>
                    </a:p>
                  </a:txBody>
                  <a:tcPr marL="108000" marT="108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0702505"/>
                  </a:ext>
                </a:extLst>
              </a:tr>
              <a:tr h="798286">
                <a:tc>
                  <a:txBody>
                    <a:bodyPr/>
                    <a:lstStyle/>
                    <a:p>
                      <a:pPr marL="342900" indent="-342900">
                        <a:buFont typeface="+mj-lt"/>
                        <a:buAutoNum type="arabicPeriod" startAt="5"/>
                      </a:pPr>
                      <a:r>
                        <a:rPr kumimoji="1" lang="ja-JP" altLang="en-US" sz="1800" spc="-150" dirty="0">
                          <a:latin typeface="UD デジタル 教科書体 NK-B" panose="02020700000000000000" pitchFamily="18" charset="-128"/>
                          <a:ea typeface="UD デジタル 教科書体 NK-B" panose="02020700000000000000" pitchFamily="18" charset="-128"/>
                        </a:rPr>
                        <a:t>宿泊療養、自宅</a:t>
                      </a:r>
                      <a:r>
                        <a:rPr kumimoji="1" lang="ja-JP" altLang="en-US" sz="1800" spc="-150" dirty="0" smtClean="0">
                          <a:latin typeface="UD デジタル 教科書体 NK-B" panose="02020700000000000000" pitchFamily="18" charset="-128"/>
                          <a:ea typeface="UD デジタル 教科書体 NK-B" panose="02020700000000000000" pitchFamily="18" charset="-128"/>
                        </a:rPr>
                        <a:t>療養・</a:t>
                      </a:r>
                      <a:r>
                        <a:rPr kumimoji="1" lang="ja-JP" altLang="en-US" sz="1800" spc="-150" dirty="0">
                          <a:latin typeface="UD デジタル 教科書体 NK-B" panose="02020700000000000000" pitchFamily="18" charset="-128"/>
                          <a:ea typeface="UD デジタル 教科書体 NK-B" panose="02020700000000000000" pitchFamily="18" charset="-128"/>
                        </a:rPr>
                        <a:t>入院調整中患者における対応の</a:t>
                      </a:r>
                      <a:r>
                        <a:rPr kumimoji="1" lang="ja-JP" altLang="en-US" sz="1800" spc="-150" dirty="0" smtClean="0">
                          <a:latin typeface="UD デジタル 教科書体 NK-B" panose="02020700000000000000" pitchFamily="18" charset="-128"/>
                          <a:ea typeface="UD デジタル 教科書体 NK-B" panose="02020700000000000000" pitchFamily="18" charset="-128"/>
                        </a:rPr>
                        <a:t>充実</a:t>
                      </a:r>
                      <a:r>
                        <a:rPr kumimoji="1" lang="ja-JP" altLang="en-US" sz="1800" spc="-150" dirty="0">
                          <a:latin typeface="UD デジタル 教科書体 NK-B" panose="02020700000000000000" pitchFamily="18" charset="-128"/>
                          <a:ea typeface="UD デジタル 教科書体 NK-B" panose="02020700000000000000" pitchFamily="18" charset="-128"/>
                        </a:rPr>
                        <a:t>・</a:t>
                      </a:r>
                      <a:r>
                        <a:rPr kumimoji="1" lang="ja-JP" altLang="en-US" sz="1800" spc="-150" dirty="0" smtClean="0">
                          <a:latin typeface="UD デジタル 教科書体 NK-B" panose="02020700000000000000" pitchFamily="18" charset="-128"/>
                          <a:ea typeface="UD デジタル 教科書体 NK-B" panose="02020700000000000000" pitchFamily="18" charset="-128"/>
                        </a:rPr>
                        <a:t>強化</a:t>
                      </a:r>
                      <a:endParaRPr kumimoji="1" lang="en-US" altLang="ja-JP" sz="1800" spc="-150" dirty="0" smtClean="0">
                        <a:latin typeface="UD デジタル 教科書体 NK-B" panose="02020700000000000000" pitchFamily="18" charset="-128"/>
                        <a:ea typeface="UD デジタル 教科書体 NK-B" panose="02020700000000000000" pitchFamily="18" charset="-128"/>
                      </a:endParaRPr>
                    </a:p>
                    <a:p>
                      <a:pPr marL="0" indent="0">
                        <a:buFont typeface="+mj-lt"/>
                        <a:buNone/>
                      </a:pPr>
                      <a:endParaRPr kumimoji="1" lang="en-US" altLang="ja-JP" sz="1400" spc="-150" dirty="0" smtClean="0">
                        <a:latin typeface="UD デジタル 教科書体 NK-B" panose="02020700000000000000" pitchFamily="18" charset="-128"/>
                        <a:ea typeface="UD デジタル 教科書体 NK-B" panose="02020700000000000000" pitchFamily="18" charset="-128"/>
                      </a:endParaRPr>
                    </a:p>
                  </a:txBody>
                  <a:tcPr marT="10800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50000"/>
                        </a:lnSpc>
                        <a:spcBef>
                          <a:spcPts val="0"/>
                        </a:spcBef>
                        <a:spcAft>
                          <a:spcPts val="0"/>
                        </a:spcAft>
                        <a:buClrTx/>
                        <a:buSzPct val="80000"/>
                        <a:buFont typeface="+mj-ea"/>
                        <a:buNone/>
                        <a:tabLst/>
                        <a:defRPr/>
                      </a:pPr>
                      <a:r>
                        <a:rPr kumimoji="1" lang="ja-JP" altLang="en-US" sz="1100" dirty="0" smtClean="0">
                          <a:solidFill>
                            <a:schemeClr val="tx1"/>
                          </a:solidFill>
                          <a:latin typeface="UD デジタル 教科書体 NK-B" panose="02020700000000000000" pitchFamily="18" charset="-128"/>
                          <a:ea typeface="UD デジタル 教科書体 NK-B" panose="02020700000000000000" pitchFamily="18" charset="-128"/>
                        </a:rPr>
                        <a:t>　　①　</a:t>
                      </a:r>
                      <a:r>
                        <a:rPr kumimoji="1"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宿泊</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療養施設連携型</a:t>
                      </a:r>
                      <a:r>
                        <a:rPr kumimoji="1"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病院</a:t>
                      </a:r>
                      <a:r>
                        <a:rPr kumimoji="1" lang="ja-JP" altLang="en-US" sz="1400" strike="noStrike" baseline="0" dirty="0" smtClean="0">
                          <a:solidFill>
                            <a:schemeClr val="tx1"/>
                          </a:solidFill>
                          <a:latin typeface="UD デジタル 教科書体 NK-B" panose="02020700000000000000" pitchFamily="18" charset="-128"/>
                          <a:ea typeface="UD デジタル 教科書体 NK-B" panose="02020700000000000000" pitchFamily="18" charset="-128"/>
                        </a:rPr>
                        <a:t>への協力金</a:t>
                      </a:r>
                      <a:r>
                        <a:rPr kumimoji="1"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事業</a:t>
                      </a: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【7.2</a:t>
                      </a: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億円</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1050" b="1" strike="noStrike" baseline="0" dirty="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50000"/>
                        </a:lnSpc>
                        <a:spcBef>
                          <a:spcPts val="0"/>
                        </a:spcBef>
                        <a:spcAft>
                          <a:spcPts val="0"/>
                        </a:spcAft>
                        <a:buClrTx/>
                        <a:buSzPct val="80000"/>
                        <a:buFont typeface="+mj-ea"/>
                        <a:buNone/>
                        <a:tabLst/>
                        <a:defRPr/>
                      </a:pPr>
                      <a:r>
                        <a:rPr kumimoji="1" lang="ja-JP" altLang="en-US" sz="1100" b="1" dirty="0" smtClean="0">
                          <a:solidFill>
                            <a:schemeClr val="tx1"/>
                          </a:solidFill>
                          <a:latin typeface="UD デジタル 教科書体 NK-B" panose="02020700000000000000" pitchFamily="18" charset="-128"/>
                          <a:ea typeface="UD デジタル 教科書体 NK-B" panose="02020700000000000000" pitchFamily="18" charset="-128"/>
                        </a:rPr>
                        <a:t>　　②　</a:t>
                      </a:r>
                      <a:r>
                        <a:rPr kumimoji="1"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酸素</a:t>
                      </a:r>
                      <a:r>
                        <a:rPr kumimoji="1"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濃縮器の早急な配備態勢の</a:t>
                      </a:r>
                      <a:r>
                        <a:rPr kumimoji="1"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構築 </a:t>
                      </a:r>
                      <a:r>
                        <a:rPr kumimoji="1" lang="ja-JP" altLang="en-US" sz="105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1050" b="1" dirty="0" smtClean="0">
                        <a:solidFill>
                          <a:schemeClr val="tx1"/>
                        </a:solidFill>
                        <a:latin typeface="UD デジタル 教科書体 NK-B" panose="02020700000000000000" pitchFamily="18" charset="-128"/>
                        <a:ea typeface="UD デジタル 教科書体 NK-B" panose="02020700000000000000" pitchFamily="18" charset="-128"/>
                      </a:endParaRPr>
                    </a:p>
                  </a:txBody>
                  <a:tcPr marL="108000" marT="108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4776591"/>
                  </a:ext>
                </a:extLst>
              </a:tr>
            </a:tbl>
          </a:graphicData>
        </a:graphic>
      </p:graphicFrame>
      <p:sp>
        <p:nvSpPr>
          <p:cNvPr id="12" name="テキスト ボックス 11"/>
          <p:cNvSpPr txBox="1"/>
          <p:nvPr/>
        </p:nvSpPr>
        <p:spPr>
          <a:xfrm>
            <a:off x="398045" y="2128863"/>
            <a:ext cx="3672800" cy="369332"/>
          </a:xfrm>
          <a:prstGeom prst="rect">
            <a:avLst/>
          </a:prstGeom>
          <a:noFill/>
        </p:spPr>
        <p:txBody>
          <a:bodyPr wrap="non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中等症・重症一体型病院の設置</a:t>
            </a:r>
          </a:p>
        </p:txBody>
      </p:sp>
      <p:sp>
        <p:nvSpPr>
          <p:cNvPr id="15" name="テキスト ボックス 14"/>
          <p:cNvSpPr txBox="1"/>
          <p:nvPr/>
        </p:nvSpPr>
        <p:spPr>
          <a:xfrm>
            <a:off x="398045" y="2983993"/>
            <a:ext cx="6220470" cy="646331"/>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ja-JP" altLang="en-US" sz="1400" dirty="0">
                <a:latin typeface="UD デジタル 教科書体 NK-B" panose="02020700000000000000" pitchFamily="18" charset="-128"/>
                <a:ea typeface="UD デジタル 教科書体 NK-B" panose="02020700000000000000" pitchFamily="18" charset="-128"/>
              </a:rPr>
              <a:t>重症病床５００</a:t>
            </a:r>
            <a:r>
              <a:rPr kumimoji="1" lang="ja-JP" altLang="en-US" sz="1400" dirty="0" smtClean="0">
                <a:latin typeface="UD デジタル 教科書体 NK-B" panose="02020700000000000000" pitchFamily="18" charset="-128"/>
                <a:ea typeface="UD デジタル 教科書体 NK-B" panose="02020700000000000000" pitchFamily="18" charset="-128"/>
              </a:rPr>
              <a:t>床、軽症</a:t>
            </a:r>
            <a:r>
              <a:rPr kumimoji="1" lang="ja-JP" altLang="en-US" sz="1400" dirty="0">
                <a:latin typeface="UD デジタル 教科書体 NK-B" panose="02020700000000000000" pitchFamily="18" charset="-128"/>
                <a:ea typeface="UD デジタル 教科書体 NK-B" panose="02020700000000000000" pitchFamily="18" charset="-128"/>
              </a:rPr>
              <a:t>中等症病床</a:t>
            </a:r>
            <a:r>
              <a:rPr kumimoji="1" lang="en-US" altLang="ja-JP" sz="1400" dirty="0">
                <a:latin typeface="UD デジタル 教科書体 NK-B" panose="02020700000000000000" pitchFamily="18" charset="-128"/>
                <a:ea typeface="UD デジタル 教科書体 NK-B" panose="02020700000000000000" pitchFamily="18" charset="-128"/>
              </a:rPr>
              <a:t>3,000</a:t>
            </a:r>
            <a:r>
              <a:rPr kumimoji="1" lang="ja-JP" altLang="en-US" sz="1400" dirty="0">
                <a:latin typeface="UD デジタル 教科書体 NK-B" panose="02020700000000000000" pitchFamily="18" charset="-128"/>
                <a:ea typeface="UD デジタル 教科書体 NK-B" panose="02020700000000000000" pitchFamily="18" charset="-128"/>
              </a:rPr>
              <a:t>床の確保のため</a:t>
            </a:r>
            <a:r>
              <a:rPr kumimoji="1" lang="ja-JP" altLang="en-US" sz="1400" dirty="0" smtClean="0">
                <a:latin typeface="UD デジタル 教科書体 NK-B" panose="02020700000000000000" pitchFamily="18" charset="-128"/>
                <a:ea typeface="UD デジタル 教科書体 NK-B" panose="02020700000000000000" pitchFamily="18" charset="-128"/>
              </a:rPr>
              <a:t>、</a:t>
            </a:r>
            <a:endParaRPr kumimoji="1" lang="en-US" altLang="ja-JP" sz="1400" dirty="0" smtClean="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ja-JP" altLang="en-US" dirty="0" smtClean="0">
                <a:latin typeface="UD デジタル 教科書体 NK-B" panose="02020700000000000000" pitchFamily="18" charset="-128"/>
                <a:ea typeface="UD デジタル 教科書体 NK-B" panose="02020700000000000000" pitchFamily="18" charset="-128"/>
              </a:rPr>
              <a:t>　　</a:t>
            </a:r>
            <a:r>
              <a:rPr kumimoji="1" lang="ja-JP" altLang="en-US" dirty="0" smtClean="0">
                <a:solidFill>
                  <a:srgbClr val="FF0000"/>
                </a:solidFill>
                <a:latin typeface="UD デジタル 教科書体 NK-B" panose="02020700000000000000" pitchFamily="18" charset="-128"/>
                <a:ea typeface="UD デジタル 教科書体 NK-B" panose="02020700000000000000" pitchFamily="18" charset="-128"/>
              </a:rPr>
              <a:t>病床</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整備の支援及びマンパワーを確保</a:t>
            </a:r>
          </a:p>
        </p:txBody>
      </p:sp>
      <p:sp>
        <p:nvSpPr>
          <p:cNvPr id="16" name="テキスト ボックス 15"/>
          <p:cNvSpPr txBox="1"/>
          <p:nvPr/>
        </p:nvSpPr>
        <p:spPr>
          <a:xfrm>
            <a:off x="398045" y="4061806"/>
            <a:ext cx="5523784" cy="615553"/>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　</a:t>
            </a:r>
            <a:r>
              <a:rPr kumimoji="1" lang="ja-JP" altLang="en-US" sz="1400" dirty="0">
                <a:latin typeface="UD デジタル 教科書体 NK-B" panose="02020700000000000000" pitchFamily="18" charset="-128"/>
                <a:ea typeface="UD デジタル 教科書体 NK-B" panose="02020700000000000000" pitchFamily="18" charset="-128"/>
              </a:rPr>
              <a:t>病床の効率的な運用を行うため、退院基準等を満たした</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　　 </a:t>
            </a: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患者の円滑な転退院の支援を強化</a:t>
            </a:r>
          </a:p>
        </p:txBody>
      </p:sp>
      <p:sp>
        <p:nvSpPr>
          <p:cNvPr id="17" name="テキスト ボックス 16"/>
          <p:cNvSpPr txBox="1"/>
          <p:nvPr/>
        </p:nvSpPr>
        <p:spPr>
          <a:xfrm>
            <a:off x="398045" y="5173610"/>
            <a:ext cx="7773499" cy="615553"/>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ja-JP" altLang="en-US" sz="1400" b="1" dirty="0">
                <a:latin typeface="UD デジタル 教科書体 NK-B" panose="02020700000000000000" pitchFamily="18" charset="-128"/>
                <a:ea typeface="UD デジタル 教科書体 NK-B" panose="02020700000000000000" pitchFamily="18" charset="-128"/>
              </a:rPr>
              <a:t>患者に酸素投与等を行うことが</a:t>
            </a:r>
            <a:r>
              <a:rPr kumimoji="1" lang="ja-JP" altLang="en-US" sz="1400" b="1" dirty="0" smtClean="0">
                <a:latin typeface="UD デジタル 教科書体 NK-B" panose="02020700000000000000" pitchFamily="18" charset="-128"/>
                <a:ea typeface="UD デジタル 教科書体 NK-B" panose="02020700000000000000" pitchFamily="18" charset="-128"/>
              </a:rPr>
              <a:t>できる</a:t>
            </a:r>
            <a:endParaRPr kumimoji="1" lang="en-US" altLang="ja-JP" sz="1400" b="1" dirty="0" smtClean="0">
              <a:latin typeface="UD デジタル 教科書体 NK-B" panose="02020700000000000000" pitchFamily="18" charset="-128"/>
              <a:ea typeface="UD デジタル 教科書体 NK-B" panose="02020700000000000000" pitchFamily="18" charset="-128"/>
            </a:endParaRPr>
          </a:p>
          <a:p>
            <a:r>
              <a:rPr kumimoji="1" lang="ja-JP" altLang="en-US" sz="1600" b="1" dirty="0">
                <a:latin typeface="UD デジタル 教科書体 NK-B" panose="02020700000000000000" pitchFamily="18" charset="-128"/>
                <a:ea typeface="UD デジタル 教科書体 NK-B" panose="02020700000000000000" pitchFamily="18" charset="-128"/>
              </a:rPr>
              <a:t>　</a:t>
            </a:r>
            <a:r>
              <a:rPr kumimoji="1" lang="ja-JP" altLang="en-US" sz="1600" b="1" dirty="0" smtClean="0">
                <a:latin typeface="UD デジタル 教科書体 NK-B" panose="02020700000000000000" pitchFamily="18" charset="-128"/>
                <a:ea typeface="UD デジタル 教科書体 NK-B" panose="02020700000000000000" pitchFamily="18" charset="-128"/>
              </a:rPr>
              <a:t>　　</a:t>
            </a:r>
            <a:r>
              <a:rPr kumimoji="1" lang="ja-JP" altLang="en-US" sz="1600" dirty="0" smtClean="0">
                <a:solidFill>
                  <a:srgbClr val="FF0000"/>
                </a:solidFill>
                <a:latin typeface="UD デジタル 教科書体 NK-B" panose="02020700000000000000" pitchFamily="18" charset="-128"/>
                <a:ea typeface="UD デジタル 教科書体 NK-B" panose="02020700000000000000" pitchFamily="18" charset="-128"/>
              </a:rPr>
              <a:t>一時的</a:t>
            </a: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な待機場所</a:t>
            </a:r>
            <a:r>
              <a:rPr kumimoji="1" lang="ja-JP" altLang="en-US" sz="1600" dirty="0" smtClean="0">
                <a:solidFill>
                  <a:srgbClr val="FF0000"/>
                </a:solidFill>
                <a:latin typeface="UD デジタル 教科書体 NK-B" panose="02020700000000000000" pitchFamily="18" charset="-128"/>
                <a:ea typeface="UD デジタル 教科書体 NK-B" panose="02020700000000000000" pitchFamily="18" charset="-128"/>
              </a:rPr>
              <a:t>を設置</a:t>
            </a: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する市町村等に対する支援</a:t>
            </a:r>
          </a:p>
        </p:txBody>
      </p:sp>
      <p:sp>
        <p:nvSpPr>
          <p:cNvPr id="18" name="テキスト ボックス 17"/>
          <p:cNvSpPr txBox="1"/>
          <p:nvPr/>
        </p:nvSpPr>
        <p:spPr>
          <a:xfrm>
            <a:off x="354501" y="6305739"/>
            <a:ext cx="5567328"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　</a:t>
            </a: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療養体制の強化を図るとともに、病状急変対応の充実</a:t>
            </a:r>
          </a:p>
        </p:txBody>
      </p:sp>
      <p:sp>
        <p:nvSpPr>
          <p:cNvPr id="25" name="テキスト ボックス 24"/>
          <p:cNvSpPr txBox="1"/>
          <p:nvPr/>
        </p:nvSpPr>
        <p:spPr>
          <a:xfrm>
            <a:off x="9866535" y="1212592"/>
            <a:ext cx="232546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計　約２４０億円</a:t>
            </a:r>
          </a:p>
        </p:txBody>
      </p:sp>
      <p:sp>
        <p:nvSpPr>
          <p:cNvPr id="26" name="正方形/長方形 25"/>
          <p:cNvSpPr/>
          <p:nvPr/>
        </p:nvSpPr>
        <p:spPr>
          <a:xfrm>
            <a:off x="10212306" y="1212592"/>
            <a:ext cx="1633921" cy="360000"/>
          </a:xfrm>
          <a:prstGeom prst="rect">
            <a:avLst/>
          </a:prstGeom>
          <a:noFill/>
          <a:ln w="28575">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 name="右矢印 1"/>
          <p:cNvSpPr/>
          <p:nvPr/>
        </p:nvSpPr>
        <p:spPr>
          <a:xfrm>
            <a:off x="6357978" y="1849877"/>
            <a:ext cx="448559" cy="601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6357982" y="2918485"/>
            <a:ext cx="448559" cy="601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6357981" y="3995753"/>
            <a:ext cx="448559" cy="601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6357979" y="5127766"/>
            <a:ext cx="448559" cy="601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6357979" y="6098684"/>
            <a:ext cx="448559" cy="601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5"/>
          <p:cNvSpPr txBox="1"/>
          <p:nvPr/>
        </p:nvSpPr>
        <p:spPr>
          <a:xfrm>
            <a:off x="10445211" y="60531"/>
            <a:ext cx="1647354" cy="369332"/>
          </a:xfrm>
          <a:prstGeom prst="rect">
            <a:avLst/>
          </a:prstGeom>
          <a:solidFill>
            <a:schemeClr val="bg1"/>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t>資料</a:t>
            </a:r>
            <a:r>
              <a:rPr lang="ja-JP" altLang="en-US" dirty="0" smtClean="0"/>
              <a:t>２－４</a:t>
            </a:r>
            <a:endParaRPr kumimoji="1" lang="ja-JP" altLang="en-US" dirty="0"/>
          </a:p>
        </p:txBody>
      </p:sp>
      <p:sp>
        <p:nvSpPr>
          <p:cNvPr id="3" name="スライド番号プレースホルダー 2"/>
          <p:cNvSpPr>
            <a:spLocks noGrp="1"/>
          </p:cNvSpPr>
          <p:nvPr>
            <p:ph type="sldNum" sz="quarter" idx="12"/>
          </p:nvPr>
        </p:nvSpPr>
        <p:spPr>
          <a:xfrm>
            <a:off x="9427844" y="6509095"/>
            <a:ext cx="2743200" cy="365125"/>
          </a:xfrm>
        </p:spPr>
        <p:txBody>
          <a:bodyPr/>
          <a:lstStyle/>
          <a:p>
            <a:fld id="{E131EF34-3E15-416B-9CAF-65AA2C738676}" type="slidenum">
              <a:rPr kumimoji="1" lang="ja-JP" altLang="en-US" smtClean="0"/>
              <a:t>1</a:t>
            </a:fld>
            <a:endParaRPr kumimoji="1" lang="ja-JP" altLang="en-US" dirty="0"/>
          </a:p>
        </p:txBody>
      </p:sp>
    </p:spTree>
    <p:extLst>
      <p:ext uri="{BB962C8B-B14F-4D97-AF65-F5344CB8AC3E}">
        <p14:creationId xmlns:p14="http://schemas.microsoft.com/office/powerpoint/2010/main" val="1375455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0" y="1393096"/>
          <a:ext cx="12191999" cy="5221064"/>
        </p:xfrm>
        <a:graphic>
          <a:graphicData uri="http://schemas.openxmlformats.org/drawingml/2006/table">
            <a:tbl>
              <a:tblPr firstRow="1" bandRow="1">
                <a:tableStyleId>{5940675A-B579-460E-94D1-54222C63F5DA}</a:tableStyleId>
              </a:tblPr>
              <a:tblGrid>
                <a:gridCol w="12191999">
                  <a:extLst>
                    <a:ext uri="{9D8B030D-6E8A-4147-A177-3AD203B41FA5}">
                      <a16:colId xmlns:a16="http://schemas.microsoft.com/office/drawing/2014/main" val="2764917450"/>
                    </a:ext>
                  </a:extLst>
                </a:gridCol>
              </a:tblGrid>
              <a:tr h="375883">
                <a:tc>
                  <a:txBody>
                    <a:bodyPr/>
                    <a:lstStyle/>
                    <a:p>
                      <a:pPr marL="342900" indent="-342900">
                        <a:buFont typeface="+mj-lt"/>
                        <a:buAutoNum type="arabicPeriod"/>
                      </a:pP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医療機能分化の推進</a:t>
                      </a:r>
                    </a:p>
                  </a:txBody>
                  <a:tcPr anchor="ctr">
                    <a:solidFill>
                      <a:schemeClr val="accent1"/>
                    </a:solidFill>
                  </a:tcPr>
                </a:tc>
                <a:extLst>
                  <a:ext uri="{0D108BD9-81ED-4DB2-BD59-A6C34878D82A}">
                    <a16:rowId xmlns:a16="http://schemas.microsoft.com/office/drawing/2014/main" val="2381726335"/>
                  </a:ext>
                </a:extLst>
              </a:tr>
              <a:tr h="2234649">
                <a:tc>
                  <a:txBody>
                    <a:bodyPr/>
                    <a:lstStyle/>
                    <a:p>
                      <a:endParaRPr kumimoji="1" lang="ja-JP" altLang="en-US" dirty="0"/>
                    </a:p>
                  </a:txBody>
                  <a:tcPr/>
                </a:tc>
                <a:extLst>
                  <a:ext uri="{0D108BD9-81ED-4DB2-BD59-A6C34878D82A}">
                    <a16:rowId xmlns:a16="http://schemas.microsoft.com/office/drawing/2014/main" val="3424161971"/>
                  </a:ext>
                </a:extLst>
              </a:tr>
              <a:tr h="375883">
                <a:tc>
                  <a:txBody>
                    <a:bodyPr/>
                    <a:lstStyle/>
                    <a:p>
                      <a:pPr marL="342900" indent="-342900">
                        <a:buFont typeface="+mj-lt"/>
                        <a:buAutoNum type="arabicPeriod" startAt="2"/>
                      </a:pP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感染者急増時（災害級非常事態）に備えた更なる病床確保</a:t>
                      </a:r>
                    </a:p>
                  </a:txBody>
                  <a:tcPr>
                    <a:solidFill>
                      <a:schemeClr val="accent1"/>
                    </a:solidFill>
                  </a:tcPr>
                </a:tc>
                <a:extLst>
                  <a:ext uri="{0D108BD9-81ED-4DB2-BD59-A6C34878D82A}">
                    <a16:rowId xmlns:a16="http://schemas.microsoft.com/office/drawing/2014/main" val="232591583"/>
                  </a:ext>
                </a:extLst>
              </a:tr>
              <a:tr h="2234649">
                <a:tc>
                  <a:txBody>
                    <a:bodyPr/>
                    <a:lstStyle/>
                    <a:p>
                      <a:endParaRPr kumimoji="1" lang="ja-JP" altLang="en-US" dirty="0"/>
                    </a:p>
                  </a:txBody>
                  <a:tcPr/>
                </a:tc>
                <a:extLst>
                  <a:ext uri="{0D108BD9-81ED-4DB2-BD59-A6C34878D82A}">
                    <a16:rowId xmlns:a16="http://schemas.microsoft.com/office/drawing/2014/main" val="45200499"/>
                  </a:ext>
                </a:extLst>
              </a:tr>
            </a:tbl>
          </a:graphicData>
        </a:graphic>
      </p:graphicFrame>
      <p:sp>
        <p:nvSpPr>
          <p:cNvPr id="7" name="角丸四角形吹き出し 6"/>
          <p:cNvSpPr/>
          <p:nvPr/>
        </p:nvSpPr>
        <p:spPr>
          <a:xfrm>
            <a:off x="4485579" y="2899037"/>
            <a:ext cx="1991421" cy="789281"/>
          </a:xfrm>
          <a:prstGeom prst="wedgeRoundRectCallout">
            <a:avLst>
              <a:gd name="adj1" fmla="val -59672"/>
              <a:gd name="adj2" fmla="val 2589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3598" y="2951941"/>
            <a:ext cx="667084" cy="780268"/>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8736" y="3202937"/>
            <a:ext cx="528637" cy="496919"/>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3799" y="3214159"/>
            <a:ext cx="381972" cy="443509"/>
          </a:xfrm>
          <a:prstGeom prst="rect">
            <a:avLst/>
          </a:prstGeom>
        </p:spPr>
      </p:pic>
      <p:sp>
        <p:nvSpPr>
          <p:cNvPr id="40" name="角丸四角形 39"/>
          <p:cNvSpPr/>
          <p:nvPr/>
        </p:nvSpPr>
        <p:spPr>
          <a:xfrm>
            <a:off x="5661420" y="3008768"/>
            <a:ext cx="711091" cy="185310"/>
          </a:xfrm>
          <a:prstGeom prst="roundRect">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000" dirty="0">
                <a:latin typeface="UD デジタル 教科書体 NK-B" panose="02020700000000000000" pitchFamily="18" charset="-128"/>
                <a:ea typeface="UD デジタル 教科書体 NK-B" panose="02020700000000000000" pitchFamily="18" charset="-128"/>
              </a:rPr>
              <a:t>重症病床</a:t>
            </a:r>
          </a:p>
        </p:txBody>
      </p:sp>
      <p:sp>
        <p:nvSpPr>
          <p:cNvPr id="41" name="角丸四角形 40"/>
          <p:cNvSpPr/>
          <p:nvPr/>
        </p:nvSpPr>
        <p:spPr>
          <a:xfrm>
            <a:off x="4307976" y="3008768"/>
            <a:ext cx="1175841" cy="186485"/>
          </a:xfrm>
          <a:prstGeom prst="roundRect">
            <a:avLst>
              <a:gd name="adj"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000" dirty="0">
                <a:latin typeface="UD デジタル 教科書体 NK-B" panose="02020700000000000000" pitchFamily="18" charset="-128"/>
                <a:ea typeface="UD デジタル 教科書体 NK-B" panose="02020700000000000000" pitchFamily="18" charset="-128"/>
              </a:rPr>
              <a:t>軽症・中等症病床</a:t>
            </a:r>
          </a:p>
        </p:txBody>
      </p:sp>
      <p:sp>
        <p:nvSpPr>
          <p:cNvPr id="47" name="角丸四角形 46"/>
          <p:cNvSpPr/>
          <p:nvPr/>
        </p:nvSpPr>
        <p:spPr>
          <a:xfrm>
            <a:off x="6603010" y="2382187"/>
            <a:ext cx="3960000" cy="20627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spc="-150" dirty="0">
                <a:latin typeface="UD デジタル 教科書体 NK-B" panose="02020700000000000000" pitchFamily="18" charset="-128"/>
                <a:ea typeface="UD デジタル 教科書体 NK-B" panose="02020700000000000000" pitchFamily="18" charset="-128"/>
              </a:rPr>
              <a:t>＜中等症・重症</a:t>
            </a:r>
            <a:r>
              <a:rPr kumimoji="1" lang="ja-JP" altLang="en-US" sz="1200" spc="-150" dirty="0">
                <a:latin typeface="UD デジタル 教科書体 NK-B" panose="02020700000000000000" pitchFamily="18" charset="-128"/>
                <a:ea typeface="UD デジタル 教科書体 NK-B" panose="02020700000000000000" pitchFamily="18" charset="-128"/>
              </a:rPr>
              <a:t>一体型</a:t>
            </a:r>
            <a:r>
              <a:rPr kumimoji="1" lang="ja-JP" altLang="en-US" sz="1100" spc="-150" dirty="0">
                <a:latin typeface="UD デジタル 教科書体 NK-B" panose="02020700000000000000" pitchFamily="18" charset="-128"/>
                <a:ea typeface="UD デジタル 教科書体 NK-B" panose="02020700000000000000" pitchFamily="18" charset="-128"/>
              </a:rPr>
              <a:t>病院における確保病床数の基本的な考え方＞</a:t>
            </a:r>
          </a:p>
        </p:txBody>
      </p:sp>
      <p:sp>
        <p:nvSpPr>
          <p:cNvPr id="28" name="正方形/長方形 27"/>
          <p:cNvSpPr/>
          <p:nvPr/>
        </p:nvSpPr>
        <p:spPr>
          <a:xfrm>
            <a:off x="0" y="425163"/>
            <a:ext cx="12191999" cy="923330"/>
          </a:xfrm>
          <a:prstGeom prst="rect">
            <a:avLst/>
          </a:prstGeom>
          <a:solidFill>
            <a:schemeClr val="accent4">
              <a:lumMod val="20000"/>
              <a:lumOff val="80000"/>
            </a:schemeClr>
          </a:solidFill>
        </p:spPr>
        <p:txBody>
          <a:bodyPr wrap="square" anchor="ctr">
            <a:spAutoFit/>
          </a:bodyPr>
          <a:lstStyle/>
          <a:p>
            <a:pPr marL="285750" indent="-285750">
              <a:lnSpc>
                <a:spcPct val="150000"/>
              </a:lnSpc>
              <a:buFont typeface="Wingdings" panose="05000000000000000000" pitchFamily="2" charset="2"/>
              <a:buChar char="u"/>
            </a:pPr>
            <a:r>
              <a:rPr lang="ja-JP" altLang="en-US" dirty="0">
                <a:latin typeface="UD デジタル 教科書体 NK-B" panose="02020700000000000000" pitchFamily="18" charset="-128"/>
                <a:ea typeface="UD デジタル 教科書体 NK-B" panose="02020700000000000000" pitchFamily="18" charset="-128"/>
              </a:rPr>
              <a:t>中等症患者と重症患者の一体的な診療を行うために</a:t>
            </a:r>
            <a:r>
              <a:rPr lang="ja-JP" altLang="en-US" dirty="0" smtClean="0">
                <a:latin typeface="UD デジタル 教科書体 NK-B" panose="02020700000000000000" pitchFamily="18" charset="-128"/>
                <a:ea typeface="UD デジタル 教科書体 NK-B" panose="02020700000000000000" pitchFamily="18" charset="-128"/>
              </a:rPr>
              <a:t>一定の</a:t>
            </a:r>
            <a:r>
              <a:rPr lang="ja-JP" altLang="en-US" dirty="0">
                <a:latin typeface="UD デジタル 教科書体 NK-B" panose="02020700000000000000" pitchFamily="18" charset="-128"/>
                <a:ea typeface="UD デジタル 教科書体 NK-B" panose="02020700000000000000" pitchFamily="18" charset="-128"/>
              </a:rPr>
              <a:t>病床を確保する医療機関を支援</a:t>
            </a:r>
            <a:endParaRPr lang="en-US" altLang="ja-JP" dirty="0">
              <a:latin typeface="UD デジタル 教科書体 NK-B" panose="02020700000000000000" pitchFamily="18" charset="-128"/>
              <a:ea typeface="UD デジタル 教科書体 NK-B" panose="02020700000000000000" pitchFamily="18" charset="-128"/>
            </a:endParaRPr>
          </a:p>
          <a:p>
            <a:pPr marL="285750" indent="-285750">
              <a:lnSpc>
                <a:spcPct val="150000"/>
              </a:lnSpc>
              <a:buFont typeface="Wingdings" panose="05000000000000000000" pitchFamily="2" charset="2"/>
              <a:buChar char="u"/>
            </a:pPr>
            <a:r>
              <a:rPr lang="ja-JP" altLang="en-US" b="1" dirty="0">
                <a:latin typeface="UD デジタル 教科書体 NK-B" panose="02020700000000000000" pitchFamily="18" charset="-128"/>
                <a:ea typeface="UD デジタル 教科書体 NK-B" panose="02020700000000000000" pitchFamily="18" charset="-128"/>
              </a:rPr>
              <a:t>病床整備に必要な医療機器・既存病室の個室化に係る経費を補助</a:t>
            </a:r>
            <a:endParaRPr lang="en-US" altLang="ja-JP" b="1" dirty="0">
              <a:latin typeface="UD デジタル 教科書体 NK-B" panose="02020700000000000000" pitchFamily="18" charset="-128"/>
              <a:ea typeface="UD デジタル 教科書体 NK-B" panose="02020700000000000000" pitchFamily="18" charset="-128"/>
            </a:endParaRPr>
          </a:p>
        </p:txBody>
      </p:sp>
      <p:sp>
        <p:nvSpPr>
          <p:cNvPr id="4" name="正方形/長方形 3"/>
          <p:cNvSpPr/>
          <p:nvPr/>
        </p:nvSpPr>
        <p:spPr>
          <a:xfrm>
            <a:off x="19050" y="1787095"/>
            <a:ext cx="3523722" cy="30777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defTabSz="1280160">
              <a:defRPr/>
            </a:pPr>
            <a:r>
              <a:rPr kumimoji="1" lang="ja-JP" altLang="en-US" sz="1400" b="1" dirty="0">
                <a:latin typeface="UD デジタル 教科書体 NK-B" panose="02020700000000000000" pitchFamily="18" charset="-128"/>
                <a:ea typeface="UD デジタル 教科書体 NK-B" panose="02020700000000000000" pitchFamily="18" charset="-128"/>
              </a:rPr>
              <a:t>１－①．中等症・重症一体型病院へ</a:t>
            </a:r>
            <a:r>
              <a:rPr kumimoji="1" lang="ja-JP" altLang="en-US" sz="1400" b="1" dirty="0" smtClean="0">
                <a:latin typeface="UD デジタル 教科書体 NK-B" panose="02020700000000000000" pitchFamily="18" charset="-128"/>
                <a:ea typeface="UD デジタル 教科書体 NK-B" panose="02020700000000000000" pitchFamily="18" charset="-128"/>
              </a:rPr>
              <a:t>の協力</a:t>
            </a:r>
            <a:r>
              <a:rPr kumimoji="1" lang="ja-JP" altLang="en-US" sz="1400" b="1" dirty="0">
                <a:latin typeface="UD デジタル 教科書体 NK-B" panose="02020700000000000000" pitchFamily="18" charset="-128"/>
                <a:ea typeface="UD デジタル 教科書体 NK-B" panose="02020700000000000000" pitchFamily="18" charset="-128"/>
              </a:rPr>
              <a:t>金</a:t>
            </a:r>
          </a:p>
        </p:txBody>
      </p:sp>
      <p:sp>
        <p:nvSpPr>
          <p:cNvPr id="5" name="正方形/長方形 4"/>
          <p:cNvSpPr/>
          <p:nvPr/>
        </p:nvSpPr>
        <p:spPr>
          <a:xfrm>
            <a:off x="70919" y="2057490"/>
            <a:ext cx="5922296" cy="738664"/>
          </a:xfrm>
          <a:prstGeom prst="rect">
            <a:avLst/>
          </a:prstGeom>
        </p:spPr>
        <p:txBody>
          <a:bodyPr wrap="square">
            <a:spAutoFit/>
          </a:bodyPr>
          <a:lstStyle/>
          <a:p>
            <a:pPr marL="171450" indent="-171450">
              <a:lnSpc>
                <a:spcPct val="150000"/>
              </a:lnSpc>
              <a:buFont typeface="Wingdings" panose="05000000000000000000" pitchFamily="2" charset="2"/>
              <a:buChar char="Ø"/>
            </a:pPr>
            <a:r>
              <a:rPr lang="ja-JP" altLang="en-US" sz="1400" dirty="0">
                <a:latin typeface="UD デジタル 教科書体 NK-B" panose="02020700000000000000" pitchFamily="18" charset="-128"/>
                <a:ea typeface="UD デジタル 教科書体 NK-B" panose="02020700000000000000" pitchFamily="18" charset="-128"/>
              </a:rPr>
              <a:t>中等症・重症一体型</a:t>
            </a:r>
            <a:r>
              <a:rPr lang="ja-JP" altLang="en-US" sz="1400" dirty="0" smtClean="0">
                <a:latin typeface="UD デジタル 教科書体 NK-B" panose="02020700000000000000" pitchFamily="18" charset="-128"/>
                <a:ea typeface="UD デジタル 教科書体 NK-B" panose="02020700000000000000" pitchFamily="18" charset="-128"/>
              </a:rPr>
              <a:t>病院に</a:t>
            </a:r>
            <a:r>
              <a:rPr lang="ja-JP" altLang="en-US" sz="1400" dirty="0">
                <a:latin typeface="UD デジタル 教科書体 NK-B" panose="02020700000000000000" pitchFamily="18" charset="-128"/>
                <a:ea typeface="UD デジタル 教科書体 NK-B" panose="02020700000000000000" pitchFamily="18" charset="-128"/>
              </a:rPr>
              <a:t>対して協力金を支給</a:t>
            </a:r>
            <a:endParaRPr lang="en-US" altLang="ja-JP" sz="1400" dirty="0">
              <a:latin typeface="UD デジタル 教科書体 NK-B" panose="02020700000000000000" pitchFamily="18" charset="-128"/>
              <a:ea typeface="UD デジタル 教科書体 NK-B" panose="02020700000000000000" pitchFamily="18" charset="-128"/>
            </a:endParaRPr>
          </a:p>
          <a:p>
            <a:pPr marL="171450" indent="-171450">
              <a:lnSpc>
                <a:spcPct val="150000"/>
              </a:lnSpc>
              <a:buFont typeface="Wingdings" panose="05000000000000000000" pitchFamily="2" charset="2"/>
              <a:buChar char="Ø"/>
            </a:pPr>
            <a:r>
              <a:rPr lang="ja-JP" altLang="en-US" sz="1400" dirty="0" smtClean="0">
                <a:latin typeface="UD デジタル 教科書体 NK-B" panose="02020700000000000000" pitchFamily="18" charset="-128"/>
                <a:ea typeface="UD デジタル 教科書体 NK-B" panose="02020700000000000000" pitchFamily="18" charset="-128"/>
              </a:rPr>
              <a:t>協力</a:t>
            </a:r>
            <a:r>
              <a:rPr lang="ja-JP" altLang="en-US" sz="1400" dirty="0">
                <a:latin typeface="UD デジタル 教科書体 NK-B" panose="02020700000000000000" pitchFamily="18" charset="-128"/>
                <a:ea typeface="UD デジタル 教科書体 NK-B" panose="02020700000000000000" pitchFamily="18" charset="-128"/>
              </a:rPr>
              <a:t>金：3,000万円</a:t>
            </a:r>
            <a:r>
              <a:rPr lang="ja-JP" altLang="en-US" sz="1400" dirty="0" smtClean="0">
                <a:latin typeface="UD デジタル 教科書体 NK-B" panose="02020700000000000000" pitchFamily="18" charset="-128"/>
                <a:ea typeface="UD デジタル 教科書体 NK-B" panose="02020700000000000000" pitchFamily="18" charset="-128"/>
              </a:rPr>
              <a:t>（</a:t>
            </a:r>
            <a:r>
              <a:rPr kumimoji="1" lang="ja-JP" altLang="en-US" sz="1400" dirty="0" smtClean="0">
                <a:latin typeface="UD デジタル 教科書体 NK-B" panose="02020700000000000000" pitchFamily="18" charset="-128"/>
                <a:ea typeface="UD デジタル 教科書体 NK-B" panose="02020700000000000000" pitchFamily="18" charset="-128"/>
              </a:rPr>
              <a:t>１回</a:t>
            </a:r>
            <a:r>
              <a:rPr kumimoji="1" lang="ja-JP" altLang="en-US" sz="1400" dirty="0">
                <a:latin typeface="UD デジタル 教科書体 NK-B" panose="02020700000000000000" pitchFamily="18" charset="-128"/>
                <a:ea typeface="UD デジタル 教科書体 NK-B" panose="02020700000000000000" pitchFamily="18" charset="-128"/>
              </a:rPr>
              <a:t>限り</a:t>
            </a:r>
            <a:r>
              <a:rPr lang="ja-JP" altLang="en-US" sz="1400" dirty="0">
                <a:latin typeface="UD デジタル 教科書体 NK-B" panose="02020700000000000000" pitchFamily="18" charset="-128"/>
                <a:ea typeface="UD デジタル 教科書体 NK-B" panose="02020700000000000000" pitchFamily="18" charset="-128"/>
              </a:rPr>
              <a:t>）</a:t>
            </a:r>
          </a:p>
        </p:txBody>
      </p:sp>
      <p:sp>
        <p:nvSpPr>
          <p:cNvPr id="27" name="正方形/長方形 26"/>
          <p:cNvSpPr/>
          <p:nvPr/>
        </p:nvSpPr>
        <p:spPr>
          <a:xfrm>
            <a:off x="5268936" y="3214159"/>
            <a:ext cx="428519" cy="523220"/>
          </a:xfrm>
          <a:prstGeom prst="rect">
            <a:avLst/>
          </a:prstGeom>
        </p:spPr>
        <p:txBody>
          <a:bodyPr wrap="square">
            <a:spAutoFit/>
          </a:bodyPr>
          <a:lstStyle/>
          <a:p>
            <a:r>
              <a:rPr lang="ja-JP" altLang="en-US" sz="2800" dirty="0">
                <a:latin typeface="UD デジタル 教科書体 NK-B" panose="02020700000000000000" pitchFamily="18" charset="-128"/>
                <a:ea typeface="UD デジタル 教科書体 NK-B" panose="02020700000000000000" pitchFamily="18" charset="-128"/>
              </a:rPr>
              <a:t>＋</a:t>
            </a:r>
          </a:p>
        </p:txBody>
      </p:sp>
      <p:sp>
        <p:nvSpPr>
          <p:cNvPr id="31" name="正方形/長方形 30"/>
          <p:cNvSpPr/>
          <p:nvPr/>
        </p:nvSpPr>
        <p:spPr>
          <a:xfrm>
            <a:off x="20450" y="4391266"/>
            <a:ext cx="3534942" cy="30777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defTabSz="1280160">
              <a:defRPr/>
            </a:pPr>
            <a:r>
              <a:rPr kumimoji="1" lang="ja-JP" altLang="en-US" sz="1400" b="1" dirty="0">
                <a:latin typeface="UD デジタル 教科書体 NK-B" panose="02020700000000000000" pitchFamily="18" charset="-128"/>
                <a:ea typeface="UD デジタル 教科書体 NK-B" panose="02020700000000000000" pitchFamily="18" charset="-128"/>
              </a:rPr>
              <a:t>２－①．病床整備に必要な経費に対する補助</a:t>
            </a:r>
          </a:p>
        </p:txBody>
      </p:sp>
      <p:sp>
        <p:nvSpPr>
          <p:cNvPr id="89" name="テキスト ボックス 88"/>
          <p:cNvSpPr txBox="1"/>
          <p:nvPr/>
        </p:nvSpPr>
        <p:spPr>
          <a:xfrm>
            <a:off x="210331" y="2860059"/>
            <a:ext cx="2952936" cy="900246"/>
          </a:xfrm>
          <a:prstGeom prst="rect">
            <a:avLst/>
          </a:prstGeom>
          <a:noFill/>
          <a:ln>
            <a:solidFill>
              <a:schemeClr val="tx1"/>
            </a:solidFill>
          </a:ln>
        </p:spPr>
        <p:txBody>
          <a:bodyPr wrap="square" rtlCol="0">
            <a:spAutoFit/>
          </a:bodyPr>
          <a:lstStyle/>
          <a:p>
            <a:r>
              <a:rPr kumimoji="1" lang="en-US" altLang="ja-JP" sz="1050" b="1" dirty="0">
                <a:latin typeface="UD デジタル 教科書体 NK-B" panose="02020700000000000000" pitchFamily="18" charset="-128"/>
                <a:ea typeface="UD デジタル 教科書体 NK-B" panose="02020700000000000000" pitchFamily="18" charset="-128"/>
              </a:rPr>
              <a:t>【</a:t>
            </a:r>
            <a:r>
              <a:rPr kumimoji="1" lang="ja-JP" altLang="en-US" sz="1050" b="1" dirty="0">
                <a:latin typeface="UD デジタル 教科書体 NK-B" panose="02020700000000000000" pitchFamily="18" charset="-128"/>
                <a:ea typeface="UD デジタル 教科書体 NK-B" panose="02020700000000000000" pitchFamily="18" charset="-128"/>
              </a:rPr>
              <a:t>要件</a:t>
            </a:r>
            <a:r>
              <a:rPr kumimoji="1" lang="en-US" altLang="ja-JP" sz="1050" b="1" dirty="0">
                <a:latin typeface="UD デジタル 教科書体 NK-B" panose="02020700000000000000" pitchFamily="18" charset="-128"/>
                <a:ea typeface="UD デジタル 教科書体 NK-B" panose="02020700000000000000" pitchFamily="18" charset="-128"/>
              </a:rPr>
              <a:t>】</a:t>
            </a:r>
          </a:p>
          <a:p>
            <a:pPr marL="171450" indent="-171450">
              <a:buFont typeface="Arial" panose="020B0604020202020204" pitchFamily="34" charset="0"/>
              <a:buChar char="•"/>
            </a:pPr>
            <a:r>
              <a:rPr lang="ja-JP" altLang="en-US" sz="1050">
                <a:latin typeface="UD デジタル 教科書体 NK-B" panose="02020700000000000000" pitchFamily="18" charset="-128"/>
                <a:ea typeface="UD デジタル 教科書体 NK-B" panose="02020700000000000000" pitchFamily="18" charset="-128"/>
              </a:rPr>
              <a:t>「中等症・重症一体型病院における確保病床数の基本的な考え方」に基づき増床を伴う確保計画を提出</a:t>
            </a:r>
          </a:p>
          <a:p>
            <a:pPr marL="171450" indent="-171450">
              <a:buFont typeface="Arial" panose="020B0604020202020204" pitchFamily="34" charset="0"/>
              <a:buChar char="•"/>
            </a:pPr>
            <a:r>
              <a:rPr kumimoji="1" lang="ja-JP" altLang="en-US" sz="1050" smtClean="0">
                <a:latin typeface="UD デジタル 教科書体 NK-B" panose="02020700000000000000" pitchFamily="18" charset="-128"/>
                <a:ea typeface="UD デジタル 教科書体 NK-B" panose="02020700000000000000" pitchFamily="18" charset="-128"/>
              </a:rPr>
              <a:t>自院</a:t>
            </a:r>
            <a:r>
              <a:rPr kumimoji="1" lang="ja-JP" altLang="en-US" sz="1050" dirty="0">
                <a:latin typeface="UD デジタル 教科書体 NK-B" panose="02020700000000000000" pitchFamily="18" charset="-128"/>
                <a:ea typeface="UD デジタル 教科書体 NK-B" panose="02020700000000000000" pitchFamily="18" charset="-128"/>
              </a:rPr>
              <a:t>の看護師に対し重症対応研修を実施</a:t>
            </a:r>
            <a:endParaRPr kumimoji="1" lang="en-US" altLang="ja-JP" sz="1050" dirty="0">
              <a:latin typeface="UD デジタル 教科書体 NK-B" panose="02020700000000000000" pitchFamily="18" charset="-128"/>
              <a:ea typeface="UD デジタル 教科書体 NK-B" panose="02020700000000000000" pitchFamily="18" charset="-128"/>
            </a:endParaRPr>
          </a:p>
        </p:txBody>
      </p:sp>
      <p:graphicFrame>
        <p:nvGraphicFramePr>
          <p:cNvPr id="2" name="表 1"/>
          <p:cNvGraphicFramePr>
            <a:graphicFrameLocks noGrp="1"/>
          </p:cNvGraphicFramePr>
          <p:nvPr>
            <p:extLst/>
          </p:nvPr>
        </p:nvGraphicFramePr>
        <p:xfrm>
          <a:off x="6699768" y="2653856"/>
          <a:ext cx="5377606" cy="1078354"/>
        </p:xfrm>
        <a:graphic>
          <a:graphicData uri="http://schemas.openxmlformats.org/drawingml/2006/table">
            <a:tbl>
              <a:tblPr>
                <a:tableStyleId>{5940675A-B579-460E-94D1-54222C63F5DA}</a:tableStyleId>
              </a:tblPr>
              <a:tblGrid>
                <a:gridCol w="1178715">
                  <a:extLst>
                    <a:ext uri="{9D8B030D-6E8A-4147-A177-3AD203B41FA5}">
                      <a16:colId xmlns:a16="http://schemas.microsoft.com/office/drawing/2014/main" val="2135729491"/>
                    </a:ext>
                  </a:extLst>
                </a:gridCol>
                <a:gridCol w="943226">
                  <a:extLst>
                    <a:ext uri="{9D8B030D-6E8A-4147-A177-3AD203B41FA5}">
                      <a16:colId xmlns:a16="http://schemas.microsoft.com/office/drawing/2014/main" val="9194032"/>
                    </a:ext>
                  </a:extLst>
                </a:gridCol>
                <a:gridCol w="3255665">
                  <a:extLst>
                    <a:ext uri="{9D8B030D-6E8A-4147-A177-3AD203B41FA5}">
                      <a16:colId xmlns:a16="http://schemas.microsoft.com/office/drawing/2014/main" val="669350268"/>
                    </a:ext>
                  </a:extLst>
                </a:gridCol>
              </a:tblGrid>
              <a:tr h="224852">
                <a:tc rowSpan="2">
                  <a:txBody>
                    <a:bodyPr/>
                    <a:lstStyle/>
                    <a:p>
                      <a:pPr algn="ctr" fontAlgn="ct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中等症・重症</a:t>
                      </a:r>
                      <a:br>
                        <a:rPr lang="ja-JP" altLang="en-US" sz="1000" u="none" strike="noStrike" dirty="0">
                          <a:effectLst/>
                          <a:latin typeface="UD デジタル 教科書体 NK-B" panose="02020700000000000000" pitchFamily="18" charset="-128"/>
                          <a:ea typeface="UD デジタル 教科書体 NK-B" panose="02020700000000000000" pitchFamily="18" charset="-128"/>
                        </a:rPr>
                      </a:b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一体型病院①</a:t>
                      </a:r>
                      <a:endParaRPr lang="ja-JP" altLang="en-US" sz="10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tc>
                  <a:txBody>
                    <a:bodyPr/>
                    <a:lstStyle/>
                    <a:p>
                      <a:pPr algn="l" fontAlgn="ct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重症病床</a:t>
                      </a:r>
                      <a:endParaRPr lang="ja-JP" altLang="en-US" sz="10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tc>
                  <a:txBody>
                    <a:bodyPr/>
                    <a:lstStyle/>
                    <a:p>
                      <a:pPr algn="l" fontAlgn="ct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許可病床数（一般病床）の</a:t>
                      </a:r>
                      <a:br>
                        <a:rPr lang="ja-JP" altLang="en-US" sz="1000" u="none" strike="noStrike" dirty="0">
                          <a:effectLst/>
                          <a:latin typeface="UD デジタル 教科書体 NK-B" panose="02020700000000000000" pitchFamily="18" charset="-128"/>
                          <a:ea typeface="UD デジタル 教科書体 NK-B" panose="02020700000000000000" pitchFamily="18" charset="-128"/>
                        </a:rPr>
                      </a:br>
                      <a:r>
                        <a:rPr lang="en-US" altLang="ja-JP" sz="1000" u="none" strike="noStrike" dirty="0">
                          <a:effectLst/>
                          <a:latin typeface="UD デジタル 教科書体 NK-B" panose="02020700000000000000" pitchFamily="18" charset="-128"/>
                          <a:ea typeface="UD デジタル 教科書体 NK-B" panose="02020700000000000000" pitchFamily="18" charset="-128"/>
                        </a:rPr>
                        <a:t>2.0%</a:t>
                      </a: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（公立・国立）、</a:t>
                      </a:r>
                      <a:r>
                        <a:rPr lang="en-US" altLang="ja-JP" sz="1000" u="none" strike="noStrike" dirty="0">
                          <a:effectLst/>
                          <a:latin typeface="UD デジタル 教科書体 NK-B" panose="02020700000000000000" pitchFamily="18" charset="-128"/>
                          <a:ea typeface="UD デジタル 教科書体 NK-B" panose="02020700000000000000" pitchFamily="18" charset="-128"/>
                        </a:rPr>
                        <a:t>1.0%</a:t>
                      </a: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（民間等）以上</a:t>
                      </a:r>
                      <a:endParaRPr lang="ja-JP" altLang="en-US" sz="10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extLst>
                  <a:ext uri="{0D108BD9-81ED-4DB2-BD59-A6C34878D82A}">
                    <a16:rowId xmlns:a16="http://schemas.microsoft.com/office/drawing/2014/main" val="48622368"/>
                  </a:ext>
                </a:extLst>
              </a:tr>
              <a:tr h="224852">
                <a:tc vMerge="1">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軽症中等症病床</a:t>
                      </a:r>
                      <a:endParaRPr lang="ja-JP" altLang="en-US" sz="10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tc>
                  <a:txBody>
                    <a:bodyPr/>
                    <a:lstStyle/>
                    <a:p>
                      <a:pPr algn="l" fontAlgn="ct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重症病床数の</a:t>
                      </a:r>
                      <a:r>
                        <a:rPr lang="en-US" altLang="ja-JP" sz="1000" u="none" strike="noStrike" dirty="0">
                          <a:effectLst/>
                          <a:latin typeface="UD デジタル 教科書体 NK-B" panose="02020700000000000000" pitchFamily="18" charset="-128"/>
                          <a:ea typeface="UD デジタル 教科書体 NK-B" panose="02020700000000000000" pitchFamily="18" charset="-128"/>
                        </a:rPr>
                        <a:t>3</a:t>
                      </a: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倍程度</a:t>
                      </a:r>
                      <a:endParaRPr lang="ja-JP" altLang="en-US" sz="10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extLst>
                  <a:ext uri="{0D108BD9-81ED-4DB2-BD59-A6C34878D82A}">
                    <a16:rowId xmlns:a16="http://schemas.microsoft.com/office/drawing/2014/main" val="3477968271"/>
                  </a:ext>
                </a:extLst>
              </a:tr>
              <a:tr h="224852">
                <a:tc rowSpan="2">
                  <a:txBody>
                    <a:bodyPr/>
                    <a:lstStyle/>
                    <a:p>
                      <a:pPr algn="ctr" fontAlgn="ct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中等症・重症</a:t>
                      </a:r>
                      <a:br>
                        <a:rPr lang="ja-JP" altLang="en-US" sz="1000" u="none" strike="noStrike" dirty="0">
                          <a:effectLst/>
                          <a:latin typeface="UD デジタル 教科書体 NK-B" panose="02020700000000000000" pitchFamily="18" charset="-128"/>
                          <a:ea typeface="UD デジタル 教科書体 NK-B" panose="02020700000000000000" pitchFamily="18" charset="-128"/>
                        </a:rPr>
                      </a:b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一体型病院②</a:t>
                      </a:r>
                      <a:endParaRPr lang="ja-JP" altLang="en-US" sz="10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tc>
                  <a:txBody>
                    <a:bodyPr/>
                    <a:lstStyle/>
                    <a:p>
                      <a:pPr algn="l" fontAlgn="ctr"/>
                      <a:r>
                        <a:rPr lang="ja-JP" altLang="en-US" sz="1000" u="none" strike="noStrike">
                          <a:effectLst/>
                          <a:latin typeface="UD デジタル 教科書体 NK-B" panose="02020700000000000000" pitchFamily="18" charset="-128"/>
                          <a:ea typeface="UD デジタル 教科書体 NK-B" panose="02020700000000000000" pitchFamily="18" charset="-128"/>
                        </a:rPr>
                        <a:t>重症病床</a:t>
                      </a:r>
                      <a:endParaRPr lang="ja-JP" altLang="en-US" sz="1000" b="0" i="0" u="none" strike="noStrike">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tc>
                  <a:txBody>
                    <a:bodyPr/>
                    <a:lstStyle/>
                    <a:p>
                      <a:pPr algn="l" fontAlgn="ct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許可病床数（一般病床）の</a:t>
                      </a:r>
                      <a:br>
                        <a:rPr lang="ja-JP" altLang="en-US" sz="1000" u="none" strike="noStrike" dirty="0">
                          <a:effectLst/>
                          <a:latin typeface="UD デジタル 教科書体 NK-B" panose="02020700000000000000" pitchFamily="18" charset="-128"/>
                          <a:ea typeface="UD デジタル 教科書体 NK-B" panose="02020700000000000000" pitchFamily="18" charset="-128"/>
                        </a:rPr>
                      </a:br>
                      <a:r>
                        <a:rPr lang="en-US" altLang="ja-JP" sz="1000" u="none" strike="noStrike" dirty="0">
                          <a:effectLst/>
                          <a:latin typeface="UD デジタル 教科書体 NK-B" panose="02020700000000000000" pitchFamily="18" charset="-128"/>
                          <a:ea typeface="UD デジタル 教科書体 NK-B" panose="02020700000000000000" pitchFamily="18" charset="-128"/>
                        </a:rPr>
                        <a:t>1.5%</a:t>
                      </a: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（公立・国立）、</a:t>
                      </a:r>
                      <a:r>
                        <a:rPr lang="en-US" altLang="ja-JP" sz="1000" u="none" strike="noStrike" dirty="0">
                          <a:effectLst/>
                          <a:latin typeface="UD デジタル 教科書体 NK-B" panose="02020700000000000000" pitchFamily="18" charset="-128"/>
                          <a:ea typeface="UD デジタル 教科書体 NK-B" panose="02020700000000000000" pitchFamily="18" charset="-128"/>
                        </a:rPr>
                        <a:t>0.75%</a:t>
                      </a: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（民間等）以上</a:t>
                      </a:r>
                      <a:endParaRPr lang="ja-JP" altLang="en-US" sz="10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extLst>
                  <a:ext uri="{0D108BD9-81ED-4DB2-BD59-A6C34878D82A}">
                    <a16:rowId xmlns:a16="http://schemas.microsoft.com/office/drawing/2014/main" val="3567650934"/>
                  </a:ext>
                </a:extLst>
              </a:tr>
              <a:tr h="224852">
                <a:tc vMerge="1">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軽症中等症病床</a:t>
                      </a:r>
                      <a:endParaRPr lang="ja-JP" altLang="en-US" sz="10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tc>
                  <a:txBody>
                    <a:bodyPr/>
                    <a:lstStyle/>
                    <a:p>
                      <a:pPr algn="l" fontAlgn="ctr"/>
                      <a:r>
                        <a:rPr lang="ja-JP" altLang="en-US" sz="1000" u="none" strike="noStrike" dirty="0">
                          <a:effectLst/>
                          <a:latin typeface="UD デジタル 教科書体 NK-B" panose="02020700000000000000" pitchFamily="18" charset="-128"/>
                          <a:ea typeface="UD デジタル 教科書体 NK-B" panose="02020700000000000000" pitchFamily="18" charset="-128"/>
                        </a:rPr>
                        <a:t>重症病床数の３倍程度</a:t>
                      </a:r>
                      <a:endParaRPr lang="ja-JP" altLang="en-US" sz="10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extLst>
                  <a:ext uri="{0D108BD9-81ED-4DB2-BD59-A6C34878D82A}">
                    <a16:rowId xmlns:a16="http://schemas.microsoft.com/office/drawing/2014/main" val="1828954608"/>
                  </a:ext>
                </a:extLst>
              </a:tr>
            </a:tbl>
          </a:graphicData>
        </a:graphic>
      </p:graphicFrame>
      <p:sp>
        <p:nvSpPr>
          <p:cNvPr id="21" name="正方形/長方形 20"/>
          <p:cNvSpPr/>
          <p:nvPr/>
        </p:nvSpPr>
        <p:spPr>
          <a:xfrm>
            <a:off x="10522952" y="1780788"/>
            <a:ext cx="1669047"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defTabSz="1280160">
              <a:defRPr/>
            </a:pPr>
            <a:r>
              <a:rPr kumimoji="1" lang="ja-JP" altLang="en-US" sz="1400" b="1" dirty="0">
                <a:latin typeface="UD デジタル 教科書体 NK-B" panose="02020700000000000000" pitchFamily="18" charset="-128"/>
                <a:ea typeface="UD デジタル 教科書体 NK-B" panose="02020700000000000000" pitchFamily="18" charset="-128"/>
              </a:rPr>
              <a:t>開始時期：７月上旬</a:t>
            </a:r>
          </a:p>
        </p:txBody>
      </p:sp>
      <p:sp>
        <p:nvSpPr>
          <p:cNvPr id="23" name="正方形/長方形 22"/>
          <p:cNvSpPr/>
          <p:nvPr/>
        </p:nvSpPr>
        <p:spPr>
          <a:xfrm>
            <a:off x="10505733" y="4391266"/>
            <a:ext cx="1669047"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defTabSz="1280160">
              <a:defRPr/>
            </a:pPr>
            <a:r>
              <a:rPr kumimoji="1" lang="ja-JP" altLang="en-US" sz="1400" b="1" dirty="0">
                <a:latin typeface="UD デジタル 教科書体 NK-B" panose="02020700000000000000" pitchFamily="18" charset="-128"/>
                <a:ea typeface="UD デジタル 教科書体 NK-B" panose="02020700000000000000" pitchFamily="18" charset="-128"/>
              </a:rPr>
              <a:t>開始時期：７月上旬</a:t>
            </a:r>
          </a:p>
        </p:txBody>
      </p:sp>
      <p:sp>
        <p:nvSpPr>
          <p:cNvPr id="25" name="正方形/長方形 24"/>
          <p:cNvSpPr/>
          <p:nvPr/>
        </p:nvSpPr>
        <p:spPr>
          <a:xfrm>
            <a:off x="134069" y="4666727"/>
            <a:ext cx="10137677" cy="605294"/>
          </a:xfrm>
          <a:prstGeom prst="rect">
            <a:avLst/>
          </a:prstGeom>
        </p:spPr>
        <p:txBody>
          <a:bodyPr wrap="square">
            <a:spAutoFit/>
          </a:bodyPr>
          <a:lstStyle/>
          <a:p>
            <a:pPr marL="171450" indent="-171450" fontAlgn="ctr">
              <a:lnSpc>
                <a:spcPts val="2000"/>
              </a:lnSpc>
              <a:buFont typeface="Wingdings" panose="05000000000000000000" pitchFamily="2" charset="2"/>
              <a:buChar char="Ø"/>
            </a:pPr>
            <a:r>
              <a:rPr lang="ja-JP" altLang="en-US" sz="1400" dirty="0">
                <a:latin typeface="UD デジタル 教科書体 NK-B" panose="02020700000000000000" pitchFamily="18" charset="-128"/>
                <a:ea typeface="UD デジタル 教科書体 NK-B" panose="02020700000000000000" pitchFamily="18" charset="-128"/>
              </a:rPr>
              <a:t>コロナ患者受入に必要な</a:t>
            </a:r>
            <a:r>
              <a:rPr lang="ja-JP" altLang="en-US" sz="1400" u="sng" dirty="0">
                <a:latin typeface="UD デジタル 教科書体 NK-B" panose="02020700000000000000" pitchFamily="18" charset="-128"/>
                <a:ea typeface="UD デジタル 教科書体 NK-B" panose="02020700000000000000" pitchFamily="18" charset="-128"/>
              </a:rPr>
              <a:t>「既存病室を個室化する経費」を新たに補助対象に追加</a:t>
            </a:r>
            <a:r>
              <a:rPr lang="ja-JP" altLang="en-US" sz="1400" dirty="0">
                <a:latin typeface="UD デジタル 教科書体 NK-B" panose="02020700000000000000" pitchFamily="18" charset="-128"/>
                <a:ea typeface="UD デジタル 教科書体 NK-B" panose="02020700000000000000" pitchFamily="18" charset="-128"/>
              </a:rPr>
              <a:t>し、４月１日以降の病床整備費を包括的に補助</a:t>
            </a:r>
            <a:endParaRPr lang="en-US" altLang="ja-JP" sz="1400" dirty="0">
              <a:latin typeface="UD デジタル 教科書体 NK-B" panose="02020700000000000000" pitchFamily="18" charset="-128"/>
              <a:ea typeface="UD デジタル 教科書体 NK-B" panose="02020700000000000000" pitchFamily="18" charset="-128"/>
            </a:endParaRPr>
          </a:p>
          <a:p>
            <a:pPr fontAlgn="ctr">
              <a:lnSpc>
                <a:spcPts val="2000"/>
              </a:lnSpc>
            </a:pPr>
            <a:r>
              <a:rPr lang="ja-JP" altLang="en-US" sz="1200" dirty="0">
                <a:latin typeface="UD デジタル 教科書体 NK-B" panose="02020700000000000000" pitchFamily="18" charset="-128"/>
                <a:ea typeface="UD デジタル 教科書体 NK-B" panose="02020700000000000000" pitchFamily="18" charset="-128"/>
              </a:rPr>
              <a:t>　　（ただし、補助額は今後も引き続き運用を予定している病床の整備に要した実費相当額とし、病床区分等に応じて上限額を設定）</a:t>
            </a:r>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5175771" y="5315803"/>
            <a:ext cx="4669268" cy="1116000"/>
          </a:xfrm>
          <a:prstGeom prst="rect">
            <a:avLst/>
          </a:prstGeom>
          <a:noFill/>
          <a:ln w="28575">
            <a:solidFill>
              <a:schemeClr val="tx1"/>
            </a:solidFill>
          </a:ln>
        </p:spPr>
        <p:txBody>
          <a:bodyPr wrap="square" rtlCol="0" anchor="ctr">
            <a:noAutofit/>
          </a:bodyPr>
          <a:lstStyle/>
          <a:p>
            <a:pPr>
              <a:lnSpc>
                <a:spcPts val="1900"/>
              </a:lnSpc>
            </a:pPr>
            <a:r>
              <a:rPr kumimoji="1" lang="en-US" altLang="ja-JP" sz="1400" dirty="0">
                <a:latin typeface="UD デジタル 教科書体 N-B" panose="02020700000000000000" pitchFamily="17" charset="-128"/>
                <a:ea typeface="UD デジタル 教科書体 N-B" panose="02020700000000000000" pitchFamily="17" charset="-128"/>
              </a:rPr>
              <a:t>【</a:t>
            </a:r>
            <a:r>
              <a:rPr kumimoji="1" lang="ja-JP" altLang="en-US" sz="1400" dirty="0">
                <a:latin typeface="UD デジタル 教科書体 N-B" panose="02020700000000000000" pitchFamily="17" charset="-128"/>
                <a:ea typeface="UD デジタル 教科書体 N-B" panose="02020700000000000000" pitchFamily="17" charset="-128"/>
              </a:rPr>
              <a:t>対象となる補助事例</a:t>
            </a:r>
            <a:r>
              <a:rPr kumimoji="1" lang="en-US" altLang="ja-JP" sz="1400" dirty="0">
                <a:latin typeface="UD デジタル 教科書体 N-B" panose="02020700000000000000" pitchFamily="17" charset="-128"/>
                <a:ea typeface="UD デジタル 教科書体 N-B" panose="02020700000000000000" pitchFamily="17" charset="-128"/>
              </a:rPr>
              <a:t>】</a:t>
            </a:r>
          </a:p>
          <a:p>
            <a:pPr marL="285750" indent="-285750">
              <a:lnSpc>
                <a:spcPts val="1900"/>
              </a:lnSpc>
              <a:buFont typeface="Wingdings" panose="05000000000000000000" pitchFamily="2" charset="2"/>
              <a:buChar char="ü"/>
            </a:pPr>
            <a:r>
              <a:rPr kumimoji="1" lang="ja-JP" altLang="en-US" sz="1400" dirty="0">
                <a:latin typeface="UD デジタル 教科書体 N-B" panose="02020700000000000000" pitchFamily="17" charset="-128"/>
                <a:ea typeface="UD デジタル 教科書体 N-B" panose="02020700000000000000" pitchFamily="17" charset="-128"/>
              </a:rPr>
              <a:t>コロナ患者を受入れるために必要な医療機器</a:t>
            </a:r>
            <a:endParaRPr kumimoji="1" lang="en-US" altLang="ja-JP" sz="1400" dirty="0">
              <a:latin typeface="UD デジタル 教科書体 N-B" panose="02020700000000000000" pitchFamily="17" charset="-128"/>
              <a:ea typeface="UD デジタル 教科書体 N-B" panose="02020700000000000000" pitchFamily="17" charset="-128"/>
            </a:endParaRPr>
          </a:p>
          <a:p>
            <a:pPr marL="285750" indent="-285750">
              <a:lnSpc>
                <a:spcPts val="1900"/>
              </a:lnSpc>
              <a:buFont typeface="Wingdings" panose="05000000000000000000" pitchFamily="2" charset="2"/>
              <a:buChar char="ü"/>
            </a:pPr>
            <a:r>
              <a:rPr kumimoji="1" lang="ja-JP" altLang="en-US" sz="1400" dirty="0">
                <a:latin typeface="UD デジタル 教科書体 N-B" panose="02020700000000000000" pitchFamily="17" charset="-128"/>
                <a:ea typeface="UD デジタル 教科書体 N-B" panose="02020700000000000000" pitchFamily="17" charset="-128"/>
              </a:rPr>
              <a:t>多床室を個室化するために必要となった備品等</a:t>
            </a:r>
            <a:endParaRPr kumimoji="1" lang="en-US" altLang="ja-JP" sz="1400" dirty="0">
              <a:latin typeface="UD デジタル 教科書体 N-B" panose="02020700000000000000" pitchFamily="17" charset="-128"/>
              <a:ea typeface="UD デジタル 教科書体 N-B" panose="02020700000000000000" pitchFamily="17" charset="-128"/>
            </a:endParaRPr>
          </a:p>
        </p:txBody>
      </p:sp>
      <p:grpSp>
        <p:nvGrpSpPr>
          <p:cNvPr id="43" name="グループ化 42"/>
          <p:cNvGrpSpPr/>
          <p:nvPr/>
        </p:nvGrpSpPr>
        <p:grpSpPr>
          <a:xfrm>
            <a:off x="10173951" y="5234494"/>
            <a:ext cx="1144905" cy="1255191"/>
            <a:chOff x="3048000" y="1524000"/>
            <a:chExt cx="3810000" cy="3810000"/>
          </a:xfrm>
        </p:grpSpPr>
        <p:pic>
          <p:nvPicPr>
            <p:cNvPr id="44" name="図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0" y="1524000"/>
              <a:ext cx="3810000" cy="3810000"/>
            </a:xfrm>
            <a:prstGeom prst="rect">
              <a:avLst/>
            </a:prstGeom>
          </p:spPr>
        </p:pic>
        <p:pic>
          <p:nvPicPr>
            <p:cNvPr id="45" name="図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4804" y="2463015"/>
              <a:ext cx="1483518" cy="1483518"/>
            </a:xfrm>
            <a:prstGeom prst="rect">
              <a:avLst/>
            </a:prstGeom>
          </p:spPr>
        </p:pic>
      </p:grpSp>
      <p:sp>
        <p:nvSpPr>
          <p:cNvPr id="6" name="大かっこ 5"/>
          <p:cNvSpPr/>
          <p:nvPr/>
        </p:nvSpPr>
        <p:spPr>
          <a:xfrm>
            <a:off x="314460" y="5395355"/>
            <a:ext cx="3876540" cy="854794"/>
          </a:xfrm>
          <a:prstGeom prst="bracketPair">
            <a:avLst>
              <a:gd name="adj" fmla="val 9827"/>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wrap="square" lIns="36000" tIns="0" rIns="36000" bIns="0" rtlCol="0" anchor="ctr">
            <a:spAutoFit/>
          </a:bodyPr>
          <a:lstStyle/>
          <a:p>
            <a:r>
              <a:rPr kumimoji="1" lang="ja-JP" altLang="en-US" sz="1050" dirty="0">
                <a:latin typeface="UD デジタル 教科書体 NK-B" panose="02020700000000000000" pitchFamily="18" charset="-128"/>
                <a:ea typeface="UD デジタル 教科書体 NK-B" panose="02020700000000000000" pitchFamily="18" charset="-128"/>
              </a:rPr>
              <a:t>　　・重症病床 ： </a:t>
            </a:r>
            <a:r>
              <a:rPr kumimoji="1" lang="en-US" altLang="ja-JP" sz="1050" dirty="0">
                <a:latin typeface="UD デジタル 教科書体 NK-B" panose="02020700000000000000" pitchFamily="18" charset="-128"/>
                <a:ea typeface="UD デジタル 教科書体 NK-B" panose="02020700000000000000" pitchFamily="18" charset="-128"/>
              </a:rPr>
              <a:t>1</a:t>
            </a:r>
            <a:r>
              <a:rPr kumimoji="1" lang="ja-JP" altLang="en-US" sz="1050" dirty="0">
                <a:latin typeface="UD デジタル 教科書体 NK-B" panose="02020700000000000000" pitchFamily="18" charset="-128"/>
                <a:ea typeface="UD デジタル 教科書体 NK-B" panose="02020700000000000000" pitchFamily="18" charset="-128"/>
              </a:rPr>
              <a:t>床あたり上限</a:t>
            </a:r>
            <a:r>
              <a:rPr kumimoji="1" lang="en-US" altLang="ja-JP" sz="1050" dirty="0">
                <a:latin typeface="UD デジタル 教科書体 NK-B" panose="02020700000000000000" pitchFamily="18" charset="-128"/>
                <a:ea typeface="UD デジタル 教科書体 NK-B" panose="02020700000000000000" pitchFamily="18" charset="-128"/>
              </a:rPr>
              <a:t>2,500</a:t>
            </a:r>
            <a:r>
              <a:rPr kumimoji="1" lang="ja-JP" altLang="en-US" sz="1050" dirty="0">
                <a:latin typeface="UD デジタル 教科書体 NK-B" panose="02020700000000000000" pitchFamily="18" charset="-128"/>
                <a:ea typeface="UD デジタル 教科書体 NK-B" panose="02020700000000000000" pitchFamily="18" charset="-128"/>
              </a:rPr>
              <a:t>万円（</a:t>
            </a:r>
            <a:r>
              <a:rPr kumimoji="1" lang="en-US" altLang="ja-JP" sz="1050" dirty="0">
                <a:latin typeface="UD デジタル 教科書体 NK-B" panose="02020700000000000000" pitchFamily="18" charset="-128"/>
                <a:ea typeface="UD デジタル 教科書体 NK-B" panose="02020700000000000000" pitchFamily="18" charset="-128"/>
              </a:rPr>
              <a:t>※</a:t>
            </a:r>
            <a:r>
              <a:rPr kumimoji="1" lang="ja-JP" altLang="en-US" sz="1050" dirty="0">
                <a:latin typeface="UD デジタル 教科書体 NK-B" panose="02020700000000000000" pitchFamily="18" charset="-128"/>
                <a:ea typeface="UD デジタル 教科書体 NK-B" panose="02020700000000000000" pitchFamily="18" charset="-128"/>
              </a:rPr>
              <a:t>）</a:t>
            </a:r>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1050" dirty="0">
                <a:latin typeface="UD デジタル 教科書体 NK-B" panose="02020700000000000000" pitchFamily="18" charset="-128"/>
                <a:ea typeface="UD デジタル 教科書体 NK-B" panose="02020700000000000000" pitchFamily="18" charset="-128"/>
              </a:rPr>
              <a:t>　　・軽症・中等症病床 ： </a:t>
            </a:r>
            <a:r>
              <a:rPr kumimoji="1" lang="en-US" altLang="ja-JP" sz="1050" dirty="0">
                <a:latin typeface="UD デジタル 教科書体 NK-B" panose="02020700000000000000" pitchFamily="18" charset="-128"/>
                <a:ea typeface="UD デジタル 教科書体 NK-B" panose="02020700000000000000" pitchFamily="18" charset="-128"/>
              </a:rPr>
              <a:t>1</a:t>
            </a:r>
            <a:r>
              <a:rPr kumimoji="1" lang="ja-JP" altLang="en-US" sz="1050" dirty="0">
                <a:latin typeface="UD デジタル 教科書体 NK-B" panose="02020700000000000000" pitchFamily="18" charset="-128"/>
                <a:ea typeface="UD デジタル 教科書体 NK-B" panose="02020700000000000000" pitchFamily="18" charset="-128"/>
              </a:rPr>
              <a:t>床あたり上限</a:t>
            </a:r>
            <a:r>
              <a:rPr kumimoji="1" lang="en-US" altLang="ja-JP" sz="1050" dirty="0">
                <a:latin typeface="UD デジタル 教科書体 NK-B" panose="02020700000000000000" pitchFamily="18" charset="-128"/>
                <a:ea typeface="UD デジタル 教科書体 NK-B" panose="02020700000000000000" pitchFamily="18" charset="-128"/>
              </a:rPr>
              <a:t>1,000</a:t>
            </a:r>
            <a:r>
              <a:rPr kumimoji="1" lang="ja-JP" altLang="en-US" sz="1050" dirty="0">
                <a:latin typeface="UD デジタル 教科書体 NK-B" panose="02020700000000000000" pitchFamily="18" charset="-128"/>
                <a:ea typeface="UD デジタル 教科書体 NK-B" panose="02020700000000000000" pitchFamily="18" charset="-128"/>
              </a:rPr>
              <a:t>万円</a:t>
            </a:r>
          </a:p>
          <a:p>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en-US" altLang="ja-JP" sz="1050" dirty="0">
                <a:latin typeface="UD デジタル 教科書体 NK-B" panose="02020700000000000000" pitchFamily="18" charset="-128"/>
                <a:ea typeface="UD デジタル 教科書体 NK-B" panose="02020700000000000000" pitchFamily="18" charset="-128"/>
              </a:rPr>
              <a:t> </a:t>
            </a:r>
            <a:r>
              <a:rPr kumimoji="1" lang="ja-JP" altLang="en-US" sz="1050" dirty="0">
                <a:latin typeface="UD デジタル 教科書体 NK-B" panose="02020700000000000000" pitchFamily="18" charset="-128"/>
                <a:ea typeface="UD デジタル 教科書体 NK-B" panose="02020700000000000000" pitchFamily="18" charset="-128"/>
              </a:rPr>
              <a:t>（</a:t>
            </a:r>
            <a:r>
              <a:rPr kumimoji="1" lang="en-US" altLang="ja-JP" sz="1050" dirty="0">
                <a:latin typeface="UD デジタル 教科書体 NK-B" panose="02020700000000000000" pitchFamily="18" charset="-128"/>
                <a:ea typeface="UD デジタル 教科書体 NK-B" panose="02020700000000000000" pitchFamily="18" charset="-128"/>
              </a:rPr>
              <a:t>※</a:t>
            </a:r>
            <a:r>
              <a:rPr kumimoji="1" lang="ja-JP" altLang="en-US" sz="1050" dirty="0">
                <a:latin typeface="UD デジタル 教科書体 NK-B" panose="02020700000000000000" pitchFamily="18" charset="-128"/>
                <a:ea typeface="UD デジタル 教科書体 NK-B" panose="02020700000000000000" pitchFamily="18" charset="-128"/>
              </a:rPr>
              <a:t>）重症病床を</a:t>
            </a:r>
            <a:r>
              <a:rPr kumimoji="1" lang="en-US" altLang="ja-JP" sz="1050" dirty="0">
                <a:latin typeface="UD デジタル 教科書体 NK-B" panose="02020700000000000000" pitchFamily="18" charset="-128"/>
                <a:ea typeface="UD デジタル 教科書体 NK-B" panose="02020700000000000000" pitchFamily="18" charset="-128"/>
              </a:rPr>
              <a:t>10</a:t>
            </a:r>
            <a:r>
              <a:rPr kumimoji="1" lang="ja-JP" altLang="en-US" sz="1050" dirty="0">
                <a:latin typeface="UD デジタル 教科書体 NK-B" panose="02020700000000000000" pitchFamily="18" charset="-128"/>
                <a:ea typeface="UD デジタル 教科書体 NK-B" panose="02020700000000000000" pitchFamily="18" charset="-128"/>
              </a:rPr>
              <a:t>床以上整備し、病床設置から原則２年間</a:t>
            </a:r>
          </a:p>
          <a:p>
            <a:r>
              <a:rPr kumimoji="1" lang="ja-JP" altLang="en-US" sz="1050" dirty="0">
                <a:latin typeface="UD デジタル 教科書体 NK-B" panose="02020700000000000000" pitchFamily="18" charset="-128"/>
                <a:ea typeface="UD デジタル 教科書体 NK-B" panose="02020700000000000000" pitchFamily="18" charset="-128"/>
              </a:rPr>
              <a:t>　　　　 常時運用する場合は、</a:t>
            </a:r>
            <a:r>
              <a:rPr kumimoji="1" lang="en-US" altLang="ja-JP" sz="1050" dirty="0">
                <a:latin typeface="UD デジタル 教科書体 NK-B" panose="02020700000000000000" pitchFamily="18" charset="-128"/>
                <a:ea typeface="UD デジタル 教科書体 NK-B" panose="02020700000000000000" pitchFamily="18" charset="-128"/>
              </a:rPr>
              <a:t>1</a:t>
            </a:r>
            <a:r>
              <a:rPr kumimoji="1" lang="ja-JP" altLang="en-US" sz="1050" dirty="0">
                <a:latin typeface="UD デジタル 教科書体 NK-B" panose="02020700000000000000" pitchFamily="18" charset="-128"/>
                <a:ea typeface="UD デジタル 教科書体 NK-B" panose="02020700000000000000" pitchFamily="18" charset="-128"/>
              </a:rPr>
              <a:t>床あたり上限</a:t>
            </a:r>
            <a:r>
              <a:rPr kumimoji="1" lang="en-US" altLang="ja-JP" sz="1050" dirty="0">
                <a:latin typeface="UD デジタル 教科書体 NK-B" panose="02020700000000000000" pitchFamily="18" charset="-128"/>
                <a:ea typeface="UD デジタル 教科書体 NK-B" panose="02020700000000000000" pitchFamily="18" charset="-128"/>
              </a:rPr>
              <a:t>5,000</a:t>
            </a:r>
            <a:r>
              <a:rPr kumimoji="1" lang="ja-JP" altLang="en-US" sz="1050" dirty="0">
                <a:latin typeface="UD デジタル 教科書体 NK-B" panose="02020700000000000000" pitchFamily="18" charset="-128"/>
                <a:ea typeface="UD デジタル 教科書体 NK-B" panose="02020700000000000000" pitchFamily="18" charset="-128"/>
              </a:rPr>
              <a:t>万円</a:t>
            </a:r>
          </a:p>
        </p:txBody>
      </p:sp>
      <p:sp>
        <p:nvSpPr>
          <p:cNvPr id="30" name="正方形/長方形 29"/>
          <p:cNvSpPr/>
          <p:nvPr/>
        </p:nvSpPr>
        <p:spPr>
          <a:xfrm>
            <a:off x="0" y="0"/>
            <a:ext cx="12192000" cy="523220"/>
          </a:xfrm>
          <a:prstGeom prst="rect">
            <a:avLst/>
          </a:prstGeom>
          <a:solidFill>
            <a:srgbClr val="000099"/>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ja-JP" altLang="en-US" sz="2800" dirty="0" smtClean="0">
                <a:latin typeface="UD デジタル 教科書体 NK-B" panose="02020700000000000000" pitchFamily="18" charset="-128"/>
                <a:ea typeface="UD デジタル 教科書体 NK-B" panose="02020700000000000000" pitchFamily="18" charset="-128"/>
              </a:rPr>
              <a:t>今後</a:t>
            </a:r>
            <a:r>
              <a:rPr lang="ja-JP" altLang="en-US" sz="2800" dirty="0">
                <a:latin typeface="UD デジタル 教科書体 NK-B" panose="02020700000000000000" pitchFamily="18" charset="-128"/>
                <a:ea typeface="UD デジタル 教科書体 NK-B" panose="02020700000000000000" pitchFamily="18" charset="-128"/>
              </a:rPr>
              <a:t>の感染拡大に備えたコロナ包括支援</a:t>
            </a:r>
            <a:r>
              <a:rPr lang="ja-JP" altLang="en-US" sz="2800" dirty="0" smtClean="0">
                <a:latin typeface="UD デジタル 教科書体 NK-B" panose="02020700000000000000" pitchFamily="18" charset="-128"/>
                <a:ea typeface="UD デジタル 教科書体 NK-B" panose="02020700000000000000" pitchFamily="18" charset="-128"/>
              </a:rPr>
              <a:t>事業</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9" name="スライド番号プレースホルダー 8"/>
          <p:cNvSpPr>
            <a:spLocks noGrp="1"/>
          </p:cNvSpPr>
          <p:nvPr>
            <p:ph type="sldNum" sz="quarter" idx="12"/>
          </p:nvPr>
        </p:nvSpPr>
        <p:spPr>
          <a:xfrm>
            <a:off x="9431580" y="6547531"/>
            <a:ext cx="2743200" cy="365125"/>
          </a:xfrm>
        </p:spPr>
        <p:txBody>
          <a:bodyPr/>
          <a:lstStyle/>
          <a:p>
            <a:fld id="{E131EF34-3E15-416B-9CAF-65AA2C738676}" type="slidenum">
              <a:rPr kumimoji="1" lang="ja-JP" altLang="en-US" smtClean="0"/>
              <a:t>2</a:t>
            </a:fld>
            <a:endParaRPr kumimoji="1" lang="ja-JP" altLang="en-US" dirty="0"/>
          </a:p>
        </p:txBody>
      </p:sp>
    </p:spTree>
    <p:extLst>
      <p:ext uri="{BB962C8B-B14F-4D97-AF65-F5344CB8AC3E}">
        <p14:creationId xmlns:p14="http://schemas.microsoft.com/office/powerpoint/2010/main" val="174757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表 51"/>
          <p:cNvGraphicFramePr>
            <a:graphicFrameLocks noGrp="1"/>
          </p:cNvGraphicFramePr>
          <p:nvPr>
            <p:extLst/>
          </p:nvPr>
        </p:nvGraphicFramePr>
        <p:xfrm>
          <a:off x="27610" y="1848751"/>
          <a:ext cx="12151511" cy="4979809"/>
        </p:xfrm>
        <a:graphic>
          <a:graphicData uri="http://schemas.openxmlformats.org/drawingml/2006/table">
            <a:tbl>
              <a:tblPr firstRow="1" bandRow="1">
                <a:tableStyleId>{5940675A-B579-460E-94D1-54222C63F5DA}</a:tableStyleId>
              </a:tblPr>
              <a:tblGrid>
                <a:gridCol w="12151511">
                  <a:extLst>
                    <a:ext uri="{9D8B030D-6E8A-4147-A177-3AD203B41FA5}">
                      <a16:colId xmlns:a16="http://schemas.microsoft.com/office/drawing/2014/main" val="2764917450"/>
                    </a:ext>
                  </a:extLst>
                </a:gridCol>
              </a:tblGrid>
              <a:tr h="2367238">
                <a:tc>
                  <a:txBody>
                    <a:bodyPr/>
                    <a:lstStyle/>
                    <a:p>
                      <a:endParaRPr kumimoji="1" lang="ja-JP" altLang="en-US" dirty="0"/>
                    </a:p>
                  </a:txBody>
                  <a:tcPr/>
                </a:tc>
                <a:extLst>
                  <a:ext uri="{0D108BD9-81ED-4DB2-BD59-A6C34878D82A}">
                    <a16:rowId xmlns:a16="http://schemas.microsoft.com/office/drawing/2014/main" val="3424161971"/>
                  </a:ext>
                </a:extLst>
              </a:tr>
              <a:tr h="2612571">
                <a:tc>
                  <a:txBody>
                    <a:bodyPr/>
                    <a:lstStyle/>
                    <a:p>
                      <a:endParaRPr kumimoji="1" lang="ja-JP" altLang="en-US" dirty="0"/>
                    </a:p>
                  </a:txBody>
                  <a:tcPr/>
                </a:tc>
                <a:extLst>
                  <a:ext uri="{0D108BD9-81ED-4DB2-BD59-A6C34878D82A}">
                    <a16:rowId xmlns:a16="http://schemas.microsoft.com/office/drawing/2014/main" val="2238637963"/>
                  </a:ext>
                </a:extLst>
              </a:tr>
            </a:tbl>
          </a:graphicData>
        </a:graphic>
      </p:graphicFrame>
      <p:sp>
        <p:nvSpPr>
          <p:cNvPr id="7" name="角丸四角形 6"/>
          <p:cNvSpPr/>
          <p:nvPr/>
        </p:nvSpPr>
        <p:spPr>
          <a:xfrm>
            <a:off x="500970" y="2216166"/>
            <a:ext cx="4242756" cy="1628352"/>
          </a:xfrm>
          <a:prstGeom prst="roundRect">
            <a:avLst>
              <a:gd name="adj" fmla="val 60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p:cNvSpPr/>
          <p:nvPr/>
        </p:nvSpPr>
        <p:spPr>
          <a:xfrm>
            <a:off x="500970" y="4525701"/>
            <a:ext cx="5529569" cy="214943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楕円 138"/>
          <p:cNvSpPr/>
          <p:nvPr/>
        </p:nvSpPr>
        <p:spPr>
          <a:xfrm>
            <a:off x="6220074" y="4525701"/>
            <a:ext cx="5623826" cy="213895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4973" y="429516"/>
            <a:ext cx="12192000" cy="1338828"/>
          </a:xfrm>
          <a:prstGeom prst="rect">
            <a:avLst/>
          </a:prstGeom>
          <a:solidFill>
            <a:schemeClr val="accent4">
              <a:lumMod val="20000"/>
              <a:lumOff val="80000"/>
            </a:schemeClr>
          </a:solidFill>
        </p:spPr>
        <p:txBody>
          <a:bodyPr wrap="square" anchor="t">
            <a:spAutoFit/>
          </a:bodyPr>
          <a:lstStyle/>
          <a:p>
            <a:pPr marL="171450" indent="-171450">
              <a:lnSpc>
                <a:spcPct val="150000"/>
              </a:lnSpc>
              <a:buFont typeface="Wingdings" panose="05000000000000000000" pitchFamily="2" charset="2"/>
              <a:buChar char="u"/>
            </a:pPr>
            <a:r>
              <a:rPr lang="ja-JP" altLang="en-US" b="1" dirty="0" smtClean="0">
                <a:latin typeface="UD デジタル 教科書体 NK-B" panose="02020700000000000000" pitchFamily="18" charset="-128"/>
                <a:ea typeface="UD デジタル 教科書体 NK-B" panose="02020700000000000000" pitchFamily="18" charset="-128"/>
              </a:rPr>
              <a:t>　新型コロナ患者への治療経験が少ない医療機関を支援するため、「大阪府新型コロナ治療サポートチーム」を設置</a:t>
            </a:r>
            <a:endParaRPr lang="en-US" altLang="ja-JP" b="1" dirty="0" smtClean="0">
              <a:latin typeface="UD デジタル 教科書体 NK-B" panose="02020700000000000000" pitchFamily="18" charset="-128"/>
              <a:ea typeface="UD デジタル 教科書体 NK-B" panose="02020700000000000000" pitchFamily="18" charset="-128"/>
            </a:endParaRPr>
          </a:p>
          <a:p>
            <a:pPr marL="171450" indent="-171450">
              <a:lnSpc>
                <a:spcPct val="150000"/>
              </a:lnSpc>
              <a:buFont typeface="Wingdings" panose="05000000000000000000" pitchFamily="2" charset="2"/>
              <a:buChar char="u"/>
            </a:pPr>
            <a:r>
              <a:rPr lang="ja-JP" altLang="en-US" b="1" dirty="0" smtClean="0">
                <a:latin typeface="UD デジタル 教科書体 NK-B" panose="02020700000000000000" pitchFamily="18" charset="-128"/>
                <a:ea typeface="UD デジタル 教科書体 NK-B" panose="02020700000000000000" pitchFamily="18" charset="-128"/>
              </a:rPr>
              <a:t>　治療経験が豊富な感染症・救急等専門医による相談対応や助言、実地研修やオンライン研修を実施</a:t>
            </a:r>
            <a:endParaRPr lang="en-US" altLang="ja-JP" b="1" dirty="0" smtClean="0">
              <a:latin typeface="UD デジタル 教科書体 NK-B" panose="02020700000000000000" pitchFamily="18" charset="-128"/>
              <a:ea typeface="UD デジタル 教科書体 NK-B" panose="02020700000000000000" pitchFamily="18" charset="-128"/>
            </a:endParaRPr>
          </a:p>
          <a:p>
            <a:pPr marL="171450" indent="-171450">
              <a:lnSpc>
                <a:spcPct val="150000"/>
              </a:lnSpc>
              <a:buFont typeface="Wingdings" panose="05000000000000000000" pitchFamily="2" charset="2"/>
              <a:buChar char="u"/>
            </a:pPr>
            <a:r>
              <a:rPr lang="ja-JP" altLang="en-US" b="1" dirty="0" smtClean="0">
                <a:latin typeface="UD デジタル 教科書体 NK-B" panose="02020700000000000000" pitchFamily="18" charset="-128"/>
                <a:ea typeface="UD デジタル 教科書体 NK-B" panose="02020700000000000000" pitchFamily="18" charset="-128"/>
              </a:rPr>
              <a:t>　</a:t>
            </a:r>
            <a:r>
              <a:rPr lang="ja-JP" altLang="en-US" dirty="0" smtClean="0">
                <a:latin typeface="UD デジタル 教科書体 NK-B" panose="02020700000000000000" pitchFamily="18" charset="-128"/>
                <a:ea typeface="UD デジタル 教科書体 NK-B" panose="02020700000000000000" pitchFamily="18" charset="-128"/>
              </a:rPr>
              <a:t>今後の感染拡大に備えた重症病床の更なる確保には欠かすことのできない重症患者に対応できる看護師の拡充を図る</a:t>
            </a:r>
            <a:endParaRPr lang="en-US" altLang="ja-JP" dirty="0">
              <a:latin typeface="UD デジタル 教科書体 NK-B" panose="02020700000000000000" pitchFamily="18" charset="-128"/>
              <a:ea typeface="UD デジタル 教科書体 NK-B" panose="02020700000000000000" pitchFamily="18" charset="-128"/>
            </a:endParaRPr>
          </a:p>
        </p:txBody>
      </p:sp>
      <p:sp>
        <p:nvSpPr>
          <p:cNvPr id="45" name="角丸四角形吹き出し 44"/>
          <p:cNvSpPr/>
          <p:nvPr/>
        </p:nvSpPr>
        <p:spPr>
          <a:xfrm>
            <a:off x="7664005" y="5472717"/>
            <a:ext cx="1208393" cy="985207"/>
          </a:xfrm>
          <a:prstGeom prst="wedgeRoundRectCallout">
            <a:avLst>
              <a:gd name="adj1" fmla="val 59850"/>
              <a:gd name="adj2" fmla="val 642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0790" y="5691891"/>
            <a:ext cx="670625" cy="784410"/>
          </a:xfrm>
          <a:prstGeom prst="rect">
            <a:avLst/>
          </a:prstGeom>
        </p:spPr>
      </p:pic>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698" y="5760230"/>
            <a:ext cx="744990" cy="650935"/>
          </a:xfrm>
          <a:prstGeom prst="rect">
            <a:avLst/>
          </a:prstGeom>
        </p:spPr>
      </p:pic>
      <p:sp>
        <p:nvSpPr>
          <p:cNvPr id="50" name="テキスト ボックス 49"/>
          <p:cNvSpPr txBox="1"/>
          <p:nvPr/>
        </p:nvSpPr>
        <p:spPr>
          <a:xfrm>
            <a:off x="7735619" y="5523134"/>
            <a:ext cx="967011"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100" dirty="0">
                <a:latin typeface="UD デジタル 教科書体 NK-B" panose="02020700000000000000" pitchFamily="18" charset="-128"/>
                <a:ea typeface="UD デジタル 教科書体 NK-B" panose="02020700000000000000" pitchFamily="18" charset="-128"/>
              </a:rPr>
              <a:t>【</a:t>
            </a:r>
            <a:r>
              <a:rPr kumimoji="1" lang="ja-JP" altLang="en-US" sz="1100" dirty="0">
                <a:latin typeface="UD デジタル 教科書体 NK-B" panose="02020700000000000000" pitchFamily="18" charset="-128"/>
                <a:ea typeface="UD デジタル 教科書体 NK-B" panose="02020700000000000000" pitchFamily="18" charset="-128"/>
              </a:rPr>
              <a:t>院内研修</a:t>
            </a:r>
            <a:r>
              <a:rPr kumimoji="1" lang="en-US" altLang="ja-JP" sz="1100" dirty="0">
                <a:latin typeface="UD デジタル 教科書体 NK-B" panose="02020700000000000000" pitchFamily="18" charset="-128"/>
                <a:ea typeface="UD デジタル 教科書体 NK-B" panose="02020700000000000000" pitchFamily="18" charset="-128"/>
              </a:rPr>
              <a:t>】</a:t>
            </a:r>
            <a:endParaRPr kumimoji="1" lang="ja-JP" altLang="en-US" sz="1100" dirty="0">
              <a:latin typeface="UD デジタル 教科書体 NK-B" panose="02020700000000000000" pitchFamily="18" charset="-128"/>
              <a:ea typeface="UD デジタル 教科書体 NK-B" panose="02020700000000000000" pitchFamily="18" charset="-128"/>
            </a:endParaRPr>
          </a:p>
        </p:txBody>
      </p:sp>
      <p:sp>
        <p:nvSpPr>
          <p:cNvPr id="53" name="角丸四角形 52"/>
          <p:cNvSpPr/>
          <p:nvPr/>
        </p:nvSpPr>
        <p:spPr>
          <a:xfrm>
            <a:off x="1087977" y="5583536"/>
            <a:ext cx="1431128" cy="206272"/>
          </a:xfrm>
          <a:prstGeom prst="roundRec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100" spc="-150" dirty="0">
                <a:latin typeface="UD デジタル 教科書体 NK-B" panose="02020700000000000000" pitchFamily="18" charset="-128"/>
                <a:ea typeface="UD デジタル 教科書体 NK-B" panose="02020700000000000000" pitchFamily="18" charset="-128"/>
              </a:rPr>
              <a:t>大阪コロナ重症センター</a:t>
            </a:r>
            <a:endParaRPr lang="ja-JP" altLang="en-US" sz="1050" spc="-150" dirty="0">
              <a:latin typeface="UD デジタル 教科書体 NK-B" panose="02020700000000000000" pitchFamily="18" charset="-128"/>
              <a:ea typeface="UD デジタル 教科書体 NK-B" panose="02020700000000000000" pitchFamily="18" charset="-128"/>
            </a:endParaRPr>
          </a:p>
        </p:txBody>
      </p:sp>
      <p:pic>
        <p:nvPicPr>
          <p:cNvPr id="60" name="図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0817" y="5862437"/>
            <a:ext cx="590994" cy="691268"/>
          </a:xfrm>
          <a:prstGeom prst="rect">
            <a:avLst/>
          </a:prstGeom>
        </p:spPr>
      </p:pic>
      <p:sp>
        <p:nvSpPr>
          <p:cNvPr id="61" name="正方形/長方形 60"/>
          <p:cNvSpPr/>
          <p:nvPr/>
        </p:nvSpPr>
        <p:spPr>
          <a:xfrm>
            <a:off x="2265395" y="6184373"/>
            <a:ext cx="1172553" cy="369332"/>
          </a:xfrm>
          <a:prstGeom prst="rect">
            <a:avLst/>
          </a:prstGeom>
        </p:spPr>
        <p:txBody>
          <a:bodyPr wrap="square">
            <a:spAutoFit/>
          </a:bodyPr>
          <a:lstStyle/>
          <a:p>
            <a:r>
              <a:rPr lang="ja-JP" altLang="en-US" sz="900" dirty="0">
                <a:latin typeface="UD デジタル 教科書体 NK-B" panose="02020700000000000000" pitchFamily="18" charset="-128"/>
                <a:ea typeface="UD デジタル 教科書体 NK-B" panose="02020700000000000000" pitchFamily="18" charset="-128"/>
              </a:rPr>
              <a:t>座学研修を受講した研修生を派遣</a:t>
            </a:r>
            <a:endParaRPr lang="ja-JP" altLang="en-US" sz="800" dirty="0">
              <a:latin typeface="UD デジタル 教科書体 NK-B" panose="02020700000000000000" pitchFamily="18" charset="-128"/>
              <a:ea typeface="UD デジタル 教科書体 NK-B" panose="02020700000000000000" pitchFamily="18" charset="-128"/>
            </a:endParaRPr>
          </a:p>
        </p:txBody>
      </p:sp>
      <p:sp>
        <p:nvSpPr>
          <p:cNvPr id="70" name="正方形/長方形 69"/>
          <p:cNvSpPr/>
          <p:nvPr/>
        </p:nvSpPr>
        <p:spPr>
          <a:xfrm>
            <a:off x="4384204" y="5862437"/>
            <a:ext cx="88961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ja-JP" altLang="en-US" sz="1000" dirty="0">
                <a:latin typeface="UD デジタル 教科書体 NK-B" panose="02020700000000000000" pitchFamily="18" charset="-128"/>
                <a:ea typeface="UD デジタル 教科書体 NK-B" panose="02020700000000000000" pitchFamily="18" charset="-128"/>
              </a:rPr>
              <a:t>研修生の人件費相当額及び派遣協力金を補助</a:t>
            </a:r>
            <a:endParaRPr lang="en-US" altLang="ja-JP" sz="1000" dirty="0">
              <a:latin typeface="UD デジタル 教科書体 NK-B" panose="02020700000000000000" pitchFamily="18" charset="-128"/>
              <a:ea typeface="UD デジタル 教科書体 NK-B" panose="02020700000000000000" pitchFamily="18" charset="-128"/>
            </a:endParaRPr>
          </a:p>
        </p:txBody>
      </p:sp>
      <p:pic>
        <p:nvPicPr>
          <p:cNvPr id="83" name="図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516" y="5891660"/>
            <a:ext cx="948902" cy="630820"/>
          </a:xfrm>
          <a:prstGeom prst="rect">
            <a:avLst/>
          </a:prstGeom>
        </p:spPr>
      </p:pic>
      <p:sp>
        <p:nvSpPr>
          <p:cNvPr id="87" name="角丸四角形 86"/>
          <p:cNvSpPr/>
          <p:nvPr/>
        </p:nvSpPr>
        <p:spPr>
          <a:xfrm>
            <a:off x="8570897" y="5460676"/>
            <a:ext cx="1472843" cy="206272"/>
          </a:xfrm>
          <a:prstGeom prst="roundRec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0" spc="-150" dirty="0">
                <a:latin typeface="UD デジタル 教科書体 NK-B" panose="02020700000000000000" pitchFamily="18" charset="-128"/>
                <a:ea typeface="UD デジタル 教科書体 NK-B" panose="02020700000000000000" pitchFamily="18" charset="-128"/>
              </a:rPr>
              <a:t>中等症・重症一体型病院</a:t>
            </a:r>
          </a:p>
        </p:txBody>
      </p:sp>
      <p:sp>
        <p:nvSpPr>
          <p:cNvPr id="90" name="上矢印 89"/>
          <p:cNvSpPr/>
          <p:nvPr/>
        </p:nvSpPr>
        <p:spPr>
          <a:xfrm rot="16200000">
            <a:off x="3995419" y="6079057"/>
            <a:ext cx="252489" cy="27464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63" name="正方形/長方形 62"/>
          <p:cNvSpPr/>
          <p:nvPr/>
        </p:nvSpPr>
        <p:spPr>
          <a:xfrm>
            <a:off x="27582" y="4210526"/>
            <a:ext cx="379581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defTabSz="1280160">
              <a:defRPr/>
            </a:pPr>
            <a:r>
              <a:rPr kumimoji="1" lang="ja-JP" altLang="en-US" sz="1400" b="1" dirty="0">
                <a:latin typeface="UD デジタル 教科書体 NK-B" panose="02020700000000000000" pitchFamily="18" charset="-128"/>
                <a:ea typeface="UD デジタル 教科書体 NK-B" panose="02020700000000000000" pitchFamily="18" charset="-128"/>
              </a:rPr>
              <a:t>２－③．看護師研修（重症対応看護師の拡充）</a:t>
            </a:r>
          </a:p>
        </p:txBody>
      </p:sp>
      <p:sp>
        <p:nvSpPr>
          <p:cNvPr id="64" name="角丸四角形 63"/>
          <p:cNvSpPr/>
          <p:nvPr/>
        </p:nvSpPr>
        <p:spPr>
          <a:xfrm>
            <a:off x="2913155" y="5583536"/>
            <a:ext cx="1675489" cy="206272"/>
          </a:xfrm>
          <a:prstGeom prst="roundRec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0" spc="-150" dirty="0">
                <a:latin typeface="UD デジタル 教科書体 NK-B" panose="02020700000000000000" pitchFamily="18" charset="-128"/>
                <a:ea typeface="UD デジタル 教科書体 NK-B" panose="02020700000000000000" pitchFamily="18" charset="-128"/>
              </a:rPr>
              <a:t>中等症・重症一体型病院等</a:t>
            </a:r>
          </a:p>
        </p:txBody>
      </p:sp>
      <p:sp>
        <p:nvSpPr>
          <p:cNvPr id="140" name="正方形/長方形 139"/>
          <p:cNvSpPr/>
          <p:nvPr/>
        </p:nvSpPr>
        <p:spPr>
          <a:xfrm>
            <a:off x="1772027" y="4539284"/>
            <a:ext cx="2816617" cy="30777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defTabSz="1280160">
              <a:defRPr/>
            </a:pP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重症患者対応研修</a:t>
            </a:r>
          </a:p>
        </p:txBody>
      </p:sp>
      <p:sp>
        <p:nvSpPr>
          <p:cNvPr id="141" name="正方形/長方形 140"/>
          <p:cNvSpPr/>
          <p:nvPr/>
        </p:nvSpPr>
        <p:spPr>
          <a:xfrm>
            <a:off x="7554445" y="4540232"/>
            <a:ext cx="2872689" cy="30777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defTabSz="1280160">
              <a:defRPr/>
            </a:pP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院内研修支援</a:t>
            </a:r>
          </a:p>
        </p:txBody>
      </p:sp>
      <p:sp>
        <p:nvSpPr>
          <p:cNvPr id="142" name="正方形/長方形 141"/>
          <p:cNvSpPr/>
          <p:nvPr/>
        </p:nvSpPr>
        <p:spPr>
          <a:xfrm>
            <a:off x="1063268" y="4845829"/>
            <a:ext cx="4725607" cy="784830"/>
          </a:xfrm>
          <a:prstGeom prst="rect">
            <a:avLst/>
          </a:prstGeom>
        </p:spPr>
        <p:txBody>
          <a:bodyPr wrap="square">
            <a:spAutoFit/>
          </a:bodyPr>
          <a:lstStyle/>
          <a:p>
            <a:pPr marL="171450" indent="-171450">
              <a:buFont typeface="Wingdings" panose="05000000000000000000" pitchFamily="2" charset="2"/>
              <a:buChar char="Ø"/>
            </a:pPr>
            <a:r>
              <a:rPr lang="ja-JP" altLang="en-US" sz="1200" dirty="0">
                <a:latin typeface="UD デジタル 教科書体 NK-B" panose="02020700000000000000" pitchFamily="18" charset="-128"/>
                <a:ea typeface="UD デジタル 教科書体 NK-B" panose="02020700000000000000" pitchFamily="18" charset="-128"/>
              </a:rPr>
              <a:t>大阪府看護協会と連携した研修</a:t>
            </a:r>
            <a:endParaRPr lang="en-US" altLang="ja-JP" sz="1200" dirty="0">
              <a:latin typeface="UD デジタル 教科書体 NK-B" panose="02020700000000000000" pitchFamily="18" charset="-128"/>
              <a:ea typeface="UD デジタル 教科書体 NK-B" panose="02020700000000000000" pitchFamily="18" charset="-128"/>
            </a:endParaRPr>
          </a:p>
          <a:p>
            <a:r>
              <a:rPr lang="ja-JP" altLang="en-US" sz="1050" dirty="0">
                <a:latin typeface="UD デジタル 教科書体 NK-B" panose="02020700000000000000" pitchFamily="18" charset="-128"/>
                <a:ea typeface="UD デジタル 教科書体 NK-B" panose="02020700000000000000" pitchFamily="18" charset="-128"/>
              </a:rPr>
              <a:t>　　</a:t>
            </a:r>
            <a:r>
              <a:rPr lang="ja-JP" altLang="en-US" sz="1000" dirty="0">
                <a:latin typeface="UD デジタル 教科書体 NK-B" panose="02020700000000000000" pitchFamily="18" charset="-128"/>
                <a:ea typeface="UD デジタル 教科書体 NK-B" panose="02020700000000000000" pitchFamily="18" charset="-128"/>
              </a:rPr>
              <a:t>・</a:t>
            </a:r>
            <a:r>
              <a:rPr lang="en-US" altLang="ja-JP" sz="1000" dirty="0">
                <a:latin typeface="UD デジタル 教科書体 NK-B" panose="02020700000000000000" pitchFamily="18" charset="-128"/>
                <a:ea typeface="UD デジタル 教科書体 NK-B" panose="02020700000000000000" pitchFamily="18" charset="-128"/>
              </a:rPr>
              <a:t>【STEP1】</a:t>
            </a:r>
            <a:r>
              <a:rPr lang="ja-JP" altLang="en-US" sz="1000" dirty="0">
                <a:latin typeface="UD デジタル 教科書体 NK-B" panose="02020700000000000000" pitchFamily="18" charset="-128"/>
                <a:ea typeface="UD デジタル 教科書体 NK-B" panose="02020700000000000000" pitchFamily="18" charset="-128"/>
              </a:rPr>
              <a:t>座学研修（無償）</a:t>
            </a:r>
            <a:endParaRPr lang="en-US" altLang="ja-JP" sz="1000" dirty="0">
              <a:latin typeface="UD デジタル 教科書体 NK-B" panose="02020700000000000000" pitchFamily="18" charset="-128"/>
              <a:ea typeface="UD デジタル 教科書体 NK-B" panose="02020700000000000000" pitchFamily="18" charset="-128"/>
            </a:endParaRPr>
          </a:p>
          <a:p>
            <a:pPr marL="171450" indent="-171450">
              <a:buFont typeface="Wingdings" panose="05000000000000000000" pitchFamily="2" charset="2"/>
              <a:buChar char="Ø"/>
            </a:pPr>
            <a:r>
              <a:rPr lang="ja-JP" altLang="en-US" sz="1200" dirty="0">
                <a:latin typeface="UD デジタル 教科書体 NK-B" panose="02020700000000000000" pitchFamily="18" charset="-128"/>
                <a:ea typeface="UD デジタル 教科書体 NK-B" panose="02020700000000000000" pitchFamily="18" charset="-128"/>
              </a:rPr>
              <a:t>大阪コロナ重症センターを活用した研修</a:t>
            </a:r>
            <a:endParaRPr lang="en-US" altLang="ja-JP" sz="1200" dirty="0">
              <a:latin typeface="UD デジタル 教科書体 NK-B" panose="02020700000000000000" pitchFamily="18" charset="-128"/>
              <a:ea typeface="UD デジタル 教科書体 NK-B" panose="02020700000000000000" pitchFamily="18" charset="-128"/>
            </a:endParaRPr>
          </a:p>
          <a:p>
            <a:r>
              <a:rPr lang="ja-JP" altLang="en-US" sz="1000" dirty="0">
                <a:latin typeface="UD デジタル 教科書体 NK-B" panose="02020700000000000000" pitchFamily="18" charset="-128"/>
                <a:ea typeface="UD デジタル 教科書体 NK-B" panose="02020700000000000000" pitchFamily="18" charset="-128"/>
              </a:rPr>
              <a:t>　　・</a:t>
            </a:r>
            <a:r>
              <a:rPr lang="en-US" altLang="ja-JP" sz="1000" dirty="0">
                <a:latin typeface="UD デジタル 教科書体 NK-B" panose="02020700000000000000" pitchFamily="18" charset="-128"/>
                <a:ea typeface="UD デジタル 教科書体 NK-B" panose="02020700000000000000" pitchFamily="18" charset="-128"/>
              </a:rPr>
              <a:t>【STEP2】</a:t>
            </a:r>
            <a:r>
              <a:rPr lang="ja-JP" altLang="en-US" sz="1000" dirty="0">
                <a:latin typeface="UD デジタル 教科書体 NK-B" panose="02020700000000000000" pitchFamily="18" charset="-128"/>
                <a:ea typeface="UD デジタル 教科書体 NK-B" panose="02020700000000000000" pitchFamily="18" charset="-128"/>
              </a:rPr>
              <a:t>実地研修（研修生の人件費等を補助）</a:t>
            </a:r>
          </a:p>
        </p:txBody>
      </p:sp>
      <p:sp>
        <p:nvSpPr>
          <p:cNvPr id="145" name="正方形/長方形 144"/>
          <p:cNvSpPr/>
          <p:nvPr/>
        </p:nvSpPr>
        <p:spPr>
          <a:xfrm>
            <a:off x="6718117" y="4873110"/>
            <a:ext cx="4700219" cy="461665"/>
          </a:xfrm>
          <a:prstGeom prst="rect">
            <a:avLst/>
          </a:prstGeom>
        </p:spPr>
        <p:txBody>
          <a:bodyPr wrap="square">
            <a:spAutoFit/>
          </a:bodyPr>
          <a:lstStyle/>
          <a:p>
            <a:pPr marL="171450" indent="-171450">
              <a:buFont typeface="Wingdings" panose="05000000000000000000" pitchFamily="2" charset="2"/>
              <a:buChar char="Ø"/>
            </a:pPr>
            <a:r>
              <a:rPr lang="ja-JP" altLang="en-US" sz="1200" dirty="0">
                <a:latin typeface="UD デジタル 教科書体 NK-B" panose="02020700000000000000" pitchFamily="18" charset="-128"/>
                <a:ea typeface="UD デジタル 教科書体 NK-B" panose="02020700000000000000" pitchFamily="18" charset="-128"/>
              </a:rPr>
              <a:t>「中等症・重症一体型病院指定協力金」を活用し、院内研修を実施</a:t>
            </a:r>
            <a:endParaRPr lang="en-US" altLang="ja-JP" sz="1200" spc="-150" dirty="0">
              <a:latin typeface="UD デジタル 教科書体 NK-B" panose="02020700000000000000" pitchFamily="18" charset="-128"/>
              <a:ea typeface="UD デジタル 教科書体 NK-B" panose="02020700000000000000" pitchFamily="18" charset="-128"/>
            </a:endParaRPr>
          </a:p>
          <a:p>
            <a:pPr marL="171450" indent="-171450">
              <a:buFont typeface="Wingdings" panose="05000000000000000000" pitchFamily="2" charset="2"/>
              <a:buChar char="Ø"/>
            </a:pPr>
            <a:r>
              <a:rPr lang="ja-JP" altLang="en-US" sz="1200" dirty="0">
                <a:latin typeface="UD デジタル 教科書体 NK-B" panose="02020700000000000000" pitchFamily="18" charset="-128"/>
                <a:ea typeface="UD デジタル 教科書体 NK-B" panose="02020700000000000000" pitchFamily="18" charset="-128"/>
              </a:rPr>
              <a:t>院内研修の指導者は左記の座学研修を原則受講</a:t>
            </a:r>
            <a:endParaRPr lang="en-US" altLang="ja-JP" sz="1200" dirty="0">
              <a:latin typeface="UD デジタル 教科書体 NK-B" panose="02020700000000000000" pitchFamily="18" charset="-128"/>
              <a:ea typeface="UD デジタル 教科書体 NK-B" panose="02020700000000000000" pitchFamily="18" charset="-128"/>
            </a:endParaRPr>
          </a:p>
        </p:txBody>
      </p:sp>
      <p:cxnSp>
        <p:nvCxnSpPr>
          <p:cNvPr id="3" name="直線矢印コネクタ 2"/>
          <p:cNvCxnSpPr/>
          <p:nvPr/>
        </p:nvCxnSpPr>
        <p:spPr>
          <a:xfrm flipH="1">
            <a:off x="2385298" y="6159971"/>
            <a:ext cx="85721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2" name="正方形/長方形 41"/>
          <p:cNvSpPr/>
          <p:nvPr/>
        </p:nvSpPr>
        <p:spPr>
          <a:xfrm>
            <a:off x="10676732" y="4229866"/>
            <a:ext cx="148951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defTabSz="1280160">
              <a:defRPr/>
            </a:pPr>
            <a:r>
              <a:rPr kumimoji="1" lang="ja-JP" altLang="en-US" sz="1400" b="1" dirty="0">
                <a:latin typeface="UD デジタル 教科書体 NK-B" panose="02020700000000000000" pitchFamily="18" charset="-128"/>
                <a:ea typeface="UD デジタル 教科書体 NK-B" panose="02020700000000000000" pitchFamily="18" charset="-128"/>
              </a:rPr>
              <a:t>開始時期：７月中</a:t>
            </a:r>
          </a:p>
        </p:txBody>
      </p:sp>
      <p:sp>
        <p:nvSpPr>
          <p:cNvPr id="79" name="角丸四角形 78"/>
          <p:cNvSpPr/>
          <p:nvPr/>
        </p:nvSpPr>
        <p:spPr>
          <a:xfrm>
            <a:off x="6208307" y="2232564"/>
            <a:ext cx="4321418" cy="1620557"/>
          </a:xfrm>
          <a:prstGeom prst="roundRect">
            <a:avLst>
              <a:gd name="adj" fmla="val 8682"/>
            </a:avLst>
          </a:prstGeom>
          <a:solidFill>
            <a:schemeClr val="accent1">
              <a:lumMod val="20000"/>
              <a:lumOff val="8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nSpc>
                <a:spcPts val="2300"/>
              </a:lnSpc>
            </a:pP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2300"/>
              </a:lnSpc>
            </a:pPr>
            <a:endParaRPr lang="en-US" altLang="ja-JP" sz="1200" b="1" dirty="0">
              <a:solidFill>
                <a:schemeClr val="tx1"/>
              </a:solidFill>
              <a:latin typeface="UD デジタル 教科書体 NK-B" panose="02020700000000000000" pitchFamily="18" charset="-128"/>
              <a:ea typeface="UD デジタル 教科書体 NK-B" panose="02020700000000000000" pitchFamily="18" charset="-128"/>
            </a:endParaRPr>
          </a:p>
          <a:p>
            <a:pPr marL="285750" indent="-285750">
              <a:lnSpc>
                <a:spcPts val="2300"/>
              </a:lnSpc>
              <a:buFont typeface="Wingdings" panose="05000000000000000000" pitchFamily="2" charset="2"/>
              <a:buChar char="Ø"/>
            </a:pPr>
            <a:r>
              <a:rPr lang="ja-JP" altLang="en-US" sz="1200" b="1" dirty="0">
                <a:solidFill>
                  <a:schemeClr val="tx1"/>
                </a:solidFill>
                <a:latin typeface="UD デジタル 教科書体 NK-B" panose="02020700000000000000" pitchFamily="18" charset="-128"/>
                <a:ea typeface="UD デジタル 教科書体 NK-B" panose="02020700000000000000" pitchFamily="18" charset="-128"/>
              </a:rPr>
              <a:t>受入医療機関において、医師のスキルアップや患者受入に関する不安が解消され患者受入を促進</a:t>
            </a:r>
            <a:endParaRPr lang="en-US" altLang="ja-JP" sz="1200" b="1" dirty="0">
              <a:solidFill>
                <a:schemeClr val="tx1"/>
              </a:solidFill>
              <a:latin typeface="UD デジタル 教科書体 NK-B" panose="02020700000000000000" pitchFamily="18" charset="-128"/>
              <a:ea typeface="UD デジタル 教科書体 NK-B" panose="02020700000000000000" pitchFamily="18" charset="-128"/>
            </a:endParaRPr>
          </a:p>
          <a:p>
            <a:pPr marL="285750" indent="-285750">
              <a:buFont typeface="Wingdings" panose="05000000000000000000" pitchFamily="2" charset="2"/>
              <a:buChar char="Ø"/>
            </a:pPr>
            <a:endParaRPr lang="en-US" altLang="ja-JP" sz="400" b="1" dirty="0">
              <a:solidFill>
                <a:schemeClr val="tx1"/>
              </a:solidFill>
              <a:latin typeface="UD デジタル 教科書体 NK-B" panose="02020700000000000000" pitchFamily="18" charset="-128"/>
              <a:ea typeface="UD デジタル 教科書体 NK-B" panose="02020700000000000000" pitchFamily="18" charset="-128"/>
            </a:endParaRPr>
          </a:p>
          <a:p>
            <a:pPr marL="285750" indent="-285750">
              <a:lnSpc>
                <a:spcPts val="2300"/>
              </a:lnSpc>
              <a:buFont typeface="Wingdings" panose="05000000000000000000" pitchFamily="2" charset="2"/>
              <a:buChar char="Ø"/>
            </a:pPr>
            <a:r>
              <a:rPr lang="ja-JP" altLang="en-US" sz="1200" b="1" dirty="0">
                <a:solidFill>
                  <a:schemeClr val="tx1"/>
                </a:solidFill>
                <a:latin typeface="UD デジタル 教科書体 NK-B" panose="02020700000000000000" pitchFamily="18" charset="-128"/>
                <a:ea typeface="UD デジタル 教科書体 NK-B" panose="02020700000000000000" pitchFamily="18" charset="-128"/>
              </a:rPr>
              <a:t>受入医療機関相互に顔の見える関係を構築し、協力体制を強化</a:t>
            </a:r>
            <a:endParaRPr lang="en-US" altLang="ja-JP" sz="1200" b="1"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23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　　</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2300"/>
              </a:lnSpc>
            </a:pP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1" name="正方形/長方形 80"/>
          <p:cNvSpPr/>
          <p:nvPr/>
        </p:nvSpPr>
        <p:spPr>
          <a:xfrm>
            <a:off x="9796" y="1836784"/>
            <a:ext cx="565652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kumimoji="1"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２－②．</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医師のスキルアップ支援（新型コロナ治療サポートチームの設置）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98" name="二等辺三角形 97"/>
          <p:cNvSpPr/>
          <p:nvPr/>
        </p:nvSpPr>
        <p:spPr>
          <a:xfrm rot="5400000">
            <a:off x="4883668" y="2856337"/>
            <a:ext cx="1369512" cy="34801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9" name="正方形/長方形 98"/>
          <p:cNvSpPr/>
          <p:nvPr/>
        </p:nvSpPr>
        <p:spPr>
          <a:xfrm>
            <a:off x="10424191" y="1852997"/>
            <a:ext cx="1742785"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defTabSz="1280160">
              <a:defRPr/>
            </a:pPr>
            <a:r>
              <a:rPr kumimoji="1" lang="ja-JP" altLang="en-US" sz="1400" b="1" dirty="0">
                <a:latin typeface="UD デジタル 教科書体 NK-B" panose="02020700000000000000" pitchFamily="18" charset="-128"/>
                <a:ea typeface="UD デジタル 教科書体 NK-B" panose="02020700000000000000" pitchFamily="18" charset="-128"/>
              </a:rPr>
              <a:t>開始時期：６月１４日</a:t>
            </a:r>
          </a:p>
        </p:txBody>
      </p:sp>
      <p:pic>
        <p:nvPicPr>
          <p:cNvPr id="100" name="図 99"/>
          <p:cNvPicPr>
            <a:picLocks noChangeAspect="1"/>
          </p:cNvPicPr>
          <p:nvPr/>
        </p:nvPicPr>
        <p:blipFill rotWithShape="1">
          <a:blip r:embed="rId5" cstate="print">
            <a:extLst>
              <a:ext uri="{28A0092B-C50C-407E-A947-70E740481C1C}">
                <a14:useLocalDpi xmlns:a14="http://schemas.microsoft.com/office/drawing/2010/main" val="0"/>
              </a:ext>
            </a:extLst>
          </a:blip>
          <a:srcRect l="15876" r="12793"/>
          <a:stretch/>
        </p:blipFill>
        <p:spPr>
          <a:xfrm>
            <a:off x="11059815" y="2452236"/>
            <a:ext cx="717041" cy="1160068"/>
          </a:xfrm>
          <a:prstGeom prst="rect">
            <a:avLst/>
          </a:prstGeom>
        </p:spPr>
      </p:pic>
      <p:sp>
        <p:nvSpPr>
          <p:cNvPr id="102" name="正方形/長方形 101"/>
          <p:cNvSpPr/>
          <p:nvPr/>
        </p:nvSpPr>
        <p:spPr>
          <a:xfrm>
            <a:off x="1069276" y="2235837"/>
            <a:ext cx="3327289" cy="415498"/>
          </a:xfrm>
          <a:prstGeom prst="rect">
            <a:avLst/>
          </a:prstGeom>
        </p:spPr>
        <p:txBody>
          <a:bodyPr wrap="square">
            <a:spAutoFit/>
          </a:bodyPr>
          <a:lstStyle/>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大阪府新型コロナ治療サポートチーム</a:t>
            </a: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6" name="正方形/長方形 5"/>
          <p:cNvSpPr/>
          <p:nvPr/>
        </p:nvSpPr>
        <p:spPr>
          <a:xfrm>
            <a:off x="1063268" y="2666425"/>
            <a:ext cx="3050561"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nSpc>
                <a:spcPct val="150000"/>
              </a:lnSpc>
              <a:buFont typeface="Arial" panose="020B0604020202020204" pitchFamily="34" charset="0"/>
              <a:buChar char="•"/>
            </a:pPr>
            <a:r>
              <a:rPr kumimoji="1" lang="ja-JP" altLang="en-US" sz="1200" dirty="0">
                <a:latin typeface="UD デジタル 教科書体 NK-B" panose="02020700000000000000" pitchFamily="18" charset="-128"/>
                <a:ea typeface="UD デジタル 教科書体 NK-B" panose="02020700000000000000" pitchFamily="18" charset="-128"/>
              </a:rPr>
              <a:t>専門医の派遣による助言・相談</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marL="285750" indent="-285750">
              <a:lnSpc>
                <a:spcPct val="150000"/>
              </a:lnSpc>
              <a:buFont typeface="Arial" panose="020B0604020202020204" pitchFamily="34" charset="0"/>
              <a:buChar char="•"/>
            </a:pPr>
            <a:r>
              <a:rPr kumimoji="1" lang="ja-JP" altLang="en-US" sz="1200" dirty="0">
                <a:latin typeface="UD デジタル 教科書体 NK-B" panose="02020700000000000000" pitchFamily="18" charset="-128"/>
                <a:ea typeface="UD デジタル 教科書体 NK-B" panose="02020700000000000000" pitchFamily="18" charset="-128"/>
              </a:rPr>
              <a:t>患者受入に係る実地研修</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marL="285750" indent="-285750">
              <a:lnSpc>
                <a:spcPct val="150000"/>
              </a:lnSpc>
              <a:buFont typeface="Arial" panose="020B0604020202020204" pitchFamily="34" charset="0"/>
              <a:buChar char="•"/>
            </a:pPr>
            <a:r>
              <a:rPr kumimoji="1" lang="ja-JP" altLang="en-US" sz="1200" dirty="0">
                <a:latin typeface="UD デジタル 教科書体 NK-B" panose="02020700000000000000" pitchFamily="18" charset="-128"/>
                <a:ea typeface="UD デジタル 教科書体 NK-B" panose="02020700000000000000" pitchFamily="18" charset="-128"/>
              </a:rPr>
              <a:t>呼吸管理などのオンライン研修</a:t>
            </a:r>
            <a:endParaRPr kumimoji="1" lang="en-US" altLang="ja-JP" sz="1200" strike="dblStrike" dirty="0">
              <a:latin typeface="UD デジタル 教科書体 NK-B" panose="02020700000000000000" pitchFamily="18" charset="-128"/>
              <a:ea typeface="UD デジタル 教科書体 NK-B" panose="02020700000000000000" pitchFamily="18" charset="-128"/>
            </a:endParaRPr>
          </a:p>
          <a:p>
            <a:r>
              <a:rPr kumimoji="1" lang="ja-JP" altLang="en-US" sz="1200" dirty="0">
                <a:latin typeface="UD デジタル 教科書体 NK-B" panose="02020700000000000000" pitchFamily="18" charset="-128"/>
                <a:ea typeface="UD デジタル 教科書体 NK-B" panose="02020700000000000000" pitchFamily="18" charset="-128"/>
              </a:rPr>
              <a:t>　　　 （６月１５日 第一回開催済）</a:t>
            </a:r>
            <a:endParaRPr kumimoji="1"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35" name="正方形/長方形 34"/>
          <p:cNvSpPr/>
          <p:nvPr/>
        </p:nvSpPr>
        <p:spPr>
          <a:xfrm>
            <a:off x="0" y="-10013"/>
            <a:ext cx="12192000" cy="523220"/>
          </a:xfrm>
          <a:prstGeom prst="rect">
            <a:avLst/>
          </a:prstGeom>
          <a:solidFill>
            <a:srgbClr val="000099"/>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ja-JP" altLang="en-US" sz="2800" dirty="0" smtClean="0">
                <a:latin typeface="UD デジタル 教科書体 NK-B" panose="02020700000000000000" pitchFamily="18" charset="-128"/>
                <a:ea typeface="UD デジタル 教科書体 NK-B" panose="02020700000000000000" pitchFamily="18" charset="-128"/>
              </a:rPr>
              <a:t>今後</a:t>
            </a:r>
            <a:r>
              <a:rPr lang="ja-JP" altLang="en-US" sz="2800" dirty="0">
                <a:latin typeface="UD デジタル 教科書体 NK-B" panose="02020700000000000000" pitchFamily="18" charset="-128"/>
                <a:ea typeface="UD デジタル 教科書体 NK-B" panose="02020700000000000000" pitchFamily="18" charset="-128"/>
              </a:rPr>
              <a:t>の感染拡大に備えたコロナ包括支援</a:t>
            </a:r>
            <a:r>
              <a:rPr lang="ja-JP" altLang="en-US" sz="2800" dirty="0" smtClean="0">
                <a:latin typeface="UD デジタル 教科書体 NK-B" panose="02020700000000000000" pitchFamily="18" charset="-128"/>
                <a:ea typeface="UD デジタル 教科書体 NK-B" panose="02020700000000000000" pitchFamily="18" charset="-128"/>
              </a:rPr>
              <a:t>事業</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23042" y="6463435"/>
            <a:ext cx="2743200" cy="365125"/>
          </a:xfrm>
        </p:spPr>
        <p:txBody>
          <a:bodyPr/>
          <a:lstStyle/>
          <a:p>
            <a:fld id="{E131EF34-3E15-416B-9CAF-65AA2C738676}" type="slidenum">
              <a:rPr kumimoji="1" lang="ja-JP" altLang="en-US" smtClean="0"/>
              <a:t>3</a:t>
            </a:fld>
            <a:endParaRPr kumimoji="1" lang="ja-JP" altLang="en-US" dirty="0"/>
          </a:p>
        </p:txBody>
      </p:sp>
    </p:spTree>
    <p:extLst>
      <p:ext uri="{BB962C8B-B14F-4D97-AF65-F5344CB8AC3E}">
        <p14:creationId xmlns:p14="http://schemas.microsoft.com/office/powerpoint/2010/main" val="407036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 name="表 88"/>
          <p:cNvGraphicFramePr>
            <a:graphicFrameLocks noGrp="1"/>
          </p:cNvGraphicFramePr>
          <p:nvPr>
            <p:extLst/>
          </p:nvPr>
        </p:nvGraphicFramePr>
        <p:xfrm>
          <a:off x="0" y="1275008"/>
          <a:ext cx="12192000" cy="5455277"/>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764917450"/>
                    </a:ext>
                  </a:extLst>
                </a:gridCol>
              </a:tblGrid>
              <a:tr h="343521">
                <a:tc>
                  <a:txBody>
                    <a:bodyPr/>
                    <a:lstStyle/>
                    <a:p>
                      <a:pPr marL="0" indent="0">
                        <a:buFont typeface="+mj-lt"/>
                        <a:buNone/>
                      </a:pP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３．</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転院・退院の支援の強化</a:t>
                      </a:r>
                    </a:p>
                  </a:txBody>
                  <a:tcPr anchor="ctr">
                    <a:solidFill>
                      <a:schemeClr val="accent1"/>
                    </a:solidFill>
                  </a:tcPr>
                </a:tc>
                <a:extLst>
                  <a:ext uri="{0D108BD9-81ED-4DB2-BD59-A6C34878D82A}">
                    <a16:rowId xmlns:a16="http://schemas.microsoft.com/office/drawing/2014/main" val="2381726335"/>
                  </a:ext>
                </a:extLst>
              </a:tr>
              <a:tr h="5111756">
                <a:tc>
                  <a:txBody>
                    <a:bodyPr/>
                    <a:lstStyle/>
                    <a:p>
                      <a:endParaRPr kumimoji="1" lang="ja-JP" altLang="en-US" dirty="0"/>
                    </a:p>
                  </a:txBody>
                  <a:tcPr/>
                </a:tc>
                <a:extLst>
                  <a:ext uri="{0D108BD9-81ED-4DB2-BD59-A6C34878D82A}">
                    <a16:rowId xmlns:a16="http://schemas.microsoft.com/office/drawing/2014/main" val="3424161971"/>
                  </a:ext>
                </a:extLst>
              </a:tr>
            </a:tbl>
          </a:graphicData>
        </a:graphic>
      </p:graphicFrame>
      <p:cxnSp>
        <p:nvCxnSpPr>
          <p:cNvPr id="128" name="直線コネクタ 127"/>
          <p:cNvCxnSpPr/>
          <p:nvPr/>
        </p:nvCxnSpPr>
        <p:spPr>
          <a:xfrm flipH="1">
            <a:off x="8785201" y="5207343"/>
            <a:ext cx="198000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flipH="1" flipV="1">
            <a:off x="10765201" y="4557658"/>
            <a:ext cx="0" cy="648000"/>
          </a:xfrm>
          <a:prstGeom prst="straightConnector1">
            <a:avLst/>
          </a:prstGeom>
          <a:ln w="28575">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103" name="フリーフォーム 102"/>
          <p:cNvSpPr/>
          <p:nvPr/>
        </p:nvSpPr>
        <p:spPr>
          <a:xfrm>
            <a:off x="1288997" y="3734917"/>
            <a:ext cx="2157594" cy="667711"/>
          </a:xfrm>
          <a:custGeom>
            <a:avLst/>
            <a:gdLst>
              <a:gd name="connsiteX0" fmla="*/ 0 w 1297460"/>
              <a:gd name="connsiteY0" fmla="*/ 0 h 988541"/>
              <a:gd name="connsiteX1" fmla="*/ 0 w 1297460"/>
              <a:gd name="connsiteY1" fmla="*/ 988541 h 988541"/>
              <a:gd name="connsiteX2" fmla="*/ 1297460 w 1297460"/>
              <a:gd name="connsiteY2" fmla="*/ 988541 h 988541"/>
            </a:gdLst>
            <a:ahLst/>
            <a:cxnLst>
              <a:cxn ang="0">
                <a:pos x="connsiteX0" y="connsiteY0"/>
              </a:cxn>
              <a:cxn ang="0">
                <a:pos x="connsiteX1" y="connsiteY1"/>
              </a:cxn>
              <a:cxn ang="0">
                <a:pos x="connsiteX2" y="connsiteY2"/>
              </a:cxn>
            </a:cxnLst>
            <a:rect l="l" t="t" r="r" b="b"/>
            <a:pathLst>
              <a:path w="1297460" h="988541">
                <a:moveTo>
                  <a:pt x="0" y="0"/>
                </a:moveTo>
                <a:lnTo>
                  <a:pt x="0" y="988541"/>
                </a:lnTo>
                <a:lnTo>
                  <a:pt x="1297460" y="988541"/>
                </a:lnTo>
              </a:path>
            </a:pathLst>
          </a:custGeom>
          <a:noFill/>
          <a:ln w="28575">
            <a:solidFill>
              <a:schemeClr val="tx1"/>
            </a:solidFill>
            <a:prstDash val="solid"/>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579106" y="3408490"/>
            <a:ext cx="5112000" cy="3132000"/>
          </a:xfrm>
          <a:prstGeom prst="rect">
            <a:avLst/>
          </a:prstGeom>
          <a:solidFill>
            <a:schemeClr val="accent5">
              <a:lumMod val="20000"/>
              <a:lumOff val="8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1CDA0532-FCF3-48F1-804D-D89006267126}"/>
              </a:ext>
            </a:extLst>
          </p:cNvPr>
          <p:cNvSpPr txBox="1"/>
          <p:nvPr/>
        </p:nvSpPr>
        <p:spPr>
          <a:xfrm>
            <a:off x="3577862" y="3041489"/>
            <a:ext cx="511324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742950">
              <a:defRPr/>
            </a:pP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大阪府転退院サポートセンター</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defTabSz="742950">
              <a:defRPr/>
            </a:pP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既存の転院支援チームの看護師等を増員し体制強化</a:t>
            </a:r>
          </a:p>
        </p:txBody>
      </p:sp>
      <p:sp>
        <p:nvSpPr>
          <p:cNvPr id="55" name="テキスト ボックス 54">
            <a:extLst>
              <a:ext uri="{FF2B5EF4-FFF2-40B4-BE49-F238E27FC236}">
                <a16:creationId xmlns:a16="http://schemas.microsoft.com/office/drawing/2014/main" id="{1CDA0532-FCF3-48F1-804D-D89006267126}"/>
              </a:ext>
            </a:extLst>
          </p:cNvPr>
          <p:cNvSpPr txBox="1"/>
          <p:nvPr/>
        </p:nvSpPr>
        <p:spPr>
          <a:xfrm>
            <a:off x="10044633" y="2561977"/>
            <a:ext cx="1836997" cy="477054"/>
          </a:xfrm>
          <a:prstGeom prst="rect">
            <a:avLst/>
          </a:prstGeom>
          <a:noFill/>
        </p:spPr>
        <p:txBody>
          <a:bodyPr wrap="square" rtlCol="0">
            <a:spAutoFit/>
          </a:bodyPr>
          <a:lstStyle/>
          <a:p>
            <a:pPr algn="ctr" defTabSz="742950">
              <a:defRPr/>
            </a:pPr>
            <a:r>
              <a:rPr kumimoji="1" lang="ja-JP" altLang="en-US" sz="1400" b="1" dirty="0">
                <a:latin typeface="UD デジタル 教科書体 NP-B" panose="02020700000000000000" pitchFamily="18" charset="-128"/>
                <a:ea typeface="UD デジタル 教科書体 NP-B" panose="02020700000000000000" pitchFamily="18" charset="-128"/>
              </a:rPr>
              <a:t>後方支援病院</a:t>
            </a:r>
            <a:endParaRPr kumimoji="1" lang="en-US" altLang="ja-JP" sz="1400" b="1" dirty="0">
              <a:latin typeface="UD デジタル 教科書体 NP-B" panose="02020700000000000000" pitchFamily="18" charset="-128"/>
              <a:ea typeface="UD デジタル 教科書体 NP-B" panose="02020700000000000000" pitchFamily="18" charset="-128"/>
            </a:endParaRPr>
          </a:p>
          <a:p>
            <a:pPr algn="ctr" defTabSz="742950">
              <a:defRPr/>
            </a:pPr>
            <a:r>
              <a:rPr kumimoji="1" lang="ja-JP" altLang="en-US" sz="900" b="1" dirty="0">
                <a:latin typeface="UD デジタル 教科書体 NP-B" panose="02020700000000000000" pitchFamily="18" charset="-128"/>
                <a:ea typeface="UD デジタル 教科書体 NP-B" panose="02020700000000000000" pitchFamily="18" charset="-128"/>
              </a:rPr>
              <a:t>（</a:t>
            </a:r>
            <a:r>
              <a:rPr kumimoji="1" lang="ja-JP" altLang="en-US" sz="1100" b="1" dirty="0">
                <a:latin typeface="UD デジタル 教科書体 NP-B" panose="02020700000000000000" pitchFamily="18" charset="-128"/>
                <a:ea typeface="UD デジタル 教科書体 NP-B" panose="02020700000000000000" pitchFamily="18" charset="-128"/>
              </a:rPr>
              <a:t>アフターコロナ）</a:t>
            </a:r>
            <a:endParaRPr kumimoji="1"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74" name="角丸四角形 73"/>
          <p:cNvSpPr/>
          <p:nvPr/>
        </p:nvSpPr>
        <p:spPr>
          <a:xfrm>
            <a:off x="10115969" y="4101076"/>
            <a:ext cx="1694324" cy="448934"/>
          </a:xfrm>
          <a:prstGeom prst="roundRect">
            <a:avLst/>
          </a:prstGeom>
          <a:solidFill>
            <a:schemeClr val="accent6">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latin typeface="UD デジタル 教科書体 NP-B" panose="02020700000000000000" pitchFamily="18" charset="-128"/>
                <a:ea typeface="UD デジタル 教科書体 NP-B" panose="02020700000000000000" pitchFamily="18" charset="-128"/>
              </a:rPr>
              <a:t>退院基準を満たした</a:t>
            </a:r>
            <a:endParaRPr kumimoji="1" lang="en-US" altLang="ja-JP" sz="1100"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100" dirty="0">
                <a:solidFill>
                  <a:schemeClr val="bg1"/>
                </a:solidFill>
                <a:latin typeface="UD デジタル 教科書体 NP-B" panose="02020700000000000000" pitchFamily="18" charset="-128"/>
                <a:ea typeface="UD デジタル 教科書体 NP-B" panose="02020700000000000000" pitchFamily="18" charset="-128"/>
              </a:rPr>
              <a:t>患者の受入</a:t>
            </a:r>
            <a:endParaRPr kumimoji="1" lang="en-US" altLang="ja-JP" sz="11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53" name="正方形/長方形 52"/>
          <p:cNvSpPr/>
          <p:nvPr/>
        </p:nvSpPr>
        <p:spPr>
          <a:xfrm>
            <a:off x="0" y="517547"/>
            <a:ext cx="12180000" cy="649116"/>
          </a:xfrm>
          <a:prstGeom prst="rect">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大阪府転退院サポートセンター」を設置し、これまで実施してきた後方支援病院の確保や患者のモニタリングに加え、</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2200"/>
              </a:lnSpc>
            </a:pP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新た</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に転院支援マッチングシステムを導入し転院・搬送調整を効率的に行うなど取組みを総合的に拡充</a:t>
            </a:r>
            <a:endParaRPr lang="en-US" altLang="ja-JP" sz="2000" b="1" strike="dblStrike"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84" name="図 8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12" y="5540552"/>
            <a:ext cx="1318097" cy="1031888"/>
          </a:xfrm>
          <a:prstGeom prst="rect">
            <a:avLst/>
          </a:prstGeom>
        </p:spPr>
      </p:pic>
      <p:cxnSp>
        <p:nvCxnSpPr>
          <p:cNvPr id="93" name="直線矢印コネクタ 92"/>
          <p:cNvCxnSpPr/>
          <p:nvPr/>
        </p:nvCxnSpPr>
        <p:spPr>
          <a:xfrm flipV="1">
            <a:off x="765956" y="3734916"/>
            <a:ext cx="0" cy="1728000"/>
          </a:xfrm>
          <a:prstGeom prst="straightConnector1">
            <a:avLst/>
          </a:prstGeom>
          <a:ln w="28575"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1CDA0532-FCF3-48F1-804D-D89006267126}"/>
              </a:ext>
            </a:extLst>
          </p:cNvPr>
          <p:cNvSpPr txBox="1"/>
          <p:nvPr/>
        </p:nvSpPr>
        <p:spPr>
          <a:xfrm>
            <a:off x="3117103" y="2188380"/>
            <a:ext cx="5815155" cy="280506"/>
          </a:xfrm>
          <a:prstGeom prst="rect">
            <a:avLst/>
          </a:prstGeom>
          <a:noFill/>
        </p:spPr>
        <p:txBody>
          <a:bodyPr wrap="square" rtlCol="0">
            <a:spAutoFit/>
          </a:bodyPr>
          <a:lstStyle/>
          <a:p>
            <a:pPr algn="ctr" defTabSz="742950">
              <a:defRPr/>
            </a:pPr>
            <a:r>
              <a:rPr kumimoji="1" lang="ja-JP" altLang="en-US" sz="1200" b="1" dirty="0">
                <a:solidFill>
                  <a:prstClr val="black"/>
                </a:solidFill>
                <a:latin typeface="UD デジタル 教科書体 NP-B" panose="02020700000000000000" pitchFamily="18" charset="-128"/>
                <a:ea typeface="UD デジタル 教科書体 NP-B" panose="02020700000000000000" pitchFamily="18" charset="-128"/>
              </a:rPr>
              <a:t>病院間で転院調整も実施可能　</a:t>
            </a:r>
            <a:r>
              <a:rPr kumimoji="1" lang="en-US" altLang="ja-JP" sz="1200" b="1" dirty="0">
                <a:solidFill>
                  <a:prstClr val="black"/>
                </a:solidFill>
                <a:latin typeface="UD デジタル 教科書体 NP-B" panose="02020700000000000000" pitchFamily="18" charset="-128"/>
                <a:ea typeface="UD デジタル 教科書体 NP-B" panose="02020700000000000000" pitchFamily="18" charset="-128"/>
              </a:rPr>
              <a:t>※</a:t>
            </a:r>
            <a:r>
              <a:rPr kumimoji="1" lang="ja-JP" altLang="en-US" sz="1200" b="1" dirty="0">
                <a:solidFill>
                  <a:prstClr val="black"/>
                </a:solidFill>
                <a:latin typeface="UD デジタル 教科書体 NP-B" panose="02020700000000000000" pitchFamily="18" charset="-128"/>
                <a:ea typeface="UD デジタル 教科書体 NP-B" panose="02020700000000000000" pitchFamily="18" charset="-128"/>
              </a:rPr>
              <a:t>転院支援マッチングシステムよる検索も</a:t>
            </a:r>
            <a:r>
              <a:rPr kumimoji="1" lang="ja-JP" altLang="en-US" sz="1200" b="1" dirty="0">
                <a:latin typeface="UD デジタル 教科書体 NP-B" panose="02020700000000000000" pitchFamily="18" charset="-128"/>
                <a:ea typeface="UD デジタル 教科書体 NP-B" panose="02020700000000000000" pitchFamily="18" charset="-128"/>
              </a:rPr>
              <a:t>活用</a:t>
            </a:r>
            <a:endParaRPr kumimoji="1" lang="en-US" altLang="ja-JP" sz="1200" b="1" dirty="0">
              <a:latin typeface="UD デジタル 教科書体 NP-B" panose="02020700000000000000" pitchFamily="18" charset="-128"/>
              <a:ea typeface="UD デジタル 教科書体 NP-B" panose="02020700000000000000" pitchFamily="18" charset="-128"/>
            </a:endParaRPr>
          </a:p>
        </p:txBody>
      </p:sp>
      <p:cxnSp>
        <p:nvCxnSpPr>
          <p:cNvPr id="98" name="直線矢印コネクタ 97"/>
          <p:cNvCxnSpPr/>
          <p:nvPr/>
        </p:nvCxnSpPr>
        <p:spPr>
          <a:xfrm flipH="1" flipV="1">
            <a:off x="8785202" y="5654679"/>
            <a:ext cx="2412000" cy="2372"/>
          </a:xfrm>
          <a:prstGeom prst="straightConnector1">
            <a:avLst/>
          </a:prstGeom>
          <a:ln w="28575">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flipH="1">
            <a:off x="1669975" y="5968542"/>
            <a:ext cx="1728000" cy="4517"/>
          </a:xfrm>
          <a:prstGeom prst="straightConnector1">
            <a:avLst/>
          </a:prstGeom>
          <a:ln w="28575" cmpd="sng">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113" name="テキスト ボックス 112">
            <a:extLst>
              <a:ext uri="{FF2B5EF4-FFF2-40B4-BE49-F238E27FC236}">
                <a16:creationId xmlns:a16="http://schemas.microsoft.com/office/drawing/2014/main" id="{1CDA0532-FCF3-48F1-804D-D89006267126}"/>
              </a:ext>
            </a:extLst>
          </p:cNvPr>
          <p:cNvSpPr txBox="1"/>
          <p:nvPr/>
        </p:nvSpPr>
        <p:spPr>
          <a:xfrm>
            <a:off x="1584595" y="6037904"/>
            <a:ext cx="1808755" cy="461665"/>
          </a:xfrm>
          <a:prstGeom prst="rect">
            <a:avLst/>
          </a:prstGeom>
          <a:noFill/>
        </p:spPr>
        <p:txBody>
          <a:bodyPr wrap="square" rtlCol="0">
            <a:spAutoFit/>
          </a:bodyPr>
          <a:lstStyle/>
          <a:p>
            <a:pPr algn="ctr" defTabSz="742950">
              <a:defRPr/>
            </a:pPr>
            <a:r>
              <a:rPr kumimoji="1" lang="ja-JP" altLang="en-US" sz="1200" b="1" dirty="0">
                <a:latin typeface="UD デジタル 教科書体 NP-B" panose="02020700000000000000" pitchFamily="18" charset="-128"/>
                <a:ea typeface="UD デジタル 教科書体 NP-B" panose="02020700000000000000" pitchFamily="18" charset="-128"/>
              </a:rPr>
              <a:t>長期入院者</a:t>
            </a:r>
            <a:endParaRPr kumimoji="1" lang="en-US" altLang="ja-JP" sz="1200" b="1" dirty="0">
              <a:latin typeface="UD デジタル 教科書体 NP-B" panose="02020700000000000000" pitchFamily="18" charset="-128"/>
              <a:ea typeface="UD デジタル 教科書体 NP-B" panose="02020700000000000000" pitchFamily="18" charset="-128"/>
            </a:endParaRPr>
          </a:p>
          <a:p>
            <a:pPr algn="ctr" defTabSz="742950">
              <a:defRPr/>
            </a:pPr>
            <a:r>
              <a:rPr kumimoji="1" lang="ja-JP" altLang="en-US" sz="1200" b="1" dirty="0">
                <a:latin typeface="UD デジタル 教科書体 NP-B" panose="02020700000000000000" pitchFamily="18" charset="-128"/>
                <a:ea typeface="UD デジタル 教科書体 NP-B" panose="02020700000000000000" pitchFamily="18" charset="-128"/>
              </a:rPr>
              <a:t>の情報共有</a:t>
            </a:r>
          </a:p>
        </p:txBody>
      </p:sp>
      <p:sp>
        <p:nvSpPr>
          <p:cNvPr id="114" name="テキスト ボックス 113">
            <a:extLst>
              <a:ext uri="{FF2B5EF4-FFF2-40B4-BE49-F238E27FC236}">
                <a16:creationId xmlns:a16="http://schemas.microsoft.com/office/drawing/2014/main" id="{1CDA0532-FCF3-48F1-804D-D89006267126}"/>
              </a:ext>
            </a:extLst>
          </p:cNvPr>
          <p:cNvSpPr txBox="1"/>
          <p:nvPr/>
        </p:nvSpPr>
        <p:spPr>
          <a:xfrm>
            <a:off x="868813" y="5065536"/>
            <a:ext cx="1406379" cy="461665"/>
          </a:xfrm>
          <a:prstGeom prst="rect">
            <a:avLst/>
          </a:prstGeom>
          <a:noFill/>
        </p:spPr>
        <p:txBody>
          <a:bodyPr wrap="square" rtlCol="0">
            <a:spAutoFit/>
          </a:bodyPr>
          <a:lstStyle/>
          <a:p>
            <a:pPr defTabSz="742950">
              <a:defRPr/>
            </a:pPr>
            <a:r>
              <a:rPr kumimoji="1" lang="ja-JP" altLang="en-US" sz="1200" b="1" dirty="0">
                <a:latin typeface="UD デジタル 教科書体 NP-B" panose="02020700000000000000" pitchFamily="18" charset="-128"/>
                <a:ea typeface="UD デジタル 教科書体 NP-B" panose="02020700000000000000" pitchFamily="18" charset="-128"/>
              </a:rPr>
              <a:t>基準を満たした</a:t>
            </a:r>
          </a:p>
          <a:p>
            <a:pPr defTabSz="742950">
              <a:defRPr/>
            </a:pPr>
            <a:r>
              <a:rPr kumimoji="1" lang="ja-JP" altLang="en-US" sz="1200" b="1" dirty="0">
                <a:latin typeface="UD デジタル 教科書体 NP-B" panose="02020700000000000000" pitchFamily="18" charset="-128"/>
                <a:ea typeface="UD デジタル 教科書体 NP-B" panose="02020700000000000000" pitchFamily="18" charset="-128"/>
              </a:rPr>
              <a:t>患者の転退院促進</a:t>
            </a:r>
          </a:p>
        </p:txBody>
      </p:sp>
      <p:sp>
        <p:nvSpPr>
          <p:cNvPr id="115" name="テキスト ボックス 114">
            <a:extLst>
              <a:ext uri="{FF2B5EF4-FFF2-40B4-BE49-F238E27FC236}">
                <a16:creationId xmlns:a16="http://schemas.microsoft.com/office/drawing/2014/main" id="{1CDA0532-FCF3-48F1-804D-D89006267126}"/>
              </a:ext>
            </a:extLst>
          </p:cNvPr>
          <p:cNvSpPr txBox="1"/>
          <p:nvPr/>
        </p:nvSpPr>
        <p:spPr>
          <a:xfrm>
            <a:off x="1278892" y="4095137"/>
            <a:ext cx="1796188" cy="276999"/>
          </a:xfrm>
          <a:prstGeom prst="rect">
            <a:avLst/>
          </a:prstGeom>
          <a:noFill/>
        </p:spPr>
        <p:txBody>
          <a:bodyPr wrap="square" rtlCol="0">
            <a:spAutoFit/>
          </a:bodyPr>
          <a:lstStyle/>
          <a:p>
            <a:pPr algn="ctr" defTabSz="742950">
              <a:defRPr/>
            </a:pPr>
            <a:r>
              <a:rPr kumimoji="1" lang="ja-JP" altLang="en-US" sz="1200" b="1" dirty="0">
                <a:solidFill>
                  <a:prstClr val="black"/>
                </a:solidFill>
                <a:latin typeface="UD デジタル 教科書体 NP-B" panose="02020700000000000000" pitchFamily="18" charset="-128"/>
                <a:ea typeface="UD デジタル 教科書体 NP-B" panose="02020700000000000000" pitchFamily="18" charset="-128"/>
              </a:rPr>
              <a:t>②転院・搬送調整依頼</a:t>
            </a:r>
          </a:p>
        </p:txBody>
      </p:sp>
      <p:cxnSp>
        <p:nvCxnSpPr>
          <p:cNvPr id="117" name="直線矢印コネクタ 116"/>
          <p:cNvCxnSpPr/>
          <p:nvPr/>
        </p:nvCxnSpPr>
        <p:spPr>
          <a:xfrm flipV="1">
            <a:off x="3169785" y="2476196"/>
            <a:ext cx="5762474" cy="1"/>
          </a:xfrm>
          <a:prstGeom prst="straightConnector1">
            <a:avLst/>
          </a:prstGeom>
          <a:ln w="28575" cmpd="sng">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テキスト ボックス 118">
            <a:extLst>
              <a:ext uri="{FF2B5EF4-FFF2-40B4-BE49-F238E27FC236}">
                <a16:creationId xmlns:a16="http://schemas.microsoft.com/office/drawing/2014/main" id="{1CDA0532-FCF3-48F1-804D-D89006267126}"/>
              </a:ext>
            </a:extLst>
          </p:cNvPr>
          <p:cNvSpPr txBox="1"/>
          <p:nvPr/>
        </p:nvSpPr>
        <p:spPr>
          <a:xfrm>
            <a:off x="3393350" y="2511301"/>
            <a:ext cx="5215641" cy="276999"/>
          </a:xfrm>
          <a:prstGeom prst="rect">
            <a:avLst/>
          </a:prstGeom>
          <a:noFill/>
        </p:spPr>
        <p:txBody>
          <a:bodyPr wrap="square" rtlCol="0">
            <a:spAutoFit/>
          </a:bodyPr>
          <a:lstStyle/>
          <a:p>
            <a:pPr algn="ctr" defTabSz="742950">
              <a:defRPr/>
            </a:pPr>
            <a:r>
              <a:rPr kumimoji="1" lang="ja-JP" altLang="en-US" sz="1200" b="1" dirty="0">
                <a:solidFill>
                  <a:prstClr val="black"/>
                </a:solidFill>
                <a:latin typeface="UD デジタル 教科書体 NP-B" panose="02020700000000000000" pitchFamily="18" charset="-128"/>
                <a:ea typeface="UD デジタル 教科書体 NP-B" panose="02020700000000000000" pitchFamily="18" charset="-128"/>
              </a:rPr>
              <a:t>⑥病院間での転院に係る最終調整　⇒　⑦搬送支援</a:t>
            </a:r>
            <a:endParaRPr kumimoji="1" lang="en-US" altLang="ja-JP" sz="1200" b="1" dirty="0">
              <a:solidFill>
                <a:prstClr val="black"/>
              </a:solidFill>
              <a:latin typeface="UD デジタル 教科書体 NP-B" panose="02020700000000000000" pitchFamily="18" charset="-128"/>
              <a:ea typeface="UD デジタル 教科書体 NP-B" panose="02020700000000000000" pitchFamily="18" charset="-128"/>
            </a:endParaRPr>
          </a:p>
        </p:txBody>
      </p:sp>
      <p:cxnSp>
        <p:nvCxnSpPr>
          <p:cNvPr id="122" name="直線コネクタ 121"/>
          <p:cNvCxnSpPr/>
          <p:nvPr/>
        </p:nvCxnSpPr>
        <p:spPr>
          <a:xfrm>
            <a:off x="11197202" y="4540477"/>
            <a:ext cx="0" cy="111600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6" name="テキスト ボックス 125">
            <a:extLst>
              <a:ext uri="{FF2B5EF4-FFF2-40B4-BE49-F238E27FC236}">
                <a16:creationId xmlns:a16="http://schemas.microsoft.com/office/drawing/2014/main" id="{1CDA0532-FCF3-48F1-804D-D89006267126}"/>
              </a:ext>
            </a:extLst>
          </p:cNvPr>
          <p:cNvSpPr txBox="1"/>
          <p:nvPr/>
        </p:nvSpPr>
        <p:spPr>
          <a:xfrm>
            <a:off x="9300043" y="5364180"/>
            <a:ext cx="1796188" cy="261610"/>
          </a:xfrm>
          <a:prstGeom prst="rect">
            <a:avLst/>
          </a:prstGeom>
          <a:noFill/>
          <a:ln w="28575">
            <a:noFill/>
            <a:prstDash val="solid"/>
          </a:ln>
        </p:spPr>
        <p:txBody>
          <a:bodyPr wrap="square" rtlCol="0">
            <a:spAutoFit/>
          </a:bodyPr>
          <a:lstStyle/>
          <a:p>
            <a:pPr algn="ctr" defTabSz="742950">
              <a:defRPr/>
            </a:pPr>
            <a:r>
              <a:rPr kumimoji="1" lang="ja-JP" altLang="en-US" sz="1100" b="1" dirty="0">
                <a:solidFill>
                  <a:prstClr val="black"/>
                </a:solidFill>
                <a:latin typeface="UD デジタル 教科書体 NP-B" panose="02020700000000000000" pitchFamily="18" charset="-128"/>
                <a:ea typeface="UD デジタル 教科書体 NP-B" panose="02020700000000000000" pitchFamily="18" charset="-128"/>
              </a:rPr>
              <a:t>①受入可能情報登録</a:t>
            </a:r>
          </a:p>
        </p:txBody>
      </p:sp>
      <p:sp>
        <p:nvSpPr>
          <p:cNvPr id="127" name="テキスト ボックス 126">
            <a:extLst>
              <a:ext uri="{FF2B5EF4-FFF2-40B4-BE49-F238E27FC236}">
                <a16:creationId xmlns:a16="http://schemas.microsoft.com/office/drawing/2014/main" id="{1CDA0532-FCF3-48F1-804D-D89006267126}"/>
              </a:ext>
            </a:extLst>
          </p:cNvPr>
          <p:cNvSpPr txBox="1"/>
          <p:nvPr/>
        </p:nvSpPr>
        <p:spPr>
          <a:xfrm>
            <a:off x="1143826" y="4770086"/>
            <a:ext cx="2081560" cy="276999"/>
          </a:xfrm>
          <a:prstGeom prst="rect">
            <a:avLst/>
          </a:prstGeom>
          <a:noFill/>
        </p:spPr>
        <p:txBody>
          <a:bodyPr wrap="square" rtlCol="0">
            <a:spAutoFit/>
          </a:bodyPr>
          <a:lstStyle/>
          <a:p>
            <a:pPr algn="ctr" defTabSz="742950">
              <a:defRPr/>
            </a:pPr>
            <a:r>
              <a:rPr kumimoji="1" lang="ja-JP" altLang="en-US" sz="1200" b="1" dirty="0">
                <a:solidFill>
                  <a:prstClr val="black"/>
                </a:solidFill>
                <a:latin typeface="UD デジタル 教科書体 NP-B" panose="02020700000000000000" pitchFamily="18" charset="-128"/>
                <a:ea typeface="UD デジタル 教科書体 NP-B" panose="02020700000000000000" pitchFamily="18" charset="-128"/>
              </a:rPr>
              <a:t>⑤受入可能病院の通知</a:t>
            </a:r>
          </a:p>
        </p:txBody>
      </p:sp>
      <p:sp>
        <p:nvSpPr>
          <p:cNvPr id="149" name="テキスト ボックス 148">
            <a:extLst>
              <a:ext uri="{FF2B5EF4-FFF2-40B4-BE49-F238E27FC236}">
                <a16:creationId xmlns:a16="http://schemas.microsoft.com/office/drawing/2014/main" id="{1CDA0532-FCF3-48F1-804D-D89006267126}"/>
              </a:ext>
            </a:extLst>
          </p:cNvPr>
          <p:cNvSpPr txBox="1"/>
          <p:nvPr/>
        </p:nvSpPr>
        <p:spPr>
          <a:xfrm>
            <a:off x="9417376" y="4945733"/>
            <a:ext cx="1029686" cy="276999"/>
          </a:xfrm>
          <a:prstGeom prst="rect">
            <a:avLst/>
          </a:prstGeom>
          <a:noFill/>
        </p:spPr>
        <p:txBody>
          <a:bodyPr wrap="square" rtlCol="0">
            <a:spAutoFit/>
          </a:bodyPr>
          <a:lstStyle/>
          <a:p>
            <a:pPr algn="ctr" defTabSz="742950">
              <a:defRPr/>
            </a:pPr>
            <a:r>
              <a:rPr kumimoji="1" lang="ja-JP" altLang="en-US" sz="1100" b="1" dirty="0">
                <a:solidFill>
                  <a:prstClr val="black"/>
                </a:solidFill>
                <a:latin typeface="UD デジタル 教科書体 NP-B" panose="02020700000000000000" pitchFamily="18" charset="-128"/>
                <a:ea typeface="UD デジタル 教科書体 NP-B" panose="02020700000000000000" pitchFamily="18" charset="-128"/>
              </a:rPr>
              <a:t>③</a:t>
            </a:r>
            <a:r>
              <a:rPr kumimoji="1" lang="ja-JP" altLang="en-US" sz="1200" b="1" dirty="0">
                <a:solidFill>
                  <a:prstClr val="black"/>
                </a:solidFill>
                <a:latin typeface="UD デジタル 教科書体 NP-B" panose="02020700000000000000" pitchFamily="18" charset="-128"/>
                <a:ea typeface="UD デジタル 教科書体 NP-B" panose="02020700000000000000" pitchFamily="18" charset="-128"/>
              </a:rPr>
              <a:t>転院</a:t>
            </a:r>
            <a:r>
              <a:rPr kumimoji="1" lang="ja-JP" altLang="en-US" sz="1100" b="1" dirty="0">
                <a:solidFill>
                  <a:prstClr val="black"/>
                </a:solidFill>
                <a:latin typeface="UD デジタル 教科書体 NP-B" panose="02020700000000000000" pitchFamily="18" charset="-128"/>
                <a:ea typeface="UD デジタル 教科書体 NP-B" panose="02020700000000000000" pitchFamily="18" charset="-128"/>
              </a:rPr>
              <a:t>調整</a:t>
            </a:r>
          </a:p>
        </p:txBody>
      </p:sp>
      <p:sp>
        <p:nvSpPr>
          <p:cNvPr id="85" name="テキスト ボックス 84">
            <a:extLst>
              <a:ext uri="{FF2B5EF4-FFF2-40B4-BE49-F238E27FC236}">
                <a16:creationId xmlns:a16="http://schemas.microsoft.com/office/drawing/2014/main" id="{1CDA0532-FCF3-48F1-804D-D89006267126}"/>
              </a:ext>
            </a:extLst>
          </p:cNvPr>
          <p:cNvSpPr txBox="1"/>
          <p:nvPr/>
        </p:nvSpPr>
        <p:spPr>
          <a:xfrm>
            <a:off x="9417376" y="5709013"/>
            <a:ext cx="1615275" cy="461665"/>
          </a:xfrm>
          <a:prstGeom prst="rect">
            <a:avLst/>
          </a:prstGeom>
          <a:noFill/>
        </p:spPr>
        <p:txBody>
          <a:bodyPr wrap="square" rtlCol="0">
            <a:spAutoFit/>
          </a:bodyPr>
          <a:lstStyle/>
          <a:p>
            <a:pPr algn="ctr" defTabSz="742950">
              <a:defRPr/>
            </a:pPr>
            <a:r>
              <a:rPr kumimoji="1" lang="ja-JP" altLang="en-US" sz="1200" b="1" dirty="0">
                <a:solidFill>
                  <a:prstClr val="black"/>
                </a:solidFill>
                <a:latin typeface="UD デジタル 教科書体 NP-B" panose="02020700000000000000" pitchFamily="18" charset="-128"/>
                <a:ea typeface="UD デジタル 教科書体 NP-B" panose="02020700000000000000" pitchFamily="18" charset="-128"/>
              </a:rPr>
              <a:t>④受入可否の連絡</a:t>
            </a:r>
            <a:endParaRPr kumimoji="1" lang="en-US" altLang="ja-JP" sz="1200" b="1" dirty="0">
              <a:solidFill>
                <a:prstClr val="black"/>
              </a:solidFill>
              <a:latin typeface="UD デジタル 教科書体 NP-B" panose="02020700000000000000" pitchFamily="18" charset="-128"/>
              <a:ea typeface="UD デジタル 教科書体 NP-B" panose="02020700000000000000" pitchFamily="18" charset="-128"/>
            </a:endParaRPr>
          </a:p>
          <a:p>
            <a:pPr algn="ctr" defTabSz="742950">
              <a:defRPr/>
            </a:pPr>
            <a:endParaRPr kumimoji="1" lang="ja-JP" altLang="en-US" sz="1200" b="1"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67" name="テキスト ボックス 66">
            <a:extLst>
              <a:ext uri="{FF2B5EF4-FFF2-40B4-BE49-F238E27FC236}">
                <a16:creationId xmlns:a16="http://schemas.microsoft.com/office/drawing/2014/main" id="{1CDA0532-FCF3-48F1-804D-D89006267126}"/>
              </a:ext>
            </a:extLst>
          </p:cNvPr>
          <p:cNvSpPr txBox="1"/>
          <p:nvPr/>
        </p:nvSpPr>
        <p:spPr>
          <a:xfrm>
            <a:off x="75747" y="2093853"/>
            <a:ext cx="168190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742950">
              <a:defRPr/>
            </a:pPr>
            <a:r>
              <a:rPr kumimoji="1" lang="ja-JP" altLang="en-US" sz="1400" b="1" dirty="0">
                <a:solidFill>
                  <a:schemeClr val="tx1"/>
                </a:solidFill>
                <a:latin typeface="UD デジタル 教科書体 NP-B" panose="02020700000000000000" pitchFamily="18" charset="-128"/>
                <a:ea typeface="UD デジタル 教科書体 NP-B" panose="02020700000000000000" pitchFamily="18" charset="-128"/>
              </a:rPr>
              <a:t>コロナ受入病院</a:t>
            </a:r>
          </a:p>
        </p:txBody>
      </p:sp>
      <p:pic>
        <p:nvPicPr>
          <p:cNvPr id="78" name="図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712" y="2398132"/>
            <a:ext cx="1079185" cy="1212772"/>
          </a:xfrm>
          <a:prstGeom prst="rect">
            <a:avLst/>
          </a:prstGeom>
        </p:spPr>
      </p:pic>
      <p:sp>
        <p:nvSpPr>
          <p:cNvPr id="60" name="テキスト ボックス 59">
            <a:extLst>
              <a:ext uri="{FF2B5EF4-FFF2-40B4-BE49-F238E27FC236}">
                <a16:creationId xmlns:a16="http://schemas.microsoft.com/office/drawing/2014/main" id="{1CDA0532-FCF3-48F1-804D-D89006267126}"/>
              </a:ext>
            </a:extLst>
          </p:cNvPr>
          <p:cNvSpPr txBox="1"/>
          <p:nvPr/>
        </p:nvSpPr>
        <p:spPr>
          <a:xfrm>
            <a:off x="3515309" y="3630562"/>
            <a:ext cx="1348668" cy="18466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742950">
              <a:defRPr/>
            </a:pPr>
            <a:r>
              <a:rPr kumimoji="1" lang="ja-JP" altLang="en-US" sz="1200" b="1" u="sng" dirty="0">
                <a:solidFill>
                  <a:schemeClr val="tx1"/>
                </a:solidFill>
                <a:latin typeface="UD デジタル 教科書体 NP-B" panose="02020700000000000000" pitchFamily="18" charset="-128"/>
                <a:ea typeface="UD デジタル 教科書体 NP-B" panose="02020700000000000000" pitchFamily="18" charset="-128"/>
              </a:rPr>
              <a:t>新規の取組み</a:t>
            </a:r>
          </a:p>
        </p:txBody>
      </p:sp>
      <p:sp>
        <p:nvSpPr>
          <p:cNvPr id="92" name="テキスト ボックス 91">
            <a:extLst>
              <a:ext uri="{FF2B5EF4-FFF2-40B4-BE49-F238E27FC236}">
                <a16:creationId xmlns:a16="http://schemas.microsoft.com/office/drawing/2014/main" id="{1CDA0532-FCF3-48F1-804D-D89006267126}"/>
              </a:ext>
            </a:extLst>
          </p:cNvPr>
          <p:cNvSpPr txBox="1"/>
          <p:nvPr/>
        </p:nvSpPr>
        <p:spPr>
          <a:xfrm>
            <a:off x="3810162" y="5551165"/>
            <a:ext cx="1804724" cy="18466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defTabSz="742950">
              <a:defRPr/>
            </a:pPr>
            <a:r>
              <a:rPr kumimoji="1" lang="ja-JP" altLang="en-US" sz="1200" u="sng" dirty="0">
                <a:solidFill>
                  <a:schemeClr val="tx1"/>
                </a:solidFill>
                <a:latin typeface="UD デジタル 教科書体 NP-B" panose="02020700000000000000" pitchFamily="18" charset="-128"/>
                <a:ea typeface="UD デジタル 教科書体 NP-B" panose="02020700000000000000" pitchFamily="18" charset="-128"/>
              </a:rPr>
              <a:t>既存の取組み</a:t>
            </a:r>
          </a:p>
        </p:txBody>
      </p:sp>
      <p:sp>
        <p:nvSpPr>
          <p:cNvPr id="56" name="正方形/長方形 55"/>
          <p:cNvSpPr/>
          <p:nvPr/>
        </p:nvSpPr>
        <p:spPr>
          <a:xfrm>
            <a:off x="12000" y="1616236"/>
            <a:ext cx="1216800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kumimoji="1" lang="ja-JP" altLang="en-US" sz="1400" b="1" spc="-150" dirty="0">
                <a:latin typeface="UD デジタル 教科書体 NK-B" panose="02020700000000000000" pitchFamily="18" charset="-128"/>
                <a:ea typeface="UD デジタル 教科書体 NK-B" panose="02020700000000000000" pitchFamily="18" charset="-128"/>
              </a:rPr>
              <a:t>３－①．</a:t>
            </a:r>
            <a:r>
              <a:rPr lang="ja-JP" altLang="en-US" sz="1400" b="1" spc="-150" dirty="0">
                <a:latin typeface="UD デジタル 教科書体 NK-B" panose="02020700000000000000" pitchFamily="18" charset="-128"/>
                <a:ea typeface="UD デジタル 教科書体 NK-B" panose="02020700000000000000" pitchFamily="18" charset="-128"/>
              </a:rPr>
              <a:t>大阪府転退院サポートセンターの設置、</a:t>
            </a:r>
            <a:r>
              <a:rPr kumimoji="1" lang="ja-JP" altLang="en-US" sz="1400" b="1" spc="-150" dirty="0">
                <a:latin typeface="UD デジタル 教科書体 NK-B" panose="02020700000000000000" pitchFamily="18" charset="-128"/>
                <a:ea typeface="UD デジタル 教科書体 NK-B" panose="02020700000000000000" pitchFamily="18" charset="-128"/>
              </a:rPr>
              <a:t> 　３－②．</a:t>
            </a:r>
            <a:r>
              <a:rPr lang="ja-JP" altLang="en-US" sz="1400" b="1" spc="-150" dirty="0">
                <a:latin typeface="UD デジタル 教科書体 NK-B" panose="02020700000000000000" pitchFamily="18" charset="-128"/>
                <a:ea typeface="UD デジタル 教科書体 NK-B" panose="02020700000000000000" pitchFamily="18" charset="-128"/>
              </a:rPr>
              <a:t>転院支援マッチングシステムの運用、　３－③．マッチングシステム参画医療機関への支援</a:t>
            </a:r>
          </a:p>
        </p:txBody>
      </p:sp>
      <p:sp>
        <p:nvSpPr>
          <p:cNvPr id="59" name="角丸四角形 58"/>
          <p:cNvSpPr/>
          <p:nvPr/>
        </p:nvSpPr>
        <p:spPr>
          <a:xfrm>
            <a:off x="3720267" y="5004750"/>
            <a:ext cx="4853978" cy="504000"/>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marL="171450" indent="-171450">
              <a:buFont typeface="Wingdings" panose="05000000000000000000" pitchFamily="2" charset="2"/>
              <a:buChar char="ü"/>
            </a:pPr>
            <a:r>
              <a:rPr kumimoji="1" lang="ja-JP" altLang="en-US" sz="1200" dirty="0">
                <a:solidFill>
                  <a:schemeClr val="tx1"/>
                </a:solidFill>
                <a:latin typeface="UD デジタル 教科書体 NP-B" panose="02020700000000000000" pitchFamily="18" charset="-128"/>
                <a:ea typeface="UD デジタル 教科書体 NP-B" panose="02020700000000000000" pitchFamily="18" charset="-128"/>
              </a:rPr>
              <a:t>民間救急、介護タクシーの活用等による</a:t>
            </a:r>
            <a:r>
              <a:rPr kumimoji="1" lang="ja-JP" altLang="en-US" sz="1200">
                <a:solidFill>
                  <a:schemeClr val="tx1"/>
                </a:solidFill>
                <a:latin typeface="UD デジタル 教科書体 NP-B" panose="02020700000000000000" pitchFamily="18" charset="-128"/>
                <a:ea typeface="UD デジタル 教科書体 NP-B" panose="02020700000000000000" pitchFamily="18" charset="-128"/>
              </a:rPr>
              <a:t>搬送</a:t>
            </a:r>
            <a:r>
              <a:rPr kumimoji="1" lang="ja-JP" altLang="en-US" sz="1200" smtClean="0">
                <a:solidFill>
                  <a:schemeClr val="tx1"/>
                </a:solidFill>
                <a:latin typeface="UD デジタル 教科書体 NP-B" panose="02020700000000000000" pitchFamily="18" charset="-128"/>
                <a:ea typeface="UD デジタル 教科書体 NP-B" panose="02020700000000000000" pitchFamily="18" charset="-128"/>
              </a:rPr>
              <a:t>支援</a:t>
            </a:r>
            <a:endParaRPr kumimoji="1" lang="ja-JP" altLang="en-US" sz="1200" dirty="0">
              <a:solidFill>
                <a:schemeClr val="tx1"/>
              </a:solidFill>
              <a:latin typeface="UD デジタル 教科書体 NP-B" panose="02020700000000000000" pitchFamily="18" charset="-128"/>
              <a:ea typeface="UD デジタル 教科書体 NP-B" panose="02020700000000000000" pitchFamily="18" charset="-128"/>
            </a:endParaRPr>
          </a:p>
        </p:txBody>
      </p:sp>
      <p:cxnSp>
        <p:nvCxnSpPr>
          <p:cNvPr id="61" name="直線コネクタ 60"/>
          <p:cNvCxnSpPr/>
          <p:nvPr/>
        </p:nvCxnSpPr>
        <p:spPr>
          <a:xfrm flipH="1">
            <a:off x="1017350" y="4739000"/>
            <a:ext cx="237600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V="1">
            <a:off x="1017350" y="3734917"/>
            <a:ext cx="0" cy="1027312"/>
          </a:xfrm>
          <a:prstGeom prst="straightConnector1">
            <a:avLst/>
          </a:prstGeom>
          <a:ln w="28575">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9826172" y="1941337"/>
            <a:ext cx="237259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defTabSz="1280160">
              <a:defRPr/>
            </a:pPr>
            <a:r>
              <a:rPr kumimoji="1" lang="ja-JP" altLang="en-US" sz="1400" b="1" dirty="0" smtClean="0">
                <a:latin typeface="UD デジタル 教科書体 NK-B" panose="02020700000000000000" pitchFamily="18" charset="-128"/>
                <a:ea typeface="UD デジタル 教科書体 NK-B" panose="02020700000000000000" pitchFamily="18" charset="-128"/>
              </a:rPr>
              <a:t>センター設置時期：</a:t>
            </a:r>
            <a:r>
              <a:rPr lang="ja-JP" altLang="en-US" sz="1400" b="1" dirty="0" smtClean="0">
                <a:latin typeface="UD デジタル 教科書体 NK-B" panose="02020700000000000000" pitchFamily="18" charset="-128"/>
                <a:ea typeface="UD デジタル 教科書体 NK-B" panose="02020700000000000000" pitchFamily="18" charset="-128"/>
              </a:rPr>
              <a:t>６</a:t>
            </a:r>
            <a:r>
              <a:rPr kumimoji="1" lang="ja-JP" altLang="en-US" sz="1400" b="1" dirty="0" smtClean="0">
                <a:latin typeface="UD デジタル 教科書体 NK-B" panose="02020700000000000000" pitchFamily="18" charset="-128"/>
                <a:ea typeface="UD デジタル 教科書体 NK-B" panose="02020700000000000000" pitchFamily="18" charset="-128"/>
              </a:rPr>
              <a:t>月</a:t>
            </a:r>
            <a:r>
              <a:rPr kumimoji="1" lang="en-US" altLang="ja-JP" sz="1400" b="1" dirty="0" smtClean="0">
                <a:latin typeface="UD デジタル 教科書体 NK-B" panose="02020700000000000000" pitchFamily="18" charset="-128"/>
                <a:ea typeface="UD デジタル 教科書体 NK-B" panose="02020700000000000000" pitchFamily="18" charset="-128"/>
              </a:rPr>
              <a:t>21</a:t>
            </a:r>
            <a:r>
              <a:rPr kumimoji="1" lang="ja-JP" altLang="en-US" sz="1400" b="1" dirty="0" smtClean="0">
                <a:latin typeface="UD デジタル 教科書体 NK-B" panose="02020700000000000000" pitchFamily="18" charset="-128"/>
                <a:ea typeface="UD デジタル 教科書体 NK-B" panose="02020700000000000000" pitchFamily="18" charset="-128"/>
              </a:rPr>
              <a:t>日</a:t>
            </a:r>
          </a:p>
          <a:p>
            <a:pPr defTabSz="1280160">
              <a:defRPr/>
            </a:pPr>
            <a:r>
              <a:rPr lang="ja-JP" altLang="en-US" sz="1400" b="1" dirty="0" smtClean="0">
                <a:latin typeface="UD デジタル 教科書体 NK-B" panose="02020700000000000000" pitchFamily="18" charset="-128"/>
                <a:ea typeface="UD デジタル 教科書体 NK-B" panose="02020700000000000000" pitchFamily="18" charset="-128"/>
              </a:rPr>
              <a:t>システム運用時期：７月上旬</a:t>
            </a:r>
            <a:endParaRPr kumimoji="1" lang="ja-JP" altLang="en-US" sz="1400" b="1" dirty="0">
              <a:latin typeface="UD デジタル 教科書体 NK-B" panose="02020700000000000000" pitchFamily="18" charset="-128"/>
              <a:ea typeface="UD デジタル 教科書体 NK-B" panose="02020700000000000000" pitchFamily="18" charset="-128"/>
            </a:endParaRPr>
          </a:p>
        </p:txBody>
      </p:sp>
      <p:pic>
        <p:nvPicPr>
          <p:cNvPr id="65" name="図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8092" y="2963104"/>
            <a:ext cx="1286777" cy="1084953"/>
          </a:xfrm>
          <a:prstGeom prst="rect">
            <a:avLst/>
          </a:prstGeom>
        </p:spPr>
      </p:pic>
      <p:sp>
        <p:nvSpPr>
          <p:cNvPr id="7" name="正方形/長方形 6"/>
          <p:cNvSpPr/>
          <p:nvPr/>
        </p:nvSpPr>
        <p:spPr>
          <a:xfrm>
            <a:off x="3924295" y="5715602"/>
            <a:ext cx="3462218" cy="738664"/>
          </a:xfrm>
          <a:prstGeom prst="rect">
            <a:avLst/>
          </a:prstGeom>
        </p:spPr>
        <p:txBody>
          <a:bodyPr wrap="square">
            <a:spAutoFit/>
          </a:bodyPr>
          <a:lstStyle/>
          <a:p>
            <a:pPr marL="85725" indent="-85725">
              <a:buFont typeface="Arial" panose="020B0604020202020204" pitchFamily="34" charset="0"/>
              <a:buChar char="•"/>
            </a:pPr>
            <a:r>
              <a:rPr lang="ja-JP" altLang="en-US" sz="1050" dirty="0">
                <a:latin typeface="UD デジタル 教科書体 NP-B" panose="02020700000000000000" pitchFamily="18" charset="-128"/>
                <a:ea typeface="UD デジタル 教科書体 NP-B" panose="02020700000000000000" pitchFamily="18" charset="-128"/>
              </a:rPr>
              <a:t>保健所と連携した退院隔離解除の促進支援</a:t>
            </a:r>
          </a:p>
          <a:p>
            <a:pPr marL="85725" indent="-85725">
              <a:buFont typeface="Arial" panose="020B0604020202020204" pitchFamily="34" charset="0"/>
              <a:buChar char="•"/>
            </a:pPr>
            <a:r>
              <a:rPr lang="ja-JP" altLang="en-US" sz="1050" dirty="0">
                <a:latin typeface="UD デジタル 教科書体 NP-B" panose="02020700000000000000" pitchFamily="18" charset="-128"/>
                <a:ea typeface="UD デジタル 教科書体 NP-B" panose="02020700000000000000" pitchFamily="18" charset="-128"/>
              </a:rPr>
              <a:t>長期入院患者のモニタリング</a:t>
            </a:r>
          </a:p>
          <a:p>
            <a:pPr marL="85725" indent="-85725">
              <a:buFont typeface="Arial" panose="020B0604020202020204" pitchFamily="34" charset="0"/>
              <a:buChar char="•"/>
            </a:pPr>
            <a:r>
              <a:rPr lang="ja-JP" altLang="en-US" sz="1050" dirty="0">
                <a:latin typeface="UD デジタル 教科書体 NP-B" panose="02020700000000000000" pitchFamily="18" charset="-128"/>
                <a:ea typeface="UD デジタル 教科書体 NP-B" panose="02020700000000000000" pitchFamily="18" charset="-128"/>
              </a:rPr>
              <a:t>後方支援病院の確保</a:t>
            </a:r>
          </a:p>
          <a:p>
            <a:pPr marL="85725" indent="-85725">
              <a:buFont typeface="Arial" panose="020B0604020202020204" pitchFamily="34" charset="0"/>
              <a:buChar char="•"/>
            </a:pPr>
            <a:r>
              <a:rPr lang="ja-JP" altLang="en-US" sz="1050" dirty="0">
                <a:latin typeface="UD デジタル 教科書体 NP-B" panose="02020700000000000000" pitchFamily="18" charset="-128"/>
                <a:ea typeface="UD デジタル 教科書体 NP-B" panose="02020700000000000000" pitchFamily="18" charset="-128"/>
              </a:rPr>
              <a:t>患者受入協力金による支援</a:t>
            </a:r>
          </a:p>
        </p:txBody>
      </p:sp>
      <p:sp>
        <p:nvSpPr>
          <p:cNvPr id="72" name="角丸四角形 71"/>
          <p:cNvSpPr/>
          <p:nvPr/>
        </p:nvSpPr>
        <p:spPr>
          <a:xfrm>
            <a:off x="3720266" y="3834066"/>
            <a:ext cx="4853979" cy="504000"/>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marL="171450" indent="-171450">
              <a:buFont typeface="Wingdings" panose="05000000000000000000" pitchFamily="2" charset="2"/>
              <a:buChar char="ü"/>
            </a:pPr>
            <a:r>
              <a:rPr kumimoji="1" lang="ja-JP" altLang="en-US" sz="1200" dirty="0">
                <a:solidFill>
                  <a:schemeClr val="tx1"/>
                </a:solidFill>
                <a:latin typeface="UD デジタル 教科書体 NP-B" panose="02020700000000000000" pitchFamily="18" charset="-128"/>
                <a:ea typeface="UD デジタル 教科書体 NP-B" panose="02020700000000000000" pitchFamily="18" charset="-128"/>
              </a:rPr>
              <a:t>転院支援マッチングシステムの運用</a:t>
            </a:r>
            <a:endParaRPr kumimoji="1" lang="en-US" altLang="ja-JP" sz="1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73" name="角丸四角形 72"/>
          <p:cNvSpPr/>
          <p:nvPr/>
        </p:nvSpPr>
        <p:spPr>
          <a:xfrm>
            <a:off x="3720267" y="4420065"/>
            <a:ext cx="4853978" cy="504000"/>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marL="171450" indent="-171450">
              <a:buFont typeface="Wingdings" panose="05000000000000000000" pitchFamily="2" charset="2"/>
              <a:buChar char="ü"/>
            </a:pPr>
            <a:r>
              <a:rPr kumimoji="1" lang="ja-JP" altLang="en-US" sz="1200" dirty="0">
                <a:solidFill>
                  <a:schemeClr val="tx1"/>
                </a:solidFill>
                <a:latin typeface="UD デジタル 教科書体 NP-B" panose="02020700000000000000" pitchFamily="18" charset="-128"/>
                <a:ea typeface="UD デジタル 教科書体 NP-B" panose="02020700000000000000" pitchFamily="18" charset="-128"/>
              </a:rPr>
              <a:t>マッチングシステム参画病院への支援</a:t>
            </a:r>
            <a:endParaRPr kumimoji="1" lang="en-US" altLang="ja-JP" sz="12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1200" dirty="0">
                <a:latin typeface="UD デジタル 教科書体 NK-B" panose="02020700000000000000" pitchFamily="18" charset="-128"/>
                <a:ea typeface="UD デジタル 教科書体 NK-B" panose="02020700000000000000" pitchFamily="18" charset="-128"/>
              </a:rPr>
              <a:t>　　　　支援金の支給：１００万円（</a:t>
            </a:r>
            <a:r>
              <a:rPr kumimoji="1" lang="ja-JP" altLang="en-US" sz="1200" dirty="0">
                <a:latin typeface="UD デジタル 教科書体 NK-B" panose="02020700000000000000" pitchFamily="18" charset="-128"/>
                <a:ea typeface="UD デジタル 教科書体 NK-B" panose="02020700000000000000" pitchFamily="18" charset="-128"/>
              </a:rPr>
              <a:t>１回限り</a:t>
            </a:r>
            <a:r>
              <a:rPr lang="ja-JP" altLang="en-US" sz="1200" dirty="0">
                <a:latin typeface="UD デジタル 教科書体 NK-B" panose="02020700000000000000" pitchFamily="18" charset="-128"/>
                <a:ea typeface="UD デジタル 教科書体 NK-B" panose="02020700000000000000" pitchFamily="18" charset="-128"/>
              </a:rPr>
              <a:t>）</a:t>
            </a:r>
          </a:p>
        </p:txBody>
      </p:sp>
      <p:sp>
        <p:nvSpPr>
          <p:cNvPr id="41" name="正方形/長方形 40"/>
          <p:cNvSpPr/>
          <p:nvPr/>
        </p:nvSpPr>
        <p:spPr>
          <a:xfrm>
            <a:off x="0" y="0"/>
            <a:ext cx="12192000" cy="523220"/>
          </a:xfrm>
          <a:prstGeom prst="rect">
            <a:avLst/>
          </a:prstGeom>
          <a:solidFill>
            <a:srgbClr val="000099"/>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ja-JP" altLang="en-US" sz="2800" dirty="0" smtClean="0">
                <a:latin typeface="UD デジタル 教科書体 NK-B" panose="02020700000000000000" pitchFamily="18" charset="-128"/>
                <a:ea typeface="UD デジタル 教科書体 NK-B" panose="02020700000000000000" pitchFamily="18" charset="-128"/>
              </a:rPr>
              <a:t>今後</a:t>
            </a:r>
            <a:r>
              <a:rPr lang="ja-JP" altLang="en-US" sz="2800" dirty="0">
                <a:latin typeface="UD デジタル 教科書体 NK-B" panose="02020700000000000000" pitchFamily="18" charset="-128"/>
                <a:ea typeface="UD デジタル 教科書体 NK-B" panose="02020700000000000000" pitchFamily="18" charset="-128"/>
              </a:rPr>
              <a:t>の感染拡大に備えたコロナ包括支援</a:t>
            </a:r>
            <a:r>
              <a:rPr lang="ja-JP" altLang="en-US" sz="2800" dirty="0" smtClean="0">
                <a:latin typeface="UD デジタル 教科書体 NK-B" panose="02020700000000000000" pitchFamily="18" charset="-128"/>
                <a:ea typeface="UD デジタル 教科書体 NK-B" panose="02020700000000000000" pitchFamily="18" charset="-128"/>
              </a:rPr>
              <a:t>事業</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55570" y="6357927"/>
            <a:ext cx="2743200" cy="365125"/>
          </a:xfrm>
        </p:spPr>
        <p:txBody>
          <a:bodyPr/>
          <a:lstStyle/>
          <a:p>
            <a:fld id="{E131EF34-3E15-416B-9CAF-65AA2C738676}" type="slidenum">
              <a:rPr kumimoji="1" lang="ja-JP" altLang="en-US" smtClean="0"/>
              <a:t>4</a:t>
            </a:fld>
            <a:endParaRPr kumimoji="1" lang="ja-JP" altLang="en-US" dirty="0"/>
          </a:p>
        </p:txBody>
      </p:sp>
    </p:spTree>
    <p:extLst>
      <p:ext uri="{BB962C8B-B14F-4D97-AF65-F5344CB8AC3E}">
        <p14:creationId xmlns:p14="http://schemas.microsoft.com/office/powerpoint/2010/main" val="3428303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表 76"/>
          <p:cNvGraphicFramePr>
            <a:graphicFrameLocks noGrp="1"/>
          </p:cNvGraphicFramePr>
          <p:nvPr>
            <p:extLst>
              <p:ext uri="{D42A27DB-BD31-4B8C-83A1-F6EECF244321}">
                <p14:modId xmlns:p14="http://schemas.microsoft.com/office/powerpoint/2010/main" val="2443337651"/>
              </p:ext>
            </p:extLst>
          </p:nvPr>
        </p:nvGraphicFramePr>
        <p:xfrm>
          <a:off x="10173" y="1275007"/>
          <a:ext cx="12192000" cy="5574029"/>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764917450"/>
                    </a:ext>
                  </a:extLst>
                </a:gridCol>
              </a:tblGrid>
              <a:tr h="451203">
                <a:tc>
                  <a:txBody>
                    <a:bodyPr/>
                    <a:lstStyle/>
                    <a:p>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４．入院患者待機ステーションへの支援</a:t>
                      </a: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a:txBody>
                  <a:tcPr anchor="ctr">
                    <a:solidFill>
                      <a:schemeClr val="accent1"/>
                    </a:solidFill>
                  </a:tcPr>
                </a:tc>
                <a:extLst>
                  <a:ext uri="{0D108BD9-81ED-4DB2-BD59-A6C34878D82A}">
                    <a16:rowId xmlns:a16="http://schemas.microsoft.com/office/drawing/2014/main" val="2381726335"/>
                  </a:ext>
                </a:extLst>
              </a:tr>
              <a:tr h="5122826">
                <a:tc>
                  <a:txBody>
                    <a:bodyPr/>
                    <a:lstStyle/>
                    <a:p>
                      <a:endParaRPr kumimoji="1" lang="ja-JP" altLang="en-US" dirty="0"/>
                    </a:p>
                  </a:txBody>
                  <a:tcPr/>
                </a:tc>
                <a:extLst>
                  <a:ext uri="{0D108BD9-81ED-4DB2-BD59-A6C34878D82A}">
                    <a16:rowId xmlns:a16="http://schemas.microsoft.com/office/drawing/2014/main" val="3424161971"/>
                  </a:ext>
                </a:extLst>
              </a:tr>
            </a:tbl>
          </a:graphicData>
        </a:graphic>
      </p:graphicFrame>
      <p:sp>
        <p:nvSpPr>
          <p:cNvPr id="51" name="角丸四角形 50"/>
          <p:cNvSpPr/>
          <p:nvPr/>
        </p:nvSpPr>
        <p:spPr>
          <a:xfrm>
            <a:off x="196653" y="2061487"/>
            <a:ext cx="5093804" cy="2065213"/>
          </a:xfrm>
          <a:prstGeom prst="roundRect">
            <a:avLst>
              <a:gd name="adj" fmla="val 3115"/>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a:solidFill>
                  <a:schemeClr val="tx1"/>
                </a:solidFill>
                <a:latin typeface="UD デジタル 教科書体 NK-B" panose="02020700000000000000" pitchFamily="18" charset="-128"/>
                <a:ea typeface="UD デジタル 教科書体 NK-B" panose="02020700000000000000" pitchFamily="18" charset="-128"/>
              </a:rPr>
              <a:t>入院患者待機ステーションを設置した市町村等への支援</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sz="1100"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100" b="1" dirty="0">
                <a:solidFill>
                  <a:schemeClr val="tx1"/>
                </a:solidFill>
                <a:latin typeface="UD デジタル 教科書体 NK-B" panose="02020700000000000000" pitchFamily="18" charset="-128"/>
                <a:ea typeface="UD デジタル 教科書体 NK-B" panose="02020700000000000000" pitchFamily="18" charset="-128"/>
              </a:rPr>
              <a:t>７か所（大阪市除く）</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➣災害拠点病院など病院の敷地等に設置し酸素投与</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➣市町村等には保健所、消防機関を含む</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endParaRPr lang="en-US" altLang="ja-JP" sz="1100"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設置</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かかる初期及び運営費用の補助</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（酸素ボンベ、シーツ、毛布等）　</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　　　　　　　　　　　　　　一か所１</a:t>
            </a:r>
            <a:r>
              <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３００万円</a:t>
            </a:r>
            <a:r>
              <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上限</a:t>
            </a:r>
            <a:r>
              <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を補助</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5" name="テキスト ボックス 74"/>
          <p:cNvSpPr txBox="1"/>
          <p:nvPr/>
        </p:nvSpPr>
        <p:spPr>
          <a:xfrm>
            <a:off x="0" y="493228"/>
            <a:ext cx="12192000" cy="707886"/>
          </a:xfrm>
          <a:prstGeom prst="rect">
            <a:avLst/>
          </a:prstGeom>
          <a:solidFill>
            <a:schemeClr val="accent4">
              <a:lumMod val="20000"/>
              <a:lumOff val="80000"/>
            </a:schemeClr>
          </a:solidFill>
        </p:spPr>
        <p:txBody>
          <a:bodyPr wrap="square" rtlCol="0">
            <a:spAutoFit/>
          </a:bodyPr>
          <a:lstStyle/>
          <a:p>
            <a:pPr>
              <a:lnSpc>
                <a:spcPts val="2400"/>
              </a:lnSpc>
            </a:pPr>
            <a:r>
              <a:rPr lang="ja-JP" altLang="en-US" b="1" dirty="0">
                <a:latin typeface="UD デジタル 教科書体 NK-B" panose="02020700000000000000" pitchFamily="18" charset="-128"/>
                <a:ea typeface="UD デジタル 教科書体 NK-B" panose="02020700000000000000" pitchFamily="18" charset="-128"/>
              </a:rPr>
              <a:t>◆　患者一時待機（酸素投与）</a:t>
            </a:r>
            <a:r>
              <a:rPr lang="ja-JP" altLang="en-US" b="1" dirty="0" smtClean="0">
                <a:latin typeface="UD デジタル 教科書体 NK-B" panose="02020700000000000000" pitchFamily="18" charset="-128"/>
                <a:ea typeface="UD デジタル 教科書体 NK-B" panose="02020700000000000000" pitchFamily="18" charset="-128"/>
              </a:rPr>
              <a:t>場所へ</a:t>
            </a:r>
            <a:r>
              <a:rPr lang="ja-JP" altLang="en-US" b="1" dirty="0">
                <a:latin typeface="UD デジタル 教科書体 NK-B" panose="02020700000000000000" pitchFamily="18" charset="-128"/>
                <a:ea typeface="UD デジタル 教科書体 NK-B" panose="02020700000000000000" pitchFamily="18" charset="-128"/>
              </a:rPr>
              <a:t>の支援策として、入院患者待機ステーションを設置・</a:t>
            </a:r>
            <a:r>
              <a:rPr lang="ja-JP" altLang="en-US" b="1" dirty="0" smtClean="0">
                <a:latin typeface="UD デジタル 教科書体 NK-B" panose="02020700000000000000" pitchFamily="18" charset="-128"/>
                <a:ea typeface="UD デジタル 教科書体 NK-B" panose="02020700000000000000" pitchFamily="18" charset="-128"/>
              </a:rPr>
              <a:t>運営する</a:t>
            </a:r>
            <a:r>
              <a:rPr lang="ja-JP" altLang="en-US" b="1" dirty="0">
                <a:latin typeface="UD デジタル 教科書体 NK-B" panose="02020700000000000000" pitchFamily="18" charset="-128"/>
                <a:ea typeface="UD デジタル 教科書体 NK-B" panose="02020700000000000000" pitchFamily="18" charset="-128"/>
              </a:rPr>
              <a:t>市町村等と</a:t>
            </a:r>
            <a:r>
              <a:rPr lang="ja-JP" altLang="en-US" b="1" dirty="0" smtClean="0">
                <a:latin typeface="UD デジタル 教科書体 NK-B" panose="02020700000000000000" pitchFamily="18" charset="-128"/>
                <a:ea typeface="UD デジタル 教科書体 NK-B" panose="02020700000000000000" pitchFamily="18" charset="-128"/>
              </a:rPr>
              <a:t>、</a:t>
            </a:r>
            <a:endParaRPr lang="en-US" altLang="ja-JP" b="1" dirty="0" smtClean="0">
              <a:latin typeface="UD デジタル 教科書体 NK-B" panose="02020700000000000000" pitchFamily="18" charset="-128"/>
              <a:ea typeface="UD デジタル 教科書体 NK-B" panose="02020700000000000000" pitchFamily="18" charset="-128"/>
            </a:endParaRPr>
          </a:p>
          <a:p>
            <a:pPr>
              <a:lnSpc>
                <a:spcPts val="2400"/>
              </a:lnSpc>
            </a:pPr>
            <a:r>
              <a:rPr lang="ja-JP" altLang="en-US" b="1" dirty="0">
                <a:latin typeface="UD デジタル 教科書体 NK-B" panose="02020700000000000000" pitchFamily="18" charset="-128"/>
                <a:ea typeface="UD デジタル 教科書体 NK-B" panose="02020700000000000000" pitchFamily="18" charset="-128"/>
              </a:rPr>
              <a:t>　</a:t>
            </a:r>
            <a:r>
              <a:rPr lang="ja-JP" altLang="en-US" b="1" dirty="0" smtClean="0">
                <a:latin typeface="UD デジタル 教科書体 NK-B" panose="02020700000000000000" pitchFamily="18" charset="-128"/>
                <a:ea typeface="UD デジタル 教科書体 NK-B" panose="02020700000000000000" pitchFamily="18" charset="-128"/>
              </a:rPr>
              <a:t>　　それ</a:t>
            </a:r>
            <a:r>
              <a:rPr lang="ja-JP" altLang="en-US" b="1" dirty="0">
                <a:latin typeface="UD デジタル 教科書体 NK-B" panose="02020700000000000000" pitchFamily="18" charset="-128"/>
                <a:ea typeface="UD デジタル 教科書体 NK-B" panose="02020700000000000000" pitchFamily="18" charset="-128"/>
              </a:rPr>
              <a:t>に協力する医療機関へ支援する。　</a:t>
            </a:r>
            <a:endParaRPr lang="en-US" altLang="ja-JP" b="1" dirty="0">
              <a:latin typeface="UD デジタル 教科書体 NK-B" panose="02020700000000000000" pitchFamily="18" charset="-128"/>
              <a:ea typeface="UD デジタル 教科書体 NK-B" panose="02020700000000000000" pitchFamily="18" charset="-128"/>
            </a:endParaRPr>
          </a:p>
        </p:txBody>
      </p:sp>
      <p:sp>
        <p:nvSpPr>
          <p:cNvPr id="55" name="角丸四角形 54"/>
          <p:cNvSpPr/>
          <p:nvPr/>
        </p:nvSpPr>
        <p:spPr>
          <a:xfrm>
            <a:off x="6894029" y="2029535"/>
            <a:ext cx="5009500" cy="2272757"/>
          </a:xfrm>
          <a:prstGeom prst="roundRect">
            <a:avLst>
              <a:gd name="adj" fmla="val 3764"/>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a:solidFill>
                  <a:schemeClr val="tx1"/>
                </a:solidFill>
                <a:latin typeface="UD デジタル 教科書体 NK-B" panose="02020700000000000000" pitchFamily="18" charset="-128"/>
                <a:ea typeface="UD デジタル 教科書体 NK-B" panose="02020700000000000000" pitchFamily="18" charset="-128"/>
              </a:rPr>
              <a:t>協力医療機関</a:t>
            </a:r>
            <a:r>
              <a:rPr lang="ja-JP" altLang="en-US" sz="1050" b="1" u="sng"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000" u="sng" dirty="0">
                <a:solidFill>
                  <a:schemeClr val="tx1"/>
                </a:solidFill>
                <a:latin typeface="UD デジタル 教科書体 NK-B" panose="02020700000000000000" pitchFamily="18" charset="-128"/>
                <a:ea typeface="UD デジタル 教科書体 NK-B" panose="02020700000000000000" pitchFamily="18" charset="-128"/>
              </a:rPr>
              <a:t>災害拠点病院など）</a:t>
            </a:r>
            <a:r>
              <a:rPr lang="ja-JP" altLang="en-US" sz="1600" u="sng" dirty="0">
                <a:solidFill>
                  <a:schemeClr val="tx1"/>
                </a:solidFill>
                <a:latin typeface="UD デジタル 教科書体 NK-B" panose="02020700000000000000" pitchFamily="18" charset="-128"/>
                <a:ea typeface="UD デジタル 教科書体 NK-B" panose="02020700000000000000" pitchFamily="18" charset="-128"/>
              </a:rPr>
              <a:t>への協力金支給</a:t>
            </a:r>
            <a:endParaRPr lang="en-US" altLang="ja-JP" sz="1000" u="sng"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100"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sz="1100"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100" b="1" dirty="0">
                <a:solidFill>
                  <a:schemeClr val="tx1"/>
                </a:solidFill>
                <a:latin typeface="UD デジタル 教科書体 NK-B" panose="02020700000000000000" pitchFamily="18" charset="-128"/>
                <a:ea typeface="UD デジタル 教科書体 NK-B" panose="02020700000000000000" pitchFamily="18" charset="-128"/>
              </a:rPr>
              <a:t>９か所（大阪市含む）</a:t>
            </a:r>
            <a:endParaRPr lang="en-US" altLang="ja-JP" sz="1100" dirty="0">
              <a:solidFill>
                <a:schemeClr val="tx1"/>
              </a:solidFill>
              <a:latin typeface="UD デジタル 教科書体 NK-B" panose="02020700000000000000" pitchFamily="18" charset="-128"/>
              <a:ea typeface="UD デジタル 教科書体 NK-B" panose="02020700000000000000" pitchFamily="18" charset="-128"/>
            </a:endParaRPr>
          </a:p>
          <a:p>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➣病院の敷地内等</a:t>
            </a:r>
            <a:r>
              <a:rPr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に設置</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20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・医師が定期的に巡回し患者の容体を把握するとともに</a:t>
            </a:r>
            <a:r>
              <a:rPr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sz="14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急変</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時に対応可能な体制を整えている医療機関　</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20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rPr>
              <a:t>1,000</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万円を給付</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2000"/>
              </a:lnSpc>
            </a:pP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医師が患者急変時に対応可能な体制を整えている</a:t>
            </a:r>
            <a:r>
              <a:rPr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、医療</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機関　　　　　　　　　　　　　　　　　　　　</a:t>
            </a:r>
            <a:r>
              <a:rPr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　　　　　　　　　　　　　　　　　　　　　　　　　　</a:t>
            </a:r>
            <a:endParaRPr lang="en-US" altLang="ja-JP" sz="1400" b="1"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20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sz="1400" b="1" dirty="0" smtClean="0">
                <a:solidFill>
                  <a:schemeClr val="tx1"/>
                </a:solidFill>
                <a:latin typeface="UD デジタル 教科書体 NK-B" panose="02020700000000000000" pitchFamily="18" charset="-128"/>
                <a:ea typeface="UD デジタル 教科書体 NK-B" panose="02020700000000000000" pitchFamily="18" charset="-128"/>
              </a:rPr>
              <a:t>500</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万円を給付</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加算 1"/>
          <p:cNvSpPr/>
          <p:nvPr/>
        </p:nvSpPr>
        <p:spPr>
          <a:xfrm>
            <a:off x="5603083" y="2703334"/>
            <a:ext cx="1150176" cy="10510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96653" y="4302292"/>
            <a:ext cx="11873046" cy="2343109"/>
            <a:chOff x="123563" y="3660981"/>
            <a:chExt cx="9389465" cy="2914413"/>
          </a:xfrm>
        </p:grpSpPr>
        <p:sp>
          <p:nvSpPr>
            <p:cNvPr id="17" name="正方形/長方形 16"/>
            <p:cNvSpPr/>
            <p:nvPr/>
          </p:nvSpPr>
          <p:spPr>
            <a:xfrm>
              <a:off x="123563" y="3660981"/>
              <a:ext cx="8917406" cy="2914413"/>
            </a:xfrm>
            <a:prstGeom prst="rect">
              <a:avLst/>
            </a:prstGeom>
            <a:noFill/>
            <a:ln w="38100">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507"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308545" y="4312525"/>
              <a:ext cx="1200767" cy="1890898"/>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507" dirty="0">
                <a:solidFill>
                  <a:schemeClr val="tx1"/>
                </a:solidFill>
              </a:endParaRPr>
            </a:p>
          </p:txBody>
        </p:sp>
        <p:sp>
          <p:nvSpPr>
            <p:cNvPr id="22" name="角丸四角形 21"/>
            <p:cNvSpPr/>
            <p:nvPr/>
          </p:nvSpPr>
          <p:spPr>
            <a:xfrm>
              <a:off x="334943" y="3914833"/>
              <a:ext cx="1083685" cy="34245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自宅療養者</a:t>
              </a:r>
              <a:endParaRPr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710" y="4958142"/>
              <a:ext cx="767342" cy="1021131"/>
            </a:xfrm>
            <a:prstGeom prst="rect">
              <a:avLst/>
            </a:prstGeom>
            <a:ln>
              <a:noFill/>
            </a:ln>
          </p:spPr>
        </p:pic>
        <p:pic>
          <p:nvPicPr>
            <p:cNvPr id="25" name="図 24"/>
            <p:cNvPicPr>
              <a:picLocks noChangeAspect="1"/>
            </p:cNvPicPr>
            <p:nvPr/>
          </p:nvPicPr>
          <p:blipFill rotWithShape="1">
            <a:blip r:embed="rId4"/>
            <a:srcRect l="35944" t="38336" r="31094" b="22227"/>
            <a:stretch/>
          </p:blipFill>
          <p:spPr>
            <a:xfrm flipH="1">
              <a:off x="2651554" y="5575362"/>
              <a:ext cx="955031" cy="606769"/>
            </a:xfrm>
            <a:prstGeom prst="rect">
              <a:avLst/>
            </a:prstGeom>
            <a:ln>
              <a:noFill/>
            </a:ln>
          </p:spPr>
        </p:pic>
        <p:sp>
          <p:nvSpPr>
            <p:cNvPr id="26" name="テキスト ボックス 25"/>
            <p:cNvSpPr txBox="1"/>
            <p:nvPr/>
          </p:nvSpPr>
          <p:spPr>
            <a:xfrm>
              <a:off x="542450" y="4538501"/>
              <a:ext cx="965103" cy="344538"/>
            </a:xfrm>
            <a:prstGeom prst="rect">
              <a:avLst/>
            </a:prstGeom>
            <a:noFill/>
            <a:ln>
              <a:noFill/>
            </a:ln>
          </p:spPr>
          <p:txBody>
            <a:bodyPr wrap="squar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病状急変時</a:t>
              </a:r>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27" name="右矢印 26"/>
            <p:cNvSpPr/>
            <p:nvPr/>
          </p:nvSpPr>
          <p:spPr>
            <a:xfrm rot="20122780">
              <a:off x="1554816" y="4401602"/>
              <a:ext cx="940157" cy="29552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a:off x="3604913" y="4136533"/>
              <a:ext cx="940157" cy="29552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565045" y="3896411"/>
              <a:ext cx="1264396" cy="344538"/>
            </a:xfrm>
            <a:prstGeom prst="rect">
              <a:avLst/>
            </a:prstGeom>
            <a:noFill/>
            <a:ln>
              <a:noFill/>
            </a:ln>
          </p:spPr>
          <p:txBody>
            <a:bodyPr wrap="squar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入院調整依頼</a:t>
              </a:r>
            </a:p>
          </p:txBody>
        </p:sp>
        <p:sp>
          <p:nvSpPr>
            <p:cNvPr id="31" name="角丸四角形 30"/>
            <p:cNvSpPr/>
            <p:nvPr/>
          </p:nvSpPr>
          <p:spPr>
            <a:xfrm>
              <a:off x="2628651" y="4035462"/>
              <a:ext cx="887864" cy="443646"/>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保健所</a:t>
              </a:r>
              <a:endParaRPr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2" name="右矢印 31"/>
            <p:cNvSpPr/>
            <p:nvPr/>
          </p:nvSpPr>
          <p:spPr>
            <a:xfrm rot="1857810">
              <a:off x="1520768" y="5253909"/>
              <a:ext cx="1003385" cy="2733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559520" y="5842148"/>
              <a:ext cx="977238" cy="344538"/>
            </a:xfrm>
            <a:prstGeom prst="rect">
              <a:avLst/>
            </a:prstGeom>
            <a:noFill/>
            <a:ln>
              <a:noFill/>
            </a:ln>
          </p:spPr>
          <p:txBody>
            <a:bodyPr wrap="square" rtlCol="0">
              <a:spAutoFit/>
            </a:bodyPr>
            <a:lstStyle/>
            <a:p>
              <a:r>
                <a:rPr lang="en-US" altLang="ja-JP" sz="1200" dirty="0">
                  <a:latin typeface="UD デジタル 教科書体 NK-B" panose="02020700000000000000" pitchFamily="18" charset="-128"/>
                  <a:ea typeface="UD デジタル 教科書体 NK-B" panose="02020700000000000000" pitchFamily="18" charset="-128"/>
                </a:rPr>
                <a:t>119</a:t>
              </a:r>
              <a:r>
                <a:rPr lang="ja-JP" altLang="en-US" sz="1200" dirty="0">
                  <a:latin typeface="UD デジタル 教科書体 NK-B" panose="02020700000000000000" pitchFamily="18" charset="-128"/>
                  <a:ea typeface="UD デジタル 教科書体 NK-B" panose="02020700000000000000" pitchFamily="18" charset="-128"/>
                </a:rPr>
                <a:t>番要請</a:t>
              </a:r>
            </a:p>
          </p:txBody>
        </p:sp>
        <p:sp>
          <p:nvSpPr>
            <p:cNvPr id="34" name="角丸四角形 33"/>
            <p:cNvSpPr/>
            <p:nvPr/>
          </p:nvSpPr>
          <p:spPr>
            <a:xfrm>
              <a:off x="4628166" y="3882625"/>
              <a:ext cx="1361010" cy="454309"/>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府入院フォロー</a:t>
              </a:r>
              <a:endParaRPr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アップセンター</a:t>
              </a:r>
              <a:endParaRPr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1" name="角丸四角形 40"/>
            <p:cNvSpPr/>
            <p:nvPr/>
          </p:nvSpPr>
          <p:spPr>
            <a:xfrm>
              <a:off x="4581215" y="4685920"/>
              <a:ext cx="3298767" cy="1889472"/>
            </a:xfrm>
            <a:prstGeom prst="roundRect">
              <a:avLst>
                <a:gd name="adj" fmla="val 670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600" b="1" u="sng"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2" name="右矢印 41"/>
            <p:cNvSpPr/>
            <p:nvPr/>
          </p:nvSpPr>
          <p:spPr>
            <a:xfrm>
              <a:off x="7799721" y="4860718"/>
              <a:ext cx="447468" cy="2638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8215040" y="6099537"/>
              <a:ext cx="881027" cy="429858"/>
            </a:xfrm>
            <a:prstGeom prst="roundRect">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移送先</a:t>
              </a:r>
              <a:endParaRPr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医療機関</a:t>
              </a:r>
              <a:endParaRPr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4" name="図 43"/>
            <p:cNvPicPr>
              <a:picLocks noChangeAspect="1"/>
            </p:cNvPicPr>
            <p:nvPr/>
          </p:nvPicPr>
          <p:blipFill rotWithShape="1">
            <a:blip r:embed="rId4"/>
            <a:srcRect l="35944" t="38336" r="31094" b="22227"/>
            <a:stretch/>
          </p:blipFill>
          <p:spPr>
            <a:xfrm flipH="1">
              <a:off x="8315810" y="4665672"/>
              <a:ext cx="938668" cy="604034"/>
            </a:xfrm>
            <a:prstGeom prst="rect">
              <a:avLst/>
            </a:prstGeom>
            <a:ln>
              <a:noFill/>
            </a:ln>
          </p:spPr>
        </p:pic>
        <p:sp>
          <p:nvSpPr>
            <p:cNvPr id="46" name="右矢印 45"/>
            <p:cNvSpPr/>
            <p:nvPr/>
          </p:nvSpPr>
          <p:spPr>
            <a:xfrm rot="5400000">
              <a:off x="8373107" y="5583898"/>
              <a:ext cx="680649" cy="28236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3698621" y="6118486"/>
              <a:ext cx="799596" cy="344538"/>
            </a:xfrm>
            <a:prstGeom prst="rect">
              <a:avLst/>
            </a:prstGeom>
            <a:noFill/>
            <a:ln>
              <a:noFill/>
            </a:ln>
          </p:spPr>
          <p:txBody>
            <a:bodyPr wrap="square" rtlCol="0">
              <a:spAutoFit/>
            </a:bodyPr>
            <a:lstStyle/>
            <a:p>
              <a:pPr algn="ctr"/>
              <a:r>
                <a:rPr lang="ja-JP" altLang="en-US" sz="1200" dirty="0">
                  <a:latin typeface="UD デジタル 教科書体 NK-B" panose="02020700000000000000" pitchFamily="18" charset="-128"/>
                  <a:ea typeface="UD デジタル 教科書体 NK-B" panose="02020700000000000000" pitchFamily="18" charset="-128"/>
                </a:rPr>
                <a:t>搬送</a:t>
              </a:r>
            </a:p>
          </p:txBody>
        </p:sp>
        <p:sp>
          <p:nvSpPr>
            <p:cNvPr id="49" name="テキスト ボックス 48"/>
            <p:cNvSpPr txBox="1"/>
            <p:nvPr/>
          </p:nvSpPr>
          <p:spPr>
            <a:xfrm>
              <a:off x="8713432" y="5541691"/>
              <a:ext cx="799596" cy="344538"/>
            </a:xfrm>
            <a:prstGeom prst="rect">
              <a:avLst/>
            </a:prstGeom>
            <a:noFill/>
            <a:ln>
              <a:noFill/>
            </a:ln>
          </p:spPr>
          <p:txBody>
            <a:bodyPr wrap="squar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移送</a:t>
              </a:r>
            </a:p>
          </p:txBody>
        </p:sp>
        <p:sp>
          <p:nvSpPr>
            <p:cNvPr id="57" name="テキスト ボックス 56"/>
            <p:cNvSpPr txBox="1"/>
            <p:nvPr/>
          </p:nvSpPr>
          <p:spPr>
            <a:xfrm>
              <a:off x="1807095" y="4721465"/>
              <a:ext cx="291601" cy="574230"/>
            </a:xfrm>
            <a:prstGeom prst="rect">
              <a:avLst/>
            </a:prstGeom>
            <a:noFill/>
            <a:ln>
              <a:noFill/>
            </a:ln>
          </p:spPr>
          <p:txBody>
            <a:bodyPr wrap="squar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又は</a:t>
              </a:r>
            </a:p>
          </p:txBody>
        </p:sp>
        <p:sp>
          <p:nvSpPr>
            <p:cNvPr id="58" name="テキスト ボックス 57"/>
            <p:cNvSpPr txBox="1"/>
            <p:nvPr/>
          </p:nvSpPr>
          <p:spPr>
            <a:xfrm>
              <a:off x="2580432" y="6133256"/>
              <a:ext cx="977238" cy="344538"/>
            </a:xfrm>
            <a:prstGeom prst="rect">
              <a:avLst/>
            </a:prstGeom>
            <a:noFill/>
            <a:ln>
              <a:noFill/>
            </a:ln>
          </p:spPr>
          <p:txBody>
            <a:bodyPr wrap="square" rtlCol="0">
              <a:spAutoFit/>
            </a:bodyPr>
            <a:lstStyle/>
            <a:p>
              <a:pPr algn="ctr"/>
              <a:r>
                <a:rPr lang="ja-JP" altLang="en-US" sz="1200" dirty="0">
                  <a:latin typeface="UD デジタル 教科書体 NK-B" panose="02020700000000000000" pitchFamily="18" charset="-128"/>
                  <a:ea typeface="UD デジタル 教科書体 NK-B" panose="02020700000000000000" pitchFamily="18" charset="-128"/>
                </a:rPr>
                <a:t>消防機関</a:t>
              </a:r>
            </a:p>
          </p:txBody>
        </p:sp>
        <p:sp>
          <p:nvSpPr>
            <p:cNvPr id="59" name="テキスト ボックス 58"/>
            <p:cNvSpPr txBox="1"/>
            <p:nvPr/>
          </p:nvSpPr>
          <p:spPr>
            <a:xfrm>
              <a:off x="8255498" y="4349682"/>
              <a:ext cx="977238" cy="344538"/>
            </a:xfrm>
            <a:prstGeom prst="rect">
              <a:avLst/>
            </a:prstGeom>
            <a:noFill/>
            <a:ln>
              <a:noFill/>
            </a:ln>
          </p:spPr>
          <p:txBody>
            <a:bodyPr wrap="square" rtlCol="0">
              <a:spAutoFit/>
            </a:bodyPr>
            <a:lstStyle/>
            <a:p>
              <a:pPr algn="ctr"/>
              <a:r>
                <a:rPr lang="ja-JP" altLang="en-US" sz="1200" dirty="0">
                  <a:latin typeface="UD デジタル 教科書体 NK-B" panose="02020700000000000000" pitchFamily="18" charset="-128"/>
                  <a:ea typeface="UD デジタル 教科書体 NK-B" panose="02020700000000000000" pitchFamily="18" charset="-128"/>
                </a:rPr>
                <a:t>消防機関</a:t>
              </a:r>
            </a:p>
          </p:txBody>
        </p:sp>
      </p:grpSp>
      <p:sp>
        <p:nvSpPr>
          <p:cNvPr id="62" name="テキスト ボックス 61"/>
          <p:cNvSpPr txBox="1"/>
          <p:nvPr/>
        </p:nvSpPr>
        <p:spPr>
          <a:xfrm>
            <a:off x="2176099" y="4684623"/>
            <a:ext cx="546387" cy="287201"/>
          </a:xfrm>
          <a:prstGeom prst="rect">
            <a:avLst/>
          </a:prstGeom>
          <a:noFill/>
        </p:spPr>
        <p:txBody>
          <a:bodyPr wrap="squar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連絡</a:t>
            </a:r>
          </a:p>
        </p:txBody>
      </p:sp>
      <p:sp>
        <p:nvSpPr>
          <p:cNvPr id="64" name="正方形/長方形 63"/>
          <p:cNvSpPr/>
          <p:nvPr/>
        </p:nvSpPr>
        <p:spPr>
          <a:xfrm>
            <a:off x="6054907" y="5151559"/>
            <a:ext cx="3754041" cy="427400"/>
          </a:xfrm>
          <a:prstGeom prst="rect">
            <a:avLst/>
          </a:prstGeom>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入院患者待機ステーション</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設置主体：市町村等</a:t>
            </a:r>
          </a:p>
        </p:txBody>
      </p:sp>
      <p:sp>
        <p:nvSpPr>
          <p:cNvPr id="65" name="正方形/長方形 64"/>
          <p:cNvSpPr/>
          <p:nvPr/>
        </p:nvSpPr>
        <p:spPr>
          <a:xfrm>
            <a:off x="6582368" y="6271479"/>
            <a:ext cx="2592000" cy="279635"/>
          </a:xfrm>
          <a:prstGeom prst="rect">
            <a:avLst/>
          </a:prstGeom>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病棟（医師）</a:t>
            </a:r>
          </a:p>
        </p:txBody>
      </p:sp>
      <p:sp>
        <p:nvSpPr>
          <p:cNvPr id="71" name="テキスト ボックス 70"/>
          <p:cNvSpPr txBox="1"/>
          <p:nvPr/>
        </p:nvSpPr>
        <p:spPr>
          <a:xfrm>
            <a:off x="7703237" y="5751033"/>
            <a:ext cx="799596" cy="276999"/>
          </a:xfrm>
          <a:prstGeom prst="rect">
            <a:avLst/>
          </a:prstGeom>
          <a:noFill/>
          <a:ln>
            <a:noFill/>
          </a:ln>
        </p:spPr>
        <p:txBody>
          <a:bodyPr wrap="squar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又は</a:t>
            </a:r>
          </a:p>
        </p:txBody>
      </p:sp>
      <p:sp>
        <p:nvSpPr>
          <p:cNvPr id="73" name="正方形/長方形 72"/>
          <p:cNvSpPr/>
          <p:nvPr/>
        </p:nvSpPr>
        <p:spPr>
          <a:xfrm>
            <a:off x="196653" y="4374459"/>
            <a:ext cx="11706876" cy="2376840"/>
          </a:xfrm>
          <a:prstGeom prst="rect">
            <a:avLst/>
          </a:prstGeom>
          <a:noFill/>
          <a:ln w="38100"/>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507" dirty="0">
              <a:solidFill>
                <a:schemeClr val="tx1"/>
              </a:solidFill>
              <a:latin typeface="Meiryo UI" panose="020B0604030504040204" pitchFamily="50" charset="-128"/>
              <a:ea typeface="Meiryo UI" panose="020B0604030504040204" pitchFamily="50" charset="-128"/>
            </a:endParaRPr>
          </a:p>
        </p:txBody>
      </p:sp>
      <p:sp>
        <p:nvSpPr>
          <p:cNvPr id="76" name="角丸四角形 75"/>
          <p:cNvSpPr/>
          <p:nvPr/>
        </p:nvSpPr>
        <p:spPr>
          <a:xfrm>
            <a:off x="6069939" y="4857581"/>
            <a:ext cx="1946914" cy="25732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協力医療機関敷地内</a:t>
            </a:r>
            <a:endParaRPr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9" name="上下矢印 8"/>
          <p:cNvSpPr/>
          <p:nvPr/>
        </p:nvSpPr>
        <p:spPr>
          <a:xfrm>
            <a:off x="3881489" y="4990832"/>
            <a:ext cx="183882" cy="80511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8713913" y="4496497"/>
            <a:ext cx="1866117" cy="421591"/>
          </a:xfrm>
          <a:prstGeom prst="roundRect">
            <a:avLst>
              <a:gd name="adj" fmla="val 124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入院先が決まるまで時間を要する場合</a:t>
            </a:r>
          </a:p>
        </p:txBody>
      </p:sp>
      <p:sp>
        <p:nvSpPr>
          <p:cNvPr id="53" name="正方形/長方形 52"/>
          <p:cNvSpPr/>
          <p:nvPr/>
        </p:nvSpPr>
        <p:spPr>
          <a:xfrm>
            <a:off x="23052" y="1658336"/>
            <a:ext cx="1047600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defTabSz="1280160">
              <a:defRPr/>
            </a:pPr>
            <a:r>
              <a:rPr kumimoji="1" lang="ja-JP" altLang="en-US" sz="1400" b="1" dirty="0">
                <a:latin typeface="UD デジタル 教科書体 NK-B" panose="02020700000000000000" pitchFamily="18" charset="-128"/>
                <a:ea typeface="UD デジタル 教科書体 NK-B" panose="02020700000000000000" pitchFamily="18" charset="-128"/>
              </a:rPr>
              <a:t>４－①</a:t>
            </a:r>
            <a:r>
              <a:rPr kumimoji="1" lang="ja-JP" altLang="en-US" sz="1400" b="1" dirty="0" smtClean="0">
                <a:latin typeface="UD デジタル 教科書体 NK-B" panose="02020700000000000000" pitchFamily="18" charset="-128"/>
                <a:ea typeface="UD デジタル 教科書体 NK-B" panose="02020700000000000000" pitchFamily="18" charset="-128"/>
              </a:rPr>
              <a:t>．設置</a:t>
            </a:r>
            <a:r>
              <a:rPr kumimoji="1" lang="ja-JP" altLang="en-US" sz="1400" b="1" dirty="0">
                <a:latin typeface="UD デジタル 教科書体 NK-B" panose="02020700000000000000" pitchFamily="18" charset="-128"/>
                <a:ea typeface="UD デジタル 教科書体 NK-B" panose="02020700000000000000" pitchFamily="18" charset="-128"/>
              </a:rPr>
              <a:t>する市町村等への支援　　４－②．協力医療機関への協力金支給</a:t>
            </a:r>
          </a:p>
        </p:txBody>
      </p:sp>
      <p:sp>
        <p:nvSpPr>
          <p:cNvPr id="54" name="正方形/長方形 53"/>
          <p:cNvSpPr/>
          <p:nvPr/>
        </p:nvSpPr>
        <p:spPr>
          <a:xfrm>
            <a:off x="10499052" y="1652119"/>
            <a:ext cx="1669047"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defTabSz="1280160">
              <a:defRPr/>
            </a:pP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開始時期：７月上旬</a:t>
            </a:r>
          </a:p>
        </p:txBody>
      </p:sp>
      <p:grpSp>
        <p:nvGrpSpPr>
          <p:cNvPr id="4" name="グループ化 3"/>
          <p:cNvGrpSpPr/>
          <p:nvPr/>
        </p:nvGrpSpPr>
        <p:grpSpPr>
          <a:xfrm>
            <a:off x="6339013" y="5498346"/>
            <a:ext cx="1224107" cy="867187"/>
            <a:chOff x="10847320" y="3253141"/>
            <a:chExt cx="1224107" cy="867187"/>
          </a:xfrm>
        </p:grpSpPr>
        <p:sp>
          <p:nvSpPr>
            <p:cNvPr id="60" name="上下矢印 59"/>
            <p:cNvSpPr/>
            <p:nvPr/>
          </p:nvSpPr>
          <p:spPr>
            <a:xfrm>
              <a:off x="11345874" y="3253141"/>
              <a:ext cx="227000" cy="8671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847320" y="3434286"/>
              <a:ext cx="1224107" cy="557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rPr>
                <a:t>・定期巡回</a:t>
              </a:r>
              <a:endParaRPr kumimoji="1" lang="en-US" altLang="ja-JP" sz="1000" dirty="0">
                <a:solidFill>
                  <a:schemeClr val="bg1"/>
                </a:solidFill>
              </a:endParaRPr>
            </a:p>
            <a:p>
              <a:r>
                <a:rPr kumimoji="1" lang="ja-JP" altLang="en-US" sz="1000" dirty="0">
                  <a:solidFill>
                    <a:schemeClr val="bg1"/>
                  </a:solidFill>
                </a:rPr>
                <a:t>・容体把握</a:t>
              </a:r>
              <a:endParaRPr kumimoji="1" lang="en-US" altLang="ja-JP" sz="1000" dirty="0">
                <a:solidFill>
                  <a:schemeClr val="bg1"/>
                </a:solidFill>
              </a:endParaRPr>
            </a:p>
            <a:p>
              <a:r>
                <a:rPr kumimoji="1" lang="ja-JP" altLang="en-US" sz="1000" dirty="0">
                  <a:solidFill>
                    <a:schemeClr val="bg1"/>
                  </a:solidFill>
                </a:rPr>
                <a:t>・急変時対応可能</a:t>
              </a:r>
            </a:p>
          </p:txBody>
        </p:sp>
      </p:grpSp>
      <p:grpSp>
        <p:nvGrpSpPr>
          <p:cNvPr id="5" name="グループ化 4"/>
          <p:cNvGrpSpPr/>
          <p:nvPr/>
        </p:nvGrpSpPr>
        <p:grpSpPr>
          <a:xfrm>
            <a:off x="8345525" y="5514448"/>
            <a:ext cx="1224107" cy="805110"/>
            <a:chOff x="10103367" y="5500628"/>
            <a:chExt cx="1224107" cy="805110"/>
          </a:xfrm>
        </p:grpSpPr>
        <p:sp>
          <p:nvSpPr>
            <p:cNvPr id="61" name="上下矢印 60"/>
            <p:cNvSpPr/>
            <p:nvPr/>
          </p:nvSpPr>
          <p:spPr>
            <a:xfrm>
              <a:off x="10582914" y="5500628"/>
              <a:ext cx="183882" cy="80511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10103367" y="5758602"/>
              <a:ext cx="1224107" cy="2891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rPr>
                <a:t>・急変時対応可能</a:t>
              </a:r>
            </a:p>
          </p:txBody>
        </p:sp>
      </p:grpSp>
      <p:sp>
        <p:nvSpPr>
          <p:cNvPr id="12" name="正方形/長方形 11"/>
          <p:cNvSpPr/>
          <p:nvPr/>
        </p:nvSpPr>
        <p:spPr>
          <a:xfrm>
            <a:off x="0" y="4149245"/>
            <a:ext cx="1800225" cy="249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運用イメージ</a:t>
            </a:r>
          </a:p>
        </p:txBody>
      </p:sp>
      <p:grpSp>
        <p:nvGrpSpPr>
          <p:cNvPr id="24" name="グループ化 23"/>
          <p:cNvGrpSpPr/>
          <p:nvPr/>
        </p:nvGrpSpPr>
        <p:grpSpPr>
          <a:xfrm>
            <a:off x="4665689" y="5152283"/>
            <a:ext cx="1351444" cy="1073892"/>
            <a:chOff x="10421457" y="3969255"/>
            <a:chExt cx="1351444" cy="1073892"/>
          </a:xfrm>
        </p:grpSpPr>
        <p:sp>
          <p:nvSpPr>
            <p:cNvPr id="15" name="L 字 14"/>
            <p:cNvSpPr/>
            <p:nvPr/>
          </p:nvSpPr>
          <p:spPr>
            <a:xfrm rot="16200000">
              <a:off x="10460073" y="4008328"/>
              <a:ext cx="996203" cy="1073435"/>
            </a:xfrm>
            <a:prstGeom prst="corner">
              <a:avLst>
                <a:gd name="adj1" fmla="val 12602"/>
                <a:gd name="adj2" fmla="val 111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右矢印 77"/>
            <p:cNvSpPr/>
            <p:nvPr/>
          </p:nvSpPr>
          <p:spPr>
            <a:xfrm>
              <a:off x="11375323" y="3969255"/>
              <a:ext cx="397578" cy="2305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正方形/長方形 55"/>
          <p:cNvSpPr/>
          <p:nvPr/>
        </p:nvSpPr>
        <p:spPr>
          <a:xfrm>
            <a:off x="0" y="0"/>
            <a:ext cx="12192000" cy="523220"/>
          </a:xfrm>
          <a:prstGeom prst="rect">
            <a:avLst/>
          </a:prstGeom>
          <a:solidFill>
            <a:srgbClr val="000099"/>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ja-JP" altLang="en-US" sz="2800" dirty="0" smtClean="0">
                <a:latin typeface="UD デジタル 教科書体 NK-B" panose="02020700000000000000" pitchFamily="18" charset="-128"/>
                <a:ea typeface="UD デジタル 教科書体 NK-B" panose="02020700000000000000" pitchFamily="18" charset="-128"/>
              </a:rPr>
              <a:t>今後</a:t>
            </a:r>
            <a:r>
              <a:rPr lang="ja-JP" altLang="en-US" sz="2800" dirty="0">
                <a:latin typeface="UD デジタル 教科書体 NK-B" panose="02020700000000000000" pitchFamily="18" charset="-128"/>
                <a:ea typeface="UD デジタル 教科書体 NK-B" panose="02020700000000000000" pitchFamily="18" charset="-128"/>
              </a:rPr>
              <a:t>の感染拡大に備えたコロナ包括支援</a:t>
            </a:r>
            <a:r>
              <a:rPr lang="ja-JP" altLang="en-US" sz="2800" dirty="0" smtClean="0">
                <a:latin typeface="UD デジタル 教科書体 NK-B" panose="02020700000000000000" pitchFamily="18" charset="-128"/>
                <a:ea typeface="UD デジタル 教科書体 NK-B" panose="02020700000000000000" pitchFamily="18" charset="-128"/>
              </a:rPr>
              <a:t>事業</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424899" y="6465055"/>
            <a:ext cx="2743200" cy="365125"/>
          </a:xfrm>
        </p:spPr>
        <p:txBody>
          <a:bodyPr/>
          <a:lstStyle/>
          <a:p>
            <a:fld id="{E131EF34-3E15-416B-9CAF-65AA2C738676}" type="slidenum">
              <a:rPr kumimoji="1" lang="ja-JP" altLang="en-US" smtClean="0"/>
              <a:t>5</a:t>
            </a:fld>
            <a:endParaRPr kumimoji="1" lang="ja-JP" altLang="en-US" dirty="0"/>
          </a:p>
        </p:txBody>
      </p:sp>
    </p:spTree>
    <p:extLst>
      <p:ext uri="{BB962C8B-B14F-4D97-AF65-F5344CB8AC3E}">
        <p14:creationId xmlns:p14="http://schemas.microsoft.com/office/powerpoint/2010/main" val="1287747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0" y="1426139"/>
          <a:ext cx="12191999" cy="5203028"/>
        </p:xfrm>
        <a:graphic>
          <a:graphicData uri="http://schemas.openxmlformats.org/drawingml/2006/table">
            <a:tbl>
              <a:tblPr firstRow="1" bandRow="1">
                <a:tableStyleId>{5940675A-B579-460E-94D1-54222C63F5DA}</a:tableStyleId>
              </a:tblPr>
              <a:tblGrid>
                <a:gridCol w="12191999">
                  <a:extLst>
                    <a:ext uri="{9D8B030D-6E8A-4147-A177-3AD203B41FA5}">
                      <a16:colId xmlns:a16="http://schemas.microsoft.com/office/drawing/2014/main" val="2764917450"/>
                    </a:ext>
                  </a:extLst>
                </a:gridCol>
              </a:tblGrid>
              <a:tr h="376053">
                <a:tc>
                  <a:txBody>
                    <a:bodyPr/>
                    <a:lstStyle/>
                    <a:p>
                      <a:pPr marL="342900" indent="-342900">
                        <a:buFont typeface="+mj-lt"/>
                        <a:buAutoNum type="arabicPeriod" startAt="5"/>
                      </a:pP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宿泊療養、自宅療養者・入院調整中患者における対応の充実・強化</a:t>
                      </a:r>
                    </a:p>
                  </a:txBody>
                  <a:tcPr anchor="ctr">
                    <a:solidFill>
                      <a:schemeClr val="accent1"/>
                    </a:solidFill>
                  </a:tcPr>
                </a:tc>
                <a:extLst>
                  <a:ext uri="{0D108BD9-81ED-4DB2-BD59-A6C34878D82A}">
                    <a16:rowId xmlns:a16="http://schemas.microsoft.com/office/drawing/2014/main" val="2381726335"/>
                  </a:ext>
                </a:extLst>
              </a:tr>
              <a:tr h="2391433">
                <a:tc>
                  <a:txBody>
                    <a:bodyPr/>
                    <a:lstStyle/>
                    <a:p>
                      <a:endParaRPr kumimoji="1" lang="ja-JP" altLang="en-US" dirty="0"/>
                    </a:p>
                  </a:txBody>
                  <a:tcPr/>
                </a:tc>
                <a:extLst>
                  <a:ext uri="{0D108BD9-81ED-4DB2-BD59-A6C34878D82A}">
                    <a16:rowId xmlns:a16="http://schemas.microsoft.com/office/drawing/2014/main" val="189313477"/>
                  </a:ext>
                </a:extLst>
              </a:tr>
              <a:tr h="2435542">
                <a:tc>
                  <a:txBody>
                    <a:bodyPr/>
                    <a:lstStyle/>
                    <a:p>
                      <a:endParaRPr kumimoji="1" lang="ja-JP" altLang="en-US" dirty="0"/>
                    </a:p>
                  </a:txBody>
                  <a:tcPr/>
                </a:tc>
                <a:extLst>
                  <a:ext uri="{0D108BD9-81ED-4DB2-BD59-A6C34878D82A}">
                    <a16:rowId xmlns:a16="http://schemas.microsoft.com/office/drawing/2014/main" val="840451545"/>
                  </a:ext>
                </a:extLst>
              </a:tr>
            </a:tbl>
          </a:graphicData>
        </a:graphic>
      </p:graphicFrame>
      <p:sp>
        <p:nvSpPr>
          <p:cNvPr id="28" name="正方形/長方形 27"/>
          <p:cNvSpPr/>
          <p:nvPr/>
        </p:nvSpPr>
        <p:spPr>
          <a:xfrm>
            <a:off x="0" y="529593"/>
            <a:ext cx="12192000" cy="707886"/>
          </a:xfrm>
          <a:prstGeom prst="rect">
            <a:avLst/>
          </a:prstGeom>
          <a:solidFill>
            <a:schemeClr val="accent4">
              <a:lumMod val="20000"/>
              <a:lumOff val="80000"/>
            </a:schemeClr>
          </a:solidFill>
        </p:spPr>
        <p:txBody>
          <a:bodyPr wrap="square" anchor="ctr">
            <a:spAutoFit/>
          </a:bodyPr>
          <a:lstStyle/>
          <a:p>
            <a:pPr marL="285750" indent="-285750">
              <a:lnSpc>
                <a:spcPts val="2400"/>
              </a:lnSpc>
              <a:buFont typeface="Wingdings" panose="05000000000000000000" pitchFamily="2" charset="2"/>
              <a:buChar char="u"/>
            </a:pPr>
            <a:r>
              <a:rPr lang="ja-JP" altLang="en-US" dirty="0">
                <a:latin typeface="UD デジタル 教科書体 NK-B" panose="02020700000000000000" pitchFamily="18" charset="-128"/>
                <a:ea typeface="UD デジタル 教科書体 NK-B" panose="02020700000000000000" pitchFamily="18" charset="-128"/>
              </a:rPr>
              <a:t>宿泊療養施設における症状悪化に対応する医療機関への協力金の支給</a:t>
            </a:r>
            <a:endParaRPr lang="en-US" altLang="ja-JP" dirty="0">
              <a:latin typeface="UD デジタル 教科書体 NK-B" panose="02020700000000000000" pitchFamily="18" charset="-128"/>
              <a:ea typeface="UD デジタル 教科書体 NK-B" panose="02020700000000000000" pitchFamily="18" charset="-128"/>
            </a:endParaRPr>
          </a:p>
          <a:p>
            <a:pPr marL="285750" indent="-285750">
              <a:lnSpc>
                <a:spcPts val="2400"/>
              </a:lnSpc>
              <a:buFont typeface="Wingdings" panose="05000000000000000000" pitchFamily="2" charset="2"/>
              <a:buChar char="u"/>
            </a:pPr>
            <a:r>
              <a:rPr lang="ja-JP" altLang="en-US" dirty="0">
                <a:latin typeface="UD デジタル 教科書体 NK-B" panose="02020700000000000000" pitchFamily="18" charset="-128"/>
                <a:ea typeface="UD デジタル 教科書体 NK-B" panose="02020700000000000000" pitchFamily="18" charset="-128"/>
              </a:rPr>
              <a:t>自宅療養者に対する酸素投与に備え、酸素濃縮器の早急な配備態勢を構築</a:t>
            </a:r>
          </a:p>
        </p:txBody>
      </p:sp>
      <p:sp>
        <p:nvSpPr>
          <p:cNvPr id="82" name="正方形/長方形 81"/>
          <p:cNvSpPr/>
          <p:nvPr/>
        </p:nvSpPr>
        <p:spPr>
          <a:xfrm>
            <a:off x="2902" y="1802770"/>
            <a:ext cx="4284000" cy="30777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defTabSz="1280160">
              <a:defRPr/>
            </a:pPr>
            <a:r>
              <a:rPr kumimoji="1"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５－①．宿泊療養施設連携型病院への協力金の支給</a:t>
            </a:r>
          </a:p>
        </p:txBody>
      </p:sp>
      <p:sp>
        <p:nvSpPr>
          <p:cNvPr id="15" name="正方形/長方形 14"/>
          <p:cNvSpPr/>
          <p:nvPr/>
        </p:nvSpPr>
        <p:spPr>
          <a:xfrm>
            <a:off x="66470" y="2092661"/>
            <a:ext cx="7789216" cy="1384995"/>
          </a:xfrm>
          <a:prstGeom prst="rect">
            <a:avLst/>
          </a:prstGeom>
        </p:spPr>
        <p:txBody>
          <a:bodyPr wrap="square">
            <a:spAutoFit/>
          </a:bodyPr>
          <a:lstStyle/>
          <a:p>
            <a:pPr marL="171450" indent="-171450" defTabSz="1280160">
              <a:lnSpc>
                <a:spcPct val="150000"/>
              </a:lnSpc>
              <a:buFont typeface="Wingdings" panose="05000000000000000000" pitchFamily="2" charset="2"/>
              <a:buChar char="Ø"/>
              <a:defRPr/>
            </a:pPr>
            <a:r>
              <a:rPr kumimoji="1" lang="ja-JP" altLang="en-US" sz="1400" dirty="0">
                <a:latin typeface="UD デジタル 教科書体 NK-B" panose="02020700000000000000" pitchFamily="18" charset="-128"/>
                <a:ea typeface="UD デジタル 教科書体 NK-B" panose="02020700000000000000" pitchFamily="18" charset="-128"/>
              </a:rPr>
              <a:t>宿泊療養施設において、症状が悪化した際に患者を搬送して受け入れる医療機関を確保</a:t>
            </a:r>
          </a:p>
          <a:p>
            <a:pPr marL="171450" indent="-171450" defTabSz="1280160">
              <a:lnSpc>
                <a:spcPct val="150000"/>
              </a:lnSpc>
              <a:buFont typeface="Wingdings" panose="05000000000000000000" pitchFamily="2" charset="2"/>
              <a:buChar char="Ø"/>
              <a:defRPr/>
            </a:pPr>
            <a:r>
              <a:rPr kumimoji="1" lang="ja-JP" altLang="en-US" sz="1400" dirty="0">
                <a:latin typeface="UD デジタル 教科書体 NK-B" panose="02020700000000000000" pitchFamily="18" charset="-128"/>
                <a:ea typeface="UD デジタル 教科書体 NK-B" panose="02020700000000000000" pitchFamily="18" charset="-128"/>
              </a:rPr>
              <a:t>宿泊療養施設近隣の医療機関を「宿泊療養施設連携型病院」として予め指定</a:t>
            </a:r>
          </a:p>
          <a:p>
            <a:pPr marL="171450" indent="-171450" defTabSz="1280160">
              <a:lnSpc>
                <a:spcPct val="150000"/>
              </a:lnSpc>
              <a:buFont typeface="Wingdings" panose="05000000000000000000" pitchFamily="2" charset="2"/>
              <a:buChar char="Ø"/>
              <a:defRPr/>
            </a:pPr>
            <a:r>
              <a:rPr kumimoji="1" lang="ja-JP" altLang="en-US" sz="1400" dirty="0">
                <a:latin typeface="UD デジタル 教科書体 NK-B" panose="02020700000000000000" pitchFamily="18" charset="-128"/>
                <a:ea typeface="UD デジタル 教科書体 NK-B" panose="02020700000000000000" pitchFamily="18" charset="-128"/>
              </a:rPr>
              <a:t>患者受入に応じて協力金を支給</a:t>
            </a:r>
          </a:p>
          <a:p>
            <a:pPr marL="171450" indent="-171450" defTabSz="1280160">
              <a:lnSpc>
                <a:spcPct val="150000"/>
              </a:lnSpc>
              <a:buFont typeface="Wingdings" panose="05000000000000000000" pitchFamily="2" charset="2"/>
              <a:buChar char="Ø"/>
              <a:defRPr/>
            </a:pPr>
            <a:r>
              <a:rPr kumimoji="1" lang="ja-JP" altLang="en-US" sz="1400" dirty="0">
                <a:latin typeface="UD デジタル 教科書体 NK-B" panose="02020700000000000000" pitchFamily="18" charset="-128"/>
                <a:ea typeface="UD デジタル 教科書体 NK-B" panose="02020700000000000000" pitchFamily="18" charset="-128"/>
              </a:rPr>
              <a:t>協力金 ： 患者受入１件につき、</a:t>
            </a:r>
            <a:r>
              <a:rPr kumimoji="1" lang="en-US" altLang="ja-JP" sz="1400" dirty="0">
                <a:latin typeface="UD デジタル 教科書体 NK-B" panose="02020700000000000000" pitchFamily="18" charset="-128"/>
                <a:ea typeface="UD デジタル 教科書体 NK-B" panose="02020700000000000000" pitchFamily="18" charset="-128"/>
              </a:rPr>
              <a:t>20</a:t>
            </a:r>
            <a:r>
              <a:rPr kumimoji="1" lang="ja-JP" altLang="en-US" sz="1400" dirty="0">
                <a:latin typeface="UD デジタル 教科書体 NK-B" panose="02020700000000000000" pitchFamily="18" charset="-128"/>
                <a:ea typeface="UD デジタル 教科書体 NK-B" panose="02020700000000000000" pitchFamily="18" charset="-128"/>
              </a:rPr>
              <a:t>万円（医療非常事態宣言期間中）</a:t>
            </a:r>
          </a:p>
        </p:txBody>
      </p:sp>
      <p:sp>
        <p:nvSpPr>
          <p:cNvPr id="49" name="テキスト ボックス 48"/>
          <p:cNvSpPr txBox="1"/>
          <p:nvPr/>
        </p:nvSpPr>
        <p:spPr>
          <a:xfrm>
            <a:off x="101721" y="3426311"/>
            <a:ext cx="7062404" cy="646331"/>
          </a:xfrm>
          <a:prstGeom prst="rect">
            <a:avLst/>
          </a:prstGeom>
          <a:noFill/>
          <a:ln>
            <a:solidFill>
              <a:schemeClr val="tx1"/>
            </a:solidFill>
          </a:ln>
        </p:spPr>
        <p:txBody>
          <a:bodyPr wrap="square" rtlCol="0">
            <a:spAutoFit/>
          </a:bodyPr>
          <a:lstStyle/>
          <a:p>
            <a:r>
              <a:rPr kumimoji="1" lang="en-US" altLang="ja-JP" sz="1200" b="1" dirty="0">
                <a:latin typeface="UD デジタル 教科書体 NK-B" panose="02020700000000000000" pitchFamily="18" charset="-128"/>
                <a:ea typeface="UD デジタル 教科書体 NK-B" panose="02020700000000000000" pitchFamily="18" charset="-128"/>
              </a:rPr>
              <a:t>【</a:t>
            </a:r>
            <a:r>
              <a:rPr kumimoji="1" lang="ja-JP" altLang="en-US" sz="1200" b="1" dirty="0">
                <a:latin typeface="UD デジタル 教科書体 NK-B" panose="02020700000000000000" pitchFamily="18" charset="-128"/>
                <a:ea typeface="UD デジタル 教科書体 NK-B" panose="02020700000000000000" pitchFamily="18" charset="-128"/>
              </a:rPr>
              <a:t>要件</a:t>
            </a:r>
            <a:r>
              <a:rPr kumimoji="1" lang="en-US" altLang="ja-JP" sz="1200" b="1" dirty="0">
                <a:latin typeface="UD デジタル 教科書体 NK-B" panose="02020700000000000000" pitchFamily="18" charset="-128"/>
                <a:ea typeface="UD デジタル 教科書体 NK-B" panose="02020700000000000000" pitchFamily="18" charset="-128"/>
              </a:rPr>
              <a:t>】</a:t>
            </a:r>
          </a:p>
          <a:p>
            <a:r>
              <a:rPr kumimoji="1" lang="ja-JP" altLang="en-US" sz="1200" b="1" dirty="0" smtClean="0">
                <a:latin typeface="UD デジタル 教科書体 NK-B" panose="02020700000000000000" pitchFamily="18" charset="-128"/>
                <a:ea typeface="UD デジタル 教科書体 NK-B" panose="02020700000000000000" pitchFamily="18" charset="-128"/>
              </a:rPr>
              <a:t>・ 医療</a:t>
            </a:r>
            <a:r>
              <a:rPr kumimoji="1" lang="ja-JP" altLang="en-US" sz="1200" b="1" dirty="0">
                <a:latin typeface="UD デジタル 教科書体 NK-B" panose="02020700000000000000" pitchFamily="18" charset="-128"/>
                <a:ea typeface="UD デジタル 教科書体 NK-B" panose="02020700000000000000" pitchFamily="18" charset="-128"/>
              </a:rPr>
              <a:t>非常事態宣言期間中、宿泊療養施設からの患者搬送を２４時間体制で確保</a:t>
            </a:r>
          </a:p>
          <a:p>
            <a:r>
              <a:rPr kumimoji="1" lang="ja-JP" altLang="en-US" sz="1200" b="1" dirty="0">
                <a:latin typeface="UD デジタル 教科書体 NK-B" panose="02020700000000000000" pitchFamily="18" charset="-128"/>
                <a:ea typeface="UD デジタル 教科書体 NK-B" panose="02020700000000000000" pitchFamily="18" charset="-128"/>
              </a:rPr>
              <a:t>・ 大阪府からの要請に基づき、民間救急を活用する等により宿泊療養施設連携型病院が患者の搬送を実施</a:t>
            </a:r>
            <a:endParaRPr kumimoji="1" lang="en-US" altLang="ja-JP" sz="1200" spc="-150" dirty="0">
              <a:latin typeface="UD デジタル 教科書体 NK-B" panose="02020700000000000000" pitchFamily="18" charset="-128"/>
              <a:ea typeface="UD デジタル 教科書体 NK-B" panose="02020700000000000000" pitchFamily="18" charset="-128"/>
            </a:endParaRPr>
          </a:p>
        </p:txBody>
      </p:sp>
      <p:pic>
        <p:nvPicPr>
          <p:cNvPr id="63" name="図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50084" y="4990951"/>
            <a:ext cx="1138476" cy="885165"/>
          </a:xfrm>
          <a:prstGeom prst="rect">
            <a:avLst/>
          </a:prstGeom>
        </p:spPr>
      </p:pic>
      <p:graphicFrame>
        <p:nvGraphicFramePr>
          <p:cNvPr id="66" name="図表 65"/>
          <p:cNvGraphicFramePr/>
          <p:nvPr>
            <p:extLst/>
          </p:nvPr>
        </p:nvGraphicFramePr>
        <p:xfrm>
          <a:off x="5074464" y="4607726"/>
          <a:ext cx="6228000" cy="239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7" name="カギ線コネクタ 66"/>
          <p:cNvCxnSpPr/>
          <p:nvPr/>
        </p:nvCxnSpPr>
        <p:spPr>
          <a:xfrm rot="10800000">
            <a:off x="6162958" y="5848587"/>
            <a:ext cx="3420000" cy="586724"/>
          </a:xfrm>
          <a:prstGeom prst="bentConnector2">
            <a:avLst/>
          </a:prstGeom>
          <a:ln w="3810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71" name="図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51289" y="4968801"/>
            <a:ext cx="818197" cy="861100"/>
          </a:xfrm>
          <a:prstGeom prst="rect">
            <a:avLst/>
          </a:prstGeom>
        </p:spPr>
      </p:pic>
      <p:cxnSp>
        <p:nvCxnSpPr>
          <p:cNvPr id="76" name="直線矢印コネクタ 75"/>
          <p:cNvCxnSpPr/>
          <p:nvPr/>
        </p:nvCxnSpPr>
        <p:spPr>
          <a:xfrm flipV="1">
            <a:off x="7391582" y="5399092"/>
            <a:ext cx="1836000" cy="13871"/>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1" name="角丸四角形吹き出し 80"/>
          <p:cNvSpPr/>
          <p:nvPr/>
        </p:nvSpPr>
        <p:spPr>
          <a:xfrm>
            <a:off x="9969486" y="5836290"/>
            <a:ext cx="1509593" cy="424756"/>
          </a:xfrm>
          <a:prstGeom prst="wedgeRoundRectCallout">
            <a:avLst>
              <a:gd name="adj1" fmla="val -60752"/>
              <a:gd name="adj2" fmla="val -96872"/>
              <a:gd name="adj3" fmla="val 16667"/>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往診医療機関から</a:t>
            </a:r>
            <a:endParaRPr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電話で配達依頼</a:t>
            </a:r>
            <a:endParaRPr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6" name="テキスト ボックス 85"/>
          <p:cNvSpPr txBox="1"/>
          <p:nvPr/>
        </p:nvSpPr>
        <p:spPr>
          <a:xfrm>
            <a:off x="9941754" y="5156404"/>
            <a:ext cx="1734756" cy="276999"/>
          </a:xfrm>
          <a:prstGeom prst="rect">
            <a:avLst/>
          </a:prstGeom>
          <a:noFill/>
        </p:spPr>
        <p:txBody>
          <a:bodyPr wrap="square" rtlCol="0">
            <a:spAutoFit/>
          </a:bodyPr>
          <a:lstStyle/>
          <a:p>
            <a:r>
              <a:rPr kumimoji="1" lang="ja-JP" altLang="en-US" sz="1200" dirty="0">
                <a:latin typeface="UD デジタル 教科書体 NK-B" panose="02020700000000000000" pitchFamily="18" charset="-128"/>
                <a:ea typeface="UD デジタル 教科書体 NK-B" panose="02020700000000000000" pitchFamily="18" charset="-128"/>
              </a:rPr>
              <a:t>自宅療養中患者宅</a:t>
            </a:r>
          </a:p>
        </p:txBody>
      </p:sp>
      <p:sp>
        <p:nvSpPr>
          <p:cNvPr id="87" name="角丸四角形吹き出し 86"/>
          <p:cNvSpPr/>
          <p:nvPr/>
        </p:nvSpPr>
        <p:spPr>
          <a:xfrm>
            <a:off x="7329945" y="6006141"/>
            <a:ext cx="1572323" cy="294686"/>
          </a:xfrm>
          <a:prstGeom prst="wedgeRoundRectCallout">
            <a:avLst>
              <a:gd name="adj1" fmla="val -28942"/>
              <a:gd name="adj2" fmla="val 69857"/>
              <a:gd name="adj3" fmla="val 1666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chemeClr val="tx1"/>
                </a:solidFill>
                <a:latin typeface="UD デジタル 教科書体 NK-B" panose="02020700000000000000" pitchFamily="18" charset="-128"/>
                <a:ea typeface="UD デジタル 教科書体 NK-B" panose="02020700000000000000" pitchFamily="18" charset="-128"/>
              </a:rPr>
              <a:t>使用後は随時返還</a:t>
            </a:r>
            <a:endParaRPr kumimoji="1" lang="en-US" altLang="ja-JP" sz="13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93" name="図 92"/>
          <p:cNvPicPr>
            <a:picLocks noChangeAspect="1"/>
          </p:cNvPicPr>
          <p:nvPr/>
        </p:nvPicPr>
        <p:blipFill>
          <a:blip r:embed="rId9"/>
          <a:stretch>
            <a:fillRect/>
          </a:stretch>
        </p:blipFill>
        <p:spPr>
          <a:xfrm>
            <a:off x="6705224" y="4993528"/>
            <a:ext cx="672592" cy="776295"/>
          </a:xfrm>
          <a:prstGeom prst="rect">
            <a:avLst/>
          </a:prstGeom>
        </p:spPr>
      </p:pic>
      <p:sp>
        <p:nvSpPr>
          <p:cNvPr id="102" name="正方形/長方形 101"/>
          <p:cNvSpPr/>
          <p:nvPr/>
        </p:nvSpPr>
        <p:spPr>
          <a:xfrm>
            <a:off x="0" y="4184090"/>
            <a:ext cx="4284000" cy="30777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defTabSz="1280160">
              <a:defRPr/>
            </a:pPr>
            <a:r>
              <a:rPr kumimoji="1" lang="ja-JP" altLang="en-US" sz="1400" b="1" dirty="0">
                <a:latin typeface="UD デジタル 教科書体 NK-B" panose="02020700000000000000" pitchFamily="18" charset="-128"/>
                <a:ea typeface="UD デジタル 教科書体 NK-B" panose="02020700000000000000" pitchFamily="18" charset="-128"/>
              </a:rPr>
              <a:t>５－②．酸素濃縮器の早急な配備態勢の構築</a:t>
            </a:r>
          </a:p>
        </p:txBody>
      </p:sp>
      <p:sp>
        <p:nvSpPr>
          <p:cNvPr id="104" name="角丸四角形吹き出し 103"/>
          <p:cNvSpPr/>
          <p:nvPr/>
        </p:nvSpPr>
        <p:spPr>
          <a:xfrm>
            <a:off x="4416696" y="5885995"/>
            <a:ext cx="1328779" cy="631521"/>
          </a:xfrm>
          <a:prstGeom prst="wedgeRoundRectCallout">
            <a:avLst>
              <a:gd name="adj1" fmla="val 29693"/>
              <a:gd name="adj2" fmla="val -75560"/>
              <a:gd name="adj3" fmla="val 16667"/>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メーカーの拠点・営業所から酸素濃縮器を直送</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5" name="正方形/長方形 104"/>
          <p:cNvSpPr/>
          <p:nvPr/>
        </p:nvSpPr>
        <p:spPr>
          <a:xfrm>
            <a:off x="121867" y="4679627"/>
            <a:ext cx="3414849" cy="646331"/>
          </a:xfrm>
          <a:prstGeom prst="rect">
            <a:avLst/>
          </a:prstGeom>
          <a:ln>
            <a:solidFill>
              <a:schemeClr val="tx1"/>
            </a:solidFill>
            <a:prstDash val="solid"/>
          </a:ln>
        </p:spPr>
        <p:txBody>
          <a:bodyPr wrap="square">
            <a:spAutoFit/>
          </a:bodyPr>
          <a:lstStyle/>
          <a:p>
            <a:pPr marL="285750" indent="-285750">
              <a:lnSpc>
                <a:spcPct val="150000"/>
              </a:lnSpc>
              <a:buFont typeface="Wingdings" panose="05000000000000000000" pitchFamily="2" charset="2"/>
              <a:buChar char="Ø"/>
            </a:pPr>
            <a:r>
              <a:rPr lang="ja-JP" altLang="en-US" sz="1200" dirty="0">
                <a:latin typeface="UD デジタル 教科書体 NK-B" panose="02020700000000000000" pitchFamily="18" charset="-128"/>
                <a:ea typeface="UD デジタル 教科書体 NK-B" panose="02020700000000000000" pitchFamily="18" charset="-128"/>
              </a:rPr>
              <a:t>自宅療養者に対し、酸素投与が必要な場合に備え、酸素濃縮器の早急な配備態勢を構築</a:t>
            </a:r>
          </a:p>
        </p:txBody>
      </p:sp>
      <p:pic>
        <p:nvPicPr>
          <p:cNvPr id="109" name="図 10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50666" y="4913621"/>
            <a:ext cx="878187" cy="889304"/>
          </a:xfrm>
          <a:prstGeom prst="rect">
            <a:avLst/>
          </a:prstGeom>
        </p:spPr>
      </p:pic>
      <p:sp>
        <p:nvSpPr>
          <p:cNvPr id="110" name="フローチャート: 書類 109"/>
          <p:cNvSpPr/>
          <p:nvPr/>
        </p:nvSpPr>
        <p:spPr>
          <a:xfrm>
            <a:off x="4841750" y="5013345"/>
            <a:ext cx="260722" cy="756478"/>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vert="eaVert" rtlCol="0" anchor="ct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協定書</a:t>
            </a:r>
          </a:p>
        </p:txBody>
      </p:sp>
      <p:graphicFrame>
        <p:nvGraphicFramePr>
          <p:cNvPr id="111" name="図表 110"/>
          <p:cNvGraphicFramePr/>
          <p:nvPr>
            <p:extLst/>
          </p:nvPr>
        </p:nvGraphicFramePr>
        <p:xfrm>
          <a:off x="3606113" y="4600711"/>
          <a:ext cx="2139362" cy="23910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2" name="角丸四角形吹き出し 111"/>
          <p:cNvSpPr/>
          <p:nvPr/>
        </p:nvSpPr>
        <p:spPr>
          <a:xfrm>
            <a:off x="1901141" y="6006141"/>
            <a:ext cx="2049525" cy="488533"/>
          </a:xfrm>
          <a:prstGeom prst="wedgeRoundRectCallout">
            <a:avLst>
              <a:gd name="adj1" fmla="val 43778"/>
              <a:gd name="adj2" fmla="val -131920"/>
              <a:gd name="adj3" fmla="val 16667"/>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メーカーと連携協定を締結</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（６月１５日 締結済）</a:t>
            </a:r>
            <a:endPar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3" name="爆発 2 112"/>
          <p:cNvSpPr/>
          <p:nvPr/>
        </p:nvSpPr>
        <p:spPr>
          <a:xfrm>
            <a:off x="5588354" y="4314111"/>
            <a:ext cx="632040" cy="842962"/>
          </a:xfrm>
          <a:prstGeom prst="irregularSeal2">
            <a:avLst/>
          </a:prstGeom>
          <a:solidFill>
            <a:srgbClr val="FFFF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5711570" y="4394334"/>
            <a:ext cx="346249" cy="667591"/>
          </a:xfrm>
          <a:prstGeom prst="rect">
            <a:avLst/>
          </a:prstGeom>
          <a:noFill/>
          <a:ln>
            <a:noFill/>
          </a:ln>
        </p:spPr>
        <p:style>
          <a:lnRef idx="0">
            <a:scrgbClr r="0" g="0" b="0"/>
          </a:lnRef>
          <a:fillRef idx="0">
            <a:scrgbClr r="0" g="0" b="0"/>
          </a:fillRef>
          <a:effectRef idx="0">
            <a:scrgbClr r="0" g="0" b="0"/>
          </a:effectRef>
          <a:fontRef idx="minor">
            <a:schemeClr val="dk1"/>
          </a:fontRef>
        </p:style>
        <p:txBody>
          <a:bodyPr vert="eaVert" wrap="square" rtlCol="0">
            <a:spAutoFit/>
          </a:bodyPr>
          <a:lstStyle/>
          <a:p>
            <a:pPr algn="ctr"/>
            <a:r>
              <a:rPr kumimoji="1" lang="ja-JP" altLang="en-US" sz="1050" dirty="0">
                <a:latin typeface="UD デジタル 教科書体 NK-B" panose="02020700000000000000" pitchFamily="18" charset="-128"/>
                <a:ea typeface="UD デジタル 教科書体 NK-B" panose="02020700000000000000" pitchFamily="18" charset="-128"/>
              </a:rPr>
              <a:t>必要時</a:t>
            </a:r>
          </a:p>
        </p:txBody>
      </p:sp>
      <p:cxnSp>
        <p:nvCxnSpPr>
          <p:cNvPr id="125" name="直線コネクタ 124"/>
          <p:cNvCxnSpPr>
            <a:stCxn id="71" idx="2"/>
          </p:cNvCxnSpPr>
          <p:nvPr/>
        </p:nvCxnSpPr>
        <p:spPr>
          <a:xfrm flipH="1">
            <a:off x="9560387" y="5829901"/>
            <a:ext cx="1" cy="586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正方形/長方形 36"/>
          <p:cNvSpPr/>
          <p:nvPr/>
        </p:nvSpPr>
        <p:spPr>
          <a:xfrm>
            <a:off x="10477765" y="1811882"/>
            <a:ext cx="172800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defTabSz="1280160">
              <a:defRPr/>
            </a:pPr>
            <a:r>
              <a:rPr kumimoji="1" lang="ja-JP" altLang="en-US" sz="1400" b="1" dirty="0">
                <a:latin typeface="UD デジタル 教科書体 NK-B" panose="02020700000000000000" pitchFamily="18" charset="-128"/>
                <a:ea typeface="UD デジタル 教科書体 NK-B" panose="02020700000000000000" pitchFamily="18" charset="-128"/>
              </a:rPr>
              <a:t>開始時期：７月上旬</a:t>
            </a:r>
          </a:p>
        </p:txBody>
      </p:sp>
      <p:sp>
        <p:nvSpPr>
          <p:cNvPr id="38" name="正方形/長方形 37"/>
          <p:cNvSpPr/>
          <p:nvPr/>
        </p:nvSpPr>
        <p:spPr>
          <a:xfrm>
            <a:off x="10643999" y="4191084"/>
            <a:ext cx="154800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defTabSz="1280160">
              <a:defRPr/>
            </a:pPr>
            <a:r>
              <a:rPr kumimoji="1" lang="ja-JP" altLang="en-US" sz="1400" b="1" dirty="0">
                <a:latin typeface="UD デジタル 教科書体 NK-B" panose="02020700000000000000" pitchFamily="18" charset="-128"/>
                <a:ea typeface="UD デジタル 教科書体 NK-B" panose="02020700000000000000" pitchFamily="18" charset="-128"/>
              </a:rPr>
              <a:t>開始時期：７月中</a:t>
            </a:r>
          </a:p>
        </p:txBody>
      </p:sp>
      <p:sp>
        <p:nvSpPr>
          <p:cNvPr id="40" name="正方形/長方形 39"/>
          <p:cNvSpPr/>
          <p:nvPr/>
        </p:nvSpPr>
        <p:spPr>
          <a:xfrm>
            <a:off x="0" y="0"/>
            <a:ext cx="12192000" cy="523220"/>
          </a:xfrm>
          <a:prstGeom prst="rect">
            <a:avLst/>
          </a:prstGeom>
          <a:solidFill>
            <a:srgbClr val="000099"/>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ja-JP" altLang="en-US" sz="2800" dirty="0" smtClean="0">
                <a:latin typeface="UD デジタル 教科書体 NK-B" panose="02020700000000000000" pitchFamily="18" charset="-128"/>
                <a:ea typeface="UD デジタル 教科書体 NK-B" panose="02020700000000000000" pitchFamily="18" charset="-128"/>
              </a:rPr>
              <a:t>今後</a:t>
            </a:r>
            <a:r>
              <a:rPr lang="ja-JP" altLang="en-US" sz="2800" dirty="0">
                <a:latin typeface="UD デジタル 教科書体 NK-B" panose="02020700000000000000" pitchFamily="18" charset="-128"/>
                <a:ea typeface="UD デジタル 教科書体 NK-B" panose="02020700000000000000" pitchFamily="18" charset="-128"/>
              </a:rPr>
              <a:t>の感染拡大に備えたコロナ包括支援</a:t>
            </a:r>
            <a:r>
              <a:rPr lang="ja-JP" altLang="en-US" sz="2800" dirty="0" smtClean="0">
                <a:latin typeface="UD デジタル 教科書体 NK-B" panose="02020700000000000000" pitchFamily="18" charset="-128"/>
                <a:ea typeface="UD デジタル 教科書体 NK-B" panose="02020700000000000000" pitchFamily="18" charset="-128"/>
              </a:rPr>
              <a:t>事業</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42" name="テキスト ボックス 41"/>
          <p:cNvSpPr txBox="1"/>
          <p:nvPr/>
        </p:nvSpPr>
        <p:spPr>
          <a:xfrm>
            <a:off x="9883654" y="2613934"/>
            <a:ext cx="1841803"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100" dirty="0">
                <a:latin typeface="UD デジタル 教科書体 NK-B" panose="02020700000000000000" pitchFamily="18" charset="-128"/>
                <a:ea typeface="UD デジタル 教科書体 NK-B" panose="02020700000000000000" pitchFamily="18" charset="-128"/>
              </a:rPr>
              <a:t>宿泊療養施設連携型病院</a:t>
            </a:r>
          </a:p>
        </p:txBody>
      </p:sp>
      <p:pic>
        <p:nvPicPr>
          <p:cNvPr id="43" name="図 4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457060" y="2899651"/>
            <a:ext cx="721430" cy="853764"/>
          </a:xfrm>
          <a:prstGeom prst="rect">
            <a:avLst/>
          </a:prstGeom>
        </p:spPr>
      </p:pic>
      <p:sp>
        <p:nvSpPr>
          <p:cNvPr id="44" name="テキスト ボックス 43"/>
          <p:cNvSpPr txBox="1"/>
          <p:nvPr/>
        </p:nvSpPr>
        <p:spPr>
          <a:xfrm>
            <a:off x="8932213" y="2989909"/>
            <a:ext cx="160016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搬送</a:t>
            </a:r>
          </a:p>
        </p:txBody>
      </p:sp>
      <p:pic>
        <p:nvPicPr>
          <p:cNvPr id="45" name="図 4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8523173" y="3299479"/>
            <a:ext cx="627062" cy="409827"/>
          </a:xfrm>
          <a:prstGeom prst="rect">
            <a:avLst/>
          </a:prstGeom>
        </p:spPr>
      </p:pic>
      <p:sp>
        <p:nvSpPr>
          <p:cNvPr id="46" name="円形吹き出し 45"/>
          <p:cNvSpPr/>
          <p:nvPr/>
        </p:nvSpPr>
        <p:spPr>
          <a:xfrm>
            <a:off x="8389947" y="2641651"/>
            <a:ext cx="724767" cy="590031"/>
          </a:xfrm>
          <a:prstGeom prst="wedgeEllipseCallout">
            <a:avLst>
              <a:gd name="adj1" fmla="val -49329"/>
              <a:gd name="adj2" fmla="val 600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p:nvPicPr>
        <p:blipFill>
          <a:blip r:embed="rId18"/>
          <a:stretch>
            <a:fillRect/>
          </a:stretch>
        </p:blipFill>
        <p:spPr>
          <a:xfrm>
            <a:off x="8471966" y="2729468"/>
            <a:ext cx="611976" cy="405903"/>
          </a:xfrm>
          <a:prstGeom prst="rect">
            <a:avLst/>
          </a:prstGeom>
        </p:spPr>
      </p:pic>
      <p:pic>
        <p:nvPicPr>
          <p:cNvPr id="48" name="図 4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142969" y="3062106"/>
            <a:ext cx="439362" cy="647200"/>
          </a:xfrm>
          <a:prstGeom prst="rect">
            <a:avLst/>
          </a:prstGeom>
        </p:spPr>
      </p:pic>
      <p:pic>
        <p:nvPicPr>
          <p:cNvPr id="50" name="図 4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754748" y="3082572"/>
            <a:ext cx="635199" cy="685774"/>
          </a:xfrm>
          <a:prstGeom prst="rect">
            <a:avLst/>
          </a:prstGeom>
        </p:spPr>
      </p:pic>
      <p:sp>
        <p:nvSpPr>
          <p:cNvPr id="51" name="テキスト ボックス 50"/>
          <p:cNvSpPr txBox="1"/>
          <p:nvPr/>
        </p:nvSpPr>
        <p:spPr>
          <a:xfrm>
            <a:off x="9853414" y="3777370"/>
            <a:ext cx="1844047" cy="276999"/>
          </a:xfrm>
          <a:prstGeom prst="rect">
            <a:avLst/>
          </a:prstGeom>
          <a:noFill/>
        </p:spPr>
        <p:txBody>
          <a:bodyPr wrap="square" rtlCol="0">
            <a:spAutoFit/>
          </a:bodyPr>
          <a:lstStyle/>
          <a:p>
            <a:pPr algn="ctr"/>
            <a:r>
              <a:rPr kumimoji="1" lang="ja-JP" altLang="en-US" sz="1200" dirty="0" smtClean="0">
                <a:latin typeface="UD デジタル 教科書体 NK-B" panose="02020700000000000000" pitchFamily="18" charset="-128"/>
                <a:ea typeface="UD デジタル 教科書体 NK-B" panose="02020700000000000000" pitchFamily="18" charset="-128"/>
              </a:rPr>
              <a:t>搬送</a:t>
            </a:r>
            <a:r>
              <a:rPr kumimoji="1" lang="ja-JP" altLang="en-US" sz="1200" dirty="0">
                <a:latin typeface="UD デジタル 教科書体 NK-B" panose="02020700000000000000" pitchFamily="18" charset="-128"/>
                <a:ea typeface="UD デジタル 教科書体 NK-B" panose="02020700000000000000" pitchFamily="18" charset="-128"/>
              </a:rPr>
              <a:t>受入体制を確保</a:t>
            </a:r>
          </a:p>
        </p:txBody>
      </p:sp>
      <p:sp>
        <p:nvSpPr>
          <p:cNvPr id="52" name="U ターン矢印 51"/>
          <p:cNvSpPr/>
          <p:nvPr/>
        </p:nvSpPr>
        <p:spPr>
          <a:xfrm rot="16200000" flipH="1">
            <a:off x="9645484" y="3020515"/>
            <a:ext cx="280807" cy="797280"/>
          </a:xfrm>
          <a:prstGeom prst="uturnArrow">
            <a:avLst>
              <a:gd name="adj1" fmla="val 25000"/>
              <a:gd name="adj2" fmla="val 25000"/>
              <a:gd name="adj3" fmla="val 25000"/>
              <a:gd name="adj4" fmla="val 43750"/>
              <a:gd name="adj5"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1"/>
          <p:cNvSpPr>
            <a:spLocks noGrp="1"/>
          </p:cNvSpPr>
          <p:nvPr>
            <p:ph type="sldNum" sz="quarter" idx="12"/>
          </p:nvPr>
        </p:nvSpPr>
        <p:spPr>
          <a:xfrm>
            <a:off x="9440583" y="6342806"/>
            <a:ext cx="2743200" cy="365125"/>
          </a:xfrm>
        </p:spPr>
        <p:txBody>
          <a:bodyPr/>
          <a:lstStyle/>
          <a:p>
            <a:fld id="{E131EF34-3E15-416B-9CAF-65AA2C738676}" type="slidenum">
              <a:rPr kumimoji="1" lang="ja-JP" altLang="en-US" smtClean="0"/>
              <a:t>6</a:t>
            </a:fld>
            <a:endParaRPr kumimoji="1" lang="ja-JP" altLang="en-US" dirty="0"/>
          </a:p>
        </p:txBody>
      </p:sp>
    </p:spTree>
    <p:extLst>
      <p:ext uri="{BB962C8B-B14F-4D97-AF65-F5344CB8AC3E}">
        <p14:creationId xmlns:p14="http://schemas.microsoft.com/office/powerpoint/2010/main" val="3156231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2966</TotalTime>
  <Words>2238</Words>
  <Application>Microsoft Office PowerPoint</Application>
  <PresentationFormat>ワイド画面</PresentationFormat>
  <Paragraphs>224</Paragraphs>
  <Slides>6</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Meiryo UI</vt:lpstr>
      <vt:lpstr>UD デジタル 教科書体 N-B</vt:lpstr>
      <vt:lpstr>UD デジタル 教科書体 NK-B</vt:lpstr>
      <vt:lpstr>UD デジタル 教科書体 NP-B</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池上　善彦</dc:creator>
  <cp:lastModifiedBy>奥山　善之</cp:lastModifiedBy>
  <cp:revision>303</cp:revision>
  <cp:lastPrinted>2021-06-17T05:16:41Z</cp:lastPrinted>
  <dcterms:created xsi:type="dcterms:W3CDTF">2021-01-27T04:21:15Z</dcterms:created>
  <dcterms:modified xsi:type="dcterms:W3CDTF">2021-06-17T12:07:01Z</dcterms:modified>
</cp:coreProperties>
</file>