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301" r:id="rId3"/>
    <p:sldId id="303" r:id="rId4"/>
    <p:sldId id="290" r:id="rId5"/>
    <p:sldId id="302" r:id="rId6"/>
    <p:sldId id="294" r:id="rId7"/>
    <p:sldId id="276" r:id="rId8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113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1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13158"/>
              </p:ext>
            </p:extLst>
          </p:nvPr>
        </p:nvGraphicFramePr>
        <p:xfrm>
          <a:off x="125099" y="915038"/>
          <a:ext cx="11943332" cy="52169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04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881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レッドステージ２の期間（２月８日から緊急事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態措置を実施すべき期間中）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ただし、今後、感染状況などを踏まえ、要請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期間の短縮も検討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不要不急の外出・移動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は自粛すること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医療機関への通院、食料・医薬品・生活必需品の買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い出し、必要な職場への出勤、屋外での運動や散歩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など、生活や健康の維持のために必要なものについ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ては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対象外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特に、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時以降の不要不急の外出自粛を徹底すること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/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条第１項に基づく）</a:t>
                      </a:r>
                      <a:r>
                        <a:rPr lang="ja-JP" altLang="en-US" sz="1600" b="1" u="none" spc="-100" dirty="0" smtClean="0"/>
                        <a:t> </a:t>
                      </a:r>
                      <a:endParaRPr lang="en-US" altLang="ja-JP" sz="1600" b="1" u="none" spc="-100" dirty="0" smtClean="0"/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  </a:t>
                      </a:r>
                      <a:r>
                        <a:rPr lang="ja-JP" altLang="en-US" sz="1600" b="1" u="sng" spc="-12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イエロー</a:t>
                      </a:r>
                      <a:r>
                        <a:rPr kumimoji="1" lang="ja-JP" altLang="en-US" sz="1600" b="1" i="0" u="sng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ステージ</a:t>
                      </a:r>
                      <a:r>
                        <a:rPr lang="ja-JP" altLang="en-US" sz="1600" b="1" u="sng" spc="-12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２</a:t>
                      </a:r>
                      <a:r>
                        <a:rPr kumimoji="1" lang="ja-JP" altLang="en-US" sz="1600" b="1" i="0" u="sng" strike="noStrike" kern="1200" cap="none" spc="-12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の期間</a:t>
                      </a:r>
                      <a:r>
                        <a:rPr kumimoji="1" lang="ja-JP" altLang="en-US" sz="1600" b="1" i="0" u="sng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３月１日～３月</a:t>
                      </a:r>
                      <a:r>
                        <a:rPr lang="en-US" altLang="ja-JP" sz="1600" b="1" u="sng" spc="-1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spc="-100" dirty="0" smtClean="0">
                          <a:solidFill>
                            <a:srgbClr val="FF0000"/>
                          </a:solidFill>
                        </a:rPr>
                        <a:t>　　　　　　　</a:t>
                      </a:r>
                      <a:r>
                        <a:rPr lang="ja-JP" altLang="en-US" sz="1600" b="1" u="sng" spc="-100" dirty="0" smtClean="0">
                          <a:solidFill>
                            <a:srgbClr val="FF0000"/>
                          </a:solidFill>
                        </a:rPr>
                        <a:t>日）</a:t>
                      </a:r>
                      <a:endParaRPr lang="en-US" altLang="ja-JP" sz="1600" b="1" u="sng" spc="-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i="0" u="sng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４人以下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１でのマスク会食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２の徹底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en-US" altLang="ja-JP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１　</a:t>
                      </a:r>
                      <a:r>
                        <a:rPr lang="ja-JP" altLang="en-US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家族や乳幼児・子ども、高齢者・障がい者の介助者などは</a:t>
                      </a:r>
                      <a:endParaRPr lang="en-US" altLang="ja-JP" sz="14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　　　</a:t>
                      </a:r>
                      <a:r>
                        <a:rPr lang="ja-JP" altLang="en-US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この限りでない</a:t>
                      </a:r>
                      <a:r>
                        <a:rPr lang="en-US" altLang="ja-JP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</a:b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</a:t>
                      </a:r>
                      <a:r>
                        <a:rPr lang="en-US" altLang="ja-JP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２　</a:t>
                      </a:r>
                      <a:r>
                        <a:rPr lang="ja-JP" altLang="en-US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疾患等によりマスクの着用が困難な場合などはこの限りで</a:t>
                      </a:r>
                      <a:endParaRPr lang="en-US" altLang="ja-JP" sz="14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lvl="0"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400" b="1" u="none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　　　　　　</a:t>
                      </a:r>
                      <a:r>
                        <a:rPr lang="ja-JP" altLang="en-US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>ない　</a:t>
                      </a:r>
                      <a:r>
                        <a:rPr lang="en-US" altLang="ja-JP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  <a:t/>
                      </a:r>
                      <a:br>
                        <a:rPr lang="en-US" altLang="ja-JP" sz="1400" b="1" u="sng" dirty="0" smtClean="0">
                          <a:solidFill>
                            <a:srgbClr val="FF0000"/>
                          </a:solidFill>
                          <a:latin typeface="游ゴシック" panose="020B0400000000000000" pitchFamily="50" charset="-128"/>
                        </a:rPr>
                      </a:br>
                      <a:endParaRPr lang="en-US" altLang="ja-JP" sz="1400" b="1" u="sng" dirty="0" smtClean="0">
                        <a:solidFill>
                          <a:srgbClr val="FF0000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歓送迎会、謝恩会、宴会を伴う花見は控えること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○　不要不急の外出・移動は自粛すること</a:t>
                      </a:r>
                      <a:r>
                        <a:rPr lang="ja-JP" altLang="en-US" sz="1600" b="0" spc="-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altLang="ja-JP" sz="1600" b="0" spc="-1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1047847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レッドステージ（非常事態）／イエローステージ（警戒）の対応方針に基づく要請</a:t>
            </a:r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46447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収容人数・収容率等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】5,000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人以下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屋内：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％以下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屋外：人と人との距離を十分に確保（できる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だ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け２ｍ）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条第９項に基づく）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○　あわせて、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時以降の時間短縮について協力を依頼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主催者に対し、業種別ガイドラインの遵守を徹底するとともに、国の接触確認アプリ「ＣＯＣＯＡ」、大阪コロナ追跡システムの導入、又は名簿作成などの追跡対策の徹底を要請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1,000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05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全国的な感染拡大やイベントでのクラスターが発生し、国が業種別ガイドラインの見直しや収容率要件・人数上限の見直し等を行った場合には、国に準じて対応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イベント開催の要件は以下のとおり（適切な感染防止策が講じられることが前提）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44685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lnSpc>
                          <a:spcPts val="2600"/>
                        </a:lnSpc>
                        <a:buFont typeface="Wingdings" panose="05000000000000000000" pitchFamily="2" charset="2"/>
                        <a:buNone/>
                      </a:pPr>
                      <a:endParaRPr lang="ja-JP" altLang="en-US" sz="1200" b="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ja-JP" sz="1200" b="1" u="none" dirty="0" smtClean="0">
                          <a:solidFill>
                            <a:srgbClr val="FF0000"/>
                          </a:solidFill>
                        </a:rPr>
                        <a:t>※1: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異なるグループ間では座席を１席空け、同一グループ（５人以内に限る）内では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座席間隔を設けなくともよい。すなわち、収容率は</a:t>
                      </a:r>
                      <a:r>
                        <a:rPr lang="en-US" altLang="ja-JP" sz="1200" b="1" u="sn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％を超える場合がある。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ja-JP" altLang="en-US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ja-JP" sz="1200" b="1" u="none" dirty="0" smtClean="0">
                          <a:solidFill>
                            <a:srgbClr val="FF0000"/>
                          </a:solidFill>
                        </a:rPr>
                        <a:t>※2: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「イベント中の食事を伴う催物」は、必要な感染防止策が担保され、イベント中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の発声がない場合に限り、「大声での歓声・声援等がないことを前提としうる</a:t>
                      </a:r>
                      <a:endParaRPr lang="en-US" altLang="ja-JP" sz="12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ja-JP" altLang="en-US" sz="12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200" b="1" u="sng" dirty="0" smtClean="0">
                          <a:solidFill>
                            <a:srgbClr val="FF0000"/>
                          </a:solidFill>
                        </a:rPr>
                        <a:t>もの」と取り扱うことを可とする。</a:t>
                      </a:r>
                      <a:endParaRPr kumimoji="1" lang="ja-JP" altLang="en-US" sz="12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144" y="1131679"/>
            <a:ext cx="5754415" cy="13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8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28721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　期間　 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２月８日から緊急事態措置を実施すべき期間中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ただし、今後、感染状況などを踏まえ、要請期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　</a:t>
                      </a:r>
                      <a:r>
                        <a:rPr lang="ja-JP" altLang="en-US" sz="1600" b="1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間の短縮も検討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条第９項に基づく要請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defRPr/>
                      </a:pPr>
                      <a:r>
                        <a:rPr lang="en-US" altLang="ja-JP" sz="1600" dirty="0" smtClean="0"/>
                        <a:t>※</a:t>
                      </a:r>
                      <a:r>
                        <a:rPr lang="ja-JP" altLang="en-US" sz="1600" dirty="0" smtClean="0"/>
                        <a:t>　遊興施設のうち、食品衛生法の飲食店営業許可を受けて</a:t>
                      </a:r>
                      <a:r>
                        <a:rPr lang="ja-JP" altLang="en-US" sz="1600" dirty="0" err="1" smtClean="0"/>
                        <a:t>い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</a:t>
                      </a:r>
                      <a:r>
                        <a:rPr lang="ja-JP" altLang="en-US" sz="1600" dirty="0" err="1" smtClean="0"/>
                        <a:t>る</a:t>
                      </a:r>
                      <a:r>
                        <a:rPr lang="ja-JP" altLang="en-US" sz="1600" dirty="0" smtClean="0"/>
                        <a:t>店舗は、特措法に基づく要請の対象。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ネットカフェ・マンガ喫茶等、宿泊を目的とした利用が相</a:t>
                      </a:r>
                      <a:endParaRPr lang="en-US" altLang="ja-JP" sz="1600" dirty="0" smtClean="0"/>
                    </a:p>
                    <a:p>
                      <a:pPr>
                        <a:defRPr/>
                      </a:pPr>
                      <a:r>
                        <a:rPr lang="ja-JP" altLang="en-US" sz="1600" dirty="0" smtClean="0"/>
                        <a:t>　　当程度見込まれる施設は要請の対象外。</a:t>
                      </a:r>
                      <a:endParaRPr lang="en-US" altLang="ja-JP" sz="16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63" y="2846363"/>
            <a:ext cx="5443335" cy="22453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232" y="1198777"/>
            <a:ext cx="5740799" cy="283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11080"/>
              </p:ext>
            </p:extLst>
          </p:nvPr>
        </p:nvGraphicFramePr>
        <p:xfrm>
          <a:off x="180428" y="479693"/>
          <a:ext cx="11943332" cy="5858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504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協力依頼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遊興施設のうち、食品衛生法の飲食店営業許可を受けて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る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店舗は、特措法に基づく要請の対象。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ネットカフェ・マンガ喫茶等、宿泊を目的とした利用が相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当程度見込まれる施設は要請・協力依頼の対象外。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催物の開催制限に係る施設は、イベントの開催要件を守ること。（協力依頼）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19" y="1179012"/>
            <a:ext cx="5443335" cy="264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493660"/>
              </p:ext>
            </p:extLst>
          </p:nvPr>
        </p:nvGraphicFramePr>
        <p:xfrm>
          <a:off x="98543" y="73494"/>
          <a:ext cx="11943332" cy="5302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時以降の不要不急の外出自粛を徹底することを踏まえ、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事業の継続に必要な場合を除き、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時以降の勤務を抑制す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ること（特措法第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「出勤者数の７割削減」をめざすことも含め、テレワーク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をより推進すること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出勤が必要となる職場でも、ローテーション勤務、時差出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項に基づく）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従業員等に対し、４人以下でのマスク会食の徹底を求める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従業員等に対し、歓送迎会、宴会を伴う花見を控えるよう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求めること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「出勤者数の７割削減」をめざすことも含め、テレワーク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出勤が必要となる職場でも、ローテーション勤務、時差出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職場における業種別ガイドラインの遵守を徹底すること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45284"/>
              </p:ext>
            </p:extLst>
          </p:nvPr>
        </p:nvGraphicFramePr>
        <p:xfrm>
          <a:off x="94918" y="282479"/>
          <a:ext cx="11943332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旧（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8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日から緊急事態措置を実施すべき期間中）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3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21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日）</a:t>
                      </a:r>
                      <a:endParaRPr kumimoji="1" lang="ja-JP" altLang="en-US" sz="1600" b="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3024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感染防止と面接授業・遠隔授業の効果的実施等により学修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機会を確保すること（特措法第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部活動、課外活動、学生寮における感染防止策、懇親会や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飲み会などについて、学生等に注意喚起を徹底すること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部活動における感染リスクの高い活動は自粛すること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学生に対し、４人以下でのマスク会食の徹底を求めること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学生に対し、歓送迎会、謝恩会、宴会を伴う花見を控える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感染防止と面接授業・遠隔授業の効果的実施等により学修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機会を確保すること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部活動、課外活動、学生寮における感染防止策などについ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年度末に向けて行われる行事（卒業式等）は、人と人との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間隔を十分に確保する等、適切な開催方法を検討すること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4691</TotalTime>
  <Words>1712</Words>
  <Application>Microsoft Office PowerPoint</Application>
  <PresentationFormat>ワイド画面</PresentationFormat>
  <Paragraphs>207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170</cp:revision>
  <cp:lastPrinted>2021-02-26T10:23:32Z</cp:lastPrinted>
  <dcterms:created xsi:type="dcterms:W3CDTF">2020-05-20T11:17:35Z</dcterms:created>
  <dcterms:modified xsi:type="dcterms:W3CDTF">2021-02-26T10:33:14Z</dcterms:modified>
</cp:coreProperties>
</file>