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2280" autoAdjust="0"/>
  </p:normalViewPr>
  <p:slideViewPr>
    <p:cSldViewPr snapToGrid="0">
      <p:cViewPr varScale="1">
        <p:scale>
          <a:sx n="62" d="100"/>
          <a:sy n="62"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2021/2/9</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2021/2/9</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楕円 44"/>
          <p:cNvSpPr/>
          <p:nvPr/>
        </p:nvSpPr>
        <p:spPr>
          <a:xfrm flipV="1">
            <a:off x="317860" y="2248697"/>
            <a:ext cx="2988493" cy="79338"/>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1" name="楕円 40"/>
          <p:cNvSpPr/>
          <p:nvPr/>
        </p:nvSpPr>
        <p:spPr>
          <a:xfrm flipV="1">
            <a:off x="271416" y="759806"/>
            <a:ext cx="2386060" cy="91873"/>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4" name="テキスト ボックス 33"/>
          <p:cNvSpPr txBox="1"/>
          <p:nvPr/>
        </p:nvSpPr>
        <p:spPr>
          <a:xfrm>
            <a:off x="52341" y="642942"/>
            <a:ext cx="5558750" cy="584775"/>
          </a:xfrm>
          <a:prstGeom prst="rect">
            <a:avLst/>
          </a:prstGeom>
          <a:noFill/>
        </p:spPr>
        <p:txBody>
          <a:bodyPr wrap="square" rtlCol="0">
            <a:spAutoFit/>
          </a:bodyPr>
          <a:lstStyle/>
          <a:p>
            <a:r>
              <a:rPr kumimoji="1"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１．外出自粛等の呼びかけ</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５現在</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a:p>
            <a:pPr lvl="0"/>
            <a:endParaRPr kumimoji="1" lang="en-US" altLang="ja-JP" sz="1600" u="sng"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99965" y="2192280"/>
            <a:ext cx="4610580" cy="338554"/>
          </a:xfrm>
          <a:prstGeom prst="rect">
            <a:avLst/>
          </a:prstGeom>
          <a:noFill/>
        </p:spPr>
        <p:txBody>
          <a:bodyPr wrap="square" rtlCol="0">
            <a:spAutoFit/>
          </a:bodyPr>
          <a:lstStyle/>
          <a:p>
            <a:pPr lvl="0"/>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．営業時間</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短縮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要請へ</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協力状況</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５現在）</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2611730346"/>
              </p:ext>
            </p:extLst>
          </p:nvPr>
        </p:nvGraphicFramePr>
        <p:xfrm>
          <a:off x="679082" y="5584338"/>
          <a:ext cx="2526422" cy="765901"/>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55029">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5436">
                <a:tc>
                  <a:txBody>
                    <a:bodyPr/>
                    <a:lstStyle/>
                    <a:p>
                      <a:pPr algn="l"/>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11/27</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r>
                        <a:rPr kumimoji="1" lang="en-US" altLang="ja-JP" sz="1050" b="0" dirty="0" smtClean="0">
                          <a:latin typeface="UD デジタル 教科書体 NK-R" panose="02020400000000000000" pitchFamily="18" charset="-128"/>
                          <a:ea typeface="UD デジタル 教科書体 NK-R" panose="02020400000000000000" pitchFamily="18" charset="-128"/>
                        </a:rPr>
                        <a:t>12/15</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大阪市北区・中央区</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r h="255436">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12/16</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1/13</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905259515"/>
                  </a:ext>
                </a:extLst>
              </a:tr>
            </a:tbl>
          </a:graphicData>
        </a:graphic>
      </p:graphicFrame>
      <p:sp>
        <p:nvSpPr>
          <p:cNvPr id="19" name="正方形/長方形 18"/>
          <p:cNvSpPr/>
          <p:nvPr/>
        </p:nvSpPr>
        <p:spPr>
          <a:xfrm>
            <a:off x="80915" y="0"/>
            <a:ext cx="9768444" cy="497264"/>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緊急事態措置にかかる取組状況</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8443650" y="101859"/>
            <a:ext cx="1337117"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mtClean="0">
                <a:solidFill>
                  <a:prstClr val="black"/>
                </a:solidFill>
                <a:latin typeface="游ゴシック" panose="020F0502020204030204"/>
                <a:ea typeface="游ゴシック" panose="020B0400000000000000" pitchFamily="50" charset="-128"/>
              </a:rPr>
              <a:t>資料</a:t>
            </a:r>
            <a:r>
              <a:rPr kumimoji="1" lang="ja-JP" altLang="en-US" sz="1400" smtClean="0">
                <a:solidFill>
                  <a:prstClr val="black"/>
                </a:solidFill>
                <a:latin typeface="游ゴシック" panose="020F0502020204030204"/>
                <a:ea typeface="游ゴシック" panose="020B0400000000000000" pitchFamily="50" charset="-128"/>
              </a:rPr>
              <a:t>１ー４</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137060002"/>
              </p:ext>
            </p:extLst>
          </p:nvPr>
        </p:nvGraphicFramePr>
        <p:xfrm>
          <a:off x="3442837" y="5575625"/>
          <a:ext cx="5779382" cy="1218313"/>
        </p:xfrm>
        <a:graphic>
          <a:graphicData uri="http://schemas.openxmlformats.org/drawingml/2006/table">
            <a:tbl>
              <a:tblPr firstRow="1" bandRow="1">
                <a:tableStyleId>{5C22544A-7EE6-4342-B048-85BDC9FD1C3A}</a:tableStyleId>
              </a:tblPr>
              <a:tblGrid>
                <a:gridCol w="1797857">
                  <a:extLst>
                    <a:ext uri="{9D8B030D-6E8A-4147-A177-3AD203B41FA5}">
                      <a16:colId xmlns:a16="http://schemas.microsoft.com/office/drawing/2014/main" val="4261172245"/>
                    </a:ext>
                  </a:extLst>
                </a:gridCol>
                <a:gridCol w="897656">
                  <a:extLst>
                    <a:ext uri="{9D8B030D-6E8A-4147-A177-3AD203B41FA5}">
                      <a16:colId xmlns:a16="http://schemas.microsoft.com/office/drawing/2014/main" val="4145682997"/>
                    </a:ext>
                  </a:extLst>
                </a:gridCol>
                <a:gridCol w="1521607">
                  <a:extLst>
                    <a:ext uri="{9D8B030D-6E8A-4147-A177-3AD203B41FA5}">
                      <a16:colId xmlns:a16="http://schemas.microsoft.com/office/drawing/2014/main" val="967108586"/>
                    </a:ext>
                  </a:extLst>
                </a:gridCol>
                <a:gridCol w="1562262">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１２４店舗）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97</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７３８店舗）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８９％が協力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１２０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３８６店舗）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1,500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30" name="角丸四角形 29"/>
          <p:cNvSpPr/>
          <p:nvPr/>
        </p:nvSpPr>
        <p:spPr>
          <a:xfrm>
            <a:off x="266095" y="3280887"/>
            <a:ext cx="1886555" cy="325290"/>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〇大阪府の取組み</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0" name="正方形/長方形 39"/>
          <p:cNvSpPr/>
          <p:nvPr/>
        </p:nvSpPr>
        <p:spPr>
          <a:xfrm>
            <a:off x="84781" y="590972"/>
            <a:ext cx="9753135" cy="1454925"/>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9" name="正方形/長方形 48"/>
          <p:cNvSpPr/>
          <p:nvPr/>
        </p:nvSpPr>
        <p:spPr>
          <a:xfrm>
            <a:off x="96223" y="2123004"/>
            <a:ext cx="9753135" cy="4716000"/>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37912265"/>
              </p:ext>
            </p:extLst>
          </p:nvPr>
        </p:nvGraphicFramePr>
        <p:xfrm>
          <a:off x="678516" y="4067787"/>
          <a:ext cx="2526422" cy="467437"/>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184188">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1/14</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大阪府内全域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28" name="角丸四角形 27"/>
          <p:cNvSpPr/>
          <p:nvPr/>
        </p:nvSpPr>
        <p:spPr>
          <a:xfrm>
            <a:off x="489429" y="5317746"/>
            <a:ext cx="4842449"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緊急事態宣言前（</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11/27</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1/13</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1" name="角丸四角形 30"/>
          <p:cNvSpPr/>
          <p:nvPr/>
        </p:nvSpPr>
        <p:spPr>
          <a:xfrm>
            <a:off x="406643" y="3508314"/>
            <a:ext cx="3851932"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飲食店等に対する営業前の聞き取り及び夜間の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2502857557"/>
              </p:ext>
            </p:extLst>
          </p:nvPr>
        </p:nvGraphicFramePr>
        <p:xfrm>
          <a:off x="3433312" y="4074902"/>
          <a:ext cx="5788908" cy="1218313"/>
        </p:xfrm>
        <a:graphic>
          <a:graphicData uri="http://schemas.openxmlformats.org/drawingml/2006/table">
            <a:tbl>
              <a:tblPr firstRow="1" bandRow="1">
                <a:tableStyleId>{5C22544A-7EE6-4342-B048-85BDC9FD1C3A}</a:tableStyleId>
              </a:tblPr>
              <a:tblGrid>
                <a:gridCol w="1800820">
                  <a:extLst>
                    <a:ext uri="{9D8B030D-6E8A-4147-A177-3AD203B41FA5}">
                      <a16:colId xmlns:a16="http://schemas.microsoft.com/office/drawing/2014/main" val="4261172245"/>
                    </a:ext>
                  </a:extLst>
                </a:gridCol>
                <a:gridCol w="899135">
                  <a:extLst>
                    <a:ext uri="{9D8B030D-6E8A-4147-A177-3AD203B41FA5}">
                      <a16:colId xmlns:a16="http://schemas.microsoft.com/office/drawing/2014/main" val="4145682997"/>
                    </a:ext>
                  </a:extLst>
                </a:gridCol>
                <a:gridCol w="1524116">
                  <a:extLst>
                    <a:ext uri="{9D8B030D-6E8A-4147-A177-3AD203B41FA5}">
                      <a16:colId xmlns:a16="http://schemas.microsoft.com/office/drawing/2014/main" val="967108586"/>
                    </a:ext>
                  </a:extLst>
                </a:gridCol>
                <a:gridCol w="1564837">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５０１店舗）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UD デジタル 教科書体 NK-R" panose="02020400000000000000" pitchFamily="18" charset="-128"/>
                          <a:ea typeface="UD デジタル 教科書体 NK-R" panose="02020400000000000000" pitchFamily="18" charset="-128"/>
                        </a:rPr>
                        <a:t>大阪府内</a:t>
                      </a:r>
                      <a:endParaRPr kumimoji="1" lang="en-US" altLang="ja-JP" sz="1200" b="0" dirty="0" smtClean="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UD デジタル 教科書体 NK-R" panose="02020400000000000000" pitchFamily="18" charset="-128"/>
                          <a:ea typeface="UD デジタル 教科書体 NK-R" panose="02020400000000000000" pitchFamily="18" charset="-128"/>
                        </a:rPr>
                        <a:t>全域</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４５</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４５店舗）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５０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３５６店舗）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約２</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23" name="テキスト ボックス 22"/>
          <p:cNvSpPr txBox="1"/>
          <p:nvPr/>
        </p:nvSpPr>
        <p:spPr>
          <a:xfrm>
            <a:off x="4258575" y="3599267"/>
            <a:ext cx="2494631" cy="415498"/>
          </a:xfrm>
          <a:prstGeom prst="rect">
            <a:avLst/>
          </a:prstGeom>
          <a:noFill/>
          <a:ln w="6350">
            <a:noFill/>
          </a:ln>
        </p:spPr>
        <p:txBody>
          <a:bodyPr wrap="square" rtlCol="0">
            <a:spAutoFit/>
          </a:bodyPr>
          <a:lstStyle/>
          <a:p>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ステッカー登録数９</a:t>
            </a:r>
            <a:r>
              <a:rPr kumimoji="1" lang="ja-JP" altLang="en-US" sz="1050" dirty="0">
                <a:solidFill>
                  <a:prstClr val="black"/>
                </a:solidFill>
                <a:latin typeface="UD デジタル 教科書体 NK-R" panose="02020400000000000000" pitchFamily="18" charset="-128"/>
                <a:ea typeface="UD デジタル 教科書体 NK-R" panose="02020400000000000000" pitchFamily="18" charset="-128"/>
              </a:rPr>
              <a:t>０</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,0</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５</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8</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件</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a:solidFill>
                  <a:prstClr val="black"/>
                </a:solidFill>
                <a:latin typeface="UD デジタル 教科書体 NK-R" panose="02020400000000000000" pitchFamily="18" charset="-128"/>
                <a:ea typeface="UD デジタル 教科書体 NK-R" panose="02020400000000000000" pitchFamily="18" charset="-128"/>
              </a:rPr>
              <a:t>２</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/2)</a:t>
            </a:r>
          </a:p>
          <a:p>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うち飲食関係</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6</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２</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１４４件</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p:cNvSpPr txBox="1"/>
          <p:nvPr/>
        </p:nvSpPr>
        <p:spPr>
          <a:xfrm>
            <a:off x="8440876" y="3749507"/>
            <a:ext cx="1405707" cy="215444"/>
          </a:xfrm>
          <a:prstGeom prst="rect">
            <a:avLst/>
          </a:prstGeom>
          <a:noFill/>
        </p:spPr>
        <p:txBody>
          <a:bodyPr wrap="square" rtlCol="0">
            <a:spAutoFit/>
          </a:bodyPr>
          <a:lstStyle/>
          <a:p>
            <a:r>
              <a:rPr lang="en-US" altLang="ja-JP" sz="800" dirty="0" smtClean="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800" dirty="0" smtClean="0">
                <a:solidFill>
                  <a:schemeClr val="bg1"/>
                </a:solidFill>
                <a:latin typeface="UD デジタル 教科書体 NK-B" panose="02020700000000000000" pitchFamily="18" charset="-128"/>
                <a:ea typeface="UD デジタル 教科書体 NK-B" panose="02020700000000000000" pitchFamily="18" charset="-128"/>
              </a:rPr>
              <a:t>大阪市北区</a:t>
            </a:r>
            <a:r>
              <a:rPr lang="en-US" altLang="ja-JP" sz="80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800" dirty="0">
                <a:solidFill>
                  <a:schemeClr val="bg1"/>
                </a:solidFill>
                <a:latin typeface="UD デジタル 教科書体 NK-B" panose="02020700000000000000" pitchFamily="18" charset="-128"/>
                <a:ea typeface="UD デジタル 教科書体 NK-B" panose="02020700000000000000" pitchFamily="18" charset="-128"/>
              </a:rPr>
              <a:t>天神橋筋</a:t>
            </a:r>
            <a:endParaRPr lang="en-US" altLang="ja-JP" sz="8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5" name="角丸四角形 34"/>
          <p:cNvSpPr/>
          <p:nvPr/>
        </p:nvSpPr>
        <p:spPr>
          <a:xfrm>
            <a:off x="229851" y="995970"/>
            <a:ext cx="4840906"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➤全市町村において、不要不急の外出自粛の呼びかけや</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飲食店等の見回り活動を実施</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37</a:t>
            </a:r>
            <a:r>
              <a:rPr lang="ja-JP" altLang="en-US" sz="1200" dirty="0" smtClean="0">
                <a:latin typeface="UD デジタル 教科書体 NK-R" panose="02020400000000000000" pitchFamily="18" charset="-128"/>
                <a:ea typeface="UD デジタル 教科書体 NK-R" panose="02020400000000000000" pitchFamily="18" charset="-128"/>
              </a:rPr>
              <a:t>市町村において、消防車</a:t>
            </a: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青パト・ゴミ収集車、</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防災行政無線、</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SNS</a:t>
            </a:r>
            <a:r>
              <a:rPr kumimoji="1" lang="ja-JP" altLang="en-US" sz="1200" dirty="0" err="1"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地域</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FM</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等による外出</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自粛の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36" name="角丸四角形 35"/>
          <p:cNvSpPr/>
          <p:nvPr/>
        </p:nvSpPr>
        <p:spPr>
          <a:xfrm>
            <a:off x="4785486" y="868202"/>
            <a:ext cx="5175394" cy="120725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〇府・市</a:t>
            </a: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町村</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合同の取組み</a:t>
            </a:r>
            <a:endPar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営業時間短縮要請及び不要不急の外出自粛</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の呼びかけ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・東大阪市・高槻市（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1/15</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JR</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高槻駅・阪急高槻市駅・近鉄布施駅前での</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外出自粛呼びかけ、時短要請（訪問</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店舗数</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316</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・枚方市（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1/29</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：京阪枚方市駅・樟葉駅前での外出自粛呼びかけ</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角丸四角形 36"/>
          <p:cNvSpPr/>
          <p:nvPr/>
        </p:nvSpPr>
        <p:spPr>
          <a:xfrm>
            <a:off x="247045" y="2389532"/>
            <a:ext cx="5436660"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21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繁華街などの飲食店等の夜間</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・全市町村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97</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％（１４，９６４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１５，３９１店舗）の店舗が</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協力</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38" name="角丸四角形 37"/>
          <p:cNvSpPr/>
          <p:nvPr/>
        </p:nvSpPr>
        <p:spPr>
          <a:xfrm>
            <a:off x="522881" y="3814371"/>
            <a:ext cx="2188038"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緊急事態宣言後（</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１４～）</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6611094" y="3837993"/>
            <a:ext cx="1674575" cy="253916"/>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大阪市北区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天神橋筋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2" name="図 1"/>
          <p:cNvPicPr>
            <a:picLocks noChangeAspect="1"/>
          </p:cNvPicPr>
          <p:nvPr/>
        </p:nvPicPr>
        <p:blipFill>
          <a:blip r:embed="rId3"/>
          <a:stretch>
            <a:fillRect/>
          </a:stretch>
        </p:blipFill>
        <p:spPr>
          <a:xfrm>
            <a:off x="6564558" y="2143202"/>
            <a:ext cx="3235198" cy="1733602"/>
          </a:xfrm>
          <a:prstGeom prst="rect">
            <a:avLst/>
          </a:prstGeom>
        </p:spPr>
      </p:pic>
      <p:sp>
        <p:nvSpPr>
          <p:cNvPr id="42" name="テキスト ボックス 41"/>
          <p:cNvSpPr txBox="1"/>
          <p:nvPr/>
        </p:nvSpPr>
        <p:spPr>
          <a:xfrm>
            <a:off x="8291192" y="3825033"/>
            <a:ext cx="1563689"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高槻市駅周辺</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5D940B-22C9-40D7-9448-703C4D47D8ED}">
  <ds:schemaRefs>
    <ds:schemaRef ds:uri="http://schemas.openxmlformats.org/package/2006/metadata/core-properties"/>
    <ds:schemaRef ds:uri="a31a1940-d317-4c66-8192-147efc078cf0"/>
    <ds:schemaRef ds:uri="http://schemas.microsoft.com/office/2006/documentManagement/types"/>
    <ds:schemaRef ds:uri="http://www.w3.org/XML/1998/namespace"/>
    <ds:schemaRef ds:uri="http://schemas.microsoft.com/office/infopath/2007/PartnerControls"/>
    <ds:schemaRef ds:uri="http://purl.org/dc/elements/1.1/"/>
    <ds:schemaRef ds:uri="http://purl.org/dc/terms/"/>
    <ds:schemaRef ds:uri="http://purl.org/dc/dcmitype/"/>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3.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537</TotalTime>
  <Words>526</Words>
  <Application>Microsoft Office PowerPoint</Application>
  <PresentationFormat>A4 210 x 297 mm</PresentationFormat>
  <Paragraphs>70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中川　亮</cp:lastModifiedBy>
  <cp:revision>94</cp:revision>
  <cp:lastPrinted>2021-02-08T10:01:06Z</cp:lastPrinted>
  <dcterms:modified xsi:type="dcterms:W3CDTF">2021-02-09T06:04:37Z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