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8" r:id="rId4"/>
    <p:sldId id="259" r:id="rId5"/>
    <p:sldId id="260" r:id="rId6"/>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111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41A69821-4CB6-4334-894E-578B88363E49}" type="datetimeFigureOut">
              <a:rPr kumimoji="1" lang="ja-JP" altLang="en-US" smtClean="0"/>
              <a:t>2020/12/25</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DD9AF30-7625-47AC-9351-1288582AF78D}" type="slidenum">
              <a:rPr kumimoji="1" lang="ja-JP" altLang="en-US" smtClean="0"/>
              <a:t>‹#›</a:t>
            </a:fld>
            <a:endParaRPr kumimoji="1" lang="ja-JP" altLang="en-US"/>
          </a:p>
        </p:txBody>
      </p:sp>
    </p:spTree>
    <p:extLst>
      <p:ext uri="{BB962C8B-B14F-4D97-AF65-F5344CB8AC3E}">
        <p14:creationId xmlns:p14="http://schemas.microsoft.com/office/powerpoint/2010/main" val="31430621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756C24B-3581-4302-A2F9-B8782FBC7802}" type="slidenum">
              <a:rPr kumimoji="1" lang="ja-JP" altLang="en-US" smtClean="0"/>
              <a:t>2</a:t>
            </a:fld>
            <a:endParaRPr kumimoji="1" lang="ja-JP" altLang="en-US"/>
          </a:p>
        </p:txBody>
      </p:sp>
    </p:spTree>
    <p:extLst>
      <p:ext uri="{BB962C8B-B14F-4D97-AF65-F5344CB8AC3E}">
        <p14:creationId xmlns:p14="http://schemas.microsoft.com/office/powerpoint/2010/main" val="20045631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756C24B-3581-4302-A2F9-B8782FBC7802}" type="slidenum">
              <a:rPr kumimoji="1" lang="ja-JP" altLang="en-US" smtClean="0"/>
              <a:t>3</a:t>
            </a:fld>
            <a:endParaRPr kumimoji="1" lang="ja-JP" altLang="en-US"/>
          </a:p>
        </p:txBody>
      </p:sp>
    </p:spTree>
    <p:extLst>
      <p:ext uri="{BB962C8B-B14F-4D97-AF65-F5344CB8AC3E}">
        <p14:creationId xmlns:p14="http://schemas.microsoft.com/office/powerpoint/2010/main" val="32460272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724C1F34-2ABE-4E69-885B-2CC4C906A288}" type="datetimeFigureOut">
              <a:rPr kumimoji="1" lang="ja-JP" altLang="en-US" smtClean="0"/>
              <a:t>2020/12/25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42C53-C3D4-47EE-8CC0-F323257D6E63}" type="slidenum">
              <a:rPr kumimoji="1" lang="ja-JP" altLang="en-US" smtClean="0"/>
              <a:t>‹#›</a:t>
            </a:fld>
            <a:endParaRPr kumimoji="1" lang="ja-JP" altLang="en-US"/>
          </a:p>
        </p:txBody>
      </p:sp>
    </p:spTree>
    <p:extLst>
      <p:ext uri="{BB962C8B-B14F-4D97-AF65-F5344CB8AC3E}">
        <p14:creationId xmlns:p14="http://schemas.microsoft.com/office/powerpoint/2010/main" val="2048723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24C1F34-2ABE-4E69-885B-2CC4C906A288}" type="datetimeFigureOut">
              <a:rPr kumimoji="1" lang="ja-JP" altLang="en-US" smtClean="0"/>
              <a:t>2020/12/25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42C53-C3D4-47EE-8CC0-F323257D6E63}" type="slidenum">
              <a:rPr kumimoji="1" lang="ja-JP" altLang="en-US" smtClean="0"/>
              <a:t>‹#›</a:t>
            </a:fld>
            <a:endParaRPr kumimoji="1" lang="ja-JP" altLang="en-US"/>
          </a:p>
        </p:txBody>
      </p:sp>
    </p:spTree>
    <p:extLst>
      <p:ext uri="{BB962C8B-B14F-4D97-AF65-F5344CB8AC3E}">
        <p14:creationId xmlns:p14="http://schemas.microsoft.com/office/powerpoint/2010/main" val="4256305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24C1F34-2ABE-4E69-885B-2CC4C906A288}" type="datetimeFigureOut">
              <a:rPr kumimoji="1" lang="ja-JP" altLang="en-US" smtClean="0"/>
              <a:t>2020/12/25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42C53-C3D4-47EE-8CC0-F323257D6E63}" type="slidenum">
              <a:rPr kumimoji="1" lang="ja-JP" altLang="en-US" smtClean="0"/>
              <a:t>‹#›</a:t>
            </a:fld>
            <a:endParaRPr kumimoji="1" lang="ja-JP" altLang="en-US"/>
          </a:p>
        </p:txBody>
      </p:sp>
    </p:spTree>
    <p:extLst>
      <p:ext uri="{BB962C8B-B14F-4D97-AF65-F5344CB8AC3E}">
        <p14:creationId xmlns:p14="http://schemas.microsoft.com/office/powerpoint/2010/main" val="4147868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24C1F34-2ABE-4E69-885B-2CC4C906A288}" type="datetimeFigureOut">
              <a:rPr kumimoji="1" lang="ja-JP" altLang="en-US" smtClean="0"/>
              <a:t>2020/12/25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42C53-C3D4-47EE-8CC0-F323257D6E63}" type="slidenum">
              <a:rPr kumimoji="1" lang="ja-JP" altLang="en-US" smtClean="0"/>
              <a:t>‹#›</a:t>
            </a:fld>
            <a:endParaRPr kumimoji="1" lang="ja-JP" altLang="en-US"/>
          </a:p>
        </p:txBody>
      </p:sp>
    </p:spTree>
    <p:extLst>
      <p:ext uri="{BB962C8B-B14F-4D97-AF65-F5344CB8AC3E}">
        <p14:creationId xmlns:p14="http://schemas.microsoft.com/office/powerpoint/2010/main" val="3557228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24C1F34-2ABE-4E69-885B-2CC4C906A288}" type="datetimeFigureOut">
              <a:rPr kumimoji="1" lang="ja-JP" altLang="en-US" smtClean="0"/>
              <a:t>2020/12/25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142C53-C3D4-47EE-8CC0-F323257D6E63}" type="slidenum">
              <a:rPr kumimoji="1" lang="ja-JP" altLang="en-US" smtClean="0"/>
              <a:t>‹#›</a:t>
            </a:fld>
            <a:endParaRPr kumimoji="1" lang="ja-JP" altLang="en-US"/>
          </a:p>
        </p:txBody>
      </p:sp>
    </p:spTree>
    <p:extLst>
      <p:ext uri="{BB962C8B-B14F-4D97-AF65-F5344CB8AC3E}">
        <p14:creationId xmlns:p14="http://schemas.microsoft.com/office/powerpoint/2010/main" val="1066600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24C1F34-2ABE-4E69-885B-2CC4C906A288}" type="datetimeFigureOut">
              <a:rPr kumimoji="1" lang="ja-JP" altLang="en-US" smtClean="0"/>
              <a:t>2020/12/25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142C53-C3D4-47EE-8CC0-F323257D6E63}" type="slidenum">
              <a:rPr kumimoji="1" lang="ja-JP" altLang="en-US" smtClean="0"/>
              <a:t>‹#›</a:t>
            </a:fld>
            <a:endParaRPr kumimoji="1" lang="ja-JP" altLang="en-US"/>
          </a:p>
        </p:txBody>
      </p:sp>
    </p:spTree>
    <p:extLst>
      <p:ext uri="{BB962C8B-B14F-4D97-AF65-F5344CB8AC3E}">
        <p14:creationId xmlns:p14="http://schemas.microsoft.com/office/powerpoint/2010/main" val="1633145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24C1F34-2ABE-4E69-885B-2CC4C906A288}" type="datetimeFigureOut">
              <a:rPr kumimoji="1" lang="ja-JP" altLang="en-US" smtClean="0"/>
              <a:t>2020/12/25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D142C53-C3D4-47EE-8CC0-F323257D6E63}" type="slidenum">
              <a:rPr kumimoji="1" lang="ja-JP" altLang="en-US" smtClean="0"/>
              <a:t>‹#›</a:t>
            </a:fld>
            <a:endParaRPr kumimoji="1" lang="ja-JP" altLang="en-US"/>
          </a:p>
        </p:txBody>
      </p:sp>
    </p:spTree>
    <p:extLst>
      <p:ext uri="{BB962C8B-B14F-4D97-AF65-F5344CB8AC3E}">
        <p14:creationId xmlns:p14="http://schemas.microsoft.com/office/powerpoint/2010/main" val="2727632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24C1F34-2ABE-4E69-885B-2CC4C906A288}" type="datetimeFigureOut">
              <a:rPr kumimoji="1" lang="ja-JP" altLang="en-US" smtClean="0"/>
              <a:t>2020/12/25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D142C53-C3D4-47EE-8CC0-F323257D6E63}" type="slidenum">
              <a:rPr kumimoji="1" lang="ja-JP" altLang="en-US" smtClean="0"/>
              <a:t>‹#›</a:t>
            </a:fld>
            <a:endParaRPr kumimoji="1" lang="ja-JP" altLang="en-US"/>
          </a:p>
        </p:txBody>
      </p:sp>
    </p:spTree>
    <p:extLst>
      <p:ext uri="{BB962C8B-B14F-4D97-AF65-F5344CB8AC3E}">
        <p14:creationId xmlns:p14="http://schemas.microsoft.com/office/powerpoint/2010/main" val="2409949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4C1F34-2ABE-4E69-885B-2CC4C906A288}" type="datetimeFigureOut">
              <a:rPr kumimoji="1" lang="ja-JP" altLang="en-US" smtClean="0"/>
              <a:t>2020/12/25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D142C53-C3D4-47EE-8CC0-F323257D6E63}" type="slidenum">
              <a:rPr kumimoji="1" lang="ja-JP" altLang="en-US" smtClean="0"/>
              <a:t>‹#›</a:t>
            </a:fld>
            <a:endParaRPr kumimoji="1" lang="ja-JP" altLang="en-US"/>
          </a:p>
        </p:txBody>
      </p:sp>
    </p:spTree>
    <p:extLst>
      <p:ext uri="{BB962C8B-B14F-4D97-AF65-F5344CB8AC3E}">
        <p14:creationId xmlns:p14="http://schemas.microsoft.com/office/powerpoint/2010/main" val="3673821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24C1F34-2ABE-4E69-885B-2CC4C906A288}" type="datetimeFigureOut">
              <a:rPr kumimoji="1" lang="ja-JP" altLang="en-US" smtClean="0"/>
              <a:t>2020/12/25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142C53-C3D4-47EE-8CC0-F323257D6E63}" type="slidenum">
              <a:rPr kumimoji="1" lang="ja-JP" altLang="en-US" smtClean="0"/>
              <a:t>‹#›</a:t>
            </a:fld>
            <a:endParaRPr kumimoji="1" lang="ja-JP" altLang="en-US"/>
          </a:p>
        </p:txBody>
      </p:sp>
    </p:spTree>
    <p:extLst>
      <p:ext uri="{BB962C8B-B14F-4D97-AF65-F5344CB8AC3E}">
        <p14:creationId xmlns:p14="http://schemas.microsoft.com/office/powerpoint/2010/main" val="1629715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24C1F34-2ABE-4E69-885B-2CC4C906A288}" type="datetimeFigureOut">
              <a:rPr kumimoji="1" lang="ja-JP" altLang="en-US" smtClean="0"/>
              <a:t>2020/12/25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142C53-C3D4-47EE-8CC0-F323257D6E63}" type="slidenum">
              <a:rPr kumimoji="1" lang="ja-JP" altLang="en-US" smtClean="0"/>
              <a:t>‹#›</a:t>
            </a:fld>
            <a:endParaRPr kumimoji="1" lang="ja-JP" altLang="en-US"/>
          </a:p>
        </p:txBody>
      </p:sp>
    </p:spTree>
    <p:extLst>
      <p:ext uri="{BB962C8B-B14F-4D97-AF65-F5344CB8AC3E}">
        <p14:creationId xmlns:p14="http://schemas.microsoft.com/office/powerpoint/2010/main" val="2667080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4C1F34-2ABE-4E69-885B-2CC4C906A288}" type="datetimeFigureOut">
              <a:rPr kumimoji="1" lang="ja-JP" altLang="en-US" smtClean="0"/>
              <a:t>2020/12/25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142C53-C3D4-47EE-8CC0-F323257D6E63}" type="slidenum">
              <a:rPr kumimoji="1" lang="ja-JP" altLang="en-US" smtClean="0"/>
              <a:t>‹#›</a:t>
            </a:fld>
            <a:endParaRPr kumimoji="1" lang="ja-JP" altLang="en-US"/>
          </a:p>
        </p:txBody>
      </p:sp>
    </p:spTree>
    <p:extLst>
      <p:ext uri="{BB962C8B-B14F-4D97-AF65-F5344CB8AC3E}">
        <p14:creationId xmlns:p14="http://schemas.microsoft.com/office/powerpoint/2010/main" val="20460693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額縁 5"/>
          <p:cNvSpPr/>
          <p:nvPr/>
        </p:nvSpPr>
        <p:spPr>
          <a:xfrm>
            <a:off x="93000" y="116909"/>
            <a:ext cx="9720000" cy="648000"/>
          </a:xfrm>
          <a:prstGeom prst="bevel">
            <a:avLst/>
          </a:prstGeom>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bg1"/>
                </a:solidFill>
              </a:rPr>
              <a:t>年末年始における相談体制に</a:t>
            </a:r>
            <a:r>
              <a:rPr kumimoji="1" lang="ja-JP" altLang="en-US" sz="2000" dirty="0" smtClean="0">
                <a:solidFill>
                  <a:schemeClr val="bg1"/>
                </a:solidFill>
              </a:rPr>
              <a:t>ついて</a:t>
            </a:r>
            <a:endParaRPr kumimoji="1" lang="ja-JP" altLang="en-US" sz="2000" dirty="0">
              <a:solidFill>
                <a:schemeClr val="bg1"/>
              </a:solidFill>
            </a:endParaRPr>
          </a:p>
        </p:txBody>
      </p:sp>
      <p:sp>
        <p:nvSpPr>
          <p:cNvPr id="7" name="ホームベース 6"/>
          <p:cNvSpPr/>
          <p:nvPr/>
        </p:nvSpPr>
        <p:spPr>
          <a:xfrm rot="16200000" flipV="1">
            <a:off x="1513101" y="3373215"/>
            <a:ext cx="2019672" cy="4699086"/>
          </a:xfrm>
          <a:prstGeom prst="homePlate">
            <a:avLst>
              <a:gd name="adj" fmla="val 15063"/>
            </a:avLst>
          </a:prstGeom>
          <a:gradFill flip="none" rotWithShape="1">
            <a:gsLst>
              <a:gs pos="0">
                <a:schemeClr val="bg1"/>
              </a:gs>
              <a:gs pos="75000">
                <a:schemeClr val="accent4">
                  <a:satMod val="103000"/>
                  <a:tint val="73000"/>
                  <a:lumMod val="85000"/>
                  <a:lumOff val="15000"/>
                </a:schemeClr>
              </a:gs>
              <a:gs pos="100000">
                <a:schemeClr val="accent4">
                  <a:lumMod val="105000"/>
                  <a:satMod val="109000"/>
                  <a:tint val="81000"/>
                </a:schemeClr>
              </a:gs>
            </a:gsLst>
            <a:lin ang="0" scaled="1"/>
            <a:tileRect/>
          </a:gradFill>
          <a:ln w="19050"/>
        </p:spPr>
        <p:style>
          <a:lnRef idx="1">
            <a:schemeClr val="accent4"/>
          </a:lnRef>
          <a:fillRef idx="2">
            <a:schemeClr val="accent4"/>
          </a:fillRef>
          <a:effectRef idx="1">
            <a:schemeClr val="accent4"/>
          </a:effectRef>
          <a:fontRef idx="minor">
            <a:schemeClr val="dk1"/>
          </a:fontRef>
        </p:style>
        <p:txBody>
          <a:bodyPr vert="vert270" rtlCol="0" anchor="ctr"/>
          <a:lstStyle/>
          <a:p>
            <a:pPr defTabSz="321686"/>
            <a:r>
              <a:rPr kumimoji="0" lang="ja-JP" altLang="en-US" sz="1463" dirty="0">
                <a:solidFill>
                  <a:prstClr val="black"/>
                </a:solidFill>
                <a:latin typeface="Calibri" panose="020F0502020204030204"/>
                <a:ea typeface="游ゴシック" panose="020B0400000000000000" pitchFamily="50" charset="-128"/>
              </a:rPr>
              <a:t> 受</a:t>
            </a:r>
            <a:endParaRPr kumimoji="0" lang="en-US" altLang="ja-JP" sz="1463" dirty="0">
              <a:solidFill>
                <a:prstClr val="black"/>
              </a:solidFill>
              <a:latin typeface="Calibri" panose="020F0502020204030204"/>
              <a:ea typeface="游ゴシック" panose="020B0400000000000000" pitchFamily="50" charset="-128"/>
            </a:endParaRPr>
          </a:p>
          <a:p>
            <a:pPr defTabSz="321686"/>
            <a:r>
              <a:rPr kumimoji="0" lang="ja-JP" altLang="en-US" sz="1463" dirty="0">
                <a:solidFill>
                  <a:prstClr val="black"/>
                </a:solidFill>
                <a:latin typeface="Calibri" panose="020F0502020204030204"/>
                <a:ea typeface="游ゴシック" panose="020B0400000000000000" pitchFamily="50" charset="-128"/>
              </a:rPr>
              <a:t> 診</a:t>
            </a:r>
          </a:p>
        </p:txBody>
      </p:sp>
      <p:sp>
        <p:nvSpPr>
          <p:cNvPr id="8" name="角丸四角形 7"/>
          <p:cNvSpPr/>
          <p:nvPr/>
        </p:nvSpPr>
        <p:spPr>
          <a:xfrm>
            <a:off x="476596" y="5255066"/>
            <a:ext cx="4176405" cy="1367699"/>
          </a:xfrm>
          <a:prstGeom prst="roundRect">
            <a:avLst>
              <a:gd name="adj" fmla="val 14991"/>
            </a:avLst>
          </a:prstGeom>
          <a:solidFill>
            <a:srgbClr val="E23CC2">
              <a:alpha val="30000"/>
            </a:srgbClr>
          </a:solidFill>
          <a:ln w="28575" cap="flat" cmpd="sng" algn="ctr">
            <a:solidFill>
              <a:srgbClr val="E23CC2"/>
            </a:solidFill>
            <a:prstDash val="sysDash"/>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kumimoji="1" lang="ja-JP" altLang="en-US"/>
          </a:p>
        </p:txBody>
      </p:sp>
      <p:sp>
        <p:nvSpPr>
          <p:cNvPr id="9" name="ホームベース 8"/>
          <p:cNvSpPr/>
          <p:nvPr/>
        </p:nvSpPr>
        <p:spPr>
          <a:xfrm rot="5400000">
            <a:off x="1189991" y="1036024"/>
            <a:ext cx="2644818" cy="4702320"/>
          </a:xfrm>
          <a:prstGeom prst="homePlate">
            <a:avLst>
              <a:gd name="adj" fmla="val 12894"/>
            </a:avLst>
          </a:prstGeom>
          <a:gradFill flip="none" rotWithShape="1">
            <a:gsLst>
              <a:gs pos="0">
                <a:schemeClr val="bg1"/>
              </a:gs>
              <a:gs pos="75000">
                <a:schemeClr val="accent4">
                  <a:satMod val="103000"/>
                  <a:tint val="73000"/>
                  <a:lumMod val="85000"/>
                  <a:lumOff val="15000"/>
                </a:schemeClr>
              </a:gs>
              <a:gs pos="100000">
                <a:schemeClr val="accent4">
                  <a:lumMod val="105000"/>
                  <a:satMod val="109000"/>
                  <a:tint val="81000"/>
                </a:schemeClr>
              </a:gs>
            </a:gsLst>
            <a:lin ang="0" scaled="1"/>
            <a:tileRect/>
          </a:gradFill>
          <a:ln w="19050"/>
        </p:spPr>
        <p:style>
          <a:lnRef idx="1">
            <a:schemeClr val="accent4"/>
          </a:lnRef>
          <a:fillRef idx="2">
            <a:schemeClr val="accent4"/>
          </a:fillRef>
          <a:effectRef idx="1">
            <a:schemeClr val="accent4"/>
          </a:effectRef>
          <a:fontRef idx="minor">
            <a:schemeClr val="dk1"/>
          </a:fontRef>
        </p:style>
        <p:txBody>
          <a:bodyPr vert="vert270" rtlCol="0" anchor="ctr"/>
          <a:lstStyle/>
          <a:p>
            <a:pPr defTabSz="321686"/>
            <a:r>
              <a:rPr kumimoji="0" lang="ja-JP" altLang="en-US" sz="1463" dirty="0">
                <a:solidFill>
                  <a:prstClr val="black"/>
                </a:solidFill>
                <a:latin typeface="Calibri" panose="020F0502020204030204"/>
                <a:ea typeface="游ゴシック" panose="020B0400000000000000" pitchFamily="50" charset="-128"/>
              </a:rPr>
              <a:t> 相</a:t>
            </a:r>
            <a:endParaRPr kumimoji="0" lang="en-US" altLang="ja-JP" sz="1463" dirty="0">
              <a:solidFill>
                <a:prstClr val="black"/>
              </a:solidFill>
              <a:latin typeface="Calibri" panose="020F0502020204030204"/>
              <a:ea typeface="游ゴシック" panose="020B0400000000000000" pitchFamily="50" charset="-128"/>
            </a:endParaRPr>
          </a:p>
          <a:p>
            <a:pPr defTabSz="321686"/>
            <a:r>
              <a:rPr kumimoji="0" lang="ja-JP" altLang="en-US" sz="1463" dirty="0">
                <a:solidFill>
                  <a:prstClr val="black"/>
                </a:solidFill>
                <a:latin typeface="Calibri" panose="020F0502020204030204"/>
                <a:ea typeface="游ゴシック" panose="020B0400000000000000" pitchFamily="50" charset="-128"/>
              </a:rPr>
              <a:t> 談</a:t>
            </a:r>
          </a:p>
        </p:txBody>
      </p:sp>
      <p:sp>
        <p:nvSpPr>
          <p:cNvPr id="10" name="下矢印 9"/>
          <p:cNvSpPr/>
          <p:nvPr/>
        </p:nvSpPr>
        <p:spPr>
          <a:xfrm>
            <a:off x="964500" y="1934612"/>
            <a:ext cx="722556" cy="3314733"/>
          </a:xfrm>
          <a:prstGeom prst="downArrow">
            <a:avLst>
              <a:gd name="adj1" fmla="val 58173"/>
              <a:gd name="adj2" fmla="val 42214"/>
            </a:avLst>
          </a:prstGeom>
          <a:ln>
            <a:noFill/>
          </a:ln>
        </p:spPr>
        <p:style>
          <a:lnRef idx="2">
            <a:schemeClr val="accent6">
              <a:shade val="50000"/>
            </a:schemeClr>
          </a:lnRef>
          <a:fillRef idx="1">
            <a:schemeClr val="accent6"/>
          </a:fillRef>
          <a:effectRef idx="0">
            <a:schemeClr val="accent6"/>
          </a:effectRef>
          <a:fontRef idx="minor">
            <a:schemeClr val="lt1"/>
          </a:fontRef>
        </p:style>
        <p:txBody>
          <a:bodyPr vert="eaVert" bIns="0" rtlCol="0" anchor="ctr"/>
          <a:lstStyle/>
          <a:p>
            <a:pPr algn="ctr" defTabSz="321686"/>
            <a:r>
              <a:rPr kumimoji="0" lang="ja-JP" altLang="en-US" sz="1126" dirty="0" smtClean="0">
                <a:solidFill>
                  <a:prstClr val="white"/>
                </a:solidFill>
                <a:latin typeface="Calibri" panose="020F0502020204030204"/>
                <a:ea typeface="游ゴシック" panose="020B0400000000000000" pitchFamily="50" charset="-128"/>
              </a:rPr>
              <a:t>　　　　　　　　　　　　　　</a:t>
            </a:r>
            <a:r>
              <a:rPr lang="ja-JP" altLang="en-US" sz="1126" dirty="0">
                <a:solidFill>
                  <a:prstClr val="white"/>
                </a:solidFill>
                <a:latin typeface="Calibri" panose="020F0502020204030204"/>
                <a:ea typeface="游ゴシック" panose="020B0400000000000000" pitchFamily="50" charset="-128"/>
              </a:rPr>
              <a:t>　</a:t>
            </a:r>
            <a:r>
              <a:rPr kumimoji="0" lang="ja-JP" altLang="en-US" sz="1126" dirty="0" smtClean="0">
                <a:solidFill>
                  <a:prstClr val="white"/>
                </a:solidFill>
                <a:latin typeface="Calibri" panose="020F0502020204030204"/>
                <a:ea typeface="游ゴシック" panose="020B0400000000000000" pitchFamily="50" charset="-128"/>
              </a:rPr>
              <a:t>受入（案内）</a:t>
            </a:r>
            <a:endParaRPr kumimoji="0" lang="ja-JP" altLang="en-US" sz="1126" dirty="0">
              <a:solidFill>
                <a:prstClr val="white"/>
              </a:solidFill>
              <a:latin typeface="Calibri" panose="020F0502020204030204"/>
              <a:ea typeface="游ゴシック" panose="020B0400000000000000" pitchFamily="50" charset="-128"/>
            </a:endParaRPr>
          </a:p>
        </p:txBody>
      </p:sp>
      <p:sp>
        <p:nvSpPr>
          <p:cNvPr id="11" name="下矢印 10"/>
          <p:cNvSpPr/>
          <p:nvPr/>
        </p:nvSpPr>
        <p:spPr>
          <a:xfrm>
            <a:off x="2229363" y="1934611"/>
            <a:ext cx="616222" cy="3314733"/>
          </a:xfrm>
          <a:prstGeom prst="downArrow">
            <a:avLst/>
          </a:prstGeom>
          <a:ln>
            <a:noFill/>
          </a:ln>
        </p:spPr>
        <p:style>
          <a:lnRef idx="2">
            <a:schemeClr val="accent6">
              <a:shade val="50000"/>
            </a:schemeClr>
          </a:lnRef>
          <a:fillRef idx="1">
            <a:schemeClr val="accent6"/>
          </a:fillRef>
          <a:effectRef idx="0">
            <a:schemeClr val="accent6"/>
          </a:effectRef>
          <a:fontRef idx="minor">
            <a:schemeClr val="lt1"/>
          </a:fontRef>
        </p:style>
        <p:txBody>
          <a:bodyPr vert="eaVert" rtlCol="0" anchor="ctr"/>
          <a:lstStyle/>
          <a:p>
            <a:pPr marL="0" lvl="1" algn="ctr" defTabSz="321686"/>
            <a:r>
              <a:rPr kumimoji="0" lang="ja-JP" altLang="en-US" sz="1126" dirty="0">
                <a:solidFill>
                  <a:prstClr val="white"/>
                </a:solidFill>
                <a:latin typeface="Calibri" panose="020F0502020204030204"/>
                <a:ea typeface="游ゴシック" panose="020B0400000000000000" pitchFamily="50" charset="-128"/>
              </a:rPr>
              <a:t>　</a:t>
            </a:r>
            <a:r>
              <a:rPr kumimoji="0" lang="ja-JP" altLang="en-US" sz="1126" dirty="0" smtClean="0">
                <a:solidFill>
                  <a:prstClr val="white"/>
                </a:solidFill>
                <a:latin typeface="Calibri" panose="020F0502020204030204"/>
                <a:ea typeface="游ゴシック" panose="020B0400000000000000" pitchFamily="50" charset="-128"/>
              </a:rPr>
              <a:t>　　　　　　　　　　　　　　　</a:t>
            </a:r>
            <a:r>
              <a:rPr kumimoji="0" lang="ja-JP" altLang="en-US" sz="1126" dirty="0">
                <a:solidFill>
                  <a:prstClr val="white"/>
                </a:solidFill>
                <a:latin typeface="Calibri" panose="020F0502020204030204"/>
                <a:ea typeface="游ゴシック" panose="020B0400000000000000" pitchFamily="50" charset="-128"/>
              </a:rPr>
              <a:t>　</a:t>
            </a:r>
            <a:r>
              <a:rPr kumimoji="0" lang="ja-JP" altLang="en-US" sz="1126" dirty="0" smtClean="0">
                <a:solidFill>
                  <a:prstClr val="white"/>
                </a:solidFill>
                <a:latin typeface="Calibri" panose="020F0502020204030204"/>
                <a:ea typeface="游ゴシック" panose="020B0400000000000000" pitchFamily="50" charset="-128"/>
              </a:rPr>
              <a:t>　　案内</a:t>
            </a:r>
            <a:endParaRPr kumimoji="0" lang="ja-JP" altLang="en-US" sz="1126" dirty="0">
              <a:solidFill>
                <a:prstClr val="white"/>
              </a:solidFill>
              <a:latin typeface="Calibri" panose="020F0502020204030204"/>
              <a:ea typeface="游ゴシック" panose="020B0400000000000000" pitchFamily="50" charset="-128"/>
            </a:endParaRPr>
          </a:p>
        </p:txBody>
      </p:sp>
      <p:sp>
        <p:nvSpPr>
          <p:cNvPr id="12" name="正方形/長方形 11"/>
          <p:cNvSpPr/>
          <p:nvPr/>
        </p:nvSpPr>
        <p:spPr>
          <a:xfrm>
            <a:off x="2039844" y="2000715"/>
            <a:ext cx="1806013" cy="154800"/>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defTabSz="321686"/>
            <a:endParaRPr lang="ja-JP" altLang="en-US" sz="1266">
              <a:solidFill>
                <a:prstClr val="white"/>
              </a:solidFill>
              <a:latin typeface="Calibri" panose="020F0502020204030204"/>
              <a:ea typeface="游ゴシック" panose="020B0400000000000000" pitchFamily="50" charset="-128"/>
            </a:endParaRPr>
          </a:p>
        </p:txBody>
      </p:sp>
      <p:sp>
        <p:nvSpPr>
          <p:cNvPr id="14" name="正方形/長方形 13"/>
          <p:cNvSpPr/>
          <p:nvPr/>
        </p:nvSpPr>
        <p:spPr>
          <a:xfrm>
            <a:off x="1215712" y="1934613"/>
            <a:ext cx="1281700" cy="324000"/>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defTabSz="321686"/>
            <a:endParaRPr lang="ja-JP" altLang="en-US" sz="1266">
              <a:solidFill>
                <a:prstClr val="white"/>
              </a:solidFill>
              <a:latin typeface="Calibri" panose="020F0502020204030204"/>
              <a:ea typeface="游ゴシック" panose="020B0400000000000000" pitchFamily="50" charset="-128"/>
            </a:endParaRPr>
          </a:p>
        </p:txBody>
      </p:sp>
      <p:sp>
        <p:nvSpPr>
          <p:cNvPr id="15" name="下矢印 14"/>
          <p:cNvSpPr/>
          <p:nvPr/>
        </p:nvSpPr>
        <p:spPr>
          <a:xfrm rot="21600000">
            <a:off x="3612007" y="2000715"/>
            <a:ext cx="324000" cy="3248632"/>
          </a:xfrm>
          <a:prstGeom prst="downArrow">
            <a:avLst/>
          </a:prstGeom>
          <a:ln>
            <a:noFill/>
          </a:ln>
        </p:spPr>
        <p:style>
          <a:lnRef idx="2">
            <a:schemeClr val="accent6">
              <a:shade val="50000"/>
            </a:schemeClr>
          </a:lnRef>
          <a:fillRef idx="1">
            <a:schemeClr val="accent6"/>
          </a:fillRef>
          <a:effectRef idx="0">
            <a:schemeClr val="accent6"/>
          </a:effectRef>
          <a:fontRef idx="minor">
            <a:schemeClr val="lt1"/>
          </a:fontRef>
        </p:style>
        <p:txBody>
          <a:bodyPr vert="eaVert" rtlCol="0" anchor="ctr"/>
          <a:lstStyle/>
          <a:p>
            <a:pPr algn="ctr" defTabSz="321686"/>
            <a:r>
              <a:rPr kumimoji="0" lang="ja-JP" altLang="en-US" sz="1126" dirty="0" smtClean="0">
                <a:solidFill>
                  <a:prstClr val="white"/>
                </a:solidFill>
                <a:latin typeface="Calibri" panose="020F0502020204030204"/>
                <a:ea typeface="游ゴシック" panose="020B0400000000000000" pitchFamily="50" charset="-128"/>
              </a:rPr>
              <a:t>　　　　　　　　　　　　　　　　　　 案内</a:t>
            </a:r>
            <a:endParaRPr kumimoji="0" lang="ja-JP" altLang="en-US" sz="1126" dirty="0">
              <a:solidFill>
                <a:prstClr val="white"/>
              </a:solidFill>
              <a:latin typeface="Calibri" panose="020F0502020204030204"/>
              <a:ea typeface="游ゴシック" panose="020B0400000000000000" pitchFamily="50" charset="-128"/>
            </a:endParaRPr>
          </a:p>
        </p:txBody>
      </p:sp>
      <p:grpSp>
        <p:nvGrpSpPr>
          <p:cNvPr id="16" name="グループ化 15"/>
          <p:cNvGrpSpPr/>
          <p:nvPr/>
        </p:nvGrpSpPr>
        <p:grpSpPr>
          <a:xfrm>
            <a:off x="769497" y="3028367"/>
            <a:ext cx="1112563" cy="1095032"/>
            <a:chOff x="6415344" y="786976"/>
            <a:chExt cx="1369307" cy="1347732"/>
          </a:xfrm>
        </p:grpSpPr>
        <p:pic>
          <p:nvPicPr>
            <p:cNvPr id="17" name="図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93787" y="786976"/>
              <a:ext cx="900000" cy="866250"/>
            </a:xfrm>
            <a:prstGeom prst="rect">
              <a:avLst/>
            </a:prstGeom>
          </p:spPr>
        </p:pic>
        <p:pic>
          <p:nvPicPr>
            <p:cNvPr id="18" name="図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51445" y="997746"/>
              <a:ext cx="504000" cy="629592"/>
            </a:xfrm>
            <a:prstGeom prst="rect">
              <a:avLst/>
            </a:prstGeom>
          </p:spPr>
        </p:pic>
        <p:sp>
          <p:nvSpPr>
            <p:cNvPr id="19" name="角丸四角形 18"/>
            <p:cNvSpPr/>
            <p:nvPr/>
          </p:nvSpPr>
          <p:spPr>
            <a:xfrm>
              <a:off x="6415344" y="1596164"/>
              <a:ext cx="1369307" cy="538544"/>
            </a:xfrm>
            <a:prstGeom prst="roundRect">
              <a:avLst/>
            </a:prstGeom>
          </p:spPr>
          <p:style>
            <a:lnRef idx="2">
              <a:schemeClr val="dk1"/>
            </a:lnRef>
            <a:fillRef idx="1">
              <a:schemeClr val="lt1"/>
            </a:fillRef>
            <a:effectRef idx="0">
              <a:schemeClr val="dk1"/>
            </a:effectRef>
            <a:fontRef idx="minor">
              <a:schemeClr val="dk1"/>
            </a:fontRef>
          </p:style>
          <p:txBody>
            <a:bodyPr wrap="none" rtlCol="0" anchor="ctr">
              <a:spAutoFit/>
            </a:bodyPr>
            <a:lstStyle/>
            <a:p>
              <a:pPr algn="ctr" defTabSz="321686"/>
              <a:r>
                <a:rPr kumimoji="0" lang="ja-JP" altLang="en-US" sz="985" dirty="0">
                  <a:solidFill>
                    <a:prstClr val="black"/>
                  </a:solidFill>
                  <a:latin typeface="Calibri" panose="020F0502020204030204"/>
                  <a:ea typeface="游ゴシック" panose="020B0400000000000000" pitchFamily="50" charset="-128"/>
                </a:rPr>
                <a:t>かかりつけ</a:t>
              </a:r>
              <a:r>
                <a:rPr kumimoji="0" lang="ja-JP" altLang="en-US" sz="985" dirty="0" smtClean="0">
                  <a:solidFill>
                    <a:prstClr val="black"/>
                  </a:solidFill>
                  <a:latin typeface="Calibri" panose="020F0502020204030204"/>
                  <a:ea typeface="游ゴシック" panose="020B0400000000000000" pitchFamily="50" charset="-128"/>
                </a:rPr>
                <a:t>医・</a:t>
              </a:r>
              <a:endParaRPr kumimoji="0" lang="en-US" altLang="ja-JP" sz="985" dirty="0" smtClean="0">
                <a:solidFill>
                  <a:prstClr val="black"/>
                </a:solidFill>
                <a:latin typeface="Calibri" panose="020F0502020204030204"/>
                <a:ea typeface="游ゴシック" panose="020B0400000000000000" pitchFamily="50" charset="-128"/>
              </a:endParaRPr>
            </a:p>
            <a:p>
              <a:pPr algn="ctr" defTabSz="321686"/>
              <a:r>
                <a:rPr kumimoji="0" lang="ja-JP" altLang="en-US" sz="985" dirty="0" smtClean="0">
                  <a:solidFill>
                    <a:prstClr val="black"/>
                  </a:solidFill>
                  <a:latin typeface="Calibri" panose="020F0502020204030204"/>
                  <a:ea typeface="游ゴシック" panose="020B0400000000000000" pitchFamily="50" charset="-128"/>
                </a:rPr>
                <a:t>一般医療</a:t>
              </a:r>
              <a:r>
                <a:rPr kumimoji="0" lang="ja-JP" altLang="en-US" sz="985" dirty="0">
                  <a:solidFill>
                    <a:prstClr val="black"/>
                  </a:solidFill>
                  <a:latin typeface="Calibri" panose="020F0502020204030204"/>
                  <a:ea typeface="游ゴシック" panose="020B0400000000000000" pitchFamily="50" charset="-128"/>
                </a:rPr>
                <a:t>機関</a:t>
              </a:r>
              <a:r>
                <a:rPr kumimoji="0" lang="ja-JP" altLang="en-US" sz="985" dirty="0" smtClean="0">
                  <a:solidFill>
                    <a:prstClr val="black"/>
                  </a:solidFill>
                  <a:latin typeface="Calibri" panose="020F0502020204030204"/>
                  <a:ea typeface="游ゴシック" panose="020B0400000000000000" pitchFamily="50" charset="-128"/>
                </a:rPr>
                <a:t>等</a:t>
              </a:r>
              <a:endParaRPr kumimoji="0" lang="ja-JP" altLang="en-US" sz="985" dirty="0">
                <a:solidFill>
                  <a:prstClr val="black"/>
                </a:solidFill>
                <a:latin typeface="Calibri" panose="020F0502020204030204"/>
                <a:ea typeface="游ゴシック" panose="020B0400000000000000" pitchFamily="50" charset="-128"/>
              </a:endParaRPr>
            </a:p>
          </p:txBody>
        </p:sp>
      </p:grpSp>
      <p:pic>
        <p:nvPicPr>
          <p:cNvPr id="20" name="図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21412" y="5291163"/>
            <a:ext cx="629179" cy="540000"/>
          </a:xfrm>
          <a:prstGeom prst="rect">
            <a:avLst/>
          </a:prstGeom>
        </p:spPr>
      </p:pic>
      <p:sp>
        <p:nvSpPr>
          <p:cNvPr id="22" name="角丸四角形 21"/>
          <p:cNvSpPr/>
          <p:nvPr/>
        </p:nvSpPr>
        <p:spPr>
          <a:xfrm>
            <a:off x="1595836" y="5765125"/>
            <a:ext cx="1937925" cy="374571"/>
          </a:xfrm>
          <a:prstGeom prst="roundRect">
            <a:avLst/>
          </a:prstGeom>
          <a:noFill/>
          <a:ln>
            <a:noFill/>
          </a:ln>
        </p:spPr>
        <p:style>
          <a:lnRef idx="2">
            <a:schemeClr val="dk1"/>
          </a:lnRef>
          <a:fillRef idx="1">
            <a:schemeClr val="lt1"/>
          </a:fillRef>
          <a:effectRef idx="0">
            <a:schemeClr val="dk1"/>
          </a:effectRef>
          <a:fontRef idx="minor">
            <a:schemeClr val="dk1"/>
          </a:fontRef>
        </p:style>
        <p:txBody>
          <a:bodyPr wrap="none" lIns="36000" rIns="36000" rtlCol="0" anchor="ctr">
            <a:spAutoFit/>
          </a:bodyPr>
          <a:lstStyle/>
          <a:p>
            <a:pPr algn="ctr" defTabSz="321686"/>
            <a:r>
              <a:rPr kumimoji="0" lang="ja-JP" altLang="en-US" sz="1600" b="1" dirty="0">
                <a:solidFill>
                  <a:prstClr val="black"/>
                </a:solidFill>
                <a:latin typeface="Calibri" panose="020F0502020204030204"/>
                <a:ea typeface="游ゴシック" panose="020B0400000000000000" pitchFamily="50" charset="-128"/>
              </a:rPr>
              <a:t>診療・</a:t>
            </a:r>
            <a:r>
              <a:rPr kumimoji="0" lang="ja-JP" altLang="en-US" sz="1600" b="1" dirty="0" smtClean="0">
                <a:solidFill>
                  <a:prstClr val="black"/>
                </a:solidFill>
                <a:latin typeface="Calibri" panose="020F0502020204030204"/>
                <a:ea typeface="游ゴシック" panose="020B0400000000000000" pitchFamily="50" charset="-128"/>
              </a:rPr>
              <a:t>検査医療機関</a:t>
            </a:r>
            <a:endParaRPr kumimoji="0" lang="en-US" altLang="ja-JP" sz="1000" b="1" dirty="0" smtClean="0">
              <a:solidFill>
                <a:prstClr val="black"/>
              </a:solidFill>
              <a:latin typeface="Calibri" panose="020F0502020204030204"/>
              <a:ea typeface="游ゴシック" panose="020B0400000000000000" pitchFamily="50" charset="-128"/>
            </a:endParaRPr>
          </a:p>
        </p:txBody>
      </p:sp>
      <p:sp>
        <p:nvSpPr>
          <p:cNvPr id="23" name="角丸四角形 22"/>
          <p:cNvSpPr/>
          <p:nvPr/>
        </p:nvSpPr>
        <p:spPr>
          <a:xfrm>
            <a:off x="1941312" y="3168351"/>
            <a:ext cx="2325774" cy="1273148"/>
          </a:xfrm>
          <a:prstGeom prst="roundRect">
            <a:avLst>
              <a:gd name="adj" fmla="val 9768"/>
            </a:avLst>
          </a:prstGeom>
          <a:noFill/>
          <a:ln w="28575" cap="flat" cmpd="sng" algn="ctr">
            <a:solidFill>
              <a:schemeClr val="tx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ot="0" spcFirstLastPara="0" vertOverflow="overflow" horzOverflow="overflow" vert="horz" wrap="square" lIns="74295" tIns="37147" rIns="74295" bIns="37147" numCol="1" spcCol="0" rtlCol="0" fromWordArt="0" anchor="ctr" anchorCtr="0" forceAA="0" compatLnSpc="1">
            <a:prstTxWarp prst="textNoShape">
              <a:avLst/>
            </a:prstTxWarp>
            <a:noAutofit/>
          </a:bodyPr>
          <a:lstStyle/>
          <a:p>
            <a:pPr algn="ctr" defTabSz="321686"/>
            <a:endParaRPr kumimoji="0" lang="ja-JP" altLang="en-US" sz="1463">
              <a:solidFill>
                <a:srgbClr val="5B9BD5"/>
              </a:solidFill>
              <a:latin typeface="Calibri" panose="020F0502020204030204"/>
              <a:ea typeface="游ゴシック" panose="020B0400000000000000" pitchFamily="50" charset="-128"/>
            </a:endParaRPr>
          </a:p>
        </p:txBody>
      </p:sp>
      <p:pic>
        <p:nvPicPr>
          <p:cNvPr id="24" name="図 2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40706" y="3453925"/>
            <a:ext cx="702000" cy="702000"/>
          </a:xfrm>
          <a:prstGeom prst="rect">
            <a:avLst/>
          </a:prstGeom>
        </p:spPr>
      </p:pic>
      <p:grpSp>
        <p:nvGrpSpPr>
          <p:cNvPr id="25" name="グループ化 24"/>
          <p:cNvGrpSpPr/>
          <p:nvPr/>
        </p:nvGrpSpPr>
        <p:grpSpPr>
          <a:xfrm>
            <a:off x="2036244" y="3366409"/>
            <a:ext cx="1091845" cy="877033"/>
            <a:chOff x="3968539" y="1578840"/>
            <a:chExt cx="1343810" cy="1079426"/>
          </a:xfrm>
        </p:grpSpPr>
        <p:pic>
          <p:nvPicPr>
            <p:cNvPr id="26" name="図 2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280440" y="1578840"/>
              <a:ext cx="720000" cy="798890"/>
            </a:xfrm>
            <a:prstGeom prst="rect">
              <a:avLst/>
            </a:prstGeom>
          </p:spPr>
        </p:pic>
        <p:sp>
          <p:nvSpPr>
            <p:cNvPr id="27" name="角丸四角形 26"/>
            <p:cNvSpPr/>
            <p:nvPr/>
          </p:nvSpPr>
          <p:spPr>
            <a:xfrm>
              <a:off x="3968539" y="2326129"/>
              <a:ext cx="1343810" cy="332137"/>
            </a:xfrm>
            <a:prstGeom prst="roundRect">
              <a:avLst/>
            </a:prstGeom>
          </p:spPr>
          <p:style>
            <a:lnRef idx="2">
              <a:schemeClr val="dk1"/>
            </a:lnRef>
            <a:fillRef idx="1">
              <a:schemeClr val="lt1"/>
            </a:fillRef>
            <a:effectRef idx="0">
              <a:schemeClr val="dk1"/>
            </a:effectRef>
            <a:fontRef idx="minor">
              <a:schemeClr val="dk1"/>
            </a:fontRef>
          </p:style>
          <p:txBody>
            <a:bodyPr wrap="none" rtlCol="0" anchor="ctr">
              <a:spAutoFit/>
            </a:bodyPr>
            <a:lstStyle/>
            <a:p>
              <a:pPr algn="ctr" defTabSz="321686"/>
              <a:r>
                <a:rPr kumimoji="0" lang="ja-JP" altLang="en-US" sz="985" dirty="0">
                  <a:solidFill>
                    <a:prstClr val="black"/>
                  </a:solidFill>
                  <a:latin typeface="Calibri" panose="020F0502020204030204"/>
                  <a:ea typeface="游ゴシック" panose="020B0400000000000000" pitchFamily="50" charset="-128"/>
                </a:rPr>
                <a:t>コールセンター</a:t>
              </a:r>
            </a:p>
          </p:txBody>
        </p:sp>
      </p:grpSp>
      <p:sp>
        <p:nvSpPr>
          <p:cNvPr id="28" name="角丸四角形 27"/>
          <p:cNvSpPr/>
          <p:nvPr/>
        </p:nvSpPr>
        <p:spPr>
          <a:xfrm>
            <a:off x="2236393" y="3037661"/>
            <a:ext cx="1735612" cy="269861"/>
          </a:xfrm>
          <a:prstGeom prst="roundRect">
            <a:avLst/>
          </a:prstGeom>
        </p:spPr>
        <p:style>
          <a:lnRef idx="2">
            <a:schemeClr val="dk1"/>
          </a:lnRef>
          <a:fillRef idx="1">
            <a:schemeClr val="lt1"/>
          </a:fillRef>
          <a:effectRef idx="0">
            <a:schemeClr val="dk1"/>
          </a:effectRef>
          <a:fontRef idx="minor">
            <a:schemeClr val="dk1"/>
          </a:fontRef>
        </p:style>
        <p:txBody>
          <a:bodyPr wrap="none" lIns="36000" rIns="36000" rtlCol="0" anchor="ctr">
            <a:spAutoFit/>
          </a:bodyPr>
          <a:lstStyle/>
          <a:p>
            <a:pPr algn="ctr" defTabSz="321686"/>
            <a:r>
              <a:rPr kumimoji="0" lang="ja-JP" altLang="en-US" sz="985" dirty="0" smtClean="0">
                <a:solidFill>
                  <a:prstClr val="black"/>
                </a:solidFill>
                <a:latin typeface="Calibri" panose="020F0502020204030204"/>
                <a:ea typeface="游ゴシック" panose="020B0400000000000000" pitchFamily="50" charset="-128"/>
              </a:rPr>
              <a:t>新型コロナ受診相談センター</a:t>
            </a:r>
            <a:endParaRPr kumimoji="0" lang="ja-JP" altLang="en-US" sz="985" dirty="0">
              <a:solidFill>
                <a:prstClr val="black"/>
              </a:solidFill>
              <a:latin typeface="Calibri" panose="020F0502020204030204"/>
              <a:ea typeface="游ゴシック" panose="020B0400000000000000" pitchFamily="50" charset="-128"/>
            </a:endParaRPr>
          </a:p>
        </p:txBody>
      </p:sp>
      <p:grpSp>
        <p:nvGrpSpPr>
          <p:cNvPr id="29" name="グループ化 28"/>
          <p:cNvGrpSpPr/>
          <p:nvPr/>
        </p:nvGrpSpPr>
        <p:grpSpPr>
          <a:xfrm>
            <a:off x="2195362" y="1727777"/>
            <a:ext cx="711269" cy="837963"/>
            <a:chOff x="2564689" y="536873"/>
            <a:chExt cx="875408" cy="1031338"/>
          </a:xfrm>
        </p:grpSpPr>
        <p:pic>
          <p:nvPicPr>
            <p:cNvPr id="30" name="図 2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642391" y="536873"/>
              <a:ext cx="720000" cy="756000"/>
            </a:xfrm>
            <a:prstGeom prst="rect">
              <a:avLst/>
            </a:prstGeom>
            <a:noFill/>
          </p:spPr>
        </p:pic>
        <p:sp>
          <p:nvSpPr>
            <p:cNvPr id="31" name="角丸四角形 30"/>
            <p:cNvSpPr/>
            <p:nvPr/>
          </p:nvSpPr>
          <p:spPr>
            <a:xfrm>
              <a:off x="2564689" y="1236075"/>
              <a:ext cx="875408" cy="332136"/>
            </a:xfrm>
            <a:prstGeom prst="roundRect">
              <a:avLst/>
            </a:prstGeom>
            <a:solidFill>
              <a:schemeClr val="bg1"/>
            </a:solidFill>
          </p:spPr>
          <p:style>
            <a:lnRef idx="2">
              <a:schemeClr val="dk1"/>
            </a:lnRef>
            <a:fillRef idx="1">
              <a:schemeClr val="lt1"/>
            </a:fillRef>
            <a:effectRef idx="0">
              <a:schemeClr val="dk1"/>
            </a:effectRef>
            <a:fontRef idx="minor">
              <a:schemeClr val="dk1"/>
            </a:fontRef>
          </p:style>
          <p:txBody>
            <a:bodyPr wrap="none" rtlCol="0" anchor="ctr">
              <a:spAutoFit/>
            </a:bodyPr>
            <a:lstStyle/>
            <a:p>
              <a:pPr algn="ctr" defTabSz="321686"/>
              <a:r>
                <a:rPr kumimoji="0" lang="ja-JP" altLang="en-US" sz="985" dirty="0">
                  <a:solidFill>
                    <a:prstClr val="black"/>
                  </a:solidFill>
                  <a:latin typeface="Calibri" panose="020F0502020204030204"/>
                  <a:ea typeface="游ゴシック" panose="020B0400000000000000" pitchFamily="50" charset="-128"/>
                </a:rPr>
                <a:t>発熱患者</a:t>
              </a:r>
            </a:p>
          </p:txBody>
        </p:sp>
      </p:grpSp>
      <p:sp>
        <p:nvSpPr>
          <p:cNvPr id="32" name="テキスト ボックス 31"/>
          <p:cNvSpPr txBox="1"/>
          <p:nvPr/>
        </p:nvSpPr>
        <p:spPr>
          <a:xfrm>
            <a:off x="663526" y="2611286"/>
            <a:ext cx="1260000" cy="352148"/>
          </a:xfrm>
          <a:prstGeom prst="rect">
            <a:avLst/>
          </a:prstGeom>
          <a:noFill/>
          <a:ln>
            <a:solidFill>
              <a:schemeClr val="tx1"/>
            </a:solidFill>
            <a:prstDash val="dash"/>
          </a:ln>
        </p:spPr>
        <p:txBody>
          <a:bodyPr wrap="square" lIns="72000" rIns="72000" rtlCol="0">
            <a:spAutoFit/>
          </a:bodyPr>
          <a:lstStyle/>
          <a:p>
            <a:pPr algn="ctr" defTabSz="321686"/>
            <a:r>
              <a:rPr lang="ja-JP" altLang="en-US" sz="844" dirty="0">
                <a:solidFill>
                  <a:prstClr val="black"/>
                </a:solidFill>
                <a:latin typeface="Calibri" panose="020F0502020204030204"/>
                <a:ea typeface="游ゴシック" panose="020B0400000000000000" pitchFamily="50" charset="-128"/>
              </a:rPr>
              <a:t>①かかりつけ医等の身近な医療機関へ相談</a:t>
            </a:r>
          </a:p>
        </p:txBody>
      </p:sp>
      <p:sp>
        <p:nvSpPr>
          <p:cNvPr id="33" name="テキスト ボックス 32"/>
          <p:cNvSpPr txBox="1"/>
          <p:nvPr/>
        </p:nvSpPr>
        <p:spPr>
          <a:xfrm>
            <a:off x="2204199" y="2611286"/>
            <a:ext cx="1800000" cy="360000"/>
          </a:xfrm>
          <a:prstGeom prst="rect">
            <a:avLst/>
          </a:prstGeom>
          <a:noFill/>
          <a:ln>
            <a:solidFill>
              <a:schemeClr val="tx1"/>
            </a:solidFill>
            <a:prstDash val="dash"/>
          </a:ln>
        </p:spPr>
        <p:txBody>
          <a:bodyPr wrap="square" lIns="36000" rIns="36000" rtlCol="0">
            <a:spAutoFit/>
          </a:bodyPr>
          <a:lstStyle/>
          <a:p>
            <a:pPr algn="ctr" defTabSz="321686"/>
            <a:r>
              <a:rPr lang="ja-JP" altLang="en-US" sz="844" dirty="0">
                <a:solidFill>
                  <a:prstClr val="black"/>
                </a:solidFill>
                <a:latin typeface="Calibri" panose="020F0502020204030204"/>
                <a:ea typeface="游ゴシック" panose="020B0400000000000000" pitchFamily="50" charset="-128"/>
              </a:rPr>
              <a:t>②相談する医療機関</a:t>
            </a:r>
            <a:r>
              <a:rPr lang="ja-JP" altLang="en-US" sz="844" dirty="0" smtClean="0">
                <a:solidFill>
                  <a:prstClr val="black"/>
                </a:solidFill>
                <a:latin typeface="Calibri" panose="020F0502020204030204"/>
                <a:ea typeface="游ゴシック" panose="020B0400000000000000" pitchFamily="50" charset="-128"/>
              </a:rPr>
              <a:t>に迷う場合は新型コロナ受診相談センターへ相談</a:t>
            </a:r>
            <a:endParaRPr lang="ja-JP" altLang="en-US" sz="844" dirty="0">
              <a:solidFill>
                <a:prstClr val="black"/>
              </a:solidFill>
              <a:latin typeface="Calibri" panose="020F0502020204030204"/>
              <a:ea typeface="游ゴシック" panose="020B0400000000000000" pitchFamily="50" charset="-128"/>
            </a:endParaRPr>
          </a:p>
        </p:txBody>
      </p:sp>
      <p:sp>
        <p:nvSpPr>
          <p:cNvPr id="34" name="テキスト ボックス 33"/>
          <p:cNvSpPr txBox="1"/>
          <p:nvPr/>
        </p:nvSpPr>
        <p:spPr>
          <a:xfrm>
            <a:off x="3080095" y="5415625"/>
            <a:ext cx="1377642" cy="222240"/>
          </a:xfrm>
          <a:prstGeom prst="rect">
            <a:avLst/>
          </a:prstGeom>
          <a:noFill/>
          <a:ln>
            <a:solidFill>
              <a:schemeClr val="tx1"/>
            </a:solidFill>
            <a:prstDash val="dash"/>
          </a:ln>
        </p:spPr>
        <p:txBody>
          <a:bodyPr wrap="square" rtlCol="0">
            <a:spAutoFit/>
          </a:bodyPr>
          <a:lstStyle/>
          <a:p>
            <a:pPr algn="ctr" defTabSz="321686"/>
            <a:r>
              <a:rPr lang="ja-JP" altLang="en-US" sz="844" b="1" dirty="0">
                <a:solidFill>
                  <a:prstClr val="black"/>
                </a:solidFill>
                <a:latin typeface="Calibri" panose="020F0502020204030204"/>
                <a:ea typeface="游ゴシック" panose="020B0400000000000000" pitchFamily="50" charset="-128"/>
              </a:rPr>
              <a:t>ＰＣＲ</a:t>
            </a:r>
            <a:r>
              <a:rPr lang="ja-JP" altLang="en-US" sz="844" b="1" dirty="0" smtClean="0">
                <a:solidFill>
                  <a:prstClr val="black"/>
                </a:solidFill>
                <a:latin typeface="Calibri" panose="020F0502020204030204"/>
                <a:ea typeface="游ゴシック" panose="020B0400000000000000" pitchFamily="50" charset="-128"/>
              </a:rPr>
              <a:t>検査等の</a:t>
            </a:r>
            <a:r>
              <a:rPr lang="ja-JP" altLang="en-US" sz="844" b="1" dirty="0">
                <a:solidFill>
                  <a:prstClr val="black"/>
                </a:solidFill>
                <a:latin typeface="Calibri" panose="020F0502020204030204"/>
                <a:ea typeface="游ゴシック" panose="020B0400000000000000" pitchFamily="50" charset="-128"/>
              </a:rPr>
              <a:t>実施</a:t>
            </a:r>
          </a:p>
        </p:txBody>
      </p:sp>
      <p:sp>
        <p:nvSpPr>
          <p:cNvPr id="37" name="角丸四角形 36"/>
          <p:cNvSpPr/>
          <p:nvPr/>
        </p:nvSpPr>
        <p:spPr>
          <a:xfrm>
            <a:off x="701298" y="6079942"/>
            <a:ext cx="1092405" cy="438949"/>
          </a:xfrm>
          <a:prstGeom prst="roundRect">
            <a:avLst/>
          </a:prstGeom>
          <a:solidFill>
            <a:schemeClr val="accent5">
              <a:lumMod val="20000"/>
              <a:lumOff val="80000"/>
            </a:schemeClr>
          </a:solidFill>
          <a:ln w="31750" cmpd="dbl"/>
        </p:spPr>
        <p:style>
          <a:lnRef idx="2">
            <a:schemeClr val="dk1"/>
          </a:lnRef>
          <a:fillRef idx="1">
            <a:schemeClr val="lt1"/>
          </a:fillRef>
          <a:effectRef idx="0">
            <a:schemeClr val="dk1"/>
          </a:effectRef>
          <a:fontRef idx="minor">
            <a:schemeClr val="dk1"/>
          </a:fontRef>
        </p:style>
        <p:txBody>
          <a:bodyPr wrap="square" lIns="36000" rIns="36000" rtlCol="0" anchor="ctr">
            <a:noAutofit/>
          </a:bodyPr>
          <a:lstStyle/>
          <a:p>
            <a:pPr algn="ctr" defTabSz="321686"/>
            <a:r>
              <a:rPr kumimoji="0" lang="ja-JP" altLang="en-US" sz="1200" dirty="0" smtClean="0">
                <a:solidFill>
                  <a:prstClr val="black"/>
                </a:solidFill>
                <a:latin typeface="Calibri" panose="020F0502020204030204"/>
                <a:ea typeface="游ゴシック" panose="020B0400000000000000" pitchFamily="50" charset="-128"/>
              </a:rPr>
              <a:t>かかりつけ医</a:t>
            </a:r>
          </a:p>
        </p:txBody>
      </p:sp>
      <p:sp>
        <p:nvSpPr>
          <p:cNvPr id="38" name="角丸四角形 37"/>
          <p:cNvSpPr/>
          <p:nvPr/>
        </p:nvSpPr>
        <p:spPr>
          <a:xfrm>
            <a:off x="2959456" y="6084731"/>
            <a:ext cx="1512896" cy="434161"/>
          </a:xfrm>
          <a:prstGeom prst="roundRect">
            <a:avLst/>
          </a:prstGeom>
        </p:spPr>
        <p:style>
          <a:lnRef idx="2">
            <a:schemeClr val="dk1"/>
          </a:lnRef>
          <a:fillRef idx="1">
            <a:schemeClr val="lt1"/>
          </a:fillRef>
          <a:effectRef idx="0">
            <a:schemeClr val="dk1"/>
          </a:effectRef>
          <a:fontRef idx="minor">
            <a:schemeClr val="dk1"/>
          </a:fontRef>
        </p:style>
        <p:txBody>
          <a:bodyPr wrap="square" lIns="0" rIns="0" rtlCol="0" anchor="ctr">
            <a:spAutoFit/>
          </a:bodyPr>
          <a:lstStyle/>
          <a:p>
            <a:pPr algn="ctr" defTabSz="321686"/>
            <a:r>
              <a:rPr kumimoji="0" lang="ja-JP" altLang="en-US" sz="975" dirty="0" smtClean="0">
                <a:solidFill>
                  <a:prstClr val="black"/>
                </a:solidFill>
                <a:latin typeface="Calibri" panose="020F0502020204030204"/>
                <a:ea typeface="游ゴシック" panose="020B0400000000000000" pitchFamily="50" charset="-128"/>
              </a:rPr>
              <a:t>受診調整機能付</a:t>
            </a:r>
            <a:endParaRPr kumimoji="0" lang="en-US" altLang="ja-JP" sz="975" dirty="0" smtClean="0">
              <a:solidFill>
                <a:prstClr val="black"/>
              </a:solidFill>
              <a:latin typeface="Calibri" panose="020F0502020204030204"/>
              <a:ea typeface="游ゴシック" panose="020B0400000000000000" pitchFamily="50" charset="-128"/>
            </a:endParaRPr>
          </a:p>
          <a:p>
            <a:pPr algn="ctr" defTabSz="321686"/>
            <a:r>
              <a:rPr kumimoji="0" lang="ja-JP" altLang="en-US" sz="975" dirty="0" smtClean="0">
                <a:solidFill>
                  <a:prstClr val="black"/>
                </a:solidFill>
                <a:latin typeface="Calibri" panose="020F0502020204030204"/>
                <a:ea typeface="游ゴシック" panose="020B0400000000000000" pitchFamily="50" charset="-128"/>
              </a:rPr>
              <a:t>地域外来・検査センター</a:t>
            </a:r>
            <a:endParaRPr kumimoji="0" lang="en-US" altLang="ja-JP" sz="975" dirty="0" smtClean="0">
              <a:solidFill>
                <a:prstClr val="black"/>
              </a:solidFill>
              <a:latin typeface="Calibri" panose="020F0502020204030204"/>
              <a:ea typeface="游ゴシック" panose="020B0400000000000000" pitchFamily="50" charset="-128"/>
            </a:endParaRPr>
          </a:p>
        </p:txBody>
      </p:sp>
      <p:sp>
        <p:nvSpPr>
          <p:cNvPr id="39" name="角丸四角形 38"/>
          <p:cNvSpPr/>
          <p:nvPr/>
        </p:nvSpPr>
        <p:spPr>
          <a:xfrm>
            <a:off x="1858288" y="6080442"/>
            <a:ext cx="1041502" cy="438450"/>
          </a:xfrm>
          <a:prstGeom prst="roundRect">
            <a:avLst/>
          </a:prstGeom>
        </p:spPr>
        <p:style>
          <a:lnRef idx="2">
            <a:schemeClr val="dk1"/>
          </a:lnRef>
          <a:fillRef idx="1">
            <a:schemeClr val="lt1"/>
          </a:fillRef>
          <a:effectRef idx="0">
            <a:schemeClr val="dk1"/>
          </a:effectRef>
          <a:fontRef idx="minor">
            <a:schemeClr val="dk1"/>
          </a:fontRef>
        </p:style>
        <p:txBody>
          <a:bodyPr wrap="square" lIns="36000" rIns="36000" rtlCol="0" anchor="ctr">
            <a:noAutofit/>
          </a:bodyPr>
          <a:lstStyle/>
          <a:p>
            <a:pPr lvl="0" algn="ctr" defTabSz="321686"/>
            <a:r>
              <a:rPr kumimoji="0" lang="ja-JP" altLang="en-US" sz="975" dirty="0">
                <a:solidFill>
                  <a:prstClr val="black"/>
                </a:solidFill>
              </a:rPr>
              <a:t>帰国者・接触者外来</a:t>
            </a:r>
            <a:endParaRPr kumimoji="0" lang="en-US" altLang="ja-JP" sz="975" dirty="0">
              <a:solidFill>
                <a:prstClr val="black"/>
              </a:solidFill>
            </a:endParaRPr>
          </a:p>
        </p:txBody>
      </p:sp>
      <p:sp>
        <p:nvSpPr>
          <p:cNvPr id="44" name="テキスト ボックス 43"/>
          <p:cNvSpPr txBox="1"/>
          <p:nvPr/>
        </p:nvSpPr>
        <p:spPr>
          <a:xfrm>
            <a:off x="5803154" y="1513824"/>
            <a:ext cx="3236784" cy="307777"/>
          </a:xfrm>
          <a:prstGeom prst="rect">
            <a:avLst/>
          </a:prstGeom>
          <a:noFill/>
        </p:spPr>
        <p:txBody>
          <a:bodyPr wrap="none" rtlCol="0">
            <a:spAutoFit/>
          </a:bodyPr>
          <a:lstStyle/>
          <a:p>
            <a:r>
              <a:rPr kumimoji="1" lang="ja-JP" altLang="en-US" sz="1400" b="1" dirty="0" smtClean="0"/>
              <a:t>≪新型</a:t>
            </a:r>
            <a:r>
              <a:rPr kumimoji="1" lang="ja-JP" altLang="en-US" sz="1400" b="1" dirty="0"/>
              <a:t>コロナ受診相談</a:t>
            </a:r>
            <a:r>
              <a:rPr kumimoji="1" lang="ja-JP" altLang="en-US" sz="1400" b="1" dirty="0" smtClean="0"/>
              <a:t>センター一覧≫</a:t>
            </a:r>
            <a:endParaRPr kumimoji="1" lang="ja-JP" altLang="en-US" sz="1400" b="1" dirty="0"/>
          </a:p>
        </p:txBody>
      </p:sp>
      <p:graphicFrame>
        <p:nvGraphicFramePr>
          <p:cNvPr id="45" name="表 44"/>
          <p:cNvGraphicFramePr>
            <a:graphicFrameLocks noGrp="1"/>
          </p:cNvGraphicFramePr>
          <p:nvPr>
            <p:extLst>
              <p:ext uri="{D42A27DB-BD31-4B8C-83A1-F6EECF244321}">
                <p14:modId xmlns:p14="http://schemas.microsoft.com/office/powerpoint/2010/main" val="3880928965"/>
              </p:ext>
            </p:extLst>
          </p:nvPr>
        </p:nvGraphicFramePr>
        <p:xfrm>
          <a:off x="5081546" y="1804960"/>
          <a:ext cx="4680000" cy="4519773"/>
        </p:xfrm>
        <a:graphic>
          <a:graphicData uri="http://schemas.openxmlformats.org/drawingml/2006/table">
            <a:tbl>
              <a:tblPr firstRow="1" bandRow="1">
                <a:tableStyleId>{5C22544A-7EE6-4342-B048-85BDC9FD1C3A}</a:tableStyleId>
              </a:tblPr>
              <a:tblGrid>
                <a:gridCol w="1800000">
                  <a:extLst>
                    <a:ext uri="{9D8B030D-6E8A-4147-A177-3AD203B41FA5}">
                      <a16:colId xmlns:a16="http://schemas.microsoft.com/office/drawing/2014/main" val="3218311670"/>
                    </a:ext>
                  </a:extLst>
                </a:gridCol>
                <a:gridCol w="1440000">
                  <a:extLst>
                    <a:ext uri="{9D8B030D-6E8A-4147-A177-3AD203B41FA5}">
                      <a16:colId xmlns:a16="http://schemas.microsoft.com/office/drawing/2014/main" val="4129923534"/>
                    </a:ext>
                  </a:extLst>
                </a:gridCol>
                <a:gridCol w="1440000">
                  <a:extLst>
                    <a:ext uri="{9D8B030D-6E8A-4147-A177-3AD203B41FA5}">
                      <a16:colId xmlns:a16="http://schemas.microsoft.com/office/drawing/2014/main" val="2334180582"/>
                    </a:ext>
                  </a:extLst>
                </a:gridCol>
              </a:tblGrid>
              <a:tr h="225633">
                <a:tc>
                  <a:txBody>
                    <a:bodyPr/>
                    <a:lstStyle/>
                    <a:p>
                      <a:pPr algn="ctr">
                        <a:lnSpc>
                          <a:spcPct val="100000"/>
                        </a:lnSpc>
                      </a:pPr>
                      <a:r>
                        <a:rPr kumimoji="1" lang="ja-JP" altLang="en-US" sz="1050" dirty="0" smtClean="0">
                          <a:latin typeface="+mn-ea"/>
                          <a:ea typeface="+mn-ea"/>
                        </a:rPr>
                        <a:t>センター名</a:t>
                      </a:r>
                      <a:endParaRPr kumimoji="1" lang="ja-JP" altLang="en-US" sz="1050" dirty="0">
                        <a:latin typeface="+mn-ea"/>
                        <a:ea typeface="+mn-ea"/>
                      </a:endParaRPr>
                    </a:p>
                  </a:txBody>
                  <a:tcPr/>
                </a:tc>
                <a:tc>
                  <a:txBody>
                    <a:bodyPr/>
                    <a:lstStyle/>
                    <a:p>
                      <a:pPr algn="ctr">
                        <a:lnSpc>
                          <a:spcPct val="100000"/>
                        </a:lnSpc>
                      </a:pPr>
                      <a:r>
                        <a:rPr kumimoji="1" lang="ja-JP" altLang="en-US" sz="1050" dirty="0" smtClean="0">
                          <a:latin typeface="+mn-ea"/>
                          <a:ea typeface="+mn-ea"/>
                        </a:rPr>
                        <a:t>電話番号</a:t>
                      </a:r>
                      <a:endParaRPr kumimoji="1" lang="ja-JP" altLang="en-US" sz="1050" dirty="0">
                        <a:latin typeface="+mn-ea"/>
                        <a:ea typeface="+mn-ea"/>
                      </a:endParaRPr>
                    </a:p>
                  </a:txBody>
                  <a:tcPr/>
                </a:tc>
                <a:tc>
                  <a:txBody>
                    <a:bodyPr/>
                    <a:lstStyle/>
                    <a:p>
                      <a:pPr algn="ctr">
                        <a:lnSpc>
                          <a:spcPct val="100000"/>
                        </a:lnSpc>
                      </a:pPr>
                      <a:r>
                        <a:rPr kumimoji="1" lang="en-US" altLang="ja-JP" sz="1050" dirty="0" smtClean="0">
                          <a:latin typeface="+mn-ea"/>
                          <a:ea typeface="+mn-ea"/>
                        </a:rPr>
                        <a:t>FAX</a:t>
                      </a:r>
                      <a:r>
                        <a:rPr kumimoji="1" lang="ja-JP" altLang="en-US" sz="1050" dirty="0" smtClean="0">
                          <a:latin typeface="+mn-ea"/>
                          <a:ea typeface="+mn-ea"/>
                        </a:rPr>
                        <a:t>番号</a:t>
                      </a:r>
                      <a:endParaRPr kumimoji="1" lang="ja-JP" altLang="en-US" sz="1050" dirty="0">
                        <a:latin typeface="+mn-ea"/>
                        <a:ea typeface="+mn-ea"/>
                      </a:endParaRPr>
                    </a:p>
                  </a:txBody>
                  <a:tcPr/>
                </a:tc>
                <a:extLst>
                  <a:ext uri="{0D108BD9-81ED-4DB2-BD59-A6C34878D82A}">
                    <a16:rowId xmlns:a16="http://schemas.microsoft.com/office/drawing/2014/main" val="2243052459"/>
                  </a:ext>
                </a:extLst>
              </a:tr>
              <a:tr h="216165">
                <a:tc>
                  <a:txBody>
                    <a:bodyPr/>
                    <a:lstStyle/>
                    <a:p>
                      <a:pPr algn="ctr">
                        <a:lnSpc>
                          <a:spcPct val="100000"/>
                        </a:lnSpc>
                      </a:pPr>
                      <a:r>
                        <a:rPr lang="zh-TW" altLang="en-US" sz="1050" dirty="0">
                          <a:effectLst/>
                          <a:latin typeface="游ゴシック" panose="020B0400000000000000" pitchFamily="50" charset="-128"/>
                          <a:ea typeface="游ゴシック" panose="020B0400000000000000" pitchFamily="50" charset="-128"/>
                        </a:rPr>
                        <a:t>大阪府池田</a:t>
                      </a:r>
                      <a:r>
                        <a:rPr lang="zh-TW" altLang="en-US" sz="1050" dirty="0" smtClean="0">
                          <a:effectLst/>
                          <a:latin typeface="游ゴシック" panose="020B0400000000000000" pitchFamily="50" charset="-128"/>
                          <a:ea typeface="游ゴシック" panose="020B0400000000000000" pitchFamily="50" charset="-128"/>
                        </a:rPr>
                        <a:t>保健</a:t>
                      </a:r>
                      <a:r>
                        <a:rPr lang="ja-JP" altLang="en-US" sz="1050" dirty="0" smtClean="0">
                          <a:effectLst/>
                          <a:latin typeface="游ゴシック" panose="020B0400000000000000" pitchFamily="50" charset="-128"/>
                          <a:ea typeface="游ゴシック" panose="020B0400000000000000" pitchFamily="50" charset="-128"/>
                        </a:rPr>
                        <a:t>所</a:t>
                      </a:r>
                      <a:endParaRPr lang="zh-TW" altLang="en-US" sz="1050" dirty="0">
                        <a:effectLst/>
                        <a:latin typeface="游ゴシック" panose="020B0400000000000000" pitchFamily="50" charset="-128"/>
                        <a:ea typeface="游ゴシック" panose="020B0400000000000000" pitchFamily="50" charset="-128"/>
                      </a:endParaRPr>
                    </a:p>
                  </a:txBody>
                  <a:tcPr marL="9525" marR="9525" marT="9525" marB="9525" anchor="ctr"/>
                </a:tc>
                <a:tc rowSpan="9">
                  <a:txBody>
                    <a:bodyPr/>
                    <a:lstStyle/>
                    <a:p>
                      <a:pPr lvl="0" algn="ctr">
                        <a:lnSpc>
                          <a:spcPct val="100000"/>
                        </a:lnSpc>
                      </a:pPr>
                      <a:r>
                        <a:rPr lang="en-US" altLang="ja-JP" sz="1050" dirty="0" smtClean="0">
                          <a:effectLst/>
                          <a:latin typeface="游ゴシック" panose="020B0400000000000000" pitchFamily="50" charset="-128"/>
                          <a:ea typeface="游ゴシック" panose="020B0400000000000000" pitchFamily="50" charset="-128"/>
                        </a:rPr>
                        <a:t>06-7166-9911</a:t>
                      </a:r>
                      <a:endParaRPr lang="en-US" altLang="ja-JP" sz="1050" dirty="0">
                        <a:effectLst/>
                        <a:latin typeface="游ゴシック" panose="020B0400000000000000" pitchFamily="50" charset="-128"/>
                        <a:ea typeface="游ゴシック" panose="020B0400000000000000" pitchFamily="50" charset="-128"/>
                      </a:endParaRPr>
                    </a:p>
                  </a:txBody>
                  <a:tcPr marL="9525" marR="9525" marT="9525" marB="9525" anchor="ctr"/>
                </a:tc>
                <a:tc rowSpan="9">
                  <a:txBody>
                    <a:bodyPr/>
                    <a:lstStyle/>
                    <a:p>
                      <a:pPr lvl="0" algn="ctr">
                        <a:lnSpc>
                          <a:spcPct val="100000"/>
                        </a:lnSpc>
                      </a:pPr>
                      <a:r>
                        <a:rPr lang="en-US" altLang="ja-JP" sz="1050" dirty="0" smtClean="0">
                          <a:effectLst/>
                          <a:latin typeface="游ゴシック" panose="020B0400000000000000" pitchFamily="50" charset="-128"/>
                          <a:ea typeface="游ゴシック" panose="020B0400000000000000" pitchFamily="50" charset="-128"/>
                        </a:rPr>
                        <a:t>06-6944-7579</a:t>
                      </a:r>
                      <a:endParaRPr lang="en-US" altLang="ja-JP" sz="1050" dirty="0">
                        <a:effectLst/>
                        <a:latin typeface="游ゴシック" panose="020B0400000000000000" pitchFamily="50" charset="-128"/>
                        <a:ea typeface="游ゴシック" panose="020B0400000000000000" pitchFamily="50" charset="-128"/>
                      </a:endParaRPr>
                    </a:p>
                  </a:txBody>
                  <a:tcPr marL="9525" marR="9525" marT="9525" marB="9525" anchor="ctr"/>
                </a:tc>
                <a:extLst>
                  <a:ext uri="{0D108BD9-81ED-4DB2-BD59-A6C34878D82A}">
                    <a16:rowId xmlns:a16="http://schemas.microsoft.com/office/drawing/2014/main" val="522592120"/>
                  </a:ext>
                </a:extLst>
              </a:tr>
              <a:tr h="21616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050" dirty="0" smtClean="0">
                          <a:effectLst/>
                          <a:latin typeface="游ゴシック" panose="020B0400000000000000" pitchFamily="50" charset="-128"/>
                          <a:ea typeface="游ゴシック" panose="020B0400000000000000" pitchFamily="50" charset="-128"/>
                        </a:rPr>
                        <a:t>大阪府茨木保健所</a:t>
                      </a:r>
                    </a:p>
                  </a:txBody>
                  <a:tcPr marL="9525" marR="9525" marT="9525" marB="9525" anchor="ct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651940912"/>
                  </a:ext>
                </a:extLst>
              </a:tr>
              <a:tr h="216165">
                <a:tc>
                  <a:txBody>
                    <a:bodyPr/>
                    <a:lstStyle/>
                    <a:p>
                      <a:pPr algn="ctr">
                        <a:lnSpc>
                          <a:spcPct val="100000"/>
                        </a:lnSpc>
                      </a:pPr>
                      <a:r>
                        <a:rPr lang="zh-TW" altLang="en-US" sz="1050" dirty="0" smtClean="0">
                          <a:effectLst/>
                          <a:latin typeface="游ゴシック" panose="020B0400000000000000" pitchFamily="50" charset="-128"/>
                          <a:ea typeface="游ゴシック" panose="020B0400000000000000" pitchFamily="50" charset="-128"/>
                        </a:rPr>
                        <a:t>大阪府守口保健所</a:t>
                      </a:r>
                      <a:endParaRPr lang="zh-TW" altLang="en-US" sz="1050" dirty="0">
                        <a:effectLst/>
                        <a:latin typeface="游ゴシック" panose="020B0400000000000000" pitchFamily="50" charset="-128"/>
                        <a:ea typeface="游ゴシック" panose="020B0400000000000000" pitchFamily="50" charset="-128"/>
                      </a:endParaRPr>
                    </a:p>
                  </a:txBody>
                  <a:tcPr marL="9525" marR="9525" marT="9525" marB="9525" anchor="ct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945248112"/>
                  </a:ext>
                </a:extLst>
              </a:tr>
              <a:tr h="216165">
                <a:tc>
                  <a:txBody>
                    <a:bodyPr/>
                    <a:lstStyle/>
                    <a:p>
                      <a:pPr algn="ctr">
                        <a:lnSpc>
                          <a:spcPct val="100000"/>
                        </a:lnSpc>
                      </a:pPr>
                      <a:r>
                        <a:rPr lang="zh-TW" altLang="en-US" sz="1050" dirty="0" smtClean="0">
                          <a:effectLst/>
                          <a:latin typeface="游ゴシック" panose="020B0400000000000000" pitchFamily="50" charset="-128"/>
                          <a:ea typeface="游ゴシック" panose="020B0400000000000000" pitchFamily="50" charset="-128"/>
                        </a:rPr>
                        <a:t>大阪府四條畷保健所</a:t>
                      </a:r>
                      <a:endParaRPr lang="zh-TW" altLang="en-US" sz="1050" dirty="0">
                        <a:effectLst/>
                        <a:latin typeface="游ゴシック" panose="020B0400000000000000" pitchFamily="50" charset="-128"/>
                        <a:ea typeface="游ゴシック" panose="020B0400000000000000" pitchFamily="50" charset="-128"/>
                      </a:endParaRPr>
                    </a:p>
                  </a:txBody>
                  <a:tcPr marL="9525" marR="9525" marT="9525" marB="9525" anchor="ct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953620606"/>
                  </a:ext>
                </a:extLst>
              </a:tr>
              <a:tr h="216165">
                <a:tc>
                  <a:txBody>
                    <a:bodyPr/>
                    <a:lstStyle/>
                    <a:p>
                      <a:pPr algn="ctr">
                        <a:lnSpc>
                          <a:spcPct val="100000"/>
                        </a:lnSpc>
                      </a:pPr>
                      <a:r>
                        <a:rPr lang="zh-TW" altLang="en-US" sz="1050" dirty="0" smtClean="0">
                          <a:effectLst/>
                          <a:latin typeface="游ゴシック" panose="020B0400000000000000" pitchFamily="50" charset="-128"/>
                          <a:ea typeface="游ゴシック" panose="020B0400000000000000" pitchFamily="50" charset="-128"/>
                        </a:rPr>
                        <a:t>大阪府藤井寺保健所</a:t>
                      </a:r>
                      <a:endParaRPr lang="zh-TW" altLang="en-US" sz="1050" dirty="0">
                        <a:effectLst/>
                        <a:latin typeface="游ゴシック" panose="020B0400000000000000" pitchFamily="50" charset="-128"/>
                        <a:ea typeface="游ゴシック" panose="020B0400000000000000" pitchFamily="50" charset="-128"/>
                      </a:endParaRPr>
                    </a:p>
                  </a:txBody>
                  <a:tcPr marL="9525" marR="9525" marT="9525" marB="9525" anchor="ct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912582288"/>
                  </a:ext>
                </a:extLst>
              </a:tr>
              <a:tr h="216165">
                <a:tc>
                  <a:txBody>
                    <a:bodyPr/>
                    <a:lstStyle/>
                    <a:p>
                      <a:pPr algn="ctr">
                        <a:lnSpc>
                          <a:spcPct val="100000"/>
                        </a:lnSpc>
                      </a:pPr>
                      <a:r>
                        <a:rPr lang="zh-TW" altLang="en-US" sz="1050" dirty="0" smtClean="0">
                          <a:effectLst/>
                          <a:latin typeface="游ゴシック" panose="020B0400000000000000" pitchFamily="50" charset="-128"/>
                          <a:ea typeface="游ゴシック" panose="020B0400000000000000" pitchFamily="50" charset="-128"/>
                        </a:rPr>
                        <a:t>大阪府富田林保健所</a:t>
                      </a:r>
                      <a:endParaRPr lang="zh-TW" altLang="en-US" sz="1050" dirty="0">
                        <a:effectLst/>
                        <a:latin typeface="游ゴシック" panose="020B0400000000000000" pitchFamily="50" charset="-128"/>
                        <a:ea typeface="游ゴシック" panose="020B0400000000000000" pitchFamily="50" charset="-128"/>
                      </a:endParaRPr>
                    </a:p>
                  </a:txBody>
                  <a:tcPr marL="9525" marR="9525" marT="9525" marB="9525" anchor="ct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392011360"/>
                  </a:ext>
                </a:extLst>
              </a:tr>
              <a:tr h="216165">
                <a:tc>
                  <a:txBody>
                    <a:bodyPr/>
                    <a:lstStyle/>
                    <a:p>
                      <a:pPr algn="ctr">
                        <a:lnSpc>
                          <a:spcPct val="100000"/>
                        </a:lnSpc>
                      </a:pPr>
                      <a:r>
                        <a:rPr lang="zh-TW" altLang="en-US" sz="1050" dirty="0" smtClean="0">
                          <a:effectLst/>
                          <a:latin typeface="游ゴシック" panose="020B0400000000000000" pitchFamily="50" charset="-128"/>
                          <a:ea typeface="游ゴシック" panose="020B0400000000000000" pitchFamily="50" charset="-128"/>
                        </a:rPr>
                        <a:t>大阪府和泉保健所</a:t>
                      </a:r>
                      <a:endParaRPr lang="zh-TW" altLang="en-US" sz="1050" dirty="0">
                        <a:effectLst/>
                        <a:latin typeface="游ゴシック" panose="020B0400000000000000" pitchFamily="50" charset="-128"/>
                        <a:ea typeface="游ゴシック" panose="020B0400000000000000" pitchFamily="50" charset="-128"/>
                      </a:endParaRPr>
                    </a:p>
                  </a:txBody>
                  <a:tcPr marL="9525" marR="9525" marT="9525" marB="9525" anchor="ct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695186016"/>
                  </a:ext>
                </a:extLst>
              </a:tr>
              <a:tr h="216165">
                <a:tc>
                  <a:txBody>
                    <a:bodyPr/>
                    <a:lstStyle/>
                    <a:p>
                      <a:pPr algn="ctr">
                        <a:lnSpc>
                          <a:spcPct val="100000"/>
                        </a:lnSpc>
                      </a:pPr>
                      <a:r>
                        <a:rPr lang="zh-TW" altLang="en-US" sz="1050" dirty="0" smtClean="0">
                          <a:effectLst/>
                          <a:latin typeface="游ゴシック" panose="020B0400000000000000" pitchFamily="50" charset="-128"/>
                          <a:ea typeface="游ゴシック" panose="020B0400000000000000" pitchFamily="50" charset="-128"/>
                        </a:rPr>
                        <a:t>大阪府岸和田保健所</a:t>
                      </a:r>
                      <a:endParaRPr lang="zh-TW" altLang="en-US" sz="1050" dirty="0">
                        <a:effectLst/>
                        <a:latin typeface="游ゴシック" panose="020B0400000000000000" pitchFamily="50" charset="-128"/>
                        <a:ea typeface="游ゴシック" panose="020B0400000000000000" pitchFamily="50" charset="-128"/>
                      </a:endParaRPr>
                    </a:p>
                  </a:txBody>
                  <a:tcPr marL="9525" marR="9525" marT="9525" marB="9525" anchor="ct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53698955"/>
                  </a:ext>
                </a:extLst>
              </a:tr>
              <a:tr h="216165">
                <a:tc>
                  <a:txBody>
                    <a:bodyPr/>
                    <a:lstStyle/>
                    <a:p>
                      <a:pPr algn="ctr">
                        <a:lnSpc>
                          <a:spcPct val="100000"/>
                        </a:lnSpc>
                      </a:pPr>
                      <a:r>
                        <a:rPr lang="zh-TW" altLang="en-US" sz="1050" dirty="0" smtClean="0">
                          <a:effectLst/>
                          <a:latin typeface="游ゴシック" panose="020B0400000000000000" pitchFamily="50" charset="-128"/>
                          <a:ea typeface="游ゴシック" panose="020B0400000000000000" pitchFamily="50" charset="-128"/>
                        </a:rPr>
                        <a:t>大阪府泉佐野保健所</a:t>
                      </a:r>
                      <a:endParaRPr lang="zh-TW" altLang="en-US" sz="1050" dirty="0">
                        <a:effectLst/>
                        <a:latin typeface="游ゴシック" panose="020B0400000000000000" pitchFamily="50" charset="-128"/>
                        <a:ea typeface="游ゴシック" panose="020B0400000000000000" pitchFamily="50" charset="-128"/>
                      </a:endParaRPr>
                    </a:p>
                  </a:txBody>
                  <a:tcPr marL="9525" marR="9525" marT="9525" marB="9525" anchor="ct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110471614"/>
                  </a:ext>
                </a:extLst>
              </a:tr>
              <a:tr h="216165">
                <a:tc>
                  <a:txBody>
                    <a:bodyPr/>
                    <a:lstStyle/>
                    <a:p>
                      <a:pPr algn="ctr">
                        <a:lnSpc>
                          <a:spcPct val="100000"/>
                        </a:lnSpc>
                      </a:pPr>
                      <a:r>
                        <a:rPr lang="ja-JP" altLang="en-US" sz="1050" dirty="0">
                          <a:effectLst/>
                          <a:latin typeface="游ゴシック" panose="020B0400000000000000" pitchFamily="50" charset="-128"/>
                          <a:ea typeface="游ゴシック" panose="020B0400000000000000" pitchFamily="50" charset="-128"/>
                        </a:rPr>
                        <a:t>大阪市保健所</a:t>
                      </a:r>
                    </a:p>
                  </a:txBody>
                  <a:tcPr marL="9525" marR="9525" marT="9525" marB="9525" anchor="ctr"/>
                </a:tc>
                <a:tc>
                  <a:txBody>
                    <a:bodyPr/>
                    <a:lstStyle/>
                    <a:p>
                      <a:pPr lvl="0" algn="ctr">
                        <a:lnSpc>
                          <a:spcPct val="100000"/>
                        </a:lnSpc>
                      </a:pPr>
                      <a:r>
                        <a:rPr lang="en-US" altLang="ja-JP" sz="1050" dirty="0" smtClean="0">
                          <a:effectLst/>
                          <a:latin typeface="游ゴシック" panose="020B0400000000000000" pitchFamily="50" charset="-128"/>
                          <a:ea typeface="游ゴシック" panose="020B0400000000000000" pitchFamily="50" charset="-128"/>
                        </a:rPr>
                        <a:t>06-6647-0641</a:t>
                      </a:r>
                      <a:endParaRPr lang="en-US" altLang="ja-JP" sz="1050" dirty="0">
                        <a:effectLst/>
                        <a:latin typeface="游ゴシック" panose="020B0400000000000000" pitchFamily="50" charset="-128"/>
                        <a:ea typeface="游ゴシック" panose="020B0400000000000000" pitchFamily="50" charset="-128"/>
                      </a:endParaRPr>
                    </a:p>
                  </a:txBody>
                  <a:tcPr marL="9525" marR="9525" marT="9525" marB="9525" anchor="ctr"/>
                </a:tc>
                <a:tc>
                  <a:txBody>
                    <a:bodyPr/>
                    <a:lstStyle/>
                    <a:p>
                      <a:pPr lvl="0" algn="ctr">
                        <a:lnSpc>
                          <a:spcPct val="100000"/>
                        </a:lnSpc>
                      </a:pPr>
                      <a:r>
                        <a:rPr lang="en-US" altLang="ja-JP" sz="1050" dirty="0" smtClean="0">
                          <a:effectLst/>
                          <a:latin typeface="游ゴシック" panose="020B0400000000000000" pitchFamily="50" charset="-128"/>
                          <a:ea typeface="游ゴシック" panose="020B0400000000000000" pitchFamily="50" charset="-128"/>
                        </a:rPr>
                        <a:t>06-6647-1029</a:t>
                      </a:r>
                      <a:endParaRPr lang="en-US" altLang="ja-JP" sz="1050" dirty="0">
                        <a:effectLst/>
                        <a:latin typeface="游ゴシック" panose="020B0400000000000000" pitchFamily="50" charset="-128"/>
                        <a:ea typeface="游ゴシック" panose="020B0400000000000000" pitchFamily="50" charset="-128"/>
                      </a:endParaRPr>
                    </a:p>
                  </a:txBody>
                  <a:tcPr marL="9525" marR="9525" marT="9525" marB="9525" anchor="ctr"/>
                </a:tc>
                <a:extLst>
                  <a:ext uri="{0D108BD9-81ED-4DB2-BD59-A6C34878D82A}">
                    <a16:rowId xmlns:a16="http://schemas.microsoft.com/office/drawing/2014/main" val="2005604162"/>
                  </a:ext>
                </a:extLst>
              </a:tr>
              <a:tr h="216165">
                <a:tc>
                  <a:txBody>
                    <a:bodyPr/>
                    <a:lstStyle/>
                    <a:p>
                      <a:pPr algn="ctr">
                        <a:lnSpc>
                          <a:spcPct val="100000"/>
                        </a:lnSpc>
                      </a:pPr>
                      <a:r>
                        <a:rPr lang="ja-JP" altLang="en-US" sz="1050">
                          <a:effectLst/>
                          <a:latin typeface="游ゴシック" panose="020B0400000000000000" pitchFamily="50" charset="-128"/>
                          <a:ea typeface="游ゴシック" panose="020B0400000000000000" pitchFamily="50" charset="-128"/>
                        </a:rPr>
                        <a:t>堺市保健所</a:t>
                      </a:r>
                    </a:p>
                  </a:txBody>
                  <a:tcPr marL="9525" marR="9525" marT="9525" marB="9525" anchor="ctr"/>
                </a:tc>
                <a:tc>
                  <a:txBody>
                    <a:bodyPr/>
                    <a:lstStyle/>
                    <a:p>
                      <a:pPr lvl="0" algn="ctr">
                        <a:lnSpc>
                          <a:spcPct val="100000"/>
                        </a:lnSpc>
                      </a:pPr>
                      <a:r>
                        <a:rPr lang="en-US" altLang="ja-JP" sz="1050" dirty="0" smtClean="0">
                          <a:effectLst/>
                          <a:latin typeface="游ゴシック" panose="020B0400000000000000" pitchFamily="50" charset="-128"/>
                          <a:ea typeface="游ゴシック" panose="020B0400000000000000" pitchFamily="50" charset="-128"/>
                        </a:rPr>
                        <a:t>072-228-0239</a:t>
                      </a:r>
                      <a:endParaRPr lang="en-US" altLang="ja-JP" sz="1050" dirty="0">
                        <a:effectLst/>
                        <a:latin typeface="游ゴシック" panose="020B0400000000000000" pitchFamily="50" charset="-128"/>
                        <a:ea typeface="游ゴシック" panose="020B0400000000000000" pitchFamily="50" charset="-128"/>
                      </a:endParaRPr>
                    </a:p>
                  </a:txBody>
                  <a:tcPr marL="9525" marR="9525" marT="9525" marB="9525" anchor="ctr"/>
                </a:tc>
                <a:tc>
                  <a:txBody>
                    <a:bodyPr/>
                    <a:lstStyle/>
                    <a:p>
                      <a:pPr lvl="0" algn="ctr">
                        <a:lnSpc>
                          <a:spcPct val="100000"/>
                        </a:lnSpc>
                      </a:pPr>
                      <a:r>
                        <a:rPr lang="en-US" altLang="ja-JP" sz="1050" dirty="0">
                          <a:effectLst/>
                          <a:latin typeface="游ゴシック" panose="020B0400000000000000" pitchFamily="50" charset="-128"/>
                          <a:ea typeface="游ゴシック" panose="020B0400000000000000" pitchFamily="50" charset="-128"/>
                        </a:rPr>
                        <a:t>072-222-9876</a:t>
                      </a:r>
                    </a:p>
                  </a:txBody>
                  <a:tcPr marL="9525" marR="9525" marT="9525" marB="9525" anchor="ctr"/>
                </a:tc>
                <a:extLst>
                  <a:ext uri="{0D108BD9-81ED-4DB2-BD59-A6C34878D82A}">
                    <a16:rowId xmlns:a16="http://schemas.microsoft.com/office/drawing/2014/main" val="1216848750"/>
                  </a:ext>
                </a:extLst>
              </a:tr>
              <a:tr h="341946">
                <a:tc>
                  <a:txBody>
                    <a:bodyPr/>
                    <a:lstStyle/>
                    <a:p>
                      <a:pPr algn="ctr">
                        <a:lnSpc>
                          <a:spcPct val="100000"/>
                        </a:lnSpc>
                      </a:pPr>
                      <a:r>
                        <a:rPr lang="zh-TW" altLang="en-US" sz="1050" dirty="0">
                          <a:effectLst/>
                          <a:latin typeface="游ゴシック" panose="020B0400000000000000" pitchFamily="50" charset="-128"/>
                          <a:ea typeface="游ゴシック" panose="020B0400000000000000" pitchFamily="50" charset="-128"/>
                        </a:rPr>
                        <a:t>高槻市保健所</a:t>
                      </a:r>
                    </a:p>
                  </a:txBody>
                  <a:tcPr marL="9525" marR="9525" marT="9525" marB="9525" anchor="ctr"/>
                </a:tc>
                <a:tc>
                  <a:txBody>
                    <a:bodyPr/>
                    <a:lstStyle/>
                    <a:p>
                      <a:pPr lvl="0" algn="ctr">
                        <a:lnSpc>
                          <a:spcPct val="100000"/>
                        </a:lnSpc>
                      </a:pPr>
                      <a:r>
                        <a:rPr lang="en-US" altLang="ja-JP" sz="1050" dirty="0" smtClean="0">
                          <a:effectLst/>
                          <a:latin typeface="游ゴシック" panose="020B0400000000000000" pitchFamily="50" charset="-128"/>
                          <a:ea typeface="游ゴシック" panose="020B0400000000000000" pitchFamily="50" charset="-128"/>
                        </a:rPr>
                        <a:t>072-661-9335</a:t>
                      </a:r>
                      <a:br>
                        <a:rPr lang="en-US" altLang="ja-JP" sz="1050" dirty="0" smtClean="0">
                          <a:effectLst/>
                          <a:latin typeface="游ゴシック" panose="020B0400000000000000" pitchFamily="50" charset="-128"/>
                          <a:ea typeface="游ゴシック" panose="020B0400000000000000" pitchFamily="50" charset="-128"/>
                        </a:rPr>
                      </a:br>
                      <a:r>
                        <a:rPr lang="ja-JP" altLang="en-US" sz="1050" dirty="0" smtClean="0">
                          <a:effectLst/>
                          <a:latin typeface="游ゴシック" panose="020B0400000000000000" pitchFamily="50" charset="-128"/>
                          <a:ea typeface="游ゴシック" panose="020B0400000000000000" pitchFamily="50" charset="-128"/>
                        </a:rPr>
                        <a:t>＊</a:t>
                      </a:r>
                      <a:r>
                        <a:rPr lang="en-US" altLang="ja-JP" sz="1050" dirty="0" smtClean="0">
                          <a:effectLst/>
                          <a:latin typeface="游ゴシック" panose="020B0400000000000000" pitchFamily="50" charset="-128"/>
                          <a:ea typeface="游ゴシック" panose="020B0400000000000000" pitchFamily="50" charset="-128"/>
                        </a:rPr>
                        <a:t>050-3531-5598</a:t>
                      </a:r>
                      <a:endParaRPr lang="en-US" altLang="ja-JP" sz="1050" dirty="0">
                        <a:effectLst/>
                        <a:latin typeface="游ゴシック" panose="020B0400000000000000" pitchFamily="50" charset="-128"/>
                        <a:ea typeface="游ゴシック" panose="020B0400000000000000" pitchFamily="50" charset="-128"/>
                      </a:endParaRPr>
                    </a:p>
                  </a:txBody>
                  <a:tcPr marL="9525" marR="9525" marT="9525" marB="9525" anchor="ctr"/>
                </a:tc>
                <a:tc>
                  <a:txBody>
                    <a:bodyPr/>
                    <a:lstStyle/>
                    <a:p>
                      <a:pPr lvl="0" algn="ctr">
                        <a:lnSpc>
                          <a:spcPct val="100000"/>
                        </a:lnSpc>
                      </a:pPr>
                      <a:r>
                        <a:rPr lang="en-US" altLang="ja-JP" sz="1050" dirty="0">
                          <a:effectLst/>
                          <a:latin typeface="游ゴシック" panose="020B0400000000000000" pitchFamily="50" charset="-128"/>
                          <a:ea typeface="游ゴシック" panose="020B0400000000000000" pitchFamily="50" charset="-128"/>
                        </a:rPr>
                        <a:t>072-661-1800</a:t>
                      </a:r>
                    </a:p>
                  </a:txBody>
                  <a:tcPr marL="9525" marR="9525" marT="9525" marB="9525" anchor="ctr"/>
                </a:tc>
                <a:extLst>
                  <a:ext uri="{0D108BD9-81ED-4DB2-BD59-A6C34878D82A}">
                    <a16:rowId xmlns:a16="http://schemas.microsoft.com/office/drawing/2014/main" val="722662292"/>
                  </a:ext>
                </a:extLst>
              </a:tr>
              <a:tr h="216165">
                <a:tc>
                  <a:txBody>
                    <a:bodyPr/>
                    <a:lstStyle/>
                    <a:p>
                      <a:pPr algn="ctr">
                        <a:lnSpc>
                          <a:spcPct val="100000"/>
                        </a:lnSpc>
                      </a:pPr>
                      <a:r>
                        <a:rPr lang="zh-TW" altLang="en-US" sz="1050" dirty="0">
                          <a:effectLst/>
                          <a:latin typeface="游ゴシック" panose="020B0400000000000000" pitchFamily="50" charset="-128"/>
                          <a:ea typeface="游ゴシック" panose="020B0400000000000000" pitchFamily="50" charset="-128"/>
                        </a:rPr>
                        <a:t>東大阪市保健所</a:t>
                      </a:r>
                    </a:p>
                  </a:txBody>
                  <a:tcPr marL="9525" marR="9525" marT="9525" marB="9525" anchor="ctr"/>
                </a:tc>
                <a:tc>
                  <a:txBody>
                    <a:bodyPr/>
                    <a:lstStyle/>
                    <a:p>
                      <a:pPr lvl="0" algn="ctr">
                        <a:lnSpc>
                          <a:spcPct val="100000"/>
                        </a:lnSpc>
                      </a:pPr>
                      <a:r>
                        <a:rPr lang="en-US" altLang="ja-JP" sz="1050" dirty="0" smtClean="0">
                          <a:effectLst/>
                          <a:latin typeface="游ゴシック" panose="020B0400000000000000" pitchFamily="50" charset="-128"/>
                          <a:ea typeface="游ゴシック" panose="020B0400000000000000" pitchFamily="50" charset="-128"/>
                        </a:rPr>
                        <a:t>072-963-9393</a:t>
                      </a:r>
                      <a:endParaRPr lang="en-US" altLang="ja-JP" sz="1050" dirty="0">
                        <a:effectLst/>
                        <a:latin typeface="游ゴシック" panose="020B0400000000000000" pitchFamily="50" charset="-128"/>
                        <a:ea typeface="游ゴシック" panose="020B0400000000000000" pitchFamily="50" charset="-128"/>
                      </a:endParaRPr>
                    </a:p>
                  </a:txBody>
                  <a:tcPr marL="9525" marR="9525" marT="9525" marB="9525" anchor="ctr"/>
                </a:tc>
                <a:tc>
                  <a:txBody>
                    <a:bodyPr/>
                    <a:lstStyle/>
                    <a:p>
                      <a:pPr lvl="0" algn="ctr">
                        <a:lnSpc>
                          <a:spcPct val="100000"/>
                        </a:lnSpc>
                      </a:pPr>
                      <a:r>
                        <a:rPr lang="en-US" altLang="ja-JP" sz="1050" dirty="0">
                          <a:effectLst/>
                          <a:latin typeface="游ゴシック" panose="020B0400000000000000" pitchFamily="50" charset="-128"/>
                          <a:ea typeface="游ゴシック" panose="020B0400000000000000" pitchFamily="50" charset="-128"/>
                        </a:rPr>
                        <a:t>072-960-3809</a:t>
                      </a:r>
                    </a:p>
                  </a:txBody>
                  <a:tcPr marL="9525" marR="9525" marT="9525" marB="9525" anchor="ctr"/>
                </a:tc>
                <a:extLst>
                  <a:ext uri="{0D108BD9-81ED-4DB2-BD59-A6C34878D82A}">
                    <a16:rowId xmlns:a16="http://schemas.microsoft.com/office/drawing/2014/main" val="3389267552"/>
                  </a:ext>
                </a:extLst>
              </a:tr>
              <a:tr h="341946">
                <a:tc>
                  <a:txBody>
                    <a:bodyPr/>
                    <a:lstStyle/>
                    <a:p>
                      <a:pPr algn="ctr">
                        <a:lnSpc>
                          <a:spcPct val="100000"/>
                        </a:lnSpc>
                      </a:pPr>
                      <a:r>
                        <a:rPr lang="zh-TW" altLang="en-US" sz="1050" dirty="0">
                          <a:effectLst/>
                          <a:latin typeface="游ゴシック" panose="020B0400000000000000" pitchFamily="50" charset="-128"/>
                          <a:ea typeface="游ゴシック" panose="020B0400000000000000" pitchFamily="50" charset="-128"/>
                        </a:rPr>
                        <a:t>豊中市保健所</a:t>
                      </a:r>
                    </a:p>
                  </a:txBody>
                  <a:tcPr marL="9525" marR="9525" marT="9525" marB="9525" anchor="ctr"/>
                </a:tc>
                <a:tc>
                  <a:txBody>
                    <a:bodyPr/>
                    <a:lstStyle/>
                    <a:p>
                      <a:pPr lvl="0" algn="ctr">
                        <a:lnSpc>
                          <a:spcPct val="100000"/>
                        </a:lnSpc>
                      </a:pPr>
                      <a:r>
                        <a:rPr lang="en-US" altLang="ja-JP" sz="1050" dirty="0" smtClean="0">
                          <a:effectLst/>
                          <a:latin typeface="游ゴシック" panose="020B0400000000000000" pitchFamily="50" charset="-128"/>
                          <a:ea typeface="游ゴシック" panose="020B0400000000000000" pitchFamily="50" charset="-128"/>
                        </a:rPr>
                        <a:t>06-6151-2603</a:t>
                      </a:r>
                      <a:r>
                        <a:rPr lang="en-US" altLang="ja-JP" sz="1050" dirty="0">
                          <a:effectLst/>
                          <a:latin typeface="游ゴシック" panose="020B0400000000000000" pitchFamily="50" charset="-128"/>
                          <a:ea typeface="游ゴシック" panose="020B0400000000000000" pitchFamily="50" charset="-128"/>
                        </a:rPr>
                        <a:t/>
                      </a:r>
                      <a:br>
                        <a:rPr lang="en-US" altLang="ja-JP" sz="1050" dirty="0">
                          <a:effectLst/>
                          <a:latin typeface="游ゴシック" panose="020B0400000000000000" pitchFamily="50" charset="-128"/>
                          <a:ea typeface="游ゴシック" panose="020B0400000000000000" pitchFamily="50" charset="-128"/>
                        </a:rPr>
                      </a:br>
                      <a:r>
                        <a:rPr lang="ja-JP" altLang="en-US" sz="1050" dirty="0" smtClean="0">
                          <a:effectLst/>
                          <a:latin typeface="游ゴシック" panose="020B0400000000000000" pitchFamily="50" charset="-128"/>
                          <a:ea typeface="+mn-ea"/>
                        </a:rPr>
                        <a:t>＊</a:t>
                      </a:r>
                      <a:r>
                        <a:rPr lang="en-US" altLang="ja-JP" sz="1050" dirty="0" smtClean="0">
                          <a:effectLst/>
                          <a:latin typeface="游ゴシック" panose="020B0400000000000000" pitchFamily="50" charset="-128"/>
                          <a:ea typeface="游ゴシック" panose="020B0400000000000000" pitchFamily="50" charset="-128"/>
                        </a:rPr>
                        <a:t>050-3531-0361</a:t>
                      </a:r>
                      <a:endParaRPr lang="en-US" altLang="ja-JP" sz="1050" dirty="0">
                        <a:effectLst/>
                        <a:latin typeface="游ゴシック" panose="020B0400000000000000" pitchFamily="50" charset="-128"/>
                        <a:ea typeface="游ゴシック" panose="020B0400000000000000" pitchFamily="50" charset="-128"/>
                      </a:endParaRPr>
                    </a:p>
                  </a:txBody>
                  <a:tcPr marL="9525" marR="9525" marT="9525" marB="9525" anchor="ctr"/>
                </a:tc>
                <a:tc>
                  <a:txBody>
                    <a:bodyPr/>
                    <a:lstStyle/>
                    <a:p>
                      <a:pPr lvl="0" algn="ctr">
                        <a:lnSpc>
                          <a:spcPct val="100000"/>
                        </a:lnSpc>
                      </a:pPr>
                      <a:r>
                        <a:rPr lang="en-US" altLang="ja-JP" sz="1050" dirty="0">
                          <a:effectLst/>
                          <a:latin typeface="游ゴシック" panose="020B0400000000000000" pitchFamily="50" charset="-128"/>
                          <a:ea typeface="游ゴシック" panose="020B0400000000000000" pitchFamily="50" charset="-128"/>
                        </a:rPr>
                        <a:t>06-6152-7328</a:t>
                      </a:r>
                    </a:p>
                  </a:txBody>
                  <a:tcPr marL="9525" marR="9525" marT="9525" marB="9525" anchor="ctr"/>
                </a:tc>
                <a:extLst>
                  <a:ext uri="{0D108BD9-81ED-4DB2-BD59-A6C34878D82A}">
                    <a16:rowId xmlns:a16="http://schemas.microsoft.com/office/drawing/2014/main" val="1379325808"/>
                  </a:ext>
                </a:extLst>
              </a:tr>
              <a:tr h="216165">
                <a:tc>
                  <a:txBody>
                    <a:bodyPr/>
                    <a:lstStyle/>
                    <a:p>
                      <a:pPr algn="ctr">
                        <a:lnSpc>
                          <a:spcPct val="100000"/>
                        </a:lnSpc>
                      </a:pPr>
                      <a:r>
                        <a:rPr lang="ja-JP" altLang="en-US" sz="1050" dirty="0">
                          <a:effectLst/>
                          <a:latin typeface="游ゴシック" panose="020B0400000000000000" pitchFamily="50" charset="-128"/>
                          <a:ea typeface="游ゴシック" panose="020B0400000000000000" pitchFamily="50" charset="-128"/>
                        </a:rPr>
                        <a:t>枚方市健康福祉部</a:t>
                      </a:r>
                    </a:p>
                  </a:txBody>
                  <a:tcPr marL="9525" marR="9525" marT="9525" marB="9525" anchor="ctr"/>
                </a:tc>
                <a:tc>
                  <a:txBody>
                    <a:bodyPr/>
                    <a:lstStyle/>
                    <a:p>
                      <a:pPr lvl="0" algn="ctr">
                        <a:lnSpc>
                          <a:spcPct val="100000"/>
                        </a:lnSpc>
                      </a:pPr>
                      <a:r>
                        <a:rPr lang="en-US" altLang="ja-JP" sz="1050" dirty="0" smtClean="0">
                          <a:effectLst/>
                          <a:latin typeface="游ゴシック" panose="020B0400000000000000" pitchFamily="50" charset="-128"/>
                          <a:ea typeface="游ゴシック" panose="020B0400000000000000" pitchFamily="50" charset="-128"/>
                        </a:rPr>
                        <a:t>072-841-1326</a:t>
                      </a:r>
                      <a:endParaRPr lang="en-US" altLang="ja-JP" sz="1050" dirty="0">
                        <a:effectLst/>
                        <a:latin typeface="游ゴシック" panose="020B0400000000000000" pitchFamily="50" charset="-128"/>
                        <a:ea typeface="游ゴシック" panose="020B0400000000000000" pitchFamily="50" charset="-128"/>
                      </a:endParaRPr>
                    </a:p>
                  </a:txBody>
                  <a:tcPr marL="9525" marR="9525" marT="9525" marB="9525" anchor="ctr"/>
                </a:tc>
                <a:tc>
                  <a:txBody>
                    <a:bodyPr/>
                    <a:lstStyle/>
                    <a:p>
                      <a:pPr lvl="0" algn="ctr">
                        <a:lnSpc>
                          <a:spcPct val="100000"/>
                        </a:lnSpc>
                      </a:pPr>
                      <a:r>
                        <a:rPr lang="en-US" altLang="ja-JP" sz="1050" dirty="0">
                          <a:effectLst/>
                          <a:latin typeface="游ゴシック" panose="020B0400000000000000" pitchFamily="50" charset="-128"/>
                          <a:ea typeface="游ゴシック" panose="020B0400000000000000" pitchFamily="50" charset="-128"/>
                        </a:rPr>
                        <a:t>072-841-5711</a:t>
                      </a:r>
                    </a:p>
                  </a:txBody>
                  <a:tcPr marL="9525" marR="9525" marT="9525" marB="9525" anchor="ctr"/>
                </a:tc>
                <a:extLst>
                  <a:ext uri="{0D108BD9-81ED-4DB2-BD59-A6C34878D82A}">
                    <a16:rowId xmlns:a16="http://schemas.microsoft.com/office/drawing/2014/main" val="1235031625"/>
                  </a:ext>
                </a:extLst>
              </a:tr>
              <a:tr h="216165">
                <a:tc>
                  <a:txBody>
                    <a:bodyPr/>
                    <a:lstStyle/>
                    <a:p>
                      <a:pPr algn="ctr">
                        <a:lnSpc>
                          <a:spcPct val="100000"/>
                        </a:lnSpc>
                      </a:pPr>
                      <a:r>
                        <a:rPr lang="ja-JP" altLang="en-US" sz="1050">
                          <a:effectLst/>
                          <a:latin typeface="游ゴシック" panose="020B0400000000000000" pitchFamily="50" charset="-128"/>
                          <a:ea typeface="游ゴシック" panose="020B0400000000000000" pitchFamily="50" charset="-128"/>
                        </a:rPr>
                        <a:t>八尾市保健所</a:t>
                      </a:r>
                    </a:p>
                  </a:txBody>
                  <a:tcPr marL="9525" marR="9525" marT="9525" marB="9525" anchor="ctr"/>
                </a:tc>
                <a:tc>
                  <a:txBody>
                    <a:bodyPr/>
                    <a:lstStyle/>
                    <a:p>
                      <a:pPr lvl="0" algn="ctr">
                        <a:lnSpc>
                          <a:spcPct val="100000"/>
                        </a:lnSpc>
                      </a:pPr>
                      <a:r>
                        <a:rPr lang="en-US" altLang="ja-JP" sz="1050" dirty="0" smtClean="0">
                          <a:effectLst/>
                          <a:latin typeface="游ゴシック" panose="020B0400000000000000" pitchFamily="50" charset="-128"/>
                          <a:ea typeface="游ゴシック" panose="020B0400000000000000" pitchFamily="50" charset="-128"/>
                        </a:rPr>
                        <a:t>072-994-0668</a:t>
                      </a:r>
                      <a:endParaRPr lang="en-US" altLang="ja-JP" sz="1050" dirty="0">
                        <a:effectLst/>
                        <a:latin typeface="游ゴシック" panose="020B0400000000000000" pitchFamily="50" charset="-128"/>
                        <a:ea typeface="游ゴシック" panose="020B0400000000000000" pitchFamily="50" charset="-128"/>
                      </a:endParaRPr>
                    </a:p>
                  </a:txBody>
                  <a:tcPr marL="9525" marR="9525" marT="9525" marB="9525" anchor="ctr"/>
                </a:tc>
                <a:tc>
                  <a:txBody>
                    <a:bodyPr/>
                    <a:lstStyle/>
                    <a:p>
                      <a:pPr lvl="0" algn="ctr">
                        <a:lnSpc>
                          <a:spcPct val="100000"/>
                        </a:lnSpc>
                      </a:pPr>
                      <a:r>
                        <a:rPr lang="en-US" altLang="ja-JP" sz="1050" dirty="0">
                          <a:effectLst/>
                          <a:latin typeface="游ゴシック" panose="020B0400000000000000" pitchFamily="50" charset="-128"/>
                          <a:ea typeface="游ゴシック" panose="020B0400000000000000" pitchFamily="50" charset="-128"/>
                        </a:rPr>
                        <a:t>072-922-4965</a:t>
                      </a:r>
                    </a:p>
                  </a:txBody>
                  <a:tcPr marL="9525" marR="9525" marT="9525" marB="9525" anchor="ctr"/>
                </a:tc>
                <a:extLst>
                  <a:ext uri="{0D108BD9-81ED-4DB2-BD59-A6C34878D82A}">
                    <a16:rowId xmlns:a16="http://schemas.microsoft.com/office/drawing/2014/main" val="2357560530"/>
                  </a:ext>
                </a:extLst>
              </a:tr>
              <a:tr h="216165">
                <a:tc>
                  <a:txBody>
                    <a:bodyPr/>
                    <a:lstStyle/>
                    <a:p>
                      <a:pPr algn="ctr">
                        <a:lnSpc>
                          <a:spcPct val="100000"/>
                        </a:lnSpc>
                      </a:pPr>
                      <a:r>
                        <a:rPr lang="zh-CN" altLang="en-US" sz="1050" dirty="0">
                          <a:effectLst/>
                          <a:latin typeface="游ゴシック" panose="020B0400000000000000" pitchFamily="50" charset="-128"/>
                          <a:ea typeface="游ゴシック" panose="020B0400000000000000" pitchFamily="50" charset="-128"/>
                        </a:rPr>
                        <a:t>寝屋川市保健所</a:t>
                      </a:r>
                    </a:p>
                  </a:txBody>
                  <a:tcPr marL="9525" marR="9525" marT="9525" marB="9525" anchor="ctr"/>
                </a:tc>
                <a:tc>
                  <a:txBody>
                    <a:bodyPr/>
                    <a:lstStyle/>
                    <a:p>
                      <a:pPr lvl="0" algn="ctr">
                        <a:lnSpc>
                          <a:spcPct val="100000"/>
                        </a:lnSpc>
                      </a:pPr>
                      <a:r>
                        <a:rPr lang="en-US" altLang="ja-JP" sz="1050" dirty="0" smtClean="0">
                          <a:effectLst/>
                          <a:latin typeface="游ゴシック" panose="020B0400000000000000" pitchFamily="50" charset="-128"/>
                          <a:ea typeface="游ゴシック" panose="020B0400000000000000" pitchFamily="50" charset="-128"/>
                        </a:rPr>
                        <a:t>072-829-8455</a:t>
                      </a:r>
                      <a:endParaRPr lang="en-US" altLang="ja-JP" sz="1050" dirty="0">
                        <a:effectLst/>
                        <a:latin typeface="游ゴシック" panose="020B0400000000000000" pitchFamily="50" charset="-128"/>
                        <a:ea typeface="游ゴシック" panose="020B0400000000000000" pitchFamily="50" charset="-128"/>
                      </a:endParaRPr>
                    </a:p>
                  </a:txBody>
                  <a:tcPr marL="9525" marR="9525" marT="9525" marB="9525" anchor="ctr"/>
                </a:tc>
                <a:tc>
                  <a:txBody>
                    <a:bodyPr/>
                    <a:lstStyle/>
                    <a:p>
                      <a:pPr lvl="0" algn="ctr">
                        <a:lnSpc>
                          <a:spcPct val="100000"/>
                        </a:lnSpc>
                      </a:pPr>
                      <a:r>
                        <a:rPr lang="en-US" altLang="ja-JP" sz="1050" dirty="0">
                          <a:effectLst/>
                          <a:latin typeface="游ゴシック" panose="020B0400000000000000" pitchFamily="50" charset="-128"/>
                          <a:ea typeface="游ゴシック" panose="020B0400000000000000" pitchFamily="50" charset="-128"/>
                        </a:rPr>
                        <a:t>072-829-1247</a:t>
                      </a:r>
                    </a:p>
                  </a:txBody>
                  <a:tcPr marL="9525" marR="9525" marT="9525" marB="9525" anchor="ctr"/>
                </a:tc>
                <a:extLst>
                  <a:ext uri="{0D108BD9-81ED-4DB2-BD59-A6C34878D82A}">
                    <a16:rowId xmlns:a16="http://schemas.microsoft.com/office/drawing/2014/main" val="1031983639"/>
                  </a:ext>
                </a:extLst>
              </a:tr>
              <a:tr h="341946">
                <a:tc>
                  <a:txBody>
                    <a:bodyPr/>
                    <a:lstStyle/>
                    <a:p>
                      <a:pPr algn="ctr">
                        <a:lnSpc>
                          <a:spcPct val="100000"/>
                        </a:lnSpc>
                      </a:pPr>
                      <a:r>
                        <a:rPr lang="ja-JP" altLang="en-US" sz="1050" dirty="0">
                          <a:effectLst/>
                          <a:latin typeface="游ゴシック" panose="020B0400000000000000" pitchFamily="50" charset="-128"/>
                          <a:ea typeface="游ゴシック" panose="020B0400000000000000" pitchFamily="50" charset="-128"/>
                        </a:rPr>
                        <a:t>吹田市</a:t>
                      </a:r>
                      <a:r>
                        <a:rPr lang="ja-JP" altLang="en-US" sz="1050" dirty="0" smtClean="0">
                          <a:effectLst/>
                          <a:latin typeface="游ゴシック" panose="020B0400000000000000" pitchFamily="50" charset="-128"/>
                          <a:ea typeface="游ゴシック" panose="020B0400000000000000" pitchFamily="50" charset="-128"/>
                        </a:rPr>
                        <a:t>保健所</a:t>
                      </a:r>
                      <a:endParaRPr lang="ja-JP" altLang="en-US" sz="1050" dirty="0">
                        <a:effectLst/>
                        <a:latin typeface="游ゴシック" panose="020B0400000000000000" pitchFamily="50" charset="-128"/>
                        <a:ea typeface="游ゴシック" panose="020B0400000000000000" pitchFamily="50" charset="-128"/>
                      </a:endParaRPr>
                    </a:p>
                  </a:txBody>
                  <a:tcPr marL="9525" marR="9525" marT="9525" marB="9525" anchor="ctr"/>
                </a:tc>
                <a:tc>
                  <a:txBody>
                    <a:bodyPr/>
                    <a:lstStyle/>
                    <a:p>
                      <a:pPr lvl="0" algn="ctr">
                        <a:lnSpc>
                          <a:spcPct val="100000"/>
                        </a:lnSpc>
                      </a:pPr>
                      <a:r>
                        <a:rPr lang="en-US" altLang="ja-JP" sz="1050" dirty="0" smtClean="0">
                          <a:effectLst/>
                          <a:latin typeface="游ゴシック" panose="020B0400000000000000" pitchFamily="50" charset="-128"/>
                          <a:ea typeface="游ゴシック" panose="020B0400000000000000" pitchFamily="50" charset="-128"/>
                        </a:rPr>
                        <a:t>06-7178-1370</a:t>
                      </a:r>
                      <a:r>
                        <a:rPr lang="en-US" altLang="ja-JP" sz="1050" dirty="0">
                          <a:effectLst/>
                          <a:latin typeface="游ゴシック" panose="020B0400000000000000" pitchFamily="50" charset="-128"/>
                          <a:ea typeface="游ゴシック" panose="020B0400000000000000" pitchFamily="50" charset="-128"/>
                        </a:rPr>
                        <a:t/>
                      </a:r>
                      <a:br>
                        <a:rPr lang="en-US" altLang="ja-JP" sz="1050" dirty="0">
                          <a:effectLst/>
                          <a:latin typeface="游ゴシック" panose="020B0400000000000000" pitchFamily="50" charset="-128"/>
                          <a:ea typeface="游ゴシック" panose="020B0400000000000000" pitchFamily="50" charset="-128"/>
                        </a:rPr>
                      </a:br>
                      <a:r>
                        <a:rPr lang="ja-JP" altLang="en-US" sz="1050" dirty="0" smtClean="0">
                          <a:effectLst/>
                          <a:latin typeface="游ゴシック" panose="020B0400000000000000" pitchFamily="50" charset="-128"/>
                          <a:ea typeface="+mn-ea"/>
                        </a:rPr>
                        <a:t>＊</a:t>
                      </a:r>
                      <a:r>
                        <a:rPr lang="en-US" altLang="ja-JP" sz="1050" dirty="0" smtClean="0">
                          <a:effectLst/>
                          <a:latin typeface="游ゴシック" panose="020B0400000000000000" pitchFamily="50" charset="-128"/>
                          <a:ea typeface="游ゴシック" panose="020B0400000000000000" pitchFamily="50" charset="-128"/>
                        </a:rPr>
                        <a:t>050-3531-5598</a:t>
                      </a:r>
                      <a:endParaRPr lang="en-US" altLang="ja-JP" sz="1050" dirty="0">
                        <a:effectLst/>
                        <a:latin typeface="游ゴシック" panose="020B0400000000000000" pitchFamily="50" charset="-128"/>
                        <a:ea typeface="游ゴシック" panose="020B0400000000000000" pitchFamily="50" charset="-128"/>
                      </a:endParaRPr>
                    </a:p>
                  </a:txBody>
                  <a:tcPr marL="9525" marR="9525" marT="9525" marB="9525" anchor="ctr"/>
                </a:tc>
                <a:tc>
                  <a:txBody>
                    <a:bodyPr/>
                    <a:lstStyle/>
                    <a:p>
                      <a:pPr lvl="0" algn="ctr">
                        <a:lnSpc>
                          <a:spcPct val="100000"/>
                        </a:lnSpc>
                      </a:pPr>
                      <a:r>
                        <a:rPr lang="en-US" altLang="ja-JP" sz="1050" dirty="0">
                          <a:effectLst/>
                          <a:latin typeface="游ゴシック" panose="020B0400000000000000" pitchFamily="50" charset="-128"/>
                          <a:ea typeface="游ゴシック" panose="020B0400000000000000" pitchFamily="50" charset="-128"/>
                        </a:rPr>
                        <a:t>06-6339-2058</a:t>
                      </a:r>
                    </a:p>
                  </a:txBody>
                  <a:tcPr marL="9525" marR="9525" marT="9525" marB="9525" anchor="ctr"/>
                </a:tc>
                <a:extLst>
                  <a:ext uri="{0D108BD9-81ED-4DB2-BD59-A6C34878D82A}">
                    <a16:rowId xmlns:a16="http://schemas.microsoft.com/office/drawing/2014/main" val="537965109"/>
                  </a:ext>
                </a:extLst>
              </a:tr>
            </a:tbl>
          </a:graphicData>
        </a:graphic>
      </p:graphicFrame>
      <p:sp>
        <p:nvSpPr>
          <p:cNvPr id="47" name="角丸四角形 46"/>
          <p:cNvSpPr/>
          <p:nvPr/>
        </p:nvSpPr>
        <p:spPr>
          <a:xfrm>
            <a:off x="161240" y="806406"/>
            <a:ext cx="9600305" cy="69755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kumimoji="1" lang="ja-JP" altLang="en-US" sz="1400" dirty="0"/>
              <a:t>年末年始に</a:t>
            </a:r>
            <a:r>
              <a:rPr kumimoji="1" lang="ja-JP" altLang="en-US" sz="1400" dirty="0" smtClean="0"/>
              <a:t>おいて、かかりつけ</a:t>
            </a:r>
            <a:r>
              <a:rPr kumimoji="1" lang="ja-JP" altLang="en-US" sz="1400" dirty="0"/>
              <a:t>医が</a:t>
            </a:r>
            <a:r>
              <a:rPr kumimoji="1" lang="ja-JP" altLang="en-US" sz="1400" dirty="0" smtClean="0"/>
              <a:t>休診の場合や</a:t>
            </a:r>
            <a:r>
              <a:rPr kumimoji="1" lang="ja-JP" altLang="en-US" sz="1400" dirty="0"/>
              <a:t>受診先が見つからない場合</a:t>
            </a:r>
            <a:r>
              <a:rPr kumimoji="1" lang="ja-JP" altLang="en-US" sz="1400" dirty="0" smtClean="0"/>
              <a:t>に、適切に診療・検査医療機関へつなげることができるよう、「新型</a:t>
            </a:r>
            <a:r>
              <a:rPr kumimoji="1" lang="ja-JP" altLang="en-US" sz="1400" dirty="0"/>
              <a:t>コロナ受診相談</a:t>
            </a:r>
            <a:r>
              <a:rPr kumimoji="1" lang="ja-JP" altLang="en-US" sz="1400" dirty="0" smtClean="0"/>
              <a:t>センター」については、年末年始も２</a:t>
            </a:r>
            <a:r>
              <a:rPr kumimoji="1" lang="ja-JP" altLang="en-US" sz="1400" dirty="0"/>
              <a:t>４</a:t>
            </a:r>
            <a:r>
              <a:rPr kumimoji="1" lang="ja-JP" altLang="en-US" sz="1400" dirty="0" smtClean="0"/>
              <a:t>時間体制で、電話回線を増設し、対応する。</a:t>
            </a:r>
            <a:endParaRPr kumimoji="1" lang="ja-JP" altLang="en-US" sz="1400" dirty="0"/>
          </a:p>
        </p:txBody>
      </p:sp>
      <p:sp>
        <p:nvSpPr>
          <p:cNvPr id="48" name="テキスト ボックス 47"/>
          <p:cNvSpPr txBox="1"/>
          <p:nvPr/>
        </p:nvSpPr>
        <p:spPr>
          <a:xfrm>
            <a:off x="5090466" y="6298905"/>
            <a:ext cx="4680000" cy="507831"/>
          </a:xfrm>
          <a:prstGeom prst="rect">
            <a:avLst/>
          </a:prstGeom>
          <a:noFill/>
        </p:spPr>
        <p:txBody>
          <a:bodyPr wrap="square" rtlCol="0">
            <a:spAutoFit/>
          </a:bodyPr>
          <a:lstStyle/>
          <a:p>
            <a:r>
              <a:rPr kumimoji="1" lang="en-US" altLang="ja-JP" sz="900" dirty="0" smtClean="0"/>
              <a:t>※</a:t>
            </a:r>
            <a:r>
              <a:rPr kumimoji="1" lang="ja-JP" altLang="en-US" sz="900" dirty="0" smtClean="0"/>
              <a:t>休日</a:t>
            </a:r>
            <a:r>
              <a:rPr kumimoji="1" lang="ja-JP" altLang="en-US" sz="900" dirty="0"/>
              <a:t>等の時間外に電話をされた際は、自動ガイダンスに切り替わりますので、指示</a:t>
            </a:r>
            <a:r>
              <a:rPr kumimoji="1" lang="ja-JP" altLang="en-US" sz="900" dirty="0" smtClean="0"/>
              <a:t>に</a:t>
            </a:r>
            <a:endParaRPr kumimoji="1" lang="en-US" altLang="ja-JP" sz="900" dirty="0" smtClean="0"/>
          </a:p>
          <a:p>
            <a:r>
              <a:rPr kumimoji="1" lang="ja-JP" altLang="en-US" sz="900" dirty="0" smtClean="0"/>
              <a:t>　従って</a:t>
            </a:r>
            <a:r>
              <a:rPr kumimoji="1" lang="ja-JP" altLang="en-US" sz="900" dirty="0"/>
              <a:t>ください。</a:t>
            </a:r>
          </a:p>
          <a:p>
            <a:r>
              <a:rPr kumimoji="1" lang="ja-JP" altLang="en-US" sz="900" dirty="0" smtClean="0"/>
              <a:t>　なお、＊の</a:t>
            </a:r>
            <a:r>
              <a:rPr kumimoji="1" lang="ja-JP" altLang="en-US" sz="900" dirty="0"/>
              <a:t>電話番号がある保健所は、休日等の時間外に繋がる専用番号です。</a:t>
            </a:r>
          </a:p>
        </p:txBody>
      </p:sp>
      <p:sp>
        <p:nvSpPr>
          <p:cNvPr id="49" name="テキスト ボックス 48"/>
          <p:cNvSpPr txBox="1"/>
          <p:nvPr/>
        </p:nvSpPr>
        <p:spPr>
          <a:xfrm>
            <a:off x="1555267" y="1513824"/>
            <a:ext cx="1980029" cy="307777"/>
          </a:xfrm>
          <a:prstGeom prst="rect">
            <a:avLst/>
          </a:prstGeom>
          <a:noFill/>
        </p:spPr>
        <p:txBody>
          <a:bodyPr wrap="none" rtlCol="0">
            <a:spAutoFit/>
          </a:bodyPr>
          <a:lstStyle/>
          <a:p>
            <a:r>
              <a:rPr kumimoji="1" lang="ja-JP" altLang="en-US" sz="1400" b="1" dirty="0" smtClean="0"/>
              <a:t>≪相談・受診の流れ≫</a:t>
            </a:r>
            <a:endParaRPr kumimoji="1" lang="ja-JP" altLang="en-US" sz="1400" b="1" dirty="0"/>
          </a:p>
        </p:txBody>
      </p:sp>
      <p:sp>
        <p:nvSpPr>
          <p:cNvPr id="2" name="テキスト ボックス 1"/>
          <p:cNvSpPr txBox="1"/>
          <p:nvPr/>
        </p:nvSpPr>
        <p:spPr>
          <a:xfrm>
            <a:off x="8023539" y="273609"/>
            <a:ext cx="1609859" cy="369332"/>
          </a:xfrm>
          <a:prstGeom prst="rect">
            <a:avLst/>
          </a:prstGeom>
          <a:solidFill>
            <a:schemeClr val="bg1"/>
          </a:solidFill>
        </p:spPr>
        <p:txBody>
          <a:bodyPr wrap="square" rtlCol="0">
            <a:spAutoFit/>
          </a:bodyPr>
          <a:lstStyle/>
          <a:p>
            <a:pPr algn="ctr"/>
            <a:r>
              <a:rPr kumimoji="1" lang="ja-JP" altLang="en-US" dirty="0" smtClean="0"/>
              <a:t>資料３－２</a:t>
            </a:r>
            <a:endParaRPr kumimoji="1" lang="ja-JP" altLang="en-US" dirty="0"/>
          </a:p>
        </p:txBody>
      </p:sp>
      <p:sp>
        <p:nvSpPr>
          <p:cNvPr id="40" name="テキスト ボックス 39"/>
          <p:cNvSpPr txBox="1"/>
          <p:nvPr/>
        </p:nvSpPr>
        <p:spPr>
          <a:xfrm>
            <a:off x="9483008" y="6576801"/>
            <a:ext cx="1345516" cy="229935"/>
          </a:xfrm>
          <a:prstGeom prst="rect">
            <a:avLst/>
          </a:prstGeom>
          <a:noFill/>
        </p:spPr>
        <p:txBody>
          <a:bodyPr wrap="square" rtlCol="0">
            <a:spAutoFit/>
          </a:bodyPr>
          <a:lstStyle/>
          <a:p>
            <a:r>
              <a:rPr kumimoji="1" lang="ja-JP" altLang="en-US" sz="894" dirty="0"/>
              <a:t>１</a:t>
            </a:r>
          </a:p>
        </p:txBody>
      </p:sp>
    </p:spTree>
    <p:extLst>
      <p:ext uri="{BB962C8B-B14F-4D97-AF65-F5344CB8AC3E}">
        <p14:creationId xmlns:p14="http://schemas.microsoft.com/office/powerpoint/2010/main" val="1713791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641439"/>
            <a:ext cx="9906000" cy="380479"/>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275" b="1" dirty="0">
                <a:latin typeface="Meiryo UI" panose="020B0604030504040204" pitchFamily="50" charset="-128"/>
                <a:ea typeface="Meiryo UI" panose="020B0604030504040204" pitchFamily="50" charset="-128"/>
              </a:rPr>
              <a:t>年末年始の診療検査体制について</a:t>
            </a:r>
          </a:p>
        </p:txBody>
      </p:sp>
      <p:graphicFrame>
        <p:nvGraphicFramePr>
          <p:cNvPr id="5" name="表 4"/>
          <p:cNvGraphicFramePr>
            <a:graphicFrameLocks noGrp="1"/>
          </p:cNvGraphicFramePr>
          <p:nvPr>
            <p:extLst/>
          </p:nvPr>
        </p:nvGraphicFramePr>
        <p:xfrm>
          <a:off x="164730" y="1522076"/>
          <a:ext cx="9638264" cy="3623534"/>
        </p:xfrm>
        <a:graphic>
          <a:graphicData uri="http://schemas.openxmlformats.org/drawingml/2006/table">
            <a:tbl>
              <a:tblPr firstRow="1" bandRow="1">
                <a:tableStyleId>{5C22544A-7EE6-4342-B048-85BDC9FD1C3A}</a:tableStyleId>
              </a:tblPr>
              <a:tblGrid>
                <a:gridCol w="722612">
                  <a:extLst>
                    <a:ext uri="{9D8B030D-6E8A-4147-A177-3AD203B41FA5}">
                      <a16:colId xmlns:a16="http://schemas.microsoft.com/office/drawing/2014/main" val="163927422"/>
                    </a:ext>
                  </a:extLst>
                </a:gridCol>
                <a:gridCol w="495314">
                  <a:extLst>
                    <a:ext uri="{9D8B030D-6E8A-4147-A177-3AD203B41FA5}">
                      <a16:colId xmlns:a16="http://schemas.microsoft.com/office/drawing/2014/main" val="2217252906"/>
                    </a:ext>
                  </a:extLst>
                </a:gridCol>
                <a:gridCol w="495314">
                  <a:extLst>
                    <a:ext uri="{9D8B030D-6E8A-4147-A177-3AD203B41FA5}">
                      <a16:colId xmlns:a16="http://schemas.microsoft.com/office/drawing/2014/main" val="1277052879"/>
                    </a:ext>
                  </a:extLst>
                </a:gridCol>
                <a:gridCol w="495314">
                  <a:extLst>
                    <a:ext uri="{9D8B030D-6E8A-4147-A177-3AD203B41FA5}">
                      <a16:colId xmlns:a16="http://schemas.microsoft.com/office/drawing/2014/main" val="4128471986"/>
                    </a:ext>
                  </a:extLst>
                </a:gridCol>
                <a:gridCol w="495314">
                  <a:extLst>
                    <a:ext uri="{9D8B030D-6E8A-4147-A177-3AD203B41FA5}">
                      <a16:colId xmlns:a16="http://schemas.microsoft.com/office/drawing/2014/main" val="1463472429"/>
                    </a:ext>
                  </a:extLst>
                </a:gridCol>
                <a:gridCol w="495314">
                  <a:extLst>
                    <a:ext uri="{9D8B030D-6E8A-4147-A177-3AD203B41FA5}">
                      <a16:colId xmlns:a16="http://schemas.microsoft.com/office/drawing/2014/main" val="1229735043"/>
                    </a:ext>
                  </a:extLst>
                </a:gridCol>
                <a:gridCol w="495314">
                  <a:extLst>
                    <a:ext uri="{9D8B030D-6E8A-4147-A177-3AD203B41FA5}">
                      <a16:colId xmlns:a16="http://schemas.microsoft.com/office/drawing/2014/main" val="3398563020"/>
                    </a:ext>
                  </a:extLst>
                </a:gridCol>
                <a:gridCol w="495314">
                  <a:extLst>
                    <a:ext uri="{9D8B030D-6E8A-4147-A177-3AD203B41FA5}">
                      <a16:colId xmlns:a16="http://schemas.microsoft.com/office/drawing/2014/main" val="3133670471"/>
                    </a:ext>
                  </a:extLst>
                </a:gridCol>
                <a:gridCol w="495314">
                  <a:extLst>
                    <a:ext uri="{9D8B030D-6E8A-4147-A177-3AD203B41FA5}">
                      <a16:colId xmlns:a16="http://schemas.microsoft.com/office/drawing/2014/main" val="2650241021"/>
                    </a:ext>
                  </a:extLst>
                </a:gridCol>
                <a:gridCol w="495314">
                  <a:extLst>
                    <a:ext uri="{9D8B030D-6E8A-4147-A177-3AD203B41FA5}">
                      <a16:colId xmlns:a16="http://schemas.microsoft.com/office/drawing/2014/main" val="580812205"/>
                    </a:ext>
                  </a:extLst>
                </a:gridCol>
                <a:gridCol w="495314">
                  <a:extLst>
                    <a:ext uri="{9D8B030D-6E8A-4147-A177-3AD203B41FA5}">
                      <a16:colId xmlns:a16="http://schemas.microsoft.com/office/drawing/2014/main" val="2933574129"/>
                    </a:ext>
                  </a:extLst>
                </a:gridCol>
                <a:gridCol w="495314">
                  <a:extLst>
                    <a:ext uri="{9D8B030D-6E8A-4147-A177-3AD203B41FA5}">
                      <a16:colId xmlns:a16="http://schemas.microsoft.com/office/drawing/2014/main" val="2605423481"/>
                    </a:ext>
                  </a:extLst>
                </a:gridCol>
                <a:gridCol w="495314">
                  <a:extLst>
                    <a:ext uri="{9D8B030D-6E8A-4147-A177-3AD203B41FA5}">
                      <a16:colId xmlns:a16="http://schemas.microsoft.com/office/drawing/2014/main" val="3658482259"/>
                    </a:ext>
                  </a:extLst>
                </a:gridCol>
                <a:gridCol w="495314">
                  <a:extLst>
                    <a:ext uri="{9D8B030D-6E8A-4147-A177-3AD203B41FA5}">
                      <a16:colId xmlns:a16="http://schemas.microsoft.com/office/drawing/2014/main" val="3810673978"/>
                    </a:ext>
                  </a:extLst>
                </a:gridCol>
                <a:gridCol w="495314">
                  <a:extLst>
                    <a:ext uri="{9D8B030D-6E8A-4147-A177-3AD203B41FA5}">
                      <a16:colId xmlns:a16="http://schemas.microsoft.com/office/drawing/2014/main" val="1926131617"/>
                    </a:ext>
                  </a:extLst>
                </a:gridCol>
                <a:gridCol w="495314">
                  <a:extLst>
                    <a:ext uri="{9D8B030D-6E8A-4147-A177-3AD203B41FA5}">
                      <a16:colId xmlns:a16="http://schemas.microsoft.com/office/drawing/2014/main" val="3998229025"/>
                    </a:ext>
                  </a:extLst>
                </a:gridCol>
                <a:gridCol w="495314">
                  <a:extLst>
                    <a:ext uri="{9D8B030D-6E8A-4147-A177-3AD203B41FA5}">
                      <a16:colId xmlns:a16="http://schemas.microsoft.com/office/drawing/2014/main" val="657244368"/>
                    </a:ext>
                  </a:extLst>
                </a:gridCol>
                <a:gridCol w="495314">
                  <a:extLst>
                    <a:ext uri="{9D8B030D-6E8A-4147-A177-3AD203B41FA5}">
                      <a16:colId xmlns:a16="http://schemas.microsoft.com/office/drawing/2014/main" val="2991090561"/>
                    </a:ext>
                  </a:extLst>
                </a:gridCol>
                <a:gridCol w="495314">
                  <a:extLst>
                    <a:ext uri="{9D8B030D-6E8A-4147-A177-3AD203B41FA5}">
                      <a16:colId xmlns:a16="http://schemas.microsoft.com/office/drawing/2014/main" val="4114176960"/>
                    </a:ext>
                  </a:extLst>
                </a:gridCol>
              </a:tblGrid>
              <a:tr h="297180">
                <a:tc rowSpan="2">
                  <a:txBody>
                    <a:bodyPr/>
                    <a:lstStyle/>
                    <a:p>
                      <a:pPr algn="ctr"/>
                      <a:r>
                        <a:rPr kumimoji="1" lang="ja-JP" altLang="en-US" sz="1100" b="1" dirty="0" smtClean="0">
                          <a:solidFill>
                            <a:schemeClr val="tx1"/>
                          </a:solidFill>
                        </a:rPr>
                        <a:t>医療圏</a:t>
                      </a:r>
                      <a:endParaRPr kumimoji="1" lang="ja-JP" altLang="en-US" sz="1100" b="1" dirty="0">
                        <a:solidFill>
                          <a:schemeClr val="tx1"/>
                        </a:solidFill>
                      </a:endParaRPr>
                    </a:p>
                  </a:txBody>
                  <a:tcPr marL="74295" marR="74295" marT="37148" marB="37148"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20000"/>
                        <a:lumOff val="80000"/>
                      </a:schemeClr>
                    </a:solidFill>
                  </a:tcPr>
                </a:tc>
                <a:tc gridSpan="3">
                  <a:txBody>
                    <a:bodyPr/>
                    <a:lstStyle/>
                    <a:p>
                      <a:pPr algn="ctr"/>
                      <a:r>
                        <a:rPr kumimoji="1" lang="en-US" altLang="ja-JP" sz="1500" dirty="0" smtClean="0">
                          <a:solidFill>
                            <a:schemeClr val="tx1"/>
                          </a:solidFill>
                        </a:rPr>
                        <a:t>12</a:t>
                      </a:r>
                      <a:r>
                        <a:rPr kumimoji="1" lang="ja-JP" altLang="en-US" sz="1500" dirty="0" smtClean="0">
                          <a:solidFill>
                            <a:schemeClr val="tx1"/>
                          </a:solidFill>
                        </a:rPr>
                        <a:t>月</a:t>
                      </a:r>
                      <a:r>
                        <a:rPr kumimoji="1" lang="en-US" altLang="ja-JP" sz="1500" dirty="0" smtClean="0">
                          <a:solidFill>
                            <a:schemeClr val="tx1"/>
                          </a:solidFill>
                        </a:rPr>
                        <a:t>29</a:t>
                      </a:r>
                      <a:r>
                        <a:rPr kumimoji="1" lang="ja-JP" altLang="en-US" sz="1500" dirty="0" smtClean="0">
                          <a:solidFill>
                            <a:schemeClr val="tx1"/>
                          </a:solidFill>
                        </a:rPr>
                        <a:t>日</a:t>
                      </a:r>
                      <a:endParaRPr kumimoji="1" lang="ja-JP" altLang="en-US" sz="1500" dirty="0">
                        <a:solidFill>
                          <a:schemeClr val="tx1"/>
                        </a:solidFill>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60000"/>
                        <a:lumOff val="40000"/>
                      </a:schemeClr>
                    </a:solidFill>
                  </a:tcPr>
                </a:tc>
                <a:tc hMerge="1">
                  <a:txBody>
                    <a:bodyPr/>
                    <a:lstStyle/>
                    <a:p>
                      <a:endParaRPr kumimoji="1" lang="ja-JP" altLang="en-US" dirty="0"/>
                    </a:p>
                  </a:txBody>
                  <a:tcPr/>
                </a:tc>
                <a:tc hMerge="1">
                  <a:txBody>
                    <a:bodyPr/>
                    <a:lstStyle/>
                    <a:p>
                      <a:endParaRPr kumimoji="1" lang="ja-JP" altLang="en-US" dirty="0"/>
                    </a:p>
                  </a:txBody>
                  <a:tcPr/>
                </a:tc>
                <a:tc gridSpan="3">
                  <a:txBody>
                    <a:bodyPr/>
                    <a:lstStyle/>
                    <a:p>
                      <a:pPr algn="ctr"/>
                      <a:r>
                        <a:rPr kumimoji="1" lang="en-US" altLang="ja-JP" sz="1500" dirty="0" smtClean="0">
                          <a:solidFill>
                            <a:schemeClr val="tx1"/>
                          </a:solidFill>
                        </a:rPr>
                        <a:t>12</a:t>
                      </a:r>
                      <a:r>
                        <a:rPr kumimoji="1" lang="ja-JP" altLang="en-US" sz="1500" dirty="0" smtClean="0">
                          <a:solidFill>
                            <a:schemeClr val="tx1"/>
                          </a:solidFill>
                        </a:rPr>
                        <a:t>月</a:t>
                      </a:r>
                      <a:r>
                        <a:rPr kumimoji="1" lang="en-US" altLang="ja-JP" sz="1500" dirty="0" smtClean="0">
                          <a:solidFill>
                            <a:schemeClr val="tx1"/>
                          </a:solidFill>
                        </a:rPr>
                        <a:t>30</a:t>
                      </a:r>
                      <a:r>
                        <a:rPr kumimoji="1" lang="ja-JP" altLang="en-US" sz="1500" dirty="0" smtClean="0">
                          <a:solidFill>
                            <a:schemeClr val="tx1"/>
                          </a:solidFill>
                        </a:rPr>
                        <a:t>日</a:t>
                      </a:r>
                      <a:endParaRPr kumimoji="1" lang="ja-JP" altLang="en-US" sz="1500" dirty="0">
                        <a:solidFill>
                          <a:schemeClr val="tx1"/>
                        </a:solidFill>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60000"/>
                        <a:lumOff val="40000"/>
                      </a:schemeClr>
                    </a:solidFill>
                  </a:tcPr>
                </a:tc>
                <a:tc hMerge="1">
                  <a:txBody>
                    <a:bodyPr/>
                    <a:lstStyle/>
                    <a:p>
                      <a:endParaRPr kumimoji="1" lang="ja-JP" altLang="en-US" dirty="0"/>
                    </a:p>
                  </a:txBody>
                  <a:tcPr/>
                </a:tc>
                <a:tc hMerge="1">
                  <a:txBody>
                    <a:bodyPr/>
                    <a:lstStyle/>
                    <a:p>
                      <a:endParaRPr kumimoji="1" lang="ja-JP" altLang="en-US" dirty="0"/>
                    </a:p>
                  </a:txBody>
                  <a:tcPr/>
                </a:tc>
                <a:tc gridSpan="3">
                  <a:txBody>
                    <a:bodyPr/>
                    <a:lstStyle/>
                    <a:p>
                      <a:pPr algn="ctr"/>
                      <a:r>
                        <a:rPr kumimoji="1" lang="en-US" altLang="ja-JP" sz="1500" dirty="0" smtClean="0">
                          <a:solidFill>
                            <a:schemeClr val="tx1"/>
                          </a:solidFill>
                        </a:rPr>
                        <a:t>12</a:t>
                      </a:r>
                      <a:r>
                        <a:rPr kumimoji="1" lang="ja-JP" altLang="en-US" sz="1500" dirty="0" smtClean="0">
                          <a:solidFill>
                            <a:schemeClr val="tx1"/>
                          </a:solidFill>
                        </a:rPr>
                        <a:t>月</a:t>
                      </a:r>
                      <a:r>
                        <a:rPr kumimoji="1" lang="en-US" altLang="ja-JP" sz="1500" dirty="0" smtClean="0">
                          <a:solidFill>
                            <a:schemeClr val="tx1"/>
                          </a:solidFill>
                        </a:rPr>
                        <a:t>31</a:t>
                      </a:r>
                      <a:r>
                        <a:rPr kumimoji="1" lang="ja-JP" altLang="en-US" sz="1500" dirty="0" smtClean="0">
                          <a:solidFill>
                            <a:schemeClr val="tx1"/>
                          </a:solidFill>
                        </a:rPr>
                        <a:t>日</a:t>
                      </a:r>
                      <a:endParaRPr kumimoji="1" lang="ja-JP" altLang="en-US" sz="1500" dirty="0">
                        <a:solidFill>
                          <a:schemeClr val="tx1"/>
                        </a:solidFill>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60000"/>
                        <a:lumOff val="40000"/>
                      </a:schemeClr>
                    </a:solidFill>
                  </a:tcPr>
                </a:tc>
                <a:tc hMerge="1">
                  <a:txBody>
                    <a:bodyPr/>
                    <a:lstStyle/>
                    <a:p>
                      <a:endParaRPr kumimoji="1" lang="ja-JP" altLang="en-US" dirty="0"/>
                    </a:p>
                  </a:txBody>
                  <a:tcPr/>
                </a:tc>
                <a:tc hMerge="1">
                  <a:txBody>
                    <a:bodyPr/>
                    <a:lstStyle/>
                    <a:p>
                      <a:endParaRPr kumimoji="1" lang="ja-JP" altLang="en-US" dirty="0"/>
                    </a:p>
                  </a:txBody>
                  <a:tcPr/>
                </a:tc>
                <a:tc gridSpan="3">
                  <a:txBody>
                    <a:bodyPr/>
                    <a:lstStyle/>
                    <a:p>
                      <a:pPr algn="ctr"/>
                      <a:r>
                        <a:rPr kumimoji="1" lang="en-US" altLang="ja-JP" sz="1500" dirty="0" smtClean="0">
                          <a:solidFill>
                            <a:schemeClr val="tx1"/>
                          </a:solidFill>
                        </a:rPr>
                        <a:t>1</a:t>
                      </a:r>
                      <a:r>
                        <a:rPr kumimoji="1" lang="ja-JP" altLang="en-US" sz="1500" dirty="0" smtClean="0">
                          <a:solidFill>
                            <a:schemeClr val="tx1"/>
                          </a:solidFill>
                        </a:rPr>
                        <a:t>月</a:t>
                      </a:r>
                      <a:r>
                        <a:rPr kumimoji="1" lang="en-US" altLang="ja-JP" sz="1500" dirty="0" smtClean="0">
                          <a:solidFill>
                            <a:schemeClr val="tx1"/>
                          </a:solidFill>
                        </a:rPr>
                        <a:t>1</a:t>
                      </a:r>
                      <a:r>
                        <a:rPr kumimoji="1" lang="ja-JP" altLang="en-US" sz="1500" dirty="0" smtClean="0">
                          <a:solidFill>
                            <a:schemeClr val="tx1"/>
                          </a:solidFill>
                        </a:rPr>
                        <a:t>日</a:t>
                      </a:r>
                      <a:endParaRPr kumimoji="1" lang="ja-JP" altLang="en-US" sz="1500" dirty="0">
                        <a:solidFill>
                          <a:schemeClr val="tx1"/>
                        </a:solidFill>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60000"/>
                        <a:lumOff val="40000"/>
                      </a:schemeClr>
                    </a:solidFill>
                  </a:tcPr>
                </a:tc>
                <a:tc hMerge="1">
                  <a:txBody>
                    <a:bodyPr/>
                    <a:lstStyle/>
                    <a:p>
                      <a:endParaRPr kumimoji="1" lang="ja-JP" altLang="en-US" dirty="0"/>
                    </a:p>
                  </a:txBody>
                  <a:tcPr/>
                </a:tc>
                <a:tc hMerge="1">
                  <a:txBody>
                    <a:bodyPr/>
                    <a:lstStyle/>
                    <a:p>
                      <a:endParaRPr kumimoji="1" lang="ja-JP" altLang="en-US" dirty="0"/>
                    </a:p>
                  </a:txBody>
                  <a:tcPr/>
                </a:tc>
                <a:tc gridSpan="3">
                  <a:txBody>
                    <a:bodyPr/>
                    <a:lstStyle/>
                    <a:p>
                      <a:pPr algn="ctr"/>
                      <a:r>
                        <a:rPr kumimoji="1" lang="en-US" altLang="ja-JP" sz="1500" dirty="0" smtClean="0">
                          <a:solidFill>
                            <a:schemeClr val="tx1"/>
                          </a:solidFill>
                        </a:rPr>
                        <a:t>1</a:t>
                      </a:r>
                      <a:r>
                        <a:rPr kumimoji="1" lang="ja-JP" altLang="en-US" sz="1500" dirty="0" smtClean="0">
                          <a:solidFill>
                            <a:schemeClr val="tx1"/>
                          </a:solidFill>
                        </a:rPr>
                        <a:t>月</a:t>
                      </a:r>
                      <a:r>
                        <a:rPr kumimoji="1" lang="en-US" altLang="ja-JP" sz="1500" dirty="0" smtClean="0">
                          <a:solidFill>
                            <a:schemeClr val="tx1"/>
                          </a:solidFill>
                        </a:rPr>
                        <a:t>2</a:t>
                      </a:r>
                      <a:r>
                        <a:rPr kumimoji="1" lang="ja-JP" altLang="en-US" sz="1500" dirty="0" smtClean="0">
                          <a:solidFill>
                            <a:schemeClr val="tx1"/>
                          </a:solidFill>
                        </a:rPr>
                        <a:t>日</a:t>
                      </a:r>
                      <a:endParaRPr kumimoji="1" lang="ja-JP" altLang="en-US" sz="1500" dirty="0">
                        <a:solidFill>
                          <a:schemeClr val="tx1"/>
                        </a:solidFill>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60000"/>
                        <a:lumOff val="40000"/>
                      </a:schemeClr>
                    </a:solidFill>
                  </a:tcPr>
                </a:tc>
                <a:tc hMerge="1">
                  <a:txBody>
                    <a:bodyPr/>
                    <a:lstStyle/>
                    <a:p>
                      <a:endParaRPr kumimoji="1" lang="ja-JP" altLang="en-US" dirty="0"/>
                    </a:p>
                  </a:txBody>
                  <a:tcPr/>
                </a:tc>
                <a:tc hMerge="1">
                  <a:txBody>
                    <a:bodyPr/>
                    <a:lstStyle/>
                    <a:p>
                      <a:endParaRPr kumimoji="1" lang="ja-JP" altLang="en-US" dirty="0"/>
                    </a:p>
                  </a:txBody>
                  <a:tcPr/>
                </a:tc>
                <a:tc gridSpan="3">
                  <a:txBody>
                    <a:bodyPr/>
                    <a:lstStyle/>
                    <a:p>
                      <a:pPr algn="ctr"/>
                      <a:r>
                        <a:rPr kumimoji="1" lang="en-US" altLang="ja-JP" sz="1500" dirty="0" smtClean="0">
                          <a:solidFill>
                            <a:schemeClr val="tx1"/>
                          </a:solidFill>
                        </a:rPr>
                        <a:t>1</a:t>
                      </a:r>
                      <a:r>
                        <a:rPr kumimoji="1" lang="ja-JP" altLang="en-US" sz="1500" dirty="0" smtClean="0">
                          <a:solidFill>
                            <a:schemeClr val="tx1"/>
                          </a:solidFill>
                        </a:rPr>
                        <a:t>月</a:t>
                      </a:r>
                      <a:r>
                        <a:rPr kumimoji="1" lang="en-US" altLang="ja-JP" sz="1500" dirty="0" smtClean="0">
                          <a:solidFill>
                            <a:schemeClr val="tx1"/>
                          </a:solidFill>
                        </a:rPr>
                        <a:t>3</a:t>
                      </a:r>
                      <a:r>
                        <a:rPr kumimoji="1" lang="ja-JP" altLang="en-US" sz="1500" dirty="0" smtClean="0">
                          <a:solidFill>
                            <a:schemeClr val="tx1"/>
                          </a:solidFill>
                        </a:rPr>
                        <a:t>日</a:t>
                      </a:r>
                      <a:endParaRPr kumimoji="1" lang="ja-JP" altLang="en-US" sz="1500" dirty="0">
                        <a:solidFill>
                          <a:schemeClr val="tx1"/>
                        </a:solidFill>
                      </a:endParaRPr>
                    </a:p>
                  </a:txBody>
                  <a:tcPr marL="74295" marR="74295" marT="37148" marB="37148" anchor="ctr">
                    <a:lnL w="12700" cap="flat" cmpd="sng" algn="ctr">
                      <a:solidFill>
                        <a:schemeClr val="tx1"/>
                      </a:solidFill>
                      <a:prstDash val="solid"/>
                      <a:round/>
                      <a:headEnd type="none" w="med" len="med"/>
                      <a:tailEnd type="none" w="med" len="med"/>
                    </a:lnL>
                    <a:solidFill>
                      <a:schemeClr val="accent1">
                        <a:lumMod val="60000"/>
                        <a:lumOff val="40000"/>
                      </a:schemeClr>
                    </a:solidFill>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649998037"/>
                  </a:ext>
                </a:extLst>
              </a:tr>
              <a:tr h="255042">
                <a:tc vMerge="1">
                  <a:txBody>
                    <a:bodyPr/>
                    <a:lstStyle/>
                    <a:p>
                      <a:pPr algn="ctr"/>
                      <a:endParaRPr kumimoji="1" lang="ja-JP" altLang="en-US" sz="1400" dirty="0"/>
                    </a:p>
                  </a:txBody>
                  <a:tcPr anchor="ctr"/>
                </a:tc>
                <a:tc>
                  <a:txBody>
                    <a:bodyPr/>
                    <a:lstStyle/>
                    <a:p>
                      <a:pPr algn="ctr"/>
                      <a:r>
                        <a:rPr kumimoji="1" lang="ja-JP" altLang="en-US" sz="900" b="1" dirty="0" smtClean="0"/>
                        <a:t>病院</a:t>
                      </a:r>
                      <a:endParaRPr kumimoji="1" lang="ja-JP" altLang="en-US" sz="900" b="1" dirty="0"/>
                    </a:p>
                  </a:txBody>
                  <a:tcPr marL="74295" marR="74295" marT="37148" marB="37148"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kumimoji="1" lang="ja-JP" altLang="en-US" sz="900" b="1" dirty="0" smtClean="0"/>
                        <a:t>診療所</a:t>
                      </a:r>
                      <a:endParaRPr kumimoji="1" lang="ja-JP" altLang="en-US" sz="900" b="1" dirty="0"/>
                    </a:p>
                  </a:txBody>
                  <a:tcPr marL="74295" marR="74295" marT="37148" marB="37148" anchor="ctr">
                    <a:lnB w="12700" cap="flat" cmpd="sng" algn="ctr">
                      <a:solidFill>
                        <a:schemeClr val="tx1"/>
                      </a:solidFill>
                      <a:prstDash val="solid"/>
                      <a:round/>
                      <a:headEnd type="none" w="med" len="med"/>
                      <a:tailEnd type="none" w="med" len="med"/>
                    </a:lnB>
                  </a:tcPr>
                </a:tc>
                <a:tc>
                  <a:txBody>
                    <a:bodyPr/>
                    <a:lstStyle/>
                    <a:p>
                      <a:pPr algn="ctr"/>
                      <a:r>
                        <a:rPr kumimoji="1" lang="ja-JP" altLang="en-US" sz="900" b="1" dirty="0" smtClean="0"/>
                        <a:t>計</a:t>
                      </a:r>
                      <a:endParaRPr kumimoji="1" lang="ja-JP" altLang="en-US" sz="900" b="1" dirty="0"/>
                    </a:p>
                  </a:txBody>
                  <a:tcPr marL="74295" marR="74295" marT="37148" marB="37148"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ja-JP" altLang="en-US" sz="900" b="1" dirty="0" smtClean="0"/>
                        <a:t>病院</a:t>
                      </a:r>
                      <a:endParaRPr kumimoji="1" lang="ja-JP" altLang="en-US" sz="900" b="1" dirty="0"/>
                    </a:p>
                  </a:txBody>
                  <a:tcPr marL="74295" marR="74295" marT="37148" marB="37148"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kumimoji="1" lang="ja-JP" altLang="en-US" sz="900" b="1" dirty="0" smtClean="0"/>
                        <a:t>診療所</a:t>
                      </a:r>
                      <a:endParaRPr kumimoji="1" lang="ja-JP" altLang="en-US" sz="900" b="1" dirty="0"/>
                    </a:p>
                  </a:txBody>
                  <a:tcPr marL="74295" marR="74295" marT="37148" marB="37148" anchor="ctr">
                    <a:lnB w="12700" cap="flat" cmpd="sng" algn="ctr">
                      <a:solidFill>
                        <a:schemeClr val="tx1"/>
                      </a:solidFill>
                      <a:prstDash val="solid"/>
                      <a:round/>
                      <a:headEnd type="none" w="med" len="med"/>
                      <a:tailEnd type="none" w="med" len="med"/>
                    </a:lnB>
                  </a:tcPr>
                </a:tc>
                <a:tc>
                  <a:txBody>
                    <a:bodyPr/>
                    <a:lstStyle/>
                    <a:p>
                      <a:pPr algn="ctr"/>
                      <a:r>
                        <a:rPr kumimoji="1" lang="ja-JP" altLang="en-US" sz="900" b="1" dirty="0" smtClean="0"/>
                        <a:t>計</a:t>
                      </a:r>
                      <a:endParaRPr kumimoji="1" lang="ja-JP" altLang="en-US" sz="900" b="1" dirty="0"/>
                    </a:p>
                  </a:txBody>
                  <a:tcPr marL="74295" marR="74295" marT="37148" marB="37148"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ja-JP" altLang="en-US" sz="900" b="1" dirty="0" smtClean="0"/>
                        <a:t>病院</a:t>
                      </a:r>
                      <a:endParaRPr kumimoji="1" lang="ja-JP" altLang="en-US" sz="900" b="1" dirty="0"/>
                    </a:p>
                  </a:txBody>
                  <a:tcPr marL="74295" marR="74295" marT="37148" marB="37148"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kumimoji="1" lang="ja-JP" altLang="en-US" sz="900" b="1" dirty="0" smtClean="0"/>
                        <a:t>診療所</a:t>
                      </a:r>
                      <a:endParaRPr kumimoji="1" lang="ja-JP" altLang="en-US" sz="900" b="1" dirty="0"/>
                    </a:p>
                  </a:txBody>
                  <a:tcPr marL="74295" marR="74295" marT="37148" marB="37148" anchor="ctr">
                    <a:lnB w="12700" cap="flat" cmpd="sng" algn="ctr">
                      <a:solidFill>
                        <a:schemeClr val="tx1"/>
                      </a:solidFill>
                      <a:prstDash val="solid"/>
                      <a:round/>
                      <a:headEnd type="none" w="med" len="med"/>
                      <a:tailEnd type="none" w="med" len="med"/>
                    </a:lnB>
                  </a:tcPr>
                </a:tc>
                <a:tc>
                  <a:txBody>
                    <a:bodyPr/>
                    <a:lstStyle/>
                    <a:p>
                      <a:pPr algn="ctr"/>
                      <a:r>
                        <a:rPr kumimoji="1" lang="ja-JP" altLang="en-US" sz="900" b="1" dirty="0" smtClean="0"/>
                        <a:t>計</a:t>
                      </a:r>
                      <a:endParaRPr kumimoji="1" lang="ja-JP" altLang="en-US" sz="900" b="1" dirty="0"/>
                    </a:p>
                  </a:txBody>
                  <a:tcPr marL="74295" marR="74295" marT="37148" marB="37148"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ja-JP" altLang="en-US" sz="900" b="1" dirty="0" smtClean="0"/>
                        <a:t>病院</a:t>
                      </a:r>
                      <a:endParaRPr kumimoji="1" lang="ja-JP" altLang="en-US" sz="900" b="1" dirty="0"/>
                    </a:p>
                  </a:txBody>
                  <a:tcPr marL="74295" marR="74295" marT="37148" marB="37148"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kumimoji="1" lang="ja-JP" altLang="en-US" sz="900" b="1" dirty="0" smtClean="0"/>
                        <a:t>診療所</a:t>
                      </a:r>
                      <a:endParaRPr kumimoji="1" lang="ja-JP" altLang="en-US" sz="900" b="1" dirty="0"/>
                    </a:p>
                  </a:txBody>
                  <a:tcPr marL="74295" marR="74295" marT="37148" marB="37148" anchor="ctr">
                    <a:lnB w="12700" cap="flat" cmpd="sng" algn="ctr">
                      <a:solidFill>
                        <a:schemeClr val="tx1"/>
                      </a:solidFill>
                      <a:prstDash val="solid"/>
                      <a:round/>
                      <a:headEnd type="none" w="med" len="med"/>
                      <a:tailEnd type="none" w="med" len="med"/>
                    </a:lnB>
                  </a:tcPr>
                </a:tc>
                <a:tc>
                  <a:txBody>
                    <a:bodyPr/>
                    <a:lstStyle/>
                    <a:p>
                      <a:pPr algn="ctr"/>
                      <a:r>
                        <a:rPr kumimoji="1" lang="ja-JP" altLang="en-US" sz="900" b="1" dirty="0" smtClean="0"/>
                        <a:t>計</a:t>
                      </a:r>
                      <a:endParaRPr kumimoji="1" lang="ja-JP" altLang="en-US" sz="900" b="1" dirty="0"/>
                    </a:p>
                  </a:txBody>
                  <a:tcPr marL="74295" marR="74295" marT="37148" marB="37148"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ja-JP" altLang="en-US" sz="900" b="1" dirty="0" smtClean="0"/>
                        <a:t>病院</a:t>
                      </a:r>
                      <a:endParaRPr kumimoji="1" lang="ja-JP" altLang="en-US" sz="900" b="1" dirty="0"/>
                    </a:p>
                  </a:txBody>
                  <a:tcPr marL="74295" marR="74295" marT="37148" marB="37148"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kumimoji="1" lang="ja-JP" altLang="en-US" sz="900" b="1" dirty="0" smtClean="0"/>
                        <a:t>診療所</a:t>
                      </a:r>
                      <a:endParaRPr kumimoji="1" lang="ja-JP" altLang="en-US" sz="900" b="1" dirty="0"/>
                    </a:p>
                  </a:txBody>
                  <a:tcPr marL="74295" marR="74295" marT="37148" marB="37148" anchor="ctr">
                    <a:lnB w="12700" cap="flat" cmpd="sng" algn="ctr">
                      <a:solidFill>
                        <a:schemeClr val="tx1"/>
                      </a:solidFill>
                      <a:prstDash val="solid"/>
                      <a:round/>
                      <a:headEnd type="none" w="med" len="med"/>
                      <a:tailEnd type="none" w="med" len="med"/>
                    </a:lnB>
                  </a:tcPr>
                </a:tc>
                <a:tc>
                  <a:txBody>
                    <a:bodyPr/>
                    <a:lstStyle/>
                    <a:p>
                      <a:pPr algn="ctr"/>
                      <a:r>
                        <a:rPr kumimoji="1" lang="ja-JP" altLang="en-US" sz="900" b="1" dirty="0" smtClean="0"/>
                        <a:t>計</a:t>
                      </a:r>
                      <a:endParaRPr kumimoji="1" lang="ja-JP" altLang="en-US" sz="900" b="1" dirty="0"/>
                    </a:p>
                  </a:txBody>
                  <a:tcPr marL="74295" marR="74295" marT="37148" marB="37148"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ja-JP" altLang="en-US" sz="900" b="1" dirty="0" smtClean="0"/>
                        <a:t>病院</a:t>
                      </a:r>
                      <a:endParaRPr kumimoji="1" lang="ja-JP" altLang="en-US" sz="900" b="1" dirty="0"/>
                    </a:p>
                  </a:txBody>
                  <a:tcPr marL="74295" marR="74295" marT="37148" marB="37148"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kumimoji="1" lang="ja-JP" altLang="en-US" sz="900" b="1" dirty="0" smtClean="0"/>
                        <a:t>診療所</a:t>
                      </a:r>
                      <a:endParaRPr kumimoji="1" lang="ja-JP" altLang="en-US" sz="900" b="1" dirty="0"/>
                    </a:p>
                  </a:txBody>
                  <a:tcPr marL="74295" marR="74295" marT="37148" marB="37148" anchor="ctr">
                    <a:lnB w="12700" cap="flat" cmpd="sng" algn="ctr">
                      <a:solidFill>
                        <a:schemeClr val="tx1"/>
                      </a:solidFill>
                      <a:prstDash val="solid"/>
                      <a:round/>
                      <a:headEnd type="none" w="med" len="med"/>
                      <a:tailEnd type="none" w="med" len="med"/>
                    </a:lnB>
                  </a:tcPr>
                </a:tc>
                <a:tc>
                  <a:txBody>
                    <a:bodyPr/>
                    <a:lstStyle/>
                    <a:p>
                      <a:pPr algn="ctr"/>
                      <a:r>
                        <a:rPr kumimoji="1" lang="ja-JP" altLang="en-US" sz="900" b="1" dirty="0" smtClean="0"/>
                        <a:t>計</a:t>
                      </a:r>
                      <a:endParaRPr kumimoji="1" lang="ja-JP" altLang="en-US" sz="900" b="1" dirty="0"/>
                    </a:p>
                  </a:txBody>
                  <a:tcPr marL="74295" marR="74295" marT="37148" marB="37148"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03922158"/>
                  </a:ext>
                </a:extLst>
              </a:tr>
              <a:tr h="339943">
                <a:tc>
                  <a:txBody>
                    <a:bodyPr/>
                    <a:lstStyle/>
                    <a:p>
                      <a:pPr algn="ctr"/>
                      <a:r>
                        <a:rPr kumimoji="1" lang="ja-JP" altLang="en-US" sz="1500" b="1" dirty="0" smtClean="0"/>
                        <a:t>豊能</a:t>
                      </a:r>
                      <a:endParaRPr kumimoji="1" lang="ja-JP" altLang="en-US" sz="1500" b="1" dirty="0"/>
                    </a:p>
                  </a:txBody>
                  <a:tcPr marL="74295" marR="74295" marT="37148" marB="37148"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ctr"/>
                      <a:r>
                        <a:rPr lang="en-US" altLang="ja-JP" sz="1500" b="0" i="0" u="none" strike="noStrike" dirty="0">
                          <a:solidFill>
                            <a:srgbClr val="000000"/>
                          </a:solidFill>
                          <a:effectLst/>
                          <a:latin typeface="Meiryo UI" panose="020B0604030504040204" pitchFamily="50" charset="-128"/>
                          <a:ea typeface="Meiryo UI" panose="020B0604030504040204" pitchFamily="50" charset="-128"/>
                        </a:rPr>
                        <a:t>15</a:t>
                      </a:r>
                    </a:p>
                  </a:txBody>
                  <a:tcPr marL="7739" marR="7739" marT="7739"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25</a:t>
                      </a:r>
                    </a:p>
                  </a:txBody>
                  <a:tcPr marL="7739" marR="7739" marT="7739" marB="0" anchor="ctr">
                    <a:lnT w="12700" cap="flat" cmpd="sng" algn="ctr">
                      <a:solidFill>
                        <a:schemeClr val="tx1"/>
                      </a:solidFill>
                      <a:prstDash val="solid"/>
                      <a:round/>
                      <a:headEnd type="none" w="med" len="med"/>
                      <a:tailEnd type="none" w="med" len="med"/>
                    </a:lnT>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40</a:t>
                      </a:r>
                    </a:p>
                  </a:txBody>
                  <a:tcPr marL="7739" marR="7739" marT="7739"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12</a:t>
                      </a:r>
                    </a:p>
                  </a:txBody>
                  <a:tcPr marL="7739" marR="7739" marT="7739"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16</a:t>
                      </a:r>
                    </a:p>
                  </a:txBody>
                  <a:tcPr marL="7739" marR="7739" marT="7739" marB="0" anchor="ctr">
                    <a:lnT w="12700" cap="flat" cmpd="sng" algn="ctr">
                      <a:solidFill>
                        <a:schemeClr val="tx1"/>
                      </a:solidFill>
                      <a:prstDash val="solid"/>
                      <a:round/>
                      <a:headEnd type="none" w="med" len="med"/>
                      <a:tailEnd type="none" w="med" len="med"/>
                    </a:lnT>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28</a:t>
                      </a:r>
                    </a:p>
                  </a:txBody>
                  <a:tcPr marL="7739" marR="7739" marT="7739"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11</a:t>
                      </a:r>
                    </a:p>
                  </a:txBody>
                  <a:tcPr marL="7739" marR="7739" marT="7739"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10</a:t>
                      </a:r>
                    </a:p>
                  </a:txBody>
                  <a:tcPr marL="7739" marR="7739" marT="7739" marB="0" anchor="ctr">
                    <a:lnT w="12700" cap="flat" cmpd="sng" algn="ctr">
                      <a:solidFill>
                        <a:schemeClr val="tx1"/>
                      </a:solidFill>
                      <a:prstDash val="solid"/>
                      <a:round/>
                      <a:headEnd type="none" w="med" len="med"/>
                      <a:tailEnd type="none" w="med" len="med"/>
                    </a:lnT>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21</a:t>
                      </a:r>
                    </a:p>
                  </a:txBody>
                  <a:tcPr marL="7739" marR="7739" marT="7739"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11</a:t>
                      </a:r>
                    </a:p>
                  </a:txBody>
                  <a:tcPr marL="7739" marR="7739" marT="7739"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8</a:t>
                      </a:r>
                    </a:p>
                  </a:txBody>
                  <a:tcPr marL="7739" marR="7739" marT="7739" marB="0" anchor="ctr">
                    <a:lnT w="12700" cap="flat" cmpd="sng" algn="ctr">
                      <a:solidFill>
                        <a:schemeClr val="tx1"/>
                      </a:solidFill>
                      <a:prstDash val="solid"/>
                      <a:round/>
                      <a:headEnd type="none" w="med" len="med"/>
                      <a:tailEnd type="none" w="med" len="med"/>
                    </a:lnT>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19</a:t>
                      </a:r>
                    </a:p>
                  </a:txBody>
                  <a:tcPr marL="7739" marR="7739" marT="7739"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11</a:t>
                      </a:r>
                    </a:p>
                  </a:txBody>
                  <a:tcPr marL="7739" marR="7739" marT="7739"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10</a:t>
                      </a:r>
                    </a:p>
                  </a:txBody>
                  <a:tcPr marL="7739" marR="7739" marT="7739" marB="0" anchor="ctr">
                    <a:lnT w="12700" cap="flat" cmpd="sng" algn="ctr">
                      <a:solidFill>
                        <a:schemeClr val="tx1"/>
                      </a:solidFill>
                      <a:prstDash val="solid"/>
                      <a:round/>
                      <a:headEnd type="none" w="med" len="med"/>
                      <a:tailEnd type="none" w="med" len="med"/>
                    </a:lnT>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21</a:t>
                      </a:r>
                    </a:p>
                  </a:txBody>
                  <a:tcPr marL="7739" marR="7739" marT="7739"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10</a:t>
                      </a:r>
                    </a:p>
                  </a:txBody>
                  <a:tcPr marL="7739" marR="7739" marT="7739"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9</a:t>
                      </a:r>
                    </a:p>
                  </a:txBody>
                  <a:tcPr marL="7739" marR="7739" marT="7739" marB="0" anchor="ctr">
                    <a:lnT w="12700" cap="flat" cmpd="sng" algn="ctr">
                      <a:solidFill>
                        <a:schemeClr val="tx1"/>
                      </a:solidFill>
                      <a:prstDash val="solid"/>
                      <a:round/>
                      <a:headEnd type="none" w="med" len="med"/>
                      <a:tailEnd type="none" w="med" len="med"/>
                    </a:lnT>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19</a:t>
                      </a:r>
                    </a:p>
                  </a:txBody>
                  <a:tcPr marL="7739" marR="7739" marT="7739"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178205229"/>
                  </a:ext>
                </a:extLst>
              </a:tr>
              <a:tr h="339943">
                <a:tc>
                  <a:txBody>
                    <a:bodyPr/>
                    <a:lstStyle/>
                    <a:p>
                      <a:pPr algn="ctr"/>
                      <a:r>
                        <a:rPr kumimoji="1" lang="ja-JP" altLang="en-US" sz="1500" b="1" dirty="0" smtClean="0"/>
                        <a:t>三島</a:t>
                      </a:r>
                      <a:endParaRPr kumimoji="1" lang="ja-JP" altLang="en-US" sz="1500" b="1" dirty="0"/>
                    </a:p>
                  </a:txBody>
                  <a:tcPr marL="74295" marR="74295" marT="37148" marB="37148" anchor="ctr">
                    <a:lnR w="12700" cap="flat" cmpd="sng" algn="ctr">
                      <a:solidFill>
                        <a:schemeClr val="tx1"/>
                      </a:solidFill>
                      <a:prstDash val="solid"/>
                      <a:round/>
                      <a:headEnd type="none" w="med" len="med"/>
                      <a:tailEnd type="none" w="med" len="med"/>
                    </a:lnR>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15</a:t>
                      </a:r>
                    </a:p>
                  </a:txBody>
                  <a:tcPr marL="7739" marR="7739" marT="7739" marB="0" anchor="ctr">
                    <a:lnL w="12700" cap="flat" cmpd="sng" algn="ctr">
                      <a:solidFill>
                        <a:schemeClr val="tx1"/>
                      </a:solidFill>
                      <a:prstDash val="solid"/>
                      <a:round/>
                      <a:headEnd type="none" w="med" len="med"/>
                      <a:tailEnd type="none" w="med" len="med"/>
                    </a:lnL>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11</a:t>
                      </a:r>
                    </a:p>
                  </a:txBody>
                  <a:tcPr marL="7739" marR="7739" marT="7739" marB="0" anchor="ctr"/>
                </a:tc>
                <a:tc>
                  <a:txBody>
                    <a:bodyPr/>
                    <a:lstStyle/>
                    <a:p>
                      <a:pPr algn="ctr" fontAlgn="ctr"/>
                      <a:r>
                        <a:rPr lang="en-US" altLang="ja-JP" sz="1500" b="0" i="0" u="none" strike="noStrike" dirty="0">
                          <a:solidFill>
                            <a:srgbClr val="000000"/>
                          </a:solidFill>
                          <a:effectLst/>
                          <a:latin typeface="Meiryo UI" panose="020B0604030504040204" pitchFamily="50" charset="-128"/>
                          <a:ea typeface="Meiryo UI" panose="020B0604030504040204" pitchFamily="50" charset="-128"/>
                        </a:rPr>
                        <a:t>26</a:t>
                      </a:r>
                    </a:p>
                  </a:txBody>
                  <a:tcPr marL="7739" marR="7739" marT="7739" marB="0" anchor="ctr">
                    <a:lnR w="12700" cap="flat" cmpd="sng" algn="ctr">
                      <a:solidFill>
                        <a:schemeClr val="tx1"/>
                      </a:solidFill>
                      <a:prstDash val="solid"/>
                      <a:round/>
                      <a:headEnd type="none" w="med" len="med"/>
                      <a:tailEnd type="none" w="med" len="med"/>
                    </a:lnR>
                  </a:tcPr>
                </a:tc>
                <a:tc>
                  <a:txBody>
                    <a:bodyPr/>
                    <a:lstStyle/>
                    <a:p>
                      <a:pPr algn="ctr" fontAlgn="ctr"/>
                      <a:r>
                        <a:rPr lang="en-US" altLang="ja-JP" sz="1500" b="0" i="0" u="none" strike="noStrike" dirty="0">
                          <a:solidFill>
                            <a:srgbClr val="000000"/>
                          </a:solidFill>
                          <a:effectLst/>
                          <a:latin typeface="Meiryo UI" panose="020B0604030504040204" pitchFamily="50" charset="-128"/>
                          <a:ea typeface="Meiryo UI" panose="020B0604030504040204" pitchFamily="50" charset="-128"/>
                        </a:rPr>
                        <a:t>7</a:t>
                      </a:r>
                    </a:p>
                  </a:txBody>
                  <a:tcPr marL="7739" marR="7739" marT="7739" marB="0" anchor="ctr">
                    <a:lnL w="12700" cap="flat" cmpd="sng" algn="ctr">
                      <a:solidFill>
                        <a:schemeClr val="tx1"/>
                      </a:solidFill>
                      <a:prstDash val="solid"/>
                      <a:round/>
                      <a:headEnd type="none" w="med" len="med"/>
                      <a:tailEnd type="none" w="med" len="med"/>
                    </a:lnL>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3</a:t>
                      </a:r>
                    </a:p>
                  </a:txBody>
                  <a:tcPr marL="7739" marR="7739" marT="7739" marB="0" anchor="ct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10</a:t>
                      </a:r>
                    </a:p>
                  </a:txBody>
                  <a:tcPr marL="7739" marR="7739" marT="7739" marB="0" anchor="ctr">
                    <a:lnR w="12700" cap="flat" cmpd="sng" algn="ctr">
                      <a:solidFill>
                        <a:schemeClr val="tx1"/>
                      </a:solidFill>
                      <a:prstDash val="solid"/>
                      <a:round/>
                      <a:headEnd type="none" w="med" len="med"/>
                      <a:tailEnd type="none" w="med" len="med"/>
                    </a:lnR>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8</a:t>
                      </a:r>
                    </a:p>
                  </a:txBody>
                  <a:tcPr marL="7739" marR="7739" marT="7739" marB="0" anchor="ctr">
                    <a:lnL w="12700" cap="flat" cmpd="sng" algn="ctr">
                      <a:solidFill>
                        <a:schemeClr val="tx1"/>
                      </a:solidFill>
                      <a:prstDash val="solid"/>
                      <a:round/>
                      <a:headEnd type="none" w="med" len="med"/>
                      <a:tailEnd type="none" w="med" len="med"/>
                    </a:lnL>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5</a:t>
                      </a:r>
                    </a:p>
                  </a:txBody>
                  <a:tcPr marL="7739" marR="7739" marT="7739" marB="0" anchor="ct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13</a:t>
                      </a:r>
                    </a:p>
                  </a:txBody>
                  <a:tcPr marL="7739" marR="7739" marT="7739" marB="0" anchor="ctr">
                    <a:lnR w="12700" cap="flat" cmpd="sng" algn="ctr">
                      <a:solidFill>
                        <a:schemeClr val="tx1"/>
                      </a:solidFill>
                      <a:prstDash val="solid"/>
                      <a:round/>
                      <a:headEnd type="none" w="med" len="med"/>
                      <a:tailEnd type="none" w="med" len="med"/>
                    </a:lnR>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6</a:t>
                      </a:r>
                    </a:p>
                  </a:txBody>
                  <a:tcPr marL="7739" marR="7739" marT="7739" marB="0" anchor="ctr">
                    <a:lnL w="12700" cap="flat" cmpd="sng" algn="ctr">
                      <a:solidFill>
                        <a:schemeClr val="tx1"/>
                      </a:solidFill>
                      <a:prstDash val="solid"/>
                      <a:round/>
                      <a:headEnd type="none" w="med" len="med"/>
                      <a:tailEnd type="none" w="med" len="med"/>
                    </a:lnL>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3</a:t>
                      </a:r>
                    </a:p>
                  </a:txBody>
                  <a:tcPr marL="7739" marR="7739" marT="7739" marB="0" anchor="ct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9</a:t>
                      </a:r>
                    </a:p>
                  </a:txBody>
                  <a:tcPr marL="7739" marR="7739" marT="7739" marB="0" anchor="ctr">
                    <a:lnR w="12700" cap="flat" cmpd="sng" algn="ctr">
                      <a:solidFill>
                        <a:schemeClr val="tx1"/>
                      </a:solidFill>
                      <a:prstDash val="solid"/>
                      <a:round/>
                      <a:headEnd type="none" w="med" len="med"/>
                      <a:tailEnd type="none" w="med" len="med"/>
                    </a:lnR>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8</a:t>
                      </a:r>
                    </a:p>
                  </a:txBody>
                  <a:tcPr marL="7739" marR="7739" marT="7739" marB="0" anchor="ctr">
                    <a:lnL w="12700" cap="flat" cmpd="sng" algn="ctr">
                      <a:solidFill>
                        <a:schemeClr val="tx1"/>
                      </a:solidFill>
                      <a:prstDash val="solid"/>
                      <a:round/>
                      <a:headEnd type="none" w="med" len="med"/>
                      <a:tailEnd type="none" w="med" len="med"/>
                    </a:lnL>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4</a:t>
                      </a:r>
                    </a:p>
                  </a:txBody>
                  <a:tcPr marL="7739" marR="7739" marT="7739" marB="0" anchor="ct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12</a:t>
                      </a:r>
                    </a:p>
                  </a:txBody>
                  <a:tcPr marL="7739" marR="7739" marT="7739" marB="0" anchor="ctr">
                    <a:lnR w="12700" cap="flat" cmpd="sng" algn="ctr">
                      <a:solidFill>
                        <a:schemeClr val="tx1"/>
                      </a:solidFill>
                      <a:prstDash val="solid"/>
                      <a:round/>
                      <a:headEnd type="none" w="med" len="med"/>
                      <a:tailEnd type="none" w="med" len="med"/>
                    </a:lnR>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5</a:t>
                      </a:r>
                    </a:p>
                  </a:txBody>
                  <a:tcPr marL="7739" marR="7739" marT="7739" marB="0" anchor="ctr">
                    <a:lnL w="12700" cap="flat" cmpd="sng" algn="ctr">
                      <a:solidFill>
                        <a:schemeClr val="tx1"/>
                      </a:solidFill>
                      <a:prstDash val="solid"/>
                      <a:round/>
                      <a:headEnd type="none" w="med" len="med"/>
                      <a:tailEnd type="none" w="med" len="med"/>
                    </a:lnL>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2</a:t>
                      </a:r>
                    </a:p>
                  </a:txBody>
                  <a:tcPr marL="7739" marR="7739" marT="7739" marB="0" anchor="ct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7</a:t>
                      </a:r>
                    </a:p>
                  </a:txBody>
                  <a:tcPr marL="7739" marR="7739" marT="7739" marB="0" anchor="ctr"/>
                </a:tc>
                <a:extLst>
                  <a:ext uri="{0D108BD9-81ED-4DB2-BD59-A6C34878D82A}">
                    <a16:rowId xmlns:a16="http://schemas.microsoft.com/office/drawing/2014/main" val="1333178993"/>
                  </a:ext>
                </a:extLst>
              </a:tr>
              <a:tr h="339943">
                <a:tc>
                  <a:txBody>
                    <a:bodyPr/>
                    <a:lstStyle/>
                    <a:p>
                      <a:pPr algn="ctr"/>
                      <a:r>
                        <a:rPr kumimoji="1" lang="ja-JP" altLang="en-US" sz="1500" b="1" dirty="0" smtClean="0"/>
                        <a:t>北河内</a:t>
                      </a:r>
                      <a:endParaRPr kumimoji="1" lang="ja-JP" altLang="en-US" sz="1500" b="1" dirty="0"/>
                    </a:p>
                  </a:txBody>
                  <a:tcPr marL="74295" marR="74295" marT="37148" marB="37148" anchor="ctr">
                    <a:lnR w="12700" cap="flat" cmpd="sng" algn="ctr">
                      <a:solidFill>
                        <a:schemeClr val="tx1"/>
                      </a:solidFill>
                      <a:prstDash val="solid"/>
                      <a:round/>
                      <a:headEnd type="none" w="med" len="med"/>
                      <a:tailEnd type="none" w="med" len="med"/>
                    </a:lnR>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33</a:t>
                      </a:r>
                    </a:p>
                  </a:txBody>
                  <a:tcPr marL="7739" marR="7739" marT="7739" marB="0" anchor="ctr">
                    <a:lnL w="12700" cap="flat" cmpd="sng" algn="ctr">
                      <a:solidFill>
                        <a:schemeClr val="tx1"/>
                      </a:solidFill>
                      <a:prstDash val="solid"/>
                      <a:round/>
                      <a:headEnd type="none" w="med" len="med"/>
                      <a:tailEnd type="none" w="med" len="med"/>
                    </a:lnL>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42</a:t>
                      </a:r>
                    </a:p>
                  </a:txBody>
                  <a:tcPr marL="7739" marR="7739" marT="7739" marB="0" anchor="ctr"/>
                </a:tc>
                <a:tc>
                  <a:txBody>
                    <a:bodyPr/>
                    <a:lstStyle/>
                    <a:p>
                      <a:pPr algn="ctr" fontAlgn="ctr"/>
                      <a:r>
                        <a:rPr lang="en-US" altLang="ja-JP" sz="1500" b="0" i="0" u="none" strike="noStrike" dirty="0">
                          <a:solidFill>
                            <a:srgbClr val="000000"/>
                          </a:solidFill>
                          <a:effectLst/>
                          <a:latin typeface="Meiryo UI" panose="020B0604030504040204" pitchFamily="50" charset="-128"/>
                          <a:ea typeface="Meiryo UI" panose="020B0604030504040204" pitchFamily="50" charset="-128"/>
                        </a:rPr>
                        <a:t>75</a:t>
                      </a:r>
                    </a:p>
                  </a:txBody>
                  <a:tcPr marL="7739" marR="7739" marT="7739" marB="0" anchor="ctr">
                    <a:lnR w="12700" cap="flat" cmpd="sng" algn="ctr">
                      <a:solidFill>
                        <a:schemeClr val="tx1"/>
                      </a:solidFill>
                      <a:prstDash val="solid"/>
                      <a:round/>
                      <a:headEnd type="none" w="med" len="med"/>
                      <a:tailEnd type="none" w="med" len="med"/>
                    </a:lnR>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26</a:t>
                      </a:r>
                    </a:p>
                  </a:txBody>
                  <a:tcPr marL="7739" marR="7739" marT="7739" marB="0" anchor="ctr">
                    <a:lnL w="12700" cap="flat" cmpd="sng" algn="ctr">
                      <a:solidFill>
                        <a:schemeClr val="tx1"/>
                      </a:solidFill>
                      <a:prstDash val="solid"/>
                      <a:round/>
                      <a:headEnd type="none" w="med" len="med"/>
                      <a:tailEnd type="none" w="med" len="med"/>
                    </a:lnL>
                  </a:tcPr>
                </a:tc>
                <a:tc>
                  <a:txBody>
                    <a:bodyPr/>
                    <a:lstStyle/>
                    <a:p>
                      <a:pPr algn="ctr" fontAlgn="ctr"/>
                      <a:r>
                        <a:rPr lang="en-US" altLang="ja-JP" sz="1500" b="0" i="0" u="none" strike="noStrike" dirty="0">
                          <a:solidFill>
                            <a:srgbClr val="000000"/>
                          </a:solidFill>
                          <a:effectLst/>
                          <a:latin typeface="Meiryo UI" panose="020B0604030504040204" pitchFamily="50" charset="-128"/>
                          <a:ea typeface="Meiryo UI" panose="020B0604030504040204" pitchFamily="50" charset="-128"/>
                        </a:rPr>
                        <a:t>30</a:t>
                      </a:r>
                    </a:p>
                  </a:txBody>
                  <a:tcPr marL="7739" marR="7739" marT="7739" marB="0" anchor="ct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56</a:t>
                      </a:r>
                    </a:p>
                  </a:txBody>
                  <a:tcPr marL="7739" marR="7739" marT="7739" marB="0" anchor="ctr">
                    <a:lnR w="12700" cap="flat" cmpd="sng" algn="ctr">
                      <a:solidFill>
                        <a:schemeClr val="tx1"/>
                      </a:solidFill>
                      <a:prstDash val="solid"/>
                      <a:round/>
                      <a:headEnd type="none" w="med" len="med"/>
                      <a:tailEnd type="none" w="med" len="med"/>
                    </a:lnR>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21</a:t>
                      </a:r>
                    </a:p>
                  </a:txBody>
                  <a:tcPr marL="7739" marR="7739" marT="7739" marB="0" anchor="ctr">
                    <a:lnL w="12700" cap="flat" cmpd="sng" algn="ctr">
                      <a:solidFill>
                        <a:schemeClr val="tx1"/>
                      </a:solidFill>
                      <a:prstDash val="solid"/>
                      <a:round/>
                      <a:headEnd type="none" w="med" len="med"/>
                      <a:tailEnd type="none" w="med" len="med"/>
                    </a:lnL>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14</a:t>
                      </a:r>
                    </a:p>
                  </a:txBody>
                  <a:tcPr marL="7739" marR="7739" marT="7739" marB="0" anchor="ct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35</a:t>
                      </a:r>
                    </a:p>
                  </a:txBody>
                  <a:tcPr marL="7739" marR="7739" marT="7739" marB="0" anchor="ctr">
                    <a:lnR w="12700" cap="flat" cmpd="sng" algn="ctr">
                      <a:solidFill>
                        <a:schemeClr val="tx1"/>
                      </a:solidFill>
                      <a:prstDash val="solid"/>
                      <a:round/>
                      <a:headEnd type="none" w="med" len="med"/>
                      <a:tailEnd type="none" w="med" len="med"/>
                    </a:lnR>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21</a:t>
                      </a:r>
                    </a:p>
                  </a:txBody>
                  <a:tcPr marL="7739" marR="7739" marT="7739" marB="0" anchor="ctr">
                    <a:lnL w="12700" cap="flat" cmpd="sng" algn="ctr">
                      <a:solidFill>
                        <a:schemeClr val="tx1"/>
                      </a:solidFill>
                      <a:prstDash val="solid"/>
                      <a:round/>
                      <a:headEnd type="none" w="med" len="med"/>
                      <a:tailEnd type="none" w="med" len="med"/>
                    </a:lnL>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11</a:t>
                      </a:r>
                    </a:p>
                  </a:txBody>
                  <a:tcPr marL="7739" marR="7739" marT="7739" marB="0" anchor="ct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32</a:t>
                      </a:r>
                    </a:p>
                  </a:txBody>
                  <a:tcPr marL="7739" marR="7739" marT="7739" marB="0" anchor="ctr">
                    <a:lnR w="12700" cap="flat" cmpd="sng" algn="ctr">
                      <a:solidFill>
                        <a:schemeClr val="tx1"/>
                      </a:solidFill>
                      <a:prstDash val="solid"/>
                      <a:round/>
                      <a:headEnd type="none" w="med" len="med"/>
                      <a:tailEnd type="none" w="med" len="med"/>
                    </a:lnR>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22</a:t>
                      </a:r>
                    </a:p>
                  </a:txBody>
                  <a:tcPr marL="7739" marR="7739" marT="7739" marB="0" anchor="ctr">
                    <a:lnL w="12700" cap="flat" cmpd="sng" algn="ctr">
                      <a:solidFill>
                        <a:schemeClr val="tx1"/>
                      </a:solidFill>
                      <a:prstDash val="solid"/>
                      <a:round/>
                      <a:headEnd type="none" w="med" len="med"/>
                      <a:tailEnd type="none" w="med" len="med"/>
                    </a:lnL>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14</a:t>
                      </a:r>
                    </a:p>
                  </a:txBody>
                  <a:tcPr marL="7739" marR="7739" marT="7739" marB="0" anchor="ct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36</a:t>
                      </a:r>
                    </a:p>
                  </a:txBody>
                  <a:tcPr marL="7739" marR="7739" marT="7739" marB="0" anchor="ctr">
                    <a:lnR w="12700" cap="flat" cmpd="sng" algn="ctr">
                      <a:solidFill>
                        <a:schemeClr val="tx1"/>
                      </a:solidFill>
                      <a:prstDash val="solid"/>
                      <a:round/>
                      <a:headEnd type="none" w="med" len="med"/>
                      <a:tailEnd type="none" w="med" len="med"/>
                    </a:lnR>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23</a:t>
                      </a:r>
                    </a:p>
                  </a:txBody>
                  <a:tcPr marL="7739" marR="7739" marT="7739" marB="0" anchor="ctr">
                    <a:lnL w="12700" cap="flat" cmpd="sng" algn="ctr">
                      <a:solidFill>
                        <a:schemeClr val="tx1"/>
                      </a:solidFill>
                      <a:prstDash val="solid"/>
                      <a:round/>
                      <a:headEnd type="none" w="med" len="med"/>
                      <a:tailEnd type="none" w="med" len="med"/>
                    </a:lnL>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13</a:t>
                      </a:r>
                    </a:p>
                  </a:txBody>
                  <a:tcPr marL="7739" marR="7739" marT="7739" marB="0" anchor="ct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36</a:t>
                      </a:r>
                    </a:p>
                  </a:txBody>
                  <a:tcPr marL="7739" marR="7739" marT="7739" marB="0" anchor="ctr"/>
                </a:tc>
                <a:extLst>
                  <a:ext uri="{0D108BD9-81ED-4DB2-BD59-A6C34878D82A}">
                    <a16:rowId xmlns:a16="http://schemas.microsoft.com/office/drawing/2014/main" val="187423874"/>
                  </a:ext>
                </a:extLst>
              </a:tr>
              <a:tr h="339943">
                <a:tc>
                  <a:txBody>
                    <a:bodyPr/>
                    <a:lstStyle/>
                    <a:p>
                      <a:pPr algn="ctr"/>
                      <a:r>
                        <a:rPr kumimoji="1" lang="ja-JP" altLang="en-US" sz="1500" b="1" dirty="0" smtClean="0"/>
                        <a:t>中河内</a:t>
                      </a:r>
                      <a:endParaRPr kumimoji="1" lang="ja-JP" altLang="en-US" sz="1500" b="1" dirty="0"/>
                    </a:p>
                  </a:txBody>
                  <a:tcPr marL="74295" marR="74295" marT="37148" marB="37148" anchor="ctr">
                    <a:lnR w="12700" cap="flat" cmpd="sng" algn="ctr">
                      <a:solidFill>
                        <a:schemeClr val="tx1"/>
                      </a:solidFill>
                      <a:prstDash val="solid"/>
                      <a:round/>
                      <a:headEnd type="none" w="med" len="med"/>
                      <a:tailEnd type="none" w="med" len="med"/>
                    </a:lnR>
                  </a:tcPr>
                </a:tc>
                <a:tc>
                  <a:txBody>
                    <a:bodyPr/>
                    <a:lstStyle/>
                    <a:p>
                      <a:pPr algn="ctr" fontAlgn="ctr"/>
                      <a:r>
                        <a:rPr lang="en-US" altLang="ja-JP" sz="1500" b="0" i="0" u="none" strike="noStrike" dirty="0">
                          <a:solidFill>
                            <a:srgbClr val="000000"/>
                          </a:solidFill>
                          <a:effectLst/>
                          <a:latin typeface="Meiryo UI" panose="020B0604030504040204" pitchFamily="50" charset="-128"/>
                          <a:ea typeface="Meiryo UI" panose="020B0604030504040204" pitchFamily="50" charset="-128"/>
                        </a:rPr>
                        <a:t>9</a:t>
                      </a:r>
                    </a:p>
                  </a:txBody>
                  <a:tcPr marL="7739" marR="7739" marT="7739" marB="0" anchor="ctr">
                    <a:lnL w="12700" cap="flat" cmpd="sng" algn="ctr">
                      <a:solidFill>
                        <a:schemeClr val="tx1"/>
                      </a:solidFill>
                      <a:prstDash val="solid"/>
                      <a:round/>
                      <a:headEnd type="none" w="med" len="med"/>
                      <a:tailEnd type="none" w="med" len="med"/>
                    </a:lnL>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15</a:t>
                      </a:r>
                    </a:p>
                  </a:txBody>
                  <a:tcPr marL="7739" marR="7739" marT="7739" marB="0" anchor="ctr"/>
                </a:tc>
                <a:tc>
                  <a:txBody>
                    <a:bodyPr/>
                    <a:lstStyle/>
                    <a:p>
                      <a:pPr algn="ctr" fontAlgn="ctr"/>
                      <a:r>
                        <a:rPr lang="en-US" altLang="ja-JP" sz="1500" b="0" i="0" u="none" strike="noStrike" dirty="0">
                          <a:solidFill>
                            <a:srgbClr val="000000"/>
                          </a:solidFill>
                          <a:effectLst/>
                          <a:latin typeface="Meiryo UI" panose="020B0604030504040204" pitchFamily="50" charset="-128"/>
                          <a:ea typeface="Meiryo UI" panose="020B0604030504040204" pitchFamily="50" charset="-128"/>
                        </a:rPr>
                        <a:t>24</a:t>
                      </a:r>
                    </a:p>
                  </a:txBody>
                  <a:tcPr marL="7739" marR="7739" marT="7739" marB="0" anchor="ctr">
                    <a:lnR w="12700" cap="flat" cmpd="sng" algn="ctr">
                      <a:solidFill>
                        <a:schemeClr val="tx1"/>
                      </a:solidFill>
                      <a:prstDash val="solid"/>
                      <a:round/>
                      <a:headEnd type="none" w="med" len="med"/>
                      <a:tailEnd type="none" w="med" len="med"/>
                    </a:lnR>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6</a:t>
                      </a:r>
                    </a:p>
                  </a:txBody>
                  <a:tcPr marL="7739" marR="7739" marT="7739" marB="0" anchor="ctr">
                    <a:lnL w="12700" cap="flat" cmpd="sng" algn="ctr">
                      <a:solidFill>
                        <a:schemeClr val="tx1"/>
                      </a:solidFill>
                      <a:prstDash val="solid"/>
                      <a:round/>
                      <a:headEnd type="none" w="med" len="med"/>
                      <a:tailEnd type="none" w="med" len="med"/>
                    </a:lnL>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6</a:t>
                      </a:r>
                    </a:p>
                  </a:txBody>
                  <a:tcPr marL="7739" marR="7739" marT="7739" marB="0" anchor="ct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12</a:t>
                      </a:r>
                    </a:p>
                  </a:txBody>
                  <a:tcPr marL="7739" marR="7739" marT="7739" marB="0" anchor="ctr">
                    <a:lnR w="12700" cap="flat" cmpd="sng" algn="ctr">
                      <a:solidFill>
                        <a:schemeClr val="tx1"/>
                      </a:solidFill>
                      <a:prstDash val="solid"/>
                      <a:round/>
                      <a:headEnd type="none" w="med" len="med"/>
                      <a:tailEnd type="none" w="med" len="med"/>
                    </a:lnR>
                  </a:tcPr>
                </a:tc>
                <a:tc>
                  <a:txBody>
                    <a:bodyPr/>
                    <a:lstStyle/>
                    <a:p>
                      <a:pPr algn="ctr" fontAlgn="ctr"/>
                      <a:r>
                        <a:rPr lang="en-US" altLang="ja-JP" sz="1500" b="0" i="0" u="none" strike="noStrike" dirty="0">
                          <a:solidFill>
                            <a:srgbClr val="000000"/>
                          </a:solidFill>
                          <a:effectLst/>
                          <a:latin typeface="Meiryo UI" panose="020B0604030504040204" pitchFamily="50" charset="-128"/>
                          <a:ea typeface="Meiryo UI" panose="020B0604030504040204" pitchFamily="50" charset="-128"/>
                        </a:rPr>
                        <a:t>6</a:t>
                      </a:r>
                    </a:p>
                  </a:txBody>
                  <a:tcPr marL="7739" marR="7739" marT="7739" marB="0" anchor="ctr">
                    <a:lnL w="12700" cap="flat" cmpd="sng" algn="ctr">
                      <a:solidFill>
                        <a:schemeClr val="tx1"/>
                      </a:solidFill>
                      <a:prstDash val="solid"/>
                      <a:round/>
                      <a:headEnd type="none" w="med" len="med"/>
                      <a:tailEnd type="none" w="med" len="med"/>
                    </a:lnL>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2</a:t>
                      </a:r>
                    </a:p>
                  </a:txBody>
                  <a:tcPr marL="7739" marR="7739" marT="7739" marB="0" anchor="ct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8</a:t>
                      </a:r>
                    </a:p>
                  </a:txBody>
                  <a:tcPr marL="7739" marR="7739" marT="7739" marB="0" anchor="ctr">
                    <a:lnR w="12700" cap="flat" cmpd="sng" algn="ctr">
                      <a:solidFill>
                        <a:schemeClr val="tx1"/>
                      </a:solidFill>
                      <a:prstDash val="solid"/>
                      <a:round/>
                      <a:headEnd type="none" w="med" len="med"/>
                      <a:tailEnd type="none" w="med" len="med"/>
                    </a:lnR>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5</a:t>
                      </a:r>
                    </a:p>
                  </a:txBody>
                  <a:tcPr marL="7739" marR="7739" marT="7739" marB="0" anchor="ctr">
                    <a:lnL w="12700" cap="flat" cmpd="sng" algn="ctr">
                      <a:solidFill>
                        <a:schemeClr val="tx1"/>
                      </a:solidFill>
                      <a:prstDash val="solid"/>
                      <a:round/>
                      <a:headEnd type="none" w="med" len="med"/>
                      <a:tailEnd type="none" w="med" len="med"/>
                    </a:lnL>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0</a:t>
                      </a:r>
                    </a:p>
                  </a:txBody>
                  <a:tcPr marL="7739" marR="7739" marT="7739" marB="0" anchor="ct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5</a:t>
                      </a:r>
                    </a:p>
                  </a:txBody>
                  <a:tcPr marL="7739" marR="7739" marT="7739" marB="0" anchor="ctr">
                    <a:lnR w="12700" cap="flat" cmpd="sng" algn="ctr">
                      <a:solidFill>
                        <a:schemeClr val="tx1"/>
                      </a:solidFill>
                      <a:prstDash val="solid"/>
                      <a:round/>
                      <a:headEnd type="none" w="med" len="med"/>
                      <a:tailEnd type="none" w="med" len="med"/>
                    </a:lnR>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6</a:t>
                      </a:r>
                    </a:p>
                  </a:txBody>
                  <a:tcPr marL="7739" marR="7739" marT="7739" marB="0" anchor="ctr">
                    <a:lnL w="12700" cap="flat" cmpd="sng" algn="ctr">
                      <a:solidFill>
                        <a:schemeClr val="tx1"/>
                      </a:solidFill>
                      <a:prstDash val="solid"/>
                      <a:round/>
                      <a:headEnd type="none" w="med" len="med"/>
                      <a:tailEnd type="none" w="med" len="med"/>
                    </a:lnL>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3</a:t>
                      </a:r>
                    </a:p>
                  </a:txBody>
                  <a:tcPr marL="7739" marR="7739" marT="7739" marB="0" anchor="ct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9</a:t>
                      </a:r>
                    </a:p>
                  </a:txBody>
                  <a:tcPr marL="7739" marR="7739" marT="7739" marB="0" anchor="ctr">
                    <a:lnR w="12700" cap="flat" cmpd="sng" algn="ctr">
                      <a:solidFill>
                        <a:schemeClr val="tx1"/>
                      </a:solidFill>
                      <a:prstDash val="solid"/>
                      <a:round/>
                      <a:headEnd type="none" w="med" len="med"/>
                      <a:tailEnd type="none" w="med" len="med"/>
                    </a:lnR>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5</a:t>
                      </a:r>
                    </a:p>
                  </a:txBody>
                  <a:tcPr marL="7739" marR="7739" marT="7739" marB="0" anchor="ctr">
                    <a:lnL w="12700" cap="flat" cmpd="sng" algn="ctr">
                      <a:solidFill>
                        <a:schemeClr val="tx1"/>
                      </a:solidFill>
                      <a:prstDash val="solid"/>
                      <a:round/>
                      <a:headEnd type="none" w="med" len="med"/>
                      <a:tailEnd type="none" w="med" len="med"/>
                    </a:lnL>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2</a:t>
                      </a:r>
                    </a:p>
                  </a:txBody>
                  <a:tcPr marL="7739" marR="7739" marT="7739" marB="0" anchor="ct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7</a:t>
                      </a:r>
                    </a:p>
                  </a:txBody>
                  <a:tcPr marL="7739" marR="7739" marT="7739" marB="0" anchor="ctr"/>
                </a:tc>
                <a:extLst>
                  <a:ext uri="{0D108BD9-81ED-4DB2-BD59-A6C34878D82A}">
                    <a16:rowId xmlns:a16="http://schemas.microsoft.com/office/drawing/2014/main" val="2508377001"/>
                  </a:ext>
                </a:extLst>
              </a:tr>
              <a:tr h="339943">
                <a:tc>
                  <a:txBody>
                    <a:bodyPr/>
                    <a:lstStyle/>
                    <a:p>
                      <a:pPr algn="ctr"/>
                      <a:r>
                        <a:rPr kumimoji="1" lang="ja-JP" altLang="en-US" sz="1500" b="1" dirty="0" smtClean="0"/>
                        <a:t>南河内</a:t>
                      </a:r>
                      <a:endParaRPr kumimoji="1" lang="ja-JP" altLang="en-US" sz="1500" b="1" dirty="0"/>
                    </a:p>
                  </a:txBody>
                  <a:tcPr marL="74295" marR="74295" marT="37148" marB="37148" anchor="ctr">
                    <a:lnR w="12700" cap="flat" cmpd="sng" algn="ctr">
                      <a:solidFill>
                        <a:schemeClr val="tx1"/>
                      </a:solidFill>
                      <a:prstDash val="solid"/>
                      <a:round/>
                      <a:headEnd type="none" w="med" len="med"/>
                      <a:tailEnd type="none" w="med" len="med"/>
                    </a:lnR>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17</a:t>
                      </a:r>
                    </a:p>
                  </a:txBody>
                  <a:tcPr marL="7739" marR="7739" marT="7739" marB="0" anchor="ctr">
                    <a:lnL w="12700" cap="flat" cmpd="sng" algn="ctr">
                      <a:solidFill>
                        <a:schemeClr val="tx1"/>
                      </a:solidFill>
                      <a:prstDash val="solid"/>
                      <a:round/>
                      <a:headEnd type="none" w="med" len="med"/>
                      <a:tailEnd type="none" w="med" len="med"/>
                    </a:lnL>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14</a:t>
                      </a:r>
                    </a:p>
                  </a:txBody>
                  <a:tcPr marL="7739" marR="7739" marT="7739" marB="0" anchor="ct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31</a:t>
                      </a:r>
                    </a:p>
                  </a:txBody>
                  <a:tcPr marL="7739" marR="7739" marT="7739" marB="0" anchor="ctr">
                    <a:lnR w="12700" cap="flat" cmpd="sng" algn="ctr">
                      <a:solidFill>
                        <a:schemeClr val="tx1"/>
                      </a:solidFill>
                      <a:prstDash val="solid"/>
                      <a:round/>
                      <a:headEnd type="none" w="med" len="med"/>
                      <a:tailEnd type="none" w="med" len="med"/>
                    </a:lnR>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14</a:t>
                      </a:r>
                    </a:p>
                  </a:txBody>
                  <a:tcPr marL="7739" marR="7739" marT="7739" marB="0" anchor="ctr">
                    <a:lnL w="12700" cap="flat" cmpd="sng" algn="ctr">
                      <a:solidFill>
                        <a:schemeClr val="tx1"/>
                      </a:solidFill>
                      <a:prstDash val="solid"/>
                      <a:round/>
                      <a:headEnd type="none" w="med" len="med"/>
                      <a:tailEnd type="none" w="med" len="med"/>
                    </a:lnL>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8</a:t>
                      </a:r>
                    </a:p>
                  </a:txBody>
                  <a:tcPr marL="7739" marR="7739" marT="7739" marB="0" anchor="ct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22</a:t>
                      </a:r>
                    </a:p>
                  </a:txBody>
                  <a:tcPr marL="7739" marR="7739" marT="7739" marB="0" anchor="ctr">
                    <a:lnR w="12700" cap="flat" cmpd="sng" algn="ctr">
                      <a:solidFill>
                        <a:schemeClr val="tx1"/>
                      </a:solidFill>
                      <a:prstDash val="solid"/>
                      <a:round/>
                      <a:headEnd type="none" w="med" len="med"/>
                      <a:tailEnd type="none" w="med" len="med"/>
                    </a:lnR>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11</a:t>
                      </a:r>
                    </a:p>
                  </a:txBody>
                  <a:tcPr marL="7739" marR="7739" marT="7739" marB="0" anchor="ctr">
                    <a:lnL w="12700" cap="flat" cmpd="sng" algn="ctr">
                      <a:solidFill>
                        <a:schemeClr val="tx1"/>
                      </a:solidFill>
                      <a:prstDash val="solid"/>
                      <a:round/>
                      <a:headEnd type="none" w="med" len="med"/>
                      <a:tailEnd type="none" w="med" len="med"/>
                    </a:lnL>
                  </a:tcPr>
                </a:tc>
                <a:tc>
                  <a:txBody>
                    <a:bodyPr/>
                    <a:lstStyle/>
                    <a:p>
                      <a:pPr algn="ctr" fontAlgn="ctr"/>
                      <a:r>
                        <a:rPr lang="en-US" altLang="ja-JP" sz="1500" b="0" i="0" u="none" strike="noStrike" dirty="0">
                          <a:solidFill>
                            <a:srgbClr val="000000"/>
                          </a:solidFill>
                          <a:effectLst/>
                          <a:latin typeface="Meiryo UI" panose="020B0604030504040204" pitchFamily="50" charset="-128"/>
                          <a:ea typeface="Meiryo UI" panose="020B0604030504040204" pitchFamily="50" charset="-128"/>
                        </a:rPr>
                        <a:t>8</a:t>
                      </a:r>
                    </a:p>
                  </a:txBody>
                  <a:tcPr marL="7739" marR="7739" marT="7739" marB="0" anchor="ctr"/>
                </a:tc>
                <a:tc>
                  <a:txBody>
                    <a:bodyPr/>
                    <a:lstStyle/>
                    <a:p>
                      <a:pPr algn="ctr" fontAlgn="ctr"/>
                      <a:r>
                        <a:rPr lang="en-US" altLang="ja-JP" sz="1500" b="0" i="0" u="none" strike="noStrike" dirty="0">
                          <a:solidFill>
                            <a:srgbClr val="000000"/>
                          </a:solidFill>
                          <a:effectLst/>
                          <a:latin typeface="Meiryo UI" panose="020B0604030504040204" pitchFamily="50" charset="-128"/>
                          <a:ea typeface="Meiryo UI" panose="020B0604030504040204" pitchFamily="50" charset="-128"/>
                        </a:rPr>
                        <a:t>19</a:t>
                      </a:r>
                    </a:p>
                  </a:txBody>
                  <a:tcPr marL="7739" marR="7739" marT="7739" marB="0" anchor="ctr">
                    <a:lnR w="12700" cap="flat" cmpd="sng" algn="ctr">
                      <a:solidFill>
                        <a:schemeClr val="tx1"/>
                      </a:solidFill>
                      <a:prstDash val="solid"/>
                      <a:round/>
                      <a:headEnd type="none" w="med" len="med"/>
                      <a:tailEnd type="none" w="med" len="med"/>
                    </a:lnR>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9</a:t>
                      </a:r>
                    </a:p>
                  </a:txBody>
                  <a:tcPr marL="7739" marR="7739" marT="7739" marB="0" anchor="ctr">
                    <a:lnL w="12700" cap="flat" cmpd="sng" algn="ctr">
                      <a:solidFill>
                        <a:schemeClr val="tx1"/>
                      </a:solidFill>
                      <a:prstDash val="solid"/>
                      <a:round/>
                      <a:headEnd type="none" w="med" len="med"/>
                      <a:tailEnd type="none" w="med" len="med"/>
                    </a:lnL>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9</a:t>
                      </a:r>
                    </a:p>
                  </a:txBody>
                  <a:tcPr marL="7739" marR="7739" marT="7739" marB="0" anchor="ct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18</a:t>
                      </a:r>
                    </a:p>
                  </a:txBody>
                  <a:tcPr marL="7739" marR="7739" marT="7739" marB="0" anchor="ctr">
                    <a:lnR w="12700" cap="flat" cmpd="sng" algn="ctr">
                      <a:solidFill>
                        <a:schemeClr val="tx1"/>
                      </a:solidFill>
                      <a:prstDash val="solid"/>
                      <a:round/>
                      <a:headEnd type="none" w="med" len="med"/>
                      <a:tailEnd type="none" w="med" len="med"/>
                    </a:lnR>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10</a:t>
                      </a:r>
                    </a:p>
                  </a:txBody>
                  <a:tcPr marL="7739" marR="7739" marT="7739" marB="0" anchor="ctr">
                    <a:lnL w="12700" cap="flat" cmpd="sng" algn="ctr">
                      <a:solidFill>
                        <a:schemeClr val="tx1"/>
                      </a:solidFill>
                      <a:prstDash val="solid"/>
                      <a:round/>
                      <a:headEnd type="none" w="med" len="med"/>
                      <a:tailEnd type="none" w="med" len="med"/>
                    </a:lnL>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9</a:t>
                      </a:r>
                    </a:p>
                  </a:txBody>
                  <a:tcPr marL="7739" marR="7739" marT="7739" marB="0" anchor="ct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19</a:t>
                      </a:r>
                    </a:p>
                  </a:txBody>
                  <a:tcPr marL="7739" marR="7739" marT="7739" marB="0" anchor="ctr">
                    <a:lnR w="12700" cap="flat" cmpd="sng" algn="ctr">
                      <a:solidFill>
                        <a:schemeClr val="tx1"/>
                      </a:solidFill>
                      <a:prstDash val="solid"/>
                      <a:round/>
                      <a:headEnd type="none" w="med" len="med"/>
                      <a:tailEnd type="none" w="med" len="med"/>
                    </a:lnR>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10</a:t>
                      </a:r>
                    </a:p>
                  </a:txBody>
                  <a:tcPr marL="7739" marR="7739" marT="7739" marB="0" anchor="ctr">
                    <a:lnL w="12700" cap="flat" cmpd="sng" algn="ctr">
                      <a:solidFill>
                        <a:schemeClr val="tx1"/>
                      </a:solidFill>
                      <a:prstDash val="solid"/>
                      <a:round/>
                      <a:headEnd type="none" w="med" len="med"/>
                      <a:tailEnd type="none" w="med" len="med"/>
                    </a:lnL>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10</a:t>
                      </a:r>
                    </a:p>
                  </a:txBody>
                  <a:tcPr marL="7739" marR="7739" marT="7739" marB="0" anchor="ct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20</a:t>
                      </a:r>
                    </a:p>
                  </a:txBody>
                  <a:tcPr marL="7739" marR="7739" marT="7739" marB="0" anchor="ctr"/>
                </a:tc>
                <a:extLst>
                  <a:ext uri="{0D108BD9-81ED-4DB2-BD59-A6C34878D82A}">
                    <a16:rowId xmlns:a16="http://schemas.microsoft.com/office/drawing/2014/main" val="3821221416"/>
                  </a:ext>
                </a:extLst>
              </a:tr>
              <a:tr h="339943">
                <a:tc>
                  <a:txBody>
                    <a:bodyPr/>
                    <a:lstStyle/>
                    <a:p>
                      <a:pPr algn="ctr"/>
                      <a:r>
                        <a:rPr kumimoji="1" lang="ja-JP" altLang="en-US" sz="1500" b="1" dirty="0" smtClean="0"/>
                        <a:t>堺市</a:t>
                      </a:r>
                      <a:endParaRPr kumimoji="1" lang="ja-JP" altLang="en-US" sz="1500" b="1" dirty="0"/>
                    </a:p>
                  </a:txBody>
                  <a:tcPr marL="74295" marR="74295" marT="37148" marB="37148" anchor="ctr">
                    <a:lnR w="12700" cap="flat" cmpd="sng" algn="ctr">
                      <a:solidFill>
                        <a:schemeClr val="tx1"/>
                      </a:solidFill>
                      <a:prstDash val="solid"/>
                      <a:round/>
                      <a:headEnd type="none" w="med" len="med"/>
                      <a:tailEnd type="none" w="med" len="med"/>
                    </a:lnR>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11</a:t>
                      </a:r>
                    </a:p>
                  </a:txBody>
                  <a:tcPr marL="7739" marR="7739" marT="7739" marB="0" anchor="ctr">
                    <a:lnL w="12700" cap="flat" cmpd="sng" algn="ctr">
                      <a:solidFill>
                        <a:schemeClr val="tx1"/>
                      </a:solidFill>
                      <a:prstDash val="solid"/>
                      <a:round/>
                      <a:headEnd type="none" w="med" len="med"/>
                      <a:tailEnd type="none" w="med" len="med"/>
                    </a:lnL>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30</a:t>
                      </a:r>
                    </a:p>
                  </a:txBody>
                  <a:tcPr marL="7739" marR="7739" marT="7739" marB="0" anchor="ct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41</a:t>
                      </a:r>
                    </a:p>
                  </a:txBody>
                  <a:tcPr marL="7739" marR="7739" marT="7739" marB="0" anchor="ctr">
                    <a:lnR w="12700" cap="flat" cmpd="sng" algn="ctr">
                      <a:solidFill>
                        <a:schemeClr val="tx1"/>
                      </a:solidFill>
                      <a:prstDash val="solid"/>
                      <a:round/>
                      <a:headEnd type="none" w="med" len="med"/>
                      <a:tailEnd type="none" w="med" len="med"/>
                    </a:lnR>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11</a:t>
                      </a:r>
                    </a:p>
                  </a:txBody>
                  <a:tcPr marL="7739" marR="7739" marT="7739" marB="0" anchor="ctr">
                    <a:lnL w="12700" cap="flat" cmpd="sng" algn="ctr">
                      <a:solidFill>
                        <a:schemeClr val="tx1"/>
                      </a:solidFill>
                      <a:prstDash val="solid"/>
                      <a:round/>
                      <a:headEnd type="none" w="med" len="med"/>
                      <a:tailEnd type="none" w="med" len="med"/>
                    </a:lnL>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11</a:t>
                      </a:r>
                    </a:p>
                  </a:txBody>
                  <a:tcPr marL="7739" marR="7739" marT="7739" marB="0" anchor="ct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22</a:t>
                      </a:r>
                    </a:p>
                  </a:txBody>
                  <a:tcPr marL="7739" marR="7739" marT="7739" marB="0" anchor="ctr">
                    <a:lnR w="12700" cap="flat" cmpd="sng" algn="ctr">
                      <a:solidFill>
                        <a:schemeClr val="tx1"/>
                      </a:solidFill>
                      <a:prstDash val="solid"/>
                      <a:round/>
                      <a:headEnd type="none" w="med" len="med"/>
                      <a:tailEnd type="none" w="med" len="med"/>
                    </a:lnR>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8</a:t>
                      </a:r>
                    </a:p>
                  </a:txBody>
                  <a:tcPr marL="7739" marR="7739" marT="7739" marB="0" anchor="ctr">
                    <a:lnL w="12700" cap="flat" cmpd="sng" algn="ctr">
                      <a:solidFill>
                        <a:schemeClr val="tx1"/>
                      </a:solidFill>
                      <a:prstDash val="solid"/>
                      <a:round/>
                      <a:headEnd type="none" w="med" len="med"/>
                      <a:tailEnd type="none" w="med" len="med"/>
                    </a:lnL>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6</a:t>
                      </a:r>
                    </a:p>
                  </a:txBody>
                  <a:tcPr marL="7739" marR="7739" marT="7739" marB="0" anchor="ctr"/>
                </a:tc>
                <a:tc>
                  <a:txBody>
                    <a:bodyPr/>
                    <a:lstStyle/>
                    <a:p>
                      <a:pPr algn="ctr" fontAlgn="ctr"/>
                      <a:r>
                        <a:rPr lang="en-US" altLang="ja-JP" sz="1500" b="0" i="0" u="none" strike="noStrike" dirty="0">
                          <a:solidFill>
                            <a:srgbClr val="000000"/>
                          </a:solidFill>
                          <a:effectLst/>
                          <a:latin typeface="Meiryo UI" panose="020B0604030504040204" pitchFamily="50" charset="-128"/>
                          <a:ea typeface="Meiryo UI" panose="020B0604030504040204" pitchFamily="50" charset="-128"/>
                        </a:rPr>
                        <a:t>14</a:t>
                      </a:r>
                    </a:p>
                  </a:txBody>
                  <a:tcPr marL="7739" marR="7739" marT="7739" marB="0" anchor="ctr">
                    <a:lnR w="12700" cap="flat" cmpd="sng" algn="ctr">
                      <a:solidFill>
                        <a:schemeClr val="tx1"/>
                      </a:solidFill>
                      <a:prstDash val="solid"/>
                      <a:round/>
                      <a:headEnd type="none" w="med" len="med"/>
                      <a:tailEnd type="none" w="med" len="med"/>
                    </a:lnR>
                  </a:tcPr>
                </a:tc>
                <a:tc>
                  <a:txBody>
                    <a:bodyPr/>
                    <a:lstStyle/>
                    <a:p>
                      <a:pPr algn="ctr" fontAlgn="ctr"/>
                      <a:r>
                        <a:rPr lang="en-US" altLang="ja-JP" sz="1500" b="0" i="0" u="none" strike="noStrike" dirty="0">
                          <a:solidFill>
                            <a:srgbClr val="000000"/>
                          </a:solidFill>
                          <a:effectLst/>
                          <a:latin typeface="Meiryo UI" panose="020B0604030504040204" pitchFamily="50" charset="-128"/>
                          <a:ea typeface="Meiryo UI" panose="020B0604030504040204" pitchFamily="50" charset="-128"/>
                        </a:rPr>
                        <a:t>8</a:t>
                      </a:r>
                    </a:p>
                  </a:txBody>
                  <a:tcPr marL="7739" marR="7739" marT="7739" marB="0" anchor="ctr">
                    <a:lnL w="12700" cap="flat" cmpd="sng" algn="ctr">
                      <a:solidFill>
                        <a:schemeClr val="tx1"/>
                      </a:solidFill>
                      <a:prstDash val="solid"/>
                      <a:round/>
                      <a:headEnd type="none" w="med" len="med"/>
                      <a:tailEnd type="none" w="med" len="med"/>
                    </a:lnL>
                  </a:tcPr>
                </a:tc>
                <a:tc>
                  <a:txBody>
                    <a:bodyPr/>
                    <a:lstStyle/>
                    <a:p>
                      <a:pPr algn="ctr" fontAlgn="ctr"/>
                      <a:r>
                        <a:rPr lang="en-US" altLang="ja-JP" sz="1500" b="0" i="0" u="none" strike="noStrike" dirty="0">
                          <a:solidFill>
                            <a:srgbClr val="000000"/>
                          </a:solidFill>
                          <a:effectLst/>
                          <a:latin typeface="Meiryo UI" panose="020B0604030504040204" pitchFamily="50" charset="-128"/>
                          <a:ea typeface="Meiryo UI" panose="020B0604030504040204" pitchFamily="50" charset="-128"/>
                        </a:rPr>
                        <a:t>5</a:t>
                      </a:r>
                    </a:p>
                  </a:txBody>
                  <a:tcPr marL="7739" marR="7739" marT="7739" marB="0" anchor="ct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13</a:t>
                      </a:r>
                    </a:p>
                  </a:txBody>
                  <a:tcPr marL="7739" marR="7739" marT="7739" marB="0" anchor="ctr">
                    <a:lnR w="12700" cap="flat" cmpd="sng" algn="ctr">
                      <a:solidFill>
                        <a:schemeClr val="tx1"/>
                      </a:solidFill>
                      <a:prstDash val="solid"/>
                      <a:round/>
                      <a:headEnd type="none" w="med" len="med"/>
                      <a:tailEnd type="none" w="med" len="med"/>
                    </a:lnR>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9</a:t>
                      </a:r>
                    </a:p>
                  </a:txBody>
                  <a:tcPr marL="7739" marR="7739" marT="7739" marB="0" anchor="ctr">
                    <a:lnL w="12700" cap="flat" cmpd="sng" algn="ctr">
                      <a:solidFill>
                        <a:schemeClr val="tx1"/>
                      </a:solidFill>
                      <a:prstDash val="solid"/>
                      <a:round/>
                      <a:headEnd type="none" w="med" len="med"/>
                      <a:tailEnd type="none" w="med" len="med"/>
                    </a:lnL>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11</a:t>
                      </a:r>
                    </a:p>
                  </a:txBody>
                  <a:tcPr marL="7739" marR="7739" marT="7739" marB="0" anchor="ct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20</a:t>
                      </a:r>
                    </a:p>
                  </a:txBody>
                  <a:tcPr marL="7739" marR="7739" marT="7739" marB="0" anchor="ctr">
                    <a:lnR w="12700" cap="flat" cmpd="sng" algn="ctr">
                      <a:solidFill>
                        <a:schemeClr val="tx1"/>
                      </a:solidFill>
                      <a:prstDash val="solid"/>
                      <a:round/>
                      <a:headEnd type="none" w="med" len="med"/>
                      <a:tailEnd type="none" w="med" len="med"/>
                    </a:lnR>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8</a:t>
                      </a:r>
                    </a:p>
                  </a:txBody>
                  <a:tcPr marL="7739" marR="7739" marT="7739" marB="0" anchor="ctr">
                    <a:lnL w="12700" cap="flat" cmpd="sng" algn="ctr">
                      <a:solidFill>
                        <a:schemeClr val="tx1"/>
                      </a:solidFill>
                      <a:prstDash val="solid"/>
                      <a:round/>
                      <a:headEnd type="none" w="med" len="med"/>
                      <a:tailEnd type="none" w="med" len="med"/>
                    </a:lnL>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9</a:t>
                      </a:r>
                    </a:p>
                  </a:txBody>
                  <a:tcPr marL="7739" marR="7739" marT="7739" marB="0" anchor="ct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17</a:t>
                      </a:r>
                    </a:p>
                  </a:txBody>
                  <a:tcPr marL="7739" marR="7739" marT="7739" marB="0" anchor="ctr"/>
                </a:tc>
                <a:extLst>
                  <a:ext uri="{0D108BD9-81ED-4DB2-BD59-A6C34878D82A}">
                    <a16:rowId xmlns:a16="http://schemas.microsoft.com/office/drawing/2014/main" val="3515319318"/>
                  </a:ext>
                </a:extLst>
              </a:tr>
              <a:tr h="339943">
                <a:tc>
                  <a:txBody>
                    <a:bodyPr/>
                    <a:lstStyle/>
                    <a:p>
                      <a:pPr algn="ctr"/>
                      <a:r>
                        <a:rPr kumimoji="1" lang="ja-JP" altLang="en-US" sz="1500" b="1" dirty="0" smtClean="0"/>
                        <a:t>泉州</a:t>
                      </a:r>
                      <a:endParaRPr kumimoji="1" lang="ja-JP" altLang="en-US" sz="1500" b="1" dirty="0"/>
                    </a:p>
                  </a:txBody>
                  <a:tcPr marL="74295" marR="74295" marT="37148" marB="37148" anchor="ctr">
                    <a:lnR w="12700" cap="flat" cmpd="sng" algn="ctr">
                      <a:solidFill>
                        <a:schemeClr val="tx1"/>
                      </a:solidFill>
                      <a:prstDash val="solid"/>
                      <a:round/>
                      <a:headEnd type="none" w="med" len="med"/>
                      <a:tailEnd type="none" w="med" len="med"/>
                    </a:lnR>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20</a:t>
                      </a:r>
                    </a:p>
                  </a:txBody>
                  <a:tcPr marL="7739" marR="7739" marT="7739" marB="0" anchor="ctr">
                    <a:lnL w="12700" cap="flat" cmpd="sng" algn="ctr">
                      <a:solidFill>
                        <a:schemeClr val="tx1"/>
                      </a:solidFill>
                      <a:prstDash val="solid"/>
                      <a:round/>
                      <a:headEnd type="none" w="med" len="med"/>
                      <a:tailEnd type="none" w="med" len="med"/>
                    </a:lnL>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31</a:t>
                      </a:r>
                    </a:p>
                  </a:txBody>
                  <a:tcPr marL="7739" marR="7739" marT="7739" marB="0" anchor="ct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51</a:t>
                      </a:r>
                    </a:p>
                  </a:txBody>
                  <a:tcPr marL="7739" marR="7739" marT="7739" marB="0" anchor="ctr">
                    <a:lnR w="12700" cap="flat" cmpd="sng" algn="ctr">
                      <a:solidFill>
                        <a:schemeClr val="tx1"/>
                      </a:solidFill>
                      <a:prstDash val="solid"/>
                      <a:round/>
                      <a:headEnd type="none" w="med" len="med"/>
                      <a:tailEnd type="none" w="med" len="med"/>
                    </a:lnR>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17</a:t>
                      </a:r>
                    </a:p>
                  </a:txBody>
                  <a:tcPr marL="7739" marR="7739" marT="7739" marB="0" anchor="ctr">
                    <a:lnL w="12700" cap="flat" cmpd="sng" algn="ctr">
                      <a:solidFill>
                        <a:schemeClr val="tx1"/>
                      </a:solidFill>
                      <a:prstDash val="solid"/>
                      <a:round/>
                      <a:headEnd type="none" w="med" len="med"/>
                      <a:tailEnd type="none" w="med" len="med"/>
                    </a:lnL>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12</a:t>
                      </a:r>
                    </a:p>
                  </a:txBody>
                  <a:tcPr marL="7739" marR="7739" marT="7739" marB="0" anchor="ct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29</a:t>
                      </a:r>
                    </a:p>
                  </a:txBody>
                  <a:tcPr marL="7739" marR="7739" marT="7739" marB="0" anchor="ctr">
                    <a:lnR w="12700" cap="flat" cmpd="sng" algn="ctr">
                      <a:solidFill>
                        <a:schemeClr val="tx1"/>
                      </a:solidFill>
                      <a:prstDash val="solid"/>
                      <a:round/>
                      <a:headEnd type="none" w="med" len="med"/>
                      <a:tailEnd type="none" w="med" len="med"/>
                    </a:lnR>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14</a:t>
                      </a:r>
                    </a:p>
                  </a:txBody>
                  <a:tcPr marL="7739" marR="7739" marT="7739" marB="0" anchor="ctr">
                    <a:lnL w="12700" cap="flat" cmpd="sng" algn="ctr">
                      <a:solidFill>
                        <a:schemeClr val="tx1"/>
                      </a:solidFill>
                      <a:prstDash val="solid"/>
                      <a:round/>
                      <a:headEnd type="none" w="med" len="med"/>
                      <a:tailEnd type="none" w="med" len="med"/>
                    </a:lnL>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7</a:t>
                      </a:r>
                    </a:p>
                  </a:txBody>
                  <a:tcPr marL="7739" marR="7739" marT="7739" marB="0" anchor="ct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21</a:t>
                      </a:r>
                    </a:p>
                  </a:txBody>
                  <a:tcPr marL="7739" marR="7739" marT="7739" marB="0" anchor="ctr">
                    <a:lnR w="12700" cap="flat" cmpd="sng" algn="ctr">
                      <a:solidFill>
                        <a:schemeClr val="tx1"/>
                      </a:solidFill>
                      <a:prstDash val="solid"/>
                      <a:round/>
                      <a:headEnd type="none" w="med" len="med"/>
                      <a:tailEnd type="none" w="med" len="med"/>
                    </a:lnR>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15</a:t>
                      </a:r>
                    </a:p>
                  </a:txBody>
                  <a:tcPr marL="7739" marR="7739" marT="7739" marB="0" anchor="ctr">
                    <a:lnL w="12700" cap="flat" cmpd="sng" algn="ctr">
                      <a:solidFill>
                        <a:schemeClr val="tx1"/>
                      </a:solidFill>
                      <a:prstDash val="solid"/>
                      <a:round/>
                      <a:headEnd type="none" w="med" len="med"/>
                      <a:tailEnd type="none" w="med" len="med"/>
                    </a:lnL>
                  </a:tcPr>
                </a:tc>
                <a:tc>
                  <a:txBody>
                    <a:bodyPr/>
                    <a:lstStyle/>
                    <a:p>
                      <a:pPr algn="ctr" fontAlgn="ctr"/>
                      <a:r>
                        <a:rPr lang="en-US" altLang="ja-JP" sz="1500" b="0" i="0" u="none" strike="noStrike" dirty="0">
                          <a:solidFill>
                            <a:srgbClr val="000000"/>
                          </a:solidFill>
                          <a:effectLst/>
                          <a:latin typeface="Meiryo UI" panose="020B0604030504040204" pitchFamily="50" charset="-128"/>
                          <a:ea typeface="Meiryo UI" panose="020B0604030504040204" pitchFamily="50" charset="-128"/>
                        </a:rPr>
                        <a:t>5</a:t>
                      </a:r>
                    </a:p>
                  </a:txBody>
                  <a:tcPr marL="7739" marR="7739" marT="7739" marB="0" anchor="ctr"/>
                </a:tc>
                <a:tc>
                  <a:txBody>
                    <a:bodyPr/>
                    <a:lstStyle/>
                    <a:p>
                      <a:pPr algn="ctr" fontAlgn="ctr"/>
                      <a:r>
                        <a:rPr lang="en-US" altLang="ja-JP" sz="1500" b="0" i="0" u="none" strike="noStrike" dirty="0">
                          <a:solidFill>
                            <a:srgbClr val="000000"/>
                          </a:solidFill>
                          <a:effectLst/>
                          <a:latin typeface="Meiryo UI" panose="020B0604030504040204" pitchFamily="50" charset="-128"/>
                          <a:ea typeface="Meiryo UI" panose="020B0604030504040204" pitchFamily="50" charset="-128"/>
                        </a:rPr>
                        <a:t>20</a:t>
                      </a:r>
                    </a:p>
                  </a:txBody>
                  <a:tcPr marL="7739" marR="7739" marT="7739" marB="0" anchor="ctr">
                    <a:lnR w="12700" cap="flat" cmpd="sng" algn="ctr">
                      <a:solidFill>
                        <a:schemeClr val="tx1"/>
                      </a:solidFill>
                      <a:prstDash val="solid"/>
                      <a:round/>
                      <a:headEnd type="none" w="med" len="med"/>
                      <a:tailEnd type="none" w="med" len="med"/>
                    </a:lnR>
                  </a:tcPr>
                </a:tc>
                <a:tc>
                  <a:txBody>
                    <a:bodyPr/>
                    <a:lstStyle/>
                    <a:p>
                      <a:pPr algn="ctr" fontAlgn="ctr"/>
                      <a:r>
                        <a:rPr lang="en-US" altLang="ja-JP" sz="1500" b="0" i="0" u="none" strike="noStrike" dirty="0">
                          <a:solidFill>
                            <a:srgbClr val="000000"/>
                          </a:solidFill>
                          <a:effectLst/>
                          <a:latin typeface="Meiryo UI" panose="020B0604030504040204" pitchFamily="50" charset="-128"/>
                          <a:ea typeface="Meiryo UI" panose="020B0604030504040204" pitchFamily="50" charset="-128"/>
                        </a:rPr>
                        <a:t>15</a:t>
                      </a:r>
                    </a:p>
                  </a:txBody>
                  <a:tcPr marL="7739" marR="7739" marT="7739" marB="0" anchor="ctr">
                    <a:lnL w="12700" cap="flat" cmpd="sng" algn="ctr">
                      <a:solidFill>
                        <a:schemeClr val="tx1"/>
                      </a:solidFill>
                      <a:prstDash val="solid"/>
                      <a:round/>
                      <a:headEnd type="none" w="med" len="med"/>
                      <a:tailEnd type="none" w="med" len="med"/>
                    </a:lnL>
                  </a:tcPr>
                </a:tc>
                <a:tc>
                  <a:txBody>
                    <a:bodyPr/>
                    <a:lstStyle/>
                    <a:p>
                      <a:pPr algn="ctr" fontAlgn="ctr"/>
                      <a:r>
                        <a:rPr lang="en-US" altLang="ja-JP" sz="1500" b="0" i="0" u="none" strike="noStrike" dirty="0">
                          <a:solidFill>
                            <a:srgbClr val="000000"/>
                          </a:solidFill>
                          <a:effectLst/>
                          <a:latin typeface="Meiryo UI" panose="020B0604030504040204" pitchFamily="50" charset="-128"/>
                          <a:ea typeface="Meiryo UI" panose="020B0604030504040204" pitchFamily="50" charset="-128"/>
                        </a:rPr>
                        <a:t>6</a:t>
                      </a:r>
                    </a:p>
                  </a:txBody>
                  <a:tcPr marL="7739" marR="7739" marT="7739" marB="0" anchor="ct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21</a:t>
                      </a:r>
                    </a:p>
                  </a:txBody>
                  <a:tcPr marL="7739" marR="7739" marT="7739" marB="0" anchor="ctr">
                    <a:lnR w="12700" cap="flat" cmpd="sng" algn="ctr">
                      <a:solidFill>
                        <a:schemeClr val="tx1"/>
                      </a:solidFill>
                      <a:prstDash val="solid"/>
                      <a:round/>
                      <a:headEnd type="none" w="med" len="med"/>
                      <a:tailEnd type="none" w="med" len="med"/>
                    </a:lnR>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14</a:t>
                      </a:r>
                    </a:p>
                  </a:txBody>
                  <a:tcPr marL="7739" marR="7739" marT="7739" marB="0" anchor="ctr">
                    <a:lnL w="12700" cap="flat" cmpd="sng" algn="ctr">
                      <a:solidFill>
                        <a:schemeClr val="tx1"/>
                      </a:solidFill>
                      <a:prstDash val="solid"/>
                      <a:round/>
                      <a:headEnd type="none" w="med" len="med"/>
                      <a:tailEnd type="none" w="med" len="med"/>
                    </a:lnL>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5</a:t>
                      </a:r>
                    </a:p>
                  </a:txBody>
                  <a:tcPr marL="7739" marR="7739" marT="7739" marB="0" anchor="ct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19</a:t>
                      </a:r>
                    </a:p>
                  </a:txBody>
                  <a:tcPr marL="7739" marR="7739" marT="7739" marB="0" anchor="ctr"/>
                </a:tc>
                <a:extLst>
                  <a:ext uri="{0D108BD9-81ED-4DB2-BD59-A6C34878D82A}">
                    <a16:rowId xmlns:a16="http://schemas.microsoft.com/office/drawing/2014/main" val="3042213286"/>
                  </a:ext>
                </a:extLst>
              </a:tr>
              <a:tr h="339943">
                <a:tc>
                  <a:txBody>
                    <a:bodyPr/>
                    <a:lstStyle/>
                    <a:p>
                      <a:pPr algn="ctr"/>
                      <a:r>
                        <a:rPr kumimoji="1" lang="ja-JP" altLang="en-US" sz="1500" b="1" dirty="0" smtClean="0"/>
                        <a:t>大阪市</a:t>
                      </a:r>
                      <a:endParaRPr kumimoji="1" lang="ja-JP" altLang="en-US" sz="1500" b="1" dirty="0"/>
                    </a:p>
                  </a:txBody>
                  <a:tcPr marL="74295" marR="74295" marT="37148" marB="37148" anchor="ctr">
                    <a:lnR w="12700" cap="flat" cmpd="sng" algn="ctr">
                      <a:solidFill>
                        <a:schemeClr val="tx1"/>
                      </a:solidFill>
                      <a:prstDash val="solid"/>
                      <a:round/>
                      <a:headEnd type="none" w="med" len="med"/>
                      <a:tailEnd type="none" w="med" len="med"/>
                    </a:lnR>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41</a:t>
                      </a:r>
                    </a:p>
                  </a:txBody>
                  <a:tcPr marL="7739" marR="7739" marT="7739" marB="0" anchor="ctr">
                    <a:lnL w="12700" cap="flat" cmpd="sng" algn="ctr">
                      <a:solidFill>
                        <a:schemeClr val="tx1"/>
                      </a:solidFill>
                      <a:prstDash val="solid"/>
                      <a:round/>
                      <a:headEnd type="none" w="med" len="med"/>
                      <a:tailEnd type="none" w="med" len="med"/>
                    </a:lnL>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69</a:t>
                      </a:r>
                    </a:p>
                  </a:txBody>
                  <a:tcPr marL="7739" marR="7739" marT="7739" marB="0" anchor="ct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110</a:t>
                      </a:r>
                    </a:p>
                  </a:txBody>
                  <a:tcPr marL="7739" marR="7739" marT="7739" marB="0" anchor="ctr">
                    <a:lnR w="12700" cap="flat" cmpd="sng" algn="ctr">
                      <a:solidFill>
                        <a:schemeClr val="tx1"/>
                      </a:solidFill>
                      <a:prstDash val="solid"/>
                      <a:round/>
                      <a:headEnd type="none" w="med" len="med"/>
                      <a:tailEnd type="none" w="med" len="med"/>
                    </a:lnR>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38</a:t>
                      </a:r>
                    </a:p>
                  </a:txBody>
                  <a:tcPr marL="7739" marR="7739" marT="7739" marB="0" anchor="ctr">
                    <a:lnL w="12700" cap="flat" cmpd="sng" algn="ctr">
                      <a:solidFill>
                        <a:schemeClr val="tx1"/>
                      </a:solidFill>
                      <a:prstDash val="solid"/>
                      <a:round/>
                      <a:headEnd type="none" w="med" len="med"/>
                      <a:tailEnd type="none" w="med" len="med"/>
                    </a:lnL>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50</a:t>
                      </a:r>
                    </a:p>
                  </a:txBody>
                  <a:tcPr marL="7739" marR="7739" marT="7739" marB="0" anchor="ct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88</a:t>
                      </a:r>
                    </a:p>
                  </a:txBody>
                  <a:tcPr marL="7739" marR="7739" marT="7739" marB="0" anchor="ctr">
                    <a:lnR w="12700" cap="flat" cmpd="sng" algn="ctr">
                      <a:solidFill>
                        <a:schemeClr val="tx1"/>
                      </a:solidFill>
                      <a:prstDash val="solid"/>
                      <a:round/>
                      <a:headEnd type="none" w="med" len="med"/>
                      <a:tailEnd type="none" w="med" len="med"/>
                    </a:lnR>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37</a:t>
                      </a:r>
                    </a:p>
                  </a:txBody>
                  <a:tcPr marL="7739" marR="7739" marT="7739" marB="0" anchor="ctr">
                    <a:lnL w="12700" cap="flat" cmpd="sng" algn="ctr">
                      <a:solidFill>
                        <a:schemeClr val="tx1"/>
                      </a:solidFill>
                      <a:prstDash val="solid"/>
                      <a:round/>
                      <a:headEnd type="none" w="med" len="med"/>
                      <a:tailEnd type="none" w="med" len="med"/>
                    </a:lnL>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27</a:t>
                      </a:r>
                    </a:p>
                  </a:txBody>
                  <a:tcPr marL="7739" marR="7739" marT="7739" marB="0" anchor="ct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64</a:t>
                      </a:r>
                    </a:p>
                  </a:txBody>
                  <a:tcPr marL="7739" marR="7739" marT="7739" marB="0" anchor="ctr">
                    <a:lnR w="12700" cap="flat" cmpd="sng" algn="ctr">
                      <a:solidFill>
                        <a:schemeClr val="tx1"/>
                      </a:solidFill>
                      <a:prstDash val="solid"/>
                      <a:round/>
                      <a:headEnd type="none" w="med" len="med"/>
                      <a:tailEnd type="none" w="med" len="med"/>
                    </a:lnR>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32</a:t>
                      </a:r>
                    </a:p>
                  </a:txBody>
                  <a:tcPr marL="7739" marR="7739" marT="7739" marB="0" anchor="ctr">
                    <a:lnL w="12700" cap="flat" cmpd="sng" algn="ctr">
                      <a:solidFill>
                        <a:schemeClr val="tx1"/>
                      </a:solidFill>
                      <a:prstDash val="solid"/>
                      <a:round/>
                      <a:headEnd type="none" w="med" len="med"/>
                      <a:tailEnd type="none" w="med" len="med"/>
                    </a:lnL>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26</a:t>
                      </a:r>
                    </a:p>
                  </a:txBody>
                  <a:tcPr marL="7739" marR="7739" marT="7739" marB="0" anchor="ct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58</a:t>
                      </a:r>
                    </a:p>
                  </a:txBody>
                  <a:tcPr marL="7739" marR="7739" marT="7739" marB="0" anchor="ctr">
                    <a:lnR w="12700" cap="flat" cmpd="sng" algn="ctr">
                      <a:solidFill>
                        <a:schemeClr val="tx1"/>
                      </a:solidFill>
                      <a:prstDash val="solid"/>
                      <a:round/>
                      <a:headEnd type="none" w="med" len="med"/>
                      <a:tailEnd type="none" w="med" len="med"/>
                    </a:lnR>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37</a:t>
                      </a:r>
                    </a:p>
                  </a:txBody>
                  <a:tcPr marL="7739" marR="7739" marT="7739" marB="0" anchor="ctr">
                    <a:lnL w="12700" cap="flat" cmpd="sng" algn="ctr">
                      <a:solidFill>
                        <a:schemeClr val="tx1"/>
                      </a:solidFill>
                      <a:prstDash val="solid"/>
                      <a:round/>
                      <a:headEnd type="none" w="med" len="med"/>
                      <a:tailEnd type="none" w="med" len="med"/>
                    </a:lnL>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29</a:t>
                      </a:r>
                    </a:p>
                  </a:txBody>
                  <a:tcPr marL="7739" marR="7739" marT="7739" marB="0" anchor="ctr"/>
                </a:tc>
                <a:tc>
                  <a:txBody>
                    <a:bodyPr/>
                    <a:lstStyle/>
                    <a:p>
                      <a:pPr algn="ctr" fontAlgn="ctr"/>
                      <a:r>
                        <a:rPr lang="en-US" altLang="ja-JP" sz="1500" b="0" i="0" u="none" strike="noStrike" dirty="0">
                          <a:solidFill>
                            <a:srgbClr val="000000"/>
                          </a:solidFill>
                          <a:effectLst/>
                          <a:latin typeface="Meiryo UI" panose="020B0604030504040204" pitchFamily="50" charset="-128"/>
                          <a:ea typeface="Meiryo UI" panose="020B0604030504040204" pitchFamily="50" charset="-128"/>
                        </a:rPr>
                        <a:t>66</a:t>
                      </a:r>
                    </a:p>
                  </a:txBody>
                  <a:tcPr marL="7739" marR="7739" marT="7739" marB="0" anchor="ctr">
                    <a:lnR w="12700" cap="flat" cmpd="sng" algn="ctr">
                      <a:solidFill>
                        <a:schemeClr val="tx1"/>
                      </a:solidFill>
                      <a:prstDash val="solid"/>
                      <a:round/>
                      <a:headEnd type="none" w="med" len="med"/>
                      <a:tailEnd type="none" w="med" len="med"/>
                    </a:lnR>
                  </a:tcPr>
                </a:tc>
                <a:tc>
                  <a:txBody>
                    <a:bodyPr/>
                    <a:lstStyle/>
                    <a:p>
                      <a:pPr algn="ctr" fontAlgn="ctr"/>
                      <a:r>
                        <a:rPr lang="en-US" altLang="ja-JP" sz="1500" b="0" i="0" u="none" strike="noStrike" dirty="0">
                          <a:solidFill>
                            <a:srgbClr val="000000"/>
                          </a:solidFill>
                          <a:effectLst/>
                          <a:latin typeface="Meiryo UI" panose="020B0604030504040204" pitchFamily="50" charset="-128"/>
                          <a:ea typeface="Meiryo UI" panose="020B0604030504040204" pitchFamily="50" charset="-128"/>
                        </a:rPr>
                        <a:t>33</a:t>
                      </a:r>
                    </a:p>
                  </a:txBody>
                  <a:tcPr marL="7739" marR="7739" marT="7739" marB="0" anchor="ctr">
                    <a:lnL w="12700" cap="flat" cmpd="sng" algn="ctr">
                      <a:solidFill>
                        <a:schemeClr val="tx1"/>
                      </a:solidFill>
                      <a:prstDash val="solid"/>
                      <a:round/>
                      <a:headEnd type="none" w="med" len="med"/>
                      <a:tailEnd type="none" w="med" len="med"/>
                    </a:lnL>
                  </a:tcPr>
                </a:tc>
                <a:tc>
                  <a:txBody>
                    <a:bodyPr/>
                    <a:lstStyle/>
                    <a:p>
                      <a:pPr algn="ctr" fontAlgn="ctr"/>
                      <a:r>
                        <a:rPr lang="en-US" altLang="ja-JP" sz="1500" b="0" i="0" u="none" strike="noStrike" dirty="0">
                          <a:solidFill>
                            <a:srgbClr val="000000"/>
                          </a:solidFill>
                          <a:effectLst/>
                          <a:latin typeface="Meiryo UI" panose="020B0604030504040204" pitchFamily="50" charset="-128"/>
                          <a:ea typeface="Meiryo UI" panose="020B0604030504040204" pitchFamily="50" charset="-128"/>
                        </a:rPr>
                        <a:t>26</a:t>
                      </a:r>
                    </a:p>
                  </a:txBody>
                  <a:tcPr marL="7739" marR="7739" marT="7739" marB="0" anchor="ct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59</a:t>
                      </a:r>
                    </a:p>
                  </a:txBody>
                  <a:tcPr marL="7739" marR="7739" marT="7739" marB="0" anchor="ctr"/>
                </a:tc>
                <a:extLst>
                  <a:ext uri="{0D108BD9-81ED-4DB2-BD59-A6C34878D82A}">
                    <a16:rowId xmlns:a16="http://schemas.microsoft.com/office/drawing/2014/main" val="1545519475"/>
                  </a:ext>
                </a:extLst>
              </a:tr>
              <a:tr h="346052">
                <a:tc>
                  <a:txBody>
                    <a:bodyPr/>
                    <a:lstStyle/>
                    <a:p>
                      <a:pPr algn="ctr"/>
                      <a:r>
                        <a:rPr kumimoji="1" lang="ja-JP" altLang="en-US" sz="1500" b="1" dirty="0" smtClean="0"/>
                        <a:t>計</a:t>
                      </a:r>
                      <a:endParaRPr kumimoji="1" lang="ja-JP" altLang="en-US" sz="1500" b="1" dirty="0"/>
                    </a:p>
                  </a:txBody>
                  <a:tcPr marL="74295" marR="74295" marT="37148" marB="37148" anchor="ctr">
                    <a:lnR w="12700" cap="flat" cmpd="sng" algn="ctr">
                      <a:solidFill>
                        <a:schemeClr val="tx1"/>
                      </a:solidFill>
                      <a:prstDash val="solid"/>
                      <a:round/>
                      <a:headEnd type="none" w="med" len="med"/>
                      <a:tailEnd type="none" w="med" len="med"/>
                    </a:lnR>
                    <a:solidFill>
                      <a:schemeClr val="accent5">
                        <a:lumMod val="60000"/>
                        <a:lumOff val="40000"/>
                      </a:schemeClr>
                    </a:solidFill>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161</a:t>
                      </a:r>
                    </a:p>
                  </a:txBody>
                  <a:tcPr marL="7739" marR="7739" marT="7739" marB="0" anchor="ctr">
                    <a:lnL w="12700" cap="flat" cmpd="sng" algn="ctr">
                      <a:solidFill>
                        <a:schemeClr val="tx1"/>
                      </a:solidFill>
                      <a:prstDash val="solid"/>
                      <a:round/>
                      <a:headEnd type="none" w="med" len="med"/>
                      <a:tailEnd type="none" w="med" len="med"/>
                    </a:lnL>
                    <a:solidFill>
                      <a:schemeClr val="accent5">
                        <a:lumMod val="60000"/>
                        <a:lumOff val="40000"/>
                      </a:schemeClr>
                    </a:solidFill>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237</a:t>
                      </a:r>
                    </a:p>
                  </a:txBody>
                  <a:tcPr marL="7739" marR="7739" marT="7739" marB="0" anchor="ctr">
                    <a:solidFill>
                      <a:schemeClr val="accent5">
                        <a:lumMod val="60000"/>
                        <a:lumOff val="40000"/>
                      </a:schemeClr>
                    </a:solidFill>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398</a:t>
                      </a:r>
                    </a:p>
                  </a:txBody>
                  <a:tcPr marL="7739" marR="7739" marT="7739" marB="0" anchor="ctr">
                    <a:lnR w="12700" cap="flat" cmpd="sng" algn="ctr">
                      <a:solidFill>
                        <a:schemeClr val="tx1"/>
                      </a:solidFill>
                      <a:prstDash val="solid"/>
                      <a:round/>
                      <a:headEnd type="none" w="med" len="med"/>
                      <a:tailEnd type="none" w="med" len="med"/>
                    </a:lnR>
                    <a:solidFill>
                      <a:schemeClr val="accent5">
                        <a:lumMod val="60000"/>
                        <a:lumOff val="40000"/>
                      </a:schemeClr>
                    </a:solidFill>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131</a:t>
                      </a:r>
                    </a:p>
                  </a:txBody>
                  <a:tcPr marL="7739" marR="7739" marT="7739" marB="0" anchor="ctr">
                    <a:lnL w="12700" cap="flat" cmpd="sng" algn="ctr">
                      <a:solidFill>
                        <a:schemeClr val="tx1"/>
                      </a:solidFill>
                      <a:prstDash val="solid"/>
                      <a:round/>
                      <a:headEnd type="none" w="med" len="med"/>
                      <a:tailEnd type="none" w="med" len="med"/>
                    </a:lnL>
                    <a:solidFill>
                      <a:schemeClr val="accent5">
                        <a:lumMod val="60000"/>
                        <a:lumOff val="40000"/>
                      </a:schemeClr>
                    </a:solidFill>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136</a:t>
                      </a:r>
                    </a:p>
                  </a:txBody>
                  <a:tcPr marL="7739" marR="7739" marT="7739" marB="0" anchor="ctr">
                    <a:solidFill>
                      <a:schemeClr val="accent5">
                        <a:lumMod val="60000"/>
                        <a:lumOff val="40000"/>
                      </a:schemeClr>
                    </a:solidFill>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267</a:t>
                      </a:r>
                    </a:p>
                  </a:txBody>
                  <a:tcPr marL="7739" marR="7739" marT="7739" marB="0" anchor="ctr">
                    <a:lnR w="12700" cap="flat" cmpd="sng" algn="ctr">
                      <a:solidFill>
                        <a:schemeClr val="tx1"/>
                      </a:solidFill>
                      <a:prstDash val="solid"/>
                      <a:round/>
                      <a:headEnd type="none" w="med" len="med"/>
                      <a:tailEnd type="none" w="med" len="med"/>
                    </a:lnR>
                    <a:solidFill>
                      <a:schemeClr val="accent5">
                        <a:lumMod val="60000"/>
                        <a:lumOff val="40000"/>
                      </a:schemeClr>
                    </a:solidFill>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116</a:t>
                      </a:r>
                    </a:p>
                  </a:txBody>
                  <a:tcPr marL="7739" marR="7739" marT="7739" marB="0" anchor="ctr">
                    <a:lnL w="12700" cap="flat" cmpd="sng" algn="ctr">
                      <a:solidFill>
                        <a:schemeClr val="tx1"/>
                      </a:solidFill>
                      <a:prstDash val="solid"/>
                      <a:round/>
                      <a:headEnd type="none" w="med" len="med"/>
                      <a:tailEnd type="none" w="med" len="med"/>
                    </a:lnL>
                    <a:solidFill>
                      <a:schemeClr val="accent5">
                        <a:lumMod val="60000"/>
                        <a:lumOff val="40000"/>
                      </a:schemeClr>
                    </a:solidFill>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79</a:t>
                      </a:r>
                    </a:p>
                  </a:txBody>
                  <a:tcPr marL="7739" marR="7739" marT="7739" marB="0" anchor="ctr">
                    <a:solidFill>
                      <a:schemeClr val="accent5">
                        <a:lumMod val="60000"/>
                        <a:lumOff val="40000"/>
                      </a:schemeClr>
                    </a:solidFill>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195</a:t>
                      </a:r>
                    </a:p>
                  </a:txBody>
                  <a:tcPr marL="7739" marR="7739" marT="7739" marB="0" anchor="ctr">
                    <a:lnR w="12700" cap="flat" cmpd="sng" algn="ctr">
                      <a:solidFill>
                        <a:schemeClr val="tx1"/>
                      </a:solidFill>
                      <a:prstDash val="solid"/>
                      <a:round/>
                      <a:headEnd type="none" w="med" len="med"/>
                      <a:tailEnd type="none" w="med" len="med"/>
                    </a:lnR>
                    <a:solidFill>
                      <a:schemeClr val="accent5">
                        <a:lumMod val="60000"/>
                        <a:lumOff val="40000"/>
                      </a:schemeClr>
                    </a:solidFill>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107</a:t>
                      </a:r>
                    </a:p>
                  </a:txBody>
                  <a:tcPr marL="7739" marR="7739" marT="7739" marB="0" anchor="ctr">
                    <a:lnL w="12700" cap="flat" cmpd="sng" algn="ctr">
                      <a:solidFill>
                        <a:schemeClr val="tx1"/>
                      </a:solidFill>
                      <a:prstDash val="solid"/>
                      <a:round/>
                      <a:headEnd type="none" w="med" len="med"/>
                      <a:tailEnd type="none" w="med" len="med"/>
                    </a:lnL>
                    <a:solidFill>
                      <a:schemeClr val="accent5">
                        <a:lumMod val="60000"/>
                        <a:lumOff val="40000"/>
                      </a:schemeClr>
                    </a:solidFill>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67</a:t>
                      </a:r>
                    </a:p>
                  </a:txBody>
                  <a:tcPr marL="7739" marR="7739" marT="7739" marB="0" anchor="ctr">
                    <a:solidFill>
                      <a:schemeClr val="accent5">
                        <a:lumMod val="60000"/>
                        <a:lumOff val="40000"/>
                      </a:schemeClr>
                    </a:solidFill>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174</a:t>
                      </a:r>
                    </a:p>
                  </a:txBody>
                  <a:tcPr marL="7739" marR="7739" marT="7739" marB="0" anchor="ctr">
                    <a:lnR w="12700" cap="flat" cmpd="sng" algn="ctr">
                      <a:solidFill>
                        <a:schemeClr val="tx1"/>
                      </a:solidFill>
                      <a:prstDash val="solid"/>
                      <a:round/>
                      <a:headEnd type="none" w="med" len="med"/>
                      <a:tailEnd type="none" w="med" len="med"/>
                    </a:lnR>
                    <a:solidFill>
                      <a:schemeClr val="accent5">
                        <a:lumMod val="60000"/>
                        <a:lumOff val="40000"/>
                      </a:schemeClr>
                    </a:solidFill>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118</a:t>
                      </a:r>
                    </a:p>
                  </a:txBody>
                  <a:tcPr marL="7739" marR="7739" marT="7739" marB="0" anchor="ctr">
                    <a:lnL w="12700" cap="flat" cmpd="sng" algn="ctr">
                      <a:solidFill>
                        <a:schemeClr val="tx1"/>
                      </a:solidFill>
                      <a:prstDash val="solid"/>
                      <a:round/>
                      <a:headEnd type="none" w="med" len="med"/>
                      <a:tailEnd type="none" w="med" len="med"/>
                    </a:lnL>
                    <a:solidFill>
                      <a:schemeClr val="accent5">
                        <a:lumMod val="60000"/>
                        <a:lumOff val="40000"/>
                      </a:schemeClr>
                    </a:solidFill>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86</a:t>
                      </a:r>
                    </a:p>
                  </a:txBody>
                  <a:tcPr marL="7739" marR="7739" marT="7739" marB="0" anchor="ctr">
                    <a:solidFill>
                      <a:schemeClr val="accent5">
                        <a:lumMod val="60000"/>
                        <a:lumOff val="40000"/>
                      </a:schemeClr>
                    </a:solidFill>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204</a:t>
                      </a:r>
                    </a:p>
                  </a:txBody>
                  <a:tcPr marL="7739" marR="7739" marT="7739" marB="0" anchor="ctr">
                    <a:lnR w="12700" cap="flat" cmpd="sng" algn="ctr">
                      <a:solidFill>
                        <a:schemeClr val="tx1"/>
                      </a:solidFill>
                      <a:prstDash val="solid"/>
                      <a:round/>
                      <a:headEnd type="none" w="med" len="med"/>
                      <a:tailEnd type="none" w="med" len="med"/>
                    </a:lnR>
                    <a:solidFill>
                      <a:schemeClr val="accent5">
                        <a:lumMod val="60000"/>
                        <a:lumOff val="40000"/>
                      </a:schemeClr>
                    </a:solidFill>
                  </a:tcPr>
                </a:tc>
                <a:tc>
                  <a:txBody>
                    <a:bodyPr/>
                    <a:lstStyle/>
                    <a:p>
                      <a:pPr algn="ctr" fontAlgn="ctr"/>
                      <a:r>
                        <a:rPr lang="en-US" altLang="ja-JP" sz="1500" b="0" i="0" u="none" strike="noStrike">
                          <a:solidFill>
                            <a:srgbClr val="000000"/>
                          </a:solidFill>
                          <a:effectLst/>
                          <a:latin typeface="Meiryo UI" panose="020B0604030504040204" pitchFamily="50" charset="-128"/>
                          <a:ea typeface="Meiryo UI" panose="020B0604030504040204" pitchFamily="50" charset="-128"/>
                        </a:rPr>
                        <a:t>108</a:t>
                      </a:r>
                    </a:p>
                  </a:txBody>
                  <a:tcPr marL="7739" marR="7739" marT="7739" marB="0" anchor="ctr">
                    <a:lnL w="12700" cap="flat" cmpd="sng" algn="ctr">
                      <a:solidFill>
                        <a:schemeClr val="tx1"/>
                      </a:solidFill>
                      <a:prstDash val="solid"/>
                      <a:round/>
                      <a:headEnd type="none" w="med" len="med"/>
                      <a:tailEnd type="none" w="med" len="med"/>
                    </a:lnL>
                    <a:solidFill>
                      <a:schemeClr val="accent5">
                        <a:lumMod val="60000"/>
                        <a:lumOff val="40000"/>
                      </a:schemeClr>
                    </a:solidFill>
                  </a:tcPr>
                </a:tc>
                <a:tc>
                  <a:txBody>
                    <a:bodyPr/>
                    <a:lstStyle/>
                    <a:p>
                      <a:pPr algn="ctr" fontAlgn="ctr"/>
                      <a:r>
                        <a:rPr lang="en-US" altLang="ja-JP" sz="1500" b="0" i="0" u="none" strike="noStrike" dirty="0">
                          <a:solidFill>
                            <a:srgbClr val="000000"/>
                          </a:solidFill>
                          <a:effectLst/>
                          <a:latin typeface="Meiryo UI" panose="020B0604030504040204" pitchFamily="50" charset="-128"/>
                          <a:ea typeface="Meiryo UI" panose="020B0604030504040204" pitchFamily="50" charset="-128"/>
                        </a:rPr>
                        <a:t>76</a:t>
                      </a:r>
                    </a:p>
                  </a:txBody>
                  <a:tcPr marL="7739" marR="7739" marT="7739" marB="0" anchor="ctr">
                    <a:solidFill>
                      <a:schemeClr val="accent5">
                        <a:lumMod val="60000"/>
                        <a:lumOff val="40000"/>
                      </a:schemeClr>
                    </a:solidFill>
                  </a:tcPr>
                </a:tc>
                <a:tc>
                  <a:txBody>
                    <a:bodyPr/>
                    <a:lstStyle/>
                    <a:p>
                      <a:pPr algn="ctr" fontAlgn="ctr"/>
                      <a:r>
                        <a:rPr lang="en-US" altLang="ja-JP" sz="1500" b="0" i="0" u="none" strike="noStrike" dirty="0">
                          <a:solidFill>
                            <a:srgbClr val="000000"/>
                          </a:solidFill>
                          <a:effectLst/>
                          <a:latin typeface="Meiryo UI" panose="020B0604030504040204" pitchFamily="50" charset="-128"/>
                          <a:ea typeface="Meiryo UI" panose="020B0604030504040204" pitchFamily="50" charset="-128"/>
                        </a:rPr>
                        <a:t>184</a:t>
                      </a:r>
                    </a:p>
                  </a:txBody>
                  <a:tcPr marL="7739" marR="7739" marT="7739" marB="0" anchor="ctr">
                    <a:solidFill>
                      <a:schemeClr val="accent5">
                        <a:lumMod val="60000"/>
                        <a:lumOff val="40000"/>
                      </a:schemeClr>
                    </a:solidFill>
                  </a:tcPr>
                </a:tc>
                <a:extLst>
                  <a:ext uri="{0D108BD9-81ED-4DB2-BD59-A6C34878D82A}">
                    <a16:rowId xmlns:a16="http://schemas.microsoft.com/office/drawing/2014/main" val="3324969897"/>
                  </a:ext>
                </a:extLst>
              </a:tr>
            </a:tbl>
          </a:graphicData>
        </a:graphic>
      </p:graphicFrame>
      <p:sp>
        <p:nvSpPr>
          <p:cNvPr id="9" name="テキスト ボックス 8">
            <a:extLst>
              <a:ext uri="{FF2B5EF4-FFF2-40B4-BE49-F238E27FC236}">
                <a16:creationId xmlns:a16="http://schemas.microsoft.com/office/drawing/2014/main" id="{610E6059-EAFF-4E51-B988-7A5D74038545}"/>
              </a:ext>
            </a:extLst>
          </p:cNvPr>
          <p:cNvSpPr txBox="1"/>
          <p:nvPr/>
        </p:nvSpPr>
        <p:spPr>
          <a:xfrm>
            <a:off x="106781" y="1029776"/>
            <a:ext cx="9658837" cy="492571"/>
          </a:xfrm>
          <a:prstGeom prst="rect">
            <a:avLst/>
          </a:prstGeom>
          <a:noFill/>
        </p:spPr>
        <p:txBody>
          <a:bodyPr wrap="square" rtlCol="0">
            <a:spAutoFit/>
          </a:bodyPr>
          <a:lstStyle/>
          <a:p>
            <a:r>
              <a:rPr lang="ja-JP" altLang="en-US" sz="1463" dirty="0">
                <a:latin typeface="Meiryo UI" panose="020B0604030504040204" pitchFamily="50" charset="-128"/>
                <a:ea typeface="Meiryo UI" panose="020B0604030504040204" pitchFamily="50" charset="-128"/>
              </a:rPr>
              <a:t>　＜</a:t>
            </a:r>
            <a:r>
              <a:rPr lang="en-US" altLang="ja-JP" sz="1463" b="1" dirty="0">
                <a:latin typeface="Meiryo UI" panose="020B0604030504040204" pitchFamily="50" charset="-128"/>
                <a:ea typeface="Meiryo UI" panose="020B0604030504040204" pitchFamily="50" charset="-128"/>
              </a:rPr>
              <a:t>12</a:t>
            </a:r>
            <a:r>
              <a:rPr lang="ja-JP" altLang="en-US" sz="1463" b="1" dirty="0">
                <a:latin typeface="Meiryo UI" panose="020B0604030504040204" pitchFamily="50" charset="-128"/>
                <a:ea typeface="Meiryo UI" panose="020B0604030504040204" pitchFamily="50" charset="-128"/>
              </a:rPr>
              <a:t>月</a:t>
            </a:r>
            <a:r>
              <a:rPr lang="en-US" altLang="ja-JP" sz="1463" b="1" dirty="0">
                <a:latin typeface="Meiryo UI" panose="020B0604030504040204" pitchFamily="50" charset="-128"/>
                <a:ea typeface="Meiryo UI" panose="020B0604030504040204" pitchFamily="50" charset="-128"/>
              </a:rPr>
              <a:t>29</a:t>
            </a:r>
            <a:r>
              <a:rPr lang="ja-JP" altLang="en-US" sz="1463" b="1" dirty="0">
                <a:latin typeface="Meiryo UI" panose="020B0604030504040204" pitchFamily="50" charset="-128"/>
                <a:ea typeface="Meiryo UI" panose="020B0604030504040204" pitchFamily="50" charset="-128"/>
              </a:rPr>
              <a:t>日から１月</a:t>
            </a:r>
            <a:r>
              <a:rPr lang="en-US" altLang="ja-JP" sz="1463" b="1" dirty="0">
                <a:latin typeface="Meiryo UI" panose="020B0604030504040204" pitchFamily="50" charset="-128"/>
                <a:ea typeface="Meiryo UI" panose="020B0604030504040204" pitchFamily="50" charset="-128"/>
              </a:rPr>
              <a:t>3</a:t>
            </a:r>
            <a:r>
              <a:rPr lang="ja-JP" altLang="en-US" sz="1463" b="1" dirty="0">
                <a:latin typeface="Meiryo UI" panose="020B0604030504040204" pitchFamily="50" charset="-128"/>
                <a:ea typeface="Meiryo UI" panose="020B0604030504040204" pitchFamily="50" charset="-128"/>
              </a:rPr>
              <a:t>日までの検査実施医療機関の開設見込み数＞</a:t>
            </a:r>
            <a:endParaRPr lang="en-US" altLang="ja-JP" sz="1138" b="1" dirty="0">
              <a:latin typeface="Meiryo UI" panose="020B0604030504040204" pitchFamily="50" charset="-128"/>
              <a:ea typeface="Meiryo UI" panose="020B0604030504040204" pitchFamily="50" charset="-128"/>
            </a:endParaRPr>
          </a:p>
          <a:p>
            <a:r>
              <a:rPr lang="ja-JP" altLang="en-US" sz="1138" b="1" dirty="0">
                <a:latin typeface="Meiryo UI" panose="020B0604030504040204" pitchFamily="50" charset="-128"/>
                <a:ea typeface="Meiryo UI" panose="020B0604030504040204" pitchFamily="50" charset="-128"/>
              </a:rPr>
              <a:t>　　　</a:t>
            </a:r>
            <a:r>
              <a:rPr lang="en-US" altLang="ja-JP" sz="1138" b="1" dirty="0">
                <a:latin typeface="Meiryo UI" panose="020B0604030504040204" pitchFamily="50" charset="-128"/>
                <a:ea typeface="Meiryo UI" panose="020B0604030504040204" pitchFamily="50" charset="-128"/>
              </a:rPr>
              <a:t>※</a:t>
            </a:r>
            <a:r>
              <a:rPr lang="ja-JP" altLang="en-US" sz="1138" dirty="0">
                <a:latin typeface="Meiryo UI" panose="020B0604030504040204" pitchFamily="50" charset="-128"/>
                <a:ea typeface="Meiryo UI" panose="020B0604030504040204" pitchFamily="50" charset="-128"/>
              </a:rPr>
              <a:t>年末年始の検査実施に係る協力金の申請書及び各保健所への照会を集約し算出</a:t>
            </a:r>
            <a:endParaRPr lang="ja-JP" altLang="en-US" sz="1463" dirty="0">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610E6059-EAFF-4E51-B988-7A5D74038545}"/>
              </a:ext>
            </a:extLst>
          </p:cNvPr>
          <p:cNvSpPr txBox="1"/>
          <p:nvPr/>
        </p:nvSpPr>
        <p:spPr>
          <a:xfrm>
            <a:off x="-1" y="5201373"/>
            <a:ext cx="9647093" cy="981744"/>
          </a:xfrm>
          <a:prstGeom prst="rect">
            <a:avLst/>
          </a:prstGeom>
          <a:noFill/>
        </p:spPr>
        <p:txBody>
          <a:bodyPr wrap="square" rtlCol="0">
            <a:spAutoFit/>
          </a:bodyPr>
          <a:lstStyle/>
          <a:p>
            <a:pPr marL="603647" lvl="1" indent="-232172">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検査実施医療機関の開設により、１日当たり約</a:t>
            </a:r>
            <a:r>
              <a:rPr lang="en-US" altLang="ja-JP" sz="1300" b="1" dirty="0">
                <a:latin typeface="Meiryo UI" panose="020B0604030504040204" pitchFamily="50" charset="-128"/>
                <a:ea typeface="Meiryo UI" panose="020B0604030504040204" pitchFamily="50" charset="-128"/>
              </a:rPr>
              <a:t>4</a:t>
            </a:r>
            <a:r>
              <a:rPr lang="ja-JP" altLang="en-US" sz="1300" b="1" dirty="0">
                <a:latin typeface="Meiryo UI" panose="020B0604030504040204" pitchFamily="50" charset="-128"/>
                <a:ea typeface="Meiryo UI" panose="020B0604030504040204" pitchFamily="50" charset="-128"/>
              </a:rPr>
              <a:t>～</a:t>
            </a:r>
            <a:r>
              <a:rPr lang="en-US" altLang="ja-JP" sz="1300" b="1" dirty="0">
                <a:latin typeface="Meiryo UI" panose="020B0604030504040204" pitchFamily="50" charset="-128"/>
                <a:ea typeface="Meiryo UI" panose="020B0604030504040204" pitchFamily="50" charset="-128"/>
              </a:rPr>
              <a:t>5,000</a:t>
            </a:r>
            <a:r>
              <a:rPr lang="ja-JP" altLang="en-US" sz="1300" b="1" dirty="0">
                <a:latin typeface="Meiryo UI" panose="020B0604030504040204" pitchFamily="50" charset="-128"/>
                <a:ea typeface="Meiryo UI" panose="020B0604030504040204" pitchFamily="50" charset="-128"/>
              </a:rPr>
              <a:t>件の検査体制を確保見込み</a:t>
            </a:r>
            <a:r>
              <a:rPr lang="en-US" altLang="ja-JP" sz="1300" b="1" dirty="0">
                <a:latin typeface="Meiryo UI" panose="020B0604030504040204" pitchFamily="50" charset="-128"/>
                <a:ea typeface="Meiryo UI" panose="020B0604030504040204" pitchFamily="50" charset="-128"/>
              </a:rPr>
              <a:t>	</a:t>
            </a:r>
          </a:p>
          <a:p>
            <a:pPr marL="603647" lvl="1" indent="-232172">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府が設置するドライブスルー等検査場の臨時的拡充や、保健所における検体採取の実施</a:t>
            </a:r>
            <a:endParaRPr lang="en-US" altLang="ja-JP" sz="1300" b="1" dirty="0">
              <a:latin typeface="Meiryo UI" panose="020B0604030504040204" pitchFamily="50" charset="-128"/>
              <a:ea typeface="Meiryo UI" panose="020B0604030504040204" pitchFamily="50" charset="-128"/>
            </a:endParaRPr>
          </a:p>
          <a:p>
            <a:pPr marL="603647" lvl="1" indent="-232172">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地域外来・検査センターにおける保健所からの受診調整枠の設定　など</a:t>
            </a:r>
            <a:endParaRPr lang="en-US" altLang="ja-JP" sz="1300" b="1" dirty="0">
              <a:latin typeface="Meiryo UI" panose="020B0604030504040204" pitchFamily="50" charset="-128"/>
              <a:ea typeface="Meiryo UI" panose="020B0604030504040204" pitchFamily="50" charset="-128"/>
            </a:endParaRPr>
          </a:p>
          <a:p>
            <a:pPr lvl="1">
              <a:spcBef>
                <a:spcPts val="488"/>
              </a:spcBef>
            </a:pPr>
            <a:r>
              <a:rPr lang="ja-JP" altLang="en-US" sz="1300" b="1" dirty="0">
                <a:latin typeface="Meiryo UI" panose="020B0604030504040204" pitchFamily="50" charset="-128"/>
                <a:ea typeface="Meiryo UI" panose="020B0604030504040204" pitchFamily="50" charset="-128"/>
              </a:rPr>
              <a:t>　</a:t>
            </a:r>
            <a:r>
              <a:rPr lang="ja-JP" altLang="en-US" sz="1463" b="1" dirty="0">
                <a:latin typeface="Meiryo UI" panose="020B0604030504040204" pitchFamily="50" charset="-128"/>
                <a:ea typeface="Meiryo UI" panose="020B0604030504040204" pitchFamily="50" charset="-128"/>
              </a:rPr>
              <a:t>　⇒年末年始においても、総数約</a:t>
            </a:r>
            <a:r>
              <a:rPr lang="en-US" altLang="ja-JP" sz="1463" b="1" dirty="0">
                <a:latin typeface="Meiryo UI" panose="020B0604030504040204" pitchFamily="50" charset="-128"/>
                <a:ea typeface="Meiryo UI" panose="020B0604030504040204" pitchFamily="50" charset="-128"/>
              </a:rPr>
              <a:t>6,000</a:t>
            </a:r>
            <a:r>
              <a:rPr lang="ja-JP" altLang="en-US" sz="1463" b="1">
                <a:latin typeface="Meiryo UI" panose="020B0604030504040204" pitchFamily="50" charset="-128"/>
                <a:ea typeface="Meiryo UI" panose="020B0604030504040204" pitchFamily="50" charset="-128"/>
              </a:rPr>
              <a:t>件の</a:t>
            </a:r>
            <a:r>
              <a:rPr lang="ja-JP" altLang="en-US" sz="1463" b="1" dirty="0">
                <a:latin typeface="Meiryo UI" panose="020B0604030504040204" pitchFamily="50" charset="-128"/>
                <a:ea typeface="Meiryo UI" panose="020B0604030504040204" pitchFamily="50" charset="-128"/>
              </a:rPr>
              <a:t>診療・検査体制を確保。</a:t>
            </a:r>
            <a:endParaRPr lang="ja-JP" altLang="en-US" sz="1300" b="1" dirty="0">
              <a:latin typeface="Meiryo UI" panose="020B0604030504040204" pitchFamily="50" charset="-128"/>
              <a:ea typeface="Meiryo UI" panose="020B0604030504040204" pitchFamily="50" charset="-128"/>
            </a:endParaRPr>
          </a:p>
        </p:txBody>
      </p:sp>
      <p:sp>
        <p:nvSpPr>
          <p:cNvPr id="13" name="正方形/長方形 12"/>
          <p:cNvSpPr/>
          <p:nvPr/>
        </p:nvSpPr>
        <p:spPr>
          <a:xfrm>
            <a:off x="6745091" y="5201373"/>
            <a:ext cx="3010761" cy="242374"/>
          </a:xfrm>
          <a:prstGeom prst="rect">
            <a:avLst/>
          </a:prstGeom>
        </p:spPr>
        <p:txBody>
          <a:bodyPr wrap="none">
            <a:spAutoFit/>
          </a:bodyPr>
          <a:lstStyle/>
          <a:p>
            <a:r>
              <a:rPr lang="ja-JP" altLang="en-US" sz="975" dirty="0">
                <a:latin typeface="Meiryo UI" panose="020B0604030504040204" pitchFamily="50" charset="-128"/>
                <a:ea typeface="Meiryo UI" panose="020B0604030504040204" pitchFamily="50" charset="-128"/>
              </a:rPr>
              <a:t>　（参考）過去最大検査件数　</a:t>
            </a:r>
            <a:r>
              <a:rPr lang="en-US" altLang="ja-JP" sz="975" dirty="0">
                <a:latin typeface="Meiryo UI" panose="020B0604030504040204" pitchFamily="50" charset="-128"/>
                <a:ea typeface="Meiryo UI" panose="020B0604030504040204" pitchFamily="50" charset="-128"/>
              </a:rPr>
              <a:t>12</a:t>
            </a:r>
            <a:r>
              <a:rPr lang="ja-JP" altLang="en-US" sz="975" dirty="0">
                <a:latin typeface="Meiryo UI" panose="020B0604030504040204" pitchFamily="50" charset="-128"/>
                <a:ea typeface="Meiryo UI" panose="020B0604030504040204" pitchFamily="50" charset="-128"/>
              </a:rPr>
              <a:t>月</a:t>
            </a:r>
            <a:r>
              <a:rPr lang="en-US" altLang="ja-JP" sz="975" dirty="0">
                <a:latin typeface="Meiryo UI" panose="020B0604030504040204" pitchFamily="50" charset="-128"/>
                <a:ea typeface="Meiryo UI" panose="020B0604030504040204" pitchFamily="50" charset="-128"/>
              </a:rPr>
              <a:t>16</a:t>
            </a:r>
            <a:r>
              <a:rPr lang="ja-JP" altLang="en-US" sz="975" dirty="0">
                <a:latin typeface="Meiryo UI" panose="020B0604030504040204" pitchFamily="50" charset="-128"/>
                <a:ea typeface="Meiryo UI" panose="020B0604030504040204" pitchFamily="50" charset="-128"/>
              </a:rPr>
              <a:t>日：</a:t>
            </a:r>
            <a:r>
              <a:rPr lang="en-US" altLang="ja-JP" sz="975" dirty="0">
                <a:latin typeface="Meiryo UI" panose="020B0604030504040204" pitchFamily="50" charset="-128"/>
                <a:ea typeface="Meiryo UI" panose="020B0604030504040204" pitchFamily="50" charset="-128"/>
              </a:rPr>
              <a:t>6,117</a:t>
            </a:r>
            <a:r>
              <a:rPr lang="ja-JP" altLang="en-US" sz="975" dirty="0">
                <a:latin typeface="Meiryo UI" panose="020B0604030504040204" pitchFamily="50" charset="-128"/>
                <a:ea typeface="Meiryo UI" panose="020B0604030504040204" pitchFamily="50" charset="-128"/>
              </a:rPr>
              <a:t>件</a:t>
            </a:r>
            <a:endParaRPr lang="en-US" altLang="ja-JP" sz="975"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9483008" y="6437834"/>
            <a:ext cx="1345516" cy="229935"/>
          </a:xfrm>
          <a:prstGeom prst="rect">
            <a:avLst/>
          </a:prstGeom>
          <a:noFill/>
        </p:spPr>
        <p:txBody>
          <a:bodyPr wrap="square" rtlCol="0">
            <a:spAutoFit/>
          </a:bodyPr>
          <a:lstStyle/>
          <a:p>
            <a:r>
              <a:rPr kumimoji="1" lang="ja-JP" altLang="en-US" sz="894" dirty="0" smtClean="0"/>
              <a:t>２</a:t>
            </a:r>
            <a:endParaRPr kumimoji="1" lang="ja-JP" altLang="en-US" sz="894" dirty="0"/>
          </a:p>
        </p:txBody>
      </p:sp>
    </p:spTree>
    <p:extLst>
      <p:ext uri="{BB962C8B-B14F-4D97-AF65-F5344CB8AC3E}">
        <p14:creationId xmlns:p14="http://schemas.microsoft.com/office/powerpoint/2010/main" val="41370675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3"/>
          <a:stretch>
            <a:fillRect/>
          </a:stretch>
        </p:blipFill>
        <p:spPr>
          <a:xfrm>
            <a:off x="340973" y="1801225"/>
            <a:ext cx="9224047" cy="4285859"/>
          </a:xfrm>
          <a:prstGeom prst="rect">
            <a:avLst/>
          </a:prstGeom>
        </p:spPr>
      </p:pic>
      <p:sp>
        <p:nvSpPr>
          <p:cNvPr id="3" name="サブタイトル 2"/>
          <p:cNvSpPr>
            <a:spLocks noGrp="1"/>
          </p:cNvSpPr>
          <p:nvPr>
            <p:ph type="subTitle" idx="1"/>
          </p:nvPr>
        </p:nvSpPr>
        <p:spPr>
          <a:xfrm>
            <a:off x="468267" y="1063546"/>
            <a:ext cx="8969461" cy="548068"/>
          </a:xfrm>
        </p:spPr>
        <p:txBody>
          <a:bodyPr>
            <a:noAutofit/>
          </a:bodyPr>
          <a:lstStyle/>
          <a:p>
            <a:pPr algn="l"/>
            <a:r>
              <a:rPr lang="ja-JP" altLang="en-US" sz="1625" b="1" dirty="0">
                <a:latin typeface="Meiryo UI" panose="020B0604030504040204" pitchFamily="50" charset="-128"/>
                <a:ea typeface="Meiryo UI" panose="020B0604030504040204" pitchFamily="50" charset="-128"/>
              </a:rPr>
              <a:t>令和</a:t>
            </a:r>
            <a:r>
              <a:rPr lang="en-US" altLang="ja-JP" sz="1625" b="1" dirty="0">
                <a:latin typeface="Meiryo UI" panose="020B0604030504040204" pitchFamily="50" charset="-128"/>
                <a:ea typeface="Meiryo UI" panose="020B0604030504040204" pitchFamily="50" charset="-128"/>
              </a:rPr>
              <a:t>2</a:t>
            </a:r>
            <a:r>
              <a:rPr lang="ja-JP" altLang="en-US" sz="1625" b="1" dirty="0">
                <a:latin typeface="Meiryo UI" panose="020B0604030504040204" pitchFamily="50" charset="-128"/>
                <a:ea typeface="Meiryo UI" panose="020B0604030504040204" pitchFamily="50" charset="-128"/>
              </a:rPr>
              <a:t>年</a:t>
            </a:r>
            <a:r>
              <a:rPr lang="en-US" altLang="ja-JP" sz="1625" b="1" dirty="0">
                <a:latin typeface="Meiryo UI" panose="020B0604030504040204" pitchFamily="50" charset="-128"/>
                <a:ea typeface="Meiryo UI" panose="020B0604030504040204" pitchFamily="50" charset="-128"/>
              </a:rPr>
              <a:t>12</a:t>
            </a:r>
            <a:r>
              <a:rPr lang="ja-JP" altLang="en-US" sz="1625" b="1" dirty="0">
                <a:latin typeface="Meiryo UI" panose="020B0604030504040204" pitchFamily="50" charset="-128"/>
                <a:ea typeface="Meiryo UI" panose="020B0604030504040204" pitchFamily="50" charset="-128"/>
              </a:rPr>
              <a:t>月</a:t>
            </a:r>
            <a:r>
              <a:rPr lang="en-US" altLang="ja-JP" sz="1625" b="1" dirty="0">
                <a:latin typeface="Meiryo UI" panose="020B0604030504040204" pitchFamily="50" charset="-128"/>
                <a:ea typeface="Meiryo UI" panose="020B0604030504040204" pitchFamily="50" charset="-128"/>
              </a:rPr>
              <a:t>1</a:t>
            </a:r>
            <a:r>
              <a:rPr lang="ja-JP" altLang="en-US" sz="1625" b="1" dirty="0">
                <a:latin typeface="Meiryo UI" panose="020B0604030504040204" pitchFamily="50" charset="-128"/>
                <a:ea typeface="Meiryo UI" panose="020B0604030504040204" pitchFamily="50" charset="-128"/>
              </a:rPr>
              <a:t>日から</a:t>
            </a:r>
            <a:r>
              <a:rPr lang="en-US" altLang="ja-JP" sz="1625" b="1" dirty="0">
                <a:latin typeface="Meiryo UI" panose="020B0604030504040204" pitchFamily="50" charset="-128"/>
                <a:ea typeface="Meiryo UI" panose="020B0604030504040204" pitchFamily="50" charset="-128"/>
              </a:rPr>
              <a:t>22</a:t>
            </a:r>
            <a:r>
              <a:rPr lang="ja-JP" altLang="en-US" sz="1625" b="1" dirty="0">
                <a:latin typeface="Meiryo UI" panose="020B0604030504040204" pitchFamily="50" charset="-128"/>
                <a:ea typeface="Meiryo UI" panose="020B0604030504040204" pitchFamily="50" charset="-128"/>
              </a:rPr>
              <a:t>日までの検査件数の推移。</a:t>
            </a:r>
            <a:r>
              <a:rPr lang="en-US" altLang="ja-JP" sz="1625" b="1" dirty="0">
                <a:latin typeface="Meiryo UI" panose="020B0604030504040204" pitchFamily="50" charset="-128"/>
                <a:ea typeface="Meiryo UI" panose="020B0604030504040204" pitchFamily="50" charset="-128"/>
              </a:rPr>
              <a:t/>
            </a:r>
            <a:br>
              <a:rPr lang="en-US" altLang="ja-JP" sz="1625" b="1" dirty="0">
                <a:latin typeface="Meiryo UI" panose="020B0604030504040204" pitchFamily="50" charset="-128"/>
                <a:ea typeface="Meiryo UI" panose="020B0604030504040204" pitchFamily="50" charset="-128"/>
              </a:rPr>
            </a:br>
            <a:r>
              <a:rPr lang="ja-JP" altLang="en-US" sz="1625" b="1" dirty="0">
                <a:latin typeface="Meiryo UI" panose="020B0604030504040204" pitchFamily="50" charset="-128"/>
                <a:ea typeface="Meiryo UI" panose="020B0604030504040204" pitchFamily="50" charset="-128"/>
              </a:rPr>
              <a:t>過去最大検査件数は</a:t>
            </a:r>
            <a:r>
              <a:rPr lang="en-US" altLang="ja-JP" sz="1625" b="1" dirty="0">
                <a:latin typeface="Meiryo UI" panose="020B0604030504040204" pitchFamily="50" charset="-128"/>
                <a:ea typeface="Meiryo UI" panose="020B0604030504040204" pitchFamily="50" charset="-128"/>
              </a:rPr>
              <a:t>12</a:t>
            </a:r>
            <a:r>
              <a:rPr lang="ja-JP" altLang="en-US" sz="1625" b="1" dirty="0">
                <a:latin typeface="Meiryo UI" panose="020B0604030504040204" pitchFamily="50" charset="-128"/>
                <a:ea typeface="Meiryo UI" panose="020B0604030504040204" pitchFamily="50" charset="-128"/>
              </a:rPr>
              <a:t>月</a:t>
            </a:r>
            <a:r>
              <a:rPr lang="en-US" altLang="ja-JP" sz="1625" b="1" dirty="0">
                <a:latin typeface="Meiryo UI" panose="020B0604030504040204" pitchFamily="50" charset="-128"/>
                <a:ea typeface="Meiryo UI" panose="020B0604030504040204" pitchFamily="50" charset="-128"/>
              </a:rPr>
              <a:t>16</a:t>
            </a:r>
            <a:r>
              <a:rPr lang="ja-JP" altLang="en-US" sz="1625" b="1" dirty="0">
                <a:latin typeface="Meiryo UI" panose="020B0604030504040204" pitchFamily="50" charset="-128"/>
                <a:ea typeface="Meiryo UI" panose="020B0604030504040204" pitchFamily="50" charset="-128"/>
              </a:rPr>
              <a:t>日（水）の</a:t>
            </a:r>
            <a:r>
              <a:rPr lang="en-US" altLang="ja-JP" sz="1625" b="1" dirty="0">
                <a:latin typeface="Meiryo UI" panose="020B0604030504040204" pitchFamily="50" charset="-128"/>
                <a:ea typeface="Meiryo UI" panose="020B0604030504040204" pitchFamily="50" charset="-128"/>
              </a:rPr>
              <a:t>6,117</a:t>
            </a:r>
            <a:r>
              <a:rPr lang="ja-JP" altLang="en-US" sz="1625" b="1" dirty="0">
                <a:latin typeface="Meiryo UI" panose="020B0604030504040204" pitchFamily="50" charset="-128"/>
                <a:ea typeface="Meiryo UI" panose="020B0604030504040204" pitchFamily="50" charset="-128"/>
              </a:rPr>
              <a:t>件（平均値</a:t>
            </a:r>
            <a:r>
              <a:rPr lang="en-US" altLang="ja-JP" sz="1625" b="1" dirty="0">
                <a:latin typeface="Meiryo UI" panose="020B0604030504040204" pitchFamily="50" charset="-128"/>
                <a:ea typeface="Meiryo UI" panose="020B0604030504040204" pitchFamily="50" charset="-128"/>
              </a:rPr>
              <a:t>4,327</a:t>
            </a:r>
            <a:r>
              <a:rPr lang="ja-JP" altLang="en-US" sz="1625" b="1" dirty="0">
                <a:latin typeface="Meiryo UI" panose="020B0604030504040204" pitchFamily="50" charset="-128"/>
                <a:ea typeface="Meiryo UI" panose="020B0604030504040204" pitchFamily="50" charset="-128"/>
              </a:rPr>
              <a:t>件）。</a:t>
            </a:r>
          </a:p>
        </p:txBody>
      </p:sp>
      <p:sp>
        <p:nvSpPr>
          <p:cNvPr id="6" name="楕円 5"/>
          <p:cNvSpPr/>
          <p:nvPr/>
        </p:nvSpPr>
        <p:spPr>
          <a:xfrm>
            <a:off x="6653766" y="2087725"/>
            <a:ext cx="533668" cy="282530"/>
          </a:xfrm>
          <a:prstGeom prst="ellipse">
            <a:avLst/>
          </a:prstGeom>
          <a:noFill/>
          <a:ln w="28575"/>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sz="1463"/>
          </a:p>
        </p:txBody>
      </p:sp>
      <p:sp>
        <p:nvSpPr>
          <p:cNvPr id="7" name="テキスト ボックス 6"/>
          <p:cNvSpPr txBox="1"/>
          <p:nvPr/>
        </p:nvSpPr>
        <p:spPr>
          <a:xfrm>
            <a:off x="7056633" y="1936042"/>
            <a:ext cx="523205" cy="367537"/>
          </a:xfrm>
          <a:prstGeom prst="rect">
            <a:avLst/>
          </a:prstGeom>
          <a:noFill/>
        </p:spPr>
        <p:txBody>
          <a:bodyPr wrap="square" rtlCol="0">
            <a:spAutoFit/>
          </a:bodyPr>
          <a:lstStyle/>
          <a:p>
            <a:r>
              <a:rPr lang="ja-JP" altLang="en-US" sz="894" b="1" dirty="0">
                <a:latin typeface="Meiryo UI" panose="020B0604030504040204" pitchFamily="50" charset="-128"/>
                <a:ea typeface="Meiryo UI" panose="020B0604030504040204" pitchFamily="50" charset="-128"/>
              </a:rPr>
              <a:t>最大値</a:t>
            </a:r>
            <a:endParaRPr kumimoji="1" lang="ja-JP" altLang="en-US" sz="894" b="1" dirty="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9302588" y="3034933"/>
            <a:ext cx="523205" cy="367537"/>
          </a:xfrm>
          <a:prstGeom prst="rect">
            <a:avLst/>
          </a:prstGeom>
          <a:noFill/>
        </p:spPr>
        <p:txBody>
          <a:bodyPr wrap="square" rtlCol="0">
            <a:spAutoFit/>
          </a:bodyPr>
          <a:lstStyle/>
          <a:p>
            <a:r>
              <a:rPr lang="ja-JP" altLang="en-US" sz="894" b="1" dirty="0">
                <a:latin typeface="Meiryo UI" panose="020B0604030504040204" pitchFamily="50" charset="-128"/>
                <a:ea typeface="Meiryo UI" panose="020B0604030504040204" pitchFamily="50" charset="-128"/>
              </a:rPr>
              <a:t>平均値</a:t>
            </a:r>
            <a:endParaRPr kumimoji="1" lang="ja-JP" altLang="en-US" sz="894" b="1" dirty="0">
              <a:latin typeface="Meiryo UI" panose="020B0604030504040204" pitchFamily="50" charset="-128"/>
              <a:ea typeface="Meiryo UI" panose="020B0604030504040204" pitchFamily="50" charset="-128"/>
            </a:endParaRPr>
          </a:p>
        </p:txBody>
      </p:sp>
      <p:sp>
        <p:nvSpPr>
          <p:cNvPr id="8" name="正方形/長方形 7"/>
          <p:cNvSpPr/>
          <p:nvPr/>
        </p:nvSpPr>
        <p:spPr>
          <a:xfrm>
            <a:off x="0" y="641439"/>
            <a:ext cx="9906000" cy="38025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275" b="1" dirty="0">
                <a:solidFill>
                  <a:schemeClr val="bg1"/>
                </a:solidFill>
                <a:latin typeface="Meiryo UI" panose="020B0604030504040204" pitchFamily="50" charset="-128"/>
                <a:ea typeface="Meiryo UI" panose="020B0604030504040204" pitchFamily="50" charset="-128"/>
              </a:rPr>
              <a:t>検査件数の推移（令和</a:t>
            </a:r>
            <a:r>
              <a:rPr lang="en-US" altLang="ja-JP" sz="2275" b="1" dirty="0">
                <a:solidFill>
                  <a:schemeClr val="bg1"/>
                </a:solidFill>
                <a:latin typeface="Meiryo UI" panose="020B0604030504040204" pitchFamily="50" charset="-128"/>
                <a:ea typeface="Meiryo UI" panose="020B0604030504040204" pitchFamily="50" charset="-128"/>
              </a:rPr>
              <a:t>2</a:t>
            </a:r>
            <a:r>
              <a:rPr lang="ja-JP" altLang="en-US" sz="2275" b="1" dirty="0">
                <a:solidFill>
                  <a:schemeClr val="bg1"/>
                </a:solidFill>
                <a:latin typeface="Meiryo UI" panose="020B0604030504040204" pitchFamily="50" charset="-128"/>
                <a:ea typeface="Meiryo UI" panose="020B0604030504040204" pitchFamily="50" charset="-128"/>
              </a:rPr>
              <a:t>年</a:t>
            </a:r>
            <a:r>
              <a:rPr lang="en-US" altLang="ja-JP" sz="2275" b="1" dirty="0">
                <a:solidFill>
                  <a:schemeClr val="bg1"/>
                </a:solidFill>
                <a:latin typeface="Meiryo UI" panose="020B0604030504040204" pitchFamily="50" charset="-128"/>
                <a:ea typeface="Meiryo UI" panose="020B0604030504040204" pitchFamily="50" charset="-128"/>
              </a:rPr>
              <a:t>12</a:t>
            </a:r>
            <a:r>
              <a:rPr lang="ja-JP" altLang="en-US" sz="2275" b="1" dirty="0">
                <a:solidFill>
                  <a:schemeClr val="bg1"/>
                </a:solidFill>
                <a:latin typeface="Meiryo UI" panose="020B0604030504040204" pitchFamily="50" charset="-128"/>
                <a:ea typeface="Meiryo UI" panose="020B0604030504040204" pitchFamily="50" charset="-128"/>
              </a:rPr>
              <a:t>月</a:t>
            </a:r>
            <a:r>
              <a:rPr lang="en-US" altLang="ja-JP" sz="2275" b="1" dirty="0">
                <a:solidFill>
                  <a:schemeClr val="bg1"/>
                </a:solidFill>
                <a:latin typeface="Meiryo UI" panose="020B0604030504040204" pitchFamily="50" charset="-128"/>
                <a:ea typeface="Meiryo UI" panose="020B0604030504040204" pitchFamily="50" charset="-128"/>
              </a:rPr>
              <a:t>1</a:t>
            </a:r>
            <a:r>
              <a:rPr lang="ja-JP" altLang="en-US" sz="2275" b="1" dirty="0">
                <a:solidFill>
                  <a:schemeClr val="bg1"/>
                </a:solidFill>
                <a:latin typeface="Meiryo UI" panose="020B0604030504040204" pitchFamily="50" charset="-128"/>
                <a:ea typeface="Meiryo UI" panose="020B0604030504040204" pitchFamily="50" charset="-128"/>
              </a:rPr>
              <a:t>日～</a:t>
            </a:r>
            <a:r>
              <a:rPr lang="en-US" altLang="ja-JP" sz="2275" b="1" dirty="0">
                <a:solidFill>
                  <a:schemeClr val="bg1"/>
                </a:solidFill>
                <a:latin typeface="Meiryo UI" panose="020B0604030504040204" pitchFamily="50" charset="-128"/>
                <a:ea typeface="Meiryo UI" panose="020B0604030504040204" pitchFamily="50" charset="-128"/>
              </a:rPr>
              <a:t>22</a:t>
            </a:r>
            <a:r>
              <a:rPr lang="ja-JP" altLang="en-US" sz="2275" b="1" dirty="0">
                <a:solidFill>
                  <a:schemeClr val="bg1"/>
                </a:solidFill>
                <a:latin typeface="Meiryo UI" panose="020B0604030504040204" pitchFamily="50" charset="-128"/>
                <a:ea typeface="Meiryo UI" panose="020B0604030504040204" pitchFamily="50" charset="-128"/>
              </a:rPr>
              <a:t>日）</a:t>
            </a:r>
            <a:endParaRPr kumimoji="1" lang="ja-JP" altLang="en-US" sz="2275" b="1"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9327558" y="6468996"/>
            <a:ext cx="1345516" cy="229935"/>
          </a:xfrm>
          <a:prstGeom prst="rect">
            <a:avLst/>
          </a:prstGeom>
          <a:noFill/>
        </p:spPr>
        <p:txBody>
          <a:bodyPr wrap="square" rtlCol="0">
            <a:spAutoFit/>
          </a:bodyPr>
          <a:lstStyle/>
          <a:p>
            <a:r>
              <a:rPr kumimoji="1" lang="ja-JP" altLang="en-US" sz="894" dirty="0" smtClean="0"/>
              <a:t>３</a:t>
            </a:r>
            <a:endParaRPr kumimoji="1" lang="ja-JP" altLang="en-US" sz="894" dirty="0"/>
          </a:p>
        </p:txBody>
      </p:sp>
    </p:spTree>
    <p:extLst>
      <p:ext uri="{BB962C8B-B14F-4D97-AF65-F5344CB8AC3E}">
        <p14:creationId xmlns:p14="http://schemas.microsoft.com/office/powerpoint/2010/main" val="40207546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271236" y="642937"/>
            <a:ext cx="9245600" cy="331398"/>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275" dirty="0">
                <a:latin typeface="UD デジタル 教科書体 NK-B" panose="02020700000000000000" pitchFamily="18" charset="-128"/>
                <a:ea typeface="UD デジタル 教科書体 NK-B" panose="02020700000000000000" pitchFamily="18" charset="-128"/>
              </a:rPr>
              <a:t>年末年始の入院医療提供体制について</a:t>
            </a:r>
          </a:p>
        </p:txBody>
      </p:sp>
      <p:sp>
        <p:nvSpPr>
          <p:cNvPr id="17" name="テキスト ボックス 16"/>
          <p:cNvSpPr txBox="1"/>
          <p:nvPr/>
        </p:nvSpPr>
        <p:spPr>
          <a:xfrm>
            <a:off x="4735088" y="2274040"/>
            <a:ext cx="4333875" cy="242374"/>
          </a:xfrm>
          <a:prstGeom prst="rect">
            <a:avLst/>
          </a:prstGeom>
          <a:noFill/>
        </p:spPr>
        <p:txBody>
          <a:bodyPr wrap="square" rtlCol="0">
            <a:spAutoFit/>
          </a:bodyPr>
          <a:lstStyle/>
          <a:p>
            <a:r>
              <a:rPr lang="en-US" altLang="ja-JP" sz="975" b="1" dirty="0"/>
              <a:t>※</a:t>
            </a:r>
            <a:r>
              <a:rPr lang="ja-JP" altLang="en-US" sz="975" b="1" dirty="0"/>
              <a:t>日中：</a:t>
            </a:r>
            <a:r>
              <a:rPr lang="en-US" altLang="ja-JP" sz="975" b="1" dirty="0"/>
              <a:t>9</a:t>
            </a:r>
            <a:r>
              <a:rPr lang="ja-JP" altLang="en-US" sz="975" b="1" dirty="0"/>
              <a:t>時～</a:t>
            </a:r>
            <a:r>
              <a:rPr lang="en-US" altLang="ja-JP" sz="975" b="1" dirty="0"/>
              <a:t>17</a:t>
            </a:r>
            <a:r>
              <a:rPr lang="ja-JP" altLang="en-US" sz="975" b="1" dirty="0"/>
              <a:t>時、時間外：</a:t>
            </a:r>
            <a:r>
              <a:rPr lang="en-US" altLang="ja-JP" sz="975" b="1" dirty="0"/>
              <a:t>17</a:t>
            </a:r>
            <a:r>
              <a:rPr lang="ja-JP" altLang="en-US" sz="975" b="1" dirty="0"/>
              <a:t>時～</a:t>
            </a:r>
            <a:r>
              <a:rPr lang="en-US" altLang="ja-JP" sz="975" b="1" dirty="0"/>
              <a:t>22</a:t>
            </a:r>
            <a:r>
              <a:rPr lang="ja-JP" altLang="en-US" sz="975" b="1" dirty="0"/>
              <a:t>時、深夜：</a:t>
            </a:r>
            <a:r>
              <a:rPr lang="en-US" altLang="ja-JP" sz="975" b="1" dirty="0"/>
              <a:t>22</a:t>
            </a:r>
            <a:r>
              <a:rPr lang="ja-JP" altLang="en-US" sz="975" b="1" dirty="0"/>
              <a:t>時～翌朝９時</a:t>
            </a:r>
            <a:endParaRPr kumimoji="1" lang="ja-JP" altLang="en-US" sz="975" b="1" dirty="0"/>
          </a:p>
        </p:txBody>
      </p:sp>
      <p:sp>
        <p:nvSpPr>
          <p:cNvPr id="10" name="テキスト ボックス 9"/>
          <p:cNvSpPr txBox="1"/>
          <p:nvPr/>
        </p:nvSpPr>
        <p:spPr>
          <a:xfrm>
            <a:off x="271234" y="2204273"/>
            <a:ext cx="2353057" cy="292388"/>
          </a:xfrm>
          <a:prstGeom prst="rect">
            <a:avLst/>
          </a:prstGeom>
          <a:noFill/>
        </p:spPr>
        <p:txBody>
          <a:bodyPr wrap="square" rtlCol="0">
            <a:spAutoFit/>
          </a:bodyPr>
          <a:lstStyle/>
          <a:p>
            <a:r>
              <a:rPr lang="ja-JP" altLang="en-US" sz="1300" b="1" dirty="0"/>
              <a:t>〇重症患者受入医療機関</a:t>
            </a:r>
            <a:endParaRPr kumimoji="1" lang="ja-JP" altLang="en-US" sz="1300" b="1" dirty="0"/>
          </a:p>
        </p:txBody>
      </p:sp>
      <p:sp>
        <p:nvSpPr>
          <p:cNvPr id="14" name="テキスト ボックス 13"/>
          <p:cNvSpPr txBox="1"/>
          <p:nvPr/>
        </p:nvSpPr>
        <p:spPr>
          <a:xfrm>
            <a:off x="271235" y="4200843"/>
            <a:ext cx="2640649" cy="492443"/>
          </a:xfrm>
          <a:prstGeom prst="rect">
            <a:avLst/>
          </a:prstGeom>
          <a:noFill/>
        </p:spPr>
        <p:txBody>
          <a:bodyPr wrap="square" rtlCol="0">
            <a:spAutoFit/>
          </a:bodyPr>
          <a:lstStyle/>
          <a:p>
            <a:r>
              <a:rPr lang="ja-JP" altLang="en-US" sz="1300" b="1" dirty="0"/>
              <a:t>〇軽症・中等症患者受入医療機関</a:t>
            </a:r>
            <a:endParaRPr kumimoji="1" lang="ja-JP" altLang="en-US" sz="1300" b="1" dirty="0"/>
          </a:p>
        </p:txBody>
      </p:sp>
      <p:sp>
        <p:nvSpPr>
          <p:cNvPr id="11" name="正方形/長方形 10"/>
          <p:cNvSpPr/>
          <p:nvPr/>
        </p:nvSpPr>
        <p:spPr>
          <a:xfrm>
            <a:off x="271236" y="974336"/>
            <a:ext cx="9245600" cy="987167"/>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25" dirty="0">
                <a:solidFill>
                  <a:schemeClr val="tx1"/>
                </a:solidFill>
                <a:latin typeface="Meiryo UI" panose="020B0604030504040204" pitchFamily="50" charset="-128"/>
                <a:ea typeface="Meiryo UI" panose="020B0604030504040204" pitchFamily="50" charset="-128"/>
              </a:rPr>
              <a:t>◆年末年始においても、新型コロナウイルス感染症患者の受入体制は、多くの医療機関の協力により、</a:t>
            </a:r>
            <a:endParaRPr lang="en-US" altLang="ja-JP" sz="1625" dirty="0">
              <a:solidFill>
                <a:schemeClr val="tx1"/>
              </a:solidFill>
              <a:latin typeface="Meiryo UI" panose="020B0604030504040204" pitchFamily="50" charset="-128"/>
              <a:ea typeface="Meiryo UI" panose="020B0604030504040204" pitchFamily="50" charset="-128"/>
            </a:endParaRPr>
          </a:p>
          <a:p>
            <a:r>
              <a:rPr lang="ja-JP" altLang="en-US" sz="1625" dirty="0">
                <a:solidFill>
                  <a:schemeClr val="tx1"/>
                </a:solidFill>
                <a:latin typeface="Meiryo UI" panose="020B0604030504040204" pitchFamily="50" charset="-128"/>
                <a:ea typeface="Meiryo UI" panose="020B0604030504040204" pitchFamily="50" charset="-128"/>
              </a:rPr>
              <a:t>　 確保される見込み。</a:t>
            </a:r>
            <a:endParaRPr lang="en-US" altLang="ja-JP" sz="1625" dirty="0">
              <a:solidFill>
                <a:schemeClr val="tx1"/>
              </a:solidFill>
              <a:latin typeface="Meiryo UI" panose="020B0604030504040204" pitchFamily="50" charset="-128"/>
              <a:ea typeface="Meiryo UI" panose="020B0604030504040204" pitchFamily="50" charset="-128"/>
            </a:endParaRPr>
          </a:p>
          <a:p>
            <a:r>
              <a:rPr lang="ja-JP" altLang="en-US" sz="1625" dirty="0">
                <a:solidFill>
                  <a:schemeClr val="tx1"/>
                </a:solidFill>
                <a:latin typeface="Meiryo UI" panose="020B0604030504040204" pitchFamily="50" charset="-128"/>
                <a:ea typeface="Meiryo UI" panose="020B0604030504040204" pitchFamily="50" charset="-128"/>
              </a:rPr>
              <a:t>◆重症病床については日中９割以上、時間外・深夜は約７割、</a:t>
            </a:r>
          </a:p>
          <a:p>
            <a:r>
              <a:rPr lang="ja-JP" altLang="en-US" sz="1625" dirty="0">
                <a:solidFill>
                  <a:schemeClr val="tx1"/>
                </a:solidFill>
                <a:latin typeface="Meiryo UI" panose="020B0604030504040204" pitchFamily="50" charset="-128"/>
                <a:ea typeface="Meiryo UI" panose="020B0604030504040204" pitchFamily="50" charset="-128"/>
              </a:rPr>
              <a:t>　 軽症・中等症病床については日中７割以上、時間外・深夜は４～６割が受入れに協力いただく予定。</a:t>
            </a:r>
          </a:p>
        </p:txBody>
      </p:sp>
      <p:sp>
        <p:nvSpPr>
          <p:cNvPr id="12" name="正方形/長方形 11">
            <a:extLst>
              <a:ext uri="{FF2B5EF4-FFF2-40B4-BE49-F238E27FC236}">
                <a16:creationId xmlns:a16="http://schemas.microsoft.com/office/drawing/2014/main" id="{BE71F5D7-4F36-4261-943F-CEFD73EF1004}"/>
              </a:ext>
            </a:extLst>
          </p:cNvPr>
          <p:cNvSpPr/>
          <p:nvPr/>
        </p:nvSpPr>
        <p:spPr>
          <a:xfrm>
            <a:off x="166990" y="1925722"/>
            <a:ext cx="5489788" cy="317459"/>
          </a:xfrm>
          <a:prstGeom prst="rect">
            <a:avLst/>
          </a:prstGeom>
        </p:spPr>
        <p:txBody>
          <a:bodyPr wrap="square">
            <a:spAutoFit/>
          </a:bodyPr>
          <a:lstStyle/>
          <a:p>
            <a:r>
              <a:rPr lang="ja-JP" altLang="en-US" sz="1463" dirty="0">
                <a:solidFill>
                  <a:schemeClr val="accent1">
                    <a:lumMod val="75000"/>
                  </a:schemeClr>
                </a:solidFill>
                <a:latin typeface="HGPｺﾞｼｯｸE" panose="020B0900000000000000" pitchFamily="50" charset="-128"/>
                <a:ea typeface="HGPｺﾞｼｯｸE" panose="020B0900000000000000" pitchFamily="50" charset="-128"/>
                <a:cs typeface="Meiryo UI" panose="020B0604030504040204" pitchFamily="50" charset="-128"/>
              </a:rPr>
              <a:t>●</a:t>
            </a:r>
            <a:r>
              <a:rPr lang="ja-JP" altLang="en-US" sz="1463" dirty="0">
                <a:latin typeface="HGPｺﾞｼｯｸE" panose="020B0900000000000000" pitchFamily="50" charset="-128"/>
                <a:ea typeface="HGPｺﾞｼｯｸE" panose="020B0900000000000000" pitchFamily="50" charset="-128"/>
                <a:cs typeface="Meiryo UI" panose="020B0604030504040204" pitchFamily="50" charset="-128"/>
              </a:rPr>
              <a:t>年末年始における入院医療体制</a:t>
            </a:r>
            <a:r>
              <a:rPr lang="ja-JP" altLang="en-US" sz="1300" dirty="0">
                <a:latin typeface="HGPｺﾞｼｯｸE" panose="020B0900000000000000" pitchFamily="50" charset="-128"/>
                <a:ea typeface="HGPｺﾞｼｯｸE" panose="020B0900000000000000" pitchFamily="50" charset="-128"/>
                <a:cs typeface="Meiryo UI" panose="020B0604030504040204" pitchFamily="50" charset="-128"/>
              </a:rPr>
              <a:t>（</a:t>
            </a:r>
            <a:r>
              <a:rPr lang="en-US" altLang="ja-JP" sz="1300" dirty="0">
                <a:latin typeface="HGPｺﾞｼｯｸE" panose="020B0900000000000000" pitchFamily="50" charset="-128"/>
                <a:ea typeface="HGPｺﾞｼｯｸE" panose="020B0900000000000000" pitchFamily="50" charset="-128"/>
                <a:cs typeface="Meiryo UI" panose="020B0604030504040204" pitchFamily="50" charset="-128"/>
              </a:rPr>
              <a:t>12</a:t>
            </a:r>
            <a:r>
              <a:rPr lang="ja-JP" altLang="en-US" sz="1300" dirty="0">
                <a:latin typeface="HGPｺﾞｼｯｸE" panose="020B0900000000000000" pitchFamily="50" charset="-128"/>
                <a:ea typeface="HGPｺﾞｼｯｸE" panose="020B0900000000000000" pitchFamily="50" charset="-128"/>
                <a:cs typeface="Meiryo UI" panose="020B0604030504040204" pitchFamily="50" charset="-128"/>
              </a:rPr>
              <a:t>月</a:t>
            </a:r>
            <a:r>
              <a:rPr lang="en-US" altLang="ja-JP" sz="1300" dirty="0">
                <a:latin typeface="HGPｺﾞｼｯｸE" panose="020B0900000000000000" pitchFamily="50" charset="-128"/>
                <a:ea typeface="HGPｺﾞｼｯｸE" panose="020B0900000000000000" pitchFamily="50" charset="-128"/>
                <a:cs typeface="Meiryo UI" panose="020B0604030504040204" pitchFamily="50" charset="-128"/>
              </a:rPr>
              <a:t>22</a:t>
            </a:r>
            <a:r>
              <a:rPr lang="ja-JP" altLang="en-US" sz="1300" dirty="0">
                <a:latin typeface="HGPｺﾞｼｯｸE" panose="020B0900000000000000" pitchFamily="50" charset="-128"/>
                <a:ea typeface="HGPｺﾞｼｯｸE" panose="020B0900000000000000" pitchFamily="50" charset="-128"/>
                <a:cs typeface="Meiryo UI" panose="020B0604030504040204" pitchFamily="50" charset="-128"/>
              </a:rPr>
              <a:t>日現在集計）</a:t>
            </a:r>
          </a:p>
        </p:txBody>
      </p:sp>
      <p:pic>
        <p:nvPicPr>
          <p:cNvPr id="2" name="図 1"/>
          <p:cNvPicPr>
            <a:picLocks noChangeAspect="1"/>
          </p:cNvPicPr>
          <p:nvPr/>
        </p:nvPicPr>
        <p:blipFill>
          <a:blip r:embed="rId2"/>
          <a:stretch>
            <a:fillRect/>
          </a:stretch>
        </p:blipFill>
        <p:spPr>
          <a:xfrm>
            <a:off x="524518" y="2479349"/>
            <a:ext cx="8219423" cy="1722628"/>
          </a:xfrm>
          <a:prstGeom prst="rect">
            <a:avLst/>
          </a:prstGeom>
        </p:spPr>
      </p:pic>
      <p:pic>
        <p:nvPicPr>
          <p:cNvPr id="6" name="図 5"/>
          <p:cNvPicPr>
            <a:picLocks noChangeAspect="1"/>
          </p:cNvPicPr>
          <p:nvPr/>
        </p:nvPicPr>
        <p:blipFill>
          <a:blip r:embed="rId3"/>
          <a:stretch>
            <a:fillRect/>
          </a:stretch>
        </p:blipFill>
        <p:spPr>
          <a:xfrm>
            <a:off x="524518" y="4458999"/>
            <a:ext cx="8197448" cy="1691201"/>
          </a:xfrm>
          <a:prstGeom prst="rect">
            <a:avLst/>
          </a:prstGeom>
        </p:spPr>
      </p:pic>
      <p:sp>
        <p:nvSpPr>
          <p:cNvPr id="13" name="テキスト ボックス 12"/>
          <p:cNvSpPr txBox="1"/>
          <p:nvPr/>
        </p:nvSpPr>
        <p:spPr>
          <a:xfrm>
            <a:off x="9327558" y="6468996"/>
            <a:ext cx="1345516" cy="229935"/>
          </a:xfrm>
          <a:prstGeom prst="rect">
            <a:avLst/>
          </a:prstGeom>
          <a:noFill/>
        </p:spPr>
        <p:txBody>
          <a:bodyPr wrap="square" rtlCol="0">
            <a:spAutoFit/>
          </a:bodyPr>
          <a:lstStyle/>
          <a:p>
            <a:r>
              <a:rPr kumimoji="1" lang="ja-JP" altLang="en-US" sz="894" dirty="0" smtClean="0"/>
              <a:t>４</a:t>
            </a:r>
            <a:endParaRPr kumimoji="1" lang="ja-JP" altLang="en-US" sz="894" dirty="0"/>
          </a:p>
        </p:txBody>
      </p:sp>
    </p:spTree>
    <p:extLst>
      <p:ext uri="{BB962C8B-B14F-4D97-AF65-F5344CB8AC3E}">
        <p14:creationId xmlns:p14="http://schemas.microsoft.com/office/powerpoint/2010/main" val="3550296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271236" y="642937"/>
            <a:ext cx="9245600" cy="331398"/>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275" dirty="0">
                <a:latin typeface="UD デジタル 教科書体 NK-B" panose="02020700000000000000" pitchFamily="18" charset="-128"/>
                <a:ea typeface="UD デジタル 教科書体 NK-B" panose="02020700000000000000" pitchFamily="18" charset="-128"/>
              </a:rPr>
              <a:t>年末年始の検査・医療提供体制の確保に向けた取組み</a:t>
            </a:r>
          </a:p>
        </p:txBody>
      </p:sp>
      <p:sp>
        <p:nvSpPr>
          <p:cNvPr id="6" name="正方形/長方形 5"/>
          <p:cNvSpPr/>
          <p:nvPr/>
        </p:nvSpPr>
        <p:spPr>
          <a:xfrm>
            <a:off x="271236" y="974880"/>
            <a:ext cx="9245600" cy="924121"/>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25" dirty="0">
                <a:solidFill>
                  <a:schemeClr val="tx1"/>
                </a:solidFill>
                <a:latin typeface="UD デジタル 教科書体 NK-B" panose="02020700000000000000" pitchFamily="18" charset="-128"/>
                <a:ea typeface="UD デジタル 教科書体 NK-B" panose="02020700000000000000" pitchFamily="18" charset="-128"/>
              </a:rPr>
              <a:t>◆　年末年始において、急な発熱など新型コロナの疑いのある患者が相談・診療を受け、円滑に検査</a:t>
            </a:r>
            <a:endParaRPr lang="en-US" altLang="ja-JP" sz="1625" dirty="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1625" dirty="0">
                <a:solidFill>
                  <a:schemeClr val="tx1"/>
                </a:solidFill>
                <a:latin typeface="UD デジタル 教科書体 NK-B" panose="02020700000000000000" pitchFamily="18" charset="-128"/>
                <a:ea typeface="UD デジタル 教科書体 NK-B" panose="02020700000000000000" pitchFamily="18" charset="-128"/>
              </a:rPr>
              <a:t>　　につながるとともに、陽性となった場合に必要な医療をうけることができるよう、検査・医療提供体制</a:t>
            </a:r>
            <a:endParaRPr lang="en-US" altLang="ja-JP" sz="1625" dirty="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1625" dirty="0">
                <a:solidFill>
                  <a:schemeClr val="tx1"/>
                </a:solidFill>
                <a:latin typeface="UD デジタル 教科書体 NK-B" panose="02020700000000000000" pitchFamily="18" charset="-128"/>
                <a:ea typeface="UD デジタル 教科書体 NK-B" panose="02020700000000000000" pitchFamily="18" charset="-128"/>
              </a:rPr>
              <a:t>　　の確保に向けた取組みを進める。</a:t>
            </a:r>
          </a:p>
        </p:txBody>
      </p:sp>
      <p:sp>
        <p:nvSpPr>
          <p:cNvPr id="42" name="角丸四角形 41"/>
          <p:cNvSpPr/>
          <p:nvPr/>
        </p:nvSpPr>
        <p:spPr>
          <a:xfrm>
            <a:off x="282793" y="2260589"/>
            <a:ext cx="4472487" cy="3628027"/>
          </a:xfrm>
          <a:prstGeom prst="roundRect">
            <a:avLst>
              <a:gd name="adj" fmla="val 0"/>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625" dirty="0"/>
          </a:p>
        </p:txBody>
      </p:sp>
      <p:sp>
        <p:nvSpPr>
          <p:cNvPr id="22" name="角丸四角形 21"/>
          <p:cNvSpPr/>
          <p:nvPr/>
        </p:nvSpPr>
        <p:spPr>
          <a:xfrm>
            <a:off x="5137770" y="2260589"/>
            <a:ext cx="4379066" cy="3628027"/>
          </a:xfrm>
          <a:prstGeom prst="roundRect">
            <a:avLst>
              <a:gd name="adj" fmla="val 0"/>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625" dirty="0"/>
          </a:p>
        </p:txBody>
      </p:sp>
      <p:sp>
        <p:nvSpPr>
          <p:cNvPr id="3" name="ホームベース 2"/>
          <p:cNvSpPr/>
          <p:nvPr/>
        </p:nvSpPr>
        <p:spPr>
          <a:xfrm>
            <a:off x="282793" y="2096851"/>
            <a:ext cx="2676625" cy="35577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25" dirty="0">
                <a:latin typeface="UD デジタル 教科書体 NK-B" panose="02020700000000000000" pitchFamily="18" charset="-128"/>
                <a:ea typeface="UD デジタル 教科書体 NK-B" panose="02020700000000000000" pitchFamily="18" charset="-128"/>
              </a:rPr>
              <a:t>診療・検査体制</a:t>
            </a:r>
          </a:p>
        </p:txBody>
      </p:sp>
      <p:sp>
        <p:nvSpPr>
          <p:cNvPr id="24" name="ホームベース 23"/>
          <p:cNvSpPr/>
          <p:nvPr/>
        </p:nvSpPr>
        <p:spPr>
          <a:xfrm>
            <a:off x="5137770" y="2096851"/>
            <a:ext cx="2477039" cy="35577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25" dirty="0">
                <a:latin typeface="UD デジタル 教科書体 NK-B" panose="02020700000000000000" pitchFamily="18" charset="-128"/>
                <a:ea typeface="UD デジタル 教科書体 NK-B" panose="02020700000000000000" pitchFamily="18" charset="-128"/>
              </a:rPr>
              <a:t>入院等受入体制</a:t>
            </a:r>
          </a:p>
        </p:txBody>
      </p:sp>
      <p:sp>
        <p:nvSpPr>
          <p:cNvPr id="25" name="テキスト ボックス 24"/>
          <p:cNvSpPr txBox="1"/>
          <p:nvPr/>
        </p:nvSpPr>
        <p:spPr>
          <a:xfrm>
            <a:off x="271237" y="3936956"/>
            <a:ext cx="4643175" cy="1255537"/>
          </a:xfrm>
          <a:prstGeom prst="rect">
            <a:avLst/>
          </a:prstGeom>
          <a:noFill/>
        </p:spPr>
        <p:txBody>
          <a:bodyPr wrap="square" rtlCol="0">
            <a:spAutoFit/>
          </a:bodyPr>
          <a:lstStyle/>
          <a:p>
            <a:pPr marL="232172" indent="-232172">
              <a:buFont typeface="Wingdings" panose="05000000000000000000" pitchFamily="2" charset="2"/>
              <a:buChar char="u"/>
            </a:pPr>
            <a:r>
              <a:rPr lang="ja-JP" altLang="en-US" sz="1463" u="sng" dirty="0">
                <a:latin typeface="UD デジタル 教科書体 NK-B" panose="02020700000000000000" pitchFamily="18" charset="-128"/>
                <a:ea typeface="UD デジタル 教科書体 NK-B" panose="02020700000000000000" pitchFamily="18" charset="-128"/>
              </a:rPr>
              <a:t>協力金の支給</a:t>
            </a:r>
            <a:endParaRPr lang="en-US" altLang="ja-JP" sz="1300" u="sng" dirty="0">
              <a:latin typeface="UD デジタル 教科書体 NK-B" panose="02020700000000000000" pitchFamily="18" charset="-128"/>
              <a:ea typeface="UD デジタル 教科書体 NK-B" panose="02020700000000000000" pitchFamily="18" charset="-128"/>
            </a:endParaRPr>
          </a:p>
          <a:p>
            <a:r>
              <a:rPr lang="ja-JP" altLang="en-US" sz="1219" dirty="0">
                <a:latin typeface="+mn-ea"/>
              </a:rPr>
              <a:t>　新型コロナウイルス感染症の疑いがある患者に、年末年</a:t>
            </a:r>
            <a:endParaRPr lang="en-US" altLang="ja-JP" sz="1219" dirty="0">
              <a:latin typeface="+mn-ea"/>
            </a:endParaRPr>
          </a:p>
          <a:p>
            <a:r>
              <a:rPr lang="ja-JP" altLang="en-US" sz="1219" dirty="0">
                <a:latin typeface="+mn-ea"/>
              </a:rPr>
              <a:t>　始（</a:t>
            </a:r>
            <a:r>
              <a:rPr lang="en-US" altLang="ja-JP" sz="1219" dirty="0">
                <a:latin typeface="+mn-ea"/>
              </a:rPr>
              <a:t>12/29</a:t>
            </a:r>
            <a:r>
              <a:rPr lang="ja-JP" altLang="en-US" sz="1219" dirty="0">
                <a:latin typeface="+mn-ea"/>
              </a:rPr>
              <a:t>～</a:t>
            </a:r>
            <a:r>
              <a:rPr lang="en-US" altLang="ja-JP" sz="1219" dirty="0">
                <a:latin typeface="+mn-ea"/>
              </a:rPr>
              <a:t>1/3</a:t>
            </a:r>
            <a:r>
              <a:rPr lang="ja-JP" altLang="en-US" sz="1219" dirty="0">
                <a:latin typeface="+mn-ea"/>
              </a:rPr>
              <a:t>）に検査（ＰＣＲ検査、抗原検査）を</a:t>
            </a:r>
            <a:endParaRPr lang="en-US" altLang="ja-JP" sz="1219" dirty="0">
              <a:latin typeface="+mn-ea"/>
            </a:endParaRPr>
          </a:p>
          <a:p>
            <a:r>
              <a:rPr lang="ja-JP" altLang="en-US" sz="1219" dirty="0">
                <a:latin typeface="+mn-ea"/>
              </a:rPr>
              <a:t>　実施する医療機関（受診調整機能付き地域外来・検査</a:t>
            </a:r>
            <a:endParaRPr lang="en-US" altLang="ja-JP" sz="1219" dirty="0">
              <a:latin typeface="+mn-ea"/>
            </a:endParaRPr>
          </a:p>
          <a:p>
            <a:r>
              <a:rPr lang="ja-JP" altLang="en-US" sz="1219" dirty="0">
                <a:latin typeface="+mn-ea"/>
              </a:rPr>
              <a:t>　センター、診療・検査医療機関等）に対し、協力金を</a:t>
            </a:r>
            <a:endParaRPr lang="en-US" altLang="ja-JP" sz="1219" dirty="0">
              <a:latin typeface="+mn-ea"/>
            </a:endParaRPr>
          </a:p>
          <a:p>
            <a:r>
              <a:rPr lang="ja-JP" altLang="en-US" sz="1219" dirty="0">
                <a:latin typeface="+mn-ea"/>
              </a:rPr>
              <a:t>　支給（検査実施１名につき１万円）</a:t>
            </a:r>
            <a:endParaRPr lang="en-US" altLang="ja-JP" sz="1219" dirty="0">
              <a:latin typeface="+mn-ea"/>
            </a:endParaRPr>
          </a:p>
        </p:txBody>
      </p:sp>
      <p:sp>
        <p:nvSpPr>
          <p:cNvPr id="26" name="テキスト ボックス 25"/>
          <p:cNvSpPr txBox="1"/>
          <p:nvPr/>
        </p:nvSpPr>
        <p:spPr>
          <a:xfrm>
            <a:off x="282793" y="2561068"/>
            <a:ext cx="4472487" cy="1333507"/>
          </a:xfrm>
          <a:prstGeom prst="rect">
            <a:avLst/>
          </a:prstGeom>
          <a:noFill/>
        </p:spPr>
        <p:txBody>
          <a:bodyPr wrap="square" rtlCol="0">
            <a:spAutoFit/>
          </a:bodyPr>
          <a:lstStyle/>
          <a:p>
            <a:pPr marL="232172" indent="-232172">
              <a:buFont typeface="Wingdings" panose="05000000000000000000" pitchFamily="2" charset="2"/>
              <a:buChar char="u"/>
            </a:pPr>
            <a:r>
              <a:rPr lang="ja-JP" altLang="en-US" sz="1463" u="sng" dirty="0">
                <a:latin typeface="UD デジタル 教科書体 NK-B" panose="02020700000000000000" pitchFamily="18" charset="-128"/>
                <a:ea typeface="UD デジタル 教科書体 NK-B" panose="02020700000000000000" pitchFamily="18" charset="-128"/>
              </a:rPr>
              <a:t>体制確保に向けた要請・確認</a:t>
            </a:r>
            <a:endParaRPr lang="en-US" altLang="ja-JP" sz="1463" u="sng" dirty="0">
              <a:latin typeface="UD デジタル 教科書体 NK-B" panose="02020700000000000000" pitchFamily="18" charset="-128"/>
              <a:ea typeface="UD デジタル 教科書体 NK-B" panose="02020700000000000000" pitchFamily="18" charset="-128"/>
            </a:endParaRPr>
          </a:p>
          <a:p>
            <a:r>
              <a:rPr lang="ja-JP" altLang="en-US" sz="1219" dirty="0">
                <a:latin typeface="+mn-ea"/>
              </a:rPr>
              <a:t> ○年末年始の診療・検査実施体制の確保について要請</a:t>
            </a:r>
            <a:endParaRPr lang="en-US" altLang="ja-JP" sz="1219" dirty="0">
              <a:latin typeface="+mn-ea"/>
            </a:endParaRPr>
          </a:p>
          <a:p>
            <a:r>
              <a:rPr lang="ja-JP" altLang="en-US" sz="1219" dirty="0">
                <a:latin typeface="+mn-ea"/>
              </a:rPr>
              <a:t>　 </a:t>
            </a:r>
            <a:r>
              <a:rPr lang="en-US" altLang="ja-JP" sz="1219" dirty="0">
                <a:latin typeface="+mn-ea"/>
              </a:rPr>
              <a:t>11/27</a:t>
            </a:r>
            <a:r>
              <a:rPr lang="ja-JP" altLang="en-US" sz="1219" dirty="0">
                <a:latin typeface="+mn-ea"/>
              </a:rPr>
              <a:t>・</a:t>
            </a:r>
            <a:r>
              <a:rPr lang="en-US" altLang="ja-JP" sz="1219" dirty="0">
                <a:latin typeface="+mn-ea"/>
              </a:rPr>
              <a:t>12/4</a:t>
            </a:r>
            <a:r>
              <a:rPr lang="ja-JP" altLang="en-US" sz="1219" dirty="0">
                <a:latin typeface="+mn-ea"/>
              </a:rPr>
              <a:t>　要請文の発出</a:t>
            </a:r>
            <a:endParaRPr lang="en-US" altLang="ja-JP" sz="1219" dirty="0">
              <a:latin typeface="+mn-ea"/>
            </a:endParaRPr>
          </a:p>
          <a:p>
            <a:pPr>
              <a:spcBef>
                <a:spcPts val="488"/>
              </a:spcBef>
            </a:pPr>
            <a:r>
              <a:rPr lang="ja-JP" altLang="en-US" sz="1219" dirty="0">
                <a:latin typeface="+mn-ea"/>
              </a:rPr>
              <a:t> ○検査実施医療機関等への調査により体制確認</a:t>
            </a:r>
            <a:endParaRPr lang="en-US" altLang="ja-JP" sz="1219" dirty="0">
              <a:latin typeface="+mn-ea"/>
            </a:endParaRPr>
          </a:p>
          <a:p>
            <a:pPr>
              <a:spcBef>
                <a:spcPts val="488"/>
              </a:spcBef>
            </a:pPr>
            <a:r>
              <a:rPr lang="ja-JP" altLang="en-US" sz="1056" dirty="0">
                <a:latin typeface="+mn-ea"/>
              </a:rPr>
              <a:t> </a:t>
            </a:r>
            <a:r>
              <a:rPr lang="en-US" altLang="ja-JP" sz="1056" dirty="0">
                <a:latin typeface="+mn-ea"/>
              </a:rPr>
              <a:t>※</a:t>
            </a:r>
            <a:r>
              <a:rPr lang="ja-JP" altLang="en-US" sz="1056" dirty="0">
                <a:latin typeface="+mn-ea"/>
              </a:rPr>
              <a:t>新型コロナ受診相談センターについては年末年始も</a:t>
            </a:r>
            <a:r>
              <a:rPr lang="en-US" altLang="ja-JP" sz="1056" dirty="0">
                <a:latin typeface="+mn-ea"/>
              </a:rPr>
              <a:t>24</a:t>
            </a:r>
            <a:r>
              <a:rPr lang="ja-JP" altLang="en-US" sz="1056" dirty="0">
                <a:latin typeface="+mn-ea"/>
              </a:rPr>
              <a:t>時間体制で</a:t>
            </a:r>
            <a:endParaRPr lang="en-US" altLang="ja-JP" sz="1056" dirty="0">
              <a:latin typeface="+mn-ea"/>
            </a:endParaRPr>
          </a:p>
          <a:p>
            <a:r>
              <a:rPr lang="ja-JP" altLang="en-US" sz="1056" dirty="0">
                <a:latin typeface="+mn-ea"/>
              </a:rPr>
              <a:t>　受付</a:t>
            </a:r>
          </a:p>
        </p:txBody>
      </p:sp>
      <p:sp>
        <p:nvSpPr>
          <p:cNvPr id="28" name="テキスト ボックス 27"/>
          <p:cNvSpPr txBox="1"/>
          <p:nvPr/>
        </p:nvSpPr>
        <p:spPr>
          <a:xfrm>
            <a:off x="5137770" y="2605452"/>
            <a:ext cx="4412192" cy="3061031"/>
          </a:xfrm>
          <a:prstGeom prst="rect">
            <a:avLst/>
          </a:prstGeom>
          <a:noFill/>
        </p:spPr>
        <p:txBody>
          <a:bodyPr wrap="square" rtlCol="0">
            <a:spAutoFit/>
          </a:bodyPr>
          <a:lstStyle/>
          <a:p>
            <a:pPr marL="292500" indent="-232172">
              <a:spcBef>
                <a:spcPts val="488"/>
              </a:spcBef>
              <a:buFont typeface="Wingdings" panose="05000000000000000000" pitchFamily="2" charset="2"/>
              <a:buChar char="u"/>
            </a:pPr>
            <a:r>
              <a:rPr lang="ja-JP" altLang="en-US" sz="1463" u="sng" dirty="0">
                <a:latin typeface="UD デジタル 教科書体 NK-B" panose="02020700000000000000" pitchFamily="18" charset="-128"/>
                <a:ea typeface="UD デジタル 教科書体 NK-B" panose="02020700000000000000" pitchFamily="18" charset="-128"/>
              </a:rPr>
              <a:t>受入体制確保に向けた要請・確認</a:t>
            </a:r>
            <a:endParaRPr lang="en-US" altLang="ja-JP" sz="1463" u="sng" dirty="0">
              <a:latin typeface="UD デジタル 教科書体 NK-B" panose="02020700000000000000" pitchFamily="18" charset="-128"/>
              <a:ea typeface="UD デジタル 教科書体 NK-B" panose="02020700000000000000" pitchFamily="18" charset="-128"/>
            </a:endParaRPr>
          </a:p>
          <a:p>
            <a:r>
              <a:rPr lang="ja-JP" altLang="en-US" sz="1138" dirty="0">
                <a:latin typeface="+mn-ea"/>
              </a:rPr>
              <a:t>　</a:t>
            </a:r>
            <a:r>
              <a:rPr lang="ja-JP" altLang="en-US" sz="1219" dirty="0">
                <a:latin typeface="+mn-ea"/>
              </a:rPr>
              <a:t>○年末年始の受入体制の確保について要請</a:t>
            </a:r>
            <a:endParaRPr lang="en-US" altLang="ja-JP" sz="1219" dirty="0">
              <a:latin typeface="+mn-ea"/>
            </a:endParaRPr>
          </a:p>
          <a:p>
            <a:r>
              <a:rPr lang="ja-JP" altLang="en-US" sz="1219" dirty="0">
                <a:latin typeface="+mn-ea"/>
              </a:rPr>
              <a:t>　　</a:t>
            </a:r>
            <a:r>
              <a:rPr lang="en-US" altLang="ja-JP" sz="1219" dirty="0">
                <a:latin typeface="+mn-ea"/>
              </a:rPr>
              <a:t>12/</a:t>
            </a:r>
            <a:r>
              <a:rPr lang="ja-JP" altLang="en-US" sz="1219" dirty="0">
                <a:latin typeface="+mn-ea"/>
              </a:rPr>
              <a:t>１　要請文の発出</a:t>
            </a:r>
            <a:endParaRPr lang="en-US" altLang="ja-JP" sz="1219" dirty="0">
              <a:latin typeface="+mn-ea"/>
            </a:endParaRPr>
          </a:p>
          <a:p>
            <a:pPr>
              <a:spcBef>
                <a:spcPts val="488"/>
              </a:spcBef>
            </a:pPr>
            <a:r>
              <a:rPr lang="ja-JP" altLang="en-US" sz="1219" dirty="0">
                <a:latin typeface="+mn-ea"/>
              </a:rPr>
              <a:t>　○受入医療機関への調査により体制確認</a:t>
            </a:r>
            <a:endParaRPr lang="en-US" altLang="ja-JP" sz="1219" dirty="0">
              <a:latin typeface="+mn-ea"/>
            </a:endParaRPr>
          </a:p>
          <a:p>
            <a:endParaRPr lang="en-US" altLang="ja-JP" sz="1138" dirty="0">
              <a:latin typeface="+mn-ea"/>
            </a:endParaRPr>
          </a:p>
          <a:p>
            <a:endParaRPr lang="en-US" altLang="ja-JP" sz="1138" dirty="0">
              <a:latin typeface="+mn-ea"/>
            </a:endParaRPr>
          </a:p>
          <a:p>
            <a:pPr marL="292500" indent="-232172">
              <a:spcBef>
                <a:spcPts val="488"/>
              </a:spcBef>
              <a:buFont typeface="Wingdings" panose="05000000000000000000" pitchFamily="2" charset="2"/>
              <a:buChar char="u"/>
            </a:pPr>
            <a:r>
              <a:rPr lang="ja-JP" altLang="en-US" sz="1463" u="sng" dirty="0">
                <a:latin typeface="UD デジタル 教科書体 NK-B" panose="02020700000000000000" pitchFamily="18" charset="-128"/>
                <a:ea typeface="UD デジタル 教科書体 NK-B" panose="02020700000000000000" pitchFamily="18" charset="-128"/>
              </a:rPr>
              <a:t>協力金の支給</a:t>
            </a:r>
            <a:endParaRPr lang="en-US" altLang="ja-JP" sz="1463" u="sng" dirty="0">
              <a:latin typeface="UD デジタル 教科書体 NK-B" panose="02020700000000000000" pitchFamily="18" charset="-128"/>
              <a:ea typeface="UD デジタル 教科書体 NK-B" panose="02020700000000000000" pitchFamily="18" charset="-128"/>
            </a:endParaRPr>
          </a:p>
          <a:p>
            <a:r>
              <a:rPr lang="ja-JP" altLang="en-US" sz="1219" dirty="0">
                <a:latin typeface="+mn-ea"/>
              </a:rPr>
              <a:t>　新型コロナウイルス患者受入病床の確保を要請されて</a:t>
            </a:r>
            <a:endParaRPr lang="en-US" altLang="ja-JP" sz="1219" dirty="0">
              <a:latin typeface="+mn-ea"/>
            </a:endParaRPr>
          </a:p>
          <a:p>
            <a:r>
              <a:rPr lang="ja-JP" altLang="en-US" sz="1219" dirty="0">
                <a:latin typeface="+mn-ea"/>
              </a:rPr>
              <a:t>　いる医療機関のうち、年末年始</a:t>
            </a:r>
            <a:r>
              <a:rPr lang="en-US" altLang="ja-JP" sz="1219" dirty="0">
                <a:latin typeface="+mn-ea"/>
              </a:rPr>
              <a:t>(12/29</a:t>
            </a:r>
            <a:r>
              <a:rPr lang="ja-JP" altLang="en-US" sz="1219" dirty="0">
                <a:latin typeface="+mn-ea"/>
              </a:rPr>
              <a:t>～</a:t>
            </a:r>
            <a:r>
              <a:rPr lang="en-US" altLang="ja-JP" sz="1219" dirty="0">
                <a:latin typeface="+mn-ea"/>
              </a:rPr>
              <a:t>1/3</a:t>
            </a:r>
            <a:r>
              <a:rPr lang="ja-JP" altLang="en-US" sz="1219" dirty="0">
                <a:latin typeface="+mn-ea"/>
              </a:rPr>
              <a:t>）に新規の</a:t>
            </a:r>
            <a:endParaRPr lang="en-US" altLang="ja-JP" sz="1219" dirty="0">
              <a:latin typeface="+mn-ea"/>
            </a:endParaRPr>
          </a:p>
          <a:p>
            <a:r>
              <a:rPr lang="ja-JP" altLang="en-US" sz="1219" dirty="0">
                <a:latin typeface="+mn-ea"/>
              </a:rPr>
              <a:t>　入院患者を受け入れた医療機関に対し、協力金を支給</a:t>
            </a:r>
            <a:endParaRPr lang="en-US" altLang="ja-JP" sz="1219" dirty="0">
              <a:latin typeface="+mn-ea"/>
            </a:endParaRPr>
          </a:p>
          <a:p>
            <a:r>
              <a:rPr lang="ja-JP" altLang="en-US" sz="1219" dirty="0">
                <a:latin typeface="+mn-ea"/>
              </a:rPr>
              <a:t>　（新規入院患者受入１名につき</a:t>
            </a:r>
            <a:r>
              <a:rPr lang="en-US" altLang="ja-JP" sz="1219" dirty="0">
                <a:latin typeface="+mn-ea"/>
              </a:rPr>
              <a:t>20</a:t>
            </a:r>
            <a:r>
              <a:rPr lang="ja-JP" altLang="en-US" sz="1219" dirty="0">
                <a:latin typeface="+mn-ea"/>
              </a:rPr>
              <a:t>万円）</a:t>
            </a:r>
            <a:endParaRPr lang="en-US" altLang="ja-JP" sz="1219" dirty="0">
              <a:latin typeface="+mn-ea"/>
            </a:endParaRPr>
          </a:p>
          <a:p>
            <a:pPr marL="292500" indent="-232172">
              <a:spcBef>
                <a:spcPts val="488"/>
              </a:spcBef>
              <a:buFont typeface="Wingdings" panose="05000000000000000000" pitchFamily="2" charset="2"/>
              <a:buChar char="Ø"/>
            </a:pPr>
            <a:r>
              <a:rPr lang="ja-JP" altLang="en-US" sz="1138" dirty="0">
                <a:latin typeface="UD デジタル 教科書体 NK-B" panose="02020700000000000000" pitchFamily="18" charset="-128"/>
                <a:ea typeface="UD デジタル 教科書体 NK-B" panose="02020700000000000000" pitchFamily="18" charset="-128"/>
              </a:rPr>
              <a:t>大阪市における支援制度（参考）</a:t>
            </a:r>
            <a:endParaRPr lang="en-US" altLang="ja-JP" sz="1138" dirty="0">
              <a:latin typeface="UD デジタル 教科書体 NK-B" panose="02020700000000000000" pitchFamily="18" charset="-128"/>
              <a:ea typeface="UD デジタル 教科書体 NK-B" panose="02020700000000000000" pitchFamily="18" charset="-128"/>
            </a:endParaRPr>
          </a:p>
          <a:p>
            <a:pPr marL="60328"/>
            <a:r>
              <a:rPr lang="en-US" altLang="ja-JP" sz="1056" dirty="0">
                <a:latin typeface="+mn-ea"/>
              </a:rPr>
              <a:t> </a:t>
            </a:r>
            <a:r>
              <a:rPr lang="ja-JP" altLang="en-US" sz="1056" dirty="0">
                <a:latin typeface="+mn-ea"/>
              </a:rPr>
              <a:t>　</a:t>
            </a:r>
            <a:r>
              <a:rPr lang="en-US" altLang="ja-JP" sz="1056" dirty="0">
                <a:latin typeface="+mn-ea"/>
              </a:rPr>
              <a:t>12/4</a:t>
            </a:r>
            <a:r>
              <a:rPr lang="ja-JP" altLang="en-US" sz="1056" dirty="0">
                <a:latin typeface="+mn-ea"/>
              </a:rPr>
              <a:t>～</a:t>
            </a:r>
            <a:r>
              <a:rPr lang="en-US" altLang="ja-JP" sz="1056" dirty="0">
                <a:latin typeface="+mn-ea"/>
              </a:rPr>
              <a:t>31</a:t>
            </a:r>
            <a:r>
              <a:rPr lang="ja-JP" altLang="en-US" sz="1056" dirty="0">
                <a:latin typeface="+mn-ea"/>
              </a:rPr>
              <a:t>の間に新たに確保病床を増床した受入医療機関及び</a:t>
            </a:r>
            <a:endParaRPr lang="en-US" altLang="ja-JP" sz="1056" dirty="0">
              <a:latin typeface="+mn-ea"/>
            </a:endParaRPr>
          </a:p>
          <a:p>
            <a:pPr marL="60328"/>
            <a:r>
              <a:rPr lang="en-US" altLang="ja-JP" sz="1056" dirty="0">
                <a:latin typeface="+mn-ea"/>
              </a:rPr>
              <a:t> </a:t>
            </a:r>
            <a:r>
              <a:rPr lang="ja-JP" altLang="en-US" sz="1056" dirty="0">
                <a:latin typeface="+mn-ea"/>
              </a:rPr>
              <a:t>　新たに受入医療機関になった医療機関（大阪市内の医療機関</a:t>
            </a:r>
            <a:endParaRPr lang="en-US" altLang="ja-JP" sz="1056" dirty="0">
              <a:latin typeface="+mn-ea"/>
            </a:endParaRPr>
          </a:p>
          <a:p>
            <a:pPr marL="60328"/>
            <a:r>
              <a:rPr lang="en-US" altLang="ja-JP" sz="1056" dirty="0">
                <a:latin typeface="+mn-ea"/>
              </a:rPr>
              <a:t> </a:t>
            </a:r>
            <a:r>
              <a:rPr lang="ja-JP" altLang="en-US" sz="1056" dirty="0">
                <a:latin typeface="+mn-ea"/>
              </a:rPr>
              <a:t>　に限る）に対し支援（１病床あたり</a:t>
            </a:r>
            <a:r>
              <a:rPr lang="en-US" altLang="ja-JP" sz="1056" dirty="0">
                <a:latin typeface="+mn-ea"/>
              </a:rPr>
              <a:t>1,000</a:t>
            </a:r>
            <a:r>
              <a:rPr lang="ja-JP" altLang="en-US" sz="1056" dirty="0">
                <a:latin typeface="+mn-ea"/>
              </a:rPr>
              <a:t>万円）</a:t>
            </a:r>
          </a:p>
        </p:txBody>
      </p:sp>
      <p:sp>
        <p:nvSpPr>
          <p:cNvPr id="8" name="正方形/長方形 7"/>
          <p:cNvSpPr/>
          <p:nvPr/>
        </p:nvSpPr>
        <p:spPr>
          <a:xfrm>
            <a:off x="309714" y="5292369"/>
            <a:ext cx="4471337" cy="317459"/>
          </a:xfrm>
          <a:prstGeom prst="rect">
            <a:avLst/>
          </a:prstGeom>
        </p:spPr>
        <p:txBody>
          <a:bodyPr wrap="square">
            <a:spAutoFit/>
          </a:bodyPr>
          <a:lstStyle/>
          <a:p>
            <a:pPr marL="232172" indent="-232172">
              <a:buFont typeface="Wingdings" panose="05000000000000000000" pitchFamily="2" charset="2"/>
              <a:buChar char="u"/>
            </a:pPr>
            <a:r>
              <a:rPr lang="ja-JP" altLang="en-US" sz="1463" u="sng" dirty="0">
                <a:latin typeface="UD デジタル 教科書体 NK-B" panose="02020700000000000000" pitchFamily="18" charset="-128"/>
                <a:ea typeface="UD デジタル 教科書体 NK-B" panose="02020700000000000000" pitchFamily="18" charset="-128"/>
              </a:rPr>
              <a:t>ドライブスルー検査場等での検査枠の拡大</a:t>
            </a:r>
            <a:endParaRPr lang="en-US" altLang="ja-JP" sz="1463" u="sng" dirty="0">
              <a:latin typeface="UD デジタル 教科書体 NK-B" panose="02020700000000000000" pitchFamily="18" charset="-128"/>
              <a:ea typeface="UD デジタル 教科書体 NK-B" panose="02020700000000000000" pitchFamily="18" charset="-128"/>
            </a:endParaRPr>
          </a:p>
        </p:txBody>
      </p:sp>
      <p:sp>
        <p:nvSpPr>
          <p:cNvPr id="13" name="テキスト ボックス 12"/>
          <p:cNvSpPr txBox="1"/>
          <p:nvPr/>
        </p:nvSpPr>
        <p:spPr>
          <a:xfrm>
            <a:off x="9327558" y="6468996"/>
            <a:ext cx="1345516" cy="229935"/>
          </a:xfrm>
          <a:prstGeom prst="rect">
            <a:avLst/>
          </a:prstGeom>
          <a:noFill/>
        </p:spPr>
        <p:txBody>
          <a:bodyPr wrap="square" rtlCol="0">
            <a:spAutoFit/>
          </a:bodyPr>
          <a:lstStyle/>
          <a:p>
            <a:r>
              <a:rPr kumimoji="1" lang="ja-JP" altLang="en-US" sz="894" dirty="0" smtClean="0"/>
              <a:t>５</a:t>
            </a:r>
            <a:endParaRPr kumimoji="1" lang="ja-JP" altLang="en-US" sz="894" dirty="0"/>
          </a:p>
        </p:txBody>
      </p:sp>
    </p:spTree>
    <p:extLst>
      <p:ext uri="{BB962C8B-B14F-4D97-AF65-F5344CB8AC3E}">
        <p14:creationId xmlns:p14="http://schemas.microsoft.com/office/powerpoint/2010/main" val="411342190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98</TotalTime>
  <Words>1294</Words>
  <Application>Microsoft Office PowerPoint</Application>
  <PresentationFormat>A4 210 x 297 mm</PresentationFormat>
  <Paragraphs>327</Paragraphs>
  <Slides>5</Slides>
  <Notes>2</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5</vt:i4>
      </vt:variant>
    </vt:vector>
  </HeadingPairs>
  <TitlesOfParts>
    <vt:vector size="15" baseType="lpstr">
      <vt:lpstr>HGPｺﾞｼｯｸE</vt:lpstr>
      <vt:lpstr>Meiryo UI</vt:lpstr>
      <vt:lpstr>UD デジタル 教科書体 NK-B</vt:lpstr>
      <vt:lpstr>游ゴシック</vt:lpstr>
      <vt:lpstr>游ゴシック Light</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岡田　匡貴</dc:creator>
  <cp:lastModifiedBy>川幡　尚亮</cp:lastModifiedBy>
  <cp:revision>17</cp:revision>
  <cp:lastPrinted>2020-12-22T00:43:38Z</cp:lastPrinted>
  <dcterms:created xsi:type="dcterms:W3CDTF">2020-12-21T09:32:33Z</dcterms:created>
  <dcterms:modified xsi:type="dcterms:W3CDTF">2020-12-25T03:45:03Z</dcterms:modified>
</cp:coreProperties>
</file>