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9" r:id="rId2"/>
    <p:sldId id="259" r:id="rId3"/>
    <p:sldId id="258" r:id="rId4"/>
    <p:sldId id="269" r:id="rId5"/>
    <p:sldId id="260" r:id="rId6"/>
    <p:sldId id="261" r:id="rId7"/>
    <p:sldId id="271" r:id="rId8"/>
    <p:sldId id="263" r:id="rId9"/>
    <p:sldId id="277" r:id="rId10"/>
    <p:sldId id="278" r:id="rId11"/>
    <p:sldId id="270" r:id="rId12"/>
    <p:sldId id="264" r:id="rId13"/>
    <p:sldId id="281" r:id="rId14"/>
    <p:sldId id="282" r:id="rId15"/>
    <p:sldId id="283" r:id="rId16"/>
    <p:sldId id="284" r:id="rId17"/>
    <p:sldId id="285" r:id="rId18"/>
    <p:sldId id="286" r:id="rId19"/>
    <p:sldId id="287"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2DA"/>
    <a:srgbClr val="FFE7F5"/>
    <a:srgbClr val="FED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9777" autoAdjust="0"/>
  </p:normalViewPr>
  <p:slideViewPr>
    <p:cSldViewPr snapToGrid="0">
      <p:cViewPr varScale="1">
        <p:scale>
          <a:sx n="62" d="100"/>
          <a:sy n="62" d="100"/>
        </p:scale>
        <p:origin x="15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CE6D4D1-3DC5-4029-B307-0E7FACF7D532}" type="datetimeFigureOut">
              <a:rPr kumimoji="1" lang="ja-JP" altLang="en-US" smtClean="0"/>
              <a:t>2023/10/31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3418F689-0A20-4F6A-B970-09A8BCD0CBD6}" type="slidenum">
              <a:rPr kumimoji="1" lang="ja-JP" altLang="en-US" smtClean="0"/>
              <a:t>‹#›</a:t>
            </a:fld>
            <a:endParaRPr kumimoji="1" lang="ja-JP" altLang="en-US"/>
          </a:p>
        </p:txBody>
      </p:sp>
    </p:spTree>
    <p:extLst>
      <p:ext uri="{BB962C8B-B14F-4D97-AF65-F5344CB8AC3E}">
        <p14:creationId xmlns:p14="http://schemas.microsoft.com/office/powerpoint/2010/main" val="22051795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84FADB-9EC8-4BA7-8A1F-9DF0C5CA5FCE}"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13992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8AAD4C-3327-423B-9562-BB367807ED72}"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215065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2CCD13-FABB-43F4-A28E-B73EACC0FD45}"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428444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B33776-DE53-43AA-9EAE-C9E81E6DE58A}"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394527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EEE557-EBA9-4207-87F1-29071502087E}" type="datetime1">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351395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5B2A38-5CEF-4AD4-A7C8-A3069574EF57}" type="datetime1">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49003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543727-BAA6-4DBF-9385-1B3C37C50531}" type="datetime1">
              <a:rPr kumimoji="1" lang="ja-JP" altLang="en-US" smtClean="0"/>
              <a:t>2023/10/31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64377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C94C0C-A9DA-4417-A4C2-5EDEB720ACC3}" type="datetime1">
              <a:rPr kumimoji="1" lang="ja-JP" altLang="en-US" smtClean="0"/>
              <a:t>2023/10/31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164405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65216-1368-421A-AB0E-B5FC58D8C35E}" type="datetime1">
              <a:rPr kumimoji="1" lang="ja-JP" altLang="en-US" smtClean="0"/>
              <a:t>2023/10/31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173913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A7EB6F-8292-419E-B1CC-D5054AF8D5E1}" type="datetime1">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49344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2666AE-A8C1-4810-9E74-70EE92BB3243}" type="datetime1">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294433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425E6-5601-4B56-9FB9-9AC5195B2016}" type="datetime1">
              <a:rPr kumimoji="1" lang="ja-JP" altLang="en-US" smtClean="0"/>
              <a:t>2023/10/31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97164-4023-4F25-9783-EC8958175B14}" type="slidenum">
              <a:rPr kumimoji="1" lang="ja-JP" altLang="en-US" smtClean="0"/>
              <a:t>‹#›</a:t>
            </a:fld>
            <a:endParaRPr kumimoji="1" lang="ja-JP" altLang="en-US"/>
          </a:p>
        </p:txBody>
      </p:sp>
    </p:spTree>
    <p:extLst>
      <p:ext uri="{BB962C8B-B14F-4D97-AF65-F5344CB8AC3E}">
        <p14:creationId xmlns:p14="http://schemas.microsoft.com/office/powerpoint/2010/main" val="2369311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4121A37-5790-B591-433F-F53605DDF3E1}"/>
              </a:ext>
            </a:extLst>
          </p:cNvPr>
          <p:cNvSpPr/>
          <p:nvPr/>
        </p:nvSpPr>
        <p:spPr>
          <a:xfrm>
            <a:off x="259084" y="256860"/>
            <a:ext cx="3407426" cy="3381113"/>
          </a:xfrm>
          <a:prstGeom prst="rect">
            <a:avLst/>
          </a:prstGeom>
          <a:solidFill>
            <a:srgbClr val="D16A5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23DE527-3113-8625-19C4-28DBD9531EC2}"/>
              </a:ext>
            </a:extLst>
          </p:cNvPr>
          <p:cNvSpPr>
            <a:spLocks noGrp="1"/>
          </p:cNvSpPr>
          <p:nvPr>
            <p:ph type="sldNum" sz="quarter" idx="12"/>
          </p:nvPr>
        </p:nvSpPr>
        <p:spPr/>
        <p:txBody>
          <a:bodyPr/>
          <a:lstStyle/>
          <a:p>
            <a:fld id="{DA297164-4023-4F25-9783-EC8958175B14}" type="slidenum">
              <a:rPr kumimoji="1" lang="ja-JP" altLang="en-US" smtClean="0"/>
              <a:t>1</a:t>
            </a:fld>
            <a:endParaRPr kumimoji="1" lang="ja-JP" altLang="en-US" dirty="0"/>
          </a:p>
        </p:txBody>
      </p:sp>
      <p:sp>
        <p:nvSpPr>
          <p:cNvPr id="13" name="正方形/長方形 12">
            <a:extLst>
              <a:ext uri="{FF2B5EF4-FFF2-40B4-BE49-F238E27FC236}">
                <a16:creationId xmlns:a16="http://schemas.microsoft.com/office/drawing/2014/main" id="{71D29F2B-D668-FEAB-1ED5-DDCC60D1F933}"/>
              </a:ext>
            </a:extLst>
          </p:cNvPr>
          <p:cNvSpPr/>
          <p:nvPr/>
        </p:nvSpPr>
        <p:spPr>
          <a:xfrm>
            <a:off x="2334469" y="3674621"/>
            <a:ext cx="2468880" cy="246888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a:extLst>
              <a:ext uri="{FF2B5EF4-FFF2-40B4-BE49-F238E27FC236}">
                <a16:creationId xmlns:a16="http://schemas.microsoft.com/office/drawing/2014/main" id="{0C027807-FA80-8F35-F53D-52DA4BDAB7DE}"/>
              </a:ext>
            </a:extLst>
          </p:cNvPr>
          <p:cNvSpPr txBox="1">
            <a:spLocks/>
          </p:cNvSpPr>
          <p:nvPr/>
        </p:nvSpPr>
        <p:spPr>
          <a:xfrm>
            <a:off x="4712837" y="1926956"/>
            <a:ext cx="4536042" cy="3260137"/>
          </a:xfrm>
          <a:prstGeom prst="rect">
            <a:avLst/>
          </a:prstGeom>
        </p:spPr>
        <p:txBody>
          <a:bodyPr anchor="ctr">
            <a:normAutofit/>
          </a:bodyPr>
          <a:lst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a:lstStyle>
          <a:p>
            <a:pPr algn="ctr"/>
            <a:r>
              <a:rPr lang="ja-JP" altLang="en-US" sz="3600" dirty="0">
                <a:solidFill>
                  <a:schemeClr val="tx1">
                    <a:lumMod val="75000"/>
                    <a:lumOff val="25000"/>
                  </a:schemeClr>
                </a:solidFill>
                <a:latin typeface="メイリオ" panose="020B0604030504040204" pitchFamily="50" charset="-128"/>
                <a:ea typeface="メイリオ" panose="020B0604030504040204" pitchFamily="50" charset="-128"/>
              </a:rPr>
              <a:t>生成</a:t>
            </a:r>
            <a:r>
              <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rPr>
              <a:t>AI</a:t>
            </a:r>
            <a:r>
              <a:rPr lang="ja-JP" altLang="en-US" sz="3600" dirty="0">
                <a:solidFill>
                  <a:schemeClr val="tx1">
                    <a:lumMod val="75000"/>
                    <a:lumOff val="25000"/>
                  </a:schemeClr>
                </a:solidFill>
                <a:latin typeface="メイリオ" panose="020B0604030504040204" pitchFamily="50" charset="-128"/>
                <a:ea typeface="メイリオ" panose="020B0604030504040204" pitchFamily="50" charset="-128"/>
              </a:rPr>
              <a:t>の</a:t>
            </a:r>
            <a:endPar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dirty="0">
                <a:solidFill>
                  <a:schemeClr val="tx1">
                    <a:lumMod val="75000"/>
                    <a:lumOff val="25000"/>
                  </a:schemeClr>
                </a:solidFill>
                <a:latin typeface="メイリオ" panose="020B0604030504040204" pitchFamily="50" charset="-128"/>
                <a:ea typeface="メイリオ" panose="020B0604030504040204" pitchFamily="50" charset="-128"/>
              </a:rPr>
              <a:t>利活用に向けた</a:t>
            </a:r>
            <a:endPar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dirty="0">
                <a:solidFill>
                  <a:schemeClr val="tx1">
                    <a:lumMod val="75000"/>
                    <a:lumOff val="25000"/>
                  </a:schemeClr>
                </a:solidFill>
                <a:latin typeface="メイリオ" panose="020B0604030504040204" pitchFamily="50" charset="-128"/>
                <a:ea typeface="メイリオ" panose="020B0604030504040204" pitchFamily="50" charset="-128"/>
              </a:rPr>
              <a:t>基本方針（試案）</a:t>
            </a:r>
            <a:endPar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40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大阪府スマートシティ戦略部</a:t>
            </a:r>
          </a:p>
        </p:txBody>
      </p:sp>
      <p:sp>
        <p:nvSpPr>
          <p:cNvPr id="16" name="正方形/長方形 15">
            <a:extLst>
              <a:ext uri="{FF2B5EF4-FFF2-40B4-BE49-F238E27FC236}">
                <a16:creationId xmlns:a16="http://schemas.microsoft.com/office/drawing/2014/main" id="{43267EEE-D5F5-6764-E58C-7BA08D910417}"/>
              </a:ext>
            </a:extLst>
          </p:cNvPr>
          <p:cNvSpPr/>
          <p:nvPr/>
        </p:nvSpPr>
        <p:spPr>
          <a:xfrm>
            <a:off x="965771" y="4274045"/>
            <a:ext cx="731519" cy="748234"/>
          </a:xfrm>
          <a:prstGeom prst="rect">
            <a:avLst/>
          </a:prstGeom>
          <a:solidFill>
            <a:srgbClr val="88BFD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DD904DF-7530-FC6E-58F0-FF6C7E2C10B3}"/>
              </a:ext>
            </a:extLst>
          </p:cNvPr>
          <p:cNvSpPr/>
          <p:nvPr/>
        </p:nvSpPr>
        <p:spPr>
          <a:xfrm>
            <a:off x="4178985" y="631862"/>
            <a:ext cx="934597" cy="949932"/>
          </a:xfrm>
          <a:prstGeom prst="rect">
            <a:avLst/>
          </a:prstGeom>
          <a:solidFill>
            <a:srgbClr val="88BFD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410DE56-DF6E-BE3A-924D-F842DDA06190}"/>
              </a:ext>
            </a:extLst>
          </p:cNvPr>
          <p:cNvSpPr/>
          <p:nvPr/>
        </p:nvSpPr>
        <p:spPr>
          <a:xfrm>
            <a:off x="5113582" y="122684"/>
            <a:ext cx="558229" cy="509178"/>
          </a:xfrm>
          <a:prstGeom prst="rect">
            <a:avLst/>
          </a:prstGeom>
          <a:solidFill>
            <a:srgbClr val="88BFD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a:extLst>
              <a:ext uri="{FF2B5EF4-FFF2-40B4-BE49-F238E27FC236}">
                <a16:creationId xmlns:a16="http://schemas.microsoft.com/office/drawing/2014/main" id="{628B2C79-57BB-DEAB-13FD-034C58D2004C}"/>
              </a:ext>
            </a:extLst>
          </p:cNvPr>
          <p:cNvSpPr txBox="1">
            <a:spLocks/>
          </p:cNvSpPr>
          <p:nvPr/>
        </p:nvSpPr>
        <p:spPr>
          <a:xfrm>
            <a:off x="3666509" y="6180148"/>
            <a:ext cx="5233850" cy="717530"/>
          </a:xfrm>
          <a:prstGeom prst="rect">
            <a:avLst/>
          </a:prstGeom>
        </p:spPr>
        <p:txBody>
          <a:bodyPr anchor="ctr">
            <a:normAutofit/>
          </a:bodyPr>
          <a:lst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表紙の画像は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Microsoft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社の提供する画像生成</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AI</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サービス「</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Bing Image Creator</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」で作成したものです。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上：</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0" i="0" dirty="0">
                <a:solidFill>
                  <a:srgbClr val="111111"/>
                </a:solidFill>
                <a:effectLst/>
                <a:latin typeface="メイリオ" panose="020B0604030504040204" pitchFamily="50" charset="-128"/>
                <a:ea typeface="メイリオ" panose="020B0604030504040204" pitchFamily="50" charset="-128"/>
              </a:rPr>
              <a:t>未来の大阪とそのシンボル的な建物</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下：</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”cute robot and human little boy are friends, walking in colorful town while chatting smile, ukiyo-e”</a:t>
            </a:r>
            <a:endParaRPr lang="ja-JP" altLang="en-US" sz="5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024B1FC1-8007-ADB3-1B49-7426AED5CA08}"/>
              </a:ext>
            </a:extLst>
          </p:cNvPr>
          <p:cNvSpPr/>
          <p:nvPr/>
        </p:nvSpPr>
        <p:spPr>
          <a:xfrm>
            <a:off x="364733" y="5022279"/>
            <a:ext cx="601038" cy="587411"/>
          </a:xfrm>
          <a:prstGeom prst="rect">
            <a:avLst/>
          </a:prstGeom>
          <a:solidFill>
            <a:srgbClr val="88BFD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A1EA41B-19AD-434F-BA54-543776DE1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145" y="3818297"/>
            <a:ext cx="2181529" cy="2181529"/>
          </a:xfrm>
          <a:prstGeom prst="rect">
            <a:avLst/>
          </a:prstGeom>
        </p:spPr>
      </p:pic>
      <p:pic>
        <p:nvPicPr>
          <p:cNvPr id="10" name="図 9">
            <a:extLst>
              <a:ext uri="{FF2B5EF4-FFF2-40B4-BE49-F238E27FC236}">
                <a16:creationId xmlns:a16="http://schemas.microsoft.com/office/drawing/2014/main" id="{8D0C82E7-9ACB-4163-9275-5135A81CF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05" y="429424"/>
            <a:ext cx="3035985" cy="3035985"/>
          </a:xfrm>
          <a:prstGeom prst="rect">
            <a:avLst/>
          </a:prstGeom>
        </p:spPr>
      </p:pic>
    </p:spTree>
    <p:extLst>
      <p:ext uri="{BB962C8B-B14F-4D97-AF65-F5344CB8AC3E}">
        <p14:creationId xmlns:p14="http://schemas.microsoft.com/office/powerpoint/2010/main" val="27638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19F8DAD-3E8E-4BC2-82F7-44EC92961A3E}"/>
              </a:ext>
            </a:extLst>
          </p:cNvPr>
          <p:cNvSpPr/>
          <p:nvPr/>
        </p:nvSpPr>
        <p:spPr>
          <a:xfrm>
            <a:off x="265471" y="2892837"/>
            <a:ext cx="1304620" cy="48371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u="sng" dirty="0">
                <a:solidFill>
                  <a:schemeClr val="tx1"/>
                </a:solidFill>
                <a:latin typeface="メイリオ" panose="020B0604030504040204" pitchFamily="50" charset="-128"/>
                <a:ea typeface="メイリオ" panose="020B0604030504040204" pitchFamily="50" charset="-128"/>
              </a:rPr>
              <a:t>ルール３</a:t>
            </a:r>
          </a:p>
        </p:txBody>
      </p:sp>
      <p:sp>
        <p:nvSpPr>
          <p:cNvPr id="25" name="正方形/長方形 24">
            <a:extLst>
              <a:ext uri="{FF2B5EF4-FFF2-40B4-BE49-F238E27FC236}">
                <a16:creationId xmlns:a16="http://schemas.microsoft.com/office/drawing/2014/main" id="{09495347-75A2-4574-BCBD-40F28D935D56}"/>
              </a:ext>
            </a:extLst>
          </p:cNvPr>
          <p:cNvSpPr/>
          <p:nvPr/>
        </p:nvSpPr>
        <p:spPr>
          <a:xfrm>
            <a:off x="1570091" y="2892837"/>
            <a:ext cx="7194012" cy="48371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nchorCtr="0"/>
          <a:lstStyle/>
          <a:p>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生成</a:t>
            </a:r>
            <a:r>
              <a:rPr lang="en-US" altLang="ja-JP"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の回答の根拠や裏付けを、必ず自ら確認すること</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56D2656A-220E-49B3-A82E-04D5A320E230}"/>
              </a:ext>
            </a:extLst>
          </p:cNvPr>
          <p:cNvSpPr/>
          <p:nvPr/>
        </p:nvSpPr>
        <p:spPr>
          <a:xfrm>
            <a:off x="263814" y="4927319"/>
            <a:ext cx="1304620" cy="610926"/>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u="sng" dirty="0">
                <a:solidFill>
                  <a:schemeClr val="tx1"/>
                </a:solidFill>
                <a:latin typeface="メイリオ" panose="020B0604030504040204" pitchFamily="50" charset="-128"/>
                <a:ea typeface="メイリオ" panose="020B0604030504040204" pitchFamily="50" charset="-128"/>
              </a:rPr>
              <a:t>ルール４</a:t>
            </a:r>
          </a:p>
        </p:txBody>
      </p:sp>
      <p:sp>
        <p:nvSpPr>
          <p:cNvPr id="28" name="正方形/長方形 27">
            <a:extLst>
              <a:ext uri="{FF2B5EF4-FFF2-40B4-BE49-F238E27FC236}">
                <a16:creationId xmlns:a16="http://schemas.microsoft.com/office/drawing/2014/main" id="{E749423A-9AB2-4AD2-A96D-D82970306402}"/>
              </a:ext>
            </a:extLst>
          </p:cNvPr>
          <p:cNvSpPr/>
          <p:nvPr/>
        </p:nvSpPr>
        <p:spPr>
          <a:xfrm>
            <a:off x="1568434" y="4927319"/>
            <a:ext cx="7194012" cy="610926"/>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nSpc>
                <a:spcPts val="2000"/>
              </a:lnSpc>
            </a:pP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生成</a:t>
            </a:r>
            <a:r>
              <a:rPr lang="en-US" altLang="ja-JP"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の回答を対外的にそのまま使用する場合は、</a:t>
            </a:r>
            <a:endParaRPr lang="en-US" altLang="ja-JP"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ts val="2000"/>
              </a:lnSpc>
            </a:pP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その旨明記すること</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A9C93F7D-B4EB-428B-A36F-F36F688FE9E8}"/>
              </a:ext>
            </a:extLst>
          </p:cNvPr>
          <p:cNvSpPr txBox="1"/>
          <p:nvPr/>
        </p:nvSpPr>
        <p:spPr>
          <a:xfrm>
            <a:off x="1430104" y="688932"/>
            <a:ext cx="7332342" cy="584775"/>
          </a:xfrm>
          <a:prstGeom prst="rect">
            <a:avLst/>
          </a:prstGeom>
          <a:noFill/>
        </p:spPr>
        <p:txBody>
          <a:bodyPr wrap="square" rtlCol="0" anchor="ctr" anchorCtr="0">
            <a:spAutoFit/>
          </a:bodyPr>
          <a:lstStyle/>
          <a:p>
            <a:pPr indent="6350" defTabSz="388938"/>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・既存の著作物に類似する文章の生成につながるプロンプトを入力しない</a:t>
            </a:r>
          </a:p>
          <a:p>
            <a:pPr indent="6350" defTabSz="388938"/>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・回答を公開等する場合、既存の著作物等に類似しないか確認する</a:t>
            </a:r>
            <a:endParaRPr lang="en-US" altLang="ja-JP" sz="18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22486758-4317-4029-9C72-ACBD4F01A753}"/>
              </a:ext>
            </a:extLst>
          </p:cNvPr>
          <p:cNvSpPr/>
          <p:nvPr/>
        </p:nvSpPr>
        <p:spPr>
          <a:xfrm>
            <a:off x="1541303" y="260271"/>
            <a:ext cx="7221142" cy="394955"/>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nchorCtr="0"/>
          <a:lstStyle/>
          <a:p>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著作権保護の</a:t>
            </a:r>
            <a:r>
              <a:rPr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ため、</a:t>
            </a: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以下２点を十分</a:t>
            </a:r>
            <a:r>
              <a:rPr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に留意</a:t>
            </a:r>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すること</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66BEE739-C3B5-45C0-AB93-2E49BC7103B3}"/>
              </a:ext>
            </a:extLst>
          </p:cNvPr>
          <p:cNvSpPr/>
          <p:nvPr/>
        </p:nvSpPr>
        <p:spPr>
          <a:xfrm>
            <a:off x="263813" y="260271"/>
            <a:ext cx="1277490" cy="101995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u="sng" dirty="0">
                <a:solidFill>
                  <a:schemeClr val="tx1"/>
                </a:solidFill>
                <a:latin typeface="メイリオ" panose="020B0604030504040204" pitchFamily="50" charset="-128"/>
                <a:ea typeface="メイリオ" panose="020B0604030504040204" pitchFamily="50" charset="-128"/>
              </a:rPr>
              <a:t>ルール２</a:t>
            </a:r>
          </a:p>
        </p:txBody>
      </p:sp>
      <p:sp>
        <p:nvSpPr>
          <p:cNvPr id="30" name="正方形/長方形 29">
            <a:extLst>
              <a:ext uri="{FF2B5EF4-FFF2-40B4-BE49-F238E27FC236}">
                <a16:creationId xmlns:a16="http://schemas.microsoft.com/office/drawing/2014/main" id="{ECD8DE88-296B-4A94-8307-4023FD4ABCB8}"/>
              </a:ext>
            </a:extLst>
          </p:cNvPr>
          <p:cNvSpPr/>
          <p:nvPr/>
        </p:nvSpPr>
        <p:spPr>
          <a:xfrm>
            <a:off x="263813" y="260231"/>
            <a:ext cx="8498632" cy="10189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C3E8D2A1-37B3-4640-A1FE-ABC7B4A555D7}"/>
              </a:ext>
            </a:extLst>
          </p:cNvPr>
          <p:cNvSpPr>
            <a:spLocks noGrp="1"/>
          </p:cNvSpPr>
          <p:nvPr>
            <p:ph type="sldNum" sz="quarter" idx="12"/>
          </p:nvPr>
        </p:nvSpPr>
        <p:spPr>
          <a:xfrm>
            <a:off x="6457950" y="6500188"/>
            <a:ext cx="2057400" cy="365125"/>
          </a:xfrm>
        </p:spPr>
        <p:txBody>
          <a:bodyPr/>
          <a:lstStyle/>
          <a:p>
            <a:fld id="{DA297164-4023-4F25-9783-EC8958175B14}" type="slidenum">
              <a:rPr kumimoji="1" lang="ja-JP" altLang="en-US" smtClean="0"/>
              <a:t>10</a:t>
            </a:fld>
            <a:endParaRPr kumimoji="1" lang="ja-JP" altLang="en-US"/>
          </a:p>
        </p:txBody>
      </p:sp>
      <p:sp>
        <p:nvSpPr>
          <p:cNvPr id="4" name="正方形/長方形 3">
            <a:extLst>
              <a:ext uri="{FF2B5EF4-FFF2-40B4-BE49-F238E27FC236}">
                <a16:creationId xmlns:a16="http://schemas.microsoft.com/office/drawing/2014/main" id="{6A9AAF9A-1E1A-2D15-DFD6-BE2D703F148F}"/>
              </a:ext>
            </a:extLst>
          </p:cNvPr>
          <p:cNvSpPr/>
          <p:nvPr/>
        </p:nvSpPr>
        <p:spPr>
          <a:xfrm>
            <a:off x="263812" y="1279922"/>
            <a:ext cx="8498633" cy="14008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　</a:t>
            </a:r>
          </a:p>
        </p:txBody>
      </p:sp>
      <p:sp>
        <p:nvSpPr>
          <p:cNvPr id="5" name="テキスト ボックス 4">
            <a:extLst>
              <a:ext uri="{FF2B5EF4-FFF2-40B4-BE49-F238E27FC236}">
                <a16:creationId xmlns:a16="http://schemas.microsoft.com/office/drawing/2014/main" id="{9C3FC8E3-74FA-5BEA-279B-6122CF00AF13}"/>
              </a:ext>
            </a:extLst>
          </p:cNvPr>
          <p:cNvSpPr txBox="1"/>
          <p:nvPr/>
        </p:nvSpPr>
        <p:spPr>
          <a:xfrm>
            <a:off x="431516" y="1333731"/>
            <a:ext cx="8198777" cy="1272143"/>
          </a:xfrm>
          <a:prstGeom prst="rect">
            <a:avLst/>
          </a:prstGeom>
          <a:noFill/>
        </p:spPr>
        <p:txBody>
          <a:bodyPr wrap="square" rtlCol="0">
            <a:spAutoFit/>
          </a:bodyPr>
          <a:lstStyle/>
          <a:p>
            <a:pPr>
              <a:lnSpc>
                <a:spcPts val="2300"/>
              </a:lnSpc>
            </a:pPr>
            <a:r>
              <a:rPr kumimoji="1" lang="ja-JP" altLang="en-US" dirty="0">
                <a:latin typeface="メイリオ" panose="020B0604030504040204" pitchFamily="50" charset="-128"/>
                <a:ea typeface="メイリオ" panose="020B0604030504040204" pitchFamily="50" charset="-128"/>
              </a:rPr>
              <a:t>　</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生成されたデータが、既存の著作物と同一・類似している場合は、当該生成物の利用が当該著作物の著作権侵害になる可能性もあります。</a:t>
            </a:r>
            <a:endParaRPr lang="en-US" altLang="ja-JP" b="0" i="0" u="none" strike="noStrike" baseline="0" dirty="0">
              <a:solidFill>
                <a:srgbClr val="000000"/>
              </a:solidFill>
              <a:latin typeface="メイリオ" panose="020B0604030504040204" pitchFamily="50" charset="-128"/>
              <a:ea typeface="メイリオ" panose="020B0604030504040204" pitchFamily="50" charset="-128"/>
            </a:endParaRPr>
          </a:p>
          <a:p>
            <a:pPr>
              <a:lnSpc>
                <a:spcPts val="2300"/>
              </a:lnSpc>
            </a:pP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　特に生成したものを配信・公開等する場合には、</a:t>
            </a:r>
            <a:r>
              <a:rPr lang="ja-JP" altLang="en-US" b="0" i="0" u="sng" strike="noStrike" baseline="0" dirty="0">
                <a:solidFill>
                  <a:srgbClr val="000000"/>
                </a:solidFill>
                <a:latin typeface="メイリオ" panose="020B0604030504040204" pitchFamily="50" charset="-128"/>
                <a:ea typeface="メイリオ" panose="020B0604030504040204" pitchFamily="50" charset="-128"/>
              </a:rPr>
              <a:t>既存著作物に類似しないかの調査</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を行うようにしてください。</a:t>
            </a:r>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AF62A404-81FC-1108-CB03-4D7F8C88BE31}"/>
              </a:ext>
            </a:extLst>
          </p:cNvPr>
          <p:cNvSpPr/>
          <p:nvPr/>
        </p:nvSpPr>
        <p:spPr>
          <a:xfrm>
            <a:off x="263813" y="2891786"/>
            <a:ext cx="8498633" cy="18138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　</a:t>
            </a:r>
          </a:p>
        </p:txBody>
      </p:sp>
      <p:sp>
        <p:nvSpPr>
          <p:cNvPr id="10" name="テキスト ボックス 9">
            <a:extLst>
              <a:ext uri="{FF2B5EF4-FFF2-40B4-BE49-F238E27FC236}">
                <a16:creationId xmlns:a16="http://schemas.microsoft.com/office/drawing/2014/main" id="{65AB050A-EB5B-1E61-06A7-65C968BA2306}"/>
              </a:ext>
            </a:extLst>
          </p:cNvPr>
          <p:cNvSpPr txBox="1"/>
          <p:nvPr/>
        </p:nvSpPr>
        <p:spPr>
          <a:xfrm>
            <a:off x="429858" y="3457639"/>
            <a:ext cx="8198777" cy="1272143"/>
          </a:xfrm>
          <a:prstGeom prst="rect">
            <a:avLst/>
          </a:prstGeom>
          <a:noFill/>
        </p:spPr>
        <p:txBody>
          <a:bodyPr wrap="square" rtlCol="0">
            <a:spAutoFit/>
          </a:bodyPr>
          <a:lstStyle/>
          <a:p>
            <a:pPr>
              <a:lnSpc>
                <a:spcPts val="2300"/>
              </a:lnSpc>
            </a:pPr>
            <a:r>
              <a:rPr kumimoji="1" lang="ja-JP" altLang="en-US" dirty="0">
                <a:latin typeface="メイリオ" panose="020B0604030504040204" pitchFamily="50" charset="-128"/>
                <a:ea typeface="メイリオ" panose="020B0604030504040204" pitchFamily="50" charset="-128"/>
              </a:rPr>
              <a:t>　</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生成</a:t>
            </a:r>
            <a:r>
              <a:rPr lang="en-US" altLang="ja-JP" b="0" i="0" u="none" strike="noStrike" baseline="0" dirty="0">
                <a:solidFill>
                  <a:srgbClr val="000000"/>
                </a:solidFill>
                <a:latin typeface="メイリオ" panose="020B0604030504040204" pitchFamily="50" charset="-128"/>
                <a:ea typeface="メイリオ" panose="020B0604030504040204" pitchFamily="50" charset="-128"/>
              </a:rPr>
              <a:t>AI</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が生成した回答は表現・言い回しが自然であるため、正しいと感じてしまいます。しかし、最新の情報を反映していなかったり、偏った価値観等が反映されてしまうこともあるなど、</a:t>
            </a:r>
            <a:r>
              <a:rPr lang="ja-JP" altLang="en-US" b="0" i="0" u="sng" strike="noStrike" baseline="0" dirty="0">
                <a:solidFill>
                  <a:srgbClr val="000000"/>
                </a:solidFill>
                <a:latin typeface="メイリオ" panose="020B0604030504040204" pitchFamily="50" charset="-128"/>
                <a:ea typeface="メイリオ" panose="020B0604030504040204" pitchFamily="50" charset="-128"/>
              </a:rPr>
              <a:t>必ずしも「正確」とは限りません</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ので</a:t>
            </a:r>
            <a:br>
              <a:rPr lang="en-US" altLang="ja-JP" b="0" i="0" u="none" strike="noStrike" baseline="0" dirty="0">
                <a:solidFill>
                  <a:srgbClr val="000000"/>
                </a:solidFill>
                <a:latin typeface="メイリオ" panose="020B0604030504040204" pitchFamily="50" charset="-128"/>
                <a:ea typeface="メイリオ" panose="020B0604030504040204" pitchFamily="50" charset="-128"/>
              </a:rPr>
            </a:b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注意してください。</a:t>
            </a:r>
            <a:endParaRPr kumimoji="1" lang="ja-JP" altLang="en-US"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C554043-D72D-FA76-FA70-648E6734A2CF}"/>
              </a:ext>
            </a:extLst>
          </p:cNvPr>
          <p:cNvSpPr/>
          <p:nvPr/>
        </p:nvSpPr>
        <p:spPr>
          <a:xfrm>
            <a:off x="263813" y="4927319"/>
            <a:ext cx="8498633" cy="17137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　</a:t>
            </a:r>
          </a:p>
        </p:txBody>
      </p:sp>
      <p:sp>
        <p:nvSpPr>
          <p:cNvPr id="13" name="テキスト ボックス 12">
            <a:extLst>
              <a:ext uri="{FF2B5EF4-FFF2-40B4-BE49-F238E27FC236}">
                <a16:creationId xmlns:a16="http://schemas.microsoft.com/office/drawing/2014/main" id="{427A5433-2847-8674-03FC-94F18C3BFD2C}"/>
              </a:ext>
            </a:extLst>
          </p:cNvPr>
          <p:cNvSpPr txBox="1"/>
          <p:nvPr/>
        </p:nvSpPr>
        <p:spPr>
          <a:xfrm>
            <a:off x="429858" y="5663852"/>
            <a:ext cx="8198777" cy="977191"/>
          </a:xfrm>
          <a:prstGeom prst="rect">
            <a:avLst/>
          </a:prstGeom>
          <a:noFill/>
        </p:spPr>
        <p:txBody>
          <a:bodyPr wrap="square" rtlCol="0">
            <a:spAutoFit/>
          </a:bodyPr>
          <a:lstStyle/>
          <a:p>
            <a:pPr>
              <a:lnSpc>
                <a:spcPts val="2300"/>
              </a:lnSpc>
            </a:pPr>
            <a:r>
              <a:rPr kumimoji="1" lang="ja-JP" altLang="en-US" dirty="0">
                <a:latin typeface="メイリオ" panose="020B0604030504040204" pitchFamily="50" charset="-128"/>
                <a:ea typeface="メイリオ" panose="020B0604030504040204" pitchFamily="50" charset="-128"/>
              </a:rPr>
              <a:t>　</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内容を確認した後、翻訳文や要約文等、生成</a:t>
            </a:r>
            <a:r>
              <a:rPr lang="en-US" altLang="ja-JP" b="0" i="0" u="none" strike="noStrike" baseline="0" dirty="0">
                <a:solidFill>
                  <a:srgbClr val="000000"/>
                </a:solidFill>
                <a:latin typeface="メイリオ" panose="020B0604030504040204" pitchFamily="50" charset="-128"/>
                <a:ea typeface="メイリオ" panose="020B0604030504040204" pitchFamily="50" charset="-128"/>
              </a:rPr>
              <a:t>AI </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の回答を対外的にそのまま使用する場合は、</a:t>
            </a:r>
            <a:r>
              <a:rPr lang="ja-JP" altLang="en-US" b="0" i="0" u="sng" strike="noStrike" baseline="0" dirty="0">
                <a:solidFill>
                  <a:srgbClr val="000000"/>
                </a:solidFill>
                <a:latin typeface="メイリオ" panose="020B0604030504040204" pitchFamily="50" charset="-128"/>
                <a:ea typeface="メイリオ" panose="020B0604030504040204" pitchFamily="50" charset="-128"/>
              </a:rPr>
              <a:t>「文章生成 </a:t>
            </a:r>
            <a:r>
              <a:rPr lang="en-US" altLang="ja-JP" b="0" i="0" u="sng" strike="noStrike" baseline="0" dirty="0">
                <a:solidFill>
                  <a:srgbClr val="000000"/>
                </a:solidFill>
                <a:latin typeface="メイリオ" panose="020B0604030504040204" pitchFamily="50" charset="-128"/>
                <a:ea typeface="メイリオ" panose="020B0604030504040204" pitchFamily="50" charset="-128"/>
              </a:rPr>
              <a:t>AI</a:t>
            </a:r>
            <a:r>
              <a:rPr lang="ja-JP" altLang="en-US" b="0" i="0" u="sng" strike="noStrike" baseline="0" dirty="0">
                <a:solidFill>
                  <a:srgbClr val="000000"/>
                </a:solidFill>
                <a:latin typeface="メイリオ" panose="020B0604030504040204" pitchFamily="50" charset="-128"/>
                <a:ea typeface="メイリオ" panose="020B0604030504040204" pitchFamily="50" charset="-128"/>
              </a:rPr>
              <a:t>により作成」と記載</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することで、生成された文章が </a:t>
            </a:r>
            <a:r>
              <a:rPr lang="en-US" altLang="ja-JP" b="0" i="0" u="none" strike="noStrike" baseline="0" dirty="0">
                <a:solidFill>
                  <a:srgbClr val="000000"/>
                </a:solidFill>
                <a:latin typeface="メイリオ" panose="020B0604030504040204" pitchFamily="50" charset="-128"/>
                <a:ea typeface="メイリオ" panose="020B0604030504040204" pitchFamily="50" charset="-128"/>
              </a:rPr>
              <a:t>AI </a:t>
            </a:r>
            <a:r>
              <a:rPr lang="ja-JP" altLang="en-US" b="0" i="0" u="none" strike="noStrike" baseline="0" dirty="0">
                <a:solidFill>
                  <a:srgbClr val="000000"/>
                </a:solidFill>
                <a:latin typeface="メイリオ" panose="020B0604030504040204" pitchFamily="50" charset="-128"/>
                <a:ea typeface="メイリオ" panose="020B0604030504040204" pitchFamily="50" charset="-128"/>
              </a:rPr>
              <a:t>によるものか人間によるものかを読み手に伝えることができます。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168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58B1E54-2E35-4880-994F-35A5995DBD3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656423" y="357387"/>
            <a:ext cx="4159448" cy="46195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4" name="グループ化 3">
            <a:extLst>
              <a:ext uri="{FF2B5EF4-FFF2-40B4-BE49-F238E27FC236}">
                <a16:creationId xmlns:a16="http://schemas.microsoft.com/office/drawing/2014/main" id="{E0C46FEC-EB7C-46AC-9137-EDB699D9382F}"/>
              </a:ext>
            </a:extLst>
          </p:cNvPr>
          <p:cNvGrpSpPr/>
          <p:nvPr/>
        </p:nvGrpSpPr>
        <p:grpSpPr>
          <a:xfrm>
            <a:off x="566841" y="4203314"/>
            <a:ext cx="7763182" cy="650875"/>
            <a:chOff x="628650" y="362621"/>
            <a:chExt cx="7763182" cy="650875"/>
          </a:xfrm>
        </p:grpSpPr>
        <p:sp>
          <p:nvSpPr>
            <p:cNvPr id="5" name="正方形/長方形 4">
              <a:extLst>
                <a:ext uri="{FF2B5EF4-FFF2-40B4-BE49-F238E27FC236}">
                  <a16:creationId xmlns:a16="http://schemas.microsoft.com/office/drawing/2014/main" id="{07435FF8-7264-4341-8355-A02C051431B6}"/>
                </a:ext>
              </a:extLst>
            </p:cNvPr>
            <p:cNvSpPr/>
            <p:nvPr/>
          </p:nvSpPr>
          <p:spPr>
            <a:xfrm>
              <a:off x="1814052" y="362622"/>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500" dirty="0">
                  <a:solidFill>
                    <a:schemeClr val="accent6"/>
                  </a:solidFill>
                  <a:latin typeface="メイリオ" panose="020B0604030504040204" pitchFamily="50" charset="-128"/>
                  <a:ea typeface="メイリオ" panose="020B0604030504040204" pitchFamily="50" charset="-128"/>
                </a:rPr>
                <a:t>生成</a:t>
              </a:r>
              <a:r>
                <a:rPr lang="en-US" altLang="ja-JP" sz="3500" dirty="0">
                  <a:solidFill>
                    <a:schemeClr val="accent6"/>
                  </a:solidFill>
                  <a:latin typeface="メイリオ" panose="020B0604030504040204" pitchFamily="50" charset="-128"/>
                  <a:ea typeface="メイリオ" panose="020B0604030504040204" pitchFamily="50" charset="-128"/>
                </a:rPr>
                <a:t>AI</a:t>
              </a:r>
              <a:r>
                <a:rPr lang="ja-JP" altLang="en-US" sz="3500" dirty="0">
                  <a:solidFill>
                    <a:schemeClr val="accent6"/>
                  </a:solidFill>
                  <a:latin typeface="メイリオ" panose="020B0604030504040204" pitchFamily="50" charset="-128"/>
                  <a:ea typeface="メイリオ" panose="020B0604030504040204" pitchFamily="50" charset="-128"/>
                </a:rPr>
                <a:t>の利活用について</a:t>
              </a:r>
              <a:endParaRPr kumimoji="1" lang="ja-JP" altLang="en-US" sz="3500" dirty="0">
                <a:solidFill>
                  <a:schemeClr val="accent6"/>
                </a:solidFill>
              </a:endParaRPr>
            </a:p>
          </p:txBody>
        </p:sp>
        <p:sp>
          <p:nvSpPr>
            <p:cNvPr id="6" name="正方形/長方形 5">
              <a:extLst>
                <a:ext uri="{FF2B5EF4-FFF2-40B4-BE49-F238E27FC236}">
                  <a16:creationId xmlns:a16="http://schemas.microsoft.com/office/drawing/2014/main" id="{E3F1B449-3410-41E7-A8AB-C694F9A14597}"/>
                </a:ext>
              </a:extLst>
            </p:cNvPr>
            <p:cNvSpPr/>
            <p:nvPr/>
          </p:nvSpPr>
          <p:spPr>
            <a:xfrm>
              <a:off x="628650" y="362623"/>
              <a:ext cx="1185402"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３章</a:t>
              </a:r>
            </a:p>
          </p:txBody>
        </p:sp>
        <p:cxnSp>
          <p:nvCxnSpPr>
            <p:cNvPr id="7" name="直線コネクタ 6">
              <a:extLst>
                <a:ext uri="{FF2B5EF4-FFF2-40B4-BE49-F238E27FC236}">
                  <a16:creationId xmlns:a16="http://schemas.microsoft.com/office/drawing/2014/main" id="{147A6370-BD8A-4141-B4DA-978182D1374A}"/>
                </a:ext>
              </a:extLst>
            </p:cNvPr>
            <p:cNvCxnSpPr>
              <a:cxnSpLocks/>
            </p:cNvCxnSpPr>
            <p:nvPr/>
          </p:nvCxnSpPr>
          <p:spPr>
            <a:xfrm flipV="1">
              <a:off x="1202608" y="362621"/>
              <a:ext cx="7189224" cy="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2DA43017-FF9A-44BA-84D6-F8AA05101ACA}"/>
              </a:ext>
            </a:extLst>
          </p:cNvPr>
          <p:cNvSpPr>
            <a:spLocks noGrp="1"/>
          </p:cNvSpPr>
          <p:nvPr>
            <p:ph type="sldNum" sz="quarter" idx="12"/>
          </p:nvPr>
        </p:nvSpPr>
        <p:spPr/>
        <p:txBody>
          <a:bodyPr/>
          <a:lstStyle/>
          <a:p>
            <a:fld id="{DA297164-4023-4F25-9783-EC8958175B14}" type="slidenum">
              <a:rPr kumimoji="1" lang="ja-JP" altLang="en-US" smtClean="0"/>
              <a:t>11</a:t>
            </a:fld>
            <a:endParaRPr kumimoji="1" lang="ja-JP" altLang="en-US"/>
          </a:p>
        </p:txBody>
      </p:sp>
    </p:spTree>
    <p:extLst>
      <p:ext uri="{BB962C8B-B14F-4D97-AF65-F5344CB8AC3E}">
        <p14:creationId xmlns:p14="http://schemas.microsoft.com/office/powerpoint/2010/main" val="363105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25">
            <a:extLst>
              <a:ext uri="{FF2B5EF4-FFF2-40B4-BE49-F238E27FC236}">
                <a16:creationId xmlns:a16="http://schemas.microsoft.com/office/drawing/2014/main" id="{492973BA-9AE5-4C7A-83D1-266949198123}"/>
              </a:ext>
            </a:extLst>
          </p:cNvPr>
          <p:cNvGraphicFramePr>
            <a:graphicFrameLocks noGrp="1"/>
          </p:cNvGraphicFramePr>
          <p:nvPr>
            <p:extLst>
              <p:ext uri="{D42A27DB-BD31-4B8C-83A1-F6EECF244321}">
                <p14:modId xmlns:p14="http://schemas.microsoft.com/office/powerpoint/2010/main" val="1290995313"/>
              </p:ext>
            </p:extLst>
          </p:nvPr>
        </p:nvGraphicFramePr>
        <p:xfrm>
          <a:off x="650342" y="1714870"/>
          <a:ext cx="7843316" cy="2494279"/>
        </p:xfrm>
        <a:graphic>
          <a:graphicData uri="http://schemas.openxmlformats.org/drawingml/2006/table">
            <a:tbl>
              <a:tblPr bandRow="1">
                <a:tableStyleId>{16D9F66E-5EB9-4882-86FB-DCBF35E3C3E4}</a:tableStyleId>
              </a:tblPr>
              <a:tblGrid>
                <a:gridCol w="2609850">
                  <a:extLst>
                    <a:ext uri="{9D8B030D-6E8A-4147-A177-3AD203B41FA5}">
                      <a16:colId xmlns:a16="http://schemas.microsoft.com/office/drawing/2014/main" val="686113765"/>
                    </a:ext>
                  </a:extLst>
                </a:gridCol>
                <a:gridCol w="5233466">
                  <a:extLst>
                    <a:ext uri="{9D8B030D-6E8A-4147-A177-3AD203B41FA5}">
                      <a16:colId xmlns:a16="http://schemas.microsoft.com/office/drawing/2014/main" val="2893694077"/>
                    </a:ext>
                  </a:extLst>
                </a:gridCol>
              </a:tblGrid>
              <a:tr h="420130">
                <a:tc>
                  <a:txBody>
                    <a:bodyPr/>
                    <a:lstStyle/>
                    <a:p>
                      <a:pPr algn="ctr"/>
                      <a:r>
                        <a:rPr kumimoji="1" lang="ja-JP" altLang="en-US" b="1" dirty="0">
                          <a:latin typeface="メイリオ" panose="020B0604030504040204" pitchFamily="50" charset="-128"/>
                          <a:ea typeface="メイリオ" panose="020B0604030504040204" pitchFamily="50" charset="-128"/>
                        </a:rPr>
                        <a:t>文書の要約</a:t>
                      </a:r>
                    </a:p>
                  </a:txBody>
                  <a:tcPr anchor="ctr"/>
                </a:tc>
                <a:tc>
                  <a:txBody>
                    <a:bodyPr/>
                    <a:lstStyle/>
                    <a:p>
                      <a:r>
                        <a:rPr kumimoji="1" lang="ja-JP" altLang="en-US" dirty="0">
                          <a:latin typeface="メイリオ" panose="020B0604030504040204" pitchFamily="50" charset="-128"/>
                          <a:ea typeface="メイリオ" panose="020B0604030504040204" pitchFamily="50" charset="-128"/>
                        </a:rPr>
                        <a:t>・計画等から必要な情報を抽出</a:t>
                      </a:r>
                    </a:p>
                  </a:txBody>
                  <a:tcPr anchor="ctr"/>
                </a:tc>
                <a:extLst>
                  <a:ext uri="{0D108BD9-81ED-4DB2-BD59-A6C34878D82A}">
                    <a16:rowId xmlns:a16="http://schemas.microsoft.com/office/drawing/2014/main" val="439614723"/>
                  </a:ext>
                </a:extLst>
              </a:tr>
              <a:tr h="921054">
                <a:tc>
                  <a:txBody>
                    <a:bodyPr/>
                    <a:lstStyle/>
                    <a:p>
                      <a:pPr algn="ctr"/>
                      <a:r>
                        <a:rPr kumimoji="1" lang="ja-JP" altLang="en-US" b="1" dirty="0">
                          <a:latin typeface="メイリオ" panose="020B0604030504040204" pitchFamily="50" charset="-128"/>
                          <a:ea typeface="メイリオ" panose="020B0604030504040204" pitchFamily="50" charset="-128"/>
                        </a:rPr>
                        <a:t>文章の作成補助</a:t>
                      </a:r>
                    </a:p>
                  </a:txBody>
                  <a:tcPr anchor="ctr"/>
                </a:tc>
                <a:tc>
                  <a:txBody>
                    <a:bodyPr/>
                    <a:lstStyle/>
                    <a:p>
                      <a:r>
                        <a:rPr kumimoji="1" lang="ja-JP" altLang="en-US" dirty="0">
                          <a:latin typeface="メイリオ" panose="020B0604030504040204" pitchFamily="50" charset="-128"/>
                          <a:ea typeface="メイリオ" panose="020B0604030504040204" pitchFamily="50" charset="-128"/>
                        </a:rPr>
                        <a:t>・言い換え</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・多言語への翻訳</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・文案の作成</a:t>
                      </a:r>
                      <a:endParaRPr kumimoji="1"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92734604"/>
                  </a:ext>
                </a:extLst>
              </a:tr>
              <a:tr h="513015">
                <a:tc>
                  <a:txBody>
                    <a:bodyPr/>
                    <a:lstStyle/>
                    <a:p>
                      <a:pPr algn="ctr"/>
                      <a:r>
                        <a:rPr kumimoji="1" lang="ja-JP" altLang="en-US" b="1" dirty="0">
                          <a:latin typeface="メイリオ" panose="020B0604030504040204" pitchFamily="50" charset="-128"/>
                          <a:ea typeface="メイリオ" panose="020B0604030504040204" pitchFamily="50" charset="-128"/>
                        </a:rPr>
                        <a:t>アイデア出し</a:t>
                      </a:r>
                    </a:p>
                  </a:txBody>
                  <a:tcPr anchor="ctr"/>
                </a:tc>
                <a:tc>
                  <a:txBody>
                    <a:bodyPr/>
                    <a:lstStyle/>
                    <a:p>
                      <a:r>
                        <a:rPr kumimoji="1" lang="ja-JP" altLang="en-US" dirty="0">
                          <a:latin typeface="メイリオ" panose="020B0604030504040204" pitchFamily="50" charset="-128"/>
                          <a:ea typeface="メイリオ" panose="020B0604030504040204" pitchFamily="50" charset="-128"/>
                        </a:rPr>
                        <a:t>・アイデアの提案</a:t>
                      </a:r>
                      <a:endParaRPr kumimoji="1"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67419848"/>
                  </a:ext>
                </a:extLst>
              </a:tr>
              <a:tr h="513015">
                <a:tc>
                  <a:txBody>
                    <a:bodyPr/>
                    <a:lstStyle/>
                    <a:p>
                      <a:pPr algn="ctr"/>
                      <a:r>
                        <a:rPr kumimoji="1" lang="ja-JP" altLang="en-US" b="1" dirty="0">
                          <a:latin typeface="メイリオ" panose="020B0604030504040204" pitchFamily="50" charset="-128"/>
                          <a:ea typeface="メイリオ" panose="020B0604030504040204" pitchFamily="50" charset="-128"/>
                        </a:rPr>
                        <a:t>リスク評価</a:t>
                      </a:r>
                    </a:p>
                  </a:txBody>
                  <a:tcPr anchor="ctr"/>
                </a:tc>
                <a:tc>
                  <a:txBody>
                    <a:bodyPr/>
                    <a:lstStyle/>
                    <a:p>
                      <a:r>
                        <a:rPr kumimoji="1" lang="ja-JP" altLang="en-US" dirty="0">
                          <a:latin typeface="メイリオ" panose="020B0604030504040204" pitchFamily="50" charset="-128"/>
                          <a:ea typeface="メイリオ" panose="020B0604030504040204" pitchFamily="50" charset="-128"/>
                        </a:rPr>
                        <a:t>・新規事業等のリスク評価</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・報道提供の反応予測</a:t>
                      </a:r>
                      <a:endParaRPr kumimoji="1"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89218631"/>
                  </a:ext>
                </a:extLst>
              </a:tr>
            </a:tbl>
          </a:graphicData>
        </a:graphic>
      </p:graphicFrame>
      <p:sp>
        <p:nvSpPr>
          <p:cNvPr id="29" name="テキスト ボックス 28">
            <a:extLst>
              <a:ext uri="{FF2B5EF4-FFF2-40B4-BE49-F238E27FC236}">
                <a16:creationId xmlns:a16="http://schemas.microsoft.com/office/drawing/2014/main" id="{9A64FC74-86A1-46B4-89A6-6C2492FFECBA}"/>
              </a:ext>
            </a:extLst>
          </p:cNvPr>
          <p:cNvSpPr txBox="1"/>
          <p:nvPr/>
        </p:nvSpPr>
        <p:spPr>
          <a:xfrm>
            <a:off x="585266" y="4849655"/>
            <a:ext cx="7886700" cy="1200329"/>
          </a:xfrm>
          <a:prstGeom prst="rect">
            <a:avLst/>
          </a:prstGeom>
          <a:noFill/>
        </p:spPr>
        <p:txBody>
          <a:bodyPr wrap="square" rtlCol="0" anchor="ctr" anchorCtr="0">
            <a:spAutoFit/>
          </a:bodyPr>
          <a:lstStyle/>
          <a:p>
            <a:r>
              <a:rPr kumimoji="1" lang="ja-JP" altLang="en-US" dirty="0">
                <a:latin typeface="メイリオ" panose="020B0604030504040204" pitchFamily="50" charset="-128"/>
                <a:ea typeface="メイリオ" panose="020B0604030504040204" pitchFamily="50" charset="-128"/>
              </a:rPr>
              <a:t>● 同じような内容のプロンプトを入力した場合でも回答結果が異なること</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があるため、</a:t>
            </a:r>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プロンプトの内容や条件（特に「立場」、「目的・背景」、</a:t>
            </a:r>
            <a:endParaRPr kumimoji="1" lang="en-US" altLang="ja-JP"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   「出力形式」）を具体化することが重要</a:t>
            </a:r>
            <a:r>
              <a:rPr kumimoji="1" lang="ja-JP" altLang="en-US" dirty="0">
                <a:latin typeface="メイリオ" panose="020B0604030504040204" pitchFamily="50" charset="-128"/>
                <a:ea typeface="メイリオ" panose="020B0604030504040204" pitchFamily="50" charset="-128"/>
              </a:rPr>
              <a:t>です。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また、</a:t>
            </a:r>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回答に対し追加でプロンプトを入力する</a:t>
            </a:r>
            <a:r>
              <a:rPr kumimoji="1" lang="ja-JP" altLang="en-US" dirty="0">
                <a:latin typeface="メイリオ" panose="020B0604030504040204" pitchFamily="50" charset="-128"/>
                <a:ea typeface="メイリオ" panose="020B0604030504040204" pitchFamily="50" charset="-128"/>
              </a:rPr>
              <a:t>のも効果的です。</a:t>
            </a:r>
            <a:endParaRPr kumimoji="1" lang="en-US" altLang="ja-JP"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7F9EDCA-0181-49A8-9483-353E357FFE3B}"/>
              </a:ext>
            </a:extLst>
          </p:cNvPr>
          <p:cNvSpPr txBox="1"/>
          <p:nvPr/>
        </p:nvSpPr>
        <p:spPr>
          <a:xfrm>
            <a:off x="835988" y="5996070"/>
            <a:ext cx="4901134" cy="738664"/>
          </a:xfrm>
          <a:prstGeom prst="rect">
            <a:avLst/>
          </a:prstGeom>
          <a:noFill/>
        </p:spPr>
        <p:txBody>
          <a:bodyPr wrap="square" rtlCol="0" anchor="ctr" anchorCtr="0">
            <a:spAutoFit/>
          </a:bodyPr>
          <a:lstStyle/>
          <a:p>
            <a:r>
              <a:rPr kumimoji="1" lang="ja-JP" altLang="en-US" sz="1400" dirty="0">
                <a:latin typeface="メイリオ" panose="020B0604030504040204" pitchFamily="50" charset="-128"/>
                <a:ea typeface="メイリオ" panose="020B0604030504040204" pitchFamily="50" charset="-128"/>
              </a:rPr>
              <a:t>「立場」</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生成</a:t>
            </a:r>
            <a:r>
              <a:rPr kumimoji="1" lang="en-US" altLang="ja-JP" sz="1400" dirty="0">
                <a:latin typeface="メイリオ" panose="020B0604030504040204" pitchFamily="50" charset="-128"/>
                <a:ea typeface="メイリオ" panose="020B0604030504040204" pitchFamily="50" charset="-128"/>
              </a:rPr>
              <a:t>AI</a:t>
            </a:r>
            <a:r>
              <a:rPr kumimoji="1" lang="ja-JP" altLang="en-US" sz="1400" dirty="0">
                <a:latin typeface="メイリオ" panose="020B0604030504040204" pitchFamily="50" charset="-128"/>
                <a:ea typeface="メイリオ" panose="020B0604030504040204" pitchFamily="50" charset="-128"/>
              </a:rPr>
              <a:t>に与える役割（例：大阪府職員 等）</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「目的・背景」</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前提条件（例：説明会を開催する 等）</a:t>
            </a:r>
          </a:p>
          <a:p>
            <a:r>
              <a:rPr kumimoji="1" lang="ja-JP" altLang="en-US" sz="1400" dirty="0">
                <a:latin typeface="メイリオ" panose="020B0604030504040204" pitchFamily="50" charset="-128"/>
                <a:ea typeface="メイリオ" panose="020B0604030504040204" pitchFamily="50" charset="-128"/>
              </a:rPr>
              <a:t>「出力形式」</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文字数、箇条書き 等（例：挨拶文 等）</a:t>
            </a:r>
          </a:p>
        </p:txBody>
      </p:sp>
      <p:grpSp>
        <p:nvGrpSpPr>
          <p:cNvPr id="15" name="グループ化 14">
            <a:extLst>
              <a:ext uri="{FF2B5EF4-FFF2-40B4-BE49-F238E27FC236}">
                <a16:creationId xmlns:a16="http://schemas.microsoft.com/office/drawing/2014/main" id="{08EBF0C1-318B-4A36-90C4-FA442F666136}"/>
              </a:ext>
            </a:extLst>
          </p:cNvPr>
          <p:cNvGrpSpPr/>
          <p:nvPr/>
        </p:nvGrpSpPr>
        <p:grpSpPr>
          <a:xfrm>
            <a:off x="628650" y="362623"/>
            <a:ext cx="7781925" cy="663907"/>
            <a:chOff x="628650" y="362623"/>
            <a:chExt cx="7781925" cy="663907"/>
          </a:xfrm>
        </p:grpSpPr>
        <p:sp>
          <p:nvSpPr>
            <p:cNvPr id="16" name="正方形/長方形 15">
              <a:extLst>
                <a:ext uri="{FF2B5EF4-FFF2-40B4-BE49-F238E27FC236}">
                  <a16:creationId xmlns:a16="http://schemas.microsoft.com/office/drawing/2014/main" id="{2087F41C-FE5F-40CC-83A6-D1E9FFF6183D}"/>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メイリオ" panose="020B0604030504040204" pitchFamily="50" charset="-128"/>
                  <a:ea typeface="メイリオ" panose="020B0604030504040204" pitchFamily="50" charset="-128"/>
                </a:rPr>
                <a:t>効果的な活用</a:t>
              </a:r>
              <a:endParaRPr kumimoji="1" lang="ja-JP" altLang="en-US" sz="3200" dirty="0">
                <a:solidFill>
                  <a:schemeClr val="tx1"/>
                </a:solidFill>
              </a:endParaRPr>
            </a:p>
          </p:txBody>
        </p:sp>
        <p:sp>
          <p:nvSpPr>
            <p:cNvPr id="20" name="正方形/長方形 19">
              <a:extLst>
                <a:ext uri="{FF2B5EF4-FFF2-40B4-BE49-F238E27FC236}">
                  <a16:creationId xmlns:a16="http://schemas.microsoft.com/office/drawing/2014/main" id="{2C95271B-9342-4EF4-9C1F-B937E9D7A06F}"/>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１</a:t>
              </a:r>
            </a:p>
          </p:txBody>
        </p:sp>
        <p:cxnSp>
          <p:nvCxnSpPr>
            <p:cNvPr id="21" name="直線コネクタ 20">
              <a:extLst>
                <a:ext uri="{FF2B5EF4-FFF2-40B4-BE49-F238E27FC236}">
                  <a16:creationId xmlns:a16="http://schemas.microsoft.com/office/drawing/2014/main" id="{82B4582A-0B45-48FA-914D-EC197E997893}"/>
                </a:ext>
              </a:extLst>
            </p:cNvPr>
            <p:cNvCxnSpPr>
              <a:cxnSpLocks/>
              <a:stCxn id="20"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F1E1AC32-7493-B6F2-34C1-90A195416B00}"/>
              </a:ext>
            </a:extLst>
          </p:cNvPr>
          <p:cNvSpPr/>
          <p:nvPr/>
        </p:nvSpPr>
        <p:spPr>
          <a:xfrm>
            <a:off x="628648" y="1183579"/>
            <a:ext cx="1098541" cy="40856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①</a:t>
            </a:r>
          </a:p>
        </p:txBody>
      </p:sp>
      <p:sp>
        <p:nvSpPr>
          <p:cNvPr id="9" name="正方形/長方形 8">
            <a:extLst>
              <a:ext uri="{FF2B5EF4-FFF2-40B4-BE49-F238E27FC236}">
                <a16:creationId xmlns:a16="http://schemas.microsoft.com/office/drawing/2014/main" id="{4C4A9D45-A34F-C30C-3B59-A378575E620C}"/>
              </a:ext>
            </a:extLst>
          </p:cNvPr>
          <p:cNvSpPr/>
          <p:nvPr/>
        </p:nvSpPr>
        <p:spPr>
          <a:xfrm>
            <a:off x="1727192" y="1183579"/>
            <a:ext cx="6766465" cy="40716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000" b="1" u="sng"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効果的と思われる活用分野</a:t>
            </a:r>
            <a:endParaRPr kumimoji="1" lang="ja-JP" altLang="en-US" sz="2000" b="1" u="sng"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F788720B-4BB8-E766-6EB6-CB64232E15A2}"/>
              </a:ext>
            </a:extLst>
          </p:cNvPr>
          <p:cNvGrpSpPr/>
          <p:nvPr/>
        </p:nvGrpSpPr>
        <p:grpSpPr>
          <a:xfrm>
            <a:off x="628649" y="4379921"/>
            <a:ext cx="7865008" cy="408563"/>
            <a:chOff x="867360" y="1105239"/>
            <a:chExt cx="3036725" cy="408563"/>
          </a:xfrm>
        </p:grpSpPr>
        <p:sp>
          <p:nvSpPr>
            <p:cNvPr id="11" name="正方形/長方形 10">
              <a:extLst>
                <a:ext uri="{FF2B5EF4-FFF2-40B4-BE49-F238E27FC236}">
                  <a16:creationId xmlns:a16="http://schemas.microsoft.com/office/drawing/2014/main" id="{F89010CA-6565-5FCD-8CFC-5D62329C86FC}"/>
                </a:ext>
              </a:extLst>
            </p:cNvPr>
            <p:cNvSpPr/>
            <p:nvPr/>
          </p:nvSpPr>
          <p:spPr>
            <a:xfrm>
              <a:off x="867360" y="1105239"/>
              <a:ext cx="424153"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②</a:t>
              </a:r>
            </a:p>
          </p:txBody>
        </p:sp>
        <p:sp>
          <p:nvSpPr>
            <p:cNvPr id="12" name="正方形/長方形 11">
              <a:extLst>
                <a:ext uri="{FF2B5EF4-FFF2-40B4-BE49-F238E27FC236}">
                  <a16:creationId xmlns:a16="http://schemas.microsoft.com/office/drawing/2014/main" id="{7D0666DD-74DF-F626-3837-7C16BB0C2D80}"/>
                </a:ext>
              </a:extLst>
            </p:cNvPr>
            <p:cNvSpPr/>
            <p:nvPr/>
          </p:nvSpPr>
          <p:spPr>
            <a:xfrm>
              <a:off x="1291514" y="1105239"/>
              <a:ext cx="2612571" cy="4071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000" b="1" u="sng"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効果的な聞き方</a:t>
              </a:r>
              <a:endParaRPr kumimoji="1" lang="ja-JP" altLang="en-US" sz="2000" b="1" u="sng" dirty="0">
                <a:solidFill>
                  <a:schemeClr val="tx1"/>
                </a:solidFill>
                <a:latin typeface="メイリオ" panose="020B0604030504040204" pitchFamily="50" charset="-128"/>
                <a:ea typeface="メイリオ" panose="020B0604030504040204" pitchFamily="50" charset="-128"/>
              </a:endParaRPr>
            </a:p>
          </p:txBody>
        </p:sp>
      </p:grpSp>
      <p:sp>
        <p:nvSpPr>
          <p:cNvPr id="2" name="スライド番号プレースホルダー 1">
            <a:extLst>
              <a:ext uri="{FF2B5EF4-FFF2-40B4-BE49-F238E27FC236}">
                <a16:creationId xmlns:a16="http://schemas.microsoft.com/office/drawing/2014/main" id="{DE51E0FF-8E9B-42C1-803D-B1139C8D5D5C}"/>
              </a:ext>
            </a:extLst>
          </p:cNvPr>
          <p:cNvSpPr>
            <a:spLocks noGrp="1"/>
          </p:cNvSpPr>
          <p:nvPr>
            <p:ph type="sldNum" sz="quarter" idx="12"/>
          </p:nvPr>
        </p:nvSpPr>
        <p:spPr/>
        <p:txBody>
          <a:bodyPr/>
          <a:lstStyle/>
          <a:p>
            <a:fld id="{DA297164-4023-4F25-9783-EC8958175B14}" type="slidenum">
              <a:rPr kumimoji="1" lang="ja-JP" altLang="en-US" smtClean="0"/>
              <a:t>12</a:t>
            </a:fld>
            <a:endParaRPr kumimoji="1" lang="ja-JP" altLang="en-US"/>
          </a:p>
        </p:txBody>
      </p:sp>
    </p:spTree>
    <p:extLst>
      <p:ext uri="{BB962C8B-B14F-4D97-AF65-F5344CB8AC3E}">
        <p14:creationId xmlns:p14="http://schemas.microsoft.com/office/powerpoint/2010/main" val="50734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72938" y="2562624"/>
            <a:ext cx="6518366" cy="3793727"/>
          </a:xfrm>
          <a:prstGeom prst="roundRect">
            <a:avLst>
              <a:gd name="adj" fmla="val 1184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506381" y="1495722"/>
            <a:ext cx="4225739" cy="72187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13</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4F6A0CD4-0832-42CA-A86C-3784669CE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642" y="964952"/>
            <a:ext cx="1464811" cy="1464811"/>
          </a:xfrm>
          <a:prstGeom prst="rect">
            <a:avLst/>
          </a:prstGeom>
        </p:spPr>
      </p:pic>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76398" y="1910886"/>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481803" y="1580940"/>
            <a:ext cx="4225739" cy="584775"/>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大阪府の「府政運営の</a:t>
            </a:r>
            <a:r>
              <a:rPr lang="ja-JP" altLang="en-US" sz="16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基本</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方針</a:t>
            </a:r>
            <a: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要約してください。</a:t>
            </a: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396022" y="2803008"/>
            <a:ext cx="6395281" cy="3539430"/>
          </a:xfrm>
          <a:prstGeom prst="rect">
            <a:avLst/>
          </a:prstGeom>
          <a:noFill/>
        </p:spPr>
        <p:txBody>
          <a:bodyPr wrap="square" rtlCol="0" anchor="ctr" anchorCtr="0">
            <a:spAutoFit/>
          </a:bodyPr>
          <a:lstStyle/>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　大阪府の「府政運営の基本方針</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」は、大阪府がめざす</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将来像の実現に向け、「財政運営」、「組織・人員体制」及び</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「重点的に取り組む施策」について、全庁統一の視点により</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翌年度において取り組むべき府政の大きな方向性を示すものです。</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日にとりまとめられた「府政運営の基本方</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」では、大阪府がめざす将来像の実現に向けた方針が示されています。</a:t>
            </a:r>
            <a:endPar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具体的には、財政運営においては、財政健全化を進めるとともに、地域経済の活性化や社会保障制度の充実を図ることが挙げられます。また、組織・人員体制においては、働き方改革やデジタル化を推進することで、職員のモチベーション向上や業務効率化を図ることが目指されています。さらに、重点的に取り組む施策としては、</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新型コロナウイルス感染症対策や災害対策などが挙げられます。</a:t>
            </a:r>
            <a:endPar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なお、「府政運営の基本方針</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」は毎年度策定されており、</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予算案が確定する</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月中ごろに取りまとめられます。</a:t>
            </a: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28858"/>
              <a:ext cx="461665" cy="5034250"/>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文書の要約</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①</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3142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B542708-CCF6-4D71-9CB2-67B886A08F09}"/>
              </a:ext>
            </a:extLst>
          </p:cNvPr>
          <p:cNvSpPr/>
          <p:nvPr/>
        </p:nvSpPr>
        <p:spPr>
          <a:xfrm>
            <a:off x="2942407" y="4117297"/>
            <a:ext cx="4692389" cy="33680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2FFED6E7-F3EC-4B43-9565-98D948055836}"/>
              </a:ext>
            </a:extLst>
          </p:cNvPr>
          <p:cNvSpPr txBox="1"/>
          <p:nvPr/>
        </p:nvSpPr>
        <p:spPr>
          <a:xfrm>
            <a:off x="3035843" y="4147862"/>
            <a:ext cx="4692388" cy="338554"/>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特に重要な内容を箇条書きで教えてください。</a:t>
            </a:r>
          </a:p>
        </p:txBody>
      </p:sp>
      <p:sp>
        <p:nvSpPr>
          <p:cNvPr id="23" name="四角形: 角を丸くする 22">
            <a:extLst>
              <a:ext uri="{FF2B5EF4-FFF2-40B4-BE49-F238E27FC236}">
                <a16:creationId xmlns:a16="http://schemas.microsoft.com/office/drawing/2014/main" id="{B0E69681-8CC6-4658-B570-B55D4AD05EA2}"/>
              </a:ext>
            </a:extLst>
          </p:cNvPr>
          <p:cNvSpPr/>
          <p:nvPr/>
        </p:nvSpPr>
        <p:spPr>
          <a:xfrm>
            <a:off x="2300863" y="4841966"/>
            <a:ext cx="4878752" cy="1923811"/>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14</a:t>
            </a:fld>
            <a:endParaRPr kumimoji="1" lang="ja-JP" altLang="en-US"/>
          </a:p>
        </p:txBody>
      </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54202" y="4035626"/>
            <a:ext cx="1836699" cy="2039874"/>
          </a:xfrm>
          <a:prstGeom prst="rect">
            <a:avLst/>
          </a:prstGeom>
        </p:spPr>
      </p:pic>
      <p:sp>
        <p:nvSpPr>
          <p:cNvPr id="24" name="テキスト ボックス 23">
            <a:extLst>
              <a:ext uri="{FF2B5EF4-FFF2-40B4-BE49-F238E27FC236}">
                <a16:creationId xmlns:a16="http://schemas.microsoft.com/office/drawing/2014/main" id="{C63D0089-FDE1-4415-9149-495B5264F95A}"/>
              </a:ext>
            </a:extLst>
          </p:cNvPr>
          <p:cNvSpPr txBox="1"/>
          <p:nvPr/>
        </p:nvSpPr>
        <p:spPr>
          <a:xfrm>
            <a:off x="2405489" y="4920711"/>
            <a:ext cx="4878752" cy="1815882"/>
          </a:xfrm>
          <a:prstGeom prst="rect">
            <a:avLst/>
          </a:prstGeom>
          <a:noFill/>
        </p:spPr>
        <p:txBody>
          <a:bodyPr wrap="square" rtlCol="0" anchor="ctr" anchorCtr="0">
            <a:spAutoFit/>
          </a:bodyPr>
          <a:lstStyle/>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大阪府の「府政運営の基本方針</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」によると、</a:t>
            </a:r>
            <a:b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以下が重要な内容です。</a:t>
            </a: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１．新型コロナウイルス感染症対策</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２．大阪・関西万博の開催</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３．観光産業や文化芸術活動の活性化</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４．雇用面での安定雇用を図る取り組み</a:t>
            </a:r>
          </a:p>
        </p:txBody>
      </p:sp>
      <p:grpSp>
        <p:nvGrpSpPr>
          <p:cNvPr id="26" name="グループ化 25">
            <a:extLst>
              <a:ext uri="{FF2B5EF4-FFF2-40B4-BE49-F238E27FC236}">
                <a16:creationId xmlns:a16="http://schemas.microsoft.com/office/drawing/2014/main" id="{793C34D1-B304-4D6E-BD8E-CFC3B8F68943}"/>
              </a:ext>
            </a:extLst>
          </p:cNvPr>
          <p:cNvGrpSpPr/>
          <p:nvPr/>
        </p:nvGrpSpPr>
        <p:grpSpPr>
          <a:xfrm>
            <a:off x="628650" y="1105412"/>
            <a:ext cx="525238" cy="5713940"/>
            <a:chOff x="628650" y="1105412"/>
            <a:chExt cx="525238" cy="5713940"/>
          </a:xfrm>
        </p:grpSpPr>
        <p:sp>
          <p:nvSpPr>
            <p:cNvPr id="27" name="テキスト ボックス 26">
              <a:extLst>
                <a:ext uri="{FF2B5EF4-FFF2-40B4-BE49-F238E27FC236}">
                  <a16:creationId xmlns:a16="http://schemas.microsoft.com/office/drawing/2014/main" id="{B42BEFA3-308D-4EA6-83F8-78238024918A}"/>
                </a:ext>
              </a:extLst>
            </p:cNvPr>
            <p:cNvSpPr txBox="1"/>
            <p:nvPr/>
          </p:nvSpPr>
          <p:spPr>
            <a:xfrm>
              <a:off x="660436" y="1628858"/>
              <a:ext cx="461665" cy="5190494"/>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文書の要約（追加質問：重要事項を箇条書きに）</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24EDBE01-655B-493D-8602-4ED7F99A52CE}"/>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②</a:t>
              </a:r>
            </a:p>
          </p:txBody>
        </p:sp>
        <p:sp>
          <p:nvSpPr>
            <p:cNvPr id="29" name="正方形/長方形 28">
              <a:extLst>
                <a:ext uri="{FF2B5EF4-FFF2-40B4-BE49-F238E27FC236}">
                  <a16:creationId xmlns:a16="http://schemas.microsoft.com/office/drawing/2014/main" id="{01DE2099-62B7-4B5C-95C6-2B4FA65EC99A}"/>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sp>
        <p:nvSpPr>
          <p:cNvPr id="30" name="四角形: 角を丸くする 29">
            <a:extLst>
              <a:ext uri="{FF2B5EF4-FFF2-40B4-BE49-F238E27FC236}">
                <a16:creationId xmlns:a16="http://schemas.microsoft.com/office/drawing/2014/main" id="{178EFD0B-1325-4412-AA0C-C46A75BFD368}"/>
              </a:ext>
            </a:extLst>
          </p:cNvPr>
          <p:cNvSpPr/>
          <p:nvPr/>
        </p:nvSpPr>
        <p:spPr>
          <a:xfrm>
            <a:off x="2332649" y="1359925"/>
            <a:ext cx="4878753" cy="2354491"/>
          </a:xfrm>
          <a:prstGeom prst="round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1AE5517B-313B-4FD9-8C42-A931AE1EB2E3}"/>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99167" y="1092402"/>
            <a:ext cx="1836699" cy="2039874"/>
          </a:xfrm>
          <a:prstGeom prst="rect">
            <a:avLst/>
          </a:prstGeom>
        </p:spPr>
      </p:pic>
      <p:sp>
        <p:nvSpPr>
          <p:cNvPr id="32" name="テキスト ボックス 31">
            <a:extLst>
              <a:ext uri="{FF2B5EF4-FFF2-40B4-BE49-F238E27FC236}">
                <a16:creationId xmlns:a16="http://schemas.microsoft.com/office/drawing/2014/main" id="{0DE18166-04D5-4A6E-B964-5E10048945F3}"/>
              </a:ext>
            </a:extLst>
          </p:cNvPr>
          <p:cNvSpPr txBox="1"/>
          <p:nvPr/>
        </p:nvSpPr>
        <p:spPr>
          <a:xfrm>
            <a:off x="2463978" y="1397429"/>
            <a:ext cx="4692389" cy="2354491"/>
          </a:xfrm>
          <a:prstGeom prst="rect">
            <a:avLst/>
          </a:prstGeom>
          <a:noFill/>
        </p:spPr>
        <p:txBody>
          <a:bodyPr wrap="square" rtlCol="0" anchor="ctr" anchorCtr="0">
            <a:spAutoFit/>
          </a:bodyPr>
          <a:lstStyle/>
          <a:p>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大阪府の「府政運営の基本方針</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は、大阪府がめざす将来像の実現に向け、「財政運営」、「組織・人員体制」及び「重点的に取り組む施策」について、全庁統一の視点により翌年度において取り組むべき府政の大きな方向性を示すものです。</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日にとりまとめられた「府政運営の基本方針</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」では、大阪府がめざす将来像の実現に向けた方針が示されています。</a:t>
            </a:r>
            <a:endPar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具体的には、財政運営においては、財政健全化を進めるとともに、地域</a:t>
            </a:r>
            <a:b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経済の活性化や社会保障制度の充実を図ることが挙げられます。また、</a:t>
            </a:r>
            <a:b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組織・人員体制においては、働き方改革やデジタル化を推進することで、職員のモチベーション向上や業務効率化を図ることが目指されています。さらに、重点的に取り組む施策としては、新型コロナウイルス感染症対策や災害対策などが挙げられます。</a:t>
            </a:r>
            <a:endPar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なお、「府政運営の基本方針</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」は毎年度策定されており、予算案が確定する</a:t>
            </a:r>
            <a:r>
              <a:rPr lang="en-US" altLang="ja-JP" sz="105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dirty="0">
                <a:effectLst/>
                <a:latin typeface="メイリオ" panose="020B0604030504040204" pitchFamily="50" charset="-128"/>
                <a:ea typeface="メイリオ" panose="020B0604030504040204" pitchFamily="50" charset="-128"/>
                <a:cs typeface="Times New Roman" panose="02020603050405020304" pitchFamily="18" charset="0"/>
              </a:rPr>
              <a:t>月中ごろに取りまとめられます。</a:t>
            </a:r>
          </a:p>
        </p:txBody>
      </p:sp>
      <p:sp>
        <p:nvSpPr>
          <p:cNvPr id="2" name="テキスト ボックス 1">
            <a:extLst>
              <a:ext uri="{FF2B5EF4-FFF2-40B4-BE49-F238E27FC236}">
                <a16:creationId xmlns:a16="http://schemas.microsoft.com/office/drawing/2014/main" id="{EFCF557E-E6DA-4D3B-BF44-2674DF4CE873}"/>
              </a:ext>
            </a:extLst>
          </p:cNvPr>
          <p:cNvSpPr txBox="1"/>
          <p:nvPr/>
        </p:nvSpPr>
        <p:spPr>
          <a:xfrm>
            <a:off x="3524449" y="1043711"/>
            <a:ext cx="2095102" cy="369332"/>
          </a:xfrm>
          <a:prstGeom prst="rect">
            <a:avLst/>
          </a:prstGeom>
          <a:solidFill>
            <a:schemeClr val="bg2"/>
          </a:solidFill>
          <a:ln w="12700">
            <a:solidFill>
              <a:schemeClr val="tx1"/>
            </a:solidFill>
          </a:ln>
        </p:spPr>
        <p:txBody>
          <a:bodyPr wrap="square" rtlCol="0">
            <a:spAutoFit/>
          </a:bodyPr>
          <a:lstStyle/>
          <a:p>
            <a:r>
              <a:rPr kumimoji="1" lang="en-US" altLang="ja-JP" dirty="0"/>
              <a:t>※</a:t>
            </a:r>
            <a:r>
              <a:rPr kumimoji="1" lang="ja-JP" altLang="en-US" dirty="0"/>
              <a:t>前ページ回答文</a:t>
            </a:r>
          </a:p>
        </p:txBody>
      </p:sp>
      <p:grpSp>
        <p:nvGrpSpPr>
          <p:cNvPr id="33" name="グループ化 32">
            <a:extLst>
              <a:ext uri="{FF2B5EF4-FFF2-40B4-BE49-F238E27FC236}">
                <a16:creationId xmlns:a16="http://schemas.microsoft.com/office/drawing/2014/main" id="{44778012-1639-417E-9C0C-558043E056A8}"/>
              </a:ext>
            </a:extLst>
          </p:cNvPr>
          <p:cNvGrpSpPr/>
          <p:nvPr/>
        </p:nvGrpSpPr>
        <p:grpSpPr>
          <a:xfrm>
            <a:off x="628650" y="327112"/>
            <a:ext cx="7781925" cy="663907"/>
            <a:chOff x="628650" y="362623"/>
            <a:chExt cx="7781925" cy="663907"/>
          </a:xfrm>
        </p:grpSpPr>
        <p:sp>
          <p:nvSpPr>
            <p:cNvPr id="34" name="正方形/長方形 33">
              <a:extLst>
                <a:ext uri="{FF2B5EF4-FFF2-40B4-BE49-F238E27FC236}">
                  <a16:creationId xmlns:a16="http://schemas.microsoft.com/office/drawing/2014/main" id="{DADF1D41-158B-443F-A2C5-D4F55C49BEA2}"/>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35" name="正方形/長方形 34">
              <a:extLst>
                <a:ext uri="{FF2B5EF4-FFF2-40B4-BE49-F238E27FC236}">
                  <a16:creationId xmlns:a16="http://schemas.microsoft.com/office/drawing/2014/main" id="{C5DD62F8-3B9D-4F81-B2D2-0813F8B97D12}"/>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36" name="直線コネクタ 35">
              <a:extLst>
                <a:ext uri="{FF2B5EF4-FFF2-40B4-BE49-F238E27FC236}">
                  <a16:creationId xmlns:a16="http://schemas.microsoft.com/office/drawing/2014/main" id="{46DEC12A-7C67-4FD3-BEEC-8701BC95EBD7}"/>
                </a:ext>
              </a:extLst>
            </p:cNvPr>
            <p:cNvCxnSpPr>
              <a:cxnSpLocks/>
              <a:stCxn id="35"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 name="吹き出し: 円形 8">
            <a:extLst>
              <a:ext uri="{FF2B5EF4-FFF2-40B4-BE49-F238E27FC236}">
                <a16:creationId xmlns:a16="http://schemas.microsoft.com/office/drawing/2014/main" id="{E00D4E01-61BF-4DC4-86FF-0D617F852846}"/>
              </a:ext>
            </a:extLst>
          </p:cNvPr>
          <p:cNvSpPr/>
          <p:nvPr/>
        </p:nvSpPr>
        <p:spPr>
          <a:xfrm>
            <a:off x="7243005" y="2970931"/>
            <a:ext cx="1333482" cy="437247"/>
          </a:xfrm>
          <a:prstGeom prst="wedgeEllipseCallout">
            <a:avLst>
              <a:gd name="adj1" fmla="val -15770"/>
              <a:gd name="adj2" fmla="val 75684"/>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追加質問</a:t>
            </a:r>
          </a:p>
        </p:txBody>
      </p:sp>
      <p:pic>
        <p:nvPicPr>
          <p:cNvPr id="37" name="図 36">
            <a:extLst>
              <a:ext uri="{FF2B5EF4-FFF2-40B4-BE49-F238E27FC236}">
                <a16:creationId xmlns:a16="http://schemas.microsoft.com/office/drawing/2014/main" id="{48E7A367-FF09-4676-B14C-AE0EA1123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30" y="3384892"/>
            <a:ext cx="1464811" cy="1464811"/>
          </a:xfrm>
          <a:prstGeom prst="rect">
            <a:avLst/>
          </a:prstGeom>
        </p:spPr>
      </p:pic>
    </p:spTree>
    <p:extLst>
      <p:ext uri="{BB962C8B-B14F-4D97-AF65-F5344CB8AC3E}">
        <p14:creationId xmlns:p14="http://schemas.microsoft.com/office/powerpoint/2010/main" val="206805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36122" y="3029269"/>
            <a:ext cx="5199074" cy="3292754"/>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506381" y="1590880"/>
            <a:ext cx="4225739" cy="83099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15</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76398" y="2299989"/>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506381" y="1625208"/>
            <a:ext cx="3928815" cy="830997"/>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○○さんに資料作成の業務をフォロー</a:t>
            </a:r>
            <a:b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いただいたので、御礼のメールを書いてください。</a:t>
            </a: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415478" y="3063596"/>
            <a:ext cx="4923435" cy="3539430"/>
          </a:xfrm>
          <a:prstGeom prst="rect">
            <a:avLst/>
          </a:prstGeom>
          <a:noFill/>
        </p:spPr>
        <p:txBody>
          <a:bodyPr wrap="square" rtlCol="0" anchor="ctr" anchorCtr="0">
            <a:spAutoFit/>
          </a:bodyPr>
          <a:lstStyle/>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○○様</a:t>
            </a: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お疲れ様です。資料作成の業務をフォローいただき、ありがとうございました。</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おかげさまで、無事に期限内に提出することができました。</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資料の内容やレイアウトについて、貴重なご意見やご指摘をいただき、大変勉強になりました。</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今後も、より良い資料を作成できるように努めてまいりますので、引き続きご指導ご鞭撻のほど、よろしくお願いいたします。</a:t>
            </a: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敬具</a:t>
            </a: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25208"/>
              <a:ext cx="461665" cy="5037900"/>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文章作成の補助（メール文案の作成）</a:t>
              </a: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③</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pic>
        <p:nvPicPr>
          <p:cNvPr id="13" name="図 12">
            <a:extLst>
              <a:ext uri="{FF2B5EF4-FFF2-40B4-BE49-F238E27FC236}">
                <a16:creationId xmlns:a16="http://schemas.microsoft.com/office/drawing/2014/main" id="{58278BF2-7766-4242-A700-2B99FEE8B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913" y="1105412"/>
            <a:ext cx="1464812" cy="1464812"/>
          </a:xfrm>
          <a:prstGeom prst="rect">
            <a:avLst/>
          </a:prstGeom>
        </p:spPr>
      </p:pic>
    </p:spTree>
    <p:extLst>
      <p:ext uri="{BB962C8B-B14F-4D97-AF65-F5344CB8AC3E}">
        <p14:creationId xmlns:p14="http://schemas.microsoft.com/office/powerpoint/2010/main" val="16260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36122" y="3055692"/>
            <a:ext cx="5661450" cy="3046988"/>
          </a:xfrm>
          <a:prstGeom prst="roundRect">
            <a:avLst>
              <a:gd name="adj" fmla="val 9808"/>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479747" y="1617514"/>
            <a:ext cx="4225739" cy="83099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16</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76398" y="2329173"/>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479747" y="1651842"/>
            <a:ext cx="3928815" cy="830997"/>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大阪府職員向けに生成</a:t>
            </a:r>
            <a: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の利活用に係る説明会を実施しますので挨拶文を</a:t>
            </a:r>
            <a: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300</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字</a:t>
            </a:r>
            <a:b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程度で作ってください。</a:t>
            </a: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335168" y="3238206"/>
            <a:ext cx="5562404" cy="3046988"/>
          </a:xfrm>
          <a:prstGeom prst="rect">
            <a:avLst/>
          </a:prstGeom>
          <a:noFill/>
        </p:spPr>
        <p:txBody>
          <a:bodyPr wrap="square" rtlCol="0" anchor="ctr" anchorCtr="0">
            <a:spAutoFit/>
          </a:bodyPr>
          <a:lstStyle/>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こんにちは。大阪府職員の皆様におかれましては、</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お忙しい中、本日は説明会にご参加いただきありがとう</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ございます。今回の説明会では、生成</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の利活用について、その概要や具体的な活用事例についてご紹介させていただきます。生成</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は、人工知能を用いた技術であり、自動的に文章や画像を生成することができます。この技術を活用することで、業務の効率化や新しいサービスの提供など、様々な可能性があります。今後とも、生成</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を活用した</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業務改善や新しいサービスの開発に取り組んでまいります。引き続きご支援・ご協力を賜りますようお願い申し上げ</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ます。</a:t>
            </a: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15824"/>
              <a:ext cx="461665" cy="5047284"/>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文章作成の補助（挨拶文案の作成）</a:t>
              </a: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④</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pic>
        <p:nvPicPr>
          <p:cNvPr id="13" name="図 12">
            <a:extLst>
              <a:ext uri="{FF2B5EF4-FFF2-40B4-BE49-F238E27FC236}">
                <a16:creationId xmlns:a16="http://schemas.microsoft.com/office/drawing/2014/main" id="{58278BF2-7766-4242-A700-2B99FEE8B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279" y="1132046"/>
            <a:ext cx="1464812" cy="1464812"/>
          </a:xfrm>
          <a:prstGeom prst="rect">
            <a:avLst/>
          </a:prstGeom>
        </p:spPr>
      </p:pic>
    </p:spTree>
    <p:extLst>
      <p:ext uri="{BB962C8B-B14F-4D97-AF65-F5344CB8AC3E}">
        <p14:creationId xmlns:p14="http://schemas.microsoft.com/office/powerpoint/2010/main" val="196236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36122" y="4174781"/>
            <a:ext cx="5199074" cy="1392387"/>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284739" y="1600608"/>
            <a:ext cx="4447382" cy="203538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17</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76398" y="3263036"/>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400149" y="1620057"/>
            <a:ext cx="4134094" cy="2308324"/>
          </a:xfrm>
          <a:prstGeom prst="rect">
            <a:avLst/>
          </a:prstGeom>
          <a:noFill/>
        </p:spPr>
        <p:txBody>
          <a:bodyPr wrap="square" rtlCol="0">
            <a:spAutoFit/>
          </a:bodyPr>
          <a:lstStyle/>
          <a:p>
            <a:r>
              <a:rPr lang="ja-JP" altLang="en-US" sz="16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下記</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の文章を英語に翻訳してください。</a:t>
            </a:r>
            <a:endPar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「こんにちは。大阪府職員の皆様におか</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れましては、お忙しい中、本日は説明会にご参加いただきありがとうございます。</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今回の説明会では、生成</a:t>
            </a:r>
            <a: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の利活用に</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ついて、その概要や具体的な活用事例に</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ついてご紹介させていただきます。」</a:t>
            </a:r>
          </a:p>
          <a:p>
            <a:endPar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335168" y="4369011"/>
            <a:ext cx="5199074" cy="1077218"/>
          </a:xfrm>
          <a:prstGeom prst="rect">
            <a:avLst/>
          </a:prstGeom>
          <a:noFill/>
        </p:spPr>
        <p:txBody>
          <a:bodyPr wrap="square" rtlCol="0" anchor="ctr" anchorCtr="0">
            <a:spAutoFit/>
          </a:bodyPr>
          <a:lstStyle/>
          <a:p>
            <a:r>
              <a:rPr lang="en-US" altLang="ja-JP" sz="1600" b="0" i="0" dirty="0">
                <a:solidFill>
                  <a:srgbClr val="111111"/>
                </a:solidFill>
                <a:effectLst/>
                <a:latin typeface="メイリオ" panose="020B0604030504040204" pitchFamily="50" charset="-128"/>
                <a:ea typeface="メイリオ" panose="020B0604030504040204" pitchFamily="50" charset="-128"/>
              </a:rPr>
              <a:t>Hello, thank you for attending today’s briefing despite your busy schedule. In this session, we will introduce the overview and specific use cases of utilizing generative AI.</a:t>
            </a:r>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15824"/>
              <a:ext cx="461665" cy="5047284"/>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文章作成の補助（翻訳）</a:t>
              </a: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⑤</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pic>
        <p:nvPicPr>
          <p:cNvPr id="17" name="図 16">
            <a:extLst>
              <a:ext uri="{FF2B5EF4-FFF2-40B4-BE49-F238E27FC236}">
                <a16:creationId xmlns:a16="http://schemas.microsoft.com/office/drawing/2014/main" id="{97597A4D-3E87-4517-9F49-E818AFAA7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008" y="1079431"/>
            <a:ext cx="1464811" cy="1464811"/>
          </a:xfrm>
          <a:prstGeom prst="rect">
            <a:avLst/>
          </a:prstGeom>
        </p:spPr>
      </p:pic>
    </p:spTree>
    <p:extLst>
      <p:ext uri="{BB962C8B-B14F-4D97-AF65-F5344CB8AC3E}">
        <p14:creationId xmlns:p14="http://schemas.microsoft.com/office/powerpoint/2010/main" val="3676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36122" y="3351176"/>
            <a:ext cx="5199074" cy="287900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435357" y="1843630"/>
            <a:ext cx="4225739" cy="621308"/>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18</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76398" y="2543195"/>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534403" y="1880163"/>
            <a:ext cx="3928815" cy="584775"/>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行政のデジタル化に向けた企画案を</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箇条書きで項目のみ作成してください。</a:t>
            </a: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335168" y="3429412"/>
            <a:ext cx="5199074" cy="2800767"/>
          </a:xfrm>
          <a:prstGeom prst="rect">
            <a:avLst/>
          </a:prstGeom>
          <a:noFill/>
        </p:spPr>
        <p:txBody>
          <a:bodyPr wrap="square" rtlCol="0" anchor="ctr" anchorCtr="0">
            <a:spAutoFit/>
          </a:bodyPr>
          <a:lstStyle/>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以下は、自治体</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DX</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推進計画</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版</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に基づく、</a:t>
            </a:r>
            <a:b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行政のデジタル化に向けた取り組みの一例です</a:t>
            </a: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・自治体の情報システムの標準化・共通化</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・マイナンバーカードの普及促進</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・行政手続のオンライン化</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rPr>
              <a:t>RPA</a:t>
            </a:r>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の利用推進</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・テレワークの推進</a:t>
            </a: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・セキュリティ対策の徹底</a:t>
            </a:r>
            <a:endParaRPr lang="en-US" altLang="ja-JP"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effectLst/>
                <a:latin typeface="メイリオ" panose="020B0604030504040204" pitchFamily="50" charset="-128"/>
                <a:ea typeface="メイリオ" panose="020B0604030504040204" pitchFamily="50" charset="-128"/>
                <a:cs typeface="Times New Roman" panose="02020603050405020304" pitchFamily="18" charset="0"/>
              </a:rPr>
              <a:t>以上です。</a:t>
            </a: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15824"/>
              <a:ext cx="461665" cy="5047284"/>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アイデア出し</a:t>
              </a: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⑥</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pic>
        <p:nvPicPr>
          <p:cNvPr id="13" name="図 12">
            <a:extLst>
              <a:ext uri="{FF2B5EF4-FFF2-40B4-BE49-F238E27FC236}">
                <a16:creationId xmlns:a16="http://schemas.microsoft.com/office/drawing/2014/main" id="{58278BF2-7766-4242-A700-2B99FEE8B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889" y="1258510"/>
            <a:ext cx="1464812" cy="1464812"/>
          </a:xfrm>
          <a:prstGeom prst="rect">
            <a:avLst/>
          </a:prstGeom>
        </p:spPr>
      </p:pic>
    </p:spTree>
    <p:extLst>
      <p:ext uri="{BB962C8B-B14F-4D97-AF65-F5344CB8AC3E}">
        <p14:creationId xmlns:p14="http://schemas.microsoft.com/office/powerpoint/2010/main" val="425616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B0E69681-8CC6-4658-B570-B55D4AD05EA2}"/>
              </a:ext>
            </a:extLst>
          </p:cNvPr>
          <p:cNvSpPr/>
          <p:nvPr/>
        </p:nvSpPr>
        <p:spPr>
          <a:xfrm>
            <a:off x="2236122" y="3351176"/>
            <a:ext cx="5199074" cy="2879003"/>
          </a:xfrm>
          <a:prstGeom prst="roundRect">
            <a:avLst>
              <a:gd name="adj" fmla="val 7593"/>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2B542708-CCF6-4D71-9CB2-67B886A08F09}"/>
              </a:ext>
            </a:extLst>
          </p:cNvPr>
          <p:cNvSpPr/>
          <p:nvPr/>
        </p:nvSpPr>
        <p:spPr>
          <a:xfrm>
            <a:off x="3506381" y="1764744"/>
            <a:ext cx="4225739" cy="91568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FD6AE7F-EACE-4D88-AD35-7F9BCDC45651}"/>
              </a:ext>
            </a:extLst>
          </p:cNvPr>
          <p:cNvSpPr>
            <a:spLocks noGrp="1"/>
          </p:cNvSpPr>
          <p:nvPr>
            <p:ph type="sldNum" sz="quarter" idx="12"/>
          </p:nvPr>
        </p:nvSpPr>
        <p:spPr/>
        <p:txBody>
          <a:bodyPr/>
          <a:lstStyle/>
          <a:p>
            <a:fld id="{DA297164-4023-4F25-9783-EC8958175B14}" type="slidenum">
              <a:rPr kumimoji="1" lang="ja-JP" altLang="en-US" smtClean="0"/>
              <a:t>19</a:t>
            </a:fld>
            <a:endParaRPr kumimoji="1" lang="ja-JP" altLang="en-US"/>
          </a:p>
        </p:txBody>
      </p:sp>
      <p:grpSp>
        <p:nvGrpSpPr>
          <p:cNvPr id="4" name="グループ化 3">
            <a:extLst>
              <a:ext uri="{FF2B5EF4-FFF2-40B4-BE49-F238E27FC236}">
                <a16:creationId xmlns:a16="http://schemas.microsoft.com/office/drawing/2014/main" id="{FB9021AA-5492-52AD-FFFC-74BB58BA3823}"/>
              </a:ext>
            </a:extLst>
          </p:cNvPr>
          <p:cNvGrpSpPr/>
          <p:nvPr/>
        </p:nvGrpSpPr>
        <p:grpSpPr>
          <a:xfrm>
            <a:off x="628650" y="327112"/>
            <a:ext cx="7781925" cy="663907"/>
            <a:chOff x="628650" y="362623"/>
            <a:chExt cx="7781925" cy="663907"/>
          </a:xfrm>
        </p:grpSpPr>
        <p:sp>
          <p:nvSpPr>
            <p:cNvPr id="5" name="正方形/長方形 4">
              <a:extLst>
                <a:ext uri="{FF2B5EF4-FFF2-40B4-BE49-F238E27FC236}">
                  <a16:creationId xmlns:a16="http://schemas.microsoft.com/office/drawing/2014/main" id="{4FAE2DD0-C60F-7C10-CC50-C7D0F6C1ADE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70627E23-023A-C27A-3082-BDD7B8ABD345}"/>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7" name="直線コネクタ 6">
              <a:extLst>
                <a:ext uri="{FF2B5EF4-FFF2-40B4-BE49-F238E27FC236}">
                  <a16:creationId xmlns:a16="http://schemas.microsoft.com/office/drawing/2014/main" id="{3A8A7697-88EF-D184-7A31-DD8603B9B858}"/>
                </a:ext>
              </a:extLst>
            </p:cNvPr>
            <p:cNvCxnSpPr>
              <a:cxnSpLocks/>
              <a:stCxn id="6" idx="2"/>
            </p:cNvCxnSpPr>
            <p:nvPr/>
          </p:nvCxnSpPr>
          <p:spPr>
            <a:xfrm>
              <a:off x="967468" y="1013496"/>
              <a:ext cx="744310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2" name="図 21">
            <a:extLst>
              <a:ext uri="{FF2B5EF4-FFF2-40B4-BE49-F238E27FC236}">
                <a16:creationId xmlns:a16="http://schemas.microsoft.com/office/drawing/2014/main" id="{62248927-BD63-4DF5-9EA8-E7DB1AED654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76398" y="2475099"/>
            <a:ext cx="1836699" cy="2039874"/>
          </a:xfrm>
          <a:prstGeom prst="rect">
            <a:avLst/>
          </a:prstGeom>
        </p:spPr>
      </p:pic>
      <p:sp>
        <p:nvSpPr>
          <p:cNvPr id="11" name="テキスト ボックス 10">
            <a:extLst>
              <a:ext uri="{FF2B5EF4-FFF2-40B4-BE49-F238E27FC236}">
                <a16:creationId xmlns:a16="http://schemas.microsoft.com/office/drawing/2014/main" id="{2FFED6E7-F3EC-4B43-9565-98D948055836}"/>
              </a:ext>
            </a:extLst>
          </p:cNvPr>
          <p:cNvSpPr txBox="1"/>
          <p:nvPr/>
        </p:nvSpPr>
        <p:spPr>
          <a:xfrm>
            <a:off x="3605427" y="1853529"/>
            <a:ext cx="3928815" cy="830997"/>
          </a:xfrm>
          <a:prstGeom prst="rect">
            <a:avLst/>
          </a:prstGeom>
          <a:noFill/>
        </p:spPr>
        <p:txBody>
          <a:bodyPr wrap="square" rtlCol="0">
            <a:spAutoFit/>
          </a:bodyPr>
          <a:lstStyle/>
          <a:p>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生成</a:t>
            </a:r>
            <a: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を自治体業務に導入する場合、</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避けるべきリスクについて列挙して</a:t>
            </a:r>
            <a:br>
              <a:rPr lang="en-US" altLang="ja-JP"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ください。</a:t>
            </a:r>
          </a:p>
        </p:txBody>
      </p:sp>
      <p:sp>
        <p:nvSpPr>
          <p:cNvPr id="24" name="テキスト ボックス 23">
            <a:extLst>
              <a:ext uri="{FF2B5EF4-FFF2-40B4-BE49-F238E27FC236}">
                <a16:creationId xmlns:a16="http://schemas.microsoft.com/office/drawing/2014/main" id="{C63D0089-FDE1-4415-9149-495B5264F95A}"/>
              </a:ext>
            </a:extLst>
          </p:cNvPr>
          <p:cNvSpPr txBox="1"/>
          <p:nvPr/>
        </p:nvSpPr>
        <p:spPr>
          <a:xfrm>
            <a:off x="2335168" y="3552523"/>
            <a:ext cx="5199074" cy="2554545"/>
          </a:xfrm>
          <a:prstGeom prst="rect">
            <a:avLst/>
          </a:prstGeom>
          <a:noFill/>
        </p:spPr>
        <p:txBody>
          <a:bodyPr wrap="square" rtlCol="0" anchor="ctr" anchorCtr="0">
            <a:spAutoFit/>
          </a:bodyPr>
          <a:lstStyle/>
          <a:p>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自治体業務に</a:t>
            </a:r>
            <a: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t>AI</a:t>
            </a: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を導入することで、住民からの反発</a:t>
            </a:r>
            <a:b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があるかどうかは、導入する</a:t>
            </a:r>
            <a: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t>AI</a:t>
            </a: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の種類や業務内容によって異なります。例えば、</a:t>
            </a:r>
            <a: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t>AI</a:t>
            </a: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が住民の個人情報を</a:t>
            </a:r>
            <a:b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b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扱う場合は、プライバシー侵害への懸念があるため、住民から反発がある可能性があります。また、</a:t>
            </a:r>
            <a: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t>AI</a:t>
            </a: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によって自治体職員の仕事が奪われることになる場合もあり、職員からの反発も考えられます。しかし、</a:t>
            </a:r>
            <a:r>
              <a:rPr lang="en-US" altLang="ja-JP" sz="1600" kern="100" dirty="0">
                <a:latin typeface="メイリオ" panose="020B0604030504040204" pitchFamily="50" charset="-128"/>
                <a:ea typeface="メイリオ" panose="020B0604030504040204" pitchFamily="50" charset="-128"/>
                <a:cs typeface="Courier New" panose="02070309020205020404" pitchFamily="49" charset="0"/>
              </a:rPr>
              <a:t>AI</a:t>
            </a:r>
            <a:r>
              <a:rPr lang="ja-JP" altLang="en-US" sz="1600" kern="100" dirty="0">
                <a:latin typeface="メイリオ" panose="020B0604030504040204" pitchFamily="50" charset="-128"/>
                <a:ea typeface="メイリオ" panose="020B0604030504040204" pitchFamily="50" charset="-128"/>
                <a:cs typeface="Courier New" panose="02070309020205020404" pitchFamily="49" charset="0"/>
              </a:rPr>
              <a:t>を導入することで業務効率化やコスト削減が期待できるため、住民や職員に十分な説明を行い、理解を得た上で導入することが重要です。</a:t>
            </a:r>
            <a:endParaRPr lang="ja-JP" altLang="ja-JP" sz="1600" kern="100" dirty="0">
              <a:effectLst/>
              <a:latin typeface="メイリオ" panose="020B0604030504040204" pitchFamily="50" charset="-128"/>
              <a:ea typeface="メイリオ" panose="020B0604030504040204" pitchFamily="50" charset="-128"/>
              <a:cs typeface="Courier New" panose="02070309020205020404" pitchFamily="49" charset="0"/>
            </a:endParaRPr>
          </a:p>
        </p:txBody>
      </p:sp>
      <p:grpSp>
        <p:nvGrpSpPr>
          <p:cNvPr id="12" name="グループ化 11">
            <a:extLst>
              <a:ext uri="{FF2B5EF4-FFF2-40B4-BE49-F238E27FC236}">
                <a16:creationId xmlns:a16="http://schemas.microsoft.com/office/drawing/2014/main" id="{E96CFC45-DCB6-49FE-AF9F-92CDC63270FD}"/>
              </a:ext>
            </a:extLst>
          </p:cNvPr>
          <p:cNvGrpSpPr/>
          <p:nvPr/>
        </p:nvGrpSpPr>
        <p:grpSpPr>
          <a:xfrm>
            <a:off x="628650" y="1105412"/>
            <a:ext cx="525238" cy="5616065"/>
            <a:chOff x="628650" y="1105412"/>
            <a:chExt cx="525238" cy="5616065"/>
          </a:xfrm>
        </p:grpSpPr>
        <p:sp>
          <p:nvSpPr>
            <p:cNvPr id="9" name="テキスト ボックス 8">
              <a:extLst>
                <a:ext uri="{FF2B5EF4-FFF2-40B4-BE49-F238E27FC236}">
                  <a16:creationId xmlns:a16="http://schemas.microsoft.com/office/drawing/2014/main" id="{CF6A082E-F2EF-49C4-82BA-565136A85FA6}"/>
                </a:ext>
              </a:extLst>
            </p:cNvPr>
            <p:cNvSpPr txBox="1"/>
            <p:nvPr/>
          </p:nvSpPr>
          <p:spPr>
            <a:xfrm>
              <a:off x="663039" y="1615824"/>
              <a:ext cx="461665" cy="5047284"/>
            </a:xfrm>
            <a:prstGeom prst="rect">
              <a:avLst/>
            </a:prstGeom>
            <a:noFill/>
          </p:spPr>
          <p:txBody>
            <a:bodyPr vert="eaVert" wrap="square" rtlCol="0">
              <a:spAutoFit/>
            </a:bodyPr>
            <a:lstStyle/>
            <a:p>
              <a:r>
                <a:rPr kumimoji="1"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リスク評価</a:t>
              </a:r>
            </a:p>
          </p:txBody>
        </p:sp>
        <p:sp>
          <p:nvSpPr>
            <p:cNvPr id="18" name="正方形/長方形 17">
              <a:extLst>
                <a:ext uri="{FF2B5EF4-FFF2-40B4-BE49-F238E27FC236}">
                  <a16:creationId xmlns:a16="http://schemas.microsoft.com/office/drawing/2014/main" id="{0EBCBD69-C632-4CDA-94F3-10B578ADB63B}"/>
                </a:ext>
              </a:extLst>
            </p:cNvPr>
            <p:cNvSpPr/>
            <p:nvPr/>
          </p:nvSpPr>
          <p:spPr>
            <a:xfrm>
              <a:off x="628650" y="1105413"/>
              <a:ext cx="525238" cy="4085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⑦</a:t>
              </a:r>
            </a:p>
          </p:txBody>
        </p:sp>
        <p:sp>
          <p:nvSpPr>
            <p:cNvPr id="26" name="正方形/長方形 25">
              <a:extLst>
                <a:ext uri="{FF2B5EF4-FFF2-40B4-BE49-F238E27FC236}">
                  <a16:creationId xmlns:a16="http://schemas.microsoft.com/office/drawing/2014/main" id="{7750BF94-6810-4D0E-B7CB-1302383983A5}"/>
                </a:ext>
              </a:extLst>
            </p:cNvPr>
            <p:cNvSpPr/>
            <p:nvPr/>
          </p:nvSpPr>
          <p:spPr>
            <a:xfrm>
              <a:off x="628650" y="1105412"/>
              <a:ext cx="525238" cy="561606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pic>
        <p:nvPicPr>
          <p:cNvPr id="17" name="図 16">
            <a:extLst>
              <a:ext uri="{FF2B5EF4-FFF2-40B4-BE49-F238E27FC236}">
                <a16:creationId xmlns:a16="http://schemas.microsoft.com/office/drawing/2014/main" id="{BFFC64AB-426A-4591-9D4C-DC722A47A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760" y="1272677"/>
            <a:ext cx="1464811" cy="1464811"/>
          </a:xfrm>
          <a:prstGeom prst="rect">
            <a:avLst/>
          </a:prstGeom>
        </p:spPr>
      </p:pic>
    </p:spTree>
    <p:extLst>
      <p:ext uri="{BB962C8B-B14F-4D97-AF65-F5344CB8AC3E}">
        <p14:creationId xmlns:p14="http://schemas.microsoft.com/office/powerpoint/2010/main" val="1809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41FDC51-C20A-4972-8C71-E3720E1ECAB4}"/>
              </a:ext>
            </a:extLst>
          </p:cNvPr>
          <p:cNvSpPr>
            <a:spLocks noGrp="1"/>
          </p:cNvSpPr>
          <p:nvPr>
            <p:ph type="title"/>
          </p:nvPr>
        </p:nvSpPr>
        <p:spPr>
          <a:xfrm>
            <a:off x="628650" y="197548"/>
            <a:ext cx="7886700" cy="650873"/>
          </a:xfrm>
        </p:spPr>
        <p:txBody>
          <a:bodyPr>
            <a:normAutofit/>
          </a:bodyPr>
          <a:lstStyle/>
          <a:p>
            <a:r>
              <a:rPr kumimoji="1" lang="ja-JP" altLang="en-US" sz="3500" dirty="0">
                <a:latin typeface="メイリオ" panose="020B0604030504040204" pitchFamily="50" charset="-128"/>
                <a:ea typeface="メイリオ" panose="020B0604030504040204" pitchFamily="50" charset="-128"/>
              </a:rPr>
              <a:t>目次</a:t>
            </a:r>
          </a:p>
        </p:txBody>
      </p:sp>
      <p:grpSp>
        <p:nvGrpSpPr>
          <p:cNvPr id="3" name="グループ化 2">
            <a:extLst>
              <a:ext uri="{FF2B5EF4-FFF2-40B4-BE49-F238E27FC236}">
                <a16:creationId xmlns:a16="http://schemas.microsoft.com/office/drawing/2014/main" id="{54B19959-BDE1-49C8-B9C2-BFE423BB425B}"/>
              </a:ext>
            </a:extLst>
          </p:cNvPr>
          <p:cNvGrpSpPr/>
          <p:nvPr/>
        </p:nvGrpSpPr>
        <p:grpSpPr>
          <a:xfrm>
            <a:off x="618336" y="1226681"/>
            <a:ext cx="7023554" cy="391779"/>
            <a:chOff x="628650" y="183494"/>
            <a:chExt cx="7763182" cy="830002"/>
          </a:xfrm>
        </p:grpSpPr>
        <p:sp>
          <p:nvSpPr>
            <p:cNvPr id="4" name="正方形/長方形 3">
              <a:extLst>
                <a:ext uri="{FF2B5EF4-FFF2-40B4-BE49-F238E27FC236}">
                  <a16:creationId xmlns:a16="http://schemas.microsoft.com/office/drawing/2014/main" id="{3DCB754E-E9CD-4DC6-84A8-C0BA95ABACCA}"/>
                </a:ext>
              </a:extLst>
            </p:cNvPr>
            <p:cNvSpPr/>
            <p:nvPr/>
          </p:nvSpPr>
          <p:spPr>
            <a:xfrm>
              <a:off x="1814052" y="362622"/>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accent1"/>
                  </a:solidFill>
                  <a:latin typeface="メイリオ" panose="020B0604030504040204" pitchFamily="50" charset="-128"/>
                  <a:ea typeface="メイリオ" panose="020B0604030504040204" pitchFamily="50" charset="-128"/>
                </a:rPr>
                <a:t>生成</a:t>
              </a:r>
              <a:r>
                <a:rPr lang="en-US" altLang="ja-JP" sz="2000" dirty="0">
                  <a:solidFill>
                    <a:schemeClr val="accent1"/>
                  </a:solidFill>
                  <a:latin typeface="メイリオ" panose="020B0604030504040204" pitchFamily="50" charset="-128"/>
                  <a:ea typeface="メイリオ" panose="020B0604030504040204" pitchFamily="50" charset="-128"/>
                </a:rPr>
                <a:t>AI</a:t>
              </a:r>
              <a:r>
                <a:rPr lang="ja-JP" altLang="en-US" sz="2000" dirty="0">
                  <a:solidFill>
                    <a:schemeClr val="accent1"/>
                  </a:solidFill>
                  <a:latin typeface="メイリオ" panose="020B0604030504040204" pitchFamily="50" charset="-128"/>
                  <a:ea typeface="メイリオ" panose="020B0604030504040204" pitchFamily="50" charset="-128"/>
                </a:rPr>
                <a:t>について</a:t>
              </a:r>
              <a:endParaRPr kumimoji="1" lang="ja-JP" altLang="en-US" sz="2000" dirty="0">
                <a:solidFill>
                  <a:schemeClr val="accent1"/>
                </a:solidFill>
              </a:endParaRPr>
            </a:p>
          </p:txBody>
        </p:sp>
        <p:sp>
          <p:nvSpPr>
            <p:cNvPr id="6" name="正方形/長方形 5">
              <a:extLst>
                <a:ext uri="{FF2B5EF4-FFF2-40B4-BE49-F238E27FC236}">
                  <a16:creationId xmlns:a16="http://schemas.microsoft.com/office/drawing/2014/main" id="{E856F188-D25C-4F71-A14D-A7E3218F7C0E}"/>
                </a:ext>
              </a:extLst>
            </p:cNvPr>
            <p:cNvSpPr/>
            <p:nvPr/>
          </p:nvSpPr>
          <p:spPr>
            <a:xfrm>
              <a:off x="628650" y="186072"/>
              <a:ext cx="1185402" cy="827424"/>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１章</a:t>
              </a:r>
            </a:p>
          </p:txBody>
        </p:sp>
        <p:cxnSp>
          <p:nvCxnSpPr>
            <p:cNvPr id="7" name="直線コネクタ 6">
              <a:extLst>
                <a:ext uri="{FF2B5EF4-FFF2-40B4-BE49-F238E27FC236}">
                  <a16:creationId xmlns:a16="http://schemas.microsoft.com/office/drawing/2014/main" id="{EC096B2C-416D-447D-9190-57260B655977}"/>
                </a:ext>
              </a:extLst>
            </p:cNvPr>
            <p:cNvCxnSpPr>
              <a:cxnSpLocks/>
            </p:cNvCxnSpPr>
            <p:nvPr/>
          </p:nvCxnSpPr>
          <p:spPr>
            <a:xfrm>
              <a:off x="1185337" y="183494"/>
              <a:ext cx="720649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C479DDF4-47A7-4857-B2CB-C41EC337751E}"/>
              </a:ext>
            </a:extLst>
          </p:cNvPr>
          <p:cNvGrpSpPr/>
          <p:nvPr/>
        </p:nvGrpSpPr>
        <p:grpSpPr>
          <a:xfrm>
            <a:off x="1154568" y="1689829"/>
            <a:ext cx="6471696" cy="332156"/>
            <a:chOff x="628650" y="362623"/>
            <a:chExt cx="7763181" cy="711836"/>
          </a:xfrm>
        </p:grpSpPr>
        <p:sp>
          <p:nvSpPr>
            <p:cNvPr id="12" name="正方形/長方形 11">
              <a:extLst>
                <a:ext uri="{FF2B5EF4-FFF2-40B4-BE49-F238E27FC236}">
                  <a16:creationId xmlns:a16="http://schemas.microsoft.com/office/drawing/2014/main" id="{8E2777F4-DFA3-498E-8C7B-B43A5147E95F}"/>
                </a:ext>
              </a:extLst>
            </p:cNvPr>
            <p:cNvSpPr/>
            <p:nvPr/>
          </p:nvSpPr>
          <p:spPr>
            <a:xfrm>
              <a:off x="1306286" y="423586"/>
              <a:ext cx="708554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生成</a:t>
              </a:r>
              <a:r>
                <a:rPr lang="en-US" altLang="ja-JP" sz="1600" dirty="0">
                  <a:solidFill>
                    <a:schemeClr val="tx1"/>
                  </a:solidFill>
                  <a:latin typeface="メイリオ" panose="020B0604030504040204" pitchFamily="50" charset="-128"/>
                  <a:ea typeface="メイリオ" panose="020B0604030504040204" pitchFamily="50" charset="-128"/>
                </a:rPr>
                <a:t>AI</a:t>
              </a:r>
              <a:r>
                <a:rPr lang="ja-JP" altLang="en-US" sz="1600" dirty="0">
                  <a:solidFill>
                    <a:schemeClr val="tx1"/>
                  </a:solidFill>
                  <a:latin typeface="メイリオ" panose="020B0604030504040204" pitchFamily="50" charset="-128"/>
                  <a:ea typeface="メイリオ" panose="020B0604030504040204" pitchFamily="50" charset="-128"/>
                </a:rPr>
                <a:t>とは</a:t>
              </a:r>
              <a:endParaRPr kumimoji="1" lang="ja-JP" altLang="en-US" sz="1600" dirty="0">
                <a:solidFill>
                  <a:schemeClr val="tx1"/>
                </a:solidFill>
              </a:endParaRPr>
            </a:p>
          </p:txBody>
        </p:sp>
        <p:sp>
          <p:nvSpPr>
            <p:cNvPr id="13" name="正方形/長方形 12">
              <a:extLst>
                <a:ext uri="{FF2B5EF4-FFF2-40B4-BE49-F238E27FC236}">
                  <a16:creationId xmlns:a16="http://schemas.microsoft.com/office/drawing/2014/main" id="{3364F3CF-42CC-474A-BEEE-BDD2755483E7}"/>
                </a:ext>
              </a:extLst>
            </p:cNvPr>
            <p:cNvSpPr/>
            <p:nvPr/>
          </p:nvSpPr>
          <p:spPr>
            <a:xfrm>
              <a:off x="628650" y="362623"/>
              <a:ext cx="677636"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１</a:t>
              </a:r>
            </a:p>
          </p:txBody>
        </p:sp>
      </p:grpSp>
      <p:grpSp>
        <p:nvGrpSpPr>
          <p:cNvPr id="20" name="グループ化 19">
            <a:extLst>
              <a:ext uri="{FF2B5EF4-FFF2-40B4-BE49-F238E27FC236}">
                <a16:creationId xmlns:a16="http://schemas.microsoft.com/office/drawing/2014/main" id="{A56C7A40-1CDF-4E25-ABB7-622EAF6A0E94}"/>
              </a:ext>
            </a:extLst>
          </p:cNvPr>
          <p:cNvGrpSpPr/>
          <p:nvPr/>
        </p:nvGrpSpPr>
        <p:grpSpPr>
          <a:xfrm>
            <a:off x="1154568" y="2064722"/>
            <a:ext cx="6471696" cy="332156"/>
            <a:chOff x="628650" y="362623"/>
            <a:chExt cx="7763181" cy="711836"/>
          </a:xfrm>
        </p:grpSpPr>
        <p:sp>
          <p:nvSpPr>
            <p:cNvPr id="21" name="正方形/長方形 20">
              <a:extLst>
                <a:ext uri="{FF2B5EF4-FFF2-40B4-BE49-F238E27FC236}">
                  <a16:creationId xmlns:a16="http://schemas.microsoft.com/office/drawing/2014/main" id="{5A7FEC58-2717-4142-98C3-4D1B4CDCE53B}"/>
                </a:ext>
              </a:extLst>
            </p:cNvPr>
            <p:cNvSpPr/>
            <p:nvPr/>
          </p:nvSpPr>
          <p:spPr>
            <a:xfrm>
              <a:off x="1306286" y="423586"/>
              <a:ext cx="708554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生成</a:t>
              </a:r>
              <a:r>
                <a:rPr lang="en-US" altLang="ja-JP" sz="1600" dirty="0">
                  <a:solidFill>
                    <a:schemeClr val="tx1"/>
                  </a:solidFill>
                  <a:latin typeface="メイリオ" panose="020B0604030504040204" pitchFamily="50" charset="-128"/>
                  <a:ea typeface="メイリオ" panose="020B0604030504040204" pitchFamily="50" charset="-128"/>
                </a:rPr>
                <a:t>AI</a:t>
              </a:r>
              <a:r>
                <a:rPr lang="ja-JP" altLang="en-US" sz="1600" dirty="0">
                  <a:solidFill>
                    <a:schemeClr val="tx1"/>
                  </a:solidFill>
                  <a:latin typeface="メイリオ" panose="020B0604030504040204" pitchFamily="50" charset="-128"/>
                  <a:ea typeface="メイリオ" panose="020B0604030504040204" pitchFamily="50" charset="-128"/>
                </a:rPr>
                <a:t>の利便性とリスク</a:t>
              </a:r>
              <a:endParaRPr kumimoji="1" lang="ja-JP" altLang="en-US" sz="1600" dirty="0">
                <a:solidFill>
                  <a:schemeClr val="tx1"/>
                </a:solidFill>
              </a:endParaRPr>
            </a:p>
          </p:txBody>
        </p:sp>
        <p:sp>
          <p:nvSpPr>
            <p:cNvPr id="22" name="正方形/長方形 21">
              <a:extLst>
                <a:ext uri="{FF2B5EF4-FFF2-40B4-BE49-F238E27FC236}">
                  <a16:creationId xmlns:a16="http://schemas.microsoft.com/office/drawing/2014/main" id="{0842C993-BBF6-43EC-8FA4-CCF1AB36A4FB}"/>
                </a:ext>
              </a:extLst>
            </p:cNvPr>
            <p:cNvSpPr/>
            <p:nvPr/>
          </p:nvSpPr>
          <p:spPr>
            <a:xfrm>
              <a:off x="628650" y="362623"/>
              <a:ext cx="677636"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２</a:t>
              </a:r>
            </a:p>
          </p:txBody>
        </p:sp>
      </p:grpSp>
      <p:grpSp>
        <p:nvGrpSpPr>
          <p:cNvPr id="23" name="グループ化 22">
            <a:extLst>
              <a:ext uri="{FF2B5EF4-FFF2-40B4-BE49-F238E27FC236}">
                <a16:creationId xmlns:a16="http://schemas.microsoft.com/office/drawing/2014/main" id="{A275E81B-0E29-4430-9F17-AE1F4C7B5189}"/>
              </a:ext>
            </a:extLst>
          </p:cNvPr>
          <p:cNvGrpSpPr/>
          <p:nvPr/>
        </p:nvGrpSpPr>
        <p:grpSpPr>
          <a:xfrm>
            <a:off x="618336" y="2869176"/>
            <a:ext cx="7031254" cy="433079"/>
            <a:chOff x="628650" y="361204"/>
            <a:chExt cx="7771693" cy="721731"/>
          </a:xfrm>
        </p:grpSpPr>
        <p:sp>
          <p:nvSpPr>
            <p:cNvPr id="24" name="正方形/長方形 23">
              <a:extLst>
                <a:ext uri="{FF2B5EF4-FFF2-40B4-BE49-F238E27FC236}">
                  <a16:creationId xmlns:a16="http://schemas.microsoft.com/office/drawing/2014/main" id="{EAAC66DB-8A4E-46D9-95E7-E32BA854CE54}"/>
                </a:ext>
              </a:extLst>
            </p:cNvPr>
            <p:cNvSpPr/>
            <p:nvPr/>
          </p:nvSpPr>
          <p:spPr>
            <a:xfrm>
              <a:off x="1822563" y="432062"/>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accent2"/>
                  </a:solidFill>
                  <a:latin typeface="メイリオ" panose="020B0604030504040204" pitchFamily="50" charset="-128"/>
                  <a:ea typeface="メイリオ" panose="020B0604030504040204" pitchFamily="50" charset="-128"/>
                </a:rPr>
                <a:t>生成</a:t>
              </a:r>
              <a:r>
                <a:rPr lang="en-US" altLang="ja-JP" sz="2000" dirty="0">
                  <a:solidFill>
                    <a:schemeClr val="accent2"/>
                  </a:solidFill>
                  <a:latin typeface="メイリオ" panose="020B0604030504040204" pitchFamily="50" charset="-128"/>
                  <a:ea typeface="メイリオ" panose="020B0604030504040204" pitchFamily="50" charset="-128"/>
                </a:rPr>
                <a:t>AI</a:t>
              </a:r>
              <a:r>
                <a:rPr lang="ja-JP" altLang="en-US" sz="2000" dirty="0">
                  <a:solidFill>
                    <a:schemeClr val="accent2"/>
                  </a:solidFill>
                  <a:latin typeface="メイリオ" panose="020B0604030504040204" pitchFamily="50" charset="-128"/>
                  <a:ea typeface="メイリオ" panose="020B0604030504040204" pitchFamily="50" charset="-128"/>
                </a:rPr>
                <a:t>の利用上のルールについて</a:t>
              </a:r>
            </a:p>
          </p:txBody>
        </p:sp>
        <p:sp>
          <p:nvSpPr>
            <p:cNvPr id="25" name="正方形/長方形 24">
              <a:extLst>
                <a:ext uri="{FF2B5EF4-FFF2-40B4-BE49-F238E27FC236}">
                  <a16:creationId xmlns:a16="http://schemas.microsoft.com/office/drawing/2014/main" id="{BBE5B29B-1798-46CA-95DA-BC27F1FBC095}"/>
                </a:ext>
              </a:extLst>
            </p:cNvPr>
            <p:cNvSpPr/>
            <p:nvPr/>
          </p:nvSpPr>
          <p:spPr>
            <a:xfrm>
              <a:off x="628650" y="362623"/>
              <a:ext cx="1185402"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２章</a:t>
              </a:r>
            </a:p>
          </p:txBody>
        </p:sp>
        <p:cxnSp>
          <p:nvCxnSpPr>
            <p:cNvPr id="26" name="直線コネクタ 25">
              <a:extLst>
                <a:ext uri="{FF2B5EF4-FFF2-40B4-BE49-F238E27FC236}">
                  <a16:creationId xmlns:a16="http://schemas.microsoft.com/office/drawing/2014/main" id="{AA101F9C-B9C7-44FD-ABDB-80A21BCE7292}"/>
                </a:ext>
              </a:extLst>
            </p:cNvPr>
            <p:cNvCxnSpPr>
              <a:cxnSpLocks/>
            </p:cNvCxnSpPr>
            <p:nvPr/>
          </p:nvCxnSpPr>
          <p:spPr>
            <a:xfrm flipV="1">
              <a:off x="1185336" y="361204"/>
              <a:ext cx="7189224"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a:extLst>
              <a:ext uri="{FF2B5EF4-FFF2-40B4-BE49-F238E27FC236}">
                <a16:creationId xmlns:a16="http://schemas.microsoft.com/office/drawing/2014/main" id="{E83A1111-B359-41A9-B9FE-A5793EC680BE}"/>
              </a:ext>
            </a:extLst>
          </p:cNvPr>
          <p:cNvGrpSpPr/>
          <p:nvPr/>
        </p:nvGrpSpPr>
        <p:grpSpPr>
          <a:xfrm>
            <a:off x="1121984" y="3338002"/>
            <a:ext cx="6495022" cy="309592"/>
            <a:chOff x="628650" y="362623"/>
            <a:chExt cx="7896061" cy="676402"/>
          </a:xfrm>
        </p:grpSpPr>
        <p:sp>
          <p:nvSpPr>
            <p:cNvPr id="37" name="正方形/長方形 36">
              <a:extLst>
                <a:ext uri="{FF2B5EF4-FFF2-40B4-BE49-F238E27FC236}">
                  <a16:creationId xmlns:a16="http://schemas.microsoft.com/office/drawing/2014/main" id="{E095BAF4-0DF5-4B0F-9188-450D70B0F992}"/>
                </a:ext>
              </a:extLst>
            </p:cNvPr>
            <p:cNvSpPr/>
            <p:nvPr/>
          </p:nvSpPr>
          <p:spPr>
            <a:xfrm>
              <a:off x="1315646" y="388152"/>
              <a:ext cx="720906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生成</a:t>
              </a:r>
              <a:r>
                <a:rPr lang="en-US" altLang="ja-JP" sz="1600" dirty="0">
                  <a:solidFill>
                    <a:schemeClr val="tx1"/>
                  </a:solidFill>
                  <a:latin typeface="メイリオ" panose="020B0604030504040204" pitchFamily="50" charset="-128"/>
                  <a:ea typeface="メイリオ" panose="020B0604030504040204" pitchFamily="50" charset="-128"/>
                </a:rPr>
                <a:t>AI</a:t>
              </a:r>
              <a:r>
                <a:rPr lang="ja-JP" altLang="en-US" sz="1600" dirty="0">
                  <a:solidFill>
                    <a:schemeClr val="tx1"/>
                  </a:solidFill>
                  <a:latin typeface="メイリオ" panose="020B0604030504040204" pitchFamily="50" charset="-128"/>
                  <a:ea typeface="メイリオ" panose="020B0604030504040204" pitchFamily="50" charset="-128"/>
                </a:rPr>
                <a:t>を利用する前に</a:t>
              </a:r>
              <a:endParaRPr kumimoji="1" lang="ja-JP" altLang="en-US" sz="1600" dirty="0">
                <a:solidFill>
                  <a:srgbClr val="FF0000"/>
                </a:solidFill>
              </a:endParaRPr>
            </a:p>
          </p:txBody>
        </p:sp>
        <p:sp>
          <p:nvSpPr>
            <p:cNvPr id="38" name="正方形/長方形 37">
              <a:extLst>
                <a:ext uri="{FF2B5EF4-FFF2-40B4-BE49-F238E27FC236}">
                  <a16:creationId xmlns:a16="http://schemas.microsoft.com/office/drawing/2014/main" id="{FC7B6F22-6BE8-4DD8-AAF9-034A7CCBE320}"/>
                </a:ext>
              </a:extLst>
            </p:cNvPr>
            <p:cNvSpPr/>
            <p:nvPr/>
          </p:nvSpPr>
          <p:spPr>
            <a:xfrm>
              <a:off x="628650" y="362623"/>
              <a:ext cx="686759"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１</a:t>
              </a:r>
            </a:p>
          </p:txBody>
        </p:sp>
      </p:grpSp>
      <p:grpSp>
        <p:nvGrpSpPr>
          <p:cNvPr id="40" name="グループ化 39">
            <a:extLst>
              <a:ext uri="{FF2B5EF4-FFF2-40B4-BE49-F238E27FC236}">
                <a16:creationId xmlns:a16="http://schemas.microsoft.com/office/drawing/2014/main" id="{3667201D-32D0-44AB-8C62-E67435D6067A}"/>
              </a:ext>
            </a:extLst>
          </p:cNvPr>
          <p:cNvGrpSpPr/>
          <p:nvPr/>
        </p:nvGrpSpPr>
        <p:grpSpPr>
          <a:xfrm>
            <a:off x="628650" y="4476091"/>
            <a:ext cx="7099966" cy="430834"/>
            <a:chOff x="628650" y="362623"/>
            <a:chExt cx="7736232" cy="695292"/>
          </a:xfrm>
        </p:grpSpPr>
        <p:cxnSp>
          <p:nvCxnSpPr>
            <p:cNvPr id="43" name="直線コネクタ 42">
              <a:extLst>
                <a:ext uri="{FF2B5EF4-FFF2-40B4-BE49-F238E27FC236}">
                  <a16:creationId xmlns:a16="http://schemas.microsoft.com/office/drawing/2014/main" id="{6DB2C2C9-5BE6-4780-AEEA-8D61134E9822}"/>
                </a:ext>
              </a:extLst>
            </p:cNvPr>
            <p:cNvCxnSpPr>
              <a:cxnSpLocks/>
            </p:cNvCxnSpPr>
            <p:nvPr/>
          </p:nvCxnSpPr>
          <p:spPr>
            <a:xfrm flipV="1">
              <a:off x="1038299" y="362623"/>
              <a:ext cx="7243324" cy="44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98AC771B-4955-417E-8057-A335B35D314C}"/>
                </a:ext>
              </a:extLst>
            </p:cNvPr>
            <p:cNvSpPr/>
            <p:nvPr/>
          </p:nvSpPr>
          <p:spPr>
            <a:xfrm>
              <a:off x="1787102" y="407042"/>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accent6"/>
                  </a:solidFill>
                  <a:latin typeface="メイリオ" panose="020B0604030504040204" pitchFamily="50" charset="-128"/>
                  <a:ea typeface="メイリオ" panose="020B0604030504040204" pitchFamily="50" charset="-128"/>
                </a:rPr>
                <a:t>生成</a:t>
              </a:r>
              <a:r>
                <a:rPr lang="en-US" altLang="ja-JP" sz="2000" dirty="0">
                  <a:solidFill>
                    <a:schemeClr val="accent6"/>
                  </a:solidFill>
                  <a:latin typeface="メイリオ" panose="020B0604030504040204" pitchFamily="50" charset="-128"/>
                  <a:ea typeface="メイリオ" panose="020B0604030504040204" pitchFamily="50" charset="-128"/>
                </a:rPr>
                <a:t>AI</a:t>
              </a:r>
              <a:r>
                <a:rPr lang="ja-JP" altLang="en-US" sz="2000" dirty="0">
                  <a:solidFill>
                    <a:schemeClr val="accent6"/>
                  </a:solidFill>
                  <a:latin typeface="メイリオ" panose="020B0604030504040204" pitchFamily="50" charset="-128"/>
                  <a:ea typeface="メイリオ" panose="020B0604030504040204" pitchFamily="50" charset="-128"/>
                </a:rPr>
                <a:t>の利活用について</a:t>
              </a:r>
              <a:endParaRPr kumimoji="1" lang="ja-JP" altLang="en-US" sz="2000" dirty="0">
                <a:solidFill>
                  <a:schemeClr val="accent6"/>
                </a:solidFill>
              </a:endParaRPr>
            </a:p>
          </p:txBody>
        </p:sp>
        <p:sp>
          <p:nvSpPr>
            <p:cNvPr id="42" name="正方形/長方形 41">
              <a:extLst>
                <a:ext uri="{FF2B5EF4-FFF2-40B4-BE49-F238E27FC236}">
                  <a16:creationId xmlns:a16="http://schemas.microsoft.com/office/drawing/2014/main" id="{8C71AE89-B439-4F35-AF35-1C9AB96D3F62}"/>
                </a:ext>
              </a:extLst>
            </p:cNvPr>
            <p:cNvSpPr/>
            <p:nvPr/>
          </p:nvSpPr>
          <p:spPr>
            <a:xfrm>
              <a:off x="628650" y="362623"/>
              <a:ext cx="1185402"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３章</a:t>
              </a:r>
            </a:p>
          </p:txBody>
        </p:sp>
      </p:grpSp>
      <p:grpSp>
        <p:nvGrpSpPr>
          <p:cNvPr id="44" name="グループ化 43">
            <a:extLst>
              <a:ext uri="{FF2B5EF4-FFF2-40B4-BE49-F238E27FC236}">
                <a16:creationId xmlns:a16="http://schemas.microsoft.com/office/drawing/2014/main" id="{C7F74A1D-1B58-488B-BD1A-286F8603C816}"/>
              </a:ext>
            </a:extLst>
          </p:cNvPr>
          <p:cNvGrpSpPr/>
          <p:nvPr/>
        </p:nvGrpSpPr>
        <p:grpSpPr>
          <a:xfrm>
            <a:off x="1154568" y="4981194"/>
            <a:ext cx="6437672" cy="302539"/>
            <a:chOff x="628650" y="362623"/>
            <a:chExt cx="7763182" cy="663907"/>
          </a:xfrm>
        </p:grpSpPr>
        <p:sp>
          <p:nvSpPr>
            <p:cNvPr id="45" name="正方形/長方形 44">
              <a:extLst>
                <a:ext uri="{FF2B5EF4-FFF2-40B4-BE49-F238E27FC236}">
                  <a16:creationId xmlns:a16="http://schemas.microsoft.com/office/drawing/2014/main" id="{712A1E54-2C65-438A-A0AF-A49FC8FD3795}"/>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効果的な活用</a:t>
              </a:r>
              <a:endParaRPr kumimoji="1" lang="ja-JP" altLang="en-US" sz="1600" dirty="0">
                <a:solidFill>
                  <a:schemeClr val="tx1"/>
                </a:solidFill>
              </a:endParaRPr>
            </a:p>
          </p:txBody>
        </p:sp>
        <p:sp>
          <p:nvSpPr>
            <p:cNvPr id="46" name="正方形/長方形 45">
              <a:extLst>
                <a:ext uri="{FF2B5EF4-FFF2-40B4-BE49-F238E27FC236}">
                  <a16:creationId xmlns:a16="http://schemas.microsoft.com/office/drawing/2014/main" id="{0BF05634-237D-485F-B7AD-CF8A4A0E304C}"/>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１</a:t>
              </a:r>
            </a:p>
          </p:txBody>
        </p:sp>
      </p:grpSp>
      <p:grpSp>
        <p:nvGrpSpPr>
          <p:cNvPr id="52" name="グループ化 51">
            <a:extLst>
              <a:ext uri="{FF2B5EF4-FFF2-40B4-BE49-F238E27FC236}">
                <a16:creationId xmlns:a16="http://schemas.microsoft.com/office/drawing/2014/main" id="{5E26925E-4491-4EA0-B48F-B2AFC45DFC9C}"/>
              </a:ext>
            </a:extLst>
          </p:cNvPr>
          <p:cNvGrpSpPr/>
          <p:nvPr/>
        </p:nvGrpSpPr>
        <p:grpSpPr>
          <a:xfrm>
            <a:off x="1154568" y="5351224"/>
            <a:ext cx="6437672" cy="302539"/>
            <a:chOff x="628650" y="362623"/>
            <a:chExt cx="7763182" cy="663907"/>
          </a:xfrm>
        </p:grpSpPr>
        <p:sp>
          <p:nvSpPr>
            <p:cNvPr id="53" name="正方形/長方形 52">
              <a:extLst>
                <a:ext uri="{FF2B5EF4-FFF2-40B4-BE49-F238E27FC236}">
                  <a16:creationId xmlns:a16="http://schemas.microsoft.com/office/drawing/2014/main" id="{A2A058E6-D54A-4312-A406-2C83B5CCEBD6}"/>
                </a:ext>
              </a:extLst>
            </p:cNvPr>
            <p:cNvSpPr/>
            <p:nvPr/>
          </p:nvSpPr>
          <p:spPr>
            <a:xfrm>
              <a:off x="1306286" y="375657"/>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利活用のイメージ</a:t>
              </a:r>
              <a:endParaRPr kumimoji="1" lang="ja-JP" altLang="en-US" sz="1600" dirty="0">
                <a:solidFill>
                  <a:schemeClr val="tx1"/>
                </a:solidFill>
              </a:endParaRPr>
            </a:p>
          </p:txBody>
        </p:sp>
        <p:sp>
          <p:nvSpPr>
            <p:cNvPr id="54" name="正方形/長方形 53">
              <a:extLst>
                <a:ext uri="{FF2B5EF4-FFF2-40B4-BE49-F238E27FC236}">
                  <a16:creationId xmlns:a16="http://schemas.microsoft.com/office/drawing/2014/main" id="{0693E901-C300-4076-AC39-C4296544615F}"/>
                </a:ext>
              </a:extLst>
            </p:cNvPr>
            <p:cNvSpPr/>
            <p:nvPr/>
          </p:nvSpPr>
          <p:spPr>
            <a:xfrm>
              <a:off x="628650" y="362623"/>
              <a:ext cx="677636"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２</a:t>
              </a:r>
            </a:p>
          </p:txBody>
        </p:sp>
      </p:grpSp>
      <p:sp>
        <p:nvSpPr>
          <p:cNvPr id="66" name="スライド番号プレースホルダー 65">
            <a:extLst>
              <a:ext uri="{FF2B5EF4-FFF2-40B4-BE49-F238E27FC236}">
                <a16:creationId xmlns:a16="http://schemas.microsoft.com/office/drawing/2014/main" id="{3ADE8036-63A4-4E1C-A603-D3927FC67BFB}"/>
              </a:ext>
            </a:extLst>
          </p:cNvPr>
          <p:cNvSpPr>
            <a:spLocks noGrp="1"/>
          </p:cNvSpPr>
          <p:nvPr>
            <p:ph type="sldNum" sz="quarter" idx="12"/>
          </p:nvPr>
        </p:nvSpPr>
        <p:spPr/>
        <p:txBody>
          <a:bodyPr/>
          <a:lstStyle/>
          <a:p>
            <a:fld id="{DA297164-4023-4F25-9783-EC8958175B14}" type="slidenum">
              <a:rPr kumimoji="1" lang="ja-JP" altLang="en-US" smtClean="0"/>
              <a:t>2</a:t>
            </a:fld>
            <a:endParaRPr kumimoji="1" lang="ja-JP" altLang="en-US" dirty="0"/>
          </a:p>
        </p:txBody>
      </p:sp>
      <p:cxnSp>
        <p:nvCxnSpPr>
          <p:cNvPr id="68" name="直線コネクタ 67">
            <a:extLst>
              <a:ext uri="{FF2B5EF4-FFF2-40B4-BE49-F238E27FC236}">
                <a16:creationId xmlns:a16="http://schemas.microsoft.com/office/drawing/2014/main" id="{D5A4DD1E-B99E-4F92-9346-2E6939B3207C}"/>
              </a:ext>
            </a:extLst>
          </p:cNvPr>
          <p:cNvCxnSpPr>
            <a:cxnSpLocks/>
          </p:cNvCxnSpPr>
          <p:nvPr/>
        </p:nvCxnSpPr>
        <p:spPr>
          <a:xfrm>
            <a:off x="3255400" y="1855899"/>
            <a:ext cx="40494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626BAC8-A09D-49C3-90D0-426D09513063}"/>
              </a:ext>
            </a:extLst>
          </p:cNvPr>
          <p:cNvCxnSpPr>
            <a:cxnSpLocks/>
          </p:cNvCxnSpPr>
          <p:nvPr/>
        </p:nvCxnSpPr>
        <p:spPr>
          <a:xfrm>
            <a:off x="4561686" y="2211499"/>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6633916C-680D-427A-B11B-8EB24B26ECED}"/>
              </a:ext>
            </a:extLst>
          </p:cNvPr>
          <p:cNvCxnSpPr>
            <a:cxnSpLocks/>
          </p:cNvCxnSpPr>
          <p:nvPr/>
        </p:nvCxnSpPr>
        <p:spPr>
          <a:xfrm>
            <a:off x="5796116" y="3495385"/>
            <a:ext cx="1508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1057D72-2E55-47C4-86F9-7C4D091FC89E}"/>
              </a:ext>
            </a:extLst>
          </p:cNvPr>
          <p:cNvCxnSpPr>
            <a:cxnSpLocks/>
          </p:cNvCxnSpPr>
          <p:nvPr/>
        </p:nvCxnSpPr>
        <p:spPr>
          <a:xfrm>
            <a:off x="3044372" y="5129493"/>
            <a:ext cx="42901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964BF05-93FD-4AB7-A8A8-BABD62452781}"/>
              </a:ext>
            </a:extLst>
          </p:cNvPr>
          <p:cNvCxnSpPr>
            <a:cxnSpLocks/>
          </p:cNvCxnSpPr>
          <p:nvPr/>
        </p:nvCxnSpPr>
        <p:spPr>
          <a:xfrm>
            <a:off x="3438511" y="5499523"/>
            <a:ext cx="38882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7C59894E-3C61-4DE4-9F3C-FA1983C48292}"/>
              </a:ext>
            </a:extLst>
          </p:cNvPr>
          <p:cNvSpPr txBox="1"/>
          <p:nvPr/>
        </p:nvSpPr>
        <p:spPr>
          <a:xfrm>
            <a:off x="7275945" y="1664089"/>
            <a:ext cx="564904" cy="369332"/>
          </a:xfrm>
          <a:prstGeom prst="rect">
            <a:avLst/>
          </a:prstGeom>
          <a:noFill/>
        </p:spPr>
        <p:txBody>
          <a:bodyPr wrap="square" rtlCol="0">
            <a:spAutoFit/>
          </a:bodyPr>
          <a:lstStyle/>
          <a:p>
            <a:r>
              <a:rPr kumimoji="1" lang="en-US" altLang="ja-JP" dirty="0"/>
              <a:t>P5</a:t>
            </a:r>
            <a:endParaRPr kumimoji="1" lang="ja-JP" altLang="en-US" dirty="0"/>
          </a:p>
        </p:txBody>
      </p:sp>
      <p:sp>
        <p:nvSpPr>
          <p:cNvPr id="39" name="テキスト ボックス 38">
            <a:extLst>
              <a:ext uri="{FF2B5EF4-FFF2-40B4-BE49-F238E27FC236}">
                <a16:creationId xmlns:a16="http://schemas.microsoft.com/office/drawing/2014/main" id="{3DA0F692-0040-47C3-81BE-86B28B161E27}"/>
              </a:ext>
            </a:extLst>
          </p:cNvPr>
          <p:cNvSpPr txBox="1"/>
          <p:nvPr/>
        </p:nvSpPr>
        <p:spPr>
          <a:xfrm>
            <a:off x="7275945" y="2037611"/>
            <a:ext cx="564904" cy="369332"/>
          </a:xfrm>
          <a:prstGeom prst="rect">
            <a:avLst/>
          </a:prstGeom>
          <a:noFill/>
        </p:spPr>
        <p:txBody>
          <a:bodyPr wrap="square" rtlCol="0">
            <a:spAutoFit/>
          </a:bodyPr>
          <a:lstStyle/>
          <a:p>
            <a:r>
              <a:rPr kumimoji="1" lang="en-US" altLang="ja-JP" dirty="0"/>
              <a:t>P6</a:t>
            </a:r>
            <a:endParaRPr kumimoji="1" lang="ja-JP" altLang="en-US" dirty="0"/>
          </a:p>
        </p:txBody>
      </p:sp>
      <p:sp>
        <p:nvSpPr>
          <p:cNvPr id="47" name="テキスト ボックス 46">
            <a:extLst>
              <a:ext uri="{FF2B5EF4-FFF2-40B4-BE49-F238E27FC236}">
                <a16:creationId xmlns:a16="http://schemas.microsoft.com/office/drawing/2014/main" id="{596DB751-30DC-42F6-BB25-DD553C87E1B8}"/>
              </a:ext>
            </a:extLst>
          </p:cNvPr>
          <p:cNvSpPr txBox="1"/>
          <p:nvPr/>
        </p:nvSpPr>
        <p:spPr>
          <a:xfrm>
            <a:off x="7275945" y="3296771"/>
            <a:ext cx="564904" cy="369332"/>
          </a:xfrm>
          <a:prstGeom prst="rect">
            <a:avLst/>
          </a:prstGeom>
          <a:noFill/>
        </p:spPr>
        <p:txBody>
          <a:bodyPr wrap="square" rtlCol="0">
            <a:spAutoFit/>
          </a:bodyPr>
          <a:lstStyle/>
          <a:p>
            <a:r>
              <a:rPr kumimoji="1" lang="en-US" altLang="ja-JP" dirty="0"/>
              <a:t>P8</a:t>
            </a:r>
            <a:endParaRPr kumimoji="1" lang="ja-JP" altLang="en-US" dirty="0"/>
          </a:p>
        </p:txBody>
      </p:sp>
      <p:sp>
        <p:nvSpPr>
          <p:cNvPr id="48" name="テキスト ボックス 47">
            <a:extLst>
              <a:ext uri="{FF2B5EF4-FFF2-40B4-BE49-F238E27FC236}">
                <a16:creationId xmlns:a16="http://schemas.microsoft.com/office/drawing/2014/main" id="{04D27DB2-84EF-40F8-998A-5B347509BE0F}"/>
              </a:ext>
            </a:extLst>
          </p:cNvPr>
          <p:cNvSpPr txBox="1"/>
          <p:nvPr/>
        </p:nvSpPr>
        <p:spPr>
          <a:xfrm>
            <a:off x="7275945" y="4958241"/>
            <a:ext cx="564904" cy="369332"/>
          </a:xfrm>
          <a:prstGeom prst="rect">
            <a:avLst/>
          </a:prstGeom>
          <a:noFill/>
        </p:spPr>
        <p:txBody>
          <a:bodyPr wrap="square" rtlCol="0">
            <a:spAutoFit/>
          </a:bodyPr>
          <a:lstStyle/>
          <a:p>
            <a:r>
              <a:rPr kumimoji="1" lang="en-US" altLang="ja-JP" dirty="0"/>
              <a:t>P12</a:t>
            </a:r>
            <a:endParaRPr kumimoji="1" lang="ja-JP" altLang="en-US" dirty="0"/>
          </a:p>
        </p:txBody>
      </p:sp>
      <p:sp>
        <p:nvSpPr>
          <p:cNvPr id="49" name="テキスト ボックス 48">
            <a:extLst>
              <a:ext uri="{FF2B5EF4-FFF2-40B4-BE49-F238E27FC236}">
                <a16:creationId xmlns:a16="http://schemas.microsoft.com/office/drawing/2014/main" id="{54DC09D4-63CC-45FF-95DD-EF50A3523246}"/>
              </a:ext>
            </a:extLst>
          </p:cNvPr>
          <p:cNvSpPr txBox="1"/>
          <p:nvPr/>
        </p:nvSpPr>
        <p:spPr>
          <a:xfrm>
            <a:off x="7275944" y="5331048"/>
            <a:ext cx="878230" cy="369332"/>
          </a:xfrm>
          <a:prstGeom prst="rect">
            <a:avLst/>
          </a:prstGeom>
          <a:noFill/>
        </p:spPr>
        <p:txBody>
          <a:bodyPr wrap="square" rtlCol="0">
            <a:spAutoFit/>
          </a:bodyPr>
          <a:lstStyle/>
          <a:p>
            <a:r>
              <a:rPr kumimoji="1" lang="en-US" altLang="ja-JP" dirty="0"/>
              <a:t>P13</a:t>
            </a:r>
          </a:p>
        </p:txBody>
      </p:sp>
      <p:grpSp>
        <p:nvGrpSpPr>
          <p:cNvPr id="50" name="グループ化 49">
            <a:extLst>
              <a:ext uri="{FF2B5EF4-FFF2-40B4-BE49-F238E27FC236}">
                <a16:creationId xmlns:a16="http://schemas.microsoft.com/office/drawing/2014/main" id="{37FE9C5D-4705-4710-9041-F4B85D8C7644}"/>
              </a:ext>
            </a:extLst>
          </p:cNvPr>
          <p:cNvGrpSpPr/>
          <p:nvPr/>
        </p:nvGrpSpPr>
        <p:grpSpPr>
          <a:xfrm>
            <a:off x="1121984" y="3731008"/>
            <a:ext cx="6495022" cy="309592"/>
            <a:chOff x="628650" y="362623"/>
            <a:chExt cx="7896061" cy="676402"/>
          </a:xfrm>
        </p:grpSpPr>
        <p:sp>
          <p:nvSpPr>
            <p:cNvPr id="51" name="正方形/長方形 50">
              <a:extLst>
                <a:ext uri="{FF2B5EF4-FFF2-40B4-BE49-F238E27FC236}">
                  <a16:creationId xmlns:a16="http://schemas.microsoft.com/office/drawing/2014/main" id="{60E4A63C-EF53-4365-BC15-6265B64C9461}"/>
                </a:ext>
              </a:extLst>
            </p:cNvPr>
            <p:cNvSpPr/>
            <p:nvPr/>
          </p:nvSpPr>
          <p:spPr>
            <a:xfrm>
              <a:off x="1315646" y="388152"/>
              <a:ext cx="720906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生成</a:t>
              </a:r>
              <a:r>
                <a:rPr lang="en-US" altLang="ja-JP" sz="1600" dirty="0">
                  <a:solidFill>
                    <a:schemeClr val="tx1"/>
                  </a:solidFill>
                  <a:latin typeface="メイリオ" panose="020B0604030504040204" pitchFamily="50" charset="-128"/>
                  <a:ea typeface="メイリオ" panose="020B0604030504040204" pitchFamily="50" charset="-128"/>
                </a:rPr>
                <a:t>AI</a:t>
              </a:r>
              <a:r>
                <a:rPr lang="ja-JP" altLang="en-US" sz="1600" dirty="0">
                  <a:solidFill>
                    <a:schemeClr val="tx1"/>
                  </a:solidFill>
                  <a:latin typeface="メイリオ" panose="020B0604030504040204" pitchFamily="50" charset="-128"/>
                  <a:ea typeface="メイリオ" panose="020B0604030504040204" pitchFamily="50" charset="-128"/>
                </a:rPr>
                <a:t>を利用する際の４つのルール</a:t>
              </a:r>
              <a:endParaRPr kumimoji="1" lang="ja-JP" altLang="en-US" sz="1600" dirty="0">
                <a:solidFill>
                  <a:schemeClr val="tx1"/>
                </a:solidFill>
              </a:endParaRPr>
            </a:p>
          </p:txBody>
        </p:sp>
        <p:sp>
          <p:nvSpPr>
            <p:cNvPr id="55" name="正方形/長方形 54">
              <a:extLst>
                <a:ext uri="{FF2B5EF4-FFF2-40B4-BE49-F238E27FC236}">
                  <a16:creationId xmlns:a16="http://schemas.microsoft.com/office/drawing/2014/main" id="{11F4DA3A-2A25-442C-80D9-37E39F13B8DC}"/>
                </a:ext>
              </a:extLst>
            </p:cNvPr>
            <p:cNvSpPr/>
            <p:nvPr/>
          </p:nvSpPr>
          <p:spPr>
            <a:xfrm>
              <a:off x="628650" y="362623"/>
              <a:ext cx="686759"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２</a:t>
              </a:r>
            </a:p>
          </p:txBody>
        </p:sp>
      </p:grpSp>
      <p:cxnSp>
        <p:nvCxnSpPr>
          <p:cNvPr id="56" name="直線コネクタ 55">
            <a:extLst>
              <a:ext uri="{FF2B5EF4-FFF2-40B4-BE49-F238E27FC236}">
                <a16:creationId xmlns:a16="http://schemas.microsoft.com/office/drawing/2014/main" id="{DC67A8D5-42B3-40BE-9DE0-45650EFFE72E}"/>
              </a:ext>
            </a:extLst>
          </p:cNvPr>
          <p:cNvCxnSpPr>
            <a:cxnSpLocks/>
          </p:cNvCxnSpPr>
          <p:nvPr/>
        </p:nvCxnSpPr>
        <p:spPr>
          <a:xfrm>
            <a:off x="5796116" y="3868143"/>
            <a:ext cx="1508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B8FB18B6-4D30-41CC-9BEB-3A2FDA840C55}"/>
              </a:ext>
            </a:extLst>
          </p:cNvPr>
          <p:cNvSpPr txBox="1"/>
          <p:nvPr/>
        </p:nvSpPr>
        <p:spPr>
          <a:xfrm>
            <a:off x="7275945" y="3669529"/>
            <a:ext cx="564904" cy="369332"/>
          </a:xfrm>
          <a:prstGeom prst="rect">
            <a:avLst/>
          </a:prstGeom>
          <a:noFill/>
        </p:spPr>
        <p:txBody>
          <a:bodyPr wrap="square" rtlCol="0">
            <a:spAutoFit/>
          </a:bodyPr>
          <a:lstStyle/>
          <a:p>
            <a:r>
              <a:rPr kumimoji="1" lang="en-US" altLang="ja-JP" dirty="0"/>
              <a:t>P9</a:t>
            </a:r>
            <a:endParaRPr kumimoji="1" lang="ja-JP" altLang="en-US" dirty="0"/>
          </a:p>
        </p:txBody>
      </p:sp>
    </p:spTree>
    <p:extLst>
      <p:ext uri="{BB962C8B-B14F-4D97-AF65-F5344CB8AC3E}">
        <p14:creationId xmlns:p14="http://schemas.microsoft.com/office/powerpoint/2010/main" val="402108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16837A4-496D-48C2-824C-C1104BC88D78}"/>
              </a:ext>
            </a:extLst>
          </p:cNvPr>
          <p:cNvSpPr/>
          <p:nvPr/>
        </p:nvSpPr>
        <p:spPr>
          <a:xfrm>
            <a:off x="4618622" y="2786204"/>
            <a:ext cx="4205151" cy="391123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1B280BE-F863-4AD7-BB1E-B58E1F400736}"/>
              </a:ext>
            </a:extLst>
          </p:cNvPr>
          <p:cNvSpPr txBox="1"/>
          <p:nvPr/>
        </p:nvSpPr>
        <p:spPr>
          <a:xfrm>
            <a:off x="180041" y="304226"/>
            <a:ext cx="388977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基本方針（案）の概要</a:t>
            </a:r>
          </a:p>
        </p:txBody>
      </p:sp>
      <p:sp>
        <p:nvSpPr>
          <p:cNvPr id="2" name="スライド番号プレースホルダー 1">
            <a:extLst>
              <a:ext uri="{FF2B5EF4-FFF2-40B4-BE49-F238E27FC236}">
                <a16:creationId xmlns:a16="http://schemas.microsoft.com/office/drawing/2014/main" id="{59D280F3-0A3F-4B20-821F-30F30C299225}"/>
              </a:ext>
            </a:extLst>
          </p:cNvPr>
          <p:cNvSpPr>
            <a:spLocks noGrp="1"/>
          </p:cNvSpPr>
          <p:nvPr>
            <p:ph type="sldNum" sz="quarter" idx="12"/>
          </p:nvPr>
        </p:nvSpPr>
        <p:spPr/>
        <p:txBody>
          <a:bodyPr/>
          <a:lstStyle/>
          <a:p>
            <a:fld id="{DA297164-4023-4F25-9783-EC8958175B14}" type="slidenum">
              <a:rPr kumimoji="1" lang="ja-JP" altLang="en-US" smtClean="0">
                <a:latin typeface="メイリオ" panose="020B0604030504040204" pitchFamily="50" charset="-128"/>
                <a:ea typeface="メイリオ" panose="020B0604030504040204" pitchFamily="50" charset="-128"/>
              </a:rPr>
              <a:t>3</a:t>
            </a:fld>
            <a:endParaRPr kumimoji="1" lang="ja-JP" altLang="en-US">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A98AD8F0-7F4D-49D1-AF92-61CC8FD60F25}"/>
              </a:ext>
            </a:extLst>
          </p:cNvPr>
          <p:cNvGrpSpPr/>
          <p:nvPr/>
        </p:nvGrpSpPr>
        <p:grpSpPr>
          <a:xfrm>
            <a:off x="203854" y="792177"/>
            <a:ext cx="4168159" cy="365360"/>
            <a:chOff x="628650" y="362624"/>
            <a:chExt cx="8143265" cy="688822"/>
          </a:xfrm>
        </p:grpSpPr>
        <p:cxnSp>
          <p:nvCxnSpPr>
            <p:cNvPr id="13" name="直線コネクタ 12">
              <a:extLst>
                <a:ext uri="{FF2B5EF4-FFF2-40B4-BE49-F238E27FC236}">
                  <a16:creationId xmlns:a16="http://schemas.microsoft.com/office/drawing/2014/main" id="{744CCA1D-D1AF-473B-B3C0-60CB27D21864}"/>
                </a:ext>
              </a:extLst>
            </p:cNvPr>
            <p:cNvCxnSpPr>
              <a:cxnSpLocks/>
            </p:cNvCxnSpPr>
            <p:nvPr/>
          </p:nvCxnSpPr>
          <p:spPr>
            <a:xfrm>
              <a:off x="1110447" y="362624"/>
              <a:ext cx="76614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8392633-A037-4FDC-A045-0FFA6C6B0EE8}"/>
                </a:ext>
              </a:extLst>
            </p:cNvPr>
            <p:cNvSpPr/>
            <p:nvPr/>
          </p:nvSpPr>
          <p:spPr>
            <a:xfrm>
              <a:off x="1794048" y="400573"/>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accent1"/>
                  </a:solidFill>
                  <a:latin typeface="メイリオ" panose="020B0604030504040204" pitchFamily="50" charset="-128"/>
                  <a:ea typeface="メイリオ" panose="020B0604030504040204" pitchFamily="50" charset="-128"/>
                </a:rPr>
                <a:t>生成</a:t>
              </a:r>
              <a:r>
                <a:rPr lang="en-US" altLang="ja-JP" sz="1300" dirty="0">
                  <a:solidFill>
                    <a:schemeClr val="accent1"/>
                  </a:solidFill>
                  <a:latin typeface="メイリオ" panose="020B0604030504040204" pitchFamily="50" charset="-128"/>
                  <a:ea typeface="メイリオ" panose="020B0604030504040204" pitchFamily="50" charset="-128"/>
                </a:rPr>
                <a:t>AI</a:t>
              </a:r>
              <a:r>
                <a:rPr lang="ja-JP" altLang="en-US" sz="1300" dirty="0">
                  <a:solidFill>
                    <a:schemeClr val="accent1"/>
                  </a:solidFill>
                  <a:latin typeface="メイリオ" panose="020B0604030504040204" pitchFamily="50" charset="-128"/>
                  <a:ea typeface="メイリオ" panose="020B0604030504040204" pitchFamily="50" charset="-128"/>
                </a:rPr>
                <a:t>について</a:t>
              </a:r>
              <a:endParaRPr kumimoji="1" lang="ja-JP" altLang="en-US" sz="1300" dirty="0">
                <a:solidFill>
                  <a:schemeClr val="accent1"/>
                </a:solidFill>
              </a:endParaRPr>
            </a:p>
          </p:txBody>
        </p:sp>
        <p:sp>
          <p:nvSpPr>
            <p:cNvPr id="12" name="正方形/長方形 11">
              <a:extLst>
                <a:ext uri="{FF2B5EF4-FFF2-40B4-BE49-F238E27FC236}">
                  <a16:creationId xmlns:a16="http://schemas.microsoft.com/office/drawing/2014/main" id="{2D04F413-2010-4FF7-B715-2CA58B889E52}"/>
                </a:ext>
              </a:extLst>
            </p:cNvPr>
            <p:cNvSpPr/>
            <p:nvPr/>
          </p:nvSpPr>
          <p:spPr>
            <a:xfrm>
              <a:off x="628650" y="362624"/>
              <a:ext cx="1185403"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メイリオ" panose="020B0604030504040204" pitchFamily="50" charset="-128"/>
                  <a:ea typeface="メイリオ" panose="020B0604030504040204" pitchFamily="50" charset="-128"/>
                </a:rPr>
                <a:t>１章</a:t>
              </a:r>
            </a:p>
          </p:txBody>
        </p:sp>
      </p:grpSp>
      <p:sp>
        <p:nvSpPr>
          <p:cNvPr id="16" name="テキスト ボックス 15">
            <a:extLst>
              <a:ext uri="{FF2B5EF4-FFF2-40B4-BE49-F238E27FC236}">
                <a16:creationId xmlns:a16="http://schemas.microsoft.com/office/drawing/2014/main" id="{4F17F6ED-BBA7-4326-A33D-5CB01B77BC6F}"/>
              </a:ext>
            </a:extLst>
          </p:cNvPr>
          <p:cNvSpPr txBox="1"/>
          <p:nvPr/>
        </p:nvSpPr>
        <p:spPr>
          <a:xfrm>
            <a:off x="259531" y="1198542"/>
            <a:ext cx="4302354" cy="209288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300" dirty="0">
                <a:solidFill>
                  <a:schemeClr val="accent1"/>
                </a:solidFill>
                <a:latin typeface="メイリオ" panose="020B0604030504040204" pitchFamily="50" charset="-128"/>
                <a:ea typeface="メイリオ" panose="020B0604030504040204" pitchFamily="50" charset="-128"/>
              </a:rPr>
              <a:t>生成</a:t>
            </a:r>
            <a:r>
              <a:rPr kumimoji="1" lang="en-US" altLang="ja-JP" sz="1300" dirty="0">
                <a:solidFill>
                  <a:schemeClr val="accent1"/>
                </a:solidFill>
                <a:latin typeface="メイリオ" panose="020B0604030504040204" pitchFamily="50" charset="-128"/>
                <a:ea typeface="メイリオ" panose="020B0604030504040204" pitchFamily="50" charset="-128"/>
              </a:rPr>
              <a:t>AI</a:t>
            </a:r>
            <a:r>
              <a:rPr kumimoji="1" lang="ja-JP" altLang="en-US" sz="1300" dirty="0">
                <a:solidFill>
                  <a:schemeClr val="accent1"/>
                </a:solidFill>
                <a:latin typeface="メイリオ" panose="020B0604030504040204" pitchFamily="50" charset="-128"/>
                <a:ea typeface="メイリオ" panose="020B0604030504040204" pitchFamily="50" charset="-128"/>
              </a:rPr>
              <a:t>とは・・・</a:t>
            </a:r>
            <a:endParaRPr kumimoji="1" lang="en-US" altLang="ja-JP" sz="1300" dirty="0">
              <a:solidFill>
                <a:schemeClr val="accent1"/>
              </a:solidFill>
              <a:latin typeface="メイリオ" panose="020B0604030504040204" pitchFamily="50" charset="-128"/>
              <a:ea typeface="メイリオ" panose="020B0604030504040204" pitchFamily="50" charset="-128"/>
            </a:endParaRPr>
          </a:p>
          <a:p>
            <a:pPr marL="177800"/>
            <a:r>
              <a:rPr kumimoji="1" lang="ja-JP" altLang="en-US" sz="1300" dirty="0">
                <a:latin typeface="メイリオ" panose="020B0604030504040204" pitchFamily="50" charset="-128"/>
                <a:ea typeface="メイリオ" panose="020B0604030504040204" pitchFamily="50" charset="-128"/>
              </a:rPr>
              <a:t>自動的にデータを生成することができる</a:t>
            </a:r>
            <a:r>
              <a:rPr kumimoji="1" lang="en-US" altLang="ja-JP" sz="1300" dirty="0">
                <a:latin typeface="メイリオ" panose="020B0604030504040204" pitchFamily="50" charset="-128"/>
                <a:ea typeface="メイリオ" panose="020B0604030504040204" pitchFamily="50" charset="-128"/>
              </a:rPr>
              <a:t>AI</a:t>
            </a:r>
            <a:r>
              <a:rPr kumimoji="1" lang="ja-JP" altLang="en-US" sz="1300" dirty="0">
                <a:latin typeface="メイリオ" panose="020B0604030504040204" pitchFamily="50" charset="-128"/>
                <a:ea typeface="メイリオ" panose="020B0604030504040204" pitchFamily="50" charset="-128"/>
              </a:rPr>
              <a:t>（人工</a:t>
            </a:r>
            <a:br>
              <a:rPr kumimoji="1" lang="en-US" altLang="ja-JP" sz="1300" dirty="0">
                <a:latin typeface="メイリオ" panose="020B0604030504040204" pitchFamily="50" charset="-128"/>
                <a:ea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rPr>
              <a:t>知能）の</a:t>
            </a:r>
            <a:r>
              <a:rPr kumimoji="1" lang="en-US" altLang="ja-JP" sz="1300" dirty="0">
                <a:latin typeface="メイリオ" panose="020B0604030504040204" pitchFamily="50" charset="-128"/>
                <a:ea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rPr>
              <a:t>つです。本書では文章生成</a:t>
            </a:r>
            <a:r>
              <a:rPr kumimoji="1" lang="en-US" altLang="ja-JP" sz="1300" dirty="0">
                <a:latin typeface="メイリオ" panose="020B0604030504040204" pitchFamily="50" charset="-128"/>
                <a:ea typeface="メイリオ" panose="020B0604030504040204" pitchFamily="50" charset="-128"/>
              </a:rPr>
              <a:t>AI</a:t>
            </a:r>
            <a:r>
              <a:rPr kumimoji="1" lang="ja-JP" altLang="en-US" sz="1300" dirty="0">
                <a:latin typeface="メイリオ" panose="020B0604030504040204" pitchFamily="50" charset="-128"/>
                <a:ea typeface="メイリオ" panose="020B0604030504040204" pitchFamily="50" charset="-128"/>
              </a:rPr>
              <a:t>をさします</a:t>
            </a:r>
            <a:endParaRPr kumimoji="1" lang="en-US" altLang="ja-JP" sz="13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300" dirty="0">
                <a:solidFill>
                  <a:schemeClr val="accent1"/>
                </a:solidFill>
                <a:latin typeface="メイリオ" panose="020B0604030504040204" pitchFamily="50" charset="-128"/>
                <a:ea typeface="メイリオ" panose="020B0604030504040204" pitchFamily="50" charset="-128"/>
              </a:rPr>
              <a:t>利便性・・・</a:t>
            </a:r>
            <a:endParaRPr kumimoji="1" lang="en-US" altLang="ja-JP" sz="1300" dirty="0">
              <a:solidFill>
                <a:schemeClr val="accent1"/>
              </a:solidFill>
              <a:latin typeface="メイリオ" panose="020B0604030504040204" pitchFamily="50" charset="-128"/>
              <a:ea typeface="メイリオ" panose="020B0604030504040204" pitchFamily="50" charset="-128"/>
            </a:endParaRPr>
          </a:p>
          <a:p>
            <a:pPr marL="177800"/>
            <a:r>
              <a:rPr kumimoji="1" lang="ja-JP" altLang="en-US" sz="1300" dirty="0">
                <a:latin typeface="メイリオ" panose="020B0604030504040204" pitchFamily="50" charset="-128"/>
                <a:ea typeface="メイリオ" panose="020B0604030504040204" pitchFamily="50" charset="-128"/>
              </a:rPr>
              <a:t>文書の要約、文章の作成補助、アイデア出し等、</a:t>
            </a:r>
            <a:br>
              <a:rPr kumimoji="1" lang="en-US" altLang="ja-JP" sz="1300" dirty="0">
                <a:latin typeface="メイリオ" panose="020B0604030504040204" pitchFamily="50" charset="-128"/>
                <a:ea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rPr>
              <a:t>人間の業務や作業をサポートしてくれます</a:t>
            </a:r>
            <a:endParaRPr kumimoji="1" lang="en-US" altLang="ja-JP" sz="13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300" dirty="0">
                <a:solidFill>
                  <a:schemeClr val="accent1"/>
                </a:solidFill>
                <a:latin typeface="メイリオ" panose="020B0604030504040204" pitchFamily="50" charset="-128"/>
                <a:ea typeface="メイリオ" panose="020B0604030504040204" pitchFamily="50" charset="-128"/>
              </a:rPr>
              <a:t>リスク・・・</a:t>
            </a:r>
            <a:endParaRPr kumimoji="1" lang="en-US" altLang="ja-JP" sz="1300" dirty="0">
              <a:solidFill>
                <a:schemeClr val="accent1"/>
              </a:solidFill>
              <a:latin typeface="メイリオ" panose="020B0604030504040204" pitchFamily="50" charset="-128"/>
              <a:ea typeface="メイリオ" panose="020B0604030504040204" pitchFamily="50" charset="-128"/>
            </a:endParaRPr>
          </a:p>
          <a:p>
            <a:pPr marL="177800"/>
            <a:r>
              <a:rPr kumimoji="1" lang="ja-JP" altLang="en-US" sz="1300" dirty="0">
                <a:latin typeface="メイリオ" panose="020B0604030504040204" pitchFamily="50" charset="-128"/>
                <a:ea typeface="メイリオ" panose="020B0604030504040204" pitchFamily="50" charset="-128"/>
              </a:rPr>
              <a:t>意図しない情報漏えいや、回答が不正確・不適切である可能性、著作権侵害などのリスクがあるため、ルールを遵守し、適切に利用することが重要です</a:t>
            </a:r>
            <a:endParaRPr kumimoji="1" lang="en-US" altLang="ja-JP" sz="1300"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943CEC66-D924-4EEC-AE56-45D078C5A6DC}"/>
              </a:ext>
            </a:extLst>
          </p:cNvPr>
          <p:cNvGrpSpPr/>
          <p:nvPr/>
        </p:nvGrpSpPr>
        <p:grpSpPr>
          <a:xfrm>
            <a:off x="203854" y="3522990"/>
            <a:ext cx="4122056" cy="369332"/>
            <a:chOff x="628650" y="362623"/>
            <a:chExt cx="7975328" cy="706206"/>
          </a:xfrm>
        </p:grpSpPr>
        <p:sp>
          <p:nvSpPr>
            <p:cNvPr id="19" name="正方形/長方形 18">
              <a:extLst>
                <a:ext uri="{FF2B5EF4-FFF2-40B4-BE49-F238E27FC236}">
                  <a16:creationId xmlns:a16="http://schemas.microsoft.com/office/drawing/2014/main" id="{A8DBFB39-BAC8-49F0-9027-96C6FBE6B616}"/>
                </a:ext>
              </a:extLst>
            </p:cNvPr>
            <p:cNvSpPr/>
            <p:nvPr/>
          </p:nvSpPr>
          <p:spPr>
            <a:xfrm>
              <a:off x="1794048" y="417956"/>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accent2"/>
                  </a:solidFill>
                  <a:latin typeface="メイリオ" panose="020B0604030504040204" pitchFamily="50" charset="-128"/>
                  <a:ea typeface="メイリオ" panose="020B0604030504040204" pitchFamily="50" charset="-128"/>
                </a:rPr>
                <a:t>生成</a:t>
              </a:r>
              <a:r>
                <a:rPr lang="en-US" altLang="ja-JP" sz="1300" dirty="0">
                  <a:solidFill>
                    <a:schemeClr val="accent2"/>
                  </a:solidFill>
                  <a:latin typeface="メイリオ" panose="020B0604030504040204" pitchFamily="50" charset="-128"/>
                  <a:ea typeface="メイリオ" panose="020B0604030504040204" pitchFamily="50" charset="-128"/>
                </a:rPr>
                <a:t>AI</a:t>
              </a:r>
              <a:r>
                <a:rPr lang="ja-JP" altLang="en-US" sz="1300" dirty="0">
                  <a:solidFill>
                    <a:schemeClr val="accent2"/>
                  </a:solidFill>
                  <a:latin typeface="メイリオ" panose="020B0604030504040204" pitchFamily="50" charset="-128"/>
                  <a:ea typeface="メイリオ" panose="020B0604030504040204" pitchFamily="50" charset="-128"/>
                </a:rPr>
                <a:t>の利用上のルールについて</a:t>
              </a:r>
            </a:p>
          </p:txBody>
        </p:sp>
        <p:sp>
          <p:nvSpPr>
            <p:cNvPr id="20" name="正方形/長方形 19">
              <a:extLst>
                <a:ext uri="{FF2B5EF4-FFF2-40B4-BE49-F238E27FC236}">
                  <a16:creationId xmlns:a16="http://schemas.microsoft.com/office/drawing/2014/main" id="{1B829667-9BD0-49BB-8062-C0889A5964D3}"/>
                </a:ext>
              </a:extLst>
            </p:cNvPr>
            <p:cNvSpPr/>
            <p:nvPr/>
          </p:nvSpPr>
          <p:spPr>
            <a:xfrm>
              <a:off x="628650" y="362623"/>
              <a:ext cx="1185402"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300" dirty="0">
                  <a:solidFill>
                    <a:schemeClr val="tx1"/>
                  </a:solidFill>
                  <a:latin typeface="メイリオ" panose="020B0604030504040204" pitchFamily="50" charset="-128"/>
                  <a:ea typeface="メイリオ" panose="020B0604030504040204" pitchFamily="50" charset="-128"/>
                </a:rPr>
                <a:t>２章</a:t>
              </a:r>
            </a:p>
          </p:txBody>
        </p:sp>
        <p:cxnSp>
          <p:nvCxnSpPr>
            <p:cNvPr id="21" name="直線コネクタ 20">
              <a:extLst>
                <a:ext uri="{FF2B5EF4-FFF2-40B4-BE49-F238E27FC236}">
                  <a16:creationId xmlns:a16="http://schemas.microsoft.com/office/drawing/2014/main" id="{4079D33E-DF2E-421F-B78C-F408291F774F}"/>
                </a:ext>
              </a:extLst>
            </p:cNvPr>
            <p:cNvCxnSpPr>
              <a:cxnSpLocks/>
            </p:cNvCxnSpPr>
            <p:nvPr/>
          </p:nvCxnSpPr>
          <p:spPr>
            <a:xfrm>
              <a:off x="1182605" y="362623"/>
              <a:ext cx="742137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AA6E94B3-71BF-4BCC-ACBC-2A4A6097AF06}"/>
              </a:ext>
            </a:extLst>
          </p:cNvPr>
          <p:cNvSpPr txBox="1"/>
          <p:nvPr/>
        </p:nvSpPr>
        <p:spPr>
          <a:xfrm>
            <a:off x="285258" y="4235672"/>
            <a:ext cx="4086755" cy="249299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300" dirty="0">
                <a:solidFill>
                  <a:schemeClr val="accent2"/>
                </a:solidFill>
                <a:latin typeface="メイリオ" panose="020B0604030504040204" pitchFamily="50" charset="-128"/>
                <a:ea typeface="メイリオ" panose="020B0604030504040204" pitchFamily="50" charset="-128"/>
              </a:rPr>
              <a:t>ルール１・・・</a:t>
            </a:r>
            <a:endParaRPr kumimoji="1" lang="en-US" altLang="ja-JP" sz="1300" dirty="0">
              <a:solidFill>
                <a:schemeClr val="accent2"/>
              </a:solidFill>
              <a:latin typeface="メイリオ" panose="020B0604030504040204" pitchFamily="50" charset="-128"/>
              <a:ea typeface="メイリオ" panose="020B0604030504040204" pitchFamily="50" charset="-128"/>
            </a:endParaRPr>
          </a:p>
          <a:p>
            <a:pPr marL="177800"/>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個人情報等の機密性の高い情報は入力</a:t>
            </a:r>
            <a:r>
              <a:rPr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しない</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ja-JP" altLang="en-US"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ルール２・・・</a:t>
            </a:r>
            <a:endParaRPr kumimoji="1" lang="en-US" altLang="ja-JP"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著作権保護の観点から、既存の著作物に類似する回答につながるプロンプト入力をしないようにし、回答が既存の著作物に類似していないか十分注意する</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ja-JP" altLang="en-US"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ルール３・・・</a:t>
            </a:r>
            <a:endParaRPr kumimoji="1" lang="en-US" altLang="ja-JP"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回答の根拠や裏付けを必ず自ら確認する</a:t>
            </a:r>
            <a:endParaRPr kumimoji="1" lang="en-US"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ja-JP" altLang="en-US"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ルール４・・・</a:t>
            </a:r>
            <a:endParaRPr kumimoji="1" lang="en-US" altLang="ja-JP" sz="13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回答を対外的にそのまま使用する場合は、その旨明記する</a:t>
            </a:r>
            <a:endParaRPr kumimoji="1" lang="ja-JP" altLang="en-US" sz="1300" dirty="0">
              <a:solidFill>
                <a:schemeClr val="tx1"/>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DA81A459-5E08-4A5A-94C1-5D0F884E788D}"/>
              </a:ext>
            </a:extLst>
          </p:cNvPr>
          <p:cNvGrpSpPr/>
          <p:nvPr/>
        </p:nvGrpSpPr>
        <p:grpSpPr>
          <a:xfrm>
            <a:off x="4618622" y="772078"/>
            <a:ext cx="4157507" cy="386430"/>
            <a:chOff x="628650" y="362622"/>
            <a:chExt cx="7763182" cy="690271"/>
          </a:xfrm>
        </p:grpSpPr>
        <p:cxnSp>
          <p:nvCxnSpPr>
            <p:cNvPr id="29" name="直線コネクタ 28">
              <a:extLst>
                <a:ext uri="{FF2B5EF4-FFF2-40B4-BE49-F238E27FC236}">
                  <a16:creationId xmlns:a16="http://schemas.microsoft.com/office/drawing/2014/main" id="{2898B80B-69A1-4AC5-9AEF-89526F9D9660}"/>
                </a:ext>
              </a:extLst>
            </p:cNvPr>
            <p:cNvCxnSpPr>
              <a:cxnSpLocks/>
            </p:cNvCxnSpPr>
            <p:nvPr/>
          </p:nvCxnSpPr>
          <p:spPr>
            <a:xfrm flipV="1">
              <a:off x="1202608" y="362622"/>
              <a:ext cx="71892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8263119F-FC27-401A-B8E1-73A4C5EF19D3}"/>
                </a:ext>
              </a:extLst>
            </p:cNvPr>
            <p:cNvSpPr/>
            <p:nvPr/>
          </p:nvSpPr>
          <p:spPr>
            <a:xfrm>
              <a:off x="1814053" y="402019"/>
              <a:ext cx="6577779" cy="6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accent6"/>
                  </a:solidFill>
                  <a:latin typeface="メイリオ" panose="020B0604030504040204" pitchFamily="50" charset="-128"/>
                  <a:ea typeface="メイリオ" panose="020B0604030504040204" pitchFamily="50" charset="-128"/>
                </a:rPr>
                <a:t>生成</a:t>
              </a:r>
              <a:r>
                <a:rPr lang="en-US" altLang="ja-JP" sz="1300" dirty="0">
                  <a:solidFill>
                    <a:schemeClr val="accent6"/>
                  </a:solidFill>
                  <a:latin typeface="メイリオ" panose="020B0604030504040204" pitchFamily="50" charset="-128"/>
                  <a:ea typeface="メイリオ" panose="020B0604030504040204" pitchFamily="50" charset="-128"/>
                </a:rPr>
                <a:t>AI</a:t>
              </a:r>
              <a:r>
                <a:rPr lang="ja-JP" altLang="en-US" sz="1300" dirty="0">
                  <a:solidFill>
                    <a:schemeClr val="accent6"/>
                  </a:solidFill>
                  <a:latin typeface="メイリオ" panose="020B0604030504040204" pitchFamily="50" charset="-128"/>
                  <a:ea typeface="メイリオ" panose="020B0604030504040204" pitchFamily="50" charset="-128"/>
                </a:rPr>
                <a:t>の利活用について</a:t>
              </a:r>
              <a:endParaRPr kumimoji="1" lang="ja-JP" altLang="en-US" sz="1300" dirty="0">
                <a:solidFill>
                  <a:schemeClr val="accent6"/>
                </a:solidFill>
              </a:endParaRPr>
            </a:p>
          </p:txBody>
        </p:sp>
        <p:sp>
          <p:nvSpPr>
            <p:cNvPr id="28" name="正方形/長方形 27">
              <a:extLst>
                <a:ext uri="{FF2B5EF4-FFF2-40B4-BE49-F238E27FC236}">
                  <a16:creationId xmlns:a16="http://schemas.microsoft.com/office/drawing/2014/main" id="{97445EEC-03AA-4AD1-9973-1FCBA4A428CA}"/>
                </a:ext>
              </a:extLst>
            </p:cNvPr>
            <p:cNvSpPr/>
            <p:nvPr/>
          </p:nvSpPr>
          <p:spPr>
            <a:xfrm>
              <a:off x="628650" y="362623"/>
              <a:ext cx="1185402" cy="650873"/>
            </a:xfrm>
            <a:prstGeom prst="rect">
              <a:avLst/>
            </a:prstGeom>
            <a:solidFill>
              <a:schemeClr val="accent6">
                <a:lumMod val="40000"/>
                <a:lumOff val="6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メイリオ" panose="020B0604030504040204" pitchFamily="50" charset="-128"/>
                  <a:ea typeface="メイリオ" panose="020B0604030504040204" pitchFamily="50" charset="-128"/>
                </a:rPr>
                <a:t>３章</a:t>
              </a:r>
            </a:p>
          </p:txBody>
        </p:sp>
      </p:grpSp>
      <p:sp>
        <p:nvSpPr>
          <p:cNvPr id="30" name="テキスト ボックス 29">
            <a:extLst>
              <a:ext uri="{FF2B5EF4-FFF2-40B4-BE49-F238E27FC236}">
                <a16:creationId xmlns:a16="http://schemas.microsoft.com/office/drawing/2014/main" id="{947501DD-DF47-42E2-AF0C-A1742F84BF14}"/>
              </a:ext>
            </a:extLst>
          </p:cNvPr>
          <p:cNvSpPr txBox="1"/>
          <p:nvPr/>
        </p:nvSpPr>
        <p:spPr>
          <a:xfrm>
            <a:off x="285260" y="3946958"/>
            <a:ext cx="4086755" cy="292388"/>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下記４つのルールを遵守するようにしてください</a:t>
            </a:r>
          </a:p>
        </p:txBody>
      </p:sp>
      <p:sp>
        <p:nvSpPr>
          <p:cNvPr id="31" name="テキスト ボックス 30">
            <a:extLst>
              <a:ext uri="{FF2B5EF4-FFF2-40B4-BE49-F238E27FC236}">
                <a16:creationId xmlns:a16="http://schemas.microsoft.com/office/drawing/2014/main" id="{5A35C2D8-D779-4122-A72A-E6C45E53BFD4}"/>
              </a:ext>
            </a:extLst>
          </p:cNvPr>
          <p:cNvSpPr txBox="1"/>
          <p:nvPr/>
        </p:nvSpPr>
        <p:spPr>
          <a:xfrm>
            <a:off x="4716134" y="1233449"/>
            <a:ext cx="3873546" cy="1292662"/>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300" dirty="0">
                <a:solidFill>
                  <a:schemeClr val="accent6"/>
                </a:solidFill>
                <a:latin typeface="メイリオ" panose="020B0604030504040204" pitchFamily="50" charset="-128"/>
                <a:ea typeface="メイリオ" panose="020B0604030504040204" pitchFamily="50" charset="-128"/>
              </a:rPr>
              <a:t>効果的と思われる活用分野・・・</a:t>
            </a:r>
            <a:endParaRPr kumimoji="1" lang="en-US" altLang="ja-JP" sz="1300" dirty="0">
              <a:solidFill>
                <a:schemeClr val="accent6"/>
              </a:solidFill>
              <a:latin typeface="メイリオ" panose="020B0604030504040204" pitchFamily="50" charset="-128"/>
              <a:ea typeface="メイリオ" panose="020B0604030504040204" pitchFamily="50" charset="-128"/>
            </a:endParaRPr>
          </a:p>
          <a:p>
            <a:pPr marL="177800"/>
            <a:r>
              <a:rPr kumimoji="1" lang="ja-JP" altLang="en-US" sz="1300" dirty="0">
                <a:latin typeface="メイリオ" panose="020B0604030504040204" pitchFamily="50" charset="-128"/>
                <a:ea typeface="メイリオ" panose="020B0604030504040204" pitchFamily="50" charset="-128"/>
              </a:rPr>
              <a:t>文書の要約、文章の作成補助、アイデア出し等</a:t>
            </a:r>
            <a:endParaRPr kumimoji="1" lang="en-US" altLang="ja-JP" sz="13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300" dirty="0">
                <a:solidFill>
                  <a:schemeClr val="accent6"/>
                </a:solidFill>
                <a:latin typeface="メイリオ" panose="020B0604030504040204" pitchFamily="50" charset="-128"/>
                <a:ea typeface="メイリオ" panose="020B0604030504040204" pitchFamily="50" charset="-128"/>
              </a:rPr>
              <a:t>効果的な聞き方・・・</a:t>
            </a:r>
            <a:endParaRPr kumimoji="1" lang="en-US" altLang="ja-JP" sz="1300" dirty="0">
              <a:solidFill>
                <a:schemeClr val="accent6"/>
              </a:solidFill>
              <a:latin typeface="メイリオ" panose="020B0604030504040204" pitchFamily="50" charset="-128"/>
              <a:ea typeface="メイリオ" panose="020B0604030504040204" pitchFamily="50" charset="-128"/>
            </a:endParaRPr>
          </a:p>
          <a:p>
            <a:pPr marL="177800"/>
            <a:r>
              <a:rPr kumimoji="1" lang="ja-JP" altLang="en-US" sz="1300" dirty="0">
                <a:latin typeface="メイリオ" panose="020B0604030504040204" pitchFamily="50" charset="-128"/>
                <a:ea typeface="メイリオ" panose="020B0604030504040204" pitchFamily="50" charset="-128"/>
              </a:rPr>
              <a:t>質問の条件や内容を具体化することが重要で</a:t>
            </a:r>
            <a:br>
              <a:rPr kumimoji="1" lang="en-US" altLang="ja-JP" sz="1300" dirty="0">
                <a:latin typeface="メイリオ" panose="020B0604030504040204" pitchFamily="50" charset="-128"/>
                <a:ea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rPr>
              <a:t>あり、別の視点を加え、追加質問をするなど、会話を重ねることも効果的です。</a:t>
            </a:r>
            <a:endParaRPr kumimoji="1" lang="en-US" altLang="ja-JP" sz="1300"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98E450E9-D985-41FA-AD14-7821ED4759F8}"/>
              </a:ext>
            </a:extLst>
          </p:cNvPr>
          <p:cNvSpPr/>
          <p:nvPr/>
        </p:nvSpPr>
        <p:spPr>
          <a:xfrm>
            <a:off x="95250" y="640261"/>
            <a:ext cx="8868709" cy="61567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0B4065A-2AF2-4BAE-963A-2411D5533994}"/>
              </a:ext>
            </a:extLst>
          </p:cNvPr>
          <p:cNvSpPr txBox="1"/>
          <p:nvPr/>
        </p:nvSpPr>
        <p:spPr>
          <a:xfrm>
            <a:off x="4636512" y="2896211"/>
            <a:ext cx="4207906" cy="292388"/>
          </a:xfrm>
          <a:prstGeom prst="rect">
            <a:avLst/>
          </a:prstGeom>
          <a:noFill/>
        </p:spPr>
        <p:txBody>
          <a:bodyPr wrap="square" rtlCol="0">
            <a:spAutoFit/>
          </a:bodyPr>
          <a:lstStyle/>
          <a:p>
            <a:pPr algn="ctr"/>
            <a:r>
              <a:rPr kumimoji="1" lang="en-US" altLang="ja-JP" sz="1300" b="1" dirty="0">
                <a:latin typeface="メイリオ" panose="020B0604030504040204" pitchFamily="50" charset="-128"/>
                <a:ea typeface="メイリオ" panose="020B0604030504040204" pitchFamily="50" charset="-128"/>
              </a:rPr>
              <a:t>Bing Chat Enterprise</a:t>
            </a:r>
            <a:r>
              <a:rPr kumimoji="1" lang="ja-JP" altLang="en-US" sz="1300" b="1" dirty="0">
                <a:latin typeface="メイリオ" panose="020B0604030504040204" pitchFamily="50" charset="-128"/>
                <a:ea typeface="メイリオ" panose="020B0604030504040204" pitchFamily="50" charset="-128"/>
              </a:rPr>
              <a:t>活用例　＜文書の要約＞</a:t>
            </a:r>
          </a:p>
        </p:txBody>
      </p:sp>
      <p:sp>
        <p:nvSpPr>
          <p:cNvPr id="5" name="正方形/長方形 4">
            <a:extLst>
              <a:ext uri="{FF2B5EF4-FFF2-40B4-BE49-F238E27FC236}">
                <a16:creationId xmlns:a16="http://schemas.microsoft.com/office/drawing/2014/main" id="{B5BCC4A8-2CAB-4B95-B43C-80C6E48B8AF9}"/>
              </a:ext>
            </a:extLst>
          </p:cNvPr>
          <p:cNvSpPr/>
          <p:nvPr/>
        </p:nvSpPr>
        <p:spPr>
          <a:xfrm>
            <a:off x="4636512" y="3809458"/>
            <a:ext cx="4187261" cy="462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大阪府の「府政運営の基本方針</a:t>
            </a:r>
            <a:r>
              <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」で特に重要な内容を箇条書きで教えてください。</a:t>
            </a:r>
            <a:endParaRPr kumimoji="1" lang="ja-JP" altLang="en-US" sz="1300" dirty="0"/>
          </a:p>
        </p:txBody>
      </p:sp>
      <p:sp>
        <p:nvSpPr>
          <p:cNvPr id="6" name="楕円 5">
            <a:extLst>
              <a:ext uri="{FF2B5EF4-FFF2-40B4-BE49-F238E27FC236}">
                <a16:creationId xmlns:a16="http://schemas.microsoft.com/office/drawing/2014/main" id="{A087728F-63CC-4AF1-A7B8-8E439035CD83}"/>
              </a:ext>
            </a:extLst>
          </p:cNvPr>
          <p:cNvSpPr/>
          <p:nvPr/>
        </p:nvSpPr>
        <p:spPr>
          <a:xfrm>
            <a:off x="5908300" y="3458954"/>
            <a:ext cx="1493932" cy="292387"/>
          </a:xfrm>
          <a:prstGeom prst="ellipse">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rPr>
              <a:t>プロンプト</a:t>
            </a:r>
          </a:p>
        </p:txBody>
      </p:sp>
      <p:sp>
        <p:nvSpPr>
          <p:cNvPr id="32" name="楕円 31">
            <a:extLst>
              <a:ext uri="{FF2B5EF4-FFF2-40B4-BE49-F238E27FC236}">
                <a16:creationId xmlns:a16="http://schemas.microsoft.com/office/drawing/2014/main" id="{85A751E2-7C6C-4B55-81F1-B440303952EF}"/>
              </a:ext>
            </a:extLst>
          </p:cNvPr>
          <p:cNvSpPr/>
          <p:nvPr/>
        </p:nvSpPr>
        <p:spPr>
          <a:xfrm>
            <a:off x="5977357" y="4682279"/>
            <a:ext cx="1493931" cy="25058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rPr>
              <a:t>回答</a:t>
            </a:r>
          </a:p>
        </p:txBody>
      </p:sp>
      <p:pic>
        <p:nvPicPr>
          <p:cNvPr id="35" name="図 34">
            <a:extLst>
              <a:ext uri="{FF2B5EF4-FFF2-40B4-BE49-F238E27FC236}">
                <a16:creationId xmlns:a16="http://schemas.microsoft.com/office/drawing/2014/main" id="{EF5FDE78-5A04-4542-8D66-23D20F0E1362}"/>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7330955" y="4271635"/>
            <a:ext cx="721072" cy="800838"/>
          </a:xfrm>
          <a:prstGeom prst="rect">
            <a:avLst/>
          </a:prstGeom>
        </p:spPr>
      </p:pic>
      <p:pic>
        <p:nvPicPr>
          <p:cNvPr id="36" name="図 35">
            <a:extLst>
              <a:ext uri="{FF2B5EF4-FFF2-40B4-BE49-F238E27FC236}">
                <a16:creationId xmlns:a16="http://schemas.microsoft.com/office/drawing/2014/main" id="{E3E20E7D-F08F-4CDC-AD28-97DD77692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680" y="3083950"/>
            <a:ext cx="784157" cy="784157"/>
          </a:xfrm>
          <a:prstGeom prst="rect">
            <a:avLst/>
          </a:prstGeom>
        </p:spPr>
      </p:pic>
      <p:sp>
        <p:nvSpPr>
          <p:cNvPr id="8" name="テキスト ボックス 7">
            <a:extLst>
              <a:ext uri="{FF2B5EF4-FFF2-40B4-BE49-F238E27FC236}">
                <a16:creationId xmlns:a16="http://schemas.microsoft.com/office/drawing/2014/main" id="{65B62EBD-AE81-494A-AD4F-326100F6B380}"/>
              </a:ext>
            </a:extLst>
          </p:cNvPr>
          <p:cNvSpPr txBox="1"/>
          <p:nvPr/>
        </p:nvSpPr>
        <p:spPr>
          <a:xfrm>
            <a:off x="4684763" y="5028381"/>
            <a:ext cx="4111404" cy="1492716"/>
          </a:xfrm>
          <a:prstGeom prst="rect">
            <a:avLst/>
          </a:prstGeom>
          <a:noFill/>
        </p:spPr>
        <p:txBody>
          <a:bodyPr wrap="square" rtlCol="0">
            <a:spAutoFit/>
          </a:bodyPr>
          <a:lstStyle/>
          <a:p>
            <a:r>
              <a:rPr lang="ja-JP" altLang="en-US" sz="1300" dirty="0">
                <a:solidFill>
                  <a:schemeClr val="tx1"/>
                </a:solidFill>
                <a:latin typeface="メイリオ" panose="020B0604030504040204" pitchFamily="50" charset="-128"/>
                <a:ea typeface="メイリオ" panose="020B0604030504040204" pitchFamily="50" charset="-128"/>
              </a:rPr>
              <a:t>大阪府の「府政運営の基本方針</a:t>
            </a:r>
            <a:r>
              <a:rPr lang="en-US" altLang="ja-JP" sz="1300" dirty="0">
                <a:solidFill>
                  <a:schemeClr val="tx1"/>
                </a:solidFill>
                <a:latin typeface="メイリオ" panose="020B0604030504040204" pitchFamily="50" charset="-128"/>
                <a:ea typeface="メイリオ" panose="020B0604030504040204" pitchFamily="50" charset="-128"/>
              </a:rPr>
              <a:t>2023</a:t>
            </a:r>
            <a:r>
              <a:rPr lang="ja-JP" altLang="en-US" sz="1300" dirty="0">
                <a:solidFill>
                  <a:schemeClr val="tx1"/>
                </a:solidFill>
                <a:latin typeface="メイリオ" panose="020B0604030504040204" pitchFamily="50" charset="-128"/>
                <a:ea typeface="メイリオ" panose="020B0604030504040204" pitchFamily="50" charset="-128"/>
              </a:rPr>
              <a:t>」によると、</a:t>
            </a:r>
            <a:br>
              <a:rPr lang="en-US" altLang="ja-JP" sz="1300" dirty="0">
                <a:solidFill>
                  <a:schemeClr val="tx1"/>
                </a:solidFill>
                <a:latin typeface="メイリオ" panose="020B0604030504040204" pitchFamily="50" charset="-128"/>
                <a:ea typeface="メイリオ" panose="020B0604030504040204" pitchFamily="50" charset="-128"/>
              </a:rPr>
            </a:br>
            <a:r>
              <a:rPr lang="ja-JP" altLang="en-US" sz="1300" dirty="0">
                <a:solidFill>
                  <a:schemeClr val="tx1"/>
                </a:solidFill>
                <a:latin typeface="メイリオ" panose="020B0604030504040204" pitchFamily="50" charset="-128"/>
                <a:ea typeface="メイリオ" panose="020B0604030504040204" pitchFamily="50" charset="-128"/>
              </a:rPr>
              <a:t>以下が重要な内容です。</a:t>
            </a:r>
            <a:endParaRPr lang="en-US" altLang="ja-JP" sz="1300" dirty="0">
              <a:solidFill>
                <a:schemeClr val="tx1"/>
              </a:solidFill>
              <a:latin typeface="メイリオ" panose="020B0604030504040204" pitchFamily="50" charset="-128"/>
              <a:ea typeface="メイリオ" panose="020B0604030504040204" pitchFamily="50" charset="-128"/>
            </a:endParaRPr>
          </a:p>
          <a:p>
            <a:endParaRPr lang="en-US" altLang="ja-JP" sz="1300" dirty="0">
              <a:solidFill>
                <a:schemeClr val="tx1"/>
              </a:solidFill>
              <a:latin typeface="メイリオ" panose="020B0604030504040204" pitchFamily="50" charset="-128"/>
              <a:ea typeface="メイリオ" panose="020B0604030504040204" pitchFamily="50" charset="-128"/>
            </a:endParaRPr>
          </a:p>
          <a:p>
            <a:r>
              <a:rPr lang="ja-JP" altLang="en-US" sz="1300" dirty="0">
                <a:solidFill>
                  <a:schemeClr val="tx1"/>
                </a:solidFill>
                <a:latin typeface="メイリオ" panose="020B0604030504040204" pitchFamily="50" charset="-128"/>
                <a:ea typeface="メイリオ" panose="020B0604030504040204" pitchFamily="50" charset="-128"/>
              </a:rPr>
              <a:t>１．新型コロナウイルス感染症対策</a:t>
            </a:r>
          </a:p>
          <a:p>
            <a:r>
              <a:rPr lang="ja-JP" altLang="en-US" sz="1300" dirty="0">
                <a:solidFill>
                  <a:schemeClr val="tx1"/>
                </a:solidFill>
                <a:latin typeface="メイリオ" panose="020B0604030504040204" pitchFamily="50" charset="-128"/>
                <a:ea typeface="メイリオ" panose="020B0604030504040204" pitchFamily="50" charset="-128"/>
              </a:rPr>
              <a:t>２．大阪・関西万博の開催</a:t>
            </a:r>
          </a:p>
          <a:p>
            <a:r>
              <a:rPr lang="ja-JP" altLang="en-US" sz="1300" dirty="0">
                <a:solidFill>
                  <a:schemeClr val="tx1"/>
                </a:solidFill>
                <a:latin typeface="メイリオ" panose="020B0604030504040204" pitchFamily="50" charset="-128"/>
                <a:ea typeface="メイリオ" panose="020B0604030504040204" pitchFamily="50" charset="-128"/>
              </a:rPr>
              <a:t>３．観光産業や文化芸術活動の活性化</a:t>
            </a:r>
          </a:p>
          <a:p>
            <a:r>
              <a:rPr lang="ja-JP" altLang="en-US" sz="1300" dirty="0">
                <a:solidFill>
                  <a:schemeClr val="tx1"/>
                </a:solidFill>
                <a:latin typeface="メイリオ" panose="020B0604030504040204" pitchFamily="50" charset="-128"/>
                <a:ea typeface="メイリオ" panose="020B0604030504040204" pitchFamily="50" charset="-128"/>
              </a:rPr>
              <a:t>４．雇用面での安定雇用を図る取り組み</a:t>
            </a:r>
          </a:p>
        </p:txBody>
      </p:sp>
    </p:spTree>
    <p:extLst>
      <p:ext uri="{BB962C8B-B14F-4D97-AF65-F5344CB8AC3E}">
        <p14:creationId xmlns:p14="http://schemas.microsoft.com/office/powerpoint/2010/main" val="154530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FE1BD77-6034-48F2-BF3C-981F96834D8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782858">
            <a:off x="5007942" y="867021"/>
            <a:ext cx="3810000" cy="3324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4" name="グループ化 3">
            <a:extLst>
              <a:ext uri="{FF2B5EF4-FFF2-40B4-BE49-F238E27FC236}">
                <a16:creationId xmlns:a16="http://schemas.microsoft.com/office/drawing/2014/main" id="{E0C46FEC-EB7C-46AC-9137-EDB699D9382F}"/>
              </a:ext>
            </a:extLst>
          </p:cNvPr>
          <p:cNvGrpSpPr/>
          <p:nvPr/>
        </p:nvGrpSpPr>
        <p:grpSpPr>
          <a:xfrm>
            <a:off x="236194" y="4079081"/>
            <a:ext cx="7763182" cy="650875"/>
            <a:chOff x="628650" y="362621"/>
            <a:chExt cx="7763182" cy="650875"/>
          </a:xfrm>
        </p:grpSpPr>
        <p:sp>
          <p:nvSpPr>
            <p:cNvPr id="5" name="正方形/長方形 4">
              <a:extLst>
                <a:ext uri="{FF2B5EF4-FFF2-40B4-BE49-F238E27FC236}">
                  <a16:creationId xmlns:a16="http://schemas.microsoft.com/office/drawing/2014/main" id="{07435FF8-7264-4341-8355-A02C051431B6}"/>
                </a:ext>
              </a:extLst>
            </p:cNvPr>
            <p:cNvSpPr/>
            <p:nvPr/>
          </p:nvSpPr>
          <p:spPr>
            <a:xfrm>
              <a:off x="1814052" y="362622"/>
              <a:ext cx="6577780"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500" dirty="0">
                  <a:solidFill>
                    <a:schemeClr val="accent1"/>
                  </a:solidFill>
                  <a:latin typeface="メイリオ" panose="020B0604030504040204" pitchFamily="50" charset="-128"/>
                  <a:ea typeface="メイリオ" panose="020B0604030504040204" pitchFamily="50" charset="-128"/>
                </a:rPr>
                <a:t>生成</a:t>
              </a:r>
              <a:r>
                <a:rPr lang="en-US" altLang="ja-JP" sz="3500" dirty="0">
                  <a:solidFill>
                    <a:schemeClr val="accent1"/>
                  </a:solidFill>
                  <a:latin typeface="メイリオ" panose="020B0604030504040204" pitchFamily="50" charset="-128"/>
                  <a:ea typeface="メイリオ" panose="020B0604030504040204" pitchFamily="50" charset="-128"/>
                </a:rPr>
                <a:t>AI</a:t>
              </a:r>
              <a:r>
                <a:rPr lang="ja-JP" altLang="en-US" sz="3500" dirty="0">
                  <a:solidFill>
                    <a:schemeClr val="accent1"/>
                  </a:solidFill>
                  <a:latin typeface="メイリオ" panose="020B0604030504040204" pitchFamily="50" charset="-128"/>
                  <a:ea typeface="メイリオ" panose="020B0604030504040204" pitchFamily="50" charset="-128"/>
                </a:rPr>
                <a:t>について</a:t>
              </a:r>
              <a:endParaRPr kumimoji="1" lang="ja-JP" altLang="en-US" sz="3500" dirty="0">
                <a:solidFill>
                  <a:schemeClr val="accent1"/>
                </a:solidFill>
              </a:endParaRPr>
            </a:p>
          </p:txBody>
        </p:sp>
        <p:sp>
          <p:nvSpPr>
            <p:cNvPr id="6" name="正方形/長方形 5">
              <a:extLst>
                <a:ext uri="{FF2B5EF4-FFF2-40B4-BE49-F238E27FC236}">
                  <a16:creationId xmlns:a16="http://schemas.microsoft.com/office/drawing/2014/main" id="{E3F1B449-3410-41E7-A8AB-C694F9A14597}"/>
                </a:ext>
              </a:extLst>
            </p:cNvPr>
            <p:cNvSpPr/>
            <p:nvPr/>
          </p:nvSpPr>
          <p:spPr>
            <a:xfrm>
              <a:off x="628650" y="362623"/>
              <a:ext cx="1185402"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１章</a:t>
              </a:r>
            </a:p>
          </p:txBody>
        </p:sp>
        <p:cxnSp>
          <p:nvCxnSpPr>
            <p:cNvPr id="7" name="直線コネクタ 6">
              <a:extLst>
                <a:ext uri="{FF2B5EF4-FFF2-40B4-BE49-F238E27FC236}">
                  <a16:creationId xmlns:a16="http://schemas.microsoft.com/office/drawing/2014/main" id="{147A6370-BD8A-4141-B4DA-978182D1374A}"/>
                </a:ext>
              </a:extLst>
            </p:cNvPr>
            <p:cNvCxnSpPr>
              <a:cxnSpLocks/>
            </p:cNvCxnSpPr>
            <p:nvPr/>
          </p:nvCxnSpPr>
          <p:spPr>
            <a:xfrm flipV="1">
              <a:off x="1202608" y="362621"/>
              <a:ext cx="7189224" cy="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ADF362EF-5F1E-46EA-80AE-D31EC4BC9BF5}"/>
              </a:ext>
            </a:extLst>
          </p:cNvPr>
          <p:cNvSpPr>
            <a:spLocks noGrp="1"/>
          </p:cNvSpPr>
          <p:nvPr>
            <p:ph type="sldNum" sz="quarter" idx="12"/>
          </p:nvPr>
        </p:nvSpPr>
        <p:spPr/>
        <p:txBody>
          <a:bodyPr/>
          <a:lstStyle/>
          <a:p>
            <a:fld id="{DA297164-4023-4F25-9783-EC8958175B14}" type="slidenum">
              <a:rPr kumimoji="1" lang="ja-JP" altLang="en-US" smtClean="0"/>
              <a:t>4</a:t>
            </a:fld>
            <a:endParaRPr kumimoji="1" lang="ja-JP" altLang="en-US"/>
          </a:p>
        </p:txBody>
      </p:sp>
    </p:spTree>
    <p:extLst>
      <p:ext uri="{BB962C8B-B14F-4D97-AF65-F5344CB8AC3E}">
        <p14:creationId xmlns:p14="http://schemas.microsoft.com/office/powerpoint/2010/main" val="193682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5E6DCFA-2514-4869-960D-35B1062D6ABC}"/>
              </a:ext>
            </a:extLst>
          </p:cNvPr>
          <p:cNvSpPr txBox="1"/>
          <p:nvPr/>
        </p:nvSpPr>
        <p:spPr>
          <a:xfrm>
            <a:off x="628650" y="1192384"/>
            <a:ext cx="7886700"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生成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とその特徴</a:t>
            </a:r>
            <a:endParaRPr kumimoji="1" lang="en-US" altLang="ja-JP" dirty="0">
              <a:latin typeface="メイリオ" panose="020B0604030504040204" pitchFamily="50" charset="-128"/>
              <a:ea typeface="メイリオ" panose="020B0604030504040204" pitchFamily="50" charset="-128"/>
            </a:endParaRPr>
          </a:p>
          <a:p>
            <a:pPr marL="216000" indent="216000"/>
            <a:r>
              <a:rPr kumimoji="1" lang="ja-JP" altLang="en-US" dirty="0">
                <a:latin typeface="メイリオ" panose="020B0604030504040204" pitchFamily="50" charset="-128"/>
                <a:ea typeface="メイリオ" panose="020B0604030504040204" pitchFamily="50" charset="-128"/>
              </a:rPr>
              <a:t>自動的にデータを生成することができる</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（人工知能）の</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つです。</a:t>
            </a:r>
            <a:endParaRPr kumimoji="1" lang="en-US" altLang="ja-JP" dirty="0">
              <a:latin typeface="メイリオ" panose="020B0604030504040204" pitchFamily="50" charset="-128"/>
              <a:ea typeface="メイリオ" panose="020B0604030504040204" pitchFamily="50" charset="-128"/>
            </a:endParaRPr>
          </a:p>
          <a:p>
            <a:pPr marL="216000" indent="216000"/>
            <a:r>
              <a:rPr kumimoji="1" lang="ja-JP" altLang="en-US" dirty="0">
                <a:latin typeface="メイリオ" panose="020B0604030504040204" pitchFamily="50" charset="-128"/>
                <a:ea typeface="メイリオ" panose="020B0604030504040204" pitchFamily="50" charset="-128"/>
              </a:rPr>
              <a:t>その中で文章生成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は、与えられたプロンプト（指示、命令文）に</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対し、文章を生成することができる技術で、文章の作成等の作業を補助することができます。</a:t>
            </a:r>
            <a:endParaRPr kumimoji="1" lang="en-US" altLang="ja-JP" dirty="0">
              <a:latin typeface="メイリオ" panose="020B0604030504040204" pitchFamily="50" charset="-128"/>
              <a:ea typeface="メイリオ" panose="020B0604030504040204" pitchFamily="50" charset="-128"/>
            </a:endParaRPr>
          </a:p>
          <a:p>
            <a:pPr marL="216000" indent="216000"/>
            <a:r>
              <a:rPr kumimoji="1" lang="ja-JP" altLang="en-US" dirty="0">
                <a:latin typeface="メイリオ" panose="020B0604030504040204" pitchFamily="50" charset="-128"/>
                <a:ea typeface="メイリオ" panose="020B0604030504040204" pitchFamily="50" charset="-128"/>
              </a:rPr>
              <a:t>対話形式で応答する点が、これまでの</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とは異なります。</a:t>
            </a:r>
            <a:endParaRPr kumimoji="1" lang="en-US" altLang="ja-JP"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6438387-ADA7-443A-A718-7129226178B5}"/>
              </a:ext>
            </a:extLst>
          </p:cNvPr>
          <p:cNvSpPr/>
          <p:nvPr/>
        </p:nvSpPr>
        <p:spPr>
          <a:xfrm>
            <a:off x="0" y="3554567"/>
            <a:ext cx="9144000" cy="340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Bing Chat Enterprise</a:t>
            </a:r>
            <a:r>
              <a:rPr kumimoji="1" lang="ja-JP" altLang="en-US" dirty="0">
                <a:latin typeface="メイリオ" panose="020B0604030504040204" pitchFamily="50" charset="-128"/>
                <a:ea typeface="メイリオ" panose="020B0604030504040204" pitchFamily="50" charset="-128"/>
              </a:rPr>
              <a:t>（生成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）に質問！＞</a:t>
            </a:r>
            <a:endParaRPr kumimoji="1" lang="en-US" altLang="ja-JP"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6422D1AC-A8D2-4745-9446-F4922F3E1923}"/>
              </a:ext>
            </a:extLst>
          </p:cNvPr>
          <p:cNvGrpSpPr/>
          <p:nvPr/>
        </p:nvGrpSpPr>
        <p:grpSpPr>
          <a:xfrm>
            <a:off x="628650" y="362623"/>
            <a:ext cx="7781925" cy="694344"/>
            <a:chOff x="628650" y="362623"/>
            <a:chExt cx="7781925" cy="694344"/>
          </a:xfrm>
        </p:grpSpPr>
        <p:sp>
          <p:nvSpPr>
            <p:cNvPr id="6" name="正方形/長方形 5">
              <a:extLst>
                <a:ext uri="{FF2B5EF4-FFF2-40B4-BE49-F238E27FC236}">
                  <a16:creationId xmlns:a16="http://schemas.microsoft.com/office/drawing/2014/main" id="{2650C793-5F01-4417-B360-CD8B6A7B1FBB}"/>
                </a:ext>
              </a:extLst>
            </p:cNvPr>
            <p:cNvSpPr/>
            <p:nvPr/>
          </p:nvSpPr>
          <p:spPr>
            <a:xfrm>
              <a:off x="1306286" y="406094"/>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生成</a:t>
              </a:r>
              <a:r>
                <a:rPr lang="en-US" altLang="ja-JP" sz="3200" dirty="0">
                  <a:solidFill>
                    <a:schemeClr val="tx1"/>
                  </a:solidFill>
                  <a:latin typeface="メイリオ" panose="020B0604030504040204" pitchFamily="50" charset="-128"/>
                  <a:ea typeface="メイリオ" panose="020B0604030504040204" pitchFamily="50" charset="-128"/>
                </a:rPr>
                <a:t>AI</a:t>
              </a:r>
              <a:r>
                <a:rPr lang="ja-JP" altLang="en-US" sz="3200" dirty="0">
                  <a:solidFill>
                    <a:schemeClr val="tx1"/>
                  </a:solidFill>
                  <a:latin typeface="メイリオ" panose="020B0604030504040204" pitchFamily="50" charset="-128"/>
                  <a:ea typeface="メイリオ" panose="020B0604030504040204" pitchFamily="50" charset="-128"/>
                </a:rPr>
                <a:t>とは</a:t>
              </a:r>
              <a:endParaRPr kumimoji="1" lang="ja-JP" altLang="en-US" sz="3200" dirty="0">
                <a:solidFill>
                  <a:schemeClr val="tx1"/>
                </a:solidFill>
              </a:endParaRPr>
            </a:p>
          </p:txBody>
        </p:sp>
        <p:sp>
          <p:nvSpPr>
            <p:cNvPr id="5" name="正方形/長方形 4">
              <a:extLst>
                <a:ext uri="{FF2B5EF4-FFF2-40B4-BE49-F238E27FC236}">
                  <a16:creationId xmlns:a16="http://schemas.microsoft.com/office/drawing/2014/main" id="{C9B50D24-3733-4959-9D51-6E0BE1CA8702}"/>
                </a:ext>
              </a:extLst>
            </p:cNvPr>
            <p:cNvSpPr/>
            <p:nvPr/>
          </p:nvSpPr>
          <p:spPr>
            <a:xfrm>
              <a:off x="628650" y="362623"/>
              <a:ext cx="677636"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１</a:t>
              </a:r>
            </a:p>
          </p:txBody>
        </p:sp>
        <p:cxnSp>
          <p:nvCxnSpPr>
            <p:cNvPr id="13" name="直線コネクタ 12">
              <a:extLst>
                <a:ext uri="{FF2B5EF4-FFF2-40B4-BE49-F238E27FC236}">
                  <a16:creationId xmlns:a16="http://schemas.microsoft.com/office/drawing/2014/main" id="{43CAB4EF-F674-40F4-8669-8742683F3EE7}"/>
                </a:ext>
              </a:extLst>
            </p:cNvPr>
            <p:cNvCxnSpPr>
              <a:cxnSpLocks/>
              <a:stCxn id="5" idx="2"/>
            </p:cNvCxnSpPr>
            <p:nvPr/>
          </p:nvCxnSpPr>
          <p:spPr>
            <a:xfrm>
              <a:off x="967468" y="1013496"/>
              <a:ext cx="7443107"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53A26B3F-6A25-473B-B7A5-CED3E5415842}"/>
              </a:ext>
            </a:extLst>
          </p:cNvPr>
          <p:cNvSpPr>
            <a:spLocks noGrp="1"/>
          </p:cNvSpPr>
          <p:nvPr>
            <p:ph type="sldNum" sz="quarter" idx="12"/>
          </p:nvPr>
        </p:nvSpPr>
        <p:spPr/>
        <p:txBody>
          <a:bodyPr/>
          <a:lstStyle/>
          <a:p>
            <a:fld id="{DA297164-4023-4F25-9783-EC8958175B14}" type="slidenum">
              <a:rPr kumimoji="1" lang="ja-JP" altLang="en-US" smtClean="0"/>
              <a:t>5</a:t>
            </a:fld>
            <a:endParaRPr kumimoji="1" lang="ja-JP" altLang="en-US"/>
          </a:p>
        </p:txBody>
      </p:sp>
      <p:sp>
        <p:nvSpPr>
          <p:cNvPr id="12" name="四角形: 角を丸くする 11">
            <a:extLst>
              <a:ext uri="{FF2B5EF4-FFF2-40B4-BE49-F238E27FC236}">
                <a16:creationId xmlns:a16="http://schemas.microsoft.com/office/drawing/2014/main" id="{C50327A9-6AC3-4586-9C46-439723761C67}"/>
              </a:ext>
            </a:extLst>
          </p:cNvPr>
          <p:cNvSpPr/>
          <p:nvPr/>
        </p:nvSpPr>
        <p:spPr>
          <a:xfrm>
            <a:off x="967468" y="5067946"/>
            <a:ext cx="6646946" cy="173361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生成</a:t>
            </a:r>
            <a:r>
              <a:rPr kumimoji="1" lang="en-US" altLang="ja-JP" dirty="0">
                <a:solidFill>
                  <a:schemeClr val="tx1"/>
                </a:solidFill>
                <a:latin typeface="メイリオ" panose="020B0604030504040204" pitchFamily="50" charset="-128"/>
                <a:ea typeface="メイリオ" panose="020B0604030504040204" pitchFamily="50" charset="-128"/>
              </a:rPr>
              <a:t>AI</a:t>
            </a:r>
            <a:r>
              <a:rPr kumimoji="1" lang="ja-JP" altLang="en-US" dirty="0">
                <a:solidFill>
                  <a:schemeClr val="tx1"/>
                </a:solidFill>
                <a:latin typeface="メイリオ" panose="020B0604030504040204" pitchFamily="50" charset="-128"/>
                <a:ea typeface="メイリオ" panose="020B0604030504040204" pitchFamily="50" charset="-128"/>
              </a:rPr>
              <a:t>とは、自動的にデータを生成する能力を持つ人工知能の一種です。 学習データからパターンやルールを学習し、それに基づいて精度の高いオリジナルのコンテンツを生成します。 例えば、文章を生成する場合、生成</a:t>
            </a:r>
            <a:r>
              <a:rPr kumimoji="1" lang="en-US" altLang="ja-JP" dirty="0">
                <a:solidFill>
                  <a:schemeClr val="tx1"/>
                </a:solidFill>
                <a:latin typeface="メイリオ" panose="020B0604030504040204" pitchFamily="50" charset="-128"/>
                <a:ea typeface="メイリオ" panose="020B0604030504040204" pitchFamily="50" charset="-128"/>
              </a:rPr>
              <a:t>AI</a:t>
            </a:r>
            <a:r>
              <a:rPr kumimoji="1" lang="ja-JP" altLang="en-US" dirty="0">
                <a:solidFill>
                  <a:schemeClr val="tx1"/>
                </a:solidFill>
                <a:latin typeface="メイリオ" panose="020B0604030504040204" pitchFamily="50" charset="-128"/>
                <a:ea typeface="メイリオ" panose="020B0604030504040204" pitchFamily="50" charset="-128"/>
              </a:rPr>
              <a:t>は学習データから文章のパターンや構造を学び、それに基づいて新しい文章を生成することができます。</a:t>
            </a:r>
          </a:p>
        </p:txBody>
      </p:sp>
      <p:sp>
        <p:nvSpPr>
          <p:cNvPr id="18" name="四角形: 角を丸くする 17">
            <a:extLst>
              <a:ext uri="{FF2B5EF4-FFF2-40B4-BE49-F238E27FC236}">
                <a16:creationId xmlns:a16="http://schemas.microsoft.com/office/drawing/2014/main" id="{56906E56-AF62-409B-8CB9-DEC7ABF8359A}"/>
              </a:ext>
            </a:extLst>
          </p:cNvPr>
          <p:cNvSpPr/>
          <p:nvPr/>
        </p:nvSpPr>
        <p:spPr>
          <a:xfrm>
            <a:off x="3502618" y="4469635"/>
            <a:ext cx="4111796" cy="38584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生成</a:t>
            </a:r>
            <a:r>
              <a:rPr lang="en-US" altLang="ja-JP" sz="18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AI</a:t>
            </a:r>
            <a:r>
              <a:rPr lang="ja-JP" altLang="en-US" sz="18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について教えてください。</a:t>
            </a:r>
            <a:endParaRPr lang="en-US" altLang="ja-JP" sz="18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1E52C051-C67A-4C9C-B3B1-98AA75589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651" y="3746322"/>
            <a:ext cx="1464812" cy="1464812"/>
          </a:xfrm>
          <a:prstGeom prst="rect">
            <a:avLst/>
          </a:prstGeom>
        </p:spPr>
      </p:pic>
      <p:pic>
        <p:nvPicPr>
          <p:cNvPr id="17" name="図 16">
            <a:extLst>
              <a:ext uri="{FF2B5EF4-FFF2-40B4-BE49-F238E27FC236}">
                <a16:creationId xmlns:a16="http://schemas.microsoft.com/office/drawing/2014/main" id="{67BBD056-ACC8-4AF5-BFBA-95E2A5A663F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73704" y="4353889"/>
            <a:ext cx="1239359" cy="1376459"/>
          </a:xfrm>
          <a:prstGeom prst="rect">
            <a:avLst/>
          </a:prstGeom>
        </p:spPr>
      </p:pic>
    </p:spTree>
    <p:extLst>
      <p:ext uri="{BB962C8B-B14F-4D97-AF65-F5344CB8AC3E}">
        <p14:creationId xmlns:p14="http://schemas.microsoft.com/office/powerpoint/2010/main" val="118123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94CFDEB-B1B4-485E-8CDF-CA363573B406}"/>
              </a:ext>
            </a:extLst>
          </p:cNvPr>
          <p:cNvSpPr txBox="1"/>
          <p:nvPr/>
        </p:nvSpPr>
        <p:spPr>
          <a:xfrm>
            <a:off x="628649" y="1068741"/>
            <a:ext cx="7886700" cy="2944396"/>
          </a:xfrm>
          <a:prstGeom prst="rect">
            <a:avLst/>
          </a:prstGeom>
          <a:noFill/>
        </p:spPr>
        <p:txBody>
          <a:bodyPr wrap="square" rtlCol="0">
            <a:spAutoFit/>
          </a:bodyPr>
          <a:lstStyle/>
          <a:p>
            <a:pPr>
              <a:lnSpc>
                <a:spcPts val="2800"/>
              </a:lnSpc>
            </a:pPr>
            <a:r>
              <a:rPr kumimoji="1" lang="ja-JP" altLang="en-US" dirty="0">
                <a:latin typeface="メイリオ" panose="020B0604030504040204" pitchFamily="50" charset="-128"/>
                <a:ea typeface="メイリオ" panose="020B0604030504040204" pitchFamily="50" charset="-128"/>
              </a:rPr>
              <a:t>●利便性</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生成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は、文書の要約、文章の作成補助、アイデア出し等、人間の</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業務や作業をサポートするツールとして活用が期待されており、適切</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かつ効果的に活用することで、職員の生産性の向上や、社会課題の解決</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につながる可能性を秘めています。</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●リスク</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の利用には、一般に以下のリスクがあると言われており、</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ルールを遵守し、適切に利用することが重要です。</a:t>
            </a:r>
            <a:endParaRPr kumimoji="1" lang="en-US" altLang="ja-JP" dirty="0">
              <a:latin typeface="メイリオ" panose="020B0604030504040204" pitchFamily="50" charset="-128"/>
              <a:ea typeface="メイリオ" panose="020B0604030504040204" pitchFamily="50" charset="-128"/>
            </a:endParaRPr>
          </a:p>
        </p:txBody>
      </p:sp>
      <p:grpSp>
        <p:nvGrpSpPr>
          <p:cNvPr id="13" name="グループ化 12">
            <a:extLst>
              <a:ext uri="{FF2B5EF4-FFF2-40B4-BE49-F238E27FC236}">
                <a16:creationId xmlns:a16="http://schemas.microsoft.com/office/drawing/2014/main" id="{9C6DE61C-62B8-4699-B376-EB4B24B528B0}"/>
              </a:ext>
            </a:extLst>
          </p:cNvPr>
          <p:cNvGrpSpPr/>
          <p:nvPr/>
        </p:nvGrpSpPr>
        <p:grpSpPr>
          <a:xfrm>
            <a:off x="628649" y="376994"/>
            <a:ext cx="7781925" cy="691806"/>
            <a:chOff x="628650" y="362623"/>
            <a:chExt cx="7781925" cy="691806"/>
          </a:xfrm>
        </p:grpSpPr>
        <p:sp>
          <p:nvSpPr>
            <p:cNvPr id="14" name="正方形/長方形 13">
              <a:extLst>
                <a:ext uri="{FF2B5EF4-FFF2-40B4-BE49-F238E27FC236}">
                  <a16:creationId xmlns:a16="http://schemas.microsoft.com/office/drawing/2014/main" id="{E80878ED-AB76-4F84-8D0F-23C3C5B1165E}"/>
                </a:ext>
              </a:extLst>
            </p:cNvPr>
            <p:cNvSpPr/>
            <p:nvPr/>
          </p:nvSpPr>
          <p:spPr>
            <a:xfrm>
              <a:off x="1306286" y="403556"/>
              <a:ext cx="7085546"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メイリオ" panose="020B0604030504040204" pitchFamily="50" charset="-128"/>
                  <a:ea typeface="メイリオ" panose="020B0604030504040204" pitchFamily="50" charset="-128"/>
                </a:rPr>
                <a:t>生成</a:t>
              </a:r>
              <a:r>
                <a:rPr lang="en-US" altLang="ja-JP" sz="3200" dirty="0">
                  <a:solidFill>
                    <a:schemeClr val="tx1"/>
                  </a:solidFill>
                  <a:latin typeface="メイリオ" panose="020B0604030504040204" pitchFamily="50" charset="-128"/>
                  <a:ea typeface="メイリオ" panose="020B0604030504040204" pitchFamily="50" charset="-128"/>
                </a:rPr>
                <a:t>AI</a:t>
              </a:r>
              <a:r>
                <a:rPr lang="ja-JP" altLang="en-US" sz="3200" dirty="0">
                  <a:solidFill>
                    <a:schemeClr val="tx1"/>
                  </a:solidFill>
                  <a:latin typeface="メイリオ" panose="020B0604030504040204" pitchFamily="50" charset="-128"/>
                  <a:ea typeface="メイリオ" panose="020B0604030504040204" pitchFamily="50" charset="-128"/>
                </a:rPr>
                <a:t>の利便性とリスク</a:t>
              </a:r>
              <a:endParaRPr kumimoji="1" lang="ja-JP" altLang="en-US" sz="3200" dirty="0">
                <a:solidFill>
                  <a:schemeClr val="tx1"/>
                </a:solidFill>
              </a:endParaRPr>
            </a:p>
          </p:txBody>
        </p:sp>
        <p:sp>
          <p:nvSpPr>
            <p:cNvPr id="15" name="正方形/長方形 14">
              <a:extLst>
                <a:ext uri="{FF2B5EF4-FFF2-40B4-BE49-F238E27FC236}">
                  <a16:creationId xmlns:a16="http://schemas.microsoft.com/office/drawing/2014/main" id="{3024E7E4-4362-4A8A-A620-AAFBD16C8192}"/>
                </a:ext>
              </a:extLst>
            </p:cNvPr>
            <p:cNvSpPr/>
            <p:nvPr/>
          </p:nvSpPr>
          <p:spPr>
            <a:xfrm>
              <a:off x="628650" y="362623"/>
              <a:ext cx="677636" cy="650873"/>
            </a:xfrm>
            <a:prstGeom prst="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16" name="直線コネクタ 15">
              <a:extLst>
                <a:ext uri="{FF2B5EF4-FFF2-40B4-BE49-F238E27FC236}">
                  <a16:creationId xmlns:a16="http://schemas.microsoft.com/office/drawing/2014/main" id="{2B77DE4F-F399-4CDC-9FB4-5100E7F0CE34}"/>
                </a:ext>
              </a:extLst>
            </p:cNvPr>
            <p:cNvCxnSpPr>
              <a:cxnSpLocks/>
              <a:stCxn id="15" idx="2"/>
            </p:cNvCxnSpPr>
            <p:nvPr/>
          </p:nvCxnSpPr>
          <p:spPr>
            <a:xfrm>
              <a:off x="967468" y="1013496"/>
              <a:ext cx="7443107"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94ADBB9D-96FF-4C90-9E96-136926F687B3}"/>
              </a:ext>
            </a:extLst>
          </p:cNvPr>
          <p:cNvSpPr>
            <a:spLocks noGrp="1"/>
          </p:cNvSpPr>
          <p:nvPr>
            <p:ph type="sldNum" sz="quarter" idx="12"/>
          </p:nvPr>
        </p:nvSpPr>
        <p:spPr>
          <a:xfrm>
            <a:off x="6613719" y="6355439"/>
            <a:ext cx="2057400" cy="365125"/>
          </a:xfrm>
        </p:spPr>
        <p:txBody>
          <a:bodyPr/>
          <a:lstStyle/>
          <a:p>
            <a:fld id="{DA297164-4023-4F25-9783-EC8958175B14}" type="slidenum">
              <a:rPr kumimoji="1" lang="ja-JP" altLang="en-US" smtClean="0"/>
              <a:t>6</a:t>
            </a:fld>
            <a:endParaRPr kumimoji="1" lang="ja-JP" altLang="en-US"/>
          </a:p>
        </p:txBody>
      </p:sp>
      <p:sp>
        <p:nvSpPr>
          <p:cNvPr id="3" name="テキスト ボックス 2">
            <a:extLst>
              <a:ext uri="{FF2B5EF4-FFF2-40B4-BE49-F238E27FC236}">
                <a16:creationId xmlns:a16="http://schemas.microsoft.com/office/drawing/2014/main" id="{3FBF407F-CC78-4EE0-B792-3AA2B18ACE5A}"/>
              </a:ext>
            </a:extLst>
          </p:cNvPr>
          <p:cNvSpPr txBox="1"/>
          <p:nvPr/>
        </p:nvSpPr>
        <p:spPr>
          <a:xfrm>
            <a:off x="840658" y="4033458"/>
            <a:ext cx="7551173" cy="1859483"/>
          </a:xfrm>
          <a:prstGeom prst="rect">
            <a:avLst/>
          </a:prstGeom>
          <a:solidFill>
            <a:srgbClr val="FFE7F5"/>
          </a:solidFill>
          <a:ln>
            <a:solidFill>
              <a:srgbClr val="F682DA"/>
            </a:solidFill>
          </a:ln>
        </p:spPr>
        <p:txBody>
          <a:bodyPr wrap="square" rtlCol="0">
            <a:spAutoFit/>
          </a:bodyPr>
          <a:lstStyle/>
          <a:p>
            <a:pPr marL="266700" indent="-266700">
              <a:lnSpc>
                <a:spcPts val="2800"/>
              </a:lnSpc>
            </a:pPr>
            <a:r>
              <a:rPr kumimoji="1" lang="ja-JP" altLang="en-US" sz="1600" dirty="0">
                <a:latin typeface="メイリオ" panose="020B0604030504040204" pitchFamily="50" charset="-128"/>
                <a:ea typeface="メイリオ" panose="020B0604030504040204" pitchFamily="50" charset="-128"/>
              </a:rPr>
              <a:t>◎ 入力した質問内容が、他者への回答に利用され、意図せず公開されてしまう</a:t>
            </a:r>
            <a:endParaRPr kumimoji="1" lang="en-US" altLang="ja-JP" sz="1600" dirty="0">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間違った回答内容をそのまま活用してしまう</a:t>
            </a:r>
            <a:endParaRPr kumimoji="1" lang="en-US" altLang="ja-JP" sz="1600" dirty="0">
              <a:solidFill>
                <a:srgbClr val="FF0000"/>
              </a:solidFill>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（最新の情報が考慮されていない、偏った価値観や人権侵害につながる内容</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が反映される、など）</a:t>
            </a:r>
            <a:endParaRPr kumimoji="1" lang="en-US" altLang="ja-JP" sz="1600" dirty="0">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気づかないまま著作権を侵害してしまう</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F10E2D9-7EC5-4FF6-A662-4D5F37F5CC70}"/>
              </a:ext>
            </a:extLst>
          </p:cNvPr>
          <p:cNvSpPr txBox="1"/>
          <p:nvPr/>
        </p:nvSpPr>
        <p:spPr>
          <a:xfrm>
            <a:off x="1306284" y="6211129"/>
            <a:ext cx="7022141" cy="430887"/>
          </a:xfrm>
          <a:prstGeom prst="rect">
            <a:avLst/>
          </a:prstGeom>
          <a:noFill/>
        </p:spPr>
        <p:txBody>
          <a:bodyPr wrap="square" rtlCol="0">
            <a:spAutoFit/>
          </a:bodyPr>
          <a:lstStyle/>
          <a:p>
            <a:pPr>
              <a:lnSpc>
                <a:spcPts val="2800"/>
              </a:lnSpc>
            </a:pPr>
            <a:r>
              <a:rPr kumimoji="1" lang="ja-JP" altLang="en-US" sz="1800" dirty="0">
                <a:latin typeface="メイリオ" panose="020B0604030504040204" pitchFamily="50" charset="-128"/>
                <a:ea typeface="メイリオ" panose="020B0604030504040204" pitchFamily="50" charset="-128"/>
              </a:rPr>
              <a:t>「文責が自分にある」ことを認識しておくことが必要です。</a:t>
            </a:r>
            <a:endParaRPr kumimoji="1" lang="en-US" altLang="ja-JP" sz="18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A49276BD-4606-4AA7-A404-5A910CBF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75" y="5994674"/>
            <a:ext cx="723810" cy="514286"/>
          </a:xfrm>
          <a:prstGeom prst="rect">
            <a:avLst/>
          </a:prstGeom>
        </p:spPr>
      </p:pic>
    </p:spTree>
    <p:extLst>
      <p:ext uri="{BB962C8B-B14F-4D97-AF65-F5344CB8AC3E}">
        <p14:creationId xmlns:p14="http://schemas.microsoft.com/office/powerpoint/2010/main" val="139772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4DA7B66-629D-4573-9F12-03C035E4EE83}"/>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658983" y="700620"/>
            <a:ext cx="3245854" cy="36550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スライド番号プレースホルダー 1">
            <a:extLst>
              <a:ext uri="{FF2B5EF4-FFF2-40B4-BE49-F238E27FC236}">
                <a16:creationId xmlns:a16="http://schemas.microsoft.com/office/drawing/2014/main" id="{38219320-6FF9-4F2D-89A6-293D1B27DFDD}"/>
              </a:ext>
            </a:extLst>
          </p:cNvPr>
          <p:cNvSpPr>
            <a:spLocks noGrp="1"/>
          </p:cNvSpPr>
          <p:nvPr>
            <p:ph type="sldNum" sz="quarter" idx="12"/>
          </p:nvPr>
        </p:nvSpPr>
        <p:spPr/>
        <p:txBody>
          <a:bodyPr/>
          <a:lstStyle/>
          <a:p>
            <a:fld id="{DA297164-4023-4F25-9783-EC8958175B14}" type="slidenum">
              <a:rPr kumimoji="1" lang="ja-JP" altLang="en-US" smtClean="0"/>
              <a:t>7</a:t>
            </a:fld>
            <a:endParaRPr kumimoji="1" lang="ja-JP" altLang="en-US"/>
          </a:p>
        </p:txBody>
      </p:sp>
      <p:grpSp>
        <p:nvGrpSpPr>
          <p:cNvPr id="8" name="グループ化 7">
            <a:extLst>
              <a:ext uri="{FF2B5EF4-FFF2-40B4-BE49-F238E27FC236}">
                <a16:creationId xmlns:a16="http://schemas.microsoft.com/office/drawing/2014/main" id="{54FDCA05-3487-4A7F-A5DC-C21D94451945}"/>
              </a:ext>
            </a:extLst>
          </p:cNvPr>
          <p:cNvGrpSpPr/>
          <p:nvPr/>
        </p:nvGrpSpPr>
        <p:grpSpPr>
          <a:xfrm>
            <a:off x="239163" y="4116823"/>
            <a:ext cx="9040761" cy="650862"/>
            <a:chOff x="628650" y="362621"/>
            <a:chExt cx="7763182" cy="650875"/>
          </a:xfrm>
        </p:grpSpPr>
        <p:sp>
          <p:nvSpPr>
            <p:cNvPr id="9" name="正方形/長方形 8">
              <a:extLst>
                <a:ext uri="{FF2B5EF4-FFF2-40B4-BE49-F238E27FC236}">
                  <a16:creationId xmlns:a16="http://schemas.microsoft.com/office/drawing/2014/main" id="{61B4A5DF-6BD4-4EA3-9F8A-C587BE65C5DB}"/>
                </a:ext>
              </a:extLst>
            </p:cNvPr>
            <p:cNvSpPr/>
            <p:nvPr/>
          </p:nvSpPr>
          <p:spPr>
            <a:xfrm>
              <a:off x="1703847" y="362622"/>
              <a:ext cx="668798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500" dirty="0">
                  <a:solidFill>
                    <a:schemeClr val="accent2"/>
                  </a:solidFill>
                  <a:latin typeface="メイリオ" panose="020B0604030504040204" pitchFamily="50" charset="-128"/>
                  <a:ea typeface="メイリオ" panose="020B0604030504040204" pitchFamily="50" charset="-128"/>
                </a:rPr>
                <a:t>生成</a:t>
              </a:r>
              <a:r>
                <a:rPr lang="en-US" altLang="ja-JP" sz="3500" dirty="0">
                  <a:solidFill>
                    <a:schemeClr val="accent2"/>
                  </a:solidFill>
                  <a:latin typeface="メイリオ" panose="020B0604030504040204" pitchFamily="50" charset="-128"/>
                  <a:ea typeface="メイリオ" panose="020B0604030504040204" pitchFamily="50" charset="-128"/>
                </a:rPr>
                <a:t>AI</a:t>
              </a:r>
              <a:r>
                <a:rPr lang="ja-JP" altLang="en-US" sz="3500" dirty="0">
                  <a:solidFill>
                    <a:schemeClr val="accent2"/>
                  </a:solidFill>
                  <a:latin typeface="メイリオ" panose="020B0604030504040204" pitchFamily="50" charset="-128"/>
                  <a:ea typeface="メイリオ" panose="020B0604030504040204" pitchFamily="50" charset="-128"/>
                </a:rPr>
                <a:t>の利用上のルールについて</a:t>
              </a:r>
            </a:p>
          </p:txBody>
        </p:sp>
        <p:sp>
          <p:nvSpPr>
            <p:cNvPr id="10" name="正方形/長方形 9">
              <a:extLst>
                <a:ext uri="{FF2B5EF4-FFF2-40B4-BE49-F238E27FC236}">
                  <a16:creationId xmlns:a16="http://schemas.microsoft.com/office/drawing/2014/main" id="{862FC485-767A-4183-BD94-3B3ED8DD7890}"/>
                </a:ext>
              </a:extLst>
            </p:cNvPr>
            <p:cNvSpPr/>
            <p:nvPr/>
          </p:nvSpPr>
          <p:spPr>
            <a:xfrm>
              <a:off x="628650" y="362623"/>
              <a:ext cx="1075197"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２章</a:t>
              </a:r>
            </a:p>
          </p:txBody>
        </p:sp>
        <p:cxnSp>
          <p:nvCxnSpPr>
            <p:cNvPr id="11" name="直線コネクタ 10">
              <a:extLst>
                <a:ext uri="{FF2B5EF4-FFF2-40B4-BE49-F238E27FC236}">
                  <a16:creationId xmlns:a16="http://schemas.microsoft.com/office/drawing/2014/main" id="{1169F71D-A879-47B1-B4EA-ABAFCCA8818E}"/>
                </a:ext>
              </a:extLst>
            </p:cNvPr>
            <p:cNvCxnSpPr>
              <a:cxnSpLocks/>
            </p:cNvCxnSpPr>
            <p:nvPr/>
          </p:nvCxnSpPr>
          <p:spPr>
            <a:xfrm flipV="1">
              <a:off x="1092402" y="362621"/>
              <a:ext cx="7189224"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09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8C8B8443-9261-4983-9E14-EAE51A56D354}"/>
              </a:ext>
            </a:extLst>
          </p:cNvPr>
          <p:cNvSpPr/>
          <p:nvPr/>
        </p:nvSpPr>
        <p:spPr>
          <a:xfrm>
            <a:off x="265470" y="1132655"/>
            <a:ext cx="8498633" cy="532713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a:solidFill>
                  <a:schemeClr val="tx1"/>
                </a:solidFill>
                <a:latin typeface="メイリオ" panose="020B0604030504040204" pitchFamily="50" charset="-128"/>
                <a:ea typeface="メイリオ" panose="020B0604030504040204" pitchFamily="50" charset="-128"/>
              </a:rPr>
              <a:t>　</a:t>
            </a:r>
          </a:p>
        </p:txBody>
      </p:sp>
      <p:grpSp>
        <p:nvGrpSpPr>
          <p:cNvPr id="33" name="グループ化 32">
            <a:extLst>
              <a:ext uri="{FF2B5EF4-FFF2-40B4-BE49-F238E27FC236}">
                <a16:creationId xmlns:a16="http://schemas.microsoft.com/office/drawing/2014/main" id="{3F57773D-C89E-4AA6-93F2-D92FFD4D30B9}"/>
              </a:ext>
            </a:extLst>
          </p:cNvPr>
          <p:cNvGrpSpPr/>
          <p:nvPr/>
        </p:nvGrpSpPr>
        <p:grpSpPr>
          <a:xfrm>
            <a:off x="265471" y="277904"/>
            <a:ext cx="8613058" cy="663546"/>
            <a:chOff x="628650" y="362623"/>
            <a:chExt cx="7886700" cy="663546"/>
          </a:xfrm>
        </p:grpSpPr>
        <p:sp>
          <p:nvSpPr>
            <p:cNvPr id="34" name="正方形/長方形 33">
              <a:extLst>
                <a:ext uri="{FF2B5EF4-FFF2-40B4-BE49-F238E27FC236}">
                  <a16:creationId xmlns:a16="http://schemas.microsoft.com/office/drawing/2014/main" id="{CE26196C-45E5-4BB2-8400-66E813F2A203}"/>
                </a:ext>
              </a:extLst>
            </p:cNvPr>
            <p:cNvSpPr/>
            <p:nvPr/>
          </p:nvSpPr>
          <p:spPr>
            <a:xfrm>
              <a:off x="1306285" y="375296"/>
              <a:ext cx="720906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メイリオ" panose="020B0604030504040204" pitchFamily="50" charset="-128"/>
                  <a:ea typeface="メイリオ" panose="020B0604030504040204" pitchFamily="50" charset="-128"/>
                </a:rPr>
                <a:t>生成</a:t>
              </a:r>
              <a:r>
                <a:rPr lang="en-US" altLang="ja-JP" sz="3000" dirty="0">
                  <a:solidFill>
                    <a:schemeClr val="tx1"/>
                  </a:solidFill>
                  <a:latin typeface="メイリオ" panose="020B0604030504040204" pitchFamily="50" charset="-128"/>
                  <a:ea typeface="メイリオ" panose="020B0604030504040204" pitchFamily="50" charset="-128"/>
                </a:rPr>
                <a:t>AI</a:t>
              </a:r>
              <a:r>
                <a:rPr lang="ja-JP" altLang="en-US" sz="3000" dirty="0">
                  <a:solidFill>
                    <a:schemeClr val="tx1"/>
                  </a:solidFill>
                  <a:latin typeface="メイリオ" panose="020B0604030504040204" pitchFamily="50" charset="-128"/>
                  <a:ea typeface="メイリオ" panose="020B0604030504040204" pitchFamily="50" charset="-128"/>
                </a:rPr>
                <a:t>を利用する前に</a:t>
              </a:r>
              <a:endParaRPr kumimoji="1" lang="ja-JP" altLang="en-US" sz="3000" dirty="0">
                <a:solidFill>
                  <a:schemeClr val="tx1"/>
                </a:solidFill>
              </a:endParaRPr>
            </a:p>
          </p:txBody>
        </p:sp>
        <p:sp>
          <p:nvSpPr>
            <p:cNvPr id="35" name="正方形/長方形 34">
              <a:extLst>
                <a:ext uri="{FF2B5EF4-FFF2-40B4-BE49-F238E27FC236}">
                  <a16:creationId xmlns:a16="http://schemas.microsoft.com/office/drawing/2014/main" id="{F21FEDAD-C202-4B7E-A425-228A24C8F52F}"/>
                </a:ext>
              </a:extLst>
            </p:cNvPr>
            <p:cNvSpPr/>
            <p:nvPr/>
          </p:nvSpPr>
          <p:spPr>
            <a:xfrm>
              <a:off x="628650" y="362623"/>
              <a:ext cx="677636"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１</a:t>
              </a:r>
            </a:p>
          </p:txBody>
        </p:sp>
        <p:cxnSp>
          <p:nvCxnSpPr>
            <p:cNvPr id="36" name="直線コネクタ 35">
              <a:extLst>
                <a:ext uri="{FF2B5EF4-FFF2-40B4-BE49-F238E27FC236}">
                  <a16:creationId xmlns:a16="http://schemas.microsoft.com/office/drawing/2014/main" id="{E974EB73-DF60-4880-8BD8-F6D82B3F761F}"/>
                </a:ext>
              </a:extLst>
            </p:cNvPr>
            <p:cNvCxnSpPr>
              <a:cxnSpLocks/>
              <a:stCxn id="35" idx="2"/>
            </p:cNvCxnSpPr>
            <p:nvPr/>
          </p:nvCxnSpPr>
          <p:spPr>
            <a:xfrm>
              <a:off x="967468" y="1013496"/>
              <a:ext cx="744310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C3E8D2A1-37B3-4640-A1FE-ABC7B4A555D7}"/>
              </a:ext>
            </a:extLst>
          </p:cNvPr>
          <p:cNvSpPr>
            <a:spLocks noGrp="1"/>
          </p:cNvSpPr>
          <p:nvPr>
            <p:ph type="sldNum" sz="quarter" idx="12"/>
          </p:nvPr>
        </p:nvSpPr>
        <p:spPr/>
        <p:txBody>
          <a:bodyPr/>
          <a:lstStyle/>
          <a:p>
            <a:fld id="{DA297164-4023-4F25-9783-EC8958175B14}"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F2DA008D-A64D-4CB3-8EF5-1CA667569908}"/>
              </a:ext>
            </a:extLst>
          </p:cNvPr>
          <p:cNvSpPr txBox="1"/>
          <p:nvPr/>
        </p:nvSpPr>
        <p:spPr>
          <a:xfrm>
            <a:off x="427703" y="2195076"/>
            <a:ext cx="8214852" cy="2246769"/>
          </a:xfrm>
          <a:prstGeom prst="rect">
            <a:avLst/>
          </a:prstGeom>
          <a:solidFill>
            <a:schemeClr val="accent4">
              <a:lumMod val="40000"/>
              <a:lumOff val="60000"/>
            </a:schemeClr>
          </a:solidFill>
        </p:spPr>
        <p:txBody>
          <a:bodyPr wrap="square" rtlCol="0" anchor="ctr">
            <a:spAutoFit/>
          </a:bodyPr>
          <a:lstStyle/>
          <a:p>
            <a:r>
              <a:rPr kumimoji="1" lang="ja-JP" altLang="en-US" sz="2000" b="1" dirty="0">
                <a:latin typeface="メイリオ" panose="020B0604030504040204" pitchFamily="50" charset="-128"/>
                <a:ea typeface="メイリオ" panose="020B0604030504040204" pitchFamily="50" charset="-128"/>
              </a:rPr>
              <a:t>（１）利用する前に必ずルールを確認し、安全に利用してください。</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（２）所定の様式にて所属長に利用申請を行い、許可を得てから</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利用してください。</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（３）</a:t>
            </a:r>
            <a:r>
              <a:rPr kumimoji="1" lang="zh-TW" altLang="en-US" sz="2000" b="1" dirty="0">
                <a:latin typeface="メイリオ" panose="020B0604030504040204" pitchFamily="50" charset="-128"/>
                <a:ea typeface="メイリオ" panose="020B0604030504040204" pitchFamily="50" charset="-128"/>
              </a:rPr>
              <a:t>行政情報化副主任者</a:t>
            </a:r>
            <a:r>
              <a:rPr kumimoji="1" lang="ja-JP" altLang="en-US" sz="2000" b="1" dirty="0">
                <a:latin typeface="メイリオ" panose="020B0604030504040204" pitchFamily="50" charset="-128"/>
                <a:ea typeface="メイリオ" panose="020B0604030504040204" pitchFamily="50" charset="-128"/>
              </a:rPr>
              <a:t>は、所属内の利用者を管理簿（様式あり）</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で管理してください。</a:t>
            </a:r>
            <a:endParaRPr kumimoji="1" lang="en-US" altLang="ja-JP" sz="20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B4403E7-9C80-43AD-94A5-008B48D4EFAF}"/>
              </a:ext>
            </a:extLst>
          </p:cNvPr>
          <p:cNvSpPr txBox="1"/>
          <p:nvPr/>
        </p:nvSpPr>
        <p:spPr>
          <a:xfrm>
            <a:off x="407360" y="5147185"/>
            <a:ext cx="8214852" cy="1241365"/>
          </a:xfrm>
          <a:prstGeom prst="rect">
            <a:avLst/>
          </a:prstGeom>
          <a:solidFill>
            <a:schemeClr val="accent4">
              <a:lumMod val="20000"/>
              <a:lumOff val="80000"/>
            </a:schemeClr>
          </a:solidFill>
        </p:spPr>
        <p:txBody>
          <a:bodyPr wrap="square" rtlCol="0">
            <a:spAutoFit/>
          </a:bodyPr>
          <a:lstStyle/>
          <a:p>
            <a:r>
              <a:rPr kumimoji="1" lang="ja-JP" altLang="en-US" sz="1600" u="sng" dirty="0">
                <a:latin typeface="メイリオ" panose="020B0604030504040204" pitchFamily="50" charset="-128"/>
                <a:ea typeface="メイリオ" panose="020B0604030504040204" pitchFamily="50" charset="-128"/>
              </a:rPr>
              <a:t>◆　関連通知</a:t>
            </a:r>
            <a:endParaRPr kumimoji="1" lang="en-US" altLang="ja-JP" sz="1600" u="sng" dirty="0">
              <a:latin typeface="メイリオ" panose="020B0604030504040204" pitchFamily="50" charset="-128"/>
              <a:ea typeface="メイリオ" panose="020B0604030504040204" pitchFamily="50" charset="-128"/>
            </a:endParaRPr>
          </a:p>
          <a:p>
            <a:pPr>
              <a:lnSpc>
                <a:spcPts val="1000"/>
              </a:lnSpc>
            </a:pPr>
            <a:endParaRPr kumimoji="1" lang="en-US" altLang="ja-JP" sz="16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・令和５年５月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日付け行企第</a:t>
            </a:r>
            <a:r>
              <a:rPr kumimoji="1" lang="en-US" altLang="ja-JP" sz="1400" dirty="0">
                <a:latin typeface="メイリオ" panose="020B0604030504040204" pitchFamily="50" charset="-128"/>
                <a:ea typeface="メイリオ" panose="020B0604030504040204" pitchFamily="50" charset="-128"/>
              </a:rPr>
              <a:t>1055</a:t>
            </a:r>
            <a:r>
              <a:rPr kumimoji="1" lang="ja-JP" altLang="en-US" sz="1400" dirty="0">
                <a:latin typeface="メイリオ" panose="020B0604030504040204" pitchFamily="50" charset="-128"/>
                <a:ea typeface="メイリオ" panose="020B0604030504040204" pitchFamily="50" charset="-128"/>
              </a:rPr>
              <a:t>号「</a:t>
            </a:r>
            <a:r>
              <a:rPr kumimoji="1" lang="en-US" altLang="ja-JP" sz="1400" dirty="0" err="1">
                <a:latin typeface="メイリオ" panose="020B0604030504040204" pitchFamily="50" charset="-128"/>
                <a:ea typeface="メイリオ" panose="020B0604030504040204" pitchFamily="50" charset="-128"/>
              </a:rPr>
              <a:t>ChatGPT</a:t>
            </a:r>
            <a:r>
              <a:rPr kumimoji="1" lang="ja-JP" altLang="en-US" sz="1400" dirty="0">
                <a:latin typeface="メイリオ" panose="020B0604030504040204" pitchFamily="50" charset="-128"/>
                <a:ea typeface="メイリオ" panose="020B0604030504040204" pitchFamily="50" charset="-128"/>
              </a:rPr>
              <a:t>等の生成</a:t>
            </a:r>
            <a:r>
              <a:rPr kumimoji="1" lang="en-US" altLang="ja-JP" sz="1400" dirty="0">
                <a:latin typeface="メイリオ" panose="020B0604030504040204" pitchFamily="50" charset="-128"/>
                <a:ea typeface="メイリオ" panose="020B0604030504040204" pitchFamily="50" charset="-128"/>
              </a:rPr>
              <a:t>AI</a:t>
            </a:r>
            <a:r>
              <a:rPr kumimoji="1" lang="ja-JP" altLang="en-US" sz="1400" dirty="0">
                <a:latin typeface="メイリオ" panose="020B0604030504040204" pitchFamily="50" charset="-128"/>
                <a:ea typeface="メイリオ" panose="020B0604030504040204" pitchFamily="50" charset="-128"/>
              </a:rPr>
              <a:t>の利用について（通知）」</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⇒別紙２が利用申請及び利用許可書、別紙３が管理簿の様式です。</a:t>
            </a:r>
            <a:endParaRPr kumimoji="1" lang="en-US" altLang="ja-JP" sz="1400" dirty="0">
              <a:latin typeface="メイリオ" panose="020B0604030504040204" pitchFamily="50" charset="-128"/>
              <a:ea typeface="メイリオ" panose="020B0604030504040204" pitchFamily="50" charset="-128"/>
            </a:endParaRPr>
          </a:p>
          <a:p>
            <a:pPr>
              <a:lnSpc>
                <a:spcPts val="1000"/>
              </a:lnSpc>
            </a:pP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lang="ja-JP" altLang="en-US" sz="1400" b="0" i="0" u="none" strike="noStrike" baseline="0" dirty="0">
                <a:latin typeface="メイリオ" panose="020B0604030504040204" pitchFamily="50" charset="-128"/>
                <a:ea typeface="メイリオ" panose="020B0604030504040204" pitchFamily="50" charset="-128"/>
              </a:rPr>
              <a:t>令和５年９月</a:t>
            </a:r>
            <a:r>
              <a:rPr lang="en-US" altLang="ja-JP" sz="1400" b="0" i="0" u="none" strike="noStrike" baseline="0" dirty="0">
                <a:latin typeface="メイリオ" panose="020B0604030504040204" pitchFamily="50" charset="-128"/>
                <a:ea typeface="メイリオ" panose="020B0604030504040204" pitchFamily="50" charset="-128"/>
              </a:rPr>
              <a:t>25 </a:t>
            </a:r>
            <a:r>
              <a:rPr lang="ja-JP" altLang="en-US" sz="1400" b="0" i="0" u="none" strike="noStrike" baseline="0" dirty="0">
                <a:latin typeface="メイリオ" panose="020B0604030504040204" pitchFamily="50" charset="-128"/>
                <a:ea typeface="メイリオ" panose="020B0604030504040204" pitchFamily="50" charset="-128"/>
              </a:rPr>
              <a:t>日付け</a:t>
            </a:r>
            <a:r>
              <a:rPr kumimoji="1" lang="ja-JP" altLang="en-US" sz="1400" dirty="0">
                <a:latin typeface="メイリオ" panose="020B0604030504040204" pitchFamily="50" charset="-128"/>
                <a:ea typeface="メイリオ" panose="020B0604030504040204" pitchFamily="50" charset="-128"/>
              </a:rPr>
              <a:t>総務省事務連絡</a:t>
            </a:r>
            <a:r>
              <a:rPr lang="ja-JP" altLang="en-US" sz="1400" b="0" i="0" u="none" strike="noStrike" baseline="0" dirty="0">
                <a:latin typeface="メイリオ" panose="020B0604030504040204" pitchFamily="50" charset="-128"/>
                <a:ea typeface="メイリオ" panose="020B0604030504040204" pitchFamily="50" charset="-128"/>
              </a:rPr>
              <a:t>「</a:t>
            </a:r>
            <a:r>
              <a:rPr lang="en-US" altLang="ja-JP" sz="1400" b="0" i="0" u="none" strike="noStrike" baseline="0" dirty="0" err="1">
                <a:latin typeface="メイリオ" panose="020B0604030504040204" pitchFamily="50" charset="-128"/>
                <a:ea typeface="メイリオ" panose="020B0604030504040204" pitchFamily="50" charset="-128"/>
              </a:rPr>
              <a:t>ChatGPT</a:t>
            </a:r>
            <a:r>
              <a:rPr lang="en-US" altLang="ja-JP" sz="1400" b="0" i="0" u="none" strike="noStrike" baseline="0" dirty="0">
                <a:latin typeface="メイリオ" panose="020B0604030504040204" pitchFamily="50" charset="-128"/>
                <a:ea typeface="メイリオ" panose="020B0604030504040204" pitchFamily="50" charset="-128"/>
              </a:rPr>
              <a:t> </a:t>
            </a:r>
            <a:r>
              <a:rPr lang="ja-JP" altLang="en-US" sz="1400" b="0" i="0" u="none" strike="noStrike" baseline="0" dirty="0">
                <a:latin typeface="メイリオ" panose="020B0604030504040204" pitchFamily="50" charset="-128"/>
                <a:ea typeface="メイリオ" panose="020B0604030504040204" pitchFamily="50" charset="-128"/>
              </a:rPr>
              <a:t>等の生成</a:t>
            </a:r>
            <a:r>
              <a:rPr lang="en-US" altLang="ja-JP" sz="1400" b="0" i="0" u="none" strike="noStrike" baseline="0" dirty="0">
                <a:latin typeface="メイリオ" panose="020B0604030504040204" pitchFamily="50" charset="-128"/>
                <a:ea typeface="メイリオ" panose="020B0604030504040204" pitchFamily="50" charset="-128"/>
              </a:rPr>
              <a:t>AI </a:t>
            </a:r>
            <a:r>
              <a:rPr lang="ja-JP" altLang="en-US" sz="1400" b="0" i="0" u="none" strike="noStrike" baseline="0" dirty="0">
                <a:latin typeface="メイリオ" panose="020B0604030504040204" pitchFamily="50" charset="-128"/>
                <a:ea typeface="メイリオ" panose="020B0604030504040204" pitchFamily="50" charset="-128"/>
              </a:rPr>
              <a:t>の業務利用について（第２版）」</a:t>
            </a:r>
            <a:endParaRPr kumimoji="1" lang="ja-JP" altLang="en-US" sz="1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22AE9F2-24BD-47C5-8C9E-7675BB507984}"/>
              </a:ext>
            </a:extLst>
          </p:cNvPr>
          <p:cNvSpPr txBox="1"/>
          <p:nvPr/>
        </p:nvSpPr>
        <p:spPr>
          <a:xfrm>
            <a:off x="427703" y="1280620"/>
            <a:ext cx="8214852" cy="789960"/>
          </a:xfrm>
          <a:prstGeom prst="rect">
            <a:avLst/>
          </a:prstGeom>
          <a:noFill/>
        </p:spPr>
        <p:txBody>
          <a:bodyPr wrap="square" rtlCol="0">
            <a:spAutoFit/>
          </a:bodyPr>
          <a:lstStyle/>
          <a:p>
            <a:pPr>
              <a:lnSpc>
                <a:spcPts val="2800"/>
              </a:lnSpc>
            </a:pP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文章生成</a:t>
            </a:r>
            <a:r>
              <a:rPr lang="en-US" altLang="ja-JP" sz="1800" b="0" i="0" u="none" strike="noStrike" baseline="0" dirty="0">
                <a:solidFill>
                  <a:srgbClr val="000000"/>
                </a:solidFill>
                <a:latin typeface="メイリオ" panose="020B0604030504040204" pitchFamily="50" charset="-128"/>
                <a:ea typeface="メイリオ" panose="020B0604030504040204" pitchFamily="50" charset="-128"/>
              </a:rPr>
              <a:t>AI</a:t>
            </a: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の利用にあたっては、職員の皆さん自身がリスクを理解し、</a:t>
            </a:r>
            <a:endParaRPr lang="en-US" altLang="ja-JP" sz="18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ts val="2800"/>
              </a:lnSpc>
            </a:pP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ルールを守って利用することが重要です。</a:t>
            </a:r>
            <a:endParaRPr kumimoji="1" lang="ja-JP" altLang="en-US" dirty="0"/>
          </a:p>
        </p:txBody>
      </p:sp>
      <p:sp>
        <p:nvSpPr>
          <p:cNvPr id="4" name="テキスト ボックス 3">
            <a:extLst>
              <a:ext uri="{FF2B5EF4-FFF2-40B4-BE49-F238E27FC236}">
                <a16:creationId xmlns:a16="http://schemas.microsoft.com/office/drawing/2014/main" id="{B1202BAE-ED38-43BF-8186-0D2205658CBC}"/>
              </a:ext>
            </a:extLst>
          </p:cNvPr>
          <p:cNvSpPr txBox="1"/>
          <p:nvPr/>
        </p:nvSpPr>
        <p:spPr>
          <a:xfrm>
            <a:off x="407360" y="4498259"/>
            <a:ext cx="8235195" cy="338554"/>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 トライアル環境の利用にあたっては　（２）、（３）は不要とします。</a:t>
            </a:r>
            <a:endParaRPr kumimoji="1" lang="ja-JP" altLang="en-US" sz="1600" dirty="0"/>
          </a:p>
        </p:txBody>
      </p:sp>
    </p:spTree>
    <p:extLst>
      <p:ext uri="{BB962C8B-B14F-4D97-AF65-F5344CB8AC3E}">
        <p14:creationId xmlns:p14="http://schemas.microsoft.com/office/powerpoint/2010/main" val="18549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10">
            <a:extLst>
              <a:ext uri="{FF2B5EF4-FFF2-40B4-BE49-F238E27FC236}">
                <a16:creationId xmlns:a16="http://schemas.microsoft.com/office/drawing/2014/main" id="{0B48581A-69DC-4EBC-A38E-E4846BA11C37}"/>
              </a:ext>
            </a:extLst>
          </p:cNvPr>
          <p:cNvGraphicFramePr>
            <a:graphicFrameLocks noGrp="1"/>
          </p:cNvGraphicFramePr>
          <p:nvPr>
            <p:extLst>
              <p:ext uri="{D42A27DB-BD31-4B8C-83A1-F6EECF244321}">
                <p14:modId xmlns:p14="http://schemas.microsoft.com/office/powerpoint/2010/main" val="3765949252"/>
              </p:ext>
            </p:extLst>
          </p:nvPr>
        </p:nvGraphicFramePr>
        <p:xfrm>
          <a:off x="1564919" y="1583548"/>
          <a:ext cx="7204357" cy="2708352"/>
        </p:xfrm>
        <a:graphic>
          <a:graphicData uri="http://schemas.openxmlformats.org/drawingml/2006/table">
            <a:tbl>
              <a:tblPr firstRow="1" bandRow="1">
                <a:tableStyleId>{5940675A-B579-460E-94D1-54222C63F5DA}</a:tableStyleId>
              </a:tblPr>
              <a:tblGrid>
                <a:gridCol w="6396546">
                  <a:extLst>
                    <a:ext uri="{9D8B030D-6E8A-4147-A177-3AD203B41FA5}">
                      <a16:colId xmlns:a16="http://schemas.microsoft.com/office/drawing/2014/main" val="2185164565"/>
                    </a:ext>
                  </a:extLst>
                </a:gridCol>
                <a:gridCol w="807811">
                  <a:extLst>
                    <a:ext uri="{9D8B030D-6E8A-4147-A177-3AD203B41FA5}">
                      <a16:colId xmlns:a16="http://schemas.microsoft.com/office/drawing/2014/main" val="2486785024"/>
                    </a:ext>
                  </a:extLst>
                </a:gridCol>
              </a:tblGrid>
              <a:tr h="436075">
                <a:tc>
                  <a:txBody>
                    <a:bodyPr/>
                    <a:lstStyle/>
                    <a:p>
                      <a:pPr algn="ctr"/>
                      <a:r>
                        <a:rPr kumimoji="1" lang="ja-JP" altLang="en-US" sz="1600" dirty="0">
                          <a:latin typeface="メイリオ" panose="020B0604030504040204" pitchFamily="50" charset="-128"/>
                          <a:ea typeface="メイリオ" panose="020B0604030504040204" pitchFamily="50" charset="-128"/>
                        </a:rPr>
                        <a:t>重要度（情報セキュリティに関する基本要綱における情報の区分）</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入力</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4625512"/>
                  </a:ext>
                </a:extLst>
              </a:tr>
              <a:tr h="580051">
                <a:tc>
                  <a:txBody>
                    <a:bodyPr/>
                    <a:lstStyle/>
                    <a:p>
                      <a:pPr marL="265113" indent="-265113"/>
                      <a:r>
                        <a:rPr kumimoji="1" lang="ja-JP" altLang="en-US" sz="1600" dirty="0">
                          <a:latin typeface="メイリオ" panose="020B0604030504040204" pitchFamily="50" charset="-128"/>
                          <a:ea typeface="メイリオ" panose="020B0604030504040204" pitchFamily="50" charset="-128"/>
                        </a:rPr>
                        <a:t>１： 個人情報及び情報セキュリティの侵害が住民の生命、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財産等へ重大な影響を及ぼす情報</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9122389"/>
                  </a:ext>
                </a:extLst>
              </a:tr>
              <a:tr h="584492">
                <a:tc>
                  <a:txBody>
                    <a:bodyPr/>
                    <a:lstStyle/>
                    <a:p>
                      <a:pPr marL="265113" indent="-265113"/>
                      <a:r>
                        <a:rPr kumimoji="1" lang="ja-JP" altLang="en-US" sz="1600" dirty="0">
                          <a:latin typeface="メイリオ" panose="020B0604030504040204" pitchFamily="50" charset="-128"/>
                          <a:ea typeface="メイリオ" panose="020B0604030504040204" pitchFamily="50" charset="-128"/>
                        </a:rPr>
                        <a:t>２： 公開することを予定していない情報及び情報セキュリティの</a:t>
                      </a:r>
                      <a:endParaRPr kumimoji="1" lang="en-US" altLang="ja-JP" sz="1600" dirty="0">
                        <a:latin typeface="メイリオ" panose="020B0604030504040204" pitchFamily="50" charset="-128"/>
                        <a:ea typeface="メイリオ" panose="020B0604030504040204" pitchFamily="50" charset="-128"/>
                      </a:endParaRPr>
                    </a:p>
                    <a:p>
                      <a:pPr marL="265113" indent="-265113"/>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　　侵害が行政事務の執行等に重大な影響を及ぼす情報</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6586893"/>
                  </a:ext>
                </a:extLst>
              </a:tr>
              <a:tr h="599682">
                <a:tc>
                  <a:txBody>
                    <a:bodyPr/>
                    <a:lstStyle/>
                    <a:p>
                      <a:pPr marL="265113" indent="-265113"/>
                      <a:r>
                        <a:rPr kumimoji="1" lang="ja-JP" altLang="en-US" sz="1600" dirty="0">
                          <a:latin typeface="メイリオ" panose="020B0604030504040204" pitchFamily="50" charset="-128"/>
                          <a:ea typeface="メイリオ" panose="020B0604030504040204" pitchFamily="50" charset="-128"/>
                        </a:rPr>
                        <a:t>３： 外部に公開する情報のうち、情報セキュリティの侵害が、</a:t>
                      </a:r>
                      <a:endParaRPr kumimoji="1" lang="en-US" altLang="ja-JP" sz="1600" dirty="0">
                        <a:latin typeface="メイリオ" panose="020B0604030504040204" pitchFamily="50" charset="-128"/>
                        <a:ea typeface="メイリオ" panose="020B0604030504040204" pitchFamily="50" charset="-128"/>
                      </a:endParaRPr>
                    </a:p>
                    <a:p>
                      <a:pPr marL="265113" indent="-265113"/>
                      <a:r>
                        <a:rPr kumimoji="1" lang="ja-JP" altLang="en-US" sz="1600" dirty="0">
                          <a:latin typeface="メイリオ" panose="020B0604030504040204" pitchFamily="50" charset="-128"/>
                          <a:ea typeface="メイリオ" panose="020B0604030504040204" pitchFamily="50" charset="-128"/>
                        </a:rPr>
                        <a:t>　　 行政事務の執行等に微妙な影響を及ぼす情報</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648971"/>
                  </a:ext>
                </a:extLst>
              </a:tr>
              <a:tr h="508052">
                <a:tc>
                  <a:txBody>
                    <a:bodyPr/>
                    <a:lstStyle/>
                    <a:p>
                      <a:r>
                        <a:rPr kumimoji="1" lang="ja-JP" altLang="en-US" sz="1600" dirty="0">
                          <a:latin typeface="メイリオ" panose="020B0604030504040204" pitchFamily="50" charset="-128"/>
                          <a:ea typeface="メイリオ" panose="020B0604030504040204" pitchFamily="50" charset="-128"/>
                        </a:rPr>
                        <a:t>４： それ以外の情報</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470238"/>
                  </a:ext>
                </a:extLst>
              </a:tr>
            </a:tbl>
          </a:graphicData>
        </a:graphic>
      </p:graphicFrame>
      <p:sp>
        <p:nvSpPr>
          <p:cNvPr id="17" name="正方形/長方形 16">
            <a:extLst>
              <a:ext uri="{FF2B5EF4-FFF2-40B4-BE49-F238E27FC236}">
                <a16:creationId xmlns:a16="http://schemas.microsoft.com/office/drawing/2014/main" id="{1AFC7659-7402-4F7B-AB24-4891FBDB1289}"/>
              </a:ext>
            </a:extLst>
          </p:cNvPr>
          <p:cNvSpPr/>
          <p:nvPr/>
        </p:nvSpPr>
        <p:spPr>
          <a:xfrm>
            <a:off x="265471" y="1184028"/>
            <a:ext cx="1304620" cy="310787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b="1" u="sng" dirty="0">
                <a:solidFill>
                  <a:schemeClr val="tx1"/>
                </a:solidFill>
                <a:latin typeface="メイリオ" panose="020B0604030504040204" pitchFamily="50" charset="-128"/>
                <a:ea typeface="メイリオ" panose="020B0604030504040204" pitchFamily="50" charset="-128"/>
              </a:rPr>
              <a:t>ルール１</a:t>
            </a:r>
          </a:p>
        </p:txBody>
      </p:sp>
      <p:sp>
        <p:nvSpPr>
          <p:cNvPr id="18" name="正方形/長方形 17">
            <a:extLst>
              <a:ext uri="{FF2B5EF4-FFF2-40B4-BE49-F238E27FC236}">
                <a16:creationId xmlns:a16="http://schemas.microsoft.com/office/drawing/2014/main" id="{FCA4EB66-E315-4750-9417-D17E2BB62A4B}"/>
              </a:ext>
            </a:extLst>
          </p:cNvPr>
          <p:cNvSpPr/>
          <p:nvPr/>
        </p:nvSpPr>
        <p:spPr>
          <a:xfrm>
            <a:off x="1570091" y="1184027"/>
            <a:ext cx="7194013" cy="40716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8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個人情報等の機密性の高い情報は入力</a:t>
            </a:r>
            <a:r>
              <a:rPr lang="ja-JP" altLang="en-US"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しないこと</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8C8B8443-9261-4983-9E14-EAE51A56D354}"/>
              </a:ext>
            </a:extLst>
          </p:cNvPr>
          <p:cNvSpPr/>
          <p:nvPr/>
        </p:nvSpPr>
        <p:spPr>
          <a:xfrm>
            <a:off x="265470" y="1186102"/>
            <a:ext cx="8498633" cy="310787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a:solidFill>
                  <a:schemeClr val="tx1"/>
                </a:solidFill>
                <a:latin typeface="メイリオ" panose="020B0604030504040204" pitchFamily="50" charset="-128"/>
                <a:ea typeface="メイリオ" panose="020B0604030504040204" pitchFamily="50" charset="-128"/>
              </a:rPr>
              <a:t>　</a:t>
            </a:r>
          </a:p>
        </p:txBody>
      </p:sp>
      <p:grpSp>
        <p:nvGrpSpPr>
          <p:cNvPr id="33" name="グループ化 32">
            <a:extLst>
              <a:ext uri="{FF2B5EF4-FFF2-40B4-BE49-F238E27FC236}">
                <a16:creationId xmlns:a16="http://schemas.microsoft.com/office/drawing/2014/main" id="{3F57773D-C89E-4AA6-93F2-D92FFD4D30B9}"/>
              </a:ext>
            </a:extLst>
          </p:cNvPr>
          <p:cNvGrpSpPr/>
          <p:nvPr/>
        </p:nvGrpSpPr>
        <p:grpSpPr>
          <a:xfrm>
            <a:off x="265471" y="277904"/>
            <a:ext cx="8613058" cy="663546"/>
            <a:chOff x="628650" y="362623"/>
            <a:chExt cx="7886700" cy="663546"/>
          </a:xfrm>
        </p:grpSpPr>
        <p:sp>
          <p:nvSpPr>
            <p:cNvPr id="34" name="正方形/長方形 33">
              <a:extLst>
                <a:ext uri="{FF2B5EF4-FFF2-40B4-BE49-F238E27FC236}">
                  <a16:creationId xmlns:a16="http://schemas.microsoft.com/office/drawing/2014/main" id="{CE26196C-45E5-4BB2-8400-66E813F2A203}"/>
                </a:ext>
              </a:extLst>
            </p:cNvPr>
            <p:cNvSpPr/>
            <p:nvPr/>
          </p:nvSpPr>
          <p:spPr>
            <a:xfrm>
              <a:off x="1306285" y="375296"/>
              <a:ext cx="7209065" cy="6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メイリオ" panose="020B0604030504040204" pitchFamily="50" charset="-128"/>
                  <a:ea typeface="メイリオ" panose="020B0604030504040204" pitchFamily="50" charset="-128"/>
                </a:rPr>
                <a:t>生成</a:t>
              </a:r>
              <a:r>
                <a:rPr lang="en-US" altLang="ja-JP" sz="3000" dirty="0">
                  <a:solidFill>
                    <a:schemeClr val="tx1"/>
                  </a:solidFill>
                  <a:latin typeface="メイリオ" panose="020B0604030504040204" pitchFamily="50" charset="-128"/>
                  <a:ea typeface="メイリオ" panose="020B0604030504040204" pitchFamily="50" charset="-128"/>
                </a:rPr>
                <a:t>AI</a:t>
              </a:r>
              <a:r>
                <a:rPr lang="ja-JP" altLang="en-US" sz="3000" dirty="0">
                  <a:solidFill>
                    <a:schemeClr val="tx1"/>
                  </a:solidFill>
                  <a:latin typeface="メイリオ" panose="020B0604030504040204" pitchFamily="50" charset="-128"/>
                  <a:ea typeface="メイリオ" panose="020B0604030504040204" pitchFamily="50" charset="-128"/>
                </a:rPr>
                <a:t>を利用する際の４つのルール</a:t>
              </a:r>
              <a:endParaRPr kumimoji="1" lang="ja-JP" altLang="en-US" sz="3000" dirty="0">
                <a:solidFill>
                  <a:schemeClr val="tx1"/>
                </a:solidFill>
              </a:endParaRPr>
            </a:p>
          </p:txBody>
        </p:sp>
        <p:sp>
          <p:nvSpPr>
            <p:cNvPr id="35" name="正方形/長方形 34">
              <a:extLst>
                <a:ext uri="{FF2B5EF4-FFF2-40B4-BE49-F238E27FC236}">
                  <a16:creationId xmlns:a16="http://schemas.microsoft.com/office/drawing/2014/main" id="{F21FEDAD-C202-4B7E-A425-228A24C8F52F}"/>
                </a:ext>
              </a:extLst>
            </p:cNvPr>
            <p:cNvSpPr/>
            <p:nvPr/>
          </p:nvSpPr>
          <p:spPr>
            <a:xfrm>
              <a:off x="628650" y="362623"/>
              <a:ext cx="677636" cy="650873"/>
            </a:xfrm>
            <a:prstGeom prst="rect">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solidFill>
                    <a:schemeClr val="tx1"/>
                  </a:solidFill>
                  <a:latin typeface="メイリオ" panose="020B0604030504040204" pitchFamily="50" charset="-128"/>
                  <a:ea typeface="メイリオ" panose="020B0604030504040204" pitchFamily="50" charset="-128"/>
                </a:rPr>
                <a:t>２</a:t>
              </a:r>
            </a:p>
          </p:txBody>
        </p:sp>
        <p:cxnSp>
          <p:nvCxnSpPr>
            <p:cNvPr id="36" name="直線コネクタ 35">
              <a:extLst>
                <a:ext uri="{FF2B5EF4-FFF2-40B4-BE49-F238E27FC236}">
                  <a16:creationId xmlns:a16="http://schemas.microsoft.com/office/drawing/2014/main" id="{E974EB73-DF60-4880-8BD8-F6D82B3F761F}"/>
                </a:ext>
              </a:extLst>
            </p:cNvPr>
            <p:cNvCxnSpPr>
              <a:cxnSpLocks/>
              <a:stCxn id="35" idx="2"/>
            </p:cNvCxnSpPr>
            <p:nvPr/>
          </p:nvCxnSpPr>
          <p:spPr>
            <a:xfrm>
              <a:off x="967468" y="1013496"/>
              <a:ext cx="744310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a:extLst>
              <a:ext uri="{FF2B5EF4-FFF2-40B4-BE49-F238E27FC236}">
                <a16:creationId xmlns:a16="http://schemas.microsoft.com/office/drawing/2014/main" id="{C3E8D2A1-37B3-4640-A1FE-ABC7B4A555D7}"/>
              </a:ext>
            </a:extLst>
          </p:cNvPr>
          <p:cNvSpPr>
            <a:spLocks noGrp="1"/>
          </p:cNvSpPr>
          <p:nvPr>
            <p:ph type="sldNum" sz="quarter" idx="12"/>
          </p:nvPr>
        </p:nvSpPr>
        <p:spPr/>
        <p:txBody>
          <a:bodyPr/>
          <a:lstStyle/>
          <a:p>
            <a:fld id="{DA297164-4023-4F25-9783-EC8958175B14}" type="slidenum">
              <a:rPr kumimoji="1" lang="ja-JP" altLang="en-US" smtClean="0"/>
              <a:t>9</a:t>
            </a:fld>
            <a:endParaRPr kumimoji="1" lang="ja-JP" altLang="en-US"/>
          </a:p>
        </p:txBody>
      </p:sp>
      <p:sp>
        <p:nvSpPr>
          <p:cNvPr id="26" name="テキスト ボックス 25">
            <a:extLst>
              <a:ext uri="{FF2B5EF4-FFF2-40B4-BE49-F238E27FC236}">
                <a16:creationId xmlns:a16="http://schemas.microsoft.com/office/drawing/2014/main" id="{1AD90C2E-2476-4D98-B80A-F1634BBFEAED}"/>
              </a:ext>
            </a:extLst>
          </p:cNvPr>
          <p:cNvSpPr txBox="1"/>
          <p:nvPr/>
        </p:nvSpPr>
        <p:spPr>
          <a:xfrm>
            <a:off x="379896" y="6079291"/>
            <a:ext cx="8384205" cy="276999"/>
          </a:xfrm>
          <a:prstGeom prst="rect">
            <a:avLst/>
          </a:prstGeom>
          <a:noFill/>
        </p:spPr>
        <p:txBody>
          <a:bodyPr wrap="square" rtlCol="0">
            <a:spAutoFit/>
          </a:bodyPr>
          <a:lstStyle/>
          <a:p>
            <a:pPr marL="182563" indent="-182563"/>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入力の注意事項の詳細は、令和５年５月</a:t>
            </a:r>
            <a:r>
              <a:rPr kumimoji="1" lang="en-US" altLang="ja-JP" sz="1200" dirty="0">
                <a:latin typeface="メイリオ" panose="020B0604030504040204" pitchFamily="50" charset="-128"/>
                <a:ea typeface="メイリオ" panose="020B0604030504040204" pitchFamily="50" charset="-128"/>
              </a:rPr>
              <a:t>24</a:t>
            </a:r>
            <a:r>
              <a:rPr kumimoji="1" lang="ja-JP" altLang="en-US" sz="1200" dirty="0">
                <a:latin typeface="メイリオ" panose="020B0604030504040204" pitchFamily="50" charset="-128"/>
                <a:ea typeface="メイリオ" panose="020B0604030504040204" pitchFamily="50" charset="-128"/>
              </a:rPr>
              <a:t>日付行企第</a:t>
            </a:r>
            <a:r>
              <a:rPr kumimoji="1" lang="en-US" altLang="ja-JP" sz="1200" dirty="0">
                <a:latin typeface="メイリオ" panose="020B0604030504040204" pitchFamily="50" charset="-128"/>
                <a:ea typeface="メイリオ" panose="020B0604030504040204" pitchFamily="50" charset="-128"/>
              </a:rPr>
              <a:t>1055</a:t>
            </a:r>
            <a:r>
              <a:rPr kumimoji="1" lang="ja-JP" altLang="en-US" sz="1200" dirty="0">
                <a:latin typeface="メイリオ" panose="020B0604030504040204" pitchFamily="50" charset="-128"/>
                <a:ea typeface="メイリオ" panose="020B0604030504040204" pitchFamily="50" charset="-128"/>
              </a:rPr>
              <a:t>号「</a:t>
            </a:r>
            <a:r>
              <a:rPr kumimoji="1" lang="en-US" altLang="ja-JP" sz="1200" dirty="0" err="1">
                <a:latin typeface="メイリオ" panose="020B0604030504040204" pitchFamily="50" charset="-128"/>
                <a:ea typeface="メイリオ" panose="020B0604030504040204" pitchFamily="50" charset="-128"/>
              </a:rPr>
              <a:t>ChatGPT</a:t>
            </a:r>
            <a:r>
              <a:rPr kumimoji="1" lang="ja-JP" altLang="en-US" sz="1200" dirty="0">
                <a:latin typeface="メイリオ" panose="020B0604030504040204" pitchFamily="50" charset="-128"/>
                <a:ea typeface="メイリオ" panose="020B0604030504040204" pitchFamily="50" charset="-128"/>
              </a:rPr>
              <a:t>等の生成</a:t>
            </a:r>
            <a:r>
              <a:rPr kumimoji="1" lang="en-US" altLang="ja-JP" sz="1200" dirty="0">
                <a:latin typeface="メイリオ" panose="020B0604030504040204" pitchFamily="50" charset="-128"/>
                <a:ea typeface="メイリオ" panose="020B0604030504040204" pitchFamily="50" charset="-128"/>
              </a:rPr>
              <a:t>AI</a:t>
            </a:r>
            <a:r>
              <a:rPr kumimoji="1" lang="ja-JP" altLang="en-US" sz="1200" dirty="0">
                <a:latin typeface="メイリオ" panose="020B0604030504040204" pitchFamily="50" charset="-128"/>
                <a:ea typeface="メイリオ" panose="020B0604030504040204" pitchFamily="50" charset="-128"/>
              </a:rPr>
              <a:t>の利用について（通知）」参照</a:t>
            </a:r>
          </a:p>
        </p:txBody>
      </p:sp>
      <p:sp>
        <p:nvSpPr>
          <p:cNvPr id="4" name="正方形/長方形 3">
            <a:extLst>
              <a:ext uri="{FF2B5EF4-FFF2-40B4-BE49-F238E27FC236}">
                <a16:creationId xmlns:a16="http://schemas.microsoft.com/office/drawing/2014/main" id="{4BA9AEDC-6F8C-EE55-B8D0-5C4DC8FA63EA}"/>
              </a:ext>
            </a:extLst>
          </p:cNvPr>
          <p:cNvSpPr/>
          <p:nvPr/>
        </p:nvSpPr>
        <p:spPr>
          <a:xfrm>
            <a:off x="265470" y="4291901"/>
            <a:ext cx="8498633" cy="20644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a:solidFill>
                  <a:schemeClr val="tx1"/>
                </a:solidFill>
                <a:latin typeface="メイリオ" panose="020B0604030504040204" pitchFamily="50" charset="-128"/>
                <a:ea typeface="メイリオ" panose="020B0604030504040204" pitchFamily="50" charset="-128"/>
              </a:rPr>
              <a:t>　</a:t>
            </a:r>
          </a:p>
        </p:txBody>
      </p:sp>
      <p:sp>
        <p:nvSpPr>
          <p:cNvPr id="5" name="テキスト ボックス 4">
            <a:extLst>
              <a:ext uri="{FF2B5EF4-FFF2-40B4-BE49-F238E27FC236}">
                <a16:creationId xmlns:a16="http://schemas.microsoft.com/office/drawing/2014/main" id="{CDC32B60-2B4A-0B72-5EC2-D9D4B4195FD7}"/>
              </a:ext>
            </a:extLst>
          </p:cNvPr>
          <p:cNvSpPr txBox="1"/>
          <p:nvPr/>
        </p:nvSpPr>
        <p:spPr>
          <a:xfrm>
            <a:off x="431515" y="4505518"/>
            <a:ext cx="8198777" cy="1508105"/>
          </a:xfrm>
          <a:prstGeom prst="rect">
            <a:avLst/>
          </a:prstGeom>
          <a:noFill/>
        </p:spPr>
        <p:txBody>
          <a:bodyPr wrap="square" rtlCol="0">
            <a:spAutoFit/>
          </a:bodyPr>
          <a:lstStyle/>
          <a:p>
            <a:pPr>
              <a:lnSpc>
                <a:spcPts val="2800"/>
              </a:lnSpc>
            </a:pPr>
            <a:r>
              <a:rPr kumimoji="1" lang="ja-JP" altLang="en-US" dirty="0">
                <a:latin typeface="メイリオ" panose="020B0604030504040204" pitchFamily="50" charset="-128"/>
                <a:ea typeface="メイリオ" panose="020B0604030504040204" pitchFamily="50" charset="-128"/>
              </a:rPr>
              <a:t>　入力した情報は、サービス提供側で学習（監査）はされませんが、生成</a:t>
            </a:r>
            <a:r>
              <a:rPr kumimoji="1" lang="en-US" altLang="ja-JP" dirty="0">
                <a:latin typeface="メイリオ" panose="020B0604030504040204" pitchFamily="50" charset="-128"/>
                <a:ea typeface="メイリオ" panose="020B0604030504040204" pitchFamily="50" charset="-128"/>
              </a:rPr>
              <a:t>AI</a:t>
            </a:r>
            <a:r>
              <a:rPr kumimoji="1" lang="ja-JP" altLang="en-US" dirty="0">
                <a:latin typeface="メイリオ" panose="020B0604030504040204" pitchFamily="50" charset="-128"/>
                <a:ea typeface="メイリオ" panose="020B0604030504040204" pitchFamily="50" charset="-128"/>
              </a:rPr>
              <a:t>は外部サービスですので、</a:t>
            </a:r>
            <a:r>
              <a:rPr kumimoji="1" lang="ja-JP" altLang="en-US" u="sng" dirty="0">
                <a:latin typeface="メイリオ" panose="020B0604030504040204" pitchFamily="50" charset="-128"/>
                <a:ea typeface="メイリオ" panose="020B0604030504040204" pitchFamily="50" charset="-128"/>
              </a:rPr>
              <a:t>重要度１の情報は入力しない</a:t>
            </a:r>
            <a:r>
              <a:rPr kumimoji="1" lang="ja-JP" altLang="en-US" dirty="0">
                <a:latin typeface="メイリオ" panose="020B0604030504040204" pitchFamily="50" charset="-128"/>
                <a:ea typeface="メイリオ" panose="020B0604030504040204" pitchFamily="50" charset="-128"/>
              </a:rPr>
              <a:t>でください。</a:t>
            </a:r>
            <a:endParaRPr kumimoji="1" lang="en-US" altLang="ja-JP" dirty="0">
              <a:latin typeface="メイリオ" panose="020B0604030504040204" pitchFamily="50" charset="-128"/>
              <a:ea typeface="メイリオ" panose="020B0604030504040204" pitchFamily="50" charset="-128"/>
            </a:endParaRPr>
          </a:p>
          <a:p>
            <a:pPr>
              <a:lnSpc>
                <a:spcPts val="2800"/>
              </a:lnSpc>
            </a:pPr>
            <a:r>
              <a:rPr kumimoji="1" lang="ja-JP" altLang="en-US" dirty="0">
                <a:latin typeface="メイリオ" panose="020B0604030504040204" pitchFamily="50" charset="-128"/>
                <a:ea typeface="メイリオ" panose="020B0604030504040204" pitchFamily="50" charset="-128"/>
              </a:rPr>
              <a:t>　</a:t>
            </a:r>
            <a:r>
              <a:rPr kumimoji="1" lang="ja-JP" altLang="en-US" u="sng" dirty="0">
                <a:latin typeface="メイリオ" panose="020B0604030504040204" pitchFamily="50" charset="-128"/>
                <a:ea typeface="メイリオ" panose="020B0604030504040204" pitchFamily="50" charset="-128"/>
              </a:rPr>
              <a:t>一般公開の生成</a:t>
            </a:r>
            <a:r>
              <a:rPr kumimoji="1" lang="en-US" altLang="ja-JP" u="sng" dirty="0">
                <a:latin typeface="メイリオ" panose="020B0604030504040204" pitchFamily="50" charset="-128"/>
                <a:ea typeface="メイリオ" panose="020B0604030504040204" pitchFamily="50" charset="-128"/>
              </a:rPr>
              <a:t>AI</a:t>
            </a:r>
            <a:r>
              <a:rPr kumimoji="1" lang="ja-JP" altLang="en-US" u="sng" dirty="0">
                <a:latin typeface="メイリオ" panose="020B0604030504040204" pitchFamily="50" charset="-128"/>
                <a:ea typeface="メイリオ" panose="020B0604030504040204" pitchFamily="50" charset="-128"/>
              </a:rPr>
              <a:t>を利用する場合は、重要度２の情報も入力しない</a:t>
            </a:r>
            <a:r>
              <a:rPr kumimoji="1" lang="ja-JP" altLang="en-US" dirty="0">
                <a:latin typeface="メイリオ" panose="020B0604030504040204" pitchFamily="50" charset="-128"/>
                <a:ea typeface="メイリオ" panose="020B0604030504040204" pitchFamily="50" charset="-128"/>
              </a:rPr>
              <a:t>で</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ください。（トライアル環境は安全が確保されているため入力可）</a:t>
            </a:r>
          </a:p>
        </p:txBody>
      </p:sp>
    </p:spTree>
    <p:extLst>
      <p:ext uri="{BB962C8B-B14F-4D97-AF65-F5344CB8AC3E}">
        <p14:creationId xmlns:p14="http://schemas.microsoft.com/office/powerpoint/2010/main" val="37036375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2209</TotalTime>
  <Words>3024</Words>
  <Application>Microsoft Office PowerPoint</Application>
  <PresentationFormat>画面に合わせる (4:3)</PresentationFormat>
  <Paragraphs>269</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游ゴシック</vt:lpstr>
      <vt:lpstr>Arial</vt:lpstr>
      <vt:lpstr>Calibri</vt:lpstr>
      <vt:lpstr>Calibri Light</vt:lpstr>
      <vt:lpstr>Office テーマ</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生成AI利活用　基本方針</dc:title>
  <dc:creator>大阪府</dc:creator>
  <cp:lastModifiedBy>森本　裕香</cp:lastModifiedBy>
  <cp:revision>218</cp:revision>
  <cp:lastPrinted>2023-10-31T02:25:03Z</cp:lastPrinted>
  <dcterms:created xsi:type="dcterms:W3CDTF">2023-10-03T04:29:18Z</dcterms:created>
  <dcterms:modified xsi:type="dcterms:W3CDTF">2023-10-31T02:47:14Z</dcterms:modified>
</cp:coreProperties>
</file>