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3"/>
  </p:notesMasterIdLst>
  <p:sldIdLst>
    <p:sldId id="2080107995" r:id="rId3"/>
    <p:sldId id="2080108004" r:id="rId4"/>
    <p:sldId id="2080108016" r:id="rId5"/>
    <p:sldId id="2080107996" r:id="rId6"/>
    <p:sldId id="2080108017" r:id="rId7"/>
    <p:sldId id="2080108013" r:id="rId8"/>
    <p:sldId id="2080108012" r:id="rId9"/>
    <p:sldId id="270" r:id="rId10"/>
    <p:sldId id="2080107998" r:id="rId11"/>
    <p:sldId id="2080107999" r:id="rId12"/>
    <p:sldId id="2080108002" r:id="rId13"/>
    <p:sldId id="2080108007" r:id="rId14"/>
    <p:sldId id="2080108018" r:id="rId15"/>
    <p:sldId id="2080108003" r:id="rId16"/>
    <p:sldId id="141169585" r:id="rId17"/>
    <p:sldId id="2080108020" r:id="rId18"/>
    <p:sldId id="2080107997" r:id="rId19"/>
    <p:sldId id="2080107991" r:id="rId20"/>
    <p:sldId id="2080107994" r:id="rId21"/>
    <p:sldId id="2080108019"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82" autoAdjust="0"/>
    <p:restoredTop sz="93910" autoAdjust="0"/>
  </p:normalViewPr>
  <p:slideViewPr>
    <p:cSldViewPr snapToGrid="0">
      <p:cViewPr varScale="1">
        <p:scale>
          <a:sx n="105" d="100"/>
          <a:sy n="105" d="100"/>
        </p:scale>
        <p:origin x="10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657$\doc\020_&#65321;&#65315;&#65332;&#30435;&#29702;&#65319;\060_ICT&#12460;&#12496;&#12490;&#12531;&#12473;&#38306;&#20418;\&#12487;&#12472;&#12479;&#12523;&#24193;&#22823;&#38442;&#29256;&#27083;&#24819;\20210831_&#20013;&#26399;&#35336;&#30011;&#26412;&#20307;&#31574;&#23450;\&#26412;&#20307;&#65288;&#32080;&#21512;&#29256;&#65289;&#20445;&#23384;&#29992;\&#26087;\&#34920;&#12487;&#12540;&#1247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0000sv0ns101\d11657$\doc\020_&#65321;&#65315;&#65332;&#30435;&#29702;&#65319;\060_ICT&#12460;&#12496;&#12490;&#12531;&#12473;&#38306;&#20418;\&#12487;&#12472;&#12479;&#12523;&#24193;&#22823;&#38442;&#29256;&#27083;&#24819;\20210831_&#20013;&#26399;&#35336;&#30011;&#26412;&#20307;&#31574;&#23450;\&#26412;&#20307;&#65288;&#32080;&#21512;&#29256;&#65289;&#20445;&#23384;&#29992;\&#26087;\&#34920;&#12487;&#12540;&#1247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800" b="1" dirty="0">
                <a:latin typeface="Meiryo UI" panose="020B0604030504040204" pitchFamily="50" charset="-128"/>
                <a:ea typeface="Meiryo UI" panose="020B0604030504040204" pitchFamily="50" charset="-128"/>
              </a:rPr>
              <a:t>情報システム（</a:t>
            </a:r>
            <a:r>
              <a:rPr lang="en-US" altLang="ja-JP" sz="1800" b="1" dirty="0">
                <a:latin typeface="Meiryo UI" panose="020B0604030504040204" pitchFamily="50" charset="-128"/>
                <a:ea typeface="Meiryo UI" panose="020B0604030504040204" pitchFamily="50" charset="-128"/>
              </a:rPr>
              <a:t>240</a:t>
            </a:r>
            <a:r>
              <a:rPr lang="ja-JP" altLang="en-US" sz="1800" b="1" dirty="0">
                <a:latin typeface="Meiryo UI" panose="020B0604030504040204" pitchFamily="50" charset="-128"/>
                <a:ea typeface="Meiryo UI" panose="020B0604030504040204" pitchFamily="50" charset="-128"/>
              </a:rPr>
              <a:t>）</a:t>
            </a:r>
          </a:p>
        </c:rich>
      </c:tx>
      <c:layout>
        <c:manualLayout>
          <c:xMode val="edge"/>
          <c:yMode val="edge"/>
          <c:x val="0.29093532504827169"/>
          <c:y val="3.0939259898796951E-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pieChart>
        <c:varyColors val="1"/>
        <c:ser>
          <c:idx val="0"/>
          <c:order val="0"/>
          <c:tx>
            <c:strRef>
              <c:f>Sheet1!$B$1</c:f>
              <c:strCache>
                <c:ptCount val="1"/>
                <c:pt idx="0">
                  <c:v>システム数</c:v>
                </c:pt>
              </c:strCache>
            </c:strRef>
          </c:tx>
          <c:dPt>
            <c:idx val="0"/>
            <c:bubble3D val="0"/>
            <c:spPr>
              <a:solidFill>
                <a:srgbClr val="4A7FB0"/>
              </a:solidFill>
              <a:ln w="19050">
                <a:solidFill>
                  <a:schemeClr val="lt1"/>
                </a:solidFill>
              </a:ln>
              <a:effectLst/>
            </c:spPr>
            <c:extLst>
              <c:ext xmlns:c16="http://schemas.microsoft.com/office/drawing/2014/chart" uri="{C3380CC4-5D6E-409C-BE32-E72D297353CC}">
                <c16:uniqueId val="{00000001-DE6C-4EBB-A05C-F8AE912CCC46}"/>
              </c:ext>
            </c:extLst>
          </c:dPt>
          <c:dPt>
            <c:idx val="1"/>
            <c:bubble3D val="0"/>
            <c:spPr>
              <a:solidFill>
                <a:srgbClr val="5B9BD5"/>
              </a:solidFill>
              <a:ln w="19050">
                <a:solidFill>
                  <a:schemeClr val="lt1"/>
                </a:solidFill>
              </a:ln>
              <a:effectLst/>
            </c:spPr>
            <c:extLst>
              <c:ext xmlns:c16="http://schemas.microsoft.com/office/drawing/2014/chart" uri="{C3380CC4-5D6E-409C-BE32-E72D297353CC}">
                <c16:uniqueId val="{00000003-DE6C-4EBB-A05C-F8AE912CCC46}"/>
              </c:ext>
            </c:extLst>
          </c:dPt>
          <c:dPt>
            <c:idx val="2"/>
            <c:bubble3D val="0"/>
            <c:spPr>
              <a:solidFill>
                <a:srgbClr val="ADC6E5"/>
              </a:solidFill>
              <a:ln w="19050">
                <a:solidFill>
                  <a:schemeClr val="lt1"/>
                </a:solidFill>
              </a:ln>
              <a:effectLst/>
            </c:spPr>
            <c:extLst>
              <c:ext xmlns:c16="http://schemas.microsoft.com/office/drawing/2014/chart" uri="{C3380CC4-5D6E-409C-BE32-E72D297353CC}">
                <c16:uniqueId val="{00000005-DE6C-4EBB-A05C-F8AE912CCC46}"/>
              </c:ext>
            </c:extLst>
          </c:dPt>
          <c:dLbls>
            <c:dLbl>
              <c:idx val="0"/>
              <c:layout>
                <c:manualLayout>
                  <c:x val="-0.2072868266105761"/>
                  <c:y val="-8.7322241973114098E-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fld id="{3E8683ED-CA94-403C-936F-1708D0BDD447}" type="CATEGORYNAME">
                      <a:rPr lang="ja-JP" altLang="en-US" sz="1100" b="1">
                        <a:solidFill>
                          <a:schemeClr val="bg1"/>
                        </a:solidFill>
                      </a:rPr>
                      <a:pPr>
                        <a:defRPr sz="1100">
                          <a:solidFill>
                            <a:schemeClr val="bg1"/>
                          </a:solidFill>
                          <a:latin typeface="Meiryo UI" panose="020B0604030504040204" pitchFamily="50" charset="-128"/>
                          <a:ea typeface="Meiryo UI" panose="020B0604030504040204" pitchFamily="50" charset="-128"/>
                        </a:defRPr>
                      </a:pPr>
                      <a:t>[分類名]</a:t>
                    </a:fld>
                    <a:r>
                      <a:rPr lang="ja-JP" altLang="en-US" sz="1100" baseline="0" dirty="0">
                        <a:solidFill>
                          <a:schemeClr val="bg1"/>
                        </a:solidFill>
                      </a:rPr>
                      <a:t> </a:t>
                    </a:r>
                    <a:fld id="{486DC81E-8CFF-4F96-A706-67ACB6266750}" type="VALUE">
                      <a:rPr lang="en-US" altLang="ja-JP" sz="1100" b="1" baseline="0">
                        <a:solidFill>
                          <a:schemeClr val="bg1"/>
                        </a:solidFill>
                      </a:rPr>
                      <a:pPr>
                        <a:defRPr sz="1100">
                          <a:solidFill>
                            <a:schemeClr val="bg1"/>
                          </a:solidFill>
                          <a:latin typeface="Meiryo UI" panose="020B0604030504040204" pitchFamily="50" charset="-128"/>
                          <a:ea typeface="Meiryo UI" panose="020B0604030504040204" pitchFamily="50" charset="-128"/>
                        </a:defRPr>
                      </a:pPr>
                      <a:t>[値]</a:t>
                    </a:fld>
                    <a:endParaRPr lang="ja-JP" altLang="en-US" sz="1100"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bg1"/>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4349010978460921"/>
                      <c:h val="0.33320495253613791"/>
                    </c:manualLayout>
                  </c15:layout>
                  <c15:dlblFieldTable/>
                  <c15:showDataLabelsRange val="0"/>
                </c:ext>
                <c:ext xmlns:c16="http://schemas.microsoft.com/office/drawing/2014/chart" uri="{C3380CC4-5D6E-409C-BE32-E72D297353CC}">
                  <c16:uniqueId val="{00000001-DE6C-4EBB-A05C-F8AE912CCC46}"/>
                </c:ext>
              </c:extLst>
            </c:dLbl>
            <c:dLbl>
              <c:idx val="1"/>
              <c:layout>
                <c:manualLayout>
                  <c:x val="1.4871161548003331E-2"/>
                  <c:y val="0.10308376229801627"/>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460029054436991"/>
                      <c:h val="0.15228303722187858"/>
                    </c:manualLayout>
                  </c15:layout>
                </c:ext>
                <c:ext xmlns:c16="http://schemas.microsoft.com/office/drawing/2014/chart" uri="{C3380CC4-5D6E-409C-BE32-E72D297353CC}">
                  <c16:uniqueId val="{00000003-DE6C-4EBB-A05C-F8AE912CCC46}"/>
                </c:ext>
              </c:extLst>
            </c:dLbl>
            <c:dLbl>
              <c:idx val="2"/>
              <c:layout>
                <c:manualLayout>
                  <c:x val="-2.4379209110060626E-2"/>
                  <c:y val="4.5041291708328705E-4"/>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8183942993675807"/>
                      <c:h val="0.12035445185497914"/>
                    </c:manualLayout>
                  </c15:layout>
                </c:ext>
                <c:ext xmlns:c16="http://schemas.microsoft.com/office/drawing/2014/chart" uri="{C3380CC4-5D6E-409C-BE32-E72D297353CC}">
                  <c16:uniqueId val="{00000005-DE6C-4EBB-A05C-F8AE912CCC46}"/>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業務システム</c:v>
                </c:pt>
                <c:pt idx="1">
                  <c:v>情報基盤等</c:v>
                </c:pt>
                <c:pt idx="2">
                  <c:v>ネットワーク・回線等</c:v>
                </c:pt>
              </c:strCache>
            </c:strRef>
          </c:cat>
          <c:val>
            <c:numRef>
              <c:f>Sheet1!$B$2:$B$4</c:f>
              <c:numCache>
                <c:formatCode>General</c:formatCode>
                <c:ptCount val="3"/>
                <c:pt idx="0">
                  <c:v>223</c:v>
                </c:pt>
                <c:pt idx="1">
                  <c:v>12</c:v>
                </c:pt>
                <c:pt idx="2">
                  <c:v>5</c:v>
                </c:pt>
              </c:numCache>
            </c:numRef>
          </c:val>
          <c:extLst>
            <c:ext xmlns:c16="http://schemas.microsoft.com/office/drawing/2014/chart" uri="{C3380CC4-5D6E-409C-BE32-E72D297353CC}">
              <c16:uniqueId val="{00000006-DE6C-4EBB-A05C-F8AE912CCC4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公共事業</c:v>
                </c:pt>
              </c:strCache>
            </c:strRef>
          </c:tx>
          <c:spPr>
            <a:solidFill>
              <a:schemeClr val="accent1">
                <a:lumMod val="40000"/>
                <a:lumOff val="60000"/>
              </a:schemeClr>
            </a:solidFill>
            <a:ln>
              <a:solidFill>
                <a:schemeClr val="accent5"/>
              </a:solidFill>
            </a:ln>
            <a:effectLst/>
          </c:spPr>
          <c:invertIfNegative val="0"/>
          <c:dPt>
            <c:idx val="0"/>
            <c:invertIfNegative val="0"/>
            <c:bubble3D val="0"/>
            <c:spPr>
              <a:solidFill>
                <a:schemeClr val="accent1"/>
              </a:solidFill>
              <a:ln>
                <a:solidFill>
                  <a:schemeClr val="accent5"/>
                </a:solidFill>
              </a:ln>
              <a:effectLst/>
            </c:spPr>
            <c:extLst>
              <c:ext xmlns:c16="http://schemas.microsoft.com/office/drawing/2014/chart" uri="{C3380CC4-5D6E-409C-BE32-E72D297353CC}">
                <c16:uniqueId val="{00000001-3B02-49CC-9223-5FCFF8E381D8}"/>
              </c:ext>
            </c:extLst>
          </c:dPt>
          <c:dPt>
            <c:idx val="4"/>
            <c:invertIfNegative val="0"/>
            <c:bubble3D val="0"/>
            <c:spPr>
              <a:pattFill prst="ltUpDiag">
                <a:fgClr>
                  <a:schemeClr val="accent1"/>
                </a:fgClr>
                <a:bgClr>
                  <a:schemeClr val="bg1"/>
                </a:bgClr>
              </a:pattFill>
              <a:ln>
                <a:solidFill>
                  <a:schemeClr val="accent5"/>
                </a:solidFill>
              </a:ln>
              <a:effectLst/>
            </c:spPr>
            <c:extLst>
              <c:ext xmlns:c16="http://schemas.microsoft.com/office/drawing/2014/chart" uri="{C3380CC4-5D6E-409C-BE32-E72D297353CC}">
                <c16:uniqueId val="{00000003-3B02-49CC-9223-5FCFF8E381D8}"/>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愛知県</c:v>
                </c:pt>
                <c:pt idx="3">
                  <c:v>神奈川県</c:v>
                </c:pt>
                <c:pt idx="4">
                  <c:v>全国平均</c:v>
                </c:pt>
              </c:strCache>
            </c:strRef>
          </c:cat>
          <c:val>
            <c:numRef>
              <c:f>Sheet1!$B$2:$B$6</c:f>
              <c:numCache>
                <c:formatCode>General</c:formatCode>
                <c:ptCount val="5"/>
                <c:pt idx="0">
                  <c:v>30.2</c:v>
                </c:pt>
                <c:pt idx="1">
                  <c:v>64.5</c:v>
                </c:pt>
                <c:pt idx="2">
                  <c:v>87</c:v>
                </c:pt>
                <c:pt idx="3">
                  <c:v>78.8</c:v>
                </c:pt>
                <c:pt idx="4">
                  <c:v>33.1</c:v>
                </c:pt>
              </c:numCache>
            </c:numRef>
          </c:val>
          <c:extLst>
            <c:ext xmlns:c16="http://schemas.microsoft.com/office/drawing/2014/chart" uri="{C3380CC4-5D6E-409C-BE32-E72D297353CC}">
              <c16:uniqueId val="{00000004-3B02-49CC-9223-5FCFF8E381D8}"/>
            </c:ext>
          </c:extLst>
        </c:ser>
        <c:dLbls>
          <c:showLegendKey val="0"/>
          <c:showVal val="0"/>
          <c:showCatName val="0"/>
          <c:showSerName val="0"/>
          <c:showPercent val="0"/>
          <c:showBubbleSize val="0"/>
        </c:dLbls>
        <c:gapWidth val="100"/>
        <c:overlap val="-27"/>
        <c:axId val="994615520"/>
        <c:axId val="1013078592"/>
      </c:barChart>
      <c:catAx>
        <c:axId val="9946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ea"/>
                <a:ea typeface="+mn-ea"/>
                <a:cs typeface="+mn-cs"/>
              </a:defRPr>
            </a:pPr>
            <a:endParaRPr lang="ja-JP"/>
          </a:p>
        </c:txPr>
        <c:crossAx val="1013078592"/>
        <c:crosses val="autoZero"/>
        <c:auto val="1"/>
        <c:lblAlgn val="ctr"/>
        <c:lblOffset val="100"/>
        <c:noMultiLvlLbl val="0"/>
      </c:catAx>
      <c:valAx>
        <c:axId val="1013078592"/>
        <c:scaling>
          <c:orientation val="minMax"/>
          <c:max val="11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crossAx val="99461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ea"/>
          <a:ea typeface="+mn-ea"/>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電子納付</c:v>
                </c:pt>
              </c:strCache>
            </c:strRef>
          </c:tx>
          <c:spPr>
            <a:solidFill>
              <a:schemeClr val="accent1">
                <a:lumMod val="40000"/>
                <a:lumOff val="60000"/>
              </a:schemeClr>
            </a:solidFill>
            <a:ln>
              <a:solidFill>
                <a:schemeClr val="accent5"/>
              </a:solidFill>
            </a:ln>
            <a:effectLst/>
          </c:spPr>
          <c:invertIfNegative val="0"/>
          <c:dPt>
            <c:idx val="0"/>
            <c:invertIfNegative val="0"/>
            <c:bubble3D val="0"/>
            <c:spPr>
              <a:solidFill>
                <a:schemeClr val="accent1"/>
              </a:solidFill>
              <a:ln>
                <a:solidFill>
                  <a:schemeClr val="accent5"/>
                </a:solidFill>
              </a:ln>
              <a:effectLst/>
            </c:spPr>
            <c:extLst>
              <c:ext xmlns:c16="http://schemas.microsoft.com/office/drawing/2014/chart" uri="{C3380CC4-5D6E-409C-BE32-E72D297353CC}">
                <c16:uniqueId val="{00000001-8073-405B-B36F-86019A27DC3A}"/>
              </c:ext>
            </c:extLst>
          </c:dPt>
          <c:dPt>
            <c:idx val="4"/>
            <c:invertIfNegative val="0"/>
            <c:bubble3D val="0"/>
            <c:spPr>
              <a:pattFill prst="ltUpDiag">
                <a:fgClr>
                  <a:schemeClr val="accent1"/>
                </a:fgClr>
                <a:bgClr>
                  <a:schemeClr val="bg1"/>
                </a:bgClr>
              </a:pattFill>
              <a:ln>
                <a:solidFill>
                  <a:schemeClr val="accent5"/>
                </a:solidFill>
              </a:ln>
              <a:effectLst/>
            </c:spPr>
            <c:extLst>
              <c:ext xmlns:c16="http://schemas.microsoft.com/office/drawing/2014/chart" uri="{C3380CC4-5D6E-409C-BE32-E72D297353CC}">
                <c16:uniqueId val="{00000003-8073-405B-B36F-86019A27DC3A}"/>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愛知県</c:v>
                </c:pt>
                <c:pt idx="3">
                  <c:v>神奈川県</c:v>
                </c:pt>
                <c:pt idx="4">
                  <c:v>全国平均</c:v>
                </c:pt>
              </c:strCache>
            </c:strRef>
          </c:cat>
          <c:val>
            <c:numRef>
              <c:f>Sheet1!$B$2:$B$6</c:f>
              <c:numCache>
                <c:formatCode>General</c:formatCode>
                <c:ptCount val="5"/>
                <c:pt idx="0">
                  <c:v>14</c:v>
                </c:pt>
                <c:pt idx="1">
                  <c:v>29</c:v>
                </c:pt>
                <c:pt idx="2">
                  <c:v>14.8</c:v>
                </c:pt>
                <c:pt idx="3">
                  <c:v>21.2</c:v>
                </c:pt>
                <c:pt idx="4">
                  <c:v>7.2</c:v>
                </c:pt>
              </c:numCache>
            </c:numRef>
          </c:val>
          <c:extLst>
            <c:ext xmlns:c16="http://schemas.microsoft.com/office/drawing/2014/chart" uri="{C3380CC4-5D6E-409C-BE32-E72D297353CC}">
              <c16:uniqueId val="{00000004-8073-405B-B36F-86019A27DC3A}"/>
            </c:ext>
          </c:extLst>
        </c:ser>
        <c:dLbls>
          <c:showLegendKey val="0"/>
          <c:showVal val="0"/>
          <c:showCatName val="0"/>
          <c:showSerName val="0"/>
          <c:showPercent val="0"/>
          <c:showBubbleSize val="0"/>
        </c:dLbls>
        <c:gapWidth val="100"/>
        <c:overlap val="-27"/>
        <c:axId val="994615520"/>
        <c:axId val="1013078592"/>
      </c:barChart>
      <c:catAx>
        <c:axId val="9946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ea"/>
                <a:ea typeface="+mn-ea"/>
                <a:cs typeface="+mn-cs"/>
              </a:defRPr>
            </a:pPr>
            <a:endParaRPr lang="ja-JP"/>
          </a:p>
        </c:txPr>
        <c:crossAx val="1013078592"/>
        <c:crosses val="autoZero"/>
        <c:auto val="1"/>
        <c:lblAlgn val="ctr"/>
        <c:lblOffset val="100"/>
        <c:noMultiLvlLbl val="0"/>
      </c:catAx>
      <c:valAx>
        <c:axId val="1013078592"/>
        <c:scaling>
          <c:orientation val="minMax"/>
          <c:max val="11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crossAx val="99461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ea"/>
          <a:ea typeface="+mn-ea"/>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物品調達</c:v>
                </c:pt>
              </c:strCache>
            </c:strRef>
          </c:tx>
          <c:spPr>
            <a:solidFill>
              <a:schemeClr val="accent1">
                <a:lumMod val="40000"/>
                <a:lumOff val="60000"/>
              </a:schemeClr>
            </a:solidFill>
            <a:ln>
              <a:solidFill>
                <a:schemeClr val="accent5"/>
              </a:solidFill>
            </a:ln>
            <a:effectLst/>
          </c:spPr>
          <c:invertIfNegative val="0"/>
          <c:dPt>
            <c:idx val="0"/>
            <c:invertIfNegative val="0"/>
            <c:bubble3D val="0"/>
            <c:spPr>
              <a:solidFill>
                <a:schemeClr val="accent1"/>
              </a:solidFill>
              <a:ln>
                <a:solidFill>
                  <a:schemeClr val="accent5"/>
                </a:solidFill>
              </a:ln>
              <a:effectLst/>
            </c:spPr>
            <c:extLst>
              <c:ext xmlns:c16="http://schemas.microsoft.com/office/drawing/2014/chart" uri="{C3380CC4-5D6E-409C-BE32-E72D297353CC}">
                <c16:uniqueId val="{00000001-25CE-4E5A-BBED-D1F42073A62C}"/>
              </c:ext>
            </c:extLst>
          </c:dPt>
          <c:dPt>
            <c:idx val="4"/>
            <c:invertIfNegative val="0"/>
            <c:bubble3D val="0"/>
            <c:spPr>
              <a:pattFill prst="ltUpDiag">
                <a:fgClr>
                  <a:schemeClr val="accent1"/>
                </a:fgClr>
                <a:bgClr>
                  <a:schemeClr val="bg1"/>
                </a:bgClr>
              </a:pattFill>
              <a:ln>
                <a:solidFill>
                  <a:schemeClr val="accent5"/>
                </a:solidFill>
              </a:ln>
              <a:effectLst/>
            </c:spPr>
            <c:extLst>
              <c:ext xmlns:c16="http://schemas.microsoft.com/office/drawing/2014/chart" uri="{C3380CC4-5D6E-409C-BE32-E72D297353CC}">
                <c16:uniqueId val="{00000003-25CE-4E5A-BBED-D1F42073A62C}"/>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愛知県</c:v>
                </c:pt>
                <c:pt idx="3">
                  <c:v>神奈川県</c:v>
                </c:pt>
                <c:pt idx="4">
                  <c:v>全国平均</c:v>
                </c:pt>
              </c:strCache>
            </c:strRef>
          </c:cat>
          <c:val>
            <c:numRef>
              <c:f>Sheet1!$B$2:$B$6</c:f>
              <c:numCache>
                <c:formatCode>General</c:formatCode>
                <c:ptCount val="5"/>
                <c:pt idx="0">
                  <c:v>2.2999999999999998</c:v>
                </c:pt>
                <c:pt idx="1">
                  <c:v>58.1</c:v>
                </c:pt>
                <c:pt idx="2">
                  <c:v>81.5</c:v>
                </c:pt>
                <c:pt idx="3">
                  <c:v>54.5</c:v>
                </c:pt>
                <c:pt idx="4">
                  <c:v>12.1</c:v>
                </c:pt>
              </c:numCache>
            </c:numRef>
          </c:val>
          <c:extLst>
            <c:ext xmlns:c16="http://schemas.microsoft.com/office/drawing/2014/chart" uri="{C3380CC4-5D6E-409C-BE32-E72D297353CC}">
              <c16:uniqueId val="{00000004-25CE-4E5A-BBED-D1F42073A62C}"/>
            </c:ext>
          </c:extLst>
        </c:ser>
        <c:dLbls>
          <c:showLegendKey val="0"/>
          <c:showVal val="0"/>
          <c:showCatName val="0"/>
          <c:showSerName val="0"/>
          <c:showPercent val="0"/>
          <c:showBubbleSize val="0"/>
        </c:dLbls>
        <c:gapWidth val="100"/>
        <c:overlap val="-27"/>
        <c:axId val="994615520"/>
        <c:axId val="1013078592"/>
      </c:barChart>
      <c:catAx>
        <c:axId val="9946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ea"/>
                <a:ea typeface="+mn-ea"/>
                <a:cs typeface="+mn-cs"/>
              </a:defRPr>
            </a:pPr>
            <a:endParaRPr lang="ja-JP"/>
          </a:p>
        </c:txPr>
        <c:crossAx val="1013078592"/>
        <c:crosses val="autoZero"/>
        <c:auto val="1"/>
        <c:lblAlgn val="ctr"/>
        <c:lblOffset val="100"/>
        <c:noMultiLvlLbl val="0"/>
      </c:catAx>
      <c:valAx>
        <c:axId val="1013078592"/>
        <c:scaling>
          <c:orientation val="minMax"/>
          <c:max val="11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crossAx val="99461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ea"/>
          <a:ea typeface="+mn-ea"/>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ja-JP" altLang="en-US" sz="1800" b="1" dirty="0">
                <a:latin typeface="Meiryo UI" panose="020B0604030504040204" pitchFamily="50" charset="-128"/>
                <a:ea typeface="Meiryo UI" panose="020B0604030504040204" pitchFamily="50" charset="-128"/>
              </a:rPr>
              <a:t>業務システム（</a:t>
            </a:r>
            <a:r>
              <a:rPr lang="en-US" altLang="ja-JP" sz="1800" b="1" dirty="0">
                <a:latin typeface="Meiryo UI" panose="020B0604030504040204" pitchFamily="50" charset="-128"/>
                <a:ea typeface="Meiryo UI" panose="020B0604030504040204" pitchFamily="50" charset="-128"/>
              </a:rPr>
              <a:t>223</a:t>
            </a:r>
            <a:r>
              <a:rPr lang="ja-JP" altLang="en-US" sz="1800" b="1" dirty="0">
                <a:latin typeface="Meiryo UI" panose="020B0604030504040204" pitchFamily="50" charset="-128"/>
                <a:ea typeface="Meiryo UI" panose="020B0604030504040204" pitchFamily="50" charset="-128"/>
              </a:rPr>
              <a:t>）内訳</a:t>
            </a:r>
          </a:p>
        </c:rich>
      </c:tx>
      <c:layout>
        <c:manualLayout>
          <c:xMode val="edge"/>
          <c:yMode val="edge"/>
          <c:x val="0.25407700421940926"/>
          <c:y val="1.5469637486707684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9095426573563604"/>
          <c:y val="0.24287665897271313"/>
          <c:w val="0.4302731736768482"/>
          <c:h val="0.67054879053586103"/>
        </c:manualLayout>
      </c:layout>
      <c:pieChart>
        <c:varyColors val="1"/>
        <c:ser>
          <c:idx val="0"/>
          <c:order val="0"/>
          <c:tx>
            <c:strRef>
              <c:f>Sheet1!$B$1</c:f>
              <c:strCache>
                <c:ptCount val="1"/>
                <c:pt idx="0">
                  <c:v>システム数</c:v>
                </c:pt>
              </c:strCache>
            </c:strRef>
          </c:tx>
          <c:dPt>
            <c:idx val="0"/>
            <c:bubble3D val="0"/>
            <c:spPr>
              <a:solidFill>
                <a:srgbClr val="C46627"/>
              </a:solidFill>
              <a:ln w="19050">
                <a:solidFill>
                  <a:schemeClr val="lt1"/>
                </a:solidFill>
              </a:ln>
              <a:effectLst/>
            </c:spPr>
            <c:extLst>
              <c:ext xmlns:c16="http://schemas.microsoft.com/office/drawing/2014/chart" uri="{C3380CC4-5D6E-409C-BE32-E72D297353CC}">
                <c16:uniqueId val="{00000001-EA56-49C1-86A3-EF91652D8109}"/>
              </c:ext>
            </c:extLst>
          </c:dPt>
          <c:dPt>
            <c:idx val="1"/>
            <c:bubble3D val="0"/>
            <c:spPr>
              <a:solidFill>
                <a:srgbClr val="ED7D31"/>
              </a:solidFill>
              <a:ln w="19050">
                <a:solidFill>
                  <a:schemeClr val="lt1"/>
                </a:solidFill>
              </a:ln>
              <a:effectLst/>
            </c:spPr>
            <c:extLst>
              <c:ext xmlns:c16="http://schemas.microsoft.com/office/drawing/2014/chart" uri="{C3380CC4-5D6E-409C-BE32-E72D297353CC}">
                <c16:uniqueId val="{00000003-EA56-49C1-86A3-EF91652D8109}"/>
              </c:ext>
            </c:extLst>
          </c:dPt>
          <c:dPt>
            <c:idx val="2"/>
            <c:bubble3D val="0"/>
            <c:spPr>
              <a:solidFill>
                <a:srgbClr val="F4B9A4"/>
              </a:solidFill>
              <a:ln w="25400">
                <a:noFill/>
              </a:ln>
              <a:effectLst/>
            </c:spPr>
            <c:extLst>
              <c:ext xmlns:c16="http://schemas.microsoft.com/office/drawing/2014/chart" uri="{C3380CC4-5D6E-409C-BE32-E72D297353CC}">
                <c16:uniqueId val="{00000005-EA56-49C1-86A3-EF91652D8109}"/>
              </c:ext>
            </c:extLst>
          </c:dPt>
          <c:dLbls>
            <c:dLbl>
              <c:idx val="0"/>
              <c:layout>
                <c:manualLayout>
                  <c:x val="4.2110697307909964E-2"/>
                  <c:y val="-2.6425972680269513E-3"/>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50677184254167762"/>
                      <c:h val="8.2766975308641952E-2"/>
                    </c:manualLayout>
                  </c15:layout>
                </c:ext>
                <c:ext xmlns:c16="http://schemas.microsoft.com/office/drawing/2014/chart" uri="{C3380CC4-5D6E-409C-BE32-E72D297353CC}">
                  <c16:uniqueId val="{00000001-EA56-49C1-86A3-EF91652D8109}"/>
                </c:ext>
              </c:extLst>
            </c:dLbl>
            <c:dLbl>
              <c:idx val="1"/>
              <c:layout>
                <c:manualLayout>
                  <c:x val="-1.1856943353408396E-2"/>
                  <c:y val="1.5180864197530829E-2"/>
                </c:manualLayout>
              </c:layout>
              <c:showLegendKey val="0"/>
              <c:showVal val="1"/>
              <c:showCatName val="1"/>
              <c:showSerName val="0"/>
              <c:showPercent val="0"/>
              <c:showBubbleSize val="0"/>
              <c:extLst>
                <c:ext xmlns:c15="http://schemas.microsoft.com/office/drawing/2012/chart" uri="{CE6537A1-D6FC-4f65-9D91-7224C49458BB}">
                  <c15:layout>
                    <c:manualLayout>
                      <c:w val="0.4794852491926333"/>
                      <c:h val="0.26617469135802468"/>
                    </c:manualLayout>
                  </c15:layout>
                </c:ext>
                <c:ext xmlns:c16="http://schemas.microsoft.com/office/drawing/2014/chart" uri="{C3380CC4-5D6E-409C-BE32-E72D297353CC}">
                  <c16:uniqueId val="{00000003-EA56-49C1-86A3-EF91652D8109}"/>
                </c:ext>
              </c:extLst>
            </c:dLbl>
            <c:dLbl>
              <c:idx val="2"/>
              <c:layout>
                <c:manualLayout>
                  <c:x val="0.15629553919048544"/>
                  <c:y val="-0.10640904790494382"/>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fld id="{BAA98183-2F1C-447F-AE8F-D0689876664E}" type="CATEGORYNAME">
                      <a:rPr lang="ja-JP" altLang="en-US" sz="1100" b="1" u="none" smtClean="0">
                        <a:solidFill>
                          <a:schemeClr val="tx1"/>
                        </a:solidFill>
                      </a:rPr>
                      <a:pPr>
                        <a:defRPr sz="1100">
                          <a:solidFill>
                            <a:schemeClr val="tx1"/>
                          </a:solidFill>
                          <a:latin typeface="Meiryo UI" panose="020B0604030504040204" pitchFamily="50" charset="-128"/>
                          <a:ea typeface="Meiryo UI" panose="020B0604030504040204" pitchFamily="50" charset="-128"/>
                        </a:defRPr>
                      </a:pPr>
                      <a:t>[分類名]</a:t>
                    </a:fld>
                    <a:br>
                      <a:rPr lang="ja-JP" altLang="en-US" sz="1100" b="1" dirty="0">
                        <a:solidFill>
                          <a:schemeClr val="tx1"/>
                        </a:solidFill>
                      </a:rPr>
                    </a:br>
                    <a:r>
                      <a:rPr lang="ja-JP" altLang="en-US" sz="1100" b="1" u="none" baseline="0" dirty="0">
                        <a:solidFill>
                          <a:schemeClr val="tx1"/>
                        </a:solidFill>
                      </a:rPr>
                      <a:t> </a:t>
                    </a:r>
                    <a:fld id="{2E22298D-8F82-4772-9E43-65A8C04CECBB}" type="VALUE">
                      <a:rPr lang="en-US" altLang="ja-JP" sz="1100" b="1" u="none" baseline="0">
                        <a:solidFill>
                          <a:schemeClr val="tx1"/>
                        </a:solidFill>
                      </a:rPr>
                      <a:pPr>
                        <a:defRPr sz="1100">
                          <a:solidFill>
                            <a:schemeClr val="tx1"/>
                          </a:solidFill>
                          <a:latin typeface="Meiryo UI" panose="020B0604030504040204" pitchFamily="50" charset="-128"/>
                          <a:ea typeface="Meiryo UI" panose="020B0604030504040204" pitchFamily="50" charset="-128"/>
                        </a:defRPr>
                      </a:pPr>
                      <a:t>[値]</a:t>
                    </a:fld>
                    <a:endParaRPr lang="ja-JP" altLang="en-US" sz="1100" b="1" u="none"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extLst>
                <c:ext xmlns:c15="http://schemas.microsoft.com/office/drawing/2012/chart" uri="{CE6537A1-D6FC-4f65-9D91-7224C49458BB}">
                  <c15:layout>
                    <c:manualLayout>
                      <c:w val="0.51700931786216597"/>
                      <c:h val="0.30141333333333326"/>
                    </c:manualLayout>
                  </c15:layout>
                  <c15:dlblFieldTable/>
                  <c15:showDataLabelsRange val="0"/>
                </c:ext>
                <c:ext xmlns:c16="http://schemas.microsoft.com/office/drawing/2014/chart" uri="{C3380CC4-5D6E-409C-BE32-E72D297353CC}">
                  <c16:uniqueId val="{00000005-EA56-49C1-86A3-EF91652D810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国等のシステムを利用</c:v>
                </c:pt>
                <c:pt idx="1">
                  <c:v>サービス・パッケージを利用</c:v>
                </c:pt>
                <c:pt idx="2">
                  <c:v>その他のシステム</c:v>
                </c:pt>
              </c:strCache>
            </c:strRef>
          </c:cat>
          <c:val>
            <c:numRef>
              <c:f>Sheet1!$B$2:$B$4</c:f>
              <c:numCache>
                <c:formatCode>General</c:formatCode>
                <c:ptCount val="3"/>
                <c:pt idx="0">
                  <c:v>26</c:v>
                </c:pt>
                <c:pt idx="1">
                  <c:v>31</c:v>
                </c:pt>
                <c:pt idx="2">
                  <c:v>166</c:v>
                </c:pt>
              </c:numCache>
            </c:numRef>
          </c:val>
          <c:extLst>
            <c:ext xmlns:c16="http://schemas.microsoft.com/office/drawing/2014/chart" uri="{C3380CC4-5D6E-409C-BE32-E72D297353CC}">
              <c16:uniqueId val="{00000006-EA56-49C1-86A3-EF91652D810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システム数</c:v>
                </c:pt>
              </c:strCache>
            </c:strRef>
          </c:tx>
          <c:explosion val="7"/>
          <c:dPt>
            <c:idx val="0"/>
            <c:bubble3D val="0"/>
            <c:spPr>
              <a:solidFill>
                <a:srgbClr val="C5E0B4"/>
              </a:solidFill>
              <a:ln w="19050">
                <a:solidFill>
                  <a:schemeClr val="lt1"/>
                </a:solidFill>
              </a:ln>
              <a:effectLst/>
            </c:spPr>
            <c:extLst>
              <c:ext xmlns:c16="http://schemas.microsoft.com/office/drawing/2014/chart" uri="{C3380CC4-5D6E-409C-BE32-E72D297353CC}">
                <c16:uniqueId val="{00000001-F558-4BC8-9E35-F39F0FD68A2C}"/>
              </c:ext>
            </c:extLst>
          </c:dPt>
          <c:dPt>
            <c:idx val="1"/>
            <c:bubble3D val="0"/>
            <c:spPr>
              <a:solidFill>
                <a:srgbClr val="70AD47"/>
              </a:solidFill>
              <a:ln w="19050">
                <a:solidFill>
                  <a:schemeClr val="lt1"/>
                </a:solidFill>
              </a:ln>
              <a:effectLst/>
            </c:spPr>
            <c:extLst>
              <c:ext xmlns:c16="http://schemas.microsoft.com/office/drawing/2014/chart" uri="{C3380CC4-5D6E-409C-BE32-E72D297353CC}">
                <c16:uniqueId val="{00000003-F558-4BC8-9E35-F39F0FD68A2C}"/>
              </c:ext>
            </c:extLst>
          </c:dPt>
          <c:dLbls>
            <c:dLbl>
              <c:idx val="0"/>
              <c:layout>
                <c:manualLayout>
                  <c:x val="-0.13349482517564445"/>
                  <c:y val="2.8095140512713425E-2"/>
                </c:manualLayout>
              </c:layout>
              <c:tx>
                <c:rich>
                  <a:bodyPr/>
                  <a:lstStyle/>
                  <a:p>
                    <a:fld id="{323B6A07-1580-4F30-B814-47403A894ED1}" type="CATEGORYNAME">
                      <a:rPr lang="ja-JP" altLang="en-US" b="1" u="none">
                        <a:solidFill>
                          <a:schemeClr val="tx1"/>
                        </a:solidFill>
                      </a:rPr>
                      <a:pPr/>
                      <a:t>[分類名]</a:t>
                    </a:fld>
                    <a:r>
                      <a:rPr lang="ja-JP" altLang="en-US" b="1" baseline="0" dirty="0">
                        <a:solidFill>
                          <a:schemeClr val="tx1"/>
                        </a:solidFill>
                      </a:rPr>
                      <a:t> </a:t>
                    </a:r>
                    <a:fld id="{6FAA9EB6-6212-4438-9F21-C7674370E1DE}" type="VALUE">
                      <a:rPr lang="en-US" altLang="ja-JP" b="1" u="sng" baseline="0">
                        <a:solidFill>
                          <a:schemeClr val="tx1"/>
                        </a:solidFill>
                      </a:rPr>
                      <a:pPr/>
                      <a:t>[値]</a:t>
                    </a:fld>
                    <a:endParaRPr lang="ja-JP" altLang="en-US" b="1" baseline="0" dirty="0">
                      <a:solidFill>
                        <a:schemeClr val="tx1"/>
                      </a:solidFill>
                    </a:endParaRP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35382966775648445"/>
                      <c:h val="0.49258263356830684"/>
                    </c:manualLayout>
                  </c15:layout>
                  <c15:dlblFieldTable/>
                  <c15:showDataLabelsRange val="0"/>
                </c:ext>
                <c:ext xmlns:c16="http://schemas.microsoft.com/office/drawing/2014/chart" uri="{C3380CC4-5D6E-409C-BE32-E72D297353CC}">
                  <c16:uniqueId val="{00000001-F558-4BC8-9E35-F39F0FD68A2C}"/>
                </c:ext>
              </c:extLst>
            </c:dLbl>
            <c:dLbl>
              <c:idx val="1"/>
              <c:delete val="1"/>
              <c:extLst>
                <c:ext xmlns:c15="http://schemas.microsoft.com/office/drawing/2012/chart" uri="{CE6537A1-D6FC-4f65-9D91-7224C49458BB}"/>
                <c:ext xmlns:c16="http://schemas.microsoft.com/office/drawing/2014/chart" uri="{C3380CC4-5D6E-409C-BE32-E72D297353CC}">
                  <c16:uniqueId val="{00000003-F558-4BC8-9E35-F39F0FD68A2C}"/>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長期間（10年）同一事業者と契約</c:v>
                </c:pt>
                <c:pt idx="1">
                  <c:v>それ以外</c:v>
                </c:pt>
              </c:strCache>
            </c:strRef>
          </c:cat>
          <c:val>
            <c:numRef>
              <c:f>Sheet1!$B$2:$B$3</c:f>
              <c:numCache>
                <c:formatCode>General</c:formatCode>
                <c:ptCount val="2"/>
                <c:pt idx="0">
                  <c:v>39</c:v>
                </c:pt>
                <c:pt idx="1">
                  <c:v>127</c:v>
                </c:pt>
              </c:numCache>
            </c:numRef>
          </c:val>
          <c:extLst>
            <c:ext xmlns:c16="http://schemas.microsoft.com/office/drawing/2014/chart" uri="{C3380CC4-5D6E-409C-BE32-E72D297353CC}">
              <c16:uniqueId val="{00000004-F558-4BC8-9E35-F39F0FD68A2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dirty="0">
                <a:solidFill>
                  <a:schemeClr val="tx1"/>
                </a:solidFill>
              </a:rPr>
              <a:t>システム数（運用開始年度別）</a:t>
            </a:r>
          </a:p>
        </c:rich>
      </c:tx>
      <c:layout>
        <c:manualLayout>
          <c:xMode val="edge"/>
          <c:yMode val="edge"/>
          <c:x val="0.23644486550105545"/>
          <c:y val="5.7649336938056094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運用開始年度別!$B$1</c:f>
              <c:strCache>
                <c:ptCount val="1"/>
                <c:pt idx="0">
                  <c:v>システム数（運用開始年度別）</c:v>
                </c:pt>
              </c:strCache>
            </c:strRef>
          </c:tx>
          <c:spPr>
            <a:solidFill>
              <a:schemeClr val="accent1"/>
            </a:solidFill>
            <a:ln>
              <a:noFill/>
            </a:ln>
            <a:effectLst/>
          </c:spPr>
          <c:invertIfNegative val="0"/>
          <c:cat>
            <c:strRef>
              <c:f>運用開始年度別!$A$2:$A$7</c:f>
              <c:strCache>
                <c:ptCount val="6"/>
                <c:pt idx="0">
                  <c:v>1981～1985</c:v>
                </c:pt>
                <c:pt idx="1">
                  <c:v>1986～1990</c:v>
                </c:pt>
                <c:pt idx="2">
                  <c:v>1991～1995</c:v>
                </c:pt>
                <c:pt idx="3">
                  <c:v>1996～2000</c:v>
                </c:pt>
                <c:pt idx="4">
                  <c:v>2001～2005</c:v>
                </c:pt>
                <c:pt idx="5">
                  <c:v>2006～2010</c:v>
                </c:pt>
              </c:strCache>
            </c:strRef>
          </c:cat>
          <c:val>
            <c:numRef>
              <c:f>運用開始年度別!$B$2:$B$7</c:f>
              <c:numCache>
                <c:formatCode>General</c:formatCode>
                <c:ptCount val="6"/>
                <c:pt idx="0">
                  <c:v>1</c:v>
                </c:pt>
                <c:pt idx="1">
                  <c:v>1</c:v>
                </c:pt>
                <c:pt idx="2">
                  <c:v>0</c:v>
                </c:pt>
                <c:pt idx="3">
                  <c:v>4</c:v>
                </c:pt>
                <c:pt idx="4">
                  <c:v>15</c:v>
                </c:pt>
                <c:pt idx="5">
                  <c:v>18</c:v>
                </c:pt>
              </c:numCache>
            </c:numRef>
          </c:val>
          <c:extLst>
            <c:ext xmlns:c16="http://schemas.microsoft.com/office/drawing/2014/chart" uri="{C3380CC4-5D6E-409C-BE32-E72D297353CC}">
              <c16:uniqueId val="{00000000-9777-46C0-A051-F92E1E5FA2BB}"/>
            </c:ext>
          </c:extLst>
        </c:ser>
        <c:dLbls>
          <c:showLegendKey val="0"/>
          <c:showVal val="0"/>
          <c:showCatName val="0"/>
          <c:showSerName val="0"/>
          <c:showPercent val="0"/>
          <c:showBubbleSize val="0"/>
        </c:dLbls>
        <c:gapWidth val="182"/>
        <c:axId val="2069068255"/>
        <c:axId val="2069059103"/>
      </c:barChart>
      <c:catAx>
        <c:axId val="206906825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69059103"/>
        <c:crosses val="autoZero"/>
        <c:auto val="1"/>
        <c:lblAlgn val="ctr"/>
        <c:lblOffset val="100"/>
        <c:noMultiLvlLbl val="0"/>
      </c:catAx>
      <c:valAx>
        <c:axId val="206905910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06906825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dirty="0">
                <a:solidFill>
                  <a:schemeClr val="tx1"/>
                </a:solidFill>
              </a:rPr>
              <a:t>システム数（規模別）</a:t>
            </a:r>
          </a:p>
        </c:rich>
      </c:tx>
      <c:layout>
        <c:manualLayout>
          <c:xMode val="edge"/>
          <c:yMode val="edge"/>
          <c:x val="0.31211789151356079"/>
          <c:y val="5.735233185775266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規模別!$B$1</c:f>
              <c:strCache>
                <c:ptCount val="1"/>
                <c:pt idx="0">
                  <c:v>システム数（規模別）</c:v>
                </c:pt>
              </c:strCache>
            </c:strRef>
          </c:tx>
          <c:spPr>
            <a:solidFill>
              <a:schemeClr val="accent1"/>
            </a:solidFill>
            <a:ln>
              <a:noFill/>
            </a:ln>
            <a:effectLst/>
          </c:spPr>
          <c:invertIfNegative val="0"/>
          <c:cat>
            <c:strRef>
              <c:f>規模別!$A$2:$A$7</c:f>
              <c:strCache>
                <c:ptCount val="6"/>
                <c:pt idx="0">
                  <c:v>100万円未満</c:v>
                </c:pt>
                <c:pt idx="1">
                  <c:v>100万円～500万円未満</c:v>
                </c:pt>
                <c:pt idx="2">
                  <c:v>500万円～1千万円未満</c:v>
                </c:pt>
                <c:pt idx="3">
                  <c:v>1千万円～1億円未満</c:v>
                </c:pt>
                <c:pt idx="4">
                  <c:v>1億円～5億円未満</c:v>
                </c:pt>
                <c:pt idx="5">
                  <c:v>5億円以上</c:v>
                </c:pt>
              </c:strCache>
            </c:strRef>
          </c:cat>
          <c:val>
            <c:numRef>
              <c:f>規模別!$B$2:$B$7</c:f>
              <c:numCache>
                <c:formatCode>General</c:formatCode>
                <c:ptCount val="6"/>
                <c:pt idx="0">
                  <c:v>14</c:v>
                </c:pt>
                <c:pt idx="1">
                  <c:v>9</c:v>
                </c:pt>
                <c:pt idx="2">
                  <c:v>2</c:v>
                </c:pt>
                <c:pt idx="3">
                  <c:v>8</c:v>
                </c:pt>
                <c:pt idx="4">
                  <c:v>4</c:v>
                </c:pt>
                <c:pt idx="5">
                  <c:v>2</c:v>
                </c:pt>
              </c:numCache>
            </c:numRef>
          </c:val>
          <c:extLst>
            <c:ext xmlns:c16="http://schemas.microsoft.com/office/drawing/2014/chart" uri="{C3380CC4-5D6E-409C-BE32-E72D297353CC}">
              <c16:uniqueId val="{00000000-505D-49C9-9706-FBC16D543789}"/>
            </c:ext>
          </c:extLst>
        </c:ser>
        <c:dLbls>
          <c:showLegendKey val="0"/>
          <c:showVal val="0"/>
          <c:showCatName val="0"/>
          <c:showSerName val="0"/>
          <c:showPercent val="0"/>
          <c:showBubbleSize val="0"/>
        </c:dLbls>
        <c:gapWidth val="182"/>
        <c:axId val="1541233215"/>
        <c:axId val="1541224063"/>
      </c:barChart>
      <c:catAx>
        <c:axId val="15412332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41224063"/>
        <c:crosses val="autoZero"/>
        <c:auto val="1"/>
        <c:lblAlgn val="ctr"/>
        <c:lblOffset val="100"/>
        <c:noMultiLvlLbl val="0"/>
      </c:catAx>
      <c:valAx>
        <c:axId val="1541224063"/>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41233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00EB-4F45-A58C-CA9000B69718}"/>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00EB-4F45-A58C-CA9000B69718}"/>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00EB-4F45-A58C-CA9000B69718}"/>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00EB-4F45-A58C-CA9000B69718}"/>
              </c:ext>
            </c:extLst>
          </c:dPt>
          <c:dLbls>
            <c:dLbl>
              <c:idx val="0"/>
              <c:layout>
                <c:manualLayout>
                  <c:x val="-7.2319969647974547E-2"/>
                  <c:y val="3.1005204944697464E-2"/>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30555542095699567"/>
                      <c:h val="0.20987427546398491"/>
                    </c:manualLayout>
                  </c15:layout>
                </c:ext>
                <c:ext xmlns:c16="http://schemas.microsoft.com/office/drawing/2014/chart" uri="{C3380CC4-5D6E-409C-BE32-E72D297353CC}">
                  <c16:uniqueId val="{00000001-00EB-4F45-A58C-CA9000B69718}"/>
                </c:ext>
              </c:extLst>
            </c:dLbl>
            <c:dLbl>
              <c:idx val="1"/>
              <c:layout>
                <c:manualLayout>
                  <c:x val="-3.2020427174537625E-2"/>
                  <c:y val="6.6104098893949251E-3"/>
                </c:manualLayout>
              </c:layout>
              <c:spPr>
                <a:noFill/>
                <a:ln>
                  <a:noFill/>
                </a:ln>
                <a:effectLst/>
              </c:spPr>
              <c:txPr>
                <a:bodyPr rot="0" spcFirstLastPara="1" vertOverflow="ellipsis" vert="horz" wrap="square" lIns="38100" tIns="19050" rIns="38100" bIns="19050" anchor="ctr" anchorCtr="1">
                  <a:no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5000006448825346"/>
                      <c:h val="0.25813972785125622"/>
                    </c:manualLayout>
                  </c15:layout>
                </c:ext>
                <c:ext xmlns:c16="http://schemas.microsoft.com/office/drawing/2014/chart" uri="{C3380CC4-5D6E-409C-BE32-E72D297353CC}">
                  <c16:uniqueId val="{00000003-00EB-4F45-A58C-CA9000B69718}"/>
                </c:ext>
              </c:extLst>
            </c:dLbl>
            <c:dLbl>
              <c:idx val="2"/>
              <c:layout>
                <c:manualLayout>
                  <c:x val="-0.21216421131903493"/>
                  <c:y val="-9.6356538711776189E-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4301958546941702"/>
                      <c:h val="0.23802914769030578"/>
                    </c:manualLayout>
                  </c15:layout>
                </c:ext>
                <c:ext xmlns:c16="http://schemas.microsoft.com/office/drawing/2014/chart" uri="{C3380CC4-5D6E-409C-BE32-E72D297353CC}">
                  <c16:uniqueId val="{00000005-00EB-4F45-A58C-CA9000B69718}"/>
                </c:ext>
              </c:extLst>
            </c:dLbl>
            <c:dLbl>
              <c:idx val="3"/>
              <c:layout>
                <c:manualLayout>
                  <c:x val="0.21296119702638364"/>
                  <c:y val="-0.15889134677944047"/>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938876117423786"/>
                      <c:h val="0.23942433311646066"/>
                    </c:manualLayout>
                  </c15:layout>
                </c:ext>
                <c:ext xmlns:c16="http://schemas.microsoft.com/office/drawing/2014/chart" uri="{C3380CC4-5D6E-409C-BE32-E72D297353CC}">
                  <c16:uniqueId val="{00000007-00EB-4F45-A58C-CA9000B69718}"/>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グラフ!$B$2:$B$5</c:f>
              <c:strCache>
                <c:ptCount val="4"/>
                <c:pt idx="0">
                  <c:v>①充足（新規課題にも対応可能）</c:v>
                </c:pt>
                <c:pt idx="1">
                  <c:v>②概ね充足（日常業務に支障なし）</c:v>
                </c:pt>
                <c:pt idx="2">
                  <c:v>③一次的に不足（コロナ対応等）</c:v>
                </c:pt>
                <c:pt idx="3">
                  <c:v>④慢性的に不足（日常業務に支障あり）</c:v>
                </c:pt>
              </c:strCache>
            </c:strRef>
          </c:cat>
          <c:val>
            <c:numRef>
              <c:f>グラフ!$C$2:$C$5</c:f>
              <c:numCache>
                <c:formatCode>General</c:formatCode>
                <c:ptCount val="4"/>
                <c:pt idx="0">
                  <c:v>0</c:v>
                </c:pt>
                <c:pt idx="1">
                  <c:v>5</c:v>
                </c:pt>
                <c:pt idx="2">
                  <c:v>12</c:v>
                </c:pt>
                <c:pt idx="3">
                  <c:v>26</c:v>
                </c:pt>
              </c:numCache>
            </c:numRef>
          </c:val>
          <c:extLst>
            <c:ext xmlns:c16="http://schemas.microsoft.com/office/drawing/2014/chart" uri="{C3380CC4-5D6E-409C-BE32-E72D297353CC}">
              <c16:uniqueId val="{00000008-00EB-4F45-A58C-CA9000B6971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オンライン申請</c:v>
                </c:pt>
              </c:strCache>
            </c:strRef>
          </c:tx>
          <c:spPr>
            <a:solidFill>
              <a:schemeClr val="accent1">
                <a:lumMod val="40000"/>
                <a:lumOff val="60000"/>
              </a:schemeClr>
            </a:solidFill>
            <a:ln>
              <a:solidFill>
                <a:schemeClr val="accent5"/>
              </a:solidFill>
            </a:ln>
            <a:effectLst/>
          </c:spPr>
          <c:invertIfNegative val="0"/>
          <c:dPt>
            <c:idx val="0"/>
            <c:invertIfNegative val="0"/>
            <c:bubble3D val="0"/>
            <c:spPr>
              <a:solidFill>
                <a:schemeClr val="accent1"/>
              </a:solidFill>
              <a:ln>
                <a:solidFill>
                  <a:schemeClr val="accent5"/>
                </a:solidFill>
              </a:ln>
              <a:effectLst/>
            </c:spPr>
            <c:extLst>
              <c:ext xmlns:c16="http://schemas.microsoft.com/office/drawing/2014/chart" uri="{C3380CC4-5D6E-409C-BE32-E72D297353CC}">
                <c16:uniqueId val="{00000004-3494-4EF4-8D68-E7B7E92210D0}"/>
              </c:ext>
            </c:extLst>
          </c:dPt>
          <c:dPt>
            <c:idx val="4"/>
            <c:invertIfNegative val="0"/>
            <c:bubble3D val="0"/>
            <c:spPr>
              <a:pattFill prst="ltUpDiag">
                <a:fgClr>
                  <a:schemeClr val="accent1"/>
                </a:fgClr>
                <a:bgClr>
                  <a:schemeClr val="bg1"/>
                </a:bgClr>
              </a:pattFill>
              <a:ln>
                <a:solidFill>
                  <a:schemeClr val="accent5"/>
                </a:solidFill>
              </a:ln>
              <a:effectLst/>
            </c:spPr>
            <c:extLst>
              <c:ext xmlns:c16="http://schemas.microsoft.com/office/drawing/2014/chart" uri="{C3380CC4-5D6E-409C-BE32-E72D297353CC}">
                <c16:uniqueId val="{00000005-3494-4EF4-8D68-E7B7E92210D0}"/>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愛知県</c:v>
                </c:pt>
                <c:pt idx="3">
                  <c:v>神奈川県</c:v>
                </c:pt>
                <c:pt idx="4">
                  <c:v>全国平均</c:v>
                </c:pt>
              </c:strCache>
            </c:strRef>
          </c:cat>
          <c:val>
            <c:numRef>
              <c:f>Sheet1!$B$2:$B$6</c:f>
              <c:numCache>
                <c:formatCode>General</c:formatCode>
                <c:ptCount val="5"/>
                <c:pt idx="0">
                  <c:v>67.400000000000006</c:v>
                </c:pt>
                <c:pt idx="1">
                  <c:v>90.3</c:v>
                </c:pt>
                <c:pt idx="2">
                  <c:v>98.1</c:v>
                </c:pt>
                <c:pt idx="3">
                  <c:v>100</c:v>
                </c:pt>
                <c:pt idx="4">
                  <c:v>70.5</c:v>
                </c:pt>
              </c:numCache>
            </c:numRef>
          </c:val>
          <c:extLst>
            <c:ext xmlns:c16="http://schemas.microsoft.com/office/drawing/2014/chart" uri="{C3380CC4-5D6E-409C-BE32-E72D297353CC}">
              <c16:uniqueId val="{00000000-3494-4EF4-8D68-E7B7E92210D0}"/>
            </c:ext>
          </c:extLst>
        </c:ser>
        <c:dLbls>
          <c:showLegendKey val="0"/>
          <c:showVal val="0"/>
          <c:showCatName val="0"/>
          <c:showSerName val="0"/>
          <c:showPercent val="0"/>
          <c:showBubbleSize val="0"/>
        </c:dLbls>
        <c:gapWidth val="100"/>
        <c:overlap val="-27"/>
        <c:axId val="994615520"/>
        <c:axId val="1013078592"/>
      </c:barChart>
      <c:catAx>
        <c:axId val="9946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1013078592"/>
        <c:crosses val="autoZero"/>
        <c:auto val="1"/>
        <c:lblAlgn val="ctr"/>
        <c:lblOffset val="100"/>
        <c:noMultiLvlLbl val="0"/>
      </c:catAx>
      <c:valAx>
        <c:axId val="1013078592"/>
        <c:scaling>
          <c:orientation val="minMax"/>
          <c:max val="11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ea"/>
                <a:ea typeface="+mn-ea"/>
                <a:cs typeface="+mn-cs"/>
              </a:defRPr>
            </a:pPr>
            <a:endParaRPr lang="ja-JP"/>
          </a:p>
        </c:txPr>
        <c:crossAx val="99461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ea"/>
          <a:ea typeface="+mn-ea"/>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施設予約</c:v>
                </c:pt>
              </c:strCache>
            </c:strRef>
          </c:tx>
          <c:spPr>
            <a:solidFill>
              <a:schemeClr val="accent1">
                <a:lumMod val="40000"/>
                <a:lumOff val="60000"/>
              </a:schemeClr>
            </a:solidFill>
            <a:ln>
              <a:solidFill>
                <a:schemeClr val="accent5"/>
              </a:solidFill>
            </a:ln>
            <a:effectLst/>
          </c:spPr>
          <c:invertIfNegative val="0"/>
          <c:dPt>
            <c:idx val="0"/>
            <c:invertIfNegative val="0"/>
            <c:bubble3D val="0"/>
            <c:spPr>
              <a:solidFill>
                <a:schemeClr val="accent1"/>
              </a:solidFill>
              <a:ln>
                <a:solidFill>
                  <a:schemeClr val="accent5"/>
                </a:solidFill>
              </a:ln>
              <a:effectLst/>
            </c:spPr>
            <c:extLst>
              <c:ext xmlns:c16="http://schemas.microsoft.com/office/drawing/2014/chart" uri="{C3380CC4-5D6E-409C-BE32-E72D297353CC}">
                <c16:uniqueId val="{00000001-B181-4F68-9042-5FA46FB59421}"/>
              </c:ext>
            </c:extLst>
          </c:dPt>
          <c:dPt>
            <c:idx val="4"/>
            <c:invertIfNegative val="0"/>
            <c:bubble3D val="0"/>
            <c:spPr>
              <a:pattFill prst="ltUpDiag">
                <a:fgClr>
                  <a:schemeClr val="accent1"/>
                </a:fgClr>
                <a:bgClr>
                  <a:schemeClr val="bg1"/>
                </a:bgClr>
              </a:pattFill>
              <a:ln>
                <a:solidFill>
                  <a:schemeClr val="accent5"/>
                </a:solidFill>
              </a:ln>
              <a:effectLst/>
            </c:spPr>
            <c:extLst>
              <c:ext xmlns:c16="http://schemas.microsoft.com/office/drawing/2014/chart" uri="{C3380CC4-5D6E-409C-BE32-E72D297353CC}">
                <c16:uniqueId val="{00000003-B181-4F68-9042-5FA46FB59421}"/>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愛知県</c:v>
                </c:pt>
                <c:pt idx="3">
                  <c:v>神奈川県</c:v>
                </c:pt>
                <c:pt idx="4">
                  <c:v>全国平均</c:v>
                </c:pt>
              </c:strCache>
            </c:strRef>
          </c:cat>
          <c:val>
            <c:numRef>
              <c:f>Sheet1!$B$2:$B$6</c:f>
              <c:numCache>
                <c:formatCode>General</c:formatCode>
                <c:ptCount val="5"/>
                <c:pt idx="0">
                  <c:v>72.099999999999994</c:v>
                </c:pt>
                <c:pt idx="1">
                  <c:v>71</c:v>
                </c:pt>
                <c:pt idx="2">
                  <c:v>64.8</c:v>
                </c:pt>
                <c:pt idx="3">
                  <c:v>66.7</c:v>
                </c:pt>
                <c:pt idx="4">
                  <c:v>31.4</c:v>
                </c:pt>
              </c:numCache>
            </c:numRef>
          </c:val>
          <c:extLst>
            <c:ext xmlns:c16="http://schemas.microsoft.com/office/drawing/2014/chart" uri="{C3380CC4-5D6E-409C-BE32-E72D297353CC}">
              <c16:uniqueId val="{00000004-B181-4F68-9042-5FA46FB59421}"/>
            </c:ext>
          </c:extLst>
        </c:ser>
        <c:dLbls>
          <c:showLegendKey val="0"/>
          <c:showVal val="0"/>
          <c:showCatName val="0"/>
          <c:showSerName val="0"/>
          <c:showPercent val="0"/>
          <c:showBubbleSize val="0"/>
        </c:dLbls>
        <c:gapWidth val="100"/>
        <c:overlap val="-27"/>
        <c:axId val="994615520"/>
        <c:axId val="1013078592"/>
      </c:barChart>
      <c:catAx>
        <c:axId val="9946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ea"/>
                <a:ea typeface="+mn-ea"/>
                <a:cs typeface="+mn-cs"/>
              </a:defRPr>
            </a:pPr>
            <a:endParaRPr lang="ja-JP"/>
          </a:p>
        </c:txPr>
        <c:crossAx val="1013078592"/>
        <c:crosses val="autoZero"/>
        <c:auto val="1"/>
        <c:lblAlgn val="ctr"/>
        <c:lblOffset val="100"/>
        <c:noMultiLvlLbl val="0"/>
      </c:catAx>
      <c:valAx>
        <c:axId val="1013078592"/>
        <c:scaling>
          <c:orientation val="minMax"/>
          <c:max val="11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crossAx val="99461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ea"/>
          <a:ea typeface="+mn-ea"/>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オンライン申請</c:v>
                </c:pt>
              </c:strCache>
            </c:strRef>
          </c:tx>
          <c:spPr>
            <a:solidFill>
              <a:schemeClr val="accent1">
                <a:lumMod val="40000"/>
                <a:lumOff val="60000"/>
              </a:schemeClr>
            </a:solidFill>
            <a:ln>
              <a:solidFill>
                <a:schemeClr val="accent5"/>
              </a:solidFill>
            </a:ln>
            <a:effectLst/>
          </c:spPr>
          <c:invertIfNegative val="0"/>
          <c:dPt>
            <c:idx val="0"/>
            <c:invertIfNegative val="0"/>
            <c:bubble3D val="0"/>
            <c:spPr>
              <a:solidFill>
                <a:schemeClr val="accent1"/>
              </a:solidFill>
              <a:ln>
                <a:solidFill>
                  <a:schemeClr val="accent5"/>
                </a:solidFill>
              </a:ln>
              <a:effectLst/>
            </c:spPr>
            <c:extLst>
              <c:ext xmlns:c16="http://schemas.microsoft.com/office/drawing/2014/chart" uri="{C3380CC4-5D6E-409C-BE32-E72D297353CC}">
                <c16:uniqueId val="{00000001-C0B7-4659-99F2-334E13AAA829}"/>
              </c:ext>
            </c:extLst>
          </c:dPt>
          <c:dPt>
            <c:idx val="4"/>
            <c:invertIfNegative val="0"/>
            <c:bubble3D val="0"/>
            <c:spPr>
              <a:pattFill prst="ltUpDiag">
                <a:fgClr>
                  <a:schemeClr val="accent1"/>
                </a:fgClr>
                <a:bgClr>
                  <a:schemeClr val="bg1"/>
                </a:bgClr>
              </a:pattFill>
              <a:ln>
                <a:solidFill>
                  <a:schemeClr val="accent5"/>
                </a:solidFill>
              </a:ln>
              <a:effectLst/>
            </c:spPr>
            <c:extLst>
              <c:ext xmlns:c16="http://schemas.microsoft.com/office/drawing/2014/chart" uri="{C3380CC4-5D6E-409C-BE32-E72D297353CC}">
                <c16:uniqueId val="{00000003-C0B7-4659-99F2-334E13AAA829}"/>
              </c:ext>
            </c:extLst>
          </c:dPt>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ea"/>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愛知県</c:v>
                </c:pt>
                <c:pt idx="3">
                  <c:v>神奈川県</c:v>
                </c:pt>
                <c:pt idx="4">
                  <c:v>全国平均</c:v>
                </c:pt>
              </c:strCache>
            </c:strRef>
          </c:cat>
          <c:val>
            <c:numRef>
              <c:f>Sheet1!$B$2:$B$6</c:f>
              <c:numCache>
                <c:formatCode>General</c:formatCode>
                <c:ptCount val="5"/>
                <c:pt idx="0">
                  <c:v>55.8</c:v>
                </c:pt>
                <c:pt idx="1">
                  <c:v>58.1</c:v>
                </c:pt>
                <c:pt idx="2">
                  <c:v>61.1</c:v>
                </c:pt>
                <c:pt idx="3">
                  <c:v>60.6</c:v>
                </c:pt>
                <c:pt idx="4">
                  <c:v>53.6</c:v>
                </c:pt>
              </c:numCache>
            </c:numRef>
          </c:val>
          <c:extLst>
            <c:ext xmlns:c16="http://schemas.microsoft.com/office/drawing/2014/chart" uri="{C3380CC4-5D6E-409C-BE32-E72D297353CC}">
              <c16:uniqueId val="{00000004-C0B7-4659-99F2-334E13AAA829}"/>
            </c:ext>
          </c:extLst>
        </c:ser>
        <c:dLbls>
          <c:showLegendKey val="0"/>
          <c:showVal val="0"/>
          <c:showCatName val="0"/>
          <c:showSerName val="0"/>
          <c:showPercent val="0"/>
          <c:showBubbleSize val="0"/>
        </c:dLbls>
        <c:gapWidth val="100"/>
        <c:overlap val="-27"/>
        <c:axId val="994615520"/>
        <c:axId val="1013078592"/>
      </c:barChart>
      <c:catAx>
        <c:axId val="994615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ea"/>
                <a:ea typeface="+mn-ea"/>
                <a:cs typeface="+mn-cs"/>
              </a:defRPr>
            </a:pPr>
            <a:endParaRPr lang="ja-JP"/>
          </a:p>
        </c:txPr>
        <c:crossAx val="1013078592"/>
        <c:crosses val="autoZero"/>
        <c:auto val="1"/>
        <c:lblAlgn val="ctr"/>
        <c:lblOffset val="100"/>
        <c:noMultiLvlLbl val="0"/>
      </c:catAx>
      <c:valAx>
        <c:axId val="1013078592"/>
        <c:scaling>
          <c:orientation val="minMax"/>
          <c:max val="11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ea"/>
                <a:ea typeface="+mn-ea"/>
                <a:cs typeface="+mn-cs"/>
              </a:defRPr>
            </a:pPr>
            <a:endParaRPr lang="ja-JP"/>
          </a:p>
        </c:txPr>
        <c:crossAx val="994615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mn-ea"/>
          <a:ea typeface="+mn-ea"/>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11EB47C-7CAA-4AA8-9FA2-E1B5CCF0D31D}" type="datetimeFigureOut">
              <a:rPr kumimoji="1" lang="ja-JP" altLang="en-US" smtClean="0"/>
              <a:t>2022/4/5</a:t>
            </a:fld>
            <a:endParaRPr kumimoji="1" lang="ja-JP" altLang="en-US"/>
          </a:p>
        </p:txBody>
      </p:sp>
      <p:sp>
        <p:nvSpPr>
          <p:cNvPr id="4" name="スライド イメージ プレースホルダー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64C6269-093D-42A9-939F-ABAB92B2DE8D}" type="slidenum">
              <a:rPr kumimoji="1" lang="ja-JP" altLang="en-US" smtClean="0"/>
              <a:t>‹#›</a:t>
            </a:fld>
            <a:endParaRPr kumimoji="1" lang="ja-JP" altLang="en-US"/>
          </a:p>
        </p:txBody>
      </p:sp>
    </p:spTree>
    <p:extLst>
      <p:ext uri="{BB962C8B-B14F-4D97-AF65-F5344CB8AC3E}">
        <p14:creationId xmlns:p14="http://schemas.microsoft.com/office/powerpoint/2010/main" val="16007088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D6CEF30-E6C4-4A72-B8B1-E55D1736B852}" type="slidenum">
              <a:rPr kumimoji="1" lang="ja-JP" altLang="en-US" smtClean="0"/>
              <a:t>3</a:t>
            </a:fld>
            <a:endParaRPr kumimoji="1" lang="ja-JP" altLang="en-US"/>
          </a:p>
        </p:txBody>
      </p:sp>
    </p:spTree>
    <p:extLst>
      <p:ext uri="{BB962C8B-B14F-4D97-AF65-F5344CB8AC3E}">
        <p14:creationId xmlns:p14="http://schemas.microsoft.com/office/powerpoint/2010/main" val="2500538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9</a:t>
            </a:fld>
            <a:endParaRPr kumimoji="1" lang="ja-JP" altLang="en-US"/>
          </a:p>
        </p:txBody>
      </p:sp>
    </p:spTree>
    <p:extLst>
      <p:ext uri="{BB962C8B-B14F-4D97-AF65-F5344CB8AC3E}">
        <p14:creationId xmlns:p14="http://schemas.microsoft.com/office/powerpoint/2010/main" val="152416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10</a:t>
            </a:fld>
            <a:endParaRPr kumimoji="1" lang="ja-JP" altLang="en-US"/>
          </a:p>
        </p:txBody>
      </p:sp>
    </p:spTree>
    <p:extLst>
      <p:ext uri="{BB962C8B-B14F-4D97-AF65-F5344CB8AC3E}">
        <p14:creationId xmlns:p14="http://schemas.microsoft.com/office/powerpoint/2010/main" val="298741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30070C5-3DE5-432E-952D-BEBA889F52CD}" type="slidenum">
              <a:rPr kumimoji="1" lang="ja-JP" altLang="en-US" smtClean="0"/>
              <a:t>11</a:t>
            </a:fld>
            <a:endParaRPr kumimoji="1" lang="ja-JP" altLang="en-US"/>
          </a:p>
        </p:txBody>
      </p:sp>
    </p:spTree>
    <p:extLst>
      <p:ext uri="{BB962C8B-B14F-4D97-AF65-F5344CB8AC3E}">
        <p14:creationId xmlns:p14="http://schemas.microsoft.com/office/powerpoint/2010/main" val="917057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0363" y="163513"/>
            <a:ext cx="5810250" cy="4359275"/>
          </a:xfrm>
        </p:spPr>
      </p:sp>
      <p:sp>
        <p:nvSpPr>
          <p:cNvPr id="3" name="ノート プレースホルダー 2"/>
          <p:cNvSpPr>
            <a:spLocks noGrp="1"/>
          </p:cNvSpPr>
          <p:nvPr>
            <p:ph type="body" idx="1"/>
          </p:nvPr>
        </p:nvSpPr>
        <p:spPr/>
        <p:txBody>
          <a:bodyPr/>
          <a:lstStyle/>
          <a:p>
            <a:pPr marL="298917" indent="-298917"/>
            <a:r>
              <a:rPr lang="ja-JP" altLang="ja-JP" sz="1600" b="1" dirty="0"/>
              <a:t>【スライド</a:t>
            </a:r>
            <a:r>
              <a:rPr lang="ja-JP" altLang="en-US" sz="1600" b="1" dirty="0"/>
              <a:t>３</a:t>
            </a:r>
            <a:r>
              <a:rPr lang="ja-JP" altLang="ja-JP" sz="1600" b="1" dirty="0"/>
              <a:t>：概要】</a:t>
            </a:r>
            <a:endParaRPr lang="ja-JP" altLang="ja-JP" sz="1600" dirty="0"/>
          </a:p>
          <a:p>
            <a:pPr marL="298917" indent="-298917"/>
            <a:endParaRPr lang="en-US" altLang="ja-JP" sz="1600" dirty="0"/>
          </a:p>
          <a:p>
            <a:pPr marL="298917" indent="-298917"/>
            <a:r>
              <a:rPr lang="ja-JP" altLang="en-US" sz="1600" dirty="0"/>
              <a:t>○　</a:t>
            </a:r>
            <a:r>
              <a:rPr lang="ja-JP" altLang="ja-JP" sz="1600" dirty="0"/>
              <a:t>次のスライドは、目指すべきビジョンと提供するサービスの観点から提案を整理したもの。</a:t>
            </a:r>
            <a:endParaRPr lang="en-US" altLang="ja-JP" sz="1600" dirty="0"/>
          </a:p>
          <a:p>
            <a:pPr marL="298917" indent="-298917"/>
            <a:endParaRPr lang="en-US" altLang="ja-JP" sz="1600" dirty="0"/>
          </a:p>
          <a:p>
            <a:pPr marL="298917" indent="-298917"/>
            <a:r>
              <a:rPr lang="ja-JP" altLang="en-US" sz="1600" dirty="0"/>
              <a:t>○　</a:t>
            </a:r>
            <a:r>
              <a:rPr lang="ja-JP" altLang="ja-JP" sz="1600" dirty="0"/>
              <a:t>提供するサービスは、主にモビリティとヘルスケアの２つの分野。いずれも万博でのサービス実装が一つのマイルストーン。</a:t>
            </a:r>
            <a:endParaRPr lang="en-US" altLang="ja-JP" sz="1600" dirty="0"/>
          </a:p>
          <a:p>
            <a:pPr marL="298917" indent="-298917"/>
            <a:r>
              <a:rPr lang="ja-JP" altLang="en-US" sz="1600" dirty="0"/>
              <a:t>　　</a:t>
            </a:r>
            <a:r>
              <a:rPr lang="ja-JP" altLang="ja-JP" sz="1600" dirty="0"/>
              <a:t>サービス提供にあたっては、大阪府が全国で初となる広域的なデータ連携基盤</a:t>
            </a:r>
            <a:r>
              <a:rPr lang="en-US" altLang="ja-JP" sz="1600" dirty="0"/>
              <a:t>ORDEN</a:t>
            </a:r>
            <a:r>
              <a:rPr lang="ja-JP" altLang="ja-JP" sz="1600" dirty="0"/>
              <a:t>を整備し、様々な主体が持つデータをつなぎ、組み合わせることで、革新的なサービスを展開していく。</a:t>
            </a:r>
          </a:p>
        </p:txBody>
      </p:sp>
      <p:sp>
        <p:nvSpPr>
          <p:cNvPr id="4" name="スライド番号プレースホルダー 3"/>
          <p:cNvSpPr>
            <a:spLocks noGrp="1"/>
          </p:cNvSpPr>
          <p:nvPr>
            <p:ph type="sldNum" sz="quarter" idx="10"/>
          </p:nvPr>
        </p:nvSpPr>
        <p:spPr/>
        <p:txBody>
          <a:bodyPr/>
          <a:lstStyle/>
          <a:p>
            <a:fld id="{200F80A1-DD95-4FA5-88F4-B560F2CCD16B}" type="slidenum">
              <a:rPr kumimoji="1" lang="ja-JP" altLang="en-US" smtClean="0"/>
              <a:t>18</a:t>
            </a:fld>
            <a:endParaRPr kumimoji="1" lang="ja-JP" altLang="en-US"/>
          </a:p>
        </p:txBody>
      </p:sp>
    </p:spTree>
    <p:extLst>
      <p:ext uri="{BB962C8B-B14F-4D97-AF65-F5344CB8AC3E}">
        <p14:creationId xmlns:p14="http://schemas.microsoft.com/office/powerpoint/2010/main" val="3250764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71513" y="525463"/>
            <a:ext cx="5327650" cy="3997325"/>
          </a:xfrm>
        </p:spPr>
      </p:sp>
      <p:sp>
        <p:nvSpPr>
          <p:cNvPr id="3" name="ノート プレースホルダー 2"/>
          <p:cNvSpPr>
            <a:spLocks noGrp="1"/>
          </p:cNvSpPr>
          <p:nvPr>
            <p:ph type="body" idx="1"/>
          </p:nvPr>
        </p:nvSpPr>
        <p:spPr/>
        <p:txBody>
          <a:bodyPr/>
          <a:lstStyle/>
          <a:p>
            <a:r>
              <a:rPr lang="ja-JP" altLang="ja-JP" sz="1600" b="1" dirty="0"/>
              <a:t>【スライド</a:t>
            </a:r>
            <a:r>
              <a:rPr lang="ja-JP" altLang="en-US" sz="1600" b="1" dirty="0"/>
              <a:t>６</a:t>
            </a:r>
            <a:r>
              <a:rPr lang="ja-JP" altLang="ja-JP" sz="1600" b="1" dirty="0"/>
              <a:t>：推進体制】</a:t>
            </a:r>
            <a:endParaRPr lang="ja-JP" altLang="ja-JP" sz="1600" dirty="0"/>
          </a:p>
          <a:p>
            <a:pPr lvl="0"/>
            <a:endParaRPr lang="en-US" altLang="ja-JP" sz="1600" dirty="0"/>
          </a:p>
          <a:p>
            <a:pPr lvl="0"/>
            <a:r>
              <a:rPr lang="ja-JP" altLang="en-US" sz="1600" dirty="0"/>
              <a:t>○　</a:t>
            </a:r>
            <a:r>
              <a:rPr lang="ja-JP" altLang="ja-JP" sz="1600" dirty="0"/>
              <a:t>これらのスーパーシティの取り組みを官民あげて、強力に推進するため、</a:t>
            </a:r>
            <a:r>
              <a:rPr lang="ja-JP" altLang="en-US" sz="1600" dirty="0"/>
              <a:t>　　</a:t>
            </a:r>
            <a:endParaRPr lang="en-US" altLang="ja-JP" sz="1600" dirty="0"/>
          </a:p>
          <a:p>
            <a:pPr lvl="0"/>
            <a:r>
              <a:rPr lang="ja-JP" altLang="en-US" sz="1600" dirty="0"/>
              <a:t>　</a:t>
            </a:r>
            <a:r>
              <a:rPr lang="ja-JP" altLang="ja-JP" sz="1600" dirty="0"/>
              <a:t>大阪府市、関経連、大商、同友会、万国博覧会協会と民間事業者等</a:t>
            </a:r>
            <a:r>
              <a:rPr lang="ja-JP" altLang="ja-JP" sz="1600"/>
              <a:t>による地</a:t>
            </a:r>
            <a:r>
              <a:rPr lang="ja-JP" altLang="ja-JP" sz="1600" dirty="0"/>
              <a:t>元協議会を設置予定。</a:t>
            </a:r>
          </a:p>
          <a:p>
            <a:pPr marL="317600" indent="-317600"/>
            <a:endParaRPr lang="en-US" altLang="ja-JP" sz="1600" dirty="0"/>
          </a:p>
          <a:p>
            <a:pPr marL="298917" indent="-298917" algn="r"/>
            <a:r>
              <a:rPr lang="ja-JP" altLang="en-US" sz="1600" b="1" dirty="0"/>
              <a:t>＜以降、個別の取組み説明 →　スライド８へ＞</a:t>
            </a:r>
            <a:endParaRPr lang="ja-JP" altLang="ja-JP" sz="1600" b="1" dirty="0"/>
          </a:p>
          <a:p>
            <a:endParaRPr lang="ja-JP" altLang="en-US" sz="1600" dirty="0"/>
          </a:p>
          <a:p>
            <a:pPr marL="317600" indent="-317600"/>
            <a:endParaRPr lang="ja-JP" altLang="ja-JP" sz="1600" dirty="0"/>
          </a:p>
          <a:p>
            <a:endParaRPr lang="ja-JP" altLang="en-US" sz="1600" dirty="0"/>
          </a:p>
        </p:txBody>
      </p:sp>
      <p:sp>
        <p:nvSpPr>
          <p:cNvPr id="4" name="スライド番号プレースホルダー 3"/>
          <p:cNvSpPr>
            <a:spLocks noGrp="1"/>
          </p:cNvSpPr>
          <p:nvPr>
            <p:ph type="sldNum" sz="quarter" idx="10"/>
          </p:nvPr>
        </p:nvSpPr>
        <p:spPr/>
        <p:txBody>
          <a:bodyPr/>
          <a:lstStyle/>
          <a:p>
            <a:fld id="{200F80A1-DD95-4FA5-88F4-B560F2CCD16B}" type="slidenum">
              <a:rPr kumimoji="1" lang="ja-JP" altLang="en-US" smtClean="0"/>
              <a:t>19</a:t>
            </a:fld>
            <a:endParaRPr kumimoji="1" lang="ja-JP" altLang="en-US"/>
          </a:p>
        </p:txBody>
      </p:sp>
    </p:spTree>
    <p:extLst>
      <p:ext uri="{BB962C8B-B14F-4D97-AF65-F5344CB8AC3E}">
        <p14:creationId xmlns:p14="http://schemas.microsoft.com/office/powerpoint/2010/main" val="2307192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76F1A8A-E818-4DC7-9B62-9E2E58263EE6}" type="datetime1">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642965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1DA51F5-7B07-4707-80E3-E10E0DCCB45F}" type="datetime1">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304464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0C65CC-CCE3-407C-B897-9171E1ACE631}" type="datetime1">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3570998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Slide Number Placeholder 3"/>
          <p:cNvSpPr>
            <a:spLocks noGrp="1"/>
          </p:cNvSpPr>
          <p:nvPr>
            <p:ph type="sldNum" sz="quarter" idx="12"/>
          </p:nvPr>
        </p:nvSpPr>
        <p:spPr>
          <a:xfrm>
            <a:off x="7086600" y="6501584"/>
            <a:ext cx="2057400" cy="365125"/>
          </a:xfrm>
        </p:spPr>
        <p:txBody>
          <a:bodyPr/>
          <a:lstStyle/>
          <a:p>
            <a:fld id="{845123BD-465A-49E4-8895-6A8BFEECEF66}" type="slidenum">
              <a:rPr kumimoji="1" lang="ja-JP" altLang="en-US" smtClean="0"/>
              <a:t>‹#›</a:t>
            </a:fld>
            <a:endParaRPr kumimoji="1" lang="ja-JP" altLang="en-US"/>
          </a:p>
        </p:txBody>
      </p:sp>
    </p:spTree>
    <p:extLst>
      <p:ext uri="{BB962C8B-B14F-4D97-AF65-F5344CB8AC3E}">
        <p14:creationId xmlns:p14="http://schemas.microsoft.com/office/powerpoint/2010/main" val="1144786478"/>
      </p:ext>
    </p:extLst>
  </p:cSld>
  <p:clrMapOvr>
    <a:masterClrMapping/>
  </p:clrMapOvr>
  <p:extLst>
    <p:ext uri="{DCECCB84-F9BA-43D5-87BE-67443E8EF086}">
      <p15:sldGuideLst xmlns:p15="http://schemas.microsoft.com/office/powerpoint/2012/main">
        <p15:guide id="1" pos="2880">
          <p15:clr>
            <a:srgbClr val="FBAE40"/>
          </p15:clr>
        </p15:guide>
        <p15:guide id="2" orient="horz" pos="2409">
          <p15:clr>
            <a:srgbClr val="FBAE40"/>
          </p15:clr>
        </p15:guide>
        <p15:guide id="3" pos="158">
          <p15:clr>
            <a:srgbClr val="FBAE40"/>
          </p15:clr>
        </p15:guide>
        <p15:guide id="4" pos="5602">
          <p15:clr>
            <a:srgbClr val="FBAE40"/>
          </p15:clr>
        </p15:guide>
        <p15:guide id="5" orient="horz" pos="4201">
          <p15:clr>
            <a:srgbClr val="FBAE40"/>
          </p15:clr>
        </p15:guide>
        <p15:guide id="6" orient="horz" pos="500">
          <p15:clr>
            <a:srgbClr val="FBAE40"/>
          </p15:clr>
        </p15:guide>
        <p15:guide id="7" orient="horz" pos="6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04800" y="796049"/>
            <a:ext cx="8507896"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467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3439" y="14895"/>
            <a:ext cx="8229600" cy="490066"/>
          </a:xfrm>
        </p:spPr>
        <p:txBody>
          <a:bodyPr>
            <a:normAutofit/>
          </a:bodyPr>
          <a:lstStyle>
            <a:lvl1pPr algn="l">
              <a:defRPr sz="2000"/>
            </a:lvl1pPr>
          </a:lstStyle>
          <a:p>
            <a:r>
              <a:rPr lang="ja-JP" altLang="en-US" dirty="0"/>
              <a:t>マスター タイトルの書式設定</a:t>
            </a:r>
          </a:p>
        </p:txBody>
      </p:sp>
      <p:sp>
        <p:nvSpPr>
          <p:cNvPr id="7" name="Rectangle 6"/>
          <p:cNvSpPr>
            <a:spLocks noGrp="1" noChangeArrowheads="1"/>
          </p:cNvSpPr>
          <p:nvPr>
            <p:ph type="sldNum" sz="quarter" idx="12"/>
          </p:nvPr>
        </p:nvSpPr>
        <p:spPr>
          <a:xfrm>
            <a:off x="7042150" y="6483351"/>
            <a:ext cx="2057400" cy="365125"/>
          </a:xfrm>
        </p:spPr>
        <p:txBody>
          <a:bodyPr/>
          <a:lstStyle>
            <a:lvl1pPr>
              <a:defRPr smtClean="0"/>
            </a:lvl1pPr>
          </a:lstStyle>
          <a:p>
            <a:pPr>
              <a:defRPr/>
            </a:pPr>
            <a:fld id="{908F3419-3A33-483A-A27A-256984B5900A}" type="slidenum">
              <a:rPr lang="es-ES" altLang="ja-JP"/>
              <a:pPr>
                <a:defRPr/>
              </a:pPr>
              <a:t>‹#›</a:t>
            </a:fld>
            <a:endParaRPr lang="es-ES" altLang="ja-JP" dirty="0"/>
          </a:p>
        </p:txBody>
      </p:sp>
      <p:cxnSp>
        <p:nvCxnSpPr>
          <p:cNvPr id="8" name="直線コネクタ 7">
            <a:extLst>
              <a:ext uri="{FF2B5EF4-FFF2-40B4-BE49-F238E27FC236}">
                <a16:creationId xmlns:a16="http://schemas.microsoft.com/office/drawing/2014/main" id="{E15B0EC4-0523-44B6-AE6A-600F474F6441}"/>
              </a:ext>
            </a:extLst>
          </p:cNvPr>
          <p:cNvCxnSpPr/>
          <p:nvPr userDrawn="1"/>
        </p:nvCxnSpPr>
        <p:spPr>
          <a:xfrm>
            <a:off x="153439" y="495342"/>
            <a:ext cx="885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userDrawn="1"/>
        </p:nvSpPr>
        <p:spPr>
          <a:xfrm>
            <a:off x="0" y="14895"/>
            <a:ext cx="178839" cy="4931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3138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002060"/>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6349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04800" y="796049"/>
            <a:ext cx="8507896" cy="5692134"/>
          </a:xfrm>
        </p:spPr>
        <p:txBody>
          <a:bodyPr/>
          <a:lstStyle>
            <a:lvl1pPr>
              <a:defRPr sz="2000"/>
            </a:lvl1pPr>
            <a:lvl2pPr>
              <a:defRPr sz="1600"/>
            </a:lvl2pPr>
          </a:lstStyle>
          <a:p>
            <a:pPr lvl="0"/>
            <a:r>
              <a:rPr lang="ja-JP" altLang="en-US" dirty="0"/>
              <a:t>マスター テキストの書式設定</a:t>
            </a:r>
          </a:p>
          <a:p>
            <a:pPr lvl="1"/>
            <a:r>
              <a:rPr lang="ja-JP" altLang="en-US" dirty="0"/>
              <a:t>第 </a:t>
            </a:r>
            <a:r>
              <a:rPr lang="en-US" altLang="ja-JP" dirty="0"/>
              <a:t>2 </a:t>
            </a:r>
            <a:r>
              <a:rPr lang="ja-JP" altLang="en-US" dirty="0"/>
              <a:t>レベル</a:t>
            </a:r>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74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2764" y="212035"/>
            <a:ext cx="9051236" cy="386127"/>
          </a:xfrm>
        </p:spPr>
        <p:txBody>
          <a:bodyPr>
            <a:noAutofit/>
          </a:bodyPr>
          <a:lstStyle>
            <a:lvl1pPr algn="l">
              <a:defRPr sz="2400" b="1">
                <a:solidFill>
                  <a:srgbClr val="002060"/>
                </a:solidFill>
              </a:defRPr>
            </a:lvl1pPr>
          </a:lstStyle>
          <a:p>
            <a:r>
              <a:rPr lang="ja-JP" altLang="en-US" dirty="0"/>
              <a:t>マスター タイトルの書式設定</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BC229C83-8ED9-4083-9FE1-027C59965095}"/>
              </a:ext>
            </a:extLst>
          </p:cNvPr>
          <p:cNvSpPr/>
          <p:nvPr/>
        </p:nvSpPr>
        <p:spPr>
          <a:xfrm>
            <a:off x="-1" y="-11065"/>
            <a:ext cx="92765" cy="633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プレースホルダー 11"/>
          <p:cNvSpPr>
            <a:spLocks noGrp="1"/>
          </p:cNvSpPr>
          <p:nvPr>
            <p:ph type="body" sz="quarter" idx="13"/>
          </p:nvPr>
        </p:nvSpPr>
        <p:spPr>
          <a:xfrm>
            <a:off x="92764" y="14148"/>
            <a:ext cx="7170738" cy="293687"/>
          </a:xfrm>
        </p:spPr>
        <p:txBody>
          <a:bodyPr>
            <a:normAutofit/>
          </a:bodyPr>
          <a:lstStyle>
            <a:lvl1pPr marL="0" indent="0">
              <a:buNone/>
              <a:defRPr sz="1100">
                <a:latin typeface="メイリオ" panose="020B0604030504040204" pitchFamily="50" charset="-128"/>
                <a:ea typeface="メイリオ" panose="020B0604030504040204" pitchFamily="50" charset="-128"/>
              </a:defRPr>
            </a:lvl1pPr>
          </a:lstStyle>
          <a:p>
            <a:pPr lvl="0"/>
            <a:r>
              <a:rPr kumimoji="1" lang="ja-JP" altLang="en-US" dirty="0"/>
              <a:t>マスター テキストの書式設定</a:t>
            </a:r>
          </a:p>
        </p:txBody>
      </p:sp>
      <p:cxnSp>
        <p:nvCxnSpPr>
          <p:cNvPr id="9" name="直線コネクタ 8"/>
          <p:cNvCxnSpPr/>
          <p:nvPr userDrawn="1"/>
        </p:nvCxnSpPr>
        <p:spPr>
          <a:xfrm>
            <a:off x="92764" y="611414"/>
            <a:ext cx="881269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388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068626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6238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58DC81-D4EC-45F2-B34E-AF00F0742A38}" type="datetime1">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707138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81500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45626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05328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104878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391200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780841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184627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4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258993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lank slide">
    <p:spTree>
      <p:nvGrpSpPr>
        <p:cNvPr id="1" name=""/>
        <p:cNvGrpSpPr/>
        <p:nvPr/>
      </p:nvGrpSpPr>
      <p:grpSpPr>
        <a:xfrm>
          <a:off x="0" y="0"/>
          <a:ext cx="0" cy="0"/>
          <a:chOff x="0" y="0"/>
          <a:chExt cx="0" cy="0"/>
        </a:xfrm>
      </p:grpSpPr>
      <p:sp>
        <p:nvSpPr>
          <p:cNvPr id="41" name="Shape 41"/>
          <p:cNvSpPr>
            <a:spLocks noGrp="1"/>
          </p:cNvSpPr>
          <p:nvPr>
            <p:ph type="title"/>
          </p:nvPr>
        </p:nvSpPr>
        <p:spPr>
          <a:xfrm>
            <a:off x="543827" y="177421"/>
            <a:ext cx="7986024" cy="496981"/>
          </a:xfrm>
          <a:prstGeom prst="rect">
            <a:avLst/>
          </a:prstGeom>
        </p:spPr>
        <p:txBody>
          <a:bodyPr/>
          <a:lstStyle/>
          <a:p>
            <a:pPr lvl="0"/>
            <a:r>
              <a:t>タイトルテキスト</a:t>
            </a:r>
          </a:p>
        </p:txBody>
      </p:sp>
      <p:sp>
        <p:nvSpPr>
          <p:cNvPr id="3" name="Shape 8"/>
          <p:cNvSpPr>
            <a:spLocks noGrp="1"/>
          </p:cNvSpPr>
          <p:nvPr>
            <p:ph type="sldNum" sz="quarter" idx="10"/>
          </p:nvPr>
        </p:nvSpPr>
        <p:spPr>
          <a:ln/>
        </p:spPr>
        <p:txBody>
          <a:bodyPr/>
          <a:lstStyle>
            <a:lvl1pPr>
              <a:defRPr/>
            </a:lvl1pPr>
          </a:lstStyle>
          <a:p>
            <a:pPr>
              <a:defRPr/>
            </a:pPr>
            <a:fld id="{151592A0-F49E-4B06-8AFC-B0FBCC3ADB1C}" type="slidenum">
              <a:rPr lang="ja-JP" altLang="en-US"/>
              <a:pPr>
                <a:defRPr/>
              </a:pPr>
              <a:t>‹#›</a:t>
            </a:fld>
            <a:endParaRPr lang="en-US" altLang="ja-JP"/>
          </a:p>
        </p:txBody>
      </p:sp>
    </p:spTree>
    <p:extLst>
      <p:ext uri="{BB962C8B-B14F-4D97-AF65-F5344CB8AC3E}">
        <p14:creationId xmlns:p14="http://schemas.microsoft.com/office/powerpoint/2010/main" val="303703161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3C29B0-8BB6-4795-8390-752B4A0065A3}" type="datetime1">
              <a:rPr kumimoji="1" lang="ja-JP" altLang="en-US" smtClean="0"/>
              <a:t>2022/4/5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2146378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2BABCE7-3B69-449F-92F8-AF233417A73C}" type="datetime1">
              <a:rPr kumimoji="1" lang="ja-JP" altLang="en-US" smtClean="0"/>
              <a:t>2022/4/5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4058595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B770199-6837-426D-A48C-C2F267245FFB}" type="datetime1">
              <a:rPr kumimoji="1" lang="ja-JP" altLang="en-US" smtClean="0"/>
              <a:t>2022/4/5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3916393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DC4B71F-2A03-4B44-91F3-99555D8B2296}" type="datetime1">
              <a:rPr kumimoji="1" lang="ja-JP" altLang="en-US" smtClean="0"/>
              <a:t>2022/4/5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398185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59CDE-B14E-4760-AB62-F54FE18AB917}" type="datetime1">
              <a:rPr kumimoji="1" lang="ja-JP" altLang="en-US" smtClean="0"/>
              <a:t>2022/4/5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1156696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F556E6-46ED-4803-8232-E0D361B422A1}" type="datetime1">
              <a:rPr kumimoji="1" lang="ja-JP" altLang="en-US" smtClean="0"/>
              <a:t>2022/4/5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2082496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FFB362-6098-46C4-80F9-724BB70B2205}" type="datetime1">
              <a:rPr kumimoji="1" lang="ja-JP" altLang="en-US" smtClean="0"/>
              <a:t>2022/4/5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304133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63176-02F4-450E-8DDB-25F4EF670F84}" type="datetime1">
              <a:rPr kumimoji="1" lang="ja-JP" altLang="en-US" smtClean="0"/>
              <a:t>2022/4/5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10DCA-27AB-4C0B-8E08-35AB53F99934}" type="slidenum">
              <a:rPr kumimoji="1" lang="ja-JP" altLang="en-US" smtClean="0"/>
              <a:t>‹#›</a:t>
            </a:fld>
            <a:endParaRPr kumimoji="1" lang="ja-JP" altLang="en-US"/>
          </a:p>
        </p:txBody>
      </p:sp>
    </p:spTree>
    <p:extLst>
      <p:ext uri="{BB962C8B-B14F-4D97-AF65-F5344CB8AC3E}">
        <p14:creationId xmlns:p14="http://schemas.microsoft.com/office/powerpoint/2010/main" val="259277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90"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93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1487036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914400" rtl="0" eaLnBrk="1" latinLnBrk="0" hangingPunct="1">
        <a:lnSpc>
          <a:spcPct val="90000"/>
        </a:lnSpc>
        <a:spcBef>
          <a:spcPct val="0"/>
        </a:spcBef>
        <a:buNone/>
        <a:defRPr kumimoji="1" sz="2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chart" Target="../charts/chart12.xml"/><Relationship Id="rId2" Type="http://schemas.openxmlformats.org/officeDocument/2006/relationships/chart" Target="../charts/chart7.xml"/><Relationship Id="rId1" Type="http://schemas.openxmlformats.org/officeDocument/2006/relationships/slideLayout" Target="../slideLayouts/slideLayout12.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jpe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jp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43913" y="2241319"/>
            <a:ext cx="7207422" cy="523220"/>
          </a:xfrm>
          <a:prstGeom prst="rect">
            <a:avLst/>
          </a:prstGeom>
          <a:noFill/>
        </p:spPr>
        <p:txBody>
          <a:bodyPr wrap="none" rtlCol="0">
            <a:spAutoFit/>
          </a:bodyPr>
          <a:lstStyle/>
          <a:p>
            <a:r>
              <a:rPr kumimoji="1" lang="ja-JP" altLang="en-US" sz="2800" b="1" dirty="0"/>
              <a:t>令和４年度第１回スマートシティ推進本部会議</a:t>
            </a:r>
          </a:p>
        </p:txBody>
      </p:sp>
      <p:sp>
        <p:nvSpPr>
          <p:cNvPr id="6" name="テキスト ボックス 5"/>
          <p:cNvSpPr txBox="1"/>
          <p:nvPr/>
        </p:nvSpPr>
        <p:spPr>
          <a:xfrm>
            <a:off x="3324185" y="4171290"/>
            <a:ext cx="2646878" cy="646331"/>
          </a:xfrm>
          <a:prstGeom prst="rect">
            <a:avLst/>
          </a:prstGeom>
          <a:noFill/>
        </p:spPr>
        <p:txBody>
          <a:bodyPr wrap="none" rtlCol="0">
            <a:spAutoFit/>
          </a:bodyPr>
          <a:lstStyle/>
          <a:p>
            <a:pPr algn="ctr"/>
            <a:r>
              <a:rPr kumimoji="1" lang="ja-JP" altLang="en-US" dirty="0"/>
              <a:t>令和４年４月５日　開催</a:t>
            </a:r>
            <a:endParaRPr kumimoji="1" lang="en-US" altLang="ja-JP" dirty="0"/>
          </a:p>
          <a:p>
            <a:pPr algn="ctr"/>
            <a:r>
              <a:rPr kumimoji="1" lang="ja-JP" altLang="en-US" dirty="0"/>
              <a:t>スマートシティ戦略部</a:t>
            </a:r>
          </a:p>
        </p:txBody>
      </p:sp>
      <p:sp>
        <p:nvSpPr>
          <p:cNvPr id="7" name="テキスト ボックス 6"/>
          <p:cNvSpPr txBox="1"/>
          <p:nvPr/>
        </p:nvSpPr>
        <p:spPr>
          <a:xfrm>
            <a:off x="472122" y="2775417"/>
            <a:ext cx="8351004" cy="461665"/>
          </a:xfrm>
          <a:prstGeom prst="rect">
            <a:avLst/>
          </a:prstGeom>
          <a:noFill/>
        </p:spPr>
        <p:txBody>
          <a:bodyPr wrap="none" rtlCol="0">
            <a:spAutoFit/>
          </a:bodyPr>
          <a:lstStyle/>
          <a:p>
            <a:r>
              <a:rPr lang="ja-JP" altLang="en-US" sz="2400" dirty="0"/>
              <a:t>～</a:t>
            </a:r>
            <a:r>
              <a:rPr lang="ja-JP" altLang="ja-JP" sz="2400" dirty="0"/>
              <a:t>大阪スマートシティ戦略</a:t>
            </a:r>
            <a:r>
              <a:rPr lang="en-US" altLang="ja-JP" sz="2400" dirty="0"/>
              <a:t>ver.2.0</a:t>
            </a:r>
            <a:r>
              <a:rPr lang="ja-JP" altLang="ja-JP" sz="2400" dirty="0"/>
              <a:t>に基づく今後の取組みについて</a:t>
            </a:r>
            <a:r>
              <a:rPr lang="ja-JP" altLang="en-US" sz="2400" dirty="0"/>
              <a:t>～</a:t>
            </a:r>
            <a:endParaRPr kumimoji="1" lang="ja-JP" altLang="en-US" sz="2400" dirty="0"/>
          </a:p>
        </p:txBody>
      </p:sp>
    </p:spTree>
    <p:extLst>
      <p:ext uri="{BB962C8B-B14F-4D97-AF65-F5344CB8AC3E}">
        <p14:creationId xmlns:p14="http://schemas.microsoft.com/office/powerpoint/2010/main" val="2398697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37184"/>
            <a:ext cx="9144000" cy="412180"/>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3438" tIns="61718" rIns="123438" bIns="61718" anchor="ctr"/>
          <a:lstStyle/>
          <a:p>
            <a:pPr>
              <a:defRPr/>
            </a:pPr>
            <a:r>
              <a:rPr lang="ja-JP" altLang="en-US" sz="1477" b="1" dirty="0">
                <a:latin typeface="Meiryo UI" pitchFamily="50" charset="-128"/>
                <a:ea typeface="Meiryo UI" pitchFamily="50" charset="-128"/>
                <a:cs typeface="Meiryo UI" pitchFamily="50" charset="-128"/>
              </a:rPr>
              <a:t>２．府庁</a:t>
            </a:r>
            <a:r>
              <a:rPr lang="en-US" altLang="ja-JP" sz="1477" b="1" dirty="0">
                <a:latin typeface="Meiryo UI" pitchFamily="50" charset="-128"/>
                <a:ea typeface="Meiryo UI" pitchFamily="50" charset="-128"/>
                <a:cs typeface="Meiryo UI" pitchFamily="50" charset="-128"/>
              </a:rPr>
              <a:t>DX</a:t>
            </a:r>
            <a:r>
              <a:rPr lang="ja-JP" altLang="en-US" sz="1477" b="1" dirty="0">
                <a:latin typeface="Meiryo UI" pitchFamily="50" charset="-128"/>
                <a:ea typeface="Meiryo UI" pitchFamily="50" charset="-128"/>
                <a:cs typeface="Meiryo UI" pitchFamily="50" charset="-128"/>
              </a:rPr>
              <a:t>　　</a:t>
            </a:r>
            <a:r>
              <a:rPr lang="ja-JP" altLang="en-US" sz="1292" b="1" dirty="0">
                <a:latin typeface="Meiryo UI" pitchFamily="50" charset="-128"/>
                <a:ea typeface="Meiryo UI" pitchFamily="50" charset="-128"/>
                <a:cs typeface="Meiryo UI" pitchFamily="50" charset="-128"/>
              </a:rPr>
              <a:t>情報システムの適正化</a:t>
            </a:r>
          </a:p>
        </p:txBody>
      </p:sp>
      <p:graphicFrame>
        <p:nvGraphicFramePr>
          <p:cNvPr id="19" name="グラフ 18"/>
          <p:cNvGraphicFramePr>
            <a:graphicFrameLocks/>
          </p:cNvGraphicFramePr>
          <p:nvPr/>
        </p:nvGraphicFramePr>
        <p:xfrm>
          <a:off x="4825040" y="782880"/>
          <a:ext cx="4254011" cy="24402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nvGraphicFramePr>
        <p:xfrm>
          <a:off x="195311" y="770244"/>
          <a:ext cx="4220308" cy="2452854"/>
        </p:xfrm>
        <a:graphic>
          <a:graphicData uri="http://schemas.openxmlformats.org/drawingml/2006/chart">
            <c:chart xmlns:c="http://schemas.openxmlformats.org/drawingml/2006/chart" xmlns:r="http://schemas.openxmlformats.org/officeDocument/2006/relationships" r:id="rId4"/>
          </a:graphicData>
        </a:graphic>
      </p:graphicFrame>
      <p:sp>
        <p:nvSpPr>
          <p:cNvPr id="29" name="テキスト ボックス 28">
            <a:extLst>
              <a:ext uri="{FF2B5EF4-FFF2-40B4-BE49-F238E27FC236}">
                <a16:creationId xmlns:a16="http://schemas.microsoft.com/office/drawing/2014/main" id="{ABBFDCA3-09BA-4070-A1EA-83968A2741E1}"/>
              </a:ext>
            </a:extLst>
          </p:cNvPr>
          <p:cNvSpPr txBox="1"/>
          <p:nvPr/>
        </p:nvSpPr>
        <p:spPr>
          <a:xfrm>
            <a:off x="1707010" y="637305"/>
            <a:ext cx="5729980" cy="432148"/>
          </a:xfrm>
          <a:prstGeom prst="rect">
            <a:avLst/>
          </a:prstGeom>
          <a:noFill/>
          <a:ln>
            <a:noFill/>
          </a:ln>
        </p:spPr>
        <p:txBody>
          <a:bodyPr wrap="square" rtlCol="0">
            <a:noAutofit/>
          </a:bodyPr>
          <a:lstStyle/>
          <a:p>
            <a:pPr marL="830894" indent="-830894" algn="ctr"/>
            <a:r>
              <a:rPr lang="ja-JP" altLang="en-US" sz="1292" b="1" dirty="0">
                <a:latin typeface="Meiryo UI" panose="020B0604030504040204" pitchFamily="50" charset="-128"/>
                <a:ea typeface="Meiryo UI" panose="020B0604030504040204" pitchFamily="50" charset="-128"/>
              </a:rPr>
              <a:t>長期間（</a:t>
            </a:r>
            <a:r>
              <a:rPr lang="en-US" altLang="ja-JP" sz="1292" b="1" dirty="0">
                <a:latin typeface="Meiryo UI" panose="020B0604030504040204" pitchFamily="50" charset="-128"/>
                <a:ea typeface="Meiryo UI" panose="020B0604030504040204" pitchFamily="50" charset="-128"/>
              </a:rPr>
              <a:t>10</a:t>
            </a:r>
            <a:r>
              <a:rPr lang="ja-JP" altLang="en-US" sz="1292" b="1" dirty="0">
                <a:latin typeface="Meiryo UI" panose="020B0604030504040204" pitchFamily="50" charset="-128"/>
                <a:ea typeface="Meiryo UI" panose="020B0604030504040204" pitchFamily="50" charset="-128"/>
              </a:rPr>
              <a:t>年）同一事業者と契約しているシステムについて</a:t>
            </a:r>
            <a:endParaRPr lang="en-US" altLang="ja-JP" sz="1292" b="1"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ABBFDCA3-09BA-4070-A1EA-83968A2741E1}"/>
              </a:ext>
            </a:extLst>
          </p:cNvPr>
          <p:cNvSpPr txBox="1"/>
          <p:nvPr/>
        </p:nvSpPr>
        <p:spPr>
          <a:xfrm>
            <a:off x="6823562" y="677093"/>
            <a:ext cx="2329417" cy="320341"/>
          </a:xfrm>
          <a:prstGeom prst="rect">
            <a:avLst/>
          </a:prstGeom>
          <a:noFill/>
          <a:ln>
            <a:noFill/>
          </a:ln>
        </p:spPr>
        <p:txBody>
          <a:bodyPr wrap="square" rtlCol="0">
            <a:noAutofit/>
          </a:bodyPr>
          <a:lstStyle/>
          <a:p>
            <a:pPr marL="830894" indent="-830894"/>
            <a:r>
              <a:rPr lang="ja-JP" altLang="en-US" sz="738" dirty="0">
                <a:latin typeface="Meiryo UI" panose="020B0604030504040204" pitchFamily="50" charset="-128"/>
                <a:ea typeface="Meiryo UI" panose="020B0604030504040204" pitchFamily="50" charset="-128"/>
              </a:rPr>
              <a:t>「</a:t>
            </a:r>
            <a:r>
              <a:rPr lang="en-US" altLang="ja-JP" sz="738" dirty="0">
                <a:latin typeface="Meiryo UI" panose="020B0604030504040204" pitchFamily="50" charset="-128"/>
                <a:ea typeface="Meiryo UI" panose="020B0604030504040204" pitchFamily="50" charset="-128"/>
              </a:rPr>
              <a:t>2021</a:t>
            </a:r>
            <a:r>
              <a:rPr lang="ja-JP" altLang="en-US" sz="738" dirty="0">
                <a:latin typeface="Meiryo UI" panose="020B0604030504040204" pitchFamily="50" charset="-128"/>
                <a:ea typeface="Meiryo UI" panose="020B0604030504040204" pitchFamily="50" charset="-128"/>
              </a:rPr>
              <a:t>年度情報システム現況調査・執行状況調査」より</a:t>
            </a:r>
            <a:endParaRPr lang="en-US" altLang="ja-JP" sz="738" dirty="0">
              <a:latin typeface="Meiryo UI" panose="020B0604030504040204" pitchFamily="50" charset="-128"/>
              <a:ea typeface="Meiryo UI" panose="020B0604030504040204" pitchFamily="50" charset="-128"/>
            </a:endParaRPr>
          </a:p>
          <a:p>
            <a:pPr marL="830894" indent="-830894"/>
            <a:r>
              <a:rPr lang="ja-JP" altLang="en-US" sz="738" dirty="0">
                <a:latin typeface="Meiryo UI" panose="020B0604030504040204" pitchFamily="50" charset="-128"/>
                <a:ea typeface="Meiryo UI" panose="020B0604030504040204" pitchFamily="50" charset="-128"/>
              </a:rPr>
              <a:t>（規模別は</a:t>
            </a:r>
            <a:r>
              <a:rPr lang="en-US" altLang="ja-JP" sz="738" dirty="0">
                <a:latin typeface="Meiryo UI" panose="020B0604030504040204" pitchFamily="50" charset="-128"/>
                <a:ea typeface="Meiryo UI" panose="020B0604030504040204" pitchFamily="50" charset="-128"/>
              </a:rPr>
              <a:t>2021</a:t>
            </a:r>
            <a:r>
              <a:rPr lang="ja-JP" altLang="en-US" sz="738" dirty="0">
                <a:latin typeface="Meiryo UI" panose="020B0604030504040204" pitchFamily="50" charset="-128"/>
                <a:ea typeface="Meiryo UI" panose="020B0604030504040204" pitchFamily="50" charset="-128"/>
              </a:rPr>
              <a:t>年度当初予算額をもとに分類</a:t>
            </a:r>
            <a:r>
              <a:rPr lang="en-US" altLang="ja-JP" sz="738" dirty="0">
                <a:latin typeface="Meiryo UI" panose="020B0604030504040204" pitchFamily="50" charset="-128"/>
                <a:ea typeface="Meiryo UI" panose="020B0604030504040204" pitchFamily="50" charset="-128"/>
              </a:rPr>
              <a:t>)</a:t>
            </a:r>
          </a:p>
        </p:txBody>
      </p:sp>
      <p:graphicFrame>
        <p:nvGraphicFramePr>
          <p:cNvPr id="9" name="表 8"/>
          <p:cNvGraphicFramePr>
            <a:graphicFrameLocks noGrp="1"/>
          </p:cNvGraphicFramePr>
          <p:nvPr/>
        </p:nvGraphicFramePr>
        <p:xfrm>
          <a:off x="185051" y="3182038"/>
          <a:ext cx="4253596" cy="3044983"/>
        </p:xfrm>
        <a:graphic>
          <a:graphicData uri="http://schemas.openxmlformats.org/drawingml/2006/table">
            <a:tbl>
              <a:tblPr firstRow="1" bandRow="1">
                <a:tableStyleId>{5C22544A-7EE6-4342-B048-85BDC9FD1C3A}</a:tableStyleId>
              </a:tblPr>
              <a:tblGrid>
                <a:gridCol w="265846">
                  <a:extLst>
                    <a:ext uri="{9D8B030D-6E8A-4147-A177-3AD203B41FA5}">
                      <a16:colId xmlns:a16="http://schemas.microsoft.com/office/drawing/2014/main" val="3168708736"/>
                    </a:ext>
                  </a:extLst>
                </a:gridCol>
                <a:gridCol w="1827692">
                  <a:extLst>
                    <a:ext uri="{9D8B030D-6E8A-4147-A177-3AD203B41FA5}">
                      <a16:colId xmlns:a16="http://schemas.microsoft.com/office/drawing/2014/main" val="1607632569"/>
                    </a:ext>
                  </a:extLst>
                </a:gridCol>
                <a:gridCol w="830769">
                  <a:extLst>
                    <a:ext uri="{9D8B030D-6E8A-4147-A177-3AD203B41FA5}">
                      <a16:colId xmlns:a16="http://schemas.microsoft.com/office/drawing/2014/main" val="2928215710"/>
                    </a:ext>
                  </a:extLst>
                </a:gridCol>
                <a:gridCol w="531751">
                  <a:extLst>
                    <a:ext uri="{9D8B030D-6E8A-4147-A177-3AD203B41FA5}">
                      <a16:colId xmlns:a16="http://schemas.microsoft.com/office/drawing/2014/main" val="1193460771"/>
                    </a:ext>
                  </a:extLst>
                </a:gridCol>
                <a:gridCol w="797538">
                  <a:extLst>
                    <a:ext uri="{9D8B030D-6E8A-4147-A177-3AD203B41FA5}">
                      <a16:colId xmlns:a16="http://schemas.microsoft.com/office/drawing/2014/main" val="3341108820"/>
                    </a:ext>
                  </a:extLst>
                </a:gridCol>
              </a:tblGrid>
              <a:tr h="317994">
                <a:tc>
                  <a:txBody>
                    <a:bodyPr/>
                    <a:lstStyle/>
                    <a:p>
                      <a:pPr algn="ctr" rtl="0" fontAlgn="b"/>
                      <a:r>
                        <a:rPr lang="en-US" sz="900" u="none" strike="noStrike" dirty="0">
                          <a:effectLst/>
                          <a:latin typeface="Meiryo UI" panose="020B0604030504040204" pitchFamily="50" charset="-128"/>
                          <a:ea typeface="Meiryo UI" panose="020B0604030504040204" pitchFamily="50" charset="-128"/>
                        </a:rPr>
                        <a:t>No.</a:t>
                      </a:r>
                      <a:endParaRPr lang="en-US" sz="900" b="1" i="0" u="none" strike="noStrike" dirty="0">
                        <a:solidFill>
                          <a:srgbClr val="FFFFFF"/>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900" u="none" strike="noStrike" dirty="0">
                          <a:effectLst/>
                          <a:latin typeface="Meiryo UI" panose="020B0604030504040204" pitchFamily="50" charset="-128"/>
                          <a:ea typeface="Meiryo UI" panose="020B0604030504040204" pitchFamily="50" charset="-128"/>
                        </a:rPr>
                        <a:t>システム名</a:t>
                      </a:r>
                      <a:endParaRPr lang="ja-JP" altLang="en-US" sz="900" b="1" i="0" u="none" strike="noStrike" dirty="0">
                        <a:solidFill>
                          <a:srgbClr val="FFFFFF"/>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900" u="none" strike="noStrike" dirty="0">
                          <a:effectLst/>
                          <a:latin typeface="Meiryo UI" panose="020B0604030504040204" pitchFamily="50" charset="-128"/>
                          <a:ea typeface="Meiryo UI" panose="020B0604030504040204" pitchFamily="50" charset="-128"/>
                        </a:rPr>
                        <a:t>部局</a:t>
                      </a:r>
                      <a:endParaRPr lang="ja-JP" altLang="en-US" sz="900" b="1" i="0" u="none" strike="noStrike" dirty="0">
                        <a:solidFill>
                          <a:srgbClr val="FFFFFF"/>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zh-TW" altLang="en-US" sz="900" u="none" strike="noStrike" dirty="0">
                          <a:effectLst/>
                          <a:latin typeface="Meiryo UI" panose="020B0604030504040204" pitchFamily="50" charset="-128"/>
                          <a:ea typeface="Meiryo UI" panose="020B0604030504040204" pitchFamily="50" charset="-128"/>
                        </a:rPr>
                        <a:t>初期運用開始年</a:t>
                      </a:r>
                      <a:endParaRPr lang="zh-TW" altLang="en-US" sz="900" b="1" i="0" u="none" strike="noStrike" dirty="0">
                        <a:solidFill>
                          <a:srgbClr val="FFFFFF"/>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2021</a:t>
                      </a:r>
                      <a:r>
                        <a:rPr lang="zh-TW" altLang="en-US" sz="800" u="none" strike="noStrike" dirty="0">
                          <a:solidFill>
                            <a:schemeClr val="bg1"/>
                          </a:solidFill>
                          <a:effectLst/>
                          <a:latin typeface="Meiryo UI" panose="020B0604030504040204" pitchFamily="50" charset="-128"/>
                          <a:ea typeface="Meiryo UI" panose="020B0604030504040204" pitchFamily="50" charset="-128"/>
                        </a:rPr>
                        <a:t>年度予算額（千円）</a:t>
                      </a:r>
                      <a:endParaRPr lang="zh-TW"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1495306"/>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1</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77B6"/>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総務事務システム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総務部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2004</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ja-JP" altLang="en-US" sz="600" u="none" strike="noStrike" dirty="0">
                          <a:solidFill>
                            <a:schemeClr val="tx1"/>
                          </a:solidFill>
                          <a:effectLst/>
                          <a:latin typeface="Meiryo UI" panose="020B0604030504040204" pitchFamily="50" charset="-128"/>
                          <a:ea typeface="Meiryo UI" panose="020B0604030504040204" pitchFamily="50" charset="-128"/>
                        </a:rPr>
                        <a:t>（</a:t>
                      </a:r>
                      <a:r>
                        <a:rPr lang="en-US" altLang="ja-JP" sz="600" u="none" strike="noStrike" dirty="0">
                          <a:solidFill>
                            <a:schemeClr val="tx1"/>
                          </a:solidFill>
                          <a:effectLst/>
                          <a:latin typeface="Meiryo UI" panose="020B0604030504040204" pitchFamily="50" charset="-128"/>
                          <a:ea typeface="Meiryo UI" panose="020B0604030504040204" pitchFamily="50" charset="-128"/>
                        </a:rPr>
                        <a:t>※</a:t>
                      </a:r>
                      <a:r>
                        <a:rPr lang="ja-JP" altLang="en-US" sz="600" u="none" strike="noStrike" dirty="0">
                          <a:solidFill>
                            <a:schemeClr val="tx1"/>
                          </a:solidFill>
                          <a:effectLst/>
                          <a:latin typeface="Meiryo UI" panose="020B0604030504040204" pitchFamily="50" charset="-128"/>
                          <a:ea typeface="Meiryo UI" panose="020B0604030504040204" pitchFamily="50" charset="-128"/>
                        </a:rPr>
                        <a:t>）</a:t>
                      </a:r>
                      <a:r>
                        <a:rPr lang="en-US" altLang="ja-JP" sz="800" u="none" strike="noStrike" dirty="0">
                          <a:solidFill>
                            <a:schemeClr val="tx1"/>
                          </a:solidFill>
                          <a:effectLst/>
                          <a:latin typeface="Meiryo UI" panose="020B0604030504040204" pitchFamily="50" charset="-128"/>
                          <a:ea typeface="Meiryo UI" panose="020B0604030504040204" pitchFamily="50" charset="-128"/>
                        </a:rPr>
                        <a:t>1,200,005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79968169"/>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477B6"/>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税務情報システム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2015</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778,869</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40640327"/>
                  </a:ext>
                </a:extLst>
              </a:tr>
              <a:tr h="130019">
                <a:tc>
                  <a:txBody>
                    <a:bodyPr/>
                    <a:lstStyle/>
                    <a:p>
                      <a:pPr algn="ctr" rtl="0" fontAlgn="b"/>
                      <a:r>
                        <a:rPr lang="en-US" altLang="ja-JP" sz="800" b="0" i="0" u="none" strike="noStrike" dirty="0">
                          <a:solidFill>
                            <a:schemeClr val="tx1"/>
                          </a:solidFill>
                          <a:effectLst/>
                          <a:latin typeface="Meiryo UI" panose="020B0604030504040204" pitchFamily="50" charset="-128"/>
                          <a:ea typeface="Meiryo UI" panose="020B0604030504040204" pitchFamily="50" charset="-128"/>
                        </a:rPr>
                        <a:t>3</a:t>
                      </a: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水防災情報システム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都市整備部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2004</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260,700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805539227"/>
                  </a:ext>
                </a:extLst>
              </a:tr>
              <a:tr h="130019">
                <a:tc>
                  <a:txBody>
                    <a:bodyPr/>
                    <a:lstStyle/>
                    <a:p>
                      <a:pPr algn="ctr" rtl="0"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a:t>
                      </a: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建設ＣＡＬＳシステム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都市整備部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2008</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243,545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73068029"/>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土木積算システム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都市整備部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2000</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109,157</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227368171"/>
                  </a:ext>
                </a:extLst>
              </a:tr>
              <a:tr h="256628">
                <a:tc>
                  <a:txBody>
                    <a:bodyPr/>
                    <a:lstStyle/>
                    <a:p>
                      <a:pPr algn="ctr" rtl="0" fontAlgn="b"/>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6</a:t>
                      </a: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D7D31"/>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税周辺システム（地方税電子申告システム・国税連携システム）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2005</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102,737</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736309533"/>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7</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住宅総合管理システム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建築部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2008</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85,420</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149150703"/>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8</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新許認可統合システム</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r>
                        <a:rPr lang="ja-JP" altLang="en-US" sz="800" u="none" strike="noStrike" dirty="0">
                          <a:solidFill>
                            <a:schemeClr val="tx1"/>
                          </a:solidFill>
                          <a:effectLst/>
                          <a:latin typeface="Meiryo UI" panose="020B0604030504040204" pitchFamily="50" charset="-128"/>
                          <a:ea typeface="Meiryo UI" panose="020B0604030504040204" pitchFamily="50" charset="-128"/>
                        </a:rPr>
                        <a:t>薬事・食品・環境</a:t>
                      </a:r>
                      <a:r>
                        <a:rPr lang="en-US" altLang="ja-JP" sz="800" u="none" strike="noStrike" dirty="0">
                          <a:solidFill>
                            <a:schemeClr val="tx1"/>
                          </a:solidFill>
                          <a:effectLst/>
                          <a:latin typeface="Meiryo UI" panose="020B0604030504040204" pitchFamily="50" charset="-128"/>
                          <a:ea typeface="Meiryo UI" panose="020B0604030504040204" pitchFamily="50" charset="-128"/>
                        </a:rPr>
                        <a:t>】</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2007</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49,960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151578816"/>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9</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土木許認可システム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都市整備部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2007</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28,002</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2993228"/>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10</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汎用電子申請システム</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府民文化部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2006</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21,226</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445179324"/>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11</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府Ｗｅｂサイト管理システム（ＣＭＳ）</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府民文化部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2009</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20,235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613739688"/>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12</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児童相談</a:t>
                      </a:r>
                      <a:r>
                        <a:rPr lang="en-US" altLang="ja-JP" sz="800" u="none" strike="noStrike" dirty="0">
                          <a:solidFill>
                            <a:schemeClr val="tx1"/>
                          </a:solidFill>
                          <a:effectLst/>
                          <a:latin typeface="Meiryo UI" panose="020B0604030504040204" pitchFamily="50" charset="-128"/>
                          <a:ea typeface="Meiryo UI" panose="020B0604030504040204" pitchFamily="50" charset="-128"/>
                        </a:rPr>
                        <a:t>IT</a:t>
                      </a:r>
                      <a:r>
                        <a:rPr lang="ja-JP" altLang="en-US" sz="800" u="none" strike="noStrike" dirty="0">
                          <a:solidFill>
                            <a:schemeClr val="tx1"/>
                          </a:solidFill>
                          <a:effectLst/>
                          <a:latin typeface="Meiryo UI" panose="020B0604030504040204" pitchFamily="50" charset="-128"/>
                          <a:ea typeface="Meiryo UI" panose="020B0604030504040204" pitchFamily="50" charset="-128"/>
                        </a:rPr>
                        <a:t>ナビシステム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福祉部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2007</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14,590</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663965142"/>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13</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大阪府職員健康管理システム</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総務部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2004</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13,841</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61904422"/>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14</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A5A5A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治山積算システム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zh-TW" altLang="en-US" sz="800" u="none" strike="noStrike" dirty="0">
                          <a:solidFill>
                            <a:schemeClr val="tx1"/>
                          </a:solidFill>
                          <a:effectLst/>
                          <a:latin typeface="Meiryo UI" panose="020B0604030504040204" pitchFamily="50" charset="-128"/>
                          <a:ea typeface="Meiryo UI" panose="020B0604030504040204" pitchFamily="50" charset="-128"/>
                        </a:rPr>
                        <a:t>環境農林水産部</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2006</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10,142</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286021024"/>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15</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（特別）児童扶養手当システム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福祉部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2002</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7,070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741751102"/>
                  </a:ext>
                </a:extLst>
              </a:tr>
              <a:tr h="130019">
                <a:tc>
                  <a:txBody>
                    <a:bodyPr/>
                    <a:lstStyle/>
                    <a:p>
                      <a:pPr algn="ctr" rtl="0" fontAlgn="b"/>
                      <a:r>
                        <a:rPr lang="en-US" altLang="ja-JP" sz="800" u="none" strike="noStrike" dirty="0">
                          <a:effectLst/>
                          <a:latin typeface="Meiryo UI" panose="020B0604030504040204" pitchFamily="50" charset="-128"/>
                          <a:ea typeface="Meiryo UI" panose="020B0604030504040204" pitchFamily="50" charset="-128"/>
                        </a:rPr>
                        <a:t>16</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000"/>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公募公債条件決定システム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2006</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6,300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008797199"/>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17</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被爆者管理システム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1982</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4,670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905620830"/>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18</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税周辺システム（自動車</a:t>
                      </a:r>
                      <a:r>
                        <a:rPr lang="en-US" altLang="ja-JP" sz="800" u="none" strike="noStrike" dirty="0">
                          <a:solidFill>
                            <a:schemeClr val="tx1"/>
                          </a:solidFill>
                          <a:effectLst/>
                          <a:latin typeface="Meiryo UI" panose="020B0604030504040204" pitchFamily="50" charset="-128"/>
                          <a:ea typeface="Meiryo UI" panose="020B0604030504040204" pitchFamily="50" charset="-128"/>
                        </a:rPr>
                        <a:t>OSS</a:t>
                      </a:r>
                      <a:r>
                        <a:rPr lang="ja-JP" altLang="en-US" sz="800" u="none" strike="noStrike" dirty="0">
                          <a:solidFill>
                            <a:schemeClr val="tx1"/>
                          </a:solidFill>
                          <a:effectLst/>
                          <a:latin typeface="Meiryo UI" panose="020B0604030504040204" pitchFamily="50" charset="-128"/>
                          <a:ea typeface="Meiryo UI" panose="020B0604030504040204" pitchFamily="50" charset="-128"/>
                        </a:rPr>
                        <a:t>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財務部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4,398</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507331199"/>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19</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障害者手帳発行システム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福祉部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2006</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4,264</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077157890"/>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20</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産業保安業務情報システム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政策企画部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2004</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4,098</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749035736"/>
                  </a:ext>
                </a:extLst>
              </a:tr>
            </a:tbl>
          </a:graphicData>
        </a:graphic>
      </p:graphicFrame>
      <p:graphicFrame>
        <p:nvGraphicFramePr>
          <p:cNvPr id="10" name="表 9"/>
          <p:cNvGraphicFramePr>
            <a:graphicFrameLocks noGrp="1"/>
          </p:cNvGraphicFramePr>
          <p:nvPr/>
        </p:nvGraphicFramePr>
        <p:xfrm>
          <a:off x="4542121" y="3182038"/>
          <a:ext cx="4486212" cy="3041573"/>
        </p:xfrm>
        <a:graphic>
          <a:graphicData uri="http://schemas.openxmlformats.org/drawingml/2006/table">
            <a:tbl>
              <a:tblPr firstRow="1" bandRow="1">
                <a:tableStyleId>{5C22544A-7EE6-4342-B048-85BDC9FD1C3A}</a:tableStyleId>
              </a:tblPr>
              <a:tblGrid>
                <a:gridCol w="265846">
                  <a:extLst>
                    <a:ext uri="{9D8B030D-6E8A-4147-A177-3AD203B41FA5}">
                      <a16:colId xmlns:a16="http://schemas.microsoft.com/office/drawing/2014/main" val="3168708736"/>
                    </a:ext>
                  </a:extLst>
                </a:gridCol>
                <a:gridCol w="2060308">
                  <a:extLst>
                    <a:ext uri="{9D8B030D-6E8A-4147-A177-3AD203B41FA5}">
                      <a16:colId xmlns:a16="http://schemas.microsoft.com/office/drawing/2014/main" val="1607632569"/>
                    </a:ext>
                  </a:extLst>
                </a:gridCol>
                <a:gridCol w="830769">
                  <a:extLst>
                    <a:ext uri="{9D8B030D-6E8A-4147-A177-3AD203B41FA5}">
                      <a16:colId xmlns:a16="http://schemas.microsoft.com/office/drawing/2014/main" val="2928215710"/>
                    </a:ext>
                  </a:extLst>
                </a:gridCol>
                <a:gridCol w="531751">
                  <a:extLst>
                    <a:ext uri="{9D8B030D-6E8A-4147-A177-3AD203B41FA5}">
                      <a16:colId xmlns:a16="http://schemas.microsoft.com/office/drawing/2014/main" val="1193460771"/>
                    </a:ext>
                  </a:extLst>
                </a:gridCol>
                <a:gridCol w="797538">
                  <a:extLst>
                    <a:ext uri="{9D8B030D-6E8A-4147-A177-3AD203B41FA5}">
                      <a16:colId xmlns:a16="http://schemas.microsoft.com/office/drawing/2014/main" val="3341108820"/>
                    </a:ext>
                  </a:extLst>
                </a:gridCol>
              </a:tblGrid>
              <a:tr h="317994">
                <a:tc>
                  <a:txBody>
                    <a:bodyPr/>
                    <a:lstStyle/>
                    <a:p>
                      <a:pPr algn="ctr" rtl="0" fontAlgn="b"/>
                      <a:r>
                        <a:rPr lang="en-US" sz="900" u="none" strike="noStrike" dirty="0">
                          <a:effectLst/>
                          <a:latin typeface="Meiryo UI" panose="020B0604030504040204" pitchFamily="50" charset="-128"/>
                          <a:ea typeface="Meiryo UI" panose="020B0604030504040204" pitchFamily="50" charset="-128"/>
                        </a:rPr>
                        <a:t>No.</a:t>
                      </a:r>
                      <a:endParaRPr lang="en-US" sz="900" b="1" i="0" u="none" strike="noStrike" dirty="0">
                        <a:solidFill>
                          <a:srgbClr val="FFFFFF"/>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900" u="none" strike="noStrike" dirty="0">
                          <a:effectLst/>
                          <a:latin typeface="Meiryo UI" panose="020B0604030504040204" pitchFamily="50" charset="-128"/>
                          <a:ea typeface="Meiryo UI" panose="020B0604030504040204" pitchFamily="50" charset="-128"/>
                        </a:rPr>
                        <a:t>システム名</a:t>
                      </a:r>
                      <a:endParaRPr lang="ja-JP" altLang="en-US" sz="900" b="1" i="0" u="none" strike="noStrike" dirty="0">
                        <a:solidFill>
                          <a:srgbClr val="FFFFFF"/>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ja-JP" altLang="en-US" sz="900" u="none" strike="noStrike" dirty="0">
                          <a:effectLst/>
                          <a:latin typeface="Meiryo UI" panose="020B0604030504040204" pitchFamily="50" charset="-128"/>
                          <a:ea typeface="Meiryo UI" panose="020B0604030504040204" pitchFamily="50" charset="-128"/>
                        </a:rPr>
                        <a:t>部局</a:t>
                      </a:r>
                      <a:endParaRPr lang="ja-JP" altLang="en-US" sz="900" b="1" i="0" u="none" strike="noStrike" dirty="0">
                        <a:solidFill>
                          <a:srgbClr val="FFFFFF"/>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zh-TW" altLang="en-US" sz="900" u="none" strike="noStrike">
                          <a:effectLst/>
                          <a:latin typeface="Meiryo UI" panose="020B0604030504040204" pitchFamily="50" charset="-128"/>
                          <a:ea typeface="Meiryo UI" panose="020B0604030504040204" pitchFamily="50" charset="-128"/>
                        </a:rPr>
                        <a:t>初期運用開始年</a:t>
                      </a:r>
                      <a:endParaRPr lang="zh-TW" altLang="en-US" sz="900" b="1" i="0" u="none" strike="noStrike">
                        <a:solidFill>
                          <a:srgbClr val="FFFFFF"/>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2021</a:t>
                      </a:r>
                      <a:r>
                        <a:rPr lang="zh-TW" altLang="en-US" sz="800" u="none" strike="noStrike" dirty="0">
                          <a:solidFill>
                            <a:schemeClr val="bg1"/>
                          </a:solidFill>
                          <a:effectLst/>
                          <a:latin typeface="Meiryo UI" panose="020B0604030504040204" pitchFamily="50" charset="-128"/>
                          <a:ea typeface="Meiryo UI" panose="020B0604030504040204" pitchFamily="50" charset="-128"/>
                        </a:rPr>
                        <a:t>年度予算額（千円）</a:t>
                      </a:r>
                      <a:endParaRPr lang="zh-TW" altLang="en-US" sz="800" b="1"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3323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31495306"/>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21</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800" u="none" strike="noStrike" dirty="0" err="1">
                          <a:solidFill>
                            <a:schemeClr val="tx1"/>
                          </a:solidFill>
                          <a:effectLst/>
                          <a:latin typeface="Meiryo UI" panose="020B0604030504040204" pitchFamily="50" charset="-128"/>
                          <a:ea typeface="Meiryo UI" panose="020B0604030504040204" pitchFamily="50" charset="-128"/>
                        </a:rPr>
                        <a:t>障がい</a:t>
                      </a:r>
                      <a:r>
                        <a:rPr lang="ja-JP" altLang="en-US" sz="800" u="none" strike="noStrike" dirty="0">
                          <a:solidFill>
                            <a:schemeClr val="tx1"/>
                          </a:solidFill>
                          <a:effectLst/>
                          <a:latin typeface="Meiryo UI" panose="020B0604030504040204" pitchFamily="50" charset="-128"/>
                          <a:ea typeface="Meiryo UI" panose="020B0604030504040204" pitchFamily="50" charset="-128"/>
                        </a:rPr>
                        <a:t>児施設給付費支払等システム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福祉部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2009</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3,168</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016115250"/>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22</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生徒管理システム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商工労働部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1996</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2,853</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932815588"/>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23</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電子公報システム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総務部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2007</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2,215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007309087"/>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24</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税周辺システム（自動車税住所変更システム）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財務部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2003</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1,673</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886516400"/>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25</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5B9BD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大阪府議会会議録検索システム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議会事務局</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1999</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1,165</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983585923"/>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26</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債権管理システム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ｽﾏｰﾄｼﾃｨ戦略部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2005</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960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033263561"/>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27</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食品衛生統計システム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2003</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810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128436327"/>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28</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職員採用試験システム等</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人事委員会</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2003</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810</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70532518"/>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29</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大阪府教育委員会共通コード管理</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教育庁</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2007</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660</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29484924"/>
                  </a:ext>
                </a:extLst>
              </a:tr>
              <a:tr h="256628">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30</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タクシーメーター管理システム及び装置検査済証発行システム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商工労働部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2010</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605</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765755043"/>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31</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文書発送管理システム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府民文化部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2004</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504</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169456728"/>
                  </a:ext>
                </a:extLst>
              </a:tr>
              <a:tr h="130019">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32</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共通コード管理システム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ｽﾏｰﾄｼﾃｨ戦略部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2006</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396</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175108817"/>
                  </a:ext>
                </a:extLst>
              </a:tr>
              <a:tr h="130019">
                <a:tc>
                  <a:txBody>
                    <a:bodyPr/>
                    <a:lstStyle/>
                    <a:p>
                      <a:pPr algn="ctr" rtl="0" fontAlgn="b"/>
                      <a:r>
                        <a:rPr lang="en-US" altLang="ja-JP" sz="800" u="none" strike="noStrike">
                          <a:solidFill>
                            <a:schemeClr val="bg1"/>
                          </a:solidFill>
                          <a:effectLst/>
                          <a:latin typeface="Meiryo UI" panose="020B0604030504040204" pitchFamily="50" charset="-128"/>
                          <a:ea typeface="Meiryo UI" panose="020B0604030504040204" pitchFamily="50" charset="-128"/>
                        </a:rPr>
                        <a:t>33</a:t>
                      </a:r>
                      <a:endParaRPr lang="en-US" altLang="ja-JP" sz="800" b="0" i="0" u="none" strike="noStrike">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府有建築物の耐震化サイト</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建築部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2009</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394</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706658588"/>
                  </a:ext>
                </a:extLst>
              </a:tr>
              <a:tr h="130019">
                <a:tc>
                  <a:txBody>
                    <a:bodyPr/>
                    <a:lstStyle/>
                    <a:p>
                      <a:pPr algn="ctr" rtl="0" fontAlgn="b"/>
                      <a:r>
                        <a:rPr lang="en-US" altLang="ja-JP" sz="800" u="none" strike="noStrike">
                          <a:solidFill>
                            <a:schemeClr val="bg1"/>
                          </a:solidFill>
                          <a:effectLst/>
                          <a:latin typeface="Meiryo UI" panose="020B0604030504040204" pitchFamily="50" charset="-128"/>
                          <a:ea typeface="Meiryo UI" panose="020B0604030504040204" pitchFamily="50" charset="-128"/>
                        </a:rPr>
                        <a:t>34</a:t>
                      </a:r>
                      <a:endParaRPr lang="en-US" altLang="ja-JP" sz="800" b="0" i="0" u="none" strike="noStrike">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栄養士管理システム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健康医療部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2007</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379</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2599736882"/>
                  </a:ext>
                </a:extLst>
              </a:tr>
              <a:tr h="130019">
                <a:tc>
                  <a:txBody>
                    <a:bodyPr/>
                    <a:lstStyle/>
                    <a:p>
                      <a:pPr algn="ctr" rtl="0" fontAlgn="b"/>
                      <a:r>
                        <a:rPr lang="en-US" altLang="ja-JP" sz="800" u="none" strike="noStrike">
                          <a:solidFill>
                            <a:schemeClr val="bg1"/>
                          </a:solidFill>
                          <a:effectLst/>
                          <a:latin typeface="Meiryo UI" panose="020B0604030504040204" pitchFamily="50" charset="-128"/>
                          <a:ea typeface="Meiryo UI" panose="020B0604030504040204" pitchFamily="50" charset="-128"/>
                        </a:rPr>
                        <a:t>35</a:t>
                      </a:r>
                      <a:endParaRPr lang="en-US" altLang="ja-JP" sz="800" b="0" i="0" u="none" strike="noStrike">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道路情報登録閲覧システム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建築部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2010</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337</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750254865"/>
                  </a:ext>
                </a:extLst>
              </a:tr>
              <a:tr h="130019">
                <a:tc>
                  <a:txBody>
                    <a:bodyPr/>
                    <a:lstStyle/>
                    <a:p>
                      <a:pPr algn="ctr" rtl="0" fontAlgn="b"/>
                      <a:r>
                        <a:rPr lang="en-US" altLang="ja-JP" sz="800" u="none" strike="noStrike">
                          <a:solidFill>
                            <a:schemeClr val="bg1"/>
                          </a:solidFill>
                          <a:effectLst/>
                          <a:latin typeface="Meiryo UI" panose="020B0604030504040204" pitchFamily="50" charset="-128"/>
                          <a:ea typeface="Meiryo UI" panose="020B0604030504040204" pitchFamily="50" charset="-128"/>
                        </a:rPr>
                        <a:t>36</a:t>
                      </a:r>
                      <a:endParaRPr lang="en-US" altLang="ja-JP" sz="800" b="0" i="0" u="none" strike="noStrike">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賃上げ・一時金調査集計システム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a:solidFill>
                            <a:schemeClr val="tx1"/>
                          </a:solidFill>
                          <a:effectLst/>
                          <a:latin typeface="Meiryo UI" panose="020B0604030504040204" pitchFamily="50" charset="-128"/>
                          <a:ea typeface="Meiryo UI" panose="020B0604030504040204" pitchFamily="50" charset="-128"/>
                        </a:rPr>
                        <a:t>商工労働部</a:t>
                      </a:r>
                      <a:endParaRPr lang="ja-JP" altLang="en-US"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2002</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324</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3865803144"/>
                  </a:ext>
                </a:extLst>
              </a:tr>
              <a:tr h="130019">
                <a:tc>
                  <a:txBody>
                    <a:bodyPr/>
                    <a:lstStyle/>
                    <a:p>
                      <a:pPr algn="ctr" rtl="0" fontAlgn="b"/>
                      <a:r>
                        <a:rPr lang="en-US" altLang="ja-JP" sz="800" u="none" strike="noStrike">
                          <a:solidFill>
                            <a:schemeClr val="bg1"/>
                          </a:solidFill>
                          <a:effectLst/>
                          <a:latin typeface="Meiryo UI" panose="020B0604030504040204" pitchFamily="50" charset="-128"/>
                          <a:ea typeface="Meiryo UI" panose="020B0604030504040204" pitchFamily="50" charset="-128"/>
                        </a:rPr>
                        <a:t>37</a:t>
                      </a:r>
                      <a:endParaRPr lang="en-US" altLang="ja-JP" sz="800" b="0" i="0" u="none" strike="noStrike">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森林計画システム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zh-TW" altLang="en-US" sz="800" u="none" strike="noStrike" dirty="0">
                          <a:solidFill>
                            <a:schemeClr val="tx1"/>
                          </a:solidFill>
                          <a:effectLst/>
                          <a:latin typeface="Meiryo UI" panose="020B0604030504040204" pitchFamily="50" charset="-128"/>
                          <a:ea typeface="Meiryo UI" panose="020B0604030504040204" pitchFamily="50" charset="-128"/>
                        </a:rPr>
                        <a:t>環境農林水産部</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2002</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300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910015099"/>
                  </a:ext>
                </a:extLst>
              </a:tr>
              <a:tr h="130019">
                <a:tc>
                  <a:txBody>
                    <a:bodyPr/>
                    <a:lstStyle/>
                    <a:p>
                      <a:pPr algn="ctr" rtl="0" fontAlgn="b"/>
                      <a:r>
                        <a:rPr lang="en-US" altLang="ja-JP" sz="800" u="none" strike="noStrike">
                          <a:solidFill>
                            <a:schemeClr val="bg1"/>
                          </a:solidFill>
                          <a:effectLst/>
                          <a:latin typeface="Meiryo UI" panose="020B0604030504040204" pitchFamily="50" charset="-128"/>
                          <a:ea typeface="Meiryo UI" panose="020B0604030504040204" pitchFamily="50" charset="-128"/>
                        </a:rPr>
                        <a:t>38</a:t>
                      </a:r>
                      <a:endParaRPr lang="en-US" altLang="ja-JP" sz="800" b="0" i="0" u="none" strike="noStrike">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会計統合型予算管理システム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zh-TW" altLang="en-US" sz="800" u="none" strike="noStrike" dirty="0">
                          <a:solidFill>
                            <a:schemeClr val="tx1"/>
                          </a:solidFill>
                          <a:effectLst/>
                          <a:latin typeface="Meiryo UI" panose="020B0604030504040204" pitchFamily="50" charset="-128"/>
                          <a:ea typeface="Meiryo UI" panose="020B0604030504040204" pitchFamily="50" charset="-128"/>
                        </a:rPr>
                        <a:t>環境農林水産部</a:t>
                      </a:r>
                      <a:endParaRPr lang="zh-TW"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a:solidFill>
                            <a:schemeClr val="tx1"/>
                          </a:solidFill>
                          <a:effectLst/>
                          <a:latin typeface="Meiryo UI" panose="020B0604030504040204" pitchFamily="50" charset="-128"/>
                          <a:ea typeface="Meiryo UI" panose="020B0604030504040204" pitchFamily="50" charset="-128"/>
                        </a:rPr>
                        <a:t>2004</a:t>
                      </a:r>
                      <a:endParaRPr lang="en-US" altLang="ja-JP" sz="800" b="0" i="0" u="none" strike="noStrike">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264</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1214001440"/>
                  </a:ext>
                </a:extLst>
              </a:tr>
              <a:tr h="256628">
                <a:tc>
                  <a:txBody>
                    <a:bodyPr/>
                    <a:lstStyle/>
                    <a:p>
                      <a:pPr algn="ctr" rtl="0" fontAlgn="b"/>
                      <a:r>
                        <a:rPr lang="en-US" altLang="ja-JP" sz="800" u="none" strike="noStrike" dirty="0">
                          <a:solidFill>
                            <a:schemeClr val="bg1"/>
                          </a:solidFill>
                          <a:effectLst/>
                          <a:latin typeface="Meiryo UI" panose="020B0604030504040204" pitchFamily="50" charset="-128"/>
                          <a:ea typeface="Meiryo UI" panose="020B0604030504040204" pitchFamily="50" charset="-128"/>
                        </a:rPr>
                        <a:t>39</a:t>
                      </a:r>
                      <a:endParaRPr lang="en-US" altLang="ja-JP" sz="800" b="0" i="0" u="none" strike="noStrike" dirty="0">
                        <a:solidFill>
                          <a:schemeClr val="bg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0AD47"/>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税周辺システム（自動車税申告書イメージデータ検索システム）</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l" rtl="0" fontAlgn="b"/>
                      <a:r>
                        <a:rPr lang="ja-JP" altLang="en-US" sz="800" u="none" strike="noStrike" dirty="0">
                          <a:solidFill>
                            <a:schemeClr val="tx1"/>
                          </a:solidFill>
                          <a:effectLst/>
                          <a:latin typeface="Meiryo UI" panose="020B0604030504040204" pitchFamily="50" charset="-128"/>
                          <a:ea typeface="Meiryo UI" panose="020B0604030504040204" pitchFamily="50" charset="-128"/>
                        </a:rPr>
                        <a:t>財務部</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algn="ctr" rtl="0" fontAlgn="b"/>
                      <a:r>
                        <a:rPr lang="en-US" altLang="ja-JP" sz="800" u="none" strike="noStrike" dirty="0">
                          <a:solidFill>
                            <a:schemeClr val="tx1"/>
                          </a:solidFill>
                          <a:effectLst/>
                          <a:latin typeface="Meiryo UI" panose="020B0604030504040204" pitchFamily="50" charset="-128"/>
                          <a:ea typeface="Meiryo UI" panose="020B0604030504040204" pitchFamily="50" charset="-128"/>
                        </a:rPr>
                        <a:t>2000</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tc>
                  <a:txBody>
                    <a:bodyPr/>
                    <a:lstStyle/>
                    <a:p>
                      <a:pPr marL="0" indent="0" algn="ctr" rtl="0" fontAlgn="b"/>
                      <a:r>
                        <a:rPr kumimoji="1" lang="en-US" altLang="ja-JP" sz="800" b="0" i="0" u="none" strike="noStrike"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700" u="none" strike="noStrike" kern="1200" dirty="0">
                          <a:solidFill>
                            <a:schemeClr val="tx1"/>
                          </a:solidFill>
                          <a:effectLst/>
                          <a:latin typeface="Meiryo UI" panose="020B0604030504040204" pitchFamily="50" charset="-128"/>
                          <a:ea typeface="Meiryo UI" panose="020B0604030504040204" pitchFamily="50" charset="-128"/>
                          <a:cs typeface="+mn-cs"/>
                        </a:rPr>
                        <a:t>税務情報システムに含む</a:t>
                      </a:r>
                      <a:r>
                        <a:rPr kumimoji="1" lang="en-US" altLang="ja-JP" sz="700" u="none" strike="noStrike" kern="1200" dirty="0">
                          <a:solidFill>
                            <a:schemeClr val="tx1"/>
                          </a:solidFill>
                          <a:effectLst/>
                          <a:latin typeface="Meiryo UI" panose="020B0604030504040204" pitchFamily="50" charset="-128"/>
                          <a:ea typeface="Meiryo UI" panose="020B0604030504040204" pitchFamily="50" charset="-128"/>
                          <a:cs typeface="+mn-cs"/>
                        </a:rPr>
                        <a:t>)</a:t>
                      </a:r>
                      <a:endParaRPr lang="en-US" altLang="ja-JP" sz="800" b="0" i="0" u="none" strike="noStrike" dirty="0">
                        <a:solidFill>
                          <a:schemeClr val="tx1"/>
                        </a:solidFill>
                        <a:effectLst/>
                        <a:latin typeface="Meiryo UI" panose="020B0604030504040204" pitchFamily="50" charset="-128"/>
                        <a:ea typeface="Meiryo UI" panose="020B0604030504040204" pitchFamily="50" charset="-128"/>
                      </a:endParaRPr>
                    </a:p>
                  </a:txBody>
                  <a:tcPr marL="3410" marR="3410" marT="341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BF5"/>
                    </a:solidFill>
                  </a:tcPr>
                </a:tc>
                <a:extLst>
                  <a:ext uri="{0D108BD9-81ED-4DB2-BD59-A6C34878D82A}">
                    <a16:rowId xmlns:a16="http://schemas.microsoft.com/office/drawing/2014/main" val="477308795"/>
                  </a:ext>
                </a:extLst>
              </a:tr>
            </a:tbl>
          </a:graphicData>
        </a:graphic>
      </p:graphicFrame>
      <p:sp>
        <p:nvSpPr>
          <p:cNvPr id="16" name="テキスト ボックス 15">
            <a:extLst>
              <a:ext uri="{FF2B5EF4-FFF2-40B4-BE49-F238E27FC236}">
                <a16:creationId xmlns:a16="http://schemas.microsoft.com/office/drawing/2014/main" id="{ABBFDCA3-09BA-4070-A1EA-83968A2741E1}"/>
              </a:ext>
            </a:extLst>
          </p:cNvPr>
          <p:cNvSpPr txBox="1"/>
          <p:nvPr/>
        </p:nvSpPr>
        <p:spPr>
          <a:xfrm>
            <a:off x="43213" y="2963717"/>
            <a:ext cx="939466" cy="278513"/>
          </a:xfrm>
          <a:prstGeom prst="rect">
            <a:avLst/>
          </a:prstGeom>
          <a:noFill/>
          <a:ln>
            <a:noFill/>
          </a:ln>
        </p:spPr>
        <p:txBody>
          <a:bodyPr wrap="square" rtlCol="0">
            <a:noAutofit/>
          </a:bodyPr>
          <a:lstStyle/>
          <a:p>
            <a:pPr marL="830894" indent="-830894" algn="ctr"/>
            <a:r>
              <a:rPr lang="ja-JP" altLang="en-US" sz="1108" b="1" dirty="0">
                <a:latin typeface="Meiryo UI" panose="020B0604030504040204" pitchFamily="50" charset="-128"/>
                <a:ea typeface="Meiryo UI" panose="020B0604030504040204" pitchFamily="50" charset="-128"/>
              </a:rPr>
              <a:t>該当システム</a:t>
            </a:r>
            <a:endParaRPr lang="en-US" altLang="ja-JP" sz="1292" b="1"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ABBFDCA3-09BA-4070-A1EA-83968A2741E1}"/>
              </a:ext>
            </a:extLst>
          </p:cNvPr>
          <p:cNvSpPr txBox="1"/>
          <p:nvPr/>
        </p:nvSpPr>
        <p:spPr>
          <a:xfrm>
            <a:off x="8235249" y="6183403"/>
            <a:ext cx="917730" cy="236699"/>
          </a:xfrm>
          <a:prstGeom prst="rect">
            <a:avLst/>
          </a:prstGeom>
          <a:noFill/>
          <a:ln>
            <a:noFill/>
          </a:ln>
        </p:spPr>
        <p:txBody>
          <a:bodyPr wrap="square" rtlCol="0">
            <a:noAutofit/>
          </a:bodyPr>
          <a:lstStyle/>
          <a:p>
            <a:pPr marL="830894" indent="-830894"/>
            <a:r>
              <a:rPr lang="ja-JP" altLang="en-US" sz="831" dirty="0">
                <a:latin typeface="Meiryo UI" panose="020B0604030504040204" pitchFamily="50" charset="-128"/>
                <a:ea typeface="Meiryo UI" panose="020B0604030504040204" pitchFamily="50" charset="-128"/>
              </a:rPr>
              <a:t>計　</a:t>
            </a:r>
            <a:r>
              <a:rPr lang="en-US" altLang="ja-JP" sz="831" dirty="0">
                <a:latin typeface="Meiryo UI" panose="020B0604030504040204" pitchFamily="50" charset="-128"/>
                <a:ea typeface="Meiryo UI" panose="020B0604030504040204" pitchFamily="50" charset="-128"/>
              </a:rPr>
              <a:t>2,987,046</a:t>
            </a:r>
          </a:p>
        </p:txBody>
      </p:sp>
      <p:grpSp>
        <p:nvGrpSpPr>
          <p:cNvPr id="4" name="グループ化 3"/>
          <p:cNvGrpSpPr/>
          <p:nvPr/>
        </p:nvGrpSpPr>
        <p:grpSpPr>
          <a:xfrm>
            <a:off x="4879083" y="6265985"/>
            <a:ext cx="3041534" cy="287055"/>
            <a:chOff x="5285673" y="6502400"/>
            <a:chExt cx="3294995" cy="310976"/>
          </a:xfrm>
        </p:grpSpPr>
        <p:grpSp>
          <p:nvGrpSpPr>
            <p:cNvPr id="3" name="グループ化 2"/>
            <p:cNvGrpSpPr/>
            <p:nvPr/>
          </p:nvGrpSpPr>
          <p:grpSpPr>
            <a:xfrm>
              <a:off x="5313040" y="6502400"/>
              <a:ext cx="3267628" cy="310976"/>
              <a:chOff x="5241032" y="6502400"/>
              <a:chExt cx="3267628" cy="310976"/>
            </a:xfrm>
          </p:grpSpPr>
          <p:sp>
            <p:nvSpPr>
              <p:cNvPr id="22" name="テキスト ボックス 21">
                <a:extLst>
                  <a:ext uri="{FF2B5EF4-FFF2-40B4-BE49-F238E27FC236}">
                    <a16:creationId xmlns:a16="http://schemas.microsoft.com/office/drawing/2014/main" id="{ABBFDCA3-09BA-4070-A1EA-83968A2741E1}"/>
                  </a:ext>
                </a:extLst>
              </p:cNvPr>
              <p:cNvSpPr txBox="1"/>
              <p:nvPr/>
            </p:nvSpPr>
            <p:spPr>
              <a:xfrm>
                <a:off x="5241032" y="6502400"/>
                <a:ext cx="3267628" cy="310976"/>
              </a:xfrm>
              <a:prstGeom prst="roundRect">
                <a:avLst/>
              </a:prstGeom>
              <a:solidFill>
                <a:schemeClr val="bg1"/>
              </a:solidFill>
              <a:ln>
                <a:solidFill>
                  <a:schemeClr val="tx1"/>
                </a:solidFill>
              </a:ln>
            </p:spPr>
            <p:txBody>
              <a:bodyPr wrap="square" rtlCol="0">
                <a:noAutofit/>
              </a:bodyPr>
              <a:lstStyle/>
              <a:p>
                <a:pPr marL="830894" indent="-830894"/>
                <a:endParaRPr lang="en-US" altLang="ja-JP" sz="831" dirty="0">
                  <a:latin typeface="Meiryo UI" panose="020B0604030504040204" pitchFamily="50" charset="-128"/>
                  <a:ea typeface="Meiryo UI" panose="020B0604030504040204" pitchFamily="50" charset="-128"/>
                </a:endParaRPr>
              </a:p>
            </p:txBody>
          </p:sp>
          <p:pic>
            <p:nvPicPr>
              <p:cNvPr id="18" name="図 17"/>
              <p:cNvPicPr>
                <a:picLocks noChangeAspect="1"/>
              </p:cNvPicPr>
              <p:nvPr/>
            </p:nvPicPr>
            <p:blipFill rotWithShape="1">
              <a:blip r:embed="rId5"/>
              <a:srcRect t="38128" b="34964"/>
              <a:stretch/>
            </p:blipFill>
            <p:spPr>
              <a:xfrm>
                <a:off x="6943727" y="6512400"/>
                <a:ext cx="726743" cy="288925"/>
              </a:xfrm>
              <a:prstGeom prst="rect">
                <a:avLst/>
              </a:prstGeom>
            </p:spPr>
          </p:pic>
          <p:pic>
            <p:nvPicPr>
              <p:cNvPr id="20" name="図 19"/>
              <p:cNvPicPr>
                <a:picLocks noChangeAspect="1"/>
              </p:cNvPicPr>
              <p:nvPr/>
            </p:nvPicPr>
            <p:blipFill rotWithShape="1">
              <a:blip r:embed="rId5"/>
              <a:srcRect t="4917" b="68175"/>
              <a:stretch/>
            </p:blipFill>
            <p:spPr>
              <a:xfrm>
                <a:off x="6223647" y="6512400"/>
                <a:ext cx="726743" cy="288925"/>
              </a:xfrm>
              <a:prstGeom prst="rect">
                <a:avLst/>
              </a:prstGeom>
            </p:spPr>
          </p:pic>
          <p:pic>
            <p:nvPicPr>
              <p:cNvPr id="17" name="図 16"/>
              <p:cNvPicPr>
                <a:picLocks noChangeAspect="1"/>
              </p:cNvPicPr>
              <p:nvPr/>
            </p:nvPicPr>
            <p:blipFill rotWithShape="1">
              <a:blip r:embed="rId5"/>
              <a:srcRect t="86246" b="3523"/>
              <a:stretch/>
            </p:blipFill>
            <p:spPr>
              <a:xfrm>
                <a:off x="7677459" y="6512401"/>
                <a:ext cx="726743" cy="109856"/>
              </a:xfrm>
              <a:prstGeom prst="rect">
                <a:avLst/>
              </a:prstGeom>
            </p:spPr>
          </p:pic>
        </p:grpSp>
        <p:sp>
          <p:nvSpPr>
            <p:cNvPr id="24" name="テキスト ボックス 23">
              <a:extLst>
                <a:ext uri="{FF2B5EF4-FFF2-40B4-BE49-F238E27FC236}">
                  <a16:creationId xmlns:a16="http://schemas.microsoft.com/office/drawing/2014/main" id="{ABBFDCA3-09BA-4070-A1EA-83968A2741E1}"/>
                </a:ext>
              </a:extLst>
            </p:cNvPr>
            <p:cNvSpPr txBox="1"/>
            <p:nvPr/>
          </p:nvSpPr>
          <p:spPr>
            <a:xfrm>
              <a:off x="5285673" y="6532920"/>
              <a:ext cx="1150803" cy="256424"/>
            </a:xfrm>
            <a:prstGeom prst="rect">
              <a:avLst/>
            </a:prstGeom>
            <a:noFill/>
            <a:ln>
              <a:noFill/>
            </a:ln>
          </p:spPr>
          <p:txBody>
            <a:bodyPr wrap="square" rtlCol="0">
              <a:noAutofit/>
            </a:bodyPr>
            <a:lstStyle/>
            <a:p>
              <a:pPr marL="830894" indent="-830894"/>
              <a:r>
                <a:rPr lang="en-US" altLang="ja-JP" sz="831" dirty="0">
                  <a:latin typeface="Meiryo UI" panose="020B0604030504040204" pitchFamily="50" charset="-128"/>
                  <a:ea typeface="Meiryo UI" panose="020B0604030504040204" pitchFamily="50" charset="-128"/>
                </a:rPr>
                <a:t>※</a:t>
              </a:r>
              <a:r>
                <a:rPr lang="ja-JP" altLang="en-US" sz="831" dirty="0">
                  <a:latin typeface="Meiryo UI" panose="020B0604030504040204" pitchFamily="50" charset="-128"/>
                  <a:ea typeface="Meiryo UI" panose="020B0604030504040204" pitchFamily="50" charset="-128"/>
                </a:rPr>
                <a:t>予算額で色分け</a:t>
              </a:r>
              <a:endParaRPr lang="en-US" altLang="ja-JP" sz="831" dirty="0">
                <a:latin typeface="Meiryo UI" panose="020B0604030504040204" pitchFamily="50" charset="-128"/>
                <a:ea typeface="Meiryo UI" panose="020B0604030504040204" pitchFamily="50" charset="-128"/>
              </a:endParaRPr>
            </a:p>
          </p:txBody>
        </p:sp>
      </p:grpSp>
      <p:sp>
        <p:nvSpPr>
          <p:cNvPr id="25" name="テキスト ボックス 24">
            <a:extLst>
              <a:ext uri="{FF2B5EF4-FFF2-40B4-BE49-F238E27FC236}">
                <a16:creationId xmlns:a16="http://schemas.microsoft.com/office/drawing/2014/main" id="{980D152C-581B-48B8-AAC8-1E9B927B8FB0}"/>
              </a:ext>
            </a:extLst>
          </p:cNvPr>
          <p:cNvSpPr txBox="1"/>
          <p:nvPr/>
        </p:nvSpPr>
        <p:spPr>
          <a:xfrm>
            <a:off x="118582" y="6273495"/>
            <a:ext cx="3923040" cy="220188"/>
          </a:xfrm>
          <a:prstGeom prst="rect">
            <a:avLst/>
          </a:prstGeom>
          <a:noFill/>
        </p:spPr>
        <p:txBody>
          <a:bodyPr wrap="square" rtlCol="0">
            <a:spAutoFit/>
          </a:bodyPr>
          <a:lstStyle/>
          <a:p>
            <a:pPr marL="830894" indent="-830894"/>
            <a:r>
              <a:rPr lang="en-US" altLang="ja-JP" sz="831" dirty="0">
                <a:latin typeface="Meiryo UI" panose="020B0604030504040204" pitchFamily="50" charset="-128"/>
                <a:ea typeface="Meiryo UI" panose="020B0604030504040204" pitchFamily="50" charset="-128"/>
              </a:rPr>
              <a:t>(※)</a:t>
            </a:r>
            <a:r>
              <a:rPr lang="ja-JP" altLang="en-US" sz="831" dirty="0">
                <a:latin typeface="Meiryo UI" panose="020B0604030504040204" pitchFamily="50" charset="-128"/>
                <a:ea typeface="Meiryo UI" panose="020B0604030504040204" pitchFamily="50" charset="-128"/>
              </a:rPr>
              <a:t>第</a:t>
            </a:r>
            <a:r>
              <a:rPr lang="en-US" altLang="ja-JP" sz="831" dirty="0">
                <a:latin typeface="Meiryo UI" panose="020B0604030504040204" pitchFamily="50" charset="-128"/>
                <a:ea typeface="Meiryo UI" panose="020B0604030504040204" pitchFamily="50" charset="-128"/>
              </a:rPr>
              <a:t>3</a:t>
            </a:r>
            <a:r>
              <a:rPr lang="ja-JP" altLang="en-US" sz="831" dirty="0">
                <a:latin typeface="Meiryo UI" panose="020B0604030504040204" pitchFamily="50" charset="-128"/>
                <a:ea typeface="Meiryo UI" panose="020B0604030504040204" pitchFamily="50" charset="-128"/>
              </a:rPr>
              <a:t>期運用から第</a:t>
            </a:r>
            <a:r>
              <a:rPr lang="en-US" altLang="ja-JP" sz="831" dirty="0">
                <a:latin typeface="Meiryo UI" panose="020B0604030504040204" pitchFamily="50" charset="-128"/>
                <a:ea typeface="Meiryo UI" panose="020B0604030504040204" pitchFamily="50" charset="-128"/>
              </a:rPr>
              <a:t>4</a:t>
            </a:r>
            <a:r>
              <a:rPr lang="ja-JP" altLang="en-US" sz="831" dirty="0">
                <a:latin typeface="Meiryo UI" panose="020B0604030504040204" pitchFamily="50" charset="-128"/>
                <a:ea typeface="Meiryo UI" panose="020B0604030504040204" pitchFamily="50" charset="-128"/>
              </a:rPr>
              <a:t>期運用への移行に係る準備経費</a:t>
            </a:r>
            <a:r>
              <a:rPr lang="en-US" altLang="ja-JP" sz="831" dirty="0">
                <a:latin typeface="Meiryo UI" panose="020B0604030504040204" pitchFamily="50" charset="-128"/>
                <a:ea typeface="Meiryo UI" panose="020B0604030504040204" pitchFamily="50" charset="-128"/>
              </a:rPr>
              <a:t>608,682</a:t>
            </a:r>
            <a:r>
              <a:rPr lang="ja-JP" altLang="en-US" sz="831" dirty="0">
                <a:latin typeface="Meiryo UI" panose="020B0604030504040204" pitchFamily="50" charset="-128"/>
                <a:ea typeface="Meiryo UI" panose="020B0604030504040204" pitchFamily="50" charset="-128"/>
              </a:rPr>
              <a:t>千円を含む</a:t>
            </a:r>
            <a:endParaRPr lang="en-US" altLang="ja-JP" sz="831"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BBFDCA3-09BA-4070-A1EA-83968A2741E1}"/>
              </a:ext>
            </a:extLst>
          </p:cNvPr>
          <p:cNvSpPr txBox="1"/>
          <p:nvPr/>
        </p:nvSpPr>
        <p:spPr>
          <a:xfrm>
            <a:off x="6861220" y="272485"/>
            <a:ext cx="2164085" cy="340991"/>
          </a:xfrm>
          <a:prstGeom prst="rect">
            <a:avLst/>
          </a:prstGeom>
          <a:solidFill>
            <a:schemeClr val="bg1"/>
          </a:solidFill>
          <a:ln w="6350">
            <a:solidFill>
              <a:schemeClr val="tx1"/>
            </a:solidFill>
          </a:ln>
        </p:spPr>
        <p:txBody>
          <a:bodyPr wrap="square" lIns="0" tIns="0" rIns="0" bIns="0" rtlCol="0">
            <a:spAutoFit/>
          </a:bodyPr>
          <a:lstStyle/>
          <a:p>
            <a:pPr algn="ctr"/>
            <a:r>
              <a:rPr lang="ja-JP" altLang="en-US" sz="1108" dirty="0">
                <a:latin typeface="Meiryo UI" panose="020B0604030504040204" pitchFamily="50" charset="-128"/>
                <a:ea typeface="Meiryo UI" panose="020B0604030504040204" pitchFamily="50" charset="-128"/>
              </a:rPr>
              <a:t>大阪府のデジタル改革の実現に向けた</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中期計画</a:t>
            </a:r>
            <a:r>
              <a:rPr lang="en-US" altLang="ja-JP" sz="1108" dirty="0">
                <a:latin typeface="Meiryo UI" panose="020B0604030504040204" pitchFamily="50" charset="-128"/>
                <a:ea typeface="Meiryo UI" panose="020B0604030504040204" pitchFamily="50" charset="-128"/>
              </a:rPr>
              <a:t>(R4.3)</a:t>
            </a:r>
            <a:r>
              <a:rPr lang="ja-JP" altLang="en-US" sz="1108" dirty="0">
                <a:latin typeface="Meiryo UI" panose="020B0604030504040204" pitchFamily="50" charset="-128"/>
                <a:ea typeface="Meiryo UI" panose="020B0604030504040204" pitchFamily="50" charset="-128"/>
              </a:rPr>
              <a:t>より抜粋</a:t>
            </a:r>
            <a:endParaRPr lang="en-US" altLang="ja-JP" sz="1108" dirty="0">
              <a:latin typeface="Meiryo UI" panose="020B0604030504040204" pitchFamily="50" charset="-128"/>
              <a:ea typeface="Meiryo UI" panose="020B0604030504040204" pitchFamily="50" charset="-128"/>
            </a:endParaRPr>
          </a:p>
        </p:txBody>
      </p:sp>
      <p:sp>
        <p:nvSpPr>
          <p:cNvPr id="27"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10</a:t>
            </a:fld>
            <a:endParaRPr kumimoji="1" lang="ja-JP" altLang="en-US"/>
          </a:p>
        </p:txBody>
      </p:sp>
    </p:spTree>
    <p:extLst>
      <p:ext uri="{BB962C8B-B14F-4D97-AF65-F5344CB8AC3E}">
        <p14:creationId xmlns:p14="http://schemas.microsoft.com/office/powerpoint/2010/main" val="84524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37184"/>
            <a:ext cx="9144000" cy="412180"/>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3438" tIns="61718" rIns="123438" bIns="61718" anchor="ctr"/>
          <a:lstStyle/>
          <a:p>
            <a:pPr>
              <a:defRPr/>
            </a:pPr>
            <a:r>
              <a:rPr lang="ja-JP" altLang="en-US" sz="1477" b="1" dirty="0">
                <a:latin typeface="Meiryo UI" pitchFamily="50" charset="-128"/>
                <a:ea typeface="Meiryo UI" pitchFamily="50" charset="-128"/>
                <a:cs typeface="Meiryo UI" pitchFamily="50" charset="-128"/>
              </a:rPr>
              <a:t>３．市町村</a:t>
            </a:r>
            <a:r>
              <a:rPr lang="en-US" altLang="ja-JP" sz="1477" b="1" dirty="0">
                <a:latin typeface="Meiryo UI" pitchFamily="50" charset="-128"/>
                <a:ea typeface="Meiryo UI" pitchFamily="50" charset="-128"/>
                <a:cs typeface="Meiryo UI" pitchFamily="50" charset="-128"/>
              </a:rPr>
              <a:t>DX</a:t>
            </a:r>
            <a:r>
              <a:rPr lang="ja-JP" altLang="en-US" sz="1477" b="1" dirty="0">
                <a:latin typeface="Meiryo UI" pitchFamily="50" charset="-128"/>
                <a:ea typeface="Meiryo UI" pitchFamily="50" charset="-128"/>
                <a:cs typeface="Meiryo UI" pitchFamily="50" charset="-128"/>
              </a:rPr>
              <a:t>支援　　</a:t>
            </a:r>
            <a:r>
              <a:rPr lang="ja-JP" altLang="en-US" sz="1292" b="1" dirty="0">
                <a:latin typeface="Meiryo UI" pitchFamily="50" charset="-128"/>
                <a:ea typeface="Meiryo UI" pitchFamily="50" charset="-128"/>
                <a:cs typeface="Meiryo UI" pitchFamily="50" charset="-128"/>
              </a:rPr>
              <a:t>市町村を取り巻く現状・課題</a:t>
            </a:r>
            <a:endParaRPr lang="en-US" altLang="ja-JP" sz="1292" b="1" dirty="0">
              <a:latin typeface="Meiryo UI" pitchFamily="50" charset="-128"/>
              <a:ea typeface="Meiryo UI" pitchFamily="50" charset="-128"/>
              <a:cs typeface="Meiryo UI" pitchFamily="50" charset="-128"/>
            </a:endParaRP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17975" y="1036119"/>
            <a:ext cx="8908051" cy="249231"/>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477" b="1" dirty="0">
                  <a:solidFill>
                    <a:schemeClr val="tx1"/>
                  </a:solidFill>
                  <a:latin typeface="BIZ UDPゴシック" panose="020B0400000000000000" pitchFamily="50" charset="-128"/>
                  <a:ea typeface="BIZ UDPゴシック" panose="020B0400000000000000" pitchFamily="50" charset="-128"/>
                </a:rPr>
                <a:t>　　　　　現状・課題</a:t>
              </a:r>
              <a:endParaRPr kumimoji="1" lang="ja-JP" altLang="en-US" sz="1477"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015" b="1"/>
            </a:p>
          </p:txBody>
        </p:sp>
      </p:grpSp>
      <p:graphicFrame>
        <p:nvGraphicFramePr>
          <p:cNvPr id="27" name="グラフ 26"/>
          <p:cNvGraphicFramePr>
            <a:graphicFrameLocks/>
          </p:cNvGraphicFramePr>
          <p:nvPr>
            <p:extLst>
              <p:ext uri="{D42A27DB-BD31-4B8C-83A1-F6EECF244321}">
                <p14:modId xmlns:p14="http://schemas.microsoft.com/office/powerpoint/2010/main" val="2057828047"/>
              </p:ext>
            </p:extLst>
          </p:nvPr>
        </p:nvGraphicFramePr>
        <p:xfrm>
          <a:off x="5092782" y="2976015"/>
          <a:ext cx="4520494" cy="3546923"/>
        </p:xfrm>
        <a:graphic>
          <a:graphicData uri="http://schemas.openxmlformats.org/drawingml/2006/chart">
            <c:chart xmlns:c="http://schemas.openxmlformats.org/drawingml/2006/chart" xmlns:r="http://schemas.openxmlformats.org/officeDocument/2006/relationships" r:id="rId3"/>
          </a:graphicData>
        </a:graphic>
      </p:graphicFrame>
      <p:sp>
        <p:nvSpPr>
          <p:cNvPr id="4" name="四角形吹き出し 3"/>
          <p:cNvSpPr/>
          <p:nvPr/>
        </p:nvSpPr>
        <p:spPr bwMode="auto">
          <a:xfrm>
            <a:off x="4594586" y="4172694"/>
            <a:ext cx="1347159" cy="236478"/>
          </a:xfrm>
          <a:prstGeom prst="wedgeRectCallout">
            <a:avLst>
              <a:gd name="adj1" fmla="val 70234"/>
              <a:gd name="adj2" fmla="val 48581"/>
            </a:avLst>
          </a:prstGeom>
          <a:solidFill>
            <a:schemeClr val="bg1"/>
          </a:solidFill>
          <a:ln w="9525">
            <a:solidFill>
              <a:schemeClr val="accent1"/>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eaLnBrk="0" hangingPunct="0"/>
            <a:r>
              <a:rPr kumimoji="1" lang="ja-JP" altLang="en-US" sz="1292" dirty="0">
                <a:latin typeface="Meiryo UI" panose="020B0604030504040204" pitchFamily="50" charset="-128"/>
                <a:ea typeface="Meiryo UI" panose="020B0604030504040204" pitchFamily="50" charset="-128"/>
                <a:cs typeface="Tahoma" pitchFamily="34" charset="0"/>
              </a:rPr>
              <a:t>ワクチン接種対応</a:t>
            </a:r>
          </a:p>
        </p:txBody>
      </p:sp>
      <p:sp>
        <p:nvSpPr>
          <p:cNvPr id="29" name="テキスト ボックス 28">
            <a:extLst>
              <a:ext uri="{FF2B5EF4-FFF2-40B4-BE49-F238E27FC236}">
                <a16:creationId xmlns:a16="http://schemas.microsoft.com/office/drawing/2014/main" id="{ABBFDCA3-09BA-4070-A1EA-83968A2741E1}"/>
              </a:ext>
            </a:extLst>
          </p:cNvPr>
          <p:cNvSpPr txBox="1"/>
          <p:nvPr/>
        </p:nvSpPr>
        <p:spPr>
          <a:xfrm>
            <a:off x="118584" y="1283592"/>
            <a:ext cx="8907442" cy="483685"/>
          </a:xfrm>
          <a:prstGeom prst="rect">
            <a:avLst/>
          </a:prstGeom>
          <a:noFill/>
          <a:ln w="6350">
            <a:noFill/>
          </a:ln>
        </p:spPr>
        <p:txBody>
          <a:bodyPr wrap="square" rtlCol="0" anchor="ctr">
            <a:noAutofit/>
          </a:bodyPr>
          <a:lstStyle/>
          <a:p>
            <a:r>
              <a:rPr lang="ja-JP" altLang="en-US" sz="1292" b="1" dirty="0">
                <a:latin typeface="Meiryo UI" panose="020B0604030504040204" pitchFamily="50" charset="-128"/>
                <a:ea typeface="Meiryo UI" panose="020B0604030504040204" pitchFamily="50" charset="-128"/>
              </a:rPr>
              <a:t>府内市町村のデジタル化の状況は他の大都市と比べても団体間の格差が大きい。</a:t>
            </a:r>
            <a:endParaRPr lang="en-US" altLang="ja-JP" sz="1292" b="1" dirty="0">
              <a:latin typeface="Meiryo UI" panose="020B0604030504040204" pitchFamily="50" charset="-128"/>
              <a:ea typeface="Meiryo UI" panose="020B0604030504040204" pitchFamily="50" charset="-128"/>
            </a:endParaRPr>
          </a:p>
          <a:p>
            <a:r>
              <a:rPr lang="ja-JP" altLang="en-US" sz="1292" b="1" dirty="0">
                <a:latin typeface="Meiryo UI" panose="020B0604030504040204" pitchFamily="50" charset="-128"/>
                <a:ea typeface="Meiryo UI" panose="020B0604030504040204" pitchFamily="50" charset="-128"/>
              </a:rPr>
              <a:t>課題は財政面・人材面・情報面といった各リソースが挙げられるが、コロナ禍を受けて</a:t>
            </a:r>
            <a:r>
              <a:rPr lang="ja-JP" altLang="en-US" sz="1292" b="1" u="sng" dirty="0">
                <a:latin typeface="Meiryo UI" panose="020B0604030504040204" pitchFamily="50" charset="-128"/>
                <a:ea typeface="Meiryo UI" panose="020B0604030504040204" pitchFamily="50" charset="-128"/>
              </a:rPr>
              <a:t>人材の不足がより顕著に</a:t>
            </a:r>
            <a:r>
              <a:rPr lang="ja-JP" altLang="en-US" sz="1292" b="1" dirty="0">
                <a:latin typeface="Meiryo UI" panose="020B0604030504040204" pitchFamily="50" charset="-128"/>
                <a:ea typeface="Meiryo UI" panose="020B0604030504040204" pitchFamily="50" charset="-128"/>
              </a:rPr>
              <a:t>なっている。</a:t>
            </a:r>
          </a:p>
        </p:txBody>
      </p:sp>
      <p:sp>
        <p:nvSpPr>
          <p:cNvPr id="6" name="正方形/長方形 5"/>
          <p:cNvSpPr/>
          <p:nvPr/>
        </p:nvSpPr>
        <p:spPr>
          <a:xfrm>
            <a:off x="142652" y="2790855"/>
            <a:ext cx="4572000" cy="291170"/>
          </a:xfrm>
          <a:prstGeom prst="rect">
            <a:avLst/>
          </a:prstGeom>
        </p:spPr>
        <p:txBody>
          <a:bodyPr>
            <a:spAutoFit/>
          </a:bodyPr>
          <a:lstStyle/>
          <a:p>
            <a:r>
              <a:rPr lang="ja-JP" altLang="en-US" sz="1292" b="1" dirty="0">
                <a:latin typeface="Meiryo UI" panose="020B0604030504040204" pitchFamily="50" charset="-128"/>
                <a:ea typeface="Meiryo UI" panose="020B0604030504040204" pitchFamily="50" charset="-128"/>
              </a:rPr>
              <a:t>域内市町村のデジタル化状況比較（大阪・東京・神奈川・愛知）</a:t>
            </a:r>
          </a:p>
        </p:txBody>
      </p:sp>
      <p:sp>
        <p:nvSpPr>
          <p:cNvPr id="34" name="正方形/長方形 33"/>
          <p:cNvSpPr/>
          <p:nvPr/>
        </p:nvSpPr>
        <p:spPr>
          <a:xfrm>
            <a:off x="5150707" y="2791344"/>
            <a:ext cx="4572000" cy="291170"/>
          </a:xfrm>
          <a:prstGeom prst="rect">
            <a:avLst/>
          </a:prstGeom>
        </p:spPr>
        <p:txBody>
          <a:bodyPr>
            <a:spAutoFit/>
          </a:bodyPr>
          <a:lstStyle/>
          <a:p>
            <a:r>
              <a:rPr lang="ja-JP" altLang="en-US" sz="1292" b="1" dirty="0">
                <a:latin typeface="Meiryo UI" panose="020B0604030504040204" pitchFamily="50" charset="-128"/>
                <a:ea typeface="Meiryo UI" panose="020B0604030504040204" pitchFamily="50" charset="-128"/>
              </a:rPr>
              <a:t>府内域内市町村のデジタル人材の充足感</a:t>
            </a:r>
          </a:p>
        </p:txBody>
      </p:sp>
      <p:pic>
        <p:nvPicPr>
          <p:cNvPr id="9" name="図 8"/>
          <p:cNvPicPr>
            <a:picLocks noChangeAspect="1"/>
          </p:cNvPicPr>
          <p:nvPr/>
        </p:nvPicPr>
        <p:blipFill>
          <a:blip r:embed="rId4"/>
          <a:stretch>
            <a:fillRect/>
          </a:stretch>
        </p:blipFill>
        <p:spPr>
          <a:xfrm>
            <a:off x="224065" y="3105841"/>
            <a:ext cx="3949122" cy="3255699"/>
          </a:xfrm>
          <a:prstGeom prst="rect">
            <a:avLst/>
          </a:prstGeom>
        </p:spPr>
      </p:pic>
      <p:sp>
        <p:nvSpPr>
          <p:cNvPr id="38" name="四角形吹き出し 37"/>
          <p:cNvSpPr/>
          <p:nvPr/>
        </p:nvSpPr>
        <p:spPr bwMode="auto">
          <a:xfrm>
            <a:off x="4583756" y="3692570"/>
            <a:ext cx="1357988" cy="279650"/>
          </a:xfrm>
          <a:prstGeom prst="wedgeRectCallout">
            <a:avLst>
              <a:gd name="adj1" fmla="val 88004"/>
              <a:gd name="adj2" fmla="val 66664"/>
            </a:avLst>
          </a:prstGeom>
          <a:solidFill>
            <a:schemeClr val="bg1"/>
          </a:solidFill>
          <a:ln w="9525">
            <a:solidFill>
              <a:schemeClr val="accent1"/>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292" dirty="0">
                <a:latin typeface="Meiryo UI" panose="020B0604030504040204" pitchFamily="50" charset="-128"/>
                <a:ea typeface="Meiryo UI" panose="020B0604030504040204" pitchFamily="50" charset="-128"/>
                <a:cs typeface="Tahoma" pitchFamily="34" charset="0"/>
              </a:rPr>
              <a:t>窓口の三密対策</a:t>
            </a:r>
          </a:p>
        </p:txBody>
      </p:sp>
      <p:sp>
        <p:nvSpPr>
          <p:cNvPr id="39" name="四角形吹き出し 38"/>
          <p:cNvSpPr/>
          <p:nvPr/>
        </p:nvSpPr>
        <p:spPr bwMode="auto">
          <a:xfrm>
            <a:off x="4594585" y="4736893"/>
            <a:ext cx="1191777" cy="232642"/>
          </a:xfrm>
          <a:prstGeom prst="wedgeRectCallout">
            <a:avLst>
              <a:gd name="adj1" fmla="val 76487"/>
              <a:gd name="adj2" fmla="val 39040"/>
            </a:avLst>
          </a:prstGeom>
          <a:solidFill>
            <a:schemeClr val="bg1"/>
          </a:solidFill>
          <a:ln w="9525">
            <a:solidFill>
              <a:schemeClr val="accent1"/>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292" dirty="0">
                <a:latin typeface="Meiryo UI" panose="020B0604030504040204" pitchFamily="50" charset="-128"/>
                <a:ea typeface="Meiryo UI" panose="020B0604030504040204" pitchFamily="50" charset="-128"/>
                <a:cs typeface="Tahoma" pitchFamily="34" charset="0"/>
              </a:rPr>
              <a:t>標準化対応</a:t>
            </a:r>
          </a:p>
        </p:txBody>
      </p:sp>
      <p:sp>
        <p:nvSpPr>
          <p:cNvPr id="40" name="四角形吹き出し 39"/>
          <p:cNvSpPr/>
          <p:nvPr/>
        </p:nvSpPr>
        <p:spPr bwMode="auto">
          <a:xfrm>
            <a:off x="4936324" y="5758238"/>
            <a:ext cx="1005420" cy="256445"/>
          </a:xfrm>
          <a:prstGeom prst="wedgeRectCallout">
            <a:avLst>
              <a:gd name="adj1" fmla="val 94889"/>
              <a:gd name="adj2" fmla="val -93403"/>
            </a:avLst>
          </a:prstGeom>
          <a:solidFill>
            <a:schemeClr val="bg1"/>
          </a:solidFill>
          <a:ln w="9525">
            <a:solidFill>
              <a:schemeClr val="accent1"/>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292" dirty="0">
                <a:latin typeface="Meiryo UI" panose="020B0604030504040204" pitchFamily="50" charset="-128"/>
                <a:ea typeface="Meiryo UI" panose="020B0604030504040204" pitchFamily="50" charset="-128"/>
                <a:cs typeface="Tahoma" pitchFamily="34" charset="0"/>
              </a:rPr>
              <a:t>財政難</a:t>
            </a:r>
          </a:p>
        </p:txBody>
      </p:sp>
      <p:sp>
        <p:nvSpPr>
          <p:cNvPr id="41" name="正方形/長方形 40"/>
          <p:cNvSpPr/>
          <p:nvPr/>
        </p:nvSpPr>
        <p:spPr>
          <a:xfrm>
            <a:off x="224064" y="6319542"/>
            <a:ext cx="4572000" cy="234360"/>
          </a:xfrm>
          <a:prstGeom prst="rect">
            <a:avLst/>
          </a:prstGeom>
        </p:spPr>
        <p:txBody>
          <a:bodyPr>
            <a:spAutoFit/>
          </a:bodyPr>
          <a:lstStyle/>
          <a:p>
            <a:r>
              <a:rPr lang="ja-JP" altLang="en-US" sz="923" dirty="0">
                <a:latin typeface="Meiryo UI" panose="020B0604030504040204" pitchFamily="50" charset="-128"/>
                <a:ea typeface="Meiryo UI" panose="020B0604030504040204" pitchFamily="50" charset="-128"/>
              </a:rPr>
              <a:t>総務省</a:t>
            </a:r>
            <a:r>
              <a:rPr lang="en-US" altLang="ja-JP" sz="923" dirty="0">
                <a:latin typeface="Meiryo UI" panose="020B0604030504040204" pitchFamily="50" charset="-128"/>
                <a:ea typeface="Meiryo UI" panose="020B0604030504040204" pitchFamily="50" charset="-128"/>
              </a:rPr>
              <a:t>『</a:t>
            </a:r>
            <a:r>
              <a:rPr lang="zh-TW" altLang="en-US" sz="923" dirty="0">
                <a:latin typeface="Meiryo UI" panose="020B0604030504040204" pitchFamily="50" charset="-128"/>
                <a:ea typeface="Meiryo UI" panose="020B0604030504040204" pitchFamily="50" charset="-128"/>
              </a:rPr>
              <a:t>地方自治情報管理</a:t>
            </a:r>
            <a:r>
              <a:rPr lang="ja-JP" altLang="en-US" sz="923" dirty="0">
                <a:latin typeface="Meiryo UI" panose="020B0604030504040204" pitchFamily="50" charset="-128"/>
                <a:ea typeface="Meiryo UI" panose="020B0604030504040204" pitchFamily="50" charset="-128"/>
              </a:rPr>
              <a:t>概要（</a:t>
            </a:r>
            <a:r>
              <a:rPr lang="en-US" altLang="ja-JP" sz="923" dirty="0">
                <a:latin typeface="Meiryo UI" panose="020B0604030504040204" pitchFamily="50" charset="-128"/>
                <a:ea typeface="Meiryo UI" panose="020B0604030504040204" pitchFamily="50" charset="-128"/>
              </a:rPr>
              <a:t>2019</a:t>
            </a:r>
            <a:r>
              <a:rPr lang="ja-JP" altLang="en-US" sz="923" dirty="0">
                <a:latin typeface="Meiryo UI" panose="020B0604030504040204" pitchFamily="50" charset="-128"/>
                <a:ea typeface="Meiryo UI" panose="020B0604030504040204" pitchFamily="50" charset="-128"/>
              </a:rPr>
              <a:t>年度）</a:t>
            </a:r>
            <a:r>
              <a:rPr lang="en-US" altLang="ja-JP" sz="923" dirty="0">
                <a:latin typeface="Meiryo UI" panose="020B0604030504040204" pitchFamily="50" charset="-128"/>
                <a:ea typeface="Meiryo UI" panose="020B0604030504040204" pitchFamily="50" charset="-128"/>
              </a:rPr>
              <a:t>』</a:t>
            </a:r>
            <a:r>
              <a:rPr lang="ja-JP" altLang="en-US" sz="923" dirty="0">
                <a:latin typeface="Meiryo UI" panose="020B0604030504040204" pitchFamily="50" charset="-128"/>
                <a:ea typeface="Meiryo UI" panose="020B0604030504040204" pitchFamily="50" charset="-128"/>
              </a:rPr>
              <a:t>を基に日経グローカル社が採点</a:t>
            </a:r>
            <a:endParaRPr lang="en-US" altLang="ja-JP" sz="923" dirty="0">
              <a:latin typeface="Meiryo UI" panose="020B0604030504040204" pitchFamily="50" charset="-128"/>
              <a:ea typeface="Meiryo UI" panose="020B0604030504040204" pitchFamily="50" charset="-128"/>
            </a:endParaRPr>
          </a:p>
        </p:txBody>
      </p:sp>
      <p:sp>
        <p:nvSpPr>
          <p:cNvPr id="42" name="正方形/長方形 41"/>
          <p:cNvSpPr/>
          <p:nvPr/>
        </p:nvSpPr>
        <p:spPr>
          <a:xfrm>
            <a:off x="4469904" y="6192821"/>
            <a:ext cx="4784309" cy="234360"/>
          </a:xfrm>
          <a:prstGeom prst="rect">
            <a:avLst/>
          </a:prstGeom>
        </p:spPr>
        <p:txBody>
          <a:bodyPr wrap="square">
            <a:spAutoFit/>
          </a:bodyPr>
          <a:lstStyle/>
          <a:p>
            <a:r>
              <a:rPr lang="ja-JP" altLang="en-US" sz="923" dirty="0">
                <a:latin typeface="Meiryo UI" panose="020B0604030504040204" pitchFamily="50" charset="-128"/>
                <a:ea typeface="Meiryo UI" panose="020B0604030504040204" pitchFamily="50" charset="-128"/>
              </a:rPr>
              <a:t>大阪府調査</a:t>
            </a:r>
            <a:r>
              <a:rPr lang="en-US" altLang="ja-JP" sz="923" dirty="0">
                <a:latin typeface="Meiryo UI" panose="020B0604030504040204" pitchFamily="50" charset="-128"/>
                <a:ea typeface="Meiryo UI" panose="020B0604030504040204" pitchFamily="50" charset="-128"/>
              </a:rPr>
              <a:t>『</a:t>
            </a:r>
            <a:r>
              <a:rPr lang="ja-JP" altLang="en-US" sz="923" dirty="0">
                <a:latin typeface="Meiryo UI" panose="020B0604030504040204" pitchFamily="50" charset="-128"/>
                <a:ea typeface="Meiryo UI" panose="020B0604030504040204" pitchFamily="50" charset="-128"/>
              </a:rPr>
              <a:t>行政</a:t>
            </a:r>
            <a:r>
              <a:rPr lang="en-US" altLang="ja-JP" sz="923" dirty="0">
                <a:latin typeface="Meiryo UI" panose="020B0604030504040204" pitchFamily="50" charset="-128"/>
                <a:ea typeface="Meiryo UI" panose="020B0604030504040204" pitchFamily="50" charset="-128"/>
              </a:rPr>
              <a:t>DX</a:t>
            </a:r>
            <a:r>
              <a:rPr lang="ja-JP" altLang="en-US" sz="923" dirty="0">
                <a:latin typeface="Meiryo UI" panose="020B0604030504040204" pitchFamily="50" charset="-128"/>
                <a:ea typeface="Meiryo UI" panose="020B0604030504040204" pitchFamily="50" charset="-128"/>
              </a:rPr>
              <a:t>推進状況一覧表及び外部デジタル専門人材について（</a:t>
            </a:r>
            <a:r>
              <a:rPr lang="en-US" altLang="ja-JP" sz="923" dirty="0">
                <a:latin typeface="Meiryo UI" panose="020B0604030504040204" pitchFamily="50" charset="-128"/>
                <a:ea typeface="Meiryo UI" panose="020B0604030504040204" pitchFamily="50" charset="-128"/>
              </a:rPr>
              <a:t>2021</a:t>
            </a:r>
            <a:r>
              <a:rPr lang="ja-JP" altLang="en-US" sz="923" dirty="0">
                <a:latin typeface="Meiryo UI" panose="020B0604030504040204" pitchFamily="50" charset="-128"/>
                <a:ea typeface="Meiryo UI" panose="020B0604030504040204" pitchFamily="50" charset="-128"/>
              </a:rPr>
              <a:t>年２月）</a:t>
            </a:r>
            <a:r>
              <a:rPr lang="en-US" altLang="ja-JP" sz="923" dirty="0">
                <a:latin typeface="Meiryo UI" panose="020B0604030504040204" pitchFamily="50" charset="-128"/>
                <a:ea typeface="Meiryo UI" panose="020B0604030504040204" pitchFamily="50" charset="-128"/>
              </a:rPr>
              <a:t>』</a:t>
            </a:r>
          </a:p>
        </p:txBody>
      </p:sp>
      <p:pic>
        <p:nvPicPr>
          <p:cNvPr id="43" name="図 42">
            <a:extLst>
              <a:ext uri="{FF2B5EF4-FFF2-40B4-BE49-F238E27FC236}">
                <a16:creationId xmlns:a16="http://schemas.microsoft.com/office/drawing/2014/main" id="{C133BBE8-B4F9-4B9A-A972-954F9BEDDC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66965" y="1921272"/>
            <a:ext cx="953333" cy="750422"/>
          </a:xfrm>
          <a:prstGeom prst="rect">
            <a:avLst/>
          </a:prstGeom>
        </p:spPr>
      </p:pic>
      <p:pic>
        <p:nvPicPr>
          <p:cNvPr id="44" name="Picture 14" descr="■">
            <a:extLst>
              <a:ext uri="{FF2B5EF4-FFF2-40B4-BE49-F238E27FC236}">
                <a16:creationId xmlns:a16="http://schemas.microsoft.com/office/drawing/2014/main" id="{76C54455-3DA3-4D67-8C4D-D8B620DABFC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7193" y="1900215"/>
            <a:ext cx="749574" cy="835180"/>
          </a:xfrm>
          <a:prstGeom prst="rect">
            <a:avLst/>
          </a:prstGeom>
          <a:noFill/>
          <a:extLst>
            <a:ext uri="{909E8E84-426E-40DD-AFC4-6F175D3DCCD1}">
              <a14:hiddenFill xmlns:a14="http://schemas.microsoft.com/office/drawing/2010/main">
                <a:solidFill>
                  <a:srgbClr val="FFFFFF"/>
                </a:solidFill>
              </a14:hiddenFill>
            </a:ext>
          </a:extLst>
        </p:spPr>
      </p:pic>
      <p:sp>
        <p:nvSpPr>
          <p:cNvPr id="11" name="四角形吹き出し 10"/>
          <p:cNvSpPr/>
          <p:nvPr/>
        </p:nvSpPr>
        <p:spPr bwMode="auto">
          <a:xfrm>
            <a:off x="1415675" y="2070048"/>
            <a:ext cx="2028702" cy="424160"/>
          </a:xfrm>
          <a:prstGeom prst="wedgeRectCallout">
            <a:avLst>
              <a:gd name="adj1" fmla="val -62325"/>
              <a:gd name="adj2" fmla="val 16697"/>
            </a:avLst>
          </a:prstGeom>
          <a:solidFill>
            <a:schemeClr val="bg1"/>
          </a:solidFill>
          <a:ln w="9525">
            <a:solidFill>
              <a:schemeClr val="tx1"/>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292" dirty="0">
                <a:latin typeface="Meiryo UI" panose="020B0604030504040204" pitchFamily="50" charset="-128"/>
                <a:ea typeface="Meiryo UI" panose="020B0604030504040204" pitchFamily="50" charset="-128"/>
                <a:cs typeface="Tahoma" pitchFamily="34" charset="0"/>
              </a:rPr>
              <a:t>引っ越し前はオンラインで</a:t>
            </a:r>
            <a:endParaRPr kumimoji="1" lang="en-US" altLang="ja-JP" sz="1292" dirty="0">
              <a:latin typeface="Meiryo UI" panose="020B0604030504040204" pitchFamily="50" charset="-128"/>
              <a:ea typeface="Meiryo UI" panose="020B0604030504040204" pitchFamily="50" charset="-128"/>
              <a:cs typeface="Tahoma" pitchFamily="34" charset="0"/>
            </a:endParaRPr>
          </a:p>
          <a:p>
            <a:pPr algn="ctr" eaLnBrk="0" hangingPunct="0"/>
            <a:r>
              <a:rPr lang="ja-JP" altLang="en-US" sz="1292" dirty="0">
                <a:latin typeface="Meiryo UI" panose="020B0604030504040204" pitchFamily="50" charset="-128"/>
                <a:ea typeface="Meiryo UI" panose="020B0604030504040204" pitchFamily="50" charset="-128"/>
                <a:cs typeface="Tahoma" pitchFamily="34" charset="0"/>
              </a:rPr>
              <a:t>手</a:t>
            </a:r>
            <a:r>
              <a:rPr kumimoji="1" lang="ja-JP" altLang="en-US" sz="1292" dirty="0">
                <a:latin typeface="Meiryo UI" panose="020B0604030504040204" pitchFamily="50" charset="-128"/>
                <a:ea typeface="Meiryo UI" panose="020B0604030504040204" pitchFamily="50" charset="-128"/>
                <a:cs typeface="Tahoma" pitchFamily="34" charset="0"/>
              </a:rPr>
              <a:t>続き出来たのになぁ</a:t>
            </a:r>
            <a:r>
              <a:rPr kumimoji="1" lang="en-US" altLang="ja-JP" sz="1292" dirty="0">
                <a:latin typeface="Meiryo UI" panose="020B0604030504040204" pitchFamily="50" charset="-128"/>
                <a:ea typeface="Meiryo UI" panose="020B0604030504040204" pitchFamily="50" charset="-128"/>
                <a:cs typeface="Tahoma" pitchFamily="34" charset="0"/>
              </a:rPr>
              <a:t>…</a:t>
            </a:r>
            <a:endParaRPr kumimoji="1" lang="ja-JP" altLang="en-US" sz="1292" dirty="0">
              <a:latin typeface="Meiryo UI" panose="020B0604030504040204" pitchFamily="50" charset="-128"/>
              <a:ea typeface="Meiryo UI" panose="020B0604030504040204" pitchFamily="50" charset="-128"/>
              <a:cs typeface="Tahoma" pitchFamily="34" charset="0"/>
            </a:endParaRPr>
          </a:p>
        </p:txBody>
      </p:sp>
      <p:sp>
        <p:nvSpPr>
          <p:cNvPr id="45" name="四角形吹き出し 44"/>
          <p:cNvSpPr/>
          <p:nvPr/>
        </p:nvSpPr>
        <p:spPr bwMode="auto">
          <a:xfrm>
            <a:off x="6581137" y="2047195"/>
            <a:ext cx="2198804" cy="424160"/>
          </a:xfrm>
          <a:prstGeom prst="wedgeRectCallout">
            <a:avLst>
              <a:gd name="adj1" fmla="val -62325"/>
              <a:gd name="adj2" fmla="val 16697"/>
            </a:avLst>
          </a:prstGeom>
          <a:solidFill>
            <a:schemeClr val="bg1"/>
          </a:solidFill>
          <a:ln w="9525">
            <a:solidFill>
              <a:schemeClr val="tx1"/>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292" dirty="0">
                <a:latin typeface="Meiryo UI" panose="020B0604030504040204" pitchFamily="50" charset="-128"/>
                <a:ea typeface="Meiryo UI" panose="020B0604030504040204" pitchFamily="50" charset="-128"/>
                <a:cs typeface="Tahoma" pitchFamily="34" charset="0"/>
              </a:rPr>
              <a:t>コロナ禍で仕事が増えて、</a:t>
            </a:r>
            <a:endParaRPr kumimoji="1" lang="en-US" altLang="ja-JP" sz="1292" dirty="0">
              <a:latin typeface="Meiryo UI" panose="020B0604030504040204" pitchFamily="50" charset="-128"/>
              <a:ea typeface="Meiryo UI" panose="020B0604030504040204" pitchFamily="50" charset="-128"/>
              <a:cs typeface="Tahoma" pitchFamily="34" charset="0"/>
            </a:endParaRPr>
          </a:p>
          <a:p>
            <a:pPr algn="ctr" eaLnBrk="0" hangingPunct="0"/>
            <a:r>
              <a:rPr lang="ja-JP" altLang="en-US" sz="1292" dirty="0">
                <a:latin typeface="Meiryo UI" panose="020B0604030504040204" pitchFamily="50" charset="-128"/>
                <a:ea typeface="Meiryo UI" panose="020B0604030504040204" pitchFamily="50" charset="-128"/>
                <a:cs typeface="Tahoma" pitchFamily="34" charset="0"/>
              </a:rPr>
              <a:t>新しいことに手が回らない</a:t>
            </a:r>
            <a:r>
              <a:rPr lang="en-US" altLang="ja-JP" sz="1292" dirty="0">
                <a:latin typeface="Meiryo UI" panose="020B0604030504040204" pitchFamily="50" charset="-128"/>
                <a:ea typeface="Meiryo UI" panose="020B0604030504040204" pitchFamily="50" charset="-128"/>
                <a:cs typeface="Tahoma" pitchFamily="34" charset="0"/>
              </a:rPr>
              <a:t>…</a:t>
            </a:r>
            <a:endParaRPr kumimoji="1" lang="ja-JP" altLang="en-US" sz="1292" dirty="0">
              <a:latin typeface="Meiryo UI" panose="020B0604030504040204" pitchFamily="50" charset="-128"/>
              <a:ea typeface="Meiryo UI" panose="020B0604030504040204" pitchFamily="50" charset="-128"/>
              <a:cs typeface="Tahoma" pitchFamily="34" charset="0"/>
            </a:endParaRPr>
          </a:p>
        </p:txBody>
      </p:sp>
      <p:sp>
        <p:nvSpPr>
          <p:cNvPr id="48" name="四角形吹き出し 47"/>
          <p:cNvSpPr/>
          <p:nvPr/>
        </p:nvSpPr>
        <p:spPr bwMode="auto">
          <a:xfrm>
            <a:off x="4749967" y="5292954"/>
            <a:ext cx="1191777" cy="232642"/>
          </a:xfrm>
          <a:prstGeom prst="wedgeRectCallout">
            <a:avLst>
              <a:gd name="adj1" fmla="val 78600"/>
              <a:gd name="adj2" fmla="val -63847"/>
            </a:avLst>
          </a:prstGeom>
          <a:solidFill>
            <a:schemeClr val="bg1"/>
          </a:solidFill>
          <a:ln w="9525">
            <a:solidFill>
              <a:schemeClr val="accent1"/>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r>
              <a:rPr kumimoji="1" lang="ja-JP" altLang="en-US" sz="1292" dirty="0">
                <a:latin typeface="Meiryo UI" panose="020B0604030504040204" pitchFamily="50" charset="-128"/>
                <a:ea typeface="Meiryo UI" panose="020B0604030504040204" pitchFamily="50" charset="-128"/>
                <a:cs typeface="Tahoma" pitchFamily="34" charset="0"/>
              </a:rPr>
              <a:t>テレワーク推進</a:t>
            </a:r>
          </a:p>
        </p:txBody>
      </p:sp>
      <p:sp>
        <p:nvSpPr>
          <p:cNvPr id="18" name="テキスト ボックス 17"/>
          <p:cNvSpPr txBox="1"/>
          <p:nvPr/>
        </p:nvSpPr>
        <p:spPr>
          <a:xfrm>
            <a:off x="325874" y="2211633"/>
            <a:ext cx="759837" cy="248530"/>
          </a:xfrm>
          <a:prstGeom prst="rect">
            <a:avLst/>
          </a:prstGeom>
          <a:noFill/>
        </p:spPr>
        <p:txBody>
          <a:bodyPr wrap="square" rtlCol="0">
            <a:spAutoFit/>
          </a:bodyPr>
          <a:lstStyle/>
          <a:p>
            <a:r>
              <a:rPr kumimoji="1" lang="ja-JP" altLang="en-US" sz="1015" dirty="0">
                <a:latin typeface="Meiryo UI" panose="020B0604030504040204" pitchFamily="50" charset="-128"/>
                <a:ea typeface="Meiryo UI" panose="020B0604030504040204" pitchFamily="50" charset="-128"/>
              </a:rPr>
              <a:t>住民</a:t>
            </a:r>
          </a:p>
        </p:txBody>
      </p:sp>
      <p:sp>
        <p:nvSpPr>
          <p:cNvPr id="50" name="テキスト ボックス 49"/>
          <p:cNvSpPr txBox="1"/>
          <p:nvPr/>
        </p:nvSpPr>
        <p:spPr>
          <a:xfrm>
            <a:off x="4796065" y="2210749"/>
            <a:ext cx="759837" cy="248530"/>
          </a:xfrm>
          <a:prstGeom prst="rect">
            <a:avLst/>
          </a:prstGeom>
          <a:noFill/>
        </p:spPr>
        <p:txBody>
          <a:bodyPr wrap="square" rtlCol="0">
            <a:spAutoFit/>
          </a:bodyPr>
          <a:lstStyle/>
          <a:p>
            <a:r>
              <a:rPr lang="ja-JP" altLang="en-US" sz="1015" dirty="0">
                <a:latin typeface="Meiryo UI" panose="020B0604030504040204" pitchFamily="50" charset="-128"/>
                <a:ea typeface="Meiryo UI" panose="020B0604030504040204" pitchFamily="50" charset="-128"/>
              </a:rPr>
              <a:t>市町村</a:t>
            </a:r>
            <a:endParaRPr kumimoji="1" lang="ja-JP" altLang="en-US" sz="1015"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4796064" y="3330198"/>
            <a:ext cx="1239884" cy="291170"/>
          </a:xfrm>
          <a:prstGeom prst="rect">
            <a:avLst/>
          </a:prstGeom>
          <a:noFill/>
        </p:spPr>
        <p:txBody>
          <a:bodyPr wrap="square" rtlCol="0">
            <a:spAutoFit/>
          </a:bodyPr>
          <a:lstStyle/>
          <a:p>
            <a:r>
              <a:rPr kumimoji="1" lang="ja-JP" altLang="en-US" sz="1292" u="sng" dirty="0">
                <a:latin typeface="Meiryo UI" panose="020B0604030504040204" pitchFamily="50" charset="-128"/>
                <a:ea typeface="Meiryo UI" panose="020B0604030504040204" pitchFamily="50" charset="-128"/>
              </a:rPr>
              <a:t>不足の背景</a:t>
            </a:r>
          </a:p>
        </p:txBody>
      </p:sp>
      <p:sp>
        <p:nvSpPr>
          <p:cNvPr id="30" name="テキスト ボックス 29">
            <a:extLst>
              <a:ext uri="{FF2B5EF4-FFF2-40B4-BE49-F238E27FC236}">
                <a16:creationId xmlns:a16="http://schemas.microsoft.com/office/drawing/2014/main" id="{ABBFDCA3-09BA-4070-A1EA-83968A2741E1}"/>
              </a:ext>
            </a:extLst>
          </p:cNvPr>
          <p:cNvSpPr txBox="1"/>
          <p:nvPr/>
        </p:nvSpPr>
        <p:spPr>
          <a:xfrm>
            <a:off x="118583" y="703774"/>
            <a:ext cx="9013694" cy="269009"/>
          </a:xfrm>
          <a:prstGeom prst="rect">
            <a:avLst/>
          </a:prstGeom>
          <a:noFill/>
          <a:ln w="6350">
            <a:solidFill>
              <a:schemeClr val="tx1"/>
            </a:solidFill>
          </a:ln>
        </p:spPr>
        <p:txBody>
          <a:bodyPr wrap="square" rtlCol="0" anchor="ctr">
            <a:noAutofit/>
          </a:bodyPr>
          <a:lstStyle/>
          <a:p>
            <a:r>
              <a:rPr lang="ja-JP" altLang="en-US" sz="1292" b="1" dirty="0">
                <a:latin typeface="Meiryo UI" panose="020B0604030504040204" pitchFamily="50" charset="-128"/>
                <a:ea typeface="Meiryo UI" panose="020B0604030504040204" pitchFamily="50" charset="-128"/>
              </a:rPr>
              <a:t>市町村の財政状況や規模の大小に左右されることなく、住民がデジタルサービスを享受できるように</a:t>
            </a:r>
            <a:r>
              <a:rPr lang="en-US" altLang="ja-JP" sz="1292" b="1" dirty="0">
                <a:latin typeface="Meiryo UI" panose="020B0604030504040204" pitchFamily="50" charset="-128"/>
                <a:ea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rPr>
              <a:t>市町村</a:t>
            </a:r>
            <a:r>
              <a:rPr lang="en-US" altLang="ja-JP" sz="1292" b="1" dirty="0">
                <a:latin typeface="Meiryo UI" panose="020B0604030504040204" pitchFamily="50" charset="-128"/>
                <a:ea typeface="Meiryo UI" panose="020B0604030504040204" pitchFamily="50" charset="-128"/>
              </a:rPr>
              <a:t>DX</a:t>
            </a:r>
            <a:r>
              <a:rPr lang="ja-JP" altLang="en-US" sz="1292" b="1" dirty="0">
                <a:latin typeface="Meiryo UI" panose="020B0604030504040204" pitchFamily="50" charset="-128"/>
                <a:ea typeface="Meiryo UI" panose="020B0604030504040204" pitchFamily="50" charset="-128"/>
              </a:rPr>
              <a:t>支援</a:t>
            </a:r>
            <a:r>
              <a:rPr lang="en-US" altLang="ja-JP" sz="1292" b="1" dirty="0">
                <a:latin typeface="Meiryo UI" panose="020B0604030504040204" pitchFamily="50" charset="-128"/>
                <a:ea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rPr>
              <a:t>に取り組みます。</a:t>
            </a:r>
            <a:endParaRPr lang="en-US" altLang="ja-JP" sz="1292"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6891818" y="6348324"/>
            <a:ext cx="2133600" cy="337038"/>
          </a:xfrm>
        </p:spPr>
        <p:txBody>
          <a:bodyPr/>
          <a:lstStyle/>
          <a:p>
            <a:fld id="{6E5DE390-0CB9-41F3-AFBC-609A6CE2A1FD}" type="slidenum">
              <a:rPr kumimoji="1" lang="ja-JP" altLang="en-US" smtClean="0"/>
              <a:t>11</a:t>
            </a:fld>
            <a:endParaRPr kumimoji="1" lang="ja-JP" altLang="en-US" dirty="0"/>
          </a:p>
        </p:txBody>
      </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6861220" y="272485"/>
            <a:ext cx="2164085" cy="340991"/>
          </a:xfrm>
          <a:prstGeom prst="rect">
            <a:avLst/>
          </a:prstGeom>
          <a:solidFill>
            <a:schemeClr val="bg1"/>
          </a:solidFill>
          <a:ln w="6350">
            <a:solidFill>
              <a:schemeClr val="tx1"/>
            </a:solidFill>
          </a:ln>
        </p:spPr>
        <p:txBody>
          <a:bodyPr wrap="square" lIns="0" tIns="0" rIns="0" bIns="0" rtlCol="0">
            <a:spAutoFit/>
          </a:bodyPr>
          <a:lstStyle/>
          <a:p>
            <a:pPr algn="ctr"/>
            <a:r>
              <a:rPr lang="ja-JP" altLang="en-US" sz="1108" dirty="0">
                <a:latin typeface="Meiryo UI" panose="020B0604030504040204" pitchFamily="50" charset="-128"/>
                <a:ea typeface="Meiryo UI" panose="020B0604030504040204" pitchFamily="50" charset="-128"/>
              </a:rPr>
              <a:t>大阪府のデジタル改革の実現に向けた</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中期計画</a:t>
            </a:r>
            <a:r>
              <a:rPr lang="en-US" altLang="ja-JP" sz="1108" dirty="0">
                <a:latin typeface="Meiryo UI" panose="020B0604030504040204" pitchFamily="50" charset="-128"/>
                <a:ea typeface="Meiryo UI" panose="020B0604030504040204" pitchFamily="50" charset="-128"/>
              </a:rPr>
              <a:t>(R4.3)</a:t>
            </a:r>
            <a:r>
              <a:rPr lang="ja-JP" altLang="en-US" sz="1108" dirty="0">
                <a:latin typeface="Meiryo UI" panose="020B0604030504040204" pitchFamily="50" charset="-128"/>
                <a:ea typeface="Meiryo UI" panose="020B0604030504040204" pitchFamily="50" charset="-128"/>
              </a:rPr>
              <a:t>より抜粋</a:t>
            </a:r>
            <a:endParaRPr lang="en-US" altLang="ja-JP" sz="1108"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046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2D99276-D76B-48C2-ABA3-F2E580A7161E}"/>
              </a:ext>
            </a:extLst>
          </p:cNvPr>
          <p:cNvSpPr>
            <a:spLocks noGrp="1"/>
          </p:cNvSpPr>
          <p:nvPr>
            <p:ph type="sldNum" sz="quarter" idx="12"/>
          </p:nvPr>
        </p:nvSpPr>
        <p:spPr>
          <a:xfrm>
            <a:off x="6846327" y="6407153"/>
            <a:ext cx="2057400" cy="365125"/>
          </a:xfrm>
        </p:spPr>
        <p:txBody>
          <a:bodyPr/>
          <a:lstStyle/>
          <a:p>
            <a:fld id="{4DD065FF-2431-45A5-A57E-1969A27DD902}" type="slidenum">
              <a:rPr kumimoji="1" lang="ja-JP" altLang="en-US" smtClean="0"/>
              <a:t>12</a:t>
            </a:fld>
            <a:endParaRPr kumimoji="1" lang="ja-JP" altLang="en-US"/>
          </a:p>
        </p:txBody>
      </p:sp>
      <p:graphicFrame>
        <p:nvGraphicFramePr>
          <p:cNvPr id="11" name="グラフ 10">
            <a:extLst>
              <a:ext uri="{FF2B5EF4-FFF2-40B4-BE49-F238E27FC236}">
                <a16:creationId xmlns:a16="http://schemas.microsoft.com/office/drawing/2014/main" id="{817966C6-53A6-44E8-8DE4-B4D4AF4D7B8E}"/>
              </a:ext>
            </a:extLst>
          </p:cNvPr>
          <p:cNvGraphicFramePr/>
          <p:nvPr/>
        </p:nvGraphicFramePr>
        <p:xfrm>
          <a:off x="241555" y="1586383"/>
          <a:ext cx="2913577" cy="2303229"/>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直線コネクタ 12">
            <a:extLst>
              <a:ext uri="{FF2B5EF4-FFF2-40B4-BE49-F238E27FC236}">
                <a16:creationId xmlns:a16="http://schemas.microsoft.com/office/drawing/2014/main" id="{C7FF4B9B-A8E4-48A8-A7FB-978F13E6A78F}"/>
              </a:ext>
            </a:extLst>
          </p:cNvPr>
          <p:cNvCxnSpPr>
            <a:cxnSpLocks/>
          </p:cNvCxnSpPr>
          <p:nvPr/>
        </p:nvCxnSpPr>
        <p:spPr>
          <a:xfrm flipH="1" flipV="1">
            <a:off x="666692" y="2418665"/>
            <a:ext cx="223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7" name="グラフ 16">
            <a:extLst>
              <a:ext uri="{FF2B5EF4-FFF2-40B4-BE49-F238E27FC236}">
                <a16:creationId xmlns:a16="http://schemas.microsoft.com/office/drawing/2014/main" id="{45DFC3B2-721D-438A-91DF-6C0B42EB86D9}"/>
              </a:ext>
            </a:extLst>
          </p:cNvPr>
          <p:cNvGraphicFramePr/>
          <p:nvPr/>
        </p:nvGraphicFramePr>
        <p:xfrm>
          <a:off x="3109859" y="1586383"/>
          <a:ext cx="2913577" cy="2303229"/>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直線コネクタ 17">
            <a:extLst>
              <a:ext uri="{FF2B5EF4-FFF2-40B4-BE49-F238E27FC236}">
                <a16:creationId xmlns:a16="http://schemas.microsoft.com/office/drawing/2014/main" id="{48AA8543-E293-4912-A3A5-F74AB544AE4E}"/>
              </a:ext>
            </a:extLst>
          </p:cNvPr>
          <p:cNvCxnSpPr>
            <a:cxnSpLocks/>
          </p:cNvCxnSpPr>
          <p:nvPr/>
        </p:nvCxnSpPr>
        <p:spPr>
          <a:xfrm flipH="1" flipV="1">
            <a:off x="3534996" y="2340430"/>
            <a:ext cx="223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19" name="グラフ 18">
            <a:extLst>
              <a:ext uri="{FF2B5EF4-FFF2-40B4-BE49-F238E27FC236}">
                <a16:creationId xmlns:a16="http://schemas.microsoft.com/office/drawing/2014/main" id="{B369AF60-137E-491F-8457-83E21657E4F2}"/>
              </a:ext>
            </a:extLst>
          </p:cNvPr>
          <p:cNvGraphicFramePr/>
          <p:nvPr/>
        </p:nvGraphicFramePr>
        <p:xfrm>
          <a:off x="6009946" y="1586383"/>
          <a:ext cx="2913577" cy="2303229"/>
        </p:xfrm>
        <a:graphic>
          <a:graphicData uri="http://schemas.openxmlformats.org/drawingml/2006/chart">
            <c:chart xmlns:c="http://schemas.openxmlformats.org/drawingml/2006/chart" xmlns:r="http://schemas.openxmlformats.org/officeDocument/2006/relationships" r:id="rId4"/>
          </a:graphicData>
        </a:graphic>
      </p:graphicFrame>
      <p:cxnSp>
        <p:nvCxnSpPr>
          <p:cNvPr id="20" name="直線コネクタ 19">
            <a:extLst>
              <a:ext uri="{FF2B5EF4-FFF2-40B4-BE49-F238E27FC236}">
                <a16:creationId xmlns:a16="http://schemas.microsoft.com/office/drawing/2014/main" id="{2CD59E5F-3C56-426C-AD80-112E11779BB0}"/>
              </a:ext>
            </a:extLst>
          </p:cNvPr>
          <p:cNvCxnSpPr>
            <a:cxnSpLocks/>
          </p:cNvCxnSpPr>
          <p:nvPr/>
        </p:nvCxnSpPr>
        <p:spPr>
          <a:xfrm flipH="1" flipV="1">
            <a:off x="6435083" y="2609065"/>
            <a:ext cx="223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33" name="グラフ 32">
            <a:extLst>
              <a:ext uri="{FF2B5EF4-FFF2-40B4-BE49-F238E27FC236}">
                <a16:creationId xmlns:a16="http://schemas.microsoft.com/office/drawing/2014/main" id="{F59E1D21-C022-4412-95D6-27548658C01A}"/>
              </a:ext>
            </a:extLst>
          </p:cNvPr>
          <p:cNvGraphicFramePr/>
          <p:nvPr/>
        </p:nvGraphicFramePr>
        <p:xfrm>
          <a:off x="241555" y="4158982"/>
          <a:ext cx="2913577" cy="2303229"/>
        </p:xfrm>
        <a:graphic>
          <a:graphicData uri="http://schemas.openxmlformats.org/drawingml/2006/chart">
            <c:chart xmlns:c="http://schemas.openxmlformats.org/drawingml/2006/chart" xmlns:r="http://schemas.openxmlformats.org/officeDocument/2006/relationships" r:id="rId5"/>
          </a:graphicData>
        </a:graphic>
      </p:graphicFrame>
      <p:cxnSp>
        <p:nvCxnSpPr>
          <p:cNvPr id="34" name="直線コネクタ 33">
            <a:extLst>
              <a:ext uri="{FF2B5EF4-FFF2-40B4-BE49-F238E27FC236}">
                <a16:creationId xmlns:a16="http://schemas.microsoft.com/office/drawing/2014/main" id="{D8BA6911-1BC6-4BF6-8C8C-3381B01E0D3E}"/>
              </a:ext>
            </a:extLst>
          </p:cNvPr>
          <p:cNvCxnSpPr>
            <a:cxnSpLocks/>
          </p:cNvCxnSpPr>
          <p:nvPr/>
        </p:nvCxnSpPr>
        <p:spPr>
          <a:xfrm flipH="1" flipV="1">
            <a:off x="666692" y="5606956"/>
            <a:ext cx="223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35" name="グラフ 34">
            <a:extLst>
              <a:ext uri="{FF2B5EF4-FFF2-40B4-BE49-F238E27FC236}">
                <a16:creationId xmlns:a16="http://schemas.microsoft.com/office/drawing/2014/main" id="{929DEA4D-BE67-4934-AFA0-5B3CB35F2A05}"/>
              </a:ext>
            </a:extLst>
          </p:cNvPr>
          <p:cNvGraphicFramePr/>
          <p:nvPr/>
        </p:nvGraphicFramePr>
        <p:xfrm>
          <a:off x="6050758" y="4158982"/>
          <a:ext cx="2913577" cy="2303229"/>
        </p:xfrm>
        <a:graphic>
          <a:graphicData uri="http://schemas.openxmlformats.org/drawingml/2006/chart">
            <c:chart xmlns:c="http://schemas.openxmlformats.org/drawingml/2006/chart" xmlns:r="http://schemas.openxmlformats.org/officeDocument/2006/relationships" r:id="rId6"/>
          </a:graphicData>
        </a:graphic>
      </p:graphicFrame>
      <p:cxnSp>
        <p:nvCxnSpPr>
          <p:cNvPr id="36" name="直線コネクタ 35">
            <a:extLst>
              <a:ext uri="{FF2B5EF4-FFF2-40B4-BE49-F238E27FC236}">
                <a16:creationId xmlns:a16="http://schemas.microsoft.com/office/drawing/2014/main" id="{E396FFDD-34BC-4E7E-8B94-0712BCC0A568}"/>
              </a:ext>
            </a:extLst>
          </p:cNvPr>
          <p:cNvCxnSpPr>
            <a:cxnSpLocks/>
          </p:cNvCxnSpPr>
          <p:nvPr/>
        </p:nvCxnSpPr>
        <p:spPr>
          <a:xfrm flipH="1" flipV="1">
            <a:off x="6475895" y="5871343"/>
            <a:ext cx="223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37" name="グラフ 36">
            <a:extLst>
              <a:ext uri="{FF2B5EF4-FFF2-40B4-BE49-F238E27FC236}">
                <a16:creationId xmlns:a16="http://schemas.microsoft.com/office/drawing/2014/main" id="{58C8B01B-6101-44F2-BC0B-796BD75F9605}"/>
              </a:ext>
            </a:extLst>
          </p:cNvPr>
          <p:cNvGraphicFramePr/>
          <p:nvPr/>
        </p:nvGraphicFramePr>
        <p:xfrm>
          <a:off x="3115211" y="4158982"/>
          <a:ext cx="2913577" cy="2303229"/>
        </p:xfrm>
        <a:graphic>
          <a:graphicData uri="http://schemas.openxmlformats.org/drawingml/2006/chart">
            <c:chart xmlns:c="http://schemas.openxmlformats.org/drawingml/2006/chart" xmlns:r="http://schemas.openxmlformats.org/officeDocument/2006/relationships" r:id="rId7"/>
          </a:graphicData>
        </a:graphic>
      </p:graphicFrame>
      <p:cxnSp>
        <p:nvCxnSpPr>
          <p:cNvPr id="38" name="直線コネクタ 37">
            <a:extLst>
              <a:ext uri="{FF2B5EF4-FFF2-40B4-BE49-F238E27FC236}">
                <a16:creationId xmlns:a16="http://schemas.microsoft.com/office/drawing/2014/main" id="{D195BC02-EE98-4E10-A46A-C2608897CF82}"/>
              </a:ext>
            </a:extLst>
          </p:cNvPr>
          <p:cNvCxnSpPr>
            <a:cxnSpLocks/>
          </p:cNvCxnSpPr>
          <p:nvPr/>
        </p:nvCxnSpPr>
        <p:spPr>
          <a:xfrm flipH="1" flipV="1">
            <a:off x="3540348" y="6066487"/>
            <a:ext cx="223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99F12F38-FE57-4284-8287-C028019CA8C9}"/>
              </a:ext>
            </a:extLst>
          </p:cNvPr>
          <p:cNvSpPr txBox="1"/>
          <p:nvPr/>
        </p:nvSpPr>
        <p:spPr>
          <a:xfrm>
            <a:off x="1317233" y="1348886"/>
            <a:ext cx="1103187" cy="276999"/>
          </a:xfrm>
          <a:prstGeom prst="rect">
            <a:avLst/>
          </a:prstGeom>
          <a:noFill/>
        </p:spPr>
        <p:txBody>
          <a:bodyPr wrap="none" rtlCol="0">
            <a:spAutoFit/>
          </a:bodyPr>
          <a:lstStyle/>
          <a:p>
            <a:r>
              <a:rPr kumimoji="1" lang="ja-JP" altLang="en-US" sz="1200" b="1" u="sng" dirty="0"/>
              <a:t>オンライン申請</a:t>
            </a:r>
          </a:p>
        </p:txBody>
      </p:sp>
      <p:sp>
        <p:nvSpPr>
          <p:cNvPr id="40" name="テキスト ボックス 39">
            <a:extLst>
              <a:ext uri="{FF2B5EF4-FFF2-40B4-BE49-F238E27FC236}">
                <a16:creationId xmlns:a16="http://schemas.microsoft.com/office/drawing/2014/main" id="{3EAC737D-58E5-4301-A205-152F049CC092}"/>
              </a:ext>
            </a:extLst>
          </p:cNvPr>
          <p:cNvSpPr txBox="1"/>
          <p:nvPr/>
        </p:nvSpPr>
        <p:spPr>
          <a:xfrm>
            <a:off x="4171891" y="1348886"/>
            <a:ext cx="1107996" cy="276999"/>
          </a:xfrm>
          <a:prstGeom prst="rect">
            <a:avLst/>
          </a:prstGeom>
          <a:noFill/>
        </p:spPr>
        <p:txBody>
          <a:bodyPr wrap="none" rtlCol="0">
            <a:spAutoFit/>
          </a:bodyPr>
          <a:lstStyle/>
          <a:p>
            <a:r>
              <a:rPr kumimoji="1" lang="ja-JP" altLang="en-US" sz="1200" b="1" u="sng" dirty="0"/>
              <a:t>公共施設予約</a:t>
            </a:r>
          </a:p>
        </p:txBody>
      </p:sp>
      <p:sp>
        <p:nvSpPr>
          <p:cNvPr id="41" name="テキスト ボックス 40">
            <a:extLst>
              <a:ext uri="{FF2B5EF4-FFF2-40B4-BE49-F238E27FC236}">
                <a16:creationId xmlns:a16="http://schemas.microsoft.com/office/drawing/2014/main" id="{B6F2DC36-C36D-488D-90F3-513457D385CE}"/>
              </a:ext>
            </a:extLst>
          </p:cNvPr>
          <p:cNvSpPr txBox="1"/>
          <p:nvPr/>
        </p:nvSpPr>
        <p:spPr>
          <a:xfrm>
            <a:off x="6847630" y="1348886"/>
            <a:ext cx="1649811" cy="276999"/>
          </a:xfrm>
          <a:prstGeom prst="rect">
            <a:avLst/>
          </a:prstGeom>
          <a:noFill/>
        </p:spPr>
        <p:txBody>
          <a:bodyPr wrap="none" rtlCol="0">
            <a:spAutoFit/>
          </a:bodyPr>
          <a:lstStyle/>
          <a:p>
            <a:r>
              <a:rPr kumimoji="1" lang="ja-JP" altLang="en-US" sz="1200" b="1" u="sng" dirty="0"/>
              <a:t>図書館蔵書検索・予約</a:t>
            </a:r>
          </a:p>
        </p:txBody>
      </p:sp>
      <p:sp>
        <p:nvSpPr>
          <p:cNvPr id="42" name="テキスト ボックス 41">
            <a:extLst>
              <a:ext uri="{FF2B5EF4-FFF2-40B4-BE49-F238E27FC236}">
                <a16:creationId xmlns:a16="http://schemas.microsoft.com/office/drawing/2014/main" id="{461EDD11-19BA-4A95-908A-5030FE80CD85}"/>
              </a:ext>
            </a:extLst>
          </p:cNvPr>
          <p:cNvSpPr txBox="1"/>
          <p:nvPr/>
        </p:nvSpPr>
        <p:spPr>
          <a:xfrm>
            <a:off x="1129112" y="4028177"/>
            <a:ext cx="1415772" cy="276999"/>
          </a:xfrm>
          <a:prstGeom prst="rect">
            <a:avLst/>
          </a:prstGeom>
          <a:noFill/>
        </p:spPr>
        <p:txBody>
          <a:bodyPr wrap="none" rtlCol="0">
            <a:spAutoFit/>
          </a:bodyPr>
          <a:lstStyle/>
          <a:p>
            <a:r>
              <a:rPr kumimoji="1" lang="ja-JP" altLang="en-US" sz="1200" b="1" u="sng" dirty="0"/>
              <a:t>公共事業電子入札</a:t>
            </a:r>
          </a:p>
        </p:txBody>
      </p:sp>
      <p:sp>
        <p:nvSpPr>
          <p:cNvPr id="43" name="テキスト ボックス 42">
            <a:extLst>
              <a:ext uri="{FF2B5EF4-FFF2-40B4-BE49-F238E27FC236}">
                <a16:creationId xmlns:a16="http://schemas.microsoft.com/office/drawing/2014/main" id="{238A9F11-005D-4019-9A0E-0E56C84854D7}"/>
              </a:ext>
            </a:extLst>
          </p:cNvPr>
          <p:cNvSpPr txBox="1"/>
          <p:nvPr/>
        </p:nvSpPr>
        <p:spPr>
          <a:xfrm>
            <a:off x="7113303" y="4028177"/>
            <a:ext cx="1261884" cy="276999"/>
          </a:xfrm>
          <a:prstGeom prst="rect">
            <a:avLst/>
          </a:prstGeom>
          <a:noFill/>
        </p:spPr>
        <p:txBody>
          <a:bodyPr wrap="none" rtlCol="0">
            <a:spAutoFit/>
          </a:bodyPr>
          <a:lstStyle/>
          <a:p>
            <a:r>
              <a:rPr kumimoji="1" lang="ja-JP" altLang="en-US" sz="1200" b="1" u="sng" dirty="0"/>
              <a:t>手数料電子納付</a:t>
            </a:r>
          </a:p>
        </p:txBody>
      </p:sp>
      <p:sp>
        <p:nvSpPr>
          <p:cNvPr id="44" name="テキスト ボックス 43">
            <a:extLst>
              <a:ext uri="{FF2B5EF4-FFF2-40B4-BE49-F238E27FC236}">
                <a16:creationId xmlns:a16="http://schemas.microsoft.com/office/drawing/2014/main" id="{CCBC8D4D-490B-4BC8-A1F3-F84CB4819324}"/>
              </a:ext>
            </a:extLst>
          </p:cNvPr>
          <p:cNvSpPr txBox="1"/>
          <p:nvPr/>
        </p:nvSpPr>
        <p:spPr>
          <a:xfrm>
            <a:off x="4002844" y="4028177"/>
            <a:ext cx="1415772" cy="276999"/>
          </a:xfrm>
          <a:prstGeom prst="rect">
            <a:avLst/>
          </a:prstGeom>
          <a:noFill/>
        </p:spPr>
        <p:txBody>
          <a:bodyPr wrap="none" rtlCol="0">
            <a:spAutoFit/>
          </a:bodyPr>
          <a:lstStyle/>
          <a:p>
            <a:r>
              <a:rPr kumimoji="1" lang="ja-JP" altLang="en-US" sz="1200" b="1" u="sng" dirty="0"/>
              <a:t>物品調達電子入札</a:t>
            </a:r>
          </a:p>
        </p:txBody>
      </p:sp>
      <p:sp>
        <p:nvSpPr>
          <p:cNvPr id="21" name="テキスト ボックス 20"/>
          <p:cNvSpPr txBox="1"/>
          <p:nvPr/>
        </p:nvSpPr>
        <p:spPr>
          <a:xfrm>
            <a:off x="2335180" y="512789"/>
            <a:ext cx="4373313" cy="338554"/>
          </a:xfrm>
          <a:prstGeom prst="rect">
            <a:avLst/>
          </a:prstGeom>
          <a:noFill/>
        </p:spPr>
        <p:txBody>
          <a:bodyPr wrap="none" rtlCol="0">
            <a:spAutoFit/>
          </a:bodyPr>
          <a:lstStyle/>
          <a:p>
            <a:r>
              <a:rPr kumimoji="1" lang="ja-JP" altLang="en-US" sz="1600" b="1" dirty="0"/>
              <a:t>住民サービス系システムの導入率（他都市比較）</a:t>
            </a:r>
          </a:p>
        </p:txBody>
      </p:sp>
      <p:sp>
        <p:nvSpPr>
          <p:cNvPr id="2" name="テキスト ボックス 1">
            <a:extLst>
              <a:ext uri="{FF2B5EF4-FFF2-40B4-BE49-F238E27FC236}">
                <a16:creationId xmlns:a16="http://schemas.microsoft.com/office/drawing/2014/main" id="{6DF07B5E-017A-45B4-94E9-13AC430A37A5}"/>
              </a:ext>
            </a:extLst>
          </p:cNvPr>
          <p:cNvSpPr txBox="1"/>
          <p:nvPr/>
        </p:nvSpPr>
        <p:spPr>
          <a:xfrm>
            <a:off x="292572" y="6521130"/>
            <a:ext cx="6553397" cy="253916"/>
          </a:xfrm>
          <a:prstGeom prst="rect">
            <a:avLst/>
          </a:prstGeom>
          <a:noFill/>
        </p:spPr>
        <p:txBody>
          <a:bodyPr wrap="none" rtlCol="0">
            <a:spAutoFit/>
          </a:bodyPr>
          <a:lstStyle/>
          <a:p>
            <a:r>
              <a:rPr kumimoji="1" lang="ja-JP" altLang="en-US" sz="1050" dirty="0"/>
              <a:t>出典）</a:t>
            </a:r>
            <a:r>
              <a:rPr kumimoji="1" lang="zh-TW" altLang="en-US" sz="1050" dirty="0"/>
              <a:t>総務省</a:t>
            </a:r>
            <a:r>
              <a:rPr kumimoji="1" lang="en-US" altLang="zh-TW" sz="1050" dirty="0"/>
              <a:t>『</a:t>
            </a:r>
            <a:r>
              <a:rPr kumimoji="1" lang="zh-TW" altLang="en-US" sz="1050" dirty="0"/>
              <a:t>地方自治情報管理概要（</a:t>
            </a:r>
            <a:r>
              <a:rPr kumimoji="1" lang="en-US" altLang="zh-TW" sz="1050" dirty="0"/>
              <a:t>2019</a:t>
            </a:r>
            <a:r>
              <a:rPr kumimoji="1" lang="zh-TW" altLang="en-US" sz="1050" dirty="0"/>
              <a:t>年度）</a:t>
            </a:r>
            <a:r>
              <a:rPr kumimoji="1" lang="en-US" altLang="zh-TW" sz="1050" dirty="0"/>
              <a:t>』</a:t>
            </a:r>
            <a:r>
              <a:rPr kumimoji="1" lang="ja-JP" altLang="en-US" sz="1050" dirty="0"/>
              <a:t>　</a:t>
            </a:r>
            <a:r>
              <a:rPr kumimoji="1" lang="en-US" altLang="ja-JP" sz="1050" dirty="0"/>
              <a:t>※</a:t>
            </a:r>
            <a:r>
              <a:rPr kumimoji="1" lang="ja-JP" altLang="en-US" sz="1050" dirty="0"/>
              <a:t>各都道府県の全市町村数を母数として導入率を算出</a:t>
            </a:r>
          </a:p>
        </p:txBody>
      </p:sp>
      <p:sp>
        <p:nvSpPr>
          <p:cNvPr id="3" name="テキスト ボックス 2">
            <a:extLst>
              <a:ext uri="{FF2B5EF4-FFF2-40B4-BE49-F238E27FC236}">
                <a16:creationId xmlns:a16="http://schemas.microsoft.com/office/drawing/2014/main" id="{3578B075-5293-454E-84FD-908F8A68A32B}"/>
              </a:ext>
            </a:extLst>
          </p:cNvPr>
          <p:cNvSpPr txBox="1"/>
          <p:nvPr/>
        </p:nvSpPr>
        <p:spPr>
          <a:xfrm>
            <a:off x="1317233" y="859356"/>
            <a:ext cx="6175088" cy="307777"/>
          </a:xfrm>
          <a:prstGeom prst="rect">
            <a:avLst/>
          </a:prstGeom>
          <a:noFill/>
        </p:spPr>
        <p:txBody>
          <a:bodyPr wrap="none" rtlCol="0">
            <a:spAutoFit/>
          </a:bodyPr>
          <a:lstStyle/>
          <a:p>
            <a:r>
              <a:rPr kumimoji="1" lang="ja-JP" altLang="en-US" sz="1400" dirty="0"/>
              <a:t>大阪府の市町村は、他の都市部に比べ、オンライン申請や電子入札の導入率が低い</a:t>
            </a:r>
          </a:p>
        </p:txBody>
      </p:sp>
      <p:sp>
        <p:nvSpPr>
          <p:cNvPr id="5" name="楕円 4">
            <a:extLst>
              <a:ext uri="{FF2B5EF4-FFF2-40B4-BE49-F238E27FC236}">
                <a16:creationId xmlns:a16="http://schemas.microsoft.com/office/drawing/2014/main" id="{FBBABA6C-21A2-4441-AA6E-480C0AC6C3A2}"/>
              </a:ext>
            </a:extLst>
          </p:cNvPr>
          <p:cNvSpPr/>
          <p:nvPr/>
        </p:nvSpPr>
        <p:spPr>
          <a:xfrm>
            <a:off x="589636" y="2089849"/>
            <a:ext cx="564614" cy="1799759"/>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EAACA480-71A4-4D7F-972C-571062627BA1}"/>
              </a:ext>
            </a:extLst>
          </p:cNvPr>
          <p:cNvSpPr/>
          <p:nvPr/>
        </p:nvSpPr>
        <p:spPr>
          <a:xfrm>
            <a:off x="3442997" y="5773006"/>
            <a:ext cx="564614" cy="68920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E756347B-B7E5-406D-BC49-CBCA7621536D}"/>
              </a:ext>
            </a:extLst>
          </p:cNvPr>
          <p:cNvSpPr/>
          <p:nvPr/>
        </p:nvSpPr>
        <p:spPr>
          <a:xfrm>
            <a:off x="564498" y="5310596"/>
            <a:ext cx="564614" cy="1096556"/>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D4003885-D608-45CA-AA07-996AD5F5F9BC}"/>
              </a:ext>
            </a:extLst>
          </p:cNvPr>
          <p:cNvSpPr/>
          <p:nvPr/>
        </p:nvSpPr>
        <p:spPr>
          <a:xfrm>
            <a:off x="6364702" y="5618297"/>
            <a:ext cx="564614" cy="902833"/>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1A431D7F-30C2-4B17-969C-023E72312E5C}"/>
              </a:ext>
            </a:extLst>
          </p:cNvPr>
          <p:cNvCxnSpPr/>
          <p:nvPr/>
        </p:nvCxnSpPr>
        <p:spPr>
          <a:xfrm flipV="1">
            <a:off x="102647" y="417026"/>
            <a:ext cx="8928000" cy="0"/>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5B61BF17-6EC5-4177-A592-6318C4F5085A}"/>
              </a:ext>
            </a:extLst>
          </p:cNvPr>
          <p:cNvSpPr txBox="1"/>
          <p:nvPr/>
        </p:nvSpPr>
        <p:spPr>
          <a:xfrm>
            <a:off x="68978" y="16916"/>
            <a:ext cx="6795450" cy="400110"/>
          </a:xfrm>
          <a:prstGeom prst="rect">
            <a:avLst/>
          </a:prstGeom>
          <a:noFill/>
        </p:spPr>
        <p:txBody>
          <a:bodyPr wrap="none" rtlCol="0">
            <a:spAutoFit/>
          </a:bodyPr>
          <a:lstStyle/>
          <a:p>
            <a:r>
              <a:rPr kumimoji="1" lang="ja-JP" altLang="en-US" sz="2000" b="1" dirty="0"/>
              <a:t>■市町村ＤＸの現状と課題　④デジタル住民サービスの導入率</a:t>
            </a:r>
            <a:endParaRPr kumimoji="1" lang="ja-JP" altLang="en-US" b="1" dirty="0"/>
          </a:p>
        </p:txBody>
      </p:sp>
    </p:spTree>
    <p:extLst>
      <p:ext uri="{BB962C8B-B14F-4D97-AF65-F5344CB8AC3E}">
        <p14:creationId xmlns:p14="http://schemas.microsoft.com/office/powerpoint/2010/main" val="186192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7119893" y="1192610"/>
            <a:ext cx="1288115" cy="552611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rPr>
              <a:t>デジタル改革の推進体制　方向性</a:t>
            </a:r>
          </a:p>
        </p:txBody>
      </p:sp>
      <p:sp>
        <p:nvSpPr>
          <p:cNvPr id="4" name="スライド番号プレースホルダー 3"/>
          <p:cNvSpPr>
            <a:spLocks noGrp="1"/>
          </p:cNvSpPr>
          <p:nvPr>
            <p:ph type="sldNum" sz="quarter" idx="12"/>
          </p:nvPr>
        </p:nvSpPr>
        <p:spPr>
          <a:xfrm>
            <a:off x="7046679" y="6420768"/>
            <a:ext cx="2057400" cy="365125"/>
          </a:xfrm>
        </p:spPr>
        <p:txBody>
          <a:bodyPr/>
          <a:lstStyle/>
          <a:p>
            <a:fld id="{B0410DCA-27AB-4C0B-8E08-35AB53F99934}" type="slidenum">
              <a:rPr kumimoji="1" lang="ja-JP" altLang="en-US" smtClean="0"/>
              <a:t>13</a:t>
            </a:fld>
            <a:endParaRPr kumimoji="1" lang="ja-JP" altLang="en-US"/>
          </a:p>
        </p:txBody>
      </p:sp>
      <p:sp>
        <p:nvSpPr>
          <p:cNvPr id="5" name="ホームベース 4"/>
          <p:cNvSpPr/>
          <p:nvPr/>
        </p:nvSpPr>
        <p:spPr>
          <a:xfrm>
            <a:off x="1292910" y="2054679"/>
            <a:ext cx="2704019" cy="1080000"/>
          </a:xfrm>
          <a:prstGeom prst="homePlate">
            <a:avLst>
              <a:gd name="adj" fmla="val 95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2051561" y="544823"/>
            <a:ext cx="1079142" cy="338554"/>
          </a:xfrm>
          <a:prstGeom prst="rect">
            <a:avLst/>
          </a:prstGeom>
          <a:noFill/>
        </p:spPr>
        <p:txBody>
          <a:bodyPr wrap="none" rtlCol="0">
            <a:spAutoFit/>
          </a:bodyPr>
          <a:lstStyle/>
          <a:p>
            <a:r>
              <a:rPr kumimoji="1" lang="en-US" altLang="ja-JP" sz="1600" b="1" dirty="0"/>
              <a:t>4</a:t>
            </a:r>
            <a:r>
              <a:rPr kumimoji="1" lang="ja-JP" altLang="en-US" sz="1600" b="1" dirty="0"/>
              <a:t>月～</a:t>
            </a:r>
            <a:r>
              <a:rPr kumimoji="1" lang="en-US" altLang="ja-JP" sz="1600" b="1" dirty="0"/>
              <a:t>5</a:t>
            </a:r>
            <a:r>
              <a:rPr kumimoji="1" lang="ja-JP" altLang="en-US" sz="1600" b="1" dirty="0"/>
              <a:t>月</a:t>
            </a:r>
          </a:p>
        </p:txBody>
      </p:sp>
      <p:sp>
        <p:nvSpPr>
          <p:cNvPr id="8" name="テキスト ボックス 7"/>
          <p:cNvSpPr txBox="1"/>
          <p:nvPr/>
        </p:nvSpPr>
        <p:spPr>
          <a:xfrm>
            <a:off x="4789486" y="544823"/>
            <a:ext cx="1210588" cy="338554"/>
          </a:xfrm>
          <a:prstGeom prst="rect">
            <a:avLst/>
          </a:prstGeom>
          <a:noFill/>
        </p:spPr>
        <p:txBody>
          <a:bodyPr wrap="none" rtlCol="0">
            <a:spAutoFit/>
          </a:bodyPr>
          <a:lstStyle/>
          <a:p>
            <a:r>
              <a:rPr kumimoji="1" lang="ja-JP" altLang="en-US" sz="1600" b="1" dirty="0"/>
              <a:t>６月～７月</a:t>
            </a:r>
          </a:p>
        </p:txBody>
      </p:sp>
      <p:sp>
        <p:nvSpPr>
          <p:cNvPr id="11" name="テキスト ボックス 10"/>
          <p:cNvSpPr txBox="1"/>
          <p:nvPr/>
        </p:nvSpPr>
        <p:spPr>
          <a:xfrm>
            <a:off x="7380291" y="544823"/>
            <a:ext cx="734496" cy="338554"/>
          </a:xfrm>
          <a:prstGeom prst="rect">
            <a:avLst/>
          </a:prstGeom>
          <a:noFill/>
        </p:spPr>
        <p:txBody>
          <a:bodyPr wrap="none" rtlCol="0">
            <a:spAutoFit/>
          </a:bodyPr>
          <a:lstStyle/>
          <a:p>
            <a:r>
              <a:rPr kumimoji="1" lang="en-US" altLang="ja-JP" sz="1600" b="1" dirty="0"/>
              <a:t>8</a:t>
            </a:r>
            <a:r>
              <a:rPr kumimoji="1" lang="ja-JP" altLang="en-US" sz="1600" b="1" dirty="0"/>
              <a:t>月頃</a:t>
            </a:r>
          </a:p>
        </p:txBody>
      </p:sp>
      <p:sp>
        <p:nvSpPr>
          <p:cNvPr id="12" name="ホームベース 11"/>
          <p:cNvSpPr/>
          <p:nvPr/>
        </p:nvSpPr>
        <p:spPr>
          <a:xfrm>
            <a:off x="4169295" y="2054679"/>
            <a:ext cx="2675589" cy="1080000"/>
          </a:xfrm>
          <a:prstGeom prst="homePlate">
            <a:avLst>
              <a:gd name="adj" fmla="val 93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角丸四角形 14"/>
          <p:cNvSpPr/>
          <p:nvPr/>
        </p:nvSpPr>
        <p:spPr>
          <a:xfrm>
            <a:off x="434676" y="4569387"/>
            <a:ext cx="706263" cy="102789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1200" b="1" dirty="0"/>
              <a:t>制度・あり方</a:t>
            </a:r>
          </a:p>
        </p:txBody>
      </p:sp>
      <p:sp>
        <p:nvSpPr>
          <p:cNvPr id="16" name="角丸四角形 11">
            <a:extLst>
              <a:ext uri="{FF2B5EF4-FFF2-40B4-BE49-F238E27FC236}">
                <a16:creationId xmlns:a16="http://schemas.microsoft.com/office/drawing/2014/main" id="{BB56415E-9721-422E-83B8-19FC073F024C}"/>
              </a:ext>
            </a:extLst>
          </p:cNvPr>
          <p:cNvSpPr/>
          <p:nvPr/>
        </p:nvSpPr>
        <p:spPr>
          <a:xfrm>
            <a:off x="458666" y="2054679"/>
            <a:ext cx="706263" cy="1098868"/>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t>府庁</a:t>
            </a:r>
            <a:r>
              <a:rPr kumimoji="1" lang="en-US" altLang="ja-JP" sz="1400" b="1" dirty="0"/>
              <a:t>DX</a:t>
            </a:r>
            <a:endParaRPr kumimoji="1" lang="ja-JP" altLang="en-US" sz="1400" b="1" dirty="0"/>
          </a:p>
        </p:txBody>
      </p:sp>
      <p:sp>
        <p:nvSpPr>
          <p:cNvPr id="31" name="テキスト ボックス 30"/>
          <p:cNvSpPr txBox="1"/>
          <p:nvPr/>
        </p:nvSpPr>
        <p:spPr>
          <a:xfrm>
            <a:off x="2139727" y="820640"/>
            <a:ext cx="902811" cy="307777"/>
          </a:xfrm>
          <a:prstGeom prst="rect">
            <a:avLst/>
          </a:prstGeom>
          <a:noFill/>
        </p:spPr>
        <p:txBody>
          <a:bodyPr wrap="none" rtlCol="0">
            <a:spAutoFit/>
          </a:bodyPr>
          <a:lstStyle/>
          <a:p>
            <a:r>
              <a:rPr kumimoji="1" lang="ja-JP" altLang="en-US" sz="1400" dirty="0"/>
              <a:t>課題整理</a:t>
            </a:r>
          </a:p>
        </p:txBody>
      </p:sp>
      <p:sp>
        <p:nvSpPr>
          <p:cNvPr id="32" name="テキスト ボックス 31"/>
          <p:cNvSpPr txBox="1"/>
          <p:nvPr/>
        </p:nvSpPr>
        <p:spPr>
          <a:xfrm>
            <a:off x="4690901" y="809062"/>
            <a:ext cx="1407758" cy="307777"/>
          </a:xfrm>
          <a:prstGeom prst="rect">
            <a:avLst/>
          </a:prstGeom>
          <a:noFill/>
        </p:spPr>
        <p:txBody>
          <a:bodyPr wrap="none" rtlCol="0">
            <a:spAutoFit/>
          </a:bodyPr>
          <a:lstStyle/>
          <a:p>
            <a:r>
              <a:rPr kumimoji="1" lang="ja-JP" altLang="en-US" sz="1400" dirty="0"/>
              <a:t>解決手法の分析</a:t>
            </a:r>
          </a:p>
        </p:txBody>
      </p:sp>
      <p:sp>
        <p:nvSpPr>
          <p:cNvPr id="33" name="テキスト ボックス 32"/>
          <p:cNvSpPr txBox="1"/>
          <p:nvPr/>
        </p:nvSpPr>
        <p:spPr>
          <a:xfrm>
            <a:off x="7133429" y="809062"/>
            <a:ext cx="1228221" cy="307777"/>
          </a:xfrm>
          <a:prstGeom prst="rect">
            <a:avLst/>
          </a:prstGeom>
          <a:noFill/>
        </p:spPr>
        <p:txBody>
          <a:bodyPr wrap="none" rtlCol="0">
            <a:spAutoFit/>
          </a:bodyPr>
          <a:lstStyle/>
          <a:p>
            <a:r>
              <a:rPr kumimoji="1" lang="ja-JP" altLang="en-US" sz="1400" dirty="0"/>
              <a:t>方向性の提示</a:t>
            </a:r>
          </a:p>
        </p:txBody>
      </p:sp>
      <p:sp>
        <p:nvSpPr>
          <p:cNvPr id="43" name="角丸四角形 14">
            <a:extLst>
              <a:ext uri="{FF2B5EF4-FFF2-40B4-BE49-F238E27FC236}">
                <a16:creationId xmlns:a16="http://schemas.microsoft.com/office/drawing/2014/main" id="{0BDF4A2E-7AFA-4A76-887B-72A7D87F20C7}"/>
              </a:ext>
            </a:extLst>
          </p:cNvPr>
          <p:cNvSpPr/>
          <p:nvPr/>
        </p:nvSpPr>
        <p:spPr>
          <a:xfrm>
            <a:off x="481417" y="6015319"/>
            <a:ext cx="634359" cy="72791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1400" b="1" dirty="0"/>
              <a:t>調査委託</a:t>
            </a:r>
          </a:p>
        </p:txBody>
      </p:sp>
      <p:sp>
        <p:nvSpPr>
          <p:cNvPr id="44" name="ホームベース 4">
            <a:extLst>
              <a:ext uri="{FF2B5EF4-FFF2-40B4-BE49-F238E27FC236}">
                <a16:creationId xmlns:a16="http://schemas.microsoft.com/office/drawing/2014/main" id="{B36F28B6-6AD9-41F2-B07B-321E25919102}"/>
              </a:ext>
            </a:extLst>
          </p:cNvPr>
          <p:cNvSpPr/>
          <p:nvPr/>
        </p:nvSpPr>
        <p:spPr>
          <a:xfrm>
            <a:off x="1290637" y="4543332"/>
            <a:ext cx="2708565" cy="1080000"/>
          </a:xfrm>
          <a:prstGeom prst="homePlate">
            <a:avLst>
              <a:gd name="adj" fmla="val 95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ホームベース 11">
            <a:extLst>
              <a:ext uri="{FF2B5EF4-FFF2-40B4-BE49-F238E27FC236}">
                <a16:creationId xmlns:a16="http://schemas.microsoft.com/office/drawing/2014/main" id="{8A3136B0-2C57-443B-847F-463EA93E6B57}"/>
              </a:ext>
            </a:extLst>
          </p:cNvPr>
          <p:cNvSpPr/>
          <p:nvPr/>
        </p:nvSpPr>
        <p:spPr>
          <a:xfrm>
            <a:off x="4169295" y="4543332"/>
            <a:ext cx="2675589" cy="1080000"/>
          </a:xfrm>
          <a:prstGeom prst="homePlate">
            <a:avLst>
              <a:gd name="adj" fmla="val 93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a:extLst>
              <a:ext uri="{FF2B5EF4-FFF2-40B4-BE49-F238E27FC236}">
                <a16:creationId xmlns:a16="http://schemas.microsoft.com/office/drawing/2014/main" id="{9AD59E34-B603-40E4-B521-C4374C3FC732}"/>
              </a:ext>
            </a:extLst>
          </p:cNvPr>
          <p:cNvCxnSpPr/>
          <p:nvPr/>
        </p:nvCxnSpPr>
        <p:spPr>
          <a:xfrm flipV="1">
            <a:off x="1318002" y="1107590"/>
            <a:ext cx="2628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A1642950-A8B6-431E-8712-F17F39E174AF}"/>
              </a:ext>
            </a:extLst>
          </p:cNvPr>
          <p:cNvCxnSpPr/>
          <p:nvPr/>
        </p:nvCxnSpPr>
        <p:spPr>
          <a:xfrm flipV="1">
            <a:off x="4162046" y="1107590"/>
            <a:ext cx="266400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DEE8E968-2A5D-4B42-A058-DF573E521EAF}"/>
              </a:ext>
            </a:extLst>
          </p:cNvPr>
          <p:cNvCxnSpPr>
            <a:cxnSpLocks/>
          </p:cNvCxnSpPr>
          <p:nvPr/>
        </p:nvCxnSpPr>
        <p:spPr>
          <a:xfrm flipV="1">
            <a:off x="6901539" y="1107590"/>
            <a:ext cx="1692000" cy="0"/>
          </a:xfrm>
          <a:prstGeom prst="line">
            <a:avLst/>
          </a:prstGeom>
          <a:ln w="12700"/>
        </p:spPr>
        <p:style>
          <a:lnRef idx="1">
            <a:schemeClr val="dk1"/>
          </a:lnRef>
          <a:fillRef idx="0">
            <a:schemeClr val="dk1"/>
          </a:fillRef>
          <a:effectRef idx="0">
            <a:schemeClr val="dk1"/>
          </a:effectRef>
          <a:fontRef idx="minor">
            <a:schemeClr val="tx1"/>
          </a:fontRef>
        </p:style>
      </p:cxnSp>
      <p:sp>
        <p:nvSpPr>
          <p:cNvPr id="65" name="ホームベース 4">
            <a:extLst>
              <a:ext uri="{FF2B5EF4-FFF2-40B4-BE49-F238E27FC236}">
                <a16:creationId xmlns:a16="http://schemas.microsoft.com/office/drawing/2014/main" id="{714EF9F0-2C80-4442-8F38-85E302B9D553}"/>
              </a:ext>
            </a:extLst>
          </p:cNvPr>
          <p:cNvSpPr/>
          <p:nvPr/>
        </p:nvSpPr>
        <p:spPr>
          <a:xfrm>
            <a:off x="1295714" y="6017945"/>
            <a:ext cx="2698410" cy="727910"/>
          </a:xfrm>
          <a:prstGeom prst="homePlate">
            <a:avLst>
              <a:gd name="adj" fmla="val 9593"/>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ホームベース 11">
            <a:extLst>
              <a:ext uri="{FF2B5EF4-FFF2-40B4-BE49-F238E27FC236}">
                <a16:creationId xmlns:a16="http://schemas.microsoft.com/office/drawing/2014/main" id="{42DE7A99-8AF5-4B0F-91CA-A1FE2A0BFAF4}"/>
              </a:ext>
            </a:extLst>
          </p:cNvPr>
          <p:cNvSpPr/>
          <p:nvPr/>
        </p:nvSpPr>
        <p:spPr>
          <a:xfrm>
            <a:off x="4169295" y="6005579"/>
            <a:ext cx="2675589" cy="727910"/>
          </a:xfrm>
          <a:prstGeom prst="homePlate">
            <a:avLst>
              <a:gd name="adj" fmla="val 9345"/>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矢印コネクタ 84">
            <a:extLst>
              <a:ext uri="{FF2B5EF4-FFF2-40B4-BE49-F238E27FC236}">
                <a16:creationId xmlns:a16="http://schemas.microsoft.com/office/drawing/2014/main" id="{5B04E4CC-A26B-44D6-B80B-8F9517607FC1}"/>
              </a:ext>
            </a:extLst>
          </p:cNvPr>
          <p:cNvCxnSpPr>
            <a:cxnSpLocks/>
          </p:cNvCxnSpPr>
          <p:nvPr/>
        </p:nvCxnSpPr>
        <p:spPr>
          <a:xfrm>
            <a:off x="1384919" y="6506448"/>
            <a:ext cx="2520000"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86" name="テキスト ボックス 85">
            <a:extLst>
              <a:ext uri="{FF2B5EF4-FFF2-40B4-BE49-F238E27FC236}">
                <a16:creationId xmlns:a16="http://schemas.microsoft.com/office/drawing/2014/main" id="{FE510224-BB06-4B06-901C-7707CB447E73}"/>
              </a:ext>
            </a:extLst>
          </p:cNvPr>
          <p:cNvSpPr txBox="1"/>
          <p:nvPr/>
        </p:nvSpPr>
        <p:spPr>
          <a:xfrm>
            <a:off x="2193514" y="6196278"/>
            <a:ext cx="902811" cy="307777"/>
          </a:xfrm>
          <a:prstGeom prst="rect">
            <a:avLst/>
          </a:prstGeom>
          <a:noFill/>
        </p:spPr>
        <p:txBody>
          <a:bodyPr wrap="none" rtlCol="0">
            <a:spAutoFit/>
          </a:bodyPr>
          <a:lstStyle/>
          <a:p>
            <a:pPr algn="ctr"/>
            <a:r>
              <a:rPr kumimoji="1" lang="ja-JP" altLang="en-US" sz="1400" b="1" dirty="0"/>
              <a:t>公募準備</a:t>
            </a:r>
          </a:p>
        </p:txBody>
      </p:sp>
      <p:cxnSp>
        <p:nvCxnSpPr>
          <p:cNvPr id="87" name="直線矢印コネクタ 86">
            <a:extLst>
              <a:ext uri="{FF2B5EF4-FFF2-40B4-BE49-F238E27FC236}">
                <a16:creationId xmlns:a16="http://schemas.microsoft.com/office/drawing/2014/main" id="{FA1B7D3C-DEDC-43B1-936B-3496125BE577}"/>
              </a:ext>
            </a:extLst>
          </p:cNvPr>
          <p:cNvCxnSpPr/>
          <p:nvPr/>
        </p:nvCxnSpPr>
        <p:spPr>
          <a:xfrm>
            <a:off x="4075068" y="6509848"/>
            <a:ext cx="4716000" cy="0"/>
          </a:xfrm>
          <a:prstGeom prst="straightConnector1">
            <a:avLst/>
          </a:prstGeom>
          <a:ln w="38100">
            <a:headEnd type="triangle"/>
            <a:tailEnd type="triangle"/>
          </a:ln>
        </p:spPr>
        <p:style>
          <a:lnRef idx="1">
            <a:schemeClr val="dk1"/>
          </a:lnRef>
          <a:fillRef idx="0">
            <a:schemeClr val="dk1"/>
          </a:fillRef>
          <a:effectRef idx="0">
            <a:schemeClr val="dk1"/>
          </a:effectRef>
          <a:fontRef idx="minor">
            <a:schemeClr val="tx1"/>
          </a:fontRef>
        </p:style>
      </p:cxnSp>
      <p:sp>
        <p:nvSpPr>
          <p:cNvPr id="88" name="テキスト ボックス 87">
            <a:extLst>
              <a:ext uri="{FF2B5EF4-FFF2-40B4-BE49-F238E27FC236}">
                <a16:creationId xmlns:a16="http://schemas.microsoft.com/office/drawing/2014/main" id="{346576F9-CF08-4BD1-A816-51BF649BEF4B}"/>
              </a:ext>
            </a:extLst>
          </p:cNvPr>
          <p:cNvSpPr txBox="1"/>
          <p:nvPr/>
        </p:nvSpPr>
        <p:spPr>
          <a:xfrm>
            <a:off x="5055684" y="6221354"/>
            <a:ext cx="902811" cy="307777"/>
          </a:xfrm>
          <a:prstGeom prst="rect">
            <a:avLst/>
          </a:prstGeom>
          <a:noFill/>
        </p:spPr>
        <p:txBody>
          <a:bodyPr wrap="none" rtlCol="0">
            <a:spAutoFit/>
          </a:bodyPr>
          <a:lstStyle/>
          <a:p>
            <a:pPr algn="ctr"/>
            <a:r>
              <a:rPr kumimoji="1" lang="ja-JP" altLang="en-US" sz="1400" b="1" dirty="0"/>
              <a:t>調査事業</a:t>
            </a:r>
          </a:p>
        </p:txBody>
      </p:sp>
      <p:sp>
        <p:nvSpPr>
          <p:cNvPr id="91" name="矢印: 上下 90">
            <a:extLst>
              <a:ext uri="{FF2B5EF4-FFF2-40B4-BE49-F238E27FC236}">
                <a16:creationId xmlns:a16="http://schemas.microsoft.com/office/drawing/2014/main" id="{83FCF056-1A76-45B2-9872-4AAD103EFF03}"/>
              </a:ext>
            </a:extLst>
          </p:cNvPr>
          <p:cNvSpPr/>
          <p:nvPr/>
        </p:nvSpPr>
        <p:spPr>
          <a:xfrm>
            <a:off x="5264773" y="5629756"/>
            <a:ext cx="484632" cy="360000"/>
          </a:xfrm>
          <a:prstGeom prst="upDownArrow">
            <a:avLst>
              <a:gd name="adj1" fmla="val 50000"/>
              <a:gd name="adj2" fmla="val 2747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a:extLst>
              <a:ext uri="{FF2B5EF4-FFF2-40B4-BE49-F238E27FC236}">
                <a16:creationId xmlns:a16="http://schemas.microsoft.com/office/drawing/2014/main" id="{57048C44-847C-4D79-8A56-A2EF95513783}"/>
              </a:ext>
            </a:extLst>
          </p:cNvPr>
          <p:cNvSpPr txBox="1"/>
          <p:nvPr/>
        </p:nvSpPr>
        <p:spPr>
          <a:xfrm>
            <a:off x="2656491" y="97516"/>
            <a:ext cx="390042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８月までの大まかなスケジュール（案）</a:t>
            </a:r>
          </a:p>
        </p:txBody>
      </p:sp>
      <p:cxnSp>
        <p:nvCxnSpPr>
          <p:cNvPr id="93" name="直線コネクタ 92">
            <a:extLst>
              <a:ext uri="{FF2B5EF4-FFF2-40B4-BE49-F238E27FC236}">
                <a16:creationId xmlns:a16="http://schemas.microsoft.com/office/drawing/2014/main" id="{58BB4501-F4CE-4423-BA96-9CF45D34985C}"/>
              </a:ext>
            </a:extLst>
          </p:cNvPr>
          <p:cNvCxnSpPr/>
          <p:nvPr/>
        </p:nvCxnSpPr>
        <p:spPr>
          <a:xfrm>
            <a:off x="120703" y="499828"/>
            <a:ext cx="8811614" cy="0"/>
          </a:xfrm>
          <a:prstGeom prst="line">
            <a:avLst/>
          </a:prstGeom>
        </p:spPr>
        <p:style>
          <a:lnRef idx="1">
            <a:schemeClr val="dk1"/>
          </a:lnRef>
          <a:fillRef idx="0">
            <a:schemeClr val="dk1"/>
          </a:fillRef>
          <a:effectRef idx="0">
            <a:schemeClr val="dk1"/>
          </a:effectRef>
          <a:fontRef idx="minor">
            <a:schemeClr val="tx1"/>
          </a:fontRef>
        </p:style>
      </p:cxnSp>
      <p:sp>
        <p:nvSpPr>
          <p:cNvPr id="96" name="角丸四角形 14">
            <a:extLst>
              <a:ext uri="{FF2B5EF4-FFF2-40B4-BE49-F238E27FC236}">
                <a16:creationId xmlns:a16="http://schemas.microsoft.com/office/drawing/2014/main" id="{01746BED-2CB7-40C8-A866-77160E332EA4}"/>
              </a:ext>
            </a:extLst>
          </p:cNvPr>
          <p:cNvSpPr/>
          <p:nvPr/>
        </p:nvSpPr>
        <p:spPr>
          <a:xfrm>
            <a:off x="456550" y="3302874"/>
            <a:ext cx="706263" cy="1079991"/>
          </a:xfrm>
          <a:prstGeom prst="roundRect">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1200" b="1" dirty="0"/>
              <a:t>市町村</a:t>
            </a:r>
            <a:r>
              <a:rPr kumimoji="1" lang="en-US" altLang="ja-JP" sz="1200" b="1" dirty="0"/>
              <a:t>DX</a:t>
            </a:r>
          </a:p>
          <a:p>
            <a:pPr algn="ctr"/>
            <a:r>
              <a:rPr kumimoji="1" lang="ja-JP" altLang="en-US" sz="900" b="1" dirty="0"/>
              <a:t>デジタルサービス</a:t>
            </a:r>
          </a:p>
        </p:txBody>
      </p:sp>
      <p:sp>
        <p:nvSpPr>
          <p:cNvPr id="98" name="ホームベース 4">
            <a:extLst>
              <a:ext uri="{FF2B5EF4-FFF2-40B4-BE49-F238E27FC236}">
                <a16:creationId xmlns:a16="http://schemas.microsoft.com/office/drawing/2014/main" id="{F494B128-F0C1-471B-B8E1-BDED0FD2C9DF}"/>
              </a:ext>
            </a:extLst>
          </p:cNvPr>
          <p:cNvSpPr/>
          <p:nvPr/>
        </p:nvSpPr>
        <p:spPr>
          <a:xfrm>
            <a:off x="1315262" y="3302874"/>
            <a:ext cx="2708565" cy="1080000"/>
          </a:xfrm>
          <a:prstGeom prst="homePlate">
            <a:avLst>
              <a:gd name="adj" fmla="val 959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9" name="ホームベース 11">
            <a:extLst>
              <a:ext uri="{FF2B5EF4-FFF2-40B4-BE49-F238E27FC236}">
                <a16:creationId xmlns:a16="http://schemas.microsoft.com/office/drawing/2014/main" id="{5D468623-1803-4FAE-A978-FD3B5D7B4557}"/>
              </a:ext>
            </a:extLst>
          </p:cNvPr>
          <p:cNvSpPr/>
          <p:nvPr/>
        </p:nvSpPr>
        <p:spPr>
          <a:xfrm>
            <a:off x="4169295" y="3302874"/>
            <a:ext cx="2675589" cy="1080000"/>
          </a:xfrm>
          <a:prstGeom prst="homePlate">
            <a:avLst>
              <a:gd name="adj" fmla="val 9345"/>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テキスト ボックス 8"/>
          <p:cNvSpPr txBox="1"/>
          <p:nvPr/>
        </p:nvSpPr>
        <p:spPr>
          <a:xfrm>
            <a:off x="1937834" y="2302292"/>
            <a:ext cx="1414170" cy="584775"/>
          </a:xfrm>
          <a:prstGeom prst="rect">
            <a:avLst/>
          </a:prstGeom>
          <a:noFill/>
        </p:spPr>
        <p:txBody>
          <a:bodyPr wrap="none" rtlCol="0">
            <a:spAutoFit/>
          </a:bodyPr>
          <a:lstStyle/>
          <a:p>
            <a:pPr algn="ctr"/>
            <a:r>
              <a:rPr kumimoji="1" lang="ja-JP" altLang="en-US" sz="1600" dirty="0"/>
              <a:t>府庁システムの</a:t>
            </a:r>
            <a:endParaRPr kumimoji="1" lang="en-US" altLang="ja-JP" sz="1600" dirty="0"/>
          </a:p>
          <a:p>
            <a:pPr algn="ctr"/>
            <a:r>
              <a:rPr kumimoji="1" lang="ja-JP" altLang="en-US" sz="1600" dirty="0"/>
              <a:t>調査分析</a:t>
            </a:r>
          </a:p>
        </p:txBody>
      </p:sp>
      <p:sp>
        <p:nvSpPr>
          <p:cNvPr id="110" name="テキスト ボックス 109"/>
          <p:cNvSpPr txBox="1"/>
          <p:nvPr/>
        </p:nvSpPr>
        <p:spPr>
          <a:xfrm>
            <a:off x="4413681" y="2302292"/>
            <a:ext cx="2186817" cy="584775"/>
          </a:xfrm>
          <a:prstGeom prst="rect">
            <a:avLst/>
          </a:prstGeom>
          <a:noFill/>
        </p:spPr>
        <p:txBody>
          <a:bodyPr wrap="none" rtlCol="0">
            <a:spAutoFit/>
          </a:bodyPr>
          <a:lstStyle/>
          <a:p>
            <a:pPr algn="ctr"/>
            <a:r>
              <a:rPr kumimoji="1" lang="ja-JP" altLang="en-US" sz="1600" dirty="0"/>
              <a:t>府庁システムの</a:t>
            </a:r>
            <a:endParaRPr kumimoji="1" lang="en-US" altLang="ja-JP" sz="1600" dirty="0"/>
          </a:p>
          <a:p>
            <a:pPr algn="ctr"/>
            <a:r>
              <a:rPr kumimoji="1" lang="ja-JP" altLang="en-US" sz="1600" dirty="0"/>
              <a:t>最適化手法の検討</a:t>
            </a:r>
            <a:r>
              <a:rPr kumimoji="1" lang="ja-JP" altLang="en-US" sz="1600" b="1" dirty="0"/>
              <a:t>　</a:t>
            </a:r>
            <a:r>
              <a:rPr kumimoji="1" lang="ja-JP" altLang="en-US" sz="1600" dirty="0"/>
              <a:t>等</a:t>
            </a:r>
          </a:p>
        </p:txBody>
      </p:sp>
      <p:sp>
        <p:nvSpPr>
          <p:cNvPr id="111" name="テキスト ボックス 110"/>
          <p:cNvSpPr txBox="1"/>
          <p:nvPr/>
        </p:nvSpPr>
        <p:spPr>
          <a:xfrm>
            <a:off x="1835242" y="3550487"/>
            <a:ext cx="1619354" cy="584775"/>
          </a:xfrm>
          <a:prstGeom prst="rect">
            <a:avLst/>
          </a:prstGeom>
          <a:noFill/>
        </p:spPr>
        <p:txBody>
          <a:bodyPr wrap="none" rtlCol="0">
            <a:spAutoFit/>
          </a:bodyPr>
          <a:lstStyle/>
          <a:p>
            <a:pPr algn="ctr"/>
            <a:r>
              <a:rPr kumimoji="1" lang="ja-JP" altLang="en-US" sz="1600" dirty="0"/>
              <a:t>市町村システムの</a:t>
            </a:r>
            <a:endParaRPr kumimoji="1" lang="en-US" altLang="ja-JP" sz="1600" dirty="0"/>
          </a:p>
          <a:p>
            <a:pPr algn="ctr"/>
            <a:r>
              <a:rPr kumimoji="1" lang="ja-JP" altLang="en-US" sz="1600" dirty="0"/>
              <a:t>調査分析</a:t>
            </a:r>
          </a:p>
        </p:txBody>
      </p:sp>
      <p:sp>
        <p:nvSpPr>
          <p:cNvPr id="112" name="テキスト ボックス 111"/>
          <p:cNvSpPr txBox="1"/>
          <p:nvPr/>
        </p:nvSpPr>
        <p:spPr>
          <a:xfrm>
            <a:off x="4345553" y="3550487"/>
            <a:ext cx="2323073" cy="584775"/>
          </a:xfrm>
          <a:prstGeom prst="rect">
            <a:avLst/>
          </a:prstGeom>
          <a:noFill/>
        </p:spPr>
        <p:txBody>
          <a:bodyPr wrap="none" rtlCol="0">
            <a:spAutoFit/>
          </a:bodyPr>
          <a:lstStyle/>
          <a:p>
            <a:pPr algn="ctr"/>
            <a:r>
              <a:rPr kumimoji="1" lang="ja-JP" altLang="en-US" sz="1600" dirty="0"/>
              <a:t>市町村システムの</a:t>
            </a:r>
            <a:endParaRPr kumimoji="1" lang="en-US" altLang="ja-JP" sz="1600" dirty="0"/>
          </a:p>
          <a:p>
            <a:pPr algn="ctr"/>
            <a:r>
              <a:rPr kumimoji="1" lang="ja-JP" altLang="en-US" sz="1600" dirty="0"/>
              <a:t>最適化手法の検討　等　</a:t>
            </a:r>
          </a:p>
        </p:txBody>
      </p:sp>
      <p:sp>
        <p:nvSpPr>
          <p:cNvPr id="113" name="テキスト ボックス 112"/>
          <p:cNvSpPr txBox="1"/>
          <p:nvPr/>
        </p:nvSpPr>
        <p:spPr>
          <a:xfrm>
            <a:off x="1447316" y="4806333"/>
            <a:ext cx="2395206" cy="553998"/>
          </a:xfrm>
          <a:prstGeom prst="rect">
            <a:avLst/>
          </a:prstGeom>
          <a:noFill/>
        </p:spPr>
        <p:txBody>
          <a:bodyPr wrap="none" rtlCol="0">
            <a:spAutoFit/>
          </a:bodyPr>
          <a:lstStyle/>
          <a:p>
            <a:pPr algn="ctr"/>
            <a:r>
              <a:rPr kumimoji="1" lang="ja-JP" altLang="en-US" sz="1600" dirty="0"/>
              <a:t>先進事例調査</a:t>
            </a:r>
            <a:endParaRPr kumimoji="1" lang="en-US" altLang="ja-JP" sz="1600" dirty="0"/>
          </a:p>
          <a:p>
            <a:pPr algn="ctr"/>
            <a:r>
              <a:rPr kumimoji="1" lang="ja-JP" altLang="en-US" sz="1400" dirty="0"/>
              <a:t>人事組織・契約等の課題調査</a:t>
            </a:r>
          </a:p>
        </p:txBody>
      </p:sp>
      <p:sp>
        <p:nvSpPr>
          <p:cNvPr id="114" name="テキスト ボックス 113"/>
          <p:cNvSpPr txBox="1"/>
          <p:nvPr/>
        </p:nvSpPr>
        <p:spPr>
          <a:xfrm>
            <a:off x="4516273" y="4914055"/>
            <a:ext cx="1981633" cy="338554"/>
          </a:xfrm>
          <a:prstGeom prst="rect">
            <a:avLst/>
          </a:prstGeom>
          <a:noFill/>
        </p:spPr>
        <p:txBody>
          <a:bodyPr wrap="none" rtlCol="0">
            <a:spAutoFit/>
          </a:bodyPr>
          <a:lstStyle/>
          <a:p>
            <a:pPr algn="ctr"/>
            <a:r>
              <a:rPr kumimoji="1" lang="ja-JP" altLang="en-US" sz="1600" dirty="0"/>
              <a:t>改革手法の検討</a:t>
            </a:r>
            <a:r>
              <a:rPr kumimoji="1" lang="ja-JP" altLang="en-US" sz="1600" b="1" dirty="0"/>
              <a:t>　</a:t>
            </a:r>
            <a:r>
              <a:rPr kumimoji="1" lang="ja-JP" altLang="en-US" sz="1600" dirty="0"/>
              <a:t>等</a:t>
            </a:r>
          </a:p>
        </p:txBody>
      </p:sp>
      <p:sp>
        <p:nvSpPr>
          <p:cNvPr id="39" name="角丸四角形 11">
            <a:extLst>
              <a:ext uri="{FF2B5EF4-FFF2-40B4-BE49-F238E27FC236}">
                <a16:creationId xmlns:a16="http://schemas.microsoft.com/office/drawing/2014/main" id="{BB56415E-9721-422E-83B8-19FC073F024C}"/>
              </a:ext>
            </a:extLst>
          </p:cNvPr>
          <p:cNvSpPr/>
          <p:nvPr/>
        </p:nvSpPr>
        <p:spPr>
          <a:xfrm>
            <a:off x="459125" y="1198184"/>
            <a:ext cx="706263" cy="7242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rtlCol="0" anchor="ctr"/>
          <a:lstStyle/>
          <a:p>
            <a:pPr algn="ctr"/>
            <a:r>
              <a:rPr kumimoji="1" lang="ja-JP" altLang="en-US" sz="1200" b="1" dirty="0"/>
              <a:t>イニシア</a:t>
            </a:r>
            <a:endParaRPr kumimoji="1" lang="en-US" altLang="ja-JP" sz="1200" b="1" dirty="0"/>
          </a:p>
          <a:p>
            <a:pPr algn="ctr"/>
            <a:r>
              <a:rPr kumimoji="1" lang="ja-JP" altLang="en-US" sz="1200" b="1" dirty="0"/>
              <a:t>ティブ</a:t>
            </a:r>
          </a:p>
        </p:txBody>
      </p:sp>
      <p:sp>
        <p:nvSpPr>
          <p:cNvPr id="40" name="ホームベース 39"/>
          <p:cNvSpPr/>
          <p:nvPr/>
        </p:nvSpPr>
        <p:spPr>
          <a:xfrm>
            <a:off x="1307125" y="1198184"/>
            <a:ext cx="2675589" cy="724254"/>
          </a:xfrm>
          <a:prstGeom prst="homePlate">
            <a:avLst>
              <a:gd name="adj" fmla="val 1630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ホームベース 40"/>
          <p:cNvSpPr/>
          <p:nvPr/>
        </p:nvSpPr>
        <p:spPr>
          <a:xfrm>
            <a:off x="4169295" y="1172412"/>
            <a:ext cx="2675589" cy="724254"/>
          </a:xfrm>
          <a:prstGeom prst="homePlate">
            <a:avLst>
              <a:gd name="adj" fmla="val 16302"/>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テキスト ボックス 41"/>
          <p:cNvSpPr txBox="1"/>
          <p:nvPr/>
        </p:nvSpPr>
        <p:spPr>
          <a:xfrm>
            <a:off x="1672538" y="1376798"/>
            <a:ext cx="1944763" cy="338554"/>
          </a:xfrm>
          <a:prstGeom prst="rect">
            <a:avLst/>
          </a:prstGeom>
          <a:noFill/>
        </p:spPr>
        <p:txBody>
          <a:bodyPr wrap="none" rtlCol="0">
            <a:spAutoFit/>
          </a:bodyPr>
          <a:lstStyle/>
          <a:p>
            <a:r>
              <a:rPr kumimoji="1" lang="ja-JP" altLang="en-US" sz="1600" b="1" dirty="0"/>
              <a:t>分析結果の報告　等</a:t>
            </a:r>
          </a:p>
        </p:txBody>
      </p:sp>
      <p:sp>
        <p:nvSpPr>
          <p:cNvPr id="46" name="テキスト ボックス 45"/>
          <p:cNvSpPr txBox="1"/>
          <p:nvPr/>
        </p:nvSpPr>
        <p:spPr>
          <a:xfrm>
            <a:off x="4532670" y="1344650"/>
            <a:ext cx="1948838" cy="338554"/>
          </a:xfrm>
          <a:prstGeom prst="rect">
            <a:avLst/>
          </a:prstGeom>
          <a:noFill/>
        </p:spPr>
        <p:txBody>
          <a:bodyPr wrap="square" rtlCol="0">
            <a:spAutoFit/>
          </a:bodyPr>
          <a:lstStyle/>
          <a:p>
            <a:r>
              <a:rPr kumimoji="1" lang="ja-JP" altLang="en-US" sz="1600" b="1" dirty="0"/>
              <a:t>解決手法の検討　等</a:t>
            </a:r>
          </a:p>
        </p:txBody>
      </p:sp>
    </p:spTree>
    <p:extLst>
      <p:ext uri="{BB962C8B-B14F-4D97-AF65-F5344CB8AC3E}">
        <p14:creationId xmlns:p14="http://schemas.microsoft.com/office/powerpoint/2010/main" val="218413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815683" y="3168203"/>
            <a:ext cx="3126177" cy="769441"/>
          </a:xfrm>
          <a:prstGeom prst="rect">
            <a:avLst/>
          </a:prstGeom>
          <a:noFill/>
        </p:spPr>
        <p:txBody>
          <a:bodyPr wrap="none" rtlCol="0">
            <a:spAutoFit/>
          </a:bodyPr>
          <a:lstStyle/>
          <a:p>
            <a:r>
              <a:rPr lang="ja-JP" altLang="en-US" sz="4400" dirty="0">
                <a:latin typeface="+mj-lt"/>
              </a:rPr>
              <a:t>２　</a:t>
            </a:r>
            <a:r>
              <a:rPr lang="en-US" altLang="ja-JP" sz="4400" dirty="0">
                <a:latin typeface="+mj-lt"/>
              </a:rPr>
              <a:t>ORDEN</a:t>
            </a:r>
            <a:endParaRPr lang="ja-JP" altLang="en-US" sz="4400" dirty="0">
              <a:latin typeface="+mj-lt"/>
            </a:endParaRPr>
          </a:p>
        </p:txBody>
      </p:sp>
      <p:cxnSp>
        <p:nvCxnSpPr>
          <p:cNvPr id="9" name="直線コネクタ 8"/>
          <p:cNvCxnSpPr/>
          <p:nvPr/>
        </p:nvCxnSpPr>
        <p:spPr>
          <a:xfrm>
            <a:off x="3400023" y="4043966"/>
            <a:ext cx="57439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14</a:t>
            </a:fld>
            <a:endParaRPr kumimoji="1" lang="ja-JP" altLang="en-US"/>
          </a:p>
        </p:txBody>
      </p:sp>
    </p:spTree>
    <p:extLst>
      <p:ext uri="{BB962C8B-B14F-4D97-AF65-F5344CB8AC3E}">
        <p14:creationId xmlns:p14="http://schemas.microsoft.com/office/powerpoint/2010/main" val="49702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B5F44A-4040-46CB-9D7D-B0618A0B4FDB}"/>
              </a:ext>
            </a:extLst>
          </p:cNvPr>
          <p:cNvSpPr>
            <a:spLocks noGrp="1"/>
          </p:cNvSpPr>
          <p:nvPr>
            <p:ph type="title"/>
          </p:nvPr>
        </p:nvSpPr>
        <p:spPr>
          <a:noFill/>
        </p:spPr>
        <p:txBody>
          <a:bodyPr/>
          <a:lstStyle/>
          <a:p>
            <a:r>
              <a:rPr lang="ja-JP" altLang="en-US" dirty="0"/>
              <a:t>大阪府の取組み内容｜</a:t>
            </a:r>
            <a:r>
              <a:rPr lang="ja-JP" altLang="en-US" sz="2200" dirty="0"/>
              <a:t>大阪広域データ連携基盤（</a:t>
            </a:r>
            <a:r>
              <a:rPr lang="en-US" altLang="ja-JP" sz="2200" dirty="0"/>
              <a:t>ORDEN</a:t>
            </a:r>
            <a:r>
              <a:rPr lang="ja-JP" altLang="en-US" sz="2200" dirty="0"/>
              <a:t>）</a:t>
            </a:r>
            <a:endParaRPr kumimoji="1" lang="ja-JP" altLang="en-US" sz="2200" dirty="0"/>
          </a:p>
        </p:txBody>
      </p:sp>
      <p:sp>
        <p:nvSpPr>
          <p:cNvPr id="6" name="スライド番号プレースホルダー 3">
            <a:extLst>
              <a:ext uri="{FF2B5EF4-FFF2-40B4-BE49-F238E27FC236}">
                <a16:creationId xmlns:a16="http://schemas.microsoft.com/office/drawing/2014/main" id="{7C7DE9E3-EEC3-4AE4-97E9-D30DBD5044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200" b="0" i="0" u="none" strike="noStrike" kern="1200" cap="none" spc="0" normalizeH="0" baseline="0" noProof="0" smtClean="0">
                <a:ln>
                  <a:noFill/>
                </a:ln>
                <a:solidFill>
                  <a:prstClr val="black">
                    <a:tint val="75000"/>
                  </a:prstClr>
                </a:solidFill>
                <a:effectLst/>
                <a:uLnTx/>
                <a:uFillTx/>
                <a:latin typeface="Meiryo UI"/>
                <a:ea typeface="Meiryo UI"/>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tint val="75000"/>
                </a:prstClr>
              </a:solidFill>
              <a:effectLst/>
              <a:uLnTx/>
              <a:uFillTx/>
              <a:latin typeface="Meiryo UI"/>
              <a:ea typeface="Meiryo UI"/>
              <a:cs typeface="+mn-cs"/>
            </a:endParaRPr>
          </a:p>
        </p:txBody>
      </p:sp>
      <p:sp>
        <p:nvSpPr>
          <p:cNvPr id="3" name="テキスト プレースホルダー 2">
            <a:extLst>
              <a:ext uri="{FF2B5EF4-FFF2-40B4-BE49-F238E27FC236}">
                <a16:creationId xmlns:a16="http://schemas.microsoft.com/office/drawing/2014/main" id="{8D3A6270-9981-419D-BEC8-C3E013F9445D}"/>
              </a:ext>
            </a:extLst>
          </p:cNvPr>
          <p:cNvSpPr>
            <a:spLocks noGrp="1"/>
          </p:cNvSpPr>
          <p:nvPr>
            <p:ph type="body" sz="quarter" idx="13"/>
          </p:nvPr>
        </p:nvSpPr>
        <p:spPr/>
        <p:txBody>
          <a:bodyPr/>
          <a:lstStyle/>
          <a:p>
            <a:r>
              <a:rPr lang="ja-JP" altLang="en-US" dirty="0"/>
              <a:t>第３章　今後の取組み方針</a:t>
            </a:r>
            <a:r>
              <a:rPr kumimoji="1" lang="ja-JP" altLang="en-US" dirty="0"/>
              <a:t>　</a:t>
            </a:r>
          </a:p>
        </p:txBody>
      </p:sp>
      <p:pic>
        <p:nvPicPr>
          <p:cNvPr id="2" name="図 1">
            <a:extLst>
              <a:ext uri="{FF2B5EF4-FFF2-40B4-BE49-F238E27FC236}">
                <a16:creationId xmlns:a16="http://schemas.microsoft.com/office/drawing/2014/main" id="{2D1E37D1-76B5-4ABB-A48C-C108EE026188}"/>
              </a:ext>
            </a:extLst>
          </p:cNvPr>
          <p:cNvPicPr>
            <a:picLocks noChangeAspect="1"/>
          </p:cNvPicPr>
          <p:nvPr/>
        </p:nvPicPr>
        <p:blipFill>
          <a:blip r:embed="rId2"/>
          <a:stretch>
            <a:fillRect/>
          </a:stretch>
        </p:blipFill>
        <p:spPr>
          <a:xfrm>
            <a:off x="4546243" y="752253"/>
            <a:ext cx="3957678" cy="2276408"/>
          </a:xfrm>
          <a:prstGeom prst="rect">
            <a:avLst/>
          </a:prstGeom>
        </p:spPr>
      </p:pic>
      <p:pic>
        <p:nvPicPr>
          <p:cNvPr id="12" name="図 11">
            <a:extLst>
              <a:ext uri="{FF2B5EF4-FFF2-40B4-BE49-F238E27FC236}">
                <a16:creationId xmlns:a16="http://schemas.microsoft.com/office/drawing/2014/main" id="{0FBE1EFA-38F6-416C-9BA1-392E469A1353}"/>
              </a:ext>
            </a:extLst>
          </p:cNvPr>
          <p:cNvPicPr>
            <a:picLocks noChangeAspect="1"/>
          </p:cNvPicPr>
          <p:nvPr/>
        </p:nvPicPr>
        <p:blipFill>
          <a:blip r:embed="rId3"/>
          <a:stretch>
            <a:fillRect/>
          </a:stretch>
        </p:blipFill>
        <p:spPr>
          <a:xfrm>
            <a:off x="3103314" y="4857257"/>
            <a:ext cx="5547104" cy="1936007"/>
          </a:xfrm>
          <a:prstGeom prst="rect">
            <a:avLst/>
          </a:prstGeom>
        </p:spPr>
      </p:pic>
      <p:sp>
        <p:nvSpPr>
          <p:cNvPr id="13" name="テキスト ボックス 12">
            <a:extLst>
              <a:ext uri="{FF2B5EF4-FFF2-40B4-BE49-F238E27FC236}">
                <a16:creationId xmlns:a16="http://schemas.microsoft.com/office/drawing/2014/main" id="{4E80C15E-AD90-4242-B9F5-F8E212488DAE}"/>
              </a:ext>
            </a:extLst>
          </p:cNvPr>
          <p:cNvSpPr txBox="1"/>
          <p:nvPr/>
        </p:nvSpPr>
        <p:spPr>
          <a:xfrm>
            <a:off x="4021381" y="4205613"/>
            <a:ext cx="499646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ORDEN</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ポータルをインターフェースに、ニーズに応じたパーソナライズサービス</a:t>
            </a:r>
          </a:p>
        </p:txBody>
      </p:sp>
      <p:sp>
        <p:nvSpPr>
          <p:cNvPr id="14" name="テキスト ボックス 13">
            <a:extLst>
              <a:ext uri="{FF2B5EF4-FFF2-40B4-BE49-F238E27FC236}">
                <a16:creationId xmlns:a16="http://schemas.microsoft.com/office/drawing/2014/main" id="{FA704855-19DD-40EA-998E-48DB7AA14FF1}"/>
              </a:ext>
            </a:extLst>
          </p:cNvPr>
          <p:cNvSpPr txBox="1"/>
          <p:nvPr/>
        </p:nvSpPr>
        <p:spPr>
          <a:xfrm>
            <a:off x="4021381" y="4549190"/>
            <a:ext cx="485646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ID</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とパスワードが一元化され、多様なサービスにワンストップでアクセス</a:t>
            </a:r>
          </a:p>
        </p:txBody>
      </p:sp>
      <p:sp>
        <p:nvSpPr>
          <p:cNvPr id="15" name="四角形: 角を丸くする 14">
            <a:extLst>
              <a:ext uri="{FF2B5EF4-FFF2-40B4-BE49-F238E27FC236}">
                <a16:creationId xmlns:a16="http://schemas.microsoft.com/office/drawing/2014/main" id="{FF90EB99-AE8F-46BE-A107-0ECFD225C6B5}"/>
              </a:ext>
            </a:extLst>
          </p:cNvPr>
          <p:cNvSpPr/>
          <p:nvPr/>
        </p:nvSpPr>
        <p:spPr>
          <a:xfrm>
            <a:off x="3116827" y="4205612"/>
            <a:ext cx="904554" cy="27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a:ea typeface="Meiryo UI"/>
                <a:cs typeface="+mn-cs"/>
              </a:rPr>
              <a:t>パーソナライズ</a:t>
            </a:r>
          </a:p>
        </p:txBody>
      </p:sp>
      <p:sp>
        <p:nvSpPr>
          <p:cNvPr id="19" name="四角形: 角を丸くする 18">
            <a:extLst>
              <a:ext uri="{FF2B5EF4-FFF2-40B4-BE49-F238E27FC236}">
                <a16:creationId xmlns:a16="http://schemas.microsoft.com/office/drawing/2014/main" id="{5DEED12D-9874-4773-A5D6-D90144CF27FC}"/>
              </a:ext>
            </a:extLst>
          </p:cNvPr>
          <p:cNvSpPr/>
          <p:nvPr/>
        </p:nvSpPr>
        <p:spPr>
          <a:xfrm>
            <a:off x="3116827" y="4541205"/>
            <a:ext cx="904554" cy="2929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a:ea typeface="Meiryo UI"/>
                <a:cs typeface="+mn-cs"/>
              </a:rPr>
              <a:t>ワンストップ</a:t>
            </a:r>
          </a:p>
        </p:txBody>
      </p:sp>
      <p:cxnSp>
        <p:nvCxnSpPr>
          <p:cNvPr id="20" name="直線コネクタ 19">
            <a:extLst>
              <a:ext uri="{FF2B5EF4-FFF2-40B4-BE49-F238E27FC236}">
                <a16:creationId xmlns:a16="http://schemas.microsoft.com/office/drawing/2014/main" id="{2A7EE5DA-A977-4CC0-95B1-E15569F299A3}"/>
              </a:ext>
            </a:extLst>
          </p:cNvPr>
          <p:cNvCxnSpPr/>
          <p:nvPr/>
        </p:nvCxnSpPr>
        <p:spPr>
          <a:xfrm>
            <a:off x="231357" y="3575478"/>
            <a:ext cx="8676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067452C7-30B5-42D4-9B2B-C9B540F579C0}"/>
              </a:ext>
            </a:extLst>
          </p:cNvPr>
          <p:cNvPicPr>
            <a:picLocks noChangeAspect="1"/>
          </p:cNvPicPr>
          <p:nvPr/>
        </p:nvPicPr>
        <p:blipFill>
          <a:blip r:embed="rId4"/>
          <a:stretch>
            <a:fillRect/>
          </a:stretch>
        </p:blipFill>
        <p:spPr>
          <a:xfrm>
            <a:off x="318025" y="3955289"/>
            <a:ext cx="2438823" cy="2837975"/>
          </a:xfrm>
          <a:prstGeom prst="rect">
            <a:avLst/>
          </a:prstGeom>
        </p:spPr>
      </p:pic>
      <p:sp>
        <p:nvSpPr>
          <p:cNvPr id="24" name="正方形/長方形 23">
            <a:extLst>
              <a:ext uri="{FF2B5EF4-FFF2-40B4-BE49-F238E27FC236}">
                <a16:creationId xmlns:a16="http://schemas.microsoft.com/office/drawing/2014/main" id="{5E315969-FD96-47FC-BC59-7A331C07F055}"/>
              </a:ext>
            </a:extLst>
          </p:cNvPr>
          <p:cNvSpPr/>
          <p:nvPr/>
        </p:nvSpPr>
        <p:spPr>
          <a:xfrm>
            <a:off x="231357" y="3575478"/>
            <a:ext cx="2546862" cy="338554"/>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Meiryo UI"/>
                <a:ea typeface="Meiryo UI"/>
                <a:cs typeface="+mn-cs"/>
              </a:rPr>
              <a:t>ORDEN</a:t>
            </a:r>
            <a:r>
              <a:rPr kumimoji="0" lang="ja-JP" altLang="en-US" sz="1600" b="1" i="0" u="none" strike="noStrike" kern="1200" cap="none" spc="0" normalizeH="0" baseline="0" noProof="0" dirty="0">
                <a:ln>
                  <a:noFill/>
                </a:ln>
                <a:solidFill>
                  <a:prstClr val="white"/>
                </a:solidFill>
                <a:effectLst/>
                <a:uLnTx/>
                <a:uFillTx/>
                <a:latin typeface="Meiryo UI"/>
                <a:ea typeface="Meiryo UI"/>
                <a:cs typeface="+mn-cs"/>
              </a:rPr>
              <a:t>の特長的な機能</a:t>
            </a:r>
            <a:endParaRPr kumimoji="0" lang="ja-JP" altLang="en-US" sz="16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97F7A814-9131-49C7-BDF5-3039FB775D6E}"/>
              </a:ext>
            </a:extLst>
          </p:cNvPr>
          <p:cNvSpPr txBox="1"/>
          <p:nvPr/>
        </p:nvSpPr>
        <p:spPr>
          <a:xfrm>
            <a:off x="92764" y="1056996"/>
            <a:ext cx="4313030" cy="2069797"/>
          </a:xfrm>
          <a:prstGeom prst="rect">
            <a:avLst/>
          </a:prstGeom>
          <a:noFill/>
        </p:spPr>
        <p:txBody>
          <a:bodyPr wrap="square" rtlCol="0">
            <a:spAutoFit/>
          </a:bodyPr>
          <a:lstStyle/>
          <a:p>
            <a:pPr lvl="0"/>
            <a:r>
              <a:rPr kumimoji="1" lang="ja-JP" altLang="en-US" sz="1400" b="1" dirty="0">
                <a:solidFill>
                  <a:prstClr val="black"/>
                </a:solidFill>
              </a:rPr>
              <a:t>①コミュニケーション基盤</a:t>
            </a:r>
            <a:endParaRPr kumimoji="1" lang="en-US" altLang="ja-JP" sz="1400" b="1" dirty="0">
              <a:solidFill>
                <a:prstClr val="black"/>
              </a:solidFill>
            </a:endParaRPr>
          </a:p>
          <a:p>
            <a:pPr lvl="0"/>
            <a:endParaRPr kumimoji="1" lang="ja-JP" altLang="en-US" sz="600" b="1" dirty="0">
              <a:solidFill>
                <a:prstClr val="black"/>
              </a:solidFill>
            </a:endParaRPr>
          </a:p>
          <a:p>
            <a:pPr marL="285750" lvl="0" indent="-285750">
              <a:buFont typeface="Wingdings" panose="05000000000000000000" pitchFamily="2" charset="2"/>
              <a:buChar char="Ø"/>
            </a:pPr>
            <a:r>
              <a:rPr kumimoji="1" lang="ja-JP" altLang="en-US" sz="1400" dirty="0">
                <a:solidFill>
                  <a:prstClr val="black"/>
                </a:solidFill>
              </a:rPr>
              <a:t>オプトイン（個人情報の取得に係る本人の同意）による</a:t>
            </a:r>
            <a:r>
              <a:rPr kumimoji="1" lang="en-US" altLang="ja-JP" sz="1400" dirty="0">
                <a:solidFill>
                  <a:prstClr val="black"/>
                </a:solidFill>
              </a:rPr>
              <a:t>ID</a:t>
            </a:r>
            <a:r>
              <a:rPr kumimoji="1" lang="ja-JP" altLang="en-US" sz="1400" dirty="0">
                <a:solidFill>
                  <a:prstClr val="black"/>
                </a:solidFill>
              </a:rPr>
              <a:t>登録及び個人のニーズに合わせたパーソナライズサービスを提供するためのインターフェースを整備します。</a:t>
            </a:r>
            <a:endParaRPr kumimoji="1" lang="en-US" altLang="ja-JP" sz="1400" dirty="0">
              <a:solidFill>
                <a:prstClr val="black"/>
              </a:solidFill>
            </a:endParaRPr>
          </a:p>
          <a:p>
            <a:pPr marL="285750" lvl="0" indent="-285750">
              <a:buFont typeface="Wingdings" panose="05000000000000000000" pitchFamily="2" charset="2"/>
              <a:buChar char="Ø"/>
            </a:pPr>
            <a:endParaRPr kumimoji="1" lang="en-US" altLang="ja-JP" sz="1050" dirty="0">
              <a:solidFill>
                <a:prstClr val="black"/>
              </a:solidFill>
            </a:endParaRPr>
          </a:p>
          <a:p>
            <a:pPr lvl="0"/>
            <a:r>
              <a:rPr kumimoji="1" lang="ja-JP" altLang="en-US" sz="1400" b="1" dirty="0">
                <a:solidFill>
                  <a:prstClr val="black"/>
                </a:solidFill>
              </a:rPr>
              <a:t>②データ連携基盤</a:t>
            </a:r>
            <a:r>
              <a:rPr kumimoji="1" lang="ja-JP" altLang="en-US" sz="1400" dirty="0">
                <a:solidFill>
                  <a:prstClr val="black"/>
                </a:solidFill>
              </a:rPr>
              <a:t>　</a:t>
            </a:r>
            <a:endParaRPr kumimoji="1" lang="ja-JP" altLang="en-US" sz="600" dirty="0">
              <a:solidFill>
                <a:prstClr val="black"/>
              </a:solidFill>
            </a:endParaRPr>
          </a:p>
          <a:p>
            <a:pPr marL="285750" lvl="0" indent="-285750">
              <a:buFont typeface="Wingdings" panose="05000000000000000000" pitchFamily="2" charset="2"/>
              <a:buChar char="Ø"/>
            </a:pPr>
            <a:r>
              <a:rPr kumimoji="1" lang="ja-JP" altLang="en-US" sz="1400" dirty="0">
                <a:solidFill>
                  <a:prstClr val="black"/>
                </a:solidFill>
              </a:rPr>
              <a:t>公民が持つヒト・モノの多様なデータを連携・流通させ、異なる主体、異なるサービス間でのデータ共有によるサービスの高度化を実現するための基盤を整備します。</a:t>
            </a:r>
          </a:p>
        </p:txBody>
      </p:sp>
      <p:sp>
        <p:nvSpPr>
          <p:cNvPr id="26" name="正方形/長方形 25">
            <a:extLst>
              <a:ext uri="{FF2B5EF4-FFF2-40B4-BE49-F238E27FC236}">
                <a16:creationId xmlns:a16="http://schemas.microsoft.com/office/drawing/2014/main" id="{74F0F6DA-D60E-49F6-900A-4736EC6EADFA}"/>
              </a:ext>
            </a:extLst>
          </p:cNvPr>
          <p:cNvSpPr/>
          <p:nvPr/>
        </p:nvSpPr>
        <p:spPr>
          <a:xfrm>
            <a:off x="256028" y="702943"/>
            <a:ext cx="3669628" cy="338554"/>
          </a:xfrm>
          <a:prstGeom prst="rect">
            <a:avLst/>
          </a:prstGeom>
          <a:solidFill>
            <a:schemeClr val="accent1">
              <a:lumMod val="50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600" b="1" i="0" u="none" strike="noStrike" kern="1200" cap="none" spc="0" normalizeH="0" baseline="0" noProof="0" dirty="0">
                <a:ln>
                  <a:noFill/>
                </a:ln>
                <a:solidFill>
                  <a:prstClr val="white"/>
                </a:solidFill>
                <a:effectLst/>
                <a:uLnTx/>
                <a:uFillTx/>
                <a:latin typeface="Meiryo UI"/>
                <a:ea typeface="Meiryo UI"/>
                <a:cs typeface="+mn-cs"/>
              </a:rPr>
              <a:t>ORDEN</a:t>
            </a:r>
            <a:r>
              <a:rPr kumimoji="0" lang="ja-JP" altLang="en-US" sz="1600" b="1" i="0" u="none" strike="noStrike" kern="1200" cap="none" spc="0" normalizeH="0" baseline="0" noProof="0" dirty="0">
                <a:ln>
                  <a:noFill/>
                </a:ln>
                <a:solidFill>
                  <a:prstClr val="white"/>
                </a:solidFill>
                <a:effectLst/>
                <a:uLnTx/>
                <a:uFillTx/>
                <a:latin typeface="Meiryo UI"/>
                <a:ea typeface="Meiryo UI"/>
                <a:cs typeface="+mn-cs"/>
              </a:rPr>
              <a:t>の基本構成（アーキテクチャ）</a:t>
            </a:r>
            <a:endParaRPr kumimoji="0" lang="ja-JP" altLang="en-US" sz="1600"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7" name="正方形/長方形 6"/>
          <p:cNvSpPr/>
          <p:nvPr/>
        </p:nvSpPr>
        <p:spPr>
          <a:xfrm>
            <a:off x="318025" y="3126793"/>
            <a:ext cx="7295587" cy="600164"/>
          </a:xfrm>
          <a:prstGeom prst="rect">
            <a:avLst/>
          </a:prstGeom>
        </p:spPr>
        <p:txBody>
          <a:bodyPr wrap="none">
            <a:spAutoFit/>
          </a:bodyPr>
          <a:lstStyle/>
          <a:p>
            <a:pPr lvl="0"/>
            <a:r>
              <a:rPr kumimoji="1" lang="ja-JP" altLang="en-US" sz="1100" dirty="0"/>
              <a:t>注）</a:t>
            </a:r>
            <a:r>
              <a:rPr kumimoji="1" lang="en-US" altLang="ja-JP" sz="1100" dirty="0"/>
              <a:t>2022</a:t>
            </a:r>
            <a:r>
              <a:rPr kumimoji="1" lang="ja-JP" altLang="en-US" sz="1100" dirty="0"/>
              <a:t>年度については、大阪・関西万博や一部の市町村とサービスをつなぐ機能から整備する。</a:t>
            </a:r>
            <a:endParaRPr kumimoji="1" lang="en-US" altLang="ja-JP" sz="1100" dirty="0"/>
          </a:p>
          <a:p>
            <a:pPr lvl="0"/>
            <a:r>
              <a:rPr kumimoji="1" lang="ja-JP" altLang="en-US" sz="1100" dirty="0"/>
              <a:t>　　　デジタル庁によるデータ連携基盤に関する整備内容・時期等を踏まえつつ、デジタル庁とも連携して最適な実装を進めていく。</a:t>
            </a:r>
          </a:p>
          <a:p>
            <a:pPr lvl="0"/>
            <a:endParaRPr kumimoji="1" lang="en-US" altLang="ja-JP" sz="1100" dirty="0"/>
          </a:p>
        </p:txBody>
      </p:sp>
      <p:sp>
        <p:nvSpPr>
          <p:cNvPr id="8" name="正方形/長方形 7"/>
          <p:cNvSpPr/>
          <p:nvPr/>
        </p:nvSpPr>
        <p:spPr>
          <a:xfrm>
            <a:off x="3047650" y="3606998"/>
            <a:ext cx="5736959" cy="523220"/>
          </a:xfrm>
          <a:prstGeom prst="rect">
            <a:avLst/>
          </a:prstGeom>
        </p:spPr>
        <p:txBody>
          <a:bodyPr wrap="square">
            <a:spAutoFit/>
          </a:bodyPr>
          <a:lstStyle/>
          <a:p>
            <a:pPr marL="285750" indent="-285750">
              <a:spcAft>
                <a:spcPts val="600"/>
              </a:spcAft>
              <a:buFont typeface="Wingdings" panose="05000000000000000000" pitchFamily="2" charset="2"/>
              <a:buChar char="n"/>
            </a:pPr>
            <a:r>
              <a:rPr kumimoji="1" lang="ja-JP" altLang="en-US" sz="1400" dirty="0"/>
              <a:t>本人同意のもと、パーソナルデータについてもデータ連携を可能とすることで、より利便性の高いサービスを創出する。</a:t>
            </a:r>
            <a:endParaRPr kumimoji="1" lang="en-US" altLang="ja-JP" sz="1400" dirty="0"/>
          </a:p>
        </p:txBody>
      </p:sp>
      <p:sp>
        <p:nvSpPr>
          <p:cNvPr id="18" name="スライド番号プレースホルダー 2"/>
          <p:cNvSpPr txBox="1">
            <a:spLocks/>
          </p:cNvSpPr>
          <p:nvPr/>
        </p:nvSpPr>
        <p:spPr>
          <a:xfrm>
            <a:off x="7127616" y="6484198"/>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908F3419-3A33-483A-A27A-256984B5900A}" type="slidenum">
              <a:rPr lang="es-ES" altLang="ja-JP" smtClean="0"/>
              <a:pPr>
                <a:defRPr/>
              </a:pPr>
              <a:t>15</a:t>
            </a:fld>
            <a:endParaRPr lang="es-ES" altLang="ja-JP" dirty="0"/>
          </a:p>
        </p:txBody>
      </p:sp>
    </p:spTree>
    <p:extLst>
      <p:ext uri="{BB962C8B-B14F-4D97-AF65-F5344CB8AC3E}">
        <p14:creationId xmlns:p14="http://schemas.microsoft.com/office/powerpoint/2010/main" val="396991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2082291-D634-4438-877D-62361BA33FD5}"/>
              </a:ext>
            </a:extLst>
          </p:cNvPr>
          <p:cNvSpPr>
            <a:spLocks noGrp="1"/>
          </p:cNvSpPr>
          <p:nvPr>
            <p:ph type="title"/>
          </p:nvPr>
        </p:nvSpPr>
        <p:spPr>
          <a:xfrm>
            <a:off x="153987" y="14288"/>
            <a:ext cx="8630621" cy="490537"/>
          </a:xfrm>
        </p:spPr>
        <p:txBody>
          <a:bodyPr>
            <a:normAutofit/>
          </a:bodyPr>
          <a:lstStyle/>
          <a:p>
            <a:r>
              <a:rPr lang="en-US" altLang="ja-JP" b="1" dirty="0"/>
              <a:t>ORDEN</a:t>
            </a:r>
            <a:r>
              <a:rPr lang="ja-JP" altLang="en-US" b="1" dirty="0"/>
              <a:t>を活用した行政サービスの高度化（例）</a:t>
            </a:r>
            <a:endParaRPr kumimoji="1" lang="ja-JP" altLang="en-US" dirty="0"/>
          </a:p>
        </p:txBody>
      </p:sp>
      <p:sp>
        <p:nvSpPr>
          <p:cNvPr id="5" name="テキスト ボックス 4"/>
          <p:cNvSpPr txBox="1"/>
          <p:nvPr/>
        </p:nvSpPr>
        <p:spPr>
          <a:xfrm>
            <a:off x="127662" y="581355"/>
            <a:ext cx="416928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■忙しい子育て層の負担・不安の軽減実現</a:t>
            </a:r>
          </a:p>
        </p:txBody>
      </p:sp>
      <p:sp>
        <p:nvSpPr>
          <p:cNvPr id="6" name="角丸四角形 108">
            <a:extLst>
              <a:ext uri="{FF2B5EF4-FFF2-40B4-BE49-F238E27FC236}">
                <a16:creationId xmlns:a16="http://schemas.microsoft.com/office/drawing/2014/main" id="{AEE9B2D6-86C2-4B93-B667-E8C9737FB2A8}"/>
              </a:ext>
            </a:extLst>
          </p:cNvPr>
          <p:cNvSpPr/>
          <p:nvPr/>
        </p:nvSpPr>
        <p:spPr>
          <a:xfrm>
            <a:off x="3605005" y="1066636"/>
            <a:ext cx="5365475" cy="2520000"/>
          </a:xfrm>
          <a:prstGeom prst="roundRect">
            <a:avLst>
              <a:gd name="adj" fmla="val 515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noFill/>
              <a:latin typeface="Meiryo UI" panose="020B0604030504040204" pitchFamily="50" charset="-128"/>
              <a:ea typeface="Meiryo UI" panose="020B0604030504040204" pitchFamily="50" charset="-128"/>
            </a:endParaRPr>
          </a:p>
        </p:txBody>
      </p:sp>
      <p:sp>
        <p:nvSpPr>
          <p:cNvPr id="7" name="角丸四角形 109">
            <a:extLst>
              <a:ext uri="{FF2B5EF4-FFF2-40B4-BE49-F238E27FC236}">
                <a16:creationId xmlns:a16="http://schemas.microsoft.com/office/drawing/2014/main" id="{CA723E28-A14A-4CE5-AAC7-CD47BF5491DE}"/>
              </a:ext>
            </a:extLst>
          </p:cNvPr>
          <p:cNvSpPr/>
          <p:nvPr/>
        </p:nvSpPr>
        <p:spPr>
          <a:xfrm>
            <a:off x="185217" y="1067490"/>
            <a:ext cx="2945716" cy="2520000"/>
          </a:xfrm>
          <a:prstGeom prst="roundRect">
            <a:avLst>
              <a:gd name="adj" fmla="val 515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 name="角丸四角形 110">
            <a:extLst>
              <a:ext uri="{FF2B5EF4-FFF2-40B4-BE49-F238E27FC236}">
                <a16:creationId xmlns:a16="http://schemas.microsoft.com/office/drawing/2014/main" id="{54250518-FF9A-4B79-B82B-F3CC64B47A67}"/>
              </a:ext>
            </a:extLst>
          </p:cNvPr>
          <p:cNvSpPr/>
          <p:nvPr/>
        </p:nvSpPr>
        <p:spPr>
          <a:xfrm>
            <a:off x="921756" y="972313"/>
            <a:ext cx="1260000" cy="2060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現状</a:t>
            </a:r>
          </a:p>
        </p:txBody>
      </p:sp>
      <p:sp>
        <p:nvSpPr>
          <p:cNvPr id="9" name="角丸四角形 111">
            <a:extLst>
              <a:ext uri="{FF2B5EF4-FFF2-40B4-BE49-F238E27FC236}">
                <a16:creationId xmlns:a16="http://schemas.microsoft.com/office/drawing/2014/main" id="{27EAA03D-A848-476A-8A3F-41157CEC1D77}"/>
              </a:ext>
            </a:extLst>
          </p:cNvPr>
          <p:cNvSpPr/>
          <p:nvPr/>
        </p:nvSpPr>
        <p:spPr>
          <a:xfrm>
            <a:off x="5896477" y="971281"/>
            <a:ext cx="1260000" cy="1924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latin typeface="Meiryo UI" panose="020B0604030504040204" pitchFamily="50" charset="-128"/>
                <a:ea typeface="Meiryo UI" panose="020B0604030504040204" pitchFamily="50" charset="-128"/>
              </a:rPr>
              <a:t>ORDEN</a:t>
            </a:r>
            <a:r>
              <a:rPr kumimoji="1" lang="ja-JP" altLang="en-US" sz="1100" dirty="0">
                <a:latin typeface="Meiryo UI" panose="020B0604030504040204" pitchFamily="50" charset="-128"/>
                <a:ea typeface="Meiryo UI" panose="020B0604030504040204" pitchFamily="50" charset="-128"/>
              </a:rPr>
              <a:t>活用</a:t>
            </a:r>
          </a:p>
        </p:txBody>
      </p:sp>
      <p:sp>
        <p:nvSpPr>
          <p:cNvPr id="10" name="二等辺三角形 9">
            <a:extLst>
              <a:ext uri="{FF2B5EF4-FFF2-40B4-BE49-F238E27FC236}">
                <a16:creationId xmlns:a16="http://schemas.microsoft.com/office/drawing/2014/main" id="{2411B074-04A7-4136-B1D7-7B9843F404A9}"/>
              </a:ext>
            </a:extLst>
          </p:cNvPr>
          <p:cNvSpPr/>
          <p:nvPr/>
        </p:nvSpPr>
        <p:spPr>
          <a:xfrm rot="5400000">
            <a:off x="2869210" y="2292694"/>
            <a:ext cx="1004551" cy="158886"/>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E231213E-1362-4845-A664-013F6DA95EAC}"/>
              </a:ext>
            </a:extLst>
          </p:cNvPr>
          <p:cNvSpPr txBox="1"/>
          <p:nvPr/>
        </p:nvSpPr>
        <p:spPr>
          <a:xfrm>
            <a:off x="6128589" y="1215634"/>
            <a:ext cx="2672806" cy="430887"/>
          </a:xfrm>
          <a:prstGeom prst="rect">
            <a:avLst/>
          </a:prstGeom>
          <a:solidFill>
            <a:schemeClr val="accent6">
              <a:lumMod val="7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vert="horz" wrap="square" lIns="72000" rIns="72000" rtlCol="0" anchor="ctr">
            <a:spAutoFit/>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必要な人に、必要な時に、必要な公民のサービスを届ける</a:t>
            </a:r>
            <a:r>
              <a:rPr kumimoji="1" lang="en-US" altLang="ja-JP" sz="1100" b="1" dirty="0">
                <a:solidFill>
                  <a:schemeClr val="bg1"/>
                </a:solidFill>
                <a:latin typeface="Meiryo UI" panose="020B0604030504040204" pitchFamily="50" charset="-128"/>
                <a:ea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rPr>
              <a:t>おせっかいになる</a:t>
            </a:r>
            <a:r>
              <a:rPr kumimoji="1" lang="en-US" altLang="ja-JP" sz="1100" b="1" dirty="0">
                <a:solidFill>
                  <a:schemeClr val="bg1"/>
                </a:solidFill>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a16="http://schemas.microsoft.com/office/drawing/2014/main" id="{626B031D-8589-4DF6-AF33-9EE57FBCDFC2}"/>
              </a:ext>
            </a:extLst>
          </p:cNvPr>
          <p:cNvSpPr txBox="1"/>
          <p:nvPr/>
        </p:nvSpPr>
        <p:spPr>
          <a:xfrm>
            <a:off x="3685066" y="1124780"/>
            <a:ext cx="1540398" cy="261610"/>
          </a:xfrm>
          <a:prstGeom prst="rect">
            <a:avLst/>
          </a:prstGeom>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36000" rIns="36000" rtlCol="0">
            <a:spAutoFit/>
          </a:bodyPr>
          <a:lstStyle/>
          <a:p>
            <a:pPr algn="ctr"/>
            <a:r>
              <a:rPr kumimoji="1" lang="ja-JP" altLang="en-US" sz="1100" dirty="0">
                <a:latin typeface="Meiryo UI" panose="020B0604030504040204" pitchFamily="50" charset="-128"/>
                <a:ea typeface="Meiryo UI" panose="020B0604030504040204" pitchFamily="50" charset="-128"/>
              </a:rPr>
              <a:t>子育ての負担・不安軽減</a:t>
            </a:r>
          </a:p>
        </p:txBody>
      </p:sp>
      <p:pic>
        <p:nvPicPr>
          <p:cNvPr id="14" name="Picture 2" descr="妊婦・妊娠のイラスト（赤ちゃん）">
            <a:extLst>
              <a:ext uri="{FF2B5EF4-FFF2-40B4-BE49-F238E27FC236}">
                <a16:creationId xmlns:a16="http://schemas.microsoft.com/office/drawing/2014/main" id="{7C79D0BD-32E6-4F1D-90EC-FF7A3B07F7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4973" y="1667467"/>
            <a:ext cx="488635" cy="5369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貧困にあえぐシングルマザーイラスト">
            <a:extLst>
              <a:ext uri="{FF2B5EF4-FFF2-40B4-BE49-F238E27FC236}">
                <a16:creationId xmlns:a16="http://schemas.microsoft.com/office/drawing/2014/main" id="{6DBACE55-2197-4EB5-9FE4-31001257501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6469" y="2315640"/>
            <a:ext cx="538560" cy="61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地方自治体のイラスト">
            <a:extLst>
              <a:ext uri="{FF2B5EF4-FFF2-40B4-BE49-F238E27FC236}">
                <a16:creationId xmlns:a16="http://schemas.microsoft.com/office/drawing/2014/main" id="{8E0B27E2-E75B-428C-BD73-8FEED6298D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740" y="1948191"/>
            <a:ext cx="828000" cy="82800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a:extLst>
              <a:ext uri="{FF2B5EF4-FFF2-40B4-BE49-F238E27FC236}">
                <a16:creationId xmlns:a16="http://schemas.microsoft.com/office/drawing/2014/main" id="{EF47BA53-79A3-4613-9229-BA89EE241DEA}"/>
              </a:ext>
            </a:extLst>
          </p:cNvPr>
          <p:cNvSpPr txBox="1"/>
          <p:nvPr/>
        </p:nvSpPr>
        <p:spPr>
          <a:xfrm>
            <a:off x="2542141" y="2122831"/>
            <a:ext cx="54373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初産ママ</a:t>
            </a:r>
          </a:p>
        </p:txBody>
      </p:sp>
      <p:sp>
        <p:nvSpPr>
          <p:cNvPr id="20" name="テキスト ボックス 19">
            <a:extLst>
              <a:ext uri="{FF2B5EF4-FFF2-40B4-BE49-F238E27FC236}">
                <a16:creationId xmlns:a16="http://schemas.microsoft.com/office/drawing/2014/main" id="{18BEB9C4-84FC-42A1-BD86-4AF178D15B83}"/>
              </a:ext>
            </a:extLst>
          </p:cNvPr>
          <p:cNvSpPr txBox="1"/>
          <p:nvPr/>
        </p:nvSpPr>
        <p:spPr>
          <a:xfrm>
            <a:off x="2451087" y="2884599"/>
            <a:ext cx="75212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シングルマザー</a:t>
            </a:r>
          </a:p>
        </p:txBody>
      </p:sp>
      <p:sp>
        <p:nvSpPr>
          <p:cNvPr id="21" name="テキスト ボックス 20">
            <a:extLst>
              <a:ext uri="{FF2B5EF4-FFF2-40B4-BE49-F238E27FC236}">
                <a16:creationId xmlns:a16="http://schemas.microsoft.com/office/drawing/2014/main" id="{F1D29A4F-78DC-404B-9B2E-23BEF0D914CB}"/>
              </a:ext>
            </a:extLst>
          </p:cNvPr>
          <p:cNvSpPr txBox="1"/>
          <p:nvPr/>
        </p:nvSpPr>
        <p:spPr>
          <a:xfrm>
            <a:off x="1836391" y="2242266"/>
            <a:ext cx="800219" cy="33855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２人目出産を</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悩む夫婦</a:t>
            </a:r>
          </a:p>
        </p:txBody>
      </p:sp>
      <p:sp>
        <p:nvSpPr>
          <p:cNvPr id="22" name="テキスト ボックス 21">
            <a:extLst>
              <a:ext uri="{FF2B5EF4-FFF2-40B4-BE49-F238E27FC236}">
                <a16:creationId xmlns:a16="http://schemas.microsoft.com/office/drawing/2014/main" id="{0518E80C-53E0-4B0C-84B1-AD4B41D4CF72}"/>
              </a:ext>
            </a:extLst>
          </p:cNvPr>
          <p:cNvSpPr txBox="1"/>
          <p:nvPr/>
        </p:nvSpPr>
        <p:spPr>
          <a:xfrm>
            <a:off x="1606220" y="3346398"/>
            <a:ext cx="907621"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もっと働きたいパパ</a:t>
            </a:r>
          </a:p>
        </p:txBody>
      </p:sp>
      <p:sp>
        <p:nvSpPr>
          <p:cNvPr id="23" name="右矢印 131">
            <a:extLst>
              <a:ext uri="{FF2B5EF4-FFF2-40B4-BE49-F238E27FC236}">
                <a16:creationId xmlns:a16="http://schemas.microsoft.com/office/drawing/2014/main" id="{3DB342FD-0648-411F-8666-020448AB1C26}"/>
              </a:ext>
            </a:extLst>
          </p:cNvPr>
          <p:cNvSpPr/>
          <p:nvPr/>
        </p:nvSpPr>
        <p:spPr>
          <a:xfrm flipH="1">
            <a:off x="1275357" y="1882931"/>
            <a:ext cx="25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4" name="右矢印 131">
            <a:extLst>
              <a:ext uri="{FF2B5EF4-FFF2-40B4-BE49-F238E27FC236}">
                <a16:creationId xmlns:a16="http://schemas.microsoft.com/office/drawing/2014/main" id="{4C2F4AF9-C926-4C75-A801-91F651555C74}"/>
              </a:ext>
            </a:extLst>
          </p:cNvPr>
          <p:cNvSpPr/>
          <p:nvPr/>
        </p:nvSpPr>
        <p:spPr>
          <a:xfrm flipH="1">
            <a:off x="1275357" y="2285361"/>
            <a:ext cx="25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5" name="右矢印 131">
            <a:extLst>
              <a:ext uri="{FF2B5EF4-FFF2-40B4-BE49-F238E27FC236}">
                <a16:creationId xmlns:a16="http://schemas.microsoft.com/office/drawing/2014/main" id="{73E96836-BAE0-4D3E-A245-0776F5C12AEF}"/>
              </a:ext>
            </a:extLst>
          </p:cNvPr>
          <p:cNvSpPr/>
          <p:nvPr/>
        </p:nvSpPr>
        <p:spPr>
          <a:xfrm flipH="1">
            <a:off x="1275357" y="2687791"/>
            <a:ext cx="25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6" name="右矢印 131">
            <a:extLst>
              <a:ext uri="{FF2B5EF4-FFF2-40B4-BE49-F238E27FC236}">
                <a16:creationId xmlns:a16="http://schemas.microsoft.com/office/drawing/2014/main" id="{6938DCB0-5EF3-4901-8B92-BCF05B823841}"/>
              </a:ext>
            </a:extLst>
          </p:cNvPr>
          <p:cNvSpPr/>
          <p:nvPr/>
        </p:nvSpPr>
        <p:spPr>
          <a:xfrm flipH="1">
            <a:off x="1275357" y="3090220"/>
            <a:ext cx="25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CE3DD17F-4DB7-418E-BC1B-0C46CD1C06F5}"/>
              </a:ext>
            </a:extLst>
          </p:cNvPr>
          <p:cNvSpPr txBox="1"/>
          <p:nvPr/>
        </p:nvSpPr>
        <p:spPr>
          <a:xfrm>
            <a:off x="252658" y="1258276"/>
            <a:ext cx="2595957" cy="26161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36000" rIns="36000" rtlCol="0">
            <a:spAutoFit/>
          </a:bodyPr>
          <a:lstStyle/>
          <a:p>
            <a:r>
              <a:rPr kumimoji="1" lang="ja-JP" altLang="en-US" sz="1100" b="1" dirty="0">
                <a:latin typeface="Meiryo UI" panose="020B0604030504040204" pitchFamily="50" charset="-128"/>
                <a:ea typeface="Meiryo UI" panose="020B0604030504040204" pitchFamily="50" charset="-128"/>
              </a:rPr>
              <a:t>子育ては忙しい！・自分の時間ほしい！</a:t>
            </a:r>
          </a:p>
        </p:txBody>
      </p:sp>
      <p:sp>
        <p:nvSpPr>
          <p:cNvPr id="28" name="テキスト ボックス 27">
            <a:extLst>
              <a:ext uri="{FF2B5EF4-FFF2-40B4-BE49-F238E27FC236}">
                <a16:creationId xmlns:a16="http://schemas.microsoft.com/office/drawing/2014/main" id="{57DF60C1-1787-424A-933A-08010C090E0C}"/>
              </a:ext>
            </a:extLst>
          </p:cNvPr>
          <p:cNvSpPr txBox="1"/>
          <p:nvPr/>
        </p:nvSpPr>
        <p:spPr>
          <a:xfrm>
            <a:off x="181777" y="2760244"/>
            <a:ext cx="1045479" cy="584775"/>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手続きバラバラ</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情報収集が大変</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支援があって知らない</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気がきない</a:t>
            </a:r>
          </a:p>
        </p:txBody>
      </p:sp>
      <p:pic>
        <p:nvPicPr>
          <p:cNvPr id="29" name="Picture 14" descr="シングルマザーのイラスト">
            <a:extLst>
              <a:ext uri="{FF2B5EF4-FFF2-40B4-BE49-F238E27FC236}">
                <a16:creationId xmlns:a16="http://schemas.microsoft.com/office/drawing/2014/main" id="{4BF1BB46-C1BA-4434-AE10-379CD2965CB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7415" y="2617754"/>
            <a:ext cx="501840" cy="612000"/>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a:extLst>
              <a:ext uri="{FF2B5EF4-FFF2-40B4-BE49-F238E27FC236}">
                <a16:creationId xmlns:a16="http://schemas.microsoft.com/office/drawing/2014/main" id="{9A8F98AC-E06E-47C4-AA8E-4845DAC878FB}"/>
              </a:ext>
            </a:extLst>
          </p:cNvPr>
          <p:cNvSpPr txBox="1"/>
          <p:nvPr/>
        </p:nvSpPr>
        <p:spPr>
          <a:xfrm>
            <a:off x="8332270" y="3182898"/>
            <a:ext cx="75212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シングルマザー</a:t>
            </a:r>
          </a:p>
        </p:txBody>
      </p:sp>
      <p:pic>
        <p:nvPicPr>
          <p:cNvPr id="33" name="Picture 10" descr="地方自治体のイラスト">
            <a:extLst>
              <a:ext uri="{FF2B5EF4-FFF2-40B4-BE49-F238E27FC236}">
                <a16:creationId xmlns:a16="http://schemas.microsoft.com/office/drawing/2014/main" id="{BEA18838-472E-44FC-AB21-2C5E561B2A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190" y="1497950"/>
            <a:ext cx="828000" cy="828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ママ友のイラスト">
            <a:extLst>
              <a:ext uri="{FF2B5EF4-FFF2-40B4-BE49-F238E27FC236}">
                <a16:creationId xmlns:a16="http://schemas.microsoft.com/office/drawing/2014/main" id="{9DF23131-597F-4839-B931-C208A9FA09E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2865" y="2743653"/>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36" name="角丸四角形 33">
            <a:extLst>
              <a:ext uri="{FF2B5EF4-FFF2-40B4-BE49-F238E27FC236}">
                <a16:creationId xmlns:a16="http://schemas.microsoft.com/office/drawing/2014/main" id="{DF9A64BD-52DB-4D4A-8DD2-45CD68C1F28F}"/>
              </a:ext>
            </a:extLst>
          </p:cNvPr>
          <p:cNvSpPr/>
          <p:nvPr/>
        </p:nvSpPr>
        <p:spPr>
          <a:xfrm>
            <a:off x="5640710" y="1778676"/>
            <a:ext cx="1260000" cy="1216453"/>
          </a:xfrm>
          <a:prstGeom prst="roundRect">
            <a:avLst>
              <a:gd name="adj" fmla="val 83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648513CC-048B-42F9-B333-DA65D9651A6F}"/>
              </a:ext>
            </a:extLst>
          </p:cNvPr>
          <p:cNvSpPr txBox="1"/>
          <p:nvPr/>
        </p:nvSpPr>
        <p:spPr>
          <a:xfrm>
            <a:off x="5730450" y="1915811"/>
            <a:ext cx="1169309" cy="874654"/>
          </a:xfrm>
          <a:prstGeom prst="rect">
            <a:avLst/>
          </a:prstGeom>
          <a:noFill/>
        </p:spPr>
        <p:txBody>
          <a:bodyPr wrap="square" lIns="0" tIns="36000" rIns="0" bIns="36000" rtlCol="0">
            <a:spAutoFit/>
          </a:bodyPr>
          <a:lstStyle/>
          <a:p>
            <a:pPr>
              <a:lnSpc>
                <a:spcPct val="150000"/>
              </a:lnSpc>
            </a:pPr>
            <a:r>
              <a:rPr kumimoji="1" lang="ja-JP" altLang="en-US" sz="900" dirty="0">
                <a:latin typeface="Meiryo UI" panose="020B0604030504040204" pitchFamily="50" charset="-128"/>
                <a:ea typeface="Meiryo UI" panose="020B0604030504040204" pitchFamily="50" charset="-128"/>
              </a:rPr>
              <a:t>・母子手帳情報</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・行政手続きデータ</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・保育所、託児所情報</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・給食情報</a:t>
            </a:r>
            <a:endParaRPr kumimoji="1" lang="en-US" altLang="ja-JP" sz="900" dirty="0">
              <a:latin typeface="Meiryo UI" panose="020B0604030504040204" pitchFamily="50" charset="-128"/>
              <a:ea typeface="Meiryo UI" panose="020B0604030504040204" pitchFamily="50" charset="-128"/>
            </a:endParaRPr>
          </a:p>
        </p:txBody>
      </p:sp>
      <p:sp>
        <p:nvSpPr>
          <p:cNvPr id="38" name="角丸四角形 35">
            <a:extLst>
              <a:ext uri="{FF2B5EF4-FFF2-40B4-BE49-F238E27FC236}">
                <a16:creationId xmlns:a16="http://schemas.microsoft.com/office/drawing/2014/main" id="{993349C2-A5B5-4AAA-A9CE-B17EF6E83377}"/>
              </a:ext>
            </a:extLst>
          </p:cNvPr>
          <p:cNvSpPr/>
          <p:nvPr/>
        </p:nvSpPr>
        <p:spPr>
          <a:xfrm>
            <a:off x="5640710" y="2935254"/>
            <a:ext cx="1260000" cy="26191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100" b="1" dirty="0">
                <a:latin typeface="Meiryo UI" panose="020B0604030504040204" pitchFamily="50" charset="-128"/>
                <a:ea typeface="Meiryo UI" panose="020B0604030504040204" pitchFamily="50" charset="-128"/>
              </a:rPr>
              <a:t>ORDEN</a:t>
            </a:r>
            <a:endParaRPr kumimoji="1" lang="ja-JP" altLang="en-US" sz="1100" b="1"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57CC2D64-BD17-4C78-9D76-1F6CE69ABF1C}"/>
              </a:ext>
            </a:extLst>
          </p:cNvPr>
          <p:cNvSpPr txBox="1"/>
          <p:nvPr/>
        </p:nvSpPr>
        <p:spPr>
          <a:xfrm>
            <a:off x="4020936" y="2362765"/>
            <a:ext cx="970137"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rPr>
              <a:t>民間サービス</a:t>
            </a:r>
          </a:p>
        </p:txBody>
      </p:sp>
      <p:pic>
        <p:nvPicPr>
          <p:cNvPr id="40" name="Picture 12" descr="児童施設のイラスト（保育所）">
            <a:extLst>
              <a:ext uri="{FF2B5EF4-FFF2-40B4-BE49-F238E27FC236}">
                <a16:creationId xmlns:a16="http://schemas.microsoft.com/office/drawing/2014/main" id="{D985BF94-B8C4-4FD3-B215-E3C1E43791E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0281" y="2750638"/>
            <a:ext cx="427725" cy="2880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児童施設のイラスト（託児所）">
            <a:extLst>
              <a:ext uri="{FF2B5EF4-FFF2-40B4-BE49-F238E27FC236}">
                <a16:creationId xmlns:a16="http://schemas.microsoft.com/office/drawing/2014/main" id="{EFA843A7-0DCB-4DFB-881B-5BE14875A00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3642" y="2750638"/>
            <a:ext cx="427725" cy="2880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6" descr="児童施設のイラスト（学童保育）">
            <a:extLst>
              <a:ext uri="{FF2B5EF4-FFF2-40B4-BE49-F238E27FC236}">
                <a16:creationId xmlns:a16="http://schemas.microsoft.com/office/drawing/2014/main" id="{96C420CF-7506-4175-8B77-F8ABFEF88BE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40281" y="3021759"/>
            <a:ext cx="427725" cy="2880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8" descr="児童施設のイラスト（幼稚園）">
            <a:extLst>
              <a:ext uri="{FF2B5EF4-FFF2-40B4-BE49-F238E27FC236}">
                <a16:creationId xmlns:a16="http://schemas.microsoft.com/office/drawing/2014/main" id="{3A2FF122-1EE3-4833-B33E-199EC98E5F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63642" y="3021759"/>
            <a:ext cx="427725" cy="288000"/>
          </a:xfrm>
          <a:prstGeom prst="rect">
            <a:avLst/>
          </a:prstGeom>
          <a:noFill/>
          <a:extLst>
            <a:ext uri="{909E8E84-426E-40DD-AFC4-6F175D3DCCD1}">
              <a14:hiddenFill xmlns:a14="http://schemas.microsoft.com/office/drawing/2010/main">
                <a:solidFill>
                  <a:srgbClr val="FFFFFF"/>
                </a:solidFill>
              </a14:hiddenFill>
            </a:ext>
          </a:extLst>
        </p:spPr>
      </p:pic>
      <p:sp>
        <p:nvSpPr>
          <p:cNvPr id="44" name="右矢印 145">
            <a:extLst>
              <a:ext uri="{FF2B5EF4-FFF2-40B4-BE49-F238E27FC236}">
                <a16:creationId xmlns:a16="http://schemas.microsoft.com/office/drawing/2014/main" id="{D33576CD-14AF-4D7D-85E3-7C6701F7884C}"/>
              </a:ext>
            </a:extLst>
          </p:cNvPr>
          <p:cNvSpPr/>
          <p:nvPr/>
        </p:nvSpPr>
        <p:spPr>
          <a:xfrm rot="1008092">
            <a:off x="5109564" y="1736354"/>
            <a:ext cx="285914" cy="7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5" name="右矢印 145">
            <a:extLst>
              <a:ext uri="{FF2B5EF4-FFF2-40B4-BE49-F238E27FC236}">
                <a16:creationId xmlns:a16="http://schemas.microsoft.com/office/drawing/2014/main" id="{0E280194-7A4F-4C9D-A280-04157B99F097}"/>
              </a:ext>
            </a:extLst>
          </p:cNvPr>
          <p:cNvSpPr/>
          <p:nvPr/>
        </p:nvSpPr>
        <p:spPr>
          <a:xfrm rot="20575701">
            <a:off x="5125491" y="2282704"/>
            <a:ext cx="285914" cy="7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6" name="右矢印 145">
            <a:extLst>
              <a:ext uri="{FF2B5EF4-FFF2-40B4-BE49-F238E27FC236}">
                <a16:creationId xmlns:a16="http://schemas.microsoft.com/office/drawing/2014/main" id="{E0D78C3E-8B99-4B32-AF52-83625DC10E8D}"/>
              </a:ext>
            </a:extLst>
          </p:cNvPr>
          <p:cNvSpPr/>
          <p:nvPr/>
        </p:nvSpPr>
        <p:spPr>
          <a:xfrm rot="20575701" flipH="1" flipV="1">
            <a:off x="5150936" y="2371566"/>
            <a:ext cx="285914" cy="7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5C5A29F8-8A6E-4183-AC6A-2459D290D200}"/>
              </a:ext>
            </a:extLst>
          </p:cNvPr>
          <p:cNvSpPr txBox="1"/>
          <p:nvPr/>
        </p:nvSpPr>
        <p:spPr>
          <a:xfrm>
            <a:off x="3654272" y="3229318"/>
            <a:ext cx="809837" cy="215444"/>
          </a:xfrm>
          <a:prstGeom prst="rect">
            <a:avLst/>
          </a:prstGeom>
          <a:noFill/>
        </p:spPr>
        <p:txBody>
          <a:bodyPr wrap="none" rtlCol="0">
            <a:spAutoFit/>
          </a:bodyPr>
          <a:lstStyle/>
          <a:p>
            <a:pPr algn="ctr"/>
            <a:r>
              <a:rPr kumimoji="1" lang="ja-JP" altLang="en-US" sz="800" dirty="0">
                <a:latin typeface="Meiryo UI" panose="020B0604030504040204" pitchFamily="50" charset="-128"/>
                <a:ea typeface="Meiryo UI" panose="020B0604030504040204" pitchFamily="50" charset="-128"/>
              </a:rPr>
              <a:t>母子手帳アプリ</a:t>
            </a:r>
            <a:endParaRPr kumimoji="1" lang="en-US" altLang="ja-JP" sz="800" dirty="0">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78556745-69ED-4332-9A81-3863E51C3C8D}"/>
              </a:ext>
            </a:extLst>
          </p:cNvPr>
          <p:cNvSpPr txBox="1"/>
          <p:nvPr/>
        </p:nvSpPr>
        <p:spPr>
          <a:xfrm>
            <a:off x="4888013" y="1469368"/>
            <a:ext cx="83227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行政申請データ</a:t>
            </a:r>
          </a:p>
        </p:txBody>
      </p:sp>
      <p:sp>
        <p:nvSpPr>
          <p:cNvPr id="50" name="テキスト ボックス 49">
            <a:extLst>
              <a:ext uri="{FF2B5EF4-FFF2-40B4-BE49-F238E27FC236}">
                <a16:creationId xmlns:a16="http://schemas.microsoft.com/office/drawing/2014/main" id="{BC7F0A6A-E00F-4473-921C-381E27D27C98}"/>
              </a:ext>
            </a:extLst>
          </p:cNvPr>
          <p:cNvSpPr txBox="1"/>
          <p:nvPr/>
        </p:nvSpPr>
        <p:spPr>
          <a:xfrm>
            <a:off x="4913894" y="2106244"/>
            <a:ext cx="63671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アプリデータ</a:t>
            </a:r>
          </a:p>
        </p:txBody>
      </p:sp>
      <p:sp>
        <p:nvSpPr>
          <p:cNvPr id="51" name="テキスト ボックス 50">
            <a:extLst>
              <a:ext uri="{FF2B5EF4-FFF2-40B4-BE49-F238E27FC236}">
                <a16:creationId xmlns:a16="http://schemas.microsoft.com/office/drawing/2014/main" id="{4DDD334E-26C6-4FBC-801B-6ADC1954B289}"/>
              </a:ext>
            </a:extLst>
          </p:cNvPr>
          <p:cNvSpPr txBox="1"/>
          <p:nvPr/>
        </p:nvSpPr>
        <p:spPr>
          <a:xfrm>
            <a:off x="5035370" y="2442974"/>
            <a:ext cx="62709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行政データ</a:t>
            </a:r>
          </a:p>
        </p:txBody>
      </p:sp>
      <p:sp>
        <p:nvSpPr>
          <p:cNvPr id="52" name="右矢印 180">
            <a:extLst>
              <a:ext uri="{FF2B5EF4-FFF2-40B4-BE49-F238E27FC236}">
                <a16:creationId xmlns:a16="http://schemas.microsoft.com/office/drawing/2014/main" id="{8B3E14AB-A8B5-4CC0-8C97-1D930F6875E6}"/>
              </a:ext>
            </a:extLst>
          </p:cNvPr>
          <p:cNvSpPr/>
          <p:nvPr/>
        </p:nvSpPr>
        <p:spPr>
          <a:xfrm>
            <a:off x="6992351" y="1911950"/>
            <a:ext cx="504000" cy="189022"/>
          </a:xfrm>
          <a:prstGeom prst="rightArrow">
            <a:avLst>
              <a:gd name="adj1" fmla="val 50000"/>
              <a:gd name="adj2" fmla="val 28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3" name="右矢印 180">
            <a:extLst>
              <a:ext uri="{FF2B5EF4-FFF2-40B4-BE49-F238E27FC236}">
                <a16:creationId xmlns:a16="http://schemas.microsoft.com/office/drawing/2014/main" id="{295B1A71-D45D-4282-AADC-C4D03C951A1B}"/>
              </a:ext>
            </a:extLst>
          </p:cNvPr>
          <p:cNvSpPr/>
          <p:nvPr/>
        </p:nvSpPr>
        <p:spPr>
          <a:xfrm>
            <a:off x="6992351" y="2262747"/>
            <a:ext cx="504000" cy="189022"/>
          </a:xfrm>
          <a:prstGeom prst="rightArrow">
            <a:avLst>
              <a:gd name="adj1" fmla="val 50000"/>
              <a:gd name="adj2" fmla="val 28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4" name="右矢印 180">
            <a:extLst>
              <a:ext uri="{FF2B5EF4-FFF2-40B4-BE49-F238E27FC236}">
                <a16:creationId xmlns:a16="http://schemas.microsoft.com/office/drawing/2014/main" id="{EF170ED8-01B7-437E-9549-6B7F07CDFD98}"/>
              </a:ext>
            </a:extLst>
          </p:cNvPr>
          <p:cNvSpPr/>
          <p:nvPr/>
        </p:nvSpPr>
        <p:spPr>
          <a:xfrm>
            <a:off x="6992351" y="2613544"/>
            <a:ext cx="504000" cy="189022"/>
          </a:xfrm>
          <a:prstGeom prst="rightArrow">
            <a:avLst>
              <a:gd name="adj1" fmla="val 50000"/>
              <a:gd name="adj2" fmla="val 28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55" name="右矢印 180">
            <a:extLst>
              <a:ext uri="{FF2B5EF4-FFF2-40B4-BE49-F238E27FC236}">
                <a16:creationId xmlns:a16="http://schemas.microsoft.com/office/drawing/2014/main" id="{5DB27763-41DC-4491-83D1-B72BDD2F7741}"/>
              </a:ext>
            </a:extLst>
          </p:cNvPr>
          <p:cNvSpPr/>
          <p:nvPr/>
        </p:nvSpPr>
        <p:spPr>
          <a:xfrm>
            <a:off x="6992351" y="2964340"/>
            <a:ext cx="504000" cy="189022"/>
          </a:xfrm>
          <a:prstGeom prst="rightArrow">
            <a:avLst>
              <a:gd name="adj1" fmla="val 50000"/>
              <a:gd name="adj2" fmla="val 281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56" name="Picture 16" descr="兄と妹のイラスト">
            <a:extLst>
              <a:ext uri="{FF2B5EF4-FFF2-40B4-BE49-F238E27FC236}">
                <a16:creationId xmlns:a16="http://schemas.microsoft.com/office/drawing/2014/main" id="{0B3A3104-2A6C-4763-8E6A-C6763EF8CC8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18065" y="1730360"/>
            <a:ext cx="301320" cy="324000"/>
          </a:xfrm>
          <a:prstGeom prst="rect">
            <a:avLst/>
          </a:prstGeom>
          <a:noFill/>
          <a:extLst>
            <a:ext uri="{909E8E84-426E-40DD-AFC4-6F175D3DCCD1}">
              <a14:hiddenFill xmlns:a14="http://schemas.microsoft.com/office/drawing/2010/main">
                <a:solidFill>
                  <a:srgbClr val="FFFFFF"/>
                </a:solidFill>
              </a14:hiddenFill>
            </a:ext>
          </a:extLst>
        </p:spPr>
      </p:pic>
      <p:sp>
        <p:nvSpPr>
          <p:cNvPr id="59" name="吹き出し: 円形 2">
            <a:extLst>
              <a:ext uri="{FF2B5EF4-FFF2-40B4-BE49-F238E27FC236}">
                <a16:creationId xmlns:a16="http://schemas.microsoft.com/office/drawing/2014/main" id="{45423172-CEC0-4266-A3B6-45A2DAE0D1D2}"/>
              </a:ext>
            </a:extLst>
          </p:cNvPr>
          <p:cNvSpPr/>
          <p:nvPr/>
        </p:nvSpPr>
        <p:spPr>
          <a:xfrm>
            <a:off x="7526293" y="1703760"/>
            <a:ext cx="288000" cy="410018"/>
          </a:xfrm>
          <a:prstGeom prst="wedgeEllipseCallout">
            <a:avLst>
              <a:gd name="adj1" fmla="val 41820"/>
              <a:gd name="adj2" fmla="val 4726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211E1B3B-E046-4CBF-A9AD-DFF126FFE789}"/>
              </a:ext>
            </a:extLst>
          </p:cNvPr>
          <p:cNvSpPr txBox="1"/>
          <p:nvPr/>
        </p:nvSpPr>
        <p:spPr>
          <a:xfrm>
            <a:off x="7613151" y="2600674"/>
            <a:ext cx="986167" cy="215444"/>
          </a:xfrm>
          <a:prstGeom prst="rect">
            <a:avLst/>
          </a:prstGeom>
          <a:noFill/>
        </p:spPr>
        <p:txBody>
          <a:bodyPr wrap="none" rtlCol="0">
            <a:spAutoFit/>
          </a:bodyPr>
          <a:lstStyle/>
          <a:p>
            <a:r>
              <a:rPr kumimoji="1" lang="ja-JP" altLang="en-US" sz="800">
                <a:latin typeface="Meiryo UI" panose="020B0604030504040204" pitchFamily="50" charset="-128"/>
                <a:ea typeface="Meiryo UI" panose="020B0604030504040204" pitchFamily="50" charset="-128"/>
              </a:rPr>
              <a:t>２人目を悩む</a:t>
            </a:r>
            <a:r>
              <a:rPr kumimoji="1" lang="ja-JP" altLang="en-US" sz="800" dirty="0">
                <a:latin typeface="Meiryo UI" panose="020B0604030504040204" pitchFamily="50" charset="-128"/>
                <a:ea typeface="Meiryo UI" panose="020B0604030504040204" pitchFamily="50" charset="-128"/>
              </a:rPr>
              <a:t>夫婦</a:t>
            </a:r>
          </a:p>
        </p:txBody>
      </p:sp>
      <p:sp>
        <p:nvSpPr>
          <p:cNvPr id="61" name="テキスト ボックス 60">
            <a:extLst>
              <a:ext uri="{FF2B5EF4-FFF2-40B4-BE49-F238E27FC236}">
                <a16:creationId xmlns:a16="http://schemas.microsoft.com/office/drawing/2014/main" id="{0CC7C168-7C5F-4FCF-AD46-2FA767D2A5D6}"/>
              </a:ext>
            </a:extLst>
          </p:cNvPr>
          <p:cNvSpPr txBox="1"/>
          <p:nvPr/>
        </p:nvSpPr>
        <p:spPr>
          <a:xfrm>
            <a:off x="7496351" y="3377625"/>
            <a:ext cx="907621"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もっと働きたいパパ</a:t>
            </a:r>
          </a:p>
        </p:txBody>
      </p:sp>
      <p:pic>
        <p:nvPicPr>
          <p:cNvPr id="62" name="Picture 48" descr="スマートフォンのイラスト2（アイコン）">
            <a:extLst>
              <a:ext uri="{FF2B5EF4-FFF2-40B4-BE49-F238E27FC236}">
                <a16:creationId xmlns:a16="http://schemas.microsoft.com/office/drawing/2014/main" id="{FE13A98E-DE98-49F3-9598-EF6BD90AE85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42656" y="1725942"/>
            <a:ext cx="288000" cy="533332"/>
          </a:xfrm>
          <a:prstGeom prst="rect">
            <a:avLst/>
          </a:prstGeom>
          <a:noFill/>
          <a:extLst>
            <a:ext uri="{909E8E84-426E-40DD-AFC4-6F175D3DCCD1}">
              <a14:hiddenFill xmlns:a14="http://schemas.microsoft.com/office/drawing/2010/main">
                <a:solidFill>
                  <a:srgbClr val="FFFFFF"/>
                </a:solidFill>
              </a14:hiddenFill>
            </a:ext>
          </a:extLst>
        </p:spPr>
      </p:pic>
      <p:sp>
        <p:nvSpPr>
          <p:cNvPr id="63" name="テキスト ボックス 62">
            <a:extLst>
              <a:ext uri="{FF2B5EF4-FFF2-40B4-BE49-F238E27FC236}">
                <a16:creationId xmlns:a16="http://schemas.microsoft.com/office/drawing/2014/main" id="{13254C21-A8F2-4225-9101-AF34AAF7E04E}"/>
              </a:ext>
            </a:extLst>
          </p:cNvPr>
          <p:cNvSpPr txBox="1"/>
          <p:nvPr/>
        </p:nvSpPr>
        <p:spPr>
          <a:xfrm>
            <a:off x="7144082" y="1790790"/>
            <a:ext cx="234286" cy="1537218"/>
          </a:xfrm>
          <a:prstGeom prst="rect">
            <a:avLst/>
          </a:prstGeom>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eaVert" wrap="square" lIns="36000" rIns="36000" rtlCol="0">
            <a:spAutoFit/>
          </a:bodyPr>
          <a:lstStyle/>
          <a:p>
            <a:pPr algn="ctr"/>
            <a:r>
              <a:rPr kumimoji="1" lang="en-US" altLang="ja-JP" sz="1050" dirty="0">
                <a:latin typeface="Meiryo UI" panose="020B0604030504040204" pitchFamily="50" charset="-128"/>
                <a:ea typeface="Meiryo UI" panose="020B0604030504040204" pitchFamily="50" charset="-128"/>
              </a:rPr>
              <a:t>Push</a:t>
            </a:r>
            <a:r>
              <a:rPr kumimoji="1" lang="ja-JP" altLang="en-US" sz="1050" dirty="0">
                <a:latin typeface="Meiryo UI" panose="020B0604030504040204" pitchFamily="50" charset="-128"/>
                <a:ea typeface="Meiryo UI" panose="020B0604030504040204" pitchFamily="50" charset="-128"/>
              </a:rPr>
              <a:t>型でサービス提供</a:t>
            </a:r>
            <a:endParaRPr kumimoji="1" lang="en-US" altLang="ja-JP" sz="1050" dirty="0">
              <a:latin typeface="Meiryo UI" panose="020B0604030504040204" pitchFamily="50" charset="-128"/>
              <a:ea typeface="Meiryo UI" panose="020B0604030504040204" pitchFamily="50" charset="-128"/>
            </a:endParaRPr>
          </a:p>
        </p:txBody>
      </p:sp>
      <p:sp>
        <p:nvSpPr>
          <p:cNvPr id="64" name="右矢印 145">
            <a:extLst>
              <a:ext uri="{FF2B5EF4-FFF2-40B4-BE49-F238E27FC236}">
                <a16:creationId xmlns:a16="http://schemas.microsoft.com/office/drawing/2014/main" id="{5821DDB3-D8D8-4BDE-A668-0108188882AF}"/>
              </a:ext>
            </a:extLst>
          </p:cNvPr>
          <p:cNvSpPr/>
          <p:nvPr/>
        </p:nvSpPr>
        <p:spPr>
          <a:xfrm rot="1024299" flipH="1">
            <a:off x="5084446" y="1812205"/>
            <a:ext cx="285914" cy="7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341DC72E-B70A-4DA6-ADBE-4BBDA927E22F}"/>
              </a:ext>
            </a:extLst>
          </p:cNvPr>
          <p:cNvSpPr txBox="1"/>
          <p:nvPr/>
        </p:nvSpPr>
        <p:spPr>
          <a:xfrm>
            <a:off x="4877360" y="1893897"/>
            <a:ext cx="636713"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アプリデータ</a:t>
            </a:r>
          </a:p>
        </p:txBody>
      </p:sp>
      <p:pic>
        <p:nvPicPr>
          <p:cNvPr id="66" name="Picture 22" descr="漫符「ハートマーク」">
            <a:extLst>
              <a:ext uri="{FF2B5EF4-FFF2-40B4-BE49-F238E27FC236}">
                <a16:creationId xmlns:a16="http://schemas.microsoft.com/office/drawing/2014/main" id="{C3B82417-CD2D-4AF6-BB17-25EFB4CD7918}"/>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49854" y="1654276"/>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8" descr="連桁付き十六分音符">
            <a:extLst>
              <a:ext uri="{FF2B5EF4-FFF2-40B4-BE49-F238E27FC236}">
                <a16:creationId xmlns:a16="http://schemas.microsoft.com/office/drawing/2014/main" id="{FD4A19E8-6489-4452-8064-A515D27D9DD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68031" y="2491829"/>
            <a:ext cx="194400" cy="216000"/>
          </a:xfrm>
          <a:prstGeom prst="rect">
            <a:avLst/>
          </a:prstGeom>
          <a:noFill/>
          <a:extLst>
            <a:ext uri="{909E8E84-426E-40DD-AFC4-6F175D3DCCD1}">
              <a14:hiddenFill xmlns:a14="http://schemas.microsoft.com/office/drawing/2010/main">
                <a:solidFill>
                  <a:srgbClr val="FFFFFF"/>
                </a:solidFill>
              </a14:hiddenFill>
            </a:ext>
          </a:extLst>
        </p:spPr>
      </p:pic>
      <p:sp>
        <p:nvSpPr>
          <p:cNvPr id="70" name="テキスト ボックス 69">
            <a:extLst>
              <a:ext uri="{FF2B5EF4-FFF2-40B4-BE49-F238E27FC236}">
                <a16:creationId xmlns:a16="http://schemas.microsoft.com/office/drawing/2014/main" id="{51690506-5B06-42D6-8436-92D13242D7A2}"/>
              </a:ext>
            </a:extLst>
          </p:cNvPr>
          <p:cNvSpPr txBox="1"/>
          <p:nvPr/>
        </p:nvSpPr>
        <p:spPr>
          <a:xfrm>
            <a:off x="4731755" y="3268453"/>
            <a:ext cx="595035" cy="215444"/>
          </a:xfrm>
          <a:prstGeom prst="rect">
            <a:avLst/>
          </a:prstGeom>
          <a:noFill/>
        </p:spPr>
        <p:txBody>
          <a:bodyPr wrap="none" rtlCol="0">
            <a:spAutoFit/>
          </a:bodyPr>
          <a:lstStyle/>
          <a:p>
            <a:pPr algn="ctr"/>
            <a:r>
              <a:rPr kumimoji="1" lang="ja-JP" altLang="en-US" sz="800" dirty="0">
                <a:latin typeface="Meiryo UI" panose="020B0604030504040204" pitchFamily="50" charset="-128"/>
                <a:ea typeface="Meiryo UI" panose="020B0604030504040204" pitchFamily="50" charset="-128"/>
              </a:rPr>
              <a:t>保育施設</a:t>
            </a:r>
            <a:endParaRPr kumimoji="1" lang="en-US" altLang="ja-JP" sz="800" dirty="0">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a16="http://schemas.microsoft.com/office/drawing/2014/main" id="{7B50939E-1817-4E1F-B07B-39BF654634E4}"/>
              </a:ext>
            </a:extLst>
          </p:cNvPr>
          <p:cNvSpPr txBox="1"/>
          <p:nvPr/>
        </p:nvSpPr>
        <p:spPr>
          <a:xfrm>
            <a:off x="82507" y="3742572"/>
            <a:ext cx="4169284"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■要配慮者支援の迅速化と効率化</a:t>
            </a:r>
          </a:p>
        </p:txBody>
      </p:sp>
      <p:sp>
        <p:nvSpPr>
          <p:cNvPr id="72" name="角丸四角形 108">
            <a:extLst>
              <a:ext uri="{FF2B5EF4-FFF2-40B4-BE49-F238E27FC236}">
                <a16:creationId xmlns:a16="http://schemas.microsoft.com/office/drawing/2014/main" id="{4E6368D7-726A-4D89-930D-A502720B2F4F}"/>
              </a:ext>
            </a:extLst>
          </p:cNvPr>
          <p:cNvSpPr/>
          <p:nvPr/>
        </p:nvSpPr>
        <p:spPr>
          <a:xfrm>
            <a:off x="3524570" y="4176268"/>
            <a:ext cx="5365475" cy="2520000"/>
          </a:xfrm>
          <a:prstGeom prst="roundRect">
            <a:avLst>
              <a:gd name="adj" fmla="val 515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noFill/>
              <a:latin typeface="Meiryo UI" panose="020B0604030504040204" pitchFamily="50" charset="-128"/>
              <a:ea typeface="Meiryo UI" panose="020B0604030504040204" pitchFamily="50" charset="-128"/>
            </a:endParaRPr>
          </a:p>
        </p:txBody>
      </p:sp>
      <p:sp>
        <p:nvSpPr>
          <p:cNvPr id="73" name="角丸四角形 109">
            <a:extLst>
              <a:ext uri="{FF2B5EF4-FFF2-40B4-BE49-F238E27FC236}">
                <a16:creationId xmlns:a16="http://schemas.microsoft.com/office/drawing/2014/main" id="{C1267C6B-3819-4754-AC33-C928E9B64192}"/>
              </a:ext>
            </a:extLst>
          </p:cNvPr>
          <p:cNvSpPr/>
          <p:nvPr/>
        </p:nvSpPr>
        <p:spPr>
          <a:xfrm>
            <a:off x="185217" y="4176268"/>
            <a:ext cx="2945716" cy="2520000"/>
          </a:xfrm>
          <a:prstGeom prst="roundRect">
            <a:avLst>
              <a:gd name="adj" fmla="val 515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4" name="角丸四角形 110">
            <a:extLst>
              <a:ext uri="{FF2B5EF4-FFF2-40B4-BE49-F238E27FC236}">
                <a16:creationId xmlns:a16="http://schemas.microsoft.com/office/drawing/2014/main" id="{9C3840D4-1CE1-4AA8-841F-D44E17AC3A20}"/>
              </a:ext>
            </a:extLst>
          </p:cNvPr>
          <p:cNvSpPr/>
          <p:nvPr/>
        </p:nvSpPr>
        <p:spPr>
          <a:xfrm>
            <a:off x="921756" y="4081091"/>
            <a:ext cx="1260000" cy="2060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現状</a:t>
            </a:r>
          </a:p>
        </p:txBody>
      </p:sp>
      <p:sp>
        <p:nvSpPr>
          <p:cNvPr id="75" name="角丸四角形 111">
            <a:extLst>
              <a:ext uri="{FF2B5EF4-FFF2-40B4-BE49-F238E27FC236}">
                <a16:creationId xmlns:a16="http://schemas.microsoft.com/office/drawing/2014/main" id="{713A91AD-0A62-4337-B7BA-D37563456B32}"/>
              </a:ext>
            </a:extLst>
          </p:cNvPr>
          <p:cNvSpPr/>
          <p:nvPr/>
        </p:nvSpPr>
        <p:spPr>
          <a:xfrm>
            <a:off x="5867616" y="4080059"/>
            <a:ext cx="1260000" cy="1924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latin typeface="Meiryo UI" panose="020B0604030504040204" pitchFamily="50" charset="-128"/>
                <a:ea typeface="Meiryo UI" panose="020B0604030504040204" pitchFamily="50" charset="-128"/>
              </a:rPr>
              <a:t>ORDEN</a:t>
            </a:r>
            <a:r>
              <a:rPr kumimoji="1" lang="ja-JP" altLang="en-US" sz="1100" dirty="0">
                <a:latin typeface="Meiryo UI" panose="020B0604030504040204" pitchFamily="50" charset="-128"/>
                <a:ea typeface="Meiryo UI" panose="020B0604030504040204" pitchFamily="50" charset="-128"/>
              </a:rPr>
              <a:t>活用</a:t>
            </a:r>
          </a:p>
        </p:txBody>
      </p:sp>
      <p:sp>
        <p:nvSpPr>
          <p:cNvPr id="76" name="テキスト ボックス 75">
            <a:extLst>
              <a:ext uri="{FF2B5EF4-FFF2-40B4-BE49-F238E27FC236}">
                <a16:creationId xmlns:a16="http://schemas.microsoft.com/office/drawing/2014/main" id="{65CCFBA6-D039-44AF-9684-C071B8914026}"/>
              </a:ext>
            </a:extLst>
          </p:cNvPr>
          <p:cNvSpPr txBox="1"/>
          <p:nvPr/>
        </p:nvSpPr>
        <p:spPr>
          <a:xfrm>
            <a:off x="6099728" y="4324412"/>
            <a:ext cx="2672806" cy="430887"/>
          </a:xfrm>
          <a:prstGeom prst="rect">
            <a:avLst/>
          </a:prstGeom>
          <a:solidFill>
            <a:schemeClr val="accent6">
              <a:lumMod val="7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vert="horz" wrap="square" lIns="72000" rIns="72000" rtlCol="0" anchor="ctr">
            <a:spAutoFit/>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rPr>
              <a:t>有事の時だけ、要配慮者情報を利用し、</a:t>
            </a:r>
            <a:endParaRPr kumimoji="1" lang="en-US" altLang="ja-JP" sz="1100" b="1" dirty="0">
              <a:solidFill>
                <a:schemeClr val="bg1"/>
              </a:solidFill>
              <a:latin typeface="Meiryo UI" panose="020B0604030504040204" pitchFamily="50" charset="-128"/>
              <a:ea typeface="Meiryo UI" panose="020B0604030504040204" pitchFamily="50" charset="-128"/>
            </a:endParaRPr>
          </a:p>
          <a:p>
            <a:pPr algn="ctr"/>
            <a:r>
              <a:rPr kumimoji="1" lang="ja-JP" altLang="en-US" sz="1100" b="1" dirty="0">
                <a:solidFill>
                  <a:schemeClr val="bg1"/>
                </a:solidFill>
                <a:latin typeface="Meiryo UI" panose="020B0604030504040204" pitchFamily="50" charset="-128"/>
                <a:ea typeface="Meiryo UI" panose="020B0604030504040204" pitchFamily="50" charset="-128"/>
              </a:rPr>
              <a:t>支援の迅速化・効率化を実現</a:t>
            </a:r>
            <a:endParaRPr kumimoji="1" lang="en-US" altLang="ja-JP" sz="1100" b="1" dirty="0">
              <a:solidFill>
                <a:schemeClr val="bg1"/>
              </a:solidFill>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A195F21D-33FE-4E6B-98F4-192EAC810235}"/>
              </a:ext>
            </a:extLst>
          </p:cNvPr>
          <p:cNvSpPr txBox="1"/>
          <p:nvPr/>
        </p:nvSpPr>
        <p:spPr>
          <a:xfrm>
            <a:off x="3656205" y="4233558"/>
            <a:ext cx="1540398" cy="261610"/>
          </a:xfrm>
          <a:prstGeom prst="rect">
            <a:avLst/>
          </a:prstGeom>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horz" wrap="square" lIns="36000" rIns="36000" rtlCol="0">
            <a:spAutoFit/>
          </a:bodyPr>
          <a:lstStyle/>
          <a:p>
            <a:pPr algn="ctr"/>
            <a:r>
              <a:rPr kumimoji="1" lang="ja-JP" altLang="en-US" sz="1100" dirty="0">
                <a:latin typeface="Meiryo UI" panose="020B0604030504040204" pitchFamily="50" charset="-128"/>
                <a:ea typeface="Meiryo UI" panose="020B0604030504040204" pitchFamily="50" charset="-128"/>
              </a:rPr>
              <a:t>子育ての負担・不安軽減</a:t>
            </a:r>
          </a:p>
        </p:txBody>
      </p:sp>
      <p:sp>
        <p:nvSpPr>
          <p:cNvPr id="78" name="テキスト ボックス 77">
            <a:extLst>
              <a:ext uri="{FF2B5EF4-FFF2-40B4-BE49-F238E27FC236}">
                <a16:creationId xmlns:a16="http://schemas.microsoft.com/office/drawing/2014/main" id="{58E03482-8FAB-44B2-8FBB-5AD5052F3E6F}"/>
              </a:ext>
            </a:extLst>
          </p:cNvPr>
          <p:cNvSpPr txBox="1"/>
          <p:nvPr/>
        </p:nvSpPr>
        <p:spPr>
          <a:xfrm>
            <a:off x="221474" y="4308825"/>
            <a:ext cx="2340000" cy="261610"/>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36000" rIns="36000" rtlCol="0">
            <a:spAutoFit/>
          </a:bodyPr>
          <a:lstStyle/>
          <a:p>
            <a:r>
              <a:rPr kumimoji="1" lang="ja-JP" altLang="en-US" sz="1100" b="1" dirty="0">
                <a:latin typeface="Meiryo UI" panose="020B0604030504040204" pitchFamily="50" charset="-128"/>
                <a:ea typeface="Meiryo UI" panose="020B0604030504040204" pitchFamily="50" charset="-128"/>
              </a:rPr>
              <a:t>有事に要支援者の情報収集が非効率</a:t>
            </a:r>
          </a:p>
        </p:txBody>
      </p:sp>
      <p:pic>
        <p:nvPicPr>
          <p:cNvPr id="79" name="Picture 30" descr="避難所生活のイラスト（困った顔）">
            <a:extLst>
              <a:ext uri="{FF2B5EF4-FFF2-40B4-BE49-F238E27FC236}">
                <a16:creationId xmlns:a16="http://schemas.microsoft.com/office/drawing/2014/main" id="{2B1C9FD8-71EE-4949-B6A8-8E3749D4A0B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85390" y="5242106"/>
            <a:ext cx="676991" cy="6120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2" descr="横向きの救急車のイラスト">
            <a:extLst>
              <a:ext uri="{FF2B5EF4-FFF2-40B4-BE49-F238E27FC236}">
                <a16:creationId xmlns:a16="http://schemas.microsoft.com/office/drawing/2014/main" id="{724C326A-A44C-48E4-BFD7-2E9B8B5E0EED}"/>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389600" y="4659114"/>
            <a:ext cx="668573" cy="4680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0" descr="避難する人と避難誘導する人のイラスト">
            <a:extLst>
              <a:ext uri="{FF2B5EF4-FFF2-40B4-BE49-F238E27FC236}">
                <a16:creationId xmlns:a16="http://schemas.microsoft.com/office/drawing/2014/main" id="{8F5CFF9D-9BFF-4311-A47D-7774FFA2028C}"/>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318049" y="5949283"/>
            <a:ext cx="811672" cy="61200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介護施設のイラスト">
            <a:extLst>
              <a:ext uri="{FF2B5EF4-FFF2-40B4-BE49-F238E27FC236}">
                <a16:creationId xmlns:a16="http://schemas.microsoft.com/office/drawing/2014/main" id="{7D84042C-521C-4F78-BF18-DD465DCED82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83054" y="5329623"/>
            <a:ext cx="673133" cy="54000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14" descr="問診のイラスト「お医者さんとお爺さん」">
            <a:extLst>
              <a:ext uri="{FF2B5EF4-FFF2-40B4-BE49-F238E27FC236}">
                <a16:creationId xmlns:a16="http://schemas.microsoft.com/office/drawing/2014/main" id="{29F620CC-B926-4EA8-8084-5621E12708A3}"/>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7938" y="4659114"/>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20" descr="腰の曲がったお婆さんのイラスト（笑顔）">
            <a:extLst>
              <a:ext uri="{FF2B5EF4-FFF2-40B4-BE49-F238E27FC236}">
                <a16:creationId xmlns:a16="http://schemas.microsoft.com/office/drawing/2014/main" id="{69076F60-844C-4D7A-B141-5B134DAB816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404745" y="5188106"/>
            <a:ext cx="601200" cy="720000"/>
          </a:xfrm>
          <a:prstGeom prst="rect">
            <a:avLst/>
          </a:prstGeom>
          <a:noFill/>
          <a:extLst>
            <a:ext uri="{909E8E84-426E-40DD-AFC4-6F175D3DCCD1}">
              <a14:hiddenFill xmlns:a14="http://schemas.microsoft.com/office/drawing/2010/main">
                <a:solidFill>
                  <a:srgbClr val="FFFFFF"/>
                </a:solidFill>
              </a14:hiddenFill>
            </a:ext>
          </a:extLst>
        </p:spPr>
      </p:pic>
      <p:sp>
        <p:nvSpPr>
          <p:cNvPr id="85" name="右矢印 131">
            <a:extLst>
              <a:ext uri="{FF2B5EF4-FFF2-40B4-BE49-F238E27FC236}">
                <a16:creationId xmlns:a16="http://schemas.microsoft.com/office/drawing/2014/main" id="{230B0EC7-A5E8-4123-A2D4-47D10D5448E0}"/>
              </a:ext>
            </a:extLst>
          </p:cNvPr>
          <p:cNvSpPr/>
          <p:nvPr/>
        </p:nvSpPr>
        <p:spPr>
          <a:xfrm flipH="1">
            <a:off x="990659" y="4905246"/>
            <a:ext cx="43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6" name="右矢印 131">
            <a:extLst>
              <a:ext uri="{FF2B5EF4-FFF2-40B4-BE49-F238E27FC236}">
                <a16:creationId xmlns:a16="http://schemas.microsoft.com/office/drawing/2014/main" id="{63CC1D48-84BC-4A29-AF9A-6A5B4F0060BD}"/>
              </a:ext>
            </a:extLst>
          </p:cNvPr>
          <p:cNvSpPr/>
          <p:nvPr/>
        </p:nvSpPr>
        <p:spPr>
          <a:xfrm flipH="1">
            <a:off x="990659" y="5528802"/>
            <a:ext cx="43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7" name="右矢印 131">
            <a:extLst>
              <a:ext uri="{FF2B5EF4-FFF2-40B4-BE49-F238E27FC236}">
                <a16:creationId xmlns:a16="http://schemas.microsoft.com/office/drawing/2014/main" id="{6AE30478-E13D-41DB-8404-E013C2B6B61A}"/>
              </a:ext>
            </a:extLst>
          </p:cNvPr>
          <p:cNvSpPr/>
          <p:nvPr/>
        </p:nvSpPr>
        <p:spPr>
          <a:xfrm flipH="1">
            <a:off x="990659" y="6183283"/>
            <a:ext cx="43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88" name="テキスト ボックス 87">
            <a:extLst>
              <a:ext uri="{FF2B5EF4-FFF2-40B4-BE49-F238E27FC236}">
                <a16:creationId xmlns:a16="http://schemas.microsoft.com/office/drawing/2014/main" id="{CF34554B-82A1-4E68-A017-9DD6EB587F1D}"/>
              </a:ext>
            </a:extLst>
          </p:cNvPr>
          <p:cNvSpPr txBox="1"/>
          <p:nvPr/>
        </p:nvSpPr>
        <p:spPr>
          <a:xfrm>
            <a:off x="158758" y="5110628"/>
            <a:ext cx="85151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医療機関・薬局</a:t>
            </a:r>
          </a:p>
        </p:txBody>
      </p:sp>
      <p:sp>
        <p:nvSpPr>
          <p:cNvPr id="89" name="テキスト ボックス 88">
            <a:extLst>
              <a:ext uri="{FF2B5EF4-FFF2-40B4-BE49-F238E27FC236}">
                <a16:creationId xmlns:a16="http://schemas.microsoft.com/office/drawing/2014/main" id="{66C22047-095A-4864-B2F9-483F794A1F53}"/>
              </a:ext>
            </a:extLst>
          </p:cNvPr>
          <p:cNvSpPr txBox="1"/>
          <p:nvPr/>
        </p:nvSpPr>
        <p:spPr>
          <a:xfrm>
            <a:off x="141983" y="5721828"/>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介護施設</a:t>
            </a:r>
          </a:p>
        </p:txBody>
      </p:sp>
      <p:sp>
        <p:nvSpPr>
          <p:cNvPr id="90" name="テキスト ボックス 89">
            <a:extLst>
              <a:ext uri="{FF2B5EF4-FFF2-40B4-BE49-F238E27FC236}">
                <a16:creationId xmlns:a16="http://schemas.microsoft.com/office/drawing/2014/main" id="{9937FE75-45D3-48CC-BE58-E7F32E4460F3}"/>
              </a:ext>
            </a:extLst>
          </p:cNvPr>
          <p:cNvSpPr txBox="1"/>
          <p:nvPr/>
        </p:nvSpPr>
        <p:spPr>
          <a:xfrm>
            <a:off x="206394" y="6452657"/>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民生委員</a:t>
            </a:r>
          </a:p>
        </p:txBody>
      </p:sp>
      <p:sp>
        <p:nvSpPr>
          <p:cNvPr id="91" name="テキスト ボックス 90">
            <a:extLst>
              <a:ext uri="{FF2B5EF4-FFF2-40B4-BE49-F238E27FC236}">
                <a16:creationId xmlns:a16="http://schemas.microsoft.com/office/drawing/2014/main" id="{94F179DB-0130-4E95-9C70-6CFD905F882D}"/>
              </a:ext>
            </a:extLst>
          </p:cNvPr>
          <p:cNvSpPr txBox="1"/>
          <p:nvPr/>
        </p:nvSpPr>
        <p:spPr>
          <a:xfrm>
            <a:off x="1468753" y="5845767"/>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要支援者</a:t>
            </a:r>
          </a:p>
        </p:txBody>
      </p:sp>
      <p:sp>
        <p:nvSpPr>
          <p:cNvPr id="92" name="テキスト ボックス 91">
            <a:extLst>
              <a:ext uri="{FF2B5EF4-FFF2-40B4-BE49-F238E27FC236}">
                <a16:creationId xmlns:a16="http://schemas.microsoft.com/office/drawing/2014/main" id="{445EB3D6-448D-4115-8A1A-627839AD2347}"/>
              </a:ext>
            </a:extLst>
          </p:cNvPr>
          <p:cNvSpPr txBox="1"/>
          <p:nvPr/>
        </p:nvSpPr>
        <p:spPr>
          <a:xfrm>
            <a:off x="1128972" y="4810163"/>
            <a:ext cx="241980" cy="1664993"/>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vert="eaVert" wrap="square" lIns="36000" rIns="36000" rtlCol="0">
            <a:spAutoFit/>
          </a:bodyPr>
          <a:lstStyle/>
          <a:p>
            <a:pPr algn="ctr"/>
            <a:r>
              <a:rPr kumimoji="1" lang="ja-JP" altLang="en-US" sz="1100" dirty="0">
                <a:latin typeface="Meiryo UI" panose="020B0604030504040204" pitchFamily="50" charset="-128"/>
                <a:ea typeface="Meiryo UI" panose="020B0604030504040204" pitchFamily="50" charset="-128"/>
              </a:rPr>
              <a:t>別々にデータ登録と利用</a:t>
            </a:r>
          </a:p>
        </p:txBody>
      </p:sp>
      <p:sp>
        <p:nvSpPr>
          <p:cNvPr id="93" name="右矢印 131">
            <a:extLst>
              <a:ext uri="{FF2B5EF4-FFF2-40B4-BE49-F238E27FC236}">
                <a16:creationId xmlns:a16="http://schemas.microsoft.com/office/drawing/2014/main" id="{9F25F2AE-E270-47C9-ACD4-D6538AC9A3FA}"/>
              </a:ext>
            </a:extLst>
          </p:cNvPr>
          <p:cNvSpPr/>
          <p:nvPr/>
        </p:nvSpPr>
        <p:spPr>
          <a:xfrm>
            <a:off x="1944716" y="4936704"/>
            <a:ext cx="396000" cy="144000"/>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4" name="右矢印 131">
            <a:extLst>
              <a:ext uri="{FF2B5EF4-FFF2-40B4-BE49-F238E27FC236}">
                <a16:creationId xmlns:a16="http://schemas.microsoft.com/office/drawing/2014/main" id="{56B78DBE-2345-4B14-9524-78C5234D3B8D}"/>
              </a:ext>
            </a:extLst>
          </p:cNvPr>
          <p:cNvSpPr/>
          <p:nvPr/>
        </p:nvSpPr>
        <p:spPr>
          <a:xfrm>
            <a:off x="1944716" y="5528016"/>
            <a:ext cx="396000" cy="144000"/>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95" name="右矢印 131">
            <a:extLst>
              <a:ext uri="{FF2B5EF4-FFF2-40B4-BE49-F238E27FC236}">
                <a16:creationId xmlns:a16="http://schemas.microsoft.com/office/drawing/2014/main" id="{BC651F87-E1E0-473E-A35D-09503C9AAD79}"/>
              </a:ext>
            </a:extLst>
          </p:cNvPr>
          <p:cNvSpPr/>
          <p:nvPr/>
        </p:nvSpPr>
        <p:spPr>
          <a:xfrm>
            <a:off x="1944716" y="6137616"/>
            <a:ext cx="396000" cy="144000"/>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96" name="Picture 42" descr="バツのマークのイラスト「×」">
            <a:extLst>
              <a:ext uri="{FF2B5EF4-FFF2-40B4-BE49-F238E27FC236}">
                <a16:creationId xmlns:a16="http://schemas.microsoft.com/office/drawing/2014/main" id="{E967901B-9F72-4374-BFFC-86A7B2A68C9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16716" y="4908689"/>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2" descr="バツのマークのイラスト「×」">
            <a:extLst>
              <a:ext uri="{FF2B5EF4-FFF2-40B4-BE49-F238E27FC236}">
                <a16:creationId xmlns:a16="http://schemas.microsoft.com/office/drawing/2014/main" id="{85524FED-CD68-43B5-BE3B-1500365B35E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16716" y="5480387"/>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2" descr="バツのマークのイラスト「×」">
            <a:extLst>
              <a:ext uri="{FF2B5EF4-FFF2-40B4-BE49-F238E27FC236}">
                <a16:creationId xmlns:a16="http://schemas.microsoft.com/office/drawing/2014/main" id="{9172DE77-CD42-405B-B119-647EF8FA067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016716" y="6080731"/>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99" name="テキスト ボックス 98">
            <a:extLst>
              <a:ext uri="{FF2B5EF4-FFF2-40B4-BE49-F238E27FC236}">
                <a16:creationId xmlns:a16="http://schemas.microsoft.com/office/drawing/2014/main" id="{330A75B0-008E-4200-9E4A-35084568C5AA}"/>
              </a:ext>
            </a:extLst>
          </p:cNvPr>
          <p:cNvSpPr txBox="1"/>
          <p:nvPr/>
        </p:nvSpPr>
        <p:spPr>
          <a:xfrm>
            <a:off x="892042" y="4526881"/>
            <a:ext cx="643125"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普段</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00" name="テキスト ボックス 99">
            <a:extLst>
              <a:ext uri="{FF2B5EF4-FFF2-40B4-BE49-F238E27FC236}">
                <a16:creationId xmlns:a16="http://schemas.microsoft.com/office/drawing/2014/main" id="{2DB4AE7C-6370-4307-9A23-22AFE193D2EA}"/>
              </a:ext>
            </a:extLst>
          </p:cNvPr>
          <p:cNvSpPr txBox="1"/>
          <p:nvPr/>
        </p:nvSpPr>
        <p:spPr>
          <a:xfrm>
            <a:off x="1839913" y="4526881"/>
            <a:ext cx="643125"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有事</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01" name="テキスト ボックス 100">
            <a:extLst>
              <a:ext uri="{FF2B5EF4-FFF2-40B4-BE49-F238E27FC236}">
                <a16:creationId xmlns:a16="http://schemas.microsoft.com/office/drawing/2014/main" id="{CDA056F1-65DB-4C0C-9D15-B529C1F6FE17}"/>
              </a:ext>
            </a:extLst>
          </p:cNvPr>
          <p:cNvSpPr txBox="1"/>
          <p:nvPr/>
        </p:nvSpPr>
        <p:spPr>
          <a:xfrm>
            <a:off x="790651" y="6475156"/>
            <a:ext cx="2224119" cy="262804"/>
          </a:xfrm>
          <a:prstGeom prst="rect">
            <a:avLst/>
          </a:prstGeom>
          <a:noFill/>
        </p:spPr>
        <p:txBody>
          <a:bodyPr wrap="square" rtlCol="0">
            <a:spAutoFit/>
          </a:bodyPr>
          <a:lstStyle/>
          <a:p>
            <a:r>
              <a:rPr kumimoji="1" lang="ja-JP" altLang="en-US" sz="1050" spc="-40" dirty="0">
                <a:latin typeface="Meiryo UI" panose="020B0604030504040204" pitchFamily="50" charset="-128"/>
                <a:ea typeface="Meiryo UI" panose="020B0604030504040204" pitchFamily="50" charset="-128"/>
              </a:rPr>
              <a:t>有事に普段のデータ利用できない</a:t>
            </a:r>
          </a:p>
        </p:txBody>
      </p:sp>
      <p:pic>
        <p:nvPicPr>
          <p:cNvPr id="102" name="Picture 12" descr="介護施設のイラスト">
            <a:extLst>
              <a:ext uri="{FF2B5EF4-FFF2-40B4-BE49-F238E27FC236}">
                <a16:creationId xmlns:a16="http://schemas.microsoft.com/office/drawing/2014/main" id="{8A50801D-BF0A-4123-A764-BD1688D1763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88683" y="5333234"/>
            <a:ext cx="67313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4" descr="問診のイラスト「お医者さんとお爺さん」">
            <a:extLst>
              <a:ext uri="{FF2B5EF4-FFF2-40B4-BE49-F238E27FC236}">
                <a16:creationId xmlns:a16="http://schemas.microsoft.com/office/drawing/2014/main" id="{31255242-D04A-4A4F-AF1B-215CCDBE7555}"/>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823567" y="4662725"/>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104" name="右矢印 131">
            <a:extLst>
              <a:ext uri="{FF2B5EF4-FFF2-40B4-BE49-F238E27FC236}">
                <a16:creationId xmlns:a16="http://schemas.microsoft.com/office/drawing/2014/main" id="{E971E28F-17BB-4A24-B202-5FDC51E350B9}"/>
              </a:ext>
            </a:extLst>
          </p:cNvPr>
          <p:cNvSpPr/>
          <p:nvPr/>
        </p:nvSpPr>
        <p:spPr>
          <a:xfrm>
            <a:off x="4496288" y="5047447"/>
            <a:ext cx="43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05" name="右矢印 131">
            <a:extLst>
              <a:ext uri="{FF2B5EF4-FFF2-40B4-BE49-F238E27FC236}">
                <a16:creationId xmlns:a16="http://schemas.microsoft.com/office/drawing/2014/main" id="{7E29C9E0-2E98-45B2-918E-96917AF394B5}"/>
              </a:ext>
            </a:extLst>
          </p:cNvPr>
          <p:cNvSpPr/>
          <p:nvPr/>
        </p:nvSpPr>
        <p:spPr>
          <a:xfrm>
            <a:off x="4496288" y="5617171"/>
            <a:ext cx="43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06" name="右矢印 131">
            <a:extLst>
              <a:ext uri="{FF2B5EF4-FFF2-40B4-BE49-F238E27FC236}">
                <a16:creationId xmlns:a16="http://schemas.microsoft.com/office/drawing/2014/main" id="{BD2DBE44-3BEF-4E82-8091-1ED8CE0A3F5D}"/>
              </a:ext>
            </a:extLst>
          </p:cNvPr>
          <p:cNvSpPr/>
          <p:nvPr/>
        </p:nvSpPr>
        <p:spPr>
          <a:xfrm>
            <a:off x="4496288" y="6186894"/>
            <a:ext cx="432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07" name="テキスト ボックス 106">
            <a:extLst>
              <a:ext uri="{FF2B5EF4-FFF2-40B4-BE49-F238E27FC236}">
                <a16:creationId xmlns:a16="http://schemas.microsoft.com/office/drawing/2014/main" id="{C7377B3F-5357-464B-ADA8-E1B10E33CE71}"/>
              </a:ext>
            </a:extLst>
          </p:cNvPr>
          <p:cNvSpPr txBox="1"/>
          <p:nvPr/>
        </p:nvSpPr>
        <p:spPr>
          <a:xfrm>
            <a:off x="3700963" y="5114239"/>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医療機関</a:t>
            </a:r>
          </a:p>
        </p:txBody>
      </p:sp>
      <p:sp>
        <p:nvSpPr>
          <p:cNvPr id="108" name="テキスト ボックス 107">
            <a:extLst>
              <a:ext uri="{FF2B5EF4-FFF2-40B4-BE49-F238E27FC236}">
                <a16:creationId xmlns:a16="http://schemas.microsoft.com/office/drawing/2014/main" id="{2AE82167-08C6-4DEA-ADA9-94BD992E181F}"/>
              </a:ext>
            </a:extLst>
          </p:cNvPr>
          <p:cNvSpPr txBox="1"/>
          <p:nvPr/>
        </p:nvSpPr>
        <p:spPr>
          <a:xfrm>
            <a:off x="3656756" y="5743727"/>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介護施設</a:t>
            </a:r>
          </a:p>
        </p:txBody>
      </p:sp>
      <p:pic>
        <p:nvPicPr>
          <p:cNvPr id="109" name="Picture 20" descr="腰の曲がったお婆さんのイラスト（笑顔）">
            <a:extLst>
              <a:ext uri="{FF2B5EF4-FFF2-40B4-BE49-F238E27FC236}">
                <a16:creationId xmlns:a16="http://schemas.microsoft.com/office/drawing/2014/main" id="{6DF01243-6CA1-4C3F-B0BB-F7CBABA170A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310220" y="5192893"/>
            <a:ext cx="601200" cy="720000"/>
          </a:xfrm>
          <a:prstGeom prst="rect">
            <a:avLst/>
          </a:prstGeom>
          <a:noFill/>
          <a:extLst>
            <a:ext uri="{909E8E84-426E-40DD-AFC4-6F175D3DCCD1}">
              <a14:hiddenFill xmlns:a14="http://schemas.microsoft.com/office/drawing/2010/main">
                <a:solidFill>
                  <a:srgbClr val="FFFFFF"/>
                </a:solidFill>
              </a14:hiddenFill>
            </a:ext>
          </a:extLst>
        </p:spPr>
      </p:pic>
      <p:sp>
        <p:nvSpPr>
          <p:cNvPr id="110" name="角丸四角形 33">
            <a:extLst>
              <a:ext uri="{FF2B5EF4-FFF2-40B4-BE49-F238E27FC236}">
                <a16:creationId xmlns:a16="http://schemas.microsoft.com/office/drawing/2014/main" id="{E495D6E4-D482-4B8D-A7FF-FFD92054C2ED}"/>
              </a:ext>
            </a:extLst>
          </p:cNvPr>
          <p:cNvSpPr/>
          <p:nvPr/>
        </p:nvSpPr>
        <p:spPr>
          <a:xfrm>
            <a:off x="5010939" y="4886750"/>
            <a:ext cx="1260000" cy="1216453"/>
          </a:xfrm>
          <a:prstGeom prst="roundRect">
            <a:avLst>
              <a:gd name="adj" fmla="val 83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11" name="テキスト ボックス 110">
            <a:extLst>
              <a:ext uri="{FF2B5EF4-FFF2-40B4-BE49-F238E27FC236}">
                <a16:creationId xmlns:a16="http://schemas.microsoft.com/office/drawing/2014/main" id="{F4FCA946-36AC-41A0-881E-3390706B764D}"/>
              </a:ext>
            </a:extLst>
          </p:cNvPr>
          <p:cNvSpPr txBox="1"/>
          <p:nvPr/>
        </p:nvSpPr>
        <p:spPr>
          <a:xfrm>
            <a:off x="5051182" y="4898864"/>
            <a:ext cx="1169309" cy="1111449"/>
          </a:xfrm>
          <a:prstGeom prst="rect">
            <a:avLst/>
          </a:prstGeom>
          <a:noFill/>
        </p:spPr>
        <p:txBody>
          <a:bodyPr wrap="square" lIns="0" tIns="36000" rIns="0" bIns="36000" rtlCol="0">
            <a:spAutoFit/>
          </a:bodyPr>
          <a:lstStyle/>
          <a:p>
            <a:pPr>
              <a:lnSpc>
                <a:spcPct val="150000"/>
              </a:lnSpc>
            </a:pPr>
            <a:r>
              <a:rPr kumimoji="1" lang="ja-JP" altLang="en-US" sz="900" dirty="0">
                <a:latin typeface="Meiryo UI" panose="020B0604030504040204" pitchFamily="50" charset="-128"/>
                <a:ea typeface="Meiryo UI" panose="020B0604030504040204" pitchFamily="50" charset="-128"/>
              </a:rPr>
              <a:t>・緊急連絡先</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・既往症</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・処方薬</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・アレルギー</a:t>
            </a:r>
            <a:endParaRPr kumimoji="1" lang="en-US" altLang="ja-JP" sz="900" dirty="0">
              <a:latin typeface="Meiryo UI" panose="020B0604030504040204" pitchFamily="50" charset="-128"/>
              <a:ea typeface="Meiryo UI" panose="020B0604030504040204" pitchFamily="50" charset="-128"/>
            </a:endParaRPr>
          </a:p>
          <a:p>
            <a:pPr>
              <a:lnSpc>
                <a:spcPct val="150000"/>
              </a:lnSpc>
            </a:pPr>
            <a:r>
              <a:rPr kumimoji="1" lang="ja-JP" altLang="en-US" sz="900" dirty="0">
                <a:latin typeface="Meiryo UI" panose="020B0604030504040204" pitchFamily="50" charset="-128"/>
                <a:ea typeface="Meiryo UI" panose="020B0604030504040204" pitchFamily="50" charset="-128"/>
              </a:rPr>
              <a:t>・要支援理由</a:t>
            </a:r>
            <a:endParaRPr kumimoji="1" lang="en-US" altLang="ja-JP" sz="900" dirty="0">
              <a:latin typeface="Meiryo UI" panose="020B0604030504040204" pitchFamily="50" charset="-128"/>
              <a:ea typeface="Meiryo UI" panose="020B0604030504040204" pitchFamily="50" charset="-128"/>
            </a:endParaRPr>
          </a:p>
        </p:txBody>
      </p:sp>
      <p:sp>
        <p:nvSpPr>
          <p:cNvPr id="112" name="角丸四角形 35">
            <a:extLst>
              <a:ext uri="{FF2B5EF4-FFF2-40B4-BE49-F238E27FC236}">
                <a16:creationId xmlns:a16="http://schemas.microsoft.com/office/drawing/2014/main" id="{809B4DE6-CEDC-44A4-BD79-05585BF24E54}"/>
              </a:ext>
            </a:extLst>
          </p:cNvPr>
          <p:cNvSpPr/>
          <p:nvPr/>
        </p:nvSpPr>
        <p:spPr>
          <a:xfrm>
            <a:off x="5010939" y="6043328"/>
            <a:ext cx="1260000" cy="261912"/>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sz="1100" b="1" dirty="0">
                <a:latin typeface="Meiryo UI" panose="020B0604030504040204" pitchFamily="50" charset="-128"/>
                <a:ea typeface="Meiryo UI" panose="020B0604030504040204" pitchFamily="50" charset="-128"/>
              </a:rPr>
              <a:t>ORDEN</a:t>
            </a:r>
            <a:endParaRPr kumimoji="1" lang="ja-JP" altLang="en-US" sz="1100" b="1" dirty="0">
              <a:latin typeface="Meiryo UI" panose="020B0604030504040204" pitchFamily="50" charset="-128"/>
              <a:ea typeface="Meiryo UI" panose="020B0604030504040204" pitchFamily="50" charset="-128"/>
            </a:endParaRPr>
          </a:p>
        </p:txBody>
      </p:sp>
      <p:pic>
        <p:nvPicPr>
          <p:cNvPr id="113" name="Picture 24" descr="保健師のイラスト（男性）">
            <a:extLst>
              <a:ext uri="{FF2B5EF4-FFF2-40B4-BE49-F238E27FC236}">
                <a16:creationId xmlns:a16="http://schemas.microsoft.com/office/drawing/2014/main" id="{DA1023B8-991F-40BC-B65B-77F453C0EB1A}"/>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88091" y="5946602"/>
            <a:ext cx="31104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6" descr="保健師のイラスト（女性）">
            <a:extLst>
              <a:ext uri="{FF2B5EF4-FFF2-40B4-BE49-F238E27FC236}">
                <a16:creationId xmlns:a16="http://schemas.microsoft.com/office/drawing/2014/main" id="{823983CA-DA29-466F-9E6B-23722DEC9EF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2482" y="5939283"/>
            <a:ext cx="311040" cy="576000"/>
          </a:xfrm>
          <a:prstGeom prst="rect">
            <a:avLst/>
          </a:prstGeom>
          <a:noFill/>
          <a:extLst>
            <a:ext uri="{909E8E84-426E-40DD-AFC4-6F175D3DCCD1}">
              <a14:hiddenFill xmlns:a14="http://schemas.microsoft.com/office/drawing/2010/main">
                <a:solidFill>
                  <a:srgbClr val="FFFFFF"/>
                </a:solidFill>
              </a14:hiddenFill>
            </a:ext>
          </a:extLst>
        </p:spPr>
      </p:pic>
      <p:sp>
        <p:nvSpPr>
          <p:cNvPr id="115" name="テキスト ボックス 114">
            <a:extLst>
              <a:ext uri="{FF2B5EF4-FFF2-40B4-BE49-F238E27FC236}">
                <a16:creationId xmlns:a16="http://schemas.microsoft.com/office/drawing/2014/main" id="{07F1DDD0-7E44-4AB7-9967-D468F08D1B55}"/>
              </a:ext>
            </a:extLst>
          </p:cNvPr>
          <p:cNvSpPr txBox="1"/>
          <p:nvPr/>
        </p:nvSpPr>
        <p:spPr>
          <a:xfrm>
            <a:off x="3692471" y="6468102"/>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民生委員</a:t>
            </a:r>
          </a:p>
        </p:txBody>
      </p:sp>
      <p:pic>
        <p:nvPicPr>
          <p:cNvPr id="116" name="Picture 24" descr="保健師のイラスト（男性）">
            <a:extLst>
              <a:ext uri="{FF2B5EF4-FFF2-40B4-BE49-F238E27FC236}">
                <a16:creationId xmlns:a16="http://schemas.microsoft.com/office/drawing/2014/main" id="{19DBF0F4-FFB9-4F8A-8348-62CE98F4AFF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774168" y="5962047"/>
            <a:ext cx="311040" cy="576000"/>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6" descr="保健師のイラスト（女性）">
            <a:extLst>
              <a:ext uri="{FF2B5EF4-FFF2-40B4-BE49-F238E27FC236}">
                <a16:creationId xmlns:a16="http://schemas.microsoft.com/office/drawing/2014/main" id="{B65D2620-EE28-4365-9D07-286CE70228D7}"/>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988559" y="5954728"/>
            <a:ext cx="311040" cy="576000"/>
          </a:xfrm>
          <a:prstGeom prst="rect">
            <a:avLst/>
          </a:prstGeom>
          <a:noFill/>
          <a:extLst>
            <a:ext uri="{909E8E84-426E-40DD-AFC4-6F175D3DCCD1}">
              <a14:hiddenFill xmlns:a14="http://schemas.microsoft.com/office/drawing/2010/main">
                <a:solidFill>
                  <a:srgbClr val="FFFFFF"/>
                </a:solidFill>
              </a14:hiddenFill>
            </a:ext>
          </a:extLst>
        </p:spPr>
      </p:pic>
      <p:sp>
        <p:nvSpPr>
          <p:cNvPr id="118" name="テキスト ボックス 117">
            <a:extLst>
              <a:ext uri="{FF2B5EF4-FFF2-40B4-BE49-F238E27FC236}">
                <a16:creationId xmlns:a16="http://schemas.microsoft.com/office/drawing/2014/main" id="{3DEE210B-7A9B-4E71-AA7C-ED3575DE777F}"/>
              </a:ext>
            </a:extLst>
          </p:cNvPr>
          <p:cNvSpPr txBox="1"/>
          <p:nvPr/>
        </p:nvSpPr>
        <p:spPr>
          <a:xfrm>
            <a:off x="4391221" y="4748250"/>
            <a:ext cx="643125"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普段</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119" name="テキスト ボックス 118">
            <a:extLst>
              <a:ext uri="{FF2B5EF4-FFF2-40B4-BE49-F238E27FC236}">
                <a16:creationId xmlns:a16="http://schemas.microsoft.com/office/drawing/2014/main" id="{8C301186-5009-4ACD-9083-AA5273B6330E}"/>
              </a:ext>
            </a:extLst>
          </p:cNvPr>
          <p:cNvSpPr txBox="1"/>
          <p:nvPr/>
        </p:nvSpPr>
        <p:spPr>
          <a:xfrm>
            <a:off x="6347109" y="4748250"/>
            <a:ext cx="643125"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有事</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pic>
        <p:nvPicPr>
          <p:cNvPr id="120" name="Picture 30" descr="避難所生活のイラスト（困った顔）">
            <a:extLst>
              <a:ext uri="{FF2B5EF4-FFF2-40B4-BE49-F238E27FC236}">
                <a16:creationId xmlns:a16="http://schemas.microsoft.com/office/drawing/2014/main" id="{3795C276-AE1A-4C1B-B11B-D71DED890A87}"/>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069509" y="5357691"/>
            <a:ext cx="676991" cy="61200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横向きの救急車のイラスト">
            <a:extLst>
              <a:ext uri="{FF2B5EF4-FFF2-40B4-BE49-F238E27FC236}">
                <a16:creationId xmlns:a16="http://schemas.microsoft.com/office/drawing/2014/main" id="{E808EB87-6B40-4325-9A2E-F3E7ADA5607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073719" y="4774699"/>
            <a:ext cx="668573" cy="4680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0" descr="避難する人と避難誘導する人のイラスト">
            <a:extLst>
              <a:ext uri="{FF2B5EF4-FFF2-40B4-BE49-F238E27FC236}">
                <a16:creationId xmlns:a16="http://schemas.microsoft.com/office/drawing/2014/main" id="{12F863F2-5BB0-4C93-BC42-2B9A0DBA77C4}"/>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002168" y="6064868"/>
            <a:ext cx="811672" cy="612000"/>
          </a:xfrm>
          <a:prstGeom prst="rect">
            <a:avLst/>
          </a:prstGeom>
          <a:noFill/>
          <a:extLst>
            <a:ext uri="{909E8E84-426E-40DD-AFC4-6F175D3DCCD1}">
              <a14:hiddenFill xmlns:a14="http://schemas.microsoft.com/office/drawing/2010/main">
                <a:solidFill>
                  <a:srgbClr val="FFFFFF"/>
                </a:solidFill>
              </a14:hiddenFill>
            </a:ext>
          </a:extLst>
        </p:spPr>
      </p:pic>
      <p:sp>
        <p:nvSpPr>
          <p:cNvPr id="123" name="右矢印 131">
            <a:extLst>
              <a:ext uri="{FF2B5EF4-FFF2-40B4-BE49-F238E27FC236}">
                <a16:creationId xmlns:a16="http://schemas.microsoft.com/office/drawing/2014/main" id="{4E29AED1-5925-4575-8D96-7A25F4711605}"/>
              </a:ext>
            </a:extLst>
          </p:cNvPr>
          <p:cNvSpPr/>
          <p:nvPr/>
        </p:nvSpPr>
        <p:spPr>
          <a:xfrm>
            <a:off x="6413159" y="5042613"/>
            <a:ext cx="540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4" name="右矢印 131">
            <a:extLst>
              <a:ext uri="{FF2B5EF4-FFF2-40B4-BE49-F238E27FC236}">
                <a16:creationId xmlns:a16="http://schemas.microsoft.com/office/drawing/2014/main" id="{03E98BB5-CAAB-42C1-B458-26695F6CBF00}"/>
              </a:ext>
            </a:extLst>
          </p:cNvPr>
          <p:cNvSpPr/>
          <p:nvPr/>
        </p:nvSpPr>
        <p:spPr>
          <a:xfrm>
            <a:off x="6413159" y="5612337"/>
            <a:ext cx="540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5" name="右矢印 131">
            <a:extLst>
              <a:ext uri="{FF2B5EF4-FFF2-40B4-BE49-F238E27FC236}">
                <a16:creationId xmlns:a16="http://schemas.microsoft.com/office/drawing/2014/main" id="{B0A43AE7-ADE6-4E7A-B4F4-3ACC37A5A02D}"/>
              </a:ext>
            </a:extLst>
          </p:cNvPr>
          <p:cNvSpPr/>
          <p:nvPr/>
        </p:nvSpPr>
        <p:spPr>
          <a:xfrm>
            <a:off x="6413159" y="6182060"/>
            <a:ext cx="540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6" name="右矢印 131">
            <a:extLst>
              <a:ext uri="{FF2B5EF4-FFF2-40B4-BE49-F238E27FC236}">
                <a16:creationId xmlns:a16="http://schemas.microsoft.com/office/drawing/2014/main" id="{ADBB57D5-E5F4-4846-BBF0-6A489B2C318E}"/>
              </a:ext>
            </a:extLst>
          </p:cNvPr>
          <p:cNvSpPr/>
          <p:nvPr/>
        </p:nvSpPr>
        <p:spPr>
          <a:xfrm rot="2398429">
            <a:off x="7884168" y="5224183"/>
            <a:ext cx="288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7" name="右矢印 131">
            <a:extLst>
              <a:ext uri="{FF2B5EF4-FFF2-40B4-BE49-F238E27FC236}">
                <a16:creationId xmlns:a16="http://schemas.microsoft.com/office/drawing/2014/main" id="{E76150DE-3B17-4A43-9279-D1D55BC0F388}"/>
              </a:ext>
            </a:extLst>
          </p:cNvPr>
          <p:cNvSpPr/>
          <p:nvPr/>
        </p:nvSpPr>
        <p:spPr>
          <a:xfrm>
            <a:off x="7884168" y="5701069"/>
            <a:ext cx="288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8" name="右矢印 131">
            <a:extLst>
              <a:ext uri="{FF2B5EF4-FFF2-40B4-BE49-F238E27FC236}">
                <a16:creationId xmlns:a16="http://schemas.microsoft.com/office/drawing/2014/main" id="{83976E12-24FC-4425-BC23-EC20DD2686AB}"/>
              </a:ext>
            </a:extLst>
          </p:cNvPr>
          <p:cNvSpPr/>
          <p:nvPr/>
        </p:nvSpPr>
        <p:spPr>
          <a:xfrm rot="19201571" flipV="1">
            <a:off x="7918507" y="5998069"/>
            <a:ext cx="288000" cy="14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129" name="テキスト ボックス 128">
            <a:extLst>
              <a:ext uri="{FF2B5EF4-FFF2-40B4-BE49-F238E27FC236}">
                <a16:creationId xmlns:a16="http://schemas.microsoft.com/office/drawing/2014/main" id="{1B0ED62D-A9FA-4772-A65B-FEC86E9FB867}"/>
              </a:ext>
            </a:extLst>
          </p:cNvPr>
          <p:cNvSpPr txBox="1"/>
          <p:nvPr/>
        </p:nvSpPr>
        <p:spPr>
          <a:xfrm>
            <a:off x="6548670" y="4993510"/>
            <a:ext cx="234286" cy="1537218"/>
          </a:xfrm>
          <a:prstGeom prst="rect">
            <a:avLst/>
          </a:prstGeom>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vert="eaVert" wrap="square" lIns="36000" rIns="36000" rtlCol="0">
            <a:spAutoFit/>
          </a:bodyPr>
          <a:lstStyle/>
          <a:p>
            <a:pPr algn="ctr"/>
            <a:r>
              <a:rPr kumimoji="1" lang="ja-JP" altLang="en-US" sz="1050" dirty="0">
                <a:latin typeface="Meiryo UI" panose="020B0604030504040204" pitchFamily="50" charset="-128"/>
                <a:ea typeface="Meiryo UI" panose="020B0604030504040204" pitchFamily="50" charset="-128"/>
              </a:rPr>
              <a:t>有事のみ情報共有</a:t>
            </a:r>
            <a:endParaRPr kumimoji="1" lang="en-US" altLang="ja-JP" sz="1050" dirty="0">
              <a:latin typeface="Meiryo UI" panose="020B0604030504040204" pitchFamily="50" charset="-128"/>
              <a:ea typeface="Meiryo UI" panose="020B0604030504040204" pitchFamily="50" charset="-128"/>
            </a:endParaRPr>
          </a:p>
        </p:txBody>
      </p:sp>
      <p:sp>
        <p:nvSpPr>
          <p:cNvPr id="130" name="テキスト ボックス 129">
            <a:extLst>
              <a:ext uri="{FF2B5EF4-FFF2-40B4-BE49-F238E27FC236}">
                <a16:creationId xmlns:a16="http://schemas.microsoft.com/office/drawing/2014/main" id="{B2A17486-8BD4-4353-BED0-B1FA8CCF3051}"/>
              </a:ext>
            </a:extLst>
          </p:cNvPr>
          <p:cNvSpPr txBox="1"/>
          <p:nvPr/>
        </p:nvSpPr>
        <p:spPr>
          <a:xfrm>
            <a:off x="7660434" y="4916804"/>
            <a:ext cx="1048685" cy="230832"/>
          </a:xfrm>
          <a:prstGeom prst="rect">
            <a:avLst/>
          </a:prstGeom>
          <a:noFill/>
        </p:spPr>
        <p:txBody>
          <a:bodyPr wrap="none" rtlCol="0">
            <a:spAutoFit/>
          </a:bodyPr>
          <a:lstStyle/>
          <a:p>
            <a:pPr algn="l"/>
            <a:r>
              <a:rPr kumimoji="1" lang="ja-JP" altLang="en-US" sz="900" dirty="0">
                <a:latin typeface="Meiryo UI" panose="020B0604030504040204" pitchFamily="50" charset="-128"/>
                <a:ea typeface="Meiryo UI" panose="020B0604030504040204" pitchFamily="50" charset="-128"/>
              </a:rPr>
              <a:t>迅速な搬送・処置</a:t>
            </a:r>
          </a:p>
        </p:txBody>
      </p:sp>
      <p:sp>
        <p:nvSpPr>
          <p:cNvPr id="131" name="テキスト ボックス 130">
            <a:extLst>
              <a:ext uri="{FF2B5EF4-FFF2-40B4-BE49-F238E27FC236}">
                <a16:creationId xmlns:a16="http://schemas.microsoft.com/office/drawing/2014/main" id="{D9E43E8C-24D8-4A92-AE83-9BCCBB19FE63}"/>
              </a:ext>
            </a:extLst>
          </p:cNvPr>
          <p:cNvSpPr txBox="1"/>
          <p:nvPr/>
        </p:nvSpPr>
        <p:spPr>
          <a:xfrm>
            <a:off x="7631619" y="5389426"/>
            <a:ext cx="819455" cy="369332"/>
          </a:xfrm>
          <a:prstGeom prst="rect">
            <a:avLst/>
          </a:prstGeom>
          <a:noFill/>
        </p:spPr>
        <p:txBody>
          <a:bodyPr wrap="none" rtlCol="0">
            <a:spAutoFit/>
          </a:bodyPr>
          <a:lstStyle/>
          <a:p>
            <a:pPr algn="l"/>
            <a:r>
              <a:rPr kumimoji="1" lang="ja-JP" altLang="en-US" sz="900" dirty="0">
                <a:latin typeface="Meiryo UI" panose="020B0604030504040204" pitchFamily="50" charset="-128"/>
                <a:ea typeface="Meiryo UI" panose="020B0604030504040204" pitchFamily="50" charset="-128"/>
              </a:rPr>
              <a:t>避難所業務</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迅速・効率化</a:t>
            </a:r>
          </a:p>
        </p:txBody>
      </p:sp>
      <p:sp>
        <p:nvSpPr>
          <p:cNvPr id="132" name="テキスト ボックス 131">
            <a:extLst>
              <a:ext uri="{FF2B5EF4-FFF2-40B4-BE49-F238E27FC236}">
                <a16:creationId xmlns:a16="http://schemas.microsoft.com/office/drawing/2014/main" id="{9FEF99F2-6BE5-4776-8628-D97DE00C8E39}"/>
              </a:ext>
            </a:extLst>
          </p:cNvPr>
          <p:cNvSpPr txBox="1"/>
          <p:nvPr/>
        </p:nvSpPr>
        <p:spPr>
          <a:xfrm>
            <a:off x="7822922" y="6182060"/>
            <a:ext cx="944489" cy="507831"/>
          </a:xfrm>
          <a:prstGeom prst="rect">
            <a:avLst/>
          </a:prstGeom>
          <a:noFill/>
        </p:spPr>
        <p:txBody>
          <a:bodyPr wrap="none" rtlCol="0">
            <a:spAutoFit/>
          </a:bodyPr>
          <a:lstStyle/>
          <a:p>
            <a:pPr algn="l"/>
            <a:r>
              <a:rPr kumimoji="1" lang="ja-JP" altLang="en-US" sz="900" dirty="0">
                <a:latin typeface="Meiryo UI" panose="020B0604030504040204" pitchFamily="50" charset="-128"/>
                <a:ea typeface="Meiryo UI" panose="020B0604030504040204" pitchFamily="50" charset="-128"/>
              </a:rPr>
              <a:t>避難支援</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迅速化</a:t>
            </a:r>
            <a:endParaRPr kumimoji="1" lang="en-US" altLang="ja-JP" sz="900" dirty="0">
              <a:latin typeface="Meiryo UI" panose="020B0604030504040204" pitchFamily="50" charset="-128"/>
              <a:ea typeface="Meiryo UI" panose="020B0604030504040204" pitchFamily="50" charset="-128"/>
            </a:endParaRPr>
          </a:p>
          <a:p>
            <a:pPr algn="l"/>
            <a:r>
              <a:rPr kumimoji="1" lang="ja-JP" altLang="en-US" sz="900" dirty="0">
                <a:latin typeface="Meiryo UI" panose="020B0604030504040204" pitchFamily="50" charset="-128"/>
                <a:ea typeface="Meiryo UI" panose="020B0604030504040204" pitchFamily="50" charset="-128"/>
              </a:rPr>
              <a:t>よりよい助け合い</a:t>
            </a:r>
            <a:endParaRPr kumimoji="1" lang="en-US" altLang="ja-JP" sz="900" dirty="0">
              <a:latin typeface="Meiryo UI" panose="020B0604030504040204" pitchFamily="50" charset="-128"/>
              <a:ea typeface="Meiryo UI" panose="020B0604030504040204" pitchFamily="50" charset="-128"/>
            </a:endParaRPr>
          </a:p>
        </p:txBody>
      </p:sp>
      <p:sp>
        <p:nvSpPr>
          <p:cNvPr id="133" name="テキスト ボックス 132">
            <a:extLst>
              <a:ext uri="{FF2B5EF4-FFF2-40B4-BE49-F238E27FC236}">
                <a16:creationId xmlns:a16="http://schemas.microsoft.com/office/drawing/2014/main" id="{29F0948F-E224-48A4-9AF2-F5432CEE163B}"/>
              </a:ext>
            </a:extLst>
          </p:cNvPr>
          <p:cNvSpPr txBox="1"/>
          <p:nvPr/>
        </p:nvSpPr>
        <p:spPr>
          <a:xfrm>
            <a:off x="4983077" y="6298768"/>
            <a:ext cx="1154483" cy="276999"/>
          </a:xfrm>
          <a:prstGeom prst="rect">
            <a:avLst/>
          </a:prstGeom>
          <a:noFill/>
        </p:spPr>
        <p:txBody>
          <a:bodyPr wrap="none" rtlCol="0">
            <a:spAutoFit/>
          </a:bodyPr>
          <a:lstStyle/>
          <a:p>
            <a:pPr algn="l"/>
            <a:r>
              <a:rPr kumimoji="1" lang="ja-JP" altLang="en-US" sz="1200" dirty="0">
                <a:latin typeface="Meiryo UI" panose="020B0604030504040204" pitchFamily="50" charset="-128"/>
                <a:ea typeface="Meiryo UI" panose="020B0604030504040204" pitchFamily="50" charset="-128"/>
              </a:rPr>
              <a:t>普段は使えない</a:t>
            </a:r>
          </a:p>
        </p:txBody>
      </p:sp>
      <p:sp>
        <p:nvSpPr>
          <p:cNvPr id="134" name="テキスト ボックス 133">
            <a:extLst>
              <a:ext uri="{FF2B5EF4-FFF2-40B4-BE49-F238E27FC236}">
                <a16:creationId xmlns:a16="http://schemas.microsoft.com/office/drawing/2014/main" id="{2E0B4514-F7A6-46B1-83FF-84B32B85DB3A}"/>
              </a:ext>
            </a:extLst>
          </p:cNvPr>
          <p:cNvSpPr txBox="1"/>
          <p:nvPr/>
        </p:nvSpPr>
        <p:spPr>
          <a:xfrm>
            <a:off x="8327141" y="5851449"/>
            <a:ext cx="595035"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要支援者</a:t>
            </a:r>
          </a:p>
        </p:txBody>
      </p:sp>
      <p:cxnSp>
        <p:nvCxnSpPr>
          <p:cNvPr id="135" name="直線コネクタ 134"/>
          <p:cNvCxnSpPr/>
          <p:nvPr/>
        </p:nvCxnSpPr>
        <p:spPr>
          <a:xfrm>
            <a:off x="-1" y="3710491"/>
            <a:ext cx="9036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127616" y="6484198"/>
            <a:ext cx="2057400" cy="365125"/>
          </a:xfrm>
        </p:spPr>
        <p:txBody>
          <a:bodyPr/>
          <a:lstStyle/>
          <a:p>
            <a:pPr>
              <a:defRPr/>
            </a:pPr>
            <a:fld id="{908F3419-3A33-483A-A27A-256984B5900A}" type="slidenum">
              <a:rPr lang="es-ES" altLang="ja-JP" smtClean="0"/>
              <a:pPr>
                <a:defRPr/>
              </a:pPr>
              <a:t>16</a:t>
            </a:fld>
            <a:endParaRPr lang="es-ES" altLang="ja-JP" dirty="0"/>
          </a:p>
        </p:txBody>
      </p:sp>
      <p:sp>
        <p:nvSpPr>
          <p:cNvPr id="136" name="二等辺三角形 135">
            <a:extLst>
              <a:ext uri="{FF2B5EF4-FFF2-40B4-BE49-F238E27FC236}">
                <a16:creationId xmlns:a16="http://schemas.microsoft.com/office/drawing/2014/main" id="{2411B074-04A7-4136-B1D7-7B9843F404A9}"/>
              </a:ext>
            </a:extLst>
          </p:cNvPr>
          <p:cNvSpPr/>
          <p:nvPr/>
        </p:nvSpPr>
        <p:spPr>
          <a:xfrm rot="5400000">
            <a:off x="2846413" y="5326388"/>
            <a:ext cx="1004551" cy="158886"/>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4" cstate="hqprint">
            <a:extLst>
              <a:ext uri="{28A0092B-C50C-407E-A947-70E740481C1C}">
                <a14:useLocalDpi xmlns:a14="http://schemas.microsoft.com/office/drawing/2010/main" val="0"/>
              </a:ext>
            </a:extLst>
          </a:blip>
          <a:stretch>
            <a:fillRect/>
          </a:stretch>
        </p:blipFill>
        <p:spPr>
          <a:xfrm>
            <a:off x="1554278" y="2746413"/>
            <a:ext cx="977195" cy="651929"/>
          </a:xfrm>
          <a:prstGeom prst="rect">
            <a:avLst/>
          </a:prstGeom>
        </p:spPr>
      </p:pic>
      <p:pic>
        <p:nvPicPr>
          <p:cNvPr id="138" name="Picture 12" descr="駄々をこねる子に困る母親のイラスト">
            <a:extLst>
              <a:ext uri="{FF2B5EF4-FFF2-40B4-BE49-F238E27FC236}">
                <a16:creationId xmlns:a16="http://schemas.microsoft.com/office/drawing/2014/main" id="{2BDA2C83-277A-4562-8853-4460CC71885E}"/>
              </a:ext>
            </a:extLst>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t="2122" r="5298" b="-1"/>
          <a:stretch/>
        </p:blipFill>
        <p:spPr bwMode="auto">
          <a:xfrm>
            <a:off x="1564704" y="1653909"/>
            <a:ext cx="571951" cy="656815"/>
          </a:xfrm>
          <a:prstGeom prst="rect">
            <a:avLst/>
          </a:prstGeom>
          <a:noFill/>
          <a:extLst>
            <a:ext uri="{909E8E84-426E-40DD-AFC4-6F175D3DCCD1}">
              <a14:hiddenFill xmlns:a14="http://schemas.microsoft.com/office/drawing/2010/main">
                <a:solidFill>
                  <a:srgbClr val="FFFFFF"/>
                </a:solidFill>
              </a14:hiddenFill>
            </a:ext>
          </a:extLst>
        </p:spPr>
      </p:pic>
      <p:pic>
        <p:nvPicPr>
          <p:cNvPr id="140" name="図 139"/>
          <p:cNvPicPr>
            <a:picLocks noChangeAspect="1"/>
          </p:cNvPicPr>
          <p:nvPr/>
        </p:nvPicPr>
        <p:blipFill rotWithShape="1">
          <a:blip r:embed="rId26" cstate="hqprint">
            <a:extLst>
              <a:ext uri="{28A0092B-C50C-407E-A947-70E740481C1C}">
                <a14:useLocalDpi xmlns:a14="http://schemas.microsoft.com/office/drawing/2010/main" val="0"/>
              </a:ext>
            </a:extLst>
          </a:blip>
          <a:srcRect l="48914" t="5701" r="2000" b="3832"/>
          <a:stretch/>
        </p:blipFill>
        <p:spPr>
          <a:xfrm>
            <a:off x="8019254" y="2013733"/>
            <a:ext cx="489927" cy="591524"/>
          </a:xfrm>
          <a:prstGeom prst="rect">
            <a:avLst/>
          </a:prstGeom>
        </p:spPr>
      </p:pic>
      <p:pic>
        <p:nvPicPr>
          <p:cNvPr id="57" name="Picture 18" descr="お母さんと話をする男の子のイラスト">
            <a:extLst>
              <a:ext uri="{FF2B5EF4-FFF2-40B4-BE49-F238E27FC236}">
                <a16:creationId xmlns:a16="http://schemas.microsoft.com/office/drawing/2014/main" id="{CEB0D658-8AA3-4EB8-8228-1266C69829FE}"/>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flipH="1">
            <a:off x="7653549" y="2127637"/>
            <a:ext cx="470654" cy="47065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妊婦・妊娠のイラスト（赤ちゃん）">
            <a:extLst>
              <a:ext uri="{FF2B5EF4-FFF2-40B4-BE49-F238E27FC236}">
                <a16:creationId xmlns:a16="http://schemas.microsoft.com/office/drawing/2014/main" id="{8D5737DC-8918-4570-B6A5-A9F4474476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89869" y="1755491"/>
            <a:ext cx="469785" cy="516247"/>
          </a:xfrm>
          <a:prstGeom prst="rect">
            <a:avLst/>
          </a:prstGeom>
          <a:noFill/>
          <a:extLst>
            <a:ext uri="{909E8E84-426E-40DD-AFC4-6F175D3DCCD1}">
              <a14:hiddenFill xmlns:a14="http://schemas.microsoft.com/office/drawing/2010/main">
                <a:solidFill>
                  <a:srgbClr val="FFFFFF"/>
                </a:solidFill>
              </a14:hiddenFill>
            </a:ext>
          </a:extLst>
        </p:spPr>
      </p:pic>
      <p:sp>
        <p:nvSpPr>
          <p:cNvPr id="141" name="テキスト ボックス 140">
            <a:extLst>
              <a:ext uri="{FF2B5EF4-FFF2-40B4-BE49-F238E27FC236}">
                <a16:creationId xmlns:a16="http://schemas.microsoft.com/office/drawing/2014/main" id="{548CA532-4961-41C8-B903-76893E958DB3}"/>
              </a:ext>
            </a:extLst>
          </p:cNvPr>
          <p:cNvSpPr txBox="1"/>
          <p:nvPr/>
        </p:nvSpPr>
        <p:spPr>
          <a:xfrm>
            <a:off x="8439986" y="2222150"/>
            <a:ext cx="543739" cy="215444"/>
          </a:xfrm>
          <a:prstGeom prst="rect">
            <a:avLst/>
          </a:prstGeom>
          <a:noFill/>
        </p:spPr>
        <p:txBody>
          <a:bodyPr wrap="none" rtlCol="0">
            <a:spAutoFit/>
          </a:bodyPr>
          <a:lstStyle/>
          <a:p>
            <a:r>
              <a:rPr kumimoji="1" lang="ja-JP" altLang="en-US" sz="800" dirty="0">
                <a:latin typeface="Meiryo UI" panose="020B0604030504040204" pitchFamily="50" charset="-128"/>
                <a:ea typeface="Meiryo UI" panose="020B0604030504040204" pitchFamily="50" charset="-128"/>
              </a:rPr>
              <a:t>初産ママ</a:t>
            </a:r>
          </a:p>
        </p:txBody>
      </p:sp>
      <p:pic>
        <p:nvPicPr>
          <p:cNvPr id="142" name="Picture 24" descr="漫符「気づいた記号」">
            <a:extLst>
              <a:ext uri="{FF2B5EF4-FFF2-40B4-BE49-F238E27FC236}">
                <a16:creationId xmlns:a16="http://schemas.microsoft.com/office/drawing/2014/main" id="{6E9C96CE-99F2-4BCA-B3F5-69E7C3171CDC}"/>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flipH="1">
            <a:off x="7790503" y="1942825"/>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45" name="図 144"/>
          <p:cNvPicPr>
            <a:picLocks noChangeAspect="1"/>
          </p:cNvPicPr>
          <p:nvPr/>
        </p:nvPicPr>
        <p:blipFill rotWithShape="1">
          <a:blip r:embed="rId29">
            <a:extLst>
              <a:ext uri="{28A0092B-C50C-407E-A947-70E740481C1C}">
                <a14:useLocalDpi xmlns:a14="http://schemas.microsoft.com/office/drawing/2010/main" val="0"/>
              </a:ext>
            </a:extLst>
          </a:blip>
          <a:srcRect t="9559" b="15441"/>
          <a:stretch/>
        </p:blipFill>
        <p:spPr>
          <a:xfrm>
            <a:off x="7523368" y="2864752"/>
            <a:ext cx="878688" cy="553248"/>
          </a:xfrm>
          <a:prstGeom prst="rect">
            <a:avLst/>
          </a:prstGeom>
        </p:spPr>
      </p:pic>
      <p:pic>
        <p:nvPicPr>
          <p:cNvPr id="146" name="Picture 26" descr="漫符「キラキラ」">
            <a:extLst>
              <a:ext uri="{FF2B5EF4-FFF2-40B4-BE49-F238E27FC236}">
                <a16:creationId xmlns:a16="http://schemas.microsoft.com/office/drawing/2014/main" id="{6ACF29E2-5C92-4803-B368-5ECCEDF2E6A6}"/>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163074" y="2875884"/>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147" name="図 146"/>
          <p:cNvPicPr>
            <a:picLocks noChangeAspect="1"/>
          </p:cNvPicPr>
          <p:nvPr/>
        </p:nvPicPr>
        <p:blipFill>
          <a:blip r:embed="rId31" cstate="hqprint">
            <a:extLst>
              <a:ext uri="{28A0092B-C50C-407E-A947-70E740481C1C}">
                <a14:useLocalDpi xmlns:a14="http://schemas.microsoft.com/office/drawing/2010/main" val="0"/>
              </a:ext>
            </a:extLst>
          </a:blip>
          <a:stretch>
            <a:fillRect/>
          </a:stretch>
        </p:blipFill>
        <p:spPr>
          <a:xfrm>
            <a:off x="2117723" y="1706029"/>
            <a:ext cx="412855" cy="543230"/>
          </a:xfrm>
          <a:prstGeom prst="rect">
            <a:avLst/>
          </a:prstGeom>
        </p:spPr>
      </p:pic>
    </p:spTree>
    <p:extLst>
      <p:ext uri="{BB962C8B-B14F-4D97-AF65-F5344CB8AC3E}">
        <p14:creationId xmlns:p14="http://schemas.microsoft.com/office/powerpoint/2010/main" val="3743135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815683" y="3168203"/>
            <a:ext cx="4166525" cy="769441"/>
          </a:xfrm>
          <a:prstGeom prst="rect">
            <a:avLst/>
          </a:prstGeom>
          <a:noFill/>
        </p:spPr>
        <p:txBody>
          <a:bodyPr wrap="none" rtlCol="0">
            <a:spAutoFit/>
          </a:bodyPr>
          <a:lstStyle/>
          <a:p>
            <a:r>
              <a:rPr lang="ja-JP" altLang="en-US" sz="4400" dirty="0">
                <a:latin typeface="+mj-lt"/>
              </a:rPr>
              <a:t>３　スーパーシティ</a:t>
            </a:r>
          </a:p>
        </p:txBody>
      </p:sp>
      <p:cxnSp>
        <p:nvCxnSpPr>
          <p:cNvPr id="9" name="直線コネクタ 8"/>
          <p:cNvCxnSpPr/>
          <p:nvPr/>
        </p:nvCxnSpPr>
        <p:spPr>
          <a:xfrm>
            <a:off x="3400023" y="4043966"/>
            <a:ext cx="57439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17</a:t>
            </a:fld>
            <a:endParaRPr kumimoji="1" lang="ja-JP" altLang="en-US"/>
          </a:p>
        </p:txBody>
      </p:sp>
    </p:spTree>
    <p:extLst>
      <p:ext uri="{BB962C8B-B14F-4D97-AF65-F5344CB8AC3E}">
        <p14:creationId xmlns:p14="http://schemas.microsoft.com/office/powerpoint/2010/main" val="1646661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28583CA6-066C-4D52-A059-ED5C502C637E}"/>
              </a:ext>
            </a:extLst>
          </p:cNvPr>
          <p:cNvSpPr/>
          <p:nvPr/>
        </p:nvSpPr>
        <p:spPr>
          <a:xfrm>
            <a:off x="364419" y="2006652"/>
            <a:ext cx="8519444" cy="11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sp>
        <p:nvSpPr>
          <p:cNvPr id="37" name="正方形/長方形 36">
            <a:extLst>
              <a:ext uri="{FF2B5EF4-FFF2-40B4-BE49-F238E27FC236}">
                <a16:creationId xmlns:a16="http://schemas.microsoft.com/office/drawing/2014/main" id="{1B29441D-5F9D-4376-8983-5AF9DABBAB5C}"/>
              </a:ext>
            </a:extLst>
          </p:cNvPr>
          <p:cNvSpPr/>
          <p:nvPr/>
        </p:nvSpPr>
        <p:spPr>
          <a:xfrm>
            <a:off x="120875" y="3817326"/>
            <a:ext cx="487733" cy="302321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主な先端的サービス</a:t>
            </a:r>
          </a:p>
        </p:txBody>
      </p:sp>
      <p:sp>
        <p:nvSpPr>
          <p:cNvPr id="46" name="正方形/長方形 45">
            <a:extLst>
              <a:ext uri="{FF2B5EF4-FFF2-40B4-BE49-F238E27FC236}">
                <a16:creationId xmlns:a16="http://schemas.microsoft.com/office/drawing/2014/main" id="{C8279D2E-4652-430E-A4E3-08C4092AA629}"/>
              </a:ext>
            </a:extLst>
          </p:cNvPr>
          <p:cNvSpPr/>
          <p:nvPr/>
        </p:nvSpPr>
        <p:spPr>
          <a:xfrm>
            <a:off x="3477677" y="4271223"/>
            <a:ext cx="2726790" cy="864000"/>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500" b="1" i="0" u="sng" strike="noStrike" kern="1200" cap="none" spc="0" normalizeH="0" baseline="0" noProof="0" dirty="0">
                <a:ln>
                  <a:noFill/>
                </a:ln>
                <a:solidFill>
                  <a:prstClr val="black"/>
                </a:solidFill>
                <a:uLnTx/>
                <a:uFillTx/>
                <a:latin typeface="Calibri"/>
                <a:ea typeface="Meiryo UI"/>
                <a:cs typeface="+mn-cs"/>
              </a:rPr>
              <a:t>先端国際医療</a:t>
            </a:r>
            <a:endParaRPr kumimoji="1" lang="en-US" altLang="ja-JP" sz="1500" b="1" i="0" u="sng" strike="noStrike" kern="1200" cap="none" spc="0" normalizeH="0" baseline="0" noProof="0" dirty="0">
              <a:ln>
                <a:noFill/>
              </a:ln>
              <a:solidFill>
                <a:prstClr val="black"/>
              </a:solidFill>
              <a:uLnTx/>
              <a:uFillTx/>
              <a:latin typeface="Calibri"/>
              <a:ea typeface="Meiryo UI"/>
              <a:cs typeface="+mn-cs"/>
            </a:endParaRPr>
          </a:p>
          <a:p>
            <a:pPr lvl="0">
              <a:defRPr/>
            </a:pPr>
            <a:r>
              <a:rPr kumimoji="1" lang="ja-JP" altLang="en-US" sz="1100" dirty="0">
                <a:solidFill>
                  <a:prstClr val="black"/>
                </a:solidFill>
                <a:latin typeface="Meiryo UI"/>
              </a:rPr>
              <a:t> </a:t>
            </a:r>
            <a:r>
              <a:rPr kumimoji="1" lang="ja-JP" altLang="en-US" sz="1100" b="1" dirty="0">
                <a:solidFill>
                  <a:prstClr val="black"/>
                </a:solidFill>
                <a:latin typeface="Meiryo UI"/>
              </a:rPr>
              <a:t>■先端国際医療サービス</a:t>
            </a:r>
            <a:endParaRPr kumimoji="1" lang="en-US" altLang="ja-JP" sz="1100" b="1" dirty="0">
              <a:solidFill>
                <a:prstClr val="black"/>
              </a:solidFill>
              <a:latin typeface="Meiryo UI"/>
            </a:endParaRPr>
          </a:p>
          <a:p>
            <a:pPr lvl="0">
              <a:defRPr/>
            </a:pPr>
            <a:r>
              <a:rPr kumimoji="1" lang="ja-JP" altLang="en-US" sz="1050" dirty="0">
                <a:solidFill>
                  <a:prstClr val="black"/>
                </a:solidFill>
                <a:latin typeface="Meiryo UI"/>
              </a:rPr>
              <a:t>　 国籍や場所を問わず、先端国際医療サービスを</a:t>
            </a:r>
            <a:endParaRPr kumimoji="1" lang="en-US" altLang="ja-JP" sz="1050" dirty="0">
              <a:solidFill>
                <a:prstClr val="black"/>
              </a:solidFill>
              <a:latin typeface="Meiryo UI"/>
            </a:endParaRPr>
          </a:p>
          <a:p>
            <a:pPr lvl="0">
              <a:defRPr/>
            </a:pPr>
            <a:r>
              <a:rPr kumimoji="1" lang="ja-JP" altLang="en-US" sz="1050" dirty="0">
                <a:solidFill>
                  <a:prstClr val="black"/>
                </a:solidFill>
                <a:latin typeface="Meiryo UI"/>
              </a:rPr>
              <a:t>　 日常的に享受することができる環境を整備</a:t>
            </a:r>
            <a:endParaRPr kumimoji="1" lang="en-US" altLang="ja-JP" sz="1050" dirty="0">
              <a:solidFill>
                <a:prstClr val="black"/>
              </a:solidFill>
              <a:latin typeface="Meiryo UI"/>
            </a:endParaRPr>
          </a:p>
        </p:txBody>
      </p:sp>
      <p:sp>
        <p:nvSpPr>
          <p:cNvPr id="49" name="正方形/長方形 48">
            <a:extLst>
              <a:ext uri="{FF2B5EF4-FFF2-40B4-BE49-F238E27FC236}">
                <a16:creationId xmlns:a16="http://schemas.microsoft.com/office/drawing/2014/main" id="{0073D10E-34C5-44CC-9E54-BCF9EF924BC5}"/>
              </a:ext>
            </a:extLst>
          </p:cNvPr>
          <p:cNvSpPr/>
          <p:nvPr/>
        </p:nvSpPr>
        <p:spPr>
          <a:xfrm>
            <a:off x="3477677" y="5171155"/>
            <a:ext cx="2726790" cy="1669386"/>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lvl="0" algn="ctr">
              <a:defRPr/>
            </a:pPr>
            <a:r>
              <a:rPr kumimoji="1" lang="ja-JP" altLang="en-US" sz="1500" b="1" i="0" u="sng" strike="noStrike" kern="1200" cap="none" spc="0" normalizeH="0" baseline="0" noProof="0" dirty="0">
                <a:ln>
                  <a:noFill/>
                </a:ln>
                <a:solidFill>
                  <a:prstClr val="black"/>
                </a:solidFill>
                <a:effectLst/>
                <a:uLnTx/>
                <a:uFillTx/>
                <a:latin typeface="Calibri"/>
                <a:ea typeface="Meiryo UI"/>
                <a:cs typeface="+mn-cs"/>
              </a:rPr>
              <a:t>未来健康サービス</a:t>
            </a:r>
            <a:endParaRPr kumimoji="1" lang="en-US" altLang="ja-JP" sz="1500" b="1" i="0" u="sng" strike="noStrike" kern="1200" cap="none" spc="0" normalizeH="0" baseline="0" noProof="0" dirty="0">
              <a:ln>
                <a:noFill/>
              </a:ln>
              <a:solidFill>
                <a:prstClr val="black"/>
              </a:solidFill>
              <a:effectLst/>
              <a:uLnTx/>
              <a:uFillTx/>
              <a:latin typeface="Calibri"/>
              <a:ea typeface="Meiryo UI"/>
              <a:cs typeface="+mn-cs"/>
            </a:endParaRPr>
          </a:p>
          <a:p>
            <a:pPr lvl="0">
              <a:defRPr/>
            </a:pPr>
            <a:r>
              <a:rPr kumimoji="1" lang="ja-JP" altLang="en-US" sz="1100" b="1" dirty="0">
                <a:solidFill>
                  <a:prstClr val="black"/>
                </a:solidFill>
                <a:latin typeface="Meiryo UI"/>
              </a:rPr>
              <a:t> ■データ連携による次世代</a:t>
            </a:r>
            <a:r>
              <a:rPr kumimoji="1" lang="en-US" altLang="ja-JP" sz="1100" b="1" dirty="0">
                <a:solidFill>
                  <a:prstClr val="black"/>
                </a:solidFill>
                <a:latin typeface="Meiryo UI"/>
              </a:rPr>
              <a:t>PHR</a:t>
            </a:r>
          </a:p>
          <a:p>
            <a:pPr lvl="0">
              <a:defRPr/>
            </a:pPr>
            <a:r>
              <a:rPr kumimoji="1" lang="ja-JP" altLang="en-US" sz="1200" dirty="0">
                <a:solidFill>
                  <a:prstClr val="black"/>
                </a:solidFill>
                <a:latin typeface="Meiryo UI"/>
              </a:rPr>
              <a:t>　 </a:t>
            </a:r>
            <a:r>
              <a:rPr kumimoji="1" lang="ja-JP" altLang="en-US" sz="1050" dirty="0">
                <a:solidFill>
                  <a:prstClr val="black"/>
                </a:solidFill>
                <a:latin typeface="Meiryo UI"/>
              </a:rPr>
              <a:t>データ連携基盤を活用した、健康、医療、介護、</a:t>
            </a:r>
            <a:endParaRPr kumimoji="1" lang="en-US" altLang="ja-JP" sz="1050" dirty="0">
              <a:solidFill>
                <a:prstClr val="black"/>
              </a:solidFill>
              <a:latin typeface="Meiryo UI"/>
            </a:endParaRPr>
          </a:p>
          <a:p>
            <a:pPr lvl="0">
              <a:defRPr/>
            </a:pPr>
            <a:r>
              <a:rPr kumimoji="1" lang="ja-JP" altLang="en-US" sz="1050" dirty="0">
                <a:solidFill>
                  <a:prstClr val="black"/>
                </a:solidFill>
                <a:latin typeface="Meiryo UI"/>
              </a:rPr>
              <a:t>　 薬剤、スポーツなど幅広い分野にまたがる次世代</a:t>
            </a:r>
            <a:endParaRPr kumimoji="1" lang="en-US" altLang="ja-JP" sz="1050" dirty="0">
              <a:solidFill>
                <a:prstClr val="black"/>
              </a:solidFill>
              <a:latin typeface="Meiryo UI"/>
            </a:endParaRPr>
          </a:p>
          <a:p>
            <a:pPr lvl="0">
              <a:defRPr/>
            </a:pPr>
            <a:r>
              <a:rPr kumimoji="1" lang="ja-JP" altLang="en-US" sz="1050" dirty="0">
                <a:solidFill>
                  <a:prstClr val="black"/>
                </a:solidFill>
                <a:latin typeface="Meiryo UI"/>
              </a:rPr>
              <a:t>　 </a:t>
            </a:r>
            <a:r>
              <a:rPr kumimoji="1" lang="en-US" altLang="ja-JP" sz="1050" dirty="0">
                <a:solidFill>
                  <a:prstClr val="black"/>
                </a:solidFill>
                <a:latin typeface="Meiryo UI"/>
              </a:rPr>
              <a:t>PHR</a:t>
            </a:r>
            <a:r>
              <a:rPr kumimoji="1" lang="ja-JP" altLang="en-US" sz="1050" dirty="0">
                <a:solidFill>
                  <a:prstClr val="black"/>
                </a:solidFill>
                <a:latin typeface="Meiryo UI"/>
              </a:rPr>
              <a:t>の実現</a:t>
            </a:r>
            <a:endParaRPr kumimoji="1" lang="en-US" altLang="ja-JP" sz="1050" b="1" dirty="0">
              <a:solidFill>
                <a:prstClr val="black"/>
              </a:solidFill>
              <a:latin typeface="Meiryo UI"/>
            </a:endParaRPr>
          </a:p>
          <a:p>
            <a:pPr lvl="0">
              <a:defRPr/>
            </a:pPr>
            <a:r>
              <a:rPr kumimoji="1" lang="ja-JP" altLang="en-US" sz="1100" b="1" dirty="0">
                <a:solidFill>
                  <a:prstClr val="black"/>
                </a:solidFill>
                <a:latin typeface="Meiryo UI"/>
              </a:rPr>
              <a:t> ■個別最適型の健康増進プログラム</a:t>
            </a:r>
          </a:p>
          <a:p>
            <a:pPr lvl="0">
              <a:defRPr/>
            </a:pPr>
            <a:r>
              <a:rPr kumimoji="1" lang="ja-JP" altLang="en-US" sz="1050" dirty="0">
                <a:solidFill>
                  <a:prstClr val="black"/>
                </a:solidFill>
                <a:latin typeface="Meiryo UI"/>
              </a:rPr>
              <a:t>　 ヒューマンデータと</a:t>
            </a:r>
            <a:r>
              <a:rPr kumimoji="1" lang="en-US" altLang="ja-JP" sz="1050" dirty="0">
                <a:solidFill>
                  <a:prstClr val="black"/>
                </a:solidFill>
                <a:latin typeface="Meiryo UI"/>
              </a:rPr>
              <a:t>AI</a:t>
            </a:r>
            <a:r>
              <a:rPr kumimoji="1" lang="ja-JP" altLang="en-US" sz="1050" dirty="0">
                <a:solidFill>
                  <a:prstClr val="black"/>
                </a:solidFill>
                <a:latin typeface="Meiryo UI"/>
              </a:rPr>
              <a:t>分析等のエビデンスに基づく</a:t>
            </a:r>
            <a:endParaRPr kumimoji="1" lang="en-US" altLang="ja-JP" sz="1050" dirty="0">
              <a:solidFill>
                <a:prstClr val="black"/>
              </a:solidFill>
              <a:latin typeface="Meiryo UI"/>
            </a:endParaRPr>
          </a:p>
          <a:p>
            <a:pPr lvl="0">
              <a:defRPr/>
            </a:pPr>
            <a:r>
              <a:rPr kumimoji="1" lang="ja-JP" altLang="en-US" sz="1050" dirty="0">
                <a:solidFill>
                  <a:prstClr val="black"/>
                </a:solidFill>
                <a:latin typeface="Meiryo UI"/>
              </a:rPr>
              <a:t>　 個人にあった健康増進プログラムの提供</a:t>
            </a:r>
            <a:endParaRPr kumimoji="1" lang="en-US" altLang="ja-JP" sz="1050" dirty="0">
              <a:solidFill>
                <a:prstClr val="black"/>
              </a:solidFill>
              <a:latin typeface="Meiryo UI"/>
            </a:endParaRPr>
          </a:p>
        </p:txBody>
      </p:sp>
      <p:sp>
        <p:nvSpPr>
          <p:cNvPr id="50" name="正方形/長方形 49">
            <a:extLst>
              <a:ext uri="{FF2B5EF4-FFF2-40B4-BE49-F238E27FC236}">
                <a16:creationId xmlns:a16="http://schemas.microsoft.com/office/drawing/2014/main" id="{471ACFCB-7F98-459F-ABE7-DAFC7680218E}"/>
              </a:ext>
            </a:extLst>
          </p:cNvPr>
          <p:cNvSpPr/>
          <p:nvPr/>
        </p:nvSpPr>
        <p:spPr>
          <a:xfrm>
            <a:off x="657705" y="5171154"/>
            <a:ext cx="2753579" cy="1669387"/>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lvl="0" algn="ctr">
              <a:defRPr/>
            </a:pPr>
            <a:r>
              <a:rPr kumimoji="1" lang="ja-JP" altLang="en-US" sz="1500" b="1" i="0" u="sng" strike="noStrike" kern="1200" cap="none" spc="0" normalizeH="0" baseline="0" noProof="0" dirty="0">
                <a:ln>
                  <a:noFill/>
                </a:ln>
                <a:solidFill>
                  <a:prstClr val="black"/>
                </a:solidFill>
                <a:effectLst/>
                <a:uLnTx/>
                <a:uFillTx/>
                <a:latin typeface="Calibri"/>
                <a:ea typeface="Meiryo UI"/>
                <a:cs typeface="+mn-cs"/>
              </a:rPr>
              <a:t>次世代モビリティ</a:t>
            </a:r>
            <a:endParaRPr kumimoji="1" lang="en-US" altLang="ja-JP" sz="1500" b="1" i="0" u="sng" strike="noStrike" kern="1200" cap="none" spc="0" normalizeH="0" baseline="0" noProof="0" dirty="0">
              <a:ln>
                <a:noFill/>
              </a:ln>
              <a:solidFill>
                <a:prstClr val="black"/>
              </a:solidFill>
              <a:effectLst/>
              <a:uLnTx/>
              <a:uFillTx/>
              <a:latin typeface="Calibri"/>
              <a:ea typeface="Meiryo UI"/>
              <a:cs typeface="+mn-cs"/>
            </a:endParaRPr>
          </a:p>
          <a:p>
            <a:pPr lvl="0">
              <a:defRPr/>
            </a:pPr>
            <a:r>
              <a:rPr kumimoji="1" lang="ja-JP" altLang="en-US" sz="1100" b="1" dirty="0">
                <a:solidFill>
                  <a:prstClr val="black"/>
                </a:solidFill>
              </a:rPr>
              <a:t> ■レベル４の自動運転の社会実装</a:t>
            </a:r>
            <a:endParaRPr kumimoji="1" lang="en-US" altLang="ja-JP" sz="1100" b="1" dirty="0">
              <a:solidFill>
                <a:prstClr val="black"/>
              </a:solidFill>
            </a:endParaRPr>
          </a:p>
          <a:p>
            <a:pPr lvl="0">
              <a:defRPr/>
            </a:pPr>
            <a:r>
              <a:rPr kumimoji="1" lang="ja-JP" altLang="en-US" sz="1050" dirty="0">
                <a:solidFill>
                  <a:prstClr val="black"/>
                </a:solidFill>
              </a:rPr>
              <a:t> 　</a:t>
            </a:r>
            <a:r>
              <a:rPr kumimoji="1" lang="ja-JP" altLang="en-US" sz="1050" dirty="0">
                <a:solidFill>
                  <a:schemeClr val="tx1"/>
                </a:solidFill>
                <a:latin typeface="Meiryo UI" panose="020B0604030504040204" pitchFamily="50" charset="-128"/>
                <a:ea typeface="Meiryo UI" panose="020B0604030504040204" pitchFamily="50" charset="-128"/>
              </a:rPr>
              <a:t>万博会場へのアクセスを、車内観光案内と</a:t>
            </a:r>
            <a:endParaRPr kumimoji="1" lang="en-US" altLang="ja-JP" sz="1050" dirty="0">
              <a:solidFill>
                <a:schemeClr val="tx1"/>
              </a:solidFill>
              <a:latin typeface="Meiryo UI" panose="020B0604030504040204" pitchFamily="50" charset="-128"/>
              <a:ea typeface="Meiryo UI" panose="020B0604030504040204" pitchFamily="50" charset="-128"/>
            </a:endParaRPr>
          </a:p>
          <a:p>
            <a:pPr lvl="0">
              <a:defRPr/>
            </a:pPr>
            <a:r>
              <a:rPr kumimoji="1" lang="ja-JP" altLang="en-US" sz="1050" dirty="0">
                <a:solidFill>
                  <a:schemeClr val="tx1"/>
                </a:solidFill>
                <a:latin typeface="Meiryo UI" panose="020B0604030504040204" pitchFamily="50" charset="-128"/>
                <a:ea typeface="Meiryo UI" panose="020B0604030504040204" pitchFamily="50" charset="-128"/>
              </a:rPr>
              <a:t> 　レベル４の完全自動運転により、楽しく移動</a:t>
            </a:r>
            <a:endParaRPr kumimoji="1" lang="en-US" altLang="ja-JP" sz="1050" b="1" dirty="0">
              <a:solidFill>
                <a:schemeClr val="tx1"/>
              </a:solidFill>
            </a:endParaRPr>
          </a:p>
          <a:p>
            <a:pPr lvl="0">
              <a:defRPr/>
            </a:pPr>
            <a:r>
              <a:rPr kumimoji="1" lang="ja-JP" altLang="en-US" sz="1100" b="1" dirty="0">
                <a:solidFill>
                  <a:prstClr val="black"/>
                </a:solidFill>
              </a:rPr>
              <a:t> ■自動運転</a:t>
            </a:r>
            <a:r>
              <a:rPr kumimoji="1" lang="en-US" altLang="ja-JP" sz="1100" b="1" dirty="0">
                <a:solidFill>
                  <a:prstClr val="black"/>
                </a:solidFill>
              </a:rPr>
              <a:t>×</a:t>
            </a:r>
            <a:r>
              <a:rPr kumimoji="1" lang="ja-JP" altLang="en-US" sz="1100" b="1" dirty="0">
                <a:solidFill>
                  <a:prstClr val="black"/>
                </a:solidFill>
              </a:rPr>
              <a:t>貨客混載による交通渋滞緩和</a:t>
            </a:r>
            <a:endParaRPr kumimoji="1" lang="en-US" altLang="ja-JP" sz="1100" b="1" dirty="0">
              <a:solidFill>
                <a:prstClr val="black"/>
              </a:solidFill>
            </a:endParaRPr>
          </a:p>
          <a:p>
            <a:pPr lvl="0">
              <a:defRPr/>
            </a:pPr>
            <a:r>
              <a:rPr kumimoji="1" lang="ja-JP" altLang="en-US" sz="1050" dirty="0">
                <a:solidFill>
                  <a:prstClr val="black"/>
                </a:solidFill>
              </a:rPr>
              <a:t> 　自動運転バスを使った建設作業員と工事資材の</a:t>
            </a:r>
            <a:endParaRPr kumimoji="1" lang="en-US" altLang="ja-JP" sz="1050" dirty="0">
              <a:solidFill>
                <a:prstClr val="black"/>
              </a:solidFill>
            </a:endParaRPr>
          </a:p>
          <a:p>
            <a:pPr lvl="0">
              <a:defRPr/>
            </a:pPr>
            <a:r>
              <a:rPr kumimoji="1" lang="ja-JP" altLang="en-US" sz="1050" dirty="0">
                <a:solidFill>
                  <a:prstClr val="black"/>
                </a:solidFill>
              </a:rPr>
              <a:t> 　効率的輸送により交通渋滞緩和</a:t>
            </a:r>
            <a:endParaRPr kumimoji="1" lang="en-US" altLang="ja-JP" sz="1050" dirty="0">
              <a:solidFill>
                <a:prstClr val="black"/>
              </a:solidFill>
            </a:endParaRPr>
          </a:p>
        </p:txBody>
      </p:sp>
      <p:sp>
        <p:nvSpPr>
          <p:cNvPr id="51" name="正方形/長方形 50">
            <a:extLst>
              <a:ext uri="{FF2B5EF4-FFF2-40B4-BE49-F238E27FC236}">
                <a16:creationId xmlns:a16="http://schemas.microsoft.com/office/drawing/2014/main" id="{3D61941E-B185-4CEA-9C33-AEE8F39BFE41}"/>
              </a:ext>
            </a:extLst>
          </p:cNvPr>
          <p:cNvSpPr/>
          <p:nvPr/>
        </p:nvSpPr>
        <p:spPr>
          <a:xfrm>
            <a:off x="657705" y="4271223"/>
            <a:ext cx="2753579" cy="864000"/>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500" b="1" u="sng" dirty="0">
                <a:solidFill>
                  <a:prstClr val="black"/>
                </a:solidFill>
                <a:latin typeface="Calibri"/>
                <a:ea typeface="Meiryo UI"/>
              </a:rPr>
              <a:t>空飛ぶクルマ</a:t>
            </a:r>
            <a:endParaRPr kumimoji="1" lang="en-US" altLang="ja-JP" sz="1500" b="0" i="0" u="sng" strike="noStrike" kern="1200" cap="none" spc="0" normalizeH="0" baseline="0" noProof="0" dirty="0">
              <a:ln>
                <a:noFill/>
              </a:ln>
              <a:solidFill>
                <a:prstClr val="black"/>
              </a:solidFill>
              <a:effectLst/>
              <a:uLnTx/>
              <a:uFillTx/>
              <a:latin typeface="Calibri"/>
              <a:ea typeface="Meiryo UI"/>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100" b="1" dirty="0">
                <a:solidFill>
                  <a:prstClr val="black"/>
                </a:solidFill>
                <a:latin typeface="Calibri"/>
                <a:ea typeface="Meiryo UI"/>
              </a:rPr>
              <a:t> ■日本初の空飛ぶクルマの社会実装</a:t>
            </a:r>
            <a:endParaRPr kumimoji="1" lang="en-US" altLang="ja-JP" sz="1100" b="1" dirty="0">
              <a:solidFill>
                <a:prstClr val="black"/>
              </a:solidFill>
              <a:latin typeface="Calibri"/>
              <a:ea typeface="Meiryo UI"/>
            </a:endParaRPr>
          </a:p>
          <a:p>
            <a:pPr lvl="0">
              <a:defRPr/>
            </a:pPr>
            <a:r>
              <a:rPr kumimoji="1" lang="ja-JP" altLang="en-US" sz="1050" dirty="0">
                <a:solidFill>
                  <a:prstClr val="black"/>
                </a:solidFill>
                <a:latin typeface="Meiryo UI"/>
              </a:rPr>
              <a:t>　 空飛ぶクルマを万博会場へのアクセスや観光周遊</a:t>
            </a:r>
            <a:endParaRPr kumimoji="1" lang="en-US" altLang="ja-JP" sz="1050" dirty="0">
              <a:solidFill>
                <a:prstClr val="black"/>
              </a:solidFill>
              <a:latin typeface="Meiryo UI"/>
            </a:endParaRPr>
          </a:p>
          <a:p>
            <a:pPr lvl="0">
              <a:defRPr/>
            </a:pPr>
            <a:r>
              <a:rPr kumimoji="1" lang="ja-JP" altLang="en-US" sz="1050" dirty="0">
                <a:solidFill>
                  <a:prstClr val="black"/>
                </a:solidFill>
                <a:latin typeface="Meiryo UI"/>
              </a:rPr>
              <a:t>　 サービスなどで活用し、社会実装を実現</a:t>
            </a:r>
            <a:endParaRPr kumimoji="1" lang="en-US" altLang="ja-JP" sz="1050" dirty="0">
              <a:solidFill>
                <a:prstClr val="black"/>
              </a:solidFill>
              <a:latin typeface="Meiryo UI"/>
            </a:endParaRPr>
          </a:p>
        </p:txBody>
      </p:sp>
      <p:sp>
        <p:nvSpPr>
          <p:cNvPr id="72" name="正方形/長方形 71">
            <a:extLst>
              <a:ext uri="{FF2B5EF4-FFF2-40B4-BE49-F238E27FC236}">
                <a16:creationId xmlns:a16="http://schemas.microsoft.com/office/drawing/2014/main" id="{DE92D089-C461-4C5E-B67D-18D4BD78514C}"/>
              </a:ext>
            </a:extLst>
          </p:cNvPr>
          <p:cNvSpPr/>
          <p:nvPr/>
        </p:nvSpPr>
        <p:spPr>
          <a:xfrm>
            <a:off x="126747" y="2003945"/>
            <a:ext cx="487733" cy="111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ビジョン</a:t>
            </a:r>
          </a:p>
        </p:txBody>
      </p:sp>
      <p:sp>
        <p:nvSpPr>
          <p:cNvPr id="74" name="四角形: 角を丸くする 73">
            <a:extLst>
              <a:ext uri="{FF2B5EF4-FFF2-40B4-BE49-F238E27FC236}">
                <a16:creationId xmlns:a16="http://schemas.microsoft.com/office/drawing/2014/main" id="{DF46AB73-2E3E-47CE-9776-5C3B3E97EB0C}"/>
              </a:ext>
            </a:extLst>
          </p:cNvPr>
          <p:cNvSpPr/>
          <p:nvPr/>
        </p:nvSpPr>
        <p:spPr>
          <a:xfrm>
            <a:off x="6189348" y="2101205"/>
            <a:ext cx="2104314" cy="950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豊かに暮らす</a:t>
            </a:r>
            <a:endParaRPr kumimoji="1" lang="en-US" altLang="ja-JP" sz="1600" b="1" i="0" u="none" strike="noStrike" kern="1200" cap="none" spc="0" normalizeH="0" baseline="0" noProof="0" dirty="0">
              <a:ln>
                <a:noFill/>
              </a:ln>
              <a:solidFill>
                <a:prstClr val="white"/>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健康長寿社会</a:t>
            </a:r>
            <a:endParaRPr kumimoji="1" lang="en-US" altLang="ja-JP" sz="1600" b="1" i="0" u="none" strike="noStrike" kern="1200" cap="none" spc="0" normalizeH="0" baseline="0" noProof="0" dirty="0">
              <a:ln>
                <a:noFill/>
              </a:ln>
              <a:solidFill>
                <a:prstClr val="white"/>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r>
              <a:rPr kumimoji="1" lang="ja-JP" altLang="en-US" sz="1600" b="0" i="0" u="none" strike="noStrike" kern="1200" cap="none" spc="0" normalizeH="0" baseline="0" noProof="0" dirty="0">
                <a:ln>
                  <a:noFill/>
                </a:ln>
                <a:solidFill>
                  <a:prstClr val="white"/>
                </a:solidFill>
                <a:effectLst/>
                <a:uLnTx/>
                <a:uFillTx/>
                <a:latin typeface="Calibri"/>
                <a:ea typeface="Meiryo UI"/>
                <a:cs typeface="+mn-cs"/>
              </a:rPr>
              <a:t>ヘルスケア</a:t>
            </a: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endParaRPr kumimoji="1" lang="ja-JP" altLang="en-US" sz="1600" b="0" i="0" u="none" strike="noStrike" kern="1200" cap="none" spc="0" normalizeH="0" baseline="0" noProof="0" dirty="0">
              <a:ln>
                <a:noFill/>
              </a:ln>
              <a:solidFill>
                <a:prstClr val="white"/>
              </a:solidFill>
              <a:effectLst/>
              <a:uLnTx/>
              <a:uFillTx/>
              <a:latin typeface="Calibri"/>
              <a:ea typeface="Meiryo UI"/>
              <a:cs typeface="+mn-cs"/>
            </a:endParaRPr>
          </a:p>
        </p:txBody>
      </p:sp>
      <p:sp>
        <p:nvSpPr>
          <p:cNvPr id="75" name="四角形: 角を丸くする 74">
            <a:extLst>
              <a:ext uri="{FF2B5EF4-FFF2-40B4-BE49-F238E27FC236}">
                <a16:creationId xmlns:a16="http://schemas.microsoft.com/office/drawing/2014/main" id="{9D74E90A-B1A7-443E-A326-BBD0D8EFDDE5}"/>
              </a:ext>
            </a:extLst>
          </p:cNvPr>
          <p:cNvSpPr/>
          <p:nvPr/>
        </p:nvSpPr>
        <p:spPr>
          <a:xfrm>
            <a:off x="1238342" y="2096423"/>
            <a:ext cx="2104314" cy="9506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ストレスフリーな</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最適移動社会</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r>
              <a:rPr kumimoji="1" lang="ja-JP" altLang="en-US" sz="1600" b="0" i="0" u="none" strike="noStrike" kern="1200" cap="none" spc="0" normalizeH="0" baseline="0" noProof="0" dirty="0">
                <a:ln>
                  <a:noFill/>
                </a:ln>
                <a:solidFill>
                  <a:prstClr val="white"/>
                </a:solidFill>
                <a:effectLst/>
                <a:uLnTx/>
                <a:uFillTx/>
                <a:latin typeface="Calibri"/>
                <a:ea typeface="Meiryo UI"/>
                <a:cs typeface="+mn-cs"/>
              </a:rPr>
              <a:t>モビリティ</a:t>
            </a: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p>
        </p:txBody>
      </p:sp>
      <p:sp>
        <p:nvSpPr>
          <p:cNvPr id="77" name="フローチャート: 端子 76">
            <a:extLst>
              <a:ext uri="{FF2B5EF4-FFF2-40B4-BE49-F238E27FC236}">
                <a16:creationId xmlns:a16="http://schemas.microsoft.com/office/drawing/2014/main" id="{FD5AD118-0F00-45D6-9636-4338A1B5D148}"/>
              </a:ext>
            </a:extLst>
          </p:cNvPr>
          <p:cNvSpPr/>
          <p:nvPr/>
        </p:nvSpPr>
        <p:spPr>
          <a:xfrm>
            <a:off x="3222738" y="2206505"/>
            <a:ext cx="3080926" cy="807150"/>
          </a:xfrm>
          <a:prstGeom prst="flowChartTerminator">
            <a:avLst/>
          </a:prstGeom>
          <a:solidFill>
            <a:schemeClr val="bg1">
              <a:lumMod val="6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latin typeface="Calibri"/>
                <a:ea typeface="Meiryo UI"/>
              </a:rPr>
              <a:t>活力にあふれる</a:t>
            </a:r>
            <a:endParaRPr kumimoji="1" lang="ja-JP" altLang="en-US" sz="1400" b="1" i="0" u="none" strike="noStrike" kern="1200" cap="none" spc="0" normalizeH="0" baseline="0" noProof="0" dirty="0">
              <a:ln>
                <a:noFill/>
              </a:ln>
              <a:solidFill>
                <a:prstClr val="white"/>
              </a:solidFill>
              <a:effectLst/>
              <a:uLnTx/>
              <a:uFillTx/>
              <a:latin typeface="Calibri"/>
              <a:ea typeface="Meiryo UI"/>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Calibri"/>
                <a:ea typeface="Meiryo UI"/>
              </a:rPr>
              <a:t>データ駆動型社会</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white"/>
                </a:solidFill>
                <a:effectLst/>
                <a:uLnTx/>
                <a:uFillTx/>
                <a:latin typeface="Calibri"/>
                <a:ea typeface="Meiryo UI"/>
              </a:rPr>
              <a:t>【</a:t>
            </a:r>
            <a:r>
              <a:rPr kumimoji="1" lang="ja-JP" altLang="en-US" sz="1400" b="0" i="0" u="none" strike="noStrike" kern="1200" cap="none" spc="0" normalizeH="0" baseline="0" noProof="0" dirty="0">
                <a:ln>
                  <a:noFill/>
                </a:ln>
                <a:solidFill>
                  <a:prstClr val="white"/>
                </a:solidFill>
                <a:effectLst/>
                <a:uLnTx/>
                <a:uFillTx/>
                <a:latin typeface="Calibri"/>
                <a:ea typeface="Meiryo UI"/>
              </a:rPr>
              <a:t>ビジネス・イノベーション</a:t>
            </a:r>
            <a:r>
              <a:rPr kumimoji="1" lang="en-US" altLang="ja-JP" sz="1400" b="0" i="0" u="none" strike="noStrike" kern="1200" cap="none" spc="0" normalizeH="0" baseline="0" noProof="0" dirty="0">
                <a:ln>
                  <a:noFill/>
                </a:ln>
                <a:solidFill>
                  <a:prstClr val="white"/>
                </a:solidFill>
                <a:effectLst/>
                <a:uLnTx/>
                <a:uFillTx/>
                <a:latin typeface="Calibri"/>
                <a:ea typeface="Meiryo UI"/>
              </a:rPr>
              <a:t>】</a:t>
            </a:r>
          </a:p>
        </p:txBody>
      </p:sp>
      <p:sp>
        <p:nvSpPr>
          <p:cNvPr id="78" name="フローチャート: 磁気ディスク 77">
            <a:extLst>
              <a:ext uri="{FF2B5EF4-FFF2-40B4-BE49-F238E27FC236}">
                <a16:creationId xmlns:a16="http://schemas.microsoft.com/office/drawing/2014/main" id="{343B8A37-058F-4D38-A201-D9C11E8B9757}"/>
              </a:ext>
            </a:extLst>
          </p:cNvPr>
          <p:cNvSpPr/>
          <p:nvPr/>
        </p:nvSpPr>
        <p:spPr bwMode="gray">
          <a:xfrm>
            <a:off x="1006566" y="3182313"/>
            <a:ext cx="7367358" cy="559245"/>
          </a:xfrm>
          <a:prstGeom prst="flowChartMagneticDisk">
            <a:avLst/>
          </a:prstGeom>
          <a:solidFill>
            <a:schemeClr val="bg1">
              <a:lumMod val="85000"/>
              <a:alpha val="73000"/>
            </a:schemeClr>
          </a:solidFill>
          <a:ln w="12700" algn="ctr">
            <a:solidFill>
              <a:schemeClr val="bg1">
                <a:lumMod val="50000"/>
              </a:schemeClr>
            </a:solidFill>
            <a:prstDash val="solid"/>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90" rtl="0" eaLnBrk="1" fontAlgn="auto" latinLnBrk="0" hangingPunct="1">
              <a:lnSpc>
                <a:spcPct val="100000"/>
              </a:lnSpc>
              <a:spcBef>
                <a:spcPts val="0"/>
              </a:spcBef>
              <a:spcAft>
                <a:spcPts val="0"/>
              </a:spcAft>
              <a:buClrTx/>
              <a:buSzPct val="100000"/>
              <a:buFontTx/>
              <a:buNone/>
              <a:tabLst/>
              <a:defRPr/>
            </a:pPr>
            <a:endParaRPr kumimoji="1" lang="ja-JP" altLang="en-US" sz="1108"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79" name="テキスト ボックス 78">
            <a:extLst>
              <a:ext uri="{FF2B5EF4-FFF2-40B4-BE49-F238E27FC236}">
                <a16:creationId xmlns:a16="http://schemas.microsoft.com/office/drawing/2014/main" id="{BAAD8C39-4191-4FDC-9C1F-B3B11C8BFE59}"/>
              </a:ext>
            </a:extLst>
          </p:cNvPr>
          <p:cNvSpPr txBox="1"/>
          <p:nvPr/>
        </p:nvSpPr>
        <p:spPr bwMode="gray">
          <a:xfrm>
            <a:off x="2064148" y="3283163"/>
            <a:ext cx="5126619" cy="407804"/>
          </a:xfrm>
          <a:prstGeom prst="rect">
            <a:avLst/>
          </a:prstGeom>
          <a:noFill/>
        </p:spPr>
        <p:txBody>
          <a:bodyPr wrap="square" lIns="0" tIns="0" rIns="0" bIns="0" rtlCol="0" anchor="ctr">
            <a:spAutoFit/>
          </a:bodyPr>
          <a:lstStyle/>
          <a:p>
            <a:pPr marL="0" marR="0" lvl="0" indent="0" algn="ctr" defTabSz="914390" rtl="0" eaLnBrk="1" fontAlgn="auto" latinLnBrk="0" hangingPunct="1">
              <a:lnSpc>
                <a:spcPct val="100000"/>
              </a:lnSpc>
              <a:spcBef>
                <a:spcPts val="0"/>
              </a:spcBef>
              <a:spcAft>
                <a:spcPts val="0"/>
              </a:spcAft>
              <a:buClrTx/>
              <a:buSzPct val="100000"/>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rPr>
              <a:t>大阪広域データ連携基盤</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Arial" charset="0"/>
            </a:endParaRPr>
          </a:p>
          <a:p>
            <a:pPr marL="0" marR="0" lvl="0" indent="0" algn="ctr" defTabSz="914390" rtl="0" eaLnBrk="1" fontAlgn="auto" latinLnBrk="0" hangingPunct="1">
              <a:lnSpc>
                <a:spcPct val="100000"/>
              </a:lnSpc>
              <a:spcBef>
                <a:spcPts val="0"/>
              </a:spcBef>
              <a:spcAft>
                <a:spcPts val="0"/>
              </a:spcAft>
              <a:buClrTx/>
              <a:buSzPct val="100000"/>
              <a:buFontTx/>
              <a:buNone/>
              <a:tabLst/>
              <a:defRPr/>
            </a:pPr>
            <a:r>
              <a:rPr kumimoji="1" lang="en-US" altLang="ja-JP" sz="1050"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cs typeface="Arial" charset="0"/>
              </a:rPr>
              <a:t>【ORDEN : Osaka</a:t>
            </a:r>
            <a:r>
              <a:rPr kumimoji="1" lang="en-US" altLang="ja-JP" sz="1050" b="1" i="0" u="none" strike="noStrike" kern="1200" cap="none" spc="0" normalizeH="0" noProof="0" dirty="0">
                <a:ln>
                  <a:noFill/>
                </a:ln>
                <a:solidFill>
                  <a:prstClr val="black"/>
                </a:solidFill>
                <a:uLnTx/>
                <a:uFillTx/>
                <a:latin typeface="Meiryo UI" panose="020B0604030504040204" pitchFamily="50" charset="-128"/>
                <a:ea typeface="Meiryo UI" panose="020B0604030504040204" pitchFamily="50" charset="-128"/>
                <a:cs typeface="Arial" charset="0"/>
              </a:rPr>
              <a:t> Regional Data Exchange Network</a:t>
            </a:r>
            <a:r>
              <a:rPr kumimoji="1" lang="en-US" altLang="ja-JP" sz="1050"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cs typeface="Arial" charset="0"/>
              </a:rPr>
              <a:t>】</a:t>
            </a:r>
          </a:p>
        </p:txBody>
      </p:sp>
      <p:sp>
        <p:nvSpPr>
          <p:cNvPr id="42" name="正方形/長方形 41">
            <a:extLst>
              <a:ext uri="{FF2B5EF4-FFF2-40B4-BE49-F238E27FC236}">
                <a16:creationId xmlns:a16="http://schemas.microsoft.com/office/drawing/2014/main" id="{1B54C464-564C-4546-8BF4-7CE77FDE7028}"/>
              </a:ext>
            </a:extLst>
          </p:cNvPr>
          <p:cNvSpPr/>
          <p:nvPr/>
        </p:nvSpPr>
        <p:spPr>
          <a:xfrm>
            <a:off x="373517" y="667887"/>
            <a:ext cx="8519444" cy="12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F8BC286A-2C57-499F-A8B4-E07217F071AB}"/>
              </a:ext>
            </a:extLst>
          </p:cNvPr>
          <p:cNvSpPr/>
          <p:nvPr/>
        </p:nvSpPr>
        <p:spPr>
          <a:xfrm>
            <a:off x="989895" y="1545929"/>
            <a:ext cx="7564299" cy="31889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900" dirty="0">
                <a:solidFill>
                  <a:schemeClr val="tx1"/>
                </a:solidFill>
              </a:rPr>
              <a:t>大阪</a:t>
            </a:r>
            <a:r>
              <a:rPr kumimoji="1" lang="en-US" altLang="ja-JP" sz="900" dirty="0">
                <a:solidFill>
                  <a:schemeClr val="tx1"/>
                </a:solidFill>
              </a:rPr>
              <a:t>SDGs</a:t>
            </a:r>
          </a:p>
          <a:p>
            <a:r>
              <a:rPr kumimoji="1" lang="ja-JP" altLang="en-US" sz="900" dirty="0">
                <a:solidFill>
                  <a:schemeClr val="tx1"/>
                </a:solidFill>
              </a:rPr>
              <a:t>行動憲章</a:t>
            </a:r>
          </a:p>
        </p:txBody>
      </p:sp>
      <p:sp>
        <p:nvSpPr>
          <p:cNvPr id="52" name="正方形/長方形 51">
            <a:extLst>
              <a:ext uri="{FF2B5EF4-FFF2-40B4-BE49-F238E27FC236}">
                <a16:creationId xmlns:a16="http://schemas.microsoft.com/office/drawing/2014/main" id="{05204877-29C2-4A7A-AFB6-65D21F87A1B0}"/>
              </a:ext>
            </a:extLst>
          </p:cNvPr>
          <p:cNvSpPr/>
          <p:nvPr/>
        </p:nvSpPr>
        <p:spPr>
          <a:xfrm>
            <a:off x="1752275" y="1539686"/>
            <a:ext cx="6539906" cy="369332"/>
          </a:xfrm>
          <a:prstGeom prst="rect">
            <a:avLst/>
          </a:prstGeom>
        </p:spPr>
        <p:txBody>
          <a:bodyPr wrap="square" lIns="0">
            <a:spAutoFit/>
          </a:bodyPr>
          <a:lstStyle/>
          <a:p>
            <a:r>
              <a:rPr lang="ja-JP" altLang="en-US" sz="900" dirty="0"/>
              <a:t>わたしたちは、「誰一人取り残さない、持続可能な社会の実現」をめざす“持続可能な開発のための</a:t>
            </a:r>
            <a:r>
              <a:rPr lang="en-US" altLang="ja-JP" sz="900" dirty="0"/>
              <a:t>2030</a:t>
            </a:r>
            <a:r>
              <a:rPr lang="ja-JP" altLang="en-US" sz="900" dirty="0"/>
              <a:t>アジェンダ”（</a:t>
            </a:r>
            <a:r>
              <a:rPr lang="en-US" altLang="ja-JP" sz="900" dirty="0"/>
              <a:t>SDGs</a:t>
            </a:r>
            <a:r>
              <a:rPr lang="ja-JP" altLang="en-US" sz="900" dirty="0"/>
              <a:t>）の理念に賛同し、</a:t>
            </a:r>
            <a:r>
              <a:rPr lang="en-US" altLang="ja-JP" sz="900" dirty="0"/>
              <a:t>2025</a:t>
            </a:r>
            <a:r>
              <a:rPr lang="ja-JP" altLang="en-US" sz="900" dirty="0"/>
              <a:t>年大阪・関西万博の地元都市として、万博のテーマである「いのち輝く未来社会のデザイン」に向けて、</a:t>
            </a:r>
            <a:r>
              <a:rPr lang="en-US" altLang="ja-JP" sz="900" dirty="0"/>
              <a:t>SDGs</a:t>
            </a:r>
            <a:r>
              <a:rPr lang="ja-JP" altLang="en-US" sz="900" dirty="0"/>
              <a:t>の</a:t>
            </a:r>
            <a:r>
              <a:rPr lang="en-US" altLang="ja-JP" sz="900" dirty="0"/>
              <a:t>17</a:t>
            </a:r>
            <a:r>
              <a:rPr lang="ja-JP" altLang="en-US" sz="900" dirty="0"/>
              <a:t>ゴールの達成をめざします</a:t>
            </a:r>
          </a:p>
        </p:txBody>
      </p:sp>
      <p:sp>
        <p:nvSpPr>
          <p:cNvPr id="54" name="正方形/長方形 53">
            <a:extLst>
              <a:ext uri="{FF2B5EF4-FFF2-40B4-BE49-F238E27FC236}">
                <a16:creationId xmlns:a16="http://schemas.microsoft.com/office/drawing/2014/main" id="{6B54B656-39A8-4D00-B22C-A47557933903}"/>
              </a:ext>
            </a:extLst>
          </p:cNvPr>
          <p:cNvSpPr/>
          <p:nvPr/>
        </p:nvSpPr>
        <p:spPr>
          <a:xfrm>
            <a:off x="126747" y="681366"/>
            <a:ext cx="487733" cy="12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b="1" dirty="0">
                <a:latin typeface="メイリオ" panose="020B0604030504040204" pitchFamily="50" charset="-128"/>
                <a:ea typeface="メイリオ" panose="020B0604030504040204" pitchFamily="50" charset="-128"/>
              </a:rPr>
              <a:t>目的</a:t>
            </a:r>
          </a:p>
        </p:txBody>
      </p:sp>
      <p:sp>
        <p:nvSpPr>
          <p:cNvPr id="55" name="四角形: 角を丸くする 54">
            <a:extLst>
              <a:ext uri="{FF2B5EF4-FFF2-40B4-BE49-F238E27FC236}">
                <a16:creationId xmlns:a16="http://schemas.microsoft.com/office/drawing/2014/main" id="{4DE78CC6-7532-4737-AB08-4E915C775EB6}"/>
              </a:ext>
            </a:extLst>
          </p:cNvPr>
          <p:cNvSpPr/>
          <p:nvPr/>
        </p:nvSpPr>
        <p:spPr>
          <a:xfrm>
            <a:off x="928146" y="766513"/>
            <a:ext cx="3504291" cy="68432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n-ea"/>
              </a:rPr>
              <a:t>　　　住民</a:t>
            </a:r>
            <a:r>
              <a:rPr kumimoji="1" lang="en-US" altLang="ja-JP" sz="2000" b="1" dirty="0" err="1">
                <a:solidFill>
                  <a:schemeClr val="tx1"/>
                </a:solidFill>
                <a:latin typeface="+mn-ea"/>
              </a:rPr>
              <a:t>QoL</a:t>
            </a:r>
            <a:r>
              <a:rPr kumimoji="1" lang="ja-JP" altLang="en-US" sz="2000" b="1" dirty="0">
                <a:solidFill>
                  <a:schemeClr val="tx1"/>
                </a:solidFill>
                <a:latin typeface="+mn-ea"/>
              </a:rPr>
              <a:t>の向上</a:t>
            </a:r>
          </a:p>
        </p:txBody>
      </p:sp>
      <p:sp>
        <p:nvSpPr>
          <p:cNvPr id="57" name="四角形: 角を丸くする 56">
            <a:extLst>
              <a:ext uri="{FF2B5EF4-FFF2-40B4-BE49-F238E27FC236}">
                <a16:creationId xmlns:a16="http://schemas.microsoft.com/office/drawing/2014/main" id="{F0D0DEDD-EED5-447A-A00F-7D9CC2D3140B}"/>
              </a:ext>
            </a:extLst>
          </p:cNvPr>
          <p:cNvSpPr/>
          <p:nvPr/>
        </p:nvSpPr>
        <p:spPr>
          <a:xfrm>
            <a:off x="5049903" y="766513"/>
            <a:ext cx="3504291" cy="68432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　　　　　　都市競争力の強化</a:t>
            </a:r>
          </a:p>
        </p:txBody>
      </p:sp>
      <p:sp>
        <p:nvSpPr>
          <p:cNvPr id="58" name="楕円 57">
            <a:extLst>
              <a:ext uri="{FF2B5EF4-FFF2-40B4-BE49-F238E27FC236}">
                <a16:creationId xmlns:a16="http://schemas.microsoft.com/office/drawing/2014/main" id="{C6659198-A4E8-4721-93F2-1147A7A5C580}"/>
              </a:ext>
            </a:extLst>
          </p:cNvPr>
          <p:cNvSpPr/>
          <p:nvPr/>
        </p:nvSpPr>
        <p:spPr>
          <a:xfrm>
            <a:off x="3695897" y="799309"/>
            <a:ext cx="2097446" cy="612000"/>
          </a:xfrm>
          <a:prstGeom prst="ellipse">
            <a:avLst/>
          </a:prstGeom>
          <a:solidFill>
            <a:schemeClr val="bg1">
              <a:lumMod val="95000"/>
            </a:schemeClr>
          </a:solidFill>
          <a:ln>
            <a:solidFill>
              <a:schemeClr val="bg1">
                <a:lumMod val="75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dirty="0">
                <a:solidFill>
                  <a:schemeClr val="tx1"/>
                </a:solidFill>
                <a:latin typeface="+mn-ea"/>
              </a:rPr>
              <a:t>SDGs</a:t>
            </a:r>
            <a:r>
              <a:rPr kumimoji="1" lang="ja-JP" altLang="en-US" sz="1400" dirty="0">
                <a:solidFill>
                  <a:schemeClr val="tx1"/>
                </a:solidFill>
                <a:latin typeface="+mn-ea"/>
              </a:rPr>
              <a:t>の達成</a:t>
            </a:r>
            <a:endParaRPr kumimoji="1" lang="en-US" altLang="ja-JP" sz="1400" dirty="0">
              <a:solidFill>
                <a:schemeClr val="tx1"/>
              </a:solidFill>
              <a:latin typeface="+mn-ea"/>
            </a:endParaRPr>
          </a:p>
          <a:p>
            <a:pPr algn="ctr"/>
            <a:r>
              <a:rPr kumimoji="1" lang="ja-JP" altLang="en-US" sz="1400" dirty="0">
                <a:solidFill>
                  <a:schemeClr val="tx1"/>
                </a:solidFill>
                <a:latin typeface="+mn-ea"/>
              </a:rPr>
              <a:t>万博レガシーの継承</a:t>
            </a:r>
          </a:p>
        </p:txBody>
      </p:sp>
      <p:cxnSp>
        <p:nvCxnSpPr>
          <p:cNvPr id="59" name="直線コネクタ 58">
            <a:extLst>
              <a:ext uri="{FF2B5EF4-FFF2-40B4-BE49-F238E27FC236}">
                <a16:creationId xmlns:a16="http://schemas.microsoft.com/office/drawing/2014/main" id="{1D4E6301-839B-4234-A99D-75567D20B922}"/>
              </a:ext>
            </a:extLst>
          </p:cNvPr>
          <p:cNvCxnSpPr/>
          <p:nvPr/>
        </p:nvCxnSpPr>
        <p:spPr>
          <a:xfrm>
            <a:off x="1671889" y="1573857"/>
            <a:ext cx="0" cy="256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288000" y="54000"/>
            <a:ext cx="8959455" cy="461665"/>
          </a:xfrm>
          <a:prstGeom prst="rect">
            <a:avLst/>
          </a:prstGeom>
        </p:spPr>
        <p:txBody>
          <a:bodyPr wrap="square" anchor="ctr" anchorCtr="0">
            <a:spAutoFit/>
          </a:bodyPr>
          <a:lstStyle/>
          <a:p>
            <a:r>
              <a:rPr kumimoji="1" lang="ja-JP" altLang="en-US" sz="2400" b="1" dirty="0"/>
              <a:t>大阪府・大阪市スーパーシティ構想の概要</a:t>
            </a:r>
            <a:endParaRPr lang="ja-JP" altLang="en-US" sz="2000" dirty="0"/>
          </a:p>
        </p:txBody>
      </p:sp>
      <p:sp>
        <p:nvSpPr>
          <p:cNvPr id="41" name="楕円 40"/>
          <p:cNvSpPr/>
          <p:nvPr/>
        </p:nvSpPr>
        <p:spPr>
          <a:xfrm>
            <a:off x="783082" y="3876601"/>
            <a:ext cx="1251071" cy="346246"/>
          </a:xfrm>
          <a:prstGeom prst="ellipse">
            <a:avLst/>
          </a:prstGeom>
          <a:solidFill>
            <a:schemeClr val="accent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移動</a:t>
            </a:r>
            <a:endParaRPr kumimoji="1" lang="ja-JP" altLang="en-US" sz="1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85" name="楕円 84"/>
          <p:cNvSpPr/>
          <p:nvPr/>
        </p:nvSpPr>
        <p:spPr>
          <a:xfrm>
            <a:off x="2062991" y="3876601"/>
            <a:ext cx="1251071" cy="346246"/>
          </a:xfrm>
          <a:prstGeom prst="ellipse">
            <a:avLst/>
          </a:prstGeom>
          <a:solidFill>
            <a:schemeClr val="accent1"/>
          </a:solidFill>
          <a:ln>
            <a:no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物流</a:t>
            </a:r>
            <a:endParaRPr kumimoji="1" lang="ja-JP" altLang="en-US" sz="1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86" name="楕円 85"/>
          <p:cNvSpPr/>
          <p:nvPr/>
        </p:nvSpPr>
        <p:spPr>
          <a:xfrm>
            <a:off x="3528985" y="3876601"/>
            <a:ext cx="1251071" cy="346246"/>
          </a:xfrm>
          <a:prstGeom prst="ellipse">
            <a:avLst/>
          </a:prstGeom>
          <a:solidFill>
            <a:schemeClr val="accent6"/>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医療</a:t>
            </a:r>
            <a:endParaRPr kumimoji="1" lang="ja-JP" altLang="en-US" sz="1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87" name="楕円 86"/>
          <p:cNvSpPr/>
          <p:nvPr/>
        </p:nvSpPr>
        <p:spPr>
          <a:xfrm>
            <a:off x="4799929" y="3876601"/>
            <a:ext cx="1251071" cy="346246"/>
          </a:xfrm>
          <a:prstGeom prst="ellipse">
            <a:avLst/>
          </a:prstGeom>
          <a:solidFill>
            <a:schemeClr val="accent6"/>
          </a:solidFill>
          <a:ln>
            <a:no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健康</a:t>
            </a:r>
            <a:endParaRPr kumimoji="1" lang="ja-JP" altLang="en-US" sz="1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88" name="楕円 87"/>
          <p:cNvSpPr/>
          <p:nvPr/>
        </p:nvSpPr>
        <p:spPr>
          <a:xfrm>
            <a:off x="6287372" y="3876601"/>
            <a:ext cx="1251071" cy="346246"/>
          </a:xfrm>
          <a:prstGeom prst="ellipse">
            <a:avLst/>
          </a:prstGeom>
          <a:solidFill>
            <a:srgbClr val="FFC000"/>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まちづくり</a:t>
            </a:r>
            <a:endParaRPr kumimoji="1" lang="ja-JP" altLang="en-US" sz="1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89" name="楕円 88"/>
          <p:cNvSpPr/>
          <p:nvPr/>
        </p:nvSpPr>
        <p:spPr>
          <a:xfrm>
            <a:off x="7594176" y="3876601"/>
            <a:ext cx="1251071" cy="346246"/>
          </a:xfrm>
          <a:prstGeom prst="ellipse">
            <a:avLst/>
          </a:prstGeom>
          <a:solidFill>
            <a:srgbClr val="FFC000"/>
          </a:solidFill>
          <a:ln>
            <a:no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防災</a:t>
            </a:r>
            <a:endParaRPr kumimoji="1" lang="ja-JP" altLang="en-US" sz="1400"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80F86AD4-737B-445E-A02C-D1582883BA94}"/>
              </a:ext>
            </a:extLst>
          </p:cNvPr>
          <p:cNvSpPr txBox="1"/>
          <p:nvPr/>
        </p:nvSpPr>
        <p:spPr>
          <a:xfrm>
            <a:off x="1528467" y="1234028"/>
            <a:ext cx="1856598"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err="1">
                <a:ln>
                  <a:noFill/>
                </a:ln>
                <a:solidFill>
                  <a:prstClr val="black"/>
                </a:solidFill>
                <a:effectLst/>
                <a:uLnTx/>
                <a:uFillTx/>
                <a:latin typeface="Calibri"/>
                <a:ea typeface="Meiryo UI"/>
                <a:cs typeface="+mn-cs"/>
              </a:rPr>
              <a:t>QoL</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Meiryo UI"/>
                <a:cs typeface="+mn-cs"/>
              </a:rPr>
              <a:t> Quality of Life</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　「生活の質」</a:t>
            </a:r>
          </a:p>
        </p:txBody>
      </p:sp>
      <p:sp>
        <p:nvSpPr>
          <p:cNvPr id="102" name="正方形/長方形 101">
            <a:extLst>
              <a:ext uri="{FF2B5EF4-FFF2-40B4-BE49-F238E27FC236}">
                <a16:creationId xmlns:a16="http://schemas.microsoft.com/office/drawing/2014/main" id="{C8279D2E-4652-430E-A4E3-08C4092AA629}"/>
              </a:ext>
            </a:extLst>
          </p:cNvPr>
          <p:cNvSpPr/>
          <p:nvPr/>
        </p:nvSpPr>
        <p:spPr>
          <a:xfrm>
            <a:off x="6273934" y="6107086"/>
            <a:ext cx="2726790" cy="733454"/>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lvl="0" algn="ctr">
              <a:defRPr/>
            </a:pPr>
            <a:r>
              <a:rPr kumimoji="1" lang="ja-JP" altLang="en-US" sz="1400" b="1" u="sng" dirty="0">
                <a:solidFill>
                  <a:prstClr val="black"/>
                </a:solidFill>
                <a:latin typeface="Meiryo UI"/>
              </a:rPr>
              <a:t>ピンポイント気象予報と防災</a:t>
            </a:r>
            <a:endParaRPr kumimoji="1" lang="en-US" altLang="ja-JP" sz="1400" b="1" u="sng" dirty="0">
              <a:solidFill>
                <a:prstClr val="black"/>
              </a:solidFill>
              <a:latin typeface="Meiryo UI"/>
            </a:endParaRPr>
          </a:p>
          <a:p>
            <a:pPr lvl="0">
              <a:defRPr/>
            </a:pPr>
            <a:r>
              <a:rPr kumimoji="1" lang="ja-JP" altLang="en-US" sz="1100" b="1" dirty="0">
                <a:solidFill>
                  <a:prstClr val="black"/>
                </a:solidFill>
                <a:latin typeface="Meiryo UI"/>
              </a:rPr>
              <a:t> ■</a:t>
            </a:r>
            <a:r>
              <a:rPr kumimoji="1" lang="en-US" altLang="ja-JP" sz="1100" b="1" dirty="0">
                <a:solidFill>
                  <a:prstClr val="black"/>
                </a:solidFill>
                <a:latin typeface="Meiryo UI"/>
              </a:rPr>
              <a:t>AI</a:t>
            </a:r>
            <a:r>
              <a:rPr kumimoji="1" lang="ja-JP" altLang="en-US" sz="1100" b="1" dirty="0">
                <a:solidFill>
                  <a:prstClr val="black"/>
                </a:solidFill>
                <a:latin typeface="Meiryo UI"/>
              </a:rPr>
              <a:t>等による気象予報による防災</a:t>
            </a:r>
            <a:r>
              <a:rPr kumimoji="1" lang="ja-JP" altLang="en-US" sz="1100" dirty="0">
                <a:solidFill>
                  <a:prstClr val="black"/>
                </a:solidFill>
                <a:latin typeface="Meiryo UI"/>
              </a:rPr>
              <a:t>　　</a:t>
            </a:r>
            <a:endParaRPr kumimoji="1" lang="en-US" altLang="ja-JP" sz="1100" dirty="0">
              <a:solidFill>
                <a:prstClr val="black"/>
              </a:solidFill>
              <a:latin typeface="Meiryo UI"/>
            </a:endParaRPr>
          </a:p>
          <a:p>
            <a:pPr lvl="0">
              <a:defRPr/>
            </a:pPr>
            <a:r>
              <a:rPr kumimoji="1" lang="ja-JP" altLang="en-US" sz="1050" dirty="0">
                <a:solidFill>
                  <a:prstClr val="black"/>
                </a:solidFill>
                <a:latin typeface="Meiryo UI"/>
              </a:rPr>
              <a:t>　 </a:t>
            </a:r>
            <a:r>
              <a:rPr kumimoji="1" lang="en-US" altLang="ja-JP" sz="1050" dirty="0">
                <a:solidFill>
                  <a:prstClr val="black"/>
                </a:solidFill>
                <a:latin typeface="Meiryo UI"/>
              </a:rPr>
              <a:t>AI</a:t>
            </a:r>
            <a:r>
              <a:rPr kumimoji="1" lang="ja-JP" altLang="en-US" sz="1050" dirty="0">
                <a:solidFill>
                  <a:prstClr val="black"/>
                </a:solidFill>
                <a:latin typeface="Meiryo UI"/>
              </a:rPr>
              <a:t>技術と観測データなどを活用し、地域限定の</a:t>
            </a:r>
            <a:endParaRPr kumimoji="1" lang="en-US" altLang="ja-JP" sz="1050" dirty="0">
              <a:solidFill>
                <a:prstClr val="black"/>
              </a:solidFill>
              <a:latin typeface="Meiryo UI"/>
            </a:endParaRPr>
          </a:p>
          <a:p>
            <a:pPr lvl="0">
              <a:defRPr/>
            </a:pPr>
            <a:r>
              <a:rPr kumimoji="1" lang="ja-JP" altLang="en-US" sz="1050" dirty="0">
                <a:solidFill>
                  <a:prstClr val="black"/>
                </a:solidFill>
                <a:latin typeface="Meiryo UI"/>
              </a:rPr>
              <a:t>　 気象予報サービスを提供</a:t>
            </a:r>
            <a:endParaRPr kumimoji="1" lang="en-US" altLang="ja-JP" sz="1050" dirty="0">
              <a:solidFill>
                <a:prstClr val="black"/>
              </a:solidFill>
              <a:latin typeface="Meiryo UI"/>
            </a:endParaRPr>
          </a:p>
        </p:txBody>
      </p:sp>
      <p:cxnSp>
        <p:nvCxnSpPr>
          <p:cNvPr id="45" name="直線コネクタ 44">
            <a:extLst>
              <a:ext uri="{FF2B5EF4-FFF2-40B4-BE49-F238E27FC236}">
                <a16:creationId xmlns:a16="http://schemas.microsoft.com/office/drawing/2014/main" id="{7B948E91-7041-4AE2-9676-3AF68FC2117A}"/>
              </a:ext>
            </a:extLst>
          </p:cNvPr>
          <p:cNvCxnSpPr/>
          <p:nvPr/>
        </p:nvCxnSpPr>
        <p:spPr>
          <a:xfrm>
            <a:off x="13622" y="499350"/>
            <a:ext cx="9108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34" name="正方形/長方形 33">
            <a:extLst>
              <a:ext uri="{FF2B5EF4-FFF2-40B4-BE49-F238E27FC236}">
                <a16:creationId xmlns:a16="http://schemas.microsoft.com/office/drawing/2014/main" id="{C8279D2E-4652-430E-A4E3-08C4092AA629}"/>
              </a:ext>
            </a:extLst>
          </p:cNvPr>
          <p:cNvSpPr/>
          <p:nvPr/>
        </p:nvSpPr>
        <p:spPr>
          <a:xfrm>
            <a:off x="6270860" y="4273810"/>
            <a:ext cx="2726790" cy="864000"/>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500" b="1" u="sng" dirty="0">
                <a:solidFill>
                  <a:prstClr val="black"/>
                </a:solidFill>
                <a:latin typeface="Calibri"/>
                <a:ea typeface="Meiryo UI"/>
              </a:rPr>
              <a:t>夢洲コンストラクション</a:t>
            </a:r>
            <a:endParaRPr kumimoji="1" lang="en-US" altLang="ja-JP" sz="1500" b="1" i="0" u="sng" strike="noStrike" kern="1200" cap="none" spc="0" normalizeH="0" baseline="0" noProof="0" dirty="0">
              <a:ln>
                <a:noFill/>
              </a:ln>
              <a:solidFill>
                <a:prstClr val="black"/>
              </a:solidFill>
              <a:uLnTx/>
              <a:uFillTx/>
              <a:latin typeface="Calibri"/>
              <a:ea typeface="Meiryo UI"/>
              <a:cs typeface="+mn-cs"/>
            </a:endParaRPr>
          </a:p>
          <a:p>
            <a:pPr lvl="0">
              <a:defRPr/>
            </a:pPr>
            <a:r>
              <a:rPr kumimoji="1" lang="ja-JP" altLang="en-US" sz="1100" b="1" dirty="0">
                <a:solidFill>
                  <a:prstClr val="black"/>
                </a:solidFill>
                <a:latin typeface="Meiryo UI"/>
              </a:rPr>
              <a:t> </a:t>
            </a:r>
            <a:r>
              <a:rPr kumimoji="1" lang="ja-JP" altLang="en-US" sz="1100" b="1" dirty="0">
                <a:solidFill>
                  <a:prstClr val="black"/>
                </a:solidFill>
              </a:rPr>
              <a:t>■ドローン等による建設現場の革新</a:t>
            </a:r>
            <a:endParaRPr kumimoji="1" lang="en-US" altLang="ja-JP" sz="1100" b="1" dirty="0">
              <a:solidFill>
                <a:prstClr val="black"/>
              </a:solidFill>
            </a:endParaRPr>
          </a:p>
          <a:p>
            <a:pPr lvl="0">
              <a:defRPr/>
            </a:pPr>
            <a:r>
              <a:rPr kumimoji="1" lang="ja-JP" altLang="en-US" sz="1050" dirty="0">
                <a:solidFill>
                  <a:prstClr val="black"/>
                </a:solidFill>
              </a:rPr>
              <a:t> 　資材運搬、測量、工事管理、現場見守り等に</a:t>
            </a:r>
            <a:endParaRPr kumimoji="1" lang="en-US" altLang="ja-JP" sz="1050" dirty="0">
              <a:solidFill>
                <a:prstClr val="black"/>
              </a:solidFill>
            </a:endParaRPr>
          </a:p>
          <a:p>
            <a:pPr lvl="0">
              <a:defRPr/>
            </a:pPr>
            <a:r>
              <a:rPr kumimoji="1" lang="ja-JP" altLang="en-US" sz="1050" dirty="0">
                <a:solidFill>
                  <a:prstClr val="black"/>
                </a:solidFill>
              </a:rPr>
              <a:t>　 ドローン、</a:t>
            </a:r>
            <a:r>
              <a:rPr kumimoji="1" lang="en-US" altLang="ja-JP" sz="1050" dirty="0">
                <a:solidFill>
                  <a:prstClr val="black"/>
                </a:solidFill>
              </a:rPr>
              <a:t>BIM</a:t>
            </a:r>
            <a:r>
              <a:rPr kumimoji="1" lang="ja-JP" altLang="en-US" sz="1050" dirty="0">
                <a:solidFill>
                  <a:prstClr val="black"/>
                </a:solidFill>
              </a:rPr>
              <a:t>・</a:t>
            </a:r>
            <a:r>
              <a:rPr kumimoji="1" lang="en-US" altLang="ja-JP" sz="1050" dirty="0">
                <a:solidFill>
                  <a:prstClr val="black"/>
                </a:solidFill>
              </a:rPr>
              <a:t>CIM</a:t>
            </a:r>
            <a:r>
              <a:rPr kumimoji="1" lang="ja-JP" altLang="en-US" sz="1050" dirty="0">
                <a:solidFill>
                  <a:prstClr val="black"/>
                </a:solidFill>
              </a:rPr>
              <a:t>データ等を積極活用</a:t>
            </a:r>
            <a:endParaRPr kumimoji="1" lang="en-US" altLang="ja-JP" sz="1050" b="1" dirty="0">
              <a:solidFill>
                <a:prstClr val="black"/>
              </a:solidFill>
              <a:latin typeface="Meiryo UI"/>
            </a:endParaRPr>
          </a:p>
        </p:txBody>
      </p:sp>
      <p:sp>
        <p:nvSpPr>
          <p:cNvPr id="35" name="正方形/長方形 34">
            <a:extLst>
              <a:ext uri="{FF2B5EF4-FFF2-40B4-BE49-F238E27FC236}">
                <a16:creationId xmlns:a16="http://schemas.microsoft.com/office/drawing/2014/main" id="{C8279D2E-4652-430E-A4E3-08C4092AA629}"/>
              </a:ext>
            </a:extLst>
          </p:cNvPr>
          <p:cNvSpPr/>
          <p:nvPr/>
        </p:nvSpPr>
        <p:spPr>
          <a:xfrm>
            <a:off x="6270860" y="5170871"/>
            <a:ext cx="2726790" cy="900000"/>
          </a:xfrm>
          <a:prstGeom prst="rect">
            <a:avLst/>
          </a:prstGeom>
          <a:solidFill>
            <a:schemeClr val="accent4">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lvl="0" algn="ctr">
              <a:defRPr/>
            </a:pPr>
            <a:r>
              <a:rPr kumimoji="1" lang="ja-JP" altLang="en-US" sz="1500" b="1" u="sng" dirty="0">
                <a:solidFill>
                  <a:prstClr val="black"/>
                </a:solidFill>
                <a:latin typeface="Meiryo UI"/>
              </a:rPr>
              <a:t>うめきたパークネス</a:t>
            </a:r>
            <a:endParaRPr kumimoji="1" lang="en-US" altLang="ja-JP" sz="1500" b="1" u="sng" dirty="0">
              <a:solidFill>
                <a:prstClr val="black"/>
              </a:solidFill>
              <a:latin typeface="Meiryo UI"/>
            </a:endParaRPr>
          </a:p>
          <a:p>
            <a:pPr lvl="0">
              <a:defRPr/>
            </a:pPr>
            <a:r>
              <a:rPr kumimoji="1" lang="ja-JP" altLang="en-US" sz="1100" b="1" dirty="0">
                <a:solidFill>
                  <a:prstClr val="black"/>
                </a:solidFill>
                <a:latin typeface="Meiryo UI"/>
              </a:rPr>
              <a:t> ■</a:t>
            </a:r>
            <a:r>
              <a:rPr kumimoji="1" lang="ja-JP" altLang="en-US" sz="1100" b="1" dirty="0">
                <a:solidFill>
                  <a:schemeClr val="tx1"/>
                </a:solidFill>
                <a:latin typeface="Meiryo UI"/>
              </a:rPr>
              <a:t>みどり</a:t>
            </a:r>
            <a:r>
              <a:rPr kumimoji="1" lang="en-US" altLang="ja-JP" sz="1100" b="1" dirty="0">
                <a:solidFill>
                  <a:schemeClr val="tx1"/>
                </a:solidFill>
                <a:latin typeface="Meiryo UI"/>
              </a:rPr>
              <a:t>×</a:t>
            </a:r>
            <a:r>
              <a:rPr kumimoji="1" lang="en-US" altLang="ja-JP" sz="1100" b="1" dirty="0" err="1">
                <a:solidFill>
                  <a:schemeClr val="tx1"/>
                </a:solidFill>
                <a:latin typeface="Meiryo UI"/>
              </a:rPr>
              <a:t>IoT</a:t>
            </a:r>
            <a:r>
              <a:rPr kumimoji="1" lang="en-US" altLang="ja-JP" sz="1100" b="1" dirty="0">
                <a:solidFill>
                  <a:schemeClr val="tx1"/>
                </a:solidFill>
                <a:latin typeface="Meiryo UI"/>
              </a:rPr>
              <a:t>×</a:t>
            </a:r>
            <a:r>
              <a:rPr kumimoji="1" lang="ja-JP" altLang="en-US" sz="1100" b="1" dirty="0">
                <a:solidFill>
                  <a:schemeClr val="tx1"/>
                </a:solidFill>
                <a:latin typeface="Meiryo UI"/>
              </a:rPr>
              <a:t>健康</a:t>
            </a:r>
            <a:endParaRPr kumimoji="1" lang="en-US" altLang="ja-JP" sz="1100" b="1" dirty="0">
              <a:solidFill>
                <a:schemeClr val="tx1"/>
              </a:solidFill>
              <a:latin typeface="Meiryo UI"/>
            </a:endParaRPr>
          </a:p>
          <a:p>
            <a:pPr lvl="0">
              <a:defRPr/>
            </a:pPr>
            <a:r>
              <a:rPr kumimoji="1" lang="ja-JP" altLang="en-US" sz="1200" dirty="0">
                <a:solidFill>
                  <a:schemeClr val="tx1"/>
                </a:solidFill>
                <a:latin typeface="Meiryo UI"/>
              </a:rPr>
              <a:t>　</a:t>
            </a:r>
            <a:r>
              <a:rPr kumimoji="1" lang="ja-JP" altLang="en-US" sz="1050" dirty="0">
                <a:solidFill>
                  <a:schemeClr val="tx1"/>
                </a:solidFill>
                <a:latin typeface="Meiryo UI"/>
              </a:rPr>
              <a:t>健康増進サービス、リアルとデジタルの融合空間の</a:t>
            </a:r>
            <a:endParaRPr kumimoji="1" lang="en-US" altLang="ja-JP" sz="1050" dirty="0">
              <a:solidFill>
                <a:schemeClr val="tx1"/>
              </a:solidFill>
              <a:latin typeface="Meiryo UI"/>
            </a:endParaRPr>
          </a:p>
          <a:p>
            <a:pPr lvl="0">
              <a:defRPr/>
            </a:pPr>
            <a:r>
              <a:rPr kumimoji="1" lang="ja-JP" altLang="en-US" sz="1050" dirty="0">
                <a:solidFill>
                  <a:schemeClr val="tx1"/>
                </a:solidFill>
                <a:latin typeface="Meiryo UI"/>
              </a:rPr>
              <a:t>　創造、ロボットによる施設管理等により</a:t>
            </a:r>
            <a:r>
              <a:rPr kumimoji="1" lang="ja-JP" altLang="en-US" sz="1050" dirty="0">
                <a:solidFill>
                  <a:prstClr val="black"/>
                </a:solidFill>
                <a:latin typeface="Meiryo UI"/>
              </a:rPr>
              <a:t>未来の</a:t>
            </a:r>
            <a:endParaRPr kumimoji="1" lang="en-US" altLang="ja-JP" sz="1050" dirty="0">
              <a:solidFill>
                <a:prstClr val="black"/>
              </a:solidFill>
              <a:latin typeface="Meiryo UI"/>
            </a:endParaRPr>
          </a:p>
          <a:p>
            <a:pPr lvl="0">
              <a:defRPr/>
            </a:pPr>
            <a:r>
              <a:rPr kumimoji="1" lang="ja-JP" altLang="en-US" sz="1050" dirty="0">
                <a:solidFill>
                  <a:prstClr val="black"/>
                </a:solidFill>
                <a:latin typeface="Meiryo UI"/>
              </a:rPr>
              <a:t>　公園を実現</a:t>
            </a:r>
            <a:endParaRPr kumimoji="1" lang="en-US" altLang="ja-JP" sz="1050" b="1" u="sng" dirty="0">
              <a:solidFill>
                <a:prstClr val="black"/>
              </a:solidFill>
              <a:latin typeface="Meiryo UI"/>
            </a:endParaRPr>
          </a:p>
        </p:txBody>
      </p:sp>
      <p:sp>
        <p:nvSpPr>
          <p:cNvPr id="4" name="スライド番号プレースホルダー 3"/>
          <p:cNvSpPr>
            <a:spLocks noGrp="1"/>
          </p:cNvSpPr>
          <p:nvPr>
            <p:ph type="sldNum" sz="quarter" idx="12"/>
          </p:nvPr>
        </p:nvSpPr>
        <p:spPr>
          <a:xfrm>
            <a:off x="7012791" y="6511630"/>
            <a:ext cx="2057400" cy="365125"/>
          </a:xfrm>
        </p:spPr>
        <p:txBody>
          <a:bodyPr/>
          <a:lstStyle/>
          <a:p>
            <a:fld id="{845123BD-465A-49E4-8895-6A8BFEECEF66}" type="slidenum">
              <a:rPr kumimoji="1" lang="ja-JP" altLang="en-US" smtClean="0"/>
              <a:t>18</a:t>
            </a:fld>
            <a:endParaRPr kumimoji="1" lang="ja-JP" altLang="en-US"/>
          </a:p>
        </p:txBody>
      </p:sp>
    </p:spTree>
    <p:extLst>
      <p:ext uri="{BB962C8B-B14F-4D97-AF65-F5344CB8AC3E}">
        <p14:creationId xmlns:p14="http://schemas.microsoft.com/office/powerpoint/2010/main" val="2342334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p:cNvSpPr/>
          <p:nvPr/>
        </p:nvSpPr>
        <p:spPr>
          <a:xfrm>
            <a:off x="288000" y="54000"/>
            <a:ext cx="8959455" cy="461665"/>
          </a:xfrm>
          <a:prstGeom prst="rect">
            <a:avLst/>
          </a:prstGeom>
        </p:spPr>
        <p:txBody>
          <a:bodyPr wrap="square" anchor="ctr" anchorCtr="0">
            <a:spAutoFit/>
          </a:bodyPr>
          <a:lstStyle/>
          <a:p>
            <a:r>
              <a:rPr kumimoji="1" lang="ja-JP" altLang="en-US" sz="2400" b="1" dirty="0"/>
              <a:t>大阪府・大阪市スーパーシティ構想の推進体制</a:t>
            </a:r>
            <a:endParaRPr lang="ja-JP" altLang="en-US" sz="2000" dirty="0"/>
          </a:p>
        </p:txBody>
      </p:sp>
      <p:sp>
        <p:nvSpPr>
          <p:cNvPr id="37" name="角丸四角形 36"/>
          <p:cNvSpPr/>
          <p:nvPr/>
        </p:nvSpPr>
        <p:spPr>
          <a:xfrm>
            <a:off x="253836" y="1224157"/>
            <a:ext cx="4950000" cy="4680000"/>
          </a:xfrm>
          <a:prstGeom prst="roundRect">
            <a:avLst>
              <a:gd name="adj" fmla="val 8825"/>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Meiryo UI" panose="020B0604030504040204" pitchFamily="50" charset="-128"/>
              <a:ea typeface="Meiryo UI" panose="020B0604030504040204" pitchFamily="50" charset="-128"/>
            </a:endParaRPr>
          </a:p>
        </p:txBody>
      </p:sp>
      <p:sp>
        <p:nvSpPr>
          <p:cNvPr id="38" name="正方形/長方形 37"/>
          <p:cNvSpPr/>
          <p:nvPr/>
        </p:nvSpPr>
        <p:spPr>
          <a:xfrm>
            <a:off x="523836" y="2397069"/>
            <a:ext cx="4320000" cy="72000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sz="2400" b="1" dirty="0">
                <a:solidFill>
                  <a:prstClr val="black"/>
                </a:solidFill>
                <a:latin typeface="Meiryo UI" panose="020B0604030504040204" pitchFamily="50" charset="-128"/>
                <a:ea typeface="Meiryo UI" panose="020B0604030504040204" pitchFamily="50" charset="-128"/>
              </a:rPr>
              <a:t>大阪府 ・ 大阪市</a:t>
            </a:r>
          </a:p>
        </p:txBody>
      </p:sp>
      <p:sp>
        <p:nvSpPr>
          <p:cNvPr id="39" name="正方形/長方形 38"/>
          <p:cNvSpPr/>
          <p:nvPr/>
        </p:nvSpPr>
        <p:spPr>
          <a:xfrm>
            <a:off x="523836" y="3317361"/>
            <a:ext cx="4320000" cy="8632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600" b="1" dirty="0">
                <a:solidFill>
                  <a:prstClr val="black"/>
                </a:solidFill>
                <a:latin typeface="Meiryo UI" panose="020B0604030504040204" pitchFamily="50" charset="-128"/>
                <a:ea typeface="Meiryo UI" panose="020B0604030504040204" pitchFamily="50" charset="-128"/>
              </a:rPr>
              <a:t>公益社団法人関西経済連合会</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algn="ctr">
              <a:defRPr/>
            </a:pPr>
            <a:r>
              <a:rPr kumimoji="1" lang="ja-JP" altLang="en-US" sz="1600" b="1" dirty="0">
                <a:solidFill>
                  <a:prstClr val="black"/>
                </a:solidFill>
                <a:latin typeface="Meiryo UI" panose="020B0604030504040204" pitchFamily="50" charset="-128"/>
                <a:ea typeface="Meiryo UI" panose="020B0604030504040204" pitchFamily="50" charset="-128"/>
              </a:rPr>
              <a:t>大阪商工会議所</a:t>
            </a:r>
            <a:endParaRPr kumimoji="1" lang="en-US" altLang="ja-JP" sz="1600" b="1" dirty="0">
              <a:solidFill>
                <a:prstClr val="black"/>
              </a:solidFill>
              <a:latin typeface="Meiryo UI" panose="020B0604030504040204" pitchFamily="50" charset="-128"/>
              <a:ea typeface="Meiryo UI" panose="020B0604030504040204" pitchFamily="50" charset="-128"/>
            </a:endParaRPr>
          </a:p>
          <a:p>
            <a:pPr algn="ctr">
              <a:defRPr/>
            </a:pPr>
            <a:r>
              <a:rPr kumimoji="1" lang="ja-JP" altLang="en-US" sz="1600" b="1" dirty="0">
                <a:solidFill>
                  <a:prstClr val="black"/>
                </a:solidFill>
                <a:latin typeface="Meiryo UI" panose="020B0604030504040204" pitchFamily="50" charset="-128"/>
                <a:ea typeface="Meiryo UI" panose="020B0604030504040204" pitchFamily="50" charset="-128"/>
              </a:rPr>
              <a:t>一般社団法人関西経済同友会</a:t>
            </a:r>
          </a:p>
        </p:txBody>
      </p:sp>
      <p:sp>
        <p:nvSpPr>
          <p:cNvPr id="40" name="正方形/長方形 39"/>
          <p:cNvSpPr/>
          <p:nvPr/>
        </p:nvSpPr>
        <p:spPr>
          <a:xfrm>
            <a:off x="523836" y="4405621"/>
            <a:ext cx="4320000" cy="45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600" b="1" dirty="0">
                <a:solidFill>
                  <a:prstClr val="black"/>
                </a:solidFill>
                <a:latin typeface="Meiryo UI" panose="020B0604030504040204" pitchFamily="50" charset="-128"/>
                <a:ea typeface="Meiryo UI" panose="020B0604030504040204" pitchFamily="50" charset="-128"/>
              </a:rPr>
              <a:t>公益社団法人</a:t>
            </a:r>
            <a:r>
              <a:rPr kumimoji="1" lang="en-US" altLang="ja-JP" sz="1600" b="1" dirty="0">
                <a:solidFill>
                  <a:prstClr val="black"/>
                </a:solidFill>
                <a:latin typeface="Meiryo UI" panose="020B0604030504040204" pitchFamily="50" charset="-128"/>
                <a:ea typeface="Meiryo UI" panose="020B0604030504040204" pitchFamily="50" charset="-128"/>
              </a:rPr>
              <a:t>2025</a:t>
            </a:r>
            <a:r>
              <a:rPr kumimoji="1" lang="ja-JP" altLang="en-US" sz="1600" b="1" dirty="0">
                <a:solidFill>
                  <a:prstClr val="black"/>
                </a:solidFill>
                <a:latin typeface="Meiryo UI" panose="020B0604030504040204" pitchFamily="50" charset="-128"/>
                <a:ea typeface="Meiryo UI" panose="020B0604030504040204" pitchFamily="50" charset="-128"/>
              </a:rPr>
              <a:t>年日本国際博覧会協会</a:t>
            </a:r>
          </a:p>
        </p:txBody>
      </p:sp>
      <p:sp>
        <p:nvSpPr>
          <p:cNvPr id="41" name="正方形/長方形 40"/>
          <p:cNvSpPr/>
          <p:nvPr/>
        </p:nvSpPr>
        <p:spPr>
          <a:xfrm>
            <a:off x="523836" y="5080645"/>
            <a:ext cx="4320000" cy="450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1" lang="ja-JP" altLang="en-US" sz="1600" b="1" dirty="0">
                <a:solidFill>
                  <a:prstClr val="black"/>
                </a:solidFill>
                <a:latin typeface="Meiryo UI" panose="020B0604030504040204" pitchFamily="50" charset="-128"/>
                <a:ea typeface="Meiryo UI" panose="020B0604030504040204" pitchFamily="50" charset="-128"/>
              </a:rPr>
              <a:t>民間事業者等</a:t>
            </a:r>
          </a:p>
        </p:txBody>
      </p:sp>
      <p:sp>
        <p:nvSpPr>
          <p:cNvPr id="42" name="正方形/長方形 41"/>
          <p:cNvSpPr/>
          <p:nvPr/>
        </p:nvSpPr>
        <p:spPr>
          <a:xfrm>
            <a:off x="1873835" y="1997521"/>
            <a:ext cx="2520000" cy="180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defTabSz="422047">
              <a:defRPr/>
            </a:pPr>
            <a:r>
              <a:rPr lang="en-US" altLang="ja-JP" sz="1100" b="1" dirty="0">
                <a:solidFill>
                  <a:schemeClr val="bg1"/>
                </a:solidFill>
                <a:latin typeface="Meiryo UI" panose="020B0604030504040204" pitchFamily="50" charset="-128"/>
                <a:ea typeface="Meiryo UI" panose="020B0604030504040204" pitchFamily="50" charset="-128"/>
              </a:rPr>
              <a:t>※</a:t>
            </a:r>
            <a:r>
              <a:rPr lang="ja-JP" altLang="en-US" sz="1100" b="1" dirty="0">
                <a:solidFill>
                  <a:schemeClr val="bg1"/>
                </a:solidFill>
                <a:latin typeface="Meiryo UI" panose="020B0604030504040204" pitchFamily="50" charset="-128"/>
                <a:ea typeface="Meiryo UI" panose="020B0604030504040204" pitchFamily="50" charset="-128"/>
              </a:rPr>
              <a:t>事務局：大阪府・大阪市</a:t>
            </a:r>
          </a:p>
        </p:txBody>
      </p:sp>
      <p:sp>
        <p:nvSpPr>
          <p:cNvPr id="43" name="正方形/長方形 42"/>
          <p:cNvSpPr/>
          <p:nvPr/>
        </p:nvSpPr>
        <p:spPr>
          <a:xfrm>
            <a:off x="253836" y="1475964"/>
            <a:ext cx="4949999" cy="540000"/>
          </a:xfrm>
          <a:prstGeom prst="rect">
            <a:avLst/>
          </a:prstGeom>
          <a:noFill/>
          <a:ln w="50800">
            <a:noFill/>
          </a:ln>
        </p:spPr>
        <p:style>
          <a:lnRef idx="2">
            <a:schemeClr val="accent6"/>
          </a:lnRef>
          <a:fillRef idx="1">
            <a:schemeClr val="lt1"/>
          </a:fillRef>
          <a:effectRef idx="0">
            <a:schemeClr val="accent6"/>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defTabSz="422047">
              <a:defRPr/>
            </a:pP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仮称</a:t>
            </a:r>
            <a:r>
              <a:rPr lang="en-US" altLang="ja-JP" sz="2000" b="1"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大阪スーパーシティ協議会</a:t>
            </a:r>
          </a:p>
        </p:txBody>
      </p:sp>
      <p:sp>
        <p:nvSpPr>
          <p:cNvPr id="44" name="角丸四角形 43"/>
          <p:cNvSpPr/>
          <p:nvPr/>
        </p:nvSpPr>
        <p:spPr>
          <a:xfrm>
            <a:off x="5923836" y="1224157"/>
            <a:ext cx="2880000" cy="2700000"/>
          </a:xfrm>
          <a:prstGeom prst="roundRect">
            <a:avLst>
              <a:gd name="adj" fmla="val 125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3836" y="1656157"/>
            <a:ext cx="360000" cy="450041"/>
          </a:xfrm>
          <a:prstGeom prst="rect">
            <a:avLst/>
          </a:prstGeom>
        </p:spPr>
      </p:pic>
      <p:sp>
        <p:nvSpPr>
          <p:cNvPr id="46" name="正方形/長方形 45"/>
          <p:cNvSpPr/>
          <p:nvPr/>
        </p:nvSpPr>
        <p:spPr>
          <a:xfrm>
            <a:off x="6463836" y="1674157"/>
            <a:ext cx="2339102" cy="450000"/>
          </a:xfrm>
          <a:prstGeom prst="rect">
            <a:avLst/>
          </a:prstGeom>
        </p:spPr>
        <p:txBody>
          <a:bodyPr wrap="none" anchor="ctr">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慶應義塾大学総合政策学部教授</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上山　信一氏</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47" name="図 46"/>
          <p:cNvPicPr>
            <a:picLocks/>
          </p:cNvPicPr>
          <p:nvPr/>
        </p:nvPicPr>
        <p:blipFill>
          <a:blip r:embed="rId4" cstate="email">
            <a:extLst>
              <a:ext uri="{28A0092B-C50C-407E-A947-70E740481C1C}">
                <a14:useLocalDpi xmlns:a14="http://schemas.microsoft.com/office/drawing/2010/main"/>
              </a:ext>
            </a:extLst>
          </a:blip>
          <a:stretch>
            <a:fillRect/>
          </a:stretch>
        </p:blipFill>
        <p:spPr>
          <a:xfrm>
            <a:off x="6103836" y="2212569"/>
            <a:ext cx="360000" cy="486000"/>
          </a:xfrm>
          <a:prstGeom prst="rect">
            <a:avLst/>
          </a:prstGeom>
        </p:spPr>
      </p:pic>
      <p:pic>
        <p:nvPicPr>
          <p:cNvPr id="48" name="図 4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03837" y="2790157"/>
            <a:ext cx="357509" cy="414000"/>
          </a:xfrm>
          <a:prstGeom prst="rect">
            <a:avLst/>
          </a:prstGeom>
        </p:spPr>
      </p:pic>
      <p:pic>
        <p:nvPicPr>
          <p:cNvPr id="49" name="図 48"/>
          <p:cNvPicPr>
            <a:picLocks/>
          </p:cNvPicPr>
          <p:nvPr/>
        </p:nvPicPr>
        <p:blipFill rotWithShape="1">
          <a:blip r:embed="rId6" cstate="email">
            <a:extLst>
              <a:ext uri="{28A0092B-C50C-407E-A947-70E740481C1C}">
                <a14:useLocalDpi xmlns:a14="http://schemas.microsoft.com/office/drawing/2010/main"/>
              </a:ext>
            </a:extLst>
          </a:blip>
          <a:srcRect l="6433" r="10619"/>
          <a:stretch/>
        </p:blipFill>
        <p:spPr>
          <a:xfrm>
            <a:off x="6103836" y="3294157"/>
            <a:ext cx="360000" cy="450000"/>
          </a:xfrm>
          <a:prstGeom prst="rect">
            <a:avLst/>
          </a:prstGeom>
        </p:spPr>
      </p:pic>
      <p:sp>
        <p:nvSpPr>
          <p:cNvPr id="50" name="正方形/長方形 49"/>
          <p:cNvSpPr/>
          <p:nvPr/>
        </p:nvSpPr>
        <p:spPr>
          <a:xfrm>
            <a:off x="6463836" y="2214157"/>
            <a:ext cx="1723218" cy="558000"/>
          </a:xfrm>
          <a:prstGeom prst="rect">
            <a:avLst/>
          </a:prstGeom>
        </p:spPr>
        <p:txBody>
          <a:bodyPr wrap="square">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大阪大学総長</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西尾　章治郎氏</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1" name="正方形/長方形 50"/>
          <p:cNvSpPr/>
          <p:nvPr/>
        </p:nvSpPr>
        <p:spPr>
          <a:xfrm>
            <a:off x="6463836" y="2664157"/>
            <a:ext cx="2340000" cy="630000"/>
          </a:xfrm>
          <a:prstGeom prst="rect">
            <a:avLst/>
          </a:prstGeom>
        </p:spPr>
        <p:txBody>
          <a:bodyPr wrap="square" anchor="ctr">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大阪大学サイバーメディアセンター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センター長・教授</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下條　真司氏</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2" name="正方形/長方形 51"/>
          <p:cNvSpPr/>
          <p:nvPr/>
        </p:nvSpPr>
        <p:spPr>
          <a:xfrm>
            <a:off x="6463836" y="3294157"/>
            <a:ext cx="1723218" cy="450000"/>
          </a:xfrm>
          <a:prstGeom prst="rect">
            <a:avLst/>
          </a:prstGeom>
        </p:spPr>
        <p:txBody>
          <a:bodyPr wrap="square">
            <a:spAutoFit/>
          </a:bodyPr>
          <a:lstStyle/>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建築家</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藤本　壮介氏</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3" name="正方形/長方形 52"/>
          <p:cNvSpPr/>
          <p:nvPr/>
        </p:nvSpPr>
        <p:spPr>
          <a:xfrm>
            <a:off x="5923834" y="1279880"/>
            <a:ext cx="2880002" cy="338554"/>
          </a:xfrm>
          <a:prstGeom prst="rect">
            <a:avLst/>
          </a:prstGeom>
        </p:spPr>
        <p:txBody>
          <a:bodyPr wrap="square" anchor="ctr">
            <a:spAutoFit/>
          </a:bodyPr>
          <a:lstStyle/>
          <a:p>
            <a:pPr algn="ctr"/>
            <a:r>
              <a:rPr lang="ja-JP" altLang="en-US" sz="1600" b="1" kern="100" dirty="0">
                <a:latin typeface="Meiryo UI" panose="020B0604030504040204" pitchFamily="50" charset="-128"/>
                <a:ea typeface="Meiryo UI" panose="020B0604030504040204" pitchFamily="50" charset="-128"/>
                <a:cs typeface="Times New Roman" panose="02020603050405020304" pitchFamily="18" charset="0"/>
              </a:rPr>
              <a:t>アーキテクト</a:t>
            </a:r>
            <a:endParaRPr lang="en-US" altLang="ja-JP" sz="16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4" name="角丸四角形 53"/>
          <p:cNvSpPr/>
          <p:nvPr/>
        </p:nvSpPr>
        <p:spPr>
          <a:xfrm>
            <a:off x="5923836" y="4104157"/>
            <a:ext cx="2880000" cy="1800000"/>
          </a:xfrm>
          <a:prstGeom prst="roundRect">
            <a:avLst>
              <a:gd name="adj" fmla="val 12531"/>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左右矢印 54"/>
          <p:cNvSpPr/>
          <p:nvPr/>
        </p:nvSpPr>
        <p:spPr>
          <a:xfrm>
            <a:off x="5113835" y="4472393"/>
            <a:ext cx="900000" cy="360000"/>
          </a:xfrm>
          <a:prstGeom prst="leftRightArrow">
            <a:avLst>
              <a:gd name="adj1" fmla="val 50000"/>
              <a:gd name="adj2" fmla="val 4116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56" name="正方形/長方形 55"/>
          <p:cNvSpPr/>
          <p:nvPr/>
        </p:nvSpPr>
        <p:spPr>
          <a:xfrm>
            <a:off x="5923836" y="4284157"/>
            <a:ext cx="2880000" cy="900000"/>
          </a:xfrm>
          <a:prstGeom prst="rect">
            <a:avLst/>
          </a:prstGeom>
        </p:spPr>
        <p:txBody>
          <a:bodyPr wrap="none">
            <a:spAutoFit/>
          </a:bodyPr>
          <a:lstStyle/>
          <a:p>
            <a:pPr algn="ctr"/>
            <a:r>
              <a:rPr lang="ja-JP" altLang="en-US" sz="1300" b="1" kern="100" dirty="0">
                <a:latin typeface="Meiryo UI" panose="020B0604030504040204" pitchFamily="50" charset="-128"/>
                <a:ea typeface="Meiryo UI" panose="020B0604030504040204" pitchFamily="50" charset="-128"/>
                <a:cs typeface="Times New Roman" panose="02020603050405020304" pitchFamily="18" charset="0"/>
              </a:rPr>
              <a:t>内閣官房国際博覧会推進本部事務局</a:t>
            </a:r>
            <a:endParaRPr lang="en-US" altLang="ja-JP" sz="1300"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endParaRPr lang="en-US" altLang="ja-JP" sz="1300"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en-US" sz="1300" b="1" kern="100" dirty="0">
                <a:latin typeface="Meiryo UI" panose="020B0604030504040204" pitchFamily="50" charset="-128"/>
                <a:ea typeface="Meiryo UI" panose="020B0604030504040204" pitchFamily="50" charset="-128"/>
                <a:cs typeface="Times New Roman" panose="02020603050405020304" pitchFamily="18" charset="0"/>
              </a:rPr>
              <a:t>大阪・関西万博関係府省庁連絡会議</a:t>
            </a:r>
            <a:endParaRPr lang="en-US" altLang="ja-JP" sz="1300" b="1" kern="100" dirty="0">
              <a:latin typeface="Meiryo UI" panose="020B0604030504040204" pitchFamily="50" charset="-128"/>
              <a:ea typeface="Meiryo UI" panose="020B0604030504040204" pitchFamily="50" charset="-128"/>
              <a:cs typeface="Times New Roman" panose="02020603050405020304" pitchFamily="18" charset="0"/>
            </a:endParaRPr>
          </a:p>
          <a:p>
            <a:pPr algn="ctr"/>
            <a:endParaRPr lang="en-US" altLang="ja-JP" sz="130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7" name="大かっこ 56"/>
          <p:cNvSpPr/>
          <p:nvPr/>
        </p:nvSpPr>
        <p:spPr>
          <a:xfrm>
            <a:off x="6103836" y="5184157"/>
            <a:ext cx="2520000" cy="54000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正方形/長方形 57"/>
          <p:cNvSpPr/>
          <p:nvPr/>
        </p:nvSpPr>
        <p:spPr>
          <a:xfrm>
            <a:off x="6071811" y="5177561"/>
            <a:ext cx="2592321" cy="553998"/>
          </a:xfrm>
          <a:prstGeom prst="rect">
            <a:avLst/>
          </a:prstGeom>
        </p:spPr>
        <p:txBody>
          <a:bodyPr wrap="square">
            <a:spAutoFit/>
          </a:bodyPr>
          <a:lstStyle/>
          <a:p>
            <a:pPr algn="just"/>
            <a:r>
              <a:rPr lang="ja-JP" altLang="en-US" sz="1000" kern="100" dirty="0">
                <a:latin typeface="Meiryo UI" panose="020B0604030504040204" pitchFamily="50" charset="-128"/>
                <a:ea typeface="Meiryo UI" panose="020B0604030504040204" pitchFamily="50" charset="-128"/>
                <a:cs typeface="Times New Roman" panose="02020603050405020304" pitchFamily="18" charset="0"/>
              </a:rPr>
              <a:t>内閣官房、内閣府、総務省、財務省、経産省、法務省、外務省、財務省、文科省、厚労省、農水省、国交省、環境省、防衛省　等</a:t>
            </a:r>
            <a:endParaRPr lang="en-US" altLang="ja-JP" sz="10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9" name="左右矢印 58"/>
          <p:cNvSpPr/>
          <p:nvPr/>
        </p:nvSpPr>
        <p:spPr>
          <a:xfrm>
            <a:off x="5102158" y="2592157"/>
            <a:ext cx="900000" cy="360000"/>
          </a:xfrm>
          <a:prstGeom prst="leftRightArrow">
            <a:avLst>
              <a:gd name="adj1" fmla="val 50000"/>
              <a:gd name="adj2" fmla="val 41169"/>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a:solidFill>
                <a:prstClr val="white"/>
              </a:solidFill>
              <a:latin typeface="Calibri" panose="020F0502020204030204"/>
              <a:ea typeface="游ゴシック" panose="020B0400000000000000" pitchFamily="50" charset="-128"/>
            </a:endParaRPr>
          </a:p>
        </p:txBody>
      </p:sp>
      <p:sp>
        <p:nvSpPr>
          <p:cNvPr id="60" name="正方形/長方形 59"/>
          <p:cNvSpPr/>
          <p:nvPr/>
        </p:nvSpPr>
        <p:spPr>
          <a:xfrm>
            <a:off x="6101943" y="3700344"/>
            <a:ext cx="1042368" cy="184666"/>
          </a:xfrm>
          <a:prstGeom prst="rect">
            <a:avLst/>
          </a:prstGeom>
        </p:spPr>
        <p:txBody>
          <a:bodyPr wrap="square">
            <a:spAutoFit/>
          </a:bodyPr>
          <a:lstStyle/>
          <a:p>
            <a:r>
              <a:rPr lang="ja-JP" altLang="en-US" sz="600" dirty="0">
                <a:latin typeface="Meiryo UI" panose="020B0604030504040204" pitchFamily="50" charset="-128"/>
                <a:ea typeface="Meiryo UI" panose="020B0604030504040204" pitchFamily="50" charset="-128"/>
              </a:rPr>
              <a:t>（</a:t>
            </a:r>
            <a:r>
              <a:rPr lang="en-US" altLang="ja-JP" sz="600" dirty="0">
                <a:latin typeface="Meiryo UI" panose="020B0604030504040204" pitchFamily="50" charset="-128"/>
                <a:ea typeface="Meiryo UI" panose="020B0604030504040204" pitchFamily="50" charset="-128"/>
              </a:rPr>
              <a:t>C</a:t>
            </a:r>
            <a:r>
              <a:rPr lang="ja-JP" altLang="en-US" sz="600" dirty="0">
                <a:latin typeface="Meiryo UI" panose="020B0604030504040204" pitchFamily="50" charset="-128"/>
                <a:ea typeface="Meiryo UI" panose="020B0604030504040204" pitchFamily="50" charset="-128"/>
              </a:rPr>
              <a:t>）</a:t>
            </a:r>
            <a:r>
              <a:rPr lang="en-US" altLang="ja-JP" sz="600" dirty="0">
                <a:latin typeface="Meiryo UI" panose="020B0604030504040204" pitchFamily="50" charset="-128"/>
                <a:ea typeface="Meiryo UI" panose="020B0604030504040204" pitchFamily="50" charset="-128"/>
              </a:rPr>
              <a:t>David</a:t>
            </a:r>
            <a:r>
              <a:rPr lang="ja-JP" altLang="en-US" sz="600" dirty="0">
                <a:latin typeface="Meiryo UI" panose="020B0604030504040204" pitchFamily="50" charset="-128"/>
                <a:ea typeface="Meiryo UI" panose="020B0604030504040204" pitchFamily="50" charset="-128"/>
              </a:rPr>
              <a:t> </a:t>
            </a:r>
            <a:r>
              <a:rPr lang="en-US" altLang="ja-JP" sz="600" dirty="0" err="1">
                <a:latin typeface="Meiryo UI" panose="020B0604030504040204" pitchFamily="50" charset="-128"/>
                <a:ea typeface="Meiryo UI" panose="020B0604030504040204" pitchFamily="50" charset="-128"/>
              </a:rPr>
              <a:t>Vintiner</a:t>
            </a:r>
            <a:endParaRPr lang="zh-CN" altLang="en-US" sz="600" dirty="0">
              <a:latin typeface="Meiryo UI" panose="020B0604030504040204" pitchFamily="50" charset="-128"/>
              <a:ea typeface="Meiryo UI" panose="020B0604030504040204" pitchFamily="50" charset="-128"/>
            </a:endParaRPr>
          </a:p>
        </p:txBody>
      </p:sp>
      <p:cxnSp>
        <p:nvCxnSpPr>
          <p:cNvPr id="31" name="直線コネクタ 30">
            <a:extLst>
              <a:ext uri="{FF2B5EF4-FFF2-40B4-BE49-F238E27FC236}">
                <a16:creationId xmlns:a16="http://schemas.microsoft.com/office/drawing/2014/main" id="{7B948E91-7041-4AE2-9676-3AF68FC2117A}"/>
              </a:ext>
            </a:extLst>
          </p:cNvPr>
          <p:cNvCxnSpPr/>
          <p:nvPr/>
        </p:nvCxnSpPr>
        <p:spPr>
          <a:xfrm>
            <a:off x="13622" y="499350"/>
            <a:ext cx="9108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9"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19</a:t>
            </a:fld>
            <a:endParaRPr kumimoji="1" lang="ja-JP" altLang="en-US"/>
          </a:p>
        </p:txBody>
      </p:sp>
    </p:spTree>
    <p:extLst>
      <p:ext uri="{BB962C8B-B14F-4D97-AF65-F5344CB8AC3E}">
        <p14:creationId xmlns:p14="http://schemas.microsoft.com/office/powerpoint/2010/main" val="10107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5767" y="2054009"/>
            <a:ext cx="8928000" cy="4752000"/>
          </a:xfrm>
          <a:prstGeom prst="rect">
            <a:avLst/>
          </a:prstGeom>
          <a:solidFill>
            <a:schemeClr val="accent5">
              <a:lumMod val="20000"/>
              <a:lumOff val="8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11" name="メモ 10"/>
          <p:cNvSpPr/>
          <p:nvPr/>
        </p:nvSpPr>
        <p:spPr>
          <a:xfrm>
            <a:off x="4901540" y="2387743"/>
            <a:ext cx="3995619" cy="1284967"/>
          </a:xfrm>
          <a:prstGeom prst="foldedCorner">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8" name="タイトル 1"/>
          <p:cNvSpPr txBox="1">
            <a:spLocks/>
          </p:cNvSpPr>
          <p:nvPr/>
        </p:nvSpPr>
        <p:spPr bwMode="gray">
          <a:xfrm>
            <a:off x="0" y="607"/>
            <a:ext cx="9144000" cy="396000"/>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j-cs"/>
              </a:rPr>
              <a:t>大阪スマートシティ戦略 </a:t>
            </a:r>
            <a:r>
              <a:rPr kumimoji="1" lang="en-US" altLang="ja-JP"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j-cs"/>
              </a:rPr>
              <a:t>ver.2.0</a:t>
            </a:r>
            <a:r>
              <a:rPr kumimoji="1" lang="ja-JP"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j-cs"/>
              </a:rPr>
              <a:t>　</a:t>
            </a:r>
            <a:r>
              <a:rPr kumimoji="1" lang="en-US" altLang="ja-JP"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j-cs"/>
              </a:rPr>
              <a:t>【</a:t>
            </a:r>
            <a:r>
              <a:rPr kumimoji="1" lang="ja-JP"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j-cs"/>
              </a:rPr>
              <a:t>概要</a:t>
            </a:r>
            <a:r>
              <a:rPr kumimoji="1" lang="en-US" altLang="ja-JP"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j-cs"/>
              </a:rPr>
              <a:t>】</a:t>
            </a:r>
            <a:endParaRPr kumimoji="1" lang="ja-JP"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j-cs"/>
            </a:endParaRPr>
          </a:p>
        </p:txBody>
      </p:sp>
      <p:sp>
        <p:nvSpPr>
          <p:cNvPr id="9" name="テキスト ボックス 8"/>
          <p:cNvSpPr txBox="1"/>
          <p:nvPr/>
        </p:nvSpPr>
        <p:spPr>
          <a:xfrm>
            <a:off x="39332" y="393293"/>
            <a:ext cx="9072000" cy="77713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大阪府及び大阪市では、「豊かで利便性の高い都市生活」を未来像とする副首都の実現と、「いのち輝く未来社会のデザイン」をテーマとする大阪・関西万博を成功に導くことなどを背景に、「住民の</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QoL</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向上」を最大目標に掲げた、</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スマートシティ戦略</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ver.1.0』</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2020</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月に策定。</a:t>
            </a: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今回、新型コロナウイルス感染症の感染拡大に伴う新しい生活様式や国のデジタル政策の強化等、同戦略策定後におけるスマートシティを取り巻く環境の変化を踏まえ、これまで進めてきた取組みを土台に、 大阪・関西万博に向け、イノベーションを加速させていくため、「大阪スマートシティ戦略</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ver.2.0</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」を策定。</a:t>
            </a:r>
          </a:p>
        </p:txBody>
      </p:sp>
      <p:sp>
        <p:nvSpPr>
          <p:cNvPr id="34" name="テキスト ボックス 33">
            <a:extLst>
              <a:ext uri="{FF2B5EF4-FFF2-40B4-BE49-F238E27FC236}">
                <a16:creationId xmlns:a16="http://schemas.microsoft.com/office/drawing/2014/main" id="{B2C429BA-4467-4EF0-A24A-5E87A8365A00}"/>
              </a:ext>
            </a:extLst>
          </p:cNvPr>
          <p:cNvSpPr txBox="1"/>
          <p:nvPr/>
        </p:nvSpPr>
        <p:spPr>
          <a:xfrm>
            <a:off x="1956264" y="2007581"/>
            <a:ext cx="522700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大阪スマートシティ戦略 </a:t>
            </a: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ver.2.0』</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a:t>
            </a: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2022</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年</a:t>
            </a:r>
            <a:r>
              <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3</a:t>
            </a:r>
            <a:r>
              <a:rPr kumimoji="1" lang="ja-JP" altLang="en-US"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月）</a:t>
            </a:r>
            <a:endParaRPr kumimoji="1" lang="en-US" altLang="ja-JP" sz="1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endParaRPr>
          </a:p>
        </p:txBody>
      </p:sp>
      <p:sp>
        <p:nvSpPr>
          <p:cNvPr id="35" name="テキスト ボックス 34">
            <a:extLst>
              <a:ext uri="{FF2B5EF4-FFF2-40B4-BE49-F238E27FC236}">
                <a16:creationId xmlns:a16="http://schemas.microsoft.com/office/drawing/2014/main" id="{741B4B76-4431-4B1F-B8A1-A5B5A5444087}"/>
              </a:ext>
            </a:extLst>
          </p:cNvPr>
          <p:cNvSpPr txBox="1"/>
          <p:nvPr/>
        </p:nvSpPr>
        <p:spPr>
          <a:xfrm>
            <a:off x="2609679" y="1120750"/>
            <a:ext cx="3920177" cy="30777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大阪スマートシティ戦略 </a:t>
            </a:r>
            <a:r>
              <a:rPr kumimoji="1" lang="en-US" altLang="ja-JP" sz="1400" b="1" i="0" u="none" strike="noStrike" kern="1200" cap="none" spc="0" normalizeH="0" baseline="0" noProof="0" dirty="0">
                <a:ln>
                  <a:noFill/>
                </a:ln>
                <a:solidFill>
                  <a:prstClr val="black"/>
                </a:solidFill>
                <a:effectLst/>
                <a:uLnTx/>
                <a:uFillTx/>
                <a:latin typeface="Meiryo UI"/>
                <a:ea typeface="Meiryo UI"/>
                <a:cs typeface="+mn-cs"/>
              </a:rPr>
              <a:t>ver.1.0』</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2020</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00" b="1"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00" b="1" i="0" u="none" strike="noStrike" kern="1200" cap="none" spc="0" normalizeH="0" baseline="0" noProof="0" dirty="0">
                <a:ln>
                  <a:noFill/>
                </a:ln>
                <a:solidFill>
                  <a:prstClr val="black"/>
                </a:solidFill>
                <a:effectLst/>
                <a:uLnTx/>
                <a:uFillTx/>
                <a:latin typeface="Meiryo UI"/>
                <a:ea typeface="Meiryo UI"/>
                <a:cs typeface="+mn-cs"/>
              </a:rPr>
              <a:t>月）</a:t>
            </a:r>
          </a:p>
        </p:txBody>
      </p:sp>
      <p:sp>
        <p:nvSpPr>
          <p:cNvPr id="39" name="テキスト ボックス 38">
            <a:extLst>
              <a:ext uri="{FF2B5EF4-FFF2-40B4-BE49-F238E27FC236}">
                <a16:creationId xmlns:a16="http://schemas.microsoft.com/office/drawing/2014/main" id="{741B4B76-4431-4B1F-B8A1-A5B5A5444087}"/>
              </a:ext>
            </a:extLst>
          </p:cNvPr>
          <p:cNvSpPr txBox="1"/>
          <p:nvPr/>
        </p:nvSpPr>
        <p:spPr>
          <a:xfrm>
            <a:off x="311160" y="2146292"/>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基本理念</a:t>
            </a:r>
          </a:p>
        </p:txBody>
      </p:sp>
      <p:sp>
        <p:nvSpPr>
          <p:cNvPr id="61" name="テキスト ボックス 60">
            <a:extLst>
              <a:ext uri="{FF2B5EF4-FFF2-40B4-BE49-F238E27FC236}">
                <a16:creationId xmlns:a16="http://schemas.microsoft.com/office/drawing/2014/main" id="{741B4B76-4431-4B1F-B8A1-A5B5A5444087}"/>
              </a:ext>
            </a:extLst>
          </p:cNvPr>
          <p:cNvSpPr txBox="1"/>
          <p:nvPr/>
        </p:nvSpPr>
        <p:spPr>
          <a:xfrm>
            <a:off x="311160" y="3739850"/>
            <a:ext cx="483073"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役　割</a:t>
            </a:r>
          </a:p>
        </p:txBody>
      </p:sp>
      <p:sp>
        <p:nvSpPr>
          <p:cNvPr id="64" name="正方形/長方形 63">
            <a:extLst>
              <a:ext uri="{FF2B5EF4-FFF2-40B4-BE49-F238E27FC236}">
                <a16:creationId xmlns:a16="http://schemas.microsoft.com/office/drawing/2014/main" id="{71C999A6-6614-463E-BE46-88F009B04ED8}"/>
              </a:ext>
            </a:extLst>
          </p:cNvPr>
          <p:cNvSpPr/>
          <p:nvPr/>
        </p:nvSpPr>
        <p:spPr>
          <a:xfrm>
            <a:off x="4982169" y="2436903"/>
            <a:ext cx="3672000" cy="121571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rPr>
              <a:t>新たに追加する理念</a:t>
            </a:r>
            <a:endParaRPr kumimoji="1" lang="en-US" altLang="ja-JP" sz="11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a:ea typeface="Meiryo UI"/>
              <a:cs typeface="+mn-cs"/>
            </a:endParaRPr>
          </a:p>
          <a:p>
            <a:pPr marL="171450" marR="0" lvl="0" indent="-171450" algn="l" defTabSz="4572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新型コロナ感染症に伴う生活様式の変化</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→コロナ禍を踏まえた　デジタル化による「</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都市免疫力の強化</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国による強力なデジタル改革の推進</a:t>
            </a: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→デジタル原則を踏まえた「</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国のデジタル政策を先導する取組み</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2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社会課題・地域課題の解決がビジネスマーケットとして急速に拡大</a:t>
            </a: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公民共同エコシステムの構築</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4" name="正方形/長方形 3"/>
          <p:cNvSpPr/>
          <p:nvPr/>
        </p:nvSpPr>
        <p:spPr>
          <a:xfrm>
            <a:off x="389222" y="1459942"/>
            <a:ext cx="8361090" cy="504000"/>
          </a:xfrm>
          <a:prstGeom prst="rect">
            <a:avLst/>
          </a:prstGeom>
          <a:solidFill>
            <a:srgbClr val="FFEBB0"/>
          </a:solidFill>
          <a:ln>
            <a:no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37" name="テキスト ボックス 36">
            <a:extLst>
              <a:ext uri="{FF2B5EF4-FFF2-40B4-BE49-F238E27FC236}">
                <a16:creationId xmlns:a16="http://schemas.microsoft.com/office/drawing/2014/main" id="{741B4B76-4431-4B1F-B8A1-A5B5A5444087}"/>
              </a:ext>
            </a:extLst>
          </p:cNvPr>
          <p:cNvSpPr txBox="1"/>
          <p:nvPr/>
        </p:nvSpPr>
        <p:spPr>
          <a:xfrm>
            <a:off x="1284002" y="1509469"/>
            <a:ext cx="3164328" cy="400110"/>
          </a:xfrm>
          <a:prstGeom prst="rect">
            <a:avLst/>
          </a:prstGeom>
          <a:noFill/>
        </p:spPr>
        <p:txBody>
          <a:bodyPr wrap="none" lIns="0" tIns="0" rIns="0" bIns="0"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新型コロナウィルスの課題とデジタル改革の動向</a:t>
            </a:r>
          </a:p>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大阪のスマートシティ第２ステージに向けた優位性と機会</a:t>
            </a:r>
          </a:p>
        </p:txBody>
      </p:sp>
      <p:sp>
        <p:nvSpPr>
          <p:cNvPr id="38" name="テキスト ボックス 37">
            <a:extLst>
              <a:ext uri="{FF2B5EF4-FFF2-40B4-BE49-F238E27FC236}">
                <a16:creationId xmlns:a16="http://schemas.microsoft.com/office/drawing/2014/main" id="{741B4B76-4431-4B1F-B8A1-A5B5A5444087}"/>
              </a:ext>
            </a:extLst>
          </p:cNvPr>
          <p:cNvSpPr txBox="1"/>
          <p:nvPr/>
        </p:nvSpPr>
        <p:spPr>
          <a:xfrm>
            <a:off x="450922" y="1488860"/>
            <a:ext cx="748603" cy="4680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vert="horz" wrap="none" lIns="0" tIns="0" rIns="0" bIns="0" rtlCol="0" anchor="ctr" anchorCtr="1">
            <a:spAutoFit/>
          </a:bodyPr>
          <a:lstStyle/>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rPr>
              <a:t>スマートシティ</a:t>
            </a:r>
            <a:endPar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rPr>
              <a:t>を取り巻く</a:t>
            </a:r>
            <a:endParaRPr kumimoji="1" lang="en-US" altLang="ja-JP" sz="1050" b="1" i="0" u="none" strike="noStrike" kern="1200" cap="none" spc="0" normalizeH="0" baseline="0" noProof="0" dirty="0">
              <a:ln>
                <a:noFill/>
              </a:ln>
              <a:solidFill>
                <a:sysClr val="windowText" lastClr="000000"/>
              </a:solidFill>
              <a:effectLst/>
              <a:uLnTx/>
              <a:uFillTx/>
              <a:latin typeface="Meiryo UI"/>
              <a:ea typeface="Meiryo UI"/>
              <a:cs typeface="+mn-cs"/>
            </a:endParaRPr>
          </a:p>
          <a:p>
            <a:pPr marL="0" marR="0" lvl="0" indent="0" algn="ctr" defTabSz="457200" rtl="0" eaLnBrk="1" fontAlgn="auto" latinLnBrk="0" hangingPunct="1">
              <a:lnSpc>
                <a:spcPts val="12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ysClr val="windowText" lastClr="000000"/>
                </a:solidFill>
                <a:effectLst/>
                <a:uLnTx/>
                <a:uFillTx/>
                <a:latin typeface="Meiryo UI"/>
                <a:ea typeface="Meiryo UI"/>
                <a:cs typeface="+mn-cs"/>
              </a:rPr>
              <a:t>環境の変化</a:t>
            </a:r>
          </a:p>
        </p:txBody>
      </p:sp>
      <p:sp>
        <p:nvSpPr>
          <p:cNvPr id="60" name="テキスト ボックス 59">
            <a:extLst>
              <a:ext uri="{FF2B5EF4-FFF2-40B4-BE49-F238E27FC236}">
                <a16:creationId xmlns:a16="http://schemas.microsoft.com/office/drawing/2014/main" id="{741B4B76-4431-4B1F-B8A1-A5B5A5444087}"/>
              </a:ext>
            </a:extLst>
          </p:cNvPr>
          <p:cNvSpPr txBox="1"/>
          <p:nvPr/>
        </p:nvSpPr>
        <p:spPr>
          <a:xfrm>
            <a:off x="4876640" y="1535596"/>
            <a:ext cx="3878222" cy="361637"/>
          </a:xfrm>
          <a:prstGeom prst="rect">
            <a:avLst/>
          </a:prstGeom>
          <a:noFill/>
        </p:spPr>
        <p:txBody>
          <a:bodyPr wrap="square" lIns="0" tIns="0" rIns="0" bIns="0" rtlCol="0">
            <a:spAutoFit/>
          </a:bodyPr>
          <a:lstStyle/>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世界のデジタル化に向けた潮流</a:t>
            </a: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・デジタル技術の進展と実装　・デジタル化による </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SDGs </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達成への貢献</a:t>
            </a:r>
          </a:p>
        </p:txBody>
      </p:sp>
      <p:sp>
        <p:nvSpPr>
          <p:cNvPr id="36" name="二等辺三角形 35"/>
          <p:cNvSpPr/>
          <p:nvPr/>
        </p:nvSpPr>
        <p:spPr>
          <a:xfrm flipV="1">
            <a:off x="4323961" y="1395277"/>
            <a:ext cx="491613" cy="756000"/>
          </a:xfrm>
          <a:prstGeom prst="triangle">
            <a:avLst/>
          </a:prstGeom>
          <a:gradFill>
            <a:gsLst>
              <a:gs pos="0">
                <a:schemeClr val="bg1">
                  <a:lumMod val="85000"/>
                  <a:alpha val="50000"/>
                </a:schemeClr>
              </a:gs>
              <a:gs pos="74000">
                <a:schemeClr val="bg1">
                  <a:lumMod val="65000"/>
                  <a:alpha val="50000"/>
                </a:schemeClr>
              </a:gs>
              <a:gs pos="100000">
                <a:schemeClr val="bg1">
                  <a:lumMod val="50000"/>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5" name="テキスト ボックス 24">
            <a:extLst>
              <a:ext uri="{FF2B5EF4-FFF2-40B4-BE49-F238E27FC236}">
                <a16:creationId xmlns:a16="http://schemas.microsoft.com/office/drawing/2014/main" id="{741B4B76-4431-4B1F-B8A1-A5B5A5444087}"/>
              </a:ext>
            </a:extLst>
          </p:cNvPr>
          <p:cNvSpPr txBox="1"/>
          <p:nvPr/>
        </p:nvSpPr>
        <p:spPr>
          <a:xfrm>
            <a:off x="3993297" y="3739850"/>
            <a:ext cx="688256" cy="234000"/>
          </a:xfrm>
          <a:prstGeom prst="rect">
            <a:avLst/>
          </a:prstGeom>
          <a:solidFill>
            <a:srgbClr val="3742FA"/>
          </a:solidFill>
          <a:ln/>
        </p:spPr>
        <p:style>
          <a:lnRef idx="0">
            <a:schemeClr val="accent2"/>
          </a:lnRef>
          <a:fillRef idx="3">
            <a:schemeClr val="accent2"/>
          </a:fillRef>
          <a:effectRef idx="3">
            <a:schemeClr val="accent2"/>
          </a:effectRef>
          <a:fontRef idx="minor">
            <a:schemeClr val="lt1"/>
          </a:fontRef>
        </p:style>
        <p:txBody>
          <a:bodyPr vert="horz" wrap="none" lIns="36000" tIns="36000" rIns="36000" bIns="36000" rtlCol="0" anchor="ctr" anchorCtr="1">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a:ea typeface="Meiryo UI"/>
                <a:cs typeface="+mn-cs"/>
              </a:rPr>
              <a:t>取組体系</a:t>
            </a:r>
          </a:p>
        </p:txBody>
      </p:sp>
      <p:sp>
        <p:nvSpPr>
          <p:cNvPr id="28" name="テキスト ボックス 27">
            <a:extLst>
              <a:ext uri="{FF2B5EF4-FFF2-40B4-BE49-F238E27FC236}">
                <a16:creationId xmlns:a16="http://schemas.microsoft.com/office/drawing/2014/main" id="{78EEACC7-1637-4D64-8E6D-B53BCBA5E210}"/>
              </a:ext>
            </a:extLst>
          </p:cNvPr>
          <p:cNvSpPr txBox="1"/>
          <p:nvPr/>
        </p:nvSpPr>
        <p:spPr>
          <a:xfrm>
            <a:off x="194261" y="3999937"/>
            <a:ext cx="1656000" cy="1623521"/>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■大阪府はパートナーズフォーラムやデータ連携基盤などのインフラ構築と、市町村</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支援などにより、府域の</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を推進。</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12713" marR="0" lvl="0" indent="-112713" algn="l" defTabSz="457200" rtl="0" eaLnBrk="1" fontAlgn="auto" latinLnBrk="0" hangingPunct="1">
              <a:lnSpc>
                <a:spcPct val="100000"/>
              </a:lnSpc>
              <a:spcBef>
                <a:spcPts val="6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■大阪市は大阪府と連携した先導役として、府内市町村の行政</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DX</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推進をリード。</a:t>
            </a:r>
          </a:p>
        </p:txBody>
      </p:sp>
      <p:sp>
        <p:nvSpPr>
          <p:cNvPr id="3" name="角丸四角形 2"/>
          <p:cNvSpPr/>
          <p:nvPr/>
        </p:nvSpPr>
        <p:spPr>
          <a:xfrm>
            <a:off x="394290" y="2425677"/>
            <a:ext cx="3816000" cy="1065757"/>
          </a:xfrm>
          <a:prstGeom prst="roundRect">
            <a:avLst>
              <a:gd name="adj" fmla="val 124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sng" strike="noStrike" kern="1200" cap="none" spc="0" normalizeH="0" baseline="0" noProof="0" dirty="0">
                <a:ln>
                  <a:noFill/>
                </a:ln>
                <a:solidFill>
                  <a:prstClr val="black"/>
                </a:solidFill>
                <a:effectLst/>
                <a:uLnTx/>
                <a:uFillTx/>
                <a:latin typeface="Meiryo UI"/>
                <a:ea typeface="Meiryo UI"/>
                <a:cs typeface="+mn-cs"/>
              </a:rPr>
              <a:t>戦略</a:t>
            </a:r>
            <a:r>
              <a:rPr kumimoji="1" lang="en-US" altLang="ja-JP" sz="1100" b="0" i="0" u="sng" strike="noStrike" kern="1200" cap="none" spc="0" normalizeH="0" baseline="0" noProof="0" dirty="0">
                <a:ln>
                  <a:noFill/>
                </a:ln>
                <a:solidFill>
                  <a:prstClr val="black"/>
                </a:solidFill>
                <a:effectLst/>
                <a:uLnTx/>
                <a:uFillTx/>
                <a:latin typeface="Meiryo UI"/>
                <a:ea typeface="Meiryo UI"/>
                <a:cs typeface="+mn-cs"/>
              </a:rPr>
              <a:t>ver.1.0</a:t>
            </a:r>
            <a:r>
              <a:rPr kumimoji="1" lang="ja-JP" altLang="en-US" sz="1100" b="0" i="0" u="sng" strike="noStrike" kern="1200" cap="none" spc="0" normalizeH="0" baseline="0" noProof="0" dirty="0">
                <a:ln>
                  <a:noFill/>
                </a:ln>
                <a:solidFill>
                  <a:prstClr val="black"/>
                </a:solidFill>
                <a:effectLst/>
                <a:uLnTx/>
                <a:uFillTx/>
                <a:latin typeface="Meiryo UI"/>
                <a:ea typeface="Meiryo UI"/>
                <a:cs typeface="+mn-cs"/>
              </a:rPr>
              <a:t>の理念</a:t>
            </a:r>
            <a:endParaRPr kumimoji="1" lang="en-US" altLang="ja-JP" sz="1100" b="0" i="0" u="sng"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6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住民が実感できるかたちで、「</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住民の生活の質（</a:t>
            </a:r>
            <a:r>
              <a:rPr kumimoji="1" lang="en-US" altLang="ja-JP" sz="1050" b="1" i="0" u="none" strike="noStrike" kern="1200" cap="none" spc="0" normalizeH="0" baseline="0" noProof="0" dirty="0" err="1">
                <a:ln>
                  <a:noFill/>
                </a:ln>
                <a:solidFill>
                  <a:prstClr val="black"/>
                </a:solidFill>
                <a:effectLst/>
                <a:uLnTx/>
                <a:uFillTx/>
                <a:latin typeface="Meiryo UI"/>
                <a:ea typeface="Meiryo UI"/>
                <a:cs typeface="+mn-cs"/>
              </a:rPr>
              <a:t>QoL</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）の向上</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をめざすことが主目的</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「技術実験」に留まらず、「</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社会実装</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」のための取組を蓄積</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公民連携による</a:t>
            </a:r>
            <a:r>
              <a:rPr kumimoji="1" lang="ja-JP" altLang="en-US" sz="1050" b="1" i="0" u="none" strike="noStrike" kern="1200" cap="none" spc="0" normalizeH="0" baseline="0" noProof="0" dirty="0">
                <a:ln>
                  <a:noFill/>
                </a:ln>
                <a:solidFill>
                  <a:prstClr val="black"/>
                </a:solidFill>
                <a:effectLst/>
                <a:uLnTx/>
                <a:uFillTx/>
                <a:latin typeface="Meiryo UI"/>
                <a:ea typeface="Meiryo UI"/>
                <a:cs typeface="+mn-cs"/>
              </a:rPr>
              <a:t>「民間との協業</a:t>
            </a: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」が大前提</a:t>
            </a: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a:t>
            </a:r>
          </a:p>
        </p:txBody>
      </p:sp>
      <p:sp>
        <p:nvSpPr>
          <p:cNvPr id="10" name="十字形 9"/>
          <p:cNvSpPr/>
          <p:nvPr/>
        </p:nvSpPr>
        <p:spPr>
          <a:xfrm>
            <a:off x="4353767" y="2814226"/>
            <a:ext cx="432000" cy="432000"/>
          </a:xfrm>
          <a:prstGeom prst="plus">
            <a:avLst>
              <a:gd name="adj" fmla="val 37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pic>
        <p:nvPicPr>
          <p:cNvPr id="14" name="図 13">
            <a:extLst>
              <a:ext uri="{FF2B5EF4-FFF2-40B4-BE49-F238E27FC236}">
                <a16:creationId xmlns:a16="http://schemas.microsoft.com/office/drawing/2014/main" id="{66E370F4-B56D-497C-9D68-3A3DDB8EEF1D}"/>
              </a:ext>
            </a:extLst>
          </p:cNvPr>
          <p:cNvPicPr>
            <a:picLocks noChangeAspect="1"/>
          </p:cNvPicPr>
          <p:nvPr/>
        </p:nvPicPr>
        <p:blipFill>
          <a:blip r:embed="rId2"/>
          <a:stretch>
            <a:fillRect/>
          </a:stretch>
        </p:blipFill>
        <p:spPr>
          <a:xfrm>
            <a:off x="4722163" y="3761778"/>
            <a:ext cx="4265676" cy="3001518"/>
          </a:xfrm>
          <a:prstGeom prst="rect">
            <a:avLst/>
          </a:prstGeom>
        </p:spPr>
      </p:pic>
      <p:pic>
        <p:nvPicPr>
          <p:cNvPr id="17" name="図 16">
            <a:extLst>
              <a:ext uri="{FF2B5EF4-FFF2-40B4-BE49-F238E27FC236}">
                <a16:creationId xmlns:a16="http://schemas.microsoft.com/office/drawing/2014/main" id="{F81DD453-5322-4DDD-8B78-6B6EBAEF3739}"/>
              </a:ext>
            </a:extLst>
          </p:cNvPr>
          <p:cNvPicPr>
            <a:picLocks noChangeAspect="1"/>
          </p:cNvPicPr>
          <p:nvPr/>
        </p:nvPicPr>
        <p:blipFill>
          <a:blip r:embed="rId3"/>
          <a:stretch>
            <a:fillRect/>
          </a:stretch>
        </p:blipFill>
        <p:spPr>
          <a:xfrm>
            <a:off x="1701801" y="3696616"/>
            <a:ext cx="2550692" cy="3102508"/>
          </a:xfrm>
          <a:prstGeom prst="rect">
            <a:avLst/>
          </a:prstGeom>
        </p:spPr>
      </p:pic>
      <p:sp>
        <p:nvSpPr>
          <p:cNvPr id="5" name="テキスト ボックス 4"/>
          <p:cNvSpPr txBox="1"/>
          <p:nvPr/>
        </p:nvSpPr>
        <p:spPr>
          <a:xfrm>
            <a:off x="482035" y="3479012"/>
            <a:ext cx="3041592"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 戦略</a:t>
            </a:r>
            <a:r>
              <a:rPr kumimoji="1" lang="en-US" altLang="ja-JP" sz="800" b="0" i="0" u="none" strike="noStrike" kern="1200" cap="none" spc="0" normalizeH="0" baseline="0" noProof="0" dirty="0">
                <a:ln>
                  <a:noFill/>
                </a:ln>
                <a:solidFill>
                  <a:prstClr val="black"/>
                </a:solidFill>
                <a:effectLst/>
                <a:uLnTx/>
                <a:uFillTx/>
                <a:latin typeface="Meiryo UI"/>
                <a:ea typeface="Meiryo UI"/>
                <a:cs typeface="+mn-cs"/>
              </a:rPr>
              <a:t>ver.2.0</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では「公民共同エコシステムの構築」にリニューアル</a:t>
            </a:r>
          </a:p>
        </p:txBody>
      </p:sp>
      <p:sp>
        <p:nvSpPr>
          <p:cNvPr id="23" name="スライド番号プレースホルダー 2"/>
          <p:cNvSpPr>
            <a:spLocks noGrp="1"/>
          </p:cNvSpPr>
          <p:nvPr>
            <p:ph type="sldNum" sz="quarter" idx="12"/>
          </p:nvPr>
        </p:nvSpPr>
        <p:spPr>
          <a:xfrm>
            <a:off x="7127616" y="6484198"/>
            <a:ext cx="2057400" cy="365125"/>
          </a:xfrm>
        </p:spPr>
        <p:txBody>
          <a:bodyPr/>
          <a:lstStyle/>
          <a:p>
            <a:pPr>
              <a:defRPr/>
            </a:pPr>
            <a:fld id="{908F3419-3A33-483A-A27A-256984B5900A}" type="slidenum">
              <a:rPr lang="es-ES" altLang="ja-JP" smtClean="0"/>
              <a:pPr>
                <a:defRPr/>
              </a:pPr>
              <a:t>2</a:t>
            </a:fld>
            <a:endParaRPr lang="es-ES" altLang="ja-JP" dirty="0"/>
          </a:p>
        </p:txBody>
      </p:sp>
    </p:spTree>
    <p:extLst>
      <p:ext uri="{BB962C8B-B14F-4D97-AF65-F5344CB8AC3E}">
        <p14:creationId xmlns:p14="http://schemas.microsoft.com/office/powerpoint/2010/main" val="938675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0305" y="256797"/>
            <a:ext cx="4623382" cy="400110"/>
          </a:xfrm>
          <a:prstGeom prst="rect">
            <a:avLst/>
          </a:prstGeom>
          <a:noFill/>
        </p:spPr>
        <p:txBody>
          <a:bodyPr wrap="none" rtlCol="0">
            <a:spAutoFit/>
          </a:bodyPr>
          <a:lstStyle/>
          <a:p>
            <a:r>
              <a:rPr kumimoji="1" lang="ja-JP" altLang="en-US" sz="2000" b="1" dirty="0"/>
              <a:t>各部局に今後ご協力いただきたい事項等</a:t>
            </a:r>
          </a:p>
        </p:txBody>
      </p:sp>
      <p:graphicFrame>
        <p:nvGraphicFramePr>
          <p:cNvPr id="2" name="表 1"/>
          <p:cNvGraphicFramePr>
            <a:graphicFrameLocks noGrp="1"/>
          </p:cNvGraphicFramePr>
          <p:nvPr>
            <p:extLst>
              <p:ext uri="{D42A27DB-BD31-4B8C-83A1-F6EECF244321}">
                <p14:modId xmlns:p14="http://schemas.microsoft.com/office/powerpoint/2010/main" val="888274382"/>
              </p:ext>
            </p:extLst>
          </p:nvPr>
        </p:nvGraphicFramePr>
        <p:xfrm>
          <a:off x="271133" y="839470"/>
          <a:ext cx="8532940" cy="5516880"/>
        </p:xfrm>
        <a:graphic>
          <a:graphicData uri="http://schemas.openxmlformats.org/drawingml/2006/table">
            <a:tbl>
              <a:tblPr firstRow="1" bandRow="1">
                <a:tableStyleId>{5940675A-B579-460E-94D1-54222C63F5DA}</a:tableStyleId>
              </a:tblPr>
              <a:tblGrid>
                <a:gridCol w="1993392">
                  <a:extLst>
                    <a:ext uri="{9D8B030D-6E8A-4147-A177-3AD203B41FA5}">
                      <a16:colId xmlns:a16="http://schemas.microsoft.com/office/drawing/2014/main" val="2927664860"/>
                    </a:ext>
                  </a:extLst>
                </a:gridCol>
                <a:gridCol w="1530668">
                  <a:extLst>
                    <a:ext uri="{9D8B030D-6E8A-4147-A177-3AD203B41FA5}">
                      <a16:colId xmlns:a16="http://schemas.microsoft.com/office/drawing/2014/main" val="1581862170"/>
                    </a:ext>
                  </a:extLst>
                </a:gridCol>
                <a:gridCol w="5008880">
                  <a:extLst>
                    <a:ext uri="{9D8B030D-6E8A-4147-A177-3AD203B41FA5}">
                      <a16:colId xmlns:a16="http://schemas.microsoft.com/office/drawing/2014/main" val="137752371"/>
                    </a:ext>
                  </a:extLst>
                </a:gridCol>
              </a:tblGrid>
              <a:tr h="286770">
                <a:tc>
                  <a:txBody>
                    <a:bodyPr/>
                    <a:lstStyle/>
                    <a:p>
                      <a:pPr algn="ctr"/>
                      <a:r>
                        <a:rPr kumimoji="1" lang="ja-JP" altLang="en-US" sz="1600" b="1" dirty="0">
                          <a:solidFill>
                            <a:schemeClr val="tx1"/>
                          </a:solidFill>
                        </a:rPr>
                        <a:t>事業</a:t>
                      </a:r>
                    </a:p>
                  </a:txBody>
                  <a:tcPr>
                    <a:solidFill>
                      <a:schemeClr val="accent1">
                        <a:lumMod val="20000"/>
                        <a:lumOff val="80000"/>
                      </a:schemeClr>
                    </a:solidFill>
                  </a:tcPr>
                </a:tc>
                <a:tc>
                  <a:txBody>
                    <a:bodyPr/>
                    <a:lstStyle/>
                    <a:p>
                      <a:pPr algn="ctr"/>
                      <a:r>
                        <a:rPr kumimoji="1" lang="ja-JP" altLang="en-US" sz="1600" b="1" dirty="0">
                          <a:solidFill>
                            <a:schemeClr val="tx1"/>
                          </a:solidFill>
                        </a:rPr>
                        <a:t>項目</a:t>
                      </a:r>
                    </a:p>
                  </a:txBody>
                  <a:tcPr>
                    <a:solidFill>
                      <a:schemeClr val="accent1">
                        <a:lumMod val="20000"/>
                        <a:lumOff val="80000"/>
                      </a:schemeClr>
                    </a:solidFill>
                  </a:tcPr>
                </a:tc>
                <a:tc>
                  <a:txBody>
                    <a:bodyPr/>
                    <a:lstStyle/>
                    <a:p>
                      <a:pPr algn="ctr"/>
                      <a:r>
                        <a:rPr kumimoji="1" lang="ja-JP" altLang="en-US" sz="1600" b="1" dirty="0">
                          <a:solidFill>
                            <a:schemeClr val="tx1"/>
                          </a:solidFill>
                        </a:rPr>
                        <a:t>内容</a:t>
                      </a:r>
                    </a:p>
                  </a:txBody>
                  <a:tcPr>
                    <a:solidFill>
                      <a:schemeClr val="accent1">
                        <a:lumMod val="20000"/>
                        <a:lumOff val="80000"/>
                      </a:schemeClr>
                    </a:solidFill>
                  </a:tcPr>
                </a:tc>
                <a:extLst>
                  <a:ext uri="{0D108BD9-81ED-4DB2-BD59-A6C34878D82A}">
                    <a16:rowId xmlns:a16="http://schemas.microsoft.com/office/drawing/2014/main" val="288831126"/>
                  </a:ext>
                </a:extLst>
              </a:tr>
              <a:tr h="370840">
                <a:tc rowSpan="4">
                  <a:txBody>
                    <a:bodyPr/>
                    <a:lstStyle/>
                    <a:p>
                      <a:r>
                        <a:rPr kumimoji="1" lang="ja-JP" altLang="en-US" sz="1600" dirty="0">
                          <a:solidFill>
                            <a:schemeClr val="tx1"/>
                          </a:solidFill>
                        </a:rPr>
                        <a:t>大阪</a:t>
                      </a:r>
                      <a:r>
                        <a:rPr kumimoji="1" lang="en-US" altLang="ja-JP" sz="1600" dirty="0">
                          <a:solidFill>
                            <a:schemeClr val="tx1"/>
                          </a:solidFill>
                        </a:rPr>
                        <a:t>DX</a:t>
                      </a:r>
                      <a:r>
                        <a:rPr kumimoji="1" lang="ja-JP" altLang="en-US" sz="1600" dirty="0">
                          <a:solidFill>
                            <a:schemeClr val="tx1"/>
                          </a:solidFill>
                        </a:rPr>
                        <a:t>イニシアティブ</a:t>
                      </a:r>
                    </a:p>
                  </a:txBody>
                  <a:tcPr/>
                </a:tc>
                <a:tc>
                  <a:txBody>
                    <a:bodyPr/>
                    <a:lstStyle/>
                    <a:p>
                      <a:r>
                        <a:rPr kumimoji="1" lang="ja-JP" altLang="en-US" sz="1600" dirty="0">
                          <a:solidFill>
                            <a:schemeClr val="tx1"/>
                          </a:solidFill>
                        </a:rPr>
                        <a:t>府庁</a:t>
                      </a:r>
                      <a:r>
                        <a:rPr kumimoji="1" lang="en-US" altLang="ja-JP" sz="1600" dirty="0">
                          <a:solidFill>
                            <a:schemeClr val="tx1"/>
                          </a:solidFill>
                        </a:rPr>
                        <a:t>DX</a:t>
                      </a:r>
                      <a:endParaRPr kumimoji="1" lang="ja-JP" altLang="en-US" sz="1600" dirty="0">
                        <a:solidFill>
                          <a:schemeClr val="tx1"/>
                        </a:solidFill>
                      </a:endParaRPr>
                    </a:p>
                  </a:txBody>
                  <a:tcPr/>
                </a:tc>
                <a:tc>
                  <a:txBody>
                    <a:bodyPr/>
                    <a:lstStyle/>
                    <a:p>
                      <a:r>
                        <a:rPr kumimoji="1" lang="ja-JP" altLang="en-US" sz="1600" b="1" dirty="0">
                          <a:solidFill>
                            <a:schemeClr val="tx1"/>
                          </a:solidFill>
                        </a:rPr>
                        <a:t>主要業務システム所管部局</a:t>
                      </a:r>
                      <a:endParaRPr kumimoji="1" lang="en-US" altLang="ja-JP" sz="1600" b="1" dirty="0">
                        <a:solidFill>
                          <a:schemeClr val="tx1"/>
                        </a:solidFill>
                      </a:endParaRPr>
                    </a:p>
                    <a:p>
                      <a:r>
                        <a:rPr kumimoji="1" lang="ja-JP" altLang="en-US" sz="1600" dirty="0">
                          <a:solidFill>
                            <a:schemeClr val="tx1"/>
                          </a:solidFill>
                        </a:rPr>
                        <a:t>　・各システムの現状・課題の共有（ヒアリング協力等）</a:t>
                      </a:r>
                      <a:endParaRPr kumimoji="1" lang="en-US" altLang="ja-JP" sz="1600" dirty="0">
                        <a:solidFill>
                          <a:schemeClr val="tx1"/>
                        </a:solidFill>
                      </a:endParaRPr>
                    </a:p>
                    <a:p>
                      <a:r>
                        <a:rPr kumimoji="1" lang="ja-JP" altLang="en-US" sz="1600" dirty="0">
                          <a:solidFill>
                            <a:schemeClr val="tx1"/>
                          </a:solidFill>
                        </a:rPr>
                        <a:t>　・現行業務のデジタル化可能性検討</a:t>
                      </a:r>
                      <a:endParaRPr kumimoji="1" lang="en-US" altLang="ja-JP" sz="1600" dirty="0">
                        <a:solidFill>
                          <a:schemeClr val="tx1"/>
                        </a:solidFill>
                      </a:endParaRPr>
                    </a:p>
                  </a:txBody>
                  <a:tcPr/>
                </a:tc>
                <a:extLst>
                  <a:ext uri="{0D108BD9-81ED-4DB2-BD59-A6C34878D82A}">
                    <a16:rowId xmlns:a16="http://schemas.microsoft.com/office/drawing/2014/main" val="1605459794"/>
                  </a:ext>
                </a:extLst>
              </a:tr>
              <a:tr h="370840">
                <a:tc vMerge="1">
                  <a:txBody>
                    <a:bodyPr/>
                    <a:lstStyle/>
                    <a:p>
                      <a:endParaRPr kumimoji="1" lang="ja-JP" altLang="en-US" sz="1600" dirty="0"/>
                    </a:p>
                  </a:txBody>
                  <a:tcPr/>
                </a:tc>
                <a:tc>
                  <a:txBody>
                    <a:bodyPr/>
                    <a:lstStyle/>
                    <a:p>
                      <a:r>
                        <a:rPr kumimoji="1" lang="ja-JP" altLang="en-US" sz="1600" dirty="0">
                          <a:solidFill>
                            <a:schemeClr val="tx1"/>
                          </a:solidFill>
                        </a:rPr>
                        <a:t>市町村</a:t>
                      </a:r>
                      <a:r>
                        <a:rPr kumimoji="1" lang="en-US" altLang="ja-JP" sz="1600" dirty="0">
                          <a:solidFill>
                            <a:schemeClr val="tx1"/>
                          </a:solidFill>
                        </a:rPr>
                        <a:t>DX</a:t>
                      </a:r>
                      <a:endParaRPr kumimoji="1" lang="ja-JP" altLang="en-US" sz="1600" dirty="0">
                        <a:solidFill>
                          <a:schemeClr val="tx1"/>
                        </a:solidFill>
                      </a:endParaRPr>
                    </a:p>
                  </a:txBody>
                  <a:tcPr/>
                </a:tc>
                <a:tc>
                  <a:txBody>
                    <a:bodyPr/>
                    <a:lstStyle/>
                    <a:p>
                      <a:r>
                        <a:rPr kumimoji="1" lang="ja-JP" altLang="en-US" sz="1600" b="1" dirty="0">
                          <a:solidFill>
                            <a:schemeClr val="tx1"/>
                          </a:solidFill>
                        </a:rPr>
                        <a:t>市町村局</a:t>
                      </a:r>
                      <a:endParaRPr kumimoji="1" lang="en-US" altLang="ja-JP" sz="1600" b="1" dirty="0">
                        <a:solidFill>
                          <a:schemeClr val="tx1"/>
                        </a:solidFill>
                      </a:endParaRPr>
                    </a:p>
                    <a:p>
                      <a:r>
                        <a:rPr kumimoji="1" lang="ja-JP" altLang="en-US" sz="1600" dirty="0">
                          <a:solidFill>
                            <a:schemeClr val="tx1"/>
                          </a:solidFill>
                        </a:rPr>
                        <a:t>　・市町村におけるデジタル課題（財源や人材）の共有</a:t>
                      </a:r>
                      <a:endParaRPr kumimoji="1" lang="en-US" altLang="ja-JP" sz="1600" dirty="0">
                        <a:solidFill>
                          <a:schemeClr val="tx1"/>
                        </a:solidFill>
                      </a:endParaRPr>
                    </a:p>
                    <a:p>
                      <a:r>
                        <a:rPr kumimoji="1" lang="ja-JP" altLang="en-US" sz="1600" dirty="0">
                          <a:solidFill>
                            <a:schemeClr val="tx1"/>
                          </a:solidFill>
                        </a:rPr>
                        <a:t>　・広域連携にかかるスキームの検討（一部事務組合等）</a:t>
                      </a:r>
                    </a:p>
                  </a:txBody>
                  <a:tcPr/>
                </a:tc>
                <a:extLst>
                  <a:ext uri="{0D108BD9-81ED-4DB2-BD59-A6C34878D82A}">
                    <a16:rowId xmlns:a16="http://schemas.microsoft.com/office/drawing/2014/main" val="2656210755"/>
                  </a:ext>
                </a:extLst>
              </a:tr>
              <a:tr h="370840">
                <a:tc vMerge="1">
                  <a:txBody>
                    <a:bodyPr/>
                    <a:lstStyle/>
                    <a:p>
                      <a:endParaRPr kumimoji="1" lang="ja-JP" altLang="en-US" sz="1600" dirty="0"/>
                    </a:p>
                  </a:txBody>
                  <a:tcPr/>
                </a:tc>
                <a:tc>
                  <a:txBody>
                    <a:bodyPr/>
                    <a:lstStyle/>
                    <a:p>
                      <a:r>
                        <a:rPr kumimoji="1" lang="ja-JP" altLang="en-US" sz="1600" dirty="0">
                          <a:solidFill>
                            <a:schemeClr val="tx1"/>
                          </a:solidFill>
                        </a:rPr>
                        <a:t>デジタルサービス</a:t>
                      </a:r>
                    </a:p>
                  </a:txBody>
                  <a:tcPr/>
                </a:tc>
                <a:tc>
                  <a:txBody>
                    <a:bodyPr/>
                    <a:lstStyle/>
                    <a:p>
                      <a:r>
                        <a:rPr kumimoji="1" lang="ja-JP" altLang="en-US" sz="1600" b="1" dirty="0">
                          <a:solidFill>
                            <a:schemeClr val="tx1"/>
                          </a:solidFill>
                        </a:rPr>
                        <a:t>主要デジタルサービス所管部局</a:t>
                      </a:r>
                      <a:endParaRPr kumimoji="1" lang="en-US" altLang="ja-JP" sz="1600" b="1" dirty="0">
                        <a:solidFill>
                          <a:schemeClr val="tx1"/>
                        </a:solidFill>
                      </a:endParaRPr>
                    </a:p>
                    <a:p>
                      <a:r>
                        <a:rPr kumimoji="1" lang="ja-JP" altLang="en-US" sz="1600" dirty="0">
                          <a:solidFill>
                            <a:schemeClr val="tx1"/>
                          </a:solidFill>
                        </a:rPr>
                        <a:t>　・住民向けデジタルサービスの共有</a:t>
                      </a:r>
                      <a:endParaRPr kumimoji="1" lang="en-US" altLang="ja-JP" sz="1600" dirty="0">
                        <a:solidFill>
                          <a:schemeClr val="tx1"/>
                        </a:solidFill>
                      </a:endParaRPr>
                    </a:p>
                    <a:p>
                      <a:r>
                        <a:rPr kumimoji="1" lang="ja-JP" altLang="en-US" sz="1600" dirty="0">
                          <a:solidFill>
                            <a:schemeClr val="tx1"/>
                          </a:solidFill>
                        </a:rPr>
                        <a:t>　・現行業務のデジタル化可能性検討</a:t>
                      </a:r>
                    </a:p>
                  </a:txBody>
                  <a:tcPr/>
                </a:tc>
                <a:extLst>
                  <a:ext uri="{0D108BD9-81ED-4DB2-BD59-A6C34878D82A}">
                    <a16:rowId xmlns:a16="http://schemas.microsoft.com/office/drawing/2014/main" val="648784964"/>
                  </a:ext>
                </a:extLst>
              </a:tr>
              <a:tr h="370840">
                <a:tc vMerge="1">
                  <a:txBody>
                    <a:bodyPr/>
                    <a:lstStyle/>
                    <a:p>
                      <a:endParaRPr kumimoji="1" lang="ja-JP" altLang="en-US" sz="1600" dirty="0"/>
                    </a:p>
                  </a:txBody>
                  <a:tcPr/>
                </a:tc>
                <a:tc>
                  <a:txBody>
                    <a:bodyPr/>
                    <a:lstStyle/>
                    <a:p>
                      <a:r>
                        <a:rPr kumimoji="1" lang="ja-JP" altLang="en-US" sz="1600" dirty="0">
                          <a:solidFill>
                            <a:schemeClr val="tx1"/>
                          </a:solidFill>
                        </a:rPr>
                        <a:t>制度・あり方</a:t>
                      </a:r>
                    </a:p>
                  </a:txBody>
                  <a:tcPr/>
                </a:tc>
                <a:tc>
                  <a:txBody>
                    <a:bodyPr/>
                    <a:lstStyle/>
                    <a:p>
                      <a:r>
                        <a:rPr kumimoji="1" lang="ja-JP" altLang="en-US" sz="1600" b="1" dirty="0">
                          <a:solidFill>
                            <a:schemeClr val="tx1"/>
                          </a:solidFill>
                        </a:rPr>
                        <a:t>総務部、財務部</a:t>
                      </a:r>
                      <a:endParaRPr kumimoji="1" lang="en-US" altLang="ja-JP" sz="1600" b="1" dirty="0">
                        <a:solidFill>
                          <a:schemeClr val="tx1"/>
                        </a:solidFill>
                      </a:endParaRPr>
                    </a:p>
                    <a:p>
                      <a:r>
                        <a:rPr kumimoji="1" lang="ja-JP" altLang="en-US" sz="1600" dirty="0">
                          <a:solidFill>
                            <a:schemeClr val="tx1"/>
                          </a:solidFill>
                        </a:rPr>
                        <a:t>　・デジタル人材の確保・育成方策等の検討</a:t>
                      </a:r>
                      <a:endParaRPr kumimoji="1" lang="en-US" altLang="ja-JP" sz="1600" dirty="0">
                        <a:solidFill>
                          <a:schemeClr val="tx1"/>
                        </a:solidFill>
                      </a:endParaRPr>
                    </a:p>
                    <a:p>
                      <a:r>
                        <a:rPr kumimoji="1" lang="ja-JP" altLang="en-US" sz="1600" dirty="0">
                          <a:solidFill>
                            <a:schemeClr val="tx1"/>
                          </a:solidFill>
                        </a:rPr>
                        <a:t>　・最適な調達のあり方検討</a:t>
                      </a:r>
                      <a:endParaRPr kumimoji="1" lang="en-US" altLang="ja-JP" sz="1600" dirty="0">
                        <a:solidFill>
                          <a:schemeClr val="tx1"/>
                        </a:solidFill>
                      </a:endParaRPr>
                    </a:p>
                    <a:p>
                      <a:r>
                        <a:rPr kumimoji="1" lang="ja-JP" altLang="en-US" sz="1600" dirty="0">
                          <a:solidFill>
                            <a:schemeClr val="tx1"/>
                          </a:solidFill>
                        </a:rPr>
                        <a:t>　・推進体制の在り方検討</a:t>
                      </a:r>
                    </a:p>
                  </a:txBody>
                  <a:tcPr/>
                </a:tc>
                <a:extLst>
                  <a:ext uri="{0D108BD9-81ED-4DB2-BD59-A6C34878D82A}">
                    <a16:rowId xmlns:a16="http://schemas.microsoft.com/office/drawing/2014/main" val="2680807330"/>
                  </a:ext>
                </a:extLst>
              </a:tr>
              <a:tr h="370840">
                <a:tc>
                  <a:txBody>
                    <a:bodyPr/>
                    <a:lstStyle/>
                    <a:p>
                      <a:r>
                        <a:rPr kumimoji="1" lang="en-US" altLang="ja-JP" sz="1600" dirty="0">
                          <a:solidFill>
                            <a:schemeClr val="tx1"/>
                          </a:solidFill>
                        </a:rPr>
                        <a:t>ORDEN</a:t>
                      </a:r>
                      <a:endParaRPr kumimoji="1" lang="ja-JP" altLang="en-US" sz="1600" dirty="0">
                        <a:solidFill>
                          <a:schemeClr val="tx1"/>
                        </a:solidFill>
                      </a:endParaRPr>
                    </a:p>
                  </a:txBody>
                  <a:tcPr/>
                </a:tc>
                <a:tc>
                  <a:txBody>
                    <a:bodyPr/>
                    <a:lstStyle/>
                    <a:p>
                      <a:r>
                        <a:rPr kumimoji="1" lang="ja-JP" altLang="en-US" sz="1600" dirty="0">
                          <a:solidFill>
                            <a:schemeClr val="tx1"/>
                          </a:solidFill>
                        </a:rPr>
                        <a:t>データ利活用</a:t>
                      </a:r>
                    </a:p>
                  </a:txBody>
                  <a:tcPr/>
                </a:tc>
                <a:tc>
                  <a:txBody>
                    <a:bodyPr/>
                    <a:lstStyle/>
                    <a:p>
                      <a:r>
                        <a:rPr kumimoji="1" lang="ja-JP" altLang="en-US" sz="1600" b="1" dirty="0">
                          <a:solidFill>
                            <a:schemeClr val="tx1"/>
                          </a:solidFill>
                        </a:rPr>
                        <a:t>全部局</a:t>
                      </a:r>
                      <a:endParaRPr kumimoji="1" lang="en-US" altLang="ja-JP" sz="1600" b="1" dirty="0">
                        <a:solidFill>
                          <a:schemeClr val="tx1"/>
                        </a:solidFill>
                      </a:endParaRPr>
                    </a:p>
                    <a:p>
                      <a:r>
                        <a:rPr kumimoji="1" lang="ja-JP" altLang="en-US" sz="1600" dirty="0">
                          <a:solidFill>
                            <a:schemeClr val="tx1"/>
                          </a:solidFill>
                        </a:rPr>
                        <a:t>　・データを利活用した業務改善やサービス構築の検討</a:t>
                      </a:r>
                      <a:endParaRPr kumimoji="1" lang="en-US" altLang="ja-JP" sz="1600" dirty="0">
                        <a:solidFill>
                          <a:schemeClr val="tx1"/>
                        </a:solidFill>
                      </a:endParaRPr>
                    </a:p>
                    <a:p>
                      <a:r>
                        <a:rPr kumimoji="1" lang="ja-JP" altLang="en-US" sz="1600" dirty="0">
                          <a:solidFill>
                            <a:schemeClr val="tx1"/>
                          </a:solidFill>
                        </a:rPr>
                        <a:t>　・データ整備（</a:t>
                      </a:r>
                      <a:r>
                        <a:rPr kumimoji="1" lang="en-US" altLang="ja-JP" sz="1600" dirty="0">
                          <a:solidFill>
                            <a:schemeClr val="tx1"/>
                          </a:solidFill>
                        </a:rPr>
                        <a:t>CSV</a:t>
                      </a:r>
                      <a:r>
                        <a:rPr kumimoji="1" lang="ja-JP" altLang="en-US" sz="1600" dirty="0">
                          <a:solidFill>
                            <a:schemeClr val="tx1"/>
                          </a:solidFill>
                        </a:rPr>
                        <a:t>化、様式の統一、ルールの統一）</a:t>
                      </a:r>
                    </a:p>
                  </a:txBody>
                  <a:tcPr/>
                </a:tc>
                <a:extLst>
                  <a:ext uri="{0D108BD9-81ED-4DB2-BD59-A6C34878D82A}">
                    <a16:rowId xmlns:a16="http://schemas.microsoft.com/office/drawing/2014/main" val="1786443038"/>
                  </a:ext>
                </a:extLst>
              </a:tr>
              <a:tr h="370840">
                <a:tc>
                  <a:txBody>
                    <a:bodyPr/>
                    <a:lstStyle/>
                    <a:p>
                      <a:r>
                        <a:rPr kumimoji="1" lang="ja-JP" altLang="en-US" sz="1600" dirty="0">
                          <a:solidFill>
                            <a:schemeClr val="tx1"/>
                          </a:solidFill>
                        </a:rPr>
                        <a:t>スーパーシティ</a:t>
                      </a:r>
                    </a:p>
                  </a:txBody>
                  <a:tcPr/>
                </a:tc>
                <a:tc>
                  <a:txBody>
                    <a:bodyPr/>
                    <a:lstStyle/>
                    <a:p>
                      <a:r>
                        <a:rPr kumimoji="1" lang="ja-JP" altLang="en-US" sz="1600" dirty="0">
                          <a:solidFill>
                            <a:schemeClr val="tx1"/>
                          </a:solidFill>
                        </a:rPr>
                        <a:t>個別テーマの</a:t>
                      </a:r>
                      <a:endParaRPr kumimoji="1" lang="en-US" altLang="ja-JP" sz="1600" dirty="0">
                        <a:solidFill>
                          <a:schemeClr val="tx1"/>
                        </a:solidFill>
                      </a:endParaRPr>
                    </a:p>
                    <a:p>
                      <a:r>
                        <a:rPr kumimoji="1" lang="ja-JP" altLang="en-US" sz="1600" dirty="0">
                          <a:solidFill>
                            <a:schemeClr val="tx1"/>
                          </a:solidFill>
                        </a:rPr>
                        <a:t>検討</a:t>
                      </a:r>
                    </a:p>
                  </a:txBody>
                  <a:tcPr/>
                </a:tc>
                <a:tc>
                  <a:txBody>
                    <a:bodyPr/>
                    <a:lstStyle/>
                    <a:p>
                      <a:r>
                        <a:rPr kumimoji="1" lang="ja-JP" altLang="en-US" sz="1600" b="1" dirty="0">
                          <a:solidFill>
                            <a:schemeClr val="tx1"/>
                          </a:solidFill>
                        </a:rPr>
                        <a:t>健康医療部、商工労働部、万博推進局、都市計画局　等</a:t>
                      </a:r>
                      <a:endParaRPr kumimoji="1" lang="en-US" altLang="ja-JP" sz="1600" b="1" dirty="0">
                        <a:solidFill>
                          <a:schemeClr val="tx1"/>
                        </a:solidFill>
                      </a:endParaRPr>
                    </a:p>
                    <a:p>
                      <a:r>
                        <a:rPr kumimoji="1" lang="ja-JP" altLang="en-US" sz="1600" dirty="0">
                          <a:solidFill>
                            <a:schemeClr val="tx1"/>
                          </a:solidFill>
                        </a:rPr>
                        <a:t>　・国際医療（健医）、空飛ぶクルマ（商労）　ほか</a:t>
                      </a:r>
                      <a:endParaRPr kumimoji="1" lang="en-US" altLang="ja-JP" sz="1600" dirty="0">
                        <a:solidFill>
                          <a:schemeClr val="tx1"/>
                        </a:solidFill>
                      </a:endParaRPr>
                    </a:p>
                    <a:p>
                      <a:r>
                        <a:rPr kumimoji="1" lang="ja-JP" altLang="en-US" sz="1600" dirty="0">
                          <a:solidFill>
                            <a:schemeClr val="tx1"/>
                          </a:solidFill>
                        </a:rPr>
                        <a:t>　・万博・夢洲まちづくり（万博局、都計局）　ほか</a:t>
                      </a:r>
                    </a:p>
                  </a:txBody>
                  <a:tcPr/>
                </a:tc>
                <a:extLst>
                  <a:ext uri="{0D108BD9-81ED-4DB2-BD59-A6C34878D82A}">
                    <a16:rowId xmlns:a16="http://schemas.microsoft.com/office/drawing/2014/main" val="3372395619"/>
                  </a:ext>
                </a:extLst>
              </a:tr>
            </a:tbl>
          </a:graphicData>
        </a:graphic>
      </p:graphicFrame>
      <p:sp>
        <p:nvSpPr>
          <p:cNvPr id="6"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20</a:t>
            </a:fld>
            <a:endParaRPr kumimoji="1" lang="ja-JP" altLang="en-US"/>
          </a:p>
        </p:txBody>
      </p:sp>
    </p:spTree>
    <p:extLst>
      <p:ext uri="{BB962C8B-B14F-4D97-AF65-F5344CB8AC3E}">
        <p14:creationId xmlns:p14="http://schemas.microsoft.com/office/powerpoint/2010/main" val="425084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テキスト ボックス 267"/>
          <p:cNvSpPr txBox="1"/>
          <p:nvPr/>
        </p:nvSpPr>
        <p:spPr>
          <a:xfrm>
            <a:off x="6529523" y="594888"/>
            <a:ext cx="2547813" cy="576979"/>
          </a:xfrm>
          <a:prstGeom prst="roundRect">
            <a:avLst/>
          </a:prstGeom>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ja-JP" sz="857" b="1" dirty="0">
              <a:solidFill>
                <a:schemeClr val="tx1"/>
              </a:solidFill>
              <a:latin typeface="BIZ UDPゴシック" panose="020B0400000000000000" pitchFamily="50" charset="-128"/>
              <a:ea typeface="BIZ UDPゴシック" panose="020B0400000000000000" pitchFamily="50" charset="-128"/>
            </a:endParaRPr>
          </a:p>
        </p:txBody>
      </p:sp>
      <p:sp>
        <p:nvSpPr>
          <p:cNvPr id="269" name="コンテンツ プレースホルダー 2"/>
          <p:cNvSpPr txBox="1">
            <a:spLocks/>
          </p:cNvSpPr>
          <p:nvPr/>
        </p:nvSpPr>
        <p:spPr>
          <a:xfrm>
            <a:off x="181322" y="3565176"/>
            <a:ext cx="4190839" cy="1458265"/>
          </a:xfrm>
          <a:prstGeom prst="roundRect">
            <a:avLst>
              <a:gd name="adj" fmla="val 3642"/>
            </a:avLst>
          </a:prstGeom>
          <a:solidFill>
            <a:schemeClr val="bg1"/>
          </a:solidFill>
          <a:ln>
            <a:solidFill>
              <a:schemeClr val="accent1"/>
            </a:solidFill>
          </a:ln>
        </p:spPr>
        <p:txBody>
          <a:bodyPr vert="horz" lIns="25714" tIns="25714" rIns="25714" bIns="25714"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○府庁</a:t>
            </a:r>
            <a:r>
              <a:rPr lang="en-US" altLang="ja-JP" sz="786" dirty="0">
                <a:latin typeface="Meiryo UI" panose="020B0604030504040204" pitchFamily="50" charset="-128"/>
                <a:ea typeface="Meiryo UI" panose="020B0604030504040204" pitchFamily="50" charset="-128"/>
              </a:rPr>
              <a:t>DX</a:t>
            </a:r>
            <a:r>
              <a:rPr lang="ja-JP" altLang="en-US" sz="786" dirty="0">
                <a:latin typeface="Meiryo UI" panose="020B0604030504040204" pitchFamily="50" charset="-128"/>
                <a:ea typeface="Meiryo UI" panose="020B0604030504040204" pitchFamily="50" charset="-128"/>
              </a:rPr>
              <a:t>に係る課題：</a:t>
            </a:r>
            <a:endParaRPr lang="en-US" altLang="ja-JP" sz="786"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・全体予算の半分程度がベンダーロックイン</a:t>
            </a:r>
            <a:r>
              <a:rPr lang="en-US" altLang="ja-JP" sz="643" dirty="0">
                <a:latin typeface="Meiryo UI" panose="020B0604030504040204" pitchFamily="50" charset="-128"/>
                <a:ea typeface="Meiryo UI" panose="020B0604030504040204" pitchFamily="50" charset="-128"/>
              </a:rPr>
              <a:t>(※)</a:t>
            </a:r>
            <a:r>
              <a:rPr lang="ja-JP" altLang="en-US" sz="786" dirty="0">
                <a:latin typeface="Meiryo UI" panose="020B0604030504040204" pitchFamily="50" charset="-128"/>
                <a:ea typeface="Meiryo UI" panose="020B0604030504040204" pitchFamily="50" charset="-128"/>
              </a:rPr>
              <a:t>に陥っている可能性（約</a:t>
            </a:r>
            <a:r>
              <a:rPr lang="en-US" altLang="ja-JP" sz="786" dirty="0">
                <a:latin typeface="Meiryo UI" panose="020B0604030504040204" pitchFamily="50" charset="-128"/>
                <a:ea typeface="Meiryo UI" panose="020B0604030504040204" pitchFamily="50" charset="-128"/>
              </a:rPr>
              <a:t>40</a:t>
            </a:r>
            <a:r>
              <a:rPr lang="ja-JP" altLang="en-US" sz="786" dirty="0">
                <a:latin typeface="Meiryo UI" panose="020B0604030504040204" pitchFamily="50" charset="-128"/>
                <a:ea typeface="Meiryo UI" panose="020B0604030504040204" pitchFamily="50" charset="-128"/>
              </a:rPr>
              <a:t>システム）</a:t>
            </a:r>
            <a:endParaRPr lang="en-US" altLang="ja-JP" sz="786"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・運用体制の脆弱性、システムリソースの効率性（特に小規模システムで顕著）</a:t>
            </a:r>
            <a:endParaRPr lang="en-US" altLang="ja-JP" sz="786"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・システムガバナンス体制が不十分（本来業務に加えての臨時的な予算確認、仕様書確認など）</a:t>
            </a:r>
            <a:endParaRPr lang="en-US" altLang="ja-JP" sz="786"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○市町村</a:t>
            </a:r>
            <a:r>
              <a:rPr lang="en-US" altLang="ja-JP" sz="786" dirty="0">
                <a:latin typeface="Meiryo UI" panose="020B0604030504040204" pitchFamily="50" charset="-128"/>
                <a:ea typeface="Meiryo UI" panose="020B0604030504040204" pitchFamily="50" charset="-128"/>
              </a:rPr>
              <a:t>DX</a:t>
            </a:r>
            <a:r>
              <a:rPr lang="ja-JP" altLang="en-US" sz="786" dirty="0">
                <a:latin typeface="Meiryo UI" panose="020B0604030504040204" pitchFamily="50" charset="-128"/>
                <a:ea typeface="Meiryo UI" panose="020B0604030504040204" pitchFamily="50" charset="-128"/>
              </a:rPr>
              <a:t>支援に係る課題：</a:t>
            </a:r>
            <a:endParaRPr lang="en-US" altLang="ja-JP" sz="786"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・府内市町村のデジタル格差が他の大都市に比べて顕著</a:t>
            </a:r>
            <a:endParaRPr lang="en-US" altLang="ja-JP" sz="786"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・デジタル人材の確保等が困難（特に小規模市町村）</a:t>
            </a:r>
            <a:endParaRPr lang="en-US" altLang="ja-JP" sz="786"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・基幹システムの標準化対応が急務（</a:t>
            </a:r>
            <a:r>
              <a:rPr lang="en-US" altLang="ja-JP" sz="786" dirty="0">
                <a:latin typeface="Meiryo UI" panose="020B0604030504040204" pitchFamily="50" charset="-128"/>
                <a:ea typeface="Meiryo UI" panose="020B0604030504040204" pitchFamily="50" charset="-128"/>
              </a:rPr>
              <a:t>2025</a:t>
            </a:r>
            <a:r>
              <a:rPr lang="ja-JP" altLang="en-US" sz="786" dirty="0">
                <a:latin typeface="Meiryo UI" panose="020B0604030504040204" pitchFamily="50" charset="-128"/>
                <a:ea typeface="Meiryo UI" panose="020B0604030504040204" pitchFamily="50" charset="-128"/>
              </a:rPr>
              <a:t>年まで）</a:t>
            </a:r>
            <a:endParaRPr lang="en-US" altLang="ja-JP" sz="786"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○スマートシティ事業に係る課題：</a:t>
            </a:r>
            <a:endParaRPr lang="en-US" altLang="ja-JP" sz="786"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・部局間で施策やデジタルサービスの重複の可能性（</a:t>
            </a:r>
            <a:r>
              <a:rPr lang="en-US" altLang="ja-JP" sz="786" dirty="0">
                <a:latin typeface="Meiryo UI" panose="020B0604030504040204" pitchFamily="50" charset="-128"/>
                <a:ea typeface="Meiryo UI" panose="020B0604030504040204" pitchFamily="50" charset="-128"/>
              </a:rPr>
              <a:t>SNS</a:t>
            </a:r>
            <a:r>
              <a:rPr lang="ja-JP" altLang="en-US" sz="786" dirty="0" err="1">
                <a:latin typeface="Meiryo UI" panose="020B0604030504040204" pitchFamily="50" charset="-128"/>
                <a:ea typeface="Meiryo UI" panose="020B0604030504040204" pitchFamily="50" charset="-128"/>
              </a:rPr>
              <a:t>、</a:t>
            </a:r>
            <a:r>
              <a:rPr lang="ja-JP" altLang="en-US" sz="786" dirty="0">
                <a:latin typeface="Meiryo UI" panose="020B0604030504040204" pitchFamily="50" charset="-128"/>
                <a:ea typeface="Meiryo UI" panose="020B0604030504040204" pitchFamily="50" charset="-128"/>
              </a:rPr>
              <a:t>スマホアプリ、</a:t>
            </a:r>
            <a:r>
              <a:rPr lang="en-US" altLang="ja-JP" sz="786" dirty="0">
                <a:latin typeface="Meiryo UI" panose="020B0604030504040204" pitchFamily="50" charset="-128"/>
                <a:ea typeface="Meiryo UI" panose="020B0604030504040204" pitchFamily="50" charset="-128"/>
              </a:rPr>
              <a:t>AI</a:t>
            </a:r>
            <a:r>
              <a:rPr lang="ja-JP" altLang="en-US" sz="786" dirty="0">
                <a:latin typeface="Meiryo UI" panose="020B0604030504040204" pitchFamily="50" charset="-128"/>
                <a:ea typeface="Meiryo UI" panose="020B0604030504040204" pitchFamily="50" charset="-128"/>
              </a:rPr>
              <a:t>活用　など）</a:t>
            </a:r>
            <a:endParaRPr lang="en-US" altLang="ja-JP" sz="786"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・行政の保有するデータの利活用が不十分</a:t>
            </a:r>
            <a:endParaRPr lang="en-US" altLang="ja-JP" sz="786" dirty="0">
              <a:latin typeface="Meiryo UI" panose="020B0604030504040204" pitchFamily="50" charset="-128"/>
              <a:ea typeface="Meiryo UI" panose="020B0604030504040204" pitchFamily="50" charset="-128"/>
            </a:endParaRPr>
          </a:p>
        </p:txBody>
      </p:sp>
      <p:sp>
        <p:nvSpPr>
          <p:cNvPr id="270" name="テキスト ボックス 269"/>
          <p:cNvSpPr txBox="1"/>
          <p:nvPr/>
        </p:nvSpPr>
        <p:spPr>
          <a:xfrm>
            <a:off x="115484" y="5238525"/>
            <a:ext cx="4287446" cy="1009078"/>
          </a:xfrm>
          <a:prstGeom prst="roundRect">
            <a:avLst/>
          </a:prstGeom>
          <a:noFill/>
          <a:ln>
            <a:solidFill>
              <a:schemeClr val="tx1"/>
            </a:solidFill>
          </a:ln>
        </p:spPr>
        <p:txBody>
          <a:bodyPr wrap="square" rtlCol="0">
            <a:noAutofit/>
          </a:bodyPr>
          <a:lstStyle/>
          <a:p>
            <a:endParaRPr lang="ja-JP" altLang="en-US" sz="857" dirty="0">
              <a:latin typeface="Meiryo UI" panose="020B0604030504040204" pitchFamily="50" charset="-128"/>
              <a:ea typeface="Meiryo UI" panose="020B0604030504040204" pitchFamily="50" charset="-128"/>
            </a:endParaRPr>
          </a:p>
        </p:txBody>
      </p:sp>
      <p:sp>
        <p:nvSpPr>
          <p:cNvPr id="271" name="タイトル 1"/>
          <p:cNvSpPr>
            <a:spLocks noGrp="1"/>
          </p:cNvSpPr>
          <p:nvPr>
            <p:ph type="title"/>
          </p:nvPr>
        </p:nvSpPr>
        <p:spPr>
          <a:xfrm>
            <a:off x="95344" y="59602"/>
            <a:ext cx="8947974" cy="306336"/>
          </a:xfrm>
          <a:solidFill>
            <a:srgbClr val="0070C0"/>
          </a:solidFill>
        </p:spPr>
        <p:txBody>
          <a:bodyPr>
            <a:noAutofit/>
          </a:bodyPr>
          <a:lstStyle/>
          <a:p>
            <a:pPr algn="ctr"/>
            <a:r>
              <a:rPr lang="ja-JP" altLang="en-US" sz="2000" b="1" dirty="0">
                <a:solidFill>
                  <a:schemeClr val="bg1"/>
                </a:solidFill>
                <a:latin typeface="Meiryo UI" panose="020B0604030504040204" pitchFamily="50" charset="-128"/>
                <a:ea typeface="BIZ UDPゴシック" panose="020B0400000000000000"/>
              </a:rPr>
              <a:t>大阪府のデジタル改革</a:t>
            </a:r>
            <a:r>
              <a:rPr lang="ja-JP" altLang="en-US" sz="2000" b="1" dirty="0">
                <a:solidFill>
                  <a:srgbClr val="FFFFFF"/>
                </a:solidFill>
                <a:latin typeface="Meiryo UI" panose="020B0604030504040204" pitchFamily="50" charset="-128"/>
                <a:ea typeface="BIZ UDPゴシック" panose="020B0400000000000000"/>
              </a:rPr>
              <a:t>の実現に向けた中期計画　（概要）</a:t>
            </a:r>
          </a:p>
        </p:txBody>
      </p:sp>
      <p:sp>
        <p:nvSpPr>
          <p:cNvPr id="272" name="コンテンツ プレースホルダー 2"/>
          <p:cNvSpPr>
            <a:spLocks noGrp="1"/>
          </p:cNvSpPr>
          <p:nvPr>
            <p:ph idx="1"/>
          </p:nvPr>
        </p:nvSpPr>
        <p:spPr>
          <a:xfrm>
            <a:off x="59070" y="597273"/>
            <a:ext cx="4343861" cy="1110424"/>
          </a:xfrm>
          <a:ln>
            <a:noFill/>
          </a:ln>
        </p:spPr>
        <p:txBody>
          <a:bodyPr>
            <a:noAutofit/>
          </a:bodyPr>
          <a:lstStyle/>
          <a:p>
            <a:pPr marL="0" indent="0">
              <a:lnSpc>
                <a:spcPct val="100000"/>
              </a:lnSpc>
              <a:spcBef>
                <a:spcPts val="0"/>
              </a:spcBef>
              <a:buNone/>
            </a:pPr>
            <a:r>
              <a:rPr lang="ja-JP" altLang="en-US" sz="857" b="1" dirty="0">
                <a:latin typeface="Meiryo UI" panose="020B0604030504040204" pitchFamily="50" charset="-128"/>
                <a:ea typeface="Meiryo UI" panose="020B0604030504040204" pitchFamily="50" charset="-128"/>
              </a:rPr>
              <a:t>○趣旨・目的</a:t>
            </a:r>
            <a:endParaRPr lang="en-US" altLang="ja-JP" sz="857"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国においては５月にデジタル改革関連法案が成立、９月にはデジタル庁が設置された。こうした国の取組みと歩調をあわせ、大阪府においても、令和２年に創設したスマートシティ戦略部を中心に、デジタル改革を加速化していかなければならない。</a:t>
            </a:r>
            <a:r>
              <a:rPr lang="ja-JP" altLang="en-US" sz="857" u="sng" kern="100" dirty="0">
                <a:latin typeface="Meiryo UI" panose="020B0604030504040204" pitchFamily="50" charset="-128"/>
                <a:ea typeface="Meiryo UI" panose="020B0604030504040204" pitchFamily="50" charset="-128"/>
                <a:cs typeface="Meiryo UI" panose="020B0604030504040204" pitchFamily="50" charset="-128"/>
              </a:rPr>
              <a:t>大阪府として現在抱えている課題を明らかにし、デジタル改革を通じてめざすべき将来像や方向性、そこに向けた具体的な取組みを示すとともに、必要な推進体制のあり方を検討していく。</a:t>
            </a:r>
            <a:endParaRPr lang="en-US" altLang="ja-JP" sz="857" u="sng" kern="1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sz="857" b="1" dirty="0">
                <a:latin typeface="Meiryo UI" panose="020B0604030504040204" pitchFamily="50" charset="-128"/>
                <a:ea typeface="Meiryo UI" panose="020B0604030504040204" pitchFamily="50" charset="-128"/>
              </a:rPr>
              <a:t>○目標期間</a:t>
            </a:r>
            <a:endParaRPr lang="en-US" altLang="ja-JP" sz="857"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kern="100" dirty="0">
                <a:latin typeface="Meiryo UI" panose="020B0604030504040204" pitchFamily="50" charset="-128"/>
                <a:ea typeface="Meiryo UI" panose="020B0604030504040204" pitchFamily="50" charset="-128"/>
              </a:rPr>
              <a:t>　概ね</a:t>
            </a:r>
            <a:r>
              <a:rPr lang="en-US" altLang="ja-JP" sz="857" kern="100" dirty="0">
                <a:latin typeface="Meiryo UI" panose="020B0604030504040204" pitchFamily="50" charset="-128"/>
                <a:ea typeface="Meiryo UI" panose="020B0604030504040204" pitchFamily="50" charset="-128"/>
              </a:rPr>
              <a:t>10</a:t>
            </a:r>
            <a:r>
              <a:rPr lang="ja-JP" altLang="en-US" sz="857" kern="100" dirty="0">
                <a:latin typeface="Meiryo UI" panose="020B0604030504040204" pitchFamily="50" charset="-128"/>
                <a:ea typeface="Meiryo UI" panose="020B0604030504040204" pitchFamily="50" charset="-128"/>
              </a:rPr>
              <a:t>年先の将来像を見据えながら、</a:t>
            </a:r>
            <a:r>
              <a:rPr lang="ja-JP" altLang="en-US" sz="857" dirty="0">
                <a:latin typeface="Meiryo UI" panose="020B0604030504040204" pitchFamily="50" charset="-128"/>
                <a:ea typeface="Meiryo UI" panose="020B0604030504040204" pitchFamily="50" charset="-128"/>
              </a:rPr>
              <a:t>大阪・関西万博開催となる</a:t>
            </a:r>
            <a:r>
              <a:rPr lang="en-US" altLang="ja-JP" sz="857" dirty="0">
                <a:latin typeface="Meiryo UI" panose="020B0604030504040204" pitchFamily="50" charset="-128"/>
                <a:ea typeface="Meiryo UI" panose="020B0604030504040204" pitchFamily="50" charset="-128"/>
              </a:rPr>
              <a:t>2025</a:t>
            </a:r>
            <a:r>
              <a:rPr lang="ja-JP" altLang="en-US" sz="857" dirty="0">
                <a:latin typeface="Meiryo UI" panose="020B0604030504040204" pitchFamily="50" charset="-128"/>
                <a:ea typeface="Meiryo UI" panose="020B0604030504040204" pitchFamily="50" charset="-128"/>
              </a:rPr>
              <a:t>年までの計画を具体化</a:t>
            </a:r>
            <a:endParaRPr lang="en-US" altLang="ja-JP" sz="857" dirty="0">
              <a:latin typeface="Meiryo UI" panose="020B0604030504040204" pitchFamily="50" charset="-128"/>
              <a:ea typeface="Meiryo UI" panose="020B0604030504040204" pitchFamily="50" charset="-128"/>
            </a:endParaRPr>
          </a:p>
        </p:txBody>
      </p:sp>
      <p:grpSp>
        <p:nvGrpSpPr>
          <p:cNvPr id="273" name="グループ化 272"/>
          <p:cNvGrpSpPr/>
          <p:nvPr/>
        </p:nvGrpSpPr>
        <p:grpSpPr>
          <a:xfrm>
            <a:off x="90819" y="399545"/>
            <a:ext cx="4313359" cy="192857"/>
            <a:chOff x="77029" y="485586"/>
            <a:chExt cx="6038703" cy="270000"/>
          </a:xfrm>
        </p:grpSpPr>
        <p:sp>
          <p:nvSpPr>
            <p:cNvPr id="274" name="正方形/長方形 273"/>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計画策定の趣旨・目的</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275" name="ホームベース 27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p>
          </p:txBody>
        </p:sp>
      </p:grpSp>
      <p:grpSp>
        <p:nvGrpSpPr>
          <p:cNvPr id="276" name="グループ化 275"/>
          <p:cNvGrpSpPr/>
          <p:nvPr/>
        </p:nvGrpSpPr>
        <p:grpSpPr>
          <a:xfrm>
            <a:off x="4732052" y="4429366"/>
            <a:ext cx="4313359" cy="163251"/>
            <a:chOff x="77029" y="485585"/>
            <a:chExt cx="6038703" cy="270001"/>
          </a:xfrm>
        </p:grpSpPr>
        <p:sp>
          <p:nvSpPr>
            <p:cNvPr id="277" name="正方形/長方形 276"/>
            <p:cNvSpPr/>
            <p:nvPr/>
          </p:nvSpPr>
          <p:spPr>
            <a:xfrm>
              <a:off x="77029" y="485585"/>
              <a:ext cx="6038703" cy="2699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デジタル人材の確保・人材の強化</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278" name="ホームベース 277"/>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p>
          </p:txBody>
        </p:sp>
      </p:grpSp>
      <p:sp>
        <p:nvSpPr>
          <p:cNvPr id="279" name="テキスト ボックス 278"/>
          <p:cNvSpPr txBox="1"/>
          <p:nvPr/>
        </p:nvSpPr>
        <p:spPr>
          <a:xfrm>
            <a:off x="181322" y="2796221"/>
            <a:ext cx="2018571" cy="177319"/>
          </a:xfrm>
          <a:prstGeom prst="rect">
            <a:avLst/>
          </a:prstGeom>
          <a:solidFill>
            <a:srgbClr val="0070C0"/>
          </a:solidFill>
          <a:ln>
            <a:solidFill>
              <a:schemeClr val="tx1"/>
            </a:solidFill>
          </a:ln>
        </p:spPr>
        <p:txBody>
          <a:bodyPr vert="horz" lIns="65299" tIns="32649" rIns="65299" bIns="32649" rtlCol="0" anchor="t">
            <a:noAutofit/>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857" dirty="0"/>
              <a:t>システム、施策の重複</a:t>
            </a:r>
          </a:p>
        </p:txBody>
      </p:sp>
      <p:sp>
        <p:nvSpPr>
          <p:cNvPr id="280" name="テキスト ボックス 279"/>
          <p:cNvSpPr txBox="1"/>
          <p:nvPr/>
        </p:nvSpPr>
        <p:spPr>
          <a:xfrm>
            <a:off x="2353590" y="2797967"/>
            <a:ext cx="2018571" cy="170834"/>
          </a:xfrm>
          <a:prstGeom prst="rect">
            <a:avLst/>
          </a:prstGeom>
          <a:solidFill>
            <a:srgbClr val="0070C0"/>
          </a:solidFill>
          <a:ln>
            <a:solidFill>
              <a:schemeClr val="tx1"/>
            </a:solidFill>
          </a:ln>
        </p:spPr>
        <p:txBody>
          <a:bodyPr vert="horz" lIns="65299" tIns="32649" rIns="65299" bIns="32649" rtlCol="0" anchor="t">
            <a:noAutofit/>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857" dirty="0"/>
              <a:t>システムのブラックボックス化</a:t>
            </a:r>
          </a:p>
        </p:txBody>
      </p:sp>
      <p:sp>
        <p:nvSpPr>
          <p:cNvPr id="281" name="テキスト ボックス 280"/>
          <p:cNvSpPr txBox="1"/>
          <p:nvPr/>
        </p:nvSpPr>
        <p:spPr>
          <a:xfrm>
            <a:off x="181322" y="2973540"/>
            <a:ext cx="2018571" cy="567389"/>
          </a:xfrm>
          <a:prstGeom prst="rect">
            <a:avLst/>
          </a:prstGeom>
          <a:solidFill>
            <a:schemeClr val="bg1"/>
          </a:solidFill>
          <a:ln>
            <a:solidFill>
              <a:schemeClr val="tx1"/>
            </a:solidFill>
          </a:ln>
        </p:spPr>
        <p:txBody>
          <a:bodyPr wrap="square" rtlCol="0">
            <a:noAutofit/>
          </a:bodyPr>
          <a:lstStyle/>
          <a:p>
            <a:r>
              <a:rPr lang="ja-JP" altLang="en-US" sz="857" dirty="0">
                <a:latin typeface="Meiryo UI" panose="020B0604030504040204" pitchFamily="50" charset="-128"/>
                <a:ea typeface="Meiryo UI" panose="020B0604030504040204" pitchFamily="50" charset="-128"/>
              </a:rPr>
              <a:t>デジタル関連施策、情報システムの開発・運用を部局が個々に実施しているため、部局同士でのシステム調達の重複や、デジタル関連施策の部局間での重複等が散見</a:t>
            </a:r>
          </a:p>
        </p:txBody>
      </p:sp>
      <p:sp>
        <p:nvSpPr>
          <p:cNvPr id="282" name="テキスト ボックス 281"/>
          <p:cNvSpPr txBox="1"/>
          <p:nvPr/>
        </p:nvSpPr>
        <p:spPr>
          <a:xfrm>
            <a:off x="2353590" y="2968568"/>
            <a:ext cx="2018571" cy="567152"/>
          </a:xfrm>
          <a:prstGeom prst="rect">
            <a:avLst/>
          </a:prstGeom>
          <a:solidFill>
            <a:schemeClr val="bg1"/>
          </a:solidFill>
          <a:ln>
            <a:solidFill>
              <a:schemeClr val="tx1"/>
            </a:solidFill>
          </a:ln>
        </p:spPr>
        <p:txBody>
          <a:bodyPr wrap="square" rtlCol="0">
            <a:noAutofit/>
          </a:bodyPr>
          <a:lstStyle/>
          <a:p>
            <a:r>
              <a:rPr lang="ja-JP" altLang="en-US" sz="857" dirty="0">
                <a:latin typeface="Meiryo UI" panose="020B0604030504040204" pitchFamily="50" charset="-128"/>
                <a:ea typeface="Meiryo UI" panose="020B0604030504040204" pitchFamily="50" charset="-128"/>
              </a:rPr>
              <a:t>システム導入後、カスタマイズを繰り返し行ったことによる複雑化や、職員が技術的な仕様を十分に把握しないままでの運用により、コストが高止まりしているおそれがある</a:t>
            </a:r>
            <a:endParaRPr lang="en-US" altLang="ja-JP" sz="857" dirty="0">
              <a:latin typeface="Meiryo UI" panose="020B0604030504040204" pitchFamily="50" charset="-128"/>
              <a:ea typeface="Meiryo UI" panose="020B0604030504040204" pitchFamily="50" charset="-128"/>
            </a:endParaRPr>
          </a:p>
        </p:txBody>
      </p:sp>
      <p:sp>
        <p:nvSpPr>
          <p:cNvPr id="283" name="テキスト ボックス 282"/>
          <p:cNvSpPr txBox="1"/>
          <p:nvPr/>
        </p:nvSpPr>
        <p:spPr>
          <a:xfrm>
            <a:off x="241243" y="5218099"/>
            <a:ext cx="4215096" cy="295985"/>
          </a:xfrm>
          <a:prstGeom prst="rect">
            <a:avLst/>
          </a:prstGeom>
          <a:noFill/>
          <a:ln>
            <a:noFill/>
          </a:ln>
        </p:spPr>
        <p:txBody>
          <a:bodyPr wrap="square" rtlCol="0">
            <a:noAutofit/>
          </a:bodyPr>
          <a:lstStyle/>
          <a:p>
            <a:pPr algn="ctr"/>
            <a:r>
              <a:rPr lang="ja-JP" altLang="en-US" sz="1000" b="1" dirty="0">
                <a:latin typeface="Meiryo UI" panose="020B0604030504040204" pitchFamily="50" charset="-128"/>
                <a:ea typeface="Meiryo UI" panose="020B0604030504040204" pitchFamily="50" charset="-128"/>
              </a:rPr>
              <a:t>施策と予算の全体最適に向けたガバナンス機能の強化が不可欠</a:t>
            </a:r>
            <a:endParaRPr lang="en-US" altLang="ja-JP" sz="1000" b="1" dirty="0">
              <a:latin typeface="Meiryo UI" panose="020B0604030504040204" pitchFamily="50" charset="-128"/>
              <a:ea typeface="Meiryo UI" panose="020B0604030504040204" pitchFamily="50" charset="-128"/>
            </a:endParaRPr>
          </a:p>
        </p:txBody>
      </p:sp>
      <p:sp>
        <p:nvSpPr>
          <p:cNvPr id="284" name="テキスト ボックス 283"/>
          <p:cNvSpPr txBox="1"/>
          <p:nvPr/>
        </p:nvSpPr>
        <p:spPr>
          <a:xfrm>
            <a:off x="291932" y="5422682"/>
            <a:ext cx="1954318" cy="782194"/>
          </a:xfrm>
          <a:prstGeom prst="roundRect">
            <a:avLst/>
          </a:prstGeom>
          <a:solidFill>
            <a:schemeClr val="bg1"/>
          </a:solidFill>
          <a:ln>
            <a:solidFill>
              <a:schemeClr val="tx1"/>
            </a:solidFill>
          </a:ln>
        </p:spPr>
        <p:txBody>
          <a:bodyPr wrap="square" lIns="51429" rIns="51429" rtlCol="0">
            <a:noAutofit/>
          </a:bodyPr>
          <a:lstStyle/>
          <a:p>
            <a:endParaRPr lang="en-US" altLang="ja-JP" sz="857" dirty="0">
              <a:latin typeface="Meiryo UI" panose="020B0604030504040204" pitchFamily="50" charset="-128"/>
              <a:ea typeface="Meiryo UI" panose="020B0604030504040204" pitchFamily="50" charset="-128"/>
            </a:endParaRPr>
          </a:p>
          <a:p>
            <a:r>
              <a:rPr lang="ja-JP" altLang="en-US" sz="857" dirty="0">
                <a:latin typeface="Meiryo UI" panose="020B0604030504040204" pitchFamily="50" charset="-128"/>
                <a:ea typeface="Meiryo UI" panose="020B0604030504040204" pitchFamily="50" charset="-128"/>
              </a:rPr>
              <a:t>サービスやデータの共同化・共有化促進のため、標準仕様を定め、市町村および庁内各部局の行政システムやデジタルサービスにも浸透させる</a:t>
            </a:r>
          </a:p>
        </p:txBody>
      </p:sp>
      <p:sp>
        <p:nvSpPr>
          <p:cNvPr id="285" name="テキスト ボックス 284"/>
          <p:cNvSpPr txBox="1"/>
          <p:nvPr/>
        </p:nvSpPr>
        <p:spPr>
          <a:xfrm>
            <a:off x="2322108" y="5410625"/>
            <a:ext cx="1954318" cy="792872"/>
          </a:xfrm>
          <a:prstGeom prst="roundRect">
            <a:avLst/>
          </a:prstGeom>
          <a:solidFill>
            <a:schemeClr val="bg1"/>
          </a:solidFill>
          <a:ln>
            <a:solidFill>
              <a:schemeClr val="tx1"/>
            </a:solidFill>
          </a:ln>
        </p:spPr>
        <p:txBody>
          <a:bodyPr wrap="square" lIns="51429" rIns="51429" rtlCol="0">
            <a:noAutofit/>
          </a:bodyPr>
          <a:lstStyle/>
          <a:p>
            <a:pPr defTabSz="301464"/>
            <a:endParaRPr lang="en-US" altLang="ja-JP" sz="857" dirty="0">
              <a:solidFill>
                <a:prstClr val="black"/>
              </a:solidFill>
              <a:latin typeface="Meiryo UI" panose="020B0604030504040204" pitchFamily="50" charset="-128"/>
              <a:ea typeface="Meiryo UI" panose="020B0604030504040204" pitchFamily="50" charset="-128"/>
            </a:endParaRPr>
          </a:p>
          <a:p>
            <a:pPr defTabSz="301464"/>
            <a:r>
              <a:rPr lang="ja-JP" altLang="en-US" sz="857" dirty="0">
                <a:solidFill>
                  <a:prstClr val="black"/>
                </a:solidFill>
                <a:latin typeface="Meiryo UI" panose="020B0604030504040204" pitchFamily="50" charset="-128"/>
                <a:ea typeface="Meiryo UI" panose="020B0604030504040204" pitchFamily="50" charset="-128"/>
              </a:rPr>
              <a:t>デジタルスキルを集約し、調達を一元化していくことでベンダーとの交渉力を高め、常に主体性をもってシステム維持・更新していけるようなシステム・ガバナンスをめざす</a:t>
            </a:r>
            <a:endParaRPr lang="ja-JP" altLang="en-US" sz="1429" dirty="0">
              <a:solidFill>
                <a:prstClr val="black"/>
              </a:solidFill>
              <a:latin typeface="Meiryo UI" panose="020B0604030504040204" pitchFamily="50" charset="-128"/>
              <a:ea typeface="Meiryo UI" panose="020B0604030504040204" pitchFamily="50" charset="-128"/>
            </a:endParaRPr>
          </a:p>
        </p:txBody>
      </p:sp>
      <p:sp>
        <p:nvSpPr>
          <p:cNvPr id="286" name="テキスト ボックス 285"/>
          <p:cNvSpPr txBox="1"/>
          <p:nvPr/>
        </p:nvSpPr>
        <p:spPr>
          <a:xfrm>
            <a:off x="435627" y="5410625"/>
            <a:ext cx="1681845" cy="186581"/>
          </a:xfrm>
          <a:prstGeom prst="rect">
            <a:avLst/>
          </a:prstGeom>
          <a:solidFill>
            <a:srgbClr val="0070C0"/>
          </a:solidFill>
        </p:spPr>
        <p:txBody>
          <a:bodyPr vert="horz" lIns="65299" tIns="32649" rIns="65299" bIns="32649" rtlCol="0" anchor="t">
            <a:normAutofit lnSpcReduction="10000"/>
          </a:bodyPr>
          <a:lstStyle>
            <a:defPPr>
              <a:defRPr lang="ja-JP"/>
            </a:defPPr>
            <a:lvl1pPr algn="ctr">
              <a:spcBef>
                <a:spcPct val="0"/>
              </a:spcBef>
              <a:buNone/>
              <a:defRPr sz="32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857" dirty="0"/>
              <a:t>システムの標準化</a:t>
            </a:r>
          </a:p>
        </p:txBody>
      </p:sp>
      <p:sp>
        <p:nvSpPr>
          <p:cNvPr id="287" name="テキスト ボックス 286"/>
          <p:cNvSpPr txBox="1"/>
          <p:nvPr/>
        </p:nvSpPr>
        <p:spPr>
          <a:xfrm>
            <a:off x="2435513" y="5401000"/>
            <a:ext cx="1681714" cy="186581"/>
          </a:xfrm>
          <a:prstGeom prst="rect">
            <a:avLst/>
          </a:prstGeom>
          <a:solidFill>
            <a:srgbClr val="0070C0"/>
          </a:solidFill>
        </p:spPr>
        <p:txBody>
          <a:bodyPr vert="horz" lIns="65299" tIns="32649" rIns="65299" bIns="32649" rtlCol="0" anchor="t">
            <a:normAutofit lnSpcReduction="10000"/>
          </a:bodyPr>
          <a:lstStyle>
            <a:defPPr>
              <a:defRPr lang="en-US"/>
            </a:defPPr>
            <a:lvl1pPr algn="ctr">
              <a:spcBef>
                <a:spcPct val="0"/>
              </a:spcBef>
              <a:buNone/>
              <a:defRPr sz="1600" b="1">
                <a:solidFill>
                  <a:schemeClr val="bg1"/>
                </a:solidFill>
                <a:latin typeface="BIZ UDPゴシック" panose="020B0400000000000000" pitchFamily="50" charset="-128"/>
                <a:ea typeface="BIZ UDPゴシック" panose="020B0400000000000000" pitchFamily="50" charset="-128"/>
                <a:cs typeface="Meiryo UI" pitchFamily="50" charset="-128"/>
              </a:defRPr>
            </a:lvl1pPr>
          </a:lstStyle>
          <a:p>
            <a:r>
              <a:rPr lang="ja-JP" altLang="en-US" sz="857" dirty="0"/>
              <a:t>調達の一元化</a:t>
            </a:r>
          </a:p>
        </p:txBody>
      </p:sp>
      <p:grpSp>
        <p:nvGrpSpPr>
          <p:cNvPr id="288" name="グループ化 287"/>
          <p:cNvGrpSpPr/>
          <p:nvPr/>
        </p:nvGrpSpPr>
        <p:grpSpPr>
          <a:xfrm>
            <a:off x="95343" y="2576808"/>
            <a:ext cx="4313359" cy="192857"/>
            <a:chOff x="77029" y="485586"/>
            <a:chExt cx="6038703" cy="270000"/>
          </a:xfrm>
        </p:grpSpPr>
        <p:sp>
          <p:nvSpPr>
            <p:cNvPr id="289" name="正方形/長方形 288"/>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大阪府の課題と方向性</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290" name="ホームベース 289"/>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p>
          </p:txBody>
        </p:sp>
      </p:grpSp>
      <p:sp>
        <p:nvSpPr>
          <p:cNvPr id="291" name="コンテンツ プレースホルダー 2"/>
          <p:cNvSpPr txBox="1">
            <a:spLocks/>
          </p:cNvSpPr>
          <p:nvPr/>
        </p:nvSpPr>
        <p:spPr>
          <a:xfrm>
            <a:off x="4689483" y="1393932"/>
            <a:ext cx="4435776" cy="726987"/>
          </a:xfrm>
          <a:prstGeom prst="rect">
            <a:avLst/>
          </a:prstGeom>
          <a:ln>
            <a:noFill/>
          </a:ln>
        </p:spPr>
        <p:txBody>
          <a:bodyPr vert="horz" lIns="64286" tIns="33429" rIns="64286" bIns="33429"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部局ごとにバラバラの調達で発生している無駄と重複の解消</a:t>
            </a: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・情報システムの適正化（ベンダーロックインの解消、システム診断・カルテ作成による計画的なシステ</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　ム更新、クラウドサービスの利用促進など）</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・行政手続きのオンライン化をはじめ、業務の</a:t>
            </a:r>
            <a:r>
              <a:rPr lang="en-US" altLang="ja-JP" sz="857" dirty="0">
                <a:latin typeface="Meiryo UI" panose="020B0604030504040204" pitchFamily="50" charset="-128"/>
                <a:ea typeface="Meiryo UI" panose="020B0604030504040204" pitchFamily="50" charset="-128"/>
              </a:rPr>
              <a:t>ICT</a:t>
            </a:r>
            <a:r>
              <a:rPr lang="ja-JP" altLang="en-US" sz="857" dirty="0">
                <a:latin typeface="Meiryo UI" panose="020B0604030504040204" pitchFamily="50" charset="-128"/>
                <a:ea typeface="Meiryo UI" panose="020B0604030504040204" pitchFamily="50" charset="-128"/>
              </a:rPr>
              <a:t>化を強力に推進</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・これらの取組みを支えるための庁内</a:t>
            </a:r>
            <a:r>
              <a:rPr lang="en-US" altLang="ja-JP" sz="857" dirty="0">
                <a:latin typeface="Meiryo UI" panose="020B0604030504040204" pitchFamily="50" charset="-128"/>
                <a:ea typeface="Meiryo UI" panose="020B0604030504040204" pitchFamily="50" charset="-128"/>
              </a:rPr>
              <a:t>ICT</a:t>
            </a:r>
            <a:r>
              <a:rPr lang="ja-JP" altLang="en-US" sz="857" dirty="0">
                <a:latin typeface="Meiryo UI" panose="020B0604030504040204" pitchFamily="50" charset="-128"/>
                <a:ea typeface="Meiryo UI" panose="020B0604030504040204" pitchFamily="50" charset="-128"/>
              </a:rPr>
              <a:t>環境整備</a:t>
            </a:r>
            <a:endParaRPr lang="en-US" altLang="ja-JP" sz="500" dirty="0">
              <a:latin typeface="Meiryo UI" panose="020B0604030504040204" pitchFamily="50" charset="-128"/>
              <a:ea typeface="Meiryo UI" panose="020B0604030504040204" pitchFamily="50" charset="-128"/>
            </a:endParaRPr>
          </a:p>
        </p:txBody>
      </p:sp>
      <p:sp>
        <p:nvSpPr>
          <p:cNvPr id="292" name="コンテンツ プレースホルダー 2"/>
          <p:cNvSpPr txBox="1">
            <a:spLocks/>
          </p:cNvSpPr>
          <p:nvPr/>
        </p:nvSpPr>
        <p:spPr>
          <a:xfrm>
            <a:off x="4683623" y="5511267"/>
            <a:ext cx="4362322" cy="1249534"/>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b="1" dirty="0">
                <a:latin typeface="Meiryo UI" panose="020B0604030504040204" pitchFamily="50" charset="-128"/>
                <a:ea typeface="Meiryo UI" panose="020B0604030504040204" pitchFamily="50" charset="-128"/>
              </a:rPr>
              <a:t>○デジタル改革をより加速させていくための推進体制のあり方</a:t>
            </a:r>
            <a:endParaRPr lang="en-US" altLang="ja-JP" sz="857"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　課題の本格調査を行い、解決策の整理や専門家による客観評価、新事業体も選択肢の一つとした解決策の検討を行う。</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b="1" dirty="0">
                <a:latin typeface="Meiryo UI" panose="020B0604030504040204" pitchFamily="50" charset="-128"/>
                <a:ea typeface="Meiryo UI" panose="020B0604030504040204" pitchFamily="50" charset="-128"/>
              </a:rPr>
              <a:t>　</a:t>
            </a:r>
            <a:r>
              <a:rPr lang="en-US" altLang="ja-JP" sz="857" b="1" dirty="0">
                <a:latin typeface="Meiryo UI" panose="020B0604030504040204" pitchFamily="50" charset="-128"/>
                <a:ea typeface="Meiryo UI" panose="020B0604030504040204" pitchFamily="50" charset="-128"/>
              </a:rPr>
              <a:t>【</a:t>
            </a:r>
            <a:r>
              <a:rPr lang="ja-JP" altLang="en-US" sz="857" b="1" dirty="0">
                <a:latin typeface="Meiryo UI" panose="020B0604030504040204" pitchFamily="50" charset="-128"/>
                <a:ea typeface="Meiryo UI" panose="020B0604030504040204" pitchFamily="50" charset="-128"/>
              </a:rPr>
              <a:t>検討体制</a:t>
            </a:r>
            <a:r>
              <a:rPr lang="en-US" altLang="ja-JP" sz="857" b="1" dirty="0">
                <a:latin typeface="Meiryo UI" panose="020B0604030504040204" pitchFamily="50" charset="-128"/>
                <a:ea typeface="Meiryo UI" panose="020B0604030504040204" pitchFamily="50" charset="-128"/>
              </a:rPr>
              <a:t>】</a:t>
            </a:r>
            <a:r>
              <a:rPr lang="ja-JP" altLang="en-US" sz="857" b="1" dirty="0">
                <a:latin typeface="Meiryo UI" panose="020B0604030504040204" pitchFamily="50" charset="-128"/>
                <a:ea typeface="Meiryo UI" panose="020B0604030504040204" pitchFamily="50" charset="-128"/>
              </a:rPr>
              <a:t>　</a:t>
            </a:r>
            <a:r>
              <a:rPr lang="ja-JP" altLang="en-US" sz="857" dirty="0">
                <a:latin typeface="Meiryo UI" panose="020B0604030504040204" pitchFamily="50" charset="-128"/>
                <a:ea typeface="Meiryo UI" panose="020B0604030504040204" pitchFamily="50" charset="-128"/>
              </a:rPr>
              <a:t>会議名：大阪</a:t>
            </a:r>
            <a:r>
              <a:rPr lang="en-US" altLang="ja-JP" sz="857" dirty="0">
                <a:latin typeface="Meiryo UI" panose="020B0604030504040204" pitchFamily="50" charset="-128"/>
                <a:ea typeface="Meiryo UI" panose="020B0604030504040204" pitchFamily="50" charset="-128"/>
              </a:rPr>
              <a:t>DX</a:t>
            </a:r>
            <a:r>
              <a:rPr lang="ja-JP" altLang="en-US" sz="857" dirty="0">
                <a:latin typeface="Meiryo UI" panose="020B0604030504040204" pitchFamily="50" charset="-128"/>
                <a:ea typeface="Meiryo UI" panose="020B0604030504040204" pitchFamily="50" charset="-128"/>
              </a:rPr>
              <a:t>イニシアティブ（仮称）</a:t>
            </a:r>
            <a:endParaRPr lang="en-US" altLang="ja-JP" sz="857" b="1"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　　・構成員：知事、副知事、スマートシティ戦略部長、有識者等</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　　・検討チームの設置（府庁</a:t>
            </a:r>
            <a:r>
              <a:rPr lang="en-US" altLang="ja-JP" sz="857" dirty="0">
                <a:latin typeface="Meiryo UI" panose="020B0604030504040204" pitchFamily="50" charset="-128"/>
                <a:ea typeface="Meiryo UI" panose="020B0604030504040204" pitchFamily="50" charset="-128"/>
              </a:rPr>
              <a:t>DX</a:t>
            </a:r>
            <a:r>
              <a:rPr lang="ja-JP" altLang="en-US" sz="857" dirty="0">
                <a:latin typeface="Meiryo UI" panose="020B0604030504040204" pitchFamily="50" charset="-128"/>
                <a:ea typeface="Meiryo UI" panose="020B0604030504040204" pitchFamily="50" charset="-128"/>
              </a:rPr>
              <a:t>、市町村</a:t>
            </a:r>
            <a:r>
              <a:rPr lang="en-US" altLang="ja-JP" sz="857" dirty="0">
                <a:latin typeface="Meiryo UI" panose="020B0604030504040204" pitchFamily="50" charset="-128"/>
                <a:ea typeface="Meiryo UI" panose="020B0604030504040204" pitchFamily="50" charset="-128"/>
              </a:rPr>
              <a:t>DX</a:t>
            </a:r>
            <a:r>
              <a:rPr lang="ja-JP" altLang="en-US" sz="857" dirty="0">
                <a:latin typeface="Meiryo UI" panose="020B0604030504040204" pitchFamily="50" charset="-128"/>
                <a:ea typeface="Meiryo UI" panose="020B0604030504040204" pitchFamily="50" charset="-128"/>
              </a:rPr>
              <a:t>、制度・あり方検討）</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　　・スケジュール案</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　　　令和</a:t>
            </a:r>
            <a:r>
              <a:rPr lang="en-US" altLang="ja-JP" sz="857" dirty="0">
                <a:latin typeface="Meiryo UI" panose="020B0604030504040204" pitchFamily="50" charset="-128"/>
                <a:ea typeface="Meiryo UI" panose="020B0604030504040204" pitchFamily="50" charset="-128"/>
              </a:rPr>
              <a:t>4</a:t>
            </a:r>
            <a:r>
              <a:rPr lang="ja-JP" altLang="en-US" sz="857" dirty="0">
                <a:latin typeface="Meiryo UI" panose="020B0604030504040204" pitchFamily="50" charset="-128"/>
                <a:ea typeface="Meiryo UI" panose="020B0604030504040204" pitchFamily="50" charset="-128"/>
              </a:rPr>
              <a:t>年夏まで</a:t>
            </a:r>
            <a:r>
              <a:rPr lang="en-US" altLang="ja-JP" sz="857" dirty="0">
                <a:latin typeface="Meiryo UI" panose="020B0604030504040204" pitchFamily="50" charset="-128"/>
                <a:ea typeface="Meiryo UI" panose="020B0604030504040204" pitchFamily="50" charset="-128"/>
              </a:rPr>
              <a:t>…</a:t>
            </a:r>
            <a:r>
              <a:rPr lang="ja-JP" altLang="en-US" sz="857" dirty="0">
                <a:latin typeface="Meiryo UI" panose="020B0604030504040204" pitchFamily="50" charset="-128"/>
                <a:ea typeface="Meiryo UI" panose="020B0604030504040204" pitchFamily="50" charset="-128"/>
              </a:rPr>
              <a:t>将来像を実現するための推進体制の方向性の提示</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　 　　　　　 　年度末</a:t>
            </a:r>
            <a:r>
              <a:rPr lang="en-US" altLang="ja-JP" sz="857" dirty="0">
                <a:latin typeface="Meiryo UI" panose="020B0604030504040204" pitchFamily="50" charset="-128"/>
                <a:ea typeface="Meiryo UI" panose="020B0604030504040204" pitchFamily="50" charset="-128"/>
              </a:rPr>
              <a:t>…</a:t>
            </a:r>
            <a:r>
              <a:rPr lang="ja-JP" altLang="en-US" sz="857" dirty="0">
                <a:latin typeface="Meiryo UI" panose="020B0604030504040204" pitchFamily="50" charset="-128"/>
                <a:ea typeface="Meiryo UI" panose="020B0604030504040204" pitchFamily="50" charset="-128"/>
              </a:rPr>
              <a:t>最終取りまとめ</a:t>
            </a:r>
            <a:endParaRPr lang="en-US" altLang="ja-JP" sz="857" dirty="0">
              <a:latin typeface="Meiryo UI" panose="020B0604030504040204" pitchFamily="50" charset="-128"/>
              <a:ea typeface="Meiryo UI" panose="020B0604030504040204" pitchFamily="50" charset="-128"/>
            </a:endParaRPr>
          </a:p>
        </p:txBody>
      </p:sp>
      <p:grpSp>
        <p:nvGrpSpPr>
          <p:cNvPr id="293" name="グループ化 292"/>
          <p:cNvGrpSpPr/>
          <p:nvPr/>
        </p:nvGrpSpPr>
        <p:grpSpPr>
          <a:xfrm>
            <a:off x="4732051" y="5335784"/>
            <a:ext cx="4313359" cy="163250"/>
            <a:chOff x="77029" y="485586"/>
            <a:chExt cx="6038703" cy="270000"/>
          </a:xfrm>
        </p:grpSpPr>
        <p:sp>
          <p:nvSpPr>
            <p:cNvPr id="294" name="正方形/長方形 293"/>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推進体制のあり方検討</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295" name="ホームベース 294"/>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p>
          </p:txBody>
        </p:sp>
      </p:grpSp>
      <p:grpSp>
        <p:nvGrpSpPr>
          <p:cNvPr id="296" name="グループ化 295"/>
          <p:cNvGrpSpPr/>
          <p:nvPr/>
        </p:nvGrpSpPr>
        <p:grpSpPr>
          <a:xfrm>
            <a:off x="4732052" y="2873894"/>
            <a:ext cx="4505234" cy="220621"/>
            <a:chOff x="6624872" y="3016140"/>
            <a:chExt cx="6307328" cy="308870"/>
          </a:xfrm>
        </p:grpSpPr>
        <p:sp>
          <p:nvSpPr>
            <p:cNvPr id="297" name="正方形/長方形 296"/>
            <p:cNvSpPr/>
            <p:nvPr/>
          </p:nvSpPr>
          <p:spPr>
            <a:xfrm>
              <a:off x="6624872" y="3040905"/>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スマートシティ事業</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298" name="ホームベース 297"/>
            <p:cNvSpPr/>
            <p:nvPr/>
          </p:nvSpPr>
          <p:spPr>
            <a:xfrm>
              <a:off x="6631206" y="3040905"/>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p>
          </p:txBody>
        </p:sp>
        <p:sp>
          <p:nvSpPr>
            <p:cNvPr id="299" name="コンテンツ プレースホルダー 2"/>
            <p:cNvSpPr txBox="1">
              <a:spLocks/>
            </p:cNvSpPr>
            <p:nvPr/>
          </p:nvSpPr>
          <p:spPr>
            <a:xfrm>
              <a:off x="9508004" y="3016140"/>
              <a:ext cx="3424196" cy="308870"/>
            </a:xfrm>
            <a:prstGeom prst="roundRect">
              <a:avLst/>
            </a:prstGeom>
            <a:ln>
              <a:noFill/>
            </a:ln>
          </p:spPr>
          <p:txBody>
            <a:bodyPr vert="horz" lIns="65314" tIns="32657" rIns="65314" bIns="32657"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住民や企業に対して直接的にサービスを提供する事業</a:t>
              </a:r>
            </a:p>
          </p:txBody>
        </p:sp>
      </p:grpSp>
      <p:grpSp>
        <p:nvGrpSpPr>
          <p:cNvPr id="300" name="グループ化 299"/>
          <p:cNvGrpSpPr/>
          <p:nvPr/>
        </p:nvGrpSpPr>
        <p:grpSpPr>
          <a:xfrm>
            <a:off x="4726726" y="1200643"/>
            <a:ext cx="4313359" cy="220621"/>
            <a:chOff x="6617416" y="545083"/>
            <a:chExt cx="6038703" cy="308870"/>
          </a:xfrm>
        </p:grpSpPr>
        <p:sp>
          <p:nvSpPr>
            <p:cNvPr id="301" name="正方形/長方形 300"/>
            <p:cNvSpPr/>
            <p:nvPr/>
          </p:nvSpPr>
          <p:spPr>
            <a:xfrm>
              <a:off x="6617416" y="561410"/>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府庁</a:t>
              </a:r>
              <a:r>
                <a:rPr lang="en-US" altLang="ja-JP" sz="1143" b="1" dirty="0">
                  <a:solidFill>
                    <a:schemeClr val="tx1"/>
                  </a:solidFill>
                  <a:latin typeface="BIZ UDPゴシック" panose="020B0400000000000000" pitchFamily="50" charset="-128"/>
                  <a:ea typeface="BIZ UDPゴシック" panose="020B0400000000000000" pitchFamily="50" charset="-128"/>
                </a:rPr>
                <a:t>DX</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302" name="ホームベース 301"/>
            <p:cNvSpPr/>
            <p:nvPr/>
          </p:nvSpPr>
          <p:spPr>
            <a:xfrm>
              <a:off x="6617416" y="561410"/>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p>
          </p:txBody>
        </p:sp>
        <p:sp>
          <p:nvSpPr>
            <p:cNvPr id="303" name="コンテンツ プレースホルダー 2"/>
            <p:cNvSpPr txBox="1">
              <a:spLocks/>
            </p:cNvSpPr>
            <p:nvPr/>
          </p:nvSpPr>
          <p:spPr>
            <a:xfrm>
              <a:off x="8315373" y="545083"/>
              <a:ext cx="3500396" cy="308870"/>
            </a:xfrm>
            <a:prstGeom prst="roundRect">
              <a:avLst/>
            </a:prstGeom>
            <a:ln>
              <a:noFill/>
            </a:ln>
          </p:spPr>
          <p:txBody>
            <a:bodyPr vert="horz" lIns="65314" tIns="32657" rIns="65314" bIns="32657"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行政内部の業務の効率化や生産性の向上を図る事業</a:t>
              </a:r>
            </a:p>
          </p:txBody>
        </p:sp>
      </p:grpSp>
      <p:grpSp>
        <p:nvGrpSpPr>
          <p:cNvPr id="304" name="グループ化 303"/>
          <p:cNvGrpSpPr/>
          <p:nvPr/>
        </p:nvGrpSpPr>
        <p:grpSpPr>
          <a:xfrm>
            <a:off x="89571" y="1713073"/>
            <a:ext cx="4313359" cy="192857"/>
            <a:chOff x="77029" y="485586"/>
            <a:chExt cx="6038703" cy="270000"/>
          </a:xfrm>
        </p:grpSpPr>
        <p:sp>
          <p:nvSpPr>
            <p:cNvPr id="305" name="正方形/長方形 304"/>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直面するデジタル化の状況</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306" name="ホームベース 305"/>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solidFill>
                  <a:schemeClr val="tx1"/>
                </a:solidFill>
              </a:endParaRPr>
            </a:p>
          </p:txBody>
        </p:sp>
      </p:grpSp>
      <p:sp>
        <p:nvSpPr>
          <p:cNvPr id="307" name="コンテンツ プレースホルダー 2"/>
          <p:cNvSpPr txBox="1">
            <a:spLocks/>
          </p:cNvSpPr>
          <p:nvPr/>
        </p:nvSpPr>
        <p:spPr>
          <a:xfrm>
            <a:off x="95343" y="1895219"/>
            <a:ext cx="2258246" cy="914144"/>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諸外国との比較</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a:t>
            </a:r>
          </a:p>
          <a:p>
            <a:pPr marL="0" indent="0">
              <a:lnSpc>
                <a:spcPct val="100000"/>
              </a:lnSpc>
              <a:spcBef>
                <a:spcPts val="0"/>
              </a:spcBef>
              <a:buNone/>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・我が国のデジタル化は諸外国と比較して遅れが顕著（国際調査機関におけるデジタル競争力ランキングで日本は</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64</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の国・地域中</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位）</a:t>
            </a:r>
            <a:endParaRPr lang="en-US"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・電子政府先進国：デンマーク、韓国</a:t>
            </a:r>
            <a:endParaRPr lang="en-US" altLang="ja-JP" sz="857"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8" name="コンテンツ プレースホルダー 2"/>
          <p:cNvSpPr txBox="1">
            <a:spLocks/>
          </p:cNvSpPr>
          <p:nvPr/>
        </p:nvSpPr>
        <p:spPr>
          <a:xfrm>
            <a:off x="2301165" y="1895220"/>
            <a:ext cx="2297819" cy="655212"/>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他団体との比較</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a:t>
            </a:r>
          </a:p>
          <a:p>
            <a:pPr marL="0" indent="0">
              <a:lnSpc>
                <a:spcPct val="100000"/>
              </a:lnSpc>
              <a:spcBef>
                <a:spcPts val="0"/>
              </a:spcBef>
              <a:buNone/>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・大阪府の情報化施策の取組みは遅れている</a:t>
            </a:r>
            <a:b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年国調査にもとづく民間ランキングで</a:t>
            </a:r>
            <a:endParaRPr lang="en-US" altLang="ja-JP" sz="857" kern="100" dirty="0">
              <a:latin typeface="Meiryo UI" panose="020B0604030504040204" pitchFamily="50" charset="-128"/>
              <a:ea typeface="Meiryo UI" panose="020B0604030504040204" pitchFamily="50" charset="-128"/>
              <a:cs typeface="Meiryo UI" panose="020B0604030504040204" pitchFamily="50" charset="-128"/>
            </a:endParaRPr>
          </a:p>
          <a:p>
            <a:pPr marL="0" indent="0">
              <a:lnSpc>
                <a:spcPct val="100000"/>
              </a:lnSpc>
              <a:spcBef>
                <a:spcPts val="0"/>
              </a:spcBef>
              <a:buNone/>
            </a:pP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　大阪府は</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47</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団体中</a:t>
            </a:r>
            <a:r>
              <a:rPr lang="en-US" altLang="ja-JP" sz="857" kern="1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857" kern="100" dirty="0">
                <a:latin typeface="Meiryo UI" panose="020B0604030504040204" pitchFamily="50" charset="-128"/>
                <a:ea typeface="Meiryo UI" panose="020B0604030504040204" pitchFamily="50" charset="-128"/>
                <a:cs typeface="Meiryo UI" panose="020B0604030504040204" pitchFamily="50" charset="-128"/>
              </a:rPr>
              <a:t>位）</a:t>
            </a:r>
          </a:p>
        </p:txBody>
      </p:sp>
      <p:grpSp>
        <p:nvGrpSpPr>
          <p:cNvPr id="309" name="グループ化 308">
            <a:extLst>
              <a:ext uri="{FF2B5EF4-FFF2-40B4-BE49-F238E27FC236}">
                <a16:creationId xmlns:a16="http://schemas.microsoft.com/office/drawing/2014/main" id="{89DAC4A1-10D4-4AA2-B5EB-4AEBEFB4B5F3}"/>
              </a:ext>
            </a:extLst>
          </p:cNvPr>
          <p:cNvGrpSpPr/>
          <p:nvPr/>
        </p:nvGrpSpPr>
        <p:grpSpPr>
          <a:xfrm>
            <a:off x="4739824" y="3758555"/>
            <a:ext cx="4313359" cy="192857"/>
            <a:chOff x="77029" y="485586"/>
            <a:chExt cx="6038703" cy="270000"/>
          </a:xfrm>
        </p:grpSpPr>
        <p:sp>
          <p:nvSpPr>
            <p:cNvPr id="310" name="正方形/長方形 309">
              <a:extLst>
                <a:ext uri="{FF2B5EF4-FFF2-40B4-BE49-F238E27FC236}">
                  <a16:creationId xmlns:a16="http://schemas.microsoft.com/office/drawing/2014/main" id="{932CE541-4DAE-4D58-819F-B92A72D36DFB}"/>
                </a:ext>
              </a:extLst>
            </p:cNvPr>
            <p:cNvSpPr/>
            <p:nvPr/>
          </p:nvSpPr>
          <p:spPr>
            <a:xfrm>
              <a:off x="77029" y="485586"/>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広域データ連携基盤の構築</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311" name="ホームベース 73">
              <a:extLst>
                <a:ext uri="{FF2B5EF4-FFF2-40B4-BE49-F238E27FC236}">
                  <a16:creationId xmlns:a16="http://schemas.microsoft.com/office/drawing/2014/main" id="{BFD841AF-1A64-4ED1-9470-096180EA9656}"/>
                </a:ext>
              </a:extLst>
            </p:cNvPr>
            <p:cNvSpPr/>
            <p:nvPr/>
          </p:nvSpPr>
          <p:spPr>
            <a:xfrm>
              <a:off x="83363" y="485586"/>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solidFill>
                  <a:schemeClr val="tx1"/>
                </a:solidFill>
              </a:endParaRPr>
            </a:p>
          </p:txBody>
        </p:sp>
      </p:grpSp>
      <p:sp>
        <p:nvSpPr>
          <p:cNvPr id="312" name="二等辺三角形 311"/>
          <p:cNvSpPr/>
          <p:nvPr/>
        </p:nvSpPr>
        <p:spPr>
          <a:xfrm rot="10800000">
            <a:off x="1361220" y="5086152"/>
            <a:ext cx="1868815" cy="117041"/>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19" dirty="0"/>
          </a:p>
        </p:txBody>
      </p:sp>
      <p:grpSp>
        <p:nvGrpSpPr>
          <p:cNvPr id="313" name="グループ化 312"/>
          <p:cNvGrpSpPr/>
          <p:nvPr/>
        </p:nvGrpSpPr>
        <p:grpSpPr>
          <a:xfrm>
            <a:off x="4739824" y="2108914"/>
            <a:ext cx="4313359" cy="220621"/>
            <a:chOff x="6617416" y="545083"/>
            <a:chExt cx="6038703" cy="308870"/>
          </a:xfrm>
        </p:grpSpPr>
        <p:sp>
          <p:nvSpPr>
            <p:cNvPr id="314" name="正方形/長方形 313"/>
            <p:cNvSpPr/>
            <p:nvPr/>
          </p:nvSpPr>
          <p:spPr>
            <a:xfrm>
              <a:off x="6617416" y="561410"/>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市町村</a:t>
              </a:r>
              <a:r>
                <a:rPr lang="en-US" altLang="ja-JP" sz="1143" b="1" dirty="0">
                  <a:solidFill>
                    <a:schemeClr val="tx1"/>
                  </a:solidFill>
                  <a:latin typeface="BIZ UDPゴシック" panose="020B0400000000000000" pitchFamily="50" charset="-128"/>
                  <a:ea typeface="BIZ UDPゴシック" panose="020B0400000000000000" pitchFamily="50" charset="-128"/>
                </a:rPr>
                <a:t>DX</a:t>
              </a:r>
              <a:r>
                <a:rPr lang="ja-JP" altLang="en-US" sz="1143" b="1" dirty="0">
                  <a:solidFill>
                    <a:schemeClr val="tx1"/>
                  </a:solidFill>
                  <a:latin typeface="BIZ UDPゴシック" panose="020B0400000000000000" pitchFamily="50" charset="-128"/>
                  <a:ea typeface="BIZ UDPゴシック" panose="020B0400000000000000" pitchFamily="50" charset="-128"/>
                </a:rPr>
                <a:t>支援</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315" name="ホームベース 314"/>
            <p:cNvSpPr/>
            <p:nvPr/>
          </p:nvSpPr>
          <p:spPr>
            <a:xfrm>
              <a:off x="6617416" y="561410"/>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p>
          </p:txBody>
        </p:sp>
        <p:sp>
          <p:nvSpPr>
            <p:cNvPr id="316" name="コンテンツ プレースホルダー 2"/>
            <p:cNvSpPr txBox="1">
              <a:spLocks/>
            </p:cNvSpPr>
            <p:nvPr/>
          </p:nvSpPr>
          <p:spPr>
            <a:xfrm>
              <a:off x="8935261" y="545083"/>
              <a:ext cx="3720858" cy="308870"/>
            </a:xfrm>
            <a:prstGeom prst="roundRect">
              <a:avLst/>
            </a:prstGeom>
            <a:ln>
              <a:noFill/>
            </a:ln>
          </p:spPr>
          <p:txBody>
            <a:bodyPr vert="horz" lIns="65314" tIns="32657" rIns="65314" bIns="32657" rtlCol="0" anchor="ctr">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786" dirty="0">
                  <a:latin typeface="Meiryo UI" panose="020B0604030504040204" pitchFamily="50" charset="-128"/>
                  <a:ea typeface="Meiryo UI" panose="020B0604030504040204" pitchFamily="50" charset="-128"/>
                </a:rPr>
                <a:t>府域市町村の業務の効率化や生産性の向上支援を図る事業</a:t>
              </a:r>
            </a:p>
          </p:txBody>
        </p:sp>
      </p:grpSp>
      <p:sp>
        <p:nvSpPr>
          <p:cNvPr id="317" name="コンテンツ プレースホルダー 2"/>
          <p:cNvSpPr txBox="1">
            <a:spLocks/>
          </p:cNvSpPr>
          <p:nvPr/>
        </p:nvSpPr>
        <p:spPr>
          <a:xfrm>
            <a:off x="4689483" y="2295566"/>
            <a:ext cx="4435776" cy="593532"/>
          </a:xfrm>
          <a:prstGeom prst="rect">
            <a:avLst/>
          </a:prstGeom>
          <a:ln>
            <a:noFill/>
          </a:ln>
        </p:spPr>
        <p:txBody>
          <a:bodyPr vert="horz"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財政状況や規模の大小に左右されずに、住民がデジタルサービスを享受できるように大阪府が支援</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・共同調達の対象システムの拡大</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・ガバメントクラウド移行支援</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共同化について、調達のみならず、運用一元化など更なる拡大に向けた体制の検討</a:t>
            </a:r>
            <a:endParaRPr lang="en-US" altLang="ja-JP" sz="857" dirty="0">
              <a:latin typeface="Meiryo UI" panose="020B0604030504040204" pitchFamily="50" charset="-128"/>
              <a:ea typeface="Meiryo UI" panose="020B0604030504040204" pitchFamily="50" charset="-128"/>
            </a:endParaRPr>
          </a:p>
        </p:txBody>
      </p:sp>
      <p:sp>
        <p:nvSpPr>
          <p:cNvPr id="318" name="コンテンツ プレースホルダー 2"/>
          <p:cNvSpPr txBox="1">
            <a:spLocks/>
          </p:cNvSpPr>
          <p:nvPr/>
        </p:nvSpPr>
        <p:spPr>
          <a:xfrm>
            <a:off x="6609357" y="2426840"/>
            <a:ext cx="2224734" cy="335698"/>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・財政面、人材面における支援</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（補助金、市町村アドバイザー）</a:t>
            </a:r>
            <a:endParaRPr lang="en-US" altLang="ja-JP" sz="857" dirty="0">
              <a:latin typeface="Meiryo UI" panose="020B0604030504040204" pitchFamily="50" charset="-128"/>
              <a:ea typeface="Meiryo UI" panose="020B0604030504040204" pitchFamily="50" charset="-128"/>
            </a:endParaRPr>
          </a:p>
        </p:txBody>
      </p:sp>
      <p:sp>
        <p:nvSpPr>
          <p:cNvPr id="319" name="コンテンツ プレースホルダー 2"/>
          <p:cNvSpPr txBox="1">
            <a:spLocks/>
          </p:cNvSpPr>
          <p:nvPr/>
        </p:nvSpPr>
        <p:spPr>
          <a:xfrm>
            <a:off x="2828798" y="4101894"/>
            <a:ext cx="1447628" cy="437850"/>
          </a:xfrm>
          <a:prstGeom prst="roundRect">
            <a:avLst/>
          </a:prstGeom>
          <a:ln>
            <a:solidFill>
              <a:schemeClr val="tx1"/>
            </a:solidFill>
            <a:prstDash val="sysDot"/>
          </a:ln>
        </p:spPr>
        <p:txBody>
          <a:bodyPr vert="horz" wrap="square" lIns="0" tIns="0" rIns="0" bIns="0" rtlCol="0" anchor="ctr">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643" dirty="0">
                <a:latin typeface="Meiryo UI" panose="020B0604030504040204" pitchFamily="50" charset="-128"/>
                <a:ea typeface="Meiryo UI" panose="020B0604030504040204" pitchFamily="50" charset="-128"/>
              </a:rPr>
              <a:t>（</a:t>
            </a:r>
            <a:r>
              <a:rPr lang="en-US" altLang="ja-JP" sz="643" dirty="0">
                <a:latin typeface="Meiryo UI" panose="020B0604030504040204" pitchFamily="50" charset="-128"/>
                <a:ea typeface="Meiryo UI" panose="020B0604030504040204" pitchFamily="50" charset="-128"/>
              </a:rPr>
              <a:t>※</a:t>
            </a:r>
            <a:r>
              <a:rPr lang="ja-JP" altLang="en-US" sz="643" dirty="0">
                <a:latin typeface="Meiryo UI" panose="020B0604030504040204" pitchFamily="50" charset="-128"/>
                <a:ea typeface="Meiryo UI" panose="020B0604030504040204" pitchFamily="50" charset="-128"/>
              </a:rPr>
              <a:t>）ベンダーロックイン</a:t>
            </a:r>
            <a:r>
              <a:rPr lang="en-US" altLang="ja-JP" sz="643" dirty="0">
                <a:latin typeface="Meiryo UI" panose="020B0604030504040204" pitchFamily="50" charset="-128"/>
                <a:ea typeface="Meiryo UI" panose="020B0604030504040204" pitchFamily="50" charset="-128"/>
              </a:rPr>
              <a:t>…</a:t>
            </a:r>
            <a:r>
              <a:rPr lang="ja-JP" altLang="en-US" sz="643" dirty="0">
                <a:latin typeface="Meiryo UI" panose="020B0604030504040204" pitchFamily="50" charset="-128"/>
                <a:ea typeface="Meiryo UI" panose="020B0604030504040204" pitchFamily="50" charset="-128"/>
              </a:rPr>
              <a:t>情報システムが独自の仕様となった結果、導入した企業（ベンダー）以外が改修やメンテナンスを行えず、他社の参入が難しくなる状況のこと</a:t>
            </a:r>
            <a:endParaRPr lang="en-US" altLang="ja-JP" sz="643" dirty="0">
              <a:latin typeface="Meiryo UI" panose="020B0604030504040204" pitchFamily="50" charset="-128"/>
              <a:ea typeface="Meiryo UI" panose="020B0604030504040204" pitchFamily="50" charset="-128"/>
            </a:endParaRPr>
          </a:p>
        </p:txBody>
      </p:sp>
      <p:sp>
        <p:nvSpPr>
          <p:cNvPr id="320" name="コンテンツ プレースホルダー 2"/>
          <p:cNvSpPr txBox="1">
            <a:spLocks/>
          </p:cNvSpPr>
          <p:nvPr/>
        </p:nvSpPr>
        <p:spPr>
          <a:xfrm>
            <a:off x="149939" y="6363529"/>
            <a:ext cx="4278141" cy="467344"/>
          </a:xfrm>
          <a:prstGeom prst="rect">
            <a:avLst/>
          </a:prstGeom>
          <a:ln>
            <a:noFill/>
          </a:ln>
        </p:spPr>
        <p:txBody>
          <a:bodyPr vert="horz" wrap="square"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gn="ctr">
              <a:lnSpc>
                <a:spcPct val="100000"/>
              </a:lnSpc>
              <a:spcBef>
                <a:spcPts val="0"/>
              </a:spcBef>
              <a:buNone/>
            </a:pPr>
            <a:r>
              <a:rPr lang="ja-JP" altLang="en-US" sz="929" b="1" dirty="0">
                <a:latin typeface="Meiryo UI" panose="020B0604030504040204" pitchFamily="50" charset="-128"/>
                <a:ea typeface="Meiryo UI" panose="020B0604030504040204" pitchFamily="50" charset="-128"/>
              </a:rPr>
              <a:t>府庁・市町村の</a:t>
            </a:r>
            <a:r>
              <a:rPr lang="en-US" altLang="ja-JP" sz="929" b="1" dirty="0">
                <a:latin typeface="Meiryo UI" panose="020B0604030504040204" pitchFamily="50" charset="-128"/>
                <a:ea typeface="Meiryo UI" panose="020B0604030504040204" pitchFamily="50" charset="-128"/>
              </a:rPr>
              <a:t>DX</a:t>
            </a:r>
            <a:r>
              <a:rPr lang="ja-JP" altLang="en-US" sz="929" b="1" dirty="0">
                <a:latin typeface="Meiryo UI" panose="020B0604030504040204" pitchFamily="50" charset="-128"/>
                <a:ea typeface="Meiryo UI" panose="020B0604030504040204" pitchFamily="50" charset="-128"/>
              </a:rPr>
              <a:t>やスマートシティ事業の取組みの強化</a:t>
            </a:r>
            <a:endParaRPr lang="en-US" altLang="ja-JP" sz="929" b="1" dirty="0">
              <a:latin typeface="Meiryo UI" panose="020B0604030504040204" pitchFamily="50" charset="-128"/>
              <a:ea typeface="Meiryo UI" panose="020B0604030504040204" pitchFamily="50" charset="-128"/>
            </a:endParaRPr>
          </a:p>
          <a:p>
            <a:pPr marL="0" indent="0" algn="ctr">
              <a:lnSpc>
                <a:spcPct val="100000"/>
              </a:lnSpc>
              <a:spcBef>
                <a:spcPts val="0"/>
              </a:spcBef>
              <a:buNone/>
            </a:pPr>
            <a:r>
              <a:rPr lang="ja-JP" altLang="en-US" sz="750" dirty="0">
                <a:latin typeface="Meiryo UI" panose="020B0604030504040204" pitchFamily="50" charset="-128"/>
                <a:ea typeface="Meiryo UI" panose="020B0604030504040204" pitchFamily="50" charset="-128"/>
              </a:rPr>
              <a:t>＋</a:t>
            </a:r>
            <a:endParaRPr lang="en-US" altLang="ja-JP" sz="857" dirty="0">
              <a:latin typeface="Meiryo UI" panose="020B0604030504040204" pitchFamily="50" charset="-128"/>
              <a:ea typeface="Meiryo UI" panose="020B0604030504040204" pitchFamily="50" charset="-128"/>
            </a:endParaRPr>
          </a:p>
          <a:p>
            <a:pPr marL="0" indent="0" algn="ctr">
              <a:lnSpc>
                <a:spcPct val="100000"/>
              </a:lnSpc>
              <a:spcBef>
                <a:spcPts val="0"/>
              </a:spcBef>
              <a:buNone/>
            </a:pPr>
            <a:r>
              <a:rPr lang="ja-JP" altLang="en-US" sz="929" b="1" dirty="0">
                <a:latin typeface="Meiryo UI" panose="020B0604030504040204" pitchFamily="50" charset="-128"/>
                <a:ea typeface="Meiryo UI" panose="020B0604030504040204" pitchFamily="50" charset="-128"/>
              </a:rPr>
              <a:t>これらを進めるための基盤や推進力ともなるべきデータ連携基盤、人材、体制の強化</a:t>
            </a:r>
          </a:p>
        </p:txBody>
      </p:sp>
      <p:sp>
        <p:nvSpPr>
          <p:cNvPr id="321" name="二等辺三角形 320"/>
          <p:cNvSpPr/>
          <p:nvPr/>
        </p:nvSpPr>
        <p:spPr>
          <a:xfrm rot="10800000">
            <a:off x="1361220" y="6278368"/>
            <a:ext cx="1868815" cy="117041"/>
          </a:xfrm>
          <a:prstGeom prst="triangle">
            <a:avLst/>
          </a:prstGeom>
          <a:solidFill>
            <a:schemeClr val="tx2">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19" dirty="0"/>
          </a:p>
        </p:txBody>
      </p:sp>
      <p:sp>
        <p:nvSpPr>
          <p:cNvPr id="322" name="左大かっこ 321"/>
          <p:cNvSpPr/>
          <p:nvPr/>
        </p:nvSpPr>
        <p:spPr>
          <a:xfrm>
            <a:off x="4597966" y="1212306"/>
            <a:ext cx="201763" cy="2455309"/>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19"/>
          </a:p>
        </p:txBody>
      </p:sp>
      <p:sp>
        <p:nvSpPr>
          <p:cNvPr id="323" name="楕円 322"/>
          <p:cNvSpPr/>
          <p:nvPr/>
        </p:nvSpPr>
        <p:spPr>
          <a:xfrm>
            <a:off x="4494446" y="1343854"/>
            <a:ext cx="205714" cy="20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57" dirty="0">
                <a:latin typeface="BIZ UDPゴシック" panose="020B0400000000000000" pitchFamily="50" charset="-128"/>
                <a:ea typeface="BIZ UDPゴシック" panose="020B0400000000000000" pitchFamily="50" charset="-128"/>
              </a:rPr>
              <a:t>1</a:t>
            </a:r>
            <a:endParaRPr kumimoji="1" lang="ja-JP" altLang="en-US" sz="857" dirty="0">
              <a:latin typeface="BIZ UDPゴシック" panose="020B0400000000000000" pitchFamily="50" charset="-128"/>
              <a:ea typeface="BIZ UDPゴシック" panose="020B0400000000000000" pitchFamily="50" charset="-128"/>
            </a:endParaRPr>
          </a:p>
        </p:txBody>
      </p:sp>
      <p:sp>
        <p:nvSpPr>
          <p:cNvPr id="324" name="左大かっこ 323"/>
          <p:cNvSpPr/>
          <p:nvPr/>
        </p:nvSpPr>
        <p:spPr>
          <a:xfrm>
            <a:off x="4590320" y="3748292"/>
            <a:ext cx="232124" cy="2975352"/>
          </a:xfrm>
          <a:prstGeom prst="leftBracket">
            <a:avLst>
              <a:gd name="adj" fmla="val 750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19"/>
          </a:p>
        </p:txBody>
      </p:sp>
      <p:sp>
        <p:nvSpPr>
          <p:cNvPr id="325" name="楕円 324"/>
          <p:cNvSpPr/>
          <p:nvPr/>
        </p:nvSpPr>
        <p:spPr>
          <a:xfrm>
            <a:off x="4494446" y="3974574"/>
            <a:ext cx="205714" cy="20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57" dirty="0">
                <a:latin typeface="BIZ UDPゴシック" panose="020B0400000000000000" pitchFamily="50" charset="-128"/>
                <a:ea typeface="BIZ UDPゴシック" panose="020B0400000000000000" pitchFamily="50" charset="-128"/>
              </a:rPr>
              <a:t>２</a:t>
            </a:r>
            <a:endParaRPr kumimoji="1" lang="en-US" altLang="ja-JP" sz="857" dirty="0">
              <a:latin typeface="BIZ UDPゴシック" panose="020B0400000000000000" pitchFamily="50" charset="-128"/>
              <a:ea typeface="BIZ UDPゴシック" panose="020B0400000000000000" pitchFamily="50" charset="-128"/>
            </a:endParaRPr>
          </a:p>
        </p:txBody>
      </p:sp>
      <p:sp>
        <p:nvSpPr>
          <p:cNvPr id="326" name="楕円 325"/>
          <p:cNvSpPr/>
          <p:nvPr/>
        </p:nvSpPr>
        <p:spPr>
          <a:xfrm>
            <a:off x="587517" y="6378584"/>
            <a:ext cx="205714" cy="20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857" dirty="0">
                <a:latin typeface="BIZ UDPゴシック" panose="020B0400000000000000" pitchFamily="50" charset="-128"/>
                <a:ea typeface="BIZ UDPゴシック" panose="020B0400000000000000" pitchFamily="50" charset="-128"/>
              </a:rPr>
              <a:t>1</a:t>
            </a:r>
            <a:endParaRPr kumimoji="1" lang="ja-JP" altLang="en-US" sz="857" dirty="0">
              <a:latin typeface="BIZ UDPゴシック" panose="020B0400000000000000" pitchFamily="50" charset="-128"/>
              <a:ea typeface="BIZ UDPゴシック" panose="020B0400000000000000" pitchFamily="50" charset="-128"/>
            </a:endParaRPr>
          </a:p>
        </p:txBody>
      </p:sp>
      <p:sp>
        <p:nvSpPr>
          <p:cNvPr id="327" name="楕円 326"/>
          <p:cNvSpPr/>
          <p:nvPr/>
        </p:nvSpPr>
        <p:spPr>
          <a:xfrm>
            <a:off x="62997" y="6637773"/>
            <a:ext cx="205714" cy="2057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857" dirty="0">
                <a:latin typeface="BIZ UDPゴシック" panose="020B0400000000000000" pitchFamily="50" charset="-128"/>
                <a:ea typeface="BIZ UDPゴシック" panose="020B0400000000000000" pitchFamily="50" charset="-128"/>
              </a:rPr>
              <a:t>２</a:t>
            </a:r>
            <a:endParaRPr kumimoji="1" lang="en-US" altLang="ja-JP" sz="857" dirty="0">
              <a:latin typeface="BIZ UDPゴシック" panose="020B0400000000000000" pitchFamily="50" charset="-128"/>
              <a:ea typeface="BIZ UDPゴシック" panose="020B0400000000000000" pitchFamily="50" charset="-128"/>
            </a:endParaRPr>
          </a:p>
        </p:txBody>
      </p:sp>
      <p:sp>
        <p:nvSpPr>
          <p:cNvPr id="328" name="コンテンツ プレースホルダー 2"/>
          <p:cNvSpPr txBox="1">
            <a:spLocks/>
          </p:cNvSpPr>
          <p:nvPr/>
        </p:nvSpPr>
        <p:spPr>
          <a:xfrm>
            <a:off x="4689482" y="577321"/>
            <a:ext cx="1866436" cy="595091"/>
          </a:xfrm>
          <a:prstGeom prst="rect">
            <a:avLst/>
          </a:prstGeom>
          <a:ln>
            <a:noFill/>
          </a:ln>
        </p:spPr>
        <p:txBody>
          <a:bodyPr vert="horz" wrap="square" lIns="64286" tIns="33429" rIns="64286" bIns="33429"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「デジタルファースト」、「ワンスオンリー」、「ワンストップ」を実現し、府民や企業への行政サービスを高度化させ、生活の質（</a:t>
            </a:r>
            <a:r>
              <a:rPr lang="en-US" altLang="ja-JP" sz="857" dirty="0" err="1">
                <a:latin typeface="Meiryo UI" panose="020B0604030504040204" pitchFamily="50" charset="-128"/>
                <a:ea typeface="Meiryo UI" panose="020B0604030504040204" pitchFamily="50" charset="-128"/>
              </a:rPr>
              <a:t>QoL</a:t>
            </a:r>
            <a:r>
              <a:rPr lang="ja-JP" altLang="en-US" sz="857" dirty="0">
                <a:latin typeface="Meiryo UI" panose="020B0604030504040204" pitchFamily="50" charset="-128"/>
                <a:ea typeface="Meiryo UI" panose="020B0604030504040204" pitchFamily="50" charset="-128"/>
              </a:rPr>
              <a:t>）、利便性を向上</a:t>
            </a:r>
            <a:endParaRPr lang="en-US" altLang="ja-JP" sz="857" dirty="0">
              <a:latin typeface="Meiryo UI" panose="020B0604030504040204" pitchFamily="50" charset="-128"/>
              <a:ea typeface="Meiryo UI" panose="020B0604030504040204" pitchFamily="50" charset="-128"/>
            </a:endParaRPr>
          </a:p>
        </p:txBody>
      </p:sp>
      <p:grpSp>
        <p:nvGrpSpPr>
          <p:cNvPr id="329" name="グループ化 328"/>
          <p:cNvGrpSpPr/>
          <p:nvPr/>
        </p:nvGrpSpPr>
        <p:grpSpPr>
          <a:xfrm>
            <a:off x="4726726" y="389647"/>
            <a:ext cx="4313359" cy="192857"/>
            <a:chOff x="6617416" y="561410"/>
            <a:chExt cx="6038703" cy="270000"/>
          </a:xfrm>
        </p:grpSpPr>
        <p:sp>
          <p:nvSpPr>
            <p:cNvPr id="330" name="正方形/長方形 329"/>
            <p:cNvSpPr/>
            <p:nvPr/>
          </p:nvSpPr>
          <p:spPr>
            <a:xfrm>
              <a:off x="6617416" y="561410"/>
              <a:ext cx="6038703" cy="27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143" b="1" dirty="0">
                  <a:solidFill>
                    <a:schemeClr val="tx1"/>
                  </a:solidFill>
                  <a:latin typeface="BIZ UDPゴシック" panose="020B0400000000000000" pitchFamily="50" charset="-128"/>
                  <a:ea typeface="BIZ UDPゴシック" panose="020B0400000000000000" pitchFamily="50" charset="-128"/>
                </a:rPr>
                <a:t>　　　　　目指すべき姿</a:t>
              </a:r>
              <a:endParaRPr kumimoji="1" lang="ja-JP" altLang="en-US" sz="1143" b="1" dirty="0">
                <a:solidFill>
                  <a:schemeClr val="tx1"/>
                </a:solidFill>
                <a:latin typeface="BIZ UDPゴシック" panose="020B0400000000000000" pitchFamily="50" charset="-128"/>
                <a:ea typeface="BIZ UDPゴシック" panose="020B0400000000000000" pitchFamily="50" charset="-128"/>
              </a:endParaRPr>
            </a:p>
          </p:txBody>
        </p:sp>
        <p:sp>
          <p:nvSpPr>
            <p:cNvPr id="331" name="ホームベース 330"/>
            <p:cNvSpPr/>
            <p:nvPr/>
          </p:nvSpPr>
          <p:spPr>
            <a:xfrm>
              <a:off x="6617416" y="561410"/>
              <a:ext cx="571047"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786" b="1"/>
            </a:p>
          </p:txBody>
        </p:sp>
      </p:grpSp>
      <p:sp>
        <p:nvSpPr>
          <p:cNvPr id="332" name="コンテンツ プレースホルダー 2">
            <a:extLst>
              <a:ext uri="{FF2B5EF4-FFF2-40B4-BE49-F238E27FC236}">
                <a16:creationId xmlns:a16="http://schemas.microsoft.com/office/drawing/2014/main" id="{AB9CE742-56D2-4208-986F-EA8D143E6F8E}"/>
              </a:ext>
            </a:extLst>
          </p:cNvPr>
          <p:cNvSpPr txBox="1">
            <a:spLocks/>
          </p:cNvSpPr>
          <p:nvPr/>
        </p:nvSpPr>
        <p:spPr>
          <a:xfrm>
            <a:off x="4689482" y="3946489"/>
            <a:ext cx="4350603" cy="461638"/>
          </a:xfrm>
          <a:prstGeom prst="rect">
            <a:avLst/>
          </a:prstGeom>
          <a:ln>
            <a:noFill/>
          </a:ln>
        </p:spPr>
        <p:txBody>
          <a:bodyPr vert="horz" wrap="square"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スマートシティに必要不可欠な社会インフラとして広域のデータ連携基盤を構築</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・データ連携基盤及びコミュニケーション基盤（ポータル）の構築</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・これらを運営するルール及び管理体制の検討</a:t>
            </a:r>
            <a:endParaRPr lang="en-US" altLang="ja-JP" sz="857" dirty="0">
              <a:latin typeface="Meiryo UI" panose="020B0604030504040204" pitchFamily="50" charset="-128"/>
              <a:ea typeface="Meiryo UI" panose="020B0604030504040204" pitchFamily="50" charset="-128"/>
            </a:endParaRPr>
          </a:p>
        </p:txBody>
      </p:sp>
      <p:sp>
        <p:nvSpPr>
          <p:cNvPr id="333" name="コンテンツ プレースホルダー 2">
            <a:extLst>
              <a:ext uri="{FF2B5EF4-FFF2-40B4-BE49-F238E27FC236}">
                <a16:creationId xmlns:a16="http://schemas.microsoft.com/office/drawing/2014/main" id="{AB9CE742-56D2-4208-986F-EA8D143E6F8E}"/>
              </a:ext>
            </a:extLst>
          </p:cNvPr>
          <p:cNvSpPr txBox="1">
            <a:spLocks/>
          </p:cNvSpPr>
          <p:nvPr/>
        </p:nvSpPr>
        <p:spPr>
          <a:xfrm>
            <a:off x="4689482" y="3086154"/>
            <a:ext cx="4350603" cy="593532"/>
          </a:xfrm>
          <a:prstGeom prst="rect">
            <a:avLst/>
          </a:prstGeom>
          <a:ln>
            <a:noFill/>
          </a:ln>
        </p:spPr>
        <p:txBody>
          <a:bodyPr vert="horz" wrap="square"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最適なデジタル技術を活用した行政サービスの展開、行政データのオープンデータ化推進</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・スマートフォンアプリサービスなどの利便性向上</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・共通業務のソリューション一元化</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・先端テクノロジーの効果的な導入</a:t>
            </a:r>
            <a:endParaRPr lang="en-US" altLang="ja-JP" sz="857" dirty="0">
              <a:latin typeface="Meiryo UI" panose="020B0604030504040204" pitchFamily="50" charset="-128"/>
              <a:ea typeface="Meiryo UI" panose="020B0604030504040204" pitchFamily="50" charset="-128"/>
            </a:endParaRPr>
          </a:p>
        </p:txBody>
      </p:sp>
      <p:sp>
        <p:nvSpPr>
          <p:cNvPr id="334" name="Rectangle 13" descr="縦線 (反転)"/>
          <p:cNvSpPr>
            <a:spLocks noChangeArrowheads="1"/>
          </p:cNvSpPr>
          <p:nvPr/>
        </p:nvSpPr>
        <p:spPr bwMode="auto">
          <a:xfrm>
            <a:off x="7015580" y="704659"/>
            <a:ext cx="2005956" cy="128571"/>
          </a:xfrm>
          <a:prstGeom prst="rect">
            <a:avLst/>
          </a:prstGeom>
          <a:solidFill>
            <a:schemeClr val="bg1">
              <a:alpha val="97000"/>
            </a:schemeClr>
          </a:solidFill>
          <a:ln w="9525">
            <a:solidFill>
              <a:schemeClr val="tx1"/>
            </a:solidFill>
            <a:miter lim="800000"/>
            <a:headEnd/>
            <a:tailEnd/>
          </a:ln>
          <a:effectLst/>
        </p:spPr>
        <p:txBody>
          <a:bodyPr wrap="none" lIns="25714" tIns="0" rIns="25714" bIns="0" anchor="ctr" anchorCtr="0"/>
          <a:lstStyle/>
          <a:p>
            <a:pPr eaLnBrk="0" hangingPunct="0">
              <a:defRPr/>
            </a:pPr>
            <a:r>
              <a:rPr kumimoji="1" lang="ja-JP" altLang="en-US" sz="786" dirty="0">
                <a:latin typeface="Meiryo UI" panose="020B0604030504040204" pitchFamily="50" charset="-128"/>
                <a:ea typeface="Meiryo UI" panose="020B0604030504040204" pitchFamily="50" charset="-128"/>
              </a:rPr>
              <a:t>府民との接点となるインターフェースの充実</a:t>
            </a:r>
          </a:p>
        </p:txBody>
      </p:sp>
      <p:sp>
        <p:nvSpPr>
          <p:cNvPr id="335" name="Rectangle 13" descr="縦線 (反転)"/>
          <p:cNvSpPr>
            <a:spLocks noChangeArrowheads="1"/>
          </p:cNvSpPr>
          <p:nvPr/>
        </p:nvSpPr>
        <p:spPr bwMode="auto">
          <a:xfrm>
            <a:off x="7015580" y="859453"/>
            <a:ext cx="2005956" cy="128571"/>
          </a:xfrm>
          <a:prstGeom prst="rect">
            <a:avLst/>
          </a:prstGeom>
          <a:solidFill>
            <a:schemeClr val="bg1"/>
          </a:solidFill>
          <a:ln w="9525">
            <a:solidFill>
              <a:schemeClr val="tx1"/>
            </a:solidFill>
            <a:miter lim="800000"/>
            <a:headEnd/>
            <a:tailEnd/>
          </a:ln>
          <a:effectLst/>
        </p:spPr>
        <p:txBody>
          <a:bodyPr wrap="none" lIns="25714" tIns="0" rIns="25714" bIns="0" anchor="ctr" anchorCtr="0"/>
          <a:lstStyle/>
          <a:p>
            <a:pPr eaLnBrk="0" hangingPunct="0">
              <a:defRPr/>
            </a:pPr>
            <a:r>
              <a:rPr kumimoji="1" lang="ja-JP" altLang="en-US" sz="786" dirty="0">
                <a:latin typeface="Meiryo UI" panose="020B0604030504040204" pitchFamily="50" charset="-128"/>
                <a:ea typeface="Meiryo UI" panose="020B0604030504040204" pitchFamily="50" charset="-128"/>
              </a:rPr>
              <a:t>庁内のシステムの標準化・共通化による全体最適</a:t>
            </a:r>
          </a:p>
        </p:txBody>
      </p:sp>
      <p:sp>
        <p:nvSpPr>
          <p:cNvPr id="336" name="Rectangle 13" descr="縦線 (反転)"/>
          <p:cNvSpPr>
            <a:spLocks noChangeArrowheads="1"/>
          </p:cNvSpPr>
          <p:nvPr/>
        </p:nvSpPr>
        <p:spPr bwMode="auto">
          <a:xfrm>
            <a:off x="7015579" y="1014247"/>
            <a:ext cx="2005957" cy="128571"/>
          </a:xfrm>
          <a:prstGeom prst="rect">
            <a:avLst/>
          </a:prstGeom>
          <a:solidFill>
            <a:schemeClr val="bg1"/>
          </a:solidFill>
          <a:ln w="9525">
            <a:solidFill>
              <a:schemeClr val="tx1"/>
            </a:solidFill>
            <a:miter lim="800000"/>
            <a:headEnd/>
            <a:tailEnd/>
          </a:ln>
          <a:effectLst/>
        </p:spPr>
        <p:txBody>
          <a:bodyPr wrap="none" lIns="25714" tIns="0" rIns="25714" bIns="0" anchor="ctr" anchorCtr="0"/>
          <a:lstStyle/>
          <a:p>
            <a:pPr eaLnBrk="0" hangingPunct="0">
              <a:defRPr/>
            </a:pPr>
            <a:r>
              <a:rPr kumimoji="1" lang="ja-JP" altLang="en-US" sz="786" dirty="0">
                <a:latin typeface="Meiryo UI" panose="020B0604030504040204" pitchFamily="50" charset="-128"/>
                <a:ea typeface="Meiryo UI" panose="020B0604030504040204" pitchFamily="50" charset="-128"/>
              </a:rPr>
              <a:t>システム間のデータを連携させる機能の構築</a:t>
            </a:r>
          </a:p>
        </p:txBody>
      </p:sp>
      <p:sp>
        <p:nvSpPr>
          <p:cNvPr id="337" name="Text Box 6"/>
          <p:cNvSpPr txBox="1">
            <a:spLocks noChangeArrowheads="1"/>
          </p:cNvSpPr>
          <p:nvPr/>
        </p:nvSpPr>
        <p:spPr bwMode="auto">
          <a:xfrm>
            <a:off x="6611719" y="704659"/>
            <a:ext cx="385714" cy="128571"/>
          </a:xfrm>
          <a:prstGeom prst="homePlate">
            <a:avLst>
              <a:gd name="adj" fmla="val 15604"/>
            </a:avLst>
          </a:prstGeom>
          <a:solidFill>
            <a:srgbClr val="0070C0"/>
          </a:solidFill>
          <a:ln>
            <a:solidFill>
              <a:schemeClr val="tx1"/>
            </a:solidFill>
          </a:ln>
        </p:spPr>
        <p:txBody>
          <a:bodyPr wrap="none" lIns="25714" tIns="0" rIns="25714" bIns="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buNone/>
              <a:defRPr/>
            </a:pPr>
            <a:r>
              <a:rPr kumimoji="1" lang="ja-JP" altLang="en-US" sz="786" dirty="0">
                <a:solidFill>
                  <a:schemeClr val="bg1"/>
                </a:solidFill>
                <a:latin typeface="Meiryo UI" panose="020B0604030504040204" pitchFamily="50" charset="-128"/>
                <a:ea typeface="Meiryo UI" panose="020B0604030504040204" pitchFamily="50" charset="-128"/>
              </a:rPr>
              <a:t>フロント</a:t>
            </a:r>
            <a:endParaRPr kumimoji="1" lang="en-US" altLang="ja-JP" sz="786" dirty="0">
              <a:solidFill>
                <a:schemeClr val="bg1"/>
              </a:solidFill>
              <a:latin typeface="Meiryo UI" panose="020B0604030504040204" pitchFamily="50" charset="-128"/>
              <a:ea typeface="Meiryo UI" panose="020B0604030504040204" pitchFamily="50" charset="-128"/>
            </a:endParaRPr>
          </a:p>
        </p:txBody>
      </p:sp>
      <p:sp>
        <p:nvSpPr>
          <p:cNvPr id="338" name="Text Box 9"/>
          <p:cNvSpPr txBox="1">
            <a:spLocks noChangeArrowheads="1"/>
          </p:cNvSpPr>
          <p:nvPr/>
        </p:nvSpPr>
        <p:spPr bwMode="auto">
          <a:xfrm>
            <a:off x="6611718" y="859453"/>
            <a:ext cx="385714" cy="128571"/>
          </a:xfrm>
          <a:prstGeom prst="homePlate">
            <a:avLst>
              <a:gd name="adj" fmla="val 15604"/>
            </a:avLst>
          </a:prstGeom>
          <a:solidFill>
            <a:srgbClr val="0070C0"/>
          </a:solidFill>
          <a:ln>
            <a:solidFill>
              <a:schemeClr val="tx1"/>
            </a:solidFill>
          </a:ln>
          <a:effectLst/>
        </p:spPr>
        <p:txBody>
          <a:bodyPr wrap="none" lIns="25714" tIns="0" rIns="25714" bIns="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buNone/>
              <a:defRPr/>
            </a:pPr>
            <a:r>
              <a:rPr kumimoji="1" lang="ja-JP" altLang="en-US" sz="786" dirty="0">
                <a:solidFill>
                  <a:schemeClr val="bg1"/>
                </a:solidFill>
                <a:latin typeface="Meiryo UI" panose="020B0604030504040204" pitchFamily="50" charset="-128"/>
                <a:ea typeface="Meiryo UI" panose="020B0604030504040204" pitchFamily="50" charset="-128"/>
              </a:rPr>
              <a:t>バック</a:t>
            </a:r>
            <a:endParaRPr kumimoji="1" lang="en-US" altLang="ja-JP" sz="786" dirty="0">
              <a:solidFill>
                <a:schemeClr val="bg1"/>
              </a:solidFill>
              <a:latin typeface="Meiryo UI" panose="020B0604030504040204" pitchFamily="50" charset="-128"/>
              <a:ea typeface="Meiryo UI" panose="020B0604030504040204" pitchFamily="50" charset="-128"/>
            </a:endParaRPr>
          </a:p>
        </p:txBody>
      </p:sp>
      <p:sp>
        <p:nvSpPr>
          <p:cNvPr id="339" name="Text Box 9"/>
          <p:cNvSpPr txBox="1">
            <a:spLocks noChangeArrowheads="1"/>
          </p:cNvSpPr>
          <p:nvPr/>
        </p:nvSpPr>
        <p:spPr bwMode="auto">
          <a:xfrm>
            <a:off x="6611719" y="1014247"/>
            <a:ext cx="385714" cy="128571"/>
          </a:xfrm>
          <a:prstGeom prst="homePlate">
            <a:avLst>
              <a:gd name="adj" fmla="val 12958"/>
            </a:avLst>
          </a:prstGeom>
          <a:solidFill>
            <a:srgbClr val="0070C0"/>
          </a:solidFill>
          <a:ln>
            <a:solidFill>
              <a:schemeClr val="tx1"/>
            </a:solidFill>
          </a:ln>
          <a:effectLst/>
        </p:spPr>
        <p:txBody>
          <a:bodyPr wrap="none" lIns="25714" tIns="0" rIns="25714" bIns="0" anchor="ctr" anchorCtr="1"/>
          <a:lstStyle>
            <a:lvl1pPr eaLnBrk="0" hangingPunct="0">
              <a:spcBef>
                <a:spcPct val="20000"/>
              </a:spcBef>
              <a:buFont typeface="Arial" charset="0"/>
              <a:buChar char="•"/>
              <a:defRPr sz="3200">
                <a:solidFill>
                  <a:schemeClr val="tx1"/>
                </a:solidFill>
                <a:latin typeface="Calibri" pitchFamily="34" charset="0"/>
                <a:ea typeface="ＭＳ Ｐゴシック" charset="-128"/>
                <a:sym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charset="-128"/>
                <a:sym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charset="-128"/>
                <a:sym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charset="-128"/>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charset="-128"/>
                <a:sym typeface="Calibri" pitchFamily="34" charset="0"/>
              </a:defRPr>
            </a:lvl9pPr>
          </a:lstStyle>
          <a:p>
            <a:pPr>
              <a:buNone/>
              <a:defRPr/>
            </a:pPr>
            <a:r>
              <a:rPr kumimoji="1" lang="ja-JP" altLang="en-US" sz="786" dirty="0">
                <a:solidFill>
                  <a:schemeClr val="bg1"/>
                </a:solidFill>
                <a:latin typeface="Meiryo UI" panose="020B0604030504040204" pitchFamily="50" charset="-128"/>
                <a:ea typeface="Meiryo UI" panose="020B0604030504040204" pitchFamily="50" charset="-128"/>
              </a:rPr>
              <a:t>ミドル</a:t>
            </a:r>
          </a:p>
        </p:txBody>
      </p:sp>
      <p:sp>
        <p:nvSpPr>
          <p:cNvPr id="340" name="コンテンツ プレースホルダー 2"/>
          <p:cNvSpPr txBox="1">
            <a:spLocks/>
          </p:cNvSpPr>
          <p:nvPr/>
        </p:nvSpPr>
        <p:spPr>
          <a:xfrm>
            <a:off x="6490572" y="550097"/>
            <a:ext cx="903914" cy="199406"/>
          </a:xfrm>
          <a:prstGeom prst="rect">
            <a:avLst/>
          </a:prstGeom>
          <a:ln>
            <a:noFill/>
          </a:ln>
        </p:spPr>
        <p:txBody>
          <a:bodyPr vert="horz" wrap="square" lIns="64286" tIns="33429" rIns="64286" bIns="33429"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b="1" dirty="0">
                <a:latin typeface="Meiryo UI" panose="020B0604030504040204" pitchFamily="50" charset="-128"/>
                <a:ea typeface="Meiryo UI" panose="020B0604030504040204" pitchFamily="50" charset="-128"/>
              </a:rPr>
              <a:t>イメージ</a:t>
            </a:r>
            <a:endParaRPr lang="en-US" altLang="ja-JP" sz="857" b="1" dirty="0">
              <a:latin typeface="Meiryo UI" panose="020B0604030504040204" pitchFamily="50" charset="-128"/>
              <a:ea typeface="Meiryo UI" panose="020B0604030504040204" pitchFamily="50" charset="-128"/>
            </a:endParaRPr>
          </a:p>
        </p:txBody>
      </p:sp>
      <p:sp>
        <p:nvSpPr>
          <p:cNvPr id="341" name="コンテンツ プレースホルダー 2"/>
          <p:cNvSpPr txBox="1">
            <a:spLocks/>
          </p:cNvSpPr>
          <p:nvPr/>
        </p:nvSpPr>
        <p:spPr>
          <a:xfrm>
            <a:off x="6767597" y="3206552"/>
            <a:ext cx="2224734" cy="471980"/>
          </a:xfrm>
          <a:prstGeom prst="rect">
            <a:avLst/>
          </a:prstGeom>
          <a:ln>
            <a:noFill/>
          </a:ln>
        </p:spPr>
        <p:txBody>
          <a:bodyPr vert="horz" lIns="65314" tIns="32657" rIns="65314" bIns="32657" rtlCol="0">
            <a:no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・オープンデータの充実、強化</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・行政データの府庁内外での積極的活用</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・住民サービスに係る市町村へのデジタル化支援</a:t>
            </a:r>
            <a:endParaRPr lang="en-US" altLang="ja-JP" sz="857" dirty="0">
              <a:latin typeface="Meiryo UI" panose="020B0604030504040204" pitchFamily="50" charset="-128"/>
              <a:ea typeface="Meiryo UI" panose="020B0604030504040204" pitchFamily="50" charset="-128"/>
            </a:endParaRPr>
          </a:p>
        </p:txBody>
      </p:sp>
      <p:sp>
        <p:nvSpPr>
          <p:cNvPr id="342" name="コンテンツ プレースホルダー 2">
            <a:extLst>
              <a:ext uri="{FF2B5EF4-FFF2-40B4-BE49-F238E27FC236}">
                <a16:creationId xmlns:a16="http://schemas.microsoft.com/office/drawing/2014/main" id="{AB9CE742-56D2-4208-986F-EA8D143E6F8E}"/>
              </a:ext>
            </a:extLst>
          </p:cNvPr>
          <p:cNvSpPr txBox="1">
            <a:spLocks/>
          </p:cNvSpPr>
          <p:nvPr/>
        </p:nvSpPr>
        <p:spPr>
          <a:xfrm>
            <a:off x="4689482" y="4598941"/>
            <a:ext cx="4547804" cy="725428"/>
          </a:xfrm>
          <a:prstGeom prst="rect">
            <a:avLst/>
          </a:prstGeom>
          <a:ln>
            <a:noFill/>
          </a:ln>
        </p:spPr>
        <p:txBody>
          <a:bodyPr vert="horz" wrap="square" lIns="65314" tIns="32657" rIns="65314" bIns="32657" rtlCol="0">
            <a:spAutoFit/>
          </a:bodyPr>
          <a:lst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a:lstStyle>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　より高度なデジタル専門知識を有する「人材確保」と、職員の</a:t>
            </a:r>
            <a:r>
              <a:rPr lang="en-US" altLang="ja-JP" sz="857" dirty="0">
                <a:latin typeface="Meiryo UI" panose="020B0604030504040204" pitchFamily="50" charset="-128"/>
                <a:ea typeface="Meiryo UI" panose="020B0604030504040204" pitchFamily="50" charset="-128"/>
              </a:rPr>
              <a:t>DX</a:t>
            </a:r>
            <a:r>
              <a:rPr lang="ja-JP" altLang="en-US" sz="857" dirty="0">
                <a:latin typeface="Meiryo UI" panose="020B0604030504040204" pitchFamily="50" charset="-128"/>
                <a:ea typeface="Meiryo UI" panose="020B0604030504040204" pitchFamily="50" charset="-128"/>
              </a:rPr>
              <a:t>マインドを醸成するための「人材育成」の両面から人材を強化</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・既存プロセスの見直し提案や新たなプロジェクトを立案・推進できるコンサルタント・プロジェクトマネー</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　ジャー的な即戦力となる人材の確保（人材像、必要な雇用条件等や制度面についてさらに検討）</a:t>
            </a:r>
            <a:endParaRPr lang="en-US" altLang="ja-JP" sz="857" dirty="0">
              <a:latin typeface="Meiryo UI" panose="020B0604030504040204" pitchFamily="50" charset="-128"/>
              <a:ea typeface="Meiryo UI" panose="020B0604030504040204" pitchFamily="50" charset="-128"/>
            </a:endParaRPr>
          </a:p>
          <a:p>
            <a:pPr marL="0" indent="0">
              <a:lnSpc>
                <a:spcPct val="100000"/>
              </a:lnSpc>
              <a:spcBef>
                <a:spcPts val="0"/>
              </a:spcBef>
              <a:buNone/>
            </a:pPr>
            <a:r>
              <a:rPr lang="ja-JP" altLang="en-US" sz="857" dirty="0">
                <a:latin typeface="Meiryo UI" panose="020B0604030504040204" pitchFamily="50" charset="-128"/>
                <a:ea typeface="Meiryo UI" panose="020B0604030504040204" pitchFamily="50" charset="-128"/>
              </a:rPr>
              <a:t>・管理職や</a:t>
            </a:r>
            <a:r>
              <a:rPr lang="en-US" altLang="ja-JP" sz="857" dirty="0">
                <a:latin typeface="Meiryo UI" panose="020B0604030504040204" pitchFamily="50" charset="-128"/>
                <a:ea typeface="Meiryo UI" panose="020B0604030504040204" pitchFamily="50" charset="-128"/>
              </a:rPr>
              <a:t>DX</a:t>
            </a:r>
            <a:r>
              <a:rPr lang="ja-JP" altLang="en-US" sz="857" dirty="0">
                <a:latin typeface="Meiryo UI" panose="020B0604030504040204" pitchFamily="50" charset="-128"/>
                <a:ea typeface="Meiryo UI" panose="020B0604030504040204" pitchFamily="50" charset="-128"/>
              </a:rPr>
              <a:t>を推進する職員など、役割等に応じた</a:t>
            </a:r>
            <a:r>
              <a:rPr lang="en-US" altLang="ja-JP" sz="857" dirty="0">
                <a:latin typeface="Meiryo UI" panose="020B0604030504040204" pitchFamily="50" charset="-128"/>
                <a:ea typeface="Meiryo UI" panose="020B0604030504040204" pitchFamily="50" charset="-128"/>
              </a:rPr>
              <a:t>DX</a:t>
            </a:r>
            <a:r>
              <a:rPr lang="ja-JP" altLang="en-US" sz="857" dirty="0">
                <a:latin typeface="Meiryo UI" panose="020B0604030504040204" pitchFamily="50" charset="-128"/>
                <a:ea typeface="Meiryo UI" panose="020B0604030504040204" pitchFamily="50" charset="-128"/>
              </a:rPr>
              <a:t>推進に向けた研修・セミナーの実施</a:t>
            </a:r>
            <a:endParaRPr lang="en-US" altLang="ja-JP" sz="857" dirty="0">
              <a:latin typeface="Meiryo UI" panose="020B0604030504040204" pitchFamily="50" charset="-128"/>
              <a:ea typeface="Meiryo UI" panose="020B0604030504040204" pitchFamily="50" charset="-128"/>
            </a:endParaRPr>
          </a:p>
        </p:txBody>
      </p:sp>
      <p:sp>
        <p:nvSpPr>
          <p:cNvPr id="79"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3</a:t>
            </a:fld>
            <a:endParaRPr kumimoji="1" lang="ja-JP" altLang="en-US"/>
          </a:p>
        </p:txBody>
      </p:sp>
    </p:spTree>
    <p:extLst>
      <p:ext uri="{BB962C8B-B14F-4D97-AF65-F5344CB8AC3E}">
        <p14:creationId xmlns:p14="http://schemas.microsoft.com/office/powerpoint/2010/main" val="23840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20259" y="3090929"/>
            <a:ext cx="5940472" cy="769441"/>
          </a:xfrm>
          <a:prstGeom prst="rect">
            <a:avLst/>
          </a:prstGeom>
          <a:noFill/>
        </p:spPr>
        <p:txBody>
          <a:bodyPr wrap="none" rtlCol="0">
            <a:spAutoFit/>
          </a:bodyPr>
          <a:lstStyle/>
          <a:p>
            <a:r>
              <a:rPr lang="ja-JP" altLang="en-US" sz="4400" dirty="0">
                <a:latin typeface="+mj-lt"/>
              </a:rPr>
              <a:t>１　大阪</a:t>
            </a:r>
            <a:r>
              <a:rPr lang="en-US" altLang="ja-JP" sz="4400" dirty="0">
                <a:latin typeface="+mj-lt"/>
              </a:rPr>
              <a:t>DX</a:t>
            </a:r>
            <a:r>
              <a:rPr lang="ja-JP" altLang="en-US" sz="4400" dirty="0">
                <a:latin typeface="+mj-lt"/>
              </a:rPr>
              <a:t>イニシアティブ</a:t>
            </a:r>
            <a:endParaRPr lang="ja-JP" altLang="ja-JP" sz="4400" dirty="0">
              <a:latin typeface="+mj-lt"/>
            </a:endParaRPr>
          </a:p>
        </p:txBody>
      </p:sp>
      <p:cxnSp>
        <p:nvCxnSpPr>
          <p:cNvPr id="9" name="直線コネクタ 8"/>
          <p:cNvCxnSpPr/>
          <p:nvPr/>
        </p:nvCxnSpPr>
        <p:spPr>
          <a:xfrm>
            <a:off x="2434107" y="4043966"/>
            <a:ext cx="670989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4</a:t>
            </a:fld>
            <a:endParaRPr kumimoji="1" lang="ja-JP" altLang="en-US"/>
          </a:p>
        </p:txBody>
      </p:sp>
    </p:spTree>
    <p:extLst>
      <p:ext uri="{BB962C8B-B14F-4D97-AF65-F5344CB8AC3E}">
        <p14:creationId xmlns:p14="http://schemas.microsoft.com/office/powerpoint/2010/main" val="2977363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00827" y="2220637"/>
            <a:ext cx="7491780" cy="2713943"/>
          </a:xfrm>
          <a:prstGeom prst="roundRect">
            <a:avLst>
              <a:gd name="adj" fmla="val 886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1821155" y="823481"/>
            <a:ext cx="5918388" cy="98473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110292" y="1078380"/>
            <a:ext cx="3470822" cy="369332"/>
          </a:xfrm>
          <a:prstGeom prst="rect">
            <a:avLst/>
          </a:prstGeom>
          <a:noFill/>
        </p:spPr>
        <p:txBody>
          <a:bodyPr wrap="none" rtlCol="0">
            <a:spAutoFit/>
          </a:bodyPr>
          <a:lstStyle/>
          <a:p>
            <a:r>
              <a:rPr kumimoji="1" lang="ja-JP" altLang="en-US" b="1" dirty="0"/>
              <a:t>住民サービスの向上（</a:t>
            </a:r>
            <a:r>
              <a:rPr kumimoji="1" lang="en-US" altLang="ja-JP" b="1" dirty="0" err="1"/>
              <a:t>QoL</a:t>
            </a:r>
            <a:r>
              <a:rPr kumimoji="1" lang="ja-JP" altLang="en-US" b="1" dirty="0"/>
              <a:t>向上）</a:t>
            </a:r>
          </a:p>
        </p:txBody>
      </p:sp>
      <p:sp>
        <p:nvSpPr>
          <p:cNvPr id="9" name="正方形/長方形 8"/>
          <p:cNvSpPr/>
          <p:nvPr/>
        </p:nvSpPr>
        <p:spPr>
          <a:xfrm>
            <a:off x="962128" y="5597209"/>
            <a:ext cx="7491780" cy="8539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行政が社会環境の激しい変化に対応し、データとデジタル技術を活用して、市民や社会のニーズを基に、住民サービス、自治体経営を変革するとともに、業務そのものや、組織、プロセス、文化・風土を変革し、住民福祉の最大化を図るとともに、競争上の優位性を確立すること</a:t>
            </a:r>
          </a:p>
        </p:txBody>
      </p:sp>
      <p:sp>
        <p:nvSpPr>
          <p:cNvPr id="11" name="角丸四角形 10"/>
          <p:cNvSpPr/>
          <p:nvPr/>
        </p:nvSpPr>
        <p:spPr>
          <a:xfrm>
            <a:off x="1348099" y="2469316"/>
            <a:ext cx="3240000" cy="10003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4992090" y="2460283"/>
            <a:ext cx="3240000" cy="1000317"/>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589355" y="88339"/>
            <a:ext cx="4494500" cy="400110"/>
          </a:xfrm>
          <a:prstGeom prst="rect">
            <a:avLst/>
          </a:prstGeom>
          <a:noFill/>
        </p:spPr>
        <p:txBody>
          <a:bodyPr wrap="none" rtlCol="0">
            <a:spAutoFit/>
          </a:bodyPr>
          <a:lstStyle/>
          <a:p>
            <a:r>
              <a:rPr kumimoji="1" lang="ja-JP" altLang="en-US" sz="2000" b="1" dirty="0"/>
              <a:t>大阪</a:t>
            </a:r>
            <a:r>
              <a:rPr kumimoji="1" lang="en-US" altLang="ja-JP" sz="2000" b="1" dirty="0"/>
              <a:t>DX</a:t>
            </a:r>
            <a:r>
              <a:rPr kumimoji="1" lang="ja-JP" altLang="en-US" sz="2000" b="1" dirty="0"/>
              <a:t>イニシアティブの基本的な考え方</a:t>
            </a:r>
          </a:p>
        </p:txBody>
      </p:sp>
      <p:sp>
        <p:nvSpPr>
          <p:cNvPr id="16" name="正方形/長方形 15"/>
          <p:cNvSpPr/>
          <p:nvPr/>
        </p:nvSpPr>
        <p:spPr>
          <a:xfrm>
            <a:off x="1328611" y="3742400"/>
            <a:ext cx="6903479" cy="971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DX</a:t>
            </a:r>
            <a:r>
              <a:rPr kumimoji="1" lang="ja-JP" altLang="en-US" b="1" dirty="0"/>
              <a:t>を推進する新たな仕組みづくり</a:t>
            </a:r>
            <a:endParaRPr kumimoji="1" lang="en-US" altLang="ja-JP" b="1" dirty="0"/>
          </a:p>
          <a:p>
            <a:pPr algn="ctr"/>
            <a:endParaRPr kumimoji="1" lang="en-US" altLang="ja-JP" sz="2800" b="1" dirty="0"/>
          </a:p>
        </p:txBody>
      </p:sp>
      <p:sp>
        <p:nvSpPr>
          <p:cNvPr id="5" name="テキスト ボックス 4"/>
          <p:cNvSpPr txBox="1"/>
          <p:nvPr/>
        </p:nvSpPr>
        <p:spPr>
          <a:xfrm>
            <a:off x="1838623" y="2507307"/>
            <a:ext cx="2258952" cy="369332"/>
          </a:xfrm>
          <a:prstGeom prst="rect">
            <a:avLst/>
          </a:prstGeom>
          <a:noFill/>
        </p:spPr>
        <p:txBody>
          <a:bodyPr wrap="none" rtlCol="0">
            <a:spAutoFit/>
          </a:bodyPr>
          <a:lstStyle/>
          <a:p>
            <a:r>
              <a:rPr kumimoji="1" lang="ja-JP" altLang="en-US" dirty="0"/>
              <a:t>既存システムの最適化</a:t>
            </a:r>
          </a:p>
        </p:txBody>
      </p:sp>
      <p:sp>
        <p:nvSpPr>
          <p:cNvPr id="6" name="テキスト ボックス 5"/>
          <p:cNvSpPr txBox="1"/>
          <p:nvPr/>
        </p:nvSpPr>
        <p:spPr>
          <a:xfrm>
            <a:off x="5318208" y="2521968"/>
            <a:ext cx="2637260" cy="369332"/>
          </a:xfrm>
          <a:prstGeom prst="rect">
            <a:avLst/>
          </a:prstGeom>
          <a:noFill/>
        </p:spPr>
        <p:txBody>
          <a:bodyPr wrap="none" rtlCol="0">
            <a:spAutoFit/>
          </a:bodyPr>
          <a:lstStyle/>
          <a:p>
            <a:r>
              <a:rPr kumimoji="1" lang="ja-JP" altLang="en-US" dirty="0"/>
              <a:t>新たなデジタル技術の導入</a:t>
            </a:r>
          </a:p>
        </p:txBody>
      </p:sp>
      <p:sp>
        <p:nvSpPr>
          <p:cNvPr id="17" name="角丸四角形 16"/>
          <p:cNvSpPr/>
          <p:nvPr/>
        </p:nvSpPr>
        <p:spPr>
          <a:xfrm>
            <a:off x="1485051" y="3018767"/>
            <a:ext cx="671078" cy="36060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再構築</a:t>
            </a:r>
          </a:p>
        </p:txBody>
      </p:sp>
      <p:sp>
        <p:nvSpPr>
          <p:cNvPr id="18" name="角丸四角形 17"/>
          <p:cNvSpPr/>
          <p:nvPr/>
        </p:nvSpPr>
        <p:spPr>
          <a:xfrm>
            <a:off x="3031242" y="3005310"/>
            <a:ext cx="671078" cy="36060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クラウド化</a:t>
            </a:r>
          </a:p>
        </p:txBody>
      </p:sp>
      <p:sp>
        <p:nvSpPr>
          <p:cNvPr id="19" name="角丸四角形 18"/>
          <p:cNvSpPr/>
          <p:nvPr/>
        </p:nvSpPr>
        <p:spPr>
          <a:xfrm>
            <a:off x="3757130" y="2976729"/>
            <a:ext cx="720000" cy="36060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rPr>
              <a:t>パッケージ化</a:t>
            </a:r>
          </a:p>
        </p:txBody>
      </p:sp>
      <p:sp>
        <p:nvSpPr>
          <p:cNvPr id="20" name="角丸四角形 19"/>
          <p:cNvSpPr/>
          <p:nvPr/>
        </p:nvSpPr>
        <p:spPr>
          <a:xfrm>
            <a:off x="2223212" y="3005311"/>
            <a:ext cx="671078" cy="36060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一元化</a:t>
            </a:r>
          </a:p>
        </p:txBody>
      </p:sp>
      <p:sp>
        <p:nvSpPr>
          <p:cNvPr id="21" name="テキスト ボックス 20"/>
          <p:cNvSpPr txBox="1"/>
          <p:nvPr/>
        </p:nvSpPr>
        <p:spPr>
          <a:xfrm>
            <a:off x="258054" y="1002258"/>
            <a:ext cx="646331" cy="750912"/>
          </a:xfrm>
          <a:prstGeom prst="rect">
            <a:avLst/>
          </a:prstGeom>
          <a:solidFill>
            <a:srgbClr val="FFFF00"/>
          </a:solidFill>
        </p:spPr>
        <p:txBody>
          <a:bodyPr wrap="none" rtlCol="0" anchor="ctr" anchorCtr="0">
            <a:noAutofit/>
          </a:bodyPr>
          <a:lstStyle/>
          <a:p>
            <a:r>
              <a:rPr kumimoji="1" lang="ja-JP" altLang="en-US" b="1" dirty="0"/>
              <a:t>目的</a:t>
            </a:r>
          </a:p>
        </p:txBody>
      </p:sp>
      <p:sp>
        <p:nvSpPr>
          <p:cNvPr id="22" name="テキスト ボックス 21"/>
          <p:cNvSpPr txBox="1"/>
          <p:nvPr/>
        </p:nvSpPr>
        <p:spPr>
          <a:xfrm>
            <a:off x="258054" y="2419628"/>
            <a:ext cx="646331" cy="2315960"/>
          </a:xfrm>
          <a:prstGeom prst="rect">
            <a:avLst/>
          </a:prstGeom>
          <a:solidFill>
            <a:srgbClr val="FFFF00"/>
          </a:solidFill>
        </p:spPr>
        <p:txBody>
          <a:bodyPr wrap="none" rtlCol="0" anchor="ctr" anchorCtr="0">
            <a:noAutofit/>
          </a:bodyPr>
          <a:lstStyle/>
          <a:p>
            <a:r>
              <a:rPr kumimoji="1" lang="ja-JP" altLang="en-US" b="1" dirty="0"/>
              <a:t>手段</a:t>
            </a:r>
          </a:p>
        </p:txBody>
      </p:sp>
      <p:sp>
        <p:nvSpPr>
          <p:cNvPr id="24" name="角丸四角形 23"/>
          <p:cNvSpPr/>
          <p:nvPr/>
        </p:nvSpPr>
        <p:spPr>
          <a:xfrm>
            <a:off x="5144542" y="2976729"/>
            <a:ext cx="671078" cy="36060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アプリ</a:t>
            </a:r>
          </a:p>
        </p:txBody>
      </p:sp>
      <p:sp>
        <p:nvSpPr>
          <p:cNvPr id="25" name="角丸四角形 24"/>
          <p:cNvSpPr/>
          <p:nvPr/>
        </p:nvSpPr>
        <p:spPr>
          <a:xfrm>
            <a:off x="6636838" y="2964857"/>
            <a:ext cx="671078" cy="36060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a:solidFill>
                  <a:schemeClr val="tx1"/>
                </a:solidFill>
              </a:rPr>
              <a:t>AI</a:t>
            </a:r>
            <a:r>
              <a:rPr kumimoji="1" lang="ja-JP" altLang="en-US" sz="1200" dirty="0">
                <a:solidFill>
                  <a:schemeClr val="tx1"/>
                </a:solidFill>
              </a:rPr>
              <a:t>／</a:t>
            </a:r>
            <a:r>
              <a:rPr kumimoji="1" lang="en-US" altLang="ja-JP" sz="1200" dirty="0" err="1">
                <a:solidFill>
                  <a:schemeClr val="tx1"/>
                </a:solidFill>
              </a:rPr>
              <a:t>IoT</a:t>
            </a:r>
            <a:endParaRPr kumimoji="1" lang="ja-JP" altLang="en-US" sz="1200" dirty="0">
              <a:solidFill>
                <a:schemeClr val="tx1"/>
              </a:solidFill>
            </a:endParaRPr>
          </a:p>
        </p:txBody>
      </p:sp>
      <p:sp>
        <p:nvSpPr>
          <p:cNvPr id="26" name="角丸四角形 25"/>
          <p:cNvSpPr/>
          <p:nvPr/>
        </p:nvSpPr>
        <p:spPr>
          <a:xfrm>
            <a:off x="7376368" y="2966736"/>
            <a:ext cx="720000" cy="36060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rPr>
              <a:t>データ連携</a:t>
            </a:r>
          </a:p>
        </p:txBody>
      </p:sp>
      <p:sp>
        <p:nvSpPr>
          <p:cNvPr id="27" name="角丸四角形 26"/>
          <p:cNvSpPr/>
          <p:nvPr/>
        </p:nvSpPr>
        <p:spPr>
          <a:xfrm>
            <a:off x="5897308" y="2969474"/>
            <a:ext cx="671078" cy="360609"/>
          </a:xfrm>
          <a:prstGeom prst="roundRect">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オンライン</a:t>
            </a:r>
          </a:p>
        </p:txBody>
      </p:sp>
      <p:sp>
        <p:nvSpPr>
          <p:cNvPr id="30" name="角丸四角形 29"/>
          <p:cNvSpPr/>
          <p:nvPr/>
        </p:nvSpPr>
        <p:spPr>
          <a:xfrm>
            <a:off x="3110292" y="4228344"/>
            <a:ext cx="942599" cy="38057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人材獲得</a:t>
            </a:r>
          </a:p>
        </p:txBody>
      </p:sp>
      <p:sp>
        <p:nvSpPr>
          <p:cNvPr id="31" name="角丸四角形 30"/>
          <p:cNvSpPr/>
          <p:nvPr/>
        </p:nvSpPr>
        <p:spPr>
          <a:xfrm>
            <a:off x="4275417" y="4226188"/>
            <a:ext cx="942599" cy="38057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調達改革</a:t>
            </a:r>
          </a:p>
        </p:txBody>
      </p:sp>
      <p:sp>
        <p:nvSpPr>
          <p:cNvPr id="32" name="角丸四角形 31"/>
          <p:cNvSpPr/>
          <p:nvPr/>
        </p:nvSpPr>
        <p:spPr>
          <a:xfrm>
            <a:off x="1740789" y="4228344"/>
            <a:ext cx="1153501" cy="38057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dirty="0">
                <a:solidFill>
                  <a:schemeClr val="tx1"/>
                </a:solidFill>
              </a:rPr>
              <a:t>IT</a:t>
            </a:r>
            <a:r>
              <a:rPr kumimoji="1" lang="ja-JP" altLang="en-US" sz="1200" dirty="0">
                <a:solidFill>
                  <a:schemeClr val="tx1"/>
                </a:solidFill>
              </a:rPr>
              <a:t>アーキテクチャ</a:t>
            </a:r>
          </a:p>
        </p:txBody>
      </p:sp>
      <p:sp>
        <p:nvSpPr>
          <p:cNvPr id="33" name="角丸四角形 32"/>
          <p:cNvSpPr/>
          <p:nvPr/>
        </p:nvSpPr>
        <p:spPr>
          <a:xfrm>
            <a:off x="5452536" y="4200132"/>
            <a:ext cx="942599" cy="38057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資金柔軟性</a:t>
            </a:r>
          </a:p>
        </p:txBody>
      </p:sp>
      <p:sp>
        <p:nvSpPr>
          <p:cNvPr id="34" name="角丸四角形 33"/>
          <p:cNvSpPr/>
          <p:nvPr/>
        </p:nvSpPr>
        <p:spPr>
          <a:xfrm>
            <a:off x="6599143" y="4177952"/>
            <a:ext cx="1320622" cy="38057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200" dirty="0">
                <a:solidFill>
                  <a:schemeClr val="tx1"/>
                </a:solidFill>
              </a:rPr>
              <a:t>ベンダーコントロール</a:t>
            </a:r>
          </a:p>
        </p:txBody>
      </p:sp>
      <p:sp>
        <p:nvSpPr>
          <p:cNvPr id="35" name="テキスト ボックス 34"/>
          <p:cNvSpPr txBox="1"/>
          <p:nvPr/>
        </p:nvSpPr>
        <p:spPr>
          <a:xfrm>
            <a:off x="970920" y="5216380"/>
            <a:ext cx="974241" cy="307777"/>
          </a:xfrm>
          <a:prstGeom prst="rect">
            <a:avLst/>
          </a:prstGeom>
          <a:noFill/>
        </p:spPr>
        <p:txBody>
          <a:bodyPr wrap="none" rtlCol="0">
            <a:spAutoFit/>
          </a:bodyPr>
          <a:lstStyle/>
          <a:p>
            <a:r>
              <a:rPr kumimoji="1" lang="en-US" altLang="ja-JP" sz="1400" dirty="0"/>
              <a:t>DX</a:t>
            </a:r>
            <a:r>
              <a:rPr kumimoji="1" lang="ja-JP" altLang="en-US" sz="1400" dirty="0"/>
              <a:t>とは・・・</a:t>
            </a:r>
          </a:p>
        </p:txBody>
      </p:sp>
      <p:sp>
        <p:nvSpPr>
          <p:cNvPr id="36" name="テキスト ボックス 35">
            <a:extLst>
              <a:ext uri="{FF2B5EF4-FFF2-40B4-BE49-F238E27FC236}">
                <a16:creationId xmlns:a16="http://schemas.microsoft.com/office/drawing/2014/main" id="{7916A24F-BC08-47ED-9F19-09F948795CE5}"/>
              </a:ext>
            </a:extLst>
          </p:cNvPr>
          <p:cNvSpPr txBox="1"/>
          <p:nvPr/>
        </p:nvSpPr>
        <p:spPr>
          <a:xfrm>
            <a:off x="3998355" y="5252072"/>
            <a:ext cx="4572000" cy="261610"/>
          </a:xfrm>
          <a:prstGeom prst="rect">
            <a:avLst/>
          </a:prstGeom>
          <a:noFill/>
        </p:spPr>
        <p:txBody>
          <a:bodyPr wrap="square">
            <a:spAutoFit/>
          </a:bodyPr>
          <a:lstStyle/>
          <a:p>
            <a:pPr algn="r"/>
            <a:r>
              <a:rPr kumimoji="1" lang="ja-JP" altLang="en-US" sz="1100" dirty="0"/>
              <a:t>（経済産業省による企業</a:t>
            </a:r>
            <a:r>
              <a:rPr kumimoji="1" lang="en-US" altLang="ja-JP" sz="1100" dirty="0"/>
              <a:t>DX</a:t>
            </a:r>
            <a:r>
              <a:rPr kumimoji="1" lang="ja-JP" altLang="en-US" sz="1100" dirty="0"/>
              <a:t>の定義を行政で読み替え）</a:t>
            </a:r>
            <a:endParaRPr lang="ja-JP" altLang="en-US" sz="1100" dirty="0"/>
          </a:p>
        </p:txBody>
      </p:sp>
      <p:sp>
        <p:nvSpPr>
          <p:cNvPr id="37" name="矢印: 上 36">
            <a:extLst>
              <a:ext uri="{FF2B5EF4-FFF2-40B4-BE49-F238E27FC236}">
                <a16:creationId xmlns:a16="http://schemas.microsoft.com/office/drawing/2014/main" id="{2B73D3CB-8599-432F-A0CC-133A60A55C6B}"/>
              </a:ext>
            </a:extLst>
          </p:cNvPr>
          <p:cNvSpPr/>
          <p:nvPr/>
        </p:nvSpPr>
        <p:spPr>
          <a:xfrm>
            <a:off x="3258624" y="1854846"/>
            <a:ext cx="3043451" cy="289560"/>
          </a:xfrm>
          <a:prstGeom prst="upArrow">
            <a:avLst>
              <a:gd name="adj1" fmla="val 57474"/>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63615843-6607-4FB2-93F8-D6F1B870DBE6}"/>
              </a:ext>
            </a:extLst>
          </p:cNvPr>
          <p:cNvCxnSpPr/>
          <p:nvPr/>
        </p:nvCxnSpPr>
        <p:spPr>
          <a:xfrm>
            <a:off x="166193" y="541680"/>
            <a:ext cx="8811614" cy="0"/>
          </a:xfrm>
          <a:prstGeom prst="line">
            <a:avLst/>
          </a:prstGeom>
        </p:spPr>
        <p:style>
          <a:lnRef idx="1">
            <a:schemeClr val="dk1"/>
          </a:lnRef>
          <a:fillRef idx="0">
            <a:schemeClr val="dk1"/>
          </a:fillRef>
          <a:effectRef idx="0">
            <a:schemeClr val="dk1"/>
          </a:effectRef>
          <a:fontRef idx="minor">
            <a:schemeClr val="tx1"/>
          </a:fontRef>
        </p:style>
      </p:cxnSp>
      <p:sp>
        <p:nvSpPr>
          <p:cNvPr id="41"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5</a:t>
            </a:fld>
            <a:endParaRPr kumimoji="1" lang="ja-JP" altLang="en-US"/>
          </a:p>
        </p:txBody>
      </p:sp>
    </p:spTree>
    <p:extLst>
      <p:ext uri="{BB962C8B-B14F-4D97-AF65-F5344CB8AC3E}">
        <p14:creationId xmlns:p14="http://schemas.microsoft.com/office/powerpoint/2010/main" val="239734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F1BD0C35-4E36-4765-AB73-4BFFEE8CD159}"/>
              </a:ext>
            </a:extLst>
          </p:cNvPr>
          <p:cNvCxnSpPr>
            <a:cxnSpLocks/>
          </p:cNvCxnSpPr>
          <p:nvPr/>
        </p:nvCxnSpPr>
        <p:spPr>
          <a:xfrm flipH="1">
            <a:off x="4462512" y="2436734"/>
            <a:ext cx="0" cy="900000"/>
          </a:xfrm>
          <a:prstGeom prst="line">
            <a:avLst/>
          </a:prstGeom>
          <a:ln w="38100"/>
        </p:spPr>
        <p:style>
          <a:lnRef idx="1">
            <a:schemeClr val="dk1"/>
          </a:lnRef>
          <a:fillRef idx="0">
            <a:schemeClr val="dk1"/>
          </a:fillRef>
          <a:effectRef idx="0">
            <a:schemeClr val="dk1"/>
          </a:effectRef>
          <a:fontRef idx="minor">
            <a:schemeClr val="tx1"/>
          </a:fontRef>
        </p:style>
      </p:cxnSp>
      <p:sp>
        <p:nvSpPr>
          <p:cNvPr id="7" name="角丸四角形 27">
            <a:extLst>
              <a:ext uri="{FF2B5EF4-FFF2-40B4-BE49-F238E27FC236}">
                <a16:creationId xmlns:a16="http://schemas.microsoft.com/office/drawing/2014/main" id="{FB86A360-276B-41A3-90A6-D10C5670118C}"/>
              </a:ext>
            </a:extLst>
          </p:cNvPr>
          <p:cNvSpPr/>
          <p:nvPr/>
        </p:nvSpPr>
        <p:spPr>
          <a:xfrm>
            <a:off x="2381704" y="2959547"/>
            <a:ext cx="4246032" cy="319956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3" name="角丸四角形 2">
            <a:extLst>
              <a:ext uri="{FF2B5EF4-FFF2-40B4-BE49-F238E27FC236}">
                <a16:creationId xmlns:a16="http://schemas.microsoft.com/office/drawing/2014/main" id="{B3BBD725-AB01-4B0F-B111-E2C2A13FD3FE}"/>
              </a:ext>
            </a:extLst>
          </p:cNvPr>
          <p:cNvSpPr/>
          <p:nvPr/>
        </p:nvSpPr>
        <p:spPr>
          <a:xfrm>
            <a:off x="2509594" y="3465097"/>
            <a:ext cx="1942453" cy="2563805"/>
          </a:xfrm>
          <a:prstGeom prst="roundRect">
            <a:avLst>
              <a:gd name="adj" fmla="val 819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a:extLst>
              <a:ext uri="{FF2B5EF4-FFF2-40B4-BE49-F238E27FC236}">
                <a16:creationId xmlns:a16="http://schemas.microsoft.com/office/drawing/2014/main" id="{72DD348C-0D47-4BE7-8140-1871501DFDD7}"/>
              </a:ext>
            </a:extLst>
          </p:cNvPr>
          <p:cNvCxnSpPr>
            <a:cxnSpLocks/>
          </p:cNvCxnSpPr>
          <p:nvPr/>
        </p:nvCxnSpPr>
        <p:spPr>
          <a:xfrm>
            <a:off x="1210121" y="2734685"/>
            <a:ext cx="0" cy="936000"/>
          </a:xfrm>
          <a:prstGeom prst="line">
            <a:avLst/>
          </a:prstGeom>
          <a:ln w="38100"/>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72DD348C-0D47-4BE7-8140-1871501DFDD7}"/>
              </a:ext>
            </a:extLst>
          </p:cNvPr>
          <p:cNvCxnSpPr>
            <a:cxnSpLocks/>
          </p:cNvCxnSpPr>
          <p:nvPr/>
        </p:nvCxnSpPr>
        <p:spPr>
          <a:xfrm>
            <a:off x="7799358" y="2726277"/>
            <a:ext cx="0" cy="936000"/>
          </a:xfrm>
          <a:prstGeom prst="line">
            <a:avLst/>
          </a:prstGeom>
          <a:ln w="38100"/>
        </p:spPr>
        <p:style>
          <a:lnRef idx="1">
            <a:schemeClr val="dk1"/>
          </a:lnRef>
          <a:fillRef idx="0">
            <a:schemeClr val="dk1"/>
          </a:fillRef>
          <a:effectRef idx="0">
            <a:schemeClr val="dk1"/>
          </a:effectRef>
          <a:fontRef idx="minor">
            <a:schemeClr val="tx1"/>
          </a:fontRef>
        </p:style>
      </p:cxnSp>
      <p:sp>
        <p:nvSpPr>
          <p:cNvPr id="10" name="角丸四角形 30">
            <a:extLst>
              <a:ext uri="{FF2B5EF4-FFF2-40B4-BE49-F238E27FC236}">
                <a16:creationId xmlns:a16="http://schemas.microsoft.com/office/drawing/2014/main" id="{2E5B7250-6AAD-4364-9954-90C1CD3BAF1B}"/>
              </a:ext>
            </a:extLst>
          </p:cNvPr>
          <p:cNvSpPr/>
          <p:nvPr/>
        </p:nvSpPr>
        <p:spPr>
          <a:xfrm>
            <a:off x="39229" y="3477804"/>
            <a:ext cx="2140452" cy="2606116"/>
          </a:xfrm>
          <a:prstGeom prst="roundRect">
            <a:avLst>
              <a:gd name="adj" fmla="val 944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270DB30-149F-404D-A759-B8952B118BD3}"/>
              </a:ext>
            </a:extLst>
          </p:cNvPr>
          <p:cNvSpPr txBox="1"/>
          <p:nvPr/>
        </p:nvSpPr>
        <p:spPr>
          <a:xfrm>
            <a:off x="2514349" y="4103446"/>
            <a:ext cx="1872629" cy="600164"/>
          </a:xfrm>
          <a:prstGeom prst="rect">
            <a:avLst/>
          </a:prstGeom>
          <a:noFill/>
        </p:spPr>
        <p:txBody>
          <a:bodyPr wrap="none" rtlCol="0">
            <a:spAutoFit/>
          </a:bodyPr>
          <a:lstStyle/>
          <a:p>
            <a:pPr marL="171450" indent="-171450">
              <a:buFont typeface="Wingdings" panose="05000000000000000000" pitchFamily="2" charset="2"/>
              <a:buChar char="l"/>
            </a:pPr>
            <a:r>
              <a:rPr kumimoji="1" lang="ja-JP" altLang="en-US" sz="1100" b="1" dirty="0">
                <a:latin typeface="Meiryo UI" panose="020B0604030504040204" pitchFamily="50" charset="-128"/>
                <a:ea typeface="Meiryo UI" panose="020B0604030504040204" pitchFamily="50" charset="-128"/>
              </a:rPr>
              <a:t>スマシ部（市町村</a:t>
            </a:r>
            <a:r>
              <a:rPr kumimoji="1" lang="en-US" altLang="ja-JP" sz="1100" b="1" dirty="0">
                <a:latin typeface="Meiryo UI" panose="020B0604030504040204" pitchFamily="50" charset="-128"/>
                <a:ea typeface="Meiryo UI" panose="020B0604030504040204" pitchFamily="50" charset="-128"/>
              </a:rPr>
              <a:t>DXG</a:t>
            </a:r>
            <a:r>
              <a:rPr kumimoji="1" lang="ja-JP" altLang="en-US" sz="1100" b="1" dirty="0">
                <a:latin typeface="Meiryo UI" panose="020B0604030504040204" pitchFamily="50" charset="-128"/>
                <a:ea typeface="Meiryo UI" panose="020B0604030504040204" pitchFamily="50" charset="-128"/>
              </a:rPr>
              <a:t>）</a:t>
            </a:r>
            <a:endParaRPr kumimoji="1" lang="en-US" altLang="ja-JP" sz="1050" b="1"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市町村関係部局</a:t>
            </a:r>
            <a:endParaRPr kumimoji="1" lang="en-US" altLang="ja-JP" sz="11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先進自治体、課題自治体</a:t>
            </a:r>
            <a:endParaRPr kumimoji="1" lang="en-US" altLang="ja-JP" sz="1100" dirty="0">
              <a:latin typeface="Meiryo UI" panose="020B0604030504040204" pitchFamily="50" charset="-128"/>
              <a:ea typeface="Meiryo UI" panose="020B0604030504040204" pitchFamily="50" charset="-128"/>
            </a:endParaRPr>
          </a:p>
        </p:txBody>
      </p:sp>
      <p:sp>
        <p:nvSpPr>
          <p:cNvPr id="6" name="角丸四角形 22">
            <a:extLst>
              <a:ext uri="{FF2B5EF4-FFF2-40B4-BE49-F238E27FC236}">
                <a16:creationId xmlns:a16="http://schemas.microsoft.com/office/drawing/2014/main" id="{1B2E078C-8494-4D03-A0A4-75D207A6B42A}"/>
              </a:ext>
            </a:extLst>
          </p:cNvPr>
          <p:cNvSpPr/>
          <p:nvPr/>
        </p:nvSpPr>
        <p:spPr>
          <a:xfrm>
            <a:off x="2261816" y="734667"/>
            <a:ext cx="4462442" cy="1693449"/>
          </a:xfrm>
          <a:prstGeom prst="roundRect">
            <a:avLst>
              <a:gd name="adj" fmla="val 9480"/>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B6D9EA48-BADA-4EFA-8B45-3F3322B61FCD}"/>
              </a:ext>
            </a:extLst>
          </p:cNvPr>
          <p:cNvSpPr/>
          <p:nvPr/>
        </p:nvSpPr>
        <p:spPr>
          <a:xfrm>
            <a:off x="2488682" y="3652948"/>
            <a:ext cx="2034338" cy="338554"/>
          </a:xfrm>
          <a:prstGeom prst="rect">
            <a:avLst/>
          </a:prstGeom>
        </p:spPr>
        <p:txBody>
          <a:bodyPr wrap="none">
            <a:spAutoFit/>
          </a:bodyPr>
          <a:lstStyle/>
          <a:p>
            <a:pPr algn="ctr"/>
            <a:r>
              <a:rPr kumimoji="1" lang="ja-JP" altLang="en-US" sz="1600" b="1" u="sng" dirty="0">
                <a:latin typeface="Meiryo UI" panose="020B0604030504040204" pitchFamily="50" charset="-128"/>
                <a:ea typeface="Meiryo UI" panose="020B0604030504040204" pitchFamily="50" charset="-128"/>
              </a:rPr>
              <a:t>市町村</a:t>
            </a:r>
            <a:r>
              <a:rPr kumimoji="1" lang="en-US" altLang="ja-JP" sz="1600" b="1" u="sng" dirty="0">
                <a:latin typeface="Meiryo UI" panose="020B0604030504040204" pitchFamily="50" charset="-128"/>
                <a:ea typeface="Meiryo UI" panose="020B0604030504040204" pitchFamily="50" charset="-128"/>
              </a:rPr>
              <a:t>DX</a:t>
            </a:r>
            <a:r>
              <a:rPr kumimoji="1" lang="ja-JP" altLang="en-US" sz="1600" b="1" u="sng" dirty="0">
                <a:latin typeface="Meiryo UI" panose="020B0604030504040204" pitchFamily="50" charset="-128"/>
                <a:ea typeface="Meiryo UI" panose="020B0604030504040204" pitchFamily="50" charset="-128"/>
              </a:rPr>
              <a:t>検討チーム</a:t>
            </a:r>
          </a:p>
        </p:txBody>
      </p:sp>
      <p:sp>
        <p:nvSpPr>
          <p:cNvPr id="9" name="テキスト ボックス 8">
            <a:extLst>
              <a:ext uri="{FF2B5EF4-FFF2-40B4-BE49-F238E27FC236}">
                <a16:creationId xmlns:a16="http://schemas.microsoft.com/office/drawing/2014/main" id="{209816FF-B2EE-4107-AB7F-F44664A843FB}"/>
              </a:ext>
            </a:extLst>
          </p:cNvPr>
          <p:cNvSpPr txBox="1"/>
          <p:nvPr/>
        </p:nvSpPr>
        <p:spPr>
          <a:xfrm>
            <a:off x="2306475" y="1260784"/>
            <a:ext cx="2321547" cy="1092607"/>
          </a:xfrm>
          <a:prstGeom prst="rect">
            <a:avLst/>
          </a:prstGeom>
          <a:noFill/>
        </p:spPr>
        <p:txBody>
          <a:bodyPr wrap="square" rtlCol="0">
            <a:spAutoFit/>
          </a:bodyPr>
          <a:lstStyle/>
          <a:p>
            <a:pPr marL="144000" indent="-14400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知事</a:t>
            </a:r>
            <a:endParaRPr kumimoji="1"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山口副知事、海老原副知事</a:t>
            </a:r>
            <a:endParaRPr kumimoji="1"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kumimoji="1" lang="ja-JP" altLang="en-US" sz="1300" dirty="0">
                <a:latin typeface="Meiryo UI" panose="020B0604030504040204" pitchFamily="50" charset="-128"/>
                <a:ea typeface="Meiryo UI" panose="020B0604030504040204" pitchFamily="50" charset="-128"/>
              </a:rPr>
              <a:t>スマートシティ戦略部長</a:t>
            </a:r>
            <a:endParaRPr kumimoji="1"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外部有識者</a:t>
            </a:r>
            <a:endParaRPr lang="en-US" altLang="ja-JP" sz="13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lang="ja-JP" altLang="en-US" sz="1300" dirty="0">
                <a:latin typeface="Meiryo UI" panose="020B0604030504040204" pitchFamily="50" charset="-128"/>
                <a:ea typeface="Meiryo UI" panose="020B0604030504040204" pitchFamily="50" charset="-128"/>
              </a:rPr>
              <a:t>庁内関係部局（</a:t>
            </a:r>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　</a:t>
            </a:r>
            <a:endParaRPr kumimoji="1" lang="en-US" altLang="ja-JP" sz="13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EE883DE5-01E8-4A61-95B6-DFD329C74B82}"/>
              </a:ext>
            </a:extLst>
          </p:cNvPr>
          <p:cNvSpPr/>
          <p:nvPr/>
        </p:nvSpPr>
        <p:spPr>
          <a:xfrm>
            <a:off x="205276" y="3652948"/>
            <a:ext cx="1829155" cy="338554"/>
          </a:xfrm>
          <a:prstGeom prst="rect">
            <a:avLst/>
          </a:prstGeom>
        </p:spPr>
        <p:txBody>
          <a:bodyPr wrap="none">
            <a:spAutoFit/>
          </a:bodyPr>
          <a:lstStyle/>
          <a:p>
            <a:pPr algn="ctr"/>
            <a:r>
              <a:rPr kumimoji="1" lang="ja-JP" altLang="en-US" sz="1600" b="1" u="sng" dirty="0">
                <a:latin typeface="Meiryo UI" panose="020B0604030504040204" pitchFamily="50" charset="-128"/>
                <a:ea typeface="Meiryo UI" panose="020B0604030504040204" pitchFamily="50" charset="-128"/>
              </a:rPr>
              <a:t>府庁</a:t>
            </a:r>
            <a:r>
              <a:rPr kumimoji="1" lang="en-US" altLang="ja-JP" sz="1600" b="1" u="sng" dirty="0">
                <a:latin typeface="Meiryo UI" panose="020B0604030504040204" pitchFamily="50" charset="-128"/>
                <a:ea typeface="Meiryo UI" panose="020B0604030504040204" pitchFamily="50" charset="-128"/>
              </a:rPr>
              <a:t>DX</a:t>
            </a:r>
            <a:r>
              <a:rPr kumimoji="1" lang="ja-JP" altLang="en-US" sz="1600" b="1" u="sng" dirty="0">
                <a:latin typeface="Meiryo UI" panose="020B0604030504040204" pitchFamily="50" charset="-128"/>
                <a:ea typeface="Meiryo UI" panose="020B0604030504040204" pitchFamily="50" charset="-128"/>
              </a:rPr>
              <a:t>検討チーム</a:t>
            </a:r>
          </a:p>
        </p:txBody>
      </p:sp>
      <p:sp>
        <p:nvSpPr>
          <p:cNvPr id="13" name="正方形/長方形 12">
            <a:extLst>
              <a:ext uri="{FF2B5EF4-FFF2-40B4-BE49-F238E27FC236}">
                <a16:creationId xmlns:a16="http://schemas.microsoft.com/office/drawing/2014/main" id="{389446CC-B49C-4A05-A1DA-D0CEC2DDA456}"/>
              </a:ext>
            </a:extLst>
          </p:cNvPr>
          <p:cNvSpPr/>
          <p:nvPr/>
        </p:nvSpPr>
        <p:spPr>
          <a:xfrm>
            <a:off x="2877804" y="821905"/>
            <a:ext cx="3444726" cy="369332"/>
          </a:xfrm>
          <a:prstGeom prst="rect">
            <a:avLst/>
          </a:prstGeom>
        </p:spPr>
        <p:txBody>
          <a:bodyPr wrap="none">
            <a:spAutoFit/>
          </a:bodyPr>
          <a:lstStyle/>
          <a:p>
            <a:pPr algn="ct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大阪</a:t>
            </a:r>
            <a:r>
              <a:rPr kumimoji="1" lang="en-US" altLang="ja-JP" b="1" dirty="0">
                <a:latin typeface="Meiryo UI" panose="020B0604030504040204" pitchFamily="50" charset="-128"/>
                <a:ea typeface="Meiryo UI" panose="020B0604030504040204" pitchFamily="50" charset="-128"/>
              </a:rPr>
              <a:t>DX</a:t>
            </a:r>
            <a:r>
              <a:rPr kumimoji="1" lang="ja-JP" altLang="en-US" b="1" dirty="0">
                <a:latin typeface="Meiryo UI" panose="020B0604030504040204" pitchFamily="50" charset="-128"/>
                <a:ea typeface="Meiryo UI" panose="020B0604030504040204" pitchFamily="50" charset="-128"/>
              </a:rPr>
              <a:t>イニシアティブ（仮称）</a:t>
            </a:r>
            <a:r>
              <a:rPr kumimoji="1" lang="en-US" altLang="ja-JP"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94E74259-D8A1-4E49-B549-469B17958768}"/>
              </a:ext>
            </a:extLst>
          </p:cNvPr>
          <p:cNvSpPr txBox="1"/>
          <p:nvPr/>
        </p:nvSpPr>
        <p:spPr>
          <a:xfrm>
            <a:off x="201229" y="4071662"/>
            <a:ext cx="1622239" cy="600164"/>
          </a:xfrm>
          <a:prstGeom prst="rect">
            <a:avLst/>
          </a:prstGeom>
          <a:noFill/>
        </p:spPr>
        <p:txBody>
          <a:bodyPr wrap="none" rtlCol="0">
            <a:spAutoFit/>
          </a:bodyPr>
          <a:lstStyle/>
          <a:p>
            <a:pPr marL="171450" indent="-171450">
              <a:buFont typeface="Wingdings" panose="05000000000000000000" pitchFamily="2" charset="2"/>
              <a:buChar char="l"/>
            </a:pPr>
            <a:r>
              <a:rPr kumimoji="1" lang="ja-JP" altLang="en-US" sz="1100" b="1" dirty="0">
                <a:latin typeface="Meiryo UI" panose="020B0604030504040204" pitchFamily="50" charset="-128"/>
                <a:ea typeface="Meiryo UI" panose="020B0604030504040204" pitchFamily="50" charset="-128"/>
              </a:rPr>
              <a:t>スマシ部（デジ行</a:t>
            </a:r>
            <a:r>
              <a:rPr kumimoji="1" lang="ja-JP" altLang="en-US" sz="1100" dirty="0">
                <a:latin typeface="Meiryo UI" panose="020B0604030504040204" pitchFamily="50" charset="-128"/>
                <a:ea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主要システム主管部局</a:t>
            </a:r>
            <a:endParaRPr kumimoji="1" lang="en-US" altLang="ja-JP" sz="11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kumimoji="1" lang="en-US" altLang="ja-JP" sz="1100" dirty="0">
                <a:latin typeface="Meiryo UI" panose="020B0604030504040204" pitchFamily="50" charset="-128"/>
                <a:ea typeface="Meiryo UI" panose="020B0604030504040204" pitchFamily="50" charset="-128"/>
              </a:rPr>
              <a:t>IT</a:t>
            </a:r>
            <a:r>
              <a:rPr kumimoji="1" lang="ja-JP" altLang="en-US" sz="1100" dirty="0">
                <a:latin typeface="Meiryo UI" panose="020B0604030504040204" pitchFamily="50" charset="-128"/>
                <a:ea typeface="Meiryo UI" panose="020B0604030504040204" pitchFamily="50" charset="-128"/>
              </a:rPr>
              <a:t>ベンダー　等</a:t>
            </a:r>
            <a:endParaRPr kumimoji="1" lang="en-US" altLang="ja-JP" sz="11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B88F07C-8DE5-4917-92EF-03B1CC064E67}"/>
              </a:ext>
            </a:extLst>
          </p:cNvPr>
          <p:cNvSpPr/>
          <p:nvPr/>
        </p:nvSpPr>
        <p:spPr bwMode="auto">
          <a:xfrm>
            <a:off x="4565110" y="1324136"/>
            <a:ext cx="2047763" cy="102267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＜ミッション＞</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8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大阪におけるデジタル課題について</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　①課題解決の手法を構築し</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　②これを実行するための推進</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r>
              <a:rPr lang="ja-JP" altLang="en-US" sz="1100" dirty="0">
                <a:latin typeface="Meiryo UI" panose="020B0604030504040204" pitchFamily="50" charset="-128"/>
                <a:ea typeface="Meiryo UI" panose="020B0604030504040204" pitchFamily="50" charset="-128"/>
                <a:cs typeface="Tahoma" pitchFamily="34" charset="0"/>
              </a:rPr>
              <a:t>　　　体制の方針を示す</a:t>
            </a:r>
          </a:p>
        </p:txBody>
      </p:sp>
      <p:sp>
        <p:nvSpPr>
          <p:cNvPr id="20" name="正方形/長方形 19">
            <a:extLst>
              <a:ext uri="{FF2B5EF4-FFF2-40B4-BE49-F238E27FC236}">
                <a16:creationId xmlns:a16="http://schemas.microsoft.com/office/drawing/2014/main" id="{201855C0-3D37-4A26-B0A7-F269C5C39148}"/>
              </a:ext>
            </a:extLst>
          </p:cNvPr>
          <p:cNvSpPr/>
          <p:nvPr/>
        </p:nvSpPr>
        <p:spPr bwMode="auto">
          <a:xfrm>
            <a:off x="201229" y="4832227"/>
            <a:ext cx="1908899" cy="101082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国内外事例調査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主要システムの抽出</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業務フロー見直し</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システム最適化検討　など</a:t>
            </a:r>
            <a:endParaRPr lang="en-US" altLang="ja-JP" sz="1100" dirty="0">
              <a:latin typeface="Meiryo UI" panose="020B0604030504040204" pitchFamily="50" charset="-128"/>
              <a:ea typeface="Meiryo UI" panose="020B0604030504040204" pitchFamily="50" charset="-128"/>
              <a:cs typeface="Tahoma" pitchFamily="34" charset="0"/>
            </a:endParaRPr>
          </a:p>
        </p:txBody>
      </p:sp>
      <p:sp>
        <p:nvSpPr>
          <p:cNvPr id="25" name="正方形/長方形 24">
            <a:extLst>
              <a:ext uri="{FF2B5EF4-FFF2-40B4-BE49-F238E27FC236}">
                <a16:creationId xmlns:a16="http://schemas.microsoft.com/office/drawing/2014/main" id="{03F9C579-083D-4281-88B2-D674F4AFAF61}"/>
              </a:ext>
            </a:extLst>
          </p:cNvPr>
          <p:cNvSpPr/>
          <p:nvPr/>
        </p:nvSpPr>
        <p:spPr bwMode="auto">
          <a:xfrm>
            <a:off x="2630691" y="4832227"/>
            <a:ext cx="1728000" cy="101082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先行団体調査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市町村ニーズ調査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主要システム抽出</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共同化検討　など</a:t>
            </a:r>
          </a:p>
        </p:txBody>
      </p:sp>
      <p:sp>
        <p:nvSpPr>
          <p:cNvPr id="46" name="テキスト ボックス 45">
            <a:extLst>
              <a:ext uri="{FF2B5EF4-FFF2-40B4-BE49-F238E27FC236}">
                <a16:creationId xmlns:a16="http://schemas.microsoft.com/office/drawing/2014/main" id="{1DBBB986-1C01-48A4-9C4C-51C9798A5610}"/>
              </a:ext>
            </a:extLst>
          </p:cNvPr>
          <p:cNvSpPr txBox="1"/>
          <p:nvPr/>
        </p:nvSpPr>
        <p:spPr>
          <a:xfrm>
            <a:off x="2339094" y="93137"/>
            <a:ext cx="457785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大阪</a:t>
            </a:r>
            <a:r>
              <a:rPr kumimoji="1" lang="en-US" altLang="ja-JP" sz="2000" b="1" dirty="0">
                <a:latin typeface="Meiryo UI" panose="020B0604030504040204" pitchFamily="50" charset="-128"/>
                <a:ea typeface="Meiryo UI" panose="020B0604030504040204" pitchFamily="50" charset="-128"/>
              </a:rPr>
              <a:t>DX</a:t>
            </a:r>
            <a:r>
              <a:rPr kumimoji="1" lang="ja-JP" altLang="en-US" sz="2000" b="1" dirty="0">
                <a:latin typeface="Meiryo UI" panose="020B0604030504040204" pitchFamily="50" charset="-128"/>
                <a:ea typeface="Meiryo UI" panose="020B0604030504040204" pitchFamily="50" charset="-128"/>
              </a:rPr>
              <a:t>イニシアティブ（庁内検討体制）</a:t>
            </a:r>
          </a:p>
        </p:txBody>
      </p:sp>
      <p:cxnSp>
        <p:nvCxnSpPr>
          <p:cNvPr id="48" name="直線コネクタ 47">
            <a:extLst>
              <a:ext uri="{FF2B5EF4-FFF2-40B4-BE49-F238E27FC236}">
                <a16:creationId xmlns:a16="http://schemas.microsoft.com/office/drawing/2014/main" id="{CB838278-62DA-4961-A466-4071D67850A7}"/>
              </a:ext>
            </a:extLst>
          </p:cNvPr>
          <p:cNvCxnSpPr/>
          <p:nvPr/>
        </p:nvCxnSpPr>
        <p:spPr>
          <a:xfrm>
            <a:off x="159303" y="587172"/>
            <a:ext cx="8811614" cy="0"/>
          </a:xfrm>
          <a:prstGeom prst="line">
            <a:avLst/>
          </a:prstGeom>
        </p:spPr>
        <p:style>
          <a:lnRef idx="1">
            <a:schemeClr val="dk1"/>
          </a:lnRef>
          <a:fillRef idx="0">
            <a:schemeClr val="dk1"/>
          </a:fillRef>
          <a:effectRef idx="0">
            <a:schemeClr val="dk1"/>
          </a:effectRef>
          <a:fontRef idx="minor">
            <a:schemeClr val="tx1"/>
          </a:fontRef>
        </p:style>
      </p:cxnSp>
      <p:sp>
        <p:nvSpPr>
          <p:cNvPr id="37" name="角丸四角形 27">
            <a:extLst>
              <a:ext uri="{FF2B5EF4-FFF2-40B4-BE49-F238E27FC236}">
                <a16:creationId xmlns:a16="http://schemas.microsoft.com/office/drawing/2014/main" id="{FB86A360-276B-41A3-90A6-D10C5670118C}"/>
              </a:ext>
            </a:extLst>
          </p:cNvPr>
          <p:cNvSpPr/>
          <p:nvPr/>
        </p:nvSpPr>
        <p:spPr>
          <a:xfrm>
            <a:off x="6755510" y="3451878"/>
            <a:ext cx="2253508" cy="2611106"/>
          </a:xfrm>
          <a:prstGeom prst="roundRect">
            <a:avLst>
              <a:gd name="adj" fmla="val 9446"/>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b="1" dirty="0">
              <a:solidFill>
                <a:schemeClr val="tx1"/>
              </a:solidFill>
              <a:latin typeface="Meiryo UI" panose="020B0604030504040204" pitchFamily="50" charset="-128"/>
              <a:ea typeface="Meiryo UI" panose="020B0604030504040204" pitchFamily="50" charset="-128"/>
            </a:endParaRPr>
          </a:p>
        </p:txBody>
      </p:sp>
      <p:sp>
        <p:nvSpPr>
          <p:cNvPr id="45" name="正方形/長方形 44">
            <a:extLst>
              <a:ext uri="{FF2B5EF4-FFF2-40B4-BE49-F238E27FC236}">
                <a16:creationId xmlns:a16="http://schemas.microsoft.com/office/drawing/2014/main" id="{B6D9EA48-BADA-4EFA-8B45-3F3322B61FCD}"/>
              </a:ext>
            </a:extLst>
          </p:cNvPr>
          <p:cNvSpPr/>
          <p:nvPr/>
        </p:nvSpPr>
        <p:spPr>
          <a:xfrm>
            <a:off x="6846286" y="3652948"/>
            <a:ext cx="2156361" cy="338554"/>
          </a:xfrm>
          <a:prstGeom prst="rect">
            <a:avLst/>
          </a:prstGeom>
        </p:spPr>
        <p:txBody>
          <a:bodyPr wrap="none">
            <a:spAutoFit/>
          </a:bodyPr>
          <a:lstStyle/>
          <a:p>
            <a:pPr algn="ctr"/>
            <a:r>
              <a:rPr kumimoji="1" lang="ja-JP" altLang="en-US" sz="1600" b="1" u="sng" dirty="0">
                <a:latin typeface="Meiryo UI" panose="020B0604030504040204" pitchFamily="50" charset="-128"/>
                <a:ea typeface="Meiryo UI" panose="020B0604030504040204" pitchFamily="50" charset="-128"/>
              </a:rPr>
              <a:t>制度・あり方検討チーム</a:t>
            </a:r>
          </a:p>
        </p:txBody>
      </p:sp>
      <p:sp>
        <p:nvSpPr>
          <p:cNvPr id="51" name="正方形/長方形 50">
            <a:extLst>
              <a:ext uri="{FF2B5EF4-FFF2-40B4-BE49-F238E27FC236}">
                <a16:creationId xmlns:a16="http://schemas.microsoft.com/office/drawing/2014/main" id="{03F9C579-083D-4281-88B2-D674F4AFAF61}"/>
              </a:ext>
            </a:extLst>
          </p:cNvPr>
          <p:cNvSpPr/>
          <p:nvPr/>
        </p:nvSpPr>
        <p:spPr bwMode="auto">
          <a:xfrm>
            <a:off x="6870636" y="4832227"/>
            <a:ext cx="2035743" cy="101082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eaLnBrk="0" hangingPunct="0"/>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改革推進体制のあり方検討</a:t>
            </a: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デジタル人材のあり方検討</a:t>
            </a: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最適な調達のあり方検討</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データ連携基盤活用　など</a:t>
            </a:r>
          </a:p>
          <a:p>
            <a:pPr marL="228600" indent="-228600" eaLnBrk="0" hangingPunct="0">
              <a:buFont typeface="+mj-ea"/>
              <a:buAutoNum type="circleNumDbPlain"/>
            </a:pPr>
            <a:endParaRPr lang="en-US" altLang="ja-JP" sz="1100" dirty="0">
              <a:latin typeface="Meiryo UI" panose="020B0604030504040204" pitchFamily="50" charset="-128"/>
              <a:ea typeface="Meiryo UI" panose="020B0604030504040204" pitchFamily="50" charset="-128"/>
              <a:cs typeface="Tahoma" pitchFamily="34" charset="0"/>
            </a:endParaRPr>
          </a:p>
        </p:txBody>
      </p:sp>
      <p:cxnSp>
        <p:nvCxnSpPr>
          <p:cNvPr id="53" name="直線コネクタ 52">
            <a:extLst>
              <a:ext uri="{FF2B5EF4-FFF2-40B4-BE49-F238E27FC236}">
                <a16:creationId xmlns:a16="http://schemas.microsoft.com/office/drawing/2014/main" id="{72DD348C-0D47-4BE7-8140-1871501DFDD7}"/>
              </a:ext>
            </a:extLst>
          </p:cNvPr>
          <p:cNvCxnSpPr>
            <a:cxnSpLocks/>
          </p:cNvCxnSpPr>
          <p:nvPr/>
        </p:nvCxnSpPr>
        <p:spPr>
          <a:xfrm>
            <a:off x="1199037" y="2740227"/>
            <a:ext cx="6588000" cy="0"/>
          </a:xfrm>
          <a:prstGeom prst="line">
            <a:avLst/>
          </a:prstGeom>
          <a:ln w="38100"/>
        </p:spPr>
        <p:style>
          <a:lnRef idx="1">
            <a:schemeClr val="dk1"/>
          </a:lnRef>
          <a:fillRef idx="0">
            <a:schemeClr val="dk1"/>
          </a:fillRef>
          <a:effectRef idx="0">
            <a:schemeClr val="dk1"/>
          </a:effectRef>
          <a:fontRef idx="minor">
            <a:schemeClr val="tx1"/>
          </a:fontRef>
        </p:style>
      </p:cxnSp>
      <p:sp>
        <p:nvSpPr>
          <p:cNvPr id="54" name="楕円 53">
            <a:extLst>
              <a:ext uri="{FF2B5EF4-FFF2-40B4-BE49-F238E27FC236}">
                <a16:creationId xmlns:a16="http://schemas.microsoft.com/office/drawing/2014/main" id="{EA15C421-6B12-46BB-A04D-52F43BAC9D9F}"/>
              </a:ext>
            </a:extLst>
          </p:cNvPr>
          <p:cNvSpPr>
            <a:spLocks noChangeAspect="1"/>
          </p:cNvSpPr>
          <p:nvPr/>
        </p:nvSpPr>
        <p:spPr>
          <a:xfrm>
            <a:off x="39229" y="3281464"/>
            <a:ext cx="324000" cy="324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1</a:t>
            </a:r>
            <a:endParaRPr kumimoji="1" lang="ja-JP" altLang="en-US" b="1" dirty="0"/>
          </a:p>
        </p:txBody>
      </p:sp>
      <p:sp>
        <p:nvSpPr>
          <p:cNvPr id="2"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6</a:t>
            </a:fld>
            <a:endParaRPr kumimoji="1" lang="ja-JP" altLang="en-US"/>
          </a:p>
        </p:txBody>
      </p:sp>
      <p:sp>
        <p:nvSpPr>
          <p:cNvPr id="34" name="テキスト ボックス 33">
            <a:extLst>
              <a:ext uri="{FF2B5EF4-FFF2-40B4-BE49-F238E27FC236}">
                <a16:creationId xmlns:a16="http://schemas.microsoft.com/office/drawing/2014/main" id="{78C68671-0BD6-461E-9D20-4AE736FAEAB6}"/>
              </a:ext>
            </a:extLst>
          </p:cNvPr>
          <p:cNvSpPr txBox="1"/>
          <p:nvPr/>
        </p:nvSpPr>
        <p:spPr>
          <a:xfrm>
            <a:off x="6791871" y="4066567"/>
            <a:ext cx="2217147" cy="600164"/>
          </a:xfrm>
          <a:prstGeom prst="rect">
            <a:avLst/>
          </a:prstGeom>
          <a:noFill/>
        </p:spPr>
        <p:txBody>
          <a:bodyPr wrap="square" rtlCol="0">
            <a:spAutoFit/>
          </a:bodyPr>
          <a:lstStyle/>
          <a:p>
            <a:pPr marL="171450" indent="-171450">
              <a:buFont typeface="Wingdings" panose="05000000000000000000" pitchFamily="2" charset="2"/>
              <a:buChar char="l"/>
            </a:pPr>
            <a:r>
              <a:rPr kumimoji="1" lang="ja-JP" altLang="en-US" sz="1100" b="1" dirty="0">
                <a:latin typeface="Meiryo UI" panose="020B0604030504040204" pitchFamily="50" charset="-128"/>
                <a:ea typeface="Meiryo UI" panose="020B0604030504040204" pitchFamily="50" charset="-128"/>
              </a:rPr>
              <a:t>スマシ部</a:t>
            </a:r>
            <a:r>
              <a:rPr kumimoji="1" lang="ja-JP" altLang="en-US" sz="1000" b="1" dirty="0">
                <a:latin typeface="Meiryo UI" panose="020B0604030504040204" pitchFamily="50" charset="-128"/>
                <a:ea typeface="Meiryo UI" panose="020B0604030504040204" pitchFamily="50" charset="-128"/>
              </a:rPr>
              <a:t>（戦略企画・総務課）</a:t>
            </a:r>
            <a:endParaRPr kumimoji="1" lang="en-US" altLang="ja-JP" sz="1100" b="1"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総務部</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人事・制度・法人・契約</a:t>
            </a:r>
            <a:r>
              <a:rPr kumimoji="1" lang="en-US" altLang="ja-JP" sz="1100" dirty="0">
                <a:latin typeface="Meiryo UI" panose="020B0604030504040204" pitchFamily="50" charset="-128"/>
                <a:ea typeface="Meiryo UI" panose="020B0604030504040204" pitchFamily="50" charset="-128"/>
              </a:rPr>
              <a:t>】</a:t>
            </a:r>
          </a:p>
          <a:p>
            <a:pPr marL="144000" indent="-1440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財務部</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予算・行財政改革</a:t>
            </a:r>
            <a:r>
              <a:rPr kumimoji="1" lang="en-US" altLang="ja-JP" sz="1100" dirty="0">
                <a:latin typeface="Meiryo UI" panose="020B0604030504040204" pitchFamily="50" charset="-128"/>
                <a:ea typeface="Meiryo UI" panose="020B0604030504040204" pitchFamily="50" charset="-128"/>
              </a:rPr>
              <a:t>】</a:t>
            </a:r>
          </a:p>
        </p:txBody>
      </p:sp>
      <p:sp>
        <p:nvSpPr>
          <p:cNvPr id="41" name="角丸四角形 40">
            <a:extLst>
              <a:ext uri="{FF2B5EF4-FFF2-40B4-BE49-F238E27FC236}">
                <a16:creationId xmlns:a16="http://schemas.microsoft.com/office/drawing/2014/main" id="{95FE9F5D-C7F2-4DA8-B2AB-A10CA5C3CFAD}"/>
              </a:ext>
            </a:extLst>
          </p:cNvPr>
          <p:cNvSpPr/>
          <p:nvPr/>
        </p:nvSpPr>
        <p:spPr>
          <a:xfrm>
            <a:off x="4551782" y="3475399"/>
            <a:ext cx="1942453" cy="2566080"/>
          </a:xfrm>
          <a:prstGeom prst="roundRect">
            <a:avLst>
              <a:gd name="adj" fmla="val 678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778CFEB3-D380-40E1-A458-AF34CF3E6F94}"/>
              </a:ext>
            </a:extLst>
          </p:cNvPr>
          <p:cNvSpPr txBox="1"/>
          <p:nvPr/>
        </p:nvSpPr>
        <p:spPr>
          <a:xfrm>
            <a:off x="4655317" y="4107997"/>
            <a:ext cx="1833835" cy="600164"/>
          </a:xfrm>
          <a:prstGeom prst="rect">
            <a:avLst/>
          </a:prstGeom>
          <a:noFill/>
        </p:spPr>
        <p:txBody>
          <a:bodyPr wrap="none" rtlCol="0">
            <a:spAutoFit/>
          </a:bodyPr>
          <a:lstStyle/>
          <a:p>
            <a:pPr marL="171450" indent="-171450">
              <a:buFont typeface="Wingdings" panose="05000000000000000000" pitchFamily="2" charset="2"/>
              <a:buChar char="l"/>
            </a:pPr>
            <a:r>
              <a:rPr kumimoji="1" lang="ja-JP" altLang="en-US" sz="1100" b="1" dirty="0">
                <a:latin typeface="Meiryo UI" panose="020B0604030504040204" pitchFamily="50" charset="-128"/>
                <a:ea typeface="Meiryo UI" panose="020B0604030504040204" pitchFamily="50" charset="-128"/>
              </a:rPr>
              <a:t>スマシ部（事業推進</a:t>
            </a:r>
            <a:r>
              <a:rPr kumimoji="1" lang="en-US" altLang="ja-JP" sz="1100" b="1" dirty="0">
                <a:latin typeface="Meiryo UI" panose="020B0604030504040204" pitchFamily="50" charset="-128"/>
                <a:ea typeface="Meiryo UI" panose="020B0604030504040204" pitchFamily="50" charset="-128"/>
              </a:rPr>
              <a:t>G</a:t>
            </a:r>
            <a:r>
              <a:rPr kumimoji="1" lang="ja-JP" altLang="en-US" sz="1100" b="1" dirty="0">
                <a:latin typeface="Meiryo UI" panose="020B0604030504040204" pitchFamily="50" charset="-128"/>
                <a:ea typeface="Meiryo UI" panose="020B0604030504040204" pitchFamily="50" charset="-128"/>
              </a:rPr>
              <a:t>）</a:t>
            </a:r>
            <a:endParaRPr kumimoji="1" lang="en-US" altLang="ja-JP" sz="1050" b="1"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住民サービス関係部局</a:t>
            </a:r>
            <a:endParaRPr kumimoji="1" lang="en-US" altLang="ja-JP" sz="1100" dirty="0">
              <a:latin typeface="Meiryo UI" panose="020B0604030504040204" pitchFamily="50" charset="-128"/>
              <a:ea typeface="Meiryo UI" panose="020B0604030504040204" pitchFamily="50" charset="-128"/>
            </a:endParaRPr>
          </a:p>
          <a:p>
            <a:pPr marL="144000" indent="-144000">
              <a:buFont typeface="Arial" panose="020B0604020202020204" pitchFamily="34" charset="0"/>
              <a:buChar char="•"/>
            </a:pPr>
            <a:r>
              <a:rPr kumimoji="1" lang="ja-JP" altLang="en-US" sz="1100" dirty="0">
                <a:latin typeface="Meiryo UI" panose="020B0604030504040204" pitchFamily="50" charset="-128"/>
                <a:ea typeface="Meiryo UI" panose="020B0604030504040204" pitchFamily="50" charset="-128"/>
              </a:rPr>
              <a:t>先進自治体、課題自治体</a:t>
            </a:r>
            <a:endParaRPr kumimoji="1" lang="en-US" altLang="ja-JP" sz="1100" dirty="0">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58AB7FE9-ABE9-4EB1-9D0C-B90DC134C31F}"/>
              </a:ext>
            </a:extLst>
          </p:cNvPr>
          <p:cNvSpPr/>
          <p:nvPr/>
        </p:nvSpPr>
        <p:spPr bwMode="auto">
          <a:xfrm>
            <a:off x="4685656" y="4832227"/>
            <a:ext cx="1728000" cy="1010820"/>
          </a:xfrm>
          <a:prstGeom prst="rect">
            <a:avLst/>
          </a:prstGeom>
          <a:solidFill>
            <a:schemeClr val="bg1"/>
          </a:solidFill>
          <a:ln w="9525">
            <a:solidFill>
              <a:schemeClr val="accent1"/>
            </a:solidFill>
            <a:miter lim="800000"/>
            <a:headEnd/>
            <a:tailEnd/>
          </a:ln>
          <a:effectLst/>
        </p:spPr>
        <p:txBody>
          <a:bodyPr rot="0" spcFirstLastPara="0" vertOverflow="overflow" horzOverflow="overflow" vert="horz" wrap="square" lIns="72000" tIns="36000" rIns="72000" bIns="36000" numCol="1" spcCol="0" rtlCol="0" fromWordArt="0" anchor="t" anchorCtr="0" forceAA="0" compatLnSpc="1">
            <a:prstTxWarp prst="textNoShape">
              <a:avLst/>
            </a:prstTxWarp>
            <a:noAutofit/>
          </a:bodyPr>
          <a:lstStyle/>
          <a:p>
            <a:pPr eaLnBrk="0" hangingPunct="0"/>
            <a:r>
              <a:rPr lang="ja-JP" altLang="en-US" sz="1100" dirty="0">
                <a:latin typeface="Meiryo UI" panose="020B0604030504040204" pitchFamily="50" charset="-128"/>
                <a:ea typeface="Meiryo UI" panose="020B0604030504040204" pitchFamily="50" charset="-128"/>
                <a:cs typeface="Tahoma" pitchFamily="34" charset="0"/>
              </a:rPr>
              <a:t>＜チーム作業＞</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endParaRPr lang="en-US" altLang="ja-JP" sz="6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住民ニーズの調査</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ワンストップサービスの具体化検討</a:t>
            </a:r>
            <a:endParaRPr lang="en-US" altLang="ja-JP" sz="1100" dirty="0">
              <a:latin typeface="Meiryo UI" panose="020B0604030504040204" pitchFamily="50" charset="-128"/>
              <a:ea typeface="Meiryo UI" panose="020B0604030504040204" pitchFamily="50" charset="-128"/>
              <a:cs typeface="Tahoma" pitchFamily="34" charset="0"/>
            </a:endParaRPr>
          </a:p>
          <a:p>
            <a:pPr marL="228600" indent="-228600" eaLnBrk="0" hangingPunct="0">
              <a:buFont typeface="+mj-ea"/>
              <a:buAutoNum type="circleNumDbPlain"/>
            </a:pPr>
            <a:r>
              <a:rPr lang="ja-JP" altLang="en-US" sz="1100" dirty="0">
                <a:latin typeface="Meiryo UI" panose="020B0604030504040204" pitchFamily="50" charset="-128"/>
                <a:ea typeface="Meiryo UI" panose="020B0604030504040204" pitchFamily="50" charset="-128"/>
                <a:cs typeface="Tahoma" pitchFamily="34" charset="0"/>
              </a:rPr>
              <a:t>データ連携基盤の活用　</a:t>
            </a:r>
          </a:p>
        </p:txBody>
      </p:sp>
      <p:sp>
        <p:nvSpPr>
          <p:cNvPr id="19" name="テキスト ボックス 18">
            <a:extLst>
              <a:ext uri="{FF2B5EF4-FFF2-40B4-BE49-F238E27FC236}">
                <a16:creationId xmlns:a16="http://schemas.microsoft.com/office/drawing/2014/main" id="{A8256FB9-BCE5-49EA-9C4A-618F90765BB5}"/>
              </a:ext>
            </a:extLst>
          </p:cNvPr>
          <p:cNvSpPr txBox="1"/>
          <p:nvPr/>
        </p:nvSpPr>
        <p:spPr>
          <a:xfrm>
            <a:off x="117528" y="6270574"/>
            <a:ext cx="6776214" cy="523220"/>
          </a:xfrm>
          <a:prstGeom prst="rect">
            <a:avLst/>
          </a:prstGeom>
          <a:noFill/>
        </p:spPr>
        <p:txBody>
          <a:bodyPr wrap="none" rtlCol="0">
            <a:spAutoFit/>
          </a:bodyPr>
          <a:lstStyle/>
          <a:p>
            <a:r>
              <a:rPr kumimoji="1" lang="en-US" altLang="ja-JP" sz="1400" dirty="0"/>
              <a:t>※</a:t>
            </a:r>
            <a:r>
              <a:rPr kumimoji="1" lang="ja-JP" altLang="en-US" sz="1400" dirty="0"/>
              <a:t>　　上山特別顧問、川島特別参与、廉特別参与は、全ての検討体制に対して適宜参加</a:t>
            </a:r>
            <a:endParaRPr kumimoji="1" lang="en-US" altLang="ja-JP" sz="1400" dirty="0"/>
          </a:p>
          <a:p>
            <a:r>
              <a:rPr kumimoji="1" lang="en-US" altLang="ja-JP" sz="1400" dirty="0"/>
              <a:t>※※ </a:t>
            </a:r>
            <a:r>
              <a:rPr kumimoji="1" lang="ja-JP" altLang="en-US" sz="1400" dirty="0"/>
              <a:t>大阪</a:t>
            </a:r>
            <a:r>
              <a:rPr kumimoji="1" lang="en-US" altLang="ja-JP" sz="1400" dirty="0"/>
              <a:t>DX</a:t>
            </a:r>
            <a:r>
              <a:rPr kumimoji="1" lang="ja-JP" altLang="en-US" sz="1400" dirty="0"/>
              <a:t>イニシアティブの設置要綱は令和４年４月１日に制定済み　</a:t>
            </a:r>
          </a:p>
        </p:txBody>
      </p:sp>
      <p:sp>
        <p:nvSpPr>
          <p:cNvPr id="55" name="楕円 54">
            <a:extLst>
              <a:ext uri="{FF2B5EF4-FFF2-40B4-BE49-F238E27FC236}">
                <a16:creationId xmlns:a16="http://schemas.microsoft.com/office/drawing/2014/main" id="{35B74CBB-D2AE-48A9-9AAE-1C0B4FF3D7C4}"/>
              </a:ext>
            </a:extLst>
          </p:cNvPr>
          <p:cNvSpPr>
            <a:spLocks noChangeAspect="1"/>
          </p:cNvSpPr>
          <p:nvPr/>
        </p:nvSpPr>
        <p:spPr>
          <a:xfrm>
            <a:off x="2419054" y="3367542"/>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2</a:t>
            </a:r>
            <a:endParaRPr kumimoji="1" lang="ja-JP" altLang="en-US" b="1" dirty="0"/>
          </a:p>
        </p:txBody>
      </p:sp>
      <p:sp>
        <p:nvSpPr>
          <p:cNvPr id="56" name="楕円 55">
            <a:extLst>
              <a:ext uri="{FF2B5EF4-FFF2-40B4-BE49-F238E27FC236}">
                <a16:creationId xmlns:a16="http://schemas.microsoft.com/office/drawing/2014/main" id="{35B74CBB-D2AE-48A9-9AAE-1C0B4FF3D7C4}"/>
              </a:ext>
            </a:extLst>
          </p:cNvPr>
          <p:cNvSpPr>
            <a:spLocks noChangeAspect="1"/>
          </p:cNvSpPr>
          <p:nvPr/>
        </p:nvSpPr>
        <p:spPr>
          <a:xfrm>
            <a:off x="4502076" y="3360951"/>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t>3</a:t>
            </a:r>
            <a:endParaRPr kumimoji="1" lang="ja-JP" altLang="en-US" b="1" dirty="0"/>
          </a:p>
        </p:txBody>
      </p:sp>
      <p:sp>
        <p:nvSpPr>
          <p:cNvPr id="38" name="楕円 37">
            <a:extLst>
              <a:ext uri="{FF2B5EF4-FFF2-40B4-BE49-F238E27FC236}">
                <a16:creationId xmlns:a16="http://schemas.microsoft.com/office/drawing/2014/main" id="{35B74CBB-D2AE-48A9-9AAE-1C0B4FF3D7C4}"/>
              </a:ext>
            </a:extLst>
          </p:cNvPr>
          <p:cNvSpPr>
            <a:spLocks noChangeAspect="1"/>
          </p:cNvSpPr>
          <p:nvPr/>
        </p:nvSpPr>
        <p:spPr>
          <a:xfrm>
            <a:off x="6656498" y="3319808"/>
            <a:ext cx="324000" cy="31118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４</a:t>
            </a:r>
          </a:p>
        </p:txBody>
      </p:sp>
      <p:sp>
        <p:nvSpPr>
          <p:cNvPr id="39" name="正方形/長方形 38">
            <a:extLst>
              <a:ext uri="{FF2B5EF4-FFF2-40B4-BE49-F238E27FC236}">
                <a16:creationId xmlns:a16="http://schemas.microsoft.com/office/drawing/2014/main" id="{B6D9EA48-BADA-4EFA-8B45-3F3322B61FCD}"/>
              </a:ext>
            </a:extLst>
          </p:cNvPr>
          <p:cNvSpPr/>
          <p:nvPr/>
        </p:nvSpPr>
        <p:spPr>
          <a:xfrm>
            <a:off x="4813894" y="3542195"/>
            <a:ext cx="1532791" cy="584775"/>
          </a:xfrm>
          <a:prstGeom prst="rect">
            <a:avLst/>
          </a:prstGeom>
        </p:spPr>
        <p:txBody>
          <a:bodyPr wrap="none">
            <a:spAutoFit/>
          </a:bodyPr>
          <a:lstStyle/>
          <a:p>
            <a:pPr algn="ctr"/>
            <a:r>
              <a:rPr kumimoji="1" lang="ja-JP" altLang="en-US" sz="1600" b="1" u="sng" dirty="0">
                <a:latin typeface="Meiryo UI" panose="020B0604030504040204" pitchFamily="50" charset="-128"/>
                <a:ea typeface="Meiryo UI" panose="020B0604030504040204" pitchFamily="50" charset="-128"/>
              </a:rPr>
              <a:t>デジタルサービス</a:t>
            </a:r>
            <a:endParaRPr kumimoji="1" lang="en-US" altLang="ja-JP" sz="1600" b="1" u="sng" dirty="0">
              <a:latin typeface="Meiryo UI" panose="020B0604030504040204" pitchFamily="50" charset="-128"/>
              <a:ea typeface="Meiryo UI" panose="020B0604030504040204" pitchFamily="50" charset="-128"/>
            </a:endParaRPr>
          </a:p>
          <a:p>
            <a:pPr algn="ctr"/>
            <a:r>
              <a:rPr kumimoji="1" lang="ja-JP" altLang="en-US" sz="1600" b="1" u="sng" dirty="0">
                <a:latin typeface="Meiryo UI" panose="020B0604030504040204" pitchFamily="50" charset="-128"/>
                <a:ea typeface="Meiryo UI" panose="020B0604030504040204" pitchFamily="50" charset="-128"/>
              </a:rPr>
              <a:t>検討チーム</a:t>
            </a:r>
          </a:p>
        </p:txBody>
      </p:sp>
      <p:sp>
        <p:nvSpPr>
          <p:cNvPr id="40" name="正方形/長方形 39">
            <a:extLst>
              <a:ext uri="{FF2B5EF4-FFF2-40B4-BE49-F238E27FC236}">
                <a16:creationId xmlns:a16="http://schemas.microsoft.com/office/drawing/2014/main" id="{B6D9EA48-BADA-4EFA-8B45-3F3322B61FCD}"/>
              </a:ext>
            </a:extLst>
          </p:cNvPr>
          <p:cNvSpPr/>
          <p:nvPr/>
        </p:nvSpPr>
        <p:spPr>
          <a:xfrm>
            <a:off x="3684692" y="2998219"/>
            <a:ext cx="1620957" cy="338554"/>
          </a:xfrm>
          <a:prstGeom prst="rect">
            <a:avLst/>
          </a:prstGeom>
        </p:spPr>
        <p:txBody>
          <a:bodyPr wrap="none">
            <a:spAutoFit/>
          </a:bodyPr>
          <a:lstStyle/>
          <a:p>
            <a:pPr algn="ctr"/>
            <a:r>
              <a:rPr kumimoji="1" lang="ja-JP" altLang="en-US" sz="1600" b="1" dirty="0">
                <a:latin typeface="Meiryo UI" panose="020B0604030504040204" pitchFamily="50" charset="-128"/>
                <a:ea typeface="Meiryo UI" panose="020B0604030504040204" pitchFamily="50" charset="-128"/>
              </a:rPr>
              <a:t>＜市町村関連＞</a:t>
            </a:r>
          </a:p>
        </p:txBody>
      </p:sp>
      <p:sp>
        <p:nvSpPr>
          <p:cNvPr id="21" name="テキスト ボックス 20"/>
          <p:cNvSpPr txBox="1"/>
          <p:nvPr/>
        </p:nvSpPr>
        <p:spPr>
          <a:xfrm>
            <a:off x="6846286" y="1591621"/>
            <a:ext cx="2152419" cy="830997"/>
          </a:xfrm>
          <a:prstGeom prst="rect">
            <a:avLst/>
          </a:prstGeom>
          <a:noFill/>
        </p:spPr>
        <p:txBody>
          <a:bodyPr wrap="square" rtlCol="0">
            <a:spAutoFit/>
          </a:bodyPr>
          <a:lstStyle/>
          <a:p>
            <a:r>
              <a:rPr kumimoji="1" lang="ja-JP" altLang="en-US" sz="1200" dirty="0"/>
              <a:t>（</a:t>
            </a:r>
            <a:r>
              <a:rPr kumimoji="1" lang="en-US" altLang="ja-JP" sz="1200" dirty="0"/>
              <a:t>※</a:t>
            </a:r>
            <a:r>
              <a:rPr kumimoji="1" lang="ja-JP" altLang="en-US" sz="1200" dirty="0"/>
              <a:t>）</a:t>
            </a:r>
            <a:endParaRPr kumimoji="1" lang="en-US" altLang="ja-JP" sz="1200" dirty="0"/>
          </a:p>
          <a:p>
            <a:r>
              <a:rPr kumimoji="1" lang="ja-JP" altLang="en-US" sz="1200" dirty="0"/>
              <a:t>システム所管部局や、制度関連部局については、議題に応じて適宜出席</a:t>
            </a:r>
            <a:endParaRPr kumimoji="1" lang="en-US" altLang="ja-JP" sz="1200" dirty="0"/>
          </a:p>
        </p:txBody>
      </p:sp>
    </p:spTree>
    <p:extLst>
      <p:ext uri="{BB962C8B-B14F-4D97-AF65-F5344CB8AC3E}">
        <p14:creationId xmlns:p14="http://schemas.microsoft.com/office/powerpoint/2010/main" val="3355693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DBBB986-1C01-48A4-9C4C-51C9798A5610}"/>
              </a:ext>
            </a:extLst>
          </p:cNvPr>
          <p:cNvSpPr txBox="1"/>
          <p:nvPr/>
        </p:nvSpPr>
        <p:spPr>
          <a:xfrm>
            <a:off x="2622430" y="135547"/>
            <a:ext cx="410881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特別参与略歴（デジタル改革担当）</a:t>
            </a:r>
          </a:p>
        </p:txBody>
      </p:sp>
      <p:cxnSp>
        <p:nvCxnSpPr>
          <p:cNvPr id="6" name="直線コネクタ 5">
            <a:extLst>
              <a:ext uri="{FF2B5EF4-FFF2-40B4-BE49-F238E27FC236}">
                <a16:creationId xmlns:a16="http://schemas.microsoft.com/office/drawing/2014/main" id="{CB838278-62DA-4961-A466-4071D67850A7}"/>
              </a:ext>
            </a:extLst>
          </p:cNvPr>
          <p:cNvCxnSpPr/>
          <p:nvPr/>
        </p:nvCxnSpPr>
        <p:spPr>
          <a:xfrm>
            <a:off x="159303" y="587172"/>
            <a:ext cx="8811614"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4634097" y="1283786"/>
            <a:ext cx="4360280" cy="3016210"/>
          </a:xfrm>
          <a:prstGeom prst="rect">
            <a:avLst/>
          </a:prstGeom>
        </p:spPr>
        <p:txBody>
          <a:bodyPr wrap="square">
            <a:spAutoFit/>
          </a:bodyPr>
          <a:lstStyle/>
          <a:p>
            <a:r>
              <a:rPr lang="ja-JP" altLang="en-US" sz="1400" b="1" dirty="0"/>
              <a:t>廉 宗淳（ヨム　ジョンスン）</a:t>
            </a:r>
          </a:p>
          <a:p>
            <a:r>
              <a:rPr lang="ja-JP" altLang="en-US" sz="1400" dirty="0"/>
              <a:t>イーコーポレーションドットジェーピー </a:t>
            </a:r>
            <a:r>
              <a:rPr lang="en-US" altLang="ja-JP" sz="1400" dirty="0"/>
              <a:t>(</a:t>
            </a:r>
            <a:r>
              <a:rPr lang="ja-JP" altLang="en-US" sz="1400" dirty="0"/>
              <a:t>株</a:t>
            </a:r>
            <a:r>
              <a:rPr lang="en-US" altLang="ja-JP" sz="1400" dirty="0"/>
              <a:t>)</a:t>
            </a:r>
            <a:r>
              <a:rPr lang="ja-JP" altLang="en-US" sz="1400" dirty="0"/>
              <a:t>代表取締役社長</a:t>
            </a:r>
          </a:p>
          <a:p>
            <a:r>
              <a:rPr lang="en-US" altLang="ja-JP" sz="1400" dirty="0"/>
              <a:t>1962</a:t>
            </a:r>
            <a:r>
              <a:rPr lang="ja-JP" altLang="en-US" sz="1400" dirty="0"/>
              <a:t>年　韓国ソウル生まれ</a:t>
            </a:r>
          </a:p>
          <a:p>
            <a:endParaRPr lang="en-US" altLang="ja-JP" sz="1400" dirty="0"/>
          </a:p>
          <a:p>
            <a:r>
              <a:rPr lang="ja-JP" altLang="en-US" sz="1200" dirty="0"/>
              <a:t>＜経歴＞</a:t>
            </a:r>
            <a:endParaRPr lang="ja-JP" altLang="en-US" sz="1400" dirty="0"/>
          </a:p>
          <a:p>
            <a:r>
              <a:rPr lang="en-US" altLang="ja-JP" sz="1200" dirty="0"/>
              <a:t>1985</a:t>
            </a:r>
            <a:r>
              <a:rPr lang="ja-JP" altLang="en-US" sz="1200" dirty="0"/>
              <a:t>年～</a:t>
            </a:r>
            <a:r>
              <a:rPr lang="en-US" altLang="ja-JP" sz="1200" dirty="0"/>
              <a:t>1987</a:t>
            </a:r>
            <a:r>
              <a:rPr lang="ja-JP" altLang="en-US" sz="1200" dirty="0"/>
              <a:t>年　ソウル市公務員</a:t>
            </a:r>
          </a:p>
          <a:p>
            <a:r>
              <a:rPr lang="en-US" altLang="ja-JP" sz="1200" dirty="0"/>
              <a:t>1988</a:t>
            </a:r>
            <a:r>
              <a:rPr lang="ja-JP" altLang="en-US" sz="1200" dirty="0"/>
              <a:t>年　明知大学卒業</a:t>
            </a:r>
          </a:p>
          <a:p>
            <a:r>
              <a:rPr lang="en-US" altLang="ja-JP" sz="1200" dirty="0"/>
              <a:t>1993</a:t>
            </a:r>
            <a:r>
              <a:rPr lang="ja-JP" altLang="en-US" sz="1200" dirty="0"/>
              <a:t>年　株式会社ノーエル情報テック韓国法人を設立</a:t>
            </a:r>
            <a:endParaRPr lang="en-US" altLang="ja-JP" sz="1200" dirty="0"/>
          </a:p>
          <a:p>
            <a:r>
              <a:rPr lang="ja-JP" altLang="en-US" sz="1200" dirty="0"/>
              <a:t>　　　　　　 代表取締役に就任</a:t>
            </a:r>
          </a:p>
          <a:p>
            <a:r>
              <a:rPr lang="en-US" altLang="ja-JP" sz="1200" dirty="0"/>
              <a:t>2000</a:t>
            </a:r>
            <a:r>
              <a:rPr lang="ja-JP" altLang="en-US" sz="1200" dirty="0"/>
              <a:t>年　イーコーポレーションドットジェーピー </a:t>
            </a:r>
            <a:r>
              <a:rPr lang="en-US" altLang="ja-JP" sz="1200" dirty="0"/>
              <a:t>(</a:t>
            </a:r>
            <a:r>
              <a:rPr lang="ja-JP" altLang="en-US" sz="1200" dirty="0"/>
              <a:t>株</a:t>
            </a:r>
            <a:r>
              <a:rPr lang="en-US" altLang="ja-JP" sz="1200" dirty="0"/>
              <a:t>) </a:t>
            </a:r>
            <a:r>
              <a:rPr lang="ja-JP" altLang="en-US" sz="1200" dirty="0"/>
              <a:t>設立</a:t>
            </a:r>
            <a:endParaRPr lang="en-US" altLang="ja-JP" sz="1200" dirty="0"/>
          </a:p>
          <a:p>
            <a:r>
              <a:rPr lang="ja-JP" altLang="en-US" sz="1200" dirty="0"/>
              <a:t>　　　　　　 代表取締役社長就任</a:t>
            </a:r>
          </a:p>
          <a:p>
            <a:r>
              <a:rPr lang="en-US" altLang="ja-JP" sz="1200" dirty="0"/>
              <a:t>2007</a:t>
            </a:r>
            <a:r>
              <a:rPr lang="ja-JP" altLang="en-US" sz="1200" dirty="0"/>
              <a:t>年　青森市 情報政策調整監</a:t>
            </a:r>
            <a:r>
              <a:rPr lang="en-US" altLang="ja-JP" sz="1200" dirty="0"/>
              <a:t>[CIO</a:t>
            </a:r>
            <a:r>
              <a:rPr lang="ja-JP" altLang="en-US" sz="1200" dirty="0"/>
              <a:t>補佐官</a:t>
            </a:r>
            <a:r>
              <a:rPr lang="en-US" altLang="ja-JP" sz="1200" dirty="0"/>
              <a:t>]</a:t>
            </a:r>
          </a:p>
          <a:p>
            <a:r>
              <a:rPr lang="en-US" altLang="ja-JP" sz="1200" dirty="0"/>
              <a:t>2008</a:t>
            </a:r>
            <a:r>
              <a:rPr lang="ja-JP" altLang="en-US" sz="1200" dirty="0"/>
              <a:t>年　佐賀県 統括本部 情報課 情報企画監</a:t>
            </a:r>
          </a:p>
          <a:p>
            <a:r>
              <a:rPr lang="ja-JP" altLang="en-US" sz="1200" dirty="0"/>
              <a:t>　　　　　　 早稲田大学大学院国際情報通信研究科 修了</a:t>
            </a:r>
          </a:p>
          <a:p>
            <a:r>
              <a:rPr lang="en-US" altLang="ja-JP" sz="1200" dirty="0"/>
              <a:t>2013.4</a:t>
            </a:r>
            <a:r>
              <a:rPr lang="ja-JP" altLang="en-US" sz="1200" dirty="0"/>
              <a:t>　大阪市特別参与</a:t>
            </a:r>
          </a:p>
        </p:txBody>
      </p:sp>
      <p:sp>
        <p:nvSpPr>
          <p:cNvPr id="8" name="正方形/長方形 7"/>
          <p:cNvSpPr/>
          <p:nvPr/>
        </p:nvSpPr>
        <p:spPr>
          <a:xfrm>
            <a:off x="4622367" y="4653939"/>
            <a:ext cx="4360280" cy="1200329"/>
          </a:xfrm>
          <a:prstGeom prst="rect">
            <a:avLst/>
          </a:prstGeom>
          <a:ln>
            <a:solidFill>
              <a:schemeClr val="bg1">
                <a:lumMod val="50000"/>
              </a:schemeClr>
            </a:solidFill>
          </a:ln>
        </p:spPr>
        <p:txBody>
          <a:bodyPr wrap="square">
            <a:spAutoFit/>
          </a:bodyPr>
          <a:lstStyle/>
          <a:p>
            <a:r>
              <a:rPr lang="en-US" altLang="ja-JP" sz="1200" dirty="0"/>
              <a:t>【</a:t>
            </a:r>
            <a:r>
              <a:rPr lang="ja-JP" altLang="en-US" sz="1200" dirty="0"/>
              <a:t>政府関係の職歴</a:t>
            </a:r>
            <a:r>
              <a:rPr lang="en-US" altLang="ja-JP" sz="1200" dirty="0"/>
              <a:t>】 </a:t>
            </a:r>
          </a:p>
          <a:p>
            <a:pPr marL="285750" indent="-285750">
              <a:buFont typeface="Arial" panose="020B0604020202020204" pitchFamily="34" charset="0"/>
              <a:buChar char="•"/>
            </a:pPr>
            <a:r>
              <a:rPr lang="ja-JP" altLang="en-US" sz="1200" dirty="0"/>
              <a:t>総務省 オンライン利用促進</a:t>
            </a:r>
            <a:r>
              <a:rPr lang="en-US" altLang="ja-JP" sz="1200" dirty="0"/>
              <a:t>WG</a:t>
            </a:r>
            <a:r>
              <a:rPr lang="ja-JP" altLang="en-US" sz="1200" dirty="0"/>
              <a:t>構成員</a:t>
            </a:r>
          </a:p>
          <a:p>
            <a:pPr marL="285750" indent="-285750">
              <a:buFont typeface="Arial" panose="020B0604020202020204" pitchFamily="34" charset="0"/>
              <a:buChar char="•"/>
            </a:pPr>
            <a:r>
              <a:rPr lang="ja-JP" altLang="en-US" sz="1200" dirty="0"/>
              <a:t>総務省 </a:t>
            </a:r>
            <a:r>
              <a:rPr lang="en-US" altLang="ja-JP" sz="1200" dirty="0"/>
              <a:t>ICT</a:t>
            </a:r>
            <a:r>
              <a:rPr lang="ja-JP" altLang="en-US" sz="1200" dirty="0"/>
              <a:t>政策に関するタスクフォース 電子政府推進対応ワーキンググループ</a:t>
            </a:r>
          </a:p>
          <a:p>
            <a:pPr marL="285750" indent="-285750">
              <a:buFont typeface="Arial" panose="020B0604020202020204" pitchFamily="34" charset="0"/>
              <a:buChar char="•"/>
            </a:pPr>
            <a:r>
              <a:rPr lang="ja-JP" altLang="en-US" sz="1200" dirty="0"/>
              <a:t>総務省 電子政府専門員</a:t>
            </a:r>
          </a:p>
          <a:p>
            <a:pPr marL="285750" indent="-285750">
              <a:buFont typeface="Arial" panose="020B0604020202020204" pitchFamily="34" charset="0"/>
              <a:buChar char="•"/>
            </a:pPr>
            <a:r>
              <a:rPr lang="ja-JP" altLang="en-US" sz="1200" dirty="0"/>
              <a:t>総務省 政府情報システム改革検討会 構成員</a:t>
            </a:r>
          </a:p>
        </p:txBody>
      </p:sp>
      <p:sp>
        <p:nvSpPr>
          <p:cNvPr id="9" name="正方形/長方形 8"/>
          <p:cNvSpPr/>
          <p:nvPr/>
        </p:nvSpPr>
        <p:spPr>
          <a:xfrm>
            <a:off x="171033" y="1283786"/>
            <a:ext cx="4271029" cy="2954655"/>
          </a:xfrm>
          <a:prstGeom prst="rect">
            <a:avLst/>
          </a:prstGeom>
        </p:spPr>
        <p:txBody>
          <a:bodyPr wrap="square">
            <a:spAutoFit/>
          </a:bodyPr>
          <a:lstStyle/>
          <a:p>
            <a:r>
              <a:rPr lang="ja-JP" altLang="en-US" sz="1400" b="1" dirty="0"/>
              <a:t>川島　宏一（カワシマ ヒロイチ）</a:t>
            </a:r>
          </a:p>
          <a:p>
            <a:r>
              <a:rPr lang="ja-JP" altLang="en-US" sz="1400" dirty="0"/>
              <a:t>筑波大学システム情報系社会工学域教授</a:t>
            </a:r>
          </a:p>
          <a:p>
            <a:r>
              <a:rPr lang="en-US" altLang="ja-JP" sz="1400" dirty="0"/>
              <a:t>1959</a:t>
            </a:r>
            <a:r>
              <a:rPr lang="ja-JP" altLang="en-US" sz="1400" dirty="0"/>
              <a:t>年茨城県土浦市生まれ</a:t>
            </a:r>
          </a:p>
          <a:p>
            <a:r>
              <a:rPr lang="ja-JP" altLang="en-US" sz="1200" dirty="0"/>
              <a:t>＜専門分野＞</a:t>
            </a:r>
          </a:p>
          <a:p>
            <a:r>
              <a:rPr lang="ja-JP" altLang="en-US" sz="1200" dirty="0"/>
              <a:t>・自治体経営、データによる地域課題の解決</a:t>
            </a:r>
          </a:p>
          <a:p>
            <a:endParaRPr lang="en-US" altLang="ja-JP" sz="1200" dirty="0"/>
          </a:p>
          <a:p>
            <a:r>
              <a:rPr lang="ja-JP" altLang="en-US" sz="1200" dirty="0"/>
              <a:t>＜経歴＞</a:t>
            </a:r>
          </a:p>
          <a:p>
            <a:r>
              <a:rPr lang="en-US" altLang="ja-JP" sz="1200" dirty="0"/>
              <a:t>1984 </a:t>
            </a:r>
            <a:r>
              <a:rPr lang="ja-JP" altLang="en-US" sz="1200" dirty="0"/>
              <a:t>国土交通省（建築基準、宅地開発、公共施設整備）</a:t>
            </a:r>
            <a:r>
              <a:rPr lang="en-US" altLang="ja-JP" sz="1200" dirty="0"/>
              <a:t>1991 </a:t>
            </a:r>
            <a:r>
              <a:rPr lang="ja-JP" altLang="en-US" sz="1200" dirty="0"/>
              <a:t>インドネシア共和国住宅担当国務大臣府（アドバイザー）</a:t>
            </a:r>
          </a:p>
          <a:p>
            <a:r>
              <a:rPr lang="en-US" altLang="ja-JP" sz="1200" dirty="0"/>
              <a:t>1994 </a:t>
            </a:r>
            <a:r>
              <a:rPr lang="ja-JP" altLang="en-US" sz="1200" dirty="0"/>
              <a:t>北九州市（都市計画局開発部長）</a:t>
            </a:r>
          </a:p>
          <a:p>
            <a:r>
              <a:rPr lang="en-US" altLang="ja-JP" sz="1200" dirty="0"/>
              <a:t>1998 </a:t>
            </a:r>
            <a:r>
              <a:rPr lang="ja-JP" altLang="en-US" sz="1200" dirty="0"/>
              <a:t>世界銀行（上席都市専門官など）</a:t>
            </a:r>
          </a:p>
          <a:p>
            <a:r>
              <a:rPr lang="en-US" altLang="ja-JP" sz="1200" dirty="0"/>
              <a:t>2006 </a:t>
            </a:r>
            <a:r>
              <a:rPr lang="ja-JP" altLang="en-US" sz="1200" dirty="0"/>
              <a:t>佐賀県（最高情報統括監（</a:t>
            </a:r>
            <a:r>
              <a:rPr lang="en-US" altLang="ja-JP" sz="1200" dirty="0"/>
              <a:t>CIO</a:t>
            </a:r>
            <a:r>
              <a:rPr lang="ja-JP" altLang="en-US" sz="1200" dirty="0"/>
              <a:t>）</a:t>
            </a:r>
          </a:p>
          <a:p>
            <a:r>
              <a:rPr lang="en-US" altLang="ja-JP" sz="1200" dirty="0"/>
              <a:t>2012 </a:t>
            </a:r>
            <a:r>
              <a:rPr lang="ja-JP" altLang="en-US" sz="1200" dirty="0"/>
              <a:t>（株）公共イノベーション（代表取締役）</a:t>
            </a:r>
          </a:p>
          <a:p>
            <a:r>
              <a:rPr lang="en-US" altLang="ja-JP" sz="1200" dirty="0"/>
              <a:t>2013</a:t>
            </a:r>
            <a:r>
              <a:rPr lang="ja-JP" altLang="en-US" sz="1200" dirty="0"/>
              <a:t>　大阪市特別参与</a:t>
            </a:r>
          </a:p>
          <a:p>
            <a:r>
              <a:rPr lang="en-US" altLang="ja-JP" sz="1200" dirty="0"/>
              <a:t>2015 </a:t>
            </a:r>
            <a:r>
              <a:rPr lang="ja-JP" altLang="en-US" sz="1200" dirty="0"/>
              <a:t>筑波大学大学院システム情報工学系教授</a:t>
            </a:r>
          </a:p>
        </p:txBody>
      </p:sp>
      <p:sp>
        <p:nvSpPr>
          <p:cNvPr id="10" name="正方形/長方形 9"/>
          <p:cNvSpPr/>
          <p:nvPr/>
        </p:nvSpPr>
        <p:spPr>
          <a:xfrm>
            <a:off x="171032" y="4653939"/>
            <a:ext cx="4155121" cy="830997"/>
          </a:xfrm>
          <a:prstGeom prst="rect">
            <a:avLst/>
          </a:prstGeom>
          <a:ln>
            <a:solidFill>
              <a:schemeClr val="bg1">
                <a:lumMod val="65000"/>
              </a:schemeClr>
            </a:solidFill>
          </a:ln>
        </p:spPr>
        <p:txBody>
          <a:bodyPr wrap="square">
            <a:spAutoFit/>
          </a:bodyPr>
          <a:lstStyle/>
          <a:p>
            <a:r>
              <a:rPr lang="en-US" altLang="ja-JP" sz="1200" dirty="0"/>
              <a:t>【</a:t>
            </a:r>
            <a:r>
              <a:rPr lang="ja-JP" altLang="en-US" sz="1200" dirty="0"/>
              <a:t>政府関係の略歴</a:t>
            </a:r>
            <a:r>
              <a:rPr lang="en-US" altLang="ja-JP" sz="1200" dirty="0"/>
              <a:t>】</a:t>
            </a:r>
            <a:endParaRPr lang="ja-JP" altLang="en-US" sz="1200" dirty="0"/>
          </a:p>
          <a:p>
            <a:pPr marL="171450" indent="-171450">
              <a:buFont typeface="Arial" panose="020B0604020202020204" pitchFamily="34" charset="0"/>
              <a:buChar char="•"/>
            </a:pPr>
            <a:r>
              <a:rPr lang="ja-JP" altLang="en-US" sz="1200" dirty="0"/>
              <a:t>国土交通省 </a:t>
            </a:r>
            <a:r>
              <a:rPr lang="en-US" altLang="ja-JP" sz="1200" dirty="0"/>
              <a:t>G </a:t>
            </a:r>
            <a:r>
              <a:rPr lang="ja-JP" altLang="en-US" sz="1200" dirty="0"/>
              <a:t>空間基本計画に関する官民勉強会委員</a:t>
            </a:r>
          </a:p>
          <a:p>
            <a:pPr marL="171450" indent="-171450">
              <a:buFont typeface="Arial" panose="020B0604020202020204" pitchFamily="34" charset="0"/>
              <a:buChar char="•"/>
            </a:pPr>
            <a:r>
              <a:rPr lang="ja-JP" altLang="en-US" sz="1200" dirty="0"/>
              <a:t>内閣官房 データ流通環境整備検討会オープンデータ</a:t>
            </a:r>
            <a:r>
              <a:rPr lang="en-US" altLang="ja-JP" sz="1200" dirty="0"/>
              <a:t>WG </a:t>
            </a:r>
            <a:r>
              <a:rPr lang="ja-JP" altLang="en-US" sz="1200" dirty="0"/>
              <a:t>構成員</a:t>
            </a:r>
          </a:p>
        </p:txBody>
      </p:sp>
      <p:sp>
        <p:nvSpPr>
          <p:cNvPr id="11" name="スライド番号プレースホルダー 1"/>
          <p:cNvSpPr>
            <a:spLocks noGrp="1"/>
          </p:cNvSpPr>
          <p:nvPr>
            <p:ph type="sldNum" sz="quarter" idx="12"/>
          </p:nvPr>
        </p:nvSpPr>
        <p:spPr>
          <a:xfrm>
            <a:off x="6980498" y="6396036"/>
            <a:ext cx="2057400" cy="365125"/>
          </a:xfrm>
        </p:spPr>
        <p:txBody>
          <a:bodyPr/>
          <a:lstStyle/>
          <a:p>
            <a:fld id="{B0410DCA-27AB-4C0B-8E08-35AB53F99934}" type="slidenum">
              <a:rPr kumimoji="1" lang="ja-JP" altLang="en-US" smtClean="0"/>
              <a:t>7</a:t>
            </a:fld>
            <a:endParaRPr kumimoji="1" lang="ja-JP" altLang="en-US"/>
          </a:p>
        </p:txBody>
      </p:sp>
    </p:spTree>
    <p:extLst>
      <p:ext uri="{BB962C8B-B14F-4D97-AF65-F5344CB8AC3E}">
        <p14:creationId xmlns:p14="http://schemas.microsoft.com/office/powerpoint/2010/main" val="318135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正方形/長方形 92">
            <a:extLst>
              <a:ext uri="{FF2B5EF4-FFF2-40B4-BE49-F238E27FC236}">
                <a16:creationId xmlns:a16="http://schemas.microsoft.com/office/drawing/2014/main" id="{44FBDA12-C757-4A6F-8776-0DEC37C76926}"/>
              </a:ext>
            </a:extLst>
          </p:cNvPr>
          <p:cNvSpPr/>
          <p:nvPr/>
        </p:nvSpPr>
        <p:spPr>
          <a:xfrm>
            <a:off x="473123" y="1668000"/>
            <a:ext cx="8197544" cy="4526319"/>
          </a:xfrm>
          <a:prstGeom prst="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255CF94F-3AE6-4CA2-8885-9A80C0CEE41B}"/>
              </a:ext>
            </a:extLst>
          </p:cNvPr>
          <p:cNvSpPr/>
          <p:nvPr/>
        </p:nvSpPr>
        <p:spPr>
          <a:xfrm>
            <a:off x="5756309" y="1119048"/>
            <a:ext cx="2804654" cy="4791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255CF94F-3AE6-4CA2-8885-9A80C0CEE41B}"/>
              </a:ext>
            </a:extLst>
          </p:cNvPr>
          <p:cNvSpPr/>
          <p:nvPr/>
        </p:nvSpPr>
        <p:spPr>
          <a:xfrm>
            <a:off x="2818415" y="1131965"/>
            <a:ext cx="2804654" cy="47919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4EB52BC-E2F8-47F1-9FBB-2FA8D38D7D8F}"/>
              </a:ext>
            </a:extLst>
          </p:cNvPr>
          <p:cNvSpPr/>
          <p:nvPr/>
        </p:nvSpPr>
        <p:spPr>
          <a:xfrm>
            <a:off x="2907104" y="1257236"/>
            <a:ext cx="2591040" cy="292480"/>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bg1"/>
                </a:solidFill>
              </a:rPr>
              <a:t>府庁</a:t>
            </a:r>
            <a:r>
              <a:rPr kumimoji="1" lang="en-US" altLang="ja-JP" b="1" dirty="0">
                <a:solidFill>
                  <a:schemeClr val="bg1"/>
                </a:solidFill>
              </a:rPr>
              <a:t>DX</a:t>
            </a:r>
            <a:endParaRPr kumimoji="1" lang="ja-JP" altLang="en-US" b="1" dirty="0">
              <a:solidFill>
                <a:schemeClr val="bg1"/>
              </a:solidFill>
            </a:endParaRPr>
          </a:p>
        </p:txBody>
      </p:sp>
      <p:sp>
        <p:nvSpPr>
          <p:cNvPr id="9" name="正方形/長方形 8">
            <a:extLst>
              <a:ext uri="{FF2B5EF4-FFF2-40B4-BE49-F238E27FC236}">
                <a16:creationId xmlns:a16="http://schemas.microsoft.com/office/drawing/2014/main" id="{6F47EE4F-E125-4300-A824-89991E34A0BE}"/>
              </a:ext>
            </a:extLst>
          </p:cNvPr>
          <p:cNvSpPr/>
          <p:nvPr/>
        </p:nvSpPr>
        <p:spPr>
          <a:xfrm>
            <a:off x="5799337" y="1250249"/>
            <a:ext cx="2676069" cy="292480"/>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bg1"/>
                </a:solidFill>
              </a:rPr>
              <a:t>市町村 </a:t>
            </a:r>
            <a:r>
              <a:rPr kumimoji="1" lang="en-US" altLang="ja-JP" b="1" dirty="0">
                <a:solidFill>
                  <a:schemeClr val="bg1"/>
                </a:solidFill>
              </a:rPr>
              <a:t>DX</a:t>
            </a:r>
            <a:r>
              <a:rPr kumimoji="1" lang="ja-JP" altLang="en-US" b="1" dirty="0">
                <a:solidFill>
                  <a:schemeClr val="bg1"/>
                </a:solidFill>
              </a:rPr>
              <a:t>支援</a:t>
            </a:r>
          </a:p>
        </p:txBody>
      </p:sp>
      <p:sp>
        <p:nvSpPr>
          <p:cNvPr id="11" name="正方形/長方形 10">
            <a:extLst>
              <a:ext uri="{FF2B5EF4-FFF2-40B4-BE49-F238E27FC236}">
                <a16:creationId xmlns:a16="http://schemas.microsoft.com/office/drawing/2014/main" id="{52B24764-911F-4D27-8BE2-76E1AA051C01}"/>
              </a:ext>
            </a:extLst>
          </p:cNvPr>
          <p:cNvSpPr/>
          <p:nvPr/>
        </p:nvSpPr>
        <p:spPr>
          <a:xfrm>
            <a:off x="616074" y="2225682"/>
            <a:ext cx="1039251" cy="1196961"/>
          </a:xfrm>
          <a:prstGeom prst="rect">
            <a:avLst/>
          </a:prstGeom>
          <a:solidFill>
            <a:schemeClr val="accent5">
              <a:lumMod val="60000"/>
              <a:lumOff val="40000"/>
            </a:schemeClr>
          </a:solidFill>
        </p:spPr>
        <p:style>
          <a:lnRef idx="2">
            <a:schemeClr val="dk1"/>
          </a:lnRef>
          <a:fillRef idx="1">
            <a:schemeClr val="lt1"/>
          </a:fillRef>
          <a:effectRef idx="0">
            <a:schemeClr val="dk1"/>
          </a:effectRef>
          <a:fontRef idx="minor">
            <a:schemeClr val="dk1"/>
          </a:fontRef>
        </p:style>
        <p:txBody>
          <a:bodyPr vert="horz" wrap="none" rtlCol="0" anchor="ctr"/>
          <a:lstStyle/>
          <a:p>
            <a:pPr algn="ctr"/>
            <a:r>
              <a:rPr kumimoji="1" lang="ja-JP" altLang="en-US" sz="1200" b="1" dirty="0"/>
              <a:t>住民向け</a:t>
            </a:r>
            <a:endParaRPr kumimoji="1" lang="en-US" altLang="ja-JP" sz="1200" b="1" dirty="0"/>
          </a:p>
          <a:p>
            <a:pPr algn="ctr"/>
            <a:r>
              <a:rPr kumimoji="1" lang="ja-JP" altLang="en-US" sz="1200" b="1" dirty="0"/>
              <a:t>デジタルサービス</a:t>
            </a:r>
          </a:p>
        </p:txBody>
      </p:sp>
      <p:sp>
        <p:nvSpPr>
          <p:cNvPr id="12" name="正方形/長方形 11">
            <a:extLst>
              <a:ext uri="{FF2B5EF4-FFF2-40B4-BE49-F238E27FC236}">
                <a16:creationId xmlns:a16="http://schemas.microsoft.com/office/drawing/2014/main" id="{BB12B48D-1889-475B-8E77-D2960D7F9770}"/>
              </a:ext>
            </a:extLst>
          </p:cNvPr>
          <p:cNvSpPr/>
          <p:nvPr/>
        </p:nvSpPr>
        <p:spPr>
          <a:xfrm>
            <a:off x="616074" y="4757463"/>
            <a:ext cx="1039251" cy="104400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vert="horz" wrap="square" rtlCol="0" anchor="ctr"/>
          <a:lstStyle/>
          <a:p>
            <a:pPr algn="ctr"/>
            <a:r>
              <a:rPr kumimoji="1" lang="ja-JP" altLang="en-US" sz="1200" b="1" dirty="0"/>
              <a:t>業務管理</a:t>
            </a:r>
            <a:endParaRPr kumimoji="1" lang="en-US" altLang="ja-JP" sz="1200" b="1" dirty="0"/>
          </a:p>
          <a:p>
            <a:pPr algn="ctr"/>
            <a:endParaRPr kumimoji="1" lang="en-US" altLang="ja-JP" sz="500" dirty="0"/>
          </a:p>
          <a:p>
            <a:pPr algn="ctr"/>
            <a:r>
              <a:rPr kumimoji="1" lang="en-US" altLang="ja-JP" sz="1050" dirty="0"/>
              <a:t>[</a:t>
            </a:r>
            <a:r>
              <a:rPr kumimoji="1" lang="ja-JP" altLang="en-US" sz="1050" dirty="0"/>
              <a:t>基幹系</a:t>
            </a:r>
            <a:endParaRPr kumimoji="1" lang="en-US" altLang="ja-JP" sz="1050" dirty="0"/>
          </a:p>
          <a:p>
            <a:pPr algn="ctr"/>
            <a:r>
              <a:rPr kumimoji="1" lang="ja-JP" altLang="en-US" sz="1050" dirty="0"/>
              <a:t>  システム</a:t>
            </a:r>
            <a:r>
              <a:rPr kumimoji="1" lang="en-US" altLang="ja-JP" sz="1050" dirty="0"/>
              <a:t>]</a:t>
            </a:r>
            <a:endParaRPr kumimoji="1" lang="ja-JP" altLang="en-US" sz="1050" dirty="0"/>
          </a:p>
        </p:txBody>
      </p:sp>
      <p:sp>
        <p:nvSpPr>
          <p:cNvPr id="2" name="角丸四角形 1"/>
          <p:cNvSpPr/>
          <p:nvPr/>
        </p:nvSpPr>
        <p:spPr>
          <a:xfrm>
            <a:off x="2919177" y="2221984"/>
            <a:ext cx="2614776" cy="1196961"/>
          </a:xfrm>
          <a:prstGeom prst="roundRect">
            <a:avLst>
              <a:gd name="adj" fmla="val 120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endParaRPr>
          </a:p>
        </p:txBody>
      </p:sp>
      <p:sp>
        <p:nvSpPr>
          <p:cNvPr id="24" name="角丸四角形 23"/>
          <p:cNvSpPr/>
          <p:nvPr/>
        </p:nvSpPr>
        <p:spPr>
          <a:xfrm>
            <a:off x="5873701" y="2214997"/>
            <a:ext cx="2601704" cy="1196961"/>
          </a:xfrm>
          <a:prstGeom prst="roundRect">
            <a:avLst>
              <a:gd name="adj" fmla="val 120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28" name="角丸四角形 1">
            <a:extLst>
              <a:ext uri="{FF2B5EF4-FFF2-40B4-BE49-F238E27FC236}">
                <a16:creationId xmlns:a16="http://schemas.microsoft.com/office/drawing/2014/main" id="{C4F45FB9-5F55-48B3-A4B5-07B2467D6F4C}"/>
              </a:ext>
            </a:extLst>
          </p:cNvPr>
          <p:cNvSpPr/>
          <p:nvPr/>
        </p:nvSpPr>
        <p:spPr>
          <a:xfrm>
            <a:off x="2919177" y="3612395"/>
            <a:ext cx="2614776" cy="2144056"/>
          </a:xfrm>
          <a:prstGeom prst="roundRect">
            <a:avLst>
              <a:gd name="adj" fmla="val 59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solidFill>
            </a:endParaRPr>
          </a:p>
        </p:txBody>
      </p:sp>
      <p:sp>
        <p:nvSpPr>
          <p:cNvPr id="30" name="角丸四角形 23">
            <a:extLst>
              <a:ext uri="{FF2B5EF4-FFF2-40B4-BE49-F238E27FC236}">
                <a16:creationId xmlns:a16="http://schemas.microsoft.com/office/drawing/2014/main" id="{DF9A2036-7F58-49C2-805D-1A9838659879}"/>
              </a:ext>
            </a:extLst>
          </p:cNvPr>
          <p:cNvSpPr/>
          <p:nvPr/>
        </p:nvSpPr>
        <p:spPr>
          <a:xfrm>
            <a:off x="5873701" y="3609961"/>
            <a:ext cx="2601704" cy="2146490"/>
          </a:xfrm>
          <a:prstGeom prst="roundRect">
            <a:avLst>
              <a:gd name="adj" fmla="val 76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b="1" dirty="0">
              <a:solidFill>
                <a:schemeClr val="tx1"/>
              </a:solidFill>
            </a:endParaRPr>
          </a:p>
        </p:txBody>
      </p:sp>
      <p:sp>
        <p:nvSpPr>
          <p:cNvPr id="55" name="テキスト ボックス 54">
            <a:extLst>
              <a:ext uri="{FF2B5EF4-FFF2-40B4-BE49-F238E27FC236}">
                <a16:creationId xmlns:a16="http://schemas.microsoft.com/office/drawing/2014/main" id="{0C357B85-8580-4AF6-A9F1-F5AAB0D04B7E}"/>
              </a:ext>
            </a:extLst>
          </p:cNvPr>
          <p:cNvSpPr txBox="1"/>
          <p:nvPr/>
        </p:nvSpPr>
        <p:spPr>
          <a:xfrm>
            <a:off x="2707094" y="68651"/>
            <a:ext cx="3787575" cy="400110"/>
          </a:xfrm>
          <a:prstGeom prst="rect">
            <a:avLst/>
          </a:prstGeom>
          <a:noFill/>
        </p:spPr>
        <p:txBody>
          <a:bodyPr wrap="none" rtlCol="0">
            <a:spAutoFit/>
          </a:bodyPr>
          <a:lstStyle/>
          <a:p>
            <a:r>
              <a:rPr kumimoji="1" lang="ja-JP" altLang="en-US" sz="2000" b="1" dirty="0"/>
              <a:t>大阪</a:t>
            </a:r>
            <a:r>
              <a:rPr kumimoji="1" lang="en-US" altLang="ja-JP" sz="2000" b="1" dirty="0"/>
              <a:t>DX</a:t>
            </a:r>
            <a:r>
              <a:rPr kumimoji="1" lang="ja-JP" altLang="en-US" sz="2000" b="1" dirty="0"/>
              <a:t>イニシアティブの対象領域</a:t>
            </a:r>
            <a:endParaRPr kumimoji="1" lang="en-US" altLang="ja-JP" sz="2000" b="1" dirty="0"/>
          </a:p>
        </p:txBody>
      </p:sp>
      <p:sp>
        <p:nvSpPr>
          <p:cNvPr id="50" name="正方形/長方形 49"/>
          <p:cNvSpPr/>
          <p:nvPr/>
        </p:nvSpPr>
        <p:spPr>
          <a:xfrm>
            <a:off x="6006800" y="2361461"/>
            <a:ext cx="1188000" cy="2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en-US" altLang="ja-JP" sz="1100" b="1" dirty="0">
                <a:solidFill>
                  <a:schemeClr val="tx1"/>
                </a:solidFill>
              </a:rPr>
              <a:t>66</a:t>
            </a:r>
            <a:r>
              <a:rPr kumimoji="1" lang="ja-JP" altLang="en-US" sz="1100" b="1" dirty="0">
                <a:solidFill>
                  <a:schemeClr val="tx1"/>
                </a:solidFill>
              </a:rPr>
              <a:t>億円</a:t>
            </a:r>
          </a:p>
        </p:txBody>
      </p:sp>
      <p:sp>
        <p:nvSpPr>
          <p:cNvPr id="23" name="正方形/長方形 22">
            <a:extLst>
              <a:ext uri="{FF2B5EF4-FFF2-40B4-BE49-F238E27FC236}">
                <a16:creationId xmlns:a16="http://schemas.microsoft.com/office/drawing/2014/main" id="{2856063D-570E-439A-B06C-B1B3483FA134}"/>
              </a:ext>
            </a:extLst>
          </p:cNvPr>
          <p:cNvSpPr/>
          <p:nvPr/>
        </p:nvSpPr>
        <p:spPr>
          <a:xfrm>
            <a:off x="4466159" y="2427362"/>
            <a:ext cx="997949" cy="784830"/>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kumimoji="1" lang="ja-JP" altLang="en-US" sz="900" dirty="0"/>
              <a:t>電子申請</a:t>
            </a:r>
            <a:endParaRPr kumimoji="1" lang="en-US" altLang="ja-JP" sz="900" dirty="0"/>
          </a:p>
          <a:p>
            <a:pPr marL="171450" indent="-171450">
              <a:buFont typeface="Arial" panose="020B0604020202020204" pitchFamily="34" charset="0"/>
              <a:buChar char="•"/>
            </a:pPr>
            <a:r>
              <a:rPr kumimoji="1" lang="ja-JP" altLang="en-US" sz="900" dirty="0"/>
              <a:t>施設予約</a:t>
            </a:r>
            <a:endParaRPr kumimoji="1" lang="en-US" altLang="ja-JP" sz="900" dirty="0"/>
          </a:p>
          <a:p>
            <a:pPr marL="171450" indent="-171450">
              <a:buFont typeface="Arial" panose="020B0604020202020204" pitchFamily="34" charset="0"/>
              <a:buChar char="•"/>
            </a:pPr>
            <a:r>
              <a:rPr kumimoji="1" lang="ja-JP" altLang="en-US" sz="900" dirty="0"/>
              <a:t>図書館予約</a:t>
            </a:r>
            <a:endParaRPr kumimoji="1" lang="en-US" altLang="ja-JP" sz="900" dirty="0"/>
          </a:p>
          <a:p>
            <a:pPr marL="171450" indent="-171450">
              <a:buFont typeface="Arial" panose="020B0604020202020204" pitchFamily="34" charset="0"/>
              <a:buChar char="•"/>
            </a:pPr>
            <a:r>
              <a:rPr kumimoji="1" lang="ja-JP" altLang="en-US" sz="900" dirty="0"/>
              <a:t>電子入札</a:t>
            </a:r>
            <a:endParaRPr kumimoji="1" lang="en-US" altLang="ja-JP" sz="900" dirty="0"/>
          </a:p>
          <a:p>
            <a:pPr marL="171450" indent="-171450">
              <a:buFont typeface="Arial" panose="020B0604020202020204" pitchFamily="34" charset="0"/>
              <a:buChar char="•"/>
            </a:pPr>
            <a:r>
              <a:rPr kumimoji="1" lang="en-US" altLang="ja-JP" sz="900" dirty="0"/>
              <a:t>CMS</a:t>
            </a:r>
            <a:endParaRPr lang="ja-JP" altLang="en-US" sz="900" dirty="0"/>
          </a:p>
        </p:txBody>
      </p:sp>
      <p:sp>
        <p:nvSpPr>
          <p:cNvPr id="29" name="正方形/長方形 28">
            <a:extLst>
              <a:ext uri="{FF2B5EF4-FFF2-40B4-BE49-F238E27FC236}">
                <a16:creationId xmlns:a16="http://schemas.microsoft.com/office/drawing/2014/main" id="{207762B7-211E-44EF-92F5-304A6C582B7D}"/>
              </a:ext>
            </a:extLst>
          </p:cNvPr>
          <p:cNvSpPr/>
          <p:nvPr/>
        </p:nvSpPr>
        <p:spPr>
          <a:xfrm>
            <a:off x="4465384" y="4835571"/>
            <a:ext cx="985711" cy="784830"/>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kumimoji="1" lang="ja-JP" altLang="en-US" sz="900" dirty="0"/>
              <a:t>統計情報</a:t>
            </a:r>
            <a:endParaRPr kumimoji="1" lang="en-US" altLang="ja-JP" sz="900" dirty="0"/>
          </a:p>
          <a:p>
            <a:pPr marL="171450" indent="-171450">
              <a:buFont typeface="Arial" panose="020B0604020202020204" pitchFamily="34" charset="0"/>
              <a:buChar char="•"/>
            </a:pPr>
            <a:r>
              <a:rPr kumimoji="1" lang="ja-JP" altLang="en-US" sz="900" dirty="0"/>
              <a:t>税務情報</a:t>
            </a:r>
            <a:endParaRPr kumimoji="1" lang="en-US" altLang="ja-JP" sz="900" dirty="0"/>
          </a:p>
          <a:p>
            <a:pPr marL="171450" indent="-171450">
              <a:buFont typeface="Arial" panose="020B0604020202020204" pitchFamily="34" charset="0"/>
              <a:buChar char="•"/>
            </a:pPr>
            <a:r>
              <a:rPr kumimoji="1" lang="ja-JP" altLang="en-US" sz="900" dirty="0"/>
              <a:t>保健医療</a:t>
            </a:r>
            <a:endParaRPr kumimoji="1" lang="en-US" altLang="ja-JP" sz="900" dirty="0"/>
          </a:p>
          <a:p>
            <a:pPr marL="171450" indent="-171450">
              <a:buFont typeface="Arial" panose="020B0604020202020204" pitchFamily="34" charset="0"/>
              <a:buChar char="•"/>
            </a:pPr>
            <a:r>
              <a:rPr kumimoji="1" lang="ja-JP" altLang="en-US" sz="900" dirty="0"/>
              <a:t>建設</a:t>
            </a:r>
            <a:r>
              <a:rPr kumimoji="1" lang="en-US" altLang="ja-JP" sz="900" dirty="0"/>
              <a:t>CAL</a:t>
            </a:r>
          </a:p>
          <a:p>
            <a:pPr marL="171450" indent="-171450">
              <a:buFont typeface="Arial" panose="020B0604020202020204" pitchFamily="34" charset="0"/>
              <a:buChar char="•"/>
            </a:pPr>
            <a:r>
              <a:rPr lang="ja-JP" altLang="en-US" sz="900" dirty="0"/>
              <a:t>河川防災</a:t>
            </a:r>
          </a:p>
        </p:txBody>
      </p:sp>
      <p:sp>
        <p:nvSpPr>
          <p:cNvPr id="32" name="正方形/長方形 31">
            <a:extLst>
              <a:ext uri="{FF2B5EF4-FFF2-40B4-BE49-F238E27FC236}">
                <a16:creationId xmlns:a16="http://schemas.microsoft.com/office/drawing/2014/main" id="{A9D32663-03DE-4819-8A81-AEE0CE25D1FE}"/>
              </a:ext>
            </a:extLst>
          </p:cNvPr>
          <p:cNvSpPr/>
          <p:nvPr/>
        </p:nvSpPr>
        <p:spPr>
          <a:xfrm>
            <a:off x="4478486" y="3869131"/>
            <a:ext cx="969305" cy="784830"/>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kumimoji="1" lang="ja-JP" altLang="en-US" sz="900" dirty="0"/>
              <a:t>予算編成</a:t>
            </a:r>
            <a:endParaRPr kumimoji="1" lang="en-US" altLang="ja-JP" sz="900" dirty="0"/>
          </a:p>
          <a:p>
            <a:pPr marL="171450" indent="-171450">
              <a:buFont typeface="Arial" panose="020B0604020202020204" pitchFamily="34" charset="0"/>
              <a:buChar char="•"/>
            </a:pPr>
            <a:r>
              <a:rPr kumimoji="1" lang="ja-JP" altLang="en-US" sz="900" dirty="0"/>
              <a:t>総務事務</a:t>
            </a:r>
            <a:endParaRPr kumimoji="1" lang="en-US" altLang="ja-JP" sz="900" dirty="0"/>
          </a:p>
          <a:p>
            <a:pPr marL="171450" indent="-171450">
              <a:buFont typeface="Arial" panose="020B0604020202020204" pitchFamily="34" charset="0"/>
              <a:buChar char="•"/>
            </a:pPr>
            <a:r>
              <a:rPr kumimoji="1" lang="ja-JP" altLang="en-US" sz="900" dirty="0"/>
              <a:t>文書管理</a:t>
            </a:r>
            <a:endParaRPr kumimoji="1" lang="en-US" altLang="ja-JP" sz="900" dirty="0"/>
          </a:p>
          <a:p>
            <a:pPr marL="171450" indent="-171450">
              <a:buFont typeface="Arial" panose="020B0604020202020204" pitchFamily="34" charset="0"/>
              <a:buChar char="•"/>
            </a:pPr>
            <a:endParaRPr kumimoji="1" lang="en-US" altLang="ja-JP" sz="900" dirty="0"/>
          </a:p>
          <a:p>
            <a:pPr marL="171450" indent="-171450">
              <a:buFont typeface="Arial" panose="020B0604020202020204" pitchFamily="34" charset="0"/>
              <a:buChar char="•"/>
            </a:pPr>
            <a:r>
              <a:rPr kumimoji="1" lang="ja-JP" altLang="en-US" sz="900" dirty="0"/>
              <a:t>セキュリティ</a:t>
            </a:r>
            <a:endParaRPr lang="ja-JP" altLang="en-US" sz="900" dirty="0"/>
          </a:p>
        </p:txBody>
      </p:sp>
      <p:sp>
        <p:nvSpPr>
          <p:cNvPr id="58" name="正方形/長方形 57">
            <a:extLst>
              <a:ext uri="{FF2B5EF4-FFF2-40B4-BE49-F238E27FC236}">
                <a16:creationId xmlns:a16="http://schemas.microsoft.com/office/drawing/2014/main" id="{8443CC91-DC0F-4B59-A0EF-FB4F3DBE4863}"/>
              </a:ext>
            </a:extLst>
          </p:cNvPr>
          <p:cNvSpPr/>
          <p:nvPr/>
        </p:nvSpPr>
        <p:spPr>
          <a:xfrm>
            <a:off x="616074" y="3653519"/>
            <a:ext cx="1039251" cy="1044000"/>
          </a:xfrm>
          <a:prstGeom prst="rect">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vert="horz" wrap="square" rtlCol="0" anchor="ctr"/>
          <a:lstStyle/>
          <a:p>
            <a:pPr algn="ctr"/>
            <a:r>
              <a:rPr kumimoji="1" lang="ja-JP" altLang="en-US" sz="1200" b="1" dirty="0"/>
              <a:t>内部管理</a:t>
            </a:r>
          </a:p>
        </p:txBody>
      </p:sp>
      <p:sp>
        <p:nvSpPr>
          <p:cNvPr id="61" name="正方形/長方形 60">
            <a:extLst>
              <a:ext uri="{FF2B5EF4-FFF2-40B4-BE49-F238E27FC236}">
                <a16:creationId xmlns:a16="http://schemas.microsoft.com/office/drawing/2014/main" id="{7A69C811-E4A7-496D-8502-3CB17C6B9E0F}"/>
              </a:ext>
            </a:extLst>
          </p:cNvPr>
          <p:cNvSpPr/>
          <p:nvPr/>
        </p:nvSpPr>
        <p:spPr>
          <a:xfrm>
            <a:off x="7417156" y="2408593"/>
            <a:ext cx="957313" cy="923330"/>
          </a:xfrm>
          <a:prstGeom prst="rect">
            <a:avLst/>
          </a:prstGeom>
          <a:ln>
            <a:solidFill>
              <a:schemeClr val="tx1"/>
            </a:solidFill>
            <a:prstDash val="dash"/>
          </a:ln>
        </p:spPr>
        <p:txBody>
          <a:bodyPr wrap="none">
            <a:spAutoFit/>
          </a:bodyPr>
          <a:lstStyle/>
          <a:p>
            <a:pPr marL="171450" indent="-171450">
              <a:buFont typeface="Arial" panose="020B0604020202020204" pitchFamily="34" charset="0"/>
              <a:buChar char="•"/>
            </a:pPr>
            <a:r>
              <a:rPr kumimoji="1" lang="ja-JP" altLang="en-US" sz="900" dirty="0"/>
              <a:t>アプリサービス</a:t>
            </a:r>
            <a:endParaRPr kumimoji="1" lang="en-US" altLang="ja-JP" sz="900" dirty="0"/>
          </a:p>
          <a:p>
            <a:pPr marL="171450" indent="-171450">
              <a:buFont typeface="Arial" panose="020B0604020202020204" pitchFamily="34" charset="0"/>
              <a:buChar char="•"/>
            </a:pPr>
            <a:r>
              <a:rPr kumimoji="1" lang="ja-JP" altLang="en-US" sz="900" dirty="0"/>
              <a:t>電子申請</a:t>
            </a:r>
            <a:endParaRPr kumimoji="1" lang="en-US" altLang="ja-JP" sz="900" dirty="0"/>
          </a:p>
          <a:p>
            <a:pPr marL="171450" indent="-171450">
              <a:buFont typeface="Arial" panose="020B0604020202020204" pitchFamily="34" charset="0"/>
              <a:buChar char="•"/>
            </a:pPr>
            <a:r>
              <a:rPr kumimoji="1" lang="ja-JP" altLang="en-US" sz="900" dirty="0"/>
              <a:t>施設予約</a:t>
            </a:r>
            <a:endParaRPr kumimoji="1" lang="en-US" altLang="ja-JP" sz="900" dirty="0"/>
          </a:p>
          <a:p>
            <a:pPr marL="171450" indent="-171450">
              <a:buFont typeface="Arial" panose="020B0604020202020204" pitchFamily="34" charset="0"/>
              <a:buChar char="•"/>
            </a:pPr>
            <a:r>
              <a:rPr kumimoji="1" lang="ja-JP" altLang="en-US" sz="900" dirty="0"/>
              <a:t>図書館予約</a:t>
            </a:r>
            <a:endParaRPr kumimoji="1" lang="en-US" altLang="ja-JP" sz="900" dirty="0"/>
          </a:p>
          <a:p>
            <a:pPr marL="171450" indent="-171450">
              <a:buFont typeface="Arial" panose="020B0604020202020204" pitchFamily="34" charset="0"/>
              <a:buChar char="•"/>
            </a:pPr>
            <a:r>
              <a:rPr kumimoji="1" lang="en-US" altLang="ja-JP" sz="900" dirty="0"/>
              <a:t>CMS</a:t>
            </a:r>
          </a:p>
          <a:p>
            <a:r>
              <a:rPr kumimoji="1" lang="ja-JP" altLang="en-US" sz="900" dirty="0"/>
              <a:t>　　　　　　　＋</a:t>
            </a:r>
            <a:r>
              <a:rPr kumimoji="1" lang="en-US" altLang="ja-JP" sz="900" dirty="0"/>
              <a:t>α</a:t>
            </a:r>
            <a:endParaRPr lang="ja-JP" altLang="en-US" sz="900" dirty="0"/>
          </a:p>
        </p:txBody>
      </p:sp>
      <p:sp>
        <p:nvSpPr>
          <p:cNvPr id="66" name="正方形/長方形 65">
            <a:extLst>
              <a:ext uri="{FF2B5EF4-FFF2-40B4-BE49-F238E27FC236}">
                <a16:creationId xmlns:a16="http://schemas.microsoft.com/office/drawing/2014/main" id="{CD6B33EE-5C55-44A7-A98F-8FB598DD9F14}"/>
              </a:ext>
            </a:extLst>
          </p:cNvPr>
          <p:cNvSpPr/>
          <p:nvPr/>
        </p:nvSpPr>
        <p:spPr>
          <a:xfrm>
            <a:off x="7429394" y="4794934"/>
            <a:ext cx="922633" cy="784830"/>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kumimoji="1" lang="ja-JP" altLang="en-US" sz="900" dirty="0"/>
              <a:t>住基台帳</a:t>
            </a:r>
            <a:endParaRPr kumimoji="1" lang="en-US" altLang="ja-JP" sz="900" dirty="0"/>
          </a:p>
          <a:p>
            <a:pPr marL="171450" indent="-171450">
              <a:buFont typeface="Arial" panose="020B0604020202020204" pitchFamily="34" charset="0"/>
              <a:buChar char="•"/>
            </a:pPr>
            <a:r>
              <a:rPr kumimoji="1" lang="ja-JP" altLang="en-US" sz="900" dirty="0"/>
              <a:t>国保</a:t>
            </a:r>
            <a:endParaRPr kumimoji="1" lang="en-US" altLang="ja-JP" sz="900" dirty="0"/>
          </a:p>
          <a:p>
            <a:pPr marL="171450" indent="-171450">
              <a:buFont typeface="Arial" panose="020B0604020202020204" pitchFamily="34" charset="0"/>
              <a:buChar char="•"/>
            </a:pPr>
            <a:r>
              <a:rPr kumimoji="1" lang="ja-JP" altLang="en-US" sz="900" dirty="0"/>
              <a:t>介護保険</a:t>
            </a:r>
            <a:endParaRPr kumimoji="1" lang="en-US" altLang="ja-JP" sz="900" dirty="0"/>
          </a:p>
          <a:p>
            <a:pPr marL="171450" indent="-171450">
              <a:buFont typeface="Arial" panose="020B0604020202020204" pitchFamily="34" charset="0"/>
              <a:buChar char="•"/>
            </a:pPr>
            <a:r>
              <a:rPr kumimoji="1" lang="ja-JP" altLang="en-US" sz="900" dirty="0"/>
              <a:t>児童手当</a:t>
            </a:r>
            <a:endParaRPr kumimoji="1" lang="en-US" altLang="ja-JP" sz="900" dirty="0"/>
          </a:p>
          <a:p>
            <a:pPr marL="171450" indent="-171450">
              <a:buFont typeface="Arial" panose="020B0604020202020204" pitchFamily="34" charset="0"/>
              <a:buChar char="•"/>
            </a:pPr>
            <a:r>
              <a:rPr kumimoji="1" lang="ja-JP" altLang="en-US" sz="900" dirty="0"/>
              <a:t>税関係　等</a:t>
            </a:r>
            <a:endParaRPr lang="ja-JP" altLang="en-US" sz="900" dirty="0"/>
          </a:p>
        </p:txBody>
      </p:sp>
      <p:sp>
        <p:nvSpPr>
          <p:cNvPr id="69" name="正方形/長方形 68">
            <a:extLst>
              <a:ext uri="{FF2B5EF4-FFF2-40B4-BE49-F238E27FC236}">
                <a16:creationId xmlns:a16="http://schemas.microsoft.com/office/drawing/2014/main" id="{987147E5-32B4-4E3B-83DC-B70F27EA0481}"/>
              </a:ext>
            </a:extLst>
          </p:cNvPr>
          <p:cNvSpPr/>
          <p:nvPr/>
        </p:nvSpPr>
        <p:spPr>
          <a:xfrm>
            <a:off x="7417156" y="3765189"/>
            <a:ext cx="934871" cy="784830"/>
          </a:xfrm>
          <a:prstGeom prst="rect">
            <a:avLst/>
          </a:prstGeom>
          <a:ln>
            <a:solidFill>
              <a:schemeClr val="tx1"/>
            </a:solidFill>
            <a:prstDash val="dash"/>
          </a:ln>
        </p:spPr>
        <p:txBody>
          <a:bodyPr wrap="square">
            <a:spAutoFit/>
          </a:bodyPr>
          <a:lstStyle/>
          <a:p>
            <a:pPr marL="171450" indent="-171450">
              <a:buFont typeface="Arial" panose="020B0604020202020204" pitchFamily="34" charset="0"/>
              <a:buChar char="•"/>
            </a:pPr>
            <a:r>
              <a:rPr kumimoji="1" lang="ja-JP" altLang="en-US" sz="900" dirty="0"/>
              <a:t>財務会計</a:t>
            </a:r>
            <a:endParaRPr kumimoji="1" lang="en-US" altLang="ja-JP" sz="900" dirty="0"/>
          </a:p>
          <a:p>
            <a:pPr marL="171450" indent="-171450">
              <a:buFont typeface="Arial" panose="020B0604020202020204" pitchFamily="34" charset="0"/>
              <a:buChar char="•"/>
            </a:pPr>
            <a:r>
              <a:rPr kumimoji="1" lang="ja-JP" altLang="en-US" sz="900" dirty="0"/>
              <a:t>総務事務</a:t>
            </a:r>
            <a:endParaRPr kumimoji="1" lang="en-US" altLang="ja-JP" sz="900" dirty="0"/>
          </a:p>
          <a:p>
            <a:pPr marL="171450" indent="-171450">
              <a:buFont typeface="Arial" panose="020B0604020202020204" pitchFamily="34" charset="0"/>
              <a:buChar char="•"/>
            </a:pPr>
            <a:r>
              <a:rPr kumimoji="1" lang="ja-JP" altLang="en-US" sz="900" dirty="0"/>
              <a:t>文書管理</a:t>
            </a:r>
            <a:endParaRPr kumimoji="1" lang="en-US" altLang="ja-JP" sz="900" dirty="0"/>
          </a:p>
          <a:p>
            <a:pPr marL="171450" indent="-171450">
              <a:buFont typeface="Arial" panose="020B0604020202020204" pitchFamily="34" charset="0"/>
              <a:buChar char="•"/>
            </a:pPr>
            <a:endParaRPr kumimoji="1" lang="en-US" altLang="ja-JP" sz="900" dirty="0"/>
          </a:p>
          <a:p>
            <a:pPr marL="171450" indent="-171450">
              <a:buFont typeface="Arial" panose="020B0604020202020204" pitchFamily="34" charset="0"/>
              <a:buChar char="•"/>
            </a:pPr>
            <a:r>
              <a:rPr kumimoji="1" lang="ja-JP" altLang="en-US" sz="900" dirty="0"/>
              <a:t>セキュリティ</a:t>
            </a:r>
            <a:endParaRPr lang="ja-JP" altLang="en-US" sz="900" dirty="0"/>
          </a:p>
        </p:txBody>
      </p:sp>
      <p:sp>
        <p:nvSpPr>
          <p:cNvPr id="72" name="正方形/長方形 71">
            <a:extLst>
              <a:ext uri="{FF2B5EF4-FFF2-40B4-BE49-F238E27FC236}">
                <a16:creationId xmlns:a16="http://schemas.microsoft.com/office/drawing/2014/main" id="{FCA38E00-6262-4A0A-8798-C40F05349B54}"/>
              </a:ext>
            </a:extLst>
          </p:cNvPr>
          <p:cNvSpPr/>
          <p:nvPr/>
        </p:nvSpPr>
        <p:spPr>
          <a:xfrm flipH="1">
            <a:off x="2907102" y="1663563"/>
            <a:ext cx="2606871" cy="4320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ja-JP" altLang="en-US" sz="1100" dirty="0">
                <a:solidFill>
                  <a:schemeClr val="tx1"/>
                </a:solidFill>
              </a:rPr>
              <a:t>令和</a:t>
            </a:r>
            <a:r>
              <a:rPr kumimoji="1" lang="en-US" altLang="ja-JP" sz="1100" dirty="0">
                <a:solidFill>
                  <a:schemeClr val="tx1"/>
                </a:solidFill>
              </a:rPr>
              <a:t>3</a:t>
            </a:r>
            <a:r>
              <a:rPr kumimoji="1" lang="ja-JP" altLang="en-US" sz="1100" dirty="0">
                <a:solidFill>
                  <a:schemeClr val="tx1"/>
                </a:solidFill>
              </a:rPr>
              <a:t>年度当初予算　</a:t>
            </a:r>
            <a:r>
              <a:rPr kumimoji="1" lang="en-US" altLang="ja-JP" sz="1100" b="1" u="sng" dirty="0">
                <a:solidFill>
                  <a:schemeClr val="tx1"/>
                </a:solidFill>
              </a:rPr>
              <a:t>59</a:t>
            </a:r>
            <a:r>
              <a:rPr kumimoji="1" lang="ja-JP" altLang="en-US" sz="1100" b="1" u="sng" dirty="0">
                <a:solidFill>
                  <a:schemeClr val="tx1"/>
                </a:solidFill>
              </a:rPr>
              <a:t>億円</a:t>
            </a:r>
            <a:endParaRPr kumimoji="1" lang="en-US" altLang="ja-JP" sz="1100" b="1" u="sng" dirty="0">
              <a:solidFill>
                <a:schemeClr val="tx1"/>
              </a:solidFill>
            </a:endParaRPr>
          </a:p>
          <a:p>
            <a:pPr algn="ctr"/>
            <a:r>
              <a:rPr kumimoji="1" lang="ja-JP" altLang="en-US" sz="1100" b="1" u="sng" dirty="0">
                <a:solidFill>
                  <a:schemeClr val="tx1"/>
                </a:solidFill>
              </a:rPr>
              <a:t>（約２４０システム）</a:t>
            </a:r>
          </a:p>
        </p:txBody>
      </p:sp>
      <p:sp>
        <p:nvSpPr>
          <p:cNvPr id="83" name="正方形/長方形 82">
            <a:extLst>
              <a:ext uri="{FF2B5EF4-FFF2-40B4-BE49-F238E27FC236}">
                <a16:creationId xmlns:a16="http://schemas.microsoft.com/office/drawing/2014/main" id="{19B112F2-D18A-45D0-BC01-184633EB9ABF}"/>
              </a:ext>
            </a:extLst>
          </p:cNvPr>
          <p:cNvSpPr/>
          <p:nvPr/>
        </p:nvSpPr>
        <p:spPr>
          <a:xfrm>
            <a:off x="6006800" y="4809834"/>
            <a:ext cx="1188000" cy="2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en-US" altLang="ja-JP" sz="1100" b="1" dirty="0">
                <a:solidFill>
                  <a:schemeClr val="tx1"/>
                </a:solidFill>
              </a:rPr>
              <a:t>228</a:t>
            </a:r>
            <a:r>
              <a:rPr kumimoji="1" lang="ja-JP" altLang="en-US" sz="1100" b="1" dirty="0">
                <a:solidFill>
                  <a:schemeClr val="tx1"/>
                </a:solidFill>
              </a:rPr>
              <a:t>億円</a:t>
            </a:r>
          </a:p>
        </p:txBody>
      </p:sp>
      <p:sp>
        <p:nvSpPr>
          <p:cNvPr id="84" name="正方形/長方形 83">
            <a:extLst>
              <a:ext uri="{FF2B5EF4-FFF2-40B4-BE49-F238E27FC236}">
                <a16:creationId xmlns:a16="http://schemas.microsoft.com/office/drawing/2014/main" id="{025E018C-1A9E-46B2-817F-341E723DE98B}"/>
              </a:ext>
            </a:extLst>
          </p:cNvPr>
          <p:cNvSpPr/>
          <p:nvPr/>
        </p:nvSpPr>
        <p:spPr>
          <a:xfrm>
            <a:off x="6006800" y="3758265"/>
            <a:ext cx="1188000" cy="2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en-US" altLang="ja-JP" sz="1100" b="1" dirty="0">
                <a:solidFill>
                  <a:schemeClr val="tx1"/>
                </a:solidFill>
              </a:rPr>
              <a:t>161</a:t>
            </a:r>
            <a:r>
              <a:rPr kumimoji="1" lang="ja-JP" altLang="en-US" sz="1100" b="1" dirty="0">
                <a:solidFill>
                  <a:schemeClr val="tx1"/>
                </a:solidFill>
              </a:rPr>
              <a:t>億円</a:t>
            </a:r>
          </a:p>
        </p:txBody>
      </p:sp>
      <p:sp>
        <p:nvSpPr>
          <p:cNvPr id="90" name="正方形/長方形 89">
            <a:extLst>
              <a:ext uri="{FF2B5EF4-FFF2-40B4-BE49-F238E27FC236}">
                <a16:creationId xmlns:a16="http://schemas.microsoft.com/office/drawing/2014/main" id="{1ADAE31E-9965-48C8-BD4C-18FC6553EAC4}"/>
              </a:ext>
            </a:extLst>
          </p:cNvPr>
          <p:cNvSpPr/>
          <p:nvPr/>
        </p:nvSpPr>
        <p:spPr>
          <a:xfrm>
            <a:off x="3099497" y="2352807"/>
            <a:ext cx="1224000" cy="2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en-US" altLang="ja-JP" sz="1100" b="1" dirty="0">
                <a:solidFill>
                  <a:schemeClr val="tx1"/>
                </a:solidFill>
              </a:rPr>
              <a:t>10</a:t>
            </a:r>
            <a:r>
              <a:rPr kumimoji="1" lang="ja-JP" altLang="en-US" sz="1100" b="1" dirty="0">
                <a:solidFill>
                  <a:schemeClr val="tx1"/>
                </a:solidFill>
              </a:rPr>
              <a:t>億円</a:t>
            </a:r>
          </a:p>
        </p:txBody>
      </p:sp>
      <p:sp>
        <p:nvSpPr>
          <p:cNvPr id="92" name="正方形/長方形 91">
            <a:extLst>
              <a:ext uri="{FF2B5EF4-FFF2-40B4-BE49-F238E27FC236}">
                <a16:creationId xmlns:a16="http://schemas.microsoft.com/office/drawing/2014/main" id="{C0879B39-F8CA-41E9-AF88-371551082DEE}"/>
              </a:ext>
            </a:extLst>
          </p:cNvPr>
          <p:cNvSpPr/>
          <p:nvPr/>
        </p:nvSpPr>
        <p:spPr>
          <a:xfrm>
            <a:off x="3099497" y="3704434"/>
            <a:ext cx="1224000" cy="21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en-US" altLang="ja-JP" sz="1100" b="1" dirty="0">
                <a:solidFill>
                  <a:schemeClr val="tx1"/>
                </a:solidFill>
              </a:rPr>
              <a:t>49</a:t>
            </a:r>
            <a:r>
              <a:rPr kumimoji="1" lang="ja-JP" altLang="en-US" sz="1100" b="1" dirty="0">
                <a:solidFill>
                  <a:schemeClr val="tx1"/>
                </a:solidFill>
              </a:rPr>
              <a:t>億円</a:t>
            </a:r>
          </a:p>
        </p:txBody>
      </p:sp>
      <p:cxnSp>
        <p:nvCxnSpPr>
          <p:cNvPr id="49" name="直線コネクタ 48">
            <a:extLst>
              <a:ext uri="{FF2B5EF4-FFF2-40B4-BE49-F238E27FC236}">
                <a16:creationId xmlns:a16="http://schemas.microsoft.com/office/drawing/2014/main" id="{BD260EEC-2CE9-47A6-B4D0-7E95A71E28C5}"/>
              </a:ext>
            </a:extLst>
          </p:cNvPr>
          <p:cNvCxnSpPr/>
          <p:nvPr/>
        </p:nvCxnSpPr>
        <p:spPr>
          <a:xfrm>
            <a:off x="110859" y="539287"/>
            <a:ext cx="8825552" cy="0"/>
          </a:xfrm>
          <a:prstGeom prst="line">
            <a:avLst/>
          </a:prstGeom>
        </p:spPr>
        <p:style>
          <a:lnRef idx="1">
            <a:schemeClr val="dk1"/>
          </a:lnRef>
          <a:fillRef idx="0">
            <a:schemeClr val="dk1"/>
          </a:fillRef>
          <a:effectRef idx="0">
            <a:schemeClr val="dk1"/>
          </a:effectRef>
          <a:fontRef idx="minor">
            <a:schemeClr val="tx1"/>
          </a:fontRef>
        </p:style>
      </p:cxnSp>
      <p:sp>
        <p:nvSpPr>
          <p:cNvPr id="3" name="スライド番号プレースホルダー 2"/>
          <p:cNvSpPr>
            <a:spLocks noGrp="1"/>
          </p:cNvSpPr>
          <p:nvPr>
            <p:ph type="sldNum" sz="quarter" idx="12"/>
          </p:nvPr>
        </p:nvSpPr>
        <p:spPr>
          <a:xfrm>
            <a:off x="6896068" y="6402235"/>
            <a:ext cx="2057400" cy="365125"/>
          </a:xfrm>
        </p:spPr>
        <p:txBody>
          <a:bodyPr/>
          <a:lstStyle/>
          <a:p>
            <a:fld id="{24AEFFDC-B032-442C-BB40-D0EAC73FC615}" type="slidenum">
              <a:rPr kumimoji="1" lang="ja-JP" altLang="en-US" smtClean="0"/>
              <a:t>8</a:t>
            </a:fld>
            <a:endParaRPr kumimoji="1" lang="ja-JP" altLang="en-US" dirty="0"/>
          </a:p>
        </p:txBody>
      </p:sp>
      <p:sp>
        <p:nvSpPr>
          <p:cNvPr id="68" name="楕円 67">
            <a:extLst>
              <a:ext uri="{FF2B5EF4-FFF2-40B4-BE49-F238E27FC236}">
                <a16:creationId xmlns:a16="http://schemas.microsoft.com/office/drawing/2014/main" id="{B79DD15A-899B-4F98-A97D-A045180CF4A0}"/>
              </a:ext>
            </a:extLst>
          </p:cNvPr>
          <p:cNvSpPr>
            <a:spLocks noChangeAspect="1"/>
          </p:cNvSpPr>
          <p:nvPr/>
        </p:nvSpPr>
        <p:spPr>
          <a:xfrm>
            <a:off x="2772060" y="1241476"/>
            <a:ext cx="324000" cy="3240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１</a:t>
            </a:r>
          </a:p>
        </p:txBody>
      </p:sp>
      <p:sp>
        <p:nvSpPr>
          <p:cNvPr id="71" name="楕円 70">
            <a:extLst>
              <a:ext uri="{FF2B5EF4-FFF2-40B4-BE49-F238E27FC236}">
                <a16:creationId xmlns:a16="http://schemas.microsoft.com/office/drawing/2014/main" id="{B79DD15A-899B-4F98-A97D-A045180CF4A0}"/>
              </a:ext>
            </a:extLst>
          </p:cNvPr>
          <p:cNvSpPr>
            <a:spLocks noChangeAspect="1"/>
          </p:cNvSpPr>
          <p:nvPr/>
        </p:nvSpPr>
        <p:spPr>
          <a:xfrm>
            <a:off x="5776815" y="3468396"/>
            <a:ext cx="324000" cy="3240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rPr>
              <a:t>2</a:t>
            </a:r>
            <a:endParaRPr kumimoji="1" lang="ja-JP" altLang="en-US" sz="1200" b="1" dirty="0">
              <a:solidFill>
                <a:schemeClr val="bg1"/>
              </a:solidFill>
            </a:endParaRPr>
          </a:p>
        </p:txBody>
      </p:sp>
      <p:sp>
        <p:nvSpPr>
          <p:cNvPr id="4" name="正方形/長方形 3">
            <a:extLst>
              <a:ext uri="{FF2B5EF4-FFF2-40B4-BE49-F238E27FC236}">
                <a16:creationId xmlns:a16="http://schemas.microsoft.com/office/drawing/2014/main" id="{AA2B037E-0DBA-4EA7-A82F-828414BC73CA}"/>
              </a:ext>
            </a:extLst>
          </p:cNvPr>
          <p:cNvSpPr/>
          <p:nvPr/>
        </p:nvSpPr>
        <p:spPr>
          <a:xfrm>
            <a:off x="1722876" y="2225682"/>
            <a:ext cx="986803" cy="11969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rPr>
              <a:t>インターネット経由のフロント系</a:t>
            </a:r>
            <a:endParaRPr kumimoji="1" lang="en-US" altLang="ja-JP" sz="1050" dirty="0">
              <a:solidFill>
                <a:schemeClr val="tx1"/>
              </a:solidFill>
            </a:endParaRPr>
          </a:p>
        </p:txBody>
      </p:sp>
      <p:sp>
        <p:nvSpPr>
          <p:cNvPr id="78" name="正方形/長方形 77">
            <a:extLst>
              <a:ext uri="{FF2B5EF4-FFF2-40B4-BE49-F238E27FC236}">
                <a16:creationId xmlns:a16="http://schemas.microsoft.com/office/drawing/2014/main" id="{2F73EEFE-B4C8-4DCF-9A3F-1BE56676D682}"/>
              </a:ext>
            </a:extLst>
          </p:cNvPr>
          <p:cNvSpPr/>
          <p:nvPr/>
        </p:nvSpPr>
        <p:spPr>
          <a:xfrm>
            <a:off x="1722876" y="3654547"/>
            <a:ext cx="986803" cy="10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en-US" altLang="ja-JP" sz="1050" dirty="0">
                <a:solidFill>
                  <a:schemeClr val="tx1"/>
                </a:solidFill>
              </a:rPr>
              <a:t>LGWAN</a:t>
            </a:r>
            <a:r>
              <a:rPr kumimoji="1" lang="ja-JP" altLang="en-US" sz="1050" dirty="0">
                <a:solidFill>
                  <a:schemeClr val="tx1"/>
                </a:solidFill>
              </a:rPr>
              <a:t>経由のバックオフィス系</a:t>
            </a:r>
            <a:endParaRPr kumimoji="1" lang="en-US" altLang="ja-JP" sz="1050" dirty="0">
              <a:solidFill>
                <a:schemeClr val="tx1"/>
              </a:solidFill>
            </a:endParaRPr>
          </a:p>
        </p:txBody>
      </p:sp>
      <p:sp>
        <p:nvSpPr>
          <p:cNvPr id="79" name="正方形/長方形 78">
            <a:extLst>
              <a:ext uri="{FF2B5EF4-FFF2-40B4-BE49-F238E27FC236}">
                <a16:creationId xmlns:a16="http://schemas.microsoft.com/office/drawing/2014/main" id="{598DFC33-3FF6-4BBC-B30F-2F197F6247D1}"/>
              </a:ext>
            </a:extLst>
          </p:cNvPr>
          <p:cNvSpPr/>
          <p:nvPr/>
        </p:nvSpPr>
        <p:spPr>
          <a:xfrm>
            <a:off x="1720291" y="4774337"/>
            <a:ext cx="986803" cy="104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050" dirty="0">
                <a:solidFill>
                  <a:schemeClr val="tx1"/>
                </a:solidFill>
              </a:rPr>
              <a:t>ガバメントクラウド移行予定</a:t>
            </a:r>
            <a:r>
              <a:rPr kumimoji="1" lang="ja-JP" altLang="en-US" sz="900" dirty="0">
                <a:solidFill>
                  <a:schemeClr val="tx1"/>
                </a:solidFill>
              </a:rPr>
              <a:t>（市町村のみ）</a:t>
            </a:r>
            <a:endParaRPr kumimoji="1" lang="en-US" altLang="ja-JP" sz="1050" dirty="0">
              <a:solidFill>
                <a:schemeClr val="tx1"/>
              </a:solidFill>
            </a:endParaRPr>
          </a:p>
        </p:txBody>
      </p:sp>
      <p:sp>
        <p:nvSpPr>
          <p:cNvPr id="88" name="正方形/長方形 87">
            <a:extLst>
              <a:ext uri="{FF2B5EF4-FFF2-40B4-BE49-F238E27FC236}">
                <a16:creationId xmlns:a16="http://schemas.microsoft.com/office/drawing/2014/main" id="{13C64B90-91F2-40E8-B555-B405FDEBD29C}"/>
              </a:ext>
            </a:extLst>
          </p:cNvPr>
          <p:cNvSpPr/>
          <p:nvPr/>
        </p:nvSpPr>
        <p:spPr>
          <a:xfrm flipH="1">
            <a:off x="5868534" y="1654863"/>
            <a:ext cx="2606871" cy="432000"/>
          </a:xfrm>
          <a:prstGeom prst="rect">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wrap="none" rtlCol="0" anchor="ctr"/>
          <a:lstStyle/>
          <a:p>
            <a:pPr algn="ctr"/>
            <a:r>
              <a:rPr kumimoji="1" lang="en-US" altLang="ja-JP" sz="1100" dirty="0">
                <a:solidFill>
                  <a:schemeClr val="tx1"/>
                </a:solidFill>
              </a:rPr>
              <a:t>43</a:t>
            </a:r>
            <a:r>
              <a:rPr kumimoji="1" lang="ja-JP" altLang="en-US" sz="1100" dirty="0">
                <a:solidFill>
                  <a:schemeClr val="tx1"/>
                </a:solidFill>
              </a:rPr>
              <a:t>市町村合計　</a:t>
            </a:r>
            <a:r>
              <a:rPr kumimoji="1" lang="en-US" altLang="ja-JP" sz="1100" b="1" u="sng" dirty="0">
                <a:solidFill>
                  <a:schemeClr val="tx1"/>
                </a:solidFill>
              </a:rPr>
              <a:t>455</a:t>
            </a:r>
            <a:r>
              <a:rPr kumimoji="1" lang="ja-JP" altLang="en-US" sz="1100" b="1" u="sng" dirty="0">
                <a:solidFill>
                  <a:schemeClr val="tx1"/>
                </a:solidFill>
              </a:rPr>
              <a:t>億円</a:t>
            </a:r>
            <a:endParaRPr kumimoji="1" lang="en-US" altLang="ja-JP" sz="1100" b="1" u="sng" dirty="0">
              <a:solidFill>
                <a:schemeClr val="tx1"/>
              </a:solidFill>
            </a:endParaRPr>
          </a:p>
          <a:p>
            <a:pPr algn="ctr"/>
            <a:r>
              <a:rPr kumimoji="1" lang="ja-JP" altLang="en-US" sz="1100" b="1" u="sng" dirty="0">
                <a:solidFill>
                  <a:schemeClr val="tx1"/>
                </a:solidFill>
              </a:rPr>
              <a:t>（約２０００システム）</a:t>
            </a:r>
          </a:p>
        </p:txBody>
      </p:sp>
      <p:sp>
        <p:nvSpPr>
          <p:cNvPr id="10" name="テキスト ボックス 9">
            <a:extLst>
              <a:ext uri="{FF2B5EF4-FFF2-40B4-BE49-F238E27FC236}">
                <a16:creationId xmlns:a16="http://schemas.microsoft.com/office/drawing/2014/main" id="{F8546F5A-DDDB-49C4-8597-FAADA89BD301}"/>
              </a:ext>
            </a:extLst>
          </p:cNvPr>
          <p:cNvSpPr txBox="1"/>
          <p:nvPr/>
        </p:nvSpPr>
        <p:spPr>
          <a:xfrm>
            <a:off x="2974851" y="2588627"/>
            <a:ext cx="1428617" cy="738664"/>
          </a:xfrm>
          <a:prstGeom prst="rect">
            <a:avLst/>
          </a:prstGeom>
          <a:noFill/>
        </p:spPr>
        <p:txBody>
          <a:bodyPr wrap="square" rtlCol="0">
            <a:spAutoFit/>
          </a:bodyPr>
          <a:lstStyle/>
          <a:p>
            <a:r>
              <a:rPr kumimoji="1" lang="en-US" altLang="ja-JP" sz="1050" b="1" dirty="0">
                <a:solidFill>
                  <a:srgbClr val="FF0000"/>
                </a:solidFill>
              </a:rPr>
              <a:t>【</a:t>
            </a:r>
            <a:r>
              <a:rPr kumimoji="1" lang="ja-JP" altLang="en-US" sz="1050" b="1" dirty="0">
                <a:solidFill>
                  <a:srgbClr val="FF0000"/>
                </a:solidFill>
              </a:rPr>
              <a:t>主な課題</a:t>
            </a:r>
            <a:r>
              <a:rPr kumimoji="1" lang="en-US" altLang="ja-JP" sz="1050" b="1" dirty="0">
                <a:solidFill>
                  <a:srgbClr val="FF0000"/>
                </a:solidFill>
              </a:rPr>
              <a:t>】</a:t>
            </a:r>
          </a:p>
          <a:p>
            <a:pPr marL="108000" indent="-108000">
              <a:buFont typeface="Arial" panose="020B0604020202020204" pitchFamily="34" charset="0"/>
              <a:buChar char="•"/>
            </a:pPr>
            <a:r>
              <a:rPr kumimoji="1" lang="ja-JP" altLang="en-US" sz="1050" b="1" dirty="0">
                <a:solidFill>
                  <a:srgbClr val="FF0000"/>
                </a:solidFill>
              </a:rPr>
              <a:t>電子申請不十分</a:t>
            </a:r>
            <a:endParaRPr kumimoji="1" lang="en-US" altLang="ja-JP" sz="1050" b="1" dirty="0">
              <a:solidFill>
                <a:srgbClr val="FF0000"/>
              </a:solidFill>
            </a:endParaRPr>
          </a:p>
          <a:p>
            <a:pPr marL="108000" indent="-108000">
              <a:buFont typeface="Arial" panose="020B0604020202020204" pitchFamily="34" charset="0"/>
              <a:buChar char="•"/>
            </a:pPr>
            <a:r>
              <a:rPr kumimoji="1" lang="ja-JP" altLang="en-US" sz="1050" b="1" dirty="0">
                <a:solidFill>
                  <a:srgbClr val="FF0000"/>
                </a:solidFill>
              </a:rPr>
              <a:t>施設予約課題あり</a:t>
            </a:r>
            <a:endParaRPr kumimoji="1" lang="en-US" altLang="ja-JP" sz="1050" b="1" dirty="0">
              <a:solidFill>
                <a:srgbClr val="FF0000"/>
              </a:solidFill>
            </a:endParaRPr>
          </a:p>
          <a:p>
            <a:pPr marL="108000" indent="-108000">
              <a:buFont typeface="Arial" panose="020B0604020202020204" pitchFamily="34" charset="0"/>
              <a:buChar char="•"/>
            </a:pPr>
            <a:r>
              <a:rPr kumimoji="1" lang="en-US" altLang="ja-JP" sz="1050" b="1" dirty="0">
                <a:solidFill>
                  <a:srgbClr val="FF0000"/>
                </a:solidFill>
              </a:rPr>
              <a:t>CMS</a:t>
            </a:r>
            <a:r>
              <a:rPr kumimoji="1" lang="ja-JP" altLang="en-US" sz="1050" b="1" dirty="0">
                <a:solidFill>
                  <a:srgbClr val="FF0000"/>
                </a:solidFill>
              </a:rPr>
              <a:t>使いづらい</a:t>
            </a:r>
          </a:p>
        </p:txBody>
      </p:sp>
      <p:sp>
        <p:nvSpPr>
          <p:cNvPr id="97" name="テキスト ボックス 96">
            <a:extLst>
              <a:ext uri="{FF2B5EF4-FFF2-40B4-BE49-F238E27FC236}">
                <a16:creationId xmlns:a16="http://schemas.microsoft.com/office/drawing/2014/main" id="{2D1C3867-1B69-4BE3-B923-85DE638B9BF7}"/>
              </a:ext>
            </a:extLst>
          </p:cNvPr>
          <p:cNvSpPr txBox="1"/>
          <p:nvPr/>
        </p:nvSpPr>
        <p:spPr>
          <a:xfrm>
            <a:off x="2974851" y="4021645"/>
            <a:ext cx="1428617" cy="1546577"/>
          </a:xfrm>
          <a:prstGeom prst="rect">
            <a:avLst/>
          </a:prstGeom>
          <a:noFill/>
        </p:spPr>
        <p:txBody>
          <a:bodyPr wrap="square" rtlCol="0">
            <a:spAutoFit/>
          </a:bodyPr>
          <a:lstStyle/>
          <a:p>
            <a:r>
              <a:rPr kumimoji="1" lang="en-US" altLang="ja-JP" sz="1050" b="1" dirty="0">
                <a:solidFill>
                  <a:srgbClr val="FF0000"/>
                </a:solidFill>
              </a:rPr>
              <a:t>【</a:t>
            </a:r>
            <a:r>
              <a:rPr kumimoji="1" lang="ja-JP" altLang="en-US" sz="1050" b="1" dirty="0">
                <a:solidFill>
                  <a:srgbClr val="FF0000"/>
                </a:solidFill>
              </a:rPr>
              <a:t>主な課題</a:t>
            </a:r>
            <a:r>
              <a:rPr kumimoji="1" lang="en-US" altLang="ja-JP" sz="1050" b="1" dirty="0">
                <a:solidFill>
                  <a:srgbClr val="FF0000"/>
                </a:solidFill>
              </a:rPr>
              <a:t>】</a:t>
            </a:r>
          </a:p>
          <a:p>
            <a:pPr marL="108000" indent="-108000">
              <a:buFont typeface="Arial" panose="020B0604020202020204" pitchFamily="34" charset="0"/>
              <a:buChar char="•"/>
            </a:pPr>
            <a:r>
              <a:rPr kumimoji="1" lang="en-US" altLang="ja-JP" sz="1050" b="1" dirty="0">
                <a:solidFill>
                  <a:srgbClr val="FF0000"/>
                </a:solidFill>
              </a:rPr>
              <a:t>240</a:t>
            </a:r>
            <a:r>
              <a:rPr kumimoji="1" lang="ja-JP" altLang="en-US" sz="1050" b="1" dirty="0">
                <a:solidFill>
                  <a:srgbClr val="FF0000"/>
                </a:solidFill>
              </a:rPr>
              <a:t>システムが乱立し、全体最適化が図れていない</a:t>
            </a:r>
            <a:endParaRPr kumimoji="1" lang="en-US" altLang="ja-JP" sz="1050" b="1" dirty="0">
              <a:solidFill>
                <a:srgbClr val="FF0000"/>
              </a:solidFill>
            </a:endParaRPr>
          </a:p>
          <a:p>
            <a:pPr marL="108000" indent="-108000">
              <a:buFont typeface="Arial" panose="020B0604020202020204" pitchFamily="34" charset="0"/>
              <a:buChar char="•"/>
            </a:pPr>
            <a:endParaRPr kumimoji="1" lang="en-US" altLang="ja-JP" sz="1050" b="1" dirty="0">
              <a:solidFill>
                <a:srgbClr val="FF0000"/>
              </a:solidFill>
            </a:endParaRPr>
          </a:p>
          <a:p>
            <a:pPr marL="108000" indent="-108000">
              <a:buFont typeface="Arial" panose="020B0604020202020204" pitchFamily="34" charset="0"/>
              <a:buChar char="•"/>
            </a:pPr>
            <a:r>
              <a:rPr kumimoji="1" lang="en-US" altLang="ja-JP" sz="1050" b="1" dirty="0">
                <a:solidFill>
                  <a:srgbClr val="FF0000"/>
                </a:solidFill>
              </a:rPr>
              <a:t>SSC</a:t>
            </a:r>
            <a:r>
              <a:rPr kumimoji="1" lang="ja-JP" altLang="en-US" sz="1050" b="1" dirty="0">
                <a:solidFill>
                  <a:srgbClr val="FF0000"/>
                </a:solidFill>
              </a:rPr>
              <a:t>や税などの大規模システムで、ベンダーロックイン（高止まり）の可能性</a:t>
            </a:r>
          </a:p>
        </p:txBody>
      </p:sp>
      <p:sp>
        <p:nvSpPr>
          <p:cNvPr id="99" name="テキスト ボックス 98">
            <a:extLst>
              <a:ext uri="{FF2B5EF4-FFF2-40B4-BE49-F238E27FC236}">
                <a16:creationId xmlns:a16="http://schemas.microsoft.com/office/drawing/2014/main" id="{FF1C3F21-687D-46BD-93D7-80ED53E43A0A}"/>
              </a:ext>
            </a:extLst>
          </p:cNvPr>
          <p:cNvSpPr txBox="1"/>
          <p:nvPr/>
        </p:nvSpPr>
        <p:spPr>
          <a:xfrm>
            <a:off x="5988539" y="2599767"/>
            <a:ext cx="1565366" cy="738664"/>
          </a:xfrm>
          <a:prstGeom prst="rect">
            <a:avLst/>
          </a:prstGeom>
          <a:noFill/>
        </p:spPr>
        <p:txBody>
          <a:bodyPr wrap="square" rtlCol="0">
            <a:spAutoFit/>
          </a:bodyPr>
          <a:lstStyle/>
          <a:p>
            <a:pPr marL="72000" indent="-72000"/>
            <a:r>
              <a:rPr kumimoji="1" lang="en-US" altLang="ja-JP" sz="1050" b="1" dirty="0">
                <a:solidFill>
                  <a:srgbClr val="FF0000"/>
                </a:solidFill>
              </a:rPr>
              <a:t>【</a:t>
            </a:r>
            <a:r>
              <a:rPr kumimoji="1" lang="ja-JP" altLang="en-US" sz="1050" b="1" dirty="0">
                <a:solidFill>
                  <a:srgbClr val="FF0000"/>
                </a:solidFill>
              </a:rPr>
              <a:t>主な課題</a:t>
            </a:r>
            <a:r>
              <a:rPr kumimoji="1" lang="en-US" altLang="ja-JP" sz="1050" b="1" dirty="0">
                <a:solidFill>
                  <a:srgbClr val="FF0000"/>
                </a:solidFill>
              </a:rPr>
              <a:t>】</a:t>
            </a:r>
          </a:p>
          <a:p>
            <a:pPr marL="72000" indent="-72000">
              <a:buFont typeface="Arial" panose="020B0604020202020204" pitchFamily="34" charset="0"/>
              <a:buChar char="•"/>
            </a:pPr>
            <a:r>
              <a:rPr kumimoji="1" lang="ja-JP" altLang="en-US" sz="1050" b="1" dirty="0">
                <a:solidFill>
                  <a:srgbClr val="FF0000"/>
                </a:solidFill>
              </a:rPr>
              <a:t>市町村格差がある</a:t>
            </a:r>
            <a:endParaRPr kumimoji="1" lang="en-US" altLang="ja-JP" sz="1050" b="1" dirty="0">
              <a:solidFill>
                <a:srgbClr val="FF0000"/>
              </a:solidFill>
            </a:endParaRPr>
          </a:p>
          <a:p>
            <a:pPr marL="72000" indent="-72000"/>
            <a:r>
              <a:rPr kumimoji="1" lang="ja-JP" altLang="en-US" sz="1050" b="1" dirty="0">
                <a:solidFill>
                  <a:srgbClr val="FF0000"/>
                </a:solidFill>
              </a:rPr>
              <a:t>（未導入自治体）</a:t>
            </a:r>
            <a:endParaRPr kumimoji="1" lang="en-US" altLang="ja-JP" sz="1050" b="1" dirty="0">
              <a:solidFill>
                <a:srgbClr val="FF0000"/>
              </a:solidFill>
            </a:endParaRPr>
          </a:p>
          <a:p>
            <a:pPr marL="72000" indent="-72000">
              <a:buFont typeface="Arial" panose="020B0604020202020204" pitchFamily="34" charset="0"/>
              <a:buChar char="•"/>
            </a:pPr>
            <a:r>
              <a:rPr kumimoji="1" lang="ja-JP" altLang="en-US" sz="1050" b="1" dirty="0">
                <a:solidFill>
                  <a:srgbClr val="FF0000"/>
                </a:solidFill>
              </a:rPr>
              <a:t>調達コストのバラツキ</a:t>
            </a:r>
          </a:p>
        </p:txBody>
      </p:sp>
      <p:sp>
        <p:nvSpPr>
          <p:cNvPr id="102" name="テキスト ボックス 101">
            <a:extLst>
              <a:ext uri="{FF2B5EF4-FFF2-40B4-BE49-F238E27FC236}">
                <a16:creationId xmlns:a16="http://schemas.microsoft.com/office/drawing/2014/main" id="{D855E692-BE81-4BC6-95DE-51F2AB5FAE65}"/>
              </a:ext>
            </a:extLst>
          </p:cNvPr>
          <p:cNvSpPr txBox="1"/>
          <p:nvPr/>
        </p:nvSpPr>
        <p:spPr>
          <a:xfrm>
            <a:off x="5991185" y="3955368"/>
            <a:ext cx="1565366" cy="738664"/>
          </a:xfrm>
          <a:prstGeom prst="rect">
            <a:avLst/>
          </a:prstGeom>
          <a:noFill/>
        </p:spPr>
        <p:txBody>
          <a:bodyPr wrap="square" rtlCol="0">
            <a:spAutoFit/>
          </a:bodyPr>
          <a:lstStyle/>
          <a:p>
            <a:pPr marL="72000" indent="-72000"/>
            <a:r>
              <a:rPr kumimoji="1" lang="en-US" altLang="ja-JP" sz="1050" b="1" dirty="0">
                <a:solidFill>
                  <a:srgbClr val="FF0000"/>
                </a:solidFill>
              </a:rPr>
              <a:t>【</a:t>
            </a:r>
            <a:r>
              <a:rPr kumimoji="1" lang="ja-JP" altLang="en-US" sz="1050" b="1" dirty="0">
                <a:solidFill>
                  <a:srgbClr val="FF0000"/>
                </a:solidFill>
              </a:rPr>
              <a:t>主な課題</a:t>
            </a:r>
            <a:r>
              <a:rPr kumimoji="1" lang="en-US" altLang="ja-JP" sz="1050" b="1" dirty="0">
                <a:solidFill>
                  <a:srgbClr val="FF0000"/>
                </a:solidFill>
              </a:rPr>
              <a:t>】</a:t>
            </a:r>
          </a:p>
          <a:p>
            <a:pPr marL="72000" indent="-72000">
              <a:buFont typeface="Arial" panose="020B0604020202020204" pitchFamily="34" charset="0"/>
              <a:buChar char="•"/>
            </a:pPr>
            <a:r>
              <a:rPr kumimoji="1" lang="ja-JP" altLang="en-US" sz="1050" b="1" dirty="0">
                <a:solidFill>
                  <a:srgbClr val="FF0000"/>
                </a:solidFill>
              </a:rPr>
              <a:t>市町村格差がある</a:t>
            </a:r>
            <a:endParaRPr kumimoji="1" lang="en-US" altLang="ja-JP" sz="1050" b="1" dirty="0">
              <a:solidFill>
                <a:srgbClr val="FF0000"/>
              </a:solidFill>
            </a:endParaRPr>
          </a:p>
          <a:p>
            <a:pPr marL="72000" indent="-72000"/>
            <a:r>
              <a:rPr kumimoji="1" lang="ja-JP" altLang="en-US" sz="1050" b="1" dirty="0">
                <a:solidFill>
                  <a:srgbClr val="FF0000"/>
                </a:solidFill>
              </a:rPr>
              <a:t>（未導入自治体）</a:t>
            </a:r>
            <a:endParaRPr kumimoji="1" lang="en-US" altLang="ja-JP" sz="1050" b="1" dirty="0">
              <a:solidFill>
                <a:srgbClr val="FF0000"/>
              </a:solidFill>
            </a:endParaRPr>
          </a:p>
          <a:p>
            <a:pPr marL="72000" indent="-72000">
              <a:buFont typeface="Arial" panose="020B0604020202020204" pitchFamily="34" charset="0"/>
              <a:buChar char="•"/>
            </a:pPr>
            <a:r>
              <a:rPr kumimoji="1" lang="ja-JP" altLang="en-US" sz="1050" b="1" dirty="0">
                <a:solidFill>
                  <a:srgbClr val="FF0000"/>
                </a:solidFill>
              </a:rPr>
              <a:t>調達コストのバラツキ</a:t>
            </a:r>
          </a:p>
        </p:txBody>
      </p:sp>
      <p:sp>
        <p:nvSpPr>
          <p:cNvPr id="56" name="テキスト ボックス 55">
            <a:extLst>
              <a:ext uri="{FF2B5EF4-FFF2-40B4-BE49-F238E27FC236}">
                <a16:creationId xmlns:a16="http://schemas.microsoft.com/office/drawing/2014/main" id="{D855E692-BE81-4BC6-95DE-51F2AB5FAE65}"/>
              </a:ext>
            </a:extLst>
          </p:cNvPr>
          <p:cNvSpPr txBox="1"/>
          <p:nvPr/>
        </p:nvSpPr>
        <p:spPr>
          <a:xfrm>
            <a:off x="5988539" y="5024817"/>
            <a:ext cx="1565366" cy="738664"/>
          </a:xfrm>
          <a:prstGeom prst="rect">
            <a:avLst/>
          </a:prstGeom>
          <a:noFill/>
        </p:spPr>
        <p:txBody>
          <a:bodyPr wrap="square" rtlCol="0">
            <a:spAutoFit/>
          </a:bodyPr>
          <a:lstStyle/>
          <a:p>
            <a:pPr marL="72000" indent="-72000"/>
            <a:r>
              <a:rPr kumimoji="1" lang="en-US" altLang="ja-JP" sz="1050" b="1" dirty="0">
                <a:solidFill>
                  <a:srgbClr val="FF0000"/>
                </a:solidFill>
              </a:rPr>
              <a:t>【</a:t>
            </a:r>
            <a:r>
              <a:rPr kumimoji="1" lang="ja-JP" altLang="en-US" sz="1050" b="1" dirty="0">
                <a:solidFill>
                  <a:srgbClr val="FF0000"/>
                </a:solidFill>
              </a:rPr>
              <a:t>主な課題</a:t>
            </a:r>
            <a:r>
              <a:rPr kumimoji="1" lang="en-US" altLang="ja-JP" sz="1050" b="1" dirty="0">
                <a:solidFill>
                  <a:srgbClr val="FF0000"/>
                </a:solidFill>
              </a:rPr>
              <a:t>】</a:t>
            </a:r>
          </a:p>
          <a:p>
            <a:pPr marL="72000" indent="-72000">
              <a:buFont typeface="Arial" panose="020B0604020202020204" pitchFamily="34" charset="0"/>
              <a:buChar char="•"/>
            </a:pPr>
            <a:r>
              <a:rPr kumimoji="1" lang="ja-JP" altLang="en-US" sz="1050" b="1" dirty="0">
                <a:solidFill>
                  <a:srgbClr val="FF0000"/>
                </a:solidFill>
              </a:rPr>
              <a:t>市町村格差がある</a:t>
            </a:r>
            <a:endParaRPr kumimoji="1" lang="en-US" altLang="ja-JP" sz="1050" b="1" dirty="0">
              <a:solidFill>
                <a:srgbClr val="FF0000"/>
              </a:solidFill>
            </a:endParaRPr>
          </a:p>
          <a:p>
            <a:pPr marL="72000" indent="-72000"/>
            <a:r>
              <a:rPr kumimoji="1" lang="ja-JP" altLang="en-US" sz="1050" b="1" dirty="0">
                <a:solidFill>
                  <a:srgbClr val="FF0000"/>
                </a:solidFill>
              </a:rPr>
              <a:t>（未導入自治体）</a:t>
            </a:r>
            <a:endParaRPr kumimoji="1" lang="en-US" altLang="ja-JP" sz="1050" b="1" dirty="0">
              <a:solidFill>
                <a:srgbClr val="FF0000"/>
              </a:solidFill>
            </a:endParaRPr>
          </a:p>
          <a:p>
            <a:pPr marL="72000" indent="-72000">
              <a:buFont typeface="Arial" panose="020B0604020202020204" pitchFamily="34" charset="0"/>
              <a:buChar char="•"/>
            </a:pPr>
            <a:r>
              <a:rPr kumimoji="1" lang="ja-JP" altLang="en-US" sz="1050" b="1" dirty="0">
                <a:solidFill>
                  <a:srgbClr val="FF0000"/>
                </a:solidFill>
              </a:rPr>
              <a:t>調達コストのバラツキ</a:t>
            </a:r>
          </a:p>
        </p:txBody>
      </p:sp>
      <p:sp>
        <p:nvSpPr>
          <p:cNvPr id="54" name="楕円 53">
            <a:extLst>
              <a:ext uri="{FF2B5EF4-FFF2-40B4-BE49-F238E27FC236}">
                <a16:creationId xmlns:a16="http://schemas.microsoft.com/office/drawing/2014/main" id="{4F1DB10B-C5B1-4506-9171-C2215220E710}"/>
              </a:ext>
            </a:extLst>
          </p:cNvPr>
          <p:cNvSpPr>
            <a:spLocks noChangeAspect="1"/>
          </p:cNvSpPr>
          <p:nvPr/>
        </p:nvSpPr>
        <p:spPr>
          <a:xfrm>
            <a:off x="5763998" y="2154746"/>
            <a:ext cx="324000" cy="324000"/>
          </a:xfrm>
          <a:prstGeom prst="ellips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bg1"/>
                </a:solidFill>
              </a:rPr>
              <a:t>３</a:t>
            </a:r>
          </a:p>
        </p:txBody>
      </p:sp>
      <p:sp>
        <p:nvSpPr>
          <p:cNvPr id="5" name="テキスト ボックス 4">
            <a:extLst>
              <a:ext uri="{FF2B5EF4-FFF2-40B4-BE49-F238E27FC236}">
                <a16:creationId xmlns:a16="http://schemas.microsoft.com/office/drawing/2014/main" id="{682FA224-EBA2-4638-8097-BBC7647C9B13}"/>
              </a:ext>
            </a:extLst>
          </p:cNvPr>
          <p:cNvSpPr txBox="1"/>
          <p:nvPr/>
        </p:nvSpPr>
        <p:spPr>
          <a:xfrm>
            <a:off x="2907102" y="6255459"/>
            <a:ext cx="5868188" cy="430887"/>
          </a:xfrm>
          <a:prstGeom prst="rect">
            <a:avLst/>
          </a:prstGeom>
          <a:noFill/>
        </p:spPr>
        <p:txBody>
          <a:bodyPr wrap="square" rtlCol="0">
            <a:spAutoFit/>
          </a:bodyPr>
          <a:lstStyle/>
          <a:p>
            <a:r>
              <a:rPr kumimoji="1" lang="en-US" altLang="ja-JP" sz="1100" dirty="0"/>
              <a:t>※</a:t>
            </a:r>
            <a:r>
              <a:rPr kumimoji="1" lang="ja-JP" altLang="en-US" sz="1100" dirty="0"/>
              <a:t>　予算額及びシステム数はともに現行のものであり、検討対象領域は現在導入されていないシステム</a:t>
            </a:r>
            <a:endParaRPr kumimoji="1" lang="en-US" altLang="ja-JP" sz="1100" dirty="0"/>
          </a:p>
          <a:p>
            <a:r>
              <a:rPr kumimoji="1" lang="ja-JP" altLang="en-US" sz="1100" dirty="0"/>
              <a:t>　　（導入すべきシステム）も含む</a:t>
            </a:r>
          </a:p>
        </p:txBody>
      </p:sp>
    </p:spTree>
    <p:extLst>
      <p:ext uri="{BB962C8B-B14F-4D97-AF65-F5344CB8AC3E}">
        <p14:creationId xmlns:p14="http://schemas.microsoft.com/office/powerpoint/2010/main" val="2003691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0" y="237184"/>
            <a:ext cx="9144000" cy="412180"/>
          </a:xfrm>
          <a:prstGeom prst="rect">
            <a:avLst/>
          </a:prstGeom>
          <a:solidFill>
            <a:srgbClr val="0070C0"/>
          </a:solidFill>
          <a:ln>
            <a:noFill/>
          </a:ln>
          <a:effectLst/>
          <a:scene3d>
            <a:camera prst="orthographicFront">
              <a:rot lat="0" lon="0" rev="0"/>
            </a:camera>
            <a:lightRig rig="soft" dir="t">
              <a:rot lat="0" lon="0" rev="0"/>
            </a:lightRig>
          </a:scene3d>
          <a:sp3d prstMaterial="matt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123438" tIns="61718" rIns="123438" bIns="61718" anchor="ctr"/>
          <a:lstStyle/>
          <a:p>
            <a:pPr>
              <a:defRPr/>
            </a:pPr>
            <a:r>
              <a:rPr lang="ja-JP" altLang="en-US" sz="1477" b="1" dirty="0">
                <a:latin typeface="Meiryo UI" pitchFamily="50" charset="-128"/>
                <a:ea typeface="Meiryo UI" pitchFamily="50" charset="-128"/>
                <a:cs typeface="Meiryo UI" pitchFamily="50" charset="-128"/>
              </a:rPr>
              <a:t>２．府庁</a:t>
            </a:r>
            <a:r>
              <a:rPr lang="en-US" altLang="ja-JP" sz="1477" b="1" dirty="0">
                <a:latin typeface="Meiryo UI" pitchFamily="50" charset="-128"/>
                <a:ea typeface="Meiryo UI" pitchFamily="50" charset="-128"/>
                <a:cs typeface="Meiryo UI" pitchFamily="50" charset="-128"/>
              </a:rPr>
              <a:t>DX</a:t>
            </a:r>
            <a:r>
              <a:rPr lang="ja-JP" altLang="en-US" sz="1477" b="1" dirty="0">
                <a:latin typeface="Meiryo UI" pitchFamily="50" charset="-128"/>
                <a:ea typeface="Meiryo UI" pitchFamily="50" charset="-128"/>
                <a:cs typeface="Meiryo UI" pitchFamily="50" charset="-128"/>
              </a:rPr>
              <a:t>　　</a:t>
            </a:r>
            <a:r>
              <a:rPr lang="ja-JP" altLang="en-US" sz="1292" b="1" dirty="0">
                <a:latin typeface="Meiryo UI" pitchFamily="50" charset="-128"/>
                <a:ea typeface="Meiryo UI" pitchFamily="50" charset="-128"/>
                <a:cs typeface="Meiryo UI" pitchFamily="50" charset="-128"/>
              </a:rPr>
              <a:t>情報システムの適正化</a:t>
            </a:r>
          </a:p>
        </p:txBody>
      </p:sp>
      <p:grpSp>
        <p:nvGrpSpPr>
          <p:cNvPr id="13" name="グループ化 12">
            <a:extLst>
              <a:ext uri="{FF2B5EF4-FFF2-40B4-BE49-F238E27FC236}">
                <a16:creationId xmlns:a16="http://schemas.microsoft.com/office/drawing/2014/main" id="{AC0E025D-1D71-40C6-8AB1-390A5CCF438A}"/>
              </a:ext>
            </a:extLst>
          </p:cNvPr>
          <p:cNvGrpSpPr/>
          <p:nvPr/>
        </p:nvGrpSpPr>
        <p:grpSpPr>
          <a:xfrm>
            <a:off x="117975" y="1643319"/>
            <a:ext cx="8908051" cy="249231"/>
            <a:chOff x="77029" y="485586"/>
            <a:chExt cx="9650389" cy="270000"/>
          </a:xfrm>
        </p:grpSpPr>
        <p:sp>
          <p:nvSpPr>
            <p:cNvPr id="14" name="正方形/長方形 13">
              <a:extLst>
                <a:ext uri="{FF2B5EF4-FFF2-40B4-BE49-F238E27FC236}">
                  <a16:creationId xmlns:a16="http://schemas.microsoft.com/office/drawing/2014/main" id="{5BDFEEF3-F184-47CD-A20B-8FC0E46F330E}"/>
                </a:ext>
              </a:extLst>
            </p:cNvPr>
            <p:cNvSpPr/>
            <p:nvPr/>
          </p:nvSpPr>
          <p:spPr>
            <a:xfrm>
              <a:off x="77029" y="486149"/>
              <a:ext cx="9650389" cy="2688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477" b="1" dirty="0">
                  <a:solidFill>
                    <a:schemeClr val="tx1"/>
                  </a:solidFill>
                  <a:latin typeface="BIZ UDPゴシック" panose="020B0400000000000000" pitchFamily="50" charset="-128"/>
                  <a:ea typeface="BIZ UDPゴシック" panose="020B0400000000000000" pitchFamily="50" charset="-128"/>
                </a:rPr>
                <a:t>　　　　　現状・課題　①調達・契約</a:t>
              </a:r>
              <a:endParaRPr kumimoji="1" lang="ja-JP" altLang="en-US" sz="1477" b="1" dirty="0">
                <a:solidFill>
                  <a:schemeClr val="tx1"/>
                </a:solidFill>
                <a:latin typeface="BIZ UDPゴシック" panose="020B0400000000000000" pitchFamily="50" charset="-128"/>
                <a:ea typeface="BIZ UDPゴシック" panose="020B0400000000000000" pitchFamily="50" charset="-128"/>
              </a:endParaRPr>
            </a:p>
          </p:txBody>
        </p:sp>
        <p:sp>
          <p:nvSpPr>
            <p:cNvPr id="16" name="ホームベース 114">
              <a:extLst>
                <a:ext uri="{FF2B5EF4-FFF2-40B4-BE49-F238E27FC236}">
                  <a16:creationId xmlns:a16="http://schemas.microsoft.com/office/drawing/2014/main" id="{7B9E21AE-3AA8-49CC-A377-A0429BFF8723}"/>
                </a:ext>
              </a:extLst>
            </p:cNvPr>
            <p:cNvSpPr/>
            <p:nvPr/>
          </p:nvSpPr>
          <p:spPr>
            <a:xfrm>
              <a:off x="83364" y="485586"/>
              <a:ext cx="572400" cy="270000"/>
            </a:xfrm>
            <a:prstGeom prst="homePlate">
              <a:avLst>
                <a:gd name="adj" fmla="val 2924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015" b="1"/>
            </a:p>
          </p:txBody>
        </p:sp>
      </p:grpSp>
      <p:sp>
        <p:nvSpPr>
          <p:cNvPr id="28" name="テキスト ボックス 27">
            <a:extLst>
              <a:ext uri="{FF2B5EF4-FFF2-40B4-BE49-F238E27FC236}">
                <a16:creationId xmlns:a16="http://schemas.microsoft.com/office/drawing/2014/main" id="{ABBFDCA3-09BA-4070-A1EA-83968A2741E1}"/>
              </a:ext>
            </a:extLst>
          </p:cNvPr>
          <p:cNvSpPr txBox="1"/>
          <p:nvPr/>
        </p:nvSpPr>
        <p:spPr>
          <a:xfrm>
            <a:off x="115132" y="1892550"/>
            <a:ext cx="9028868" cy="731158"/>
          </a:xfrm>
          <a:prstGeom prst="rect">
            <a:avLst/>
          </a:prstGeom>
          <a:noFill/>
          <a:ln>
            <a:noFill/>
          </a:ln>
        </p:spPr>
        <p:txBody>
          <a:bodyPr wrap="square" rtlCol="0">
            <a:noAutofit/>
          </a:bodyPr>
          <a:lstStyle/>
          <a:p>
            <a:pPr marL="830894" indent="-830894"/>
            <a:r>
              <a:rPr lang="ja-JP" altLang="en-US" sz="1292" dirty="0">
                <a:latin typeface="Meiryo UI" panose="020B0604030504040204" pitchFamily="50" charset="-128"/>
                <a:ea typeface="Meiryo UI" panose="020B0604030504040204" pitchFamily="50" charset="-128"/>
              </a:rPr>
              <a:t>現状：府庁には</a:t>
            </a:r>
            <a:r>
              <a:rPr lang="en-US" altLang="ja-JP" sz="1292" dirty="0">
                <a:latin typeface="Meiryo UI" panose="020B0604030504040204" pitchFamily="50" charset="-128"/>
                <a:ea typeface="Meiryo UI" panose="020B0604030504040204" pitchFamily="50" charset="-128"/>
              </a:rPr>
              <a:t>240</a:t>
            </a:r>
            <a:r>
              <a:rPr lang="ja-JP" altLang="en-US" sz="1292" dirty="0">
                <a:latin typeface="Meiryo UI" panose="020B0604030504040204" pitchFamily="50" charset="-128"/>
                <a:ea typeface="Meiryo UI" panose="020B0604030504040204" pitchFamily="50" charset="-128"/>
              </a:rPr>
              <a:t>の情報システムが存在し、各所属で調達・運用</a:t>
            </a:r>
            <a:endParaRPr lang="en-US" altLang="ja-JP" sz="1292" dirty="0">
              <a:latin typeface="Meiryo UI" panose="020B0604030504040204" pitchFamily="50" charset="-128"/>
              <a:ea typeface="Meiryo UI" panose="020B0604030504040204" pitchFamily="50" charset="-128"/>
            </a:endParaRPr>
          </a:p>
          <a:p>
            <a:pPr marL="830894" indent="-830894"/>
            <a:r>
              <a:rPr lang="ja-JP" altLang="en-US" sz="1292" dirty="0">
                <a:latin typeface="Meiryo UI" panose="020B0604030504040204" pitchFamily="50" charset="-128"/>
                <a:ea typeface="Meiryo UI" panose="020B0604030504040204" pitchFamily="50" charset="-128"/>
              </a:rPr>
              <a:t>課題：全</a:t>
            </a:r>
            <a:r>
              <a:rPr lang="en-US" altLang="ja-JP" sz="1292" dirty="0">
                <a:latin typeface="Meiryo UI" panose="020B0604030504040204" pitchFamily="50" charset="-128"/>
                <a:ea typeface="Meiryo UI" panose="020B0604030504040204" pitchFamily="50" charset="-128"/>
              </a:rPr>
              <a:t>240</a:t>
            </a:r>
            <a:r>
              <a:rPr lang="ja-JP" altLang="en-US" sz="1292" dirty="0">
                <a:latin typeface="Meiryo UI" panose="020B0604030504040204" pitchFamily="50" charset="-128"/>
                <a:ea typeface="Meiryo UI" panose="020B0604030504040204" pitchFamily="50" charset="-128"/>
              </a:rPr>
              <a:t>システムのうち、長期間（</a:t>
            </a:r>
            <a:r>
              <a:rPr lang="en-US" altLang="ja-JP" sz="1292" dirty="0">
                <a:latin typeface="Meiryo UI" panose="020B0604030504040204" pitchFamily="50" charset="-128"/>
                <a:ea typeface="Meiryo UI" panose="020B0604030504040204" pitchFamily="50" charset="-128"/>
              </a:rPr>
              <a:t>10</a:t>
            </a:r>
            <a:r>
              <a:rPr lang="ja-JP" altLang="en-US" sz="1292" dirty="0">
                <a:latin typeface="Meiryo UI" panose="020B0604030504040204" pitchFamily="50" charset="-128"/>
                <a:ea typeface="Meiryo UI" panose="020B0604030504040204" pitchFamily="50" charset="-128"/>
              </a:rPr>
              <a:t>年）同一事業者と契約しているシステムを抽出　⇒</a:t>
            </a:r>
            <a:r>
              <a:rPr lang="en-US" altLang="ja-JP" sz="1292" dirty="0">
                <a:latin typeface="Meiryo UI" panose="020B0604030504040204" pitchFamily="50" charset="-128"/>
                <a:ea typeface="Meiryo UI" panose="020B0604030504040204" pitchFamily="50" charset="-128"/>
              </a:rPr>
              <a:t>『</a:t>
            </a:r>
            <a:r>
              <a:rPr lang="ja-JP" altLang="en-US" sz="1292" dirty="0">
                <a:latin typeface="Meiryo UI" panose="020B0604030504040204" pitchFamily="50" charset="-128"/>
                <a:ea typeface="Meiryo UI" panose="020B0604030504040204" pitchFamily="50" charset="-128"/>
              </a:rPr>
              <a:t>ベンダーロックイン</a:t>
            </a:r>
            <a:r>
              <a:rPr lang="en-US" altLang="ja-JP" sz="1292" dirty="0">
                <a:latin typeface="Meiryo UI" panose="020B0604030504040204" pitchFamily="50" charset="-128"/>
                <a:ea typeface="Meiryo UI" panose="020B0604030504040204" pitchFamily="50" charset="-128"/>
              </a:rPr>
              <a:t>』</a:t>
            </a:r>
            <a:r>
              <a:rPr lang="ja-JP" altLang="en-US" sz="1292" dirty="0">
                <a:latin typeface="Meiryo UI" panose="020B0604030504040204" pitchFamily="50" charset="-128"/>
                <a:ea typeface="Meiryo UI" panose="020B0604030504040204" pitchFamily="50" charset="-128"/>
              </a:rPr>
              <a:t>のおそれ</a:t>
            </a:r>
            <a:endParaRPr lang="en-US" altLang="ja-JP" sz="1292" dirty="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ABBFDCA3-09BA-4070-A1EA-83968A2741E1}"/>
              </a:ext>
            </a:extLst>
          </p:cNvPr>
          <p:cNvSpPr txBox="1"/>
          <p:nvPr/>
        </p:nvSpPr>
        <p:spPr>
          <a:xfrm>
            <a:off x="4704938" y="1916939"/>
            <a:ext cx="3330984" cy="248530"/>
          </a:xfrm>
          <a:prstGeom prst="rect">
            <a:avLst/>
          </a:prstGeom>
          <a:noFill/>
        </p:spPr>
        <p:txBody>
          <a:bodyPr wrap="square" rtlCol="0">
            <a:spAutoFit/>
          </a:bodyPr>
          <a:lstStyle/>
          <a:p>
            <a:pPr marL="830894" indent="-830894"/>
            <a:r>
              <a:rPr lang="ja-JP" altLang="en-US" sz="1015" dirty="0">
                <a:latin typeface="Meiryo UI" panose="020B0604030504040204" pitchFamily="50" charset="-128"/>
                <a:ea typeface="Meiryo UI" panose="020B0604030504040204" pitchFamily="50" charset="-128"/>
              </a:rPr>
              <a:t>（</a:t>
            </a:r>
            <a:r>
              <a:rPr lang="en-US" altLang="ja-JP" sz="1015" dirty="0">
                <a:latin typeface="Meiryo UI" panose="020B0604030504040204" pitchFamily="50" charset="-128"/>
                <a:ea typeface="Meiryo UI" panose="020B0604030504040204" pitchFamily="50" charset="-128"/>
              </a:rPr>
              <a:t>2021</a:t>
            </a:r>
            <a:r>
              <a:rPr lang="ja-JP" altLang="en-US" sz="1015" dirty="0">
                <a:latin typeface="Meiryo UI" panose="020B0604030504040204" pitchFamily="50" charset="-128"/>
                <a:ea typeface="Meiryo UI" panose="020B0604030504040204" pitchFamily="50" charset="-128"/>
              </a:rPr>
              <a:t>年度情報システム現況調査・執行状況調査より）</a:t>
            </a:r>
            <a:endParaRPr lang="en-US" altLang="ja-JP" sz="1015"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869985" y="2425761"/>
            <a:ext cx="5536967" cy="479422"/>
          </a:xfrm>
          <a:prstGeom prst="roundRect">
            <a:avLst/>
          </a:prstGeom>
          <a:noFill/>
          <a:ln>
            <a:solidFill>
              <a:schemeClr val="tx1"/>
            </a:solidFill>
            <a:prstDash val="sysDot"/>
          </a:ln>
        </p:spPr>
        <p:txBody>
          <a:bodyPr wrap="square" rtlCol="0">
            <a:spAutoFit/>
          </a:bodyPr>
          <a:lstStyle/>
          <a:p>
            <a:r>
              <a:rPr kumimoji="1" lang="en-US" altLang="ja-JP" sz="1108" dirty="0">
                <a:latin typeface="Meiryo UI" panose="020B0604030504040204" pitchFamily="50" charset="-128"/>
                <a:ea typeface="Meiryo UI" panose="020B0604030504040204" pitchFamily="50" charset="-128"/>
              </a:rPr>
              <a:t>『</a:t>
            </a:r>
            <a:r>
              <a:rPr kumimoji="1" lang="ja-JP" altLang="en-US" sz="1108" dirty="0">
                <a:latin typeface="Meiryo UI" panose="020B0604030504040204" pitchFamily="50" charset="-128"/>
                <a:ea typeface="Meiryo UI" panose="020B0604030504040204" pitchFamily="50" charset="-128"/>
              </a:rPr>
              <a:t>ネットワーク・回線</a:t>
            </a:r>
            <a:r>
              <a:rPr kumimoji="1" lang="en-US" altLang="ja-JP" sz="1108" dirty="0">
                <a:latin typeface="Meiryo UI" panose="020B0604030504040204" pitchFamily="50" charset="-128"/>
                <a:ea typeface="Meiryo UI" panose="020B0604030504040204" pitchFamily="50" charset="-128"/>
              </a:rPr>
              <a:t>』</a:t>
            </a:r>
            <a:r>
              <a:rPr kumimoji="1" lang="ja-JP" altLang="en-US" sz="1108" dirty="0" err="1">
                <a:latin typeface="Meiryo UI" panose="020B0604030504040204" pitchFamily="50" charset="-128"/>
                <a:ea typeface="Meiryo UI" panose="020B0604030504040204" pitchFamily="50" charset="-128"/>
              </a:rPr>
              <a:t>、</a:t>
            </a:r>
            <a:r>
              <a:rPr kumimoji="1" lang="en-US" altLang="ja-JP" sz="1108" dirty="0">
                <a:latin typeface="Meiryo UI" panose="020B0604030504040204" pitchFamily="50" charset="-128"/>
                <a:ea typeface="Meiryo UI" panose="020B0604030504040204" pitchFamily="50" charset="-128"/>
              </a:rPr>
              <a:t>『</a:t>
            </a:r>
            <a:r>
              <a:rPr kumimoji="1" lang="ja-JP" altLang="en-US" sz="1108" dirty="0">
                <a:latin typeface="Meiryo UI" panose="020B0604030504040204" pitchFamily="50" charset="-128"/>
                <a:ea typeface="Meiryo UI" panose="020B0604030504040204" pitchFamily="50" charset="-128"/>
              </a:rPr>
              <a:t>情報基盤</a:t>
            </a:r>
            <a:r>
              <a:rPr kumimoji="1" lang="en-US" altLang="ja-JP" sz="1108" dirty="0">
                <a:latin typeface="Meiryo UI" panose="020B0604030504040204" pitchFamily="50" charset="-128"/>
                <a:ea typeface="Meiryo UI" panose="020B0604030504040204" pitchFamily="50" charset="-128"/>
              </a:rPr>
              <a:t>』</a:t>
            </a:r>
            <a:r>
              <a:rPr kumimoji="1" lang="ja-JP" altLang="en-US" sz="1108" dirty="0" err="1">
                <a:latin typeface="Meiryo UI" panose="020B0604030504040204" pitchFamily="50" charset="-128"/>
                <a:ea typeface="Meiryo UI" panose="020B0604030504040204" pitchFamily="50" charset="-128"/>
              </a:rPr>
              <a:t>、</a:t>
            </a:r>
            <a:r>
              <a:rPr lang="en-US" altLang="ja-JP" sz="1108" dirty="0">
                <a:latin typeface="Meiryo UI" panose="020B0604030504040204" pitchFamily="50" charset="-128"/>
                <a:ea typeface="Meiryo UI" panose="020B0604030504040204" pitchFamily="50" charset="-128"/>
              </a:rPr>
              <a:t> 『</a:t>
            </a:r>
            <a:r>
              <a:rPr lang="ja-JP" altLang="en-US" sz="1108" dirty="0">
                <a:latin typeface="Meiryo UI" panose="020B0604030504040204" pitchFamily="50" charset="-128"/>
                <a:ea typeface="Meiryo UI" panose="020B0604030504040204" pitchFamily="50" charset="-128"/>
              </a:rPr>
              <a:t>国等のシステムを利用</a:t>
            </a:r>
            <a:r>
              <a:rPr lang="en-US" altLang="ja-JP" sz="1108" dirty="0">
                <a:latin typeface="Meiryo UI" panose="020B0604030504040204" pitchFamily="50" charset="-128"/>
                <a:ea typeface="Meiryo UI" panose="020B0604030504040204" pitchFamily="50" charset="-128"/>
              </a:rPr>
              <a:t>』</a:t>
            </a:r>
            <a:r>
              <a:rPr lang="ja-JP" altLang="en-US" sz="1108" dirty="0" err="1">
                <a:latin typeface="Meiryo UI" panose="020B0604030504040204" pitchFamily="50" charset="-128"/>
                <a:ea typeface="Meiryo UI" panose="020B0604030504040204" pitchFamily="50" charset="-128"/>
              </a:rPr>
              <a:t>、</a:t>
            </a:r>
            <a:r>
              <a:rPr lang="en-US" altLang="ja-JP" sz="1108" dirty="0">
                <a:latin typeface="Meiryo UI" panose="020B0604030504040204" pitchFamily="50" charset="-128"/>
                <a:ea typeface="Meiryo UI" panose="020B0604030504040204" pitchFamily="50" charset="-128"/>
              </a:rPr>
              <a:t> 『</a:t>
            </a:r>
            <a:r>
              <a:rPr lang="ja-JP" altLang="en-US" sz="1108" dirty="0">
                <a:latin typeface="Meiryo UI" panose="020B0604030504040204" pitchFamily="50" charset="-128"/>
                <a:ea typeface="Meiryo UI" panose="020B0604030504040204" pitchFamily="50" charset="-128"/>
              </a:rPr>
              <a:t>サービス・パッケージを利用</a:t>
            </a:r>
            <a:r>
              <a:rPr lang="en-US" altLang="ja-JP" sz="1108" dirty="0">
                <a:latin typeface="Meiryo UI" panose="020B0604030504040204" pitchFamily="50" charset="-128"/>
                <a:ea typeface="Meiryo UI" panose="020B0604030504040204" pitchFamily="50" charset="-128"/>
              </a:rPr>
              <a:t>』</a:t>
            </a:r>
          </a:p>
          <a:p>
            <a:r>
              <a:rPr lang="ja-JP" altLang="en-US" sz="1108" dirty="0">
                <a:latin typeface="Meiryo UI" panose="020B0604030504040204" pitchFamily="50" charset="-128"/>
                <a:ea typeface="Meiryo UI" panose="020B0604030504040204" pitchFamily="50" charset="-128"/>
              </a:rPr>
              <a:t>⇒カスタマイズの余地がなく、ベンダーロックインのおそれがないものと判断</a:t>
            </a:r>
            <a:endParaRPr lang="en-US" altLang="ja-JP" sz="1108" dirty="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ABBFDCA3-09BA-4070-A1EA-83968A2741E1}"/>
              </a:ext>
            </a:extLst>
          </p:cNvPr>
          <p:cNvSpPr txBox="1"/>
          <p:nvPr/>
        </p:nvSpPr>
        <p:spPr>
          <a:xfrm>
            <a:off x="117975" y="702416"/>
            <a:ext cx="8908051" cy="887679"/>
          </a:xfrm>
          <a:prstGeom prst="rect">
            <a:avLst/>
          </a:prstGeom>
          <a:noFill/>
          <a:ln w="6350">
            <a:solidFill>
              <a:schemeClr val="tx1"/>
            </a:solidFill>
          </a:ln>
        </p:spPr>
        <p:txBody>
          <a:bodyPr wrap="square" rtlCol="0">
            <a:spAutoFit/>
          </a:bodyPr>
          <a:lstStyle/>
          <a:p>
            <a:r>
              <a:rPr lang="ja-JP" altLang="en-US" sz="1292" b="1" dirty="0">
                <a:latin typeface="Meiryo UI" panose="020B0604030504040204" pitchFamily="50" charset="-128"/>
                <a:ea typeface="Meiryo UI" panose="020B0604030504040204" pitchFamily="50" charset="-128"/>
              </a:rPr>
              <a:t>・庁内部局ごとにバラバラの調達で発生している無駄と重複をなくし、府庁内部の業務の効率化や生産性の向上を図り、システムガバナンスの強化とデジタルサービスの高度化を実現するため、　</a:t>
            </a:r>
            <a:r>
              <a:rPr lang="en-US" altLang="ja-JP" sz="1292" b="1" dirty="0">
                <a:latin typeface="Meiryo UI" panose="020B0604030504040204" pitchFamily="50" charset="-128"/>
                <a:ea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rPr>
              <a:t>府庁</a:t>
            </a:r>
            <a:r>
              <a:rPr lang="en-US" altLang="ja-JP" sz="1292" b="1" dirty="0">
                <a:latin typeface="Meiryo UI" panose="020B0604030504040204" pitchFamily="50" charset="-128"/>
                <a:ea typeface="Meiryo UI" panose="020B0604030504040204" pitchFamily="50" charset="-128"/>
              </a:rPr>
              <a:t>DX』</a:t>
            </a:r>
            <a:r>
              <a:rPr lang="ja-JP" altLang="en-US" sz="1292" b="1" dirty="0">
                <a:latin typeface="Meiryo UI" panose="020B0604030504040204" pitchFamily="50" charset="-128"/>
                <a:ea typeface="Meiryo UI" panose="020B0604030504040204" pitchFamily="50" charset="-128"/>
              </a:rPr>
              <a:t>に取り組みます。</a:t>
            </a:r>
            <a:endParaRPr lang="en-US" altLang="ja-JP" sz="1292" b="1" dirty="0">
              <a:latin typeface="Meiryo UI" panose="020B0604030504040204" pitchFamily="50" charset="-128"/>
              <a:ea typeface="Meiryo UI" panose="020B0604030504040204" pitchFamily="50" charset="-128"/>
            </a:endParaRPr>
          </a:p>
          <a:p>
            <a:r>
              <a:rPr lang="ja-JP" altLang="en-US" sz="1292" b="1" dirty="0">
                <a:latin typeface="Meiryo UI" panose="020B0604030504040204" pitchFamily="50" charset="-128"/>
                <a:ea typeface="Meiryo UI" panose="020B0604030504040204" pitchFamily="50" charset="-128"/>
              </a:rPr>
              <a:t>・庁内の情報システムの現状・課題を明らかにし、</a:t>
            </a:r>
            <a:r>
              <a:rPr lang="en-US" altLang="ja-JP" sz="1292" b="1" dirty="0">
                <a:latin typeface="Meiryo UI" panose="020B0604030504040204" pitchFamily="50" charset="-128"/>
                <a:ea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rPr>
              <a:t>情報システムの適正化</a:t>
            </a:r>
            <a:r>
              <a:rPr lang="en-US" altLang="ja-JP" sz="1292" b="1" dirty="0">
                <a:latin typeface="Meiryo UI" panose="020B0604030504040204" pitchFamily="50" charset="-128"/>
                <a:ea typeface="Meiryo UI" panose="020B0604030504040204" pitchFamily="50" charset="-128"/>
              </a:rPr>
              <a:t>』</a:t>
            </a:r>
            <a:r>
              <a:rPr lang="ja-JP" altLang="en-US" sz="1292" b="1" dirty="0">
                <a:latin typeface="Meiryo UI" panose="020B0604030504040204" pitchFamily="50" charset="-128"/>
                <a:ea typeface="Meiryo UI" panose="020B0604030504040204" pitchFamily="50" charset="-128"/>
              </a:rPr>
              <a:t>を進めます。</a:t>
            </a:r>
            <a:endParaRPr lang="en-US" altLang="ja-JP" sz="1292" b="1" dirty="0">
              <a:latin typeface="Meiryo UI" panose="020B0604030504040204" pitchFamily="50" charset="-128"/>
              <a:ea typeface="Meiryo UI" panose="020B0604030504040204" pitchFamily="50" charset="-128"/>
            </a:endParaRPr>
          </a:p>
          <a:p>
            <a:r>
              <a:rPr lang="ja-JP" altLang="en-US" sz="1108" b="1" dirty="0">
                <a:latin typeface="Meiryo UI" panose="020B0604030504040204" pitchFamily="50" charset="-128"/>
                <a:ea typeface="Meiryo UI" panose="020B0604030504040204" pitchFamily="50" charset="-128"/>
              </a:rPr>
              <a:t>　　</a:t>
            </a:r>
            <a:r>
              <a:rPr lang="ja-JP" altLang="en-US" sz="1292" dirty="0">
                <a:latin typeface="Meiryo UI" panose="020B0604030504040204" pitchFamily="50" charset="-128"/>
                <a:ea typeface="Meiryo UI" panose="020B0604030504040204" pitchFamily="50" charset="-128"/>
              </a:rPr>
              <a:t>（①調達・契約、②システムの運用体制、③システムガバナンス、④システムリソースの効率性　の観点で課題を分析）</a:t>
            </a:r>
          </a:p>
        </p:txBody>
      </p:sp>
      <p:sp>
        <p:nvSpPr>
          <p:cNvPr id="3" name="スライド番号プレースホルダー 2"/>
          <p:cNvSpPr>
            <a:spLocks noGrp="1"/>
          </p:cNvSpPr>
          <p:nvPr>
            <p:ph type="sldNum" sz="quarter" idx="12"/>
          </p:nvPr>
        </p:nvSpPr>
        <p:spPr>
          <a:xfrm>
            <a:off x="6921590" y="6356351"/>
            <a:ext cx="2057400" cy="365125"/>
          </a:xfrm>
        </p:spPr>
        <p:txBody>
          <a:bodyPr/>
          <a:lstStyle/>
          <a:p>
            <a:fld id="{6E5DE390-0CB9-41F3-AFBC-609A6CE2A1FD}" type="slidenum">
              <a:rPr kumimoji="1" lang="ja-JP" altLang="en-US" smtClean="0"/>
              <a:t>9</a:t>
            </a:fld>
            <a:endParaRPr kumimoji="1" lang="ja-JP" altLang="en-US"/>
          </a:p>
        </p:txBody>
      </p:sp>
      <p:graphicFrame>
        <p:nvGraphicFramePr>
          <p:cNvPr id="12" name="グラフ 11"/>
          <p:cNvGraphicFramePr/>
          <p:nvPr>
            <p:extLst>
              <p:ext uri="{D42A27DB-BD31-4B8C-83A1-F6EECF244321}">
                <p14:modId xmlns:p14="http://schemas.microsoft.com/office/powerpoint/2010/main" val="1610722759"/>
              </p:ext>
            </p:extLst>
          </p:nvPr>
        </p:nvGraphicFramePr>
        <p:xfrm>
          <a:off x="-299077" y="2915608"/>
          <a:ext cx="4230522" cy="2991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p:nvPr>
            <p:extLst>
              <p:ext uri="{D42A27DB-BD31-4B8C-83A1-F6EECF244321}">
                <p14:modId xmlns:p14="http://schemas.microsoft.com/office/powerpoint/2010/main" val="952741619"/>
              </p:ext>
            </p:extLst>
          </p:nvPr>
        </p:nvGraphicFramePr>
        <p:xfrm>
          <a:off x="2675597" y="2992411"/>
          <a:ext cx="4230277" cy="2990769"/>
        </p:xfrm>
        <a:graphic>
          <a:graphicData uri="http://schemas.openxmlformats.org/drawingml/2006/chart">
            <c:chart xmlns:c="http://schemas.openxmlformats.org/drawingml/2006/chart" xmlns:r="http://schemas.openxmlformats.org/officeDocument/2006/relationships" r:id="rId4"/>
          </a:graphicData>
        </a:graphic>
      </p:graphicFrame>
      <p:sp>
        <p:nvSpPr>
          <p:cNvPr id="18" name="四角形吹き出し 17"/>
          <p:cNvSpPr/>
          <p:nvPr/>
        </p:nvSpPr>
        <p:spPr bwMode="auto">
          <a:xfrm>
            <a:off x="3309092" y="3050007"/>
            <a:ext cx="4248164" cy="2723766"/>
          </a:xfrm>
          <a:prstGeom prst="wedgeRectCallout">
            <a:avLst>
              <a:gd name="adj1" fmla="val -62712"/>
              <a:gd name="adj2" fmla="val 18196"/>
            </a:avLst>
          </a:prstGeom>
          <a:noFill/>
          <a:ln w="19050">
            <a:solidFill>
              <a:srgbClr val="4A7FB0"/>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endParaRPr kumimoji="1" lang="ja-JP" altLang="en-US" sz="1477" dirty="0">
              <a:latin typeface="Meiryo UI" panose="020B0604030504040204" pitchFamily="50" charset="-128"/>
              <a:ea typeface="Meiryo UI" panose="020B0604030504040204" pitchFamily="50" charset="-128"/>
              <a:cs typeface="Tahoma" pitchFamily="34" charset="0"/>
            </a:endParaRPr>
          </a:p>
        </p:txBody>
      </p:sp>
      <p:sp>
        <p:nvSpPr>
          <p:cNvPr id="19" name="四角形吹き出し 18"/>
          <p:cNvSpPr/>
          <p:nvPr/>
        </p:nvSpPr>
        <p:spPr bwMode="auto">
          <a:xfrm>
            <a:off x="6015967" y="4538760"/>
            <a:ext cx="2610638" cy="1947811"/>
          </a:xfrm>
          <a:prstGeom prst="wedgeRectCallout">
            <a:avLst>
              <a:gd name="adj1" fmla="val -78092"/>
              <a:gd name="adj2" fmla="val -23530"/>
            </a:avLst>
          </a:prstGeom>
          <a:solidFill>
            <a:schemeClr val="bg1"/>
          </a:solidFill>
          <a:ln w="19050">
            <a:solidFill>
              <a:srgbClr val="ED7D31"/>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endParaRPr kumimoji="1" lang="ja-JP" altLang="en-US" sz="1477" dirty="0">
              <a:latin typeface="Meiryo UI" panose="020B0604030504040204" pitchFamily="50" charset="-128"/>
              <a:ea typeface="Meiryo UI" panose="020B0604030504040204" pitchFamily="50" charset="-128"/>
              <a:cs typeface="Tahoma" pitchFamily="34" charset="0"/>
            </a:endParaRPr>
          </a:p>
        </p:txBody>
      </p:sp>
      <p:graphicFrame>
        <p:nvGraphicFramePr>
          <p:cNvPr id="21" name="グラフ 20"/>
          <p:cNvGraphicFramePr/>
          <p:nvPr>
            <p:extLst>
              <p:ext uri="{D42A27DB-BD31-4B8C-83A1-F6EECF244321}">
                <p14:modId xmlns:p14="http://schemas.microsoft.com/office/powerpoint/2010/main" val="1861858809"/>
              </p:ext>
            </p:extLst>
          </p:nvPr>
        </p:nvGraphicFramePr>
        <p:xfrm>
          <a:off x="5316924" y="4317923"/>
          <a:ext cx="3782425" cy="2369367"/>
        </p:xfrm>
        <a:graphic>
          <a:graphicData uri="http://schemas.openxmlformats.org/drawingml/2006/chart">
            <c:chart xmlns:c="http://schemas.openxmlformats.org/drawingml/2006/chart" xmlns:r="http://schemas.openxmlformats.org/officeDocument/2006/relationships" r:id="rId5"/>
          </a:graphicData>
        </a:graphic>
      </p:graphicFrame>
      <p:sp>
        <p:nvSpPr>
          <p:cNvPr id="24" name="テキスト ボックス 23">
            <a:extLst>
              <a:ext uri="{FF2B5EF4-FFF2-40B4-BE49-F238E27FC236}">
                <a16:creationId xmlns:a16="http://schemas.microsoft.com/office/drawing/2014/main" id="{ABBFDCA3-09BA-4070-A1EA-83968A2741E1}"/>
              </a:ext>
            </a:extLst>
          </p:cNvPr>
          <p:cNvSpPr txBox="1"/>
          <p:nvPr/>
        </p:nvSpPr>
        <p:spPr>
          <a:xfrm>
            <a:off x="5019145" y="3743058"/>
            <a:ext cx="2858050" cy="241476"/>
          </a:xfrm>
          <a:prstGeom prst="rect">
            <a:avLst/>
          </a:prstGeom>
          <a:noFill/>
          <a:ln>
            <a:noFill/>
          </a:ln>
        </p:spPr>
        <p:txBody>
          <a:bodyPr wrap="square" rtlCol="0">
            <a:spAutoFit/>
          </a:bodyPr>
          <a:lstStyle/>
          <a:p>
            <a:pPr marL="830894" indent="-830894"/>
            <a:r>
              <a:rPr lang="ja-JP" altLang="en-US" sz="969" dirty="0">
                <a:solidFill>
                  <a:srgbClr val="6A6A6A"/>
                </a:solidFill>
                <a:latin typeface="Meiryo UI" panose="020B0604030504040204" pitchFamily="50" charset="-128"/>
                <a:ea typeface="Meiryo UI" panose="020B0604030504040204" pitchFamily="50" charset="-128"/>
              </a:rPr>
              <a:t>例：旅券発給管理システム</a:t>
            </a:r>
            <a:r>
              <a:rPr lang="en-US" altLang="ja-JP" sz="969" dirty="0">
                <a:solidFill>
                  <a:srgbClr val="6A6A6A"/>
                </a:solidFill>
                <a:latin typeface="Meiryo UI" panose="020B0604030504040204" pitchFamily="50" charset="-128"/>
                <a:ea typeface="Meiryo UI" panose="020B0604030504040204" pitchFamily="50" charset="-128"/>
              </a:rPr>
              <a:t>〔</a:t>
            </a:r>
            <a:r>
              <a:rPr lang="ja-JP" altLang="en-US" sz="969" dirty="0">
                <a:solidFill>
                  <a:srgbClr val="6A6A6A"/>
                </a:solidFill>
                <a:latin typeface="Meiryo UI" panose="020B0604030504040204" pitchFamily="50" charset="-128"/>
                <a:ea typeface="Meiryo UI" panose="020B0604030504040204" pitchFamily="50" charset="-128"/>
              </a:rPr>
              <a:t>外務省</a:t>
            </a:r>
            <a:r>
              <a:rPr lang="en-US" altLang="ja-JP" sz="969" dirty="0">
                <a:solidFill>
                  <a:srgbClr val="6A6A6A"/>
                </a:solidFill>
                <a:latin typeface="Meiryo UI" panose="020B0604030504040204" pitchFamily="50" charset="-128"/>
                <a:ea typeface="Meiryo UI" panose="020B0604030504040204" pitchFamily="50" charset="-128"/>
              </a:rPr>
              <a:t>〕</a:t>
            </a:r>
            <a:r>
              <a:rPr lang="ja-JP" altLang="en-US" sz="969" dirty="0">
                <a:solidFill>
                  <a:srgbClr val="6A6A6A"/>
                </a:solidFill>
                <a:latin typeface="Meiryo UI" panose="020B0604030504040204" pitchFamily="50" charset="-128"/>
                <a:ea typeface="Meiryo UI" panose="020B0604030504040204" pitchFamily="50" charset="-128"/>
              </a:rPr>
              <a:t>　など</a:t>
            </a:r>
            <a:endParaRPr lang="en-US" altLang="ja-JP" sz="969" dirty="0">
              <a:solidFill>
                <a:srgbClr val="6A6A6A"/>
              </a:solidFill>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ABBFDCA3-09BA-4070-A1EA-83968A2741E1}"/>
              </a:ext>
            </a:extLst>
          </p:cNvPr>
          <p:cNvSpPr txBox="1"/>
          <p:nvPr/>
        </p:nvSpPr>
        <p:spPr>
          <a:xfrm>
            <a:off x="4942055" y="4257297"/>
            <a:ext cx="3388266" cy="241476"/>
          </a:xfrm>
          <a:prstGeom prst="rect">
            <a:avLst/>
          </a:prstGeom>
          <a:noFill/>
          <a:ln>
            <a:noFill/>
          </a:ln>
        </p:spPr>
        <p:txBody>
          <a:bodyPr wrap="square" rtlCol="0">
            <a:spAutoFit/>
          </a:bodyPr>
          <a:lstStyle/>
          <a:p>
            <a:pPr marL="830894" indent="-830894"/>
            <a:r>
              <a:rPr lang="ja-JP" altLang="en-US" sz="969" dirty="0">
                <a:solidFill>
                  <a:srgbClr val="6A6A6A"/>
                </a:solidFill>
                <a:latin typeface="Meiryo UI" panose="020B0604030504040204" pitchFamily="50" charset="-128"/>
                <a:ea typeface="Meiryo UI" panose="020B0604030504040204" pitchFamily="50" charset="-128"/>
              </a:rPr>
              <a:t>例：条例等検索システム、チャットツール　など</a:t>
            </a:r>
            <a:endParaRPr lang="en-US" altLang="ja-JP" sz="969" dirty="0">
              <a:solidFill>
                <a:srgbClr val="6A6A6A"/>
              </a:solidFill>
              <a:latin typeface="Meiryo UI" panose="020B0604030504040204" pitchFamily="50" charset="-128"/>
              <a:ea typeface="Meiryo UI" panose="020B0604030504040204" pitchFamily="50" charset="-128"/>
            </a:endParaRPr>
          </a:p>
        </p:txBody>
      </p:sp>
      <p:sp>
        <p:nvSpPr>
          <p:cNvPr id="23" name="楕円 22"/>
          <p:cNvSpPr/>
          <p:nvPr/>
        </p:nvSpPr>
        <p:spPr bwMode="auto">
          <a:xfrm>
            <a:off x="6935378" y="4530838"/>
            <a:ext cx="1927599" cy="958698"/>
          </a:xfrm>
          <a:prstGeom prst="ellipse">
            <a:avLst/>
          </a:prstGeom>
          <a:noFill/>
          <a:ln w="38100">
            <a:solidFill>
              <a:srgbClr val="FF0000"/>
            </a:solidFill>
            <a:miter lim="800000"/>
            <a:headEnd/>
            <a:tailEnd/>
          </a:ln>
          <a:effectLst/>
        </p:spPr>
        <p:txBody>
          <a:bodyPr rot="0" spcFirstLastPara="0" vertOverflow="overflow" horzOverflow="overflow" vert="horz" wrap="square" lIns="84406" tIns="9969" rIns="84406" bIns="9969" numCol="1" spcCol="0" rtlCol="0" fromWordArt="0" anchor="t" anchorCtr="0" forceAA="0" compatLnSpc="1">
            <a:prstTxWarp prst="textNoShape">
              <a:avLst/>
            </a:prstTxWarp>
            <a:noAutofit/>
          </a:bodyPr>
          <a:lstStyle/>
          <a:p>
            <a:pPr algn="ctr" eaLnBrk="0" hangingPunct="0"/>
            <a:endParaRPr kumimoji="1" lang="ja-JP" altLang="en-US" sz="1477" dirty="0">
              <a:latin typeface="Meiryo UI" panose="020B0604030504040204" pitchFamily="50" charset="-128"/>
              <a:ea typeface="Meiryo UI" panose="020B0604030504040204" pitchFamily="50" charset="-128"/>
              <a:cs typeface="Tahoma" pitchFamily="34" charset="0"/>
            </a:endParaRPr>
          </a:p>
        </p:txBody>
      </p:sp>
      <p:sp>
        <p:nvSpPr>
          <p:cNvPr id="27" name="テキスト ボックス 26">
            <a:extLst>
              <a:ext uri="{FF2B5EF4-FFF2-40B4-BE49-F238E27FC236}">
                <a16:creationId xmlns:a16="http://schemas.microsoft.com/office/drawing/2014/main" id="{ABBFDCA3-09BA-4070-A1EA-83968A2741E1}"/>
              </a:ext>
            </a:extLst>
          </p:cNvPr>
          <p:cNvSpPr txBox="1"/>
          <p:nvPr/>
        </p:nvSpPr>
        <p:spPr>
          <a:xfrm>
            <a:off x="6861220" y="272485"/>
            <a:ext cx="2164085" cy="340991"/>
          </a:xfrm>
          <a:prstGeom prst="rect">
            <a:avLst/>
          </a:prstGeom>
          <a:solidFill>
            <a:schemeClr val="bg1"/>
          </a:solidFill>
          <a:ln w="6350">
            <a:solidFill>
              <a:schemeClr val="tx1"/>
            </a:solidFill>
          </a:ln>
        </p:spPr>
        <p:txBody>
          <a:bodyPr wrap="square" lIns="0" tIns="0" rIns="0" bIns="0" rtlCol="0">
            <a:spAutoFit/>
          </a:bodyPr>
          <a:lstStyle/>
          <a:p>
            <a:pPr algn="ctr"/>
            <a:r>
              <a:rPr lang="ja-JP" altLang="en-US" sz="1108" dirty="0">
                <a:latin typeface="Meiryo UI" panose="020B0604030504040204" pitchFamily="50" charset="-128"/>
                <a:ea typeface="Meiryo UI" panose="020B0604030504040204" pitchFamily="50" charset="-128"/>
              </a:rPr>
              <a:t>大阪府のデジタル改革の実現に向けた</a:t>
            </a:r>
            <a:endParaRPr lang="en-US" altLang="ja-JP" sz="1108" dirty="0">
              <a:latin typeface="Meiryo UI" panose="020B0604030504040204" pitchFamily="50" charset="-128"/>
              <a:ea typeface="Meiryo UI" panose="020B0604030504040204" pitchFamily="50" charset="-128"/>
            </a:endParaRPr>
          </a:p>
          <a:p>
            <a:pPr algn="ctr"/>
            <a:r>
              <a:rPr lang="ja-JP" altLang="en-US" sz="1108" dirty="0">
                <a:latin typeface="Meiryo UI" panose="020B0604030504040204" pitchFamily="50" charset="-128"/>
                <a:ea typeface="Meiryo UI" panose="020B0604030504040204" pitchFamily="50" charset="-128"/>
              </a:rPr>
              <a:t>中期計画</a:t>
            </a:r>
            <a:r>
              <a:rPr lang="en-US" altLang="ja-JP" sz="1108" dirty="0">
                <a:latin typeface="Meiryo UI" panose="020B0604030504040204" pitchFamily="50" charset="-128"/>
                <a:ea typeface="Meiryo UI" panose="020B0604030504040204" pitchFamily="50" charset="-128"/>
              </a:rPr>
              <a:t>(R4.3)</a:t>
            </a:r>
            <a:r>
              <a:rPr lang="ja-JP" altLang="en-US" sz="1108" dirty="0">
                <a:latin typeface="Meiryo UI" panose="020B0604030504040204" pitchFamily="50" charset="-128"/>
                <a:ea typeface="Meiryo UI" panose="020B0604030504040204" pitchFamily="50" charset="-128"/>
              </a:rPr>
              <a:t>より抜粋</a:t>
            </a:r>
            <a:endParaRPr lang="en-US" altLang="ja-JP" sz="1108"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5090108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6142</TotalTime>
  <Words>5488</Words>
  <Application>Microsoft Office PowerPoint</Application>
  <PresentationFormat>画面に合わせる (4:3)</PresentationFormat>
  <Paragraphs>878</Paragraphs>
  <Slides>20</Slides>
  <Notes>6</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20</vt:i4>
      </vt:variant>
    </vt:vector>
  </HeadingPairs>
  <TitlesOfParts>
    <vt:vector size="30" baseType="lpstr">
      <vt:lpstr>BIZ UDPゴシック</vt:lpstr>
      <vt:lpstr>Meiryo UI</vt:lpstr>
      <vt:lpstr>メイリオ</vt:lpstr>
      <vt:lpstr>游ゴシック</vt:lpstr>
      <vt:lpstr>Arial</vt:lpstr>
      <vt:lpstr>Calibri</vt:lpstr>
      <vt:lpstr>Calibri Light</vt:lpstr>
      <vt:lpstr>Wingdings</vt:lpstr>
      <vt:lpstr>Office テーマ</vt:lpstr>
      <vt:lpstr>1_Office テーマ</vt:lpstr>
      <vt:lpstr>PowerPoint プレゼンテーション</vt:lpstr>
      <vt:lpstr>PowerPoint プレゼンテーション</vt:lpstr>
      <vt:lpstr>大阪府のデジタル改革の実現に向けた中期計画　（概要）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大阪府の取組み内容｜大阪広域データ連携基盤（ORDEN）</vt:lpstr>
      <vt:lpstr>ORDENを活用した行政サービスの高度化（例）</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狩野　俊明</dc:creator>
  <cp:lastModifiedBy>狩野　俊明</cp:lastModifiedBy>
  <cp:revision>222</cp:revision>
  <cp:lastPrinted>2022-02-16T00:52:26Z</cp:lastPrinted>
  <dcterms:created xsi:type="dcterms:W3CDTF">2022-02-15T16:47:37Z</dcterms:created>
  <dcterms:modified xsi:type="dcterms:W3CDTF">2022-04-04T20:28:12Z</dcterms:modified>
</cp:coreProperties>
</file>