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2" r:id="rId1"/>
  </p:sldMasterIdLst>
  <p:notesMasterIdLst>
    <p:notesMasterId r:id="rId27"/>
  </p:notesMasterIdLst>
  <p:sldIdLst>
    <p:sldId id="284" r:id="rId2"/>
    <p:sldId id="353" r:id="rId3"/>
    <p:sldId id="307" r:id="rId4"/>
    <p:sldId id="315" r:id="rId5"/>
    <p:sldId id="316" r:id="rId6"/>
    <p:sldId id="318" r:id="rId7"/>
    <p:sldId id="320" r:id="rId8"/>
    <p:sldId id="321" r:id="rId9"/>
    <p:sldId id="364" r:id="rId10"/>
    <p:sldId id="304" r:id="rId11"/>
    <p:sldId id="308" r:id="rId12"/>
    <p:sldId id="312" r:id="rId13"/>
    <p:sldId id="319" r:id="rId14"/>
    <p:sldId id="311" r:id="rId15"/>
    <p:sldId id="326" r:id="rId16"/>
    <p:sldId id="365" r:id="rId17"/>
    <p:sldId id="366" r:id="rId18"/>
    <p:sldId id="368" r:id="rId19"/>
    <p:sldId id="369" r:id="rId20"/>
    <p:sldId id="370" r:id="rId21"/>
    <p:sldId id="371" r:id="rId22"/>
    <p:sldId id="375" r:id="rId23"/>
    <p:sldId id="382" r:id="rId24"/>
    <p:sldId id="389" r:id="rId25"/>
    <p:sldId id="363" r:id="rId26"/>
  </p:sldIdLst>
  <p:sldSz cx="9906000" cy="6858000" type="A4"/>
  <p:notesSz cx="6646863" cy="9777413"/>
  <p:custDataLst>
    <p:tags r:id="rId28"/>
  </p:custDataLst>
  <p:defaultTextStyle>
    <a:defPPr>
      <a:defRPr lang="ja-JP"/>
    </a:defPPr>
    <a:lvl1pPr marL="0" algn="l" defTabSz="914400" rtl="0" eaLnBrk="1" latinLnBrk="0" hangingPunct="1">
      <a:defRPr kumimoji="1" lang="ja-JP" altLang="en-US"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625" autoAdjust="0"/>
    <p:restoredTop sz="96333" autoAdjust="0"/>
  </p:normalViewPr>
  <p:slideViewPr>
    <p:cSldViewPr showGuides="1">
      <p:cViewPr varScale="1">
        <p:scale>
          <a:sx n="71" d="100"/>
          <a:sy n="71" d="100"/>
        </p:scale>
        <p:origin x="1500" y="5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880308" cy="488871"/>
          </a:xfrm>
          <a:prstGeom prst="rect">
            <a:avLst/>
          </a:prstGeom>
        </p:spPr>
        <p:txBody>
          <a:bodyPr vert="horz" lIns="90456" tIns="45228" rIns="90456" bIns="4522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88871"/>
          </a:xfrm>
          <a:prstGeom prst="rect">
            <a:avLst/>
          </a:prstGeom>
        </p:spPr>
        <p:txBody>
          <a:bodyPr vert="horz" lIns="90456" tIns="45228" rIns="90456" bIns="45228" rtlCol="0"/>
          <a:lstStyle>
            <a:lvl1pPr algn="r">
              <a:defRPr sz="1200"/>
            </a:lvl1pPr>
          </a:lstStyle>
          <a:p>
            <a:fld id="{BBCB79B4-05FB-4B0B-8453-BAA7C54A2588}" type="datetimeFigureOut">
              <a:rPr kumimoji="1" lang="ja-JP" altLang="en-US" smtClean="0"/>
              <a:pPr/>
              <a:t>2019/3/20</a:t>
            </a:fld>
            <a:endParaRPr kumimoji="1" lang="ja-JP" altLang="en-US"/>
          </a:p>
        </p:txBody>
      </p:sp>
      <p:sp>
        <p:nvSpPr>
          <p:cNvPr id="4" name="スライド イメージ プレースホルダー 3"/>
          <p:cNvSpPr>
            <a:spLocks noGrp="1" noRot="1" noChangeAspect="1"/>
          </p:cNvSpPr>
          <p:nvPr>
            <p:ph type="sldImg" idx="2"/>
          </p:nvPr>
        </p:nvSpPr>
        <p:spPr>
          <a:xfrm>
            <a:off x="674688" y="731838"/>
            <a:ext cx="5297487" cy="3668712"/>
          </a:xfrm>
          <a:prstGeom prst="rect">
            <a:avLst/>
          </a:prstGeom>
          <a:noFill/>
          <a:ln w="12700">
            <a:solidFill>
              <a:prstClr val="black"/>
            </a:solidFill>
          </a:ln>
        </p:spPr>
        <p:txBody>
          <a:bodyPr vert="horz" lIns="90456" tIns="45228" rIns="90456" bIns="45228" rtlCol="0" anchor="ctr"/>
          <a:lstStyle/>
          <a:p>
            <a:endParaRPr lang="ja-JP" altLang="en-US"/>
          </a:p>
        </p:txBody>
      </p:sp>
      <p:sp>
        <p:nvSpPr>
          <p:cNvPr id="5" name="ノート プレースホルダー 4"/>
          <p:cNvSpPr>
            <a:spLocks noGrp="1"/>
          </p:cNvSpPr>
          <p:nvPr>
            <p:ph type="body" sz="quarter" idx="3"/>
          </p:nvPr>
        </p:nvSpPr>
        <p:spPr>
          <a:xfrm>
            <a:off x="664687" y="4644272"/>
            <a:ext cx="5317490" cy="4399836"/>
          </a:xfrm>
          <a:prstGeom prst="rect">
            <a:avLst/>
          </a:prstGeom>
        </p:spPr>
        <p:txBody>
          <a:bodyPr vert="horz" lIns="90456" tIns="45228" rIns="90456" bIns="452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286846"/>
            <a:ext cx="2880308" cy="488871"/>
          </a:xfrm>
          <a:prstGeom prst="rect">
            <a:avLst/>
          </a:prstGeom>
        </p:spPr>
        <p:txBody>
          <a:bodyPr vert="horz" lIns="90456" tIns="45228" rIns="90456" bIns="4522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88871"/>
          </a:xfrm>
          <a:prstGeom prst="rect">
            <a:avLst/>
          </a:prstGeom>
        </p:spPr>
        <p:txBody>
          <a:bodyPr vert="horz" lIns="90456" tIns="45228" rIns="90456" bIns="45228" rtlCol="0" anchor="b"/>
          <a:lstStyle>
            <a:lvl1pPr algn="r">
              <a:defRPr sz="12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0275" y="679450"/>
            <a:ext cx="4906963" cy="33972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0</a:t>
            </a:fld>
            <a:endParaRPr kumimoji="1" lang="ja-JP" altLang="en-US"/>
          </a:p>
        </p:txBody>
      </p:sp>
    </p:spTree>
    <p:extLst>
      <p:ext uri="{BB962C8B-B14F-4D97-AF65-F5344CB8AC3E}">
        <p14:creationId xmlns:p14="http://schemas.microsoft.com/office/powerpoint/2010/main" val="2479427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 name="Line 174"/>
          <p:cNvSpPr>
            <a:spLocks noChangeShapeType="1"/>
          </p:cNvSpPr>
          <p:nvPr userDrawn="1"/>
        </p:nvSpPr>
        <p:spPr bwMode="gray">
          <a:xfrm>
            <a:off x="410400" y="3443288"/>
            <a:ext cx="9083675"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ctrTitle"/>
          </p:nvPr>
        </p:nvSpPr>
        <p:spPr>
          <a:xfrm>
            <a:off x="410400" y="2781300"/>
            <a:ext cx="9072000" cy="647700"/>
          </a:xfrm>
          <a:noFill/>
          <a:effectLst/>
        </p:spPr>
        <p:txBody>
          <a:bodyPr anchor="b">
            <a:normAutofit/>
          </a:bodyPr>
          <a:lstStyle>
            <a:lvl1pPr>
              <a:defRPr sz="28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hasCustomPrompt="1"/>
          </p:nvPr>
        </p:nvSpPr>
        <p:spPr>
          <a:xfrm>
            <a:off x="410400" y="3481263"/>
            <a:ext cx="9072000" cy="30777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lang="ja-JP" altLang="en-US" sz="2000" dirty="0">
                <a:solidFill>
                  <a:srgbClr val="333333"/>
                </a:solidFill>
                <a:latin typeface="Meiryo UI" panose="020B0604030504040204" pitchFamily="50" charset="-128"/>
                <a:ea typeface="Meiryo UI" panose="020B0604030504040204" pitchFamily="50" charset="-128"/>
                <a:cs typeface="Meiryo UI" panose="020B0604030504040204" pitchFamily="50" charset="-128"/>
              </a:defRPr>
            </a:lvl1pPr>
          </a:lstStyle>
          <a:p>
            <a:pPr lvl="0" fontAlgn="base">
              <a:spcBef>
                <a:spcPct val="20000"/>
              </a:spcBef>
              <a:spcAft>
                <a:spcPct val="0"/>
              </a:spcAft>
              <a:buClr>
                <a:schemeClr val="tx2"/>
              </a:buClr>
              <a:buFont typeface="Wingdings" pitchFamily="2" charset="2"/>
              <a:tabLst>
                <a:tab pos="8972550" algn="r"/>
              </a:tabLst>
            </a:pPr>
            <a:r>
              <a:rPr kumimoji="1" lang="ja-JP" altLang="en-US" dirty="0"/>
              <a:t>マスタ－ サブタイトルの書式設定</a:t>
            </a:r>
          </a:p>
        </p:txBody>
      </p:sp>
    </p:spTree>
    <p:extLst>
      <p:ext uri="{BB962C8B-B14F-4D97-AF65-F5344CB8AC3E}">
        <p14:creationId xmlns:p14="http://schemas.microsoft.com/office/powerpoint/2010/main" val="13574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75"/>
            <a:ext cx="9086400" cy="485775"/>
          </a:xfrm>
        </p:spPr>
        <p:txBody>
          <a:bodyPr lIns="0" anchor="ctr">
            <a:normAutofit/>
          </a:bodyPr>
          <a:lstStyle>
            <a:lvl1pPr>
              <a:defRPr sz="24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endParaRPr kumimoji="1" lang="ja-JP" altLang="en-US" dirty="0"/>
          </a:p>
        </p:txBody>
      </p:sp>
      <p:sp>
        <p:nvSpPr>
          <p:cNvPr id="7"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eiryo UI" panose="020B0604030504040204" pitchFamily="50" charset="-128"/>
                <a:ea typeface="Meiryo UI" panose="020B0604030504040204" pitchFamily="50" charset="-128"/>
                <a:cs typeface="Meiryo UI" panose="020B0604030504040204" pitchFamily="50" charset="-128"/>
                <a:sym typeface="Arial"/>
              </a:rPr>
              <a:pPr lvl="0" algn="ctr"/>
              <a:t>‹#›</a:t>
            </a:fld>
            <a:endParaRPr lang="ja-JP" altLang="en-US" sz="1200" baseline="0" dirty="0">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5" name="テキスト プレースホルダー 4"/>
          <p:cNvSpPr>
            <a:spLocks noGrp="1"/>
          </p:cNvSpPr>
          <p:nvPr>
            <p:ph type="body" sz="quarter" idx="10"/>
          </p:nvPr>
        </p:nvSpPr>
        <p:spPr>
          <a:xfrm>
            <a:off x="410400" y="982800"/>
            <a:ext cx="9086400" cy="1023357"/>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sz="1400" dirty="0" smtClean="0">
                <a:latin typeface="Meiryo UI" panose="020B0604030504040204" pitchFamily="50" charset="-128"/>
                <a:ea typeface="Meiryo UI" panose="020B0604030504040204" pitchFamily="50" charset="-128"/>
                <a:cs typeface="Meiryo UI" panose="020B0604030504040204" pitchFamily="50" charset="-128"/>
              </a:defRPr>
            </a:lvl1pPr>
            <a:lvl2pPr>
              <a:defRPr lang="ja-JP" altLang="en-US" sz="1100" dirty="0" smtClean="0">
                <a:latin typeface="Meiryo UI" panose="020B0604030504040204" pitchFamily="50" charset="-128"/>
                <a:ea typeface="Meiryo UI" panose="020B0604030504040204" pitchFamily="50" charset="-128"/>
                <a:cs typeface="Meiryo UI" panose="020B0604030504040204" pitchFamily="50" charset="-128"/>
              </a:defRPr>
            </a:lvl2pPr>
            <a:lvl3pPr>
              <a:defRPr lang="ja-JP" altLang="en-US" sz="1050" dirty="0" smtClean="0">
                <a:latin typeface="Meiryo UI" panose="020B0604030504040204" pitchFamily="50" charset="-128"/>
                <a:ea typeface="Meiryo UI" panose="020B0604030504040204" pitchFamily="50" charset="-128"/>
                <a:cs typeface="Meiryo UI" panose="020B0604030504040204" pitchFamily="50" charset="-128"/>
              </a:defRPr>
            </a:lvl3pPr>
            <a:lvl4pPr>
              <a:defRPr lang="ja-JP" altLang="en-US" sz="1050" dirty="0" smtClean="0">
                <a:latin typeface="Meiryo UI" panose="020B0604030504040204" pitchFamily="50" charset="-128"/>
                <a:ea typeface="Meiryo UI" panose="020B0604030504040204" pitchFamily="50" charset="-128"/>
                <a:cs typeface="Meiryo UI" panose="020B0604030504040204" pitchFamily="50" charset="-128"/>
              </a:defRPr>
            </a:lvl4pPr>
            <a:lvl5pPr>
              <a:defRPr lang="ja-JP" altLang="en-US" sz="1050" dirty="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1357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p:spPr>
        <p:txBody>
          <a:bodyPr anchor="ctr">
            <a:normAutofit/>
          </a:bodyPr>
          <a:lstStyle>
            <a:lvl1pPr algn="ctr">
              <a:defRPr sz="2400" b="1" cap="none" baseline="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1497600" y="4078800"/>
            <a:ext cx="6912000" cy="215444"/>
          </a:xfrm>
        </p:spPr>
        <p:txBody>
          <a:bodyPr anchor="t"/>
          <a:lstStyle>
            <a:lvl1pPr marL="0" indent="0">
              <a:buNone/>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cs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cs typeface="Meiryo UI" panose="020B0604030504040204" pitchFamily="50" charset="-128"/>
              <a:sym typeface="Arial"/>
            </a:endParaRPr>
          </a:p>
        </p:txBody>
      </p:sp>
    </p:spTree>
    <p:extLst>
      <p:ext uri="{BB962C8B-B14F-4D97-AF65-F5344CB8AC3E}">
        <p14:creationId xmlns:p14="http://schemas.microsoft.com/office/powerpoint/2010/main" val="142885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06398" y="333375"/>
            <a:ext cx="9086400" cy="485775"/>
          </a:xfrm>
        </p:spPr>
        <p:txBody>
          <a:bodyPr lIns="0" anchor="ctr">
            <a:normAutofit/>
          </a:bodyPr>
          <a:lstStyle>
            <a:lvl1pPr>
              <a:defRPr sz="24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endParaRPr kumimoji="1" lang="ja-JP" altLang="en-US" dirty="0"/>
          </a:p>
        </p:txBody>
      </p:sp>
      <p:sp>
        <p:nvSpPr>
          <p:cNvPr id="6" name="title_line"/>
          <p:cNvSpPr>
            <a:spLocks noChangeShapeType="1"/>
          </p:cNvSpPr>
          <p:nvPr/>
        </p:nvSpPr>
        <p:spPr bwMode="gray">
          <a:xfrm>
            <a:off x="406398"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cs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cs typeface="Meiryo UI" panose="020B0604030504040204" pitchFamily="50" charset="-128"/>
              <a:sym typeface="Arial"/>
            </a:endParaRPr>
          </a:p>
        </p:txBody>
      </p:sp>
    </p:spTree>
    <p:extLst>
      <p:ext uri="{BB962C8B-B14F-4D97-AF65-F5344CB8AC3E}">
        <p14:creationId xmlns:p14="http://schemas.microsoft.com/office/powerpoint/2010/main" val="205246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userDrawn="1"/>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latin typeface="Meiryo UI" panose="020B0604030504040204" pitchFamily="50" charset="-128"/>
                <a:ea typeface="Meiryo UI" panose="020B0604030504040204" pitchFamily="50" charset="-128"/>
                <a:cs typeface="Meiryo UI" panose="020B0604030504040204" pitchFamily="50" charset="-128"/>
                <a:sym typeface="Arial"/>
              </a:rPr>
              <a:pPr lvl="0"/>
              <a:t>‹#›</a:t>
            </a:fld>
            <a:endParaRPr lang="ja-JP" altLang="en-US" dirty="0">
              <a:latin typeface="Meiryo UI" panose="020B0604030504040204" pitchFamily="50" charset="-128"/>
              <a:ea typeface="Meiryo UI" panose="020B0604030504040204" pitchFamily="50" charset="-128"/>
              <a:cs typeface="Meiryo UI" panose="020B0604030504040204" pitchFamily="50" charset="-128"/>
              <a:sym typeface="Arial"/>
            </a:endParaRPr>
          </a:p>
        </p:txBody>
      </p:sp>
    </p:spTree>
    <p:extLst>
      <p:ext uri="{BB962C8B-B14F-4D97-AF65-F5344CB8AC3E}">
        <p14:creationId xmlns:p14="http://schemas.microsoft.com/office/powerpoint/2010/main" val="180323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410399" y="6591300"/>
            <a:ext cx="90864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anchor="ctr"/>
          <a:lstStyle/>
          <a:p>
            <a:pPr lvl="0"/>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プレースホルダー 1"/>
          <p:cNvSpPr>
            <a:spLocks noGrp="1"/>
          </p:cNvSpPr>
          <p:nvPr>
            <p:ph type="title"/>
          </p:nvPr>
        </p:nvSpPr>
        <p:spPr>
          <a:xfrm>
            <a:off x="410400" y="333375"/>
            <a:ext cx="9086400" cy="485775"/>
          </a:xfrm>
          <a:prstGeom prst="rect">
            <a:avLst/>
          </a:prstGeom>
        </p:spPr>
        <p:txBody>
          <a:bodyPr vert="horz" lIns="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10400" y="982800"/>
            <a:ext cx="9086400" cy="120032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0" indent="0" algn="l" defTabSz="914400" rtl="0" eaLnBrk="1" latinLnBrk="0" hangingPunct="1">
        <a:spcBef>
          <a:spcPts val="432"/>
        </a:spcBef>
        <a:buFont typeface="Arial" pitchFamily="34" charset="0"/>
        <a:buNone/>
        <a:defRPr kumimoji="1" lang="ja-JP" altLang="en-US" sz="18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2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2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2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ja-JP" altLang="en-US" dirty="0" smtClean="0"/>
              <a:t>大阪における夜間経済の指標化について</a:t>
            </a:r>
            <a:endParaRPr lang="ja-JP" altLang="en-US" dirty="0"/>
          </a:p>
        </p:txBody>
      </p:sp>
      <p:sp>
        <p:nvSpPr>
          <p:cNvPr id="5" name="正方形/長方形 4"/>
          <p:cNvSpPr/>
          <p:nvPr/>
        </p:nvSpPr>
        <p:spPr>
          <a:xfrm>
            <a:off x="8010842" y="3966400"/>
            <a:ext cx="891270"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
              <a:spcBef>
                <a:spcPct val="0"/>
              </a:spcBef>
              <a:spcAft>
                <a:spcPct val="0"/>
              </a:spcAft>
              <a:buFont typeface="Wingdings" pitchFamily="2" charset="2"/>
            </a:pPr>
            <a:r>
              <a:rPr lang="en-US" altLang="ja-JP" sz="2000" dirty="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000" dirty="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t>年</a:t>
            </a:r>
            <a:endParaRPr lang="ja-JP" altLang="en-US" sz="200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662191" y="6381328"/>
            <a:ext cx="6768000" cy="184666"/>
          </a:xfrm>
          <a:prstGeom prst="rect">
            <a:avLst/>
          </a:prstGeom>
          <a:noFill/>
          <a:ln>
            <a:noFill/>
          </a:ln>
        </p:spPr>
        <p:txBody>
          <a:bodyPr wrap="square" lIns="0" tIns="0" rIns="0" bIns="0" rtlCol="0">
            <a:spAutoFit/>
          </a:bodyPr>
          <a:lstStyle/>
          <a:p>
            <a:pPr algn="r"/>
            <a:r>
              <a:rPr lang="ja-JP" altLang="en-US" sz="1200" dirty="0">
                <a:latin typeface="Meiryo UI" panose="020B0604030504040204" pitchFamily="50" charset="-128"/>
                <a:ea typeface="Meiryo UI" panose="020B0604030504040204" pitchFamily="50" charset="-128"/>
              </a:rPr>
              <a:t>一定</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仮定</a:t>
            </a:r>
            <a:r>
              <a:rPr lang="ja-JP" altLang="en-US" sz="1200" dirty="0" smtClean="0">
                <a:latin typeface="Meiryo UI" panose="020B0604030504040204" pitchFamily="50" charset="-128"/>
                <a:ea typeface="Meiryo UI" panose="020B0604030504040204" pitchFamily="50" charset="-128"/>
              </a:rPr>
              <a:t>の下で推計を行っていることから、結果については、相当な幅を持ってとらえる必要があります。</a:t>
            </a:r>
            <a:endParaRPr kumimoji="1" lang="ja-JP" altLang="en-US"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8669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EEC64-7649-4C3C-9440-A269E30E2C7A}"/>
              </a:ext>
            </a:extLst>
          </p:cNvPr>
          <p:cNvSpPr>
            <a:spLocks noGrp="1"/>
          </p:cNvSpPr>
          <p:nvPr>
            <p:ph type="title"/>
          </p:nvPr>
        </p:nvSpPr>
        <p:spPr/>
        <p:txBody>
          <a:bodyPr/>
          <a:lstStyle/>
          <a:p>
            <a:r>
              <a:rPr kumimoji="1" lang="ja-JP" altLang="en-US" dirty="0"/>
              <a:t>夜間</a:t>
            </a:r>
            <a:r>
              <a:rPr kumimoji="1" lang="ja-JP" altLang="en-US" dirty="0" smtClean="0"/>
              <a:t>経済の指標化の</a:t>
            </a:r>
            <a:r>
              <a:rPr kumimoji="1" lang="ja-JP" altLang="en-US" dirty="0"/>
              <a:t>考え方</a:t>
            </a:r>
          </a:p>
        </p:txBody>
      </p:sp>
      <p:sp>
        <p:nvSpPr>
          <p:cNvPr id="4" name="テキスト プレースホルダー 2">
            <a:extLst>
              <a:ext uri="{FF2B5EF4-FFF2-40B4-BE49-F238E27FC236}">
                <a16:creationId xmlns:a16="http://schemas.microsoft.com/office/drawing/2014/main" id="{71E1577C-7D39-4C12-A16B-2DDAB0248382}"/>
              </a:ext>
            </a:extLst>
          </p:cNvPr>
          <p:cNvSpPr>
            <a:spLocks noGrp="1"/>
          </p:cNvSpPr>
          <p:nvPr>
            <p:ph type="body" sz="quarter" idx="10"/>
          </p:nvPr>
        </p:nvSpPr>
        <p:spPr>
          <a:xfrm>
            <a:off x="410400" y="980728"/>
            <a:ext cx="9086400" cy="503590"/>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a:t>夜間経済</a:t>
            </a:r>
            <a:r>
              <a:rPr lang="ja-JP" altLang="en-US" dirty="0" smtClean="0"/>
              <a:t>の</a:t>
            </a:r>
            <a:r>
              <a:rPr lang="ja-JP" altLang="en-US" dirty="0"/>
              <a:t>規模</a:t>
            </a:r>
            <a:r>
              <a:rPr lang="ja-JP" altLang="en-US" dirty="0" smtClean="0"/>
              <a:t>を推計する上</a:t>
            </a:r>
            <a:r>
              <a:rPr lang="ja-JP" altLang="en-US" dirty="0"/>
              <a:t>では、「夜間の直接消費の対象となる産業」「対象となる夜間の時間帯」「産業ごとの売上の夜間比率」「直接消費が波及する関連産業」を設定する必要がある。</a:t>
            </a:r>
            <a:endParaRPr lang="en-US" altLang="ja-JP" dirty="0"/>
          </a:p>
        </p:txBody>
      </p:sp>
      <p:grpSp>
        <p:nvGrpSpPr>
          <p:cNvPr id="60" name="グループ化 59">
            <a:extLst>
              <a:ext uri="{FF2B5EF4-FFF2-40B4-BE49-F238E27FC236}">
                <a16:creationId xmlns:a16="http://schemas.microsoft.com/office/drawing/2014/main" id="{C21C8DC8-6522-40EE-A9AF-56A3F7246169}"/>
              </a:ext>
            </a:extLst>
          </p:cNvPr>
          <p:cNvGrpSpPr/>
          <p:nvPr/>
        </p:nvGrpSpPr>
        <p:grpSpPr>
          <a:xfrm>
            <a:off x="488504" y="1687478"/>
            <a:ext cx="8928992" cy="4765858"/>
            <a:chOff x="572983" y="1687478"/>
            <a:chExt cx="5244114" cy="4765858"/>
          </a:xfrm>
        </p:grpSpPr>
        <p:sp>
          <p:nvSpPr>
            <p:cNvPr id="5" name="テキスト プレースホルダー 2">
              <a:extLst>
                <a:ext uri="{FF2B5EF4-FFF2-40B4-BE49-F238E27FC236}">
                  <a16:creationId xmlns:a16="http://schemas.microsoft.com/office/drawing/2014/main" id="{B43E06A9-41BF-4921-ADC5-E21ED8C1107F}"/>
                </a:ext>
              </a:extLst>
            </p:cNvPr>
            <p:cNvSpPr txBox="1">
              <a:spLocks/>
            </p:cNvSpPr>
            <p:nvPr/>
          </p:nvSpPr>
          <p:spPr>
            <a:xfrm>
              <a:off x="572983" y="2378830"/>
              <a:ext cx="5244113" cy="4074506"/>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90487" algn="ctr"/>
              <a:endParaRPr lang="en-US" altLang="ja-JP" dirty="0">
                <a:solidFill>
                  <a:schemeClr val="bg1"/>
                </a:solidFill>
              </a:endParaRPr>
            </a:p>
          </p:txBody>
        </p:sp>
        <p:sp>
          <p:nvSpPr>
            <p:cNvPr id="6" name="テキスト プレースホルダー 2">
              <a:extLst>
                <a:ext uri="{FF2B5EF4-FFF2-40B4-BE49-F238E27FC236}">
                  <a16:creationId xmlns:a16="http://schemas.microsoft.com/office/drawing/2014/main" id="{D558A9FF-B26B-4F5E-A7EE-9871B709E36E}"/>
                </a:ext>
              </a:extLst>
            </p:cNvPr>
            <p:cNvSpPr txBox="1">
              <a:spLocks/>
            </p:cNvSpPr>
            <p:nvPr/>
          </p:nvSpPr>
          <p:spPr>
            <a:xfrm>
              <a:off x="704528" y="2916115"/>
              <a:ext cx="2341022" cy="1543467"/>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en-US" altLang="ja-JP" b="1" dirty="0" smtClean="0"/>
                <a:t>【</a:t>
              </a:r>
              <a:r>
                <a:rPr lang="ja-JP" altLang="en-US" b="1" dirty="0" smtClean="0"/>
                <a:t>夜間に消費される産業の</a:t>
              </a:r>
              <a:r>
                <a:rPr lang="ja-JP" altLang="en-US" b="1" dirty="0" smtClean="0"/>
                <a:t>売上</a:t>
              </a:r>
              <a:r>
                <a:rPr lang="ja-JP" altLang="en-US" b="1" dirty="0"/>
                <a:t>の集計</a:t>
              </a:r>
              <a:r>
                <a:rPr lang="en-US" altLang="ja-JP" b="1" dirty="0"/>
                <a:t>】</a:t>
              </a:r>
            </a:p>
            <a:p>
              <a:pPr algn="ctr"/>
              <a:r>
                <a:rPr lang="ja-JP" altLang="en-US" dirty="0"/>
                <a:t>経済センサスのデータより、</a:t>
              </a:r>
              <a:endParaRPr lang="en-US" altLang="ja-JP" dirty="0"/>
            </a:p>
            <a:p>
              <a:pPr algn="ctr">
                <a:spcBef>
                  <a:spcPts val="0"/>
                </a:spcBef>
              </a:pPr>
              <a:r>
                <a:rPr lang="ja-JP" altLang="en-US" b="1" u="sng" dirty="0">
                  <a:solidFill>
                    <a:schemeClr val="accent5"/>
                  </a:solidFill>
                </a:rPr>
                <a:t>夜間に消費される産業の売上</a:t>
              </a:r>
              <a:r>
                <a:rPr lang="ja-JP" altLang="en-US" dirty="0"/>
                <a:t>を集計</a:t>
              </a:r>
              <a:endParaRPr lang="en-US" altLang="ja-JP" dirty="0"/>
            </a:p>
            <a:p>
              <a:pPr algn="ctr"/>
              <a:r>
                <a:rPr lang="en-US" altLang="ja-JP" dirty="0"/>
                <a:t>※</a:t>
              </a:r>
              <a:r>
                <a:rPr lang="ja-JP" altLang="en-US" dirty="0"/>
                <a:t>産業小分類ベース</a:t>
              </a:r>
              <a:endParaRPr lang="en-US" altLang="ja-JP" dirty="0"/>
            </a:p>
            <a:p>
              <a:pPr algn="ctr"/>
              <a:endParaRPr lang="en-US" altLang="ja-JP" dirty="0"/>
            </a:p>
          </p:txBody>
        </p:sp>
        <p:sp>
          <p:nvSpPr>
            <p:cNvPr id="7" name="テキスト プレースホルダー 2">
              <a:extLst>
                <a:ext uri="{FF2B5EF4-FFF2-40B4-BE49-F238E27FC236}">
                  <a16:creationId xmlns:a16="http://schemas.microsoft.com/office/drawing/2014/main" id="{048A851F-D10A-418F-AB1F-BB2BACAAF5FF}"/>
                </a:ext>
              </a:extLst>
            </p:cNvPr>
            <p:cNvSpPr txBox="1">
              <a:spLocks/>
            </p:cNvSpPr>
            <p:nvPr/>
          </p:nvSpPr>
          <p:spPr>
            <a:xfrm>
              <a:off x="572983" y="1687478"/>
              <a:ext cx="5244114" cy="592761"/>
            </a:xfrm>
            <a:prstGeom prst="rect">
              <a:avLst/>
            </a:prstGeom>
            <a:solidFill>
              <a:schemeClr val="bg2">
                <a:lumMod val="25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ja-JP" b="1" dirty="0">
                  <a:solidFill>
                    <a:schemeClr val="bg1"/>
                  </a:solidFill>
                </a:rPr>
                <a:t>夜間経済の</a:t>
              </a:r>
              <a:r>
                <a:rPr lang="ja-JP" altLang="ja-JP" b="1" dirty="0" smtClean="0">
                  <a:solidFill>
                    <a:schemeClr val="bg1"/>
                  </a:solidFill>
                </a:rPr>
                <a:t>規模</a:t>
              </a:r>
              <a:r>
                <a:rPr lang="ja-JP" altLang="en-US" b="1" dirty="0" smtClean="0">
                  <a:solidFill>
                    <a:schemeClr val="bg1"/>
                  </a:solidFill>
                </a:rPr>
                <a:t>（</a:t>
              </a:r>
              <a:r>
                <a:rPr lang="ja-JP" altLang="ja-JP" b="1" dirty="0">
                  <a:solidFill>
                    <a:schemeClr val="bg1"/>
                  </a:solidFill>
                </a:rPr>
                <a:t>日本人の消費を含む</a:t>
              </a:r>
              <a:r>
                <a:rPr lang="ja-JP" altLang="en-US" b="1" dirty="0">
                  <a:solidFill>
                    <a:schemeClr val="bg1"/>
                  </a:solidFill>
                </a:rPr>
                <a:t>）</a:t>
              </a:r>
              <a:endParaRPr lang="en-US" altLang="ja-JP" b="1" dirty="0">
                <a:solidFill>
                  <a:schemeClr val="bg1"/>
                </a:solidFill>
              </a:endParaRPr>
            </a:p>
          </p:txBody>
        </p:sp>
        <p:sp>
          <p:nvSpPr>
            <p:cNvPr id="16" name="乗算記号 15">
              <a:extLst>
                <a:ext uri="{FF2B5EF4-FFF2-40B4-BE49-F238E27FC236}">
                  <a16:creationId xmlns:a16="http://schemas.microsoft.com/office/drawing/2014/main" id="{FFA76E5B-5F3A-4F78-987E-6EAAE27CCE65}"/>
                </a:ext>
              </a:extLst>
            </p:cNvPr>
            <p:cNvSpPr/>
            <p:nvPr/>
          </p:nvSpPr>
          <p:spPr>
            <a:xfrm>
              <a:off x="1717188" y="4428283"/>
              <a:ext cx="315702" cy="315702"/>
            </a:xfrm>
            <a:prstGeom prst="mathMultiply">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プレースホルダー 2">
              <a:extLst>
                <a:ext uri="{FF2B5EF4-FFF2-40B4-BE49-F238E27FC236}">
                  <a16:creationId xmlns:a16="http://schemas.microsoft.com/office/drawing/2014/main" id="{5E1E87E3-95B0-4193-B68C-592128021F69}"/>
                </a:ext>
              </a:extLst>
            </p:cNvPr>
            <p:cNvSpPr txBox="1">
              <a:spLocks/>
            </p:cNvSpPr>
            <p:nvPr/>
          </p:nvSpPr>
          <p:spPr>
            <a:xfrm>
              <a:off x="704528" y="4743985"/>
              <a:ext cx="2341022" cy="163734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en-US" altLang="ja-JP" b="1" dirty="0"/>
                <a:t>【</a:t>
              </a:r>
              <a:r>
                <a:rPr lang="ja-JP" altLang="en-US" b="1" dirty="0"/>
                <a:t>売上に占める夜間比率</a:t>
              </a:r>
              <a:r>
                <a:rPr lang="en-US" altLang="ja-JP" b="1" dirty="0"/>
                <a:t>】</a:t>
              </a:r>
            </a:p>
            <a:p>
              <a:pPr algn="ctr"/>
              <a:r>
                <a:rPr lang="ja-JP" altLang="en-US" dirty="0"/>
                <a:t>集計対象とした産業について、</a:t>
              </a:r>
              <a:endParaRPr lang="en-US" altLang="ja-JP" dirty="0"/>
            </a:p>
            <a:p>
              <a:pPr algn="ctr">
                <a:spcBef>
                  <a:spcPts val="0"/>
                </a:spcBef>
              </a:pPr>
              <a:r>
                <a:rPr lang="ja-JP" altLang="en-US" dirty="0"/>
                <a:t>夜間の売上比率を設定</a:t>
              </a:r>
              <a:endParaRPr lang="en-US" altLang="ja-JP" dirty="0"/>
            </a:p>
            <a:p>
              <a:pPr algn="ctr">
                <a:spcBef>
                  <a:spcPts val="0"/>
                </a:spcBef>
              </a:pPr>
              <a:endParaRPr lang="en-US" altLang="ja-JP" dirty="0"/>
            </a:p>
            <a:p>
              <a:pPr algn="ctr">
                <a:spcBef>
                  <a:spcPts val="0"/>
                </a:spcBef>
              </a:pPr>
              <a:endParaRPr lang="en-US" altLang="ja-JP" dirty="0"/>
            </a:p>
            <a:p>
              <a:pPr algn="ctr"/>
              <a:endParaRPr lang="en-US" altLang="ja-JP" dirty="0"/>
            </a:p>
          </p:txBody>
        </p:sp>
        <p:sp>
          <p:nvSpPr>
            <p:cNvPr id="25" name="正方形/長方形 24">
              <a:extLst>
                <a:ext uri="{FF2B5EF4-FFF2-40B4-BE49-F238E27FC236}">
                  <a16:creationId xmlns:a16="http://schemas.microsoft.com/office/drawing/2014/main" id="{7283B58E-2C13-49D9-B1B4-8E1F70BA3E89}"/>
                </a:ext>
              </a:extLst>
            </p:cNvPr>
            <p:cNvSpPr/>
            <p:nvPr/>
          </p:nvSpPr>
          <p:spPr>
            <a:xfrm>
              <a:off x="822462" y="5680089"/>
              <a:ext cx="2113704" cy="307427"/>
            </a:xfrm>
            <a:prstGeom prst="rect">
              <a:avLst/>
            </a:prstGeom>
            <a:solidFill>
              <a:schemeClr val="accent5">
                <a:lumMod val="75000"/>
              </a:schemeClr>
            </a:solidFill>
            <a:ln>
              <a:solidFill>
                <a:schemeClr val="tx1"/>
              </a:solidFill>
            </a:ln>
          </p:spPr>
          <p:txBody>
            <a:bodyPr wrap="square">
              <a:noAutofit/>
            </a:bodyPr>
            <a:lstStyle/>
            <a:p>
              <a:pPr algn="ctr"/>
              <a:r>
                <a:rPr lang="ja-JP" altLang="en-US" sz="12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夜間時間帯を定義</a:t>
              </a:r>
              <a:endParaRPr lang="en-US" altLang="ja-JP" sz="12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13597751-8C77-42B1-B640-DEDC60AADD09}"/>
                </a:ext>
              </a:extLst>
            </p:cNvPr>
            <p:cNvSpPr/>
            <p:nvPr/>
          </p:nvSpPr>
          <p:spPr>
            <a:xfrm>
              <a:off x="822463" y="4140251"/>
              <a:ext cx="2113704" cy="276999"/>
            </a:xfrm>
            <a:prstGeom prst="rect">
              <a:avLst/>
            </a:prstGeom>
            <a:solidFill>
              <a:schemeClr val="accent5">
                <a:lumMod val="75000"/>
              </a:schemeClr>
            </a:solidFill>
            <a:ln>
              <a:solidFill>
                <a:schemeClr val="tx1"/>
              </a:solidFill>
            </a:ln>
          </p:spPr>
          <p:txBody>
            <a:bodyPr wrap="square">
              <a:noAutofit/>
            </a:bodyPr>
            <a:lstStyle/>
            <a:p>
              <a:pPr algn="ctr"/>
              <a:r>
                <a:rPr lang="ja-JP" altLang="en-US" sz="12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対象産業を設定し集計</a:t>
              </a:r>
              <a:endParaRPr lang="en-US" altLang="ja-JP" sz="12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87DF4E62-4954-422C-950D-4CCD65040FDF}"/>
                </a:ext>
              </a:extLst>
            </p:cNvPr>
            <p:cNvSpPr/>
            <p:nvPr/>
          </p:nvSpPr>
          <p:spPr>
            <a:xfrm>
              <a:off x="823221" y="6020734"/>
              <a:ext cx="2113704" cy="307427"/>
            </a:xfrm>
            <a:prstGeom prst="rect">
              <a:avLst/>
            </a:prstGeom>
            <a:solidFill>
              <a:schemeClr val="accent5">
                <a:lumMod val="75000"/>
              </a:schemeClr>
            </a:solidFill>
            <a:ln>
              <a:solidFill>
                <a:schemeClr val="tx1"/>
              </a:solidFill>
            </a:ln>
          </p:spPr>
          <p:txBody>
            <a:bodyPr wrap="square">
              <a:noAutofit/>
            </a:bodyPr>
            <a:lstStyle/>
            <a:p>
              <a:pPr algn="ct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産業ごとに売上の夜間比率を設定</a:t>
              </a:r>
              <a:endParaRPr lang="en-US" altLang="ja-JP"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プレースホルダー 2">
              <a:extLst>
                <a:ext uri="{FF2B5EF4-FFF2-40B4-BE49-F238E27FC236}">
                  <a16:creationId xmlns:a16="http://schemas.microsoft.com/office/drawing/2014/main" id="{CD10B366-223C-4A04-A4D7-8F9893FA5EF1}"/>
                </a:ext>
              </a:extLst>
            </p:cNvPr>
            <p:cNvSpPr txBox="1">
              <a:spLocks/>
            </p:cNvSpPr>
            <p:nvPr/>
          </p:nvSpPr>
          <p:spPr>
            <a:xfrm>
              <a:off x="3333582" y="3666892"/>
              <a:ext cx="2341022" cy="185034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en-US" altLang="ja-JP" b="1" dirty="0"/>
                <a:t>【</a:t>
              </a:r>
              <a:r>
                <a:rPr lang="ja-JP" altLang="en-US" b="1" dirty="0"/>
                <a:t>関連産業への波及を推計</a:t>
              </a:r>
              <a:r>
                <a:rPr lang="en-US" altLang="ja-JP" b="1" dirty="0"/>
                <a:t>】</a:t>
              </a:r>
            </a:p>
            <a:p>
              <a:pPr algn="ctr"/>
              <a:r>
                <a:rPr lang="ja-JP" altLang="en-US" dirty="0"/>
                <a:t>産業連関分析により、</a:t>
              </a:r>
              <a:endParaRPr lang="en-US" altLang="ja-JP" dirty="0"/>
            </a:p>
            <a:p>
              <a:pPr algn="ctr">
                <a:spcBef>
                  <a:spcPts val="0"/>
                </a:spcBef>
              </a:pPr>
              <a:r>
                <a:rPr lang="ja-JP" altLang="en-US" dirty="0"/>
                <a:t>夜間の直接消費が生み出す</a:t>
              </a:r>
              <a:endParaRPr lang="en-US" altLang="ja-JP" dirty="0"/>
            </a:p>
            <a:p>
              <a:pPr algn="ctr">
                <a:spcBef>
                  <a:spcPts val="0"/>
                </a:spcBef>
              </a:pPr>
              <a:r>
                <a:rPr lang="ja-JP" altLang="en-US" b="1" u="sng" dirty="0">
                  <a:solidFill>
                    <a:schemeClr val="accent5"/>
                  </a:solidFill>
                </a:rPr>
                <a:t>関連産業への経済効果</a:t>
              </a:r>
              <a:r>
                <a:rPr lang="ja-JP" altLang="en-US" dirty="0"/>
                <a:t>を推計</a:t>
              </a:r>
              <a:endParaRPr lang="en-US" altLang="ja-JP" dirty="0"/>
            </a:p>
            <a:p>
              <a:pPr algn="ctr"/>
              <a:endParaRPr lang="en-US" altLang="ja-JP" dirty="0"/>
            </a:p>
            <a:p>
              <a:pPr algn="ctr"/>
              <a:endParaRPr lang="en-US" altLang="ja-JP" dirty="0"/>
            </a:p>
          </p:txBody>
        </p:sp>
        <p:sp>
          <p:nvSpPr>
            <p:cNvPr id="54" name="正方形/長方形 53">
              <a:extLst>
                <a:ext uri="{FF2B5EF4-FFF2-40B4-BE49-F238E27FC236}">
                  <a16:creationId xmlns:a16="http://schemas.microsoft.com/office/drawing/2014/main" id="{3901BC2F-179C-4FCB-9830-C0EAB8250C1E}"/>
                </a:ext>
              </a:extLst>
            </p:cNvPr>
            <p:cNvSpPr/>
            <p:nvPr/>
          </p:nvSpPr>
          <p:spPr>
            <a:xfrm>
              <a:off x="3488892" y="4952201"/>
              <a:ext cx="2113704" cy="276999"/>
            </a:xfrm>
            <a:prstGeom prst="rect">
              <a:avLst/>
            </a:prstGeom>
            <a:solidFill>
              <a:schemeClr val="accent5">
                <a:lumMod val="75000"/>
              </a:schemeClr>
            </a:solidFill>
            <a:ln>
              <a:solidFill>
                <a:schemeClr val="tx1"/>
              </a:solidFill>
            </a:ln>
          </p:spPr>
          <p:txBody>
            <a:bodyPr wrap="square">
              <a:noAutofit/>
            </a:bodyPr>
            <a:lstStyle/>
            <a:p>
              <a:pPr algn="ctr"/>
              <a:r>
                <a:rPr lang="ja-JP" altLang="en-US" sz="12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対象産業を設定</a:t>
              </a:r>
              <a:endParaRPr lang="en-US" altLang="ja-JP" sz="12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矢印: 右 54">
              <a:extLst>
                <a:ext uri="{FF2B5EF4-FFF2-40B4-BE49-F238E27FC236}">
                  <a16:creationId xmlns:a16="http://schemas.microsoft.com/office/drawing/2014/main" id="{A89A2926-40AF-4FF0-9E27-2FF99AF64006}"/>
                </a:ext>
              </a:extLst>
            </p:cNvPr>
            <p:cNvSpPr/>
            <p:nvPr/>
          </p:nvSpPr>
          <p:spPr>
            <a:xfrm>
              <a:off x="3004137" y="4088776"/>
              <a:ext cx="339287" cy="1026123"/>
            </a:xfrm>
            <a:prstGeom prst="rightArrow">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56" name="テキスト プレースホルダー 2">
              <a:extLst>
                <a:ext uri="{FF2B5EF4-FFF2-40B4-BE49-F238E27FC236}">
                  <a16:creationId xmlns:a16="http://schemas.microsoft.com/office/drawing/2014/main" id="{421FBEE8-E30E-4D9D-8237-913578D75B45}"/>
                </a:ext>
              </a:extLst>
            </p:cNvPr>
            <p:cNvSpPr txBox="1">
              <a:spLocks/>
            </p:cNvSpPr>
            <p:nvPr/>
          </p:nvSpPr>
          <p:spPr>
            <a:xfrm>
              <a:off x="704529" y="2335550"/>
              <a:ext cx="2341022" cy="592761"/>
            </a:xfrm>
            <a:prstGeom prst="rect">
              <a:avLst/>
            </a:prstGeom>
            <a:no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1200" b="1" dirty="0">
                  <a:solidFill>
                    <a:schemeClr val="bg1"/>
                  </a:solidFill>
                </a:rPr>
                <a:t>夜間の直接消費</a:t>
              </a:r>
              <a:endParaRPr lang="en-US" altLang="ja-JP" sz="1200" b="1" dirty="0">
                <a:solidFill>
                  <a:schemeClr val="bg1"/>
                </a:solidFill>
              </a:endParaRPr>
            </a:p>
            <a:p>
              <a:pPr algn="ctr"/>
              <a:r>
                <a:rPr lang="ja-JP" altLang="en-US" sz="1200" b="1" dirty="0">
                  <a:solidFill>
                    <a:schemeClr val="bg1"/>
                  </a:solidFill>
                </a:rPr>
                <a:t>（飲食、小売、娯楽産業など）</a:t>
              </a:r>
              <a:endParaRPr lang="en-US" altLang="ja-JP" sz="1200" b="1" dirty="0">
                <a:solidFill>
                  <a:schemeClr val="bg1"/>
                </a:solidFill>
              </a:endParaRPr>
            </a:p>
          </p:txBody>
        </p:sp>
        <p:sp>
          <p:nvSpPr>
            <p:cNvPr id="57" name="テキスト プレースホルダー 2">
              <a:extLst>
                <a:ext uri="{FF2B5EF4-FFF2-40B4-BE49-F238E27FC236}">
                  <a16:creationId xmlns:a16="http://schemas.microsoft.com/office/drawing/2014/main" id="{3C55E8CD-2ECE-45D7-A1A4-486F4D3ECFB1}"/>
                </a:ext>
              </a:extLst>
            </p:cNvPr>
            <p:cNvSpPr txBox="1">
              <a:spLocks/>
            </p:cNvSpPr>
            <p:nvPr/>
          </p:nvSpPr>
          <p:spPr>
            <a:xfrm>
              <a:off x="3332058" y="2332183"/>
              <a:ext cx="2341022" cy="592761"/>
            </a:xfrm>
            <a:prstGeom prst="rect">
              <a:avLst/>
            </a:prstGeom>
            <a:no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1200" b="1" dirty="0">
                  <a:solidFill>
                    <a:schemeClr val="bg1"/>
                  </a:solidFill>
                </a:rPr>
                <a:t>関連産業への波及</a:t>
              </a:r>
              <a:endParaRPr lang="en-US" altLang="ja-JP" sz="1200" b="1" dirty="0">
                <a:solidFill>
                  <a:schemeClr val="bg1"/>
                </a:solidFill>
              </a:endParaRPr>
            </a:p>
            <a:p>
              <a:pPr algn="ctr"/>
              <a:r>
                <a:rPr lang="ja-JP" altLang="en-US" sz="1200" b="1" dirty="0">
                  <a:solidFill>
                    <a:schemeClr val="bg1"/>
                  </a:solidFill>
                </a:rPr>
                <a:t>（農漁業、製造業、物流など）</a:t>
              </a:r>
              <a:endParaRPr lang="en-US" altLang="ja-JP" sz="1200" b="1" dirty="0">
                <a:solidFill>
                  <a:schemeClr val="bg1"/>
                </a:solidFill>
              </a:endParaRPr>
            </a:p>
          </p:txBody>
        </p:sp>
      </p:grpSp>
    </p:spTree>
    <p:extLst>
      <p:ext uri="{BB962C8B-B14F-4D97-AF65-F5344CB8AC3E}">
        <p14:creationId xmlns:p14="http://schemas.microsoft.com/office/powerpoint/2010/main" val="320244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プレースホルダー 2">
            <a:extLst>
              <a:ext uri="{FF2B5EF4-FFF2-40B4-BE49-F238E27FC236}">
                <a16:creationId xmlns:a16="http://schemas.microsoft.com/office/drawing/2014/main" id="{21845074-FB9A-4828-97F5-3D89AFFB7BEC}"/>
              </a:ext>
            </a:extLst>
          </p:cNvPr>
          <p:cNvSpPr txBox="1">
            <a:spLocks/>
          </p:cNvSpPr>
          <p:nvPr/>
        </p:nvSpPr>
        <p:spPr>
          <a:xfrm>
            <a:off x="488504" y="1354570"/>
            <a:ext cx="4680520" cy="2578486"/>
          </a:xfrm>
          <a:prstGeom prst="rect">
            <a:avLst/>
          </a:prstGeom>
          <a:solidFill>
            <a:schemeClr val="bg1"/>
          </a:solidFill>
          <a:ln>
            <a:solidFill>
              <a:schemeClr val="tx2"/>
            </a:solid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1200" b="1" dirty="0"/>
              <a:t>＜産業別売上・従業者数の集計（</a:t>
            </a:r>
            <a:r>
              <a:rPr lang="en-US" altLang="ja-JP" sz="1200" b="1" dirty="0"/>
              <a:t>H28</a:t>
            </a:r>
            <a:r>
              <a:rPr lang="ja-JP" altLang="en-US" sz="1200" b="1" dirty="0"/>
              <a:t>経済センサス活動調査）＞</a:t>
            </a:r>
            <a:endParaRPr lang="en-US" altLang="ja-JP" b="1" dirty="0"/>
          </a:p>
          <a:p>
            <a:pPr marL="361950" indent="-203200">
              <a:buFont typeface="Wingdings" panose="05000000000000000000" pitchFamily="2" charset="2"/>
              <a:buChar char="Ø"/>
            </a:pPr>
            <a:r>
              <a:rPr lang="ja-JP" altLang="en-US" sz="1100" dirty="0"/>
              <a:t>夜間の直接消費が想定される産業を対象に、売上・従業者数を集計する。</a:t>
            </a:r>
            <a:endParaRPr lang="en-US" altLang="ja-JP" sz="1100" dirty="0"/>
          </a:p>
          <a:p>
            <a:pPr marL="361950" indent="-203200">
              <a:buFont typeface="Wingdings" panose="05000000000000000000" pitchFamily="2" charset="2"/>
              <a:buChar char="Ø"/>
            </a:pPr>
            <a:r>
              <a:rPr lang="ja-JP" altLang="en-US" sz="1100" dirty="0"/>
              <a:t>大阪府、大阪市それぞれについて集計する。</a:t>
            </a:r>
          </a:p>
        </p:txBody>
      </p:sp>
      <p:sp>
        <p:nvSpPr>
          <p:cNvPr id="2" name="タイトル 1">
            <a:extLst>
              <a:ext uri="{FF2B5EF4-FFF2-40B4-BE49-F238E27FC236}">
                <a16:creationId xmlns:a16="http://schemas.microsoft.com/office/drawing/2014/main" id="{B5228882-C91E-4F27-92AA-DE253C2B6BD8}"/>
              </a:ext>
            </a:extLst>
          </p:cNvPr>
          <p:cNvSpPr>
            <a:spLocks noGrp="1"/>
          </p:cNvSpPr>
          <p:nvPr>
            <p:ph type="title"/>
          </p:nvPr>
        </p:nvSpPr>
        <p:spPr/>
        <p:txBody>
          <a:bodyPr/>
          <a:lstStyle/>
          <a:p>
            <a:r>
              <a:rPr kumimoji="1" lang="ja-JP" altLang="en-US" dirty="0"/>
              <a:t>夜間</a:t>
            </a:r>
            <a:r>
              <a:rPr kumimoji="1" lang="ja-JP" altLang="en-US" dirty="0" smtClean="0"/>
              <a:t>経済規模の推計方法</a:t>
            </a:r>
            <a:endParaRPr kumimoji="1" lang="ja-JP" altLang="en-US" dirty="0"/>
          </a:p>
        </p:txBody>
      </p:sp>
      <p:sp>
        <p:nvSpPr>
          <p:cNvPr id="4" name="テキスト プレースホルダー 2">
            <a:extLst>
              <a:ext uri="{FF2B5EF4-FFF2-40B4-BE49-F238E27FC236}">
                <a16:creationId xmlns:a16="http://schemas.microsoft.com/office/drawing/2014/main" id="{AA1C96A4-D122-479F-98A9-5B50C058159B}"/>
              </a:ext>
            </a:extLst>
          </p:cNvPr>
          <p:cNvSpPr>
            <a:spLocks noGrp="1"/>
          </p:cNvSpPr>
          <p:nvPr>
            <p:ph type="body" sz="quarter" idx="10"/>
          </p:nvPr>
        </p:nvSpPr>
        <p:spPr>
          <a:xfrm>
            <a:off x="410400" y="980728"/>
            <a:ext cx="9086400" cy="288147"/>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smtClean="0"/>
              <a:t>以下</a:t>
            </a:r>
            <a:r>
              <a:rPr lang="ja-JP" altLang="en-US" dirty="0"/>
              <a:t>の流れで大阪府・大阪市の夜間経済規模を推計する。</a:t>
            </a:r>
            <a:endParaRPr lang="en-US" altLang="ja-JP" dirty="0"/>
          </a:p>
        </p:txBody>
      </p:sp>
      <p:sp>
        <p:nvSpPr>
          <p:cNvPr id="5" name="テキスト プレースホルダー 2">
            <a:extLst>
              <a:ext uri="{FF2B5EF4-FFF2-40B4-BE49-F238E27FC236}">
                <a16:creationId xmlns:a16="http://schemas.microsoft.com/office/drawing/2014/main" id="{DD0283BD-1D3F-406A-971E-5E783AFB13E8}"/>
              </a:ext>
            </a:extLst>
          </p:cNvPr>
          <p:cNvSpPr txBox="1">
            <a:spLocks/>
          </p:cNvSpPr>
          <p:nvPr/>
        </p:nvSpPr>
        <p:spPr>
          <a:xfrm>
            <a:off x="3291594" y="2154034"/>
            <a:ext cx="1626163" cy="554886"/>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売上</a:t>
            </a:r>
            <a:r>
              <a:rPr lang="en-US" altLang="ja-JP" sz="1200" dirty="0"/>
              <a:t>】【</a:t>
            </a:r>
            <a:r>
              <a:rPr lang="ja-JP" altLang="en-US" sz="1200" dirty="0"/>
              <a:t>従業者数</a:t>
            </a:r>
            <a:r>
              <a:rPr lang="en-US" altLang="ja-JP" sz="1200" dirty="0"/>
              <a:t>】</a:t>
            </a:r>
          </a:p>
          <a:p>
            <a:pPr marL="0"/>
            <a:r>
              <a:rPr lang="ja-JP" altLang="en-US" sz="1200" dirty="0"/>
              <a:t>小</a:t>
            </a:r>
            <a:r>
              <a:rPr lang="ja-JP" altLang="ja-JP" sz="1200" dirty="0"/>
              <a:t>分類別</a:t>
            </a:r>
            <a:r>
              <a:rPr lang="ja-JP" altLang="en-US" sz="1200" dirty="0"/>
              <a:t>・大阪府市</a:t>
            </a:r>
            <a:endParaRPr lang="en-US" altLang="ja-JP" sz="1200" dirty="0"/>
          </a:p>
        </p:txBody>
      </p:sp>
      <p:sp>
        <p:nvSpPr>
          <p:cNvPr id="7" name="テキスト プレースホルダー 2">
            <a:extLst>
              <a:ext uri="{FF2B5EF4-FFF2-40B4-BE49-F238E27FC236}">
                <a16:creationId xmlns:a16="http://schemas.microsoft.com/office/drawing/2014/main" id="{E718CE4E-8093-40C1-B9A8-DD158707F8E5}"/>
              </a:ext>
            </a:extLst>
          </p:cNvPr>
          <p:cNvSpPr txBox="1">
            <a:spLocks/>
          </p:cNvSpPr>
          <p:nvPr/>
        </p:nvSpPr>
        <p:spPr>
          <a:xfrm>
            <a:off x="1518636" y="3275698"/>
            <a:ext cx="1994204" cy="513342"/>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en-US" altLang="ja-JP" sz="1200" dirty="0"/>
              <a:t>【</a:t>
            </a:r>
            <a:r>
              <a:rPr lang="ja-JP" altLang="en-US" sz="1200" dirty="0"/>
              <a:t>売上</a:t>
            </a:r>
            <a:r>
              <a:rPr lang="en-US" altLang="ja-JP" sz="1200" dirty="0"/>
              <a:t>】 【</a:t>
            </a:r>
            <a:r>
              <a:rPr lang="ja-JP" altLang="en-US" sz="1200" dirty="0"/>
              <a:t>従業者数</a:t>
            </a:r>
            <a:r>
              <a:rPr lang="en-US" altLang="ja-JP" sz="1200" dirty="0"/>
              <a:t>】</a:t>
            </a:r>
          </a:p>
          <a:p>
            <a:pPr algn="ctr"/>
            <a:r>
              <a:rPr lang="ja-JP" altLang="ja-JP" sz="1200" dirty="0"/>
              <a:t>産業</a:t>
            </a:r>
            <a:r>
              <a:rPr lang="ja-JP" altLang="en-US" sz="1200" dirty="0"/>
              <a:t>小</a:t>
            </a:r>
            <a:r>
              <a:rPr lang="ja-JP" altLang="ja-JP" sz="1200" dirty="0"/>
              <a:t>分類別</a:t>
            </a:r>
            <a:r>
              <a:rPr lang="ja-JP" altLang="en-US" sz="1200" dirty="0"/>
              <a:t>・大阪府</a:t>
            </a:r>
            <a:endParaRPr lang="en-US" altLang="ja-JP" sz="1200" dirty="0"/>
          </a:p>
        </p:txBody>
      </p:sp>
      <p:sp>
        <p:nvSpPr>
          <p:cNvPr id="10" name="テキスト プレースホルダー 2">
            <a:extLst>
              <a:ext uri="{FF2B5EF4-FFF2-40B4-BE49-F238E27FC236}">
                <a16:creationId xmlns:a16="http://schemas.microsoft.com/office/drawing/2014/main" id="{56E4CA08-5C1C-4E19-B6BF-74533E9FCE05}"/>
              </a:ext>
            </a:extLst>
          </p:cNvPr>
          <p:cNvSpPr txBox="1">
            <a:spLocks/>
          </p:cNvSpPr>
          <p:nvPr/>
        </p:nvSpPr>
        <p:spPr>
          <a:xfrm>
            <a:off x="704528" y="2154034"/>
            <a:ext cx="1656184" cy="554886"/>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en-US" altLang="ja-JP" sz="1200" dirty="0"/>
              <a:t>【</a:t>
            </a:r>
            <a:r>
              <a:rPr lang="ja-JP" altLang="en-US" sz="1200" dirty="0"/>
              <a:t>売上</a:t>
            </a:r>
            <a:r>
              <a:rPr lang="en-US" altLang="ja-JP" sz="1200" dirty="0"/>
              <a:t>】 【</a:t>
            </a:r>
            <a:r>
              <a:rPr lang="ja-JP" altLang="en-US" sz="1200" dirty="0"/>
              <a:t>従業者数</a:t>
            </a:r>
            <a:r>
              <a:rPr lang="en-US" altLang="ja-JP" sz="1200" dirty="0"/>
              <a:t>】</a:t>
            </a:r>
          </a:p>
          <a:p>
            <a:pPr algn="ctr"/>
            <a:r>
              <a:rPr lang="ja-JP" altLang="en-US" sz="1200" dirty="0"/>
              <a:t>産業中分類別・大阪市</a:t>
            </a:r>
          </a:p>
        </p:txBody>
      </p:sp>
      <p:sp>
        <p:nvSpPr>
          <p:cNvPr id="11" name="テキスト ボックス 10">
            <a:extLst>
              <a:ext uri="{FF2B5EF4-FFF2-40B4-BE49-F238E27FC236}">
                <a16:creationId xmlns:a16="http://schemas.microsoft.com/office/drawing/2014/main" id="{4EA0C23D-7D5D-4B68-A856-007DB6D57057}"/>
              </a:ext>
            </a:extLst>
          </p:cNvPr>
          <p:cNvSpPr txBox="1"/>
          <p:nvPr/>
        </p:nvSpPr>
        <p:spPr>
          <a:xfrm>
            <a:off x="2576736" y="2817803"/>
            <a:ext cx="2466656" cy="323165"/>
          </a:xfrm>
          <a:prstGeom prst="rect">
            <a:avLst/>
          </a:prstGeom>
          <a:noFill/>
          <a:ln>
            <a:noFill/>
          </a:ln>
        </p:spPr>
        <p:txBody>
          <a:bodyPr wrap="square" lIns="0" tIns="0" rIns="0" bIns="0" rtlCol="0">
            <a:noAutofit/>
          </a:bodyPr>
          <a:lstStyle/>
          <a:p>
            <a:r>
              <a:rPr lang="ja-JP" altLang="en-US" sz="1050" dirty="0">
                <a:latin typeface="Meiryo UI" panose="020B0604030504040204" pitchFamily="50" charset="-128"/>
                <a:ea typeface="Meiryo UI" panose="020B0604030504040204" pitchFamily="50" charset="-128"/>
              </a:rPr>
              <a:t>大阪府の産業小分類の売上の割合を使って、</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大阪市の産業中分類の売上を按分</a:t>
            </a:r>
          </a:p>
        </p:txBody>
      </p:sp>
      <p:cxnSp>
        <p:nvCxnSpPr>
          <p:cNvPr id="15" name="直線矢印コネクタ 14">
            <a:extLst>
              <a:ext uri="{FF2B5EF4-FFF2-40B4-BE49-F238E27FC236}">
                <a16:creationId xmlns:a16="http://schemas.microsoft.com/office/drawing/2014/main" id="{D03FDCDC-FA42-4A05-860A-C6B07F20DB79}"/>
              </a:ext>
            </a:extLst>
          </p:cNvPr>
          <p:cNvCxnSpPr>
            <a:cxnSpLocks/>
            <a:stCxn id="10" idx="3"/>
            <a:endCxn id="5" idx="1"/>
          </p:cNvCxnSpPr>
          <p:nvPr/>
        </p:nvCxnSpPr>
        <p:spPr>
          <a:xfrm>
            <a:off x="2360712" y="2431477"/>
            <a:ext cx="930882"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B8541D28-A326-49C3-B05E-17A5580A527D}"/>
              </a:ext>
            </a:extLst>
          </p:cNvPr>
          <p:cNvCxnSpPr>
            <a:cxnSpLocks/>
            <a:stCxn id="7" idx="0"/>
          </p:cNvCxnSpPr>
          <p:nvPr/>
        </p:nvCxnSpPr>
        <p:spPr>
          <a:xfrm flipV="1">
            <a:off x="2515738" y="2442066"/>
            <a:ext cx="0" cy="83363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プレースホルダー 2">
            <a:extLst>
              <a:ext uri="{FF2B5EF4-FFF2-40B4-BE49-F238E27FC236}">
                <a16:creationId xmlns:a16="http://schemas.microsoft.com/office/drawing/2014/main" id="{B1EDBB58-D1E2-481F-B42C-BF693AB2FF8C}"/>
              </a:ext>
            </a:extLst>
          </p:cNvPr>
          <p:cNvSpPr txBox="1">
            <a:spLocks/>
          </p:cNvSpPr>
          <p:nvPr/>
        </p:nvSpPr>
        <p:spPr>
          <a:xfrm>
            <a:off x="488504" y="4040932"/>
            <a:ext cx="9008296" cy="2484412"/>
          </a:xfrm>
          <a:prstGeom prst="rect">
            <a:avLst/>
          </a:prstGeom>
          <a:solidFill>
            <a:schemeClr val="bg1"/>
          </a:solidFill>
          <a:ln>
            <a:solidFill>
              <a:schemeClr val="tx2"/>
            </a:solid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b="1" dirty="0"/>
              <a:t>＜夜間の直接消費から生産・労働誘発量の推計（</a:t>
            </a:r>
            <a:r>
              <a:rPr lang="en-US" altLang="ja-JP" b="1" dirty="0"/>
              <a:t>H23</a:t>
            </a:r>
            <a:r>
              <a:rPr lang="ja-JP" altLang="en-US" b="1" dirty="0"/>
              <a:t>大阪府・大阪市産業連関表）＞</a:t>
            </a:r>
            <a:endParaRPr lang="en-US" altLang="ja-JP" b="1" dirty="0"/>
          </a:p>
          <a:p>
            <a:pPr marL="361950" indent="-203200">
              <a:buFont typeface="Wingdings" panose="05000000000000000000" pitchFamily="2" charset="2"/>
              <a:buChar char="Ø"/>
            </a:pPr>
            <a:r>
              <a:rPr lang="ja-JP" altLang="en-US" sz="1100" dirty="0"/>
              <a:t>経済センサスから集計した夜間の直接消費が想定される産業の売上を最終需要とし、産業連関分析により周辺産業の生産誘発額を推計する。この周辺産業の生産誘発額は、夜間の直接消費（例えば飲食）を生み出すための中間的な生産（例えば原材料製造・流通など）という位置づけである。</a:t>
            </a:r>
            <a:endParaRPr lang="en-US" altLang="ja-JP" sz="1100" dirty="0"/>
          </a:p>
          <a:p>
            <a:pPr marL="361950" indent="-203200">
              <a:buFont typeface="Wingdings" panose="05000000000000000000" pitchFamily="2" charset="2"/>
              <a:buChar char="Ø"/>
            </a:pPr>
            <a:r>
              <a:rPr lang="ja-JP" altLang="en-US" sz="1100" dirty="0"/>
              <a:t>大阪府、大阪市それぞれの産業連関表（</a:t>
            </a:r>
            <a:r>
              <a:rPr lang="en-US" altLang="ja-JP" sz="1100" dirty="0"/>
              <a:t>30</a:t>
            </a:r>
            <a:r>
              <a:rPr lang="ja-JP" altLang="en-US" sz="1100" dirty="0"/>
              <a:t>部門）を使って推計する。</a:t>
            </a:r>
          </a:p>
        </p:txBody>
      </p:sp>
      <p:sp>
        <p:nvSpPr>
          <p:cNvPr id="23" name="テキスト プレースホルダー 2">
            <a:extLst>
              <a:ext uri="{FF2B5EF4-FFF2-40B4-BE49-F238E27FC236}">
                <a16:creationId xmlns:a16="http://schemas.microsoft.com/office/drawing/2014/main" id="{01595179-11E7-4ADF-8B0D-F0529F2831AE}"/>
              </a:ext>
            </a:extLst>
          </p:cNvPr>
          <p:cNvSpPr txBox="1">
            <a:spLocks/>
          </p:cNvSpPr>
          <p:nvPr/>
        </p:nvSpPr>
        <p:spPr>
          <a:xfrm>
            <a:off x="5547446" y="1340768"/>
            <a:ext cx="3942057" cy="2592288"/>
          </a:xfrm>
          <a:prstGeom prst="rect">
            <a:avLst/>
          </a:prstGeom>
          <a:solidFill>
            <a:schemeClr val="bg1"/>
          </a:solidFill>
          <a:ln>
            <a:solidFill>
              <a:schemeClr val="tx2"/>
            </a:solid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1200" b="1" dirty="0"/>
              <a:t>＜売上・従業者数の夜間比率の設定＞</a:t>
            </a:r>
            <a:endParaRPr lang="en-US" altLang="ja-JP" sz="1200" b="1" dirty="0"/>
          </a:p>
          <a:p>
            <a:pPr marL="361950" indent="-203200">
              <a:buFont typeface="Wingdings" panose="05000000000000000000" pitchFamily="2" charset="2"/>
              <a:buChar char="Ø"/>
            </a:pPr>
            <a:r>
              <a:rPr lang="ja-JP" altLang="en-US" sz="1100" dirty="0"/>
              <a:t>各種資料から産業ごとの営業時間を設定し、営業時間ベースでの夜間の割合を設定。</a:t>
            </a:r>
            <a:endParaRPr lang="en-US" altLang="ja-JP" sz="1100" dirty="0"/>
          </a:p>
          <a:p>
            <a:pPr marL="361950" indent="-203200">
              <a:buFont typeface="Wingdings" panose="05000000000000000000" pitchFamily="2" charset="2"/>
              <a:buChar char="Ø"/>
            </a:pPr>
            <a:r>
              <a:rPr lang="ja-JP" altLang="en-US" sz="1100" dirty="0"/>
              <a:t>営業時間の夜間比率を、経済センサスで集計した売上・従業者数に乗じることで、売上・従業者数の夜間経済分を推計する。</a:t>
            </a:r>
          </a:p>
        </p:txBody>
      </p:sp>
      <p:sp>
        <p:nvSpPr>
          <p:cNvPr id="24" name="テキスト プレースホルダー 2">
            <a:extLst>
              <a:ext uri="{FF2B5EF4-FFF2-40B4-BE49-F238E27FC236}">
                <a16:creationId xmlns:a16="http://schemas.microsoft.com/office/drawing/2014/main" id="{39D5B77D-21A5-45F9-B216-83EED01E4D9C}"/>
              </a:ext>
            </a:extLst>
          </p:cNvPr>
          <p:cNvSpPr txBox="1">
            <a:spLocks/>
          </p:cNvSpPr>
          <p:nvPr/>
        </p:nvSpPr>
        <p:spPr>
          <a:xfrm>
            <a:off x="5706995" y="2442066"/>
            <a:ext cx="1626163" cy="554886"/>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売上</a:t>
            </a:r>
            <a:r>
              <a:rPr lang="en-US" altLang="ja-JP" sz="1200" dirty="0"/>
              <a:t>】【</a:t>
            </a:r>
            <a:r>
              <a:rPr lang="ja-JP" altLang="en-US" sz="1200" dirty="0"/>
              <a:t>従業者数</a:t>
            </a:r>
            <a:r>
              <a:rPr lang="en-US" altLang="ja-JP" sz="1200" dirty="0"/>
              <a:t>】</a:t>
            </a:r>
          </a:p>
          <a:p>
            <a:pPr marL="0"/>
            <a:r>
              <a:rPr lang="ja-JP" altLang="en-US" sz="1200" dirty="0"/>
              <a:t>小分類別・大阪府市</a:t>
            </a:r>
            <a:endParaRPr lang="en-US" altLang="ja-JP" sz="1200" dirty="0"/>
          </a:p>
        </p:txBody>
      </p:sp>
      <p:sp>
        <p:nvSpPr>
          <p:cNvPr id="28" name="テキスト プレースホルダー 2">
            <a:extLst>
              <a:ext uri="{FF2B5EF4-FFF2-40B4-BE49-F238E27FC236}">
                <a16:creationId xmlns:a16="http://schemas.microsoft.com/office/drawing/2014/main" id="{9DCA6A76-72FF-430F-9F9B-55B6E255AB94}"/>
              </a:ext>
            </a:extLst>
          </p:cNvPr>
          <p:cNvSpPr txBox="1">
            <a:spLocks/>
          </p:cNvSpPr>
          <p:nvPr/>
        </p:nvSpPr>
        <p:spPr>
          <a:xfrm>
            <a:off x="7647317" y="2442066"/>
            <a:ext cx="1626163" cy="554886"/>
          </a:xfrm>
          <a:prstGeom prst="rect">
            <a:avLst/>
          </a:prstGeom>
          <a:solidFill>
            <a:schemeClr val="accent4">
              <a:lumMod val="75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ctr"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ja-JP" altLang="en-US" sz="1200" dirty="0"/>
              <a:t>売上の夜間比率</a:t>
            </a:r>
            <a:endParaRPr lang="en-US" altLang="ja-JP" sz="1200" dirty="0"/>
          </a:p>
          <a:p>
            <a:pPr marL="0"/>
            <a:r>
              <a:rPr lang="ja-JP" altLang="en-US" sz="800" dirty="0"/>
              <a:t>（営業時間の夜間比率で代替）</a:t>
            </a:r>
            <a:endParaRPr lang="en-US" altLang="ja-JP" sz="1200" dirty="0"/>
          </a:p>
        </p:txBody>
      </p:sp>
      <p:sp>
        <p:nvSpPr>
          <p:cNvPr id="29" name="乗算記号 28">
            <a:extLst>
              <a:ext uri="{FF2B5EF4-FFF2-40B4-BE49-F238E27FC236}">
                <a16:creationId xmlns:a16="http://schemas.microsoft.com/office/drawing/2014/main" id="{AFDA13B8-2E5E-426E-9B26-6245A3F11772}"/>
              </a:ext>
            </a:extLst>
          </p:cNvPr>
          <p:cNvSpPr/>
          <p:nvPr/>
        </p:nvSpPr>
        <p:spPr>
          <a:xfrm>
            <a:off x="7329264" y="2564904"/>
            <a:ext cx="315702" cy="315702"/>
          </a:xfrm>
          <a:prstGeom prst="mathMultiply">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プレースホルダー 2">
            <a:extLst>
              <a:ext uri="{FF2B5EF4-FFF2-40B4-BE49-F238E27FC236}">
                <a16:creationId xmlns:a16="http://schemas.microsoft.com/office/drawing/2014/main" id="{B458F761-B5C0-4134-AC8A-0818077D7579}"/>
              </a:ext>
            </a:extLst>
          </p:cNvPr>
          <p:cNvSpPr txBox="1">
            <a:spLocks/>
          </p:cNvSpPr>
          <p:nvPr/>
        </p:nvSpPr>
        <p:spPr>
          <a:xfrm>
            <a:off x="6177136" y="3306162"/>
            <a:ext cx="2736304" cy="554886"/>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売上</a:t>
            </a:r>
            <a:r>
              <a:rPr lang="en-US" altLang="ja-JP" sz="1200" dirty="0"/>
              <a:t>】【</a:t>
            </a:r>
            <a:r>
              <a:rPr lang="ja-JP" altLang="en-US" sz="1200" dirty="0"/>
              <a:t>従業者数</a:t>
            </a:r>
            <a:r>
              <a:rPr lang="en-US" altLang="ja-JP" sz="1200" dirty="0"/>
              <a:t>】</a:t>
            </a:r>
          </a:p>
          <a:p>
            <a:pPr marL="0"/>
            <a:r>
              <a:rPr lang="ja-JP" altLang="en-US" sz="1200" dirty="0"/>
              <a:t>小分類別・大阪府市（夜間経済分）</a:t>
            </a:r>
            <a:endParaRPr lang="en-US" altLang="ja-JP" sz="1200" dirty="0"/>
          </a:p>
        </p:txBody>
      </p:sp>
      <p:cxnSp>
        <p:nvCxnSpPr>
          <p:cNvPr id="32" name="直線矢印コネクタ 31">
            <a:extLst>
              <a:ext uri="{FF2B5EF4-FFF2-40B4-BE49-F238E27FC236}">
                <a16:creationId xmlns:a16="http://schemas.microsoft.com/office/drawing/2014/main" id="{D585D6CD-FDED-4BC7-B7A8-F74134418EF8}"/>
              </a:ext>
            </a:extLst>
          </p:cNvPr>
          <p:cNvCxnSpPr>
            <a:cxnSpLocks/>
            <a:stCxn id="5" idx="3"/>
            <a:endCxn id="24" idx="1"/>
          </p:cNvCxnSpPr>
          <p:nvPr/>
        </p:nvCxnSpPr>
        <p:spPr>
          <a:xfrm>
            <a:off x="4917757" y="2431477"/>
            <a:ext cx="789238" cy="28803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8" name="二等辺三角形 37">
            <a:extLst>
              <a:ext uri="{FF2B5EF4-FFF2-40B4-BE49-F238E27FC236}">
                <a16:creationId xmlns:a16="http://schemas.microsoft.com/office/drawing/2014/main" id="{25A77D0B-8A61-48A1-A776-A13681AA65C6}"/>
              </a:ext>
            </a:extLst>
          </p:cNvPr>
          <p:cNvSpPr/>
          <p:nvPr/>
        </p:nvSpPr>
        <p:spPr>
          <a:xfrm flipV="1">
            <a:off x="7163079" y="3081708"/>
            <a:ext cx="648072" cy="165309"/>
          </a:xfrm>
          <a:prstGeom prst="triangle">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39" name="テキスト プレースホルダー 2">
            <a:extLst>
              <a:ext uri="{FF2B5EF4-FFF2-40B4-BE49-F238E27FC236}">
                <a16:creationId xmlns:a16="http://schemas.microsoft.com/office/drawing/2014/main" id="{D87FF332-7337-49BC-8C9C-11931D953F98}"/>
              </a:ext>
            </a:extLst>
          </p:cNvPr>
          <p:cNvSpPr txBox="1">
            <a:spLocks/>
          </p:cNvSpPr>
          <p:nvPr/>
        </p:nvSpPr>
        <p:spPr>
          <a:xfrm>
            <a:off x="1280592" y="5085184"/>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売上</a:t>
            </a:r>
            <a:r>
              <a:rPr lang="en-US" altLang="ja-JP" sz="1200" dirty="0"/>
              <a:t>】</a:t>
            </a:r>
          </a:p>
          <a:p>
            <a:pPr marL="0"/>
            <a:r>
              <a:rPr lang="ja-JP" altLang="en-US" sz="1100" dirty="0"/>
              <a:t>商業・ｻｰﾋﾞｽ業・大阪府市</a:t>
            </a:r>
            <a:endParaRPr lang="en-US" altLang="ja-JP" sz="1100" dirty="0"/>
          </a:p>
        </p:txBody>
      </p:sp>
      <p:sp>
        <p:nvSpPr>
          <p:cNvPr id="40" name="テキスト プレースホルダー 2">
            <a:extLst>
              <a:ext uri="{FF2B5EF4-FFF2-40B4-BE49-F238E27FC236}">
                <a16:creationId xmlns:a16="http://schemas.microsoft.com/office/drawing/2014/main" id="{1C7D0E79-109F-4A67-B916-4E33FAB8C0AB}"/>
              </a:ext>
            </a:extLst>
          </p:cNvPr>
          <p:cNvSpPr txBox="1">
            <a:spLocks/>
          </p:cNvSpPr>
          <p:nvPr/>
        </p:nvSpPr>
        <p:spPr>
          <a:xfrm>
            <a:off x="3224808" y="5085184"/>
            <a:ext cx="1584176" cy="517891"/>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ja-JP" altLang="en-US" sz="1200" dirty="0">
                <a:solidFill>
                  <a:schemeClr val="tx1"/>
                </a:solidFill>
              </a:rPr>
              <a:t>産業連関表</a:t>
            </a:r>
            <a:endParaRPr lang="en-US" altLang="ja-JP" sz="1200" dirty="0">
              <a:solidFill>
                <a:schemeClr val="tx1"/>
              </a:solidFill>
            </a:endParaRPr>
          </a:p>
          <a:p>
            <a:pPr marL="0"/>
            <a:r>
              <a:rPr lang="ja-JP" altLang="en-US" sz="1200" dirty="0">
                <a:solidFill>
                  <a:schemeClr val="tx1"/>
                </a:solidFill>
              </a:rPr>
              <a:t>大阪府・大阪市</a:t>
            </a:r>
            <a:endParaRPr lang="en-US" altLang="ja-JP" sz="1200" dirty="0">
              <a:solidFill>
                <a:schemeClr val="tx1"/>
              </a:solidFill>
            </a:endParaRPr>
          </a:p>
        </p:txBody>
      </p:sp>
      <p:sp>
        <p:nvSpPr>
          <p:cNvPr id="41" name="乗算記号 40">
            <a:extLst>
              <a:ext uri="{FF2B5EF4-FFF2-40B4-BE49-F238E27FC236}">
                <a16:creationId xmlns:a16="http://schemas.microsoft.com/office/drawing/2014/main" id="{06EB00AA-5196-454E-951A-B9F689EDAE06}"/>
              </a:ext>
            </a:extLst>
          </p:cNvPr>
          <p:cNvSpPr/>
          <p:nvPr/>
        </p:nvSpPr>
        <p:spPr>
          <a:xfrm>
            <a:off x="2901337" y="5201530"/>
            <a:ext cx="315702" cy="315702"/>
          </a:xfrm>
          <a:prstGeom prst="mathMultiply">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プレースホルダー 2">
            <a:extLst>
              <a:ext uri="{FF2B5EF4-FFF2-40B4-BE49-F238E27FC236}">
                <a16:creationId xmlns:a16="http://schemas.microsoft.com/office/drawing/2014/main" id="{3BD4EDE4-DDCE-4768-A374-B497744FC2E0}"/>
              </a:ext>
            </a:extLst>
          </p:cNvPr>
          <p:cNvSpPr txBox="1">
            <a:spLocks/>
          </p:cNvSpPr>
          <p:nvPr/>
        </p:nvSpPr>
        <p:spPr>
          <a:xfrm>
            <a:off x="5169024" y="5085184"/>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生産誘発額</a:t>
            </a:r>
            <a:r>
              <a:rPr lang="en-US" altLang="ja-JP" sz="1200" dirty="0"/>
              <a:t>】</a:t>
            </a:r>
          </a:p>
          <a:p>
            <a:pPr marL="0"/>
            <a:r>
              <a:rPr lang="ja-JP" altLang="en-US" sz="1200" dirty="0"/>
              <a:t>周辺産業・大阪府市</a:t>
            </a:r>
            <a:endParaRPr lang="en-US" altLang="ja-JP" sz="1200" dirty="0"/>
          </a:p>
        </p:txBody>
      </p:sp>
      <p:sp>
        <p:nvSpPr>
          <p:cNvPr id="43" name="二等辺三角形 42">
            <a:extLst>
              <a:ext uri="{FF2B5EF4-FFF2-40B4-BE49-F238E27FC236}">
                <a16:creationId xmlns:a16="http://schemas.microsoft.com/office/drawing/2014/main" id="{88CFC55F-D674-4973-AA5F-750EB577038F}"/>
              </a:ext>
            </a:extLst>
          </p:cNvPr>
          <p:cNvSpPr/>
          <p:nvPr/>
        </p:nvSpPr>
        <p:spPr>
          <a:xfrm rot="16200000" flipV="1">
            <a:off x="4839664" y="5259880"/>
            <a:ext cx="324036" cy="190667"/>
          </a:xfrm>
          <a:prstGeom prst="triangle">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44" name="テキスト プレースホルダー 2">
            <a:extLst>
              <a:ext uri="{FF2B5EF4-FFF2-40B4-BE49-F238E27FC236}">
                <a16:creationId xmlns:a16="http://schemas.microsoft.com/office/drawing/2014/main" id="{092FEFA1-4578-49D6-86E8-F238E84E3301}"/>
              </a:ext>
            </a:extLst>
          </p:cNvPr>
          <p:cNvSpPr txBox="1">
            <a:spLocks/>
          </p:cNvSpPr>
          <p:nvPr/>
        </p:nvSpPr>
        <p:spPr>
          <a:xfrm>
            <a:off x="6825208" y="5085184"/>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労働誘発量</a:t>
            </a:r>
            <a:r>
              <a:rPr lang="en-US" altLang="ja-JP" sz="1200" dirty="0"/>
              <a:t>】</a:t>
            </a:r>
          </a:p>
          <a:p>
            <a:pPr marL="0"/>
            <a:r>
              <a:rPr lang="ja-JP" altLang="en-US" sz="1200" dirty="0"/>
              <a:t>周辺産業・大阪府市</a:t>
            </a:r>
            <a:endParaRPr lang="en-US" altLang="ja-JP" sz="1200" dirty="0"/>
          </a:p>
        </p:txBody>
      </p:sp>
      <p:sp>
        <p:nvSpPr>
          <p:cNvPr id="45" name="テキスト プレースホルダー 2">
            <a:extLst>
              <a:ext uri="{FF2B5EF4-FFF2-40B4-BE49-F238E27FC236}">
                <a16:creationId xmlns:a16="http://schemas.microsoft.com/office/drawing/2014/main" id="{62D9CA1A-1A78-47ED-B581-2ABE2FCCDB37}"/>
              </a:ext>
            </a:extLst>
          </p:cNvPr>
          <p:cNvSpPr txBox="1">
            <a:spLocks/>
          </p:cNvSpPr>
          <p:nvPr/>
        </p:nvSpPr>
        <p:spPr>
          <a:xfrm>
            <a:off x="1568624" y="5863437"/>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売上</a:t>
            </a:r>
            <a:r>
              <a:rPr lang="en-US" altLang="ja-JP" sz="1200" dirty="0"/>
              <a:t>】</a:t>
            </a:r>
          </a:p>
          <a:p>
            <a:pPr marL="0"/>
            <a:r>
              <a:rPr lang="ja-JP" altLang="en-US" sz="1100" dirty="0"/>
              <a:t>商業・ｻｰﾋﾞｽ業・大阪府市</a:t>
            </a:r>
            <a:endParaRPr lang="en-US" altLang="ja-JP" sz="1100" dirty="0"/>
          </a:p>
        </p:txBody>
      </p:sp>
      <p:sp>
        <p:nvSpPr>
          <p:cNvPr id="46" name="テキスト プレースホルダー 2">
            <a:extLst>
              <a:ext uri="{FF2B5EF4-FFF2-40B4-BE49-F238E27FC236}">
                <a16:creationId xmlns:a16="http://schemas.microsoft.com/office/drawing/2014/main" id="{E424A22E-2467-45FF-A090-3D281DA4C769}"/>
              </a:ext>
            </a:extLst>
          </p:cNvPr>
          <p:cNvSpPr txBox="1">
            <a:spLocks/>
          </p:cNvSpPr>
          <p:nvPr/>
        </p:nvSpPr>
        <p:spPr>
          <a:xfrm>
            <a:off x="3224808" y="5863437"/>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生産誘発額</a:t>
            </a:r>
            <a:r>
              <a:rPr lang="en-US" altLang="ja-JP" sz="1200" dirty="0"/>
              <a:t>】</a:t>
            </a:r>
          </a:p>
          <a:p>
            <a:pPr marL="0"/>
            <a:r>
              <a:rPr lang="ja-JP" altLang="en-US" sz="1200" dirty="0"/>
              <a:t>周辺産業・大阪府市</a:t>
            </a:r>
            <a:endParaRPr lang="en-US" altLang="ja-JP" sz="1200" dirty="0"/>
          </a:p>
        </p:txBody>
      </p:sp>
      <p:sp>
        <p:nvSpPr>
          <p:cNvPr id="48" name="テキスト プレースホルダー 2">
            <a:extLst>
              <a:ext uri="{FF2B5EF4-FFF2-40B4-BE49-F238E27FC236}">
                <a16:creationId xmlns:a16="http://schemas.microsoft.com/office/drawing/2014/main" id="{C181D27D-3B6A-4697-BE80-D8C975222986}"/>
              </a:ext>
            </a:extLst>
          </p:cNvPr>
          <p:cNvSpPr txBox="1">
            <a:spLocks/>
          </p:cNvSpPr>
          <p:nvPr/>
        </p:nvSpPr>
        <p:spPr>
          <a:xfrm>
            <a:off x="5169024" y="5877272"/>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従業者数</a:t>
            </a:r>
            <a:r>
              <a:rPr lang="en-US" altLang="ja-JP" sz="1200" dirty="0"/>
              <a:t>】</a:t>
            </a:r>
          </a:p>
          <a:p>
            <a:pPr marL="0"/>
            <a:r>
              <a:rPr lang="ja-JP" altLang="en-US" sz="1100" dirty="0"/>
              <a:t>商業・ｻｰﾋﾞｽ業・大阪府市</a:t>
            </a:r>
            <a:endParaRPr lang="en-US" altLang="ja-JP" sz="1100" dirty="0"/>
          </a:p>
        </p:txBody>
      </p:sp>
      <p:sp>
        <p:nvSpPr>
          <p:cNvPr id="49" name="テキスト プレースホルダー 2">
            <a:extLst>
              <a:ext uri="{FF2B5EF4-FFF2-40B4-BE49-F238E27FC236}">
                <a16:creationId xmlns:a16="http://schemas.microsoft.com/office/drawing/2014/main" id="{D39B172C-1F30-4F94-B366-7186B028BCBE}"/>
              </a:ext>
            </a:extLst>
          </p:cNvPr>
          <p:cNvSpPr txBox="1">
            <a:spLocks/>
          </p:cNvSpPr>
          <p:nvPr/>
        </p:nvSpPr>
        <p:spPr>
          <a:xfrm>
            <a:off x="6825208" y="5863437"/>
            <a:ext cx="1584176" cy="517891"/>
          </a:xfrm>
          <a:prstGeom prst="rect">
            <a:avLst/>
          </a:prstGeom>
          <a:solidFill>
            <a:schemeClr val="bg2">
              <a:lumMod val="5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noAutofit/>
          </a:bodyPr>
          <a:lstStyle>
            <a:defPPr>
              <a:defRPr lang="ja-JP"/>
            </a:defPPr>
            <a:lvl1pPr marL="90487" indent="0" algn="ctr">
              <a:spcBef>
                <a:spcPts val="432"/>
              </a:spcBef>
              <a:buFont typeface="Arial" pitchFamily="34" charset="0"/>
              <a:buNone/>
              <a:defRPr baseline="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spcBef>
                <a:spcPts val="336"/>
              </a:spcBef>
              <a:buClr>
                <a:srgbClr val="3E5E84"/>
              </a:buClr>
              <a:buFont typeface="Wingdings" pitchFamily="2" charset="2"/>
              <a:buChar char="n"/>
              <a:defRPr sz="1100" baseline="0">
                <a:latin typeface="Meiryo UI" panose="020B0604030504040204" pitchFamily="50" charset="-128"/>
                <a:ea typeface="Meiryo UI" panose="020B0604030504040204" pitchFamily="50" charset="-128"/>
                <a:cs typeface="Meiryo UI" panose="020B0604030504040204" pitchFamily="50" charset="-128"/>
              </a:defRPr>
            </a:lvl2pPr>
            <a:lvl3pPr marL="571500" indent="-190500">
              <a:spcBef>
                <a:spcPts val="288"/>
              </a:spcBef>
              <a:buClr>
                <a:srgbClr val="808080"/>
              </a:buClr>
              <a:buFont typeface="Wingdings" pitchFamily="2" charset="2"/>
              <a:buChar char="n"/>
              <a:defRPr sz="1050" baseline="0">
                <a:latin typeface="Meiryo UI" panose="020B0604030504040204" pitchFamily="50" charset="-128"/>
                <a:ea typeface="Meiryo UI" panose="020B0604030504040204" pitchFamily="50" charset="-128"/>
                <a:cs typeface="Meiryo UI" panose="020B0604030504040204" pitchFamily="50" charset="-128"/>
              </a:defRPr>
            </a:lvl3pPr>
            <a:lvl4pPr marL="825500" indent="-190500">
              <a:spcBef>
                <a:spcPts val="288"/>
              </a:spcBef>
              <a:buClr>
                <a:srgbClr val="558C99"/>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4pPr>
            <a:lvl5pPr marL="1079500" indent="-190500">
              <a:spcBef>
                <a:spcPts val="288"/>
              </a:spcBef>
              <a:buClr>
                <a:srgbClr val="C0C0C0"/>
              </a:buClr>
              <a:buFont typeface="Wingdings" pitchFamily="2" charset="2"/>
              <a:buChar char="l"/>
              <a:defRPr sz="1050" baseline="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a:r>
              <a:rPr lang="en-US" altLang="ja-JP" sz="1200" dirty="0"/>
              <a:t>【</a:t>
            </a:r>
            <a:r>
              <a:rPr lang="ja-JP" altLang="en-US" sz="1200" dirty="0"/>
              <a:t>労働誘発量</a:t>
            </a:r>
            <a:r>
              <a:rPr lang="en-US" altLang="ja-JP" sz="1200" dirty="0"/>
              <a:t>】</a:t>
            </a:r>
          </a:p>
          <a:p>
            <a:pPr marL="0"/>
            <a:r>
              <a:rPr lang="ja-JP" altLang="en-US" sz="1200" dirty="0"/>
              <a:t>周辺産業・大阪府市</a:t>
            </a:r>
            <a:endParaRPr lang="en-US" altLang="ja-JP" sz="1200" dirty="0"/>
          </a:p>
        </p:txBody>
      </p:sp>
      <p:cxnSp>
        <p:nvCxnSpPr>
          <p:cNvPr id="50" name="直線矢印コネクタ 49">
            <a:extLst>
              <a:ext uri="{FF2B5EF4-FFF2-40B4-BE49-F238E27FC236}">
                <a16:creationId xmlns:a16="http://schemas.microsoft.com/office/drawing/2014/main" id="{83FC5E70-B3A0-43B5-8C8A-C7384A57B41A}"/>
              </a:ext>
            </a:extLst>
          </p:cNvPr>
          <p:cNvCxnSpPr>
            <a:cxnSpLocks/>
            <a:stCxn id="30" idx="2"/>
            <a:endCxn id="39" idx="1"/>
          </p:cNvCxnSpPr>
          <p:nvPr/>
        </p:nvCxnSpPr>
        <p:spPr>
          <a:xfrm rot="5400000">
            <a:off x="3671399" y="1470241"/>
            <a:ext cx="1483082" cy="6264696"/>
          </a:xfrm>
          <a:prstGeom prst="bentConnector4">
            <a:avLst>
              <a:gd name="adj1" fmla="val 8901"/>
              <a:gd name="adj2" fmla="val 115326"/>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49">
            <a:extLst>
              <a:ext uri="{FF2B5EF4-FFF2-40B4-BE49-F238E27FC236}">
                <a16:creationId xmlns:a16="http://schemas.microsoft.com/office/drawing/2014/main" id="{2DE92EA1-908B-4198-84A7-E3C272FF8297}"/>
              </a:ext>
            </a:extLst>
          </p:cNvPr>
          <p:cNvCxnSpPr>
            <a:cxnSpLocks/>
            <a:stCxn id="42" idx="2"/>
            <a:endCxn id="46" idx="0"/>
          </p:cNvCxnSpPr>
          <p:nvPr/>
        </p:nvCxnSpPr>
        <p:spPr>
          <a:xfrm flipH="1">
            <a:off x="4016896" y="5603075"/>
            <a:ext cx="1944216" cy="26036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49">
            <a:extLst>
              <a:ext uri="{FF2B5EF4-FFF2-40B4-BE49-F238E27FC236}">
                <a16:creationId xmlns:a16="http://schemas.microsoft.com/office/drawing/2014/main" id="{9848E788-1393-453B-A04D-44885513364F}"/>
              </a:ext>
            </a:extLst>
          </p:cNvPr>
          <p:cNvCxnSpPr>
            <a:cxnSpLocks/>
            <a:stCxn id="30" idx="3"/>
            <a:endCxn id="48" idx="0"/>
          </p:cNvCxnSpPr>
          <p:nvPr/>
        </p:nvCxnSpPr>
        <p:spPr>
          <a:xfrm flipH="1">
            <a:off x="5961112" y="3583605"/>
            <a:ext cx="2952328" cy="2293667"/>
          </a:xfrm>
          <a:prstGeom prst="bentConnector4">
            <a:avLst>
              <a:gd name="adj1" fmla="val -7743"/>
              <a:gd name="adj2" fmla="val 93589"/>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49">
            <a:extLst>
              <a:ext uri="{FF2B5EF4-FFF2-40B4-BE49-F238E27FC236}">
                <a16:creationId xmlns:a16="http://schemas.microsoft.com/office/drawing/2014/main" id="{695FD2B6-C1B2-472F-B628-51B63F8921E0}"/>
              </a:ext>
            </a:extLst>
          </p:cNvPr>
          <p:cNvCxnSpPr>
            <a:cxnSpLocks/>
            <a:stCxn id="39" idx="2"/>
            <a:endCxn id="45" idx="0"/>
          </p:cNvCxnSpPr>
          <p:nvPr/>
        </p:nvCxnSpPr>
        <p:spPr>
          <a:xfrm rot="16200000" flipH="1">
            <a:off x="2086515" y="5589240"/>
            <a:ext cx="260362" cy="288032"/>
          </a:xfrm>
          <a:prstGeom prst="bentConnector3">
            <a:avLst>
              <a:gd name="adj1" fmla="val 50000"/>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49">
            <a:extLst>
              <a:ext uri="{FF2B5EF4-FFF2-40B4-BE49-F238E27FC236}">
                <a16:creationId xmlns:a16="http://schemas.microsoft.com/office/drawing/2014/main" id="{79393729-2D61-4890-B9D8-E84DBBF667C0}"/>
              </a:ext>
            </a:extLst>
          </p:cNvPr>
          <p:cNvCxnSpPr>
            <a:cxnSpLocks/>
            <a:stCxn id="44" idx="2"/>
            <a:endCxn id="49" idx="0"/>
          </p:cNvCxnSpPr>
          <p:nvPr/>
        </p:nvCxnSpPr>
        <p:spPr>
          <a:xfrm>
            <a:off x="7617296" y="5603075"/>
            <a:ext cx="0" cy="26036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DD457BC8-3C6F-4D7B-B4A8-1AEB851FB022}"/>
              </a:ext>
            </a:extLst>
          </p:cNvPr>
          <p:cNvSpPr/>
          <p:nvPr/>
        </p:nvSpPr>
        <p:spPr>
          <a:xfrm>
            <a:off x="704528" y="5782959"/>
            <a:ext cx="4169168" cy="67037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a:extLst>
              <a:ext uri="{FF2B5EF4-FFF2-40B4-BE49-F238E27FC236}">
                <a16:creationId xmlns:a16="http://schemas.microsoft.com/office/drawing/2014/main" id="{27C581EB-ECFC-49C5-A491-A983F557B22F}"/>
              </a:ext>
            </a:extLst>
          </p:cNvPr>
          <p:cNvSpPr txBox="1"/>
          <p:nvPr/>
        </p:nvSpPr>
        <p:spPr>
          <a:xfrm>
            <a:off x="828799" y="5939988"/>
            <a:ext cx="615553" cy="369332"/>
          </a:xfrm>
          <a:prstGeom prst="rect">
            <a:avLst/>
          </a:prstGeom>
          <a:noFill/>
          <a:ln>
            <a:noFill/>
          </a:ln>
        </p:spPr>
        <p:txBody>
          <a:bodyPr wrap="none" lIns="0" tIns="0" rIns="0" bIns="0"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夜間経済</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経済規模</a:t>
            </a:r>
          </a:p>
        </p:txBody>
      </p:sp>
      <p:sp>
        <p:nvSpPr>
          <p:cNvPr id="75" name="正方形/長方形 74">
            <a:extLst>
              <a:ext uri="{FF2B5EF4-FFF2-40B4-BE49-F238E27FC236}">
                <a16:creationId xmlns:a16="http://schemas.microsoft.com/office/drawing/2014/main" id="{7F01A9F4-1616-4AD4-98B4-9C68CF35253E}"/>
              </a:ext>
            </a:extLst>
          </p:cNvPr>
          <p:cNvSpPr/>
          <p:nvPr/>
        </p:nvSpPr>
        <p:spPr>
          <a:xfrm>
            <a:off x="5104312" y="5790024"/>
            <a:ext cx="4169168" cy="67037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a:extLst>
              <a:ext uri="{FF2B5EF4-FFF2-40B4-BE49-F238E27FC236}">
                <a16:creationId xmlns:a16="http://schemas.microsoft.com/office/drawing/2014/main" id="{E0DC13F3-655C-45BC-8D4F-CFC0A3A8FACA}"/>
              </a:ext>
            </a:extLst>
          </p:cNvPr>
          <p:cNvSpPr txBox="1"/>
          <p:nvPr/>
        </p:nvSpPr>
        <p:spPr>
          <a:xfrm>
            <a:off x="8513911" y="5949280"/>
            <a:ext cx="615553" cy="369332"/>
          </a:xfrm>
          <a:prstGeom prst="rect">
            <a:avLst/>
          </a:prstGeom>
          <a:noFill/>
          <a:ln>
            <a:noFill/>
          </a:ln>
        </p:spPr>
        <p:txBody>
          <a:bodyPr wrap="none" lIns="0" tIns="0" rIns="0" bIns="0"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夜間経済</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雇用規模</a:t>
            </a:r>
            <a:endPar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43937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228882-C91E-4F27-92AA-DE253C2B6BD8}"/>
              </a:ext>
            </a:extLst>
          </p:cNvPr>
          <p:cNvSpPr>
            <a:spLocks noGrp="1"/>
          </p:cNvSpPr>
          <p:nvPr>
            <p:ph type="title"/>
          </p:nvPr>
        </p:nvSpPr>
        <p:spPr/>
        <p:txBody>
          <a:bodyPr/>
          <a:lstStyle/>
          <a:p>
            <a:r>
              <a:rPr kumimoji="1" lang="ja-JP" altLang="en-US" dirty="0"/>
              <a:t>夜間</a:t>
            </a:r>
            <a:r>
              <a:rPr kumimoji="1" lang="ja-JP" altLang="en-US" dirty="0" smtClean="0"/>
              <a:t>経済規模の推計における条件</a:t>
            </a:r>
            <a:r>
              <a:rPr kumimoji="1" lang="ja-JP" altLang="en-US" dirty="0"/>
              <a:t>設定</a:t>
            </a:r>
          </a:p>
        </p:txBody>
      </p:sp>
      <p:graphicFrame>
        <p:nvGraphicFramePr>
          <p:cNvPr id="6" name="表 5">
            <a:extLst>
              <a:ext uri="{FF2B5EF4-FFF2-40B4-BE49-F238E27FC236}">
                <a16:creationId xmlns:a16="http://schemas.microsoft.com/office/drawing/2014/main" id="{5E607122-C34E-462C-94FD-4DB20D0E968B}"/>
              </a:ext>
            </a:extLst>
          </p:cNvPr>
          <p:cNvGraphicFramePr>
            <a:graphicFrameLocks noGrp="1"/>
          </p:cNvGraphicFramePr>
          <p:nvPr>
            <p:extLst>
              <p:ext uri="{D42A27DB-BD31-4B8C-83A1-F6EECF244321}">
                <p14:modId xmlns:p14="http://schemas.microsoft.com/office/powerpoint/2010/main" val="257033214"/>
              </p:ext>
            </p:extLst>
          </p:nvPr>
        </p:nvGraphicFramePr>
        <p:xfrm>
          <a:off x="632520" y="1582256"/>
          <a:ext cx="8640960" cy="487680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361448835"/>
                    </a:ext>
                  </a:extLst>
                </a:gridCol>
                <a:gridCol w="6624736">
                  <a:extLst>
                    <a:ext uri="{9D8B030D-6E8A-4147-A177-3AD203B41FA5}">
                      <a16:colId xmlns:a16="http://schemas.microsoft.com/office/drawing/2014/main" val="815154773"/>
                    </a:ext>
                  </a:extLst>
                </a:gridCol>
              </a:tblGrid>
              <a:tr h="264029">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項目</a:t>
                      </a: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本業務での設定</a:t>
                      </a:r>
                    </a:p>
                  </a:txBody>
                  <a:tcPr/>
                </a:tc>
                <a:extLst>
                  <a:ext uri="{0D108BD9-81ED-4DB2-BD59-A6C34878D82A}">
                    <a16:rowId xmlns:a16="http://schemas.microsoft.com/office/drawing/2014/main" val="1213590713"/>
                  </a:ext>
                </a:extLst>
              </a:tr>
              <a:tr h="264029">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対象とする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夜間の時間帯</a:t>
                      </a:r>
                    </a:p>
                  </a:txBody>
                  <a:tcPr anchor="ctr"/>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時～翌朝</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17:59】【18:00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20:59】【21:00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23:59】【0:00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4:59】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時間帯の内訳も推計）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876011748"/>
                  </a:ext>
                </a:extLst>
              </a:tr>
              <a:tr h="264029">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夜間の直接消費の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対象となる産業</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経済センサスから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産業別の売上を集計）</a:t>
                      </a:r>
                    </a:p>
                  </a:txBody>
                  <a:tcPr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・夜間の直接消費の対象となる産業は以下のとおりに設定。</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小売業：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561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百貨店・総合スーパー、</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569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その他の各種商品小売業</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585</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酒小売業、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589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その他の飲食料品小売業</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宿泊業：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751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旅館・ホテル、</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752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簡易宿所、</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753</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下宿業、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759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その他の宿泊業</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飲食業：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食堂・レストラン、</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専門料理店、</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763</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そば・うどん店、</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764</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すし店、</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765</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酒場，ビヤホール、</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766</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バー，キャバレー，ナイトクラブ</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767</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喫茶店、</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769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その他の飲食店</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771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持ち帰り飲食サービス業、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772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配達飲食サービス業</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娯楽業：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801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映画館、</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802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興行場・興行団、</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805</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公園・遊園地、</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806</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遊戯場</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809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その他の娯楽業</a:t>
                      </a:r>
                    </a:p>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注）数字は</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経済センサスにおける産業分類番号（小分類）</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514136805"/>
                  </a:ext>
                </a:extLst>
              </a:tr>
              <a:tr h="264029">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産業ごとの売上の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夜間比率</a:t>
                      </a:r>
                    </a:p>
                  </a:txBody>
                  <a:tcPr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・小売業については、</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商業統計表</a:t>
                      </a:r>
                      <a:r>
                        <a:rPr kumimoji="1" lang="zh-TW" altLang="en-US" sz="1200" dirty="0">
                          <a:latin typeface="Meiryo UI" panose="020B0604030504040204" pitchFamily="50" charset="-128"/>
                          <a:ea typeface="Meiryo UI" panose="020B0604030504040204" pitchFamily="50" charset="-128"/>
                          <a:cs typeface="Meiryo UI" panose="020B0604030504040204" pitchFamily="50" charset="-128"/>
                        </a:rPr>
                        <a:t>立地環境特性別統計編</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より産業別の営業時間を設定。</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・飲食業については、</a:t>
                      </a:r>
                      <a:r>
                        <a:rPr kumimoji="1" lang="zh-TW" altLang="en-US" sz="1200" dirty="0">
                          <a:latin typeface="Meiryo UI" panose="020B0604030504040204" pitchFamily="50" charset="-128"/>
                          <a:ea typeface="Meiryo UI" panose="020B0604030504040204" pitchFamily="50" charset="-128"/>
                          <a:cs typeface="Meiryo UI" panose="020B0604030504040204" pitchFamily="50" charset="-128"/>
                        </a:rPr>
                        <a:t>生活衛生関係営業経営実態調査</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（厚生労働省）より産業別の営業時間を設定。</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・その他の産業については産業ごとに営業時間の仮説をおき設定。</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詳細は後述</a:t>
                      </a:r>
                    </a:p>
                  </a:txBody>
                  <a:tcPr/>
                </a:tc>
                <a:extLst>
                  <a:ext uri="{0D108BD9-81ED-4DB2-BD59-A6C34878D82A}">
                    <a16:rowId xmlns:a16="http://schemas.microsoft.com/office/drawing/2014/main" val="868936733"/>
                  </a:ext>
                </a:extLst>
              </a:tr>
              <a:tr h="264029">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直接消費が波及する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関連産業</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（産業連関分析で推計）</a:t>
                      </a:r>
                    </a:p>
                  </a:txBody>
                  <a:tcPr anchor="ctr"/>
                </a:tc>
                <a:tc>
                  <a:txBody>
                    <a:bodyPr/>
                    <a:lstStyle/>
                    <a:p>
                      <a:pPr marL="90488" indent="-90488"/>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・大阪府・大阪市の産業連関表（</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部門）で規定されている全産業</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ただし、直接消費の対象とする産業分類が含まれる「商業」「対個人サービス」については、生産誘発量を計上すると一部が直接消費と重複計上となることが懸念されるため、計上の対象外とする。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526560170"/>
                  </a:ext>
                </a:extLst>
              </a:tr>
            </a:tbl>
          </a:graphicData>
        </a:graphic>
      </p:graphicFrame>
      <p:sp>
        <p:nvSpPr>
          <p:cNvPr id="5" name="テキスト プレースホルダー 4">
            <a:extLst>
              <a:ext uri="{FF2B5EF4-FFF2-40B4-BE49-F238E27FC236}">
                <a16:creationId xmlns:a16="http://schemas.microsoft.com/office/drawing/2014/main" id="{C35EA62B-453E-482F-9815-6C3DABEC0A83}"/>
              </a:ext>
            </a:extLst>
          </p:cNvPr>
          <p:cNvSpPr>
            <a:spLocks noGrp="1"/>
          </p:cNvSpPr>
          <p:nvPr>
            <p:ph type="body" sz="quarter" idx="10"/>
          </p:nvPr>
        </p:nvSpPr>
        <p:spPr>
          <a:xfrm>
            <a:off x="410400" y="1294804"/>
            <a:ext cx="9086400" cy="215444"/>
          </a:xfrm>
        </p:spPr>
        <p:txBody>
          <a:bodyPr/>
          <a:lstStyle/>
          <a:p>
            <a:r>
              <a:rPr lang="ja-JP" altLang="en-US" b="1" dirty="0"/>
              <a:t>●各項目の設定条件</a:t>
            </a:r>
          </a:p>
        </p:txBody>
      </p:sp>
      <p:sp>
        <p:nvSpPr>
          <p:cNvPr id="7" name="テキスト プレースホルダー 2">
            <a:extLst>
              <a:ext uri="{FF2B5EF4-FFF2-40B4-BE49-F238E27FC236}">
                <a16:creationId xmlns:a16="http://schemas.microsoft.com/office/drawing/2014/main" id="{14850FC5-31A2-4B0A-B6F4-B224AD40D701}"/>
              </a:ext>
            </a:extLst>
          </p:cNvPr>
          <p:cNvSpPr txBox="1">
            <a:spLocks/>
          </p:cNvSpPr>
          <p:nvPr/>
        </p:nvSpPr>
        <p:spPr>
          <a:xfrm>
            <a:off x="410400" y="908720"/>
            <a:ext cx="9086400" cy="288147"/>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sp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975" indent="-180975">
              <a:buFont typeface="Arial" pitchFamily="34" charset="0"/>
              <a:buChar char="•"/>
            </a:pPr>
            <a:r>
              <a:rPr lang="ja-JP" altLang="en-US" dirty="0" smtClean="0"/>
              <a:t>以下</a:t>
            </a:r>
            <a:r>
              <a:rPr lang="ja-JP" altLang="en-US" dirty="0"/>
              <a:t>の条件で大阪府・大阪市の夜間経済規模を推計する。</a:t>
            </a:r>
          </a:p>
        </p:txBody>
      </p:sp>
    </p:spTree>
    <p:extLst>
      <p:ext uri="{BB962C8B-B14F-4D97-AF65-F5344CB8AC3E}">
        <p14:creationId xmlns:p14="http://schemas.microsoft.com/office/powerpoint/2010/main" val="2664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E1B7DF-DC48-4757-A77E-0A9BD7D5CF5C}"/>
              </a:ext>
            </a:extLst>
          </p:cNvPr>
          <p:cNvSpPr>
            <a:spLocks noGrp="1"/>
          </p:cNvSpPr>
          <p:nvPr>
            <p:ph type="title"/>
          </p:nvPr>
        </p:nvSpPr>
        <p:spPr/>
        <p:txBody>
          <a:bodyPr/>
          <a:lstStyle/>
          <a:p>
            <a:r>
              <a:rPr kumimoji="1" lang="ja-JP" altLang="en-US" dirty="0"/>
              <a:t>夜間の直接消費の対象として設定する産業</a:t>
            </a:r>
          </a:p>
        </p:txBody>
      </p:sp>
      <p:sp>
        <p:nvSpPr>
          <p:cNvPr id="3" name="テキスト プレースホルダー 2">
            <a:extLst>
              <a:ext uri="{FF2B5EF4-FFF2-40B4-BE49-F238E27FC236}">
                <a16:creationId xmlns:a16="http://schemas.microsoft.com/office/drawing/2014/main" id="{E86AA059-CAA4-435B-BAFB-FFC233A50789}"/>
              </a:ext>
            </a:extLst>
          </p:cNvPr>
          <p:cNvSpPr>
            <a:spLocks noGrp="1"/>
          </p:cNvSpPr>
          <p:nvPr>
            <p:ph type="body" sz="quarter" idx="10"/>
          </p:nvPr>
        </p:nvSpPr>
        <p:spPr>
          <a:xfrm>
            <a:off x="410400" y="1989420"/>
            <a:ext cx="9086400" cy="215444"/>
          </a:xfrm>
        </p:spPr>
        <p:txBody>
          <a:bodyPr/>
          <a:lstStyle/>
          <a:p>
            <a:r>
              <a:rPr lang="ja-JP" altLang="en-US" b="1" dirty="0"/>
              <a:t>●夜間の直接消費の対象となる産業（詳細）</a:t>
            </a:r>
          </a:p>
        </p:txBody>
      </p:sp>
      <p:pic>
        <p:nvPicPr>
          <p:cNvPr id="5" name="図 4">
            <a:extLst>
              <a:ext uri="{FF2B5EF4-FFF2-40B4-BE49-F238E27FC236}">
                <a16:creationId xmlns:a16="http://schemas.microsoft.com/office/drawing/2014/main" id="{178D8BEB-0C7E-4762-9341-5DA7A3A14E00}"/>
              </a:ext>
            </a:extLst>
          </p:cNvPr>
          <p:cNvPicPr>
            <a:picLocks noChangeAspect="1"/>
          </p:cNvPicPr>
          <p:nvPr/>
        </p:nvPicPr>
        <p:blipFill>
          <a:blip r:embed="rId2"/>
          <a:stretch>
            <a:fillRect/>
          </a:stretch>
        </p:blipFill>
        <p:spPr>
          <a:xfrm>
            <a:off x="478432" y="2338865"/>
            <a:ext cx="8795048" cy="3538407"/>
          </a:xfrm>
          <a:prstGeom prst="rect">
            <a:avLst/>
          </a:prstGeom>
        </p:spPr>
      </p:pic>
      <p:sp>
        <p:nvSpPr>
          <p:cNvPr id="6" name="テキスト プレースホルダー 2">
            <a:extLst>
              <a:ext uri="{FF2B5EF4-FFF2-40B4-BE49-F238E27FC236}">
                <a16:creationId xmlns:a16="http://schemas.microsoft.com/office/drawing/2014/main" id="{75CADA99-051D-4BCB-AA2E-5449C1119886}"/>
              </a:ext>
            </a:extLst>
          </p:cNvPr>
          <p:cNvSpPr txBox="1">
            <a:spLocks/>
          </p:cNvSpPr>
          <p:nvPr/>
        </p:nvSpPr>
        <p:spPr>
          <a:xfrm>
            <a:off x="410400" y="908720"/>
            <a:ext cx="9086400" cy="770330"/>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sp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975" indent="-180975">
              <a:buFont typeface="Arial" pitchFamily="34" charset="0"/>
              <a:buChar char="•"/>
            </a:pPr>
            <a:r>
              <a:rPr lang="ja-JP" altLang="en-US" dirty="0"/>
              <a:t>夜間の直接消費の対象となる産業は以下のとおりに設定。</a:t>
            </a:r>
            <a:endParaRPr lang="en-US" altLang="ja-JP" dirty="0"/>
          </a:p>
          <a:p>
            <a:pPr marL="180975" indent="-180975">
              <a:buFont typeface="Arial" pitchFamily="34" charset="0"/>
              <a:buChar char="•"/>
            </a:pPr>
            <a:r>
              <a:rPr lang="ja-JP" altLang="en-US" dirty="0"/>
              <a:t>オーストラリアでの推計におけるコア産業と比べると、百貨店、その他の各種商品小売業、宿泊業を追加しており、より広い消費を対象にしている。</a:t>
            </a:r>
          </a:p>
        </p:txBody>
      </p:sp>
    </p:spTree>
    <p:extLst>
      <p:ext uri="{BB962C8B-B14F-4D97-AF65-F5344CB8AC3E}">
        <p14:creationId xmlns:p14="http://schemas.microsoft.com/office/powerpoint/2010/main" val="164533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E1B7DF-DC48-4757-A77E-0A9BD7D5CF5C}"/>
              </a:ext>
            </a:extLst>
          </p:cNvPr>
          <p:cNvSpPr>
            <a:spLocks noGrp="1"/>
          </p:cNvSpPr>
          <p:nvPr>
            <p:ph type="title"/>
          </p:nvPr>
        </p:nvSpPr>
        <p:spPr/>
        <p:txBody>
          <a:bodyPr>
            <a:normAutofit/>
          </a:bodyPr>
          <a:lstStyle/>
          <a:p>
            <a:r>
              <a:rPr lang="ja-JP" altLang="en-US" dirty="0"/>
              <a:t>産業ごとの夜間比率の設定方法</a:t>
            </a:r>
            <a:endParaRPr kumimoji="1" lang="ja-JP" altLang="en-US" dirty="0"/>
          </a:p>
        </p:txBody>
      </p:sp>
      <p:sp>
        <p:nvSpPr>
          <p:cNvPr id="3" name="テキスト プレースホルダー 2">
            <a:extLst>
              <a:ext uri="{FF2B5EF4-FFF2-40B4-BE49-F238E27FC236}">
                <a16:creationId xmlns:a16="http://schemas.microsoft.com/office/drawing/2014/main" id="{E86AA059-CAA4-435B-BAFB-FFC233A50789}"/>
              </a:ext>
            </a:extLst>
          </p:cNvPr>
          <p:cNvSpPr>
            <a:spLocks noGrp="1"/>
          </p:cNvSpPr>
          <p:nvPr>
            <p:ph type="body" sz="quarter" idx="10"/>
          </p:nvPr>
        </p:nvSpPr>
        <p:spPr>
          <a:xfrm>
            <a:off x="410400" y="1269340"/>
            <a:ext cx="9086400" cy="215444"/>
          </a:xfrm>
        </p:spPr>
        <p:txBody>
          <a:bodyPr/>
          <a:lstStyle/>
          <a:p>
            <a:r>
              <a:rPr kumimoji="1" lang="ja-JP" altLang="en-US" b="1" dirty="0"/>
              <a:t>●産業ごとの売上の夜間比率の設定方法</a:t>
            </a:r>
          </a:p>
        </p:txBody>
      </p:sp>
      <p:sp>
        <p:nvSpPr>
          <p:cNvPr id="7" name="テキスト プレースホルダー 2">
            <a:extLst>
              <a:ext uri="{FF2B5EF4-FFF2-40B4-BE49-F238E27FC236}">
                <a16:creationId xmlns:a16="http://schemas.microsoft.com/office/drawing/2014/main" id="{FB8DD38D-D3A5-446F-AF69-9CB5D3635958}"/>
              </a:ext>
            </a:extLst>
          </p:cNvPr>
          <p:cNvSpPr txBox="1">
            <a:spLocks/>
          </p:cNvSpPr>
          <p:nvPr/>
        </p:nvSpPr>
        <p:spPr>
          <a:xfrm>
            <a:off x="410400" y="908720"/>
            <a:ext cx="9086400" cy="288147"/>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sp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975" indent="-180975">
              <a:buFont typeface="Arial" pitchFamily="34" charset="0"/>
              <a:buChar char="•"/>
            </a:pPr>
            <a:r>
              <a:rPr lang="ja-JP" altLang="en-US" dirty="0"/>
              <a:t>各産業の夜間比率の設定方法は以下のとおり。</a:t>
            </a:r>
          </a:p>
        </p:txBody>
      </p:sp>
      <p:pic>
        <p:nvPicPr>
          <p:cNvPr id="8" name="図 7">
            <a:extLst>
              <a:ext uri="{FF2B5EF4-FFF2-40B4-BE49-F238E27FC236}">
                <a16:creationId xmlns:a16="http://schemas.microsoft.com/office/drawing/2014/main" id="{F7870BBF-E5AB-4F0D-9B2F-B20F20237E80}"/>
              </a:ext>
            </a:extLst>
          </p:cNvPr>
          <p:cNvPicPr>
            <a:picLocks noChangeAspect="1"/>
          </p:cNvPicPr>
          <p:nvPr/>
        </p:nvPicPr>
        <p:blipFill>
          <a:blip r:embed="rId2"/>
          <a:stretch>
            <a:fillRect/>
          </a:stretch>
        </p:blipFill>
        <p:spPr>
          <a:xfrm>
            <a:off x="560512" y="1606312"/>
            <a:ext cx="8769424" cy="4933408"/>
          </a:xfrm>
          <a:prstGeom prst="rect">
            <a:avLst/>
          </a:prstGeom>
        </p:spPr>
      </p:pic>
    </p:spTree>
    <p:extLst>
      <p:ext uri="{BB962C8B-B14F-4D97-AF65-F5344CB8AC3E}">
        <p14:creationId xmlns:p14="http://schemas.microsoft.com/office/powerpoint/2010/main" val="260815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E1B7DF-DC48-4757-A77E-0A9BD7D5CF5C}"/>
              </a:ext>
            </a:extLst>
          </p:cNvPr>
          <p:cNvSpPr>
            <a:spLocks noGrp="1"/>
          </p:cNvSpPr>
          <p:nvPr>
            <p:ph type="title"/>
          </p:nvPr>
        </p:nvSpPr>
        <p:spPr/>
        <p:txBody>
          <a:bodyPr/>
          <a:lstStyle/>
          <a:p>
            <a:r>
              <a:rPr lang="ja-JP" altLang="en-US" dirty="0"/>
              <a:t>産業ごとに設定した夜間比率</a:t>
            </a:r>
            <a:endParaRPr kumimoji="1" lang="ja-JP" altLang="en-US" dirty="0"/>
          </a:p>
        </p:txBody>
      </p:sp>
      <p:sp>
        <p:nvSpPr>
          <p:cNvPr id="3" name="テキスト プレースホルダー 2">
            <a:extLst>
              <a:ext uri="{FF2B5EF4-FFF2-40B4-BE49-F238E27FC236}">
                <a16:creationId xmlns:a16="http://schemas.microsoft.com/office/drawing/2014/main" id="{E86AA059-CAA4-435B-BAFB-FFC233A50789}"/>
              </a:ext>
            </a:extLst>
          </p:cNvPr>
          <p:cNvSpPr>
            <a:spLocks noGrp="1"/>
          </p:cNvSpPr>
          <p:nvPr>
            <p:ph type="body" sz="quarter" idx="10"/>
          </p:nvPr>
        </p:nvSpPr>
        <p:spPr>
          <a:xfrm>
            <a:off x="410400" y="1413356"/>
            <a:ext cx="9086400" cy="215444"/>
          </a:xfrm>
        </p:spPr>
        <p:txBody>
          <a:bodyPr/>
          <a:lstStyle/>
          <a:p>
            <a:r>
              <a:rPr kumimoji="1" lang="ja-JP" altLang="en-US" b="1" dirty="0"/>
              <a:t>●産業に設定した夜間比率</a:t>
            </a:r>
          </a:p>
        </p:txBody>
      </p:sp>
      <p:sp>
        <p:nvSpPr>
          <p:cNvPr id="7" name="テキスト プレースホルダー 2">
            <a:extLst>
              <a:ext uri="{FF2B5EF4-FFF2-40B4-BE49-F238E27FC236}">
                <a16:creationId xmlns:a16="http://schemas.microsoft.com/office/drawing/2014/main" id="{FB8DD38D-D3A5-446F-AF69-9CB5D3635958}"/>
              </a:ext>
            </a:extLst>
          </p:cNvPr>
          <p:cNvSpPr txBox="1">
            <a:spLocks/>
          </p:cNvSpPr>
          <p:nvPr/>
        </p:nvSpPr>
        <p:spPr>
          <a:xfrm>
            <a:off x="410400" y="908720"/>
            <a:ext cx="9086400" cy="288147"/>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sp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975" indent="-180975">
              <a:buFont typeface="Arial" pitchFamily="34" charset="0"/>
              <a:buChar char="•"/>
            </a:pPr>
            <a:r>
              <a:rPr lang="ja-JP" altLang="en-US" dirty="0"/>
              <a:t>各産業に設定した夜間比率は以下のとおり。</a:t>
            </a:r>
          </a:p>
        </p:txBody>
      </p:sp>
      <p:pic>
        <p:nvPicPr>
          <p:cNvPr id="5" name="図 4">
            <a:extLst>
              <a:ext uri="{FF2B5EF4-FFF2-40B4-BE49-F238E27FC236}">
                <a16:creationId xmlns:a16="http://schemas.microsoft.com/office/drawing/2014/main" id="{4327F4CC-13E1-4FCA-9032-FB5874165A2D}"/>
              </a:ext>
            </a:extLst>
          </p:cNvPr>
          <p:cNvPicPr>
            <a:picLocks noChangeAspect="1"/>
          </p:cNvPicPr>
          <p:nvPr/>
        </p:nvPicPr>
        <p:blipFill>
          <a:blip r:embed="rId2"/>
          <a:stretch>
            <a:fillRect/>
          </a:stretch>
        </p:blipFill>
        <p:spPr>
          <a:xfrm>
            <a:off x="488504" y="1845289"/>
            <a:ext cx="8901971" cy="4464680"/>
          </a:xfrm>
          <a:prstGeom prst="rect">
            <a:avLst/>
          </a:prstGeom>
        </p:spPr>
      </p:pic>
    </p:spTree>
    <p:extLst>
      <p:ext uri="{BB962C8B-B14F-4D97-AF65-F5344CB8AC3E}">
        <p14:creationId xmlns:p14="http://schemas.microsoft.com/office/powerpoint/2010/main" val="266656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969FC454-93A3-45B1-B477-A685D6095AE1}"/>
              </a:ext>
            </a:extLst>
          </p:cNvPr>
          <p:cNvSpPr>
            <a:spLocks noGrp="1"/>
          </p:cNvSpPr>
          <p:nvPr>
            <p:ph type="title"/>
          </p:nvPr>
        </p:nvSpPr>
        <p:spPr/>
        <p:txBody>
          <a:bodyPr/>
          <a:lstStyle/>
          <a:p>
            <a:r>
              <a:rPr lang="en-US" altLang="ja-JP" dirty="0"/>
              <a:t>3.</a:t>
            </a:r>
            <a:r>
              <a:rPr lang="ja-JP" altLang="en-US" dirty="0"/>
              <a:t> 夜間経済規模の推計</a:t>
            </a:r>
            <a:endParaRPr kumimoji="1" lang="ja-JP" altLang="en-US" dirty="0"/>
          </a:p>
        </p:txBody>
      </p:sp>
      <p:sp>
        <p:nvSpPr>
          <p:cNvPr id="5" name="テキスト プレースホルダー 4">
            <a:extLst>
              <a:ext uri="{FF2B5EF4-FFF2-40B4-BE49-F238E27FC236}">
                <a16:creationId xmlns:a16="http://schemas.microsoft.com/office/drawing/2014/main" id="{14539C5F-77B4-463E-88FC-BACF83F5EC8A}"/>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75527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lstStyle/>
          <a:p>
            <a:r>
              <a:rPr kumimoji="1" lang="ja-JP" altLang="en-US" dirty="0"/>
              <a:t>夜間経済規模の推計ケース</a:t>
            </a:r>
          </a:p>
        </p:txBody>
      </p:sp>
      <p:sp>
        <p:nvSpPr>
          <p:cNvPr id="8" name="テキスト プレースホルダー 2">
            <a:extLst>
              <a:ext uri="{FF2B5EF4-FFF2-40B4-BE49-F238E27FC236}">
                <a16:creationId xmlns:a16="http://schemas.microsoft.com/office/drawing/2014/main" id="{1A8FA139-DBDD-4B2B-BABA-2BF3B641F169}"/>
              </a:ext>
            </a:extLst>
          </p:cNvPr>
          <p:cNvSpPr txBox="1">
            <a:spLocks/>
          </p:cNvSpPr>
          <p:nvPr/>
        </p:nvSpPr>
        <p:spPr>
          <a:xfrm>
            <a:off x="410400" y="1052621"/>
            <a:ext cx="9086400" cy="503590"/>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36000" tIns="36000" rIns="36000" bIns="36000" numCol="1" anchor="t" anchorCtr="0" compatLnSpc="1">
            <a:prstTxWarp prst="textNoShape">
              <a:avLst/>
            </a:prstTxWarp>
            <a:sp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975" indent="-180975">
              <a:buFont typeface="Arial" pitchFamily="34" charset="0"/>
              <a:buChar char="•"/>
            </a:pPr>
            <a:r>
              <a:rPr lang="ja-JP" altLang="en-US" dirty="0"/>
              <a:t>夜間経済規模は、前章で整理した条件に基づく</a:t>
            </a:r>
            <a:r>
              <a:rPr lang="en-US" altLang="ja-JP" dirty="0"/>
              <a:t>【</a:t>
            </a:r>
            <a:r>
              <a:rPr lang="ja-JP" altLang="en-US" dirty="0"/>
              <a:t>基本ケース</a:t>
            </a:r>
            <a:r>
              <a:rPr lang="en-US" altLang="ja-JP" dirty="0"/>
              <a:t>】</a:t>
            </a:r>
            <a:r>
              <a:rPr lang="ja-JP" altLang="en-US" dirty="0"/>
              <a:t>に、夜間比率や対象産業の条件を変更した参考ケース３つを加えた計４ケースについて推計した。</a:t>
            </a:r>
          </a:p>
        </p:txBody>
      </p:sp>
      <p:sp>
        <p:nvSpPr>
          <p:cNvPr id="14" name="テキスト プレースホルダー 2">
            <a:extLst>
              <a:ext uri="{FF2B5EF4-FFF2-40B4-BE49-F238E27FC236}">
                <a16:creationId xmlns:a16="http://schemas.microsoft.com/office/drawing/2014/main" id="{6B11134E-B4D1-4312-9A34-9823B1A97161}"/>
              </a:ext>
            </a:extLst>
          </p:cNvPr>
          <p:cNvSpPr txBox="1">
            <a:spLocks/>
          </p:cNvSpPr>
          <p:nvPr/>
        </p:nvSpPr>
        <p:spPr>
          <a:xfrm>
            <a:off x="632520" y="1989420"/>
            <a:ext cx="7046509" cy="215444"/>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32"/>
              </a:spcBef>
              <a:buFont typeface="Arial" pitchFamily="34" charset="0"/>
              <a:buNone/>
              <a:def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203200" indent="-203200" algn="l" defTabSz="914400" rtl="0" eaLnBrk="1" latinLnBrk="0" hangingPunct="1">
              <a:spcBef>
                <a:spcPts val="336"/>
              </a:spcBef>
              <a:buClr>
                <a:srgbClr val="3E5E84"/>
              </a:buClr>
              <a:buFont typeface="Wingdings" pitchFamily="2" charset="2"/>
              <a:buChar char="n"/>
              <a:defRPr kumimoji="1" lang="ja-JP" altLang="en-US" sz="110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571500" indent="-190500" algn="l" defTabSz="914400" rtl="0" eaLnBrk="1" latinLnBrk="0" hangingPunct="1">
              <a:spcBef>
                <a:spcPts val="288"/>
              </a:spcBef>
              <a:buClr>
                <a:srgbClr val="808080"/>
              </a:buClr>
              <a:buFont typeface="Wingdings" pitchFamily="2" charset="2"/>
              <a:buChar char="n"/>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825500" indent="-190500" algn="l" defTabSz="914400" rtl="0" eaLnBrk="1" latinLnBrk="0" hangingPunct="1">
              <a:spcBef>
                <a:spcPts val="288"/>
              </a:spcBef>
              <a:buClr>
                <a:srgbClr val="558C99"/>
              </a:buClr>
              <a:buFont typeface="Wingdings" pitchFamily="2" charset="2"/>
              <a:buChar char="l"/>
              <a:defRPr kumimoji="1" lang="ja-JP" altLang="en-US" sz="105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079500" indent="-190500" algn="l" defTabSz="914400" rtl="0" eaLnBrk="1" latinLnBrk="0" hangingPunct="1">
              <a:spcBef>
                <a:spcPts val="288"/>
              </a:spcBef>
              <a:buClr>
                <a:srgbClr val="C0C0C0"/>
              </a:buClr>
              <a:buFont typeface="Wingdings" pitchFamily="2" charset="2"/>
              <a:buChar char="l"/>
              <a:defRPr kumimoji="1" lang="ja-JP" altLang="en-US" sz="105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b="1" dirty="0"/>
              <a:t>●夜間経済規模の推計ケース</a:t>
            </a:r>
          </a:p>
        </p:txBody>
      </p:sp>
      <p:graphicFrame>
        <p:nvGraphicFramePr>
          <p:cNvPr id="9" name="表 8">
            <a:extLst>
              <a:ext uri="{FF2B5EF4-FFF2-40B4-BE49-F238E27FC236}">
                <a16:creationId xmlns:a16="http://schemas.microsoft.com/office/drawing/2014/main" id="{9532FAEB-8C68-4503-8B2D-FD22CCDFC3CB}"/>
              </a:ext>
            </a:extLst>
          </p:cNvPr>
          <p:cNvGraphicFramePr>
            <a:graphicFrameLocks noGrp="1"/>
          </p:cNvGraphicFramePr>
          <p:nvPr>
            <p:extLst/>
          </p:nvPr>
        </p:nvGraphicFramePr>
        <p:xfrm>
          <a:off x="632520" y="2276872"/>
          <a:ext cx="8640960" cy="3096343"/>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361448835"/>
                    </a:ext>
                  </a:extLst>
                </a:gridCol>
                <a:gridCol w="6624736">
                  <a:extLst>
                    <a:ext uri="{9D8B030D-6E8A-4147-A177-3AD203B41FA5}">
                      <a16:colId xmlns:a16="http://schemas.microsoft.com/office/drawing/2014/main" val="815154773"/>
                    </a:ext>
                  </a:extLst>
                </a:gridCol>
              </a:tblGrid>
              <a:tr h="446331">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ケース</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設定条件</a:t>
                      </a:r>
                    </a:p>
                  </a:txBody>
                  <a:tcPr anchor="ctr"/>
                </a:tc>
                <a:extLst>
                  <a:ext uri="{0D108BD9-81ED-4DB2-BD59-A6C34878D82A}">
                    <a16:rowId xmlns:a16="http://schemas.microsoft.com/office/drawing/2014/main" val="1213590713"/>
                  </a:ext>
                </a:extLst>
              </a:tr>
              <a:tr h="660172">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基本ケース</a:t>
                      </a:r>
                    </a:p>
                  </a:txBody>
                  <a:tcPr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・前章で設定した条件に基づく推計（設定条件は</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P19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参照）</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876011748"/>
                  </a:ext>
                </a:extLst>
              </a:tr>
              <a:tr h="660172">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参考ケース①</a:t>
                      </a:r>
                    </a:p>
                  </a:txBody>
                  <a:tcPr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・基本ケースの設定条件から、大阪市以外の小売業・飲食業の夜間比率を低めに設定したケース</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514136805"/>
                  </a:ext>
                </a:extLst>
              </a:tr>
              <a:tr h="660172">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参考ケース②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・夜間の直接消費の対象となる産業から宿泊業を除外し、その他の条件は基本ケースと同様としたケース</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868936733"/>
                  </a:ext>
                </a:extLst>
              </a:tr>
              <a:tr h="669496">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参考ケース③</a:t>
                      </a:r>
                    </a:p>
                  </a:txBody>
                  <a:tcPr anchor="ctr"/>
                </a:tc>
                <a:tc>
                  <a:txBody>
                    <a:bodyP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・夜間の直接消費の対象となる産業から宿泊業を除外し、更に基本ケースの設定条件から大阪市以外の小売業・飲食業の夜間比率を低めに設定したケース</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526560170"/>
                  </a:ext>
                </a:extLst>
              </a:tr>
            </a:tbl>
          </a:graphicData>
        </a:graphic>
      </p:graphicFrame>
    </p:spTree>
    <p:extLst>
      <p:ext uri="{BB962C8B-B14F-4D97-AF65-F5344CB8AC3E}">
        <p14:creationId xmlns:p14="http://schemas.microsoft.com/office/powerpoint/2010/main" val="4098881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A89FA32-875B-4F16-850D-B6EB01487094}"/>
              </a:ext>
            </a:extLst>
          </p:cNvPr>
          <p:cNvPicPr>
            <a:picLocks noChangeAspect="1"/>
          </p:cNvPicPr>
          <p:nvPr/>
        </p:nvPicPr>
        <p:blipFill>
          <a:blip r:embed="rId2"/>
          <a:stretch>
            <a:fillRect/>
          </a:stretch>
        </p:blipFill>
        <p:spPr>
          <a:xfrm>
            <a:off x="598955" y="1628800"/>
            <a:ext cx="8530509" cy="3642791"/>
          </a:xfrm>
          <a:prstGeom prst="rect">
            <a:avLst/>
          </a:prstGeom>
        </p:spPr>
      </p:pic>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lstStyle/>
          <a:p>
            <a:r>
              <a:rPr kumimoji="1" lang="ja-JP" altLang="en-US" dirty="0"/>
              <a:t>基本ケース：大阪府・大阪市の夜間経済規模・雇用規模</a:t>
            </a:r>
          </a:p>
        </p:txBody>
      </p:sp>
      <p:sp>
        <p:nvSpPr>
          <p:cNvPr id="6" name="テキスト プレースホルダー 2">
            <a:extLst>
              <a:ext uri="{FF2B5EF4-FFF2-40B4-BE49-F238E27FC236}">
                <a16:creationId xmlns:a16="http://schemas.microsoft.com/office/drawing/2014/main" id="{905AF281-71D1-4461-9EB1-6649549094C7}"/>
              </a:ext>
            </a:extLst>
          </p:cNvPr>
          <p:cNvSpPr>
            <a:spLocks noGrp="1"/>
          </p:cNvSpPr>
          <p:nvPr>
            <p:ph type="body" sz="quarter" idx="10"/>
          </p:nvPr>
        </p:nvSpPr>
        <p:spPr>
          <a:xfrm>
            <a:off x="410400" y="980728"/>
            <a:ext cx="9086400" cy="288147"/>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a:t>大阪府の夜間経済規模は、約</a:t>
            </a:r>
            <a:r>
              <a:rPr lang="en-US" altLang="ja-JP" dirty="0"/>
              <a:t>1.9</a:t>
            </a:r>
            <a:r>
              <a:rPr lang="ja-JP" altLang="en-US" dirty="0"/>
              <a:t>兆円、大阪市は</a:t>
            </a:r>
            <a:r>
              <a:rPr lang="en-US" altLang="ja-JP" dirty="0"/>
              <a:t>1.0</a:t>
            </a:r>
            <a:r>
              <a:rPr lang="ja-JP" altLang="en-US" dirty="0"/>
              <a:t>兆円。</a:t>
            </a:r>
            <a:endParaRPr lang="en-US" altLang="ja-JP" dirty="0"/>
          </a:p>
        </p:txBody>
      </p:sp>
      <p:sp>
        <p:nvSpPr>
          <p:cNvPr id="11" name="正方形/長方形 10">
            <a:extLst>
              <a:ext uri="{FF2B5EF4-FFF2-40B4-BE49-F238E27FC236}">
                <a16:creationId xmlns:a16="http://schemas.microsoft.com/office/drawing/2014/main" id="{FE22920B-3F4A-4B6A-BAB2-3583EE91793A}"/>
              </a:ext>
            </a:extLst>
          </p:cNvPr>
          <p:cNvSpPr/>
          <p:nvPr/>
        </p:nvSpPr>
        <p:spPr>
          <a:xfrm>
            <a:off x="4304928" y="306896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4" name="直線矢印コネクタ 13">
            <a:extLst>
              <a:ext uri="{FF2B5EF4-FFF2-40B4-BE49-F238E27FC236}">
                <a16:creationId xmlns:a16="http://schemas.microsoft.com/office/drawing/2014/main" id="{95447F3A-7E07-42FE-A505-B6151C8C4D58}"/>
              </a:ext>
            </a:extLst>
          </p:cNvPr>
          <p:cNvCxnSpPr>
            <a:cxnSpLocks/>
          </p:cNvCxnSpPr>
          <p:nvPr/>
        </p:nvCxnSpPr>
        <p:spPr>
          <a:xfrm>
            <a:off x="4448944" y="3501008"/>
            <a:ext cx="0" cy="2016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0EE27E9-7EE3-49BD-A910-F663E880AD9E}"/>
              </a:ext>
            </a:extLst>
          </p:cNvPr>
          <p:cNvSpPr txBox="1"/>
          <p:nvPr/>
        </p:nvSpPr>
        <p:spPr>
          <a:xfrm>
            <a:off x="1928664" y="5517232"/>
            <a:ext cx="3630802"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2.8%</a:t>
            </a:r>
            <a:endPar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4.9%</a:t>
            </a:r>
          </a:p>
        </p:txBody>
      </p:sp>
      <p:sp>
        <p:nvSpPr>
          <p:cNvPr id="16" name="正方形/長方形 15">
            <a:extLst>
              <a:ext uri="{FF2B5EF4-FFF2-40B4-BE49-F238E27FC236}">
                <a16:creationId xmlns:a16="http://schemas.microsoft.com/office/drawing/2014/main" id="{923340AD-0B90-4786-8333-E48323FE6B8A}"/>
              </a:ext>
            </a:extLst>
          </p:cNvPr>
          <p:cNvSpPr/>
          <p:nvPr/>
        </p:nvSpPr>
        <p:spPr>
          <a:xfrm>
            <a:off x="5961112" y="306896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7" name="直線矢印コネクタ 16">
            <a:extLst>
              <a:ext uri="{FF2B5EF4-FFF2-40B4-BE49-F238E27FC236}">
                <a16:creationId xmlns:a16="http://schemas.microsoft.com/office/drawing/2014/main" id="{42255694-B399-4755-8031-88FE1663AAAF}"/>
              </a:ext>
            </a:extLst>
          </p:cNvPr>
          <p:cNvCxnSpPr>
            <a:cxnSpLocks/>
          </p:cNvCxnSpPr>
          <p:nvPr/>
        </p:nvCxnSpPr>
        <p:spPr>
          <a:xfrm>
            <a:off x="6105128" y="3501008"/>
            <a:ext cx="0" cy="2016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8DEF72C-664D-4603-B105-2B841AB04A06}"/>
              </a:ext>
            </a:extLst>
          </p:cNvPr>
          <p:cNvSpPr txBox="1"/>
          <p:nvPr/>
        </p:nvSpPr>
        <p:spPr>
          <a:xfrm>
            <a:off x="5932804" y="5517232"/>
            <a:ext cx="3630802"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大阪市の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3.1%</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5.2%</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38417CB-AE0E-42B6-AD17-C5F28883E7D8}"/>
              </a:ext>
            </a:extLst>
          </p:cNvPr>
          <p:cNvSpPr txBox="1"/>
          <p:nvPr/>
        </p:nvSpPr>
        <p:spPr>
          <a:xfrm>
            <a:off x="2992351" y="6372036"/>
            <a:ext cx="6497153" cy="138499"/>
          </a:xfrm>
          <a:prstGeom prst="rect">
            <a:avLst/>
          </a:prstGeom>
          <a:noFill/>
          <a:ln>
            <a:noFill/>
          </a:ln>
        </p:spPr>
        <p:txBody>
          <a:bodyPr wrap="square" lIns="0" tIns="0" rIns="0" bIns="0" rtlCol="0">
            <a:spAutoFit/>
          </a:bodyPr>
          <a:lstStyle/>
          <a:p>
            <a:pPr algn="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注）大阪府、大阪市の</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は、公表されている最新時点の年次。</a:t>
            </a:r>
          </a:p>
        </p:txBody>
      </p:sp>
      <p:sp>
        <p:nvSpPr>
          <p:cNvPr id="18" name="テキスト ボックス 17">
            <a:extLst>
              <a:ext uri="{FF2B5EF4-FFF2-40B4-BE49-F238E27FC236}">
                <a16:creationId xmlns:a16="http://schemas.microsoft.com/office/drawing/2014/main" id="{2DCEC58C-7BDB-44CA-8086-7CF13DDDE087}"/>
              </a:ext>
            </a:extLst>
          </p:cNvPr>
          <p:cNvSpPr txBox="1"/>
          <p:nvPr/>
        </p:nvSpPr>
        <p:spPr>
          <a:xfrm>
            <a:off x="632520" y="5301208"/>
            <a:ext cx="8496944"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注）直接効果は、夜間経済対象産業の売上に自給率を乗じた生産額。</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次波及効果は直接効果に逆行列係数を乗じ</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た各産業の生産誘発額。</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26722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lstStyle/>
          <a:p>
            <a:r>
              <a:rPr kumimoji="1" lang="ja-JP" altLang="en-US" dirty="0"/>
              <a:t>基本ケース：産業別推計結果</a:t>
            </a:r>
          </a:p>
        </p:txBody>
      </p:sp>
      <p:sp>
        <p:nvSpPr>
          <p:cNvPr id="11" name="テキスト プレースホルダー 2">
            <a:extLst>
              <a:ext uri="{FF2B5EF4-FFF2-40B4-BE49-F238E27FC236}">
                <a16:creationId xmlns:a16="http://schemas.microsoft.com/office/drawing/2014/main" id="{2B98FA74-B88E-429E-AA7A-6F039371D5DD}"/>
              </a:ext>
            </a:extLst>
          </p:cNvPr>
          <p:cNvSpPr>
            <a:spLocks noGrp="1"/>
          </p:cNvSpPr>
          <p:nvPr>
            <p:ph type="body" sz="quarter" idx="10"/>
          </p:nvPr>
        </p:nvSpPr>
        <p:spPr>
          <a:xfrm>
            <a:off x="2109450" y="908720"/>
            <a:ext cx="7387350" cy="215444"/>
          </a:xfrm>
        </p:spPr>
        <p:txBody>
          <a:bodyPr/>
          <a:lstStyle/>
          <a:p>
            <a:r>
              <a:rPr kumimoji="1" lang="ja-JP" altLang="en-US" b="1" dirty="0"/>
              <a:t>●</a:t>
            </a:r>
            <a:r>
              <a:rPr lang="ja-JP" altLang="en-US" b="1" dirty="0"/>
              <a:t>夜間経済規模の推計結果（産業別）</a:t>
            </a:r>
            <a:endParaRPr kumimoji="1" lang="ja-JP" altLang="en-US" b="1" dirty="0"/>
          </a:p>
        </p:txBody>
      </p:sp>
      <p:pic>
        <p:nvPicPr>
          <p:cNvPr id="7" name="図 6">
            <a:extLst>
              <a:ext uri="{FF2B5EF4-FFF2-40B4-BE49-F238E27FC236}">
                <a16:creationId xmlns:a16="http://schemas.microsoft.com/office/drawing/2014/main" id="{C214B7FA-72BA-4BFF-9B2E-90862D460D3D}"/>
              </a:ext>
            </a:extLst>
          </p:cNvPr>
          <p:cNvPicPr>
            <a:picLocks noChangeAspect="1"/>
          </p:cNvPicPr>
          <p:nvPr/>
        </p:nvPicPr>
        <p:blipFill>
          <a:blip r:embed="rId2"/>
          <a:stretch>
            <a:fillRect/>
          </a:stretch>
        </p:blipFill>
        <p:spPr>
          <a:xfrm>
            <a:off x="2072680" y="1196752"/>
            <a:ext cx="5839863" cy="5383866"/>
          </a:xfrm>
          <a:prstGeom prst="rect">
            <a:avLst/>
          </a:prstGeom>
        </p:spPr>
      </p:pic>
    </p:spTree>
    <p:extLst>
      <p:ext uri="{BB962C8B-B14F-4D97-AF65-F5344CB8AC3E}">
        <p14:creationId xmlns:p14="http://schemas.microsoft.com/office/powerpoint/2010/main" val="380911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4C3F1EE-8601-4D82-82E1-81C59A0FB909}"/>
              </a:ext>
            </a:extLst>
          </p:cNvPr>
          <p:cNvSpPr>
            <a:spLocks noGrp="1"/>
          </p:cNvSpPr>
          <p:nvPr>
            <p:ph type="title"/>
          </p:nvPr>
        </p:nvSpPr>
        <p:spPr/>
        <p:txBody>
          <a:bodyPr>
            <a:normAutofit/>
          </a:bodyPr>
          <a:lstStyle/>
          <a:p>
            <a:r>
              <a:rPr lang="ja-JP" altLang="en-US" dirty="0" smtClean="0"/>
              <a:t>海外</a:t>
            </a:r>
            <a:r>
              <a:rPr lang="ja-JP" altLang="en-US" dirty="0"/>
              <a:t>での夜間経済推計の事例</a:t>
            </a:r>
            <a:endParaRPr kumimoji="1" lang="ja-JP" altLang="en-US" dirty="0"/>
          </a:p>
        </p:txBody>
      </p:sp>
      <p:sp>
        <p:nvSpPr>
          <p:cNvPr id="5" name="テキスト プレースホルダー 4">
            <a:extLst>
              <a:ext uri="{FF2B5EF4-FFF2-40B4-BE49-F238E27FC236}">
                <a16:creationId xmlns:a16="http://schemas.microsoft.com/office/drawing/2014/main" id="{6817F744-B59F-4D54-9E4A-B484E7899F72}"/>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89538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lstStyle/>
          <a:p>
            <a:r>
              <a:rPr kumimoji="1" lang="ja-JP" altLang="en-US" dirty="0"/>
              <a:t>基本ケース：時間帯別推計結果（経済規模）</a:t>
            </a:r>
          </a:p>
        </p:txBody>
      </p:sp>
      <p:sp>
        <p:nvSpPr>
          <p:cNvPr id="11" name="テキスト プレースホルダー 2">
            <a:extLst>
              <a:ext uri="{FF2B5EF4-FFF2-40B4-BE49-F238E27FC236}">
                <a16:creationId xmlns:a16="http://schemas.microsoft.com/office/drawing/2014/main" id="{2B98FA74-B88E-429E-AA7A-6F039371D5DD}"/>
              </a:ext>
            </a:extLst>
          </p:cNvPr>
          <p:cNvSpPr>
            <a:spLocks noGrp="1"/>
          </p:cNvSpPr>
          <p:nvPr>
            <p:ph type="body" sz="quarter" idx="10"/>
          </p:nvPr>
        </p:nvSpPr>
        <p:spPr>
          <a:xfrm>
            <a:off x="704528" y="981308"/>
            <a:ext cx="7387350" cy="215444"/>
          </a:xfrm>
        </p:spPr>
        <p:txBody>
          <a:bodyPr/>
          <a:lstStyle/>
          <a:p>
            <a:r>
              <a:rPr kumimoji="1" lang="ja-JP" altLang="en-US" b="1" dirty="0"/>
              <a:t>●</a:t>
            </a:r>
            <a:r>
              <a:rPr lang="ja-JP" altLang="en-US" b="1" dirty="0"/>
              <a:t>夜間経済規模の推計結果（時間帯別）</a:t>
            </a:r>
            <a:endParaRPr kumimoji="1" lang="ja-JP" altLang="en-US" b="1" dirty="0"/>
          </a:p>
        </p:txBody>
      </p:sp>
      <p:sp>
        <p:nvSpPr>
          <p:cNvPr id="6" name="テキスト ボックス 5">
            <a:extLst>
              <a:ext uri="{FF2B5EF4-FFF2-40B4-BE49-F238E27FC236}">
                <a16:creationId xmlns:a16="http://schemas.microsoft.com/office/drawing/2014/main" id="{50FD3837-4949-41F4-B91E-6FAC13D3D844}"/>
              </a:ext>
            </a:extLst>
          </p:cNvPr>
          <p:cNvSpPr txBox="1"/>
          <p:nvPr/>
        </p:nvSpPr>
        <p:spPr>
          <a:xfrm>
            <a:off x="776536" y="6176337"/>
            <a:ext cx="8337376" cy="2769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注）昼間時間帯の数値は、夜間と</a:t>
            </a:r>
            <a:r>
              <a:rPr lang="ja-JP" altLang="en-US" sz="900" dirty="0">
                <a:latin typeface="Meiryo UI" panose="020B0604030504040204" pitchFamily="50" charset="-128"/>
                <a:ea typeface="Meiryo UI" panose="020B0604030504040204" pitchFamily="50" charset="-128"/>
              </a:rPr>
              <a:t>同条件で推計した昼間時間帯分の結果（夜間の直接消費となる産業の昼間分の売上とその売上を最終需要とする産業連関分析から算出される一時波及効果（生産誘発額））</a:t>
            </a:r>
            <a:endParaRPr lang="en-US" altLang="ja-JP" sz="9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FB3F4370-E92F-4FC8-81B7-3DC992958EEA}"/>
              </a:ext>
            </a:extLst>
          </p:cNvPr>
          <p:cNvPicPr>
            <a:picLocks noChangeAspect="1"/>
          </p:cNvPicPr>
          <p:nvPr/>
        </p:nvPicPr>
        <p:blipFill>
          <a:blip r:embed="rId2"/>
          <a:stretch>
            <a:fillRect/>
          </a:stretch>
        </p:blipFill>
        <p:spPr>
          <a:xfrm>
            <a:off x="776536" y="1228644"/>
            <a:ext cx="8337375" cy="4864652"/>
          </a:xfrm>
          <a:prstGeom prst="rect">
            <a:avLst/>
          </a:prstGeom>
        </p:spPr>
      </p:pic>
    </p:spTree>
    <p:extLst>
      <p:ext uri="{BB962C8B-B14F-4D97-AF65-F5344CB8AC3E}">
        <p14:creationId xmlns:p14="http://schemas.microsoft.com/office/powerpoint/2010/main" val="241563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lstStyle/>
          <a:p>
            <a:r>
              <a:rPr lang="ja-JP" altLang="en-US" dirty="0"/>
              <a:t>基本ケース：時間帯別推計結果（雇用規模）</a:t>
            </a:r>
            <a:endParaRPr kumimoji="1" lang="ja-JP" altLang="en-US" dirty="0"/>
          </a:p>
        </p:txBody>
      </p:sp>
      <p:sp>
        <p:nvSpPr>
          <p:cNvPr id="11" name="テキスト プレースホルダー 2">
            <a:extLst>
              <a:ext uri="{FF2B5EF4-FFF2-40B4-BE49-F238E27FC236}">
                <a16:creationId xmlns:a16="http://schemas.microsoft.com/office/drawing/2014/main" id="{2B98FA74-B88E-429E-AA7A-6F039371D5DD}"/>
              </a:ext>
            </a:extLst>
          </p:cNvPr>
          <p:cNvSpPr>
            <a:spLocks noGrp="1"/>
          </p:cNvSpPr>
          <p:nvPr>
            <p:ph type="body" sz="quarter" idx="10"/>
          </p:nvPr>
        </p:nvSpPr>
        <p:spPr>
          <a:xfrm>
            <a:off x="704528" y="981308"/>
            <a:ext cx="7387350" cy="215444"/>
          </a:xfrm>
        </p:spPr>
        <p:txBody>
          <a:bodyPr/>
          <a:lstStyle/>
          <a:p>
            <a:r>
              <a:rPr kumimoji="1" lang="ja-JP" altLang="en-US" b="1" dirty="0"/>
              <a:t>●</a:t>
            </a:r>
            <a:r>
              <a:rPr lang="ja-JP" altLang="en-US" b="1" dirty="0"/>
              <a:t>夜間経済規模の推計結果（時間帯別）</a:t>
            </a:r>
            <a:endParaRPr kumimoji="1" lang="ja-JP" altLang="en-US" b="1" dirty="0"/>
          </a:p>
        </p:txBody>
      </p:sp>
      <p:sp>
        <p:nvSpPr>
          <p:cNvPr id="6" name="テキスト ボックス 5">
            <a:extLst>
              <a:ext uri="{FF2B5EF4-FFF2-40B4-BE49-F238E27FC236}">
                <a16:creationId xmlns:a16="http://schemas.microsoft.com/office/drawing/2014/main" id="{50FD3837-4949-41F4-B91E-6FAC13D3D844}"/>
              </a:ext>
            </a:extLst>
          </p:cNvPr>
          <p:cNvSpPr txBox="1"/>
          <p:nvPr/>
        </p:nvSpPr>
        <p:spPr>
          <a:xfrm>
            <a:off x="776536" y="6176337"/>
            <a:ext cx="8337376" cy="2769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注）昼間時間帯の数値は、夜間と</a:t>
            </a:r>
            <a:r>
              <a:rPr lang="ja-JP" altLang="en-US" sz="900" dirty="0">
                <a:latin typeface="Meiryo UI" panose="020B0604030504040204" pitchFamily="50" charset="-128"/>
                <a:ea typeface="Meiryo UI" panose="020B0604030504040204" pitchFamily="50" charset="-128"/>
              </a:rPr>
              <a:t>同条件で推計した昼間時間帯分の結果（夜間の直接消費となる産業の昼間分の従業者数とその産業の売上を最終需要とする産業連関分析から算出される一時波及効果（雇用誘発量））であり、対象地域の全従業者数ではない。</a:t>
            </a:r>
            <a:endParaRPr lang="en-US" altLang="ja-JP" sz="900"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04F9C1A0-4FA0-4D15-8B96-5E1FC3E6AADE}"/>
              </a:ext>
            </a:extLst>
          </p:cNvPr>
          <p:cNvPicPr>
            <a:picLocks noChangeAspect="1"/>
          </p:cNvPicPr>
          <p:nvPr/>
        </p:nvPicPr>
        <p:blipFill>
          <a:blip r:embed="rId2"/>
          <a:stretch>
            <a:fillRect/>
          </a:stretch>
        </p:blipFill>
        <p:spPr>
          <a:xfrm>
            <a:off x="776536" y="1287675"/>
            <a:ext cx="8193360" cy="4797738"/>
          </a:xfrm>
          <a:prstGeom prst="rect">
            <a:avLst/>
          </a:prstGeom>
        </p:spPr>
      </p:pic>
    </p:spTree>
    <p:extLst>
      <p:ext uri="{BB962C8B-B14F-4D97-AF65-F5344CB8AC3E}">
        <p14:creationId xmlns:p14="http://schemas.microsoft.com/office/powerpoint/2010/main" val="530455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E5987A8-9929-4598-AFBC-5049EE0DAC76}"/>
              </a:ext>
            </a:extLst>
          </p:cNvPr>
          <p:cNvPicPr>
            <a:picLocks noChangeAspect="1"/>
          </p:cNvPicPr>
          <p:nvPr/>
        </p:nvPicPr>
        <p:blipFill>
          <a:blip r:embed="rId2"/>
          <a:stretch>
            <a:fillRect/>
          </a:stretch>
        </p:blipFill>
        <p:spPr>
          <a:xfrm>
            <a:off x="632520" y="1628800"/>
            <a:ext cx="8568952" cy="3659207"/>
          </a:xfrm>
          <a:prstGeom prst="rect">
            <a:avLst/>
          </a:prstGeom>
        </p:spPr>
      </p:pic>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noAutofit/>
          </a:bodyPr>
          <a:lstStyle/>
          <a:p>
            <a:r>
              <a:rPr lang="ja-JP" altLang="en-US" sz="1800" dirty="0"/>
              <a:t>参考ケース</a:t>
            </a:r>
            <a:r>
              <a:rPr lang="ja-JP" altLang="en-US" sz="1800" dirty="0" smtClean="0"/>
              <a:t>①（大阪市</a:t>
            </a:r>
            <a:r>
              <a:rPr lang="ja-JP" altLang="en-US" sz="1800" dirty="0"/>
              <a:t>以外の小売業・飲食業の夜間比率を低めに</a:t>
            </a:r>
            <a:r>
              <a:rPr lang="ja-JP" altLang="en-US" sz="1800" dirty="0" smtClean="0"/>
              <a:t>設定）：</a:t>
            </a:r>
            <a:r>
              <a:rPr lang="en-US" altLang="ja-JP" sz="1800" dirty="0" smtClean="0"/>
              <a:t/>
            </a:r>
            <a:br>
              <a:rPr lang="en-US" altLang="ja-JP" sz="1800" dirty="0" smtClean="0"/>
            </a:br>
            <a:r>
              <a:rPr lang="ja-JP" altLang="en-US" sz="1800" dirty="0" smtClean="0"/>
              <a:t>大阪府</a:t>
            </a:r>
            <a:r>
              <a:rPr lang="ja-JP" altLang="en-US" sz="1800" dirty="0"/>
              <a:t>・大阪市の夜間経済規模・雇用規模</a:t>
            </a:r>
            <a:endParaRPr kumimoji="1" lang="ja-JP" altLang="en-US" sz="1800" dirty="0"/>
          </a:p>
        </p:txBody>
      </p:sp>
      <p:sp>
        <p:nvSpPr>
          <p:cNvPr id="6" name="テキスト プレースホルダー 2">
            <a:extLst>
              <a:ext uri="{FF2B5EF4-FFF2-40B4-BE49-F238E27FC236}">
                <a16:creationId xmlns:a16="http://schemas.microsoft.com/office/drawing/2014/main" id="{905AF281-71D1-4461-9EB1-6649549094C7}"/>
              </a:ext>
            </a:extLst>
          </p:cNvPr>
          <p:cNvSpPr>
            <a:spLocks noGrp="1"/>
          </p:cNvSpPr>
          <p:nvPr>
            <p:ph type="body" sz="quarter" idx="10"/>
          </p:nvPr>
        </p:nvSpPr>
        <p:spPr>
          <a:xfrm>
            <a:off x="410400" y="980728"/>
            <a:ext cx="9086400" cy="503590"/>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a:t>大阪市以外の夜間比率を低めに設定した参考ケースの推計結果は、大阪府の夜間経済規模は約</a:t>
            </a:r>
            <a:r>
              <a:rPr lang="en-US" altLang="ja-JP" dirty="0"/>
              <a:t>1.7</a:t>
            </a:r>
            <a:r>
              <a:rPr lang="ja-JP" altLang="en-US" dirty="0"/>
              <a:t>兆円、大阪市は</a:t>
            </a:r>
            <a:r>
              <a:rPr lang="en-US" altLang="ja-JP" dirty="0"/>
              <a:t>1.0</a:t>
            </a:r>
            <a:r>
              <a:rPr lang="ja-JP" altLang="en-US" dirty="0"/>
              <a:t>兆円。基本ケースと比べると大阪市以外の経済規模・雇用規模が小さくなる。</a:t>
            </a:r>
            <a:endParaRPr lang="en-US" altLang="ja-JP" dirty="0"/>
          </a:p>
        </p:txBody>
      </p:sp>
      <p:sp>
        <p:nvSpPr>
          <p:cNvPr id="11" name="正方形/長方形 10">
            <a:extLst>
              <a:ext uri="{FF2B5EF4-FFF2-40B4-BE49-F238E27FC236}">
                <a16:creationId xmlns:a16="http://schemas.microsoft.com/office/drawing/2014/main" id="{FE22920B-3F4A-4B6A-BAB2-3583EE91793A}"/>
              </a:ext>
            </a:extLst>
          </p:cNvPr>
          <p:cNvSpPr/>
          <p:nvPr/>
        </p:nvSpPr>
        <p:spPr>
          <a:xfrm>
            <a:off x="4304928" y="306896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4" name="直線矢印コネクタ 13">
            <a:extLst>
              <a:ext uri="{FF2B5EF4-FFF2-40B4-BE49-F238E27FC236}">
                <a16:creationId xmlns:a16="http://schemas.microsoft.com/office/drawing/2014/main" id="{95447F3A-7E07-42FE-A505-B6151C8C4D58}"/>
              </a:ext>
            </a:extLst>
          </p:cNvPr>
          <p:cNvCxnSpPr>
            <a:cxnSpLocks/>
          </p:cNvCxnSpPr>
          <p:nvPr/>
        </p:nvCxnSpPr>
        <p:spPr>
          <a:xfrm>
            <a:off x="4448944" y="3501008"/>
            <a:ext cx="0" cy="2016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0EE27E9-7EE3-49BD-A910-F663E880AD9E}"/>
              </a:ext>
            </a:extLst>
          </p:cNvPr>
          <p:cNvSpPr txBox="1"/>
          <p:nvPr/>
        </p:nvSpPr>
        <p:spPr>
          <a:xfrm>
            <a:off x="2072680" y="5608548"/>
            <a:ext cx="3630802"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粗付加価値額）は</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2.6%</a:t>
            </a: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4.3%</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923340AD-0B90-4786-8333-E48323FE6B8A}"/>
              </a:ext>
            </a:extLst>
          </p:cNvPr>
          <p:cNvSpPr/>
          <p:nvPr/>
        </p:nvSpPr>
        <p:spPr>
          <a:xfrm>
            <a:off x="5961112" y="306896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7" name="直線矢印コネクタ 16">
            <a:extLst>
              <a:ext uri="{FF2B5EF4-FFF2-40B4-BE49-F238E27FC236}">
                <a16:creationId xmlns:a16="http://schemas.microsoft.com/office/drawing/2014/main" id="{42255694-B399-4755-8031-88FE1663AAAF}"/>
              </a:ext>
            </a:extLst>
          </p:cNvPr>
          <p:cNvCxnSpPr>
            <a:cxnSpLocks/>
          </p:cNvCxnSpPr>
          <p:nvPr/>
        </p:nvCxnSpPr>
        <p:spPr>
          <a:xfrm>
            <a:off x="6105128" y="3501008"/>
            <a:ext cx="0" cy="2016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8DEF72C-664D-4603-B105-2B841AB04A06}"/>
              </a:ext>
            </a:extLst>
          </p:cNvPr>
          <p:cNvSpPr txBox="1"/>
          <p:nvPr/>
        </p:nvSpPr>
        <p:spPr>
          <a:xfrm>
            <a:off x="5961112" y="5608548"/>
            <a:ext cx="3630802"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大阪市の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3.1%</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5.2%</a:t>
            </a:r>
            <a:endPar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6DB869AA-787E-4ADB-A0CC-124F465D747C}"/>
              </a:ext>
            </a:extLst>
          </p:cNvPr>
          <p:cNvSpPr txBox="1"/>
          <p:nvPr/>
        </p:nvSpPr>
        <p:spPr>
          <a:xfrm>
            <a:off x="2992351" y="6437082"/>
            <a:ext cx="6497153" cy="138499"/>
          </a:xfrm>
          <a:prstGeom prst="rect">
            <a:avLst/>
          </a:prstGeom>
          <a:noFill/>
          <a:ln>
            <a:noFill/>
          </a:ln>
        </p:spPr>
        <p:txBody>
          <a:bodyPr wrap="square" lIns="0" tIns="0" rIns="0" bIns="0" rtlCol="0">
            <a:spAutoFit/>
          </a:bodyPr>
          <a:lstStyle/>
          <a:p>
            <a:pPr algn="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注）大阪府、大阪市の</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は、公表されている最新時点の年次。</a:t>
            </a:r>
          </a:p>
        </p:txBody>
      </p:sp>
      <p:sp>
        <p:nvSpPr>
          <p:cNvPr id="18" name="テキスト ボックス 17">
            <a:extLst>
              <a:ext uri="{FF2B5EF4-FFF2-40B4-BE49-F238E27FC236}">
                <a16:creationId xmlns:a16="http://schemas.microsoft.com/office/drawing/2014/main" id="{11248A4E-1DCE-4ECF-8465-15C0C239C5EB}"/>
              </a:ext>
            </a:extLst>
          </p:cNvPr>
          <p:cNvSpPr txBox="1"/>
          <p:nvPr/>
        </p:nvSpPr>
        <p:spPr>
          <a:xfrm>
            <a:off x="632520" y="5301208"/>
            <a:ext cx="8496944"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注）直接効果は、夜間経済対象産業の売上に自給率を乗じた生産額。</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次波及効果は直接効果に逆行列係数を乗じ</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た各産業の生産誘発額。</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7185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87C1745-0D7A-4DF5-90FD-391E4EA0AF38}"/>
              </a:ext>
            </a:extLst>
          </p:cNvPr>
          <p:cNvPicPr>
            <a:picLocks noChangeAspect="1"/>
          </p:cNvPicPr>
          <p:nvPr/>
        </p:nvPicPr>
        <p:blipFill>
          <a:blip r:embed="rId2"/>
          <a:stretch>
            <a:fillRect/>
          </a:stretch>
        </p:blipFill>
        <p:spPr>
          <a:xfrm>
            <a:off x="560512" y="1621989"/>
            <a:ext cx="8615814" cy="3679219"/>
          </a:xfrm>
          <a:prstGeom prst="rect">
            <a:avLst/>
          </a:prstGeom>
        </p:spPr>
      </p:pic>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noAutofit/>
          </a:bodyPr>
          <a:lstStyle/>
          <a:p>
            <a:r>
              <a:rPr lang="ja-JP" altLang="en-US" sz="1800" dirty="0"/>
              <a:t>参考ケース</a:t>
            </a:r>
            <a:r>
              <a:rPr lang="ja-JP" altLang="en-US" sz="1800" dirty="0" smtClean="0"/>
              <a:t>②（宿泊業</a:t>
            </a:r>
            <a:r>
              <a:rPr lang="ja-JP" altLang="en-US" sz="1800" dirty="0"/>
              <a:t>を</a:t>
            </a:r>
            <a:r>
              <a:rPr lang="ja-JP" altLang="en-US" sz="1800" dirty="0" smtClean="0"/>
              <a:t>除外）：</a:t>
            </a:r>
            <a:r>
              <a:rPr lang="en-US" altLang="ja-JP" sz="1800" dirty="0" smtClean="0"/>
              <a:t/>
            </a:r>
            <a:br>
              <a:rPr lang="en-US" altLang="ja-JP" sz="1800" dirty="0" smtClean="0"/>
            </a:br>
            <a:r>
              <a:rPr lang="ja-JP" altLang="en-US" sz="1800" dirty="0" smtClean="0"/>
              <a:t>大阪府</a:t>
            </a:r>
            <a:r>
              <a:rPr lang="ja-JP" altLang="en-US" sz="1800" dirty="0"/>
              <a:t>・大阪市の夜間経済規模・雇用規模</a:t>
            </a:r>
            <a:endParaRPr kumimoji="1" lang="ja-JP" altLang="en-US" sz="1800" dirty="0"/>
          </a:p>
        </p:txBody>
      </p:sp>
      <p:sp>
        <p:nvSpPr>
          <p:cNvPr id="6" name="テキスト プレースホルダー 2">
            <a:extLst>
              <a:ext uri="{FF2B5EF4-FFF2-40B4-BE49-F238E27FC236}">
                <a16:creationId xmlns:a16="http://schemas.microsoft.com/office/drawing/2014/main" id="{905AF281-71D1-4461-9EB1-6649549094C7}"/>
              </a:ext>
            </a:extLst>
          </p:cNvPr>
          <p:cNvSpPr>
            <a:spLocks noGrp="1"/>
          </p:cNvSpPr>
          <p:nvPr>
            <p:ph type="body" sz="quarter" idx="10"/>
          </p:nvPr>
        </p:nvSpPr>
        <p:spPr>
          <a:xfrm>
            <a:off x="410400" y="980728"/>
            <a:ext cx="9086400" cy="503590"/>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a:t>宿泊業を除外した参考ケースの推計結果は、大阪府の夜間経済規模は約</a:t>
            </a:r>
            <a:r>
              <a:rPr lang="en-US" altLang="ja-JP" dirty="0"/>
              <a:t>1.8</a:t>
            </a:r>
            <a:r>
              <a:rPr lang="ja-JP" altLang="en-US" dirty="0"/>
              <a:t>兆円、大阪市は</a:t>
            </a:r>
            <a:r>
              <a:rPr lang="en-US" altLang="ja-JP" dirty="0"/>
              <a:t>0.9</a:t>
            </a:r>
            <a:r>
              <a:rPr lang="ja-JP" altLang="en-US" dirty="0"/>
              <a:t>兆円。基本ケースと比較すると大阪市の経済規模・雇用規模が小さくなる分、大阪府全体の規模も小さくなる。</a:t>
            </a:r>
            <a:endParaRPr lang="en-US" altLang="ja-JP" dirty="0"/>
          </a:p>
        </p:txBody>
      </p:sp>
      <p:sp>
        <p:nvSpPr>
          <p:cNvPr id="11" name="正方形/長方形 10">
            <a:extLst>
              <a:ext uri="{FF2B5EF4-FFF2-40B4-BE49-F238E27FC236}">
                <a16:creationId xmlns:a16="http://schemas.microsoft.com/office/drawing/2014/main" id="{FE22920B-3F4A-4B6A-BAB2-3583EE91793A}"/>
              </a:ext>
            </a:extLst>
          </p:cNvPr>
          <p:cNvSpPr/>
          <p:nvPr/>
        </p:nvSpPr>
        <p:spPr>
          <a:xfrm>
            <a:off x="4304928" y="306896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4" name="直線矢印コネクタ 13">
            <a:extLst>
              <a:ext uri="{FF2B5EF4-FFF2-40B4-BE49-F238E27FC236}">
                <a16:creationId xmlns:a16="http://schemas.microsoft.com/office/drawing/2014/main" id="{95447F3A-7E07-42FE-A505-B6151C8C4D58}"/>
              </a:ext>
            </a:extLst>
          </p:cNvPr>
          <p:cNvCxnSpPr>
            <a:cxnSpLocks/>
          </p:cNvCxnSpPr>
          <p:nvPr/>
        </p:nvCxnSpPr>
        <p:spPr>
          <a:xfrm>
            <a:off x="4448944" y="3501008"/>
            <a:ext cx="0" cy="2016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0EE27E9-7EE3-49BD-A910-F663E880AD9E}"/>
              </a:ext>
            </a:extLst>
          </p:cNvPr>
          <p:cNvSpPr txBox="1"/>
          <p:nvPr/>
        </p:nvSpPr>
        <p:spPr>
          <a:xfrm>
            <a:off x="1928664" y="5536540"/>
            <a:ext cx="3630802"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2.6%</a:t>
            </a: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4.6%</a:t>
            </a:r>
            <a:endPar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923340AD-0B90-4786-8333-E48323FE6B8A}"/>
              </a:ext>
            </a:extLst>
          </p:cNvPr>
          <p:cNvSpPr/>
          <p:nvPr/>
        </p:nvSpPr>
        <p:spPr>
          <a:xfrm>
            <a:off x="5961112" y="306896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7" name="直線矢印コネクタ 16">
            <a:extLst>
              <a:ext uri="{FF2B5EF4-FFF2-40B4-BE49-F238E27FC236}">
                <a16:creationId xmlns:a16="http://schemas.microsoft.com/office/drawing/2014/main" id="{42255694-B399-4755-8031-88FE1663AAAF}"/>
              </a:ext>
            </a:extLst>
          </p:cNvPr>
          <p:cNvCxnSpPr>
            <a:cxnSpLocks/>
          </p:cNvCxnSpPr>
          <p:nvPr/>
        </p:nvCxnSpPr>
        <p:spPr>
          <a:xfrm>
            <a:off x="6105128" y="3501008"/>
            <a:ext cx="0" cy="2016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8DEF72C-664D-4603-B105-2B841AB04A06}"/>
              </a:ext>
            </a:extLst>
          </p:cNvPr>
          <p:cNvSpPr txBox="1"/>
          <p:nvPr/>
        </p:nvSpPr>
        <p:spPr>
          <a:xfrm>
            <a:off x="5929227" y="5517232"/>
            <a:ext cx="3600345"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大阪市の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2.6%</a:t>
            </a:r>
            <a:endPar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kumimoji="1"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4.7%</a:t>
            </a:r>
            <a:endPar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99149D1B-5652-469D-B135-FC95019E05EF}"/>
              </a:ext>
            </a:extLst>
          </p:cNvPr>
          <p:cNvSpPr txBox="1"/>
          <p:nvPr/>
        </p:nvSpPr>
        <p:spPr>
          <a:xfrm>
            <a:off x="2992351" y="6372036"/>
            <a:ext cx="6497153" cy="138499"/>
          </a:xfrm>
          <a:prstGeom prst="rect">
            <a:avLst/>
          </a:prstGeom>
          <a:noFill/>
          <a:ln>
            <a:noFill/>
          </a:ln>
        </p:spPr>
        <p:txBody>
          <a:bodyPr wrap="square" lIns="0" tIns="0" rIns="0" bIns="0" rtlCol="0">
            <a:spAutoFit/>
          </a:bodyPr>
          <a:lstStyle/>
          <a:p>
            <a:pPr algn="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注）大阪府、大阪市の</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は、公表されている最新時点の年次。</a:t>
            </a:r>
          </a:p>
        </p:txBody>
      </p:sp>
      <p:sp>
        <p:nvSpPr>
          <p:cNvPr id="21" name="テキスト ボックス 20">
            <a:extLst>
              <a:ext uri="{FF2B5EF4-FFF2-40B4-BE49-F238E27FC236}">
                <a16:creationId xmlns:a16="http://schemas.microsoft.com/office/drawing/2014/main" id="{04CFD331-FEE9-4A5C-9A5B-16A455C75FC3}"/>
              </a:ext>
            </a:extLst>
          </p:cNvPr>
          <p:cNvSpPr txBox="1"/>
          <p:nvPr/>
        </p:nvSpPr>
        <p:spPr>
          <a:xfrm>
            <a:off x="632520" y="5301208"/>
            <a:ext cx="8496944"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注）直接効果は、夜間経済対象産業の売上に自給率を乗じた生産額。</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次波及効果は直接効果に逆行列係数を乗じ</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た各産業の生産誘発額。</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41701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3B6EF0F-1BF8-49BF-8DCD-31C317C11D19}"/>
              </a:ext>
            </a:extLst>
          </p:cNvPr>
          <p:cNvPicPr>
            <a:picLocks noChangeAspect="1"/>
          </p:cNvPicPr>
          <p:nvPr/>
        </p:nvPicPr>
        <p:blipFill>
          <a:blip r:embed="rId2"/>
          <a:stretch>
            <a:fillRect/>
          </a:stretch>
        </p:blipFill>
        <p:spPr>
          <a:xfrm>
            <a:off x="650386" y="1628800"/>
            <a:ext cx="8516872" cy="3636968"/>
          </a:xfrm>
          <a:prstGeom prst="rect">
            <a:avLst/>
          </a:prstGeom>
        </p:spPr>
      </p:pic>
      <p:sp>
        <p:nvSpPr>
          <p:cNvPr id="2" name="タイトル 1">
            <a:extLst>
              <a:ext uri="{FF2B5EF4-FFF2-40B4-BE49-F238E27FC236}">
                <a16:creationId xmlns:a16="http://schemas.microsoft.com/office/drawing/2014/main" id="{773E18F8-D4B6-4CF9-8EA5-D7E2329AC557}"/>
              </a:ext>
            </a:extLst>
          </p:cNvPr>
          <p:cNvSpPr>
            <a:spLocks noGrp="1"/>
          </p:cNvSpPr>
          <p:nvPr>
            <p:ph type="title"/>
          </p:nvPr>
        </p:nvSpPr>
        <p:spPr/>
        <p:txBody>
          <a:bodyPr>
            <a:noAutofit/>
          </a:bodyPr>
          <a:lstStyle/>
          <a:p>
            <a:r>
              <a:rPr lang="ja-JP" altLang="en-US" sz="1800" dirty="0"/>
              <a:t>参考ケース</a:t>
            </a:r>
            <a:r>
              <a:rPr lang="ja-JP" altLang="en-US" sz="1800" dirty="0" smtClean="0"/>
              <a:t>③（</a:t>
            </a:r>
            <a:r>
              <a:rPr lang="ja-JP" altLang="en-US" sz="1800" dirty="0"/>
              <a:t>宿泊業を</a:t>
            </a:r>
            <a:r>
              <a:rPr lang="ja-JP" altLang="en-US" sz="1800" dirty="0" smtClean="0"/>
              <a:t>除外、さらに大阪市</a:t>
            </a:r>
            <a:r>
              <a:rPr lang="ja-JP" altLang="en-US" sz="1800" dirty="0"/>
              <a:t>以外の小売業・飲食業の夜間比率を低めに設定</a:t>
            </a:r>
            <a:r>
              <a:rPr lang="ja-JP" altLang="en-US" sz="1800" dirty="0" smtClean="0"/>
              <a:t>）</a:t>
            </a:r>
            <a:r>
              <a:rPr lang="en-US" altLang="ja-JP" sz="1800" dirty="0" smtClean="0"/>
              <a:t/>
            </a:r>
            <a:br>
              <a:rPr lang="en-US" altLang="ja-JP" sz="1800" dirty="0" smtClean="0"/>
            </a:br>
            <a:r>
              <a:rPr lang="ja-JP" altLang="en-US" sz="1800" dirty="0" smtClean="0"/>
              <a:t>：</a:t>
            </a:r>
            <a:r>
              <a:rPr lang="ja-JP" altLang="en-US" sz="1800" dirty="0"/>
              <a:t>大阪府・大阪市の夜間経済規模・雇用規模</a:t>
            </a:r>
            <a:endParaRPr kumimoji="1" lang="ja-JP" altLang="en-US" sz="1800" dirty="0"/>
          </a:p>
        </p:txBody>
      </p:sp>
      <p:sp>
        <p:nvSpPr>
          <p:cNvPr id="6" name="テキスト プレースホルダー 2">
            <a:extLst>
              <a:ext uri="{FF2B5EF4-FFF2-40B4-BE49-F238E27FC236}">
                <a16:creationId xmlns:a16="http://schemas.microsoft.com/office/drawing/2014/main" id="{905AF281-71D1-4461-9EB1-6649549094C7}"/>
              </a:ext>
            </a:extLst>
          </p:cNvPr>
          <p:cNvSpPr>
            <a:spLocks noGrp="1"/>
          </p:cNvSpPr>
          <p:nvPr>
            <p:ph type="body" sz="quarter" idx="10"/>
          </p:nvPr>
        </p:nvSpPr>
        <p:spPr>
          <a:xfrm>
            <a:off x="410400" y="980728"/>
            <a:ext cx="9086400" cy="503590"/>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a:t>大阪市以外の夜間比率を低めに設定し、宿泊業を除外した参考ケースの推計結果は、大阪府の夜間経済規模は約</a:t>
            </a:r>
            <a:r>
              <a:rPr lang="en-US" altLang="ja-JP" dirty="0"/>
              <a:t>1.6</a:t>
            </a:r>
            <a:r>
              <a:rPr lang="ja-JP" altLang="en-US" dirty="0"/>
              <a:t>兆円、大阪市は</a:t>
            </a:r>
            <a:r>
              <a:rPr lang="en-US" altLang="ja-JP" dirty="0"/>
              <a:t>0.9</a:t>
            </a:r>
            <a:r>
              <a:rPr lang="ja-JP" altLang="en-US" dirty="0"/>
              <a:t>兆円。基本ケースと比べると、大阪市、大阪市以外ともに経済・雇用規模が小さくなる。</a:t>
            </a:r>
            <a:endParaRPr lang="en-US" altLang="ja-JP" dirty="0"/>
          </a:p>
        </p:txBody>
      </p:sp>
      <p:sp>
        <p:nvSpPr>
          <p:cNvPr id="11" name="正方形/長方形 10">
            <a:extLst>
              <a:ext uri="{FF2B5EF4-FFF2-40B4-BE49-F238E27FC236}">
                <a16:creationId xmlns:a16="http://schemas.microsoft.com/office/drawing/2014/main" id="{FE22920B-3F4A-4B6A-BAB2-3583EE91793A}"/>
              </a:ext>
            </a:extLst>
          </p:cNvPr>
          <p:cNvSpPr/>
          <p:nvPr/>
        </p:nvSpPr>
        <p:spPr>
          <a:xfrm>
            <a:off x="4304928" y="303352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4" name="直線矢印コネクタ 13">
            <a:extLst>
              <a:ext uri="{FF2B5EF4-FFF2-40B4-BE49-F238E27FC236}">
                <a16:creationId xmlns:a16="http://schemas.microsoft.com/office/drawing/2014/main" id="{95447F3A-7E07-42FE-A505-B6151C8C4D58}"/>
              </a:ext>
            </a:extLst>
          </p:cNvPr>
          <p:cNvCxnSpPr>
            <a:cxnSpLocks/>
          </p:cNvCxnSpPr>
          <p:nvPr/>
        </p:nvCxnSpPr>
        <p:spPr>
          <a:xfrm>
            <a:off x="4448944" y="3465568"/>
            <a:ext cx="0" cy="20516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0EE27E9-7EE3-49BD-A910-F663E880AD9E}"/>
              </a:ext>
            </a:extLst>
          </p:cNvPr>
          <p:cNvSpPr txBox="1"/>
          <p:nvPr/>
        </p:nvSpPr>
        <p:spPr>
          <a:xfrm>
            <a:off x="1712640" y="5517232"/>
            <a:ext cx="3673779" cy="646331"/>
          </a:xfrm>
          <a:prstGeom prst="rect">
            <a:avLst/>
          </a:prstGeom>
          <a:noFill/>
          <a:ln>
            <a:noFill/>
          </a:ln>
        </p:spPr>
        <p:txBody>
          <a:bodyPr wrap="squar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2.3%</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4.1%</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923340AD-0B90-4786-8333-E48323FE6B8A}"/>
              </a:ext>
            </a:extLst>
          </p:cNvPr>
          <p:cNvSpPr/>
          <p:nvPr/>
        </p:nvSpPr>
        <p:spPr>
          <a:xfrm>
            <a:off x="5961112" y="3033520"/>
            <a:ext cx="1224136" cy="432048"/>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cxnSp>
        <p:nvCxnSpPr>
          <p:cNvPr id="17" name="直線矢印コネクタ 16">
            <a:extLst>
              <a:ext uri="{FF2B5EF4-FFF2-40B4-BE49-F238E27FC236}">
                <a16:creationId xmlns:a16="http://schemas.microsoft.com/office/drawing/2014/main" id="{42255694-B399-4755-8031-88FE1663AAAF}"/>
              </a:ext>
            </a:extLst>
          </p:cNvPr>
          <p:cNvCxnSpPr>
            <a:cxnSpLocks/>
          </p:cNvCxnSpPr>
          <p:nvPr/>
        </p:nvCxnSpPr>
        <p:spPr>
          <a:xfrm>
            <a:off x="6105128" y="3465568"/>
            <a:ext cx="0" cy="20516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8DEF72C-664D-4603-B105-2B841AB04A06}"/>
              </a:ext>
            </a:extLst>
          </p:cNvPr>
          <p:cNvSpPr txBox="1"/>
          <p:nvPr/>
        </p:nvSpPr>
        <p:spPr>
          <a:xfrm>
            <a:off x="5961112" y="5530968"/>
            <a:ext cx="3674083" cy="646331"/>
          </a:xfrm>
          <a:prstGeom prst="rect">
            <a:avLst/>
          </a:prstGeom>
          <a:noFill/>
          <a:ln>
            <a:noFill/>
          </a:ln>
        </p:spPr>
        <p:txBody>
          <a:bodyPr wrap="none" lIns="0" tIns="0" rIns="0" bIns="0"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大阪市の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19.1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夜間経済（粗付加価値額）は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兆円。</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に占める夜間経済（粗付加価値額）の割合は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GDP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に占める夜間経済（生産誘発額）の割合は</a:t>
            </a:r>
            <a:r>
              <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b="1" u="sng"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７</a:t>
            </a:r>
            <a:r>
              <a:rPr lang="en-US" altLang="ja-JP" sz="1050" b="1" u="sng"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A3D47332-B449-48D7-88F2-E38BFE99AAE8}"/>
              </a:ext>
            </a:extLst>
          </p:cNvPr>
          <p:cNvSpPr txBox="1"/>
          <p:nvPr/>
        </p:nvSpPr>
        <p:spPr>
          <a:xfrm>
            <a:off x="2992351" y="6372036"/>
            <a:ext cx="6497153" cy="138499"/>
          </a:xfrm>
          <a:prstGeom prst="rect">
            <a:avLst/>
          </a:prstGeom>
          <a:noFill/>
          <a:ln>
            <a:noFill/>
          </a:ln>
        </p:spPr>
        <p:txBody>
          <a:bodyPr wrap="square" lIns="0" tIns="0" rIns="0" bIns="0" rtlCol="0">
            <a:spAutoFit/>
          </a:bodyPr>
          <a:lstStyle/>
          <a:p>
            <a:pPr algn="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注）大阪府、大阪市の</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は、公表されている最新時点の年次。</a:t>
            </a:r>
          </a:p>
        </p:txBody>
      </p:sp>
      <p:sp>
        <p:nvSpPr>
          <p:cNvPr id="18" name="テキスト ボックス 17">
            <a:extLst>
              <a:ext uri="{FF2B5EF4-FFF2-40B4-BE49-F238E27FC236}">
                <a16:creationId xmlns:a16="http://schemas.microsoft.com/office/drawing/2014/main" id="{20B588E0-B3B6-4FD8-AAF1-7B9E108463FC}"/>
              </a:ext>
            </a:extLst>
          </p:cNvPr>
          <p:cNvSpPr txBox="1"/>
          <p:nvPr/>
        </p:nvSpPr>
        <p:spPr>
          <a:xfrm>
            <a:off x="632520" y="5301208"/>
            <a:ext cx="8496944"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注）直接効果は、夜間経済対象産業の売上に自給率を乗じた生産額。</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次波及効果は直接効果に逆行列係数を乗じ</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た各産業の生産誘発額。</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184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大阪夜間経済指標</a:t>
            </a:r>
            <a:r>
              <a:rPr lang="ja-JP" altLang="ja-JP" dirty="0" smtClean="0"/>
              <a:t>検討会</a:t>
            </a:r>
            <a:r>
              <a:rPr lang="ja-JP" altLang="en-US" dirty="0" smtClean="0"/>
              <a:t>について</a:t>
            </a:r>
            <a:endParaRPr kumimoji="1" lang="ja-JP" altLang="en-US" dirty="0"/>
          </a:p>
        </p:txBody>
      </p:sp>
      <p:sp>
        <p:nvSpPr>
          <p:cNvPr id="3" name="テキスト プレースホルダー 2"/>
          <p:cNvSpPr>
            <a:spLocks noGrp="1"/>
          </p:cNvSpPr>
          <p:nvPr>
            <p:ph type="body" sz="quarter" idx="10"/>
          </p:nvPr>
        </p:nvSpPr>
        <p:spPr>
          <a:xfrm>
            <a:off x="410400" y="982800"/>
            <a:ext cx="9086400" cy="1549142"/>
          </a:xfrm>
        </p:spPr>
        <p:txBody>
          <a:bodyPr/>
          <a:lstStyle/>
          <a:p>
            <a:r>
              <a:rPr lang="ja-JP" altLang="en-US" dirty="0" smtClean="0"/>
              <a:t>○</a:t>
            </a:r>
            <a:r>
              <a:rPr lang="ja-JP" altLang="ja-JP" dirty="0" smtClean="0"/>
              <a:t>公益</a:t>
            </a:r>
            <a:r>
              <a:rPr lang="ja-JP" altLang="ja-JP" dirty="0"/>
              <a:t>財団法人大阪</a:t>
            </a:r>
            <a:r>
              <a:rPr lang="ja-JP" altLang="ja-JP" dirty="0" smtClean="0"/>
              <a:t>観光局が</a:t>
            </a:r>
            <a:r>
              <a:rPr lang="ja-JP" altLang="ja-JP" dirty="0"/>
              <a:t>目指す大阪の</a:t>
            </a:r>
            <a:r>
              <a:rPr lang="ja-JP" altLang="ja-JP" dirty="0" smtClean="0"/>
              <a:t>「</a:t>
            </a:r>
            <a:r>
              <a:rPr lang="en-US" altLang="ja-JP" dirty="0" smtClean="0"/>
              <a:t>24</a:t>
            </a:r>
            <a:r>
              <a:rPr lang="ja-JP" altLang="ja-JP" dirty="0" smtClean="0"/>
              <a:t>時間</a:t>
            </a:r>
            <a:r>
              <a:rPr lang="ja-JP" altLang="ja-JP" dirty="0"/>
              <a:t>観光都市」実現にあたり</a:t>
            </a:r>
            <a:r>
              <a:rPr lang="ja-JP" altLang="ja-JP" dirty="0" smtClean="0"/>
              <a:t>、</a:t>
            </a:r>
            <a:r>
              <a:rPr lang="ja-JP" altLang="en-US" dirty="0" smtClean="0"/>
              <a:t>大阪府、大阪市</a:t>
            </a:r>
            <a:r>
              <a:rPr lang="ja-JP" altLang="ja-JP" dirty="0" smtClean="0"/>
              <a:t>と</a:t>
            </a:r>
            <a:r>
              <a:rPr lang="ja-JP" altLang="ja-JP" dirty="0"/>
              <a:t>幅広く協議・検討するため</a:t>
            </a:r>
            <a:r>
              <a:rPr lang="ja-JP" altLang="ja-JP" dirty="0" smtClean="0"/>
              <a:t>、</a:t>
            </a:r>
            <a:endParaRPr lang="en-US" altLang="ja-JP" dirty="0" smtClean="0"/>
          </a:p>
          <a:p>
            <a:r>
              <a:rPr lang="ja-JP" altLang="en-US" dirty="0"/>
              <a:t>　 </a:t>
            </a:r>
            <a:r>
              <a:rPr lang="ja-JP" altLang="ja-JP" dirty="0" smtClean="0"/>
              <a:t>「</a:t>
            </a:r>
            <a:r>
              <a:rPr lang="ja-JP" altLang="ja-JP" dirty="0"/>
              <a:t>大阪夜間経済指標</a:t>
            </a:r>
            <a:r>
              <a:rPr lang="ja-JP" altLang="ja-JP" dirty="0" smtClean="0"/>
              <a:t>検討会を設置。</a:t>
            </a:r>
            <a:endParaRPr lang="ja-JP" altLang="ja-JP" dirty="0"/>
          </a:p>
          <a:p>
            <a:r>
              <a:rPr lang="en-US" altLang="ja-JP" dirty="0"/>
              <a:t> </a:t>
            </a:r>
            <a:endParaRPr lang="ja-JP" altLang="ja-JP" dirty="0"/>
          </a:p>
          <a:p>
            <a:r>
              <a:rPr lang="ja-JP" altLang="en-US" dirty="0" smtClean="0"/>
              <a:t>○</a:t>
            </a:r>
            <a:r>
              <a:rPr lang="ja-JP" altLang="ja-JP" dirty="0" smtClean="0"/>
              <a:t>検討会</a:t>
            </a:r>
            <a:r>
              <a:rPr lang="ja-JP" altLang="en-US" dirty="0" smtClean="0"/>
              <a:t>において、</a:t>
            </a:r>
            <a:r>
              <a:rPr lang="ja-JP" altLang="ja-JP" dirty="0"/>
              <a:t>夜間経済の</a:t>
            </a:r>
            <a:r>
              <a:rPr lang="ja-JP" altLang="ja-JP" dirty="0" smtClean="0"/>
              <a:t>指標化</a:t>
            </a:r>
            <a:r>
              <a:rPr lang="ja-JP" altLang="en-US" dirty="0" smtClean="0"/>
              <a:t>に関する</a:t>
            </a:r>
            <a:r>
              <a:rPr lang="ja-JP" altLang="ja-JP" dirty="0" smtClean="0"/>
              <a:t>事項</a:t>
            </a:r>
            <a:r>
              <a:rPr lang="ja-JP" altLang="ja-JP" dirty="0"/>
              <a:t>に</a:t>
            </a:r>
            <a:r>
              <a:rPr lang="ja-JP" altLang="ja-JP" dirty="0" smtClean="0"/>
              <a:t>ついて</a:t>
            </a:r>
            <a:r>
              <a:rPr lang="ja-JP" altLang="en-US" dirty="0" smtClean="0"/>
              <a:t>、有識者を交えながら、平成</a:t>
            </a:r>
            <a:r>
              <a:rPr lang="en-US" altLang="ja-JP" dirty="0" smtClean="0"/>
              <a:t>29</a:t>
            </a:r>
            <a:r>
              <a:rPr lang="ja-JP" altLang="en-US" dirty="0" smtClean="0"/>
              <a:t>年</a:t>
            </a:r>
            <a:r>
              <a:rPr lang="en-US" altLang="ja-JP" dirty="0" smtClean="0"/>
              <a:t>9</a:t>
            </a:r>
            <a:r>
              <a:rPr lang="ja-JP" altLang="en-US" dirty="0" smtClean="0"/>
              <a:t>月の設置から、３回にわたり、</a:t>
            </a:r>
            <a:endParaRPr lang="en-US" altLang="ja-JP" dirty="0" smtClean="0"/>
          </a:p>
          <a:p>
            <a:r>
              <a:rPr lang="ja-JP" altLang="en-US" dirty="0"/>
              <a:t>　</a:t>
            </a:r>
            <a:r>
              <a:rPr lang="ja-JP" altLang="en-US" dirty="0" smtClean="0"/>
              <a:t> </a:t>
            </a:r>
            <a:r>
              <a:rPr lang="ja-JP" altLang="ja-JP" dirty="0" smtClean="0"/>
              <a:t>協議</a:t>
            </a:r>
            <a:r>
              <a:rPr lang="ja-JP" altLang="ja-JP" dirty="0"/>
              <a:t>・</a:t>
            </a:r>
            <a:r>
              <a:rPr lang="ja-JP" altLang="ja-JP" dirty="0" smtClean="0"/>
              <a:t>検討</a:t>
            </a:r>
            <a:r>
              <a:rPr lang="ja-JP" altLang="en-US" dirty="0" smtClean="0"/>
              <a:t>を重ねた</a:t>
            </a:r>
            <a:r>
              <a:rPr lang="ja-JP" altLang="ja-JP" dirty="0" smtClean="0"/>
              <a:t>。</a:t>
            </a:r>
            <a:endParaRPr lang="ja-JP" altLang="ja-JP" dirty="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688953437"/>
              </p:ext>
            </p:extLst>
          </p:nvPr>
        </p:nvGraphicFramePr>
        <p:xfrm>
          <a:off x="1136576" y="2852935"/>
          <a:ext cx="7848872" cy="1512169"/>
        </p:xfrm>
        <a:graphic>
          <a:graphicData uri="http://schemas.openxmlformats.org/drawingml/2006/table">
            <a:tbl>
              <a:tblPr firstRow="1" firstCol="1" bandRow="1">
                <a:tableStyleId>{2D5ABB26-0587-4C30-8999-92F81FD0307C}</a:tableStyleId>
              </a:tblPr>
              <a:tblGrid>
                <a:gridCol w="2118108">
                  <a:extLst>
                    <a:ext uri="{9D8B030D-6E8A-4147-A177-3AD203B41FA5}">
                      <a16:colId xmlns:a16="http://schemas.microsoft.com/office/drawing/2014/main" val="20000"/>
                    </a:ext>
                  </a:extLst>
                </a:gridCol>
                <a:gridCol w="5730764">
                  <a:extLst>
                    <a:ext uri="{9D8B030D-6E8A-4147-A177-3AD203B41FA5}">
                      <a16:colId xmlns:a16="http://schemas.microsoft.com/office/drawing/2014/main" val="20001"/>
                    </a:ext>
                  </a:extLst>
                </a:gridCol>
              </a:tblGrid>
              <a:tr h="302434">
                <a:tc>
                  <a:txBody>
                    <a:bodyPr/>
                    <a:lstStyle/>
                    <a:p>
                      <a:pPr algn="ctr">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機関</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構成員</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04867">
                <a:tc>
                  <a:txBody>
                    <a:bodyPr/>
                    <a:lstStyle/>
                    <a:p>
                      <a:pPr algn="l">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公益財団法人</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大阪観光局</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常務理事</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大阪観光局アドバイザー（大阪大学大学院経済研究科講師）</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2434">
                <a:tc>
                  <a:txBody>
                    <a:bodyPr/>
                    <a:lstStyle/>
                    <a:p>
                      <a:pPr algn="l">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spc="25">
                          <a:effectLst/>
                          <a:latin typeface="Meiryo UI" panose="020B0604030504040204" pitchFamily="50" charset="-128"/>
                          <a:ea typeface="Meiryo UI" panose="020B0604030504040204" pitchFamily="50" charset="-128"/>
                          <a:cs typeface="Meiryo UI" panose="020B0604030504040204" pitchFamily="50" charset="-128"/>
                        </a:rPr>
                        <a:t>大阪府府民文化部都市魅力創造局企画・観光課長</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2434">
                <a:tc>
                  <a:txBody>
                    <a:bodyPr/>
                    <a:lstStyle/>
                    <a:p>
                      <a:pPr algn="l">
                        <a:spcAft>
                          <a:spcPts val="0"/>
                        </a:spcAft>
                      </a:pPr>
                      <a:r>
                        <a:rPr lang="ja-JP" sz="1400" kern="0" spc="25">
                          <a:effectLst/>
                          <a:latin typeface="Meiryo UI" panose="020B0604030504040204" pitchFamily="50" charset="-128"/>
                          <a:ea typeface="Meiryo UI" panose="020B0604030504040204" pitchFamily="50" charset="-128"/>
                          <a:cs typeface="Meiryo UI" panose="020B0604030504040204" pitchFamily="50" charset="-128"/>
                        </a:rPr>
                        <a:t>大阪市</a:t>
                      </a:r>
                      <a:endParaRPr lang="ja-JP" sz="14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400" kern="0" spc="25" dirty="0" err="1">
                          <a:effectLst/>
                          <a:latin typeface="Meiryo UI" panose="020B0604030504040204" pitchFamily="50" charset="-128"/>
                          <a:ea typeface="Meiryo UI" panose="020B0604030504040204" pitchFamily="50" charset="-128"/>
                          <a:cs typeface="Meiryo UI" panose="020B0604030504040204" pitchFamily="50" charset="-128"/>
                        </a:rPr>
                        <a:t>大阪市経済戦略局地域経済戦略担当課長</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4387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228882-C91E-4F27-92AA-DE253C2B6BD8}"/>
              </a:ext>
            </a:extLst>
          </p:cNvPr>
          <p:cNvSpPr>
            <a:spLocks noGrp="1"/>
          </p:cNvSpPr>
          <p:nvPr>
            <p:ph type="title"/>
          </p:nvPr>
        </p:nvSpPr>
        <p:spPr/>
        <p:txBody>
          <a:bodyPr/>
          <a:lstStyle/>
          <a:p>
            <a:r>
              <a:rPr lang="ja-JP" altLang="en-US" dirty="0"/>
              <a:t>海外事例における夜間経済の推計条件</a:t>
            </a:r>
            <a:endParaRPr kumimoji="1" lang="ja-JP" altLang="en-US" dirty="0"/>
          </a:p>
        </p:txBody>
      </p:sp>
      <p:sp>
        <p:nvSpPr>
          <p:cNvPr id="4" name="テキスト プレースホルダー 2">
            <a:extLst>
              <a:ext uri="{FF2B5EF4-FFF2-40B4-BE49-F238E27FC236}">
                <a16:creationId xmlns:a16="http://schemas.microsoft.com/office/drawing/2014/main" id="{AA1C96A4-D122-479F-98A9-5B50C058159B}"/>
              </a:ext>
            </a:extLst>
          </p:cNvPr>
          <p:cNvSpPr>
            <a:spLocks noGrp="1"/>
          </p:cNvSpPr>
          <p:nvPr>
            <p:ph type="body" sz="quarter" idx="10"/>
          </p:nvPr>
        </p:nvSpPr>
        <p:spPr>
          <a:xfrm>
            <a:off x="410400" y="980728"/>
            <a:ext cx="9086400" cy="288147"/>
          </a:xfrm>
          <a:solidFill>
            <a:schemeClr val="accent1">
              <a:lumMod val="20000"/>
              <a:lumOff val="80000"/>
            </a:schemeClr>
          </a:solidFill>
          <a:effectLst>
            <a:outerShdw blurRad="50800" dist="38100" dir="2700000" algn="tl" rotWithShape="0">
              <a:prstClr val="black">
                <a:alpha val="40000"/>
              </a:prstClr>
            </a:outerShdw>
          </a:effectLst>
        </p:spPr>
        <p:txBody>
          <a:bodyPr lIns="36000" tIns="36000" rIns="36000" bIns="36000"/>
          <a:lstStyle/>
          <a:p>
            <a:pPr marL="180975" indent="-180975">
              <a:buFont typeface="Arial" panose="020B0604020202020204" pitchFamily="34" charset="0"/>
              <a:buChar char="•"/>
            </a:pPr>
            <a:r>
              <a:rPr lang="ja-JP" altLang="en-US" dirty="0"/>
              <a:t>ロンドン、オーストラリアでは、夜間経済を以下の条件で推計している。</a:t>
            </a:r>
            <a:endParaRPr lang="en-US" altLang="ja-JP" dirty="0"/>
          </a:p>
        </p:txBody>
      </p:sp>
      <p:graphicFrame>
        <p:nvGraphicFramePr>
          <p:cNvPr id="6" name="表 5">
            <a:extLst>
              <a:ext uri="{FF2B5EF4-FFF2-40B4-BE49-F238E27FC236}">
                <a16:creationId xmlns:a16="http://schemas.microsoft.com/office/drawing/2014/main" id="{5E607122-C34E-462C-94FD-4DB20D0E968B}"/>
              </a:ext>
            </a:extLst>
          </p:cNvPr>
          <p:cNvGraphicFramePr>
            <a:graphicFrameLocks noGrp="1"/>
          </p:cNvGraphicFramePr>
          <p:nvPr>
            <p:extLst>
              <p:ext uri="{D42A27DB-BD31-4B8C-83A1-F6EECF244321}">
                <p14:modId xmlns:p14="http://schemas.microsoft.com/office/powerpoint/2010/main" val="3960672195"/>
              </p:ext>
            </p:extLst>
          </p:nvPr>
        </p:nvGraphicFramePr>
        <p:xfrm>
          <a:off x="632520" y="1772816"/>
          <a:ext cx="8640961" cy="4277387"/>
        </p:xfrm>
        <a:graphic>
          <a:graphicData uri="http://schemas.openxmlformats.org/drawingml/2006/table">
            <a:tbl>
              <a:tblPr firstRow="1" bandRow="1">
                <a:tableStyleId>{5C22544A-7EE6-4342-B048-85BDC9FD1C3A}</a:tableStyleId>
              </a:tblPr>
              <a:tblGrid>
                <a:gridCol w="1554019">
                  <a:extLst>
                    <a:ext uri="{9D8B030D-6E8A-4147-A177-3AD203B41FA5}">
                      <a16:colId xmlns:a16="http://schemas.microsoft.com/office/drawing/2014/main" val="361448835"/>
                    </a:ext>
                  </a:extLst>
                </a:gridCol>
                <a:gridCol w="3543471">
                  <a:extLst>
                    <a:ext uri="{9D8B030D-6E8A-4147-A177-3AD203B41FA5}">
                      <a16:colId xmlns:a16="http://schemas.microsoft.com/office/drawing/2014/main" val="815154773"/>
                    </a:ext>
                  </a:extLst>
                </a:gridCol>
                <a:gridCol w="3543471">
                  <a:extLst>
                    <a:ext uri="{9D8B030D-6E8A-4147-A177-3AD203B41FA5}">
                      <a16:colId xmlns:a16="http://schemas.microsoft.com/office/drawing/2014/main" val="972473790"/>
                    </a:ext>
                  </a:extLst>
                </a:gridCol>
              </a:tblGrid>
              <a:tr h="33727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項目</a:t>
                      </a: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ロンドン</a:t>
                      </a: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オーストラリア</a:t>
                      </a:r>
                    </a:p>
                  </a:txBody>
                  <a:tcPr/>
                </a:tc>
                <a:extLst>
                  <a:ext uri="{0D108BD9-81ED-4DB2-BD59-A6C34878D82A}">
                    <a16:rowId xmlns:a16="http://schemas.microsoft.com/office/drawing/2014/main" val="1213590713"/>
                  </a:ext>
                </a:extLst>
              </a:tr>
              <a:tr h="505909">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対象とする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夜間の時間帯</a:t>
                      </a:r>
                    </a:p>
                  </a:txBody>
                  <a:tcPr anchor="ctr"/>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時～翌朝</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時～翌朝</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876011748"/>
                  </a:ext>
                </a:extLst>
              </a:tr>
              <a:tr h="910637">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夜間の直接消費の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対象となる産業</a:t>
                      </a:r>
                    </a:p>
                  </a:txBody>
                  <a:tcPr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・夜間経済の産業は、以下の区分で示されている。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専門的財務サービス、施設管理、物流･配達、宿泊・飲食、情報通信、小売、医療、娯楽</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・コア産業、ノンコア産業、サプライ産業に区分している。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・コア産業は、主に夜間に消費される産業が対象。</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コア産業</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：酒類小売、娯楽、飲食</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514136805"/>
                  </a:ext>
                </a:extLst>
              </a:tr>
              <a:tr h="910637">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推計方法</a:t>
                      </a:r>
                    </a:p>
                  </a:txBody>
                  <a:tcPr anchor="ctr"/>
                </a:tc>
                <a:tc>
                  <a:txBody>
                    <a:bodyPr/>
                    <a:lstStyle/>
                    <a:p>
                      <a:pPr marL="90488" indent="-90488"/>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・公表データや既存研究の成果を基に推計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・直接効果だけでなく波及効果も推計していることから、産業連関分析、またはそれに類似した方法で推計しているものと考えられる。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夜間比率の設定については言及無し</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0488" indent="-90488"/>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・推計対象となる地方自治体（</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LGA)</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の関連データをオーストラリア統計局より入手し分析。</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・産業分類は、オーストラリア・ニュージーランド標準産業分類</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(ANZSIC)</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に準拠。</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夜間比率の設定については言及無し</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868936733"/>
                  </a:ext>
                </a:extLst>
              </a:tr>
              <a:tr h="1517728">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直接消費が波及する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関連産業</a:t>
                      </a:r>
                    </a:p>
                  </a:txBody>
                  <a:tcPr anchor="ctr"/>
                </a:tc>
                <a:tc>
                  <a:txBody>
                    <a:bodyPr/>
                    <a:lstStyle/>
                    <a:p>
                      <a:pPr marL="90488" indent="-90488"/>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・幅広い産業への波及効果を推計している（産業連関分析により全産業への波及効果を分析しているものと考えられる）。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・ノンコア産業は、夜間が中心というわけではないが、夜間にもサービスが供給されている産業。</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・サプライ産業は、コア・ノンコア産業のサプライチェーンに関連する産業。</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ノンコア産業</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：小売、宿泊、運輸、広告、等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サプライ産業</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：卸売、コンテンツ制作、食品製造、等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526560170"/>
                  </a:ext>
                </a:extLst>
              </a:tr>
            </a:tbl>
          </a:graphicData>
        </a:graphic>
      </p:graphicFrame>
    </p:spTree>
    <p:extLst>
      <p:ext uri="{BB962C8B-B14F-4D97-AF65-F5344CB8AC3E}">
        <p14:creationId xmlns:p14="http://schemas.microsoft.com/office/powerpoint/2010/main" val="251760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966DB-94A8-4434-BB04-E897AA4477BE}"/>
              </a:ext>
            </a:extLst>
          </p:cNvPr>
          <p:cNvSpPr>
            <a:spLocks noGrp="1"/>
          </p:cNvSpPr>
          <p:nvPr>
            <p:ph type="title"/>
          </p:nvPr>
        </p:nvSpPr>
        <p:spPr/>
        <p:txBody>
          <a:bodyPr>
            <a:normAutofit/>
          </a:bodyPr>
          <a:lstStyle/>
          <a:p>
            <a:r>
              <a:rPr lang="ja-JP" altLang="en-US" dirty="0"/>
              <a:t>ロンドンの夜間経済規模</a:t>
            </a:r>
            <a:endParaRPr kumimoji="1" lang="ja-JP" altLang="en-US" dirty="0"/>
          </a:p>
        </p:txBody>
      </p:sp>
      <p:grpSp>
        <p:nvGrpSpPr>
          <p:cNvPr id="5" name="グループ化 4">
            <a:extLst>
              <a:ext uri="{FF2B5EF4-FFF2-40B4-BE49-F238E27FC236}">
                <a16:creationId xmlns:a16="http://schemas.microsoft.com/office/drawing/2014/main" id="{9C7CCD86-E57F-4FF6-8C41-E98365443437}"/>
              </a:ext>
            </a:extLst>
          </p:cNvPr>
          <p:cNvGrpSpPr/>
          <p:nvPr/>
        </p:nvGrpSpPr>
        <p:grpSpPr>
          <a:xfrm>
            <a:off x="2452358" y="1124744"/>
            <a:ext cx="5890389" cy="4085160"/>
            <a:chOff x="4057175" y="4200400"/>
            <a:chExt cx="4709102" cy="2371994"/>
          </a:xfrm>
        </p:grpSpPr>
        <p:pic>
          <p:nvPicPr>
            <p:cNvPr id="14" name="図 13">
              <a:extLst>
                <a:ext uri="{FF2B5EF4-FFF2-40B4-BE49-F238E27FC236}">
                  <a16:creationId xmlns:a16="http://schemas.microsoft.com/office/drawing/2014/main" id="{45744F35-0600-4975-A96F-20132C36B00D}"/>
                </a:ext>
              </a:extLst>
            </p:cNvPr>
            <p:cNvPicPr>
              <a:picLocks noChangeAspect="1"/>
            </p:cNvPicPr>
            <p:nvPr/>
          </p:nvPicPr>
          <p:blipFill>
            <a:blip r:embed="rId2"/>
            <a:stretch>
              <a:fillRect/>
            </a:stretch>
          </p:blipFill>
          <p:spPr>
            <a:xfrm>
              <a:off x="4057175" y="4255118"/>
              <a:ext cx="4709102" cy="2317276"/>
            </a:xfrm>
            <a:prstGeom prst="rect">
              <a:avLst/>
            </a:prstGeom>
          </p:spPr>
        </p:pic>
        <p:sp>
          <p:nvSpPr>
            <p:cNvPr id="15" name="テキスト ボックス 14">
              <a:extLst>
                <a:ext uri="{FF2B5EF4-FFF2-40B4-BE49-F238E27FC236}">
                  <a16:creationId xmlns:a16="http://schemas.microsoft.com/office/drawing/2014/main" id="{A1A6E8D4-60FF-4056-8E68-63FA06FA4EBC}"/>
                </a:ext>
              </a:extLst>
            </p:cNvPr>
            <p:cNvSpPr txBox="1"/>
            <p:nvPr/>
          </p:nvSpPr>
          <p:spPr>
            <a:xfrm>
              <a:off x="4371423" y="4200400"/>
              <a:ext cx="4203552" cy="107224"/>
            </a:xfrm>
            <a:prstGeom prst="rect">
              <a:avLst/>
            </a:prstGeom>
            <a:noFill/>
            <a:ln>
              <a:noFill/>
            </a:ln>
          </p:spPr>
          <p:txBody>
            <a:bodyPr wrap="square" lIns="0" tIns="0" rIns="0" bIns="0" rtlCol="0">
              <a:spAutoFit/>
            </a:bodyPr>
            <a:lstStyle/>
            <a:p>
              <a:pPr algn="ctr"/>
              <a:r>
                <a:rPr kumimoji="1" lang="ja-JP" altLang="en-US" sz="1200" dirty="0">
                  <a:latin typeface="Meiryo UI" panose="020B0604030504040204" pitchFamily="50" charset="-128"/>
                  <a:ea typeface="Meiryo UI" panose="020B0604030504040204" pitchFamily="50" charset="-128"/>
                </a:rPr>
                <a:t>表：ロンドン</a:t>
              </a:r>
              <a:r>
                <a:rPr lang="ja-JP" altLang="en-US" sz="1200" dirty="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産業別夜間経済規模（単位：百万￡）</a:t>
              </a:r>
            </a:p>
          </p:txBody>
        </p:sp>
      </p:grpSp>
      <p:sp>
        <p:nvSpPr>
          <p:cNvPr id="6" name="テキスト ボックス 5">
            <a:extLst>
              <a:ext uri="{FF2B5EF4-FFF2-40B4-BE49-F238E27FC236}">
                <a16:creationId xmlns:a16="http://schemas.microsoft.com/office/drawing/2014/main" id="{2DAE7BC5-8020-4013-95AF-90E684821BCD}"/>
              </a:ext>
            </a:extLst>
          </p:cNvPr>
          <p:cNvSpPr txBox="1"/>
          <p:nvPr/>
        </p:nvSpPr>
        <p:spPr>
          <a:xfrm>
            <a:off x="410400" y="2245715"/>
            <a:ext cx="2088139" cy="2375009"/>
          </a:xfrm>
          <a:prstGeom prst="rect">
            <a:avLst/>
          </a:prstGeom>
          <a:noFill/>
          <a:ln>
            <a:noFill/>
          </a:ln>
        </p:spPr>
        <p:txBody>
          <a:bodyPr wrap="square" lIns="0" tIns="0" rIns="0" bIns="0" rtlCol="0">
            <a:spAutoFit/>
          </a:bodyPr>
          <a:lstStyle/>
          <a:p>
            <a:pPr algn="r">
              <a:spcBef>
                <a:spcPts val="1000"/>
              </a:spcBef>
            </a:pPr>
            <a:r>
              <a:rPr lang="ja-JP" altLang="en-US" sz="1200" dirty="0">
                <a:latin typeface="Meiryo UI" panose="020B0604030504040204" pitchFamily="50" charset="-128"/>
                <a:ea typeface="Meiryo UI" panose="020B0604030504040204" pitchFamily="50" charset="-128"/>
              </a:rPr>
              <a:t>専門家</a:t>
            </a:r>
            <a:r>
              <a:rPr kumimoji="1" lang="ja-JP" altLang="en-US" sz="1200" dirty="0">
                <a:latin typeface="Meiryo UI" panose="020B0604030504040204" pitchFamily="50" charset="-128"/>
                <a:ea typeface="Meiryo UI" panose="020B0604030504040204" pitchFamily="50" charset="-128"/>
              </a:rPr>
              <a:t>、財務サービス</a:t>
            </a:r>
            <a:endParaRPr kumimoji="1" lang="en-US" altLang="ja-JP" sz="1200" dirty="0">
              <a:latin typeface="Meiryo UI" panose="020B0604030504040204" pitchFamily="50" charset="-128"/>
              <a:ea typeface="Meiryo UI" panose="020B0604030504040204" pitchFamily="50" charset="-128"/>
            </a:endParaRPr>
          </a:p>
          <a:p>
            <a:pPr algn="r">
              <a:spcBef>
                <a:spcPts val="1000"/>
              </a:spcBef>
            </a:pPr>
            <a:r>
              <a:rPr lang="ja-JP" altLang="en-US" sz="1200" dirty="0">
                <a:latin typeface="Meiryo UI" panose="020B0604030504040204" pitchFamily="50" charset="-128"/>
                <a:ea typeface="Meiryo UI" panose="020B0604030504040204" pitchFamily="50" charset="-128"/>
              </a:rPr>
              <a:t>施設管理</a:t>
            </a:r>
            <a:endParaRPr lang="en-US" altLang="ja-JP" sz="1200" dirty="0">
              <a:latin typeface="Meiryo UI" panose="020B0604030504040204" pitchFamily="50" charset="-128"/>
              <a:ea typeface="Meiryo UI" panose="020B0604030504040204" pitchFamily="50" charset="-128"/>
            </a:endParaRPr>
          </a:p>
          <a:p>
            <a:pPr algn="r">
              <a:spcBef>
                <a:spcPts val="1000"/>
              </a:spcBef>
            </a:pPr>
            <a:r>
              <a:rPr kumimoji="1" lang="ja-JP" altLang="en-US" sz="1200" dirty="0">
                <a:latin typeface="Meiryo UI" panose="020B0604030504040204" pitchFamily="50" charset="-128"/>
                <a:ea typeface="Meiryo UI" panose="020B0604030504040204" pitchFamily="50" charset="-128"/>
              </a:rPr>
              <a:t>物流・配達</a:t>
            </a:r>
            <a:endParaRPr kumimoji="1" lang="en-US" altLang="ja-JP" sz="1200" dirty="0">
              <a:latin typeface="Meiryo UI" panose="020B0604030504040204" pitchFamily="50" charset="-128"/>
              <a:ea typeface="Meiryo UI" panose="020B0604030504040204" pitchFamily="50" charset="-128"/>
            </a:endParaRPr>
          </a:p>
          <a:p>
            <a:pPr algn="r">
              <a:spcBef>
                <a:spcPts val="1000"/>
              </a:spcBef>
            </a:pPr>
            <a:r>
              <a:rPr lang="ja-JP" altLang="en-US" sz="1200" dirty="0">
                <a:latin typeface="Meiryo UI" panose="020B0604030504040204" pitchFamily="50" charset="-128"/>
                <a:ea typeface="Meiryo UI" panose="020B0604030504040204" pitchFamily="50" charset="-128"/>
              </a:rPr>
              <a:t>宿泊・フードサービス</a:t>
            </a:r>
            <a:endParaRPr lang="en-US" altLang="ja-JP" sz="1200" dirty="0">
              <a:latin typeface="Meiryo UI" panose="020B0604030504040204" pitchFamily="50" charset="-128"/>
              <a:ea typeface="Meiryo UI" panose="020B0604030504040204" pitchFamily="50" charset="-128"/>
            </a:endParaRPr>
          </a:p>
          <a:p>
            <a:pPr algn="r">
              <a:spcBef>
                <a:spcPts val="1000"/>
              </a:spcBef>
            </a:pPr>
            <a:r>
              <a:rPr lang="ja-JP" altLang="en-US" sz="1200" dirty="0">
                <a:latin typeface="Meiryo UI" panose="020B0604030504040204" pitchFamily="50" charset="-128"/>
                <a:ea typeface="Meiryo UI" panose="020B0604030504040204" pitchFamily="50" charset="-128"/>
              </a:rPr>
              <a:t>情報通信</a:t>
            </a:r>
            <a:endParaRPr lang="en-US" altLang="ja-JP" sz="1200" dirty="0">
              <a:latin typeface="Meiryo UI" panose="020B0604030504040204" pitchFamily="50" charset="-128"/>
              <a:ea typeface="Meiryo UI" panose="020B0604030504040204" pitchFamily="50" charset="-128"/>
            </a:endParaRPr>
          </a:p>
          <a:p>
            <a:pPr algn="r">
              <a:spcBef>
                <a:spcPts val="1000"/>
              </a:spcBef>
            </a:pPr>
            <a:r>
              <a:rPr lang="ja-JP" altLang="en-US" sz="1200" dirty="0">
                <a:latin typeface="Meiryo UI" panose="020B0604030504040204" pitchFamily="50" charset="-128"/>
                <a:ea typeface="Meiryo UI" panose="020B0604030504040204" pitchFamily="50" charset="-128"/>
              </a:rPr>
              <a:t>小売</a:t>
            </a:r>
            <a:endParaRPr lang="en-US" altLang="ja-JP" sz="1200" dirty="0">
              <a:latin typeface="Meiryo UI" panose="020B0604030504040204" pitchFamily="50" charset="-128"/>
              <a:ea typeface="Meiryo UI" panose="020B0604030504040204" pitchFamily="50" charset="-128"/>
            </a:endParaRPr>
          </a:p>
          <a:p>
            <a:pPr algn="r">
              <a:spcBef>
                <a:spcPts val="1000"/>
              </a:spcBef>
            </a:pPr>
            <a:r>
              <a:rPr lang="ja-JP" altLang="en-US" sz="1200" dirty="0">
                <a:latin typeface="Meiryo UI" panose="020B0604030504040204" pitchFamily="50" charset="-128"/>
                <a:ea typeface="Meiryo UI" panose="020B0604030504040204" pitchFamily="50" charset="-128"/>
              </a:rPr>
              <a:t>医療・ソーシャルワーク</a:t>
            </a:r>
            <a:endParaRPr lang="en-US" altLang="ja-JP" sz="1200" dirty="0">
              <a:latin typeface="Meiryo UI" panose="020B0604030504040204" pitchFamily="50" charset="-128"/>
              <a:ea typeface="Meiryo UI" panose="020B0604030504040204" pitchFamily="50" charset="-128"/>
            </a:endParaRPr>
          </a:p>
          <a:p>
            <a:pPr algn="r">
              <a:spcBef>
                <a:spcPts val="1000"/>
              </a:spcBef>
            </a:pPr>
            <a:r>
              <a:rPr lang="ja-JP" altLang="en-US" sz="1200" dirty="0">
                <a:latin typeface="Meiryo UI" panose="020B0604030504040204" pitchFamily="50" charset="-128"/>
                <a:ea typeface="Meiryo UI" panose="020B0604030504040204" pitchFamily="50" charset="-128"/>
              </a:rPr>
              <a:t>エンターテイメント・レクリエーション</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5DF5A30-873B-4644-AE7F-86FEE6F8DB10}"/>
              </a:ext>
            </a:extLst>
          </p:cNvPr>
          <p:cNvSpPr txBox="1"/>
          <p:nvPr/>
        </p:nvSpPr>
        <p:spPr>
          <a:xfrm>
            <a:off x="4621774" y="5187201"/>
            <a:ext cx="907290" cy="184666"/>
          </a:xfrm>
          <a:prstGeom prst="rect">
            <a:avLst/>
          </a:prstGeom>
          <a:noFill/>
          <a:ln>
            <a:noFill/>
          </a:ln>
        </p:spPr>
        <p:txBody>
          <a:bodyPr wrap="square" lIns="0" tIns="0" rIns="0" bIns="0" rtlCol="0">
            <a:spAutoFit/>
          </a:bodyPr>
          <a:lstStyle/>
          <a:p>
            <a:pPr algn="ctr"/>
            <a:r>
              <a:rPr kumimoji="1" lang="ja-JP" altLang="en-US" sz="1200" dirty="0">
                <a:latin typeface="Meiryo UI" panose="020B0604030504040204" pitchFamily="50" charset="-128"/>
                <a:ea typeface="Meiryo UI" panose="020B0604030504040204" pitchFamily="50" charset="-128"/>
              </a:rPr>
              <a:t>直接効果</a:t>
            </a:r>
          </a:p>
        </p:txBody>
      </p:sp>
      <p:sp>
        <p:nvSpPr>
          <p:cNvPr id="17" name="テキスト ボックス 16">
            <a:extLst>
              <a:ext uri="{FF2B5EF4-FFF2-40B4-BE49-F238E27FC236}">
                <a16:creationId xmlns:a16="http://schemas.microsoft.com/office/drawing/2014/main" id="{2C71594B-1575-488B-89E2-9ECA2C9850F2}"/>
              </a:ext>
            </a:extLst>
          </p:cNvPr>
          <p:cNvSpPr txBox="1"/>
          <p:nvPr/>
        </p:nvSpPr>
        <p:spPr>
          <a:xfrm>
            <a:off x="5556739" y="5187201"/>
            <a:ext cx="907290" cy="184666"/>
          </a:xfrm>
          <a:prstGeom prst="rect">
            <a:avLst/>
          </a:prstGeom>
          <a:noFill/>
          <a:ln>
            <a:noFill/>
          </a:ln>
        </p:spPr>
        <p:txBody>
          <a:bodyPr wrap="square" lIns="0" tIns="0" rIns="0" bIns="0" rtlCol="0">
            <a:spAutoFit/>
          </a:bodyPr>
          <a:lstStyle/>
          <a:p>
            <a:pPr algn="ctr"/>
            <a:r>
              <a:rPr kumimoji="1"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次波及効果</a:t>
            </a:r>
            <a:endParaRPr kumimoji="1" lang="ja-JP" altLang="en-US" sz="12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E27E72C4-7D99-47B9-8FE6-FB577A68BAA2}"/>
              </a:ext>
            </a:extLst>
          </p:cNvPr>
          <p:cNvSpPr txBox="1"/>
          <p:nvPr/>
        </p:nvSpPr>
        <p:spPr>
          <a:xfrm>
            <a:off x="6509673" y="5187201"/>
            <a:ext cx="907290" cy="184666"/>
          </a:xfrm>
          <a:prstGeom prst="rect">
            <a:avLst/>
          </a:prstGeom>
          <a:noFill/>
          <a:ln>
            <a:noFill/>
          </a:ln>
        </p:spPr>
        <p:txBody>
          <a:bodyPr wrap="square" lIns="0" tIns="0" rIns="0" bIns="0" rtlCol="0">
            <a:spAutoFit/>
          </a:bodyPr>
          <a:lstStyle/>
          <a:p>
            <a:pPr algn="ct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次波及効果</a:t>
            </a:r>
            <a:endParaRPr kumimoji="1" lang="ja-JP" altLang="en-US" sz="12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9381EF2-9BDF-4514-A48C-DEEAD26946A2}"/>
              </a:ext>
            </a:extLst>
          </p:cNvPr>
          <p:cNvSpPr txBox="1"/>
          <p:nvPr/>
        </p:nvSpPr>
        <p:spPr>
          <a:xfrm>
            <a:off x="2556064" y="5476582"/>
            <a:ext cx="5709304" cy="184666"/>
          </a:xfrm>
          <a:prstGeom prst="rect">
            <a:avLst/>
          </a:prstGeom>
          <a:noFill/>
          <a:ln>
            <a:noFill/>
          </a:ln>
        </p:spPr>
        <p:txBody>
          <a:bodyPr wrap="square" lIns="0" tIns="0" rIns="0" bIns="0" rtlCol="0">
            <a:spAutoFit/>
          </a:bodyPr>
          <a:lstStyle/>
          <a:p>
            <a:r>
              <a:rPr lang="ja-JP" altLang="en-US" sz="1200" dirty="0">
                <a:latin typeface="Meiryo UI" panose="020B0604030504040204" pitchFamily="50" charset="-128"/>
                <a:ea typeface="Meiryo UI" panose="020B0604030504040204" pitchFamily="50" charset="-128"/>
              </a:rPr>
              <a:t>円換算（</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150</a:t>
            </a:r>
            <a:r>
              <a:rPr lang="ja-JP" altLang="en-US" sz="1200" dirty="0">
                <a:latin typeface="Meiryo UI" panose="020B0604030504040204" pitchFamily="50" charset="-128"/>
                <a:ea typeface="Meiryo UI" panose="020B0604030504040204" pitchFamily="50" charset="-128"/>
              </a:rPr>
              <a:t>円）：　　　　　</a:t>
            </a:r>
            <a:r>
              <a:rPr lang="en-US" altLang="ja-JP" sz="1200" dirty="0">
                <a:latin typeface="Meiryo UI" panose="020B0604030504040204" pitchFamily="50" charset="-128"/>
                <a:ea typeface="Meiryo UI" panose="020B0604030504040204" pitchFamily="50" charset="-128"/>
              </a:rPr>
              <a:t>3.3</a:t>
            </a:r>
            <a:r>
              <a:rPr lang="ja-JP" altLang="en-US" sz="1200" dirty="0">
                <a:latin typeface="Meiryo UI" panose="020B0604030504040204" pitchFamily="50" charset="-128"/>
                <a:ea typeface="Meiryo UI" panose="020B0604030504040204" pitchFamily="50" charset="-128"/>
              </a:rPr>
              <a:t>兆円　　　　</a:t>
            </a:r>
            <a:r>
              <a:rPr lang="en-US" altLang="ja-JP" sz="1200" dirty="0">
                <a:latin typeface="Meiryo UI" panose="020B0604030504040204" pitchFamily="50" charset="-128"/>
                <a:ea typeface="Meiryo UI" panose="020B0604030504040204" pitchFamily="50" charset="-128"/>
              </a:rPr>
              <a:t>1.8</a:t>
            </a:r>
            <a:r>
              <a:rPr lang="ja-JP" altLang="en-US" sz="1200" dirty="0">
                <a:latin typeface="Meiryo UI" panose="020B0604030504040204" pitchFamily="50" charset="-128"/>
                <a:ea typeface="Meiryo UI" panose="020B0604030504040204" pitchFamily="50" charset="-128"/>
              </a:rPr>
              <a:t>兆円　　　</a:t>
            </a:r>
            <a:r>
              <a:rPr lang="en-US" altLang="ja-JP" sz="1200" dirty="0">
                <a:latin typeface="Meiryo UI" panose="020B0604030504040204" pitchFamily="50" charset="-128"/>
                <a:ea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rPr>
              <a:t>兆円　　　</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兆円</a:t>
            </a:r>
            <a:endParaRPr kumimoji="1" lang="ja-JP" altLang="en-US"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578AF0-56BF-4EC1-B071-11D93FE7237F}"/>
              </a:ext>
            </a:extLst>
          </p:cNvPr>
          <p:cNvSpPr txBox="1"/>
          <p:nvPr/>
        </p:nvSpPr>
        <p:spPr>
          <a:xfrm>
            <a:off x="632520" y="6401120"/>
            <a:ext cx="5544616"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LONDON’ S 24 HOUR ECONOMY  The Economic Value of London’s 24 Hour Economy</a:t>
            </a:r>
          </a:p>
        </p:txBody>
      </p:sp>
      <p:sp>
        <p:nvSpPr>
          <p:cNvPr id="21" name="テキスト ボックス 20">
            <a:extLst>
              <a:ext uri="{FF2B5EF4-FFF2-40B4-BE49-F238E27FC236}">
                <a16:creationId xmlns:a16="http://schemas.microsoft.com/office/drawing/2014/main" id="{D1E687F7-8C7E-4EE0-B174-E9F25F77A888}"/>
              </a:ext>
            </a:extLst>
          </p:cNvPr>
          <p:cNvSpPr txBox="1"/>
          <p:nvPr/>
        </p:nvSpPr>
        <p:spPr>
          <a:xfrm>
            <a:off x="7358078" y="5188550"/>
            <a:ext cx="907290" cy="184666"/>
          </a:xfrm>
          <a:prstGeom prst="rect">
            <a:avLst/>
          </a:prstGeom>
          <a:noFill/>
          <a:ln>
            <a:noFill/>
          </a:ln>
        </p:spPr>
        <p:txBody>
          <a:bodyPr wrap="square" lIns="0" tIns="0" rIns="0" bIns="0" rtlCol="0">
            <a:spAutoFit/>
          </a:bodyPr>
          <a:lstStyle/>
          <a:p>
            <a:pPr algn="ctr"/>
            <a:r>
              <a:rPr lang="ja-JP" altLang="en-US" sz="1200" dirty="0">
                <a:latin typeface="Meiryo UI" panose="020B0604030504040204" pitchFamily="50" charset="-128"/>
                <a:ea typeface="Meiryo UI" panose="020B0604030504040204" pitchFamily="50" charset="-128"/>
              </a:rPr>
              <a:t>合計</a:t>
            </a:r>
            <a:endParaRPr kumimoji="1" lang="ja-JP" altLang="en-US" sz="12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4DE06D64-156D-4C4F-A566-E1797C010295}"/>
              </a:ext>
            </a:extLst>
          </p:cNvPr>
          <p:cNvSpPr txBox="1"/>
          <p:nvPr/>
        </p:nvSpPr>
        <p:spPr>
          <a:xfrm>
            <a:off x="2556064" y="5764614"/>
            <a:ext cx="1892880" cy="369332"/>
          </a:xfrm>
          <a:prstGeom prst="rect">
            <a:avLst/>
          </a:prstGeom>
          <a:noFill/>
          <a:ln>
            <a:noFill/>
          </a:ln>
        </p:spPr>
        <p:txBody>
          <a:bodyPr wrap="square" lIns="0" tIns="0" rIns="0" bIns="0" rtlCol="0">
            <a:spAutoFit/>
          </a:bodyPr>
          <a:lstStyle/>
          <a:p>
            <a:r>
              <a:rPr lang="ja-JP" altLang="en-US" sz="1200" dirty="0">
                <a:latin typeface="Meiryo UI" panose="020B0604030504040204" pitchFamily="50" charset="-128"/>
                <a:ea typeface="Meiryo UI" panose="020B0604030504040204" pitchFamily="50" charset="-128"/>
              </a:rPr>
              <a:t>ロンドンの</a:t>
            </a:r>
            <a:r>
              <a:rPr lang="en-US" altLang="ja-JP" sz="1200" dirty="0">
                <a:latin typeface="Meiryo UI" panose="020B0604030504040204" pitchFamily="50" charset="-128"/>
                <a:ea typeface="Meiryo UI" panose="020B0604030504040204" pitchFamily="50" charset="-128"/>
              </a:rPr>
              <a:t>GDP</a:t>
            </a:r>
            <a:r>
              <a:rPr lang="ja-JP" altLang="en-US" sz="1200" dirty="0">
                <a:latin typeface="Meiryo UI" panose="020B0604030504040204" pitchFamily="50" charset="-128"/>
                <a:ea typeface="Meiryo UI" panose="020B0604030504040204" pitchFamily="50" charset="-128"/>
              </a:rPr>
              <a:t>（約</a:t>
            </a:r>
            <a:r>
              <a:rPr lang="en-US" altLang="ja-JP" sz="1200" dirty="0">
                <a:latin typeface="Meiryo UI" panose="020B0604030504040204" pitchFamily="50" charset="-128"/>
                <a:ea typeface="Meiryo UI" panose="020B0604030504040204" pitchFamily="50" charset="-128"/>
              </a:rPr>
              <a:t>55</a:t>
            </a:r>
            <a:r>
              <a:rPr lang="ja-JP" altLang="en-US" sz="1200" dirty="0">
                <a:latin typeface="Meiryo UI" panose="020B0604030504040204" pitchFamily="50" charset="-128"/>
                <a:ea typeface="Meiryo UI" panose="020B0604030504040204" pitchFamily="50" charset="-128"/>
              </a:rPr>
              <a:t>兆円）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に対する割合</a:t>
            </a:r>
            <a:endParaRPr kumimoji="1" lang="ja-JP" altLang="en-US"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11C345B2-1379-42AB-9338-36292F063F31}"/>
              </a:ext>
            </a:extLst>
          </p:cNvPr>
          <p:cNvSpPr txBox="1"/>
          <p:nvPr/>
        </p:nvSpPr>
        <p:spPr>
          <a:xfrm>
            <a:off x="4808984" y="5836622"/>
            <a:ext cx="3477056" cy="184666"/>
          </a:xfrm>
          <a:prstGeom prst="rect">
            <a:avLst/>
          </a:prstGeom>
          <a:noFill/>
          <a:ln>
            <a:noFill/>
          </a:ln>
        </p:spPr>
        <p:txBody>
          <a:bodyPr wrap="square" lIns="0" tIns="0" rIns="0" bIns="0" rtlCol="0">
            <a:spAutoFit/>
          </a:bodyPr>
          <a:lstStyle/>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3.3%</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1.6%</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10.9%</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797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966DB-94A8-4434-BB04-E897AA4477BE}"/>
              </a:ext>
            </a:extLst>
          </p:cNvPr>
          <p:cNvSpPr>
            <a:spLocks noGrp="1"/>
          </p:cNvSpPr>
          <p:nvPr>
            <p:ph type="title"/>
          </p:nvPr>
        </p:nvSpPr>
        <p:spPr/>
        <p:txBody>
          <a:bodyPr>
            <a:normAutofit/>
          </a:bodyPr>
          <a:lstStyle/>
          <a:p>
            <a:r>
              <a:rPr lang="ja-JP" altLang="en-US" dirty="0"/>
              <a:t>ロンドンの夜間経済規模（雇用効果）</a:t>
            </a:r>
            <a:endParaRPr kumimoji="1" lang="ja-JP" altLang="en-US" dirty="0"/>
          </a:p>
        </p:txBody>
      </p:sp>
      <p:pic>
        <p:nvPicPr>
          <p:cNvPr id="3" name="図 2">
            <a:extLst>
              <a:ext uri="{FF2B5EF4-FFF2-40B4-BE49-F238E27FC236}">
                <a16:creationId xmlns:a16="http://schemas.microsoft.com/office/drawing/2014/main" id="{86FC10BF-09AD-4A79-9AF7-A681886C60E9}"/>
              </a:ext>
            </a:extLst>
          </p:cNvPr>
          <p:cNvPicPr>
            <a:picLocks noChangeAspect="1"/>
          </p:cNvPicPr>
          <p:nvPr/>
        </p:nvPicPr>
        <p:blipFill>
          <a:blip r:embed="rId2"/>
          <a:stretch>
            <a:fillRect/>
          </a:stretch>
        </p:blipFill>
        <p:spPr>
          <a:xfrm>
            <a:off x="3152800" y="1268760"/>
            <a:ext cx="3637668" cy="5013176"/>
          </a:xfrm>
          <a:prstGeom prst="rect">
            <a:avLst/>
          </a:prstGeom>
        </p:spPr>
      </p:pic>
      <p:sp>
        <p:nvSpPr>
          <p:cNvPr id="21" name="テキスト ボックス 20">
            <a:extLst>
              <a:ext uri="{FF2B5EF4-FFF2-40B4-BE49-F238E27FC236}">
                <a16:creationId xmlns:a16="http://schemas.microsoft.com/office/drawing/2014/main" id="{A84DC15B-4F6E-4F73-8CC3-B335ADC331B1}"/>
              </a:ext>
            </a:extLst>
          </p:cNvPr>
          <p:cNvSpPr txBox="1"/>
          <p:nvPr/>
        </p:nvSpPr>
        <p:spPr>
          <a:xfrm>
            <a:off x="2360712" y="1052736"/>
            <a:ext cx="5258021" cy="184666"/>
          </a:xfrm>
          <a:prstGeom prst="rect">
            <a:avLst/>
          </a:prstGeom>
          <a:noFill/>
          <a:ln>
            <a:noFill/>
          </a:ln>
        </p:spPr>
        <p:txBody>
          <a:bodyPr wrap="square" lIns="0" tIns="0" rIns="0" bIns="0" rtlCol="0">
            <a:spAutoFit/>
          </a:bodyPr>
          <a:lstStyle/>
          <a:p>
            <a:pPr algn="ctr"/>
            <a:r>
              <a:rPr kumimoji="1" lang="ja-JP" altLang="en-US" sz="1200" dirty="0">
                <a:latin typeface="Meiryo UI" panose="020B0604030504040204" pitchFamily="50" charset="-128"/>
                <a:ea typeface="Meiryo UI" panose="020B0604030504040204" pitchFamily="50" charset="-128"/>
              </a:rPr>
              <a:t>表：ロンドン</a:t>
            </a:r>
            <a:r>
              <a:rPr lang="ja-JP" altLang="en-US" sz="1200" dirty="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夜間経済による産業別の雇用者数</a:t>
            </a:r>
          </a:p>
        </p:txBody>
      </p:sp>
      <p:sp>
        <p:nvSpPr>
          <p:cNvPr id="6" name="テキスト ボックス 5">
            <a:extLst>
              <a:ext uri="{FF2B5EF4-FFF2-40B4-BE49-F238E27FC236}">
                <a16:creationId xmlns:a16="http://schemas.microsoft.com/office/drawing/2014/main" id="{F1F77660-B4B2-4FB4-85C3-9119CB21D12B}"/>
              </a:ext>
            </a:extLst>
          </p:cNvPr>
          <p:cNvSpPr txBox="1"/>
          <p:nvPr/>
        </p:nvSpPr>
        <p:spPr>
          <a:xfrm>
            <a:off x="632520" y="6401120"/>
            <a:ext cx="5544616"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LONDON’ S 24 HOUR ECONOMY  The Economic Value of London’s 24 Hour Economy</a:t>
            </a:r>
          </a:p>
        </p:txBody>
      </p:sp>
      <p:sp>
        <p:nvSpPr>
          <p:cNvPr id="29" name="テキスト ボックス 28">
            <a:extLst>
              <a:ext uri="{FF2B5EF4-FFF2-40B4-BE49-F238E27FC236}">
                <a16:creationId xmlns:a16="http://schemas.microsoft.com/office/drawing/2014/main" id="{3A443DE3-5EE8-4914-A00D-8DF9B4E53EB8}"/>
              </a:ext>
            </a:extLst>
          </p:cNvPr>
          <p:cNvSpPr txBox="1"/>
          <p:nvPr/>
        </p:nvSpPr>
        <p:spPr>
          <a:xfrm>
            <a:off x="1064568" y="1906960"/>
            <a:ext cx="2040880" cy="3962623"/>
          </a:xfrm>
          <a:prstGeom prst="rect">
            <a:avLst/>
          </a:prstGeom>
          <a:noFill/>
          <a:ln>
            <a:noFill/>
          </a:ln>
        </p:spPr>
        <p:txBody>
          <a:bodyPr wrap="square" lIns="0" tIns="0" rIns="0" bIns="0" rtlCol="0">
            <a:spAutoFit/>
          </a:bodyPr>
          <a:lstStyle/>
          <a:p>
            <a:pPr algn="r">
              <a:spcBef>
                <a:spcPts val="300"/>
              </a:spcBef>
            </a:pPr>
            <a:r>
              <a:rPr kumimoji="1" lang="ja-JP" altLang="en-US" sz="1050" dirty="0">
                <a:latin typeface="Meiryo UI" panose="020B0604030504040204" pitchFamily="50" charset="-128"/>
                <a:ea typeface="Meiryo UI" panose="020B0604030504040204" pitchFamily="50" charset="-128"/>
              </a:rPr>
              <a:t>農業、林業、漁業</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鉱業、採石業</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製造業</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電力、ガス、メンテナンス</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上下水、廃棄物処理</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建設業</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卸売、小売、修理</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交通、倉庫</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宿泊、フードサービス</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情報通信</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金融、保険</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不動産</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科学技術専門サービス</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管理・サポートサービス</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行政、防衛</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教育</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医療、ソーシャルワーカー</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芸術、娯楽</a:t>
            </a:r>
            <a:endParaRPr kumimoji="1" lang="en-US" altLang="ja-JP" sz="1050" dirty="0">
              <a:latin typeface="Meiryo UI" panose="020B0604030504040204" pitchFamily="50" charset="-128"/>
              <a:ea typeface="Meiryo UI" panose="020B0604030504040204" pitchFamily="50" charset="-128"/>
            </a:endParaRPr>
          </a:p>
          <a:p>
            <a:pPr algn="r">
              <a:spcBef>
                <a:spcPts val="300"/>
              </a:spcBef>
            </a:pPr>
            <a:r>
              <a:rPr lang="ja-JP" altLang="en-US" sz="1050" dirty="0">
                <a:latin typeface="Meiryo UI" panose="020B0604030504040204" pitchFamily="50" charset="-128"/>
                <a:ea typeface="Meiryo UI" panose="020B0604030504040204" pitchFamily="50" charset="-128"/>
              </a:rPr>
              <a:t>その他サービス</a:t>
            </a:r>
            <a:endParaRPr lang="en-US" altLang="ja-JP" sz="1050" dirty="0">
              <a:latin typeface="Meiryo UI" panose="020B0604030504040204" pitchFamily="50" charset="-128"/>
              <a:ea typeface="Meiryo UI" panose="020B0604030504040204" pitchFamily="50" charset="-128"/>
            </a:endParaRPr>
          </a:p>
          <a:p>
            <a:pPr algn="r">
              <a:spcBef>
                <a:spcPts val="300"/>
              </a:spcBef>
            </a:pPr>
            <a:r>
              <a:rPr kumimoji="1" lang="ja-JP" altLang="en-US" sz="1050" dirty="0">
                <a:latin typeface="Meiryo UI" panose="020B0604030504040204" pitchFamily="50" charset="-128"/>
                <a:ea typeface="Meiryo UI" panose="020B0604030504040204" pitchFamily="50" charset="-128"/>
              </a:rPr>
              <a:t>家政婦・家事代行</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1801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A8CC3-0426-4870-84B8-D0067C912494}"/>
              </a:ext>
            </a:extLst>
          </p:cNvPr>
          <p:cNvSpPr>
            <a:spLocks noGrp="1"/>
          </p:cNvSpPr>
          <p:nvPr>
            <p:ph type="title"/>
          </p:nvPr>
        </p:nvSpPr>
        <p:spPr/>
        <p:txBody>
          <a:bodyPr/>
          <a:lstStyle/>
          <a:p>
            <a:r>
              <a:rPr kumimoji="1" lang="ja-JP" altLang="en-US" dirty="0"/>
              <a:t>シドニーの夜間経済規模</a:t>
            </a:r>
          </a:p>
        </p:txBody>
      </p:sp>
      <p:sp>
        <p:nvSpPr>
          <p:cNvPr id="6" name="テキスト ボックス 5">
            <a:extLst>
              <a:ext uri="{FF2B5EF4-FFF2-40B4-BE49-F238E27FC236}">
                <a16:creationId xmlns:a16="http://schemas.microsoft.com/office/drawing/2014/main" id="{D673B714-578A-4D9F-BA06-981AAFF368FA}"/>
              </a:ext>
            </a:extLst>
          </p:cNvPr>
          <p:cNvSpPr txBox="1"/>
          <p:nvPr/>
        </p:nvSpPr>
        <p:spPr>
          <a:xfrm>
            <a:off x="2720752" y="1124744"/>
            <a:ext cx="4465675" cy="184666"/>
          </a:xfrm>
          <a:prstGeom prst="rect">
            <a:avLst/>
          </a:prstGeom>
          <a:noFill/>
          <a:ln>
            <a:noFill/>
          </a:ln>
        </p:spPr>
        <p:txBody>
          <a:bodyPr wrap="square" lIns="0" tIns="0" rIns="0" bIns="0" rtlCol="0">
            <a:spAutoFit/>
          </a:bodyPr>
          <a:lstStyle/>
          <a:p>
            <a:pPr algn="ctr"/>
            <a:r>
              <a:rPr kumimoji="1" lang="ja-JP" altLang="en-US" sz="1200" dirty="0">
                <a:latin typeface="Meiryo UI" panose="020B0604030504040204" pitchFamily="50" charset="-128"/>
                <a:ea typeface="Meiryo UI" panose="020B0604030504040204" pitchFamily="50" charset="-128"/>
              </a:rPr>
              <a:t>表：シドニーの夜間経済の分析結果（コア</a:t>
            </a:r>
            <a:r>
              <a:rPr lang="ja-JP" altLang="en-US" sz="1200" dirty="0">
                <a:latin typeface="Meiryo UI" panose="020B0604030504040204" pitchFamily="50" charset="-128"/>
                <a:ea typeface="Meiryo UI" panose="020B0604030504040204" pitchFamily="50" charset="-128"/>
              </a:rPr>
              <a:t>産業</a:t>
            </a:r>
            <a:r>
              <a:rPr kumimoji="1" lang="ja-JP" altLang="en-US" sz="1200" dirty="0">
                <a:latin typeface="Meiryo UI" panose="020B0604030504040204" pitchFamily="50" charset="-128"/>
                <a:ea typeface="Meiryo UI" panose="020B0604030504040204" pitchFamily="50" charset="-128"/>
              </a:rPr>
              <a:t>のみ）</a:t>
            </a:r>
            <a:endParaRPr kumimoji="1" lang="en-US" altLang="ja-JP" sz="12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ADA2AE75-A988-48ED-8D88-73D26D0B8FCD}"/>
              </a:ext>
            </a:extLst>
          </p:cNvPr>
          <p:cNvSpPr txBox="1"/>
          <p:nvPr/>
        </p:nvSpPr>
        <p:spPr>
          <a:xfrm>
            <a:off x="632520" y="6401120"/>
            <a:ext cx="5544616"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Research Report</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The Australian Night Time Economy</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(June 2017)</a:t>
            </a:r>
          </a:p>
        </p:txBody>
      </p:sp>
      <p:pic>
        <p:nvPicPr>
          <p:cNvPr id="3" name="図 2">
            <a:extLst>
              <a:ext uri="{FF2B5EF4-FFF2-40B4-BE49-F238E27FC236}">
                <a16:creationId xmlns:a16="http://schemas.microsoft.com/office/drawing/2014/main" id="{22CC26EA-52C9-4DA1-9D45-67916F15E8A7}"/>
              </a:ext>
            </a:extLst>
          </p:cNvPr>
          <p:cNvPicPr>
            <a:picLocks noChangeAspect="1"/>
          </p:cNvPicPr>
          <p:nvPr/>
        </p:nvPicPr>
        <p:blipFill>
          <a:blip r:embed="rId2"/>
          <a:stretch>
            <a:fillRect/>
          </a:stretch>
        </p:blipFill>
        <p:spPr>
          <a:xfrm>
            <a:off x="1712640" y="1340768"/>
            <a:ext cx="6437529" cy="4322047"/>
          </a:xfrm>
          <a:prstGeom prst="rect">
            <a:avLst/>
          </a:prstGeom>
        </p:spPr>
      </p:pic>
      <p:sp>
        <p:nvSpPr>
          <p:cNvPr id="13" name="テキスト ボックス 12">
            <a:extLst>
              <a:ext uri="{FF2B5EF4-FFF2-40B4-BE49-F238E27FC236}">
                <a16:creationId xmlns:a16="http://schemas.microsoft.com/office/drawing/2014/main" id="{A0F71C17-4DFE-4404-B450-C007141857EA}"/>
              </a:ext>
            </a:extLst>
          </p:cNvPr>
          <p:cNvSpPr txBox="1"/>
          <p:nvPr/>
        </p:nvSpPr>
        <p:spPr>
          <a:xfrm>
            <a:off x="848544" y="2115289"/>
            <a:ext cx="864096" cy="161583"/>
          </a:xfrm>
          <a:prstGeom prst="rect">
            <a:avLst/>
          </a:prstGeom>
          <a:noFill/>
          <a:ln>
            <a:noFill/>
          </a:ln>
        </p:spPr>
        <p:txBody>
          <a:bodyPr wrap="square" lIns="0" tIns="0" rIns="0" bIns="0" rtlCol="0">
            <a:spAutoFit/>
          </a:bodyPr>
          <a:lstStyle/>
          <a:p>
            <a:pPr algn="r">
              <a:spcBef>
                <a:spcPts val="300"/>
              </a:spcBef>
            </a:pPr>
            <a:r>
              <a:rPr kumimoji="1" lang="ja-JP" altLang="en-US" sz="1050" dirty="0">
                <a:latin typeface="Meiryo UI" panose="020B0604030504040204" pitchFamily="50" charset="-128"/>
                <a:ea typeface="Meiryo UI" panose="020B0604030504040204" pitchFamily="50" charset="-128"/>
              </a:rPr>
              <a:t>事業所数</a:t>
            </a:r>
            <a:endParaRPr kumimoji="1" lang="en-US" altLang="ja-JP" sz="105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2D337EB6-6318-44C4-8AD1-2D286FB26E1C}"/>
              </a:ext>
            </a:extLst>
          </p:cNvPr>
          <p:cNvSpPr txBox="1"/>
          <p:nvPr/>
        </p:nvSpPr>
        <p:spPr>
          <a:xfrm>
            <a:off x="848544" y="3248367"/>
            <a:ext cx="864096" cy="161583"/>
          </a:xfrm>
          <a:prstGeom prst="rect">
            <a:avLst/>
          </a:prstGeom>
          <a:noFill/>
          <a:ln>
            <a:noFill/>
          </a:ln>
        </p:spPr>
        <p:txBody>
          <a:bodyPr wrap="square" lIns="0" tIns="0" rIns="0" bIns="0" rtlCol="0">
            <a:spAutoFit/>
          </a:bodyPr>
          <a:lstStyle/>
          <a:p>
            <a:pPr algn="r">
              <a:spcBef>
                <a:spcPts val="300"/>
              </a:spcBef>
            </a:pPr>
            <a:r>
              <a:rPr kumimoji="1" lang="ja-JP" altLang="en-US" sz="1050" dirty="0">
                <a:latin typeface="Meiryo UI" panose="020B0604030504040204" pitchFamily="50" charset="-128"/>
                <a:ea typeface="Meiryo UI" panose="020B0604030504040204" pitchFamily="50" charset="-128"/>
              </a:rPr>
              <a:t>従業者数</a:t>
            </a:r>
            <a:endParaRPr kumimoji="1" lang="en-US" altLang="ja-JP" sz="105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6BA7C48D-51BF-4958-81CC-DB4DCD492666}"/>
              </a:ext>
            </a:extLst>
          </p:cNvPr>
          <p:cNvSpPr txBox="1"/>
          <p:nvPr/>
        </p:nvSpPr>
        <p:spPr>
          <a:xfrm>
            <a:off x="848544" y="4410020"/>
            <a:ext cx="864096" cy="161583"/>
          </a:xfrm>
          <a:prstGeom prst="rect">
            <a:avLst/>
          </a:prstGeom>
          <a:noFill/>
          <a:ln>
            <a:noFill/>
          </a:ln>
        </p:spPr>
        <p:txBody>
          <a:bodyPr wrap="square" lIns="0" tIns="0" rIns="0" bIns="0" rtlCol="0">
            <a:spAutoFit/>
          </a:bodyPr>
          <a:lstStyle/>
          <a:p>
            <a:pPr algn="r">
              <a:spcBef>
                <a:spcPts val="300"/>
              </a:spcBef>
            </a:pPr>
            <a:r>
              <a:rPr kumimoji="1" lang="ja-JP" altLang="en-US" sz="1050" dirty="0">
                <a:latin typeface="Meiryo UI" panose="020B0604030504040204" pitchFamily="50" charset="-128"/>
                <a:ea typeface="Meiryo UI" panose="020B0604030504040204" pitchFamily="50" charset="-128"/>
              </a:rPr>
              <a:t>売上高</a:t>
            </a:r>
            <a:endParaRPr kumimoji="1" lang="en-US" altLang="ja-JP" sz="105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2B582571-4364-4FF0-BE05-E2BDB065C248}"/>
              </a:ext>
            </a:extLst>
          </p:cNvPr>
          <p:cNvSpPr txBox="1"/>
          <p:nvPr/>
        </p:nvSpPr>
        <p:spPr>
          <a:xfrm>
            <a:off x="4088904" y="5692606"/>
            <a:ext cx="2612960" cy="184666"/>
          </a:xfrm>
          <a:prstGeom prst="rect">
            <a:avLst/>
          </a:prstGeom>
          <a:noFill/>
          <a:ln>
            <a:noFill/>
          </a:ln>
        </p:spPr>
        <p:txBody>
          <a:bodyPr wrap="square" lIns="0" tIns="0" rIns="0" bIns="0" rtlCol="0">
            <a:spAutoFit/>
          </a:bodyPr>
          <a:lstStyle/>
          <a:p>
            <a:r>
              <a:rPr lang="ja-JP" altLang="en-US" sz="1200" dirty="0">
                <a:latin typeface="Meiryo UI" panose="020B0604030504040204" pitchFamily="50" charset="-128"/>
                <a:ea typeface="Meiryo UI" panose="020B0604030504040204" pitchFamily="50" charset="-128"/>
              </a:rPr>
              <a:t>円換算（</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80</a:t>
            </a:r>
            <a:r>
              <a:rPr lang="ja-JP" altLang="en-US" sz="1200" dirty="0">
                <a:latin typeface="Meiryo UI" panose="020B0604030504040204" pitchFamily="50" charset="-128"/>
                <a:ea typeface="Meiryo UI" panose="020B0604030504040204" pitchFamily="50" charset="-128"/>
              </a:rPr>
              <a:t>円）：　</a:t>
            </a:r>
            <a:r>
              <a:rPr lang="en-US" altLang="ja-JP" sz="1200" dirty="0">
                <a:latin typeface="Meiryo UI" panose="020B0604030504040204" pitchFamily="50" charset="-128"/>
                <a:ea typeface="Meiryo UI" panose="020B0604030504040204" pitchFamily="50" charset="-128"/>
              </a:rPr>
              <a:t>0.3</a:t>
            </a:r>
            <a:r>
              <a:rPr lang="ja-JP" altLang="en-US" sz="1200" dirty="0">
                <a:latin typeface="Meiryo UI" panose="020B0604030504040204" pitchFamily="50" charset="-128"/>
                <a:ea typeface="Meiryo UI" panose="020B0604030504040204" pitchFamily="50" charset="-128"/>
              </a:rPr>
              <a:t>兆円</a:t>
            </a:r>
            <a:endParaRPr kumimoji="1" lang="ja-JP" altLang="en-US" sz="12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BA98DFCB-630A-4534-821A-8F266AA5BACB}"/>
              </a:ext>
            </a:extLst>
          </p:cNvPr>
          <p:cNvSpPr/>
          <p:nvPr/>
        </p:nvSpPr>
        <p:spPr>
          <a:xfrm>
            <a:off x="5807571" y="5257775"/>
            <a:ext cx="648072" cy="2880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テキスト ボックス 17">
            <a:extLst>
              <a:ext uri="{FF2B5EF4-FFF2-40B4-BE49-F238E27FC236}">
                <a16:creationId xmlns:a16="http://schemas.microsoft.com/office/drawing/2014/main" id="{4B9FCE1E-363B-417F-81FE-9D37D42E103B}"/>
              </a:ext>
            </a:extLst>
          </p:cNvPr>
          <p:cNvSpPr txBox="1"/>
          <p:nvPr/>
        </p:nvSpPr>
        <p:spPr>
          <a:xfrm>
            <a:off x="3728864" y="5939988"/>
            <a:ext cx="1892880" cy="369332"/>
          </a:xfrm>
          <a:prstGeom prst="rect">
            <a:avLst/>
          </a:prstGeom>
          <a:noFill/>
          <a:ln>
            <a:noFill/>
          </a:ln>
        </p:spPr>
        <p:txBody>
          <a:bodyPr wrap="square" lIns="0" tIns="0" rIns="0" bIns="0" rtlCol="0">
            <a:spAutoFit/>
          </a:bodyPr>
          <a:lstStyle/>
          <a:p>
            <a:r>
              <a:rPr lang="ja-JP" altLang="en-US" sz="1200" dirty="0">
                <a:latin typeface="Meiryo UI" panose="020B0604030504040204" pitchFamily="50" charset="-128"/>
                <a:ea typeface="Meiryo UI" panose="020B0604030504040204" pitchFamily="50" charset="-128"/>
              </a:rPr>
              <a:t>シドニーの</a:t>
            </a:r>
            <a:r>
              <a:rPr lang="en-US" altLang="ja-JP" sz="1200" dirty="0">
                <a:latin typeface="Meiryo UI" panose="020B0604030504040204" pitchFamily="50" charset="-128"/>
                <a:ea typeface="Meiryo UI" panose="020B0604030504040204" pitchFamily="50" charset="-128"/>
              </a:rPr>
              <a:t>GDP</a:t>
            </a:r>
            <a:r>
              <a:rPr lang="ja-JP" altLang="en-US" sz="1200" dirty="0">
                <a:latin typeface="Meiryo UI" panose="020B0604030504040204" pitchFamily="50" charset="-128"/>
                <a:ea typeface="Meiryo UI" panose="020B0604030504040204" pitchFamily="50" charset="-128"/>
              </a:rPr>
              <a:t>（約</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兆円）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に対する割合</a:t>
            </a:r>
            <a:endParaRPr kumimoji="1" lang="ja-JP" altLang="en-US" sz="12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C8681CDA-7D3A-496A-A479-2C4DB49E7928}"/>
              </a:ext>
            </a:extLst>
          </p:cNvPr>
          <p:cNvSpPr txBox="1"/>
          <p:nvPr/>
        </p:nvSpPr>
        <p:spPr>
          <a:xfrm>
            <a:off x="5897007" y="6052646"/>
            <a:ext cx="587211" cy="184666"/>
          </a:xfrm>
          <a:prstGeom prst="rect">
            <a:avLst/>
          </a:prstGeom>
          <a:noFill/>
          <a:ln>
            <a:noFill/>
          </a:ln>
        </p:spPr>
        <p:txBody>
          <a:bodyPr wrap="square" lIns="0" tIns="0" rIns="0" bIns="0" rtlCol="0">
            <a:spAutoFit/>
          </a:bodyPr>
          <a:lstStyle/>
          <a:p>
            <a:r>
              <a:rPr lang="en-US" altLang="ja-JP" sz="1200" dirty="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0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A8CC3-0426-4870-84B8-D0067C912494}"/>
              </a:ext>
            </a:extLst>
          </p:cNvPr>
          <p:cNvSpPr>
            <a:spLocks noGrp="1"/>
          </p:cNvSpPr>
          <p:nvPr>
            <p:ph type="title"/>
          </p:nvPr>
        </p:nvSpPr>
        <p:spPr/>
        <p:txBody>
          <a:bodyPr/>
          <a:lstStyle/>
          <a:p>
            <a:r>
              <a:rPr lang="ja-JP" altLang="en-US" dirty="0"/>
              <a:t>オーストラリア</a:t>
            </a:r>
            <a:r>
              <a:rPr kumimoji="1" lang="ja-JP" altLang="en-US" dirty="0"/>
              <a:t>の夜間経済推計で設定しているコア産業</a:t>
            </a:r>
          </a:p>
        </p:txBody>
      </p:sp>
      <p:pic>
        <p:nvPicPr>
          <p:cNvPr id="3" name="図 2">
            <a:extLst>
              <a:ext uri="{FF2B5EF4-FFF2-40B4-BE49-F238E27FC236}">
                <a16:creationId xmlns:a16="http://schemas.microsoft.com/office/drawing/2014/main" id="{B894D2D5-889D-4EA1-B14B-63D600D9A280}"/>
              </a:ext>
            </a:extLst>
          </p:cNvPr>
          <p:cNvPicPr>
            <a:picLocks noChangeAspect="1"/>
          </p:cNvPicPr>
          <p:nvPr/>
        </p:nvPicPr>
        <p:blipFill>
          <a:blip r:embed="rId2"/>
          <a:stretch>
            <a:fillRect/>
          </a:stretch>
        </p:blipFill>
        <p:spPr>
          <a:xfrm>
            <a:off x="619144" y="2160856"/>
            <a:ext cx="6825208" cy="3068344"/>
          </a:xfrm>
          <a:prstGeom prst="rect">
            <a:avLst/>
          </a:prstGeom>
        </p:spPr>
      </p:pic>
      <p:sp>
        <p:nvSpPr>
          <p:cNvPr id="12" name="テキスト ボックス 11">
            <a:extLst>
              <a:ext uri="{FF2B5EF4-FFF2-40B4-BE49-F238E27FC236}">
                <a16:creationId xmlns:a16="http://schemas.microsoft.com/office/drawing/2014/main" id="{6CDC0678-DA93-4129-80E2-F1BDA1E70203}"/>
              </a:ext>
            </a:extLst>
          </p:cNvPr>
          <p:cNvSpPr txBox="1"/>
          <p:nvPr/>
        </p:nvSpPr>
        <p:spPr>
          <a:xfrm>
            <a:off x="7376616" y="2636912"/>
            <a:ext cx="2040880" cy="2221121"/>
          </a:xfrm>
          <a:prstGeom prst="rect">
            <a:avLst/>
          </a:prstGeom>
          <a:noFill/>
          <a:ln>
            <a:noFill/>
          </a:ln>
        </p:spPr>
        <p:txBody>
          <a:bodyPr wrap="square" lIns="0" tIns="0" rIns="0" bIns="0" rtlCol="0">
            <a:spAutoFit/>
          </a:bodyPr>
          <a:lstStyle/>
          <a:p>
            <a:pPr>
              <a:spcBef>
                <a:spcPts val="200"/>
              </a:spcBef>
            </a:pPr>
            <a:r>
              <a:rPr kumimoji="1" lang="ja-JP" altLang="en-US" sz="1050" dirty="0">
                <a:latin typeface="Meiryo UI" panose="020B0604030504040204" pitchFamily="50" charset="-128"/>
                <a:ea typeface="Meiryo UI" panose="020B0604030504040204" pitchFamily="50" charset="-128"/>
              </a:rPr>
              <a:t>カフェ、レストラン</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kumimoji="1" lang="ja-JP" altLang="en-US" sz="1050" dirty="0">
                <a:latin typeface="Meiryo UI" panose="020B0604030504040204" pitchFamily="50" charset="-128"/>
                <a:ea typeface="Meiryo UI" panose="020B0604030504040204" pitchFamily="50" charset="-128"/>
              </a:rPr>
              <a:t>持ち帰り飲食サービス</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lang="ja-JP" altLang="en-US" sz="1050" dirty="0">
                <a:latin typeface="Meiryo UI" panose="020B0604030504040204" pitchFamily="50" charset="-128"/>
                <a:ea typeface="Meiryo UI" panose="020B0604030504040204" pitchFamily="50" charset="-128"/>
              </a:rPr>
              <a:t>酒小売</a:t>
            </a:r>
            <a:endParaRPr lang="en-US" altLang="ja-JP" sz="1050" dirty="0">
              <a:latin typeface="Meiryo UI" panose="020B0604030504040204" pitchFamily="50" charset="-128"/>
              <a:ea typeface="Meiryo UI" panose="020B0604030504040204" pitchFamily="50" charset="-128"/>
            </a:endParaRPr>
          </a:p>
          <a:p>
            <a:pPr>
              <a:spcBef>
                <a:spcPts val="200"/>
              </a:spcBef>
            </a:pPr>
            <a:r>
              <a:rPr kumimoji="1" lang="ja-JP" altLang="en-US" sz="1050" dirty="0">
                <a:latin typeface="Meiryo UI" panose="020B0604030504040204" pitchFamily="50" charset="-128"/>
                <a:ea typeface="Meiryo UI" panose="020B0604030504040204" pitchFamily="50" charset="-128"/>
              </a:rPr>
              <a:t>パブ、酒場、バー</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lang="ja-JP" altLang="en-US" sz="1050" dirty="0">
                <a:latin typeface="Meiryo UI" panose="020B0604030504040204" pitchFamily="50" charset="-128"/>
                <a:ea typeface="Meiryo UI" panose="020B0604030504040204" pitchFamily="50" charset="-128"/>
              </a:rPr>
              <a:t>映画、ビデオ</a:t>
            </a:r>
            <a:endParaRPr lang="en-US" altLang="ja-JP" sz="1050" dirty="0">
              <a:latin typeface="Meiryo UI" panose="020B0604030504040204" pitchFamily="50" charset="-128"/>
              <a:ea typeface="Meiryo UI" panose="020B0604030504040204" pitchFamily="50" charset="-128"/>
            </a:endParaRPr>
          </a:p>
          <a:p>
            <a:pPr>
              <a:spcBef>
                <a:spcPts val="200"/>
              </a:spcBef>
            </a:pPr>
            <a:r>
              <a:rPr kumimoji="1" lang="ja-JP" altLang="en-US" sz="1050" dirty="0">
                <a:latin typeface="Meiryo UI" panose="020B0604030504040204" pitchFamily="50" charset="-128"/>
                <a:ea typeface="Meiryo UI" panose="020B0604030504040204" pitchFamily="50" charset="-128"/>
              </a:rPr>
              <a:t>クリエイティブ・パフォーマンスアート</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kumimoji="1" lang="ja-JP" altLang="en-US" sz="1050" dirty="0">
                <a:latin typeface="Meiryo UI" panose="020B0604030504040204" pitchFamily="50" charset="-128"/>
                <a:ea typeface="Meiryo UI" panose="020B0604030504040204" pitchFamily="50" charset="-128"/>
              </a:rPr>
              <a:t>スポーツ・運動系レクリエーション</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lang="ja-JP" altLang="en-US" sz="1050" dirty="0">
                <a:latin typeface="Meiryo UI" panose="020B0604030504040204" pitchFamily="50" charset="-128"/>
                <a:ea typeface="Meiryo UI" panose="020B0604030504040204" pitchFamily="50" charset="-128"/>
              </a:rPr>
              <a:t>競馬、ドッグレース</a:t>
            </a:r>
            <a:endParaRPr lang="en-US" altLang="ja-JP" sz="1050" dirty="0">
              <a:latin typeface="Meiryo UI" panose="020B0604030504040204" pitchFamily="50" charset="-128"/>
              <a:ea typeface="Meiryo UI" panose="020B0604030504040204" pitchFamily="50" charset="-128"/>
            </a:endParaRPr>
          </a:p>
          <a:p>
            <a:pPr>
              <a:spcBef>
                <a:spcPts val="200"/>
              </a:spcBef>
            </a:pPr>
            <a:r>
              <a:rPr kumimoji="1" lang="ja-JP" altLang="en-US" sz="1050" dirty="0">
                <a:latin typeface="Meiryo UI" panose="020B0604030504040204" pitchFamily="50" charset="-128"/>
                <a:ea typeface="Meiryo UI" panose="020B0604030504040204" pitchFamily="50" charset="-128"/>
              </a:rPr>
              <a:t>アミューズメント、その他娯楽</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lang="ja-JP" altLang="en-US" sz="1050" dirty="0">
                <a:latin typeface="Meiryo UI" panose="020B0604030504040204" pitchFamily="50" charset="-128"/>
                <a:ea typeface="Meiryo UI" panose="020B0604030504040204" pitchFamily="50" charset="-128"/>
              </a:rPr>
              <a:t>ギャンブル</a:t>
            </a:r>
            <a:endParaRPr lang="en-US" altLang="ja-JP" sz="1050" dirty="0">
              <a:latin typeface="Meiryo UI" panose="020B0604030504040204" pitchFamily="50" charset="-128"/>
              <a:ea typeface="Meiryo UI" panose="020B0604030504040204" pitchFamily="50" charset="-128"/>
            </a:endParaRPr>
          </a:p>
          <a:p>
            <a:pPr>
              <a:spcBef>
                <a:spcPts val="200"/>
              </a:spcBef>
            </a:pPr>
            <a:r>
              <a:rPr kumimoji="1" lang="ja-JP" altLang="en-US" sz="1050" dirty="0">
                <a:latin typeface="Meiryo UI" panose="020B0604030504040204" pitchFamily="50" charset="-128"/>
                <a:ea typeface="Meiryo UI" panose="020B0604030504040204" pitchFamily="50" charset="-128"/>
              </a:rPr>
              <a:t>クラブ</a:t>
            </a:r>
            <a:endParaRPr kumimoji="1" lang="en-US" altLang="ja-JP" sz="1050" dirty="0">
              <a:latin typeface="Meiryo UI" panose="020B0604030504040204" pitchFamily="50" charset="-128"/>
              <a:ea typeface="Meiryo UI" panose="020B0604030504040204" pitchFamily="50" charset="-128"/>
            </a:endParaRPr>
          </a:p>
          <a:p>
            <a:pPr>
              <a:spcBef>
                <a:spcPts val="200"/>
              </a:spcBef>
            </a:pPr>
            <a:r>
              <a:rPr lang="ja-JP" altLang="en-US" sz="1050" dirty="0">
                <a:latin typeface="Meiryo UI" panose="020B0604030504040204" pitchFamily="50" charset="-128"/>
                <a:ea typeface="Meiryo UI" panose="020B0604030504040204" pitchFamily="50" charset="-128"/>
              </a:rPr>
              <a:t>売春</a:t>
            </a:r>
            <a:endParaRPr kumimoji="1" lang="en-US" altLang="ja-JP" sz="105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CE6DAB2-B477-40AC-B60C-1847DAA2D781}"/>
              </a:ext>
            </a:extLst>
          </p:cNvPr>
          <p:cNvSpPr txBox="1"/>
          <p:nvPr/>
        </p:nvSpPr>
        <p:spPr>
          <a:xfrm>
            <a:off x="632520" y="6401120"/>
            <a:ext cx="5544616"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Research Report</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The Australian Night Time Economy</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(June 2017)</a:t>
            </a:r>
          </a:p>
        </p:txBody>
      </p:sp>
      <p:sp>
        <p:nvSpPr>
          <p:cNvPr id="14" name="テキスト ボックス 13">
            <a:extLst>
              <a:ext uri="{FF2B5EF4-FFF2-40B4-BE49-F238E27FC236}">
                <a16:creationId xmlns:a16="http://schemas.microsoft.com/office/drawing/2014/main" id="{BB5B9C34-53E9-4F80-8ACB-B4290353563E}"/>
              </a:ext>
            </a:extLst>
          </p:cNvPr>
          <p:cNvSpPr txBox="1"/>
          <p:nvPr/>
        </p:nvSpPr>
        <p:spPr>
          <a:xfrm>
            <a:off x="2359275" y="1948190"/>
            <a:ext cx="5258021" cy="184666"/>
          </a:xfrm>
          <a:prstGeom prst="rect">
            <a:avLst/>
          </a:prstGeom>
          <a:noFill/>
          <a:ln>
            <a:noFill/>
          </a:ln>
        </p:spPr>
        <p:txBody>
          <a:bodyPr wrap="square" lIns="0" tIns="0" rIns="0" bIns="0" rtlCol="0">
            <a:spAutoFit/>
          </a:bodyPr>
          <a:lstStyle/>
          <a:p>
            <a:pPr algn="ctr"/>
            <a:r>
              <a:rPr kumimoji="1" lang="ja-JP" altLang="en-US" sz="1200" dirty="0">
                <a:latin typeface="Meiryo UI" panose="020B0604030504040204" pitchFamily="50" charset="-128"/>
                <a:ea typeface="Meiryo UI" panose="020B0604030504040204" pitchFamily="50" charset="-128"/>
              </a:rPr>
              <a:t>表：オーストラリアの夜間経済規模推計におけるコア産業</a:t>
            </a:r>
          </a:p>
        </p:txBody>
      </p:sp>
    </p:spTree>
    <p:extLst>
      <p:ext uri="{BB962C8B-B14F-4D97-AF65-F5344CB8AC3E}">
        <p14:creationId xmlns:p14="http://schemas.microsoft.com/office/powerpoint/2010/main" val="3064392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A8CC3-0426-4870-84B8-D0067C912494}"/>
              </a:ext>
            </a:extLst>
          </p:cNvPr>
          <p:cNvSpPr>
            <a:spLocks noGrp="1"/>
          </p:cNvSpPr>
          <p:nvPr>
            <p:ph type="title"/>
          </p:nvPr>
        </p:nvSpPr>
        <p:spPr/>
        <p:txBody>
          <a:bodyPr/>
          <a:lstStyle/>
          <a:p>
            <a:r>
              <a:rPr lang="ja-JP" altLang="en-US" dirty="0"/>
              <a:t>オーストラリアの夜間経済推計で設定しているノンコア産業</a:t>
            </a:r>
            <a:endParaRPr kumimoji="1" lang="ja-JP" altLang="en-US" dirty="0"/>
          </a:p>
        </p:txBody>
      </p:sp>
      <p:sp>
        <p:nvSpPr>
          <p:cNvPr id="12" name="テキスト ボックス 11">
            <a:extLst>
              <a:ext uri="{FF2B5EF4-FFF2-40B4-BE49-F238E27FC236}">
                <a16:creationId xmlns:a16="http://schemas.microsoft.com/office/drawing/2014/main" id="{6CDC0678-DA93-4129-80E2-F1BDA1E70203}"/>
              </a:ext>
            </a:extLst>
          </p:cNvPr>
          <p:cNvSpPr txBox="1"/>
          <p:nvPr/>
        </p:nvSpPr>
        <p:spPr>
          <a:xfrm>
            <a:off x="7448624" y="1484784"/>
            <a:ext cx="2040880" cy="4595297"/>
          </a:xfrm>
          <a:prstGeom prst="rect">
            <a:avLst/>
          </a:prstGeom>
          <a:noFill/>
          <a:ln>
            <a:noFill/>
          </a:ln>
        </p:spPr>
        <p:txBody>
          <a:bodyPr wrap="square" lIns="0" tIns="0" rIns="0" bIns="0" rtlCol="0">
            <a:spAutoFit/>
          </a:bodyPr>
          <a:lstStyle/>
          <a:p>
            <a:pPr>
              <a:lnSpc>
                <a:spcPts val="1500"/>
              </a:lnSpc>
            </a:pPr>
            <a:r>
              <a:rPr kumimoji="1" lang="ja-JP" altLang="en-US" sz="1050" dirty="0">
                <a:latin typeface="Meiryo UI" panose="020B0604030504040204" pitchFamily="50" charset="-128"/>
                <a:ea typeface="Meiryo UI" panose="020B0604030504040204" pitchFamily="50" charset="-128"/>
              </a:rPr>
              <a:t>公共秩序・警備</a:t>
            </a:r>
            <a:endParaRPr kumimoji="1"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病院</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図書館、資料館</a:t>
            </a:r>
            <a:endParaRPr lang="en-US" altLang="ja-JP" sz="1050" dirty="0">
              <a:latin typeface="Meiryo UI" panose="020B0604030504040204" pitchFamily="50" charset="-128"/>
              <a:ea typeface="Meiryo UI" panose="020B0604030504040204" pitchFamily="50" charset="-128"/>
            </a:endParaRPr>
          </a:p>
          <a:p>
            <a:pPr>
              <a:lnSpc>
                <a:spcPts val="1500"/>
              </a:lnSpc>
            </a:pPr>
            <a:r>
              <a:rPr kumimoji="1" lang="ja-JP" altLang="en-US" sz="1050" dirty="0">
                <a:latin typeface="Meiryo UI" panose="020B0604030504040204" pitchFamily="50" charset="-128"/>
                <a:ea typeface="Meiryo UI" panose="020B0604030504040204" pitchFamily="50" charset="-128"/>
              </a:rPr>
              <a:t>建築、エンジニア、技術サービス</a:t>
            </a:r>
            <a:endParaRPr kumimoji="1"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社会人教育、コミュニティ、その他教育</a:t>
            </a:r>
            <a:endParaRPr lang="en-US" altLang="ja-JP" sz="1050" dirty="0">
              <a:latin typeface="Meiryo UI" panose="020B0604030504040204" pitchFamily="50" charset="-128"/>
              <a:ea typeface="Meiryo UI" panose="020B0604030504040204" pitchFamily="50" charset="-128"/>
            </a:endParaRPr>
          </a:p>
          <a:p>
            <a:pPr>
              <a:lnSpc>
                <a:spcPts val="1500"/>
              </a:lnSpc>
            </a:pPr>
            <a:r>
              <a:rPr kumimoji="1" lang="ja-JP" altLang="en-US" sz="1050" dirty="0">
                <a:latin typeface="Meiryo UI" panose="020B0604030504040204" pitchFamily="50" charset="-128"/>
                <a:ea typeface="Meiryo UI" panose="020B0604030504040204" pitchFamily="50" charset="-128"/>
              </a:rPr>
              <a:t>スーパー、食品売り場</a:t>
            </a:r>
            <a:endParaRPr kumimoji="1"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食品小売</a:t>
            </a:r>
            <a:endParaRPr lang="en-US" altLang="ja-JP" sz="1050" dirty="0">
              <a:latin typeface="Meiryo UI" panose="020B0604030504040204" pitchFamily="50" charset="-128"/>
              <a:ea typeface="Meiryo UI" panose="020B0604030504040204" pitchFamily="50" charset="-128"/>
            </a:endParaRPr>
          </a:p>
          <a:p>
            <a:pPr>
              <a:lnSpc>
                <a:spcPts val="1500"/>
              </a:lnSpc>
            </a:pPr>
            <a:r>
              <a:rPr kumimoji="1" lang="ja-JP" altLang="en-US" sz="1050" dirty="0">
                <a:latin typeface="Meiryo UI" panose="020B0604030504040204" pitchFamily="50" charset="-128"/>
                <a:ea typeface="Meiryo UI" panose="020B0604030504040204" pitchFamily="50" charset="-128"/>
              </a:rPr>
              <a:t>宿泊</a:t>
            </a:r>
            <a:endParaRPr kumimoji="1"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ごみ収集、ごみ処理、廃棄</a:t>
            </a:r>
            <a:endParaRPr lang="en-US" altLang="ja-JP" sz="1050" dirty="0">
              <a:latin typeface="Meiryo UI" panose="020B0604030504040204" pitchFamily="50" charset="-128"/>
              <a:ea typeface="Meiryo UI" panose="020B0604030504040204" pitchFamily="50" charset="-128"/>
            </a:endParaRPr>
          </a:p>
          <a:p>
            <a:pPr>
              <a:lnSpc>
                <a:spcPts val="1500"/>
              </a:lnSpc>
            </a:pPr>
            <a:r>
              <a:rPr kumimoji="1" lang="ja-JP" altLang="en-US" sz="1050" dirty="0">
                <a:latin typeface="Meiryo UI" panose="020B0604030504040204" pitchFamily="50" charset="-128"/>
                <a:ea typeface="Meiryo UI" panose="020B0604030504040204" pitchFamily="50" charset="-128"/>
              </a:rPr>
              <a:t>中央政府サービス</a:t>
            </a:r>
            <a:endParaRPr kumimoji="1"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州政府サービス</a:t>
            </a:r>
            <a:endParaRPr lang="en-US" altLang="ja-JP" sz="1050" dirty="0">
              <a:latin typeface="Meiryo UI" panose="020B0604030504040204" pitchFamily="50" charset="-128"/>
              <a:ea typeface="Meiryo UI" panose="020B0604030504040204" pitchFamily="50" charset="-128"/>
            </a:endParaRPr>
          </a:p>
          <a:p>
            <a:pPr>
              <a:lnSpc>
                <a:spcPts val="1500"/>
              </a:lnSpc>
            </a:pPr>
            <a:r>
              <a:rPr kumimoji="1" lang="ja-JP" altLang="en-US" sz="1050" dirty="0">
                <a:latin typeface="Meiryo UI" panose="020B0604030504040204" pitchFamily="50" charset="-128"/>
                <a:ea typeface="Meiryo UI" panose="020B0604030504040204" pitchFamily="50" charset="-128"/>
              </a:rPr>
              <a:t>地方政府サービス</a:t>
            </a:r>
            <a:endParaRPr kumimoji="1"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ランドリー、クリーニング</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広告</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市場調査</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電気製品小売</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娯楽用品小売</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衣類、靴、装飾品小売</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百貨店</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薬局、他の小売店</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道路交通</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鉄道交通</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水運交通</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駐車サービス</a:t>
            </a:r>
            <a:endParaRPr kumimoji="1" lang="en-US" altLang="ja-JP" sz="105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CE6DAB2-B477-40AC-B60C-1847DAA2D781}"/>
              </a:ext>
            </a:extLst>
          </p:cNvPr>
          <p:cNvSpPr txBox="1"/>
          <p:nvPr/>
        </p:nvSpPr>
        <p:spPr>
          <a:xfrm>
            <a:off x="632520" y="6401120"/>
            <a:ext cx="5544616" cy="138499"/>
          </a:xfrm>
          <a:prstGeom prst="rect">
            <a:avLst/>
          </a:prstGeom>
          <a:noFill/>
          <a:ln>
            <a:noFill/>
          </a:ln>
        </p:spPr>
        <p:txBody>
          <a:bodyPr wrap="square" lIns="0" tIns="0" rIns="0" bIns="0" rtlCol="0">
            <a:spAutoFit/>
          </a:bodyPr>
          <a:lstStyle/>
          <a:p>
            <a:r>
              <a:rPr kumimoji="1"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Research Report</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The Australian Night Time Economy</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2015</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(June 2017)</a:t>
            </a:r>
          </a:p>
        </p:txBody>
      </p:sp>
      <p:pic>
        <p:nvPicPr>
          <p:cNvPr id="4" name="図 3">
            <a:extLst>
              <a:ext uri="{FF2B5EF4-FFF2-40B4-BE49-F238E27FC236}">
                <a16:creationId xmlns:a16="http://schemas.microsoft.com/office/drawing/2014/main" id="{226D7332-B3B1-4096-B654-F1AA37485422}"/>
              </a:ext>
            </a:extLst>
          </p:cNvPr>
          <p:cNvPicPr>
            <a:picLocks noChangeAspect="1"/>
          </p:cNvPicPr>
          <p:nvPr/>
        </p:nvPicPr>
        <p:blipFill>
          <a:blip r:embed="rId2"/>
          <a:stretch>
            <a:fillRect/>
          </a:stretch>
        </p:blipFill>
        <p:spPr>
          <a:xfrm>
            <a:off x="691973" y="1080120"/>
            <a:ext cx="6761694" cy="5157192"/>
          </a:xfrm>
          <a:prstGeom prst="rect">
            <a:avLst/>
          </a:prstGeom>
        </p:spPr>
      </p:pic>
      <p:sp>
        <p:nvSpPr>
          <p:cNvPr id="10" name="テキスト ボックス 9">
            <a:extLst>
              <a:ext uri="{FF2B5EF4-FFF2-40B4-BE49-F238E27FC236}">
                <a16:creationId xmlns:a16="http://schemas.microsoft.com/office/drawing/2014/main" id="{825919ED-4786-482C-A909-662D0076B15E}"/>
              </a:ext>
            </a:extLst>
          </p:cNvPr>
          <p:cNvSpPr txBox="1"/>
          <p:nvPr/>
        </p:nvSpPr>
        <p:spPr>
          <a:xfrm>
            <a:off x="2359275" y="908720"/>
            <a:ext cx="5258021" cy="184666"/>
          </a:xfrm>
          <a:prstGeom prst="rect">
            <a:avLst/>
          </a:prstGeom>
          <a:noFill/>
          <a:ln>
            <a:noFill/>
          </a:ln>
        </p:spPr>
        <p:txBody>
          <a:bodyPr wrap="square" lIns="0" tIns="0" rIns="0" bIns="0" rtlCol="0">
            <a:spAutoFit/>
          </a:bodyPr>
          <a:lstStyle/>
          <a:p>
            <a:pPr algn="ctr"/>
            <a:r>
              <a:rPr kumimoji="1" lang="ja-JP" altLang="en-US" sz="1200" dirty="0">
                <a:latin typeface="Meiryo UI" panose="020B0604030504040204" pitchFamily="50" charset="-128"/>
                <a:ea typeface="Meiryo UI" panose="020B0604030504040204" pitchFamily="50" charset="-128"/>
              </a:rPr>
              <a:t>表：オーストラリアの夜間経済規模推計におけるノンコア産業</a:t>
            </a:r>
          </a:p>
        </p:txBody>
      </p:sp>
    </p:spTree>
    <p:extLst>
      <p:ext uri="{BB962C8B-B14F-4D97-AF65-F5344CB8AC3E}">
        <p14:creationId xmlns:p14="http://schemas.microsoft.com/office/powerpoint/2010/main" val="202417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4C3F1EE-8601-4D82-82E1-81C59A0FB909}"/>
              </a:ext>
            </a:extLst>
          </p:cNvPr>
          <p:cNvSpPr>
            <a:spLocks noGrp="1"/>
          </p:cNvSpPr>
          <p:nvPr>
            <p:ph type="title"/>
          </p:nvPr>
        </p:nvSpPr>
        <p:spPr/>
        <p:txBody>
          <a:bodyPr>
            <a:normAutofit/>
          </a:bodyPr>
          <a:lstStyle/>
          <a:p>
            <a:r>
              <a:rPr lang="ja-JP" altLang="en-US" dirty="0" smtClean="0"/>
              <a:t>指標化の考え方等の詳細</a:t>
            </a:r>
            <a:endParaRPr kumimoji="1" lang="ja-JP" altLang="en-US" dirty="0"/>
          </a:p>
        </p:txBody>
      </p:sp>
      <p:sp>
        <p:nvSpPr>
          <p:cNvPr id="5" name="テキスト プレースホルダー 4">
            <a:extLst>
              <a:ext uri="{FF2B5EF4-FFF2-40B4-BE49-F238E27FC236}">
                <a16:creationId xmlns:a16="http://schemas.microsoft.com/office/drawing/2014/main" id="{6817F744-B59F-4D54-9E4A-B484E7899F72}"/>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830893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R01_報告書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2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5231</TotalTime>
  <Words>3148</Words>
  <Application>Microsoft Office PowerPoint</Application>
  <PresentationFormat>A4 210 x 297 mm</PresentationFormat>
  <Paragraphs>335</Paragraphs>
  <Slides>25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25</vt:i4>
      </vt:variant>
    </vt:vector>
  </HeadingPairs>
  <TitlesOfParts>
    <vt:vector size="31" baseType="lpstr">
      <vt:lpstr>Meiryo UI</vt:lpstr>
      <vt:lpstr>ＭＳ Ｐゴシック</vt:lpstr>
      <vt:lpstr>Arial</vt:lpstr>
      <vt:lpstr>Calibri</vt:lpstr>
      <vt:lpstr>Wingdings</vt:lpstr>
      <vt:lpstr>R01_報告書_A4横_日本語版</vt:lpstr>
      <vt:lpstr>大阪における夜間経済の指標化について</vt:lpstr>
      <vt:lpstr>海外での夜間経済推計の事例</vt:lpstr>
      <vt:lpstr>海外事例における夜間経済の推計条件</vt:lpstr>
      <vt:lpstr>ロンドンの夜間経済規模</vt:lpstr>
      <vt:lpstr>ロンドンの夜間経済規模（雇用効果）</vt:lpstr>
      <vt:lpstr>シドニーの夜間経済規模</vt:lpstr>
      <vt:lpstr>オーストラリアの夜間経済推計で設定しているコア産業</vt:lpstr>
      <vt:lpstr>オーストラリアの夜間経済推計で設定しているノンコア産業</vt:lpstr>
      <vt:lpstr>指標化の考え方等の詳細</vt:lpstr>
      <vt:lpstr>夜間経済の指標化の考え方</vt:lpstr>
      <vt:lpstr>夜間経済規模の推計方法</vt:lpstr>
      <vt:lpstr>夜間経済規模の推計における条件設定</vt:lpstr>
      <vt:lpstr>夜間の直接消費の対象として設定する産業</vt:lpstr>
      <vt:lpstr>産業ごとの夜間比率の設定方法</vt:lpstr>
      <vt:lpstr>産業ごとに設定した夜間比率</vt:lpstr>
      <vt:lpstr>3. 夜間経済規模の推計</vt:lpstr>
      <vt:lpstr>夜間経済規模の推計ケース</vt:lpstr>
      <vt:lpstr>基本ケース：大阪府・大阪市の夜間経済規模・雇用規模</vt:lpstr>
      <vt:lpstr>基本ケース：産業別推計結果</vt:lpstr>
      <vt:lpstr>基本ケース：時間帯別推計結果（経済規模）</vt:lpstr>
      <vt:lpstr>基本ケース：時間帯別推計結果（雇用規模）</vt:lpstr>
      <vt:lpstr>参考ケース①（大阪市以外の小売業・飲食業の夜間比率を低めに設定）： 大阪府・大阪市の夜間経済規模・雇用規模</vt:lpstr>
      <vt:lpstr>参考ケース②（宿泊業を除外）： 大阪府・大阪市の夜間経済規模・雇用規模</vt:lpstr>
      <vt:lpstr>参考ケース③（宿泊業を除外、さらに大阪市以外の小売業・飲食業の夜間比率を低めに設定） ：大阪府・大阪市の夜間経済規模・雇用規模</vt:lpstr>
      <vt:lpstr>大阪夜間経済指標検討会について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植原　慶太</dc:creator>
  <cp:lastModifiedBy>山下　雄也</cp:lastModifiedBy>
  <cp:revision>300</cp:revision>
  <cp:lastPrinted>2019-03-20T03:02:30Z</cp:lastPrinted>
  <dcterms:created xsi:type="dcterms:W3CDTF">2017-12-16T22:53:48Z</dcterms:created>
  <dcterms:modified xsi:type="dcterms:W3CDTF">2019-03-20T03:02:47Z</dcterms:modified>
</cp:coreProperties>
</file>