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45" r:id="rId5"/>
    <p:sldId id="384" r:id="rId6"/>
    <p:sldId id="396" r:id="rId7"/>
    <p:sldId id="405" r:id="rId8"/>
    <p:sldId id="406" r:id="rId9"/>
    <p:sldId id="403" r:id="rId10"/>
    <p:sldId id="386" r:id="rId11"/>
    <p:sldId id="392" r:id="rId12"/>
    <p:sldId id="390" r:id="rId13"/>
    <p:sldId id="393" r:id="rId14"/>
    <p:sldId id="401" r:id="rId15"/>
    <p:sldId id="350" r:id="rId16"/>
    <p:sldId id="402" r:id="rId1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9999"/>
    <a:srgbClr val="FF6600"/>
    <a:srgbClr val="FF9933"/>
    <a:srgbClr val="FF9900"/>
    <a:srgbClr val="CC9900"/>
    <a:srgbClr val="FF3300"/>
    <a:srgbClr val="FFCC66"/>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2" autoAdjust="0"/>
    <p:restoredTop sz="62478" autoAdjust="0"/>
  </p:normalViewPr>
  <p:slideViewPr>
    <p:cSldViewPr snapToGrid="0">
      <p:cViewPr varScale="1">
        <p:scale>
          <a:sx n="74" d="100"/>
          <a:sy n="74" d="100"/>
        </p:scale>
        <p:origin x="1398" y="78"/>
      </p:cViewPr>
      <p:guideLst/>
    </p:cSldViewPr>
  </p:slideViewPr>
  <p:notesTextViewPr>
    <p:cViewPr>
      <p:scale>
        <a:sx n="100" d="100"/>
        <a:sy n="100" d="100"/>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1D39B0A-E91C-46C8-8BE8-90FB93D90FC7}" type="datetimeFigureOut">
              <a:rPr kumimoji="1" lang="ja-JP" altLang="en-US" smtClean="0"/>
              <a:t>2019/8/26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7547EC5-6757-4106-857F-B91C6DA77340}" type="slidenum">
              <a:rPr kumimoji="1" lang="ja-JP" altLang="en-US" smtClean="0"/>
              <a:t>‹#›</a:t>
            </a:fld>
            <a:endParaRPr kumimoji="1" lang="ja-JP" altLang="en-US"/>
          </a:p>
        </p:txBody>
      </p:sp>
    </p:spTree>
    <p:extLst>
      <p:ext uri="{BB962C8B-B14F-4D97-AF65-F5344CB8AC3E}">
        <p14:creationId xmlns:p14="http://schemas.microsoft.com/office/powerpoint/2010/main" val="32672855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C95A6662-D2FB-4D50-B046-0CB20E119DFD}"/>
              </a:ext>
            </a:extLst>
          </p:cNvPr>
          <p:cNvSpPr>
            <a:spLocks noGrp="1" noRot="1" noChangeAspect="1" noChangeArrowheads="1" noTextEdit="1"/>
          </p:cNvSpPr>
          <p:nvPr>
            <p:ph type="sldImg"/>
          </p:nvPr>
        </p:nvSpPr>
        <p:spPr>
          <a:ln/>
        </p:spPr>
      </p:sp>
      <p:sp>
        <p:nvSpPr>
          <p:cNvPr id="16387" name="ノート プレースホルダー 2">
            <a:extLst>
              <a:ext uri="{FF2B5EF4-FFF2-40B4-BE49-F238E27FC236}">
                <a16:creationId xmlns:a16="http://schemas.microsoft.com/office/drawing/2014/main" id="{6E156776-6904-432A-9B9A-F21E14E26B65}"/>
              </a:ext>
            </a:extLst>
          </p:cNvPr>
          <p:cNvSpPr>
            <a:spLocks noGrp="1" noChangeArrowheads="1"/>
          </p:cNvSpPr>
          <p:nvPr>
            <p:ph type="body" idx="1"/>
          </p:nvPr>
        </p:nvSpPr>
        <p:spPr>
          <a:noFill/>
        </p:spPr>
        <p:txBody>
          <a:bodyPr/>
          <a:lstStyle/>
          <a:p>
            <a:endParaRPr lang="ja-JP" altLang="en-US" dirty="0">
              <a:latin typeface="ＭＳ Ｐゴシック" panose="020B0600070205080204" pitchFamily="50" charset="-128"/>
              <a:ea typeface="ＭＳ Ｐゴシック" panose="020B0600070205080204" pitchFamily="50" charset="-128"/>
            </a:endParaRPr>
          </a:p>
        </p:txBody>
      </p:sp>
      <p:sp>
        <p:nvSpPr>
          <p:cNvPr id="16388" name="スライド番号プレースホルダー 3">
            <a:extLst>
              <a:ext uri="{FF2B5EF4-FFF2-40B4-BE49-F238E27FC236}">
                <a16:creationId xmlns:a16="http://schemas.microsoft.com/office/drawing/2014/main" id="{0022528B-6CCC-4916-9899-1D850AA3A1EA}"/>
              </a:ext>
            </a:extLst>
          </p:cNvPr>
          <p:cNvSpPr>
            <a:spLocks noGrp="1"/>
          </p:cNvSpPr>
          <p:nvPr>
            <p:ph type="sldNum" sz="quarter" idx="5"/>
          </p:nvPr>
        </p:nvSpPr>
        <p:spPr>
          <a:noFill/>
        </p:spPr>
        <p:txBody>
          <a:bodyPr/>
          <a:lstStyle>
            <a:lvl1pPr defTabSz="9096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9775" indent="-282575" defTabSz="9096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9825" indent="-225425" defTabSz="9096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7025" indent="-225425" defTabSz="9096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225" indent="-225425" defTabSz="9096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425" indent="-225425"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8625" indent="-225425"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25" indent="-225425"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3025" indent="-225425"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1F63115-30D4-4175-92A8-09F3000A2F6A}" type="slidenum">
              <a:rPr lang="ja-JP" altLang="en-US" smtClean="0">
                <a:ea typeface="ＭＳ Ｐゴシック" panose="020B0600070205080204" pitchFamily="50" charset="-128"/>
              </a:rPr>
              <a:pPr>
                <a:spcBef>
                  <a:spcPct val="0"/>
                </a:spcBef>
              </a:pPr>
              <a:t>1</a:t>
            </a:fld>
            <a:endParaRPr lang="ja-JP" altLang="en-US">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37547EC5-6757-4106-857F-B91C6DA77340}" type="slidenum">
              <a:rPr kumimoji="1" lang="ja-JP" altLang="en-US" smtClean="0"/>
              <a:t>10</a:t>
            </a:fld>
            <a:endParaRPr kumimoji="1" lang="ja-JP" altLang="en-US"/>
          </a:p>
        </p:txBody>
      </p:sp>
      <p:sp>
        <p:nvSpPr>
          <p:cNvPr id="5" name="ノート プレースホルダー 4"/>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7722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7547EC5-6757-4106-857F-B91C6DA77340}" type="slidenum">
              <a:rPr kumimoji="1" lang="ja-JP" altLang="en-US" smtClean="0"/>
              <a:t>11</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724989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94BECEF0-AD0D-4342-B530-C897C209487B}"/>
              </a:ext>
            </a:extLst>
          </p:cNvPr>
          <p:cNvSpPr>
            <a:spLocks noGrp="1" noRot="1" noChangeAspect="1" noChangeArrowheads="1" noTextEdit="1"/>
          </p:cNvSpPr>
          <p:nvPr>
            <p:ph type="sldImg"/>
          </p:nvPr>
        </p:nvSpPr>
        <p:spPr>
          <a:ln/>
        </p:spPr>
      </p:sp>
      <p:sp>
        <p:nvSpPr>
          <p:cNvPr id="26628" name="スライド番号プレースホルダー 3">
            <a:extLst>
              <a:ext uri="{FF2B5EF4-FFF2-40B4-BE49-F238E27FC236}">
                <a16:creationId xmlns:a16="http://schemas.microsoft.com/office/drawing/2014/main" id="{EF15B047-0989-4B74-BC12-E7AA10D3ADBE}"/>
              </a:ext>
            </a:extLst>
          </p:cNvPr>
          <p:cNvSpPr>
            <a:spLocks noGrp="1"/>
          </p:cNvSpPr>
          <p:nvPr>
            <p:ph type="sldNum" sz="quarter" idx="5"/>
          </p:nvPr>
        </p:nvSpPr>
        <p:spPr>
          <a:noFill/>
        </p:spPr>
        <p:txBody>
          <a:bodyPr/>
          <a:lstStyle>
            <a:lvl1pPr defTabSz="909638">
              <a:defRPr kumimoji="1">
                <a:solidFill>
                  <a:schemeClr val="tx2"/>
                </a:solidFill>
                <a:latin typeface="Arial" panose="020B0604020202020204" pitchFamily="34" charset="0"/>
                <a:ea typeface="ＭＳ Ｐゴシック" panose="020B0600070205080204" pitchFamily="50" charset="-128"/>
              </a:defRPr>
            </a:lvl1pPr>
            <a:lvl2pPr marL="741363" indent="-284163" defTabSz="909638">
              <a:defRPr kumimoji="1">
                <a:solidFill>
                  <a:schemeClr val="tx2"/>
                </a:solidFill>
                <a:latin typeface="Arial" panose="020B0604020202020204" pitchFamily="34" charset="0"/>
                <a:ea typeface="ＭＳ Ｐゴシック" panose="020B0600070205080204" pitchFamily="50" charset="-128"/>
              </a:defRPr>
            </a:lvl2pPr>
            <a:lvl3pPr marL="1141413" indent="-227013" defTabSz="909638">
              <a:defRPr kumimoji="1">
                <a:solidFill>
                  <a:schemeClr val="tx2"/>
                </a:solidFill>
                <a:latin typeface="Arial" panose="020B0604020202020204" pitchFamily="34" charset="0"/>
                <a:ea typeface="ＭＳ Ｐゴシック" panose="020B0600070205080204" pitchFamily="50" charset="-128"/>
              </a:defRPr>
            </a:lvl3pPr>
            <a:lvl4pPr marL="1598613" indent="-227013" defTabSz="909638">
              <a:defRPr kumimoji="1">
                <a:solidFill>
                  <a:schemeClr val="tx2"/>
                </a:solidFill>
                <a:latin typeface="Arial" panose="020B0604020202020204" pitchFamily="34" charset="0"/>
                <a:ea typeface="ＭＳ Ｐゴシック" panose="020B0600070205080204" pitchFamily="50" charset="-128"/>
              </a:defRPr>
            </a:lvl4pPr>
            <a:lvl5pPr marL="2055813" indent="-227013" defTabSz="909638">
              <a:defRPr kumimoji="1">
                <a:solidFill>
                  <a:schemeClr val="tx2"/>
                </a:solidFill>
                <a:latin typeface="Arial" panose="020B0604020202020204" pitchFamily="34" charset="0"/>
                <a:ea typeface="ＭＳ Ｐゴシック" panose="020B0600070205080204" pitchFamily="50" charset="-128"/>
              </a:defRPr>
            </a:lvl5pPr>
            <a:lvl6pPr marL="2513013" indent="-227013" defTabSz="909638"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6pPr>
            <a:lvl7pPr marL="2970213" indent="-227013" defTabSz="909638"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7pPr>
            <a:lvl8pPr marL="3427413" indent="-227013" defTabSz="909638"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8pPr>
            <a:lvl9pPr marL="3884613" indent="-227013" defTabSz="909638"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9pPr>
          </a:lstStyle>
          <a:p>
            <a:fld id="{7352CEE5-BD03-47B3-BF93-175618626EF1}" type="slidenum">
              <a:rPr lang="en-US" altLang="ja-JP" smtClean="0">
                <a:solidFill>
                  <a:schemeClr val="tx1"/>
                </a:solidFill>
              </a:rPr>
              <a:pPr/>
              <a:t>12</a:t>
            </a:fld>
            <a:endParaRPr lang="en-US" altLang="ja-JP">
              <a:solidFill>
                <a:schemeClr val="tx1"/>
              </a:solidFill>
            </a:endParaRPr>
          </a:p>
        </p:txBody>
      </p:sp>
      <p:sp>
        <p:nvSpPr>
          <p:cNvPr id="2" name="ノート プレースホルダー 1"/>
          <p:cNvSpPr>
            <a:spLocks noGrp="1"/>
          </p:cNvSpPr>
          <p:nvPr>
            <p:ph type="body" sz="quarter" idx="10"/>
          </p:nvPr>
        </p:nvSpPr>
        <p:spPr/>
        <p:txBody>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37547EC5-6757-4106-857F-B91C6DA77340}" type="slidenum">
              <a:rPr kumimoji="1" lang="ja-JP" altLang="en-US" smtClean="0"/>
              <a:t>13</a:t>
            </a:fld>
            <a:endParaRPr kumimoji="1" lang="ja-JP" altLang="en-US"/>
          </a:p>
        </p:txBody>
      </p:sp>
      <p:sp>
        <p:nvSpPr>
          <p:cNvPr id="5" name="ノート プレースホルダー 4"/>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15959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2</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92242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ln/>
        </p:spPr>
      </p:sp>
      <p:sp>
        <p:nvSpPr>
          <p:cNvPr id="60420" name="スライド番号プレースホルダ 3"/>
          <p:cNvSpPr>
            <a:spLocks noGrp="1"/>
          </p:cNvSpPr>
          <p:nvPr>
            <p:ph type="sldNum" sz="quarter" idx="5"/>
          </p:nvPr>
        </p:nvSpPr>
        <p:spPr>
          <a:noFill/>
        </p:spPr>
        <p:txBody>
          <a:bodyPr/>
          <a:lstStyle>
            <a:lvl1pPr defTabSz="909638">
              <a:defRPr kumimoji="1">
                <a:solidFill>
                  <a:schemeClr val="tx2"/>
                </a:solidFill>
                <a:latin typeface="Arial" panose="020B0604020202020204" pitchFamily="34" charset="0"/>
                <a:ea typeface="ＭＳ Ｐゴシック" panose="020B0600070205080204" pitchFamily="50" charset="-128"/>
              </a:defRPr>
            </a:lvl1pPr>
            <a:lvl2pPr marL="739775" indent="-282575" defTabSz="909638">
              <a:defRPr kumimoji="1">
                <a:solidFill>
                  <a:schemeClr val="tx2"/>
                </a:solidFill>
                <a:latin typeface="Arial" panose="020B0604020202020204" pitchFamily="34" charset="0"/>
                <a:ea typeface="ＭＳ Ｐゴシック" panose="020B0600070205080204" pitchFamily="50" charset="-128"/>
              </a:defRPr>
            </a:lvl2pPr>
            <a:lvl3pPr marL="1139825" indent="-225425" defTabSz="909638">
              <a:defRPr kumimoji="1">
                <a:solidFill>
                  <a:schemeClr val="tx2"/>
                </a:solidFill>
                <a:latin typeface="Arial" panose="020B0604020202020204" pitchFamily="34" charset="0"/>
                <a:ea typeface="ＭＳ Ｐゴシック" panose="020B0600070205080204" pitchFamily="50" charset="-128"/>
              </a:defRPr>
            </a:lvl3pPr>
            <a:lvl4pPr marL="1597025" indent="-225425" defTabSz="909638">
              <a:defRPr kumimoji="1">
                <a:solidFill>
                  <a:schemeClr val="tx2"/>
                </a:solidFill>
                <a:latin typeface="Arial" panose="020B0604020202020204" pitchFamily="34" charset="0"/>
                <a:ea typeface="ＭＳ Ｐゴシック" panose="020B0600070205080204" pitchFamily="50" charset="-128"/>
              </a:defRPr>
            </a:lvl4pPr>
            <a:lvl5pPr marL="2054225" indent="-225425" defTabSz="909638">
              <a:defRPr kumimoji="1">
                <a:solidFill>
                  <a:schemeClr val="tx2"/>
                </a:solidFill>
                <a:latin typeface="Arial" panose="020B0604020202020204" pitchFamily="34" charset="0"/>
                <a:ea typeface="ＭＳ Ｐゴシック" panose="020B0600070205080204" pitchFamily="50" charset="-128"/>
              </a:defRPr>
            </a:lvl5pPr>
            <a:lvl6pPr marL="2511425" indent="-225425" defTabSz="909638"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6pPr>
            <a:lvl7pPr marL="2968625" indent="-225425" defTabSz="909638"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7pPr>
            <a:lvl8pPr marL="3425825" indent="-225425" defTabSz="909638"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8pPr>
            <a:lvl9pPr marL="3883025" indent="-225425" defTabSz="909638"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9pPr>
          </a:lstStyle>
          <a:p>
            <a:fld id="{E80914C1-4211-4180-965C-ED0A317E310F}" type="slidenum">
              <a:rPr lang="en-US" altLang="ja-JP" smtClean="0">
                <a:solidFill>
                  <a:srgbClr val="000000"/>
                </a:solidFill>
              </a:rPr>
              <a:pPr/>
              <a:t>3</a:t>
            </a:fld>
            <a:endParaRPr lang="en-US" altLang="ja-JP">
              <a:solidFill>
                <a:srgbClr val="000000"/>
              </a:solidFill>
            </a:endParaRPr>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74928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37547EC5-6757-4106-857F-B91C6DA77340}" type="slidenum">
              <a:rPr kumimoji="1" lang="ja-JP" altLang="en-US" smtClean="0"/>
              <a:t>4</a:t>
            </a:fld>
            <a:endParaRPr kumimoji="1" lang="ja-JP" altLang="en-US"/>
          </a:p>
        </p:txBody>
      </p:sp>
      <p:sp>
        <p:nvSpPr>
          <p:cNvPr id="5" name="ノート プレースホルダー 4"/>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162835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7547EC5-6757-4106-857F-B91C6DA77340}" type="slidenum">
              <a:rPr kumimoji="1" lang="ja-JP" altLang="en-US" smtClean="0"/>
              <a:t>5</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585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37547EC5-6757-4106-857F-B91C6DA77340}" type="slidenum">
              <a:rPr kumimoji="1" lang="ja-JP" altLang="en-US" smtClean="0"/>
              <a:t>6</a:t>
            </a:fld>
            <a:endParaRPr kumimoji="1" lang="ja-JP" altLang="en-US"/>
          </a:p>
        </p:txBody>
      </p:sp>
      <p:sp>
        <p:nvSpPr>
          <p:cNvPr id="5" name="ノート プレースホルダー 4"/>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291214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37547EC5-6757-4106-857F-B91C6DA77340}" type="slidenum">
              <a:rPr kumimoji="1" lang="ja-JP" altLang="en-US" smtClean="0"/>
              <a:t>7</a:t>
            </a:fld>
            <a:endParaRPr kumimoji="1" lang="ja-JP" altLang="en-US"/>
          </a:p>
        </p:txBody>
      </p:sp>
      <p:sp>
        <p:nvSpPr>
          <p:cNvPr id="5" name="ノート プレースホルダー 4"/>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112142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37547EC5-6757-4106-857F-B91C6DA77340}" type="slidenum">
              <a:rPr kumimoji="1" lang="ja-JP" altLang="en-US" smtClean="0"/>
              <a:t>8</a:t>
            </a:fld>
            <a:endParaRPr kumimoji="1" lang="ja-JP" altLang="en-US"/>
          </a:p>
        </p:txBody>
      </p:sp>
      <p:sp>
        <p:nvSpPr>
          <p:cNvPr id="5" name="ノート プレースホルダー 4"/>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402004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37547EC5-6757-4106-857F-B91C6DA77340}" type="slidenum">
              <a:rPr kumimoji="1" lang="ja-JP" altLang="en-US" smtClean="0"/>
              <a:t>9</a:t>
            </a:fld>
            <a:endParaRPr kumimoji="1" lang="ja-JP" altLang="en-US"/>
          </a:p>
        </p:txBody>
      </p:sp>
      <p:sp>
        <p:nvSpPr>
          <p:cNvPr id="5" name="ノート プレースホルダー 4"/>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85964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654C47-64F8-4158-817A-B9A0533645DB}" type="datetime1">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350068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5C552C-9C32-4799-9D03-E822C5CD521A}" type="datetime1">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417893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A81F91-2CC2-4A79-9A6F-654DD4633F7C}" type="datetime1">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216216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998144-149D-4D9D-BEAE-613A4A37A8C5}" type="datetime1">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291360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15BDFF-F02D-44F3-B709-2E3E652C0462}" type="datetime1">
              <a:rPr kumimoji="1" lang="ja-JP" altLang="en-US" smtClean="0"/>
              <a:t>2019/8/26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372835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2401D3-A6FE-4846-A2AE-49AAFF9138B0}" type="datetime1">
              <a:rPr kumimoji="1" lang="ja-JP" altLang="en-US" smtClean="0"/>
              <a:t>2019/8/26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55635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D05949-1429-4AB0-A79B-1FBB2EC39012}" type="datetime1">
              <a:rPr kumimoji="1" lang="ja-JP" altLang="en-US" smtClean="0"/>
              <a:t>2019/8/26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399688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9DCE0E-082C-49C0-A404-B91CB488D94C}" type="datetime1">
              <a:rPr kumimoji="1" lang="ja-JP" altLang="en-US" smtClean="0"/>
              <a:t>2019/8/26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11052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FFC04-7364-4F9A-8C7E-B70105ED7ED1}" type="datetime1">
              <a:rPr kumimoji="1" lang="ja-JP" altLang="en-US" smtClean="0"/>
              <a:t>2019/8/26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300960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168295-1045-463A-8200-244A2D14C864}" type="datetime1">
              <a:rPr kumimoji="1" lang="ja-JP" altLang="en-US" smtClean="0"/>
              <a:t>2019/8/26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243030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84B257-BD6F-438C-A38F-9D01C3A306CC}" type="datetime1">
              <a:rPr kumimoji="1" lang="ja-JP" altLang="en-US" smtClean="0"/>
              <a:t>2019/8/26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379768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457A1-F8BC-4FCE-8AB4-348FA9D45A0B}" type="datetime1">
              <a:rPr kumimoji="1" lang="ja-JP" altLang="en-US" smtClean="0"/>
              <a:t>2019/8/26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69820-26C1-432F-B7F0-2C33C16B9066}" type="slidenum">
              <a:rPr kumimoji="1" lang="ja-JP" altLang="en-US" smtClean="0"/>
              <a:t>‹#›</a:t>
            </a:fld>
            <a:endParaRPr kumimoji="1" lang="ja-JP" altLang="en-US"/>
          </a:p>
        </p:txBody>
      </p:sp>
    </p:spTree>
    <p:extLst>
      <p:ext uri="{BB962C8B-B14F-4D97-AF65-F5344CB8AC3E}">
        <p14:creationId xmlns:p14="http://schemas.microsoft.com/office/powerpoint/2010/main" val="3071994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テキスト ボックス 4">
            <a:extLst>
              <a:ext uri="{FF2B5EF4-FFF2-40B4-BE49-F238E27FC236}">
                <a16:creationId xmlns:a16="http://schemas.microsoft.com/office/drawing/2014/main" id="{950268CC-E5B7-4E04-9EAF-C45D54E7C203}"/>
              </a:ext>
            </a:extLst>
          </p:cNvPr>
          <p:cNvSpPr txBox="1">
            <a:spLocks noChangeArrowheads="1"/>
          </p:cNvSpPr>
          <p:nvPr/>
        </p:nvSpPr>
        <p:spPr bwMode="auto">
          <a:xfrm>
            <a:off x="629173" y="2210435"/>
            <a:ext cx="77748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600" dirty="0">
                <a:latin typeface="ＭＳ Ｐゴシック" panose="020B0600070205080204" pitchFamily="50" charset="-128"/>
              </a:rPr>
              <a:t>主要地方道　美原太子線（粟ヶ池工区</a:t>
            </a:r>
            <a:r>
              <a:rPr lang="ja-JP" altLang="en-US" sz="3600" dirty="0" smtClean="0">
                <a:latin typeface="ＭＳ Ｐゴシック" panose="020B0600070205080204" pitchFamily="50" charset="-128"/>
              </a:rPr>
              <a:t>）</a:t>
            </a:r>
            <a:endParaRPr lang="en-US" altLang="ja-JP" sz="3600" dirty="0" smtClean="0">
              <a:latin typeface="ＭＳ Ｐゴシック" panose="020B0600070205080204" pitchFamily="50" charset="-128"/>
            </a:endParaRPr>
          </a:p>
          <a:p>
            <a:pPr algn="ctr" eaLnBrk="1" hangingPunct="1">
              <a:spcBef>
                <a:spcPct val="0"/>
              </a:spcBef>
              <a:buFontTx/>
              <a:buNone/>
            </a:pPr>
            <a:r>
              <a:rPr lang="ja-JP" altLang="en-US" sz="3600" dirty="0" smtClean="0">
                <a:latin typeface="ＭＳ Ｐゴシック" panose="020B0600070205080204" pitchFamily="50" charset="-128"/>
              </a:rPr>
              <a:t>道路改良事業</a:t>
            </a:r>
            <a:endParaRPr lang="en-US" altLang="ja-JP" sz="3600" dirty="0">
              <a:latin typeface="ＭＳ Ｐゴシック" panose="020B0600070205080204" pitchFamily="50" charset="-128"/>
            </a:endParaRPr>
          </a:p>
          <a:p>
            <a:pPr algn="ctr" eaLnBrk="1" hangingPunct="1">
              <a:spcBef>
                <a:spcPct val="0"/>
              </a:spcBef>
              <a:buFontTx/>
              <a:buNone/>
            </a:pPr>
            <a:r>
              <a:rPr lang="en-US" altLang="ja-JP" sz="3600" dirty="0">
                <a:latin typeface="ＭＳ Ｐゴシック" panose="020B0600070205080204" pitchFamily="50" charset="-128"/>
              </a:rPr>
              <a:t>[</a:t>
            </a:r>
            <a:r>
              <a:rPr lang="ja-JP" altLang="en-US" sz="3600" dirty="0">
                <a:latin typeface="ＭＳ Ｐゴシック" panose="020B0600070205080204" pitchFamily="50" charset="-128"/>
              </a:rPr>
              <a:t>富田林市</a:t>
            </a:r>
            <a:r>
              <a:rPr lang="en-US" altLang="ja-JP" sz="3600" dirty="0">
                <a:latin typeface="ＭＳ Ｐゴシック" panose="020B0600070205080204" pitchFamily="50" charset="-128"/>
              </a:rPr>
              <a:t>]</a:t>
            </a:r>
            <a:endParaRPr lang="ja-JP" altLang="en-US" sz="3600" dirty="0">
              <a:latin typeface="ＭＳ Ｐゴシック" panose="020B0600070205080204" pitchFamily="50" charset="-128"/>
            </a:endParaRPr>
          </a:p>
        </p:txBody>
      </p:sp>
      <p:sp>
        <p:nvSpPr>
          <p:cNvPr id="15364" name="正方形/長方形 5">
            <a:extLst>
              <a:ext uri="{FF2B5EF4-FFF2-40B4-BE49-F238E27FC236}">
                <a16:creationId xmlns:a16="http://schemas.microsoft.com/office/drawing/2014/main" id="{06B93D90-D357-4BB0-82FF-1231C916DAF1}"/>
              </a:ext>
            </a:extLst>
          </p:cNvPr>
          <p:cNvSpPr>
            <a:spLocks noChangeArrowheads="1"/>
          </p:cNvSpPr>
          <p:nvPr/>
        </p:nvSpPr>
        <p:spPr bwMode="auto">
          <a:xfrm>
            <a:off x="3291822" y="4312285"/>
            <a:ext cx="2236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dirty="0">
                <a:latin typeface="ＭＳ Ｐゴシック" panose="020B0600070205080204" pitchFamily="50" charset="-128"/>
              </a:rPr>
              <a:t>【</a:t>
            </a:r>
            <a:r>
              <a:rPr lang="ja-JP" altLang="en-US" dirty="0">
                <a:latin typeface="ＭＳ Ｐゴシック" panose="020B0600070205080204" pitchFamily="50" charset="-128"/>
              </a:rPr>
              <a:t>再々評価</a:t>
            </a:r>
            <a:r>
              <a:rPr lang="en-US" altLang="ja-JP" dirty="0" smtClean="0">
                <a:latin typeface="ＭＳ Ｐゴシック" panose="020B0600070205080204" pitchFamily="50" charset="-128"/>
              </a:rPr>
              <a:t>】</a:t>
            </a:r>
            <a:endParaRPr lang="ja-JP" altLang="en-US" dirty="0">
              <a:latin typeface="ＭＳ Ｐゴシック" panose="020B0600070205080204" pitchFamily="50" charset="-128"/>
            </a:endParaRPr>
          </a:p>
        </p:txBody>
      </p:sp>
      <p:sp>
        <p:nvSpPr>
          <p:cNvPr id="15365" name="正方形/長方形 6">
            <a:extLst>
              <a:ext uri="{FF2B5EF4-FFF2-40B4-BE49-F238E27FC236}">
                <a16:creationId xmlns:a16="http://schemas.microsoft.com/office/drawing/2014/main" id="{A4BFF2D6-FD21-45F8-B648-7800AC322371}"/>
              </a:ext>
            </a:extLst>
          </p:cNvPr>
          <p:cNvSpPr>
            <a:spLocks noChangeArrowheads="1"/>
          </p:cNvSpPr>
          <p:nvPr/>
        </p:nvSpPr>
        <p:spPr bwMode="auto">
          <a:xfrm>
            <a:off x="179388" y="512762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11313" indent="-16113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zh-TW" altLang="en-US" sz="2400" dirty="0" smtClean="0">
                <a:latin typeface="ＭＳ Ｐゴシック" panose="020B0600070205080204" pitchFamily="50" charset="-128"/>
              </a:rPr>
              <a:t>（</a:t>
            </a:r>
            <a:r>
              <a:rPr lang="ja-JP" altLang="en-US" sz="2400" dirty="0" smtClean="0">
                <a:latin typeface="ＭＳ Ｐゴシック" panose="020B0600070205080204" pitchFamily="50" charset="-128"/>
              </a:rPr>
              <a:t>前回</a:t>
            </a:r>
            <a:r>
              <a:rPr lang="ja-JP" altLang="en-US" sz="2400" dirty="0">
                <a:latin typeface="ＭＳ Ｐゴシック" panose="020B0600070205080204" pitchFamily="50" charset="-128"/>
              </a:rPr>
              <a:t>評価実施後</a:t>
            </a:r>
            <a:r>
              <a:rPr lang="en-US" altLang="ja-JP" sz="2400" dirty="0">
                <a:latin typeface="ＭＳ Ｐゴシック" panose="020B0600070205080204" pitchFamily="50" charset="-128"/>
              </a:rPr>
              <a:t>5</a:t>
            </a:r>
            <a:r>
              <a:rPr lang="ja-JP" altLang="en-US" sz="2400" dirty="0">
                <a:latin typeface="ＭＳ Ｐゴシック" panose="020B0600070205080204" pitchFamily="50" charset="-128"/>
              </a:rPr>
              <a:t>年が経過した時点で事業継続中</a:t>
            </a:r>
            <a:r>
              <a:rPr lang="ja-JP" altLang="en-US" sz="2400" dirty="0">
                <a:solidFill>
                  <a:schemeClr val="tx2"/>
                </a:solidFill>
                <a:latin typeface="ＭＳ Ｐゴシック" panose="020B0600070205080204" pitchFamily="50" charset="-128"/>
              </a:rPr>
              <a:t>）</a:t>
            </a:r>
          </a:p>
        </p:txBody>
      </p:sp>
      <p:sp>
        <p:nvSpPr>
          <p:cNvPr id="3" name="スライド番号プレースホルダー 2"/>
          <p:cNvSpPr>
            <a:spLocks noGrp="1"/>
          </p:cNvSpPr>
          <p:nvPr>
            <p:ph type="sldNum" sz="quarter" idx="12"/>
          </p:nvPr>
        </p:nvSpPr>
        <p:spPr/>
        <p:txBody>
          <a:bodyPr/>
          <a:lstStyle/>
          <a:p>
            <a:fld id="{29269820-26C1-432F-B7F0-2C33C16B9066}" type="slidenum">
              <a:rPr kumimoji="1" lang="ja-JP" altLang="en-US" smtClean="0"/>
              <a:t>1</a:t>
            </a:fld>
            <a:endParaRPr kumimoji="1" lang="ja-JP" altLang="en-US"/>
          </a:p>
        </p:txBody>
      </p:sp>
      <p:sp>
        <p:nvSpPr>
          <p:cNvPr id="7" name="正方形/長方形 5">
            <a:extLst>
              <a:ext uri="{FF2B5EF4-FFF2-40B4-BE49-F238E27FC236}">
                <a16:creationId xmlns:a16="http://schemas.microsoft.com/office/drawing/2014/main" id="{06B93D90-D357-4BB0-82FF-1231C916DAF1}"/>
              </a:ext>
            </a:extLst>
          </p:cNvPr>
          <p:cNvSpPr>
            <a:spLocks noChangeArrowheads="1"/>
          </p:cNvSpPr>
          <p:nvPr/>
        </p:nvSpPr>
        <p:spPr bwMode="auto">
          <a:xfrm>
            <a:off x="6919940" y="737235"/>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ＭＳ Ｐゴシック" panose="020B0600070205080204" pitchFamily="50" charset="-128"/>
              </a:rPr>
              <a:t>令和元年度　第４回</a:t>
            </a:r>
            <a:r>
              <a:rPr lang="en-US" altLang="ja-JP" sz="1200" dirty="0" smtClean="0">
                <a:latin typeface="ＭＳ Ｐゴシック" panose="020B0600070205080204" pitchFamily="50" charset="-128"/>
              </a:rPr>
              <a:t>(R1.8.22)</a:t>
            </a:r>
          </a:p>
          <a:p>
            <a:pPr eaLnBrk="1" hangingPunct="1">
              <a:spcBef>
                <a:spcPct val="0"/>
              </a:spcBef>
              <a:buFontTx/>
              <a:buNone/>
            </a:pPr>
            <a:r>
              <a:rPr lang="ja-JP" altLang="en-US" sz="1200" dirty="0" smtClean="0">
                <a:latin typeface="ＭＳ Ｐゴシック" panose="020B0600070205080204" pitchFamily="50" charset="-128"/>
              </a:rPr>
              <a:t>大阪府建設事業評価審議会</a:t>
            </a:r>
            <a:endParaRPr lang="en-US" altLang="ja-JP" sz="1200" dirty="0" smtClean="0">
              <a:latin typeface="ＭＳ Ｐゴシック" panose="020B0600070205080204" pitchFamily="50" charset="-128"/>
            </a:endParaRPr>
          </a:p>
          <a:p>
            <a:pPr eaLnBrk="1" hangingPunct="1">
              <a:spcBef>
                <a:spcPct val="0"/>
              </a:spcBef>
              <a:buFontTx/>
              <a:buNone/>
            </a:pPr>
            <a:r>
              <a:rPr lang="ja-JP" altLang="en-US" sz="1200" dirty="0" smtClean="0">
                <a:latin typeface="ＭＳ Ｐゴシック" panose="020B0600070205080204" pitchFamily="50" charset="-128"/>
              </a:rPr>
              <a:t>都市整備部会</a:t>
            </a:r>
            <a:endParaRPr lang="en-US" altLang="ja-JP" sz="1200" dirty="0" smtClean="0">
              <a:latin typeface="ＭＳ Ｐゴシック" panose="020B0600070205080204" pitchFamily="50" charset="-128"/>
            </a:endParaRPr>
          </a:p>
        </p:txBody>
      </p:sp>
      <p:sp>
        <p:nvSpPr>
          <p:cNvPr id="8" name="Rectangle 2"/>
          <p:cNvSpPr txBox="1">
            <a:spLocks noChangeArrowheads="1"/>
          </p:cNvSpPr>
          <p:nvPr/>
        </p:nvSpPr>
        <p:spPr bwMode="auto">
          <a:xfrm>
            <a:off x="1" y="0"/>
            <a:ext cx="9143999" cy="583828"/>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eaLnBrk="1" hangingPunct="1">
              <a:defRPr/>
            </a:pPr>
            <a:r>
              <a:rPr lang="ja-JP" altLang="en-US" sz="2800" dirty="0" smtClean="0">
                <a:latin typeface="ＭＳ Ｐゴシック" panose="020B0600070205080204" pitchFamily="50" charset="-128"/>
                <a:ea typeface="ＭＳ Ｐゴシック" panose="020B0600070205080204" pitchFamily="50" charset="-128"/>
              </a:rPr>
              <a:t>　令和元</a:t>
            </a:r>
            <a:r>
              <a:rPr lang="zh-TW" altLang="en-US" sz="2800" dirty="0">
                <a:latin typeface="ＭＳ Ｐゴシック" panose="020B0600070205080204" pitchFamily="50" charset="-128"/>
                <a:ea typeface="ＭＳ Ｐゴシック" panose="020B0600070205080204" pitchFamily="50" charset="-128"/>
              </a:rPr>
              <a:t>年度建設事業評価（</a:t>
            </a:r>
            <a:r>
              <a:rPr lang="ja-JP" altLang="en-US" sz="2800" dirty="0" smtClean="0">
                <a:latin typeface="ＭＳ Ｐゴシック" panose="020B0600070205080204" pitchFamily="50" charset="-128"/>
                <a:ea typeface="ＭＳ Ｐゴシック" panose="020B0600070205080204" pitchFamily="50" charset="-128"/>
              </a:rPr>
              <a:t>道路改良</a:t>
            </a:r>
            <a:r>
              <a:rPr lang="zh-TW" altLang="en-US" sz="2800" dirty="0" smtClean="0">
                <a:latin typeface="ＭＳ Ｐゴシック" panose="020B0600070205080204" pitchFamily="50" charset="-128"/>
                <a:ea typeface="ＭＳ Ｐゴシック" panose="020B0600070205080204" pitchFamily="50" charset="-128"/>
              </a:rPr>
              <a:t>事業</a:t>
            </a:r>
            <a:r>
              <a:rPr lang="zh-TW" altLang="en-US" sz="2800" dirty="0">
                <a:latin typeface="ＭＳ Ｐゴシック" panose="020B0600070205080204" pitchFamily="50" charset="-128"/>
                <a:ea typeface="ＭＳ Ｐゴシック" panose="020B0600070205080204" pitchFamily="50" charset="-128"/>
              </a:rPr>
              <a:t>）</a:t>
            </a:r>
            <a:endParaRPr lang="ja-JP" altLang="en-US" sz="2800" dirty="0">
              <a:latin typeface="ＭＳ Ｐゴシック" panose="020B0600070205080204" pitchFamily="50" charset="-128"/>
              <a:ea typeface="ＭＳ Ｐゴシック" panose="020B0600070205080204" pitchFamily="50" charset="-128"/>
            </a:endParaRPr>
          </a:p>
        </p:txBody>
      </p:sp>
      <p:sp>
        <p:nvSpPr>
          <p:cNvPr id="9" name="Text Box 18"/>
          <p:cNvSpPr txBox="1">
            <a:spLocks noChangeArrowheads="1"/>
          </p:cNvSpPr>
          <p:nvPr/>
        </p:nvSpPr>
        <p:spPr bwMode="auto">
          <a:xfrm>
            <a:off x="7704138" y="136525"/>
            <a:ext cx="1223962" cy="369888"/>
          </a:xfrm>
          <a:prstGeom prst="rect">
            <a:avLst/>
          </a:prstGeom>
          <a:solidFill>
            <a:schemeClr val="bg1"/>
          </a:solidFill>
          <a:ln w="9525" algn="ctr">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800" dirty="0" smtClean="0">
                <a:solidFill>
                  <a:srgbClr val="000000"/>
                </a:solidFill>
                <a:latin typeface="HG丸ｺﾞｼｯｸM-PRO" panose="020F0600000000000000" pitchFamily="50" charset="-128"/>
                <a:ea typeface="HG丸ｺﾞｼｯｸM-PRO" panose="020F0600000000000000" pitchFamily="50" charset="-128"/>
              </a:rPr>
              <a:t>資料３</a:t>
            </a:r>
            <a:r>
              <a:rPr lang="ja-JP" altLang="en-US" sz="1800" dirty="0">
                <a:solidFill>
                  <a:srgbClr val="000000"/>
                </a:solidFill>
                <a:latin typeface="HG丸ｺﾞｼｯｸM-PRO" panose="020F0600000000000000" pitchFamily="50" charset="-128"/>
                <a:ea typeface="HG丸ｺﾞｼｯｸM-PRO" panose="020F0600000000000000" pitchFamily="50" charset="-128"/>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12B02AD1-7072-4948-B9DE-A2B0B5741636}"/>
              </a:ext>
            </a:extLst>
          </p:cNvPr>
          <p:cNvSpPr>
            <a:spLocks noGrp="1"/>
          </p:cNvSpPr>
          <p:nvPr>
            <p:ph idx="1"/>
          </p:nvPr>
        </p:nvSpPr>
        <p:spPr>
          <a:xfrm>
            <a:off x="12837" y="603958"/>
            <a:ext cx="6083159" cy="400754"/>
          </a:xfrm>
        </p:spPr>
        <p:txBody>
          <a:bodyPr>
            <a:normAutofit/>
          </a:bodyPr>
          <a:lstStyle/>
          <a:p>
            <a:pPr marL="0" indent="0">
              <a:buNone/>
            </a:pP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再々評価調書</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５特記事項</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への反映（案）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Rectangle 2">
            <a:extLst>
              <a:ext uri="{FF2B5EF4-FFF2-40B4-BE49-F238E27FC236}">
                <a16:creationId xmlns:a16="http://schemas.microsoft.com/office/drawing/2014/main" id="{56D33A9F-2443-49AA-9949-D2E145371360}"/>
              </a:ext>
            </a:extLst>
          </p:cNvPr>
          <p:cNvSpPr txBox="1">
            <a:spLocks noChangeArrowheads="1"/>
          </p:cNvSpPr>
          <p:nvPr/>
        </p:nvSpPr>
        <p:spPr bwMode="auto">
          <a:xfrm>
            <a:off x="-3175" y="6350"/>
            <a:ext cx="9166225" cy="561975"/>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dirty="0">
                <a:latin typeface="ＭＳ Ｐゴシック" panose="020B0600070205080204" pitchFamily="50" charset="-128"/>
                <a:ea typeface="ＭＳ Ｐゴシック" panose="020B0600070205080204" pitchFamily="50" charset="-128"/>
              </a:rPr>
              <a:t>環境影響評価について</a:t>
            </a:r>
            <a:endParaRPr lang="en-US" altLang="ja-JP" sz="2800" dirty="0">
              <a:latin typeface="ＭＳ Ｐゴシック" panose="020B0600070205080204" pitchFamily="50" charset="-128"/>
              <a:ea typeface="ＭＳ Ｐゴシック" panose="020B0600070205080204" pitchFamily="50" charset="-128"/>
            </a:endParaRPr>
          </a:p>
        </p:txBody>
      </p:sp>
      <p:sp>
        <p:nvSpPr>
          <p:cNvPr id="8" name="コンテンツ プレースホルダー 2">
            <a:extLst>
              <a:ext uri="{FF2B5EF4-FFF2-40B4-BE49-F238E27FC236}">
                <a16:creationId xmlns:a16="http://schemas.microsoft.com/office/drawing/2014/main" id="{13BA3089-BEE4-4A14-8C97-9433FF2090A9}"/>
              </a:ext>
            </a:extLst>
          </p:cNvPr>
          <p:cNvSpPr txBox="1">
            <a:spLocks/>
          </p:cNvSpPr>
          <p:nvPr/>
        </p:nvSpPr>
        <p:spPr>
          <a:xfrm>
            <a:off x="15949" y="1308183"/>
            <a:ext cx="1014829" cy="400754"/>
          </a:xfrm>
          <a:prstGeom prst="rect">
            <a:avLst/>
          </a:prstGeom>
          <a:solidFill>
            <a:srgbClr val="00B050">
              <a:alpha val="51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ＭＳ Ｐゴシック" panose="020B0600070205080204" pitchFamily="50" charset="-128"/>
                <a:ea typeface="ＭＳ Ｐゴシック" panose="020B0600070205080204" pitchFamily="50" charset="-128"/>
              </a:rPr>
              <a:t>その他</a:t>
            </a:r>
            <a:endParaRPr lang="ja-JP" altLang="en-US" dirty="0">
              <a:latin typeface="ＭＳ Ｐゴシック" panose="020B0600070205080204" pitchFamily="50" charset="-128"/>
              <a:ea typeface="ＭＳ Ｐゴシック" panose="020B0600070205080204" pitchFamily="50" charset="-128"/>
            </a:endParaRPr>
          </a:p>
        </p:txBody>
      </p:sp>
      <p:sp>
        <p:nvSpPr>
          <p:cNvPr id="9" name="コンテンツ プレースホルダー 2">
            <a:extLst>
              <a:ext uri="{FF2B5EF4-FFF2-40B4-BE49-F238E27FC236}">
                <a16:creationId xmlns:a16="http://schemas.microsoft.com/office/drawing/2014/main" id="{4B12DD83-5BDD-4EA0-B5FA-451ED24A240A}"/>
              </a:ext>
            </a:extLst>
          </p:cNvPr>
          <p:cNvSpPr txBox="1">
            <a:spLocks/>
          </p:cNvSpPr>
          <p:nvPr/>
        </p:nvSpPr>
        <p:spPr>
          <a:xfrm>
            <a:off x="1370257" y="2238921"/>
            <a:ext cx="6558401" cy="3733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2000" dirty="0">
                <a:latin typeface="ＭＳ Ｐゴシック" panose="020B0600070205080204" pitchFamily="50" charset="-128"/>
                <a:ea typeface="ＭＳ Ｐゴシック" panose="020B0600070205080204" pitchFamily="50" charset="-128"/>
              </a:rPr>
              <a:t>○現行</a:t>
            </a:r>
            <a:endParaRPr lang="en-US" altLang="ja-JP" sz="2000" dirty="0">
              <a:latin typeface="ＭＳ Ｐゴシック" panose="020B0600070205080204" pitchFamily="50" charset="-128"/>
              <a:ea typeface="ＭＳ Ｐゴシック" panose="020B0600070205080204" pitchFamily="50" charset="-128"/>
            </a:endParaRPr>
          </a:p>
          <a:p>
            <a:pPr marL="0" indent="0">
              <a:lnSpc>
                <a:spcPct val="100000"/>
              </a:lnSpc>
              <a:spcBef>
                <a:spcPts val="0"/>
              </a:spcBef>
              <a:buFont typeface="Arial" panose="020B0604020202020204" pitchFamily="34" charset="0"/>
              <a:buNone/>
            </a:pPr>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上位計画</a:t>
            </a:r>
            <a:r>
              <a:rPr lang="en-US" altLang="ja-JP" sz="2000" dirty="0">
                <a:latin typeface="ＭＳ Ｐゴシック" panose="020B0600070205080204" pitchFamily="50" charset="-128"/>
                <a:ea typeface="ＭＳ Ｐゴシック" panose="020B0600070205080204" pitchFamily="50" charset="-128"/>
              </a:rPr>
              <a:t>】</a:t>
            </a:r>
          </a:p>
          <a:p>
            <a:pPr marL="0" indent="0">
              <a:lnSpc>
                <a:spcPct val="100000"/>
              </a:lnSpc>
              <a:spcBef>
                <a:spcPts val="0"/>
              </a:spcBef>
              <a:buFont typeface="Arial" panose="020B0604020202020204" pitchFamily="34" charset="0"/>
              <a:buNone/>
            </a:pPr>
            <a:r>
              <a:rPr lang="ja-JP" altLang="en-US" sz="2000" dirty="0">
                <a:latin typeface="ＭＳ Ｐゴシック" panose="020B0600070205080204" pitchFamily="50" charset="-128"/>
                <a:ea typeface="ＭＳ Ｐゴシック" panose="020B0600070205080204" pitchFamily="50" charset="-128"/>
              </a:rPr>
              <a:t>　　・大阪府都市整備中期計画（案）Ｈ２８．３</a:t>
            </a:r>
            <a:endParaRPr lang="en-US" altLang="ja-JP" sz="2000" dirty="0">
              <a:latin typeface="ＭＳ Ｐゴシック" panose="020B0600070205080204" pitchFamily="50" charset="-128"/>
              <a:ea typeface="ＭＳ Ｐゴシック" panose="020B0600070205080204" pitchFamily="50" charset="-128"/>
            </a:endParaRPr>
          </a:p>
          <a:p>
            <a:pPr marL="0" indent="0">
              <a:lnSpc>
                <a:spcPct val="100000"/>
              </a:lnSpc>
              <a:spcBef>
                <a:spcPts val="0"/>
              </a:spcBef>
              <a:buFont typeface="Arial" panose="020B0604020202020204" pitchFamily="34" charset="0"/>
              <a:buNone/>
            </a:pPr>
            <a:endParaRPr lang="en-US" altLang="ja-JP" sz="2000" dirty="0">
              <a:latin typeface="ＭＳ Ｐゴシック" panose="020B0600070205080204" pitchFamily="50" charset="-128"/>
              <a:ea typeface="ＭＳ Ｐゴシック" panose="020B0600070205080204" pitchFamily="50" charset="-128"/>
            </a:endParaRPr>
          </a:p>
          <a:p>
            <a:pPr marL="0" indent="0">
              <a:lnSpc>
                <a:spcPct val="100000"/>
              </a:lnSpc>
              <a:spcBef>
                <a:spcPts val="0"/>
              </a:spcBef>
              <a:buFont typeface="Arial" panose="020B0604020202020204" pitchFamily="34" charset="0"/>
              <a:buNone/>
            </a:pPr>
            <a:endParaRPr lang="en-US" altLang="ja-JP" sz="2000" dirty="0">
              <a:latin typeface="ＭＳ Ｐゴシック" panose="020B0600070205080204" pitchFamily="50" charset="-128"/>
              <a:ea typeface="ＭＳ Ｐゴシック" panose="020B0600070205080204" pitchFamily="50" charset="-128"/>
            </a:endParaRPr>
          </a:p>
          <a:p>
            <a:pPr marL="0" indent="0">
              <a:lnSpc>
                <a:spcPct val="100000"/>
              </a:lnSpc>
              <a:spcBef>
                <a:spcPts val="0"/>
              </a:spcBef>
              <a:buFont typeface="Arial" panose="020B0604020202020204" pitchFamily="34" charset="0"/>
              <a:buNone/>
            </a:pPr>
            <a:endParaRPr lang="en-US" altLang="ja-JP" sz="2000" dirty="0">
              <a:latin typeface="ＭＳ Ｐゴシック" panose="020B0600070205080204" pitchFamily="50" charset="-128"/>
              <a:ea typeface="ＭＳ Ｐゴシック" panose="020B0600070205080204" pitchFamily="50" charset="-128"/>
            </a:endParaRPr>
          </a:p>
          <a:p>
            <a:pPr marL="0" indent="0">
              <a:lnSpc>
                <a:spcPct val="100000"/>
              </a:lnSpc>
              <a:spcBef>
                <a:spcPts val="0"/>
              </a:spcBef>
              <a:buFont typeface="Arial" panose="020B0604020202020204" pitchFamily="34" charset="0"/>
              <a:buNone/>
            </a:pPr>
            <a:r>
              <a:rPr lang="ja-JP" altLang="en-US" sz="2000" dirty="0">
                <a:latin typeface="ＭＳ Ｐゴシック" panose="020B0600070205080204" pitchFamily="50" charset="-128"/>
                <a:ea typeface="ＭＳ Ｐゴシック" panose="020B0600070205080204" pitchFamily="50" charset="-128"/>
              </a:rPr>
              <a:t>◎変更</a:t>
            </a:r>
            <a:endParaRPr lang="en-US" altLang="ja-JP" sz="2000" dirty="0">
              <a:latin typeface="ＭＳ Ｐゴシック" panose="020B0600070205080204" pitchFamily="50" charset="-128"/>
              <a:ea typeface="ＭＳ Ｐゴシック" panose="020B0600070205080204" pitchFamily="50" charset="-128"/>
            </a:endParaRPr>
          </a:p>
          <a:p>
            <a:pPr marL="0" indent="0">
              <a:lnSpc>
                <a:spcPct val="100000"/>
              </a:lnSpc>
              <a:spcBef>
                <a:spcPts val="0"/>
              </a:spcBef>
              <a:buNone/>
            </a:pPr>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上位計画</a:t>
            </a:r>
            <a:r>
              <a:rPr lang="en-US" altLang="ja-JP" sz="2000" dirty="0">
                <a:latin typeface="ＭＳ Ｐゴシック" panose="020B0600070205080204" pitchFamily="50" charset="-128"/>
                <a:ea typeface="ＭＳ Ｐゴシック" panose="020B0600070205080204" pitchFamily="50" charset="-128"/>
              </a:rPr>
              <a:t>】</a:t>
            </a:r>
          </a:p>
          <a:p>
            <a:pPr marL="0" indent="0">
              <a:lnSpc>
                <a:spcPct val="100000"/>
              </a:lnSpc>
              <a:spcBef>
                <a:spcPts val="0"/>
              </a:spcBef>
              <a:buNone/>
            </a:pPr>
            <a:r>
              <a:rPr lang="ja-JP" altLang="en-US" sz="2000" dirty="0">
                <a:latin typeface="ＭＳ Ｐゴシック" panose="020B0600070205080204" pitchFamily="50" charset="-128"/>
                <a:ea typeface="ＭＳ Ｐゴシック" panose="020B0600070205080204" pitchFamily="50" charset="-128"/>
              </a:rPr>
              <a:t>　　・大阪府都市整備中期計画（案）Ｈ２８．３</a:t>
            </a:r>
            <a:endParaRPr lang="en-US" altLang="ja-JP" sz="2000" dirty="0">
              <a:latin typeface="ＭＳ Ｐゴシック" panose="020B0600070205080204" pitchFamily="50" charset="-128"/>
              <a:ea typeface="ＭＳ Ｐゴシック" panose="020B0600070205080204" pitchFamily="50" charset="-128"/>
            </a:endParaRPr>
          </a:p>
          <a:p>
            <a:pPr marL="0" indent="0">
              <a:lnSpc>
                <a:spcPct val="100000"/>
              </a:lnSpc>
              <a:spcBef>
                <a:spcPts val="0"/>
              </a:spcBef>
              <a:buNone/>
            </a:pPr>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鉄道高架の影響</a:t>
            </a:r>
            <a:r>
              <a:rPr lang="en-US" altLang="ja-JP" sz="2000" dirty="0">
                <a:latin typeface="ＭＳ Ｐゴシック" panose="020B0600070205080204" pitchFamily="50" charset="-128"/>
                <a:ea typeface="ＭＳ Ｐゴシック" panose="020B0600070205080204" pitchFamily="50" charset="-128"/>
              </a:rPr>
              <a:t>】</a:t>
            </a:r>
          </a:p>
          <a:p>
            <a:pPr marL="0" indent="0">
              <a:lnSpc>
                <a:spcPct val="100000"/>
              </a:lnSpc>
              <a:spcBef>
                <a:spcPts val="0"/>
              </a:spcBef>
              <a:buNone/>
            </a:pPr>
            <a:r>
              <a:rPr lang="ja-JP" altLang="en-US" sz="2000" dirty="0">
                <a:latin typeface="ＭＳ Ｐゴシック" panose="020B0600070205080204" pitchFamily="50" charset="-128"/>
                <a:ea typeface="ＭＳ Ｐゴシック" panose="020B0600070205080204" pitchFamily="50" charset="-128"/>
              </a:rPr>
              <a:t>　　</a:t>
            </a:r>
            <a:r>
              <a:rPr lang="ja-JP" altLang="en-US" sz="2000" dirty="0" smtClean="0">
                <a:latin typeface="ＭＳ Ｐゴシック" panose="020B0600070205080204" pitchFamily="50" charset="-128"/>
                <a:ea typeface="ＭＳ Ｐゴシック" panose="020B0600070205080204" pitchFamily="50" charset="-128"/>
              </a:rPr>
              <a:t>・一部</a:t>
            </a:r>
            <a:r>
              <a:rPr lang="ja-JP" altLang="en-US" sz="2000" dirty="0">
                <a:latin typeface="ＭＳ Ｐゴシック" panose="020B0600070205080204" pitchFamily="50" charset="-128"/>
                <a:ea typeface="ＭＳ Ｐゴシック" panose="020B0600070205080204" pitchFamily="50" charset="-128"/>
              </a:rPr>
              <a:t>テレビ電波障害の</a:t>
            </a:r>
            <a:r>
              <a:rPr lang="ja-JP" altLang="en-US" sz="2000" dirty="0" smtClean="0">
                <a:latin typeface="ＭＳ Ｐゴシック" panose="020B0600070205080204" pitchFamily="50" charset="-128"/>
                <a:ea typeface="ＭＳ Ｐゴシック" panose="020B0600070205080204" pitchFamily="50" charset="-128"/>
              </a:rPr>
              <a:t>可能性</a:t>
            </a:r>
            <a:endParaRPr lang="ja-JP" altLang="en-US" sz="2000" dirty="0">
              <a:latin typeface="ＭＳ Ｐゴシック" panose="020B0600070205080204" pitchFamily="50" charset="-128"/>
              <a:ea typeface="ＭＳ Ｐゴシック" panose="020B0600070205080204" pitchFamily="50" charset="-128"/>
            </a:endParaRPr>
          </a:p>
        </p:txBody>
      </p:sp>
      <p:sp>
        <p:nvSpPr>
          <p:cNvPr id="10" name="矢印: 下 9">
            <a:extLst>
              <a:ext uri="{FF2B5EF4-FFF2-40B4-BE49-F238E27FC236}">
                <a16:creationId xmlns:a16="http://schemas.microsoft.com/office/drawing/2014/main" id="{581046BB-8CEF-48CC-B887-05B4607F1317}"/>
              </a:ext>
            </a:extLst>
          </p:cNvPr>
          <p:cNvSpPr/>
          <p:nvPr/>
        </p:nvSpPr>
        <p:spPr>
          <a:xfrm>
            <a:off x="3602977" y="3539550"/>
            <a:ext cx="1204659" cy="338667"/>
          </a:xfrm>
          <a:prstGeom prst="downArrow">
            <a:avLst/>
          </a:prstGeom>
          <a:solidFill>
            <a:srgbClr val="FF0000">
              <a:alpha val="50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29269820-26C1-432F-B7F0-2C33C16B9066}" type="slidenum">
              <a:rPr kumimoji="1" lang="ja-JP" altLang="en-US" smtClean="0"/>
              <a:t>10</a:t>
            </a:fld>
            <a:endParaRPr kumimoji="1" lang="ja-JP" altLang="en-US"/>
          </a:p>
        </p:txBody>
      </p:sp>
    </p:spTree>
    <p:extLst>
      <p:ext uri="{BB962C8B-B14F-4D97-AF65-F5344CB8AC3E}">
        <p14:creationId xmlns:p14="http://schemas.microsoft.com/office/powerpoint/2010/main" val="2141697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77">
            <a:extLst>
              <a:ext uri="{FF2B5EF4-FFF2-40B4-BE49-F238E27FC236}">
                <a16:creationId xmlns:a16="http://schemas.microsoft.com/office/drawing/2014/main" id="{7E0F9AF4-D57A-43DD-BFF3-5BF9A5989D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4748" y="1227987"/>
            <a:ext cx="441325" cy="50165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6" name="Rectangle 2">
            <a:extLst>
              <a:ext uri="{FF2B5EF4-FFF2-40B4-BE49-F238E27FC236}">
                <a16:creationId xmlns:a16="http://schemas.microsoft.com/office/drawing/2014/main" id="{7EF6721B-DFEE-4E1D-8EF6-0A93F8066A04}"/>
              </a:ext>
            </a:extLst>
          </p:cNvPr>
          <p:cNvSpPr txBox="1">
            <a:spLocks noChangeArrowheads="1"/>
          </p:cNvSpPr>
          <p:nvPr/>
        </p:nvSpPr>
        <p:spPr bwMode="auto">
          <a:xfrm>
            <a:off x="-3175" y="6350"/>
            <a:ext cx="9166225" cy="561975"/>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２．将来交通量の変化</a:t>
            </a:r>
            <a:r>
              <a:rPr kumimoji="1" lang="ja-JP" altLang="en-US" sz="28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について</a:t>
            </a:r>
            <a:endParaRPr kumimoji="1" lang="en-US" altLang="ja-JP" sz="28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77" name="テキスト ボックス 76"/>
          <p:cNvSpPr txBox="1"/>
          <p:nvPr/>
        </p:nvSpPr>
        <p:spPr>
          <a:xfrm>
            <a:off x="5943600" y="681887"/>
            <a:ext cx="3084982" cy="400110"/>
          </a:xfrm>
          <a:prstGeom prst="rect">
            <a:avLst/>
          </a:prstGeom>
          <a:solidFill>
            <a:schemeClr val="bg1"/>
          </a:solidFill>
          <a:ln>
            <a:solidFill>
              <a:schemeClr val="tx1"/>
            </a:solidFill>
          </a:ln>
        </p:spPr>
        <p:txBody>
          <a:bodyPr wrap="square" rtlCol="0">
            <a:spAutoFit/>
          </a:bodyPr>
          <a:lstStyle/>
          <a:p>
            <a:pPr algn="ctr"/>
            <a:r>
              <a:rPr kumimoji="1" lang="ja-JP" altLang="en-US" sz="2000" dirty="0">
                <a:latin typeface="ＭＳ Ｐゴシック" panose="020B0600070205080204" pitchFamily="50" charset="-128"/>
                <a:ea typeface="ＭＳ Ｐゴシック" panose="020B0600070205080204" pitchFamily="50" charset="-128"/>
              </a:rPr>
              <a:t>令和</a:t>
            </a:r>
            <a:r>
              <a:rPr kumimoji="1" lang="en-US" altLang="ja-JP" sz="2000" dirty="0">
                <a:latin typeface="ＭＳ Ｐゴシック" panose="020B0600070205080204" pitchFamily="50" charset="-128"/>
                <a:ea typeface="ＭＳ Ｐゴシック" panose="020B0600070205080204" pitchFamily="50" charset="-128"/>
              </a:rPr>
              <a:t>12</a:t>
            </a:r>
            <a:r>
              <a:rPr kumimoji="1" lang="ja-JP" altLang="en-US" sz="2000" dirty="0">
                <a:latin typeface="ＭＳ Ｐゴシック" panose="020B0600070205080204" pitchFamily="50" charset="-128"/>
                <a:ea typeface="ＭＳ Ｐゴシック" panose="020B0600070205080204" pitchFamily="50" charset="-128"/>
              </a:rPr>
              <a:t>年将来交通量推計</a:t>
            </a:r>
          </a:p>
        </p:txBody>
      </p:sp>
      <p:sp>
        <p:nvSpPr>
          <p:cNvPr id="21" name="フリーフォーム 20"/>
          <p:cNvSpPr/>
          <p:nvPr/>
        </p:nvSpPr>
        <p:spPr>
          <a:xfrm>
            <a:off x="3609975" y="847725"/>
            <a:ext cx="390525" cy="3390900"/>
          </a:xfrm>
          <a:custGeom>
            <a:avLst/>
            <a:gdLst>
              <a:gd name="connsiteX0" fmla="*/ 190500 w 390525"/>
              <a:gd name="connsiteY0" fmla="*/ 0 h 3390900"/>
              <a:gd name="connsiteX1" fmla="*/ 266700 w 390525"/>
              <a:gd name="connsiteY1" fmla="*/ 533400 h 3390900"/>
              <a:gd name="connsiteX2" fmla="*/ 390525 w 390525"/>
              <a:gd name="connsiteY2" fmla="*/ 2209800 h 3390900"/>
              <a:gd name="connsiteX3" fmla="*/ 352425 w 390525"/>
              <a:gd name="connsiteY3" fmla="*/ 2581275 h 3390900"/>
              <a:gd name="connsiteX4" fmla="*/ 0 w 390525"/>
              <a:gd name="connsiteY4" fmla="*/ 3390900 h 339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3390900">
                <a:moveTo>
                  <a:pt x="190500" y="0"/>
                </a:moveTo>
                <a:lnTo>
                  <a:pt x="266700" y="533400"/>
                </a:lnTo>
                <a:lnTo>
                  <a:pt x="390525" y="2209800"/>
                </a:lnTo>
                <a:lnTo>
                  <a:pt x="352425" y="2581275"/>
                </a:lnTo>
                <a:lnTo>
                  <a:pt x="0" y="33909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1943100" y="4229100"/>
            <a:ext cx="1676400" cy="2343150"/>
          </a:xfrm>
          <a:custGeom>
            <a:avLst/>
            <a:gdLst>
              <a:gd name="connsiteX0" fmla="*/ 0 w 1676400"/>
              <a:gd name="connsiteY0" fmla="*/ 2343150 h 2343150"/>
              <a:gd name="connsiteX1" fmla="*/ 219075 w 1676400"/>
              <a:gd name="connsiteY1" fmla="*/ 1895475 h 2343150"/>
              <a:gd name="connsiteX2" fmla="*/ 609600 w 1676400"/>
              <a:gd name="connsiteY2" fmla="*/ 1238250 h 2343150"/>
              <a:gd name="connsiteX3" fmla="*/ 885825 w 1676400"/>
              <a:gd name="connsiteY3" fmla="*/ 819150 h 2343150"/>
              <a:gd name="connsiteX4" fmla="*/ 971550 w 1676400"/>
              <a:gd name="connsiteY4" fmla="*/ 752475 h 2343150"/>
              <a:gd name="connsiteX5" fmla="*/ 1457325 w 1676400"/>
              <a:gd name="connsiteY5" fmla="*/ 552450 h 2343150"/>
              <a:gd name="connsiteX6" fmla="*/ 1676400 w 1676400"/>
              <a:gd name="connsiteY6" fmla="*/ 0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2343150">
                <a:moveTo>
                  <a:pt x="0" y="2343150"/>
                </a:moveTo>
                <a:lnTo>
                  <a:pt x="219075" y="1895475"/>
                </a:lnTo>
                <a:lnTo>
                  <a:pt x="609600" y="1238250"/>
                </a:lnTo>
                <a:lnTo>
                  <a:pt x="885825" y="819150"/>
                </a:lnTo>
                <a:lnTo>
                  <a:pt x="971550" y="752475"/>
                </a:lnTo>
                <a:lnTo>
                  <a:pt x="1457325" y="552450"/>
                </a:lnTo>
                <a:lnTo>
                  <a:pt x="167640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1219200" y="3048000"/>
            <a:ext cx="2305050" cy="3533775"/>
          </a:xfrm>
          <a:custGeom>
            <a:avLst/>
            <a:gdLst>
              <a:gd name="connsiteX0" fmla="*/ 0 w 2305050"/>
              <a:gd name="connsiteY0" fmla="*/ 3533775 h 3533775"/>
              <a:gd name="connsiteX1" fmla="*/ 942975 w 2305050"/>
              <a:gd name="connsiteY1" fmla="*/ 2105025 h 3533775"/>
              <a:gd name="connsiteX2" fmla="*/ 1524000 w 2305050"/>
              <a:gd name="connsiteY2" fmla="*/ 1695450 h 3533775"/>
              <a:gd name="connsiteX3" fmla="*/ 1762125 w 2305050"/>
              <a:gd name="connsiteY3" fmla="*/ 1562100 h 3533775"/>
              <a:gd name="connsiteX4" fmla="*/ 2009775 w 2305050"/>
              <a:gd name="connsiteY4" fmla="*/ 1257300 h 3533775"/>
              <a:gd name="connsiteX5" fmla="*/ 2219325 w 2305050"/>
              <a:gd name="connsiteY5" fmla="*/ 847725 h 3533775"/>
              <a:gd name="connsiteX6" fmla="*/ 2305050 w 2305050"/>
              <a:gd name="connsiteY6" fmla="*/ 590550 h 3533775"/>
              <a:gd name="connsiteX7" fmla="*/ 2295525 w 2305050"/>
              <a:gd name="connsiteY7" fmla="*/ 0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050" h="3533775">
                <a:moveTo>
                  <a:pt x="0" y="3533775"/>
                </a:moveTo>
                <a:lnTo>
                  <a:pt x="942975" y="2105025"/>
                </a:lnTo>
                <a:lnTo>
                  <a:pt x="1524000" y="1695450"/>
                </a:lnTo>
                <a:lnTo>
                  <a:pt x="1762125" y="1562100"/>
                </a:lnTo>
                <a:lnTo>
                  <a:pt x="2009775" y="1257300"/>
                </a:lnTo>
                <a:lnTo>
                  <a:pt x="2219325" y="847725"/>
                </a:lnTo>
                <a:lnTo>
                  <a:pt x="2305050" y="590550"/>
                </a:lnTo>
                <a:lnTo>
                  <a:pt x="2295525"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3505200" y="3543300"/>
            <a:ext cx="409575" cy="9525"/>
          </a:xfrm>
          <a:custGeom>
            <a:avLst/>
            <a:gdLst>
              <a:gd name="connsiteX0" fmla="*/ 409575 w 409575"/>
              <a:gd name="connsiteY0" fmla="*/ 0 h 9525"/>
              <a:gd name="connsiteX1" fmla="*/ 0 w 409575"/>
              <a:gd name="connsiteY1" fmla="*/ 9525 h 9525"/>
            </a:gdLst>
            <a:ahLst/>
            <a:cxnLst>
              <a:cxn ang="0">
                <a:pos x="connsiteX0" y="connsiteY0"/>
              </a:cxn>
              <a:cxn ang="0">
                <a:pos x="connsiteX1" y="connsiteY1"/>
              </a:cxn>
            </a:cxnLst>
            <a:rect l="l" t="t" r="r" b="b"/>
            <a:pathLst>
              <a:path w="409575" h="9525">
                <a:moveTo>
                  <a:pt x="409575" y="0"/>
                </a:moveTo>
                <a:lnTo>
                  <a:pt x="0" y="952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3438525" y="3867150"/>
            <a:ext cx="333375" cy="0"/>
          </a:xfrm>
          <a:custGeom>
            <a:avLst/>
            <a:gdLst>
              <a:gd name="connsiteX0" fmla="*/ 333375 w 333375"/>
              <a:gd name="connsiteY0" fmla="*/ 0 h 0"/>
              <a:gd name="connsiteX1" fmla="*/ 0 w 333375"/>
              <a:gd name="connsiteY1" fmla="*/ 0 h 0"/>
            </a:gdLst>
            <a:ahLst/>
            <a:cxnLst>
              <a:cxn ang="0">
                <a:pos x="connsiteX0" y="connsiteY0"/>
              </a:cxn>
              <a:cxn ang="0">
                <a:pos x="connsiteX1" y="connsiteY1"/>
              </a:cxn>
            </a:cxnLst>
            <a:rect l="l" t="t" r="r" b="b"/>
            <a:pathLst>
              <a:path w="333375">
                <a:moveTo>
                  <a:pt x="333375" y="0"/>
                </a:move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3228975" y="4333875"/>
            <a:ext cx="333375" cy="76200"/>
          </a:xfrm>
          <a:custGeom>
            <a:avLst/>
            <a:gdLst>
              <a:gd name="connsiteX0" fmla="*/ 333375 w 333375"/>
              <a:gd name="connsiteY0" fmla="*/ 76200 h 76200"/>
              <a:gd name="connsiteX1" fmla="*/ 0 w 333375"/>
              <a:gd name="connsiteY1" fmla="*/ 0 h 76200"/>
            </a:gdLst>
            <a:ahLst/>
            <a:cxnLst>
              <a:cxn ang="0">
                <a:pos x="connsiteX0" y="connsiteY0"/>
              </a:cxn>
              <a:cxn ang="0">
                <a:pos x="connsiteX1" y="connsiteY1"/>
              </a:cxn>
            </a:cxnLst>
            <a:rect l="l" t="t" r="r" b="b"/>
            <a:pathLst>
              <a:path w="333375" h="76200">
                <a:moveTo>
                  <a:pt x="333375" y="76200"/>
                </a:move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2619375" y="3695700"/>
            <a:ext cx="1971675" cy="2524125"/>
          </a:xfrm>
          <a:custGeom>
            <a:avLst/>
            <a:gdLst>
              <a:gd name="connsiteX0" fmla="*/ 0 w 1971675"/>
              <a:gd name="connsiteY0" fmla="*/ 2524125 h 2524125"/>
              <a:gd name="connsiteX1" fmla="*/ 1076325 w 1971675"/>
              <a:gd name="connsiteY1" fmla="*/ 1647825 h 2524125"/>
              <a:gd name="connsiteX2" fmla="*/ 1695450 w 1971675"/>
              <a:gd name="connsiteY2" fmla="*/ 1066800 h 2524125"/>
              <a:gd name="connsiteX3" fmla="*/ 1962150 w 1971675"/>
              <a:gd name="connsiteY3" fmla="*/ 495300 h 2524125"/>
              <a:gd name="connsiteX4" fmla="*/ 1971675 w 1971675"/>
              <a:gd name="connsiteY4" fmla="*/ 0 h 252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5" h="2524125">
                <a:moveTo>
                  <a:pt x="0" y="2524125"/>
                </a:moveTo>
                <a:lnTo>
                  <a:pt x="1076325" y="1647825"/>
                </a:lnTo>
                <a:lnTo>
                  <a:pt x="1695450" y="1066800"/>
                </a:lnTo>
                <a:lnTo>
                  <a:pt x="1962150" y="495300"/>
                </a:lnTo>
                <a:lnTo>
                  <a:pt x="1971675"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3600450" y="4200525"/>
            <a:ext cx="962025" cy="76200"/>
          </a:xfrm>
          <a:custGeom>
            <a:avLst/>
            <a:gdLst>
              <a:gd name="connsiteX0" fmla="*/ 962025 w 962025"/>
              <a:gd name="connsiteY0" fmla="*/ 0 h 76200"/>
              <a:gd name="connsiteX1" fmla="*/ 581025 w 962025"/>
              <a:gd name="connsiteY1" fmla="*/ 28575 h 76200"/>
              <a:gd name="connsiteX2" fmla="*/ 0 w 962025"/>
              <a:gd name="connsiteY2" fmla="*/ 76200 h 76200"/>
            </a:gdLst>
            <a:ahLst/>
            <a:cxnLst>
              <a:cxn ang="0">
                <a:pos x="connsiteX0" y="connsiteY0"/>
              </a:cxn>
              <a:cxn ang="0">
                <a:pos x="connsiteX1" y="connsiteY1"/>
              </a:cxn>
              <a:cxn ang="0">
                <a:pos x="connsiteX2" y="connsiteY2"/>
              </a:cxn>
            </a:cxnLst>
            <a:rect l="l" t="t" r="r" b="b"/>
            <a:pathLst>
              <a:path w="962025" h="76200">
                <a:moveTo>
                  <a:pt x="962025" y="0"/>
                </a:moveTo>
                <a:lnTo>
                  <a:pt x="581025" y="28575"/>
                </a:lnTo>
                <a:lnTo>
                  <a:pt x="0" y="762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171950" y="3667125"/>
            <a:ext cx="142875" cy="1104900"/>
          </a:xfrm>
          <a:custGeom>
            <a:avLst/>
            <a:gdLst>
              <a:gd name="connsiteX0" fmla="*/ 142875 w 142875"/>
              <a:gd name="connsiteY0" fmla="*/ 1104900 h 1104900"/>
              <a:gd name="connsiteX1" fmla="*/ 0 w 142875"/>
              <a:gd name="connsiteY1" fmla="*/ 542925 h 1104900"/>
              <a:gd name="connsiteX2" fmla="*/ 19050 w 142875"/>
              <a:gd name="connsiteY2" fmla="*/ 0 h 1104900"/>
            </a:gdLst>
            <a:ahLst/>
            <a:cxnLst>
              <a:cxn ang="0">
                <a:pos x="connsiteX0" y="connsiteY0"/>
              </a:cxn>
              <a:cxn ang="0">
                <a:pos x="connsiteX1" y="connsiteY1"/>
              </a:cxn>
              <a:cxn ang="0">
                <a:pos x="connsiteX2" y="connsiteY2"/>
              </a:cxn>
            </a:cxnLst>
            <a:rect l="l" t="t" r="r" b="b"/>
            <a:pathLst>
              <a:path w="142875" h="1104900">
                <a:moveTo>
                  <a:pt x="142875" y="1104900"/>
                </a:moveTo>
                <a:lnTo>
                  <a:pt x="0" y="542925"/>
                </a:lnTo>
                <a:lnTo>
                  <a:pt x="1905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3209925" y="847725"/>
            <a:ext cx="295275" cy="2181225"/>
          </a:xfrm>
          <a:custGeom>
            <a:avLst/>
            <a:gdLst>
              <a:gd name="connsiteX0" fmla="*/ 0 w 295275"/>
              <a:gd name="connsiteY0" fmla="*/ 0 h 2181225"/>
              <a:gd name="connsiteX1" fmla="*/ 257175 w 295275"/>
              <a:gd name="connsiteY1" fmla="*/ 552450 h 2181225"/>
              <a:gd name="connsiteX2" fmla="*/ 295275 w 295275"/>
              <a:gd name="connsiteY2" fmla="*/ 2181225 h 2181225"/>
            </a:gdLst>
            <a:ahLst/>
            <a:cxnLst>
              <a:cxn ang="0">
                <a:pos x="connsiteX0" y="connsiteY0"/>
              </a:cxn>
              <a:cxn ang="0">
                <a:pos x="connsiteX1" y="connsiteY1"/>
              </a:cxn>
              <a:cxn ang="0">
                <a:pos x="connsiteX2" y="connsiteY2"/>
              </a:cxn>
            </a:cxnLst>
            <a:rect l="l" t="t" r="r" b="b"/>
            <a:pathLst>
              <a:path w="295275" h="2181225">
                <a:moveTo>
                  <a:pt x="0" y="0"/>
                </a:moveTo>
                <a:lnTo>
                  <a:pt x="257175" y="552450"/>
                </a:lnTo>
                <a:lnTo>
                  <a:pt x="295275" y="218122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1714500" y="2476500"/>
            <a:ext cx="2286000" cy="561975"/>
          </a:xfrm>
          <a:custGeom>
            <a:avLst/>
            <a:gdLst>
              <a:gd name="connsiteX0" fmla="*/ 2286000 w 2286000"/>
              <a:gd name="connsiteY0" fmla="*/ 552450 h 561975"/>
              <a:gd name="connsiteX1" fmla="*/ 1800225 w 2286000"/>
              <a:gd name="connsiteY1" fmla="*/ 561975 h 561975"/>
              <a:gd name="connsiteX2" fmla="*/ 9525 w 2286000"/>
              <a:gd name="connsiteY2" fmla="*/ 123825 h 561975"/>
              <a:gd name="connsiteX3" fmla="*/ 0 w 2286000"/>
              <a:gd name="connsiteY3" fmla="*/ 0 h 561975"/>
              <a:gd name="connsiteX4" fmla="*/ 1809750 w 2286000"/>
              <a:gd name="connsiteY4" fmla="*/ 41910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561975">
                <a:moveTo>
                  <a:pt x="2286000" y="552450"/>
                </a:moveTo>
                <a:lnTo>
                  <a:pt x="1800225" y="561975"/>
                </a:lnTo>
                <a:lnTo>
                  <a:pt x="9525" y="123825"/>
                </a:lnTo>
                <a:lnTo>
                  <a:pt x="0" y="0"/>
                </a:lnTo>
                <a:lnTo>
                  <a:pt x="1809750" y="4191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5124450" y="3419475"/>
            <a:ext cx="9525" cy="257175"/>
          </a:xfrm>
          <a:custGeom>
            <a:avLst/>
            <a:gdLst>
              <a:gd name="connsiteX0" fmla="*/ 9525 w 9525"/>
              <a:gd name="connsiteY0" fmla="*/ 257175 h 257175"/>
              <a:gd name="connsiteX1" fmla="*/ 0 w 9525"/>
              <a:gd name="connsiteY1" fmla="*/ 0 h 257175"/>
            </a:gdLst>
            <a:ahLst/>
            <a:cxnLst>
              <a:cxn ang="0">
                <a:pos x="connsiteX0" y="connsiteY0"/>
              </a:cxn>
              <a:cxn ang="0">
                <a:pos x="connsiteX1" y="connsiteY1"/>
              </a:cxn>
            </a:cxnLst>
            <a:rect l="l" t="t" r="r" b="b"/>
            <a:pathLst>
              <a:path w="9525" h="257175">
                <a:moveTo>
                  <a:pt x="9525" y="257175"/>
                </a:move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リーフォーム 86"/>
          <p:cNvSpPr/>
          <p:nvPr/>
        </p:nvSpPr>
        <p:spPr>
          <a:xfrm>
            <a:off x="3895725" y="1857375"/>
            <a:ext cx="19050" cy="542925"/>
          </a:xfrm>
          <a:custGeom>
            <a:avLst/>
            <a:gdLst>
              <a:gd name="connsiteX0" fmla="*/ 19050 w 19050"/>
              <a:gd name="connsiteY0" fmla="*/ 0 h 542925"/>
              <a:gd name="connsiteX1" fmla="*/ 0 w 19050"/>
              <a:gd name="connsiteY1" fmla="*/ 542925 h 542925"/>
            </a:gdLst>
            <a:ahLst/>
            <a:cxnLst>
              <a:cxn ang="0">
                <a:pos x="connsiteX0" y="connsiteY0"/>
              </a:cxn>
              <a:cxn ang="0">
                <a:pos x="connsiteX1" y="connsiteY1"/>
              </a:cxn>
            </a:cxnLst>
            <a:rect l="l" t="t" r="r" b="b"/>
            <a:pathLst>
              <a:path w="19050" h="542925">
                <a:moveTo>
                  <a:pt x="19050" y="0"/>
                </a:moveTo>
                <a:lnTo>
                  <a:pt x="0" y="54292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87"/>
          <p:cNvSpPr/>
          <p:nvPr/>
        </p:nvSpPr>
        <p:spPr>
          <a:xfrm>
            <a:off x="4657725" y="847725"/>
            <a:ext cx="895350" cy="3486150"/>
          </a:xfrm>
          <a:custGeom>
            <a:avLst/>
            <a:gdLst>
              <a:gd name="connsiteX0" fmla="*/ 0 w 895350"/>
              <a:gd name="connsiteY0" fmla="*/ 0 h 3486150"/>
              <a:gd name="connsiteX1" fmla="*/ 266700 w 895350"/>
              <a:gd name="connsiteY1" fmla="*/ 971550 h 3486150"/>
              <a:gd name="connsiteX2" fmla="*/ 895350 w 895350"/>
              <a:gd name="connsiteY2" fmla="*/ 2581275 h 3486150"/>
              <a:gd name="connsiteX3" fmla="*/ 895350 w 895350"/>
              <a:gd name="connsiteY3" fmla="*/ 2857500 h 3486150"/>
              <a:gd name="connsiteX4" fmla="*/ 714375 w 895350"/>
              <a:gd name="connsiteY4" fmla="*/ 3486150 h 34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3486150">
                <a:moveTo>
                  <a:pt x="0" y="0"/>
                </a:moveTo>
                <a:lnTo>
                  <a:pt x="266700" y="971550"/>
                </a:lnTo>
                <a:lnTo>
                  <a:pt x="895350" y="2581275"/>
                </a:lnTo>
                <a:lnTo>
                  <a:pt x="895350" y="2857500"/>
                </a:lnTo>
                <a:lnTo>
                  <a:pt x="714375" y="348615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5819775" y="3762375"/>
            <a:ext cx="295275" cy="2838450"/>
          </a:xfrm>
          <a:custGeom>
            <a:avLst/>
            <a:gdLst>
              <a:gd name="connsiteX0" fmla="*/ 276225 w 295275"/>
              <a:gd name="connsiteY0" fmla="*/ 0 h 2838450"/>
              <a:gd name="connsiteX1" fmla="*/ 295275 w 295275"/>
              <a:gd name="connsiteY1" fmla="*/ 742950 h 2838450"/>
              <a:gd name="connsiteX2" fmla="*/ 171450 w 295275"/>
              <a:gd name="connsiteY2" fmla="*/ 819150 h 2838450"/>
              <a:gd name="connsiteX3" fmla="*/ 85725 w 295275"/>
              <a:gd name="connsiteY3" fmla="*/ 895350 h 2838450"/>
              <a:gd name="connsiteX4" fmla="*/ 0 w 295275"/>
              <a:gd name="connsiteY4" fmla="*/ 1514475 h 2838450"/>
              <a:gd name="connsiteX5" fmla="*/ 28575 w 295275"/>
              <a:gd name="connsiteY5" fmla="*/ 2124075 h 2838450"/>
              <a:gd name="connsiteX6" fmla="*/ 152400 w 295275"/>
              <a:gd name="connsiteY6" fmla="*/ 2838450 h 2838450"/>
              <a:gd name="connsiteX7" fmla="*/ 142875 w 295275"/>
              <a:gd name="connsiteY7" fmla="*/ 280035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275" h="2838450">
                <a:moveTo>
                  <a:pt x="276225" y="0"/>
                </a:moveTo>
                <a:lnTo>
                  <a:pt x="295275" y="742950"/>
                </a:lnTo>
                <a:lnTo>
                  <a:pt x="171450" y="819150"/>
                </a:lnTo>
                <a:lnTo>
                  <a:pt x="85725" y="895350"/>
                </a:lnTo>
                <a:lnTo>
                  <a:pt x="0" y="1514475"/>
                </a:lnTo>
                <a:lnTo>
                  <a:pt x="28575" y="2124075"/>
                </a:lnTo>
                <a:lnTo>
                  <a:pt x="152400" y="2838450"/>
                </a:lnTo>
                <a:lnTo>
                  <a:pt x="142875" y="280035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5372100" y="4362450"/>
            <a:ext cx="533400" cy="914400"/>
          </a:xfrm>
          <a:custGeom>
            <a:avLst/>
            <a:gdLst>
              <a:gd name="connsiteX0" fmla="*/ 533400 w 533400"/>
              <a:gd name="connsiteY0" fmla="*/ 295275 h 914400"/>
              <a:gd name="connsiteX1" fmla="*/ 0 w 533400"/>
              <a:gd name="connsiteY1" fmla="*/ 0 h 914400"/>
              <a:gd name="connsiteX2" fmla="*/ 47625 w 533400"/>
              <a:gd name="connsiteY2" fmla="*/ 600075 h 914400"/>
              <a:gd name="connsiteX3" fmla="*/ 466725 w 533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533400" h="914400">
                <a:moveTo>
                  <a:pt x="533400" y="295275"/>
                </a:moveTo>
                <a:lnTo>
                  <a:pt x="0" y="0"/>
                </a:lnTo>
                <a:lnTo>
                  <a:pt x="47625" y="600075"/>
                </a:lnTo>
                <a:lnTo>
                  <a:pt x="466725" y="9144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a:off x="5905500" y="4657725"/>
            <a:ext cx="295275" cy="47625"/>
          </a:xfrm>
          <a:custGeom>
            <a:avLst/>
            <a:gdLst>
              <a:gd name="connsiteX0" fmla="*/ 295275 w 295275"/>
              <a:gd name="connsiteY0" fmla="*/ 47625 h 47625"/>
              <a:gd name="connsiteX1" fmla="*/ 0 w 295275"/>
              <a:gd name="connsiteY1" fmla="*/ 0 h 47625"/>
            </a:gdLst>
            <a:ahLst/>
            <a:cxnLst>
              <a:cxn ang="0">
                <a:pos x="connsiteX0" y="connsiteY0"/>
              </a:cxn>
              <a:cxn ang="0">
                <a:pos x="connsiteX1" y="connsiteY1"/>
              </a:cxn>
            </a:cxnLst>
            <a:rect l="l" t="t" r="r" b="b"/>
            <a:pathLst>
              <a:path w="295275" h="47625">
                <a:moveTo>
                  <a:pt x="295275" y="47625"/>
                </a:move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a:off x="4810125" y="5791200"/>
            <a:ext cx="2324100" cy="781050"/>
          </a:xfrm>
          <a:custGeom>
            <a:avLst/>
            <a:gdLst>
              <a:gd name="connsiteX0" fmla="*/ 2324100 w 2324100"/>
              <a:gd name="connsiteY0" fmla="*/ 47625 h 781050"/>
              <a:gd name="connsiteX1" fmla="*/ 2066925 w 2324100"/>
              <a:gd name="connsiteY1" fmla="*/ 47625 h 781050"/>
              <a:gd name="connsiteX2" fmla="*/ 1524000 w 2324100"/>
              <a:gd name="connsiteY2" fmla="*/ 47625 h 781050"/>
              <a:gd name="connsiteX3" fmla="*/ 1457325 w 2324100"/>
              <a:gd name="connsiteY3" fmla="*/ 38100 h 781050"/>
              <a:gd name="connsiteX4" fmla="*/ 1038225 w 2324100"/>
              <a:gd name="connsiteY4" fmla="*/ 0 h 781050"/>
              <a:gd name="connsiteX5" fmla="*/ 0 w 2324100"/>
              <a:gd name="connsiteY5" fmla="*/ 57150 h 781050"/>
              <a:gd name="connsiteX6" fmla="*/ 114300 w 2324100"/>
              <a:gd name="connsiteY6" fmla="*/ 7810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100" h="781050">
                <a:moveTo>
                  <a:pt x="2324100" y="47625"/>
                </a:moveTo>
                <a:lnTo>
                  <a:pt x="2066925" y="47625"/>
                </a:lnTo>
                <a:lnTo>
                  <a:pt x="1524000" y="47625"/>
                </a:lnTo>
                <a:lnTo>
                  <a:pt x="1457325" y="38100"/>
                </a:lnTo>
                <a:lnTo>
                  <a:pt x="1038225" y="0"/>
                </a:lnTo>
                <a:lnTo>
                  <a:pt x="0" y="57150"/>
                </a:lnTo>
                <a:lnTo>
                  <a:pt x="114300" y="78105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4600575" y="4953000"/>
            <a:ext cx="819150" cy="904875"/>
          </a:xfrm>
          <a:custGeom>
            <a:avLst/>
            <a:gdLst>
              <a:gd name="connsiteX0" fmla="*/ 219075 w 819150"/>
              <a:gd name="connsiteY0" fmla="*/ 904875 h 904875"/>
              <a:gd name="connsiteX1" fmla="*/ 9525 w 819150"/>
              <a:gd name="connsiteY1" fmla="*/ 657225 h 904875"/>
              <a:gd name="connsiteX2" fmla="*/ 0 w 819150"/>
              <a:gd name="connsiteY2" fmla="*/ 342900 h 904875"/>
              <a:gd name="connsiteX3" fmla="*/ 323850 w 819150"/>
              <a:gd name="connsiteY3" fmla="*/ 114300 h 904875"/>
              <a:gd name="connsiteX4" fmla="*/ 819150 w 819150"/>
              <a:gd name="connsiteY4" fmla="*/ 0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904875">
                <a:moveTo>
                  <a:pt x="219075" y="904875"/>
                </a:moveTo>
                <a:lnTo>
                  <a:pt x="9525" y="657225"/>
                </a:lnTo>
                <a:lnTo>
                  <a:pt x="0" y="342900"/>
                </a:lnTo>
                <a:lnTo>
                  <a:pt x="323850" y="114300"/>
                </a:lnTo>
                <a:lnTo>
                  <a:pt x="81915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3438525" y="5400675"/>
            <a:ext cx="1171575" cy="1152525"/>
          </a:xfrm>
          <a:custGeom>
            <a:avLst/>
            <a:gdLst>
              <a:gd name="connsiteX0" fmla="*/ 1171575 w 1171575"/>
              <a:gd name="connsiteY0" fmla="*/ 209550 h 1152525"/>
              <a:gd name="connsiteX1" fmla="*/ 295275 w 1171575"/>
              <a:gd name="connsiteY1" fmla="*/ 0 h 1152525"/>
              <a:gd name="connsiteX2" fmla="*/ 0 w 1171575"/>
              <a:gd name="connsiteY2" fmla="*/ 1057275 h 1152525"/>
              <a:gd name="connsiteX3" fmla="*/ 9525 w 1171575"/>
              <a:gd name="connsiteY3" fmla="*/ 1152525 h 1152525"/>
            </a:gdLst>
            <a:ahLst/>
            <a:cxnLst>
              <a:cxn ang="0">
                <a:pos x="connsiteX0" y="connsiteY0"/>
              </a:cxn>
              <a:cxn ang="0">
                <a:pos x="connsiteX1" y="connsiteY1"/>
              </a:cxn>
              <a:cxn ang="0">
                <a:pos x="connsiteX2" y="connsiteY2"/>
              </a:cxn>
              <a:cxn ang="0">
                <a:pos x="connsiteX3" y="connsiteY3"/>
              </a:cxn>
            </a:cxnLst>
            <a:rect l="l" t="t" r="r" b="b"/>
            <a:pathLst>
              <a:path w="1171575" h="1152525">
                <a:moveTo>
                  <a:pt x="1171575" y="209550"/>
                </a:moveTo>
                <a:lnTo>
                  <a:pt x="295275" y="0"/>
                </a:lnTo>
                <a:lnTo>
                  <a:pt x="0" y="1057275"/>
                </a:lnTo>
                <a:lnTo>
                  <a:pt x="9525" y="115252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94"/>
          <p:cNvSpPr/>
          <p:nvPr/>
        </p:nvSpPr>
        <p:spPr>
          <a:xfrm>
            <a:off x="3371850" y="4772025"/>
            <a:ext cx="1247775" cy="628650"/>
          </a:xfrm>
          <a:custGeom>
            <a:avLst/>
            <a:gdLst>
              <a:gd name="connsiteX0" fmla="*/ 1247775 w 1247775"/>
              <a:gd name="connsiteY0" fmla="*/ 485775 h 628650"/>
              <a:gd name="connsiteX1" fmla="*/ 371475 w 1247775"/>
              <a:gd name="connsiteY1" fmla="*/ 628650 h 628650"/>
              <a:gd name="connsiteX2" fmla="*/ 0 w 1247775"/>
              <a:gd name="connsiteY2" fmla="*/ 180975 h 628650"/>
              <a:gd name="connsiteX3" fmla="*/ 47625 w 1247775"/>
              <a:gd name="connsiteY3" fmla="*/ 0 h 628650"/>
            </a:gdLst>
            <a:ahLst/>
            <a:cxnLst>
              <a:cxn ang="0">
                <a:pos x="connsiteX0" y="connsiteY0"/>
              </a:cxn>
              <a:cxn ang="0">
                <a:pos x="connsiteX1" y="connsiteY1"/>
              </a:cxn>
              <a:cxn ang="0">
                <a:pos x="connsiteX2" y="connsiteY2"/>
              </a:cxn>
              <a:cxn ang="0">
                <a:pos x="connsiteX3" y="connsiteY3"/>
              </a:cxn>
            </a:cxnLst>
            <a:rect l="l" t="t" r="r" b="b"/>
            <a:pathLst>
              <a:path w="1247775" h="628650">
                <a:moveTo>
                  <a:pt x="1247775" y="485775"/>
                </a:moveTo>
                <a:lnTo>
                  <a:pt x="371475" y="628650"/>
                </a:lnTo>
                <a:lnTo>
                  <a:pt x="0" y="180975"/>
                </a:lnTo>
                <a:lnTo>
                  <a:pt x="47625"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571500" y="4295775"/>
            <a:ext cx="3048000" cy="2257425"/>
          </a:xfrm>
          <a:custGeom>
            <a:avLst/>
            <a:gdLst>
              <a:gd name="connsiteX0" fmla="*/ 3048000 w 3048000"/>
              <a:gd name="connsiteY0" fmla="*/ 2257425 h 2257425"/>
              <a:gd name="connsiteX1" fmla="*/ 2867025 w 3048000"/>
              <a:gd name="connsiteY1" fmla="*/ 2114550 h 2257425"/>
              <a:gd name="connsiteX2" fmla="*/ 1038225 w 3048000"/>
              <a:gd name="connsiteY2" fmla="*/ 1695450 h 2257425"/>
              <a:gd name="connsiteX3" fmla="*/ 552450 w 3048000"/>
              <a:gd name="connsiteY3" fmla="*/ 1428750 h 2257425"/>
              <a:gd name="connsiteX4" fmla="*/ 466725 w 3048000"/>
              <a:gd name="connsiteY4" fmla="*/ 857250 h 2257425"/>
              <a:gd name="connsiteX5" fmla="*/ 0 w 3048000"/>
              <a:gd name="connsiteY5" fmla="*/ 0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257425">
                <a:moveTo>
                  <a:pt x="3048000" y="2257425"/>
                </a:moveTo>
                <a:lnTo>
                  <a:pt x="2867025" y="2114550"/>
                </a:lnTo>
                <a:lnTo>
                  <a:pt x="1038225" y="1695450"/>
                </a:lnTo>
                <a:lnTo>
                  <a:pt x="552450" y="1428750"/>
                </a:lnTo>
                <a:lnTo>
                  <a:pt x="466725" y="85725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571500" y="6276975"/>
            <a:ext cx="819150" cy="304800"/>
          </a:xfrm>
          <a:custGeom>
            <a:avLst/>
            <a:gdLst>
              <a:gd name="connsiteX0" fmla="*/ 0 w 819150"/>
              <a:gd name="connsiteY0" fmla="*/ 0 h 304800"/>
              <a:gd name="connsiteX1" fmla="*/ 752475 w 819150"/>
              <a:gd name="connsiteY1" fmla="*/ 161925 h 304800"/>
              <a:gd name="connsiteX2" fmla="*/ 819150 w 819150"/>
              <a:gd name="connsiteY2" fmla="*/ 304800 h 304800"/>
            </a:gdLst>
            <a:ahLst/>
            <a:cxnLst>
              <a:cxn ang="0">
                <a:pos x="connsiteX0" y="connsiteY0"/>
              </a:cxn>
              <a:cxn ang="0">
                <a:pos x="connsiteX1" y="connsiteY1"/>
              </a:cxn>
              <a:cxn ang="0">
                <a:pos x="connsiteX2" y="connsiteY2"/>
              </a:cxn>
            </a:cxnLst>
            <a:rect l="l" t="t" r="r" b="b"/>
            <a:pathLst>
              <a:path w="819150" h="304800">
                <a:moveTo>
                  <a:pt x="0" y="0"/>
                </a:moveTo>
                <a:lnTo>
                  <a:pt x="752475" y="161925"/>
                </a:lnTo>
                <a:lnTo>
                  <a:pt x="819150" y="3048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561975" y="5153025"/>
            <a:ext cx="2181225" cy="47625"/>
          </a:xfrm>
          <a:custGeom>
            <a:avLst/>
            <a:gdLst>
              <a:gd name="connsiteX0" fmla="*/ 2181225 w 2181225"/>
              <a:gd name="connsiteY0" fmla="*/ 0 h 47625"/>
              <a:gd name="connsiteX1" fmla="*/ 0 w 2181225"/>
              <a:gd name="connsiteY1" fmla="*/ 47625 h 47625"/>
            </a:gdLst>
            <a:ahLst/>
            <a:cxnLst>
              <a:cxn ang="0">
                <a:pos x="connsiteX0" y="connsiteY0"/>
              </a:cxn>
              <a:cxn ang="0">
                <a:pos x="connsiteX1" y="connsiteY1"/>
              </a:cxn>
            </a:cxnLst>
            <a:rect l="l" t="t" r="r" b="b"/>
            <a:pathLst>
              <a:path w="2181225" h="47625">
                <a:moveTo>
                  <a:pt x="2181225" y="0"/>
                </a:moveTo>
                <a:lnTo>
                  <a:pt x="0" y="4762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98"/>
          <p:cNvSpPr/>
          <p:nvPr/>
        </p:nvSpPr>
        <p:spPr>
          <a:xfrm>
            <a:off x="790575" y="5553075"/>
            <a:ext cx="1095375" cy="257175"/>
          </a:xfrm>
          <a:custGeom>
            <a:avLst/>
            <a:gdLst>
              <a:gd name="connsiteX0" fmla="*/ 1095375 w 1095375"/>
              <a:gd name="connsiteY0" fmla="*/ 19050 h 257175"/>
              <a:gd name="connsiteX1" fmla="*/ 628650 w 1095375"/>
              <a:gd name="connsiteY1" fmla="*/ 0 h 257175"/>
              <a:gd name="connsiteX2" fmla="*/ 133350 w 1095375"/>
              <a:gd name="connsiteY2" fmla="*/ 257175 h 257175"/>
              <a:gd name="connsiteX3" fmla="*/ 0 w 1095375"/>
              <a:gd name="connsiteY3" fmla="*/ 257175 h 257175"/>
            </a:gdLst>
            <a:ahLst/>
            <a:cxnLst>
              <a:cxn ang="0">
                <a:pos x="connsiteX0" y="connsiteY0"/>
              </a:cxn>
              <a:cxn ang="0">
                <a:pos x="connsiteX1" y="connsiteY1"/>
              </a:cxn>
              <a:cxn ang="0">
                <a:pos x="connsiteX2" y="connsiteY2"/>
              </a:cxn>
              <a:cxn ang="0">
                <a:pos x="connsiteX3" y="connsiteY3"/>
              </a:cxn>
            </a:cxnLst>
            <a:rect l="l" t="t" r="r" b="b"/>
            <a:pathLst>
              <a:path w="1095375" h="257175">
                <a:moveTo>
                  <a:pt x="1095375" y="19050"/>
                </a:moveTo>
                <a:lnTo>
                  <a:pt x="628650" y="0"/>
                </a:lnTo>
                <a:lnTo>
                  <a:pt x="133350" y="257175"/>
                </a:lnTo>
                <a:lnTo>
                  <a:pt x="0" y="2571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561975" y="2676525"/>
            <a:ext cx="2333625" cy="2286000"/>
          </a:xfrm>
          <a:custGeom>
            <a:avLst/>
            <a:gdLst>
              <a:gd name="connsiteX0" fmla="*/ 2333625 w 2333625"/>
              <a:gd name="connsiteY0" fmla="*/ 2286000 h 2286000"/>
              <a:gd name="connsiteX1" fmla="*/ 2200275 w 2333625"/>
              <a:gd name="connsiteY1" fmla="*/ 2047875 h 2286000"/>
              <a:gd name="connsiteX2" fmla="*/ 1733550 w 2333625"/>
              <a:gd name="connsiteY2" fmla="*/ 1800225 h 2286000"/>
              <a:gd name="connsiteX3" fmla="*/ 1047750 w 2333625"/>
              <a:gd name="connsiteY3" fmla="*/ 1752600 h 2286000"/>
              <a:gd name="connsiteX4" fmla="*/ 542925 w 2333625"/>
              <a:gd name="connsiteY4" fmla="*/ 819150 h 2286000"/>
              <a:gd name="connsiteX5" fmla="*/ 209550 w 2333625"/>
              <a:gd name="connsiteY5" fmla="*/ 523875 h 2286000"/>
              <a:gd name="connsiteX6" fmla="*/ 104775 w 2333625"/>
              <a:gd name="connsiteY6" fmla="*/ 190500 h 2286000"/>
              <a:gd name="connsiteX7" fmla="*/ 0 w 2333625"/>
              <a:gd name="connsiteY7"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3625" h="2286000">
                <a:moveTo>
                  <a:pt x="2333625" y="2286000"/>
                </a:moveTo>
                <a:lnTo>
                  <a:pt x="2200275" y="2047875"/>
                </a:lnTo>
                <a:lnTo>
                  <a:pt x="1733550" y="1800225"/>
                </a:lnTo>
                <a:lnTo>
                  <a:pt x="1047750" y="1752600"/>
                </a:lnTo>
                <a:lnTo>
                  <a:pt x="542925" y="819150"/>
                </a:lnTo>
                <a:lnTo>
                  <a:pt x="209550" y="523875"/>
                </a:lnTo>
                <a:lnTo>
                  <a:pt x="104775" y="19050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リーフォーム 100"/>
          <p:cNvSpPr/>
          <p:nvPr/>
        </p:nvSpPr>
        <p:spPr>
          <a:xfrm>
            <a:off x="552450" y="3505200"/>
            <a:ext cx="571500" cy="247650"/>
          </a:xfrm>
          <a:custGeom>
            <a:avLst/>
            <a:gdLst>
              <a:gd name="connsiteX0" fmla="*/ 571500 w 571500"/>
              <a:gd name="connsiteY0" fmla="*/ 0 h 247650"/>
              <a:gd name="connsiteX1" fmla="*/ 0 w 571500"/>
              <a:gd name="connsiteY1" fmla="*/ 247650 h 247650"/>
            </a:gdLst>
            <a:ahLst/>
            <a:cxnLst>
              <a:cxn ang="0">
                <a:pos x="connsiteX0" y="connsiteY0"/>
              </a:cxn>
              <a:cxn ang="0">
                <a:pos x="connsiteX1" y="connsiteY1"/>
              </a:cxn>
            </a:cxnLst>
            <a:rect l="l" t="t" r="r" b="b"/>
            <a:pathLst>
              <a:path w="571500" h="247650">
                <a:moveTo>
                  <a:pt x="571500" y="0"/>
                </a:moveTo>
                <a:lnTo>
                  <a:pt x="0" y="24765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101"/>
          <p:cNvSpPr/>
          <p:nvPr/>
        </p:nvSpPr>
        <p:spPr>
          <a:xfrm>
            <a:off x="1419225" y="4429125"/>
            <a:ext cx="190500" cy="1123950"/>
          </a:xfrm>
          <a:custGeom>
            <a:avLst/>
            <a:gdLst>
              <a:gd name="connsiteX0" fmla="*/ 9525 w 190500"/>
              <a:gd name="connsiteY0" fmla="*/ 1123950 h 1123950"/>
              <a:gd name="connsiteX1" fmla="*/ 0 w 190500"/>
              <a:gd name="connsiteY1" fmla="*/ 219075 h 1123950"/>
              <a:gd name="connsiteX2" fmla="*/ 190500 w 190500"/>
              <a:gd name="connsiteY2" fmla="*/ 0 h 1123950"/>
            </a:gdLst>
            <a:ahLst/>
            <a:cxnLst>
              <a:cxn ang="0">
                <a:pos x="connsiteX0" y="connsiteY0"/>
              </a:cxn>
              <a:cxn ang="0">
                <a:pos x="connsiteX1" y="connsiteY1"/>
              </a:cxn>
              <a:cxn ang="0">
                <a:pos x="connsiteX2" y="connsiteY2"/>
              </a:cxn>
            </a:cxnLst>
            <a:rect l="l" t="t" r="r" b="b"/>
            <a:pathLst>
              <a:path w="190500" h="1123950">
                <a:moveTo>
                  <a:pt x="9525" y="1123950"/>
                </a:moveTo>
                <a:lnTo>
                  <a:pt x="0" y="219075"/>
                </a:lnTo>
                <a:lnTo>
                  <a:pt x="19050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フリーフォーム 102"/>
          <p:cNvSpPr/>
          <p:nvPr/>
        </p:nvSpPr>
        <p:spPr>
          <a:xfrm>
            <a:off x="571500" y="4648200"/>
            <a:ext cx="847725" cy="38100"/>
          </a:xfrm>
          <a:custGeom>
            <a:avLst/>
            <a:gdLst>
              <a:gd name="connsiteX0" fmla="*/ 847725 w 847725"/>
              <a:gd name="connsiteY0" fmla="*/ 0 h 38100"/>
              <a:gd name="connsiteX1" fmla="*/ 0 w 847725"/>
              <a:gd name="connsiteY1" fmla="*/ 38100 h 38100"/>
            </a:gdLst>
            <a:ahLst/>
            <a:cxnLst>
              <a:cxn ang="0">
                <a:pos x="connsiteX0" y="connsiteY0"/>
              </a:cxn>
              <a:cxn ang="0">
                <a:pos x="connsiteX1" y="connsiteY1"/>
              </a:cxn>
            </a:cxnLst>
            <a:rect l="l" t="t" r="r" b="b"/>
            <a:pathLst>
              <a:path w="847725" h="38100">
                <a:moveTo>
                  <a:pt x="847725" y="0"/>
                </a:moveTo>
                <a:lnTo>
                  <a:pt x="0" y="381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リーフォーム 103"/>
          <p:cNvSpPr/>
          <p:nvPr/>
        </p:nvSpPr>
        <p:spPr>
          <a:xfrm>
            <a:off x="561975" y="5086350"/>
            <a:ext cx="323850" cy="723900"/>
          </a:xfrm>
          <a:custGeom>
            <a:avLst/>
            <a:gdLst>
              <a:gd name="connsiteX0" fmla="*/ 323850 w 323850"/>
              <a:gd name="connsiteY0" fmla="*/ 723900 h 723900"/>
              <a:gd name="connsiteX1" fmla="*/ 85725 w 323850"/>
              <a:gd name="connsiteY1" fmla="*/ 66675 h 723900"/>
              <a:gd name="connsiteX2" fmla="*/ 0 w 323850"/>
              <a:gd name="connsiteY2" fmla="*/ 0 h 723900"/>
            </a:gdLst>
            <a:ahLst/>
            <a:cxnLst>
              <a:cxn ang="0">
                <a:pos x="connsiteX0" y="connsiteY0"/>
              </a:cxn>
              <a:cxn ang="0">
                <a:pos x="connsiteX1" y="connsiteY1"/>
              </a:cxn>
              <a:cxn ang="0">
                <a:pos x="connsiteX2" y="connsiteY2"/>
              </a:cxn>
            </a:cxnLst>
            <a:rect l="l" t="t" r="r" b="b"/>
            <a:pathLst>
              <a:path w="323850" h="723900">
                <a:moveTo>
                  <a:pt x="323850" y="723900"/>
                </a:moveTo>
                <a:lnTo>
                  <a:pt x="85725" y="66675"/>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104"/>
          <p:cNvSpPr/>
          <p:nvPr/>
        </p:nvSpPr>
        <p:spPr>
          <a:xfrm>
            <a:off x="581025" y="2314575"/>
            <a:ext cx="866775" cy="152400"/>
          </a:xfrm>
          <a:custGeom>
            <a:avLst/>
            <a:gdLst>
              <a:gd name="connsiteX0" fmla="*/ 866775 w 866775"/>
              <a:gd name="connsiteY0" fmla="*/ 142875 h 152400"/>
              <a:gd name="connsiteX1" fmla="*/ 600075 w 866775"/>
              <a:gd name="connsiteY1" fmla="*/ 152400 h 152400"/>
              <a:gd name="connsiteX2" fmla="*/ 0 w 866775"/>
              <a:gd name="connsiteY2" fmla="*/ 0 h 152400"/>
            </a:gdLst>
            <a:ahLst/>
            <a:cxnLst>
              <a:cxn ang="0">
                <a:pos x="connsiteX0" y="connsiteY0"/>
              </a:cxn>
              <a:cxn ang="0">
                <a:pos x="connsiteX1" y="connsiteY1"/>
              </a:cxn>
              <a:cxn ang="0">
                <a:pos x="connsiteX2" y="connsiteY2"/>
              </a:cxn>
            </a:cxnLst>
            <a:rect l="l" t="t" r="r" b="b"/>
            <a:pathLst>
              <a:path w="866775" h="152400">
                <a:moveTo>
                  <a:pt x="866775" y="142875"/>
                </a:moveTo>
                <a:lnTo>
                  <a:pt x="600075" y="15240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リーフォーム 105"/>
          <p:cNvSpPr/>
          <p:nvPr/>
        </p:nvSpPr>
        <p:spPr>
          <a:xfrm>
            <a:off x="1257300" y="847725"/>
            <a:ext cx="28575" cy="1609725"/>
          </a:xfrm>
          <a:custGeom>
            <a:avLst/>
            <a:gdLst>
              <a:gd name="connsiteX0" fmla="*/ 28575 w 28575"/>
              <a:gd name="connsiteY0" fmla="*/ 0 h 1609725"/>
              <a:gd name="connsiteX1" fmla="*/ 0 w 28575"/>
              <a:gd name="connsiteY1" fmla="*/ 923925 h 1609725"/>
              <a:gd name="connsiteX2" fmla="*/ 0 w 28575"/>
              <a:gd name="connsiteY2" fmla="*/ 1609725 h 1609725"/>
            </a:gdLst>
            <a:ahLst/>
            <a:cxnLst>
              <a:cxn ang="0">
                <a:pos x="connsiteX0" y="connsiteY0"/>
              </a:cxn>
              <a:cxn ang="0">
                <a:pos x="connsiteX1" y="connsiteY1"/>
              </a:cxn>
              <a:cxn ang="0">
                <a:pos x="connsiteX2" y="connsiteY2"/>
              </a:cxn>
            </a:cxnLst>
            <a:rect l="l" t="t" r="r" b="b"/>
            <a:pathLst>
              <a:path w="28575" h="1609725">
                <a:moveTo>
                  <a:pt x="28575" y="0"/>
                </a:moveTo>
                <a:lnTo>
                  <a:pt x="0" y="923925"/>
                </a:lnTo>
                <a:lnTo>
                  <a:pt x="0" y="160972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リーフォーム 106"/>
          <p:cNvSpPr/>
          <p:nvPr/>
        </p:nvSpPr>
        <p:spPr>
          <a:xfrm>
            <a:off x="600075" y="2000250"/>
            <a:ext cx="657225" cy="200025"/>
          </a:xfrm>
          <a:custGeom>
            <a:avLst/>
            <a:gdLst>
              <a:gd name="connsiteX0" fmla="*/ 657225 w 657225"/>
              <a:gd name="connsiteY0" fmla="*/ 200025 h 200025"/>
              <a:gd name="connsiteX1" fmla="*/ 0 w 657225"/>
              <a:gd name="connsiteY1" fmla="*/ 0 h 200025"/>
            </a:gdLst>
            <a:ahLst/>
            <a:cxnLst>
              <a:cxn ang="0">
                <a:pos x="connsiteX0" y="connsiteY0"/>
              </a:cxn>
              <a:cxn ang="0">
                <a:pos x="connsiteX1" y="connsiteY1"/>
              </a:cxn>
            </a:cxnLst>
            <a:rect l="l" t="t" r="r" b="b"/>
            <a:pathLst>
              <a:path w="657225" h="200025">
                <a:moveTo>
                  <a:pt x="657225" y="200025"/>
                </a:move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2314575" y="847725"/>
            <a:ext cx="1152525" cy="552450"/>
          </a:xfrm>
          <a:custGeom>
            <a:avLst/>
            <a:gdLst>
              <a:gd name="connsiteX0" fmla="*/ 1152525 w 1152525"/>
              <a:gd name="connsiteY0" fmla="*/ 523875 h 552450"/>
              <a:gd name="connsiteX1" fmla="*/ 95250 w 1152525"/>
              <a:gd name="connsiteY1" fmla="*/ 552450 h 552450"/>
              <a:gd name="connsiteX2" fmla="*/ 0 w 1152525"/>
              <a:gd name="connsiteY2" fmla="*/ 0 h 552450"/>
            </a:gdLst>
            <a:ahLst/>
            <a:cxnLst>
              <a:cxn ang="0">
                <a:pos x="connsiteX0" y="connsiteY0"/>
              </a:cxn>
              <a:cxn ang="0">
                <a:pos x="connsiteX1" y="connsiteY1"/>
              </a:cxn>
              <a:cxn ang="0">
                <a:pos x="connsiteX2" y="connsiteY2"/>
              </a:cxn>
            </a:cxnLst>
            <a:rect l="l" t="t" r="r" b="b"/>
            <a:pathLst>
              <a:path w="1152525" h="552450">
                <a:moveTo>
                  <a:pt x="1152525" y="523875"/>
                </a:moveTo>
                <a:lnTo>
                  <a:pt x="95250" y="55245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フリーフォーム 108"/>
          <p:cNvSpPr/>
          <p:nvPr/>
        </p:nvSpPr>
        <p:spPr>
          <a:xfrm>
            <a:off x="3876675" y="838200"/>
            <a:ext cx="409575" cy="523875"/>
          </a:xfrm>
          <a:custGeom>
            <a:avLst/>
            <a:gdLst>
              <a:gd name="connsiteX0" fmla="*/ 409575 w 409575"/>
              <a:gd name="connsiteY0" fmla="*/ 0 h 523875"/>
              <a:gd name="connsiteX1" fmla="*/ 209550 w 409575"/>
              <a:gd name="connsiteY1" fmla="*/ 476250 h 523875"/>
              <a:gd name="connsiteX2" fmla="*/ 0 w 409575"/>
              <a:gd name="connsiteY2" fmla="*/ 523875 h 523875"/>
            </a:gdLst>
            <a:ahLst/>
            <a:cxnLst>
              <a:cxn ang="0">
                <a:pos x="connsiteX0" y="connsiteY0"/>
              </a:cxn>
              <a:cxn ang="0">
                <a:pos x="connsiteX1" y="connsiteY1"/>
              </a:cxn>
              <a:cxn ang="0">
                <a:pos x="connsiteX2" y="connsiteY2"/>
              </a:cxn>
            </a:cxnLst>
            <a:rect l="l" t="t" r="r" b="b"/>
            <a:pathLst>
              <a:path w="409575" h="523875">
                <a:moveTo>
                  <a:pt x="409575" y="0"/>
                </a:moveTo>
                <a:lnTo>
                  <a:pt x="209550" y="476250"/>
                </a:lnTo>
                <a:lnTo>
                  <a:pt x="0" y="5238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リーフォーム 109"/>
          <p:cNvSpPr/>
          <p:nvPr/>
        </p:nvSpPr>
        <p:spPr>
          <a:xfrm>
            <a:off x="3381375" y="1857375"/>
            <a:ext cx="542925" cy="381000"/>
          </a:xfrm>
          <a:custGeom>
            <a:avLst/>
            <a:gdLst>
              <a:gd name="connsiteX0" fmla="*/ 542925 w 542925"/>
              <a:gd name="connsiteY0" fmla="*/ 0 h 381000"/>
              <a:gd name="connsiteX1" fmla="*/ 85725 w 542925"/>
              <a:gd name="connsiteY1" fmla="*/ 219075 h 381000"/>
              <a:gd name="connsiteX2" fmla="*/ 0 w 542925"/>
              <a:gd name="connsiteY2" fmla="*/ 381000 h 381000"/>
            </a:gdLst>
            <a:ahLst/>
            <a:cxnLst>
              <a:cxn ang="0">
                <a:pos x="connsiteX0" y="connsiteY0"/>
              </a:cxn>
              <a:cxn ang="0">
                <a:pos x="connsiteX1" y="connsiteY1"/>
              </a:cxn>
              <a:cxn ang="0">
                <a:pos x="connsiteX2" y="connsiteY2"/>
              </a:cxn>
            </a:cxnLst>
            <a:rect l="l" t="t" r="r" b="b"/>
            <a:pathLst>
              <a:path w="542925" h="381000">
                <a:moveTo>
                  <a:pt x="542925" y="0"/>
                </a:moveTo>
                <a:lnTo>
                  <a:pt x="85725" y="219075"/>
                </a:lnTo>
                <a:lnTo>
                  <a:pt x="0" y="3810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110"/>
          <p:cNvSpPr/>
          <p:nvPr/>
        </p:nvSpPr>
        <p:spPr>
          <a:xfrm>
            <a:off x="1266825" y="1695450"/>
            <a:ext cx="2200275" cy="561975"/>
          </a:xfrm>
          <a:custGeom>
            <a:avLst/>
            <a:gdLst>
              <a:gd name="connsiteX0" fmla="*/ 2200275 w 2200275"/>
              <a:gd name="connsiteY0" fmla="*/ 371475 h 561975"/>
              <a:gd name="connsiteX1" fmla="*/ 1552575 w 2200275"/>
              <a:gd name="connsiteY1" fmla="*/ 561975 h 561975"/>
              <a:gd name="connsiteX2" fmla="*/ 0 w 2200275"/>
              <a:gd name="connsiteY2" fmla="*/ 0 h 561975"/>
              <a:gd name="connsiteX3" fmla="*/ 2200275 w 2200275"/>
              <a:gd name="connsiteY3" fmla="*/ 371475 h 561975"/>
            </a:gdLst>
            <a:ahLst/>
            <a:cxnLst>
              <a:cxn ang="0">
                <a:pos x="connsiteX0" y="connsiteY0"/>
              </a:cxn>
              <a:cxn ang="0">
                <a:pos x="connsiteX1" y="connsiteY1"/>
              </a:cxn>
              <a:cxn ang="0">
                <a:pos x="connsiteX2" y="connsiteY2"/>
              </a:cxn>
              <a:cxn ang="0">
                <a:pos x="connsiteX3" y="connsiteY3"/>
              </a:cxn>
            </a:cxnLst>
            <a:rect l="l" t="t" r="r" b="b"/>
            <a:pathLst>
              <a:path w="2200275" h="561975">
                <a:moveTo>
                  <a:pt x="2200275" y="371475"/>
                </a:moveTo>
                <a:lnTo>
                  <a:pt x="1552575" y="561975"/>
                </a:lnTo>
                <a:lnTo>
                  <a:pt x="0" y="0"/>
                </a:lnTo>
                <a:lnTo>
                  <a:pt x="2200275" y="371475"/>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リーフォーム 111"/>
          <p:cNvSpPr/>
          <p:nvPr/>
        </p:nvSpPr>
        <p:spPr>
          <a:xfrm>
            <a:off x="590550" y="1104900"/>
            <a:ext cx="685800" cy="581025"/>
          </a:xfrm>
          <a:custGeom>
            <a:avLst/>
            <a:gdLst>
              <a:gd name="connsiteX0" fmla="*/ 685800 w 685800"/>
              <a:gd name="connsiteY0" fmla="*/ 581025 h 581025"/>
              <a:gd name="connsiteX1" fmla="*/ 133350 w 685800"/>
              <a:gd name="connsiteY1" fmla="*/ 171450 h 581025"/>
              <a:gd name="connsiteX2" fmla="*/ 0 w 685800"/>
              <a:gd name="connsiteY2" fmla="*/ 0 h 581025"/>
            </a:gdLst>
            <a:ahLst/>
            <a:cxnLst>
              <a:cxn ang="0">
                <a:pos x="connsiteX0" y="connsiteY0"/>
              </a:cxn>
              <a:cxn ang="0">
                <a:pos x="connsiteX1" y="connsiteY1"/>
              </a:cxn>
              <a:cxn ang="0">
                <a:pos x="connsiteX2" y="connsiteY2"/>
              </a:cxn>
            </a:cxnLst>
            <a:rect l="l" t="t" r="r" b="b"/>
            <a:pathLst>
              <a:path w="685800" h="581025">
                <a:moveTo>
                  <a:pt x="685800" y="581025"/>
                </a:moveTo>
                <a:lnTo>
                  <a:pt x="133350" y="17145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フリーフォーム 112"/>
          <p:cNvSpPr/>
          <p:nvPr/>
        </p:nvSpPr>
        <p:spPr>
          <a:xfrm>
            <a:off x="523875" y="1133475"/>
            <a:ext cx="742950" cy="552450"/>
          </a:xfrm>
          <a:custGeom>
            <a:avLst/>
            <a:gdLst>
              <a:gd name="connsiteX0" fmla="*/ 742950 w 742950"/>
              <a:gd name="connsiteY0" fmla="*/ 552450 h 552450"/>
              <a:gd name="connsiteX1" fmla="*/ 257175 w 742950"/>
              <a:gd name="connsiteY1" fmla="*/ 285750 h 552450"/>
              <a:gd name="connsiteX2" fmla="*/ 0 w 742950"/>
              <a:gd name="connsiteY2" fmla="*/ 0 h 552450"/>
            </a:gdLst>
            <a:ahLst/>
            <a:cxnLst>
              <a:cxn ang="0">
                <a:pos x="connsiteX0" y="connsiteY0"/>
              </a:cxn>
              <a:cxn ang="0">
                <a:pos x="connsiteX1" y="connsiteY1"/>
              </a:cxn>
              <a:cxn ang="0">
                <a:pos x="connsiteX2" y="connsiteY2"/>
              </a:cxn>
            </a:cxnLst>
            <a:rect l="l" t="t" r="r" b="b"/>
            <a:pathLst>
              <a:path w="742950" h="552450">
                <a:moveTo>
                  <a:pt x="742950" y="552450"/>
                </a:moveTo>
                <a:lnTo>
                  <a:pt x="257175" y="28575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リーフォーム 113"/>
          <p:cNvSpPr/>
          <p:nvPr/>
        </p:nvSpPr>
        <p:spPr>
          <a:xfrm>
            <a:off x="6877050" y="2019300"/>
            <a:ext cx="1762125" cy="1571625"/>
          </a:xfrm>
          <a:custGeom>
            <a:avLst/>
            <a:gdLst>
              <a:gd name="connsiteX0" fmla="*/ 1762125 w 1762125"/>
              <a:gd name="connsiteY0" fmla="*/ 0 h 1571625"/>
              <a:gd name="connsiteX1" fmla="*/ 1095375 w 1762125"/>
              <a:gd name="connsiteY1" fmla="*/ 381000 h 1571625"/>
              <a:gd name="connsiteX2" fmla="*/ 381000 w 1762125"/>
              <a:gd name="connsiteY2" fmla="*/ 933450 h 1571625"/>
              <a:gd name="connsiteX3" fmla="*/ 0 w 1762125"/>
              <a:gd name="connsiteY3" fmla="*/ 1571625 h 1571625"/>
            </a:gdLst>
            <a:ahLst/>
            <a:cxnLst>
              <a:cxn ang="0">
                <a:pos x="connsiteX0" y="connsiteY0"/>
              </a:cxn>
              <a:cxn ang="0">
                <a:pos x="connsiteX1" y="connsiteY1"/>
              </a:cxn>
              <a:cxn ang="0">
                <a:pos x="connsiteX2" y="connsiteY2"/>
              </a:cxn>
              <a:cxn ang="0">
                <a:pos x="connsiteX3" y="connsiteY3"/>
              </a:cxn>
            </a:cxnLst>
            <a:rect l="l" t="t" r="r" b="b"/>
            <a:pathLst>
              <a:path w="1762125" h="1571625">
                <a:moveTo>
                  <a:pt x="1762125" y="0"/>
                </a:moveTo>
                <a:lnTo>
                  <a:pt x="1095375" y="381000"/>
                </a:lnTo>
                <a:lnTo>
                  <a:pt x="381000" y="933450"/>
                </a:lnTo>
                <a:lnTo>
                  <a:pt x="0" y="157162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p:cNvSpPr/>
          <p:nvPr/>
        </p:nvSpPr>
        <p:spPr>
          <a:xfrm>
            <a:off x="7277100" y="2924175"/>
            <a:ext cx="457200" cy="742950"/>
          </a:xfrm>
          <a:custGeom>
            <a:avLst/>
            <a:gdLst>
              <a:gd name="connsiteX0" fmla="*/ 457200 w 457200"/>
              <a:gd name="connsiteY0" fmla="*/ 742950 h 742950"/>
              <a:gd name="connsiteX1" fmla="*/ 0 w 457200"/>
              <a:gd name="connsiteY1" fmla="*/ 0 h 742950"/>
              <a:gd name="connsiteX2" fmla="*/ 333375 w 457200"/>
              <a:gd name="connsiteY2" fmla="*/ 219075 h 742950"/>
            </a:gdLst>
            <a:ahLst/>
            <a:cxnLst>
              <a:cxn ang="0">
                <a:pos x="connsiteX0" y="connsiteY0"/>
              </a:cxn>
              <a:cxn ang="0">
                <a:pos x="connsiteX1" y="connsiteY1"/>
              </a:cxn>
              <a:cxn ang="0">
                <a:pos x="connsiteX2" y="connsiteY2"/>
              </a:cxn>
            </a:cxnLst>
            <a:rect l="l" t="t" r="r" b="b"/>
            <a:pathLst>
              <a:path w="457200" h="742950">
                <a:moveTo>
                  <a:pt x="457200" y="742950"/>
                </a:moveTo>
                <a:lnTo>
                  <a:pt x="0" y="0"/>
                </a:lnTo>
                <a:lnTo>
                  <a:pt x="333375" y="2190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フリーフォーム 115"/>
          <p:cNvSpPr/>
          <p:nvPr/>
        </p:nvSpPr>
        <p:spPr>
          <a:xfrm>
            <a:off x="5010150" y="857250"/>
            <a:ext cx="2276475" cy="2057400"/>
          </a:xfrm>
          <a:custGeom>
            <a:avLst/>
            <a:gdLst>
              <a:gd name="connsiteX0" fmla="*/ 2276475 w 2276475"/>
              <a:gd name="connsiteY0" fmla="*/ 2057400 h 2057400"/>
              <a:gd name="connsiteX1" fmla="*/ 1666875 w 2276475"/>
              <a:gd name="connsiteY1" fmla="*/ 1371600 h 2057400"/>
              <a:gd name="connsiteX2" fmla="*/ 1276350 w 2276475"/>
              <a:gd name="connsiteY2" fmla="*/ 1162050 h 2057400"/>
              <a:gd name="connsiteX3" fmla="*/ 200025 w 2276475"/>
              <a:gd name="connsiteY3" fmla="*/ 152400 h 2057400"/>
              <a:gd name="connsiteX4" fmla="*/ 0 w 2276475"/>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475" h="2057400">
                <a:moveTo>
                  <a:pt x="2276475" y="2057400"/>
                </a:moveTo>
                <a:lnTo>
                  <a:pt x="1666875" y="1371600"/>
                </a:lnTo>
                <a:lnTo>
                  <a:pt x="1276350" y="1162050"/>
                </a:lnTo>
                <a:lnTo>
                  <a:pt x="200025" y="15240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p:nvSpPr>
        <p:spPr>
          <a:xfrm>
            <a:off x="5210175" y="857250"/>
            <a:ext cx="152400" cy="133350"/>
          </a:xfrm>
          <a:custGeom>
            <a:avLst/>
            <a:gdLst>
              <a:gd name="connsiteX0" fmla="*/ 0 w 152400"/>
              <a:gd name="connsiteY0" fmla="*/ 133350 h 133350"/>
              <a:gd name="connsiteX1" fmla="*/ 152400 w 152400"/>
              <a:gd name="connsiteY1" fmla="*/ 0 h 133350"/>
            </a:gdLst>
            <a:ahLst/>
            <a:cxnLst>
              <a:cxn ang="0">
                <a:pos x="connsiteX0" y="connsiteY0"/>
              </a:cxn>
              <a:cxn ang="0">
                <a:pos x="connsiteX1" y="connsiteY1"/>
              </a:cxn>
            </a:cxnLst>
            <a:rect l="l" t="t" r="r" b="b"/>
            <a:pathLst>
              <a:path w="152400" h="133350">
                <a:moveTo>
                  <a:pt x="0" y="133350"/>
                </a:moveTo>
                <a:lnTo>
                  <a:pt x="15240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図形 1">
            <a:extLst>
              <a:ext uri="{FF2B5EF4-FFF2-40B4-BE49-F238E27FC236}">
                <a16:creationId xmlns:a16="http://schemas.microsoft.com/office/drawing/2014/main" id="{AE690252-8791-4859-9002-3439F4667F15}"/>
              </a:ext>
            </a:extLst>
          </p:cNvPr>
          <p:cNvSpPr/>
          <p:nvPr/>
        </p:nvSpPr>
        <p:spPr>
          <a:xfrm>
            <a:off x="3931920" y="1793240"/>
            <a:ext cx="2849880" cy="568960"/>
          </a:xfrm>
          <a:custGeom>
            <a:avLst/>
            <a:gdLst>
              <a:gd name="connsiteX0" fmla="*/ 0 w 2849880"/>
              <a:gd name="connsiteY0" fmla="*/ 71120 h 568960"/>
              <a:gd name="connsiteX1" fmla="*/ 980440 w 2849880"/>
              <a:gd name="connsiteY1" fmla="*/ 5080 h 568960"/>
              <a:gd name="connsiteX2" fmla="*/ 1524000 w 2849880"/>
              <a:gd name="connsiteY2" fmla="*/ 0 h 568960"/>
              <a:gd name="connsiteX3" fmla="*/ 2098040 w 2849880"/>
              <a:gd name="connsiteY3" fmla="*/ 208280 h 568960"/>
              <a:gd name="connsiteX4" fmla="*/ 2316480 w 2849880"/>
              <a:gd name="connsiteY4" fmla="*/ 396240 h 568960"/>
              <a:gd name="connsiteX5" fmla="*/ 2849880 w 2849880"/>
              <a:gd name="connsiteY5" fmla="*/ 568960 h 5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880" h="568960">
                <a:moveTo>
                  <a:pt x="0" y="71120"/>
                </a:moveTo>
                <a:lnTo>
                  <a:pt x="980440" y="5080"/>
                </a:lnTo>
                <a:lnTo>
                  <a:pt x="1524000" y="0"/>
                </a:lnTo>
                <a:lnTo>
                  <a:pt x="2098040" y="208280"/>
                </a:lnTo>
                <a:lnTo>
                  <a:pt x="2316480" y="396240"/>
                </a:lnTo>
                <a:lnTo>
                  <a:pt x="2849880" y="56896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図形 2">
            <a:extLst>
              <a:ext uri="{FF2B5EF4-FFF2-40B4-BE49-F238E27FC236}">
                <a16:creationId xmlns:a16="http://schemas.microsoft.com/office/drawing/2014/main" id="{6E5BC414-9208-4343-977C-A57DCCABAFA1}"/>
              </a:ext>
            </a:extLst>
          </p:cNvPr>
          <p:cNvSpPr/>
          <p:nvPr/>
        </p:nvSpPr>
        <p:spPr>
          <a:xfrm>
            <a:off x="5080000" y="2179320"/>
            <a:ext cx="1143000" cy="309880"/>
          </a:xfrm>
          <a:custGeom>
            <a:avLst/>
            <a:gdLst>
              <a:gd name="connsiteX0" fmla="*/ 0 w 1143000"/>
              <a:gd name="connsiteY0" fmla="*/ 309880 h 309880"/>
              <a:gd name="connsiteX1" fmla="*/ 1143000 w 1143000"/>
              <a:gd name="connsiteY1" fmla="*/ 0 h 309880"/>
            </a:gdLst>
            <a:ahLst/>
            <a:cxnLst>
              <a:cxn ang="0">
                <a:pos x="connsiteX0" y="connsiteY0"/>
              </a:cxn>
              <a:cxn ang="0">
                <a:pos x="connsiteX1" y="connsiteY1"/>
              </a:cxn>
            </a:cxnLst>
            <a:rect l="l" t="t" r="r" b="b"/>
            <a:pathLst>
              <a:path w="1143000" h="309880">
                <a:moveTo>
                  <a:pt x="0" y="309880"/>
                </a:moveTo>
                <a:lnTo>
                  <a:pt x="114300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8C9163AB-E3E9-491A-9B4E-DFE44A6ACE32}"/>
              </a:ext>
            </a:extLst>
          </p:cNvPr>
          <p:cNvSpPr/>
          <p:nvPr/>
        </p:nvSpPr>
        <p:spPr>
          <a:xfrm>
            <a:off x="6060440" y="2021840"/>
            <a:ext cx="2560320" cy="949960"/>
          </a:xfrm>
          <a:custGeom>
            <a:avLst/>
            <a:gdLst>
              <a:gd name="connsiteX0" fmla="*/ 2560320 w 2560320"/>
              <a:gd name="connsiteY0" fmla="*/ 949960 h 949960"/>
              <a:gd name="connsiteX1" fmla="*/ 635000 w 2560320"/>
              <a:gd name="connsiteY1" fmla="*/ 228600 h 949960"/>
              <a:gd name="connsiteX2" fmla="*/ 0 w 2560320"/>
              <a:gd name="connsiteY2" fmla="*/ 0 h 949960"/>
            </a:gdLst>
            <a:ahLst/>
            <a:cxnLst>
              <a:cxn ang="0">
                <a:pos x="connsiteX0" y="connsiteY0"/>
              </a:cxn>
              <a:cxn ang="0">
                <a:pos x="connsiteX1" y="connsiteY1"/>
              </a:cxn>
              <a:cxn ang="0">
                <a:pos x="connsiteX2" y="connsiteY2"/>
              </a:cxn>
            </a:cxnLst>
            <a:rect l="l" t="t" r="r" b="b"/>
            <a:pathLst>
              <a:path w="2560320" h="949960">
                <a:moveTo>
                  <a:pt x="2560320" y="949960"/>
                </a:moveTo>
                <a:lnTo>
                  <a:pt x="635000" y="22860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273800" y="5638322"/>
            <a:ext cx="2442845" cy="738664"/>
          </a:xfrm>
          <a:prstGeom prst="rect">
            <a:avLst/>
          </a:prstGeom>
          <a:solidFill>
            <a:schemeClr val="bg1"/>
          </a:solidFill>
          <a:ln>
            <a:solidFill>
              <a:schemeClr val="tx1"/>
            </a:solidFill>
          </a:ln>
        </p:spPr>
        <p:txBody>
          <a:bodyPr wrap="square"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凡　</a:t>
            </a:r>
            <a:r>
              <a:rPr kumimoji="1" lang="ja-JP" altLang="en-US" sz="1400" dirty="0" smtClean="0">
                <a:latin typeface="ＭＳ Ｐゴシック" panose="020B0600070205080204" pitchFamily="50" charset="-128"/>
                <a:ea typeface="ＭＳ Ｐゴシック" panose="020B0600070205080204" pitchFamily="50" charset="-128"/>
              </a:rPr>
              <a:t>例</a:t>
            </a:r>
            <a:r>
              <a:rPr kumimoji="1" lang="ja-JP" altLang="en-US" sz="1400" dirty="0">
                <a:latin typeface="ＭＳ Ｐゴシック" panose="020B0600070205080204" pitchFamily="50" charset="-128"/>
                <a:ea typeface="ＭＳ Ｐゴシック" panose="020B0600070205080204" pitchFamily="50" charset="-128"/>
              </a:rPr>
              <a:t>　　単位：百台</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左：（整備なし）</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右：　整備あり</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下段：　増減</a:t>
            </a:r>
          </a:p>
        </p:txBody>
      </p:sp>
      <p:sp>
        <p:nvSpPr>
          <p:cNvPr id="6" name="フリーフォーム: 図形 5">
            <a:extLst>
              <a:ext uri="{FF2B5EF4-FFF2-40B4-BE49-F238E27FC236}">
                <a16:creationId xmlns:a16="http://schemas.microsoft.com/office/drawing/2014/main" id="{0489960E-A131-4AE7-9FAF-CD81DCECE3D4}"/>
              </a:ext>
            </a:extLst>
          </p:cNvPr>
          <p:cNvSpPr/>
          <p:nvPr/>
        </p:nvSpPr>
        <p:spPr>
          <a:xfrm>
            <a:off x="3515360" y="3667760"/>
            <a:ext cx="360680" cy="10160"/>
          </a:xfrm>
          <a:custGeom>
            <a:avLst/>
            <a:gdLst>
              <a:gd name="connsiteX0" fmla="*/ 0 w 360680"/>
              <a:gd name="connsiteY0" fmla="*/ 0 h 10160"/>
              <a:gd name="connsiteX1" fmla="*/ 360680 w 360680"/>
              <a:gd name="connsiteY1" fmla="*/ 10160 h 10160"/>
            </a:gdLst>
            <a:ahLst/>
            <a:cxnLst>
              <a:cxn ang="0">
                <a:pos x="connsiteX0" y="connsiteY0"/>
              </a:cxn>
              <a:cxn ang="0">
                <a:pos x="connsiteX1" y="connsiteY1"/>
              </a:cxn>
            </a:cxnLst>
            <a:rect l="l" t="t" r="r" b="b"/>
            <a:pathLst>
              <a:path w="360680" h="10160">
                <a:moveTo>
                  <a:pt x="0" y="0"/>
                </a:moveTo>
                <a:lnTo>
                  <a:pt x="360680" y="10160"/>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D6766202-6B2F-47A2-BE09-5A5C9790A59F}"/>
              </a:ext>
            </a:extLst>
          </p:cNvPr>
          <p:cNvSpPr/>
          <p:nvPr/>
        </p:nvSpPr>
        <p:spPr>
          <a:xfrm>
            <a:off x="3860800" y="3652520"/>
            <a:ext cx="4775200" cy="223520"/>
          </a:xfrm>
          <a:custGeom>
            <a:avLst/>
            <a:gdLst>
              <a:gd name="connsiteX0" fmla="*/ 4775200 w 4775200"/>
              <a:gd name="connsiteY0" fmla="*/ 193040 h 223520"/>
              <a:gd name="connsiteX1" fmla="*/ 3860800 w 4775200"/>
              <a:gd name="connsiteY1" fmla="*/ 0 h 223520"/>
              <a:gd name="connsiteX2" fmla="*/ 3093720 w 4775200"/>
              <a:gd name="connsiteY2" fmla="*/ 223520 h 223520"/>
              <a:gd name="connsiteX3" fmla="*/ 1696720 w 4775200"/>
              <a:gd name="connsiteY3" fmla="*/ 50800 h 223520"/>
              <a:gd name="connsiteX4" fmla="*/ 0 w 4775200"/>
              <a:gd name="connsiteY4" fmla="*/ 10160 h 22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223520">
                <a:moveTo>
                  <a:pt x="4775200" y="193040"/>
                </a:moveTo>
                <a:lnTo>
                  <a:pt x="3860800" y="0"/>
                </a:lnTo>
                <a:lnTo>
                  <a:pt x="3093720" y="223520"/>
                </a:lnTo>
                <a:lnTo>
                  <a:pt x="1696720" y="50800"/>
                </a:lnTo>
                <a:lnTo>
                  <a:pt x="0" y="1016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線 10">
            <a:extLst>
              <a:ext uri="{FF2B5EF4-FFF2-40B4-BE49-F238E27FC236}">
                <a16:creationId xmlns:a16="http://schemas.microsoft.com/office/drawing/2014/main" id="{9239C544-4F63-48D4-84D2-D44EE4B826FB}"/>
              </a:ext>
            </a:extLst>
          </p:cNvPr>
          <p:cNvSpPr/>
          <p:nvPr/>
        </p:nvSpPr>
        <p:spPr>
          <a:xfrm>
            <a:off x="6369050" y="3158490"/>
            <a:ext cx="565150" cy="243205"/>
          </a:xfrm>
          <a:prstGeom prst="borderCallout1">
            <a:avLst>
              <a:gd name="adj1" fmla="val 102354"/>
              <a:gd name="adj2" fmla="val 48560"/>
              <a:gd name="adj3" fmla="val 157185"/>
              <a:gd name="adj4" fmla="val 483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(101)103</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+2</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吹き出し: 線 59">
            <a:extLst>
              <a:ext uri="{FF2B5EF4-FFF2-40B4-BE49-F238E27FC236}">
                <a16:creationId xmlns:a16="http://schemas.microsoft.com/office/drawing/2014/main" id="{394C116E-091C-462E-8B0E-3879BB71EBAB}"/>
              </a:ext>
            </a:extLst>
          </p:cNvPr>
          <p:cNvSpPr/>
          <p:nvPr/>
        </p:nvSpPr>
        <p:spPr>
          <a:xfrm>
            <a:off x="6821170" y="4028440"/>
            <a:ext cx="580390" cy="240665"/>
          </a:xfrm>
          <a:prstGeom prst="borderCallout1">
            <a:avLst>
              <a:gd name="adj1" fmla="val -2871"/>
              <a:gd name="adj2" fmla="val 52936"/>
              <a:gd name="adj3" fmla="val -64797"/>
              <a:gd name="adj4" fmla="val 264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(166)165</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1" name="吹き出し: 線 60">
            <a:extLst>
              <a:ext uri="{FF2B5EF4-FFF2-40B4-BE49-F238E27FC236}">
                <a16:creationId xmlns:a16="http://schemas.microsoft.com/office/drawing/2014/main" id="{B44C40DB-3261-4194-B5DB-1A94AA728881}"/>
              </a:ext>
            </a:extLst>
          </p:cNvPr>
          <p:cNvSpPr/>
          <p:nvPr/>
        </p:nvSpPr>
        <p:spPr>
          <a:xfrm>
            <a:off x="4094479" y="2703195"/>
            <a:ext cx="556261" cy="253365"/>
          </a:xfrm>
          <a:prstGeom prst="borderCallout1">
            <a:avLst>
              <a:gd name="adj1" fmla="val 102354"/>
              <a:gd name="adj2" fmla="val 48560"/>
              <a:gd name="adj3" fmla="val 262585"/>
              <a:gd name="adj4" fmla="val 448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(119)111</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-8</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吹き出し: 線 62">
            <a:extLst>
              <a:ext uri="{FF2B5EF4-FFF2-40B4-BE49-F238E27FC236}">
                <a16:creationId xmlns:a16="http://schemas.microsoft.com/office/drawing/2014/main" id="{D340E373-8092-49AA-B8C2-94725A943F9E}"/>
              </a:ext>
            </a:extLst>
          </p:cNvPr>
          <p:cNvSpPr/>
          <p:nvPr/>
        </p:nvSpPr>
        <p:spPr>
          <a:xfrm>
            <a:off x="4725670" y="3048000"/>
            <a:ext cx="557530" cy="229235"/>
          </a:xfrm>
          <a:prstGeom prst="borderCallout1">
            <a:avLst>
              <a:gd name="adj1" fmla="val 102354"/>
              <a:gd name="adj2" fmla="val 48560"/>
              <a:gd name="adj3" fmla="val 160053"/>
              <a:gd name="adj4" fmla="val 970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(101)104</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+3</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4" name="吹き出し: 線 63">
            <a:extLst>
              <a:ext uri="{FF2B5EF4-FFF2-40B4-BE49-F238E27FC236}">
                <a16:creationId xmlns:a16="http://schemas.microsoft.com/office/drawing/2014/main" id="{28E26098-400B-473F-85B1-B494636FD594}"/>
              </a:ext>
            </a:extLst>
          </p:cNvPr>
          <p:cNvSpPr/>
          <p:nvPr/>
        </p:nvSpPr>
        <p:spPr>
          <a:xfrm>
            <a:off x="4489450" y="3428746"/>
            <a:ext cx="562610" cy="238125"/>
          </a:xfrm>
          <a:prstGeom prst="borderCallout1">
            <a:avLst>
              <a:gd name="adj1" fmla="val 50889"/>
              <a:gd name="adj2" fmla="val 99945"/>
              <a:gd name="adj3" fmla="val 68161"/>
              <a:gd name="adj4" fmla="val 1158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(115)102</a:t>
            </a:r>
          </a:p>
          <a:p>
            <a:pPr algn="ct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-13</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吹き出し: 線 64">
            <a:extLst>
              <a:ext uri="{FF2B5EF4-FFF2-40B4-BE49-F238E27FC236}">
                <a16:creationId xmlns:a16="http://schemas.microsoft.com/office/drawing/2014/main" id="{90677489-06D2-4B19-97BE-DAB97C746B23}"/>
              </a:ext>
            </a:extLst>
          </p:cNvPr>
          <p:cNvSpPr/>
          <p:nvPr/>
        </p:nvSpPr>
        <p:spPr>
          <a:xfrm>
            <a:off x="5518150" y="3905250"/>
            <a:ext cx="562610" cy="268605"/>
          </a:xfrm>
          <a:prstGeom prst="borderCallout1">
            <a:avLst>
              <a:gd name="adj1" fmla="val -2871"/>
              <a:gd name="adj2" fmla="val 52936"/>
              <a:gd name="adj3" fmla="val -56148"/>
              <a:gd name="adj4" fmla="val 544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(154)156</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+2</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吹き出し: 線 65">
            <a:extLst>
              <a:ext uri="{FF2B5EF4-FFF2-40B4-BE49-F238E27FC236}">
                <a16:creationId xmlns:a16="http://schemas.microsoft.com/office/drawing/2014/main" id="{2232B618-2511-4E5A-B1EE-B45EE41868E7}"/>
              </a:ext>
            </a:extLst>
          </p:cNvPr>
          <p:cNvSpPr/>
          <p:nvPr/>
        </p:nvSpPr>
        <p:spPr>
          <a:xfrm>
            <a:off x="5450840" y="2630680"/>
            <a:ext cx="454660" cy="250315"/>
          </a:xfrm>
          <a:prstGeom prst="borderCallout1">
            <a:avLst>
              <a:gd name="adj1" fmla="val 46138"/>
              <a:gd name="adj2" fmla="val -1331"/>
              <a:gd name="adj3" fmla="val 53401"/>
              <a:gd name="adj4" fmla="val -313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(47)46</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7" name="吹き出し: 線 66">
            <a:extLst>
              <a:ext uri="{FF2B5EF4-FFF2-40B4-BE49-F238E27FC236}">
                <a16:creationId xmlns:a16="http://schemas.microsoft.com/office/drawing/2014/main" id="{74559E54-04FA-4603-A47D-E6313879908E}"/>
              </a:ext>
            </a:extLst>
          </p:cNvPr>
          <p:cNvSpPr/>
          <p:nvPr/>
        </p:nvSpPr>
        <p:spPr>
          <a:xfrm>
            <a:off x="4257674" y="1971040"/>
            <a:ext cx="568325" cy="267335"/>
          </a:xfrm>
          <a:prstGeom prst="borderCallout1">
            <a:avLst>
              <a:gd name="adj1" fmla="val -1430"/>
              <a:gd name="adj2" fmla="val 54687"/>
              <a:gd name="adj3" fmla="val -50383"/>
              <a:gd name="adj4" fmla="val 500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(275)274</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8" name="吹き出し: 線 67">
            <a:extLst>
              <a:ext uri="{FF2B5EF4-FFF2-40B4-BE49-F238E27FC236}">
                <a16:creationId xmlns:a16="http://schemas.microsoft.com/office/drawing/2014/main" id="{FE8ABFC1-03EE-47D4-A109-E3375521DCBF}"/>
              </a:ext>
            </a:extLst>
          </p:cNvPr>
          <p:cNvSpPr/>
          <p:nvPr/>
        </p:nvSpPr>
        <p:spPr>
          <a:xfrm>
            <a:off x="5576570" y="3145030"/>
            <a:ext cx="468630" cy="236345"/>
          </a:xfrm>
          <a:prstGeom prst="borderCallout1">
            <a:avLst>
              <a:gd name="adj1" fmla="val 102354"/>
              <a:gd name="adj2" fmla="val 48560"/>
              <a:gd name="adj3" fmla="val 155743"/>
              <a:gd name="adj4" fmla="val -2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(88)84</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-4</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F870403E-C9A1-4A88-928D-D15B951E3A41}"/>
              </a:ext>
            </a:extLst>
          </p:cNvPr>
          <p:cNvSpPr/>
          <p:nvPr/>
        </p:nvSpPr>
        <p:spPr>
          <a:xfrm>
            <a:off x="3119120" y="2968668"/>
            <a:ext cx="1190625" cy="1367899"/>
          </a:xfrm>
          <a:prstGeom prst="rect">
            <a:avLst/>
          </a:prstGeom>
          <a:noFill/>
          <a:ln w="349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D812E51F-5300-47E3-A9AE-4DC7A5E1582E}"/>
              </a:ext>
            </a:extLst>
          </p:cNvPr>
          <p:cNvSpPr/>
          <p:nvPr/>
        </p:nvSpPr>
        <p:spPr>
          <a:xfrm>
            <a:off x="4003040" y="3032760"/>
            <a:ext cx="3398520" cy="558800"/>
          </a:xfrm>
          <a:custGeom>
            <a:avLst/>
            <a:gdLst>
              <a:gd name="connsiteX0" fmla="*/ 3398520 w 3398520"/>
              <a:gd name="connsiteY0" fmla="*/ 411480 h 558800"/>
              <a:gd name="connsiteX1" fmla="*/ 2890520 w 3398520"/>
              <a:gd name="connsiteY1" fmla="*/ 558800 h 558800"/>
              <a:gd name="connsiteX2" fmla="*/ 1544320 w 3398520"/>
              <a:gd name="connsiteY2" fmla="*/ 406400 h 558800"/>
              <a:gd name="connsiteX3" fmla="*/ 365760 w 3398520"/>
              <a:gd name="connsiteY3" fmla="*/ 335280 h 558800"/>
              <a:gd name="connsiteX4" fmla="*/ 0 w 3398520"/>
              <a:gd name="connsiteY4" fmla="*/ 0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520" h="558800">
                <a:moveTo>
                  <a:pt x="3398520" y="411480"/>
                </a:moveTo>
                <a:lnTo>
                  <a:pt x="2890520" y="558800"/>
                </a:lnTo>
                <a:lnTo>
                  <a:pt x="1544320" y="406400"/>
                </a:lnTo>
                <a:lnTo>
                  <a:pt x="365760" y="33528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B6C74F7F-E2C1-41DE-B95B-38E5FEFB7CDA}"/>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6100"/>
                    </a14:imgEffect>
                  </a14:imgLayer>
                </a14:imgProps>
              </a:ext>
            </a:extLst>
          </a:blip>
          <a:srcRect l="32199" t="35531" r="51216" b="40147"/>
          <a:stretch/>
        </p:blipFill>
        <p:spPr>
          <a:xfrm>
            <a:off x="39878" y="713259"/>
            <a:ext cx="2700000" cy="2844000"/>
          </a:xfrm>
          <a:prstGeom prst="rect">
            <a:avLst/>
          </a:prstGeom>
          <a:solidFill>
            <a:schemeClr val="bg1"/>
          </a:solidFill>
          <a:ln w="38100">
            <a:solidFill>
              <a:srgbClr val="00B050"/>
            </a:solidFill>
          </a:ln>
        </p:spPr>
      </p:pic>
      <p:sp>
        <p:nvSpPr>
          <p:cNvPr id="172" name="テキスト ボックス 171">
            <a:extLst>
              <a:ext uri="{FF2B5EF4-FFF2-40B4-BE49-F238E27FC236}">
                <a16:creationId xmlns:a16="http://schemas.microsoft.com/office/drawing/2014/main" id="{B1C07D74-4A98-4129-8CDB-D55A984FF380}"/>
              </a:ext>
            </a:extLst>
          </p:cNvPr>
          <p:cNvSpPr txBox="1"/>
          <p:nvPr/>
        </p:nvSpPr>
        <p:spPr>
          <a:xfrm>
            <a:off x="1943100" y="706272"/>
            <a:ext cx="797052" cy="276999"/>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拡大図</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71" name="吹き出し: 線 70">
            <a:extLst>
              <a:ext uri="{FF2B5EF4-FFF2-40B4-BE49-F238E27FC236}">
                <a16:creationId xmlns:a16="http://schemas.microsoft.com/office/drawing/2014/main" id="{EAB0EC65-A792-45EA-BAD5-D3E9F8B30EE6}"/>
              </a:ext>
            </a:extLst>
          </p:cNvPr>
          <p:cNvSpPr/>
          <p:nvPr/>
        </p:nvSpPr>
        <p:spPr>
          <a:xfrm>
            <a:off x="167386" y="1331468"/>
            <a:ext cx="552449" cy="237489"/>
          </a:xfrm>
          <a:prstGeom prst="borderCallout1">
            <a:avLst>
              <a:gd name="adj1" fmla="val 56228"/>
              <a:gd name="adj2" fmla="val 100201"/>
              <a:gd name="adj3" fmla="val 61097"/>
              <a:gd name="adj4" fmla="val 1154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(425)422</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-3</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9" name="吹き出し: 線 68">
            <a:extLst>
              <a:ext uri="{FF2B5EF4-FFF2-40B4-BE49-F238E27FC236}">
                <a16:creationId xmlns:a16="http://schemas.microsoft.com/office/drawing/2014/main" id="{C346E8CD-04A4-43A3-96F2-71474E852729}"/>
              </a:ext>
            </a:extLst>
          </p:cNvPr>
          <p:cNvSpPr/>
          <p:nvPr/>
        </p:nvSpPr>
        <p:spPr>
          <a:xfrm>
            <a:off x="123952" y="1699514"/>
            <a:ext cx="552449" cy="237489"/>
          </a:xfrm>
          <a:prstGeom prst="borderCallout1">
            <a:avLst>
              <a:gd name="adj1" fmla="val 56228"/>
              <a:gd name="adj2" fmla="val 100201"/>
              <a:gd name="adj3" fmla="val 185589"/>
              <a:gd name="adj4" fmla="val 1288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(375)448</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+73</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2" name="吹き出し: 線 61">
            <a:extLst>
              <a:ext uri="{FF2B5EF4-FFF2-40B4-BE49-F238E27FC236}">
                <a16:creationId xmlns:a16="http://schemas.microsoft.com/office/drawing/2014/main" id="{06DC7DC9-9287-44D9-8D2E-BAE53A0B1455}"/>
              </a:ext>
            </a:extLst>
          </p:cNvPr>
          <p:cNvSpPr/>
          <p:nvPr/>
        </p:nvSpPr>
        <p:spPr>
          <a:xfrm>
            <a:off x="229996" y="2121662"/>
            <a:ext cx="454025" cy="237489"/>
          </a:xfrm>
          <a:prstGeom prst="borderCallout1">
            <a:avLst>
              <a:gd name="adj1" fmla="val 56228"/>
              <a:gd name="adj2" fmla="val 100201"/>
              <a:gd name="adj3" fmla="val 56284"/>
              <a:gd name="adj4" fmla="val 1323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169</a:t>
            </a:r>
            <a:endParaRPr kumimoji="1" lang="ja-JP" altLang="en-US" sz="800" b="1" dirty="0">
              <a:solidFill>
                <a:srgbClr val="FF0000"/>
              </a:solidFill>
              <a:highlight>
                <a:srgbClr val="FF0000"/>
              </a:highlight>
              <a:latin typeface="ＭＳ Ｐゴシック" panose="020B0600070205080204" pitchFamily="50" charset="-128"/>
              <a:ea typeface="ＭＳ Ｐゴシック" panose="020B0600070205080204" pitchFamily="50" charset="-128"/>
            </a:endParaRPr>
          </a:p>
        </p:txBody>
      </p:sp>
      <p:sp>
        <p:nvSpPr>
          <p:cNvPr id="70" name="吹き出し: 線 69">
            <a:extLst>
              <a:ext uri="{FF2B5EF4-FFF2-40B4-BE49-F238E27FC236}">
                <a16:creationId xmlns:a16="http://schemas.microsoft.com/office/drawing/2014/main" id="{7D132CDA-8584-45BD-B741-AFDB317BFC73}"/>
              </a:ext>
            </a:extLst>
          </p:cNvPr>
          <p:cNvSpPr/>
          <p:nvPr/>
        </p:nvSpPr>
        <p:spPr>
          <a:xfrm>
            <a:off x="91186" y="2411222"/>
            <a:ext cx="552449" cy="237489"/>
          </a:xfrm>
          <a:prstGeom prst="borderCallout1">
            <a:avLst>
              <a:gd name="adj1" fmla="val 56228"/>
              <a:gd name="adj2" fmla="val 100201"/>
              <a:gd name="adj3" fmla="val 33182"/>
              <a:gd name="adj4" fmla="val 1182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(375)413</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+38</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吹き出し: 線 72">
            <a:extLst>
              <a:ext uri="{FF2B5EF4-FFF2-40B4-BE49-F238E27FC236}">
                <a16:creationId xmlns:a16="http://schemas.microsoft.com/office/drawing/2014/main" id="{00B93B69-839B-431F-AA86-969D2DAD47AA}"/>
              </a:ext>
            </a:extLst>
          </p:cNvPr>
          <p:cNvSpPr/>
          <p:nvPr/>
        </p:nvSpPr>
        <p:spPr>
          <a:xfrm>
            <a:off x="31750" y="2830830"/>
            <a:ext cx="552449" cy="237489"/>
          </a:xfrm>
          <a:prstGeom prst="borderCallout1">
            <a:avLst>
              <a:gd name="adj1" fmla="val 102431"/>
              <a:gd name="adj2" fmla="val 51649"/>
              <a:gd name="adj3" fmla="val 153504"/>
              <a:gd name="adj4" fmla="val 647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(402)399</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-3</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173" name="吹き出し: 線 172">
            <a:extLst>
              <a:ext uri="{FF2B5EF4-FFF2-40B4-BE49-F238E27FC236}">
                <a16:creationId xmlns:a16="http://schemas.microsoft.com/office/drawing/2014/main" id="{79B021E3-2E77-47B2-A1CB-5A02629EDC22}"/>
              </a:ext>
            </a:extLst>
          </p:cNvPr>
          <p:cNvSpPr/>
          <p:nvPr/>
        </p:nvSpPr>
        <p:spPr>
          <a:xfrm>
            <a:off x="1020826" y="1638300"/>
            <a:ext cx="552449" cy="278129"/>
          </a:xfrm>
          <a:prstGeom prst="borderCallout1">
            <a:avLst>
              <a:gd name="adj1" fmla="val 96870"/>
              <a:gd name="adj2" fmla="val 48707"/>
              <a:gd name="adj3" fmla="val 138103"/>
              <a:gd name="adj4" fmla="val 48334"/>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85)28</a:t>
            </a:r>
          </a:p>
          <a:p>
            <a:pPr algn="ctr"/>
            <a:r>
              <a:rPr kumimoji="1" lang="en-US" altLang="ja-JP" sz="800" b="1" dirty="0" smtClean="0">
                <a:solidFill>
                  <a:schemeClr val="tx1"/>
                </a:solidFill>
                <a:latin typeface="ＭＳ Ｐゴシック" panose="020B0600070205080204" pitchFamily="50" charset="-128"/>
                <a:ea typeface="ＭＳ Ｐゴシック" panose="020B0600070205080204" pitchFamily="50" charset="-128"/>
              </a:rPr>
              <a:t>-57</a:t>
            </a:r>
            <a:endParaRPr kumimoji="1" lang="ja-JP" altLang="en-US" sz="800" b="1" dirty="0">
              <a:solidFill>
                <a:schemeClr val="tx1"/>
              </a:solidFill>
              <a:highlight>
                <a:srgbClr val="00FFFF"/>
              </a:highlight>
              <a:latin typeface="ＭＳ Ｐゴシック" panose="020B0600070205080204" pitchFamily="50" charset="-128"/>
              <a:ea typeface="ＭＳ Ｐゴシック" panose="020B0600070205080204" pitchFamily="50" charset="-128"/>
            </a:endParaRPr>
          </a:p>
        </p:txBody>
      </p:sp>
      <p:sp>
        <p:nvSpPr>
          <p:cNvPr id="174" name="吹き出し: 線 173">
            <a:extLst>
              <a:ext uri="{FF2B5EF4-FFF2-40B4-BE49-F238E27FC236}">
                <a16:creationId xmlns:a16="http://schemas.microsoft.com/office/drawing/2014/main" id="{0547F2F8-C056-44EC-81D2-0E1C8A89EE2B}"/>
              </a:ext>
            </a:extLst>
          </p:cNvPr>
          <p:cNvSpPr/>
          <p:nvPr/>
        </p:nvSpPr>
        <p:spPr>
          <a:xfrm>
            <a:off x="700786" y="2735580"/>
            <a:ext cx="552449" cy="237489"/>
          </a:xfrm>
          <a:prstGeom prst="borderCallout1">
            <a:avLst>
              <a:gd name="adj1" fmla="val 2752"/>
              <a:gd name="adj2" fmla="val 54224"/>
              <a:gd name="adj3" fmla="val -41577"/>
              <a:gd name="adj4" fmla="val 57529"/>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86)44</a:t>
            </a:r>
          </a:p>
          <a:p>
            <a:pPr algn="ctr"/>
            <a:r>
              <a:rPr kumimoji="1" lang="en-US" altLang="ja-JP" sz="800" b="1" dirty="0" smtClean="0">
                <a:solidFill>
                  <a:schemeClr val="tx1"/>
                </a:solidFill>
                <a:latin typeface="ＭＳ Ｐゴシック" panose="020B0600070205080204" pitchFamily="50" charset="-128"/>
                <a:ea typeface="ＭＳ Ｐゴシック" panose="020B0600070205080204" pitchFamily="50" charset="-128"/>
              </a:rPr>
              <a:t>-42</a:t>
            </a:r>
            <a:endParaRPr kumimoji="1" lang="ja-JP" altLang="en-US" sz="800" b="1" dirty="0">
              <a:solidFill>
                <a:schemeClr val="tx1"/>
              </a:solidFill>
              <a:highlight>
                <a:srgbClr val="00FFFF"/>
              </a:highlight>
              <a:latin typeface="ＭＳ Ｐゴシック" panose="020B0600070205080204" pitchFamily="50" charset="-128"/>
              <a:ea typeface="ＭＳ Ｐゴシック" panose="020B0600070205080204" pitchFamily="50" charset="-128"/>
            </a:endParaRPr>
          </a:p>
        </p:txBody>
      </p:sp>
      <p:sp>
        <p:nvSpPr>
          <p:cNvPr id="175" name="吹き出し: 線 174">
            <a:extLst>
              <a:ext uri="{FF2B5EF4-FFF2-40B4-BE49-F238E27FC236}">
                <a16:creationId xmlns:a16="http://schemas.microsoft.com/office/drawing/2014/main" id="{8D5B2053-775F-4D30-B505-8FB3170CC660}"/>
              </a:ext>
            </a:extLst>
          </p:cNvPr>
          <p:cNvSpPr/>
          <p:nvPr/>
        </p:nvSpPr>
        <p:spPr>
          <a:xfrm>
            <a:off x="878586" y="1089660"/>
            <a:ext cx="552449" cy="237489"/>
          </a:xfrm>
          <a:prstGeom prst="borderCallout1">
            <a:avLst>
              <a:gd name="adj1" fmla="val 2752"/>
              <a:gd name="adj2" fmla="val 54224"/>
              <a:gd name="adj3" fmla="val -41577"/>
              <a:gd name="adj4" fmla="val 57529"/>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135)131</a:t>
            </a:r>
          </a:p>
          <a:p>
            <a:pPr algn="ctr"/>
            <a:r>
              <a:rPr kumimoji="1" lang="en-US" altLang="ja-JP" sz="800" b="1" dirty="0" smtClean="0">
                <a:solidFill>
                  <a:schemeClr val="tx1"/>
                </a:solidFill>
                <a:latin typeface="ＭＳ Ｐゴシック" panose="020B0600070205080204" pitchFamily="50" charset="-128"/>
                <a:ea typeface="ＭＳ Ｐゴシック" panose="020B0600070205080204" pitchFamily="50" charset="-128"/>
              </a:rPr>
              <a:t>-4</a:t>
            </a:r>
            <a:endParaRPr kumimoji="1" lang="ja-JP" altLang="en-US" sz="800" b="1" dirty="0">
              <a:solidFill>
                <a:schemeClr val="tx1"/>
              </a:solidFill>
              <a:highlight>
                <a:srgbClr val="00FFFF"/>
              </a:highlight>
              <a:latin typeface="ＭＳ Ｐゴシック" panose="020B0600070205080204" pitchFamily="50" charset="-128"/>
              <a:ea typeface="ＭＳ Ｐゴシック" panose="020B0600070205080204" pitchFamily="50" charset="-128"/>
            </a:endParaRPr>
          </a:p>
        </p:txBody>
      </p:sp>
      <p:sp>
        <p:nvSpPr>
          <p:cNvPr id="176" name="吹き出し: 線 175">
            <a:extLst>
              <a:ext uri="{FF2B5EF4-FFF2-40B4-BE49-F238E27FC236}">
                <a16:creationId xmlns:a16="http://schemas.microsoft.com/office/drawing/2014/main" id="{1136F7DD-0B6C-4EFA-89B6-A1956593B569}"/>
              </a:ext>
            </a:extLst>
          </p:cNvPr>
          <p:cNvSpPr/>
          <p:nvPr/>
        </p:nvSpPr>
        <p:spPr>
          <a:xfrm>
            <a:off x="2183383" y="1037590"/>
            <a:ext cx="556261" cy="253365"/>
          </a:xfrm>
          <a:prstGeom prst="borderCallout1">
            <a:avLst>
              <a:gd name="adj1" fmla="val 102354"/>
              <a:gd name="adj2" fmla="val 48560"/>
              <a:gd name="adj3" fmla="val 206194"/>
              <a:gd name="adj4" fmla="val 393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(119)111</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-8</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177" name="吹き出し: 線 176">
            <a:extLst>
              <a:ext uri="{FF2B5EF4-FFF2-40B4-BE49-F238E27FC236}">
                <a16:creationId xmlns:a16="http://schemas.microsoft.com/office/drawing/2014/main" id="{51B86E7E-367B-4B30-A8A3-A258218B7419}"/>
              </a:ext>
            </a:extLst>
          </p:cNvPr>
          <p:cNvSpPr/>
          <p:nvPr/>
        </p:nvSpPr>
        <p:spPr>
          <a:xfrm>
            <a:off x="1538986" y="2344420"/>
            <a:ext cx="552449" cy="237489"/>
          </a:xfrm>
          <a:prstGeom prst="borderCallout1">
            <a:avLst>
              <a:gd name="adj1" fmla="val 4891"/>
              <a:gd name="adj2" fmla="val 54224"/>
              <a:gd name="adj3" fmla="val -41577"/>
              <a:gd name="adj4" fmla="val 53851"/>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(127)163</a:t>
            </a:r>
            <a:endParaRPr kumimoji="1" lang="en-US" altLang="ja-JP" sz="800" b="1" dirty="0">
              <a:solidFill>
                <a:srgbClr val="FF0000"/>
              </a:solidFill>
              <a:latin typeface="ＭＳ Ｐゴシック" panose="020B0600070205080204" pitchFamily="50" charset="-128"/>
              <a:ea typeface="ＭＳ Ｐゴシック" panose="020B0600070205080204" pitchFamily="50" charset="-128"/>
            </a:endParaRPr>
          </a:p>
          <a:p>
            <a:pPr algn="ctr"/>
            <a:r>
              <a:rPr kumimoji="1" lang="en-US" altLang="ja-JP" sz="800" b="1" dirty="0">
                <a:solidFill>
                  <a:schemeClr val="tx1"/>
                </a:solidFill>
                <a:latin typeface="ＭＳ Ｐゴシック" panose="020B0600070205080204" pitchFamily="50" charset="-128"/>
                <a:ea typeface="ＭＳ Ｐゴシック" panose="020B0600070205080204" pitchFamily="50" charset="-128"/>
              </a:rPr>
              <a:t>+36</a:t>
            </a:r>
            <a:endParaRPr kumimoji="1" lang="ja-JP" altLang="en-US" sz="800" b="1" dirty="0">
              <a:solidFill>
                <a:schemeClr val="tx1"/>
              </a:solidFill>
              <a:latin typeface="ＭＳ Ｐゴシック" panose="020B0600070205080204" pitchFamily="50" charset="-128"/>
              <a:ea typeface="ＭＳ Ｐゴシック" panose="020B0600070205080204" pitchFamily="50" charset="-128"/>
            </a:endParaRPr>
          </a:p>
        </p:txBody>
      </p:sp>
      <p:sp>
        <p:nvSpPr>
          <p:cNvPr id="178" name="吹き出し: 線 177">
            <a:extLst>
              <a:ext uri="{FF2B5EF4-FFF2-40B4-BE49-F238E27FC236}">
                <a16:creationId xmlns:a16="http://schemas.microsoft.com/office/drawing/2014/main" id="{4DDB1412-859F-4775-BD2B-A7D8C836D516}"/>
              </a:ext>
            </a:extLst>
          </p:cNvPr>
          <p:cNvSpPr/>
          <p:nvPr/>
        </p:nvSpPr>
        <p:spPr>
          <a:xfrm>
            <a:off x="2168906" y="1917700"/>
            <a:ext cx="552449" cy="237489"/>
          </a:xfrm>
          <a:prstGeom prst="borderCallout1">
            <a:avLst>
              <a:gd name="adj1" fmla="val 96870"/>
              <a:gd name="adj2" fmla="val 48707"/>
              <a:gd name="adj3" fmla="val 138103"/>
              <a:gd name="adj4" fmla="val 48334"/>
            </a:avLst>
          </a:prstGeom>
          <a:solidFill>
            <a:srgbClr val="FF99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(99)133</a:t>
            </a:r>
          </a:p>
          <a:p>
            <a:pPr algn="ctr"/>
            <a:r>
              <a:rPr kumimoji="1" lang="en-US" altLang="ja-JP" sz="800" b="1" dirty="0">
                <a:solidFill>
                  <a:schemeClr val="tx1"/>
                </a:solidFill>
                <a:latin typeface="ＭＳ Ｐゴシック" panose="020B0600070205080204" pitchFamily="50" charset="-128"/>
                <a:ea typeface="ＭＳ Ｐゴシック" panose="020B0600070205080204" pitchFamily="50" charset="-128"/>
              </a:rPr>
              <a:t>+34</a:t>
            </a:r>
            <a:endParaRPr kumimoji="1" lang="ja-JP" altLang="en-US" sz="800" b="1" dirty="0">
              <a:solidFill>
                <a:schemeClr val="tx1"/>
              </a:solidFill>
              <a:latin typeface="ＭＳ Ｐゴシック" panose="020B0600070205080204" pitchFamily="50" charset="-128"/>
              <a:ea typeface="ＭＳ Ｐゴシック" panose="020B0600070205080204" pitchFamily="50" charset="-128"/>
            </a:endParaRPr>
          </a:p>
        </p:txBody>
      </p:sp>
      <p:sp>
        <p:nvSpPr>
          <p:cNvPr id="179" name="吹き出し: 線 178">
            <a:extLst>
              <a:ext uri="{FF2B5EF4-FFF2-40B4-BE49-F238E27FC236}">
                <a16:creationId xmlns:a16="http://schemas.microsoft.com/office/drawing/2014/main" id="{A02536EE-2193-434A-B7D5-91C19ABD69FA}"/>
              </a:ext>
            </a:extLst>
          </p:cNvPr>
          <p:cNvSpPr/>
          <p:nvPr/>
        </p:nvSpPr>
        <p:spPr>
          <a:xfrm>
            <a:off x="2194306" y="2623820"/>
            <a:ext cx="552449" cy="237489"/>
          </a:xfrm>
          <a:prstGeom prst="borderCallout1">
            <a:avLst>
              <a:gd name="adj1" fmla="val 45533"/>
              <a:gd name="adj2" fmla="val -948"/>
              <a:gd name="adj3" fmla="val 41846"/>
              <a:gd name="adj4" fmla="val -77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(28)31</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+3</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180" name="吹き出し: 線 179">
            <a:extLst>
              <a:ext uri="{FF2B5EF4-FFF2-40B4-BE49-F238E27FC236}">
                <a16:creationId xmlns:a16="http://schemas.microsoft.com/office/drawing/2014/main" id="{9FE6FCE7-07B5-4DDC-949D-B403025F91BB}"/>
              </a:ext>
            </a:extLst>
          </p:cNvPr>
          <p:cNvSpPr/>
          <p:nvPr/>
        </p:nvSpPr>
        <p:spPr>
          <a:xfrm>
            <a:off x="1660906" y="1816100"/>
            <a:ext cx="552449" cy="237489"/>
          </a:xfrm>
          <a:prstGeom prst="borderCallout1">
            <a:avLst>
              <a:gd name="adj1" fmla="val 96870"/>
              <a:gd name="adj2" fmla="val 48707"/>
              <a:gd name="adj3" fmla="val 135964"/>
              <a:gd name="adj4" fmla="val -178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(156)99</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-57</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181" name="吹き出し: 線 180">
            <a:extLst>
              <a:ext uri="{FF2B5EF4-FFF2-40B4-BE49-F238E27FC236}">
                <a16:creationId xmlns:a16="http://schemas.microsoft.com/office/drawing/2014/main" id="{3D4DE1BD-588A-4DC9-9697-0D5615755AFF}"/>
              </a:ext>
            </a:extLst>
          </p:cNvPr>
          <p:cNvSpPr/>
          <p:nvPr/>
        </p:nvSpPr>
        <p:spPr>
          <a:xfrm>
            <a:off x="787146" y="2293620"/>
            <a:ext cx="552449" cy="237489"/>
          </a:xfrm>
          <a:prstGeom prst="borderCallout1">
            <a:avLst>
              <a:gd name="adj1" fmla="val 34838"/>
              <a:gd name="adj2" fmla="val 99281"/>
              <a:gd name="adj3" fmla="val 65376"/>
              <a:gd name="adj4" fmla="val 1081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(125)98</a:t>
            </a:r>
          </a:p>
          <a:p>
            <a:pPr algn="ct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-27</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182" name="吹き出し: 線 181">
            <a:extLst>
              <a:ext uri="{FF2B5EF4-FFF2-40B4-BE49-F238E27FC236}">
                <a16:creationId xmlns:a16="http://schemas.microsoft.com/office/drawing/2014/main" id="{0A1B9143-DC2D-47D5-A7D5-AA2FC6F7EEF5}"/>
              </a:ext>
            </a:extLst>
          </p:cNvPr>
          <p:cNvSpPr/>
          <p:nvPr/>
        </p:nvSpPr>
        <p:spPr>
          <a:xfrm>
            <a:off x="1345946" y="2827020"/>
            <a:ext cx="552449" cy="237489"/>
          </a:xfrm>
          <a:prstGeom prst="borderCallout1">
            <a:avLst>
              <a:gd name="adj1" fmla="val 62645"/>
              <a:gd name="adj2" fmla="val 891"/>
              <a:gd name="adj3" fmla="val 86766"/>
              <a:gd name="adj4" fmla="val -335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(97)112</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+15</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33" name="吹き出し: 線 232">
            <a:extLst>
              <a:ext uri="{FF2B5EF4-FFF2-40B4-BE49-F238E27FC236}">
                <a16:creationId xmlns:a16="http://schemas.microsoft.com/office/drawing/2014/main" id="{8769D5D2-A3D2-4F40-AA62-DC52A3FA7752}"/>
              </a:ext>
            </a:extLst>
          </p:cNvPr>
          <p:cNvSpPr/>
          <p:nvPr/>
        </p:nvSpPr>
        <p:spPr>
          <a:xfrm>
            <a:off x="1300226" y="3091180"/>
            <a:ext cx="552449" cy="237489"/>
          </a:xfrm>
          <a:prstGeom prst="borderCallout1">
            <a:avLst>
              <a:gd name="adj1" fmla="val 105426"/>
              <a:gd name="adj2" fmla="val 51466"/>
              <a:gd name="adj3" fmla="val 129547"/>
              <a:gd name="adj4" fmla="val 48333"/>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(94)72</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-22</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34" name="吹き出し: 線 233">
            <a:extLst>
              <a:ext uri="{FF2B5EF4-FFF2-40B4-BE49-F238E27FC236}">
                <a16:creationId xmlns:a16="http://schemas.microsoft.com/office/drawing/2014/main" id="{8228634E-380B-40D0-8E0F-C5A123989553}"/>
              </a:ext>
            </a:extLst>
          </p:cNvPr>
          <p:cNvSpPr/>
          <p:nvPr/>
        </p:nvSpPr>
        <p:spPr>
          <a:xfrm>
            <a:off x="2173986" y="3040380"/>
            <a:ext cx="552449" cy="237489"/>
          </a:xfrm>
          <a:prstGeom prst="borderCallout1">
            <a:avLst>
              <a:gd name="adj1" fmla="val 105426"/>
              <a:gd name="adj2" fmla="val 51466"/>
              <a:gd name="adj3" fmla="val 129547"/>
              <a:gd name="adj4" fmla="val 48333"/>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(104)85</a:t>
            </a:r>
          </a:p>
          <a:p>
            <a:pPr algn="ctr"/>
            <a:r>
              <a:rPr kumimoji="1" lang="en-US" altLang="ja-JP" sz="800" b="1" dirty="0">
                <a:solidFill>
                  <a:schemeClr val="tx1"/>
                </a:solidFill>
                <a:latin typeface="ＭＳ Ｐゴシック" panose="020B0600070205080204" pitchFamily="50" charset="-128"/>
                <a:ea typeface="ＭＳ Ｐゴシック" panose="020B0600070205080204" pitchFamily="50" charset="-128"/>
              </a:rPr>
              <a:t>-19</a:t>
            </a:r>
            <a:endParaRPr kumimoji="1" lang="ja-JP" altLang="en-US" sz="8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5" name="吹き出し: 線 234">
            <a:extLst>
              <a:ext uri="{FF2B5EF4-FFF2-40B4-BE49-F238E27FC236}">
                <a16:creationId xmlns:a16="http://schemas.microsoft.com/office/drawing/2014/main" id="{0849D6B9-669C-43EF-9982-4BBF203895FA}"/>
              </a:ext>
            </a:extLst>
          </p:cNvPr>
          <p:cNvSpPr/>
          <p:nvPr/>
        </p:nvSpPr>
        <p:spPr>
          <a:xfrm>
            <a:off x="1792986" y="1490980"/>
            <a:ext cx="552449" cy="237489"/>
          </a:xfrm>
          <a:prstGeom prst="borderCallout1">
            <a:avLst>
              <a:gd name="adj1" fmla="val 45533"/>
              <a:gd name="adj2" fmla="val -948"/>
              <a:gd name="adj3" fmla="val 31151"/>
              <a:gd name="adj4" fmla="val -123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(105)125</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+20</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92" name="吹き出し: 線 291">
            <a:extLst>
              <a:ext uri="{FF2B5EF4-FFF2-40B4-BE49-F238E27FC236}">
                <a16:creationId xmlns:a16="http://schemas.microsoft.com/office/drawing/2014/main" id="{BF6E696A-A13C-4230-A846-084BEDA52EC5}"/>
              </a:ext>
            </a:extLst>
          </p:cNvPr>
          <p:cNvSpPr/>
          <p:nvPr/>
        </p:nvSpPr>
        <p:spPr>
          <a:xfrm>
            <a:off x="2490470" y="3945890"/>
            <a:ext cx="562610" cy="268605"/>
          </a:xfrm>
          <a:prstGeom prst="borderCallout1">
            <a:avLst>
              <a:gd name="adj1" fmla="val 65214"/>
              <a:gd name="adj2" fmla="val 102597"/>
              <a:gd name="adj3" fmla="val 157564"/>
              <a:gd name="adj4" fmla="val 159186"/>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142)115</a:t>
            </a:r>
          </a:p>
          <a:p>
            <a:pPr algn="ctr"/>
            <a:r>
              <a:rPr kumimoji="1" lang="en-US" altLang="ja-JP" sz="800" b="1" dirty="0" smtClean="0">
                <a:solidFill>
                  <a:schemeClr val="tx1"/>
                </a:solidFill>
                <a:latin typeface="ＭＳ Ｐゴシック" panose="020B0600070205080204" pitchFamily="50" charset="-128"/>
                <a:ea typeface="ＭＳ Ｐゴシック" panose="020B0600070205080204" pitchFamily="50" charset="-128"/>
              </a:rPr>
              <a:t>-27</a:t>
            </a:r>
            <a:endParaRPr kumimoji="1" lang="ja-JP" altLang="en-US" sz="800" dirty="0">
              <a:solidFill>
                <a:schemeClr val="tx1"/>
              </a:solidFill>
              <a:highlight>
                <a:srgbClr val="00FFFF"/>
              </a:highlight>
              <a:latin typeface="ＭＳ Ｐゴシック" panose="020B0600070205080204" pitchFamily="50" charset="-128"/>
              <a:ea typeface="ＭＳ Ｐゴシック" panose="020B0600070205080204" pitchFamily="50" charset="-128"/>
            </a:endParaRPr>
          </a:p>
        </p:txBody>
      </p:sp>
      <p:sp>
        <p:nvSpPr>
          <p:cNvPr id="293" name="吹き出し: 線 292">
            <a:extLst>
              <a:ext uri="{FF2B5EF4-FFF2-40B4-BE49-F238E27FC236}">
                <a16:creationId xmlns:a16="http://schemas.microsoft.com/office/drawing/2014/main" id="{1A21FCD6-2EEB-4151-8EE1-124C869297D7}"/>
              </a:ext>
            </a:extLst>
          </p:cNvPr>
          <p:cNvSpPr/>
          <p:nvPr/>
        </p:nvSpPr>
        <p:spPr>
          <a:xfrm>
            <a:off x="3174999" y="1662430"/>
            <a:ext cx="556261" cy="253365"/>
          </a:xfrm>
          <a:prstGeom prst="borderCallout1">
            <a:avLst>
              <a:gd name="adj1" fmla="val 54234"/>
              <a:gd name="adj2" fmla="val 101528"/>
              <a:gd name="adj3" fmla="val 93913"/>
              <a:gd name="adj4" fmla="val 1151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278)278</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94" name="吹き出し: 線 293">
            <a:extLst>
              <a:ext uri="{FF2B5EF4-FFF2-40B4-BE49-F238E27FC236}">
                <a16:creationId xmlns:a16="http://schemas.microsoft.com/office/drawing/2014/main" id="{F093D860-16F2-4116-9DD6-CB34B76CBBE0}"/>
              </a:ext>
            </a:extLst>
          </p:cNvPr>
          <p:cNvSpPr/>
          <p:nvPr/>
        </p:nvSpPr>
        <p:spPr>
          <a:xfrm>
            <a:off x="2108199" y="4776470"/>
            <a:ext cx="556261" cy="253365"/>
          </a:xfrm>
          <a:prstGeom prst="borderCallout1">
            <a:avLst>
              <a:gd name="adj1" fmla="val 54234"/>
              <a:gd name="adj2" fmla="val 101528"/>
              <a:gd name="adj3" fmla="val 37773"/>
              <a:gd name="adj4" fmla="val 1306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123)123</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95" name="吹き出し: 線 294">
            <a:extLst>
              <a:ext uri="{FF2B5EF4-FFF2-40B4-BE49-F238E27FC236}">
                <a16:creationId xmlns:a16="http://schemas.microsoft.com/office/drawing/2014/main" id="{C491884F-B24D-4A66-B7E5-90ACD1B56E65}"/>
              </a:ext>
            </a:extLst>
          </p:cNvPr>
          <p:cNvSpPr/>
          <p:nvPr/>
        </p:nvSpPr>
        <p:spPr>
          <a:xfrm>
            <a:off x="2470150" y="4263390"/>
            <a:ext cx="552449" cy="237489"/>
          </a:xfrm>
          <a:prstGeom prst="borderCallout1">
            <a:avLst>
              <a:gd name="adj1" fmla="val 102431"/>
              <a:gd name="adj2" fmla="val 51649"/>
              <a:gd name="adj3" fmla="val 157782"/>
              <a:gd name="adj4" fmla="val 812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(424)422</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-2</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96" name="吹き出し: 線 295">
            <a:extLst>
              <a:ext uri="{FF2B5EF4-FFF2-40B4-BE49-F238E27FC236}">
                <a16:creationId xmlns:a16="http://schemas.microsoft.com/office/drawing/2014/main" id="{7358FF1D-BA3E-40F2-B20E-ACE175BB28EA}"/>
              </a:ext>
            </a:extLst>
          </p:cNvPr>
          <p:cNvSpPr/>
          <p:nvPr/>
        </p:nvSpPr>
        <p:spPr>
          <a:xfrm>
            <a:off x="4739386" y="4532122"/>
            <a:ext cx="562610" cy="238125"/>
          </a:xfrm>
          <a:prstGeom prst="borderCallout1">
            <a:avLst>
              <a:gd name="adj1" fmla="val 2249"/>
              <a:gd name="adj2" fmla="val 101029"/>
              <a:gd name="adj3" fmla="val -341439"/>
              <a:gd name="adj4" fmla="val 1126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(181)185</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+4</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97" name="吹き出し: 線 296">
            <a:extLst>
              <a:ext uri="{FF2B5EF4-FFF2-40B4-BE49-F238E27FC236}">
                <a16:creationId xmlns:a16="http://schemas.microsoft.com/office/drawing/2014/main" id="{FDAFE790-13E0-488E-987A-EB4C78BC3ACA}"/>
              </a:ext>
            </a:extLst>
          </p:cNvPr>
          <p:cNvSpPr/>
          <p:nvPr/>
        </p:nvSpPr>
        <p:spPr>
          <a:xfrm>
            <a:off x="4727194" y="3824986"/>
            <a:ext cx="562610" cy="238125"/>
          </a:xfrm>
          <a:prstGeom prst="borderCallout1">
            <a:avLst>
              <a:gd name="adj1" fmla="val 4809"/>
              <a:gd name="adj2" fmla="val 62022"/>
              <a:gd name="adj3" fmla="val -54719"/>
              <a:gd name="adj4" fmla="val 237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(164)179</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+15</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98" name="吹き出し: 線 297">
            <a:extLst>
              <a:ext uri="{FF2B5EF4-FFF2-40B4-BE49-F238E27FC236}">
                <a16:creationId xmlns:a16="http://schemas.microsoft.com/office/drawing/2014/main" id="{B78AEDA7-C33F-41DB-8A2E-5F7F958BFB7D}"/>
              </a:ext>
            </a:extLst>
          </p:cNvPr>
          <p:cNvSpPr/>
          <p:nvPr/>
        </p:nvSpPr>
        <p:spPr>
          <a:xfrm>
            <a:off x="4696714" y="4135882"/>
            <a:ext cx="562610" cy="238125"/>
          </a:xfrm>
          <a:prstGeom prst="borderCallout1">
            <a:avLst>
              <a:gd name="adj1" fmla="val 48329"/>
              <a:gd name="adj2" fmla="val 261"/>
              <a:gd name="adj3" fmla="val -85439"/>
              <a:gd name="adj4" fmla="val -17410"/>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(66)53</a:t>
            </a:r>
          </a:p>
          <a:p>
            <a:pPr algn="ctr"/>
            <a:r>
              <a:rPr kumimoji="1" lang="en-US" altLang="ja-JP" sz="800" b="1" dirty="0">
                <a:solidFill>
                  <a:schemeClr val="tx1"/>
                </a:solidFill>
                <a:latin typeface="ＭＳ Ｐゴシック" panose="020B0600070205080204" pitchFamily="50" charset="-128"/>
                <a:ea typeface="ＭＳ Ｐゴシック" panose="020B0600070205080204" pitchFamily="50" charset="-128"/>
              </a:rPr>
              <a:t>-13</a:t>
            </a:r>
            <a:endParaRPr kumimoji="1" lang="ja-JP" altLang="en-US" sz="800" b="1" dirty="0">
              <a:solidFill>
                <a:schemeClr val="tx1"/>
              </a:solidFill>
              <a:latin typeface="ＭＳ Ｐゴシック" panose="020B0600070205080204" pitchFamily="50" charset="-128"/>
              <a:ea typeface="ＭＳ Ｐゴシック" panose="020B0600070205080204" pitchFamily="50" charset="-128"/>
            </a:endParaRPr>
          </a:p>
        </p:txBody>
      </p:sp>
      <p:sp>
        <p:nvSpPr>
          <p:cNvPr id="300" name="吹き出し: 線 299">
            <a:extLst>
              <a:ext uri="{FF2B5EF4-FFF2-40B4-BE49-F238E27FC236}">
                <a16:creationId xmlns:a16="http://schemas.microsoft.com/office/drawing/2014/main" id="{032CE6A7-C838-4116-A2A9-2000F48B254C}"/>
              </a:ext>
            </a:extLst>
          </p:cNvPr>
          <p:cNvSpPr/>
          <p:nvPr/>
        </p:nvSpPr>
        <p:spPr>
          <a:xfrm>
            <a:off x="3617722" y="4440682"/>
            <a:ext cx="562610" cy="238125"/>
          </a:xfrm>
          <a:prstGeom prst="borderCallout1">
            <a:avLst>
              <a:gd name="adj1" fmla="val 27849"/>
              <a:gd name="adj2" fmla="val 115114"/>
              <a:gd name="adj3" fmla="val 47681"/>
              <a:gd name="adj4" fmla="val 963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(17)18</a:t>
            </a:r>
          </a:p>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4197705" y="3547020"/>
            <a:ext cx="400110" cy="1123950"/>
          </a:xfrm>
          <a:prstGeom prst="rect">
            <a:avLst/>
          </a:prstGeom>
          <a:noFill/>
        </p:spPr>
        <p:txBody>
          <a:bodyPr vert="eaVert" wrap="square" rtlCol="0">
            <a:spAutoFit/>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企業団地</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45" name="テキスト ボックス 144"/>
          <p:cNvSpPr txBox="1"/>
          <p:nvPr/>
        </p:nvSpPr>
        <p:spPr>
          <a:xfrm>
            <a:off x="3175904" y="2395316"/>
            <a:ext cx="400110" cy="1123950"/>
          </a:xfrm>
          <a:prstGeom prst="rect">
            <a:avLst/>
          </a:prstGeom>
          <a:noFill/>
        </p:spPr>
        <p:txBody>
          <a:bodyPr vert="eaVert" wrap="square" rtlCol="0">
            <a:spAutoFit/>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国道１７０号</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46" name="テキスト ボックス 145"/>
          <p:cNvSpPr txBox="1"/>
          <p:nvPr/>
        </p:nvSpPr>
        <p:spPr>
          <a:xfrm rot="1806011">
            <a:off x="2413910" y="5015145"/>
            <a:ext cx="400110" cy="1374770"/>
          </a:xfrm>
          <a:prstGeom prst="rect">
            <a:avLst/>
          </a:prstGeom>
          <a:noFill/>
        </p:spPr>
        <p:txBody>
          <a:bodyPr vert="eaVert" wrap="square" rtlCol="0">
            <a:spAutoFit/>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旧国道１７０号</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2500991" y="3524976"/>
            <a:ext cx="1124450" cy="307777"/>
          </a:xfrm>
          <a:prstGeom prst="rect">
            <a:avLst/>
          </a:prstGeom>
          <a:noFill/>
        </p:spPr>
        <p:txBody>
          <a:bodyPr wrap="square" rtlCol="0">
            <a:spAutoFit/>
          </a:bodyPr>
          <a:lstStyle/>
          <a:p>
            <a:pPr algn="ctr"/>
            <a:r>
              <a:rPr kumimoji="1" lang="ja-JP" altLang="en-US" sz="1400" dirty="0">
                <a:solidFill>
                  <a:srgbClr val="FF0000"/>
                </a:solidFill>
                <a:latin typeface="ＭＳ Ｐゴシック" panose="020B0600070205080204" pitchFamily="50" charset="-128"/>
                <a:ea typeface="ＭＳ Ｐゴシック" panose="020B0600070205080204" pitchFamily="50" charset="-128"/>
              </a:rPr>
              <a:t>美原太子線</a:t>
            </a:r>
          </a:p>
        </p:txBody>
      </p:sp>
      <p:sp>
        <p:nvSpPr>
          <p:cNvPr id="148" name="テキスト ボックス 147"/>
          <p:cNvSpPr txBox="1"/>
          <p:nvPr/>
        </p:nvSpPr>
        <p:spPr>
          <a:xfrm rot="375571">
            <a:off x="5672369" y="3474180"/>
            <a:ext cx="1404964" cy="307777"/>
          </a:xfrm>
          <a:prstGeom prst="rect">
            <a:avLst/>
          </a:prstGeom>
          <a:noFill/>
        </p:spPr>
        <p:txBody>
          <a:bodyPr wrap="square" rtlCol="0">
            <a:spAutoFit/>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rPr>
              <a:t>旧</a:t>
            </a:r>
            <a:r>
              <a:rPr kumimoji="1" lang="en-US" altLang="ja-JP" sz="1400" dirty="0" smtClean="0">
                <a:latin typeface="ＭＳ Ｐゴシック" panose="020B0600070205080204" pitchFamily="50" charset="-128"/>
                <a:ea typeface="ＭＳ Ｐゴシック" panose="020B0600070205080204"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rPr>
              <a:t>美原</a:t>
            </a:r>
            <a:r>
              <a:rPr kumimoji="1" lang="ja-JP" altLang="en-US" sz="1400" dirty="0">
                <a:latin typeface="ＭＳ Ｐゴシック" panose="020B0600070205080204" pitchFamily="50" charset="-128"/>
                <a:ea typeface="ＭＳ Ｐゴシック" panose="020B0600070205080204" pitchFamily="50" charset="-128"/>
              </a:rPr>
              <a:t>太子線</a:t>
            </a:r>
          </a:p>
        </p:txBody>
      </p:sp>
      <p:sp>
        <p:nvSpPr>
          <p:cNvPr id="15" name="スライド番号プレースホルダー 14"/>
          <p:cNvSpPr>
            <a:spLocks noGrp="1"/>
          </p:cNvSpPr>
          <p:nvPr>
            <p:ph type="sldNum" sz="quarter" idx="12"/>
          </p:nvPr>
        </p:nvSpPr>
        <p:spPr/>
        <p:txBody>
          <a:bodyPr/>
          <a:lstStyle/>
          <a:p>
            <a:fld id="{29269820-26C1-432F-B7F0-2C33C16B9066}" type="slidenum">
              <a:rPr kumimoji="1" lang="ja-JP" altLang="en-US" smtClean="0"/>
              <a:t>11</a:t>
            </a:fld>
            <a:endParaRPr kumimoji="1" lang="ja-JP" altLang="en-US"/>
          </a:p>
        </p:txBody>
      </p:sp>
      <p:sp>
        <p:nvSpPr>
          <p:cNvPr id="17" name="右矢印 16"/>
          <p:cNvSpPr/>
          <p:nvPr/>
        </p:nvSpPr>
        <p:spPr>
          <a:xfrm rot="13831093">
            <a:off x="2769295" y="2647325"/>
            <a:ext cx="400440" cy="14790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4197032" y="3685859"/>
            <a:ext cx="371158" cy="1014730"/>
          </a:xfrm>
          <a:custGeom>
            <a:avLst/>
            <a:gdLst>
              <a:gd name="connsiteX0" fmla="*/ 15875 w 393700"/>
              <a:gd name="connsiteY0" fmla="*/ 0 h 1047750"/>
              <a:gd name="connsiteX1" fmla="*/ 393700 w 393700"/>
              <a:gd name="connsiteY1" fmla="*/ 15875 h 1047750"/>
              <a:gd name="connsiteX2" fmla="*/ 387350 w 393700"/>
              <a:gd name="connsiteY2" fmla="*/ 511175 h 1047750"/>
              <a:gd name="connsiteX3" fmla="*/ 133350 w 393700"/>
              <a:gd name="connsiteY3" fmla="*/ 1047750 h 1047750"/>
              <a:gd name="connsiteX4" fmla="*/ 0 w 393700"/>
              <a:gd name="connsiteY4" fmla="*/ 539750 h 1047750"/>
              <a:gd name="connsiteX5" fmla="*/ 15875 w 393700"/>
              <a:gd name="connsiteY5"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700" h="1047750">
                <a:moveTo>
                  <a:pt x="15875" y="0"/>
                </a:moveTo>
                <a:lnTo>
                  <a:pt x="393700" y="15875"/>
                </a:lnTo>
                <a:cubicBezTo>
                  <a:pt x="391583" y="180975"/>
                  <a:pt x="389467" y="346075"/>
                  <a:pt x="387350" y="511175"/>
                </a:cubicBezTo>
                <a:lnTo>
                  <a:pt x="133350" y="1047750"/>
                </a:lnTo>
                <a:lnTo>
                  <a:pt x="0" y="539750"/>
                </a:lnTo>
                <a:lnTo>
                  <a:pt x="15875" y="0"/>
                </a:lnTo>
                <a:close/>
              </a:path>
            </a:pathLst>
          </a:custGeom>
          <a:solidFill>
            <a:srgbClr val="FF99CC">
              <a:alpha val="5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530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a:extLst>
              <a:ext uri="{FF2B5EF4-FFF2-40B4-BE49-F238E27FC236}">
                <a16:creationId xmlns:a16="http://schemas.microsoft.com/office/drawing/2014/main" id="{4FD475E8-91F7-4B59-A1D8-E0C42C6ED86B}"/>
              </a:ext>
            </a:extLst>
          </p:cNvPr>
          <p:cNvSpPr txBox="1"/>
          <p:nvPr/>
        </p:nvSpPr>
        <p:spPr>
          <a:xfrm>
            <a:off x="-3175" y="754772"/>
            <a:ext cx="2802819" cy="584201"/>
          </a:xfrm>
          <a:prstGeom prst="rect">
            <a:avLst/>
          </a:prstGeom>
          <a:solidFill>
            <a:schemeClr val="accent1">
              <a:lumMod val="40000"/>
              <a:lumOff val="60000"/>
              <a:alpha val="55000"/>
            </a:schemeClr>
          </a:solidFill>
        </p:spPr>
        <p:txBody>
          <a:bodyPr wrap="square">
            <a:spAutoFit/>
          </a:bodyPr>
          <a:lstStyle/>
          <a:p>
            <a:pPr eaLnBrk="1" hangingPunct="1">
              <a:defRPr/>
            </a:pPr>
            <a:r>
              <a:rPr lang="ja-JP" altLang="en-US" sz="2400" dirty="0">
                <a:latin typeface="ＭＳ ゴシック" panose="020B0609070205080204" pitchFamily="49" charset="-128"/>
                <a:ea typeface="ＭＳ ゴシック" panose="020B0609070205080204" pitchFamily="49" charset="-128"/>
              </a:rPr>
              <a:t>＜　経　　緯　＞</a:t>
            </a:r>
            <a:r>
              <a:rPr lang="ja-JP" altLang="en-US" sz="3200" dirty="0">
                <a:latin typeface="ＭＳ ゴシック" panose="020B0609070205080204" pitchFamily="49" charset="-128"/>
                <a:ea typeface="ＭＳ ゴシック" panose="020B0609070205080204" pitchFamily="49" charset="-128"/>
              </a:rPr>
              <a:t>　</a:t>
            </a:r>
          </a:p>
        </p:txBody>
      </p:sp>
      <p:graphicFrame>
        <p:nvGraphicFramePr>
          <p:cNvPr id="2" name="表 1">
            <a:extLst>
              <a:ext uri="{FF2B5EF4-FFF2-40B4-BE49-F238E27FC236}">
                <a16:creationId xmlns:a16="http://schemas.microsoft.com/office/drawing/2014/main" id="{274784C0-93B0-4D2E-B942-40D75C4E07AB}"/>
              </a:ext>
            </a:extLst>
          </p:cNvPr>
          <p:cNvGraphicFramePr>
            <a:graphicFrameLocks noGrp="1"/>
          </p:cNvGraphicFramePr>
          <p:nvPr>
            <p:extLst>
              <p:ext uri="{D42A27DB-BD31-4B8C-83A1-F6EECF244321}">
                <p14:modId xmlns:p14="http://schemas.microsoft.com/office/powerpoint/2010/main" val="2651708843"/>
              </p:ext>
            </p:extLst>
          </p:nvPr>
        </p:nvGraphicFramePr>
        <p:xfrm>
          <a:off x="94016" y="1461386"/>
          <a:ext cx="8964612" cy="5350266"/>
        </p:xfrm>
        <a:graphic>
          <a:graphicData uri="http://schemas.openxmlformats.org/drawingml/2006/table">
            <a:tbl>
              <a:tblPr firstRow="1" bandRow="1">
                <a:tableStyleId>{5C22544A-7EE6-4342-B048-85BDC9FD1C3A}</a:tableStyleId>
              </a:tblPr>
              <a:tblGrid>
                <a:gridCol w="1260202">
                  <a:extLst>
                    <a:ext uri="{9D8B030D-6E8A-4147-A177-3AD203B41FA5}">
                      <a16:colId xmlns:a16="http://schemas.microsoft.com/office/drawing/2014/main" val="772450188"/>
                    </a:ext>
                  </a:extLst>
                </a:gridCol>
                <a:gridCol w="7704410">
                  <a:extLst>
                    <a:ext uri="{9D8B030D-6E8A-4147-A177-3AD203B41FA5}">
                      <a16:colId xmlns:a16="http://schemas.microsoft.com/office/drawing/2014/main" val="2974467449"/>
                    </a:ext>
                  </a:extLst>
                </a:gridCol>
              </a:tblGrid>
              <a:tr h="683506">
                <a:tc>
                  <a:txBody>
                    <a:bodyPr/>
                    <a:lstStyle/>
                    <a:p>
                      <a:pPr algn="ctr"/>
                      <a:r>
                        <a:rPr kumimoji="1" lang="ja-JP" altLang="en-US" sz="1600" b="0" dirty="0">
                          <a:solidFill>
                            <a:schemeClr val="tx1"/>
                          </a:solidFill>
                          <a:latin typeface="+mn-ea"/>
                          <a:ea typeface="+mn-ea"/>
                        </a:rPr>
                        <a:t>年　次</a:t>
                      </a: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評　　　価　　　審　　　議　　　結　　　果</a:t>
                      </a: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6917123"/>
                  </a:ext>
                </a:extLst>
              </a:tr>
              <a:tr h="846667">
                <a:tc>
                  <a:txBody>
                    <a:bodyPr/>
                    <a:lstStyle/>
                    <a:p>
                      <a:pPr algn="ctr"/>
                      <a:r>
                        <a:rPr kumimoji="1" lang="ja-JP" altLang="en-US" sz="1600" b="0" dirty="0">
                          <a:latin typeface="+mn-ea"/>
                          <a:ea typeface="+mn-ea"/>
                        </a:rPr>
                        <a:t>平成</a:t>
                      </a:r>
                      <a:r>
                        <a:rPr kumimoji="1" lang="en-US" altLang="ja-JP" sz="1600" b="0" dirty="0">
                          <a:latin typeface="+mn-ea"/>
                          <a:ea typeface="+mn-ea"/>
                        </a:rPr>
                        <a:t>9</a:t>
                      </a:r>
                      <a:r>
                        <a:rPr kumimoji="1" lang="ja-JP" altLang="en-US" sz="1600" b="0" dirty="0">
                          <a:latin typeface="+mn-ea"/>
                          <a:ea typeface="+mn-ea"/>
                        </a:rPr>
                        <a:t>年度</a:t>
                      </a: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latin typeface="+mn-ea"/>
                          <a:ea typeface="+mn-ea"/>
                        </a:rPr>
                        <a:t>事前評価：事業実施</a:t>
                      </a: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9793381"/>
                  </a:ext>
                </a:extLst>
              </a:tr>
              <a:tr h="8918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n-ea"/>
                          <a:ea typeface="+mn-ea"/>
                        </a:rPr>
                        <a:t>平成</a:t>
                      </a:r>
                      <a:r>
                        <a:rPr kumimoji="1" lang="en-US" altLang="ja-JP" sz="1600" b="0" dirty="0">
                          <a:latin typeface="+mn-ea"/>
                          <a:ea typeface="+mn-ea"/>
                        </a:rPr>
                        <a:t>18</a:t>
                      </a:r>
                      <a:r>
                        <a:rPr kumimoji="1" lang="ja-JP" altLang="en-US" sz="1600" b="0" dirty="0">
                          <a:latin typeface="+mn-ea"/>
                          <a:ea typeface="+mn-ea"/>
                        </a:rPr>
                        <a:t>年度</a:t>
                      </a: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latin typeface="+mn-ea"/>
                          <a:ea typeface="+mn-ea"/>
                        </a:rPr>
                        <a:t>再 評 価</a:t>
                      </a:r>
                      <a:r>
                        <a:rPr kumimoji="1" lang="ja-JP" altLang="en-US" sz="1600" b="0" baseline="0" dirty="0">
                          <a:solidFill>
                            <a:schemeClr val="tx1"/>
                          </a:solidFill>
                          <a:latin typeface="+mn-ea"/>
                          <a:ea typeface="+mn-ea"/>
                        </a:rPr>
                        <a:t> </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事業継続</a:t>
                      </a:r>
                      <a:r>
                        <a:rPr kumimoji="1" lang="en-US" altLang="ja-JP" sz="1600" b="0" dirty="0">
                          <a:solidFill>
                            <a:schemeClr val="tx1"/>
                          </a:solidFill>
                          <a:latin typeface="+mn-ea"/>
                          <a:ea typeface="+mn-ea"/>
                        </a:rPr>
                        <a:t>〕</a:t>
                      </a:r>
                      <a:r>
                        <a:rPr lang="ja-JP" altLang="en-US" sz="1400" dirty="0">
                          <a:solidFill>
                            <a:schemeClr val="tx1"/>
                          </a:solidFill>
                          <a:latin typeface="+mn-ea"/>
                          <a:ea typeface="+mn-ea"/>
                        </a:rPr>
                        <a:t>　</a:t>
                      </a:r>
                      <a:r>
                        <a:rPr lang="en-US" altLang="ja-JP" sz="1400" dirty="0">
                          <a:solidFill>
                            <a:schemeClr val="tx1"/>
                          </a:solidFill>
                          <a:latin typeface="+mn-ea"/>
                          <a:ea typeface="+mn-ea"/>
                        </a:rPr>
                        <a:t>※</a:t>
                      </a:r>
                      <a:r>
                        <a:rPr lang="ja-JP" altLang="en-US" sz="1400" dirty="0">
                          <a:solidFill>
                            <a:schemeClr val="tx1"/>
                          </a:solidFill>
                          <a:latin typeface="+mn-ea"/>
                          <a:ea typeface="+mn-ea"/>
                        </a:rPr>
                        <a:t>意見具申より抜粋</a:t>
                      </a:r>
                      <a:endParaRPr kumimoji="1" lang="en-US" altLang="ja-JP" sz="1400" b="0" dirty="0">
                        <a:solidFill>
                          <a:schemeClr val="tx1"/>
                        </a:solidFill>
                        <a:latin typeface="+mn-ea"/>
                        <a:ea typeface="+mn-ea"/>
                      </a:endParaRPr>
                    </a:p>
                    <a:p>
                      <a:r>
                        <a:rPr kumimoji="1" lang="ja-JP" altLang="en-US" sz="1600" b="0" dirty="0">
                          <a:solidFill>
                            <a:schemeClr val="tx1"/>
                          </a:solidFill>
                          <a:latin typeface="+mn-ea"/>
                          <a:ea typeface="+mn-ea"/>
                        </a:rPr>
                        <a:t>・事業については、必要性が認められ、かつ、事業進捗上も特段の支障がないと考えられるため</a:t>
                      </a: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121635"/>
                  </a:ext>
                </a:extLst>
              </a:tr>
              <a:tr h="951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n-ea"/>
                          <a:ea typeface="+mn-ea"/>
                        </a:rPr>
                        <a:t>平成</a:t>
                      </a:r>
                      <a:r>
                        <a:rPr kumimoji="1" lang="en-US" altLang="ja-JP" sz="1600" b="0" dirty="0">
                          <a:latin typeface="+mn-ea"/>
                          <a:ea typeface="+mn-ea"/>
                        </a:rPr>
                        <a:t>24</a:t>
                      </a:r>
                      <a:r>
                        <a:rPr kumimoji="1" lang="ja-JP" altLang="en-US" sz="1600" b="0" dirty="0">
                          <a:latin typeface="+mn-ea"/>
                          <a:ea typeface="+mn-ea"/>
                        </a:rPr>
                        <a:t>年度</a:t>
                      </a: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a:txBody>
                    <a:bodyPr/>
                    <a:lstStyle/>
                    <a:p>
                      <a:pPr eaLnBrk="1" hangingPunct="1">
                        <a:spcBef>
                          <a:spcPct val="0"/>
                        </a:spcBef>
                        <a:buFontTx/>
                        <a:buNone/>
                      </a:pPr>
                      <a:r>
                        <a:rPr lang="ja-JP" altLang="en-US" sz="1600" dirty="0">
                          <a:solidFill>
                            <a:schemeClr val="tx1"/>
                          </a:solidFill>
                          <a:latin typeface="+mn-ea"/>
                          <a:ea typeface="+mn-ea"/>
                        </a:rPr>
                        <a:t>再々評価：</a:t>
                      </a:r>
                      <a:r>
                        <a:rPr lang="en-US" altLang="ja-JP" sz="1600" dirty="0">
                          <a:solidFill>
                            <a:schemeClr val="tx1"/>
                          </a:solidFill>
                          <a:latin typeface="+mn-ea"/>
                          <a:ea typeface="+mn-ea"/>
                        </a:rPr>
                        <a:t>〔</a:t>
                      </a:r>
                      <a:r>
                        <a:rPr lang="ja-JP" altLang="en-US" sz="1600" dirty="0">
                          <a:solidFill>
                            <a:schemeClr val="tx1"/>
                          </a:solidFill>
                          <a:latin typeface="+mn-ea"/>
                          <a:ea typeface="+mn-ea"/>
                        </a:rPr>
                        <a:t>事業継続（一部休止）</a:t>
                      </a:r>
                      <a:r>
                        <a:rPr lang="en-US" altLang="ja-JP" sz="1600" dirty="0">
                          <a:solidFill>
                            <a:schemeClr val="tx1"/>
                          </a:solidFill>
                          <a:latin typeface="+mn-ea"/>
                          <a:ea typeface="+mn-ea"/>
                        </a:rPr>
                        <a:t>〕</a:t>
                      </a:r>
                      <a:r>
                        <a:rPr lang="ja-JP" altLang="en-US" sz="1600" dirty="0">
                          <a:solidFill>
                            <a:schemeClr val="tx1"/>
                          </a:solidFill>
                          <a:latin typeface="+mn-ea"/>
                          <a:ea typeface="+mn-ea"/>
                        </a:rPr>
                        <a:t>　</a:t>
                      </a:r>
                      <a:r>
                        <a:rPr lang="en-US" altLang="ja-JP" sz="1400" dirty="0">
                          <a:solidFill>
                            <a:schemeClr val="tx1"/>
                          </a:solidFill>
                          <a:latin typeface="+mn-ea"/>
                          <a:ea typeface="+mn-ea"/>
                        </a:rPr>
                        <a:t>※</a:t>
                      </a:r>
                      <a:r>
                        <a:rPr lang="ja-JP" altLang="en-US" sz="1400" dirty="0">
                          <a:solidFill>
                            <a:schemeClr val="tx1"/>
                          </a:solidFill>
                          <a:latin typeface="+mn-ea"/>
                          <a:ea typeface="+mn-ea"/>
                        </a:rPr>
                        <a:t>意見具申より抜粋</a:t>
                      </a:r>
                      <a:endParaRPr lang="en-US" altLang="ja-JP" sz="1400" dirty="0">
                        <a:solidFill>
                          <a:schemeClr val="tx1"/>
                        </a:solidFill>
                        <a:latin typeface="+mn-ea"/>
                        <a:ea typeface="+mn-ea"/>
                      </a:endParaRPr>
                    </a:p>
                    <a:p>
                      <a:pPr eaLnBrk="1" hangingPunct="1">
                        <a:spcBef>
                          <a:spcPct val="0"/>
                        </a:spcBef>
                        <a:buFontTx/>
                        <a:buNone/>
                      </a:pPr>
                      <a:r>
                        <a:rPr lang="ja-JP" altLang="en-US" sz="1600" dirty="0">
                          <a:solidFill>
                            <a:schemeClr val="tx1"/>
                          </a:solidFill>
                          <a:latin typeface="+mn-ea"/>
                          <a:ea typeface="+mn-ea"/>
                        </a:rPr>
                        <a:t>・</a:t>
                      </a:r>
                      <a:r>
                        <a:rPr lang="ja-JP" altLang="ja-JP" sz="1600" dirty="0">
                          <a:solidFill>
                            <a:schemeClr val="tx1"/>
                          </a:solidFill>
                          <a:latin typeface="+mn-ea"/>
                          <a:ea typeface="+mn-ea"/>
                        </a:rPr>
                        <a:t>平面</a:t>
                      </a:r>
                      <a:r>
                        <a:rPr lang="ja-JP" altLang="en-US" sz="1600" dirty="0">
                          <a:solidFill>
                            <a:schemeClr val="tx1"/>
                          </a:solidFill>
                          <a:latin typeface="+mn-ea"/>
                          <a:ea typeface="+mn-ea"/>
                        </a:rPr>
                        <a:t>道路は事業継続</a:t>
                      </a:r>
                      <a:r>
                        <a:rPr lang="ja-JP" altLang="ja-JP" sz="1600" dirty="0">
                          <a:solidFill>
                            <a:schemeClr val="tx1"/>
                          </a:solidFill>
                          <a:latin typeface="+mn-ea"/>
                          <a:ea typeface="+mn-ea"/>
                        </a:rPr>
                        <a:t>、</a:t>
                      </a:r>
                      <a:r>
                        <a:rPr lang="ja-JP" altLang="en-US" sz="1600" dirty="0">
                          <a:solidFill>
                            <a:schemeClr val="tx1"/>
                          </a:solidFill>
                          <a:latin typeface="+mn-ea"/>
                          <a:ea typeface="+mn-ea"/>
                        </a:rPr>
                        <a:t>鉄道の立体交差化は、鉄道事業者とコスト縮減の可能性などについて検討を進め、事業の実施判断を見極める必要があるため休止</a:t>
                      </a:r>
                      <a:endParaRPr lang="en-US" altLang="ja-JP" sz="1600" dirty="0">
                        <a:solidFill>
                          <a:schemeClr val="tx1"/>
                        </a:solidFill>
                        <a:latin typeface="+mn-ea"/>
                        <a:ea typeface="+mn-ea"/>
                      </a:endParaRP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188609954"/>
                  </a:ext>
                </a:extLst>
              </a:tr>
              <a:tr h="351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n-ea"/>
                          <a:ea typeface="+mn-ea"/>
                        </a:rPr>
                        <a:t>平成</a:t>
                      </a:r>
                      <a:r>
                        <a:rPr kumimoji="1" lang="en-US" altLang="ja-JP" sz="1600" b="0" dirty="0">
                          <a:latin typeface="+mn-ea"/>
                          <a:ea typeface="+mn-ea"/>
                        </a:rPr>
                        <a:t>26</a:t>
                      </a:r>
                      <a:r>
                        <a:rPr kumimoji="1" lang="ja-JP" altLang="en-US" sz="1600" b="0" dirty="0">
                          <a:latin typeface="+mn-ea"/>
                          <a:ea typeface="+mn-ea"/>
                        </a:rPr>
                        <a:t>年度</a:t>
                      </a: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a:txBody>
                    <a:bodyPr/>
                    <a:lstStyle/>
                    <a:p>
                      <a:pPr eaLnBrk="1" hangingPunct="1">
                        <a:spcBef>
                          <a:spcPct val="0"/>
                        </a:spcBef>
                        <a:buFontTx/>
                        <a:buNone/>
                      </a:pPr>
                      <a:r>
                        <a:rPr lang="ja-JP" altLang="en-US" sz="1600" dirty="0">
                          <a:solidFill>
                            <a:schemeClr val="tx1"/>
                          </a:solidFill>
                          <a:latin typeface="+mn-ea"/>
                          <a:ea typeface="+mn-ea"/>
                        </a:rPr>
                        <a:t>再々評価：</a:t>
                      </a:r>
                      <a:r>
                        <a:rPr lang="en-US" altLang="ja-JP" sz="1600" dirty="0">
                          <a:solidFill>
                            <a:schemeClr val="tx1"/>
                          </a:solidFill>
                          <a:latin typeface="+mn-ea"/>
                          <a:ea typeface="+mn-ea"/>
                        </a:rPr>
                        <a:t>〔</a:t>
                      </a:r>
                      <a:r>
                        <a:rPr lang="ja-JP" altLang="en-US" sz="1600" dirty="0">
                          <a:solidFill>
                            <a:schemeClr val="tx1"/>
                          </a:solidFill>
                          <a:latin typeface="+mn-ea"/>
                          <a:ea typeface="+mn-ea"/>
                        </a:rPr>
                        <a:t>事業継続（一部再開）</a:t>
                      </a:r>
                      <a:r>
                        <a:rPr lang="en-US" altLang="ja-JP" sz="1600" dirty="0">
                          <a:solidFill>
                            <a:schemeClr val="tx1"/>
                          </a:solidFill>
                          <a:latin typeface="+mn-ea"/>
                          <a:ea typeface="+mn-ea"/>
                        </a:rPr>
                        <a:t>〕</a:t>
                      </a:r>
                    </a:p>
                    <a:p>
                      <a:pPr eaLnBrk="1" hangingPunct="1">
                        <a:spcBef>
                          <a:spcPct val="0"/>
                        </a:spcBef>
                        <a:buFontTx/>
                        <a:buNone/>
                      </a:pPr>
                      <a:r>
                        <a:rPr lang="ja-JP" altLang="en-US" sz="1600" dirty="0">
                          <a:solidFill>
                            <a:schemeClr val="tx1"/>
                          </a:solidFill>
                          <a:latin typeface="+mn-ea"/>
                          <a:ea typeface="+mn-ea"/>
                        </a:rPr>
                        <a:t>・鉄道事業者との協議の結果、鉄道・道路交差の安全性を確保する必要が生じたため、鉄道立体交差化を再開　</a:t>
                      </a:r>
                      <a:r>
                        <a:rPr lang="en-US" altLang="ja-JP" sz="1600" dirty="0">
                          <a:solidFill>
                            <a:schemeClr val="tx1"/>
                          </a:solidFill>
                          <a:latin typeface="+mn-ea"/>
                          <a:ea typeface="+mn-ea"/>
                        </a:rPr>
                        <a:t>※</a:t>
                      </a:r>
                      <a:r>
                        <a:rPr lang="ja-JP" altLang="en-US" sz="1600" dirty="0">
                          <a:solidFill>
                            <a:schemeClr val="tx1"/>
                          </a:solidFill>
                          <a:latin typeface="+mn-ea"/>
                          <a:ea typeface="+mn-ea"/>
                        </a:rPr>
                        <a:t>早期に事業効果を発現させるため、再々評価審議に諮る</a:t>
                      </a:r>
                      <a:endParaRPr lang="en-US" altLang="ja-JP" sz="1600" dirty="0">
                        <a:solidFill>
                          <a:schemeClr val="tx1"/>
                        </a:solidFill>
                        <a:latin typeface="+mn-ea"/>
                        <a:ea typeface="+mn-ea"/>
                      </a:endParaRP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273641251"/>
                  </a:ext>
                </a:extLst>
              </a:tr>
              <a:tr h="909706">
                <a:tc>
                  <a:txBody>
                    <a:bodyPr/>
                    <a:lstStyle/>
                    <a:p>
                      <a:pPr algn="ctr"/>
                      <a:r>
                        <a:rPr kumimoji="1" lang="ja-JP" altLang="en-US" sz="1600" b="0" dirty="0">
                          <a:latin typeface="+mn-ea"/>
                          <a:ea typeface="+mn-ea"/>
                        </a:rPr>
                        <a:t>令和元年度</a:t>
                      </a:r>
                      <a:endParaRPr kumimoji="1" lang="en-US" altLang="ja-JP" sz="1600" b="0" dirty="0">
                        <a:latin typeface="+mn-ea"/>
                        <a:ea typeface="+mn-ea"/>
                      </a:endParaRPr>
                    </a:p>
                    <a:p>
                      <a:pPr algn="ctr"/>
                      <a:r>
                        <a:rPr kumimoji="1" lang="en-US" altLang="ja-JP" sz="1600" b="0" dirty="0">
                          <a:latin typeface="+mn-ea"/>
                          <a:ea typeface="+mn-ea"/>
                        </a:rPr>
                        <a:t>※</a:t>
                      </a:r>
                      <a:r>
                        <a:rPr kumimoji="1" lang="ja-JP" altLang="en-US" sz="1600" b="0" dirty="0">
                          <a:latin typeface="+mn-ea"/>
                          <a:ea typeface="+mn-ea"/>
                        </a:rPr>
                        <a:t>今回</a:t>
                      </a: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spcBef>
                          <a:spcPct val="0"/>
                        </a:spcBef>
                        <a:buFontTx/>
                        <a:buNone/>
                      </a:pPr>
                      <a:endParaRPr lang="en-US" altLang="ja-JP" sz="1600" dirty="0">
                        <a:solidFill>
                          <a:schemeClr val="tx1"/>
                        </a:solidFill>
                        <a:latin typeface="+mn-ea"/>
                        <a:ea typeface="+mn-ea"/>
                      </a:endParaRPr>
                    </a:p>
                    <a:p>
                      <a:pPr eaLnBrk="1" hangingPunct="1">
                        <a:spcBef>
                          <a:spcPct val="0"/>
                        </a:spcBef>
                        <a:buFontTx/>
                        <a:buNone/>
                      </a:pPr>
                      <a:r>
                        <a:rPr lang="ja-JP" altLang="en-US" sz="1600" dirty="0">
                          <a:solidFill>
                            <a:schemeClr val="tx1"/>
                          </a:solidFill>
                          <a:latin typeface="+mn-ea"/>
                          <a:ea typeface="+mn-ea"/>
                        </a:rPr>
                        <a:t>再々評価：</a:t>
                      </a:r>
                      <a:r>
                        <a:rPr lang="en-US" altLang="ja-JP" sz="1600" dirty="0">
                          <a:solidFill>
                            <a:schemeClr val="tx1"/>
                          </a:solidFill>
                          <a:latin typeface="+mn-ea"/>
                          <a:ea typeface="+mn-ea"/>
                        </a:rPr>
                        <a:t>〔</a:t>
                      </a:r>
                      <a:r>
                        <a:rPr lang="ja-JP" altLang="en-US" sz="1600" dirty="0">
                          <a:solidFill>
                            <a:schemeClr val="tx1"/>
                          </a:solidFill>
                          <a:latin typeface="+mn-ea"/>
                          <a:ea typeface="+mn-ea"/>
                        </a:rPr>
                        <a:t>事業継続</a:t>
                      </a:r>
                      <a:r>
                        <a:rPr lang="en-US" altLang="ja-JP" sz="1600" dirty="0">
                          <a:solidFill>
                            <a:schemeClr val="tx1"/>
                          </a:solidFill>
                          <a:latin typeface="+mn-ea"/>
                          <a:ea typeface="+mn-ea"/>
                        </a:rPr>
                        <a:t>〕</a:t>
                      </a:r>
                      <a:r>
                        <a:rPr lang="ja-JP" altLang="en-US" sz="1600" dirty="0">
                          <a:solidFill>
                            <a:schemeClr val="tx1"/>
                          </a:solidFill>
                          <a:latin typeface="+mn-ea"/>
                          <a:ea typeface="+mn-ea"/>
                        </a:rPr>
                        <a:t>（原案）</a:t>
                      </a:r>
                      <a:endParaRPr lang="en-US" altLang="ja-JP" sz="1600" dirty="0">
                        <a:solidFill>
                          <a:schemeClr val="tx1"/>
                        </a:solidFill>
                        <a:latin typeface="+mn-ea"/>
                        <a:ea typeface="+mn-ea"/>
                      </a:endParaRPr>
                    </a:p>
                    <a:p>
                      <a:pPr eaLnBrk="1" hangingPunct="1">
                        <a:spcBef>
                          <a:spcPct val="0"/>
                        </a:spcBef>
                        <a:buFontTx/>
                        <a:buNone/>
                      </a:pPr>
                      <a:endParaRPr lang="en-US" altLang="ja-JP" sz="1600" dirty="0">
                        <a:solidFill>
                          <a:schemeClr val="tx1"/>
                        </a:solidFill>
                        <a:latin typeface="+mn-ea"/>
                        <a:ea typeface="+mn-ea"/>
                      </a:endParaRPr>
                    </a:p>
                  </a:txBody>
                  <a:tcPr marL="91443" marR="91443"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1321661"/>
                  </a:ext>
                </a:extLst>
              </a:tr>
            </a:tbl>
          </a:graphicData>
        </a:graphic>
      </p:graphicFrame>
      <p:sp>
        <p:nvSpPr>
          <p:cNvPr id="5" name="Rectangle 2">
            <a:extLst>
              <a:ext uri="{FF2B5EF4-FFF2-40B4-BE49-F238E27FC236}">
                <a16:creationId xmlns:a16="http://schemas.microsoft.com/office/drawing/2014/main" id="{5D175A6C-F483-4436-93CA-0D86692F86B2}"/>
              </a:ext>
            </a:extLst>
          </p:cNvPr>
          <p:cNvSpPr txBox="1">
            <a:spLocks noChangeArrowheads="1"/>
          </p:cNvSpPr>
          <p:nvPr/>
        </p:nvSpPr>
        <p:spPr bwMode="auto">
          <a:xfrm>
            <a:off x="-3175" y="6350"/>
            <a:ext cx="9166225" cy="561975"/>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３．事業の休止及び再開理由</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について</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29269820-26C1-432F-B7F0-2C33C16B9066}" type="slidenum">
              <a:rPr kumimoji="1" lang="ja-JP" altLang="en-US" smtClean="0"/>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8E73FA-6677-4EF3-9591-B79E7B85F61E}"/>
              </a:ext>
            </a:extLst>
          </p:cNvPr>
          <p:cNvSpPr>
            <a:spLocks noGrp="1"/>
          </p:cNvSpPr>
          <p:nvPr>
            <p:ph type="subTitle" idx="1"/>
          </p:nvPr>
        </p:nvSpPr>
        <p:spPr>
          <a:xfrm>
            <a:off x="8958" y="565982"/>
            <a:ext cx="6868920" cy="846252"/>
          </a:xfrm>
        </p:spPr>
        <p:txBody>
          <a:bodyPr anchor="ctr">
            <a:normAutofit lnSpcReduction="10000"/>
          </a:bodyPr>
          <a:lstStyle/>
          <a:p>
            <a:pPr algn="l"/>
            <a:r>
              <a:rPr lang="ja-JP" altLang="en-US" dirty="0">
                <a:latin typeface="ＭＳ Ｐゴシック" panose="020B0600070205080204" pitchFamily="50" charset="-128"/>
                <a:ea typeface="ＭＳ Ｐゴシック" panose="020B0600070205080204" pitchFamily="50" charset="-128"/>
              </a:rPr>
              <a:t>平成</a:t>
            </a:r>
            <a:r>
              <a:rPr lang="en-US" altLang="ja-JP" dirty="0">
                <a:latin typeface="ＭＳ Ｐゴシック" panose="020B0600070205080204" pitchFamily="50" charset="-128"/>
                <a:ea typeface="ＭＳ Ｐゴシック" panose="020B0600070205080204" pitchFamily="50" charset="-128"/>
              </a:rPr>
              <a:t>24</a:t>
            </a:r>
            <a:r>
              <a:rPr lang="ja-JP" altLang="en-US" dirty="0">
                <a:latin typeface="ＭＳ Ｐゴシック" panose="020B0600070205080204" pitchFamily="50" charset="-128"/>
                <a:ea typeface="ＭＳ Ｐゴシック" panose="020B0600070205080204" pitchFamily="50" charset="-128"/>
              </a:rPr>
              <a:t>年度　再々評価</a:t>
            </a:r>
            <a:endParaRPr lang="en-US" altLang="ja-JP" dirty="0">
              <a:latin typeface="ＭＳ Ｐゴシック" panose="020B0600070205080204" pitchFamily="50" charset="-128"/>
              <a:ea typeface="ＭＳ Ｐゴシック" panose="020B0600070205080204" pitchFamily="50" charset="-128"/>
            </a:endParaRPr>
          </a:p>
          <a:p>
            <a:pPr algn="l"/>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平面道路：事業継続、鉄道高架：一部休止</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の理由</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A8453D4B-907E-49E9-8D2A-8DD2BE89B750}"/>
              </a:ext>
            </a:extLst>
          </p:cNvPr>
          <p:cNvSpPr/>
          <p:nvPr/>
        </p:nvSpPr>
        <p:spPr>
          <a:xfrm>
            <a:off x="406400" y="1402429"/>
            <a:ext cx="8209280" cy="2739211"/>
          </a:xfrm>
          <a:prstGeom prst="rect">
            <a:avLst/>
          </a:prstGeom>
        </p:spPr>
        <p:txBody>
          <a:bodyPr wrap="square">
            <a:spAutoFit/>
          </a:bodyPr>
          <a:lstStyle/>
          <a:p>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・平成</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20</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年６月に策定された、「財政再建プログラム（案）」において、建設事業費２割削減の方針。</a:t>
            </a: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1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・これを踏まえ、平成</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20</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年度以降、鉄道高架を「</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一時休止</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1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dirty="0">
                <a:latin typeface="ＭＳ Ｐゴシック" panose="020B0600070205080204" pitchFamily="50" charset="-128"/>
                <a:ea typeface="ＭＳ Ｐゴシック" panose="020B0600070205080204" pitchFamily="50" charset="-128"/>
              </a:rPr>
              <a:t>事業の必要性については変化</a:t>
            </a:r>
            <a:r>
              <a:rPr lang="ja-JP" altLang="en-US" dirty="0">
                <a:latin typeface="ＭＳ Ｐゴシック" panose="020B0600070205080204" pitchFamily="50" charset="-128"/>
                <a:ea typeface="ＭＳ Ｐゴシック" panose="020B0600070205080204" pitchFamily="50" charset="-128"/>
              </a:rPr>
              <a:t>なし。</a:t>
            </a:r>
            <a:endParaRPr lang="en-US" altLang="ja-JP" dirty="0">
              <a:latin typeface="ＭＳ Ｐゴシック" panose="020B0600070205080204" pitchFamily="50" charset="-128"/>
              <a:ea typeface="ＭＳ Ｐゴシック" panose="020B0600070205080204" pitchFamily="50" charset="-128"/>
            </a:endParaRPr>
          </a:p>
          <a:p>
            <a:endParaRPr lang="en-US" altLang="ja-JP" sz="1000"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・平面道路については、引き続き用地買収など「事業継続」。</a:t>
            </a:r>
            <a:endParaRPr lang="en-US" altLang="ja-JP" dirty="0">
              <a:latin typeface="ＭＳ Ｐゴシック" panose="020B0600070205080204" pitchFamily="50" charset="-128"/>
              <a:ea typeface="ＭＳ Ｐゴシック" panose="020B0600070205080204" pitchFamily="50" charset="-128"/>
            </a:endParaRPr>
          </a:p>
          <a:p>
            <a:endParaRPr lang="en-US" altLang="ja-JP" sz="1000"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・鉄道高架については、コスト縮減の可能性について検討し、事業の実施判断を見極めることとした。</a:t>
            </a:r>
          </a:p>
        </p:txBody>
      </p:sp>
      <p:sp>
        <p:nvSpPr>
          <p:cNvPr id="13" name="Rectangle 2">
            <a:extLst>
              <a:ext uri="{FF2B5EF4-FFF2-40B4-BE49-F238E27FC236}">
                <a16:creationId xmlns:a16="http://schemas.microsoft.com/office/drawing/2014/main" id="{7F59EEB5-A00B-40FC-92CC-ACE46293C697}"/>
              </a:ext>
            </a:extLst>
          </p:cNvPr>
          <p:cNvSpPr txBox="1">
            <a:spLocks noChangeArrowheads="1"/>
          </p:cNvSpPr>
          <p:nvPr/>
        </p:nvSpPr>
        <p:spPr bwMode="auto">
          <a:xfrm>
            <a:off x="-3175" y="6350"/>
            <a:ext cx="9166225" cy="561975"/>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３．事業の休止及び再開理由</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について</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8" name="字幕 2">
            <a:extLst>
              <a:ext uri="{FF2B5EF4-FFF2-40B4-BE49-F238E27FC236}">
                <a16:creationId xmlns:a16="http://schemas.microsoft.com/office/drawing/2014/main" id="{1E900A04-CAE2-42F4-930C-88CD5B8CCACC}"/>
              </a:ext>
            </a:extLst>
          </p:cNvPr>
          <p:cNvSpPr txBox="1">
            <a:spLocks/>
          </p:cNvSpPr>
          <p:nvPr/>
        </p:nvSpPr>
        <p:spPr>
          <a:xfrm>
            <a:off x="8958" y="4107465"/>
            <a:ext cx="6868920" cy="846252"/>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a:latin typeface="ＭＳ Ｐゴシック" panose="020B0600070205080204" pitchFamily="50" charset="-128"/>
                <a:ea typeface="ＭＳ Ｐゴシック" panose="020B0600070205080204" pitchFamily="50" charset="-128"/>
              </a:rPr>
              <a:t>平成</a:t>
            </a:r>
            <a:r>
              <a:rPr lang="en-US" altLang="ja-JP" dirty="0">
                <a:latin typeface="ＭＳ Ｐゴシック" panose="020B0600070205080204" pitchFamily="50" charset="-128"/>
                <a:ea typeface="ＭＳ Ｐゴシック" panose="020B0600070205080204" pitchFamily="50" charset="-128"/>
              </a:rPr>
              <a:t>26</a:t>
            </a:r>
            <a:r>
              <a:rPr lang="ja-JP" altLang="en-US" dirty="0">
                <a:latin typeface="ＭＳ Ｐゴシック" panose="020B0600070205080204" pitchFamily="50" charset="-128"/>
                <a:ea typeface="ＭＳ Ｐゴシック" panose="020B0600070205080204" pitchFamily="50" charset="-128"/>
              </a:rPr>
              <a:t>年度　再々評価</a:t>
            </a:r>
            <a:endParaRPr lang="en-US" altLang="ja-JP" dirty="0">
              <a:latin typeface="ＭＳ Ｐゴシック" panose="020B0600070205080204" pitchFamily="50" charset="-128"/>
              <a:ea typeface="ＭＳ Ｐゴシック" panose="020B0600070205080204" pitchFamily="50" charset="-128"/>
            </a:endParaRPr>
          </a:p>
          <a:p>
            <a:pPr algn="l"/>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平面道路：事業継続、鉄道高架：一部再開</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の理由</a:t>
            </a:r>
          </a:p>
        </p:txBody>
      </p:sp>
      <p:sp>
        <p:nvSpPr>
          <p:cNvPr id="12" name="テキスト ボックス 11">
            <a:extLst>
              <a:ext uri="{FF2B5EF4-FFF2-40B4-BE49-F238E27FC236}">
                <a16:creationId xmlns:a16="http://schemas.microsoft.com/office/drawing/2014/main" id="{59498B86-9C1C-453C-9E77-A5730142A954}"/>
              </a:ext>
            </a:extLst>
          </p:cNvPr>
          <p:cNvSpPr txBox="1"/>
          <p:nvPr/>
        </p:nvSpPr>
        <p:spPr>
          <a:xfrm>
            <a:off x="406400" y="4970921"/>
            <a:ext cx="8209280" cy="1354217"/>
          </a:xfrm>
          <a:prstGeom prst="rect">
            <a:avLst/>
          </a:prstGeom>
          <a:noFill/>
        </p:spPr>
        <p:txBody>
          <a:bodyPr wrap="square">
            <a:spAutoFit/>
          </a:bodyPr>
          <a:lstStyle/>
          <a:p>
            <a:pPr eaLnBrk="1" hangingPunct="1">
              <a:defRPr/>
            </a:pPr>
            <a:r>
              <a:rPr lang="ja-JP" altLang="en-US" dirty="0">
                <a:solidFill>
                  <a:schemeClr val="tx1"/>
                </a:solidFill>
                <a:latin typeface="ＭＳ Ｐゴシック" panose="020B0600070205080204" pitchFamily="50" charset="-128"/>
                <a:ea typeface="ＭＳ Ｐゴシック" panose="020B0600070205080204" pitchFamily="50" charset="-128"/>
              </a:rPr>
              <a:t>・地元市において、市道の踏切除却メリットがあるため、共同事業者として、協議を開始。</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defRPr/>
            </a:pPr>
            <a:endParaRPr lang="en-US" altLang="ja-JP" sz="10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dirty="0">
                <a:solidFill>
                  <a:schemeClr val="tx1"/>
                </a:solidFill>
                <a:latin typeface="ＭＳ Ｐゴシック" panose="020B0600070205080204" pitchFamily="50" charset="-128"/>
                <a:ea typeface="ＭＳ Ｐゴシック" panose="020B0600070205080204" pitchFamily="50" charset="-128"/>
              </a:rPr>
              <a:t>・上記の協議の結果</a:t>
            </a:r>
            <a:r>
              <a:rPr lang="ja-JP" altLang="en-US" dirty="0" smtClean="0">
                <a:solidFill>
                  <a:schemeClr val="tx1"/>
                </a:solidFill>
                <a:latin typeface="ＭＳ Ｐゴシック" panose="020B0600070205080204" pitchFamily="50" charset="-128"/>
                <a:ea typeface="ＭＳ Ｐゴシック" panose="020B0600070205080204" pitchFamily="50" charset="-128"/>
              </a:rPr>
              <a:t>、早期</a:t>
            </a:r>
            <a:r>
              <a:rPr lang="ja-JP" altLang="en-US" dirty="0">
                <a:solidFill>
                  <a:schemeClr val="tx1"/>
                </a:solidFill>
                <a:latin typeface="ＭＳ Ｐゴシック" panose="020B0600070205080204" pitchFamily="50" charset="-128"/>
                <a:ea typeface="ＭＳ Ｐゴシック" panose="020B0600070205080204" pitchFamily="50" charset="-128"/>
              </a:rPr>
              <a:t>に</a:t>
            </a:r>
            <a:r>
              <a:rPr lang="ja-JP" altLang="en-US" dirty="0" smtClean="0">
                <a:solidFill>
                  <a:schemeClr val="tx1"/>
                </a:solidFill>
                <a:latin typeface="ＭＳ Ｐゴシック" panose="020B0600070205080204" pitchFamily="50" charset="-128"/>
                <a:ea typeface="ＭＳ Ｐゴシック" panose="020B0600070205080204" pitchFamily="50" charset="-128"/>
              </a:rPr>
              <a:t>事業着手</a:t>
            </a:r>
            <a:r>
              <a:rPr lang="ja-JP" altLang="en-US" dirty="0">
                <a:solidFill>
                  <a:schemeClr val="tx1"/>
                </a:solidFill>
                <a:latin typeface="ＭＳ Ｐゴシック" panose="020B0600070205080204" pitchFamily="50" charset="-128"/>
                <a:ea typeface="ＭＳ Ｐゴシック" panose="020B0600070205080204" pitchFamily="50" charset="-128"/>
              </a:rPr>
              <a:t>するため、審議会に諮る必要が生じ、</a:t>
            </a:r>
            <a:r>
              <a:rPr lang="ja-JP" altLang="ja-JP" dirty="0">
                <a:latin typeface="ＭＳ Ｐゴシック" panose="020B0600070205080204" pitchFamily="50" charset="-128"/>
                <a:ea typeface="ＭＳ Ｐゴシック" panose="020B0600070205080204" pitchFamily="50" charset="-128"/>
              </a:rPr>
              <a:t>対応方針原案としては「一部</a:t>
            </a:r>
            <a:r>
              <a:rPr lang="ja-JP" altLang="en-US" dirty="0">
                <a:latin typeface="ＭＳ Ｐゴシック" panose="020B0600070205080204" pitchFamily="50" charset="-128"/>
                <a:ea typeface="ＭＳ Ｐゴシック" panose="020B0600070205080204" pitchFamily="50" charset="-128"/>
              </a:rPr>
              <a:t>再開</a:t>
            </a:r>
            <a:r>
              <a:rPr lang="ja-JP" altLang="ja-JP" dirty="0">
                <a:latin typeface="ＭＳ Ｐゴシック" panose="020B0600070205080204" pitchFamily="50" charset="-128"/>
                <a:ea typeface="ＭＳ Ｐゴシック" panose="020B0600070205080204" pitchFamily="50" charset="-128"/>
              </a:rPr>
              <a:t>」と</a:t>
            </a:r>
            <a:r>
              <a:rPr lang="ja-JP" altLang="en-US" dirty="0">
                <a:latin typeface="ＭＳ Ｐゴシック" panose="020B0600070205080204" pitchFamily="50" charset="-128"/>
                <a:ea typeface="ＭＳ Ｐゴシック" panose="020B0600070205080204" pitchFamily="50" charset="-128"/>
              </a:rPr>
              <a:t>した</a:t>
            </a:r>
            <a:r>
              <a:rPr lang="ja-JP" altLang="ja-JP" dirty="0">
                <a:latin typeface="ＭＳ Ｐゴシック" panose="020B0600070205080204" pitchFamily="50" charset="-128"/>
                <a:ea typeface="ＭＳ Ｐゴシック" panose="020B0600070205080204" pitchFamily="50" charset="-128"/>
              </a:rPr>
              <a:t>。</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29269820-26C1-432F-B7F0-2C33C16B9066}" type="slidenum">
              <a:rPr kumimoji="1" lang="ja-JP" altLang="en-US" smtClean="0"/>
              <a:t>13</a:t>
            </a:fld>
            <a:endParaRPr kumimoji="1" lang="ja-JP" altLang="en-US"/>
          </a:p>
        </p:txBody>
      </p:sp>
    </p:spTree>
    <p:extLst>
      <p:ext uri="{BB962C8B-B14F-4D97-AF65-F5344CB8AC3E}">
        <p14:creationId xmlns:p14="http://schemas.microsoft.com/office/powerpoint/2010/main" val="695002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93765"/>
            <a:ext cx="3040380" cy="554038"/>
          </a:xfrm>
        </p:spPr>
        <p:txBody>
          <a:bodyPr>
            <a:normAutofit/>
          </a:bodyPr>
          <a:lstStyle/>
          <a:p>
            <a:r>
              <a:rPr lang="ja-JP" altLang="en-US" sz="2800" dirty="0">
                <a:latin typeface="ＭＳ Ｐゴシック" panose="020B0600070205080204" pitchFamily="50" charset="-128"/>
                <a:ea typeface="ＭＳ Ｐゴシック" panose="020B0600070205080204" pitchFamily="50" charset="-128"/>
              </a:rPr>
              <a:t>■質問項目一覧</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1514264" y="2082804"/>
            <a:ext cx="6083159" cy="3742266"/>
          </a:xfrm>
        </p:spPr>
        <p:txBody>
          <a:bodyPr>
            <a:normAutofit/>
          </a:bodyPr>
          <a:lstStyle/>
          <a:p>
            <a:pPr marL="0" indent="0">
              <a:buNone/>
            </a:pPr>
            <a:r>
              <a:rPr lang="ja-JP" altLang="en-US" dirty="0">
                <a:latin typeface="ＭＳ Ｐゴシック" panose="020B0600070205080204" pitchFamily="50" charset="-128"/>
                <a:ea typeface="ＭＳ Ｐゴシック" panose="020B0600070205080204" pitchFamily="50" charset="-128"/>
              </a:rPr>
              <a:t>１．環境影響評価の結果について</a:t>
            </a:r>
            <a:endParaRPr lang="en-US" altLang="ja-JP" dirty="0">
              <a:latin typeface="ＭＳ Ｐゴシック" panose="020B0600070205080204" pitchFamily="50" charset="-128"/>
              <a:ea typeface="ＭＳ Ｐゴシック" panose="020B0600070205080204" pitchFamily="50" charset="-128"/>
            </a:endParaRPr>
          </a:p>
          <a:p>
            <a:pPr marL="0" indent="0">
              <a:buNone/>
            </a:pPr>
            <a:endParaRPr lang="en-US" altLang="ja-JP" sz="2000" dirty="0">
              <a:latin typeface="ＭＳ Ｐゴシック" panose="020B0600070205080204" pitchFamily="50" charset="-128"/>
              <a:ea typeface="ＭＳ Ｐゴシック" panose="020B0600070205080204" pitchFamily="50" charset="-128"/>
            </a:endParaRPr>
          </a:p>
          <a:p>
            <a:pPr marL="0" indent="0">
              <a:buNone/>
            </a:pP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２．将来交通量の変化について</a:t>
            </a:r>
            <a:endParaRPr lang="en-US" altLang="ja-JP" dirty="0">
              <a:latin typeface="ＭＳ Ｐゴシック" panose="020B0600070205080204" pitchFamily="50" charset="-128"/>
              <a:ea typeface="ＭＳ Ｐゴシック" panose="020B0600070205080204" pitchFamily="50" charset="-128"/>
            </a:endParaRPr>
          </a:p>
          <a:p>
            <a:pPr marL="0" indent="0">
              <a:buNone/>
            </a:pP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３．事業の休止及び再開理由について</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Rectangle 2"/>
          <p:cNvSpPr>
            <a:spLocks noChangeArrowheads="1"/>
          </p:cNvSpPr>
          <p:nvPr/>
        </p:nvSpPr>
        <p:spPr bwMode="auto">
          <a:xfrm>
            <a:off x="0" y="0"/>
            <a:ext cx="9144000" cy="554038"/>
          </a:xfrm>
          <a:prstGeom prst="rect">
            <a:avLst/>
          </a:prstGeom>
          <a:gradFill flip="none" rotWithShape="1">
            <a:gsLst>
              <a:gs pos="0">
                <a:schemeClr val="accent1"/>
              </a:gs>
              <a:gs pos="50000">
                <a:schemeClr val="bg1"/>
              </a:gs>
              <a:gs pos="100000">
                <a:schemeClr val="accent1"/>
              </a:gs>
            </a:gsLst>
            <a:lin ang="5400000" scaled="0"/>
            <a:tileRect/>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rPr>
              <a:t>令和元年度建設事業評価　質問項目一覧</a:t>
            </a:r>
            <a:endParaRPr lang="ja-JP" altLang="en-US" sz="2000" dirty="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9269820-26C1-432F-B7F0-2C33C16B9066}" type="slidenum">
              <a:rPr kumimoji="1" lang="ja-JP" altLang="en-US" smtClean="0"/>
              <a:t>2</a:t>
            </a:fld>
            <a:endParaRPr kumimoji="1" lang="ja-JP" altLang="en-US"/>
          </a:p>
        </p:txBody>
      </p:sp>
    </p:spTree>
    <p:extLst>
      <p:ext uri="{BB962C8B-B14F-4D97-AF65-F5344CB8AC3E}">
        <p14:creationId xmlns:p14="http://schemas.microsoft.com/office/powerpoint/2010/main" val="536081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33" name="正方形/長方形 9"/>
          <p:cNvSpPr>
            <a:spLocks noChangeArrowheads="1"/>
          </p:cNvSpPr>
          <p:nvPr/>
        </p:nvSpPr>
        <p:spPr bwMode="auto">
          <a:xfrm>
            <a:off x="1558630" y="1290638"/>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7359650" algn="l"/>
              </a:tabLst>
              <a:defRPr kumimoji="1">
                <a:solidFill>
                  <a:schemeClr val="tx2"/>
                </a:solidFill>
                <a:latin typeface="Arial" panose="020B0604020202020204" pitchFamily="34" charset="0"/>
                <a:ea typeface="ＭＳ Ｐゴシック" panose="020B0600070205080204" pitchFamily="50" charset="-128"/>
              </a:defRPr>
            </a:lvl1pPr>
            <a:lvl2pPr marL="742950" indent="-285750">
              <a:tabLst>
                <a:tab pos="7359650" algn="l"/>
              </a:tabLst>
              <a:defRPr kumimoji="1">
                <a:solidFill>
                  <a:schemeClr val="tx2"/>
                </a:solidFill>
                <a:latin typeface="Arial" panose="020B0604020202020204" pitchFamily="34" charset="0"/>
                <a:ea typeface="ＭＳ Ｐゴシック" panose="020B0600070205080204" pitchFamily="50" charset="-128"/>
              </a:defRPr>
            </a:lvl2pPr>
            <a:lvl3pPr marL="1143000" indent="-228600">
              <a:tabLst>
                <a:tab pos="7359650" algn="l"/>
              </a:tabLst>
              <a:defRPr kumimoji="1">
                <a:solidFill>
                  <a:schemeClr val="tx2"/>
                </a:solidFill>
                <a:latin typeface="Arial" panose="020B0604020202020204" pitchFamily="34" charset="0"/>
                <a:ea typeface="ＭＳ Ｐゴシック" panose="020B0600070205080204" pitchFamily="50" charset="-128"/>
              </a:defRPr>
            </a:lvl3pPr>
            <a:lvl4pPr marL="1600200" indent="-228600">
              <a:tabLst>
                <a:tab pos="7359650" algn="l"/>
              </a:tabLst>
              <a:defRPr kumimoji="1">
                <a:solidFill>
                  <a:schemeClr val="tx2"/>
                </a:solidFill>
                <a:latin typeface="Arial" panose="020B0604020202020204" pitchFamily="34" charset="0"/>
                <a:ea typeface="ＭＳ Ｐゴシック" panose="020B0600070205080204" pitchFamily="50" charset="-128"/>
              </a:defRPr>
            </a:lvl4pPr>
            <a:lvl5pPr marL="2057400" indent="-228600">
              <a:tabLst>
                <a:tab pos="7359650" algn="l"/>
              </a:tabLst>
              <a:defRPr kumimoji="1">
                <a:solidFill>
                  <a:schemeClr val="tx2"/>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7359650" algn="l"/>
              </a:tabLst>
              <a:defRPr kumimoji="1">
                <a:solidFill>
                  <a:schemeClr val="tx2"/>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7359650" algn="l"/>
              </a:tabLst>
              <a:defRPr kumimoji="1">
                <a:solidFill>
                  <a:schemeClr val="tx2"/>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7359650" algn="l"/>
              </a:tabLst>
              <a:defRPr kumimoji="1">
                <a:solidFill>
                  <a:schemeClr val="tx2"/>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7359650" algn="l"/>
              </a:tabLst>
              <a:defRPr kumimoji="1">
                <a:solidFill>
                  <a:schemeClr val="tx2"/>
                </a:solidFill>
                <a:latin typeface="Arial" panose="020B0604020202020204" pitchFamily="34" charset="0"/>
                <a:ea typeface="ＭＳ Ｐゴシック" panose="020B0600070205080204" pitchFamily="50" charset="-128"/>
              </a:defRPr>
            </a:lvl9pPr>
          </a:lstStyle>
          <a:p>
            <a:pPr algn="ctr" fontAlgn="ctr"/>
            <a:r>
              <a:rPr lang="ja-JP" altLang="en-US" dirty="0">
                <a:solidFill>
                  <a:srgbClr val="000000"/>
                </a:solidFill>
                <a:latin typeface="ＭＳ Ｐゴシック" panose="020B0600070205080204" pitchFamily="50" charset="-128"/>
              </a:rPr>
              <a:t>日照阻害の</a:t>
            </a:r>
            <a:r>
              <a:rPr lang="ja-JP" altLang="en-US" dirty="0" smtClean="0">
                <a:solidFill>
                  <a:srgbClr val="000000"/>
                </a:solidFill>
                <a:latin typeface="ＭＳ Ｐゴシック" panose="020B0600070205080204" pitchFamily="50" charset="-128"/>
              </a:rPr>
              <a:t>予測</a:t>
            </a:r>
            <a:endParaRPr lang="ja-JP" altLang="en-US" dirty="0">
              <a:solidFill>
                <a:srgbClr val="000000"/>
              </a:solidFill>
              <a:latin typeface="ＭＳ Ｐゴシック" panose="020B0600070205080204" pitchFamily="50" charset="-128"/>
            </a:endParaRPr>
          </a:p>
        </p:txBody>
      </p:sp>
      <p:sp>
        <p:nvSpPr>
          <p:cNvPr id="59439" name="テキスト ボックス 1"/>
          <p:cNvSpPr txBox="1">
            <a:spLocks noChangeArrowheads="1"/>
          </p:cNvSpPr>
          <p:nvPr/>
        </p:nvSpPr>
        <p:spPr bwMode="auto">
          <a:xfrm>
            <a:off x="0" y="4743450"/>
            <a:ext cx="91293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2"/>
                </a:solidFill>
                <a:latin typeface="Arial" panose="020B0604020202020204" pitchFamily="34" charset="0"/>
                <a:ea typeface="ＭＳ Ｐゴシック" panose="020B0600070205080204" pitchFamily="50" charset="-128"/>
              </a:defRPr>
            </a:lvl1pPr>
            <a:lvl2pPr marL="742950" indent="-285750">
              <a:defRPr kumimoji="1">
                <a:solidFill>
                  <a:schemeClr val="tx2"/>
                </a:solidFill>
                <a:latin typeface="Arial" panose="020B0604020202020204" pitchFamily="34" charset="0"/>
                <a:ea typeface="ＭＳ Ｐゴシック" panose="020B0600070205080204" pitchFamily="50" charset="-128"/>
              </a:defRPr>
            </a:lvl2pPr>
            <a:lvl3pPr marL="1143000" indent="-228600">
              <a:defRPr kumimoji="1">
                <a:solidFill>
                  <a:schemeClr val="tx2"/>
                </a:solidFill>
                <a:latin typeface="Arial" panose="020B0604020202020204" pitchFamily="34" charset="0"/>
                <a:ea typeface="ＭＳ Ｐゴシック" panose="020B0600070205080204" pitchFamily="50" charset="-128"/>
              </a:defRPr>
            </a:lvl3pPr>
            <a:lvl4pPr marL="1600200" indent="-228600">
              <a:defRPr kumimoji="1">
                <a:solidFill>
                  <a:schemeClr val="tx2"/>
                </a:solidFill>
                <a:latin typeface="Arial" panose="020B0604020202020204" pitchFamily="34" charset="0"/>
                <a:ea typeface="ＭＳ Ｐゴシック" panose="020B0600070205080204" pitchFamily="50" charset="-128"/>
              </a:defRPr>
            </a:lvl4pPr>
            <a:lvl5pPr marL="2057400" indent="-228600">
              <a:defRPr kumimoji="1">
                <a:solidFill>
                  <a:schemeClr val="tx2"/>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9pPr>
          </a:lstStyle>
          <a:p>
            <a:r>
              <a:rPr lang="en-US" altLang="ja-JP" sz="1600" dirty="0">
                <a:solidFill>
                  <a:schemeClr val="tx1"/>
                </a:solidFill>
                <a:latin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rPr>
              <a:t>参考と</a:t>
            </a:r>
            <a:r>
              <a:rPr lang="ja-JP" altLang="en-US" sz="1600" dirty="0">
                <a:solidFill>
                  <a:schemeClr val="tx1"/>
                </a:solidFill>
                <a:latin typeface="ＭＳ Ｐゴシック" panose="020B0600070205080204" pitchFamily="50" charset="-128"/>
              </a:rPr>
              <a:t>する指標</a:t>
            </a:r>
            <a:endParaRPr lang="en-US" altLang="ja-JP" sz="1600" dirty="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住居：「公共施設の設置に起因する日陰により生ずる損害等に係る費用負担について」による指標</a:t>
            </a:r>
            <a:endParaRPr lang="en-US" altLang="ja-JP" sz="1600" dirty="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a:t>
            </a:r>
            <a:r>
              <a:rPr lang="zh-TW" altLang="en-US" sz="1600" dirty="0">
                <a:solidFill>
                  <a:schemeClr val="tx1"/>
                </a:solidFill>
                <a:latin typeface="ＭＳ Ｐゴシック" panose="020B0600070205080204" pitchFamily="50" charset="-128"/>
              </a:rPr>
              <a:t>（昭和</a:t>
            </a:r>
            <a:r>
              <a:rPr lang="en-US" altLang="zh-TW" sz="1600" dirty="0">
                <a:solidFill>
                  <a:schemeClr val="tx1"/>
                </a:solidFill>
                <a:latin typeface="ＭＳ Ｐゴシック" panose="020B0600070205080204" pitchFamily="50" charset="-128"/>
              </a:rPr>
              <a:t>51</a:t>
            </a:r>
            <a:r>
              <a:rPr lang="zh-TW" altLang="en-US" sz="1600" dirty="0">
                <a:solidFill>
                  <a:schemeClr val="tx1"/>
                </a:solidFill>
                <a:latin typeface="ＭＳ Ｐゴシック" panose="020B0600070205080204" pitchFamily="50" charset="-128"/>
              </a:rPr>
              <a:t>年：建設省計用発第</a:t>
            </a:r>
            <a:r>
              <a:rPr lang="en-US" altLang="zh-TW" sz="1600" dirty="0">
                <a:solidFill>
                  <a:schemeClr val="tx1"/>
                </a:solidFill>
                <a:latin typeface="ＭＳ Ｐゴシック" panose="020B0600070205080204" pitchFamily="50" charset="-128"/>
              </a:rPr>
              <a:t>4</a:t>
            </a:r>
            <a:r>
              <a:rPr lang="zh-TW" altLang="en-US" sz="1600" dirty="0">
                <a:solidFill>
                  <a:schemeClr val="tx1"/>
                </a:solidFill>
                <a:latin typeface="ＭＳ Ｐゴシック" panose="020B0600070205080204" pitchFamily="50" charset="-128"/>
              </a:rPr>
              <a:t>号</a:t>
            </a:r>
            <a:r>
              <a:rPr lang="zh-TW" altLang="en-US" sz="1600" dirty="0" smtClean="0">
                <a:solidFill>
                  <a:schemeClr val="tx1"/>
                </a:solidFill>
                <a:latin typeface="ＭＳ Ｐゴシック" panose="020B0600070205080204" pitchFamily="50" charset="-128"/>
              </a:rPr>
              <a:t>）</a:t>
            </a:r>
            <a:endParaRPr lang="en-US" altLang="ja-JP" sz="1600" dirty="0">
              <a:solidFill>
                <a:schemeClr val="tx1"/>
              </a:solidFill>
              <a:latin typeface="ＭＳ Ｐゴシック" panose="020B0600070205080204" pitchFamily="50" charset="-128"/>
            </a:endParaRPr>
          </a:p>
        </p:txBody>
      </p:sp>
      <p:sp>
        <p:nvSpPr>
          <p:cNvPr id="59441" name="テキスト ボックス 23"/>
          <p:cNvSpPr txBox="1">
            <a:spLocks noChangeArrowheads="1"/>
          </p:cNvSpPr>
          <p:nvPr/>
        </p:nvSpPr>
        <p:spPr bwMode="auto">
          <a:xfrm>
            <a:off x="4832577" y="873443"/>
            <a:ext cx="889317" cy="369887"/>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2"/>
                </a:solidFill>
                <a:latin typeface="Arial" panose="020B0604020202020204" pitchFamily="34" charset="0"/>
                <a:ea typeface="ＭＳ Ｐゴシック" panose="020B0600070205080204" pitchFamily="50" charset="-128"/>
              </a:defRPr>
            </a:lvl1pPr>
            <a:lvl2pPr marL="742950" indent="-285750">
              <a:defRPr kumimoji="1">
                <a:solidFill>
                  <a:schemeClr val="tx2"/>
                </a:solidFill>
                <a:latin typeface="Arial" panose="020B0604020202020204" pitchFamily="34" charset="0"/>
                <a:ea typeface="ＭＳ Ｐゴシック" panose="020B0600070205080204" pitchFamily="50" charset="-128"/>
              </a:defRPr>
            </a:lvl2pPr>
            <a:lvl3pPr marL="1143000" indent="-228600">
              <a:defRPr kumimoji="1">
                <a:solidFill>
                  <a:schemeClr val="tx2"/>
                </a:solidFill>
                <a:latin typeface="Arial" panose="020B0604020202020204" pitchFamily="34" charset="0"/>
                <a:ea typeface="ＭＳ Ｐゴシック" panose="020B0600070205080204" pitchFamily="50" charset="-128"/>
              </a:defRPr>
            </a:lvl3pPr>
            <a:lvl4pPr marL="1600200" indent="-228600">
              <a:defRPr kumimoji="1">
                <a:solidFill>
                  <a:schemeClr val="tx2"/>
                </a:solidFill>
                <a:latin typeface="Arial" panose="020B0604020202020204" pitchFamily="34" charset="0"/>
                <a:ea typeface="ＭＳ Ｐゴシック" panose="020B0600070205080204" pitchFamily="50" charset="-128"/>
              </a:defRPr>
            </a:lvl4pPr>
            <a:lvl5pPr marL="2057400" indent="-228600">
              <a:defRPr kumimoji="1">
                <a:solidFill>
                  <a:schemeClr val="tx2"/>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9pPr>
          </a:lstStyle>
          <a:p>
            <a:pPr algn="ctr"/>
            <a:r>
              <a:rPr lang="ja-JP" altLang="en-US">
                <a:solidFill>
                  <a:schemeClr val="tx1"/>
                </a:solidFill>
              </a:rPr>
              <a:t>位置図</a:t>
            </a:r>
          </a:p>
        </p:txBody>
      </p:sp>
      <p:sp>
        <p:nvSpPr>
          <p:cNvPr id="21" name="Rectangle 2"/>
          <p:cNvSpPr txBox="1">
            <a:spLocks noChangeArrowheads="1"/>
          </p:cNvSpPr>
          <p:nvPr/>
        </p:nvSpPr>
        <p:spPr bwMode="auto">
          <a:xfrm>
            <a:off x="14605" y="6449"/>
            <a:ext cx="9129395" cy="561876"/>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dirty="0">
                <a:latin typeface="ＭＳ Ｐゴシック" panose="020B0600070205080204" pitchFamily="50" charset="-128"/>
                <a:ea typeface="ＭＳ Ｐゴシック" panose="020B0600070205080204" pitchFamily="50" charset="-128"/>
              </a:rPr>
              <a:t>環境影響評価について</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日照阻害調査結果</a:t>
            </a:r>
            <a:r>
              <a:rPr lang="en-US" altLang="ja-JP" sz="2800" dirty="0">
                <a:latin typeface="ＭＳ Ｐゴシック" panose="020B0600070205080204" pitchFamily="50" charset="-128"/>
                <a:ea typeface="ＭＳ Ｐゴシック" panose="020B0600070205080204" pitchFamily="50" charset="-128"/>
              </a:rPr>
              <a:t>】</a:t>
            </a:r>
          </a:p>
        </p:txBody>
      </p:sp>
      <p:pic>
        <p:nvPicPr>
          <p:cNvPr id="3" name="図 2">
            <a:extLst>
              <a:ext uri="{FF2B5EF4-FFF2-40B4-BE49-F238E27FC236}">
                <a16:creationId xmlns:a16="http://schemas.microsoft.com/office/drawing/2014/main" id="{00807507-9780-4FBF-B7AD-DB560BE17080}"/>
              </a:ext>
            </a:extLst>
          </p:cNvPr>
          <p:cNvPicPr>
            <a:picLocks noChangeAspect="1"/>
          </p:cNvPicPr>
          <p:nvPr/>
        </p:nvPicPr>
        <p:blipFill rotWithShape="1">
          <a:blip r:embed="rId3"/>
          <a:srcRect l="31495" t="17104" r="42123" b="17104"/>
          <a:stretch/>
        </p:blipFill>
        <p:spPr>
          <a:xfrm rot="16200000">
            <a:off x="5383898" y="780098"/>
            <a:ext cx="2750102" cy="3857773"/>
          </a:xfrm>
          <a:prstGeom prst="rect">
            <a:avLst/>
          </a:prstGeom>
        </p:spPr>
      </p:pic>
      <p:pic>
        <p:nvPicPr>
          <p:cNvPr id="56" name="図 77">
            <a:extLst>
              <a:ext uri="{FF2B5EF4-FFF2-40B4-BE49-F238E27FC236}">
                <a16:creationId xmlns:a16="http://schemas.microsoft.com/office/drawing/2014/main" id="{4BE4B3D9-5A68-4046-8959-71F859FC2EE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16200000">
            <a:off x="8234618" y="932261"/>
            <a:ext cx="369887" cy="42090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a:extLst>
              <a:ext uri="{FF2B5EF4-FFF2-40B4-BE49-F238E27FC236}">
                <a16:creationId xmlns:a16="http://schemas.microsoft.com/office/drawing/2014/main" id="{5A5BC37B-AC93-4407-8469-AAB14CE7BB47}"/>
              </a:ext>
            </a:extLst>
          </p:cNvPr>
          <p:cNvCxnSpPr/>
          <p:nvPr/>
        </p:nvCxnSpPr>
        <p:spPr>
          <a:xfrm rot="10800000" flipV="1">
            <a:off x="7268754" y="2123440"/>
            <a:ext cx="45720" cy="1239520"/>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18DD9FF-B304-4CB1-871B-EC95A93915C0}"/>
              </a:ext>
            </a:extLst>
          </p:cNvPr>
          <p:cNvCxnSpPr/>
          <p:nvPr/>
        </p:nvCxnSpPr>
        <p:spPr>
          <a:xfrm rot="10800000">
            <a:off x="5564414" y="2750911"/>
            <a:ext cx="2915920" cy="522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403D6A7-3FA2-40B3-9DEC-E35F86430890}"/>
              </a:ext>
            </a:extLst>
          </p:cNvPr>
          <p:cNvCxnSpPr/>
          <p:nvPr/>
        </p:nvCxnSpPr>
        <p:spPr>
          <a:xfrm>
            <a:off x="5572034" y="1829624"/>
            <a:ext cx="0" cy="844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1F9843B5-B9E5-4EC7-9141-0649120162AE}"/>
              </a:ext>
            </a:extLst>
          </p:cNvPr>
          <p:cNvCxnSpPr>
            <a:cxnSpLocks/>
          </p:cNvCxnSpPr>
          <p:nvPr/>
        </p:nvCxnSpPr>
        <p:spPr>
          <a:xfrm>
            <a:off x="8485414" y="1835974"/>
            <a:ext cx="0" cy="13869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4D9377B-59FE-4567-BC5B-A56D8BED0946}"/>
              </a:ext>
            </a:extLst>
          </p:cNvPr>
          <p:cNvCxnSpPr/>
          <p:nvPr/>
        </p:nvCxnSpPr>
        <p:spPr>
          <a:xfrm rot="10800000">
            <a:off x="5572034" y="1886775"/>
            <a:ext cx="2915920"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BC983F8-252A-443D-AA38-953A04D2660B}"/>
              </a:ext>
            </a:extLst>
          </p:cNvPr>
          <p:cNvSpPr txBox="1"/>
          <p:nvPr/>
        </p:nvSpPr>
        <p:spPr>
          <a:xfrm>
            <a:off x="6479453" y="1607820"/>
            <a:ext cx="1321431" cy="246221"/>
          </a:xfrm>
          <a:prstGeom prst="rect">
            <a:avLst/>
          </a:prstGeom>
          <a:solidFill>
            <a:schemeClr val="bg1"/>
          </a:solid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鉄道</a:t>
            </a:r>
            <a:r>
              <a:rPr kumimoji="1" lang="ja-JP" altLang="en-US" sz="1000" dirty="0" smtClean="0">
                <a:latin typeface="ＭＳ Ｐゴシック" panose="020B0600070205080204" pitchFamily="50" charset="-128"/>
                <a:ea typeface="ＭＳ Ｐゴシック" panose="020B0600070205080204" pitchFamily="50" charset="-128"/>
              </a:rPr>
              <a:t>高架</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L=0.91km</a:t>
            </a:r>
            <a:endParaRPr kumimoji="1" lang="ja-JP" altLang="en-US" sz="1000" dirty="0">
              <a:latin typeface="ＭＳ Ｐゴシック" panose="020B0600070205080204" pitchFamily="50" charset="-128"/>
              <a:ea typeface="ＭＳ Ｐゴシック" panose="020B0600070205080204" pitchFamily="50" charset="-128"/>
            </a:endParaRPr>
          </a:p>
        </p:txBody>
      </p:sp>
      <p:cxnSp>
        <p:nvCxnSpPr>
          <p:cNvPr id="18" name="直線コネクタ 17">
            <a:extLst>
              <a:ext uri="{FF2B5EF4-FFF2-40B4-BE49-F238E27FC236}">
                <a16:creationId xmlns:a16="http://schemas.microsoft.com/office/drawing/2014/main" id="{F45F2C95-D09B-4DBE-A5CC-D50DFE711589}"/>
              </a:ext>
            </a:extLst>
          </p:cNvPr>
          <p:cNvCxnSpPr/>
          <p:nvPr/>
        </p:nvCxnSpPr>
        <p:spPr>
          <a:xfrm>
            <a:off x="6496594" y="2113915"/>
            <a:ext cx="723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37A11D72-BEB1-4535-9503-0CD8E257C7D5}"/>
              </a:ext>
            </a:extLst>
          </p:cNvPr>
          <p:cNvCxnSpPr/>
          <p:nvPr/>
        </p:nvCxnSpPr>
        <p:spPr>
          <a:xfrm>
            <a:off x="6532154" y="3371215"/>
            <a:ext cx="64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BDBAA3B-2413-40AB-A7D2-EB7262564BA8}"/>
              </a:ext>
            </a:extLst>
          </p:cNvPr>
          <p:cNvCxnSpPr/>
          <p:nvPr/>
        </p:nvCxnSpPr>
        <p:spPr>
          <a:xfrm>
            <a:off x="6565174" y="2098675"/>
            <a:ext cx="0" cy="1268285"/>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00A8001A-6AE7-4B46-901A-E08590E6F480}"/>
              </a:ext>
            </a:extLst>
          </p:cNvPr>
          <p:cNvSpPr txBox="1"/>
          <p:nvPr/>
        </p:nvSpPr>
        <p:spPr>
          <a:xfrm>
            <a:off x="5271764" y="2324820"/>
            <a:ext cx="1271100" cy="246221"/>
          </a:xfrm>
          <a:prstGeom prst="rect">
            <a:avLst/>
          </a:prstGeom>
          <a:solidFill>
            <a:schemeClr val="bg1"/>
          </a:solid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平面道路　</a:t>
            </a:r>
            <a:r>
              <a:rPr kumimoji="1" lang="en-US" altLang="ja-JP" sz="1000" dirty="0">
                <a:latin typeface="ＭＳ Ｐゴシック" panose="020B0600070205080204" pitchFamily="50" charset="-128"/>
                <a:ea typeface="ＭＳ Ｐゴシック" panose="020B0600070205080204" pitchFamily="50" charset="-128"/>
              </a:rPr>
              <a:t>L=0.4km</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3" name="星 5 22"/>
          <p:cNvSpPr>
            <a:spLocks noChangeAspect="1"/>
          </p:cNvSpPr>
          <p:nvPr/>
        </p:nvSpPr>
        <p:spPr bwMode="auto">
          <a:xfrm rot="10800000">
            <a:off x="5605371" y="2692811"/>
            <a:ext cx="190825" cy="187200"/>
          </a:xfrm>
          <a:prstGeom prst="star5">
            <a:avLst/>
          </a:prstGeom>
          <a:solidFill>
            <a:schemeClr val="tx1"/>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星 5 23"/>
          <p:cNvSpPr>
            <a:spLocks noChangeAspect="1"/>
          </p:cNvSpPr>
          <p:nvPr/>
        </p:nvSpPr>
        <p:spPr bwMode="auto">
          <a:xfrm rot="10800000">
            <a:off x="8240621" y="3181761"/>
            <a:ext cx="190825" cy="187200"/>
          </a:xfrm>
          <a:prstGeom prst="star5">
            <a:avLst/>
          </a:prstGeom>
          <a:solidFill>
            <a:schemeClr val="tx1"/>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星 5 24"/>
          <p:cNvSpPr>
            <a:spLocks noChangeAspect="1"/>
          </p:cNvSpPr>
          <p:nvPr/>
        </p:nvSpPr>
        <p:spPr bwMode="auto">
          <a:xfrm rot="10800000">
            <a:off x="6811871" y="2927761"/>
            <a:ext cx="190825" cy="187200"/>
          </a:xfrm>
          <a:prstGeom prst="star5">
            <a:avLst/>
          </a:prstGeom>
          <a:solidFill>
            <a:schemeClr val="tx1"/>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星 5 25"/>
          <p:cNvSpPr>
            <a:spLocks noChangeAspect="1"/>
          </p:cNvSpPr>
          <p:nvPr/>
        </p:nvSpPr>
        <p:spPr bwMode="auto">
          <a:xfrm rot="10800000">
            <a:off x="8056471" y="3143661"/>
            <a:ext cx="190825" cy="187200"/>
          </a:xfrm>
          <a:prstGeom prst="star5">
            <a:avLst/>
          </a:prstGeom>
          <a:solidFill>
            <a:schemeClr val="tx1"/>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星 5 26"/>
          <p:cNvSpPr>
            <a:spLocks noChangeAspect="1"/>
          </p:cNvSpPr>
          <p:nvPr/>
        </p:nvSpPr>
        <p:spPr bwMode="auto">
          <a:xfrm rot="10800000">
            <a:off x="6068921" y="2788061"/>
            <a:ext cx="190825" cy="187200"/>
          </a:xfrm>
          <a:prstGeom prst="star5">
            <a:avLst/>
          </a:prstGeom>
          <a:solidFill>
            <a:schemeClr val="tx1"/>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星 5 27"/>
          <p:cNvSpPr>
            <a:spLocks noChangeAspect="1"/>
          </p:cNvSpPr>
          <p:nvPr/>
        </p:nvSpPr>
        <p:spPr bwMode="auto">
          <a:xfrm rot="10800000">
            <a:off x="6684871" y="2902361"/>
            <a:ext cx="190825" cy="187200"/>
          </a:xfrm>
          <a:prstGeom prst="star5">
            <a:avLst/>
          </a:prstGeom>
          <a:solidFill>
            <a:schemeClr val="tx1"/>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スライド番号プレースホルダー 1"/>
          <p:cNvSpPr>
            <a:spLocks noGrp="1"/>
          </p:cNvSpPr>
          <p:nvPr>
            <p:ph type="sldNum" sz="quarter" idx="12"/>
          </p:nvPr>
        </p:nvSpPr>
        <p:spPr/>
        <p:txBody>
          <a:bodyPr/>
          <a:lstStyle/>
          <a:p>
            <a:fld id="{29269820-26C1-432F-B7F0-2C33C16B9066}" type="slidenum">
              <a:rPr kumimoji="1" lang="ja-JP" altLang="en-US" smtClean="0"/>
              <a:t>3</a:t>
            </a:fld>
            <a:endParaRPr kumimoji="1" lang="ja-JP" altLang="en-US"/>
          </a:p>
        </p:txBody>
      </p:sp>
      <p:graphicFrame>
        <p:nvGraphicFramePr>
          <p:cNvPr id="34" name="表 33"/>
          <p:cNvGraphicFramePr>
            <a:graphicFrameLocks noGrp="1"/>
          </p:cNvGraphicFramePr>
          <p:nvPr>
            <p:extLst>
              <p:ext uri="{D42A27DB-BD31-4B8C-83A1-F6EECF244321}">
                <p14:modId xmlns:p14="http://schemas.microsoft.com/office/powerpoint/2010/main" val="1734154766"/>
              </p:ext>
            </p:extLst>
          </p:nvPr>
        </p:nvGraphicFramePr>
        <p:xfrm>
          <a:off x="499696" y="1908175"/>
          <a:ext cx="3931018" cy="1958975"/>
        </p:xfrm>
        <a:graphic>
          <a:graphicData uri="http://schemas.openxmlformats.org/drawingml/2006/table">
            <a:tbl>
              <a:tblPr firstRow="1" bandRow="1">
                <a:tableStyleId>{5940675A-B579-460E-94D1-54222C63F5DA}</a:tableStyleId>
              </a:tblPr>
              <a:tblGrid>
                <a:gridCol w="859835">
                  <a:extLst>
                    <a:ext uri="{9D8B030D-6E8A-4147-A177-3AD203B41FA5}">
                      <a16:colId xmlns:a16="http://schemas.microsoft.com/office/drawing/2014/main" val="20000"/>
                    </a:ext>
                  </a:extLst>
                </a:gridCol>
                <a:gridCol w="338640">
                  <a:extLst>
                    <a:ext uri="{9D8B030D-6E8A-4147-A177-3AD203B41FA5}">
                      <a16:colId xmlns:a16="http://schemas.microsoft.com/office/drawing/2014/main" val="20001"/>
                    </a:ext>
                  </a:extLst>
                </a:gridCol>
                <a:gridCol w="1364343">
                  <a:extLst>
                    <a:ext uri="{9D8B030D-6E8A-4147-A177-3AD203B41FA5}">
                      <a16:colId xmlns:a16="http://schemas.microsoft.com/office/drawing/2014/main" val="20002"/>
                    </a:ext>
                  </a:extLst>
                </a:gridCol>
                <a:gridCol w="1368200">
                  <a:extLst>
                    <a:ext uri="{9D8B030D-6E8A-4147-A177-3AD203B41FA5}">
                      <a16:colId xmlns:a16="http://schemas.microsoft.com/office/drawing/2014/main" val="20004"/>
                    </a:ext>
                  </a:extLst>
                </a:gridCol>
              </a:tblGrid>
              <a:tr h="731576">
                <a:tc gridSpan="2">
                  <a:txBody>
                    <a:bodyPr/>
                    <a:lstStyle/>
                    <a:p>
                      <a:pPr algn="ct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予測地点</a:t>
                      </a:r>
                      <a:endPar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46" marR="91446" marT="45737" marB="457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endPar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方向</a:t>
                      </a:r>
                    </a:p>
                  </a:txBody>
                  <a:tcPr marL="91446" marR="91446" marT="45737" marB="457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日陰時間</a:t>
                      </a:r>
                      <a:endPar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（参考と</a:t>
                      </a: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する</a:t>
                      </a:r>
                      <a:endParaRPr kumimoji="1" lang="en-US" altLang="ja-JP"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algn="ct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指標）</a:t>
                      </a:r>
                      <a:r>
                        <a:rPr kumimoji="1" lang="en-US" altLang="ja-JP"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46" marR="91446" marT="45737" marB="457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27399">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の位置</a:t>
                      </a:r>
                    </a:p>
                  </a:txBody>
                  <a:tcPr marL="91446" marR="91446" marT="45737" marB="457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住居</a:t>
                      </a:r>
                      <a:endPar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46" marR="91446" marT="45737" marB="457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鉄道</a:t>
                      </a:r>
                      <a:endPar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東西</a:t>
                      </a: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側</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46" marR="91446" marT="45737" marB="457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４時間</a:t>
                      </a:r>
                    </a:p>
                  </a:txBody>
                  <a:tcPr marL="91446" marR="91446" marT="45737" marB="457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8193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2B6C4DE-FFD7-436D-9962-808A52F7F648}"/>
              </a:ext>
            </a:extLst>
          </p:cNvPr>
          <p:cNvPicPr>
            <a:picLocks noChangeAspect="1"/>
          </p:cNvPicPr>
          <p:nvPr/>
        </p:nvPicPr>
        <p:blipFill rotWithShape="1">
          <a:blip r:embed="rId3"/>
          <a:srcRect l="20470" t="25899" r="24018" b="13212"/>
          <a:stretch/>
        </p:blipFill>
        <p:spPr>
          <a:xfrm>
            <a:off x="-7" y="913805"/>
            <a:ext cx="9136832" cy="5637286"/>
          </a:xfrm>
          <a:prstGeom prst="rect">
            <a:avLst/>
          </a:prstGeom>
        </p:spPr>
      </p:pic>
      <p:sp>
        <p:nvSpPr>
          <p:cNvPr id="4" name="Rectangle 2">
            <a:extLst>
              <a:ext uri="{FF2B5EF4-FFF2-40B4-BE49-F238E27FC236}">
                <a16:creationId xmlns:a16="http://schemas.microsoft.com/office/drawing/2014/main" id="{30554D1D-FAAA-49E9-B1F5-2ACEDAB6CE74}"/>
              </a:ext>
            </a:extLst>
          </p:cNvPr>
          <p:cNvSpPr txBox="1">
            <a:spLocks noChangeArrowheads="1"/>
          </p:cNvSpPr>
          <p:nvPr/>
        </p:nvSpPr>
        <p:spPr bwMode="auto">
          <a:xfrm>
            <a:off x="0" y="-26272"/>
            <a:ext cx="9135110" cy="594598"/>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dirty="0">
                <a:latin typeface="ＭＳ Ｐゴシック" panose="020B0600070205080204" pitchFamily="50" charset="-128"/>
                <a:ea typeface="ＭＳ Ｐゴシック" panose="020B0600070205080204" pitchFamily="50" charset="-128"/>
              </a:rPr>
              <a:t>環境影響評価について</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日照阻害調査結果</a:t>
            </a:r>
            <a:r>
              <a:rPr lang="en-US" altLang="ja-JP" sz="2800" dirty="0">
                <a:latin typeface="ＭＳ Ｐゴシック" panose="020B0600070205080204" pitchFamily="50" charset="-128"/>
                <a:ea typeface="ＭＳ Ｐゴシック" panose="020B0600070205080204" pitchFamily="50" charset="-128"/>
              </a:rPr>
              <a:t>】</a:t>
            </a:r>
          </a:p>
        </p:txBody>
      </p:sp>
      <p:sp>
        <p:nvSpPr>
          <p:cNvPr id="5" name="テキスト ボックス 4">
            <a:extLst>
              <a:ext uri="{FF2B5EF4-FFF2-40B4-BE49-F238E27FC236}">
                <a16:creationId xmlns:a16="http://schemas.microsoft.com/office/drawing/2014/main" id="{34CD99B2-B53C-4F19-B9D2-DF09E6D0E9CA}"/>
              </a:ext>
            </a:extLst>
          </p:cNvPr>
          <p:cNvSpPr txBox="1"/>
          <p:nvPr/>
        </p:nvSpPr>
        <p:spPr>
          <a:xfrm>
            <a:off x="7597" y="574338"/>
            <a:ext cx="2505814" cy="307777"/>
          </a:xfrm>
          <a:prstGeom prst="rect">
            <a:avLst/>
          </a:prstGeom>
          <a:solidFill>
            <a:srgbClr val="FFFF00">
              <a:alpha val="50000"/>
            </a:srgbClr>
          </a:solid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検討結果（４時間日陰線）冬至</a:t>
            </a:r>
          </a:p>
        </p:txBody>
      </p:sp>
      <p:pic>
        <p:nvPicPr>
          <p:cNvPr id="7" name="図 77">
            <a:extLst>
              <a:ext uri="{FF2B5EF4-FFF2-40B4-BE49-F238E27FC236}">
                <a16:creationId xmlns:a16="http://schemas.microsoft.com/office/drawing/2014/main" id="{A30E0ABE-A530-4CF7-A921-537AA839D3B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15671333">
            <a:off x="5417601" y="1138172"/>
            <a:ext cx="309399" cy="352074"/>
          </a:xfrm>
          <a:prstGeom prst="rect">
            <a:avLst/>
          </a:prstGeom>
          <a:ln>
            <a:noFill/>
          </a:ln>
        </p:spPr>
      </p:pic>
      <p:cxnSp>
        <p:nvCxnSpPr>
          <p:cNvPr id="9" name="直線コネクタ 8">
            <a:extLst>
              <a:ext uri="{FF2B5EF4-FFF2-40B4-BE49-F238E27FC236}">
                <a16:creationId xmlns:a16="http://schemas.microsoft.com/office/drawing/2014/main" id="{3CEFFE21-30EF-4F75-8288-163FDFE152A3}"/>
              </a:ext>
            </a:extLst>
          </p:cNvPr>
          <p:cNvCxnSpPr/>
          <p:nvPr/>
        </p:nvCxnSpPr>
        <p:spPr>
          <a:xfrm>
            <a:off x="4877435" y="1352550"/>
            <a:ext cx="190500" cy="1387240"/>
          </a:xfrm>
          <a:prstGeom prst="line">
            <a:avLst/>
          </a:prstGeom>
          <a:ln w="12700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10" name="線吹き出し 1 (枠付き) 15">
            <a:extLst>
              <a:ext uri="{FF2B5EF4-FFF2-40B4-BE49-F238E27FC236}">
                <a16:creationId xmlns:a16="http://schemas.microsoft.com/office/drawing/2014/main" id="{1780B30E-30E7-4F6B-AE4E-FFB3CC1CE318}"/>
              </a:ext>
            </a:extLst>
          </p:cNvPr>
          <p:cNvSpPr/>
          <p:nvPr/>
        </p:nvSpPr>
        <p:spPr>
          <a:xfrm>
            <a:off x="5042535" y="770833"/>
            <a:ext cx="1243272" cy="390371"/>
          </a:xfrm>
          <a:prstGeom prst="borderCallout1">
            <a:avLst>
              <a:gd name="adj1" fmla="val 95410"/>
              <a:gd name="adj2" fmla="val -310"/>
              <a:gd name="adj3" fmla="val 159348"/>
              <a:gd name="adj4" fmla="val -1292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美原太子線</a:t>
            </a:r>
          </a:p>
        </p:txBody>
      </p:sp>
      <p:cxnSp>
        <p:nvCxnSpPr>
          <p:cNvPr id="11" name="直線コネクタ 10">
            <a:extLst>
              <a:ext uri="{FF2B5EF4-FFF2-40B4-BE49-F238E27FC236}">
                <a16:creationId xmlns:a16="http://schemas.microsoft.com/office/drawing/2014/main" id="{C41DAFC1-1E7B-472C-B1DA-DECDDDFE6DEA}"/>
              </a:ext>
            </a:extLst>
          </p:cNvPr>
          <p:cNvCxnSpPr>
            <a:cxnSpLocks/>
          </p:cNvCxnSpPr>
          <p:nvPr/>
        </p:nvCxnSpPr>
        <p:spPr>
          <a:xfrm>
            <a:off x="-7" y="2329180"/>
            <a:ext cx="9156380" cy="0"/>
          </a:xfrm>
          <a:prstGeom prst="line">
            <a:avLst/>
          </a:prstGeom>
          <a:ln w="762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3" name="線吹き出し 1 (枠付き) 19">
            <a:extLst>
              <a:ext uri="{FF2B5EF4-FFF2-40B4-BE49-F238E27FC236}">
                <a16:creationId xmlns:a16="http://schemas.microsoft.com/office/drawing/2014/main" id="{1668CC19-31C3-4D4B-8DD2-1986ABFF8645}"/>
              </a:ext>
            </a:extLst>
          </p:cNvPr>
          <p:cNvSpPr/>
          <p:nvPr/>
        </p:nvSpPr>
        <p:spPr>
          <a:xfrm>
            <a:off x="71755" y="2871413"/>
            <a:ext cx="758825" cy="390371"/>
          </a:xfrm>
          <a:prstGeom prst="borderCallout1">
            <a:avLst>
              <a:gd name="adj1" fmla="val 4317"/>
              <a:gd name="adj2" fmla="val 49899"/>
              <a:gd name="adj3" fmla="val -87904"/>
              <a:gd name="adj4" fmla="val 114272"/>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住宅地</a:t>
            </a:r>
          </a:p>
        </p:txBody>
      </p:sp>
      <p:sp useBgFill="1">
        <p:nvSpPr>
          <p:cNvPr id="6" name="正方形/長方形 5"/>
          <p:cNvSpPr/>
          <p:nvPr/>
        </p:nvSpPr>
        <p:spPr>
          <a:xfrm>
            <a:off x="7721601" y="6357257"/>
            <a:ext cx="1391230" cy="193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a:xfrm>
            <a:off x="6457950" y="6507603"/>
            <a:ext cx="2057400" cy="365125"/>
          </a:xfrm>
        </p:spPr>
        <p:txBody>
          <a:bodyPr/>
          <a:lstStyle/>
          <a:p>
            <a:fld id="{29269820-26C1-432F-B7F0-2C33C16B9066}" type="slidenum">
              <a:rPr kumimoji="1" lang="ja-JP" altLang="en-US" smtClean="0"/>
              <a:t>4</a:t>
            </a:fld>
            <a:endParaRPr kumimoji="1" lang="ja-JP" altLang="en-US"/>
          </a:p>
        </p:txBody>
      </p:sp>
      <p:sp>
        <p:nvSpPr>
          <p:cNvPr id="14" name="フリーフォーム 13"/>
          <p:cNvSpPr/>
          <p:nvPr/>
        </p:nvSpPr>
        <p:spPr>
          <a:xfrm>
            <a:off x="876300" y="1111250"/>
            <a:ext cx="533400" cy="1727200"/>
          </a:xfrm>
          <a:custGeom>
            <a:avLst/>
            <a:gdLst>
              <a:gd name="connsiteX0" fmla="*/ 533400 w 533400"/>
              <a:gd name="connsiteY0" fmla="*/ 0 h 1727200"/>
              <a:gd name="connsiteX1" fmla="*/ 0 w 533400"/>
              <a:gd name="connsiteY1" fmla="*/ 317500 h 1727200"/>
              <a:gd name="connsiteX2" fmla="*/ 0 w 533400"/>
              <a:gd name="connsiteY2" fmla="*/ 1727200 h 1727200"/>
            </a:gdLst>
            <a:ahLst/>
            <a:cxnLst>
              <a:cxn ang="0">
                <a:pos x="connsiteX0" y="connsiteY0"/>
              </a:cxn>
              <a:cxn ang="0">
                <a:pos x="connsiteX1" y="connsiteY1"/>
              </a:cxn>
              <a:cxn ang="0">
                <a:pos x="connsiteX2" y="connsiteY2"/>
              </a:cxn>
            </a:cxnLst>
            <a:rect l="l" t="t" r="r" b="b"/>
            <a:pathLst>
              <a:path w="533400" h="1727200">
                <a:moveTo>
                  <a:pt x="533400" y="0"/>
                </a:moveTo>
                <a:lnTo>
                  <a:pt x="0" y="317500"/>
                </a:lnTo>
                <a:lnTo>
                  <a:pt x="0" y="17272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1974850" y="1123950"/>
            <a:ext cx="533400" cy="1733550"/>
          </a:xfrm>
          <a:custGeom>
            <a:avLst/>
            <a:gdLst>
              <a:gd name="connsiteX0" fmla="*/ 533400 w 533400"/>
              <a:gd name="connsiteY0" fmla="*/ 0 h 1733550"/>
              <a:gd name="connsiteX1" fmla="*/ 0 w 533400"/>
              <a:gd name="connsiteY1" fmla="*/ 311150 h 1733550"/>
              <a:gd name="connsiteX2" fmla="*/ 0 w 533400"/>
              <a:gd name="connsiteY2" fmla="*/ 1733550 h 1733550"/>
            </a:gdLst>
            <a:ahLst/>
            <a:cxnLst>
              <a:cxn ang="0">
                <a:pos x="connsiteX0" y="connsiteY0"/>
              </a:cxn>
              <a:cxn ang="0">
                <a:pos x="connsiteX1" y="connsiteY1"/>
              </a:cxn>
              <a:cxn ang="0">
                <a:pos x="connsiteX2" y="connsiteY2"/>
              </a:cxn>
            </a:cxnLst>
            <a:rect l="l" t="t" r="r" b="b"/>
            <a:pathLst>
              <a:path w="533400" h="1733550">
                <a:moveTo>
                  <a:pt x="533400" y="0"/>
                </a:moveTo>
                <a:lnTo>
                  <a:pt x="0" y="311150"/>
                </a:lnTo>
                <a:lnTo>
                  <a:pt x="0" y="17335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3676650" y="1117600"/>
            <a:ext cx="533400" cy="1733550"/>
          </a:xfrm>
          <a:custGeom>
            <a:avLst/>
            <a:gdLst>
              <a:gd name="connsiteX0" fmla="*/ 533400 w 533400"/>
              <a:gd name="connsiteY0" fmla="*/ 0 h 1733550"/>
              <a:gd name="connsiteX1" fmla="*/ 0 w 533400"/>
              <a:gd name="connsiteY1" fmla="*/ 304800 h 1733550"/>
              <a:gd name="connsiteX2" fmla="*/ 0 w 533400"/>
              <a:gd name="connsiteY2" fmla="*/ 1733550 h 1733550"/>
            </a:gdLst>
            <a:ahLst/>
            <a:cxnLst>
              <a:cxn ang="0">
                <a:pos x="connsiteX0" y="connsiteY0"/>
              </a:cxn>
              <a:cxn ang="0">
                <a:pos x="connsiteX1" y="connsiteY1"/>
              </a:cxn>
              <a:cxn ang="0">
                <a:pos x="connsiteX2" y="connsiteY2"/>
              </a:cxn>
            </a:cxnLst>
            <a:rect l="l" t="t" r="r" b="b"/>
            <a:pathLst>
              <a:path w="533400" h="1733550">
                <a:moveTo>
                  <a:pt x="533400" y="0"/>
                </a:moveTo>
                <a:lnTo>
                  <a:pt x="0" y="304800"/>
                </a:lnTo>
                <a:lnTo>
                  <a:pt x="0" y="17335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3949700" y="1130300"/>
            <a:ext cx="520700" cy="1885950"/>
          </a:xfrm>
          <a:custGeom>
            <a:avLst/>
            <a:gdLst>
              <a:gd name="connsiteX0" fmla="*/ 520700 w 520700"/>
              <a:gd name="connsiteY0" fmla="*/ 0 h 1885950"/>
              <a:gd name="connsiteX1" fmla="*/ 0 w 520700"/>
              <a:gd name="connsiteY1" fmla="*/ 292100 h 1885950"/>
              <a:gd name="connsiteX2" fmla="*/ 0 w 520700"/>
              <a:gd name="connsiteY2" fmla="*/ 1885950 h 1885950"/>
            </a:gdLst>
            <a:ahLst/>
            <a:cxnLst>
              <a:cxn ang="0">
                <a:pos x="connsiteX0" y="connsiteY0"/>
              </a:cxn>
              <a:cxn ang="0">
                <a:pos x="connsiteX1" y="connsiteY1"/>
              </a:cxn>
              <a:cxn ang="0">
                <a:pos x="connsiteX2" y="connsiteY2"/>
              </a:cxn>
            </a:cxnLst>
            <a:rect l="l" t="t" r="r" b="b"/>
            <a:pathLst>
              <a:path w="520700" h="1885950">
                <a:moveTo>
                  <a:pt x="520700" y="0"/>
                </a:moveTo>
                <a:lnTo>
                  <a:pt x="0" y="292100"/>
                </a:lnTo>
                <a:lnTo>
                  <a:pt x="0" y="18859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7283450" y="1130300"/>
            <a:ext cx="514350" cy="1987550"/>
          </a:xfrm>
          <a:custGeom>
            <a:avLst/>
            <a:gdLst>
              <a:gd name="connsiteX0" fmla="*/ 514350 w 514350"/>
              <a:gd name="connsiteY0" fmla="*/ 0 h 1987550"/>
              <a:gd name="connsiteX1" fmla="*/ 0 w 514350"/>
              <a:gd name="connsiteY1" fmla="*/ 285750 h 1987550"/>
              <a:gd name="connsiteX2" fmla="*/ 0 w 514350"/>
              <a:gd name="connsiteY2" fmla="*/ 1987550 h 1987550"/>
            </a:gdLst>
            <a:ahLst/>
            <a:cxnLst>
              <a:cxn ang="0">
                <a:pos x="connsiteX0" y="connsiteY0"/>
              </a:cxn>
              <a:cxn ang="0">
                <a:pos x="connsiteX1" y="connsiteY1"/>
              </a:cxn>
              <a:cxn ang="0">
                <a:pos x="connsiteX2" y="connsiteY2"/>
              </a:cxn>
            </a:cxnLst>
            <a:rect l="l" t="t" r="r" b="b"/>
            <a:pathLst>
              <a:path w="514350" h="1987550">
                <a:moveTo>
                  <a:pt x="514350" y="0"/>
                </a:moveTo>
                <a:lnTo>
                  <a:pt x="0" y="285750"/>
                </a:lnTo>
                <a:lnTo>
                  <a:pt x="0" y="19875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7880350" y="1117600"/>
            <a:ext cx="520700" cy="1949450"/>
          </a:xfrm>
          <a:custGeom>
            <a:avLst/>
            <a:gdLst>
              <a:gd name="connsiteX0" fmla="*/ 520700 w 520700"/>
              <a:gd name="connsiteY0" fmla="*/ 0 h 1949450"/>
              <a:gd name="connsiteX1" fmla="*/ 0 w 520700"/>
              <a:gd name="connsiteY1" fmla="*/ 298450 h 1949450"/>
              <a:gd name="connsiteX2" fmla="*/ 0 w 520700"/>
              <a:gd name="connsiteY2" fmla="*/ 1949450 h 1949450"/>
            </a:gdLst>
            <a:ahLst/>
            <a:cxnLst>
              <a:cxn ang="0">
                <a:pos x="connsiteX0" y="connsiteY0"/>
              </a:cxn>
              <a:cxn ang="0">
                <a:pos x="connsiteX1" y="connsiteY1"/>
              </a:cxn>
              <a:cxn ang="0">
                <a:pos x="connsiteX2" y="connsiteY2"/>
              </a:cxn>
            </a:cxnLst>
            <a:rect l="l" t="t" r="r" b="b"/>
            <a:pathLst>
              <a:path w="520700" h="1949450">
                <a:moveTo>
                  <a:pt x="520700" y="0"/>
                </a:moveTo>
                <a:lnTo>
                  <a:pt x="0" y="298450"/>
                </a:lnTo>
                <a:lnTo>
                  <a:pt x="0" y="19494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線吹き出し 1 (枠付き) 18">
            <a:extLst>
              <a:ext uri="{FF2B5EF4-FFF2-40B4-BE49-F238E27FC236}">
                <a16:creationId xmlns:a16="http://schemas.microsoft.com/office/drawing/2014/main" id="{5E900BD8-9BBA-4D04-9CEA-626EEFB86054}"/>
              </a:ext>
            </a:extLst>
          </p:cNvPr>
          <p:cNvSpPr/>
          <p:nvPr/>
        </p:nvSpPr>
        <p:spPr>
          <a:xfrm>
            <a:off x="6045835" y="1685233"/>
            <a:ext cx="796925" cy="390371"/>
          </a:xfrm>
          <a:prstGeom prst="borderCallout1">
            <a:avLst>
              <a:gd name="adj1" fmla="val 95410"/>
              <a:gd name="adj2" fmla="val -310"/>
              <a:gd name="adj3" fmla="val 159348"/>
              <a:gd name="adj4" fmla="val -1292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鉄道敷</a:t>
            </a:r>
          </a:p>
        </p:txBody>
      </p:sp>
      <p:sp>
        <p:nvSpPr>
          <p:cNvPr id="21" name="テキスト ボックス 20"/>
          <p:cNvSpPr txBox="1"/>
          <p:nvPr/>
        </p:nvSpPr>
        <p:spPr>
          <a:xfrm>
            <a:off x="8176260" y="6173471"/>
            <a:ext cx="857250" cy="246221"/>
          </a:xfrm>
          <a:prstGeom prst="rect">
            <a:avLst/>
          </a:prstGeom>
          <a:noFill/>
        </p:spPr>
        <p:txBody>
          <a:bodyPr wrap="square" rtlCol="0">
            <a:spAutoFit/>
          </a:bodyPr>
          <a:lstStyle/>
          <a:p>
            <a:r>
              <a:rPr kumimoji="1" lang="en-US" altLang="ja-JP" sz="1000" dirty="0" smtClean="0">
                <a:latin typeface="ＭＳ Ｐゴシック" panose="020B0600070205080204" pitchFamily="50" charset="-128"/>
                <a:ea typeface="ＭＳ Ｐゴシック" panose="020B0600070205080204" pitchFamily="50" charset="-128"/>
              </a:rPr>
              <a:t>※</a:t>
            </a:r>
            <a:r>
              <a:rPr kumimoji="1" lang="ja-JP" altLang="en-US" sz="1000" dirty="0" smtClean="0">
                <a:latin typeface="ＭＳ Ｐゴシック" panose="020B0600070205080204" pitchFamily="50" charset="-128"/>
                <a:ea typeface="ＭＳ Ｐゴシック" panose="020B0600070205080204" pitchFamily="50" charset="-128"/>
              </a:rPr>
              <a:t>住居なし</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2" name="角丸四角形 21"/>
          <p:cNvSpPr/>
          <p:nvPr/>
        </p:nvSpPr>
        <p:spPr>
          <a:xfrm>
            <a:off x="3949699" y="5625425"/>
            <a:ext cx="5014913" cy="846605"/>
          </a:xfrm>
          <a:prstGeom prst="roundRect">
            <a:avLst/>
          </a:prstGeom>
          <a:solidFill>
            <a:srgbClr val="FFFF99"/>
          </a:solidFill>
        </p:spPr>
        <p:style>
          <a:lnRef idx="2">
            <a:schemeClr val="dk1"/>
          </a:lnRef>
          <a:fillRef idx="1">
            <a:schemeClr val="lt1"/>
          </a:fillRef>
          <a:effectRef idx="0">
            <a:schemeClr val="dk1"/>
          </a:effectRef>
          <a:fontRef idx="minor">
            <a:schemeClr val="dk1"/>
          </a:fontRef>
        </p:style>
        <p:txBody>
          <a:bodyPr wrap="square" bIns="72000">
            <a:spAutoFit/>
          </a:bodyPr>
          <a:lstStyle/>
          <a:p>
            <a:pPr>
              <a:lnSpc>
                <a:spcPct val="150000"/>
              </a:lnSpc>
              <a:defRPr/>
            </a:pPr>
            <a:r>
              <a:rPr lang="ja-JP" altLang="en-US" sz="1400" dirty="0" smtClean="0">
                <a:solidFill>
                  <a:srgbClr val="FF0000"/>
                </a:solidFill>
                <a:latin typeface="ＭＳ Ｐゴシック" panose="020B0600070205080204" pitchFamily="50" charset="-128"/>
                <a:ea typeface="ＭＳ Ｐゴシック" panose="020B0600070205080204" pitchFamily="50" charset="-128"/>
                <a:cs typeface="Times New Roman" pitchFamily="18" charset="0"/>
              </a:rPr>
              <a:t>・主に西側断面においては、参考とする指標を超えているが、既存建物がないため日陰による影響はない。</a:t>
            </a:r>
            <a:endParaRPr lang="en-US" altLang="ja-JP" sz="1400" strike="sngStrike" dirty="0">
              <a:solidFill>
                <a:srgbClr val="FF0000"/>
              </a:solidFill>
              <a:latin typeface="ＭＳ Ｐゴシック" panose="020B0600070205080204" pitchFamily="50" charset="-128"/>
              <a:ea typeface="ＭＳ Ｐゴシック" panose="020B0600070205080204" pitchFamily="50" charset="-128"/>
              <a:cs typeface="Times New Roman" pitchFamily="18" charset="0"/>
            </a:endParaRPr>
          </a:p>
        </p:txBody>
      </p:sp>
      <p:graphicFrame>
        <p:nvGraphicFramePr>
          <p:cNvPr id="23" name="表 22">
            <a:extLst>
              <a:ext uri="{FF2B5EF4-FFF2-40B4-BE49-F238E27FC236}">
                <a16:creationId xmlns:a16="http://schemas.microsoft.com/office/drawing/2014/main" id="{5D5378AF-9656-4D52-BCB9-C4A32ADA6FE8}"/>
              </a:ext>
            </a:extLst>
          </p:cNvPr>
          <p:cNvGraphicFramePr>
            <a:graphicFrameLocks noGrp="1"/>
          </p:cNvGraphicFramePr>
          <p:nvPr>
            <p:extLst>
              <p:ext uri="{D42A27DB-BD31-4B8C-83A1-F6EECF244321}">
                <p14:modId xmlns:p14="http://schemas.microsoft.com/office/powerpoint/2010/main" val="3606039768"/>
              </p:ext>
            </p:extLst>
          </p:nvPr>
        </p:nvGraphicFramePr>
        <p:xfrm>
          <a:off x="4300817" y="2931890"/>
          <a:ext cx="4314266" cy="2632504"/>
        </p:xfrm>
        <a:graphic>
          <a:graphicData uri="http://schemas.openxmlformats.org/drawingml/2006/table">
            <a:tbl>
              <a:tblPr firstRow="1" bandRow="1">
                <a:tableStyleId>{5C22544A-7EE6-4342-B048-85BDC9FD1C3A}</a:tableStyleId>
              </a:tblPr>
              <a:tblGrid>
                <a:gridCol w="1083983">
                  <a:extLst>
                    <a:ext uri="{9D8B030D-6E8A-4147-A177-3AD203B41FA5}">
                      <a16:colId xmlns:a16="http://schemas.microsoft.com/office/drawing/2014/main" val="974440879"/>
                    </a:ext>
                  </a:extLst>
                </a:gridCol>
                <a:gridCol w="1511300">
                  <a:extLst>
                    <a:ext uri="{9D8B030D-6E8A-4147-A177-3AD203B41FA5}">
                      <a16:colId xmlns:a16="http://schemas.microsoft.com/office/drawing/2014/main" val="304626083"/>
                    </a:ext>
                  </a:extLst>
                </a:gridCol>
                <a:gridCol w="1718983">
                  <a:extLst>
                    <a:ext uri="{9D8B030D-6E8A-4147-A177-3AD203B41FA5}">
                      <a16:colId xmlns:a16="http://schemas.microsoft.com/office/drawing/2014/main" val="2262426393"/>
                    </a:ext>
                  </a:extLst>
                </a:gridCol>
              </a:tblGrid>
              <a:tr h="329063">
                <a:tc rowSpan="2">
                  <a:txBody>
                    <a:bodyPr/>
                    <a:lstStyle/>
                    <a:p>
                      <a:pPr algn="ctr"/>
                      <a:r>
                        <a:rPr kumimoji="1" lang="ja-JP" altLang="en-US" sz="1400" b="0" dirty="0">
                          <a:latin typeface="ＭＳ Ｐゴシック" panose="020B0600070205080204" pitchFamily="50" charset="-128"/>
                          <a:ea typeface="ＭＳ Ｐゴシック" panose="020B0600070205080204" pitchFamily="50" charset="-128"/>
                        </a:rPr>
                        <a:t>断面</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kumimoji="1" lang="ja-JP" altLang="en-US" sz="1400" b="0" dirty="0">
                          <a:latin typeface="ＭＳ Ｐゴシック" panose="020B0600070205080204" pitchFamily="50" charset="-128"/>
                          <a:ea typeface="ＭＳ Ｐゴシック" panose="020B0600070205080204" pitchFamily="50" charset="-128"/>
                        </a:rPr>
                        <a:t>４時間日陰線　（単位：ｍ</a:t>
                      </a:r>
                      <a:r>
                        <a:rPr kumimoji="1" lang="ja-JP" altLang="en-US" sz="1400" b="0" dirty="0" smtClean="0">
                          <a:latin typeface="ＭＳ Ｐゴシック" panose="020B0600070205080204" pitchFamily="50" charset="-128"/>
                          <a:ea typeface="ＭＳ Ｐゴシック" panose="020B0600070205080204" pitchFamily="50" charset="-128"/>
                        </a:rPr>
                        <a:t>）住居</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550159901"/>
                  </a:ext>
                </a:extLst>
              </a:tr>
              <a:tr h="329063">
                <a:tc vMerge="1">
                  <a:txBody>
                    <a:bodyPr/>
                    <a:lstStyle/>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sz="1400" b="0" dirty="0">
                          <a:latin typeface="ＭＳ Ｐゴシック" panose="020B0600070205080204" pitchFamily="50" charset="-128"/>
                          <a:ea typeface="ＭＳ Ｐゴシック" panose="020B0600070205080204" pitchFamily="50" charset="-128"/>
                        </a:rPr>
                        <a:t>東側</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kumimoji="1" lang="ja-JP" altLang="en-US" sz="1400" b="0" dirty="0">
                          <a:latin typeface="ＭＳ Ｐゴシック" panose="020B0600070205080204" pitchFamily="50" charset="-128"/>
                          <a:ea typeface="ＭＳ Ｐゴシック" panose="020B0600070205080204" pitchFamily="50" charset="-128"/>
                        </a:rPr>
                        <a:t>西側</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23150353"/>
                  </a:ext>
                </a:extLst>
              </a:tr>
              <a:tr h="329063">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No.1</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ja-JP" altLang="en-US" sz="1400" b="0" dirty="0">
                          <a:latin typeface="ＭＳ Ｐゴシック" panose="020B0600070205080204" pitchFamily="50" charset="-128"/>
                          <a:ea typeface="ＭＳ Ｐゴシック" panose="020B0600070205080204" pitchFamily="50" charset="-128"/>
                        </a:rPr>
                        <a:t>なし</a:t>
                      </a:r>
                    </a:p>
                  </a:txBody>
                  <a:tcPr anchor="ctr"/>
                </a:tc>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0.596</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48073444"/>
                  </a:ext>
                </a:extLst>
              </a:tr>
              <a:tr h="329063">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No.2</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b="0" dirty="0">
                          <a:latin typeface="ＭＳ Ｐゴシック" panose="020B0600070205080204" pitchFamily="50" charset="-128"/>
                          <a:ea typeface="ＭＳ Ｐゴシック" panose="020B0600070205080204" pitchFamily="50" charset="-128"/>
                        </a:rPr>
                        <a:t>なし</a:t>
                      </a:r>
                    </a:p>
                  </a:txBody>
                  <a:tcPr anchor="ctr"/>
                </a:tc>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1.577</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283511058"/>
                  </a:ext>
                </a:extLst>
              </a:tr>
              <a:tr h="329063">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No.3</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b="0" dirty="0">
                          <a:latin typeface="ＭＳ Ｐゴシック" panose="020B0600070205080204" pitchFamily="50" charset="-128"/>
                          <a:ea typeface="ＭＳ Ｐゴシック" panose="020B0600070205080204" pitchFamily="50" charset="-128"/>
                        </a:rPr>
                        <a:t>なし</a:t>
                      </a:r>
                    </a:p>
                  </a:txBody>
                  <a:tcPr anchor="ctr"/>
                </a:tc>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3.063</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887170203"/>
                  </a:ext>
                </a:extLst>
              </a:tr>
              <a:tr h="329063">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No.4</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0.528</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3.839</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434107058"/>
                  </a:ext>
                </a:extLst>
              </a:tr>
              <a:tr h="329063">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No.5</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b="0" dirty="0">
                          <a:latin typeface="ＭＳ Ｐゴシック" panose="020B0600070205080204" pitchFamily="50" charset="-128"/>
                          <a:ea typeface="ＭＳ Ｐゴシック" panose="020B0600070205080204" pitchFamily="50" charset="-128"/>
                        </a:rPr>
                        <a:t>なし</a:t>
                      </a:r>
                    </a:p>
                  </a:txBody>
                  <a:tcPr anchor="ctr"/>
                </a:tc>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1.862</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054959048"/>
                  </a:ext>
                </a:extLst>
              </a:tr>
              <a:tr h="329063">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No.6</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b="0" dirty="0">
                          <a:latin typeface="ＭＳ Ｐゴシック" panose="020B0600070205080204" pitchFamily="50" charset="-128"/>
                          <a:ea typeface="ＭＳ Ｐゴシック" panose="020B0600070205080204" pitchFamily="50" charset="-128"/>
                        </a:rPr>
                        <a:t>なし</a:t>
                      </a:r>
                    </a:p>
                  </a:txBody>
                  <a:tcPr anchor="ctr"/>
                </a:tc>
                <a:tc>
                  <a:txBody>
                    <a:bodyPr/>
                    <a:lstStyle/>
                    <a:p>
                      <a:pPr algn="ctr"/>
                      <a:r>
                        <a:rPr kumimoji="1" lang="en-US" altLang="ja-JP" sz="1400" b="0" dirty="0">
                          <a:latin typeface="ＭＳ Ｐゴシック" panose="020B0600070205080204" pitchFamily="50" charset="-128"/>
                          <a:ea typeface="ＭＳ Ｐゴシック" panose="020B0600070205080204" pitchFamily="50" charset="-128"/>
                        </a:rPr>
                        <a:t>1.649</a:t>
                      </a:r>
                      <a:endParaRPr kumimoji="1" lang="ja-JP" altLang="en-US" sz="1400" b="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52572376"/>
                  </a:ext>
                </a:extLst>
              </a:tr>
            </a:tbl>
          </a:graphicData>
        </a:graphic>
      </p:graphicFrame>
    </p:spTree>
    <p:extLst>
      <p:ext uri="{BB962C8B-B14F-4D97-AF65-F5344CB8AC3E}">
        <p14:creationId xmlns:p14="http://schemas.microsoft.com/office/powerpoint/2010/main" val="1697276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A780CA5-99AB-4A0C-9603-8519ED3A80E1}"/>
              </a:ext>
            </a:extLst>
          </p:cNvPr>
          <p:cNvPicPr>
            <a:picLocks noChangeAspect="1"/>
          </p:cNvPicPr>
          <p:nvPr/>
        </p:nvPicPr>
        <p:blipFill rotWithShape="1">
          <a:blip r:embed="rId3"/>
          <a:srcRect l="9447" t="16796" r="17327" b="9014"/>
          <a:stretch/>
        </p:blipFill>
        <p:spPr>
          <a:xfrm>
            <a:off x="1249680" y="3049367"/>
            <a:ext cx="6696000" cy="3816000"/>
          </a:xfrm>
          <a:prstGeom prst="rect">
            <a:avLst/>
          </a:prstGeom>
        </p:spPr>
      </p:pic>
      <p:pic>
        <p:nvPicPr>
          <p:cNvPr id="9" name="図 8">
            <a:extLst>
              <a:ext uri="{FF2B5EF4-FFF2-40B4-BE49-F238E27FC236}">
                <a16:creationId xmlns:a16="http://schemas.microsoft.com/office/drawing/2014/main" id="{499AFD55-D0EC-446E-8E1E-CC1F5AD5A863}"/>
              </a:ext>
            </a:extLst>
          </p:cNvPr>
          <p:cNvPicPr>
            <a:picLocks noChangeAspect="1"/>
          </p:cNvPicPr>
          <p:nvPr/>
        </p:nvPicPr>
        <p:blipFill rotWithShape="1">
          <a:blip r:embed="rId4"/>
          <a:srcRect l="9447" t="25852" r="17721" b="28658"/>
          <a:stretch/>
        </p:blipFill>
        <p:spPr>
          <a:xfrm>
            <a:off x="1218754" y="725231"/>
            <a:ext cx="6659758" cy="2339778"/>
          </a:xfrm>
          <a:prstGeom prst="rect">
            <a:avLst/>
          </a:prstGeom>
        </p:spPr>
      </p:pic>
      <p:sp>
        <p:nvSpPr>
          <p:cNvPr id="5" name="Rectangle 2"/>
          <p:cNvSpPr txBox="1">
            <a:spLocks noChangeArrowheads="1"/>
          </p:cNvSpPr>
          <p:nvPr/>
        </p:nvSpPr>
        <p:spPr bwMode="auto">
          <a:xfrm>
            <a:off x="0" y="0"/>
            <a:ext cx="9144000" cy="568325"/>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dirty="0">
                <a:latin typeface="ＭＳ Ｐゴシック" panose="020B0600070205080204" pitchFamily="50" charset="-128"/>
                <a:ea typeface="ＭＳ Ｐゴシック" panose="020B0600070205080204" pitchFamily="50" charset="-128"/>
              </a:rPr>
              <a:t>環境影響評価について</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日照阻害調査結果</a:t>
            </a:r>
            <a:r>
              <a:rPr lang="en-US" altLang="ja-JP" sz="2800" dirty="0">
                <a:latin typeface="ＭＳ Ｐゴシック" panose="020B0600070205080204" pitchFamily="50" charset="-128"/>
                <a:ea typeface="ＭＳ Ｐゴシック" panose="020B0600070205080204" pitchFamily="50" charset="-128"/>
              </a:rPr>
              <a:t>】</a:t>
            </a:r>
          </a:p>
        </p:txBody>
      </p:sp>
      <p:sp>
        <p:nvSpPr>
          <p:cNvPr id="11" name="テキスト ボックス 10">
            <a:extLst>
              <a:ext uri="{FF2B5EF4-FFF2-40B4-BE49-F238E27FC236}">
                <a16:creationId xmlns:a16="http://schemas.microsoft.com/office/drawing/2014/main" id="{F8F2DA02-4769-4960-927C-810CE4480836}"/>
              </a:ext>
            </a:extLst>
          </p:cNvPr>
          <p:cNvSpPr txBox="1"/>
          <p:nvPr/>
        </p:nvSpPr>
        <p:spPr>
          <a:xfrm>
            <a:off x="317771" y="650957"/>
            <a:ext cx="914129" cy="307777"/>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断面</a:t>
            </a:r>
            <a:r>
              <a:rPr kumimoji="1" lang="en-US" altLang="ja-JP" sz="1400" dirty="0">
                <a:latin typeface="ＭＳ Ｐゴシック" panose="020B0600070205080204" pitchFamily="50" charset="-128"/>
                <a:ea typeface="ＭＳ Ｐゴシック" panose="020B0600070205080204" pitchFamily="50" charset="-128"/>
              </a:rPr>
              <a:t>No.1</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F8F2DA02-4769-4960-927C-810CE4480836}"/>
              </a:ext>
            </a:extLst>
          </p:cNvPr>
          <p:cNvSpPr txBox="1"/>
          <p:nvPr/>
        </p:nvSpPr>
        <p:spPr>
          <a:xfrm>
            <a:off x="320546" y="3072842"/>
            <a:ext cx="914129" cy="307777"/>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断面</a:t>
            </a:r>
            <a:r>
              <a:rPr kumimoji="1" lang="en-US" altLang="ja-JP" sz="1400" dirty="0">
                <a:latin typeface="ＭＳ Ｐゴシック" panose="020B0600070205080204" pitchFamily="50" charset="-128"/>
                <a:ea typeface="ＭＳ Ｐゴシック" panose="020B0600070205080204" pitchFamily="50" charset="-128"/>
              </a:rPr>
              <a:t>No.4</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F8F2DA02-4769-4960-927C-810CE4480836}"/>
              </a:ext>
            </a:extLst>
          </p:cNvPr>
          <p:cNvSpPr txBox="1"/>
          <p:nvPr/>
        </p:nvSpPr>
        <p:spPr>
          <a:xfrm>
            <a:off x="2007469" y="3048754"/>
            <a:ext cx="5054623" cy="307777"/>
          </a:xfrm>
          <a:prstGeom prst="rect">
            <a:avLst/>
          </a:prstGeom>
          <a:noFill/>
        </p:spPr>
        <p:txBody>
          <a:bodyPr wrap="square" rtlCol="0">
            <a:spAutoFit/>
          </a:bodyPr>
          <a:lstStyle/>
          <a:p>
            <a:r>
              <a:rPr kumimoji="1" lang="ja-JP" altLang="en-US" sz="1400" dirty="0"/>
              <a:t>東　　　　　　　　　　　　　　　　　　　　　　　　　西</a:t>
            </a:r>
          </a:p>
        </p:txBody>
      </p:sp>
      <p:sp>
        <p:nvSpPr>
          <p:cNvPr id="19" name="正方形/長方形 18"/>
          <p:cNvSpPr/>
          <p:nvPr/>
        </p:nvSpPr>
        <p:spPr>
          <a:xfrm>
            <a:off x="1327912" y="2233244"/>
            <a:ext cx="1019048" cy="1861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29269820-26C1-432F-B7F0-2C33C16B9066}" type="slidenum">
              <a:rPr kumimoji="1" lang="ja-JP" altLang="en-US" smtClean="0"/>
              <a:t>5</a:t>
            </a:fld>
            <a:endParaRPr kumimoji="1" lang="ja-JP" altLang="en-US"/>
          </a:p>
        </p:txBody>
      </p:sp>
      <p:cxnSp>
        <p:nvCxnSpPr>
          <p:cNvPr id="7" name="直線コネクタ 6"/>
          <p:cNvCxnSpPr/>
          <p:nvPr/>
        </p:nvCxnSpPr>
        <p:spPr>
          <a:xfrm>
            <a:off x="5594350" y="5822952"/>
            <a:ext cx="0" cy="196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759444" y="5824547"/>
            <a:ext cx="0" cy="195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94350" y="6000750"/>
            <a:ext cx="165094" cy="0"/>
          </a:xfrm>
          <a:prstGeom prst="line">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434014" y="5978526"/>
            <a:ext cx="501650" cy="200055"/>
          </a:xfrm>
          <a:prstGeom prst="rect">
            <a:avLst/>
          </a:prstGeom>
          <a:noFill/>
        </p:spPr>
        <p:txBody>
          <a:bodyPr wrap="square" rtlCol="0">
            <a:spAutoFit/>
          </a:bodyPr>
          <a:lstStyle/>
          <a:p>
            <a:pPr algn="ctr"/>
            <a:r>
              <a:rPr kumimoji="1" lang="ja-JP" altLang="en-US" sz="700" dirty="0" smtClean="0">
                <a:latin typeface="ＭＳ Ｐゴシック" panose="020B0600070205080204" pitchFamily="50" charset="-128"/>
                <a:ea typeface="ＭＳ Ｐゴシック" panose="020B0600070205080204" pitchFamily="50" charset="-128"/>
              </a:rPr>
              <a:t>約</a:t>
            </a:r>
            <a:r>
              <a:rPr kumimoji="1" lang="en-US" altLang="ja-JP" sz="700" dirty="0" smtClean="0">
                <a:latin typeface="ＭＳ Ｐゴシック" panose="020B0600070205080204" pitchFamily="50" charset="-128"/>
                <a:ea typeface="ＭＳ Ｐゴシック" panose="020B0600070205080204" pitchFamily="50" charset="-128"/>
              </a:rPr>
              <a:t>1m</a:t>
            </a:r>
            <a:endParaRPr kumimoji="1" lang="ja-JP" altLang="en-US" sz="7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64583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8A624E6-2C61-411E-8138-6F2782912AD1}"/>
              </a:ext>
            </a:extLst>
          </p:cNvPr>
          <p:cNvPicPr>
            <a:picLocks noChangeAspect="1"/>
          </p:cNvPicPr>
          <p:nvPr/>
        </p:nvPicPr>
        <p:blipFill rotWithShape="1">
          <a:blip r:embed="rId3"/>
          <a:srcRect l="16927" t="16097" r="20470" b="8313"/>
          <a:stretch/>
        </p:blipFill>
        <p:spPr>
          <a:xfrm>
            <a:off x="308108" y="857243"/>
            <a:ext cx="8586628" cy="5831957"/>
          </a:xfrm>
          <a:prstGeom prst="rect">
            <a:avLst/>
          </a:prstGeom>
        </p:spPr>
      </p:pic>
      <p:sp>
        <p:nvSpPr>
          <p:cNvPr id="4" name="Rectangle 2">
            <a:extLst>
              <a:ext uri="{FF2B5EF4-FFF2-40B4-BE49-F238E27FC236}">
                <a16:creationId xmlns:a16="http://schemas.microsoft.com/office/drawing/2014/main" id="{49BB8D17-F872-458D-A33C-5EF6D31FD960}"/>
              </a:ext>
            </a:extLst>
          </p:cNvPr>
          <p:cNvSpPr txBox="1">
            <a:spLocks noChangeArrowheads="1"/>
          </p:cNvSpPr>
          <p:nvPr/>
        </p:nvSpPr>
        <p:spPr bwMode="auto">
          <a:xfrm>
            <a:off x="0" y="0"/>
            <a:ext cx="9131574" cy="558386"/>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dirty="0"/>
              <a:t>環境影響評価について</a:t>
            </a:r>
            <a:r>
              <a:rPr lang="en-US" altLang="ja-JP" sz="2800" dirty="0"/>
              <a:t>【</a:t>
            </a:r>
            <a:r>
              <a:rPr lang="ja-JP" altLang="en-US" sz="2800" dirty="0"/>
              <a:t>電波障害調査結果</a:t>
            </a:r>
            <a:r>
              <a:rPr lang="en-US" altLang="ja-JP" sz="2800" dirty="0"/>
              <a:t>】</a:t>
            </a:r>
          </a:p>
        </p:txBody>
      </p:sp>
      <p:sp>
        <p:nvSpPr>
          <p:cNvPr id="5" name="テキスト ボックス 4">
            <a:extLst>
              <a:ext uri="{FF2B5EF4-FFF2-40B4-BE49-F238E27FC236}">
                <a16:creationId xmlns:a16="http://schemas.microsoft.com/office/drawing/2014/main" id="{F8A18A75-A4F4-417B-8F68-68444F7F9DEB}"/>
              </a:ext>
            </a:extLst>
          </p:cNvPr>
          <p:cNvSpPr txBox="1"/>
          <p:nvPr/>
        </p:nvSpPr>
        <p:spPr>
          <a:xfrm>
            <a:off x="-1679" y="580302"/>
            <a:ext cx="1620957" cy="307777"/>
          </a:xfrm>
          <a:prstGeom prst="rect">
            <a:avLst/>
          </a:prstGeom>
          <a:solidFill>
            <a:srgbClr val="FFC000">
              <a:alpha val="50000"/>
            </a:srgbClr>
          </a:solidFill>
        </p:spPr>
        <p:txBody>
          <a:bodyPr wrap="none" rtlCol="0">
            <a:spAutoFit/>
          </a:bodyPr>
          <a:lstStyle/>
          <a:p>
            <a:r>
              <a:rPr kumimoji="1" lang="ja-JP" altLang="en-US" sz="1400" dirty="0"/>
              <a:t>電波障害予測範囲</a:t>
            </a:r>
          </a:p>
        </p:txBody>
      </p:sp>
      <p:sp>
        <p:nvSpPr>
          <p:cNvPr id="6" name="テキスト ボックス 5">
            <a:extLst>
              <a:ext uri="{FF2B5EF4-FFF2-40B4-BE49-F238E27FC236}">
                <a16:creationId xmlns:a16="http://schemas.microsoft.com/office/drawing/2014/main" id="{CCF4734C-AF1D-4B38-ABFE-D2AA07A3EDCF}"/>
              </a:ext>
            </a:extLst>
          </p:cNvPr>
          <p:cNvSpPr txBox="1"/>
          <p:nvPr/>
        </p:nvSpPr>
        <p:spPr>
          <a:xfrm>
            <a:off x="365113" y="5947228"/>
            <a:ext cx="5130815" cy="830997"/>
          </a:xfrm>
          <a:prstGeom prst="rect">
            <a:avLst/>
          </a:prstGeom>
          <a:solidFill>
            <a:schemeClr val="bg1"/>
          </a:solidFill>
          <a:ln>
            <a:noFill/>
          </a:ln>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〇遮蔽予測範囲は、施工場所の東側で発生するものと予測される。遮蔽予測範囲内の家屋等に設置されているアンテナについては、図に示すように「大阪局＋神戸局」がほとんどであり、高架事業の進捗により、「神戸局（サンテレビ）」の受信不良が予想される。</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2E443726-BF0F-458A-9496-A03A70BB4348}"/>
              </a:ext>
            </a:extLst>
          </p:cNvPr>
          <p:cNvSpPr txBox="1"/>
          <p:nvPr/>
        </p:nvSpPr>
        <p:spPr>
          <a:xfrm rot="18043461">
            <a:off x="2415443" y="1144232"/>
            <a:ext cx="1510153" cy="338554"/>
          </a:xfrm>
          <a:prstGeom prst="rect">
            <a:avLst/>
          </a:prstGeom>
          <a:solidFill>
            <a:schemeClr val="bg1"/>
          </a:solidFill>
          <a:ln>
            <a:noFill/>
          </a:ln>
        </p:spPr>
        <p:txBody>
          <a:bodyPr wrap="square" rtlCol="0">
            <a:spAutoFit/>
          </a:bodyPr>
          <a:lstStyle/>
          <a:p>
            <a:pPr algn="ctr"/>
            <a:r>
              <a:rPr kumimoji="1" lang="ja-JP" altLang="en-US" sz="800" dirty="0">
                <a:latin typeface="ＭＳ Ｐゴシック" panose="020B0600070205080204" pitchFamily="50" charset="-128"/>
                <a:ea typeface="ＭＳ Ｐゴシック" panose="020B0600070205080204" pitchFamily="50" charset="-128"/>
              </a:rPr>
              <a:t>電波到来方向（太子河南局）</a:t>
            </a:r>
            <a:endParaRPr kumimoji="1" lang="en-US" altLang="ja-JP" sz="800" dirty="0">
              <a:latin typeface="ＭＳ Ｐゴシック" panose="020B0600070205080204" pitchFamily="50" charset="-128"/>
              <a:ea typeface="ＭＳ Ｐゴシック" panose="020B0600070205080204" pitchFamily="50" charset="-128"/>
            </a:endParaRPr>
          </a:p>
          <a:p>
            <a:pPr algn="ctr"/>
            <a:r>
              <a:rPr kumimoji="1" lang="en-US" altLang="ja-JP" sz="800" dirty="0">
                <a:latin typeface="ＭＳ Ｐゴシック" panose="020B0600070205080204" pitchFamily="50" charset="-128"/>
                <a:ea typeface="ＭＳ Ｐゴシック" panose="020B0600070205080204" pitchFamily="50" charset="-128"/>
              </a:rPr>
              <a:t>【</a:t>
            </a:r>
            <a:r>
              <a:rPr kumimoji="1" lang="ja-JP" altLang="en-US" sz="800" dirty="0">
                <a:latin typeface="ＭＳ Ｐゴシック" panose="020B0600070205080204" pitchFamily="50" charset="-128"/>
                <a:ea typeface="ＭＳ Ｐゴシック" panose="020B0600070205080204" pitchFamily="50" charset="-128"/>
              </a:rPr>
              <a:t>テレビ大阪</a:t>
            </a:r>
            <a:r>
              <a:rPr kumimoji="1" lang="en-US" altLang="ja-JP" sz="800" dirty="0">
                <a:latin typeface="ＭＳ Ｐゴシック" panose="020B0600070205080204" pitchFamily="50" charset="-128"/>
                <a:ea typeface="ＭＳ Ｐゴシック" panose="020B0600070205080204" pitchFamily="50" charset="-128"/>
              </a:rPr>
              <a:t>】</a:t>
            </a:r>
          </a:p>
        </p:txBody>
      </p:sp>
      <p:sp>
        <p:nvSpPr>
          <p:cNvPr id="8" name="テキスト ボックス 7">
            <a:extLst>
              <a:ext uri="{FF2B5EF4-FFF2-40B4-BE49-F238E27FC236}">
                <a16:creationId xmlns:a16="http://schemas.microsoft.com/office/drawing/2014/main" id="{0986DAE1-6D94-42E8-90DB-485433C48226}"/>
              </a:ext>
            </a:extLst>
          </p:cNvPr>
          <p:cNvSpPr txBox="1"/>
          <p:nvPr/>
        </p:nvSpPr>
        <p:spPr>
          <a:xfrm rot="18384095">
            <a:off x="5943503" y="1178522"/>
            <a:ext cx="1510153" cy="338554"/>
          </a:xfrm>
          <a:prstGeom prst="rect">
            <a:avLst/>
          </a:prstGeom>
          <a:solidFill>
            <a:schemeClr val="bg1"/>
          </a:solidFill>
          <a:ln>
            <a:noFill/>
          </a:ln>
        </p:spPr>
        <p:txBody>
          <a:bodyPr wrap="square" rtlCol="0">
            <a:spAutoFit/>
          </a:bodyPr>
          <a:lstStyle/>
          <a:p>
            <a:pPr algn="ctr"/>
            <a:r>
              <a:rPr kumimoji="1" lang="ja-JP" altLang="en-US" sz="800" dirty="0">
                <a:latin typeface="ＭＳ Ｐゴシック" panose="020B0600070205080204" pitchFamily="50" charset="-128"/>
                <a:ea typeface="ＭＳ Ｐゴシック" panose="020B0600070205080204" pitchFamily="50" charset="-128"/>
              </a:rPr>
              <a:t>電波到来方向（太子河南局）</a:t>
            </a:r>
            <a:endParaRPr kumimoji="1" lang="en-US" altLang="ja-JP" sz="800" dirty="0">
              <a:latin typeface="ＭＳ Ｐゴシック" panose="020B0600070205080204" pitchFamily="50" charset="-128"/>
              <a:ea typeface="ＭＳ Ｐゴシック" panose="020B0600070205080204" pitchFamily="50" charset="-128"/>
            </a:endParaRPr>
          </a:p>
          <a:p>
            <a:pPr algn="ctr"/>
            <a:r>
              <a:rPr kumimoji="1" lang="en-US" altLang="ja-JP" sz="800" dirty="0">
                <a:latin typeface="ＭＳ Ｐゴシック" panose="020B0600070205080204" pitchFamily="50" charset="-128"/>
                <a:ea typeface="ＭＳ Ｐゴシック" panose="020B0600070205080204" pitchFamily="50" charset="-128"/>
              </a:rPr>
              <a:t>【</a:t>
            </a:r>
            <a:r>
              <a:rPr kumimoji="1" lang="ja-JP" altLang="en-US" sz="800" dirty="0">
                <a:latin typeface="ＭＳ Ｐゴシック" panose="020B0600070205080204" pitchFamily="50" charset="-128"/>
                <a:ea typeface="ＭＳ Ｐゴシック" panose="020B0600070205080204" pitchFamily="50" charset="-128"/>
              </a:rPr>
              <a:t>テレビ大阪</a:t>
            </a:r>
            <a:r>
              <a:rPr kumimoji="1" lang="en-US" altLang="ja-JP" sz="800" dirty="0">
                <a:latin typeface="ＭＳ Ｐゴシック" panose="020B0600070205080204" pitchFamily="50" charset="-128"/>
                <a:ea typeface="ＭＳ Ｐゴシック" panose="020B0600070205080204" pitchFamily="50" charset="-128"/>
              </a:rPr>
              <a:t>】</a:t>
            </a:r>
          </a:p>
        </p:txBody>
      </p:sp>
      <p:sp>
        <p:nvSpPr>
          <p:cNvPr id="9" name="テキスト ボックス 8">
            <a:extLst>
              <a:ext uri="{FF2B5EF4-FFF2-40B4-BE49-F238E27FC236}">
                <a16:creationId xmlns:a16="http://schemas.microsoft.com/office/drawing/2014/main" id="{938B5EE6-5547-4285-8E95-59818C315C79}"/>
              </a:ext>
            </a:extLst>
          </p:cNvPr>
          <p:cNvSpPr txBox="1"/>
          <p:nvPr/>
        </p:nvSpPr>
        <p:spPr>
          <a:xfrm rot="1202102">
            <a:off x="4314635" y="1796759"/>
            <a:ext cx="1719892" cy="584775"/>
          </a:xfrm>
          <a:prstGeom prst="rect">
            <a:avLst/>
          </a:prstGeom>
          <a:solidFill>
            <a:schemeClr val="bg1"/>
          </a:solidFill>
          <a:ln>
            <a:noFill/>
          </a:ln>
        </p:spPr>
        <p:txBody>
          <a:bodyPr wrap="square" rtlCol="0">
            <a:spAutoFit/>
          </a:bodyPr>
          <a:lstStyle/>
          <a:p>
            <a:pPr algn="ctr"/>
            <a:r>
              <a:rPr kumimoji="1" lang="ja-JP" altLang="en-US" sz="800" dirty="0">
                <a:latin typeface="ＭＳ Ｐゴシック" panose="020B0600070205080204" pitchFamily="50" charset="-128"/>
                <a:ea typeface="ＭＳ Ｐゴシック" panose="020B0600070205080204" pitchFamily="50" charset="-128"/>
              </a:rPr>
              <a:t>電波到来方向（大阪局）</a:t>
            </a:r>
            <a:endParaRPr kumimoji="1" lang="en-US" altLang="ja-JP" sz="800" dirty="0">
              <a:latin typeface="ＭＳ Ｐゴシック" panose="020B0600070205080204" pitchFamily="50" charset="-128"/>
              <a:ea typeface="ＭＳ Ｐゴシック" panose="020B0600070205080204" pitchFamily="50" charset="-128"/>
            </a:endParaRPr>
          </a:p>
          <a:p>
            <a:pPr algn="ctr"/>
            <a:r>
              <a:rPr kumimoji="1" lang="en-US" altLang="ja-JP" sz="800" dirty="0">
                <a:latin typeface="ＭＳ Ｐゴシック" panose="020B0600070205080204" pitchFamily="50" charset="-128"/>
                <a:ea typeface="ＭＳ Ｐゴシック" panose="020B0600070205080204" pitchFamily="50" charset="-128"/>
              </a:rPr>
              <a:t>【NHK</a:t>
            </a:r>
            <a:r>
              <a:rPr kumimoji="1" lang="ja-JP" altLang="en-US" sz="800" dirty="0">
                <a:latin typeface="ＭＳ Ｐゴシック" panose="020B0600070205080204" pitchFamily="50" charset="-128"/>
                <a:ea typeface="ＭＳ Ｐゴシック" panose="020B0600070205080204" pitchFamily="50" charset="-128"/>
              </a:rPr>
              <a:t>総合、</a:t>
            </a:r>
            <a:r>
              <a:rPr kumimoji="1" lang="en-US" altLang="ja-JP" sz="800" dirty="0">
                <a:latin typeface="ＭＳ Ｐゴシック" panose="020B0600070205080204" pitchFamily="50" charset="-128"/>
                <a:ea typeface="ＭＳ Ｐゴシック" panose="020B0600070205080204" pitchFamily="50" charset="-128"/>
              </a:rPr>
              <a:t>NHK</a:t>
            </a:r>
            <a:r>
              <a:rPr kumimoji="1" lang="ja-JP" altLang="en-US" sz="800" dirty="0">
                <a:latin typeface="ＭＳ Ｐゴシック" panose="020B0600070205080204" pitchFamily="50" charset="-128"/>
                <a:ea typeface="ＭＳ Ｐゴシック" panose="020B0600070205080204" pitchFamily="50" charset="-128"/>
              </a:rPr>
              <a:t>教育、毎日放送・</a:t>
            </a:r>
            <a:endParaRPr kumimoji="1" lang="en-US" altLang="ja-JP" sz="800" dirty="0">
              <a:latin typeface="ＭＳ Ｐゴシック" panose="020B0600070205080204" pitchFamily="50" charset="-128"/>
              <a:ea typeface="ＭＳ Ｐゴシック" panose="020B0600070205080204" pitchFamily="50" charset="-128"/>
            </a:endParaRPr>
          </a:p>
          <a:p>
            <a:pPr algn="ctr"/>
            <a:r>
              <a:rPr kumimoji="1" lang="ja-JP" altLang="en-US" sz="800" dirty="0">
                <a:latin typeface="ＭＳ Ｐゴシック" panose="020B0600070205080204" pitchFamily="50" charset="-128"/>
                <a:ea typeface="ＭＳ Ｐゴシック" panose="020B0600070205080204" pitchFamily="50" charset="-128"/>
              </a:rPr>
              <a:t>朝日放送・関西テレビ、讀賣テレビ、テレビ大阪</a:t>
            </a:r>
            <a:r>
              <a:rPr kumimoji="1" lang="en-US" altLang="ja-JP" sz="800" dirty="0">
                <a:latin typeface="ＭＳ Ｐゴシック" panose="020B0600070205080204" pitchFamily="50" charset="-128"/>
                <a:ea typeface="ＭＳ Ｐゴシック" panose="020B0600070205080204" pitchFamily="50" charset="-128"/>
              </a:rPr>
              <a:t>】</a:t>
            </a:r>
          </a:p>
        </p:txBody>
      </p:sp>
      <p:sp>
        <p:nvSpPr>
          <p:cNvPr id="10" name="テキスト ボックス 9">
            <a:extLst>
              <a:ext uri="{FF2B5EF4-FFF2-40B4-BE49-F238E27FC236}">
                <a16:creationId xmlns:a16="http://schemas.microsoft.com/office/drawing/2014/main" id="{436F899B-68B3-4EB5-9D64-2B16BE14951F}"/>
              </a:ext>
            </a:extLst>
          </p:cNvPr>
          <p:cNvSpPr txBox="1"/>
          <p:nvPr/>
        </p:nvSpPr>
        <p:spPr>
          <a:xfrm rot="1238769">
            <a:off x="1238060" y="2023454"/>
            <a:ext cx="1719892" cy="584775"/>
          </a:xfrm>
          <a:prstGeom prst="rect">
            <a:avLst/>
          </a:prstGeom>
          <a:solidFill>
            <a:schemeClr val="bg1"/>
          </a:solidFill>
          <a:ln>
            <a:noFill/>
          </a:ln>
        </p:spPr>
        <p:txBody>
          <a:bodyPr wrap="square" rtlCol="0">
            <a:spAutoFit/>
          </a:bodyPr>
          <a:lstStyle/>
          <a:p>
            <a:pPr algn="ctr"/>
            <a:r>
              <a:rPr kumimoji="1" lang="ja-JP" altLang="en-US" sz="800" dirty="0">
                <a:latin typeface="ＭＳ Ｐゴシック" panose="020B0600070205080204" pitchFamily="50" charset="-128"/>
                <a:ea typeface="ＭＳ Ｐゴシック" panose="020B0600070205080204" pitchFamily="50" charset="-128"/>
              </a:rPr>
              <a:t>電波到来方向（大阪局）</a:t>
            </a:r>
            <a:endParaRPr kumimoji="1" lang="en-US" altLang="ja-JP" sz="800" dirty="0">
              <a:latin typeface="ＭＳ Ｐゴシック" panose="020B0600070205080204" pitchFamily="50" charset="-128"/>
              <a:ea typeface="ＭＳ Ｐゴシック" panose="020B0600070205080204" pitchFamily="50" charset="-128"/>
            </a:endParaRPr>
          </a:p>
          <a:p>
            <a:pPr algn="ctr"/>
            <a:r>
              <a:rPr kumimoji="1" lang="en-US" altLang="ja-JP" sz="800" dirty="0">
                <a:latin typeface="ＭＳ Ｐゴシック" panose="020B0600070205080204" pitchFamily="50" charset="-128"/>
                <a:ea typeface="ＭＳ Ｐゴシック" panose="020B0600070205080204" pitchFamily="50" charset="-128"/>
              </a:rPr>
              <a:t>【NHK</a:t>
            </a:r>
            <a:r>
              <a:rPr kumimoji="1" lang="ja-JP" altLang="en-US" sz="800" dirty="0">
                <a:latin typeface="ＭＳ Ｐゴシック" panose="020B0600070205080204" pitchFamily="50" charset="-128"/>
                <a:ea typeface="ＭＳ Ｐゴシック" panose="020B0600070205080204" pitchFamily="50" charset="-128"/>
              </a:rPr>
              <a:t>総合、</a:t>
            </a:r>
            <a:r>
              <a:rPr kumimoji="1" lang="en-US" altLang="ja-JP" sz="800" dirty="0">
                <a:latin typeface="ＭＳ Ｐゴシック" panose="020B0600070205080204" pitchFamily="50" charset="-128"/>
                <a:ea typeface="ＭＳ Ｐゴシック" panose="020B0600070205080204" pitchFamily="50" charset="-128"/>
              </a:rPr>
              <a:t>NHK</a:t>
            </a:r>
            <a:r>
              <a:rPr kumimoji="1" lang="ja-JP" altLang="en-US" sz="800" dirty="0">
                <a:latin typeface="ＭＳ Ｐゴシック" panose="020B0600070205080204" pitchFamily="50" charset="-128"/>
                <a:ea typeface="ＭＳ Ｐゴシック" panose="020B0600070205080204" pitchFamily="50" charset="-128"/>
              </a:rPr>
              <a:t>教育、毎日放送・</a:t>
            </a:r>
            <a:endParaRPr kumimoji="1" lang="en-US" altLang="ja-JP" sz="800" dirty="0">
              <a:latin typeface="ＭＳ Ｐゴシック" panose="020B0600070205080204" pitchFamily="50" charset="-128"/>
              <a:ea typeface="ＭＳ Ｐゴシック" panose="020B0600070205080204" pitchFamily="50" charset="-128"/>
            </a:endParaRPr>
          </a:p>
          <a:p>
            <a:pPr algn="ctr"/>
            <a:r>
              <a:rPr kumimoji="1" lang="ja-JP" altLang="en-US" sz="800" dirty="0">
                <a:latin typeface="ＭＳ Ｐゴシック" panose="020B0600070205080204" pitchFamily="50" charset="-128"/>
                <a:ea typeface="ＭＳ Ｐゴシック" panose="020B0600070205080204" pitchFamily="50" charset="-128"/>
              </a:rPr>
              <a:t>朝日放送・関西テレビ、讀賣テレビ、テレビ大阪</a:t>
            </a:r>
            <a:r>
              <a:rPr kumimoji="1" lang="en-US" altLang="ja-JP" sz="800" dirty="0">
                <a:latin typeface="ＭＳ Ｐゴシック" panose="020B0600070205080204" pitchFamily="50" charset="-128"/>
                <a:ea typeface="ＭＳ Ｐゴシック" panose="020B0600070205080204" pitchFamily="50" charset="-128"/>
              </a:rPr>
              <a:t>】</a:t>
            </a:r>
          </a:p>
        </p:txBody>
      </p:sp>
      <p:sp>
        <p:nvSpPr>
          <p:cNvPr id="11" name="テキスト ボックス 10">
            <a:extLst>
              <a:ext uri="{FF2B5EF4-FFF2-40B4-BE49-F238E27FC236}">
                <a16:creationId xmlns:a16="http://schemas.microsoft.com/office/drawing/2014/main" id="{5943CFEC-FD4A-4374-B5C7-0A63CCFF0C7F}"/>
              </a:ext>
            </a:extLst>
          </p:cNvPr>
          <p:cNvSpPr txBox="1"/>
          <p:nvPr/>
        </p:nvSpPr>
        <p:spPr>
          <a:xfrm>
            <a:off x="1448845" y="3205480"/>
            <a:ext cx="593315" cy="246221"/>
          </a:xfrm>
          <a:prstGeom prst="rect">
            <a:avLst/>
          </a:prstGeom>
          <a:solidFill>
            <a:schemeClr val="bg1"/>
          </a:solid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喜志駅</a:t>
            </a:r>
          </a:p>
        </p:txBody>
      </p:sp>
      <p:cxnSp>
        <p:nvCxnSpPr>
          <p:cNvPr id="12" name="直線コネクタ 11">
            <a:extLst>
              <a:ext uri="{FF2B5EF4-FFF2-40B4-BE49-F238E27FC236}">
                <a16:creationId xmlns:a16="http://schemas.microsoft.com/office/drawing/2014/main" id="{C1C15136-BD7D-462F-9D34-C80E39682AA4}"/>
              </a:ext>
            </a:extLst>
          </p:cNvPr>
          <p:cNvCxnSpPr>
            <a:cxnSpLocks/>
          </p:cNvCxnSpPr>
          <p:nvPr/>
        </p:nvCxnSpPr>
        <p:spPr>
          <a:xfrm flipH="1" flipV="1">
            <a:off x="365114" y="3358896"/>
            <a:ext cx="8394838" cy="1524000"/>
          </a:xfrm>
          <a:prstGeom prst="line">
            <a:avLst/>
          </a:prstGeom>
          <a:ln w="88900">
            <a:solidFill>
              <a:schemeClr val="accent6">
                <a:lumMod val="75000"/>
                <a:alpha val="80000"/>
              </a:schemeClr>
            </a:solidFill>
          </a:ln>
        </p:spPr>
        <p:style>
          <a:lnRef idx="1">
            <a:schemeClr val="accent1"/>
          </a:lnRef>
          <a:fillRef idx="0">
            <a:schemeClr val="accent1"/>
          </a:fillRef>
          <a:effectRef idx="0">
            <a:schemeClr val="accent1"/>
          </a:effectRef>
          <a:fontRef idx="minor">
            <a:schemeClr val="tx1"/>
          </a:fontRef>
        </p:style>
      </p:cxnSp>
      <p:sp>
        <p:nvSpPr>
          <p:cNvPr id="15" name="線吹き出し 1 (枠付き) 26">
            <a:extLst>
              <a:ext uri="{FF2B5EF4-FFF2-40B4-BE49-F238E27FC236}">
                <a16:creationId xmlns:a16="http://schemas.microsoft.com/office/drawing/2014/main" id="{AE7AAD6C-2B33-4024-81B4-88014D42E96A}"/>
              </a:ext>
            </a:extLst>
          </p:cNvPr>
          <p:cNvSpPr/>
          <p:nvPr/>
        </p:nvSpPr>
        <p:spPr>
          <a:xfrm>
            <a:off x="991235" y="4385310"/>
            <a:ext cx="843280" cy="183722"/>
          </a:xfrm>
          <a:prstGeom prst="borderCallout1">
            <a:avLst>
              <a:gd name="adj1" fmla="val 94443"/>
              <a:gd name="adj2" fmla="val 46562"/>
              <a:gd name="adj3" fmla="val 207893"/>
              <a:gd name="adj4" fmla="val 46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ＭＳ Ｐゴシック" panose="020B0600070205080204" pitchFamily="50" charset="-128"/>
                <a:ea typeface="ＭＳ Ｐゴシック" panose="020B0600070205080204" pitchFamily="50" charset="-128"/>
              </a:rPr>
              <a:t>国道</a:t>
            </a:r>
            <a:r>
              <a:rPr kumimoji="1" lang="en-US" altLang="ja-JP" sz="1000" dirty="0">
                <a:solidFill>
                  <a:schemeClr val="tx1"/>
                </a:solidFill>
                <a:latin typeface="ＭＳ Ｐゴシック" panose="020B0600070205080204" pitchFamily="50" charset="-128"/>
                <a:ea typeface="ＭＳ Ｐゴシック" panose="020B0600070205080204" pitchFamily="50" charset="-128"/>
              </a:rPr>
              <a:t>170</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号</a:t>
            </a:r>
          </a:p>
        </p:txBody>
      </p:sp>
      <p:sp>
        <p:nvSpPr>
          <p:cNvPr id="16" name="線吹き出し 1 (枠付き) 25">
            <a:extLst>
              <a:ext uri="{FF2B5EF4-FFF2-40B4-BE49-F238E27FC236}">
                <a16:creationId xmlns:a16="http://schemas.microsoft.com/office/drawing/2014/main" id="{557A3527-AA07-4E7E-9F3B-CDAE3ACB31D3}"/>
              </a:ext>
            </a:extLst>
          </p:cNvPr>
          <p:cNvSpPr/>
          <p:nvPr/>
        </p:nvSpPr>
        <p:spPr>
          <a:xfrm>
            <a:off x="4269740" y="4305300"/>
            <a:ext cx="843280" cy="183722"/>
          </a:xfrm>
          <a:prstGeom prst="borderCallout1">
            <a:avLst>
              <a:gd name="adj1" fmla="val 47783"/>
              <a:gd name="adj2" fmla="val 101908"/>
              <a:gd name="adj3" fmla="val 515"/>
              <a:gd name="adj4" fmla="val 1225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ＭＳ Ｐゴシック" panose="020B0600070205080204" pitchFamily="50" charset="-128"/>
                <a:ea typeface="ＭＳ Ｐゴシック" panose="020B0600070205080204" pitchFamily="50" charset="-128"/>
              </a:rPr>
              <a:t>美原太子線</a:t>
            </a:r>
          </a:p>
        </p:txBody>
      </p:sp>
      <p:cxnSp>
        <p:nvCxnSpPr>
          <p:cNvPr id="17" name="直線コネクタ 16">
            <a:extLst>
              <a:ext uri="{FF2B5EF4-FFF2-40B4-BE49-F238E27FC236}">
                <a16:creationId xmlns:a16="http://schemas.microsoft.com/office/drawing/2014/main" id="{BC0103DF-251D-4DCC-A57F-15379D351434}"/>
              </a:ext>
            </a:extLst>
          </p:cNvPr>
          <p:cNvCxnSpPr>
            <a:cxnSpLocks/>
          </p:cNvCxnSpPr>
          <p:nvPr/>
        </p:nvCxnSpPr>
        <p:spPr>
          <a:xfrm flipH="1">
            <a:off x="5364480" y="2658453"/>
            <a:ext cx="131448" cy="2104047"/>
          </a:xfrm>
          <a:prstGeom prst="line">
            <a:avLst/>
          </a:prstGeom>
          <a:ln w="107950" cmpd="dbl">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4FE80E58-954A-42E1-8CA7-081529C85481}"/>
              </a:ext>
            </a:extLst>
          </p:cNvPr>
          <p:cNvSpPr txBox="1"/>
          <p:nvPr/>
        </p:nvSpPr>
        <p:spPr>
          <a:xfrm rot="608801">
            <a:off x="7822975" y="4876800"/>
            <a:ext cx="860015" cy="246221"/>
          </a:xfrm>
          <a:prstGeom prst="rect">
            <a:avLst/>
          </a:prstGeom>
          <a:solidFill>
            <a:schemeClr val="bg1"/>
          </a:solid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近鉄長野線</a:t>
            </a:r>
          </a:p>
        </p:txBody>
      </p:sp>
      <p:sp>
        <p:nvSpPr>
          <p:cNvPr id="22" name="線吹き出し 1 (枠付き) 27">
            <a:extLst>
              <a:ext uri="{FF2B5EF4-FFF2-40B4-BE49-F238E27FC236}">
                <a16:creationId xmlns:a16="http://schemas.microsoft.com/office/drawing/2014/main" id="{5CC108DA-9EC7-46FC-A47E-84BCD1EF54A7}"/>
              </a:ext>
            </a:extLst>
          </p:cNvPr>
          <p:cNvSpPr/>
          <p:nvPr/>
        </p:nvSpPr>
        <p:spPr>
          <a:xfrm>
            <a:off x="7744460" y="3171824"/>
            <a:ext cx="988060" cy="203895"/>
          </a:xfrm>
          <a:prstGeom prst="borderCallout1">
            <a:avLst>
              <a:gd name="adj1" fmla="val 94443"/>
              <a:gd name="adj2" fmla="val 46562"/>
              <a:gd name="adj3" fmla="val 207893"/>
              <a:gd name="adj4" fmla="val 46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旧</a:t>
            </a:r>
            <a:r>
              <a:rPr kumimoji="1" lang="en-US" altLang="ja-JP" sz="10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国道</a:t>
            </a:r>
            <a:r>
              <a:rPr kumimoji="1" lang="en-US" altLang="ja-JP" sz="1000" dirty="0">
                <a:solidFill>
                  <a:schemeClr val="tx1"/>
                </a:solidFill>
                <a:latin typeface="ＭＳ Ｐゴシック" panose="020B0600070205080204" pitchFamily="50" charset="-128"/>
                <a:ea typeface="ＭＳ Ｐゴシック" panose="020B0600070205080204" pitchFamily="50" charset="-128"/>
              </a:rPr>
              <a:t>170</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号</a:t>
            </a:r>
          </a:p>
        </p:txBody>
      </p:sp>
      <p:sp>
        <p:nvSpPr>
          <p:cNvPr id="23" name="テキスト ボックス 22">
            <a:extLst>
              <a:ext uri="{FF2B5EF4-FFF2-40B4-BE49-F238E27FC236}">
                <a16:creationId xmlns:a16="http://schemas.microsoft.com/office/drawing/2014/main" id="{88374793-9140-483B-859C-BE64CD173C48}"/>
              </a:ext>
            </a:extLst>
          </p:cNvPr>
          <p:cNvSpPr txBox="1"/>
          <p:nvPr/>
        </p:nvSpPr>
        <p:spPr>
          <a:xfrm rot="18187740">
            <a:off x="1384301" y="5032731"/>
            <a:ext cx="1308099" cy="338554"/>
          </a:xfrm>
          <a:prstGeom prst="rect">
            <a:avLst/>
          </a:prstGeom>
          <a:solidFill>
            <a:schemeClr val="bg1"/>
          </a:solidFill>
          <a:ln>
            <a:noFill/>
          </a:ln>
        </p:spPr>
        <p:txBody>
          <a:bodyPr wrap="square" rtlCol="0">
            <a:spAutoFit/>
          </a:bodyPr>
          <a:lstStyle/>
          <a:p>
            <a:pPr algn="ctr"/>
            <a:r>
              <a:rPr kumimoji="1" lang="ja-JP" altLang="en-US" sz="800" dirty="0">
                <a:latin typeface="ＭＳ Ｐゴシック" panose="020B0600070205080204" pitchFamily="50" charset="-128"/>
                <a:ea typeface="ＭＳ Ｐゴシック" panose="020B0600070205080204" pitchFamily="50" charset="-128"/>
              </a:rPr>
              <a:t>電波到来方向（神戸局）</a:t>
            </a:r>
            <a:endParaRPr kumimoji="1" lang="en-US" altLang="ja-JP" sz="800" dirty="0">
              <a:latin typeface="ＭＳ Ｐゴシック" panose="020B0600070205080204" pitchFamily="50" charset="-128"/>
              <a:ea typeface="ＭＳ Ｐゴシック" panose="020B0600070205080204" pitchFamily="50" charset="-128"/>
            </a:endParaRPr>
          </a:p>
          <a:p>
            <a:pPr algn="ctr"/>
            <a:r>
              <a:rPr kumimoji="1" lang="en-US" altLang="ja-JP" sz="800" dirty="0">
                <a:latin typeface="ＭＳ Ｐゴシック" panose="020B0600070205080204" pitchFamily="50" charset="-128"/>
                <a:ea typeface="ＭＳ Ｐゴシック" panose="020B0600070205080204" pitchFamily="50" charset="-128"/>
              </a:rPr>
              <a:t>【NHK</a:t>
            </a:r>
            <a:r>
              <a:rPr kumimoji="1" lang="ja-JP" altLang="en-US" sz="800" dirty="0">
                <a:latin typeface="ＭＳ Ｐゴシック" panose="020B0600070205080204" pitchFamily="50" charset="-128"/>
                <a:ea typeface="ＭＳ Ｐゴシック" panose="020B0600070205080204" pitchFamily="50" charset="-128"/>
              </a:rPr>
              <a:t>総合・サンテレビ</a:t>
            </a:r>
            <a:r>
              <a:rPr kumimoji="1" lang="en-US" altLang="ja-JP" sz="800" dirty="0">
                <a:latin typeface="ＭＳ Ｐゴシック" panose="020B0600070205080204" pitchFamily="50" charset="-128"/>
                <a:ea typeface="ＭＳ Ｐゴシック" panose="020B0600070205080204" pitchFamily="50" charset="-128"/>
              </a:rPr>
              <a:t>】</a:t>
            </a:r>
          </a:p>
        </p:txBody>
      </p:sp>
      <p:sp>
        <p:nvSpPr>
          <p:cNvPr id="24" name="テキスト ボックス 23">
            <a:extLst>
              <a:ext uri="{FF2B5EF4-FFF2-40B4-BE49-F238E27FC236}">
                <a16:creationId xmlns:a16="http://schemas.microsoft.com/office/drawing/2014/main" id="{4FEE5C8B-D096-4905-9634-D8363016437A}"/>
              </a:ext>
            </a:extLst>
          </p:cNvPr>
          <p:cNvSpPr txBox="1"/>
          <p:nvPr/>
        </p:nvSpPr>
        <p:spPr>
          <a:xfrm rot="18212068">
            <a:off x="5400041" y="5370551"/>
            <a:ext cx="1308099" cy="338554"/>
          </a:xfrm>
          <a:prstGeom prst="rect">
            <a:avLst/>
          </a:prstGeom>
          <a:solidFill>
            <a:schemeClr val="bg1"/>
          </a:solidFill>
          <a:ln>
            <a:noFill/>
          </a:ln>
        </p:spPr>
        <p:txBody>
          <a:bodyPr wrap="square" rtlCol="0">
            <a:spAutoFit/>
          </a:bodyPr>
          <a:lstStyle/>
          <a:p>
            <a:pPr algn="ctr"/>
            <a:r>
              <a:rPr kumimoji="1" lang="ja-JP" altLang="en-US" sz="800" dirty="0">
                <a:latin typeface="ＭＳ Ｐゴシック" panose="020B0600070205080204" pitchFamily="50" charset="-128"/>
                <a:ea typeface="ＭＳ Ｐゴシック" panose="020B0600070205080204" pitchFamily="50" charset="-128"/>
              </a:rPr>
              <a:t>電波到来方向（神戸局）</a:t>
            </a:r>
            <a:endParaRPr kumimoji="1" lang="en-US" altLang="ja-JP" sz="800" dirty="0">
              <a:latin typeface="ＭＳ Ｐゴシック" panose="020B0600070205080204" pitchFamily="50" charset="-128"/>
              <a:ea typeface="ＭＳ Ｐゴシック" panose="020B0600070205080204" pitchFamily="50" charset="-128"/>
            </a:endParaRPr>
          </a:p>
          <a:p>
            <a:pPr algn="ctr"/>
            <a:r>
              <a:rPr kumimoji="1" lang="en-US" altLang="ja-JP" sz="800" dirty="0">
                <a:latin typeface="ＭＳ Ｐゴシック" panose="020B0600070205080204" pitchFamily="50" charset="-128"/>
                <a:ea typeface="ＭＳ Ｐゴシック" panose="020B0600070205080204" pitchFamily="50" charset="-128"/>
              </a:rPr>
              <a:t>【NHK</a:t>
            </a:r>
            <a:r>
              <a:rPr kumimoji="1" lang="ja-JP" altLang="en-US" sz="800" dirty="0">
                <a:latin typeface="ＭＳ Ｐゴシック" panose="020B0600070205080204" pitchFamily="50" charset="-128"/>
                <a:ea typeface="ＭＳ Ｐゴシック" panose="020B0600070205080204" pitchFamily="50" charset="-128"/>
              </a:rPr>
              <a:t>総合・サンテレビ</a:t>
            </a:r>
            <a:r>
              <a:rPr kumimoji="1" lang="en-US" altLang="ja-JP" sz="800" dirty="0">
                <a:latin typeface="ＭＳ Ｐゴシック" panose="020B0600070205080204" pitchFamily="50" charset="-128"/>
                <a:ea typeface="ＭＳ Ｐゴシック" panose="020B0600070205080204" pitchFamily="50" charset="-128"/>
              </a:rPr>
              <a:t>】</a:t>
            </a:r>
          </a:p>
        </p:txBody>
      </p:sp>
      <p:sp>
        <p:nvSpPr>
          <p:cNvPr id="26" name="フリーフォーム: 図形 25">
            <a:extLst>
              <a:ext uri="{FF2B5EF4-FFF2-40B4-BE49-F238E27FC236}">
                <a16:creationId xmlns:a16="http://schemas.microsoft.com/office/drawing/2014/main" id="{774B8466-B5B6-4B48-BD89-17B7321518D4}"/>
              </a:ext>
            </a:extLst>
          </p:cNvPr>
          <p:cNvSpPr/>
          <p:nvPr/>
        </p:nvSpPr>
        <p:spPr>
          <a:xfrm>
            <a:off x="2240280" y="2931160"/>
            <a:ext cx="5608320" cy="1686560"/>
          </a:xfrm>
          <a:custGeom>
            <a:avLst/>
            <a:gdLst>
              <a:gd name="connsiteX0" fmla="*/ 5400040 w 5608320"/>
              <a:gd name="connsiteY0" fmla="*/ 1686560 h 1686560"/>
              <a:gd name="connsiteX1" fmla="*/ 5608320 w 5608320"/>
              <a:gd name="connsiteY1" fmla="*/ 1336040 h 1686560"/>
              <a:gd name="connsiteX2" fmla="*/ 4907280 w 5608320"/>
              <a:gd name="connsiteY2" fmla="*/ 1102360 h 1686560"/>
              <a:gd name="connsiteX3" fmla="*/ 4648200 w 5608320"/>
              <a:gd name="connsiteY3" fmla="*/ 640080 h 1686560"/>
              <a:gd name="connsiteX4" fmla="*/ 4140200 w 5608320"/>
              <a:gd name="connsiteY4" fmla="*/ 563880 h 1686560"/>
              <a:gd name="connsiteX5" fmla="*/ 3677920 w 5608320"/>
              <a:gd name="connsiteY5" fmla="*/ 365760 h 1686560"/>
              <a:gd name="connsiteX6" fmla="*/ 3164840 w 5608320"/>
              <a:gd name="connsiteY6" fmla="*/ 60960 h 1686560"/>
              <a:gd name="connsiteX7" fmla="*/ 2921000 w 5608320"/>
              <a:gd name="connsiteY7" fmla="*/ 20320 h 1686560"/>
              <a:gd name="connsiteX8" fmla="*/ 2473960 w 5608320"/>
              <a:gd name="connsiteY8" fmla="*/ 0 h 1686560"/>
              <a:gd name="connsiteX9" fmla="*/ 1010920 w 5608320"/>
              <a:gd name="connsiteY9" fmla="*/ 523240 h 1686560"/>
              <a:gd name="connsiteX10" fmla="*/ 0 w 5608320"/>
              <a:gd name="connsiteY10" fmla="*/ 726440 h 1686560"/>
              <a:gd name="connsiteX11" fmla="*/ 5400040 w 5608320"/>
              <a:gd name="connsiteY11" fmla="*/ 1686560 h 16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320" h="1686560">
                <a:moveTo>
                  <a:pt x="5400040" y="1686560"/>
                </a:moveTo>
                <a:lnTo>
                  <a:pt x="5608320" y="1336040"/>
                </a:lnTo>
                <a:lnTo>
                  <a:pt x="4907280" y="1102360"/>
                </a:lnTo>
                <a:lnTo>
                  <a:pt x="4648200" y="640080"/>
                </a:lnTo>
                <a:lnTo>
                  <a:pt x="4140200" y="563880"/>
                </a:lnTo>
                <a:lnTo>
                  <a:pt x="3677920" y="365760"/>
                </a:lnTo>
                <a:lnTo>
                  <a:pt x="3164840" y="60960"/>
                </a:lnTo>
                <a:lnTo>
                  <a:pt x="2921000" y="20320"/>
                </a:lnTo>
                <a:lnTo>
                  <a:pt x="2473960" y="0"/>
                </a:lnTo>
                <a:lnTo>
                  <a:pt x="1010920" y="523240"/>
                </a:lnTo>
                <a:lnTo>
                  <a:pt x="0" y="726440"/>
                </a:lnTo>
                <a:lnTo>
                  <a:pt x="5400040" y="1686560"/>
                </a:lnTo>
                <a:close/>
              </a:path>
            </a:pathLst>
          </a:cu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2"/>
          <p:cNvSpPr>
            <a:spLocks noGrp="1"/>
          </p:cNvSpPr>
          <p:nvPr>
            <p:ph type="sldNum" sz="quarter" idx="12"/>
          </p:nvPr>
        </p:nvSpPr>
        <p:spPr>
          <a:xfrm>
            <a:off x="7078438" y="6486983"/>
            <a:ext cx="2057400" cy="365125"/>
          </a:xfrm>
        </p:spPr>
        <p:txBody>
          <a:bodyPr/>
          <a:lstStyle/>
          <a:p>
            <a:fld id="{29269820-26C1-432F-B7F0-2C33C16B9066}" type="slidenum">
              <a:rPr kumimoji="1" lang="ja-JP" altLang="en-US" smtClean="0"/>
              <a:t>6</a:t>
            </a:fld>
            <a:endParaRPr kumimoji="1" lang="ja-JP" altLang="en-US" dirty="0"/>
          </a:p>
        </p:txBody>
      </p:sp>
      <p:pic>
        <p:nvPicPr>
          <p:cNvPr id="21" name="図 77">
            <a:extLst>
              <a:ext uri="{FF2B5EF4-FFF2-40B4-BE49-F238E27FC236}">
                <a16:creationId xmlns:a16="http://schemas.microsoft.com/office/drawing/2014/main" id="{A30E0ABE-A530-4CF7-A921-537AA839D3B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16200000">
            <a:off x="1305352" y="948474"/>
            <a:ext cx="553718" cy="630092"/>
          </a:xfrm>
          <a:prstGeom prst="rect">
            <a:avLst/>
          </a:prstGeom>
          <a:solidFill>
            <a:schemeClr val="bg1"/>
          </a:solidFill>
          <a:ln>
            <a:noFill/>
          </a:ln>
        </p:spPr>
      </p:pic>
      <p:cxnSp>
        <p:nvCxnSpPr>
          <p:cNvPr id="14" name="直線矢印コネクタ 13"/>
          <p:cNvCxnSpPr/>
          <p:nvPr/>
        </p:nvCxnSpPr>
        <p:spPr>
          <a:xfrm flipH="1">
            <a:off x="3117850" y="1206500"/>
            <a:ext cx="406400" cy="679450"/>
          </a:xfrm>
          <a:prstGeom prst="straightConnector1">
            <a:avLst/>
          </a:prstGeom>
          <a:ln w="63500">
            <a:solidFill>
              <a:srgbClr val="FF99CC"/>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6496050" y="1377950"/>
            <a:ext cx="476250" cy="671135"/>
          </a:xfrm>
          <a:prstGeom prst="straightConnector1">
            <a:avLst/>
          </a:prstGeom>
          <a:ln w="63500">
            <a:solidFill>
              <a:srgbClr val="FF99CC"/>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758950" y="1797050"/>
            <a:ext cx="778616" cy="292100"/>
          </a:xfrm>
          <a:prstGeom prst="straightConnector1">
            <a:avLst/>
          </a:prstGeom>
          <a:ln w="635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264150" y="1725609"/>
            <a:ext cx="778616" cy="292100"/>
          </a:xfrm>
          <a:prstGeom prst="straightConnector1">
            <a:avLst/>
          </a:prstGeom>
          <a:ln w="635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1897257" y="5143500"/>
            <a:ext cx="477643" cy="698752"/>
          </a:xfrm>
          <a:prstGeom prst="straightConnector1">
            <a:avLst/>
          </a:prstGeom>
          <a:ln w="635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5948557" y="5416550"/>
            <a:ext cx="477643" cy="698752"/>
          </a:xfrm>
          <a:prstGeom prst="straightConnector1">
            <a:avLst/>
          </a:prstGeom>
          <a:ln w="635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629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0"/>
            <a:ext cx="9134690" cy="556750"/>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dirty="0">
                <a:latin typeface="ＭＳ Ｐゴシック" panose="020B0600070205080204" pitchFamily="50" charset="-128"/>
                <a:ea typeface="ＭＳ Ｐゴシック" panose="020B0600070205080204" pitchFamily="50" charset="-128"/>
              </a:rPr>
              <a:t>環境影響評価について</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鉄道騒音・振動調査結果</a:t>
            </a:r>
            <a:r>
              <a:rPr lang="en-US" altLang="ja-JP" sz="2800" dirty="0">
                <a:latin typeface="ＭＳ Ｐゴシック" panose="020B0600070205080204" pitchFamily="50" charset="-128"/>
                <a:ea typeface="ＭＳ Ｐゴシック" panose="020B0600070205080204" pitchFamily="50" charset="-128"/>
              </a:rPr>
              <a:t>】</a:t>
            </a:r>
          </a:p>
        </p:txBody>
      </p:sp>
      <p:sp>
        <p:nvSpPr>
          <p:cNvPr id="14" name="テキスト ボックス 13">
            <a:extLst>
              <a:ext uri="{FF2B5EF4-FFF2-40B4-BE49-F238E27FC236}">
                <a16:creationId xmlns:a16="http://schemas.microsoft.com/office/drawing/2014/main" id="{F8F2DA02-4769-4960-927C-810CE4480836}"/>
              </a:ext>
            </a:extLst>
          </p:cNvPr>
          <p:cNvSpPr txBox="1"/>
          <p:nvPr/>
        </p:nvSpPr>
        <p:spPr>
          <a:xfrm>
            <a:off x="105888" y="796047"/>
            <a:ext cx="1082348" cy="307777"/>
          </a:xfrm>
          <a:prstGeom prst="rect">
            <a:avLst/>
          </a:prstGeom>
          <a:solidFill>
            <a:srgbClr val="00B050">
              <a:alpha val="50000"/>
            </a:srgbClr>
          </a:solid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測点位置図</a:t>
            </a:r>
          </a:p>
        </p:txBody>
      </p:sp>
      <p:pic>
        <p:nvPicPr>
          <p:cNvPr id="20" name="図 19" descr="地図, テキスト が含まれている画像&#10;&#10;自動的に生成された説明">
            <a:extLst>
              <a:ext uri="{FF2B5EF4-FFF2-40B4-BE49-F238E27FC236}">
                <a16:creationId xmlns:a16="http://schemas.microsoft.com/office/drawing/2014/main" id="{38FE6541-43D2-4B70-9624-B98E19B6F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7" y="1451510"/>
            <a:ext cx="9057460" cy="2310432"/>
          </a:xfrm>
          <a:prstGeom prst="rect">
            <a:avLst/>
          </a:prstGeom>
        </p:spPr>
      </p:pic>
      <p:sp>
        <p:nvSpPr>
          <p:cNvPr id="27" name="テキスト ボックス 26">
            <a:extLst>
              <a:ext uri="{FF2B5EF4-FFF2-40B4-BE49-F238E27FC236}">
                <a16:creationId xmlns:a16="http://schemas.microsoft.com/office/drawing/2014/main" id="{F8F2DA02-4769-4960-927C-810CE4480836}"/>
              </a:ext>
            </a:extLst>
          </p:cNvPr>
          <p:cNvSpPr txBox="1"/>
          <p:nvPr/>
        </p:nvSpPr>
        <p:spPr>
          <a:xfrm>
            <a:off x="710948" y="3735748"/>
            <a:ext cx="646331" cy="276999"/>
          </a:xfrm>
          <a:prstGeom prst="rect">
            <a:avLst/>
          </a:prstGeom>
          <a:solidFill>
            <a:schemeClr val="bg1"/>
          </a:solidFill>
        </p:spPr>
        <p:txBody>
          <a:bodyPr wrap="none" rtlCol="0">
            <a:spAutoFit/>
          </a:bodyPr>
          <a:lstStyle/>
          <a:p>
            <a:r>
              <a:rPr kumimoji="1" lang="ja-JP" altLang="en-US" sz="1200" dirty="0"/>
              <a:t>測線①</a:t>
            </a:r>
          </a:p>
        </p:txBody>
      </p:sp>
      <p:sp>
        <p:nvSpPr>
          <p:cNvPr id="28" name="テキスト ボックス 27">
            <a:extLst>
              <a:ext uri="{FF2B5EF4-FFF2-40B4-BE49-F238E27FC236}">
                <a16:creationId xmlns:a16="http://schemas.microsoft.com/office/drawing/2014/main" id="{F8F2DA02-4769-4960-927C-810CE4480836}"/>
              </a:ext>
            </a:extLst>
          </p:cNvPr>
          <p:cNvSpPr txBox="1"/>
          <p:nvPr/>
        </p:nvSpPr>
        <p:spPr>
          <a:xfrm>
            <a:off x="1755523" y="3735748"/>
            <a:ext cx="646331" cy="276999"/>
          </a:xfrm>
          <a:prstGeom prst="rect">
            <a:avLst/>
          </a:prstGeom>
          <a:solidFill>
            <a:schemeClr val="bg1"/>
          </a:solidFill>
        </p:spPr>
        <p:txBody>
          <a:bodyPr wrap="none" rtlCol="0">
            <a:spAutoFit/>
          </a:bodyPr>
          <a:lstStyle/>
          <a:p>
            <a:r>
              <a:rPr kumimoji="1" lang="ja-JP" altLang="en-US" sz="1200" dirty="0"/>
              <a:t>測線②</a:t>
            </a:r>
          </a:p>
        </p:txBody>
      </p:sp>
      <p:sp>
        <p:nvSpPr>
          <p:cNvPr id="29" name="テキスト ボックス 28">
            <a:extLst>
              <a:ext uri="{FF2B5EF4-FFF2-40B4-BE49-F238E27FC236}">
                <a16:creationId xmlns:a16="http://schemas.microsoft.com/office/drawing/2014/main" id="{F8F2DA02-4769-4960-927C-810CE4480836}"/>
              </a:ext>
            </a:extLst>
          </p:cNvPr>
          <p:cNvSpPr txBox="1"/>
          <p:nvPr/>
        </p:nvSpPr>
        <p:spPr>
          <a:xfrm>
            <a:off x="3358898" y="3697648"/>
            <a:ext cx="646331" cy="276999"/>
          </a:xfrm>
          <a:prstGeom prst="rect">
            <a:avLst/>
          </a:prstGeom>
          <a:solidFill>
            <a:schemeClr val="bg1"/>
          </a:solidFill>
        </p:spPr>
        <p:txBody>
          <a:bodyPr wrap="none" rtlCol="0">
            <a:spAutoFit/>
          </a:bodyPr>
          <a:lstStyle/>
          <a:p>
            <a:r>
              <a:rPr kumimoji="1" lang="ja-JP" altLang="en-US" sz="1200" dirty="0"/>
              <a:t>測線③</a:t>
            </a:r>
          </a:p>
        </p:txBody>
      </p:sp>
      <p:sp>
        <p:nvSpPr>
          <p:cNvPr id="30" name="テキスト ボックス 29">
            <a:extLst>
              <a:ext uri="{FF2B5EF4-FFF2-40B4-BE49-F238E27FC236}">
                <a16:creationId xmlns:a16="http://schemas.microsoft.com/office/drawing/2014/main" id="{F8F2DA02-4769-4960-927C-810CE4480836}"/>
              </a:ext>
            </a:extLst>
          </p:cNvPr>
          <p:cNvSpPr txBox="1"/>
          <p:nvPr/>
        </p:nvSpPr>
        <p:spPr>
          <a:xfrm>
            <a:off x="3612898" y="3977048"/>
            <a:ext cx="646331" cy="276999"/>
          </a:xfrm>
          <a:prstGeom prst="rect">
            <a:avLst/>
          </a:prstGeom>
          <a:solidFill>
            <a:schemeClr val="bg1"/>
          </a:solidFill>
        </p:spPr>
        <p:txBody>
          <a:bodyPr wrap="none" rtlCol="0">
            <a:spAutoFit/>
          </a:bodyPr>
          <a:lstStyle/>
          <a:p>
            <a:r>
              <a:rPr kumimoji="1" lang="ja-JP" altLang="en-US" sz="1200" dirty="0"/>
              <a:t>測線④</a:t>
            </a:r>
          </a:p>
        </p:txBody>
      </p:sp>
      <p:sp>
        <p:nvSpPr>
          <p:cNvPr id="31" name="テキスト ボックス 30">
            <a:extLst>
              <a:ext uri="{FF2B5EF4-FFF2-40B4-BE49-F238E27FC236}">
                <a16:creationId xmlns:a16="http://schemas.microsoft.com/office/drawing/2014/main" id="{F8F2DA02-4769-4960-927C-810CE4480836}"/>
              </a:ext>
            </a:extLst>
          </p:cNvPr>
          <p:cNvSpPr txBox="1"/>
          <p:nvPr/>
        </p:nvSpPr>
        <p:spPr>
          <a:xfrm>
            <a:off x="6781548" y="3697648"/>
            <a:ext cx="646331" cy="276999"/>
          </a:xfrm>
          <a:prstGeom prst="rect">
            <a:avLst/>
          </a:prstGeom>
          <a:solidFill>
            <a:schemeClr val="bg1"/>
          </a:solidFill>
        </p:spPr>
        <p:txBody>
          <a:bodyPr wrap="none" rtlCol="0">
            <a:spAutoFit/>
          </a:bodyPr>
          <a:lstStyle/>
          <a:p>
            <a:r>
              <a:rPr kumimoji="1" lang="ja-JP" altLang="en-US" sz="1200" dirty="0"/>
              <a:t>測線⑤</a:t>
            </a:r>
          </a:p>
        </p:txBody>
      </p:sp>
      <p:sp>
        <p:nvSpPr>
          <p:cNvPr id="32" name="テキスト ボックス 31">
            <a:extLst>
              <a:ext uri="{FF2B5EF4-FFF2-40B4-BE49-F238E27FC236}">
                <a16:creationId xmlns:a16="http://schemas.microsoft.com/office/drawing/2014/main" id="{F8F2DA02-4769-4960-927C-810CE4480836}"/>
              </a:ext>
            </a:extLst>
          </p:cNvPr>
          <p:cNvSpPr txBox="1"/>
          <p:nvPr/>
        </p:nvSpPr>
        <p:spPr>
          <a:xfrm>
            <a:off x="7356223" y="3710348"/>
            <a:ext cx="646331" cy="276999"/>
          </a:xfrm>
          <a:prstGeom prst="rect">
            <a:avLst/>
          </a:prstGeom>
          <a:solidFill>
            <a:schemeClr val="bg1"/>
          </a:solidFill>
        </p:spPr>
        <p:txBody>
          <a:bodyPr wrap="none" rtlCol="0">
            <a:spAutoFit/>
          </a:bodyPr>
          <a:lstStyle/>
          <a:p>
            <a:r>
              <a:rPr kumimoji="1" lang="ja-JP" altLang="en-US" sz="1200" dirty="0"/>
              <a:t>測線⑥</a:t>
            </a:r>
          </a:p>
        </p:txBody>
      </p:sp>
      <p:sp>
        <p:nvSpPr>
          <p:cNvPr id="33" name="テキスト ボックス 32">
            <a:extLst>
              <a:ext uri="{FF2B5EF4-FFF2-40B4-BE49-F238E27FC236}">
                <a16:creationId xmlns:a16="http://schemas.microsoft.com/office/drawing/2014/main" id="{F8F2DA02-4769-4960-927C-810CE4480836}"/>
              </a:ext>
            </a:extLst>
          </p:cNvPr>
          <p:cNvSpPr txBox="1"/>
          <p:nvPr/>
        </p:nvSpPr>
        <p:spPr>
          <a:xfrm>
            <a:off x="7749923" y="3957998"/>
            <a:ext cx="646331" cy="276999"/>
          </a:xfrm>
          <a:prstGeom prst="rect">
            <a:avLst/>
          </a:prstGeom>
          <a:solidFill>
            <a:schemeClr val="bg1"/>
          </a:solidFill>
        </p:spPr>
        <p:txBody>
          <a:bodyPr wrap="none" rtlCol="0">
            <a:spAutoFit/>
          </a:bodyPr>
          <a:lstStyle/>
          <a:p>
            <a:r>
              <a:rPr kumimoji="1" lang="ja-JP" altLang="en-US" sz="1200" dirty="0"/>
              <a:t>測線⑦</a:t>
            </a:r>
          </a:p>
        </p:txBody>
      </p:sp>
      <p:pic>
        <p:nvPicPr>
          <p:cNvPr id="18" name="図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442537">
            <a:off x="6817236" y="1177984"/>
            <a:ext cx="530398" cy="60355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34">
            <a:extLst>
              <a:ext uri="{FF2B5EF4-FFF2-40B4-BE49-F238E27FC236}">
                <a16:creationId xmlns:a16="http://schemas.microsoft.com/office/drawing/2014/main" id="{F8F2DA02-4769-4960-927C-810CE4480836}"/>
              </a:ext>
            </a:extLst>
          </p:cNvPr>
          <p:cNvSpPr txBox="1"/>
          <p:nvPr/>
        </p:nvSpPr>
        <p:spPr>
          <a:xfrm>
            <a:off x="105888" y="4383631"/>
            <a:ext cx="2255746" cy="307777"/>
          </a:xfrm>
          <a:prstGeom prst="rect">
            <a:avLst/>
          </a:prstGeom>
          <a:solidFill>
            <a:srgbClr val="00B050">
              <a:alpha val="50000"/>
            </a:srgbClr>
          </a:solid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目標となる</a:t>
            </a:r>
            <a:r>
              <a:rPr kumimoji="1" lang="ja-JP" altLang="en-US" sz="1400" dirty="0" smtClean="0">
                <a:latin typeface="ＭＳ Ｐゴシック" panose="020B0600070205080204" pitchFamily="50" charset="-128"/>
                <a:ea typeface="ＭＳ Ｐゴシック" panose="020B0600070205080204" pitchFamily="50" charset="-128"/>
              </a:rPr>
              <a:t>指針（鉄道騒音）</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F8F2DA02-4769-4960-927C-810CE4480836}"/>
              </a:ext>
            </a:extLst>
          </p:cNvPr>
          <p:cNvSpPr txBox="1"/>
          <p:nvPr/>
        </p:nvSpPr>
        <p:spPr>
          <a:xfrm>
            <a:off x="5331219" y="6253081"/>
            <a:ext cx="2520429" cy="276999"/>
          </a:xfrm>
          <a:prstGeom prst="rect">
            <a:avLst/>
          </a:prstGeom>
          <a:noFill/>
          <a:ln>
            <a:noFill/>
          </a:ln>
        </p:spPr>
        <p:txBody>
          <a:bodyPr wrap="square" rtlCol="0">
            <a:spAutoFit/>
          </a:bodyPr>
          <a:lstStyle/>
          <a:p>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在来鉄道騒音測定マニュアルより</a:t>
            </a:r>
            <a:endParaRPr kumimoji="1" lang="en-US" altLang="ja-JP" sz="1200" dirty="0">
              <a:latin typeface="ＭＳ Ｐゴシック" panose="020B0600070205080204" pitchFamily="50" charset="-128"/>
              <a:ea typeface="ＭＳ Ｐゴシック" panose="020B0600070205080204" pitchFamily="50" charset="-128"/>
            </a:endParaRPr>
          </a:p>
        </p:txBody>
      </p:sp>
      <p:cxnSp>
        <p:nvCxnSpPr>
          <p:cNvPr id="38" name="直線コネクタ 37">
            <a:extLst>
              <a:ext uri="{FF2B5EF4-FFF2-40B4-BE49-F238E27FC236}">
                <a16:creationId xmlns:a16="http://schemas.microsoft.com/office/drawing/2014/main" id="{E83C6326-BAD5-4436-8ADE-6EC1963DD368}"/>
              </a:ext>
            </a:extLst>
          </p:cNvPr>
          <p:cNvCxnSpPr/>
          <p:nvPr/>
        </p:nvCxnSpPr>
        <p:spPr>
          <a:xfrm>
            <a:off x="4806315" y="1958065"/>
            <a:ext cx="190500" cy="1387240"/>
          </a:xfrm>
          <a:prstGeom prst="line">
            <a:avLst/>
          </a:prstGeom>
          <a:ln w="12700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1" name="線吹き出し 1 (枠付き) 15">
            <a:extLst>
              <a:ext uri="{FF2B5EF4-FFF2-40B4-BE49-F238E27FC236}">
                <a16:creationId xmlns:a16="http://schemas.microsoft.com/office/drawing/2014/main" id="{E05893EE-DDE7-41DB-ACAA-322D81C89E32}"/>
              </a:ext>
            </a:extLst>
          </p:cNvPr>
          <p:cNvSpPr/>
          <p:nvPr/>
        </p:nvSpPr>
        <p:spPr>
          <a:xfrm>
            <a:off x="4996815" y="1300148"/>
            <a:ext cx="1243272" cy="390371"/>
          </a:xfrm>
          <a:prstGeom prst="borderCallout1">
            <a:avLst>
              <a:gd name="adj1" fmla="val 95410"/>
              <a:gd name="adj2" fmla="val -310"/>
              <a:gd name="adj3" fmla="val 159348"/>
              <a:gd name="adj4" fmla="val -1292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美原太子線</a:t>
            </a:r>
          </a:p>
        </p:txBody>
      </p:sp>
      <p:cxnSp>
        <p:nvCxnSpPr>
          <p:cNvPr id="42" name="直線コネクタ 41">
            <a:extLst>
              <a:ext uri="{FF2B5EF4-FFF2-40B4-BE49-F238E27FC236}">
                <a16:creationId xmlns:a16="http://schemas.microsoft.com/office/drawing/2014/main" id="{F0AD0F0A-BF0A-4060-9E2F-60F2AA2886A7}"/>
              </a:ext>
            </a:extLst>
          </p:cNvPr>
          <p:cNvCxnSpPr/>
          <p:nvPr/>
        </p:nvCxnSpPr>
        <p:spPr>
          <a:xfrm>
            <a:off x="195578" y="3006450"/>
            <a:ext cx="8237645" cy="9525"/>
          </a:xfrm>
          <a:prstGeom prst="line">
            <a:avLst/>
          </a:prstGeom>
          <a:ln w="762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43" name="線吹き出し 1 (枠付き) 18">
            <a:extLst>
              <a:ext uri="{FF2B5EF4-FFF2-40B4-BE49-F238E27FC236}">
                <a16:creationId xmlns:a16="http://schemas.microsoft.com/office/drawing/2014/main" id="{7CCE4724-93FC-493F-9A5F-B6DDA71F675D}"/>
              </a:ext>
            </a:extLst>
          </p:cNvPr>
          <p:cNvSpPr/>
          <p:nvPr/>
        </p:nvSpPr>
        <p:spPr>
          <a:xfrm>
            <a:off x="5807075" y="3408348"/>
            <a:ext cx="796925" cy="390371"/>
          </a:xfrm>
          <a:prstGeom prst="borderCallout1">
            <a:avLst>
              <a:gd name="adj1" fmla="val -3491"/>
              <a:gd name="adj2" fmla="val 51961"/>
              <a:gd name="adj3" fmla="val -98315"/>
              <a:gd name="adj4" fmla="val 4954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鉄道敷</a:t>
            </a:r>
          </a:p>
        </p:txBody>
      </p:sp>
      <p:graphicFrame>
        <p:nvGraphicFramePr>
          <p:cNvPr id="37" name="表 36">
            <a:extLst>
              <a:ext uri="{FF2B5EF4-FFF2-40B4-BE49-F238E27FC236}">
                <a16:creationId xmlns:a16="http://schemas.microsoft.com/office/drawing/2014/main" id="{56A82AB9-D4FF-4741-AE85-118865B63F5D}"/>
              </a:ext>
            </a:extLst>
          </p:cNvPr>
          <p:cNvGraphicFramePr>
            <a:graphicFrameLocks noGrp="1"/>
          </p:cNvGraphicFramePr>
          <p:nvPr>
            <p:extLst>
              <p:ext uri="{D42A27DB-BD31-4B8C-83A1-F6EECF244321}">
                <p14:modId xmlns:p14="http://schemas.microsoft.com/office/powerpoint/2010/main" val="3648109152"/>
              </p:ext>
            </p:extLst>
          </p:nvPr>
        </p:nvGraphicFramePr>
        <p:xfrm>
          <a:off x="1536845" y="5038526"/>
          <a:ext cx="6334091" cy="1123971"/>
        </p:xfrm>
        <a:graphic>
          <a:graphicData uri="http://schemas.openxmlformats.org/drawingml/2006/table">
            <a:tbl>
              <a:tblPr firstRow="1" bandRow="1">
                <a:tableStyleId>{5C22544A-7EE6-4342-B048-85BDC9FD1C3A}</a:tableStyleId>
              </a:tblPr>
              <a:tblGrid>
                <a:gridCol w="1846435">
                  <a:extLst>
                    <a:ext uri="{9D8B030D-6E8A-4147-A177-3AD203B41FA5}">
                      <a16:colId xmlns:a16="http://schemas.microsoft.com/office/drawing/2014/main" val="3054947121"/>
                    </a:ext>
                  </a:extLst>
                </a:gridCol>
                <a:gridCol w="4487656">
                  <a:extLst>
                    <a:ext uri="{9D8B030D-6E8A-4147-A177-3AD203B41FA5}">
                      <a16:colId xmlns:a16="http://schemas.microsoft.com/office/drawing/2014/main" val="2731794922"/>
                    </a:ext>
                  </a:extLst>
                </a:gridCol>
              </a:tblGrid>
              <a:tr h="257918">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新線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等価騒音レベル</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200" b="0" dirty="0" err="1">
                          <a:solidFill>
                            <a:schemeClr val="tx1"/>
                          </a:solidFill>
                          <a:latin typeface="ＭＳ Ｐゴシック" panose="020B0600070205080204" pitchFamily="50" charset="-128"/>
                          <a:ea typeface="ＭＳ Ｐゴシック" panose="020B0600070205080204" pitchFamily="50" charset="-128"/>
                        </a:rPr>
                        <a:t>LAeq</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として、昼間</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(7</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については</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60dB(A)</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以下、夜間</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時～翌日</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7</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については</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55dB(A)</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以下とする。</a:t>
                      </a:r>
                      <a:endParaRPr kumimoji="1" lang="en-US" altLang="ja-JP" sz="1200" b="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なお、住居専用地域等住居環境を保全すべき地域にあっては、一層の低減に努めること。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080171"/>
                  </a:ext>
                </a:extLst>
              </a:tr>
              <a:tr h="301011">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大規模改良線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dirty="0">
                          <a:latin typeface="ＭＳ Ｐゴシック" panose="020B0600070205080204" pitchFamily="50" charset="-128"/>
                          <a:ea typeface="ＭＳ Ｐゴシック" panose="020B0600070205080204" pitchFamily="50" charset="-128"/>
                        </a:rPr>
                        <a:t>騒音レベルの状況を改良前より改善すること。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1239562"/>
                  </a:ext>
                </a:extLst>
              </a:tr>
            </a:tbl>
          </a:graphicData>
        </a:graphic>
      </p:graphicFrame>
      <p:sp>
        <p:nvSpPr>
          <p:cNvPr id="8" name="正方形/長方形 7"/>
          <p:cNvSpPr/>
          <p:nvPr/>
        </p:nvSpPr>
        <p:spPr>
          <a:xfrm>
            <a:off x="1534025" y="5861688"/>
            <a:ext cx="6343007" cy="2999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29269820-26C1-432F-B7F0-2C33C16B9066}" type="slidenum">
              <a:rPr kumimoji="1" lang="ja-JP" altLang="en-US" smtClean="0"/>
              <a:t>7</a:t>
            </a:fld>
            <a:endParaRPr kumimoji="1" lang="ja-JP" altLang="en-US"/>
          </a:p>
        </p:txBody>
      </p:sp>
      <p:sp>
        <p:nvSpPr>
          <p:cNvPr id="2" name="フリーフォーム 1"/>
          <p:cNvSpPr/>
          <p:nvPr/>
        </p:nvSpPr>
        <p:spPr>
          <a:xfrm>
            <a:off x="8069580" y="1600200"/>
            <a:ext cx="922020" cy="2133600"/>
          </a:xfrm>
          <a:custGeom>
            <a:avLst/>
            <a:gdLst>
              <a:gd name="connsiteX0" fmla="*/ 922020 w 922020"/>
              <a:gd name="connsiteY0" fmla="*/ 0 h 2133600"/>
              <a:gd name="connsiteX1" fmla="*/ 0 w 922020"/>
              <a:gd name="connsiteY1" fmla="*/ 518160 h 2133600"/>
              <a:gd name="connsiteX2" fmla="*/ 0 w 922020"/>
              <a:gd name="connsiteY2" fmla="*/ 2133600 h 2133600"/>
            </a:gdLst>
            <a:ahLst/>
            <a:cxnLst>
              <a:cxn ang="0">
                <a:pos x="connsiteX0" y="connsiteY0"/>
              </a:cxn>
              <a:cxn ang="0">
                <a:pos x="connsiteX1" y="connsiteY1"/>
              </a:cxn>
              <a:cxn ang="0">
                <a:pos x="connsiteX2" y="connsiteY2"/>
              </a:cxn>
            </a:cxnLst>
            <a:rect l="l" t="t" r="r" b="b"/>
            <a:pathLst>
              <a:path w="922020" h="2133600">
                <a:moveTo>
                  <a:pt x="922020" y="0"/>
                </a:moveTo>
                <a:lnTo>
                  <a:pt x="0" y="518160"/>
                </a:lnTo>
                <a:lnTo>
                  <a:pt x="0" y="213360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7688580" y="1592580"/>
            <a:ext cx="929640" cy="2087880"/>
          </a:xfrm>
          <a:custGeom>
            <a:avLst/>
            <a:gdLst>
              <a:gd name="connsiteX0" fmla="*/ 929640 w 929640"/>
              <a:gd name="connsiteY0" fmla="*/ 0 h 2087880"/>
              <a:gd name="connsiteX1" fmla="*/ 0 w 929640"/>
              <a:gd name="connsiteY1" fmla="*/ 518160 h 2087880"/>
              <a:gd name="connsiteX2" fmla="*/ 0 w 929640"/>
              <a:gd name="connsiteY2" fmla="*/ 2087880 h 2087880"/>
            </a:gdLst>
            <a:ahLst/>
            <a:cxnLst>
              <a:cxn ang="0">
                <a:pos x="connsiteX0" y="connsiteY0"/>
              </a:cxn>
              <a:cxn ang="0">
                <a:pos x="connsiteX1" y="connsiteY1"/>
              </a:cxn>
              <a:cxn ang="0">
                <a:pos x="connsiteX2" y="connsiteY2"/>
              </a:cxn>
            </a:cxnLst>
            <a:rect l="l" t="t" r="r" b="b"/>
            <a:pathLst>
              <a:path w="929640" h="2087880">
                <a:moveTo>
                  <a:pt x="929640" y="0"/>
                </a:moveTo>
                <a:lnTo>
                  <a:pt x="0" y="518160"/>
                </a:lnTo>
                <a:lnTo>
                  <a:pt x="0" y="208788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7117080" y="1592580"/>
            <a:ext cx="906780" cy="2087880"/>
          </a:xfrm>
          <a:custGeom>
            <a:avLst/>
            <a:gdLst>
              <a:gd name="connsiteX0" fmla="*/ 906780 w 906780"/>
              <a:gd name="connsiteY0" fmla="*/ 0 h 2087880"/>
              <a:gd name="connsiteX1" fmla="*/ 0 w 906780"/>
              <a:gd name="connsiteY1" fmla="*/ 533400 h 2087880"/>
              <a:gd name="connsiteX2" fmla="*/ 0 w 906780"/>
              <a:gd name="connsiteY2" fmla="*/ 2087880 h 2087880"/>
            </a:gdLst>
            <a:ahLst/>
            <a:cxnLst>
              <a:cxn ang="0">
                <a:pos x="connsiteX0" y="connsiteY0"/>
              </a:cxn>
              <a:cxn ang="0">
                <a:pos x="connsiteX1" y="connsiteY1"/>
              </a:cxn>
              <a:cxn ang="0">
                <a:pos x="connsiteX2" y="connsiteY2"/>
              </a:cxn>
            </a:cxnLst>
            <a:rect l="l" t="t" r="r" b="b"/>
            <a:pathLst>
              <a:path w="906780" h="2087880">
                <a:moveTo>
                  <a:pt x="906780" y="0"/>
                </a:moveTo>
                <a:lnTo>
                  <a:pt x="0" y="533400"/>
                </a:lnTo>
                <a:lnTo>
                  <a:pt x="0" y="208788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3947160" y="1584960"/>
            <a:ext cx="922020" cy="2103120"/>
          </a:xfrm>
          <a:custGeom>
            <a:avLst/>
            <a:gdLst>
              <a:gd name="connsiteX0" fmla="*/ 922020 w 922020"/>
              <a:gd name="connsiteY0" fmla="*/ 0 h 2103120"/>
              <a:gd name="connsiteX1" fmla="*/ 0 w 922020"/>
              <a:gd name="connsiteY1" fmla="*/ 548640 h 2103120"/>
              <a:gd name="connsiteX2" fmla="*/ 0 w 922020"/>
              <a:gd name="connsiteY2" fmla="*/ 2103120 h 2103120"/>
            </a:gdLst>
            <a:ahLst/>
            <a:cxnLst>
              <a:cxn ang="0">
                <a:pos x="connsiteX0" y="connsiteY0"/>
              </a:cxn>
              <a:cxn ang="0">
                <a:pos x="connsiteX1" y="connsiteY1"/>
              </a:cxn>
              <a:cxn ang="0">
                <a:pos x="connsiteX2" y="connsiteY2"/>
              </a:cxn>
            </a:cxnLst>
            <a:rect l="l" t="t" r="r" b="b"/>
            <a:pathLst>
              <a:path w="922020" h="2103120">
                <a:moveTo>
                  <a:pt x="922020" y="0"/>
                </a:moveTo>
                <a:lnTo>
                  <a:pt x="0" y="548640"/>
                </a:lnTo>
                <a:lnTo>
                  <a:pt x="0" y="210312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3680460" y="1592580"/>
            <a:ext cx="929640" cy="2065020"/>
          </a:xfrm>
          <a:custGeom>
            <a:avLst/>
            <a:gdLst>
              <a:gd name="connsiteX0" fmla="*/ 929640 w 929640"/>
              <a:gd name="connsiteY0" fmla="*/ 0 h 2065020"/>
              <a:gd name="connsiteX1" fmla="*/ 0 w 929640"/>
              <a:gd name="connsiteY1" fmla="*/ 525780 h 2065020"/>
              <a:gd name="connsiteX2" fmla="*/ 0 w 929640"/>
              <a:gd name="connsiteY2" fmla="*/ 2065020 h 2065020"/>
            </a:gdLst>
            <a:ahLst/>
            <a:cxnLst>
              <a:cxn ang="0">
                <a:pos x="connsiteX0" y="connsiteY0"/>
              </a:cxn>
              <a:cxn ang="0">
                <a:pos x="connsiteX1" y="connsiteY1"/>
              </a:cxn>
              <a:cxn ang="0">
                <a:pos x="connsiteX2" y="connsiteY2"/>
              </a:cxn>
            </a:cxnLst>
            <a:rect l="l" t="t" r="r" b="b"/>
            <a:pathLst>
              <a:path w="929640" h="2065020">
                <a:moveTo>
                  <a:pt x="929640" y="0"/>
                </a:moveTo>
                <a:lnTo>
                  <a:pt x="0" y="525780"/>
                </a:lnTo>
                <a:lnTo>
                  <a:pt x="0" y="206502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2080260" y="1592580"/>
            <a:ext cx="922020" cy="2087880"/>
          </a:xfrm>
          <a:custGeom>
            <a:avLst/>
            <a:gdLst>
              <a:gd name="connsiteX0" fmla="*/ 922020 w 922020"/>
              <a:gd name="connsiteY0" fmla="*/ 0 h 2087880"/>
              <a:gd name="connsiteX1" fmla="*/ 0 w 922020"/>
              <a:gd name="connsiteY1" fmla="*/ 525780 h 2087880"/>
              <a:gd name="connsiteX2" fmla="*/ 0 w 922020"/>
              <a:gd name="connsiteY2" fmla="*/ 2087880 h 2087880"/>
            </a:gdLst>
            <a:ahLst/>
            <a:cxnLst>
              <a:cxn ang="0">
                <a:pos x="connsiteX0" y="connsiteY0"/>
              </a:cxn>
              <a:cxn ang="0">
                <a:pos x="connsiteX1" y="connsiteY1"/>
              </a:cxn>
              <a:cxn ang="0">
                <a:pos x="connsiteX2" y="connsiteY2"/>
              </a:cxn>
            </a:cxnLst>
            <a:rect l="l" t="t" r="r" b="b"/>
            <a:pathLst>
              <a:path w="922020" h="2087880">
                <a:moveTo>
                  <a:pt x="922020" y="0"/>
                </a:moveTo>
                <a:lnTo>
                  <a:pt x="0" y="525780"/>
                </a:lnTo>
                <a:lnTo>
                  <a:pt x="0" y="208788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1021080" y="1592580"/>
            <a:ext cx="914400" cy="2125980"/>
          </a:xfrm>
          <a:custGeom>
            <a:avLst/>
            <a:gdLst>
              <a:gd name="connsiteX0" fmla="*/ 914400 w 914400"/>
              <a:gd name="connsiteY0" fmla="*/ 0 h 2125980"/>
              <a:gd name="connsiteX1" fmla="*/ 0 w 914400"/>
              <a:gd name="connsiteY1" fmla="*/ 541020 h 2125980"/>
              <a:gd name="connsiteX2" fmla="*/ 0 w 914400"/>
              <a:gd name="connsiteY2" fmla="*/ 2125980 h 2125980"/>
            </a:gdLst>
            <a:ahLst/>
            <a:cxnLst>
              <a:cxn ang="0">
                <a:pos x="connsiteX0" y="connsiteY0"/>
              </a:cxn>
              <a:cxn ang="0">
                <a:pos x="connsiteX1" y="connsiteY1"/>
              </a:cxn>
              <a:cxn ang="0">
                <a:pos x="connsiteX2" y="connsiteY2"/>
              </a:cxn>
            </a:cxnLst>
            <a:rect l="l" t="t" r="r" b="b"/>
            <a:pathLst>
              <a:path w="914400" h="2125980">
                <a:moveTo>
                  <a:pt x="914400" y="0"/>
                </a:moveTo>
                <a:lnTo>
                  <a:pt x="0" y="541020"/>
                </a:lnTo>
                <a:lnTo>
                  <a:pt x="0" y="212598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3412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0"/>
            <a:ext cx="9137342" cy="568325"/>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１．</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環境影響評価について</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鉄道騒音・振動調査結果</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p>
        </p:txBody>
      </p:sp>
      <p:sp>
        <p:nvSpPr>
          <p:cNvPr id="14" name="テキスト ボックス 13">
            <a:extLst>
              <a:ext uri="{FF2B5EF4-FFF2-40B4-BE49-F238E27FC236}">
                <a16:creationId xmlns:a16="http://schemas.microsoft.com/office/drawing/2014/main" id="{F8F2DA02-4769-4960-927C-810CE4480836}"/>
              </a:ext>
            </a:extLst>
          </p:cNvPr>
          <p:cNvSpPr txBox="1"/>
          <p:nvPr/>
        </p:nvSpPr>
        <p:spPr>
          <a:xfrm>
            <a:off x="38077" y="838634"/>
            <a:ext cx="4304383" cy="307777"/>
          </a:xfrm>
          <a:prstGeom prst="rect">
            <a:avLst/>
          </a:prstGeom>
          <a:solidFill>
            <a:srgbClr val="00B050">
              <a:alpha val="50000"/>
            </a:srgb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現況と高架化供用後（予測）の等価騒音レベルの比較</a:t>
            </a:r>
          </a:p>
        </p:txBody>
      </p:sp>
      <p:sp>
        <p:nvSpPr>
          <p:cNvPr id="17" name="テキスト ボックス 16">
            <a:extLst>
              <a:ext uri="{FF2B5EF4-FFF2-40B4-BE49-F238E27FC236}">
                <a16:creationId xmlns:a16="http://schemas.microsoft.com/office/drawing/2014/main" id="{F8F2DA02-4769-4960-927C-810CE4480836}"/>
              </a:ext>
            </a:extLst>
          </p:cNvPr>
          <p:cNvSpPr txBox="1"/>
          <p:nvPr/>
        </p:nvSpPr>
        <p:spPr>
          <a:xfrm>
            <a:off x="5370346" y="3174040"/>
            <a:ext cx="3622714" cy="156966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列車騒音（予測）</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○測線①、⑦の断面条件は高架化供用後も現況とほば変らないことから、現況と変化はないものと思われれる。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○高架化区間については、高架高さによって改善量は若干異なるが</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10</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13dB</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程度現況の等価騒音レベルを下回ると予測され、改良前より改善が図られる結果となった。</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aphicFrame>
        <p:nvGraphicFramePr>
          <p:cNvPr id="10" name="表 9">
            <a:extLst>
              <a:ext uri="{FF2B5EF4-FFF2-40B4-BE49-F238E27FC236}">
                <a16:creationId xmlns:a16="http://schemas.microsoft.com/office/drawing/2014/main" id="{3D5D4AA8-5D5C-451B-B584-DD0D6DB8BF70}"/>
              </a:ext>
            </a:extLst>
          </p:cNvPr>
          <p:cNvGraphicFramePr>
            <a:graphicFrameLocks noGrp="1"/>
          </p:cNvGraphicFramePr>
          <p:nvPr>
            <p:extLst>
              <p:ext uri="{D42A27DB-BD31-4B8C-83A1-F6EECF244321}">
                <p14:modId xmlns:p14="http://schemas.microsoft.com/office/powerpoint/2010/main" val="868230920"/>
              </p:ext>
            </p:extLst>
          </p:nvPr>
        </p:nvGraphicFramePr>
        <p:xfrm>
          <a:off x="302997" y="2023159"/>
          <a:ext cx="4872993" cy="3850080"/>
        </p:xfrm>
        <a:graphic>
          <a:graphicData uri="http://schemas.openxmlformats.org/drawingml/2006/table">
            <a:tbl>
              <a:tblPr firstRow="1" bandRow="1">
                <a:tableStyleId>{5C22544A-7EE6-4342-B048-85BDC9FD1C3A}</a:tableStyleId>
              </a:tblPr>
              <a:tblGrid>
                <a:gridCol w="686118">
                  <a:extLst>
                    <a:ext uri="{9D8B030D-6E8A-4147-A177-3AD203B41FA5}">
                      <a16:colId xmlns:a16="http://schemas.microsoft.com/office/drawing/2014/main" val="4261944063"/>
                    </a:ext>
                  </a:extLst>
                </a:gridCol>
                <a:gridCol w="648018">
                  <a:extLst>
                    <a:ext uri="{9D8B030D-6E8A-4147-A177-3AD203B41FA5}">
                      <a16:colId xmlns:a16="http://schemas.microsoft.com/office/drawing/2014/main" val="1095956352"/>
                    </a:ext>
                  </a:extLst>
                </a:gridCol>
                <a:gridCol w="533718">
                  <a:extLst>
                    <a:ext uri="{9D8B030D-6E8A-4147-A177-3AD203B41FA5}">
                      <a16:colId xmlns:a16="http://schemas.microsoft.com/office/drawing/2014/main" val="1881171167"/>
                    </a:ext>
                  </a:extLst>
                </a:gridCol>
                <a:gridCol w="686118">
                  <a:extLst>
                    <a:ext uri="{9D8B030D-6E8A-4147-A177-3AD203B41FA5}">
                      <a16:colId xmlns:a16="http://schemas.microsoft.com/office/drawing/2014/main" val="2819422154"/>
                    </a:ext>
                  </a:extLst>
                </a:gridCol>
                <a:gridCol w="565468">
                  <a:extLst>
                    <a:ext uri="{9D8B030D-6E8A-4147-A177-3AD203B41FA5}">
                      <a16:colId xmlns:a16="http://schemas.microsoft.com/office/drawing/2014/main" val="3017792685"/>
                    </a:ext>
                  </a:extLst>
                </a:gridCol>
                <a:gridCol w="533718">
                  <a:extLst>
                    <a:ext uri="{9D8B030D-6E8A-4147-A177-3AD203B41FA5}">
                      <a16:colId xmlns:a16="http://schemas.microsoft.com/office/drawing/2014/main" val="2829512013"/>
                    </a:ext>
                  </a:extLst>
                </a:gridCol>
                <a:gridCol w="686118">
                  <a:extLst>
                    <a:ext uri="{9D8B030D-6E8A-4147-A177-3AD203B41FA5}">
                      <a16:colId xmlns:a16="http://schemas.microsoft.com/office/drawing/2014/main" val="850258982"/>
                    </a:ext>
                  </a:extLst>
                </a:gridCol>
                <a:gridCol w="533717">
                  <a:extLst>
                    <a:ext uri="{9D8B030D-6E8A-4147-A177-3AD203B41FA5}">
                      <a16:colId xmlns:a16="http://schemas.microsoft.com/office/drawing/2014/main" val="1015927251"/>
                    </a:ext>
                  </a:extLst>
                </a:gridCol>
              </a:tblGrid>
              <a:tr h="0">
                <a:tc rowSpan="2" gridSpan="2">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測定断面</a:t>
                      </a:r>
                      <a:endParaRPr kumimoji="1" lang="en-US" altLang="ja-JP"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kumimoji="1" lang="ja-JP" altLang="en-US"/>
                    </a:p>
                  </a:txBody>
                  <a:tcPr/>
                </a:tc>
                <a:tc gridSpan="3">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昼間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algn="ct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夜間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706409835"/>
                  </a:ext>
                </a:extLst>
              </a:tr>
              <a:tr h="0">
                <a:tc gridSpan="2" vMerge="1">
                  <a:txBody>
                    <a:bodyPr/>
                    <a:lstStyle/>
                    <a:p>
                      <a:pPr algn="ct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現況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高架化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現況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高架化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4138227"/>
                  </a:ext>
                </a:extLst>
              </a:tr>
              <a:tr h="276240">
                <a:tc rowSpan="2">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測線①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62.0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62.0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58.8</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58.8</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2082943"/>
                  </a:ext>
                </a:extLst>
              </a:tr>
              <a:tr h="0">
                <a:tc vMerge="1">
                  <a:txBody>
                    <a:bodyPr/>
                    <a:lstStyle/>
                    <a:p>
                      <a:pPr algn="ctr"/>
                      <a:endParaRPr kumimoji="1" lang="ja-JP" altLang="en-US" b="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61.2</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61.2</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58.0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58.0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016160"/>
                  </a:ext>
                </a:extLst>
              </a:tr>
              <a:tr h="0">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測線②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endParaRPr kumimoji="1" lang="en-US" altLang="ja-JP"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67.3</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56.2</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-11.1</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64.1</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53.0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-11.1</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2399261"/>
                  </a:ext>
                </a:extLst>
              </a:tr>
              <a:tr h="137160">
                <a:tc rowSpan="2">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測線③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67.4</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rPr>
                        <a:t>55.0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-12.4</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64.2</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51.8</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-12.4</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6647243"/>
                  </a:ext>
                </a:extLst>
              </a:tr>
              <a:tr h="137160">
                <a:tc vMerge="1">
                  <a:txBody>
                    <a:bodyPr/>
                    <a:lstStyle/>
                    <a:p>
                      <a:pPr algn="ct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65.4</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54.9</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-10.5</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62.2</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51.7</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-10.5</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58658"/>
                  </a:ext>
                </a:extLst>
              </a:tr>
              <a:tr h="276240">
                <a:tc rowSpan="2">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測線④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66.1</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53.3</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-12.7</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62.8</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50.1</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-12.7</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7199474"/>
                  </a:ext>
                </a:extLst>
              </a:tr>
              <a:tr h="0">
                <a:tc vMerge="1">
                  <a:txBody>
                    <a:bodyPr/>
                    <a:lstStyle/>
                    <a:p>
                      <a:pPr algn="ct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65.9</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53.0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-13.0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62.7</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49.7</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-12.9</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691533"/>
                  </a:ext>
                </a:extLst>
              </a:tr>
              <a:tr h="205924">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測線⑤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66.4</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53.4</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a:t>
                      </a:r>
                      <a:r>
                        <a:rPr kumimoji="1" lang="en-US" altLang="ja-JP" sz="1200" b="0" dirty="0" smtClean="0">
                          <a:latin typeface="ＭＳ Ｐゴシック" panose="020B0600070205080204" pitchFamily="50" charset="-128"/>
                          <a:ea typeface="ＭＳ Ｐゴシック" panose="020B0600070205080204" pitchFamily="50" charset="-128"/>
                        </a:rPr>
                        <a:t>13.0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smtClean="0">
                          <a:latin typeface="ＭＳ Ｐゴシック" panose="020B0600070205080204" pitchFamily="50" charset="-128"/>
                          <a:ea typeface="ＭＳ Ｐゴシック" panose="020B0600070205080204" pitchFamily="50" charset="-128"/>
                        </a:rPr>
                        <a:t>63.2</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smtClean="0">
                          <a:latin typeface="ＭＳ Ｐゴシック" panose="020B0600070205080204" pitchFamily="50" charset="-128"/>
                          <a:ea typeface="ＭＳ Ｐゴシック" panose="020B0600070205080204" pitchFamily="50" charset="-128"/>
                        </a:rPr>
                        <a:t>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a:t>
                      </a:r>
                      <a:r>
                        <a:rPr kumimoji="1" lang="en-US" altLang="ja-JP" sz="1200" b="0" dirty="0" smtClean="0">
                          <a:latin typeface="ＭＳ Ｐゴシック" panose="020B0600070205080204" pitchFamily="50" charset="-128"/>
                          <a:ea typeface="ＭＳ Ｐゴシック" panose="020B0600070205080204" pitchFamily="50" charset="-128"/>
                        </a:rPr>
                        <a:t>13.0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026553"/>
                  </a:ext>
                </a:extLst>
              </a:tr>
              <a:tr h="22971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ＭＳ Ｐゴシック" panose="020B0600070205080204" pitchFamily="50" charset="-128"/>
                          <a:ea typeface="ＭＳ Ｐゴシック" panose="020B0600070205080204" pitchFamily="50" charset="-128"/>
                        </a:rPr>
                        <a:t>測線⑥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66.8</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54.3</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-12.5</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63.6</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51.1</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-12.5</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0502859"/>
                  </a:ext>
                </a:extLst>
              </a:tr>
              <a:tr h="276240">
                <a:tc vMerge="1">
                  <a:txBody>
                    <a:bodyPr/>
                    <a:lstStyle/>
                    <a:p>
                      <a:pPr algn="ct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66.8</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54.4</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-12.4</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63.5</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51.1</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-12.4</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6078756"/>
                  </a:ext>
                </a:extLst>
              </a:tr>
              <a:tr h="276240">
                <a:tc rowSpan="2">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測線⑦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66.6</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66.6</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0.0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63.4</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63.4</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0.0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50731"/>
                  </a:ext>
                </a:extLst>
              </a:tr>
              <a:tr h="276240">
                <a:tc vMerge="1">
                  <a:txBody>
                    <a:bodyPr/>
                    <a:lstStyle/>
                    <a:p>
                      <a:pPr algn="ct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66.6</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66.6</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0.0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63.3</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63.3</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0.0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3487361"/>
                  </a:ext>
                </a:extLst>
              </a:tr>
            </a:tbl>
          </a:graphicData>
        </a:graphic>
      </p:graphicFrame>
      <p:sp>
        <p:nvSpPr>
          <p:cNvPr id="22" name="テキスト ボックス 21">
            <a:extLst>
              <a:ext uri="{FF2B5EF4-FFF2-40B4-BE49-F238E27FC236}">
                <a16:creationId xmlns:a16="http://schemas.microsoft.com/office/drawing/2014/main" id="{F57B238B-855C-4900-83D0-E50B0C231C3C}"/>
              </a:ext>
            </a:extLst>
          </p:cNvPr>
          <p:cNvSpPr txBox="1"/>
          <p:nvPr/>
        </p:nvSpPr>
        <p:spPr>
          <a:xfrm>
            <a:off x="4098613" y="1728814"/>
            <a:ext cx="1054100" cy="276999"/>
          </a:xfrm>
          <a:prstGeom prst="rect">
            <a:avLst/>
          </a:prstGeom>
          <a:noFill/>
        </p:spPr>
        <p:txBody>
          <a:bodyPr wrap="square" rtlCol="0">
            <a:spAutoFit/>
          </a:bodyPr>
          <a:lstStyle/>
          <a:p>
            <a:pPr algn="r"/>
            <a:r>
              <a:rPr kumimoji="1" lang="ja-JP" altLang="en-US" sz="1200" dirty="0">
                <a:latin typeface="ＭＳ Ｐゴシック" panose="020B0600070205080204" pitchFamily="50" charset="-128"/>
                <a:ea typeface="ＭＳ Ｐゴシック" panose="020B0600070205080204" pitchFamily="50" charset="-128"/>
              </a:rPr>
              <a:t>単位：</a:t>
            </a:r>
            <a:r>
              <a:rPr kumimoji="1" lang="en-US" altLang="ja-JP" sz="1200" dirty="0">
                <a:latin typeface="ＭＳ Ｐゴシック" panose="020B0600070205080204" pitchFamily="50" charset="-128"/>
                <a:ea typeface="ＭＳ Ｐゴシック" panose="020B0600070205080204" pitchFamily="50" charset="-128"/>
              </a:rPr>
              <a:t>dB</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2857500" y="3125631"/>
            <a:ext cx="561975" cy="220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624161" y="3125631"/>
            <a:ext cx="561975" cy="220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29269820-26C1-432F-B7F0-2C33C16B9066}" type="slidenum">
              <a:rPr kumimoji="1" lang="ja-JP" altLang="en-US" smtClean="0"/>
              <a:t>8</a:t>
            </a:fld>
            <a:endParaRPr kumimoji="1" lang="ja-JP" altLang="en-US"/>
          </a:p>
        </p:txBody>
      </p:sp>
    </p:spTree>
    <p:extLst>
      <p:ext uri="{BB962C8B-B14F-4D97-AF65-F5344CB8AC3E}">
        <p14:creationId xmlns:p14="http://schemas.microsoft.com/office/powerpoint/2010/main" val="3806461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0" y="-36576"/>
            <a:ext cx="9134690" cy="592709"/>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dirty="0">
                <a:latin typeface="ＭＳ Ｐゴシック" panose="020B0600070205080204" pitchFamily="50" charset="-128"/>
                <a:ea typeface="ＭＳ Ｐゴシック" panose="020B0600070205080204" pitchFamily="50" charset="-128"/>
              </a:rPr>
              <a:t>環境影響評価について</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鉄道騒音・振動調査結果</a:t>
            </a:r>
            <a:r>
              <a:rPr lang="en-US" altLang="ja-JP" sz="2800" dirty="0">
                <a:latin typeface="ＭＳ Ｐゴシック" panose="020B0600070205080204" pitchFamily="50" charset="-128"/>
                <a:ea typeface="ＭＳ Ｐゴシック" panose="020B0600070205080204" pitchFamily="50" charset="-128"/>
              </a:rPr>
              <a:t>】</a:t>
            </a:r>
          </a:p>
        </p:txBody>
      </p:sp>
      <p:sp>
        <p:nvSpPr>
          <p:cNvPr id="15" name="テキスト ボックス 14">
            <a:extLst>
              <a:ext uri="{FF2B5EF4-FFF2-40B4-BE49-F238E27FC236}">
                <a16:creationId xmlns:a16="http://schemas.microsoft.com/office/drawing/2014/main" id="{F8F2DA02-4769-4960-927C-810CE4480836}"/>
              </a:ext>
            </a:extLst>
          </p:cNvPr>
          <p:cNvSpPr txBox="1"/>
          <p:nvPr/>
        </p:nvSpPr>
        <p:spPr>
          <a:xfrm>
            <a:off x="26948" y="735072"/>
            <a:ext cx="1584088" cy="307777"/>
          </a:xfrm>
          <a:prstGeom prst="rect">
            <a:avLst/>
          </a:prstGeom>
          <a:solidFill>
            <a:srgbClr val="00B050">
              <a:alpha val="50000"/>
            </a:srgbClr>
          </a:solid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振動レベルの比較</a:t>
            </a:r>
          </a:p>
        </p:txBody>
      </p:sp>
      <p:sp>
        <p:nvSpPr>
          <p:cNvPr id="7" name="テキスト ボックス 6">
            <a:extLst>
              <a:ext uri="{FF2B5EF4-FFF2-40B4-BE49-F238E27FC236}">
                <a16:creationId xmlns:a16="http://schemas.microsoft.com/office/drawing/2014/main" id="{21D3F420-37F3-42D5-8936-61516EDA3521}"/>
              </a:ext>
            </a:extLst>
          </p:cNvPr>
          <p:cNvSpPr txBox="1"/>
          <p:nvPr/>
        </p:nvSpPr>
        <p:spPr>
          <a:xfrm>
            <a:off x="4234168" y="2595590"/>
            <a:ext cx="4696033"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列車振動</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測線①、⑦の断面条件は、高架化供用後も現況とほぼ変らないことから、現況と変らない値となっている。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一方、高架化区間</a:t>
            </a:r>
            <a:r>
              <a:rPr kumimoji="1" lang="ja-JP" altLang="en-US" sz="1200" dirty="0">
                <a:solidFill>
                  <a:prstClr val="black"/>
                </a:solidFill>
                <a:latin typeface="ＭＳ Ｐゴシック" panose="020B0600070205080204" pitchFamily="50" charset="-128"/>
                <a:ea typeface="ＭＳ Ｐゴシック" panose="020B0600070205080204" pitchFamily="50" charset="-128"/>
              </a:rPr>
              <a:t>では、</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全般に振動レベルは減少する傾向となっている。全測線で振動感覚閾値とされる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55dB</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を下回ると予測された。</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2795222" y="1499216"/>
            <a:ext cx="1054100" cy="276999"/>
          </a:xfrm>
          <a:prstGeom prst="rect">
            <a:avLst/>
          </a:prstGeom>
          <a:noFill/>
        </p:spPr>
        <p:txBody>
          <a:bodyPr wrap="square" rtlCol="0">
            <a:spAutoFit/>
          </a:bodyPr>
          <a:lstStyle/>
          <a:p>
            <a:pPr algn="r"/>
            <a:r>
              <a:rPr kumimoji="1" lang="ja-JP" altLang="en-US" sz="1200" dirty="0">
                <a:latin typeface="ＭＳ Ｐゴシック" panose="020B0600070205080204" pitchFamily="50" charset="-128"/>
                <a:ea typeface="ＭＳ Ｐゴシック" panose="020B0600070205080204" pitchFamily="50" charset="-128"/>
              </a:rPr>
              <a:t>単位：</a:t>
            </a:r>
            <a:r>
              <a:rPr kumimoji="1" lang="en-US" altLang="ja-JP" sz="1200" dirty="0">
                <a:latin typeface="ＭＳ Ｐゴシック" panose="020B0600070205080204" pitchFamily="50" charset="-128"/>
                <a:ea typeface="ＭＳ Ｐゴシック" panose="020B0600070205080204" pitchFamily="50" charset="-128"/>
              </a:rPr>
              <a:t>dB</a:t>
            </a:r>
            <a:endParaRPr kumimoji="1" lang="ja-JP" altLang="en-US" sz="1200" dirty="0">
              <a:latin typeface="ＭＳ Ｐゴシック" panose="020B0600070205080204" pitchFamily="50" charset="-128"/>
              <a:ea typeface="ＭＳ Ｐゴシック" panose="020B0600070205080204" pitchFamily="50" charset="-128"/>
            </a:endParaRPr>
          </a:p>
        </p:txBody>
      </p:sp>
      <p:graphicFrame>
        <p:nvGraphicFramePr>
          <p:cNvPr id="4" name="表 3">
            <a:extLst>
              <a:ext uri="{FF2B5EF4-FFF2-40B4-BE49-F238E27FC236}">
                <a16:creationId xmlns:a16="http://schemas.microsoft.com/office/drawing/2014/main" id="{3E178F9E-91E0-4D92-983D-142C2AA86B3F}"/>
              </a:ext>
            </a:extLst>
          </p:cNvPr>
          <p:cNvGraphicFramePr>
            <a:graphicFrameLocks noGrp="1"/>
          </p:cNvGraphicFramePr>
          <p:nvPr>
            <p:extLst>
              <p:ext uri="{D42A27DB-BD31-4B8C-83A1-F6EECF244321}">
                <p14:modId xmlns:p14="http://schemas.microsoft.com/office/powerpoint/2010/main" val="2449903812"/>
              </p:ext>
            </p:extLst>
          </p:nvPr>
        </p:nvGraphicFramePr>
        <p:xfrm>
          <a:off x="648231" y="1778916"/>
          <a:ext cx="3199615" cy="3575760"/>
        </p:xfrm>
        <a:graphic>
          <a:graphicData uri="http://schemas.openxmlformats.org/drawingml/2006/table">
            <a:tbl>
              <a:tblPr firstRow="1" bandRow="1">
                <a:tableStyleId>{5C22544A-7EE6-4342-B048-85BDC9FD1C3A}</a:tableStyleId>
              </a:tblPr>
              <a:tblGrid>
                <a:gridCol w="858493">
                  <a:extLst>
                    <a:ext uri="{9D8B030D-6E8A-4147-A177-3AD203B41FA5}">
                      <a16:colId xmlns:a16="http://schemas.microsoft.com/office/drawing/2014/main" val="4261944063"/>
                    </a:ext>
                  </a:extLst>
                </a:gridCol>
                <a:gridCol w="656477">
                  <a:extLst>
                    <a:ext uri="{9D8B030D-6E8A-4147-A177-3AD203B41FA5}">
                      <a16:colId xmlns:a16="http://schemas.microsoft.com/office/drawing/2014/main" val="1095956352"/>
                    </a:ext>
                  </a:extLst>
                </a:gridCol>
                <a:gridCol w="533718">
                  <a:extLst>
                    <a:ext uri="{9D8B030D-6E8A-4147-A177-3AD203B41FA5}">
                      <a16:colId xmlns:a16="http://schemas.microsoft.com/office/drawing/2014/main" val="1881171167"/>
                    </a:ext>
                  </a:extLst>
                </a:gridCol>
                <a:gridCol w="686118">
                  <a:extLst>
                    <a:ext uri="{9D8B030D-6E8A-4147-A177-3AD203B41FA5}">
                      <a16:colId xmlns:a16="http://schemas.microsoft.com/office/drawing/2014/main" val="3017792685"/>
                    </a:ext>
                  </a:extLst>
                </a:gridCol>
                <a:gridCol w="464809">
                  <a:extLst>
                    <a:ext uri="{9D8B030D-6E8A-4147-A177-3AD203B41FA5}">
                      <a16:colId xmlns:a16="http://schemas.microsoft.com/office/drawing/2014/main" val="850258982"/>
                    </a:ext>
                  </a:extLst>
                </a:gridCol>
              </a:tblGrid>
              <a:tr h="0">
                <a:tc gridSpan="2">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測定断面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現況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高架化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409835"/>
                  </a:ext>
                </a:extLst>
              </a:tr>
              <a:tr h="276240">
                <a:tc rowSpan="2">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測線①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2082943"/>
                  </a:ext>
                </a:extLst>
              </a:tr>
              <a:tr h="0">
                <a:tc vMerge="1">
                  <a:txBody>
                    <a:bodyPr/>
                    <a:lstStyle/>
                    <a:p>
                      <a:pPr algn="ctr"/>
                      <a:endParaRPr kumimoji="1" lang="ja-JP" altLang="en-US" b="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016160"/>
                  </a:ext>
                </a:extLst>
              </a:tr>
              <a:tr h="0">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測線②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endParaRPr kumimoji="1" lang="en-US" altLang="ja-JP"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53</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47</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-6</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2399261"/>
                  </a:ext>
                </a:extLst>
              </a:tr>
              <a:tr h="137160">
                <a:tc rowSpan="2">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測線③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48</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48</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6647243"/>
                  </a:ext>
                </a:extLst>
              </a:tr>
              <a:tr h="137160">
                <a:tc vMerge="1">
                  <a:txBody>
                    <a:bodyPr/>
                    <a:lstStyle/>
                    <a:p>
                      <a:pPr algn="ct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48</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48</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58658"/>
                  </a:ext>
                </a:extLst>
              </a:tr>
              <a:tr h="276240">
                <a:tc rowSpan="2">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測線④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56</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49</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-7</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7199474"/>
                  </a:ext>
                </a:extLst>
              </a:tr>
              <a:tr h="0">
                <a:tc vMerge="1">
                  <a:txBody>
                    <a:bodyPr/>
                    <a:lstStyle/>
                    <a:p>
                      <a:pPr algn="ct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56</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49</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-7</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691533"/>
                  </a:ext>
                </a:extLst>
              </a:tr>
              <a:tr h="205924">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測線⑤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51</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49</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-2</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026553"/>
                  </a:ext>
                </a:extLst>
              </a:tr>
              <a:tr h="22971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ＭＳ Ｐゴシック" panose="020B0600070205080204" pitchFamily="50" charset="-128"/>
                          <a:ea typeface="ＭＳ Ｐゴシック" panose="020B0600070205080204" pitchFamily="50" charset="-128"/>
                        </a:rPr>
                        <a:t>測線⑥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57</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-7</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0502859"/>
                  </a:ext>
                </a:extLst>
              </a:tr>
              <a:tr h="276240">
                <a:tc vMerge="1">
                  <a:txBody>
                    <a:bodyPr/>
                    <a:lstStyle/>
                    <a:p>
                      <a:pPr algn="ct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57</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-7</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6078756"/>
                  </a:ext>
                </a:extLst>
              </a:tr>
              <a:tr h="276240">
                <a:tc rowSpan="2">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測線⑦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上り側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57</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57</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50731"/>
                  </a:ext>
                </a:extLst>
              </a:tr>
              <a:tr h="276240">
                <a:tc vMerge="1">
                  <a:txBody>
                    <a:bodyPr/>
                    <a:lstStyle/>
                    <a:p>
                      <a:pPr algn="ct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下り側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57</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57</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latin typeface="ＭＳ Ｐゴシック" panose="020B0600070205080204" pitchFamily="50" charset="-128"/>
                          <a:ea typeface="ＭＳ Ｐゴシック" panose="020B0600070205080204" pitchFamily="50" charset="-128"/>
                        </a:rPr>
                        <a:t>0</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3487361"/>
                  </a:ext>
                </a:extLst>
              </a:tr>
            </a:tbl>
          </a:graphicData>
        </a:graphic>
      </p:graphicFrame>
      <p:sp>
        <p:nvSpPr>
          <p:cNvPr id="12" name="正方形/長方形 11"/>
          <p:cNvSpPr/>
          <p:nvPr/>
        </p:nvSpPr>
        <p:spPr>
          <a:xfrm>
            <a:off x="3366413" y="2617638"/>
            <a:ext cx="481433" cy="220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29269820-26C1-432F-B7F0-2C33C16B9066}" type="slidenum">
              <a:rPr kumimoji="1" lang="ja-JP" altLang="en-US" smtClean="0"/>
              <a:t>9</a:t>
            </a:fld>
            <a:endParaRPr kumimoji="1" lang="ja-JP" altLang="en-US"/>
          </a:p>
        </p:txBody>
      </p:sp>
    </p:spTree>
    <p:extLst>
      <p:ext uri="{BB962C8B-B14F-4D97-AF65-F5344CB8AC3E}">
        <p14:creationId xmlns:p14="http://schemas.microsoft.com/office/powerpoint/2010/main" val="77310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6A86141-8D98-4FBF-B711-D7DF4F388804}">
  <ds:schemaRefs>
    <ds:schemaRef ds:uri="http://schemas.microsoft.com/sharepoint/v3/contenttype/forms"/>
  </ds:schemaRefs>
</ds:datastoreItem>
</file>

<file path=customXml/itemProps2.xml><?xml version="1.0" encoding="utf-8"?>
<ds:datastoreItem xmlns:ds="http://schemas.openxmlformats.org/officeDocument/2006/customXml" ds:itemID="{C23AED2E-EC29-434B-8B26-82F194E81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6C1A0D-FEEB-438B-BC03-30CDF02B4968}">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2952</TotalTime>
  <Words>1387</Words>
  <Application>Microsoft Office PowerPoint</Application>
  <PresentationFormat>画面に合わせる (4:3)</PresentationFormat>
  <Paragraphs>439</Paragraphs>
  <Slides>13</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HG丸ｺﾞｼｯｸM-PRO</vt:lpstr>
      <vt:lpstr>Meiryo UI</vt:lpstr>
      <vt:lpstr>ＭＳ Ｐゴシック</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■質問項目一覧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dc:creator>
  <cp:lastModifiedBy>山下　豊</cp:lastModifiedBy>
  <cp:revision>394</cp:revision>
  <cp:lastPrinted>2019-08-21T11:31:40Z</cp:lastPrinted>
  <dcterms:created xsi:type="dcterms:W3CDTF">2019-07-29T09:37:52Z</dcterms:created>
  <dcterms:modified xsi:type="dcterms:W3CDTF">2019-08-26T01:56:20Z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