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B9D"/>
    <a:srgbClr val="FFC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721"/>
  </p:normalViewPr>
  <p:slideViewPr>
    <p:cSldViewPr snapToGrid="0" snapToObjects="1">
      <p:cViewPr varScale="1">
        <p:scale>
          <a:sx n="46" d="100"/>
          <a:sy n="46" d="100"/>
        </p:scale>
        <p:origin x="2322" y="96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2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79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4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5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1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4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5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5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73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02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348A-7C92-8043-B0E5-3D2BA2849D09}" type="datetimeFigureOut">
              <a:rPr kumimoji="1" lang="ja-JP" altLang="en-US" smtClean="0"/>
              <a:t>2023/2/8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4592-9FE9-8F4D-A212-B5D03975C4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7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5178F0B6-33E8-BE4A-8250-8E1768178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58" r="18352"/>
          <a:stretch/>
        </p:blipFill>
        <p:spPr>
          <a:xfrm>
            <a:off x="-184843" y="0"/>
            <a:ext cx="7402286" cy="9906000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B67B43A-28E5-4141-89BD-2FBB89272696}"/>
              </a:ext>
            </a:extLst>
          </p:cNvPr>
          <p:cNvSpPr/>
          <p:nvPr/>
        </p:nvSpPr>
        <p:spPr>
          <a:xfrm>
            <a:off x="-152400" y="-348343"/>
            <a:ext cx="7249886" cy="10254343"/>
          </a:xfrm>
          <a:prstGeom prst="rect">
            <a:avLst/>
          </a:prstGeom>
          <a:solidFill>
            <a:srgbClr val="37AB9D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A51B56A-91C6-7942-AA91-BB3323FCC95D}"/>
              </a:ext>
            </a:extLst>
          </p:cNvPr>
          <p:cNvSpPr/>
          <p:nvPr/>
        </p:nvSpPr>
        <p:spPr>
          <a:xfrm>
            <a:off x="281868" y="2456223"/>
            <a:ext cx="6294263" cy="6115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6197EF-CFD7-1A47-A156-9D39068FB46A}"/>
              </a:ext>
            </a:extLst>
          </p:cNvPr>
          <p:cNvSpPr/>
          <p:nvPr/>
        </p:nvSpPr>
        <p:spPr>
          <a:xfrm>
            <a:off x="1055422" y="294291"/>
            <a:ext cx="4826000" cy="195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59B598-5306-6C4B-9301-1FAF6B33C7A9}"/>
              </a:ext>
            </a:extLst>
          </p:cNvPr>
          <p:cNvSpPr txBox="1"/>
          <p:nvPr/>
        </p:nvSpPr>
        <p:spPr>
          <a:xfrm>
            <a:off x="1509788" y="760508"/>
            <a:ext cx="3868565" cy="59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b="1">
                <a:solidFill>
                  <a:srgbClr val="37AB9D"/>
                </a:solidFill>
              </a:rPr>
              <a:t>大阪産</a:t>
            </a:r>
            <a:r>
              <a:rPr kumimoji="1" lang="en-US" altLang="ja-JP" sz="2400" b="1" dirty="0">
                <a:solidFill>
                  <a:srgbClr val="37AB9D"/>
                </a:solidFill>
              </a:rPr>
              <a:t>(</a:t>
            </a:r>
            <a:r>
              <a:rPr kumimoji="1" lang="ja-JP" altLang="en-US" sz="2400" b="1">
                <a:solidFill>
                  <a:srgbClr val="37AB9D"/>
                </a:solidFill>
              </a:rPr>
              <a:t>もん</a:t>
            </a:r>
            <a:r>
              <a:rPr kumimoji="1" lang="en-US" altLang="ja-JP" sz="2400" b="1" dirty="0">
                <a:solidFill>
                  <a:srgbClr val="37AB9D"/>
                </a:solidFill>
              </a:rPr>
              <a:t>)</a:t>
            </a:r>
            <a:r>
              <a:rPr kumimoji="1" lang="ja-JP" altLang="en-US" sz="2400" b="1">
                <a:solidFill>
                  <a:srgbClr val="37AB9D"/>
                </a:solidFill>
              </a:rPr>
              <a:t>データベース</a:t>
            </a:r>
            <a:endParaRPr kumimoji="1" lang="en-US" altLang="ja-JP" sz="2400" b="1" dirty="0">
              <a:solidFill>
                <a:srgbClr val="37AB9D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017199-5A2C-E94F-8712-90356962B53A}"/>
              </a:ext>
            </a:extLst>
          </p:cNvPr>
          <p:cNvSpPr txBox="1"/>
          <p:nvPr/>
        </p:nvSpPr>
        <p:spPr>
          <a:xfrm>
            <a:off x="2125131" y="452376"/>
            <a:ext cx="264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rgbClr val="FFC042"/>
                </a:solidFill>
              </a:rPr>
              <a:t>商品</a:t>
            </a:r>
            <a:r>
              <a:rPr kumimoji="1" lang="en-US" altLang="ja-JP" dirty="0">
                <a:solidFill>
                  <a:srgbClr val="FFC042"/>
                </a:solidFill>
              </a:rPr>
              <a:t>PR</a:t>
            </a:r>
            <a:r>
              <a:rPr kumimoji="1" lang="ja-JP" altLang="en-US">
                <a:solidFill>
                  <a:srgbClr val="FFC042"/>
                </a:solidFill>
              </a:rPr>
              <a:t>のチャンス！！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17EBEF-1ECC-F94B-B57E-7E3F4798236C}"/>
              </a:ext>
            </a:extLst>
          </p:cNvPr>
          <p:cNvSpPr/>
          <p:nvPr/>
        </p:nvSpPr>
        <p:spPr>
          <a:xfrm>
            <a:off x="569900" y="2614071"/>
            <a:ext cx="589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37AB9D"/>
                </a:solidFill>
              </a:rPr>
              <a:t>自慢の生産物を大阪産</a:t>
            </a:r>
            <a:r>
              <a:rPr lang="en-US" altLang="ja-JP" sz="1600" dirty="0">
                <a:solidFill>
                  <a:srgbClr val="37AB9D"/>
                </a:solidFill>
              </a:rPr>
              <a:t>(</a:t>
            </a:r>
            <a:r>
              <a:rPr lang="ja-JP" altLang="en-US" sz="1600" dirty="0">
                <a:solidFill>
                  <a:srgbClr val="37AB9D"/>
                </a:solidFill>
              </a:rPr>
              <a:t>もん</a:t>
            </a:r>
            <a:r>
              <a:rPr lang="en-US" altLang="ja-JP" sz="1600" dirty="0">
                <a:solidFill>
                  <a:srgbClr val="37AB9D"/>
                </a:solidFill>
              </a:rPr>
              <a:t>)</a:t>
            </a:r>
            <a:r>
              <a:rPr lang="ja-JP" altLang="en-US" sz="1600" dirty="0">
                <a:solidFill>
                  <a:srgbClr val="37AB9D"/>
                </a:solidFill>
              </a:rPr>
              <a:t>データベースに掲載しませんか？</a:t>
            </a:r>
            <a:endParaRPr lang="en-US" altLang="ja-JP" sz="1600" dirty="0">
              <a:solidFill>
                <a:srgbClr val="37AB9D"/>
              </a:solidFill>
            </a:endParaRPr>
          </a:p>
          <a:p>
            <a:r>
              <a:rPr lang="ja-JP" altLang="en-US" sz="1600" dirty="0">
                <a:solidFill>
                  <a:srgbClr val="37AB9D"/>
                </a:solidFill>
              </a:rPr>
              <a:t>煩雑な</a:t>
            </a:r>
            <a:r>
              <a:rPr lang="ja-JP" altLang="en-US" sz="1600" dirty="0">
                <a:solidFill>
                  <a:schemeClr val="accent4"/>
                </a:solidFill>
              </a:rPr>
              <a:t>入力作業は不要</a:t>
            </a:r>
            <a:r>
              <a:rPr lang="ja-JP" altLang="en-US" sz="1600" dirty="0">
                <a:solidFill>
                  <a:srgbClr val="37AB9D"/>
                </a:solidFill>
              </a:rPr>
              <a:t>！掲載は</a:t>
            </a:r>
            <a:r>
              <a:rPr lang="ja-JP" altLang="en-US" sz="1600" b="1" dirty="0">
                <a:solidFill>
                  <a:srgbClr val="FFC042"/>
                </a:solidFill>
              </a:rPr>
              <a:t>無料</a:t>
            </a:r>
            <a:r>
              <a:rPr lang="ja-JP" altLang="en-US" sz="1600" dirty="0">
                <a:solidFill>
                  <a:srgbClr val="37AB9D"/>
                </a:solidFill>
              </a:rPr>
              <a:t>です。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936164-2A29-B743-B04E-A68F49C04368}"/>
              </a:ext>
            </a:extLst>
          </p:cNvPr>
          <p:cNvSpPr txBox="1"/>
          <p:nvPr/>
        </p:nvSpPr>
        <p:spPr>
          <a:xfrm>
            <a:off x="688337" y="3198845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優先採用品目　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※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優先採用品目以外も応募可能です。</a:t>
            </a:r>
            <a:endParaRPr kumimoji="1" lang="en-US" altLang="ja-JP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ts val="1800"/>
              </a:lnSpc>
              <a:buFont typeface="+mj-ea"/>
              <a:buAutoNum type="circleNumDbPlain"/>
            </a:pPr>
            <a:r>
              <a:rPr lang="en-US" altLang="ja-JP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GAP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認証取得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農場で生産された農畜産物・</a:t>
            </a: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MEL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の認定を受けた水産物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ts val="1800"/>
              </a:lnSpc>
              <a:buFont typeface="+mj-ea"/>
              <a:buAutoNum type="circleNumDbPlain"/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大阪エコ農産物の認証を受けた農産物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ts val="1800"/>
              </a:lnSpc>
              <a:buFont typeface="+mj-ea"/>
              <a:buAutoNum type="circleNumDbPlain"/>
            </a:pP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生産者団体が生産・採取する農林水産物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49A822-235A-4942-9A1D-C4EA3226BD01}"/>
              </a:ext>
            </a:extLst>
          </p:cNvPr>
          <p:cNvSpPr txBox="1"/>
          <p:nvPr/>
        </p:nvSpPr>
        <p:spPr>
          <a:xfrm>
            <a:off x="677508" y="5435042"/>
            <a:ext cx="154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委託業者が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生産者様を取材し、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200" dirty="0">
                <a:solidFill>
                  <a:srgbClr val="FFC042"/>
                </a:solidFill>
              </a:rPr>
              <a:t>掲載内容</a:t>
            </a:r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を作成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AE83D4-DCFE-E64C-A52E-D07BEEB9C88C}"/>
              </a:ext>
            </a:extLst>
          </p:cNvPr>
          <p:cNvSpPr txBox="1"/>
          <p:nvPr/>
        </p:nvSpPr>
        <p:spPr>
          <a:xfrm>
            <a:off x="4728935" y="5435042"/>
            <a:ext cx="168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飲食店メニューや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万博会場内メニューに活用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64806F7A-ED32-F146-9129-0D5D4871ADEC}"/>
              </a:ext>
            </a:extLst>
          </p:cNvPr>
          <p:cNvSpPr/>
          <p:nvPr/>
        </p:nvSpPr>
        <p:spPr>
          <a:xfrm>
            <a:off x="5214580" y="99543"/>
            <a:ext cx="1333684" cy="1333684"/>
          </a:xfrm>
          <a:prstGeom prst="ellipse">
            <a:avLst/>
          </a:prstGeom>
          <a:solidFill>
            <a:srgbClr val="FFC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B4CE51-3588-E345-B9A2-8B6A19C6B10D}"/>
              </a:ext>
            </a:extLst>
          </p:cNvPr>
          <p:cNvSpPr txBox="1"/>
          <p:nvPr/>
        </p:nvSpPr>
        <p:spPr>
          <a:xfrm>
            <a:off x="5297222" y="581719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>
                <a:solidFill>
                  <a:schemeClr val="bg1"/>
                </a:solidFill>
              </a:rPr>
              <a:t>掲載無料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1D2DC2D-D106-7940-AB7F-9087CC63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44" y="4739207"/>
            <a:ext cx="636552" cy="63655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95819B4-F6C9-1442-A071-6C79EBA85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474" y="4645174"/>
            <a:ext cx="856010" cy="8560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FBE55CB-2FD3-4B48-98AD-C9471FC16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462" y="4789161"/>
            <a:ext cx="647076" cy="647076"/>
          </a:xfrm>
          <a:prstGeom prst="rect">
            <a:avLst/>
          </a:prstGeom>
        </p:spPr>
      </p:pic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7527A38C-3A98-854F-8B3D-23E2BAA05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84490"/>
              </p:ext>
            </p:extLst>
          </p:nvPr>
        </p:nvGraphicFramePr>
        <p:xfrm>
          <a:off x="580049" y="6612516"/>
          <a:ext cx="2104498" cy="71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249">
                  <a:extLst>
                    <a:ext uri="{9D8B030D-6E8A-4147-A177-3AD203B41FA5}">
                      <a16:colId xmlns:a16="http://schemas.microsoft.com/office/drawing/2014/main" val="43852631"/>
                    </a:ext>
                  </a:extLst>
                </a:gridCol>
                <a:gridCol w="1052249">
                  <a:extLst>
                    <a:ext uri="{9D8B030D-6E8A-4147-A177-3AD203B41FA5}">
                      <a16:colId xmlns:a16="http://schemas.microsoft.com/office/drawing/2014/main" val="234640545"/>
                    </a:ext>
                  </a:extLst>
                </a:gridCol>
              </a:tblGrid>
              <a:tr h="29221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/>
                        <a:t>府内農林水産物が持つ魅力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44554"/>
                  </a:ext>
                </a:extLst>
              </a:tr>
              <a:tr h="3362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ストーリー</a:t>
                      </a:r>
                      <a:endParaRPr kumimoji="1" lang="en-US" altLang="ja-JP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（歴史）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特徴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45112"/>
                  </a:ext>
                </a:extLst>
              </a:tr>
            </a:tbl>
          </a:graphicData>
        </a:graphic>
      </p:graphicFrame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DAE9CDF9-0CFF-1D45-8FB7-366B89D32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83796"/>
              </p:ext>
            </p:extLst>
          </p:nvPr>
        </p:nvGraphicFramePr>
        <p:xfrm>
          <a:off x="580049" y="7450374"/>
          <a:ext cx="2111996" cy="96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998">
                  <a:extLst>
                    <a:ext uri="{9D8B030D-6E8A-4147-A177-3AD203B41FA5}">
                      <a16:colId xmlns:a16="http://schemas.microsoft.com/office/drawing/2014/main" val="43852631"/>
                    </a:ext>
                  </a:extLst>
                </a:gridCol>
                <a:gridCol w="1055998">
                  <a:extLst>
                    <a:ext uri="{9D8B030D-6E8A-4147-A177-3AD203B41FA5}">
                      <a16:colId xmlns:a16="http://schemas.microsoft.com/office/drawing/2014/main" val="234640545"/>
                    </a:ext>
                  </a:extLst>
                </a:gridCol>
              </a:tblGrid>
              <a:tr h="29221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/>
                        <a:t>生産者が作り出す魅力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544554"/>
                  </a:ext>
                </a:extLst>
              </a:tr>
              <a:tr h="3362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こだわり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販売形態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45112"/>
                  </a:ext>
                </a:extLst>
              </a:tr>
              <a:tr h="3362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環境への配慮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71737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0F31347B-5D92-9048-B73A-EF44FA91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373638"/>
              </p:ext>
            </p:extLst>
          </p:nvPr>
        </p:nvGraphicFramePr>
        <p:xfrm>
          <a:off x="2857165" y="6612516"/>
          <a:ext cx="796362" cy="180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62">
                  <a:extLst>
                    <a:ext uri="{9D8B030D-6E8A-4147-A177-3AD203B41FA5}">
                      <a16:colId xmlns:a16="http://schemas.microsoft.com/office/drawing/2014/main" val="43852631"/>
                    </a:ext>
                  </a:extLst>
                </a:gridCol>
              </a:tblGrid>
              <a:tr h="64157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/>
                        <a:t>仕入れに</a:t>
                      </a:r>
                      <a:endParaRPr kumimoji="1" lang="en-US" altLang="ja-JP" sz="1100" dirty="0"/>
                    </a:p>
                    <a:p>
                      <a:pPr algn="ctr"/>
                      <a:r>
                        <a:rPr kumimoji="1" lang="ja-JP" altLang="en-US" sz="1100"/>
                        <a:t>必要な</a:t>
                      </a:r>
                      <a:endParaRPr kumimoji="1" lang="en-US" altLang="ja-JP" sz="1100" dirty="0"/>
                    </a:p>
                    <a:p>
                      <a:pPr algn="ctr"/>
                      <a:r>
                        <a:rPr kumimoji="1" lang="ja-JP" altLang="en-US" sz="1100"/>
                        <a:t>情報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AB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44554"/>
                  </a:ext>
                </a:extLst>
              </a:tr>
              <a:tr h="3075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45112"/>
                  </a:ext>
                </a:extLst>
              </a:tr>
              <a:tr h="4218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販売</a:t>
                      </a:r>
                      <a:endParaRPr kumimoji="1" lang="en-US" altLang="ja-JP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エリア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971737"/>
                  </a:ext>
                </a:extLst>
              </a:tr>
              <a:tr h="4218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r>
                        <a:rPr kumimoji="1" lang="ja-JP" alt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ケース入数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72850"/>
                  </a:ext>
                </a:extLst>
              </a:tr>
            </a:tbl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727EB6-42CD-2741-B6B7-3E71A8F6A1F1}"/>
              </a:ext>
            </a:extLst>
          </p:cNvPr>
          <p:cNvSpPr txBox="1"/>
          <p:nvPr/>
        </p:nvSpPr>
        <p:spPr>
          <a:xfrm>
            <a:off x="1509788" y="1175954"/>
            <a:ext cx="3868565" cy="92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>
                <a:solidFill>
                  <a:srgbClr val="37AB9D"/>
                </a:solidFill>
              </a:rPr>
              <a:t>掲載商品募集中</a:t>
            </a:r>
            <a:endParaRPr kumimoji="1" lang="ja-JP" altLang="en-US" sz="4000" b="1">
              <a:solidFill>
                <a:srgbClr val="37AB9D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58BFE93-22C9-2E4D-A33A-62495A3CBB16}"/>
              </a:ext>
            </a:extLst>
          </p:cNvPr>
          <p:cNvSpPr/>
          <p:nvPr/>
        </p:nvSpPr>
        <p:spPr>
          <a:xfrm>
            <a:off x="254000" y="8799571"/>
            <a:ext cx="6322131" cy="861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7E5797-EF5F-E243-8C84-7487BBA177EC}"/>
              </a:ext>
            </a:extLst>
          </p:cNvPr>
          <p:cNvSpPr txBox="1"/>
          <p:nvPr/>
        </p:nvSpPr>
        <p:spPr>
          <a:xfrm>
            <a:off x="367532" y="8859826"/>
            <a:ext cx="6102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■</a:t>
            </a:r>
            <a:r>
              <a:rPr kumimoji="1"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問合せ先</a:t>
            </a:r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大阪府環境農林水産部</a:t>
            </a: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流通対策室</a:t>
            </a: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ブランド戦略推進グループ</a:t>
            </a:r>
            <a:endParaRPr lang="en-US" altLang="ja-JP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〒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559-8555 </a:t>
            </a:r>
            <a:r>
              <a:rPr kumimoji="1"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大阪府大阪市住之江区南港北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1−14−16</a:t>
            </a: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大阪府咲洲庁舎</a:t>
            </a:r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（さきしまコスモタワー）</a:t>
            </a: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階</a:t>
            </a:r>
            <a:endParaRPr lang="en-US" altLang="ja-JP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</a:t>
            </a:r>
            <a:r>
              <a:rPr kumimoji="1"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：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06-6210-9605</a:t>
            </a:r>
            <a:r>
              <a:rPr kumimoji="1"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（直通）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BA9AC20-8FB1-B44C-82FD-3524A2D4384F}"/>
              </a:ext>
            </a:extLst>
          </p:cNvPr>
          <p:cNvCxnSpPr/>
          <p:nvPr/>
        </p:nvCxnSpPr>
        <p:spPr>
          <a:xfrm>
            <a:off x="679703" y="4289020"/>
            <a:ext cx="5498594" cy="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85AC21-774E-3F47-BAA6-78ED50E8A5F8}"/>
              </a:ext>
            </a:extLst>
          </p:cNvPr>
          <p:cNvSpPr txBox="1"/>
          <p:nvPr/>
        </p:nvSpPr>
        <p:spPr>
          <a:xfrm>
            <a:off x="569900" y="4415017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37AB9D"/>
                </a:solidFill>
              </a:rPr>
              <a:t>データベース活用の流れ</a:t>
            </a:r>
            <a:endParaRPr kumimoji="1" lang="en-US" altLang="ja-JP" sz="1600" dirty="0">
              <a:solidFill>
                <a:srgbClr val="37AB9D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BADB7A0-95E6-F14D-9A48-EF1E763FBFD0}"/>
              </a:ext>
            </a:extLst>
          </p:cNvPr>
          <p:cNvSpPr txBox="1"/>
          <p:nvPr/>
        </p:nvSpPr>
        <p:spPr>
          <a:xfrm>
            <a:off x="569900" y="6240579"/>
            <a:ext cx="192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37AB9D"/>
                </a:solidFill>
              </a:rPr>
              <a:t>掲載内容イメージ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C479D29-F1C9-CA4C-8E7C-CB5CF7418D68}"/>
              </a:ext>
            </a:extLst>
          </p:cNvPr>
          <p:cNvCxnSpPr/>
          <p:nvPr/>
        </p:nvCxnSpPr>
        <p:spPr>
          <a:xfrm>
            <a:off x="679703" y="6178664"/>
            <a:ext cx="5498594" cy="0"/>
          </a:xfrm>
          <a:prstGeom prst="line">
            <a:avLst/>
          </a:prstGeom>
          <a:ln w="25400" cap="rnd">
            <a:solidFill>
              <a:schemeClr val="tx1">
                <a:lumMod val="85000"/>
                <a:lumOff val="15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7BC0592-BAE8-554B-BF18-F45A1C8F93A4}"/>
              </a:ext>
            </a:extLst>
          </p:cNvPr>
          <p:cNvSpPr txBox="1"/>
          <p:nvPr/>
        </p:nvSpPr>
        <p:spPr>
          <a:xfrm>
            <a:off x="5086754" y="6574491"/>
            <a:ext cx="902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37AB9D"/>
                </a:solidFill>
              </a:rPr>
              <a:t>WEB</a:t>
            </a:r>
            <a:r>
              <a:rPr kumimoji="1" lang="ja-JP" altLang="en-US" sz="1200">
                <a:solidFill>
                  <a:srgbClr val="37AB9D"/>
                </a:solidFill>
              </a:rPr>
              <a:t>申込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B30BA28-9EAF-C246-8E0C-7C2FCFE900AA}"/>
              </a:ext>
            </a:extLst>
          </p:cNvPr>
          <p:cNvSpPr txBox="1"/>
          <p:nvPr/>
        </p:nvSpPr>
        <p:spPr>
          <a:xfrm>
            <a:off x="3810824" y="6574491"/>
            <a:ext cx="120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37AB9D"/>
                </a:solidFill>
              </a:rPr>
              <a:t>詳細はこちら</a:t>
            </a:r>
            <a:endParaRPr kumimoji="1" lang="ja-JP" altLang="en-US" sz="1200" dirty="0">
              <a:solidFill>
                <a:srgbClr val="37AB9D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73FE6EF-2466-A640-9358-477BF0107910}"/>
              </a:ext>
            </a:extLst>
          </p:cNvPr>
          <p:cNvSpPr txBox="1"/>
          <p:nvPr/>
        </p:nvSpPr>
        <p:spPr>
          <a:xfrm>
            <a:off x="3786611" y="8045751"/>
            <a:ext cx="2513389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u="sng">
                <a:solidFill>
                  <a:srgbClr val="37AB9D"/>
                </a:solidFill>
              </a:rPr>
              <a:t>まずはお申し込みを！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5D76031-136B-4347-8C52-092EAC1FD69C}"/>
              </a:ext>
            </a:extLst>
          </p:cNvPr>
          <p:cNvSpPr/>
          <p:nvPr/>
        </p:nvSpPr>
        <p:spPr>
          <a:xfrm>
            <a:off x="722347" y="3394919"/>
            <a:ext cx="1037159" cy="45719"/>
          </a:xfrm>
          <a:prstGeom prst="rect">
            <a:avLst/>
          </a:prstGeom>
          <a:solidFill>
            <a:srgbClr val="37AB9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>
            <a:extLst>
              <a:ext uri="{FF2B5EF4-FFF2-40B4-BE49-F238E27FC236}">
                <a16:creationId xmlns:a16="http://schemas.microsoft.com/office/drawing/2014/main" id="{1F934152-9915-E648-8E00-B05529641491}"/>
              </a:ext>
            </a:extLst>
          </p:cNvPr>
          <p:cNvSpPr/>
          <p:nvPr/>
        </p:nvSpPr>
        <p:spPr>
          <a:xfrm>
            <a:off x="5300641" y="192154"/>
            <a:ext cx="1162060" cy="1162060"/>
          </a:xfrm>
          <a:prstGeom prst="ellipse">
            <a:avLst/>
          </a:prstGeom>
          <a:noFill/>
          <a:ln w="31750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C0C39A-C427-7648-AD0B-776D765B7199}"/>
              </a:ext>
            </a:extLst>
          </p:cNvPr>
          <p:cNvSpPr txBox="1"/>
          <p:nvPr/>
        </p:nvSpPr>
        <p:spPr>
          <a:xfrm>
            <a:off x="2183500" y="5576747"/>
            <a:ext cx="292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府内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飲食店、万博パビリオン等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が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データベースを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見て生産者</a:t>
            </a:r>
            <a:r>
              <a:rPr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に</a:t>
            </a:r>
            <a:r>
              <a:rPr lang="ja-JP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連絡</a:t>
            </a:r>
            <a:endParaRPr kumimoji="1" lang="ja-JP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83" y="6903308"/>
            <a:ext cx="1033327" cy="10333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42" y="6903308"/>
            <a:ext cx="1045814" cy="104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二等辺三角形 13"/>
          <p:cNvSpPr/>
          <p:nvPr/>
        </p:nvSpPr>
        <p:spPr>
          <a:xfrm rot="5400000">
            <a:off x="2142601" y="5018814"/>
            <a:ext cx="260521" cy="1662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/>
          <p:cNvSpPr/>
          <p:nvPr/>
        </p:nvSpPr>
        <p:spPr>
          <a:xfrm rot="5400000">
            <a:off x="4368463" y="5018814"/>
            <a:ext cx="260521" cy="1662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91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214</Words>
  <Application>Microsoft Office PowerPoint</Application>
  <PresentationFormat>A4 210 x 297 mm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山田　優</cp:lastModifiedBy>
  <cp:revision>27</cp:revision>
  <cp:lastPrinted>2023-02-07T08:05:22Z</cp:lastPrinted>
  <dcterms:created xsi:type="dcterms:W3CDTF">2023-02-02T01:32:50Z</dcterms:created>
  <dcterms:modified xsi:type="dcterms:W3CDTF">2023-02-08T08:35:40Z</dcterms:modified>
</cp:coreProperties>
</file>