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64" r:id="rId2"/>
    <p:sldId id="280" r:id="rId3"/>
    <p:sldId id="281" r:id="rId4"/>
    <p:sldId id="282" r:id="rId5"/>
    <p:sldId id="283" r:id="rId6"/>
    <p:sldId id="284" r:id="rId7"/>
    <p:sldId id="285" r:id="rId8"/>
    <p:sldId id="274" r:id="rId9"/>
    <p:sldId id="279" r:id="rId10"/>
    <p:sldId id="278" r:id="rId11"/>
    <p:sldId id="269" r:id="rId12"/>
    <p:sldId id="286" r:id="rId13"/>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135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BA4818B2-F171-40B0-83A1-F4A16650928C}" type="datetimeFigureOut">
              <a:rPr kumimoji="1" lang="ja-JP" altLang="en-US" smtClean="0"/>
              <a:t>2019/11/21</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1361AD99-5C45-4891-B517-523E6AFFC84A}" type="slidenum">
              <a:rPr kumimoji="1" lang="ja-JP" altLang="en-US" smtClean="0"/>
              <a:t>‹#›</a:t>
            </a:fld>
            <a:endParaRPr kumimoji="1" lang="ja-JP" altLang="en-US"/>
          </a:p>
        </p:txBody>
      </p:sp>
    </p:spTree>
    <p:extLst>
      <p:ext uri="{BB962C8B-B14F-4D97-AF65-F5344CB8AC3E}">
        <p14:creationId xmlns:p14="http://schemas.microsoft.com/office/powerpoint/2010/main" val="7317192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802A9799-2C8A-4913-94E5-87729FF1994D}" type="datetime1">
              <a:rPr kumimoji="1" lang="ja-JP" altLang="en-US" smtClean="0"/>
              <a:t>2019/11/21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8A64507-C155-4F95-8498-376511543CB4}" type="slidenum">
              <a:rPr kumimoji="1" lang="ja-JP" altLang="en-US" smtClean="0"/>
              <a:t>‹#›</a:t>
            </a:fld>
            <a:endParaRPr kumimoji="1" lang="ja-JP" altLang="en-US"/>
          </a:p>
        </p:txBody>
      </p:sp>
    </p:spTree>
    <p:extLst>
      <p:ext uri="{BB962C8B-B14F-4D97-AF65-F5344CB8AC3E}">
        <p14:creationId xmlns:p14="http://schemas.microsoft.com/office/powerpoint/2010/main" val="2550863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4C37DA3E-2363-4C65-8C90-3883EA7E403F}" type="datetime1">
              <a:rPr kumimoji="1" lang="ja-JP" altLang="en-US" smtClean="0"/>
              <a:t>2019/11/21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8A64507-C155-4F95-8498-376511543CB4}" type="slidenum">
              <a:rPr kumimoji="1" lang="ja-JP" altLang="en-US" smtClean="0"/>
              <a:t>‹#›</a:t>
            </a:fld>
            <a:endParaRPr kumimoji="1" lang="ja-JP" altLang="en-US"/>
          </a:p>
        </p:txBody>
      </p:sp>
    </p:spTree>
    <p:extLst>
      <p:ext uri="{BB962C8B-B14F-4D97-AF65-F5344CB8AC3E}">
        <p14:creationId xmlns:p14="http://schemas.microsoft.com/office/powerpoint/2010/main" val="2770588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07B46DD8-D333-4EBB-A644-BD645EC39847}" type="datetime1">
              <a:rPr kumimoji="1" lang="ja-JP" altLang="en-US" smtClean="0"/>
              <a:t>2019/11/21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8A64507-C155-4F95-8498-376511543CB4}" type="slidenum">
              <a:rPr kumimoji="1" lang="ja-JP" altLang="en-US" smtClean="0"/>
              <a:t>‹#›</a:t>
            </a:fld>
            <a:endParaRPr kumimoji="1" lang="ja-JP" altLang="en-US"/>
          </a:p>
        </p:txBody>
      </p:sp>
    </p:spTree>
    <p:extLst>
      <p:ext uri="{BB962C8B-B14F-4D97-AF65-F5344CB8AC3E}">
        <p14:creationId xmlns:p14="http://schemas.microsoft.com/office/powerpoint/2010/main" val="1407128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8F4A476E-B2AF-4808-8AE8-EF40594EB6A9}" type="datetime1">
              <a:rPr kumimoji="1" lang="ja-JP" altLang="en-US" smtClean="0"/>
              <a:t>2019/11/21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7086600" y="6462074"/>
            <a:ext cx="2057400" cy="365125"/>
          </a:xfrm>
        </p:spPr>
        <p:txBody>
          <a:bodyPr/>
          <a:lstStyle/>
          <a:p>
            <a:fld id="{28A64507-C155-4F95-8498-376511543CB4}" type="slidenum">
              <a:rPr kumimoji="1" lang="ja-JP" altLang="en-US" smtClean="0"/>
              <a:t>‹#›</a:t>
            </a:fld>
            <a:endParaRPr kumimoji="1" lang="ja-JP" altLang="en-US"/>
          </a:p>
        </p:txBody>
      </p:sp>
    </p:spTree>
    <p:extLst>
      <p:ext uri="{BB962C8B-B14F-4D97-AF65-F5344CB8AC3E}">
        <p14:creationId xmlns:p14="http://schemas.microsoft.com/office/powerpoint/2010/main" val="580374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9816C783-8D93-4E42-AD81-BBEA17C57D0F}" type="datetime1">
              <a:rPr kumimoji="1" lang="ja-JP" altLang="en-US" smtClean="0"/>
              <a:t>2019/11/21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8A64507-C155-4F95-8498-376511543CB4}" type="slidenum">
              <a:rPr kumimoji="1" lang="ja-JP" altLang="en-US" smtClean="0"/>
              <a:t>‹#›</a:t>
            </a:fld>
            <a:endParaRPr kumimoji="1" lang="ja-JP" altLang="en-US"/>
          </a:p>
        </p:txBody>
      </p:sp>
    </p:spTree>
    <p:extLst>
      <p:ext uri="{BB962C8B-B14F-4D97-AF65-F5344CB8AC3E}">
        <p14:creationId xmlns:p14="http://schemas.microsoft.com/office/powerpoint/2010/main" val="2335857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A5E80CCB-5797-4A79-ADD1-F5D90C840A48}" type="datetime1">
              <a:rPr kumimoji="1" lang="ja-JP" altLang="en-US" smtClean="0"/>
              <a:t>2019/11/21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8A64507-C155-4F95-8498-376511543CB4}" type="slidenum">
              <a:rPr kumimoji="1" lang="ja-JP" altLang="en-US" smtClean="0"/>
              <a:t>‹#›</a:t>
            </a:fld>
            <a:endParaRPr kumimoji="1" lang="ja-JP" altLang="en-US"/>
          </a:p>
        </p:txBody>
      </p:sp>
    </p:spTree>
    <p:extLst>
      <p:ext uri="{BB962C8B-B14F-4D97-AF65-F5344CB8AC3E}">
        <p14:creationId xmlns:p14="http://schemas.microsoft.com/office/powerpoint/2010/main" val="1121514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AB44BCA8-3175-4291-AC5F-55E4CB401920}" type="datetime1">
              <a:rPr kumimoji="1" lang="ja-JP" altLang="en-US" smtClean="0"/>
              <a:t>2019/11/21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8A64507-C155-4F95-8498-376511543CB4}" type="slidenum">
              <a:rPr kumimoji="1" lang="ja-JP" altLang="en-US" smtClean="0"/>
              <a:t>‹#›</a:t>
            </a:fld>
            <a:endParaRPr kumimoji="1" lang="ja-JP" altLang="en-US"/>
          </a:p>
        </p:txBody>
      </p:sp>
    </p:spTree>
    <p:extLst>
      <p:ext uri="{BB962C8B-B14F-4D97-AF65-F5344CB8AC3E}">
        <p14:creationId xmlns:p14="http://schemas.microsoft.com/office/powerpoint/2010/main" val="1026863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B696E451-89F9-428B-B234-1E09E0A2ADAB}" type="datetime1">
              <a:rPr kumimoji="1" lang="ja-JP" altLang="en-US" smtClean="0"/>
              <a:t>2019/11/21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8A64507-C155-4F95-8498-376511543CB4}" type="slidenum">
              <a:rPr kumimoji="1" lang="ja-JP" altLang="en-US" smtClean="0"/>
              <a:t>‹#›</a:t>
            </a:fld>
            <a:endParaRPr kumimoji="1" lang="ja-JP" altLang="en-US"/>
          </a:p>
        </p:txBody>
      </p:sp>
    </p:spTree>
    <p:extLst>
      <p:ext uri="{BB962C8B-B14F-4D97-AF65-F5344CB8AC3E}">
        <p14:creationId xmlns:p14="http://schemas.microsoft.com/office/powerpoint/2010/main" val="998147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362A4E-7B14-4F53-B68C-548D4612426F}" type="datetime1">
              <a:rPr kumimoji="1" lang="ja-JP" altLang="en-US" smtClean="0"/>
              <a:t>2019/11/21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8A64507-C155-4F95-8498-376511543CB4}" type="slidenum">
              <a:rPr kumimoji="1" lang="ja-JP" altLang="en-US" smtClean="0"/>
              <a:t>‹#›</a:t>
            </a:fld>
            <a:endParaRPr kumimoji="1" lang="ja-JP" altLang="en-US"/>
          </a:p>
        </p:txBody>
      </p:sp>
    </p:spTree>
    <p:extLst>
      <p:ext uri="{BB962C8B-B14F-4D97-AF65-F5344CB8AC3E}">
        <p14:creationId xmlns:p14="http://schemas.microsoft.com/office/powerpoint/2010/main" val="747920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5B0EF01D-2345-40EC-9C18-5E9FA7F5DC7E}" type="datetime1">
              <a:rPr kumimoji="1" lang="ja-JP" altLang="en-US" smtClean="0"/>
              <a:t>2019/11/21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8A64507-C155-4F95-8498-376511543CB4}" type="slidenum">
              <a:rPr kumimoji="1" lang="ja-JP" altLang="en-US" smtClean="0"/>
              <a:t>‹#›</a:t>
            </a:fld>
            <a:endParaRPr kumimoji="1" lang="ja-JP" altLang="en-US"/>
          </a:p>
        </p:txBody>
      </p:sp>
    </p:spTree>
    <p:extLst>
      <p:ext uri="{BB962C8B-B14F-4D97-AF65-F5344CB8AC3E}">
        <p14:creationId xmlns:p14="http://schemas.microsoft.com/office/powerpoint/2010/main" val="2994819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C270D68D-A973-4300-BB01-F9BA4D08FC7B}" type="datetime1">
              <a:rPr kumimoji="1" lang="ja-JP" altLang="en-US" smtClean="0"/>
              <a:t>2019/11/21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8A64507-C155-4F95-8498-376511543CB4}" type="slidenum">
              <a:rPr kumimoji="1" lang="ja-JP" altLang="en-US" smtClean="0"/>
              <a:t>‹#›</a:t>
            </a:fld>
            <a:endParaRPr kumimoji="1" lang="ja-JP" altLang="en-US"/>
          </a:p>
        </p:txBody>
      </p:sp>
    </p:spTree>
    <p:extLst>
      <p:ext uri="{BB962C8B-B14F-4D97-AF65-F5344CB8AC3E}">
        <p14:creationId xmlns:p14="http://schemas.microsoft.com/office/powerpoint/2010/main" val="1554047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73D8DF-048D-44FD-B0EE-9F334B104766}" type="datetime1">
              <a:rPr kumimoji="1" lang="ja-JP" altLang="en-US" smtClean="0"/>
              <a:t>2019/11/21</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A64507-C155-4F95-8498-376511543CB4}" type="slidenum">
              <a:rPr kumimoji="1" lang="ja-JP" altLang="en-US" smtClean="0"/>
              <a:t>‹#›</a:t>
            </a:fld>
            <a:endParaRPr kumimoji="1" lang="ja-JP" altLang="en-US"/>
          </a:p>
        </p:txBody>
      </p:sp>
    </p:spTree>
    <p:extLst>
      <p:ext uri="{BB962C8B-B14F-4D97-AF65-F5344CB8AC3E}">
        <p14:creationId xmlns:p14="http://schemas.microsoft.com/office/powerpoint/2010/main" val="18979697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250136" y="2114205"/>
            <a:ext cx="7021473" cy="1261884"/>
          </a:xfrm>
          <a:prstGeom prst="rect">
            <a:avLst/>
          </a:prstGeom>
          <a:noFill/>
        </p:spPr>
        <p:txBody>
          <a:bodyPr wrap="none" rtlCol="0">
            <a:spAutoFit/>
          </a:bodyPr>
          <a:lstStyle/>
          <a:p>
            <a:pPr algn="ctr"/>
            <a:r>
              <a:rPr kumimoji="1" lang="ja-JP" altLang="en-US" sz="3200" dirty="0" smtClean="0">
                <a:latin typeface="Meiryo UI" panose="020B0604030504040204" pitchFamily="50" charset="-128"/>
                <a:ea typeface="Meiryo UI" panose="020B0604030504040204" pitchFamily="50" charset="-128"/>
              </a:rPr>
              <a:t>先端テクノロジーを使った「楽しいまちづくり」</a:t>
            </a:r>
            <a:endParaRPr kumimoji="1" lang="en-US" altLang="ja-JP" sz="1600" dirty="0">
              <a:latin typeface="Meiryo UI" panose="020B0604030504040204" pitchFamily="50" charset="-128"/>
              <a:ea typeface="Meiryo UI" panose="020B0604030504040204" pitchFamily="50" charset="-128"/>
            </a:endParaRPr>
          </a:p>
          <a:p>
            <a:pPr algn="ctr"/>
            <a:endParaRPr kumimoji="1" lang="en-US" altLang="ja-JP" sz="1400" dirty="0" smtClean="0">
              <a:latin typeface="Meiryo UI" panose="020B0604030504040204" pitchFamily="50" charset="-128"/>
              <a:ea typeface="Meiryo UI" panose="020B0604030504040204" pitchFamily="50" charset="-128"/>
            </a:endParaRPr>
          </a:p>
          <a:p>
            <a:pPr algn="ctr"/>
            <a:r>
              <a:rPr kumimoji="1" lang="ja-JP" altLang="en-US" sz="2800" dirty="0" smtClean="0">
                <a:latin typeface="Meiryo UI" panose="020B0604030504040204" pitchFamily="50" charset="-128"/>
                <a:ea typeface="Meiryo UI" panose="020B0604030504040204" pitchFamily="50" charset="-128"/>
              </a:rPr>
              <a:t>－　データテインメントと規制改革への挑戦</a:t>
            </a:r>
            <a:r>
              <a:rPr kumimoji="1" lang="ja-JP" altLang="en-US" sz="2800" dirty="0">
                <a:latin typeface="Meiryo UI" panose="020B0604030504040204" pitchFamily="50" charset="-128"/>
                <a:ea typeface="Meiryo UI" panose="020B0604030504040204" pitchFamily="50" charset="-128"/>
              </a:rPr>
              <a:t>　</a:t>
            </a:r>
            <a:r>
              <a:rPr kumimoji="1" lang="ja-JP" altLang="en-US" sz="2800" dirty="0" smtClean="0">
                <a:latin typeface="Meiryo UI" panose="020B0604030504040204" pitchFamily="50" charset="-128"/>
                <a:ea typeface="Meiryo UI" panose="020B0604030504040204" pitchFamily="50" charset="-128"/>
              </a:rPr>
              <a:t>－</a:t>
            </a:r>
            <a:endParaRPr kumimoji="1" lang="en-US" altLang="ja-JP" sz="3600" dirty="0" smtClean="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6401347" y="162583"/>
            <a:ext cx="2730235" cy="523220"/>
          </a:xfrm>
          <a:prstGeom prst="rect">
            <a:avLst/>
          </a:prstGeom>
          <a:noFill/>
        </p:spPr>
        <p:txBody>
          <a:bodyPr wrap="none" rtlCol="0">
            <a:spAutoFit/>
          </a:bodyPr>
          <a:lstStyle/>
          <a:p>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11.22</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第４回大阪スマートシティ戦略会議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2780203" y="4804491"/>
            <a:ext cx="3961341" cy="461665"/>
          </a:xfrm>
          <a:prstGeom prst="rect">
            <a:avLst/>
          </a:prstGeom>
          <a:noFill/>
        </p:spPr>
        <p:txBody>
          <a:bodyPr wrap="none" rtlCol="0">
            <a:spAutoFit/>
          </a:bodyPr>
          <a:lstStyle/>
          <a:p>
            <a:pPr defTabSz="914400"/>
            <a:r>
              <a:rPr kumimoji="1" lang="ja-JP" altLang="en-US" sz="2400" dirty="0" smtClean="0">
                <a:solidFill>
                  <a:prstClr val="black"/>
                </a:solidFill>
                <a:latin typeface="Meiryo UI" panose="020B0604030504040204" pitchFamily="50" charset="-128"/>
                <a:ea typeface="Meiryo UI" panose="020B0604030504040204" pitchFamily="50" charset="-128"/>
              </a:rPr>
              <a:t>スマートシティ</a:t>
            </a:r>
            <a:r>
              <a:rPr kumimoji="1" lang="ja-JP" altLang="en-US" sz="2400" dirty="0">
                <a:solidFill>
                  <a:prstClr val="black"/>
                </a:solidFill>
                <a:latin typeface="Meiryo UI" panose="020B0604030504040204" pitchFamily="50" charset="-128"/>
                <a:ea typeface="Meiryo UI" panose="020B0604030504040204" pitchFamily="50" charset="-128"/>
              </a:rPr>
              <a:t>戦略タスクフォース</a:t>
            </a:r>
          </a:p>
        </p:txBody>
      </p:sp>
      <p:sp>
        <p:nvSpPr>
          <p:cNvPr id="8" name="テキスト ボックス 7"/>
          <p:cNvSpPr txBox="1"/>
          <p:nvPr/>
        </p:nvSpPr>
        <p:spPr>
          <a:xfrm>
            <a:off x="7602197" y="817180"/>
            <a:ext cx="1184940" cy="369332"/>
          </a:xfrm>
          <a:prstGeom prst="rect">
            <a:avLst/>
          </a:prstGeom>
          <a:noFill/>
          <a:ln>
            <a:solidFill>
              <a:schemeClr val="tx1"/>
            </a:solidFill>
          </a:ln>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rPr>
              <a:t>　資料７　</a:t>
            </a:r>
            <a:endParaRPr kumimoji="1"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37457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44938" y="533996"/>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6" name="コンテンツ プレースホルダー 3"/>
          <p:cNvGraphicFramePr>
            <a:graphicFrameLocks noGrp="1"/>
          </p:cNvGraphicFramePr>
          <p:nvPr>
            <p:ph idx="1"/>
            <p:extLst>
              <p:ext uri="{D42A27DB-BD31-4B8C-83A1-F6EECF244321}">
                <p14:modId xmlns:p14="http://schemas.microsoft.com/office/powerpoint/2010/main" val="2356437949"/>
              </p:ext>
            </p:extLst>
          </p:nvPr>
        </p:nvGraphicFramePr>
        <p:xfrm>
          <a:off x="97047" y="850404"/>
          <a:ext cx="8915332" cy="5720216"/>
        </p:xfrm>
        <a:graphic>
          <a:graphicData uri="http://schemas.openxmlformats.org/drawingml/2006/table">
            <a:tbl>
              <a:tblPr firstRow="1" firstCol="1" bandRow="1"/>
              <a:tblGrid>
                <a:gridCol w="972990">
                  <a:extLst>
                    <a:ext uri="{9D8B030D-6E8A-4147-A177-3AD203B41FA5}">
                      <a16:colId xmlns:a16="http://schemas.microsoft.com/office/drawing/2014/main" val="20000"/>
                    </a:ext>
                  </a:extLst>
                </a:gridCol>
                <a:gridCol w="4637439">
                  <a:extLst>
                    <a:ext uri="{9D8B030D-6E8A-4147-A177-3AD203B41FA5}">
                      <a16:colId xmlns:a16="http://schemas.microsoft.com/office/drawing/2014/main" val="20001"/>
                    </a:ext>
                  </a:extLst>
                </a:gridCol>
                <a:gridCol w="3304903">
                  <a:extLst>
                    <a:ext uri="{9D8B030D-6E8A-4147-A177-3AD203B41FA5}">
                      <a16:colId xmlns:a16="http://schemas.microsoft.com/office/drawing/2014/main" val="20002"/>
                    </a:ext>
                  </a:extLst>
                </a:gridCol>
              </a:tblGrid>
              <a:tr h="265919">
                <a:tc rowSpan="2">
                  <a:txBody>
                    <a:bodyPr/>
                    <a:lstStyle/>
                    <a:p>
                      <a:pPr algn="ctr">
                        <a:lnSpc>
                          <a:spcPct val="100000"/>
                        </a:lnSpc>
                        <a:spcAft>
                          <a:spcPts val="0"/>
                        </a:spcAft>
                      </a:pP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分野</a:t>
                      </a:r>
                    </a:p>
                  </a:txBody>
                  <a:tcPr marL="72000" marR="72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gridSpan="2">
                  <a:txBody>
                    <a:bodyPr/>
                    <a:lstStyle/>
                    <a:p>
                      <a:pPr algn="ctr">
                        <a:lnSpc>
                          <a:spcPct val="100000"/>
                        </a:lnSpc>
                        <a:spcAft>
                          <a:spcPts val="0"/>
                        </a:spcAft>
                      </a:pPr>
                      <a:r>
                        <a:rPr lang="ja-JP" altLang="en-US" sz="1200" b="0" kern="100" dirty="0" smtClean="0">
                          <a:effectLst/>
                          <a:latin typeface="Meiryo UI" panose="020B0604030504040204" pitchFamily="50" charset="-128"/>
                          <a:ea typeface="Meiryo UI" panose="020B0604030504040204" pitchFamily="50" charset="-128"/>
                          <a:cs typeface="Meiryo UI" panose="020B0604030504040204" pitchFamily="50" charset="-128"/>
                        </a:rPr>
                        <a:t>規制に関する</a:t>
                      </a:r>
                      <a:r>
                        <a:rPr lang="ja-JP" sz="1200" b="0" kern="100" dirty="0" smtClean="0">
                          <a:effectLst/>
                          <a:latin typeface="Meiryo UI" panose="020B0604030504040204" pitchFamily="50" charset="-128"/>
                          <a:ea typeface="Meiryo UI" panose="020B0604030504040204" pitchFamily="50" charset="-128"/>
                          <a:cs typeface="Meiryo UI" panose="020B0604030504040204" pitchFamily="50" charset="-128"/>
                        </a:rPr>
                        <a:t>課題（委員提案、ヒアリング、アンケート</a:t>
                      </a:r>
                      <a:r>
                        <a:rPr lang="ja-JP" altLang="en-US" sz="1200" b="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2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lnSpc>
                          <a:spcPts val="1100"/>
                        </a:lnSpc>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0496" marR="50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65919">
                <a:tc vMerge="1">
                  <a:txBody>
                    <a:bodyPr/>
                    <a:lstStyle/>
                    <a:p>
                      <a:endParaRPr kumimoji="1" lang="ja-JP" altLang="en-US"/>
                    </a:p>
                  </a:txBody>
                  <a:tcPr/>
                </a:tc>
                <a:tc>
                  <a:txBody>
                    <a:bodyPr/>
                    <a:lstStyle/>
                    <a:p>
                      <a:pPr algn="ctr">
                        <a:lnSpc>
                          <a:spcPct val="100000"/>
                        </a:lnSpc>
                        <a:spcAft>
                          <a:spcPts val="0"/>
                        </a:spcAft>
                      </a:pPr>
                      <a:r>
                        <a:rPr lang="ja-JP" altLang="en-US" sz="1200" b="0" kern="100" dirty="0" smtClean="0">
                          <a:effectLst/>
                          <a:latin typeface="Meiryo UI" panose="020B0604030504040204" pitchFamily="50" charset="-128"/>
                          <a:ea typeface="Meiryo UI" panose="020B0604030504040204" pitchFamily="50" charset="-128"/>
                          <a:cs typeface="Meiryo UI" panose="020B0604030504040204" pitchFamily="50" charset="-128"/>
                        </a:rPr>
                        <a:t>個別項目</a:t>
                      </a:r>
                      <a:endParaRPr lang="ja-JP" sz="12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a:lnSpc>
                          <a:spcPct val="100000"/>
                        </a:lnSpc>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規制の根拠</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19920">
                <a:tc>
                  <a:txBody>
                    <a:bodyPr/>
                    <a:lstStyle/>
                    <a:p>
                      <a:pPr algn="just">
                        <a:lnSpc>
                          <a:spcPct val="100000"/>
                        </a:lnSpc>
                        <a:spcAft>
                          <a:spcPts val="0"/>
                        </a:spcAft>
                      </a:pP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１</a:t>
                      </a:r>
                      <a:endPar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ct val="100000"/>
                        </a:lnSpc>
                        <a:spcAft>
                          <a:spcPts val="0"/>
                        </a:spcAft>
                      </a:pP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公共空間</a:t>
                      </a: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でのイベント等</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just">
                        <a:lnSpc>
                          <a:spcPct val="100000"/>
                        </a:lnSpc>
                        <a:spcAft>
                          <a:spcPts val="0"/>
                        </a:spcAft>
                        <a:buFont typeface="+mj-ea"/>
                        <a:buNone/>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① </a:t>
                      </a: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道路</a:t>
                      </a: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におけるレーザ光の利用制限</a:t>
                      </a:r>
                    </a:p>
                    <a:p>
                      <a:pPr marL="0" lvl="0" indent="0" algn="just">
                        <a:lnSpc>
                          <a:spcPct val="100000"/>
                        </a:lnSpc>
                        <a:spcAft>
                          <a:spcPts val="0"/>
                        </a:spcAft>
                        <a:buFont typeface="+mj-ea"/>
                        <a:buNone/>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② </a:t>
                      </a: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歩</a:t>
                      </a: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行者天国が東京より少ない</a:t>
                      </a:r>
                    </a:p>
                    <a:p>
                      <a:pPr marL="0" lvl="0" indent="0" algn="just">
                        <a:lnSpc>
                          <a:spcPct val="100000"/>
                        </a:lnSpc>
                        <a:spcAft>
                          <a:spcPts val="0"/>
                        </a:spcAft>
                        <a:buFont typeface="+mj-ea"/>
                        <a:buNone/>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③ </a:t>
                      </a: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公園</a:t>
                      </a: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の利活用</a:t>
                      </a:r>
                    </a:p>
                    <a:p>
                      <a:pPr marL="0" lvl="0" indent="0" algn="just">
                        <a:lnSpc>
                          <a:spcPct val="100000"/>
                        </a:lnSpc>
                        <a:spcAft>
                          <a:spcPts val="0"/>
                        </a:spcAft>
                        <a:buFont typeface="+mj-ea"/>
                        <a:buNone/>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④ </a:t>
                      </a: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特別</a:t>
                      </a: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史跡で、大規模な土産店や</a:t>
                      </a: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商業施設は</a:t>
                      </a: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不可</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p>
                      <a:pPr marL="0" lvl="0" indent="0" algn="just">
                        <a:lnSpc>
                          <a:spcPct val="100000"/>
                        </a:lnSpc>
                        <a:spcAft>
                          <a:spcPts val="0"/>
                        </a:spcAft>
                        <a:buFont typeface="+mj-ea"/>
                        <a:buNone/>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⑤ </a:t>
                      </a: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道路</a:t>
                      </a: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区域を利用した工事塀を芸術家</a:t>
                      </a: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の発表</a:t>
                      </a: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の場</a:t>
                      </a: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などに</a:t>
                      </a: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活用すべき</a:t>
                      </a:r>
                    </a:p>
                    <a:p>
                      <a:pPr marL="0" lvl="0" indent="0" algn="just">
                        <a:lnSpc>
                          <a:spcPct val="100000"/>
                        </a:lnSpc>
                        <a:spcAft>
                          <a:spcPts val="0"/>
                        </a:spcAft>
                        <a:buFont typeface="+mj-ea"/>
                        <a:buNone/>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⑥ </a:t>
                      </a: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自転車</a:t>
                      </a: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レースや、自転車レーンの整備</a:t>
                      </a: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により</a:t>
                      </a: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自転車</a:t>
                      </a: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をもっと</a:t>
                      </a: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活性化</a:t>
                      </a:r>
                    </a:p>
                  </a:txBody>
                  <a:tcPr marL="72000" marR="72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just">
                        <a:lnSpc>
                          <a:spcPct val="100000"/>
                        </a:lnSpc>
                        <a:spcAft>
                          <a:spcPts val="0"/>
                        </a:spcAft>
                        <a:buFont typeface="+mj-ea"/>
                        <a:buNone/>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① </a:t>
                      </a: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道路</a:t>
                      </a: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交通法、施行規則、広告の場合</a:t>
                      </a: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別途あり</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p>
                      <a:pPr marL="0" lvl="0" indent="0" algn="just">
                        <a:lnSpc>
                          <a:spcPct val="100000"/>
                        </a:lnSpc>
                        <a:spcAft>
                          <a:spcPts val="0"/>
                        </a:spcAft>
                        <a:buFont typeface="+mj-ea"/>
                        <a:buNone/>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② </a:t>
                      </a: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道路</a:t>
                      </a: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交通法の道路使用許可（</a:t>
                      </a:r>
                      <a:r>
                        <a:rPr lang="en-US" sz="1200" kern="100" dirty="0">
                          <a:effectLst/>
                          <a:latin typeface="Meiryo UI" panose="020B0604030504040204" pitchFamily="50" charset="-128"/>
                          <a:ea typeface="Meiryo UI" panose="020B0604030504040204" pitchFamily="50" charset="-128"/>
                          <a:cs typeface="Meiryo UI" panose="020B0604030504040204" pitchFamily="50" charset="-128"/>
                        </a:rPr>
                        <a:t>77</a:t>
                      </a: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条</a:t>
                      </a:r>
                      <a:r>
                        <a:rPr lang="en-US" sz="1200" kern="100" dirty="0">
                          <a:effectLst/>
                          <a:latin typeface="Meiryo UI" panose="020B0604030504040204" pitchFamily="50" charset="-128"/>
                          <a:ea typeface="Meiryo UI" panose="020B0604030504040204" pitchFamily="50" charset="-128"/>
                          <a:cs typeface="Meiryo UI" panose="020B0604030504040204" pitchFamily="50" charset="-128"/>
                        </a:rPr>
                        <a:t>4</a:t>
                      </a: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項）</a:t>
                      </a:r>
                    </a:p>
                    <a:p>
                      <a:pPr marL="0" lvl="0" indent="0" algn="just">
                        <a:lnSpc>
                          <a:spcPct val="100000"/>
                        </a:lnSpc>
                        <a:spcAft>
                          <a:spcPts val="0"/>
                        </a:spcAft>
                        <a:buFont typeface="+mj-ea"/>
                        <a:buNone/>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③ </a:t>
                      </a: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都市</a:t>
                      </a: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公園法</a:t>
                      </a:r>
                    </a:p>
                    <a:p>
                      <a:pPr marL="0" lvl="0" indent="0" algn="just">
                        <a:lnSpc>
                          <a:spcPct val="100000"/>
                        </a:lnSpc>
                        <a:spcAft>
                          <a:spcPts val="0"/>
                        </a:spcAft>
                        <a:buFont typeface="+mj-ea"/>
                        <a:buNone/>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④ </a:t>
                      </a: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文化</a:t>
                      </a: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財保護法</a:t>
                      </a:r>
                      <a:r>
                        <a:rPr lang="en-US" sz="1200" kern="100" dirty="0">
                          <a:effectLst/>
                          <a:latin typeface="Meiryo UI" panose="020B0604030504040204" pitchFamily="50" charset="-128"/>
                          <a:ea typeface="Meiryo UI" panose="020B0604030504040204" pitchFamily="50" charset="-128"/>
                          <a:cs typeface="Meiryo UI" panose="020B0604030504040204" pitchFamily="50" charset="-128"/>
                        </a:rPr>
                        <a:t>125</a:t>
                      </a: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条</a:t>
                      </a:r>
                    </a:p>
                    <a:p>
                      <a:pPr marL="0" lvl="0" indent="0" algn="just">
                        <a:lnSpc>
                          <a:spcPct val="100000"/>
                        </a:lnSpc>
                        <a:spcAft>
                          <a:spcPts val="0"/>
                        </a:spcAft>
                        <a:buFont typeface="+mj-ea"/>
                        <a:buNone/>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⑤ </a:t>
                      </a: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道路</a:t>
                      </a: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交通法道路占用許可</a:t>
                      </a:r>
                    </a:p>
                    <a:p>
                      <a:pPr marL="0" lvl="0" indent="0" algn="just">
                        <a:lnSpc>
                          <a:spcPct val="100000"/>
                        </a:lnSpc>
                        <a:spcAft>
                          <a:spcPts val="0"/>
                        </a:spcAft>
                        <a:buFont typeface="+mj-ea"/>
                        <a:buNone/>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⑥ </a:t>
                      </a: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道路</a:t>
                      </a: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交通法、自転車</a:t>
                      </a: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レーン</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29120">
                <a:tc rowSpan="2">
                  <a:txBody>
                    <a:bodyPr/>
                    <a:lstStyle/>
                    <a:p>
                      <a:pPr algn="just">
                        <a:lnSpc>
                          <a:spcPct val="100000"/>
                        </a:lnSpc>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２</a:t>
                      </a:r>
                      <a:endPar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ct val="100000"/>
                        </a:lnSpc>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エンターテイメント</a:t>
                      </a:r>
                    </a:p>
                    <a:p>
                      <a:pPr algn="just">
                        <a:lnSpc>
                          <a:spcPct val="100000"/>
                        </a:lnSpc>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indent="-171450" algn="just">
                        <a:lnSpc>
                          <a:spcPct val="100000"/>
                        </a:lnSpc>
                        <a:spcAft>
                          <a:spcPts val="0"/>
                        </a:spcAft>
                        <a:buFont typeface="Arial" panose="020B0604020202020204" pitchFamily="34" charset="0"/>
                        <a:buChar char="•"/>
                      </a:pPr>
                      <a:r>
                        <a:rPr lang="ja-JP"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ダンスクラブ規制</a:t>
                      </a:r>
                    </a:p>
                    <a:p>
                      <a:pPr marL="171450" indent="-171450" algn="just">
                        <a:lnSpc>
                          <a:spcPct val="100000"/>
                        </a:lnSpc>
                        <a:spcAft>
                          <a:spcPts val="0"/>
                        </a:spcAft>
                        <a:buFont typeface="Arial" panose="020B0604020202020204" pitchFamily="34" charset="0"/>
                        <a:buChar char="•"/>
                      </a:pPr>
                      <a:r>
                        <a:rPr lang="ja-JP"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風俗業の時間制限</a:t>
                      </a:r>
                    </a:p>
                    <a:p>
                      <a:pPr marL="171450" indent="-171450" algn="just">
                        <a:lnSpc>
                          <a:spcPct val="100000"/>
                        </a:lnSpc>
                        <a:spcAft>
                          <a:spcPts val="0"/>
                        </a:spcAft>
                        <a:buFont typeface="Arial" panose="020B0604020202020204" pitchFamily="34" charset="0"/>
                        <a:buChar char="•"/>
                      </a:pPr>
                      <a:r>
                        <a:rPr lang="ja-JP"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交通機関の終電が早すぎる。</a:t>
                      </a:r>
                    </a:p>
                    <a:p>
                      <a:pPr marL="171450" indent="-171450" algn="just">
                        <a:lnSpc>
                          <a:spcPct val="100000"/>
                        </a:lnSpc>
                        <a:spcAft>
                          <a:spcPts val="0"/>
                        </a:spcAft>
                        <a:buFont typeface="Arial" panose="020B0604020202020204" pitchFamily="34" charset="0"/>
                        <a:buChar char="•"/>
                      </a:pPr>
                      <a:r>
                        <a:rPr lang="ja-JP"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劇場や文化施設が海外に比較して早い。</a:t>
                      </a:r>
                    </a:p>
                    <a:p>
                      <a:pPr marL="171450" indent="-171450" algn="just">
                        <a:lnSpc>
                          <a:spcPct val="100000"/>
                        </a:lnSpc>
                        <a:spcAft>
                          <a:spcPts val="0"/>
                        </a:spcAft>
                        <a:buFont typeface="Arial" panose="020B0604020202020204" pitchFamily="34" charset="0"/>
                        <a:buChar char="•"/>
                      </a:pPr>
                      <a:r>
                        <a:rPr lang="ja-JP"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芸術文化活動の外国人の滞在</a:t>
                      </a:r>
                    </a:p>
                  </a:txBody>
                  <a:tcPr marL="72000" marR="72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lgn="just">
                        <a:lnSpc>
                          <a:spcPct val="100000"/>
                        </a:lnSpc>
                        <a:spcAft>
                          <a:spcPts val="0"/>
                        </a:spcAft>
                        <a:buFont typeface="Arial" panose="020B0604020202020204" pitchFamily="34" charset="0"/>
                        <a:buChar char="•"/>
                      </a:pPr>
                      <a:r>
                        <a:rPr lang="ja-JP"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ダンスクラブ：風俗営業法第</a:t>
                      </a:r>
                      <a:r>
                        <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2</a:t>
                      </a:r>
                      <a:r>
                        <a:rPr lang="ja-JP"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条、</a:t>
                      </a:r>
                    </a:p>
                    <a:p>
                      <a:pPr marL="171450" indent="-171450" algn="just">
                        <a:lnSpc>
                          <a:spcPct val="100000"/>
                        </a:lnSpc>
                        <a:spcAft>
                          <a:spcPts val="0"/>
                        </a:spcAft>
                        <a:buFont typeface="Arial" panose="020B0604020202020204" pitchFamily="34" charset="0"/>
                        <a:buChar char="•"/>
                      </a:pPr>
                      <a:r>
                        <a:rPr lang="ja-JP"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時間：風営法第</a:t>
                      </a:r>
                      <a:r>
                        <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2</a:t>
                      </a:r>
                      <a:r>
                        <a:rPr lang="ja-JP"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条</a:t>
                      </a:r>
                    </a:p>
                    <a:p>
                      <a:pPr marL="171450" indent="-171450" algn="just">
                        <a:lnSpc>
                          <a:spcPct val="100000"/>
                        </a:lnSpc>
                        <a:spcAft>
                          <a:spcPts val="0"/>
                        </a:spcAft>
                        <a:buFont typeface="Arial" panose="020B0604020202020204" pitchFamily="34" charset="0"/>
                        <a:buChar char="•"/>
                      </a:pPr>
                      <a:r>
                        <a:rPr lang="ja-JP"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入管法による芸術・芸能活動の在留資格</a:t>
                      </a:r>
                    </a:p>
                  </a:txBody>
                  <a:tcPr marL="72000" marR="72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2868668"/>
                  </a:ext>
                </a:extLst>
              </a:tr>
              <a:tr h="1601521">
                <a:tc vMerge="1">
                  <a:txBody>
                    <a:bodyPr/>
                    <a:lstStyle/>
                    <a:p>
                      <a:pPr algn="just">
                        <a:lnSpc>
                          <a:spcPct val="100000"/>
                        </a:lnSpc>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just">
                        <a:lnSpc>
                          <a:spcPct val="100000"/>
                        </a:lnSpc>
                        <a:spcAft>
                          <a:spcPts val="0"/>
                        </a:spcAft>
                        <a:buFont typeface="+mj-ea"/>
                        <a:buNone/>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① </a:t>
                      </a:r>
                      <a:r>
                        <a:rPr lang="ja-JP"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少量危険物貯蔵がその都度届出</a:t>
                      </a:r>
                    </a:p>
                    <a:p>
                      <a:pPr marL="0" lvl="0" indent="0" algn="just">
                        <a:lnSpc>
                          <a:spcPct val="100000"/>
                        </a:lnSpc>
                        <a:spcAft>
                          <a:spcPts val="0"/>
                        </a:spcAft>
                        <a:buFont typeface="+mj-ea"/>
                        <a:buNone/>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② </a:t>
                      </a:r>
                      <a:r>
                        <a:rPr lang="ja-JP"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花火等の際、都度届出の煩雑さ</a:t>
                      </a:r>
                    </a:p>
                    <a:p>
                      <a:pPr marL="0" lvl="0" indent="0" algn="just">
                        <a:lnSpc>
                          <a:spcPct val="100000"/>
                        </a:lnSpc>
                        <a:spcAft>
                          <a:spcPts val="0"/>
                        </a:spcAft>
                        <a:buFont typeface="+mj-ea"/>
                        <a:buNone/>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③ </a:t>
                      </a:r>
                      <a:r>
                        <a:rPr lang="ja-JP"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乾燥設備の届出（家庭用機器でも業務で使用するなら届出要）</a:t>
                      </a:r>
                    </a:p>
                    <a:p>
                      <a:pPr marL="0" lvl="0" indent="0" algn="just">
                        <a:lnSpc>
                          <a:spcPct val="100000"/>
                        </a:lnSpc>
                        <a:spcAft>
                          <a:spcPts val="0"/>
                        </a:spcAft>
                        <a:buFont typeface="+mj-ea"/>
                        <a:buNone/>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④ </a:t>
                      </a:r>
                      <a:r>
                        <a:rPr lang="ja-JP"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電気用品の</a:t>
                      </a:r>
                      <a:r>
                        <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PSE</a:t>
                      </a:r>
                      <a:r>
                        <a:rPr lang="ja-JP"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マーク</a:t>
                      </a:r>
                      <a:r>
                        <a:rPr lang="ja-JP"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（高機能の海外製品使用</a:t>
                      </a: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の</a:t>
                      </a:r>
                      <a:r>
                        <a:rPr lang="ja-JP"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場合</a:t>
                      </a:r>
                      <a:r>
                        <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PSE</a:t>
                      </a:r>
                      <a:r>
                        <a:rPr lang="ja-JP"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マーク取得要）</a:t>
                      </a:r>
                      <a:endParaRPr lang="ja-JP"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marL="0" lvl="0" indent="0" algn="just">
                        <a:lnSpc>
                          <a:spcPct val="100000"/>
                        </a:lnSpc>
                        <a:spcAft>
                          <a:spcPts val="0"/>
                        </a:spcAft>
                        <a:buFont typeface="+mj-ea"/>
                        <a:buNone/>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⑤ </a:t>
                      </a:r>
                      <a:r>
                        <a:rPr lang="ja-JP"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酒類販売、食品屋外販売</a:t>
                      </a:r>
                      <a:r>
                        <a:rPr lang="ja-JP"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店舗のみ</a:t>
                      </a:r>
                      <a:r>
                        <a:rPr lang="ja-JP"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認める。屋外食品販売の制限）</a:t>
                      </a:r>
                    </a:p>
                    <a:p>
                      <a:pPr marL="0" lvl="0" indent="0" algn="just">
                        <a:lnSpc>
                          <a:spcPct val="100000"/>
                        </a:lnSpc>
                        <a:spcAft>
                          <a:spcPts val="0"/>
                        </a:spcAft>
                        <a:buFont typeface="+mj-ea"/>
                        <a:buNone/>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⑥ </a:t>
                      </a:r>
                      <a:r>
                        <a:rPr lang="ja-JP"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船舶の航行許可</a:t>
                      </a:r>
                      <a:r>
                        <a:rPr lang="ja-JP"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（特定水面の許可を得ても、船の変更や操縦人員を変える</a:t>
                      </a:r>
                      <a:endPar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marL="0" lvl="0" indent="0" algn="just">
                        <a:lnSpc>
                          <a:spcPct val="100000"/>
                        </a:lnSpc>
                        <a:spcAft>
                          <a:spcPts val="0"/>
                        </a:spcAft>
                        <a:buFont typeface="+mj-ea"/>
                        <a:buNone/>
                      </a:pPr>
                      <a:r>
                        <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場合申請が必要</a:t>
                      </a:r>
                    </a:p>
                    <a:p>
                      <a:pPr marL="0" lvl="0" indent="0" algn="just">
                        <a:lnSpc>
                          <a:spcPct val="100000"/>
                        </a:lnSpc>
                        <a:spcAft>
                          <a:spcPts val="0"/>
                        </a:spcAft>
                        <a:buFont typeface="+mj-ea"/>
                        <a:buNone/>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⑦ </a:t>
                      </a:r>
                      <a:r>
                        <a:rPr lang="ja-JP"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夜間航行の制限　</a:t>
                      </a:r>
                      <a:endPar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just">
                        <a:lnSpc>
                          <a:spcPct val="100000"/>
                        </a:lnSpc>
                        <a:spcAft>
                          <a:spcPts val="0"/>
                        </a:spcAft>
                        <a:buFont typeface="+mj-ea"/>
                        <a:buNone/>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① </a:t>
                      </a:r>
                      <a:r>
                        <a:rPr lang="ja-JP"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消防法、市火災予防条例、施行規則</a:t>
                      </a:r>
                    </a:p>
                    <a:p>
                      <a:pPr marL="0" lvl="0" indent="0" algn="just">
                        <a:lnSpc>
                          <a:spcPct val="100000"/>
                        </a:lnSpc>
                        <a:spcAft>
                          <a:spcPts val="0"/>
                        </a:spcAft>
                        <a:buFont typeface="+mj-ea"/>
                        <a:buNone/>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② </a:t>
                      </a:r>
                      <a:r>
                        <a:rPr lang="ja-JP"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消防法、火薬取締法、火災予防条例</a:t>
                      </a:r>
                    </a:p>
                    <a:p>
                      <a:pPr marL="0" lvl="0" indent="0" algn="just">
                        <a:lnSpc>
                          <a:spcPct val="100000"/>
                        </a:lnSpc>
                        <a:spcAft>
                          <a:spcPts val="0"/>
                        </a:spcAft>
                        <a:buFont typeface="+mj-ea"/>
                        <a:buNone/>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③ </a:t>
                      </a:r>
                      <a:r>
                        <a:rPr lang="ja-JP"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消防法、火災予防条例</a:t>
                      </a:r>
                      <a:r>
                        <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57</a:t>
                      </a:r>
                      <a:r>
                        <a:rPr lang="ja-JP"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条施行規則</a:t>
                      </a:r>
                      <a:r>
                        <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6</a:t>
                      </a:r>
                      <a:r>
                        <a:rPr lang="ja-JP"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条</a:t>
                      </a:r>
                    </a:p>
                    <a:p>
                      <a:pPr marL="0" lvl="0" indent="0" algn="just">
                        <a:lnSpc>
                          <a:spcPct val="100000"/>
                        </a:lnSpc>
                        <a:spcAft>
                          <a:spcPts val="0"/>
                        </a:spcAft>
                        <a:buFont typeface="+mj-ea"/>
                        <a:buNone/>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④ </a:t>
                      </a:r>
                      <a:r>
                        <a:rPr lang="ja-JP"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電気用品安全法に関する解釈・ツーリストモデル</a:t>
                      </a:r>
                      <a:endPar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marL="0" lvl="0" indent="0" algn="just">
                        <a:lnSpc>
                          <a:spcPct val="100000"/>
                        </a:lnSpc>
                        <a:spcAft>
                          <a:spcPts val="0"/>
                        </a:spcAft>
                        <a:buFont typeface="+mj-ea"/>
                        <a:buNone/>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に関する例外承認制度</a:t>
                      </a:r>
                    </a:p>
                    <a:p>
                      <a:pPr marL="0" lvl="0" indent="0" algn="just">
                        <a:lnSpc>
                          <a:spcPct val="100000"/>
                        </a:lnSpc>
                        <a:spcAft>
                          <a:spcPts val="0"/>
                        </a:spcAft>
                        <a:buFont typeface="+mj-ea"/>
                        <a:buNone/>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⑤ </a:t>
                      </a:r>
                      <a:r>
                        <a:rPr lang="ja-JP"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酒税法、食品安全法</a:t>
                      </a:r>
                    </a:p>
                    <a:p>
                      <a:pPr marL="0" lvl="0" indent="0" algn="just">
                        <a:lnSpc>
                          <a:spcPct val="100000"/>
                        </a:lnSpc>
                        <a:spcAft>
                          <a:spcPts val="0"/>
                        </a:spcAft>
                        <a:buFont typeface="+mj-ea"/>
                        <a:buNone/>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⑥ </a:t>
                      </a:r>
                      <a:r>
                        <a:rPr lang="ja-JP"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船舶安全法、船舶職員法</a:t>
                      </a:r>
                    </a:p>
                    <a:p>
                      <a:pPr marL="0" lvl="0" indent="0" algn="just">
                        <a:lnSpc>
                          <a:spcPct val="100000"/>
                        </a:lnSpc>
                        <a:spcAft>
                          <a:spcPts val="0"/>
                        </a:spcAft>
                        <a:buFont typeface="+mj-ea"/>
                        <a:buNone/>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⑦ </a:t>
                      </a:r>
                      <a:r>
                        <a:rPr lang="ja-JP"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海上交通安全法</a:t>
                      </a:r>
                    </a:p>
                  </a:txBody>
                  <a:tcPr marL="72000" marR="72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1777421"/>
                  </a:ext>
                </a:extLst>
              </a:tr>
              <a:tr h="647519">
                <a:tc>
                  <a:txBody>
                    <a:bodyPr/>
                    <a:lstStyle/>
                    <a:p>
                      <a:pPr algn="just">
                        <a:lnSpc>
                          <a:spcPct val="100000"/>
                        </a:lnSpc>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３</a:t>
                      </a:r>
                      <a:endPar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ct val="100000"/>
                        </a:lnSpc>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既存施設の活用</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・町屋や歴史的建造物では旅館業許可が取れない。</a:t>
                      </a:r>
                    </a:p>
                    <a:p>
                      <a:pPr algn="just">
                        <a:lnSpc>
                          <a:spcPct val="100000"/>
                        </a:lnSpc>
                        <a:spcAft>
                          <a:spcPts val="0"/>
                        </a:spcAft>
                      </a:pPr>
                      <a:r>
                        <a:rPr lang="en-US" sz="120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旅館業法、旅館業法施行条例</a:t>
                      </a:r>
                    </a:p>
                  </a:txBody>
                  <a:tcPr marL="72000" marR="72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90298">
                <a:tc>
                  <a:txBody>
                    <a:bodyPr/>
                    <a:lstStyle/>
                    <a:p>
                      <a:pPr algn="just">
                        <a:lnSpc>
                          <a:spcPct val="100000"/>
                        </a:lnSpc>
                        <a:spcAft>
                          <a:spcPts val="0"/>
                        </a:spcAft>
                      </a:pP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７</a:t>
                      </a:r>
                      <a:endPar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ct val="100000"/>
                        </a:lnSpc>
                        <a:spcAft>
                          <a:spcPts val="0"/>
                        </a:spcAft>
                      </a:pP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文化</a:t>
                      </a: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・芸術振興</a:t>
                      </a:r>
                    </a:p>
                  </a:txBody>
                  <a:tcPr marL="72000" marR="72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just">
                        <a:lnSpc>
                          <a:spcPct val="100000"/>
                        </a:lnSpc>
                        <a:spcAft>
                          <a:spcPts val="0"/>
                        </a:spcAft>
                        <a:buFont typeface="+mj-ea"/>
                        <a:buNone/>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①</a:t>
                      </a: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公営</a:t>
                      </a: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住宅では、基本的には</a:t>
                      </a: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アトリエ付き</a:t>
                      </a:r>
                      <a:endPar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marL="0" lvl="0" indent="0" algn="just">
                        <a:lnSpc>
                          <a:spcPct val="100000"/>
                        </a:lnSpc>
                        <a:spcAft>
                          <a:spcPts val="0"/>
                        </a:spcAft>
                        <a:buFont typeface="+mj-ea"/>
                        <a:buNone/>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住宅</a:t>
                      </a: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は設置できない。</a:t>
                      </a:r>
                    </a:p>
                    <a:p>
                      <a:pPr marL="0" lvl="0" indent="0" algn="just">
                        <a:lnSpc>
                          <a:spcPct val="100000"/>
                        </a:lnSpc>
                        <a:spcAft>
                          <a:spcPts val="0"/>
                        </a:spcAft>
                        <a:buFont typeface="+mj-ea"/>
                        <a:buNone/>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②</a:t>
                      </a: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文化</a:t>
                      </a: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施設の集積をもっと促進</a:t>
                      </a: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すべき</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just">
                        <a:lnSpc>
                          <a:spcPct val="100000"/>
                        </a:lnSpc>
                        <a:spcAft>
                          <a:spcPts val="0"/>
                        </a:spcAft>
                        <a:buFont typeface="+mj-ea"/>
                        <a:buNone/>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①</a:t>
                      </a: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公営</a:t>
                      </a: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住宅法</a:t>
                      </a:r>
                      <a:r>
                        <a:rPr lang="en-US" sz="1200" kern="100" dirty="0">
                          <a:effectLst/>
                          <a:latin typeface="Meiryo UI" panose="020B0604030504040204" pitchFamily="50" charset="-128"/>
                          <a:ea typeface="Meiryo UI" panose="020B0604030504040204" pitchFamily="50" charset="-128"/>
                          <a:cs typeface="Meiryo UI" panose="020B0604030504040204" pitchFamily="50" charset="-128"/>
                        </a:rPr>
                        <a:t>27</a:t>
                      </a: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条で原則的に居住の</a:t>
                      </a: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用以</a:t>
                      </a:r>
                      <a:endPar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marL="0" lvl="0" indent="0" algn="just">
                        <a:lnSpc>
                          <a:spcPct val="100000"/>
                        </a:lnSpc>
                        <a:spcAft>
                          <a:spcPts val="0"/>
                        </a:spcAft>
                        <a:buFont typeface="+mj-ea"/>
                        <a:buNone/>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外</a:t>
                      </a: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にその用途は禁止</a:t>
                      </a:r>
                    </a:p>
                    <a:p>
                      <a:pPr algn="just">
                        <a:lnSpc>
                          <a:spcPct val="100000"/>
                        </a:lnSpc>
                        <a:spcAft>
                          <a:spcPts val="0"/>
                        </a:spcAft>
                      </a:pPr>
                      <a:r>
                        <a:rPr lang="en-US" sz="120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6943670"/>
                  </a:ext>
                </a:extLst>
              </a:tr>
            </a:tbl>
          </a:graphicData>
        </a:graphic>
      </p:graphicFrame>
      <p:sp>
        <p:nvSpPr>
          <p:cNvPr id="10" name="正方形/長方形 9"/>
          <p:cNvSpPr/>
          <p:nvPr/>
        </p:nvSpPr>
        <p:spPr>
          <a:xfrm>
            <a:off x="196635" y="118216"/>
            <a:ext cx="8566769" cy="400110"/>
          </a:xfrm>
          <a:prstGeom prst="rect">
            <a:avLst/>
          </a:prstGeom>
        </p:spPr>
        <p:txBody>
          <a:bodyPr wrap="none">
            <a:spAutoFit/>
          </a:bodyPr>
          <a:lstStyle/>
          <a:p>
            <a:r>
              <a:rPr lang="ja-JP" altLang="en-US" sz="2000" b="1" dirty="0" smtClean="0">
                <a:latin typeface="Meiryo UI" panose="020B0604030504040204" pitchFamily="50" charset="-128"/>
                <a:ea typeface="Meiryo UI" panose="020B0604030504040204" pitchFamily="50" charset="-128"/>
              </a:rPr>
              <a:t>＜つづき＞　</a:t>
            </a:r>
            <a:r>
              <a:rPr lang="zh-TW" altLang="en-US" sz="2000" b="1" dirty="0" smtClean="0">
                <a:latin typeface="Meiryo UI" panose="020B0604030504040204" pitchFamily="50" charset="-128"/>
                <a:ea typeface="Meiryo UI" panose="020B0604030504040204" pitchFamily="50" charset="-128"/>
              </a:rPr>
              <a:t>規制</a:t>
            </a:r>
            <a:r>
              <a:rPr lang="zh-TW" altLang="en-US" sz="2000" b="1" dirty="0">
                <a:latin typeface="Meiryo UI" panose="020B0604030504040204" pitchFamily="50" charset="-128"/>
                <a:ea typeface="Meiryo UI" panose="020B0604030504040204" pitchFamily="50" charset="-128"/>
              </a:rPr>
              <a:t>改革</a:t>
            </a:r>
            <a:r>
              <a:rPr lang="zh-TW" altLang="en-US" sz="2000" b="1" dirty="0" smtClean="0">
                <a:latin typeface="Meiryo UI" panose="020B0604030504040204" pitchFamily="50" charset="-128"/>
                <a:ea typeface="Meiryo UI" panose="020B0604030504040204" pitchFamily="50" charset="-128"/>
              </a:rPr>
              <a:t>会議</a:t>
            </a:r>
            <a:r>
              <a:rPr lang="ja-JP" altLang="en-US" sz="2000" b="1" dirty="0" smtClean="0">
                <a:latin typeface="Meiryo UI" panose="020B0604030504040204" pitchFamily="50" charset="-128"/>
                <a:ea typeface="Meiryo UI" panose="020B0604030504040204" pitchFamily="50" charset="-128"/>
              </a:rPr>
              <a:t>で示された課題（委員提案、ヒアリング、アンケート）</a:t>
            </a:r>
            <a:endParaRPr lang="en-US" altLang="zh-TW" sz="2000" b="1" dirty="0" smtClean="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a:xfrm>
            <a:off x="6954340" y="6570620"/>
            <a:ext cx="2057400" cy="242297"/>
          </a:xfrm>
        </p:spPr>
        <p:txBody>
          <a:bodyPr/>
          <a:lstStyle/>
          <a:p>
            <a:fld id="{28A64507-C155-4F95-8498-376511543CB4}" type="slidenum">
              <a:rPr kumimoji="1" lang="ja-JP" altLang="en-US" smtClean="0"/>
              <a:t>10</a:t>
            </a:fld>
            <a:endParaRPr kumimoji="1" lang="ja-JP" altLang="en-US"/>
          </a:p>
        </p:txBody>
      </p:sp>
    </p:spTree>
    <p:extLst>
      <p:ext uri="{BB962C8B-B14F-4D97-AF65-F5344CB8AC3E}">
        <p14:creationId xmlns:p14="http://schemas.microsoft.com/office/powerpoint/2010/main" val="1920744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898264" y="6485564"/>
            <a:ext cx="2057400" cy="365125"/>
          </a:xfrm>
        </p:spPr>
        <p:txBody>
          <a:bodyPr/>
          <a:lstStyle/>
          <a:p>
            <a:fld id="{724C7EAD-8F93-4F1E-B7E3-9A4ABB0F4DB5}" type="slidenum">
              <a:rPr kumimoji="1" lang="ja-JP" altLang="en-US" smtClean="0"/>
              <a:t>11</a:t>
            </a:fld>
            <a:endParaRPr kumimoji="1" lang="ja-JP" altLang="en-US" dirty="0"/>
          </a:p>
        </p:txBody>
      </p:sp>
      <p:sp>
        <p:nvSpPr>
          <p:cNvPr id="5" name="テキスト ボックス 4"/>
          <p:cNvSpPr txBox="1"/>
          <p:nvPr/>
        </p:nvSpPr>
        <p:spPr>
          <a:xfrm>
            <a:off x="3594633" y="35352"/>
            <a:ext cx="2127505" cy="461665"/>
          </a:xfrm>
          <a:prstGeom prst="rect">
            <a:avLst/>
          </a:prstGeom>
          <a:noFill/>
        </p:spPr>
        <p:txBody>
          <a:bodyPr wrap="none" rtlCol="0">
            <a:spAutoFit/>
          </a:bodyPr>
          <a:lstStyle/>
          <a:p>
            <a:r>
              <a:rPr kumimoji="1" lang="ja-JP" altLang="en-US" sz="2400" b="1" dirty="0" smtClean="0">
                <a:latin typeface="Meiryo UI" panose="020B0604030504040204" pitchFamily="50" charset="-128"/>
                <a:ea typeface="Meiryo UI" panose="020B0604030504040204" pitchFamily="50" charset="-128"/>
              </a:rPr>
              <a:t>難波宮について</a:t>
            </a:r>
            <a:endParaRPr kumimoji="1" lang="ja-JP" altLang="en-US" sz="24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6545994" y="1719812"/>
            <a:ext cx="2114681" cy="276999"/>
          </a:xfrm>
          <a:prstGeom prst="rect">
            <a:avLst/>
          </a:prstGeom>
          <a:noFill/>
        </p:spPr>
        <p:txBody>
          <a:bodyPr wrap="none" rtlCol="0">
            <a:spAutoFit/>
          </a:bodyPr>
          <a:lstStyle/>
          <a:p>
            <a:r>
              <a:rPr kumimoji="1" lang="ja-JP" altLang="en-US" sz="1200" b="1" dirty="0">
                <a:latin typeface="Meiryo UI" panose="020B0604030504040204" pitchFamily="50" charset="-128"/>
                <a:ea typeface="Meiryo UI" panose="020B0604030504040204" pitchFamily="50" charset="-128"/>
              </a:rPr>
              <a:t>古代の「首都」と「副都」の</a:t>
            </a:r>
            <a:r>
              <a:rPr kumimoji="1" lang="ja-JP" altLang="en-US" sz="1200" b="1" dirty="0" smtClean="0">
                <a:latin typeface="Meiryo UI" panose="020B0604030504040204" pitchFamily="50" charset="-128"/>
                <a:ea typeface="Meiryo UI" panose="020B0604030504040204" pitchFamily="50" charset="-128"/>
              </a:rPr>
              <a:t>推移</a:t>
            </a:r>
            <a:endParaRPr kumimoji="1" lang="ja-JP" altLang="en-US" sz="1200" dirty="0">
              <a:latin typeface="Meiryo UI" panose="020B0604030504040204" pitchFamily="50" charset="-128"/>
              <a:ea typeface="Meiryo UI" panose="020B0604030504040204" pitchFamily="50" charset="-128"/>
            </a:endParaRPr>
          </a:p>
        </p:txBody>
      </p:sp>
      <p:cxnSp>
        <p:nvCxnSpPr>
          <p:cNvPr id="12" name="直線コネクタ 11"/>
          <p:cNvCxnSpPr/>
          <p:nvPr/>
        </p:nvCxnSpPr>
        <p:spPr>
          <a:xfrm>
            <a:off x="180320" y="552452"/>
            <a:ext cx="87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235423" y="1406937"/>
            <a:ext cx="5682051" cy="2192908"/>
          </a:xfrm>
          <a:prstGeom prst="rect">
            <a:avLst/>
          </a:prstGeom>
        </p:spPr>
        <p:txBody>
          <a:bodyPr wrap="square">
            <a:spAutoFit/>
          </a:bodyPr>
          <a:lstStyle/>
          <a:p>
            <a:pPr marL="285750" indent="-285750">
              <a:buFont typeface="Wingdings" panose="05000000000000000000" pitchFamily="2" charset="2"/>
              <a:buChar char="Ø"/>
            </a:pPr>
            <a:r>
              <a:rPr lang="ja-JP" altLang="en-US" sz="1400" dirty="0" smtClean="0">
                <a:latin typeface="Meiryo UI" panose="020B0604030504040204" pitchFamily="50" charset="-128"/>
                <a:ea typeface="Meiryo UI" panose="020B0604030504040204" pitchFamily="50" charset="-128"/>
              </a:rPr>
              <a:t>元号</a:t>
            </a:r>
            <a:r>
              <a:rPr lang="ja-JP" altLang="en-US" sz="1400" dirty="0">
                <a:latin typeface="Meiryo UI" panose="020B0604030504040204" pitchFamily="50" charset="-128"/>
                <a:ea typeface="Meiryo UI" panose="020B0604030504040204" pitchFamily="50" charset="-128"/>
              </a:rPr>
              <a:t>の始まりで</a:t>
            </a:r>
            <a:r>
              <a:rPr lang="ja-JP" altLang="en-US" sz="1400" dirty="0" smtClean="0">
                <a:latin typeface="Meiryo UI" panose="020B0604030504040204" pitchFamily="50" charset="-128"/>
                <a:ea typeface="Meiryo UI" panose="020B0604030504040204" pitchFamily="50" charset="-128"/>
              </a:rPr>
              <a:t>ある「大化</a:t>
            </a:r>
            <a:r>
              <a:rPr lang="ja-JP" altLang="en-US" sz="1400" dirty="0">
                <a:latin typeface="Meiryo UI" panose="020B0604030504040204" pitchFamily="50" charset="-128"/>
                <a:ea typeface="Meiryo UI" panose="020B0604030504040204" pitchFamily="50" charset="-128"/>
              </a:rPr>
              <a:t>の</a:t>
            </a:r>
            <a:r>
              <a:rPr lang="ja-JP" altLang="en-US" sz="1400" dirty="0" smtClean="0">
                <a:latin typeface="Meiryo UI" panose="020B0604030504040204" pitchFamily="50" charset="-128"/>
                <a:ea typeface="Meiryo UI" panose="020B0604030504040204" pitchFamily="50" charset="-128"/>
              </a:rPr>
              <a:t>改新」と</a:t>
            </a:r>
            <a:r>
              <a:rPr lang="ja-JP" altLang="en-US" sz="1400" dirty="0">
                <a:latin typeface="Meiryo UI" panose="020B0604030504040204" pitchFamily="50" charset="-128"/>
                <a:ea typeface="Meiryo UI" panose="020B0604030504040204" pitchFamily="50" charset="-128"/>
              </a:rPr>
              <a:t>よばれる革新政治はこの宮で</a:t>
            </a:r>
            <a:r>
              <a:rPr lang="ja-JP" altLang="en-US" sz="1400" dirty="0" smtClean="0">
                <a:latin typeface="Meiryo UI" panose="020B0604030504040204" pitchFamily="50" charset="-128"/>
                <a:ea typeface="Meiryo UI" panose="020B0604030504040204" pitchFamily="50" charset="-128"/>
              </a:rPr>
              <a:t>おこなわれたとされる。平安</a:t>
            </a:r>
            <a:r>
              <a:rPr lang="ja-JP" altLang="en-US" sz="1400" dirty="0">
                <a:latin typeface="Meiryo UI" panose="020B0604030504040204" pitchFamily="50" charset="-128"/>
                <a:ea typeface="Meiryo UI" panose="020B0604030504040204" pitchFamily="50" charset="-128"/>
              </a:rPr>
              <a:t>遷都までの約１５０年間は、副都として主に中国や朝鮮半島との外交交易を担った</a:t>
            </a:r>
            <a:r>
              <a:rPr lang="ja-JP" altLang="en-US" sz="1400" dirty="0" smtClean="0">
                <a:latin typeface="Meiryo UI" panose="020B0604030504040204" pitchFamily="50" charset="-128"/>
                <a:ea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２）</a:t>
            </a:r>
            <a:r>
              <a:rPr lang="ja-JP" altLang="en-US" sz="1400" b="1" dirty="0" smtClean="0">
                <a:latin typeface="Meiryo UI" panose="020B0604030504040204" pitchFamily="50" charset="-128"/>
                <a:ea typeface="Meiryo UI" panose="020B0604030504040204" pitchFamily="50" charset="-128"/>
              </a:rPr>
              <a:t>副都と</a:t>
            </a:r>
            <a:r>
              <a:rPr lang="ja-JP" altLang="en-US" sz="1400" b="1" dirty="0">
                <a:latin typeface="Meiryo UI" panose="020B0604030504040204" pitchFamily="50" charset="-128"/>
                <a:ea typeface="Meiryo UI" panose="020B0604030504040204" pitchFamily="50" charset="-128"/>
              </a:rPr>
              <a:t>しての存在</a:t>
            </a:r>
            <a:endParaRPr lang="en-US" altLang="ja-JP" sz="1400" b="1"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rPr>
              <a:t>古代の日本では唐を意識して複都制が採られ、王権発祥の地である奈良盆地と、水運の要衝で外交交易の入口である大阪湾岸に、（首都であった時期を除き）副都としての難波宮を置いた</a:t>
            </a:r>
            <a:r>
              <a:rPr lang="ja-JP" altLang="en-US" sz="1400" dirty="0" smtClean="0">
                <a:latin typeface="Meiryo UI" panose="020B0604030504040204" pitchFamily="50" charset="-128"/>
                <a:ea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endParaRPr lang="en-US" altLang="ja-JP" sz="10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400" dirty="0" smtClean="0">
                <a:latin typeface="Meiryo UI" panose="020B0604030504040204" pitchFamily="50" charset="-128"/>
                <a:ea typeface="Meiryo UI" panose="020B0604030504040204" pitchFamily="50" charset="-128"/>
              </a:rPr>
              <a:t>近現代においても、大阪城や大阪府庁が立地する大阪の中心地</a:t>
            </a:r>
            <a:endParaRPr lang="en-US" altLang="ja-JP" sz="1400" dirty="0" smtClean="0">
              <a:latin typeface="Meiryo UI" panose="020B0604030504040204" pitchFamily="50" charset="-128"/>
              <a:ea typeface="Meiryo UI" panose="020B0604030504040204" pitchFamily="50" charset="-128"/>
            </a:endParaRPr>
          </a:p>
        </p:txBody>
      </p:sp>
      <p:cxnSp>
        <p:nvCxnSpPr>
          <p:cNvPr id="8" name="直線矢印コネクタ 7"/>
          <p:cNvCxnSpPr/>
          <p:nvPr/>
        </p:nvCxnSpPr>
        <p:spPr>
          <a:xfrm flipH="1">
            <a:off x="6046111" y="3587771"/>
            <a:ext cx="0" cy="241200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9" name="テキスト ボックス 8"/>
          <p:cNvSpPr txBox="1"/>
          <p:nvPr/>
        </p:nvSpPr>
        <p:spPr>
          <a:xfrm rot="16200000">
            <a:off x="4001838" y="4876594"/>
            <a:ext cx="652424" cy="430887"/>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rPr>
              <a:t>約</a:t>
            </a:r>
            <a:r>
              <a:rPr kumimoji="1" lang="en-US" altLang="ja-JP" sz="1100" dirty="0" smtClean="0">
                <a:latin typeface="Meiryo UI" panose="020B0604030504040204" pitchFamily="50" charset="-128"/>
                <a:ea typeface="Meiryo UI" panose="020B0604030504040204" pitchFamily="50" charset="-128"/>
              </a:rPr>
              <a:t>150</a:t>
            </a:r>
            <a:r>
              <a:rPr kumimoji="1" lang="ja-JP" altLang="en-US" sz="1100" dirty="0" smtClean="0">
                <a:latin typeface="Meiryo UI" panose="020B0604030504040204" pitchFamily="50" charset="-128"/>
                <a:ea typeface="Meiryo UI" panose="020B0604030504040204" pitchFamily="50" charset="-128"/>
              </a:rPr>
              <a:t>年</a:t>
            </a:r>
            <a:endParaRPr kumimoji="1" lang="ja-JP" altLang="en-US" sz="11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2"/>
          <a:stretch>
            <a:fillRect/>
          </a:stretch>
        </p:blipFill>
        <p:spPr>
          <a:xfrm>
            <a:off x="6126480" y="2032897"/>
            <a:ext cx="2965268" cy="4452667"/>
          </a:xfrm>
          <a:prstGeom prst="rect">
            <a:avLst/>
          </a:prstGeom>
        </p:spPr>
      </p:pic>
      <p:pic>
        <p:nvPicPr>
          <p:cNvPr id="10" name="図 9"/>
          <p:cNvPicPr>
            <a:picLocks noChangeAspect="1"/>
          </p:cNvPicPr>
          <p:nvPr/>
        </p:nvPicPr>
        <p:blipFill>
          <a:blip r:embed="rId3"/>
          <a:stretch>
            <a:fillRect/>
          </a:stretch>
        </p:blipFill>
        <p:spPr>
          <a:xfrm>
            <a:off x="193384" y="3932161"/>
            <a:ext cx="3528786" cy="2576120"/>
          </a:xfrm>
          <a:prstGeom prst="rect">
            <a:avLst/>
          </a:prstGeom>
        </p:spPr>
      </p:pic>
      <p:sp>
        <p:nvSpPr>
          <p:cNvPr id="13" name="正方形/長方形 12"/>
          <p:cNvSpPr/>
          <p:nvPr/>
        </p:nvSpPr>
        <p:spPr>
          <a:xfrm>
            <a:off x="235423" y="642396"/>
            <a:ext cx="8399126" cy="738664"/>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rPr>
              <a:t>１</a:t>
            </a:r>
            <a:r>
              <a:rPr lang="ja-JP" altLang="en-US" sz="1400" b="1" dirty="0" smtClean="0">
                <a:latin typeface="Meiryo UI" panose="020B0604030504040204" pitchFamily="50" charset="-128"/>
                <a:ea typeface="Meiryo UI" panose="020B0604030504040204" pitchFamily="50" charset="-128"/>
              </a:rPr>
              <a:t>）古代日本を代表する都</a:t>
            </a:r>
            <a:endParaRPr lang="ja-JP" altLang="en-US" sz="1400" b="1"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400" dirty="0" smtClean="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飛鳥京・藤原京・平城京・長岡京・平安京」などと</a:t>
            </a:r>
            <a:r>
              <a:rPr lang="ja-JP" altLang="en-US" sz="1400" dirty="0" smtClean="0">
                <a:latin typeface="Meiryo UI" panose="020B0604030504040204" pitchFamily="50" charset="-128"/>
                <a:ea typeface="Meiryo UI" panose="020B0604030504040204" pitchFamily="50" charset="-128"/>
              </a:rPr>
              <a:t>並び 　</a:t>
            </a:r>
            <a:r>
              <a:rPr lang="en-US" altLang="ja-JP" sz="1400" dirty="0" smtClean="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日本書紀</a:t>
            </a:r>
            <a:r>
              <a:rPr lang="en-US" altLang="ja-JP" sz="1400" dirty="0" smtClean="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や </a:t>
            </a:r>
            <a:r>
              <a:rPr lang="en-US" altLang="ja-JP" sz="1400" dirty="0" smtClean="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続日本紀</a:t>
            </a:r>
            <a:r>
              <a:rPr lang="en-US" altLang="ja-JP" sz="1400" dirty="0" smtClean="0">
                <a:latin typeface="Meiryo UI" panose="020B0604030504040204" pitchFamily="50" charset="-128"/>
                <a:ea typeface="Meiryo UI" panose="020B0604030504040204" pitchFamily="50" charset="-128"/>
              </a:rPr>
              <a:t>』 </a:t>
            </a:r>
            <a:r>
              <a:rPr lang="ja-JP" altLang="en-US" sz="1400" dirty="0" err="1" smtClean="0">
                <a:latin typeface="Meiryo UI" panose="020B0604030504040204" pitchFamily="50" charset="-128"/>
                <a:ea typeface="Meiryo UI" panose="020B0604030504040204" pitchFamily="50" charset="-128"/>
              </a:rPr>
              <a:t>にも</a:t>
            </a:r>
            <a:r>
              <a:rPr lang="ja-JP" altLang="en-US" sz="1400" dirty="0">
                <a:latin typeface="Meiryo UI" panose="020B0604030504040204" pitchFamily="50" charset="-128"/>
                <a:ea typeface="Meiryo UI" panose="020B0604030504040204" pitchFamily="50" charset="-128"/>
              </a:rPr>
              <a:t>記される古代日本を代表する</a:t>
            </a:r>
            <a:r>
              <a:rPr lang="ja-JP" altLang="en-US" sz="1400" dirty="0" smtClean="0">
                <a:latin typeface="Meiryo UI" panose="020B0604030504040204" pitchFamily="50" charset="-128"/>
                <a:ea typeface="Meiryo UI" panose="020B0604030504040204" pitchFamily="50" charset="-128"/>
              </a:rPr>
              <a:t>都。孝</a:t>
            </a:r>
            <a:r>
              <a:rPr lang="ja-JP" altLang="en-US" sz="1400" dirty="0">
                <a:latin typeface="Meiryo UI" panose="020B0604030504040204" pitchFamily="50" charset="-128"/>
                <a:ea typeface="Meiryo UI" panose="020B0604030504040204" pitchFamily="50" charset="-128"/>
              </a:rPr>
              <a:t>徳朝（前期）・聖武朝（後期）の二度、都として機能</a:t>
            </a:r>
            <a:r>
              <a:rPr lang="ja-JP" altLang="en-US" sz="1400" dirty="0" smtClean="0">
                <a:latin typeface="Meiryo UI" panose="020B0604030504040204" pitchFamily="50" charset="-128"/>
                <a:ea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endParaRPr>
          </a:p>
        </p:txBody>
      </p:sp>
      <p:pic>
        <p:nvPicPr>
          <p:cNvPr id="14" name="図 13"/>
          <p:cNvPicPr>
            <a:picLocks noChangeAspect="1"/>
          </p:cNvPicPr>
          <p:nvPr/>
        </p:nvPicPr>
        <p:blipFill>
          <a:blip r:embed="rId4"/>
          <a:stretch>
            <a:fillRect/>
          </a:stretch>
        </p:blipFill>
        <p:spPr>
          <a:xfrm>
            <a:off x="3914049" y="3976056"/>
            <a:ext cx="1768900" cy="2750066"/>
          </a:xfrm>
          <a:prstGeom prst="rect">
            <a:avLst/>
          </a:prstGeom>
        </p:spPr>
      </p:pic>
      <p:sp>
        <p:nvSpPr>
          <p:cNvPr id="15" name="テキスト ボックス 14"/>
          <p:cNvSpPr txBox="1"/>
          <p:nvPr/>
        </p:nvSpPr>
        <p:spPr>
          <a:xfrm>
            <a:off x="1130216" y="3653086"/>
            <a:ext cx="1723549" cy="276999"/>
          </a:xfrm>
          <a:prstGeom prst="rect">
            <a:avLst/>
          </a:prstGeom>
          <a:noFill/>
        </p:spPr>
        <p:txBody>
          <a:bodyPr wrap="none" rtlCol="0">
            <a:spAutoFit/>
          </a:bodyPr>
          <a:lstStyle/>
          <a:p>
            <a:r>
              <a:rPr kumimoji="1" lang="ja-JP" altLang="en-US" sz="1200" b="1" dirty="0" smtClean="0">
                <a:latin typeface="Meiryo UI" panose="020B0604030504040204" pitchFamily="50" charset="-128"/>
                <a:ea typeface="Meiryo UI" panose="020B0604030504040204" pitchFamily="50" charset="-128"/>
              </a:rPr>
              <a:t>難波宮の現在の位置図</a:t>
            </a:r>
            <a:endParaRPr kumimoji="1" lang="ja-JP" altLang="en-US" sz="1200" b="1" dirty="0">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3870739" y="3655162"/>
            <a:ext cx="1803699" cy="276999"/>
          </a:xfrm>
          <a:prstGeom prst="rect">
            <a:avLst/>
          </a:prstGeom>
          <a:noFill/>
        </p:spPr>
        <p:txBody>
          <a:bodyPr wrap="none" rtlCol="0">
            <a:spAutoFit/>
          </a:bodyPr>
          <a:lstStyle/>
          <a:p>
            <a:r>
              <a:rPr kumimoji="1" lang="ja-JP" altLang="en-US" sz="1200" b="1" dirty="0" smtClean="0">
                <a:latin typeface="Meiryo UI" panose="020B0604030504040204" pitchFamily="50" charset="-128"/>
                <a:ea typeface="Meiryo UI" panose="020B0604030504040204" pitchFamily="50" charset="-128"/>
              </a:rPr>
              <a:t>機内の主な宮城と難波宮</a:t>
            </a:r>
            <a:endParaRPr kumimoji="1" lang="ja-JP" altLang="en-US" sz="1200" b="1" dirty="0">
              <a:latin typeface="Meiryo UI" panose="020B0604030504040204" pitchFamily="50" charset="-128"/>
              <a:ea typeface="Meiryo UI" panose="020B0604030504040204" pitchFamily="50" charset="-128"/>
            </a:endParaRPr>
          </a:p>
        </p:txBody>
      </p:sp>
      <p:sp>
        <p:nvSpPr>
          <p:cNvPr id="17" name="正方形/長方形 16"/>
          <p:cNvSpPr/>
          <p:nvPr/>
        </p:nvSpPr>
        <p:spPr>
          <a:xfrm>
            <a:off x="3987887" y="5554088"/>
            <a:ext cx="274320" cy="2888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1569475" y="5368037"/>
            <a:ext cx="651209" cy="7101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rot="16200000">
            <a:off x="5539550" y="4530272"/>
            <a:ext cx="731290" cy="261610"/>
          </a:xfrm>
          <a:prstGeom prst="rect">
            <a:avLst/>
          </a:prstGeom>
          <a:noFill/>
        </p:spPr>
        <p:txBody>
          <a:bodyPr wrap="none" rtlCol="0">
            <a:spAutoFit/>
          </a:bodyPr>
          <a:lstStyle/>
          <a:p>
            <a:r>
              <a:rPr kumimoji="1" lang="ja-JP" altLang="en-US" sz="1100" dirty="0" smtClean="0">
                <a:latin typeface="Meiryo UI" panose="020B0604030504040204" pitchFamily="50" charset="-128"/>
                <a:ea typeface="Meiryo UI" panose="020B0604030504040204" pitchFamily="50" charset="-128"/>
              </a:rPr>
              <a:t>約</a:t>
            </a:r>
            <a:r>
              <a:rPr kumimoji="1" lang="en-US" altLang="ja-JP" sz="1100" dirty="0" smtClean="0">
                <a:latin typeface="Meiryo UI" panose="020B0604030504040204" pitchFamily="50" charset="-128"/>
                <a:ea typeface="Meiryo UI" panose="020B0604030504040204" pitchFamily="50" charset="-128"/>
              </a:rPr>
              <a:t>150</a:t>
            </a:r>
            <a:r>
              <a:rPr kumimoji="1" lang="ja-JP" altLang="en-US" sz="1100" dirty="0" smtClean="0">
                <a:latin typeface="Meiryo UI" panose="020B0604030504040204" pitchFamily="50" charset="-128"/>
                <a:ea typeface="Meiryo UI" panose="020B0604030504040204" pitchFamily="50" charset="-128"/>
              </a:rPr>
              <a:t>年</a:t>
            </a:r>
            <a:endParaRPr kumimoji="1" lang="ja-JP" altLang="en-US"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96703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5F2FBC87-E0C2-4A52-890F-C3C4825EC2FC}"/>
              </a:ext>
            </a:extLst>
          </p:cNvPr>
          <p:cNvGrpSpPr>
            <a:grpSpLocks noChangeAspect="1"/>
          </p:cNvGrpSpPr>
          <p:nvPr/>
        </p:nvGrpSpPr>
        <p:grpSpPr>
          <a:xfrm>
            <a:off x="207792" y="1319346"/>
            <a:ext cx="4933379" cy="5270813"/>
            <a:chOff x="2576465" y="2390003"/>
            <a:chExt cx="3860081" cy="4124098"/>
          </a:xfrm>
        </p:grpSpPr>
        <p:pic>
          <p:nvPicPr>
            <p:cNvPr id="91" name="図 0" descr="画像2.tif"/>
            <p:cNvPicPr>
              <a:picLocks noChangeAspect="1" noChangeArrowheads="1"/>
            </p:cNvPicPr>
            <p:nvPr/>
          </p:nvPicPr>
          <p:blipFill>
            <a:blip r:embed="rId2" cstate="print">
              <a:extLst>
                <a:ext uri="{28A0092B-C50C-407E-A947-70E740481C1C}">
                  <a14:useLocalDpi xmlns:a14="http://schemas.microsoft.com/office/drawing/2010/main" val="0"/>
                </a:ext>
              </a:extLst>
            </a:blip>
            <a:srcRect l="19779" r="16012"/>
            <a:stretch>
              <a:fillRect/>
            </a:stretch>
          </p:blipFill>
          <p:spPr bwMode="auto">
            <a:xfrm>
              <a:off x="2576465" y="2390003"/>
              <a:ext cx="3860081" cy="4071977"/>
            </a:xfrm>
            <a:prstGeom prst="rect">
              <a:avLst/>
            </a:prstGeom>
            <a:noFill/>
            <a:ln w="31750">
              <a:solidFill>
                <a:schemeClr val="tx1">
                  <a:alpha val="67000"/>
                </a:schemeClr>
              </a:solidFill>
              <a:prstDash val="solid"/>
            </a:ln>
            <a:extLst>
              <a:ext uri="{909E8E84-426E-40DD-AFC4-6F175D3DCCD1}">
                <a14:hiddenFill xmlns:a14="http://schemas.microsoft.com/office/drawing/2010/main">
                  <a:solidFill>
                    <a:srgbClr val="FFFFFF"/>
                  </a:solidFill>
                </a14:hiddenFill>
              </a:ext>
            </a:extLst>
          </p:spPr>
        </p:pic>
        <p:sp>
          <p:nvSpPr>
            <p:cNvPr id="141" name="Freeform 2" descr="右上がり対角線"/>
            <p:cNvSpPr>
              <a:spLocks noChangeAspect="1"/>
            </p:cNvSpPr>
            <p:nvPr/>
          </p:nvSpPr>
          <p:spPr bwMode="auto">
            <a:xfrm rot="21436003">
              <a:off x="2961402" y="3225673"/>
              <a:ext cx="852370" cy="647667"/>
            </a:xfrm>
            <a:custGeom>
              <a:avLst/>
              <a:gdLst>
                <a:gd name="T0" fmla="*/ 19050 w 1482"/>
                <a:gd name="T1" fmla="*/ 0 h 944"/>
                <a:gd name="T2" fmla="*/ 941070 w 1482"/>
                <a:gd name="T3" fmla="*/ 38735 h 944"/>
                <a:gd name="T4" fmla="*/ 888365 w 1482"/>
                <a:gd name="T5" fmla="*/ 509270 h 944"/>
                <a:gd name="T6" fmla="*/ 861695 w 1482"/>
                <a:gd name="T7" fmla="*/ 599440 h 944"/>
                <a:gd name="T8" fmla="*/ 57150 w 1482"/>
                <a:gd name="T9" fmla="*/ 514350 h 944"/>
                <a:gd name="T10" fmla="*/ 82550 w 1482"/>
                <a:gd name="T11" fmla="*/ 241300 h 944"/>
                <a:gd name="T12" fmla="*/ 0 w 1482"/>
                <a:gd name="T13" fmla="*/ 228600 h 944"/>
                <a:gd name="T14" fmla="*/ 19050 w 1482"/>
                <a:gd name="T15" fmla="*/ 0 h 9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82" h="944">
                  <a:moveTo>
                    <a:pt x="30" y="0"/>
                  </a:moveTo>
                  <a:lnTo>
                    <a:pt x="1482" y="61"/>
                  </a:lnTo>
                  <a:lnTo>
                    <a:pt x="1399" y="802"/>
                  </a:lnTo>
                  <a:lnTo>
                    <a:pt x="1357" y="944"/>
                  </a:lnTo>
                  <a:lnTo>
                    <a:pt x="90" y="810"/>
                  </a:lnTo>
                  <a:lnTo>
                    <a:pt x="130" y="380"/>
                  </a:lnTo>
                  <a:lnTo>
                    <a:pt x="0" y="360"/>
                  </a:lnTo>
                  <a:lnTo>
                    <a:pt x="30" y="0"/>
                  </a:lnTo>
                  <a:close/>
                </a:path>
              </a:pathLst>
            </a:custGeom>
            <a:pattFill prst="ltUpDiag">
              <a:fgClr>
                <a:srgbClr val="000000">
                  <a:alpha val="41960"/>
                </a:srgbClr>
              </a:fgClr>
              <a:bgClr>
                <a:srgbClr val="FFFFFF">
                  <a:alpha val="41960"/>
                </a:srgbClr>
              </a:bgClr>
            </a:patt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2" name="Freeform 4" descr="右上がり対角線"/>
            <p:cNvSpPr>
              <a:spLocks noChangeAspect="1"/>
            </p:cNvSpPr>
            <p:nvPr/>
          </p:nvSpPr>
          <p:spPr bwMode="auto">
            <a:xfrm>
              <a:off x="4286588" y="2880491"/>
              <a:ext cx="1512168" cy="1080120"/>
            </a:xfrm>
            <a:custGeom>
              <a:avLst/>
              <a:gdLst>
                <a:gd name="T0" fmla="*/ 116840 w 2364"/>
                <a:gd name="T1" fmla="*/ 0 h 1548"/>
                <a:gd name="T2" fmla="*/ 750570 w 2364"/>
                <a:gd name="T3" fmla="*/ 448945 h 1548"/>
                <a:gd name="T4" fmla="*/ 1501140 w 2364"/>
                <a:gd name="T5" fmla="*/ 534035 h 1548"/>
                <a:gd name="T6" fmla="*/ 1453515 w 2364"/>
                <a:gd name="T7" fmla="*/ 956310 h 1548"/>
                <a:gd name="T8" fmla="*/ 549910 w 2364"/>
                <a:gd name="T9" fmla="*/ 946150 h 1548"/>
                <a:gd name="T10" fmla="*/ 565785 w 2364"/>
                <a:gd name="T11" fmla="*/ 713740 h 1548"/>
                <a:gd name="T12" fmla="*/ 312420 w 2364"/>
                <a:gd name="T13" fmla="*/ 681990 h 1548"/>
                <a:gd name="T14" fmla="*/ 285750 w 2364"/>
                <a:gd name="T15" fmla="*/ 972185 h 1548"/>
                <a:gd name="T16" fmla="*/ 0 w 2364"/>
                <a:gd name="T17" fmla="*/ 982980 h 1548"/>
                <a:gd name="T18" fmla="*/ 116840 w 2364"/>
                <a:gd name="T19" fmla="*/ 0 h 15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64" h="1548">
                  <a:moveTo>
                    <a:pt x="184" y="0"/>
                  </a:moveTo>
                  <a:lnTo>
                    <a:pt x="1182" y="707"/>
                  </a:lnTo>
                  <a:lnTo>
                    <a:pt x="2364" y="841"/>
                  </a:lnTo>
                  <a:lnTo>
                    <a:pt x="2289" y="1506"/>
                  </a:lnTo>
                  <a:lnTo>
                    <a:pt x="866" y="1490"/>
                  </a:lnTo>
                  <a:lnTo>
                    <a:pt x="891" y="1124"/>
                  </a:lnTo>
                  <a:lnTo>
                    <a:pt x="492" y="1074"/>
                  </a:lnTo>
                  <a:lnTo>
                    <a:pt x="450" y="1531"/>
                  </a:lnTo>
                  <a:lnTo>
                    <a:pt x="0" y="1548"/>
                  </a:lnTo>
                  <a:lnTo>
                    <a:pt x="184" y="0"/>
                  </a:lnTo>
                  <a:close/>
                </a:path>
              </a:pathLst>
            </a:custGeom>
            <a:pattFill prst="ltUpDiag">
              <a:fgClr>
                <a:srgbClr val="000000">
                  <a:alpha val="41960"/>
                </a:srgbClr>
              </a:fgClr>
              <a:bgClr>
                <a:srgbClr val="FFFFFF">
                  <a:alpha val="41960"/>
                </a:srgbClr>
              </a:bgClr>
            </a:patt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3" name="Freeform 6" descr="右上がり対角線"/>
            <p:cNvSpPr>
              <a:spLocks noChangeAspect="1"/>
            </p:cNvSpPr>
            <p:nvPr/>
          </p:nvSpPr>
          <p:spPr bwMode="auto">
            <a:xfrm>
              <a:off x="3791604" y="4152596"/>
              <a:ext cx="2408596" cy="2124253"/>
            </a:xfrm>
            <a:custGeom>
              <a:avLst/>
              <a:gdLst>
                <a:gd name="T0" fmla="*/ 206375 w 3763"/>
                <a:gd name="T1" fmla="*/ 92710 h 3209"/>
                <a:gd name="T2" fmla="*/ 2389505 w 3763"/>
                <a:gd name="T3" fmla="*/ 0 h 3209"/>
                <a:gd name="T4" fmla="*/ 2256155 w 3763"/>
                <a:gd name="T5" fmla="*/ 1816100 h 3209"/>
                <a:gd name="T6" fmla="*/ 2040255 w 3763"/>
                <a:gd name="T7" fmla="*/ 1821180 h 3209"/>
                <a:gd name="T8" fmla="*/ 2013585 w 3763"/>
                <a:gd name="T9" fmla="*/ 2037715 h 3209"/>
                <a:gd name="T10" fmla="*/ 0 w 3763"/>
                <a:gd name="T11" fmla="*/ 1821180 h 3209"/>
                <a:gd name="T12" fmla="*/ 153035 w 3763"/>
                <a:gd name="T13" fmla="*/ 161290 h 3209"/>
                <a:gd name="T14" fmla="*/ 206375 w 3763"/>
                <a:gd name="T15" fmla="*/ 92710 h 320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63" h="3209">
                  <a:moveTo>
                    <a:pt x="325" y="146"/>
                  </a:moveTo>
                  <a:lnTo>
                    <a:pt x="3763" y="0"/>
                  </a:lnTo>
                  <a:lnTo>
                    <a:pt x="3553" y="2860"/>
                  </a:lnTo>
                  <a:lnTo>
                    <a:pt x="3213" y="2868"/>
                  </a:lnTo>
                  <a:lnTo>
                    <a:pt x="3171" y="3209"/>
                  </a:lnTo>
                  <a:lnTo>
                    <a:pt x="0" y="2868"/>
                  </a:lnTo>
                  <a:lnTo>
                    <a:pt x="241" y="254"/>
                  </a:lnTo>
                  <a:lnTo>
                    <a:pt x="325" y="146"/>
                  </a:lnTo>
                  <a:close/>
                </a:path>
              </a:pathLst>
            </a:custGeom>
            <a:pattFill prst="ltUpDiag">
              <a:fgClr>
                <a:srgbClr val="000000">
                  <a:alpha val="41960"/>
                </a:srgbClr>
              </a:fgClr>
              <a:bgClr>
                <a:srgbClr val="FFFFFF">
                  <a:alpha val="41960"/>
                </a:srgbClr>
              </a:bgClr>
            </a:patt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4" name="Freeform 6" descr="横線"/>
            <p:cNvSpPr>
              <a:spLocks/>
            </p:cNvSpPr>
            <p:nvPr/>
          </p:nvSpPr>
          <p:spPr bwMode="auto">
            <a:xfrm>
              <a:off x="2830248" y="3224115"/>
              <a:ext cx="961246" cy="642015"/>
            </a:xfrm>
            <a:custGeom>
              <a:avLst/>
              <a:gdLst>
                <a:gd name="T0" fmla="*/ 215 w 234"/>
                <a:gd name="T1" fmla="*/ 860 h 860"/>
                <a:gd name="T2" fmla="*/ 0 w 234"/>
                <a:gd name="T3" fmla="*/ 832 h 860"/>
                <a:gd name="T4" fmla="*/ 37 w 234"/>
                <a:gd name="T5" fmla="*/ 0 h 860"/>
                <a:gd name="T6" fmla="*/ 159 w 234"/>
                <a:gd name="T7" fmla="*/ 0 h 860"/>
                <a:gd name="T8" fmla="*/ 140 w 234"/>
                <a:gd name="T9" fmla="*/ 383 h 860"/>
                <a:gd name="T10" fmla="*/ 234 w 234"/>
                <a:gd name="T11" fmla="*/ 402 h 860"/>
                <a:gd name="T12" fmla="*/ 215 w 234"/>
                <a:gd name="T13" fmla="*/ 860 h 860"/>
                <a:gd name="connsiteX0" fmla="*/ 19347 w 20159"/>
                <a:gd name="connsiteY0" fmla="*/ 10000 h 10000"/>
                <a:gd name="connsiteX1" fmla="*/ 0 w 20159"/>
                <a:gd name="connsiteY1" fmla="*/ 7661 h 10000"/>
                <a:gd name="connsiteX2" fmla="*/ 11740 w 20159"/>
                <a:gd name="connsiteY2" fmla="*/ 0 h 10000"/>
                <a:gd name="connsiteX3" fmla="*/ 16954 w 20159"/>
                <a:gd name="connsiteY3" fmla="*/ 0 h 10000"/>
                <a:gd name="connsiteX4" fmla="*/ 16142 w 20159"/>
                <a:gd name="connsiteY4" fmla="*/ 4453 h 10000"/>
                <a:gd name="connsiteX5" fmla="*/ 20159 w 20159"/>
                <a:gd name="connsiteY5" fmla="*/ 4674 h 10000"/>
                <a:gd name="connsiteX6" fmla="*/ 19347 w 20159"/>
                <a:gd name="connsiteY6" fmla="*/ 10000 h 10000"/>
                <a:gd name="connsiteX0" fmla="*/ 19347 w 20159"/>
                <a:gd name="connsiteY0" fmla="*/ 12707 h 12707"/>
                <a:gd name="connsiteX1" fmla="*/ 0 w 20159"/>
                <a:gd name="connsiteY1" fmla="*/ 10368 h 12707"/>
                <a:gd name="connsiteX2" fmla="*/ 565 w 20159"/>
                <a:gd name="connsiteY2" fmla="*/ 0 h 12707"/>
                <a:gd name="connsiteX3" fmla="*/ 16954 w 20159"/>
                <a:gd name="connsiteY3" fmla="*/ 2707 h 12707"/>
                <a:gd name="connsiteX4" fmla="*/ 16142 w 20159"/>
                <a:gd name="connsiteY4" fmla="*/ 7160 h 12707"/>
                <a:gd name="connsiteX5" fmla="*/ 20159 w 20159"/>
                <a:gd name="connsiteY5" fmla="*/ 7381 h 12707"/>
                <a:gd name="connsiteX6" fmla="*/ 19347 w 20159"/>
                <a:gd name="connsiteY6" fmla="*/ 12707 h 12707"/>
                <a:gd name="connsiteX0" fmla="*/ 19347 w 63176"/>
                <a:gd name="connsiteY0" fmla="*/ 12707 h 12707"/>
                <a:gd name="connsiteX1" fmla="*/ 0 w 63176"/>
                <a:gd name="connsiteY1" fmla="*/ 10368 h 12707"/>
                <a:gd name="connsiteX2" fmla="*/ 565 w 63176"/>
                <a:gd name="connsiteY2" fmla="*/ 0 h 12707"/>
                <a:gd name="connsiteX3" fmla="*/ 63176 w 63176"/>
                <a:gd name="connsiteY3" fmla="*/ 903 h 12707"/>
                <a:gd name="connsiteX4" fmla="*/ 16142 w 63176"/>
                <a:gd name="connsiteY4" fmla="*/ 7160 h 12707"/>
                <a:gd name="connsiteX5" fmla="*/ 20159 w 63176"/>
                <a:gd name="connsiteY5" fmla="*/ 7381 h 12707"/>
                <a:gd name="connsiteX6" fmla="*/ 19347 w 63176"/>
                <a:gd name="connsiteY6" fmla="*/ 12707 h 12707"/>
                <a:gd name="connsiteX0" fmla="*/ 19347 w 63176"/>
                <a:gd name="connsiteY0" fmla="*/ 12707 h 12707"/>
                <a:gd name="connsiteX1" fmla="*/ 0 w 63176"/>
                <a:gd name="connsiteY1" fmla="*/ 10368 h 12707"/>
                <a:gd name="connsiteX2" fmla="*/ 565 w 63176"/>
                <a:gd name="connsiteY2" fmla="*/ 0 h 12707"/>
                <a:gd name="connsiteX3" fmla="*/ 63176 w 63176"/>
                <a:gd name="connsiteY3" fmla="*/ 903 h 12707"/>
                <a:gd name="connsiteX4" fmla="*/ 20159 w 63176"/>
                <a:gd name="connsiteY4" fmla="*/ 7381 h 12707"/>
                <a:gd name="connsiteX5" fmla="*/ 19347 w 63176"/>
                <a:gd name="connsiteY5" fmla="*/ 12707 h 12707"/>
                <a:gd name="connsiteX0" fmla="*/ 19347 w 63176"/>
                <a:gd name="connsiteY0" fmla="*/ 12707 h 12707"/>
                <a:gd name="connsiteX1" fmla="*/ 0 w 63176"/>
                <a:gd name="connsiteY1" fmla="*/ 10368 h 12707"/>
                <a:gd name="connsiteX2" fmla="*/ 565 w 63176"/>
                <a:gd name="connsiteY2" fmla="*/ 0 h 12707"/>
                <a:gd name="connsiteX3" fmla="*/ 63176 w 63176"/>
                <a:gd name="connsiteY3" fmla="*/ 903 h 12707"/>
                <a:gd name="connsiteX4" fmla="*/ 20159 w 63176"/>
                <a:gd name="connsiteY4" fmla="*/ 7381 h 12707"/>
                <a:gd name="connsiteX5" fmla="*/ 57790 w 63176"/>
                <a:gd name="connsiteY5" fmla="*/ 9858 h 12707"/>
                <a:gd name="connsiteX6" fmla="*/ 19347 w 63176"/>
                <a:gd name="connsiteY6" fmla="*/ 12707 h 12707"/>
                <a:gd name="connsiteX0" fmla="*/ 19347 w 63176"/>
                <a:gd name="connsiteY0" fmla="*/ 12707 h 12707"/>
                <a:gd name="connsiteX1" fmla="*/ 0 w 63176"/>
                <a:gd name="connsiteY1" fmla="*/ 10368 h 12707"/>
                <a:gd name="connsiteX2" fmla="*/ 565 w 63176"/>
                <a:gd name="connsiteY2" fmla="*/ 0 h 12707"/>
                <a:gd name="connsiteX3" fmla="*/ 63176 w 63176"/>
                <a:gd name="connsiteY3" fmla="*/ 903 h 12707"/>
                <a:gd name="connsiteX4" fmla="*/ 61048 w 63176"/>
                <a:gd name="connsiteY4" fmla="*/ 10157 h 12707"/>
                <a:gd name="connsiteX5" fmla="*/ 57790 w 63176"/>
                <a:gd name="connsiteY5" fmla="*/ 9858 h 12707"/>
                <a:gd name="connsiteX6" fmla="*/ 19347 w 63176"/>
                <a:gd name="connsiteY6" fmla="*/ 12707 h 12707"/>
                <a:gd name="connsiteX0" fmla="*/ 19347 w 63176"/>
                <a:gd name="connsiteY0" fmla="*/ 12707 h 12707"/>
                <a:gd name="connsiteX1" fmla="*/ 0 w 63176"/>
                <a:gd name="connsiteY1" fmla="*/ 10368 h 12707"/>
                <a:gd name="connsiteX2" fmla="*/ 565 w 63176"/>
                <a:gd name="connsiteY2" fmla="*/ 0 h 12707"/>
                <a:gd name="connsiteX3" fmla="*/ 63176 w 63176"/>
                <a:gd name="connsiteY3" fmla="*/ 903 h 12707"/>
                <a:gd name="connsiteX4" fmla="*/ 61048 w 63176"/>
                <a:gd name="connsiteY4" fmla="*/ 10157 h 12707"/>
                <a:gd name="connsiteX5" fmla="*/ 55758 w 63176"/>
                <a:gd name="connsiteY5" fmla="*/ 11385 h 12707"/>
                <a:gd name="connsiteX6" fmla="*/ 19347 w 63176"/>
                <a:gd name="connsiteY6" fmla="*/ 12707 h 12707"/>
                <a:gd name="connsiteX0" fmla="*/ 55758 w 63176"/>
                <a:gd name="connsiteY0" fmla="*/ 11385 h 11385"/>
                <a:gd name="connsiteX1" fmla="*/ 0 w 63176"/>
                <a:gd name="connsiteY1" fmla="*/ 10368 h 11385"/>
                <a:gd name="connsiteX2" fmla="*/ 565 w 63176"/>
                <a:gd name="connsiteY2" fmla="*/ 0 h 11385"/>
                <a:gd name="connsiteX3" fmla="*/ 63176 w 63176"/>
                <a:gd name="connsiteY3" fmla="*/ 903 h 11385"/>
                <a:gd name="connsiteX4" fmla="*/ 61048 w 63176"/>
                <a:gd name="connsiteY4" fmla="*/ 10157 h 11385"/>
                <a:gd name="connsiteX5" fmla="*/ 55758 w 63176"/>
                <a:gd name="connsiteY5" fmla="*/ 11385 h 1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176" h="11385">
                  <a:moveTo>
                    <a:pt x="55758" y="11385"/>
                  </a:moveTo>
                  <a:lnTo>
                    <a:pt x="0" y="10368"/>
                  </a:lnTo>
                  <a:cubicBezTo>
                    <a:pt x="188" y="6912"/>
                    <a:pt x="377" y="3456"/>
                    <a:pt x="565" y="0"/>
                  </a:cubicBezTo>
                  <a:lnTo>
                    <a:pt x="63176" y="903"/>
                  </a:lnTo>
                  <a:lnTo>
                    <a:pt x="61048" y="10157"/>
                  </a:lnTo>
                  <a:cubicBezTo>
                    <a:pt x="61063" y="10243"/>
                    <a:pt x="55743" y="11299"/>
                    <a:pt x="55758" y="11385"/>
                  </a:cubicBezTo>
                  <a:close/>
                </a:path>
              </a:pathLst>
            </a:custGeom>
            <a:noFill/>
            <a:ln w="38100">
              <a:solidFill>
                <a:schemeClr val="tx1">
                  <a:alpha val="67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sz="1200"/>
            </a:p>
          </p:txBody>
        </p:sp>
        <p:sp>
          <p:nvSpPr>
            <p:cNvPr id="148" name="フリーフォーム 147"/>
            <p:cNvSpPr/>
            <p:nvPr/>
          </p:nvSpPr>
          <p:spPr>
            <a:xfrm>
              <a:off x="3977929" y="2750043"/>
              <a:ext cx="1250950" cy="1225550"/>
            </a:xfrm>
            <a:custGeom>
              <a:avLst/>
              <a:gdLst>
                <a:gd name="connsiteX0" fmla="*/ 165100 w 1250950"/>
                <a:gd name="connsiteY0" fmla="*/ 0 h 1225550"/>
                <a:gd name="connsiteX1" fmla="*/ 241300 w 1250950"/>
                <a:gd name="connsiteY1" fmla="*/ 6350 h 1225550"/>
                <a:gd name="connsiteX2" fmla="*/ 1123950 w 1250950"/>
                <a:gd name="connsiteY2" fmla="*/ 641350 h 1225550"/>
                <a:gd name="connsiteX3" fmla="*/ 1250950 w 1250950"/>
                <a:gd name="connsiteY3" fmla="*/ 654050 h 1225550"/>
                <a:gd name="connsiteX4" fmla="*/ 1200150 w 1250950"/>
                <a:gd name="connsiteY4" fmla="*/ 1181100 h 1225550"/>
                <a:gd name="connsiteX5" fmla="*/ 63500 w 1250950"/>
                <a:gd name="connsiteY5" fmla="*/ 1225550 h 1225550"/>
                <a:gd name="connsiteX6" fmla="*/ 0 w 1250950"/>
                <a:gd name="connsiteY6" fmla="*/ 1136650 h 1225550"/>
                <a:gd name="connsiteX7" fmla="*/ 95250 w 1250950"/>
                <a:gd name="connsiteY7" fmla="*/ 101600 h 1225550"/>
                <a:gd name="connsiteX8" fmla="*/ 165100 w 1250950"/>
                <a:gd name="connsiteY8" fmla="*/ 0 h 122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950" h="1225550">
                  <a:moveTo>
                    <a:pt x="165100" y="0"/>
                  </a:moveTo>
                  <a:lnTo>
                    <a:pt x="241300" y="6350"/>
                  </a:lnTo>
                  <a:lnTo>
                    <a:pt x="1123950" y="641350"/>
                  </a:lnTo>
                  <a:lnTo>
                    <a:pt x="1250950" y="654050"/>
                  </a:lnTo>
                  <a:lnTo>
                    <a:pt x="1200150" y="1181100"/>
                  </a:lnTo>
                  <a:lnTo>
                    <a:pt x="63500" y="1225550"/>
                  </a:lnTo>
                  <a:lnTo>
                    <a:pt x="0" y="1136650"/>
                  </a:lnTo>
                  <a:lnTo>
                    <a:pt x="95250" y="101600"/>
                  </a:lnTo>
                  <a:lnTo>
                    <a:pt x="165100" y="0"/>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Freeform 4" descr="格子 (大)"/>
            <p:cNvSpPr>
              <a:spLocks/>
            </p:cNvSpPr>
            <p:nvPr/>
          </p:nvSpPr>
          <p:spPr bwMode="auto">
            <a:xfrm>
              <a:off x="3804885" y="4204717"/>
              <a:ext cx="2063789" cy="2045827"/>
            </a:xfrm>
            <a:custGeom>
              <a:avLst/>
              <a:gdLst>
                <a:gd name="T0" fmla="*/ 2297 w 3188"/>
                <a:gd name="T1" fmla="*/ 2680 h 3121"/>
                <a:gd name="T2" fmla="*/ 2563 w 3188"/>
                <a:gd name="T3" fmla="*/ 2863 h 3121"/>
                <a:gd name="T4" fmla="*/ 2522 w 3188"/>
                <a:gd name="T5" fmla="*/ 3121 h 3121"/>
                <a:gd name="T6" fmla="*/ 0 w 3188"/>
                <a:gd name="T7" fmla="*/ 2846 h 3121"/>
                <a:gd name="T8" fmla="*/ 233 w 3188"/>
                <a:gd name="T9" fmla="*/ 208 h 3121"/>
                <a:gd name="T10" fmla="*/ 324 w 3188"/>
                <a:gd name="T11" fmla="*/ 108 h 3121"/>
                <a:gd name="T12" fmla="*/ 3188 w 3188"/>
                <a:gd name="T13" fmla="*/ 0 h 3121"/>
                <a:gd name="T14" fmla="*/ 2955 w 3188"/>
                <a:gd name="T15" fmla="*/ 2547 h 3121"/>
                <a:gd name="T16" fmla="*/ 2305 w 3188"/>
                <a:gd name="T17" fmla="*/ 2505 h 3121"/>
                <a:gd name="T18" fmla="*/ 2297 w 3188"/>
                <a:gd name="T19" fmla="*/ 2680 h 3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8" h="3121">
                  <a:moveTo>
                    <a:pt x="2297" y="2680"/>
                  </a:moveTo>
                  <a:lnTo>
                    <a:pt x="2563" y="2863"/>
                  </a:lnTo>
                  <a:lnTo>
                    <a:pt x="2522" y="3121"/>
                  </a:lnTo>
                  <a:lnTo>
                    <a:pt x="0" y="2846"/>
                  </a:lnTo>
                  <a:lnTo>
                    <a:pt x="233" y="208"/>
                  </a:lnTo>
                  <a:lnTo>
                    <a:pt x="324" y="108"/>
                  </a:lnTo>
                  <a:lnTo>
                    <a:pt x="3188" y="0"/>
                  </a:lnTo>
                  <a:lnTo>
                    <a:pt x="2955" y="2547"/>
                  </a:lnTo>
                  <a:lnTo>
                    <a:pt x="2305" y="2505"/>
                  </a:lnTo>
                  <a:lnTo>
                    <a:pt x="2297" y="2680"/>
                  </a:lnTo>
                  <a:close/>
                </a:path>
              </a:pathLst>
            </a:custGeom>
            <a:noFill/>
            <a:ln w="381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sz="1200" dirty="0"/>
            </a:p>
          </p:txBody>
        </p:sp>
        <p:grpSp>
          <p:nvGrpSpPr>
            <p:cNvPr id="43" name="グループ化 42"/>
            <p:cNvGrpSpPr/>
            <p:nvPr/>
          </p:nvGrpSpPr>
          <p:grpSpPr>
            <a:xfrm>
              <a:off x="2587472" y="5395062"/>
              <a:ext cx="1248410" cy="1119039"/>
              <a:chOff x="-2711314" y="1291831"/>
              <a:chExt cx="1248410" cy="1119039"/>
            </a:xfrm>
          </p:grpSpPr>
          <p:sp>
            <p:nvSpPr>
              <p:cNvPr id="38" name="正方形/長方形 37"/>
              <p:cNvSpPr/>
              <p:nvPr/>
            </p:nvSpPr>
            <p:spPr>
              <a:xfrm>
                <a:off x="-2711314" y="1291831"/>
                <a:ext cx="1152000" cy="1044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Rectangle 10"/>
              <p:cNvSpPr>
                <a:spLocks noChangeArrowheads="1"/>
              </p:cNvSpPr>
              <p:nvPr/>
            </p:nvSpPr>
            <p:spPr bwMode="auto">
              <a:xfrm flipH="1" flipV="1">
                <a:off x="-2643498" y="1378697"/>
                <a:ext cx="504056" cy="237434"/>
              </a:xfrm>
              <a:prstGeom prst="rect">
                <a:avLst/>
              </a:prstGeom>
              <a:noFill/>
              <a:ln w="28575">
                <a:solidFill>
                  <a:schemeClr val="tx1"/>
                </a:solidFill>
                <a:miter lim="800000"/>
                <a:headEnd/>
                <a:tailEnd/>
              </a:ln>
            </p:spPr>
            <p:txBody>
              <a:bodyPr vert="horz" wrap="square" lIns="74295" tIns="8890" rIns="74295" bIns="8890" numCol="1" anchor="t" anchorCtr="0" compatLnSpc="1">
                <a:prstTxWarp prst="textNoShape">
                  <a:avLst/>
                </a:prstTxWarp>
              </a:bodyPr>
              <a:lstStyle/>
              <a:p>
                <a:endParaRPr lang="ja-JP" altLang="en-US"/>
              </a:p>
            </p:txBody>
          </p:sp>
          <p:sp>
            <p:nvSpPr>
              <p:cNvPr id="40" name="Text Box 11"/>
              <p:cNvSpPr txBox="1">
                <a:spLocks noChangeArrowheads="1"/>
              </p:cNvSpPr>
              <p:nvPr/>
            </p:nvSpPr>
            <p:spPr bwMode="auto">
              <a:xfrm>
                <a:off x="-2687040" y="1623749"/>
                <a:ext cx="1224136" cy="261564"/>
              </a:xfrm>
              <a:prstGeom prst="rect">
                <a:avLst/>
              </a:prstGeom>
              <a:noFill/>
              <a:ln w="3175">
                <a:noFill/>
                <a:miter lim="800000"/>
                <a:headEnd/>
                <a:tailEnd/>
              </a:ln>
            </p:spPr>
            <p:txBody>
              <a:bodyPr vert="horz" wrap="square" lIns="74295" tIns="8890" rIns="74295" bIns="88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HG丸ｺﾞｼｯｸM-PRO" pitchFamily="50" charset="-128"/>
                    <a:ea typeface="HG丸ｺﾞｼｯｸM-PRO" pitchFamily="50" charset="-128"/>
                    <a:cs typeface="Times New Roman" pitchFamily="18" charset="0"/>
                  </a:rPr>
                  <a:t>都市計画公園</a:t>
                </a:r>
                <a:r>
                  <a:rPr kumimoji="1" lang="ja-JP" sz="1000" b="0" i="0" u="none" strike="noStrike" cap="none" normalizeH="0" baseline="0" dirty="0">
                    <a:ln>
                      <a:noFill/>
                    </a:ln>
                    <a:solidFill>
                      <a:schemeClr val="tx1"/>
                    </a:solidFill>
                    <a:effectLst/>
                    <a:latin typeface="HG丸ｺﾞｼｯｸM-PRO" pitchFamily="50" charset="-128"/>
                    <a:ea typeface="HG丸ｺﾞｼｯｸM-PRO" pitchFamily="50" charset="-128"/>
                    <a:cs typeface="Times New Roman" pitchFamily="18" charset="0"/>
                  </a:rPr>
                  <a:t>区域</a:t>
                </a:r>
                <a:endParaRPr kumimoji="1" lang="ja-JP" sz="1800" b="0" i="0" u="none" strike="noStrike" cap="none" normalizeH="0" baseline="0" dirty="0">
                  <a:ln>
                    <a:noFill/>
                  </a:ln>
                  <a:solidFill>
                    <a:schemeClr val="tx1"/>
                  </a:solidFill>
                  <a:effectLst/>
                  <a:latin typeface="HG丸ｺﾞｼｯｸM-PRO" pitchFamily="50" charset="-128"/>
                  <a:ea typeface="HG丸ｺﾞｼｯｸM-PRO" pitchFamily="50" charset="-128"/>
                  <a:cs typeface="ＭＳ Ｐゴシック" pitchFamily="50" charset="-128"/>
                </a:endParaRPr>
              </a:p>
            </p:txBody>
          </p:sp>
          <p:sp>
            <p:nvSpPr>
              <p:cNvPr id="41" name="Rectangle 12" descr="右上がり対角線"/>
              <p:cNvSpPr>
                <a:spLocks noChangeArrowheads="1"/>
              </p:cNvSpPr>
              <p:nvPr/>
            </p:nvSpPr>
            <p:spPr bwMode="auto">
              <a:xfrm>
                <a:off x="-2627082" y="1885376"/>
                <a:ext cx="504056" cy="216024"/>
              </a:xfrm>
              <a:prstGeom prst="rect">
                <a:avLst/>
              </a:prstGeom>
              <a:pattFill prst="ltUpDiag">
                <a:fgClr>
                  <a:srgbClr val="000000">
                    <a:alpha val="41960"/>
                  </a:srgbClr>
                </a:fgClr>
                <a:bgClr>
                  <a:srgbClr val="FFFFFF">
                    <a:alpha val="41960"/>
                  </a:srgbClr>
                </a:bgClr>
              </a:pattFill>
              <a:ln w="3175">
                <a:solidFill>
                  <a:schemeClr val="tx1"/>
                </a:solidFill>
                <a:miter lim="800000"/>
                <a:headEnd/>
                <a:tailEnd/>
              </a:ln>
            </p:spPr>
            <p:txBody>
              <a:bodyPr vert="horz" wrap="square" lIns="74295" tIns="8890" rIns="74295" bIns="8890" numCol="1" anchor="t" anchorCtr="0" compatLnSpc="1">
                <a:prstTxWarp prst="textNoShape">
                  <a:avLst/>
                </a:prstTxWarp>
              </a:bodyPr>
              <a:lstStyle/>
              <a:p>
                <a:endParaRPr lang="ja-JP" altLang="en-US"/>
              </a:p>
            </p:txBody>
          </p:sp>
          <p:sp>
            <p:nvSpPr>
              <p:cNvPr id="42" name="Text Box 11"/>
              <p:cNvSpPr txBox="1">
                <a:spLocks noChangeArrowheads="1"/>
              </p:cNvSpPr>
              <p:nvPr/>
            </p:nvSpPr>
            <p:spPr bwMode="auto">
              <a:xfrm>
                <a:off x="-2672526" y="2119186"/>
                <a:ext cx="894240" cy="291684"/>
              </a:xfrm>
              <a:prstGeom prst="rect">
                <a:avLst/>
              </a:prstGeom>
              <a:noFill/>
              <a:ln w="3175">
                <a:noFill/>
                <a:miter lim="800000"/>
                <a:headEnd/>
                <a:tailEnd/>
              </a:ln>
            </p:spPr>
            <p:txBody>
              <a:bodyPr vert="horz" wrap="square" lIns="74295" tIns="8890" rIns="74295" bIns="88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sz="1000" b="0" i="0" u="none" strike="noStrike" cap="none" normalizeH="0" baseline="0" dirty="0">
                    <a:ln>
                      <a:noFill/>
                    </a:ln>
                    <a:solidFill>
                      <a:schemeClr val="tx1"/>
                    </a:solidFill>
                    <a:effectLst/>
                    <a:latin typeface="HG丸ｺﾞｼｯｸM-PRO" pitchFamily="50" charset="-128"/>
                    <a:ea typeface="HG丸ｺﾞｼｯｸM-PRO" pitchFamily="50" charset="-128"/>
                    <a:cs typeface="Times New Roman" pitchFamily="18" charset="0"/>
                  </a:rPr>
                  <a:t>史跡区域</a:t>
                </a:r>
                <a:endParaRPr kumimoji="1" lang="ja-JP" sz="1800" b="0" i="0" u="none" strike="noStrike" cap="none" normalizeH="0" baseline="0" dirty="0">
                  <a:ln>
                    <a:noFill/>
                  </a:ln>
                  <a:solidFill>
                    <a:schemeClr val="tx1"/>
                  </a:solidFill>
                  <a:effectLst/>
                  <a:latin typeface="HG丸ｺﾞｼｯｸM-PRO" pitchFamily="50" charset="-128"/>
                  <a:ea typeface="HG丸ｺﾞｼｯｸM-PRO" pitchFamily="50" charset="-128"/>
                  <a:cs typeface="ＭＳ Ｐゴシック" pitchFamily="50" charset="-128"/>
                </a:endParaRPr>
              </a:p>
            </p:txBody>
          </p:sp>
        </p:grpSp>
      </p:grpSp>
      <p:sp>
        <p:nvSpPr>
          <p:cNvPr id="45" name="テキスト ボックス 44"/>
          <p:cNvSpPr txBox="1"/>
          <p:nvPr/>
        </p:nvSpPr>
        <p:spPr>
          <a:xfrm>
            <a:off x="2338831" y="107746"/>
            <a:ext cx="4361204" cy="461665"/>
          </a:xfrm>
          <a:prstGeom prst="rect">
            <a:avLst/>
          </a:prstGeom>
          <a:noFill/>
        </p:spPr>
        <p:txBody>
          <a:bodyPr wrap="square" rtlCol="0">
            <a:spAutoFit/>
          </a:bodyPr>
          <a:lstStyle/>
          <a:p>
            <a:pPr algn="ctr"/>
            <a:r>
              <a:rPr lang="ja-JP" altLang="en-US" sz="2400" b="1" dirty="0">
                <a:latin typeface="Meiryo UI" panose="020B0604030504040204" pitchFamily="50" charset="-128"/>
                <a:ea typeface="Meiryo UI" panose="020B0604030504040204" pitchFamily="50" charset="-128"/>
              </a:rPr>
              <a:t>難波宮跡</a:t>
            </a:r>
            <a:r>
              <a:rPr lang="ja-JP" altLang="en-US" sz="2400" b="1" dirty="0" smtClean="0">
                <a:latin typeface="Meiryo UI" panose="020B0604030504040204" pitchFamily="50" charset="-128"/>
                <a:ea typeface="Meiryo UI" panose="020B0604030504040204" pitchFamily="50" charset="-128"/>
              </a:rPr>
              <a:t>公園について</a:t>
            </a:r>
            <a:endParaRPr kumimoji="1" lang="ja-JP" altLang="en-US" sz="2400" b="1"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2540987" y="4576964"/>
            <a:ext cx="1111202" cy="553998"/>
          </a:xfrm>
          <a:prstGeom prst="rect">
            <a:avLst/>
          </a:prstGeom>
          <a:noFill/>
        </p:spPr>
        <p:txBody>
          <a:bodyPr wrap="none" rtlCol="0">
            <a:spAutoFit/>
          </a:bodyPr>
          <a:lstStyle/>
          <a:p>
            <a:pPr algn="ctr"/>
            <a:r>
              <a:rPr kumimoji="1" lang="en-US" altLang="ja-JP" sz="14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14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南ブロック</a:t>
            </a:r>
            <a:r>
              <a:rPr kumimoji="1" lang="en-US" altLang="ja-JP" sz="14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p>
          <a:p>
            <a:pPr algn="ctr"/>
            <a:r>
              <a:rPr kumimoji="1" lang="en-US" altLang="ja-JP" sz="16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7.7ha</a:t>
            </a:r>
            <a:endParaRPr kumimoji="1"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cxnSp>
        <p:nvCxnSpPr>
          <p:cNvPr id="55" name="直線コネクタ 54"/>
          <p:cNvCxnSpPr/>
          <p:nvPr/>
        </p:nvCxnSpPr>
        <p:spPr>
          <a:xfrm>
            <a:off x="271433" y="598236"/>
            <a:ext cx="849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テキスト ボックス 59"/>
          <p:cNvSpPr txBox="1"/>
          <p:nvPr/>
        </p:nvSpPr>
        <p:spPr>
          <a:xfrm>
            <a:off x="628205" y="2518650"/>
            <a:ext cx="1111202" cy="553998"/>
          </a:xfrm>
          <a:prstGeom prst="rect">
            <a:avLst/>
          </a:prstGeom>
          <a:noFill/>
        </p:spPr>
        <p:txBody>
          <a:bodyPr wrap="none" rtlCol="0">
            <a:spAutoFit/>
          </a:bodyPr>
          <a:lstStyle/>
          <a:p>
            <a:pPr algn="ctr"/>
            <a:r>
              <a:rPr kumimoji="1" lang="en-US" altLang="ja-JP" sz="14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14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西ブロック</a:t>
            </a:r>
            <a:r>
              <a:rPr kumimoji="1" lang="en-US" altLang="ja-JP" sz="14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p>
          <a:p>
            <a:pPr algn="ctr"/>
            <a:r>
              <a:rPr kumimoji="1" lang="en-US" altLang="ja-JP" sz="16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1.2ha</a:t>
            </a:r>
            <a:endParaRPr kumimoji="1"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61" name="テキスト ボックス 60"/>
          <p:cNvSpPr txBox="1"/>
          <p:nvPr/>
        </p:nvSpPr>
        <p:spPr>
          <a:xfrm>
            <a:off x="2103523" y="2324278"/>
            <a:ext cx="1111202" cy="553998"/>
          </a:xfrm>
          <a:prstGeom prst="rect">
            <a:avLst/>
          </a:prstGeom>
          <a:noFill/>
        </p:spPr>
        <p:txBody>
          <a:bodyPr wrap="none" rtlCol="0">
            <a:spAutoFit/>
          </a:bodyPr>
          <a:lstStyle/>
          <a:p>
            <a:pPr algn="ctr"/>
            <a:r>
              <a:rPr kumimoji="1" lang="en-US" altLang="ja-JP" sz="14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14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北ブロック</a:t>
            </a:r>
            <a:r>
              <a:rPr kumimoji="1" lang="en-US" altLang="ja-JP" sz="14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p>
          <a:p>
            <a:pPr algn="ctr"/>
            <a:r>
              <a:rPr kumimoji="1" lang="en-US" altLang="ja-JP" sz="16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2.3ha</a:t>
            </a:r>
            <a:endParaRPr kumimoji="1"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79" name="テキスト ボックス 78"/>
          <p:cNvSpPr txBox="1"/>
          <p:nvPr/>
        </p:nvSpPr>
        <p:spPr>
          <a:xfrm>
            <a:off x="177078" y="924620"/>
            <a:ext cx="4964093" cy="338554"/>
          </a:xfrm>
          <a:prstGeom prst="rect">
            <a:avLst/>
          </a:prstGeom>
          <a:solidFill>
            <a:schemeClr val="tx1">
              <a:alpha val="85000"/>
            </a:schemeClr>
          </a:solidFill>
          <a:ln>
            <a:solidFill>
              <a:schemeClr val="tx1"/>
            </a:solidFill>
          </a:ln>
        </p:spPr>
        <p:txBody>
          <a:bodyPr wrap="square" rtlCol="0">
            <a:spAutoFit/>
          </a:bodyPr>
          <a:lstStyle/>
          <a:p>
            <a:pPr algn="ctr">
              <a:spcAft>
                <a:spcPts val="600"/>
              </a:spcAft>
            </a:pPr>
            <a:r>
              <a:rPr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難波宮跡</a:t>
            </a:r>
            <a:r>
              <a:rPr kumimoji="1" lang="ja-JP" altLang="en-US" sz="16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公園　 </a:t>
            </a:r>
            <a:r>
              <a:rPr kumimoji="1"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公園</a:t>
            </a:r>
            <a:r>
              <a:rPr kumimoji="1"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11.3ha</a:t>
            </a:r>
            <a:r>
              <a:rPr kumimoji="1"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16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史跡</a:t>
            </a:r>
            <a:r>
              <a:rPr kumimoji="1" lang="en-US" altLang="ja-JP" sz="16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14.5ha</a:t>
            </a:r>
            <a:r>
              <a:rPr kumimoji="1" lang="ja-JP" altLang="en-US"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endParaRPr lang="en-US" altLang="ja-JP" sz="1050" b="1" dirty="0">
              <a:solidFill>
                <a:schemeClr val="bg1"/>
              </a:solidFill>
              <a:latin typeface="Meiryo UI" panose="020B0604030504040204" pitchFamily="50" charset="-128"/>
              <a:ea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2731451977"/>
              </p:ext>
            </p:extLst>
          </p:nvPr>
        </p:nvGraphicFramePr>
        <p:xfrm>
          <a:off x="5245760" y="1229508"/>
          <a:ext cx="3753643" cy="1843140"/>
        </p:xfrm>
        <a:graphic>
          <a:graphicData uri="http://schemas.openxmlformats.org/drawingml/2006/table">
            <a:tbl>
              <a:tblPr firstRow="1" bandRow="1">
                <a:tableStyleId>{5940675A-B579-460E-94D1-54222C63F5DA}</a:tableStyleId>
              </a:tblPr>
              <a:tblGrid>
                <a:gridCol w="1149668">
                  <a:extLst>
                    <a:ext uri="{9D8B030D-6E8A-4147-A177-3AD203B41FA5}">
                      <a16:colId xmlns:a16="http://schemas.microsoft.com/office/drawing/2014/main" val="3730426777"/>
                    </a:ext>
                  </a:extLst>
                </a:gridCol>
                <a:gridCol w="837485">
                  <a:extLst>
                    <a:ext uri="{9D8B030D-6E8A-4147-A177-3AD203B41FA5}">
                      <a16:colId xmlns:a16="http://schemas.microsoft.com/office/drawing/2014/main" val="2281042508"/>
                    </a:ext>
                  </a:extLst>
                </a:gridCol>
                <a:gridCol w="837485">
                  <a:extLst>
                    <a:ext uri="{9D8B030D-6E8A-4147-A177-3AD203B41FA5}">
                      <a16:colId xmlns:a16="http://schemas.microsoft.com/office/drawing/2014/main" val="4076360578"/>
                    </a:ext>
                  </a:extLst>
                </a:gridCol>
                <a:gridCol w="929005">
                  <a:extLst>
                    <a:ext uri="{9D8B030D-6E8A-4147-A177-3AD203B41FA5}">
                      <a16:colId xmlns:a16="http://schemas.microsoft.com/office/drawing/2014/main" val="1399783519"/>
                    </a:ext>
                  </a:extLst>
                </a:gridCol>
              </a:tblGrid>
              <a:tr h="240656">
                <a:tc>
                  <a:txBody>
                    <a:bodyPr/>
                    <a:lstStyle/>
                    <a:p>
                      <a:endParaRPr kumimoji="1" lang="ja-JP" altLang="en-US" sz="1200" b="1" dirty="0">
                        <a:latin typeface="Meiryo UI" panose="020B0604030504040204" pitchFamily="50" charset="-128"/>
                        <a:ea typeface="Meiryo UI" panose="020B0604030504040204" pitchFamily="50" charset="-128"/>
                      </a:endParaRPr>
                    </a:p>
                  </a:txBody>
                  <a:tcPr anchor="ctr">
                    <a:solidFill>
                      <a:schemeClr val="accent1">
                        <a:lumMod val="60000"/>
                        <a:lumOff val="40000"/>
                      </a:schemeClr>
                    </a:solidFill>
                  </a:tcPr>
                </a:tc>
                <a:tc>
                  <a:txBody>
                    <a:bodyPr/>
                    <a:lstStyle/>
                    <a:p>
                      <a:pPr algn="ctr"/>
                      <a:r>
                        <a:rPr kumimoji="1" lang="ja-JP" altLang="en-US" sz="1200" b="1" dirty="0" smtClean="0">
                          <a:latin typeface="Meiryo UI" panose="020B0604030504040204" pitchFamily="50" charset="-128"/>
                          <a:ea typeface="Meiryo UI" panose="020B0604030504040204" pitchFamily="50" charset="-128"/>
                        </a:rPr>
                        <a:t>西ブロック</a:t>
                      </a:r>
                      <a:endParaRPr kumimoji="1" lang="ja-JP" altLang="en-US" sz="1200" b="1" dirty="0">
                        <a:latin typeface="Meiryo UI" panose="020B0604030504040204" pitchFamily="50" charset="-128"/>
                        <a:ea typeface="Meiryo UI" panose="020B0604030504040204" pitchFamily="50" charset="-128"/>
                      </a:endParaRPr>
                    </a:p>
                  </a:txBody>
                  <a:tcPr anchor="ctr">
                    <a:solidFill>
                      <a:schemeClr val="accent1">
                        <a:lumMod val="60000"/>
                        <a:lumOff val="40000"/>
                      </a:schemeClr>
                    </a:solidFill>
                  </a:tcPr>
                </a:tc>
                <a:tc>
                  <a:txBody>
                    <a:bodyPr/>
                    <a:lstStyle/>
                    <a:p>
                      <a:pPr algn="ctr"/>
                      <a:r>
                        <a:rPr kumimoji="1" lang="ja-JP" altLang="en-US" sz="1200" b="1" dirty="0" smtClean="0">
                          <a:latin typeface="Meiryo UI" panose="020B0604030504040204" pitchFamily="50" charset="-128"/>
                          <a:ea typeface="Meiryo UI" panose="020B0604030504040204" pitchFamily="50" charset="-128"/>
                        </a:rPr>
                        <a:t>北ブロック</a:t>
                      </a:r>
                      <a:endParaRPr kumimoji="1" lang="ja-JP" altLang="en-US" sz="1200" b="1" dirty="0">
                        <a:latin typeface="Meiryo UI" panose="020B0604030504040204" pitchFamily="50" charset="-128"/>
                        <a:ea typeface="Meiryo UI" panose="020B0604030504040204" pitchFamily="50" charset="-128"/>
                      </a:endParaRPr>
                    </a:p>
                  </a:txBody>
                  <a:tcPr anchor="ctr">
                    <a:solidFill>
                      <a:schemeClr val="accent1">
                        <a:lumMod val="60000"/>
                        <a:lumOff val="40000"/>
                      </a:schemeClr>
                    </a:solidFill>
                  </a:tcPr>
                </a:tc>
                <a:tc>
                  <a:txBody>
                    <a:bodyPr/>
                    <a:lstStyle/>
                    <a:p>
                      <a:pPr algn="ctr"/>
                      <a:r>
                        <a:rPr kumimoji="1" lang="ja-JP" altLang="en-US" sz="1200" b="1" dirty="0" smtClean="0">
                          <a:latin typeface="Meiryo UI" panose="020B0604030504040204" pitchFamily="50" charset="-128"/>
                          <a:ea typeface="Meiryo UI" panose="020B0604030504040204" pitchFamily="50" charset="-128"/>
                        </a:rPr>
                        <a:t>南ブロック</a:t>
                      </a:r>
                      <a:endParaRPr kumimoji="1" lang="ja-JP" altLang="en-US" sz="1200" b="1" dirty="0">
                        <a:latin typeface="Meiryo UI" panose="020B0604030504040204" pitchFamily="50" charset="-128"/>
                        <a:ea typeface="Meiryo UI" panose="020B0604030504040204" pitchFamily="50" charset="-128"/>
                      </a:endParaRPr>
                    </a:p>
                  </a:txBody>
                  <a:tcPr anchor="ctr">
                    <a:solidFill>
                      <a:schemeClr val="accent1">
                        <a:lumMod val="60000"/>
                        <a:lumOff val="40000"/>
                      </a:schemeClr>
                    </a:solidFill>
                  </a:tcPr>
                </a:tc>
                <a:extLst>
                  <a:ext uri="{0D108BD9-81ED-4DB2-BD59-A6C34878D82A}">
                    <a16:rowId xmlns:a16="http://schemas.microsoft.com/office/drawing/2014/main" val="2559067098"/>
                  </a:ext>
                </a:extLst>
              </a:tr>
              <a:tr h="313764">
                <a:tc>
                  <a:txBody>
                    <a:bodyPr/>
                    <a:lstStyle/>
                    <a:p>
                      <a:r>
                        <a:rPr kumimoji="1" lang="ja-JP" altLang="en-US" sz="1200" dirty="0" smtClean="0">
                          <a:latin typeface="Meiryo UI" panose="020B0604030504040204" pitchFamily="50" charset="-128"/>
                          <a:ea typeface="Meiryo UI" panose="020B0604030504040204" pitchFamily="50" charset="-128"/>
                        </a:rPr>
                        <a:t>公園面積</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1200" dirty="0" smtClean="0">
                          <a:latin typeface="Meiryo UI" panose="020B0604030504040204" pitchFamily="50" charset="-128"/>
                          <a:ea typeface="Meiryo UI" panose="020B0604030504040204" pitchFamily="50" charset="-128"/>
                        </a:rPr>
                        <a:t>1.2ha</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1200" dirty="0" smtClean="0">
                          <a:latin typeface="Meiryo UI" panose="020B0604030504040204" pitchFamily="50" charset="-128"/>
                          <a:ea typeface="Meiryo UI" panose="020B0604030504040204" pitchFamily="50" charset="-128"/>
                        </a:rPr>
                        <a:t>2.3ha</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1200" dirty="0" smtClean="0">
                          <a:latin typeface="Meiryo UI" panose="020B0604030504040204" pitchFamily="50" charset="-128"/>
                          <a:ea typeface="Meiryo UI" panose="020B0604030504040204" pitchFamily="50" charset="-128"/>
                        </a:rPr>
                        <a:t>7.7ha</a:t>
                      </a:r>
                      <a:endParaRPr kumimoji="1" lang="ja-JP" altLang="en-US" sz="12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137051118"/>
                  </a:ext>
                </a:extLst>
              </a:tr>
              <a:tr h="313764">
                <a:tc>
                  <a:txBody>
                    <a:bodyPr/>
                    <a:lstStyle/>
                    <a:p>
                      <a:r>
                        <a:rPr kumimoji="1" lang="ja-JP" altLang="en-US" sz="1200" dirty="0" smtClean="0">
                          <a:latin typeface="Meiryo UI" panose="020B0604030504040204" pitchFamily="50" charset="-128"/>
                          <a:ea typeface="Meiryo UI" panose="020B0604030504040204" pitchFamily="50" charset="-128"/>
                        </a:rPr>
                        <a:t>都市公園指定</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rPr>
                        <a:t>〇</a:t>
                      </a:r>
                      <a:endParaRPr kumimoji="1" lang="ja-JP" altLang="en-US" sz="14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rPr>
                        <a:t>〇</a:t>
                      </a:r>
                      <a:endParaRPr kumimoji="1" lang="ja-JP" altLang="en-US" sz="14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rPr>
                        <a:t>〇</a:t>
                      </a:r>
                      <a:endParaRPr kumimoji="1" lang="ja-JP" altLang="en-US" sz="1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354968314"/>
                  </a:ext>
                </a:extLst>
              </a:tr>
              <a:tr h="313764">
                <a:tc>
                  <a:txBody>
                    <a:bodyPr/>
                    <a:lstStyle/>
                    <a:p>
                      <a:r>
                        <a:rPr kumimoji="1" lang="ja-JP" altLang="en-US" sz="1200" dirty="0" smtClean="0">
                          <a:latin typeface="Meiryo UI" panose="020B0604030504040204" pitchFamily="50" charset="-128"/>
                          <a:ea typeface="Meiryo UI" panose="020B0604030504040204" pitchFamily="50" charset="-128"/>
                        </a:rPr>
                        <a:t>都市公園開設</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rPr>
                        <a:t>〇</a:t>
                      </a:r>
                      <a:endParaRPr kumimoji="1" lang="ja-JP" altLang="en-US" sz="14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64217987"/>
                  </a:ext>
                </a:extLst>
              </a:tr>
              <a:tr h="313764">
                <a:tc>
                  <a:txBody>
                    <a:bodyPr/>
                    <a:lstStyle/>
                    <a:p>
                      <a:r>
                        <a:rPr kumimoji="1" lang="ja-JP" altLang="en-US" sz="1200" dirty="0" smtClean="0">
                          <a:latin typeface="Meiryo UI" panose="020B0604030504040204" pitchFamily="50" charset="-128"/>
                          <a:ea typeface="Meiryo UI" panose="020B0604030504040204" pitchFamily="50" charset="-128"/>
                        </a:rPr>
                        <a:t>発掘調査</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rPr>
                        <a:t>済</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rPr>
                        <a:t>一部済</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rPr>
                        <a:t>一部済</a:t>
                      </a:r>
                      <a:endParaRPr kumimoji="1" lang="ja-JP" altLang="en-US" sz="12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468548548"/>
                  </a:ext>
                </a:extLst>
              </a:tr>
              <a:tr h="313764">
                <a:tc>
                  <a:txBody>
                    <a:bodyPr/>
                    <a:lstStyle/>
                    <a:p>
                      <a:r>
                        <a:rPr kumimoji="1" lang="ja-JP" altLang="en-US" sz="1200" dirty="0" smtClean="0">
                          <a:latin typeface="Meiryo UI" panose="020B0604030504040204" pitchFamily="50" charset="-128"/>
                          <a:ea typeface="Meiryo UI" panose="020B0604030504040204" pitchFamily="50" charset="-128"/>
                        </a:rPr>
                        <a:t>所管</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rPr>
                        <a:t>建設局</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rPr>
                        <a:t>建設局</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100" dirty="0" smtClean="0">
                          <a:latin typeface="Meiryo UI" panose="020B0604030504040204" pitchFamily="50" charset="-128"/>
                          <a:ea typeface="Meiryo UI" panose="020B0604030504040204" pitchFamily="50" charset="-128"/>
                        </a:rPr>
                        <a:t>経済戦略局</a:t>
                      </a:r>
                      <a:endParaRPr kumimoji="1" lang="ja-JP" altLang="en-US" sz="12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703764391"/>
                  </a:ext>
                </a:extLst>
              </a:tr>
            </a:tbl>
          </a:graphicData>
        </a:graphic>
      </p:graphicFrame>
      <p:cxnSp>
        <p:nvCxnSpPr>
          <p:cNvPr id="7" name="直線矢印コネクタ 6"/>
          <p:cNvCxnSpPr/>
          <p:nvPr/>
        </p:nvCxnSpPr>
        <p:spPr>
          <a:xfrm flipH="1" flipV="1">
            <a:off x="4498127" y="5751323"/>
            <a:ext cx="1419348" cy="780982"/>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5965133" y="6403765"/>
            <a:ext cx="1680268" cy="307777"/>
          </a:xfrm>
          <a:prstGeom prst="rect">
            <a:avLst/>
          </a:prstGeom>
          <a:noFill/>
        </p:spPr>
        <p:txBody>
          <a:bodyPr wrap="none" rtlCol="0">
            <a:spAutoFit/>
          </a:bodyPr>
          <a:lstStyle/>
          <a:p>
            <a:r>
              <a:rPr kumimoji="1" lang="ja-JP" altLang="en-US" sz="1400" b="1" dirty="0" smtClean="0">
                <a:latin typeface="Meiryo UI" panose="020B0604030504040204" pitchFamily="50" charset="-128"/>
                <a:ea typeface="Meiryo UI" panose="020B0604030504040204" pitchFamily="50" charset="-128"/>
              </a:rPr>
              <a:t>市民開放予定エリア</a:t>
            </a:r>
            <a:endParaRPr kumimoji="1" lang="ja-JP" altLang="en-US" sz="1400" b="1" dirty="0">
              <a:latin typeface="Meiryo UI" panose="020B0604030504040204" pitchFamily="50" charset="-128"/>
              <a:ea typeface="Meiryo UI" panose="020B0604030504040204" pitchFamily="50" charset="-128"/>
            </a:endParaRPr>
          </a:p>
        </p:txBody>
      </p:sp>
      <p:sp>
        <p:nvSpPr>
          <p:cNvPr id="11" name="正方形/長方形 10"/>
          <p:cNvSpPr/>
          <p:nvPr/>
        </p:nvSpPr>
        <p:spPr>
          <a:xfrm rot="437787">
            <a:off x="1815838" y="5132727"/>
            <a:ext cx="870964" cy="948230"/>
          </a:xfrm>
          <a:custGeom>
            <a:avLst/>
            <a:gdLst>
              <a:gd name="connsiteX0" fmla="*/ 0 w 841733"/>
              <a:gd name="connsiteY0" fmla="*/ 0 h 925633"/>
              <a:gd name="connsiteX1" fmla="*/ 841733 w 841733"/>
              <a:gd name="connsiteY1" fmla="*/ 0 h 925633"/>
              <a:gd name="connsiteX2" fmla="*/ 841733 w 841733"/>
              <a:gd name="connsiteY2" fmla="*/ 925633 h 925633"/>
              <a:gd name="connsiteX3" fmla="*/ 0 w 841733"/>
              <a:gd name="connsiteY3" fmla="*/ 925633 h 925633"/>
              <a:gd name="connsiteX4" fmla="*/ 0 w 841733"/>
              <a:gd name="connsiteY4" fmla="*/ 0 h 925633"/>
              <a:gd name="connsiteX0" fmla="*/ 0 w 841733"/>
              <a:gd name="connsiteY0" fmla="*/ 0 h 925633"/>
              <a:gd name="connsiteX1" fmla="*/ 802862 w 841733"/>
              <a:gd name="connsiteY1" fmla="*/ 4977 h 925633"/>
              <a:gd name="connsiteX2" fmla="*/ 841733 w 841733"/>
              <a:gd name="connsiteY2" fmla="*/ 925633 h 925633"/>
              <a:gd name="connsiteX3" fmla="*/ 0 w 841733"/>
              <a:gd name="connsiteY3" fmla="*/ 925633 h 925633"/>
              <a:gd name="connsiteX4" fmla="*/ 0 w 841733"/>
              <a:gd name="connsiteY4" fmla="*/ 0 h 925633"/>
              <a:gd name="connsiteX0" fmla="*/ 0 w 895220"/>
              <a:gd name="connsiteY0" fmla="*/ 0 h 931955"/>
              <a:gd name="connsiteX1" fmla="*/ 802862 w 895220"/>
              <a:gd name="connsiteY1" fmla="*/ 4977 h 931955"/>
              <a:gd name="connsiteX2" fmla="*/ 895220 w 895220"/>
              <a:gd name="connsiteY2" fmla="*/ 931955 h 931955"/>
              <a:gd name="connsiteX3" fmla="*/ 0 w 895220"/>
              <a:gd name="connsiteY3" fmla="*/ 925633 h 931955"/>
              <a:gd name="connsiteX4" fmla="*/ 0 w 895220"/>
              <a:gd name="connsiteY4" fmla="*/ 0 h 931955"/>
              <a:gd name="connsiteX0" fmla="*/ 0 w 895220"/>
              <a:gd name="connsiteY0" fmla="*/ 0 h 931955"/>
              <a:gd name="connsiteX1" fmla="*/ 765649 w 895220"/>
              <a:gd name="connsiteY1" fmla="*/ 22912 h 931955"/>
              <a:gd name="connsiteX2" fmla="*/ 895220 w 895220"/>
              <a:gd name="connsiteY2" fmla="*/ 931955 h 931955"/>
              <a:gd name="connsiteX3" fmla="*/ 0 w 895220"/>
              <a:gd name="connsiteY3" fmla="*/ 925633 h 931955"/>
              <a:gd name="connsiteX4" fmla="*/ 0 w 895220"/>
              <a:gd name="connsiteY4" fmla="*/ 0 h 931955"/>
              <a:gd name="connsiteX0" fmla="*/ 0 w 870964"/>
              <a:gd name="connsiteY0" fmla="*/ 0 h 948230"/>
              <a:gd name="connsiteX1" fmla="*/ 765649 w 870964"/>
              <a:gd name="connsiteY1" fmla="*/ 22912 h 948230"/>
              <a:gd name="connsiteX2" fmla="*/ 870964 w 870964"/>
              <a:gd name="connsiteY2" fmla="*/ 948230 h 948230"/>
              <a:gd name="connsiteX3" fmla="*/ 0 w 870964"/>
              <a:gd name="connsiteY3" fmla="*/ 925633 h 948230"/>
              <a:gd name="connsiteX4" fmla="*/ 0 w 870964"/>
              <a:gd name="connsiteY4" fmla="*/ 0 h 948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964" h="948230">
                <a:moveTo>
                  <a:pt x="0" y="0"/>
                </a:moveTo>
                <a:lnTo>
                  <a:pt x="765649" y="22912"/>
                </a:lnTo>
                <a:lnTo>
                  <a:pt x="870964" y="948230"/>
                </a:lnTo>
                <a:lnTo>
                  <a:pt x="0" y="925633"/>
                </a:lnTo>
                <a:lnTo>
                  <a:pt x="0" y="0"/>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1860901" y="5503173"/>
            <a:ext cx="646331" cy="276999"/>
          </a:xfrm>
          <a:prstGeom prst="rect">
            <a:avLst/>
          </a:prstGeom>
          <a:noFill/>
        </p:spPr>
        <p:txBody>
          <a:bodyPr wrap="none" rtlCol="0">
            <a:spAutoFit/>
          </a:bodyPr>
          <a:lstStyle/>
          <a:p>
            <a:r>
              <a:rPr kumimoji="1" lang="ja-JP" altLang="en-US" sz="1200" b="1" dirty="0" smtClean="0">
                <a:latin typeface="Meiryo UI" panose="020B0604030504040204" pitchFamily="50" charset="-128"/>
                <a:ea typeface="Meiryo UI" panose="020B0604030504040204" pitchFamily="50" charset="-128"/>
              </a:rPr>
              <a:t>未開放</a:t>
            </a:r>
            <a:endParaRPr kumimoji="1" lang="ja-JP" altLang="en-US" sz="1200" b="1" dirty="0">
              <a:latin typeface="Meiryo UI" panose="020B0604030504040204" pitchFamily="50" charset="-128"/>
              <a:ea typeface="Meiryo UI" panose="020B0604030504040204" pitchFamily="50" charset="-128"/>
            </a:endParaRPr>
          </a:p>
        </p:txBody>
      </p:sp>
      <p:sp>
        <p:nvSpPr>
          <p:cNvPr id="13" name="正方形/長方形 12"/>
          <p:cNvSpPr/>
          <p:nvPr/>
        </p:nvSpPr>
        <p:spPr>
          <a:xfrm>
            <a:off x="5257182" y="5159969"/>
            <a:ext cx="3791091" cy="646331"/>
          </a:xfrm>
          <a:prstGeom prst="rect">
            <a:avLst/>
          </a:prstGeom>
        </p:spPr>
        <p:txBody>
          <a:bodyPr wrap="square">
            <a:spAutoFit/>
          </a:bodyPr>
          <a:lstStyle/>
          <a:p>
            <a:r>
              <a:rPr lang="ja-JP" altLang="ja-JP" sz="1200" dirty="0" smtClean="0"/>
              <a:t>史跡</a:t>
            </a:r>
            <a:r>
              <a:rPr lang="ja-JP" altLang="ja-JP" sz="1200" dirty="0"/>
              <a:t>であることから、民間への</a:t>
            </a:r>
            <a:r>
              <a:rPr lang="ja-JP" altLang="en-US" sz="1200" dirty="0"/>
              <a:t>貸付</a:t>
            </a:r>
            <a:r>
              <a:rPr lang="ja-JP" altLang="ja-JP" sz="1200" dirty="0"/>
              <a:t>は行っておらず</a:t>
            </a:r>
            <a:r>
              <a:rPr lang="ja-JP" altLang="ja-JP" sz="1200" dirty="0" smtClean="0"/>
              <a:t>、</a:t>
            </a:r>
            <a:r>
              <a:rPr lang="ja-JP" altLang="en-US" sz="1200" dirty="0" smtClean="0"/>
              <a:t>大阪</a:t>
            </a:r>
            <a:r>
              <a:rPr lang="ja-JP" altLang="ja-JP" sz="1200" dirty="0" smtClean="0"/>
              <a:t>市</a:t>
            </a:r>
            <a:r>
              <a:rPr lang="ja-JP" altLang="ja-JP" sz="1200" dirty="0"/>
              <a:t>が関与している公的なイベント</a:t>
            </a:r>
            <a:r>
              <a:rPr lang="ja-JP" altLang="en-US" sz="1200" dirty="0"/>
              <a:t>等において「行政財産の目的外使用」</a:t>
            </a:r>
            <a:r>
              <a:rPr lang="ja-JP" altLang="ja-JP" sz="1200" dirty="0"/>
              <a:t>を許可している。</a:t>
            </a:r>
            <a:endParaRPr lang="en-US" altLang="ja-JP" sz="1200" dirty="0"/>
          </a:p>
        </p:txBody>
      </p:sp>
      <p:sp>
        <p:nvSpPr>
          <p:cNvPr id="14" name="正方形/長方形 13"/>
          <p:cNvSpPr/>
          <p:nvPr/>
        </p:nvSpPr>
        <p:spPr>
          <a:xfrm>
            <a:off x="5284760" y="3540415"/>
            <a:ext cx="3704578" cy="1550809"/>
          </a:xfrm>
          <a:prstGeom prst="rect">
            <a:avLst/>
          </a:prstGeom>
          <a:solidFill>
            <a:schemeClr val="accent4">
              <a:lumMod val="20000"/>
              <a:lumOff val="80000"/>
            </a:schemeClr>
          </a:solidFill>
          <a:ln>
            <a:solidFill>
              <a:schemeClr val="accent2"/>
            </a:solidFill>
          </a:ln>
        </p:spPr>
        <p:txBody>
          <a:bodyPr wrap="square">
            <a:spAutoFit/>
          </a:bodyPr>
          <a:lstStyle/>
          <a:p>
            <a:pPr marL="285750" indent="-285750">
              <a:lnSpc>
                <a:spcPct val="150000"/>
              </a:lnSpc>
              <a:buFont typeface="Wingdings" panose="05000000000000000000" pitchFamily="2" charset="2"/>
              <a:buChar char="Ø"/>
            </a:pPr>
            <a:r>
              <a:rPr lang="en-US" altLang="ja-JP" sz="1300" dirty="0" smtClean="0">
                <a:latin typeface="Meiryo UI" panose="020B0604030504040204" pitchFamily="50" charset="-128"/>
                <a:ea typeface="Meiryo UI" panose="020B0604030504040204" pitchFamily="50" charset="-128"/>
              </a:rPr>
              <a:t>G20</a:t>
            </a:r>
            <a:r>
              <a:rPr lang="ja-JP" altLang="ja-JP" sz="1300" dirty="0">
                <a:latin typeface="Meiryo UI" panose="020B0604030504040204" pitchFamily="50" charset="-128"/>
                <a:ea typeface="Meiryo UI" panose="020B0604030504040204" pitchFamily="50" charset="-128"/>
              </a:rPr>
              <a:t>サミット　</a:t>
            </a:r>
            <a:r>
              <a:rPr lang="en-US" altLang="ja-JP" sz="1300" dirty="0">
                <a:latin typeface="Meiryo UI" panose="020B0604030504040204" pitchFamily="50" charset="-128"/>
                <a:ea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rPr>
              <a:t>   5/ 7</a:t>
            </a:r>
            <a:r>
              <a:rPr lang="ja-JP" altLang="ja-JP"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  7/10</a:t>
            </a:r>
            <a:endParaRPr lang="ja-JP" altLang="ja-JP" sz="1300" dirty="0">
              <a:latin typeface="Meiryo UI" panose="020B0604030504040204" pitchFamily="50" charset="-128"/>
              <a:ea typeface="Meiryo UI" panose="020B0604030504040204" pitchFamily="50" charset="-128"/>
            </a:endParaRPr>
          </a:p>
          <a:p>
            <a:pPr marL="285750" indent="-285750">
              <a:lnSpc>
                <a:spcPct val="150000"/>
              </a:lnSpc>
              <a:buFont typeface="Wingdings" panose="05000000000000000000" pitchFamily="2" charset="2"/>
              <a:buChar char="Ø"/>
            </a:pPr>
            <a:r>
              <a:rPr lang="ja-JP" altLang="ja-JP" sz="1300" dirty="0" smtClean="0">
                <a:latin typeface="Meiryo UI" panose="020B0604030504040204" pitchFamily="50" charset="-128"/>
                <a:ea typeface="Meiryo UI" panose="020B0604030504040204" pitchFamily="50" charset="-128"/>
              </a:rPr>
              <a:t>中秋</a:t>
            </a:r>
            <a:r>
              <a:rPr lang="ja-JP" altLang="ja-JP" sz="1300" dirty="0">
                <a:latin typeface="Meiryo UI" panose="020B0604030504040204" pitchFamily="50" charset="-128"/>
                <a:ea typeface="Meiryo UI" panose="020B0604030504040204" pitchFamily="50" charset="-128"/>
              </a:rPr>
              <a:t>明月祭　　　</a:t>
            </a:r>
            <a:r>
              <a:rPr lang="en-US" altLang="ja-JP" sz="1300" dirty="0">
                <a:latin typeface="Meiryo UI" panose="020B0604030504040204" pitchFamily="50" charset="-128"/>
                <a:ea typeface="Meiryo UI" panose="020B0604030504040204" pitchFamily="50" charset="-128"/>
              </a:rPr>
              <a:t>10/ 8</a:t>
            </a:r>
            <a:r>
              <a:rPr lang="ja-JP" altLang="ja-JP" sz="1300" dirty="0">
                <a:latin typeface="Meiryo UI" panose="020B0604030504040204" pitchFamily="50" charset="-128"/>
                <a:ea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rPr>
              <a:t>10/15</a:t>
            </a:r>
            <a:r>
              <a:rPr lang="ja-JP" altLang="en-US" sz="1300" dirty="0" smtClean="0">
                <a:latin typeface="Meiryo UI" panose="020B0604030504040204" pitchFamily="50" charset="-128"/>
                <a:ea typeface="Meiryo UI" panose="020B0604030504040204" pitchFamily="50" charset="-128"/>
              </a:rPr>
              <a:t>（毎年）</a:t>
            </a:r>
            <a:endParaRPr lang="ja-JP" altLang="ja-JP" sz="1300" dirty="0">
              <a:latin typeface="Meiryo UI" panose="020B0604030504040204" pitchFamily="50" charset="-128"/>
              <a:ea typeface="Meiryo UI" panose="020B0604030504040204" pitchFamily="50" charset="-128"/>
            </a:endParaRPr>
          </a:p>
          <a:p>
            <a:pPr marL="285750" indent="-285750">
              <a:lnSpc>
                <a:spcPct val="150000"/>
              </a:lnSpc>
              <a:buFont typeface="Wingdings" panose="05000000000000000000" pitchFamily="2" charset="2"/>
              <a:buChar char="Ø"/>
            </a:pPr>
            <a:r>
              <a:rPr lang="ja-JP" altLang="ja-JP" sz="1300" dirty="0" smtClean="0">
                <a:latin typeface="Meiryo UI" panose="020B0604030504040204" pitchFamily="50" charset="-128"/>
                <a:ea typeface="Meiryo UI" panose="020B0604030504040204" pitchFamily="50" charset="-128"/>
              </a:rPr>
              <a:t>中央</a:t>
            </a:r>
            <a:r>
              <a:rPr lang="ja-JP" altLang="ja-JP" sz="1300" dirty="0">
                <a:latin typeface="Meiryo UI" panose="020B0604030504040204" pitchFamily="50" charset="-128"/>
                <a:ea typeface="Meiryo UI" panose="020B0604030504040204" pitchFamily="50" charset="-128"/>
              </a:rPr>
              <a:t>区民祭り　　</a:t>
            </a:r>
            <a:r>
              <a:rPr lang="en-US" altLang="ja-JP" sz="1300" dirty="0">
                <a:latin typeface="Meiryo UI" panose="020B0604030504040204" pitchFamily="50" charset="-128"/>
                <a:ea typeface="Meiryo UI" panose="020B0604030504040204" pitchFamily="50" charset="-128"/>
              </a:rPr>
              <a:t>10/15</a:t>
            </a:r>
            <a:r>
              <a:rPr lang="ja-JP" altLang="ja-JP" sz="1300" dirty="0">
                <a:latin typeface="Meiryo UI" panose="020B0604030504040204" pitchFamily="50" charset="-128"/>
                <a:ea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rPr>
              <a:t>10/22</a:t>
            </a:r>
            <a:r>
              <a:rPr lang="ja-JP" altLang="en-US" sz="1300" dirty="0" smtClean="0">
                <a:latin typeface="Meiryo UI" panose="020B0604030504040204" pitchFamily="50" charset="-128"/>
                <a:ea typeface="Meiryo UI" panose="020B0604030504040204" pitchFamily="50" charset="-128"/>
              </a:rPr>
              <a:t>（毎年）</a:t>
            </a:r>
            <a:endParaRPr lang="ja-JP" altLang="ja-JP" sz="1300" dirty="0">
              <a:latin typeface="Meiryo UI" panose="020B0604030504040204" pitchFamily="50" charset="-128"/>
              <a:ea typeface="Meiryo UI" panose="020B0604030504040204" pitchFamily="50" charset="-128"/>
            </a:endParaRPr>
          </a:p>
          <a:p>
            <a:pPr marL="285750" indent="-285750">
              <a:lnSpc>
                <a:spcPct val="150000"/>
              </a:lnSpc>
              <a:buFont typeface="Wingdings" panose="05000000000000000000" pitchFamily="2" charset="2"/>
              <a:buChar char="Ø"/>
            </a:pPr>
            <a:r>
              <a:rPr lang="ja-JP" altLang="ja-JP" sz="1300" dirty="0" smtClean="0">
                <a:latin typeface="Meiryo UI" panose="020B0604030504040204" pitchFamily="50" charset="-128"/>
                <a:ea typeface="Meiryo UI" panose="020B0604030504040204" pitchFamily="50" charset="-128"/>
              </a:rPr>
              <a:t>四</a:t>
            </a:r>
            <a:r>
              <a:rPr lang="ja-JP" altLang="ja-JP" sz="1300" dirty="0">
                <a:latin typeface="Meiryo UI" panose="020B0604030504040204" pitchFamily="50" charset="-128"/>
                <a:ea typeface="Meiryo UI" panose="020B0604030504040204" pitchFamily="50" charset="-128"/>
              </a:rPr>
              <a:t>天王寺ワッソ</a:t>
            </a:r>
            <a:r>
              <a:rPr lang="en-US" altLang="ja-JP" sz="1300" dirty="0">
                <a:latin typeface="Meiryo UI" panose="020B0604030504040204" pitchFamily="50" charset="-128"/>
                <a:ea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rPr>
              <a:t>10/28</a:t>
            </a:r>
            <a:r>
              <a:rPr lang="ja-JP" altLang="ja-JP"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11/  </a:t>
            </a:r>
            <a:r>
              <a:rPr lang="en-US" altLang="ja-JP" sz="1300" dirty="0" smtClean="0">
                <a:latin typeface="Meiryo UI" panose="020B0604030504040204" pitchFamily="50" charset="-128"/>
                <a:ea typeface="Meiryo UI" panose="020B0604030504040204" pitchFamily="50" charset="-128"/>
              </a:rPr>
              <a:t>6</a:t>
            </a:r>
            <a:r>
              <a:rPr lang="ja-JP" altLang="en-US" sz="1300" dirty="0" smtClean="0">
                <a:latin typeface="Meiryo UI" panose="020B0604030504040204" pitchFamily="50" charset="-128"/>
                <a:ea typeface="Meiryo UI" panose="020B0604030504040204" pitchFamily="50" charset="-128"/>
              </a:rPr>
              <a:t>（毎年）</a:t>
            </a:r>
            <a:endParaRPr lang="ja-JP" altLang="ja-JP" sz="1300" dirty="0">
              <a:latin typeface="Meiryo UI" panose="020B0604030504040204" pitchFamily="50" charset="-128"/>
              <a:ea typeface="Meiryo UI" panose="020B0604030504040204" pitchFamily="50" charset="-128"/>
            </a:endParaRPr>
          </a:p>
          <a:p>
            <a:pPr marL="285750" indent="-285750">
              <a:lnSpc>
                <a:spcPct val="150000"/>
              </a:lnSpc>
              <a:buFont typeface="Wingdings" panose="05000000000000000000" pitchFamily="2" charset="2"/>
              <a:buChar char="Ø"/>
            </a:pPr>
            <a:r>
              <a:rPr lang="ja-JP" altLang="ja-JP" sz="1300" dirty="0" smtClean="0">
                <a:latin typeface="Meiryo UI" panose="020B0604030504040204" pitchFamily="50" charset="-128"/>
                <a:ea typeface="Meiryo UI" panose="020B0604030504040204" pitchFamily="50" charset="-128"/>
              </a:rPr>
              <a:t>大阪</a:t>
            </a:r>
            <a:r>
              <a:rPr lang="ja-JP" altLang="ja-JP" sz="1300" dirty="0">
                <a:latin typeface="Meiryo UI" panose="020B0604030504040204" pitchFamily="50" charset="-128"/>
                <a:ea typeface="Meiryo UI" panose="020B0604030504040204" pitchFamily="50" charset="-128"/>
              </a:rPr>
              <a:t>マラソン　</a:t>
            </a:r>
            <a:r>
              <a:rPr lang="en-US" altLang="ja-JP" sz="1300" dirty="0" smtClean="0">
                <a:latin typeface="Meiryo UI" panose="020B0604030504040204" pitchFamily="50" charset="-128"/>
                <a:ea typeface="Meiryo UI" panose="020B0604030504040204" pitchFamily="50" charset="-128"/>
              </a:rPr>
              <a:t>  </a:t>
            </a:r>
            <a:r>
              <a:rPr lang="ja-JP" altLang="ja-JP" sz="1300" dirty="0">
                <a:latin typeface="Meiryo UI" panose="020B0604030504040204" pitchFamily="50" charset="-128"/>
                <a:ea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rPr>
              <a:t>11/28</a:t>
            </a:r>
            <a:r>
              <a:rPr lang="ja-JP" altLang="ja-JP" sz="1300" dirty="0">
                <a:latin typeface="Meiryo UI" panose="020B0604030504040204" pitchFamily="50" charset="-128"/>
                <a:ea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rPr>
              <a:t>12/ 2</a:t>
            </a:r>
            <a:r>
              <a:rPr lang="ja-JP" altLang="en-US" sz="1300" dirty="0" smtClean="0">
                <a:latin typeface="Meiryo UI" panose="020B0604030504040204" pitchFamily="50" charset="-128"/>
                <a:ea typeface="Meiryo UI" panose="020B0604030504040204" pitchFamily="50" charset="-128"/>
              </a:rPr>
              <a:t>（毎年）</a:t>
            </a:r>
            <a:endParaRPr lang="ja-JP" altLang="ja-JP" sz="1300" dirty="0">
              <a:latin typeface="Meiryo UI" panose="020B0604030504040204" pitchFamily="50" charset="-128"/>
              <a:ea typeface="Meiryo UI" panose="020B0604030504040204" pitchFamily="50" charset="-128"/>
            </a:endParaRPr>
          </a:p>
        </p:txBody>
      </p:sp>
      <p:sp>
        <p:nvSpPr>
          <p:cNvPr id="15" name="正方形/長方形 14"/>
          <p:cNvSpPr/>
          <p:nvPr/>
        </p:nvSpPr>
        <p:spPr>
          <a:xfrm>
            <a:off x="5206571" y="3168928"/>
            <a:ext cx="3238387" cy="369332"/>
          </a:xfrm>
          <a:prstGeom prst="rect">
            <a:avLst/>
          </a:prstGeom>
        </p:spPr>
        <p:txBody>
          <a:bodyPr wrap="none">
            <a:spAutoFit/>
          </a:bodyPr>
          <a:lstStyle/>
          <a:p>
            <a:pPr>
              <a:lnSpc>
                <a:spcPct val="150000"/>
              </a:lnSpc>
            </a:pPr>
            <a:r>
              <a:rPr lang="ja-JP" altLang="en-US" sz="1200" b="1" dirty="0" smtClean="0">
                <a:latin typeface="Meiryo UI" panose="020B0604030504040204" pitchFamily="50" charset="-128"/>
                <a:ea typeface="Meiryo UI" panose="020B0604030504040204" pitchFamily="50" charset="-128"/>
              </a:rPr>
              <a:t>■南ブロック</a:t>
            </a:r>
            <a:r>
              <a:rPr lang="ja-JP" altLang="en-US" sz="1200" b="1" dirty="0">
                <a:latin typeface="Meiryo UI" panose="020B0604030504040204" pitchFamily="50" charset="-128"/>
                <a:ea typeface="Meiryo UI" panose="020B0604030504040204" pitchFamily="50" charset="-128"/>
              </a:rPr>
              <a:t>でのイベント開催等実績（</a:t>
            </a:r>
            <a:r>
              <a:rPr lang="en-US" altLang="ja-JP" sz="1200" b="1" dirty="0">
                <a:latin typeface="Meiryo UI" panose="020B0604030504040204" pitchFamily="50" charset="-128"/>
                <a:ea typeface="Meiryo UI" panose="020B0604030504040204" pitchFamily="50" charset="-128"/>
              </a:rPr>
              <a:t>2018</a:t>
            </a:r>
            <a:r>
              <a:rPr lang="ja-JP" altLang="en-US" sz="1200" b="1" dirty="0">
                <a:latin typeface="Meiryo UI" panose="020B0604030504040204" pitchFamily="50" charset="-128"/>
                <a:ea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endParaRPr>
          </a:p>
        </p:txBody>
      </p:sp>
      <p:sp>
        <p:nvSpPr>
          <p:cNvPr id="48" name="正方形/長方形 47"/>
          <p:cNvSpPr/>
          <p:nvPr/>
        </p:nvSpPr>
        <p:spPr>
          <a:xfrm>
            <a:off x="5186073" y="848383"/>
            <a:ext cx="1672253" cy="369332"/>
          </a:xfrm>
          <a:prstGeom prst="rect">
            <a:avLst/>
          </a:prstGeom>
        </p:spPr>
        <p:txBody>
          <a:bodyPr wrap="none">
            <a:spAutoFit/>
          </a:bodyPr>
          <a:lstStyle/>
          <a:p>
            <a:pPr>
              <a:lnSpc>
                <a:spcPct val="150000"/>
              </a:lnSpc>
            </a:pPr>
            <a:r>
              <a:rPr lang="ja-JP" altLang="en-US" sz="1200" b="1" dirty="0" smtClean="0">
                <a:latin typeface="Meiryo UI" panose="020B0604030504040204" pitchFamily="50" charset="-128"/>
                <a:ea typeface="Meiryo UI" panose="020B0604030504040204" pitchFamily="50" charset="-128"/>
              </a:rPr>
              <a:t>■難波宮跡公園　諸元</a:t>
            </a:r>
            <a:endParaRPr lang="en-US" altLang="ja-JP" sz="1200" b="1"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28A64507-C155-4F95-8498-376511543CB4}" type="slidenum">
              <a:rPr kumimoji="1" lang="ja-JP" altLang="en-US" smtClean="0"/>
              <a:t>12</a:t>
            </a:fld>
            <a:endParaRPr kumimoji="1" lang="ja-JP" altLang="en-US"/>
          </a:p>
        </p:txBody>
      </p:sp>
    </p:spTree>
    <p:extLst>
      <p:ext uri="{BB962C8B-B14F-4D97-AF65-F5344CB8AC3E}">
        <p14:creationId xmlns:p14="http://schemas.microsoft.com/office/powerpoint/2010/main" val="572191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5338460" y="1106533"/>
            <a:ext cx="3622659" cy="1788070"/>
          </a:xfrm>
          <a:prstGeom prst="roundRect">
            <a:avLst>
              <a:gd name="adj" fmla="val 10823"/>
            </a:avLst>
          </a:prstGeom>
          <a:noFill/>
          <a:ln>
            <a:solidFill>
              <a:schemeClr val="accent1"/>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291722" y="131419"/>
            <a:ext cx="8526693" cy="384721"/>
          </a:xfrm>
          <a:prstGeom prst="rect">
            <a:avLst/>
          </a:prstGeom>
        </p:spPr>
        <p:txBody>
          <a:bodyPr wrap="none">
            <a:spAutoFit/>
          </a:bodyPr>
          <a:lstStyle/>
          <a:p>
            <a:r>
              <a:rPr lang="ja-JP" altLang="en-US" sz="1900" b="1" dirty="0">
                <a:latin typeface="Meiryo UI" panose="020B0604030504040204" pitchFamily="50" charset="-128"/>
                <a:ea typeface="Meiryo UI" panose="020B0604030504040204" pitchFamily="50" charset="-128"/>
              </a:rPr>
              <a:t>副首都</a:t>
            </a:r>
            <a:r>
              <a:rPr lang="ja-JP" altLang="en-US" sz="1900" b="1" dirty="0" smtClean="0">
                <a:latin typeface="Meiryo UI" panose="020B0604030504040204" pitchFamily="50" charset="-128"/>
                <a:ea typeface="Meiryo UI" panose="020B0604030504040204" pitchFamily="50" charset="-128"/>
              </a:rPr>
              <a:t>推進</a:t>
            </a:r>
            <a:r>
              <a:rPr lang="ja-JP" altLang="en-US" sz="1900" b="1" dirty="0">
                <a:latin typeface="Meiryo UI" panose="020B0604030504040204" pitchFamily="50" charset="-128"/>
                <a:ea typeface="Meiryo UI" panose="020B0604030504040204" pitchFamily="50" charset="-128"/>
              </a:rPr>
              <a:t>本部会議</a:t>
            </a:r>
            <a:r>
              <a:rPr lang="ja-JP" altLang="en-US" sz="1900" b="1" dirty="0" smtClean="0">
                <a:latin typeface="Meiryo UI" panose="020B0604030504040204" pitchFamily="50" charset="-128"/>
                <a:ea typeface="Meiryo UI" panose="020B0604030504040204" pitchFamily="50" charset="-128"/>
              </a:rPr>
              <a:t>で提言のあった「テクノロジー</a:t>
            </a:r>
            <a:r>
              <a:rPr lang="ja-JP" altLang="en-US" sz="1900" b="1" dirty="0">
                <a:latin typeface="Meiryo UI" panose="020B0604030504040204" pitchFamily="50" charset="-128"/>
                <a:ea typeface="Meiryo UI" panose="020B0604030504040204" pitchFamily="50" charset="-128"/>
              </a:rPr>
              <a:t>を生かした</a:t>
            </a:r>
            <a:r>
              <a:rPr lang="ja-JP" altLang="en-US" sz="1900" b="1" dirty="0" smtClean="0">
                <a:latin typeface="Meiryo UI" panose="020B0604030504040204" pitchFamily="50" charset="-128"/>
                <a:ea typeface="Meiryo UI" panose="020B0604030504040204" pitchFamily="50" charset="-128"/>
              </a:rPr>
              <a:t>歴史遺産</a:t>
            </a:r>
            <a:r>
              <a:rPr lang="ja-JP" altLang="en-US" sz="1900" b="1" dirty="0">
                <a:latin typeface="Meiryo UI" panose="020B0604030504040204" pitchFamily="50" charset="-128"/>
                <a:ea typeface="Meiryo UI" panose="020B0604030504040204" pitchFamily="50" charset="-128"/>
              </a:rPr>
              <a:t>の魅力</a:t>
            </a:r>
            <a:r>
              <a:rPr lang="ja-JP" altLang="en-US" sz="1900" b="1" dirty="0" smtClean="0">
                <a:latin typeface="Meiryo UI" panose="020B0604030504040204" pitchFamily="50" charset="-128"/>
                <a:ea typeface="Meiryo UI" panose="020B0604030504040204" pitchFamily="50" charset="-128"/>
              </a:rPr>
              <a:t>向上」</a:t>
            </a:r>
            <a:endParaRPr lang="ja-JP" altLang="en-US" sz="1900" b="1" dirty="0">
              <a:latin typeface="Meiryo UI" panose="020B0604030504040204" pitchFamily="50" charset="-128"/>
              <a:ea typeface="Meiryo UI" panose="020B0604030504040204" pitchFamily="50" charset="-128"/>
            </a:endParaRPr>
          </a:p>
        </p:txBody>
      </p:sp>
      <p:cxnSp>
        <p:nvCxnSpPr>
          <p:cNvPr id="5" name="直線コネクタ 4"/>
          <p:cNvCxnSpPr/>
          <p:nvPr/>
        </p:nvCxnSpPr>
        <p:spPr>
          <a:xfrm>
            <a:off x="336379" y="547059"/>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7" name="表 6"/>
          <p:cNvGraphicFramePr>
            <a:graphicFrameLocks noGrp="1"/>
          </p:cNvGraphicFramePr>
          <p:nvPr>
            <p:extLst/>
          </p:nvPr>
        </p:nvGraphicFramePr>
        <p:xfrm>
          <a:off x="202051" y="1096698"/>
          <a:ext cx="4690288" cy="5344246"/>
        </p:xfrm>
        <a:graphic>
          <a:graphicData uri="http://schemas.openxmlformats.org/drawingml/2006/table">
            <a:tbl>
              <a:tblPr firstRow="1" bandRow="1">
                <a:tableStyleId>{5940675A-B579-460E-94D1-54222C63F5DA}</a:tableStyleId>
              </a:tblPr>
              <a:tblGrid>
                <a:gridCol w="1310005">
                  <a:extLst>
                    <a:ext uri="{9D8B030D-6E8A-4147-A177-3AD203B41FA5}">
                      <a16:colId xmlns:a16="http://schemas.microsoft.com/office/drawing/2014/main" val="3887528016"/>
                    </a:ext>
                  </a:extLst>
                </a:gridCol>
                <a:gridCol w="3380283">
                  <a:extLst>
                    <a:ext uri="{9D8B030D-6E8A-4147-A177-3AD203B41FA5}">
                      <a16:colId xmlns:a16="http://schemas.microsoft.com/office/drawing/2014/main" val="2813754576"/>
                    </a:ext>
                  </a:extLst>
                </a:gridCol>
              </a:tblGrid>
              <a:tr h="319059">
                <a:tc>
                  <a:txBody>
                    <a:bodyPr/>
                    <a:lstStyle/>
                    <a:p>
                      <a:pPr algn="ctr"/>
                      <a:r>
                        <a:rPr kumimoji="1" lang="ja-JP" altLang="en-US" sz="1400" b="1" dirty="0" smtClean="0">
                          <a:latin typeface="Meiryo UI" panose="020B0604030504040204" pitchFamily="50" charset="-128"/>
                          <a:ea typeface="Meiryo UI" panose="020B0604030504040204" pitchFamily="50" charset="-128"/>
                        </a:rPr>
                        <a:t>発言者</a:t>
                      </a:r>
                      <a:endParaRPr kumimoji="1" lang="ja-JP" altLang="en-US" sz="1400" b="1" dirty="0">
                        <a:latin typeface="Meiryo UI" panose="020B0604030504040204" pitchFamily="50" charset="-128"/>
                        <a:ea typeface="Meiryo UI" panose="020B0604030504040204" pitchFamily="50" charset="-128"/>
                      </a:endParaRPr>
                    </a:p>
                  </a:txBody>
                  <a:tcPr>
                    <a:solidFill>
                      <a:schemeClr val="accent2">
                        <a:lumMod val="20000"/>
                        <a:lumOff val="80000"/>
                      </a:schemeClr>
                    </a:solidFill>
                  </a:tcPr>
                </a:tc>
                <a:tc>
                  <a:txBody>
                    <a:bodyPr/>
                    <a:lstStyle/>
                    <a:p>
                      <a:pPr algn="ctr"/>
                      <a:r>
                        <a:rPr kumimoji="1" lang="ja-JP" altLang="en-US" sz="1400" b="1" dirty="0" smtClean="0">
                          <a:latin typeface="Meiryo UI" panose="020B0604030504040204" pitchFamily="50" charset="-128"/>
                          <a:ea typeface="Meiryo UI" panose="020B0604030504040204" pitchFamily="50" charset="-128"/>
                        </a:rPr>
                        <a:t>発言内容</a:t>
                      </a:r>
                      <a:endParaRPr kumimoji="1" lang="ja-JP" altLang="en-US" sz="1400" b="1" dirty="0">
                        <a:latin typeface="Meiryo UI" panose="020B0604030504040204" pitchFamily="50" charset="-128"/>
                        <a:ea typeface="Meiryo UI" panose="020B0604030504040204" pitchFamily="50" charset="-128"/>
                      </a:endParaRPr>
                    </a:p>
                  </a:txBody>
                  <a:tcPr>
                    <a:solidFill>
                      <a:schemeClr val="accent2">
                        <a:lumMod val="20000"/>
                        <a:lumOff val="80000"/>
                      </a:schemeClr>
                    </a:solidFill>
                  </a:tcPr>
                </a:tc>
                <a:extLst>
                  <a:ext uri="{0D108BD9-81ED-4DB2-BD59-A6C34878D82A}">
                    <a16:rowId xmlns:a16="http://schemas.microsoft.com/office/drawing/2014/main" val="1797521532"/>
                  </a:ext>
                </a:extLst>
              </a:tr>
              <a:tr h="2632241">
                <a:tc>
                  <a:txBody>
                    <a:bodyPr/>
                    <a:lstStyle/>
                    <a:p>
                      <a:r>
                        <a:rPr kumimoji="1" lang="ja-JP" altLang="en-US" sz="1400" dirty="0" smtClean="0">
                          <a:latin typeface="Meiryo UI" panose="020B0604030504040204" pitchFamily="50" charset="-128"/>
                          <a:ea typeface="Meiryo UI" panose="020B0604030504040204" pitchFamily="50" charset="-128"/>
                        </a:rPr>
                        <a:t>上山特別顧問</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marL="285750" indent="-285750">
                        <a:buFont typeface="Arial" panose="020B0604020202020204" pitchFamily="34" charset="0"/>
                        <a:buChar char="•"/>
                      </a:pPr>
                      <a:r>
                        <a:rPr kumimoji="1" lang="ja-JP" altLang="en-US" sz="1300" dirty="0" smtClean="0">
                          <a:latin typeface="Meiryo UI" panose="020B0604030504040204" pitchFamily="50" charset="-128"/>
                          <a:ea typeface="Meiryo UI" panose="020B0604030504040204" pitchFamily="50" charset="-128"/>
                        </a:rPr>
                        <a:t>百舌鳥・古市古墳群が世界遺産に登録され、万博に向けて非常にいいタイミング。その立ち上がりに、データや３</a:t>
                      </a:r>
                      <a:r>
                        <a:rPr kumimoji="1" lang="en-US" altLang="ja-JP" sz="1300" dirty="0" smtClean="0">
                          <a:latin typeface="Meiryo UI" panose="020B0604030504040204" pitchFamily="50" charset="-128"/>
                          <a:ea typeface="Meiryo UI" panose="020B0604030504040204" pitchFamily="50" charset="-128"/>
                        </a:rPr>
                        <a:t>D</a:t>
                      </a:r>
                      <a:r>
                        <a:rPr kumimoji="1" lang="ja-JP" altLang="en-US" sz="1300" dirty="0" smtClean="0">
                          <a:latin typeface="Meiryo UI" panose="020B0604030504040204" pitchFamily="50" charset="-128"/>
                          <a:ea typeface="Meiryo UI" panose="020B0604030504040204" pitchFamily="50" charset="-128"/>
                        </a:rPr>
                        <a:t>を使った立体的な体感展示などの可能性を探求してはどうか。</a:t>
                      </a:r>
                      <a:endParaRPr kumimoji="1" lang="en-US" altLang="ja-JP" sz="13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kumimoji="1" lang="ja-JP" altLang="en-US" sz="8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300" dirty="0" smtClean="0">
                          <a:latin typeface="Meiryo UI" panose="020B0604030504040204" pitchFamily="50" charset="-128"/>
                          <a:ea typeface="Meiryo UI" panose="020B0604030504040204" pitchFamily="50" charset="-128"/>
                        </a:rPr>
                        <a:t>例えば難波宮は、都心に眠る歴史遺産。百舌鳥・古市古墳群と難波宮の両方合わせ、</a:t>
                      </a:r>
                      <a:r>
                        <a:rPr kumimoji="1" lang="ja-JP" altLang="en-US" sz="13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テクノロジーを使って、大阪の歴史的な深みがアピールできればおもしろい。</a:t>
                      </a:r>
                      <a:r>
                        <a:rPr kumimoji="1" lang="ja-JP" altLang="en-US" sz="1300" dirty="0" smtClean="0">
                          <a:latin typeface="Meiryo UI" panose="020B0604030504040204" pitchFamily="50" charset="-128"/>
                          <a:ea typeface="Meiryo UI" panose="020B0604030504040204" pitchFamily="50" charset="-128"/>
                        </a:rPr>
                        <a:t>（中略）</a:t>
                      </a:r>
                    </a:p>
                    <a:p>
                      <a:pPr marL="285750" indent="-285750">
                        <a:buFont typeface="Arial" panose="020B0604020202020204" pitchFamily="34" charset="0"/>
                        <a:buChar char="•"/>
                      </a:pPr>
                      <a:endParaRPr kumimoji="1" lang="en-US" altLang="ja-JP" sz="8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300" dirty="0" smtClean="0">
                          <a:latin typeface="Meiryo UI" panose="020B0604030504040204" pitchFamily="50" charset="-128"/>
                          <a:ea typeface="Meiryo UI" panose="020B0604030504040204" pitchFamily="50" charset="-128"/>
                        </a:rPr>
                        <a:t>データテイメントを大阪のスマートシティ戦略の一つの柱として考えている。何カ所か場所を決めて実験してはどうか。</a:t>
                      </a:r>
                      <a:endParaRPr kumimoji="1" lang="ja-JP" altLang="en-US" sz="13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725824982"/>
                  </a:ext>
                </a:extLst>
              </a:tr>
              <a:tr h="1675062">
                <a:tc>
                  <a:txBody>
                    <a:bodyPr/>
                    <a:lstStyle/>
                    <a:p>
                      <a:r>
                        <a:rPr kumimoji="1" lang="ja-JP" altLang="en-US" sz="1400" dirty="0" smtClean="0">
                          <a:latin typeface="Meiryo UI" panose="020B0604030504040204" pitchFamily="50" charset="-128"/>
                          <a:ea typeface="Meiryo UI" panose="020B0604030504040204" pitchFamily="50" charset="-128"/>
                        </a:rPr>
                        <a:t>吉村本部長</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marL="285750" indent="-285750">
                        <a:buFont typeface="Arial" panose="020B0604020202020204" pitchFamily="34" charset="0"/>
                        <a:buChar char="•"/>
                      </a:pPr>
                      <a:r>
                        <a:rPr kumimoji="1" lang="ja-JP" altLang="en-US" sz="1300" b="0" u="none" dirty="0" smtClean="0">
                          <a:effectLst/>
                          <a:latin typeface="Meiryo UI" panose="020B0604030504040204" pitchFamily="50" charset="-128"/>
                          <a:ea typeface="Meiryo UI" panose="020B0604030504040204" pitchFamily="50" charset="-128"/>
                        </a:rPr>
                        <a:t>森之宮エリアは凄いポテンシャルあると思う</a:t>
                      </a:r>
                      <a:r>
                        <a:rPr kumimoji="1" lang="ja-JP" altLang="en-US" sz="1300" b="0" dirty="0" smtClean="0">
                          <a:effectLst/>
                          <a:latin typeface="Meiryo UI" panose="020B0604030504040204" pitchFamily="50" charset="-128"/>
                          <a:ea typeface="Meiryo UI" panose="020B0604030504040204" pitchFamily="50" charset="-128"/>
                        </a:rPr>
                        <a:t>。</a:t>
                      </a:r>
                      <a:r>
                        <a:rPr kumimoji="1" lang="ja-JP" altLang="en-US" sz="1300" dirty="0" smtClean="0">
                          <a:latin typeface="Meiryo UI" panose="020B0604030504040204" pitchFamily="50" charset="-128"/>
                          <a:ea typeface="Meiryo UI" panose="020B0604030504040204" pitchFamily="50" charset="-128"/>
                        </a:rPr>
                        <a:t>今、西の拠点で夢洲をやっているが、東の拠点で大阪城公園を中心に森之宮は凄く将来性がある。</a:t>
                      </a:r>
                      <a:endParaRPr kumimoji="1" lang="en-US" altLang="ja-JP" sz="13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kumimoji="1" lang="en-US" altLang="ja-JP" sz="8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3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難波宮は大阪城公園の真横。大阪城公園を中心に、森之宮のまちづくりに難波宮も入れればすごいエリアになるのではないか。</a:t>
                      </a:r>
                      <a:endParaRPr kumimoji="1" lang="ja-JP" altLang="en-US" sz="13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656499099"/>
                  </a:ext>
                </a:extLst>
              </a:tr>
              <a:tr h="717884">
                <a:tc>
                  <a:txBody>
                    <a:bodyPr/>
                    <a:lstStyle/>
                    <a:p>
                      <a:r>
                        <a:rPr kumimoji="1" lang="ja-JP" altLang="en-US" sz="1400" dirty="0" smtClean="0">
                          <a:latin typeface="Meiryo UI" panose="020B0604030504040204" pitchFamily="50" charset="-128"/>
                          <a:ea typeface="Meiryo UI" panose="020B0604030504040204" pitchFamily="50" charset="-128"/>
                        </a:rPr>
                        <a:t>松井副本部長</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marL="285750" indent="-285750">
                        <a:buFont typeface="Arial" panose="020B0604020202020204" pitchFamily="34" charset="0"/>
                        <a:buChar char="•"/>
                      </a:pPr>
                      <a:r>
                        <a:rPr kumimoji="1" lang="ja-JP" altLang="en-US" sz="1300" dirty="0" smtClean="0">
                          <a:latin typeface="Meiryo UI" panose="020B0604030504040204" pitchFamily="50" charset="-128"/>
                          <a:ea typeface="Meiryo UI" panose="020B0604030504040204" pitchFamily="50" charset="-128"/>
                        </a:rPr>
                        <a:t>難波宮含め、今の</a:t>
                      </a:r>
                      <a:r>
                        <a:rPr kumimoji="1" lang="ja-JP" altLang="en-US" sz="13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大阪のにぎわいをつくる観光戦略としては集客できるものを具体的にプランニングしてもらいたい</a:t>
                      </a:r>
                      <a:endParaRPr kumimoji="1" lang="ja-JP" altLang="en-US" sz="13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432199784"/>
                  </a:ext>
                </a:extLst>
              </a:tr>
            </a:tbl>
          </a:graphicData>
        </a:graphic>
      </p:graphicFrame>
      <p:pic>
        <p:nvPicPr>
          <p:cNvPr id="8" name="図 7"/>
          <p:cNvPicPr>
            <a:picLocks noChangeAspect="1"/>
          </p:cNvPicPr>
          <p:nvPr/>
        </p:nvPicPr>
        <p:blipFill>
          <a:blip r:embed="rId2"/>
          <a:stretch>
            <a:fillRect/>
          </a:stretch>
        </p:blipFill>
        <p:spPr>
          <a:xfrm>
            <a:off x="5801338" y="1596368"/>
            <a:ext cx="1552557" cy="1167996"/>
          </a:xfrm>
          <a:prstGeom prst="rect">
            <a:avLst/>
          </a:prstGeom>
        </p:spPr>
      </p:pic>
      <p:pic>
        <p:nvPicPr>
          <p:cNvPr id="10" name="図 9"/>
          <p:cNvPicPr>
            <a:picLocks noChangeAspect="1"/>
          </p:cNvPicPr>
          <p:nvPr/>
        </p:nvPicPr>
        <p:blipFill rotWithShape="1">
          <a:blip r:embed="rId3"/>
          <a:srcRect t="21997" b="8431"/>
          <a:stretch/>
        </p:blipFill>
        <p:spPr>
          <a:xfrm>
            <a:off x="7681919" y="1604926"/>
            <a:ext cx="928169" cy="1152000"/>
          </a:xfrm>
          <a:prstGeom prst="rect">
            <a:avLst/>
          </a:prstGeom>
        </p:spPr>
      </p:pic>
      <p:pic>
        <p:nvPicPr>
          <p:cNvPr id="11" name="図 10"/>
          <p:cNvPicPr>
            <a:picLocks noChangeAspect="1"/>
          </p:cNvPicPr>
          <p:nvPr/>
        </p:nvPicPr>
        <p:blipFill rotWithShape="1">
          <a:blip r:embed="rId4"/>
          <a:srcRect l="34342" t="30635" r="16970" b="20100"/>
          <a:stretch/>
        </p:blipFill>
        <p:spPr>
          <a:xfrm>
            <a:off x="5441427" y="5130220"/>
            <a:ext cx="2304000" cy="1310724"/>
          </a:xfrm>
          <a:prstGeom prst="rect">
            <a:avLst/>
          </a:prstGeom>
        </p:spPr>
      </p:pic>
      <p:sp>
        <p:nvSpPr>
          <p:cNvPr id="12" name="正方形/長方形 11"/>
          <p:cNvSpPr/>
          <p:nvPr/>
        </p:nvSpPr>
        <p:spPr>
          <a:xfrm>
            <a:off x="200281" y="665665"/>
            <a:ext cx="4692058" cy="338554"/>
          </a:xfrm>
          <a:prstGeom prst="rect">
            <a:avLst/>
          </a:prstGeom>
          <a:solidFill>
            <a:schemeClr val="accent1">
              <a:lumMod val="20000"/>
              <a:lumOff val="80000"/>
            </a:schemeClr>
          </a:solidFill>
          <a:ln>
            <a:solidFill>
              <a:schemeClr val="bg1">
                <a:lumMod val="50000"/>
              </a:schemeClr>
            </a:solidFill>
          </a:ln>
        </p:spPr>
        <p:txBody>
          <a:bodyPr wrap="square">
            <a:spAutoFit/>
          </a:bodyPr>
          <a:lstStyle/>
          <a:p>
            <a:pPr algn="ctr"/>
            <a:r>
              <a:rPr lang="ja-JP" altLang="en-US" sz="1600" b="1" dirty="0" smtClean="0">
                <a:latin typeface="Meiryo UI" panose="020B0604030504040204" pitchFamily="50" charset="-128"/>
                <a:ea typeface="Meiryo UI" panose="020B0604030504040204" pitchFamily="50" charset="-128"/>
              </a:rPr>
              <a:t>特別顧問から</a:t>
            </a:r>
            <a:r>
              <a:rPr lang="ja-JP" altLang="en-US" sz="1600" b="1" dirty="0">
                <a:latin typeface="Meiryo UI" panose="020B0604030504040204" pitchFamily="50" charset="-128"/>
                <a:ea typeface="Meiryo UI" panose="020B0604030504040204" pitchFamily="50" charset="-128"/>
              </a:rPr>
              <a:t>の</a:t>
            </a:r>
            <a:r>
              <a:rPr lang="ja-JP" altLang="en-US" sz="1600" b="1" dirty="0" smtClean="0">
                <a:latin typeface="Meiryo UI" panose="020B0604030504040204" pitchFamily="50" charset="-128"/>
                <a:ea typeface="Meiryo UI" panose="020B0604030504040204" pitchFamily="50" charset="-128"/>
              </a:rPr>
              <a:t>提言と知事・市長の発言</a:t>
            </a:r>
            <a:endParaRPr lang="ja-JP" altLang="en-US" sz="1600" b="1" dirty="0">
              <a:latin typeface="Meiryo UI" panose="020B0604030504040204" pitchFamily="50" charset="-128"/>
              <a:ea typeface="Meiryo UI" panose="020B0604030504040204" pitchFamily="50" charset="-128"/>
            </a:endParaRPr>
          </a:p>
        </p:txBody>
      </p:sp>
      <p:sp>
        <p:nvSpPr>
          <p:cNvPr id="13" name="正方形/長方形 12"/>
          <p:cNvSpPr/>
          <p:nvPr/>
        </p:nvSpPr>
        <p:spPr>
          <a:xfrm>
            <a:off x="5355770" y="665665"/>
            <a:ext cx="3605349" cy="338554"/>
          </a:xfrm>
          <a:prstGeom prst="rect">
            <a:avLst/>
          </a:prstGeom>
          <a:solidFill>
            <a:schemeClr val="accent1">
              <a:lumMod val="20000"/>
              <a:lumOff val="80000"/>
            </a:schemeClr>
          </a:solidFill>
          <a:ln>
            <a:solidFill>
              <a:schemeClr val="bg1">
                <a:lumMod val="50000"/>
              </a:schemeClr>
            </a:solidFill>
          </a:ln>
        </p:spPr>
        <p:txBody>
          <a:bodyPr wrap="square">
            <a:spAutoFit/>
          </a:bodyPr>
          <a:lstStyle/>
          <a:p>
            <a:pPr algn="ctr"/>
            <a:r>
              <a:rPr lang="ja-JP" altLang="en-US" sz="1600" b="1" dirty="0" smtClean="0">
                <a:latin typeface="Meiryo UI" panose="020B0604030504040204" pitchFamily="50" charset="-128"/>
                <a:ea typeface="Meiryo UI" panose="020B0604030504040204" pitchFamily="50" charset="-128"/>
              </a:rPr>
              <a:t>テクノロジーによる魅力向上（例）</a:t>
            </a:r>
            <a:endParaRPr lang="ja-JP" altLang="en-US" sz="1600" b="1" dirty="0">
              <a:latin typeface="Meiryo UI" panose="020B0604030504040204" pitchFamily="50" charset="-128"/>
              <a:ea typeface="Meiryo UI" panose="020B0604030504040204" pitchFamily="50" charset="-128"/>
            </a:endParaRPr>
          </a:p>
        </p:txBody>
      </p:sp>
      <p:sp>
        <p:nvSpPr>
          <p:cNvPr id="14" name="山形 13"/>
          <p:cNvSpPr/>
          <p:nvPr/>
        </p:nvSpPr>
        <p:spPr>
          <a:xfrm>
            <a:off x="4962055" y="672942"/>
            <a:ext cx="324000" cy="32400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5" name="図 14"/>
          <p:cNvPicPr>
            <a:picLocks noChangeAspect="1"/>
          </p:cNvPicPr>
          <p:nvPr/>
        </p:nvPicPr>
        <p:blipFill rotWithShape="1">
          <a:blip r:embed="rId5"/>
          <a:srcRect l="53925" t="46981" r="2750" b="34008"/>
          <a:stretch/>
        </p:blipFill>
        <p:spPr>
          <a:xfrm>
            <a:off x="5421085" y="3369987"/>
            <a:ext cx="3564000" cy="1097609"/>
          </a:xfrm>
          <a:prstGeom prst="rect">
            <a:avLst/>
          </a:prstGeom>
        </p:spPr>
      </p:pic>
      <p:pic>
        <p:nvPicPr>
          <p:cNvPr id="16" name="図 15"/>
          <p:cNvPicPr>
            <a:picLocks noChangeAspect="1"/>
          </p:cNvPicPr>
          <p:nvPr/>
        </p:nvPicPr>
        <p:blipFill>
          <a:blip r:embed="rId6"/>
          <a:stretch>
            <a:fillRect/>
          </a:stretch>
        </p:blipFill>
        <p:spPr>
          <a:xfrm>
            <a:off x="7827344" y="5143283"/>
            <a:ext cx="967658" cy="1257955"/>
          </a:xfrm>
          <a:prstGeom prst="rect">
            <a:avLst/>
          </a:prstGeom>
        </p:spPr>
      </p:pic>
      <p:sp>
        <p:nvSpPr>
          <p:cNvPr id="18" name="テキスト ボックス 17"/>
          <p:cNvSpPr txBox="1"/>
          <p:nvPr/>
        </p:nvSpPr>
        <p:spPr>
          <a:xfrm>
            <a:off x="5398935" y="3080489"/>
            <a:ext cx="3398687" cy="307777"/>
          </a:xfrm>
          <a:prstGeom prst="rect">
            <a:avLst/>
          </a:prstGeom>
          <a:noFill/>
        </p:spPr>
        <p:txBody>
          <a:bodyPr wrap="none" rtlCol="0">
            <a:spAutoFit/>
          </a:bodyPr>
          <a:lstStyle/>
          <a:p>
            <a:r>
              <a:rPr kumimoji="1" lang="ja-JP" altLang="en-US" sz="1400" b="1" dirty="0" smtClean="0">
                <a:latin typeface="Meiryo UI" panose="020B0604030504040204" pitchFamily="50" charset="-128"/>
                <a:ea typeface="Meiryo UI" panose="020B0604030504040204" pitchFamily="50" charset="-128"/>
              </a:rPr>
              <a:t>■</a:t>
            </a:r>
            <a:r>
              <a:rPr kumimoji="1" lang="en-US" altLang="ja-JP" sz="1400" b="1" dirty="0" smtClean="0">
                <a:latin typeface="Meiryo UI" panose="020B0604030504040204" pitchFamily="50" charset="-128"/>
                <a:ea typeface="Meiryo UI" panose="020B0604030504040204" pitchFamily="50" charset="-128"/>
              </a:rPr>
              <a:t>AR</a:t>
            </a:r>
            <a:r>
              <a:rPr kumimoji="1" lang="ja-JP" altLang="en-US" sz="1300" b="1" dirty="0" smtClean="0">
                <a:latin typeface="Meiryo UI" panose="020B0604030504040204" pitchFamily="50" charset="-128"/>
                <a:ea typeface="Meiryo UI" panose="020B0604030504040204" pitchFamily="50" charset="-128"/>
              </a:rPr>
              <a:t>（拡張現実）</a:t>
            </a:r>
            <a:r>
              <a:rPr kumimoji="1" lang="ja-JP" altLang="en-US" sz="1400" b="1" dirty="0" smtClean="0">
                <a:latin typeface="Meiryo UI" panose="020B0604030504040204" pitchFamily="50" charset="-128"/>
                <a:ea typeface="Meiryo UI" panose="020B0604030504040204" pitchFamily="50" charset="-128"/>
              </a:rPr>
              <a:t>による歴史のガイダンス</a:t>
            </a:r>
            <a:endParaRPr kumimoji="1" lang="ja-JP" altLang="en-US" sz="1400" b="1"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5338460" y="1189986"/>
            <a:ext cx="3643946" cy="307777"/>
          </a:xfrm>
          <a:prstGeom prst="rect">
            <a:avLst/>
          </a:prstGeom>
          <a:noFill/>
        </p:spPr>
        <p:txBody>
          <a:bodyPr wrap="none" rtlCol="0">
            <a:spAutoFit/>
          </a:bodyPr>
          <a:lstStyle/>
          <a:p>
            <a:r>
              <a:rPr kumimoji="1" lang="ja-JP" altLang="en-US" sz="1400" b="1" dirty="0" smtClean="0">
                <a:latin typeface="Meiryo UI" panose="020B0604030504040204" pitchFamily="50" charset="-128"/>
                <a:ea typeface="Meiryo UI" panose="020B0604030504040204" pitchFamily="50" charset="-128"/>
              </a:rPr>
              <a:t>■</a:t>
            </a:r>
            <a:r>
              <a:rPr kumimoji="1" lang="en-US" altLang="ja-JP" sz="1400" b="1" dirty="0" smtClean="0">
                <a:latin typeface="Meiryo UI" panose="020B0604030504040204" pitchFamily="50" charset="-128"/>
                <a:ea typeface="Meiryo UI" panose="020B0604030504040204" pitchFamily="50" charset="-128"/>
              </a:rPr>
              <a:t>VR</a:t>
            </a:r>
            <a:r>
              <a:rPr kumimoji="1" lang="ja-JP" altLang="en-US" sz="1300" b="1" dirty="0" smtClean="0">
                <a:latin typeface="Meiryo UI" panose="020B0604030504040204" pitchFamily="50" charset="-128"/>
                <a:ea typeface="Meiryo UI" panose="020B0604030504040204" pitchFamily="50" charset="-128"/>
              </a:rPr>
              <a:t>（仮想現実）</a:t>
            </a:r>
            <a:r>
              <a:rPr kumimoji="1" lang="ja-JP" altLang="en-US" sz="1400" b="1" dirty="0" smtClean="0">
                <a:latin typeface="Meiryo UI" panose="020B0604030504040204" pitchFamily="50" charset="-128"/>
                <a:ea typeface="Meiryo UI" panose="020B0604030504040204" pitchFamily="50" charset="-128"/>
              </a:rPr>
              <a:t>を使った史跡・遺構の再現</a:t>
            </a:r>
            <a:endParaRPr kumimoji="1" lang="ja-JP" altLang="en-US" sz="1400" b="1" dirty="0">
              <a:latin typeface="Meiryo UI" panose="020B0604030504040204" pitchFamily="50" charset="-128"/>
              <a:ea typeface="Meiryo UI" panose="020B0604030504040204" pitchFamily="50" charset="-128"/>
            </a:endParaRPr>
          </a:p>
        </p:txBody>
      </p:sp>
      <p:sp>
        <p:nvSpPr>
          <p:cNvPr id="20" name="角丸四角形 19"/>
          <p:cNvSpPr/>
          <p:nvPr/>
        </p:nvSpPr>
        <p:spPr>
          <a:xfrm>
            <a:off x="5346530" y="3054244"/>
            <a:ext cx="3622659" cy="1583108"/>
          </a:xfrm>
          <a:prstGeom prst="roundRect">
            <a:avLst>
              <a:gd name="adj" fmla="val 10823"/>
            </a:avLst>
          </a:prstGeom>
          <a:noFill/>
          <a:ln>
            <a:solidFill>
              <a:schemeClr val="accent1"/>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角丸四角形 20"/>
          <p:cNvSpPr/>
          <p:nvPr/>
        </p:nvSpPr>
        <p:spPr>
          <a:xfrm>
            <a:off x="5333620" y="4773721"/>
            <a:ext cx="3622659" cy="1908000"/>
          </a:xfrm>
          <a:prstGeom prst="roundRect">
            <a:avLst>
              <a:gd name="adj" fmla="val 10823"/>
            </a:avLst>
          </a:prstGeom>
          <a:noFill/>
          <a:ln>
            <a:solidFill>
              <a:schemeClr val="accent1"/>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5396315" y="4799847"/>
            <a:ext cx="3438762" cy="307777"/>
          </a:xfrm>
          <a:prstGeom prst="rect">
            <a:avLst/>
          </a:prstGeom>
          <a:noFill/>
        </p:spPr>
        <p:txBody>
          <a:bodyPr wrap="none" rtlCol="0">
            <a:spAutoFit/>
          </a:bodyPr>
          <a:lstStyle/>
          <a:p>
            <a:r>
              <a:rPr kumimoji="1" lang="ja-JP" altLang="en-US" sz="1400" b="1" dirty="0" smtClean="0">
                <a:latin typeface="Meiryo UI" panose="020B0604030504040204" pitchFamily="50" charset="-128"/>
                <a:ea typeface="Meiryo UI" panose="020B0604030504040204" pitchFamily="50" charset="-128"/>
              </a:rPr>
              <a:t>■センサーや気象データを使った体験イベント</a:t>
            </a:r>
            <a:endParaRPr kumimoji="1" lang="ja-JP" altLang="en-US" sz="1400" b="1" dirty="0">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158714" y="6604686"/>
            <a:ext cx="3568606" cy="230832"/>
          </a:xfrm>
          <a:prstGeom prst="rect">
            <a:avLst/>
          </a:prstGeom>
          <a:noFill/>
        </p:spPr>
        <p:txBody>
          <a:bodyPr wrap="none" rtlCol="0">
            <a:spAutoFit/>
          </a:bodyPr>
          <a:lstStyle/>
          <a:p>
            <a:r>
              <a:rPr kumimoji="1" lang="ja-JP" altLang="en-US" sz="900" dirty="0" smtClean="0">
                <a:latin typeface="Meiryo UI" panose="020B0604030504040204" pitchFamily="50" charset="-128"/>
                <a:ea typeface="Meiryo UI" panose="020B0604030504040204" pitchFamily="50" charset="-128"/>
              </a:rPr>
              <a:t>出典：</a:t>
            </a:r>
            <a:r>
              <a:rPr kumimoji="1" lang="zh-TW" altLang="en-US" sz="900" dirty="0">
                <a:latin typeface="Meiryo UI" panose="020B0604030504040204" pitchFamily="50" charset="-128"/>
                <a:ea typeface="Meiryo UI" panose="020B0604030504040204" pitchFamily="50" charset="-128"/>
              </a:rPr>
              <a:t>第１９回　副首都推進本部会議</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2019.8</a:t>
            </a:r>
            <a:r>
              <a:rPr kumimoji="1" lang="ja-JP" altLang="en-US" sz="900" dirty="0" smtClean="0">
                <a:latin typeface="Meiryo UI" panose="020B0604030504040204" pitchFamily="50" charset="-128"/>
                <a:ea typeface="Meiryo UI" panose="020B0604030504040204" pitchFamily="50" charset="-128"/>
              </a:rPr>
              <a:t>）　議事録から要約</a:t>
            </a:r>
            <a:endParaRPr kumimoji="1" lang="ja-JP" altLang="en-US" sz="900" dirty="0">
              <a:latin typeface="Meiryo UI" panose="020B0604030504040204" pitchFamily="50" charset="-128"/>
              <a:ea typeface="Meiryo UI" panose="020B0604030504040204" pitchFamily="50" charset="-128"/>
            </a:endParaRPr>
          </a:p>
        </p:txBody>
      </p:sp>
      <p:sp>
        <p:nvSpPr>
          <p:cNvPr id="24" name="テキスト ボックス 23"/>
          <p:cNvSpPr txBox="1"/>
          <p:nvPr/>
        </p:nvSpPr>
        <p:spPr>
          <a:xfrm>
            <a:off x="5429191" y="6388395"/>
            <a:ext cx="2270173" cy="230832"/>
          </a:xfrm>
          <a:prstGeom prst="rect">
            <a:avLst/>
          </a:prstGeom>
          <a:noFill/>
        </p:spPr>
        <p:txBody>
          <a:bodyPr wrap="none" rtlCol="0">
            <a:spAutoFit/>
          </a:bodyPr>
          <a:lstStyle/>
          <a:p>
            <a:r>
              <a:rPr kumimoji="1" lang="ja-JP" altLang="en-US" sz="900" dirty="0" smtClean="0">
                <a:latin typeface="Meiryo UI" panose="020B0604030504040204" pitchFamily="50" charset="-128"/>
                <a:ea typeface="Meiryo UI" panose="020B0604030504040204" pitchFamily="50" charset="-128"/>
              </a:rPr>
              <a:t>高度センサーによるオリジナルストーリーのガイド</a:t>
            </a:r>
            <a:endParaRPr kumimoji="1" lang="ja-JP" altLang="en-US" sz="900"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7892581" y="6391085"/>
            <a:ext cx="748923" cy="230832"/>
          </a:xfrm>
          <a:prstGeom prst="rect">
            <a:avLst/>
          </a:prstGeom>
          <a:noFill/>
        </p:spPr>
        <p:txBody>
          <a:bodyPr wrap="none" rtlCol="0">
            <a:spAutoFit/>
          </a:bodyPr>
          <a:lstStyle/>
          <a:p>
            <a:r>
              <a:rPr kumimoji="1" lang="ja-JP" altLang="en-US" sz="900" dirty="0" smtClean="0">
                <a:latin typeface="Meiryo UI" panose="020B0604030504040204" pitchFamily="50" charset="-128"/>
                <a:ea typeface="Meiryo UI" panose="020B0604030504040204" pitchFamily="50" charset="-128"/>
              </a:rPr>
              <a:t>流れ星体験</a:t>
            </a:r>
            <a:endParaRPr kumimoji="1" lang="ja-JP" altLang="en-US" sz="900"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a:xfrm>
            <a:off x="7098033" y="6486981"/>
            <a:ext cx="2057400" cy="365125"/>
          </a:xfrm>
        </p:spPr>
        <p:txBody>
          <a:bodyPr/>
          <a:lstStyle/>
          <a:p>
            <a:fld id="{28A64507-C155-4F95-8498-376511543CB4}" type="slidenum">
              <a:rPr kumimoji="1" lang="ja-JP" altLang="en-US" smtClean="0"/>
              <a:t>2</a:t>
            </a:fld>
            <a:endParaRPr kumimoji="1" lang="ja-JP" altLang="en-US"/>
          </a:p>
        </p:txBody>
      </p:sp>
    </p:spTree>
    <p:extLst>
      <p:ext uri="{BB962C8B-B14F-4D97-AF65-F5344CB8AC3E}">
        <p14:creationId xmlns:p14="http://schemas.microsoft.com/office/powerpoint/2010/main" val="1893399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extLst/>
          </p:nvPr>
        </p:nvGraphicFramePr>
        <p:xfrm>
          <a:off x="671950" y="1262470"/>
          <a:ext cx="7992647" cy="5386523"/>
        </p:xfrm>
        <a:graphic>
          <a:graphicData uri="http://schemas.openxmlformats.org/drawingml/2006/table">
            <a:tbl>
              <a:tblPr firstRow="1" bandRow="1">
                <a:tableStyleId>{5940675A-B579-460E-94D1-54222C63F5DA}</a:tableStyleId>
              </a:tblPr>
              <a:tblGrid>
                <a:gridCol w="2124928">
                  <a:extLst>
                    <a:ext uri="{9D8B030D-6E8A-4147-A177-3AD203B41FA5}">
                      <a16:colId xmlns:a16="http://schemas.microsoft.com/office/drawing/2014/main" val="3663147993"/>
                    </a:ext>
                  </a:extLst>
                </a:gridCol>
                <a:gridCol w="2831199">
                  <a:extLst>
                    <a:ext uri="{9D8B030D-6E8A-4147-A177-3AD203B41FA5}">
                      <a16:colId xmlns:a16="http://schemas.microsoft.com/office/drawing/2014/main" val="2880685007"/>
                    </a:ext>
                  </a:extLst>
                </a:gridCol>
                <a:gridCol w="3036520">
                  <a:extLst>
                    <a:ext uri="{9D8B030D-6E8A-4147-A177-3AD203B41FA5}">
                      <a16:colId xmlns:a16="http://schemas.microsoft.com/office/drawing/2014/main" val="2751555829"/>
                    </a:ext>
                  </a:extLst>
                </a:gridCol>
              </a:tblGrid>
              <a:tr h="396053">
                <a:tc>
                  <a:txBody>
                    <a:bodyPr/>
                    <a:lstStyle/>
                    <a:p>
                      <a:pPr algn="ctr"/>
                      <a:r>
                        <a:rPr kumimoji="1" lang="ja-JP" altLang="en-US" sz="1600" b="1" dirty="0" smtClean="0">
                          <a:latin typeface="Meiryo UI" panose="020B0604030504040204" pitchFamily="50" charset="-128"/>
                          <a:ea typeface="Meiryo UI" panose="020B0604030504040204" pitchFamily="50" charset="-128"/>
                        </a:rPr>
                        <a:t>先端技術</a:t>
                      </a:r>
                      <a:endParaRPr kumimoji="1" lang="ja-JP" altLang="en-US" sz="1600" b="1"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gridSpan="2">
                  <a:txBody>
                    <a:bodyPr/>
                    <a:lstStyle/>
                    <a:p>
                      <a:pPr algn="ctr"/>
                      <a:r>
                        <a:rPr kumimoji="1" lang="ja-JP" altLang="en-US" sz="1600" b="1" dirty="0" smtClean="0">
                          <a:latin typeface="Meiryo UI" panose="020B0604030504040204" pitchFamily="50" charset="-128"/>
                          <a:ea typeface="Meiryo UI" panose="020B0604030504040204" pitchFamily="50" charset="-128"/>
                        </a:rPr>
                        <a:t>事例</a:t>
                      </a:r>
                      <a:endParaRPr kumimoji="1" lang="ja-JP" altLang="en-US" sz="1600" b="1"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3437150922"/>
                  </a:ext>
                </a:extLst>
              </a:tr>
              <a:tr h="474540">
                <a:tc>
                  <a:txBody>
                    <a:bodyPr/>
                    <a:lstStyle/>
                    <a:p>
                      <a:r>
                        <a:rPr kumimoji="1" lang="ja-JP" altLang="en-US" sz="1600" b="1" dirty="0" smtClean="0">
                          <a:latin typeface="Meiryo UI" panose="020B0604030504040204" pitchFamily="50" charset="-128"/>
                          <a:ea typeface="Meiryo UI" panose="020B0604030504040204" pitchFamily="50" charset="-128"/>
                        </a:rPr>
                        <a:t>デジタルサイネージ</a:t>
                      </a:r>
                      <a:endParaRPr kumimoji="1" lang="ja-JP" altLang="en-US" sz="1600" b="1" dirty="0">
                        <a:latin typeface="Meiryo UI" panose="020B0604030504040204" pitchFamily="50" charset="-128"/>
                        <a:ea typeface="Meiryo UI" panose="020B0604030504040204" pitchFamily="50" charset="-128"/>
                      </a:endParaRPr>
                    </a:p>
                  </a:txBody>
                  <a:tcPr>
                    <a:lnB w="12700" cap="flat" cmpd="sng" algn="ctr">
                      <a:solidFill>
                        <a:schemeClr val="tx1"/>
                      </a:solidFill>
                      <a:prstDash val="dash"/>
                      <a:round/>
                      <a:headEnd type="none" w="med" len="med"/>
                      <a:tailEnd type="none" w="med" len="med"/>
                    </a:lnB>
                  </a:tcPr>
                </a:tc>
                <a:tc rowSpan="2">
                  <a:txBody>
                    <a:bodyPr/>
                    <a:lstStyle/>
                    <a:p>
                      <a:r>
                        <a:rPr kumimoji="1" lang="ja-JP" altLang="en-US" sz="1400" b="1" dirty="0" smtClean="0">
                          <a:latin typeface="Meiryo UI" panose="020B0604030504040204" pitchFamily="50" charset="-128"/>
                          <a:ea typeface="Meiryo UI" panose="020B0604030504040204" pitchFamily="50" charset="-128"/>
                        </a:rPr>
                        <a:t>■デジタルサイネージの展示</a:t>
                      </a:r>
                      <a:endParaRPr kumimoji="1" lang="ja-JP" altLang="en-US" sz="1400" b="1" dirty="0">
                        <a:latin typeface="Meiryo UI" panose="020B0604030504040204" pitchFamily="50" charset="-128"/>
                        <a:ea typeface="Meiryo UI" panose="020B0604030504040204" pitchFamily="50" charset="-128"/>
                      </a:endParaRPr>
                    </a:p>
                  </a:txBody>
                  <a:tcPr>
                    <a:lnR w="12700" cap="flat" cmpd="sng" algn="ctr">
                      <a:solidFill>
                        <a:schemeClr val="tx1"/>
                      </a:solidFill>
                      <a:prstDash val="solid"/>
                      <a:round/>
                      <a:headEnd type="none" w="med" len="med"/>
                      <a:tailEnd type="none" w="med" len="med"/>
                    </a:lnR>
                  </a:tcPr>
                </a:tc>
                <a:tc rowSpan="2">
                  <a:txBody>
                    <a:bodyPr/>
                    <a:lstStyle/>
                    <a:p>
                      <a:r>
                        <a:rPr kumimoji="1" lang="ja-JP" altLang="en-US" sz="1400" b="1" dirty="0" smtClean="0">
                          <a:latin typeface="Meiryo UI" panose="020B0604030504040204" pitchFamily="50" charset="-128"/>
                          <a:ea typeface="Meiryo UI" panose="020B0604030504040204" pitchFamily="50" charset="-128"/>
                        </a:rPr>
                        <a:t>■デジタルサイネージの案内</a:t>
                      </a:r>
                      <a:endParaRPr kumimoji="1" lang="ja-JP" altLang="en-US" sz="1600" b="1"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215461278"/>
                  </a:ext>
                </a:extLst>
              </a:tr>
              <a:tr h="992071">
                <a:tc>
                  <a:txBody>
                    <a:bodyPr/>
                    <a:lstStyle/>
                    <a:p>
                      <a:pPr marL="171450" indent="-171450">
                        <a:buFont typeface="Arial" panose="020B0604020202020204" pitchFamily="34" charset="0"/>
                        <a:buChar char="•"/>
                      </a:pPr>
                      <a:r>
                        <a:rPr kumimoji="1" lang="ja-JP" altLang="en-US" sz="1200" b="0" dirty="0" smtClean="0">
                          <a:latin typeface="Meiryo UI" panose="020B0604030504040204" pitchFamily="50" charset="-128"/>
                          <a:ea typeface="Meiryo UI" panose="020B0604030504040204" pitchFamily="50" charset="-128"/>
                        </a:rPr>
                        <a:t>展示内容や展示案内をデザイン性を持たせてわかりやすく表示</a:t>
                      </a:r>
                      <a:endParaRPr kumimoji="1" lang="ja-JP" altLang="en-US" sz="1200" b="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tcPr>
                </a:tc>
                <a:tc vMerge="1">
                  <a:txBody>
                    <a:bodyPr/>
                    <a:lstStyle/>
                    <a:p>
                      <a:endParaRPr kumimoji="1" lang="ja-JP" altLang="en-US" sz="16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tcPr>
                </a:tc>
                <a:tc vMerge="1">
                  <a:txBody>
                    <a:bodyPr/>
                    <a:lstStyle/>
                    <a:p>
                      <a:endParaRPr kumimoji="1" lang="ja-JP" altLang="en-US"/>
                    </a:p>
                  </a:txBody>
                  <a:tcPr/>
                </a:tc>
                <a:extLst>
                  <a:ext uri="{0D108BD9-81ED-4DB2-BD59-A6C34878D82A}">
                    <a16:rowId xmlns:a16="http://schemas.microsoft.com/office/drawing/2014/main" val="63894808"/>
                  </a:ext>
                </a:extLst>
              </a:tr>
              <a:tr h="698318">
                <a:tc>
                  <a:txBody>
                    <a:bodyPr/>
                    <a:lstStyle/>
                    <a:p>
                      <a:r>
                        <a:rPr kumimoji="1" lang="ja-JP" altLang="en-US" sz="1600" b="1" dirty="0" smtClean="0">
                          <a:latin typeface="Meiryo UI" panose="020B0604030504040204" pitchFamily="50" charset="-128"/>
                          <a:ea typeface="Meiryo UI" panose="020B0604030504040204" pitchFamily="50" charset="-128"/>
                        </a:rPr>
                        <a:t>スマホ音声ガイド</a:t>
                      </a:r>
                      <a:endParaRPr kumimoji="1" lang="en-US" altLang="ja-JP" sz="1600" b="1" dirty="0" smtClean="0">
                        <a:latin typeface="Meiryo UI" panose="020B0604030504040204" pitchFamily="50" charset="-128"/>
                        <a:ea typeface="Meiryo UI" panose="020B0604030504040204" pitchFamily="50" charset="-128"/>
                      </a:endParaRPr>
                    </a:p>
                    <a:p>
                      <a:r>
                        <a:rPr kumimoji="1" lang="ja-JP" altLang="en-US" sz="1600" b="1" dirty="0" smtClean="0">
                          <a:latin typeface="Meiryo UI" panose="020B0604030504040204" pitchFamily="50" charset="-128"/>
                          <a:ea typeface="Meiryo UI" panose="020B0604030504040204" pitchFamily="50" charset="-128"/>
                        </a:rPr>
                        <a:t>／多言語対応</a:t>
                      </a:r>
                      <a:endParaRPr kumimoji="1" lang="ja-JP" altLang="en-US" sz="1600" b="1" dirty="0">
                        <a:latin typeface="Meiryo UI" panose="020B0604030504040204" pitchFamily="50" charset="-128"/>
                        <a:ea typeface="Meiryo UI" panose="020B0604030504040204" pitchFamily="50" charset="-128"/>
                      </a:endParaRPr>
                    </a:p>
                  </a:txBody>
                  <a:tcPr>
                    <a:lnB w="12700" cap="flat" cmpd="sng" algn="ctr">
                      <a:solidFill>
                        <a:schemeClr val="tx1"/>
                      </a:solidFill>
                      <a:prstDash val="dash"/>
                      <a:round/>
                      <a:headEnd type="none" w="med" len="med"/>
                      <a:tailEnd type="none" w="med" len="med"/>
                    </a:lnB>
                  </a:tcPr>
                </a:tc>
                <a:tc rowSpan="2">
                  <a:txBody>
                    <a:bodyPr/>
                    <a:lstStyle/>
                    <a:p>
                      <a:r>
                        <a:rPr kumimoji="1" lang="ja-JP" altLang="en-US" sz="1400" b="1" dirty="0" smtClean="0">
                          <a:latin typeface="Meiryo UI" panose="020B0604030504040204" pitchFamily="50" charset="-128"/>
                          <a:ea typeface="Meiryo UI" panose="020B0604030504040204" pitchFamily="50" charset="-128"/>
                        </a:rPr>
                        <a:t>■音声ガイドアプリ</a:t>
                      </a:r>
                      <a:endParaRPr kumimoji="1" lang="ja-JP" altLang="en-US" sz="1600" b="1" dirty="0">
                        <a:latin typeface="Meiryo UI" panose="020B0604030504040204" pitchFamily="50" charset="-128"/>
                        <a:ea typeface="Meiryo UI" panose="020B0604030504040204" pitchFamily="50" charset="-128"/>
                      </a:endParaRPr>
                    </a:p>
                  </a:txBody>
                  <a:tcPr>
                    <a:lnR w="12700" cap="flat" cmpd="sng" algn="ctr">
                      <a:solidFill>
                        <a:schemeClr val="tx1"/>
                      </a:solidFill>
                      <a:prstDash val="solid"/>
                      <a:round/>
                      <a:headEnd type="none" w="med" len="med"/>
                      <a:tailEnd type="none" w="med" len="med"/>
                    </a:lnR>
                  </a:tcPr>
                </a:tc>
                <a:tc rowSpan="2">
                  <a:txBody>
                    <a:bodyPr/>
                    <a:lstStyle/>
                    <a:p>
                      <a:r>
                        <a:rPr kumimoji="1" lang="ja-JP" altLang="en-US" sz="1400" b="1" dirty="0" smtClean="0">
                          <a:latin typeface="Meiryo UI" panose="020B0604030504040204" pitchFamily="50" charset="-128"/>
                          <a:ea typeface="Meiryo UI" panose="020B0604030504040204" pitchFamily="50" charset="-128"/>
                        </a:rPr>
                        <a:t>■多言語表示板</a:t>
                      </a:r>
                      <a:endParaRPr kumimoji="1" lang="ja-JP" altLang="en-US" sz="1400" b="1"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98741605"/>
                  </a:ext>
                </a:extLst>
              </a:tr>
              <a:tr h="1120984">
                <a:tc>
                  <a:txBody>
                    <a:bodyPr/>
                    <a:lstStyle/>
                    <a:p>
                      <a:pPr marL="171450" indent="-171450">
                        <a:buFont typeface="Arial" panose="020B0604020202020204" pitchFamily="34" charset="0"/>
                        <a:buChar char="•"/>
                      </a:pPr>
                      <a:r>
                        <a:rPr kumimoji="1" lang="ja-JP" altLang="en-US" sz="1200" b="0" dirty="0" smtClean="0">
                          <a:latin typeface="Meiryo UI" panose="020B0604030504040204" pitchFamily="50" charset="-128"/>
                          <a:ea typeface="Meiryo UI" panose="020B0604030504040204" pitchFamily="50" charset="-128"/>
                        </a:rPr>
                        <a:t>スマホアプリや掲示物で、展示内容を音声等でガイド</a:t>
                      </a:r>
                      <a:endParaRPr kumimoji="1" lang="en-US" altLang="ja-JP" sz="1200" b="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1200" b="0" dirty="0" smtClean="0">
                          <a:latin typeface="Meiryo UI" panose="020B0604030504040204" pitchFamily="50" charset="-128"/>
                          <a:ea typeface="Meiryo UI" panose="020B0604030504040204" pitchFamily="50" charset="-128"/>
                        </a:rPr>
                        <a:t>数か国の外国語にも対応</a:t>
                      </a:r>
                      <a:endParaRPr kumimoji="1" lang="en-US" altLang="ja-JP" sz="1200" b="0" dirty="0" smtClean="0">
                        <a:latin typeface="Meiryo UI" panose="020B0604030504040204" pitchFamily="50" charset="-128"/>
                        <a:ea typeface="Meiryo UI" panose="020B0604030504040204" pitchFamily="50" charset="-128"/>
                      </a:endParaRPr>
                    </a:p>
                    <a:p>
                      <a:endParaRPr kumimoji="1" lang="ja-JP" altLang="en-US" sz="1600" b="1"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679653069"/>
                  </a:ext>
                </a:extLst>
              </a:tr>
              <a:tr h="467851">
                <a:tc>
                  <a:txBody>
                    <a:bodyPr/>
                    <a:lstStyle/>
                    <a:p>
                      <a:r>
                        <a:rPr kumimoji="1" lang="en-US" altLang="ja-JP" sz="1600" b="1" dirty="0" smtClean="0">
                          <a:latin typeface="Meiryo UI" panose="020B0604030504040204" pitchFamily="50" charset="-128"/>
                          <a:ea typeface="Meiryo UI" panose="020B0604030504040204" pitchFamily="50" charset="-128"/>
                        </a:rPr>
                        <a:t>AR</a:t>
                      </a:r>
                      <a:r>
                        <a:rPr kumimoji="1" lang="ja-JP" altLang="en-US" sz="1600" b="1" dirty="0" smtClean="0">
                          <a:latin typeface="Meiryo UI" panose="020B0604030504040204" pitchFamily="50" charset="-128"/>
                          <a:ea typeface="Meiryo UI" panose="020B0604030504040204" pitchFamily="50" charset="-128"/>
                        </a:rPr>
                        <a:t>／</a:t>
                      </a:r>
                      <a:r>
                        <a:rPr kumimoji="1" lang="en-US" altLang="ja-JP" sz="1600" b="1" dirty="0" smtClean="0">
                          <a:latin typeface="Meiryo UI" panose="020B0604030504040204" pitchFamily="50" charset="-128"/>
                          <a:ea typeface="Meiryo UI" panose="020B0604030504040204" pitchFamily="50" charset="-128"/>
                        </a:rPr>
                        <a:t>VR</a:t>
                      </a:r>
                      <a:endParaRPr kumimoji="1" lang="ja-JP" altLang="en-US" sz="1600" b="1" dirty="0">
                        <a:latin typeface="Meiryo UI" panose="020B0604030504040204" pitchFamily="50" charset="-128"/>
                        <a:ea typeface="Meiryo UI" panose="020B0604030504040204" pitchFamily="50" charset="-128"/>
                      </a:endParaRPr>
                    </a:p>
                  </a:txBody>
                  <a:tcPr>
                    <a:lnB w="12700" cap="flat" cmpd="sng" algn="ctr">
                      <a:solidFill>
                        <a:schemeClr val="tx1"/>
                      </a:solidFill>
                      <a:prstDash val="dash"/>
                      <a:round/>
                      <a:headEnd type="none" w="med" len="med"/>
                      <a:tailEnd type="none" w="med" len="med"/>
                    </a:lnB>
                  </a:tcPr>
                </a:tc>
                <a:tc rowSpan="2">
                  <a:txBody>
                    <a:bodyPr/>
                    <a:lstStyle/>
                    <a:p>
                      <a:r>
                        <a:rPr kumimoji="1" lang="ja-JP" altLang="en-US" sz="1400" b="1" dirty="0" smtClean="0">
                          <a:latin typeface="Meiryo UI" panose="020B0604030504040204" pitchFamily="50" charset="-128"/>
                          <a:ea typeface="Meiryo UI" panose="020B0604030504040204" pitchFamily="50" charset="-128"/>
                        </a:rPr>
                        <a:t>■</a:t>
                      </a:r>
                      <a:r>
                        <a:rPr kumimoji="1" lang="en-US" altLang="ja-JP" sz="1400" b="1" dirty="0" smtClean="0">
                          <a:latin typeface="Meiryo UI" panose="020B0604030504040204" pitchFamily="50" charset="-128"/>
                          <a:ea typeface="Meiryo UI" panose="020B0604030504040204" pitchFamily="50" charset="-128"/>
                        </a:rPr>
                        <a:t>VR</a:t>
                      </a:r>
                      <a:r>
                        <a:rPr kumimoji="1" lang="ja-JP" altLang="en-US" sz="1400" b="1" dirty="0" smtClean="0">
                          <a:latin typeface="Meiryo UI" panose="020B0604030504040204" pitchFamily="50" charset="-128"/>
                          <a:ea typeface="Meiryo UI" panose="020B0604030504040204" pitchFamily="50" charset="-128"/>
                        </a:rPr>
                        <a:t>で展示物を手に取れる</a:t>
                      </a:r>
                      <a:endParaRPr kumimoji="1" lang="en-US" altLang="ja-JP" sz="1400" b="1" dirty="0" smtClean="0">
                        <a:latin typeface="Meiryo UI" panose="020B0604030504040204" pitchFamily="50" charset="-128"/>
                        <a:ea typeface="Meiryo UI" panose="020B0604030504040204" pitchFamily="50" charset="-128"/>
                      </a:endParaRPr>
                    </a:p>
                    <a:p>
                      <a:r>
                        <a:rPr kumimoji="1" lang="ja-JP" altLang="en-US" sz="1400" b="1" dirty="0" smtClean="0">
                          <a:latin typeface="Meiryo UI" panose="020B0604030504040204" pitchFamily="50" charset="-128"/>
                          <a:ea typeface="Meiryo UI" panose="020B0604030504040204" pitchFamily="50" charset="-128"/>
                        </a:rPr>
                        <a:t>　</a:t>
                      </a:r>
                      <a:r>
                        <a:rPr kumimoji="1" lang="en-US" altLang="ja-JP" sz="1400" b="1" dirty="0" smtClean="0">
                          <a:latin typeface="Meiryo UI" panose="020B0604030504040204" pitchFamily="50" charset="-128"/>
                          <a:ea typeface="Meiryo UI" panose="020B0604030504040204" pitchFamily="50" charset="-128"/>
                        </a:rPr>
                        <a:t>&amp;</a:t>
                      </a:r>
                      <a:r>
                        <a:rPr kumimoji="1" lang="ja-JP" altLang="en-US" sz="1400" b="1" dirty="0" smtClean="0">
                          <a:latin typeface="Meiryo UI" panose="020B0604030504040204" pitchFamily="50" charset="-128"/>
                          <a:ea typeface="Meiryo UI" panose="020B0604030504040204" pitchFamily="50" charset="-128"/>
                        </a:rPr>
                        <a:t>ストリートビュー（大英博物館）</a:t>
                      </a:r>
                      <a:endParaRPr kumimoji="1" lang="ja-JP" altLang="en-US" sz="1400" b="1" dirty="0">
                        <a:latin typeface="Meiryo UI" panose="020B0604030504040204" pitchFamily="50" charset="-128"/>
                        <a:ea typeface="Meiryo UI" panose="020B0604030504040204" pitchFamily="50" charset="-128"/>
                      </a:endParaRPr>
                    </a:p>
                  </a:txBody>
                  <a:tcPr>
                    <a:lnR w="12700" cap="flat" cmpd="sng" algn="ctr">
                      <a:solidFill>
                        <a:schemeClr val="tx1"/>
                      </a:solidFill>
                      <a:prstDash val="solid"/>
                      <a:round/>
                      <a:headEnd type="none" w="med" len="med"/>
                      <a:tailEnd type="none" w="med" len="med"/>
                    </a:lnR>
                  </a:tcPr>
                </a:tc>
                <a:tc rowSpan="2">
                  <a:txBody>
                    <a:bodyPr/>
                    <a:lstStyle/>
                    <a:p>
                      <a:r>
                        <a:rPr kumimoji="1" lang="ja-JP" altLang="en-US" sz="1400" b="1" dirty="0" smtClean="0">
                          <a:latin typeface="Meiryo UI" panose="020B0604030504040204" pitchFamily="50" charset="-128"/>
                          <a:ea typeface="Meiryo UI" panose="020B0604030504040204" pitchFamily="50" charset="-128"/>
                        </a:rPr>
                        <a:t>■３</a:t>
                      </a:r>
                      <a:r>
                        <a:rPr kumimoji="1" lang="en-US" altLang="ja-JP" sz="1400" b="1" dirty="0" smtClean="0">
                          <a:latin typeface="Meiryo UI" panose="020B0604030504040204" pitchFamily="50" charset="-128"/>
                          <a:ea typeface="Meiryo UI" panose="020B0604030504040204" pitchFamily="50" charset="-128"/>
                        </a:rPr>
                        <a:t>D</a:t>
                      </a:r>
                      <a:r>
                        <a:rPr kumimoji="1" lang="ja-JP" altLang="en-US" sz="1400" b="1" dirty="0" smtClean="0">
                          <a:latin typeface="Meiryo UI" panose="020B0604030504040204" pitchFamily="50" charset="-128"/>
                          <a:ea typeface="Meiryo UI" panose="020B0604030504040204" pitchFamily="50" charset="-128"/>
                        </a:rPr>
                        <a:t>再現（バーミヤンの仏像）</a:t>
                      </a:r>
                      <a:endParaRPr kumimoji="1" lang="ja-JP" altLang="en-US" sz="1400" b="1"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223559404"/>
                  </a:ext>
                </a:extLst>
              </a:tr>
              <a:tr h="1236706">
                <a:tc>
                  <a:txBody>
                    <a:bodyPr/>
                    <a:lstStyle/>
                    <a:p>
                      <a:pPr marL="171450" indent="-171450">
                        <a:buFont typeface="Arial" panose="020B0604020202020204" pitchFamily="34" charset="0"/>
                        <a:buChar char="•"/>
                      </a:pPr>
                      <a:r>
                        <a:rPr kumimoji="1" lang="en-US" altLang="ja-JP" sz="1200" b="0" dirty="0" smtClean="0">
                          <a:latin typeface="Meiryo UI" panose="020B0604030504040204" pitchFamily="50" charset="-128"/>
                          <a:ea typeface="Meiryo UI" panose="020B0604030504040204" pitchFamily="50" charset="-128"/>
                        </a:rPr>
                        <a:t>VR</a:t>
                      </a:r>
                      <a:r>
                        <a:rPr kumimoji="1" lang="ja-JP" altLang="en-US" sz="1200" b="0" dirty="0" smtClean="0">
                          <a:latin typeface="Meiryo UI" panose="020B0604030504040204" pitchFamily="50" charset="-128"/>
                          <a:ea typeface="Meiryo UI" panose="020B0604030504040204" pitchFamily="50" charset="-128"/>
                        </a:rPr>
                        <a:t>（仮想現実）や</a:t>
                      </a:r>
                      <a:r>
                        <a:rPr kumimoji="1" lang="en-US" altLang="ja-JP" sz="1200" b="0" dirty="0" smtClean="0">
                          <a:latin typeface="Meiryo UI" panose="020B0604030504040204" pitchFamily="50" charset="-128"/>
                          <a:ea typeface="Meiryo UI" panose="020B0604030504040204" pitchFamily="50" charset="-128"/>
                        </a:rPr>
                        <a:t>AR</a:t>
                      </a:r>
                      <a:r>
                        <a:rPr kumimoji="1" lang="ja-JP" altLang="en-US" sz="1200" b="0" dirty="0" smtClean="0">
                          <a:latin typeface="Meiryo UI" panose="020B0604030504040204" pitchFamily="50" charset="-128"/>
                          <a:ea typeface="Meiryo UI" panose="020B0604030504040204" pitchFamily="50" charset="-128"/>
                        </a:rPr>
                        <a:t>（拡張現実）の技術を使い、体感型の展示を実現</a:t>
                      </a:r>
                      <a:endParaRPr kumimoji="1" lang="ja-JP" altLang="en-US" sz="1600" b="1"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980112769"/>
                  </a:ext>
                </a:extLst>
              </a:tr>
            </a:tbl>
          </a:graphicData>
        </a:graphic>
      </p:graphicFrame>
      <p:sp>
        <p:nvSpPr>
          <p:cNvPr id="3" name="正方形/長方形 2"/>
          <p:cNvSpPr/>
          <p:nvPr/>
        </p:nvSpPr>
        <p:spPr>
          <a:xfrm>
            <a:off x="1575118" y="146672"/>
            <a:ext cx="6250429" cy="400110"/>
          </a:xfrm>
          <a:prstGeom prst="rect">
            <a:avLst/>
          </a:prstGeom>
        </p:spPr>
        <p:txBody>
          <a:bodyPr wrap="none">
            <a:spAutoFit/>
          </a:bodyPr>
          <a:lstStyle/>
          <a:p>
            <a:r>
              <a:rPr lang="ja-JP" altLang="en-US" sz="2000" b="1" dirty="0" smtClean="0">
                <a:latin typeface="Meiryo UI" panose="020B0604030504040204" pitchFamily="50" charset="-128"/>
                <a:ea typeface="Meiryo UI" panose="020B0604030504040204" pitchFamily="50" charset="-128"/>
              </a:rPr>
              <a:t>先端技術でコンテンツの魅力を向上させるミュージアムの例</a:t>
            </a:r>
            <a:endParaRPr lang="ja-JP" altLang="en-US" sz="2000" b="1" dirty="0">
              <a:latin typeface="Meiryo UI" panose="020B0604030504040204" pitchFamily="50" charset="-128"/>
              <a:ea typeface="Meiryo UI" panose="020B0604030504040204" pitchFamily="50" charset="-128"/>
            </a:endParaRPr>
          </a:p>
        </p:txBody>
      </p:sp>
      <p:cxnSp>
        <p:nvCxnSpPr>
          <p:cNvPr id="4" name="直線コネクタ 3"/>
          <p:cNvCxnSpPr/>
          <p:nvPr/>
        </p:nvCxnSpPr>
        <p:spPr>
          <a:xfrm>
            <a:off x="330274" y="651974"/>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図 13"/>
          <p:cNvPicPr>
            <a:picLocks noChangeAspect="1"/>
          </p:cNvPicPr>
          <p:nvPr/>
        </p:nvPicPr>
        <p:blipFill rotWithShape="1">
          <a:blip r:embed="rId2"/>
          <a:srcRect l="52743"/>
          <a:stretch/>
        </p:blipFill>
        <p:spPr>
          <a:xfrm>
            <a:off x="2956218" y="3650502"/>
            <a:ext cx="584909" cy="1107755"/>
          </a:xfrm>
          <a:prstGeom prst="rect">
            <a:avLst/>
          </a:prstGeom>
        </p:spPr>
      </p:pic>
      <p:sp>
        <p:nvSpPr>
          <p:cNvPr id="15" name="テキスト ボックス 14"/>
          <p:cNvSpPr txBox="1"/>
          <p:nvPr/>
        </p:nvSpPr>
        <p:spPr>
          <a:xfrm>
            <a:off x="3593379" y="3578090"/>
            <a:ext cx="1788518" cy="120032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rPr>
              <a:t>＜利便性の例＞</a:t>
            </a:r>
            <a:endParaRPr kumimoji="1" lang="en-US" altLang="ja-JP" sz="12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200" dirty="0" smtClean="0">
                <a:latin typeface="Meiryo UI" panose="020B0604030504040204" pitchFamily="50" charset="-128"/>
                <a:ea typeface="Meiryo UI" panose="020B0604030504040204" pitchFamily="50" charset="-128"/>
              </a:rPr>
              <a:t>レンタル機器を装着する必要がない</a:t>
            </a:r>
            <a:endParaRPr kumimoji="1" lang="en-US" altLang="ja-JP" sz="12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200" dirty="0" smtClean="0">
                <a:latin typeface="Meiryo UI" panose="020B0604030504040204" pitchFamily="50" charset="-128"/>
                <a:ea typeface="Meiryo UI" panose="020B0604030504040204" pitchFamily="50" charset="-128"/>
              </a:rPr>
              <a:t>手元の画面で視覚的な案内も可能</a:t>
            </a:r>
            <a:endParaRPr kumimoji="1" lang="en-US" altLang="ja-JP" sz="12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多言語</a:t>
            </a:r>
            <a:r>
              <a:rPr kumimoji="1" lang="ja-JP" altLang="en-US" sz="1200" dirty="0" smtClean="0">
                <a:latin typeface="Meiryo UI" panose="020B0604030504040204" pitchFamily="50" charset="-128"/>
                <a:ea typeface="Meiryo UI" panose="020B0604030504040204" pitchFamily="50" charset="-128"/>
              </a:rPr>
              <a:t>に</a:t>
            </a:r>
            <a:r>
              <a:rPr kumimoji="1" lang="ja-JP" altLang="en-US" sz="1200" dirty="0">
                <a:latin typeface="Meiryo UI" panose="020B0604030504040204" pitchFamily="50" charset="-128"/>
                <a:ea typeface="Meiryo UI" panose="020B0604030504040204" pitchFamily="50" charset="-128"/>
              </a:rPr>
              <a:t>対応</a:t>
            </a:r>
          </a:p>
        </p:txBody>
      </p:sp>
      <p:pic>
        <p:nvPicPr>
          <p:cNvPr id="16" name="図 15"/>
          <p:cNvPicPr>
            <a:picLocks noChangeAspect="1"/>
          </p:cNvPicPr>
          <p:nvPr/>
        </p:nvPicPr>
        <p:blipFill rotWithShape="1">
          <a:blip r:embed="rId3"/>
          <a:srcRect r="14262"/>
          <a:stretch/>
        </p:blipFill>
        <p:spPr>
          <a:xfrm>
            <a:off x="2863866" y="5666262"/>
            <a:ext cx="1250935" cy="819539"/>
          </a:xfrm>
          <a:prstGeom prst="rect">
            <a:avLst/>
          </a:prstGeom>
        </p:spPr>
      </p:pic>
      <p:sp>
        <p:nvSpPr>
          <p:cNvPr id="17" name="正方形/長方形 16"/>
          <p:cNvSpPr/>
          <p:nvPr/>
        </p:nvSpPr>
        <p:spPr>
          <a:xfrm>
            <a:off x="4101738" y="5641741"/>
            <a:ext cx="1476102" cy="830997"/>
          </a:xfrm>
          <a:prstGeom prst="rect">
            <a:avLst/>
          </a:prstGeom>
        </p:spPr>
        <p:txBody>
          <a:bodyPr wrap="square">
            <a:spAutoFit/>
          </a:bodyPr>
          <a:lstStyle/>
          <a:p>
            <a:pPr marL="171450" indent="-171450">
              <a:buFont typeface="Arial" panose="020B0604020202020204" pitchFamily="34" charset="0"/>
              <a:buChar char="•"/>
            </a:pPr>
            <a:r>
              <a:rPr lang="ja-JP" altLang="en-US" sz="1200" dirty="0" smtClean="0">
                <a:latin typeface="Meiryo UI" panose="020B0604030504040204" pitchFamily="50" charset="-128"/>
                <a:ea typeface="Meiryo UI" panose="020B0604030504040204" pitchFamily="50" charset="-128"/>
              </a:rPr>
              <a:t>所蔵</a:t>
            </a:r>
            <a:r>
              <a:rPr lang="ja-JP" altLang="en-US" sz="1200" dirty="0">
                <a:latin typeface="Meiryo UI" panose="020B0604030504040204" pitchFamily="50" charset="-128"/>
                <a:ea typeface="Meiryo UI" panose="020B0604030504040204" pitchFamily="50" charset="-128"/>
              </a:rPr>
              <a:t>する</a:t>
            </a:r>
            <a:r>
              <a:rPr lang="en-US" altLang="ja-JP" sz="1200" dirty="0">
                <a:latin typeface="Meiryo UI" panose="020B0604030504040204" pitchFamily="50" charset="-128"/>
                <a:ea typeface="Meiryo UI" panose="020B0604030504040204" pitchFamily="50" charset="-128"/>
              </a:rPr>
              <a:t>48</a:t>
            </a:r>
            <a:r>
              <a:rPr lang="ja-JP" altLang="en-US" sz="1200" dirty="0">
                <a:latin typeface="Meiryo UI" panose="020B0604030504040204" pitchFamily="50" charset="-128"/>
                <a:ea typeface="Meiryo UI" panose="020B0604030504040204" pitchFamily="50" charset="-128"/>
              </a:rPr>
              <a:t>点の貴重な美術品を手にとって細かく鑑賞する事が可能</a:t>
            </a:r>
          </a:p>
        </p:txBody>
      </p:sp>
      <p:sp>
        <p:nvSpPr>
          <p:cNvPr id="20" name="正方形/長方形 19"/>
          <p:cNvSpPr/>
          <p:nvPr/>
        </p:nvSpPr>
        <p:spPr>
          <a:xfrm>
            <a:off x="6837433" y="5601847"/>
            <a:ext cx="1776759" cy="830997"/>
          </a:xfrm>
          <a:prstGeom prst="rect">
            <a:avLst/>
          </a:prstGeom>
        </p:spPr>
        <p:txBody>
          <a:bodyPr wrap="square">
            <a:spAutoFit/>
          </a:bodyPr>
          <a:lstStyle/>
          <a:p>
            <a:pPr marL="285750" indent="-285750">
              <a:buFont typeface="Arial" panose="020B0604020202020204" pitchFamily="34" charset="0"/>
              <a:buChar char="•"/>
            </a:pPr>
            <a:r>
              <a:rPr lang="ja-JP" altLang="en-US" sz="1200" dirty="0" smtClean="0">
                <a:latin typeface="Meiryo UI" panose="020B0604030504040204" pitchFamily="50" charset="-128"/>
                <a:ea typeface="Meiryo UI" panose="020B0604030504040204" pitchFamily="50" charset="-128"/>
              </a:rPr>
              <a:t>タリバンにより破壊されたバーミヤンの仏像を、</a:t>
            </a:r>
            <a:r>
              <a:rPr lang="en-US" altLang="ja-JP" sz="1200" dirty="0" smtClean="0">
                <a:latin typeface="Meiryo UI" panose="020B0604030504040204" pitchFamily="50" charset="-128"/>
                <a:ea typeface="Meiryo UI" panose="020B0604030504040204" pitchFamily="50" charset="-128"/>
              </a:rPr>
              <a:t>VR</a:t>
            </a:r>
            <a:r>
              <a:rPr lang="ja-JP" altLang="en-US" sz="1200" dirty="0" smtClean="0">
                <a:latin typeface="Meiryo UI" panose="020B0604030504040204" pitchFamily="50" charset="-128"/>
                <a:ea typeface="Meiryo UI" panose="020B0604030504040204" pitchFamily="50" charset="-128"/>
              </a:rPr>
              <a:t>やイメージフォログラフィにより再現</a:t>
            </a:r>
            <a:endParaRPr lang="ja-JP" altLang="en-US" sz="1200" dirty="0">
              <a:latin typeface="Meiryo UI" panose="020B0604030504040204" pitchFamily="50" charset="-128"/>
              <a:ea typeface="Meiryo UI" panose="020B0604030504040204" pitchFamily="50" charset="-128"/>
            </a:endParaRPr>
          </a:p>
        </p:txBody>
      </p:sp>
      <p:pic>
        <p:nvPicPr>
          <p:cNvPr id="22" name="図 21"/>
          <p:cNvPicPr>
            <a:picLocks noChangeAspect="1"/>
          </p:cNvPicPr>
          <p:nvPr/>
        </p:nvPicPr>
        <p:blipFill>
          <a:blip r:embed="rId4"/>
          <a:stretch>
            <a:fillRect/>
          </a:stretch>
        </p:blipFill>
        <p:spPr>
          <a:xfrm>
            <a:off x="5768249" y="3610379"/>
            <a:ext cx="694186" cy="1188000"/>
          </a:xfrm>
          <a:prstGeom prst="rect">
            <a:avLst/>
          </a:prstGeom>
        </p:spPr>
      </p:pic>
      <p:sp>
        <p:nvSpPr>
          <p:cNvPr id="23" name="正方形/長方形 22"/>
          <p:cNvSpPr/>
          <p:nvPr/>
        </p:nvSpPr>
        <p:spPr>
          <a:xfrm>
            <a:off x="6524159" y="3650502"/>
            <a:ext cx="1989113" cy="646331"/>
          </a:xfrm>
          <a:prstGeom prst="rect">
            <a:avLst/>
          </a:prstGeom>
        </p:spPr>
        <p:txBody>
          <a:bodyPr wrap="square">
            <a:spAutoFit/>
          </a:bodyPr>
          <a:lstStyle/>
          <a:p>
            <a:pPr marL="285750" indent="-285750">
              <a:buFont typeface="Arial" panose="020B0604020202020204" pitchFamily="34" charset="0"/>
              <a:buChar char="•"/>
            </a:pPr>
            <a:r>
              <a:rPr lang="ja-JP" altLang="en-US" sz="1200" dirty="0" smtClean="0">
                <a:latin typeface="Meiryo UI" panose="020B0604030504040204" pitchFamily="50" charset="-128"/>
                <a:ea typeface="Meiryo UI" panose="020B0604030504040204" pitchFamily="50" charset="-128"/>
              </a:rPr>
              <a:t>美術館や博物館の展示内容を、タッチパネルを使って多言語に解説</a:t>
            </a:r>
            <a:endParaRPr lang="ja-JP" altLang="en-US" sz="1200" dirty="0">
              <a:latin typeface="Meiryo UI" panose="020B0604030504040204" pitchFamily="50" charset="-128"/>
              <a:ea typeface="Meiryo UI" panose="020B0604030504040204" pitchFamily="50" charset="-128"/>
            </a:endParaRPr>
          </a:p>
        </p:txBody>
      </p:sp>
      <p:pic>
        <p:nvPicPr>
          <p:cNvPr id="24" name="図 23"/>
          <p:cNvPicPr>
            <a:picLocks noChangeAspect="1"/>
          </p:cNvPicPr>
          <p:nvPr/>
        </p:nvPicPr>
        <p:blipFill rotWithShape="1">
          <a:blip r:embed="rId5"/>
          <a:srcRect l="27714" t="2824" r="27371" b="3887"/>
          <a:stretch/>
        </p:blipFill>
        <p:spPr>
          <a:xfrm>
            <a:off x="2914361" y="2112895"/>
            <a:ext cx="706236" cy="946140"/>
          </a:xfrm>
          <a:prstGeom prst="rect">
            <a:avLst/>
          </a:prstGeom>
        </p:spPr>
      </p:pic>
      <p:sp>
        <p:nvSpPr>
          <p:cNvPr id="26" name="テキスト ボックス 25"/>
          <p:cNvSpPr txBox="1"/>
          <p:nvPr/>
        </p:nvSpPr>
        <p:spPr>
          <a:xfrm>
            <a:off x="7127211" y="2115792"/>
            <a:ext cx="1510492" cy="830997"/>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200" dirty="0" smtClean="0">
                <a:latin typeface="Meiryo UI" panose="020B0604030504040204" pitchFamily="50" charset="-128"/>
                <a:ea typeface="Meiryo UI" panose="020B0604030504040204" pitchFamily="50" charset="-128"/>
              </a:rPr>
              <a:t>展示室の案内や展示内容の解説などを視覚にわかりやすく表示</a:t>
            </a:r>
            <a:endParaRPr kumimoji="1" lang="ja-JP" altLang="en-US" sz="1200" dirty="0">
              <a:latin typeface="Meiryo UI" panose="020B0604030504040204" pitchFamily="50" charset="-128"/>
              <a:ea typeface="Meiryo UI" panose="020B0604030504040204" pitchFamily="50" charset="-128"/>
            </a:endParaRPr>
          </a:p>
        </p:txBody>
      </p:sp>
      <p:pic>
        <p:nvPicPr>
          <p:cNvPr id="27" name="図 26"/>
          <p:cNvPicPr>
            <a:picLocks noChangeAspect="1"/>
          </p:cNvPicPr>
          <p:nvPr/>
        </p:nvPicPr>
        <p:blipFill>
          <a:blip r:embed="rId6"/>
          <a:stretch>
            <a:fillRect/>
          </a:stretch>
        </p:blipFill>
        <p:spPr>
          <a:xfrm>
            <a:off x="5741355" y="2162163"/>
            <a:ext cx="1289126" cy="824274"/>
          </a:xfrm>
          <a:prstGeom prst="rect">
            <a:avLst/>
          </a:prstGeom>
        </p:spPr>
      </p:pic>
      <p:sp>
        <p:nvSpPr>
          <p:cNvPr id="28" name="テキスト ボックス 27"/>
          <p:cNvSpPr txBox="1"/>
          <p:nvPr/>
        </p:nvSpPr>
        <p:spPr>
          <a:xfrm>
            <a:off x="3756743" y="2115792"/>
            <a:ext cx="1510492" cy="830997"/>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200" dirty="0" smtClean="0">
                <a:latin typeface="Meiryo UI" panose="020B0604030504040204" pitchFamily="50" charset="-128"/>
                <a:ea typeface="Meiryo UI" panose="020B0604030504040204" pitchFamily="50" charset="-128"/>
              </a:rPr>
              <a:t>展示物をデジタルで表現し、「動く展示」などを実現</a:t>
            </a:r>
            <a:endParaRPr kumimoji="1" lang="ja-JP" altLang="en-US" sz="1200" dirty="0">
              <a:latin typeface="Meiryo UI" panose="020B0604030504040204" pitchFamily="50" charset="-128"/>
              <a:ea typeface="Meiryo UI" panose="020B0604030504040204" pitchFamily="50" charset="-128"/>
            </a:endParaRPr>
          </a:p>
        </p:txBody>
      </p:sp>
      <p:sp>
        <p:nvSpPr>
          <p:cNvPr id="29" name="正方形/長方形 28"/>
          <p:cNvSpPr/>
          <p:nvPr/>
        </p:nvSpPr>
        <p:spPr>
          <a:xfrm>
            <a:off x="1179374" y="779280"/>
            <a:ext cx="7434818" cy="369332"/>
          </a:xfrm>
          <a:prstGeom prst="rect">
            <a:avLst/>
          </a:prstGeom>
        </p:spPr>
        <p:txBody>
          <a:bodyPr wrap="square">
            <a:spAutoFit/>
          </a:bodyPr>
          <a:lstStyle/>
          <a:p>
            <a:r>
              <a:rPr lang="ja-JP" altLang="en-US" dirty="0" smtClean="0">
                <a:latin typeface="Meiryo UI" panose="020B0604030504040204" pitchFamily="50" charset="-128"/>
                <a:ea typeface="Meiryo UI" panose="020B0604030504040204" pitchFamily="50" charset="-128"/>
              </a:rPr>
              <a:t>国内外のミュージアムでは先端技術を駆使して、展示の魅力を最大化している</a:t>
            </a:r>
            <a:endParaRPr lang="ja-JP" altLang="en-US" dirty="0">
              <a:latin typeface="Meiryo UI" panose="020B0604030504040204" pitchFamily="50" charset="-128"/>
              <a:ea typeface="Meiryo UI" panose="020B0604030504040204" pitchFamily="50" charset="-128"/>
            </a:endParaRPr>
          </a:p>
        </p:txBody>
      </p:sp>
      <p:pic>
        <p:nvPicPr>
          <p:cNvPr id="30" name="図 29"/>
          <p:cNvPicPr>
            <a:picLocks noChangeAspect="1"/>
          </p:cNvPicPr>
          <p:nvPr/>
        </p:nvPicPr>
        <p:blipFill>
          <a:blip r:embed="rId7"/>
          <a:stretch>
            <a:fillRect/>
          </a:stretch>
        </p:blipFill>
        <p:spPr>
          <a:xfrm>
            <a:off x="5768249" y="5563718"/>
            <a:ext cx="1058091" cy="958713"/>
          </a:xfrm>
          <a:prstGeom prst="rect">
            <a:avLst/>
          </a:prstGeom>
        </p:spPr>
      </p:pic>
      <p:sp>
        <p:nvSpPr>
          <p:cNvPr id="2" name="スライド番号プレースホルダー 1"/>
          <p:cNvSpPr>
            <a:spLocks noGrp="1"/>
          </p:cNvSpPr>
          <p:nvPr>
            <p:ph type="sldNum" sz="quarter" idx="12"/>
          </p:nvPr>
        </p:nvSpPr>
        <p:spPr>
          <a:xfrm>
            <a:off x="6954340" y="6395540"/>
            <a:ext cx="2057400" cy="365125"/>
          </a:xfrm>
        </p:spPr>
        <p:txBody>
          <a:bodyPr/>
          <a:lstStyle/>
          <a:p>
            <a:fld id="{28A64507-C155-4F95-8498-376511543CB4}" type="slidenum">
              <a:rPr kumimoji="1" lang="ja-JP" altLang="en-US" smtClean="0"/>
              <a:t>3</a:t>
            </a:fld>
            <a:endParaRPr kumimoji="1" lang="ja-JP" altLang="en-US"/>
          </a:p>
        </p:txBody>
      </p:sp>
    </p:spTree>
    <p:extLst>
      <p:ext uri="{BB962C8B-B14F-4D97-AF65-F5344CB8AC3E}">
        <p14:creationId xmlns:p14="http://schemas.microsoft.com/office/powerpoint/2010/main" val="3287400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251847" y="569164"/>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624F5A87-5D4F-4153-B8D5-33BDC741FE8E}"/>
              </a:ext>
            </a:extLst>
          </p:cNvPr>
          <p:cNvSpPr txBox="1"/>
          <p:nvPr/>
        </p:nvSpPr>
        <p:spPr>
          <a:xfrm>
            <a:off x="251847" y="91553"/>
            <a:ext cx="7972054" cy="400110"/>
          </a:xfrm>
          <a:prstGeom prst="rect">
            <a:avLst/>
          </a:prstGeom>
          <a:noFill/>
        </p:spPr>
        <p:txBody>
          <a:bodyPr wrap="none" rtlCol="0">
            <a:spAutoFit/>
          </a:bodyPr>
          <a:lstStyle/>
          <a:p>
            <a:r>
              <a:rPr kumimoji="1" lang="ja-JP" altLang="en-US" sz="2000" b="1" dirty="0" smtClean="0">
                <a:latin typeface="Meiryo UI" panose="020B0604030504040204" pitchFamily="50" charset="-128"/>
                <a:ea typeface="Meiryo UI" panose="020B0604030504040204" pitchFamily="50" charset="-128"/>
              </a:rPr>
              <a:t>（先行事例）平城宮</a:t>
            </a:r>
            <a:r>
              <a:rPr kumimoji="1" lang="ja-JP" altLang="en-US" sz="2000" b="1" dirty="0">
                <a:latin typeface="Meiryo UI" panose="020B0604030504040204" pitchFamily="50" charset="-128"/>
                <a:ea typeface="Meiryo UI" panose="020B0604030504040204" pitchFamily="50" charset="-128"/>
              </a:rPr>
              <a:t>跡歴史公園</a:t>
            </a:r>
            <a:r>
              <a:rPr kumimoji="1" lang="ja-JP" altLang="en-US" sz="2000" b="1" dirty="0" smtClean="0">
                <a:latin typeface="Meiryo UI" panose="020B0604030504040204" pitchFamily="50" charset="-128"/>
                <a:ea typeface="Meiryo UI" panose="020B0604030504040204" pitchFamily="50" charset="-128"/>
              </a:rPr>
              <a:t>スマートチャレンジ　①社会実験の概要</a:t>
            </a:r>
            <a:endParaRPr kumimoji="1" lang="ja-JP" altLang="en-US" sz="2000" b="1" dirty="0">
              <a:latin typeface="Meiryo UI" panose="020B0604030504040204" pitchFamily="50" charset="-128"/>
              <a:ea typeface="Meiryo UI" panose="020B0604030504040204" pitchFamily="50" charset="-128"/>
            </a:endParaRPr>
          </a:p>
        </p:txBody>
      </p:sp>
      <p:pic>
        <p:nvPicPr>
          <p:cNvPr id="8" name="図 7"/>
          <p:cNvPicPr>
            <a:picLocks noChangeAspect="1"/>
          </p:cNvPicPr>
          <p:nvPr/>
        </p:nvPicPr>
        <p:blipFill rotWithShape="1">
          <a:blip r:embed="rId2"/>
          <a:srcRect l="16668" t="15268" r="17973" b="5268"/>
          <a:stretch/>
        </p:blipFill>
        <p:spPr>
          <a:xfrm>
            <a:off x="4628113" y="710249"/>
            <a:ext cx="4299734" cy="2939143"/>
          </a:xfrm>
          <a:prstGeom prst="rect">
            <a:avLst/>
          </a:prstGeom>
        </p:spPr>
      </p:pic>
      <p:pic>
        <p:nvPicPr>
          <p:cNvPr id="9" name="図 8"/>
          <p:cNvPicPr>
            <a:picLocks noChangeAspect="1"/>
          </p:cNvPicPr>
          <p:nvPr/>
        </p:nvPicPr>
        <p:blipFill rotWithShape="1">
          <a:blip r:embed="rId3"/>
          <a:srcRect l="20382" t="18839" r="21588" b="10625"/>
          <a:stretch/>
        </p:blipFill>
        <p:spPr>
          <a:xfrm>
            <a:off x="194513" y="3905791"/>
            <a:ext cx="4319937" cy="2952207"/>
          </a:xfrm>
          <a:prstGeom prst="rect">
            <a:avLst/>
          </a:prstGeom>
        </p:spPr>
      </p:pic>
      <p:pic>
        <p:nvPicPr>
          <p:cNvPr id="10" name="図 9"/>
          <p:cNvPicPr>
            <a:picLocks noChangeAspect="1"/>
          </p:cNvPicPr>
          <p:nvPr/>
        </p:nvPicPr>
        <p:blipFill rotWithShape="1">
          <a:blip r:embed="rId4"/>
          <a:srcRect l="20282" t="19018" r="21688" b="10982"/>
          <a:stretch/>
        </p:blipFill>
        <p:spPr>
          <a:xfrm>
            <a:off x="4791000" y="3905792"/>
            <a:ext cx="4353000" cy="2952207"/>
          </a:xfrm>
          <a:prstGeom prst="rect">
            <a:avLst/>
          </a:prstGeom>
        </p:spPr>
      </p:pic>
      <p:pic>
        <p:nvPicPr>
          <p:cNvPr id="11" name="図 10"/>
          <p:cNvPicPr>
            <a:picLocks noChangeAspect="1"/>
          </p:cNvPicPr>
          <p:nvPr/>
        </p:nvPicPr>
        <p:blipFill rotWithShape="1">
          <a:blip r:embed="rId5"/>
          <a:srcRect l="20282" t="19018" r="21788" b="9911"/>
          <a:stretch/>
        </p:blipFill>
        <p:spPr>
          <a:xfrm>
            <a:off x="251847" y="710249"/>
            <a:ext cx="4262603" cy="2940235"/>
          </a:xfrm>
          <a:prstGeom prst="rect">
            <a:avLst/>
          </a:prstGeom>
        </p:spPr>
      </p:pic>
      <p:cxnSp>
        <p:nvCxnSpPr>
          <p:cNvPr id="12" name="直線コネクタ 11"/>
          <p:cNvCxnSpPr/>
          <p:nvPr/>
        </p:nvCxnSpPr>
        <p:spPr>
          <a:xfrm>
            <a:off x="176450" y="3804395"/>
            <a:ext cx="8820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H="1">
            <a:off x="4589847" y="762501"/>
            <a:ext cx="0" cy="60480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a:xfrm>
            <a:off x="8765176" y="6460855"/>
            <a:ext cx="364129" cy="365125"/>
          </a:xfrm>
          <a:solidFill>
            <a:schemeClr val="bg1"/>
          </a:solidFill>
        </p:spPr>
        <p:txBody>
          <a:bodyPr/>
          <a:lstStyle/>
          <a:p>
            <a:fld id="{28A64507-C155-4F95-8498-376511543CB4}" type="slidenum">
              <a:rPr kumimoji="1" lang="ja-JP" altLang="en-US" smtClean="0"/>
              <a:t>4</a:t>
            </a:fld>
            <a:endParaRPr kumimoji="1" lang="ja-JP" altLang="en-US"/>
          </a:p>
        </p:txBody>
      </p:sp>
    </p:spTree>
    <p:extLst>
      <p:ext uri="{BB962C8B-B14F-4D97-AF65-F5344CB8AC3E}">
        <p14:creationId xmlns:p14="http://schemas.microsoft.com/office/powerpoint/2010/main" val="2193081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srcRect l="17170" t="14554" r="18876" b="5625"/>
          <a:stretch/>
        </p:blipFill>
        <p:spPr>
          <a:xfrm>
            <a:off x="429326" y="822960"/>
            <a:ext cx="8321041" cy="5839098"/>
          </a:xfrm>
          <a:prstGeom prst="rect">
            <a:avLst/>
          </a:prstGeom>
        </p:spPr>
      </p:pic>
      <p:sp>
        <p:nvSpPr>
          <p:cNvPr id="5" name="テキスト ボックス 4">
            <a:extLst>
              <a:ext uri="{FF2B5EF4-FFF2-40B4-BE49-F238E27FC236}">
                <a16:creationId xmlns:a16="http://schemas.microsoft.com/office/drawing/2014/main" id="{624F5A87-5D4F-4153-B8D5-33BDC741FE8E}"/>
              </a:ext>
            </a:extLst>
          </p:cNvPr>
          <p:cNvSpPr txBox="1"/>
          <p:nvPr/>
        </p:nvSpPr>
        <p:spPr>
          <a:xfrm>
            <a:off x="251847" y="95898"/>
            <a:ext cx="8066632" cy="400110"/>
          </a:xfrm>
          <a:prstGeom prst="rect">
            <a:avLst/>
          </a:prstGeom>
          <a:noFill/>
        </p:spPr>
        <p:txBody>
          <a:bodyPr wrap="none" rtlCol="0">
            <a:spAutoFit/>
          </a:bodyPr>
          <a:lstStyle/>
          <a:p>
            <a:r>
              <a:rPr kumimoji="1" lang="ja-JP" altLang="en-US" sz="2000" b="1" dirty="0" smtClean="0">
                <a:latin typeface="Meiryo UI" panose="020B0604030504040204" pitchFamily="50" charset="-128"/>
                <a:ea typeface="Meiryo UI" panose="020B0604030504040204" pitchFamily="50" charset="-128"/>
              </a:rPr>
              <a:t>（先行事例）平城宮</a:t>
            </a:r>
            <a:r>
              <a:rPr kumimoji="1" lang="ja-JP" altLang="en-US" sz="2000" b="1" dirty="0">
                <a:latin typeface="Meiryo UI" panose="020B0604030504040204" pitchFamily="50" charset="-128"/>
                <a:ea typeface="Meiryo UI" panose="020B0604030504040204" pitchFamily="50" charset="-128"/>
              </a:rPr>
              <a:t>跡歴史公園</a:t>
            </a:r>
            <a:r>
              <a:rPr kumimoji="1" lang="ja-JP" altLang="en-US" sz="2000" b="1" dirty="0" smtClean="0">
                <a:latin typeface="Meiryo UI" panose="020B0604030504040204" pitchFamily="50" charset="-128"/>
                <a:ea typeface="Meiryo UI" panose="020B0604030504040204" pitchFamily="50" charset="-128"/>
              </a:rPr>
              <a:t>スマートチャレンジ　②</a:t>
            </a:r>
            <a:r>
              <a:rPr kumimoji="1" lang="en-US" altLang="ja-JP" sz="2000" b="1" dirty="0" smtClean="0">
                <a:latin typeface="Meiryo UI" panose="020B0604030504040204" pitchFamily="50" charset="-128"/>
                <a:ea typeface="Meiryo UI" panose="020B0604030504040204" pitchFamily="50" charset="-128"/>
              </a:rPr>
              <a:t>AR</a:t>
            </a:r>
            <a:r>
              <a:rPr kumimoji="1" lang="ja-JP" altLang="en-US" sz="2000" b="1" dirty="0" smtClean="0">
                <a:latin typeface="Meiryo UI" panose="020B0604030504040204" pitchFamily="50" charset="-128"/>
                <a:ea typeface="Meiryo UI" panose="020B0604030504040204" pitchFamily="50" charset="-128"/>
              </a:rPr>
              <a:t>による歴史体験</a:t>
            </a:r>
            <a:endParaRPr kumimoji="1" lang="ja-JP" altLang="en-US" sz="2000" b="1" dirty="0">
              <a:latin typeface="Meiryo UI" panose="020B0604030504040204" pitchFamily="50" charset="-128"/>
              <a:ea typeface="Meiryo UI" panose="020B0604030504040204" pitchFamily="50" charset="-128"/>
            </a:endParaRPr>
          </a:p>
        </p:txBody>
      </p:sp>
      <p:cxnSp>
        <p:nvCxnSpPr>
          <p:cNvPr id="7" name="直線コネクタ 6"/>
          <p:cNvCxnSpPr/>
          <p:nvPr/>
        </p:nvCxnSpPr>
        <p:spPr>
          <a:xfrm>
            <a:off x="251847" y="569164"/>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a:xfrm>
            <a:off x="6954340" y="6421666"/>
            <a:ext cx="2057400" cy="365125"/>
          </a:xfrm>
        </p:spPr>
        <p:txBody>
          <a:bodyPr/>
          <a:lstStyle/>
          <a:p>
            <a:fld id="{28A64507-C155-4F95-8498-376511543CB4}" type="slidenum">
              <a:rPr kumimoji="1" lang="ja-JP" altLang="en-US" smtClean="0"/>
              <a:t>5</a:t>
            </a:fld>
            <a:endParaRPr kumimoji="1" lang="ja-JP" altLang="en-US"/>
          </a:p>
        </p:txBody>
      </p:sp>
    </p:spTree>
    <p:extLst>
      <p:ext uri="{BB962C8B-B14F-4D97-AF65-F5344CB8AC3E}">
        <p14:creationId xmlns:p14="http://schemas.microsoft.com/office/powerpoint/2010/main" val="1823110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624F5A87-5D4F-4153-B8D5-33BDC741FE8E}"/>
              </a:ext>
            </a:extLst>
          </p:cNvPr>
          <p:cNvSpPr txBox="1"/>
          <p:nvPr/>
        </p:nvSpPr>
        <p:spPr>
          <a:xfrm>
            <a:off x="0" y="102429"/>
            <a:ext cx="9042860" cy="400110"/>
          </a:xfrm>
          <a:prstGeom prst="rect">
            <a:avLst/>
          </a:prstGeom>
          <a:noFill/>
        </p:spPr>
        <p:txBody>
          <a:bodyPr wrap="none" rtlCol="0">
            <a:spAutoFit/>
          </a:bodyPr>
          <a:lstStyle/>
          <a:p>
            <a:r>
              <a:rPr kumimoji="1" lang="ja-JP" altLang="en-US" sz="2000" b="1" dirty="0" smtClean="0">
                <a:latin typeface="Meiryo UI" panose="020B0604030504040204" pitchFamily="50" charset="-128"/>
                <a:ea typeface="Meiryo UI" panose="020B0604030504040204" pitchFamily="50" charset="-128"/>
              </a:rPr>
              <a:t>（先行事例）平城宮</a:t>
            </a:r>
            <a:r>
              <a:rPr kumimoji="1" lang="ja-JP" altLang="en-US" sz="2000" b="1" dirty="0">
                <a:latin typeface="Meiryo UI" panose="020B0604030504040204" pitchFamily="50" charset="-128"/>
                <a:ea typeface="Meiryo UI" panose="020B0604030504040204" pitchFamily="50" charset="-128"/>
              </a:rPr>
              <a:t>跡歴史公園</a:t>
            </a:r>
            <a:r>
              <a:rPr kumimoji="1" lang="ja-JP" altLang="en-US" sz="2000" b="1" dirty="0" smtClean="0">
                <a:latin typeface="Meiryo UI" panose="020B0604030504040204" pitchFamily="50" charset="-128"/>
                <a:ea typeface="Meiryo UI" panose="020B0604030504040204" pitchFamily="50" charset="-128"/>
              </a:rPr>
              <a:t>スマートチャレンジ　</a:t>
            </a:r>
            <a:r>
              <a:rPr kumimoji="1" lang="ja-JP" altLang="en-US" b="1" dirty="0">
                <a:latin typeface="Meiryo UI" panose="020B0604030504040204" pitchFamily="50" charset="-128"/>
                <a:ea typeface="Meiryo UI" panose="020B0604030504040204" pitchFamily="50" charset="-128"/>
              </a:rPr>
              <a:t>③</a:t>
            </a:r>
            <a:r>
              <a:rPr kumimoji="1" lang="ja-JP" altLang="en-US" b="1" dirty="0" smtClean="0">
                <a:latin typeface="Meiryo UI" panose="020B0604030504040204" pitchFamily="50" charset="-128"/>
                <a:ea typeface="Meiryo UI" panose="020B0604030504040204" pitchFamily="50" charset="-128"/>
              </a:rPr>
              <a:t>先端モビリティによる回遊性向上</a:t>
            </a:r>
            <a:endParaRPr kumimoji="1" lang="ja-JP" altLang="en-US" b="1" dirty="0">
              <a:latin typeface="Meiryo UI" panose="020B0604030504040204" pitchFamily="50" charset="-128"/>
              <a:ea typeface="Meiryo UI" panose="020B0604030504040204" pitchFamily="50" charset="-128"/>
            </a:endParaRPr>
          </a:p>
        </p:txBody>
      </p:sp>
      <p:cxnSp>
        <p:nvCxnSpPr>
          <p:cNvPr id="7" name="直線コネクタ 6"/>
          <p:cNvCxnSpPr/>
          <p:nvPr/>
        </p:nvCxnSpPr>
        <p:spPr>
          <a:xfrm>
            <a:off x="251847" y="569164"/>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図 1"/>
          <p:cNvPicPr>
            <a:picLocks noChangeAspect="1"/>
          </p:cNvPicPr>
          <p:nvPr/>
        </p:nvPicPr>
        <p:blipFill rotWithShape="1">
          <a:blip r:embed="rId2"/>
          <a:srcRect l="17471" t="14911" r="18676" b="5804"/>
          <a:stretch/>
        </p:blipFill>
        <p:spPr>
          <a:xfrm>
            <a:off x="435858" y="836022"/>
            <a:ext cx="8307978" cy="5799909"/>
          </a:xfrm>
          <a:prstGeom prst="rect">
            <a:avLst/>
          </a:prstGeom>
        </p:spPr>
      </p:pic>
      <p:sp>
        <p:nvSpPr>
          <p:cNvPr id="3" name="スライド番号プレースホルダー 2"/>
          <p:cNvSpPr>
            <a:spLocks noGrp="1"/>
          </p:cNvSpPr>
          <p:nvPr>
            <p:ph type="sldNum" sz="quarter" idx="12"/>
          </p:nvPr>
        </p:nvSpPr>
        <p:spPr>
          <a:xfrm>
            <a:off x="6967402" y="6369414"/>
            <a:ext cx="2057400" cy="365125"/>
          </a:xfrm>
        </p:spPr>
        <p:txBody>
          <a:bodyPr/>
          <a:lstStyle/>
          <a:p>
            <a:fld id="{28A64507-C155-4F95-8498-376511543CB4}" type="slidenum">
              <a:rPr kumimoji="1" lang="ja-JP" altLang="en-US" smtClean="0"/>
              <a:t>6</a:t>
            </a:fld>
            <a:endParaRPr kumimoji="1" lang="ja-JP" altLang="en-US"/>
          </a:p>
        </p:txBody>
      </p:sp>
    </p:spTree>
    <p:extLst>
      <p:ext uri="{BB962C8B-B14F-4D97-AF65-F5344CB8AC3E}">
        <p14:creationId xmlns:p14="http://schemas.microsoft.com/office/powerpoint/2010/main" val="2182900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2542174946"/>
              </p:ext>
            </p:extLst>
          </p:nvPr>
        </p:nvGraphicFramePr>
        <p:xfrm>
          <a:off x="119215" y="1086651"/>
          <a:ext cx="8907219" cy="5457212"/>
        </p:xfrm>
        <a:graphic>
          <a:graphicData uri="http://schemas.openxmlformats.org/drawingml/2006/table">
            <a:tbl>
              <a:tblPr firstRow="1" bandRow="1">
                <a:tableStyleId>{5940675A-B579-460E-94D1-54222C63F5DA}</a:tableStyleId>
              </a:tblPr>
              <a:tblGrid>
                <a:gridCol w="222194">
                  <a:extLst>
                    <a:ext uri="{9D8B030D-6E8A-4147-A177-3AD203B41FA5}">
                      <a16:colId xmlns:a16="http://schemas.microsoft.com/office/drawing/2014/main" val="2007677108"/>
                    </a:ext>
                  </a:extLst>
                </a:gridCol>
                <a:gridCol w="3045199">
                  <a:extLst>
                    <a:ext uri="{9D8B030D-6E8A-4147-A177-3AD203B41FA5}">
                      <a16:colId xmlns:a16="http://schemas.microsoft.com/office/drawing/2014/main" val="2824992386"/>
                    </a:ext>
                  </a:extLst>
                </a:gridCol>
                <a:gridCol w="5639826">
                  <a:extLst>
                    <a:ext uri="{9D8B030D-6E8A-4147-A177-3AD203B41FA5}">
                      <a16:colId xmlns:a16="http://schemas.microsoft.com/office/drawing/2014/main" val="695710633"/>
                    </a:ext>
                  </a:extLst>
                </a:gridCol>
              </a:tblGrid>
              <a:tr h="336572">
                <a:tc gridSpan="2">
                  <a:txBody>
                    <a:bodyPr/>
                    <a:lstStyle/>
                    <a:p>
                      <a:pPr algn="ctr"/>
                      <a:r>
                        <a:rPr kumimoji="1" lang="ja-JP" altLang="en-US" sz="12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重点取組み</a:t>
                      </a:r>
                      <a:endParaRPr kumimoji="1" lang="ja-JP" altLang="en-US" sz="12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txBody>
                  <a:tcPr>
                    <a:solidFill>
                      <a:schemeClr val="tx2"/>
                    </a:solidFill>
                  </a:tcPr>
                </a:tc>
                <a:tc hMerge="1">
                  <a:txBody>
                    <a:bodyPr/>
                    <a:lstStyle/>
                    <a:p>
                      <a:endParaRPr kumimoji="1" lang="ja-JP" altLang="en-US" sz="1200">
                        <a:latin typeface="Meiryo UI" panose="020B0604030504040204" pitchFamily="50" charset="-128"/>
                        <a:ea typeface="Meiryo UI" panose="020B0604030504040204" pitchFamily="50" charset="-128"/>
                      </a:endParaRPr>
                    </a:p>
                  </a:txBody>
                  <a:tcPr/>
                </a:tc>
                <a:tc>
                  <a:txBody>
                    <a:bodyPr/>
                    <a:lstStyle/>
                    <a:p>
                      <a:pPr algn="ctr"/>
                      <a:r>
                        <a:rPr kumimoji="1" lang="ja-JP" altLang="en-US" sz="12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主な取組み内容</a:t>
                      </a:r>
                      <a:endParaRPr kumimoji="1" lang="ja-JP" altLang="en-US" sz="12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txBody>
                  <a:tcPr>
                    <a:solidFill>
                      <a:schemeClr val="tx2"/>
                    </a:solidFill>
                  </a:tcPr>
                </a:tc>
                <a:extLst>
                  <a:ext uri="{0D108BD9-81ED-4DB2-BD59-A6C34878D82A}">
                    <a16:rowId xmlns:a16="http://schemas.microsoft.com/office/drawing/2014/main" val="145552519"/>
                  </a:ext>
                </a:extLst>
              </a:tr>
              <a:tr h="453918">
                <a:tc gridSpan="2">
                  <a:txBody>
                    <a:bodyPr/>
                    <a:lstStyle/>
                    <a:p>
                      <a:r>
                        <a:rPr kumimoji="1" lang="en-US" altLang="ja-JP" sz="1200" dirty="0" smtClean="0">
                          <a:latin typeface="Meiryo UI" panose="020B0604030504040204" pitchFamily="50" charset="-128"/>
                          <a:ea typeface="Meiryo UI" panose="020B0604030504040204" pitchFamily="50" charset="-128"/>
                        </a:rPr>
                        <a:t>1.</a:t>
                      </a:r>
                      <a:r>
                        <a:rPr kumimoji="1" lang="ja-JP" altLang="en-US" sz="1200" dirty="0" smtClean="0">
                          <a:latin typeface="Meiryo UI" panose="020B0604030504040204" pitchFamily="50" charset="-128"/>
                          <a:ea typeface="Meiryo UI" panose="020B0604030504040204" pitchFamily="50" charset="-128"/>
                        </a:rPr>
                        <a:t>夢洲での</a:t>
                      </a:r>
                      <a:r>
                        <a:rPr kumimoji="1" lang="en-US" altLang="ja-JP" sz="1200" dirty="0" smtClean="0">
                          <a:latin typeface="Meiryo UI" panose="020B0604030504040204" pitchFamily="50" charset="-128"/>
                          <a:ea typeface="Meiryo UI" panose="020B0604030504040204" pitchFamily="50" charset="-128"/>
                        </a:rPr>
                        <a:t>IR</a:t>
                      </a:r>
                      <a:r>
                        <a:rPr kumimoji="1" lang="ja-JP" altLang="en-US" sz="1200" dirty="0" smtClean="0">
                          <a:latin typeface="Meiryo UI" panose="020B0604030504040204" pitchFamily="50" charset="-128"/>
                          <a:ea typeface="Meiryo UI" panose="020B0604030504040204" pitchFamily="50" charset="-128"/>
                        </a:rPr>
                        <a:t>を含む国際観光拠点形成</a:t>
                      </a:r>
                      <a:endParaRPr kumimoji="1" lang="ja-JP" altLang="en-US" sz="1200" dirty="0">
                        <a:latin typeface="Meiryo UI" panose="020B0604030504040204" pitchFamily="50" charset="-128"/>
                        <a:ea typeface="Meiryo UI" panose="020B0604030504040204" pitchFamily="50" charset="-128"/>
                      </a:endParaRPr>
                    </a:p>
                  </a:txBody>
                  <a:tcPr/>
                </a:tc>
                <a:tc h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marL="171450" indent="-171450">
                        <a:buFont typeface="Arial" panose="020B0604020202020204" pitchFamily="34" charset="0"/>
                        <a:buChar char="•"/>
                      </a:pPr>
                      <a:r>
                        <a:rPr kumimoji="1" lang="en-US" altLang="ja-JP" sz="1200" dirty="0" smtClean="0">
                          <a:latin typeface="Meiryo UI" panose="020B0604030504040204" pitchFamily="50" charset="-128"/>
                          <a:ea typeface="Meiryo UI" panose="020B0604030504040204" pitchFamily="50" charset="-128"/>
                        </a:rPr>
                        <a:t>MICE</a:t>
                      </a:r>
                      <a:r>
                        <a:rPr kumimoji="1" lang="ja-JP" altLang="en-US" sz="1200" dirty="0" smtClean="0">
                          <a:latin typeface="Meiryo UI" panose="020B0604030504040204" pitchFamily="50" charset="-128"/>
                          <a:ea typeface="Meiryo UI" panose="020B0604030504040204" pitchFamily="50" charset="-128"/>
                        </a:rPr>
                        <a:t>機能や国際的なエンターテイメント機能を備えた統合型リゾート（</a:t>
                      </a:r>
                      <a:r>
                        <a:rPr kumimoji="1" lang="en-US" altLang="ja-JP" sz="1200" dirty="0" smtClean="0">
                          <a:latin typeface="Meiryo UI" panose="020B0604030504040204" pitchFamily="50" charset="-128"/>
                          <a:ea typeface="Meiryo UI" panose="020B0604030504040204" pitchFamily="50" charset="-128"/>
                        </a:rPr>
                        <a:t>IR</a:t>
                      </a:r>
                      <a:r>
                        <a:rPr kumimoji="1" lang="ja-JP" altLang="en-US" sz="1200" dirty="0" smtClean="0">
                          <a:latin typeface="Meiryo UI" panose="020B0604030504040204" pitchFamily="50" charset="-128"/>
                          <a:ea typeface="Meiryo UI" panose="020B0604030504040204" pitchFamily="50" charset="-128"/>
                        </a:rPr>
                        <a:t>）の誘致など、民間の創意・工夫や意見を取り入れながら、国際観光拠点の形成を目指す</a:t>
                      </a:r>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160500350"/>
                  </a:ext>
                </a:extLst>
              </a:tr>
              <a:tr h="272351">
                <a:tc gridSpan="2">
                  <a:txBody>
                    <a:bodyPr/>
                    <a:lstStyle/>
                    <a:p>
                      <a:r>
                        <a:rPr kumimoji="1" lang="en-US" altLang="ja-JP" sz="1200" dirty="0" smtClean="0">
                          <a:latin typeface="Meiryo UI" panose="020B0604030504040204" pitchFamily="50" charset="-128"/>
                          <a:ea typeface="Meiryo UI" panose="020B0604030504040204" pitchFamily="50" charset="-128"/>
                        </a:rPr>
                        <a:t>2.</a:t>
                      </a:r>
                      <a:r>
                        <a:rPr kumimoji="1" lang="ja-JP" altLang="en-US" sz="1200" dirty="0" smtClean="0">
                          <a:latin typeface="Meiryo UI" panose="020B0604030504040204" pitchFamily="50" charset="-128"/>
                          <a:ea typeface="Meiryo UI" panose="020B0604030504040204" pitchFamily="50" charset="-128"/>
                        </a:rPr>
                        <a:t>水と光のまちづくりの推進</a:t>
                      </a:r>
                      <a:endParaRPr kumimoji="1" lang="ja-JP" altLang="en-US" sz="1200" dirty="0">
                        <a:latin typeface="Meiryo UI" panose="020B0604030504040204" pitchFamily="50" charset="-128"/>
                        <a:ea typeface="Meiryo UI" panose="020B0604030504040204" pitchFamily="50" charset="-128"/>
                      </a:endParaRPr>
                    </a:p>
                  </a:txBody>
                  <a:tcPr>
                    <a:lnB w="12700" cmpd="sng">
                      <a:noFill/>
                    </a:lnB>
                  </a:tcPr>
                </a:tc>
                <a:tc hMerge="1">
                  <a:txBody>
                    <a:bodyPr/>
                    <a:lstStyle/>
                    <a:p>
                      <a:endParaRPr kumimoji="1" lang="ja-JP" altLang="en-US" sz="1200">
                        <a:latin typeface="Meiryo UI" panose="020B0604030504040204" pitchFamily="50" charset="-128"/>
                        <a:ea typeface="Meiryo UI" panose="020B0604030504040204" pitchFamily="50" charset="-128"/>
                      </a:endParaRPr>
                    </a:p>
                  </a:txBody>
                  <a:tcPr/>
                </a:tc>
                <a:tc>
                  <a:txBody>
                    <a:bodyPr/>
                    <a:lstStyle/>
                    <a:p>
                      <a:pPr marL="171450" indent="-171450">
                        <a:buFont typeface="Arial" panose="020B0604020202020204" pitchFamily="34" charset="0"/>
                        <a:buChar char="•"/>
                      </a:pPr>
                      <a:r>
                        <a:rPr kumimoji="1" lang="ja-JP" altLang="en-US" sz="1200" dirty="0" smtClean="0">
                          <a:latin typeface="Meiryo UI" panose="020B0604030504040204" pitchFamily="50" charset="-128"/>
                          <a:ea typeface="Meiryo UI" panose="020B0604030504040204" pitchFamily="50" charset="-128"/>
                        </a:rPr>
                        <a:t>水の回廊を船が行き交い、水辺に集い憩う水都大阪の修景づくり、水辺の魅力創出</a:t>
                      </a:r>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825144253"/>
                  </a:ext>
                </a:extLst>
              </a:tr>
              <a:tr h="272351">
                <a:tc rowSpan="5">
                  <a:txBody>
                    <a:bodyPr/>
                    <a:lstStyle/>
                    <a:p>
                      <a:endParaRPr kumimoji="1" lang="ja-JP" altLang="en-US" sz="1200" dirty="0">
                        <a:latin typeface="Meiryo UI" panose="020B0604030504040204" pitchFamily="50" charset="-128"/>
                        <a:ea typeface="Meiryo UI" panose="020B0604030504040204" pitchFamily="50" charset="-128"/>
                      </a:endParaRPr>
                    </a:p>
                  </a:txBody>
                  <a:tcPr>
                    <a:lnT w="12700" cmpd="sng">
                      <a:noFill/>
                    </a:lnT>
                  </a:tcPr>
                </a:tc>
                <a:tc>
                  <a:txBody>
                    <a:bodyPr/>
                    <a:lstStyle/>
                    <a:p>
                      <a:r>
                        <a:rPr kumimoji="1" lang="ja-JP" altLang="en-US" sz="1200" dirty="0" smtClean="0">
                          <a:latin typeface="Meiryo UI" panose="020B0604030504040204" pitchFamily="50" charset="-128"/>
                          <a:ea typeface="Meiryo UI" panose="020B0604030504040204" pitchFamily="50" charset="-128"/>
                        </a:rPr>
                        <a:t>①水辺の魅力空間づくり</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marL="171450" indent="-171450">
                        <a:buFont typeface="Arial" panose="020B0604020202020204" pitchFamily="34" charset="0"/>
                        <a:buChar char="•"/>
                      </a:pPr>
                      <a:r>
                        <a:rPr kumimoji="1" lang="ja-JP" altLang="en-US" sz="1200" dirty="0" smtClean="0">
                          <a:latin typeface="Meiryo UI" panose="020B0604030504040204" pitchFamily="50" charset="-128"/>
                          <a:ea typeface="Meiryo UI" panose="020B0604030504040204" pitchFamily="50" charset="-128"/>
                        </a:rPr>
                        <a:t>舟運をはじめ水辺も楽しめる観光メニューが集結するターミナルの整備</a:t>
                      </a:r>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762913924"/>
                  </a:ext>
                </a:extLst>
              </a:tr>
              <a:tr h="272351">
                <a:tc vMerge="1">
                  <a:txBody>
                    <a:bodyPr/>
                    <a:lstStyle/>
                    <a:p>
                      <a:endParaRPr kumimoji="1" lang="ja-JP" altLang="en-US" sz="1200">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latin typeface="Meiryo UI" panose="020B0604030504040204" pitchFamily="50" charset="-128"/>
                          <a:ea typeface="Meiryo UI" panose="020B0604030504040204" pitchFamily="50" charset="-128"/>
                        </a:rPr>
                        <a:t>②舟運活性化</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marL="171450" indent="-171450">
                        <a:buFont typeface="Arial" panose="020B0604020202020204" pitchFamily="34" charset="0"/>
                        <a:buChar char="•"/>
                      </a:pPr>
                      <a:r>
                        <a:rPr kumimoji="1" lang="ja-JP" altLang="en-US" sz="1200" dirty="0" smtClean="0">
                          <a:latin typeface="Meiryo UI" panose="020B0604030504040204" pitchFamily="50" charset="-128"/>
                          <a:ea typeface="Meiryo UI" panose="020B0604030504040204" pitchFamily="50" charset="-128"/>
                        </a:rPr>
                        <a:t>旅行者ニーズに対応した観光メニューとしてのクルーズ商品の多様化促進</a:t>
                      </a:r>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917465086"/>
                  </a:ext>
                </a:extLst>
              </a:tr>
              <a:tr h="272351">
                <a:tc vMerge="1">
                  <a:txBody>
                    <a:bodyPr/>
                    <a:lstStyle/>
                    <a:p>
                      <a:endParaRPr kumimoji="1" lang="ja-JP" altLang="en-US" sz="1200">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latin typeface="Meiryo UI" panose="020B0604030504040204" pitchFamily="50" charset="-128"/>
                          <a:ea typeface="Meiryo UI" panose="020B0604030504040204" pitchFamily="50" charset="-128"/>
                        </a:rPr>
                        <a:t>③シンボルイベントの実施</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marL="171450" indent="-171450">
                        <a:buFont typeface="Arial" panose="020B0604020202020204" pitchFamily="34" charset="0"/>
                        <a:buChar char="•"/>
                      </a:pPr>
                      <a:r>
                        <a:rPr kumimoji="1" lang="ja-JP" altLang="en-US" sz="1200" dirty="0" smtClean="0">
                          <a:latin typeface="Meiryo UI" panose="020B0604030504040204" pitchFamily="50" charset="-128"/>
                          <a:ea typeface="Meiryo UI" panose="020B0604030504040204" pitchFamily="50" charset="-128"/>
                        </a:rPr>
                        <a:t>水都大阪の魅力を国内外へ発信、ブランディングと集客力を強化</a:t>
                      </a:r>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959671633"/>
                  </a:ext>
                </a:extLst>
              </a:tr>
              <a:tr h="272351">
                <a:tc vMerge="1">
                  <a:txBody>
                    <a:bodyPr/>
                    <a:lstStyle/>
                    <a:p>
                      <a:endParaRPr kumimoji="1" lang="ja-JP" altLang="en-US" sz="1200">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latin typeface="Meiryo UI" panose="020B0604030504040204" pitchFamily="50" charset="-128"/>
                          <a:ea typeface="Meiryo UI" panose="020B0604030504040204" pitchFamily="50" charset="-128"/>
                        </a:rPr>
                        <a:t>④水辺のランドマークの創出</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marL="171450" indent="-171450">
                        <a:buFont typeface="Arial" panose="020B0604020202020204" pitchFamily="34" charset="0"/>
                        <a:buChar char="•"/>
                      </a:pPr>
                      <a:r>
                        <a:rPr kumimoji="1" lang="ja-JP" altLang="en-US" sz="1200" dirty="0" smtClean="0">
                          <a:latin typeface="Meiryo UI" panose="020B0604030504040204" pitchFamily="50" charset="-128"/>
                          <a:ea typeface="Meiryo UI" panose="020B0604030504040204" pitchFamily="50" charset="-128"/>
                        </a:rPr>
                        <a:t>回廊全体の集客力アップ等、観光メニューにおける新たな付加価値による魅力の向上</a:t>
                      </a:r>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407100827"/>
                  </a:ext>
                </a:extLst>
              </a:tr>
              <a:tr h="272351">
                <a:tc vMerge="1">
                  <a:txBody>
                    <a:bodyPr/>
                    <a:lstStyle/>
                    <a:p>
                      <a:endParaRPr kumimoji="1" lang="ja-JP" altLang="en-US" sz="1200">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latin typeface="Meiryo UI" panose="020B0604030504040204" pitchFamily="50" charset="-128"/>
                          <a:ea typeface="Meiryo UI" panose="020B0604030504040204" pitchFamily="50" charset="-128"/>
                        </a:rPr>
                        <a:t>⑤淀川の魅力創造</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marL="171450" indent="-171450">
                        <a:buFont typeface="Arial" panose="020B0604020202020204" pitchFamily="34" charset="0"/>
                        <a:buChar char="•"/>
                      </a:pPr>
                      <a:r>
                        <a:rPr kumimoji="1" lang="ja-JP" altLang="en-US" sz="1200" dirty="0" smtClean="0">
                          <a:latin typeface="Meiryo UI" panose="020B0604030504040204" pitchFamily="50" charset="-128"/>
                          <a:ea typeface="Meiryo UI" panose="020B0604030504040204" pitchFamily="50" charset="-128"/>
                        </a:rPr>
                        <a:t>淀川舟運の活性化に向けた沿川地域の魅力づくり</a:t>
                      </a:r>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672930748"/>
                  </a:ext>
                </a:extLst>
              </a:tr>
              <a:tr h="272351">
                <a:tc gridSpan="2">
                  <a:txBody>
                    <a:bodyPr/>
                    <a:lstStyle/>
                    <a:p>
                      <a:r>
                        <a:rPr kumimoji="1" lang="en-US" altLang="ja-JP" sz="1200" dirty="0" smtClean="0">
                          <a:latin typeface="Meiryo UI" panose="020B0604030504040204" pitchFamily="50" charset="-128"/>
                          <a:ea typeface="Meiryo UI" panose="020B0604030504040204" pitchFamily="50" charset="-128"/>
                        </a:rPr>
                        <a:t>3.</a:t>
                      </a:r>
                      <a:r>
                        <a:rPr kumimoji="1" lang="ja-JP" altLang="en-US" sz="1200" dirty="0" smtClean="0">
                          <a:latin typeface="Meiryo UI" panose="020B0604030504040204" pitchFamily="50" charset="-128"/>
                          <a:ea typeface="Meiryo UI" panose="020B0604030504040204" pitchFamily="50" charset="-128"/>
                        </a:rPr>
                        <a:t>万博記念公園の魅力創出</a:t>
                      </a:r>
                      <a:endParaRPr kumimoji="1" lang="ja-JP" altLang="en-US" sz="1200" dirty="0">
                        <a:latin typeface="Meiryo UI" panose="020B0604030504040204" pitchFamily="50" charset="-128"/>
                        <a:ea typeface="Meiryo UI" panose="020B0604030504040204" pitchFamily="50" charset="-128"/>
                      </a:endParaRPr>
                    </a:p>
                  </a:txBody>
                  <a:tcPr/>
                </a:tc>
                <a:tc h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marL="171450" indent="-171450">
                        <a:buFont typeface="Arial" panose="020B0604020202020204" pitchFamily="34" charset="0"/>
                        <a:buChar char="•"/>
                      </a:pPr>
                      <a:r>
                        <a:rPr kumimoji="1" lang="ja-JP" altLang="en-US" sz="1200" dirty="0" smtClean="0">
                          <a:latin typeface="Meiryo UI" panose="020B0604030504040204" pitchFamily="50" charset="-128"/>
                          <a:ea typeface="Meiryo UI" panose="020B0604030504040204" pitchFamily="50" charset="-128"/>
                        </a:rPr>
                        <a:t>「太陽の塔</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内のオブジェ</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生命の樹</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の再生及び地下展示室の増設等</a:t>
                      </a:r>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041383175"/>
                  </a:ext>
                </a:extLst>
              </a:tr>
              <a:tr h="272351">
                <a:tc gridSpan="2">
                  <a:txBody>
                    <a:bodyPr/>
                    <a:lstStyle/>
                    <a:p>
                      <a:r>
                        <a:rPr kumimoji="1" lang="en-US" altLang="ja-JP" sz="1200" b="1" dirty="0" smtClean="0">
                          <a:latin typeface="Meiryo UI" panose="020B0604030504040204" pitchFamily="50" charset="-128"/>
                          <a:ea typeface="Meiryo UI" panose="020B0604030504040204" pitchFamily="50" charset="-128"/>
                        </a:rPr>
                        <a:t>4.</a:t>
                      </a:r>
                      <a:r>
                        <a:rPr kumimoji="1" lang="ja-JP" altLang="en-US" sz="1200" b="1" dirty="0" smtClean="0">
                          <a:latin typeface="Meiryo UI" panose="020B0604030504040204" pitchFamily="50" charset="-128"/>
                          <a:ea typeface="Meiryo UI" panose="020B0604030504040204" pitchFamily="50" charset="-128"/>
                        </a:rPr>
                        <a:t>百舌鳥・古市古墳群の魅力創出</a:t>
                      </a:r>
                      <a:endParaRPr kumimoji="1" lang="ja-JP" altLang="en-US" sz="1200" b="1" dirty="0">
                        <a:latin typeface="Meiryo UI" panose="020B0604030504040204" pitchFamily="50" charset="-128"/>
                        <a:ea typeface="Meiryo UI" panose="020B0604030504040204" pitchFamily="50" charset="-128"/>
                      </a:endParaRPr>
                    </a:p>
                  </a:txBody>
                  <a:tcPr>
                    <a:solidFill>
                      <a:schemeClr val="accent4">
                        <a:lumMod val="40000"/>
                        <a:lumOff val="60000"/>
                      </a:schemeClr>
                    </a:solidFill>
                  </a:tcPr>
                </a:tc>
                <a:tc h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marL="171450" indent="-171450">
                        <a:buFont typeface="Arial" panose="020B0604020202020204" pitchFamily="34" charset="0"/>
                        <a:buChar char="•"/>
                      </a:pPr>
                      <a:r>
                        <a:rPr kumimoji="1" lang="ja-JP" altLang="en-US" sz="1200" b="1" dirty="0" smtClean="0">
                          <a:latin typeface="Meiryo UI" panose="020B0604030504040204" pitchFamily="50" charset="-128"/>
                          <a:ea typeface="Meiryo UI" panose="020B0604030504040204" pitchFamily="50" charset="-128"/>
                        </a:rPr>
                        <a:t>百舌鳥・古市古墳群世界文化遺産登録を受けて、観光地としての更なる環境整備</a:t>
                      </a:r>
                    </a:p>
                  </a:txBody>
                  <a:tcPr>
                    <a:solidFill>
                      <a:schemeClr val="accent4">
                        <a:lumMod val="40000"/>
                        <a:lumOff val="60000"/>
                      </a:schemeClr>
                    </a:solidFill>
                  </a:tcPr>
                </a:tc>
                <a:extLst>
                  <a:ext uri="{0D108BD9-81ED-4DB2-BD59-A6C34878D82A}">
                    <a16:rowId xmlns:a16="http://schemas.microsoft.com/office/drawing/2014/main" val="1589119702"/>
                  </a:ext>
                </a:extLst>
              </a:tr>
              <a:tr h="272351">
                <a:tc gridSpan="2">
                  <a:txBody>
                    <a:bodyPr/>
                    <a:lstStyle/>
                    <a:p>
                      <a:r>
                        <a:rPr kumimoji="1" lang="en-US" altLang="ja-JP" sz="1200" dirty="0" smtClean="0">
                          <a:latin typeface="Meiryo UI" panose="020B0604030504040204" pitchFamily="50" charset="-128"/>
                          <a:ea typeface="Meiryo UI" panose="020B0604030504040204" pitchFamily="50" charset="-128"/>
                        </a:rPr>
                        <a:t>5.</a:t>
                      </a:r>
                      <a:r>
                        <a:rPr kumimoji="1" lang="ja-JP" altLang="en-US" sz="1200" dirty="0" smtClean="0">
                          <a:latin typeface="Meiryo UI" panose="020B0604030504040204" pitchFamily="50" charset="-128"/>
                          <a:ea typeface="Meiryo UI" panose="020B0604030504040204" pitchFamily="50" charset="-128"/>
                        </a:rPr>
                        <a:t>大阪市内の重点エリア等の魅力向上</a:t>
                      </a:r>
                      <a:endParaRPr kumimoji="1" lang="ja-JP" altLang="en-US" sz="1200" dirty="0">
                        <a:latin typeface="Meiryo UI" panose="020B0604030504040204" pitchFamily="50" charset="-128"/>
                        <a:ea typeface="Meiryo UI" panose="020B0604030504040204" pitchFamily="50" charset="-128"/>
                      </a:endParaRPr>
                    </a:p>
                  </a:txBody>
                  <a:tcPr>
                    <a:lnB w="12700" cmpd="sng">
                      <a:noFill/>
                    </a:lnB>
                  </a:tcPr>
                </a:tc>
                <a:tc h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marL="171450" indent="-171450">
                        <a:buFont typeface="Arial" panose="020B0604020202020204" pitchFamily="34" charset="0"/>
                        <a:buChar char="•"/>
                      </a:pPr>
                      <a:r>
                        <a:rPr kumimoji="1" lang="ja-JP" altLang="en-US" sz="1200" dirty="0" smtClean="0">
                          <a:latin typeface="Meiryo UI" panose="020B0604030504040204" pitchFamily="50" charset="-128"/>
                          <a:ea typeface="Meiryo UI" panose="020B0604030504040204" pitchFamily="50" charset="-128"/>
                        </a:rPr>
                        <a:t>大阪市内の重点エリアにさらに磨きをかけ、大阪の観光ハブとして周辺にも効果を波及</a:t>
                      </a:r>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252916938"/>
                  </a:ext>
                </a:extLst>
              </a:tr>
              <a:tr h="272351">
                <a:tc rowSpan="7">
                  <a:txBody>
                    <a:bodyPr/>
                    <a:lstStyle/>
                    <a:p>
                      <a:endParaRPr kumimoji="1" lang="ja-JP" altLang="en-US" sz="1200" dirty="0">
                        <a:latin typeface="Meiryo UI" panose="020B0604030504040204" pitchFamily="50" charset="-128"/>
                        <a:ea typeface="Meiryo UI" panose="020B0604030504040204" pitchFamily="50" charset="-128"/>
                      </a:endParaRPr>
                    </a:p>
                  </a:txBody>
                  <a:tcPr>
                    <a:lnT w="12700" cmpd="sng">
                      <a:noFill/>
                    </a:lnT>
                    <a:lnB w="12700" cap="flat" cmpd="sng" algn="ctr">
                      <a:solidFill>
                        <a:schemeClr val="tx1"/>
                      </a:solidFill>
                      <a:prstDash val="solid"/>
                      <a:round/>
                      <a:headEnd type="none" w="med" len="med"/>
                      <a:tailEnd type="none" w="med" len="med"/>
                    </a:lnB>
                  </a:tcPr>
                </a:tc>
                <a:tc>
                  <a:txBody>
                    <a:bodyPr/>
                    <a:lstStyle/>
                    <a:p>
                      <a:r>
                        <a:rPr kumimoji="1" lang="ja-JP" altLang="en-US" sz="1200" b="1" dirty="0" smtClean="0">
                          <a:latin typeface="Meiryo UI" panose="020B0604030504040204" pitchFamily="50" charset="-128"/>
                          <a:ea typeface="Meiryo UI" panose="020B0604030504040204" pitchFamily="50" charset="-128"/>
                        </a:rPr>
                        <a:t>①大阪城・森之宮・大手前地区の魅力向上</a:t>
                      </a:r>
                      <a:endParaRPr kumimoji="1" lang="ja-JP" altLang="en-US" sz="1200" b="1" dirty="0">
                        <a:latin typeface="Meiryo UI" panose="020B0604030504040204" pitchFamily="50" charset="-128"/>
                        <a:ea typeface="Meiryo UI" panose="020B0604030504040204" pitchFamily="50" charset="-128"/>
                      </a:endParaRPr>
                    </a:p>
                  </a:txBody>
                  <a:tcPr>
                    <a:solidFill>
                      <a:schemeClr val="accent4">
                        <a:lumMod val="40000"/>
                        <a:lumOff val="60000"/>
                      </a:schemeClr>
                    </a:solidFill>
                  </a:tcPr>
                </a:tc>
                <a:tc>
                  <a:txBody>
                    <a:bodyPr/>
                    <a:lstStyle/>
                    <a:p>
                      <a:pPr marL="171450" indent="-171450">
                        <a:buFont typeface="Arial" panose="020B0604020202020204" pitchFamily="34" charset="0"/>
                        <a:buChar char="•"/>
                      </a:pPr>
                      <a:r>
                        <a:rPr kumimoji="1" lang="en-US" altLang="ja-JP" sz="1200" b="1" dirty="0" smtClean="0">
                          <a:latin typeface="Meiryo UI" panose="020B0604030504040204" pitchFamily="50" charset="-128"/>
                          <a:ea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rPr>
                        <a:t>歴史拠点の創出</a:t>
                      </a:r>
                      <a:r>
                        <a:rPr kumimoji="1" lang="en-US" altLang="ja-JP" sz="1200" b="1" dirty="0" smtClean="0">
                          <a:latin typeface="Meiryo UI" panose="020B0604030504040204" pitchFamily="50" charset="-128"/>
                          <a:ea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rPr>
                        <a:t>（大阪城や難波宮等）と</a:t>
                      </a:r>
                      <a:r>
                        <a:rPr kumimoji="1" lang="en-US" altLang="ja-JP" sz="1200" b="1" dirty="0" smtClean="0">
                          <a:latin typeface="Meiryo UI" panose="020B0604030504040204" pitchFamily="50" charset="-128"/>
                          <a:ea typeface="Meiryo UI" panose="020B0604030504040204" pitchFamily="50" charset="-128"/>
                        </a:rPr>
                        <a:t>『</a:t>
                      </a:r>
                      <a:r>
                        <a:rPr kumimoji="1" lang="zh-CN" altLang="en-US" sz="1200" b="1" dirty="0" smtClean="0">
                          <a:latin typeface="Meiryo UI" panose="020B0604030504040204" pitchFamily="50" charset="-128"/>
                          <a:ea typeface="Meiryo UI" panose="020B0604030504040204" pitchFamily="50" charset="-128"/>
                        </a:rPr>
                        <a:t>世界的観光拠点化</a:t>
                      </a:r>
                      <a:r>
                        <a:rPr kumimoji="1" lang="en-US" altLang="ja-JP" sz="1200" b="1" dirty="0" smtClean="0">
                          <a:latin typeface="Meiryo UI" panose="020B0604030504040204" pitchFamily="50" charset="-128"/>
                          <a:ea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rPr>
                        <a:t>（民間活力等）</a:t>
                      </a:r>
                      <a:endParaRPr kumimoji="1" lang="ja-JP" altLang="en-US" sz="1200" b="1" dirty="0">
                        <a:latin typeface="Meiryo UI" panose="020B0604030504040204" pitchFamily="50" charset="-128"/>
                        <a:ea typeface="Meiryo UI" panose="020B0604030504040204" pitchFamily="50" charset="-128"/>
                      </a:endParaRPr>
                    </a:p>
                  </a:txBody>
                  <a:tcPr>
                    <a:solidFill>
                      <a:schemeClr val="accent4">
                        <a:lumMod val="40000"/>
                        <a:lumOff val="60000"/>
                      </a:schemeClr>
                    </a:solidFill>
                  </a:tcPr>
                </a:tc>
                <a:extLst>
                  <a:ext uri="{0D108BD9-81ED-4DB2-BD59-A6C34878D82A}">
                    <a16:rowId xmlns:a16="http://schemas.microsoft.com/office/drawing/2014/main" val="3478853733"/>
                  </a:ext>
                </a:extLst>
              </a:tr>
              <a:tr h="272351">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latin typeface="Meiryo UI" panose="020B0604030504040204" pitchFamily="50" charset="-128"/>
                          <a:ea typeface="Meiryo UI" panose="020B0604030504040204" pitchFamily="50" charset="-128"/>
                        </a:rPr>
                        <a:t>②中之島地区の魅力向上</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marL="171450" indent="-171450">
                        <a:buFont typeface="Arial" panose="020B0604020202020204" pitchFamily="34" charset="0"/>
                        <a:buChar char="•"/>
                      </a:pPr>
                      <a:r>
                        <a:rPr kumimoji="1" lang="ja-JP" altLang="en-US" sz="1200" dirty="0" smtClean="0">
                          <a:latin typeface="Meiryo UI" panose="020B0604030504040204" pitchFamily="50" charset="-128"/>
                          <a:ea typeface="Meiryo UI" panose="020B0604030504040204" pitchFamily="50" charset="-128"/>
                        </a:rPr>
                        <a:t>新しい美術館の整備</a:t>
                      </a:r>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459475869"/>
                  </a:ext>
                </a:extLst>
              </a:tr>
              <a:tr h="272351">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latin typeface="Meiryo UI" panose="020B0604030504040204" pitchFamily="50" charset="-128"/>
                          <a:ea typeface="Meiryo UI" panose="020B0604030504040204" pitchFamily="50" charset="-128"/>
                        </a:rPr>
                        <a:t>③御堂筋地区の魅力向上</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marL="171450" indent="-171450">
                        <a:buFont typeface="Arial" panose="020B0604020202020204" pitchFamily="34" charset="0"/>
                        <a:buChar char="•"/>
                      </a:pPr>
                      <a:r>
                        <a:rPr kumimoji="1" lang="ja-JP" altLang="en-US" sz="1200" dirty="0" smtClean="0">
                          <a:latin typeface="Meiryo UI" panose="020B0604030504040204" pitchFamily="50" charset="-128"/>
                          <a:ea typeface="Meiryo UI" panose="020B0604030504040204" pitchFamily="50" charset="-128"/>
                        </a:rPr>
                        <a:t>御堂筋の空間再編（側道を利活用した歩行者空間化に向けた道路空間の再編）</a:t>
                      </a:r>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527377082"/>
                  </a:ext>
                </a:extLst>
              </a:tr>
              <a:tr h="272351">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latin typeface="Meiryo UI" panose="020B0604030504040204" pitchFamily="50" charset="-128"/>
                          <a:ea typeface="Meiryo UI" panose="020B0604030504040204" pitchFamily="50" charset="-128"/>
                        </a:rPr>
                        <a:t>④天王寺・阿倍野地区の魅力向上</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marL="171450" indent="-171450">
                        <a:buFont typeface="Arial" panose="020B0604020202020204" pitchFamily="34" charset="0"/>
                        <a:buChar char="•"/>
                      </a:pPr>
                      <a:r>
                        <a:rPr kumimoji="1" lang="ja-JP" altLang="en-US" sz="1200" dirty="0" smtClean="0">
                          <a:latin typeface="Meiryo UI" panose="020B0604030504040204" pitchFamily="50" charset="-128"/>
                          <a:ea typeface="Meiryo UI" panose="020B0604030504040204" pitchFamily="50" charset="-128"/>
                        </a:rPr>
                        <a:t>天王寺・阿倍野地区の魅力発信・集客促進と天王寺公園・動物園の魅力向上</a:t>
                      </a:r>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568439704"/>
                  </a:ext>
                </a:extLst>
              </a:tr>
              <a:tr h="272351">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latin typeface="Meiryo UI" panose="020B0604030504040204" pitchFamily="50" charset="-128"/>
                          <a:ea typeface="Meiryo UI" panose="020B0604030504040204" pitchFamily="50" charset="-128"/>
                        </a:rPr>
                        <a:t>⑤築港・ベイエリア地区の魅力向上</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marL="171450" indent="-171450">
                        <a:buFont typeface="Arial" panose="020B0604020202020204" pitchFamily="34" charset="0"/>
                        <a:buChar char="•"/>
                      </a:pPr>
                      <a:r>
                        <a:rPr kumimoji="1" lang="ja-JP" altLang="en-US" sz="1200" dirty="0" smtClean="0">
                          <a:latin typeface="Meiryo UI" panose="020B0604030504040204" pitchFamily="50" charset="-128"/>
                          <a:ea typeface="Meiryo UI" panose="020B0604030504040204" pitchFamily="50" charset="-128"/>
                        </a:rPr>
                        <a:t>クルーズ客船の母港化により内外集客力を強化</a:t>
                      </a:r>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697185524"/>
                  </a:ext>
                </a:extLst>
              </a:tr>
              <a:tr h="272351">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latin typeface="Meiryo UI" panose="020B0604030504040204" pitchFamily="50" charset="-128"/>
                          <a:ea typeface="Meiryo UI" panose="020B0604030504040204" pitchFamily="50" charset="-128"/>
                        </a:rPr>
                        <a:t>⑥大阪駅周辺地区の魅力向上</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marL="171450" indent="-171450">
                        <a:buFont typeface="Arial" panose="020B0604020202020204" pitchFamily="34" charset="0"/>
                        <a:buChar char="•"/>
                      </a:pPr>
                      <a:r>
                        <a:rPr kumimoji="1" lang="ja-JP" altLang="en-US" sz="1200" dirty="0" smtClean="0">
                          <a:latin typeface="Meiryo UI" panose="020B0604030504040204" pitchFamily="50" charset="-128"/>
                          <a:ea typeface="Meiryo UI" panose="020B0604030504040204" pitchFamily="50" charset="-128"/>
                        </a:rPr>
                        <a:t>世界の人々を惹きつける「みどり」と「イノベーション」の融合拠点形成</a:t>
                      </a:r>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026770701"/>
                  </a:ext>
                </a:extLst>
              </a:tr>
              <a:tr h="272351">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latin typeface="Meiryo UI" panose="020B0604030504040204" pitchFamily="50" charset="-128"/>
                          <a:ea typeface="Meiryo UI" panose="020B0604030504040204" pitchFamily="50" charset="-128"/>
                        </a:rPr>
                        <a:t>⑦なんば駅周辺道路空間再整備</a:t>
                      </a:r>
                      <a:endParaRPr kumimoji="1" lang="ja-JP" altLang="en-US" sz="1200" dirty="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tcPr>
                </a:tc>
                <a:tc>
                  <a:txBody>
                    <a:bodyPr/>
                    <a:lstStyle/>
                    <a:p>
                      <a:pPr marL="171450" indent="-171450">
                        <a:buFont typeface="Arial" panose="020B0604020202020204" pitchFamily="34" charset="0"/>
                        <a:buChar char="•"/>
                      </a:pPr>
                      <a:r>
                        <a:rPr kumimoji="1" lang="ja-JP" altLang="en-US" sz="1200" dirty="0" smtClean="0">
                          <a:latin typeface="Meiryo UI" panose="020B0604030504040204" pitchFamily="50" charset="-128"/>
                          <a:ea typeface="Meiryo UI" panose="020B0604030504040204" pitchFamily="50" charset="-128"/>
                        </a:rPr>
                        <a:t>上質で居心地の良い空間とするため、車重視の空間から人重視の空間へ再整備</a:t>
                      </a:r>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650419418"/>
                  </a:ext>
                </a:extLst>
              </a:tr>
              <a:tr h="272351">
                <a:tc gridSpan="2">
                  <a:txBody>
                    <a:bodyPr/>
                    <a:lstStyle/>
                    <a:p>
                      <a:r>
                        <a:rPr kumimoji="1" lang="en-US" altLang="ja-JP" sz="1200" dirty="0" smtClean="0">
                          <a:latin typeface="Meiryo UI" panose="020B0604030504040204" pitchFamily="50" charset="-128"/>
                          <a:ea typeface="Meiryo UI" panose="020B0604030504040204" pitchFamily="50" charset="-128"/>
                        </a:rPr>
                        <a:t>6.</a:t>
                      </a:r>
                      <a:r>
                        <a:rPr kumimoji="1" lang="ja-JP" altLang="en-US" sz="1200" dirty="0" smtClean="0">
                          <a:latin typeface="Meiryo UI" panose="020B0604030504040204" pitchFamily="50" charset="-128"/>
                          <a:ea typeface="Meiryo UI" panose="020B0604030504040204" pitchFamily="50" charset="-128"/>
                        </a:rPr>
                        <a:t>ストーリー性をもたせた大阪魅力の再編集・発信</a:t>
                      </a:r>
                      <a:endParaRPr kumimoji="1" lang="ja-JP" altLang="en-US" sz="1200" dirty="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tcPr>
                </a:tc>
                <a:tc hMerge="1">
                  <a:txBody>
                    <a:bodyPr/>
                    <a:lstStyle/>
                    <a:p>
                      <a:endParaRPr kumimoji="1" lang="ja-JP" altLang="en-US" sz="1200" dirty="0">
                        <a:latin typeface="Meiryo UI" panose="020B0604030504040204" pitchFamily="50" charset="-128"/>
                        <a:ea typeface="Meiryo UI" panose="020B0604030504040204" pitchFamily="50" charset="-128"/>
                      </a:endParaRPr>
                    </a:p>
                  </a:txBody>
                  <a:tcPr>
                    <a:lnT w="12700" cap="flat" cmpd="sng" algn="ctr">
                      <a:solidFill>
                        <a:schemeClr val="tx1"/>
                      </a:solidFill>
                      <a:prstDash val="solid"/>
                      <a:round/>
                      <a:headEnd type="none" w="med" len="med"/>
                      <a:tailEnd type="none" w="med" len="med"/>
                    </a:lnT>
                  </a:tcPr>
                </a:tc>
                <a:tc>
                  <a:txBody>
                    <a:bodyPr/>
                    <a:lstStyle/>
                    <a:p>
                      <a:pPr marL="171450" indent="-171450">
                        <a:buFont typeface="Arial" panose="020B0604020202020204" pitchFamily="34" charset="0"/>
                        <a:buChar char="•"/>
                      </a:pPr>
                      <a:r>
                        <a:rPr kumimoji="1" lang="ja-JP" altLang="en-US" sz="1200" dirty="0" smtClean="0">
                          <a:latin typeface="Meiryo UI" panose="020B0604030504040204" pitchFamily="50" charset="-128"/>
                          <a:ea typeface="Meiryo UI" panose="020B0604030504040204" pitchFamily="50" charset="-128"/>
                        </a:rPr>
                        <a:t>大阪の魅力スポットを歴史や文化、地域性によってストーリー性をもたせて効果的に発信</a:t>
                      </a:r>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755281367"/>
                  </a:ext>
                </a:extLst>
              </a:tr>
            </a:tbl>
          </a:graphicData>
        </a:graphic>
      </p:graphicFrame>
      <p:cxnSp>
        <p:nvCxnSpPr>
          <p:cNvPr id="5" name="直線コネクタ 4"/>
          <p:cNvCxnSpPr/>
          <p:nvPr/>
        </p:nvCxnSpPr>
        <p:spPr>
          <a:xfrm>
            <a:off x="145341" y="464662"/>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471088" y="515650"/>
            <a:ext cx="8076757" cy="523220"/>
          </a:xfrm>
          <a:prstGeom prst="rect">
            <a:avLst/>
          </a:prstGeom>
        </p:spPr>
        <p:txBody>
          <a:bodyPr wrap="square">
            <a:spAutoFit/>
          </a:bodyPr>
          <a:lstStyle/>
          <a:p>
            <a:pPr marL="285750" indent="-285750">
              <a:buFont typeface="Arial" panose="020B0604020202020204" pitchFamily="34" charset="0"/>
              <a:buChar char="•"/>
            </a:pPr>
            <a:r>
              <a:rPr lang="ja-JP" altLang="en-US" sz="1400" dirty="0" smtClean="0">
                <a:latin typeface="Meiryo UI" panose="020B0604030504040204" pitchFamily="50" charset="-128"/>
                <a:ea typeface="Meiryo UI" panose="020B0604030504040204" pitchFamily="50" charset="-128"/>
              </a:rPr>
              <a:t>大阪府市では、</a:t>
            </a:r>
            <a:r>
              <a:rPr lang="en-US" altLang="ja-JP" sz="1400" dirty="0" smtClean="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大阪都市魅力創造戦略</a:t>
            </a:r>
            <a:r>
              <a:rPr lang="en-US" altLang="ja-JP" sz="1400" dirty="0">
                <a:latin typeface="Meiryo UI" panose="020B0604030504040204" pitchFamily="50" charset="-128"/>
                <a:ea typeface="Meiryo UI" panose="020B0604030504040204" pitchFamily="50" charset="-128"/>
              </a:rPr>
              <a:t>2020』</a:t>
            </a:r>
            <a:r>
              <a:rPr lang="ja-JP" altLang="en-US" sz="1400" dirty="0">
                <a:latin typeface="Meiryo UI" panose="020B0604030504040204" pitchFamily="50" charset="-128"/>
                <a:ea typeface="Meiryo UI" panose="020B0604030504040204" pitchFamily="50" charset="-128"/>
              </a:rPr>
              <a:t>を共同で</a:t>
            </a:r>
            <a:r>
              <a:rPr lang="ja-JP" altLang="en-US" sz="1400" dirty="0" smtClean="0">
                <a:latin typeface="Meiryo UI" panose="020B0604030504040204" pitchFamily="50" charset="-128"/>
                <a:ea typeface="Meiryo UI" panose="020B0604030504040204" pitchFamily="50" charset="-128"/>
              </a:rPr>
              <a:t>策定し、「</a:t>
            </a:r>
            <a:r>
              <a:rPr lang="ja-JP" altLang="en-US" sz="1400" dirty="0">
                <a:latin typeface="Meiryo UI" panose="020B0604030504040204" pitchFamily="50" charset="-128"/>
                <a:ea typeface="Meiryo UI" panose="020B0604030504040204" pitchFamily="50" charset="-128"/>
              </a:rPr>
              <a:t>世界第一級の文化・観光拠点形成」を目指して</a:t>
            </a:r>
            <a:r>
              <a:rPr lang="ja-JP" altLang="en-US" sz="1400" dirty="0" smtClean="0">
                <a:latin typeface="Meiryo UI" panose="020B0604030504040204" pitchFamily="50" charset="-128"/>
                <a:ea typeface="Meiryo UI" panose="020B0604030504040204" pitchFamily="50" charset="-128"/>
              </a:rPr>
              <a:t>いる。令和の時代に相応しい 「歴史遺産」 にも注目</a:t>
            </a:r>
            <a:endParaRPr lang="ja-JP" altLang="en-US" sz="1400" dirty="0">
              <a:latin typeface="Meiryo UI" panose="020B0604030504040204" pitchFamily="50" charset="-128"/>
              <a:ea typeface="Meiryo UI" panose="020B0604030504040204" pitchFamily="50" charset="-128"/>
            </a:endParaRPr>
          </a:p>
        </p:txBody>
      </p:sp>
      <p:sp>
        <p:nvSpPr>
          <p:cNvPr id="7" name="正方形/長方形 6"/>
          <p:cNvSpPr/>
          <p:nvPr/>
        </p:nvSpPr>
        <p:spPr>
          <a:xfrm>
            <a:off x="328219" y="43959"/>
            <a:ext cx="8698215" cy="384721"/>
          </a:xfrm>
          <a:prstGeom prst="rect">
            <a:avLst/>
          </a:prstGeom>
        </p:spPr>
        <p:txBody>
          <a:bodyPr wrap="none">
            <a:spAutoFit/>
          </a:bodyPr>
          <a:lstStyle/>
          <a:p>
            <a:r>
              <a:rPr lang="ja-JP" altLang="en-US" sz="1900" b="1" dirty="0">
                <a:latin typeface="Meiryo UI" panose="020B0604030504040204" pitchFamily="50" charset="-128"/>
                <a:ea typeface="Meiryo UI" panose="020B0604030504040204" pitchFamily="50" charset="-128"/>
              </a:rPr>
              <a:t>大阪都市魅力創造戦略</a:t>
            </a:r>
            <a:r>
              <a:rPr lang="en-US" altLang="ja-JP" sz="1900" b="1" dirty="0">
                <a:latin typeface="Meiryo UI" panose="020B0604030504040204" pitchFamily="50" charset="-128"/>
                <a:ea typeface="Meiryo UI" panose="020B0604030504040204" pitchFamily="50" charset="-128"/>
              </a:rPr>
              <a:t>2020</a:t>
            </a:r>
            <a:r>
              <a:rPr lang="ja-JP" altLang="en-US" sz="1900" b="1" dirty="0">
                <a:latin typeface="Meiryo UI" panose="020B0604030504040204" pitchFamily="50" charset="-128"/>
                <a:ea typeface="Meiryo UI" panose="020B0604030504040204" pitchFamily="50" charset="-128"/>
              </a:rPr>
              <a:t>に</a:t>
            </a:r>
            <a:r>
              <a:rPr lang="ja-JP" altLang="en-US" sz="1900" b="1" dirty="0" smtClean="0">
                <a:latin typeface="Meiryo UI" panose="020B0604030504040204" pitchFamily="50" charset="-128"/>
                <a:ea typeface="Meiryo UI" panose="020B0604030504040204" pitchFamily="50" charset="-128"/>
              </a:rPr>
              <a:t>示された「世界</a:t>
            </a:r>
            <a:r>
              <a:rPr lang="ja-JP" altLang="en-US" sz="1900" b="1" dirty="0">
                <a:latin typeface="Meiryo UI" panose="020B0604030504040204" pitchFamily="50" charset="-128"/>
                <a:ea typeface="Meiryo UI" panose="020B0604030504040204" pitchFamily="50" charset="-128"/>
              </a:rPr>
              <a:t>第一級の文化・観光拠点形成・</a:t>
            </a:r>
            <a:r>
              <a:rPr lang="ja-JP" altLang="en-US" sz="1900" b="1" dirty="0" smtClean="0">
                <a:latin typeface="Meiryo UI" panose="020B0604030504040204" pitchFamily="50" charset="-128"/>
                <a:ea typeface="Meiryo UI" panose="020B0604030504040204" pitchFamily="50" charset="-128"/>
              </a:rPr>
              <a:t>発信」</a:t>
            </a:r>
            <a:endParaRPr lang="ja-JP" altLang="en-US" sz="1900" b="1" dirty="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158714" y="6617749"/>
            <a:ext cx="2677336" cy="230832"/>
          </a:xfrm>
          <a:prstGeom prst="rect">
            <a:avLst/>
          </a:prstGeom>
          <a:noFill/>
        </p:spPr>
        <p:txBody>
          <a:bodyPr wrap="none" rtlCol="0">
            <a:spAutoFit/>
          </a:bodyPr>
          <a:lstStyle/>
          <a:p>
            <a:r>
              <a:rPr kumimoji="1" lang="ja-JP" altLang="en-US" sz="900" dirty="0" smtClean="0">
                <a:latin typeface="Meiryo UI" panose="020B0604030504040204" pitchFamily="50" charset="-128"/>
                <a:ea typeface="Meiryo UI" panose="020B0604030504040204" pitchFamily="50" charset="-128"/>
              </a:rPr>
              <a:t>出典：</a:t>
            </a:r>
            <a:r>
              <a:rPr kumimoji="1" lang="zh-TW" altLang="en-US" sz="900" dirty="0">
                <a:latin typeface="Meiryo UI" panose="020B0604030504040204" pitchFamily="50" charset="-128"/>
                <a:ea typeface="Meiryo UI" panose="020B0604030504040204" pitchFamily="50" charset="-128"/>
              </a:rPr>
              <a:t>大阪都市魅力創造戦略</a:t>
            </a:r>
            <a:r>
              <a:rPr kumimoji="1" lang="en-US" altLang="zh-TW" sz="900" dirty="0">
                <a:latin typeface="Meiryo UI" panose="020B0604030504040204" pitchFamily="50" charset="-128"/>
                <a:ea typeface="Meiryo UI" panose="020B0604030504040204" pitchFamily="50" charset="-128"/>
              </a:rPr>
              <a:t>2020</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2016.11</a:t>
            </a:r>
            <a:r>
              <a:rPr kumimoji="1" lang="ja-JP" altLang="en-US" sz="900" dirty="0" smtClean="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a:xfrm>
            <a:off x="6915152" y="6526170"/>
            <a:ext cx="2057400" cy="365125"/>
          </a:xfrm>
        </p:spPr>
        <p:txBody>
          <a:bodyPr/>
          <a:lstStyle/>
          <a:p>
            <a:fld id="{28A64507-C155-4F95-8498-376511543CB4}" type="slidenum">
              <a:rPr kumimoji="1" lang="ja-JP" altLang="en-US" smtClean="0"/>
              <a:t>7</a:t>
            </a:fld>
            <a:endParaRPr kumimoji="1" lang="ja-JP" altLang="en-US"/>
          </a:p>
        </p:txBody>
      </p:sp>
    </p:spTree>
    <p:extLst>
      <p:ext uri="{BB962C8B-B14F-4D97-AF65-F5344CB8AC3E}">
        <p14:creationId xmlns:p14="http://schemas.microsoft.com/office/powerpoint/2010/main" val="3301257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459396" y="83559"/>
            <a:ext cx="6429965" cy="400110"/>
          </a:xfrm>
          <a:prstGeom prst="rect">
            <a:avLst/>
          </a:prstGeom>
        </p:spPr>
        <p:txBody>
          <a:bodyPr wrap="none">
            <a:spAutoFit/>
          </a:bodyPr>
          <a:lstStyle/>
          <a:p>
            <a:r>
              <a:rPr lang="zh-TW" altLang="en-US" sz="2000" b="1" dirty="0">
                <a:latin typeface="Meiryo UI" panose="020B0604030504040204" pitchFamily="50" charset="-128"/>
                <a:ea typeface="Meiryo UI" panose="020B0604030504040204" pitchFamily="50" charset="-128"/>
              </a:rPr>
              <a:t>大阪府市規制改革</a:t>
            </a:r>
            <a:r>
              <a:rPr lang="zh-TW" altLang="en-US" sz="2000" b="1" dirty="0" smtClean="0">
                <a:latin typeface="Meiryo UI" panose="020B0604030504040204" pitchFamily="50" charset="-128"/>
                <a:ea typeface="Meiryo UI" panose="020B0604030504040204" pitchFamily="50" charset="-128"/>
              </a:rPr>
              <a:t>会議</a:t>
            </a:r>
            <a:r>
              <a:rPr lang="ja-JP" altLang="en-US" sz="2000" b="1" dirty="0" smtClean="0">
                <a:latin typeface="Meiryo UI" panose="020B0604030504040204" pitchFamily="50" charset="-128"/>
                <a:ea typeface="Meiryo UI" panose="020B0604030504040204" pitchFamily="50" charset="-128"/>
              </a:rPr>
              <a:t>で示された提言　「楽しいまちづくり」</a:t>
            </a:r>
            <a:endParaRPr lang="en-US" altLang="zh-TW" sz="2000" b="1" dirty="0" smtClean="0">
              <a:latin typeface="Meiryo UI" panose="020B0604030504040204" pitchFamily="50" charset="-128"/>
              <a:ea typeface="Meiryo UI" panose="020B0604030504040204" pitchFamily="50" charset="-128"/>
            </a:endParaRPr>
          </a:p>
        </p:txBody>
      </p:sp>
      <p:cxnSp>
        <p:nvCxnSpPr>
          <p:cNvPr id="5" name="直線コネクタ 4"/>
          <p:cNvCxnSpPr/>
          <p:nvPr/>
        </p:nvCxnSpPr>
        <p:spPr>
          <a:xfrm>
            <a:off x="336379" y="547059"/>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irc_mi" descr="http://www.goodlucktoyama.jp/Matsukawa/tewokakete/RiverCafe.jpe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469"/>
          <a:stretch/>
        </p:blipFill>
        <p:spPr bwMode="auto">
          <a:xfrm>
            <a:off x="635962" y="4243270"/>
            <a:ext cx="1522865" cy="11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9" descr="https://encrypted-tbn0.gstatic.com/images?q=tbn:ANd9GcRRsoh5WtFRMjch1HamEsn1q2TAQfBxiMIJ7yWda2C9QK-DX2X-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8074" y="4243270"/>
            <a:ext cx="1687154" cy="11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rc_mi" descr="http://www.epochtimes.jp/jp/2010/05/img/m3624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6774"/>
          <a:stretch/>
        </p:blipFill>
        <p:spPr bwMode="auto">
          <a:xfrm>
            <a:off x="604618" y="5531295"/>
            <a:ext cx="1944000" cy="1043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rc_mi" descr="http://i-radio.cocolog-nifty.com/photos/uncategorized/2011/01/27/012811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2102" y="5548346"/>
            <a:ext cx="1332000" cy="102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正方形/長方形 9"/>
          <p:cNvSpPr/>
          <p:nvPr/>
        </p:nvSpPr>
        <p:spPr>
          <a:xfrm>
            <a:off x="200846" y="1465589"/>
            <a:ext cx="3979266" cy="2677656"/>
          </a:xfrm>
          <a:prstGeom prst="rect">
            <a:avLst/>
          </a:prstGeom>
        </p:spPr>
        <p:txBody>
          <a:bodyPr wrap="square">
            <a:spAutoFit/>
          </a:bodyPr>
          <a:lstStyle/>
          <a:p>
            <a:pPr marL="285750" indent="-285750">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rPr>
              <a:t>国内外の各都市、各地域は、持てる資源をフルに活用して、「楽しさ」を演出、世界に「楽しさ」を発信している。</a:t>
            </a:r>
          </a:p>
          <a:p>
            <a:r>
              <a:rPr lang="ja-JP" altLang="en-US" sz="1400" dirty="0">
                <a:latin typeface="Meiryo UI" panose="020B0604030504040204" pitchFamily="50" charset="-128"/>
                <a:ea typeface="Meiryo UI" panose="020B0604030504040204" pitchFamily="50" charset="-128"/>
              </a:rPr>
              <a:t>　　・サンアントニオの水の回廊</a:t>
            </a:r>
          </a:p>
          <a:p>
            <a:r>
              <a:rPr lang="ja-JP" altLang="en-US" sz="1400" dirty="0">
                <a:latin typeface="Meiryo UI" panose="020B0604030504040204" pitchFamily="50" charset="-128"/>
                <a:ea typeface="Meiryo UI" panose="020B0604030504040204" pitchFamily="50" charset="-128"/>
              </a:rPr>
              <a:t>　　・パリ・シャンゼリゼのイルミネーション、芝生化</a:t>
            </a:r>
          </a:p>
          <a:p>
            <a:r>
              <a:rPr lang="ja-JP" altLang="en-US" sz="1400" dirty="0">
                <a:latin typeface="Meiryo UI" panose="020B0604030504040204" pitchFamily="50" charset="-128"/>
                <a:ea typeface="Meiryo UI" panose="020B0604030504040204" pitchFamily="50" charset="-128"/>
              </a:rPr>
              <a:t>　　・ニューヨーク・ダウンタウンの歩行者天国　　　</a:t>
            </a:r>
            <a:r>
              <a:rPr lang="ja-JP" altLang="en-US" sz="1400" dirty="0" smtClean="0">
                <a:latin typeface="Meiryo UI" panose="020B0604030504040204" pitchFamily="50" charset="-128"/>
                <a:ea typeface="Meiryo UI" panose="020B0604030504040204" pitchFamily="50" charset="-128"/>
              </a:rPr>
              <a:t>など</a:t>
            </a:r>
            <a:endParaRPr lang="en-US" altLang="ja-JP" sz="1400" dirty="0" smtClean="0">
              <a:latin typeface="Meiryo UI" panose="020B0604030504040204" pitchFamily="50" charset="-128"/>
              <a:ea typeface="Meiryo UI" panose="020B0604030504040204" pitchFamily="50" charset="-128"/>
            </a:endParaRPr>
          </a:p>
          <a:p>
            <a:endParaRPr lang="ja-JP" altLang="en-US" sz="14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rPr>
              <a:t>大阪もいまある資源をフル活用し、民間の「自由な活動」の中で、「楽しさ」を演出していくべき。もちろん、安全・安心や地域のブランドづくりのために一定のルールは必要だが、過度な規制は「楽しいまちづくり」のために緩和・撤廃していくことが重要。</a:t>
            </a:r>
          </a:p>
        </p:txBody>
      </p:sp>
      <p:sp>
        <p:nvSpPr>
          <p:cNvPr id="11" name="正方形/長方形 10"/>
          <p:cNvSpPr/>
          <p:nvPr/>
        </p:nvSpPr>
        <p:spPr>
          <a:xfrm>
            <a:off x="336379" y="1020479"/>
            <a:ext cx="3843732" cy="338554"/>
          </a:xfrm>
          <a:prstGeom prst="rect">
            <a:avLst/>
          </a:prstGeom>
          <a:solidFill>
            <a:schemeClr val="accent1">
              <a:lumMod val="20000"/>
              <a:lumOff val="80000"/>
            </a:schemeClr>
          </a:solidFill>
          <a:ln>
            <a:solidFill>
              <a:schemeClr val="bg1">
                <a:lumMod val="50000"/>
              </a:schemeClr>
            </a:solidFill>
          </a:ln>
        </p:spPr>
        <p:txBody>
          <a:bodyPr wrap="square">
            <a:spAutoFit/>
          </a:bodyPr>
          <a:lstStyle/>
          <a:p>
            <a:pPr algn="ctr"/>
            <a:r>
              <a:rPr lang="ja-JP" altLang="en-US" sz="1600" b="1" dirty="0">
                <a:latin typeface="Meiryo UI" panose="020B0604030504040204" pitchFamily="50" charset="-128"/>
                <a:ea typeface="Meiryo UI" panose="020B0604030504040204" pitchFamily="50" charset="-128"/>
              </a:rPr>
              <a:t>各都市は資源をフル活用し「楽しさ」を演出</a:t>
            </a:r>
          </a:p>
        </p:txBody>
      </p:sp>
      <p:pic>
        <p:nvPicPr>
          <p:cNvPr id="12" name="図 11"/>
          <p:cNvPicPr>
            <a:picLocks noChangeAspect="1"/>
          </p:cNvPicPr>
          <p:nvPr/>
        </p:nvPicPr>
        <p:blipFill>
          <a:blip r:embed="rId6"/>
          <a:stretch>
            <a:fillRect/>
          </a:stretch>
        </p:blipFill>
        <p:spPr>
          <a:xfrm>
            <a:off x="4963886" y="4184487"/>
            <a:ext cx="4006444" cy="2345451"/>
          </a:xfrm>
          <a:prstGeom prst="rect">
            <a:avLst/>
          </a:prstGeom>
        </p:spPr>
      </p:pic>
      <p:sp>
        <p:nvSpPr>
          <p:cNvPr id="13" name="正方形/長方形 12"/>
          <p:cNvSpPr/>
          <p:nvPr/>
        </p:nvSpPr>
        <p:spPr>
          <a:xfrm>
            <a:off x="4785393" y="1020479"/>
            <a:ext cx="4226985" cy="338554"/>
          </a:xfrm>
          <a:prstGeom prst="rect">
            <a:avLst/>
          </a:prstGeom>
          <a:solidFill>
            <a:schemeClr val="accent1">
              <a:lumMod val="20000"/>
              <a:lumOff val="80000"/>
            </a:schemeClr>
          </a:solidFill>
          <a:ln>
            <a:solidFill>
              <a:schemeClr val="bg1">
                <a:lumMod val="50000"/>
              </a:schemeClr>
            </a:solidFill>
          </a:ln>
        </p:spPr>
        <p:txBody>
          <a:bodyPr wrap="square">
            <a:spAutoFit/>
          </a:bodyPr>
          <a:lstStyle/>
          <a:p>
            <a:pPr algn="ctr"/>
            <a:r>
              <a:rPr lang="ja-JP" altLang="en-US" sz="1600" b="1" dirty="0">
                <a:latin typeface="Meiryo UI" panose="020B0604030504040204" pitchFamily="50" charset="-128"/>
                <a:ea typeface="Meiryo UI" panose="020B0604030504040204" pitchFamily="50" charset="-128"/>
              </a:rPr>
              <a:t>「楽しいまちづくり」に向けて大阪が持つ資源</a:t>
            </a:r>
          </a:p>
        </p:txBody>
      </p:sp>
      <p:sp>
        <p:nvSpPr>
          <p:cNvPr id="14" name="山形 13"/>
          <p:cNvSpPr/>
          <p:nvPr/>
        </p:nvSpPr>
        <p:spPr>
          <a:xfrm>
            <a:off x="4313825" y="1020479"/>
            <a:ext cx="324000" cy="32400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正方形/長方形 14"/>
          <p:cNvSpPr/>
          <p:nvPr/>
        </p:nvSpPr>
        <p:spPr>
          <a:xfrm>
            <a:off x="4785393" y="1413337"/>
            <a:ext cx="4226985" cy="2769989"/>
          </a:xfrm>
          <a:prstGeom prst="rect">
            <a:avLst/>
          </a:prstGeom>
        </p:spPr>
        <p:txBody>
          <a:bodyPr wrap="square">
            <a:spAutoFit/>
          </a:bodyPr>
          <a:lstStyle/>
          <a:p>
            <a:pPr marL="285750" indent="-285750">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rPr>
              <a:t>大阪には、世界屈指の「楽しさ」の舞台となりうる資源がたくさんある</a:t>
            </a:r>
            <a:r>
              <a:rPr lang="ja-JP" altLang="en-US" sz="1400" dirty="0" smtClean="0">
                <a:latin typeface="Meiryo UI" panose="020B0604030504040204" pitchFamily="50" charset="-128"/>
                <a:ea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endParaRPr lang="ja-JP" altLang="en-US" sz="8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smtClean="0">
                <a:latin typeface="Meiryo UI" panose="020B0604030504040204" pitchFamily="50" charset="-128"/>
                <a:ea typeface="Meiryo UI" panose="020B0604030504040204" pitchFamily="50" charset="-128"/>
              </a:rPr>
              <a:t>パリ</a:t>
            </a:r>
            <a:r>
              <a:rPr lang="ja-JP" altLang="en-US" sz="1200" dirty="0">
                <a:latin typeface="Meiryo UI" panose="020B0604030504040204" pitchFamily="50" charset="-128"/>
                <a:ea typeface="Meiryo UI" panose="020B0604030504040204" pitchFamily="50" charset="-128"/>
              </a:rPr>
              <a:t>のシャンゼリゼ通りや東京の青山通り</a:t>
            </a:r>
            <a:r>
              <a:rPr lang="ja-JP" altLang="en-US" sz="1200" dirty="0" smtClean="0">
                <a:latin typeface="Meiryo UI" panose="020B0604030504040204" pitchFamily="50" charset="-128"/>
                <a:ea typeface="Meiryo UI" panose="020B0604030504040204" pitchFamily="50" charset="-128"/>
              </a:rPr>
              <a:t>にも</a:t>
            </a:r>
            <a:r>
              <a:rPr lang="ja-JP" altLang="en-US" sz="1200" dirty="0">
                <a:latin typeface="Meiryo UI" panose="020B0604030504040204" pitchFamily="50" charset="-128"/>
                <a:ea typeface="Meiryo UI" panose="020B0604030504040204" pitchFamily="50" charset="-128"/>
              </a:rPr>
              <a:t>劣らない「御堂筋」</a:t>
            </a:r>
          </a:p>
          <a:p>
            <a:pPr marL="171450" indent="-171450">
              <a:buFont typeface="Arial" panose="020B0604020202020204" pitchFamily="34" charset="0"/>
              <a:buChar char="•"/>
            </a:pPr>
            <a:endParaRPr lang="en-US" altLang="ja-JP" sz="4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smtClean="0">
                <a:latin typeface="Meiryo UI" panose="020B0604030504040204" pitchFamily="50" charset="-128"/>
                <a:ea typeface="Meiryo UI" panose="020B0604030504040204" pitchFamily="50" charset="-128"/>
              </a:rPr>
              <a:t>アメリカ</a:t>
            </a:r>
            <a:r>
              <a:rPr lang="ja-JP" altLang="en-US" sz="1200" dirty="0">
                <a:latin typeface="Meiryo UI" panose="020B0604030504040204" pitchFamily="50" charset="-128"/>
                <a:ea typeface="Meiryo UI" panose="020B0604030504040204" pitchFamily="50" charset="-128"/>
              </a:rPr>
              <a:t>のサンアントニオやパリのセーヌ河川辺にも匹敵する「都心部の水辺」</a:t>
            </a:r>
          </a:p>
          <a:p>
            <a:pPr marL="171450" indent="-171450">
              <a:buFont typeface="Arial" panose="020B0604020202020204" pitchFamily="34" charset="0"/>
              <a:buChar char="•"/>
            </a:pPr>
            <a:endParaRPr lang="en-US" altLang="ja-JP" sz="4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smtClean="0">
                <a:latin typeface="Meiryo UI" panose="020B0604030504040204" pitchFamily="50" charset="-128"/>
                <a:ea typeface="Meiryo UI" panose="020B0604030504040204" pitchFamily="50" charset="-128"/>
              </a:rPr>
              <a:t>中之島</a:t>
            </a:r>
            <a:r>
              <a:rPr lang="ja-JP" altLang="en-US" sz="1200" dirty="0">
                <a:latin typeface="Meiryo UI" panose="020B0604030504040204" pitchFamily="50" charset="-128"/>
                <a:ea typeface="Meiryo UI" panose="020B0604030504040204" pitchFamily="50" charset="-128"/>
              </a:rPr>
              <a:t>から船場地区などに点在する、明治～昭和初期時代の「近代建築群」</a:t>
            </a:r>
          </a:p>
          <a:p>
            <a:pPr marL="171450" indent="-171450">
              <a:buFont typeface="Arial" panose="020B0604020202020204" pitchFamily="34" charset="0"/>
              <a:buChar char="•"/>
            </a:pPr>
            <a:endParaRPr lang="en-US" altLang="ja-JP" sz="4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smtClean="0">
                <a:latin typeface="Meiryo UI" panose="020B0604030504040204" pitchFamily="50" charset="-128"/>
                <a:ea typeface="Meiryo UI" panose="020B0604030504040204" pitchFamily="50" charset="-128"/>
              </a:rPr>
              <a:t>世界</a:t>
            </a:r>
            <a:r>
              <a:rPr lang="ja-JP" altLang="en-US" sz="1200" dirty="0">
                <a:latin typeface="Meiryo UI" panose="020B0604030504040204" pitchFamily="50" charset="-128"/>
                <a:ea typeface="Meiryo UI" panose="020B0604030504040204" pitchFamily="50" charset="-128"/>
              </a:rPr>
              <a:t>最大規模の墓などが点在する百舌鳥・古市</a:t>
            </a:r>
            <a:r>
              <a:rPr lang="ja-JP" altLang="en-US" sz="1200" dirty="0" smtClean="0">
                <a:latin typeface="Meiryo UI" panose="020B0604030504040204" pitchFamily="50" charset="-128"/>
                <a:ea typeface="Meiryo UI" panose="020B0604030504040204" pitchFamily="50" charset="-128"/>
              </a:rPr>
              <a:t>古墳群</a:t>
            </a: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など</a:t>
            </a:r>
            <a:endParaRPr lang="ja-JP" altLang="en-US" sz="12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endParaRPr lang="en-US" altLang="ja-JP" sz="105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400" dirty="0" smtClean="0">
                <a:latin typeface="Meiryo UI" panose="020B0604030504040204" pitchFamily="50" charset="-128"/>
                <a:ea typeface="Meiryo UI" panose="020B0604030504040204" pitchFamily="50" charset="-128"/>
              </a:rPr>
              <a:t>しかし</a:t>
            </a:r>
            <a:r>
              <a:rPr lang="ja-JP" altLang="en-US" sz="1400" dirty="0">
                <a:latin typeface="Meiryo UI" panose="020B0604030504040204" pitchFamily="50" charset="-128"/>
                <a:ea typeface="Meiryo UI" panose="020B0604030504040204" pitchFamily="50" charset="-128"/>
              </a:rPr>
              <a:t>、それが国内外の人に「楽しさ」を感じうる場として認められていない。それは、世界でも認められる「楽しさ」の演出がなされていないから。</a:t>
            </a:r>
          </a:p>
        </p:txBody>
      </p:sp>
      <p:sp>
        <p:nvSpPr>
          <p:cNvPr id="16" name="テキスト ボックス 15"/>
          <p:cNvSpPr txBox="1"/>
          <p:nvPr/>
        </p:nvSpPr>
        <p:spPr>
          <a:xfrm>
            <a:off x="158714" y="6617749"/>
            <a:ext cx="4248279" cy="230832"/>
          </a:xfrm>
          <a:prstGeom prst="rect">
            <a:avLst/>
          </a:prstGeom>
          <a:noFill/>
        </p:spPr>
        <p:txBody>
          <a:bodyPr wrap="none" rtlCol="0">
            <a:spAutoFit/>
          </a:bodyPr>
          <a:lstStyle/>
          <a:p>
            <a:r>
              <a:rPr kumimoji="1" lang="ja-JP" altLang="en-US" sz="900" dirty="0" smtClean="0">
                <a:latin typeface="Meiryo UI" panose="020B0604030504040204" pitchFamily="50" charset="-128"/>
                <a:ea typeface="Meiryo UI" panose="020B0604030504040204" pitchFamily="50" charset="-128"/>
              </a:rPr>
              <a:t>出典：第</a:t>
            </a:r>
            <a:r>
              <a:rPr kumimoji="1" lang="en-US" altLang="ja-JP" sz="900" dirty="0" smtClean="0">
                <a:latin typeface="Meiryo UI" panose="020B0604030504040204" pitchFamily="50" charset="-128"/>
                <a:ea typeface="Meiryo UI" panose="020B0604030504040204" pitchFamily="50" charset="-128"/>
              </a:rPr>
              <a:t>7</a:t>
            </a:r>
            <a:r>
              <a:rPr kumimoji="1" lang="ja-JP" altLang="en-US" sz="900" dirty="0" smtClean="0">
                <a:latin typeface="Meiryo UI" panose="020B0604030504040204" pitchFamily="50" charset="-128"/>
                <a:ea typeface="Meiryo UI" panose="020B0604030504040204" pitchFamily="50" charset="-128"/>
              </a:rPr>
              <a:t>回</a:t>
            </a:r>
            <a:r>
              <a:rPr kumimoji="1" lang="zh-TW" altLang="en-US" sz="900" dirty="0" smtClean="0">
                <a:latin typeface="Meiryo UI" panose="020B0604030504040204" pitchFamily="50" charset="-128"/>
                <a:ea typeface="Meiryo UI" panose="020B0604030504040204" pitchFamily="50" charset="-128"/>
              </a:rPr>
              <a:t>大阪府</a:t>
            </a:r>
            <a:r>
              <a:rPr kumimoji="1" lang="zh-TW" altLang="en-US" sz="900" dirty="0">
                <a:latin typeface="Meiryo UI" panose="020B0604030504040204" pitchFamily="50" charset="-128"/>
                <a:ea typeface="Meiryo UI" panose="020B0604030504040204" pitchFamily="50" charset="-128"/>
              </a:rPr>
              <a:t>市規制改革</a:t>
            </a:r>
            <a:r>
              <a:rPr kumimoji="1" lang="zh-TW" altLang="en-US" sz="900" dirty="0" smtClean="0">
                <a:latin typeface="Meiryo UI" panose="020B0604030504040204" pitchFamily="50" charset="-128"/>
                <a:ea typeface="Meiryo UI" panose="020B0604030504040204" pitchFamily="50" charset="-128"/>
              </a:rPr>
              <a:t>会議</a:t>
            </a:r>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2013.12</a:t>
            </a:r>
            <a:r>
              <a:rPr kumimoji="1" lang="ja-JP" altLang="en-US" sz="900" dirty="0" smtClean="0">
                <a:latin typeface="Meiryo UI" panose="020B0604030504040204" pitchFamily="50" charset="-128"/>
                <a:ea typeface="Meiryo UI" panose="020B0604030504040204" pitchFamily="50" charset="-128"/>
              </a:rPr>
              <a:t>）　第一次提言「楽しいまちづくり」</a:t>
            </a:r>
            <a:endParaRPr kumimoji="1" lang="ja-JP" altLang="en-US" sz="900" dirty="0">
              <a:latin typeface="Meiryo UI" panose="020B0604030504040204" pitchFamily="50" charset="-128"/>
              <a:ea typeface="Meiryo UI" panose="020B0604030504040204" pitchFamily="50" charset="-128"/>
            </a:endParaRPr>
          </a:p>
        </p:txBody>
      </p:sp>
      <p:sp>
        <p:nvSpPr>
          <p:cNvPr id="17" name="正方形/長方形 16"/>
          <p:cNvSpPr/>
          <p:nvPr/>
        </p:nvSpPr>
        <p:spPr>
          <a:xfrm>
            <a:off x="1282036" y="610450"/>
            <a:ext cx="6947736" cy="338554"/>
          </a:xfrm>
          <a:prstGeom prst="rect">
            <a:avLst/>
          </a:prstGeom>
        </p:spPr>
        <p:txBody>
          <a:bodyPr wrap="none">
            <a:spAutoFit/>
          </a:bodyPr>
          <a:lstStyle/>
          <a:p>
            <a:r>
              <a:rPr lang="ja-JP" altLang="en-US" sz="1600" dirty="0" smtClean="0">
                <a:latin typeface="Meiryo UI" panose="020B0604030504040204" pitchFamily="50" charset="-128"/>
                <a:ea typeface="Meiryo UI" panose="020B0604030504040204" pitchFamily="50" charset="-128"/>
              </a:rPr>
              <a:t>大阪には文化資源が多くあるにもかかわらず、「楽しさ」の演出が十分に出来ていない</a:t>
            </a:r>
            <a:endParaRPr lang="ja-JP" altLang="en-US" sz="1600"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a:xfrm>
            <a:off x="6933954" y="6392433"/>
            <a:ext cx="2057400" cy="365125"/>
          </a:xfrm>
        </p:spPr>
        <p:txBody>
          <a:bodyPr/>
          <a:lstStyle/>
          <a:p>
            <a:fld id="{28A64507-C155-4F95-8498-376511543CB4}" type="slidenum">
              <a:rPr kumimoji="1" lang="ja-JP" altLang="en-US" smtClean="0"/>
              <a:t>8</a:t>
            </a:fld>
            <a:endParaRPr kumimoji="1" lang="ja-JP" altLang="en-US"/>
          </a:p>
        </p:txBody>
      </p:sp>
    </p:spTree>
    <p:extLst>
      <p:ext uri="{BB962C8B-B14F-4D97-AF65-F5344CB8AC3E}">
        <p14:creationId xmlns:p14="http://schemas.microsoft.com/office/powerpoint/2010/main" val="1206411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61702" y="2449147"/>
            <a:ext cx="8046720" cy="1600438"/>
          </a:xfrm>
          <a:prstGeom prst="rect">
            <a:avLst/>
          </a:prstGeom>
          <a:solidFill>
            <a:schemeClr val="accent4">
              <a:lumMod val="20000"/>
              <a:lumOff val="80000"/>
            </a:schemeClr>
          </a:solidFill>
        </p:spPr>
        <p:txBody>
          <a:bodyPr wrap="square">
            <a:spAutoFit/>
          </a:bodyPr>
          <a:lstStyle/>
          <a:p>
            <a:r>
              <a:rPr lang="ja-JP" altLang="en-US" sz="1400" b="1" u="sng" dirty="0" smtClean="0">
                <a:latin typeface="Meiryo UI" panose="020B0604030504040204" pitchFamily="50" charset="-128"/>
                <a:ea typeface="Meiryo UI" panose="020B0604030504040204" pitchFamily="50" charset="-128"/>
              </a:rPr>
              <a:t>２</a:t>
            </a:r>
            <a:r>
              <a:rPr lang="ja-JP" altLang="en-US" sz="1400" b="1" u="sng" dirty="0">
                <a:latin typeface="Meiryo UI" panose="020B0604030504040204" pitchFamily="50" charset="-128"/>
                <a:ea typeface="Meiryo UI" panose="020B0604030504040204" pitchFamily="50" charset="-128"/>
              </a:rPr>
              <a:t>．</a:t>
            </a:r>
            <a:r>
              <a:rPr lang="ja-JP" altLang="en-US" sz="1400" b="1" u="sng" dirty="0" smtClean="0">
                <a:latin typeface="Meiryo UI" panose="020B0604030504040204" pitchFamily="50" charset="-128"/>
                <a:ea typeface="Meiryo UI" panose="020B0604030504040204" pitchFamily="50" charset="-128"/>
              </a:rPr>
              <a:t>エンターテイメント</a:t>
            </a:r>
            <a:r>
              <a:rPr lang="ja-JP" altLang="en-US" sz="1400" b="1" u="sng" dirty="0">
                <a:latin typeface="Meiryo UI" panose="020B0604030504040204" pitchFamily="50" charset="-128"/>
                <a:ea typeface="Meiryo UI" panose="020B0604030504040204" pitchFamily="50" charset="-128"/>
              </a:rPr>
              <a:t>事業展開にあたっての支障</a:t>
            </a:r>
          </a:p>
          <a:p>
            <a:pPr marL="285750" indent="-285750">
              <a:buFont typeface="Arial" panose="020B0604020202020204" pitchFamily="34" charset="0"/>
              <a:buChar char="•"/>
            </a:pPr>
            <a:r>
              <a:rPr lang="ja-JP" altLang="en-US" sz="1400" dirty="0" smtClean="0">
                <a:latin typeface="Meiryo UI" panose="020B0604030504040204" pitchFamily="50" charset="-128"/>
                <a:ea typeface="Meiryo UI" panose="020B0604030504040204" pitchFamily="50" charset="-128"/>
              </a:rPr>
              <a:t>エンターテイメント</a:t>
            </a:r>
            <a:r>
              <a:rPr lang="ja-JP" altLang="en-US" sz="1400" dirty="0">
                <a:latin typeface="Meiryo UI" panose="020B0604030504040204" pitchFamily="50" charset="-128"/>
                <a:ea typeface="Meiryo UI" panose="020B0604030504040204" pitchFamily="50" charset="-128"/>
              </a:rPr>
              <a:t>の事業者がニーズに応えて事業をより楽しめるものとするにあたって支障がある。大阪においては特に</a:t>
            </a:r>
            <a:r>
              <a:rPr lang="ja-JP" altLang="en-US" sz="1400" dirty="0" smtClean="0">
                <a:latin typeface="Meiryo UI" panose="020B0604030504040204" pitchFamily="50" charset="-128"/>
                <a:ea typeface="Meiryo UI" panose="020B0604030504040204" pitchFamily="50" charset="-128"/>
              </a:rPr>
              <a:t>多くの</a:t>
            </a:r>
            <a:r>
              <a:rPr lang="ja-JP" altLang="en-US" sz="1400" dirty="0">
                <a:latin typeface="Meiryo UI" panose="020B0604030504040204" pitchFamily="50" charset="-128"/>
                <a:ea typeface="Meiryo UI" panose="020B0604030504040204" pitchFamily="50" charset="-128"/>
              </a:rPr>
              <a:t>ダンスクラブ摘発がなされ、ダンス愛好の若者からも声が上げられている。また国民の夜型化が進み、国際標準</a:t>
            </a:r>
            <a:r>
              <a:rPr lang="ja-JP" altLang="en-US" sz="1400" dirty="0" smtClean="0">
                <a:latin typeface="Meiryo UI" panose="020B0604030504040204" pitchFamily="50" charset="-128"/>
                <a:ea typeface="Meiryo UI" panose="020B0604030504040204" pitchFamily="50" charset="-128"/>
              </a:rPr>
              <a:t>からみて</a:t>
            </a:r>
            <a:r>
              <a:rPr lang="ja-JP" altLang="en-US" sz="1400" dirty="0">
                <a:latin typeface="Meiryo UI" panose="020B0604030504040204" pitchFamily="50" charset="-128"/>
                <a:ea typeface="Meiryo UI" panose="020B0604030504040204" pitchFamily="50" charset="-128"/>
              </a:rPr>
              <a:t>も現在の風俗営業についても</a:t>
            </a:r>
            <a:r>
              <a:rPr lang="en-US" altLang="ja-JP" sz="1400" dirty="0">
                <a:latin typeface="Meiryo UI" panose="020B0604030504040204" pitchFamily="50" charset="-128"/>
                <a:ea typeface="Meiryo UI" panose="020B0604030504040204" pitchFamily="50" charset="-128"/>
              </a:rPr>
              <a:t>12</a:t>
            </a:r>
            <a:r>
              <a:rPr lang="ja-JP" altLang="en-US" sz="1400" dirty="0">
                <a:latin typeface="Meiryo UI" panose="020B0604030504040204" pitchFamily="50" charset="-128"/>
                <a:ea typeface="Meiryo UI" panose="020B0604030504040204" pitchFamily="50" charset="-128"/>
              </a:rPr>
              <a:t>時</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時という制限は外国人がナイトライフを楽しむにあたっても、再考すべきである。</a:t>
            </a:r>
          </a:p>
          <a:p>
            <a:pPr marL="285750" indent="-285750">
              <a:buFont typeface="Arial" panose="020B0604020202020204" pitchFamily="34" charset="0"/>
              <a:buChar char="•"/>
            </a:pPr>
            <a:r>
              <a:rPr lang="ja-JP" altLang="en-US" sz="1400" dirty="0" smtClean="0">
                <a:latin typeface="Meiryo UI" panose="020B0604030504040204" pitchFamily="50" charset="-128"/>
                <a:ea typeface="Meiryo UI" panose="020B0604030504040204" pitchFamily="50" charset="-128"/>
              </a:rPr>
              <a:t>また</a:t>
            </a:r>
            <a:r>
              <a:rPr lang="ja-JP" altLang="en-US" sz="1400" dirty="0">
                <a:latin typeface="Meiryo UI" panose="020B0604030504040204" pitchFamily="50" charset="-128"/>
                <a:ea typeface="Meiryo UI" panose="020B0604030504040204" pitchFamily="50" charset="-128"/>
              </a:rPr>
              <a:t>エンターテイメント事業者が大阪で事業をするにあたり、火薬等の手続き、海外電気製品を日本に適合させる</a:t>
            </a:r>
            <a:r>
              <a:rPr lang="ja-JP" altLang="en-US" sz="1400" dirty="0" smtClean="0">
                <a:latin typeface="Meiryo UI" panose="020B0604030504040204" pitchFamily="50" charset="-128"/>
                <a:ea typeface="Meiryo UI" panose="020B0604030504040204" pitchFamily="50" charset="-128"/>
              </a:rPr>
              <a:t>場合の</a:t>
            </a:r>
            <a:r>
              <a:rPr lang="ja-JP" altLang="en-US" sz="1400" dirty="0">
                <a:latin typeface="Meiryo UI" panose="020B0604030504040204" pitchFamily="50" charset="-128"/>
                <a:ea typeface="Meiryo UI" panose="020B0604030504040204" pitchFamily="50" charset="-128"/>
              </a:rPr>
              <a:t>手続きの煩雑さのほか、酒類・屋外食品販売の場内販売の制限などが他地域に比べて厳しい</a:t>
            </a:r>
            <a:r>
              <a:rPr lang="ja-JP" altLang="en-US" sz="1400" dirty="0" smtClean="0">
                <a:latin typeface="Meiryo UI" panose="020B0604030504040204" pitchFamily="50" charset="-128"/>
                <a:ea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endParaRPr>
          </a:p>
        </p:txBody>
      </p:sp>
      <p:sp>
        <p:nvSpPr>
          <p:cNvPr id="5" name="正方形/長方形 4"/>
          <p:cNvSpPr/>
          <p:nvPr/>
        </p:nvSpPr>
        <p:spPr>
          <a:xfrm>
            <a:off x="561702" y="738991"/>
            <a:ext cx="8046720" cy="1600438"/>
          </a:xfrm>
          <a:prstGeom prst="rect">
            <a:avLst/>
          </a:prstGeom>
          <a:solidFill>
            <a:schemeClr val="accent4">
              <a:lumMod val="20000"/>
              <a:lumOff val="80000"/>
            </a:schemeClr>
          </a:solidFill>
        </p:spPr>
        <p:txBody>
          <a:bodyPr wrap="square">
            <a:spAutoFit/>
          </a:bodyPr>
          <a:lstStyle/>
          <a:p>
            <a:r>
              <a:rPr lang="ja-JP" altLang="en-US" sz="1400" b="1" u="sng" dirty="0" smtClean="0">
                <a:latin typeface="Meiryo UI" panose="020B0604030504040204" pitchFamily="50" charset="-128"/>
                <a:ea typeface="Meiryo UI" panose="020B0604030504040204" pitchFamily="50" charset="-128"/>
              </a:rPr>
              <a:t>１</a:t>
            </a:r>
            <a:r>
              <a:rPr lang="ja-JP" altLang="en-US" sz="1400" b="1" u="sng" dirty="0">
                <a:latin typeface="Meiryo UI" panose="020B0604030504040204" pitchFamily="50" charset="-128"/>
                <a:ea typeface="Meiryo UI" panose="020B0604030504040204" pitchFamily="50" charset="-128"/>
              </a:rPr>
              <a:t>．</a:t>
            </a:r>
            <a:r>
              <a:rPr lang="ja-JP" altLang="en-US" sz="1400" b="1" u="sng" dirty="0" smtClean="0">
                <a:latin typeface="Meiryo UI" panose="020B0604030504040204" pitchFamily="50" charset="-128"/>
                <a:ea typeface="Meiryo UI" panose="020B0604030504040204" pitchFamily="50" charset="-128"/>
              </a:rPr>
              <a:t>公共</a:t>
            </a:r>
            <a:r>
              <a:rPr lang="ja-JP" altLang="en-US" sz="1400" b="1" u="sng" dirty="0">
                <a:latin typeface="Meiryo UI" panose="020B0604030504040204" pitchFamily="50" charset="-128"/>
                <a:ea typeface="Meiryo UI" panose="020B0604030504040204" pitchFamily="50" charset="-128"/>
              </a:rPr>
              <a:t>空間等におけるイベントの開催やエリアマネジメントの支障</a:t>
            </a:r>
          </a:p>
          <a:p>
            <a:pPr marL="285750" indent="-285750">
              <a:buFont typeface="Arial" panose="020B0604020202020204" pitchFamily="34" charset="0"/>
              <a:buChar char="•"/>
            </a:pPr>
            <a:r>
              <a:rPr lang="ja-JP" altLang="en-US" sz="1400" dirty="0" smtClean="0">
                <a:latin typeface="Meiryo UI" panose="020B0604030504040204" pitchFamily="50" charset="-128"/>
                <a:ea typeface="Meiryo UI" panose="020B0604030504040204" pitchFamily="50" charset="-128"/>
              </a:rPr>
              <a:t>海外</a:t>
            </a:r>
            <a:r>
              <a:rPr lang="ja-JP" altLang="en-US" sz="1400" dirty="0">
                <a:latin typeface="Meiryo UI" panose="020B0604030504040204" pitchFamily="50" charset="-128"/>
                <a:ea typeface="Meiryo UI" panose="020B0604030504040204" pitchFamily="50" charset="-128"/>
              </a:rPr>
              <a:t>においては、人口の少ないまちが道路や公園、河川などを活用してフェスティバルを年中通じて開催し、それが</a:t>
            </a:r>
            <a:r>
              <a:rPr lang="ja-JP" altLang="en-US" sz="1400" dirty="0" smtClean="0">
                <a:latin typeface="Meiryo UI" panose="020B0604030504040204" pitchFamily="50" charset="-128"/>
                <a:ea typeface="Meiryo UI" panose="020B0604030504040204" pitchFamily="50" charset="-128"/>
              </a:rPr>
              <a:t>都市の</a:t>
            </a:r>
            <a:r>
              <a:rPr lang="ja-JP" altLang="en-US" sz="1400" dirty="0">
                <a:latin typeface="Meiryo UI" panose="020B0604030504040204" pitchFamily="50" charset="-128"/>
                <a:ea typeface="Meiryo UI" panose="020B0604030504040204" pitchFamily="50" charset="-128"/>
              </a:rPr>
              <a:t>イメージを形成するとともに、多くのビジター獲得に繋がっている都市が多い。またニューヨークのタイムズスクエアなど</a:t>
            </a:r>
            <a:r>
              <a:rPr lang="ja-JP" altLang="en-US" sz="1400" dirty="0" smtClean="0">
                <a:latin typeface="Meiryo UI" panose="020B0604030504040204" pitchFamily="50" charset="-128"/>
                <a:ea typeface="Meiryo UI" panose="020B0604030504040204" pitchFamily="50" charset="-128"/>
              </a:rPr>
              <a:t>における</a:t>
            </a:r>
            <a:r>
              <a:rPr lang="ja-JP" altLang="en-US" sz="1400" dirty="0">
                <a:latin typeface="Meiryo UI" panose="020B0604030504040204" pitchFamily="50" charset="-128"/>
                <a:ea typeface="Meiryo UI" panose="020B0604030504040204" pitchFamily="50" charset="-128"/>
              </a:rPr>
              <a:t>エリアマネジメントとして地権者等によって行われているものも多い。</a:t>
            </a:r>
          </a:p>
          <a:p>
            <a:pPr marL="285750" indent="-285750">
              <a:buFont typeface="Arial" panose="020B0604020202020204" pitchFamily="34" charset="0"/>
              <a:buChar char="•"/>
            </a:pPr>
            <a:r>
              <a:rPr lang="ja-JP" altLang="en-US" sz="1400" dirty="0" smtClean="0">
                <a:latin typeface="Meiryo UI" panose="020B0604030504040204" pitchFamily="50" charset="-128"/>
                <a:ea typeface="Meiryo UI" panose="020B0604030504040204" pitchFamily="50" charset="-128"/>
              </a:rPr>
              <a:t>大阪</a:t>
            </a:r>
            <a:r>
              <a:rPr lang="ja-JP" altLang="en-US" sz="1400" dirty="0">
                <a:latin typeface="Meiryo UI" panose="020B0604030504040204" pitchFamily="50" charset="-128"/>
                <a:ea typeface="Meiryo UI" panose="020B0604030504040204" pitchFamily="50" charset="-128"/>
              </a:rPr>
              <a:t>においても御堂筋</a:t>
            </a:r>
            <a:r>
              <a:rPr lang="en-US" altLang="ja-JP" sz="1400" dirty="0" err="1">
                <a:latin typeface="Meiryo UI" panose="020B0604030504040204" pitchFamily="50" charset="-128"/>
                <a:ea typeface="Meiryo UI" panose="020B0604030504040204" pitchFamily="50" charset="-128"/>
              </a:rPr>
              <a:t>kappo</a:t>
            </a:r>
            <a:r>
              <a:rPr lang="ja-JP" altLang="en-US" sz="1400" dirty="0">
                <a:latin typeface="Meiryo UI" panose="020B0604030504040204" pitchFamily="50" charset="-128"/>
                <a:ea typeface="Meiryo UI" panose="020B0604030504040204" pitchFamily="50" charset="-128"/>
              </a:rPr>
              <a:t>や大阪マラソンなどの行事が開催されているが、一般的に道路、河川、公園などに</a:t>
            </a:r>
            <a:r>
              <a:rPr lang="ja-JP" altLang="en-US" sz="1400" dirty="0" smtClean="0">
                <a:latin typeface="Meiryo UI" panose="020B0604030504040204" pitchFamily="50" charset="-128"/>
                <a:ea typeface="Meiryo UI" panose="020B0604030504040204" pitchFamily="50" charset="-128"/>
              </a:rPr>
              <a:t>おいて例外的</a:t>
            </a:r>
            <a:r>
              <a:rPr lang="ja-JP" altLang="en-US" sz="1400" dirty="0">
                <a:latin typeface="Meiryo UI" panose="020B0604030504040204" pitchFamily="50" charset="-128"/>
                <a:ea typeface="Meiryo UI" panose="020B0604030504040204" pitchFamily="50" charset="-128"/>
              </a:rPr>
              <a:t>に認められていることであり、公物の開放はなかなか進んでおらず、他府県と比較して大阪は最も厳しいという</a:t>
            </a:r>
            <a:r>
              <a:rPr lang="ja-JP" altLang="en-US" sz="1400" dirty="0" smtClean="0">
                <a:latin typeface="Meiryo UI" panose="020B0604030504040204" pitchFamily="50" charset="-128"/>
                <a:ea typeface="Meiryo UI" panose="020B0604030504040204" pitchFamily="50" charset="-128"/>
              </a:rPr>
              <a:t>声が</a:t>
            </a:r>
            <a:r>
              <a:rPr lang="ja-JP" altLang="en-US" sz="1400" dirty="0">
                <a:latin typeface="Meiryo UI" panose="020B0604030504040204" pitchFamily="50" charset="-128"/>
                <a:ea typeface="Meiryo UI" panose="020B0604030504040204" pitchFamily="50" charset="-128"/>
              </a:rPr>
              <a:t>多く聞かれる</a:t>
            </a:r>
            <a:r>
              <a:rPr lang="ja-JP" altLang="en-US" sz="1400" dirty="0" smtClean="0">
                <a:latin typeface="Meiryo UI" panose="020B0604030504040204" pitchFamily="50" charset="-128"/>
                <a:ea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endParaRPr>
          </a:p>
        </p:txBody>
      </p:sp>
      <p:sp>
        <p:nvSpPr>
          <p:cNvPr id="6" name="正方形/長方形 5"/>
          <p:cNvSpPr/>
          <p:nvPr/>
        </p:nvSpPr>
        <p:spPr>
          <a:xfrm>
            <a:off x="561702" y="4140833"/>
            <a:ext cx="8046720" cy="1384995"/>
          </a:xfrm>
          <a:prstGeom prst="rect">
            <a:avLst/>
          </a:prstGeom>
          <a:solidFill>
            <a:schemeClr val="accent4">
              <a:lumMod val="20000"/>
              <a:lumOff val="80000"/>
            </a:schemeClr>
          </a:solidFill>
        </p:spPr>
        <p:txBody>
          <a:bodyPr wrap="square">
            <a:spAutoFit/>
          </a:bodyPr>
          <a:lstStyle/>
          <a:p>
            <a:r>
              <a:rPr lang="ja-JP" altLang="en-US" sz="1400" b="1" u="sng" dirty="0" smtClean="0">
                <a:latin typeface="Meiryo UI" panose="020B0604030504040204" pitchFamily="50" charset="-128"/>
                <a:ea typeface="Meiryo UI" panose="020B0604030504040204" pitchFamily="50" charset="-128"/>
              </a:rPr>
              <a:t>３</a:t>
            </a:r>
            <a:r>
              <a:rPr lang="ja-JP" altLang="en-US" sz="1400" b="1" u="sng" dirty="0">
                <a:latin typeface="Meiryo UI" panose="020B0604030504040204" pitchFamily="50" charset="-128"/>
                <a:ea typeface="Meiryo UI" panose="020B0604030504040204" pitchFamily="50" charset="-128"/>
              </a:rPr>
              <a:t>．</a:t>
            </a:r>
            <a:r>
              <a:rPr lang="ja-JP" altLang="en-US" sz="1400" b="1" u="sng" dirty="0" smtClean="0">
                <a:latin typeface="Meiryo UI" panose="020B0604030504040204" pitchFamily="50" charset="-128"/>
                <a:ea typeface="Meiryo UI" panose="020B0604030504040204" pitchFamily="50" charset="-128"/>
              </a:rPr>
              <a:t>近代</a:t>
            </a:r>
            <a:r>
              <a:rPr lang="ja-JP" altLang="en-US" sz="1400" b="1" u="sng" dirty="0">
                <a:latin typeface="Meiryo UI" panose="020B0604030504040204" pitchFamily="50" charset="-128"/>
                <a:ea typeface="Meiryo UI" panose="020B0604030504040204" pitchFamily="50" charset="-128"/>
              </a:rPr>
              <a:t>建築など既存施設を観光資源として活用できない</a:t>
            </a:r>
          </a:p>
          <a:p>
            <a:pPr marL="285750" indent="-285750">
              <a:buFont typeface="Arial" panose="020B0604020202020204" pitchFamily="34" charset="0"/>
              <a:buChar char="•"/>
            </a:pPr>
            <a:r>
              <a:rPr lang="ja-JP" altLang="en-US" sz="1400" dirty="0" smtClean="0">
                <a:latin typeface="Meiryo UI" panose="020B0604030504040204" pitchFamily="50" charset="-128"/>
                <a:ea typeface="Meiryo UI" panose="020B0604030504040204" pitchFamily="50" charset="-128"/>
              </a:rPr>
              <a:t>大阪</a:t>
            </a:r>
            <a:r>
              <a:rPr lang="ja-JP" altLang="en-US" sz="1400" dirty="0">
                <a:latin typeface="Meiryo UI" panose="020B0604030504040204" pitchFamily="50" charset="-128"/>
                <a:ea typeface="Meiryo UI" panose="020B0604030504040204" pitchFamily="50" charset="-128"/>
              </a:rPr>
              <a:t>にも明治から昭和初期の近代建築物や長屋などが、レトロな雰囲気を醸し出し、レストランやショップ、写真</a:t>
            </a:r>
            <a:r>
              <a:rPr lang="ja-JP" altLang="en-US" sz="1400" dirty="0" smtClean="0">
                <a:latin typeface="Meiryo UI" panose="020B0604030504040204" pitchFamily="50" charset="-128"/>
                <a:ea typeface="Meiryo UI" panose="020B0604030504040204" pitchFamily="50" charset="-128"/>
              </a:rPr>
              <a:t>撮影スポット</a:t>
            </a:r>
            <a:r>
              <a:rPr lang="ja-JP" altLang="en-US" sz="1400" dirty="0">
                <a:latin typeface="Meiryo UI" panose="020B0604030504040204" pitchFamily="50" charset="-128"/>
                <a:ea typeface="Meiryo UI" panose="020B0604030504040204" pitchFamily="50" charset="-128"/>
              </a:rPr>
              <a:t>などとして注目を集めている。しかし実際これらを宿泊等で活用しようとすると、既存法を適用することが必要で</a:t>
            </a:r>
            <a:r>
              <a:rPr lang="ja-JP" altLang="en-US" sz="1400" dirty="0" smtClean="0">
                <a:latin typeface="Meiryo UI" panose="020B0604030504040204" pitchFamily="50" charset="-128"/>
                <a:ea typeface="Meiryo UI" panose="020B0604030504040204" pitchFamily="50" charset="-128"/>
              </a:rPr>
              <a:t>、断念</a:t>
            </a:r>
            <a:r>
              <a:rPr lang="ja-JP" altLang="en-US" sz="1400" dirty="0">
                <a:latin typeface="Meiryo UI" panose="020B0604030504040204" pitchFamily="50" charset="-128"/>
                <a:ea typeface="Meiryo UI" panose="020B0604030504040204" pitchFamily="50" charset="-128"/>
              </a:rPr>
              <a:t>せざるをえないケースがある。</a:t>
            </a:r>
          </a:p>
          <a:p>
            <a:pPr marL="285750" indent="-285750">
              <a:buFont typeface="Arial" panose="020B0604020202020204" pitchFamily="34" charset="0"/>
              <a:buChar char="•"/>
            </a:pPr>
            <a:r>
              <a:rPr lang="ja-JP" altLang="en-US" sz="1400" dirty="0" smtClean="0">
                <a:latin typeface="Meiryo UI" panose="020B0604030504040204" pitchFamily="50" charset="-128"/>
                <a:ea typeface="Meiryo UI" panose="020B0604030504040204" pitchFamily="50" charset="-128"/>
              </a:rPr>
              <a:t>また</a:t>
            </a:r>
            <a:r>
              <a:rPr lang="ja-JP" altLang="en-US" sz="1400" dirty="0">
                <a:latin typeface="Meiryo UI" panose="020B0604030504040204" pitchFamily="50" charset="-128"/>
                <a:ea typeface="Meiryo UI" panose="020B0604030504040204" pitchFamily="50" charset="-128"/>
              </a:rPr>
              <a:t>大阪城をはじめとする特別史跡（文化財）については、ビジターのための利便施設等の設置が困難であり、</a:t>
            </a:r>
            <a:r>
              <a:rPr lang="ja-JP" altLang="en-US" sz="1400" dirty="0" smtClean="0">
                <a:latin typeface="Meiryo UI" panose="020B0604030504040204" pitchFamily="50" charset="-128"/>
                <a:ea typeface="Meiryo UI" panose="020B0604030504040204" pitchFamily="50" charset="-128"/>
              </a:rPr>
              <a:t>観光資源</a:t>
            </a:r>
            <a:r>
              <a:rPr lang="ja-JP" altLang="en-US" sz="1400" dirty="0">
                <a:latin typeface="Meiryo UI" panose="020B0604030504040204" pitchFamily="50" charset="-128"/>
                <a:ea typeface="Meiryo UI" panose="020B0604030504040204" pitchFamily="50" charset="-128"/>
              </a:rPr>
              <a:t>として活用できない</a:t>
            </a:r>
            <a:r>
              <a:rPr lang="ja-JP" altLang="en-US" sz="1400" dirty="0" smtClean="0">
                <a:latin typeface="Meiryo UI" panose="020B0604030504040204" pitchFamily="50" charset="-128"/>
                <a:ea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endParaRPr>
          </a:p>
        </p:txBody>
      </p:sp>
      <p:sp>
        <p:nvSpPr>
          <p:cNvPr id="7" name="正方形/長方形 6"/>
          <p:cNvSpPr/>
          <p:nvPr/>
        </p:nvSpPr>
        <p:spPr>
          <a:xfrm>
            <a:off x="561702" y="5622627"/>
            <a:ext cx="8046720" cy="954107"/>
          </a:xfrm>
          <a:prstGeom prst="rect">
            <a:avLst/>
          </a:prstGeom>
          <a:solidFill>
            <a:schemeClr val="accent4">
              <a:lumMod val="20000"/>
              <a:lumOff val="80000"/>
            </a:schemeClr>
          </a:solidFill>
        </p:spPr>
        <p:txBody>
          <a:bodyPr wrap="square">
            <a:spAutoFit/>
          </a:bodyPr>
          <a:lstStyle/>
          <a:p>
            <a:r>
              <a:rPr lang="ja-JP" altLang="en-US" sz="1400" b="1" u="sng" dirty="0" smtClean="0">
                <a:latin typeface="Meiryo UI" panose="020B0604030504040204" pitchFamily="50" charset="-128"/>
                <a:ea typeface="Meiryo UI" panose="020B0604030504040204" pitchFamily="50" charset="-128"/>
              </a:rPr>
              <a:t>４．大阪</a:t>
            </a:r>
            <a:r>
              <a:rPr lang="ja-JP" altLang="en-US" sz="1400" b="1" u="sng" dirty="0">
                <a:latin typeface="Meiryo UI" panose="020B0604030504040204" pitchFamily="50" charset="-128"/>
                <a:ea typeface="Meiryo UI" panose="020B0604030504040204" pitchFamily="50" charset="-128"/>
              </a:rPr>
              <a:t>の文化・芸術の集積の少なさ</a:t>
            </a:r>
          </a:p>
          <a:p>
            <a:pPr marL="285750" indent="-285750">
              <a:buFont typeface="Arial" panose="020B0604020202020204" pitchFamily="34" charset="0"/>
              <a:buChar char="•"/>
            </a:pPr>
            <a:r>
              <a:rPr lang="ja-JP" altLang="en-US" sz="1400" dirty="0" smtClean="0">
                <a:latin typeface="Meiryo UI" panose="020B0604030504040204" pitchFamily="50" charset="-128"/>
                <a:ea typeface="Meiryo UI" panose="020B0604030504040204" pitchFamily="50" charset="-128"/>
              </a:rPr>
              <a:t>東京</a:t>
            </a:r>
            <a:r>
              <a:rPr lang="ja-JP" altLang="en-US" sz="1400" dirty="0">
                <a:latin typeface="Meiryo UI" panose="020B0604030504040204" pitchFamily="50" charset="-128"/>
                <a:ea typeface="Meiryo UI" panose="020B0604030504040204" pitchFamily="50" charset="-128"/>
              </a:rPr>
              <a:t>に比較して、美術館や文化の公演などの提供の場が少ない。また芸術家・文化のなどのクリエーターが自由に</a:t>
            </a:r>
            <a:r>
              <a:rPr lang="ja-JP" altLang="en-US" sz="1400" dirty="0" smtClean="0">
                <a:latin typeface="Meiryo UI" panose="020B0604030504040204" pitchFamily="50" charset="-128"/>
                <a:ea typeface="Meiryo UI" panose="020B0604030504040204" pitchFamily="50" charset="-128"/>
              </a:rPr>
              <a:t>表現</a:t>
            </a:r>
            <a:r>
              <a:rPr lang="ja-JP" altLang="en-US" sz="1400" dirty="0">
                <a:latin typeface="Meiryo UI" panose="020B0604030504040204" pitchFamily="50" charset="-128"/>
                <a:ea typeface="Meiryo UI" panose="020B0604030504040204" pitchFamily="50" charset="-128"/>
              </a:rPr>
              <a:t>する場というのもボリュームがない。民間が自由に文化施設を設置するということも具体化できて</a:t>
            </a:r>
            <a:r>
              <a:rPr lang="ja-JP" altLang="en-US" sz="1400" dirty="0" smtClean="0">
                <a:latin typeface="Meiryo UI" panose="020B0604030504040204" pitchFamily="50" charset="-128"/>
                <a:ea typeface="Meiryo UI" panose="020B0604030504040204" pitchFamily="50" charset="-128"/>
              </a:rPr>
              <a:t>いない</a:t>
            </a:r>
            <a:endParaRPr lang="ja-JP" altLang="en-US" sz="1400" dirty="0">
              <a:latin typeface="Meiryo UI" panose="020B0604030504040204" pitchFamily="50" charset="-128"/>
              <a:ea typeface="Meiryo UI" panose="020B0604030504040204" pitchFamily="50" charset="-128"/>
            </a:endParaRPr>
          </a:p>
        </p:txBody>
      </p:sp>
      <p:sp>
        <p:nvSpPr>
          <p:cNvPr id="8" name="正方形/長方形 7"/>
          <p:cNvSpPr/>
          <p:nvPr/>
        </p:nvSpPr>
        <p:spPr>
          <a:xfrm>
            <a:off x="196635" y="118216"/>
            <a:ext cx="7882286" cy="400110"/>
          </a:xfrm>
          <a:prstGeom prst="rect">
            <a:avLst/>
          </a:prstGeom>
        </p:spPr>
        <p:txBody>
          <a:bodyPr wrap="none">
            <a:spAutoFit/>
          </a:bodyPr>
          <a:lstStyle/>
          <a:p>
            <a:r>
              <a:rPr lang="ja-JP" altLang="en-US" sz="2000" b="1" dirty="0" smtClean="0">
                <a:latin typeface="Meiryo UI" panose="020B0604030504040204" pitchFamily="50" charset="-128"/>
                <a:ea typeface="Meiryo UI" panose="020B0604030504040204" pitchFamily="50" charset="-128"/>
              </a:rPr>
              <a:t>＜つづき＞　</a:t>
            </a:r>
            <a:r>
              <a:rPr lang="zh-TW" altLang="en-US" sz="2000" b="1" dirty="0" smtClean="0">
                <a:latin typeface="Meiryo UI" panose="020B0604030504040204" pitchFamily="50" charset="-128"/>
                <a:ea typeface="Meiryo UI" panose="020B0604030504040204" pitchFamily="50" charset="-128"/>
              </a:rPr>
              <a:t>規制</a:t>
            </a:r>
            <a:r>
              <a:rPr lang="zh-TW" altLang="en-US" sz="2000" b="1" dirty="0">
                <a:latin typeface="Meiryo UI" panose="020B0604030504040204" pitchFamily="50" charset="-128"/>
                <a:ea typeface="Meiryo UI" panose="020B0604030504040204" pitchFamily="50" charset="-128"/>
              </a:rPr>
              <a:t>改革</a:t>
            </a:r>
            <a:r>
              <a:rPr lang="zh-TW" altLang="en-US" sz="2000" b="1" dirty="0" smtClean="0">
                <a:latin typeface="Meiryo UI" panose="020B0604030504040204" pitchFamily="50" charset="-128"/>
                <a:ea typeface="Meiryo UI" panose="020B0604030504040204" pitchFamily="50" charset="-128"/>
              </a:rPr>
              <a:t>会議</a:t>
            </a:r>
            <a:r>
              <a:rPr lang="ja-JP" altLang="en-US" sz="2000" b="1" dirty="0" smtClean="0">
                <a:latin typeface="Meiryo UI" panose="020B0604030504040204" pitchFamily="50" charset="-128"/>
                <a:ea typeface="Meiryo UI" panose="020B0604030504040204" pitchFamily="50" charset="-128"/>
              </a:rPr>
              <a:t>で示された課題（事業者・有識者・府民より）</a:t>
            </a:r>
            <a:endParaRPr lang="en-US" altLang="zh-TW" sz="2000" b="1" dirty="0" smtClean="0">
              <a:latin typeface="Meiryo UI" panose="020B0604030504040204" pitchFamily="50" charset="-128"/>
              <a:ea typeface="Meiryo UI" panose="020B0604030504040204" pitchFamily="50" charset="-128"/>
            </a:endParaRPr>
          </a:p>
        </p:txBody>
      </p:sp>
      <p:cxnSp>
        <p:nvCxnSpPr>
          <p:cNvPr id="9" name="直線コネクタ 8"/>
          <p:cNvCxnSpPr/>
          <p:nvPr/>
        </p:nvCxnSpPr>
        <p:spPr>
          <a:xfrm>
            <a:off x="336379" y="573185"/>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a:xfrm>
            <a:off x="6941278" y="6356351"/>
            <a:ext cx="2057400" cy="365125"/>
          </a:xfrm>
        </p:spPr>
        <p:txBody>
          <a:bodyPr/>
          <a:lstStyle/>
          <a:p>
            <a:fld id="{28A64507-C155-4F95-8498-376511543CB4}" type="slidenum">
              <a:rPr kumimoji="1" lang="ja-JP" altLang="en-US" smtClean="0"/>
              <a:t>9</a:t>
            </a:fld>
            <a:endParaRPr kumimoji="1" lang="ja-JP" altLang="en-US"/>
          </a:p>
        </p:txBody>
      </p:sp>
    </p:spTree>
    <p:extLst>
      <p:ext uri="{BB962C8B-B14F-4D97-AF65-F5344CB8AC3E}">
        <p14:creationId xmlns:p14="http://schemas.microsoft.com/office/powerpoint/2010/main" val="130094068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766</TotalTime>
  <Words>2457</Words>
  <PresentationFormat>画面に合わせる (4:3)</PresentationFormat>
  <Paragraphs>262</Paragraphs>
  <Slides>12</Slides>
  <Notes>0</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12</vt:i4>
      </vt:variant>
    </vt:vector>
  </HeadingPairs>
  <TitlesOfParts>
    <vt:vector size="23" baseType="lpstr">
      <vt:lpstr>HG丸ｺﾞｼｯｸM-PRO</vt:lpstr>
      <vt:lpstr>Meiryo UI</vt:lpstr>
      <vt:lpstr>ＭＳ Ｐゴシック</vt:lpstr>
      <vt:lpstr>游ゴシック</vt:lpstr>
      <vt:lpstr>游ゴシック Light</vt:lpstr>
      <vt:lpstr>Arial</vt:lpstr>
      <vt:lpstr>Calibri</vt:lpstr>
      <vt:lpstr>Calibri Light</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2019-11-21T08:54:11Z</cp:lastPrinted>
  <dcterms:created xsi:type="dcterms:W3CDTF">2019-11-13T08:39:58Z</dcterms:created>
  <dcterms:modified xsi:type="dcterms:W3CDTF">2019-11-21T11:23:45Z</dcterms:modified>
</cp:coreProperties>
</file>