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39"/>
  </p:notesMasterIdLst>
  <p:sldIdLst>
    <p:sldId id="472" r:id="rId3"/>
    <p:sldId id="424" r:id="rId4"/>
    <p:sldId id="461" r:id="rId5"/>
    <p:sldId id="442" r:id="rId6"/>
    <p:sldId id="446" r:id="rId7"/>
    <p:sldId id="462" r:id="rId8"/>
    <p:sldId id="365" r:id="rId9"/>
    <p:sldId id="374" r:id="rId10"/>
    <p:sldId id="376" r:id="rId11"/>
    <p:sldId id="378" r:id="rId12"/>
    <p:sldId id="463" r:id="rId13"/>
    <p:sldId id="450" r:id="rId14"/>
    <p:sldId id="443" r:id="rId15"/>
    <p:sldId id="448" r:id="rId16"/>
    <p:sldId id="458" r:id="rId17"/>
    <p:sldId id="457" r:id="rId18"/>
    <p:sldId id="470" r:id="rId19"/>
    <p:sldId id="416" r:id="rId20"/>
    <p:sldId id="417" r:id="rId21"/>
    <p:sldId id="362" r:id="rId22"/>
    <p:sldId id="471" r:id="rId23"/>
    <p:sldId id="464" r:id="rId24"/>
    <p:sldId id="444" r:id="rId25"/>
    <p:sldId id="428" r:id="rId26"/>
    <p:sldId id="465" r:id="rId27"/>
    <p:sldId id="466" r:id="rId28"/>
    <p:sldId id="421" r:id="rId29"/>
    <p:sldId id="473" r:id="rId30"/>
    <p:sldId id="325" r:id="rId31"/>
    <p:sldId id="402" r:id="rId32"/>
    <p:sldId id="460" r:id="rId33"/>
    <p:sldId id="307" r:id="rId34"/>
    <p:sldId id="449" r:id="rId35"/>
    <p:sldId id="411" r:id="rId36"/>
    <p:sldId id="422" r:id="rId37"/>
    <p:sldId id="403" r:id="rId38"/>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俊明 狩野" initials="俊明"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333" autoAdjust="0"/>
  </p:normalViewPr>
  <p:slideViewPr>
    <p:cSldViewPr snapToGrid="0">
      <p:cViewPr varScale="1">
        <p:scale>
          <a:sx n="69" d="100"/>
          <a:sy n="69" d="100"/>
        </p:scale>
        <p:origin x="135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c:f>
              <c:strCache>
                <c:ptCount val="1"/>
                <c:pt idx="0">
                  <c:v>分類 1</c:v>
                </c:pt>
              </c:strCache>
            </c:strRef>
          </c:cat>
          <c:val>
            <c:numRef>
              <c:f>Sheet1!$B$2</c:f>
              <c:numCache>
                <c:formatCode>General</c:formatCode>
                <c:ptCount val="1"/>
                <c:pt idx="0">
                  <c:v>4</c:v>
                </c:pt>
              </c:numCache>
            </c:numRef>
          </c:val>
          <c:extLst>
            <c:ext xmlns:c16="http://schemas.microsoft.com/office/drawing/2014/chart" uri="{C3380CC4-5D6E-409C-BE32-E72D297353CC}">
              <c16:uniqueId val="{00000000-E5A5-46E8-9F33-C8943C7B89B4}"/>
            </c:ext>
          </c:extLst>
        </c:ser>
        <c:ser>
          <c:idx val="1"/>
          <c:order val="1"/>
          <c:tx>
            <c:strRef>
              <c:f>Sheet1!$C$1</c:f>
              <c:strCache>
                <c:ptCount val="1"/>
                <c:pt idx="0">
                  <c:v>系列 2</c:v>
                </c:pt>
              </c:strCache>
            </c:strRef>
          </c:tx>
          <c:spPr>
            <a:solidFill>
              <a:schemeClr val="accent2"/>
            </a:solidFill>
            <a:ln>
              <a:noFill/>
            </a:ln>
            <a:effectLst/>
          </c:spPr>
          <c:invertIfNegative val="0"/>
          <c:cat>
            <c:strRef>
              <c:f>Sheet1!$A$2</c:f>
              <c:strCache>
                <c:ptCount val="1"/>
                <c:pt idx="0">
                  <c:v>分類 1</c:v>
                </c:pt>
              </c:strCache>
            </c:strRef>
          </c:cat>
          <c:val>
            <c:numRef>
              <c:f>Sheet1!$C$2</c:f>
              <c:numCache>
                <c:formatCode>General</c:formatCode>
                <c:ptCount val="1"/>
                <c:pt idx="0">
                  <c:v>1</c:v>
                </c:pt>
              </c:numCache>
            </c:numRef>
          </c:val>
          <c:extLst>
            <c:ext xmlns:c16="http://schemas.microsoft.com/office/drawing/2014/chart" uri="{C3380CC4-5D6E-409C-BE32-E72D297353CC}">
              <c16:uniqueId val="{00000001-E5A5-46E8-9F33-C8943C7B89B4}"/>
            </c:ext>
          </c:extLst>
        </c:ser>
        <c:dLbls>
          <c:showLegendKey val="0"/>
          <c:showVal val="0"/>
          <c:showCatName val="0"/>
          <c:showSerName val="0"/>
          <c:showPercent val="0"/>
          <c:showBubbleSize val="0"/>
        </c:dLbls>
        <c:gapWidth val="219"/>
        <c:overlap val="-27"/>
        <c:axId val="68470272"/>
        <c:axId val="86657280"/>
      </c:barChart>
      <c:catAx>
        <c:axId val="68470272"/>
        <c:scaling>
          <c:orientation val="minMax"/>
        </c:scaling>
        <c:delete val="1"/>
        <c:axPos val="b"/>
        <c:numFmt formatCode="General" sourceLinked="1"/>
        <c:majorTickMark val="none"/>
        <c:minorTickMark val="none"/>
        <c:tickLblPos val="nextTo"/>
        <c:crossAx val="86657280"/>
        <c:crosses val="autoZero"/>
        <c:auto val="1"/>
        <c:lblAlgn val="ctr"/>
        <c:lblOffset val="100"/>
        <c:noMultiLvlLbl val="0"/>
      </c:catAx>
      <c:valAx>
        <c:axId val="86657280"/>
        <c:scaling>
          <c:orientation val="minMax"/>
          <c:max val="4"/>
        </c:scaling>
        <c:delete val="1"/>
        <c:axPos val="l"/>
        <c:numFmt formatCode="General" sourceLinked="1"/>
        <c:majorTickMark val="none"/>
        <c:minorTickMark val="none"/>
        <c:tickLblPos val="nextTo"/>
        <c:crossAx val="684702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90506817963993"/>
          <c:y val="0.17992343149090156"/>
          <c:w val="0.75610370030872109"/>
          <c:h val="0.68312989487052844"/>
        </c:manualLayout>
      </c:layout>
      <c:barChart>
        <c:barDir val="col"/>
        <c:grouping val="percentStacked"/>
        <c:varyColors val="0"/>
        <c:ser>
          <c:idx val="0"/>
          <c:order val="0"/>
          <c:tx>
            <c:strRef>
              <c:f>Sheet1!$B$1</c:f>
              <c:strCache>
                <c:ptCount val="1"/>
                <c:pt idx="0">
                  <c:v>スマートフォン</c:v>
                </c:pt>
              </c:strCache>
            </c:strRef>
          </c:tx>
          <c:spPr>
            <a:solidFill>
              <a:schemeClr val="accent1"/>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10代</c:v>
                </c:pt>
                <c:pt idx="1">
                  <c:v>20代</c:v>
                </c:pt>
                <c:pt idx="2">
                  <c:v>30代</c:v>
                </c:pt>
                <c:pt idx="3">
                  <c:v>40代</c:v>
                </c:pt>
                <c:pt idx="4">
                  <c:v>50代</c:v>
                </c:pt>
                <c:pt idx="5">
                  <c:v>60代</c:v>
                </c:pt>
              </c:strCache>
            </c:strRef>
          </c:cat>
          <c:val>
            <c:numRef>
              <c:f>Sheet1!$B$2:$B$7</c:f>
              <c:numCache>
                <c:formatCode>General</c:formatCode>
                <c:ptCount val="6"/>
                <c:pt idx="0">
                  <c:v>67.3</c:v>
                </c:pt>
                <c:pt idx="1">
                  <c:v>66.2</c:v>
                </c:pt>
                <c:pt idx="2">
                  <c:v>54.7</c:v>
                </c:pt>
                <c:pt idx="3">
                  <c:v>43.8</c:v>
                </c:pt>
                <c:pt idx="4">
                  <c:v>31.6</c:v>
                </c:pt>
                <c:pt idx="5">
                  <c:v>17.899999999999999</c:v>
                </c:pt>
              </c:numCache>
            </c:numRef>
          </c:val>
          <c:extLst>
            <c:ext xmlns:c16="http://schemas.microsoft.com/office/drawing/2014/chart" uri="{C3380CC4-5D6E-409C-BE32-E72D297353CC}">
              <c16:uniqueId val="{00000000-4D18-4478-93DC-B51123BC496D}"/>
            </c:ext>
          </c:extLst>
        </c:ser>
        <c:ser>
          <c:idx val="1"/>
          <c:order val="1"/>
          <c:tx>
            <c:strRef>
              <c:f>Sheet1!$C$1</c:f>
              <c:strCache>
                <c:ptCount val="1"/>
                <c:pt idx="0">
                  <c:v>携帯電話</c:v>
                </c:pt>
              </c:strCache>
            </c:strRef>
          </c:tx>
          <c:spPr>
            <a:solidFill>
              <a:schemeClr val="accent1">
                <a:lumMod val="20000"/>
                <a:lumOff val="8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10代</c:v>
                </c:pt>
                <c:pt idx="1">
                  <c:v>20代</c:v>
                </c:pt>
                <c:pt idx="2">
                  <c:v>30代</c:v>
                </c:pt>
                <c:pt idx="3">
                  <c:v>40代</c:v>
                </c:pt>
                <c:pt idx="4">
                  <c:v>50代</c:v>
                </c:pt>
                <c:pt idx="5">
                  <c:v>60代</c:v>
                </c:pt>
              </c:strCache>
            </c:strRef>
          </c:cat>
          <c:val>
            <c:numRef>
              <c:f>Sheet1!$C$2:$C$7</c:f>
              <c:numCache>
                <c:formatCode>General</c:formatCode>
                <c:ptCount val="6"/>
                <c:pt idx="0">
                  <c:v>30.1</c:v>
                </c:pt>
                <c:pt idx="1">
                  <c:v>32.5</c:v>
                </c:pt>
                <c:pt idx="2">
                  <c:v>42.7</c:v>
                </c:pt>
                <c:pt idx="3">
                  <c:v>55.8</c:v>
                </c:pt>
                <c:pt idx="4">
                  <c:v>64.400000000000006</c:v>
                </c:pt>
                <c:pt idx="5">
                  <c:v>75.5</c:v>
                </c:pt>
              </c:numCache>
            </c:numRef>
          </c:val>
          <c:extLst>
            <c:ext xmlns:c16="http://schemas.microsoft.com/office/drawing/2014/chart" uri="{C3380CC4-5D6E-409C-BE32-E72D297353CC}">
              <c16:uniqueId val="{00000001-4D18-4478-93DC-B51123BC496D}"/>
            </c:ext>
          </c:extLst>
        </c:ser>
        <c:ser>
          <c:idx val="2"/>
          <c:order val="2"/>
          <c:tx>
            <c:strRef>
              <c:f>Sheet1!$D$1</c:f>
              <c:strCache>
                <c:ptCount val="1"/>
                <c:pt idx="0">
                  <c:v>未使用</c:v>
                </c:pt>
              </c:strCache>
            </c:strRef>
          </c:tx>
          <c:spPr>
            <a:solidFill>
              <a:schemeClr val="bg1"/>
            </a:solidFill>
            <a:ln>
              <a:solidFill>
                <a:schemeClr val="accent1"/>
              </a:solidFill>
            </a:ln>
            <a:effectLst/>
          </c:spPr>
          <c:invertIfNegative val="0"/>
          <c:cat>
            <c:strRef>
              <c:f>Sheet1!$A$2:$A$7</c:f>
              <c:strCache>
                <c:ptCount val="6"/>
                <c:pt idx="0">
                  <c:v>10代</c:v>
                </c:pt>
                <c:pt idx="1">
                  <c:v>20代</c:v>
                </c:pt>
                <c:pt idx="2">
                  <c:v>30代</c:v>
                </c:pt>
                <c:pt idx="3">
                  <c:v>40代</c:v>
                </c:pt>
                <c:pt idx="4">
                  <c:v>50代</c:v>
                </c:pt>
                <c:pt idx="5">
                  <c:v>60代</c:v>
                </c:pt>
              </c:strCache>
            </c:strRef>
          </c:cat>
          <c:val>
            <c:numRef>
              <c:f>Sheet1!$D$2:$D$7</c:f>
              <c:numCache>
                <c:formatCode>General</c:formatCode>
                <c:ptCount val="6"/>
                <c:pt idx="0">
                  <c:v>2.6000000000000014</c:v>
                </c:pt>
                <c:pt idx="1">
                  <c:v>1.2999999999999972</c:v>
                </c:pt>
                <c:pt idx="2">
                  <c:v>2.5999999999999943</c:v>
                </c:pt>
                <c:pt idx="3">
                  <c:v>0.40000000000000568</c:v>
                </c:pt>
                <c:pt idx="4">
                  <c:v>4</c:v>
                </c:pt>
                <c:pt idx="5">
                  <c:v>6.5999999999999943</c:v>
                </c:pt>
              </c:numCache>
            </c:numRef>
          </c:val>
          <c:extLst>
            <c:ext xmlns:c16="http://schemas.microsoft.com/office/drawing/2014/chart" uri="{C3380CC4-5D6E-409C-BE32-E72D297353CC}">
              <c16:uniqueId val="{00000002-4D18-4478-93DC-B51123BC496D}"/>
            </c:ext>
          </c:extLst>
        </c:ser>
        <c:dLbls>
          <c:showLegendKey val="0"/>
          <c:showVal val="0"/>
          <c:showCatName val="0"/>
          <c:showSerName val="0"/>
          <c:showPercent val="0"/>
          <c:showBubbleSize val="0"/>
        </c:dLbls>
        <c:gapWidth val="50"/>
        <c:overlap val="100"/>
        <c:axId val="94329344"/>
        <c:axId val="46524672"/>
      </c:barChart>
      <c:catAx>
        <c:axId val="9432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6524672"/>
        <c:crosses val="autoZero"/>
        <c:auto val="1"/>
        <c:lblAlgn val="ctr"/>
        <c:lblOffset val="100"/>
        <c:noMultiLvlLbl val="0"/>
      </c:catAx>
      <c:valAx>
        <c:axId val="46524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432934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90506817963993"/>
          <c:y val="0.17992343149090156"/>
          <c:w val="0.54120074007532359"/>
          <c:h val="0.68312989487052844"/>
        </c:manualLayout>
      </c:layout>
      <c:barChart>
        <c:barDir val="col"/>
        <c:grouping val="percentStacked"/>
        <c:varyColors val="0"/>
        <c:ser>
          <c:idx val="0"/>
          <c:order val="0"/>
          <c:tx>
            <c:strRef>
              <c:f>Sheet1!$B$1</c:f>
              <c:strCache>
                <c:ptCount val="1"/>
                <c:pt idx="0">
                  <c:v>スマートフォン</c:v>
                </c:pt>
              </c:strCache>
            </c:strRef>
          </c:tx>
          <c:spPr>
            <a:solidFill>
              <a:schemeClr val="accent1"/>
            </a:solidFill>
            <a:ln>
              <a:solidFill>
                <a:schemeClr val="accent1"/>
              </a:solidFill>
            </a:ln>
            <a:effectLst/>
          </c:spPr>
          <c:invertIfNegative val="0"/>
          <c:dLbls>
            <c:numFmt formatCode="#,##0.0_);[Red]\(#,##0.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10代</c:v>
                </c:pt>
                <c:pt idx="1">
                  <c:v>20代</c:v>
                </c:pt>
                <c:pt idx="2">
                  <c:v>30代</c:v>
                </c:pt>
                <c:pt idx="3">
                  <c:v>40代</c:v>
                </c:pt>
                <c:pt idx="4">
                  <c:v>50代</c:v>
                </c:pt>
                <c:pt idx="5">
                  <c:v>60代</c:v>
                </c:pt>
              </c:strCache>
            </c:strRef>
          </c:cat>
          <c:val>
            <c:numRef>
              <c:f>Sheet1!$B$2:$B$7</c:f>
              <c:numCache>
                <c:formatCode>General</c:formatCode>
                <c:ptCount val="6"/>
                <c:pt idx="0">
                  <c:v>89</c:v>
                </c:pt>
                <c:pt idx="1">
                  <c:v>91</c:v>
                </c:pt>
                <c:pt idx="2">
                  <c:v>90.5</c:v>
                </c:pt>
                <c:pt idx="3">
                  <c:v>87.5</c:v>
                </c:pt>
                <c:pt idx="4">
                  <c:v>86</c:v>
                </c:pt>
                <c:pt idx="5">
                  <c:v>68.5</c:v>
                </c:pt>
              </c:numCache>
            </c:numRef>
          </c:val>
          <c:extLst>
            <c:ext xmlns:c16="http://schemas.microsoft.com/office/drawing/2014/chart" uri="{C3380CC4-5D6E-409C-BE32-E72D297353CC}">
              <c16:uniqueId val="{00000000-DC17-4DDC-80AB-F76DA0D13BFC}"/>
            </c:ext>
          </c:extLst>
        </c:ser>
        <c:ser>
          <c:idx val="1"/>
          <c:order val="1"/>
          <c:tx>
            <c:strRef>
              <c:f>Sheet1!$C$1</c:f>
              <c:strCache>
                <c:ptCount val="1"/>
                <c:pt idx="0">
                  <c:v>携帯電話</c:v>
                </c:pt>
              </c:strCache>
            </c:strRef>
          </c:tx>
          <c:spPr>
            <a:solidFill>
              <a:schemeClr val="accent1">
                <a:lumMod val="20000"/>
                <a:lumOff val="80000"/>
              </a:schemeClr>
            </a:solidFill>
            <a:ln>
              <a:solidFill>
                <a:schemeClr val="accen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10代</c:v>
                </c:pt>
                <c:pt idx="1">
                  <c:v>20代</c:v>
                </c:pt>
                <c:pt idx="2">
                  <c:v>30代</c:v>
                </c:pt>
                <c:pt idx="3">
                  <c:v>40代</c:v>
                </c:pt>
                <c:pt idx="4">
                  <c:v>50代</c:v>
                </c:pt>
                <c:pt idx="5">
                  <c:v>60代</c:v>
                </c:pt>
              </c:strCache>
            </c:strRef>
          </c:cat>
          <c:val>
            <c:numRef>
              <c:f>Sheet1!$C$2:$C$7</c:f>
              <c:numCache>
                <c:formatCode>General</c:formatCode>
                <c:ptCount val="6"/>
                <c:pt idx="0">
                  <c:v>7</c:v>
                </c:pt>
                <c:pt idx="1">
                  <c:v>4</c:v>
                </c:pt>
                <c:pt idx="2">
                  <c:v>7</c:v>
                </c:pt>
                <c:pt idx="3">
                  <c:v>10</c:v>
                </c:pt>
                <c:pt idx="4">
                  <c:v>12</c:v>
                </c:pt>
                <c:pt idx="5">
                  <c:v>25.5</c:v>
                </c:pt>
              </c:numCache>
            </c:numRef>
          </c:val>
          <c:extLst>
            <c:ext xmlns:c16="http://schemas.microsoft.com/office/drawing/2014/chart" uri="{C3380CC4-5D6E-409C-BE32-E72D297353CC}">
              <c16:uniqueId val="{00000001-DC17-4DDC-80AB-F76DA0D13BFC}"/>
            </c:ext>
          </c:extLst>
        </c:ser>
        <c:ser>
          <c:idx val="2"/>
          <c:order val="2"/>
          <c:tx>
            <c:strRef>
              <c:f>Sheet1!$D$1</c:f>
              <c:strCache>
                <c:ptCount val="1"/>
                <c:pt idx="0">
                  <c:v>未使用</c:v>
                </c:pt>
              </c:strCache>
            </c:strRef>
          </c:tx>
          <c:spPr>
            <a:solidFill>
              <a:schemeClr val="bg1"/>
            </a:solidFill>
            <a:ln>
              <a:solidFill>
                <a:schemeClr val="accent1"/>
              </a:solidFill>
            </a:ln>
            <a:effectLst/>
          </c:spPr>
          <c:invertIfNegative val="0"/>
          <c:cat>
            <c:strRef>
              <c:f>Sheet1!$A$2:$A$7</c:f>
              <c:strCache>
                <c:ptCount val="6"/>
                <c:pt idx="0">
                  <c:v>10代</c:v>
                </c:pt>
                <c:pt idx="1">
                  <c:v>20代</c:v>
                </c:pt>
                <c:pt idx="2">
                  <c:v>30代</c:v>
                </c:pt>
                <c:pt idx="3">
                  <c:v>40代</c:v>
                </c:pt>
                <c:pt idx="4">
                  <c:v>50代</c:v>
                </c:pt>
                <c:pt idx="5">
                  <c:v>60代</c:v>
                </c:pt>
              </c:strCache>
            </c:strRef>
          </c:cat>
          <c:val>
            <c:numRef>
              <c:f>Sheet1!$D$2:$D$7</c:f>
              <c:numCache>
                <c:formatCode>General</c:formatCode>
                <c:ptCount val="6"/>
                <c:pt idx="0">
                  <c:v>4</c:v>
                </c:pt>
                <c:pt idx="1">
                  <c:v>5</c:v>
                </c:pt>
                <c:pt idx="2">
                  <c:v>2.5</c:v>
                </c:pt>
                <c:pt idx="3">
                  <c:v>2.5</c:v>
                </c:pt>
                <c:pt idx="4">
                  <c:v>2</c:v>
                </c:pt>
                <c:pt idx="5">
                  <c:v>6</c:v>
                </c:pt>
              </c:numCache>
            </c:numRef>
          </c:val>
          <c:extLst>
            <c:ext xmlns:c16="http://schemas.microsoft.com/office/drawing/2014/chart" uri="{C3380CC4-5D6E-409C-BE32-E72D297353CC}">
              <c16:uniqueId val="{00000002-DC17-4DDC-80AB-F76DA0D13BFC}"/>
            </c:ext>
          </c:extLst>
        </c:ser>
        <c:dLbls>
          <c:showLegendKey val="0"/>
          <c:showVal val="0"/>
          <c:showCatName val="0"/>
          <c:showSerName val="0"/>
          <c:showPercent val="0"/>
          <c:showBubbleSize val="0"/>
        </c:dLbls>
        <c:gapWidth val="50"/>
        <c:overlap val="100"/>
        <c:axId val="94329856"/>
        <c:axId val="46526400"/>
      </c:barChart>
      <c:catAx>
        <c:axId val="9432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6526400"/>
        <c:crosses val="autoZero"/>
        <c:auto val="1"/>
        <c:lblAlgn val="ctr"/>
        <c:lblOffset val="100"/>
        <c:noMultiLvlLbl val="0"/>
      </c:catAx>
      <c:valAx>
        <c:axId val="465264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94329856"/>
        <c:crosses val="autoZero"/>
        <c:crossBetween val="between"/>
        <c:majorUnit val="0.2"/>
      </c:valAx>
      <c:spPr>
        <a:noFill/>
        <a:ln>
          <a:noFill/>
        </a:ln>
        <a:effectLst/>
      </c:spPr>
    </c:plotArea>
    <c:legend>
      <c:legendPos val="r"/>
      <c:layout>
        <c:manualLayout>
          <c:xMode val="edge"/>
          <c:yMode val="edge"/>
          <c:x val="0.7037668918918919"/>
          <c:y val="0.18332754629629627"/>
          <c:w val="0.26762950450450451"/>
          <c:h val="0.38346064814814818"/>
        </c:manualLayout>
      </c:layout>
      <c:overlay val="1"/>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Sheet1!$C$1</c:f>
              <c:strCache>
                <c:ptCount val="1"/>
                <c:pt idx="0">
                  <c:v>比率</c:v>
                </c:pt>
              </c:strCache>
            </c:strRef>
          </c:tx>
          <c:spPr>
            <a:solidFill>
              <a:schemeClr val="accent4">
                <a:lumMod val="40000"/>
                <a:lumOff val="60000"/>
              </a:schemeClr>
            </a:solidFill>
            <a:ln>
              <a:solidFill>
                <a:schemeClr val="accent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2005</c:v>
                </c:pt>
                <c:pt idx="1">
                  <c:v>2010</c:v>
                </c:pt>
                <c:pt idx="2">
                  <c:v>2015</c:v>
                </c:pt>
              </c:numCache>
            </c:numRef>
          </c:cat>
          <c:val>
            <c:numRef>
              <c:f>Sheet1!$C$2:$C$4</c:f>
              <c:numCache>
                <c:formatCode>General</c:formatCode>
                <c:ptCount val="3"/>
                <c:pt idx="0">
                  <c:v>345</c:v>
                </c:pt>
                <c:pt idx="1">
                  <c:v>397</c:v>
                </c:pt>
                <c:pt idx="2">
                  <c:v>544</c:v>
                </c:pt>
              </c:numCache>
            </c:numRef>
          </c:val>
          <c:extLst>
            <c:ext xmlns:c16="http://schemas.microsoft.com/office/drawing/2014/chart" uri="{C3380CC4-5D6E-409C-BE32-E72D297353CC}">
              <c16:uniqueId val="{00000000-7F84-4936-9ECD-6D46D117CFF7}"/>
            </c:ext>
          </c:extLst>
        </c:ser>
        <c:dLbls>
          <c:showLegendKey val="0"/>
          <c:showVal val="0"/>
          <c:showCatName val="0"/>
          <c:showSerName val="0"/>
          <c:showPercent val="0"/>
          <c:showBubbleSize val="0"/>
        </c:dLbls>
        <c:gapWidth val="90"/>
        <c:overlap val="100"/>
        <c:axId val="131397120"/>
        <c:axId val="129771200"/>
      </c:barChart>
      <c:catAx>
        <c:axId val="13139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9771200"/>
        <c:crosses val="autoZero"/>
        <c:auto val="1"/>
        <c:lblAlgn val="ctr"/>
        <c:lblOffset val="100"/>
        <c:noMultiLvlLbl val="0"/>
      </c:catAx>
      <c:valAx>
        <c:axId val="129771200"/>
        <c:scaling>
          <c:orientation val="minMax"/>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31397120"/>
        <c:crosses val="autoZero"/>
        <c:crossBetween val="between"/>
      </c:valAx>
      <c:spPr>
        <a:noFill/>
        <a:ln>
          <a:noFill/>
        </a:ln>
        <a:effectLst/>
      </c:spPr>
    </c:plotArea>
    <c:plotVisOnly val="1"/>
    <c:dispBlanksAs val="gap"/>
    <c:showDLblsOverMax val="0"/>
  </c:chart>
  <c:spPr>
    <a:noFill/>
    <a:ln>
      <a:noFill/>
    </a:ln>
    <a:effectLst/>
  </c:spPr>
  <c:txPr>
    <a:bodyPr/>
    <a:lstStyle/>
    <a:p>
      <a:pPr>
        <a:defRPr sz="900">
          <a:latin typeface="Meiryo UI" panose="020B0604030504040204" pitchFamily="50" charset="-128"/>
          <a:ea typeface="Meiryo UI" panose="020B0604030504040204" pitchFamily="50" charset="-128"/>
        </a:defRPr>
      </a:pPr>
      <a:endParaRPr lang="ja-JP"/>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比率</c:v>
                </c:pt>
              </c:strCache>
            </c:strRef>
          </c:tx>
          <c:spPr>
            <a:solidFill>
              <a:schemeClr val="accent1">
                <a:lumMod val="60000"/>
                <a:lumOff val="40000"/>
              </a:schemeClr>
            </a:solidFill>
            <a:ln>
              <a:solidFill>
                <a:schemeClr val="accent1"/>
              </a:solidFill>
            </a:ln>
            <a:effectLst/>
          </c:spPr>
          <c:invertIfNegative val="0"/>
          <c:cat>
            <c:strRef>
              <c:f>Sheet1!$A$2:$A$8</c:f>
              <c:strCache>
                <c:ptCount val="7"/>
                <c:pt idx="0">
                  <c:v>15分未満</c:v>
                </c:pt>
                <c:pt idx="1">
                  <c:v>15分～30分</c:v>
                </c:pt>
                <c:pt idx="2">
                  <c:v>30分～1時間</c:v>
                </c:pt>
                <c:pt idx="3">
                  <c:v>1時間～1時間半</c:v>
                </c:pt>
                <c:pt idx="4">
                  <c:v>1時間半～2時間</c:v>
                </c:pt>
                <c:pt idx="5">
                  <c:v>2時間～3時間</c:v>
                </c:pt>
                <c:pt idx="6">
                  <c:v>3時間以上</c:v>
                </c:pt>
              </c:strCache>
            </c:strRef>
          </c:cat>
          <c:val>
            <c:numRef>
              <c:f>Sheet1!$B$2:$B$8</c:f>
              <c:numCache>
                <c:formatCode>General</c:formatCode>
                <c:ptCount val="7"/>
                <c:pt idx="0">
                  <c:v>26</c:v>
                </c:pt>
                <c:pt idx="1">
                  <c:v>23</c:v>
                </c:pt>
                <c:pt idx="2">
                  <c:v>20.399999999999999</c:v>
                </c:pt>
                <c:pt idx="3">
                  <c:v>10.6</c:v>
                </c:pt>
                <c:pt idx="4">
                  <c:v>6.9</c:v>
                </c:pt>
                <c:pt idx="5">
                  <c:v>3.9</c:v>
                </c:pt>
                <c:pt idx="6">
                  <c:v>1.6</c:v>
                </c:pt>
              </c:numCache>
            </c:numRef>
          </c:val>
          <c:extLst>
            <c:ext xmlns:c16="http://schemas.microsoft.com/office/drawing/2014/chart" uri="{C3380CC4-5D6E-409C-BE32-E72D297353CC}">
              <c16:uniqueId val="{00000000-FFA1-4928-B031-AB3C5DEE6DA3}"/>
            </c:ext>
          </c:extLst>
        </c:ser>
        <c:dLbls>
          <c:showLegendKey val="0"/>
          <c:showVal val="0"/>
          <c:showCatName val="0"/>
          <c:showSerName val="0"/>
          <c:showPercent val="0"/>
          <c:showBubbleSize val="0"/>
        </c:dLbls>
        <c:gapWidth val="100"/>
        <c:overlap val="100"/>
        <c:axId val="450524368"/>
        <c:axId val="450527648"/>
      </c:barChart>
      <c:lineChart>
        <c:grouping val="standard"/>
        <c:varyColors val="0"/>
        <c:ser>
          <c:idx val="1"/>
          <c:order val="1"/>
          <c:tx>
            <c:strRef>
              <c:f>Sheet1!$C$1</c:f>
              <c:strCache>
                <c:ptCount val="1"/>
                <c:pt idx="0">
                  <c:v>満足度</c:v>
                </c:pt>
              </c:strCache>
            </c:strRef>
          </c:tx>
          <c:spPr>
            <a:ln w="38100" cap="rnd">
              <a:solidFill>
                <a:schemeClr val="tx1"/>
              </a:solidFill>
              <a:round/>
            </a:ln>
            <a:effectLst/>
          </c:spPr>
          <c:marker>
            <c:symbol val="circle"/>
            <c:size val="5"/>
            <c:spPr>
              <a:solidFill>
                <a:schemeClr val="tx1"/>
              </a:solidFill>
              <a:ln w="38100">
                <a:solidFill>
                  <a:schemeClr val="tx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15分未満</c:v>
                </c:pt>
                <c:pt idx="1">
                  <c:v>15分～30分</c:v>
                </c:pt>
                <c:pt idx="2">
                  <c:v>30分～1時間</c:v>
                </c:pt>
                <c:pt idx="3">
                  <c:v>1時間～1時間半</c:v>
                </c:pt>
                <c:pt idx="4">
                  <c:v>1時間半～2時間</c:v>
                </c:pt>
                <c:pt idx="5">
                  <c:v>2時間～3時間</c:v>
                </c:pt>
                <c:pt idx="6">
                  <c:v>3時間以上</c:v>
                </c:pt>
              </c:strCache>
            </c:strRef>
          </c:cat>
          <c:val>
            <c:numRef>
              <c:f>Sheet1!$C$2:$C$8</c:f>
              <c:numCache>
                <c:formatCode>General</c:formatCode>
                <c:ptCount val="7"/>
                <c:pt idx="0">
                  <c:v>50.8</c:v>
                </c:pt>
                <c:pt idx="1">
                  <c:v>33.200000000000003</c:v>
                </c:pt>
                <c:pt idx="2">
                  <c:v>19.399999999999999</c:v>
                </c:pt>
                <c:pt idx="3">
                  <c:v>12.4</c:v>
                </c:pt>
                <c:pt idx="4">
                  <c:v>10.8</c:v>
                </c:pt>
                <c:pt idx="5">
                  <c:v>7.3</c:v>
                </c:pt>
                <c:pt idx="6">
                  <c:v>9.1</c:v>
                </c:pt>
              </c:numCache>
            </c:numRef>
          </c:val>
          <c:smooth val="0"/>
          <c:extLst>
            <c:ext xmlns:c16="http://schemas.microsoft.com/office/drawing/2014/chart" uri="{C3380CC4-5D6E-409C-BE32-E72D297353CC}">
              <c16:uniqueId val="{00000001-FFA1-4928-B031-AB3C5DEE6DA3}"/>
            </c:ext>
          </c:extLst>
        </c:ser>
        <c:dLbls>
          <c:showLegendKey val="0"/>
          <c:showVal val="0"/>
          <c:showCatName val="0"/>
          <c:showSerName val="0"/>
          <c:showPercent val="0"/>
          <c:showBubbleSize val="0"/>
        </c:dLbls>
        <c:marker val="1"/>
        <c:smooth val="0"/>
        <c:axId val="453221048"/>
        <c:axId val="453226952"/>
      </c:lineChart>
      <c:catAx>
        <c:axId val="450524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50527648"/>
        <c:crosses val="autoZero"/>
        <c:auto val="1"/>
        <c:lblAlgn val="ctr"/>
        <c:lblOffset val="100"/>
        <c:noMultiLvlLbl val="0"/>
      </c:catAx>
      <c:valAx>
        <c:axId val="4505276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50524368"/>
        <c:crosses val="autoZero"/>
        <c:crossBetween val="between"/>
      </c:valAx>
      <c:valAx>
        <c:axId val="4532269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453221048"/>
        <c:crosses val="max"/>
        <c:crossBetween val="between"/>
      </c:valAx>
      <c:catAx>
        <c:axId val="453221048"/>
        <c:scaling>
          <c:orientation val="minMax"/>
        </c:scaling>
        <c:delete val="1"/>
        <c:axPos val="b"/>
        <c:numFmt formatCode="General" sourceLinked="1"/>
        <c:majorTickMark val="out"/>
        <c:minorTickMark val="none"/>
        <c:tickLblPos val="nextTo"/>
        <c:crossAx val="453226952"/>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05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8CC092C-63CB-4A04-8D6F-C9AD713BD179}" type="datetimeFigureOut">
              <a:rPr kumimoji="1" lang="ja-JP" altLang="en-US" smtClean="0"/>
              <a:t>2019/8/2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CE576F46-4F71-42CA-9DB2-DDBBF80485E3}" type="slidenum">
              <a:rPr kumimoji="1" lang="ja-JP" altLang="en-US" smtClean="0"/>
              <a:t>‹#›</a:t>
            </a:fld>
            <a:endParaRPr kumimoji="1" lang="ja-JP" altLang="en-US"/>
          </a:p>
        </p:txBody>
      </p:sp>
    </p:spTree>
    <p:extLst>
      <p:ext uri="{BB962C8B-B14F-4D97-AF65-F5344CB8AC3E}">
        <p14:creationId xmlns:p14="http://schemas.microsoft.com/office/powerpoint/2010/main" val="19531430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2951F72-E4D6-465A-B538-54C57B9E5842}" type="slidenum">
              <a:rPr kumimoji="1" lang="ja-JP" altLang="en-US" smtClean="0"/>
              <a:t>10</a:t>
            </a:fld>
            <a:endParaRPr kumimoji="1" lang="ja-JP" altLang="en-US"/>
          </a:p>
        </p:txBody>
      </p:sp>
    </p:spTree>
    <p:extLst>
      <p:ext uri="{BB962C8B-B14F-4D97-AF65-F5344CB8AC3E}">
        <p14:creationId xmlns:p14="http://schemas.microsoft.com/office/powerpoint/2010/main" val="378510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54B9327-02A9-4CD6-996B-947F57BDD343}" type="datetime1">
              <a:rPr kumimoji="1" lang="ja-JP" altLang="en-US" smtClean="0"/>
              <a:t>2019/8/2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569126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D7D0CA-E4D0-4344-8EC0-BEFAD8FB224A}" type="datetime1">
              <a:rPr kumimoji="1" lang="ja-JP" altLang="en-US" smtClean="0"/>
              <a:t>2019/8/2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75685770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D7D0CA-E4D0-4344-8EC0-BEFAD8FB224A}" type="datetime1">
              <a:rPr kumimoji="1" lang="ja-JP" altLang="en-US" smtClean="0"/>
              <a:t>2019/8/2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9996037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554B9327-02A9-4CD6-996B-947F57BDD343}" type="datetime1">
              <a:rPr kumimoji="1" lang="ja-JP" altLang="en-US" smtClean="0"/>
              <a:t>2019/8/2</a:t>
            </a:fld>
            <a:endParaRPr kumimoji="1" lang="ja-JP" alt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16CAA1F7-03B4-4FB3-9DB5-91F3A0C0A1B4}" type="slidenum">
              <a:rPr kumimoji="1" lang="ja-JP" altLang="en-US" smtClean="0"/>
              <a:t>‹#›</a:t>
            </a:fld>
            <a:endParaRPr kumimoji="1" lang="ja-JP" alt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39980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66D7871-683C-4084-BC7F-E83FA329BB49}" type="datetime1">
              <a:rPr kumimoji="1" lang="ja-JP" altLang="en-US" smtClean="0"/>
              <a:t>2019/8/2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428394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67396D57-9D00-4289-BE24-3833691A76AA}" type="datetime1">
              <a:rPr kumimoji="1" lang="ja-JP" altLang="en-US" smtClean="0"/>
              <a:t>2019/8/2</a:t>
            </a:fld>
            <a:endParaRPr kumimoji="1" lang="ja-JP" alt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kumimoji="1" lang="ja-JP" alt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16CAA1F7-03B4-4FB3-9DB5-91F3A0C0A1B4}" type="slidenum">
              <a:rPr kumimoji="1" lang="ja-JP" altLang="en-US" smtClean="0"/>
              <a:t>‹#›</a:t>
            </a:fld>
            <a:endParaRPr kumimoji="1" lang="ja-JP"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01727911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9FFEE948-F271-4C3C-B38E-34C156F4A355}" type="datetime1">
              <a:rPr kumimoji="1" lang="ja-JP" altLang="en-US" smtClean="0"/>
              <a:t>2019/8/2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328777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3D7D0CA-E4D0-4344-8EC0-BEFAD8FB224A}" type="datetime1">
              <a:rPr kumimoji="1" lang="ja-JP" altLang="en-US" smtClean="0"/>
              <a:t>2019/8/2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213923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8602AC1-5FBD-42BA-ABAD-F48469834932}" type="datetime1">
              <a:rPr kumimoji="1" lang="ja-JP" altLang="en-US" smtClean="0"/>
              <a:t>2019/8/2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3820918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CF6D7-D062-437F-9867-E520852404C9}" type="datetime1">
              <a:rPr kumimoji="1" lang="ja-JP" altLang="en-US" smtClean="0"/>
              <a:t>2019/8/2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3966709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43D7D0CA-E4D0-4344-8EC0-BEFAD8FB224A}" type="datetime1">
              <a:rPr kumimoji="1" lang="ja-JP" altLang="en-US" smtClean="0"/>
              <a:t>2019/8/2</a:t>
            </a:fld>
            <a:endParaRPr kumimoji="1" lang="ja-JP" alt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16CAA1F7-03B4-4FB3-9DB5-91F3A0C0A1B4}" type="slidenum">
              <a:rPr kumimoji="1" lang="ja-JP" altLang="en-US" smtClean="0"/>
              <a:t>‹#›</a:t>
            </a:fld>
            <a:endParaRPr kumimoji="1" lang="ja-JP" alt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6247561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66D7871-683C-4084-BC7F-E83FA329BB49}" type="datetime1">
              <a:rPr kumimoji="1" lang="ja-JP" altLang="en-US" smtClean="0"/>
              <a:t>2019/8/2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983252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図を追加</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88571F95-1641-4694-B5A4-FD9DB2D2100A}" type="datetime1">
              <a:rPr kumimoji="1" lang="ja-JP" altLang="en-US" smtClean="0"/>
              <a:t>2019/8/2</a:t>
            </a:fld>
            <a:endParaRPr kumimoji="1" lang="ja-JP" alt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16CAA1F7-03B4-4FB3-9DB5-91F3A0C0A1B4}" type="slidenum">
              <a:rPr kumimoji="1" lang="ja-JP" altLang="en-US" smtClean="0"/>
              <a:t>‹#›</a:t>
            </a:fld>
            <a:endParaRPr kumimoji="1" lang="ja-JP" alt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73607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3D7D0CA-E4D0-4344-8EC0-BEFAD8FB224A}" type="datetime1">
              <a:rPr kumimoji="1" lang="ja-JP" altLang="en-US" smtClean="0"/>
              <a:t>2019/8/2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29083335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3D7D0CA-E4D0-4344-8EC0-BEFAD8FB224A}" type="datetime1">
              <a:rPr kumimoji="1" lang="ja-JP" altLang="en-US" smtClean="0"/>
              <a:t>2019/8/2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408381340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7396D57-9D00-4289-BE24-3833691A76AA}" type="datetime1">
              <a:rPr kumimoji="1" lang="ja-JP" altLang="en-US" smtClean="0"/>
              <a:t>2019/8/2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1656108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9FFEE948-F271-4C3C-B38E-34C156F4A355}" type="datetime1">
              <a:rPr kumimoji="1" lang="ja-JP" altLang="en-US" smtClean="0"/>
              <a:t>2019/8/2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306283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3D7D0CA-E4D0-4344-8EC0-BEFAD8FB224A}" type="datetime1">
              <a:rPr kumimoji="1" lang="ja-JP" altLang="en-US" smtClean="0"/>
              <a:t>2019/8/2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1652860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8602AC1-5FBD-42BA-ABAD-F48469834932}" type="datetime1">
              <a:rPr kumimoji="1" lang="ja-JP" altLang="en-US" smtClean="0"/>
              <a:t>2019/8/2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63987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2CCF6D7-D062-437F-9867-E520852404C9}" type="datetime1">
              <a:rPr kumimoji="1" lang="ja-JP" altLang="en-US" smtClean="0"/>
              <a:t>2019/8/2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3731037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D7D0CA-E4D0-4344-8EC0-BEFAD8FB224A}" type="datetime1">
              <a:rPr kumimoji="1" lang="ja-JP" altLang="en-US" smtClean="0"/>
              <a:t>2019/8/2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278167693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8571F95-1641-4694-B5A4-FD9DB2D2100A}" type="datetime1">
              <a:rPr kumimoji="1" lang="ja-JP" altLang="en-US" smtClean="0"/>
              <a:t>2019/8/2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89415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3D7D0CA-E4D0-4344-8EC0-BEFAD8FB224A}" type="datetime1">
              <a:rPr kumimoji="1" lang="ja-JP" altLang="en-US" smtClean="0"/>
              <a:t>2019/8/2</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6CAA1F7-03B4-4FB3-9DB5-91F3A0C0A1B4}" type="slidenum">
              <a:rPr kumimoji="1" lang="ja-JP" altLang="en-US" smtClean="0"/>
              <a:t>‹#›</a:t>
            </a:fld>
            <a:endParaRPr kumimoji="1" lang="ja-JP" altLang="en-US"/>
          </a:p>
        </p:txBody>
      </p:sp>
    </p:spTree>
    <p:extLst>
      <p:ext uri="{BB962C8B-B14F-4D97-AF65-F5344CB8AC3E}">
        <p14:creationId xmlns:p14="http://schemas.microsoft.com/office/powerpoint/2010/main" val="32421380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43D7D0CA-E4D0-4344-8EC0-BEFAD8FB224A}" type="datetime1">
              <a:rPr kumimoji="1" lang="ja-JP" altLang="en-US" smtClean="0"/>
              <a:t>2019/8/2</a:t>
            </a:fld>
            <a:endParaRPr kumimoji="1" lang="ja-JP" alt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kumimoji="1" lang="ja-JP" alt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16CAA1F7-03B4-4FB3-9DB5-91F3A0C0A1B4}" type="slidenum">
              <a:rPr kumimoji="1" lang="ja-JP" altLang="en-US" smtClean="0"/>
              <a:t>‹#›</a:t>
            </a:fld>
            <a:endParaRPr kumimoji="1" lang="ja-JP" alt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13926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685800" rtl="0" eaLnBrk="1" latinLnBrk="0" hangingPunct="1">
        <a:lnSpc>
          <a:spcPct val="89000"/>
        </a:lnSpc>
        <a:spcBef>
          <a:spcPct val="0"/>
        </a:spcBef>
        <a:buNone/>
        <a:defRPr kumimoji="1"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kumimoji="1"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kumimoji="1" sz="1400" kern="1200" baseline="0">
          <a:solidFill>
            <a:schemeClr val="tx2"/>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9.png"/><Relationship Id="rId2" Type="http://schemas.openxmlformats.org/officeDocument/2006/relationships/chart" Target="../charts/chart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B7819E5-FEA6-43CA-AB64-385A318499AE}"/>
              </a:ext>
            </a:extLst>
          </p:cNvPr>
          <p:cNvSpPr txBox="1"/>
          <p:nvPr/>
        </p:nvSpPr>
        <p:spPr>
          <a:xfrm>
            <a:off x="1264384" y="2458440"/>
            <a:ext cx="6941323" cy="707886"/>
          </a:xfrm>
          <a:prstGeom prst="rect">
            <a:avLst/>
          </a:prstGeom>
          <a:noFill/>
        </p:spPr>
        <p:txBody>
          <a:bodyPr wrap="none" rtlCol="0">
            <a:spAutoFit/>
          </a:bodyPr>
          <a:lstStyle/>
          <a:p>
            <a:pPr algn="ctr"/>
            <a:r>
              <a:rPr lang="ja-JP" altLang="en-US" sz="4000" dirty="0">
                <a:latin typeface="Meiryo UI" panose="020B0604030504040204" pitchFamily="50" charset="-128"/>
                <a:ea typeface="Meiryo UI" panose="020B0604030504040204" pitchFamily="50" charset="-128"/>
              </a:rPr>
              <a:t>大阪のスマートシティ戦略に</a:t>
            </a:r>
            <a:r>
              <a:rPr lang="ja-JP" altLang="en-US" sz="4000" dirty="0" smtClean="0">
                <a:latin typeface="Meiryo UI" panose="020B0604030504040204" pitchFamily="50" charset="-128"/>
                <a:ea typeface="Meiryo UI" panose="020B0604030504040204" pitchFamily="50" charset="-128"/>
              </a:rPr>
              <a:t>ついて</a:t>
            </a:r>
            <a:endParaRPr lang="en-US" altLang="ja-JP" sz="4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754376" y="5293428"/>
            <a:ext cx="3961341" cy="461665"/>
          </a:xfrm>
          <a:prstGeom prst="rect">
            <a:avLst/>
          </a:prstGeom>
          <a:noFill/>
        </p:spPr>
        <p:txBody>
          <a:bodyPr wrap="none" rtlCol="0">
            <a:spAutoFit/>
          </a:bodyPr>
          <a:lstStyle/>
          <a:p>
            <a:r>
              <a:rPr lang="ja-JP" altLang="en-US" sz="2400" dirty="0" smtClean="0">
                <a:latin typeface="Meiryo UI" panose="020B0604030504040204" pitchFamily="50" charset="-128"/>
                <a:ea typeface="Meiryo UI" panose="020B0604030504040204" pitchFamily="50" charset="-128"/>
              </a:rPr>
              <a:t>スマートシティ</a:t>
            </a:r>
            <a:r>
              <a:rPr lang="ja-JP" altLang="en-US" sz="2400" dirty="0">
                <a:latin typeface="Meiryo UI" panose="020B0604030504040204" pitchFamily="50" charset="-128"/>
                <a:ea typeface="Meiryo UI" panose="020B0604030504040204" pitchFamily="50" charset="-128"/>
              </a:rPr>
              <a:t>戦略タスクフォース</a:t>
            </a:r>
          </a:p>
        </p:txBody>
      </p:sp>
      <p:sp>
        <p:nvSpPr>
          <p:cNvPr id="7" name="テキスト ボックス 6"/>
          <p:cNvSpPr txBox="1"/>
          <p:nvPr/>
        </p:nvSpPr>
        <p:spPr>
          <a:xfrm>
            <a:off x="6390074" y="188640"/>
            <a:ext cx="2730235"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８</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第１回大阪スマートシティ戦略会議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7256766" y="733945"/>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資料</a:t>
            </a:r>
            <a:r>
              <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p>
        </p:txBody>
      </p:sp>
    </p:spTree>
    <p:extLst>
      <p:ext uri="{BB962C8B-B14F-4D97-AF65-F5344CB8AC3E}">
        <p14:creationId xmlns:p14="http://schemas.microsoft.com/office/powerpoint/2010/main" val="1488992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5085730" y="904376"/>
            <a:ext cx="3868279" cy="5386090"/>
          </a:xfrm>
          <a:prstGeom prst="rect">
            <a:avLst/>
          </a:prstGeom>
          <a:ln>
            <a:solidFill>
              <a:schemeClr val="tx1"/>
            </a:solidFill>
            <a:prstDash val="dash"/>
          </a:ln>
        </p:spPr>
        <p:txBody>
          <a:bodyPr wrap="square">
            <a:spAutoFit/>
          </a:bodyPr>
          <a:lstStyle/>
          <a:p>
            <a:pPr algn="ctr"/>
            <a:r>
              <a:rPr lang="en-US" altLang="ja-JP" sz="1400" b="1" dirty="0" smtClean="0">
                <a:latin typeface="Meiryo UI" panose="020B0604030504040204" pitchFamily="50" charset="-128"/>
                <a:ea typeface="Meiryo UI" panose="020B0604030504040204" pitchFamily="50" charset="-128"/>
              </a:rPr>
              <a:t>Whim</a:t>
            </a:r>
            <a:r>
              <a:rPr lang="ja-JP" altLang="en-US" sz="1400" b="1" dirty="0" smtClean="0">
                <a:latin typeface="Meiryo UI" panose="020B0604030504040204" pitchFamily="50" charset="-128"/>
                <a:ea typeface="Meiryo UI" panose="020B0604030504040204" pitchFamily="50" charset="-128"/>
              </a:rPr>
              <a:t>のサービス</a:t>
            </a:r>
            <a:endParaRPr lang="en-US" altLang="ja-JP" sz="1400" b="1" dirty="0" smtClean="0">
              <a:latin typeface="Meiryo UI" panose="020B0604030504040204" pitchFamily="50" charset="-128"/>
              <a:ea typeface="Meiryo UI" panose="020B0604030504040204" pitchFamily="50" charset="-128"/>
            </a:endParaRPr>
          </a:p>
          <a:p>
            <a:endParaRPr lang="en-US" altLang="ja-JP" sz="1100" b="1" dirty="0" smtClean="0">
              <a:latin typeface="Meiryo UI" panose="020B0604030504040204" pitchFamily="50" charset="-128"/>
              <a:ea typeface="Meiryo UI" panose="020B0604030504040204" pitchFamily="50" charset="-128"/>
            </a:endParaRPr>
          </a:p>
          <a:p>
            <a:r>
              <a:rPr lang="ja-JP" altLang="en-US" sz="1100" b="1" dirty="0" smtClean="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サービス内容＞</a:t>
            </a:r>
            <a:endParaRPr lang="en-US" altLang="ja-JP" sz="1100" b="1"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lang="ja-JP" altLang="en-US" sz="1100" dirty="0">
                <a:latin typeface="Meiryo UI" panose="020B0604030504040204" pitchFamily="50" charset="-128"/>
                <a:ea typeface="Meiryo UI" panose="020B0604030504040204" pitchFamily="50" charset="-128"/>
              </a:rPr>
              <a:t>鉄道、タクシー、カーシェアリング、ライドシェアリング、レンタルサイクルなどのあらゆる移動サービスが一元的に管理され、アプリで最適な移動手段や経路を自動で提案。</a:t>
            </a:r>
          </a:p>
          <a:p>
            <a:endParaRPr lang="en-US" altLang="ja-JP" sz="1100"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＜三つの料金体系＞</a:t>
            </a:r>
          </a:p>
          <a:p>
            <a:r>
              <a:rPr lang="ja-JP" altLang="en-US" sz="1100" b="1" dirty="0">
                <a:latin typeface="Meiryo UI" panose="020B0604030504040204" pitchFamily="50" charset="-128"/>
                <a:ea typeface="Meiryo UI" panose="020B0604030504040204" pitchFamily="50" charset="-128"/>
              </a:rPr>
              <a:t>①「</a:t>
            </a:r>
            <a:r>
              <a:rPr lang="en-US" altLang="ja-JP" sz="1100" b="1" dirty="0">
                <a:latin typeface="Meiryo UI" panose="020B0604030504040204" pitchFamily="50" charset="-128"/>
                <a:ea typeface="Meiryo UI" panose="020B0604030504040204" pitchFamily="50" charset="-128"/>
              </a:rPr>
              <a:t>Whim To Go</a:t>
            </a:r>
            <a:r>
              <a:rPr lang="ja-JP" altLang="en-US" sz="1100" b="1" dirty="0">
                <a:latin typeface="Meiryo UI" panose="020B0604030504040204" pitchFamily="50" charset="-128"/>
                <a:ea typeface="Meiryo UI" panose="020B0604030504040204" pitchFamily="50" charset="-128"/>
              </a:rPr>
              <a:t>（ウィムトゥーゴー）」　</a:t>
            </a:r>
            <a:endParaRPr lang="en-US" altLang="ja-JP" sz="11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b="1" dirty="0">
                <a:latin typeface="Meiryo UI" panose="020B0604030504040204" pitchFamily="50" charset="-128"/>
                <a:ea typeface="Meiryo UI" panose="020B0604030504040204" pitchFamily="50" charset="-128"/>
              </a:rPr>
              <a:t>月額無料</a:t>
            </a:r>
            <a:endParaRPr lang="en-US" altLang="ja-JP" sz="11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公共交</a:t>
            </a:r>
            <a:r>
              <a:rPr lang="ja-JP" altLang="en-US" sz="1100" dirty="0">
                <a:latin typeface="Meiryo UI" panose="020B0604030504040204" pitchFamily="50" charset="-128"/>
                <a:ea typeface="Meiryo UI" panose="020B0604030504040204" pitchFamily="50" charset="-128"/>
              </a:rPr>
              <a:t>通機関やタクシー、レンタカーなどはその都度利用料金を支払う仕組み。</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②「</a:t>
            </a:r>
            <a:r>
              <a:rPr lang="en-US" altLang="ja-JP" sz="1100" b="1" dirty="0">
                <a:latin typeface="Meiryo UI" panose="020B0604030504040204" pitchFamily="50" charset="-128"/>
                <a:ea typeface="Meiryo UI" panose="020B0604030504040204" pitchFamily="50" charset="-128"/>
              </a:rPr>
              <a:t>Whim urban</a:t>
            </a:r>
            <a:r>
              <a:rPr lang="ja-JP" altLang="en-US" sz="1100" b="1" dirty="0">
                <a:latin typeface="Meiryo UI" panose="020B0604030504040204" pitchFamily="50" charset="-128"/>
                <a:ea typeface="Meiryo UI" panose="020B0604030504040204" pitchFamily="50" charset="-128"/>
              </a:rPr>
              <a:t>（ウィムアーバン）」　</a:t>
            </a:r>
            <a:endParaRPr lang="en-US" altLang="ja-JP" sz="11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b="1" dirty="0">
                <a:latin typeface="Meiryo UI" panose="020B0604030504040204" pitchFamily="50" charset="-128"/>
                <a:ea typeface="Meiryo UI" panose="020B0604030504040204" pitchFamily="50" charset="-128"/>
              </a:rPr>
              <a:t>月額</a:t>
            </a:r>
            <a:r>
              <a:rPr lang="en-US" altLang="ja-JP" sz="1100" b="1" dirty="0">
                <a:latin typeface="Meiryo UI" panose="020B0604030504040204" pitchFamily="50" charset="-128"/>
                <a:ea typeface="Meiryo UI" panose="020B0604030504040204" pitchFamily="50" charset="-128"/>
              </a:rPr>
              <a:t>49</a:t>
            </a:r>
            <a:r>
              <a:rPr lang="ja-JP" altLang="en-US" sz="1100" b="1" dirty="0">
                <a:latin typeface="Meiryo UI" panose="020B0604030504040204" pitchFamily="50" charset="-128"/>
                <a:ea typeface="Meiryo UI" panose="020B0604030504040204" pitchFamily="50" charset="-128"/>
              </a:rPr>
              <a:t>ユーロ（約</a:t>
            </a:r>
            <a:r>
              <a:rPr lang="en-US" altLang="ja-JP" sz="1100" b="1" dirty="0">
                <a:latin typeface="Meiryo UI" panose="020B0604030504040204" pitchFamily="50" charset="-128"/>
                <a:ea typeface="Meiryo UI" panose="020B0604030504040204" pitchFamily="50" charset="-128"/>
              </a:rPr>
              <a:t>6,300</a:t>
            </a:r>
            <a:r>
              <a:rPr lang="ja-JP" altLang="en-US" sz="1100" b="1" dirty="0">
                <a:latin typeface="Meiryo UI" panose="020B0604030504040204" pitchFamily="50" charset="-128"/>
                <a:ea typeface="Meiryo UI" panose="020B0604030504040204" pitchFamily="50" charset="-128"/>
              </a:rPr>
              <a:t>円）</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日約</a:t>
            </a:r>
            <a:r>
              <a:rPr lang="en-US" altLang="ja-JP" sz="1100" dirty="0">
                <a:latin typeface="Meiryo UI" panose="020B0604030504040204" pitchFamily="50" charset="-128"/>
                <a:ea typeface="Meiryo UI" panose="020B0604030504040204" pitchFamily="50" charset="-128"/>
              </a:rPr>
              <a:t>210</a:t>
            </a:r>
            <a:r>
              <a:rPr lang="ja-JP" altLang="en-US" sz="1100" dirty="0">
                <a:latin typeface="Meiryo UI" panose="020B0604030504040204" pitchFamily="50" charset="-128"/>
                <a:ea typeface="Meiryo UI" panose="020B0604030504040204" pitchFamily="50" charset="-128"/>
              </a:rPr>
              <a:t>円</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公共交通機関は全て無料</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タクシーは</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キロメートルまで</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ユーロ、レンタカーは</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日</a:t>
            </a:r>
            <a:r>
              <a:rPr lang="en-US" altLang="ja-JP" sz="1100" dirty="0">
                <a:latin typeface="Meiryo UI" panose="020B0604030504040204" pitchFamily="50" charset="-128"/>
                <a:ea typeface="Meiryo UI" panose="020B0604030504040204" pitchFamily="50" charset="-128"/>
              </a:rPr>
              <a:t>49</a:t>
            </a:r>
            <a:r>
              <a:rPr lang="ja-JP" altLang="en-US" sz="1100" dirty="0">
                <a:latin typeface="Meiryo UI" panose="020B0604030504040204" pitchFamily="50" charset="-128"/>
                <a:ea typeface="Meiryo UI" panose="020B0604030504040204" pitchFamily="50" charset="-128"/>
              </a:rPr>
              <a:t>ユーロで利用可。</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rPr>
              <a:t>③「</a:t>
            </a:r>
            <a:r>
              <a:rPr lang="en-US" altLang="ja-JP" sz="1100" b="1" dirty="0">
                <a:latin typeface="Meiryo UI" panose="020B0604030504040204" pitchFamily="50" charset="-128"/>
                <a:ea typeface="Meiryo UI" panose="020B0604030504040204" pitchFamily="50" charset="-128"/>
              </a:rPr>
              <a:t>Whim Unlimited</a:t>
            </a:r>
            <a:r>
              <a:rPr lang="ja-JP" altLang="en-US" sz="1100" b="1" dirty="0">
                <a:latin typeface="Meiryo UI" panose="020B0604030504040204" pitchFamily="50" charset="-128"/>
                <a:ea typeface="Meiryo UI" panose="020B0604030504040204" pitchFamily="50" charset="-128"/>
              </a:rPr>
              <a:t>（ウィムアンリミテッド）」</a:t>
            </a:r>
            <a:endParaRPr lang="en-US" altLang="ja-JP" sz="11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b="1" dirty="0">
                <a:latin typeface="Meiryo UI" panose="020B0604030504040204" pitchFamily="50" charset="-128"/>
                <a:ea typeface="Meiryo UI" panose="020B0604030504040204" pitchFamily="50" charset="-128"/>
              </a:rPr>
              <a:t>月額</a:t>
            </a:r>
            <a:r>
              <a:rPr lang="en-US" altLang="ja-JP" sz="1100" b="1" dirty="0">
                <a:latin typeface="Meiryo UI" panose="020B0604030504040204" pitchFamily="50" charset="-128"/>
                <a:ea typeface="Meiryo UI" panose="020B0604030504040204" pitchFamily="50" charset="-128"/>
              </a:rPr>
              <a:t>499</a:t>
            </a:r>
            <a:r>
              <a:rPr lang="ja-JP" altLang="en-US" sz="1100" b="1" dirty="0">
                <a:latin typeface="Meiryo UI" panose="020B0604030504040204" pitchFamily="50" charset="-128"/>
                <a:ea typeface="Meiryo UI" panose="020B0604030504040204" pitchFamily="50" charset="-128"/>
              </a:rPr>
              <a:t>ユーロ（約</a:t>
            </a:r>
            <a:r>
              <a:rPr lang="en-US" altLang="ja-JP" sz="1100" b="1" dirty="0">
                <a:latin typeface="Meiryo UI" panose="020B0604030504040204" pitchFamily="50" charset="-128"/>
                <a:ea typeface="Meiryo UI" panose="020B0604030504040204" pitchFamily="50" charset="-128"/>
              </a:rPr>
              <a:t>64,000</a:t>
            </a:r>
            <a:r>
              <a:rPr lang="ja-JP" altLang="en-US" sz="1100" b="1" dirty="0">
                <a:latin typeface="Meiryo UI" panose="020B0604030504040204" pitchFamily="50" charset="-128"/>
                <a:ea typeface="Meiryo UI" panose="020B0604030504040204" pitchFamily="50" charset="-128"/>
              </a:rPr>
              <a:t>円）</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日約</a:t>
            </a:r>
            <a:r>
              <a:rPr lang="en-US" altLang="ja-JP" sz="1100" dirty="0">
                <a:latin typeface="Meiryo UI" panose="020B0604030504040204" pitchFamily="50" charset="-128"/>
                <a:ea typeface="Meiryo UI" panose="020B0604030504040204" pitchFamily="50" charset="-128"/>
              </a:rPr>
              <a:t>1,750</a:t>
            </a:r>
            <a:r>
              <a:rPr lang="ja-JP" altLang="en-US" sz="1100" dirty="0">
                <a:latin typeface="Meiryo UI" panose="020B0604030504040204" pitchFamily="50" charset="-128"/>
                <a:ea typeface="Meiryo UI" panose="020B0604030504040204" pitchFamily="50" charset="-128"/>
              </a:rPr>
              <a:t>円</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ほぼ全ての乗り物が無料</a:t>
            </a:r>
            <a:r>
              <a:rPr lang="ja-JP" altLang="en-US" sz="1100" dirty="0" smtClean="0">
                <a:latin typeface="Meiryo UI" panose="020B0604030504040204" pitchFamily="50" charset="-128"/>
                <a:ea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a:p>
            <a:endParaRPr lang="en-US" altLang="ja-JP" sz="11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1100" dirty="0">
              <a:latin typeface="Meiryo UI" panose="020B0604030504040204" pitchFamily="50" charset="-128"/>
              <a:ea typeface="Meiryo UI" panose="020B0604030504040204" pitchFamily="50" charset="-128"/>
            </a:endParaRPr>
          </a:p>
        </p:txBody>
      </p:sp>
      <p:sp>
        <p:nvSpPr>
          <p:cNvPr id="9" name="正方形/長方形 8"/>
          <p:cNvSpPr/>
          <p:nvPr/>
        </p:nvSpPr>
        <p:spPr>
          <a:xfrm>
            <a:off x="179176" y="888091"/>
            <a:ext cx="4749726" cy="2323713"/>
          </a:xfrm>
          <a:prstGeom prst="rect">
            <a:avLst/>
          </a:prstGeom>
          <a:solidFill>
            <a:schemeClr val="accent1">
              <a:lumMod val="20000"/>
              <a:lumOff val="80000"/>
            </a:schemeClr>
          </a:solidFill>
          <a:ln>
            <a:solidFill>
              <a:schemeClr val="bg1">
                <a:lumMod val="75000"/>
              </a:schemeClr>
            </a:solidFill>
          </a:ln>
        </p:spPr>
        <p:txBody>
          <a:bodyPr wrap="square">
            <a:spAutoFit/>
          </a:bodyPr>
          <a:lstStyle/>
          <a:p>
            <a:endParaRPr lang="en-US" altLang="ja-JP" sz="600" b="1" dirty="0" smtClean="0">
              <a:latin typeface="+mn-ea"/>
            </a:endParaRPr>
          </a:p>
          <a:p>
            <a:r>
              <a:rPr lang="ja-JP" altLang="en-US" sz="1400" b="1" dirty="0" smtClean="0">
                <a:latin typeface="+mn-ea"/>
              </a:rPr>
              <a:t>＜代表的な</a:t>
            </a:r>
            <a:r>
              <a:rPr lang="en-US" altLang="ja-JP" sz="1400" b="1" dirty="0" smtClean="0">
                <a:latin typeface="+mn-ea"/>
              </a:rPr>
              <a:t>MaaS</a:t>
            </a:r>
            <a:r>
              <a:rPr lang="ja-JP" altLang="en-US" sz="1400" b="1" dirty="0">
                <a:latin typeface="+mn-ea"/>
              </a:rPr>
              <a:t>＞</a:t>
            </a:r>
            <a:endParaRPr lang="en-US" altLang="ja-JP" sz="1400" b="1" dirty="0">
              <a:latin typeface="+mn-ea"/>
            </a:endParaRPr>
          </a:p>
          <a:p>
            <a:pPr marL="285750" indent="-285750">
              <a:buFont typeface="Arial" panose="020B0604020202020204" pitchFamily="34" charset="0"/>
              <a:buChar char="•"/>
            </a:pPr>
            <a:r>
              <a:rPr lang="en-US" altLang="ja-JP" sz="1400" dirty="0">
                <a:latin typeface="+mn-ea"/>
              </a:rPr>
              <a:t>2016</a:t>
            </a:r>
            <a:r>
              <a:rPr lang="ja-JP" altLang="en-US" sz="1400" dirty="0">
                <a:latin typeface="+mn-ea"/>
              </a:rPr>
              <a:t>年</a:t>
            </a:r>
            <a:r>
              <a:rPr lang="ja-JP" altLang="en-US" sz="1400" dirty="0" smtClean="0">
                <a:latin typeface="+mn-ea"/>
              </a:rPr>
              <a:t>にフィンランド創業</a:t>
            </a:r>
            <a:r>
              <a:rPr lang="ja-JP" altLang="en-US" sz="1400" dirty="0">
                <a:latin typeface="+mn-ea"/>
              </a:rPr>
              <a:t>の「</a:t>
            </a:r>
            <a:r>
              <a:rPr lang="en-US" altLang="ja-JP" sz="1400" dirty="0">
                <a:latin typeface="+mn-ea"/>
              </a:rPr>
              <a:t>MaaS Global</a:t>
            </a:r>
            <a:r>
              <a:rPr lang="ja-JP" altLang="en-US" sz="1400" dirty="0">
                <a:latin typeface="+mn-ea"/>
              </a:rPr>
              <a:t>」社が、世界で初めて都市交通に</a:t>
            </a:r>
            <a:r>
              <a:rPr lang="en-US" altLang="ja-JP" sz="1400" dirty="0">
                <a:latin typeface="+mn-ea"/>
              </a:rPr>
              <a:t>MaaS</a:t>
            </a:r>
            <a:r>
              <a:rPr lang="ja-JP" altLang="en-US" sz="1400" dirty="0">
                <a:latin typeface="+mn-ea"/>
              </a:rPr>
              <a:t>を導入（モビリティサービスプラットフォーム</a:t>
            </a:r>
            <a:r>
              <a:rPr lang="ja-JP" altLang="en-US" sz="1400" b="1" dirty="0">
                <a:latin typeface="+mn-ea"/>
              </a:rPr>
              <a:t>「</a:t>
            </a:r>
            <a:r>
              <a:rPr lang="en-US" altLang="ja-JP" sz="1400" b="1" dirty="0">
                <a:latin typeface="+mn-ea"/>
              </a:rPr>
              <a:t>Whim</a:t>
            </a:r>
            <a:r>
              <a:rPr lang="ja-JP" altLang="en-US" sz="1400" b="1" dirty="0">
                <a:latin typeface="+mn-ea"/>
              </a:rPr>
              <a:t>」</a:t>
            </a:r>
            <a:r>
              <a:rPr lang="ja-JP" altLang="en-US" sz="1400" dirty="0">
                <a:latin typeface="+mn-ea"/>
              </a:rPr>
              <a:t>を開始）</a:t>
            </a:r>
          </a:p>
          <a:p>
            <a:endParaRPr lang="en-US" altLang="ja-JP" sz="1000" dirty="0">
              <a:latin typeface="+mn-ea"/>
            </a:endParaRPr>
          </a:p>
          <a:p>
            <a:r>
              <a:rPr lang="ja-JP" altLang="en-US" sz="1300" dirty="0" smtClean="0">
                <a:latin typeface="+mn-ea"/>
              </a:rPr>
              <a:t>（</a:t>
            </a:r>
            <a:r>
              <a:rPr lang="ja-JP" altLang="en-US" sz="1300" dirty="0">
                <a:latin typeface="+mn-ea"/>
              </a:rPr>
              <a:t>背景</a:t>
            </a:r>
            <a:r>
              <a:rPr lang="ja-JP" altLang="en-US" sz="1300" dirty="0" smtClean="0">
                <a:latin typeface="+mn-ea"/>
              </a:rPr>
              <a:t>）</a:t>
            </a:r>
            <a:endParaRPr lang="en-US" altLang="ja-JP" sz="1300" dirty="0">
              <a:latin typeface="+mn-ea"/>
            </a:endParaRPr>
          </a:p>
          <a:p>
            <a:pPr marL="285750" indent="-285750">
              <a:buFont typeface="Arial" panose="020B0604020202020204" pitchFamily="34" charset="0"/>
              <a:buChar char="•"/>
            </a:pPr>
            <a:r>
              <a:rPr lang="ja-JP" altLang="en-US" sz="1200" dirty="0">
                <a:latin typeface="+mn-ea"/>
              </a:rPr>
              <a:t>ヘルシンキでは交通渋滞や環境悪化などが顕在化し、交通問題解決のために運輸通信省の支援の下、主要大学やタクシー協会、民間企業など</a:t>
            </a:r>
            <a:r>
              <a:rPr lang="en-US" altLang="ja-JP" sz="1200" dirty="0">
                <a:latin typeface="+mn-ea"/>
              </a:rPr>
              <a:t>100</a:t>
            </a:r>
            <a:r>
              <a:rPr lang="ja-JP" altLang="en-US" sz="1200" dirty="0">
                <a:latin typeface="+mn-ea"/>
              </a:rPr>
              <a:t>以上の団体・組織が参画する産官学コンソーシアム「</a:t>
            </a:r>
            <a:r>
              <a:rPr lang="en-US" altLang="ja-JP" sz="1200" dirty="0">
                <a:latin typeface="+mn-ea"/>
              </a:rPr>
              <a:t>ITS</a:t>
            </a:r>
            <a:r>
              <a:rPr lang="ja-JP" altLang="en-US" sz="1200" dirty="0">
                <a:latin typeface="+mn-ea"/>
              </a:rPr>
              <a:t>フィンランド」を組成し、実証実験やビジネス化の検討を推進。</a:t>
            </a:r>
          </a:p>
        </p:txBody>
      </p:sp>
      <p:sp>
        <p:nvSpPr>
          <p:cNvPr id="38" name="テキスト ボックス 37"/>
          <p:cNvSpPr txBox="1"/>
          <p:nvPr/>
        </p:nvSpPr>
        <p:spPr>
          <a:xfrm>
            <a:off x="595643" y="63673"/>
            <a:ext cx="8129127" cy="461665"/>
          </a:xfrm>
          <a:prstGeom prst="rect">
            <a:avLst/>
          </a:prstGeom>
          <a:noFill/>
        </p:spPr>
        <p:txBody>
          <a:bodyPr wrap="square" rtlCol="0">
            <a:spAutoFit/>
          </a:bodyPr>
          <a:lstStyle/>
          <a:p>
            <a:pPr algn="ctr"/>
            <a:r>
              <a:rPr kumimoji="1" lang="ja-JP" altLang="en-US" sz="2400" b="1" dirty="0" smtClean="0">
                <a:latin typeface="Meiryo UI" panose="020B0604030504040204" pitchFamily="50" charset="-128"/>
                <a:ea typeface="Meiryo UI" panose="020B0604030504040204" pitchFamily="50" charset="-128"/>
              </a:rPr>
              <a:t>海外スマートシティの実例</a:t>
            </a:r>
            <a:r>
              <a:rPr kumimoji="1" lang="ja-JP" altLang="en-US" sz="2400" b="1" dirty="0">
                <a:latin typeface="Meiryo UI" panose="020B0604030504040204" pitchFamily="50" charset="-128"/>
                <a:ea typeface="Meiryo UI" panose="020B0604030504040204" pitchFamily="50" charset="-128"/>
              </a:rPr>
              <a:t>　</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ヘルシンキの</a:t>
            </a:r>
            <a:r>
              <a:rPr kumimoji="1" lang="en-US" altLang="ja-JP" sz="2400" b="1" dirty="0">
                <a:latin typeface="Meiryo UI" panose="020B0604030504040204" pitchFamily="50" charset="-128"/>
                <a:ea typeface="Meiryo UI" panose="020B0604030504040204" pitchFamily="50" charset="-128"/>
              </a:rPr>
              <a:t>MaaS】</a:t>
            </a:r>
          </a:p>
        </p:txBody>
      </p:sp>
      <p:cxnSp>
        <p:nvCxnSpPr>
          <p:cNvPr id="34" name="直線コネクタ 33"/>
          <p:cNvCxnSpPr/>
          <p:nvPr/>
        </p:nvCxnSpPr>
        <p:spPr>
          <a:xfrm>
            <a:off x="104888" y="570647"/>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3"/>
          <a:stretch>
            <a:fillRect/>
          </a:stretch>
        </p:blipFill>
        <p:spPr>
          <a:xfrm>
            <a:off x="5214483" y="4990934"/>
            <a:ext cx="3631043" cy="1065903"/>
          </a:xfrm>
          <a:prstGeom prst="rect">
            <a:avLst/>
          </a:prstGeom>
        </p:spPr>
      </p:pic>
      <p:sp>
        <p:nvSpPr>
          <p:cNvPr id="42" name="角丸四角形 41"/>
          <p:cNvSpPr/>
          <p:nvPr/>
        </p:nvSpPr>
        <p:spPr>
          <a:xfrm>
            <a:off x="263227" y="4723170"/>
            <a:ext cx="2109129" cy="1438573"/>
          </a:xfrm>
          <a:prstGeom prst="roundRect">
            <a:avLst>
              <a:gd name="adj" fmla="val 7290"/>
            </a:avLst>
          </a:prstGeom>
          <a:ln>
            <a:solidFill>
              <a:schemeClr val="tx1"/>
            </a:solidFill>
          </a:ln>
        </p:spPr>
        <p:txBody>
          <a:bodyPr wrap="square">
            <a:spAutoFit/>
          </a:bodyPr>
          <a:lstStyle/>
          <a:p>
            <a:r>
              <a:rPr lang="ja-JP" altLang="en-US" sz="1400" b="1" dirty="0"/>
              <a:t>＜サービス開始前＞</a:t>
            </a:r>
            <a:endParaRPr lang="en-US" altLang="ja-JP" sz="1400" b="1" dirty="0"/>
          </a:p>
          <a:p>
            <a:r>
              <a:rPr lang="ja-JP" altLang="en-US" sz="1400" b="1" dirty="0"/>
              <a:t>　（</a:t>
            </a:r>
            <a:r>
              <a:rPr lang="en-US" altLang="ja-JP" sz="1400" b="1" dirty="0"/>
              <a:t>2016</a:t>
            </a:r>
            <a:r>
              <a:rPr lang="ja-JP" altLang="en-US" sz="1400" b="1" dirty="0"/>
              <a:t>年以前）</a:t>
            </a:r>
            <a:endParaRPr lang="en-US" altLang="ja-JP" sz="1400" b="1" dirty="0"/>
          </a:p>
          <a:p>
            <a:endParaRPr lang="en-US" altLang="ja-JP" sz="1400" b="1" dirty="0"/>
          </a:p>
          <a:p>
            <a:r>
              <a:rPr lang="ja-JP" altLang="en-US" sz="1400" b="1" dirty="0"/>
              <a:t>①公共交通：</a:t>
            </a:r>
            <a:r>
              <a:rPr lang="ja-JP" altLang="en-US" sz="1400" b="1" u="sng" dirty="0"/>
              <a:t>４８％</a:t>
            </a:r>
            <a:endParaRPr lang="en-US" altLang="ja-JP" sz="1400" b="1" u="sng" dirty="0"/>
          </a:p>
          <a:p>
            <a:r>
              <a:rPr lang="ja-JP" altLang="en-US" sz="1400" b="1" dirty="0"/>
              <a:t>②自家用車：</a:t>
            </a:r>
            <a:r>
              <a:rPr lang="ja-JP" altLang="en-US" sz="1400" b="1" u="sng" dirty="0"/>
              <a:t>４０％</a:t>
            </a:r>
            <a:endParaRPr lang="en-US" altLang="ja-JP" sz="1400" b="1" u="sng" dirty="0"/>
          </a:p>
          <a:p>
            <a:r>
              <a:rPr lang="ja-JP" altLang="en-US" sz="1400" b="1" dirty="0"/>
              <a:t>③自転車：９％</a:t>
            </a:r>
            <a:endParaRPr lang="en-US" altLang="ja-JP" sz="1400" b="1" dirty="0"/>
          </a:p>
        </p:txBody>
      </p:sp>
      <p:sp>
        <p:nvSpPr>
          <p:cNvPr id="11" name="二等辺三角形 10"/>
          <p:cNvSpPr/>
          <p:nvPr/>
        </p:nvSpPr>
        <p:spPr>
          <a:xfrm rot="10800000">
            <a:off x="356901" y="3419904"/>
            <a:ext cx="4476581" cy="30715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309192" y="3950545"/>
            <a:ext cx="4572000" cy="738664"/>
          </a:xfrm>
          <a:prstGeom prst="rect">
            <a:avLst/>
          </a:prstGeom>
        </p:spPr>
        <p:txBody>
          <a:bodyPr>
            <a:spAutoFit/>
          </a:bodyPr>
          <a:lstStyle/>
          <a:p>
            <a:r>
              <a:rPr lang="en-US" altLang="ja-JP" sz="1600" b="1" dirty="0"/>
              <a:t>【</a:t>
            </a:r>
            <a:r>
              <a:rPr lang="ja-JP" altLang="en-US" sz="1600" b="1" dirty="0"/>
              <a:t>導入の効果</a:t>
            </a:r>
            <a:r>
              <a:rPr lang="en-US" altLang="ja-JP" sz="1600" b="1" dirty="0"/>
              <a:t>】Whim</a:t>
            </a:r>
            <a:r>
              <a:rPr lang="ja-JP" altLang="en-US" sz="1600" b="1" dirty="0"/>
              <a:t>ユーザーの交通利用状況</a:t>
            </a:r>
            <a:endParaRPr lang="en-US" altLang="ja-JP" sz="1600" b="1" dirty="0"/>
          </a:p>
          <a:p>
            <a:endParaRPr lang="en-US" altLang="ja-JP" sz="1000" b="1" dirty="0"/>
          </a:p>
          <a:p>
            <a:pPr algn="ctr"/>
            <a:r>
              <a:rPr lang="ja-JP" altLang="en-US" sz="1600" b="1" dirty="0">
                <a:solidFill>
                  <a:srgbClr val="FF0000"/>
                </a:solidFill>
              </a:rPr>
              <a:t>公共交通は</a:t>
            </a:r>
            <a:r>
              <a:rPr lang="en-US" altLang="ja-JP" sz="1600" b="1" dirty="0">
                <a:solidFill>
                  <a:srgbClr val="FF0000"/>
                </a:solidFill>
              </a:rPr>
              <a:t>1.5</a:t>
            </a:r>
            <a:r>
              <a:rPr lang="ja-JP" altLang="en-US" sz="1600" b="1" dirty="0">
                <a:solidFill>
                  <a:srgbClr val="FF0000"/>
                </a:solidFill>
              </a:rPr>
              <a:t>倍、自家用車は半減</a:t>
            </a:r>
            <a:endParaRPr lang="en-US" altLang="ja-JP" sz="1600" b="1" dirty="0">
              <a:solidFill>
                <a:srgbClr val="FF0000"/>
              </a:solidFill>
            </a:endParaRPr>
          </a:p>
        </p:txBody>
      </p:sp>
      <p:sp>
        <p:nvSpPr>
          <p:cNvPr id="46" name="角丸四角形 45"/>
          <p:cNvSpPr/>
          <p:nvPr/>
        </p:nvSpPr>
        <p:spPr>
          <a:xfrm>
            <a:off x="2853107" y="4723170"/>
            <a:ext cx="2109129" cy="1465362"/>
          </a:xfrm>
          <a:prstGeom prst="roundRect">
            <a:avLst>
              <a:gd name="adj" fmla="val 9847"/>
            </a:avLst>
          </a:prstGeom>
          <a:ln>
            <a:solidFill>
              <a:schemeClr val="tx1"/>
            </a:solidFill>
          </a:ln>
        </p:spPr>
        <p:txBody>
          <a:bodyPr wrap="square">
            <a:spAutoFit/>
          </a:bodyPr>
          <a:lstStyle/>
          <a:p>
            <a:r>
              <a:rPr lang="ja-JP" altLang="en-US" sz="1400" b="1" dirty="0"/>
              <a:t>＜サービス開始後＞</a:t>
            </a:r>
            <a:endParaRPr lang="en-US" altLang="ja-JP" sz="1400" b="1" dirty="0"/>
          </a:p>
          <a:p>
            <a:r>
              <a:rPr lang="ja-JP" altLang="en-US" sz="1400" b="1" dirty="0"/>
              <a:t>　（</a:t>
            </a:r>
            <a:r>
              <a:rPr lang="en-US" altLang="ja-JP" sz="1400" b="1" dirty="0"/>
              <a:t>2016</a:t>
            </a:r>
            <a:r>
              <a:rPr lang="ja-JP" altLang="en-US" sz="1400" b="1" dirty="0"/>
              <a:t>年以後）</a:t>
            </a:r>
            <a:endParaRPr lang="en-US" altLang="ja-JP" sz="1400" b="1" dirty="0"/>
          </a:p>
          <a:p>
            <a:endParaRPr lang="en-US" altLang="ja-JP" sz="1400" b="1" dirty="0"/>
          </a:p>
          <a:p>
            <a:r>
              <a:rPr lang="ja-JP" altLang="en-US" sz="1400" b="1" dirty="0"/>
              <a:t>①公共交通：</a:t>
            </a:r>
            <a:r>
              <a:rPr lang="ja-JP" altLang="en-US" sz="1400" b="1" u="sng" dirty="0"/>
              <a:t>７４％</a:t>
            </a:r>
            <a:endParaRPr lang="en-US" altLang="ja-JP" sz="1400" b="1" u="sng" dirty="0"/>
          </a:p>
          <a:p>
            <a:r>
              <a:rPr lang="ja-JP" altLang="en-US" sz="1400" b="1" dirty="0"/>
              <a:t>②自家用車：</a:t>
            </a:r>
            <a:r>
              <a:rPr lang="ja-JP" altLang="en-US" sz="1400" b="1" u="sng" dirty="0"/>
              <a:t>２０％</a:t>
            </a:r>
            <a:endParaRPr lang="en-US" altLang="ja-JP" sz="1400" b="1" u="sng" dirty="0"/>
          </a:p>
          <a:p>
            <a:r>
              <a:rPr lang="ja-JP" altLang="en-US" sz="1400" b="1" dirty="0"/>
              <a:t>③タクシー：５％</a:t>
            </a:r>
            <a:endParaRPr lang="en-US" altLang="ja-JP" sz="1400" b="1" dirty="0"/>
          </a:p>
        </p:txBody>
      </p:sp>
      <p:sp>
        <p:nvSpPr>
          <p:cNvPr id="15" name="右矢印 14"/>
          <p:cNvSpPr/>
          <p:nvPr/>
        </p:nvSpPr>
        <p:spPr>
          <a:xfrm>
            <a:off x="2300604" y="5358693"/>
            <a:ext cx="444020" cy="80305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p:cNvSpPr txBox="1"/>
          <p:nvPr/>
        </p:nvSpPr>
        <p:spPr>
          <a:xfrm>
            <a:off x="230185" y="6450591"/>
            <a:ext cx="6771506" cy="369332"/>
          </a:xfrm>
          <a:prstGeom prst="rect">
            <a:avLst/>
          </a:prstGeom>
          <a:noFill/>
        </p:spPr>
        <p:txBody>
          <a:bodyPr wrap="square" rtlCol="0">
            <a:spAutoFit/>
          </a:bodyPr>
          <a:lstStyle/>
          <a:p>
            <a:r>
              <a:rPr kumimoji="1" lang="ja-JP" altLang="en-US" sz="900" dirty="0">
                <a:latin typeface="Meiryo UI" panose="020B0604030504040204" pitchFamily="50" charset="-128"/>
                <a:ea typeface="Meiryo UI" panose="020B0604030504040204" pitchFamily="50" charset="-128"/>
              </a:rPr>
              <a:t>出典：自動運転</a:t>
            </a:r>
            <a:r>
              <a:rPr kumimoji="1" lang="en-US" altLang="ja-JP" sz="900" dirty="0">
                <a:latin typeface="Meiryo UI" panose="020B0604030504040204" pitchFamily="50" charset="-128"/>
                <a:ea typeface="Meiryo UI" panose="020B0604030504040204" pitchFamily="50" charset="-128"/>
              </a:rPr>
              <a:t>LAB</a:t>
            </a:r>
            <a:r>
              <a:rPr kumimoji="1" lang="ja-JP" altLang="en-US" sz="900" dirty="0">
                <a:latin typeface="Meiryo UI" panose="020B0604030504040204" pitchFamily="50" charset="-128"/>
                <a:ea typeface="Meiryo UI" panose="020B0604030504040204" pitchFamily="50" charset="-128"/>
              </a:rPr>
              <a:t>（モビリティニュースメディア）</a:t>
            </a:r>
            <a:r>
              <a:rPr kumimoji="1" lang="en-US" altLang="ja-JP" sz="900" dirty="0">
                <a:latin typeface="Meiryo UI" panose="020B0604030504040204" pitchFamily="50" charset="-128"/>
                <a:ea typeface="Meiryo UI" panose="020B0604030504040204" pitchFamily="50" charset="-128"/>
              </a:rPr>
              <a:t>2018</a:t>
            </a:r>
            <a:r>
              <a:rPr kumimoji="1" lang="ja-JP" altLang="en-US" sz="900" dirty="0">
                <a:latin typeface="Meiryo UI" panose="020B0604030504040204" pitchFamily="50" charset="-128"/>
                <a:ea typeface="Meiryo UI" panose="020B0604030504040204" pitchFamily="50" charset="-128"/>
              </a:rPr>
              <a:t>年</a:t>
            </a:r>
            <a:r>
              <a:rPr kumimoji="1" lang="en-US" altLang="ja-JP" sz="900" dirty="0">
                <a:latin typeface="Meiryo UI" panose="020B0604030504040204" pitchFamily="50" charset="-128"/>
                <a:ea typeface="Meiryo UI" panose="020B0604030504040204" pitchFamily="50" charset="-128"/>
              </a:rPr>
              <a:t>12</a:t>
            </a:r>
            <a:r>
              <a:rPr kumimoji="1" lang="ja-JP" altLang="en-US" sz="900" dirty="0">
                <a:latin typeface="Meiryo UI" panose="020B0604030504040204" pitchFamily="50" charset="-128"/>
                <a:ea typeface="Meiryo UI" panose="020B0604030504040204" pitchFamily="50" charset="-128"/>
              </a:rPr>
              <a:t>月</a:t>
            </a:r>
            <a:r>
              <a:rPr kumimoji="1" lang="en-US" altLang="ja-JP" sz="900" dirty="0">
                <a:latin typeface="Meiryo UI" panose="020B0604030504040204" pitchFamily="50" charset="-128"/>
                <a:ea typeface="Meiryo UI" panose="020B0604030504040204" pitchFamily="50" charset="-128"/>
              </a:rPr>
              <a:t>10</a:t>
            </a:r>
            <a:r>
              <a:rPr kumimoji="1" lang="ja-JP" altLang="en-US" sz="900" dirty="0">
                <a:latin typeface="Meiryo UI" panose="020B0604030504040204" pitchFamily="50" charset="-128"/>
                <a:ea typeface="Meiryo UI" panose="020B0604030504040204" pitchFamily="50" charset="-128"/>
              </a:rPr>
              <a:t>日記事</a:t>
            </a:r>
            <a:r>
              <a:rPr kumimoji="1" lang="ja-JP" altLang="en-US" sz="900" dirty="0" smtClean="0">
                <a:latin typeface="Meiryo UI" panose="020B0604030504040204" pitchFamily="50" charset="-128"/>
                <a:ea typeface="Meiryo UI" panose="020B0604030504040204" pitchFamily="50" charset="-128"/>
              </a:rPr>
              <a:t>より　　</a:t>
            </a:r>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資料右側の料金については、当該記事の調査時点</a:t>
            </a:r>
            <a:endParaRPr kumimoji="1" lang="en-US" altLang="ja-JP" sz="900" dirty="0">
              <a:latin typeface="Meiryo UI" panose="020B0604030504040204" pitchFamily="50" charset="-128"/>
              <a:ea typeface="Meiryo UI" panose="020B0604030504040204" pitchFamily="50" charset="-128"/>
            </a:endParaRPr>
          </a:p>
          <a:p>
            <a:r>
              <a:rPr kumimoji="1" lang="en-US" altLang="ja-JP" sz="900" dirty="0">
                <a:latin typeface="Meiryo UI" panose="020B0604030504040204" pitchFamily="50" charset="-128"/>
                <a:ea typeface="Meiryo UI" panose="020B0604030504040204" pitchFamily="50" charset="-128"/>
              </a:rPr>
              <a:t>https://jidounten-lab.com/y_whim-finland-maas-service</a:t>
            </a:r>
            <a:endParaRPr kumimoji="1" lang="ja-JP" altLang="en-US" sz="900" dirty="0">
              <a:latin typeface="Meiryo UI" panose="020B0604030504040204" pitchFamily="50" charset="-128"/>
              <a:ea typeface="Meiryo UI" panose="020B0604030504040204" pitchFamily="50" charset="-128"/>
            </a:endParaRPr>
          </a:p>
        </p:txBody>
      </p:sp>
      <p:sp>
        <p:nvSpPr>
          <p:cNvPr id="2" name="スライド番号プレースホルダー 1">
            <a:extLst>
              <a:ext uri="{FF2B5EF4-FFF2-40B4-BE49-F238E27FC236}">
                <a16:creationId xmlns:a16="http://schemas.microsoft.com/office/drawing/2014/main" id="{48A2DFE4-B4D5-4553-B609-A91DDD489AEA}"/>
              </a:ext>
            </a:extLst>
          </p:cNvPr>
          <p:cNvSpPr>
            <a:spLocks noGrp="1"/>
          </p:cNvSpPr>
          <p:nvPr>
            <p:ph type="sldNum" sz="quarter" idx="12"/>
          </p:nvPr>
        </p:nvSpPr>
        <p:spPr>
          <a:xfrm>
            <a:off x="6896609" y="6443993"/>
            <a:ext cx="2057400" cy="365125"/>
          </a:xfrm>
        </p:spPr>
        <p:txBody>
          <a:bodyPr>
            <a:normAutofit/>
          </a:bodyPr>
          <a:lstStyle/>
          <a:p>
            <a:fld id="{16CAA1F7-03B4-4FB3-9DB5-91F3A0C0A1B4}" type="slidenum">
              <a:rPr kumimoji="1" lang="ja-JP" altLang="en-US" sz="1200" smtClean="0"/>
              <a:t>10</a:t>
            </a:fld>
            <a:endParaRPr kumimoji="1" lang="ja-JP" altLang="en-US" sz="1200"/>
          </a:p>
        </p:txBody>
      </p:sp>
    </p:spTree>
    <p:extLst>
      <p:ext uri="{BB962C8B-B14F-4D97-AF65-F5344CB8AC3E}">
        <p14:creationId xmlns:p14="http://schemas.microsoft.com/office/powerpoint/2010/main" val="155751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4EB6D4D9-3023-4BDC-A9EB-A588192145CB}"/>
              </a:ext>
            </a:extLst>
          </p:cNvPr>
          <p:cNvPicPr>
            <a:picLocks noChangeAspect="1"/>
          </p:cNvPicPr>
          <p:nvPr/>
        </p:nvPicPr>
        <p:blipFill rotWithShape="1">
          <a:blip r:embed="rId2"/>
          <a:srcRect l="45495" t="47284" r="9011" b="16707"/>
          <a:stretch/>
        </p:blipFill>
        <p:spPr>
          <a:xfrm>
            <a:off x="6207679" y="5359731"/>
            <a:ext cx="2840873" cy="1424058"/>
          </a:xfrm>
          <a:prstGeom prst="rect">
            <a:avLst/>
          </a:prstGeom>
        </p:spPr>
      </p:pic>
      <p:sp>
        <p:nvSpPr>
          <p:cNvPr id="4" name="スライド番号プレースホルダー 3"/>
          <p:cNvSpPr>
            <a:spLocks noGrp="1"/>
          </p:cNvSpPr>
          <p:nvPr>
            <p:ph type="sldNum" sz="quarter" idx="12"/>
          </p:nvPr>
        </p:nvSpPr>
        <p:spPr>
          <a:xfrm>
            <a:off x="6968243" y="6452328"/>
            <a:ext cx="2057400" cy="365125"/>
          </a:xfrm>
        </p:spPr>
        <p:txBody>
          <a:bodyPr>
            <a:normAutofit/>
          </a:bodyPr>
          <a:lstStyle/>
          <a:p>
            <a:fld id="{16CAA1F7-03B4-4FB3-9DB5-91F3A0C0A1B4}" type="slidenum">
              <a:rPr kumimoji="1" lang="ja-JP" altLang="en-US" sz="1200" smtClean="0"/>
              <a:t>11</a:t>
            </a:fld>
            <a:endParaRPr kumimoji="1" lang="ja-JP" altLang="en-US" sz="1200"/>
          </a:p>
        </p:txBody>
      </p:sp>
      <p:cxnSp>
        <p:nvCxnSpPr>
          <p:cNvPr id="6" name="直線コネクタ 5"/>
          <p:cNvCxnSpPr/>
          <p:nvPr/>
        </p:nvCxnSpPr>
        <p:spPr>
          <a:xfrm>
            <a:off x="91441" y="595237"/>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408857" y="68257"/>
            <a:ext cx="8443853" cy="461665"/>
          </a:xfrm>
          <a:prstGeom prst="rect">
            <a:avLst/>
          </a:prstGeom>
          <a:noFill/>
        </p:spPr>
        <p:txBody>
          <a:bodyPr wrap="square" rtlCol="0">
            <a:spAutoFit/>
          </a:bodyPr>
          <a:lstStyle/>
          <a:p>
            <a:pPr algn="ctr"/>
            <a:r>
              <a:rPr kumimoji="1" lang="ja-JP" altLang="en-US" sz="2400" b="1" dirty="0" smtClean="0">
                <a:latin typeface="Meiryo UI" panose="020B0604030504040204" pitchFamily="50" charset="-128"/>
                <a:ea typeface="Meiryo UI" panose="020B0604030504040204" pitchFamily="50" charset="-128"/>
              </a:rPr>
              <a:t>海外のマートシティの実例</a:t>
            </a:r>
            <a:r>
              <a:rPr kumimoji="1" lang="ja-JP" altLang="en-US" sz="2400" b="1" dirty="0">
                <a:latin typeface="Meiryo UI" panose="020B0604030504040204" pitchFamily="50" charset="-128"/>
                <a:ea typeface="Meiryo UI" panose="020B0604030504040204" pitchFamily="50" charset="-128"/>
              </a:rPr>
              <a:t>　</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エストニアの電子行政サービス</a:t>
            </a:r>
            <a:r>
              <a:rPr kumimoji="1" lang="en-US" altLang="ja-JP" sz="2400" b="1" dirty="0">
                <a:latin typeface="Meiryo UI" panose="020B0604030504040204" pitchFamily="50" charset="-128"/>
                <a:ea typeface="Meiryo UI" panose="020B0604030504040204" pitchFamily="50" charset="-128"/>
              </a:rPr>
              <a:t>】</a:t>
            </a:r>
          </a:p>
        </p:txBody>
      </p:sp>
      <p:pic>
        <p:nvPicPr>
          <p:cNvPr id="2" name="図 1">
            <a:extLst>
              <a:ext uri="{FF2B5EF4-FFF2-40B4-BE49-F238E27FC236}">
                <a16:creationId xmlns:a16="http://schemas.microsoft.com/office/drawing/2014/main" id="{33AFF6AE-5C4B-4DA9-B85A-5D9B629D1855}"/>
              </a:ext>
            </a:extLst>
          </p:cNvPr>
          <p:cNvPicPr>
            <a:picLocks noChangeAspect="1"/>
          </p:cNvPicPr>
          <p:nvPr/>
        </p:nvPicPr>
        <p:blipFill rotWithShape="1">
          <a:blip r:embed="rId3"/>
          <a:srcRect l="54781" t="31825" r="28461" b="42148"/>
          <a:stretch/>
        </p:blipFill>
        <p:spPr>
          <a:xfrm>
            <a:off x="7348988" y="662762"/>
            <a:ext cx="1323620" cy="1301920"/>
          </a:xfrm>
          <a:prstGeom prst="rect">
            <a:avLst/>
          </a:prstGeom>
        </p:spPr>
      </p:pic>
      <p:pic>
        <p:nvPicPr>
          <p:cNvPr id="3" name="図 2">
            <a:extLst>
              <a:ext uri="{FF2B5EF4-FFF2-40B4-BE49-F238E27FC236}">
                <a16:creationId xmlns:a16="http://schemas.microsoft.com/office/drawing/2014/main" id="{BB9F5CBC-C615-4D6F-A7DC-5C14028D5129}"/>
              </a:ext>
            </a:extLst>
          </p:cNvPr>
          <p:cNvPicPr>
            <a:picLocks noChangeAspect="1"/>
          </p:cNvPicPr>
          <p:nvPr/>
        </p:nvPicPr>
        <p:blipFill rotWithShape="1">
          <a:blip r:embed="rId3"/>
          <a:srcRect l="58572" t="66285" r="9726" b="5538"/>
          <a:stretch/>
        </p:blipFill>
        <p:spPr>
          <a:xfrm>
            <a:off x="6279679" y="3953502"/>
            <a:ext cx="2498248" cy="1406229"/>
          </a:xfrm>
          <a:prstGeom prst="rect">
            <a:avLst/>
          </a:prstGeom>
        </p:spPr>
      </p:pic>
      <p:sp>
        <p:nvSpPr>
          <p:cNvPr id="5" name="正方形/長方形 4">
            <a:extLst>
              <a:ext uri="{FF2B5EF4-FFF2-40B4-BE49-F238E27FC236}">
                <a16:creationId xmlns:a16="http://schemas.microsoft.com/office/drawing/2014/main" id="{A5312528-5DA9-4265-9C1A-4BD0AC2E0CCC}"/>
              </a:ext>
            </a:extLst>
          </p:cNvPr>
          <p:cNvSpPr/>
          <p:nvPr/>
        </p:nvSpPr>
        <p:spPr>
          <a:xfrm>
            <a:off x="408857" y="707776"/>
            <a:ext cx="5652000" cy="252000"/>
          </a:xfrm>
          <a:prstGeom prst="rect">
            <a:avLst/>
          </a:prstGeom>
          <a:solidFill>
            <a:schemeClr val="bg1">
              <a:lumMod val="85000"/>
            </a:schemeClr>
          </a:solidFill>
          <a:ln>
            <a:solidFill>
              <a:schemeClr val="bg1">
                <a:lumMod val="50000"/>
              </a:schemeClr>
            </a:solidFill>
          </a:ln>
        </p:spPr>
        <p:txBody>
          <a:bodyPr wrap="none">
            <a:noAutofit/>
          </a:bodyPr>
          <a:lstStyle/>
          <a:p>
            <a:pPr marL="171450" indent="-171450">
              <a:buFont typeface="Wingdings" panose="05000000000000000000" pitchFamily="2" charset="2"/>
              <a:buChar char="n"/>
            </a:pPr>
            <a:r>
              <a:rPr lang="ja-JP" altLang="en-US" sz="1200" b="1" dirty="0">
                <a:latin typeface="Meiryo UI" panose="020B0604030504040204" pitchFamily="50" charset="-128"/>
                <a:ea typeface="Meiryo UI" panose="020B0604030504040204" pitchFamily="50" charset="-128"/>
              </a:rPr>
              <a:t>電子</a:t>
            </a:r>
            <a:r>
              <a:rPr lang="en-US" altLang="ja-JP" sz="1200" b="1" dirty="0">
                <a:latin typeface="Meiryo UI" panose="020B0604030504040204" pitchFamily="50" charset="-128"/>
                <a:ea typeface="Meiryo UI" panose="020B0604030504040204" pitchFamily="50" charset="-128"/>
              </a:rPr>
              <a:t>ID</a:t>
            </a:r>
            <a:r>
              <a:rPr lang="ja-JP" altLang="en-US" sz="1200" b="1" dirty="0">
                <a:latin typeface="Meiryo UI" panose="020B0604030504040204" pitchFamily="50" charset="-128"/>
                <a:ea typeface="Meiryo UI" panose="020B0604030504040204" pitchFamily="50" charset="-128"/>
              </a:rPr>
              <a:t>と電子署名</a:t>
            </a:r>
          </a:p>
        </p:txBody>
      </p:sp>
      <p:sp>
        <p:nvSpPr>
          <p:cNvPr id="7" name="正方形/長方形 6">
            <a:extLst>
              <a:ext uri="{FF2B5EF4-FFF2-40B4-BE49-F238E27FC236}">
                <a16:creationId xmlns:a16="http://schemas.microsoft.com/office/drawing/2014/main" id="{6D1ABDCD-1790-4503-8D44-CB894505DFA7}"/>
              </a:ext>
            </a:extLst>
          </p:cNvPr>
          <p:cNvSpPr/>
          <p:nvPr/>
        </p:nvSpPr>
        <p:spPr>
          <a:xfrm>
            <a:off x="408857" y="1004944"/>
            <a:ext cx="6638386" cy="600164"/>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電子</a:t>
            </a:r>
            <a:r>
              <a:rPr lang="en-US" altLang="ja-JP" sz="1100" dirty="0">
                <a:latin typeface="Meiryo UI" panose="020B0604030504040204" pitchFamily="50" charset="-128"/>
                <a:ea typeface="Meiryo UI" panose="020B0604030504040204" pitchFamily="50" charset="-128"/>
              </a:rPr>
              <a:t>ID </a:t>
            </a:r>
            <a:r>
              <a:rPr lang="ja-JP" altLang="en-US" sz="1100" dirty="0">
                <a:latin typeface="Meiryo UI" panose="020B0604030504040204" pitchFamily="50" charset="-128"/>
                <a:ea typeface="Meiryo UI" panose="020B0604030504040204" pitchFamily="50" charset="-128"/>
              </a:rPr>
              <a:t>により、電子行政サービスの利用や電子署名が</a:t>
            </a:r>
            <a:r>
              <a:rPr lang="ja-JP" altLang="en-US" sz="1100" dirty="0" smtClean="0">
                <a:latin typeface="Meiryo UI" panose="020B0604030504040204" pitchFamily="50" charset="-128"/>
                <a:ea typeface="Meiryo UI" panose="020B0604030504040204" pitchFamily="50" charset="-128"/>
              </a:rPr>
              <a:t>可能。 </a:t>
            </a:r>
            <a:r>
              <a:rPr lang="en-US" altLang="ja-JP" sz="1100" dirty="0">
                <a:latin typeface="Meiryo UI" panose="020B0604030504040204" pitchFamily="50" charset="-128"/>
                <a:ea typeface="Meiryo UI" panose="020B0604030504040204" pitchFamily="50" charset="-128"/>
              </a:rPr>
              <a:t>ID</a:t>
            </a:r>
            <a:r>
              <a:rPr lang="ja-JP" altLang="en-US" sz="1100" dirty="0">
                <a:latin typeface="Meiryo UI" panose="020B0604030504040204" pitchFamily="50" charset="-128"/>
                <a:ea typeface="Meiryo UI" panose="020B0604030504040204" pitchFamily="50" charset="-128"/>
              </a:rPr>
              <a:t>カードの普及率</a:t>
            </a:r>
            <a:r>
              <a:rPr lang="en-US" altLang="ja-JP" sz="1100" dirty="0">
                <a:latin typeface="Meiryo UI" panose="020B0604030504040204" pitchFamily="50" charset="-128"/>
                <a:ea typeface="Meiryo UI" panose="020B0604030504040204" pitchFamily="50" charset="-128"/>
              </a:rPr>
              <a:t>97%</a:t>
            </a:r>
            <a:r>
              <a:rPr lang="ja-JP" altLang="en-US" sz="1100" dirty="0">
                <a:latin typeface="Meiryo UI" panose="020B0604030504040204" pitchFamily="50" charset="-128"/>
                <a:ea typeface="Meiryo UI" panose="020B0604030504040204" pitchFamily="50" charset="-128"/>
              </a:rPr>
              <a:t>、現在モバイル</a:t>
            </a:r>
            <a:r>
              <a:rPr lang="en-US" altLang="ja-JP" sz="1100" dirty="0">
                <a:latin typeface="Meiryo UI" panose="020B0604030504040204" pitchFamily="50" charset="-128"/>
                <a:ea typeface="Meiryo UI" panose="020B0604030504040204" pitchFamily="50" charset="-128"/>
              </a:rPr>
              <a:t>ID</a:t>
            </a:r>
            <a:r>
              <a:rPr lang="ja-JP" altLang="en-US" sz="1100" dirty="0">
                <a:latin typeface="Meiryo UI" panose="020B0604030504040204" pitchFamily="50" charset="-128"/>
                <a:ea typeface="Meiryo UI" panose="020B0604030504040204" pitchFamily="50" charset="-128"/>
              </a:rPr>
              <a:t>化が進行中</a:t>
            </a:r>
          </a:p>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ID</a:t>
            </a:r>
            <a:r>
              <a:rPr lang="ja-JP" altLang="en-US" sz="1100" dirty="0">
                <a:latin typeface="Meiryo UI" panose="020B0604030504040204" pitchFamily="50" charset="-128"/>
                <a:ea typeface="Meiryo UI" panose="020B0604030504040204" pitchFamily="50" charset="-128"/>
              </a:rPr>
              <a:t>カードは</a:t>
            </a:r>
            <a:r>
              <a:rPr lang="ja-JP" altLang="en-US" sz="1100" b="1" u="sng" dirty="0">
                <a:latin typeface="Meiryo UI" panose="020B0604030504040204" pitchFamily="50" charset="-128"/>
                <a:ea typeface="Meiryo UI" panose="020B0604030504040204" pitchFamily="50" charset="-128"/>
              </a:rPr>
              <a:t>保険証や免許証としても機能</a:t>
            </a: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電子署名により、</a:t>
            </a:r>
            <a:r>
              <a:rPr lang="ja-JP" altLang="en-US" sz="1100" b="1" u="sng" dirty="0">
                <a:latin typeface="Meiryo UI" panose="020B0604030504040204" pitchFamily="50" charset="-128"/>
                <a:ea typeface="Meiryo UI" panose="020B0604030504040204" pitchFamily="50" charset="-128"/>
              </a:rPr>
              <a:t>労働者</a:t>
            </a:r>
            <a:r>
              <a:rPr lang="en-US" altLang="ja-JP" sz="1100" b="1" u="sng" dirty="0">
                <a:latin typeface="Meiryo UI" panose="020B0604030504040204" pitchFamily="50" charset="-128"/>
                <a:ea typeface="Meiryo UI" panose="020B0604030504040204" pitchFamily="50" charset="-128"/>
              </a:rPr>
              <a:t>1</a:t>
            </a:r>
            <a:r>
              <a:rPr lang="ja-JP" altLang="en-US" sz="1100" b="1" u="sng" dirty="0">
                <a:latin typeface="Meiryo UI" panose="020B0604030504040204" pitchFamily="50" charset="-128"/>
                <a:ea typeface="Meiryo UI" panose="020B0604030504040204" pitchFamily="50" charset="-128"/>
              </a:rPr>
              <a:t>人当たり年間約</a:t>
            </a:r>
            <a:r>
              <a:rPr lang="en-US" altLang="ja-JP" sz="1100" b="1" u="sng" dirty="0">
                <a:latin typeface="Meiryo UI" panose="020B0604030504040204" pitchFamily="50" charset="-128"/>
                <a:ea typeface="Meiryo UI" panose="020B0604030504040204" pitchFamily="50" charset="-128"/>
              </a:rPr>
              <a:t>1</a:t>
            </a:r>
            <a:r>
              <a:rPr lang="ja-JP" altLang="en-US" sz="1100" b="1" u="sng" dirty="0">
                <a:latin typeface="Meiryo UI" panose="020B0604030504040204" pitchFamily="50" charset="-128"/>
                <a:ea typeface="Meiryo UI" panose="020B0604030504040204" pitchFamily="50" charset="-128"/>
              </a:rPr>
              <a:t>週間分の時間を削減</a:t>
            </a:r>
          </a:p>
        </p:txBody>
      </p:sp>
      <p:sp>
        <p:nvSpPr>
          <p:cNvPr id="10" name="正方形/長方形 9">
            <a:extLst>
              <a:ext uri="{FF2B5EF4-FFF2-40B4-BE49-F238E27FC236}">
                <a16:creationId xmlns:a16="http://schemas.microsoft.com/office/drawing/2014/main" id="{5BCC7B7B-C55A-4ECB-8F15-F35CD20B1C02}"/>
              </a:ext>
            </a:extLst>
          </p:cNvPr>
          <p:cNvSpPr/>
          <p:nvPr/>
        </p:nvSpPr>
        <p:spPr>
          <a:xfrm>
            <a:off x="408857" y="4270707"/>
            <a:ext cx="5652000" cy="252000"/>
          </a:xfrm>
          <a:prstGeom prst="rect">
            <a:avLst/>
          </a:prstGeom>
          <a:solidFill>
            <a:schemeClr val="bg1">
              <a:lumMod val="85000"/>
            </a:schemeClr>
          </a:solidFill>
          <a:ln>
            <a:solidFill>
              <a:schemeClr val="bg1">
                <a:lumMod val="50000"/>
              </a:schemeClr>
            </a:solidFill>
          </a:ln>
        </p:spPr>
        <p:txBody>
          <a:bodyPr wrap="none">
            <a:noAutofit/>
          </a:bodyPr>
          <a:lstStyle/>
          <a:p>
            <a:pPr marL="171450" indent="-171450">
              <a:buFont typeface="Wingdings" panose="05000000000000000000" pitchFamily="2" charset="2"/>
              <a:buChar char="n"/>
            </a:pPr>
            <a:r>
              <a:rPr lang="en-US" altLang="ja-JP" sz="1200" b="1" dirty="0">
                <a:latin typeface="Meiryo UI" panose="020B0604030504040204" pitchFamily="50" charset="-128"/>
                <a:ea typeface="Meiryo UI" panose="020B0604030504040204" pitchFamily="50" charset="-128"/>
              </a:rPr>
              <a:t>X-Road</a:t>
            </a:r>
            <a:r>
              <a:rPr lang="ja-JP" altLang="en-US" sz="1200" b="1" dirty="0">
                <a:latin typeface="Meiryo UI" panose="020B0604030504040204" pitchFamily="50" charset="-128"/>
                <a:ea typeface="Meiryo UI" panose="020B0604030504040204" pitchFamily="50" charset="-128"/>
              </a:rPr>
              <a:t>・インタ</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オペラビリティ</a:t>
            </a:r>
          </a:p>
        </p:txBody>
      </p:sp>
      <p:sp>
        <p:nvSpPr>
          <p:cNvPr id="12" name="正方形/長方形 11">
            <a:extLst>
              <a:ext uri="{FF2B5EF4-FFF2-40B4-BE49-F238E27FC236}">
                <a16:creationId xmlns:a16="http://schemas.microsoft.com/office/drawing/2014/main" id="{99971EEC-6ABE-456E-86D0-55E8C641A9EC}"/>
              </a:ext>
            </a:extLst>
          </p:cNvPr>
          <p:cNvSpPr/>
          <p:nvPr/>
        </p:nvSpPr>
        <p:spPr>
          <a:xfrm>
            <a:off x="408857" y="4545350"/>
            <a:ext cx="5693441" cy="769441"/>
          </a:xfrm>
          <a:prstGeom prst="rect">
            <a:avLst/>
          </a:prstGeom>
        </p:spPr>
        <p:txBody>
          <a:bodyPr wrap="square">
            <a:spAutoFit/>
          </a:bodyPr>
          <a:lstStyle/>
          <a:p>
            <a:r>
              <a:rPr lang="en-US" altLang="ja-JP" sz="1100" dirty="0">
                <a:latin typeface="Meiryo UI" panose="020B0604030504040204" pitchFamily="50" charset="-128"/>
                <a:ea typeface="Meiryo UI" panose="020B0604030504040204" pitchFamily="50" charset="-128"/>
              </a:rPr>
              <a:t>X-Road</a:t>
            </a:r>
            <a:r>
              <a:rPr lang="ja-JP" altLang="en-US" sz="1100" dirty="0">
                <a:latin typeface="Meiryo UI" panose="020B0604030504040204" pitchFamily="50" charset="-128"/>
                <a:ea typeface="Meiryo UI" panose="020B0604030504040204" pitchFamily="50" charset="-128"/>
              </a:rPr>
              <a:t>により、転居の際には個人ポータル上で</a:t>
            </a:r>
            <a:r>
              <a:rPr lang="ja-JP" altLang="en-US" sz="1100" b="1" u="sng" dirty="0">
                <a:latin typeface="Meiryo UI" panose="020B0604030504040204" pitchFamily="50" charset="-128"/>
                <a:ea typeface="Meiryo UI" panose="020B0604030504040204" pitchFamily="50" charset="-128"/>
              </a:rPr>
              <a:t>住所変更を登録すれば、 銀行、公共料金などへの住所変更届けは不要</a:t>
            </a:r>
          </a:p>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X-Road</a:t>
            </a:r>
            <a:r>
              <a:rPr lang="ja-JP" altLang="en-US" sz="1100" dirty="0">
                <a:latin typeface="Meiryo UI" panose="020B0604030504040204" pitchFamily="50" charset="-128"/>
                <a:ea typeface="Meiryo UI" panose="020B0604030504040204" pitchFamily="50" charset="-128"/>
              </a:rPr>
              <a:t>の活用には当局承認が必要。データ取得申請の</a:t>
            </a:r>
            <a:r>
              <a:rPr lang="en-US" altLang="ja-JP" sz="1100" dirty="0">
                <a:latin typeface="Meiryo UI" panose="020B0604030504040204" pitchFamily="50" charset="-128"/>
                <a:ea typeface="Meiryo UI" panose="020B0604030504040204" pitchFamily="50" charset="-128"/>
              </a:rPr>
              <a:t>90%</a:t>
            </a:r>
            <a:r>
              <a:rPr lang="ja-JP" altLang="en-US" sz="1100" dirty="0">
                <a:latin typeface="Meiryo UI" panose="020B0604030504040204" pitchFamily="50" charset="-128"/>
                <a:ea typeface="Meiryo UI" panose="020B0604030504040204" pitchFamily="50" charset="-128"/>
              </a:rPr>
              <a:t>は自動承認、 </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程度は当局が個別判断</a:t>
            </a:r>
          </a:p>
        </p:txBody>
      </p:sp>
      <p:sp>
        <p:nvSpPr>
          <p:cNvPr id="13" name="正方形/長方形 12">
            <a:extLst>
              <a:ext uri="{FF2B5EF4-FFF2-40B4-BE49-F238E27FC236}">
                <a16:creationId xmlns:a16="http://schemas.microsoft.com/office/drawing/2014/main" id="{50955F0E-0BFD-4374-B2E7-BC9DA3DC5D29}"/>
              </a:ext>
            </a:extLst>
          </p:cNvPr>
          <p:cNvSpPr/>
          <p:nvPr/>
        </p:nvSpPr>
        <p:spPr>
          <a:xfrm>
            <a:off x="408857" y="1725189"/>
            <a:ext cx="5652000" cy="252000"/>
          </a:xfrm>
          <a:prstGeom prst="rect">
            <a:avLst/>
          </a:prstGeom>
          <a:solidFill>
            <a:schemeClr val="bg1">
              <a:lumMod val="85000"/>
            </a:schemeClr>
          </a:solidFill>
          <a:ln>
            <a:solidFill>
              <a:schemeClr val="bg1">
                <a:lumMod val="50000"/>
              </a:schemeClr>
            </a:solidFill>
          </a:ln>
        </p:spPr>
        <p:txBody>
          <a:bodyPr wrap="none">
            <a:noAutofit/>
          </a:bodyPr>
          <a:lstStyle/>
          <a:p>
            <a:pPr marL="171450" indent="-171450">
              <a:buFont typeface="Wingdings" panose="05000000000000000000" pitchFamily="2" charset="2"/>
              <a:buChar char="n"/>
            </a:pPr>
            <a:r>
              <a:rPr lang="ja-JP" altLang="en-US" sz="1200" b="1" dirty="0">
                <a:latin typeface="Meiryo UI" panose="020B0604030504040204" pitchFamily="50" charset="-128"/>
                <a:ea typeface="Meiryo UI" panose="020B0604030504040204" pitchFamily="50" charset="-128"/>
              </a:rPr>
              <a:t>市民向けデジタル行政サービス</a:t>
            </a:r>
          </a:p>
        </p:txBody>
      </p:sp>
      <p:sp>
        <p:nvSpPr>
          <p:cNvPr id="14" name="正方形/長方形 13">
            <a:extLst>
              <a:ext uri="{FF2B5EF4-FFF2-40B4-BE49-F238E27FC236}">
                <a16:creationId xmlns:a16="http://schemas.microsoft.com/office/drawing/2014/main" id="{74B85768-33B0-410B-96F4-66440F27D05F}"/>
              </a:ext>
            </a:extLst>
          </p:cNvPr>
          <p:cNvSpPr/>
          <p:nvPr/>
        </p:nvSpPr>
        <p:spPr>
          <a:xfrm>
            <a:off x="408857" y="2027808"/>
            <a:ext cx="5747929"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ポータルサイト</a:t>
            </a:r>
            <a:r>
              <a:rPr lang="en-US" altLang="ja-JP" sz="1100" dirty="0">
                <a:latin typeface="Meiryo UI" panose="020B0604030504040204" pitchFamily="50" charset="-128"/>
                <a:ea typeface="Meiryo UI" panose="020B0604030504040204" pitchFamily="50" charset="-128"/>
              </a:rPr>
              <a:t>EESTI.EE</a:t>
            </a:r>
            <a:r>
              <a:rPr lang="ja-JP" altLang="en-US" sz="1100" dirty="0">
                <a:latin typeface="Meiryo UI" panose="020B0604030504040204" pitchFamily="50" charset="-128"/>
                <a:ea typeface="Meiryo UI" panose="020B0604030504040204" pitchFamily="50" charset="-128"/>
              </a:rPr>
              <a:t>からは、自分自身の登録情報が閲覧できるほか、ライフイベントに応じたデジタル行政サービス手続きにアクセス可能</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b="1" u="sng" dirty="0">
                <a:latin typeface="Meiryo UI" panose="020B0604030504040204" pitchFamily="50" charset="-128"/>
                <a:ea typeface="Meiryo UI" panose="020B0604030504040204" pitchFamily="50" charset="-128"/>
              </a:rPr>
              <a:t>出産手当、家族手当等の申請、税金関連手続き（確定申告、還付申請等）</a:t>
            </a:r>
            <a:r>
              <a:rPr lang="ja-JP" altLang="en-US" sz="1100" dirty="0">
                <a:latin typeface="Meiryo UI" panose="020B0604030504040204" pitchFamily="50" charset="-128"/>
                <a:ea typeface="Meiryo UI" panose="020B0604030504040204" pitchFamily="50" charset="-128"/>
              </a:rPr>
              <a:t>のサイト</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今後は、出生届を提出すれば、出生手当、家族手当等が自動給付される仕組みへ</a:t>
            </a:r>
          </a:p>
        </p:txBody>
      </p:sp>
      <p:sp>
        <p:nvSpPr>
          <p:cNvPr id="15" name="正方形/長方形 14">
            <a:extLst>
              <a:ext uri="{FF2B5EF4-FFF2-40B4-BE49-F238E27FC236}">
                <a16:creationId xmlns:a16="http://schemas.microsoft.com/office/drawing/2014/main" id="{44C8B486-4692-4304-86DC-F3A080937140}"/>
              </a:ext>
            </a:extLst>
          </p:cNvPr>
          <p:cNvSpPr/>
          <p:nvPr/>
        </p:nvSpPr>
        <p:spPr>
          <a:xfrm>
            <a:off x="408857" y="2910845"/>
            <a:ext cx="5652000" cy="252000"/>
          </a:xfrm>
          <a:prstGeom prst="rect">
            <a:avLst/>
          </a:prstGeom>
          <a:solidFill>
            <a:schemeClr val="bg1">
              <a:lumMod val="85000"/>
            </a:schemeClr>
          </a:solidFill>
          <a:ln>
            <a:solidFill>
              <a:schemeClr val="bg1">
                <a:lumMod val="50000"/>
              </a:schemeClr>
            </a:solidFill>
          </a:ln>
        </p:spPr>
        <p:txBody>
          <a:bodyPr wrap="none">
            <a:noAutofit/>
          </a:bodyPr>
          <a:lstStyle/>
          <a:p>
            <a:pPr marL="228600" indent="-228600">
              <a:buFont typeface="Wingdings" panose="05000000000000000000" pitchFamily="2" charset="2"/>
              <a:buChar char="n"/>
            </a:pPr>
            <a:r>
              <a:rPr lang="en-US" altLang="ja-JP" sz="1200" b="1" dirty="0">
                <a:latin typeface="Meiryo UI" panose="020B0604030504040204" pitchFamily="50" charset="-128"/>
                <a:ea typeface="Meiryo UI" panose="020B0604030504040204" pitchFamily="50" charset="-128"/>
              </a:rPr>
              <a:t>e-Health </a:t>
            </a:r>
            <a:endParaRPr lang="ja-JP" altLang="en-US" sz="1200" b="1"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E4DB829D-C8BA-4674-BFC7-207C22D20D60}"/>
              </a:ext>
            </a:extLst>
          </p:cNvPr>
          <p:cNvSpPr/>
          <p:nvPr/>
        </p:nvSpPr>
        <p:spPr>
          <a:xfrm>
            <a:off x="408857" y="3226078"/>
            <a:ext cx="5693441" cy="938719"/>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健康・医療情報および処方箋データの電子管理および共有が可能なサービス</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未成年の子どものデータに関しては、親が自分のポータル上で管理</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フィンランドと健康・医療データ共有を開始</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次のステップとして、</a:t>
            </a:r>
            <a:r>
              <a:rPr lang="ja-JP" altLang="en-US" sz="1100" b="1" u="sng" dirty="0">
                <a:latin typeface="Meiryo UI" panose="020B0604030504040204" pitchFamily="50" charset="-128"/>
                <a:ea typeface="Meiryo UI" panose="020B0604030504040204" pitchFamily="50" charset="-128"/>
              </a:rPr>
              <a:t>健康・医療データを</a:t>
            </a:r>
            <a:r>
              <a:rPr lang="en-US" altLang="ja-JP" sz="1100" b="1" u="sng" dirty="0">
                <a:latin typeface="Meiryo UI" panose="020B0604030504040204" pitchFamily="50" charset="-128"/>
                <a:ea typeface="Meiryo UI" panose="020B0604030504040204" pitchFamily="50" charset="-128"/>
              </a:rPr>
              <a:t>AI</a:t>
            </a:r>
            <a:r>
              <a:rPr lang="ja-JP" altLang="en-US" sz="1100" b="1" u="sng" dirty="0">
                <a:latin typeface="Meiryo UI" panose="020B0604030504040204" pitchFamily="50" charset="-128"/>
                <a:ea typeface="Meiryo UI" panose="020B0604030504040204" pitchFamily="50" charset="-128"/>
              </a:rPr>
              <a:t>で解析し、生活習慣や治療に関する個人別アドバイスを 提供</a:t>
            </a:r>
            <a:r>
              <a:rPr lang="ja-JP" altLang="en-US" sz="1100" dirty="0">
                <a:latin typeface="Meiryo UI" panose="020B0604030504040204" pitchFamily="50" charset="-128"/>
                <a:ea typeface="Meiryo UI" panose="020B0604030504040204" pitchFamily="50" charset="-128"/>
              </a:rPr>
              <a:t>するインフラ整備を検討</a:t>
            </a:r>
          </a:p>
        </p:txBody>
      </p:sp>
      <p:sp>
        <p:nvSpPr>
          <p:cNvPr id="17" name="正方形/長方形 16">
            <a:extLst>
              <a:ext uri="{FF2B5EF4-FFF2-40B4-BE49-F238E27FC236}">
                <a16:creationId xmlns:a16="http://schemas.microsoft.com/office/drawing/2014/main" id="{CB88FBDF-A988-487B-B54D-55B48F031842}"/>
              </a:ext>
            </a:extLst>
          </p:cNvPr>
          <p:cNvSpPr/>
          <p:nvPr/>
        </p:nvSpPr>
        <p:spPr>
          <a:xfrm>
            <a:off x="408857" y="5353090"/>
            <a:ext cx="5652000" cy="252000"/>
          </a:xfrm>
          <a:prstGeom prst="rect">
            <a:avLst/>
          </a:prstGeom>
          <a:solidFill>
            <a:schemeClr val="bg1">
              <a:lumMod val="85000"/>
            </a:schemeClr>
          </a:solidFill>
          <a:ln>
            <a:solidFill>
              <a:schemeClr val="bg1">
                <a:lumMod val="50000"/>
              </a:schemeClr>
            </a:solidFill>
          </a:ln>
        </p:spPr>
        <p:txBody>
          <a:bodyPr wrap="none">
            <a:noAutofit/>
          </a:bodyPr>
          <a:lstStyle/>
          <a:p>
            <a:pPr marL="171450" indent="-171450">
              <a:buFont typeface="Wingdings" panose="05000000000000000000" pitchFamily="2" charset="2"/>
              <a:buChar char="n"/>
            </a:pPr>
            <a:r>
              <a:rPr lang="ja-JP" altLang="en-US" sz="1200" b="1" dirty="0">
                <a:latin typeface="Meiryo UI" panose="020B0604030504040204" pitchFamily="50" charset="-128"/>
                <a:ea typeface="Meiryo UI" panose="020B0604030504040204" pitchFamily="50" charset="-128"/>
              </a:rPr>
              <a:t>デジタルデモクラシー</a:t>
            </a:r>
          </a:p>
        </p:txBody>
      </p:sp>
      <p:pic>
        <p:nvPicPr>
          <p:cNvPr id="18" name="図 17">
            <a:extLst>
              <a:ext uri="{FF2B5EF4-FFF2-40B4-BE49-F238E27FC236}">
                <a16:creationId xmlns:a16="http://schemas.microsoft.com/office/drawing/2014/main" id="{2C8DA9DF-7280-4440-8BA2-DF0EC342B035}"/>
              </a:ext>
            </a:extLst>
          </p:cNvPr>
          <p:cNvPicPr>
            <a:picLocks noChangeAspect="1"/>
          </p:cNvPicPr>
          <p:nvPr/>
        </p:nvPicPr>
        <p:blipFill rotWithShape="1">
          <a:blip r:embed="rId4"/>
          <a:srcRect l="57520" t="32574" r="9293" b="29947"/>
          <a:stretch/>
        </p:blipFill>
        <p:spPr>
          <a:xfrm>
            <a:off x="6207679" y="1952903"/>
            <a:ext cx="2527464" cy="1807723"/>
          </a:xfrm>
          <a:prstGeom prst="rect">
            <a:avLst/>
          </a:prstGeom>
        </p:spPr>
      </p:pic>
      <p:sp>
        <p:nvSpPr>
          <p:cNvPr id="19" name="正方形/長方形 18">
            <a:extLst>
              <a:ext uri="{FF2B5EF4-FFF2-40B4-BE49-F238E27FC236}">
                <a16:creationId xmlns:a16="http://schemas.microsoft.com/office/drawing/2014/main" id="{026F3BB9-3F21-43E9-B8E4-FCEE4F02B71C}"/>
              </a:ext>
            </a:extLst>
          </p:cNvPr>
          <p:cNvSpPr/>
          <p:nvPr/>
        </p:nvSpPr>
        <p:spPr>
          <a:xfrm>
            <a:off x="408857" y="5654163"/>
            <a:ext cx="5693441" cy="600164"/>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デジタルデバイド対策を兼ね、</a:t>
            </a:r>
            <a:r>
              <a:rPr lang="en-US" altLang="ja-JP" sz="1100" dirty="0">
                <a:latin typeface="Meiryo UI" panose="020B0604030504040204" pitchFamily="50" charset="-128"/>
                <a:ea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rPr>
              <a:t>万人規模（人口の</a:t>
            </a:r>
            <a:r>
              <a:rPr lang="en-US" altLang="ja-JP" sz="1100" dirty="0">
                <a:latin typeface="Meiryo UI" panose="020B0604030504040204" pitchFamily="50" charset="-128"/>
                <a:ea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rPr>
              <a:t>割弱）の</a:t>
            </a:r>
            <a:r>
              <a:rPr lang="en-US" altLang="ja-JP" sz="1100" dirty="0">
                <a:latin typeface="Meiryo UI" panose="020B0604030504040204" pitchFamily="50" charset="-128"/>
                <a:ea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rPr>
              <a:t>日間</a:t>
            </a:r>
            <a:r>
              <a:rPr lang="en-US" altLang="ja-JP" sz="1100" dirty="0">
                <a:latin typeface="Meiryo UI" panose="020B0604030504040204" pitchFamily="50" charset="-128"/>
                <a:ea typeface="Meiryo UI" panose="020B0604030504040204" pitchFamily="50" charset="-128"/>
              </a:rPr>
              <a:t>ICT</a:t>
            </a:r>
            <a:r>
              <a:rPr lang="ja-JP" altLang="en-US" sz="1100" dirty="0">
                <a:latin typeface="Meiryo UI" panose="020B0604030504040204" pitchFamily="50" charset="-128"/>
                <a:ea typeface="Meiryo UI" panose="020B0604030504040204" pitchFamily="50" charset="-128"/>
              </a:rPr>
              <a:t>研修を全国で</a:t>
            </a:r>
            <a:r>
              <a:rPr lang="en-US" altLang="ja-JP" sz="1100" dirty="0">
                <a:latin typeface="Meiryo UI" panose="020B0604030504040204" pitchFamily="50" charset="-128"/>
                <a:ea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rPr>
              <a:t>度実施</a:t>
            </a:r>
          </a:p>
          <a:p>
            <a:pPr marL="171450" indent="-171450">
              <a:buFont typeface="Arial" panose="020B0604020202020204" pitchFamily="34" charset="0"/>
              <a:buChar char="•"/>
            </a:pPr>
            <a:r>
              <a:rPr lang="en-US" altLang="ja-JP" sz="1100" dirty="0">
                <a:latin typeface="Meiryo UI" panose="020B0604030504040204" pitchFamily="50" charset="-128"/>
                <a:ea typeface="Meiryo UI" panose="020B0604030504040204" pitchFamily="50" charset="-128"/>
              </a:rPr>
              <a:t>2005</a:t>
            </a:r>
            <a:r>
              <a:rPr lang="ja-JP" altLang="en-US" sz="1100" dirty="0">
                <a:latin typeface="Meiryo UI" panose="020B0604030504040204" pitchFamily="50" charset="-128"/>
                <a:ea typeface="Meiryo UI" panose="020B0604030504040204" pitchFamily="50" charset="-128"/>
              </a:rPr>
              <a:t>年よりインターネット投票を導入。利用者は年々増加しており、</a:t>
            </a:r>
            <a:r>
              <a:rPr lang="en-US" altLang="ja-JP" sz="1100" b="1" u="sng" dirty="0">
                <a:latin typeface="Meiryo UI" panose="020B0604030504040204" pitchFamily="50" charset="-128"/>
                <a:ea typeface="Meiryo UI" panose="020B0604030504040204" pitchFamily="50" charset="-128"/>
              </a:rPr>
              <a:t>2017</a:t>
            </a:r>
            <a:r>
              <a:rPr lang="ja-JP" altLang="en-US" sz="1100" b="1" u="sng" dirty="0">
                <a:latin typeface="Meiryo UI" panose="020B0604030504040204" pitchFamily="50" charset="-128"/>
                <a:ea typeface="Meiryo UI" panose="020B0604030504040204" pitchFamily="50" charset="-128"/>
              </a:rPr>
              <a:t>年の地方選挙では 投票者の</a:t>
            </a:r>
            <a:r>
              <a:rPr lang="en-US" altLang="ja-JP" sz="1100" b="1" u="sng" dirty="0">
                <a:latin typeface="Meiryo UI" panose="020B0604030504040204" pitchFamily="50" charset="-128"/>
                <a:ea typeface="Meiryo UI" panose="020B0604030504040204" pitchFamily="50" charset="-128"/>
              </a:rPr>
              <a:t>32%</a:t>
            </a:r>
            <a:r>
              <a:rPr lang="ja-JP" altLang="en-US" sz="1100" b="1" u="sng" dirty="0">
                <a:latin typeface="Meiryo UI" panose="020B0604030504040204" pitchFamily="50" charset="-128"/>
                <a:ea typeface="Meiryo UI" panose="020B0604030504040204" pitchFamily="50" charset="-128"/>
              </a:rPr>
              <a:t>がオンラインで投票</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128</a:t>
            </a:r>
            <a:r>
              <a:rPr lang="ja-JP" altLang="en-US" sz="1100" dirty="0">
                <a:latin typeface="Meiryo UI" panose="020B0604030504040204" pitchFamily="50" charset="-128"/>
                <a:ea typeface="Meiryo UI" panose="020B0604030504040204" pitchFamily="50" charset="-128"/>
              </a:rPr>
              <a:t>か国から投票あり</a:t>
            </a:r>
          </a:p>
        </p:txBody>
      </p:sp>
      <p:sp>
        <p:nvSpPr>
          <p:cNvPr id="22" name="正方形/長方形 21">
            <a:extLst>
              <a:ext uri="{FF2B5EF4-FFF2-40B4-BE49-F238E27FC236}">
                <a16:creationId xmlns:a16="http://schemas.microsoft.com/office/drawing/2014/main" id="{21002D9A-AE25-49A2-A442-8DDA9756520F}"/>
              </a:ext>
            </a:extLst>
          </p:cNvPr>
          <p:cNvSpPr/>
          <p:nvPr/>
        </p:nvSpPr>
        <p:spPr>
          <a:xfrm>
            <a:off x="324528" y="6440842"/>
            <a:ext cx="5089855" cy="369332"/>
          </a:xfrm>
          <a:prstGeom prst="rect">
            <a:avLst/>
          </a:prstGeom>
        </p:spPr>
        <p:txBody>
          <a:bodyPr wrap="none">
            <a:spAutoFit/>
          </a:bodyPr>
          <a:lstStyle/>
          <a:p>
            <a:r>
              <a:rPr lang="ja-JP" altLang="en-US" sz="900" dirty="0">
                <a:latin typeface="Meiryo UI" panose="020B0604030504040204" pitchFamily="50" charset="-128"/>
                <a:ea typeface="Meiryo UI" panose="020B0604030504040204" pitchFamily="50" charset="-128"/>
              </a:rPr>
              <a:t>出典）ＩＴ総合戦略本部　デジタルガバメント分科会資料</a:t>
            </a:r>
            <a:endParaRPr lang="en-US" altLang="ja-JP" sz="900" dirty="0">
              <a:latin typeface="Meiryo UI" panose="020B0604030504040204" pitchFamily="50" charset="-128"/>
              <a:ea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エストニア</a:t>
            </a: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e-Governance Academy</a:t>
            </a:r>
            <a:r>
              <a:rPr lang="ja-JP" altLang="en-US" sz="900" dirty="0">
                <a:latin typeface="Meiryo UI" panose="020B0604030504040204" pitchFamily="50" charset="-128"/>
                <a:ea typeface="Meiryo UI" panose="020B0604030504040204" pitchFamily="50" charset="-128"/>
              </a:rPr>
              <a:t>による デジタルガバメント研修参加報告及び</a:t>
            </a:r>
            <a:r>
              <a:rPr lang="ja-JP" altLang="en-US" sz="900" dirty="0" smtClean="0">
                <a:latin typeface="Meiryo UI" panose="020B0604030504040204" pitchFamily="50" charset="-128"/>
                <a:ea typeface="Meiryo UI" panose="020B0604030504040204" pitchFamily="50" charset="-128"/>
              </a:rPr>
              <a:t>ご提案</a:t>
            </a:r>
            <a:r>
              <a:rPr lang="en-US" altLang="ja-JP" sz="900" dirty="0" smtClean="0">
                <a:latin typeface="Meiryo UI" panose="020B0604030504040204" pitchFamily="50" charset="-128"/>
                <a:ea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rPr>
              <a:t>より</a:t>
            </a:r>
            <a:endParaRPr lang="ja-JP" altLang="en-US" sz="900" dirty="0">
              <a:latin typeface="Meiryo UI" panose="020B0604030504040204" pitchFamily="50" charset="-128"/>
              <a:ea typeface="Meiryo UI" panose="020B0604030504040204" pitchFamily="50" charset="-128"/>
            </a:endParaRPr>
          </a:p>
        </p:txBody>
      </p:sp>
      <p:cxnSp>
        <p:nvCxnSpPr>
          <p:cNvPr id="24" name="直線コネクタ 23">
            <a:extLst>
              <a:ext uri="{FF2B5EF4-FFF2-40B4-BE49-F238E27FC236}">
                <a16:creationId xmlns:a16="http://schemas.microsoft.com/office/drawing/2014/main" id="{93EA9548-E3C0-4AE5-9833-3592ABAF60EF}"/>
              </a:ext>
            </a:extLst>
          </p:cNvPr>
          <p:cNvCxnSpPr/>
          <p:nvPr/>
        </p:nvCxnSpPr>
        <p:spPr>
          <a:xfrm>
            <a:off x="408857" y="6367263"/>
            <a:ext cx="55800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8" name="正方形/長方形 7"/>
          <p:cNvSpPr/>
          <p:nvPr/>
        </p:nvSpPr>
        <p:spPr>
          <a:xfrm>
            <a:off x="6222978" y="1859730"/>
            <a:ext cx="824265" cy="307777"/>
          </a:xfrm>
          <a:prstGeom prst="rect">
            <a:avLst/>
          </a:prstGeom>
        </p:spPr>
        <p:txBody>
          <a:bodyPr wrap="none">
            <a:spAutoFit/>
          </a:bodyPr>
          <a:lstStyle/>
          <a:p>
            <a:r>
              <a:rPr lang="en-US" altLang="ja-JP" sz="1400" b="1" dirty="0"/>
              <a:t>e-Health</a:t>
            </a:r>
            <a:endParaRPr lang="ja-JP" altLang="en-US" sz="1400" b="1" dirty="0"/>
          </a:p>
        </p:txBody>
      </p:sp>
      <p:sp>
        <p:nvSpPr>
          <p:cNvPr id="23" name="正方形/長方形 22"/>
          <p:cNvSpPr/>
          <p:nvPr/>
        </p:nvSpPr>
        <p:spPr>
          <a:xfrm>
            <a:off x="6306237" y="3748848"/>
            <a:ext cx="716928" cy="307777"/>
          </a:xfrm>
          <a:prstGeom prst="rect">
            <a:avLst/>
          </a:prstGeom>
        </p:spPr>
        <p:txBody>
          <a:bodyPr wrap="none">
            <a:spAutoFit/>
          </a:bodyPr>
          <a:lstStyle/>
          <a:p>
            <a:r>
              <a:rPr lang="en-US" altLang="ja-JP" sz="1400" b="1" dirty="0"/>
              <a:t>X-Road</a:t>
            </a:r>
            <a:endParaRPr lang="ja-JP" altLang="en-US" sz="1400" b="1" dirty="0"/>
          </a:p>
        </p:txBody>
      </p:sp>
    </p:spTree>
    <p:extLst>
      <p:ext uri="{BB962C8B-B14F-4D97-AF65-F5344CB8AC3E}">
        <p14:creationId xmlns:p14="http://schemas.microsoft.com/office/powerpoint/2010/main" val="3367915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33936" y="6399463"/>
            <a:ext cx="2057400" cy="365125"/>
          </a:xfrm>
        </p:spPr>
        <p:txBody>
          <a:bodyPr>
            <a:normAutofit/>
          </a:bodyPr>
          <a:lstStyle/>
          <a:p>
            <a:fld id="{16CAA1F7-03B4-4FB3-9DB5-91F3A0C0A1B4}" type="slidenum">
              <a:rPr kumimoji="1" lang="ja-JP" altLang="en-US" sz="1200" smtClean="0"/>
              <a:t>12</a:t>
            </a:fld>
            <a:endParaRPr kumimoji="1" lang="ja-JP" altLang="en-US" sz="1200"/>
          </a:p>
        </p:txBody>
      </p:sp>
      <p:pic>
        <p:nvPicPr>
          <p:cNvPr id="5" name="図 4"/>
          <p:cNvPicPr>
            <a:picLocks noChangeAspect="1"/>
          </p:cNvPicPr>
          <p:nvPr/>
        </p:nvPicPr>
        <p:blipFill rotWithShape="1">
          <a:blip r:embed="rId2"/>
          <a:srcRect l="20985" t="23482" r="39859" b="9018"/>
          <a:stretch/>
        </p:blipFill>
        <p:spPr>
          <a:xfrm>
            <a:off x="0" y="2196080"/>
            <a:ext cx="4165013" cy="4036857"/>
          </a:xfrm>
          <a:prstGeom prst="rect">
            <a:avLst/>
          </a:prstGeom>
        </p:spPr>
      </p:pic>
      <p:sp>
        <p:nvSpPr>
          <p:cNvPr id="6" name="テキスト ボックス 5"/>
          <p:cNvSpPr txBox="1"/>
          <p:nvPr/>
        </p:nvSpPr>
        <p:spPr>
          <a:xfrm>
            <a:off x="1887557" y="65315"/>
            <a:ext cx="5707012"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スマートシティがもたらす </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生活の質の向上</a:t>
            </a:r>
            <a:r>
              <a:rPr kumimoji="1" lang="en-US" altLang="ja-JP" sz="2400" b="1" dirty="0">
                <a:latin typeface="Meiryo UI" panose="020B0604030504040204" pitchFamily="50" charset="-128"/>
                <a:ea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91441" y="582174"/>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05315" y="6537046"/>
            <a:ext cx="8133958"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出典：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スマートシティ</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より快適な未来を実現するデジタルソリューション</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（マッキンゼー・グローバル・インスティテュート　</a:t>
            </a:r>
            <a:r>
              <a:rPr kumimoji="1" lang="en-US" altLang="ja-JP" sz="1000" dirty="0">
                <a:latin typeface="Meiryo UI" panose="020B0604030504040204" pitchFamily="50" charset="-128"/>
                <a:ea typeface="Meiryo UI" panose="020B0604030504040204" pitchFamily="50" charset="-128"/>
              </a:rPr>
              <a:t>2018</a:t>
            </a:r>
            <a:r>
              <a:rPr kumimoji="1" lang="ja-JP" altLang="en-US" sz="1000" dirty="0">
                <a:latin typeface="Meiryo UI" panose="020B0604030504040204" pitchFamily="50" charset="-128"/>
                <a:ea typeface="Meiryo UI" panose="020B0604030504040204" pitchFamily="50" charset="-128"/>
              </a:rPr>
              <a:t>）を参考</a:t>
            </a:r>
            <a:r>
              <a:rPr kumimoji="1" lang="ja-JP" altLang="en-US" sz="1000" dirty="0" smtClean="0">
                <a:latin typeface="Meiryo UI" panose="020B0604030504040204" pitchFamily="50" charset="-128"/>
                <a:ea typeface="Meiryo UI" panose="020B0604030504040204" pitchFamily="50" charset="-128"/>
              </a:rPr>
              <a:t>に府市タスクフォース作成</a:t>
            </a:r>
            <a:endParaRPr kumimoji="1" lang="en-US" altLang="ja-JP" sz="1000" dirty="0">
              <a:latin typeface="Meiryo UI" panose="020B0604030504040204" pitchFamily="50" charset="-128"/>
              <a:ea typeface="Meiryo UI" panose="020B0604030504040204" pitchFamily="50" charset="-128"/>
            </a:endParaRPr>
          </a:p>
        </p:txBody>
      </p:sp>
      <p:sp>
        <p:nvSpPr>
          <p:cNvPr id="9" name="正方形/長方形 8"/>
          <p:cNvSpPr/>
          <p:nvPr/>
        </p:nvSpPr>
        <p:spPr>
          <a:xfrm>
            <a:off x="691690" y="733173"/>
            <a:ext cx="7817592" cy="646331"/>
          </a:xfrm>
          <a:prstGeom prst="rect">
            <a:avLst/>
          </a:prstGeom>
        </p:spPr>
        <p:txBody>
          <a:bodyPr wrap="square">
            <a:spAutoFit/>
          </a:bodyPr>
          <a:lstStyle/>
          <a:p>
            <a:pPr marL="285750" indent="-285750">
              <a:buFont typeface="Arial" panose="020B0604020202020204" pitchFamily="34" charset="0"/>
              <a:buChar char="•"/>
            </a:pPr>
            <a:r>
              <a:rPr lang="ja-JP" altLang="en-US" dirty="0" smtClean="0">
                <a:latin typeface="Meiryo UI" panose="020B0604030504040204" pitchFamily="50" charset="-128"/>
                <a:ea typeface="Meiryo UI" panose="020B0604030504040204" pitchFamily="50" charset="-128"/>
              </a:rPr>
              <a:t>調査</a:t>
            </a:r>
            <a:r>
              <a:rPr lang="ja-JP" altLang="en-US" dirty="0">
                <a:latin typeface="Meiryo UI" panose="020B0604030504040204" pitchFamily="50" charset="-128"/>
                <a:ea typeface="Meiryo UI" panose="020B0604030504040204" pitchFamily="50" charset="-128"/>
              </a:rPr>
              <a:t>機関による分析によると、スマートテクノロジーを導入することによって、多くの分野で主な指標が</a:t>
            </a:r>
            <a:r>
              <a:rPr lang="en-US" altLang="ja-JP" b="1" u="sng" dirty="0">
                <a:latin typeface="Meiryo UI" panose="020B0604030504040204" pitchFamily="50" charset="-128"/>
                <a:ea typeface="Meiryo UI" panose="020B0604030504040204" pitchFamily="50" charset="-128"/>
              </a:rPr>
              <a:t>10~30%</a:t>
            </a:r>
            <a:r>
              <a:rPr lang="ja-JP" altLang="en-US" b="1" u="sng" dirty="0">
                <a:latin typeface="Meiryo UI" panose="020B0604030504040204" pitchFamily="50" charset="-128"/>
                <a:ea typeface="Meiryo UI" panose="020B0604030504040204" pitchFamily="50" charset="-128"/>
              </a:rPr>
              <a:t>向上する</a:t>
            </a:r>
            <a:r>
              <a:rPr lang="ja-JP" altLang="en-US" dirty="0">
                <a:latin typeface="Meiryo UI" panose="020B0604030504040204" pitchFamily="50" charset="-128"/>
                <a:ea typeface="Meiryo UI" panose="020B0604030504040204" pitchFamily="50" charset="-128"/>
              </a:rPr>
              <a:t>という調査結果が得られている。</a:t>
            </a:r>
          </a:p>
        </p:txBody>
      </p:sp>
      <p:sp>
        <p:nvSpPr>
          <p:cNvPr id="10" name="正方形/長方形 9"/>
          <p:cNvSpPr/>
          <p:nvPr/>
        </p:nvSpPr>
        <p:spPr>
          <a:xfrm>
            <a:off x="3846974" y="2624189"/>
            <a:ext cx="4909453" cy="830997"/>
          </a:xfrm>
          <a:prstGeom prst="rect">
            <a:avLst/>
          </a:prstGeom>
        </p:spPr>
        <p:txBody>
          <a:bodyPr wrap="square">
            <a:spAutoFit/>
          </a:bodyPr>
          <a:lstStyle/>
          <a:p>
            <a:pPr marL="171450" indent="-171450">
              <a:buFont typeface="Arial" panose="020B0604020202020204" pitchFamily="34" charset="0"/>
              <a:buChar char="•"/>
            </a:pPr>
            <a:r>
              <a:rPr lang="ja-JP" altLang="en-US" sz="1200" dirty="0"/>
              <a:t>スマートモビリティアプリケーションを導入した都市では、</a:t>
            </a:r>
            <a:r>
              <a:rPr lang="en-US" altLang="ja-JP" sz="1200" dirty="0"/>
              <a:t>2025</a:t>
            </a:r>
            <a:r>
              <a:rPr lang="ja-JP" altLang="en-US" sz="1200" dirty="0"/>
              <a:t>年には</a:t>
            </a:r>
            <a:r>
              <a:rPr lang="ja-JP" altLang="en-US" sz="1200" b="1" u="sng" dirty="0"/>
              <a:t>平均で通勤時間が１５～２０％短縮</a:t>
            </a:r>
            <a:r>
              <a:rPr lang="ja-JP" altLang="en-US" sz="1200" dirty="0"/>
              <a:t>される可能性がある。</a:t>
            </a:r>
            <a:endParaRPr lang="en-US" altLang="ja-JP" sz="1200" dirty="0"/>
          </a:p>
          <a:p>
            <a:pPr marL="171450" indent="-171450">
              <a:buFont typeface="Arial" panose="020B0604020202020204" pitchFamily="34" charset="0"/>
              <a:buChar char="•"/>
            </a:pPr>
            <a:r>
              <a:rPr lang="ja-JP" altLang="en-US" sz="1200" dirty="0"/>
              <a:t>ニューヨークのような都市の場合、一般的な</a:t>
            </a:r>
            <a:r>
              <a:rPr lang="ja-JP" altLang="en-US" sz="1200" b="1" u="sng" dirty="0"/>
              <a:t>ビジネスマンの通勤時間は</a:t>
            </a:r>
            <a:r>
              <a:rPr lang="en-US" altLang="ja-JP" sz="1200" b="1" u="sng" dirty="0"/>
              <a:t>1</a:t>
            </a:r>
            <a:r>
              <a:rPr lang="ja-JP" altLang="en-US" sz="1200" b="1" u="sng" dirty="0"/>
              <a:t>日当たり約１５分短縮</a:t>
            </a:r>
            <a:r>
              <a:rPr lang="ja-JP" altLang="en-US" sz="1200" dirty="0"/>
              <a:t>につながる可能性がある。</a:t>
            </a:r>
          </a:p>
        </p:txBody>
      </p:sp>
      <p:sp>
        <p:nvSpPr>
          <p:cNvPr id="2" name="正方形/長方形 1"/>
          <p:cNvSpPr/>
          <p:nvPr/>
        </p:nvSpPr>
        <p:spPr>
          <a:xfrm>
            <a:off x="3779238" y="2299754"/>
            <a:ext cx="4932000" cy="252833"/>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dirty="0">
                <a:latin typeface="Meiryo UI" panose="020B0604030504040204" pitchFamily="50" charset="-128"/>
                <a:ea typeface="Meiryo UI" panose="020B0604030504040204" pitchFamily="50" charset="-128"/>
              </a:rPr>
              <a:t>例１）モビリティ分野の期待効果</a:t>
            </a:r>
          </a:p>
        </p:txBody>
      </p:sp>
      <p:sp>
        <p:nvSpPr>
          <p:cNvPr id="11" name="正方形/長方形 10"/>
          <p:cNvSpPr/>
          <p:nvPr/>
        </p:nvSpPr>
        <p:spPr>
          <a:xfrm>
            <a:off x="4192723" y="4069388"/>
            <a:ext cx="4909453" cy="830997"/>
          </a:xfrm>
          <a:prstGeom prst="rect">
            <a:avLst/>
          </a:prstGeom>
        </p:spPr>
        <p:txBody>
          <a:bodyPr wrap="square">
            <a:spAutoFit/>
          </a:bodyPr>
          <a:lstStyle/>
          <a:p>
            <a:pPr marL="171450" indent="-171450">
              <a:buFont typeface="Arial" panose="020B0604020202020204" pitchFamily="34" charset="0"/>
              <a:buChar char="•"/>
            </a:pPr>
            <a:r>
              <a:rPr lang="ja-JP" altLang="en-US" sz="1200" dirty="0"/>
              <a:t>スマートシステムによりコールセンターや現場オペレーションを最適化し、緊急車両優先信号制御により緊急車両の走行通路を速やかにすることで、</a:t>
            </a:r>
            <a:r>
              <a:rPr lang="ja-JP" altLang="en-US" sz="1200" b="1" u="sng" dirty="0"/>
              <a:t>緊急時の応答時間が</a:t>
            </a:r>
            <a:r>
              <a:rPr lang="en-US" altLang="ja-JP" sz="1200" b="1" u="sng" dirty="0"/>
              <a:t>8</a:t>
            </a:r>
            <a:r>
              <a:rPr lang="ja-JP" altLang="en-US" sz="1200" b="1" u="sng" dirty="0"/>
              <a:t>分と極めて短い都市であっても、さらに</a:t>
            </a:r>
            <a:r>
              <a:rPr lang="en-US" altLang="ja-JP" sz="1200" b="1" u="sng" dirty="0"/>
              <a:t>2</a:t>
            </a:r>
            <a:r>
              <a:rPr lang="ja-JP" altLang="en-US" sz="1200" b="1" u="sng" dirty="0"/>
              <a:t>分の短縮</a:t>
            </a:r>
            <a:r>
              <a:rPr lang="ja-JP" altLang="en-US" sz="1200" dirty="0"/>
              <a:t>することが可能となる。</a:t>
            </a:r>
          </a:p>
        </p:txBody>
      </p:sp>
      <p:sp>
        <p:nvSpPr>
          <p:cNvPr id="12" name="正方形/長方形 11"/>
          <p:cNvSpPr/>
          <p:nvPr/>
        </p:nvSpPr>
        <p:spPr>
          <a:xfrm>
            <a:off x="4192723" y="3750334"/>
            <a:ext cx="4860000" cy="252833"/>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dirty="0">
                <a:latin typeface="Meiryo UI" panose="020B0604030504040204" pitchFamily="50" charset="-128"/>
                <a:ea typeface="Meiryo UI" panose="020B0604030504040204" pitchFamily="50" charset="-128"/>
              </a:rPr>
              <a:t>例２）安全安心分野の期待効果　</a:t>
            </a:r>
          </a:p>
        </p:txBody>
      </p:sp>
      <p:sp>
        <p:nvSpPr>
          <p:cNvPr id="13" name="正方形/長方形 12"/>
          <p:cNvSpPr/>
          <p:nvPr/>
        </p:nvSpPr>
        <p:spPr>
          <a:xfrm>
            <a:off x="3922899" y="5580237"/>
            <a:ext cx="4909453" cy="646331"/>
          </a:xfrm>
          <a:prstGeom prst="rect">
            <a:avLst/>
          </a:prstGeom>
        </p:spPr>
        <p:txBody>
          <a:bodyPr wrap="square">
            <a:spAutoFit/>
          </a:bodyPr>
          <a:lstStyle/>
          <a:p>
            <a:pPr marL="171450" indent="-171450">
              <a:buFont typeface="Arial" panose="020B0604020202020204" pitchFamily="34" charset="0"/>
              <a:buChar char="•"/>
            </a:pPr>
            <a:r>
              <a:rPr lang="ja-JP" altLang="en-US" sz="1200" dirty="0"/>
              <a:t>環境に関する一連のアプリケーションを合理的な範囲で導入することで、</a:t>
            </a:r>
            <a:r>
              <a:rPr lang="en-US" altLang="ja-JP" sz="1200" b="1" u="sng" dirty="0"/>
              <a:t>CO2</a:t>
            </a:r>
            <a:r>
              <a:rPr lang="ja-JP" altLang="en-US" sz="1200" b="1" u="sng" dirty="0"/>
              <a:t>排出量を１０～１５％、水使用量を２０～３０％、</a:t>
            </a:r>
            <a:r>
              <a:rPr lang="en-US" altLang="ja-JP" sz="1200" b="1" u="sng" dirty="0"/>
              <a:t>1</a:t>
            </a:r>
            <a:r>
              <a:rPr lang="ja-JP" altLang="en-US" sz="1200" b="1" u="sng" dirty="0"/>
              <a:t>人当たりのごみ排出量を１０～２０％削減</a:t>
            </a:r>
            <a:r>
              <a:rPr lang="ja-JP" altLang="en-US" sz="1200" dirty="0"/>
              <a:t>できる可能性がある。</a:t>
            </a:r>
          </a:p>
        </p:txBody>
      </p:sp>
      <p:sp>
        <p:nvSpPr>
          <p:cNvPr id="14" name="正方形/長方形 13"/>
          <p:cNvSpPr/>
          <p:nvPr/>
        </p:nvSpPr>
        <p:spPr>
          <a:xfrm>
            <a:off x="3873227" y="5245264"/>
            <a:ext cx="4932000" cy="252833"/>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dirty="0">
                <a:latin typeface="Meiryo UI" panose="020B0604030504040204" pitchFamily="50" charset="-128"/>
                <a:ea typeface="Meiryo UI" panose="020B0604030504040204" pitchFamily="50" charset="-128"/>
              </a:rPr>
              <a:t>例３）環境分野の期待効果</a:t>
            </a:r>
          </a:p>
        </p:txBody>
      </p:sp>
      <p:sp>
        <p:nvSpPr>
          <p:cNvPr id="3" name="正方形/長方形 2"/>
          <p:cNvSpPr/>
          <p:nvPr/>
        </p:nvSpPr>
        <p:spPr>
          <a:xfrm>
            <a:off x="872799" y="1643433"/>
            <a:ext cx="2400016" cy="584775"/>
          </a:xfrm>
          <a:prstGeom prst="rect">
            <a:avLst/>
          </a:prstGeom>
        </p:spPr>
        <p:txBody>
          <a:bodyPr wrap="none">
            <a:spAutoFit/>
          </a:bodyPr>
          <a:lstStyle/>
          <a:p>
            <a:pPr algn="ctr"/>
            <a:r>
              <a:rPr lang="ja-JP" altLang="en-US" sz="1600" b="1" dirty="0">
                <a:latin typeface="Meiryo UI" panose="020B0604030504040204" pitchFamily="50" charset="-128"/>
                <a:ea typeface="Meiryo UI" panose="020B0604030504040204" pitchFamily="50" charset="-128"/>
              </a:rPr>
              <a:t>スマートシティの実装により</a:t>
            </a:r>
            <a:endParaRPr lang="en-US" altLang="ja-JP" sz="1600" b="1" dirty="0">
              <a:latin typeface="Meiryo UI" panose="020B0604030504040204" pitchFamily="50" charset="-128"/>
              <a:ea typeface="Meiryo UI" panose="020B0604030504040204" pitchFamily="50" charset="-128"/>
            </a:endParaRPr>
          </a:p>
          <a:p>
            <a:pPr algn="ctr"/>
            <a:r>
              <a:rPr lang="en-US" altLang="ja-JP" sz="1600" b="1" dirty="0" err="1" smtClean="0">
                <a:latin typeface="Meiryo UI" panose="020B0604030504040204" pitchFamily="50" charset="-128"/>
                <a:ea typeface="Meiryo UI" panose="020B0604030504040204" pitchFamily="50" charset="-128"/>
              </a:rPr>
              <a:t>QoL</a:t>
            </a:r>
            <a:r>
              <a:rPr lang="ja-JP" altLang="en-US" sz="1600" b="1" dirty="0" smtClean="0">
                <a:latin typeface="Meiryo UI" panose="020B0604030504040204" pitchFamily="50" charset="-128"/>
                <a:ea typeface="Meiryo UI" panose="020B0604030504040204" pitchFamily="50" charset="-128"/>
              </a:rPr>
              <a:t>が</a:t>
            </a:r>
            <a:r>
              <a:rPr lang="en-US" altLang="ja-JP" sz="1600" b="1" dirty="0">
                <a:latin typeface="Meiryo UI" panose="020B0604030504040204" pitchFamily="50" charset="-128"/>
                <a:ea typeface="Meiryo UI" panose="020B0604030504040204" pitchFamily="50" charset="-128"/>
              </a:rPr>
              <a:t>10~30%</a:t>
            </a:r>
            <a:r>
              <a:rPr lang="ja-JP" altLang="en-US" sz="1600" b="1" dirty="0">
                <a:latin typeface="Meiryo UI" panose="020B0604030504040204" pitchFamily="50" charset="-128"/>
                <a:ea typeface="Meiryo UI" panose="020B0604030504040204" pitchFamily="50" charset="-128"/>
              </a:rPr>
              <a:t>向上</a:t>
            </a:r>
          </a:p>
        </p:txBody>
      </p:sp>
    </p:spTree>
    <p:extLst>
      <p:ext uri="{BB962C8B-B14F-4D97-AF65-F5344CB8AC3E}">
        <p14:creationId xmlns:p14="http://schemas.microsoft.com/office/powerpoint/2010/main" val="623245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266769" y="1988705"/>
            <a:ext cx="7173541" cy="1815882"/>
          </a:xfrm>
          <a:prstGeom prst="rect">
            <a:avLst/>
          </a:prstGeom>
        </p:spPr>
        <p:txBody>
          <a:bodyPr wrap="square">
            <a:spAutoFit/>
          </a:bodyPr>
          <a:lstStyle/>
          <a:p>
            <a:r>
              <a:rPr lang="ja-JP" altLang="en-US" sz="3200" b="1" dirty="0">
                <a:latin typeface="Meiryo UI" panose="020B0604030504040204" pitchFamily="50" charset="-128"/>
                <a:ea typeface="Meiryo UI" panose="020B0604030504040204" pitchFamily="50" charset="-128"/>
              </a:rPr>
              <a:t>第２章　大阪のスマートシティ戦略では</a:t>
            </a:r>
            <a:endParaRPr lang="en-US" altLang="ja-JP" sz="3200" b="1" dirty="0">
              <a:latin typeface="Meiryo UI" panose="020B0604030504040204" pitchFamily="50" charset="-128"/>
              <a:ea typeface="Meiryo UI" panose="020B0604030504040204" pitchFamily="50" charset="-128"/>
            </a:endParaRPr>
          </a:p>
          <a:p>
            <a:r>
              <a:rPr lang="ja-JP" altLang="en-US" sz="3200" b="1" dirty="0" smtClean="0">
                <a:latin typeface="Meiryo UI" panose="020B0604030504040204" pitchFamily="50" charset="-128"/>
                <a:ea typeface="Meiryo UI" panose="020B0604030504040204" pitchFamily="50" charset="-128"/>
              </a:rPr>
              <a:t>　　　　　 何</a:t>
            </a:r>
            <a:r>
              <a:rPr lang="ja-JP" altLang="en-US" sz="3200" b="1" dirty="0">
                <a:latin typeface="Meiryo UI" panose="020B0604030504040204" pitchFamily="50" charset="-128"/>
                <a:ea typeface="Meiryo UI" panose="020B0604030504040204" pitchFamily="50" charset="-128"/>
              </a:rPr>
              <a:t>に取り組むのか</a:t>
            </a:r>
            <a:endParaRPr lang="en-US" altLang="ja-JP" sz="3200" b="1" dirty="0">
              <a:latin typeface="Meiryo UI" panose="020B0604030504040204" pitchFamily="50" charset="-128"/>
              <a:ea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endParaRPr>
          </a:p>
          <a:p>
            <a:r>
              <a:rPr lang="ja-JP" altLang="en-US" sz="3200" b="1" dirty="0">
                <a:latin typeface="Meiryo UI" panose="020B0604030504040204" pitchFamily="50" charset="-128"/>
                <a:ea typeface="Meiryo UI" panose="020B0604030504040204" pitchFamily="50" charset="-128"/>
              </a:rPr>
              <a:t>　</a:t>
            </a:r>
            <a:r>
              <a:rPr lang="ja-JP" altLang="en-US" sz="3200" b="1" dirty="0" smtClean="0">
                <a:latin typeface="Meiryo UI" panose="020B0604030504040204" pitchFamily="50" charset="-128"/>
                <a:ea typeface="Meiryo UI" panose="020B0604030504040204" pitchFamily="50" charset="-128"/>
              </a:rPr>
              <a:t>　　　　　　　　　</a:t>
            </a:r>
            <a:r>
              <a:rPr lang="en-US" altLang="ja-JP" sz="3200" b="1" dirty="0" smtClean="0">
                <a:latin typeface="Meiryo UI" panose="020B0604030504040204" pitchFamily="50" charset="-128"/>
                <a:ea typeface="Meiryo UI" panose="020B0604030504040204" pitchFamily="50" charset="-128"/>
              </a:rPr>
              <a:t>【</a:t>
            </a:r>
            <a:r>
              <a:rPr lang="en-US" altLang="ja-JP" sz="3200" b="1" dirty="0">
                <a:latin typeface="Meiryo UI" panose="020B0604030504040204" pitchFamily="50" charset="-128"/>
                <a:ea typeface="Meiryo UI" panose="020B0604030504040204" pitchFamily="50" charset="-128"/>
              </a:rPr>
              <a:t>WHAT】</a:t>
            </a:r>
          </a:p>
        </p:txBody>
      </p:sp>
    </p:spTree>
    <p:extLst>
      <p:ext uri="{BB962C8B-B14F-4D97-AF65-F5344CB8AC3E}">
        <p14:creationId xmlns:p14="http://schemas.microsoft.com/office/powerpoint/2010/main" val="3770387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980464" y="6405683"/>
            <a:ext cx="2057400" cy="365125"/>
          </a:xfrm>
        </p:spPr>
        <p:txBody>
          <a:bodyPr>
            <a:normAutofit/>
          </a:bodyPr>
          <a:lstStyle/>
          <a:p>
            <a:fld id="{16CAA1F7-03B4-4FB3-9DB5-91F3A0C0A1B4}" type="slidenum">
              <a:rPr kumimoji="1" lang="ja-JP" altLang="en-US" sz="1200" smtClean="0"/>
              <a:t>14</a:t>
            </a:fld>
            <a:endParaRPr kumimoji="1" lang="ja-JP" altLang="en-US" sz="1200"/>
          </a:p>
        </p:txBody>
      </p:sp>
      <p:sp>
        <p:nvSpPr>
          <p:cNvPr id="6" name="正方形/長方形 5">
            <a:extLst>
              <a:ext uri="{FF2B5EF4-FFF2-40B4-BE49-F238E27FC236}">
                <a16:creationId xmlns:a16="http://schemas.microsoft.com/office/drawing/2014/main" id="{40112EE7-3D37-4348-9D06-76CAF904D4D8}"/>
              </a:ext>
            </a:extLst>
          </p:cNvPr>
          <p:cNvSpPr/>
          <p:nvPr/>
        </p:nvSpPr>
        <p:spPr>
          <a:xfrm>
            <a:off x="681881" y="446970"/>
            <a:ext cx="7939604" cy="5815278"/>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endParaRPr lang="en-US" altLang="ja-JP" sz="1100" b="1" dirty="0" smtClean="0">
              <a:solidFill>
                <a:schemeClr val="tx1"/>
              </a:solidFill>
              <a:latin typeface="Meiryo UI" panose="020B0604030504040204" pitchFamily="50" charset="-128"/>
              <a:ea typeface="Meiryo UI" panose="020B0604030504040204" pitchFamily="50" charset="-128"/>
            </a:endParaRPr>
          </a:p>
          <a:p>
            <a:r>
              <a:rPr lang="ja-JP" altLang="en-US" sz="1600" b="1" dirty="0" smtClean="0">
                <a:solidFill>
                  <a:schemeClr val="tx1"/>
                </a:solidFill>
                <a:latin typeface="Meiryo UI" panose="020B0604030504040204" pitchFamily="50" charset="-128"/>
                <a:ea typeface="Meiryo UI" panose="020B0604030504040204" pitchFamily="50" charset="-128"/>
              </a:rPr>
              <a:t>１．大阪のスマートシティの理念（全体像）</a:t>
            </a:r>
            <a:endParaRPr lang="en-US" altLang="ja-JP" sz="1600" b="1"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600" dirty="0" smtClean="0">
                <a:solidFill>
                  <a:schemeClr val="tx1"/>
                </a:solidFill>
                <a:latin typeface="Meiryo UI" panose="020B0604030504040204" pitchFamily="50" charset="-128"/>
                <a:ea typeface="Meiryo UI" panose="020B0604030504040204" pitchFamily="50" charset="-128"/>
              </a:rPr>
              <a:t>大阪のスマートシティは、住民の</a:t>
            </a:r>
            <a:r>
              <a:rPr kumimoji="1" lang="en-US" altLang="ja-JP" sz="1600" dirty="0" err="1" smtClean="0">
                <a:solidFill>
                  <a:schemeClr val="tx1"/>
                </a:solidFill>
                <a:latin typeface="Meiryo UI" panose="020B0604030504040204" pitchFamily="50" charset="-128"/>
                <a:ea typeface="Meiryo UI" panose="020B0604030504040204" pitchFamily="50" charset="-128"/>
              </a:rPr>
              <a:t>QoL</a:t>
            </a:r>
            <a:r>
              <a:rPr kumimoji="1" lang="ja-JP" altLang="en-US" sz="1600" dirty="0" smtClean="0">
                <a:solidFill>
                  <a:schemeClr val="tx1"/>
                </a:solidFill>
                <a:latin typeface="Meiryo UI" panose="020B0604030504040204" pitchFamily="50" charset="-128"/>
                <a:ea typeface="Meiryo UI" panose="020B0604030504040204" pitchFamily="50" charset="-128"/>
              </a:rPr>
              <a:t>を中心に</a:t>
            </a:r>
            <a:r>
              <a:rPr kumimoji="1" lang="ja-JP" altLang="en-US" sz="1600" dirty="0">
                <a:solidFill>
                  <a:schemeClr val="tx1"/>
                </a:solidFill>
                <a:latin typeface="Meiryo UI" panose="020B0604030504040204" pitchFamily="50" charset="-128"/>
                <a:ea typeface="Meiryo UI" panose="020B0604030504040204" pitchFamily="50" charset="-128"/>
              </a:rPr>
              <a:t>据え</a:t>
            </a:r>
            <a:r>
              <a:rPr kumimoji="1" lang="ja-JP" altLang="en-US" sz="1600" dirty="0" smtClean="0">
                <a:solidFill>
                  <a:schemeClr val="tx1"/>
                </a:solidFill>
                <a:latin typeface="Meiryo UI" panose="020B0604030504040204" pitchFamily="50" charset="-128"/>
                <a:ea typeface="Meiryo UI" panose="020B0604030504040204" pitchFamily="50" charset="-128"/>
              </a:rPr>
              <a:t>、身近</a:t>
            </a:r>
            <a:r>
              <a:rPr kumimoji="1" lang="ja-JP" altLang="en-US" sz="1600" dirty="0">
                <a:solidFill>
                  <a:schemeClr val="tx1"/>
                </a:solidFill>
                <a:latin typeface="Meiryo UI" panose="020B0604030504040204" pitchFamily="50" charset="-128"/>
                <a:ea typeface="Meiryo UI" panose="020B0604030504040204" pitchFamily="50" charset="-128"/>
              </a:rPr>
              <a:t>なサービスを、出来ること</a:t>
            </a:r>
            <a:r>
              <a:rPr kumimoji="1" lang="ja-JP" altLang="en-US" sz="1600" dirty="0" smtClean="0">
                <a:solidFill>
                  <a:schemeClr val="tx1"/>
                </a:solidFill>
                <a:latin typeface="Meiryo UI" panose="020B0604030504040204" pitchFamily="50" charset="-128"/>
                <a:ea typeface="Meiryo UI" panose="020B0604030504040204" pitchFamily="50" charset="-128"/>
              </a:rPr>
              <a:t>から着手</a:t>
            </a:r>
            <a:r>
              <a:rPr kumimoji="1" lang="ja-JP" altLang="en-US" sz="1600" dirty="0">
                <a:solidFill>
                  <a:schemeClr val="tx1"/>
                </a:solidFill>
                <a:latin typeface="Meiryo UI" panose="020B0604030504040204" pitchFamily="50" charset="-128"/>
                <a:ea typeface="Meiryo UI" panose="020B0604030504040204" pitchFamily="50" charset="-128"/>
              </a:rPr>
              <a:t>し、</a:t>
            </a:r>
            <a:r>
              <a:rPr kumimoji="1" lang="ja-JP" altLang="en-US" sz="1600" dirty="0" smtClean="0">
                <a:solidFill>
                  <a:schemeClr val="tx1"/>
                </a:solidFill>
                <a:latin typeface="Meiryo UI" panose="020B0604030504040204" pitchFamily="50" charset="-128"/>
                <a:ea typeface="Meiryo UI" panose="020B0604030504040204" pitchFamily="50" charset="-128"/>
              </a:rPr>
              <a:t>安心・便利で楽しく</a:t>
            </a:r>
            <a:r>
              <a:rPr kumimoji="1" lang="ja-JP" altLang="en-US" sz="1600" dirty="0">
                <a:solidFill>
                  <a:schemeClr val="tx1"/>
                </a:solidFill>
                <a:latin typeface="Meiryo UI" panose="020B0604030504040204" pitchFamily="50" charset="-128"/>
                <a:ea typeface="Meiryo UI" panose="020B0604030504040204" pitchFamily="50" charset="-128"/>
              </a:rPr>
              <a:t>暮らせる</a:t>
            </a:r>
            <a:r>
              <a:rPr kumimoji="1" lang="ja-JP" altLang="en-US" sz="1600" dirty="0" smtClean="0">
                <a:solidFill>
                  <a:schemeClr val="tx1"/>
                </a:solidFill>
                <a:latin typeface="Meiryo UI" panose="020B0604030504040204" pitchFamily="50" charset="-128"/>
                <a:ea typeface="Meiryo UI" panose="020B0604030504040204" pitchFamily="50" charset="-128"/>
              </a:rPr>
              <a:t>街の実現を目指す。</a:t>
            </a: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5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600" dirty="0" smtClean="0">
                <a:solidFill>
                  <a:schemeClr val="tx1"/>
                </a:solidFill>
                <a:latin typeface="Meiryo UI" panose="020B0604030504040204" pitchFamily="50" charset="-128"/>
                <a:ea typeface="Meiryo UI" panose="020B0604030504040204" pitchFamily="50" charset="-128"/>
              </a:rPr>
              <a:t>推進にあたっては、</a:t>
            </a:r>
            <a:r>
              <a:rPr kumimoji="1" lang="ja-JP" altLang="en-US" sz="1600" dirty="0">
                <a:solidFill>
                  <a:schemeClr val="tx1"/>
                </a:solidFill>
                <a:latin typeface="Meiryo UI" panose="020B0604030504040204" pitchFamily="50" charset="-128"/>
                <a:ea typeface="Meiryo UI" panose="020B0604030504040204" pitchFamily="50" charset="-128"/>
              </a:rPr>
              <a:t>次の二つの切り口で、府内市町村や企業とともに実装実験を進めるなど、戦略の検討・実践を図る</a:t>
            </a:r>
            <a:r>
              <a:rPr kumimoji="1" lang="ja-JP" altLang="en-US" sz="1600" dirty="0" smtClean="0">
                <a:solidFill>
                  <a:schemeClr val="tx1"/>
                </a:solidFill>
                <a:latin typeface="Meiryo UI" panose="020B0604030504040204" pitchFamily="50" charset="-128"/>
                <a:ea typeface="Meiryo UI" panose="020B0604030504040204" pitchFamily="50" charset="-128"/>
              </a:rPr>
              <a:t>。</a:t>
            </a:r>
            <a:endParaRPr kumimoji="1" lang="en-US" altLang="ja-JP" sz="1600" dirty="0" smtClean="0">
              <a:solidFill>
                <a:schemeClr val="tx1"/>
              </a:solidFill>
              <a:latin typeface="Meiryo UI" panose="020B0604030504040204" pitchFamily="50" charset="-128"/>
              <a:ea typeface="Meiryo UI" panose="020B0604030504040204" pitchFamily="50" charset="-128"/>
            </a:endParaRPr>
          </a:p>
          <a:p>
            <a:endParaRPr kumimoji="1" lang="en-US" altLang="ja-JP" sz="900" dirty="0" smtClean="0">
              <a:solidFill>
                <a:schemeClr val="tx1"/>
              </a:solidFill>
              <a:latin typeface="Meiryo UI" panose="020B0604030504040204" pitchFamily="50" charset="-128"/>
              <a:ea typeface="Meiryo UI" panose="020B0604030504040204" pitchFamily="50" charset="-128"/>
            </a:endParaRPr>
          </a:p>
          <a:p>
            <a:r>
              <a:rPr kumimoji="1" lang="ja-JP" altLang="en-US" sz="1400" b="1" dirty="0" smtClean="0">
                <a:solidFill>
                  <a:schemeClr val="tx1"/>
                </a:solidFill>
                <a:latin typeface="Meiryo UI" panose="020B0604030504040204" pitchFamily="50" charset="-128"/>
                <a:ea typeface="Meiryo UI" panose="020B0604030504040204" pitchFamily="50" charset="-128"/>
              </a:rPr>
              <a:t>　</a:t>
            </a:r>
            <a:r>
              <a:rPr lang="ja-JP" altLang="en-US" sz="1500" b="1" dirty="0" smtClean="0">
                <a:solidFill>
                  <a:schemeClr val="tx1"/>
                </a:solidFill>
                <a:latin typeface="Meiryo UI" panose="020B0604030504040204" pitchFamily="50" charset="-128"/>
                <a:ea typeface="Meiryo UI" panose="020B0604030504040204" pitchFamily="50" charset="-128"/>
              </a:rPr>
              <a:t>１</a:t>
            </a:r>
            <a:r>
              <a:rPr lang="ja-JP" altLang="en-US" sz="1500" b="1" dirty="0">
                <a:solidFill>
                  <a:schemeClr val="tx1"/>
                </a:solidFill>
                <a:latin typeface="Meiryo UI" panose="020B0604030504040204" pitchFamily="50" charset="-128"/>
                <a:ea typeface="Meiryo UI" panose="020B0604030504040204" pitchFamily="50" charset="-128"/>
              </a:rPr>
              <a:t>）</a:t>
            </a:r>
            <a:r>
              <a:rPr lang="ja-JP" altLang="en-US" sz="1500" b="1" dirty="0" smtClean="0">
                <a:solidFill>
                  <a:schemeClr val="tx1"/>
                </a:solidFill>
                <a:latin typeface="Meiryo UI" panose="020B0604030504040204" pitchFamily="50" charset="-128"/>
                <a:ea typeface="Meiryo UI" panose="020B0604030504040204" pitchFamily="50" charset="-128"/>
              </a:rPr>
              <a:t>住民</a:t>
            </a:r>
            <a:r>
              <a:rPr lang="ja-JP" altLang="en-US" sz="1500" b="1" dirty="0">
                <a:solidFill>
                  <a:schemeClr val="tx1"/>
                </a:solidFill>
                <a:latin typeface="Meiryo UI" panose="020B0604030504040204" pitchFamily="50" charset="-128"/>
                <a:ea typeface="Meiryo UI" panose="020B0604030504040204" pitchFamily="50" charset="-128"/>
              </a:rPr>
              <a:t>サービス</a:t>
            </a:r>
            <a:r>
              <a:rPr lang="ja-JP" altLang="en-US" sz="1500" b="1" dirty="0" smtClean="0">
                <a:solidFill>
                  <a:schemeClr val="tx1"/>
                </a:solidFill>
                <a:latin typeface="Meiryo UI" panose="020B0604030504040204" pitchFamily="50" charset="-128"/>
                <a:ea typeface="Meiryo UI" panose="020B0604030504040204" pitchFamily="50" charset="-128"/>
              </a:rPr>
              <a:t>向上</a:t>
            </a:r>
            <a:endParaRPr lang="en-US" altLang="ja-JP" sz="1500" b="1" dirty="0" smtClean="0">
              <a:solidFill>
                <a:schemeClr val="tx1"/>
              </a:solidFill>
              <a:latin typeface="Meiryo UI" panose="020B0604030504040204" pitchFamily="50" charset="-128"/>
              <a:ea typeface="Meiryo UI" panose="020B0604030504040204" pitchFamily="50" charset="-128"/>
            </a:endParaRPr>
          </a:p>
          <a:p>
            <a:r>
              <a:rPr lang="ja-JP" altLang="en-US" sz="1500" dirty="0">
                <a:solidFill>
                  <a:schemeClr val="tx1"/>
                </a:solidFill>
                <a:latin typeface="Meiryo UI" panose="020B0604030504040204" pitchFamily="50" charset="-128"/>
                <a:ea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rPr>
              <a:t>　　</a:t>
            </a:r>
            <a:r>
              <a:rPr kumimoji="1" lang="ja-JP" altLang="en-US" sz="1500" dirty="0" smtClean="0">
                <a:solidFill>
                  <a:schemeClr val="tx1"/>
                </a:solidFill>
                <a:latin typeface="Meiryo UI" panose="020B0604030504040204" pitchFamily="50" charset="-128"/>
                <a:ea typeface="Meiryo UI" panose="020B0604030504040204" pitchFamily="50" charset="-128"/>
              </a:rPr>
              <a:t>いま</a:t>
            </a:r>
            <a:r>
              <a:rPr kumimoji="1" lang="ja-JP" altLang="en-US" sz="1500" dirty="0">
                <a:solidFill>
                  <a:schemeClr val="tx1"/>
                </a:solidFill>
                <a:latin typeface="Meiryo UI" panose="020B0604030504040204" pitchFamily="50" charset="-128"/>
                <a:ea typeface="Meiryo UI" panose="020B0604030504040204" pitchFamily="50" charset="-128"/>
              </a:rPr>
              <a:t>既にある技術や、近い将来実装可能な技術などを使い</a:t>
            </a:r>
            <a:r>
              <a:rPr kumimoji="1" lang="ja-JP" altLang="en-US" sz="1500" dirty="0" smtClean="0">
                <a:solidFill>
                  <a:schemeClr val="tx1"/>
                </a:solidFill>
                <a:latin typeface="Meiryo UI" panose="020B0604030504040204" pitchFamily="50" charset="-128"/>
                <a:ea typeface="Meiryo UI" panose="020B0604030504040204" pitchFamily="50" charset="-128"/>
              </a:rPr>
              <a:t>、比較的</a:t>
            </a:r>
            <a:r>
              <a:rPr kumimoji="1" lang="ja-JP" altLang="en-US" sz="1500" dirty="0">
                <a:solidFill>
                  <a:schemeClr val="tx1"/>
                </a:solidFill>
                <a:latin typeface="Meiryo UI" panose="020B0604030504040204" pitchFamily="50" charset="-128"/>
                <a:ea typeface="Meiryo UI" panose="020B0604030504040204" pitchFamily="50" charset="-128"/>
              </a:rPr>
              <a:t>短期で実現可能な</a:t>
            </a:r>
            <a:r>
              <a:rPr kumimoji="1" lang="ja-JP" altLang="en-US" sz="1500" dirty="0" smtClean="0">
                <a:solidFill>
                  <a:schemeClr val="tx1"/>
                </a:solidFill>
                <a:latin typeface="Meiryo UI" panose="020B0604030504040204" pitchFamily="50" charset="-128"/>
                <a:ea typeface="Meiryo UI" panose="020B0604030504040204" pitchFamily="50" charset="-128"/>
              </a:rPr>
              <a:t>、府民・</a:t>
            </a:r>
            <a:endParaRPr kumimoji="1" lang="en-US" altLang="ja-JP" sz="1500" dirty="0" smtClean="0">
              <a:solidFill>
                <a:schemeClr val="tx1"/>
              </a:solidFill>
              <a:latin typeface="Meiryo UI" panose="020B0604030504040204" pitchFamily="50" charset="-128"/>
              <a:ea typeface="Meiryo UI" panose="020B0604030504040204" pitchFamily="50" charset="-128"/>
            </a:endParaRPr>
          </a:p>
          <a:p>
            <a:r>
              <a:rPr kumimoji="1" lang="ja-JP" altLang="en-US" sz="1500" dirty="0">
                <a:solidFill>
                  <a:schemeClr val="tx1"/>
                </a:solidFill>
                <a:latin typeface="Meiryo UI" panose="020B0604030504040204" pitchFamily="50" charset="-128"/>
                <a:ea typeface="Meiryo UI" panose="020B0604030504040204" pitchFamily="50" charset="-128"/>
              </a:rPr>
              <a:t>　</a:t>
            </a:r>
            <a:r>
              <a:rPr kumimoji="1" lang="ja-JP" altLang="en-US" sz="1500" dirty="0" smtClean="0">
                <a:solidFill>
                  <a:schemeClr val="tx1"/>
                </a:solidFill>
                <a:latin typeface="Meiryo UI" panose="020B0604030504040204" pitchFamily="50" charset="-128"/>
                <a:ea typeface="Meiryo UI" panose="020B0604030504040204" pitchFamily="50" charset="-128"/>
              </a:rPr>
              <a:t>　　市民</a:t>
            </a:r>
            <a:r>
              <a:rPr kumimoji="1" lang="ja-JP" altLang="en-US" sz="1500" dirty="0">
                <a:solidFill>
                  <a:schemeClr val="tx1"/>
                </a:solidFill>
                <a:latin typeface="Meiryo UI" panose="020B0604030504040204" pitchFamily="50" charset="-128"/>
                <a:ea typeface="Meiryo UI" panose="020B0604030504040204" pitchFamily="50" charset="-128"/>
              </a:rPr>
              <a:t>が利便性を実感できるスマートシティ戦略</a:t>
            </a:r>
          </a:p>
          <a:p>
            <a:endParaRPr lang="en-US" altLang="ja-JP" sz="500" dirty="0" smtClean="0">
              <a:solidFill>
                <a:schemeClr val="tx1"/>
              </a:solidFill>
              <a:latin typeface="Meiryo UI" panose="020B0604030504040204" pitchFamily="50" charset="-128"/>
              <a:ea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rPr>
              <a:t>　</a:t>
            </a:r>
            <a:r>
              <a:rPr lang="ja-JP" altLang="en-US" sz="1500" b="1" dirty="0" smtClean="0">
                <a:solidFill>
                  <a:schemeClr val="tx1"/>
                </a:solidFill>
                <a:latin typeface="Meiryo UI" panose="020B0604030504040204" pitchFamily="50" charset="-128"/>
                <a:ea typeface="Meiryo UI" panose="020B0604030504040204" pitchFamily="50" charset="-128"/>
              </a:rPr>
              <a:t>２）都市</a:t>
            </a:r>
            <a:r>
              <a:rPr lang="ja-JP" altLang="en-US" sz="1500" b="1" dirty="0">
                <a:solidFill>
                  <a:schemeClr val="tx1"/>
                </a:solidFill>
                <a:latin typeface="Meiryo UI" panose="020B0604030504040204" pitchFamily="50" charset="-128"/>
                <a:ea typeface="Meiryo UI" panose="020B0604030504040204" pitchFamily="50" charset="-128"/>
              </a:rPr>
              <a:t>戦略</a:t>
            </a:r>
            <a:r>
              <a:rPr lang="ja-JP" altLang="en-US" sz="1500" b="1" dirty="0" smtClean="0">
                <a:solidFill>
                  <a:schemeClr val="tx1"/>
                </a:solidFill>
                <a:latin typeface="Meiryo UI" panose="020B0604030504040204" pitchFamily="50" charset="-128"/>
                <a:ea typeface="Meiryo UI" panose="020B0604030504040204" pitchFamily="50" charset="-128"/>
              </a:rPr>
              <a:t>ビジョン</a:t>
            </a:r>
            <a:endParaRPr lang="en-US" altLang="ja-JP" sz="1500" b="1" dirty="0" smtClean="0">
              <a:solidFill>
                <a:schemeClr val="tx1"/>
              </a:solidFill>
              <a:latin typeface="Meiryo UI" panose="020B0604030504040204" pitchFamily="50" charset="-128"/>
              <a:ea typeface="Meiryo UI" panose="020B0604030504040204" pitchFamily="50" charset="-128"/>
            </a:endParaRPr>
          </a:p>
          <a:p>
            <a:r>
              <a:rPr lang="ja-JP" altLang="en-US" sz="1500" dirty="0">
                <a:solidFill>
                  <a:schemeClr val="tx1"/>
                </a:solidFill>
                <a:latin typeface="Meiryo UI" panose="020B0604030504040204" pitchFamily="50" charset="-128"/>
                <a:ea typeface="Meiryo UI" panose="020B0604030504040204" pitchFamily="50" charset="-128"/>
              </a:rPr>
              <a:t>　</a:t>
            </a:r>
            <a:r>
              <a:rPr lang="ja-JP" altLang="en-US" sz="1500" dirty="0" smtClean="0">
                <a:solidFill>
                  <a:schemeClr val="tx1"/>
                </a:solidFill>
                <a:latin typeface="Meiryo UI" panose="020B0604030504040204" pitchFamily="50" charset="-128"/>
                <a:ea typeface="Meiryo UI" panose="020B0604030504040204" pitchFamily="50" charset="-128"/>
              </a:rPr>
              <a:t>　　</a:t>
            </a:r>
            <a:r>
              <a:rPr lang="en-US" altLang="ja-JP" sz="1500" dirty="0" smtClean="0">
                <a:solidFill>
                  <a:schemeClr val="tx1"/>
                </a:solidFill>
                <a:latin typeface="Meiryo UI" panose="020B0604030504040204" pitchFamily="50" charset="-128"/>
                <a:ea typeface="Meiryo UI" panose="020B0604030504040204" pitchFamily="50" charset="-128"/>
              </a:rPr>
              <a:t>2025</a:t>
            </a:r>
            <a:r>
              <a:rPr lang="ja-JP" altLang="en-US" sz="1500" dirty="0" smtClean="0">
                <a:solidFill>
                  <a:schemeClr val="tx1"/>
                </a:solidFill>
                <a:latin typeface="Meiryo UI" panose="020B0604030504040204" pitchFamily="50" charset="-128"/>
                <a:ea typeface="Meiryo UI" panose="020B0604030504040204" pitchFamily="50" charset="-128"/>
              </a:rPr>
              <a:t>大阪・関西万博が目指す未来社会の実現を視野に、</a:t>
            </a:r>
            <a:r>
              <a:rPr kumimoji="1" lang="ja-JP" altLang="en-US" sz="1500" dirty="0" smtClean="0">
                <a:solidFill>
                  <a:schemeClr val="tx1"/>
                </a:solidFill>
                <a:latin typeface="Meiryo UI" panose="020B0604030504040204" pitchFamily="50" charset="-128"/>
                <a:ea typeface="Meiryo UI" panose="020B0604030504040204" pitchFamily="50" charset="-128"/>
              </a:rPr>
              <a:t>都市</a:t>
            </a:r>
            <a:r>
              <a:rPr kumimoji="1" lang="ja-JP" altLang="en-US" sz="1500" dirty="0">
                <a:solidFill>
                  <a:schemeClr val="tx1"/>
                </a:solidFill>
                <a:latin typeface="Meiryo UI" panose="020B0604030504040204" pitchFamily="50" charset="-128"/>
                <a:ea typeface="Meiryo UI" panose="020B0604030504040204" pitchFamily="50" charset="-128"/>
              </a:rPr>
              <a:t>機能の強化や都市</a:t>
            </a:r>
            <a:r>
              <a:rPr kumimoji="1" lang="ja-JP" altLang="en-US" sz="1500" dirty="0" smtClean="0">
                <a:solidFill>
                  <a:schemeClr val="tx1"/>
                </a:solidFill>
                <a:latin typeface="Meiryo UI" panose="020B0604030504040204" pitchFamily="50" charset="-128"/>
                <a:ea typeface="Meiryo UI" panose="020B0604030504040204" pitchFamily="50" charset="-128"/>
              </a:rPr>
              <a:t>課題の解決</a:t>
            </a:r>
            <a:endParaRPr kumimoji="1" lang="en-US" altLang="ja-JP" sz="1500" dirty="0" smtClean="0">
              <a:solidFill>
                <a:schemeClr val="tx1"/>
              </a:solidFill>
              <a:latin typeface="Meiryo UI" panose="020B0604030504040204" pitchFamily="50" charset="-128"/>
              <a:ea typeface="Meiryo UI" panose="020B0604030504040204" pitchFamily="50" charset="-128"/>
            </a:endParaRPr>
          </a:p>
          <a:p>
            <a:r>
              <a:rPr kumimoji="1" lang="ja-JP" altLang="en-US" sz="1500" dirty="0">
                <a:solidFill>
                  <a:schemeClr val="tx1"/>
                </a:solidFill>
                <a:latin typeface="Meiryo UI" panose="020B0604030504040204" pitchFamily="50" charset="-128"/>
                <a:ea typeface="Meiryo UI" panose="020B0604030504040204" pitchFamily="50" charset="-128"/>
              </a:rPr>
              <a:t>　</a:t>
            </a:r>
            <a:r>
              <a:rPr kumimoji="1" lang="ja-JP" altLang="en-US" sz="1500" dirty="0" smtClean="0">
                <a:solidFill>
                  <a:schemeClr val="tx1"/>
                </a:solidFill>
                <a:latin typeface="Meiryo UI" panose="020B0604030504040204" pitchFamily="50" charset="-128"/>
                <a:ea typeface="Meiryo UI" panose="020B0604030504040204" pitchFamily="50" charset="-128"/>
              </a:rPr>
              <a:t>　　に</a:t>
            </a:r>
            <a:r>
              <a:rPr kumimoji="1" lang="ja-JP" altLang="en-US" sz="1500" dirty="0">
                <a:solidFill>
                  <a:schemeClr val="tx1"/>
                </a:solidFill>
                <a:latin typeface="Meiryo UI" panose="020B0604030504040204" pitchFamily="50" charset="-128"/>
                <a:ea typeface="Meiryo UI" panose="020B0604030504040204" pitchFamily="50" charset="-128"/>
              </a:rPr>
              <a:t>資する</a:t>
            </a:r>
            <a:r>
              <a:rPr kumimoji="1" lang="ja-JP" altLang="en-US" sz="1500" dirty="0" smtClean="0">
                <a:solidFill>
                  <a:schemeClr val="tx1"/>
                </a:solidFill>
                <a:latin typeface="Meiryo UI" panose="020B0604030504040204" pitchFamily="50" charset="-128"/>
                <a:ea typeface="Meiryo UI" panose="020B0604030504040204" pitchFamily="50" charset="-128"/>
              </a:rPr>
              <a:t>、都市</a:t>
            </a:r>
            <a:r>
              <a:rPr kumimoji="1" lang="ja-JP" altLang="en-US" sz="1500" dirty="0">
                <a:solidFill>
                  <a:schemeClr val="tx1"/>
                </a:solidFill>
                <a:latin typeface="Meiryo UI" panose="020B0604030504040204" pitchFamily="50" charset="-128"/>
                <a:ea typeface="Meiryo UI" panose="020B0604030504040204" pitchFamily="50" charset="-128"/>
              </a:rPr>
              <a:t>の将来ビジョンを描くスマートシティ戦略</a:t>
            </a:r>
          </a:p>
          <a:p>
            <a:endParaRPr lang="en-US" altLang="ja-JP" sz="1200" dirty="0">
              <a:solidFill>
                <a:schemeClr val="tx1"/>
              </a:solidFill>
              <a:latin typeface="Meiryo UI" panose="020B0604030504040204" pitchFamily="50" charset="-128"/>
              <a:ea typeface="Meiryo UI" panose="020B0604030504040204" pitchFamily="50" charset="-128"/>
            </a:endParaRPr>
          </a:p>
          <a:p>
            <a:r>
              <a:rPr lang="ja-JP" altLang="en-US" sz="1600" b="1" dirty="0" smtClean="0">
                <a:solidFill>
                  <a:schemeClr val="tx1"/>
                </a:solidFill>
                <a:latin typeface="Meiryo UI" panose="020B0604030504040204" pitchFamily="50" charset="-128"/>
                <a:ea typeface="Meiryo UI" panose="020B0604030504040204" pitchFamily="50" charset="-128"/>
              </a:rPr>
              <a:t>２．</a:t>
            </a:r>
            <a:r>
              <a:rPr lang="ja-JP" altLang="en-US" sz="1600" b="1" dirty="0">
                <a:solidFill>
                  <a:schemeClr val="tx1"/>
                </a:solidFill>
                <a:latin typeface="Meiryo UI" panose="020B0604030504040204" pitchFamily="50" charset="-128"/>
                <a:ea typeface="Meiryo UI" panose="020B0604030504040204" pitchFamily="50" charset="-128"/>
              </a:rPr>
              <a:t>大阪で当面</a:t>
            </a:r>
            <a:r>
              <a:rPr lang="ja-JP" altLang="en-US" sz="1600" b="1" dirty="0" smtClean="0">
                <a:solidFill>
                  <a:schemeClr val="tx1"/>
                </a:solidFill>
                <a:latin typeface="Meiryo UI" panose="020B0604030504040204" pitchFamily="50" charset="-128"/>
                <a:ea typeface="Meiryo UI" panose="020B0604030504040204" pitchFamily="50" charset="-128"/>
              </a:rPr>
              <a:t>取り組むテーマ</a:t>
            </a:r>
            <a:endParaRPr lang="en-US" altLang="ja-JP" sz="1600" b="1"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smtClean="0">
                <a:solidFill>
                  <a:schemeClr val="tx1"/>
                </a:solidFill>
                <a:latin typeface="Meiryo UI" panose="020B0604030504040204" pitchFamily="50" charset="-128"/>
                <a:ea typeface="Meiryo UI" panose="020B0604030504040204" pitchFamily="50" charset="-128"/>
              </a:rPr>
              <a:t>スマートシティが扱う領域は、交通・移動、健康・医療、防災・防犯、教育・子育</a:t>
            </a:r>
            <a:r>
              <a:rPr lang="ja-JP" altLang="en-US" sz="1600" dirty="0">
                <a:solidFill>
                  <a:schemeClr val="tx1"/>
                </a:solidFill>
                <a:latin typeface="Meiryo UI" panose="020B0604030504040204" pitchFamily="50" charset="-128"/>
                <a:ea typeface="Meiryo UI" panose="020B0604030504040204" pitchFamily="50" charset="-128"/>
              </a:rPr>
              <a:t>て</a:t>
            </a:r>
            <a:r>
              <a:rPr lang="ja-JP" altLang="en-US" sz="1600" dirty="0" smtClean="0">
                <a:solidFill>
                  <a:schemeClr val="tx1"/>
                </a:solidFill>
                <a:latin typeface="Meiryo UI" panose="020B0604030504040204" pitchFamily="50" charset="-128"/>
                <a:ea typeface="Meiryo UI" panose="020B0604030504040204" pitchFamily="50" charset="-128"/>
              </a:rPr>
              <a:t>、行政運営など、自治体の政策領域のほぼすべてをカバーする。</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lang="en-US" altLang="ja-JP" sz="500" dirty="0" smtClean="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smtClean="0">
                <a:solidFill>
                  <a:schemeClr val="tx1"/>
                </a:solidFill>
                <a:latin typeface="Meiryo UI" panose="020B0604030504040204" pitchFamily="50" charset="-128"/>
                <a:ea typeface="Meiryo UI" panose="020B0604030504040204" pitchFamily="50" charset="-128"/>
              </a:rPr>
              <a:t>大阪のスマートシティは</a:t>
            </a:r>
            <a:r>
              <a:rPr lang="ja-JP" altLang="en-US" sz="1600" dirty="0">
                <a:solidFill>
                  <a:schemeClr val="tx1"/>
                </a:solidFill>
                <a:latin typeface="Meiryo UI" panose="020B0604030504040204" pitchFamily="50" charset="-128"/>
                <a:ea typeface="Meiryo UI" panose="020B0604030504040204" pitchFamily="50" charset="-128"/>
              </a:rPr>
              <a:t>、比較的テクノロジーの熟度が高く、世界的に見ても課題解決の実績が上がっている</a:t>
            </a:r>
            <a:r>
              <a:rPr lang="ja-JP" altLang="en-US" sz="1600" dirty="0" smtClean="0">
                <a:solidFill>
                  <a:schemeClr val="tx1"/>
                </a:solidFill>
                <a:latin typeface="Meiryo UI" panose="020B0604030504040204" pitchFamily="50" charset="-128"/>
                <a:ea typeface="Meiryo UI" panose="020B0604030504040204" pitchFamily="50" charset="-128"/>
              </a:rPr>
              <a:t>分野のうち、</a:t>
            </a:r>
            <a:r>
              <a:rPr lang="ja-JP" altLang="en-US" sz="1600" dirty="0">
                <a:solidFill>
                  <a:schemeClr val="tx1"/>
                </a:solidFill>
                <a:latin typeface="Meiryo UI" panose="020B0604030504040204" pitchFamily="50" charset="-128"/>
                <a:ea typeface="Meiryo UI" panose="020B0604030504040204" pitchFamily="50" charset="-128"/>
              </a:rPr>
              <a:t>当面、次の分野から検討・実践に取り組むものとする。</a:t>
            </a:r>
            <a:endParaRPr lang="en-US" altLang="ja-JP" sz="1600" dirty="0">
              <a:solidFill>
                <a:schemeClr val="tx1"/>
              </a:solidFill>
              <a:latin typeface="Meiryo UI" panose="020B0604030504040204" pitchFamily="50" charset="-128"/>
              <a:ea typeface="Meiryo UI" panose="020B0604030504040204" pitchFamily="50" charset="-128"/>
            </a:endParaRPr>
          </a:p>
          <a:p>
            <a:endParaRPr lang="en-US" altLang="ja-JP" sz="500" dirty="0" smtClean="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500" b="1" dirty="0" smtClean="0">
                <a:solidFill>
                  <a:schemeClr val="tx1"/>
                </a:solidFill>
                <a:latin typeface="Meiryo UI" panose="020B0604030504040204" pitchFamily="50" charset="-128"/>
                <a:ea typeface="Meiryo UI" panose="020B0604030504040204" pitchFamily="50" charset="-128"/>
              </a:rPr>
              <a:t>① モビリティ</a:t>
            </a:r>
            <a:r>
              <a:rPr lang="ja-JP" altLang="en-US" sz="1500" dirty="0">
                <a:solidFill>
                  <a:schemeClr val="tx1"/>
                </a:solidFill>
                <a:latin typeface="Meiryo UI" panose="020B0604030504040204" pitchFamily="50" charset="-128"/>
                <a:ea typeface="Meiryo UI" panose="020B0604030504040204" pitchFamily="50" charset="-128"/>
              </a:rPr>
              <a:t>（</a:t>
            </a:r>
            <a:r>
              <a:rPr lang="en-US" altLang="ja-JP" sz="1500" dirty="0">
                <a:solidFill>
                  <a:schemeClr val="tx1"/>
                </a:solidFill>
                <a:latin typeface="Meiryo UI" panose="020B0604030504040204" pitchFamily="50" charset="-128"/>
                <a:ea typeface="Meiryo UI" panose="020B0604030504040204" pitchFamily="50" charset="-128"/>
              </a:rPr>
              <a:t>MaaS</a:t>
            </a:r>
            <a:r>
              <a:rPr lang="ja-JP" altLang="en-US" sz="1500" dirty="0" err="1">
                <a:solidFill>
                  <a:schemeClr val="tx1"/>
                </a:solidFill>
                <a:latin typeface="Meiryo UI" panose="020B0604030504040204" pitchFamily="50" charset="-128"/>
                <a:ea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rPr>
              <a:t>自動運転等）</a:t>
            </a:r>
            <a:endParaRPr lang="en-US" altLang="ja-JP" sz="1500" dirty="0">
              <a:solidFill>
                <a:schemeClr val="tx1"/>
              </a:solidFill>
              <a:latin typeface="Meiryo UI" panose="020B0604030504040204" pitchFamily="50" charset="-128"/>
              <a:ea typeface="Meiryo UI" panose="020B0604030504040204" pitchFamily="50" charset="-128"/>
            </a:endParaRPr>
          </a:p>
          <a:p>
            <a:r>
              <a:rPr lang="ja-JP" altLang="en-US" sz="1500" dirty="0" smtClean="0">
                <a:solidFill>
                  <a:schemeClr val="tx1"/>
                </a:solidFill>
                <a:latin typeface="Meiryo UI" panose="020B0604030504040204" pitchFamily="50" charset="-128"/>
                <a:ea typeface="Meiryo UI" panose="020B0604030504040204" pitchFamily="50" charset="-128"/>
              </a:rPr>
              <a:t>　　　－</a:t>
            </a:r>
            <a:r>
              <a:rPr lang="en-US" altLang="ja-JP" sz="1500" dirty="0" smtClean="0">
                <a:solidFill>
                  <a:schemeClr val="tx1"/>
                </a:solidFill>
                <a:latin typeface="Meiryo UI" panose="020B0604030504040204" pitchFamily="50" charset="-128"/>
                <a:ea typeface="Meiryo UI" panose="020B0604030504040204" pitchFamily="50" charset="-128"/>
              </a:rPr>
              <a:t> </a:t>
            </a:r>
            <a:r>
              <a:rPr lang="en-US" altLang="ja-JP" sz="1500" dirty="0">
                <a:solidFill>
                  <a:schemeClr val="tx1"/>
                </a:solidFill>
                <a:latin typeface="Meiryo UI" panose="020B0604030504040204" pitchFamily="50" charset="-128"/>
                <a:ea typeface="Meiryo UI" panose="020B0604030504040204" pitchFamily="50" charset="-128"/>
              </a:rPr>
              <a:t>MaaS</a:t>
            </a:r>
            <a:r>
              <a:rPr lang="ja-JP" altLang="en-US" sz="1500" dirty="0" err="1">
                <a:solidFill>
                  <a:schemeClr val="tx1"/>
                </a:solidFill>
                <a:latin typeface="Meiryo UI" panose="020B0604030504040204" pitchFamily="50" charset="-128"/>
                <a:ea typeface="Meiryo UI" panose="020B0604030504040204" pitchFamily="50" charset="-128"/>
              </a:rPr>
              <a:t>はヘル</a:t>
            </a:r>
            <a:r>
              <a:rPr lang="ja-JP" altLang="en-US" sz="1500" dirty="0">
                <a:solidFill>
                  <a:schemeClr val="tx1"/>
                </a:solidFill>
                <a:latin typeface="Meiryo UI" panose="020B0604030504040204" pitchFamily="50" charset="-128"/>
                <a:ea typeface="Meiryo UI" panose="020B0604030504040204" pitchFamily="50" charset="-128"/>
              </a:rPr>
              <a:t>シンキ等の実例あり。自動運転は、基盤技術が実用化レベルにある</a:t>
            </a:r>
            <a:r>
              <a:rPr lang="ja-JP" altLang="en-US" sz="1500" dirty="0" smtClean="0">
                <a:solidFill>
                  <a:schemeClr val="tx1"/>
                </a:solidFill>
                <a:latin typeface="Meiryo UI" panose="020B0604030504040204" pitchFamily="50" charset="-128"/>
                <a:ea typeface="Meiryo UI" panose="020B0604030504040204" pitchFamily="50" charset="-128"/>
              </a:rPr>
              <a:t>。</a:t>
            </a:r>
            <a:endParaRPr lang="en-US" altLang="ja-JP" sz="1500" dirty="0">
              <a:solidFill>
                <a:schemeClr val="tx1"/>
              </a:solidFill>
              <a:latin typeface="Meiryo UI" panose="020B0604030504040204" pitchFamily="50" charset="-128"/>
              <a:ea typeface="Meiryo UI" panose="020B0604030504040204" pitchFamily="50" charset="-128"/>
            </a:endParaRPr>
          </a:p>
          <a:p>
            <a:endParaRPr lang="en-US" altLang="ja-JP" sz="500" dirty="0" smtClean="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r>
              <a:rPr lang="ja-JP" altLang="en-US" sz="1500" b="1" dirty="0" smtClean="0">
                <a:solidFill>
                  <a:schemeClr val="tx1"/>
                </a:solidFill>
                <a:latin typeface="Meiryo UI" panose="020B0604030504040204" pitchFamily="50" charset="-128"/>
                <a:ea typeface="Meiryo UI" panose="020B0604030504040204" pitchFamily="50" charset="-128"/>
              </a:rPr>
              <a:t>② 行政</a:t>
            </a:r>
            <a:r>
              <a:rPr lang="ja-JP" altLang="en-US" sz="1500" b="1" dirty="0">
                <a:solidFill>
                  <a:schemeClr val="tx1"/>
                </a:solidFill>
                <a:latin typeface="Meiryo UI" panose="020B0604030504040204" pitchFamily="50" charset="-128"/>
                <a:ea typeface="Meiryo UI" panose="020B0604030504040204" pitchFamily="50" charset="-128"/>
              </a:rPr>
              <a:t>手続きの電子化</a:t>
            </a:r>
            <a:r>
              <a:rPr lang="ja-JP" altLang="en-US" sz="1500" dirty="0">
                <a:solidFill>
                  <a:schemeClr val="tx1"/>
                </a:solidFill>
                <a:latin typeface="Meiryo UI" panose="020B0604030504040204" pitchFamily="50" charset="-128"/>
                <a:ea typeface="Meiryo UI" panose="020B0604030504040204" pitchFamily="50" charset="-128"/>
              </a:rPr>
              <a:t>（市民利便性</a:t>
            </a:r>
            <a:r>
              <a:rPr lang="en-US" altLang="ja-JP" sz="1500" dirty="0">
                <a:solidFill>
                  <a:schemeClr val="tx1"/>
                </a:solidFill>
                <a:latin typeface="Meiryo UI" panose="020B0604030504040204" pitchFamily="50" charset="-128"/>
                <a:ea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rPr>
              <a:t>行政の</a:t>
            </a:r>
            <a:r>
              <a:rPr lang="ja-JP" altLang="en-US" sz="1500" dirty="0" smtClean="0">
                <a:solidFill>
                  <a:schemeClr val="tx1"/>
                </a:solidFill>
                <a:latin typeface="Meiryo UI" panose="020B0604030504040204" pitchFamily="50" charset="-128"/>
                <a:ea typeface="Meiryo UI" panose="020B0604030504040204" pitchFamily="50" charset="-128"/>
              </a:rPr>
              <a:t>デジタルトランスフォーメーション</a:t>
            </a:r>
            <a:r>
              <a:rPr lang="en-US" altLang="ja-JP" sz="1500" dirty="0" smtClean="0">
                <a:solidFill>
                  <a:schemeClr val="tx1"/>
                </a:solidFill>
                <a:latin typeface="Meiryo UI" panose="020B0604030504040204" pitchFamily="50" charset="-128"/>
                <a:ea typeface="Meiryo UI" panose="020B0604030504040204" pitchFamily="50" charset="-128"/>
              </a:rPr>
              <a:t>*</a:t>
            </a:r>
            <a:r>
              <a:rPr lang="ja-JP" altLang="en-US" sz="1500" dirty="0" smtClean="0">
                <a:solidFill>
                  <a:schemeClr val="tx1"/>
                </a:solidFill>
                <a:latin typeface="Meiryo UI" panose="020B0604030504040204" pitchFamily="50" charset="-128"/>
                <a:ea typeface="Meiryo UI" panose="020B0604030504040204" pitchFamily="50" charset="-128"/>
              </a:rPr>
              <a:t>）</a:t>
            </a:r>
            <a:endParaRPr lang="en-US" altLang="ja-JP" sz="1500" dirty="0">
              <a:solidFill>
                <a:schemeClr val="tx1"/>
              </a:solidFill>
              <a:latin typeface="Meiryo UI" panose="020B0604030504040204" pitchFamily="50" charset="-128"/>
              <a:ea typeface="Meiryo UI" panose="020B0604030504040204" pitchFamily="50" charset="-128"/>
            </a:endParaRPr>
          </a:p>
          <a:p>
            <a:r>
              <a:rPr lang="ja-JP" altLang="en-US" sz="1500" dirty="0" smtClean="0">
                <a:solidFill>
                  <a:schemeClr val="tx1"/>
                </a:solidFill>
                <a:latin typeface="Meiryo UI" panose="020B0604030504040204" pitchFamily="50" charset="-128"/>
                <a:ea typeface="Meiryo UI" panose="020B0604030504040204" pitchFamily="50" charset="-128"/>
              </a:rPr>
              <a:t>　　　－　エストニア</a:t>
            </a:r>
            <a:r>
              <a:rPr lang="ja-JP" altLang="en-US" sz="1500" dirty="0">
                <a:solidFill>
                  <a:schemeClr val="tx1"/>
                </a:solidFill>
                <a:latin typeface="Meiryo UI" panose="020B0604030504040204" pitchFamily="50" charset="-128"/>
                <a:ea typeface="Meiryo UI" panose="020B0604030504040204" pitchFamily="50" charset="-128"/>
              </a:rPr>
              <a:t>の実例あり。大阪市においても取組みに向けて検討中。</a:t>
            </a:r>
            <a:endParaRPr lang="en-US" altLang="ja-JP" sz="15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640316" y="6346340"/>
            <a:ext cx="4863832" cy="415498"/>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050" b="1" dirty="0" smtClean="0">
                <a:latin typeface="Meiryo UI" panose="020B0604030504040204" pitchFamily="50" charset="-128"/>
                <a:ea typeface="Meiryo UI" panose="020B0604030504040204" pitchFamily="50" charset="-128"/>
              </a:rPr>
              <a:t>デジタルトランスフォーメーション（</a:t>
            </a:r>
            <a:r>
              <a:rPr kumimoji="1" lang="en-US" altLang="ja-JP" sz="1050" b="1" dirty="0" smtClean="0">
                <a:latin typeface="Meiryo UI" panose="020B0604030504040204" pitchFamily="50" charset="-128"/>
                <a:ea typeface="Meiryo UI" panose="020B0604030504040204" pitchFamily="50" charset="-128"/>
              </a:rPr>
              <a:t>Digital transformation ; DX</a:t>
            </a:r>
            <a:r>
              <a:rPr kumimoji="1" lang="ja-JP" altLang="en-US" sz="1050" b="1" dirty="0">
                <a:latin typeface="Meiryo UI" panose="020B0604030504040204" pitchFamily="50" charset="-128"/>
                <a:ea typeface="Meiryo UI" panose="020B0604030504040204" pitchFamily="50" charset="-128"/>
              </a:rPr>
              <a:t>）と</a:t>
            </a:r>
            <a:r>
              <a:rPr kumimoji="1" lang="ja-JP" altLang="en-US" sz="1050" b="1" dirty="0" smtClean="0">
                <a:latin typeface="Meiryo UI" panose="020B0604030504040204" pitchFamily="50" charset="-128"/>
                <a:ea typeface="Meiryo UI" panose="020B0604030504040204" pitchFamily="50" charset="-128"/>
              </a:rPr>
              <a:t>は</a:t>
            </a:r>
            <a:endParaRPr kumimoji="1" lang="en-US" altLang="ja-JP" sz="1050" dirty="0" smtClean="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ja-JP" altLang="en-US" sz="1050" dirty="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IT</a:t>
            </a:r>
            <a:r>
              <a:rPr kumimoji="1" lang="ja-JP" altLang="en-US" sz="1050" dirty="0">
                <a:latin typeface="Meiryo UI" panose="020B0604030504040204" pitchFamily="50" charset="-128"/>
                <a:ea typeface="Meiryo UI" panose="020B0604030504040204" pitchFamily="50" charset="-128"/>
              </a:rPr>
              <a:t>の浸透が、人々の生活をあらゆる面でより良い方向</a:t>
            </a:r>
            <a:r>
              <a:rPr kumimoji="1" lang="ja-JP" altLang="en-US" sz="1050" dirty="0" smtClean="0">
                <a:latin typeface="Meiryo UI" panose="020B0604030504040204" pitchFamily="50" charset="-128"/>
                <a:ea typeface="Meiryo UI" panose="020B0604030504040204" pitchFamily="50" charset="-128"/>
              </a:rPr>
              <a:t>に変化</a:t>
            </a:r>
            <a:r>
              <a:rPr kumimoji="1" lang="ja-JP" altLang="en-US" sz="1050" dirty="0">
                <a:latin typeface="Meiryo UI" panose="020B0604030504040204" pitchFamily="50" charset="-128"/>
                <a:ea typeface="Meiryo UI" panose="020B0604030504040204" pitchFamily="50" charset="-128"/>
              </a:rPr>
              <a:t>させる」という概念</a:t>
            </a:r>
          </a:p>
        </p:txBody>
      </p:sp>
    </p:spTree>
    <p:extLst>
      <p:ext uri="{BB962C8B-B14F-4D97-AF65-F5344CB8AC3E}">
        <p14:creationId xmlns:p14="http://schemas.microsoft.com/office/powerpoint/2010/main" val="1136397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ドーナツ 19"/>
          <p:cNvSpPr/>
          <p:nvPr/>
        </p:nvSpPr>
        <p:spPr>
          <a:xfrm>
            <a:off x="514828" y="3088229"/>
            <a:ext cx="3528000" cy="3204000"/>
          </a:xfrm>
          <a:prstGeom prst="donut">
            <a:avLst>
              <a:gd name="adj" fmla="val 1422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スライド番号プレースホルダー 3"/>
          <p:cNvSpPr>
            <a:spLocks noGrp="1"/>
          </p:cNvSpPr>
          <p:nvPr>
            <p:ph type="sldNum" sz="quarter" idx="12"/>
          </p:nvPr>
        </p:nvSpPr>
        <p:spPr>
          <a:xfrm>
            <a:off x="6953581" y="6446839"/>
            <a:ext cx="2057400" cy="365125"/>
          </a:xfrm>
        </p:spPr>
        <p:txBody>
          <a:bodyPr>
            <a:normAutofit/>
          </a:bodyPr>
          <a:lstStyle/>
          <a:p>
            <a:fld id="{16CAA1F7-03B4-4FB3-9DB5-91F3A0C0A1B4}" type="slidenum">
              <a:rPr kumimoji="1" lang="ja-JP" altLang="en-US" sz="1200" smtClean="0"/>
              <a:t>15</a:t>
            </a:fld>
            <a:endParaRPr kumimoji="1" lang="ja-JP" altLang="en-US" sz="1200"/>
          </a:p>
        </p:txBody>
      </p:sp>
      <p:sp>
        <p:nvSpPr>
          <p:cNvPr id="5" name="テキスト ボックス 4">
            <a:extLst>
              <a:ext uri="{FF2B5EF4-FFF2-40B4-BE49-F238E27FC236}">
                <a16:creationId xmlns:a16="http://schemas.microsoft.com/office/drawing/2014/main" id="{9B988DFD-9F13-41E0-AED6-7C471681D15E}"/>
              </a:ext>
            </a:extLst>
          </p:cNvPr>
          <p:cNvSpPr txBox="1"/>
          <p:nvPr/>
        </p:nvSpPr>
        <p:spPr>
          <a:xfrm>
            <a:off x="1806077" y="134843"/>
            <a:ext cx="5832046"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人</a:t>
            </a:r>
            <a:r>
              <a:rPr kumimoji="1" lang="ja-JP" altLang="en-US" sz="2400" b="1" dirty="0" smtClean="0">
                <a:latin typeface="Meiryo UI" panose="020B0604030504040204" pitchFamily="50" charset="-128"/>
                <a:ea typeface="Meiryo UI" panose="020B0604030504040204" pitchFamily="50" charset="-128"/>
              </a:rPr>
              <a:t>を中心に置いた“ヒューマン・スマートシティ”</a:t>
            </a:r>
            <a:endParaRPr kumimoji="1" lang="ja-JP" altLang="en-US" sz="24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216307" y="686079"/>
            <a:ext cx="8784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図 6"/>
          <p:cNvPicPr>
            <a:picLocks noChangeAspect="1"/>
          </p:cNvPicPr>
          <p:nvPr/>
        </p:nvPicPr>
        <p:blipFill rotWithShape="1">
          <a:blip r:embed="rId2"/>
          <a:srcRect l="7146" r="5564"/>
          <a:stretch/>
        </p:blipFill>
        <p:spPr>
          <a:xfrm>
            <a:off x="4529710" y="3298889"/>
            <a:ext cx="4540517" cy="2876184"/>
          </a:xfrm>
          <a:prstGeom prst="rect">
            <a:avLst/>
          </a:prstGeom>
        </p:spPr>
      </p:pic>
      <p:pic>
        <p:nvPicPr>
          <p:cNvPr id="8" name="図 7"/>
          <p:cNvPicPr>
            <a:picLocks noChangeAspect="1"/>
          </p:cNvPicPr>
          <p:nvPr/>
        </p:nvPicPr>
        <p:blipFill>
          <a:blip r:embed="rId3"/>
          <a:stretch>
            <a:fillRect/>
          </a:stretch>
        </p:blipFill>
        <p:spPr>
          <a:xfrm>
            <a:off x="1819932" y="4236717"/>
            <a:ext cx="958611" cy="949856"/>
          </a:xfrm>
          <a:prstGeom prst="rect">
            <a:avLst/>
          </a:prstGeom>
        </p:spPr>
      </p:pic>
      <p:sp>
        <p:nvSpPr>
          <p:cNvPr id="9" name="正方形/長方形 8"/>
          <p:cNvSpPr/>
          <p:nvPr/>
        </p:nvSpPr>
        <p:spPr>
          <a:xfrm>
            <a:off x="4802763" y="3298889"/>
            <a:ext cx="843384" cy="590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43237" y="2944679"/>
            <a:ext cx="1512000" cy="360000"/>
          </a:xfrm>
          <a:prstGeom prst="roundRect">
            <a:avLst/>
          </a:prstGeom>
          <a:solidFill>
            <a:schemeClr val="accent1">
              <a:lumMod val="75000"/>
            </a:schemeClr>
          </a:solid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 モビリティ</a:t>
            </a:r>
            <a:endParaRPr kumimoji="1" lang="ja-JP" altLang="en-US" sz="13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3" name="角丸四角形 12"/>
          <p:cNvSpPr/>
          <p:nvPr/>
        </p:nvSpPr>
        <p:spPr>
          <a:xfrm>
            <a:off x="190974" y="3928969"/>
            <a:ext cx="1512000" cy="360000"/>
          </a:xfrm>
          <a:prstGeom prst="roundRect">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 エコノミー</a:t>
            </a:r>
            <a:endParaRPr kumimoji="1" lang="ja-JP" altLang="en-US" sz="13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5" name="角丸四角形 14"/>
          <p:cNvSpPr/>
          <p:nvPr/>
        </p:nvSpPr>
        <p:spPr>
          <a:xfrm>
            <a:off x="2895501" y="5132686"/>
            <a:ext cx="1512000" cy="360000"/>
          </a:xfrm>
          <a:prstGeom prst="roundRect">
            <a:avLst/>
          </a:prstGeom>
          <a:solidFill>
            <a:srgbClr val="7030A0"/>
          </a:solidFill>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 ヘルスケア</a:t>
            </a:r>
            <a:endParaRPr kumimoji="1" lang="ja-JP" altLang="en-US" sz="13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6" name="角丸四角形 15"/>
          <p:cNvSpPr/>
          <p:nvPr/>
        </p:nvSpPr>
        <p:spPr>
          <a:xfrm>
            <a:off x="190974" y="5132686"/>
            <a:ext cx="1512000" cy="360000"/>
          </a:xfrm>
          <a:prstGeom prst="roundRect">
            <a:avLst/>
          </a:prstGeom>
          <a:solidFill>
            <a:srgbClr val="FF0000"/>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 エネルギー</a:t>
            </a:r>
            <a:endParaRPr kumimoji="1" lang="ja-JP" altLang="en-US" sz="13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 name="角丸四角形 16"/>
          <p:cNvSpPr/>
          <p:nvPr/>
        </p:nvSpPr>
        <p:spPr>
          <a:xfrm>
            <a:off x="1543237" y="5999607"/>
            <a:ext cx="1512000" cy="360000"/>
          </a:xfrm>
          <a:prstGeom prst="roundRect">
            <a:avLst/>
          </a:prstGeom>
          <a:solidFill>
            <a:schemeClr val="bg2">
              <a:lumMod val="50000"/>
            </a:schemeClr>
          </a:solidFill>
          <a:ln>
            <a:solidFill>
              <a:schemeClr val="bg2">
                <a:lumMod val="50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 ガバナンス</a:t>
            </a:r>
            <a:endParaRPr kumimoji="1" lang="ja-JP" altLang="en-US" sz="13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8" name="角丸四角形 17"/>
          <p:cNvSpPr/>
          <p:nvPr/>
        </p:nvSpPr>
        <p:spPr>
          <a:xfrm>
            <a:off x="2895501" y="3928969"/>
            <a:ext cx="1512000" cy="360000"/>
          </a:xfrm>
          <a:prstGeom prst="roundRect">
            <a:avLst/>
          </a:prstGeom>
          <a:solidFill>
            <a:schemeClr val="accent4"/>
          </a:solidFill>
          <a:ln>
            <a:solidFill>
              <a:schemeClr val="accent4"/>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 リビング</a:t>
            </a:r>
            <a:endParaRPr kumimoji="1" lang="ja-JP" altLang="en-US" sz="13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927079" y="1036178"/>
            <a:ext cx="7590041" cy="923330"/>
          </a:xfrm>
          <a:prstGeom prst="rect">
            <a:avLst/>
          </a:prstGeom>
          <a:noFill/>
          <a:effectLst/>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rPr>
              <a:t>大阪のスマートシティは、住民の</a:t>
            </a:r>
            <a:r>
              <a:rPr kumimoji="1" lang="en-US" altLang="ja-JP" dirty="0" err="1" smtClean="0">
                <a:latin typeface="Meiryo UI" panose="020B0604030504040204" pitchFamily="50" charset="-128"/>
                <a:ea typeface="Meiryo UI" panose="020B0604030504040204" pitchFamily="50" charset="-128"/>
              </a:rPr>
              <a:t>QoL</a:t>
            </a:r>
            <a:r>
              <a:rPr kumimoji="1" lang="ja-JP" altLang="en-US" dirty="0" smtClean="0">
                <a:latin typeface="Meiryo UI" panose="020B0604030504040204" pitchFamily="50" charset="-128"/>
                <a:ea typeface="Meiryo UI" panose="020B0604030504040204" pitchFamily="50" charset="-128"/>
              </a:rPr>
              <a:t>を中心に据え、先端テクノロジーを使って身近なサービスを、出来ることから積極的に着手し、安心・便利で楽しく暮らせる街を実現する。</a:t>
            </a:r>
            <a:endParaRPr kumimoji="1" lang="ja-JP" altLang="en-US"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313530" y="2309607"/>
            <a:ext cx="4068000" cy="369332"/>
          </a:xfrm>
          <a:prstGeom prst="rect">
            <a:avLst/>
          </a:prstGeom>
          <a:solidFill>
            <a:schemeClr val="tx2"/>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oAutofit/>
          </a:bodyPr>
          <a:lstStyle/>
          <a:p>
            <a:pPr algn="ctr"/>
            <a:r>
              <a:rPr kumimoji="1" lang="ja-JP" altLang="en-US"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住民</a:t>
            </a:r>
            <a:r>
              <a:rPr kumimoji="1" lang="ja-JP" altLang="en-US"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a:t>
            </a:r>
            <a:r>
              <a:rPr kumimoji="1" lang="en-US" altLang="ja-JP" b="1" dirty="0" err="1"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QoL</a:t>
            </a:r>
            <a:r>
              <a:rPr kumimoji="1" lang="ja-JP" altLang="en-US"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を中心にしたスマートシティ</a:t>
            </a:r>
            <a:endParaRPr kumimoji="1" lang="ja-JP" altLang="en-US"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4836249" y="2309607"/>
            <a:ext cx="4068000" cy="369332"/>
          </a:xfrm>
          <a:prstGeom prst="rect">
            <a:avLst/>
          </a:prstGeom>
          <a:solidFill>
            <a:schemeClr val="tx2"/>
          </a:solidFill>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noAutofit/>
          </a:bodyPr>
          <a:lstStyle/>
          <a:p>
            <a:pPr algn="ctr"/>
            <a:r>
              <a:rPr kumimoji="1" lang="ja-JP" altLang="en-US"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テクノロジー</a:t>
            </a:r>
            <a:r>
              <a:rPr kumimoji="1" lang="ja-JP" altLang="en-US"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を活かした</a:t>
            </a:r>
            <a:r>
              <a:rPr kumimoji="1" lang="ja-JP" altLang="en-US" b="1"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質の高いサービス</a:t>
            </a:r>
            <a:endParaRPr kumimoji="1" lang="ja-JP" altLang="en-US"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08037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楕円 13"/>
          <p:cNvSpPr/>
          <p:nvPr/>
        </p:nvSpPr>
        <p:spPr>
          <a:xfrm>
            <a:off x="1142855" y="5018790"/>
            <a:ext cx="3892455" cy="1409769"/>
          </a:xfrm>
          <a:prstGeom prst="ellipse">
            <a:avLst/>
          </a:prstGeom>
          <a:solidFill>
            <a:schemeClr val="accent2">
              <a:lumMod val="20000"/>
              <a:lumOff val="8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4067871" y="5008879"/>
            <a:ext cx="4030822" cy="1409769"/>
          </a:xfrm>
          <a:prstGeom prst="ellipse">
            <a:avLst/>
          </a:prstGeom>
          <a:solidFill>
            <a:schemeClr val="accent2">
              <a:lumMod val="20000"/>
              <a:lumOff val="80000"/>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p:cNvSpPr/>
          <p:nvPr/>
        </p:nvSpPr>
        <p:spPr>
          <a:xfrm>
            <a:off x="3372877" y="1620873"/>
            <a:ext cx="5362074" cy="3095094"/>
          </a:xfrm>
          <a:prstGeom prst="ellipse">
            <a:avLst/>
          </a:prstGeom>
          <a:solidFill>
            <a:schemeClr val="accent2">
              <a:lumMod val="20000"/>
              <a:lumOff val="80000"/>
              <a:alpha val="5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 name="楕円 4"/>
          <p:cNvSpPr/>
          <p:nvPr/>
        </p:nvSpPr>
        <p:spPr>
          <a:xfrm>
            <a:off x="522231" y="1649587"/>
            <a:ext cx="5295873" cy="3095094"/>
          </a:xfrm>
          <a:prstGeom prst="ellipse">
            <a:avLst/>
          </a:prstGeom>
          <a:solidFill>
            <a:schemeClr val="accent2">
              <a:lumMod val="20000"/>
              <a:lumOff val="80000"/>
              <a:alpha val="5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4" name="角丸四角形 33"/>
          <p:cNvSpPr/>
          <p:nvPr/>
        </p:nvSpPr>
        <p:spPr>
          <a:xfrm>
            <a:off x="3664806" y="2165859"/>
            <a:ext cx="5413879" cy="1152000"/>
          </a:xfrm>
          <a:prstGeom prst="roundRect">
            <a:avLst/>
          </a:prstGeom>
          <a:solidFill>
            <a:srgbClr val="FFFF00">
              <a:alpha val="5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3664808" y="3410809"/>
            <a:ext cx="5413877" cy="754069"/>
          </a:xfrm>
          <a:prstGeom prst="roundRect">
            <a:avLst/>
          </a:prstGeom>
          <a:solidFill>
            <a:srgbClr val="FFFF00">
              <a:alpha val="5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2"/>
          <a:srcRect t="29257" b="15886"/>
          <a:stretch/>
        </p:blipFill>
        <p:spPr>
          <a:xfrm>
            <a:off x="5732368" y="858213"/>
            <a:ext cx="1314056" cy="480569"/>
          </a:xfrm>
          <a:prstGeom prst="rect">
            <a:avLst/>
          </a:prstGeom>
        </p:spPr>
      </p:pic>
      <p:pic>
        <p:nvPicPr>
          <p:cNvPr id="7" name="図 6"/>
          <p:cNvPicPr>
            <a:picLocks noChangeAspect="1"/>
          </p:cNvPicPr>
          <p:nvPr/>
        </p:nvPicPr>
        <p:blipFill rotWithShape="1">
          <a:blip r:embed="rId3"/>
          <a:srcRect l="26642" r="27286"/>
          <a:stretch/>
        </p:blipFill>
        <p:spPr>
          <a:xfrm>
            <a:off x="2435495" y="846849"/>
            <a:ext cx="310297" cy="505135"/>
          </a:xfrm>
          <a:prstGeom prst="rect">
            <a:avLst/>
          </a:prstGeom>
        </p:spPr>
      </p:pic>
      <p:sp>
        <p:nvSpPr>
          <p:cNvPr id="6" name="台形 5"/>
          <p:cNvSpPr/>
          <p:nvPr/>
        </p:nvSpPr>
        <p:spPr>
          <a:xfrm>
            <a:off x="530177" y="4449240"/>
            <a:ext cx="8144576" cy="2073703"/>
          </a:xfrm>
          <a:prstGeom prst="trapezoid">
            <a:avLst>
              <a:gd name="adj" fmla="val 32116"/>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8" name="テキスト ボックス 7"/>
          <p:cNvSpPr txBox="1"/>
          <p:nvPr/>
        </p:nvSpPr>
        <p:spPr>
          <a:xfrm>
            <a:off x="927520" y="1371028"/>
            <a:ext cx="3276000" cy="523220"/>
          </a:xfrm>
          <a:prstGeom prst="rect">
            <a:avLst/>
          </a:prstGeom>
          <a:solidFill>
            <a:schemeClr val="accent1">
              <a:lumMod val="60000"/>
              <a:lumOff val="40000"/>
            </a:schemeClr>
          </a:solid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■住民サービス</a:t>
            </a:r>
            <a:endParaRPr kumimoji="1" lang="en-US" altLang="ja-JP" sz="1400" b="1"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＜住民</a:t>
            </a:r>
            <a:r>
              <a:rPr kumimoji="1" lang="ja-JP" altLang="en-US" sz="1400" dirty="0" smtClean="0">
                <a:latin typeface="Meiryo UI" panose="020B0604030504040204" pitchFamily="50" charset="-128"/>
                <a:ea typeface="Meiryo UI" panose="020B0604030504040204" pitchFamily="50" charset="-128"/>
              </a:rPr>
              <a:t>の</a:t>
            </a:r>
            <a:r>
              <a:rPr kumimoji="1" lang="en-US" altLang="ja-JP" sz="1400" dirty="0" err="1" smtClean="0">
                <a:latin typeface="Meiryo UI" panose="020B0604030504040204" pitchFamily="50" charset="-128"/>
                <a:ea typeface="Meiryo UI" panose="020B0604030504040204" pitchFamily="50" charset="-128"/>
              </a:rPr>
              <a:t>QoL</a:t>
            </a:r>
            <a:r>
              <a:rPr kumimoji="1" lang="ja-JP" altLang="en-US" sz="1400" dirty="0" smtClean="0">
                <a:latin typeface="Meiryo UI" panose="020B0604030504040204" pitchFamily="50" charset="-128"/>
                <a:ea typeface="Meiryo UI" panose="020B0604030504040204" pitchFamily="50" charset="-128"/>
              </a:rPr>
              <a:t>や</a:t>
            </a:r>
            <a:r>
              <a:rPr kumimoji="1" lang="ja-JP" altLang="en-US" sz="1400" dirty="0">
                <a:latin typeface="Meiryo UI" panose="020B0604030504040204" pitchFamily="50" charset="-128"/>
                <a:ea typeface="Meiryo UI" panose="020B0604030504040204" pitchFamily="50" charset="-128"/>
              </a:rPr>
              <a:t>利便性の向上＞</a:t>
            </a:r>
          </a:p>
        </p:txBody>
      </p:sp>
      <p:sp>
        <p:nvSpPr>
          <p:cNvPr id="9" name="テキスト ボックス 8"/>
          <p:cNvSpPr txBox="1"/>
          <p:nvPr/>
        </p:nvSpPr>
        <p:spPr>
          <a:xfrm>
            <a:off x="5009361" y="1364416"/>
            <a:ext cx="3252425" cy="523220"/>
          </a:xfrm>
          <a:prstGeom prst="rect">
            <a:avLst/>
          </a:prstGeom>
          <a:solidFill>
            <a:schemeClr val="accent1">
              <a:lumMod val="60000"/>
              <a:lumOff val="40000"/>
            </a:schemeClr>
          </a:solidFill>
        </p:spPr>
        <p:txBody>
          <a:bodyPr wrap="square" rtlCol="0">
            <a:spAutoFit/>
          </a:bodyPr>
          <a:lstStyle/>
          <a:p>
            <a:pPr algn="ctr"/>
            <a:r>
              <a:rPr kumimoji="1" lang="ja-JP" altLang="en-US" sz="1400" b="1" dirty="0">
                <a:latin typeface="Meiryo UI" panose="020B0604030504040204" pitchFamily="50" charset="-128"/>
                <a:ea typeface="Meiryo UI" panose="020B0604030504040204" pitchFamily="50" charset="-128"/>
              </a:rPr>
              <a:t>■都市戦略（ビジョン）</a:t>
            </a:r>
          </a:p>
          <a:p>
            <a:pPr algn="ctr"/>
            <a:r>
              <a:rPr kumimoji="1" lang="ja-JP" altLang="en-US" sz="1400" dirty="0">
                <a:latin typeface="Meiryo UI" panose="020B0604030504040204" pitchFamily="50" charset="-128"/>
                <a:ea typeface="Meiryo UI" panose="020B0604030504040204" pitchFamily="50" charset="-128"/>
              </a:rPr>
              <a:t>＜都市機能の強化や都市課題の解決＞</a:t>
            </a:r>
            <a:endParaRPr kumimoji="1" lang="en-US" altLang="ja-JP" sz="1400"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4"/>
          <a:stretch>
            <a:fillRect/>
          </a:stretch>
        </p:blipFill>
        <p:spPr>
          <a:xfrm>
            <a:off x="1016625" y="5470005"/>
            <a:ext cx="495652" cy="451230"/>
          </a:xfrm>
          <a:prstGeom prst="rect">
            <a:avLst/>
          </a:prstGeom>
        </p:spPr>
      </p:pic>
      <p:sp>
        <p:nvSpPr>
          <p:cNvPr id="2" name="テキスト ボックス 1">
            <a:extLst>
              <a:ext uri="{FF2B5EF4-FFF2-40B4-BE49-F238E27FC236}">
                <a16:creationId xmlns:a16="http://schemas.microsoft.com/office/drawing/2014/main" id="{4413EC68-31F8-4627-95EF-0EB83D13F195}"/>
              </a:ext>
            </a:extLst>
          </p:cNvPr>
          <p:cNvSpPr txBox="1"/>
          <p:nvPr/>
        </p:nvSpPr>
        <p:spPr>
          <a:xfrm>
            <a:off x="999081" y="2091898"/>
            <a:ext cx="2486578" cy="2154436"/>
          </a:xfrm>
          <a:prstGeom prst="rect">
            <a:avLst/>
          </a:prstGeom>
          <a:noFill/>
        </p:spPr>
        <p:txBody>
          <a:bodyPr wrap="none" rtlCol="0">
            <a:spAutoFit/>
          </a:bodyPr>
          <a:lstStyle/>
          <a:p>
            <a:pPr algn="ctr"/>
            <a:r>
              <a:rPr kumimoji="1" lang="ja-JP" altLang="en-US" sz="1300" dirty="0">
                <a:latin typeface="Meiryo UI" panose="020B0604030504040204" pitchFamily="50" charset="-128"/>
                <a:ea typeface="Meiryo UI" panose="020B0604030504040204" pitchFamily="50" charset="-128"/>
              </a:rPr>
              <a:t>各種スマホアプリサービス</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（ゴミ、健康、防災、子育て　等）</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シェアリングエコノミー</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（駐車場・民泊・衣服・食　等）</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300" dirty="0">
                <a:latin typeface="Meiryo UI" panose="020B0604030504040204" pitchFamily="50" charset="-128"/>
                <a:ea typeface="Meiryo UI" panose="020B0604030504040204" pitchFamily="50" charset="-128"/>
              </a:rPr>
              <a:t>GPS</a:t>
            </a:r>
            <a:r>
              <a:rPr kumimoji="1" lang="ja-JP" altLang="en-US" sz="1300" dirty="0">
                <a:latin typeface="Meiryo UI" panose="020B0604030504040204" pitchFamily="50" charset="-128"/>
                <a:ea typeface="Meiryo UI" panose="020B0604030504040204" pitchFamily="50" charset="-128"/>
              </a:rPr>
              <a:t>端末</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（見守り・盗難・災害避難　等）</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デジタルマップ</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（移動・レジャー・防災　等）</a:t>
            </a:r>
            <a:endParaRPr kumimoji="1" lang="en-US" altLang="ja-JP" sz="1300" dirty="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FF40668F-DADD-4275-ABAA-E95E00010247}"/>
              </a:ext>
            </a:extLst>
          </p:cNvPr>
          <p:cNvSpPr txBox="1"/>
          <p:nvPr/>
        </p:nvSpPr>
        <p:spPr>
          <a:xfrm>
            <a:off x="3701676" y="2272052"/>
            <a:ext cx="1707520" cy="1862048"/>
          </a:xfrm>
          <a:prstGeom prst="rect">
            <a:avLst/>
          </a:prstGeom>
          <a:noFill/>
        </p:spPr>
        <p:txBody>
          <a:bodyPr wrap="none" rtlCol="0">
            <a:spAutoFit/>
          </a:bodyPr>
          <a:lstStyle/>
          <a:p>
            <a:pPr algn="ctr"/>
            <a:r>
              <a:rPr kumimoji="1" lang="en-US" altLang="ja-JP" sz="1300" dirty="0">
                <a:latin typeface="Meiryo UI" panose="020B0604030504040204" pitchFamily="50" charset="-128"/>
                <a:ea typeface="Meiryo UI" panose="020B0604030504040204" pitchFamily="50" charset="-128"/>
              </a:rPr>
              <a:t>MaaS</a:t>
            </a:r>
            <a:r>
              <a:rPr kumimoji="1" lang="ja-JP" altLang="en-US" sz="1300" dirty="0">
                <a:latin typeface="Meiryo UI" panose="020B0604030504040204" pitchFamily="50" charset="-128"/>
                <a:ea typeface="Meiryo UI" panose="020B0604030504040204" pitchFamily="50" charset="-128"/>
              </a:rPr>
              <a:t>・自動運転</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デジタル通貨・</a:t>
            </a:r>
            <a:r>
              <a:rPr kumimoji="1" lang="en-US" altLang="ja-JP" sz="1300" dirty="0">
                <a:latin typeface="Meiryo UI" panose="020B0604030504040204" pitchFamily="50" charset="-128"/>
                <a:ea typeface="Meiryo UI" panose="020B0604030504040204" pitchFamily="50" charset="-128"/>
              </a:rPr>
              <a:t>Wi-Fi</a:t>
            </a: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防犯カメラ・防災マップ</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遠隔診療・健康データ</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教育テック・観光</a:t>
            </a:r>
          </a:p>
        </p:txBody>
      </p:sp>
      <p:sp>
        <p:nvSpPr>
          <p:cNvPr id="18" name="テキスト ボックス 17">
            <a:extLst>
              <a:ext uri="{FF2B5EF4-FFF2-40B4-BE49-F238E27FC236}">
                <a16:creationId xmlns:a16="http://schemas.microsoft.com/office/drawing/2014/main" id="{9B988DFD-9F13-41E0-AED6-7C471681D15E}"/>
              </a:ext>
            </a:extLst>
          </p:cNvPr>
          <p:cNvSpPr txBox="1"/>
          <p:nvPr/>
        </p:nvSpPr>
        <p:spPr>
          <a:xfrm>
            <a:off x="1137720" y="381951"/>
            <a:ext cx="7124066" cy="400110"/>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スマートシティのソリューションと</a:t>
            </a:r>
            <a:r>
              <a:rPr kumimoji="1" lang="en-US" altLang="ja-JP" sz="2000" b="1" dirty="0">
                <a:latin typeface="Meiryo UI" panose="020B0604030504040204" pitchFamily="50" charset="-128"/>
                <a:ea typeface="Meiryo UI" panose="020B0604030504040204" pitchFamily="50" charset="-128"/>
              </a:rPr>
              <a:t>4</a:t>
            </a:r>
            <a:r>
              <a:rPr kumimoji="1" lang="ja-JP" altLang="en-US" sz="2000" b="1" dirty="0">
                <a:latin typeface="Meiryo UI" panose="020B0604030504040204" pitchFamily="50" charset="-128"/>
                <a:ea typeface="Meiryo UI" panose="020B0604030504040204" pitchFamily="50" charset="-128"/>
              </a:rPr>
              <a:t>つのフィールドの分布（イメージ）</a:t>
            </a:r>
          </a:p>
        </p:txBody>
      </p:sp>
      <p:sp>
        <p:nvSpPr>
          <p:cNvPr id="22" name="テキスト ボックス 21">
            <a:extLst>
              <a:ext uri="{FF2B5EF4-FFF2-40B4-BE49-F238E27FC236}">
                <a16:creationId xmlns:a16="http://schemas.microsoft.com/office/drawing/2014/main" id="{440599CB-CBA5-45E4-B43B-ACD656D6B4EA}"/>
              </a:ext>
            </a:extLst>
          </p:cNvPr>
          <p:cNvSpPr txBox="1"/>
          <p:nvPr/>
        </p:nvSpPr>
        <p:spPr>
          <a:xfrm>
            <a:off x="5552669" y="2188371"/>
            <a:ext cx="3042820" cy="2015936"/>
          </a:xfrm>
          <a:prstGeom prst="rect">
            <a:avLst/>
          </a:prstGeom>
          <a:noFill/>
        </p:spPr>
        <p:txBody>
          <a:bodyPr wrap="none" rtlCol="0">
            <a:spAutoFit/>
          </a:bodyPr>
          <a:lstStyle/>
          <a:p>
            <a:pPr algn="ctr"/>
            <a:r>
              <a:rPr kumimoji="1" lang="ja-JP" altLang="en-US" sz="1300" dirty="0">
                <a:latin typeface="Meiryo UI" panose="020B0604030504040204" pitchFamily="50" charset="-128"/>
                <a:ea typeface="Meiryo UI" panose="020B0604030504040204" pitchFamily="50" charset="-128"/>
              </a:rPr>
              <a:t>インフラメンテナンス</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（道路橋梁、水道管、施設等の最適化）</a:t>
            </a:r>
          </a:p>
          <a:p>
            <a:pPr algn="ct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次世代モビリティ</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（公共交通・マルチモーダル・駐車場）</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2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次世代ヘルスケア</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（ヘルスケア人材最適化・</a:t>
            </a:r>
            <a:endParaRPr kumimoji="1" lang="en-US" altLang="ja-JP" sz="13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保健医療データプラットフォーム）</a:t>
            </a:r>
            <a:endParaRPr kumimoji="1" lang="en-US" altLang="ja-JP" sz="13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413EC68-31F8-4627-95EF-0EB83D13F195}"/>
              </a:ext>
            </a:extLst>
          </p:cNvPr>
          <p:cNvSpPr txBox="1"/>
          <p:nvPr/>
        </p:nvSpPr>
        <p:spPr>
          <a:xfrm>
            <a:off x="4128008" y="5458640"/>
            <a:ext cx="851515" cy="584775"/>
          </a:xfrm>
          <a:prstGeom prst="rect">
            <a:avLst/>
          </a:prstGeom>
          <a:noFill/>
        </p:spPr>
        <p:txBody>
          <a:bodyPr wrap="none" rtlCol="0">
            <a:spAutoFit/>
          </a:bodyPr>
          <a:lstStyle/>
          <a:p>
            <a:pPr algn="ctr"/>
            <a:r>
              <a:rPr kumimoji="1" lang="ja-JP" altLang="en-US" sz="1300" dirty="0">
                <a:latin typeface="Meiryo UI" panose="020B0604030504040204" pitchFamily="50" charset="-128"/>
                <a:ea typeface="Meiryo UI" panose="020B0604030504040204" pitchFamily="50" charset="-128"/>
              </a:rPr>
              <a:t>規制緩和</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600" dirty="0">
              <a:latin typeface="Meiryo UI" panose="020B0604030504040204" pitchFamily="50" charset="-128"/>
              <a:ea typeface="Meiryo UI" panose="020B0604030504040204" pitchFamily="50" charset="-128"/>
            </a:endParaRPr>
          </a:p>
          <a:p>
            <a:pPr algn="ctr"/>
            <a:r>
              <a:rPr kumimoji="1" lang="en-US" altLang="ja-JP" sz="1300" dirty="0">
                <a:latin typeface="Meiryo UI" panose="020B0604030504040204" pitchFamily="50" charset="-128"/>
                <a:ea typeface="Meiryo UI" panose="020B0604030504040204" pitchFamily="50" charset="-128"/>
              </a:rPr>
              <a:t>IT</a:t>
            </a:r>
            <a:r>
              <a:rPr kumimoji="1" lang="ja-JP" altLang="en-US" sz="1300" dirty="0">
                <a:latin typeface="Meiryo UI" panose="020B0604030504040204" pitchFamily="50" charset="-128"/>
                <a:ea typeface="Meiryo UI" panose="020B0604030504040204" pitchFamily="50" charset="-128"/>
              </a:rPr>
              <a:t>人材</a:t>
            </a:r>
            <a:endParaRPr kumimoji="1" lang="en-US" altLang="ja-JP" sz="1300"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440599CB-CBA5-45E4-B43B-ACD656D6B4EA}"/>
              </a:ext>
            </a:extLst>
          </p:cNvPr>
          <p:cNvSpPr txBox="1"/>
          <p:nvPr/>
        </p:nvSpPr>
        <p:spPr>
          <a:xfrm>
            <a:off x="1797552" y="5239208"/>
            <a:ext cx="2143536" cy="1000274"/>
          </a:xfrm>
          <a:prstGeom prst="rect">
            <a:avLst/>
          </a:prstGeom>
          <a:noFill/>
        </p:spPr>
        <p:txBody>
          <a:bodyPr wrap="none" rtlCol="0">
            <a:spAutoFit/>
          </a:bodyPr>
          <a:lstStyle/>
          <a:p>
            <a:pPr algn="ctr"/>
            <a:r>
              <a:rPr kumimoji="1" lang="ja-JP" altLang="en-US" sz="1300" dirty="0">
                <a:latin typeface="Meiryo UI" panose="020B0604030504040204" pitchFamily="50" charset="-128"/>
                <a:ea typeface="Meiryo UI" panose="020B0604030504040204" pitchFamily="50" charset="-128"/>
              </a:rPr>
              <a:t>オープンデータ・自治体クラウド</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テレワーク・</a:t>
            </a:r>
            <a:r>
              <a:rPr kumimoji="1" lang="en-US" altLang="ja-JP" sz="1300" dirty="0">
                <a:latin typeface="Meiryo UI" panose="020B0604030504040204" pitchFamily="50" charset="-128"/>
                <a:ea typeface="Meiryo UI" panose="020B0604030504040204" pitchFamily="50" charset="-128"/>
              </a:rPr>
              <a:t>RPA</a:t>
            </a: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データマネジメント・</a:t>
            </a:r>
            <a:r>
              <a:rPr kumimoji="1" lang="en-US" altLang="ja-JP" sz="1300" dirty="0">
                <a:latin typeface="Meiryo UI" panose="020B0604030504040204" pitchFamily="50" charset="-128"/>
                <a:ea typeface="Meiryo UI" panose="020B0604030504040204" pitchFamily="50" charset="-128"/>
              </a:rPr>
              <a:t>EBPM</a:t>
            </a:r>
          </a:p>
        </p:txBody>
      </p:sp>
      <p:sp>
        <p:nvSpPr>
          <p:cNvPr id="25" name="テキスト ボックス 24">
            <a:extLst>
              <a:ext uri="{FF2B5EF4-FFF2-40B4-BE49-F238E27FC236}">
                <a16:creationId xmlns:a16="http://schemas.microsoft.com/office/drawing/2014/main" id="{440599CB-CBA5-45E4-B43B-ACD656D6B4EA}"/>
              </a:ext>
            </a:extLst>
          </p:cNvPr>
          <p:cNvSpPr txBox="1"/>
          <p:nvPr/>
        </p:nvSpPr>
        <p:spPr>
          <a:xfrm>
            <a:off x="5061966" y="5234463"/>
            <a:ext cx="2518638" cy="1000274"/>
          </a:xfrm>
          <a:prstGeom prst="rect">
            <a:avLst/>
          </a:prstGeom>
          <a:noFill/>
        </p:spPr>
        <p:txBody>
          <a:bodyPr wrap="none" rtlCol="0">
            <a:spAutoFit/>
          </a:bodyPr>
          <a:lstStyle/>
          <a:p>
            <a:pPr algn="ctr"/>
            <a:r>
              <a:rPr kumimoji="1" lang="en-US" altLang="ja-JP" sz="1300" dirty="0" err="1">
                <a:latin typeface="Meiryo UI" panose="020B0604030504040204" pitchFamily="50" charset="-128"/>
                <a:ea typeface="Meiryo UI" panose="020B0604030504040204" pitchFamily="50" charset="-128"/>
              </a:rPr>
              <a:t>IoT</a:t>
            </a:r>
            <a:r>
              <a:rPr kumimoji="1" lang="ja-JP" altLang="en-US" sz="1300" dirty="0">
                <a:latin typeface="Meiryo UI" panose="020B0604030504040204" pitchFamily="50" charset="-128"/>
                <a:ea typeface="Meiryo UI" panose="020B0604030504040204" pitchFamily="50" charset="-128"/>
              </a:rPr>
              <a:t>・ビックデータ・人工知能（</a:t>
            </a:r>
            <a:r>
              <a:rPr kumimoji="1" lang="en-US" altLang="ja-JP" sz="1300" dirty="0">
                <a:latin typeface="Meiryo UI" panose="020B0604030504040204" pitchFamily="50" charset="-128"/>
                <a:ea typeface="Meiryo UI" panose="020B0604030504040204" pitchFamily="50" charset="-128"/>
              </a:rPr>
              <a:t>AI</a:t>
            </a:r>
            <a:r>
              <a:rPr kumimoji="1" lang="ja-JP" altLang="en-US" sz="1300" dirty="0">
                <a:latin typeface="Meiryo UI" panose="020B0604030504040204" pitchFamily="50" charset="-128"/>
                <a:ea typeface="Meiryo UI" panose="020B0604030504040204" pitchFamily="50" charset="-128"/>
              </a:rPr>
              <a:t>）</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ロボット・ドローン・センサー</a:t>
            </a:r>
            <a:endParaRPr kumimoji="1" lang="en-US" altLang="ja-JP" sz="1300" dirty="0">
              <a:latin typeface="Meiryo UI" panose="020B0604030504040204" pitchFamily="50" charset="-128"/>
              <a:ea typeface="Meiryo UI" panose="020B0604030504040204" pitchFamily="50" charset="-128"/>
            </a:endParaRPr>
          </a:p>
          <a:p>
            <a:pPr algn="ct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300" dirty="0">
                <a:latin typeface="Meiryo UI" panose="020B0604030504040204" pitchFamily="50" charset="-128"/>
                <a:ea typeface="Meiryo UI" panose="020B0604030504040204" pitchFamily="50" charset="-128"/>
              </a:rPr>
              <a:t>セキュリティー・５</a:t>
            </a:r>
            <a:r>
              <a:rPr kumimoji="1" lang="en-US" altLang="ja-JP" sz="1300" dirty="0">
                <a:latin typeface="Meiryo UI" panose="020B0604030504040204" pitchFamily="50" charset="-128"/>
                <a:ea typeface="Meiryo UI" panose="020B0604030504040204" pitchFamily="50" charset="-128"/>
              </a:rPr>
              <a:t>G</a:t>
            </a:r>
            <a:r>
              <a:rPr kumimoji="1" lang="ja-JP" altLang="en-US" sz="1300" dirty="0">
                <a:latin typeface="Meiryo UI" panose="020B0604030504040204" pitchFamily="50" charset="-128"/>
                <a:ea typeface="Meiryo UI" panose="020B0604030504040204" pitchFamily="50" charset="-128"/>
              </a:rPr>
              <a:t>・クラウド</a:t>
            </a:r>
            <a:endParaRPr kumimoji="1" lang="en-US" altLang="ja-JP" sz="13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933466" y="4818202"/>
            <a:ext cx="2520000" cy="360000"/>
          </a:xfrm>
          <a:prstGeom prst="rect">
            <a:avLst/>
          </a:prstGeom>
          <a:solidFill>
            <a:schemeClr val="accent1">
              <a:lumMod val="60000"/>
              <a:lumOff val="40000"/>
            </a:schemeClr>
          </a:solidFill>
        </p:spPr>
        <p:txBody>
          <a:bodyPr wrap="square" rtlCol="0" anchor="ctr" anchorCtr="0">
            <a:spAutoFit/>
          </a:bodyPr>
          <a:lstStyle/>
          <a:p>
            <a:pPr algn="ctr"/>
            <a:r>
              <a:rPr kumimoji="1" lang="ja-JP" altLang="en-US" sz="1400" b="1" dirty="0">
                <a:latin typeface="Meiryo UI" panose="020B0604030504040204" pitchFamily="50" charset="-128"/>
                <a:ea typeface="Meiryo UI" panose="020B0604030504040204" pitchFamily="50" charset="-128"/>
              </a:rPr>
              <a:t>デジタル・ガバメント（官）</a:t>
            </a:r>
          </a:p>
        </p:txBody>
      </p:sp>
      <p:sp>
        <p:nvSpPr>
          <p:cNvPr id="17" name="テキスト ボックス 16"/>
          <p:cNvSpPr txBox="1"/>
          <p:nvPr/>
        </p:nvSpPr>
        <p:spPr>
          <a:xfrm>
            <a:off x="5115156" y="4809144"/>
            <a:ext cx="2520000" cy="360000"/>
          </a:xfrm>
          <a:prstGeom prst="rect">
            <a:avLst/>
          </a:prstGeom>
          <a:solidFill>
            <a:schemeClr val="accent1">
              <a:lumMod val="60000"/>
              <a:lumOff val="40000"/>
            </a:schemeClr>
          </a:solidFill>
        </p:spPr>
        <p:txBody>
          <a:bodyPr wrap="square" rtlCol="0" anchor="ctr" anchorCtr="0">
            <a:spAutoFit/>
          </a:bodyPr>
          <a:lstStyle/>
          <a:p>
            <a:pPr algn="r"/>
            <a:r>
              <a:rPr kumimoji="1" lang="ja-JP" altLang="en-US" sz="1400" b="1" dirty="0">
                <a:latin typeface="Meiryo UI" panose="020B0604030504040204" pitchFamily="50" charset="-128"/>
                <a:ea typeface="Meiryo UI" panose="020B0604030504040204" pitchFamily="50" charset="-128"/>
              </a:rPr>
              <a:t>デジタル・インダストリー（民）</a:t>
            </a:r>
          </a:p>
        </p:txBody>
      </p:sp>
      <p:sp>
        <p:nvSpPr>
          <p:cNvPr id="19" name="テキスト ボックス 18"/>
          <p:cNvSpPr txBox="1"/>
          <p:nvPr/>
        </p:nvSpPr>
        <p:spPr>
          <a:xfrm>
            <a:off x="38174" y="5117229"/>
            <a:ext cx="461665" cy="784830"/>
          </a:xfrm>
          <a:prstGeom prst="rect">
            <a:avLst/>
          </a:prstGeom>
          <a:noFill/>
        </p:spPr>
        <p:txBody>
          <a:bodyPr vert="eaVert" wrap="none" rtlCol="0">
            <a:spAutoFit/>
          </a:bodyPr>
          <a:lstStyle/>
          <a:p>
            <a:r>
              <a:rPr kumimoji="1" lang="ja-JP" altLang="en-US" b="1" dirty="0">
                <a:latin typeface="Meiryo UI" panose="020B0604030504040204" pitchFamily="50" charset="-128"/>
                <a:ea typeface="Meiryo UI" panose="020B0604030504040204" pitchFamily="50" charset="-128"/>
              </a:rPr>
              <a:t>基　盤</a:t>
            </a:r>
          </a:p>
        </p:txBody>
      </p:sp>
      <p:sp>
        <p:nvSpPr>
          <p:cNvPr id="32" name="テキスト ボックス 31"/>
          <p:cNvSpPr txBox="1"/>
          <p:nvPr/>
        </p:nvSpPr>
        <p:spPr>
          <a:xfrm>
            <a:off x="38174" y="2687616"/>
            <a:ext cx="461665" cy="1015663"/>
          </a:xfrm>
          <a:prstGeom prst="rect">
            <a:avLst/>
          </a:prstGeom>
          <a:noFill/>
        </p:spPr>
        <p:txBody>
          <a:bodyPr vert="eaVert" wrap="none" rtlCol="0">
            <a:spAutoFit/>
          </a:bodyPr>
          <a:lstStyle/>
          <a:p>
            <a:r>
              <a:rPr kumimoji="1" lang="ja-JP" altLang="en-US" b="1" dirty="0">
                <a:latin typeface="Meiryo UI" panose="020B0604030504040204" pitchFamily="50" charset="-128"/>
                <a:ea typeface="Meiryo UI" panose="020B0604030504040204" pitchFamily="50" charset="-128"/>
              </a:rPr>
              <a:t>サービス</a:t>
            </a:r>
          </a:p>
        </p:txBody>
      </p:sp>
      <p:sp>
        <p:nvSpPr>
          <p:cNvPr id="12" name="テキスト ボックス 11"/>
          <p:cNvSpPr txBox="1"/>
          <p:nvPr/>
        </p:nvSpPr>
        <p:spPr>
          <a:xfrm>
            <a:off x="1439211" y="6493665"/>
            <a:ext cx="6338594" cy="307777"/>
          </a:xfrm>
          <a:prstGeom prst="rect">
            <a:avLst/>
          </a:prstGeom>
          <a:solidFill>
            <a:schemeClr val="accent1">
              <a:lumMod val="20000"/>
              <a:lumOff val="80000"/>
            </a:schemeClr>
          </a:solidFill>
        </p:spPr>
        <p:txBody>
          <a:bodyPr wrap="none" rtlCol="0">
            <a:spAutoFit/>
          </a:bodyPr>
          <a:lstStyle/>
          <a:p>
            <a:pPr algn="ctr"/>
            <a:r>
              <a:rPr kumimoji="1" lang="ja-JP" altLang="en-US" sz="1400" dirty="0">
                <a:latin typeface="Meiryo UI" panose="020B0604030504040204" pitchFamily="50" charset="-128"/>
                <a:ea typeface="Meiryo UI" panose="020B0604030504040204" pitchFamily="50" charset="-128"/>
              </a:rPr>
              <a:t>＜自治体や企業による先端技術・情報基盤の構築　＆　生産性向上・業務効率化＞</a:t>
            </a:r>
            <a:endParaRPr kumimoji="1" lang="en-US" altLang="ja-JP" sz="1400"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8678576" y="2407937"/>
            <a:ext cx="400110" cy="630942"/>
          </a:xfrm>
          <a:prstGeom prst="rect">
            <a:avLst/>
          </a:prstGeom>
          <a:noFill/>
        </p:spPr>
        <p:txBody>
          <a:bodyPr vert="eaVert" wrap="none" rtlCol="0">
            <a:spAutoFit/>
          </a:bodyPr>
          <a:lstStyle/>
          <a:p>
            <a:r>
              <a:rPr kumimoji="1" lang="ja-JP" altLang="en-US" sz="1400" b="1" dirty="0">
                <a:latin typeface="Meiryo UI" panose="020B0604030504040204" pitchFamily="50" charset="-128"/>
                <a:ea typeface="Meiryo UI" panose="020B0604030504040204" pitchFamily="50" charset="-128"/>
              </a:rPr>
              <a:t>ハード</a:t>
            </a:r>
          </a:p>
        </p:txBody>
      </p:sp>
      <p:sp>
        <p:nvSpPr>
          <p:cNvPr id="36" name="テキスト ボックス 35"/>
          <p:cNvSpPr txBox="1"/>
          <p:nvPr/>
        </p:nvSpPr>
        <p:spPr>
          <a:xfrm>
            <a:off x="8660804" y="3472372"/>
            <a:ext cx="400110" cy="630942"/>
          </a:xfrm>
          <a:prstGeom prst="rect">
            <a:avLst/>
          </a:prstGeom>
          <a:noFill/>
        </p:spPr>
        <p:txBody>
          <a:bodyPr vert="eaVert" wrap="none" rtlCol="0">
            <a:spAutoFit/>
          </a:bodyPr>
          <a:lstStyle/>
          <a:p>
            <a:r>
              <a:rPr kumimoji="1" lang="ja-JP" altLang="en-US" sz="1400" b="1" dirty="0">
                <a:latin typeface="Meiryo UI" panose="020B0604030504040204" pitchFamily="50" charset="-128"/>
                <a:ea typeface="Meiryo UI" panose="020B0604030504040204" pitchFamily="50" charset="-128"/>
              </a:rPr>
              <a:t>ソフト</a:t>
            </a:r>
          </a:p>
        </p:txBody>
      </p:sp>
      <p:cxnSp>
        <p:nvCxnSpPr>
          <p:cNvPr id="37" name="直線コネクタ 36"/>
          <p:cNvCxnSpPr/>
          <p:nvPr/>
        </p:nvCxnSpPr>
        <p:spPr>
          <a:xfrm>
            <a:off x="294685" y="790583"/>
            <a:ext cx="8784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楕円 2">
            <a:extLst>
              <a:ext uri="{FF2B5EF4-FFF2-40B4-BE49-F238E27FC236}">
                <a16:creationId xmlns:a16="http://schemas.microsoft.com/office/drawing/2014/main" id="{9C684F35-AE4B-46F5-9134-5A5616B6C0F0}"/>
              </a:ext>
            </a:extLst>
          </p:cNvPr>
          <p:cNvSpPr>
            <a:spLocks noChangeAspect="1"/>
          </p:cNvSpPr>
          <p:nvPr/>
        </p:nvSpPr>
        <p:spPr>
          <a:xfrm>
            <a:off x="646324" y="1359645"/>
            <a:ext cx="540000" cy="5400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Ａ</a:t>
            </a:r>
          </a:p>
        </p:txBody>
      </p:sp>
      <p:sp>
        <p:nvSpPr>
          <p:cNvPr id="38" name="楕円 37">
            <a:extLst>
              <a:ext uri="{FF2B5EF4-FFF2-40B4-BE49-F238E27FC236}">
                <a16:creationId xmlns:a16="http://schemas.microsoft.com/office/drawing/2014/main" id="{59B52B78-DE05-47D8-BAD1-A2A2AFD6C20D}"/>
              </a:ext>
            </a:extLst>
          </p:cNvPr>
          <p:cNvSpPr>
            <a:spLocks noChangeAspect="1"/>
          </p:cNvSpPr>
          <p:nvPr/>
        </p:nvSpPr>
        <p:spPr>
          <a:xfrm>
            <a:off x="4626579" y="1347360"/>
            <a:ext cx="540000" cy="5400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Ｂ</a:t>
            </a:r>
          </a:p>
        </p:txBody>
      </p:sp>
      <p:sp>
        <p:nvSpPr>
          <p:cNvPr id="39" name="楕円 38">
            <a:extLst>
              <a:ext uri="{FF2B5EF4-FFF2-40B4-BE49-F238E27FC236}">
                <a16:creationId xmlns:a16="http://schemas.microsoft.com/office/drawing/2014/main" id="{A5E500C5-9040-4B90-A7DA-38E8AE3A0414}"/>
              </a:ext>
            </a:extLst>
          </p:cNvPr>
          <p:cNvSpPr>
            <a:spLocks noChangeAspect="1"/>
          </p:cNvSpPr>
          <p:nvPr/>
        </p:nvSpPr>
        <p:spPr>
          <a:xfrm>
            <a:off x="1625295" y="4782202"/>
            <a:ext cx="432000" cy="4320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Ｃ</a:t>
            </a:r>
          </a:p>
        </p:txBody>
      </p:sp>
      <p:sp>
        <p:nvSpPr>
          <p:cNvPr id="40" name="楕円 39">
            <a:extLst>
              <a:ext uri="{FF2B5EF4-FFF2-40B4-BE49-F238E27FC236}">
                <a16:creationId xmlns:a16="http://schemas.microsoft.com/office/drawing/2014/main" id="{922B0E7B-A904-4944-BCFE-447E843F169D}"/>
              </a:ext>
            </a:extLst>
          </p:cNvPr>
          <p:cNvSpPr>
            <a:spLocks noChangeAspect="1"/>
          </p:cNvSpPr>
          <p:nvPr/>
        </p:nvSpPr>
        <p:spPr>
          <a:xfrm>
            <a:off x="4765554" y="4782202"/>
            <a:ext cx="432000" cy="4320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Ｄ</a:t>
            </a:r>
          </a:p>
        </p:txBody>
      </p:sp>
      <p:pic>
        <p:nvPicPr>
          <p:cNvPr id="13" name="図 12">
            <a:extLst>
              <a:ext uri="{FF2B5EF4-FFF2-40B4-BE49-F238E27FC236}">
                <a16:creationId xmlns:a16="http://schemas.microsoft.com/office/drawing/2014/main" id="{0944925D-15AA-4CB9-A324-6A4AA5C876BC}"/>
              </a:ext>
            </a:extLst>
          </p:cNvPr>
          <p:cNvPicPr>
            <a:picLocks noChangeAspect="1"/>
          </p:cNvPicPr>
          <p:nvPr/>
        </p:nvPicPr>
        <p:blipFill>
          <a:blip r:embed="rId5"/>
          <a:stretch>
            <a:fillRect/>
          </a:stretch>
        </p:blipFill>
        <p:spPr>
          <a:xfrm>
            <a:off x="7485863" y="5445703"/>
            <a:ext cx="739613" cy="559010"/>
          </a:xfrm>
          <a:prstGeom prst="rect">
            <a:avLst/>
          </a:prstGeom>
        </p:spPr>
      </p:pic>
      <p:sp>
        <p:nvSpPr>
          <p:cNvPr id="20" name="スライド番号プレースホルダー 19">
            <a:extLst>
              <a:ext uri="{FF2B5EF4-FFF2-40B4-BE49-F238E27FC236}">
                <a16:creationId xmlns:a16="http://schemas.microsoft.com/office/drawing/2014/main" id="{4E8794B1-4964-46A2-9E57-5CAECD97EE0D}"/>
              </a:ext>
            </a:extLst>
          </p:cNvPr>
          <p:cNvSpPr>
            <a:spLocks noGrp="1"/>
          </p:cNvSpPr>
          <p:nvPr>
            <p:ph type="sldNum" sz="quarter" idx="12"/>
          </p:nvPr>
        </p:nvSpPr>
        <p:spPr>
          <a:xfrm>
            <a:off x="6985488" y="6488998"/>
            <a:ext cx="2057400" cy="365125"/>
          </a:xfrm>
        </p:spPr>
        <p:txBody>
          <a:bodyPr>
            <a:normAutofit/>
          </a:bodyPr>
          <a:lstStyle/>
          <a:p>
            <a:fld id="{D015BD6B-B26B-46E5-859A-6CD8133366F2}" type="slidenum">
              <a:rPr kumimoji="1" lang="ja-JP" altLang="en-US" sz="1200" smtClean="0"/>
              <a:t>16</a:t>
            </a:fld>
            <a:endParaRPr kumimoji="1" lang="ja-JP" altLang="en-US" sz="1200"/>
          </a:p>
        </p:txBody>
      </p:sp>
      <p:sp>
        <p:nvSpPr>
          <p:cNvPr id="41" name="テキスト ボックス 40">
            <a:extLst>
              <a:ext uri="{FF2B5EF4-FFF2-40B4-BE49-F238E27FC236}">
                <a16:creationId xmlns:a16="http://schemas.microsoft.com/office/drawing/2014/main" id="{E4952776-FD4A-4C8A-AEF3-CEFC1383E2AC}"/>
              </a:ext>
            </a:extLst>
          </p:cNvPr>
          <p:cNvSpPr txBox="1"/>
          <p:nvPr/>
        </p:nvSpPr>
        <p:spPr>
          <a:xfrm>
            <a:off x="128055" y="59091"/>
            <a:ext cx="2377574" cy="276999"/>
          </a:xfrm>
          <a:prstGeom prst="rect">
            <a:avLst/>
          </a:prstGeom>
          <a:noFill/>
          <a:ln>
            <a:solidFill>
              <a:schemeClr val="bg1">
                <a:lumMod val="50000"/>
              </a:schemeClr>
            </a:solidFill>
          </a:ln>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第</a:t>
            </a:r>
            <a:r>
              <a:rPr kumimoji="1" lang="en-US" altLang="ja-JP" sz="1200" dirty="0" smtClean="0">
                <a:latin typeface="Meiryo UI" panose="020B0604030504040204" pitchFamily="50" charset="-128"/>
                <a:ea typeface="Meiryo UI" panose="020B0604030504040204" pitchFamily="50" charset="-128"/>
              </a:rPr>
              <a:t>18</a:t>
            </a:r>
            <a:r>
              <a:rPr kumimoji="1" lang="ja-JP" altLang="en-US" sz="1200" dirty="0" smtClean="0">
                <a:latin typeface="Meiryo UI" panose="020B0604030504040204" pitchFamily="50" charset="-128"/>
                <a:ea typeface="Meiryo UI" panose="020B0604030504040204" pitchFamily="50" charset="-128"/>
              </a:rPr>
              <a:t>回</a:t>
            </a:r>
            <a:r>
              <a:rPr kumimoji="1" lang="ja-JP" altLang="en-US" sz="1200" dirty="0">
                <a:latin typeface="Meiryo UI" panose="020B0604030504040204" pitchFamily="50" charset="-128"/>
                <a:ea typeface="Meiryo UI" panose="020B0604030504040204" pitchFamily="50" charset="-128"/>
              </a:rPr>
              <a:t>副首都推進本部会議資料</a:t>
            </a:r>
          </a:p>
        </p:txBody>
      </p:sp>
    </p:spTree>
    <p:extLst>
      <p:ext uri="{BB962C8B-B14F-4D97-AF65-F5344CB8AC3E}">
        <p14:creationId xmlns:p14="http://schemas.microsoft.com/office/powerpoint/2010/main" val="2124753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4F7C13FC-3934-4200-9B01-6DBE13CC4945}"/>
              </a:ext>
            </a:extLst>
          </p:cNvPr>
          <p:cNvSpPr/>
          <p:nvPr/>
        </p:nvSpPr>
        <p:spPr>
          <a:xfrm>
            <a:off x="2082660" y="1148566"/>
            <a:ext cx="6171254" cy="465285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DEDB020B-3630-4826-98DC-681149B2D4FB}"/>
              </a:ext>
            </a:extLst>
          </p:cNvPr>
          <p:cNvSpPr/>
          <p:nvPr/>
        </p:nvSpPr>
        <p:spPr>
          <a:xfrm>
            <a:off x="2082660" y="2602933"/>
            <a:ext cx="4038149" cy="31984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B21F5D1-4575-4A28-A5F0-C4BD91F589A4}"/>
              </a:ext>
            </a:extLst>
          </p:cNvPr>
          <p:cNvSpPr/>
          <p:nvPr/>
        </p:nvSpPr>
        <p:spPr>
          <a:xfrm>
            <a:off x="2068961" y="3924892"/>
            <a:ext cx="2369138" cy="187653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p:cNvPicPr>
            <a:picLocks noChangeAspect="1"/>
          </p:cNvPicPr>
          <p:nvPr/>
        </p:nvPicPr>
        <p:blipFill>
          <a:blip r:embed="rId2"/>
          <a:stretch>
            <a:fillRect/>
          </a:stretch>
        </p:blipFill>
        <p:spPr>
          <a:xfrm>
            <a:off x="901258" y="3085507"/>
            <a:ext cx="533478" cy="485665"/>
          </a:xfrm>
          <a:prstGeom prst="rect">
            <a:avLst/>
          </a:prstGeom>
        </p:spPr>
      </p:pic>
      <p:pic>
        <p:nvPicPr>
          <p:cNvPr id="23" name="図 22"/>
          <p:cNvPicPr>
            <a:picLocks noChangeAspect="1"/>
          </p:cNvPicPr>
          <p:nvPr/>
        </p:nvPicPr>
        <p:blipFill rotWithShape="1">
          <a:blip r:embed="rId3"/>
          <a:srcRect t="29257" b="15886"/>
          <a:stretch/>
        </p:blipFill>
        <p:spPr>
          <a:xfrm>
            <a:off x="708609" y="1555740"/>
            <a:ext cx="967993" cy="354009"/>
          </a:xfrm>
          <a:prstGeom prst="rect">
            <a:avLst/>
          </a:prstGeom>
        </p:spPr>
      </p:pic>
      <p:sp>
        <p:nvSpPr>
          <p:cNvPr id="11" name="矢印: 右 10">
            <a:extLst>
              <a:ext uri="{FF2B5EF4-FFF2-40B4-BE49-F238E27FC236}">
                <a16:creationId xmlns:a16="http://schemas.microsoft.com/office/drawing/2014/main" id="{335802F5-A81F-4E81-840C-B7EEE9424618}"/>
              </a:ext>
            </a:extLst>
          </p:cNvPr>
          <p:cNvSpPr/>
          <p:nvPr/>
        </p:nvSpPr>
        <p:spPr>
          <a:xfrm rot="19464196">
            <a:off x="1594062" y="2804026"/>
            <a:ext cx="7148450" cy="1387480"/>
          </a:xfrm>
          <a:prstGeom prst="rightArrow">
            <a:avLst>
              <a:gd name="adj1" fmla="val 56706"/>
              <a:gd name="adj2" fmla="val 74362"/>
            </a:avLst>
          </a:prstGeom>
          <a:solidFill>
            <a:schemeClr val="accent2">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矢印コネクタ 2">
            <a:extLst>
              <a:ext uri="{FF2B5EF4-FFF2-40B4-BE49-F238E27FC236}">
                <a16:creationId xmlns:a16="http://schemas.microsoft.com/office/drawing/2014/main" id="{15FCE2FD-01E2-4359-A623-F64377341D86}"/>
              </a:ext>
            </a:extLst>
          </p:cNvPr>
          <p:cNvCxnSpPr/>
          <p:nvPr/>
        </p:nvCxnSpPr>
        <p:spPr>
          <a:xfrm>
            <a:off x="2058913" y="5820014"/>
            <a:ext cx="65520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 name="直線矢印コネクタ 3">
            <a:extLst>
              <a:ext uri="{FF2B5EF4-FFF2-40B4-BE49-F238E27FC236}">
                <a16:creationId xmlns:a16="http://schemas.microsoft.com/office/drawing/2014/main" id="{309BAC42-7920-4492-8015-C81E98C8AF71}"/>
              </a:ext>
            </a:extLst>
          </p:cNvPr>
          <p:cNvCxnSpPr>
            <a:cxnSpLocks/>
          </p:cNvCxnSpPr>
          <p:nvPr/>
        </p:nvCxnSpPr>
        <p:spPr>
          <a:xfrm flipV="1">
            <a:off x="2068962" y="962971"/>
            <a:ext cx="0" cy="48600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 name="テキスト ボックス 5">
            <a:extLst>
              <a:ext uri="{FF2B5EF4-FFF2-40B4-BE49-F238E27FC236}">
                <a16:creationId xmlns:a16="http://schemas.microsoft.com/office/drawing/2014/main" id="{1A91D93E-36BE-4F04-A95B-EC2A40DD8BB5}"/>
              </a:ext>
            </a:extLst>
          </p:cNvPr>
          <p:cNvSpPr txBox="1"/>
          <p:nvPr/>
        </p:nvSpPr>
        <p:spPr>
          <a:xfrm>
            <a:off x="4657601" y="6452115"/>
            <a:ext cx="1072730"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時　間　軸</a:t>
            </a:r>
          </a:p>
        </p:txBody>
      </p:sp>
      <p:sp>
        <p:nvSpPr>
          <p:cNvPr id="7" name="テキスト ボックス 6">
            <a:extLst>
              <a:ext uri="{FF2B5EF4-FFF2-40B4-BE49-F238E27FC236}">
                <a16:creationId xmlns:a16="http://schemas.microsoft.com/office/drawing/2014/main" id="{9AF3687F-380C-4B9C-A1C1-9EBA91DCBE09}"/>
              </a:ext>
            </a:extLst>
          </p:cNvPr>
          <p:cNvSpPr txBox="1"/>
          <p:nvPr/>
        </p:nvSpPr>
        <p:spPr>
          <a:xfrm>
            <a:off x="124070" y="2299326"/>
            <a:ext cx="430887" cy="2759730"/>
          </a:xfrm>
          <a:prstGeom prst="rect">
            <a:avLst/>
          </a:prstGeom>
          <a:noFill/>
        </p:spPr>
        <p:txBody>
          <a:bodyPr vert="eaVert" wrap="none" rtlCol="0">
            <a:spAutoFit/>
          </a:bodyPr>
          <a:lstStyle/>
          <a:p>
            <a:r>
              <a:rPr kumimoji="1" lang="ja-JP" altLang="en-US" sz="1600" b="1" dirty="0">
                <a:latin typeface="Meiryo UI" panose="020B0604030504040204" pitchFamily="50" charset="-128"/>
                <a:ea typeface="Meiryo UI" panose="020B0604030504040204" pitchFamily="50" charset="-128"/>
              </a:rPr>
              <a:t>スマートシティの対象・規模</a:t>
            </a:r>
          </a:p>
        </p:txBody>
      </p:sp>
      <p:sp>
        <p:nvSpPr>
          <p:cNvPr id="8" name="テキスト ボックス 7">
            <a:extLst>
              <a:ext uri="{FF2B5EF4-FFF2-40B4-BE49-F238E27FC236}">
                <a16:creationId xmlns:a16="http://schemas.microsoft.com/office/drawing/2014/main" id="{400300B6-7B9F-4DEF-98F0-DAAE47DE0231}"/>
              </a:ext>
            </a:extLst>
          </p:cNvPr>
          <p:cNvSpPr txBox="1"/>
          <p:nvPr/>
        </p:nvSpPr>
        <p:spPr>
          <a:xfrm>
            <a:off x="2212541" y="5877656"/>
            <a:ext cx="5719836" cy="553998"/>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技術的にすぐできることへの対応　　　　　実験を経て実装　　　　　　　　　万博までに実装</a:t>
            </a:r>
            <a:endParaRPr kumimoji="1" lang="en-US" altLang="ja-JP" sz="12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rPr>
              <a:t>年～）　　　　　　　　　 （</a:t>
            </a:r>
            <a:r>
              <a:rPr kumimoji="1" lang="en-US" altLang="ja-JP" sz="1200" dirty="0">
                <a:latin typeface="Meiryo UI" panose="020B0604030504040204" pitchFamily="50" charset="-128"/>
                <a:ea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rPr>
              <a:t>年頃まで）　　　　　　　（</a:t>
            </a:r>
            <a:r>
              <a:rPr kumimoji="1" lang="en-US" altLang="ja-JP" sz="1200" dirty="0">
                <a:latin typeface="Meiryo UI" panose="020B0604030504040204" pitchFamily="50" charset="-128"/>
                <a:ea typeface="Meiryo UI" panose="020B0604030504040204" pitchFamily="50" charset="-128"/>
              </a:rPr>
              <a:t>2025</a:t>
            </a:r>
            <a:r>
              <a:rPr kumimoji="1" lang="ja-JP" altLang="en-US" sz="1200" dirty="0">
                <a:latin typeface="Meiryo UI" panose="020B0604030504040204" pitchFamily="50" charset="-128"/>
                <a:ea typeface="Meiryo UI" panose="020B0604030504040204" pitchFamily="50" charset="-128"/>
              </a:rPr>
              <a:t>年まで）</a:t>
            </a:r>
          </a:p>
        </p:txBody>
      </p:sp>
      <p:sp>
        <p:nvSpPr>
          <p:cNvPr id="9" name="テキスト ボックス 8">
            <a:extLst>
              <a:ext uri="{FF2B5EF4-FFF2-40B4-BE49-F238E27FC236}">
                <a16:creationId xmlns:a16="http://schemas.microsoft.com/office/drawing/2014/main" id="{CE655833-3D31-41C9-BDB6-26F25605C4FF}"/>
              </a:ext>
            </a:extLst>
          </p:cNvPr>
          <p:cNvSpPr txBox="1"/>
          <p:nvPr/>
        </p:nvSpPr>
        <p:spPr>
          <a:xfrm>
            <a:off x="1588388" y="1180786"/>
            <a:ext cx="369332" cy="4555093"/>
          </a:xfrm>
          <a:prstGeom prst="rect">
            <a:avLst/>
          </a:prstGeom>
          <a:noFill/>
        </p:spPr>
        <p:txBody>
          <a:bodyPr vert="eaVert" wrap="none" rtlCol="0">
            <a:spAutoFit/>
          </a:bodyPr>
          <a:lstStyle/>
          <a:p>
            <a:r>
              <a:rPr kumimoji="1" lang="ja-JP" altLang="en-US" sz="1200" dirty="0">
                <a:latin typeface="Meiryo UI" panose="020B0604030504040204" pitchFamily="50" charset="-128"/>
                <a:ea typeface="Meiryo UI" panose="020B0604030504040204" pitchFamily="50" charset="-128"/>
              </a:rPr>
              <a:t>都市（マクロ）　　自治体・企業（ミドル）　　住民（ミクロ）</a:t>
            </a:r>
            <a:endParaRPr kumimoji="1" lang="en-US" altLang="ja-JP" sz="1200"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9B988DFD-9F13-41E0-AED6-7C471681D15E}"/>
              </a:ext>
            </a:extLst>
          </p:cNvPr>
          <p:cNvSpPr txBox="1"/>
          <p:nvPr/>
        </p:nvSpPr>
        <p:spPr>
          <a:xfrm>
            <a:off x="1374773" y="340793"/>
            <a:ext cx="6950942"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大阪スマートシティ戦略のテーマと時間軸（イメージ）</a:t>
            </a:r>
          </a:p>
        </p:txBody>
      </p:sp>
      <p:sp>
        <p:nvSpPr>
          <p:cNvPr id="17" name="テキスト ボックス 16">
            <a:extLst>
              <a:ext uri="{FF2B5EF4-FFF2-40B4-BE49-F238E27FC236}">
                <a16:creationId xmlns:a16="http://schemas.microsoft.com/office/drawing/2014/main" id="{78708EEF-F9DE-4322-9535-8007960BE4FB}"/>
              </a:ext>
            </a:extLst>
          </p:cNvPr>
          <p:cNvSpPr txBox="1"/>
          <p:nvPr/>
        </p:nvSpPr>
        <p:spPr>
          <a:xfrm>
            <a:off x="2809355" y="4923257"/>
            <a:ext cx="992579" cy="600164"/>
          </a:xfrm>
          <a:prstGeom prst="rect">
            <a:avLst/>
          </a:prstGeom>
          <a:noFill/>
        </p:spPr>
        <p:txBody>
          <a:bodyPr wrap="none" rtlCol="0">
            <a:spAutoFit/>
          </a:bodyPr>
          <a:lstStyle/>
          <a:p>
            <a:pPr algn="ctr"/>
            <a:r>
              <a:rPr kumimoji="1" lang="ja-JP" altLang="en-US" sz="1100" dirty="0">
                <a:latin typeface="Meiryo UI" panose="020B0604030504040204" pitchFamily="50" charset="-128"/>
                <a:ea typeface="Meiryo UI" panose="020B0604030504040204" pitchFamily="50" charset="-128"/>
              </a:rPr>
              <a:t>スマホアプリ</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見守りサービス</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シェアリング</a:t>
            </a:r>
          </a:p>
        </p:txBody>
      </p:sp>
      <p:sp>
        <p:nvSpPr>
          <p:cNvPr id="18" name="テキスト ボックス 17">
            <a:extLst>
              <a:ext uri="{FF2B5EF4-FFF2-40B4-BE49-F238E27FC236}">
                <a16:creationId xmlns:a16="http://schemas.microsoft.com/office/drawing/2014/main" id="{BFFA9EC1-6719-4E58-98ED-1AAD38F534C4}"/>
              </a:ext>
            </a:extLst>
          </p:cNvPr>
          <p:cNvSpPr txBox="1"/>
          <p:nvPr/>
        </p:nvSpPr>
        <p:spPr>
          <a:xfrm>
            <a:off x="4617567" y="3580351"/>
            <a:ext cx="1106393" cy="600164"/>
          </a:xfrm>
          <a:prstGeom prst="rect">
            <a:avLst/>
          </a:prstGeom>
          <a:noFill/>
        </p:spPr>
        <p:txBody>
          <a:bodyPr wrap="none" rtlCol="0">
            <a:spAutoFit/>
          </a:bodyPr>
          <a:lstStyle/>
          <a:p>
            <a:pPr algn="ctr"/>
            <a:r>
              <a:rPr kumimoji="1" lang="ja-JP" altLang="en-US" sz="1100" dirty="0">
                <a:latin typeface="Meiryo UI" panose="020B0604030504040204" pitchFamily="50" charset="-128"/>
                <a:ea typeface="Meiryo UI" panose="020B0604030504040204" pitchFamily="50" charset="-128"/>
              </a:rPr>
              <a:t>オープンデータ</a:t>
            </a:r>
            <a:endParaRPr kumimoji="1" lang="en-US" altLang="ja-JP" sz="1100" dirty="0">
              <a:latin typeface="Meiryo UI" panose="020B0604030504040204" pitchFamily="50" charset="-128"/>
              <a:ea typeface="Meiryo UI" panose="020B0604030504040204" pitchFamily="50" charset="-128"/>
            </a:endParaRPr>
          </a:p>
          <a:p>
            <a:pPr algn="ctr"/>
            <a:r>
              <a:rPr kumimoji="1" lang="en-US" altLang="ja-JP" sz="1100" dirty="0" err="1">
                <a:latin typeface="Meiryo UI" panose="020B0604030504040204" pitchFamily="50" charset="-128"/>
                <a:ea typeface="Meiryo UI" panose="020B0604030504040204" pitchFamily="50" charset="-128"/>
              </a:rPr>
              <a:t>IoT</a:t>
            </a: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・クラウド</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セキュリティー</a:t>
            </a:r>
            <a:endParaRPr kumimoji="1" lang="en-US" altLang="ja-JP" sz="1100" dirty="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70C8079C-F13A-4374-903B-AA4A2B727B29}"/>
              </a:ext>
            </a:extLst>
          </p:cNvPr>
          <p:cNvSpPr txBox="1"/>
          <p:nvPr/>
        </p:nvSpPr>
        <p:spPr>
          <a:xfrm>
            <a:off x="6386185" y="2296760"/>
            <a:ext cx="1221809" cy="600164"/>
          </a:xfrm>
          <a:prstGeom prst="rect">
            <a:avLst/>
          </a:prstGeom>
          <a:noFill/>
        </p:spPr>
        <p:txBody>
          <a:bodyPr wrap="none" rtlCol="0">
            <a:spAutoFit/>
          </a:bodyPr>
          <a:lstStyle/>
          <a:p>
            <a:pPr algn="ctr"/>
            <a:r>
              <a:rPr kumimoji="1" lang="ja-JP" altLang="en-US" sz="1100" dirty="0">
                <a:latin typeface="Meiryo UI" panose="020B0604030504040204" pitchFamily="50" charset="-128"/>
                <a:ea typeface="Meiryo UI" panose="020B0604030504040204" pitchFamily="50" charset="-128"/>
              </a:rPr>
              <a:t>インフラメンテナンス</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次世代モビリティ</a:t>
            </a:r>
            <a:endParaRPr kumimoji="1"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次世代ヘルスケア</a:t>
            </a:r>
            <a:endParaRPr kumimoji="1" lang="en-US" altLang="ja-JP" sz="1100" dirty="0">
              <a:latin typeface="Meiryo UI" panose="020B0604030504040204" pitchFamily="50" charset="-128"/>
              <a:ea typeface="Meiryo UI" panose="020B0604030504040204" pitchFamily="50" charset="-128"/>
            </a:endParaRPr>
          </a:p>
        </p:txBody>
      </p:sp>
      <p:sp>
        <p:nvSpPr>
          <p:cNvPr id="20" name="大かっこ 19">
            <a:extLst>
              <a:ext uri="{FF2B5EF4-FFF2-40B4-BE49-F238E27FC236}">
                <a16:creationId xmlns:a16="http://schemas.microsoft.com/office/drawing/2014/main" id="{EA455EE7-AA54-4C34-A4CA-175F6355A6B7}"/>
              </a:ext>
            </a:extLst>
          </p:cNvPr>
          <p:cNvSpPr/>
          <p:nvPr/>
        </p:nvSpPr>
        <p:spPr>
          <a:xfrm>
            <a:off x="2795903" y="4920322"/>
            <a:ext cx="1063680" cy="630582"/>
          </a:xfrm>
          <a:prstGeom prst="bracketPair">
            <a:avLst>
              <a:gd name="adj" fmla="val 1227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1" name="大かっこ 20">
            <a:extLst>
              <a:ext uri="{FF2B5EF4-FFF2-40B4-BE49-F238E27FC236}">
                <a16:creationId xmlns:a16="http://schemas.microsoft.com/office/drawing/2014/main" id="{6429B894-A425-416B-B9DF-81652012EB4D}"/>
              </a:ext>
            </a:extLst>
          </p:cNvPr>
          <p:cNvSpPr/>
          <p:nvPr/>
        </p:nvSpPr>
        <p:spPr>
          <a:xfrm>
            <a:off x="4638923" y="3588757"/>
            <a:ext cx="1063680" cy="630582"/>
          </a:xfrm>
          <a:prstGeom prst="bracketPair">
            <a:avLst>
              <a:gd name="adj" fmla="val 1227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2" name="大かっこ 21">
            <a:extLst>
              <a:ext uri="{FF2B5EF4-FFF2-40B4-BE49-F238E27FC236}">
                <a16:creationId xmlns:a16="http://schemas.microsoft.com/office/drawing/2014/main" id="{B27F0212-70F3-43F7-AC81-1F23DDE020AD}"/>
              </a:ext>
            </a:extLst>
          </p:cNvPr>
          <p:cNvSpPr/>
          <p:nvPr/>
        </p:nvSpPr>
        <p:spPr>
          <a:xfrm>
            <a:off x="6359354" y="2294907"/>
            <a:ext cx="1311157" cy="630582"/>
          </a:xfrm>
          <a:prstGeom prst="bracketPair">
            <a:avLst>
              <a:gd name="adj" fmla="val 1227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 name="正方形/長方形 1"/>
          <p:cNvSpPr/>
          <p:nvPr/>
        </p:nvSpPr>
        <p:spPr>
          <a:xfrm>
            <a:off x="2174509" y="4208333"/>
            <a:ext cx="2218389" cy="553998"/>
          </a:xfrm>
          <a:prstGeom prst="rect">
            <a:avLst/>
          </a:prstGeom>
        </p:spPr>
        <p:txBody>
          <a:bodyPr wrap="square">
            <a:spAutoFit/>
          </a:bodyPr>
          <a:lstStyle/>
          <a:p>
            <a:pPr algn="ctr"/>
            <a:r>
              <a:rPr lang="ja-JP" altLang="en-US" sz="1500" b="1" dirty="0">
                <a:latin typeface="Meiryo UI" panose="020B0604030504040204" pitchFamily="50" charset="-128"/>
                <a:ea typeface="Meiryo UI" panose="020B0604030504040204" pitchFamily="50" charset="-128"/>
              </a:rPr>
              <a:t>住民が利便性を</a:t>
            </a:r>
          </a:p>
          <a:p>
            <a:pPr algn="ctr"/>
            <a:r>
              <a:rPr lang="ja-JP" altLang="en-US" sz="1500" b="1" dirty="0">
                <a:latin typeface="Meiryo UI" panose="020B0604030504040204" pitchFamily="50" charset="-128"/>
                <a:ea typeface="Meiryo UI" panose="020B0604030504040204" pitchFamily="50" charset="-128"/>
              </a:rPr>
              <a:t>実感できるサービス</a:t>
            </a:r>
          </a:p>
        </p:txBody>
      </p:sp>
      <p:sp>
        <p:nvSpPr>
          <p:cNvPr id="5" name="正方形/長方形 4"/>
          <p:cNvSpPr/>
          <p:nvPr/>
        </p:nvSpPr>
        <p:spPr>
          <a:xfrm>
            <a:off x="3827664" y="2956871"/>
            <a:ext cx="2231357" cy="553998"/>
          </a:xfrm>
          <a:prstGeom prst="rect">
            <a:avLst/>
          </a:prstGeom>
        </p:spPr>
        <p:txBody>
          <a:bodyPr wrap="square">
            <a:spAutoFit/>
          </a:bodyPr>
          <a:lstStyle/>
          <a:p>
            <a:pPr algn="ctr"/>
            <a:r>
              <a:rPr kumimoji="1" lang="ja-JP" altLang="en-US" sz="1500" b="1" dirty="0">
                <a:latin typeface="Meiryo UI" panose="020B0604030504040204" pitchFamily="50" charset="-128"/>
                <a:ea typeface="Meiryo UI" panose="020B0604030504040204" pitchFamily="50" charset="-128"/>
              </a:rPr>
              <a:t>自治体や企業の</a:t>
            </a:r>
            <a:endParaRPr kumimoji="1" lang="en-US" altLang="ja-JP" sz="1500" b="1" dirty="0">
              <a:latin typeface="Meiryo UI" panose="020B0604030504040204" pitchFamily="50" charset="-128"/>
              <a:ea typeface="Meiryo UI" panose="020B0604030504040204" pitchFamily="50" charset="-128"/>
            </a:endParaRPr>
          </a:p>
          <a:p>
            <a:pPr algn="ctr"/>
            <a:r>
              <a:rPr kumimoji="1" lang="ja-JP" altLang="en-US" sz="1500" b="1" dirty="0">
                <a:latin typeface="Meiryo UI" panose="020B0604030504040204" pitchFamily="50" charset="-128"/>
                <a:ea typeface="Meiryo UI" panose="020B0604030504040204" pitchFamily="50" charset="-128"/>
              </a:rPr>
              <a:t>先端技術・情報基盤構築</a:t>
            </a:r>
            <a:endParaRPr kumimoji="1" lang="en-US" altLang="ja-JP" sz="1500"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5886906" y="1595705"/>
            <a:ext cx="1868351" cy="553998"/>
          </a:xfrm>
          <a:prstGeom prst="rect">
            <a:avLst/>
          </a:prstGeom>
        </p:spPr>
        <p:txBody>
          <a:bodyPr wrap="square">
            <a:spAutoFit/>
          </a:bodyPr>
          <a:lstStyle/>
          <a:p>
            <a:pPr algn="ctr"/>
            <a:r>
              <a:rPr kumimoji="1" lang="ja-JP" altLang="en-US" sz="1500" b="1" dirty="0">
                <a:latin typeface="Meiryo UI" panose="020B0604030504040204" pitchFamily="50" charset="-128"/>
                <a:ea typeface="Meiryo UI" panose="020B0604030504040204" pitchFamily="50" charset="-128"/>
              </a:rPr>
              <a:t>都市機能の強化</a:t>
            </a:r>
            <a:endParaRPr kumimoji="1" lang="en-US" altLang="ja-JP" sz="1500" b="1" dirty="0">
              <a:latin typeface="Meiryo UI" panose="020B0604030504040204" pitchFamily="50" charset="-128"/>
              <a:ea typeface="Meiryo UI" panose="020B0604030504040204" pitchFamily="50" charset="-128"/>
            </a:endParaRPr>
          </a:p>
          <a:p>
            <a:pPr algn="ctr"/>
            <a:r>
              <a:rPr kumimoji="1" lang="ja-JP" altLang="en-US" sz="1500" b="1" dirty="0">
                <a:latin typeface="Meiryo UI" panose="020B0604030504040204" pitchFamily="50" charset="-128"/>
                <a:ea typeface="Meiryo UI" panose="020B0604030504040204" pitchFamily="50" charset="-128"/>
              </a:rPr>
              <a:t>都市課題の解決</a:t>
            </a:r>
            <a:endParaRPr kumimoji="1" lang="en-US" altLang="ja-JP" sz="1500" b="1"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4"/>
          <a:srcRect l="26642" r="27286"/>
          <a:stretch/>
        </p:blipFill>
        <p:spPr>
          <a:xfrm>
            <a:off x="1002816" y="4779606"/>
            <a:ext cx="343323" cy="558899"/>
          </a:xfrm>
          <a:prstGeom prst="rect">
            <a:avLst/>
          </a:prstGeom>
        </p:spPr>
      </p:pic>
      <p:cxnSp>
        <p:nvCxnSpPr>
          <p:cNvPr id="26" name="直線コネクタ 25"/>
          <p:cNvCxnSpPr/>
          <p:nvPr/>
        </p:nvCxnSpPr>
        <p:spPr>
          <a:xfrm>
            <a:off x="124070" y="853189"/>
            <a:ext cx="8784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スライド番号プレースホルダー 28">
            <a:extLst>
              <a:ext uri="{FF2B5EF4-FFF2-40B4-BE49-F238E27FC236}">
                <a16:creationId xmlns:a16="http://schemas.microsoft.com/office/drawing/2014/main" id="{C02CA367-6D07-4807-81A5-18237524AC99}"/>
              </a:ext>
            </a:extLst>
          </p:cNvPr>
          <p:cNvSpPr>
            <a:spLocks noGrp="1"/>
          </p:cNvSpPr>
          <p:nvPr>
            <p:ph type="sldNum" sz="quarter" idx="12"/>
          </p:nvPr>
        </p:nvSpPr>
        <p:spPr>
          <a:xfrm>
            <a:off x="6880718" y="6382782"/>
            <a:ext cx="2057400" cy="365125"/>
          </a:xfrm>
        </p:spPr>
        <p:txBody>
          <a:bodyPr>
            <a:normAutofit/>
          </a:bodyPr>
          <a:lstStyle/>
          <a:p>
            <a:fld id="{D015BD6B-B26B-46E5-859A-6CD8133366F2}" type="slidenum">
              <a:rPr kumimoji="1" lang="ja-JP" altLang="en-US" sz="1200" smtClean="0"/>
              <a:t>17</a:t>
            </a:fld>
            <a:endParaRPr kumimoji="1" lang="ja-JP" altLang="en-US" sz="1200"/>
          </a:p>
        </p:txBody>
      </p:sp>
      <p:sp>
        <p:nvSpPr>
          <p:cNvPr id="30" name="テキスト ボックス 29"/>
          <p:cNvSpPr txBox="1"/>
          <p:nvPr/>
        </p:nvSpPr>
        <p:spPr>
          <a:xfrm>
            <a:off x="279992" y="66050"/>
            <a:ext cx="2377574" cy="276999"/>
          </a:xfrm>
          <a:prstGeom prst="rect">
            <a:avLst/>
          </a:prstGeom>
          <a:noFill/>
          <a:ln>
            <a:solidFill>
              <a:schemeClr val="bg1">
                <a:lumMod val="50000"/>
              </a:schemeClr>
            </a:solidFill>
          </a:ln>
        </p:spPr>
        <p:txBody>
          <a:bodyPr wrap="none" rtlCol="0">
            <a:spAutoFit/>
          </a:bodyPr>
          <a:lstStyle/>
          <a:p>
            <a:r>
              <a:rPr kumimoji="1" lang="ja-JP" altLang="en-US" sz="1200" dirty="0" smtClean="0">
                <a:latin typeface="Meiryo UI" panose="020B0604030504040204" pitchFamily="50" charset="-128"/>
                <a:ea typeface="Meiryo UI" panose="020B0604030504040204" pitchFamily="50" charset="-128"/>
              </a:rPr>
              <a:t>第</a:t>
            </a:r>
            <a:r>
              <a:rPr kumimoji="1" lang="en-US" altLang="ja-JP" sz="1200" dirty="0" smtClean="0">
                <a:latin typeface="Meiryo UI" panose="020B0604030504040204" pitchFamily="50" charset="-128"/>
                <a:ea typeface="Meiryo UI" panose="020B0604030504040204" pitchFamily="50" charset="-128"/>
              </a:rPr>
              <a:t>18</a:t>
            </a:r>
            <a:r>
              <a:rPr kumimoji="1" lang="ja-JP" altLang="en-US" sz="1200" dirty="0" smtClean="0">
                <a:latin typeface="Meiryo UI" panose="020B0604030504040204" pitchFamily="50" charset="-128"/>
                <a:ea typeface="Meiryo UI" panose="020B0604030504040204" pitchFamily="50" charset="-128"/>
              </a:rPr>
              <a:t>回</a:t>
            </a:r>
            <a:r>
              <a:rPr kumimoji="1" lang="ja-JP" altLang="en-US" sz="1200" dirty="0">
                <a:latin typeface="Meiryo UI" panose="020B0604030504040204" pitchFamily="50" charset="-128"/>
                <a:ea typeface="Meiryo UI" panose="020B0604030504040204" pitchFamily="50" charset="-128"/>
              </a:rPr>
              <a:t>副首都推進本部会議資料</a:t>
            </a:r>
          </a:p>
        </p:txBody>
      </p:sp>
    </p:spTree>
    <p:extLst>
      <p:ext uri="{BB962C8B-B14F-4D97-AF65-F5344CB8AC3E}">
        <p14:creationId xmlns:p14="http://schemas.microsoft.com/office/powerpoint/2010/main" val="2935260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987458" y="28197"/>
            <a:ext cx="6189515" cy="430887"/>
          </a:xfrm>
          <a:prstGeom prst="rect">
            <a:avLst/>
          </a:prstGeom>
          <a:noFill/>
        </p:spPr>
        <p:txBody>
          <a:bodyPr wrap="none" rtlCol="0">
            <a:spAutoFit/>
          </a:bodyPr>
          <a:lstStyle/>
          <a:p>
            <a:r>
              <a:rPr kumimoji="1" lang="ja-JP" altLang="en-US" sz="2200" b="1" dirty="0">
                <a:latin typeface="Meiryo UI" panose="020B0604030504040204" pitchFamily="50" charset="-128"/>
                <a:ea typeface="Meiryo UI" panose="020B0604030504040204" pitchFamily="50" charset="-128"/>
              </a:rPr>
              <a:t>戦略領域とアプリケーション例　＜サービス＞　その①</a:t>
            </a:r>
          </a:p>
        </p:txBody>
      </p:sp>
      <p:graphicFrame>
        <p:nvGraphicFramePr>
          <p:cNvPr id="2" name="表 1"/>
          <p:cNvGraphicFramePr>
            <a:graphicFrameLocks noGrp="1"/>
          </p:cNvGraphicFramePr>
          <p:nvPr>
            <p:extLst>
              <p:ext uri="{D42A27DB-BD31-4B8C-83A1-F6EECF244321}">
                <p14:modId xmlns:p14="http://schemas.microsoft.com/office/powerpoint/2010/main" val="3227074519"/>
              </p:ext>
            </p:extLst>
          </p:nvPr>
        </p:nvGraphicFramePr>
        <p:xfrm>
          <a:off x="307069" y="1053309"/>
          <a:ext cx="8493587" cy="5571180"/>
        </p:xfrm>
        <a:graphic>
          <a:graphicData uri="http://schemas.openxmlformats.org/drawingml/2006/table">
            <a:tbl>
              <a:tblPr firstRow="1" bandRow="1">
                <a:tableStyleId>{5940675A-B579-460E-94D1-54222C63F5DA}</a:tableStyleId>
              </a:tblPr>
              <a:tblGrid>
                <a:gridCol w="1148080">
                  <a:extLst>
                    <a:ext uri="{9D8B030D-6E8A-4147-A177-3AD203B41FA5}">
                      <a16:colId xmlns:a16="http://schemas.microsoft.com/office/drawing/2014/main" val="418442229"/>
                    </a:ext>
                  </a:extLst>
                </a:gridCol>
                <a:gridCol w="692468">
                  <a:extLst>
                    <a:ext uri="{9D8B030D-6E8A-4147-A177-3AD203B41FA5}">
                      <a16:colId xmlns:a16="http://schemas.microsoft.com/office/drawing/2014/main" val="1797530343"/>
                    </a:ext>
                  </a:extLst>
                </a:gridCol>
                <a:gridCol w="715957">
                  <a:extLst>
                    <a:ext uri="{9D8B030D-6E8A-4147-A177-3AD203B41FA5}">
                      <a16:colId xmlns:a16="http://schemas.microsoft.com/office/drawing/2014/main" val="3807568356"/>
                    </a:ext>
                  </a:extLst>
                </a:gridCol>
                <a:gridCol w="2630805">
                  <a:extLst>
                    <a:ext uri="{9D8B030D-6E8A-4147-A177-3AD203B41FA5}">
                      <a16:colId xmlns:a16="http://schemas.microsoft.com/office/drawing/2014/main" val="3187079557"/>
                    </a:ext>
                  </a:extLst>
                </a:gridCol>
                <a:gridCol w="1840230">
                  <a:extLst>
                    <a:ext uri="{9D8B030D-6E8A-4147-A177-3AD203B41FA5}">
                      <a16:colId xmlns:a16="http://schemas.microsoft.com/office/drawing/2014/main" val="563185218"/>
                    </a:ext>
                  </a:extLst>
                </a:gridCol>
                <a:gridCol w="229067">
                  <a:extLst>
                    <a:ext uri="{9D8B030D-6E8A-4147-A177-3AD203B41FA5}">
                      <a16:colId xmlns:a16="http://schemas.microsoft.com/office/drawing/2014/main" val="820703368"/>
                    </a:ext>
                  </a:extLst>
                </a:gridCol>
                <a:gridCol w="1236980">
                  <a:extLst>
                    <a:ext uri="{9D8B030D-6E8A-4147-A177-3AD203B41FA5}">
                      <a16:colId xmlns:a16="http://schemas.microsoft.com/office/drawing/2014/main" val="3102256055"/>
                    </a:ext>
                  </a:extLst>
                </a:gridCol>
              </a:tblGrid>
              <a:tr h="381744">
                <a:tc>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戦略領域</a:t>
                      </a:r>
                    </a:p>
                  </a:txBody>
                  <a:tcPr marT="18000" marB="36000" anchor="ctr">
                    <a:solidFill>
                      <a:schemeClr val="accent1">
                        <a:lumMod val="40000"/>
                        <a:lumOff val="60000"/>
                      </a:schemeClr>
                    </a:solidFill>
                  </a:tcPr>
                </a:tc>
                <a:tc>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分野</a:t>
                      </a:r>
                      <a:endParaRPr kumimoji="1" lang="en-US" altLang="ja-JP" sz="1400" b="1" dirty="0">
                        <a:solidFill>
                          <a:schemeClr val="tx1"/>
                        </a:solidFill>
                        <a:latin typeface="Meiryo UI" panose="020B0604030504040204" pitchFamily="50" charset="-128"/>
                        <a:ea typeface="Meiryo UI" panose="020B0604030504040204" pitchFamily="50" charset="-128"/>
                      </a:endParaRPr>
                    </a:p>
                  </a:txBody>
                  <a:tcPr marT="18000" marB="36000" anchor="ctr">
                    <a:solidFill>
                      <a:schemeClr val="accent1">
                        <a:lumMod val="40000"/>
                        <a:lumOff val="60000"/>
                      </a:schemeClr>
                    </a:solidFill>
                  </a:tcPr>
                </a:tc>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4</a:t>
                      </a:r>
                      <a:r>
                        <a:rPr kumimoji="1" lang="ja-JP" altLang="en-US" sz="1050" b="1" dirty="0" err="1" smtClean="0">
                          <a:solidFill>
                            <a:schemeClr val="tx1"/>
                          </a:solidFill>
                          <a:latin typeface="Meiryo UI" panose="020B0604030504040204" pitchFamily="50" charset="-128"/>
                          <a:ea typeface="Meiryo UI" panose="020B0604030504040204" pitchFamily="50" charset="-128"/>
                        </a:rPr>
                        <a:t>つの</a:t>
                      </a:r>
                      <a:r>
                        <a:rPr kumimoji="1" lang="ja-JP" altLang="en-US" sz="1050" b="1" dirty="0" smtClean="0">
                          <a:solidFill>
                            <a:schemeClr val="tx1"/>
                          </a:solidFill>
                          <a:latin typeface="Meiryo UI" panose="020B0604030504040204" pitchFamily="50" charset="-128"/>
                          <a:ea typeface="Meiryo UI" panose="020B0604030504040204" pitchFamily="50" charset="-128"/>
                        </a:rPr>
                        <a:t>フィールド</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(P16)</a:t>
                      </a:r>
                      <a:endParaRPr kumimoji="1" lang="en-US" altLang="ja-JP" sz="1050" b="1" dirty="0">
                        <a:solidFill>
                          <a:schemeClr val="tx1"/>
                        </a:solidFill>
                        <a:latin typeface="Meiryo UI" panose="020B0604030504040204" pitchFamily="50" charset="-128"/>
                        <a:ea typeface="Meiryo UI" panose="020B0604030504040204" pitchFamily="50" charset="-128"/>
                      </a:endParaRPr>
                    </a:p>
                  </a:txBody>
                  <a:tcPr marT="18000" marB="36000" anchor="ctr">
                    <a:solidFill>
                      <a:schemeClr val="accent1">
                        <a:lumMod val="40000"/>
                        <a:lumOff val="60000"/>
                      </a:schemeClr>
                    </a:solidFill>
                  </a:tcPr>
                </a:tc>
                <a:tc>
                  <a:txBody>
                    <a:bodyP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アプリケーション</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テクノロジー</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marT="18000" marB="36000" anchor="ctr">
                    <a:solidFill>
                      <a:schemeClr val="accent1">
                        <a:lumMod val="40000"/>
                        <a:lumOff val="60000"/>
                      </a:schemeClr>
                    </a:solidFill>
                  </a:tcPr>
                </a:tc>
                <a:tc>
                  <a:txBody>
                    <a:bodyPr/>
                    <a:lstStyle/>
                    <a:p>
                      <a:pPr marL="171450" indent="-171450" algn="ctr">
                        <a:buFont typeface="Wingdings" panose="05000000000000000000" pitchFamily="2" charset="2"/>
                        <a:buChar char="p"/>
                      </a:pPr>
                      <a:r>
                        <a:rPr kumimoji="1" lang="ja-JP" altLang="en-US" sz="1200" b="1" dirty="0">
                          <a:solidFill>
                            <a:schemeClr val="tx1"/>
                          </a:solidFill>
                          <a:latin typeface="Meiryo UI" panose="020B0604030504040204" pitchFamily="50" charset="-128"/>
                          <a:ea typeface="Meiryo UI" panose="020B0604030504040204" pitchFamily="50" charset="-128"/>
                        </a:rPr>
                        <a:t>社会的な課題</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indent="-171450" algn="ctr">
                        <a:buFont typeface="Wingdings" panose="05000000000000000000" pitchFamily="2" charset="2"/>
                        <a:buChar char="n"/>
                      </a:pPr>
                      <a:r>
                        <a:rPr kumimoji="1" lang="ja-JP" altLang="en-US" sz="1200" b="1" dirty="0">
                          <a:solidFill>
                            <a:schemeClr val="tx1"/>
                          </a:solidFill>
                          <a:latin typeface="Meiryo UI" panose="020B0604030504040204" pitchFamily="50" charset="-128"/>
                          <a:ea typeface="Meiryo UI" panose="020B0604030504040204" pitchFamily="50" charset="-128"/>
                        </a:rPr>
                        <a:t>特に大阪の課題</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18000" marB="36000">
                    <a:solidFill>
                      <a:schemeClr val="accent1">
                        <a:lumMod val="40000"/>
                        <a:lumOff val="60000"/>
                      </a:schemeClr>
                    </a:solidFill>
                  </a:tcPr>
                </a:tc>
                <a:tc rowSpan="13">
                  <a:txBody>
                    <a:bodyPr/>
                    <a:lstStyle/>
                    <a:p>
                      <a:pPr algn="ct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18000" marB="36000">
                    <a:lnT w="12700" cmpd="sng">
                      <a:noFill/>
                    </a:lnT>
                    <a:lnB w="12700" cmpd="sng">
                      <a:noFill/>
                    </a:lnB>
                    <a:noFill/>
                  </a:tcPr>
                </a:tc>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海外導入都市</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a:solidFill>
                            <a:schemeClr val="tx1"/>
                          </a:solidFill>
                          <a:latin typeface="Meiryo UI" panose="020B0604030504040204" pitchFamily="50" charset="-128"/>
                          <a:ea typeface="Meiryo UI" panose="020B0604030504040204" pitchFamily="50" charset="-128"/>
                        </a:rPr>
                        <a:t>（例）</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18000" marB="36000">
                    <a:solidFill>
                      <a:schemeClr val="accent1">
                        <a:lumMod val="40000"/>
                        <a:lumOff val="60000"/>
                      </a:schemeClr>
                    </a:solidFill>
                  </a:tcPr>
                </a:tc>
                <a:extLst>
                  <a:ext uri="{0D108BD9-81ED-4DB2-BD59-A6C34878D82A}">
                    <a16:rowId xmlns:a16="http://schemas.microsoft.com/office/drawing/2014/main" val="2024393905"/>
                  </a:ext>
                </a:extLst>
              </a:tr>
              <a:tr h="381744">
                <a:tc rowSpan="3">
                  <a:txBody>
                    <a:bodyPr/>
                    <a:lstStyle/>
                    <a:p>
                      <a:r>
                        <a:rPr kumimoji="1" lang="ja-JP" altLang="en-US" sz="1400" b="1" u="none" dirty="0">
                          <a:solidFill>
                            <a:schemeClr val="tx1"/>
                          </a:solidFill>
                          <a:latin typeface="Meiryo UI" panose="020B0604030504040204" pitchFamily="50" charset="-128"/>
                          <a:ea typeface="Meiryo UI" panose="020B0604030504040204" pitchFamily="50" charset="-128"/>
                        </a:rPr>
                        <a:t>①移動・</a:t>
                      </a:r>
                      <a:endParaRPr kumimoji="1" lang="en-US" altLang="ja-JP" sz="1400" b="1" u="none" dirty="0">
                        <a:solidFill>
                          <a:schemeClr val="tx1"/>
                        </a:solidFill>
                        <a:latin typeface="Meiryo UI" panose="020B0604030504040204" pitchFamily="50" charset="-128"/>
                        <a:ea typeface="Meiryo UI" panose="020B0604030504040204" pitchFamily="50" charset="-128"/>
                      </a:endParaRPr>
                    </a:p>
                    <a:p>
                      <a:r>
                        <a:rPr kumimoji="1" lang="en-US" altLang="ja-JP" sz="1400" b="1" u="none" dirty="0">
                          <a:solidFill>
                            <a:schemeClr val="tx1"/>
                          </a:solidFill>
                          <a:latin typeface="Meiryo UI" panose="020B0604030504040204" pitchFamily="50" charset="-128"/>
                          <a:ea typeface="Meiryo UI" panose="020B0604030504040204" pitchFamily="50" charset="-128"/>
                        </a:rPr>
                        <a:t> </a:t>
                      </a:r>
                      <a:r>
                        <a:rPr kumimoji="1" lang="ja-JP" altLang="en-US" sz="1400" b="1" u="none" dirty="0">
                          <a:solidFill>
                            <a:schemeClr val="tx1"/>
                          </a:solidFill>
                          <a:latin typeface="Meiryo UI" panose="020B0604030504040204" pitchFamily="50" charset="-128"/>
                          <a:ea typeface="Meiryo UI" panose="020B0604030504040204" pitchFamily="50" charset="-128"/>
                        </a:rPr>
                        <a:t>　モビリティ</a:t>
                      </a:r>
                    </a:p>
                  </a:txBody>
                  <a:tcPr marT="18000" marB="36000">
                    <a:solidFill>
                      <a:srgbClr val="FFFF00"/>
                    </a:solidFill>
                  </a:tcPr>
                </a:tc>
                <a:tc>
                  <a:txBody>
                    <a:bodyPr/>
                    <a:lstStyle/>
                    <a:p>
                      <a:pPr marL="0" indent="0">
                        <a:buFontTx/>
                        <a:buNone/>
                      </a:pPr>
                      <a:r>
                        <a:rPr kumimoji="1" lang="ja-JP" altLang="en-US" sz="1400" dirty="0">
                          <a:solidFill>
                            <a:schemeClr val="tx1"/>
                          </a:solidFill>
                          <a:latin typeface="Meiryo UI" panose="020B0604030504040204" pitchFamily="50" charset="-128"/>
                          <a:ea typeface="Meiryo UI" panose="020B0604030504040204" pitchFamily="50" charset="-128"/>
                        </a:rPr>
                        <a:t>郊外</a:t>
                      </a:r>
                    </a:p>
                  </a:txBody>
                  <a:tcPr marT="18000" marB="36000">
                    <a:lnB w="12700" cap="flat" cmpd="sng" algn="ctr">
                      <a:solidFill>
                        <a:schemeClr val="tx1"/>
                      </a:solidFill>
                      <a:prstDash val="solid"/>
                      <a:round/>
                      <a:headEnd type="none" w="med" len="med"/>
                      <a:tailEnd type="none" w="med" len="med"/>
                    </a:lnB>
                    <a:solidFill>
                      <a:srgbClr val="FFFF00"/>
                    </a:solid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A</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l"/>
                      </a:pPr>
                      <a:r>
                        <a:rPr kumimoji="1" lang="en-US" altLang="ja-JP" sz="1200" dirty="0" smtClean="0">
                          <a:solidFill>
                            <a:schemeClr val="tx1"/>
                          </a:solidFill>
                          <a:latin typeface="Meiryo UI" panose="020B0604030504040204" pitchFamily="50" charset="-128"/>
                          <a:ea typeface="Meiryo UI" panose="020B0604030504040204" pitchFamily="50" charset="-128"/>
                        </a:rPr>
                        <a:t>MaaS</a:t>
                      </a:r>
                      <a:r>
                        <a:rPr kumimoji="1" lang="ja-JP" altLang="en-US" sz="1200" dirty="0" smtClean="0">
                          <a:solidFill>
                            <a:schemeClr val="tx1"/>
                          </a:solidFill>
                          <a:latin typeface="Meiryo UI" panose="020B0604030504040204" pitchFamily="50" charset="-128"/>
                          <a:ea typeface="Meiryo UI" panose="020B0604030504040204" pitchFamily="50" charset="-128"/>
                        </a:rPr>
                        <a:t>／自動運転</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smtClean="0">
                          <a:solidFill>
                            <a:schemeClr val="tx1"/>
                          </a:solidFill>
                          <a:latin typeface="Meiryo UI" panose="020B0604030504040204" pitchFamily="50" charset="-128"/>
                          <a:ea typeface="Meiryo UI" panose="020B0604030504040204" pitchFamily="50" charset="-128"/>
                        </a:rPr>
                        <a:t>オンデマンドバス／マイクロモビリティ</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オールドタウン問題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進む高齢化・過疎化</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lnB w="12700" cap="flat" cmpd="sng" algn="ctr">
                      <a:solidFill>
                        <a:schemeClr val="tx1"/>
                      </a:solidFill>
                      <a:prstDash val="solid"/>
                      <a:round/>
                      <a:headEnd type="none" w="med" len="med"/>
                      <a:tailEnd type="none" w="med" len="med"/>
                    </a:lnB>
                    <a:noFill/>
                  </a:tcPr>
                </a:tc>
                <a:tc vMerge="1">
                  <a:txBody>
                    <a:bodyPr/>
                    <a:lstStyle/>
                    <a:p>
                      <a:pPr marL="0" indent="0">
                        <a:buFontTx/>
                        <a:buNone/>
                      </a:pPr>
                      <a:endParaRPr kumimoji="1" lang="en-US" altLang="ja-JP" sz="120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フィンランド</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9432439"/>
                  </a:ext>
                </a:extLst>
              </a:tr>
              <a:tr h="381744">
                <a:tc vMerge="1">
                  <a:txBody>
                    <a:bodyPr/>
                    <a:lstStyle/>
                    <a:p>
                      <a:endParaRPr kumimoji="1" lang="ja-JP" altLang="en-US"/>
                    </a:p>
                  </a:txBody>
                  <a:tcPr/>
                </a:tc>
                <a:tc>
                  <a:txBody>
                    <a:bodyPr/>
                    <a:lstStyle/>
                    <a:p>
                      <a:pPr marL="0" indent="0">
                        <a:buFontTx/>
                        <a:buNone/>
                      </a:pPr>
                      <a:r>
                        <a:rPr kumimoji="1" lang="ja-JP" altLang="en-US" sz="1400" dirty="0">
                          <a:solidFill>
                            <a:schemeClr val="tx1"/>
                          </a:solidFill>
                          <a:latin typeface="Meiryo UI" panose="020B0604030504040204" pitchFamily="50" charset="-128"/>
                          <a:ea typeface="Meiryo UI" panose="020B0604030504040204" pitchFamily="50" charset="-128"/>
                        </a:rPr>
                        <a:t>都市</a:t>
                      </a:r>
                    </a:p>
                  </a:txBody>
                  <a:tcPr marT="18000" marB="36000">
                    <a:lnT w="12700" cap="flat" cmpd="sng" algn="ctr">
                      <a:solidFill>
                        <a:schemeClr val="tx1"/>
                      </a:solidFill>
                      <a:prstDash val="solid"/>
                      <a:round/>
                      <a:headEnd type="none" w="med" len="med"/>
                      <a:tailEnd type="none" w="med" len="med"/>
                    </a:lnT>
                    <a:solidFill>
                      <a:srgbClr val="FFFF00"/>
                    </a:solid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A</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lnT w="12700" cap="flat" cmpd="sng" algn="ctr">
                      <a:solidFill>
                        <a:schemeClr val="tx1"/>
                      </a:solidFill>
                      <a:prstDash val="solid"/>
                      <a:round/>
                      <a:headEnd type="none" w="med" len="med"/>
                      <a:tailEnd type="none" w="med" len="med"/>
                    </a:lnT>
                    <a:noFill/>
                  </a:tcPr>
                </a:tc>
                <a:tc>
                  <a:txBody>
                    <a:bodyPr/>
                    <a:lstStyle/>
                    <a:p>
                      <a:pPr marL="171450" indent="-171450">
                        <a:buFont typeface="Wingdings" panose="05000000000000000000" pitchFamily="2" charset="2"/>
                        <a:buChar char="l"/>
                      </a:pPr>
                      <a:r>
                        <a:rPr kumimoji="1" lang="en-US" altLang="ja-JP" sz="1200" dirty="0" smtClean="0">
                          <a:solidFill>
                            <a:schemeClr val="tx1"/>
                          </a:solidFill>
                          <a:latin typeface="Meiryo UI" panose="020B0604030504040204" pitchFamily="50" charset="-128"/>
                          <a:ea typeface="Meiryo UI" panose="020B0604030504040204" pitchFamily="50" charset="-128"/>
                        </a:rPr>
                        <a:t>MaaS</a:t>
                      </a:r>
                      <a:r>
                        <a:rPr kumimoji="1" lang="ja-JP" altLang="en-US" sz="1200" dirty="0" smtClean="0">
                          <a:solidFill>
                            <a:schemeClr val="tx1"/>
                          </a:solidFill>
                          <a:latin typeface="Meiryo UI" panose="020B0604030504040204" pitchFamily="50" charset="-128"/>
                          <a:ea typeface="Meiryo UI" panose="020B0604030504040204" pitchFamily="50" charset="-128"/>
                        </a:rPr>
                        <a:t>／自動運転</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カーシェア／バイクシェア／パークシェア</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T="18000" marB="36000">
                    <a:lnT w="12700" cap="flat" cmpd="sng" algn="ctr">
                      <a:solidFill>
                        <a:schemeClr val="tx1"/>
                      </a:solidFill>
                      <a:prstDash val="solid"/>
                      <a:round/>
                      <a:headEnd type="none" w="med" len="med"/>
                      <a:tailEnd type="none" w="med" len="med"/>
                    </a:lnT>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慢性的な渋滞</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インバウンドの急増</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lnT w="12700" cap="flat" cmpd="sng" algn="ctr">
                      <a:solidFill>
                        <a:schemeClr val="tx1"/>
                      </a:solidFill>
                      <a:prstDash val="solid"/>
                      <a:round/>
                      <a:headEnd type="none" w="med" len="med"/>
                      <a:tailEnd type="none" w="med" len="med"/>
                    </a:lnT>
                    <a:noFill/>
                  </a:tcPr>
                </a:tc>
                <a:tc vMerge="1">
                  <a:txBody>
                    <a:bodyPr/>
                    <a:lstStyle/>
                    <a:p>
                      <a:pPr marL="0" indent="0">
                        <a:buFontTx/>
                        <a:buNone/>
                      </a:pPr>
                      <a:endParaRPr kumimoji="1" lang="en-US" altLang="ja-JP" sz="120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solid"/>
                      <a:round/>
                      <a:headEnd type="none" w="med" len="med"/>
                      <a:tailEnd type="none" w="med" len="med"/>
                    </a:lnT>
                    <a:noFill/>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ヘルシンキ</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ウィーン</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15586631"/>
                  </a:ext>
                </a:extLst>
              </a:tr>
              <a:tr h="381744">
                <a:tc vMerge="1">
                  <a:txBody>
                    <a:bodyPr/>
                    <a:lstStyle/>
                    <a:p>
                      <a:endParaRPr kumimoji="1" lang="ja-JP" altLang="en-US" sz="1400" b="1" u="none" dirty="0">
                        <a:latin typeface="Meiryo UI" panose="020B0604030504040204" pitchFamily="50" charset="-128"/>
                        <a:ea typeface="Meiryo UI" panose="020B0604030504040204" pitchFamily="50" charset="-128"/>
                      </a:endParaRPr>
                    </a:p>
                  </a:txBody>
                  <a:tcPr marT="36000" marB="36000">
                    <a:solidFill>
                      <a:srgbClr val="FFFF00"/>
                    </a:solidFill>
                  </a:tcPr>
                </a:tc>
                <a:tc>
                  <a:txBody>
                    <a:bodyPr/>
                    <a:lstStyle/>
                    <a:p>
                      <a:pPr marL="0" indent="0">
                        <a:buFontTx/>
                        <a:buNone/>
                      </a:pPr>
                      <a:r>
                        <a:rPr kumimoji="1" lang="ja-JP" altLang="en-US" sz="1400" dirty="0">
                          <a:solidFill>
                            <a:schemeClr val="tx1"/>
                          </a:solidFill>
                          <a:latin typeface="Meiryo UI" panose="020B0604030504040204" pitchFamily="50" charset="-128"/>
                          <a:ea typeface="Meiryo UI" panose="020B0604030504040204" pitchFamily="50" charset="-128"/>
                        </a:rPr>
                        <a:t>物流</a:t>
                      </a:r>
                    </a:p>
                  </a:txBody>
                  <a:tcPr marT="18000" marB="36000">
                    <a:no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配送ロボット、ドローン</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スマート宅配ボックス</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運転手不足</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物流ラストワンマイル</a:t>
                      </a:r>
                    </a:p>
                  </a:txBody>
                  <a:tcPr marT="18000" marB="36000">
                    <a:noFill/>
                  </a:tcPr>
                </a:tc>
                <a:tc vMerge="1">
                  <a:txBody>
                    <a:bodyPr/>
                    <a:lstStyle/>
                    <a:p>
                      <a:endParaRPr kumimoji="1" lang="ja-JP" altLang="en-US"/>
                    </a:p>
                  </a:txBody>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雄安</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extLst>
                  <a:ext uri="{0D108BD9-81ED-4DB2-BD59-A6C34878D82A}">
                    <a16:rowId xmlns:a16="http://schemas.microsoft.com/office/drawing/2014/main" val="2481488260"/>
                  </a:ext>
                </a:extLst>
              </a:tr>
              <a:tr h="381744">
                <a:tc rowSpan="2">
                  <a:txBody>
                    <a:bodyPr/>
                    <a:lstStyle/>
                    <a:p>
                      <a:r>
                        <a:rPr kumimoji="1" lang="ja-JP" altLang="en-US" sz="1400" b="1" u="none" dirty="0">
                          <a:solidFill>
                            <a:schemeClr val="tx1"/>
                          </a:solidFill>
                          <a:latin typeface="Meiryo UI" panose="020B0604030504040204" pitchFamily="50" charset="-128"/>
                          <a:ea typeface="Meiryo UI" panose="020B0604030504040204" pitchFamily="50" charset="-128"/>
                        </a:rPr>
                        <a:t>②防災</a:t>
                      </a:r>
                    </a:p>
                  </a:txBody>
                  <a:tcPr marT="18000" marB="36000">
                    <a:solidFill>
                      <a:srgbClr val="FFFF00"/>
                    </a:solidFill>
                  </a:tcPr>
                </a:tc>
                <a:tc>
                  <a:txBody>
                    <a:bodyPr/>
                    <a:lstStyle/>
                    <a:p>
                      <a:pPr marL="0" indent="0">
                        <a:buFontTx/>
                        <a:buNone/>
                      </a:pPr>
                      <a:r>
                        <a:rPr kumimoji="1" lang="ja-JP" altLang="en-US" sz="1200" dirty="0">
                          <a:solidFill>
                            <a:schemeClr val="tx1"/>
                          </a:solidFill>
                          <a:latin typeface="Meiryo UI" panose="020B0604030504040204" pitchFamily="50" charset="-128"/>
                          <a:ea typeface="Meiryo UI" panose="020B0604030504040204" pitchFamily="50" charset="-128"/>
                        </a:rPr>
                        <a:t>対住民</a:t>
                      </a:r>
                    </a:p>
                  </a:txBody>
                  <a:tcPr marT="18000" marB="36000">
                    <a:solidFill>
                      <a:srgbClr val="FFFF00"/>
                    </a:solid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A</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防災アプリ</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デジタル防災マップ</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tc rowSpan="2">
                  <a:txBody>
                    <a:bodyPr/>
                    <a:lstStyle/>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南海トラフ地震</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200" dirty="0">
                          <a:solidFill>
                            <a:schemeClr val="tx1"/>
                          </a:solidFill>
                          <a:latin typeface="Meiryo UI" panose="020B0604030504040204" pitchFamily="50" charset="-128"/>
                          <a:ea typeface="Meiryo UI" panose="020B0604030504040204" pitchFamily="50" charset="-128"/>
                        </a:rPr>
                        <a:t>複雑な地下街</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帰宅困難者対策</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来街者対応</a:t>
                      </a:r>
                    </a:p>
                  </a:txBody>
                  <a:tcPr marT="18000" marB="36000" anchor="ctr">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rowSpan="2">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タイ</a:t>
                      </a:r>
                    </a:p>
                  </a:txBody>
                  <a:tcPr marT="18000" marB="36000">
                    <a:noFill/>
                  </a:tcPr>
                </a:tc>
                <a:extLst>
                  <a:ext uri="{0D108BD9-81ED-4DB2-BD59-A6C34878D82A}">
                    <a16:rowId xmlns:a16="http://schemas.microsoft.com/office/drawing/2014/main" val="2237900133"/>
                  </a:ext>
                </a:extLst>
              </a:tr>
              <a:tr h="38174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marL="0" indent="0">
                        <a:buFontTx/>
                        <a:buNone/>
                      </a:pPr>
                      <a:r>
                        <a:rPr kumimoji="1" lang="ja-JP" altLang="en-US" sz="1200" dirty="0">
                          <a:solidFill>
                            <a:schemeClr val="tx1"/>
                          </a:solidFill>
                          <a:latin typeface="Meiryo UI" panose="020B0604030504040204" pitchFamily="50" charset="-128"/>
                          <a:ea typeface="Meiryo UI" panose="020B0604030504040204" pitchFamily="50" charset="-128"/>
                        </a:rPr>
                        <a:t>インフラ</a:t>
                      </a:r>
                    </a:p>
                  </a:txBody>
                  <a:tcPr marT="18000" marB="36000">
                    <a:no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自然災害早期警報システム</a:t>
                      </a: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群衆行動管理システム</a:t>
                      </a:r>
                    </a:p>
                  </a:txBody>
                  <a:tcPr marT="18000" marB="36000">
                    <a:noFill/>
                  </a:tcPr>
                </a:tc>
                <a:tc vMerge="1">
                  <a:txBody>
                    <a:bodyPr/>
                    <a:lstStyle/>
                    <a:p>
                      <a:endParaRPr kumimoji="1" lang="ja-JP" altLang="en-US" dirty="0"/>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179787372"/>
                  </a:ext>
                </a:extLst>
              </a:tr>
              <a:tr h="381744">
                <a:tc gridSpan="2">
                  <a:txBody>
                    <a:bodyPr/>
                    <a:lstStyle/>
                    <a:p>
                      <a:r>
                        <a:rPr kumimoji="1" lang="ja-JP" altLang="en-US" sz="1400" u="none" dirty="0">
                          <a:solidFill>
                            <a:schemeClr val="tx1"/>
                          </a:solidFill>
                          <a:latin typeface="Meiryo UI" panose="020B0604030504040204" pitchFamily="50" charset="-128"/>
                          <a:ea typeface="Meiryo UI" panose="020B0604030504040204" pitchFamily="50" charset="-128"/>
                        </a:rPr>
                        <a:t>③防犯・安全安心</a:t>
                      </a:r>
                    </a:p>
                  </a:txBody>
                  <a:tcPr marT="18000" marB="36000">
                    <a:noFill/>
                  </a:tcPr>
                </a:tc>
                <a:tc hMerge="1">
                  <a:txBody>
                    <a:bodyPr/>
                    <a:lstStyle/>
                    <a:p>
                      <a:pPr marL="0" indent="0">
                        <a:buFontTx/>
                        <a:buNone/>
                      </a:pP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400" u="none" dirty="0" smtClean="0">
                          <a:solidFill>
                            <a:schemeClr val="tx1"/>
                          </a:solidFill>
                          <a:latin typeface="Meiryo UI" panose="020B0604030504040204" pitchFamily="50" charset="-128"/>
                          <a:ea typeface="Meiryo UI" panose="020B0604030504040204" pitchFamily="50" charset="-128"/>
                        </a:rPr>
                        <a:t>A</a:t>
                      </a:r>
                      <a:r>
                        <a:rPr kumimoji="1" lang="ja-JP" altLang="en-US" sz="1400" u="none" dirty="0" smtClean="0">
                          <a:solidFill>
                            <a:schemeClr val="tx1"/>
                          </a:solidFill>
                          <a:latin typeface="Meiryo UI" panose="020B0604030504040204" pitchFamily="50" charset="-128"/>
                          <a:ea typeface="Meiryo UI" panose="020B0604030504040204" pitchFamily="50" charset="-128"/>
                        </a:rPr>
                        <a:t>・</a:t>
                      </a:r>
                      <a:r>
                        <a:rPr kumimoji="1" lang="en-US" altLang="ja-JP" sz="1400" u="none" dirty="0" smtClean="0">
                          <a:solidFill>
                            <a:schemeClr val="tx1"/>
                          </a:solidFill>
                          <a:latin typeface="Meiryo UI" panose="020B0604030504040204" pitchFamily="50" charset="-128"/>
                          <a:ea typeface="Meiryo UI" panose="020B0604030504040204" pitchFamily="50" charset="-128"/>
                        </a:rPr>
                        <a:t>B</a:t>
                      </a:r>
                      <a:endParaRPr kumimoji="1" lang="ja-JP" altLang="en-US" sz="1400" u="none"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犯罪（予測）マップ</a:t>
                      </a: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街頭（防犯）カメラ</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街頭犯罪ワースト</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多い交通事故</a:t>
                      </a:r>
                    </a:p>
                  </a:txBody>
                  <a:tcPr marT="18000" marB="36000">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ニューヨーク</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アムステルダム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extLst>
                  <a:ext uri="{0D108BD9-81ED-4DB2-BD59-A6C34878D82A}">
                    <a16:rowId xmlns:a16="http://schemas.microsoft.com/office/drawing/2014/main" val="925937692"/>
                  </a:ext>
                </a:extLst>
              </a:tr>
              <a:tr h="381744">
                <a:tc rowSpan="3">
                  <a:txBody>
                    <a:bodyPr/>
                    <a:lstStyle/>
                    <a:p>
                      <a:r>
                        <a:rPr kumimoji="1" lang="ja-JP" altLang="en-US" sz="1400" b="1" u="none" dirty="0">
                          <a:solidFill>
                            <a:schemeClr val="tx1"/>
                          </a:solidFill>
                          <a:latin typeface="Meiryo UI" panose="020B0604030504040204" pitchFamily="50" charset="-128"/>
                          <a:ea typeface="Meiryo UI" panose="020B0604030504040204" pitchFamily="50" charset="-128"/>
                        </a:rPr>
                        <a:t>④ヘルスケア</a:t>
                      </a:r>
                    </a:p>
                  </a:txBody>
                  <a:tcPr marT="18000" marB="36000">
                    <a:solidFill>
                      <a:srgbClr val="FFFF00"/>
                    </a:solidFill>
                  </a:tcPr>
                </a:tc>
                <a:tc>
                  <a:txBody>
                    <a:bodyPr/>
                    <a:lstStyle/>
                    <a:p>
                      <a:pPr marL="0" indent="0">
                        <a:buFontTx/>
                        <a:buNone/>
                      </a:pPr>
                      <a:r>
                        <a:rPr kumimoji="1" lang="ja-JP" altLang="en-US" sz="1400" dirty="0">
                          <a:solidFill>
                            <a:schemeClr val="tx1"/>
                          </a:solidFill>
                          <a:latin typeface="Meiryo UI" panose="020B0604030504040204" pitchFamily="50" charset="-128"/>
                          <a:ea typeface="Meiryo UI" panose="020B0604030504040204" pitchFamily="50" charset="-128"/>
                        </a:rPr>
                        <a:t>健康</a:t>
                      </a:r>
                    </a:p>
                  </a:txBody>
                  <a:tcPr marT="18000" marB="36000">
                    <a:solidFill>
                      <a:srgbClr val="FFFF00"/>
                    </a:solid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A</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ウェアラブル端末</a:t>
                      </a: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健康データ分析システム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低い健診受診率</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短い健康寿命</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tc vMerge="1">
                  <a:txBody>
                    <a:bodyPr/>
                    <a:lstStyle/>
                    <a:p>
                      <a:pPr marL="0" indent="0">
                        <a:buFontTx/>
                        <a:buNone/>
                      </a:pPr>
                      <a:endParaRPr kumimoji="1" lang="en-US" altLang="ja-JP" sz="1200" dirty="0">
                        <a:latin typeface="Meiryo UI" panose="020B0604030504040204" pitchFamily="50" charset="-128"/>
                        <a:ea typeface="Meiryo UI" panose="020B0604030504040204" pitchFamily="50" charset="-128"/>
                      </a:endParaRPr>
                    </a:p>
                  </a:txBody>
                  <a:tcPr marT="36000" marB="36000">
                    <a:lnB w="12700" cmpd="sng">
                      <a:noFill/>
                    </a:lnB>
                    <a:noFill/>
                  </a:tcPr>
                </a:tc>
                <a:tc rowSpan="2">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シンガポール</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トロント</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マンチェスター</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ベルリン</a:t>
                      </a:r>
                    </a:p>
                  </a:txBody>
                  <a:tcPr marT="18000" marB="36000">
                    <a:noFill/>
                  </a:tcPr>
                </a:tc>
                <a:extLst>
                  <a:ext uri="{0D108BD9-81ED-4DB2-BD59-A6C34878D82A}">
                    <a16:rowId xmlns:a16="http://schemas.microsoft.com/office/drawing/2014/main" val="1417342675"/>
                  </a:ext>
                </a:extLst>
              </a:tr>
              <a:tr h="38174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marL="0" indent="0">
                        <a:buFontTx/>
                        <a:buNone/>
                      </a:pPr>
                      <a:r>
                        <a:rPr kumimoji="1" lang="ja-JP" altLang="en-US" sz="1400" dirty="0">
                          <a:solidFill>
                            <a:schemeClr val="tx1"/>
                          </a:solidFill>
                          <a:latin typeface="Meiryo UI" panose="020B0604030504040204" pitchFamily="50" charset="-128"/>
                          <a:ea typeface="Meiryo UI" panose="020B0604030504040204" pitchFamily="50" charset="-128"/>
                        </a:rPr>
                        <a:t>医療</a:t>
                      </a:r>
                    </a:p>
                  </a:txBody>
                  <a:tcPr marT="18000" marB="36000">
                    <a:solidFill>
                      <a:srgbClr val="FFFF00"/>
                    </a:solid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A</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遠隔医療・遠隔処方</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オンライン医療検索・入院システム</a:t>
                      </a:r>
                    </a:p>
                  </a:txBody>
                  <a:tcPr marT="18000" marB="36000">
                    <a:noFill/>
                  </a:tcPr>
                </a:tc>
                <a:tc>
                  <a:txBody>
                    <a:bodyPr/>
                    <a:lstStyle/>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一人当たり医療費</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長い待ち時間</a:t>
                      </a:r>
                    </a:p>
                  </a:txBody>
                  <a:tcPr marT="18000" marB="36000">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vMerge="1">
                  <a:txBody>
                    <a:bodyPr/>
                    <a:lstStyle/>
                    <a:p>
                      <a:pPr marL="171450" indent="-171450">
                        <a:buFont typeface="Wingdings" panose="05000000000000000000" pitchFamily="2" charset="2"/>
                        <a:buChar char="Ø"/>
                      </a:pPr>
                      <a:endParaRPr kumimoji="1" lang="ja-JP" altLang="en-US" sz="1200" dirty="0">
                        <a:latin typeface="Meiryo UI" panose="020B0604030504040204" pitchFamily="50" charset="-128"/>
                        <a:ea typeface="Meiryo UI" panose="020B0604030504040204" pitchFamily="50" charset="-128"/>
                      </a:endParaRPr>
                    </a:p>
                  </a:txBody>
                  <a:tcPr marT="36000" marB="36000">
                    <a:noFill/>
                  </a:tcPr>
                </a:tc>
                <a:extLst>
                  <a:ext uri="{0D108BD9-81ED-4DB2-BD59-A6C34878D82A}">
                    <a16:rowId xmlns:a16="http://schemas.microsoft.com/office/drawing/2014/main" val="390772337"/>
                  </a:ext>
                </a:extLst>
              </a:tr>
              <a:tr h="381744">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marL="0" indent="0">
                        <a:buFontTx/>
                        <a:buNone/>
                      </a:pPr>
                      <a:r>
                        <a:rPr kumimoji="1" lang="ja-JP" altLang="en-US" sz="1400" dirty="0">
                          <a:solidFill>
                            <a:schemeClr val="tx1"/>
                          </a:solidFill>
                          <a:latin typeface="Meiryo UI" panose="020B0604030504040204" pitchFamily="50" charset="-128"/>
                          <a:ea typeface="Meiryo UI" panose="020B0604030504040204" pitchFamily="50" charset="-128"/>
                        </a:rPr>
                        <a:t>介護</a:t>
                      </a:r>
                    </a:p>
                  </a:txBody>
                  <a:tcPr marT="18000" marB="36000">
                    <a:solidFill>
                      <a:srgbClr val="FFFF00"/>
                    </a:solid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A</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介護ロボット</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介護保険データ分析システム</a:t>
                      </a:r>
                    </a:p>
                  </a:txBody>
                  <a:tcPr marT="18000" marB="36000">
                    <a:noFill/>
                  </a:tcPr>
                </a:tc>
                <a:tc>
                  <a:txBody>
                    <a:bodyPr/>
                    <a:lstStyle/>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一人当たり介護保険料</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待機高齢者</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a:txBody>
                    <a:bodyPr/>
                    <a:lstStyle/>
                    <a:p>
                      <a:pPr marL="171450" indent="-171450">
                        <a:buFont typeface="Wingdings" panose="05000000000000000000" pitchFamily="2" charset="2"/>
                        <a:buChar char="Ø"/>
                      </a:pP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18000" marB="36000">
                    <a:noFill/>
                  </a:tcPr>
                </a:tc>
                <a:extLst>
                  <a:ext uri="{0D108BD9-81ED-4DB2-BD59-A6C34878D82A}">
                    <a16:rowId xmlns:a16="http://schemas.microsoft.com/office/drawing/2014/main" val="805884306"/>
                  </a:ext>
                </a:extLst>
              </a:tr>
              <a:tr h="381744">
                <a:tc gridSpan="2">
                  <a:txBody>
                    <a:bodyPr/>
                    <a:lstStyle/>
                    <a:p>
                      <a:r>
                        <a:rPr kumimoji="1" lang="ja-JP" altLang="en-US" sz="1400" b="1" u="none" dirty="0">
                          <a:solidFill>
                            <a:schemeClr val="tx1"/>
                          </a:solidFill>
                          <a:latin typeface="Meiryo UI" panose="020B0604030504040204" pitchFamily="50" charset="-128"/>
                          <a:ea typeface="Meiryo UI" panose="020B0604030504040204" pitchFamily="50" charset="-128"/>
                        </a:rPr>
                        <a:t>⑤子ども・子育て</a:t>
                      </a:r>
                    </a:p>
                  </a:txBody>
                  <a:tcPr marT="18000" marB="36000">
                    <a:solidFill>
                      <a:srgbClr val="FFFF00"/>
                    </a:solidFill>
                  </a:tcPr>
                </a:tc>
                <a:tc hMerge="1">
                  <a:txBody>
                    <a:bodyPr/>
                    <a:lstStyle/>
                    <a:p>
                      <a:pPr marL="0" indent="0">
                        <a:buFontTx/>
                        <a:buNone/>
                      </a:pPr>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algn="ctr"/>
                      <a:r>
                        <a:rPr kumimoji="1" lang="en-US" altLang="ja-JP" sz="1400" b="0" u="none" dirty="0" smtClean="0">
                          <a:solidFill>
                            <a:schemeClr val="tx1"/>
                          </a:solidFill>
                          <a:latin typeface="Meiryo UI" panose="020B0604030504040204" pitchFamily="50" charset="-128"/>
                          <a:ea typeface="Meiryo UI" panose="020B0604030504040204" pitchFamily="50" charset="-128"/>
                        </a:rPr>
                        <a:t>A</a:t>
                      </a:r>
                      <a:endParaRPr kumimoji="1" lang="ja-JP" altLang="en-US" sz="1400" b="0" u="none"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保育・子育てアプリ</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見守りシステム</a:t>
                      </a:r>
                    </a:p>
                  </a:txBody>
                  <a:tcPr marT="18000" marB="360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待機児童</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児童虐待</a:t>
                      </a:r>
                    </a:p>
                  </a:txBody>
                  <a:tcPr marT="18000" marB="36000">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a:txBody>
                    <a:bodyPr/>
                    <a:lstStyle/>
                    <a:p>
                      <a:pPr marL="171450" indent="-171450">
                        <a:buFont typeface="Wingdings" panose="05000000000000000000" pitchFamily="2" charset="2"/>
                        <a:buChar char="Ø"/>
                      </a:pP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18000" marB="36000">
                    <a:noFill/>
                  </a:tcPr>
                </a:tc>
                <a:extLst>
                  <a:ext uri="{0D108BD9-81ED-4DB2-BD59-A6C34878D82A}">
                    <a16:rowId xmlns:a16="http://schemas.microsoft.com/office/drawing/2014/main" val="2005868989"/>
                  </a:ext>
                </a:extLst>
              </a:tr>
              <a:tr h="381744">
                <a:tc gridSpan="2">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⑥教育</a:t>
                      </a:r>
                    </a:p>
                  </a:txBody>
                  <a:tcPr marT="18000" marB="36000">
                    <a:noFill/>
                  </a:tcPr>
                </a:tc>
                <a:tc hMerge="1">
                  <a:txBody>
                    <a:bodyPr/>
                    <a:lstStyle/>
                    <a:p>
                      <a:endParaRPr kumimoji="1" lang="ja-JP" altLang="en-US"/>
                    </a:p>
                  </a:txBody>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A</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タブレット端末</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教育データ分析システム</a:t>
                      </a:r>
                    </a:p>
                  </a:txBody>
                  <a:tcPr marT="18000" marB="36000">
                    <a:noFill/>
                  </a:tcPr>
                </a:tc>
                <a:tc>
                  <a:txBody>
                    <a:bodyPr/>
                    <a:lstStyle/>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学力向上</a:t>
                      </a:r>
                      <a:endParaRPr kumimoji="1" lang="ja-JP" altLang="en-US"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教員不足／負担増</a:t>
                      </a:r>
                    </a:p>
                  </a:txBody>
                  <a:tcPr marT="18000" marB="36000">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韓国</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コペンハーゲン</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extLst>
                  <a:ext uri="{0D108BD9-81ED-4DB2-BD59-A6C34878D82A}">
                    <a16:rowId xmlns:a16="http://schemas.microsoft.com/office/drawing/2014/main" val="2667143506"/>
                  </a:ext>
                </a:extLst>
              </a:tr>
              <a:tr h="381744">
                <a:tc gridSpan="2">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⑦産業</a:t>
                      </a:r>
                    </a:p>
                  </a:txBody>
                  <a:tcPr marT="18000" marB="36000">
                    <a:noFill/>
                  </a:tcPr>
                </a:tc>
                <a:tc hMerge="1">
                  <a:txBody>
                    <a:bodyPr/>
                    <a:lstStyle/>
                    <a:p>
                      <a:pPr marL="0" indent="0">
                        <a:buFontTx/>
                        <a:buNone/>
                      </a:pPr>
                      <a:endParaRPr kumimoji="1" lang="ja-JP" altLang="en-US" sz="1400" dirty="0">
                        <a:latin typeface="Meiryo UI" panose="020B0604030504040204" pitchFamily="50" charset="-128"/>
                        <a:ea typeface="Meiryo UI" panose="020B0604030504040204" pitchFamily="50" charset="-128"/>
                      </a:endParaRPr>
                    </a:p>
                  </a:txBody>
                  <a:tcPr marT="36000" marB="36000"/>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l"/>
                      </a:pPr>
                      <a:r>
                        <a:rPr kumimoji="1" lang="en-US" altLang="ja-JP" sz="1200" dirty="0">
                          <a:solidFill>
                            <a:schemeClr val="tx1"/>
                          </a:solidFill>
                          <a:latin typeface="Meiryo UI" panose="020B0604030504040204" pitchFamily="50" charset="-128"/>
                          <a:ea typeface="Meiryo UI" panose="020B0604030504040204" pitchFamily="50" charset="-128"/>
                        </a:rPr>
                        <a:t>IoT</a:t>
                      </a:r>
                      <a:r>
                        <a:rPr kumimoji="1" lang="ja-JP" altLang="en-US" sz="1200" dirty="0">
                          <a:solidFill>
                            <a:schemeClr val="tx1"/>
                          </a:solidFill>
                          <a:latin typeface="Meiryo UI" panose="020B0604030504040204" pitchFamily="50" charset="-128"/>
                          <a:ea typeface="Meiryo UI" panose="020B0604030504040204" pitchFamily="50" charset="-128"/>
                        </a:rPr>
                        <a:t>／ロボット／</a:t>
                      </a:r>
                      <a:r>
                        <a:rPr kumimoji="1" lang="en-US" altLang="ja-JP" sz="1200" dirty="0">
                          <a:solidFill>
                            <a:schemeClr val="tx1"/>
                          </a:solidFill>
                          <a:latin typeface="Meiryo UI" panose="020B0604030504040204" pitchFamily="50" charset="-128"/>
                          <a:ea typeface="Meiryo UI" panose="020B0604030504040204" pitchFamily="50" charset="-128"/>
                        </a:rPr>
                        <a:t>RPA</a:t>
                      </a:r>
                    </a:p>
                    <a:p>
                      <a:pPr marL="171450" indent="-171450">
                        <a:buFont typeface="Wingdings" panose="05000000000000000000" pitchFamily="2" charset="2"/>
                        <a:buChar char="l"/>
                      </a:pPr>
                      <a:r>
                        <a:rPr kumimoji="1" lang="en-US" altLang="ja-JP" sz="1200" dirty="0">
                          <a:solidFill>
                            <a:schemeClr val="tx1"/>
                          </a:solidFill>
                          <a:latin typeface="Meiryo UI" panose="020B0604030504040204" pitchFamily="50" charset="-128"/>
                          <a:ea typeface="Meiryo UI" panose="020B0604030504040204" pitchFamily="50" charset="-128"/>
                        </a:rPr>
                        <a:t>AI</a:t>
                      </a:r>
                      <a:r>
                        <a:rPr kumimoji="1" lang="ja-JP" altLang="en-US" sz="1200" dirty="0">
                          <a:solidFill>
                            <a:schemeClr val="tx1"/>
                          </a:solidFill>
                          <a:latin typeface="Meiryo UI" panose="020B0604030504040204" pitchFamily="50" charset="-128"/>
                          <a:ea typeface="Meiryo UI" panose="020B0604030504040204" pitchFamily="50" charset="-128"/>
                        </a:rPr>
                        <a:t>／ビックデータ</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18000" marB="360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事業承継問題</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産業構造転換の遅れ</a:t>
                      </a:r>
                    </a:p>
                  </a:txBody>
                  <a:tcPr marT="18000" marB="36000">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各国</a:t>
                      </a:r>
                    </a:p>
                  </a:txBody>
                  <a:tcPr marT="18000" marB="36000">
                    <a:noFill/>
                  </a:tcPr>
                </a:tc>
                <a:extLst>
                  <a:ext uri="{0D108BD9-81ED-4DB2-BD59-A6C34878D82A}">
                    <a16:rowId xmlns:a16="http://schemas.microsoft.com/office/drawing/2014/main" val="3249121223"/>
                  </a:ext>
                </a:extLst>
              </a:tr>
            </a:tbl>
          </a:graphicData>
        </a:graphic>
      </p:graphicFrame>
      <p:sp>
        <p:nvSpPr>
          <p:cNvPr id="3" name="スライド番号プレースホルダー 2"/>
          <p:cNvSpPr>
            <a:spLocks noGrp="1"/>
          </p:cNvSpPr>
          <p:nvPr>
            <p:ph type="sldNum" sz="quarter" idx="12"/>
          </p:nvPr>
        </p:nvSpPr>
        <p:spPr>
          <a:xfrm>
            <a:off x="7030919" y="6456548"/>
            <a:ext cx="2057400" cy="365125"/>
          </a:xfrm>
        </p:spPr>
        <p:txBody>
          <a:bodyPr>
            <a:normAutofit/>
          </a:bodyPr>
          <a:lstStyle/>
          <a:p>
            <a:fld id="{91EBF99D-C44A-4BF0-8A4F-647684F0C5A4}" type="slidenum">
              <a:rPr kumimoji="1" lang="ja-JP" altLang="en-US" sz="1200" smtClean="0"/>
              <a:t>18</a:t>
            </a:fld>
            <a:endParaRPr kumimoji="1" lang="ja-JP" altLang="en-US" sz="1200"/>
          </a:p>
        </p:txBody>
      </p:sp>
      <p:sp>
        <p:nvSpPr>
          <p:cNvPr id="5" name="テキスト ボックス 4">
            <a:extLst>
              <a:ext uri="{FF2B5EF4-FFF2-40B4-BE49-F238E27FC236}">
                <a16:creationId xmlns:a16="http://schemas.microsoft.com/office/drawing/2014/main" id="{009E1C86-7384-48D9-91CB-448C71A60064}"/>
              </a:ext>
            </a:extLst>
          </p:cNvPr>
          <p:cNvSpPr txBox="1"/>
          <p:nvPr/>
        </p:nvSpPr>
        <p:spPr>
          <a:xfrm>
            <a:off x="757518" y="627347"/>
            <a:ext cx="7944754" cy="338554"/>
          </a:xfrm>
          <a:prstGeom prst="rect">
            <a:avLst/>
          </a:prstGeom>
          <a:noFill/>
        </p:spPr>
        <p:txBody>
          <a:bodyPr wrap="square" rtlCol="0">
            <a:spAutoFit/>
          </a:bodyPr>
          <a:lstStyle/>
          <a:p>
            <a:r>
              <a:rPr kumimoji="1" lang="ja-JP" altLang="en-US" sz="1600" dirty="0">
                <a:latin typeface="Meiryo UI" panose="020B0604030504040204" pitchFamily="50" charset="-128"/>
                <a:ea typeface="Meiryo UI" panose="020B0604030504040204" pitchFamily="50" charset="-128"/>
              </a:rPr>
              <a:t>スマートシティの領域は多様であり、それぞれ</a:t>
            </a:r>
            <a:r>
              <a:rPr kumimoji="1" lang="ja-JP" altLang="en-US" sz="1600" dirty="0" smtClean="0">
                <a:latin typeface="Meiryo UI" panose="020B0604030504040204" pitchFamily="50" charset="-128"/>
                <a:ea typeface="Meiryo UI" panose="020B0604030504040204" pitchFamily="50" charset="-128"/>
              </a:rPr>
              <a:t>に</a:t>
            </a:r>
            <a:r>
              <a:rPr kumimoji="1" lang="en-US" altLang="ja-JP" sz="1600" dirty="0" err="1" smtClean="0">
                <a:latin typeface="Meiryo UI" panose="020B0604030504040204" pitchFamily="50" charset="-128"/>
                <a:ea typeface="Meiryo UI" panose="020B0604030504040204" pitchFamily="50" charset="-128"/>
              </a:rPr>
              <a:t>QoL</a:t>
            </a:r>
            <a:r>
              <a:rPr kumimoji="1" lang="ja-JP" altLang="en-US" sz="1600" dirty="0" smtClean="0">
                <a:latin typeface="Meiryo UI" panose="020B0604030504040204" pitchFamily="50" charset="-128"/>
                <a:ea typeface="Meiryo UI" panose="020B0604030504040204" pitchFamily="50" charset="-128"/>
              </a:rPr>
              <a:t>の</a:t>
            </a:r>
            <a:r>
              <a:rPr kumimoji="1" lang="ja-JP" altLang="en-US" sz="1600" dirty="0">
                <a:latin typeface="Meiryo UI" panose="020B0604030504040204" pitchFamily="50" charset="-128"/>
                <a:ea typeface="Meiryo UI" panose="020B0604030504040204" pitchFamily="50" charset="-128"/>
              </a:rPr>
              <a:t>向上に資するテクノロジーが存在する</a:t>
            </a:r>
            <a:r>
              <a:rPr kumimoji="1" lang="ja-JP" altLang="en-US" sz="1600" dirty="0" smtClean="0">
                <a:latin typeface="Meiryo UI" panose="020B0604030504040204" pitchFamily="50" charset="-128"/>
                <a:ea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endParaRPr>
          </a:p>
        </p:txBody>
      </p:sp>
      <p:cxnSp>
        <p:nvCxnSpPr>
          <p:cNvPr id="6" name="直線コネクタ 5">
            <a:extLst>
              <a:ext uri="{FF2B5EF4-FFF2-40B4-BE49-F238E27FC236}">
                <a16:creationId xmlns:a16="http://schemas.microsoft.com/office/drawing/2014/main" id="{BFE64EE9-E3B9-469D-B404-D8E3FE1EB7C3}"/>
              </a:ext>
            </a:extLst>
          </p:cNvPr>
          <p:cNvCxnSpPr/>
          <p:nvPr/>
        </p:nvCxnSpPr>
        <p:spPr>
          <a:xfrm>
            <a:off x="121421" y="491163"/>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20924" y="6642622"/>
            <a:ext cx="4198585" cy="246221"/>
          </a:xfrm>
          <a:prstGeom prst="rect">
            <a:avLst/>
          </a:prstGeom>
          <a:noFill/>
        </p:spPr>
        <p:txBody>
          <a:bodyPr wrap="none" rtlCol="0">
            <a:spAutoFit/>
          </a:bodyPr>
          <a:lstStyle/>
          <a:p>
            <a:r>
              <a:rPr lang="ja-JP" altLang="en-US" sz="1000" dirty="0" smtClean="0">
                <a:latin typeface="Meiryo UI" panose="020B0604030504040204" pitchFamily="50" charset="-128"/>
                <a:ea typeface="Meiryo UI" panose="020B0604030504040204" pitchFamily="50" charset="-128"/>
              </a:rPr>
              <a:t>注）黄色</a:t>
            </a:r>
            <a:r>
              <a:rPr kumimoji="1" lang="ja-JP" altLang="en-US" sz="1000" dirty="0" smtClean="0">
                <a:latin typeface="Meiryo UI" panose="020B0604030504040204" pitchFamily="50" charset="-128"/>
                <a:ea typeface="Meiryo UI" panose="020B0604030504040204" pitchFamily="50" charset="-128"/>
              </a:rPr>
              <a:t>の網掛け領域が、大阪にとって比較的優先度が高いと考えられる領域</a:t>
            </a:r>
            <a:endParaRPr kumimoji="1" lang="ja-JP" altLang="en-US"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77209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18683" y="90497"/>
            <a:ext cx="6189515" cy="430887"/>
          </a:xfrm>
          <a:prstGeom prst="rect">
            <a:avLst/>
          </a:prstGeom>
          <a:noFill/>
        </p:spPr>
        <p:txBody>
          <a:bodyPr wrap="none" rtlCol="0">
            <a:spAutoFit/>
          </a:bodyPr>
          <a:lstStyle/>
          <a:p>
            <a:r>
              <a:rPr kumimoji="1" lang="ja-JP" altLang="en-US" sz="2200" b="1" dirty="0">
                <a:latin typeface="Meiryo UI" panose="020B0604030504040204" pitchFamily="50" charset="-128"/>
                <a:ea typeface="Meiryo UI" panose="020B0604030504040204" pitchFamily="50" charset="-128"/>
              </a:rPr>
              <a:t>戦略領域とアプリケーション例　＜サービス＞　その②</a:t>
            </a:r>
          </a:p>
        </p:txBody>
      </p:sp>
      <p:graphicFrame>
        <p:nvGraphicFramePr>
          <p:cNvPr id="2" name="表 1"/>
          <p:cNvGraphicFramePr>
            <a:graphicFrameLocks noGrp="1"/>
          </p:cNvGraphicFramePr>
          <p:nvPr>
            <p:extLst>
              <p:ext uri="{D42A27DB-BD31-4B8C-83A1-F6EECF244321}">
                <p14:modId xmlns:p14="http://schemas.microsoft.com/office/powerpoint/2010/main" val="229545134"/>
              </p:ext>
            </p:extLst>
          </p:nvPr>
        </p:nvGraphicFramePr>
        <p:xfrm>
          <a:off x="167338" y="613447"/>
          <a:ext cx="8754989" cy="3077820"/>
        </p:xfrm>
        <a:graphic>
          <a:graphicData uri="http://schemas.openxmlformats.org/drawingml/2006/table">
            <a:tbl>
              <a:tblPr firstRow="1" bandRow="1">
                <a:tableStyleId>{5940675A-B579-460E-94D1-54222C63F5DA}</a:tableStyleId>
              </a:tblPr>
              <a:tblGrid>
                <a:gridCol w="1058421">
                  <a:extLst>
                    <a:ext uri="{9D8B030D-6E8A-4147-A177-3AD203B41FA5}">
                      <a16:colId xmlns:a16="http://schemas.microsoft.com/office/drawing/2014/main" val="418442229"/>
                    </a:ext>
                  </a:extLst>
                </a:gridCol>
                <a:gridCol w="848043">
                  <a:extLst>
                    <a:ext uri="{9D8B030D-6E8A-4147-A177-3AD203B41FA5}">
                      <a16:colId xmlns:a16="http://schemas.microsoft.com/office/drawing/2014/main" val="1797530343"/>
                    </a:ext>
                  </a:extLst>
                </a:gridCol>
                <a:gridCol w="715957">
                  <a:extLst>
                    <a:ext uri="{9D8B030D-6E8A-4147-A177-3AD203B41FA5}">
                      <a16:colId xmlns:a16="http://schemas.microsoft.com/office/drawing/2014/main" val="2687503087"/>
                    </a:ext>
                  </a:extLst>
                </a:gridCol>
                <a:gridCol w="2724350">
                  <a:extLst>
                    <a:ext uri="{9D8B030D-6E8A-4147-A177-3AD203B41FA5}">
                      <a16:colId xmlns:a16="http://schemas.microsoft.com/office/drawing/2014/main" val="3187079557"/>
                    </a:ext>
                  </a:extLst>
                </a:gridCol>
                <a:gridCol w="1884218">
                  <a:extLst>
                    <a:ext uri="{9D8B030D-6E8A-4147-A177-3AD203B41FA5}">
                      <a16:colId xmlns:a16="http://schemas.microsoft.com/office/drawing/2014/main" val="563185218"/>
                    </a:ext>
                  </a:extLst>
                </a:gridCol>
                <a:gridCol w="221673">
                  <a:extLst>
                    <a:ext uri="{9D8B030D-6E8A-4147-A177-3AD203B41FA5}">
                      <a16:colId xmlns:a16="http://schemas.microsoft.com/office/drawing/2014/main" val="820703368"/>
                    </a:ext>
                  </a:extLst>
                </a:gridCol>
                <a:gridCol w="1302327">
                  <a:extLst>
                    <a:ext uri="{9D8B030D-6E8A-4147-A177-3AD203B41FA5}">
                      <a16:colId xmlns:a16="http://schemas.microsoft.com/office/drawing/2014/main" val="3102256055"/>
                    </a:ext>
                  </a:extLst>
                </a:gridCol>
              </a:tblGrid>
              <a:tr h="336732">
                <a:tc>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戦略領域</a:t>
                      </a:r>
                    </a:p>
                  </a:txBody>
                  <a:tcPr marT="28800" marB="28800">
                    <a:solidFill>
                      <a:schemeClr val="accent1">
                        <a:lumMod val="40000"/>
                        <a:lumOff val="60000"/>
                      </a:schemeClr>
                    </a:solidFill>
                  </a:tcPr>
                </a:tc>
                <a:tc>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分野</a:t>
                      </a:r>
                      <a:endParaRPr kumimoji="1" lang="en-US" altLang="ja-JP" sz="140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4</a:t>
                      </a:r>
                      <a:r>
                        <a:rPr kumimoji="1" lang="ja-JP" altLang="en-US" sz="1050" b="1" dirty="0" err="1" smtClean="0">
                          <a:solidFill>
                            <a:schemeClr val="tx1"/>
                          </a:solidFill>
                          <a:latin typeface="Meiryo UI" panose="020B0604030504040204" pitchFamily="50" charset="-128"/>
                          <a:ea typeface="Meiryo UI" panose="020B0604030504040204" pitchFamily="50" charset="-128"/>
                        </a:rPr>
                        <a:t>つの</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フィールド</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(P16)</a:t>
                      </a:r>
                      <a:endParaRPr kumimoji="1" lang="en-US" altLang="ja-JP" sz="105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tc>
                  <a:txBody>
                    <a:bodyP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アプリケーション</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テクノロジー</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tc>
                  <a:txBody>
                    <a:bodyPr/>
                    <a:lstStyle/>
                    <a:p>
                      <a:pPr marL="171450" indent="-171450" algn="ctr">
                        <a:buFont typeface="Wingdings" panose="05000000000000000000" pitchFamily="2" charset="2"/>
                        <a:buChar char="p"/>
                      </a:pPr>
                      <a:r>
                        <a:rPr kumimoji="1" lang="ja-JP" altLang="en-US" sz="1200" b="1" dirty="0">
                          <a:solidFill>
                            <a:schemeClr val="tx1"/>
                          </a:solidFill>
                          <a:latin typeface="Meiryo UI" panose="020B0604030504040204" pitchFamily="50" charset="-128"/>
                          <a:ea typeface="Meiryo UI" panose="020B0604030504040204" pitchFamily="50" charset="-128"/>
                        </a:rPr>
                        <a:t>社会的な課題</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indent="-171450" algn="ctr">
                        <a:buFont typeface="Wingdings" panose="05000000000000000000" pitchFamily="2" charset="2"/>
                        <a:buChar char="n"/>
                      </a:pPr>
                      <a:r>
                        <a:rPr kumimoji="1" lang="ja-JP" altLang="en-US" sz="1200" b="1" dirty="0">
                          <a:solidFill>
                            <a:schemeClr val="tx1"/>
                          </a:solidFill>
                          <a:latin typeface="Meiryo UI" panose="020B0604030504040204" pitchFamily="50" charset="-128"/>
                          <a:ea typeface="Meiryo UI" panose="020B0604030504040204" pitchFamily="50" charset="-128"/>
                        </a:rPr>
                        <a:t>特に大阪の課題</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tc rowSpan="7">
                  <a:txBody>
                    <a:bodyPr/>
                    <a:lstStyle/>
                    <a:p>
                      <a:pPr algn="ct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28800" marB="28800">
                    <a:lnT w="12700" cmpd="sng">
                      <a:noFill/>
                    </a:lnT>
                    <a:lnB w="12700" cap="flat" cmpd="sng" algn="ctr">
                      <a:noFill/>
                      <a:prstDash val="solid"/>
                      <a:round/>
                      <a:headEnd type="none" w="med" len="med"/>
                      <a:tailEnd type="none" w="med" len="med"/>
                    </a:lnB>
                    <a:noFill/>
                  </a:tcPr>
                </a:tc>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海外導入</a:t>
                      </a:r>
                      <a:r>
                        <a:rPr kumimoji="1" lang="ja-JP" altLang="en-US" sz="1200" b="1" dirty="0" smtClean="0">
                          <a:solidFill>
                            <a:schemeClr val="tx1"/>
                          </a:solidFill>
                          <a:latin typeface="Meiryo UI" panose="020B0604030504040204" pitchFamily="50" charset="-128"/>
                          <a:ea typeface="Meiryo UI" panose="020B0604030504040204" pitchFamily="50" charset="-128"/>
                        </a:rPr>
                        <a:t>都市</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（例）</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extLst>
                  <a:ext uri="{0D108BD9-81ED-4DB2-BD59-A6C34878D82A}">
                    <a16:rowId xmlns:a16="http://schemas.microsoft.com/office/drawing/2014/main" val="2024393905"/>
                  </a:ext>
                </a:extLst>
              </a:tr>
              <a:tr h="336732">
                <a:tc gridSpan="2">
                  <a:txBody>
                    <a:bodyPr/>
                    <a:lstStyle/>
                    <a:p>
                      <a:r>
                        <a:rPr kumimoji="1" lang="ja-JP" altLang="en-US" sz="1400" b="1" dirty="0">
                          <a:solidFill>
                            <a:schemeClr val="tx1"/>
                          </a:solidFill>
                          <a:latin typeface="Meiryo UI" panose="020B0604030504040204" pitchFamily="50" charset="-128"/>
                          <a:ea typeface="Meiryo UI" panose="020B0604030504040204" pitchFamily="50" charset="-128"/>
                        </a:rPr>
                        <a:t>⑧金融</a:t>
                      </a:r>
                    </a:p>
                  </a:txBody>
                  <a:tcPr marT="28800" marB="28800">
                    <a:noFill/>
                  </a:tcPr>
                </a:tc>
                <a:tc hMerge="1">
                  <a:txBody>
                    <a:bodyPr/>
                    <a:lstStyle/>
                    <a:p>
                      <a:pPr marL="0" indent="0">
                        <a:buFontTx/>
                        <a:buNone/>
                      </a:pPr>
                      <a:endParaRPr kumimoji="1" lang="ja-JP" altLang="en-US" sz="1400" b="1" u="none" dirty="0">
                        <a:latin typeface="Meiryo UI" panose="020B0604030504040204" pitchFamily="50" charset="-128"/>
                        <a:ea typeface="Meiryo UI" panose="020B0604030504040204" pitchFamily="50" charset="-128"/>
                      </a:endParaRPr>
                    </a:p>
                  </a:txBody>
                  <a:tcPr marT="36000" marB="36000"/>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rPr>
                        <a:t>B</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キャッシュレス</a:t>
                      </a:r>
                      <a:r>
                        <a:rPr kumimoji="1" lang="ja-JP" altLang="en-US" sz="105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QR</a:t>
                      </a:r>
                      <a:r>
                        <a:rPr kumimoji="1" lang="ja-JP" altLang="en-US" sz="1050" dirty="0">
                          <a:solidFill>
                            <a:schemeClr val="tx1"/>
                          </a:solidFill>
                          <a:latin typeface="Meiryo UI" panose="020B0604030504040204" pitchFamily="50" charset="-128"/>
                          <a:ea typeface="Meiryo UI" panose="020B0604030504040204" pitchFamily="50" charset="-128"/>
                        </a:rPr>
                        <a:t>決済等）</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スマート認証</a:t>
                      </a:r>
                      <a:r>
                        <a:rPr kumimoji="1" lang="ja-JP" altLang="en-US" sz="1050" dirty="0">
                          <a:solidFill>
                            <a:schemeClr val="tx1"/>
                          </a:solidFill>
                          <a:latin typeface="Meiryo UI" panose="020B0604030504040204" pitchFamily="50" charset="-128"/>
                          <a:ea typeface="Meiryo UI" panose="020B0604030504040204" pitchFamily="50" charset="-128"/>
                        </a:rPr>
                        <a:t>（顔、声紋等）</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多様な決済機能</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キャッシュレスへの移行</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noFill/>
                  </a:tcPr>
                </a:tc>
                <a:tc vMerge="1">
                  <a:txBody>
                    <a:bodyPr/>
                    <a:lstStyle/>
                    <a:p>
                      <a:pPr algn="ctr"/>
                      <a:endParaRPr kumimoji="1" lang="en-US" altLang="ja-JP" sz="1200" b="1" dirty="0">
                        <a:latin typeface="Meiryo UI" panose="020B0604030504040204" pitchFamily="50" charset="-128"/>
                        <a:ea typeface="Meiryo UI" panose="020B0604030504040204" pitchFamily="50" charset="-128"/>
                      </a:endParaRPr>
                    </a:p>
                  </a:txBody>
                  <a:tcPr marT="28800" marB="28800"/>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中国</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韓国</a:t>
                      </a:r>
                    </a:p>
                  </a:txBody>
                  <a:tcPr marT="28800" marB="28800">
                    <a:noFill/>
                  </a:tcPr>
                </a:tc>
                <a:extLst>
                  <a:ext uri="{0D108BD9-81ED-4DB2-BD59-A6C34878D82A}">
                    <a16:rowId xmlns:a16="http://schemas.microsoft.com/office/drawing/2014/main" val="2603476439"/>
                  </a:ext>
                </a:extLst>
              </a:tr>
              <a:tr h="336732">
                <a:tc gridSpan="2">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⑨農業・食</a:t>
                      </a:r>
                    </a:p>
                  </a:txBody>
                  <a:tcPr marT="28800" marB="28800">
                    <a:noFill/>
                  </a:tcPr>
                </a:tc>
                <a:tc hMerge="1">
                  <a:txBody>
                    <a:bodyPr/>
                    <a:lstStyle/>
                    <a:p>
                      <a:pPr marL="0" indent="0">
                        <a:buFontTx/>
                        <a:buNone/>
                      </a:pPr>
                      <a:endParaRPr kumimoji="1" lang="ja-JP" altLang="en-US" sz="1400" dirty="0">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rPr>
                        <a:t>B</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ロボットトラクター／ドローン</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遠隔管理システム</a:t>
                      </a:r>
                      <a:r>
                        <a:rPr kumimoji="1" lang="ja-JP" altLang="en-US" sz="1050" dirty="0">
                          <a:solidFill>
                            <a:schemeClr val="tx1"/>
                          </a:solidFill>
                          <a:latin typeface="Meiryo UI" panose="020B0604030504040204" pitchFamily="50" charset="-128"/>
                          <a:ea typeface="Meiryo UI" panose="020B0604030504040204" pitchFamily="50" charset="-128"/>
                        </a:rPr>
                        <a:t>（水、肥料等）</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marT="28800" marB="28800">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p"/>
                      </a:pPr>
                      <a:r>
                        <a:rPr kumimoji="1" lang="ja-JP" altLang="en-US" sz="1200" dirty="0" smtClean="0">
                          <a:solidFill>
                            <a:schemeClr val="tx1"/>
                          </a:solidFill>
                          <a:latin typeface="Meiryo UI" panose="020B0604030504040204" pitchFamily="50" charset="-128"/>
                          <a:ea typeface="Meiryo UI" panose="020B0604030504040204" pitchFamily="50" charset="-128"/>
                        </a:rPr>
                        <a:t>農業従事者の減少</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smtClean="0">
                          <a:solidFill>
                            <a:schemeClr val="tx1"/>
                          </a:solidFill>
                          <a:latin typeface="Meiryo UI" panose="020B0604030504040204" pitchFamily="50" charset="-128"/>
                          <a:ea typeface="Meiryo UI" panose="020B0604030504040204" pitchFamily="50" charset="-128"/>
                        </a:rPr>
                        <a:t>生産性向上</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28800" marB="28800">
                    <a:lnB w="12700" cap="flat" cmpd="sng" algn="ctr">
                      <a:solidFill>
                        <a:schemeClr val="tx1"/>
                      </a:solidFill>
                      <a:prstDash val="solid"/>
                      <a:round/>
                      <a:headEnd type="none" w="med" len="med"/>
                      <a:tailEnd type="none" w="med" len="med"/>
                    </a:lnB>
                    <a:noFill/>
                  </a:tcPr>
                </a:tc>
                <a:tc vMerge="1">
                  <a:txBody>
                    <a:bodyPr/>
                    <a:lstStyle/>
                    <a:p>
                      <a:pPr marL="0" indent="0">
                        <a:buFontTx/>
                        <a:buNone/>
                      </a:pPr>
                      <a:endParaRPr kumimoji="1" lang="en-US" altLang="ja-JP" sz="1200" dirty="0">
                        <a:latin typeface="Meiryo UI" panose="020B0604030504040204" pitchFamily="50" charset="-128"/>
                        <a:ea typeface="Meiryo UI" panose="020B0604030504040204" pitchFamily="50" charset="-128"/>
                      </a:endParaRPr>
                    </a:p>
                  </a:txBody>
                  <a:tcPr marT="28800" marB="28800">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Ø"/>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9432439"/>
                  </a:ext>
                </a:extLst>
              </a:tr>
              <a:tr h="336732">
                <a:tc gridSpan="2">
                  <a:txBody>
                    <a:bodyPr/>
                    <a:lstStyle/>
                    <a:p>
                      <a:r>
                        <a:rPr kumimoji="1" lang="ja-JP" altLang="en-US" sz="1400" b="1" u="none" dirty="0">
                          <a:solidFill>
                            <a:schemeClr val="tx1"/>
                          </a:solidFill>
                          <a:latin typeface="Meiryo UI" panose="020B0604030504040204" pitchFamily="50" charset="-128"/>
                          <a:ea typeface="Meiryo UI" panose="020B0604030504040204" pitchFamily="50" charset="-128"/>
                        </a:rPr>
                        <a:t>⑩観光・集客</a:t>
                      </a:r>
                    </a:p>
                  </a:txBody>
                  <a:tcPr marT="28800" marB="28800">
                    <a:solidFill>
                      <a:srgbClr val="FFFF00"/>
                    </a:solidFill>
                  </a:tcPr>
                </a:tc>
                <a:tc hMerge="1">
                  <a:txBody>
                    <a:bodyPr/>
                    <a:lstStyle/>
                    <a:p>
                      <a:endParaRPr kumimoji="1" lang="ja-JP" altLang="en-US"/>
                    </a:p>
                  </a:txBody>
                  <a:tcPr>
                    <a:lnT w="12700" cap="flat" cmpd="sng" algn="ctr">
                      <a:solidFill>
                        <a:schemeClr val="tx1"/>
                      </a:solidFill>
                      <a:prstDash val="solid"/>
                      <a:round/>
                      <a:headEnd type="none" w="med" len="med"/>
                      <a:tailEnd type="none" w="med" len="med"/>
                    </a:lnT>
                    <a:solidFill>
                      <a:srgbClr val="FFFF00"/>
                    </a:solidFill>
                  </a:tcPr>
                </a:tc>
                <a:tc>
                  <a:txBody>
                    <a:bodyPr/>
                    <a:lstStyle/>
                    <a:p>
                      <a:pPr algn="ctr"/>
                      <a:r>
                        <a:rPr kumimoji="1" lang="en-US" altLang="ja-JP" sz="1400" b="0" u="none" dirty="0" smtClean="0">
                          <a:solidFill>
                            <a:schemeClr val="tx1"/>
                          </a:solidFill>
                          <a:latin typeface="Meiryo UI" panose="020B0604030504040204" pitchFamily="50" charset="-128"/>
                          <a:ea typeface="Meiryo UI" panose="020B0604030504040204" pitchFamily="50" charset="-128"/>
                        </a:rPr>
                        <a:t>A</a:t>
                      </a:r>
                      <a:r>
                        <a:rPr kumimoji="1" lang="ja-JP" altLang="en-US" sz="1400" b="0" u="none" dirty="0" smtClean="0">
                          <a:solidFill>
                            <a:schemeClr val="tx1"/>
                          </a:solidFill>
                          <a:latin typeface="Meiryo UI" panose="020B0604030504040204" pitchFamily="50" charset="-128"/>
                          <a:ea typeface="Meiryo UI" panose="020B0604030504040204" pitchFamily="50" charset="-128"/>
                        </a:rPr>
                        <a:t>・</a:t>
                      </a:r>
                      <a:r>
                        <a:rPr kumimoji="1" lang="en-US" altLang="ja-JP" sz="1400" b="0" u="none" dirty="0" smtClean="0">
                          <a:solidFill>
                            <a:schemeClr val="tx1"/>
                          </a:solidFill>
                          <a:latin typeface="Meiryo UI" panose="020B0604030504040204" pitchFamily="50" charset="-128"/>
                          <a:ea typeface="Meiryo UI" panose="020B0604030504040204" pitchFamily="50" charset="-128"/>
                        </a:rPr>
                        <a:t>B</a:t>
                      </a:r>
                      <a:endParaRPr kumimoji="1" lang="ja-JP" altLang="en-US" sz="1400" b="0" u="none"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l"/>
                      </a:pPr>
                      <a:r>
                        <a:rPr kumimoji="1" lang="en-US" altLang="ja-JP" sz="1200" dirty="0">
                          <a:solidFill>
                            <a:schemeClr val="tx1"/>
                          </a:solidFill>
                          <a:latin typeface="Meiryo UI" panose="020B0604030504040204" pitchFamily="50" charset="-128"/>
                          <a:ea typeface="Meiryo UI" panose="020B0604030504040204" pitchFamily="50" charset="-128"/>
                        </a:rPr>
                        <a:t>Wi-Fi</a:t>
                      </a: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データテイメントシステム</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lnT w="12700" cap="flat" cmpd="sng" algn="ctr">
                      <a:solidFill>
                        <a:schemeClr val="tx1"/>
                      </a:solidFill>
                      <a:prstDash val="solid"/>
                      <a:round/>
                      <a:headEnd type="none" w="med" len="med"/>
                      <a:tailEnd type="none" w="med" len="med"/>
                    </a:lnT>
                    <a:noFill/>
                  </a:tcPr>
                </a:tc>
                <a:tc>
                  <a:txBody>
                    <a:bodyPr/>
                    <a:lstStyle/>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インバウンド急増</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観光地不足</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lnT w="12700" cap="flat" cmpd="sng" algn="ctr">
                      <a:solidFill>
                        <a:schemeClr val="tx1"/>
                      </a:solidFill>
                      <a:prstDash val="solid"/>
                      <a:round/>
                      <a:headEnd type="none" w="med" len="med"/>
                      <a:tailEnd type="none" w="med" len="med"/>
                    </a:lnT>
                    <a:noFill/>
                  </a:tcPr>
                </a:tc>
                <a:tc vMerge="1">
                  <a:txBody>
                    <a:bodyPr/>
                    <a:lstStyle/>
                    <a:p>
                      <a:pPr marL="0" indent="0">
                        <a:buFontTx/>
                        <a:buNone/>
                      </a:pPr>
                      <a:endParaRPr kumimoji="1" lang="en-US" altLang="ja-JP" sz="120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solid"/>
                      <a:round/>
                      <a:headEnd type="none" w="med" len="med"/>
                      <a:tailEnd type="none" w="med" len="med"/>
                    </a:lnT>
                    <a:noFill/>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パリ</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15586631"/>
                  </a:ext>
                </a:extLst>
              </a:tr>
              <a:tr h="336732">
                <a:tc rowSpan="3">
                  <a:txBody>
                    <a:bodyPr/>
                    <a:lstStyle/>
                    <a:p>
                      <a:r>
                        <a:rPr kumimoji="1" lang="ja-JP" altLang="en-US" sz="1400" b="0" u="none" dirty="0">
                          <a:solidFill>
                            <a:schemeClr val="tx1"/>
                          </a:solidFill>
                          <a:latin typeface="Meiryo UI" panose="020B0604030504040204" pitchFamily="50" charset="-128"/>
                          <a:ea typeface="Meiryo UI" panose="020B0604030504040204" pitchFamily="50" charset="-128"/>
                        </a:rPr>
                        <a:t>⑪環境</a:t>
                      </a:r>
                    </a:p>
                  </a:txBody>
                  <a:tcPr marT="28800" marB="28800">
                    <a:noFill/>
                  </a:tcPr>
                </a:tc>
                <a:tc>
                  <a:txBody>
                    <a:bodyPr/>
                    <a:lstStyle/>
                    <a:p>
                      <a:pPr marL="0" indent="0">
                        <a:buFontTx/>
                        <a:buNone/>
                      </a:pPr>
                      <a:r>
                        <a:rPr kumimoji="1" lang="ja-JP" altLang="en-US" sz="1200" dirty="0">
                          <a:solidFill>
                            <a:schemeClr val="tx1"/>
                          </a:solidFill>
                          <a:latin typeface="Meiryo UI" panose="020B0604030504040204" pitchFamily="50" charset="-128"/>
                          <a:ea typeface="Meiryo UI" panose="020B0604030504040204" pitchFamily="50" charset="-128"/>
                        </a:rPr>
                        <a:t>エネルギー</a:t>
                      </a:r>
                    </a:p>
                  </a:txBody>
                  <a:tcPr marT="28800" marB="28800">
                    <a:no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スマートメーター</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en-US" altLang="ja-JP" sz="1200" dirty="0">
                          <a:solidFill>
                            <a:schemeClr val="tx1"/>
                          </a:solidFill>
                          <a:latin typeface="Meiryo UI" panose="020B0604030504040204" pitchFamily="50" charset="-128"/>
                          <a:ea typeface="Meiryo UI" panose="020B0604030504040204" pitchFamily="50" charset="-128"/>
                        </a:rPr>
                        <a:t>HEMS</a:t>
                      </a:r>
                      <a:r>
                        <a:rPr kumimoji="1" lang="ja-JP" altLang="en-US" sz="1200" dirty="0">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BEMS</a:t>
                      </a:r>
                    </a:p>
                  </a:txBody>
                  <a:tcPr marT="28800" marB="288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消費電力大</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昼夜間比率差大</a:t>
                      </a:r>
                    </a:p>
                  </a:txBody>
                  <a:tcPr marT="28800" marB="28800">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各国</a:t>
                      </a:r>
                    </a:p>
                  </a:txBody>
                  <a:tcPr marT="28800" marB="288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7900133"/>
                  </a:ext>
                </a:extLst>
              </a:tr>
              <a:tr h="336732">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a:txBody>
                    <a:bodyPr/>
                    <a:lstStyle/>
                    <a:p>
                      <a:pPr marL="0" indent="0">
                        <a:buFontTx/>
                        <a:buNone/>
                      </a:pPr>
                      <a:r>
                        <a:rPr kumimoji="1" lang="ja-JP" altLang="en-US" sz="1200" dirty="0">
                          <a:solidFill>
                            <a:schemeClr val="tx1"/>
                          </a:solidFill>
                          <a:latin typeface="Meiryo UI" panose="020B0604030504040204" pitchFamily="50" charset="-128"/>
                          <a:ea typeface="Meiryo UI" panose="020B0604030504040204" pitchFamily="50" charset="-128"/>
                        </a:rPr>
                        <a:t>上下水</a:t>
                      </a:r>
                    </a:p>
                  </a:txBody>
                  <a:tcPr marT="28800" marB="28800">
                    <a:no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水道管監視システム</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スマート検針</a:t>
                      </a:r>
                    </a:p>
                  </a:txBody>
                  <a:tcPr marT="28800" marB="288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高い老朽管率</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水道料金の格差</a:t>
                      </a:r>
                    </a:p>
                  </a:txBody>
                  <a:tcPr marT="28800" marB="28800"/>
                </a:tc>
                <a:tc vMerge="1">
                  <a:txBody>
                    <a:bodyPr/>
                    <a:lstStyle/>
                    <a:p>
                      <a:endParaRPr kumimoji="1" lang="ja-JP" altLang="en-US"/>
                    </a:p>
                  </a:txBody>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各国</a:t>
                      </a:r>
                    </a:p>
                  </a:txBody>
                  <a:tcPr marT="28800" marB="2880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179787372"/>
                  </a:ext>
                </a:extLst>
              </a:tr>
              <a:tr h="336732">
                <a:tc vMerge="1">
                  <a:txBody>
                    <a:bodyPr/>
                    <a:lstStyle/>
                    <a:p>
                      <a:endParaRPr kumimoji="1" lang="ja-JP" altLang="en-US" sz="1400" b="0" u="none" dirty="0">
                        <a:latin typeface="Meiryo UI" panose="020B0604030504040204" pitchFamily="50" charset="-128"/>
                        <a:ea typeface="Meiryo UI" panose="020B0604030504040204" pitchFamily="50" charset="-128"/>
                      </a:endParaRPr>
                    </a:p>
                  </a:txBody>
                  <a:tcPr>
                    <a:solidFill>
                      <a:srgbClr val="FFFF00"/>
                    </a:solidFill>
                  </a:tcPr>
                </a:tc>
                <a:tc>
                  <a:txBody>
                    <a:bodyPr/>
                    <a:lstStyle/>
                    <a:p>
                      <a:pPr marL="0" indent="0">
                        <a:buFontTx/>
                        <a:buNone/>
                      </a:pPr>
                      <a:r>
                        <a:rPr kumimoji="1" lang="ja-JP" altLang="en-US" sz="1200" dirty="0">
                          <a:solidFill>
                            <a:schemeClr val="tx1"/>
                          </a:solidFill>
                          <a:latin typeface="Meiryo UI" panose="020B0604030504040204" pitchFamily="50" charset="-128"/>
                          <a:ea typeface="Meiryo UI" panose="020B0604030504040204" pitchFamily="50" charset="-128"/>
                        </a:rPr>
                        <a:t>廃棄物</a:t>
                      </a:r>
                    </a:p>
                  </a:txBody>
                  <a:tcPr marT="28800" marB="28800">
                    <a:no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A</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B</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廃棄物収集ルートの最適化</a:t>
                      </a: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粗大ごみサービスシステム</a:t>
                      </a:r>
                    </a:p>
                  </a:txBody>
                  <a:tcPr marT="28800" marB="288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ごみ排出量大</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低いリサイクル率</a:t>
                      </a:r>
                    </a:p>
                  </a:txBody>
                  <a:tcPr marT="28800" marB="28800"/>
                </a:tc>
                <a:tc vMerge="1">
                  <a:txBody>
                    <a:bodyPr/>
                    <a:lstStyle/>
                    <a:p>
                      <a:endParaRPr kumimoji="1" lang="ja-JP" altLang="en-US"/>
                    </a:p>
                  </a:txBody>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ブリストル</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サンタンデール</a:t>
                      </a:r>
                    </a:p>
                  </a:txBody>
                  <a:tcPr marT="28800" marB="28800">
                    <a:noFill/>
                  </a:tcPr>
                </a:tc>
                <a:extLst>
                  <a:ext uri="{0D108BD9-81ED-4DB2-BD59-A6C34878D82A}">
                    <a16:rowId xmlns:a16="http://schemas.microsoft.com/office/drawing/2014/main" val="2586584651"/>
                  </a:ext>
                </a:extLst>
              </a:tr>
            </a:tbl>
          </a:graphicData>
        </a:graphic>
      </p:graphicFrame>
      <p:sp>
        <p:nvSpPr>
          <p:cNvPr id="3" name="スライド番号プレースホルダー 2"/>
          <p:cNvSpPr>
            <a:spLocks noGrp="1"/>
          </p:cNvSpPr>
          <p:nvPr>
            <p:ph type="sldNum" sz="quarter" idx="12"/>
          </p:nvPr>
        </p:nvSpPr>
        <p:spPr>
          <a:xfrm>
            <a:off x="7100455" y="6423199"/>
            <a:ext cx="2057400" cy="365125"/>
          </a:xfrm>
        </p:spPr>
        <p:txBody>
          <a:bodyPr>
            <a:normAutofit/>
          </a:bodyPr>
          <a:lstStyle/>
          <a:p>
            <a:fld id="{91EBF99D-C44A-4BF0-8A4F-647684F0C5A4}" type="slidenum">
              <a:rPr kumimoji="1" lang="ja-JP" altLang="en-US" sz="1200" smtClean="0"/>
              <a:t>19</a:t>
            </a:fld>
            <a:endParaRPr kumimoji="1" lang="ja-JP" altLang="en-US" sz="1200"/>
          </a:p>
        </p:txBody>
      </p:sp>
      <p:graphicFrame>
        <p:nvGraphicFramePr>
          <p:cNvPr id="5" name="表 4">
            <a:extLst>
              <a:ext uri="{FF2B5EF4-FFF2-40B4-BE49-F238E27FC236}">
                <a16:creationId xmlns:a16="http://schemas.microsoft.com/office/drawing/2014/main" id="{74BEB093-56D6-4665-BA83-D23E8F2E60E5}"/>
              </a:ext>
            </a:extLst>
          </p:cNvPr>
          <p:cNvGraphicFramePr>
            <a:graphicFrameLocks noGrp="1"/>
          </p:cNvGraphicFramePr>
          <p:nvPr>
            <p:extLst>
              <p:ext uri="{D42A27DB-BD31-4B8C-83A1-F6EECF244321}">
                <p14:modId xmlns:p14="http://schemas.microsoft.com/office/powerpoint/2010/main" val="942359072"/>
              </p:ext>
            </p:extLst>
          </p:nvPr>
        </p:nvGraphicFramePr>
        <p:xfrm>
          <a:off x="167337" y="4188198"/>
          <a:ext cx="8709145" cy="2596860"/>
        </p:xfrm>
        <a:graphic>
          <a:graphicData uri="http://schemas.openxmlformats.org/drawingml/2006/table">
            <a:tbl>
              <a:tblPr firstRow="1" bandRow="1">
                <a:tableStyleId>{5940675A-B579-460E-94D1-54222C63F5DA}</a:tableStyleId>
              </a:tblPr>
              <a:tblGrid>
                <a:gridCol w="1058421">
                  <a:extLst>
                    <a:ext uri="{9D8B030D-6E8A-4147-A177-3AD203B41FA5}">
                      <a16:colId xmlns:a16="http://schemas.microsoft.com/office/drawing/2014/main" val="418442229"/>
                    </a:ext>
                  </a:extLst>
                </a:gridCol>
                <a:gridCol w="821148">
                  <a:extLst>
                    <a:ext uri="{9D8B030D-6E8A-4147-A177-3AD203B41FA5}">
                      <a16:colId xmlns:a16="http://schemas.microsoft.com/office/drawing/2014/main" val="1797530343"/>
                    </a:ext>
                  </a:extLst>
                </a:gridCol>
                <a:gridCol w="744855">
                  <a:extLst>
                    <a:ext uri="{9D8B030D-6E8A-4147-A177-3AD203B41FA5}">
                      <a16:colId xmlns:a16="http://schemas.microsoft.com/office/drawing/2014/main" val="3489461503"/>
                    </a:ext>
                  </a:extLst>
                </a:gridCol>
                <a:gridCol w="2743518">
                  <a:extLst>
                    <a:ext uri="{9D8B030D-6E8A-4147-A177-3AD203B41FA5}">
                      <a16:colId xmlns:a16="http://schemas.microsoft.com/office/drawing/2014/main" val="3187079557"/>
                    </a:ext>
                  </a:extLst>
                </a:gridCol>
                <a:gridCol w="1876743">
                  <a:extLst>
                    <a:ext uri="{9D8B030D-6E8A-4147-A177-3AD203B41FA5}">
                      <a16:colId xmlns:a16="http://schemas.microsoft.com/office/drawing/2014/main" val="563185218"/>
                    </a:ext>
                  </a:extLst>
                </a:gridCol>
                <a:gridCol w="229067">
                  <a:extLst>
                    <a:ext uri="{9D8B030D-6E8A-4147-A177-3AD203B41FA5}">
                      <a16:colId xmlns:a16="http://schemas.microsoft.com/office/drawing/2014/main" val="820703368"/>
                    </a:ext>
                  </a:extLst>
                </a:gridCol>
                <a:gridCol w="1235393">
                  <a:extLst>
                    <a:ext uri="{9D8B030D-6E8A-4147-A177-3AD203B41FA5}">
                      <a16:colId xmlns:a16="http://schemas.microsoft.com/office/drawing/2014/main" val="3102256055"/>
                    </a:ext>
                  </a:extLst>
                </a:gridCol>
              </a:tblGrid>
              <a:tr h="336732">
                <a:tc>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戦略領域</a:t>
                      </a:r>
                    </a:p>
                  </a:txBody>
                  <a:tcPr marT="28800" marB="28800">
                    <a:solidFill>
                      <a:schemeClr val="accent1">
                        <a:lumMod val="40000"/>
                        <a:lumOff val="60000"/>
                      </a:schemeClr>
                    </a:solidFill>
                  </a:tcPr>
                </a:tc>
                <a:tc>
                  <a:txBody>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分野</a:t>
                      </a:r>
                      <a:endParaRPr kumimoji="1" lang="en-US" altLang="ja-JP" sz="140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4</a:t>
                      </a:r>
                      <a:r>
                        <a:rPr kumimoji="1" lang="ja-JP" altLang="en-US" sz="1050" b="1" dirty="0" err="1" smtClean="0">
                          <a:solidFill>
                            <a:schemeClr val="tx1"/>
                          </a:solidFill>
                          <a:latin typeface="Meiryo UI" panose="020B0604030504040204" pitchFamily="50" charset="-128"/>
                          <a:ea typeface="Meiryo UI" panose="020B0604030504040204" pitchFamily="50" charset="-128"/>
                        </a:rPr>
                        <a:t>つの</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50" b="1" dirty="0" smtClean="0">
                          <a:solidFill>
                            <a:schemeClr val="tx1"/>
                          </a:solidFill>
                          <a:latin typeface="Meiryo UI" panose="020B0604030504040204" pitchFamily="50" charset="-128"/>
                          <a:ea typeface="Meiryo UI" panose="020B0604030504040204" pitchFamily="50" charset="-128"/>
                        </a:rPr>
                        <a:t>フィールド</a:t>
                      </a:r>
                      <a:endParaRPr kumimoji="1" lang="en-US" altLang="ja-JP" sz="1050" b="1" dirty="0" smtClean="0">
                        <a:solidFill>
                          <a:schemeClr val="tx1"/>
                        </a:solidFill>
                        <a:latin typeface="Meiryo UI" panose="020B0604030504040204" pitchFamily="50" charset="-128"/>
                        <a:ea typeface="Meiryo UI" panose="020B0604030504040204" pitchFamily="50" charset="-128"/>
                      </a:endParaRPr>
                    </a:p>
                    <a:p>
                      <a:pPr algn="ctr"/>
                      <a:r>
                        <a:rPr kumimoji="1" lang="en-US" altLang="ja-JP" sz="1050" b="1" dirty="0" smtClean="0">
                          <a:solidFill>
                            <a:schemeClr val="tx1"/>
                          </a:solidFill>
                          <a:latin typeface="Meiryo UI" panose="020B0604030504040204" pitchFamily="50" charset="-128"/>
                          <a:ea typeface="Meiryo UI" panose="020B0604030504040204" pitchFamily="50" charset="-128"/>
                        </a:rPr>
                        <a:t>(P16)</a:t>
                      </a:r>
                      <a:endParaRPr kumimoji="1" lang="en-US" altLang="ja-JP" sz="105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tc>
                  <a:txBody>
                    <a:bodyPr/>
                    <a:lstStyle/>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アプリケーション</a:t>
                      </a:r>
                      <a:endParaRPr kumimoji="1" lang="en-US" altLang="ja-JP" sz="14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smtClean="0">
                          <a:solidFill>
                            <a:schemeClr val="tx1"/>
                          </a:solidFill>
                          <a:latin typeface="Meiryo UI" panose="020B0604030504040204" pitchFamily="50" charset="-128"/>
                          <a:ea typeface="Meiryo UI" panose="020B0604030504040204" pitchFamily="50" charset="-128"/>
                        </a:rPr>
                        <a:t>テクノロジー</a:t>
                      </a:r>
                      <a:endParaRPr kumimoji="1" lang="ja-JP" altLang="en-US" sz="140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tc>
                  <a:txBody>
                    <a:bodyPr/>
                    <a:lstStyle/>
                    <a:p>
                      <a:pPr marL="171450" indent="-171450" algn="ctr">
                        <a:buFont typeface="Wingdings" panose="05000000000000000000" pitchFamily="2" charset="2"/>
                        <a:buChar char="p"/>
                      </a:pPr>
                      <a:r>
                        <a:rPr kumimoji="1" lang="ja-JP" altLang="en-US" sz="1200" b="1" dirty="0">
                          <a:solidFill>
                            <a:schemeClr val="tx1"/>
                          </a:solidFill>
                          <a:latin typeface="Meiryo UI" panose="020B0604030504040204" pitchFamily="50" charset="-128"/>
                          <a:ea typeface="Meiryo UI" panose="020B0604030504040204" pitchFamily="50" charset="-128"/>
                        </a:rPr>
                        <a:t>社会的な課題</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marL="171450" indent="-171450" algn="ctr">
                        <a:buFont typeface="Wingdings" panose="05000000000000000000" pitchFamily="2" charset="2"/>
                        <a:buChar char="n"/>
                      </a:pPr>
                      <a:r>
                        <a:rPr kumimoji="1" lang="ja-JP" altLang="en-US" sz="1200" b="1" dirty="0">
                          <a:solidFill>
                            <a:schemeClr val="tx1"/>
                          </a:solidFill>
                          <a:latin typeface="Meiryo UI" panose="020B0604030504040204" pitchFamily="50" charset="-128"/>
                          <a:ea typeface="Meiryo UI" panose="020B0604030504040204" pitchFamily="50" charset="-128"/>
                        </a:rPr>
                        <a:t>特に大阪の課題</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tc rowSpan="5">
                  <a:txBody>
                    <a:bodyPr/>
                    <a:lstStyle/>
                    <a:p>
                      <a:pPr algn="ct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28800" marB="28800">
                    <a:lnT w="12700" cmpd="sng">
                      <a:noFill/>
                    </a:lnT>
                    <a:lnB w="12700" cmpd="sng">
                      <a:noFill/>
                    </a:lnB>
                    <a:noFill/>
                  </a:tcPr>
                </a:tc>
                <a:tc>
                  <a:txBody>
                    <a:bodyP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海外導入</a:t>
                      </a:r>
                      <a:r>
                        <a:rPr kumimoji="1" lang="ja-JP" altLang="en-US" sz="1200" b="1" dirty="0" smtClean="0">
                          <a:solidFill>
                            <a:schemeClr val="tx1"/>
                          </a:solidFill>
                          <a:latin typeface="Meiryo UI" panose="020B0604030504040204" pitchFamily="50" charset="-128"/>
                          <a:ea typeface="Meiryo UI" panose="020B0604030504040204" pitchFamily="50" charset="-128"/>
                        </a:rPr>
                        <a:t>都市</a:t>
                      </a:r>
                      <a:endParaRPr kumimoji="1" lang="en-US" altLang="ja-JP" sz="1200" b="1"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（例）</a:t>
                      </a:r>
                      <a:endParaRPr kumimoji="1" lang="en-US" altLang="ja-JP" sz="1200" b="1" dirty="0">
                        <a:solidFill>
                          <a:schemeClr val="tx1"/>
                        </a:solidFill>
                        <a:latin typeface="Meiryo UI" panose="020B0604030504040204" pitchFamily="50" charset="-128"/>
                        <a:ea typeface="Meiryo UI" panose="020B0604030504040204" pitchFamily="50" charset="-128"/>
                      </a:endParaRPr>
                    </a:p>
                  </a:txBody>
                  <a:tcPr marT="28800" marB="28800">
                    <a:solidFill>
                      <a:schemeClr val="accent1">
                        <a:lumMod val="40000"/>
                        <a:lumOff val="60000"/>
                      </a:schemeClr>
                    </a:solidFill>
                  </a:tcPr>
                </a:tc>
                <a:extLst>
                  <a:ext uri="{0D108BD9-81ED-4DB2-BD59-A6C34878D82A}">
                    <a16:rowId xmlns:a16="http://schemas.microsoft.com/office/drawing/2014/main" val="2024393905"/>
                  </a:ext>
                </a:extLst>
              </a:tr>
              <a:tr h="336732">
                <a:tc rowSpan="3">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⑫行政</a:t>
                      </a:r>
                      <a:endParaRPr kumimoji="1" lang="en-US" altLang="ja-JP" sz="1400" dirty="0">
                        <a:solidFill>
                          <a:schemeClr val="tx1"/>
                        </a:solidFill>
                        <a:latin typeface="Meiryo UI" panose="020B0604030504040204" pitchFamily="50" charset="-128"/>
                        <a:ea typeface="Meiryo UI" panose="020B0604030504040204" pitchFamily="50" charset="-128"/>
                      </a:endParaRPr>
                    </a:p>
                    <a:p>
                      <a:r>
                        <a:rPr kumimoji="1" lang="ja-JP" altLang="en-US" sz="1400" dirty="0">
                          <a:solidFill>
                            <a:schemeClr val="tx1"/>
                          </a:solidFill>
                          <a:latin typeface="Meiryo UI" panose="020B0604030504040204" pitchFamily="50" charset="-128"/>
                          <a:ea typeface="Meiryo UI" panose="020B0604030504040204" pitchFamily="50" charset="-128"/>
                        </a:rPr>
                        <a:t>　サービス</a:t>
                      </a:r>
                    </a:p>
                  </a:txBody>
                  <a:tcPr marT="28800" marB="28800">
                    <a:noFill/>
                  </a:tcPr>
                </a:tc>
                <a:tc>
                  <a:txBody>
                    <a:bodyPr/>
                    <a:lstStyle/>
                    <a:p>
                      <a:pPr marL="0" indent="0">
                        <a:buFontTx/>
                        <a:buNone/>
                      </a:pPr>
                      <a:r>
                        <a:rPr kumimoji="1" lang="ja-JP" altLang="en-US" sz="1100" b="1" dirty="0">
                          <a:solidFill>
                            <a:schemeClr val="tx1"/>
                          </a:solidFill>
                          <a:latin typeface="Meiryo UI" panose="020B0604030504040204" pitchFamily="50" charset="-128"/>
                          <a:ea typeface="Meiryo UI" panose="020B0604030504040204" pitchFamily="50" charset="-128"/>
                        </a:rPr>
                        <a:t>デジタル</a:t>
                      </a:r>
                      <a:endParaRPr kumimoji="1" lang="en-US" altLang="ja-JP" sz="1100" b="1" dirty="0">
                        <a:solidFill>
                          <a:schemeClr val="tx1"/>
                        </a:solidFill>
                        <a:latin typeface="Meiryo UI" panose="020B0604030504040204" pitchFamily="50" charset="-128"/>
                        <a:ea typeface="Meiryo UI" panose="020B0604030504040204" pitchFamily="50" charset="-128"/>
                      </a:endParaRPr>
                    </a:p>
                    <a:p>
                      <a:pPr marL="0" indent="0">
                        <a:buFontTx/>
                        <a:buNone/>
                      </a:pPr>
                      <a:r>
                        <a:rPr kumimoji="1" lang="ja-JP" altLang="en-US" sz="1100" b="1" dirty="0">
                          <a:solidFill>
                            <a:schemeClr val="tx1"/>
                          </a:solidFill>
                          <a:latin typeface="Meiryo UI" panose="020B0604030504040204" pitchFamily="50" charset="-128"/>
                          <a:ea typeface="Meiryo UI" panose="020B0604030504040204" pitchFamily="50" charset="-128"/>
                        </a:rPr>
                        <a:t>ガバメント</a:t>
                      </a:r>
                    </a:p>
                  </a:txBody>
                  <a:tcPr marT="28800" marB="28800">
                    <a:lnB w="12700" cap="flat" cmpd="sng" algn="ctr">
                      <a:solidFill>
                        <a:schemeClr val="tx1"/>
                      </a:solidFill>
                      <a:prstDash val="solid"/>
                      <a:round/>
                      <a:headEnd type="none" w="med" len="med"/>
                      <a:tailEnd type="none" w="med" len="med"/>
                    </a:lnB>
                    <a:solidFill>
                      <a:srgbClr val="FFFF00"/>
                    </a:solidFill>
                  </a:tcPr>
                </a:tc>
                <a:tc>
                  <a:txBody>
                    <a:bodyPr/>
                    <a:lstStyle/>
                    <a:p>
                      <a:pPr marL="0" indent="0" algn="ctr">
                        <a:buFontTx/>
                        <a:buNone/>
                      </a:pPr>
                      <a:r>
                        <a:rPr kumimoji="1" lang="en-US" altLang="ja-JP" sz="1400" b="0" dirty="0" smtClean="0">
                          <a:solidFill>
                            <a:schemeClr val="tx1"/>
                          </a:solidFill>
                          <a:latin typeface="Meiryo UI" panose="020B0604030504040204" pitchFamily="50" charset="-128"/>
                          <a:ea typeface="Meiryo UI" panose="020B0604030504040204" pitchFamily="50" charset="-128"/>
                        </a:rPr>
                        <a:t>C</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marT="28800" marB="28800">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スマートフォンアプリサービス</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電子申請</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オープンデータ</a:t>
                      </a:r>
                    </a:p>
                  </a:txBody>
                  <a:tcPr marT="28800" marB="28800">
                    <a:lnB w="12700" cap="flat" cmpd="sng" algn="ctr">
                      <a:solidFill>
                        <a:schemeClr val="tx1"/>
                      </a:solidFill>
                      <a:prstDash val="solid"/>
                      <a:round/>
                      <a:headEnd type="none" w="med" len="med"/>
                      <a:tailEnd type="none" w="med" len="med"/>
                    </a:lnB>
                    <a:noFill/>
                  </a:tcPr>
                </a:tc>
                <a:tc>
                  <a:txBody>
                    <a:bodyPr/>
                    <a:lstStyle/>
                    <a:p>
                      <a:pPr marL="228600" indent="-22860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市町村のＩＣＴ格差</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solidFill>
                            <a:schemeClr val="tx1"/>
                          </a:solidFill>
                          <a:latin typeface="Meiryo UI" panose="020B0604030504040204" pitchFamily="50" charset="-128"/>
                          <a:ea typeface="Meiryo UI" panose="020B0604030504040204" pitchFamily="50" charset="-128"/>
                        </a:rPr>
                        <a:t>低調なオープンデータ</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ＩＴ人材不足</a:t>
                      </a:r>
                    </a:p>
                  </a:txBody>
                  <a:tcPr marT="28800" marB="28800">
                    <a:lnB w="12700" cap="flat" cmpd="sng" algn="ctr">
                      <a:solidFill>
                        <a:schemeClr val="tx1"/>
                      </a:solidFill>
                      <a:prstDash val="solid"/>
                      <a:round/>
                      <a:headEnd type="none" w="med" len="med"/>
                      <a:tailEnd type="none" w="med" len="med"/>
                    </a:lnB>
                    <a:noFill/>
                  </a:tcPr>
                </a:tc>
                <a:tc vMerge="1">
                  <a:txBody>
                    <a:bodyPr/>
                    <a:lstStyle/>
                    <a:p>
                      <a:pPr marL="0" indent="0">
                        <a:buFontTx/>
                        <a:buNone/>
                      </a:pPr>
                      <a:endParaRPr kumimoji="1" lang="en-US" altLang="ja-JP" sz="1200" dirty="0">
                        <a:latin typeface="Meiryo UI" panose="020B0604030504040204" pitchFamily="50" charset="-128"/>
                        <a:ea typeface="Meiryo UI" panose="020B0604030504040204" pitchFamily="50" charset="-128"/>
                      </a:endParaRPr>
                    </a:p>
                  </a:txBody>
                  <a:tcPr marT="36000" marB="36000">
                    <a:lnB w="12700" cap="flat" cmpd="sng" algn="ctr">
                      <a:solidFill>
                        <a:schemeClr val="tx1"/>
                      </a:solidFill>
                      <a:prstDash val="solid"/>
                      <a:round/>
                      <a:headEnd type="none" w="med" len="med"/>
                      <a:tailEnd type="none" w="med" len="med"/>
                    </a:lnB>
                    <a:noFill/>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エストニア</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バルセロナ</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9432439"/>
                  </a:ext>
                </a:extLst>
              </a:tr>
              <a:tr h="336732">
                <a:tc vMerge="1">
                  <a:txBody>
                    <a:bodyPr/>
                    <a:lstStyle/>
                    <a:p>
                      <a:endParaRPr kumimoji="1" lang="ja-JP" altLang="en-US"/>
                    </a:p>
                  </a:txBody>
                  <a:tcPr>
                    <a:solidFill>
                      <a:srgbClr val="FFFF00"/>
                    </a:solidFill>
                  </a:tcPr>
                </a:tc>
                <a:tc>
                  <a:txBody>
                    <a:bodyPr/>
                    <a:lstStyle/>
                    <a:p>
                      <a:pPr marL="0" indent="0">
                        <a:buFontTx/>
                        <a:buNone/>
                      </a:pPr>
                      <a:r>
                        <a:rPr kumimoji="1" lang="ja-JP" altLang="en-US" sz="1100" dirty="0">
                          <a:solidFill>
                            <a:schemeClr val="tx1"/>
                          </a:solidFill>
                          <a:latin typeface="Meiryo UI" panose="020B0604030504040204" pitchFamily="50" charset="-128"/>
                          <a:ea typeface="Meiryo UI" panose="020B0604030504040204" pitchFamily="50" charset="-128"/>
                        </a:rPr>
                        <a:t>専門人材</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indent="0">
                        <a:buFontTx/>
                        <a:buNone/>
                      </a:pPr>
                      <a:r>
                        <a:rPr kumimoji="1" lang="ja-JP" altLang="en-US" sz="1100" dirty="0">
                          <a:solidFill>
                            <a:schemeClr val="tx1"/>
                          </a:solidFill>
                          <a:latin typeface="Meiryo UI" panose="020B0604030504040204" pitchFamily="50" charset="-128"/>
                          <a:ea typeface="Meiryo UI" panose="020B0604030504040204" pitchFamily="50" charset="-128"/>
                        </a:rPr>
                        <a:t>確保</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28800" marB="28800">
                    <a:lnT w="12700" cap="flat" cmpd="sng" algn="ctr">
                      <a:solidFill>
                        <a:schemeClr val="tx1"/>
                      </a:solidFill>
                      <a:prstDash val="solid"/>
                      <a:round/>
                      <a:headEnd type="none" w="med" len="med"/>
                      <a:tailEnd type="none" w="med" len="med"/>
                    </a:lnT>
                    <a:no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C</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28800" marB="28800">
                    <a:lnT w="12700" cap="flat" cmpd="sng" algn="ctr">
                      <a:solidFill>
                        <a:schemeClr val="tx1"/>
                      </a:solidFill>
                      <a:prstDash val="solid"/>
                      <a:round/>
                      <a:headEnd type="none" w="med" len="med"/>
                      <a:tailEnd type="none" w="med" len="med"/>
                    </a:lnT>
                    <a:noFill/>
                  </a:tcPr>
                </a:tc>
                <a:tc>
                  <a:txBody>
                    <a:bodyPr/>
                    <a:lstStyle/>
                    <a:p>
                      <a:pPr marL="171450" indent="-171450">
                        <a:buFont typeface="Wingdings" panose="05000000000000000000" pitchFamily="2" charset="2"/>
                        <a:buChar char="l"/>
                      </a:pPr>
                      <a:r>
                        <a:rPr kumimoji="1" lang="ja-JP" altLang="en-US" sz="1200" dirty="0" smtClean="0">
                          <a:solidFill>
                            <a:schemeClr val="tx1"/>
                          </a:solidFill>
                          <a:latin typeface="Meiryo UI" panose="020B0604030504040204" pitchFamily="50" charset="-128"/>
                          <a:ea typeface="Meiryo UI" panose="020B0604030504040204" pitchFamily="50" charset="-128"/>
                        </a:rPr>
                        <a:t>専門職業務最適化</a:t>
                      </a:r>
                      <a:r>
                        <a:rPr kumimoji="1" lang="ja-JP" altLang="en-US" sz="1200" dirty="0">
                          <a:solidFill>
                            <a:schemeClr val="tx1"/>
                          </a:solidFill>
                          <a:latin typeface="Meiryo UI" panose="020B0604030504040204" pitchFamily="50" charset="-128"/>
                          <a:ea typeface="Meiryo UI" panose="020B0604030504040204" pitchFamily="50" charset="-128"/>
                        </a:rPr>
                        <a:t>システム</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indent="0">
                        <a:buFont typeface="Wingdings" panose="05000000000000000000" pitchFamily="2" charset="2"/>
                        <a:buNone/>
                      </a:pPr>
                      <a:r>
                        <a:rPr kumimoji="1" lang="ja-JP" altLang="en-US" sz="1200" dirty="0" smtClean="0">
                          <a:solidFill>
                            <a:schemeClr val="tx1"/>
                          </a:solidFill>
                          <a:latin typeface="Meiryo UI" panose="020B0604030504040204" pitchFamily="50" charset="-128"/>
                          <a:ea typeface="Meiryo UI" panose="020B0604030504040204" pitchFamily="50" charset="-128"/>
                        </a:rPr>
                        <a:t>　（保育士、保健師、ケースワーカー等）</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lnT w="12700" cap="flat" cmpd="sng" algn="ctr">
                      <a:solidFill>
                        <a:schemeClr val="tx1"/>
                      </a:solidFill>
                      <a:prstDash val="solid"/>
                      <a:round/>
                      <a:headEnd type="none" w="med" len="med"/>
                      <a:tailEnd type="none" w="med" len="med"/>
                    </a:lnT>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専門職人材の不足</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保育士等の高い潜在率</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行政需要の増加</a:t>
                      </a:r>
                    </a:p>
                  </a:txBody>
                  <a:tcPr marT="28800" marB="28800">
                    <a:lnT w="12700" cap="flat" cmpd="sng" algn="ctr">
                      <a:solidFill>
                        <a:schemeClr val="tx1"/>
                      </a:solidFill>
                      <a:prstDash val="solid"/>
                      <a:round/>
                      <a:headEnd type="none" w="med" len="med"/>
                      <a:tailEnd type="none" w="med" len="med"/>
                    </a:lnT>
                    <a:noFill/>
                  </a:tcPr>
                </a:tc>
                <a:tc vMerge="1">
                  <a:txBody>
                    <a:bodyPr/>
                    <a:lstStyle/>
                    <a:p>
                      <a:pPr marL="0" indent="0">
                        <a:buFontTx/>
                        <a:buNone/>
                      </a:pPr>
                      <a:endParaRPr kumimoji="1" lang="en-US" altLang="ja-JP" sz="120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solid"/>
                      <a:round/>
                      <a:headEnd type="none" w="med" len="med"/>
                      <a:tailEnd type="none" w="med" len="med"/>
                    </a:lnT>
                    <a:noFill/>
                  </a:tcPr>
                </a:tc>
                <a:tc>
                  <a:txBody>
                    <a:bodyPr/>
                    <a:lstStyle/>
                    <a:p>
                      <a:pPr marL="171450" indent="-171450">
                        <a:buFont typeface="Wingdings" panose="05000000000000000000" pitchFamily="2" charset="2"/>
                        <a:buChar char="Ø"/>
                      </a:pP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15586631"/>
                  </a:ext>
                </a:extLst>
              </a:tr>
              <a:tr h="336732">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noFill/>
                  </a:tcPr>
                </a:tc>
                <a:tc>
                  <a:txBody>
                    <a:bodyPr/>
                    <a:lstStyle/>
                    <a:p>
                      <a:pPr marL="0" indent="0">
                        <a:buFontTx/>
                        <a:buNone/>
                      </a:pPr>
                      <a:r>
                        <a:rPr kumimoji="1" lang="ja-JP" altLang="en-US" sz="1100" dirty="0">
                          <a:solidFill>
                            <a:schemeClr val="tx1"/>
                          </a:solidFill>
                          <a:latin typeface="Meiryo UI" panose="020B0604030504040204" pitchFamily="50" charset="-128"/>
                          <a:ea typeface="Meiryo UI" panose="020B0604030504040204" pitchFamily="50" charset="-128"/>
                        </a:rPr>
                        <a:t>インフラ</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indent="0">
                        <a:buFontTx/>
                        <a:buNone/>
                      </a:pPr>
                      <a:r>
                        <a:rPr kumimoji="1" lang="ja-JP" altLang="en-US" sz="1100" dirty="0" smtClean="0">
                          <a:solidFill>
                            <a:schemeClr val="tx1"/>
                          </a:solidFill>
                          <a:latin typeface="Meiryo UI" panose="020B0604030504040204" pitchFamily="50" charset="-128"/>
                          <a:ea typeface="Meiryo UI" panose="020B0604030504040204" pitchFamily="50" charset="-128"/>
                        </a:rPr>
                        <a:t>メンテナンス</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0" indent="0" algn="ctr">
                        <a:buFontTx/>
                        <a:buNone/>
                      </a:pPr>
                      <a:r>
                        <a:rPr kumimoji="1" lang="en-US" altLang="ja-JP" sz="1400" dirty="0" smtClean="0">
                          <a:solidFill>
                            <a:schemeClr val="tx1"/>
                          </a:solidFill>
                          <a:latin typeface="Meiryo UI" panose="020B0604030504040204" pitchFamily="50" charset="-128"/>
                          <a:ea typeface="Meiryo UI" panose="020B0604030504040204" pitchFamily="50" charset="-128"/>
                        </a:rPr>
                        <a:t>C</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ドローン点検</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３Ｄ測量</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インフラ更新時期の集中</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技術者の不足</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noFill/>
                  </a:tcPr>
                </a:tc>
                <a:tc v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marT="36000" marB="36000">
                    <a:lnB w="12700" cmpd="sng">
                      <a:noFill/>
                    </a:lnB>
                    <a:noFill/>
                  </a:tcPr>
                </a:tc>
                <a:tc>
                  <a:txBody>
                    <a:bodyPr/>
                    <a:lstStyle/>
                    <a:p>
                      <a:pPr marL="171450" indent="-171450">
                        <a:buFont typeface="Wingdings" panose="05000000000000000000" pitchFamily="2" charset="2"/>
                        <a:buChar char="Ø"/>
                      </a:pPr>
                      <a:endParaRPr kumimoji="1" lang="ja-JP" altLang="en-US" sz="1200" dirty="0">
                        <a:solidFill>
                          <a:schemeClr val="tx1"/>
                        </a:solidFill>
                        <a:latin typeface="Meiryo UI" panose="020B0604030504040204" pitchFamily="50" charset="-128"/>
                        <a:ea typeface="Meiryo UI" panose="020B0604030504040204" pitchFamily="50" charset="-128"/>
                      </a:endParaRPr>
                    </a:p>
                  </a:txBody>
                  <a:tcPr marT="28800" marB="28800">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7900133"/>
                  </a:ext>
                </a:extLst>
              </a:tr>
              <a:tr h="336732">
                <a:tc gridSpan="2">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⑬データプラットフォーム</a:t>
                      </a:r>
                    </a:p>
                  </a:txBody>
                  <a:tcPr marT="28800" marB="28800">
                    <a:noFill/>
                  </a:tcPr>
                </a:tc>
                <a:tc hMerge="1">
                  <a:txBody>
                    <a:bodyPr/>
                    <a:lstStyle/>
                    <a:p>
                      <a:pPr marL="0" indent="0">
                        <a:buFontTx/>
                        <a:buNone/>
                      </a:pPr>
                      <a:endParaRPr kumimoji="1" lang="ja-JP" altLang="en-US" sz="1200" dirty="0">
                        <a:latin typeface="Meiryo UI" panose="020B0604030504040204" pitchFamily="50" charset="-128"/>
                        <a:ea typeface="Meiryo UI" panose="020B0604030504040204" pitchFamily="50" charset="-128"/>
                      </a:endParaRPr>
                    </a:p>
                  </a:txBody>
                  <a:tcPr>
                    <a:no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rPr>
                        <a:t>C</a:t>
                      </a:r>
                      <a:r>
                        <a:rPr kumimoji="1" lang="ja-JP" altLang="en-US" sz="1400" dirty="0" smtClean="0">
                          <a:solidFill>
                            <a:schemeClr val="tx1"/>
                          </a:solidFill>
                          <a:latin typeface="Meiryo UI" panose="020B0604030504040204" pitchFamily="50" charset="-128"/>
                          <a:ea typeface="Meiryo UI" panose="020B0604030504040204" pitchFamily="50" charset="-128"/>
                        </a:rPr>
                        <a:t>・</a:t>
                      </a:r>
                      <a:r>
                        <a:rPr kumimoji="1" lang="en-US" altLang="ja-JP" sz="1400" dirty="0" smtClean="0">
                          <a:solidFill>
                            <a:schemeClr val="tx1"/>
                          </a:solidFill>
                          <a:latin typeface="Meiryo UI" panose="020B0604030504040204" pitchFamily="50" charset="-128"/>
                          <a:ea typeface="Meiryo UI" panose="020B0604030504040204" pitchFamily="50" charset="-128"/>
                        </a:rPr>
                        <a:t>D</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インダストリー基盤</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l"/>
                      </a:pPr>
                      <a:r>
                        <a:rPr kumimoji="1" lang="ja-JP" altLang="en-US" sz="1200" dirty="0">
                          <a:solidFill>
                            <a:schemeClr val="tx1"/>
                          </a:solidFill>
                          <a:latin typeface="Meiryo UI" panose="020B0604030504040204" pitchFamily="50" charset="-128"/>
                          <a:ea typeface="Meiryo UI" panose="020B0604030504040204" pitchFamily="50" charset="-128"/>
                        </a:rPr>
                        <a:t>データプラットフォーム基盤</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marT="28800" marB="28800">
                    <a:noFill/>
                  </a:tcPr>
                </a:tc>
                <a:tc>
                  <a:txBody>
                    <a:bodyPr/>
                    <a:lstStyle/>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産官学</a:t>
                      </a:r>
                      <a:r>
                        <a:rPr kumimoji="1" lang="ja-JP" altLang="en-US" sz="1200" dirty="0" smtClean="0">
                          <a:solidFill>
                            <a:schemeClr val="tx1"/>
                          </a:solidFill>
                          <a:latin typeface="Meiryo UI" panose="020B0604030504040204" pitchFamily="50" charset="-128"/>
                          <a:ea typeface="Meiryo UI" panose="020B0604030504040204" pitchFamily="50" charset="-128"/>
                        </a:rPr>
                        <a:t>のさらなる連携</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solidFill>
                            <a:schemeClr val="tx1"/>
                          </a:solidFill>
                          <a:latin typeface="Meiryo UI" panose="020B0604030504040204" pitchFamily="50" charset="-128"/>
                          <a:ea typeface="Meiryo UI" panose="020B0604030504040204" pitchFamily="50" charset="-128"/>
                        </a:rPr>
                        <a:t>ＡＰＩ強化の必要性</a:t>
                      </a:r>
                    </a:p>
                  </a:txBody>
                  <a:tcPr marT="28800" marB="28800"/>
                </a:tc>
                <a:tc vMerge="1">
                  <a:txBody>
                    <a:bodyPr/>
                    <a:lstStyle/>
                    <a:p>
                      <a:endParaRPr kumimoji="1" lang="ja-JP" altLang="en-US"/>
                    </a:p>
                  </a:txBody>
                  <a:tcPr/>
                </a:tc>
                <a:tc>
                  <a:txBody>
                    <a:bodyPr/>
                    <a:lstStyle/>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エストニア</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pPr>
                      <a:r>
                        <a:rPr kumimoji="1" lang="ja-JP" altLang="en-US" sz="1200" dirty="0">
                          <a:solidFill>
                            <a:schemeClr val="tx1"/>
                          </a:solidFill>
                          <a:latin typeface="Meiryo UI" panose="020B0604030504040204" pitchFamily="50" charset="-128"/>
                          <a:ea typeface="Meiryo UI" panose="020B0604030504040204" pitchFamily="50" charset="-128"/>
                        </a:rPr>
                        <a:t>コペンハーゲン</a:t>
                      </a:r>
                    </a:p>
                  </a:txBody>
                  <a:tcPr marT="28800" marB="2880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179787372"/>
                  </a:ext>
                </a:extLst>
              </a:tr>
            </a:tbl>
          </a:graphicData>
        </a:graphic>
      </p:graphicFrame>
      <p:sp>
        <p:nvSpPr>
          <p:cNvPr id="6" name="テキスト ボックス 5">
            <a:extLst>
              <a:ext uri="{FF2B5EF4-FFF2-40B4-BE49-F238E27FC236}">
                <a16:creationId xmlns:a16="http://schemas.microsoft.com/office/drawing/2014/main" id="{1EFD927D-87D7-4896-B6B9-BAEEB619B703}"/>
              </a:ext>
            </a:extLst>
          </p:cNvPr>
          <p:cNvSpPr txBox="1"/>
          <p:nvPr/>
        </p:nvSpPr>
        <p:spPr>
          <a:xfrm>
            <a:off x="1914831" y="3748992"/>
            <a:ext cx="5078634" cy="430887"/>
          </a:xfrm>
          <a:prstGeom prst="rect">
            <a:avLst/>
          </a:prstGeom>
          <a:noFill/>
        </p:spPr>
        <p:txBody>
          <a:bodyPr wrap="none" rtlCol="0">
            <a:spAutoFit/>
          </a:bodyPr>
          <a:lstStyle/>
          <a:p>
            <a:r>
              <a:rPr kumimoji="1" lang="ja-JP" altLang="en-US" sz="2200" b="1" dirty="0">
                <a:latin typeface="Meiryo UI" panose="020B0604030504040204" pitchFamily="50" charset="-128"/>
                <a:ea typeface="Meiryo UI" panose="020B0604030504040204" pitchFamily="50" charset="-128"/>
              </a:rPr>
              <a:t>戦略領域とアプリケーション例　＜基盤＞　</a:t>
            </a:r>
          </a:p>
        </p:txBody>
      </p:sp>
    </p:spTree>
    <p:extLst>
      <p:ext uri="{BB962C8B-B14F-4D97-AF65-F5344CB8AC3E}">
        <p14:creationId xmlns:p14="http://schemas.microsoft.com/office/powerpoint/2010/main" val="391135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F3200F7-3BB7-4B82-86C8-7696F4EA3AD9}"/>
              </a:ext>
            </a:extLst>
          </p:cNvPr>
          <p:cNvSpPr/>
          <p:nvPr/>
        </p:nvSpPr>
        <p:spPr>
          <a:xfrm>
            <a:off x="1434702" y="527432"/>
            <a:ext cx="6610434" cy="5991384"/>
          </a:xfrm>
          <a:prstGeom prst="rect">
            <a:avLst/>
          </a:prstGeom>
        </p:spPr>
        <p:txBody>
          <a:bodyPr wrap="square">
            <a:spAutoFit/>
          </a:bodyPr>
          <a:lstStyle/>
          <a:p>
            <a:pPr algn="ctr">
              <a:lnSpc>
                <a:spcPts val="2000"/>
              </a:lnSpc>
            </a:pPr>
            <a:r>
              <a:rPr lang="ja-JP" altLang="en-US" sz="2400" b="1" dirty="0" smtClean="0">
                <a:latin typeface="Meiryo UI" panose="020B0604030504040204" pitchFamily="50" charset="-128"/>
                <a:ea typeface="Meiryo UI" panose="020B0604030504040204" pitchFamily="50" charset="-128"/>
              </a:rPr>
              <a:t>目　　次</a:t>
            </a:r>
            <a:endParaRPr lang="en-US" altLang="ja-JP" sz="2400" b="1" dirty="0">
              <a:latin typeface="Meiryo UI" panose="020B0604030504040204" pitchFamily="50" charset="-128"/>
              <a:ea typeface="Meiryo UI" panose="020B0604030504040204" pitchFamily="50" charset="-128"/>
            </a:endParaRPr>
          </a:p>
          <a:p>
            <a:pPr algn="ctr">
              <a:lnSpc>
                <a:spcPts val="2000"/>
              </a:lnSpc>
            </a:pPr>
            <a:endParaRPr lang="en-US" altLang="ja-JP" sz="1200" dirty="0" smtClean="0">
              <a:latin typeface="Meiryo UI" panose="020B0604030504040204" pitchFamily="50" charset="-128"/>
              <a:ea typeface="Meiryo UI" panose="020B0604030504040204" pitchFamily="50" charset="-128"/>
            </a:endParaRPr>
          </a:p>
          <a:p>
            <a:pPr>
              <a:lnSpc>
                <a:spcPts val="2000"/>
              </a:lnSpc>
            </a:pPr>
            <a:r>
              <a:rPr lang="ja-JP" altLang="en-US" sz="1600" b="1" dirty="0" smtClean="0">
                <a:latin typeface="Meiryo UI" panose="020B0604030504040204" pitchFamily="50" charset="-128"/>
                <a:ea typeface="Meiryo UI" panose="020B0604030504040204" pitchFamily="50" charset="-128"/>
              </a:rPr>
              <a:t>大阪</a:t>
            </a:r>
            <a:r>
              <a:rPr lang="ja-JP" altLang="en-US" sz="1600" b="1" dirty="0">
                <a:latin typeface="Meiryo UI" panose="020B0604030504040204" pitchFamily="50" charset="-128"/>
                <a:ea typeface="Meiryo UI" panose="020B0604030504040204" pitchFamily="50" charset="-128"/>
              </a:rPr>
              <a:t>の改革の進化／スマートシティ戦略</a:t>
            </a:r>
          </a:p>
          <a:p>
            <a:pPr algn="ctr">
              <a:lnSpc>
                <a:spcPts val="2000"/>
              </a:lnSpc>
            </a:pPr>
            <a:endParaRPr lang="en-US" altLang="ja-JP" sz="1600" dirty="0">
              <a:latin typeface="Meiryo UI" panose="020B0604030504040204" pitchFamily="50" charset="-128"/>
              <a:ea typeface="Meiryo UI" panose="020B0604030504040204" pitchFamily="50" charset="-128"/>
            </a:endParaRPr>
          </a:p>
          <a:p>
            <a:pPr>
              <a:lnSpc>
                <a:spcPts val="2000"/>
              </a:lnSpc>
            </a:pPr>
            <a:r>
              <a:rPr lang="ja-JP" altLang="en-US" sz="1600" b="1" dirty="0">
                <a:latin typeface="Meiryo UI" panose="020B0604030504040204" pitchFamily="50" charset="-128"/>
                <a:ea typeface="Meiryo UI" panose="020B0604030504040204" pitchFamily="50" charset="-128"/>
              </a:rPr>
              <a:t>第</a:t>
            </a:r>
            <a:r>
              <a:rPr lang="en-US" altLang="ja-JP" sz="1600" b="1" dirty="0">
                <a:latin typeface="Meiryo UI" panose="020B0604030504040204" pitchFamily="50" charset="-128"/>
                <a:ea typeface="Meiryo UI" panose="020B0604030504040204" pitchFamily="50" charset="-128"/>
              </a:rPr>
              <a:t>1</a:t>
            </a:r>
            <a:r>
              <a:rPr lang="ja-JP" altLang="en-US" sz="1600" b="1" dirty="0">
                <a:latin typeface="Meiryo UI" panose="020B0604030504040204" pitchFamily="50" charset="-128"/>
                <a:ea typeface="Meiryo UI" panose="020B0604030504040204" pitchFamily="50" charset="-128"/>
              </a:rPr>
              <a:t>章　なぜいまスマートシティなのか　</a:t>
            </a:r>
            <a:r>
              <a:rPr lang="en-US" altLang="ja-JP" sz="1600" b="1" dirty="0">
                <a:latin typeface="Meiryo UI" panose="020B0604030504040204" pitchFamily="50" charset="-128"/>
                <a:ea typeface="Meiryo UI" panose="020B0604030504040204" pitchFamily="50" charset="-128"/>
              </a:rPr>
              <a:t>【WHY】</a:t>
            </a:r>
            <a:endParaRPr lang="ja-JP" altLang="en-US" sz="1600" b="1" dirty="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１</a:t>
            </a:r>
            <a:r>
              <a:rPr lang="ja-JP" altLang="en-US" sz="1600" dirty="0" smtClean="0">
                <a:latin typeface="Meiryo UI" panose="020B0604030504040204" pitchFamily="50" charset="-128"/>
                <a:ea typeface="Meiryo UI" panose="020B0604030504040204" pitchFamily="50" charset="-128"/>
              </a:rPr>
              <a:t>．都市課題と解決に資するテクノロジー</a:t>
            </a:r>
            <a:endParaRPr lang="ja-JP" altLang="en-US" sz="1600" dirty="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２</a:t>
            </a:r>
            <a:r>
              <a:rPr lang="ja-JP" altLang="en-US" sz="1600" dirty="0" smtClean="0">
                <a:latin typeface="Meiryo UI" panose="020B0604030504040204" pitchFamily="50" charset="-128"/>
                <a:ea typeface="Meiryo UI" panose="020B0604030504040204" pitchFamily="50" charset="-128"/>
              </a:rPr>
              <a:t>．住民のライフスタイルを変えるテクノロジー進化</a:t>
            </a:r>
            <a:endParaRPr lang="ja-JP" altLang="en-US" sz="1600" dirty="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３</a:t>
            </a:r>
            <a:r>
              <a:rPr lang="ja-JP" altLang="en-US" sz="1600" dirty="0" smtClean="0">
                <a:latin typeface="Meiryo UI" panose="020B0604030504040204" pitchFamily="50" charset="-128"/>
                <a:ea typeface="Meiryo UI" panose="020B0604030504040204" pitchFamily="50" charset="-128"/>
              </a:rPr>
              <a:t>．海外スマートシティの実例</a:t>
            </a:r>
            <a:endParaRPr lang="en-US" altLang="ja-JP" sz="1600" dirty="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４．</a:t>
            </a:r>
            <a:r>
              <a:rPr lang="ja-JP" altLang="en-US" sz="1600" dirty="0" smtClean="0">
                <a:latin typeface="Meiryo UI" panose="020B0604030504040204" pitchFamily="50" charset="-128"/>
                <a:ea typeface="Meiryo UI" panose="020B0604030504040204" pitchFamily="50" charset="-128"/>
              </a:rPr>
              <a:t>スマートシティの可能性（</a:t>
            </a:r>
            <a:r>
              <a:rPr lang="ja-JP" altLang="en-US" sz="1600" dirty="0">
                <a:latin typeface="Meiryo UI" panose="020B0604030504040204" pitchFamily="50" charset="-128"/>
                <a:ea typeface="Meiryo UI" panose="020B0604030504040204" pitchFamily="50" charset="-128"/>
              </a:rPr>
              <a:t>生活の質の向上）</a:t>
            </a:r>
            <a:endParaRPr lang="en-US" altLang="ja-JP" sz="1600" dirty="0">
              <a:latin typeface="Meiryo UI" panose="020B0604030504040204" pitchFamily="50" charset="-128"/>
              <a:ea typeface="Meiryo UI" panose="020B0604030504040204" pitchFamily="50" charset="-128"/>
            </a:endParaRPr>
          </a:p>
          <a:p>
            <a:pPr>
              <a:lnSpc>
                <a:spcPts val="2000"/>
              </a:lnSpc>
            </a:pPr>
            <a:endParaRPr lang="en-US" altLang="ja-JP" sz="1600" dirty="0">
              <a:latin typeface="Meiryo UI" panose="020B0604030504040204" pitchFamily="50" charset="-128"/>
              <a:ea typeface="Meiryo UI" panose="020B0604030504040204" pitchFamily="50" charset="-128"/>
            </a:endParaRPr>
          </a:p>
          <a:p>
            <a:pPr>
              <a:lnSpc>
                <a:spcPts val="2000"/>
              </a:lnSpc>
            </a:pPr>
            <a:r>
              <a:rPr lang="ja-JP" altLang="en-US" sz="1600" b="1" dirty="0">
                <a:latin typeface="Meiryo UI" panose="020B0604030504040204" pitchFamily="50" charset="-128"/>
                <a:ea typeface="Meiryo UI" panose="020B0604030504040204" pitchFamily="50" charset="-128"/>
              </a:rPr>
              <a:t>第２章　</a:t>
            </a:r>
            <a:r>
              <a:rPr lang="ja-JP" altLang="en-US" sz="1600" b="1" dirty="0" smtClean="0">
                <a:latin typeface="Meiryo UI" panose="020B0604030504040204" pitchFamily="50" charset="-128"/>
                <a:ea typeface="Meiryo UI" panose="020B0604030504040204" pitchFamily="50" charset="-128"/>
              </a:rPr>
              <a:t>大阪のスマートシティ</a:t>
            </a:r>
            <a:r>
              <a:rPr lang="ja-JP" altLang="en-US" sz="1600" b="1" dirty="0">
                <a:latin typeface="Meiryo UI" panose="020B0604030504040204" pitchFamily="50" charset="-128"/>
                <a:ea typeface="Meiryo UI" panose="020B0604030504040204" pitchFamily="50" charset="-128"/>
              </a:rPr>
              <a:t>戦略では何に取り組むのか　</a:t>
            </a:r>
            <a:r>
              <a:rPr lang="en-US" altLang="ja-JP" sz="1600" b="1" dirty="0">
                <a:latin typeface="Meiryo UI" panose="020B0604030504040204" pitchFamily="50" charset="-128"/>
                <a:ea typeface="Meiryo UI" panose="020B0604030504040204" pitchFamily="50" charset="-128"/>
              </a:rPr>
              <a:t>【WHAT】</a:t>
            </a:r>
            <a:endParaRPr lang="ja-JP" altLang="en-US" sz="1600" b="1" dirty="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１．人を中心に置いた“ヒューマン・スマートシティ”</a:t>
            </a:r>
          </a:p>
          <a:p>
            <a:pPr>
              <a:lnSpc>
                <a:spcPts val="2000"/>
              </a:lnSpc>
            </a:pPr>
            <a:r>
              <a:rPr lang="ja-JP" altLang="en-US" sz="1600" dirty="0">
                <a:latin typeface="Meiryo UI" panose="020B0604030504040204" pitchFamily="50" charset="-128"/>
                <a:ea typeface="Meiryo UI" panose="020B0604030504040204" pitchFamily="50" charset="-128"/>
              </a:rPr>
              <a:t>　２</a:t>
            </a:r>
            <a:r>
              <a:rPr lang="ja-JP" altLang="en-US" sz="1600" dirty="0" smtClean="0">
                <a:latin typeface="Meiryo UI" panose="020B0604030504040204" pitchFamily="50" charset="-128"/>
                <a:ea typeface="Meiryo UI" panose="020B0604030504040204" pitchFamily="50" charset="-128"/>
              </a:rPr>
              <a:t>．スマートシティの４つのフィールドと時間軸</a:t>
            </a:r>
            <a:endParaRPr lang="en-US" altLang="ja-JP" sz="1600" dirty="0" smtClean="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３．スマートシティの戦略領域</a:t>
            </a:r>
            <a:endParaRPr lang="ja-JP" altLang="en-US" sz="1600" dirty="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４</a:t>
            </a:r>
            <a:r>
              <a:rPr lang="ja-JP" altLang="en-US" sz="1600" dirty="0" smtClean="0">
                <a:latin typeface="Meiryo UI" panose="020B0604030504040204" pitchFamily="50" charset="-128"/>
                <a:ea typeface="Meiryo UI" panose="020B0604030504040204" pitchFamily="50" charset="-128"/>
              </a:rPr>
              <a:t>．大阪で当面取り組むテーマ（モビリティと行政手続き電子化）</a:t>
            </a:r>
            <a:endParaRPr lang="ja-JP" altLang="en-US" sz="1600" dirty="0">
              <a:latin typeface="Meiryo UI" panose="020B0604030504040204" pitchFamily="50" charset="-128"/>
              <a:ea typeface="Meiryo UI" panose="020B0604030504040204" pitchFamily="50" charset="-128"/>
            </a:endParaRPr>
          </a:p>
          <a:p>
            <a:pPr>
              <a:lnSpc>
                <a:spcPts val="2000"/>
              </a:lnSpc>
            </a:pPr>
            <a:endParaRPr lang="en-US" altLang="ja-JP" sz="1600" dirty="0">
              <a:latin typeface="Meiryo UI" panose="020B0604030504040204" pitchFamily="50" charset="-128"/>
              <a:ea typeface="Meiryo UI" panose="020B0604030504040204" pitchFamily="50" charset="-128"/>
            </a:endParaRPr>
          </a:p>
          <a:p>
            <a:pPr>
              <a:lnSpc>
                <a:spcPts val="2000"/>
              </a:lnSpc>
            </a:pPr>
            <a:r>
              <a:rPr lang="ja-JP" altLang="en-US" sz="1600" b="1" dirty="0">
                <a:latin typeface="Meiryo UI" panose="020B0604030504040204" pitchFamily="50" charset="-128"/>
                <a:ea typeface="Meiryo UI" panose="020B0604030504040204" pitchFamily="50" charset="-128"/>
              </a:rPr>
              <a:t>第３章　スマートシティ</a:t>
            </a:r>
            <a:r>
              <a:rPr lang="ja-JP" altLang="en-US" sz="1600" b="1" dirty="0" smtClean="0">
                <a:latin typeface="Meiryo UI" panose="020B0604030504040204" pitchFamily="50" charset="-128"/>
                <a:ea typeface="Meiryo UI" panose="020B0604030504040204" pitchFamily="50" charset="-128"/>
              </a:rPr>
              <a:t>戦略をどの</a:t>
            </a:r>
            <a:r>
              <a:rPr lang="ja-JP" altLang="en-US" sz="1600" b="1" dirty="0">
                <a:latin typeface="Meiryo UI" panose="020B0604030504040204" pitchFamily="50" charset="-128"/>
                <a:ea typeface="Meiryo UI" panose="020B0604030504040204" pitchFamily="50" charset="-128"/>
              </a:rPr>
              <a:t>ように進めるのか　</a:t>
            </a:r>
            <a:r>
              <a:rPr lang="en-US" altLang="ja-JP" sz="1600" b="1" dirty="0">
                <a:latin typeface="Meiryo UI" panose="020B0604030504040204" pitchFamily="50" charset="-128"/>
                <a:ea typeface="Meiryo UI" panose="020B0604030504040204" pitchFamily="50" charset="-128"/>
              </a:rPr>
              <a:t>【HOW】</a:t>
            </a:r>
            <a:endParaRPr lang="ja-JP" altLang="en-US" sz="1600" b="1" dirty="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１</a:t>
            </a:r>
            <a:r>
              <a:rPr lang="ja-JP" altLang="en-US" sz="1600" dirty="0" smtClean="0">
                <a:latin typeface="Meiryo UI" panose="020B0604030504040204" pitchFamily="50" charset="-128"/>
                <a:ea typeface="Meiryo UI" panose="020B0604030504040204" pitchFamily="50" charset="-128"/>
              </a:rPr>
              <a:t>．大阪モデルのスマートシティ（基本姿勢）</a:t>
            </a:r>
            <a:endParaRPr lang="en-US" altLang="ja-JP" sz="1600" dirty="0">
              <a:latin typeface="Meiryo UI" panose="020B0604030504040204" pitchFamily="50" charset="-128"/>
              <a:ea typeface="Meiryo UI" panose="020B0604030504040204" pitchFamily="50" charset="-128"/>
            </a:endParaRPr>
          </a:p>
          <a:p>
            <a:pPr>
              <a:lnSpc>
                <a:spcPts val="2000"/>
              </a:lnSpc>
            </a:pPr>
            <a:r>
              <a:rPr lang="ja-JP" altLang="en-US" sz="1600" dirty="0" smtClean="0">
                <a:latin typeface="Meiryo UI" panose="020B0604030504040204" pitchFamily="50" charset="-128"/>
                <a:ea typeface="Meiryo UI" panose="020B0604030504040204" pitchFamily="50" charset="-128"/>
              </a:rPr>
              <a:t>　　　① 住民が利便性を身近に感じるサービス</a:t>
            </a:r>
            <a:endParaRPr lang="en-US" altLang="ja-JP" sz="1600" dirty="0" smtClean="0">
              <a:latin typeface="Meiryo UI" panose="020B0604030504040204" pitchFamily="50" charset="-128"/>
              <a:ea typeface="Meiryo UI" panose="020B0604030504040204" pitchFamily="50" charset="-128"/>
            </a:endParaRPr>
          </a:p>
          <a:p>
            <a:pPr>
              <a:lnSpc>
                <a:spcPts val="2000"/>
              </a:lnSpc>
            </a:pPr>
            <a:r>
              <a:rPr lang="ja-JP" altLang="en-US" sz="1600" dirty="0" smtClean="0">
                <a:latin typeface="Meiryo UI" panose="020B0604030504040204" pitchFamily="50" charset="-128"/>
                <a:ea typeface="Meiryo UI" panose="020B0604030504040204" pitchFamily="50" charset="-128"/>
              </a:rPr>
              <a:t>　　　② 地域課題と先端テクノロジーのマッチング</a:t>
            </a:r>
            <a:endParaRPr lang="en-US" altLang="ja-JP" sz="1600" dirty="0" smtClean="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③ 府域に展開するスマートシティと実装・実証フィールド</a:t>
            </a:r>
            <a:endParaRPr lang="en-US" altLang="ja-JP" sz="1600" dirty="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２．ダッシュボードとＫＰＩ</a:t>
            </a:r>
            <a:endParaRPr lang="en-US" altLang="ja-JP" sz="1600" dirty="0" smtClean="0">
              <a:latin typeface="Meiryo UI" panose="020B0604030504040204" pitchFamily="50" charset="-128"/>
              <a:ea typeface="Meiryo UI" panose="020B0604030504040204" pitchFamily="50" charset="-128"/>
            </a:endParaRPr>
          </a:p>
          <a:p>
            <a:pPr>
              <a:lnSpc>
                <a:spcPts val="2000"/>
              </a:lnSpc>
            </a:pPr>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３．スマートシティの行動原則</a:t>
            </a:r>
            <a:endParaRPr lang="en-US" altLang="ja-JP" sz="16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744328" y="6336254"/>
            <a:ext cx="2057400" cy="365125"/>
          </a:xfrm>
        </p:spPr>
        <p:txBody>
          <a:bodyPr>
            <a:normAutofit/>
          </a:bodyPr>
          <a:lstStyle/>
          <a:p>
            <a:fld id="{16CAA1F7-03B4-4FB3-9DB5-91F3A0C0A1B4}" type="slidenum">
              <a:rPr kumimoji="1" lang="ja-JP" altLang="en-US" sz="1200" smtClean="0"/>
              <a:pPr/>
              <a:t>2</a:t>
            </a:fld>
            <a:endParaRPr kumimoji="1" lang="ja-JP" altLang="en-US" sz="1200"/>
          </a:p>
        </p:txBody>
      </p:sp>
    </p:spTree>
    <p:extLst>
      <p:ext uri="{BB962C8B-B14F-4D97-AF65-F5344CB8AC3E}">
        <p14:creationId xmlns:p14="http://schemas.microsoft.com/office/powerpoint/2010/main" val="1946352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237803" y="5355775"/>
            <a:ext cx="8494049" cy="1436352"/>
          </a:xfrm>
          <a:prstGeom prst="roundRect">
            <a:avLst>
              <a:gd name="adj" fmla="val 1280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tx1"/>
                </a:solidFill>
                <a:latin typeface="Meiryo UI" panose="020B0604030504040204" pitchFamily="50" charset="-128"/>
                <a:ea typeface="Meiryo UI" panose="020B0604030504040204" pitchFamily="50" charset="-128"/>
              </a:rPr>
              <a:t>　</a:t>
            </a:r>
            <a:r>
              <a:rPr kumimoji="1" lang="en-US" altLang="ja-JP" sz="1600" b="1" dirty="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まとめ</a:t>
            </a:r>
            <a:r>
              <a:rPr kumimoji="1" lang="en-US" altLang="ja-JP" sz="1600" b="1" dirty="0">
                <a:solidFill>
                  <a:schemeClr val="tx1"/>
                </a:solidFill>
                <a:latin typeface="Meiryo UI" panose="020B0604030504040204" pitchFamily="50" charset="-128"/>
                <a:ea typeface="Meiryo UI" panose="020B0604030504040204" pitchFamily="50" charset="-128"/>
              </a:rPr>
              <a:t>】</a:t>
            </a:r>
          </a:p>
          <a:p>
            <a:endParaRPr kumimoji="1" lang="en-US" altLang="ja-JP" sz="600" b="1"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ja-JP" altLang="en-US" sz="1300" dirty="0">
                <a:solidFill>
                  <a:schemeClr val="tx1"/>
                </a:solidFill>
                <a:latin typeface="Meiryo UI" panose="020B0604030504040204" pitchFamily="50" charset="-128"/>
                <a:ea typeface="Meiryo UI" panose="020B0604030504040204" pitchFamily="50" charset="-128"/>
              </a:rPr>
              <a:t>「移動」に関する課題は、都心のアクセス改善、郊外のラストワンマイル解消など、多岐にわたる。</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ja-JP" altLang="en-US" sz="1300" dirty="0">
                <a:solidFill>
                  <a:schemeClr val="tx1"/>
                </a:solidFill>
                <a:latin typeface="Meiryo UI" panose="020B0604030504040204" pitchFamily="50" charset="-128"/>
                <a:ea typeface="Meiryo UI" panose="020B0604030504040204" pitchFamily="50" charset="-128"/>
              </a:rPr>
              <a:t>スマートモビリティに対応するテクノロジーは、今の技術でも実装可能な技術が少なくなく、例えば</a:t>
            </a:r>
            <a:r>
              <a:rPr kumimoji="1" lang="en-US" altLang="ja-JP" sz="1300" dirty="0">
                <a:solidFill>
                  <a:schemeClr val="tx1"/>
                </a:solidFill>
                <a:latin typeface="Meiryo UI" panose="020B0604030504040204" pitchFamily="50" charset="-128"/>
                <a:ea typeface="Meiryo UI" panose="020B0604030504040204" pitchFamily="50" charset="-128"/>
              </a:rPr>
              <a:t>MaaS</a:t>
            </a:r>
            <a:r>
              <a:rPr kumimoji="1" lang="ja-JP" altLang="en-US" sz="1300" dirty="0">
                <a:solidFill>
                  <a:schemeClr val="tx1"/>
                </a:solidFill>
                <a:latin typeface="Meiryo UI" panose="020B0604030504040204" pitchFamily="50" charset="-128"/>
                <a:ea typeface="Meiryo UI" panose="020B0604030504040204" pitchFamily="50" charset="-128"/>
              </a:rPr>
              <a:t>は欧州で既にサービスとして定着しているし、日本</a:t>
            </a:r>
            <a:r>
              <a:rPr kumimoji="1" lang="ja-JP" altLang="en-US" sz="1300" dirty="0" smtClean="0">
                <a:solidFill>
                  <a:schemeClr val="tx1"/>
                </a:solidFill>
                <a:latin typeface="Meiryo UI" panose="020B0604030504040204" pitchFamily="50" charset="-128"/>
                <a:ea typeface="Meiryo UI" panose="020B0604030504040204" pitchFamily="50" charset="-128"/>
              </a:rPr>
              <a:t>でも観光</a:t>
            </a:r>
            <a:r>
              <a:rPr kumimoji="1" lang="en-US" altLang="ja-JP" sz="1300" dirty="0" smtClean="0">
                <a:solidFill>
                  <a:schemeClr val="tx1"/>
                </a:solidFill>
                <a:latin typeface="Meiryo UI" panose="020B0604030504040204" pitchFamily="50" charset="-128"/>
                <a:ea typeface="Meiryo UI" panose="020B0604030504040204" pitchFamily="50" charset="-128"/>
              </a:rPr>
              <a:t>MaaS</a:t>
            </a:r>
            <a:r>
              <a:rPr kumimoji="1" lang="ja-JP" altLang="en-US" sz="1300" dirty="0" smtClean="0">
                <a:solidFill>
                  <a:schemeClr val="tx1"/>
                </a:solidFill>
                <a:latin typeface="Meiryo UI" panose="020B0604030504040204" pitchFamily="50" charset="-128"/>
                <a:ea typeface="Meiryo UI" panose="020B0604030504040204" pitchFamily="50" charset="-128"/>
              </a:rPr>
              <a:t>を中心に一部</a:t>
            </a:r>
            <a:r>
              <a:rPr kumimoji="1" lang="ja-JP" altLang="en-US" sz="1300" dirty="0">
                <a:solidFill>
                  <a:schemeClr val="tx1"/>
                </a:solidFill>
                <a:latin typeface="Meiryo UI" panose="020B0604030504040204" pitchFamily="50" charset="-128"/>
                <a:ea typeface="Meiryo UI" panose="020B0604030504040204" pitchFamily="50" charset="-128"/>
              </a:rPr>
              <a:t>で導入が始まっている。</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en-US" altLang="ja-JP" sz="1300" dirty="0">
                <a:solidFill>
                  <a:schemeClr val="tx1"/>
                </a:solidFill>
                <a:latin typeface="Meiryo UI" panose="020B0604030504040204" pitchFamily="50" charset="-128"/>
                <a:ea typeface="Meiryo UI" panose="020B0604030504040204" pitchFamily="50" charset="-128"/>
              </a:rPr>
              <a:t>MaaS</a:t>
            </a:r>
            <a:r>
              <a:rPr kumimoji="1" lang="ja-JP" altLang="en-US" sz="1300" dirty="0">
                <a:solidFill>
                  <a:schemeClr val="tx1"/>
                </a:solidFill>
                <a:latin typeface="Meiryo UI" panose="020B0604030504040204" pitchFamily="50" charset="-128"/>
                <a:ea typeface="Meiryo UI" panose="020B0604030504040204" pitchFamily="50" charset="-128"/>
              </a:rPr>
              <a:t>は鉄道、バス、タクシー、シェアバイク、決済機能、データ連携など、様々な企業をプラットフォームでつなぐ必要があるが、</a:t>
            </a:r>
            <a:r>
              <a:rPr kumimoji="1" lang="ja-JP" altLang="en-US" sz="1300" dirty="0" smtClean="0">
                <a:solidFill>
                  <a:schemeClr val="tx1"/>
                </a:solidFill>
                <a:latin typeface="Meiryo UI" panose="020B0604030504040204" pitchFamily="50" charset="-128"/>
                <a:ea typeface="Meiryo UI" panose="020B0604030504040204" pitchFamily="50" charset="-128"/>
              </a:rPr>
              <a:t>大阪のスマートシティ</a:t>
            </a:r>
            <a:r>
              <a:rPr kumimoji="1" lang="ja-JP" altLang="en-US" sz="1300" dirty="0">
                <a:solidFill>
                  <a:schemeClr val="tx1"/>
                </a:solidFill>
                <a:latin typeface="Meiryo UI" panose="020B0604030504040204" pitchFamily="50" charset="-128"/>
                <a:ea typeface="Meiryo UI" panose="020B0604030504040204" pitchFamily="50" charset="-128"/>
              </a:rPr>
              <a:t>の特徴であるマッチング機能（公民連携）</a:t>
            </a:r>
            <a:r>
              <a:rPr kumimoji="1" lang="ja-JP" altLang="en-US" sz="1300" dirty="0" smtClean="0">
                <a:solidFill>
                  <a:schemeClr val="tx1"/>
                </a:solidFill>
                <a:latin typeface="Meiryo UI" panose="020B0604030504040204" pitchFamily="50" charset="-128"/>
                <a:ea typeface="Meiryo UI" panose="020B0604030504040204" pitchFamily="50" charset="-128"/>
              </a:rPr>
              <a:t>を活かし</a:t>
            </a:r>
            <a:r>
              <a:rPr kumimoji="1" lang="ja-JP" altLang="en-US" sz="1300" dirty="0">
                <a:solidFill>
                  <a:schemeClr val="tx1"/>
                </a:solidFill>
                <a:latin typeface="Meiryo UI" panose="020B0604030504040204" pitchFamily="50" charset="-128"/>
                <a:ea typeface="Meiryo UI" panose="020B0604030504040204" pitchFamily="50" charset="-128"/>
              </a:rPr>
              <a:t>、</a:t>
            </a:r>
            <a:r>
              <a:rPr kumimoji="1" lang="en-US" altLang="ja-JP" sz="1300" dirty="0">
                <a:solidFill>
                  <a:schemeClr val="tx1"/>
                </a:solidFill>
                <a:latin typeface="Meiryo UI" panose="020B0604030504040204" pitchFamily="50" charset="-128"/>
                <a:ea typeface="Meiryo UI" panose="020B0604030504040204" pitchFamily="50" charset="-128"/>
              </a:rPr>
              <a:t>MaaS</a:t>
            </a:r>
            <a:r>
              <a:rPr kumimoji="1" lang="ja-JP" altLang="en-US" sz="1300" dirty="0">
                <a:solidFill>
                  <a:schemeClr val="tx1"/>
                </a:solidFill>
                <a:latin typeface="Meiryo UI" panose="020B0604030504040204" pitchFamily="50" charset="-128"/>
                <a:ea typeface="Meiryo UI" panose="020B0604030504040204" pitchFamily="50" charset="-128"/>
              </a:rPr>
              <a:t>の実現へ向けた取り組みを始める。</a:t>
            </a:r>
          </a:p>
        </p:txBody>
      </p:sp>
      <p:sp>
        <p:nvSpPr>
          <p:cNvPr id="4" name="スライド番号プレースホルダー 3"/>
          <p:cNvSpPr>
            <a:spLocks noGrp="1"/>
          </p:cNvSpPr>
          <p:nvPr>
            <p:ph type="sldNum" sz="quarter" idx="12"/>
          </p:nvPr>
        </p:nvSpPr>
        <p:spPr>
          <a:xfrm>
            <a:off x="7013931" y="6452047"/>
            <a:ext cx="2057400" cy="365125"/>
          </a:xfrm>
        </p:spPr>
        <p:txBody>
          <a:bodyPr>
            <a:normAutofit/>
          </a:bodyPr>
          <a:lstStyle/>
          <a:p>
            <a:fld id="{16CAA1F7-03B4-4FB3-9DB5-91F3A0C0A1B4}" type="slidenum">
              <a:rPr kumimoji="1" lang="ja-JP" altLang="en-US" sz="1200" smtClean="0"/>
              <a:t>20</a:t>
            </a:fld>
            <a:endParaRPr kumimoji="1" lang="ja-JP" altLang="en-US" sz="1200" dirty="0"/>
          </a:p>
        </p:txBody>
      </p:sp>
      <p:sp>
        <p:nvSpPr>
          <p:cNvPr id="5" name="テキスト ボックス 4"/>
          <p:cNvSpPr txBox="1"/>
          <p:nvPr/>
        </p:nvSpPr>
        <p:spPr>
          <a:xfrm>
            <a:off x="1781469" y="10534"/>
            <a:ext cx="5705408"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大阪で当面取り組むテーマ　</a:t>
            </a:r>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１</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　モビリティ</a:t>
            </a:r>
          </a:p>
        </p:txBody>
      </p:sp>
      <p:cxnSp>
        <p:nvCxnSpPr>
          <p:cNvPr id="8" name="直線コネクタ 7">
            <a:extLst>
              <a:ext uri="{FF2B5EF4-FFF2-40B4-BE49-F238E27FC236}">
                <a16:creationId xmlns:a16="http://schemas.microsoft.com/office/drawing/2014/main" id="{4DFFA77B-46C5-42B0-98AD-40F2ED3531D2}"/>
              </a:ext>
            </a:extLst>
          </p:cNvPr>
          <p:cNvCxnSpPr/>
          <p:nvPr/>
        </p:nvCxnSpPr>
        <p:spPr>
          <a:xfrm>
            <a:off x="121421" y="495184"/>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86328" y="630310"/>
            <a:ext cx="4556055"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課題 ・</a:t>
            </a:r>
            <a:r>
              <a:rPr kumimoji="1" lang="ja-JP" altLang="en-US" sz="1600" b="1" dirty="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 運転</a:t>
            </a:r>
            <a:r>
              <a:rPr kumimoji="1" lang="ja-JP" altLang="en-US" sz="1600" b="1" dirty="0">
                <a:latin typeface="Meiryo UI" panose="020B0604030504040204" pitchFamily="50" charset="-128"/>
                <a:ea typeface="Meiryo UI" panose="020B0604030504040204" pitchFamily="50" charset="-128"/>
              </a:rPr>
              <a:t>手不足と買物</a:t>
            </a:r>
            <a:r>
              <a:rPr kumimoji="1" lang="ja-JP" altLang="en-US" sz="1600" b="1" dirty="0" smtClean="0">
                <a:latin typeface="Meiryo UI" panose="020B0604030504040204" pitchFamily="50" charset="-128"/>
                <a:ea typeface="Meiryo UI" panose="020B0604030504040204" pitchFamily="50" charset="-128"/>
              </a:rPr>
              <a:t>弱者</a:t>
            </a:r>
            <a:r>
              <a:rPr kumimoji="1" lang="ja-JP" altLang="en-US" sz="1400" b="1" dirty="0" smtClean="0">
                <a:latin typeface="Meiryo UI" panose="020B0604030504040204" pitchFamily="50" charset="-128"/>
                <a:ea typeface="Meiryo UI" panose="020B0604030504040204" pitchFamily="50" charset="-128"/>
              </a:rPr>
              <a:t>（ラストワンマイル）</a:t>
            </a:r>
            <a:endParaRPr kumimoji="1" lang="ja-JP" altLang="en-US" sz="1400" b="1"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368431" y="2963917"/>
            <a:ext cx="4204997"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課題解決に資するテクノロジー／アプリケーション</a:t>
            </a:r>
          </a:p>
        </p:txBody>
      </p:sp>
      <p:cxnSp>
        <p:nvCxnSpPr>
          <p:cNvPr id="13" name="直線コネクタ 12"/>
          <p:cNvCxnSpPr/>
          <p:nvPr/>
        </p:nvCxnSpPr>
        <p:spPr>
          <a:xfrm>
            <a:off x="203450" y="998918"/>
            <a:ext cx="4392000"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テキスト ボックス 5"/>
          <p:cNvSpPr txBox="1"/>
          <p:nvPr/>
        </p:nvSpPr>
        <p:spPr>
          <a:xfrm>
            <a:off x="203450" y="1048273"/>
            <a:ext cx="4424609" cy="1785104"/>
          </a:xfrm>
          <a:prstGeom prst="rect">
            <a:avLst/>
          </a:prstGeom>
          <a:noFill/>
        </p:spPr>
        <p:txBody>
          <a:bodyPr wrap="none" rtlCol="0">
            <a:spAutoFit/>
          </a:bodyPr>
          <a:lstStyle/>
          <a:p>
            <a:r>
              <a:rPr kumimoji="1" lang="ja-JP" altLang="en-US" sz="1400" b="1" dirty="0">
                <a:latin typeface="Meiryo UI" panose="020B0604030504040204" pitchFamily="50" charset="-128"/>
                <a:ea typeface="Meiryo UI" panose="020B0604030504040204" pitchFamily="50" charset="-128"/>
              </a:rPr>
              <a:t>＜共通＞</a:t>
            </a:r>
            <a:endParaRPr kumimoji="1"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運転手等の人手不足</a:t>
            </a:r>
            <a:endParaRPr kumimoji="1" lang="en-US" altLang="ja-JP" sz="1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高齢者による交通事故の多発</a:t>
            </a:r>
            <a:endParaRPr kumimoji="1" lang="en-US" altLang="ja-JP" sz="14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＜都市部＞</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急増するインバウンド</a:t>
            </a:r>
            <a:r>
              <a:rPr kumimoji="1" lang="ja-JP" altLang="en-US" sz="1400" dirty="0" smtClean="0">
                <a:latin typeface="Meiryo UI" panose="020B0604030504040204" pitchFamily="50" charset="-128"/>
                <a:ea typeface="Meiryo UI" panose="020B0604030504040204" pitchFamily="50" charset="-128"/>
              </a:rPr>
              <a:t>の観光利便性</a:t>
            </a:r>
            <a:r>
              <a:rPr kumimoji="1" lang="ja-JP" altLang="en-US" sz="1400" dirty="0">
                <a:latin typeface="Meiryo UI" panose="020B0604030504040204" pitchFamily="50" charset="-128"/>
                <a:ea typeface="Meiryo UI" panose="020B0604030504040204" pitchFamily="50" charset="-128"/>
              </a:rPr>
              <a:t>の向上</a:t>
            </a:r>
            <a:endParaRPr kumimoji="1" lang="en-US" altLang="ja-JP" sz="14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＜郊外・中山間地＞</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kumimoji="1" lang="ja-JP" altLang="en-US" sz="1400" dirty="0">
                <a:latin typeface="Meiryo UI" panose="020B0604030504040204" pitchFamily="50" charset="-128"/>
                <a:ea typeface="Meiryo UI" panose="020B0604030504040204" pitchFamily="50" charset="-128"/>
              </a:rPr>
              <a:t>ニュータウンや中山間地の買物弱者（ラストワンマイル）</a:t>
            </a:r>
            <a:endParaRPr kumimoji="1" lang="en-US" altLang="ja-JP" sz="1400" dirty="0">
              <a:latin typeface="Meiryo UI" panose="020B0604030504040204" pitchFamily="50" charset="-128"/>
              <a:ea typeface="Meiryo UI" panose="020B0604030504040204" pitchFamily="50" charset="-128"/>
            </a:endParaRPr>
          </a:p>
        </p:txBody>
      </p:sp>
      <p:cxnSp>
        <p:nvCxnSpPr>
          <p:cNvPr id="16" name="直線コネクタ 15"/>
          <p:cNvCxnSpPr/>
          <p:nvPr/>
        </p:nvCxnSpPr>
        <p:spPr>
          <a:xfrm>
            <a:off x="224740" y="3376149"/>
            <a:ext cx="8532000" cy="0"/>
          </a:xfrm>
          <a:prstGeom prst="line">
            <a:avLst/>
          </a:prstGeom>
          <a:ln w="28575"/>
        </p:spPr>
        <p:style>
          <a:lnRef idx="1">
            <a:schemeClr val="dk1"/>
          </a:lnRef>
          <a:fillRef idx="0">
            <a:schemeClr val="dk1"/>
          </a:fillRef>
          <a:effectRef idx="0">
            <a:schemeClr val="dk1"/>
          </a:effectRef>
          <a:fontRef idx="minor">
            <a:schemeClr val="tx1"/>
          </a:fontRef>
        </p:style>
      </p:cxnSp>
      <p:graphicFrame>
        <p:nvGraphicFramePr>
          <p:cNvPr id="9" name="表 8"/>
          <p:cNvGraphicFramePr>
            <a:graphicFrameLocks noGrp="1"/>
          </p:cNvGraphicFramePr>
          <p:nvPr>
            <p:extLst>
              <p:ext uri="{D42A27DB-BD31-4B8C-83A1-F6EECF244321}">
                <p14:modId xmlns:p14="http://schemas.microsoft.com/office/powerpoint/2010/main" val="2219667621"/>
              </p:ext>
            </p:extLst>
          </p:nvPr>
        </p:nvGraphicFramePr>
        <p:xfrm>
          <a:off x="242826" y="3490221"/>
          <a:ext cx="8494049" cy="1700309"/>
        </p:xfrm>
        <a:graphic>
          <a:graphicData uri="http://schemas.openxmlformats.org/drawingml/2006/table">
            <a:tbl>
              <a:tblPr firstRow="1" bandRow="1">
                <a:tableStyleId>{5940675A-B579-460E-94D1-54222C63F5DA}</a:tableStyleId>
              </a:tblPr>
              <a:tblGrid>
                <a:gridCol w="1188128">
                  <a:extLst>
                    <a:ext uri="{9D8B030D-6E8A-4147-A177-3AD203B41FA5}">
                      <a16:colId xmlns:a16="http://schemas.microsoft.com/office/drawing/2014/main" val="2993958705"/>
                    </a:ext>
                  </a:extLst>
                </a:gridCol>
                <a:gridCol w="2725410">
                  <a:extLst>
                    <a:ext uri="{9D8B030D-6E8A-4147-A177-3AD203B41FA5}">
                      <a16:colId xmlns:a16="http://schemas.microsoft.com/office/drawing/2014/main" val="3997973237"/>
                    </a:ext>
                  </a:extLst>
                </a:gridCol>
                <a:gridCol w="2189018">
                  <a:extLst>
                    <a:ext uri="{9D8B030D-6E8A-4147-A177-3AD203B41FA5}">
                      <a16:colId xmlns:a16="http://schemas.microsoft.com/office/drawing/2014/main" val="2260664161"/>
                    </a:ext>
                  </a:extLst>
                </a:gridCol>
                <a:gridCol w="2391493">
                  <a:extLst>
                    <a:ext uri="{9D8B030D-6E8A-4147-A177-3AD203B41FA5}">
                      <a16:colId xmlns:a16="http://schemas.microsoft.com/office/drawing/2014/main" val="2697112820"/>
                    </a:ext>
                  </a:extLst>
                </a:gridCol>
              </a:tblGrid>
              <a:tr h="283385">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b="1" dirty="0">
                          <a:latin typeface="Meiryo UI" panose="020B0604030504040204" pitchFamily="50" charset="-128"/>
                          <a:ea typeface="Meiryo UI" panose="020B0604030504040204" pitchFamily="50" charset="-128"/>
                        </a:rPr>
                        <a:t>解決が期待される課題</a:t>
                      </a:r>
                    </a:p>
                  </a:txBody>
                  <a:tcPr>
                    <a:solidFill>
                      <a:schemeClr val="accent1">
                        <a:lumMod val="20000"/>
                        <a:lumOff val="8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テクノロジーのレベル</a:t>
                      </a:r>
                    </a:p>
                  </a:txBody>
                  <a:tcPr>
                    <a:solidFill>
                      <a:schemeClr val="accent1">
                        <a:lumMod val="20000"/>
                        <a:lumOff val="80000"/>
                      </a:schemeClr>
                    </a:solidFill>
                  </a:tcPr>
                </a:tc>
                <a:tc>
                  <a:txBody>
                    <a:bodyPr/>
                    <a:lstStyle/>
                    <a:p>
                      <a:pPr algn="ctr"/>
                      <a:r>
                        <a:rPr kumimoji="1" lang="ja-JP" altLang="en-US" sz="1200" b="1" dirty="0">
                          <a:latin typeface="Meiryo UI" panose="020B0604030504040204" pitchFamily="50" charset="-128"/>
                          <a:ea typeface="Meiryo UI" panose="020B0604030504040204" pitchFamily="50" charset="-128"/>
                        </a:rPr>
                        <a:t>海外の実装事例</a:t>
                      </a:r>
                    </a:p>
                  </a:txBody>
                  <a:tcPr>
                    <a:solidFill>
                      <a:schemeClr val="accent1">
                        <a:lumMod val="20000"/>
                        <a:lumOff val="80000"/>
                      </a:schemeClr>
                    </a:solidFill>
                  </a:tcPr>
                </a:tc>
                <a:extLst>
                  <a:ext uri="{0D108BD9-81ED-4DB2-BD59-A6C34878D82A}">
                    <a16:rowId xmlns:a16="http://schemas.microsoft.com/office/drawing/2014/main" val="1186334274"/>
                  </a:ext>
                </a:extLst>
              </a:tr>
              <a:tr h="472308">
                <a:tc>
                  <a:txBody>
                    <a:bodyPr/>
                    <a:lstStyle/>
                    <a:p>
                      <a:r>
                        <a:rPr kumimoji="1" lang="ja-JP" altLang="en-US" sz="1200" b="1" dirty="0">
                          <a:solidFill>
                            <a:schemeClr val="bg1"/>
                          </a:solidFill>
                          <a:latin typeface="Meiryo UI" panose="020B0604030504040204" pitchFamily="50" charset="-128"/>
                          <a:ea typeface="Meiryo UI" panose="020B0604030504040204" pitchFamily="50" charset="-128"/>
                        </a:rPr>
                        <a:t>①自動運転</a:t>
                      </a:r>
                    </a:p>
                  </a:txBody>
                  <a:tcPr anchor="ctr">
                    <a:solidFill>
                      <a:schemeClr val="tx1">
                        <a:lumMod val="50000"/>
                        <a:lumOff val="50000"/>
                      </a:schemeClr>
                    </a:solidFill>
                  </a:tcPr>
                </a:tc>
                <a:tc>
                  <a:txBody>
                    <a:bodyPr/>
                    <a:lstStyle/>
                    <a:p>
                      <a:r>
                        <a:rPr kumimoji="1" lang="ja-JP" altLang="en-US" sz="1200" dirty="0">
                          <a:latin typeface="Meiryo UI" panose="020B0604030504040204" pitchFamily="50" charset="-128"/>
                          <a:ea typeface="Meiryo UI" panose="020B0604030504040204" pitchFamily="50" charset="-128"/>
                        </a:rPr>
                        <a:t>ラストワンマイル、運転手不足、物流の生産性向上　など</a:t>
                      </a:r>
                    </a:p>
                  </a:txBody>
                  <a:tcPr/>
                </a:tc>
                <a:tc>
                  <a:txBody>
                    <a:bodyPr/>
                    <a:lstStyle/>
                    <a:p>
                      <a:r>
                        <a:rPr kumimoji="1" lang="ja-JP" altLang="en-US" sz="1200" dirty="0">
                          <a:latin typeface="Meiryo UI" panose="020B0604030504040204" pitchFamily="50" charset="-128"/>
                          <a:ea typeface="Meiryo UI" panose="020B0604030504040204" pitchFamily="50" charset="-128"/>
                        </a:rPr>
                        <a:t>現在レベル３、政府は</a:t>
                      </a:r>
                      <a:r>
                        <a:rPr kumimoji="1" lang="en-US" altLang="ja-JP" sz="1200" dirty="0">
                          <a:latin typeface="Meiryo UI" panose="020B0604030504040204" pitchFamily="50" charset="-128"/>
                          <a:ea typeface="Meiryo UI" panose="020B0604030504040204" pitchFamily="50" charset="-128"/>
                        </a:rPr>
                        <a:t>2025</a:t>
                      </a:r>
                      <a:r>
                        <a:rPr kumimoji="1" lang="ja-JP" altLang="en-US" sz="1200" dirty="0">
                          <a:latin typeface="Meiryo UI" panose="020B0604030504040204" pitchFamily="50" charset="-128"/>
                          <a:ea typeface="Meiryo UI" panose="020B0604030504040204" pitchFamily="50" charset="-128"/>
                        </a:rPr>
                        <a:t>年のレベル５を目指している。</a:t>
                      </a:r>
                    </a:p>
                  </a:txBody>
                  <a:tcPr/>
                </a:tc>
                <a:tc>
                  <a:txBody>
                    <a:bodyPr/>
                    <a:lstStyle/>
                    <a:p>
                      <a:r>
                        <a:rPr kumimoji="1" lang="ja-JP" altLang="en-US" sz="1200" dirty="0">
                          <a:latin typeface="Meiryo UI" panose="020B0604030504040204" pitchFamily="50" charset="-128"/>
                          <a:ea typeface="Meiryo UI" panose="020B0604030504040204" pitchFamily="50" charset="-128"/>
                        </a:rPr>
                        <a:t>シリコンバレーなどではレベル５の実証実験</a:t>
                      </a:r>
                    </a:p>
                  </a:txBody>
                  <a:tcPr/>
                </a:tc>
                <a:extLst>
                  <a:ext uri="{0D108BD9-81ED-4DB2-BD59-A6C34878D82A}">
                    <a16:rowId xmlns:a16="http://schemas.microsoft.com/office/drawing/2014/main" val="84466468"/>
                  </a:ext>
                </a:extLst>
              </a:tr>
              <a:tr h="472308">
                <a:tc>
                  <a:txBody>
                    <a:bodyPr/>
                    <a:lstStyle/>
                    <a:p>
                      <a:r>
                        <a:rPr kumimoji="1" lang="ja-JP" altLang="en-US" sz="1200" b="1" dirty="0">
                          <a:solidFill>
                            <a:schemeClr val="bg1"/>
                          </a:solidFill>
                          <a:latin typeface="Meiryo UI" panose="020B0604030504040204" pitchFamily="50" charset="-128"/>
                          <a:ea typeface="Meiryo UI" panose="020B0604030504040204" pitchFamily="50" charset="-128"/>
                        </a:rPr>
                        <a:t>②シェアバイク</a:t>
                      </a:r>
                    </a:p>
                  </a:txBody>
                  <a:tcPr anchor="ctr">
                    <a:solidFill>
                      <a:schemeClr val="tx1">
                        <a:lumMod val="50000"/>
                        <a:lumOff val="50000"/>
                      </a:schemeClr>
                    </a:solidFill>
                  </a:tcPr>
                </a:tc>
                <a:tc>
                  <a:txBody>
                    <a:bodyPr/>
                    <a:lstStyle/>
                    <a:p>
                      <a:r>
                        <a:rPr kumimoji="1" lang="ja-JP" altLang="en-US" sz="1200" dirty="0">
                          <a:latin typeface="Meiryo UI" panose="020B0604030504040204" pitchFamily="50" charset="-128"/>
                          <a:ea typeface="Meiryo UI" panose="020B0604030504040204" pitchFamily="50" charset="-128"/>
                        </a:rPr>
                        <a:t>ビジネスや観光地での移動、放置自転車　　など</a:t>
                      </a:r>
                    </a:p>
                  </a:txBody>
                  <a:tcPr/>
                </a:tc>
                <a:tc>
                  <a:txBody>
                    <a:bodyPr/>
                    <a:lstStyle/>
                    <a:p>
                      <a:r>
                        <a:rPr kumimoji="1" lang="ja-JP" altLang="en-US" sz="1200" dirty="0">
                          <a:latin typeface="Meiryo UI" panose="020B0604030504040204" pitchFamily="50" charset="-128"/>
                          <a:ea typeface="Meiryo UI" panose="020B0604030504040204" pitchFamily="50" charset="-128"/>
                        </a:rPr>
                        <a:t>アシスト自転車や決済機能など、技術的にはクリアしている</a:t>
                      </a:r>
                    </a:p>
                  </a:txBody>
                  <a:tcPr/>
                </a:tc>
                <a:tc>
                  <a:txBody>
                    <a:bodyPr/>
                    <a:lstStyle/>
                    <a:p>
                      <a:r>
                        <a:rPr kumimoji="1" lang="ja-JP" altLang="en-US" sz="1200" dirty="0">
                          <a:latin typeface="Meiryo UI" panose="020B0604030504040204" pitchFamily="50" charset="-128"/>
                          <a:ea typeface="Meiryo UI" panose="020B0604030504040204" pitchFamily="50" charset="-128"/>
                        </a:rPr>
                        <a:t>パリ、ロンドン、ニューヨーク、シカゴ</a:t>
                      </a:r>
                      <a:r>
                        <a:rPr kumimoji="1" lang="ja-JP" altLang="en-US" sz="1200" dirty="0" smtClean="0">
                          <a:latin typeface="Meiryo UI" panose="020B0604030504040204" pitchFamily="50" charset="-128"/>
                          <a:ea typeface="Meiryo UI" panose="020B0604030504040204" pitchFamily="50" charset="-128"/>
                        </a:rPr>
                        <a:t>などで普及</a:t>
                      </a:r>
                      <a:endParaRPr kumimoji="1" lang="en-US" altLang="ja-JP" sz="1200" dirty="0" smtClean="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84897535"/>
                  </a:ext>
                </a:extLst>
              </a:tr>
              <a:tr h="472308">
                <a:tc>
                  <a:txBody>
                    <a:bodyPr/>
                    <a:lstStyle/>
                    <a:p>
                      <a:r>
                        <a:rPr kumimoji="1" lang="ja-JP" altLang="en-US" sz="1200" b="1" dirty="0">
                          <a:solidFill>
                            <a:schemeClr val="bg1"/>
                          </a:solidFill>
                          <a:latin typeface="Meiryo UI" panose="020B0604030504040204" pitchFamily="50" charset="-128"/>
                          <a:ea typeface="Meiryo UI" panose="020B0604030504040204" pitchFamily="50" charset="-128"/>
                        </a:rPr>
                        <a:t>③</a:t>
                      </a:r>
                      <a:r>
                        <a:rPr kumimoji="1" lang="en-US" altLang="ja-JP" sz="1200" b="1" dirty="0">
                          <a:solidFill>
                            <a:schemeClr val="bg1"/>
                          </a:solidFill>
                          <a:latin typeface="Meiryo UI" panose="020B0604030504040204" pitchFamily="50" charset="-128"/>
                          <a:ea typeface="Meiryo UI" panose="020B0604030504040204" pitchFamily="50" charset="-128"/>
                        </a:rPr>
                        <a:t>MaaS</a:t>
                      </a:r>
                      <a:endParaRPr kumimoji="1" lang="ja-JP" altLang="en-US" sz="1200" b="1" dirty="0">
                        <a:solidFill>
                          <a:schemeClr val="bg1"/>
                        </a:solidFill>
                        <a:latin typeface="Meiryo UI" panose="020B0604030504040204" pitchFamily="50" charset="-128"/>
                        <a:ea typeface="Meiryo UI" panose="020B0604030504040204" pitchFamily="50" charset="-128"/>
                      </a:endParaRPr>
                    </a:p>
                  </a:txBody>
                  <a:tcPr anchor="ctr">
                    <a:solidFill>
                      <a:schemeClr val="tx1">
                        <a:lumMod val="50000"/>
                        <a:lumOff val="50000"/>
                      </a:schemeClr>
                    </a:solidFill>
                  </a:tcPr>
                </a:tc>
                <a:tc>
                  <a:txBody>
                    <a:bodyPr/>
                    <a:lstStyle/>
                    <a:p>
                      <a:r>
                        <a:rPr kumimoji="1" lang="ja-JP" altLang="en-US" sz="1200" dirty="0">
                          <a:latin typeface="Meiryo UI" panose="020B0604030504040204" pitchFamily="50" charset="-128"/>
                          <a:ea typeface="Meiryo UI" panose="020B0604030504040204" pitchFamily="50" charset="-128"/>
                        </a:rPr>
                        <a:t>交通渋滞解消</a:t>
                      </a:r>
                      <a:r>
                        <a:rPr kumimoji="1" lang="ja-JP" altLang="en-US" sz="1050" dirty="0">
                          <a:latin typeface="Meiryo UI" panose="020B0604030504040204" pitchFamily="50" charset="-128"/>
                          <a:ea typeface="Meiryo UI" panose="020B0604030504040204" pitchFamily="50" charset="-128"/>
                        </a:rPr>
                        <a:t>（マイカー抑制）</a:t>
                      </a:r>
                      <a:r>
                        <a:rPr kumimoji="1" lang="ja-JP" altLang="en-US" sz="1200" dirty="0" smtClean="0">
                          <a:latin typeface="Meiryo UI" panose="020B0604030504040204" pitchFamily="50" charset="-128"/>
                          <a:ea typeface="Meiryo UI" panose="020B0604030504040204" pitchFamily="50" charset="-128"/>
                        </a:rPr>
                        <a:t>、乗り継ぎ時に重複する初乗り運賃の負担</a:t>
                      </a:r>
                      <a:r>
                        <a:rPr kumimoji="1" lang="ja-JP" altLang="en-US" sz="1200" dirty="0">
                          <a:latin typeface="Meiryo UI" panose="020B0604030504040204" pitchFamily="50" charset="-128"/>
                          <a:ea typeface="Meiryo UI" panose="020B0604030504040204" pitchFamily="50" charset="-128"/>
                        </a:rPr>
                        <a:t>　　など</a:t>
                      </a:r>
                    </a:p>
                  </a:txBody>
                  <a:tcPr/>
                </a:tc>
                <a:tc>
                  <a:txBody>
                    <a:bodyPr/>
                    <a:lstStyle/>
                    <a:p>
                      <a:r>
                        <a:rPr kumimoji="1" lang="ja-JP" altLang="en-US" sz="1200" dirty="0">
                          <a:latin typeface="Meiryo UI" panose="020B0604030504040204" pitchFamily="50" charset="-128"/>
                          <a:ea typeface="Meiryo UI" panose="020B0604030504040204" pitchFamily="50" charset="-128"/>
                        </a:rPr>
                        <a:t>プラットフォームサービスの</a:t>
                      </a:r>
                      <a:r>
                        <a:rPr kumimoji="1" lang="en-US" altLang="ja-JP" sz="1200" dirty="0">
                          <a:latin typeface="Meiryo UI" panose="020B0604030504040204" pitchFamily="50" charset="-128"/>
                          <a:ea typeface="Meiryo UI" panose="020B0604030504040204" pitchFamily="50" charset="-128"/>
                        </a:rPr>
                        <a:t>Whim</a:t>
                      </a:r>
                      <a:r>
                        <a:rPr kumimoji="1" lang="ja-JP" altLang="en-US" sz="1200" dirty="0">
                          <a:latin typeface="Meiryo UI" panose="020B0604030504040204" pitchFamily="50" charset="-128"/>
                          <a:ea typeface="Meiryo UI" panose="020B0604030504040204" pitchFamily="50" charset="-128"/>
                        </a:rPr>
                        <a:t>など、欧州ではすでに普及</a:t>
                      </a:r>
                    </a:p>
                  </a:txBody>
                  <a:tcPr/>
                </a:tc>
                <a:tc>
                  <a:txBody>
                    <a:bodyPr/>
                    <a:lstStyle/>
                    <a:p>
                      <a:r>
                        <a:rPr kumimoji="1" lang="ja-JP" altLang="en-US" sz="1200" dirty="0">
                          <a:latin typeface="Meiryo UI" panose="020B0604030504040204" pitchFamily="50" charset="-128"/>
                          <a:ea typeface="Meiryo UI" panose="020B0604030504040204" pitchFamily="50" charset="-128"/>
                        </a:rPr>
                        <a:t>ヘルシンキ、ウィーン</a:t>
                      </a:r>
                      <a:r>
                        <a:rPr kumimoji="1" lang="ja-JP" altLang="en-US" sz="1200" dirty="0" smtClean="0">
                          <a:latin typeface="Meiryo UI" panose="020B0604030504040204" pitchFamily="50" charset="-128"/>
                          <a:ea typeface="Meiryo UI" panose="020B0604030504040204" pitchFamily="50" charset="-128"/>
                        </a:rPr>
                        <a:t>などで普及</a:t>
                      </a:r>
                      <a:endParaRPr kumimoji="1" lang="ja-JP" altLang="en-US" sz="12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88059517"/>
                  </a:ext>
                </a:extLst>
              </a:tr>
            </a:tbl>
          </a:graphicData>
        </a:graphic>
      </p:graphicFrame>
      <p:sp>
        <p:nvSpPr>
          <p:cNvPr id="12" name="正方形/長方形 11"/>
          <p:cNvSpPr/>
          <p:nvPr/>
        </p:nvSpPr>
        <p:spPr>
          <a:xfrm>
            <a:off x="224740" y="2956127"/>
            <a:ext cx="143691" cy="4049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211676" y="607506"/>
            <a:ext cx="143691" cy="4049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グラフ 19">
            <a:extLst>
              <a:ext uri="{FF2B5EF4-FFF2-40B4-BE49-F238E27FC236}">
                <a16:creationId xmlns:a16="http://schemas.microsoft.com/office/drawing/2014/main" id="{9867FA23-F2A3-4611-9F31-E63F63A5875C}"/>
              </a:ext>
            </a:extLst>
          </p:cNvPr>
          <p:cNvGraphicFramePr/>
          <p:nvPr>
            <p:extLst>
              <p:ext uri="{D42A27DB-BD31-4B8C-83A1-F6EECF244321}">
                <p14:modId xmlns:p14="http://schemas.microsoft.com/office/powerpoint/2010/main" val="655307776"/>
              </p:ext>
            </p:extLst>
          </p:nvPr>
        </p:nvGraphicFramePr>
        <p:xfrm>
          <a:off x="4919143" y="923610"/>
          <a:ext cx="2583516" cy="2056116"/>
        </p:xfrm>
        <a:graphic>
          <a:graphicData uri="http://schemas.openxmlformats.org/drawingml/2006/chart">
            <c:chart xmlns:c="http://schemas.openxmlformats.org/drawingml/2006/chart" xmlns:r="http://schemas.openxmlformats.org/officeDocument/2006/relationships" r:id="rId2"/>
          </a:graphicData>
        </a:graphic>
      </p:graphicFrame>
      <p:sp>
        <p:nvSpPr>
          <p:cNvPr id="21" name="テキスト ボックス 20">
            <a:extLst>
              <a:ext uri="{FF2B5EF4-FFF2-40B4-BE49-F238E27FC236}">
                <a16:creationId xmlns:a16="http://schemas.microsoft.com/office/drawing/2014/main" id="{81EA6F88-9D50-4EF2-A345-C069C6F627C1}"/>
              </a:ext>
            </a:extLst>
          </p:cNvPr>
          <p:cNvSpPr txBox="1"/>
          <p:nvPr/>
        </p:nvSpPr>
        <p:spPr>
          <a:xfrm>
            <a:off x="4919143" y="2924464"/>
            <a:ext cx="1558854" cy="215444"/>
          </a:xfrm>
          <a:prstGeom prst="rect">
            <a:avLst/>
          </a:prstGeom>
          <a:noFill/>
        </p:spPr>
        <p:txBody>
          <a:bodyPr wrap="square" rtlCol="0">
            <a:spAutoFit/>
          </a:bodyPr>
          <a:lstStyle/>
          <a:p>
            <a:pPr algn="r"/>
            <a:r>
              <a:rPr kumimoji="1" lang="ja-JP" altLang="en-US" sz="800" dirty="0">
                <a:latin typeface="Meiryo UI" panose="020B0604030504040204" pitchFamily="50" charset="-128"/>
                <a:ea typeface="Meiryo UI" panose="020B0604030504040204" pitchFamily="50" charset="-128"/>
              </a:rPr>
              <a:t>（出典）農林水産政策研究所</a:t>
            </a:r>
            <a:endParaRPr kumimoji="1" lang="ja-JP" altLang="en-US" sz="1050" dirty="0">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D6E07213-C2B7-4E29-8990-796E2AACEF86}"/>
              </a:ext>
            </a:extLst>
          </p:cNvPr>
          <p:cNvSpPr txBox="1"/>
          <p:nvPr/>
        </p:nvSpPr>
        <p:spPr>
          <a:xfrm>
            <a:off x="4659020" y="765551"/>
            <a:ext cx="992579"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（単位：千人）</a:t>
            </a:r>
          </a:p>
        </p:txBody>
      </p:sp>
      <p:sp>
        <p:nvSpPr>
          <p:cNvPr id="30" name="テキスト ボックス 29">
            <a:extLst>
              <a:ext uri="{FF2B5EF4-FFF2-40B4-BE49-F238E27FC236}">
                <a16:creationId xmlns:a16="http://schemas.microsoft.com/office/drawing/2014/main" id="{2B1B3FBF-80A4-40F9-A05E-16179CE1B6C6}"/>
              </a:ext>
            </a:extLst>
          </p:cNvPr>
          <p:cNvSpPr txBox="1"/>
          <p:nvPr/>
        </p:nvSpPr>
        <p:spPr>
          <a:xfrm>
            <a:off x="5474652" y="554974"/>
            <a:ext cx="3050849" cy="307777"/>
          </a:xfrm>
          <a:prstGeom prst="rect">
            <a:avLst/>
          </a:prstGeom>
          <a:noFill/>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高齢者の「買物弱者」の推移　</a:t>
            </a:r>
            <a:r>
              <a:rPr kumimoji="1" lang="en-US" altLang="ja-JP" sz="1400" b="1"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大阪</a:t>
            </a:r>
            <a:r>
              <a:rPr kumimoji="1" lang="en-US" altLang="ja-JP" sz="1400" b="1" dirty="0">
                <a:latin typeface="Meiryo UI" panose="020B0604030504040204" pitchFamily="50" charset="-128"/>
                <a:ea typeface="Meiryo UI" panose="020B0604030504040204" pitchFamily="50" charset="-128"/>
              </a:rPr>
              <a:t>】</a:t>
            </a:r>
          </a:p>
        </p:txBody>
      </p:sp>
      <p:sp>
        <p:nvSpPr>
          <p:cNvPr id="14" name="吹き出し: 角を丸めた四角形 13">
            <a:extLst>
              <a:ext uri="{FF2B5EF4-FFF2-40B4-BE49-F238E27FC236}">
                <a16:creationId xmlns:a16="http://schemas.microsoft.com/office/drawing/2014/main" id="{63174866-8BFE-4104-A210-686DFA405D1D}"/>
              </a:ext>
            </a:extLst>
          </p:cNvPr>
          <p:cNvSpPr/>
          <p:nvPr/>
        </p:nvSpPr>
        <p:spPr>
          <a:xfrm>
            <a:off x="7541498" y="1098992"/>
            <a:ext cx="1548000" cy="1328749"/>
          </a:xfrm>
          <a:prstGeom prst="wedgeRoundRectCallout">
            <a:avLst>
              <a:gd name="adj1" fmla="val -70166"/>
              <a:gd name="adj2" fmla="val 28635"/>
              <a:gd name="adj3" fmla="val 16667"/>
            </a:avLst>
          </a:prstGeom>
        </p:spPr>
        <p:style>
          <a:lnRef idx="2">
            <a:schemeClr val="dk1"/>
          </a:lnRef>
          <a:fillRef idx="1">
            <a:schemeClr val="lt1"/>
          </a:fillRef>
          <a:effectRef idx="0">
            <a:schemeClr val="dk1"/>
          </a:effectRef>
          <a:fontRef idx="minor">
            <a:schemeClr val="dk1"/>
          </a:fontRef>
        </p:style>
        <p:txBody>
          <a:bodyPr lIns="72000" rIns="72000" rtlCol="0" anchor="ctr"/>
          <a:lstStyle/>
          <a:p>
            <a:r>
              <a:rPr kumimoji="1" lang="ja-JP" altLang="en-US" sz="1200" b="1" dirty="0">
                <a:latin typeface="+mn-ea"/>
              </a:rPr>
              <a:t>高齢者の「買物弱者」は</a:t>
            </a:r>
            <a:r>
              <a:rPr kumimoji="1" lang="en-US" altLang="ja-JP" sz="1200" b="1" dirty="0">
                <a:latin typeface="+mn-ea"/>
              </a:rPr>
              <a:t>54.4</a:t>
            </a:r>
            <a:r>
              <a:rPr kumimoji="1" lang="ja-JP" altLang="en-US" sz="1200" b="1" dirty="0">
                <a:latin typeface="+mn-ea"/>
              </a:rPr>
              <a:t>万人</a:t>
            </a:r>
            <a:endParaRPr kumimoji="1" lang="en-US" altLang="ja-JP" sz="1200" b="1" dirty="0">
              <a:latin typeface="+mn-ea"/>
            </a:endParaRPr>
          </a:p>
          <a:p>
            <a:endParaRPr kumimoji="1" lang="en-US" altLang="ja-JP" sz="800" b="1" dirty="0">
              <a:latin typeface="+mn-ea"/>
            </a:endParaRPr>
          </a:p>
          <a:p>
            <a:r>
              <a:rPr kumimoji="1" lang="ja-JP" altLang="en-US" sz="1200" b="1" dirty="0">
                <a:latin typeface="+mn-ea"/>
              </a:rPr>
              <a:t>高齢者の</a:t>
            </a:r>
            <a:r>
              <a:rPr kumimoji="1" lang="en-US" altLang="ja-JP" sz="1200" b="1" dirty="0">
                <a:latin typeface="+mn-ea"/>
              </a:rPr>
              <a:t>4</a:t>
            </a:r>
            <a:r>
              <a:rPr kumimoji="1" lang="ja-JP" altLang="en-US" sz="1200" b="1" dirty="0">
                <a:latin typeface="+mn-ea"/>
              </a:rPr>
              <a:t>人に</a:t>
            </a:r>
            <a:r>
              <a:rPr kumimoji="1" lang="en-US" altLang="ja-JP" sz="1200" b="1" dirty="0">
                <a:latin typeface="+mn-ea"/>
              </a:rPr>
              <a:t>1</a:t>
            </a:r>
            <a:r>
              <a:rPr kumimoji="1" lang="ja-JP" altLang="en-US" sz="1200" b="1" dirty="0">
                <a:latin typeface="+mn-ea"/>
              </a:rPr>
              <a:t>人（</a:t>
            </a:r>
            <a:r>
              <a:rPr kumimoji="1" lang="en-US" altLang="ja-JP" sz="1200" b="1" dirty="0">
                <a:latin typeface="+mn-ea"/>
              </a:rPr>
              <a:t>23.9%</a:t>
            </a:r>
            <a:r>
              <a:rPr kumimoji="1" lang="ja-JP" altLang="en-US" sz="1200" b="1" dirty="0">
                <a:latin typeface="+mn-ea"/>
              </a:rPr>
              <a:t>）が「買物弱者」</a:t>
            </a:r>
            <a:endParaRPr kumimoji="1" lang="en-US" altLang="ja-JP" sz="1200" b="1" dirty="0">
              <a:latin typeface="+mn-ea"/>
            </a:endParaRPr>
          </a:p>
        </p:txBody>
      </p:sp>
      <p:cxnSp>
        <p:nvCxnSpPr>
          <p:cNvPr id="19" name="直線矢印コネクタ 18">
            <a:extLst>
              <a:ext uri="{FF2B5EF4-FFF2-40B4-BE49-F238E27FC236}">
                <a16:creationId xmlns:a16="http://schemas.microsoft.com/office/drawing/2014/main" id="{B7473F4B-20F6-403F-831D-A9296A07A69E}"/>
              </a:ext>
            </a:extLst>
          </p:cNvPr>
          <p:cNvCxnSpPr>
            <a:cxnSpLocks/>
          </p:cNvCxnSpPr>
          <p:nvPr/>
        </p:nvCxnSpPr>
        <p:spPr>
          <a:xfrm flipV="1">
            <a:off x="6394849" y="1108403"/>
            <a:ext cx="490771" cy="37158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31" name="テキスト ボックス 30">
            <a:extLst>
              <a:ext uri="{FF2B5EF4-FFF2-40B4-BE49-F238E27FC236}">
                <a16:creationId xmlns:a16="http://schemas.microsoft.com/office/drawing/2014/main" id="{25C31BF9-E87F-4556-A35B-28AF72B376E2}"/>
              </a:ext>
            </a:extLst>
          </p:cNvPr>
          <p:cNvSpPr txBox="1"/>
          <p:nvPr/>
        </p:nvSpPr>
        <p:spPr>
          <a:xfrm>
            <a:off x="6218752" y="1029137"/>
            <a:ext cx="505267" cy="261610"/>
          </a:xfrm>
          <a:prstGeom prst="rect">
            <a:avLst/>
          </a:prstGeom>
          <a:noFill/>
        </p:spPr>
        <p:txBody>
          <a:bodyPr wrap="none" rtlCol="0">
            <a:spAutoFit/>
          </a:bodyPr>
          <a:lstStyle/>
          <a:p>
            <a:r>
              <a:rPr kumimoji="1" lang="en-US" altLang="ja-JP" sz="1050" b="1" dirty="0"/>
              <a:t>1.4</a:t>
            </a:r>
            <a:r>
              <a:rPr kumimoji="1" lang="ja-JP" altLang="en-US" sz="1050" b="1" dirty="0"/>
              <a:t>倍</a:t>
            </a:r>
          </a:p>
        </p:txBody>
      </p:sp>
      <p:sp>
        <p:nvSpPr>
          <p:cNvPr id="36" name="テキスト ボックス 35">
            <a:extLst>
              <a:ext uri="{FF2B5EF4-FFF2-40B4-BE49-F238E27FC236}">
                <a16:creationId xmlns:a16="http://schemas.microsoft.com/office/drawing/2014/main" id="{C9CE51FF-9F08-45F6-ACD0-CF489B1C1735}"/>
              </a:ext>
            </a:extLst>
          </p:cNvPr>
          <p:cNvSpPr txBox="1"/>
          <p:nvPr/>
        </p:nvSpPr>
        <p:spPr>
          <a:xfrm>
            <a:off x="7560319" y="2590065"/>
            <a:ext cx="1478290" cy="646331"/>
          </a:xfrm>
          <a:prstGeom prst="rect">
            <a:avLst/>
          </a:prstGeom>
          <a:noFill/>
          <a:ln>
            <a:noFill/>
          </a:ln>
        </p:spPr>
        <p:txBody>
          <a:bodyPr wrap="none" rtlCol="0">
            <a:spAutoFit/>
          </a:bodyPr>
          <a:lstStyle/>
          <a:p>
            <a:r>
              <a:rPr kumimoji="1" lang="ja-JP" altLang="en-US" sz="800" b="1" dirty="0">
                <a:latin typeface="Meiryo UI" panose="020B0604030504040204" pitchFamily="50" charset="-128"/>
                <a:ea typeface="Meiryo UI" panose="020B0604030504040204" pitchFamily="50" charset="-128"/>
              </a:rPr>
              <a:t>買物弱者とは</a:t>
            </a:r>
            <a:r>
              <a:rPr kumimoji="1" lang="ja-JP" altLang="en-US" sz="800" dirty="0">
                <a:latin typeface="Meiryo UI" panose="020B0604030504040204" pitchFamily="50" charset="-128"/>
                <a:ea typeface="Meiryo UI" panose="020B0604030504040204" pitchFamily="50" charset="-128"/>
              </a:rPr>
              <a:t>・・・　流通機能や</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交通機関に難があり、日用品</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の買い物が困難である人々</a:t>
            </a:r>
            <a:endParaRPr kumimoji="1" lang="en-US" altLang="ja-JP" sz="800" dirty="0">
              <a:latin typeface="Meiryo UI" panose="020B0604030504040204" pitchFamily="50" charset="-128"/>
              <a:ea typeface="Meiryo UI" panose="020B0604030504040204" pitchFamily="50" charset="-128"/>
            </a:endParaRPr>
          </a:p>
          <a:p>
            <a:endParaRPr kumimoji="1" lang="en-US" altLang="ja-JP" sz="500" dirty="0">
              <a:latin typeface="Meiryo UI" panose="020B0604030504040204" pitchFamily="50" charset="-128"/>
              <a:ea typeface="Meiryo UI" panose="020B0604030504040204" pitchFamily="50" charset="-128"/>
            </a:endParaRPr>
          </a:p>
          <a:p>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　高齢者とは</a:t>
            </a:r>
            <a:r>
              <a:rPr kumimoji="1" lang="en-US" altLang="ja-JP" sz="700" dirty="0">
                <a:latin typeface="Meiryo UI" panose="020B0604030504040204" pitchFamily="50" charset="-128"/>
                <a:ea typeface="Meiryo UI" panose="020B0604030504040204" pitchFamily="50" charset="-128"/>
              </a:rPr>
              <a:t>65</a:t>
            </a:r>
            <a:r>
              <a:rPr kumimoji="1" lang="ja-JP" altLang="en-US" sz="700" dirty="0">
                <a:latin typeface="Meiryo UI" panose="020B0604030504040204" pitchFamily="50" charset="-128"/>
                <a:ea typeface="Meiryo UI" panose="020B0604030504040204" pitchFamily="50" charset="-128"/>
              </a:rPr>
              <a:t>歳以上</a:t>
            </a:r>
          </a:p>
        </p:txBody>
      </p:sp>
    </p:spTree>
    <p:extLst>
      <p:ext uri="{BB962C8B-B14F-4D97-AF65-F5344CB8AC3E}">
        <p14:creationId xmlns:p14="http://schemas.microsoft.com/office/powerpoint/2010/main" val="2591974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403C1AEA-35E3-43C3-BF5C-AA824252B607}"/>
              </a:ext>
            </a:extLst>
          </p:cNvPr>
          <p:cNvGraphicFramePr>
            <a:graphicFrameLocks noGrp="1"/>
          </p:cNvGraphicFramePr>
          <p:nvPr>
            <p:extLst>
              <p:ext uri="{D42A27DB-BD31-4B8C-83A1-F6EECF244321}">
                <p14:modId xmlns:p14="http://schemas.microsoft.com/office/powerpoint/2010/main" val="225604043"/>
              </p:ext>
            </p:extLst>
          </p:nvPr>
        </p:nvGraphicFramePr>
        <p:xfrm>
          <a:off x="2705404" y="1484796"/>
          <a:ext cx="2864320" cy="4495417"/>
        </p:xfrm>
        <a:graphic>
          <a:graphicData uri="http://schemas.openxmlformats.org/drawingml/2006/table">
            <a:tbl>
              <a:tblPr firstRow="1" bandRow="1">
                <a:tableStyleId>{5940675A-B579-460E-94D1-54222C63F5DA}</a:tableStyleId>
              </a:tblPr>
              <a:tblGrid>
                <a:gridCol w="2864320">
                  <a:extLst>
                    <a:ext uri="{9D8B030D-6E8A-4147-A177-3AD203B41FA5}">
                      <a16:colId xmlns:a16="http://schemas.microsoft.com/office/drawing/2014/main" val="3273360902"/>
                    </a:ext>
                  </a:extLst>
                </a:gridCol>
              </a:tblGrid>
              <a:tr h="736596">
                <a:tc>
                  <a:txBody>
                    <a:bodyPr/>
                    <a:lstStyle/>
                    <a:p>
                      <a:endParaRPr kumimoji="1" lang="ja-JP" altLang="en-US" dirty="0"/>
                    </a:p>
                  </a:txBody>
                  <a:tcPr/>
                </a:tc>
                <a:extLst>
                  <a:ext uri="{0D108BD9-81ED-4DB2-BD59-A6C34878D82A}">
                    <a16:rowId xmlns:a16="http://schemas.microsoft.com/office/drawing/2014/main" val="1508433495"/>
                  </a:ext>
                </a:extLst>
              </a:tr>
              <a:tr h="736596">
                <a:tc>
                  <a:txBody>
                    <a:bodyPr/>
                    <a:lstStyle/>
                    <a:p>
                      <a:endParaRPr kumimoji="1" lang="ja-JP" altLang="en-US"/>
                    </a:p>
                  </a:txBody>
                  <a:tcPr/>
                </a:tc>
                <a:extLst>
                  <a:ext uri="{0D108BD9-81ED-4DB2-BD59-A6C34878D82A}">
                    <a16:rowId xmlns:a16="http://schemas.microsoft.com/office/drawing/2014/main" val="1318983165"/>
                  </a:ext>
                </a:extLst>
              </a:tr>
              <a:tr h="736596">
                <a:tc>
                  <a:txBody>
                    <a:bodyPr/>
                    <a:lstStyle/>
                    <a:p>
                      <a:endParaRPr kumimoji="1" lang="ja-JP" altLang="en-US"/>
                    </a:p>
                  </a:txBody>
                  <a:tcPr/>
                </a:tc>
                <a:extLst>
                  <a:ext uri="{0D108BD9-81ED-4DB2-BD59-A6C34878D82A}">
                    <a16:rowId xmlns:a16="http://schemas.microsoft.com/office/drawing/2014/main" val="1370166129"/>
                  </a:ext>
                </a:extLst>
              </a:tr>
              <a:tr h="736596">
                <a:tc>
                  <a:txBody>
                    <a:bodyPr/>
                    <a:lstStyle/>
                    <a:p>
                      <a:endParaRPr kumimoji="1" lang="ja-JP" altLang="en-US"/>
                    </a:p>
                  </a:txBody>
                  <a:tcPr/>
                </a:tc>
                <a:extLst>
                  <a:ext uri="{0D108BD9-81ED-4DB2-BD59-A6C34878D82A}">
                    <a16:rowId xmlns:a16="http://schemas.microsoft.com/office/drawing/2014/main" val="3485737597"/>
                  </a:ext>
                </a:extLst>
              </a:tr>
              <a:tr h="736596">
                <a:tc>
                  <a:txBody>
                    <a:bodyPr/>
                    <a:lstStyle/>
                    <a:p>
                      <a:endParaRPr kumimoji="1" lang="ja-JP" altLang="en-US" dirty="0"/>
                    </a:p>
                  </a:txBody>
                  <a:tcPr>
                    <a:pattFill prst="ltUpDiag">
                      <a:fgClr>
                        <a:schemeClr val="accent1">
                          <a:lumMod val="40000"/>
                          <a:lumOff val="60000"/>
                        </a:schemeClr>
                      </a:fgClr>
                      <a:bgClr>
                        <a:schemeClr val="bg1"/>
                      </a:bgClr>
                    </a:pattFill>
                  </a:tcPr>
                </a:tc>
                <a:extLst>
                  <a:ext uri="{0D108BD9-81ED-4DB2-BD59-A6C34878D82A}">
                    <a16:rowId xmlns:a16="http://schemas.microsoft.com/office/drawing/2014/main" val="2478233573"/>
                  </a:ext>
                </a:extLst>
              </a:tr>
              <a:tr h="812437">
                <a:tc>
                  <a:txBody>
                    <a:bodyPr/>
                    <a:lstStyle/>
                    <a:p>
                      <a:endParaRPr kumimoji="1" lang="ja-JP" altLang="en-US" dirty="0"/>
                    </a:p>
                  </a:txBody>
                  <a:tcPr/>
                </a:tc>
                <a:extLst>
                  <a:ext uri="{0D108BD9-81ED-4DB2-BD59-A6C34878D82A}">
                    <a16:rowId xmlns:a16="http://schemas.microsoft.com/office/drawing/2014/main" val="1728674686"/>
                  </a:ext>
                </a:extLst>
              </a:tr>
            </a:tbl>
          </a:graphicData>
        </a:graphic>
      </p:graphicFrame>
      <p:sp>
        <p:nvSpPr>
          <p:cNvPr id="2" name="テキスト ボックス 1">
            <a:extLst>
              <a:ext uri="{FF2B5EF4-FFF2-40B4-BE49-F238E27FC236}">
                <a16:creationId xmlns:a16="http://schemas.microsoft.com/office/drawing/2014/main" id="{2B50F0DB-CF69-40A4-9795-60848822D3EE}"/>
              </a:ext>
            </a:extLst>
          </p:cNvPr>
          <p:cNvSpPr txBox="1"/>
          <p:nvPr/>
        </p:nvSpPr>
        <p:spPr>
          <a:xfrm>
            <a:off x="3330148" y="102440"/>
            <a:ext cx="2507418" cy="461665"/>
          </a:xfrm>
          <a:prstGeom prst="rect">
            <a:avLst/>
          </a:prstGeom>
          <a:noFill/>
        </p:spPr>
        <p:txBody>
          <a:bodyPr wrap="none" rtlCol="0">
            <a:spAutoFit/>
          </a:bodyPr>
          <a:lstStyle/>
          <a:p>
            <a:r>
              <a:rPr kumimoji="1" lang="en-US" altLang="ja-JP" sz="2400" b="1" dirty="0" smtClean="0">
                <a:latin typeface="Meiryo UI" panose="020B0604030504040204" pitchFamily="50" charset="-128"/>
                <a:ea typeface="Meiryo UI" panose="020B0604030504040204" pitchFamily="50" charset="-128"/>
              </a:rPr>
              <a:t>MaaS</a:t>
            </a:r>
            <a:r>
              <a:rPr kumimoji="1" lang="ja-JP" altLang="en-US" sz="2400" b="1" dirty="0" smtClean="0">
                <a:latin typeface="Meiryo UI" panose="020B0604030504040204" pitchFamily="50" charset="-128"/>
                <a:ea typeface="Meiryo UI" panose="020B0604030504040204" pitchFamily="50" charset="-128"/>
              </a:rPr>
              <a:t>と</a:t>
            </a:r>
            <a:r>
              <a:rPr kumimoji="1" lang="ja-JP" altLang="en-US" sz="2400" b="1" dirty="0">
                <a:latin typeface="Meiryo UI" panose="020B0604030504040204" pitchFamily="50" charset="-128"/>
                <a:ea typeface="Meiryo UI" panose="020B0604030504040204" pitchFamily="50" charset="-128"/>
              </a:rPr>
              <a:t>自動運転</a:t>
            </a:r>
          </a:p>
        </p:txBody>
      </p:sp>
      <p:sp>
        <p:nvSpPr>
          <p:cNvPr id="3" name="テキスト ボックス 2">
            <a:extLst>
              <a:ext uri="{FF2B5EF4-FFF2-40B4-BE49-F238E27FC236}">
                <a16:creationId xmlns:a16="http://schemas.microsoft.com/office/drawing/2014/main" id="{7BFFD3D8-7363-4155-9697-692944B6186F}"/>
              </a:ext>
            </a:extLst>
          </p:cNvPr>
          <p:cNvSpPr txBox="1"/>
          <p:nvPr/>
        </p:nvSpPr>
        <p:spPr>
          <a:xfrm>
            <a:off x="286027" y="1870057"/>
            <a:ext cx="461665" cy="1894108"/>
          </a:xfrm>
          <a:prstGeom prst="rect">
            <a:avLst/>
          </a:prstGeom>
          <a:noFill/>
        </p:spPr>
        <p:txBody>
          <a:bodyPr vert="eaVert" wrap="none" rtlCol="0">
            <a:spAutoFit/>
          </a:bodyPr>
          <a:lstStyle/>
          <a:p>
            <a:r>
              <a:rPr kumimoji="1" lang="ja-JP" altLang="en-US" b="1" dirty="0"/>
              <a:t>ス</a:t>
            </a:r>
            <a:r>
              <a:rPr kumimoji="1" lang="en-US" altLang="ja-JP" b="1" dirty="0"/>
              <a:t>―</a:t>
            </a:r>
            <a:r>
              <a:rPr kumimoji="1" lang="ja-JP" altLang="en-US" b="1" dirty="0"/>
              <a:t>パ</a:t>
            </a:r>
            <a:r>
              <a:rPr kumimoji="1" lang="en-US" altLang="ja-JP" b="1" dirty="0"/>
              <a:t>―</a:t>
            </a:r>
            <a:r>
              <a:rPr kumimoji="1" lang="ja-JP" altLang="en-US" b="1" dirty="0"/>
              <a:t>ＭａａＳ</a:t>
            </a:r>
          </a:p>
        </p:txBody>
      </p:sp>
      <p:sp>
        <p:nvSpPr>
          <p:cNvPr id="4" name="テキスト ボックス 3">
            <a:extLst>
              <a:ext uri="{FF2B5EF4-FFF2-40B4-BE49-F238E27FC236}">
                <a16:creationId xmlns:a16="http://schemas.microsoft.com/office/drawing/2014/main" id="{38F3E261-2750-4DCC-B4B0-BE9D6FF6F679}"/>
              </a:ext>
            </a:extLst>
          </p:cNvPr>
          <p:cNvSpPr txBox="1"/>
          <p:nvPr/>
        </p:nvSpPr>
        <p:spPr>
          <a:xfrm>
            <a:off x="858715" y="3146554"/>
            <a:ext cx="461665" cy="1165265"/>
          </a:xfrm>
          <a:prstGeom prst="rect">
            <a:avLst/>
          </a:prstGeom>
          <a:noFill/>
        </p:spPr>
        <p:txBody>
          <a:bodyPr vert="eaVert" wrap="square" rtlCol="0">
            <a:spAutoFit/>
          </a:bodyPr>
          <a:lstStyle/>
          <a:p>
            <a:r>
              <a:rPr kumimoji="1" lang="ja-JP" altLang="en-US" b="1" dirty="0"/>
              <a:t>ＭａａＳ</a:t>
            </a:r>
          </a:p>
        </p:txBody>
      </p:sp>
      <p:sp>
        <p:nvSpPr>
          <p:cNvPr id="5" name="テキスト ボックス 4">
            <a:extLst>
              <a:ext uri="{FF2B5EF4-FFF2-40B4-BE49-F238E27FC236}">
                <a16:creationId xmlns:a16="http://schemas.microsoft.com/office/drawing/2014/main" id="{ECF1BDA6-6926-4CFC-A475-BBDFAAEB713A}"/>
              </a:ext>
            </a:extLst>
          </p:cNvPr>
          <p:cNvSpPr txBox="1"/>
          <p:nvPr/>
        </p:nvSpPr>
        <p:spPr>
          <a:xfrm>
            <a:off x="1550069" y="4329854"/>
            <a:ext cx="461665" cy="1015663"/>
          </a:xfrm>
          <a:prstGeom prst="rect">
            <a:avLst/>
          </a:prstGeom>
          <a:noFill/>
        </p:spPr>
        <p:txBody>
          <a:bodyPr vert="eaVert" wrap="none" rtlCol="0">
            <a:spAutoFit/>
          </a:bodyPr>
          <a:lstStyle/>
          <a:p>
            <a:r>
              <a:rPr kumimoji="1" lang="ja-JP" altLang="en-US" b="1" dirty="0"/>
              <a:t>自動運転</a:t>
            </a:r>
          </a:p>
        </p:txBody>
      </p:sp>
      <p:sp>
        <p:nvSpPr>
          <p:cNvPr id="6" name="テキスト ボックス 5">
            <a:extLst>
              <a:ext uri="{FF2B5EF4-FFF2-40B4-BE49-F238E27FC236}">
                <a16:creationId xmlns:a16="http://schemas.microsoft.com/office/drawing/2014/main" id="{CBD14695-6706-488C-9FFB-E914DA3491C3}"/>
              </a:ext>
            </a:extLst>
          </p:cNvPr>
          <p:cNvSpPr txBox="1"/>
          <p:nvPr/>
        </p:nvSpPr>
        <p:spPr>
          <a:xfrm>
            <a:off x="2885904" y="1630075"/>
            <a:ext cx="2492990" cy="4154279"/>
          </a:xfrm>
          <a:prstGeom prst="rect">
            <a:avLst/>
          </a:prstGeom>
          <a:noFill/>
        </p:spPr>
        <p:txBody>
          <a:bodyPr wrap="none" rtlCol="0">
            <a:spAutoFit/>
          </a:bodyPr>
          <a:lstStyle/>
          <a:p>
            <a:pPr algn="ctr">
              <a:lnSpc>
                <a:spcPts val="2900"/>
              </a:lnSpc>
            </a:pPr>
            <a:r>
              <a:rPr kumimoji="1" lang="ja-JP" altLang="en-US" b="1" dirty="0"/>
              <a:t>生活アプリケーション</a:t>
            </a:r>
            <a:endParaRPr kumimoji="1" lang="en-US" altLang="ja-JP" b="1" dirty="0"/>
          </a:p>
          <a:p>
            <a:pPr algn="ctr">
              <a:lnSpc>
                <a:spcPts val="2900"/>
              </a:lnSpc>
            </a:pPr>
            <a:endParaRPr kumimoji="1" lang="en-US" altLang="ja-JP" b="1" dirty="0"/>
          </a:p>
          <a:p>
            <a:pPr algn="ctr">
              <a:lnSpc>
                <a:spcPts val="2900"/>
              </a:lnSpc>
            </a:pPr>
            <a:r>
              <a:rPr kumimoji="1" lang="ja-JP" altLang="en-US" b="1" dirty="0" smtClean="0"/>
              <a:t>交通</a:t>
            </a:r>
            <a:r>
              <a:rPr kumimoji="1" lang="ja-JP" altLang="en-US" b="1" dirty="0"/>
              <a:t>アプリ</a:t>
            </a:r>
            <a:endParaRPr kumimoji="1" lang="en-US" altLang="ja-JP" b="1" dirty="0"/>
          </a:p>
          <a:p>
            <a:pPr algn="ctr">
              <a:lnSpc>
                <a:spcPts val="2900"/>
              </a:lnSpc>
            </a:pPr>
            <a:endParaRPr kumimoji="1" lang="en-US" altLang="ja-JP" b="1" dirty="0"/>
          </a:p>
          <a:p>
            <a:pPr algn="ctr">
              <a:lnSpc>
                <a:spcPts val="2900"/>
              </a:lnSpc>
            </a:pPr>
            <a:r>
              <a:rPr kumimoji="1" lang="ja-JP" altLang="en-US" b="1" dirty="0" smtClean="0"/>
              <a:t>マッチング</a:t>
            </a:r>
            <a:endParaRPr kumimoji="1" lang="en-US" altLang="ja-JP" b="1" dirty="0"/>
          </a:p>
          <a:p>
            <a:pPr algn="ctr">
              <a:lnSpc>
                <a:spcPts val="2900"/>
              </a:lnSpc>
            </a:pPr>
            <a:endParaRPr kumimoji="1" lang="en-US" altLang="ja-JP" b="1" dirty="0"/>
          </a:p>
          <a:p>
            <a:pPr algn="ctr">
              <a:lnSpc>
                <a:spcPts val="2900"/>
              </a:lnSpc>
            </a:pPr>
            <a:r>
              <a:rPr kumimoji="1" lang="ja-JP" altLang="en-US" b="1" dirty="0" smtClean="0"/>
              <a:t>運行</a:t>
            </a:r>
            <a:r>
              <a:rPr kumimoji="1" lang="ja-JP" altLang="en-US" b="1" dirty="0"/>
              <a:t>管理</a:t>
            </a:r>
            <a:endParaRPr kumimoji="1" lang="en-US" altLang="ja-JP" b="1" dirty="0"/>
          </a:p>
          <a:p>
            <a:pPr algn="ctr">
              <a:lnSpc>
                <a:spcPts val="2900"/>
              </a:lnSpc>
            </a:pPr>
            <a:endParaRPr kumimoji="1" lang="en-US" altLang="ja-JP" b="1" dirty="0"/>
          </a:p>
          <a:p>
            <a:pPr algn="ctr">
              <a:lnSpc>
                <a:spcPts val="2900"/>
              </a:lnSpc>
            </a:pPr>
            <a:r>
              <a:rPr kumimoji="1" lang="ja-JP" altLang="en-US" b="1" dirty="0" smtClean="0"/>
              <a:t>車</a:t>
            </a:r>
            <a:r>
              <a:rPr kumimoji="1" lang="ja-JP" altLang="en-US" b="1" dirty="0"/>
              <a:t>と動力源</a:t>
            </a:r>
            <a:endParaRPr kumimoji="1" lang="en-US" altLang="ja-JP" b="1" dirty="0"/>
          </a:p>
          <a:p>
            <a:pPr algn="ctr">
              <a:lnSpc>
                <a:spcPts val="2900"/>
              </a:lnSpc>
            </a:pPr>
            <a:endParaRPr kumimoji="1" lang="en-US" altLang="ja-JP" b="1" dirty="0"/>
          </a:p>
          <a:p>
            <a:pPr algn="ctr">
              <a:lnSpc>
                <a:spcPts val="2900"/>
              </a:lnSpc>
            </a:pPr>
            <a:r>
              <a:rPr kumimoji="1" lang="ja-JP" altLang="en-US" b="1" dirty="0" smtClean="0"/>
              <a:t>インフラ</a:t>
            </a:r>
            <a:r>
              <a:rPr kumimoji="1" lang="en-US" altLang="ja-JP" b="1" dirty="0"/>
              <a:t>IoT</a:t>
            </a:r>
            <a:endParaRPr kumimoji="1" lang="ja-JP" altLang="en-US" b="1" dirty="0"/>
          </a:p>
        </p:txBody>
      </p:sp>
      <p:sp>
        <p:nvSpPr>
          <p:cNvPr id="7" name="テキスト ボックス 6">
            <a:extLst>
              <a:ext uri="{FF2B5EF4-FFF2-40B4-BE49-F238E27FC236}">
                <a16:creationId xmlns:a16="http://schemas.microsoft.com/office/drawing/2014/main" id="{FCF00403-9BA8-47BD-B600-0E6B8CB0E0B5}"/>
              </a:ext>
            </a:extLst>
          </p:cNvPr>
          <p:cNvSpPr txBox="1"/>
          <p:nvPr/>
        </p:nvSpPr>
        <p:spPr>
          <a:xfrm>
            <a:off x="5742723" y="1462970"/>
            <a:ext cx="2566728" cy="4673074"/>
          </a:xfrm>
          <a:prstGeom prst="rect">
            <a:avLst/>
          </a:prstGeom>
          <a:noFill/>
        </p:spPr>
        <p:txBody>
          <a:bodyPr wrap="none" rtlCol="0">
            <a:spAutoFit/>
          </a:bodyPr>
          <a:lstStyle/>
          <a:p>
            <a:r>
              <a:rPr kumimoji="1" lang="ja-JP" altLang="en-US" sz="1400" dirty="0"/>
              <a:t>・ショッピング</a:t>
            </a:r>
            <a:endParaRPr kumimoji="1" lang="en-US" altLang="ja-JP" sz="1400" dirty="0"/>
          </a:p>
          <a:p>
            <a:r>
              <a:rPr kumimoji="1" lang="ja-JP" altLang="en-US" sz="1400" dirty="0"/>
              <a:t>　（含む金融、決済）</a:t>
            </a:r>
            <a:endParaRPr kumimoji="1" lang="en-US" altLang="ja-JP" sz="1400" dirty="0"/>
          </a:p>
          <a:p>
            <a:r>
              <a:rPr kumimoji="1" lang="ja-JP" altLang="en-US" sz="1400" dirty="0"/>
              <a:t>・各種予約（飲食等）</a:t>
            </a:r>
            <a:endParaRPr kumimoji="1" lang="en-US" altLang="ja-JP" sz="1400" dirty="0"/>
          </a:p>
          <a:p>
            <a:endParaRPr kumimoji="1" lang="en-US" altLang="ja-JP" sz="1400" dirty="0"/>
          </a:p>
          <a:p>
            <a:r>
              <a:rPr kumimoji="1" lang="ja-JP" altLang="en-US" sz="1400" dirty="0"/>
              <a:t>・ダイヤ</a:t>
            </a:r>
            <a:r>
              <a:rPr kumimoji="1" lang="en-US" altLang="ja-JP" sz="1400" dirty="0"/>
              <a:t>/</a:t>
            </a:r>
            <a:r>
              <a:rPr kumimoji="1" lang="ja-JP" altLang="en-US" sz="1400" dirty="0"/>
              <a:t>地図</a:t>
            </a:r>
            <a:endParaRPr kumimoji="1" lang="en-US" altLang="ja-JP" sz="1400" dirty="0"/>
          </a:p>
          <a:p>
            <a:r>
              <a:rPr kumimoji="1" lang="ja-JP" altLang="en-US" sz="1400" dirty="0"/>
              <a:t>・乗り継ぎ最適アドバイス</a:t>
            </a:r>
            <a:endParaRPr kumimoji="1" lang="en-US" altLang="ja-JP" sz="1400" dirty="0"/>
          </a:p>
          <a:p>
            <a:endParaRPr kumimoji="1" lang="en-US" altLang="ja-JP" sz="1400" dirty="0"/>
          </a:p>
          <a:p>
            <a:endParaRPr kumimoji="1" lang="en-US" altLang="ja-JP" sz="900" dirty="0"/>
          </a:p>
          <a:p>
            <a:r>
              <a:rPr kumimoji="1" lang="ja-JP" altLang="en-US" sz="1400" dirty="0"/>
              <a:t>・カーシェア</a:t>
            </a:r>
            <a:endParaRPr kumimoji="1" lang="en-US" altLang="ja-JP" sz="1400" dirty="0"/>
          </a:p>
          <a:p>
            <a:r>
              <a:rPr kumimoji="1" lang="ja-JP" altLang="en-US" sz="1400" dirty="0"/>
              <a:t>・</a:t>
            </a:r>
            <a:r>
              <a:rPr kumimoji="1" lang="en-US" altLang="ja-JP" sz="1400" dirty="0"/>
              <a:t>AI</a:t>
            </a:r>
            <a:r>
              <a:rPr kumimoji="1" lang="ja-JP" altLang="en-US" sz="1400" dirty="0"/>
              <a:t>によるルートデザイン</a:t>
            </a:r>
            <a:endParaRPr kumimoji="1" lang="en-US" altLang="ja-JP" sz="1400" dirty="0"/>
          </a:p>
          <a:p>
            <a:endParaRPr kumimoji="1" lang="en-US" altLang="ja-JP" sz="2000" dirty="0"/>
          </a:p>
          <a:p>
            <a:r>
              <a:rPr kumimoji="1" lang="ja-JP" altLang="en-US" sz="1400" dirty="0"/>
              <a:t>・遠隔制御</a:t>
            </a:r>
            <a:endParaRPr kumimoji="1" lang="en-US" altLang="ja-JP" sz="1400" dirty="0"/>
          </a:p>
          <a:p>
            <a:r>
              <a:rPr kumimoji="1" lang="ja-JP" altLang="en-US" sz="1400" dirty="0"/>
              <a:t>・無人運転（センサーと</a:t>
            </a:r>
            <a:r>
              <a:rPr kumimoji="1" lang="en-US" altLang="ja-JP" sz="1400" dirty="0"/>
              <a:t>IoT</a:t>
            </a:r>
            <a:r>
              <a:rPr kumimoji="1" lang="ja-JP" altLang="en-US" sz="1400" dirty="0"/>
              <a:t>）</a:t>
            </a:r>
            <a:endParaRPr kumimoji="1" lang="en-US" altLang="ja-JP" sz="1400" dirty="0"/>
          </a:p>
          <a:p>
            <a:endParaRPr kumimoji="1" lang="en-US" altLang="ja-JP" sz="1400" dirty="0"/>
          </a:p>
          <a:p>
            <a:r>
              <a:rPr kumimoji="1" lang="ja-JP" altLang="en-US" sz="1400" dirty="0"/>
              <a:t>・データ解析と安全・効率</a:t>
            </a:r>
            <a:endParaRPr kumimoji="1" lang="en-US" altLang="ja-JP" sz="1400" dirty="0"/>
          </a:p>
          <a:p>
            <a:r>
              <a:rPr kumimoji="1" lang="ja-JP" altLang="en-US" sz="1400" dirty="0"/>
              <a:t>・燃料</a:t>
            </a:r>
            <a:r>
              <a:rPr kumimoji="1" lang="en-US" altLang="ja-JP" sz="1400" dirty="0"/>
              <a:t>/</a:t>
            </a:r>
            <a:r>
              <a:rPr kumimoji="1" lang="ja-JP" altLang="en-US" sz="1400" dirty="0"/>
              <a:t>充電ステーション</a:t>
            </a:r>
            <a:endParaRPr kumimoji="1" lang="en-US" altLang="ja-JP" sz="1400" dirty="0"/>
          </a:p>
          <a:p>
            <a:pPr>
              <a:lnSpc>
                <a:spcPts val="1900"/>
              </a:lnSpc>
            </a:pPr>
            <a:r>
              <a:rPr kumimoji="1" lang="ja-JP" altLang="en-US" sz="1400" dirty="0"/>
              <a:t>・室内時間の有用化</a:t>
            </a:r>
            <a:endParaRPr kumimoji="1" lang="en-US" altLang="ja-JP" sz="1400" dirty="0"/>
          </a:p>
          <a:p>
            <a:pPr>
              <a:lnSpc>
                <a:spcPts val="1900"/>
              </a:lnSpc>
            </a:pPr>
            <a:r>
              <a:rPr kumimoji="1" lang="ja-JP" altLang="en-US" sz="1400" dirty="0"/>
              <a:t>・道路のインテリジェント化</a:t>
            </a:r>
            <a:endParaRPr kumimoji="1" lang="en-US" altLang="ja-JP" sz="1400" dirty="0"/>
          </a:p>
          <a:p>
            <a:r>
              <a:rPr kumimoji="1" lang="ja-JP" altLang="en-US" sz="1400" dirty="0"/>
              <a:t>・スマート駐車場</a:t>
            </a:r>
            <a:endParaRPr kumimoji="1" lang="en-US" altLang="ja-JP" sz="1400" dirty="0"/>
          </a:p>
          <a:p>
            <a:r>
              <a:rPr kumimoji="1" lang="ja-JP" altLang="en-US" sz="1400" dirty="0"/>
              <a:t>・ストリートファニチュア</a:t>
            </a:r>
            <a:endParaRPr kumimoji="1" lang="en-US" altLang="ja-JP" sz="1400" dirty="0"/>
          </a:p>
          <a:p>
            <a:r>
              <a:rPr kumimoji="1" lang="ja-JP" altLang="en-US" sz="1400" dirty="0"/>
              <a:t>　</a:t>
            </a:r>
            <a:r>
              <a:rPr kumimoji="1" lang="ja-JP" altLang="en-US" sz="1200" dirty="0"/>
              <a:t>（防災、広告）</a:t>
            </a:r>
          </a:p>
        </p:txBody>
      </p:sp>
      <p:cxnSp>
        <p:nvCxnSpPr>
          <p:cNvPr id="11" name="直線コネクタ 10">
            <a:extLst>
              <a:ext uri="{FF2B5EF4-FFF2-40B4-BE49-F238E27FC236}">
                <a16:creationId xmlns:a16="http://schemas.microsoft.com/office/drawing/2014/main" id="{046BF162-BB97-43E3-A040-08A011D5F13B}"/>
              </a:ext>
            </a:extLst>
          </p:cNvPr>
          <p:cNvCxnSpPr>
            <a:cxnSpLocks/>
          </p:cNvCxnSpPr>
          <p:nvPr/>
        </p:nvCxnSpPr>
        <p:spPr>
          <a:xfrm>
            <a:off x="5576280" y="2951473"/>
            <a:ext cx="33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BCABBAB-D135-4F15-B5B3-9956C8430C22}"/>
              </a:ext>
            </a:extLst>
          </p:cNvPr>
          <p:cNvCxnSpPr>
            <a:cxnSpLocks/>
          </p:cNvCxnSpPr>
          <p:nvPr/>
        </p:nvCxnSpPr>
        <p:spPr>
          <a:xfrm>
            <a:off x="5576280" y="4427744"/>
            <a:ext cx="33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0C00A1D-67F4-4615-88E1-0A7AF87C1D62}"/>
              </a:ext>
            </a:extLst>
          </p:cNvPr>
          <p:cNvCxnSpPr>
            <a:cxnSpLocks/>
          </p:cNvCxnSpPr>
          <p:nvPr/>
        </p:nvCxnSpPr>
        <p:spPr>
          <a:xfrm>
            <a:off x="429029" y="5991651"/>
            <a:ext cx="84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E946F39-1681-45C4-B487-F9EF19BF2D83}"/>
              </a:ext>
            </a:extLst>
          </p:cNvPr>
          <p:cNvCxnSpPr/>
          <p:nvPr/>
        </p:nvCxnSpPr>
        <p:spPr>
          <a:xfrm>
            <a:off x="5631700" y="2226773"/>
            <a:ext cx="255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1BD8589-D169-44AC-9FD4-05C73907E745}"/>
              </a:ext>
            </a:extLst>
          </p:cNvPr>
          <p:cNvCxnSpPr/>
          <p:nvPr/>
        </p:nvCxnSpPr>
        <p:spPr>
          <a:xfrm>
            <a:off x="5631700" y="5163784"/>
            <a:ext cx="255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997A7274-C72F-4E79-932D-482246E2E100}"/>
              </a:ext>
            </a:extLst>
          </p:cNvPr>
          <p:cNvCxnSpPr/>
          <p:nvPr/>
        </p:nvCxnSpPr>
        <p:spPr>
          <a:xfrm>
            <a:off x="5620185" y="3685781"/>
            <a:ext cx="2556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四角形: 角を丸くする 18">
            <a:extLst>
              <a:ext uri="{FF2B5EF4-FFF2-40B4-BE49-F238E27FC236}">
                <a16:creationId xmlns:a16="http://schemas.microsoft.com/office/drawing/2014/main" id="{5392A337-C8B6-4845-BB67-C9932147FB97}"/>
              </a:ext>
            </a:extLst>
          </p:cNvPr>
          <p:cNvSpPr/>
          <p:nvPr/>
        </p:nvSpPr>
        <p:spPr>
          <a:xfrm>
            <a:off x="8370506" y="2981617"/>
            <a:ext cx="400110" cy="14224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rPr>
              <a:t>運輸交通ゾーン</a:t>
            </a:r>
            <a:endParaRPr kumimoji="1" lang="ja-JP" altLang="en-US" sz="1400" dirty="0">
              <a:solidFill>
                <a:schemeClr val="tx1"/>
              </a:solidFill>
            </a:endParaRPr>
          </a:p>
        </p:txBody>
      </p:sp>
      <p:sp>
        <p:nvSpPr>
          <p:cNvPr id="20" name="四角形: 角を丸くする 19">
            <a:extLst>
              <a:ext uri="{FF2B5EF4-FFF2-40B4-BE49-F238E27FC236}">
                <a16:creationId xmlns:a16="http://schemas.microsoft.com/office/drawing/2014/main" id="{51AB4C94-01E8-4561-9474-3C1FC37B1C0F}"/>
              </a:ext>
            </a:extLst>
          </p:cNvPr>
          <p:cNvSpPr/>
          <p:nvPr/>
        </p:nvSpPr>
        <p:spPr>
          <a:xfrm>
            <a:off x="8370506" y="4445988"/>
            <a:ext cx="400110" cy="15206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dirty="0" smtClean="0">
                <a:solidFill>
                  <a:schemeClr val="tx1"/>
                </a:solidFill>
              </a:rPr>
              <a:t>インフラゾーン</a:t>
            </a:r>
            <a:endParaRPr kumimoji="1" lang="ja-JP" altLang="en-US" sz="1400" dirty="0">
              <a:solidFill>
                <a:schemeClr val="tx1"/>
              </a:solidFill>
            </a:endParaRPr>
          </a:p>
        </p:txBody>
      </p:sp>
      <p:sp>
        <p:nvSpPr>
          <p:cNvPr id="21" name="四角形: 角を丸くする 20">
            <a:extLst>
              <a:ext uri="{FF2B5EF4-FFF2-40B4-BE49-F238E27FC236}">
                <a16:creationId xmlns:a16="http://schemas.microsoft.com/office/drawing/2014/main" id="{290E6EDF-1C95-4AD4-B655-5FE812A2FADE}"/>
              </a:ext>
            </a:extLst>
          </p:cNvPr>
          <p:cNvSpPr/>
          <p:nvPr/>
        </p:nvSpPr>
        <p:spPr>
          <a:xfrm>
            <a:off x="8370506" y="1498651"/>
            <a:ext cx="400110" cy="14224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dirty="0" smtClean="0">
                <a:solidFill>
                  <a:schemeClr val="tx1"/>
                </a:solidFill>
              </a:rPr>
              <a:t>生活ゾーン</a:t>
            </a:r>
            <a:endParaRPr kumimoji="1" lang="ja-JP" altLang="en-US" sz="1600" dirty="0">
              <a:solidFill>
                <a:schemeClr val="tx1"/>
              </a:solidFill>
            </a:endParaRPr>
          </a:p>
        </p:txBody>
      </p:sp>
      <p:cxnSp>
        <p:nvCxnSpPr>
          <p:cNvPr id="23" name="直線コネクタ 22">
            <a:extLst>
              <a:ext uri="{FF2B5EF4-FFF2-40B4-BE49-F238E27FC236}">
                <a16:creationId xmlns:a16="http://schemas.microsoft.com/office/drawing/2014/main" id="{DD283B09-DDE9-4137-A2E9-26D61CD85D01}"/>
              </a:ext>
            </a:extLst>
          </p:cNvPr>
          <p:cNvCxnSpPr/>
          <p:nvPr/>
        </p:nvCxnSpPr>
        <p:spPr>
          <a:xfrm>
            <a:off x="161332" y="671190"/>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3E270546-4A3A-49BC-8416-43C9853EDEEE}"/>
              </a:ext>
            </a:extLst>
          </p:cNvPr>
          <p:cNvCxnSpPr>
            <a:cxnSpLocks/>
          </p:cNvCxnSpPr>
          <p:nvPr/>
        </p:nvCxnSpPr>
        <p:spPr>
          <a:xfrm>
            <a:off x="747692" y="1464645"/>
            <a:ext cx="0" cy="4529085"/>
          </a:xfrm>
          <a:prstGeom prst="straightConnector1">
            <a:avLst/>
          </a:prstGeom>
          <a:ln w="1905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65072C8-4532-4636-B0F6-0333F2AF9BE9}"/>
              </a:ext>
            </a:extLst>
          </p:cNvPr>
          <p:cNvCxnSpPr>
            <a:cxnSpLocks/>
          </p:cNvCxnSpPr>
          <p:nvPr/>
        </p:nvCxnSpPr>
        <p:spPr>
          <a:xfrm flipH="1">
            <a:off x="1355143" y="2226773"/>
            <a:ext cx="5499" cy="3751023"/>
          </a:xfrm>
          <a:prstGeom prst="straightConnector1">
            <a:avLst/>
          </a:prstGeom>
          <a:ln w="1905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37EB972-7A49-45D1-BD0D-8DF483A615A9}"/>
              </a:ext>
            </a:extLst>
          </p:cNvPr>
          <p:cNvCxnSpPr>
            <a:cxnSpLocks/>
          </p:cNvCxnSpPr>
          <p:nvPr/>
        </p:nvCxnSpPr>
        <p:spPr>
          <a:xfrm>
            <a:off x="429029" y="1474693"/>
            <a:ext cx="84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74DD7C1A-3FAD-4125-ABA4-2160171991B1}"/>
              </a:ext>
            </a:extLst>
          </p:cNvPr>
          <p:cNvCxnSpPr>
            <a:cxnSpLocks/>
          </p:cNvCxnSpPr>
          <p:nvPr/>
        </p:nvCxnSpPr>
        <p:spPr>
          <a:xfrm>
            <a:off x="754378" y="2209857"/>
            <a:ext cx="2003442"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A6BAF709-CA49-4F15-9D2D-102E0D359ADE}"/>
              </a:ext>
            </a:extLst>
          </p:cNvPr>
          <p:cNvCxnSpPr>
            <a:cxnSpLocks/>
          </p:cNvCxnSpPr>
          <p:nvPr/>
        </p:nvCxnSpPr>
        <p:spPr>
          <a:xfrm>
            <a:off x="1995680" y="3731515"/>
            <a:ext cx="1358" cy="2273439"/>
          </a:xfrm>
          <a:prstGeom prst="straightConnector1">
            <a:avLst/>
          </a:prstGeom>
          <a:ln w="19050">
            <a:solidFill>
              <a:schemeClr val="accent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54E7E1DD-DD6B-46F3-A00D-453C25F103D1}"/>
              </a:ext>
            </a:extLst>
          </p:cNvPr>
          <p:cNvCxnSpPr>
            <a:cxnSpLocks/>
          </p:cNvCxnSpPr>
          <p:nvPr/>
        </p:nvCxnSpPr>
        <p:spPr>
          <a:xfrm>
            <a:off x="1355143" y="2951473"/>
            <a:ext cx="140267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7619C3D-FEA8-49DA-B473-9A96B2E59EA2}"/>
              </a:ext>
            </a:extLst>
          </p:cNvPr>
          <p:cNvCxnSpPr>
            <a:cxnSpLocks/>
          </p:cNvCxnSpPr>
          <p:nvPr/>
        </p:nvCxnSpPr>
        <p:spPr>
          <a:xfrm flipV="1">
            <a:off x="1355143" y="3702815"/>
            <a:ext cx="1350261" cy="386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スライド番号プレースホルダー 13"/>
          <p:cNvSpPr>
            <a:spLocks noGrp="1"/>
          </p:cNvSpPr>
          <p:nvPr>
            <p:ph type="sldNum" sz="quarter" idx="12"/>
          </p:nvPr>
        </p:nvSpPr>
        <p:spPr>
          <a:xfrm>
            <a:off x="6937113" y="6379618"/>
            <a:ext cx="2057400" cy="365125"/>
          </a:xfrm>
        </p:spPr>
        <p:txBody>
          <a:bodyPr>
            <a:normAutofit/>
          </a:bodyPr>
          <a:lstStyle/>
          <a:p>
            <a:fld id="{16CAA1F7-03B4-4FB3-9DB5-91F3A0C0A1B4}" type="slidenum">
              <a:rPr kumimoji="1" lang="ja-JP" altLang="en-US" sz="1200" smtClean="0"/>
              <a:t>21</a:t>
            </a:fld>
            <a:endParaRPr kumimoji="1" lang="ja-JP" altLang="en-US" sz="1200"/>
          </a:p>
        </p:txBody>
      </p:sp>
      <p:sp>
        <p:nvSpPr>
          <p:cNvPr id="27" name="フッター プレースホルダー 9">
            <a:extLst>
              <a:ext uri="{FF2B5EF4-FFF2-40B4-BE49-F238E27FC236}">
                <a16:creationId xmlns:a16="http://schemas.microsoft.com/office/drawing/2014/main" id="{EC2D87DA-AF9B-4E4C-BC03-B111CDAF8F38}"/>
              </a:ext>
            </a:extLst>
          </p:cNvPr>
          <p:cNvSpPr>
            <a:spLocks noGrp="1"/>
          </p:cNvSpPr>
          <p:nvPr>
            <p:ph type="ftr" sz="quarter" idx="11"/>
          </p:nvPr>
        </p:nvSpPr>
        <p:spPr>
          <a:xfrm>
            <a:off x="429029" y="6326491"/>
            <a:ext cx="3803930" cy="365125"/>
          </a:xfrm>
        </p:spPr>
        <p:txBody>
          <a:bodyPr/>
          <a:lstStyle/>
          <a:p>
            <a:pPr algn="l"/>
            <a:r>
              <a:rPr lang="ja-JP" altLang="en-US" sz="1050" dirty="0" smtClean="0">
                <a:solidFill>
                  <a:schemeClr val="tx1"/>
                </a:solidFill>
                <a:latin typeface="Meiryo UI" panose="020B0604030504040204" pitchFamily="50" charset="-128"/>
                <a:ea typeface="Meiryo UI" panose="020B0604030504040204" pitchFamily="50" charset="-128"/>
              </a:rPr>
              <a:t>出</a:t>
            </a:r>
            <a:r>
              <a:rPr lang="ja-JP" altLang="en-US" sz="1050" dirty="0">
                <a:solidFill>
                  <a:schemeClr val="tx1"/>
                </a:solidFill>
                <a:latin typeface="Meiryo UI" panose="020B0604030504040204" pitchFamily="50" charset="-128"/>
                <a:ea typeface="Meiryo UI" panose="020B0604030504040204" pitchFamily="50" charset="-128"/>
              </a:rPr>
              <a:t>典</a:t>
            </a:r>
            <a:r>
              <a:rPr kumimoji="1" lang="zh-TW" altLang="en-US" sz="1050" dirty="0" smtClean="0">
                <a:solidFill>
                  <a:schemeClr val="tx1"/>
                </a:solidFill>
                <a:latin typeface="Meiryo UI" panose="020B0604030504040204" pitchFamily="50" charset="-128"/>
                <a:ea typeface="Meiryo UI" panose="020B0604030504040204" pitchFamily="50" charset="-128"/>
              </a:rPr>
              <a:t>：</a:t>
            </a:r>
            <a:r>
              <a:rPr kumimoji="1" lang="zh-TW" altLang="en-US" sz="1050" dirty="0">
                <a:solidFill>
                  <a:schemeClr val="tx1"/>
                </a:solidFill>
                <a:latin typeface="Meiryo UI" panose="020B0604030504040204" pitchFamily="50" charset="-128"/>
                <a:ea typeface="Meiryo UI" panose="020B0604030504040204" pitchFamily="50" charset="-128"/>
              </a:rPr>
              <a:t>慶應大学上山信一</a:t>
            </a:r>
            <a:r>
              <a:rPr kumimoji="1" lang="zh-TW" altLang="en-US" sz="1050" dirty="0" smtClean="0">
                <a:solidFill>
                  <a:schemeClr val="tx1"/>
                </a:solidFill>
                <a:latin typeface="Meiryo UI" panose="020B0604030504040204" pitchFamily="50" charset="-128"/>
                <a:ea typeface="Meiryo UI" panose="020B0604030504040204" pitchFamily="50" charset="-128"/>
              </a:rPr>
              <a:t>研究室</a:t>
            </a:r>
            <a:endParaRPr kumimoji="1" lang="ja-JP" altLang="en-US" sz="105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3446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03450" y="1117958"/>
            <a:ext cx="4287290" cy="1923604"/>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rPr>
              <a:t>＜手続きの手間や煩雑さ＞</a:t>
            </a:r>
            <a:endParaRPr kumimoji="1" lang="en-US" altLang="ja-JP" sz="14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smtClean="0">
                <a:latin typeface="Meiryo UI" panose="020B0604030504040204" pitchFamily="50" charset="-128"/>
                <a:ea typeface="Meiryo UI" panose="020B0604030504040204" pitchFamily="50" charset="-128"/>
              </a:rPr>
              <a:t>住民票や福祉関係の申請等の行政手続きは、行政機関へ直接出向か</a:t>
            </a:r>
            <a:r>
              <a:rPr kumimoji="1" lang="ja-JP" altLang="en-US" sz="1400" dirty="0">
                <a:latin typeface="Meiryo UI" panose="020B0604030504040204" pitchFamily="50" charset="-128"/>
                <a:ea typeface="Meiryo UI" panose="020B0604030504040204" pitchFamily="50" charset="-128"/>
              </a:rPr>
              <a:t>な</a:t>
            </a:r>
            <a:r>
              <a:rPr kumimoji="1" lang="ja-JP" altLang="en-US" sz="1400" dirty="0" smtClean="0">
                <a:latin typeface="Meiryo UI" panose="020B0604030504040204" pitchFamily="50" charset="-128"/>
                <a:ea typeface="Meiryo UI" panose="020B0604030504040204" pitchFamily="50" charset="-128"/>
              </a:rPr>
              <a:t>ければならない自治体も多い</a:t>
            </a:r>
            <a:endParaRPr kumimoji="1"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smtClean="0">
                <a:latin typeface="Meiryo UI" panose="020B0604030504040204" pitchFamily="50" charset="-128"/>
                <a:ea typeface="Meiryo UI" panose="020B0604030504040204" pitchFamily="50" charset="-128"/>
              </a:rPr>
              <a:t>公共施設の予約は、電話・</a:t>
            </a:r>
            <a:r>
              <a:rPr kumimoji="1" lang="en-US" altLang="ja-JP" sz="1400" dirty="0" smtClean="0">
                <a:latin typeface="Meiryo UI" panose="020B0604030504040204" pitchFamily="50" charset="-128"/>
                <a:ea typeface="Meiryo UI" panose="020B0604030504040204" pitchFamily="50" charset="-128"/>
              </a:rPr>
              <a:t>FAX</a:t>
            </a:r>
            <a:r>
              <a:rPr kumimoji="1" lang="ja-JP" altLang="en-US" sz="1400" dirty="0" smtClean="0">
                <a:latin typeface="Meiryo UI" panose="020B0604030504040204" pitchFamily="50" charset="-128"/>
                <a:ea typeface="Meiryo UI" panose="020B0604030504040204" pitchFamily="50" charset="-128"/>
              </a:rPr>
              <a:t>のケースも少なくなく、決済は直接・現金払いが原則</a:t>
            </a:r>
            <a:endParaRPr kumimoji="1"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700" b="1" dirty="0" smtClean="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＜待ち時間＞</a:t>
            </a:r>
            <a:endParaRPr kumimoji="1" lang="en-US" altLang="ja-JP" sz="1400" b="1"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smtClean="0">
                <a:latin typeface="Meiryo UI" panose="020B0604030504040204" pitchFamily="50" charset="-128"/>
                <a:ea typeface="Meiryo UI" panose="020B0604030504040204" pitchFamily="50" charset="-128"/>
              </a:rPr>
              <a:t>各種申請の手続き</a:t>
            </a:r>
            <a:r>
              <a:rPr kumimoji="1" lang="ja-JP" altLang="en-US" sz="1400" dirty="0" smtClean="0">
                <a:latin typeface="Meiryo UI" panose="020B0604030504040204" pitchFamily="50" charset="-128"/>
                <a:ea typeface="Meiryo UI" panose="020B0604030504040204" pitchFamily="50" charset="-128"/>
              </a:rPr>
              <a:t>や医療機関の待ち</a:t>
            </a:r>
            <a:r>
              <a:rPr kumimoji="1" lang="ja-JP" altLang="en-US" sz="1400" dirty="0" smtClean="0">
                <a:latin typeface="Meiryo UI" panose="020B0604030504040204" pitchFamily="50" charset="-128"/>
                <a:ea typeface="Meiryo UI" panose="020B0604030504040204" pitchFamily="50" charset="-128"/>
              </a:rPr>
              <a:t>時間は、利用者の満足度を下げている</a:t>
            </a:r>
            <a:endParaRPr kumimoji="1" lang="en-US" altLang="ja-JP" sz="1400"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2"/>
          </p:nvPr>
        </p:nvSpPr>
        <p:spPr>
          <a:xfrm>
            <a:off x="7048522" y="6356351"/>
            <a:ext cx="2057400" cy="365125"/>
          </a:xfrm>
        </p:spPr>
        <p:txBody>
          <a:bodyPr>
            <a:normAutofit/>
          </a:bodyPr>
          <a:lstStyle/>
          <a:p>
            <a:fld id="{16CAA1F7-03B4-4FB3-9DB5-91F3A0C0A1B4}" type="slidenum">
              <a:rPr kumimoji="1" lang="ja-JP" altLang="en-US" sz="1200" smtClean="0"/>
              <a:t>22</a:t>
            </a:fld>
            <a:endParaRPr kumimoji="1" lang="ja-JP" altLang="en-US" sz="1200"/>
          </a:p>
        </p:txBody>
      </p:sp>
      <p:sp>
        <p:nvSpPr>
          <p:cNvPr id="5" name="テキスト ボックス 4"/>
          <p:cNvSpPr txBox="1"/>
          <p:nvPr/>
        </p:nvSpPr>
        <p:spPr>
          <a:xfrm>
            <a:off x="1019586" y="95247"/>
            <a:ext cx="723627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大阪で当面取り組むテーマ　</a:t>
            </a:r>
            <a:r>
              <a:rPr kumimoji="1" lang="en-US" altLang="ja-JP" sz="2400" b="1" dirty="0" smtClean="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２</a:t>
            </a:r>
            <a:r>
              <a:rPr kumimoji="1" lang="en-US" altLang="ja-JP" sz="2400" b="1" dirty="0">
                <a:latin typeface="Meiryo UI" panose="020B0604030504040204" pitchFamily="50" charset="-128"/>
                <a:ea typeface="Meiryo UI" panose="020B0604030504040204" pitchFamily="50" charset="-128"/>
              </a:rPr>
              <a:t>】</a:t>
            </a:r>
            <a:r>
              <a:rPr kumimoji="1" lang="ja-JP" altLang="en-US" sz="2400" b="1" dirty="0">
                <a:latin typeface="Meiryo UI" panose="020B0604030504040204" pitchFamily="50" charset="-128"/>
                <a:ea typeface="Meiryo UI" panose="020B0604030504040204" pitchFamily="50" charset="-128"/>
              </a:rPr>
              <a:t>　行政手続きの電子化</a:t>
            </a:r>
          </a:p>
        </p:txBody>
      </p:sp>
      <p:cxnSp>
        <p:nvCxnSpPr>
          <p:cNvPr id="8" name="直線コネクタ 7">
            <a:extLst>
              <a:ext uri="{FF2B5EF4-FFF2-40B4-BE49-F238E27FC236}">
                <a16:creationId xmlns:a16="http://schemas.microsoft.com/office/drawing/2014/main" id="{4DFFA77B-46C5-42B0-98AD-40F2ED3531D2}"/>
              </a:ext>
            </a:extLst>
          </p:cNvPr>
          <p:cNvCxnSpPr/>
          <p:nvPr/>
        </p:nvCxnSpPr>
        <p:spPr>
          <a:xfrm>
            <a:off x="97971" y="642077"/>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386328" y="735814"/>
            <a:ext cx="4014240"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課題 ・</a:t>
            </a:r>
            <a:r>
              <a:rPr kumimoji="1" lang="ja-JP" altLang="en-US" sz="1600" b="1" dirty="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 行政サービス</a:t>
            </a:r>
            <a:r>
              <a:rPr kumimoji="1" lang="ja-JP" altLang="en-US" sz="1600" b="1" dirty="0" smtClean="0">
                <a:latin typeface="Meiryo UI" panose="020B0604030504040204" pitchFamily="50" charset="-128"/>
                <a:ea typeface="Meiryo UI" panose="020B0604030504040204" pitchFamily="50" charset="-128"/>
              </a:rPr>
              <a:t>のさらなる利便性</a:t>
            </a:r>
            <a:r>
              <a:rPr kumimoji="1" lang="ja-JP" altLang="en-US" sz="1600" b="1" dirty="0" smtClean="0">
                <a:latin typeface="Meiryo UI" panose="020B0604030504040204" pitchFamily="50" charset="-128"/>
                <a:ea typeface="Meiryo UI" panose="020B0604030504040204" pitchFamily="50" charset="-128"/>
              </a:rPr>
              <a:t>向上</a:t>
            </a:r>
            <a:endParaRPr kumimoji="1" lang="ja-JP" altLang="en-US" sz="1600" b="1" dirty="0">
              <a:latin typeface="Meiryo UI" panose="020B0604030504040204" pitchFamily="50" charset="-128"/>
              <a:ea typeface="Meiryo UI" panose="020B0604030504040204" pitchFamily="50" charset="-128"/>
            </a:endParaRPr>
          </a:p>
        </p:txBody>
      </p:sp>
      <p:cxnSp>
        <p:nvCxnSpPr>
          <p:cNvPr id="14" name="直線コネクタ 13"/>
          <p:cNvCxnSpPr/>
          <p:nvPr/>
        </p:nvCxnSpPr>
        <p:spPr>
          <a:xfrm>
            <a:off x="203450" y="1104422"/>
            <a:ext cx="4104000" cy="0"/>
          </a:xfrm>
          <a:prstGeom prst="line">
            <a:avLst/>
          </a:prstGeom>
          <a:ln w="28575"/>
        </p:spPr>
        <p:style>
          <a:lnRef idx="1">
            <a:schemeClr val="dk1"/>
          </a:lnRef>
          <a:fillRef idx="0">
            <a:schemeClr val="dk1"/>
          </a:fillRef>
          <a:effectRef idx="0">
            <a:schemeClr val="dk1"/>
          </a:effectRef>
          <a:fontRef idx="minor">
            <a:schemeClr val="tx1"/>
          </a:fontRef>
        </p:style>
      </p:cxnSp>
      <p:sp>
        <p:nvSpPr>
          <p:cNvPr id="15" name="正方形/長方形 14"/>
          <p:cNvSpPr/>
          <p:nvPr/>
        </p:nvSpPr>
        <p:spPr>
          <a:xfrm>
            <a:off x="211676" y="713010"/>
            <a:ext cx="143691" cy="4049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68431" y="3116643"/>
            <a:ext cx="4171335"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課題解決に資するテクノロジーやアプリケーション</a:t>
            </a:r>
          </a:p>
        </p:txBody>
      </p:sp>
      <p:cxnSp>
        <p:nvCxnSpPr>
          <p:cNvPr id="17" name="直線コネクタ 16"/>
          <p:cNvCxnSpPr/>
          <p:nvPr/>
        </p:nvCxnSpPr>
        <p:spPr>
          <a:xfrm>
            <a:off x="224740" y="3515812"/>
            <a:ext cx="8532000" cy="0"/>
          </a:xfrm>
          <a:prstGeom prst="line">
            <a:avLst/>
          </a:prstGeom>
          <a:ln w="28575"/>
        </p:spPr>
        <p:style>
          <a:lnRef idx="1">
            <a:schemeClr val="dk1"/>
          </a:lnRef>
          <a:fillRef idx="0">
            <a:schemeClr val="dk1"/>
          </a:fillRef>
          <a:effectRef idx="0">
            <a:schemeClr val="dk1"/>
          </a:effectRef>
          <a:fontRef idx="minor">
            <a:schemeClr val="tx1"/>
          </a:fontRef>
        </p:style>
      </p:cxnSp>
      <p:sp>
        <p:nvSpPr>
          <p:cNvPr id="18" name="正方形/長方形 17"/>
          <p:cNvSpPr/>
          <p:nvPr/>
        </p:nvSpPr>
        <p:spPr>
          <a:xfrm>
            <a:off x="224740" y="3108853"/>
            <a:ext cx="143691" cy="4049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0" name="表 19"/>
          <p:cNvGraphicFramePr>
            <a:graphicFrameLocks noGrp="1"/>
          </p:cNvGraphicFramePr>
          <p:nvPr>
            <p:extLst>
              <p:ext uri="{D42A27DB-BD31-4B8C-83A1-F6EECF244321}">
                <p14:modId xmlns:p14="http://schemas.microsoft.com/office/powerpoint/2010/main" val="3350910826"/>
              </p:ext>
            </p:extLst>
          </p:nvPr>
        </p:nvGraphicFramePr>
        <p:xfrm>
          <a:off x="283521" y="3600978"/>
          <a:ext cx="8295898" cy="1645920"/>
        </p:xfrm>
        <a:graphic>
          <a:graphicData uri="http://schemas.openxmlformats.org/drawingml/2006/table">
            <a:tbl>
              <a:tblPr firstRow="1" bandRow="1">
                <a:tableStyleId>{5940675A-B579-460E-94D1-54222C63F5DA}</a:tableStyleId>
              </a:tblPr>
              <a:tblGrid>
                <a:gridCol w="1160411">
                  <a:extLst>
                    <a:ext uri="{9D8B030D-6E8A-4147-A177-3AD203B41FA5}">
                      <a16:colId xmlns:a16="http://schemas.microsoft.com/office/drawing/2014/main" val="2993958705"/>
                    </a:ext>
                  </a:extLst>
                </a:gridCol>
                <a:gridCol w="2346797">
                  <a:extLst>
                    <a:ext uri="{9D8B030D-6E8A-4147-A177-3AD203B41FA5}">
                      <a16:colId xmlns:a16="http://schemas.microsoft.com/office/drawing/2014/main" val="3997973237"/>
                    </a:ext>
                  </a:extLst>
                </a:gridCol>
                <a:gridCol w="2346797">
                  <a:extLst>
                    <a:ext uri="{9D8B030D-6E8A-4147-A177-3AD203B41FA5}">
                      <a16:colId xmlns:a16="http://schemas.microsoft.com/office/drawing/2014/main" val="2260664161"/>
                    </a:ext>
                  </a:extLst>
                </a:gridCol>
                <a:gridCol w="2441893">
                  <a:extLst>
                    <a:ext uri="{9D8B030D-6E8A-4147-A177-3AD203B41FA5}">
                      <a16:colId xmlns:a16="http://schemas.microsoft.com/office/drawing/2014/main" val="2697112820"/>
                    </a:ext>
                  </a:extLst>
                </a:gridCol>
              </a:tblGrid>
              <a:tr h="205994">
                <a:tc>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200" dirty="0">
                          <a:latin typeface="Meiryo UI" panose="020B0604030504040204" pitchFamily="50" charset="-128"/>
                          <a:ea typeface="Meiryo UI" panose="020B0604030504040204" pitchFamily="50" charset="-128"/>
                        </a:rPr>
                        <a:t>解決が期待される課題</a:t>
                      </a:r>
                    </a:p>
                  </a:txBody>
                  <a:tcPr>
                    <a:solidFill>
                      <a:schemeClr val="accent1">
                        <a:lumMod val="40000"/>
                        <a:lumOff val="6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テクノロジーのレベル</a:t>
                      </a:r>
                    </a:p>
                  </a:txBody>
                  <a:tcPr>
                    <a:solidFill>
                      <a:schemeClr val="accent1">
                        <a:lumMod val="40000"/>
                        <a:lumOff val="60000"/>
                      </a:schemeClr>
                    </a:solidFill>
                  </a:tcPr>
                </a:tc>
                <a:tc>
                  <a:txBody>
                    <a:bodyPr/>
                    <a:lstStyle/>
                    <a:p>
                      <a:pPr algn="ctr"/>
                      <a:r>
                        <a:rPr kumimoji="1" lang="ja-JP" altLang="en-US" sz="1200" dirty="0">
                          <a:latin typeface="Meiryo UI" panose="020B0604030504040204" pitchFamily="50" charset="-128"/>
                          <a:ea typeface="Meiryo UI" panose="020B0604030504040204" pitchFamily="50" charset="-128"/>
                        </a:rPr>
                        <a:t>海外の実装事例</a:t>
                      </a:r>
                    </a:p>
                  </a:txBody>
                  <a:tcPr>
                    <a:solidFill>
                      <a:schemeClr val="accent1">
                        <a:lumMod val="40000"/>
                        <a:lumOff val="60000"/>
                      </a:schemeClr>
                    </a:solidFill>
                  </a:tcPr>
                </a:tc>
                <a:extLst>
                  <a:ext uri="{0D108BD9-81ED-4DB2-BD59-A6C34878D82A}">
                    <a16:rowId xmlns:a16="http://schemas.microsoft.com/office/drawing/2014/main" val="1186334274"/>
                  </a:ext>
                </a:extLst>
              </a:tr>
              <a:tr h="205994">
                <a:tc>
                  <a:txBody>
                    <a:bodyPr/>
                    <a:lstStyle/>
                    <a:p>
                      <a:r>
                        <a:rPr kumimoji="1" lang="ja-JP" altLang="en-US" sz="1200" b="1" dirty="0">
                          <a:solidFill>
                            <a:schemeClr val="bg1"/>
                          </a:solidFill>
                          <a:latin typeface="Meiryo UI" panose="020B0604030504040204" pitchFamily="50" charset="-128"/>
                          <a:ea typeface="Meiryo UI" panose="020B0604030504040204" pitchFamily="50" charset="-128"/>
                        </a:rPr>
                        <a:t>①予約システム</a:t>
                      </a:r>
                    </a:p>
                  </a:txBody>
                  <a:tcPr>
                    <a:solidFill>
                      <a:schemeClr val="tx1">
                        <a:lumMod val="50000"/>
                        <a:lumOff val="50000"/>
                      </a:schemeClr>
                    </a:solidFill>
                  </a:tcPr>
                </a:tc>
                <a:tc>
                  <a:txBody>
                    <a:bodyPr/>
                    <a:lstStyle/>
                    <a:p>
                      <a:r>
                        <a:rPr kumimoji="1" lang="ja-JP" altLang="en-US" sz="1200" dirty="0">
                          <a:latin typeface="Meiryo UI" panose="020B0604030504040204" pitchFamily="50" charset="-128"/>
                          <a:ea typeface="Meiryo UI" panose="020B0604030504040204" pitchFamily="50" charset="-128"/>
                        </a:rPr>
                        <a:t>オンラインにおける予約</a:t>
                      </a:r>
                    </a:p>
                  </a:txBody>
                  <a:tcPr/>
                </a:tc>
                <a:tc>
                  <a:txBody>
                    <a:bodyPr/>
                    <a:lstStyle/>
                    <a:p>
                      <a:r>
                        <a:rPr kumimoji="1" lang="ja-JP" altLang="en-US" sz="1200" dirty="0">
                          <a:latin typeface="Meiryo UI" panose="020B0604030504040204" pitchFamily="50" charset="-128"/>
                          <a:ea typeface="Meiryo UI" panose="020B0604030504040204" pitchFamily="50" charset="-128"/>
                        </a:rPr>
                        <a:t>既に確立、普及</a:t>
                      </a:r>
                    </a:p>
                  </a:txBody>
                  <a:tcPr/>
                </a:tc>
                <a:tc>
                  <a:txBody>
                    <a:bodyPr/>
                    <a:lstStyle/>
                    <a:p>
                      <a:r>
                        <a:rPr kumimoji="1" lang="ja-JP" altLang="en-US" sz="1200" dirty="0">
                          <a:latin typeface="Meiryo UI" panose="020B0604030504040204" pitchFamily="50" charset="-128"/>
                          <a:ea typeface="Meiryo UI" panose="020B0604030504040204" pitchFamily="50" charset="-128"/>
                        </a:rPr>
                        <a:t>さまざまなサービスで実施</a:t>
                      </a:r>
                    </a:p>
                  </a:txBody>
                  <a:tcPr/>
                </a:tc>
                <a:extLst>
                  <a:ext uri="{0D108BD9-81ED-4DB2-BD59-A6C34878D82A}">
                    <a16:rowId xmlns:a16="http://schemas.microsoft.com/office/drawing/2014/main" val="1077519572"/>
                  </a:ext>
                </a:extLst>
              </a:tr>
              <a:tr h="205994">
                <a:tc>
                  <a:txBody>
                    <a:bodyPr/>
                    <a:lstStyle/>
                    <a:p>
                      <a:r>
                        <a:rPr kumimoji="1" lang="ja-JP" altLang="en-US" sz="1200" b="1" dirty="0">
                          <a:solidFill>
                            <a:schemeClr val="bg1"/>
                          </a:solidFill>
                          <a:latin typeface="Meiryo UI" panose="020B0604030504040204" pitchFamily="50" charset="-128"/>
                          <a:ea typeface="Meiryo UI" panose="020B0604030504040204" pitchFamily="50" charset="-128"/>
                        </a:rPr>
                        <a:t>②決済手段</a:t>
                      </a:r>
                    </a:p>
                  </a:txBody>
                  <a:tcPr>
                    <a:solidFill>
                      <a:schemeClr val="tx1">
                        <a:lumMod val="50000"/>
                        <a:lumOff val="50000"/>
                      </a:schemeClr>
                    </a:solidFill>
                  </a:tcPr>
                </a:tc>
                <a:tc>
                  <a:txBody>
                    <a:bodyPr/>
                    <a:lstStyle/>
                    <a:p>
                      <a:r>
                        <a:rPr kumimoji="1" lang="ja-JP" altLang="en-US" sz="1200" dirty="0">
                          <a:latin typeface="Meiryo UI" panose="020B0604030504040204" pitchFamily="50" charset="-128"/>
                          <a:ea typeface="Meiryo UI" panose="020B0604030504040204" pitchFamily="50" charset="-128"/>
                        </a:rPr>
                        <a:t>セキュリティを確保しつつ、オンライン上でのクレジットカード、電子マネー等による決済手段</a:t>
                      </a:r>
                    </a:p>
                  </a:txBody>
                  <a:tcPr/>
                </a:tc>
                <a:tc>
                  <a:txBody>
                    <a:bodyPr/>
                    <a:lstStyle/>
                    <a:p>
                      <a:r>
                        <a:rPr kumimoji="1" lang="ja-JP" altLang="en-US" sz="1200" dirty="0">
                          <a:latin typeface="Meiryo UI" panose="020B0604030504040204" pitchFamily="50" charset="-128"/>
                          <a:ea typeface="Meiryo UI" panose="020B0604030504040204" pitchFamily="50" charset="-128"/>
                        </a:rPr>
                        <a:t>既に確立、普及</a:t>
                      </a:r>
                    </a:p>
                  </a:txBody>
                  <a:tcPr/>
                </a:tc>
                <a:tc>
                  <a:txBody>
                    <a:bodyPr/>
                    <a:lstStyle/>
                    <a:p>
                      <a:r>
                        <a:rPr kumimoji="1" lang="ja-JP" altLang="en-US" sz="1200" dirty="0">
                          <a:latin typeface="Meiryo UI" panose="020B0604030504040204" pitchFamily="50" charset="-128"/>
                          <a:ea typeface="Meiryo UI" panose="020B0604030504040204" pitchFamily="50" charset="-128"/>
                        </a:rPr>
                        <a:t>さまざまなサービスで実施</a:t>
                      </a:r>
                    </a:p>
                  </a:txBody>
                  <a:tcPr/>
                </a:tc>
                <a:extLst>
                  <a:ext uri="{0D108BD9-81ED-4DB2-BD59-A6C34878D82A}">
                    <a16:rowId xmlns:a16="http://schemas.microsoft.com/office/drawing/2014/main" val="384897535"/>
                  </a:ext>
                </a:extLst>
              </a:tr>
              <a:tr h="205994">
                <a:tc>
                  <a:txBody>
                    <a:bodyPr/>
                    <a:lstStyle/>
                    <a:p>
                      <a:r>
                        <a:rPr kumimoji="1" lang="ja-JP" altLang="en-US" sz="1200" b="1" dirty="0">
                          <a:solidFill>
                            <a:schemeClr val="bg1"/>
                          </a:solidFill>
                          <a:latin typeface="Meiryo UI" panose="020B0604030504040204" pitchFamily="50" charset="-128"/>
                          <a:ea typeface="Meiryo UI" panose="020B0604030504040204" pitchFamily="50" charset="-128"/>
                        </a:rPr>
                        <a:t>③本人確認</a:t>
                      </a:r>
                    </a:p>
                  </a:txBody>
                  <a:tcPr>
                    <a:solidFill>
                      <a:schemeClr val="tx1">
                        <a:lumMod val="50000"/>
                        <a:lumOff val="50000"/>
                      </a:schemeClr>
                    </a:solidFill>
                  </a:tcPr>
                </a:tc>
                <a:tc>
                  <a:txBody>
                    <a:bodyPr/>
                    <a:lstStyle/>
                    <a:p>
                      <a:r>
                        <a:rPr kumimoji="1" lang="ja-JP" altLang="en-US" sz="1200" dirty="0">
                          <a:latin typeface="Meiryo UI" panose="020B0604030504040204" pitchFamily="50" charset="-128"/>
                          <a:ea typeface="Meiryo UI" panose="020B0604030504040204" pitchFamily="50" charset="-128"/>
                        </a:rPr>
                        <a:t>オンライン上での公的な本人確認（公的個人認証）手段の整備</a:t>
                      </a:r>
                    </a:p>
                  </a:txBody>
                  <a:tcPr/>
                </a:tc>
                <a:tc>
                  <a:txBody>
                    <a:bodyPr/>
                    <a:lstStyle/>
                    <a:p>
                      <a:r>
                        <a:rPr kumimoji="1" lang="ja-JP" altLang="en-US" sz="1200" dirty="0">
                          <a:latin typeface="Meiryo UI" panose="020B0604030504040204" pitchFamily="50" charset="-128"/>
                          <a:ea typeface="Meiryo UI" panose="020B0604030504040204" pitchFamily="50" charset="-128"/>
                        </a:rPr>
                        <a:t>地方公共団体情報システム機構（</a:t>
                      </a:r>
                      <a:r>
                        <a:rPr kumimoji="1" lang="en-US" altLang="ja-JP" sz="1200" dirty="0">
                          <a:latin typeface="Meiryo UI" panose="020B0604030504040204" pitchFamily="50" charset="-128"/>
                          <a:ea typeface="Meiryo UI" panose="020B0604030504040204" pitchFamily="50" charset="-128"/>
                        </a:rPr>
                        <a:t>J-LIS)</a:t>
                      </a:r>
                      <a:r>
                        <a:rPr kumimoji="1" lang="ja-JP" altLang="en-US" sz="1200" dirty="0">
                          <a:latin typeface="Meiryo UI" panose="020B0604030504040204" pitchFamily="50" charset="-128"/>
                          <a:ea typeface="Meiryo UI" panose="020B0604030504040204" pitchFamily="50" charset="-128"/>
                        </a:rPr>
                        <a:t>による認証システム稼働</a:t>
                      </a:r>
                    </a:p>
                  </a:txBody>
                  <a:tcPr/>
                </a:tc>
                <a:tc>
                  <a:txBody>
                    <a:bodyPr/>
                    <a:lstStyle/>
                    <a:p>
                      <a:r>
                        <a:rPr kumimoji="1" lang="ja-JP" altLang="en-US" sz="1200" dirty="0">
                          <a:latin typeface="Meiryo UI" panose="020B0604030504040204" pitchFamily="50" charset="-128"/>
                          <a:ea typeface="Meiryo UI" panose="020B0604030504040204" pitchFamily="50" charset="-128"/>
                        </a:rPr>
                        <a:t>エストニア、韓国、シンガポール</a:t>
                      </a:r>
                    </a:p>
                  </a:txBody>
                  <a:tcPr/>
                </a:tc>
                <a:extLst>
                  <a:ext uri="{0D108BD9-81ED-4DB2-BD59-A6C34878D82A}">
                    <a16:rowId xmlns:a16="http://schemas.microsoft.com/office/drawing/2014/main" val="978372120"/>
                  </a:ext>
                </a:extLst>
              </a:tr>
            </a:tbl>
          </a:graphicData>
        </a:graphic>
      </p:graphicFrame>
      <p:sp>
        <p:nvSpPr>
          <p:cNvPr id="21" name="角丸四角形 20"/>
          <p:cNvSpPr/>
          <p:nvPr/>
        </p:nvSpPr>
        <p:spPr>
          <a:xfrm>
            <a:off x="114899" y="5332063"/>
            <a:ext cx="8671067" cy="1440000"/>
          </a:xfrm>
          <a:prstGeom prst="roundRect">
            <a:avLst>
              <a:gd name="adj" fmla="val 9932"/>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smtClean="0">
                <a:solidFill>
                  <a:schemeClr val="tx1"/>
                </a:solidFill>
                <a:latin typeface="Meiryo UI" panose="020B0604030504040204" pitchFamily="50" charset="-128"/>
                <a:ea typeface="Meiryo UI" panose="020B0604030504040204" pitchFamily="50" charset="-128"/>
              </a:rPr>
              <a:t>　</a:t>
            </a:r>
            <a:r>
              <a:rPr kumimoji="1" lang="en-US" altLang="ja-JP" sz="1600" b="1" dirty="0" smtClean="0">
                <a:solidFill>
                  <a:schemeClr val="tx1"/>
                </a:solidFill>
                <a:latin typeface="Meiryo UI" panose="020B0604030504040204" pitchFamily="50" charset="-128"/>
                <a:ea typeface="Meiryo UI" panose="020B0604030504040204" pitchFamily="50" charset="-128"/>
              </a:rPr>
              <a:t>【</a:t>
            </a:r>
            <a:r>
              <a:rPr kumimoji="1" lang="ja-JP" altLang="en-US" sz="1600" b="1" dirty="0">
                <a:solidFill>
                  <a:schemeClr val="tx1"/>
                </a:solidFill>
                <a:latin typeface="Meiryo UI" panose="020B0604030504040204" pitchFamily="50" charset="-128"/>
                <a:ea typeface="Meiryo UI" panose="020B0604030504040204" pitchFamily="50" charset="-128"/>
              </a:rPr>
              <a:t>まとめ</a:t>
            </a:r>
            <a:r>
              <a:rPr kumimoji="1" lang="en-US" altLang="ja-JP" sz="1600" b="1" dirty="0">
                <a:solidFill>
                  <a:schemeClr val="tx1"/>
                </a:solidFill>
                <a:latin typeface="Meiryo UI" panose="020B0604030504040204" pitchFamily="50" charset="-128"/>
                <a:ea typeface="Meiryo UI" panose="020B0604030504040204" pitchFamily="50" charset="-128"/>
              </a:rPr>
              <a:t>】</a:t>
            </a:r>
          </a:p>
          <a:p>
            <a:pPr marL="285750" indent="-285750">
              <a:buFont typeface="Wingdings" panose="05000000000000000000" pitchFamily="2" charset="2"/>
              <a:buChar char="ü"/>
            </a:pPr>
            <a:r>
              <a:rPr kumimoji="1" lang="ja-JP" altLang="en-US" sz="1400" dirty="0" smtClean="0">
                <a:solidFill>
                  <a:schemeClr val="tx1"/>
                </a:solidFill>
                <a:latin typeface="Meiryo UI" panose="020B0604030504040204" pitchFamily="50" charset="-128"/>
                <a:ea typeface="Meiryo UI" panose="020B0604030504040204" pitchFamily="50" charset="-128"/>
              </a:rPr>
              <a:t>自治体における住民票を始めとする各種申請や、公共施設の予約手続きは、一部のデジタル先進自治体を除き、直接窓口に行く必要があったり、支払いは現金が原則であったりすることが多い。</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ja-JP" altLang="en-US" sz="1400" dirty="0" smtClean="0">
                <a:solidFill>
                  <a:schemeClr val="tx1"/>
                </a:solidFill>
                <a:latin typeface="Meiryo UI" panose="020B0604030504040204" pitchFamily="50" charset="-128"/>
                <a:ea typeface="Meiryo UI" panose="020B0604030504040204" pitchFamily="50" charset="-128"/>
              </a:rPr>
              <a:t>他方で、インターネットやスマートフォン</a:t>
            </a:r>
            <a:r>
              <a:rPr kumimoji="1" lang="ja-JP" altLang="en-US" sz="1400" dirty="0">
                <a:solidFill>
                  <a:schemeClr val="tx1"/>
                </a:solidFill>
                <a:latin typeface="Meiryo UI" panose="020B0604030504040204" pitchFamily="50" charset="-128"/>
                <a:ea typeface="Meiryo UI" panose="020B0604030504040204" pitchFamily="50" charset="-128"/>
              </a:rPr>
              <a:t>の</a:t>
            </a:r>
            <a:r>
              <a:rPr kumimoji="1" lang="ja-JP" altLang="en-US" sz="1400" dirty="0" smtClean="0">
                <a:solidFill>
                  <a:schemeClr val="tx1"/>
                </a:solidFill>
                <a:latin typeface="Meiryo UI" panose="020B0604030504040204" pitchFamily="50" charset="-128"/>
                <a:ea typeface="Meiryo UI" panose="020B0604030504040204" pitchFamily="50" charset="-128"/>
              </a:rPr>
              <a:t>普及により、便利</a:t>
            </a:r>
            <a:r>
              <a:rPr kumimoji="1" lang="ja-JP" altLang="en-US" sz="1400" dirty="0">
                <a:solidFill>
                  <a:schemeClr val="tx1"/>
                </a:solidFill>
                <a:latin typeface="Meiryo UI" panose="020B0604030504040204" pitchFamily="50" charset="-128"/>
                <a:ea typeface="Meiryo UI" panose="020B0604030504040204" pitchFamily="50" charset="-128"/>
              </a:rPr>
              <a:t>なサービスが</a:t>
            </a:r>
            <a:r>
              <a:rPr kumimoji="1" lang="ja-JP" altLang="en-US" sz="1400" dirty="0" smtClean="0">
                <a:solidFill>
                  <a:schemeClr val="tx1"/>
                </a:solidFill>
                <a:latin typeface="Meiryo UI" panose="020B0604030504040204" pitchFamily="50" charset="-128"/>
                <a:ea typeface="Meiryo UI" panose="020B0604030504040204" pitchFamily="50" charset="-128"/>
              </a:rPr>
              <a:t>誕生し、手続きの簡素化や</a:t>
            </a:r>
            <a:r>
              <a:rPr kumimoji="1" lang="ja-JP" altLang="en-US" sz="1400" dirty="0">
                <a:solidFill>
                  <a:schemeClr val="tx1"/>
                </a:solidFill>
                <a:latin typeface="Meiryo UI" panose="020B0604030504040204" pitchFamily="50" charset="-128"/>
                <a:ea typeface="Meiryo UI" panose="020B0604030504040204" pitchFamily="50" charset="-128"/>
              </a:rPr>
              <a:t>待ち時間の短縮など</a:t>
            </a:r>
            <a:r>
              <a:rPr kumimoji="1" lang="ja-JP" altLang="en-US" sz="1400" dirty="0" smtClean="0">
                <a:solidFill>
                  <a:schemeClr val="tx1"/>
                </a:solidFill>
                <a:latin typeface="Meiryo UI" panose="020B0604030504040204" pitchFamily="50" charset="-128"/>
                <a:ea typeface="Meiryo UI" panose="020B0604030504040204" pitchFamily="50" charset="-128"/>
              </a:rPr>
              <a:t>が技術上可能に。先進的な自治体では</a:t>
            </a:r>
            <a:r>
              <a:rPr kumimoji="1" lang="en-US" altLang="ja-JP" sz="1400" dirty="0" smtClean="0">
                <a:solidFill>
                  <a:schemeClr val="tx1"/>
                </a:solidFill>
                <a:latin typeface="Meiryo UI" panose="020B0604030504040204" pitchFamily="50" charset="-128"/>
                <a:ea typeface="Meiryo UI" panose="020B0604030504040204" pitchFamily="50" charset="-128"/>
              </a:rPr>
              <a:t>ICT</a:t>
            </a:r>
            <a:r>
              <a:rPr kumimoji="1" lang="ja-JP" altLang="en-US" sz="1400" dirty="0" smtClean="0">
                <a:solidFill>
                  <a:schemeClr val="tx1"/>
                </a:solidFill>
                <a:latin typeface="Meiryo UI" panose="020B0604030504040204" pitchFamily="50" charset="-128"/>
                <a:ea typeface="Meiryo UI" panose="020B0604030504040204" pitchFamily="50" charset="-128"/>
              </a:rPr>
              <a:t>技術を使った行政サービスの改善に取り組んでいる。</a:t>
            </a:r>
            <a:endParaRPr kumimoji="1" lang="en-US" altLang="ja-JP" sz="1400" dirty="0" smtClean="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ja-JP" altLang="en-US" sz="1400" dirty="0" smtClean="0">
                <a:solidFill>
                  <a:schemeClr val="tx1"/>
                </a:solidFill>
                <a:latin typeface="Meiryo UI" panose="020B0604030504040204" pitchFamily="50" charset="-128"/>
                <a:ea typeface="Meiryo UI" panose="020B0604030504040204" pitchFamily="50" charset="-128"/>
              </a:rPr>
              <a:t>大阪においても、先進自治体の取組みをさらに広げ、利用者の利便性向上を図る「行政手続きの電子化」を目指す</a:t>
            </a:r>
            <a:endParaRPr kumimoji="1" lang="en-US" altLang="ja-JP" sz="1400" dirty="0">
              <a:solidFill>
                <a:schemeClr val="tx1"/>
              </a:solidFill>
              <a:latin typeface="Meiryo UI" panose="020B0604030504040204" pitchFamily="50" charset="-128"/>
              <a:ea typeface="Meiryo UI" panose="020B0604030504040204" pitchFamily="50" charset="-128"/>
            </a:endParaRPr>
          </a:p>
        </p:txBody>
      </p:sp>
      <p:graphicFrame>
        <p:nvGraphicFramePr>
          <p:cNvPr id="7" name="グラフ 6"/>
          <p:cNvGraphicFramePr/>
          <p:nvPr>
            <p:extLst>
              <p:ext uri="{D42A27DB-BD31-4B8C-83A1-F6EECF244321}">
                <p14:modId xmlns:p14="http://schemas.microsoft.com/office/powerpoint/2010/main" val="2185217534"/>
              </p:ext>
            </p:extLst>
          </p:nvPr>
        </p:nvGraphicFramePr>
        <p:xfrm>
          <a:off x="5219388" y="1039297"/>
          <a:ext cx="2879584" cy="2129598"/>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5517752" y="732416"/>
            <a:ext cx="2658100" cy="261610"/>
          </a:xfrm>
          <a:prstGeom prst="rect">
            <a:avLst/>
          </a:prstGeom>
          <a:noFill/>
        </p:spPr>
        <p:txBody>
          <a:bodyPr wrap="none" rtlCol="0">
            <a:spAutoFit/>
          </a:bodyPr>
          <a:lstStyle/>
          <a:p>
            <a:r>
              <a:rPr kumimoji="1" lang="ja-JP" altLang="en-US" sz="1100" b="1" dirty="0" smtClean="0">
                <a:latin typeface="Meiryo UI" panose="020B0604030504040204" pitchFamily="50" charset="-128"/>
                <a:ea typeface="Meiryo UI" panose="020B0604030504040204" pitchFamily="50" charset="-128"/>
              </a:rPr>
              <a:t>診療までの待ち時間と満足度（単位</a:t>
            </a:r>
            <a:r>
              <a:rPr kumimoji="1" lang="en-US" altLang="ja-JP" sz="1100" b="1" dirty="0" smtClean="0">
                <a:latin typeface="Meiryo UI" panose="020B0604030504040204" pitchFamily="50" charset="-128"/>
                <a:ea typeface="Meiryo UI" panose="020B0604030504040204" pitchFamily="50" charset="-128"/>
              </a:rPr>
              <a:t>:</a:t>
            </a:r>
            <a:r>
              <a:rPr kumimoji="1" lang="ja-JP" altLang="en-US" sz="1100" b="1" dirty="0" smtClean="0">
                <a:latin typeface="Meiryo UI" panose="020B0604030504040204" pitchFamily="50" charset="-128"/>
                <a:ea typeface="Meiryo UI" panose="020B0604030504040204" pitchFamily="50" charset="-128"/>
              </a:rPr>
              <a:t>％）</a:t>
            </a:r>
            <a:endParaRPr kumimoji="1" lang="ja-JP" altLang="en-US" sz="11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370154" y="1838723"/>
            <a:ext cx="1008609" cy="369332"/>
          </a:xfrm>
          <a:prstGeom prst="rect">
            <a:avLst/>
          </a:prstGeom>
          <a:noFill/>
        </p:spPr>
        <p:txBody>
          <a:bodyPr wrap="none" rtlCol="0">
            <a:spAutoFit/>
          </a:bodyPr>
          <a:lstStyle/>
          <a:p>
            <a:pPr algn="ctr"/>
            <a:r>
              <a:rPr kumimoji="1" lang="ja-JP" altLang="en-US" sz="1000" dirty="0" smtClean="0">
                <a:latin typeface="Meiryo UI" panose="020B0604030504040204" pitchFamily="50" charset="-128"/>
                <a:ea typeface="Meiryo UI" panose="020B0604030504040204" pitchFamily="50" charset="-128"/>
              </a:rPr>
              <a:t>患者数比率</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（棒フラフ</a:t>
            </a:r>
            <a:r>
              <a:rPr kumimoji="1" lang="ja-JP" altLang="en-US" sz="800" dirty="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左軸）</a:t>
            </a:r>
            <a:endParaRPr kumimoji="1" lang="ja-JP" altLang="en-US" sz="800"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6550978" y="1098275"/>
            <a:ext cx="1225015" cy="369332"/>
          </a:xfrm>
          <a:prstGeom prst="rect">
            <a:avLst/>
          </a:prstGeom>
          <a:noFill/>
        </p:spPr>
        <p:txBody>
          <a:bodyPr wrap="none" rtlCol="0">
            <a:spAutoFit/>
          </a:bodyPr>
          <a:lstStyle/>
          <a:p>
            <a:pPr algn="ctr"/>
            <a:r>
              <a:rPr kumimoji="1" lang="ja-JP" altLang="en-US" sz="1000" dirty="0" smtClean="0">
                <a:latin typeface="Meiryo UI" panose="020B0604030504040204" pitchFamily="50" charset="-128"/>
                <a:ea typeface="Meiryo UI" panose="020B0604030504040204" pitchFamily="50" charset="-128"/>
              </a:rPr>
              <a:t>満足</a:t>
            </a:r>
            <a:r>
              <a:rPr kumimoji="1" lang="ja-JP" altLang="en-US" sz="1000" dirty="0">
                <a:latin typeface="Meiryo UI" panose="020B0604030504040204" pitchFamily="50" charset="-128"/>
                <a:ea typeface="Meiryo UI" panose="020B0604030504040204" pitchFamily="50" charset="-128"/>
              </a:rPr>
              <a:t>度</a:t>
            </a:r>
            <a:endParaRPr kumimoji="1" lang="en-US" altLang="ja-JP" sz="1000" dirty="0" smtClean="0">
              <a:latin typeface="Meiryo UI" panose="020B0604030504040204" pitchFamily="50" charset="-128"/>
              <a:ea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rPr>
              <a:t>（折れ線フラフ：右軸）</a:t>
            </a:r>
            <a:endParaRPr kumimoji="1" lang="ja-JP" altLang="en-US" sz="800" dirty="0">
              <a:latin typeface="Meiryo UI" panose="020B0604030504040204" pitchFamily="50" charset="-128"/>
              <a:ea typeface="Meiryo UI" panose="020B0604030504040204" pitchFamily="50" charset="-128"/>
            </a:endParaRPr>
          </a:p>
        </p:txBody>
      </p:sp>
      <p:cxnSp>
        <p:nvCxnSpPr>
          <p:cNvPr id="24" name="直線コネクタ 23"/>
          <p:cNvCxnSpPr/>
          <p:nvPr/>
        </p:nvCxnSpPr>
        <p:spPr>
          <a:xfrm flipH="1">
            <a:off x="6126480" y="1322130"/>
            <a:ext cx="424498" cy="5080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flipV="1">
            <a:off x="5251204" y="1941158"/>
            <a:ext cx="4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角丸四角形吹き出し 29"/>
          <p:cNvSpPr/>
          <p:nvPr/>
        </p:nvSpPr>
        <p:spPr>
          <a:xfrm>
            <a:off x="8193183" y="1357275"/>
            <a:ext cx="914400" cy="1029953"/>
          </a:xfrm>
          <a:prstGeom prst="wedgeRoundRectCallout">
            <a:avLst>
              <a:gd name="adj1" fmla="val -72178"/>
              <a:gd name="adj2" fmla="val -1758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chemeClr val="tx1"/>
                </a:solidFill>
                <a:latin typeface="Meiryo UI" panose="020B0604030504040204" pitchFamily="50" charset="-128"/>
                <a:ea typeface="Meiryo UI" panose="020B0604030504040204" pitchFamily="50" charset="-128"/>
              </a:rPr>
              <a:t>待ち時間が</a:t>
            </a:r>
            <a:r>
              <a:rPr kumimoji="1" lang="en-US" altLang="ja-JP" sz="1000">
                <a:solidFill>
                  <a:schemeClr val="tx1"/>
                </a:solidFill>
                <a:latin typeface="Meiryo UI" panose="020B0604030504040204" pitchFamily="50" charset="-128"/>
                <a:ea typeface="Meiryo UI" panose="020B0604030504040204" pitchFamily="50" charset="-128"/>
              </a:rPr>
              <a:t>1</a:t>
            </a:r>
            <a:r>
              <a:rPr kumimoji="1" lang="ja-JP" altLang="en-US" sz="1000">
                <a:solidFill>
                  <a:schemeClr val="tx1"/>
                </a:solidFill>
                <a:latin typeface="Meiryo UI" panose="020B0604030504040204" pitchFamily="50" charset="-128"/>
                <a:ea typeface="Meiryo UI" panose="020B0604030504040204" pitchFamily="50" charset="-128"/>
              </a:rPr>
              <a:t>時間を超えると満足度は</a:t>
            </a:r>
            <a:r>
              <a:rPr kumimoji="1" lang="en-US" altLang="ja-JP" sz="1000">
                <a:solidFill>
                  <a:schemeClr val="tx1"/>
                </a:solidFill>
                <a:latin typeface="Meiryo UI" panose="020B0604030504040204" pitchFamily="50" charset="-128"/>
                <a:ea typeface="Meiryo UI" panose="020B0604030504040204" pitchFamily="50" charset="-128"/>
              </a:rPr>
              <a:t>1</a:t>
            </a:r>
            <a:r>
              <a:rPr kumimoji="1" lang="ja-JP" altLang="en-US" sz="1000">
                <a:solidFill>
                  <a:schemeClr val="tx1"/>
                </a:solidFill>
                <a:latin typeface="Meiryo UI" panose="020B0604030504040204" pitchFamily="50" charset="-128"/>
                <a:ea typeface="Meiryo UI" panose="020B0604030504040204" pitchFamily="50" charset="-128"/>
              </a:rPr>
              <a:t>割前後に下がる</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5445940" y="3111308"/>
            <a:ext cx="2319866"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rPr>
              <a:t>出典：</a:t>
            </a:r>
            <a:r>
              <a:rPr lang="zh-TW" altLang="en-US" sz="900" dirty="0" smtClean="0">
                <a:latin typeface="Meiryo UI" panose="020B0604030504040204" pitchFamily="50" charset="-128"/>
                <a:ea typeface="Meiryo UI" panose="020B0604030504040204" pitchFamily="50" charset="-128"/>
              </a:rPr>
              <a:t>受療</a:t>
            </a:r>
            <a:r>
              <a:rPr lang="zh-TW" altLang="en-US" sz="900" dirty="0">
                <a:latin typeface="Meiryo UI" panose="020B0604030504040204" pitchFamily="50" charset="-128"/>
                <a:ea typeface="Meiryo UI" panose="020B0604030504040204" pitchFamily="50" charset="-128"/>
              </a:rPr>
              <a:t>行動</a:t>
            </a:r>
            <a:r>
              <a:rPr lang="zh-TW" altLang="en-US" sz="900" dirty="0" smtClean="0">
                <a:latin typeface="Meiryo UI" panose="020B0604030504040204" pitchFamily="50" charset="-128"/>
                <a:ea typeface="Meiryo UI" panose="020B0604030504040204" pitchFamily="50" charset="-128"/>
              </a:rPr>
              <a:t>調査</a:t>
            </a:r>
            <a:r>
              <a:rPr lang="en-US" altLang="ja-JP" sz="900" dirty="0" smtClean="0">
                <a:latin typeface="Meiryo UI" panose="020B0604030504040204" pitchFamily="50" charset="-128"/>
                <a:ea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rPr>
              <a:t>（厚生労働省）</a:t>
            </a:r>
            <a:endParaRPr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2474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35361" y="2007919"/>
            <a:ext cx="6615925" cy="1754326"/>
          </a:xfrm>
          <a:prstGeom prst="rect">
            <a:avLst/>
          </a:prstGeom>
        </p:spPr>
        <p:txBody>
          <a:bodyPr wrap="square">
            <a:spAutoFit/>
          </a:bodyPr>
          <a:lstStyle/>
          <a:p>
            <a:pPr algn="ctr"/>
            <a:r>
              <a:rPr lang="ja-JP" altLang="en-US" sz="3200" b="1" dirty="0">
                <a:latin typeface="Meiryo UI" panose="020B0604030504040204" pitchFamily="50" charset="-128"/>
                <a:ea typeface="Meiryo UI" panose="020B0604030504040204" pitchFamily="50" charset="-128"/>
              </a:rPr>
              <a:t>第３章　スマートシティ</a:t>
            </a:r>
            <a:r>
              <a:rPr lang="ja-JP" altLang="en-US" sz="3200" b="1" dirty="0" smtClean="0">
                <a:latin typeface="Meiryo UI" panose="020B0604030504040204" pitchFamily="50" charset="-128"/>
                <a:ea typeface="Meiryo UI" panose="020B0604030504040204" pitchFamily="50" charset="-128"/>
              </a:rPr>
              <a:t>戦略を</a:t>
            </a:r>
            <a:endParaRPr lang="en-US" altLang="ja-JP" sz="3200" b="1" dirty="0">
              <a:latin typeface="Meiryo UI" panose="020B0604030504040204" pitchFamily="50" charset="-128"/>
              <a:ea typeface="Meiryo UI" panose="020B0604030504040204" pitchFamily="50" charset="-128"/>
            </a:endParaRPr>
          </a:p>
          <a:p>
            <a:pPr algn="ctr"/>
            <a:r>
              <a:rPr lang="ja-JP" altLang="en-US" sz="3200" b="1" dirty="0">
                <a:latin typeface="Meiryo UI" panose="020B0604030504040204" pitchFamily="50" charset="-128"/>
                <a:ea typeface="Meiryo UI" panose="020B0604030504040204" pitchFamily="50" charset="-128"/>
              </a:rPr>
              <a:t>　　</a:t>
            </a:r>
            <a:r>
              <a:rPr lang="ja-JP" altLang="en-US" sz="3200" b="1" dirty="0" smtClean="0">
                <a:latin typeface="Meiryo UI" panose="020B0604030504040204" pitchFamily="50" charset="-128"/>
                <a:ea typeface="Meiryo UI" panose="020B0604030504040204" pitchFamily="50" charset="-128"/>
              </a:rPr>
              <a:t> </a:t>
            </a:r>
            <a:r>
              <a:rPr lang="ja-JP" altLang="en-US" sz="3200" b="1" dirty="0">
                <a:latin typeface="Meiryo UI" panose="020B0604030504040204" pitchFamily="50" charset="-128"/>
                <a:ea typeface="Meiryo UI" panose="020B0604030504040204" pitchFamily="50" charset="-128"/>
              </a:rPr>
              <a:t>　　　どのように進めるのか</a:t>
            </a:r>
            <a:endParaRPr lang="en-US" altLang="ja-JP" sz="3200" b="1" dirty="0">
              <a:latin typeface="Meiryo UI" panose="020B0604030504040204" pitchFamily="50" charset="-128"/>
              <a:ea typeface="Meiryo UI" panose="020B0604030504040204" pitchFamily="50" charset="-128"/>
            </a:endParaRPr>
          </a:p>
          <a:p>
            <a:pPr algn="ctr"/>
            <a:endParaRPr lang="en-US" altLang="ja-JP" sz="1200" b="1" dirty="0">
              <a:latin typeface="Meiryo UI" panose="020B0604030504040204" pitchFamily="50" charset="-128"/>
              <a:ea typeface="Meiryo UI" panose="020B0604030504040204" pitchFamily="50" charset="-128"/>
            </a:endParaRPr>
          </a:p>
          <a:p>
            <a:pPr algn="ctr"/>
            <a:r>
              <a:rPr lang="en-US" altLang="ja-JP" sz="3200" b="1" dirty="0">
                <a:latin typeface="Meiryo UI" panose="020B0604030504040204" pitchFamily="50" charset="-128"/>
                <a:ea typeface="Meiryo UI" panose="020B0604030504040204" pitchFamily="50" charset="-128"/>
              </a:rPr>
              <a:t>【HOW】</a:t>
            </a:r>
            <a:endParaRPr lang="ja-JP" altLang="en-US" sz="32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24352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C465A99-8E96-47E3-A009-17C8748A05EF}"/>
              </a:ext>
            </a:extLst>
          </p:cNvPr>
          <p:cNvSpPr>
            <a:spLocks noGrp="1"/>
          </p:cNvSpPr>
          <p:nvPr>
            <p:ph type="sldNum" sz="quarter" idx="12"/>
          </p:nvPr>
        </p:nvSpPr>
        <p:spPr>
          <a:xfrm>
            <a:off x="6973159" y="6384060"/>
            <a:ext cx="2057400" cy="365125"/>
          </a:xfrm>
        </p:spPr>
        <p:txBody>
          <a:bodyPr>
            <a:normAutofit/>
          </a:bodyPr>
          <a:lstStyle/>
          <a:p>
            <a:fld id="{16CAA1F7-03B4-4FB3-9DB5-91F3A0C0A1B4}" type="slidenum">
              <a:rPr kumimoji="1" lang="ja-JP" altLang="en-US" sz="1200" smtClean="0"/>
              <a:pPr/>
              <a:t>24</a:t>
            </a:fld>
            <a:endParaRPr kumimoji="1" lang="ja-JP" altLang="en-US" sz="1200" dirty="0"/>
          </a:p>
        </p:txBody>
      </p:sp>
      <p:sp>
        <p:nvSpPr>
          <p:cNvPr id="8" name="正方形/長方形 7"/>
          <p:cNvSpPr/>
          <p:nvPr/>
        </p:nvSpPr>
        <p:spPr>
          <a:xfrm>
            <a:off x="651862" y="370171"/>
            <a:ext cx="8037649" cy="623405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smtClean="0">
                <a:solidFill>
                  <a:schemeClr val="tx1"/>
                </a:solidFill>
                <a:latin typeface="Meiryo UI" panose="020B0604030504040204" pitchFamily="50" charset="-128"/>
                <a:ea typeface="Meiryo UI" panose="020B0604030504040204" pitchFamily="50" charset="-128"/>
              </a:rPr>
              <a:t>１</a:t>
            </a:r>
            <a:r>
              <a:rPr lang="ja-JP" altLang="en-US" sz="1600" b="1" dirty="0">
                <a:solidFill>
                  <a:schemeClr val="tx1"/>
                </a:solidFill>
                <a:latin typeface="Meiryo UI" panose="020B0604030504040204" pitchFamily="50" charset="-128"/>
                <a:ea typeface="Meiryo UI" panose="020B0604030504040204" pitchFamily="50" charset="-128"/>
              </a:rPr>
              <a:t>．大阪モデルのスマートシティの基本姿勢</a:t>
            </a:r>
            <a:endParaRPr lang="en-US" altLang="ja-JP" sz="1600" b="1"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a:solidFill>
                  <a:schemeClr val="tx1"/>
                </a:solidFill>
                <a:latin typeface="Meiryo UI" panose="020B0604030504040204" pitchFamily="50" charset="-128"/>
                <a:ea typeface="Meiryo UI" panose="020B0604030504040204" pitchFamily="50" charset="-128"/>
              </a:rPr>
              <a:t>大阪モデルのスマートシティは、内外のベンチャー、企業、大学と広く協業を行い、世界におけるスマートシティの先進的地位に至ることをめざす。その際の基本姿勢としては、次の</a:t>
            </a:r>
            <a:r>
              <a:rPr lang="en-US" altLang="ja-JP" sz="1600" dirty="0">
                <a:solidFill>
                  <a:schemeClr val="tx1"/>
                </a:solidFill>
                <a:latin typeface="Meiryo UI" panose="020B0604030504040204" pitchFamily="50" charset="-128"/>
                <a:ea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rPr>
              <a:t>点を重視。</a:t>
            </a:r>
            <a:endParaRPr lang="en-US" altLang="ja-JP" sz="1600" dirty="0">
              <a:solidFill>
                <a:schemeClr val="tx1"/>
              </a:solidFill>
              <a:latin typeface="Meiryo UI" panose="020B0604030504040204" pitchFamily="50" charset="-128"/>
              <a:ea typeface="Meiryo UI" panose="020B0604030504040204" pitchFamily="50" charset="-128"/>
            </a:endParaRPr>
          </a:p>
          <a:p>
            <a:pPr marL="285750" indent="-285750"/>
            <a:endParaRPr lang="en-US" altLang="ja-JP" sz="600" dirty="0" smtClean="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① 住民</a:t>
            </a:r>
            <a:r>
              <a:rPr lang="ja-JP" altLang="en-US" sz="1600" b="1" dirty="0">
                <a:solidFill>
                  <a:schemeClr val="tx1"/>
                </a:solidFill>
                <a:latin typeface="Meiryo UI" panose="020B0604030504040204" pitchFamily="50" charset="-128"/>
                <a:ea typeface="Meiryo UI" panose="020B0604030504040204" pitchFamily="50" charset="-128"/>
              </a:rPr>
              <a:t>目線・等身大</a:t>
            </a:r>
            <a:r>
              <a:rPr lang="ja-JP" altLang="en-US" sz="1600" b="1" dirty="0" smtClean="0">
                <a:solidFill>
                  <a:schemeClr val="tx1"/>
                </a:solidFill>
                <a:latin typeface="Meiryo UI" panose="020B0604030504040204" pitchFamily="50" charset="-128"/>
                <a:ea typeface="Meiryo UI" panose="020B0604030504040204" pitchFamily="50" charset="-128"/>
              </a:rPr>
              <a:t>の</a:t>
            </a:r>
            <a:r>
              <a:rPr lang="en-US" altLang="ja-JP" sz="1600" b="1" dirty="0" err="1" smtClean="0">
                <a:solidFill>
                  <a:schemeClr val="tx1"/>
                </a:solidFill>
                <a:latin typeface="Meiryo UI" panose="020B0604030504040204" pitchFamily="50" charset="-128"/>
                <a:ea typeface="Meiryo UI" panose="020B0604030504040204" pitchFamily="50" charset="-128"/>
              </a:rPr>
              <a:t>QoL</a:t>
            </a:r>
            <a:r>
              <a:rPr lang="ja-JP" altLang="en-US" sz="1600" b="1" dirty="0" smtClean="0">
                <a:solidFill>
                  <a:schemeClr val="tx1"/>
                </a:solidFill>
                <a:latin typeface="Meiryo UI" panose="020B0604030504040204" pitchFamily="50" charset="-128"/>
                <a:ea typeface="Meiryo UI" panose="020B0604030504040204" pitchFamily="50" charset="-128"/>
              </a:rPr>
              <a:t>の</a:t>
            </a:r>
            <a:r>
              <a:rPr lang="ja-JP" altLang="en-US" sz="1600" b="1" dirty="0">
                <a:solidFill>
                  <a:schemeClr val="tx1"/>
                </a:solidFill>
                <a:latin typeface="Meiryo UI" panose="020B0604030504040204" pitchFamily="50" charset="-128"/>
                <a:ea typeface="Meiryo UI" panose="020B0604030504040204" pitchFamily="50" charset="-128"/>
              </a:rPr>
              <a:t>改善</a:t>
            </a:r>
            <a:endParaRPr lang="en-US" altLang="ja-JP" sz="1600" b="1" dirty="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技術</a:t>
            </a:r>
            <a:r>
              <a:rPr lang="ja-JP" altLang="en-US" sz="1600" dirty="0">
                <a:solidFill>
                  <a:schemeClr val="tx1"/>
                </a:solidFill>
                <a:latin typeface="Meiryo UI" panose="020B0604030504040204" pitchFamily="50" charset="-128"/>
                <a:ea typeface="Meiryo UI" panose="020B0604030504040204" pitchFamily="50" charset="-128"/>
              </a:rPr>
              <a:t>オリエンテッドに陥ることなく、住民目線</a:t>
            </a:r>
            <a:r>
              <a:rPr lang="ja-JP" altLang="en-US" sz="1600" dirty="0" smtClean="0">
                <a:solidFill>
                  <a:schemeClr val="tx1"/>
                </a:solidFill>
                <a:latin typeface="Meiryo UI" panose="020B0604030504040204" pitchFamily="50" charset="-128"/>
                <a:ea typeface="Meiryo UI" panose="020B0604030504040204" pitchFamily="50" charset="-128"/>
              </a:rPr>
              <a:t>で等身大の</a:t>
            </a:r>
            <a:r>
              <a:rPr lang="en-US" altLang="ja-JP" sz="1600" dirty="0" err="1" smtClean="0">
                <a:solidFill>
                  <a:schemeClr val="tx1"/>
                </a:solidFill>
                <a:latin typeface="Meiryo UI" panose="020B0604030504040204" pitchFamily="50" charset="-128"/>
                <a:ea typeface="Meiryo UI" panose="020B0604030504040204" pitchFamily="50" charset="-128"/>
              </a:rPr>
              <a:t>QoL</a:t>
            </a:r>
            <a:r>
              <a:rPr lang="ja-JP" altLang="en-US" sz="1600" dirty="0" smtClean="0">
                <a:solidFill>
                  <a:schemeClr val="tx1"/>
                </a:solidFill>
                <a:latin typeface="Meiryo UI" panose="020B0604030504040204" pitchFamily="50" charset="-128"/>
                <a:ea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rPr>
              <a:t>改善をめざすこと</a:t>
            </a:r>
            <a:r>
              <a:rPr lang="ja-JP" altLang="en-US" sz="1600" dirty="0" smtClean="0">
                <a:solidFill>
                  <a:schemeClr val="tx1"/>
                </a:solidFill>
                <a:latin typeface="Meiryo UI" panose="020B0604030504040204" pitchFamily="50" charset="-128"/>
                <a:ea typeface="Meiryo UI" panose="020B0604030504040204" pitchFamily="50" charset="-128"/>
              </a:rPr>
              <a:t>を徹底</a:t>
            </a:r>
            <a:r>
              <a:rPr lang="ja-JP" altLang="en-US" sz="1600" dirty="0">
                <a:solidFill>
                  <a:schemeClr val="tx1"/>
                </a:solidFill>
                <a:latin typeface="Meiryo UI" panose="020B0604030504040204" pitchFamily="50" charset="-128"/>
                <a:ea typeface="Meiryo UI" panose="020B0604030504040204" pitchFamily="50" charset="-128"/>
              </a:rPr>
              <a:t>する。</a:t>
            </a:r>
            <a:endParaRPr lang="en-US" altLang="ja-JP" sz="1600" dirty="0">
              <a:solidFill>
                <a:schemeClr val="tx1"/>
              </a:solidFill>
              <a:latin typeface="Meiryo UI" panose="020B0604030504040204" pitchFamily="50" charset="-128"/>
              <a:ea typeface="Meiryo UI" panose="020B0604030504040204" pitchFamily="50" charset="-128"/>
            </a:endParaRPr>
          </a:p>
          <a:p>
            <a:pPr marL="285750" indent="-285750"/>
            <a:endParaRPr lang="en-US" altLang="ja-JP" sz="600" dirty="0" smtClean="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② 民間</a:t>
            </a:r>
            <a:r>
              <a:rPr lang="ja-JP" altLang="en-US" sz="1600" b="1" dirty="0">
                <a:solidFill>
                  <a:schemeClr val="tx1"/>
                </a:solidFill>
                <a:latin typeface="Meiryo UI" panose="020B0604030504040204" pitchFamily="50" charset="-128"/>
                <a:ea typeface="Meiryo UI" panose="020B0604030504040204" pitchFamily="50" charset="-128"/>
              </a:rPr>
              <a:t>企業・住民（シビックテック）との協業</a:t>
            </a:r>
            <a:endParaRPr lang="en-US" altLang="ja-JP" sz="1600" b="1" dirty="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スマートシティは民間企業や住民が持つテクノロジーがあって初めて可能となることから</a:t>
            </a:r>
            <a:r>
              <a:rPr lang="ja-JP" altLang="en-US" sz="1600" dirty="0" smtClean="0">
                <a:solidFill>
                  <a:schemeClr val="tx1"/>
                </a:solidFill>
                <a:latin typeface="Meiryo UI" panose="020B0604030504040204" pitchFamily="50" charset="-128"/>
                <a:ea typeface="Meiryo UI" panose="020B0604030504040204" pitchFamily="50" charset="-128"/>
              </a:rPr>
              <a:t>、企業</a:t>
            </a:r>
            <a:endParaRPr lang="en-US" altLang="ja-JP" sz="1600" dirty="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や</a:t>
            </a:r>
            <a:r>
              <a:rPr lang="ja-JP" altLang="en-US" sz="1600" dirty="0">
                <a:solidFill>
                  <a:schemeClr val="tx1"/>
                </a:solidFill>
                <a:latin typeface="Meiryo UI" panose="020B0604030504040204" pitchFamily="50" charset="-128"/>
                <a:ea typeface="Meiryo UI" panose="020B0604030504040204" pitchFamily="50" charset="-128"/>
              </a:rPr>
              <a:t>住民の提案を積極的に受け入れ、広く協業を行っていくことを基本とする。</a:t>
            </a:r>
            <a:endParaRPr lang="en-US" altLang="ja-JP" sz="1600" dirty="0">
              <a:solidFill>
                <a:schemeClr val="tx1"/>
              </a:solidFill>
              <a:latin typeface="Meiryo UI" panose="020B0604030504040204" pitchFamily="50" charset="-128"/>
              <a:ea typeface="Meiryo UI" panose="020B0604030504040204" pitchFamily="50" charset="-128"/>
            </a:endParaRPr>
          </a:p>
          <a:p>
            <a:pPr marL="285750" indent="-285750"/>
            <a:endParaRPr lang="en-US" altLang="ja-JP" sz="600" dirty="0" smtClean="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③ 現地</a:t>
            </a:r>
            <a:r>
              <a:rPr lang="ja-JP" altLang="en-US" sz="1600" b="1" dirty="0">
                <a:solidFill>
                  <a:schemeClr val="tx1"/>
                </a:solidFill>
                <a:latin typeface="Meiryo UI" panose="020B0604030504040204" pitchFamily="50" charset="-128"/>
                <a:ea typeface="Meiryo UI" panose="020B0604030504040204" pitchFamily="50" charset="-128"/>
              </a:rPr>
              <a:t>・現物・現場を重視</a:t>
            </a:r>
            <a:r>
              <a:rPr lang="ja-JP" altLang="en-US" sz="1600" b="1" dirty="0" smtClean="0">
                <a:solidFill>
                  <a:schemeClr val="tx1"/>
                </a:solidFill>
                <a:latin typeface="Meiryo UI" panose="020B0604030504040204" pitchFamily="50" charset="-128"/>
                <a:ea typeface="Meiryo UI" panose="020B0604030504040204" pitchFamily="50" charset="-128"/>
              </a:rPr>
              <a:t>した実装・実証の</a:t>
            </a:r>
            <a:r>
              <a:rPr lang="ja-JP" altLang="en-US" sz="1600" b="1" dirty="0">
                <a:solidFill>
                  <a:schemeClr val="tx1"/>
                </a:solidFill>
                <a:latin typeface="Meiryo UI" panose="020B0604030504040204" pitchFamily="50" charset="-128"/>
                <a:ea typeface="Meiryo UI" panose="020B0604030504040204" pitchFamily="50" charset="-128"/>
              </a:rPr>
              <a:t>蓄積</a:t>
            </a:r>
          </a:p>
          <a:p>
            <a:r>
              <a:rPr lang="ja-JP" altLang="en-US" sz="1600" dirty="0">
                <a:solidFill>
                  <a:schemeClr val="tx1"/>
                </a:solidFill>
                <a:latin typeface="Meiryo UI" panose="020B0604030504040204" pitchFamily="50" charset="-128"/>
                <a:ea typeface="Meiryo UI" panose="020B0604030504040204" pitchFamily="50" charset="-128"/>
              </a:rPr>
              <a:t>　　 単なる技術の実証実験</a:t>
            </a:r>
            <a:r>
              <a:rPr lang="ja-JP" altLang="en-US" sz="1600" dirty="0" smtClean="0">
                <a:solidFill>
                  <a:schemeClr val="tx1"/>
                </a:solidFill>
                <a:latin typeface="Meiryo UI" panose="020B0604030504040204" pitchFamily="50" charset="-128"/>
                <a:ea typeface="Meiryo UI" panose="020B0604030504040204" pitchFamily="50" charset="-128"/>
              </a:rPr>
              <a:t>にとどまらず、住民の利便性向上を命題として、実際</a:t>
            </a:r>
            <a:r>
              <a:rPr lang="ja-JP" altLang="en-US" sz="1600" dirty="0">
                <a:solidFill>
                  <a:schemeClr val="tx1"/>
                </a:solidFill>
                <a:latin typeface="Meiryo UI" panose="020B0604030504040204" pitchFamily="50" charset="-128"/>
                <a:ea typeface="Meiryo UI" panose="020B0604030504040204" pitchFamily="50" charset="-128"/>
              </a:rPr>
              <a:t>の都市課題</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地域</a:t>
            </a:r>
            <a:r>
              <a:rPr lang="ja-JP" altLang="en-US" sz="1600" dirty="0">
                <a:solidFill>
                  <a:schemeClr val="tx1"/>
                </a:solidFill>
                <a:latin typeface="Meiryo UI" panose="020B0604030504040204" pitchFamily="50" charset="-128"/>
                <a:ea typeface="Meiryo UI" panose="020B0604030504040204" pitchFamily="50" charset="-128"/>
              </a:rPr>
              <a:t>課題に</a:t>
            </a:r>
            <a:r>
              <a:rPr lang="ja-JP" altLang="en-US" sz="1600" dirty="0" smtClean="0">
                <a:solidFill>
                  <a:schemeClr val="tx1"/>
                </a:solidFill>
                <a:latin typeface="Meiryo UI" panose="020B0604030504040204" pitchFamily="50" charset="-128"/>
                <a:ea typeface="Meiryo UI" panose="020B0604030504040204" pitchFamily="50" charset="-128"/>
              </a:rPr>
              <a:t>応じた社会実装に向けた実験を</a:t>
            </a:r>
            <a:r>
              <a:rPr lang="ja-JP" altLang="en-US" sz="1600" dirty="0">
                <a:solidFill>
                  <a:schemeClr val="tx1"/>
                </a:solidFill>
                <a:latin typeface="Meiryo UI" panose="020B0604030504040204" pitchFamily="50" charset="-128"/>
                <a:ea typeface="Meiryo UI" panose="020B0604030504040204" pitchFamily="50" charset="-128"/>
              </a:rPr>
              <a:t>行う</a:t>
            </a:r>
            <a:r>
              <a:rPr lang="ja-JP" altLang="en-US" sz="1600" dirty="0" smtClean="0">
                <a:solidFill>
                  <a:schemeClr val="tx1"/>
                </a:solidFill>
                <a:latin typeface="Meiryo UI" panose="020B0604030504040204" pitchFamily="50" charset="-128"/>
                <a:ea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endParaRPr>
          </a:p>
          <a:p>
            <a:endParaRPr lang="en-US" altLang="ja-JP" sz="1200" dirty="0">
              <a:solidFill>
                <a:schemeClr val="tx1"/>
              </a:solidFill>
              <a:latin typeface="Meiryo UI" panose="020B0604030504040204" pitchFamily="50" charset="-128"/>
              <a:ea typeface="Meiryo UI" panose="020B0604030504040204" pitchFamily="50" charset="-128"/>
            </a:endParaRPr>
          </a:p>
          <a:p>
            <a:pPr marL="285750" lvl="0" indent="-285750">
              <a:buFont typeface="Arial" panose="020B0604020202020204" pitchFamily="34" charset="0"/>
              <a:buChar char="•"/>
            </a:pPr>
            <a:r>
              <a:rPr lang="ja-JP" altLang="en-US" sz="1600" dirty="0" smtClean="0">
                <a:solidFill>
                  <a:schemeClr val="tx1"/>
                </a:solidFill>
                <a:latin typeface="Meiryo UI" panose="020B0604030504040204" pitchFamily="50" charset="-128"/>
                <a:ea typeface="Meiryo UI" panose="020B0604030504040204" pitchFamily="50" charset="-128"/>
              </a:rPr>
              <a:t>上記の基本姿勢の</a:t>
            </a:r>
            <a:r>
              <a:rPr lang="ja-JP" altLang="en-US" sz="1600" dirty="0">
                <a:solidFill>
                  <a:schemeClr val="tx1"/>
                </a:solidFill>
                <a:latin typeface="Meiryo UI" panose="020B0604030504040204" pitchFamily="50" charset="-128"/>
                <a:ea typeface="Meiryo UI" panose="020B0604030504040204" pitchFamily="50" charset="-128"/>
              </a:rPr>
              <a:t>もと、大阪モデルの</a:t>
            </a:r>
            <a:r>
              <a:rPr lang="ja-JP" altLang="en-US" sz="1600" dirty="0" smtClean="0">
                <a:solidFill>
                  <a:schemeClr val="tx1"/>
                </a:solidFill>
                <a:latin typeface="Meiryo UI" panose="020B0604030504040204" pitchFamily="50" charset="-128"/>
                <a:ea typeface="Meiryo UI" panose="020B0604030504040204" pitchFamily="50" charset="-128"/>
              </a:rPr>
              <a:t>スマートシティでは、「地域課題</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先端</a:t>
            </a:r>
            <a:r>
              <a:rPr lang="ja-JP" altLang="en-US" sz="1600" dirty="0">
                <a:solidFill>
                  <a:schemeClr val="tx1"/>
                </a:solidFill>
                <a:latin typeface="Meiryo UI" panose="020B0604030504040204" pitchFamily="50" charset="-128"/>
                <a:ea typeface="Meiryo UI" panose="020B0604030504040204" pitchFamily="50" charset="-128"/>
              </a:rPr>
              <a:t>テクノロジーの</a:t>
            </a:r>
            <a:r>
              <a:rPr lang="ja-JP" altLang="en-US" sz="1600" dirty="0" smtClean="0">
                <a:solidFill>
                  <a:schemeClr val="tx1"/>
                </a:solidFill>
                <a:latin typeface="Meiryo UI" panose="020B0604030504040204" pitchFamily="50" charset="-128"/>
                <a:ea typeface="Meiryo UI" panose="020B0604030504040204" pitchFamily="50" charset="-128"/>
              </a:rPr>
              <a:t>マッチング」のシステムを確立し、住民目線・協業・現場主義の実装実験を蓄積していく。</a:t>
            </a:r>
            <a:endParaRPr lang="en-US" altLang="ja-JP" sz="1600" dirty="0">
              <a:solidFill>
                <a:schemeClr val="tx1"/>
              </a:solidFill>
              <a:latin typeface="Meiryo UI" panose="020B0604030504040204" pitchFamily="50" charset="-128"/>
              <a:ea typeface="Meiryo UI" panose="020B0604030504040204" pitchFamily="50" charset="-128"/>
            </a:endParaRPr>
          </a:p>
          <a:p>
            <a:endParaRPr lang="en-US" altLang="ja-JP" sz="1600" b="1" dirty="0" smtClean="0">
              <a:solidFill>
                <a:schemeClr val="tx1"/>
              </a:solidFill>
              <a:latin typeface="Meiryo UI" panose="020B0604030504040204" pitchFamily="50" charset="-128"/>
              <a:ea typeface="Meiryo UI" panose="020B0604030504040204" pitchFamily="50" charset="-128"/>
            </a:endParaRPr>
          </a:p>
          <a:p>
            <a:r>
              <a:rPr lang="ja-JP" altLang="en-US" sz="1600" b="1" dirty="0" smtClean="0">
                <a:solidFill>
                  <a:schemeClr val="tx1"/>
                </a:solidFill>
                <a:latin typeface="Meiryo UI" panose="020B0604030504040204" pitchFamily="50" charset="-128"/>
                <a:ea typeface="Meiryo UI" panose="020B0604030504040204" pitchFamily="50" charset="-128"/>
              </a:rPr>
              <a:t>２</a:t>
            </a:r>
            <a:r>
              <a:rPr lang="ja-JP" altLang="en-US" sz="1600" b="1" dirty="0">
                <a:solidFill>
                  <a:schemeClr val="tx1"/>
                </a:solidFill>
                <a:latin typeface="Meiryo UI" panose="020B0604030504040204" pitchFamily="50" charset="-128"/>
                <a:ea typeface="Meiryo UI" panose="020B0604030504040204" pitchFamily="50" charset="-128"/>
              </a:rPr>
              <a:t>．スマートシティ戦略の実現に向けた仕組み</a:t>
            </a:r>
            <a:endParaRPr lang="en-US" altLang="ja-JP" sz="1600" b="1" dirty="0">
              <a:solidFill>
                <a:schemeClr val="tx1"/>
              </a:solidFill>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600" dirty="0">
                <a:solidFill>
                  <a:schemeClr val="tx1"/>
                </a:solidFill>
                <a:latin typeface="Meiryo UI" panose="020B0604030504040204" pitchFamily="50" charset="-128"/>
                <a:ea typeface="Meiryo UI" panose="020B0604030504040204" pitchFamily="50" charset="-128"/>
              </a:rPr>
              <a:t>上記の基本姿勢のもと、大阪モデルのスマートシティ</a:t>
            </a:r>
            <a:r>
              <a:rPr lang="ja-JP" altLang="en-US" sz="1600" dirty="0" smtClean="0">
                <a:solidFill>
                  <a:schemeClr val="tx1"/>
                </a:solidFill>
                <a:latin typeface="Meiryo UI" panose="020B0604030504040204" pitchFamily="50" charset="-128"/>
                <a:ea typeface="Meiryo UI" panose="020B0604030504040204" pitchFamily="50" charset="-128"/>
              </a:rPr>
              <a:t>を自律的に持続可能なプロジェクトとして継続・</a:t>
            </a:r>
            <a:r>
              <a:rPr lang="ja-JP" altLang="en-US" sz="1600" dirty="0">
                <a:solidFill>
                  <a:schemeClr val="tx1"/>
                </a:solidFill>
                <a:latin typeface="Meiryo UI" panose="020B0604030504040204" pitchFamily="50" charset="-128"/>
                <a:ea typeface="Meiryo UI" panose="020B0604030504040204" pitchFamily="50" charset="-128"/>
              </a:rPr>
              <a:t>進化</a:t>
            </a:r>
            <a:r>
              <a:rPr lang="ja-JP" altLang="en-US" sz="1600" dirty="0" smtClean="0">
                <a:solidFill>
                  <a:schemeClr val="tx1"/>
                </a:solidFill>
                <a:latin typeface="Meiryo UI" panose="020B0604030504040204" pitchFamily="50" charset="-128"/>
                <a:ea typeface="Meiryo UI" panose="020B0604030504040204" pitchFamily="50" charset="-128"/>
              </a:rPr>
              <a:t>させて</a:t>
            </a:r>
            <a:r>
              <a:rPr lang="ja-JP" altLang="en-US" sz="1600" dirty="0">
                <a:solidFill>
                  <a:schemeClr val="tx1"/>
                </a:solidFill>
                <a:latin typeface="Meiryo UI" panose="020B0604030504040204" pitchFamily="50" charset="-128"/>
                <a:ea typeface="Meiryo UI" panose="020B0604030504040204" pitchFamily="50" charset="-128"/>
              </a:rPr>
              <a:t>いくための仕組みとして、次の取組みを具体化する。</a:t>
            </a:r>
            <a:endParaRPr lang="en-US" altLang="ja-JP" sz="1600" dirty="0">
              <a:solidFill>
                <a:schemeClr val="tx1"/>
              </a:solidFill>
              <a:latin typeface="Meiryo UI" panose="020B0604030504040204" pitchFamily="50" charset="-128"/>
              <a:ea typeface="Meiryo UI" panose="020B0604030504040204" pitchFamily="50" charset="-128"/>
            </a:endParaRPr>
          </a:p>
          <a:p>
            <a:pPr marL="285750" indent="-285750"/>
            <a:endParaRPr lang="en-US" altLang="ja-JP" sz="800" dirty="0" smtClean="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b="1" dirty="0">
                <a:solidFill>
                  <a:schemeClr val="tx1"/>
                </a:solidFill>
                <a:latin typeface="Meiryo UI" panose="020B0604030504040204" pitchFamily="50" charset="-128"/>
                <a:ea typeface="Meiryo UI" panose="020B0604030504040204" pitchFamily="50" charset="-128"/>
              </a:rPr>
              <a:t>①</a:t>
            </a:r>
            <a:r>
              <a:rPr lang="ja-JP" altLang="en-US" sz="1600" b="1" dirty="0" smtClean="0">
                <a:solidFill>
                  <a:schemeClr val="tx1"/>
                </a:solidFill>
                <a:latin typeface="Meiryo UI" panose="020B0604030504040204" pitchFamily="50" charset="-128"/>
                <a:ea typeface="Meiryo UI" panose="020B0604030504040204" pitchFamily="50" charset="-128"/>
              </a:rPr>
              <a:t> ダッシュボード／ＫＰＩ</a:t>
            </a:r>
            <a:endParaRPr lang="en-US" altLang="ja-JP" sz="1600" b="1" dirty="0">
              <a:solidFill>
                <a:schemeClr val="tx1"/>
              </a:solidFill>
              <a:latin typeface="Meiryo UI" panose="020B0604030504040204" pitchFamily="50" charset="-128"/>
              <a:ea typeface="Meiryo UI" panose="020B0604030504040204" pitchFamily="50" charset="-128"/>
            </a:endParaRPr>
          </a:p>
          <a:p>
            <a:pPr marL="285750" indent="-285750"/>
            <a:r>
              <a:rPr lang="ja-JP" altLang="en-US" sz="1600" b="1" dirty="0" smtClean="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スマートシティの取組み</a:t>
            </a:r>
            <a:r>
              <a:rPr lang="ja-JP" altLang="en-US" sz="1600" dirty="0">
                <a:solidFill>
                  <a:schemeClr val="tx1"/>
                </a:solidFill>
                <a:latin typeface="Meiryo UI" panose="020B0604030504040204" pitchFamily="50" charset="-128"/>
                <a:ea typeface="Meiryo UI" panose="020B0604030504040204" pitchFamily="50" charset="-128"/>
              </a:rPr>
              <a:t>成果</a:t>
            </a:r>
            <a:r>
              <a:rPr lang="ja-JP" altLang="en-US" sz="1600" dirty="0" smtClean="0">
                <a:solidFill>
                  <a:schemeClr val="tx1"/>
                </a:solidFill>
                <a:latin typeface="Meiryo UI" panose="020B0604030504040204" pitchFamily="50" charset="-128"/>
                <a:ea typeface="Meiryo UI" panose="020B0604030504040204" pitchFamily="50" charset="-128"/>
              </a:rPr>
              <a:t>を「見える化」して、進捗管理をする仕組み</a:t>
            </a:r>
            <a:r>
              <a:rPr lang="ja-JP" altLang="en-US" sz="1400" dirty="0" smtClean="0">
                <a:solidFill>
                  <a:schemeClr val="tx1"/>
                </a:solidFill>
                <a:latin typeface="Meiryo UI" panose="020B0604030504040204" pitchFamily="50" charset="-128"/>
                <a:ea typeface="Meiryo UI" panose="020B0604030504040204" pitchFamily="50" charset="-128"/>
              </a:rPr>
              <a:t>（バルセロナの例など）</a:t>
            </a:r>
            <a:endParaRPr lang="en-US" altLang="ja-JP" sz="1600" dirty="0">
              <a:solidFill>
                <a:schemeClr val="tx1"/>
              </a:solidFill>
              <a:latin typeface="Meiryo UI" panose="020B0604030504040204" pitchFamily="50" charset="-128"/>
              <a:ea typeface="Meiryo UI" panose="020B0604030504040204" pitchFamily="50" charset="-128"/>
            </a:endParaRPr>
          </a:p>
          <a:p>
            <a:pPr marL="285750" indent="-285750"/>
            <a:endParaRPr lang="en-US" altLang="ja-JP" sz="1000" dirty="0" smtClean="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b="1" dirty="0">
                <a:solidFill>
                  <a:schemeClr val="tx1"/>
                </a:solidFill>
                <a:latin typeface="Meiryo UI" panose="020B0604030504040204" pitchFamily="50" charset="-128"/>
                <a:ea typeface="Meiryo UI" panose="020B0604030504040204" pitchFamily="50" charset="-128"/>
              </a:rPr>
              <a:t>②</a:t>
            </a:r>
            <a:r>
              <a:rPr lang="ja-JP" altLang="en-US" sz="1600" b="1" dirty="0" smtClean="0">
                <a:solidFill>
                  <a:schemeClr val="tx1"/>
                </a:solidFill>
                <a:latin typeface="Meiryo UI" panose="020B0604030504040204" pitchFamily="50" charset="-128"/>
                <a:ea typeface="Meiryo UI" panose="020B0604030504040204" pitchFamily="50" charset="-128"/>
              </a:rPr>
              <a:t> スマートシティ</a:t>
            </a:r>
            <a:r>
              <a:rPr lang="ja-JP" altLang="en-US" sz="1600" b="1" dirty="0">
                <a:solidFill>
                  <a:schemeClr val="tx1"/>
                </a:solidFill>
                <a:latin typeface="Meiryo UI" panose="020B0604030504040204" pitchFamily="50" charset="-128"/>
                <a:ea typeface="Meiryo UI" panose="020B0604030504040204" pitchFamily="50" charset="-128"/>
              </a:rPr>
              <a:t>構築に</a:t>
            </a:r>
            <a:r>
              <a:rPr lang="ja-JP" altLang="en-US" sz="1600" b="1" dirty="0" smtClean="0">
                <a:solidFill>
                  <a:schemeClr val="tx1"/>
                </a:solidFill>
                <a:latin typeface="Meiryo UI" panose="020B0604030504040204" pitchFamily="50" charset="-128"/>
                <a:ea typeface="Meiryo UI" panose="020B0604030504040204" pitchFamily="50" charset="-128"/>
              </a:rPr>
              <a:t>向けた行動原則</a:t>
            </a:r>
            <a:endParaRPr lang="en-US" altLang="ja-JP" sz="1600" b="1" dirty="0" smtClean="0">
              <a:solidFill>
                <a:schemeClr val="tx1"/>
              </a:solidFill>
              <a:latin typeface="Meiryo UI" panose="020B0604030504040204" pitchFamily="50" charset="-128"/>
              <a:ea typeface="Meiryo UI" panose="020B0604030504040204" pitchFamily="50" charset="-128"/>
            </a:endParaRPr>
          </a:p>
          <a:p>
            <a:pPr marL="285750" indent="-285750"/>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市民目線の透明化の確保や、ユーザーニーズ</a:t>
            </a:r>
            <a:r>
              <a:rPr lang="ja-JP" altLang="en-US" sz="1600" dirty="0">
                <a:solidFill>
                  <a:schemeClr val="tx1"/>
                </a:solidFill>
                <a:latin typeface="Meiryo UI" panose="020B0604030504040204" pitchFamily="50" charset="-128"/>
                <a:ea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rPr>
              <a:t>把握、オープンスタンダードの徹底など、スマートシティ戦略を進めるにあたっての官民の行動原則</a:t>
            </a:r>
            <a:endParaRPr lang="ja-JP" altLang="en-US" sz="16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3833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05C39F58-47DE-44CC-8E58-BAAF575BE85D}"/>
              </a:ext>
            </a:extLst>
          </p:cNvPr>
          <p:cNvCxnSpPr/>
          <p:nvPr/>
        </p:nvCxnSpPr>
        <p:spPr>
          <a:xfrm>
            <a:off x="44387" y="567775"/>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14375" y="91445"/>
            <a:ext cx="5224507" cy="461665"/>
          </a:xfrm>
          <a:prstGeom prst="rect">
            <a:avLst/>
          </a:prstGeom>
        </p:spPr>
        <p:txBody>
          <a:bodyPr wrap="none">
            <a:spAutoFit/>
          </a:bodyPr>
          <a:lstStyle/>
          <a:p>
            <a:r>
              <a:rPr lang="ja-JP" altLang="en-US" sz="2400" b="1" dirty="0">
                <a:latin typeface="Meiryo UI" panose="020B0604030504040204" pitchFamily="50" charset="-128"/>
                <a:ea typeface="Meiryo UI" panose="020B0604030504040204" pitchFamily="50" charset="-128"/>
              </a:rPr>
              <a:t>■住民が利便性を身近に感じるサービス</a:t>
            </a:r>
          </a:p>
        </p:txBody>
      </p:sp>
      <p:sp>
        <p:nvSpPr>
          <p:cNvPr id="3" name="正方形/長方形 2"/>
          <p:cNvSpPr/>
          <p:nvPr/>
        </p:nvSpPr>
        <p:spPr>
          <a:xfrm>
            <a:off x="5338882" y="222081"/>
            <a:ext cx="2525050" cy="307777"/>
          </a:xfrm>
          <a:prstGeom prst="rect">
            <a:avLst/>
          </a:prstGeom>
        </p:spPr>
        <p:txBody>
          <a:bodyPr wrap="none">
            <a:spAutoFit/>
          </a:bodyPr>
          <a:lstStyle/>
          <a:p>
            <a:r>
              <a:rPr lang="ja-JP" altLang="en-US" sz="1400" dirty="0">
                <a:latin typeface="Meiryo UI" panose="020B0604030504040204" pitchFamily="50" charset="-128"/>
                <a:ea typeface="Meiryo UI" panose="020B0604030504040204" pitchFamily="50" charset="-128"/>
              </a:rPr>
              <a:t>住民目線・等身大</a:t>
            </a:r>
            <a:r>
              <a:rPr lang="ja-JP" altLang="en-US" sz="1400" dirty="0" smtClean="0">
                <a:latin typeface="Meiryo UI" panose="020B0604030504040204" pitchFamily="50" charset="-128"/>
                <a:ea typeface="Meiryo UI" panose="020B0604030504040204" pitchFamily="50" charset="-128"/>
              </a:rPr>
              <a:t>の</a:t>
            </a:r>
            <a:r>
              <a:rPr lang="en-US" altLang="ja-JP" sz="1400" dirty="0" err="1" smtClean="0">
                <a:latin typeface="Meiryo UI" panose="020B0604030504040204" pitchFamily="50" charset="-128"/>
                <a:ea typeface="Meiryo UI" panose="020B0604030504040204" pitchFamily="50" charset="-128"/>
              </a:rPr>
              <a:t>QoL</a:t>
            </a:r>
            <a:r>
              <a:rPr lang="ja-JP" altLang="en-US" sz="1400" dirty="0" smtClean="0">
                <a:latin typeface="Meiryo UI" panose="020B0604030504040204" pitchFamily="50" charset="-128"/>
                <a:ea typeface="Meiryo UI" panose="020B0604030504040204" pitchFamily="50" charset="-128"/>
              </a:rPr>
              <a:t>の</a:t>
            </a:r>
            <a:r>
              <a:rPr lang="ja-JP" altLang="en-US" sz="1400" dirty="0">
                <a:latin typeface="Meiryo UI" panose="020B0604030504040204" pitchFamily="50" charset="-128"/>
                <a:ea typeface="Meiryo UI" panose="020B0604030504040204" pitchFamily="50" charset="-128"/>
              </a:rPr>
              <a:t>改善</a:t>
            </a:r>
          </a:p>
        </p:txBody>
      </p:sp>
      <p:sp>
        <p:nvSpPr>
          <p:cNvPr id="10" name="正方形/長方形 9"/>
          <p:cNvSpPr/>
          <p:nvPr/>
        </p:nvSpPr>
        <p:spPr>
          <a:xfrm>
            <a:off x="814017" y="734581"/>
            <a:ext cx="7462487" cy="353943"/>
          </a:xfrm>
          <a:prstGeom prst="rect">
            <a:avLst/>
          </a:prstGeom>
        </p:spPr>
        <p:txBody>
          <a:bodyPr wrap="square">
            <a:spAutoFit/>
          </a:bodyPr>
          <a:lstStyle/>
          <a:p>
            <a:pPr algn="ctr"/>
            <a:r>
              <a:rPr lang="ja-JP" altLang="en-US" sz="1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en-US" altLang="ja-JP" sz="1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UX</a:t>
            </a:r>
            <a:r>
              <a:rPr lang="ja-JP" altLang="en-US" sz="1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（ユーザーエクスペリエンス）と</a:t>
            </a:r>
            <a:r>
              <a:rPr lang="en-US" altLang="ja-JP" sz="1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UI</a:t>
            </a:r>
            <a:r>
              <a:rPr lang="ja-JP" altLang="en-US" sz="1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（ユーザーインターフェース）から考える</a:t>
            </a:r>
          </a:p>
        </p:txBody>
      </p:sp>
      <p:graphicFrame>
        <p:nvGraphicFramePr>
          <p:cNvPr id="18" name="表 17"/>
          <p:cNvGraphicFramePr>
            <a:graphicFrameLocks noGrp="1"/>
          </p:cNvGraphicFramePr>
          <p:nvPr>
            <p:extLst>
              <p:ext uri="{D42A27DB-BD31-4B8C-83A1-F6EECF244321}">
                <p14:modId xmlns:p14="http://schemas.microsoft.com/office/powerpoint/2010/main" val="3446915451"/>
              </p:ext>
            </p:extLst>
          </p:nvPr>
        </p:nvGraphicFramePr>
        <p:xfrm>
          <a:off x="515940" y="1495351"/>
          <a:ext cx="8152450" cy="4522140"/>
        </p:xfrm>
        <a:graphic>
          <a:graphicData uri="http://schemas.openxmlformats.org/drawingml/2006/table">
            <a:tbl>
              <a:tblPr firstRow="1" bandRow="1">
                <a:tableStyleId>{5940675A-B579-460E-94D1-54222C63F5DA}</a:tableStyleId>
              </a:tblPr>
              <a:tblGrid>
                <a:gridCol w="1057996">
                  <a:extLst>
                    <a:ext uri="{9D8B030D-6E8A-4147-A177-3AD203B41FA5}">
                      <a16:colId xmlns:a16="http://schemas.microsoft.com/office/drawing/2014/main" val="1804060511"/>
                    </a:ext>
                  </a:extLst>
                </a:gridCol>
                <a:gridCol w="984055">
                  <a:extLst>
                    <a:ext uri="{9D8B030D-6E8A-4147-A177-3AD203B41FA5}">
                      <a16:colId xmlns:a16="http://schemas.microsoft.com/office/drawing/2014/main" val="642134750"/>
                    </a:ext>
                  </a:extLst>
                </a:gridCol>
                <a:gridCol w="4689129">
                  <a:extLst>
                    <a:ext uri="{9D8B030D-6E8A-4147-A177-3AD203B41FA5}">
                      <a16:colId xmlns:a16="http://schemas.microsoft.com/office/drawing/2014/main" val="2134396664"/>
                    </a:ext>
                  </a:extLst>
                </a:gridCol>
                <a:gridCol w="1421270">
                  <a:extLst>
                    <a:ext uri="{9D8B030D-6E8A-4147-A177-3AD203B41FA5}">
                      <a16:colId xmlns:a16="http://schemas.microsoft.com/office/drawing/2014/main" val="1053485827"/>
                    </a:ext>
                  </a:extLst>
                </a:gridCol>
              </a:tblGrid>
              <a:tr h="278630">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分野</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サービス</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内容</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自治体・企業</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536360959"/>
                  </a:ext>
                </a:extLst>
              </a:tr>
              <a:tr h="835891">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支払い</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電子決済</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行政申請（住民票等）の支払いに係る</a:t>
                      </a:r>
                      <a:r>
                        <a:rPr kumimoji="1" lang="en-US" altLang="ja-JP" sz="1200" dirty="0" smtClean="0">
                          <a:solidFill>
                            <a:schemeClr val="tx1"/>
                          </a:solidFill>
                          <a:latin typeface="Meiryo UI" panose="020B0604030504040204" pitchFamily="50" charset="-128"/>
                          <a:ea typeface="Meiryo UI" panose="020B0604030504040204" pitchFamily="50" charset="-128"/>
                        </a:rPr>
                        <a:t>QR</a:t>
                      </a:r>
                      <a:r>
                        <a:rPr kumimoji="1" lang="ja-JP" altLang="en-US" sz="1200" dirty="0" smtClean="0">
                          <a:solidFill>
                            <a:schemeClr val="tx1"/>
                          </a:solidFill>
                          <a:latin typeface="Meiryo UI" panose="020B0604030504040204" pitchFamily="50" charset="-128"/>
                          <a:ea typeface="Meiryo UI" panose="020B0604030504040204" pitchFamily="50" charset="-128"/>
                        </a:rPr>
                        <a:t>決済</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観光客のキャッシュレス（</a:t>
                      </a:r>
                      <a:r>
                        <a:rPr kumimoji="1" lang="en-US" altLang="ja-JP" sz="1200" dirty="0" smtClean="0">
                          <a:solidFill>
                            <a:schemeClr val="tx1"/>
                          </a:solidFill>
                          <a:latin typeface="Meiryo UI" panose="020B0604030504040204" pitchFamily="50" charset="-128"/>
                          <a:ea typeface="Meiryo UI" panose="020B0604030504040204" pitchFamily="50" charset="-128"/>
                        </a:rPr>
                        <a:t>QR</a:t>
                      </a:r>
                      <a:r>
                        <a:rPr kumimoji="1" lang="ja-JP" altLang="en-US" sz="1200" dirty="0" smtClean="0">
                          <a:solidFill>
                            <a:schemeClr val="tx1"/>
                          </a:solidFill>
                          <a:latin typeface="Meiryo UI" panose="020B0604030504040204" pitchFamily="50" charset="-128"/>
                          <a:ea typeface="Meiryo UI" panose="020B0604030504040204" pitchFamily="50" charset="-128"/>
                        </a:rPr>
                        <a:t>コード）の推進</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県内パートナー事業者へのキャッシュレス促進（</a:t>
                      </a:r>
                      <a:r>
                        <a:rPr kumimoji="1" lang="en-US" altLang="ja-JP" sz="1200" dirty="0" smtClean="0">
                          <a:solidFill>
                            <a:schemeClr val="tx1"/>
                          </a:solidFill>
                          <a:latin typeface="Meiryo UI" panose="020B0604030504040204" pitchFamily="50" charset="-128"/>
                          <a:ea typeface="Meiryo UI" panose="020B0604030504040204" pitchFamily="50" charset="-128"/>
                        </a:rPr>
                        <a:t>1260</a:t>
                      </a:r>
                      <a:r>
                        <a:rPr kumimoji="1" lang="ja-JP" altLang="en-US" sz="1200" dirty="0" smtClean="0">
                          <a:solidFill>
                            <a:schemeClr val="tx1"/>
                          </a:solidFill>
                          <a:latin typeface="Meiryo UI" panose="020B0604030504040204" pitchFamily="50" charset="-128"/>
                          <a:ea typeface="Meiryo UI" panose="020B0604030504040204" pitchFamily="50" charset="-128"/>
                        </a:rPr>
                        <a:t>店舗）</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市役所や市内公共施設の電子マネー決済システムを導入</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四條畷市</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日南市、高千穂市</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大分県</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日立市</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064295061"/>
                  </a:ext>
                </a:extLst>
              </a:tr>
              <a:tr h="835891">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健康・福祉</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子育て</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健康増進</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ポケットカルテ</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保育所入所選考の</a:t>
                      </a:r>
                      <a:r>
                        <a:rPr kumimoji="1" lang="en-US" altLang="ja-JP" sz="1200" dirty="0" smtClean="0">
                          <a:solidFill>
                            <a:schemeClr val="tx1"/>
                          </a:solidFill>
                          <a:latin typeface="Meiryo UI" panose="020B0604030504040204" pitchFamily="50" charset="-128"/>
                          <a:ea typeface="Meiryo UI" panose="020B0604030504040204" pitchFamily="50" charset="-128"/>
                        </a:rPr>
                        <a:t>AI</a:t>
                      </a:r>
                      <a:r>
                        <a:rPr kumimoji="1" lang="ja-JP" altLang="en-US" sz="1200" dirty="0" smtClean="0">
                          <a:solidFill>
                            <a:schemeClr val="tx1"/>
                          </a:solidFill>
                          <a:latin typeface="Meiryo UI" panose="020B0604030504040204" pitchFamily="50" charset="-128"/>
                          <a:ea typeface="Meiryo UI" panose="020B0604030504040204" pitchFamily="50" charset="-128"/>
                        </a:rPr>
                        <a:t>導入</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予防接種の目安や月齢に合わせた子育て情報</a:t>
                      </a:r>
                      <a:r>
                        <a:rPr kumimoji="1" lang="ja-JP" altLang="en-US" sz="1100" dirty="0" smtClean="0">
                          <a:solidFill>
                            <a:schemeClr val="tx1"/>
                          </a:solidFill>
                          <a:latin typeface="Meiryo UI" panose="020B0604030504040204" pitchFamily="50" charset="-128"/>
                          <a:ea typeface="Meiryo UI" panose="020B0604030504040204" pitchFamily="50" charset="-128"/>
                        </a:rPr>
                        <a:t>（母子健康手帳アプリ）</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歩数に応じて地場特産品がもらえる、健康増進アプリ「おおいた歩得」</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診療・投薬履歴をクラウドで一元管理し、スマートフォンで確認できる</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伊丹市など</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前橋市</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大分県</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京都市</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128724058"/>
                  </a:ext>
                </a:extLst>
              </a:tr>
              <a:tr h="835891">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移動・配送</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路線検索</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ナビゲーション</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交通安全</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食品配送</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txBody>
                  <a:tcPr/>
                </a:tc>
                <a:tc>
                  <a:txBody>
                    <a:bodyPr/>
                    <a:lstStyle/>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スマートフォンでコミュニティバスの路線検索（乗換、時刻表、運賃等）</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目的地を入力することにより、最適な移動手段（時間や料金）を検索</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err="1" smtClean="0">
                          <a:solidFill>
                            <a:schemeClr val="tx1"/>
                          </a:solidFill>
                          <a:latin typeface="Meiryo UI" panose="020B0604030504040204" pitchFamily="50" charset="-128"/>
                          <a:ea typeface="Meiryo UI" panose="020B0604030504040204" pitchFamily="50" charset="-128"/>
                        </a:rPr>
                        <a:t>視覚障がい</a:t>
                      </a:r>
                      <a:r>
                        <a:rPr kumimoji="1" lang="ja-JP" altLang="en-US" sz="1200" dirty="0" smtClean="0">
                          <a:solidFill>
                            <a:schemeClr val="tx1"/>
                          </a:solidFill>
                          <a:latin typeface="Meiryo UI" panose="020B0604030504040204" pitchFamily="50" charset="-128"/>
                          <a:ea typeface="Meiryo UI" panose="020B0604030504040204" pitchFamily="50" charset="-128"/>
                        </a:rPr>
                        <a:t>者に対して、信号情報をスマホへ伝えるシステム</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生鮮食品をドローンを使って搬送。避難対策にも活用</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伊勢市</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グーグルなど</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宮城県警</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白馬村</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95457168"/>
                  </a:ext>
                </a:extLst>
              </a:tr>
              <a:tr h="899946">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行政情報</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モバイル</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ロボット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スマホアプリで、ごみ、子育て、教育、防災等の９分野の情報一元化</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広報誌やイベント情報をアプリで提供</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ヤフーと提携した防災マップの提供</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観光情報を自動で提供する</a:t>
                      </a:r>
                      <a:r>
                        <a:rPr kumimoji="1" lang="en-US" altLang="ja-JP" sz="1200" dirty="0" smtClean="0">
                          <a:solidFill>
                            <a:schemeClr val="tx1"/>
                          </a:solidFill>
                          <a:latin typeface="Meiryo UI" panose="020B0604030504040204" pitchFamily="50" charset="-128"/>
                          <a:ea typeface="Meiryo UI" panose="020B0604030504040204" pitchFamily="50" charset="-128"/>
                        </a:rPr>
                        <a:t>AI</a:t>
                      </a:r>
                      <a:r>
                        <a:rPr kumimoji="1" lang="ja-JP" altLang="en-US" sz="1200" dirty="0" smtClean="0">
                          <a:solidFill>
                            <a:schemeClr val="tx1"/>
                          </a:solidFill>
                          <a:latin typeface="Meiryo UI" panose="020B0604030504040204" pitchFamily="50" charset="-128"/>
                          <a:ea typeface="Meiryo UI" panose="020B0604030504040204" pitchFamily="50" charset="-128"/>
                        </a:rPr>
                        <a:t>搭載のロボットコンシェルジュ</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寝屋川市など</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各自治体で実施</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広島県</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小松市</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00800615"/>
                  </a:ext>
                </a:extLst>
              </a:tr>
              <a:tr h="835891">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行政手続き</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チャットボット</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電子証明書</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ポータル</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ごみの分別方法など、市民からの問い合わせを</a:t>
                      </a:r>
                      <a:r>
                        <a:rPr kumimoji="1" lang="en-US" altLang="ja-JP" sz="1200" dirty="0" smtClean="0">
                          <a:solidFill>
                            <a:schemeClr val="tx1"/>
                          </a:solidFill>
                          <a:latin typeface="Meiryo UI" panose="020B0604030504040204" pitchFamily="50" charset="-128"/>
                          <a:ea typeface="Meiryo UI" panose="020B0604030504040204" pitchFamily="50" charset="-128"/>
                        </a:rPr>
                        <a:t>AI</a:t>
                      </a:r>
                      <a:r>
                        <a:rPr kumimoji="1" lang="ja-JP" altLang="en-US" sz="1200" dirty="0" smtClean="0">
                          <a:solidFill>
                            <a:schemeClr val="tx1"/>
                          </a:solidFill>
                          <a:latin typeface="Meiryo UI" panose="020B0604030504040204" pitchFamily="50" charset="-128"/>
                          <a:ea typeface="Meiryo UI" panose="020B0604030504040204" pitchFamily="50" charset="-128"/>
                        </a:rPr>
                        <a:t>が最適情報を伝える</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en-US" altLang="ja-JP" sz="1200" dirty="0" smtClean="0">
                          <a:solidFill>
                            <a:schemeClr val="tx1"/>
                          </a:solidFill>
                          <a:latin typeface="Meiryo UI" panose="020B0604030504040204" pitchFamily="50" charset="-128"/>
                          <a:ea typeface="Meiryo UI" panose="020B0604030504040204" pitchFamily="50" charset="-128"/>
                        </a:rPr>
                        <a:t>e</a:t>
                      </a:r>
                      <a:r>
                        <a:rPr kumimoji="1" lang="ja-JP" altLang="en-US" sz="1200" dirty="0" smtClean="0">
                          <a:solidFill>
                            <a:schemeClr val="tx1"/>
                          </a:solidFill>
                          <a:latin typeface="Meiryo UI" panose="020B0604030504040204" pitchFamily="50" charset="-128"/>
                          <a:ea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rPr>
                        <a:t>Tax</a:t>
                      </a:r>
                      <a:r>
                        <a:rPr kumimoji="1" lang="ja-JP" altLang="en-US" sz="1200" dirty="0" smtClean="0">
                          <a:solidFill>
                            <a:schemeClr val="tx1"/>
                          </a:solidFill>
                          <a:latin typeface="Meiryo UI" panose="020B0604030504040204" pitchFamily="50" charset="-128"/>
                          <a:ea typeface="Meiryo UI" panose="020B0604030504040204" pitchFamily="50" charset="-128"/>
                        </a:rPr>
                        <a:t>などインターネットにおけるオンライン申請やコンビニ交付など</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smtClean="0">
                          <a:solidFill>
                            <a:schemeClr val="tx1"/>
                          </a:solidFill>
                          <a:latin typeface="Meiryo UI" panose="020B0604030504040204" pitchFamily="50" charset="-128"/>
                          <a:ea typeface="Meiryo UI" panose="020B0604030504040204" pitchFamily="50" charset="-128"/>
                        </a:rPr>
                        <a:t>ブロックチェーンの技術</a:t>
                      </a:r>
                      <a:r>
                        <a:rPr kumimoji="1" lang="ja-JP" altLang="en-US" sz="1200" dirty="0" smtClean="0">
                          <a:solidFill>
                            <a:schemeClr val="tx1"/>
                          </a:solidFill>
                          <a:latin typeface="Meiryo UI" panose="020B0604030504040204" pitchFamily="50" charset="-128"/>
                          <a:ea typeface="Meiryo UI" panose="020B0604030504040204" pitchFamily="50" charset="-128"/>
                        </a:rPr>
                        <a:t>を活かし</a:t>
                      </a:r>
                      <a:r>
                        <a:rPr kumimoji="1" lang="ja-JP" altLang="en-US" sz="1200" dirty="0" smtClean="0">
                          <a:solidFill>
                            <a:schemeClr val="tx1"/>
                          </a:solidFill>
                          <a:latin typeface="Meiryo UI" panose="020B0604030504040204" pitchFamily="50" charset="-128"/>
                          <a:ea typeface="Meiryo UI" panose="020B0604030504040204" pitchFamily="50" charset="-128"/>
                        </a:rPr>
                        <a:t>、行政サービスをオンライン上で適切に提供するためのポータルサイト</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豊明市など</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各自治体で実施</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加賀市</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58977158"/>
                  </a:ext>
                </a:extLst>
              </a:tr>
            </a:tbl>
          </a:graphicData>
        </a:graphic>
      </p:graphicFrame>
      <p:sp>
        <p:nvSpPr>
          <p:cNvPr id="20" name="テキスト ボックス 19"/>
          <p:cNvSpPr txBox="1"/>
          <p:nvPr/>
        </p:nvSpPr>
        <p:spPr>
          <a:xfrm>
            <a:off x="310318" y="6571330"/>
            <a:ext cx="7858241" cy="253916"/>
          </a:xfrm>
          <a:prstGeom prst="rect">
            <a:avLst/>
          </a:prstGeom>
          <a:noFill/>
        </p:spPr>
        <p:txBody>
          <a:bodyPr wrap="none" rtlCol="0">
            <a:spAutoFit/>
          </a:bodyPr>
          <a:lstStyle/>
          <a:p>
            <a:r>
              <a:rPr kumimoji="1" lang="ja-JP" altLang="en-US" sz="1050" dirty="0" smtClean="0">
                <a:latin typeface="Meiryo UI" panose="020B0604030504040204" pitchFamily="50" charset="-128"/>
                <a:ea typeface="Meiryo UI" panose="020B0604030504040204" pitchFamily="50" charset="-128"/>
              </a:rPr>
              <a:t>出典：４７行政ジャーナルなどから、実証実験を除く、すでに導入している自治体の先進事例を中心に抽出して記載（府市</a:t>
            </a:r>
            <a:r>
              <a:rPr kumimoji="1" lang="ja-JP" altLang="en-US" sz="1050" dirty="0">
                <a:latin typeface="Meiryo UI" panose="020B0604030504040204" pitchFamily="50" charset="-128"/>
                <a:ea typeface="Meiryo UI" panose="020B0604030504040204" pitchFamily="50" charset="-128"/>
              </a:rPr>
              <a:t>タスクフォース</a:t>
            </a:r>
            <a:r>
              <a:rPr kumimoji="1" lang="ja-JP" altLang="en-US" sz="1050" dirty="0" smtClean="0">
                <a:latin typeface="Meiryo UI" panose="020B0604030504040204" pitchFamily="50" charset="-128"/>
                <a:ea typeface="Meiryo UI" panose="020B0604030504040204" pitchFamily="50" charset="-128"/>
              </a:rPr>
              <a:t>作成）</a:t>
            </a:r>
            <a:endParaRPr kumimoji="1" lang="ja-JP" altLang="en-US" sz="1050" dirty="0">
              <a:latin typeface="Meiryo UI" panose="020B0604030504040204" pitchFamily="50" charset="-128"/>
              <a:ea typeface="Meiryo UI" panose="020B0604030504040204" pitchFamily="50" charset="-128"/>
            </a:endParaRPr>
          </a:p>
        </p:txBody>
      </p:sp>
      <p:pic>
        <p:nvPicPr>
          <p:cNvPr id="30" name="図 29"/>
          <p:cNvPicPr>
            <a:picLocks noChangeAspect="1"/>
          </p:cNvPicPr>
          <p:nvPr/>
        </p:nvPicPr>
        <p:blipFill>
          <a:blip r:embed="rId2"/>
          <a:stretch>
            <a:fillRect/>
          </a:stretch>
        </p:blipFill>
        <p:spPr>
          <a:xfrm>
            <a:off x="630576" y="2054807"/>
            <a:ext cx="783160" cy="479110"/>
          </a:xfrm>
          <a:prstGeom prst="rect">
            <a:avLst/>
          </a:prstGeom>
        </p:spPr>
      </p:pic>
      <p:sp>
        <p:nvSpPr>
          <p:cNvPr id="31" name="テキスト ボックス 30"/>
          <p:cNvSpPr txBox="1"/>
          <p:nvPr/>
        </p:nvSpPr>
        <p:spPr>
          <a:xfrm>
            <a:off x="863421" y="1114184"/>
            <a:ext cx="7457491" cy="338554"/>
          </a:xfrm>
          <a:prstGeom prst="rect">
            <a:avLst/>
          </a:prstGeom>
          <a:noFill/>
        </p:spPr>
        <p:txBody>
          <a:bodyPr wrap="none" rtlCol="0">
            <a:spAutoFit/>
          </a:bodyPr>
          <a:lstStyle/>
          <a:p>
            <a:pPr algn="ctr"/>
            <a:r>
              <a:rPr kumimoji="1" lang="ja-JP" altLang="en-US" sz="1600" dirty="0" smtClean="0">
                <a:latin typeface="Meiryo UI" panose="020B0604030504040204" pitchFamily="50" charset="-128"/>
                <a:ea typeface="Meiryo UI" panose="020B0604030504040204" pitchFamily="50" charset="-128"/>
              </a:rPr>
              <a:t>先端技術を使った、住民が利便性を感じる行政サービスは、着実に進化（導入）している</a:t>
            </a:r>
            <a:endParaRPr kumimoji="1" lang="en-US" altLang="ja-JP" sz="1600" dirty="0">
              <a:latin typeface="Meiryo UI" panose="020B0604030504040204" pitchFamily="50" charset="-128"/>
              <a:ea typeface="Meiryo UI" panose="020B0604030504040204" pitchFamily="50" charset="-128"/>
            </a:endParaRPr>
          </a:p>
        </p:txBody>
      </p:sp>
      <p:pic>
        <p:nvPicPr>
          <p:cNvPr id="32" name="図 31"/>
          <p:cNvPicPr>
            <a:picLocks noChangeAspect="1"/>
          </p:cNvPicPr>
          <p:nvPr/>
        </p:nvPicPr>
        <p:blipFill rotWithShape="1">
          <a:blip r:embed="rId3"/>
          <a:srcRect l="15528" t="8432" r="17025" b="9140"/>
          <a:stretch/>
        </p:blipFill>
        <p:spPr>
          <a:xfrm>
            <a:off x="827080" y="2896449"/>
            <a:ext cx="391034" cy="504000"/>
          </a:xfrm>
          <a:prstGeom prst="rect">
            <a:avLst/>
          </a:prstGeom>
        </p:spPr>
      </p:pic>
      <p:sp>
        <p:nvSpPr>
          <p:cNvPr id="35" name="正方形/長方形 34"/>
          <p:cNvSpPr/>
          <p:nvPr/>
        </p:nvSpPr>
        <p:spPr>
          <a:xfrm>
            <a:off x="519324" y="6106107"/>
            <a:ext cx="8331947" cy="415498"/>
          </a:xfrm>
          <a:prstGeom prst="rect">
            <a:avLst/>
          </a:prstGeom>
        </p:spPr>
        <p:txBody>
          <a:bodyPr wrap="square">
            <a:spAutoFit/>
          </a:bodyPr>
          <a:lstStyle/>
          <a:p>
            <a:r>
              <a:rPr lang="en-US" altLang="ja-JP" sz="1050" dirty="0">
                <a:latin typeface="Meiryo UI" panose="020B0604030504040204" pitchFamily="50" charset="-128"/>
                <a:ea typeface="Meiryo UI" panose="020B0604030504040204" pitchFamily="50" charset="-128"/>
              </a:rPr>
              <a:t>UX</a:t>
            </a:r>
            <a:r>
              <a:rPr lang="ja-JP" altLang="en-US" sz="1050" dirty="0">
                <a:latin typeface="Meiryo UI" panose="020B0604030504040204" pitchFamily="50" charset="-128"/>
                <a:ea typeface="Meiryo UI" panose="020B0604030504040204" pitchFamily="50" charset="-128"/>
              </a:rPr>
              <a:t>（ユーザーエクスペリエンス）・・・　人が製品やサービスを利用を通じて得られる体験</a:t>
            </a:r>
          </a:p>
          <a:p>
            <a:r>
              <a:rPr lang="en-US" altLang="ja-JP" sz="1050" dirty="0" smtClean="0">
                <a:latin typeface="Meiryo UI" panose="020B0604030504040204" pitchFamily="50" charset="-128"/>
                <a:ea typeface="Meiryo UI" panose="020B0604030504040204" pitchFamily="50" charset="-128"/>
              </a:rPr>
              <a:t>UI </a:t>
            </a:r>
            <a:r>
              <a:rPr lang="ja-JP" altLang="en-US" sz="1050" dirty="0" smtClean="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ユーザーインターフェース</a:t>
            </a:r>
            <a:r>
              <a:rPr lang="ja-JP" altLang="en-US" sz="1050" dirty="0" smtClean="0">
                <a:latin typeface="Meiryo UI" panose="020B0604030504040204" pitchFamily="50" charset="-128"/>
                <a:ea typeface="Meiryo UI" panose="020B0604030504040204" pitchFamily="50" charset="-128"/>
              </a:rPr>
              <a:t>）・・・　コンピュータと人（</a:t>
            </a:r>
            <a:r>
              <a:rPr lang="ja-JP" altLang="en-US" sz="1050" dirty="0">
                <a:latin typeface="Meiryo UI" panose="020B0604030504040204" pitchFamily="50" charset="-128"/>
                <a:ea typeface="Meiryo UI" panose="020B0604030504040204" pitchFamily="50" charset="-128"/>
              </a:rPr>
              <a:t>ユーザー）との間で情報をやり取りするための方法、操作、表示といった</a:t>
            </a:r>
            <a:r>
              <a:rPr lang="ja-JP" altLang="en-US" sz="1050" dirty="0" smtClean="0">
                <a:latin typeface="Meiryo UI" panose="020B0604030504040204" pitchFamily="50" charset="-128"/>
                <a:ea typeface="Meiryo UI" panose="020B0604030504040204" pitchFamily="50" charset="-128"/>
              </a:rPr>
              <a:t>仕組み</a:t>
            </a:r>
            <a:endParaRPr lang="en-US" altLang="ja-JP" sz="1050" dirty="0" smtClean="0">
              <a:latin typeface="Meiryo UI" panose="020B0604030504040204" pitchFamily="50" charset="-128"/>
              <a:ea typeface="Meiryo UI" panose="020B0604030504040204" pitchFamily="50" charset="-128"/>
            </a:endParaRPr>
          </a:p>
        </p:txBody>
      </p:sp>
      <p:pic>
        <p:nvPicPr>
          <p:cNvPr id="36" name="図 35"/>
          <p:cNvPicPr>
            <a:picLocks noChangeAspect="1"/>
          </p:cNvPicPr>
          <p:nvPr/>
        </p:nvPicPr>
        <p:blipFill>
          <a:blip r:embed="rId4"/>
          <a:stretch>
            <a:fillRect/>
          </a:stretch>
        </p:blipFill>
        <p:spPr>
          <a:xfrm>
            <a:off x="752390" y="4566544"/>
            <a:ext cx="586656" cy="534078"/>
          </a:xfrm>
          <a:prstGeom prst="rect">
            <a:avLst/>
          </a:prstGeom>
        </p:spPr>
      </p:pic>
      <p:pic>
        <p:nvPicPr>
          <p:cNvPr id="37" name="図 36"/>
          <p:cNvPicPr>
            <a:picLocks noChangeAspect="1"/>
          </p:cNvPicPr>
          <p:nvPr/>
        </p:nvPicPr>
        <p:blipFill rotWithShape="1">
          <a:blip r:embed="rId5"/>
          <a:srcRect l="27394" r="24380"/>
          <a:stretch/>
        </p:blipFill>
        <p:spPr>
          <a:xfrm>
            <a:off x="827081" y="5482247"/>
            <a:ext cx="355644" cy="432206"/>
          </a:xfrm>
          <a:prstGeom prst="rect">
            <a:avLst/>
          </a:prstGeom>
        </p:spPr>
      </p:pic>
      <p:sp>
        <p:nvSpPr>
          <p:cNvPr id="39" name="スライド番号プレースホルダー 38"/>
          <p:cNvSpPr>
            <a:spLocks noGrp="1"/>
          </p:cNvSpPr>
          <p:nvPr>
            <p:ph type="sldNum" sz="quarter" idx="12"/>
          </p:nvPr>
        </p:nvSpPr>
        <p:spPr>
          <a:xfrm>
            <a:off x="6893479" y="6424411"/>
            <a:ext cx="2057400" cy="365125"/>
          </a:xfrm>
        </p:spPr>
        <p:txBody>
          <a:bodyPr>
            <a:normAutofit/>
          </a:bodyPr>
          <a:lstStyle/>
          <a:p>
            <a:fld id="{16CAA1F7-03B4-4FB3-9DB5-91F3A0C0A1B4}" type="slidenum">
              <a:rPr kumimoji="1" lang="ja-JP" altLang="en-US" sz="1200" smtClean="0"/>
              <a:t>25</a:t>
            </a:fld>
            <a:endParaRPr kumimoji="1" lang="ja-JP" altLang="en-US" sz="1200" dirty="0"/>
          </a:p>
        </p:txBody>
      </p:sp>
      <p:pic>
        <p:nvPicPr>
          <p:cNvPr id="4" name="図 3"/>
          <p:cNvPicPr>
            <a:picLocks noChangeAspect="1"/>
          </p:cNvPicPr>
          <p:nvPr/>
        </p:nvPicPr>
        <p:blipFill>
          <a:blip r:embed="rId6"/>
          <a:stretch>
            <a:fillRect/>
          </a:stretch>
        </p:blipFill>
        <p:spPr>
          <a:xfrm>
            <a:off x="651934" y="3807133"/>
            <a:ext cx="710293" cy="397764"/>
          </a:xfrm>
          <a:prstGeom prst="rect">
            <a:avLst/>
          </a:prstGeom>
        </p:spPr>
      </p:pic>
    </p:spTree>
    <p:extLst>
      <p:ext uri="{BB962C8B-B14F-4D97-AF65-F5344CB8AC3E}">
        <p14:creationId xmlns:p14="http://schemas.microsoft.com/office/powerpoint/2010/main" val="3716115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6500947" y="1958905"/>
            <a:ext cx="2454530" cy="244604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968510" y="1768125"/>
            <a:ext cx="2592000" cy="324000"/>
          </a:xfrm>
          <a:prstGeom prst="rect">
            <a:avLst/>
          </a:prstGeom>
          <a:solidFill>
            <a:schemeClr val="bg1"/>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主要なターミナルやビジネス街</a:t>
            </a:r>
          </a:p>
        </p:txBody>
      </p:sp>
      <p:sp>
        <p:nvSpPr>
          <p:cNvPr id="14" name="正方形/長方形 13"/>
          <p:cNvSpPr/>
          <p:nvPr/>
        </p:nvSpPr>
        <p:spPr>
          <a:xfrm>
            <a:off x="968510" y="2945210"/>
            <a:ext cx="2592000" cy="324000"/>
          </a:xfrm>
          <a:prstGeom prst="rect">
            <a:avLst/>
          </a:prstGeom>
          <a:solidFill>
            <a:schemeClr val="bg1"/>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都心を取り巻く街区や衛星市</a:t>
            </a:r>
          </a:p>
        </p:txBody>
      </p:sp>
      <p:sp>
        <p:nvSpPr>
          <p:cNvPr id="34" name="正方形/長方形 33"/>
          <p:cNvSpPr/>
          <p:nvPr/>
        </p:nvSpPr>
        <p:spPr>
          <a:xfrm>
            <a:off x="968510" y="4268372"/>
            <a:ext cx="2592000" cy="324000"/>
          </a:xfrm>
          <a:prstGeom prst="rect">
            <a:avLst/>
          </a:prstGeom>
          <a:solidFill>
            <a:schemeClr val="bg1"/>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高度成長期のニュータウン等　</a:t>
            </a:r>
          </a:p>
        </p:txBody>
      </p:sp>
      <p:sp>
        <p:nvSpPr>
          <p:cNvPr id="35" name="正方形/長方形 34"/>
          <p:cNvSpPr/>
          <p:nvPr/>
        </p:nvSpPr>
        <p:spPr>
          <a:xfrm>
            <a:off x="968510" y="5465472"/>
            <a:ext cx="2592000" cy="324000"/>
          </a:xfrm>
          <a:prstGeom prst="rect">
            <a:avLst/>
          </a:prstGeom>
          <a:solidFill>
            <a:schemeClr val="bg1"/>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latin typeface="Meiryo UI" panose="020B0604030504040204" pitchFamily="50" charset="-128"/>
                <a:ea typeface="Meiryo UI" panose="020B0604030504040204" pitchFamily="50" charset="-128"/>
              </a:rPr>
              <a:t>都心から離れた縁辺の町村</a:t>
            </a:r>
          </a:p>
        </p:txBody>
      </p:sp>
      <p:sp>
        <p:nvSpPr>
          <p:cNvPr id="36" name="角丸四角形 35"/>
          <p:cNvSpPr/>
          <p:nvPr/>
        </p:nvSpPr>
        <p:spPr>
          <a:xfrm>
            <a:off x="157634" y="1759422"/>
            <a:ext cx="1008000" cy="10440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157634" y="2942044"/>
            <a:ext cx="1008000" cy="10440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157634" y="4263502"/>
            <a:ext cx="1008000" cy="1044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157634" y="5469443"/>
            <a:ext cx="1008000" cy="1044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613378" y="959271"/>
            <a:ext cx="2446504" cy="400110"/>
          </a:xfrm>
          <a:prstGeom prst="rect">
            <a:avLst/>
          </a:prstGeom>
          <a:noFill/>
        </p:spPr>
        <p:txBody>
          <a:bodyPr wrap="none" rtlCol="0">
            <a:spAutoFit/>
          </a:bodyPr>
          <a:lstStyle/>
          <a:p>
            <a:pPr algn="ctr"/>
            <a:r>
              <a:rPr kumimoji="1" lang="ja-JP" altLang="en-US" sz="2000" dirty="0">
                <a:latin typeface="Meiryo UI" panose="020B0604030504040204" pitchFamily="50" charset="-128"/>
                <a:ea typeface="Meiryo UI" panose="020B0604030504040204" pitchFamily="50" charset="-128"/>
              </a:rPr>
              <a:t>自治体／地域の課題</a:t>
            </a:r>
            <a:endParaRPr kumimoji="1" lang="en-US" altLang="ja-JP" sz="2000"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500947" y="1721927"/>
            <a:ext cx="2466987" cy="369332"/>
          </a:xfrm>
          <a:prstGeom prst="rect">
            <a:avLst/>
          </a:prstGeom>
          <a:solidFill>
            <a:schemeClr val="tx1">
              <a:lumMod val="85000"/>
              <a:lumOff val="15000"/>
            </a:schemeClr>
          </a:solidFill>
          <a:ln>
            <a:solidFill>
              <a:schemeClr val="tx2"/>
            </a:solidFill>
          </a:ln>
        </p:spPr>
        <p:txBody>
          <a:bodyPr wrap="square" rtlCol="0">
            <a:noAutofit/>
          </a:bodyPr>
          <a:lstStyle/>
          <a:p>
            <a:r>
              <a:rPr kumimoji="1" lang="ja-JP" altLang="en-US" b="1" dirty="0">
                <a:solidFill>
                  <a:schemeClr val="bg1"/>
                </a:solidFill>
                <a:latin typeface="Meiryo UI" panose="020B0604030504040204" pitchFamily="50" charset="-128"/>
                <a:ea typeface="Meiryo UI" panose="020B0604030504040204" pitchFamily="50" charset="-128"/>
              </a:rPr>
              <a:t>◆民間企業</a:t>
            </a:r>
          </a:p>
        </p:txBody>
      </p:sp>
      <p:sp>
        <p:nvSpPr>
          <p:cNvPr id="6" name="テキスト ボックス 5"/>
          <p:cNvSpPr txBox="1"/>
          <p:nvPr/>
        </p:nvSpPr>
        <p:spPr>
          <a:xfrm>
            <a:off x="261525" y="1823207"/>
            <a:ext cx="800219" cy="338554"/>
          </a:xfrm>
          <a:prstGeom prst="rect">
            <a:avLst/>
          </a:prstGeom>
          <a:noFill/>
        </p:spPr>
        <p:txBody>
          <a:bodyPr vert="horz" wrap="none" rtlCol="0">
            <a:spAutoFit/>
          </a:bodyPr>
          <a:lstStyle/>
          <a:p>
            <a:r>
              <a:rPr kumimoji="1" lang="ja-JP" altLang="en-US" sz="1600" b="1" dirty="0">
                <a:latin typeface="Meiryo UI" panose="020B0604030504040204" pitchFamily="50" charset="-128"/>
                <a:ea typeface="Meiryo UI" panose="020B0604030504040204" pitchFamily="50" charset="-128"/>
              </a:rPr>
              <a:t>都心部</a:t>
            </a:r>
          </a:p>
        </p:txBody>
      </p:sp>
      <p:sp>
        <p:nvSpPr>
          <p:cNvPr id="7" name="テキスト ボックス 6"/>
          <p:cNvSpPr txBox="1"/>
          <p:nvPr/>
        </p:nvSpPr>
        <p:spPr>
          <a:xfrm>
            <a:off x="120460" y="2973636"/>
            <a:ext cx="1082348" cy="553998"/>
          </a:xfrm>
          <a:prstGeom prst="rect">
            <a:avLst/>
          </a:prstGeom>
          <a:noFill/>
        </p:spPr>
        <p:txBody>
          <a:bodyPr vert="horz" wrap="none" rtlCol="0">
            <a:spAutoFit/>
          </a:bodyPr>
          <a:lstStyle/>
          <a:p>
            <a:r>
              <a:rPr kumimoji="1" lang="ja-JP" altLang="en-US" sz="1600" b="1" dirty="0">
                <a:latin typeface="Meiryo UI" panose="020B0604030504040204" pitchFamily="50" charset="-128"/>
                <a:ea typeface="Meiryo UI" panose="020B0604030504040204" pitchFamily="50" charset="-128"/>
              </a:rPr>
              <a:t>都心周辺</a:t>
            </a:r>
            <a:endParaRPr kumimoji="1" lang="en-US" altLang="ja-JP" sz="16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中規模都市</a:t>
            </a:r>
          </a:p>
        </p:txBody>
      </p:sp>
      <p:sp>
        <p:nvSpPr>
          <p:cNvPr id="8" name="テキスト ボックス 7"/>
          <p:cNvSpPr txBox="1"/>
          <p:nvPr/>
        </p:nvSpPr>
        <p:spPr>
          <a:xfrm>
            <a:off x="98018" y="4349526"/>
            <a:ext cx="1127232" cy="492443"/>
          </a:xfrm>
          <a:prstGeom prst="rect">
            <a:avLst/>
          </a:prstGeom>
          <a:noFill/>
        </p:spPr>
        <p:txBody>
          <a:bodyPr vert="horz" wrap="none" rtlCol="0">
            <a:spAutoFit/>
          </a:bodyPr>
          <a:lstStyle/>
          <a:p>
            <a:r>
              <a:rPr kumimoji="1" lang="ja-JP" altLang="en-US" sz="1300" b="1" dirty="0">
                <a:latin typeface="Meiryo UI" panose="020B0604030504040204" pitchFamily="50" charset="-128"/>
                <a:ea typeface="Meiryo UI" panose="020B0604030504040204" pitchFamily="50" charset="-128"/>
              </a:rPr>
              <a:t>オールドタウン</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b="1" dirty="0">
                <a:latin typeface="Meiryo UI" panose="020B0604030504040204" pitchFamily="50" charset="-128"/>
                <a:ea typeface="Meiryo UI" panose="020B0604030504040204" pitchFamily="50" charset="-128"/>
              </a:rPr>
              <a:t>大規模団地</a:t>
            </a:r>
          </a:p>
        </p:txBody>
      </p:sp>
      <p:sp>
        <p:nvSpPr>
          <p:cNvPr id="9" name="テキスト ボックス 8"/>
          <p:cNvSpPr txBox="1"/>
          <p:nvPr/>
        </p:nvSpPr>
        <p:spPr>
          <a:xfrm>
            <a:off x="158933" y="5516998"/>
            <a:ext cx="1005403" cy="338554"/>
          </a:xfrm>
          <a:prstGeom prst="rect">
            <a:avLst/>
          </a:prstGeom>
          <a:noFill/>
        </p:spPr>
        <p:txBody>
          <a:bodyPr vert="horz" wrap="none" rtlCol="0">
            <a:spAutoFit/>
          </a:bodyPr>
          <a:lstStyle/>
          <a:p>
            <a:r>
              <a:rPr kumimoji="1" lang="ja-JP" altLang="en-US" sz="1600" b="1" dirty="0">
                <a:latin typeface="Meiryo UI" panose="020B0604030504040204" pitchFamily="50" charset="-128"/>
                <a:ea typeface="Meiryo UI" panose="020B0604030504040204" pitchFamily="50" charset="-128"/>
              </a:rPr>
              <a:t>中山間地</a:t>
            </a:r>
          </a:p>
        </p:txBody>
      </p:sp>
      <p:sp>
        <p:nvSpPr>
          <p:cNvPr id="10" name="テキスト ボックス 9"/>
          <p:cNvSpPr txBox="1"/>
          <p:nvPr/>
        </p:nvSpPr>
        <p:spPr>
          <a:xfrm>
            <a:off x="1150398" y="2111987"/>
            <a:ext cx="2488182" cy="677108"/>
          </a:xfrm>
          <a:prstGeom prst="rect">
            <a:avLst/>
          </a:prstGeom>
          <a:noFill/>
        </p:spPr>
        <p:txBody>
          <a:bodyPr wrap="none" rtlCol="0">
            <a:spAutoFit/>
          </a:bodyPr>
          <a:lstStyle/>
          <a:p>
            <a:r>
              <a:rPr kumimoji="1" lang="ja-JP" altLang="en-US" sz="1300" b="1" dirty="0">
                <a:latin typeface="Meiryo UI" panose="020B0604030504040204" pitchFamily="50" charset="-128"/>
                <a:ea typeface="Meiryo UI" panose="020B0604030504040204" pitchFamily="50" charset="-128"/>
              </a:rPr>
              <a:t>■急増するインバウンド対応</a:t>
            </a:r>
            <a:endParaRPr kumimoji="1" lang="en-US" altLang="ja-JP" sz="13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■昼間人口集中／災害対応</a:t>
            </a:r>
            <a:endParaRPr kumimoji="1" lang="en-US" altLang="ja-JP" sz="1200" b="1" dirty="0">
              <a:latin typeface="Meiryo UI" panose="020B0604030504040204" pitchFamily="50" charset="-128"/>
              <a:ea typeface="Meiryo UI" panose="020B0604030504040204" pitchFamily="50" charset="-128"/>
            </a:endParaRPr>
          </a:p>
          <a:p>
            <a:r>
              <a:rPr kumimoji="1" lang="ja-JP" altLang="en-US" sz="1300" b="1" dirty="0">
                <a:latin typeface="Meiryo UI" panose="020B0604030504040204" pitchFamily="50" charset="-128"/>
                <a:ea typeface="Meiryo UI" panose="020B0604030504040204" pitchFamily="50" charset="-128"/>
              </a:rPr>
              <a:t>■慢性的な渋滞</a:t>
            </a:r>
            <a:r>
              <a:rPr kumimoji="1" lang="ja-JP" altLang="en-US" sz="1200" b="1" dirty="0">
                <a:latin typeface="Meiryo UI" panose="020B0604030504040204" pitchFamily="50" charset="-128"/>
                <a:ea typeface="Meiryo UI" panose="020B0604030504040204" pitchFamily="50" charset="-128"/>
              </a:rPr>
              <a:t>（物流の停滞）</a:t>
            </a:r>
            <a:endParaRPr kumimoji="1" lang="ja-JP" altLang="en-US" sz="13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6628139" y="2084061"/>
            <a:ext cx="2249334" cy="2308324"/>
          </a:xfrm>
          <a:prstGeom prst="rect">
            <a:avLst/>
          </a:prstGeom>
          <a:noFill/>
        </p:spPr>
        <p:txBody>
          <a:bodyPr wrap="none" rtlCol="0">
            <a:spAutoFit/>
          </a:bodyPr>
          <a:lstStyle/>
          <a:p>
            <a:pPr marL="171450" indent="-171450">
              <a:buFont typeface="Wingdings" panose="05000000000000000000" pitchFamily="2" charset="2"/>
              <a:buChar char="n"/>
            </a:pPr>
            <a:r>
              <a:rPr kumimoji="1" lang="ja-JP" altLang="en-US" sz="1200" dirty="0">
                <a:latin typeface="Meiryo UI" panose="020B0604030504040204" pitchFamily="50" charset="-128"/>
                <a:ea typeface="Meiryo UI" panose="020B0604030504040204" pitchFamily="50" charset="-128"/>
              </a:rPr>
              <a:t>通信事業者</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en-US" altLang="ja-JP" sz="1200" dirty="0">
                <a:latin typeface="Meiryo UI" panose="020B0604030504040204" pitchFamily="50" charset="-128"/>
                <a:ea typeface="Meiryo UI" panose="020B0604030504040204" pitchFamily="50" charset="-128"/>
              </a:rPr>
              <a:t>IT</a:t>
            </a:r>
            <a:r>
              <a:rPr kumimoji="1" lang="ja-JP" altLang="en-US" sz="1200" dirty="0">
                <a:latin typeface="Meiryo UI" panose="020B0604030504040204" pitchFamily="50" charset="-128"/>
                <a:ea typeface="Meiryo UI" panose="020B0604030504040204" pitchFamily="50" charset="-128"/>
              </a:rPr>
              <a:t>・ネット事業者</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latin typeface="Meiryo UI" panose="020B0604030504040204" pitchFamily="50" charset="-128"/>
                <a:ea typeface="Meiryo UI" panose="020B0604030504040204" pitchFamily="50" charset="-128"/>
              </a:rPr>
              <a:t>家電事業者</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latin typeface="Meiryo UI" panose="020B0604030504040204" pitchFamily="50" charset="-128"/>
                <a:ea typeface="Meiryo UI" panose="020B0604030504040204" pitchFamily="50" charset="-128"/>
              </a:rPr>
              <a:t>交通事業者・自動車メーカー</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latin typeface="Meiryo UI" panose="020B0604030504040204" pitchFamily="50" charset="-128"/>
                <a:ea typeface="Meiryo UI" panose="020B0604030504040204" pitchFamily="50" charset="-128"/>
              </a:rPr>
              <a:t>医療・教育・観光などの事業者</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r>
              <a:rPr kumimoji="1" lang="ja-JP" altLang="en-US" sz="1200" dirty="0">
                <a:latin typeface="Meiryo UI" panose="020B0604030504040204" pitchFamily="50" charset="-128"/>
                <a:ea typeface="Meiryo UI" panose="020B0604030504040204" pitchFamily="50" charset="-128"/>
              </a:rPr>
              <a:t>開発事業者／総合商社</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n"/>
            </a:pPr>
            <a:endParaRPr kumimoji="1" lang="en-US" altLang="ja-JP" sz="8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latin typeface="Meiryo UI" panose="020B0604030504040204" pitchFamily="50" charset="-128"/>
                <a:ea typeface="Meiryo UI" panose="020B0604030504040204" pitchFamily="50" charset="-128"/>
              </a:rPr>
              <a:t>プラットフォーマー</a:t>
            </a:r>
            <a:endParaRPr kumimoji="1" lang="en-US" altLang="ja-JP" sz="1200" dirty="0">
              <a:latin typeface="Meiryo UI" panose="020B0604030504040204" pitchFamily="50" charset="-128"/>
              <a:ea typeface="Meiryo UI" panose="020B0604030504040204" pitchFamily="50" charset="-128"/>
            </a:endParaRPr>
          </a:p>
          <a:p>
            <a:endParaRPr kumimoji="1" lang="en-US" altLang="ja-JP" sz="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latin typeface="Meiryo UI" panose="020B0604030504040204" pitchFamily="50" charset="-128"/>
                <a:ea typeface="Meiryo UI" panose="020B0604030504040204" pitchFamily="50" charset="-128"/>
              </a:rPr>
              <a:t>ベンダー</a:t>
            </a:r>
            <a:endParaRPr kumimoji="1" lang="en-US" altLang="ja-JP" sz="12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endParaRPr kumimoji="1" lang="en-US" altLang="ja-JP" sz="4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p"/>
            </a:pPr>
            <a:r>
              <a:rPr kumimoji="1" lang="ja-JP" altLang="en-US" sz="1200" dirty="0">
                <a:latin typeface="Meiryo UI" panose="020B0604030504040204" pitchFamily="50" charset="-128"/>
                <a:ea typeface="Meiryo UI" panose="020B0604030504040204" pitchFamily="50" charset="-128"/>
              </a:rPr>
              <a:t>ベンチャー</a:t>
            </a:r>
          </a:p>
        </p:txBody>
      </p:sp>
      <p:sp>
        <p:nvSpPr>
          <p:cNvPr id="21" name="テキスト ボックス 20"/>
          <p:cNvSpPr txBox="1"/>
          <p:nvPr/>
        </p:nvSpPr>
        <p:spPr>
          <a:xfrm>
            <a:off x="6487858" y="5990163"/>
            <a:ext cx="2466987" cy="369332"/>
          </a:xfrm>
          <a:prstGeom prst="rect">
            <a:avLst/>
          </a:prstGeom>
          <a:solidFill>
            <a:schemeClr val="tx1">
              <a:lumMod val="85000"/>
              <a:lumOff val="15000"/>
            </a:schemeClr>
          </a:solidFill>
          <a:ln>
            <a:solidFill>
              <a:schemeClr val="tx2"/>
            </a:solidFill>
          </a:ln>
        </p:spPr>
        <p:txBody>
          <a:bodyPr wrap="none" rtlCol="0">
            <a:noAutofit/>
          </a:bodyPr>
          <a:lstStyle/>
          <a:p>
            <a:r>
              <a:rPr kumimoji="1" lang="ja-JP" altLang="en-US" b="1" dirty="0">
                <a:solidFill>
                  <a:schemeClr val="bg1"/>
                </a:solidFill>
                <a:latin typeface="Meiryo UI" panose="020B0604030504040204" pitchFamily="50" charset="-128"/>
                <a:ea typeface="Meiryo UI" panose="020B0604030504040204" pitchFamily="50" charset="-128"/>
              </a:rPr>
              <a:t>◆大学・研究機関</a:t>
            </a:r>
          </a:p>
        </p:txBody>
      </p:sp>
      <p:sp>
        <p:nvSpPr>
          <p:cNvPr id="26" name="テキスト ボックス 25"/>
          <p:cNvSpPr txBox="1"/>
          <p:nvPr/>
        </p:nvSpPr>
        <p:spPr>
          <a:xfrm>
            <a:off x="1172202" y="3266471"/>
            <a:ext cx="2161169" cy="692497"/>
          </a:xfrm>
          <a:prstGeom prst="rect">
            <a:avLst/>
          </a:prstGeom>
          <a:noFill/>
        </p:spPr>
        <p:txBody>
          <a:bodyPr wrap="none" rtlCol="0">
            <a:spAutoFit/>
          </a:bodyPr>
          <a:lstStyle/>
          <a:p>
            <a:r>
              <a:rPr kumimoji="1" lang="ja-JP" altLang="en-US" sz="1300" b="1" dirty="0">
                <a:latin typeface="Meiryo UI" panose="020B0604030504040204" pitchFamily="50" charset="-128"/>
                <a:ea typeface="Meiryo UI" panose="020B0604030504040204" pitchFamily="50" charset="-128"/>
              </a:rPr>
              <a:t>■都心や拠点間の移動</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b="1" dirty="0">
                <a:latin typeface="Meiryo UI" panose="020B0604030504040204" pitchFamily="50" charset="-128"/>
                <a:ea typeface="Meiryo UI" panose="020B0604030504040204" pitchFamily="50" charset="-128"/>
              </a:rPr>
              <a:t>■活性化が課題の商店街等</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b="1" dirty="0">
                <a:latin typeface="Meiryo UI" panose="020B0604030504040204" pitchFamily="50" charset="-128"/>
                <a:ea typeface="Meiryo UI" panose="020B0604030504040204" pitchFamily="50" charset="-128"/>
              </a:rPr>
              <a:t>■住宅密集地や空き家問題</a:t>
            </a:r>
          </a:p>
        </p:txBody>
      </p:sp>
      <p:cxnSp>
        <p:nvCxnSpPr>
          <p:cNvPr id="32" name="直線コネクタ 31"/>
          <p:cNvCxnSpPr/>
          <p:nvPr/>
        </p:nvCxnSpPr>
        <p:spPr>
          <a:xfrm flipV="1">
            <a:off x="147532" y="1590014"/>
            <a:ext cx="342000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V="1">
            <a:off x="6487859" y="1559870"/>
            <a:ext cx="2484000" cy="0"/>
          </a:xfrm>
          <a:prstGeom prst="line">
            <a:avLst/>
          </a:prstGeom>
          <a:ln w="28575"/>
        </p:spPr>
        <p:style>
          <a:lnRef idx="1">
            <a:schemeClr val="dk1"/>
          </a:lnRef>
          <a:fillRef idx="0">
            <a:schemeClr val="dk1"/>
          </a:fillRef>
          <a:effectRef idx="0">
            <a:schemeClr val="dk1"/>
          </a:effectRef>
          <a:fontRef idx="minor">
            <a:schemeClr val="tx1"/>
          </a:fontRef>
        </p:style>
      </p:cxnSp>
      <p:sp>
        <p:nvSpPr>
          <p:cNvPr id="37" name="テキスト ボックス 36"/>
          <p:cNvSpPr txBox="1"/>
          <p:nvPr/>
        </p:nvSpPr>
        <p:spPr>
          <a:xfrm>
            <a:off x="1167973" y="4615659"/>
            <a:ext cx="2497800" cy="692497"/>
          </a:xfrm>
          <a:prstGeom prst="rect">
            <a:avLst/>
          </a:prstGeom>
          <a:noFill/>
        </p:spPr>
        <p:txBody>
          <a:bodyPr wrap="none" rtlCol="0">
            <a:spAutoFit/>
          </a:bodyPr>
          <a:lstStyle/>
          <a:p>
            <a:r>
              <a:rPr kumimoji="1" lang="ja-JP" altLang="en-US" sz="1300" b="1" dirty="0">
                <a:latin typeface="Meiryo UI" panose="020B0604030504040204" pitchFamily="50" charset="-128"/>
                <a:ea typeface="Meiryo UI" panose="020B0604030504040204" pitchFamily="50" charset="-128"/>
              </a:rPr>
              <a:t>■買い物弱者／ラストワンマイル</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b="1" dirty="0">
                <a:latin typeface="Meiryo UI" panose="020B0604030504040204" pitchFamily="50" charset="-128"/>
                <a:ea typeface="Meiryo UI" panose="020B0604030504040204" pitchFamily="50" charset="-128"/>
              </a:rPr>
              <a:t>■進む高齢化／単身化（孤独）</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b="1" dirty="0">
                <a:latin typeface="Meiryo UI" panose="020B0604030504040204" pitchFamily="50" charset="-128"/>
                <a:ea typeface="Meiryo UI" panose="020B0604030504040204" pitchFamily="50" charset="-128"/>
              </a:rPr>
              <a:t>■高低差のある街路</a:t>
            </a:r>
            <a:endParaRPr kumimoji="1" lang="en-US" altLang="ja-JP" sz="1300" b="1" dirty="0">
              <a:latin typeface="Meiryo UI" panose="020B0604030504040204" pitchFamily="50" charset="-128"/>
              <a:ea typeface="Meiryo UI" panose="020B0604030504040204" pitchFamily="50" charset="-128"/>
            </a:endParaRPr>
          </a:p>
        </p:txBody>
      </p:sp>
      <p:sp>
        <p:nvSpPr>
          <p:cNvPr id="39" name="テキスト ボックス 38"/>
          <p:cNvSpPr txBox="1"/>
          <p:nvPr/>
        </p:nvSpPr>
        <p:spPr>
          <a:xfrm>
            <a:off x="1150398" y="5816364"/>
            <a:ext cx="2018501" cy="692497"/>
          </a:xfrm>
          <a:prstGeom prst="rect">
            <a:avLst/>
          </a:prstGeom>
          <a:noFill/>
        </p:spPr>
        <p:txBody>
          <a:bodyPr wrap="none" rtlCol="0">
            <a:spAutoFit/>
          </a:bodyPr>
          <a:lstStyle/>
          <a:p>
            <a:r>
              <a:rPr kumimoji="1" lang="ja-JP" altLang="en-US" sz="1300" b="1" dirty="0">
                <a:latin typeface="Meiryo UI" panose="020B0604030504040204" pitchFamily="50" charset="-128"/>
                <a:ea typeface="Meiryo UI" panose="020B0604030504040204" pitchFamily="50" charset="-128"/>
              </a:rPr>
              <a:t>■進む高齢化</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b="1" dirty="0">
                <a:latin typeface="Meiryo UI" panose="020B0604030504040204" pitchFamily="50" charset="-128"/>
                <a:ea typeface="Meiryo UI" panose="020B0604030504040204" pitchFamily="50" charset="-128"/>
              </a:rPr>
              <a:t>■人口の減少（過疎化）</a:t>
            </a:r>
            <a:endParaRPr kumimoji="1" lang="en-US" altLang="ja-JP" sz="1300" b="1" dirty="0">
              <a:latin typeface="Meiryo UI" panose="020B0604030504040204" pitchFamily="50" charset="-128"/>
              <a:ea typeface="Meiryo UI" panose="020B0604030504040204" pitchFamily="50" charset="-128"/>
            </a:endParaRPr>
          </a:p>
          <a:p>
            <a:r>
              <a:rPr kumimoji="1" lang="ja-JP" altLang="en-US" sz="1300" b="1" dirty="0">
                <a:latin typeface="Meiryo UI" panose="020B0604030504040204" pitchFamily="50" charset="-128"/>
                <a:ea typeface="Meiryo UI" panose="020B0604030504040204" pitchFamily="50" charset="-128"/>
              </a:rPr>
              <a:t>■買い物弱者</a:t>
            </a:r>
            <a:endParaRPr kumimoji="1" lang="en-US" altLang="ja-JP" sz="1300" b="1" dirty="0">
              <a:latin typeface="Meiryo UI" panose="020B0604030504040204" pitchFamily="50" charset="-128"/>
              <a:ea typeface="Meiryo UI" panose="020B0604030504040204" pitchFamily="50" charset="-128"/>
            </a:endParaRPr>
          </a:p>
        </p:txBody>
      </p:sp>
      <p:sp>
        <p:nvSpPr>
          <p:cNvPr id="44" name="テキスト ボックス 43"/>
          <p:cNvSpPr txBox="1"/>
          <p:nvPr/>
        </p:nvSpPr>
        <p:spPr>
          <a:xfrm>
            <a:off x="110189" y="96654"/>
            <a:ext cx="5519460"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■地域課題と先端テクノロジーのマッチング</a:t>
            </a:r>
          </a:p>
        </p:txBody>
      </p:sp>
      <p:cxnSp>
        <p:nvCxnSpPr>
          <p:cNvPr id="45" name="直線コネクタ 44"/>
          <p:cNvCxnSpPr/>
          <p:nvPr/>
        </p:nvCxnSpPr>
        <p:spPr>
          <a:xfrm>
            <a:off x="105296" y="585341"/>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スライド番号プレースホルダー 45"/>
          <p:cNvSpPr>
            <a:spLocks noGrp="1"/>
          </p:cNvSpPr>
          <p:nvPr>
            <p:ph type="sldNum" sz="quarter" idx="12"/>
          </p:nvPr>
        </p:nvSpPr>
        <p:spPr>
          <a:xfrm>
            <a:off x="7010571" y="6513139"/>
            <a:ext cx="2057400" cy="365125"/>
          </a:xfrm>
        </p:spPr>
        <p:txBody>
          <a:bodyPr>
            <a:normAutofit/>
          </a:bodyPr>
          <a:lstStyle/>
          <a:p>
            <a:fld id="{16CAA1F7-03B4-4FB3-9DB5-91F3A0C0A1B4}" type="slidenum">
              <a:rPr kumimoji="1" lang="ja-JP" altLang="en-US" sz="1200" smtClean="0"/>
              <a:t>26</a:t>
            </a:fld>
            <a:endParaRPr kumimoji="1" lang="ja-JP" altLang="en-US" sz="1200"/>
          </a:p>
        </p:txBody>
      </p:sp>
      <p:sp>
        <p:nvSpPr>
          <p:cNvPr id="38" name="テキスト ボックス 37">
            <a:extLst>
              <a:ext uri="{FF2B5EF4-FFF2-40B4-BE49-F238E27FC236}">
                <a16:creationId xmlns:a16="http://schemas.microsoft.com/office/drawing/2014/main" id="{0AB95CE1-949C-4C37-A307-95313C3F167E}"/>
              </a:ext>
            </a:extLst>
          </p:cNvPr>
          <p:cNvSpPr txBox="1"/>
          <p:nvPr/>
        </p:nvSpPr>
        <p:spPr>
          <a:xfrm>
            <a:off x="6574233" y="705600"/>
            <a:ext cx="2251365" cy="830997"/>
          </a:xfrm>
          <a:prstGeom prst="rect">
            <a:avLst/>
          </a:prstGeom>
          <a:noFill/>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企業の先端テクノロジー</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シビックテックのアイデア</a:t>
            </a:r>
            <a:endParaRPr kumimoji="1" lang="en-US" altLang="ja-JP" sz="1600" dirty="0">
              <a:latin typeface="Meiryo UI" panose="020B0604030504040204" pitchFamily="50" charset="-128"/>
              <a:ea typeface="Meiryo UI" panose="020B0604030504040204" pitchFamily="50" charset="-128"/>
            </a:endParaRPr>
          </a:p>
          <a:p>
            <a:pPr algn="ctr"/>
            <a:r>
              <a:rPr kumimoji="1" lang="ja-JP" altLang="en-US" sz="1600" dirty="0">
                <a:latin typeface="Meiryo UI" panose="020B0604030504040204" pitchFamily="50" charset="-128"/>
                <a:ea typeface="Meiryo UI" panose="020B0604030504040204" pitchFamily="50" charset="-128"/>
              </a:rPr>
              <a:t>アカデミアの知見</a:t>
            </a:r>
            <a:endParaRPr kumimoji="1" lang="en-US" altLang="ja-JP" sz="16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C2899036-095D-4EDB-B3CD-E2A666A75C40}"/>
              </a:ext>
            </a:extLst>
          </p:cNvPr>
          <p:cNvSpPr txBox="1"/>
          <p:nvPr/>
        </p:nvSpPr>
        <p:spPr>
          <a:xfrm>
            <a:off x="3762337" y="674859"/>
            <a:ext cx="2415009" cy="1754326"/>
          </a:xfrm>
          <a:prstGeom prst="rect">
            <a:avLst/>
          </a:prstGeom>
          <a:noFill/>
        </p:spPr>
        <p:txBody>
          <a:bodyPr wrap="square" rtlCol="0">
            <a:spAutoFit/>
          </a:bodyPr>
          <a:lstStyle/>
          <a:p>
            <a:pPr algn="ct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大阪スマートシティ</a:t>
            </a:r>
            <a:endParaRPr kumimoji="1"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戦略の役割</a:t>
            </a:r>
            <a:endParaRPr kumimoji="1" lang="en-US" altLang="ja-JP"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7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kumimoji="1" lang="en-US" altLang="ja-JP"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ニーズとシーズのマッチング</a:t>
            </a:r>
            <a:r>
              <a:rPr kumimoji="1" lang="en-US" altLang="ja-JP" sz="14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p>
          <a:p>
            <a:endParaRPr kumimoji="1" lang="en-US" altLang="ja-JP" sz="6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自治体のニーズを汲み取り、企業等のテクノロジーを集積して、最適な組み合わせをマネジメントするコーディネーターの役割を果たす。</a:t>
            </a:r>
          </a:p>
        </p:txBody>
      </p:sp>
      <p:cxnSp>
        <p:nvCxnSpPr>
          <p:cNvPr id="16" name="直線矢印コネクタ 15">
            <a:extLst>
              <a:ext uri="{FF2B5EF4-FFF2-40B4-BE49-F238E27FC236}">
                <a16:creationId xmlns:a16="http://schemas.microsoft.com/office/drawing/2014/main" id="{9D5C04CA-0386-4672-8DBB-89BC3BAB8C59}"/>
              </a:ext>
            </a:extLst>
          </p:cNvPr>
          <p:cNvCxnSpPr>
            <a:cxnSpLocks/>
          </p:cNvCxnSpPr>
          <p:nvPr/>
        </p:nvCxnSpPr>
        <p:spPr>
          <a:xfrm>
            <a:off x="3680546" y="2582645"/>
            <a:ext cx="787487" cy="747982"/>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0" name="直線矢印コネクタ 49">
            <a:extLst>
              <a:ext uri="{FF2B5EF4-FFF2-40B4-BE49-F238E27FC236}">
                <a16:creationId xmlns:a16="http://schemas.microsoft.com/office/drawing/2014/main" id="{706D689E-3F09-40F1-BA70-427777D95587}"/>
              </a:ext>
            </a:extLst>
          </p:cNvPr>
          <p:cNvCxnSpPr>
            <a:cxnSpLocks/>
          </p:cNvCxnSpPr>
          <p:nvPr/>
        </p:nvCxnSpPr>
        <p:spPr>
          <a:xfrm>
            <a:off x="3638580" y="3524827"/>
            <a:ext cx="677460" cy="321065"/>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1" name="直線矢印コネクタ 50">
            <a:extLst>
              <a:ext uri="{FF2B5EF4-FFF2-40B4-BE49-F238E27FC236}">
                <a16:creationId xmlns:a16="http://schemas.microsoft.com/office/drawing/2014/main" id="{810B5090-37E5-4ACA-AEC4-C4ACAE49189A}"/>
              </a:ext>
            </a:extLst>
          </p:cNvPr>
          <p:cNvCxnSpPr>
            <a:cxnSpLocks/>
          </p:cNvCxnSpPr>
          <p:nvPr/>
        </p:nvCxnSpPr>
        <p:spPr>
          <a:xfrm flipV="1">
            <a:off x="3712146" y="4825769"/>
            <a:ext cx="530328" cy="368819"/>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2" name="直線矢印コネクタ 51">
            <a:extLst>
              <a:ext uri="{FF2B5EF4-FFF2-40B4-BE49-F238E27FC236}">
                <a16:creationId xmlns:a16="http://schemas.microsoft.com/office/drawing/2014/main" id="{461FB6D0-1BA4-480F-8958-61101B3A7CD8}"/>
              </a:ext>
            </a:extLst>
          </p:cNvPr>
          <p:cNvCxnSpPr>
            <a:cxnSpLocks/>
          </p:cNvCxnSpPr>
          <p:nvPr/>
        </p:nvCxnSpPr>
        <p:spPr>
          <a:xfrm flipV="1">
            <a:off x="3746285" y="5572418"/>
            <a:ext cx="569755" cy="643976"/>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3" name="直線矢印コネクタ 52">
            <a:extLst>
              <a:ext uri="{FF2B5EF4-FFF2-40B4-BE49-F238E27FC236}">
                <a16:creationId xmlns:a16="http://schemas.microsoft.com/office/drawing/2014/main" id="{28067F00-4CA3-4CD5-AC5B-2DB214DC94C7}"/>
              </a:ext>
            </a:extLst>
          </p:cNvPr>
          <p:cNvCxnSpPr>
            <a:cxnSpLocks/>
          </p:cNvCxnSpPr>
          <p:nvPr/>
        </p:nvCxnSpPr>
        <p:spPr>
          <a:xfrm flipV="1">
            <a:off x="3662849" y="4318922"/>
            <a:ext cx="653191" cy="122"/>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sp>
        <p:nvSpPr>
          <p:cNvPr id="43" name="楕円 42">
            <a:extLst>
              <a:ext uri="{FF2B5EF4-FFF2-40B4-BE49-F238E27FC236}">
                <a16:creationId xmlns:a16="http://schemas.microsoft.com/office/drawing/2014/main" id="{367F9DF4-4E8C-44AA-9BA9-B804FDCCEA77}"/>
              </a:ext>
            </a:extLst>
          </p:cNvPr>
          <p:cNvSpPr/>
          <p:nvPr/>
        </p:nvSpPr>
        <p:spPr>
          <a:xfrm>
            <a:off x="4316040" y="2806924"/>
            <a:ext cx="1300398" cy="3698296"/>
          </a:xfrm>
          <a:prstGeom prst="ellipse">
            <a:avLst/>
          </a:prstGeom>
          <a:solidFill>
            <a:schemeClr val="bg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20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大阪スマートシティ戦略</a:t>
            </a:r>
          </a:p>
        </p:txBody>
      </p:sp>
      <p:sp>
        <p:nvSpPr>
          <p:cNvPr id="69" name="正方形/長方形 68">
            <a:extLst>
              <a:ext uri="{FF2B5EF4-FFF2-40B4-BE49-F238E27FC236}">
                <a16:creationId xmlns:a16="http://schemas.microsoft.com/office/drawing/2014/main" id="{30F866EF-790D-404F-A2D3-CBF41C1DFD2F}"/>
              </a:ext>
            </a:extLst>
          </p:cNvPr>
          <p:cNvSpPr/>
          <p:nvPr/>
        </p:nvSpPr>
        <p:spPr>
          <a:xfrm>
            <a:off x="6472651" y="4893134"/>
            <a:ext cx="2454530" cy="936120"/>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〇 クラウドファンディング</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〇 ソーシャルネットワーキング</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〇 コミュニティ組織化</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〇 行政データの活用</a:t>
            </a:r>
          </a:p>
        </p:txBody>
      </p:sp>
      <p:sp>
        <p:nvSpPr>
          <p:cNvPr id="20" name="テキスト ボックス 19"/>
          <p:cNvSpPr txBox="1"/>
          <p:nvPr/>
        </p:nvSpPr>
        <p:spPr>
          <a:xfrm>
            <a:off x="6474003" y="4557978"/>
            <a:ext cx="2466987" cy="369332"/>
          </a:xfrm>
          <a:prstGeom prst="rect">
            <a:avLst/>
          </a:prstGeom>
          <a:solidFill>
            <a:schemeClr val="tx1">
              <a:lumMod val="85000"/>
              <a:lumOff val="15000"/>
            </a:schemeClr>
          </a:solidFill>
          <a:ln>
            <a:solidFill>
              <a:schemeClr val="tx2"/>
            </a:solidFill>
          </a:ln>
        </p:spPr>
        <p:txBody>
          <a:bodyPr wrap="none" rtlCol="0">
            <a:noAutofit/>
          </a:bodyPr>
          <a:lstStyle/>
          <a:p>
            <a:r>
              <a:rPr kumimoji="1" lang="ja-JP" altLang="en-US" b="1" dirty="0">
                <a:solidFill>
                  <a:schemeClr val="bg1"/>
                </a:solidFill>
                <a:latin typeface="Meiryo UI" panose="020B0604030504040204" pitchFamily="50" charset="-128"/>
                <a:ea typeface="Meiryo UI" panose="020B0604030504040204" pitchFamily="50" charset="-128"/>
              </a:rPr>
              <a:t>◆</a:t>
            </a:r>
            <a:r>
              <a:rPr kumimoji="1" lang="ja-JP" altLang="en-US" b="1" dirty="0" smtClean="0">
                <a:solidFill>
                  <a:schemeClr val="bg1"/>
                </a:solidFill>
                <a:latin typeface="Meiryo UI" panose="020B0604030504040204" pitchFamily="50" charset="-128"/>
                <a:ea typeface="Meiryo UI" panose="020B0604030504040204" pitchFamily="50" charset="-128"/>
              </a:rPr>
              <a:t>シビックテック</a:t>
            </a:r>
            <a:r>
              <a:rPr kumimoji="1" lang="en-US" altLang="ja-JP" b="1" dirty="0" smtClean="0">
                <a:solidFill>
                  <a:schemeClr val="bg1"/>
                </a:solidFill>
                <a:latin typeface="Meiryo UI" panose="020B0604030504040204" pitchFamily="50" charset="-128"/>
                <a:ea typeface="Meiryo UI" panose="020B0604030504040204" pitchFamily="50" charset="-128"/>
              </a:rPr>
              <a:t>*</a:t>
            </a:r>
            <a:endParaRPr kumimoji="1" lang="ja-JP" altLang="en-US" b="1" dirty="0">
              <a:solidFill>
                <a:schemeClr val="bg1"/>
              </a:solidFill>
              <a:latin typeface="Meiryo UI" panose="020B0604030504040204" pitchFamily="50" charset="-128"/>
              <a:ea typeface="Meiryo UI" panose="020B0604030504040204" pitchFamily="50" charset="-128"/>
            </a:endParaRPr>
          </a:p>
        </p:txBody>
      </p:sp>
      <p:cxnSp>
        <p:nvCxnSpPr>
          <p:cNvPr id="48" name="直線矢印コネクタ 47">
            <a:extLst>
              <a:ext uri="{FF2B5EF4-FFF2-40B4-BE49-F238E27FC236}">
                <a16:creationId xmlns:a16="http://schemas.microsoft.com/office/drawing/2014/main" id="{9D5C04CA-0386-4672-8DBB-89BC3BAB8C59}"/>
              </a:ext>
            </a:extLst>
          </p:cNvPr>
          <p:cNvCxnSpPr>
            <a:cxnSpLocks/>
          </p:cNvCxnSpPr>
          <p:nvPr/>
        </p:nvCxnSpPr>
        <p:spPr>
          <a:xfrm flipV="1">
            <a:off x="5441432" y="2523344"/>
            <a:ext cx="856174" cy="773884"/>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49" name="直線矢印コネクタ 48">
            <a:extLst>
              <a:ext uri="{FF2B5EF4-FFF2-40B4-BE49-F238E27FC236}">
                <a16:creationId xmlns:a16="http://schemas.microsoft.com/office/drawing/2014/main" id="{9D5C04CA-0386-4672-8DBB-89BC3BAB8C59}"/>
              </a:ext>
            </a:extLst>
          </p:cNvPr>
          <p:cNvCxnSpPr>
            <a:cxnSpLocks/>
          </p:cNvCxnSpPr>
          <p:nvPr/>
        </p:nvCxnSpPr>
        <p:spPr>
          <a:xfrm flipV="1">
            <a:off x="5629649" y="3456943"/>
            <a:ext cx="664249" cy="399705"/>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4" name="直線矢印コネクタ 53">
            <a:extLst>
              <a:ext uri="{FF2B5EF4-FFF2-40B4-BE49-F238E27FC236}">
                <a16:creationId xmlns:a16="http://schemas.microsoft.com/office/drawing/2014/main" id="{9D5C04CA-0386-4672-8DBB-89BC3BAB8C59}"/>
              </a:ext>
            </a:extLst>
          </p:cNvPr>
          <p:cNvCxnSpPr>
            <a:cxnSpLocks/>
          </p:cNvCxnSpPr>
          <p:nvPr/>
        </p:nvCxnSpPr>
        <p:spPr>
          <a:xfrm flipV="1">
            <a:off x="5699517" y="4337958"/>
            <a:ext cx="684000" cy="0"/>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5" name="直線矢印コネクタ 54">
            <a:extLst>
              <a:ext uri="{FF2B5EF4-FFF2-40B4-BE49-F238E27FC236}">
                <a16:creationId xmlns:a16="http://schemas.microsoft.com/office/drawing/2014/main" id="{9D5C04CA-0386-4672-8DBB-89BC3BAB8C59}"/>
              </a:ext>
            </a:extLst>
          </p:cNvPr>
          <p:cNvCxnSpPr>
            <a:cxnSpLocks/>
          </p:cNvCxnSpPr>
          <p:nvPr/>
        </p:nvCxnSpPr>
        <p:spPr>
          <a:xfrm>
            <a:off x="5699517" y="4775814"/>
            <a:ext cx="567188" cy="483026"/>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cxnSp>
        <p:nvCxnSpPr>
          <p:cNvPr id="56" name="直線矢印コネクタ 55">
            <a:extLst>
              <a:ext uri="{FF2B5EF4-FFF2-40B4-BE49-F238E27FC236}">
                <a16:creationId xmlns:a16="http://schemas.microsoft.com/office/drawing/2014/main" id="{9D5C04CA-0386-4672-8DBB-89BC3BAB8C59}"/>
              </a:ext>
            </a:extLst>
          </p:cNvPr>
          <p:cNvCxnSpPr>
            <a:cxnSpLocks/>
          </p:cNvCxnSpPr>
          <p:nvPr/>
        </p:nvCxnSpPr>
        <p:spPr>
          <a:xfrm>
            <a:off x="5640381" y="5470901"/>
            <a:ext cx="653517" cy="745493"/>
          </a:xfrm>
          <a:prstGeom prst="straightConnector1">
            <a:avLst/>
          </a:prstGeom>
          <a:ln w="57150">
            <a:solidFill>
              <a:schemeClr val="bg1">
                <a:lumMod val="65000"/>
              </a:schemeClr>
            </a:solidFill>
            <a:prstDash val="sysDot"/>
            <a:headEnd type="triangle"/>
            <a:tailEnd type="triangle"/>
          </a:ln>
        </p:spPr>
        <p:style>
          <a:lnRef idx="1">
            <a:schemeClr val="dk1"/>
          </a:lnRef>
          <a:fillRef idx="0">
            <a:schemeClr val="dk1"/>
          </a:fillRef>
          <a:effectRef idx="0">
            <a:schemeClr val="dk1"/>
          </a:effectRef>
          <a:fontRef idx="minor">
            <a:schemeClr val="tx1"/>
          </a:fontRef>
        </p:style>
      </p:cxnSp>
      <p:sp>
        <p:nvSpPr>
          <p:cNvPr id="63" name="正方形/長方形 62"/>
          <p:cNvSpPr/>
          <p:nvPr/>
        </p:nvSpPr>
        <p:spPr>
          <a:xfrm>
            <a:off x="5655332" y="215525"/>
            <a:ext cx="3384166" cy="307777"/>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rPr>
              <a:t>民間企業・住民（シビックテック）との協業</a:t>
            </a:r>
          </a:p>
        </p:txBody>
      </p:sp>
      <p:sp>
        <p:nvSpPr>
          <p:cNvPr id="12" name="正方形/長方形 11">
            <a:extLst>
              <a:ext uri="{FF2B5EF4-FFF2-40B4-BE49-F238E27FC236}">
                <a16:creationId xmlns:a16="http://schemas.microsoft.com/office/drawing/2014/main" id="{7D904EBD-9948-4E4C-9F75-7A29DBF1FE09}"/>
              </a:ext>
            </a:extLst>
          </p:cNvPr>
          <p:cNvSpPr/>
          <p:nvPr/>
        </p:nvSpPr>
        <p:spPr>
          <a:xfrm>
            <a:off x="3762337" y="1242456"/>
            <a:ext cx="2415009" cy="1208263"/>
          </a:xfrm>
          <a:prstGeom prst="rect">
            <a:avLst/>
          </a:prstGeom>
          <a:noFill/>
          <a:ln>
            <a:solidFill>
              <a:schemeClr val="bg1">
                <a:lumMod val="65000"/>
              </a:schemeClr>
            </a:solid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08047" y="6625687"/>
            <a:ext cx="7164000" cy="261610"/>
          </a:xfrm>
          <a:prstGeom prst="rect">
            <a:avLst/>
          </a:prstGeom>
        </p:spPr>
        <p:txBody>
          <a:bodyPr wrap="square">
            <a:spAutoFit/>
          </a:bodyPr>
          <a:lstStyle/>
          <a:p>
            <a:r>
              <a:rPr lang="en-US" altLang="ja-JP" sz="1050" dirty="0" smtClean="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シビックテック</a:t>
            </a:r>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Civic Tech</a:t>
            </a:r>
            <a:r>
              <a:rPr lang="ja-JP" altLang="en-US" sz="1050" dirty="0" smtClean="0">
                <a:latin typeface="Meiryo UI" panose="020B0604030504040204" pitchFamily="50" charset="-128"/>
                <a:ea typeface="Meiryo UI" panose="020B0604030504040204" pitchFamily="50" charset="-128"/>
              </a:rPr>
              <a:t>）とは・・・　市民</a:t>
            </a:r>
            <a:r>
              <a:rPr lang="ja-JP" altLang="en-US" sz="1050" dirty="0">
                <a:latin typeface="Meiryo UI" panose="020B0604030504040204" pitchFamily="50" charset="-128"/>
                <a:ea typeface="Meiryo UI" panose="020B0604030504040204" pitchFamily="50" charset="-128"/>
              </a:rPr>
              <a:t>自身が、テクノロジーを活用して、行政サービスの</a:t>
            </a:r>
            <a:r>
              <a:rPr lang="ja-JP" altLang="en-US" sz="1050" dirty="0" smtClean="0">
                <a:latin typeface="Meiryo UI" panose="020B0604030504040204" pitchFamily="50" charset="-128"/>
                <a:ea typeface="Meiryo UI" panose="020B0604030504040204" pitchFamily="50" charset="-128"/>
              </a:rPr>
              <a:t>問題や</a:t>
            </a:r>
            <a:r>
              <a:rPr lang="ja-JP" altLang="en-US" sz="1050" dirty="0">
                <a:latin typeface="Meiryo UI" panose="020B0604030504040204" pitchFamily="50" charset="-128"/>
                <a:ea typeface="Meiryo UI" panose="020B0604030504040204" pitchFamily="50" charset="-128"/>
              </a:rPr>
              <a:t>社会課題を解決する</a:t>
            </a:r>
            <a:r>
              <a:rPr lang="ja-JP" altLang="en-US" sz="1050" dirty="0" smtClean="0">
                <a:latin typeface="Meiryo UI" panose="020B0604030504040204" pitchFamily="50" charset="-128"/>
                <a:ea typeface="Meiryo UI" panose="020B0604030504040204" pitchFamily="50" charset="-128"/>
              </a:rPr>
              <a:t>取り組み</a:t>
            </a:r>
            <a:endParaRPr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26359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a:extLst>
              <a:ext uri="{FF2B5EF4-FFF2-40B4-BE49-F238E27FC236}">
                <a16:creationId xmlns:a16="http://schemas.microsoft.com/office/drawing/2014/main" id="{C56DD4F9-F41D-4A53-996E-CBABECBB8D36}"/>
              </a:ext>
            </a:extLst>
          </p:cNvPr>
          <p:cNvPicPr>
            <a:picLocks noChangeAspect="1"/>
          </p:cNvPicPr>
          <p:nvPr/>
        </p:nvPicPr>
        <p:blipFill>
          <a:blip r:embed="rId2"/>
          <a:stretch>
            <a:fillRect/>
          </a:stretch>
        </p:blipFill>
        <p:spPr>
          <a:xfrm>
            <a:off x="2401169" y="1486789"/>
            <a:ext cx="3519922" cy="5115620"/>
          </a:xfrm>
          <a:prstGeom prst="rect">
            <a:avLst/>
          </a:prstGeom>
        </p:spPr>
      </p:pic>
      <p:sp>
        <p:nvSpPr>
          <p:cNvPr id="2" name="テキスト ボックス 1"/>
          <p:cNvSpPr txBox="1"/>
          <p:nvPr/>
        </p:nvSpPr>
        <p:spPr>
          <a:xfrm>
            <a:off x="163921" y="110547"/>
            <a:ext cx="5835252"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■府域</a:t>
            </a:r>
            <a:r>
              <a:rPr kumimoji="1" lang="ja-JP" altLang="en-US" sz="2400" b="1" dirty="0">
                <a:latin typeface="Meiryo UI" panose="020B0604030504040204" pitchFamily="50" charset="-128"/>
                <a:ea typeface="Meiryo UI" panose="020B0604030504040204" pitchFamily="50" charset="-128"/>
              </a:rPr>
              <a:t>に展開</a:t>
            </a:r>
            <a:r>
              <a:rPr kumimoji="1" lang="ja-JP" altLang="en-US" sz="2400" b="1" dirty="0" smtClean="0">
                <a:latin typeface="Meiryo UI" panose="020B0604030504040204" pitchFamily="50" charset="-128"/>
                <a:ea typeface="Meiryo UI" panose="020B0604030504040204" pitchFamily="50" charset="-128"/>
              </a:rPr>
              <a:t>するスマートシティ</a:t>
            </a:r>
            <a:r>
              <a:rPr kumimoji="1" lang="ja-JP" altLang="en-US" sz="2400" b="1" dirty="0">
                <a:latin typeface="Meiryo UI" panose="020B0604030504040204" pitchFamily="50" charset="-128"/>
                <a:ea typeface="Meiryo UI" panose="020B0604030504040204" pitchFamily="50" charset="-128"/>
              </a:rPr>
              <a:t>（イメージ）</a:t>
            </a:r>
          </a:p>
        </p:txBody>
      </p:sp>
      <p:sp>
        <p:nvSpPr>
          <p:cNvPr id="49" name="テキスト ボックス 48"/>
          <p:cNvSpPr txBox="1"/>
          <p:nvPr/>
        </p:nvSpPr>
        <p:spPr>
          <a:xfrm>
            <a:off x="6154966" y="5575929"/>
            <a:ext cx="2188420" cy="1084912"/>
          </a:xfrm>
          <a:prstGeom prst="rect">
            <a:avLst/>
          </a:prstGeom>
          <a:solidFill>
            <a:schemeClr val="accent2">
              <a:lumMod val="40000"/>
              <a:lumOff val="60000"/>
            </a:schemeClr>
          </a:solidFill>
          <a:ln>
            <a:solidFill>
              <a:schemeClr val="accent2"/>
            </a:solidFill>
          </a:ln>
        </p:spPr>
        <p:txBody>
          <a:bodyPr wrap="square" rtlCol="0">
            <a:spAutoFit/>
          </a:bodyPr>
          <a:lstStyle/>
          <a:p>
            <a:pPr algn="ctr"/>
            <a:r>
              <a:rPr kumimoji="1"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＜郊外地の自動運転＞</a:t>
            </a:r>
            <a:endParaRPr kumimoji="1" lang="en-US" altLang="ja-JP" sz="105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p:txBody>
      </p:sp>
      <p:cxnSp>
        <p:nvCxnSpPr>
          <p:cNvPr id="52" name="直線コネクタ 51"/>
          <p:cNvCxnSpPr>
            <a:cxnSpLocks/>
            <a:stCxn id="117" idx="0"/>
            <a:endCxn id="49" idx="1"/>
          </p:cNvCxnSpPr>
          <p:nvPr/>
        </p:nvCxnSpPr>
        <p:spPr>
          <a:xfrm>
            <a:off x="5443317" y="5710205"/>
            <a:ext cx="711649" cy="40818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3" name="楕円 52"/>
          <p:cNvSpPr/>
          <p:nvPr/>
        </p:nvSpPr>
        <p:spPr>
          <a:xfrm rot="3109781">
            <a:off x="4190973" y="2312236"/>
            <a:ext cx="589371" cy="471719"/>
          </a:xfrm>
          <a:prstGeom prst="ellipse">
            <a:avLst/>
          </a:prstGeom>
          <a:noFill/>
          <a:ln w="28575">
            <a:solidFill>
              <a:schemeClr val="accent2">
                <a:lumMod val="60000"/>
                <a:lumOff val="40000"/>
              </a:schemeClr>
            </a:solidFill>
          </a:ln>
          <a:effectLst>
            <a:glow rad="1397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p:cNvSpPr txBox="1"/>
          <p:nvPr/>
        </p:nvSpPr>
        <p:spPr>
          <a:xfrm>
            <a:off x="477517" y="658656"/>
            <a:ext cx="8175903" cy="584775"/>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大阪の様々な都市課題に対して各ステークホルダー（自治体、地域</a:t>
            </a:r>
            <a:r>
              <a:rPr kumimoji="1" lang="ja-JP" altLang="en-US" sz="1600" dirty="0" smtClean="0">
                <a:latin typeface="Meiryo UI" panose="020B0604030504040204" pitchFamily="50" charset="-128"/>
                <a:ea typeface="Meiryo UI" panose="020B0604030504040204" pitchFamily="50" charset="-128"/>
              </a:rPr>
              <a:t>、地元企業や先端テクノロジー</a:t>
            </a:r>
            <a:r>
              <a:rPr kumimoji="1" lang="ja-JP" altLang="en-US" sz="1600" dirty="0">
                <a:latin typeface="Meiryo UI" panose="020B0604030504040204" pitchFamily="50" charset="-128"/>
                <a:ea typeface="Meiryo UI" panose="020B0604030504040204" pitchFamily="50" charset="-128"/>
              </a:rPr>
              <a:t>企業）が協力し、大阪全体で持続可能なスマートシティを実装</a:t>
            </a:r>
          </a:p>
        </p:txBody>
      </p:sp>
      <p:sp>
        <p:nvSpPr>
          <p:cNvPr id="57" name="テキスト ボックス 56"/>
          <p:cNvSpPr txBox="1"/>
          <p:nvPr/>
        </p:nvSpPr>
        <p:spPr>
          <a:xfrm>
            <a:off x="1331408" y="1449725"/>
            <a:ext cx="1992984" cy="1084912"/>
          </a:xfrm>
          <a:prstGeom prst="rect">
            <a:avLst/>
          </a:prstGeom>
          <a:solidFill>
            <a:schemeClr val="accent2">
              <a:lumMod val="40000"/>
              <a:lumOff val="60000"/>
            </a:schemeClr>
          </a:solidFill>
          <a:ln>
            <a:solidFill>
              <a:schemeClr val="accent2"/>
            </a:solidFill>
          </a:ln>
        </p:spPr>
        <p:txBody>
          <a:bodyPr wrap="square" rtlCol="0">
            <a:spAutoFit/>
          </a:bodyPr>
          <a:lstStyle/>
          <a:p>
            <a:pPr algn="ctr"/>
            <a:r>
              <a:rPr kumimoji="1"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＜中山間地のモビリティ＞</a:t>
            </a:r>
            <a:endParaRPr kumimoji="1" lang="en-US" altLang="ja-JP" sz="105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p:txBody>
      </p:sp>
      <p:sp>
        <p:nvSpPr>
          <p:cNvPr id="59" name="角丸四角形 58"/>
          <p:cNvSpPr/>
          <p:nvPr/>
        </p:nvSpPr>
        <p:spPr>
          <a:xfrm>
            <a:off x="6318877" y="5881904"/>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地元自治体</a:t>
            </a:r>
          </a:p>
        </p:txBody>
      </p:sp>
      <p:sp>
        <p:nvSpPr>
          <p:cNvPr id="60" name="角丸四角形 59"/>
          <p:cNvSpPr/>
          <p:nvPr/>
        </p:nvSpPr>
        <p:spPr>
          <a:xfrm>
            <a:off x="6873882" y="5858060"/>
            <a:ext cx="756000" cy="756000"/>
          </a:xfrm>
          <a:prstGeom prst="roundRect">
            <a:avLst/>
          </a:prstGeom>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000" b="1" dirty="0">
                <a:latin typeface="Meiryo UI" panose="020B0604030504040204" pitchFamily="50" charset="-128"/>
                <a:ea typeface="Meiryo UI" panose="020B0604030504040204" pitchFamily="50" charset="-128"/>
              </a:rPr>
              <a:t>地域</a:t>
            </a:r>
            <a:endParaRPr kumimoji="1" lang="en-US" altLang="ja-JP" sz="1000" b="1"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社協、大学</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地元スーパー</a:t>
            </a:r>
          </a:p>
        </p:txBody>
      </p:sp>
      <p:cxnSp>
        <p:nvCxnSpPr>
          <p:cNvPr id="61" name="直線コネクタ 60"/>
          <p:cNvCxnSpPr/>
          <p:nvPr/>
        </p:nvCxnSpPr>
        <p:spPr>
          <a:xfrm>
            <a:off x="91441" y="640761"/>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角丸四角形 61"/>
          <p:cNvSpPr/>
          <p:nvPr/>
        </p:nvSpPr>
        <p:spPr>
          <a:xfrm>
            <a:off x="7915338" y="5853233"/>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通信事業者</a:t>
            </a:r>
          </a:p>
        </p:txBody>
      </p:sp>
      <p:sp>
        <p:nvSpPr>
          <p:cNvPr id="63" name="テキスト ボックス 62"/>
          <p:cNvSpPr txBox="1"/>
          <p:nvPr/>
        </p:nvSpPr>
        <p:spPr>
          <a:xfrm>
            <a:off x="6520804" y="6030121"/>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64" name="テキスト ボックス 63"/>
          <p:cNvSpPr txBox="1"/>
          <p:nvPr/>
        </p:nvSpPr>
        <p:spPr>
          <a:xfrm>
            <a:off x="7613728" y="6025765"/>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1637803" y="2736708"/>
            <a:ext cx="1986220" cy="1158359"/>
          </a:xfrm>
          <a:prstGeom prst="roundRect">
            <a:avLst>
              <a:gd name="adj" fmla="val 11226"/>
            </a:avLst>
          </a:prstGeom>
          <a:solidFill>
            <a:schemeClr val="accent1">
              <a:lumMod val="40000"/>
              <a:lumOff val="60000"/>
            </a:schemeClr>
          </a:solidFill>
          <a:ln>
            <a:solidFill>
              <a:schemeClr val="accent1"/>
            </a:solidFill>
          </a:ln>
        </p:spPr>
        <p:txBody>
          <a:bodyPr wrap="square" rtlCol="0">
            <a:spAutoFit/>
          </a:bodyPr>
          <a:lstStyle/>
          <a:p>
            <a:pPr algn="ctr"/>
            <a:r>
              <a:rPr kumimoji="1"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＜衛星都市のヘルスケア＞</a:t>
            </a:r>
            <a:endParaRPr kumimoji="1" lang="en-US" altLang="ja-JP" sz="105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p:txBody>
      </p:sp>
      <p:sp>
        <p:nvSpPr>
          <p:cNvPr id="70" name="楕円 69"/>
          <p:cNvSpPr/>
          <p:nvPr/>
        </p:nvSpPr>
        <p:spPr>
          <a:xfrm rot="5400000">
            <a:off x="4299305" y="3962040"/>
            <a:ext cx="829590" cy="620085"/>
          </a:xfrm>
          <a:prstGeom prst="ellipse">
            <a:avLst/>
          </a:prstGeom>
          <a:noFill/>
          <a:ln w="28575">
            <a:solidFill>
              <a:schemeClr val="accent1">
                <a:lumMod val="60000"/>
                <a:lumOff val="40000"/>
              </a:schemeClr>
            </a:solidFill>
          </a:ln>
          <a:effectLst>
            <a:glow rad="228600">
              <a:schemeClr val="accent1">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テキスト ボックス 72"/>
          <p:cNvSpPr txBox="1"/>
          <p:nvPr/>
        </p:nvSpPr>
        <p:spPr>
          <a:xfrm>
            <a:off x="6297962" y="2805963"/>
            <a:ext cx="2037477" cy="1141928"/>
          </a:xfrm>
          <a:prstGeom prst="roundRect">
            <a:avLst>
              <a:gd name="adj" fmla="val 11226"/>
            </a:avLst>
          </a:prstGeom>
          <a:solidFill>
            <a:schemeClr val="accent1">
              <a:lumMod val="40000"/>
              <a:lumOff val="60000"/>
            </a:schemeClr>
          </a:solidFill>
          <a:ln>
            <a:solidFill>
              <a:schemeClr val="accent1"/>
            </a:solidFill>
          </a:ln>
        </p:spPr>
        <p:txBody>
          <a:bodyPr wrap="none" rtlCol="0">
            <a:spAutoFit/>
          </a:bodyPr>
          <a:lstStyle/>
          <a:p>
            <a:pPr algn="ctr"/>
            <a:r>
              <a:rPr kumimoji="1" lang="ja-JP" altLang="en-US" sz="11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＜大規模団地の子育て支援＞</a:t>
            </a:r>
            <a:endParaRPr kumimoji="1" lang="en-US" altLang="ja-JP"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487342" y="5582812"/>
            <a:ext cx="1934434" cy="1084912"/>
          </a:xfrm>
          <a:prstGeom prst="rect">
            <a:avLst/>
          </a:prstGeom>
          <a:solidFill>
            <a:schemeClr val="accent2">
              <a:lumMod val="40000"/>
              <a:lumOff val="60000"/>
            </a:schemeClr>
          </a:solidFill>
          <a:ln>
            <a:solidFill>
              <a:schemeClr val="accent2"/>
            </a:solidFill>
          </a:ln>
        </p:spPr>
        <p:txBody>
          <a:bodyPr wrap="square" rtlCol="0">
            <a:spAutoFit/>
          </a:bodyPr>
          <a:lstStyle/>
          <a:p>
            <a:pPr algn="ctr"/>
            <a:r>
              <a:rPr kumimoji="1"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＜郊外地の防災・防犯＞</a:t>
            </a:r>
            <a:endParaRPr kumimoji="1" lang="en-US" altLang="ja-JP" sz="105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p:txBody>
      </p:sp>
      <p:cxnSp>
        <p:nvCxnSpPr>
          <p:cNvPr id="75" name="直線コネクタ 74"/>
          <p:cNvCxnSpPr>
            <a:cxnSpLocks/>
            <a:stCxn id="74" idx="3"/>
            <a:endCxn id="119" idx="2"/>
          </p:cNvCxnSpPr>
          <p:nvPr/>
        </p:nvCxnSpPr>
        <p:spPr>
          <a:xfrm>
            <a:off x="2421776" y="6125268"/>
            <a:ext cx="339980" cy="218894"/>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5986408" y="4199889"/>
            <a:ext cx="2188420" cy="1084912"/>
          </a:xfrm>
          <a:prstGeom prst="rect">
            <a:avLst/>
          </a:prstGeom>
          <a:solidFill>
            <a:schemeClr val="accent2">
              <a:lumMod val="40000"/>
              <a:lumOff val="60000"/>
            </a:schemeClr>
          </a:solidFill>
          <a:ln>
            <a:solidFill>
              <a:schemeClr val="accent2"/>
            </a:solidFill>
          </a:ln>
        </p:spPr>
        <p:txBody>
          <a:bodyPr wrap="none" rtlCol="0">
            <a:spAutoFit/>
          </a:bodyPr>
          <a:lstStyle/>
          <a:p>
            <a:pPr algn="ctr"/>
            <a:r>
              <a:rPr kumimoji="1"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＜オールドタウンのコミュニティ＞</a:t>
            </a:r>
            <a:endParaRPr kumimoji="1" lang="en-US" altLang="ja-JP" sz="105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p:txBody>
      </p:sp>
      <p:sp>
        <p:nvSpPr>
          <p:cNvPr id="83" name="テキスト ボックス 82"/>
          <p:cNvSpPr txBox="1"/>
          <p:nvPr/>
        </p:nvSpPr>
        <p:spPr>
          <a:xfrm>
            <a:off x="1137839" y="4194590"/>
            <a:ext cx="2073876" cy="1158359"/>
          </a:xfrm>
          <a:prstGeom prst="roundRect">
            <a:avLst>
              <a:gd name="adj" fmla="val 11226"/>
            </a:avLst>
          </a:prstGeom>
          <a:solidFill>
            <a:schemeClr val="accent1">
              <a:lumMod val="40000"/>
              <a:lumOff val="60000"/>
            </a:schemeClr>
          </a:solidFill>
          <a:ln>
            <a:solidFill>
              <a:schemeClr val="accent1"/>
            </a:solidFill>
          </a:ln>
        </p:spPr>
        <p:txBody>
          <a:bodyPr wrap="square" rtlCol="0">
            <a:spAutoFit/>
          </a:bodyPr>
          <a:lstStyle/>
          <a:p>
            <a:pPr algn="ctr"/>
            <a:r>
              <a:rPr kumimoji="1" lang="ja-JP" altLang="en-US" sz="12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＜都心のモビリティ＞</a:t>
            </a:r>
            <a:endParaRPr kumimoji="1" lang="en-US" altLang="ja-JP" sz="105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p:txBody>
      </p:sp>
      <p:cxnSp>
        <p:nvCxnSpPr>
          <p:cNvPr id="84" name="直線コネクタ 83"/>
          <p:cNvCxnSpPr>
            <a:cxnSpLocks/>
            <a:stCxn id="118" idx="1"/>
            <a:endCxn id="79" idx="1"/>
          </p:cNvCxnSpPr>
          <p:nvPr/>
        </p:nvCxnSpPr>
        <p:spPr>
          <a:xfrm flipV="1">
            <a:off x="4798835" y="4742345"/>
            <a:ext cx="1187573" cy="195985"/>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a:cxnSpLocks/>
            <a:stCxn id="65" idx="3"/>
            <a:endCxn id="139" idx="4"/>
          </p:cNvCxnSpPr>
          <p:nvPr/>
        </p:nvCxnSpPr>
        <p:spPr>
          <a:xfrm>
            <a:off x="3624023" y="3315888"/>
            <a:ext cx="829497" cy="48965"/>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cxnSpLocks/>
            <a:stCxn id="83" idx="3"/>
            <a:endCxn id="70" idx="4"/>
          </p:cNvCxnSpPr>
          <p:nvPr/>
        </p:nvCxnSpPr>
        <p:spPr>
          <a:xfrm flipV="1">
            <a:off x="3211715" y="4272083"/>
            <a:ext cx="1192343" cy="501687"/>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a:cxnSpLocks/>
            <a:stCxn id="134" idx="0"/>
            <a:endCxn id="73" idx="1"/>
          </p:cNvCxnSpPr>
          <p:nvPr/>
        </p:nvCxnSpPr>
        <p:spPr>
          <a:xfrm flipV="1">
            <a:off x="5538285" y="3376927"/>
            <a:ext cx="759677" cy="683861"/>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6" name="スライド番号プレースホルダー 95"/>
          <p:cNvSpPr>
            <a:spLocks noGrp="1"/>
          </p:cNvSpPr>
          <p:nvPr>
            <p:ph type="sldNum" sz="quarter" idx="12"/>
          </p:nvPr>
        </p:nvSpPr>
        <p:spPr>
          <a:xfrm>
            <a:off x="7012638" y="6441540"/>
            <a:ext cx="2057400" cy="365125"/>
          </a:xfrm>
        </p:spPr>
        <p:txBody>
          <a:bodyPr>
            <a:normAutofit/>
          </a:bodyPr>
          <a:lstStyle/>
          <a:p>
            <a:fld id="{16CAA1F7-03B4-4FB3-9DB5-91F3A0C0A1B4}" type="slidenum">
              <a:rPr kumimoji="1" lang="ja-JP" altLang="en-US" sz="1200" smtClean="0"/>
              <a:t>27</a:t>
            </a:fld>
            <a:endParaRPr kumimoji="1" lang="ja-JP" altLang="en-US" sz="1200"/>
          </a:p>
        </p:txBody>
      </p:sp>
      <p:sp>
        <p:nvSpPr>
          <p:cNvPr id="78" name="角丸四角形 58">
            <a:extLst>
              <a:ext uri="{FF2B5EF4-FFF2-40B4-BE49-F238E27FC236}">
                <a16:creationId xmlns:a16="http://schemas.microsoft.com/office/drawing/2014/main" id="{D756EC07-9B49-4FF0-B682-AC2ED8482F68}"/>
              </a:ext>
            </a:extLst>
          </p:cNvPr>
          <p:cNvSpPr/>
          <p:nvPr/>
        </p:nvSpPr>
        <p:spPr>
          <a:xfrm>
            <a:off x="6156387" y="4502475"/>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地元自治体</a:t>
            </a:r>
          </a:p>
        </p:txBody>
      </p:sp>
      <p:sp>
        <p:nvSpPr>
          <p:cNvPr id="81" name="角丸四角形 59">
            <a:extLst>
              <a:ext uri="{FF2B5EF4-FFF2-40B4-BE49-F238E27FC236}">
                <a16:creationId xmlns:a16="http://schemas.microsoft.com/office/drawing/2014/main" id="{E0ACDDBB-DB2C-480E-9312-A30B3B85C1C5}"/>
              </a:ext>
            </a:extLst>
          </p:cNvPr>
          <p:cNvSpPr/>
          <p:nvPr/>
        </p:nvSpPr>
        <p:spPr>
          <a:xfrm>
            <a:off x="6711392" y="4478631"/>
            <a:ext cx="756000" cy="756000"/>
          </a:xfrm>
          <a:prstGeom prst="roundRect">
            <a:avLst/>
          </a:prstGeom>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000" b="1" dirty="0">
                <a:latin typeface="Meiryo UI" panose="020B0604030504040204" pitchFamily="50" charset="-128"/>
                <a:ea typeface="Meiryo UI" panose="020B0604030504040204" pitchFamily="50" charset="-128"/>
              </a:rPr>
              <a:t>地域</a:t>
            </a:r>
            <a:endParaRPr kumimoji="1" lang="en-US" altLang="ja-JP" sz="1000" b="1"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地域協議会</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大学</a:t>
            </a:r>
          </a:p>
        </p:txBody>
      </p:sp>
      <p:sp>
        <p:nvSpPr>
          <p:cNvPr id="82" name="角丸四角形 61">
            <a:extLst>
              <a:ext uri="{FF2B5EF4-FFF2-40B4-BE49-F238E27FC236}">
                <a16:creationId xmlns:a16="http://schemas.microsoft.com/office/drawing/2014/main" id="{7FBCB0C0-856B-4FC5-9E20-9AF6FF971C87}"/>
              </a:ext>
            </a:extLst>
          </p:cNvPr>
          <p:cNvSpPr/>
          <p:nvPr/>
        </p:nvSpPr>
        <p:spPr>
          <a:xfrm>
            <a:off x="7752848" y="4473804"/>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開発事業者</a:t>
            </a:r>
          </a:p>
        </p:txBody>
      </p:sp>
      <p:sp>
        <p:nvSpPr>
          <p:cNvPr id="85" name="テキスト ボックス 84">
            <a:extLst>
              <a:ext uri="{FF2B5EF4-FFF2-40B4-BE49-F238E27FC236}">
                <a16:creationId xmlns:a16="http://schemas.microsoft.com/office/drawing/2014/main" id="{48400C2D-3451-4E8C-A91A-165C52C59816}"/>
              </a:ext>
            </a:extLst>
          </p:cNvPr>
          <p:cNvSpPr txBox="1"/>
          <p:nvPr/>
        </p:nvSpPr>
        <p:spPr>
          <a:xfrm>
            <a:off x="6358314" y="4650692"/>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86" name="テキスト ボックス 85">
            <a:extLst>
              <a:ext uri="{FF2B5EF4-FFF2-40B4-BE49-F238E27FC236}">
                <a16:creationId xmlns:a16="http://schemas.microsoft.com/office/drawing/2014/main" id="{16872151-72BD-4D7B-8169-04CB7934AC0E}"/>
              </a:ext>
            </a:extLst>
          </p:cNvPr>
          <p:cNvSpPr txBox="1"/>
          <p:nvPr/>
        </p:nvSpPr>
        <p:spPr>
          <a:xfrm>
            <a:off x="7451238" y="4646336"/>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88" name="角丸四角形 58">
            <a:extLst>
              <a:ext uri="{FF2B5EF4-FFF2-40B4-BE49-F238E27FC236}">
                <a16:creationId xmlns:a16="http://schemas.microsoft.com/office/drawing/2014/main" id="{5DCA5342-3006-4072-A04C-CD805C2C304A}"/>
              </a:ext>
            </a:extLst>
          </p:cNvPr>
          <p:cNvSpPr/>
          <p:nvPr/>
        </p:nvSpPr>
        <p:spPr>
          <a:xfrm>
            <a:off x="6399763" y="3161660"/>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地元自治体</a:t>
            </a:r>
          </a:p>
        </p:txBody>
      </p:sp>
      <p:sp>
        <p:nvSpPr>
          <p:cNvPr id="89" name="角丸四角形 59">
            <a:extLst>
              <a:ext uri="{FF2B5EF4-FFF2-40B4-BE49-F238E27FC236}">
                <a16:creationId xmlns:a16="http://schemas.microsoft.com/office/drawing/2014/main" id="{7F2F7756-243C-4801-B1AF-0D97CB9E8493}"/>
              </a:ext>
            </a:extLst>
          </p:cNvPr>
          <p:cNvSpPr/>
          <p:nvPr/>
        </p:nvSpPr>
        <p:spPr>
          <a:xfrm>
            <a:off x="6954768" y="3137816"/>
            <a:ext cx="756000" cy="756000"/>
          </a:xfrm>
          <a:prstGeom prst="roundRect">
            <a:avLst/>
          </a:prstGeom>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000" b="1" dirty="0">
                <a:latin typeface="Meiryo UI" panose="020B0604030504040204" pitchFamily="50" charset="-128"/>
                <a:ea typeface="Meiryo UI" panose="020B0604030504040204" pitchFamily="50" charset="-128"/>
              </a:rPr>
              <a:t>地域</a:t>
            </a:r>
            <a:endParaRPr kumimoji="1" lang="en-US" altLang="ja-JP" sz="1000" b="1"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管理組合</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シビックテック</a:t>
            </a:r>
          </a:p>
        </p:txBody>
      </p:sp>
      <p:sp>
        <p:nvSpPr>
          <p:cNvPr id="91" name="角丸四角形 61">
            <a:extLst>
              <a:ext uri="{FF2B5EF4-FFF2-40B4-BE49-F238E27FC236}">
                <a16:creationId xmlns:a16="http://schemas.microsoft.com/office/drawing/2014/main" id="{271F8422-E03F-499E-8BAA-3B84307C3BBA}"/>
              </a:ext>
            </a:extLst>
          </p:cNvPr>
          <p:cNvSpPr/>
          <p:nvPr/>
        </p:nvSpPr>
        <p:spPr>
          <a:xfrm>
            <a:off x="7996224" y="3132989"/>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algn="ctr"/>
            <a:r>
              <a:rPr kumimoji="1" lang="ja-JP" altLang="en-US" sz="800" b="1" dirty="0">
                <a:latin typeface="Meiryo UI" panose="020B0604030504040204" pitchFamily="50" charset="-128"/>
                <a:ea typeface="Meiryo UI" panose="020B0604030504040204" pitchFamily="50" charset="-128"/>
              </a:rPr>
              <a:t>自動車メーカー</a:t>
            </a:r>
          </a:p>
        </p:txBody>
      </p:sp>
      <p:sp>
        <p:nvSpPr>
          <p:cNvPr id="92" name="テキスト ボックス 91">
            <a:extLst>
              <a:ext uri="{FF2B5EF4-FFF2-40B4-BE49-F238E27FC236}">
                <a16:creationId xmlns:a16="http://schemas.microsoft.com/office/drawing/2014/main" id="{90E2DC45-593B-4249-832A-17800BA0BE39}"/>
              </a:ext>
            </a:extLst>
          </p:cNvPr>
          <p:cNvSpPr txBox="1"/>
          <p:nvPr/>
        </p:nvSpPr>
        <p:spPr>
          <a:xfrm>
            <a:off x="6601690" y="3309877"/>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94" name="テキスト ボックス 93">
            <a:extLst>
              <a:ext uri="{FF2B5EF4-FFF2-40B4-BE49-F238E27FC236}">
                <a16:creationId xmlns:a16="http://schemas.microsoft.com/office/drawing/2014/main" id="{B71A6C29-A538-4B1D-9EAF-E88A52230463}"/>
              </a:ext>
            </a:extLst>
          </p:cNvPr>
          <p:cNvSpPr txBox="1"/>
          <p:nvPr/>
        </p:nvSpPr>
        <p:spPr>
          <a:xfrm>
            <a:off x="7694614" y="3305521"/>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95" name="角丸四角形 58">
            <a:extLst>
              <a:ext uri="{FF2B5EF4-FFF2-40B4-BE49-F238E27FC236}">
                <a16:creationId xmlns:a16="http://schemas.microsoft.com/office/drawing/2014/main" id="{7A0B94C7-5284-4917-A3D3-1ECCEAE70FC9}"/>
              </a:ext>
            </a:extLst>
          </p:cNvPr>
          <p:cNvSpPr/>
          <p:nvPr/>
        </p:nvSpPr>
        <p:spPr>
          <a:xfrm>
            <a:off x="1712609" y="3088993"/>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地元自治体</a:t>
            </a:r>
          </a:p>
        </p:txBody>
      </p:sp>
      <p:sp>
        <p:nvSpPr>
          <p:cNvPr id="97" name="角丸四角形 59">
            <a:extLst>
              <a:ext uri="{FF2B5EF4-FFF2-40B4-BE49-F238E27FC236}">
                <a16:creationId xmlns:a16="http://schemas.microsoft.com/office/drawing/2014/main" id="{7A59ADD1-5377-411B-8A0F-7DB67017910F}"/>
              </a:ext>
            </a:extLst>
          </p:cNvPr>
          <p:cNvSpPr/>
          <p:nvPr/>
        </p:nvSpPr>
        <p:spPr>
          <a:xfrm>
            <a:off x="2267614" y="3065149"/>
            <a:ext cx="756000" cy="756000"/>
          </a:xfrm>
          <a:prstGeom prst="roundRect">
            <a:avLst/>
          </a:prstGeom>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000" b="1" dirty="0">
                <a:latin typeface="Meiryo UI" panose="020B0604030504040204" pitchFamily="50" charset="-128"/>
                <a:ea typeface="Meiryo UI" panose="020B0604030504040204" pitchFamily="50" charset="-128"/>
              </a:rPr>
              <a:t>地域</a:t>
            </a:r>
            <a:endParaRPr kumimoji="1" lang="en-US" altLang="ja-JP" sz="1000" b="1" dirty="0">
              <a:latin typeface="Meiryo UI" panose="020B0604030504040204" pitchFamily="50" charset="-128"/>
              <a:ea typeface="Meiryo UI" panose="020B0604030504040204" pitchFamily="50" charset="-128"/>
            </a:endParaRPr>
          </a:p>
          <a:p>
            <a:pPr algn="ctr"/>
            <a:endParaRPr kumimoji="1" lang="en-US" altLang="ja-JP" sz="5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大学</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商業施設</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医療機関</a:t>
            </a:r>
          </a:p>
        </p:txBody>
      </p:sp>
      <p:sp>
        <p:nvSpPr>
          <p:cNvPr id="98" name="角丸四角形 61">
            <a:extLst>
              <a:ext uri="{FF2B5EF4-FFF2-40B4-BE49-F238E27FC236}">
                <a16:creationId xmlns:a16="http://schemas.microsoft.com/office/drawing/2014/main" id="{C1326039-E3C6-4A0F-9D1E-210096F38633}"/>
              </a:ext>
            </a:extLst>
          </p:cNvPr>
          <p:cNvSpPr/>
          <p:nvPr/>
        </p:nvSpPr>
        <p:spPr>
          <a:xfrm>
            <a:off x="3309070" y="3060322"/>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健康系企業</a:t>
            </a:r>
          </a:p>
        </p:txBody>
      </p:sp>
      <p:sp>
        <p:nvSpPr>
          <p:cNvPr id="99" name="テキスト ボックス 98">
            <a:extLst>
              <a:ext uri="{FF2B5EF4-FFF2-40B4-BE49-F238E27FC236}">
                <a16:creationId xmlns:a16="http://schemas.microsoft.com/office/drawing/2014/main" id="{55D4479B-7E88-45B1-9F0A-15311F937F7E}"/>
              </a:ext>
            </a:extLst>
          </p:cNvPr>
          <p:cNvSpPr txBox="1"/>
          <p:nvPr/>
        </p:nvSpPr>
        <p:spPr>
          <a:xfrm>
            <a:off x="1914536" y="3237210"/>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00" name="テキスト ボックス 99">
            <a:extLst>
              <a:ext uri="{FF2B5EF4-FFF2-40B4-BE49-F238E27FC236}">
                <a16:creationId xmlns:a16="http://schemas.microsoft.com/office/drawing/2014/main" id="{E8945F02-F719-493C-BDE8-2CC2A856A5D3}"/>
              </a:ext>
            </a:extLst>
          </p:cNvPr>
          <p:cNvSpPr txBox="1"/>
          <p:nvPr/>
        </p:nvSpPr>
        <p:spPr>
          <a:xfrm>
            <a:off x="3007460" y="3232854"/>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01" name="角丸四角形 58">
            <a:extLst>
              <a:ext uri="{FF2B5EF4-FFF2-40B4-BE49-F238E27FC236}">
                <a16:creationId xmlns:a16="http://schemas.microsoft.com/office/drawing/2014/main" id="{74CE5D13-9BA1-4C30-A3C5-C757CA13BEAD}"/>
              </a:ext>
            </a:extLst>
          </p:cNvPr>
          <p:cNvSpPr/>
          <p:nvPr/>
        </p:nvSpPr>
        <p:spPr>
          <a:xfrm>
            <a:off x="1249447" y="4545197"/>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地元自治体</a:t>
            </a:r>
          </a:p>
        </p:txBody>
      </p:sp>
      <p:sp>
        <p:nvSpPr>
          <p:cNvPr id="102" name="角丸四角形 59">
            <a:extLst>
              <a:ext uri="{FF2B5EF4-FFF2-40B4-BE49-F238E27FC236}">
                <a16:creationId xmlns:a16="http://schemas.microsoft.com/office/drawing/2014/main" id="{B6464267-8B9F-48A4-862F-8984E3EACEF2}"/>
              </a:ext>
            </a:extLst>
          </p:cNvPr>
          <p:cNvSpPr/>
          <p:nvPr/>
        </p:nvSpPr>
        <p:spPr>
          <a:xfrm>
            <a:off x="1804452" y="4521353"/>
            <a:ext cx="756000" cy="756000"/>
          </a:xfrm>
          <a:prstGeom prst="roundRect">
            <a:avLst/>
          </a:prstGeom>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000" b="1" dirty="0">
                <a:latin typeface="Meiryo UI" panose="020B0604030504040204" pitchFamily="50" charset="-128"/>
                <a:ea typeface="Meiryo UI" panose="020B0604030504040204" pitchFamily="50" charset="-128"/>
              </a:rPr>
              <a:t>地域</a:t>
            </a:r>
            <a:endParaRPr kumimoji="1" lang="en-US" altLang="ja-JP" sz="1000" b="1"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en-US" altLang="ja-JP" sz="900" dirty="0">
                <a:latin typeface="Meiryo UI" panose="020B0604030504040204" pitchFamily="50" charset="-128"/>
                <a:ea typeface="Meiryo UI" panose="020B0604030504040204" pitchFamily="50" charset="-128"/>
              </a:rPr>
              <a:t>NPO</a:t>
            </a:r>
            <a:r>
              <a:rPr kumimoji="1" lang="ja-JP" altLang="en-US" sz="900" dirty="0">
                <a:latin typeface="Meiryo UI" panose="020B0604030504040204" pitchFamily="50" charset="-128"/>
                <a:ea typeface="Meiryo UI" panose="020B0604030504040204" pitchFamily="50" charset="-128"/>
              </a:rPr>
              <a:t>法人</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大学・自治会</a:t>
            </a:r>
          </a:p>
        </p:txBody>
      </p:sp>
      <p:sp>
        <p:nvSpPr>
          <p:cNvPr id="103" name="角丸四角形 61">
            <a:extLst>
              <a:ext uri="{FF2B5EF4-FFF2-40B4-BE49-F238E27FC236}">
                <a16:creationId xmlns:a16="http://schemas.microsoft.com/office/drawing/2014/main" id="{8EC8CDAA-6E75-45B2-B264-5C1F105C1975}"/>
              </a:ext>
            </a:extLst>
          </p:cNvPr>
          <p:cNvSpPr/>
          <p:nvPr/>
        </p:nvSpPr>
        <p:spPr>
          <a:xfrm>
            <a:off x="2845908" y="4516526"/>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交通事業者</a:t>
            </a:r>
          </a:p>
        </p:txBody>
      </p:sp>
      <p:sp>
        <p:nvSpPr>
          <p:cNvPr id="104" name="テキスト ボックス 103">
            <a:extLst>
              <a:ext uri="{FF2B5EF4-FFF2-40B4-BE49-F238E27FC236}">
                <a16:creationId xmlns:a16="http://schemas.microsoft.com/office/drawing/2014/main" id="{CB6FED8B-EC0E-4F6E-93C1-68068F81449A}"/>
              </a:ext>
            </a:extLst>
          </p:cNvPr>
          <p:cNvSpPr txBox="1"/>
          <p:nvPr/>
        </p:nvSpPr>
        <p:spPr>
          <a:xfrm>
            <a:off x="1451374" y="4693414"/>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05" name="テキスト ボックス 104">
            <a:extLst>
              <a:ext uri="{FF2B5EF4-FFF2-40B4-BE49-F238E27FC236}">
                <a16:creationId xmlns:a16="http://schemas.microsoft.com/office/drawing/2014/main" id="{9291EEF7-1CFE-4DB5-A463-2651599A48C0}"/>
              </a:ext>
            </a:extLst>
          </p:cNvPr>
          <p:cNvSpPr txBox="1"/>
          <p:nvPr/>
        </p:nvSpPr>
        <p:spPr>
          <a:xfrm>
            <a:off x="2544298" y="4689058"/>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06" name="角丸四角形 58">
            <a:extLst>
              <a:ext uri="{FF2B5EF4-FFF2-40B4-BE49-F238E27FC236}">
                <a16:creationId xmlns:a16="http://schemas.microsoft.com/office/drawing/2014/main" id="{5A6D84A5-D1DE-4868-BC16-9144147E2A7B}"/>
              </a:ext>
            </a:extLst>
          </p:cNvPr>
          <p:cNvSpPr/>
          <p:nvPr/>
        </p:nvSpPr>
        <p:spPr>
          <a:xfrm>
            <a:off x="552880" y="5884987"/>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algn="ctr"/>
            <a:r>
              <a:rPr kumimoji="1" lang="ja-JP" altLang="en-US" sz="900" b="1" dirty="0">
                <a:latin typeface="Meiryo UI" panose="020B0604030504040204" pitchFamily="50" charset="-128"/>
                <a:ea typeface="Meiryo UI" panose="020B0604030504040204" pitchFamily="50" charset="-128"/>
              </a:rPr>
              <a:t>一部事務組合</a:t>
            </a:r>
          </a:p>
        </p:txBody>
      </p:sp>
      <p:sp>
        <p:nvSpPr>
          <p:cNvPr id="107" name="角丸四角形 59">
            <a:extLst>
              <a:ext uri="{FF2B5EF4-FFF2-40B4-BE49-F238E27FC236}">
                <a16:creationId xmlns:a16="http://schemas.microsoft.com/office/drawing/2014/main" id="{5040EC17-4115-4211-86A7-4D4C041C294F}"/>
              </a:ext>
            </a:extLst>
          </p:cNvPr>
          <p:cNvSpPr/>
          <p:nvPr/>
        </p:nvSpPr>
        <p:spPr>
          <a:xfrm>
            <a:off x="1077741" y="5861143"/>
            <a:ext cx="756000" cy="756000"/>
          </a:xfrm>
          <a:prstGeom prst="roundRect">
            <a:avLst/>
          </a:prstGeom>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000" b="1" dirty="0">
                <a:latin typeface="Meiryo UI" panose="020B0604030504040204" pitchFamily="50" charset="-128"/>
                <a:ea typeface="Meiryo UI" panose="020B0604030504040204" pitchFamily="50" charset="-128"/>
              </a:rPr>
              <a:t>地域</a:t>
            </a:r>
            <a:endParaRPr kumimoji="1" lang="en-US" altLang="ja-JP" sz="1000" b="1"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公益法人</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シビックテック</a:t>
            </a:r>
            <a:endParaRPr kumimoji="1" lang="en-US" altLang="ja-JP" sz="900" dirty="0">
              <a:latin typeface="Meiryo UI" panose="020B0604030504040204" pitchFamily="50" charset="-128"/>
              <a:ea typeface="Meiryo UI" panose="020B0604030504040204" pitchFamily="50" charset="-128"/>
            </a:endParaRPr>
          </a:p>
        </p:txBody>
      </p:sp>
      <p:sp>
        <p:nvSpPr>
          <p:cNvPr id="108" name="角丸四角形 61">
            <a:extLst>
              <a:ext uri="{FF2B5EF4-FFF2-40B4-BE49-F238E27FC236}">
                <a16:creationId xmlns:a16="http://schemas.microsoft.com/office/drawing/2014/main" id="{84CC9AC7-7B4D-4645-8F90-DD1F390A4919}"/>
              </a:ext>
            </a:extLst>
          </p:cNvPr>
          <p:cNvSpPr/>
          <p:nvPr/>
        </p:nvSpPr>
        <p:spPr>
          <a:xfrm>
            <a:off x="2089053" y="5856316"/>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algn="ctr"/>
            <a:r>
              <a:rPr kumimoji="1" lang="ja-JP" altLang="en-US" sz="900" b="1" dirty="0">
                <a:latin typeface="Meiryo UI" panose="020B0604030504040204" pitchFamily="50" charset="-128"/>
                <a:ea typeface="Meiryo UI" panose="020B0604030504040204" pitchFamily="50" charset="-128"/>
              </a:rPr>
              <a:t>ネット企業</a:t>
            </a:r>
          </a:p>
        </p:txBody>
      </p:sp>
      <p:sp>
        <p:nvSpPr>
          <p:cNvPr id="109" name="テキスト ボックス 108">
            <a:extLst>
              <a:ext uri="{FF2B5EF4-FFF2-40B4-BE49-F238E27FC236}">
                <a16:creationId xmlns:a16="http://schemas.microsoft.com/office/drawing/2014/main" id="{551F7D9F-C55E-48CF-9E72-EFB0A39220CE}"/>
              </a:ext>
            </a:extLst>
          </p:cNvPr>
          <p:cNvSpPr txBox="1"/>
          <p:nvPr/>
        </p:nvSpPr>
        <p:spPr>
          <a:xfrm>
            <a:off x="754807" y="6033204"/>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10" name="テキスト ボックス 109">
            <a:extLst>
              <a:ext uri="{FF2B5EF4-FFF2-40B4-BE49-F238E27FC236}">
                <a16:creationId xmlns:a16="http://schemas.microsoft.com/office/drawing/2014/main" id="{126A00DE-9A75-4698-BFF4-F7B67725C6D7}"/>
              </a:ext>
            </a:extLst>
          </p:cNvPr>
          <p:cNvSpPr txBox="1"/>
          <p:nvPr/>
        </p:nvSpPr>
        <p:spPr>
          <a:xfrm>
            <a:off x="1787443" y="6028848"/>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11" name="角丸四角形 58">
            <a:extLst>
              <a:ext uri="{FF2B5EF4-FFF2-40B4-BE49-F238E27FC236}">
                <a16:creationId xmlns:a16="http://schemas.microsoft.com/office/drawing/2014/main" id="{4302BC25-2274-456F-8F1C-97B95F280E0D}"/>
              </a:ext>
            </a:extLst>
          </p:cNvPr>
          <p:cNvSpPr/>
          <p:nvPr/>
        </p:nvSpPr>
        <p:spPr>
          <a:xfrm>
            <a:off x="1402782" y="1743234"/>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地元自治体</a:t>
            </a:r>
          </a:p>
        </p:txBody>
      </p:sp>
      <p:sp>
        <p:nvSpPr>
          <p:cNvPr id="112" name="角丸四角形 59">
            <a:extLst>
              <a:ext uri="{FF2B5EF4-FFF2-40B4-BE49-F238E27FC236}">
                <a16:creationId xmlns:a16="http://schemas.microsoft.com/office/drawing/2014/main" id="{DF3BE8C1-A7B8-4E8D-BC46-24671A17380E}"/>
              </a:ext>
            </a:extLst>
          </p:cNvPr>
          <p:cNvSpPr/>
          <p:nvPr/>
        </p:nvSpPr>
        <p:spPr>
          <a:xfrm>
            <a:off x="1957787" y="1719390"/>
            <a:ext cx="756000" cy="756000"/>
          </a:xfrm>
          <a:prstGeom prst="roundRect">
            <a:avLst/>
          </a:prstGeom>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000" b="1" dirty="0">
                <a:latin typeface="Meiryo UI" panose="020B0604030504040204" pitchFamily="50" charset="-128"/>
                <a:ea typeface="Meiryo UI" panose="020B0604030504040204" pitchFamily="50" charset="-128"/>
              </a:rPr>
              <a:t>地域</a:t>
            </a:r>
            <a:endParaRPr kumimoji="1" lang="en-US" altLang="ja-JP" sz="1000" b="1" dirty="0">
              <a:latin typeface="Meiryo UI" panose="020B0604030504040204" pitchFamily="50" charset="-128"/>
              <a:ea typeface="Meiryo UI" panose="020B0604030504040204" pitchFamily="50" charset="-128"/>
            </a:endParaRP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地区自治会</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シビックテック</a:t>
            </a:r>
          </a:p>
        </p:txBody>
      </p:sp>
      <p:sp>
        <p:nvSpPr>
          <p:cNvPr id="113" name="角丸四角形 61">
            <a:extLst>
              <a:ext uri="{FF2B5EF4-FFF2-40B4-BE49-F238E27FC236}">
                <a16:creationId xmlns:a16="http://schemas.microsoft.com/office/drawing/2014/main" id="{FCFCD94C-2924-4841-9CA3-072644BBD1CE}"/>
              </a:ext>
            </a:extLst>
          </p:cNvPr>
          <p:cNvSpPr/>
          <p:nvPr/>
        </p:nvSpPr>
        <p:spPr>
          <a:xfrm>
            <a:off x="2999243" y="1714563"/>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en-US" altLang="ja-JP" sz="1000" b="1" dirty="0">
                <a:latin typeface="Meiryo UI" panose="020B0604030504040204" pitchFamily="50" charset="-128"/>
                <a:ea typeface="Meiryo UI" panose="020B0604030504040204" pitchFamily="50" charset="-128"/>
              </a:rPr>
              <a:t>IT</a:t>
            </a:r>
            <a:r>
              <a:rPr kumimoji="1" lang="ja-JP" altLang="en-US" sz="1000" b="1" dirty="0">
                <a:latin typeface="Meiryo UI" panose="020B0604030504040204" pitchFamily="50" charset="-128"/>
                <a:ea typeface="Meiryo UI" panose="020B0604030504040204" pitchFamily="50" charset="-128"/>
              </a:rPr>
              <a:t>事業者</a:t>
            </a:r>
          </a:p>
        </p:txBody>
      </p:sp>
      <p:sp>
        <p:nvSpPr>
          <p:cNvPr id="114" name="テキスト ボックス 113">
            <a:extLst>
              <a:ext uri="{FF2B5EF4-FFF2-40B4-BE49-F238E27FC236}">
                <a16:creationId xmlns:a16="http://schemas.microsoft.com/office/drawing/2014/main" id="{6715214F-9FF6-466F-89DF-D878C56374E9}"/>
              </a:ext>
            </a:extLst>
          </p:cNvPr>
          <p:cNvSpPr txBox="1"/>
          <p:nvPr/>
        </p:nvSpPr>
        <p:spPr>
          <a:xfrm>
            <a:off x="1604709" y="1891451"/>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15" name="テキスト ボックス 114">
            <a:extLst>
              <a:ext uri="{FF2B5EF4-FFF2-40B4-BE49-F238E27FC236}">
                <a16:creationId xmlns:a16="http://schemas.microsoft.com/office/drawing/2014/main" id="{275A144F-51B0-4476-A6D6-3A7CC352D880}"/>
              </a:ext>
            </a:extLst>
          </p:cNvPr>
          <p:cNvSpPr txBox="1"/>
          <p:nvPr/>
        </p:nvSpPr>
        <p:spPr>
          <a:xfrm>
            <a:off x="2697633" y="1887095"/>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cxnSp>
        <p:nvCxnSpPr>
          <p:cNvPr id="116" name="直線コネクタ 115">
            <a:extLst>
              <a:ext uri="{FF2B5EF4-FFF2-40B4-BE49-F238E27FC236}">
                <a16:creationId xmlns:a16="http://schemas.microsoft.com/office/drawing/2014/main" id="{C147AB9B-B658-48CC-88FF-ACBACDEF3A0D}"/>
              </a:ext>
            </a:extLst>
          </p:cNvPr>
          <p:cNvCxnSpPr>
            <a:cxnSpLocks/>
            <a:stCxn id="57" idx="3"/>
            <a:endCxn id="53" idx="3"/>
          </p:cNvCxnSpPr>
          <p:nvPr/>
        </p:nvCxnSpPr>
        <p:spPr>
          <a:xfrm>
            <a:off x="3324392" y="1992181"/>
            <a:ext cx="901374" cy="495164"/>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7" name="楕円 116">
            <a:extLst>
              <a:ext uri="{FF2B5EF4-FFF2-40B4-BE49-F238E27FC236}">
                <a16:creationId xmlns:a16="http://schemas.microsoft.com/office/drawing/2014/main" id="{75CE00DE-BBC1-4124-A9F7-C220BCC449D2}"/>
              </a:ext>
            </a:extLst>
          </p:cNvPr>
          <p:cNvSpPr/>
          <p:nvPr/>
        </p:nvSpPr>
        <p:spPr>
          <a:xfrm rot="7192387">
            <a:off x="4643021" y="5297343"/>
            <a:ext cx="1122641" cy="551187"/>
          </a:xfrm>
          <a:prstGeom prst="ellipse">
            <a:avLst/>
          </a:prstGeom>
          <a:noFill/>
          <a:ln w="28575">
            <a:solidFill>
              <a:schemeClr val="accent2">
                <a:lumMod val="60000"/>
                <a:lumOff val="40000"/>
              </a:schemeClr>
            </a:solidFill>
          </a:ln>
          <a:effectLst>
            <a:glow rad="1397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9579D9BC-249B-4C1C-AAD0-C8229D017FAD}"/>
              </a:ext>
            </a:extLst>
          </p:cNvPr>
          <p:cNvSpPr/>
          <p:nvPr/>
        </p:nvSpPr>
        <p:spPr>
          <a:xfrm rot="5400000">
            <a:off x="4263074" y="4933168"/>
            <a:ext cx="709481" cy="512002"/>
          </a:xfrm>
          <a:prstGeom prst="ellipse">
            <a:avLst/>
          </a:prstGeom>
          <a:noFill/>
          <a:ln w="28575">
            <a:solidFill>
              <a:schemeClr val="accent2">
                <a:lumMod val="60000"/>
                <a:lumOff val="40000"/>
              </a:schemeClr>
            </a:solidFill>
          </a:ln>
          <a:effectLst>
            <a:glow rad="1397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楕円 118">
            <a:extLst>
              <a:ext uri="{FF2B5EF4-FFF2-40B4-BE49-F238E27FC236}">
                <a16:creationId xmlns:a16="http://schemas.microsoft.com/office/drawing/2014/main" id="{63997265-A860-4B79-9FBC-63D3A96C1034}"/>
              </a:ext>
            </a:extLst>
          </p:cNvPr>
          <p:cNvSpPr/>
          <p:nvPr/>
        </p:nvSpPr>
        <p:spPr>
          <a:xfrm rot="20562377">
            <a:off x="2735165" y="5928994"/>
            <a:ext cx="1176404" cy="480626"/>
          </a:xfrm>
          <a:prstGeom prst="ellipse">
            <a:avLst/>
          </a:prstGeom>
          <a:noFill/>
          <a:ln w="28575">
            <a:solidFill>
              <a:schemeClr val="accent2">
                <a:lumMod val="60000"/>
                <a:lumOff val="40000"/>
              </a:schemeClr>
            </a:solidFill>
          </a:ln>
          <a:effectLst>
            <a:glow rad="1397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テキスト ボックス 120">
            <a:extLst>
              <a:ext uri="{FF2B5EF4-FFF2-40B4-BE49-F238E27FC236}">
                <a16:creationId xmlns:a16="http://schemas.microsoft.com/office/drawing/2014/main" id="{29BF5A44-2B3C-4767-8F92-43CB93037847}"/>
              </a:ext>
            </a:extLst>
          </p:cNvPr>
          <p:cNvSpPr txBox="1"/>
          <p:nvPr/>
        </p:nvSpPr>
        <p:spPr>
          <a:xfrm>
            <a:off x="5819610" y="1460233"/>
            <a:ext cx="2037476" cy="1141928"/>
          </a:xfrm>
          <a:prstGeom prst="roundRect">
            <a:avLst>
              <a:gd name="adj" fmla="val 11226"/>
            </a:avLst>
          </a:prstGeom>
          <a:solidFill>
            <a:schemeClr val="accent1">
              <a:lumMod val="40000"/>
              <a:lumOff val="60000"/>
            </a:schemeClr>
          </a:solidFill>
          <a:ln>
            <a:solidFill>
              <a:schemeClr val="accent1"/>
            </a:solidFill>
          </a:ln>
        </p:spPr>
        <p:txBody>
          <a:bodyPr wrap="square" rtlCol="0">
            <a:spAutoFit/>
          </a:bodyPr>
          <a:lstStyle/>
          <a:p>
            <a:pPr algn="ctr"/>
            <a:r>
              <a:rPr kumimoji="1" lang="ja-JP" altLang="en-US" sz="11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＜都心のエイジングシティ＞</a:t>
            </a:r>
            <a:endParaRPr kumimoji="1" lang="en-US" altLang="ja-JP" sz="1000" b="1" u="sng"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p:txBody>
      </p:sp>
      <p:sp>
        <p:nvSpPr>
          <p:cNvPr id="122" name="角丸四角形 58">
            <a:extLst>
              <a:ext uri="{FF2B5EF4-FFF2-40B4-BE49-F238E27FC236}">
                <a16:creationId xmlns:a16="http://schemas.microsoft.com/office/drawing/2014/main" id="{3E23ADF1-B1EA-4252-A233-135C0FF7B486}"/>
              </a:ext>
            </a:extLst>
          </p:cNvPr>
          <p:cNvSpPr/>
          <p:nvPr/>
        </p:nvSpPr>
        <p:spPr>
          <a:xfrm>
            <a:off x="5909780" y="1815930"/>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000" b="1" dirty="0">
                <a:latin typeface="Meiryo UI" panose="020B0604030504040204" pitchFamily="50" charset="-128"/>
                <a:ea typeface="Meiryo UI" panose="020B0604030504040204" pitchFamily="50" charset="-128"/>
              </a:rPr>
              <a:t>地元自治体</a:t>
            </a:r>
          </a:p>
        </p:txBody>
      </p:sp>
      <p:sp>
        <p:nvSpPr>
          <p:cNvPr id="123" name="角丸四角形 59">
            <a:extLst>
              <a:ext uri="{FF2B5EF4-FFF2-40B4-BE49-F238E27FC236}">
                <a16:creationId xmlns:a16="http://schemas.microsoft.com/office/drawing/2014/main" id="{A1D4E88A-FF0E-424E-99E8-B106BABF249D}"/>
              </a:ext>
            </a:extLst>
          </p:cNvPr>
          <p:cNvSpPr/>
          <p:nvPr/>
        </p:nvSpPr>
        <p:spPr>
          <a:xfrm>
            <a:off x="6464785" y="1792086"/>
            <a:ext cx="756000" cy="756000"/>
          </a:xfrm>
          <a:prstGeom prst="roundRect">
            <a:avLst/>
          </a:prstGeom>
        </p:spPr>
        <p:style>
          <a:lnRef idx="2">
            <a:schemeClr val="dk1"/>
          </a:lnRef>
          <a:fillRef idx="1">
            <a:schemeClr val="lt1"/>
          </a:fillRef>
          <a:effectRef idx="0">
            <a:schemeClr val="dk1"/>
          </a:effectRef>
          <a:fontRef idx="minor">
            <a:schemeClr val="dk1"/>
          </a:fontRef>
        </p:style>
        <p:txBody>
          <a:bodyPr vert="horz" wrap="none" rtlCol="0" anchor="ctr"/>
          <a:lstStyle/>
          <a:p>
            <a:pPr algn="ctr"/>
            <a:r>
              <a:rPr kumimoji="1" lang="ja-JP" altLang="en-US" sz="1000" b="1" dirty="0">
                <a:latin typeface="Meiryo UI" panose="020B0604030504040204" pitchFamily="50" charset="-128"/>
                <a:ea typeface="Meiryo UI" panose="020B0604030504040204" pitchFamily="50" charset="-128"/>
              </a:rPr>
              <a:t>地域</a:t>
            </a:r>
            <a:endParaRPr kumimoji="1" lang="en-US" altLang="ja-JP" sz="1000" b="1" dirty="0">
              <a:latin typeface="Meiryo UI" panose="020B0604030504040204" pitchFamily="50" charset="-128"/>
              <a:ea typeface="Meiryo UI" panose="020B0604030504040204" pitchFamily="50" charset="-128"/>
            </a:endParaRPr>
          </a:p>
          <a:p>
            <a:pPr algn="ctr"/>
            <a:endParaRPr kumimoji="1" lang="en-US" altLang="ja-JP" sz="6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大学</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研究機関</a:t>
            </a:r>
            <a:endParaRPr kumimoji="1" lang="en-US" altLang="ja-JP" sz="900" dirty="0">
              <a:latin typeface="Meiryo UI" panose="020B0604030504040204" pitchFamily="50" charset="-128"/>
              <a:ea typeface="Meiryo UI" panose="020B0604030504040204" pitchFamily="50" charset="-128"/>
            </a:endParaRPr>
          </a:p>
          <a:p>
            <a:pPr algn="ctr"/>
            <a:r>
              <a:rPr kumimoji="1" lang="ja-JP" altLang="en-US" sz="900" dirty="0">
                <a:latin typeface="Meiryo UI" panose="020B0604030504040204" pitchFamily="50" charset="-128"/>
                <a:ea typeface="Meiryo UI" panose="020B0604030504040204" pitchFamily="50" charset="-128"/>
              </a:rPr>
              <a:t>団地</a:t>
            </a:r>
          </a:p>
        </p:txBody>
      </p:sp>
      <p:sp>
        <p:nvSpPr>
          <p:cNvPr id="124" name="角丸四角形 61">
            <a:extLst>
              <a:ext uri="{FF2B5EF4-FFF2-40B4-BE49-F238E27FC236}">
                <a16:creationId xmlns:a16="http://schemas.microsoft.com/office/drawing/2014/main" id="{D4292301-8F5F-4577-B7B4-17A6FD0CB4CC}"/>
              </a:ext>
            </a:extLst>
          </p:cNvPr>
          <p:cNvSpPr/>
          <p:nvPr/>
        </p:nvSpPr>
        <p:spPr>
          <a:xfrm>
            <a:off x="7506241" y="1787259"/>
            <a:ext cx="252000" cy="756000"/>
          </a:xfrm>
          <a:prstGeom prst="roundRect">
            <a:avLst/>
          </a:prstGeom>
        </p:spPr>
        <p:style>
          <a:lnRef idx="2">
            <a:schemeClr val="dk1"/>
          </a:lnRef>
          <a:fillRef idx="1">
            <a:schemeClr val="lt1"/>
          </a:fillRef>
          <a:effectRef idx="0">
            <a:schemeClr val="dk1"/>
          </a:effectRef>
          <a:fontRef idx="minor">
            <a:schemeClr val="dk1"/>
          </a:fontRef>
        </p:style>
        <p:txBody>
          <a:bodyPr vert="eaVert" wrap="none" rtlCol="0" anchor="ctr"/>
          <a:lstStyle/>
          <a:p>
            <a:pPr algn="ctr"/>
            <a:r>
              <a:rPr kumimoji="1" lang="ja-JP" altLang="en-US" sz="900" b="1" dirty="0">
                <a:latin typeface="Meiryo UI" panose="020B0604030504040204" pitchFamily="50" charset="-128"/>
                <a:ea typeface="Meiryo UI" panose="020B0604030504040204" pitchFamily="50" charset="-128"/>
              </a:rPr>
              <a:t>開発事業者</a:t>
            </a:r>
          </a:p>
        </p:txBody>
      </p:sp>
      <p:sp>
        <p:nvSpPr>
          <p:cNvPr id="125" name="テキスト ボックス 124">
            <a:extLst>
              <a:ext uri="{FF2B5EF4-FFF2-40B4-BE49-F238E27FC236}">
                <a16:creationId xmlns:a16="http://schemas.microsoft.com/office/drawing/2014/main" id="{0D33065E-A701-47C0-A647-B7C0D15A8564}"/>
              </a:ext>
            </a:extLst>
          </p:cNvPr>
          <p:cNvSpPr txBox="1"/>
          <p:nvPr/>
        </p:nvSpPr>
        <p:spPr>
          <a:xfrm>
            <a:off x="6111707" y="1964147"/>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26" name="テキスト ボックス 125">
            <a:extLst>
              <a:ext uri="{FF2B5EF4-FFF2-40B4-BE49-F238E27FC236}">
                <a16:creationId xmlns:a16="http://schemas.microsoft.com/office/drawing/2014/main" id="{AD250962-EE14-4790-BA37-10BE4B5CDFDE}"/>
              </a:ext>
            </a:extLst>
          </p:cNvPr>
          <p:cNvSpPr txBox="1"/>
          <p:nvPr/>
        </p:nvSpPr>
        <p:spPr>
          <a:xfrm>
            <a:off x="7204631" y="1959791"/>
            <a:ext cx="377026" cy="369332"/>
          </a:xfrm>
          <a:prstGeom prst="rect">
            <a:avLst/>
          </a:prstGeom>
          <a:noFill/>
        </p:spPr>
        <p:txBody>
          <a:bodyPr wrap="none" rtlCol="0">
            <a:spAutoFit/>
          </a:bodyPr>
          <a:lstStyle/>
          <a:p>
            <a:r>
              <a:rPr kumimoji="1" lang="en-US" altLang="ja-JP" b="1" dirty="0">
                <a:latin typeface="Meiryo UI" panose="020B0604030504040204" pitchFamily="50" charset="-128"/>
                <a:ea typeface="Meiryo UI" panose="020B0604030504040204" pitchFamily="50" charset="-128"/>
              </a:rPr>
              <a:t>×</a:t>
            </a:r>
            <a:endParaRPr kumimoji="1" lang="ja-JP" altLang="en-US" b="1" dirty="0">
              <a:latin typeface="Meiryo UI" panose="020B0604030504040204" pitchFamily="50" charset="-128"/>
              <a:ea typeface="Meiryo UI" panose="020B0604030504040204" pitchFamily="50" charset="-128"/>
            </a:endParaRPr>
          </a:p>
        </p:txBody>
      </p:sp>
      <p:sp>
        <p:nvSpPr>
          <p:cNvPr id="134" name="楕円 133">
            <a:extLst>
              <a:ext uri="{FF2B5EF4-FFF2-40B4-BE49-F238E27FC236}">
                <a16:creationId xmlns:a16="http://schemas.microsoft.com/office/drawing/2014/main" id="{F0FA910E-EC8E-474C-BFA3-4FD51E3F6712}"/>
              </a:ext>
            </a:extLst>
          </p:cNvPr>
          <p:cNvSpPr/>
          <p:nvPr/>
        </p:nvSpPr>
        <p:spPr>
          <a:xfrm rot="5400000">
            <a:off x="5034285" y="3844788"/>
            <a:ext cx="576000" cy="432000"/>
          </a:xfrm>
          <a:prstGeom prst="ellipse">
            <a:avLst/>
          </a:prstGeom>
          <a:noFill/>
          <a:ln w="28575">
            <a:solidFill>
              <a:schemeClr val="accent1">
                <a:lumMod val="60000"/>
                <a:lumOff val="40000"/>
              </a:schemeClr>
            </a:solidFill>
          </a:ln>
          <a:effectLst>
            <a:glow rad="228600">
              <a:schemeClr val="accent1">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楕円 138">
            <a:extLst>
              <a:ext uri="{FF2B5EF4-FFF2-40B4-BE49-F238E27FC236}">
                <a16:creationId xmlns:a16="http://schemas.microsoft.com/office/drawing/2014/main" id="{6C184F76-359A-42CE-86B9-F2DB3853E285}"/>
              </a:ext>
            </a:extLst>
          </p:cNvPr>
          <p:cNvSpPr/>
          <p:nvPr/>
        </p:nvSpPr>
        <p:spPr>
          <a:xfrm rot="5400000">
            <a:off x="4327520" y="3130853"/>
            <a:ext cx="720000" cy="468000"/>
          </a:xfrm>
          <a:prstGeom prst="ellipse">
            <a:avLst/>
          </a:prstGeom>
          <a:noFill/>
          <a:ln w="28575">
            <a:solidFill>
              <a:schemeClr val="accent1">
                <a:lumMod val="60000"/>
                <a:lumOff val="40000"/>
              </a:schemeClr>
            </a:solidFill>
          </a:ln>
          <a:effectLst>
            <a:glow rad="228600">
              <a:schemeClr val="accent1">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1" name="直線コネクタ 140">
            <a:extLst>
              <a:ext uri="{FF2B5EF4-FFF2-40B4-BE49-F238E27FC236}">
                <a16:creationId xmlns:a16="http://schemas.microsoft.com/office/drawing/2014/main" id="{2E54160D-D216-44DF-8A90-8E9BF4FD93DD}"/>
              </a:ext>
            </a:extLst>
          </p:cNvPr>
          <p:cNvCxnSpPr>
            <a:cxnSpLocks/>
            <a:stCxn id="142" idx="1"/>
            <a:endCxn id="121" idx="1"/>
          </p:cNvCxnSpPr>
          <p:nvPr/>
        </p:nvCxnSpPr>
        <p:spPr>
          <a:xfrm flipV="1">
            <a:off x="5361138" y="2031197"/>
            <a:ext cx="458472" cy="1150114"/>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2" name="楕円 141">
            <a:extLst>
              <a:ext uri="{FF2B5EF4-FFF2-40B4-BE49-F238E27FC236}">
                <a16:creationId xmlns:a16="http://schemas.microsoft.com/office/drawing/2014/main" id="{21E94BA0-C5A8-48CB-8EAB-108DC40CE609}"/>
              </a:ext>
            </a:extLst>
          </p:cNvPr>
          <p:cNvSpPr/>
          <p:nvPr/>
        </p:nvSpPr>
        <p:spPr>
          <a:xfrm rot="5400000">
            <a:off x="4920403" y="3168958"/>
            <a:ext cx="576000" cy="432000"/>
          </a:xfrm>
          <a:prstGeom prst="ellipse">
            <a:avLst/>
          </a:prstGeom>
          <a:noFill/>
          <a:ln w="28575">
            <a:solidFill>
              <a:schemeClr val="accent1">
                <a:lumMod val="60000"/>
                <a:lumOff val="40000"/>
              </a:schemeClr>
            </a:solidFill>
          </a:ln>
          <a:effectLst>
            <a:glow rad="228600">
              <a:schemeClr val="accent1">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楕円 70">
            <a:extLst>
              <a:ext uri="{FF2B5EF4-FFF2-40B4-BE49-F238E27FC236}">
                <a16:creationId xmlns:a16="http://schemas.microsoft.com/office/drawing/2014/main" id="{63997265-A860-4B79-9FBC-63D3A96C1034}"/>
              </a:ext>
            </a:extLst>
          </p:cNvPr>
          <p:cNvSpPr/>
          <p:nvPr/>
        </p:nvSpPr>
        <p:spPr>
          <a:xfrm rot="197623">
            <a:off x="3807360" y="5499686"/>
            <a:ext cx="770252" cy="480626"/>
          </a:xfrm>
          <a:prstGeom prst="ellipse">
            <a:avLst/>
          </a:prstGeom>
          <a:noFill/>
          <a:ln w="28575">
            <a:solidFill>
              <a:schemeClr val="accent2">
                <a:lumMod val="60000"/>
                <a:lumOff val="40000"/>
              </a:schemeClr>
            </a:solidFill>
          </a:ln>
          <a:effectLst>
            <a:glow rad="139700">
              <a:schemeClr val="accent2">
                <a:satMod val="175000"/>
                <a:alpha val="40000"/>
              </a:schemeClr>
            </a:glo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026485" y="248536"/>
            <a:ext cx="2197623" cy="307777"/>
          </a:xfrm>
          <a:prstGeom prst="rect">
            <a:avLst/>
          </a:prstGeom>
        </p:spPr>
        <p:txBody>
          <a:bodyPr wrap="square">
            <a:spAutoFit/>
          </a:bodyPr>
          <a:lstStyle/>
          <a:p>
            <a:r>
              <a:rPr lang="ja-JP" altLang="en-US" sz="1400" dirty="0" smtClean="0">
                <a:latin typeface="Meiryo UI" panose="020B0604030504040204" pitchFamily="50" charset="-128"/>
                <a:ea typeface="Meiryo UI" panose="020B0604030504040204" pitchFamily="50" charset="-128"/>
              </a:rPr>
              <a:t>協業と実装・実証の</a:t>
            </a:r>
            <a:r>
              <a:rPr lang="ja-JP" altLang="en-US" sz="1400" dirty="0">
                <a:latin typeface="Meiryo UI" panose="020B0604030504040204" pitchFamily="50" charset="-128"/>
                <a:ea typeface="Meiryo UI" panose="020B0604030504040204" pitchFamily="50" charset="-128"/>
              </a:rPr>
              <a:t>蓄積</a:t>
            </a:r>
          </a:p>
        </p:txBody>
      </p:sp>
    </p:spTree>
    <p:extLst>
      <p:ext uri="{BB962C8B-B14F-4D97-AF65-F5344CB8AC3E}">
        <p14:creationId xmlns:p14="http://schemas.microsoft.com/office/powerpoint/2010/main" val="747158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FC465A99-8E96-47E3-A009-17C8748A05EF}"/>
              </a:ext>
            </a:extLst>
          </p:cNvPr>
          <p:cNvSpPr>
            <a:spLocks noGrp="1"/>
          </p:cNvSpPr>
          <p:nvPr>
            <p:ph type="sldNum" sz="quarter" idx="12"/>
          </p:nvPr>
        </p:nvSpPr>
        <p:spPr>
          <a:xfrm>
            <a:off x="7017427" y="6437577"/>
            <a:ext cx="2057400" cy="365125"/>
          </a:xfrm>
        </p:spPr>
        <p:txBody>
          <a:bodyPr>
            <a:normAutofit/>
          </a:bodyPr>
          <a:lstStyle/>
          <a:p>
            <a:fld id="{16CAA1F7-03B4-4FB3-9DB5-91F3A0C0A1B4}" type="slidenum">
              <a:rPr kumimoji="1" lang="ja-JP" altLang="en-US" sz="1200" smtClean="0"/>
              <a:pPr/>
              <a:t>28</a:t>
            </a:fld>
            <a:endParaRPr kumimoji="1" lang="ja-JP" altLang="en-US" sz="1200"/>
          </a:p>
        </p:txBody>
      </p:sp>
      <p:sp>
        <p:nvSpPr>
          <p:cNvPr id="6" name="テキスト ボックス 5">
            <a:extLst>
              <a:ext uri="{FF2B5EF4-FFF2-40B4-BE49-F238E27FC236}">
                <a16:creationId xmlns:a16="http://schemas.microsoft.com/office/drawing/2014/main" id="{A21F1842-EACC-4967-AC3B-DFC9D775A0D4}"/>
              </a:ext>
            </a:extLst>
          </p:cNvPr>
          <p:cNvSpPr txBox="1"/>
          <p:nvPr/>
        </p:nvSpPr>
        <p:spPr>
          <a:xfrm>
            <a:off x="28696" y="127067"/>
            <a:ext cx="5809604"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■府市</a:t>
            </a:r>
            <a:r>
              <a:rPr kumimoji="1" lang="ja-JP" altLang="en-US" sz="2400" b="1" dirty="0" smtClean="0">
                <a:latin typeface="Meiryo UI" panose="020B0604030504040204" pitchFamily="50" charset="-128"/>
                <a:ea typeface="Meiryo UI" panose="020B0604030504040204" pitchFamily="50" charset="-128"/>
              </a:rPr>
              <a:t>の実装・実証フィールド</a:t>
            </a:r>
            <a:r>
              <a:rPr kumimoji="1" lang="ja-JP" altLang="en-US" sz="2400" b="1" dirty="0" smtClean="0">
                <a:latin typeface="Meiryo UI" panose="020B0604030504040204" pitchFamily="50" charset="-128"/>
                <a:ea typeface="Meiryo UI" panose="020B0604030504040204" pitchFamily="50" charset="-128"/>
              </a:rPr>
              <a:t>とさらなる展開</a:t>
            </a:r>
            <a:endParaRPr kumimoji="1" lang="ja-JP" altLang="en-US" sz="2400" b="1" dirty="0">
              <a:latin typeface="Meiryo UI" panose="020B0604030504040204" pitchFamily="50" charset="-128"/>
              <a:ea typeface="Meiryo UI" panose="020B0604030504040204" pitchFamily="50" charset="-128"/>
            </a:endParaRPr>
          </a:p>
        </p:txBody>
      </p:sp>
      <p:cxnSp>
        <p:nvCxnSpPr>
          <p:cNvPr id="7" name="直線コネクタ 6">
            <a:extLst>
              <a:ext uri="{FF2B5EF4-FFF2-40B4-BE49-F238E27FC236}">
                <a16:creationId xmlns:a16="http://schemas.microsoft.com/office/drawing/2014/main" id="{16C1D039-61B7-4EB9-882C-1A40BA5ADDAC}"/>
              </a:ext>
            </a:extLst>
          </p:cNvPr>
          <p:cNvCxnSpPr/>
          <p:nvPr/>
        </p:nvCxnSpPr>
        <p:spPr>
          <a:xfrm>
            <a:off x="97971" y="642077"/>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6E3BC936-1344-40F9-B846-9B389A158713}"/>
              </a:ext>
            </a:extLst>
          </p:cNvPr>
          <p:cNvCxnSpPr>
            <a:cxnSpLocks/>
          </p:cNvCxnSpPr>
          <p:nvPr/>
        </p:nvCxnSpPr>
        <p:spPr>
          <a:xfrm>
            <a:off x="149719" y="1847589"/>
            <a:ext cx="4320000" cy="0"/>
          </a:xfrm>
          <a:prstGeom prst="line">
            <a:avLst/>
          </a:prstGeom>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8E555EFD-65E5-43C4-8CFA-57247583C952}"/>
              </a:ext>
            </a:extLst>
          </p:cNvPr>
          <p:cNvSpPr txBox="1"/>
          <p:nvPr/>
        </p:nvSpPr>
        <p:spPr>
          <a:xfrm>
            <a:off x="1233321" y="1493980"/>
            <a:ext cx="2507418"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既存</a:t>
            </a:r>
            <a:r>
              <a:rPr kumimoji="1" lang="ja-JP" altLang="en-US" sz="1600" b="1" dirty="0" smtClean="0">
                <a:latin typeface="Meiryo UI" panose="020B0604030504040204" pitchFamily="50" charset="-128"/>
                <a:ea typeface="Meiryo UI" panose="020B0604030504040204" pitchFamily="50" charset="-128"/>
              </a:rPr>
              <a:t>の実装・</a:t>
            </a:r>
            <a:r>
              <a:rPr lang="ja-JP" altLang="en-US" sz="1600" b="1" dirty="0" smtClean="0">
                <a:latin typeface="Meiryo UI" panose="020B0604030504040204" pitchFamily="50" charset="-128"/>
                <a:ea typeface="Meiryo UI" panose="020B0604030504040204" pitchFamily="50" charset="-128"/>
              </a:rPr>
              <a:t>実証</a:t>
            </a:r>
            <a:r>
              <a:rPr kumimoji="1" lang="ja-JP" altLang="en-US" sz="1600" b="1" dirty="0" smtClean="0">
                <a:latin typeface="Meiryo UI" panose="020B0604030504040204" pitchFamily="50" charset="-128"/>
                <a:ea typeface="Meiryo UI" panose="020B0604030504040204" pitchFamily="50" charset="-128"/>
              </a:rPr>
              <a:t>フィールド</a:t>
            </a:r>
            <a:endParaRPr kumimoji="1" lang="ja-JP" altLang="en-US" sz="1600" b="1" dirty="0">
              <a:latin typeface="Meiryo UI" panose="020B0604030504040204" pitchFamily="50" charset="-128"/>
              <a:ea typeface="Meiryo UI" panose="020B0604030504040204" pitchFamily="50" charset="-128"/>
            </a:endParaRPr>
          </a:p>
        </p:txBody>
      </p:sp>
      <p:cxnSp>
        <p:nvCxnSpPr>
          <p:cNvPr id="14" name="直線コネクタ 13">
            <a:extLst>
              <a:ext uri="{FF2B5EF4-FFF2-40B4-BE49-F238E27FC236}">
                <a16:creationId xmlns:a16="http://schemas.microsoft.com/office/drawing/2014/main" id="{583F4D13-C827-4D04-924C-1A630F550CA7}"/>
              </a:ext>
            </a:extLst>
          </p:cNvPr>
          <p:cNvCxnSpPr>
            <a:cxnSpLocks/>
          </p:cNvCxnSpPr>
          <p:nvPr/>
        </p:nvCxnSpPr>
        <p:spPr>
          <a:xfrm>
            <a:off x="4633438" y="1847587"/>
            <a:ext cx="4464000" cy="0"/>
          </a:xfrm>
          <a:prstGeom prst="line">
            <a:avLst/>
          </a:prstGeom>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id="{D3B7D763-3632-4BD8-9C22-787D297D4DEE}"/>
              </a:ext>
            </a:extLst>
          </p:cNvPr>
          <p:cNvSpPr txBox="1"/>
          <p:nvPr/>
        </p:nvSpPr>
        <p:spPr>
          <a:xfrm>
            <a:off x="4700469" y="1493980"/>
            <a:ext cx="4689104"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さらなる社会</a:t>
            </a:r>
            <a:r>
              <a:rPr kumimoji="1" lang="ja-JP" altLang="en-US" sz="1600" b="1" dirty="0" smtClean="0">
                <a:latin typeface="Meiryo UI" panose="020B0604030504040204" pitchFamily="50" charset="-128"/>
                <a:ea typeface="Meiryo UI" panose="020B0604030504040204" pitchFamily="50" charset="-128"/>
              </a:rPr>
              <a:t>実装フィールド</a:t>
            </a:r>
            <a:r>
              <a:rPr kumimoji="1" lang="ja-JP" altLang="en-US" sz="1600" b="1" dirty="0">
                <a:latin typeface="Meiryo UI" panose="020B0604030504040204" pitchFamily="50" charset="-128"/>
                <a:ea typeface="Meiryo UI" panose="020B0604030504040204" pitchFamily="50" charset="-128"/>
              </a:rPr>
              <a:t>の</a:t>
            </a:r>
            <a:r>
              <a:rPr kumimoji="1" lang="ja-JP" altLang="en-US" sz="1600" b="1" dirty="0" smtClean="0">
                <a:latin typeface="Meiryo UI" panose="020B0604030504040204" pitchFamily="50" charset="-128"/>
                <a:ea typeface="Meiryo UI" panose="020B0604030504040204" pitchFamily="50" charset="-128"/>
              </a:rPr>
              <a:t>可能性（都市部の例）</a:t>
            </a:r>
            <a:endParaRPr kumimoji="1" lang="ja-JP" altLang="en-US" sz="1600" b="1" dirty="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0B65D7C6-EFB1-4CB7-8308-B0AA63A30775}"/>
              </a:ext>
            </a:extLst>
          </p:cNvPr>
          <p:cNvSpPr txBox="1"/>
          <p:nvPr/>
        </p:nvSpPr>
        <p:spPr>
          <a:xfrm>
            <a:off x="51524" y="1918427"/>
            <a:ext cx="2597186" cy="307777"/>
          </a:xfrm>
          <a:prstGeom prst="rect">
            <a:avLst/>
          </a:prstGeom>
          <a:noFill/>
        </p:spPr>
        <p:txBody>
          <a:bodyPr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１．府内</a:t>
            </a:r>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の実装・</a:t>
            </a:r>
            <a:r>
              <a:rPr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実証</a:t>
            </a:r>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（一例）</a:t>
            </a:r>
            <a:endPar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69B7F39E-27B0-4389-B892-E35E3C453197}"/>
              </a:ext>
            </a:extLst>
          </p:cNvPr>
          <p:cNvSpPr txBox="1"/>
          <p:nvPr/>
        </p:nvSpPr>
        <p:spPr>
          <a:xfrm>
            <a:off x="51524" y="4481376"/>
            <a:ext cx="3491661" cy="307777"/>
          </a:xfrm>
          <a:prstGeom prst="rect">
            <a:avLst/>
          </a:prstGeom>
          <a:noFill/>
        </p:spPr>
        <p:txBody>
          <a:bodyPr wrap="none" rtlCol="0">
            <a:spAutoFit/>
          </a:bodyPr>
          <a:lstStyle/>
          <a:p>
            <a:r>
              <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２</a:t>
            </a:r>
            <a:r>
              <a:rPr kumimoji="1" lang="ja-JP" altLang="en-US" sz="1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．府・大阪市・大商による実証事業の支援</a:t>
            </a:r>
            <a:endParaRPr kumimoji="1" lang="ja-JP" altLang="en-US" sz="14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E63BBC41-CCAB-415E-B759-354018B50F2E}"/>
              </a:ext>
            </a:extLst>
          </p:cNvPr>
          <p:cNvSpPr/>
          <p:nvPr/>
        </p:nvSpPr>
        <p:spPr>
          <a:xfrm>
            <a:off x="625773" y="1121881"/>
            <a:ext cx="7842211" cy="338554"/>
          </a:xfrm>
          <a:prstGeom prst="rect">
            <a:avLst/>
          </a:prstGeom>
        </p:spPr>
        <p:txBody>
          <a:bodyPr wrap="none">
            <a:spAutoFit/>
          </a:bodyPr>
          <a:lstStyle/>
          <a:p>
            <a:r>
              <a:rPr lang="ja-JP" altLang="en-US" sz="1600" dirty="0">
                <a:latin typeface="Meiryo UI" panose="020B0604030504040204" pitchFamily="50" charset="-128"/>
                <a:ea typeface="Meiryo UI" panose="020B0604030504040204" pitchFamily="50" charset="-128"/>
              </a:rPr>
              <a:t>大阪のスマートシティは、</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実証実験</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で終わらせるのではなく、</a:t>
            </a: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社会実装</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に繋げる取り組み。</a:t>
            </a:r>
            <a:endParaRPr lang="en-US" altLang="ja-JP" sz="1600"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6A68903F-9442-464E-8EFE-7A6B40DFF92B}"/>
              </a:ext>
            </a:extLst>
          </p:cNvPr>
          <p:cNvSpPr/>
          <p:nvPr/>
        </p:nvSpPr>
        <p:spPr>
          <a:xfrm>
            <a:off x="4790570" y="5550521"/>
            <a:ext cx="3959191" cy="954107"/>
          </a:xfrm>
          <a:prstGeom prst="rect">
            <a:avLst/>
          </a:prstGeom>
        </p:spPr>
        <p:txBody>
          <a:bodyPr wrap="square">
            <a:spAutoFit/>
          </a:bodyPr>
          <a:lstStyle/>
          <a:p>
            <a:r>
              <a:rPr lang="ja-JP" altLang="en-US" sz="1200" b="1" dirty="0">
                <a:latin typeface="Meiryo UI" panose="020B0604030504040204" pitchFamily="50" charset="-128"/>
                <a:ea typeface="Meiryo UI" panose="020B0604030504040204" pitchFamily="50" charset="-128"/>
              </a:rPr>
              <a:t>＜フィールド要件の例＞</a:t>
            </a:r>
            <a:endParaRPr lang="en-US" altLang="ja-JP" sz="1200" b="1" dirty="0">
              <a:latin typeface="Meiryo UI" panose="020B0604030504040204" pitchFamily="50" charset="-128"/>
              <a:ea typeface="Meiryo UI" panose="020B0604030504040204" pitchFamily="50" charset="-128"/>
            </a:endParaRPr>
          </a:p>
          <a:p>
            <a:pPr marL="342900" indent="-342900">
              <a:buFont typeface="+mj-lt"/>
              <a:buAutoNum type="arabicPeriod"/>
            </a:pPr>
            <a:r>
              <a:rPr lang="ja-JP" altLang="en-US" sz="1100" dirty="0">
                <a:latin typeface="Meiryo UI" panose="020B0604030504040204" pitchFamily="50" charset="-128"/>
                <a:ea typeface="Meiryo UI" panose="020B0604030504040204" pitchFamily="50" charset="-128"/>
              </a:rPr>
              <a:t>一定の規模（面積）を</a:t>
            </a:r>
            <a:r>
              <a:rPr lang="ja-JP" altLang="en-US" sz="1100" dirty="0" smtClean="0">
                <a:latin typeface="Meiryo UI" panose="020B0604030504040204" pitchFamily="50" charset="-128"/>
                <a:ea typeface="Meiryo UI" panose="020B0604030504040204" pitchFamily="50" charset="-128"/>
              </a:rPr>
              <a:t>有する</a:t>
            </a:r>
            <a:endParaRPr lang="en-US" altLang="ja-JP" sz="1100" dirty="0" smtClean="0">
              <a:latin typeface="Meiryo UI" panose="020B0604030504040204" pitchFamily="50" charset="-128"/>
              <a:ea typeface="Meiryo UI" panose="020B0604030504040204" pitchFamily="50" charset="-128"/>
            </a:endParaRPr>
          </a:p>
          <a:p>
            <a:pPr marL="342900" indent="-342900">
              <a:buFont typeface="+mj-lt"/>
              <a:buAutoNum type="arabicPeriod"/>
            </a:pPr>
            <a:r>
              <a:rPr lang="ja-JP" altLang="en-US" sz="1100" dirty="0">
                <a:latin typeface="Meiryo UI" panose="020B0604030504040204" pitchFamily="50" charset="-128"/>
                <a:ea typeface="Meiryo UI" panose="020B0604030504040204" pitchFamily="50" charset="-128"/>
              </a:rPr>
              <a:t>将来にわたっての人口集積</a:t>
            </a:r>
            <a:r>
              <a:rPr lang="ja-JP" altLang="en-US" sz="1100" dirty="0" smtClean="0">
                <a:latin typeface="Meiryo UI" panose="020B0604030504040204" pitchFamily="50" charset="-128"/>
                <a:ea typeface="Meiryo UI" panose="020B0604030504040204" pitchFamily="50" charset="-128"/>
              </a:rPr>
              <a:t>が予想される</a:t>
            </a:r>
            <a:endParaRPr lang="en-US" altLang="ja-JP" sz="1100" dirty="0">
              <a:latin typeface="Meiryo UI" panose="020B0604030504040204" pitchFamily="50" charset="-128"/>
              <a:ea typeface="Meiryo UI" panose="020B0604030504040204" pitchFamily="50" charset="-128"/>
            </a:endParaRPr>
          </a:p>
          <a:p>
            <a:pPr marL="342900" indent="-342900">
              <a:buFont typeface="+mj-lt"/>
              <a:buAutoNum type="arabicPeriod"/>
            </a:pPr>
            <a:r>
              <a:rPr lang="ja-JP" altLang="en-US" sz="1100" dirty="0" smtClean="0">
                <a:latin typeface="Meiryo UI" panose="020B0604030504040204" pitchFamily="50" charset="-128"/>
                <a:ea typeface="Meiryo UI" panose="020B0604030504040204" pitchFamily="50" charset="-128"/>
              </a:rPr>
              <a:t>対象者の合意を前提に、実証</a:t>
            </a:r>
            <a:r>
              <a:rPr lang="ja-JP" altLang="en-US" sz="1100" dirty="0">
                <a:latin typeface="Meiryo UI" panose="020B0604030504040204" pitchFamily="50" charset="-128"/>
                <a:ea typeface="Meiryo UI" panose="020B0604030504040204" pitchFamily="50" charset="-128"/>
              </a:rPr>
              <a:t>データを蓄積するための対象が存在する（住民やインバウンド、運行車両など</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graphicFrame>
        <p:nvGraphicFramePr>
          <p:cNvPr id="21" name="表 20">
            <a:extLst>
              <a:ext uri="{FF2B5EF4-FFF2-40B4-BE49-F238E27FC236}">
                <a16:creationId xmlns:a16="http://schemas.microsoft.com/office/drawing/2014/main" id="{18C02BC8-7B62-4960-AF4E-344E312B97CB}"/>
              </a:ext>
            </a:extLst>
          </p:cNvPr>
          <p:cNvGraphicFramePr>
            <a:graphicFrameLocks noGrp="1"/>
          </p:cNvGraphicFramePr>
          <p:nvPr>
            <p:extLst>
              <p:ext uri="{D42A27DB-BD31-4B8C-83A1-F6EECF244321}">
                <p14:modId xmlns:p14="http://schemas.microsoft.com/office/powerpoint/2010/main" val="1213008842"/>
              </p:ext>
            </p:extLst>
          </p:nvPr>
        </p:nvGraphicFramePr>
        <p:xfrm>
          <a:off x="185893" y="2267787"/>
          <a:ext cx="4333854" cy="2133600"/>
        </p:xfrm>
        <a:graphic>
          <a:graphicData uri="http://schemas.openxmlformats.org/drawingml/2006/table">
            <a:tbl>
              <a:tblPr firstRow="1" bandRow="1">
                <a:tableStyleId>{5940675A-B579-460E-94D1-54222C63F5DA}</a:tableStyleId>
              </a:tblPr>
              <a:tblGrid>
                <a:gridCol w="1024932">
                  <a:extLst>
                    <a:ext uri="{9D8B030D-6E8A-4147-A177-3AD203B41FA5}">
                      <a16:colId xmlns:a16="http://schemas.microsoft.com/office/drawing/2014/main" val="2088790110"/>
                    </a:ext>
                  </a:extLst>
                </a:gridCol>
                <a:gridCol w="1189633">
                  <a:extLst>
                    <a:ext uri="{9D8B030D-6E8A-4147-A177-3AD203B41FA5}">
                      <a16:colId xmlns:a16="http://schemas.microsoft.com/office/drawing/2014/main" val="3697804454"/>
                    </a:ext>
                  </a:extLst>
                </a:gridCol>
                <a:gridCol w="2119289">
                  <a:extLst>
                    <a:ext uri="{9D8B030D-6E8A-4147-A177-3AD203B41FA5}">
                      <a16:colId xmlns:a16="http://schemas.microsoft.com/office/drawing/2014/main" val="1633170635"/>
                    </a:ext>
                  </a:extLst>
                </a:gridCol>
              </a:tblGrid>
              <a:tr h="294241">
                <a:tc>
                  <a:txBody>
                    <a:bodyPr/>
                    <a:lstStyle/>
                    <a:p>
                      <a:pPr algn="ctr"/>
                      <a:r>
                        <a:rPr kumimoji="1" lang="ja-JP" altLang="en-US" sz="1400" b="1" dirty="0">
                          <a:latin typeface="Meiryo UI" panose="020B0604030504040204" pitchFamily="50" charset="-128"/>
                          <a:ea typeface="Meiryo UI" panose="020B0604030504040204" pitchFamily="50" charset="-128"/>
                        </a:rPr>
                        <a:t>場所</a:t>
                      </a:r>
                    </a:p>
                  </a:txBody>
                  <a:tcPr>
                    <a:solidFill>
                      <a:schemeClr val="accent1">
                        <a:lumMod val="20000"/>
                        <a:lumOff val="80000"/>
                      </a:schemeClr>
                    </a:solidFill>
                  </a:tcPr>
                </a:tc>
                <a:tc>
                  <a:txBody>
                    <a:bodyPr/>
                    <a:lstStyle/>
                    <a:p>
                      <a:pPr algn="ctr"/>
                      <a:r>
                        <a:rPr kumimoji="1" lang="ja-JP" altLang="en-US" sz="1400" b="1" dirty="0">
                          <a:latin typeface="Meiryo UI" panose="020B0604030504040204" pitchFamily="50" charset="-128"/>
                          <a:ea typeface="Meiryo UI" panose="020B0604030504040204" pitchFamily="50" charset="-128"/>
                        </a:rPr>
                        <a:t>事業</a:t>
                      </a:r>
                    </a:p>
                  </a:txBody>
                  <a:tcPr>
                    <a:solidFill>
                      <a:schemeClr val="accent1">
                        <a:lumMod val="20000"/>
                        <a:lumOff val="80000"/>
                      </a:schemeClr>
                    </a:solidFill>
                  </a:tcPr>
                </a:tc>
                <a:tc>
                  <a:txBody>
                    <a:bodyPr/>
                    <a:lstStyle/>
                    <a:p>
                      <a:pPr algn="ctr"/>
                      <a:r>
                        <a:rPr kumimoji="1" lang="ja-JP" altLang="en-US" sz="1400" b="1" dirty="0">
                          <a:latin typeface="Meiryo UI" panose="020B0604030504040204" pitchFamily="50" charset="-128"/>
                          <a:ea typeface="Meiryo UI" panose="020B0604030504040204" pitchFamily="50" charset="-128"/>
                        </a:rPr>
                        <a:t>内容</a:t>
                      </a:r>
                    </a:p>
                  </a:txBody>
                  <a:tcPr>
                    <a:solidFill>
                      <a:schemeClr val="accent1">
                        <a:lumMod val="20000"/>
                        <a:lumOff val="80000"/>
                      </a:schemeClr>
                    </a:solidFill>
                  </a:tcPr>
                </a:tc>
                <a:extLst>
                  <a:ext uri="{0D108BD9-81ED-4DB2-BD59-A6C34878D82A}">
                    <a16:rowId xmlns:a16="http://schemas.microsoft.com/office/drawing/2014/main" val="1537873129"/>
                  </a:ext>
                </a:extLst>
              </a:tr>
              <a:tr h="415703">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北大阪健康医療都市</a:t>
                      </a: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国循健康管理システム </a:t>
                      </a:r>
                      <a:r>
                        <a:rPr kumimoji="1" lang="en-US" altLang="ja-JP" sz="1200" dirty="0" smtClean="0">
                          <a:solidFill>
                            <a:schemeClr val="tx1"/>
                          </a:solidFill>
                          <a:latin typeface="Meiryo UI" panose="020B0604030504040204" pitchFamily="50" charset="-128"/>
                          <a:ea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rPr>
                        <a:t>実装</a:t>
                      </a:r>
                      <a:r>
                        <a:rPr kumimoji="1" lang="en-US" altLang="ja-JP" sz="1200" dirty="0" smtClean="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ウエアラブル端末等で入手した住民のバイタルデータで健康アドバイス</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23184319"/>
                  </a:ext>
                </a:extLst>
              </a:tr>
              <a:tr h="415703">
                <a:tc>
                  <a:txBody>
                    <a:bodyPr/>
                    <a:lstStyle/>
                    <a:p>
                      <a:r>
                        <a:rPr kumimoji="1" lang="en-US" altLang="ja-JP" sz="1200" dirty="0">
                          <a:solidFill>
                            <a:schemeClr val="tx1"/>
                          </a:solidFill>
                          <a:latin typeface="Meiryo UI" panose="020B0604030504040204" pitchFamily="50" charset="-128"/>
                          <a:ea typeface="Meiryo UI" panose="020B0604030504040204" pitchFamily="50" charset="-128"/>
                        </a:rPr>
                        <a:t>ATC</a:t>
                      </a:r>
                      <a:r>
                        <a:rPr kumimoji="1" lang="ja-JP" altLang="en-US" sz="1200" dirty="0">
                          <a:solidFill>
                            <a:schemeClr val="tx1"/>
                          </a:solidFill>
                          <a:latin typeface="Meiryo UI" panose="020B0604030504040204" pitchFamily="50" charset="-128"/>
                          <a:ea typeface="Meiryo UI" panose="020B0604030504040204" pitchFamily="50" charset="-128"/>
                        </a:rPr>
                        <a:t>及び</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舞洲</a:t>
                      </a:r>
                    </a:p>
                  </a:txBody>
                  <a:tcP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rPr>
                        <a:t>IoT</a:t>
                      </a:r>
                      <a:r>
                        <a:rPr kumimoji="1" lang="ja-JP" altLang="en-US" sz="1200" dirty="0">
                          <a:solidFill>
                            <a:schemeClr val="tx1"/>
                          </a:solidFill>
                          <a:latin typeface="Meiryo UI" panose="020B0604030504040204" pitchFamily="50" charset="-128"/>
                          <a:ea typeface="Meiryo UI" panose="020B0604030504040204" pitchFamily="50" charset="-128"/>
                        </a:rPr>
                        <a:t>・ロボットの実証実験</a:t>
                      </a:r>
                    </a:p>
                  </a:txBody>
                  <a:tcPr/>
                </a:tc>
                <a:tc>
                  <a:txBody>
                    <a:bodyPr/>
                    <a:lstStyle/>
                    <a:p>
                      <a:r>
                        <a:rPr kumimoji="1" lang="en-US" altLang="ja-JP" sz="1200" dirty="0" err="1" smtClean="0">
                          <a:solidFill>
                            <a:schemeClr val="tx1"/>
                          </a:solidFill>
                          <a:latin typeface="Meiryo UI" panose="020B0604030504040204" pitchFamily="50" charset="-128"/>
                          <a:ea typeface="Meiryo UI" panose="020B0604030504040204" pitchFamily="50" charset="-128"/>
                        </a:rPr>
                        <a:t>IoT</a:t>
                      </a:r>
                      <a:r>
                        <a:rPr kumimoji="1" lang="ja-JP" altLang="en-US" sz="1200" dirty="0" smtClean="0">
                          <a:solidFill>
                            <a:schemeClr val="tx1"/>
                          </a:solidFill>
                          <a:latin typeface="Meiryo UI" panose="020B0604030504040204" pitchFamily="50" charset="-128"/>
                          <a:ea typeface="Meiryo UI" panose="020B0604030504040204" pitchFamily="50" charset="-128"/>
                        </a:rPr>
                        <a:t>・ロボットビジネスに取り組むベンチャーへの実証</a:t>
                      </a:r>
                      <a:r>
                        <a:rPr kumimoji="1" lang="ja-JP" altLang="en-US" sz="1200" dirty="0">
                          <a:solidFill>
                            <a:schemeClr val="tx1"/>
                          </a:solidFill>
                          <a:latin typeface="Meiryo UI" panose="020B0604030504040204" pitchFamily="50" charset="-128"/>
                          <a:ea typeface="Meiryo UI" panose="020B0604030504040204" pitchFamily="50" charset="-128"/>
                        </a:rPr>
                        <a:t>実験</a:t>
                      </a:r>
                      <a:r>
                        <a:rPr kumimoji="1" lang="ja-JP" altLang="en-US" sz="1200" dirty="0" smtClean="0">
                          <a:solidFill>
                            <a:schemeClr val="tx1"/>
                          </a:solidFill>
                          <a:latin typeface="Meiryo UI" panose="020B0604030504040204" pitchFamily="50" charset="-128"/>
                          <a:ea typeface="Meiryo UI" panose="020B0604030504040204" pitchFamily="50" charset="-128"/>
                        </a:rPr>
                        <a:t>支援</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16844328"/>
                  </a:ext>
                </a:extLst>
              </a:tr>
              <a:tr h="415703">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グランフロント大阪</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rPr>
                        <a:t>混雑度と群衆流量把握の実証実験</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カメラ映像の分析で混雑状況や人流をリアルタイムで把握</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24762591"/>
                  </a:ext>
                </a:extLst>
              </a:tr>
              <a:tr h="415703">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河内長野市</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南花台</a:t>
                      </a: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自動運転実証等実験事業</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電動カートによるオンデマンド運行や自動</a:t>
                      </a:r>
                      <a:r>
                        <a:rPr kumimoji="1" lang="ja-JP" altLang="en-US" sz="1200" dirty="0">
                          <a:solidFill>
                            <a:schemeClr val="tx1"/>
                          </a:solidFill>
                          <a:latin typeface="Meiryo UI" panose="020B0604030504040204" pitchFamily="50" charset="-128"/>
                          <a:ea typeface="Meiryo UI" panose="020B0604030504040204" pitchFamily="50" charset="-128"/>
                        </a:rPr>
                        <a:t>運転の実証実験</a:t>
                      </a:r>
                    </a:p>
                  </a:txBody>
                  <a:tcPr/>
                </a:tc>
                <a:extLst>
                  <a:ext uri="{0D108BD9-81ED-4DB2-BD59-A6C34878D82A}">
                    <a16:rowId xmlns:a16="http://schemas.microsoft.com/office/drawing/2014/main" val="2829012044"/>
                  </a:ext>
                </a:extLst>
              </a:tr>
            </a:tbl>
          </a:graphicData>
        </a:graphic>
      </p:graphicFrame>
      <p:sp>
        <p:nvSpPr>
          <p:cNvPr id="2" name="正方形/長方形 1"/>
          <p:cNvSpPr/>
          <p:nvPr/>
        </p:nvSpPr>
        <p:spPr>
          <a:xfrm>
            <a:off x="5761573" y="253886"/>
            <a:ext cx="3348000" cy="292388"/>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現地・現物・現場を重視</a:t>
            </a:r>
            <a:r>
              <a:rPr lang="ja-JP" altLang="en-US" sz="1300" dirty="0" smtClean="0">
                <a:latin typeface="Meiryo UI" panose="020B0604030504040204" pitchFamily="50" charset="-128"/>
                <a:ea typeface="Meiryo UI" panose="020B0604030504040204" pitchFamily="50" charset="-128"/>
              </a:rPr>
              <a:t>した実装・実証の</a:t>
            </a:r>
            <a:r>
              <a:rPr lang="ja-JP" altLang="en-US" sz="1300" dirty="0">
                <a:latin typeface="Meiryo UI" panose="020B0604030504040204" pitchFamily="50" charset="-128"/>
                <a:ea typeface="Meiryo UI" panose="020B0604030504040204" pitchFamily="50" charset="-128"/>
              </a:rPr>
              <a:t>蓄積</a:t>
            </a:r>
          </a:p>
        </p:txBody>
      </p:sp>
      <p:sp>
        <p:nvSpPr>
          <p:cNvPr id="3" name="テキスト ボックス 2"/>
          <p:cNvSpPr txBox="1"/>
          <p:nvPr/>
        </p:nvSpPr>
        <p:spPr>
          <a:xfrm>
            <a:off x="4652753" y="4914297"/>
            <a:ext cx="3919430" cy="577081"/>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rPr>
              <a:t>*  </a:t>
            </a:r>
            <a:r>
              <a:rPr kumimoji="1" lang="en-US" altLang="ja-JP" sz="1050" dirty="0" smtClean="0">
                <a:latin typeface="Meiryo UI" panose="020B0604030504040204" pitchFamily="50" charset="-128"/>
                <a:ea typeface="Meiryo UI" panose="020B0604030504040204" pitchFamily="50" charset="-128"/>
              </a:rPr>
              <a:t>   2017</a:t>
            </a:r>
            <a:r>
              <a:rPr kumimoji="1" lang="ja-JP" altLang="en-US" sz="1050" dirty="0" smtClean="0">
                <a:latin typeface="Meiryo UI" panose="020B0604030504040204" pitchFamily="50" charset="-128"/>
                <a:ea typeface="Meiryo UI" panose="020B0604030504040204" pitchFamily="50" charset="-128"/>
              </a:rPr>
              <a:t>年実績</a:t>
            </a:r>
            <a:endParaRPr kumimoji="1" lang="en-US" altLang="ja-JP" sz="1050" dirty="0" smtClean="0">
              <a:latin typeface="Meiryo UI" panose="020B0604030504040204" pitchFamily="50" charset="-128"/>
              <a:ea typeface="Meiryo UI" panose="020B0604030504040204" pitchFamily="50" charset="-128"/>
            </a:endParaRPr>
          </a:p>
          <a:p>
            <a:r>
              <a:rPr kumimoji="1" lang="en-US" altLang="ja-JP" sz="1050" dirty="0" smtClean="0">
                <a:latin typeface="Meiryo UI" panose="020B0604030504040204" pitchFamily="50" charset="-128"/>
                <a:ea typeface="Meiryo UI" panose="020B0604030504040204" pitchFamily="50" charset="-128"/>
              </a:rPr>
              <a:t>**   2018</a:t>
            </a:r>
            <a:r>
              <a:rPr kumimoji="1" lang="ja-JP" altLang="en-US" sz="1050" dirty="0" smtClean="0">
                <a:latin typeface="Meiryo UI" panose="020B0604030504040204" pitchFamily="50" charset="-128"/>
                <a:ea typeface="Meiryo UI" panose="020B0604030504040204" pitchFamily="50" charset="-128"/>
              </a:rPr>
              <a:t>年実績</a:t>
            </a:r>
            <a:endParaRPr kumimoji="1" lang="en-US" altLang="ja-JP" sz="1050" dirty="0">
              <a:latin typeface="Meiryo UI" panose="020B0604030504040204" pitchFamily="50" charset="-128"/>
              <a:ea typeface="Meiryo UI" panose="020B0604030504040204" pitchFamily="50" charset="-128"/>
            </a:endParaRPr>
          </a:p>
          <a:p>
            <a:r>
              <a:rPr kumimoji="1" lang="en-US" altLang="ja-JP" sz="1050" dirty="0" smtClean="0">
                <a:latin typeface="Meiryo UI" panose="020B0604030504040204" pitchFamily="50" charset="-128"/>
                <a:ea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大阪城東部地区」のまちづくりの方向性 （素案）より</a:t>
            </a:r>
            <a:endParaRPr kumimoji="1" lang="en-US" altLang="ja-JP" sz="1050" dirty="0">
              <a:latin typeface="Meiryo UI" panose="020B0604030504040204" pitchFamily="50" charset="-128"/>
              <a:ea typeface="Meiryo UI" panose="020B0604030504040204" pitchFamily="50" charset="-128"/>
            </a:endParaRPr>
          </a:p>
        </p:txBody>
      </p:sp>
      <p:sp>
        <p:nvSpPr>
          <p:cNvPr id="8" name="矢印: 五方向 7">
            <a:extLst>
              <a:ext uri="{FF2B5EF4-FFF2-40B4-BE49-F238E27FC236}">
                <a16:creationId xmlns:a16="http://schemas.microsoft.com/office/drawing/2014/main" id="{3059F268-8388-485F-950F-284A6F5AD88C}"/>
              </a:ext>
            </a:extLst>
          </p:cNvPr>
          <p:cNvSpPr/>
          <p:nvPr/>
        </p:nvSpPr>
        <p:spPr>
          <a:xfrm>
            <a:off x="716374" y="751720"/>
            <a:ext cx="2520000" cy="324000"/>
          </a:xfrm>
          <a:prstGeom prst="homePlate">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latin typeface="Meiryo UI" panose="020B0604030504040204" pitchFamily="50" charset="-128"/>
                <a:ea typeface="Meiryo UI" panose="020B0604030504040204" pitchFamily="50" charset="-128"/>
              </a:rPr>
              <a:t>現状</a:t>
            </a:r>
          </a:p>
        </p:txBody>
      </p:sp>
      <p:sp>
        <p:nvSpPr>
          <p:cNvPr id="9" name="矢印: 山形 8">
            <a:extLst>
              <a:ext uri="{FF2B5EF4-FFF2-40B4-BE49-F238E27FC236}">
                <a16:creationId xmlns:a16="http://schemas.microsoft.com/office/drawing/2014/main" id="{4579CDBF-58DE-4511-B7AA-6C62DF1D89C0}"/>
              </a:ext>
            </a:extLst>
          </p:cNvPr>
          <p:cNvSpPr/>
          <p:nvPr/>
        </p:nvSpPr>
        <p:spPr>
          <a:xfrm>
            <a:off x="3268286" y="751720"/>
            <a:ext cx="2520000" cy="324000"/>
          </a:xfrm>
          <a:prstGeom prst="chevron">
            <a:avLst/>
          </a:prstGeom>
          <a:solidFill>
            <a:schemeClr val="accent2">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実証実験</a:t>
            </a:r>
          </a:p>
        </p:txBody>
      </p:sp>
      <p:sp>
        <p:nvSpPr>
          <p:cNvPr id="22" name="矢印: 山形 21">
            <a:extLst>
              <a:ext uri="{FF2B5EF4-FFF2-40B4-BE49-F238E27FC236}">
                <a16:creationId xmlns:a16="http://schemas.microsoft.com/office/drawing/2014/main" id="{128F43B3-2979-45B6-810D-6204AED9574F}"/>
              </a:ext>
            </a:extLst>
          </p:cNvPr>
          <p:cNvSpPr/>
          <p:nvPr/>
        </p:nvSpPr>
        <p:spPr>
          <a:xfrm>
            <a:off x="5761573" y="751720"/>
            <a:ext cx="2520000" cy="324000"/>
          </a:xfrm>
          <a:prstGeom prst="chevron">
            <a:avLst/>
          </a:prstGeom>
          <a:solidFill>
            <a:schemeClr val="accent2">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tx1"/>
                </a:solidFill>
                <a:latin typeface="Meiryo UI" panose="020B0604030504040204" pitchFamily="50" charset="-128"/>
                <a:ea typeface="Meiryo UI" panose="020B0604030504040204" pitchFamily="50" charset="-128"/>
              </a:rPr>
              <a:t>社会実装</a:t>
            </a:r>
          </a:p>
        </p:txBody>
      </p:sp>
      <p:graphicFrame>
        <p:nvGraphicFramePr>
          <p:cNvPr id="23" name="表 22">
            <a:extLst>
              <a:ext uri="{FF2B5EF4-FFF2-40B4-BE49-F238E27FC236}">
                <a16:creationId xmlns:a16="http://schemas.microsoft.com/office/drawing/2014/main" id="{18C02BC8-7B62-4960-AF4E-344E312B97CB}"/>
              </a:ext>
            </a:extLst>
          </p:cNvPr>
          <p:cNvGraphicFramePr>
            <a:graphicFrameLocks noGrp="1"/>
          </p:cNvGraphicFramePr>
          <p:nvPr>
            <p:extLst>
              <p:ext uri="{D42A27DB-BD31-4B8C-83A1-F6EECF244321}">
                <p14:modId xmlns:p14="http://schemas.microsoft.com/office/powerpoint/2010/main" val="4249527747"/>
              </p:ext>
            </p:extLst>
          </p:nvPr>
        </p:nvGraphicFramePr>
        <p:xfrm>
          <a:off x="149719" y="5171073"/>
          <a:ext cx="4412120" cy="1604881"/>
        </p:xfrm>
        <a:graphic>
          <a:graphicData uri="http://schemas.openxmlformats.org/drawingml/2006/table">
            <a:tbl>
              <a:tblPr firstRow="1" bandRow="1">
                <a:tableStyleId>{5940675A-B579-460E-94D1-54222C63F5DA}</a:tableStyleId>
              </a:tblPr>
              <a:tblGrid>
                <a:gridCol w="1052062">
                  <a:extLst>
                    <a:ext uri="{9D8B030D-6E8A-4147-A177-3AD203B41FA5}">
                      <a16:colId xmlns:a16="http://schemas.microsoft.com/office/drawing/2014/main" val="2088790110"/>
                    </a:ext>
                  </a:extLst>
                </a:gridCol>
                <a:gridCol w="3360058">
                  <a:extLst>
                    <a:ext uri="{9D8B030D-6E8A-4147-A177-3AD203B41FA5}">
                      <a16:colId xmlns:a16="http://schemas.microsoft.com/office/drawing/2014/main" val="3697804454"/>
                    </a:ext>
                  </a:extLst>
                </a:gridCol>
              </a:tblGrid>
              <a:tr h="294241">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主体</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実証フィールド（一例）</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537873129"/>
                  </a:ext>
                </a:extLst>
              </a:tr>
              <a:tr h="415703">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府、大阪市、</a:t>
                      </a:r>
                      <a:r>
                        <a:rPr kumimoji="1" lang="ja-JP" altLang="en-US" sz="1050" dirty="0" smtClean="0">
                          <a:solidFill>
                            <a:schemeClr val="tx1"/>
                          </a:solidFill>
                          <a:latin typeface="Meiryo UI" panose="020B0604030504040204" pitchFamily="50" charset="-128"/>
                          <a:ea typeface="Meiryo UI" panose="020B0604030504040204" pitchFamily="50" charset="-128"/>
                        </a:rPr>
                        <a:t>大商</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久宝寺緑地、狭山池ダム、浜寺公園、北部水みらいセンター、三ツ島・中鴻池調整池、</a:t>
                      </a:r>
                      <a:r>
                        <a:rPr kumimoji="1" lang="en-US" altLang="ja-JP" sz="1050" dirty="0" smtClean="0">
                          <a:solidFill>
                            <a:schemeClr val="tx1"/>
                          </a:solidFill>
                          <a:latin typeface="Meiryo UI" panose="020B0604030504040204" pitchFamily="50" charset="-128"/>
                          <a:ea typeface="Meiryo UI" panose="020B0604030504040204" pitchFamily="50" charset="-128"/>
                        </a:rPr>
                        <a:t>ATC</a:t>
                      </a:r>
                      <a:r>
                        <a:rPr kumimoji="1" lang="ja-JP" altLang="en-US" sz="1050" dirty="0" err="1" smtClean="0">
                          <a:solidFill>
                            <a:schemeClr val="tx1"/>
                          </a:solidFill>
                          <a:latin typeface="Meiryo UI" panose="020B0604030504040204" pitchFamily="50" charset="-128"/>
                          <a:ea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rPr>
                        <a:t>舞洲スポーツ施設　等</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516844328"/>
                  </a:ext>
                </a:extLst>
              </a:tr>
              <a:tr h="415703">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民間企業・団体の提供施設</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大阪ガス㈱：ハグミュージアム</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小川航空㈱：舞洲ヘリポート</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常翔学園：大阪工業大学梅田キャンパス</a:t>
                      </a:r>
                      <a:r>
                        <a:rPr kumimoji="1" lang="ja-JP" altLang="en-US" sz="1050" baseline="0" dirty="0" smtClean="0">
                          <a:solidFill>
                            <a:schemeClr val="tx1"/>
                          </a:solidFill>
                          <a:latin typeface="Meiryo UI" panose="020B0604030504040204" pitchFamily="50" charset="-128"/>
                          <a:ea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rPr>
                        <a:t>OIT</a:t>
                      </a:r>
                      <a:r>
                        <a:rPr kumimoji="1" lang="ja-JP" altLang="en-US" sz="1050" dirty="0" smtClean="0">
                          <a:solidFill>
                            <a:schemeClr val="tx1"/>
                          </a:solidFill>
                          <a:latin typeface="Meiryo UI" panose="020B0604030504040204" pitchFamily="50" charset="-128"/>
                          <a:ea typeface="Meiryo UI" panose="020B0604030504040204" pitchFamily="50" charset="-128"/>
                        </a:rPr>
                        <a:t>ギャラリー</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㈱タブチ：本社工場、給水実験塔「アクアホール」</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rPr>
                        <a:t>日立造船㈱：築港工場、堺工場、先端情報技術センター</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324762591"/>
                  </a:ext>
                </a:extLst>
              </a:tr>
            </a:tbl>
          </a:graphicData>
        </a:graphic>
      </p:graphicFrame>
      <p:graphicFrame>
        <p:nvGraphicFramePr>
          <p:cNvPr id="13" name="表 12"/>
          <p:cNvGraphicFramePr>
            <a:graphicFrameLocks noGrp="1"/>
          </p:cNvGraphicFramePr>
          <p:nvPr>
            <p:extLst>
              <p:ext uri="{D42A27DB-BD31-4B8C-83A1-F6EECF244321}">
                <p14:modId xmlns:p14="http://schemas.microsoft.com/office/powerpoint/2010/main" val="2801186535"/>
              </p:ext>
            </p:extLst>
          </p:nvPr>
        </p:nvGraphicFramePr>
        <p:xfrm>
          <a:off x="4631614" y="2008416"/>
          <a:ext cx="4495166" cy="2830138"/>
        </p:xfrm>
        <a:graphic>
          <a:graphicData uri="http://schemas.openxmlformats.org/drawingml/2006/table">
            <a:tbl>
              <a:tblPr firstRow="1" bandRow="1">
                <a:tableStyleId>{5940675A-B579-460E-94D1-54222C63F5DA}</a:tableStyleId>
              </a:tblPr>
              <a:tblGrid>
                <a:gridCol w="387668">
                  <a:extLst>
                    <a:ext uri="{9D8B030D-6E8A-4147-A177-3AD203B41FA5}">
                      <a16:colId xmlns:a16="http://schemas.microsoft.com/office/drawing/2014/main" val="406521550"/>
                    </a:ext>
                  </a:extLst>
                </a:gridCol>
                <a:gridCol w="1208405">
                  <a:extLst>
                    <a:ext uri="{9D8B030D-6E8A-4147-A177-3AD203B41FA5}">
                      <a16:colId xmlns:a16="http://schemas.microsoft.com/office/drawing/2014/main" val="2565505677"/>
                    </a:ext>
                  </a:extLst>
                </a:gridCol>
                <a:gridCol w="2899093">
                  <a:extLst>
                    <a:ext uri="{9D8B030D-6E8A-4147-A177-3AD203B41FA5}">
                      <a16:colId xmlns:a16="http://schemas.microsoft.com/office/drawing/2014/main" val="865966770"/>
                    </a:ext>
                  </a:extLst>
                </a:gridCol>
              </a:tblGrid>
              <a:tr h="289446">
                <a:tc gridSpan="2">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場所</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200" b="1" dirty="0" smtClean="0">
                          <a:solidFill>
                            <a:schemeClr val="tx1"/>
                          </a:solidFill>
                          <a:latin typeface="Meiryo UI" panose="020B0604030504040204" pitchFamily="50" charset="-128"/>
                          <a:ea typeface="Meiryo UI" panose="020B0604030504040204" pitchFamily="50" charset="-128"/>
                        </a:rPr>
                        <a:t>特徴等</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502288140"/>
                  </a:ext>
                </a:extLst>
              </a:tr>
              <a:tr h="627133">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北</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R w="12700" cap="flat" cmpd="sng" algn="ctr">
                      <a:solidFill>
                        <a:schemeClr val="tx1"/>
                      </a:solidFill>
                      <a:prstDash val="dash"/>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うめきた</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dash"/>
                      <a:round/>
                      <a:headEnd type="none" w="med" len="med"/>
                      <a:tailEnd type="none" w="med" len="med"/>
                    </a:ln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面積：</a:t>
                      </a:r>
                      <a:r>
                        <a:rPr kumimoji="1" lang="en-US" altLang="ja-JP" sz="1100" dirty="0" smtClean="0">
                          <a:solidFill>
                            <a:schemeClr val="tx1"/>
                          </a:solidFill>
                          <a:latin typeface="Meiryo UI" panose="020B0604030504040204" pitchFamily="50" charset="-128"/>
                          <a:ea typeface="Meiryo UI" panose="020B0604030504040204" pitchFamily="50" charset="-128"/>
                        </a:rPr>
                        <a:t>24ha</a:t>
                      </a:r>
                      <a:r>
                        <a:rPr kumimoji="1" lang="ja-JP" altLang="en-US" sz="1100" dirty="0" smtClean="0">
                          <a:solidFill>
                            <a:schemeClr val="tx1"/>
                          </a:solidFill>
                          <a:latin typeface="Meiryo UI" panose="020B0604030504040204" pitchFamily="50" charset="-128"/>
                          <a:ea typeface="Meiryo UI" panose="020B0604030504040204" pitchFamily="50" charset="-128"/>
                        </a:rPr>
                        <a:t>（</a:t>
                      </a:r>
                      <a:r>
                        <a:rPr kumimoji="1" lang="en-US" altLang="ja-JP" sz="1100" dirty="0" smtClean="0">
                          <a:solidFill>
                            <a:schemeClr val="tx1"/>
                          </a:solidFill>
                          <a:latin typeface="Meiryo UI" panose="020B0604030504040204" pitchFamily="50" charset="-128"/>
                          <a:ea typeface="Meiryo UI" panose="020B0604030504040204" pitchFamily="50" charset="-128"/>
                        </a:rPr>
                        <a:t>1</a:t>
                      </a:r>
                      <a:r>
                        <a:rPr kumimoji="1" lang="ja-JP" altLang="en-US" sz="1100" dirty="0" smtClean="0">
                          <a:solidFill>
                            <a:schemeClr val="tx1"/>
                          </a:solidFill>
                          <a:latin typeface="Meiryo UI" panose="020B0604030504040204" pitchFamily="50" charset="-128"/>
                          <a:ea typeface="Meiryo UI" panose="020B0604030504040204" pitchFamily="50" charset="-128"/>
                        </a:rPr>
                        <a:t>期＋</a:t>
                      </a:r>
                      <a:r>
                        <a:rPr kumimoji="1" lang="en-US" altLang="ja-JP" sz="1100" dirty="0" smtClean="0">
                          <a:solidFill>
                            <a:schemeClr val="tx1"/>
                          </a:solidFill>
                          <a:latin typeface="Meiryo UI" panose="020B0604030504040204" pitchFamily="50" charset="-128"/>
                          <a:ea typeface="Meiryo UI" panose="020B0604030504040204" pitchFamily="50" charset="-128"/>
                        </a:rPr>
                        <a:t>2</a:t>
                      </a:r>
                      <a:r>
                        <a:rPr kumimoji="1" lang="ja-JP" altLang="en-US" sz="1100" dirty="0" smtClean="0">
                          <a:solidFill>
                            <a:schemeClr val="tx1"/>
                          </a:solidFill>
                          <a:latin typeface="Meiryo UI" panose="020B0604030504040204" pitchFamily="50" charset="-128"/>
                          <a:ea typeface="Meiryo UI" panose="020B0604030504040204" pitchFamily="50" charset="-128"/>
                        </a:rPr>
                        <a:t>期）</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グランフロント大阪来場者数：年</a:t>
                      </a:r>
                      <a:r>
                        <a:rPr kumimoji="1" lang="en-US" altLang="ja-JP" sz="1100" dirty="0" smtClean="0">
                          <a:solidFill>
                            <a:schemeClr val="tx1"/>
                          </a:solidFill>
                          <a:latin typeface="Meiryo UI" panose="020B0604030504040204" pitchFamily="50" charset="-128"/>
                          <a:ea typeface="Meiryo UI" panose="020B0604030504040204" pitchFamily="50" charset="-128"/>
                        </a:rPr>
                        <a:t>5,475</a:t>
                      </a:r>
                      <a:r>
                        <a:rPr kumimoji="1" lang="ja-JP" altLang="en-US" sz="1100" dirty="0" smtClean="0">
                          <a:solidFill>
                            <a:schemeClr val="tx1"/>
                          </a:solidFill>
                          <a:latin typeface="Meiryo UI" panose="020B0604030504040204" pitchFamily="50" charset="-128"/>
                          <a:ea typeface="Meiryo UI" panose="020B0604030504040204" pitchFamily="50" charset="-128"/>
                        </a:rPr>
                        <a:t>万人</a:t>
                      </a:r>
                      <a:r>
                        <a:rPr kumimoji="1" lang="en-US" altLang="ja-JP" sz="1100" dirty="0" smtClean="0">
                          <a:solidFill>
                            <a:schemeClr val="tx1"/>
                          </a:solidFill>
                          <a:latin typeface="Meiryo UI" panose="020B0604030504040204" pitchFamily="50" charset="-128"/>
                          <a:ea typeface="Meiryo UI" panose="020B0604030504040204" pitchFamily="50" charset="-128"/>
                        </a:rPr>
                        <a:t>*</a:t>
                      </a:r>
                    </a:p>
                    <a:p>
                      <a:r>
                        <a:rPr kumimoji="1" lang="en-US" altLang="ja-JP" sz="1100" dirty="0" smtClean="0">
                          <a:solidFill>
                            <a:schemeClr val="tx1"/>
                          </a:solidFill>
                          <a:latin typeface="Meiryo UI" panose="020B0604030504040204" pitchFamily="50" charset="-128"/>
                          <a:ea typeface="Meiryo UI" panose="020B0604030504040204" pitchFamily="50" charset="-128"/>
                        </a:rPr>
                        <a:t>2024</a:t>
                      </a:r>
                      <a:r>
                        <a:rPr kumimoji="1" lang="ja-JP" altLang="en-US" sz="1100" dirty="0" smtClean="0">
                          <a:solidFill>
                            <a:schemeClr val="tx1"/>
                          </a:solidFill>
                          <a:latin typeface="Meiryo UI" panose="020B0604030504040204" pitchFamily="50" charset="-128"/>
                          <a:ea typeface="Meiryo UI" panose="020B0604030504040204" pitchFamily="50" charset="-128"/>
                        </a:rPr>
                        <a:t>年には</a:t>
                      </a:r>
                      <a:r>
                        <a:rPr kumimoji="1" lang="en-US" altLang="ja-JP" sz="1100" dirty="0" smtClean="0">
                          <a:solidFill>
                            <a:schemeClr val="tx1"/>
                          </a:solidFill>
                          <a:latin typeface="Meiryo UI" panose="020B0604030504040204" pitchFamily="50" charset="-128"/>
                          <a:ea typeface="Meiryo UI" panose="020B0604030504040204" pitchFamily="50" charset="-128"/>
                        </a:rPr>
                        <a:t>2</a:t>
                      </a:r>
                      <a:r>
                        <a:rPr kumimoji="1" lang="ja-JP" altLang="en-US" sz="1100" dirty="0" smtClean="0">
                          <a:solidFill>
                            <a:schemeClr val="tx1"/>
                          </a:solidFill>
                          <a:latin typeface="Meiryo UI" panose="020B0604030504040204" pitchFamily="50" charset="-128"/>
                          <a:ea typeface="Meiryo UI" panose="020B0604030504040204" pitchFamily="50" charset="-128"/>
                        </a:rPr>
                        <a:t>期地区が街</a:t>
                      </a:r>
                      <a:r>
                        <a:rPr kumimoji="1" lang="ja-JP" altLang="en-US" sz="1100" dirty="0" err="1" smtClean="0">
                          <a:solidFill>
                            <a:schemeClr val="tx1"/>
                          </a:solidFill>
                          <a:latin typeface="Meiryo UI" panose="020B0604030504040204" pitchFamily="50" charset="-128"/>
                          <a:ea typeface="Meiryo UI" panose="020B0604030504040204" pitchFamily="50" charset="-128"/>
                        </a:rPr>
                        <a:t>びら</a:t>
                      </a:r>
                      <a:r>
                        <a:rPr kumimoji="1" lang="ja-JP" altLang="en-US" sz="1100" dirty="0" smtClean="0">
                          <a:solidFill>
                            <a:schemeClr val="tx1"/>
                          </a:solidFill>
                          <a:latin typeface="Meiryo UI" panose="020B0604030504040204" pitchFamily="50" charset="-128"/>
                          <a:ea typeface="Meiryo UI" panose="020B0604030504040204" pitchFamily="50" charset="-128"/>
                        </a:rPr>
                        <a:t>き</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93171293"/>
                  </a:ext>
                </a:extLst>
              </a:tr>
              <a:tr h="627133">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南</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R w="12700" cap="flat" cmpd="sng" algn="ctr">
                      <a:solidFill>
                        <a:schemeClr val="tx1"/>
                      </a:solidFill>
                      <a:prstDash val="dash"/>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天王寺</a:t>
                      </a:r>
                      <a:endParaRPr kumimoji="1" lang="en-US" altLang="ja-JP" sz="12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新世界</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dash"/>
                      <a:round/>
                      <a:headEnd type="none" w="med" len="med"/>
                      <a:tailEnd type="none" w="med" len="med"/>
                    </a:ln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ハルカス、てんしば、動物園、美術館など観光拠点</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ハルカス来場者数：年</a:t>
                      </a:r>
                      <a:r>
                        <a:rPr kumimoji="1" lang="en-US" altLang="ja-JP" sz="1100" dirty="0" smtClean="0">
                          <a:solidFill>
                            <a:schemeClr val="tx1"/>
                          </a:solidFill>
                          <a:latin typeface="Meiryo UI" panose="020B0604030504040204" pitchFamily="50" charset="-128"/>
                          <a:ea typeface="Meiryo UI" panose="020B0604030504040204" pitchFamily="50" charset="-128"/>
                        </a:rPr>
                        <a:t>4,230</a:t>
                      </a:r>
                      <a:r>
                        <a:rPr kumimoji="1" lang="ja-JP" altLang="en-US" sz="1100" dirty="0" smtClean="0">
                          <a:solidFill>
                            <a:schemeClr val="tx1"/>
                          </a:solidFill>
                          <a:latin typeface="Meiryo UI" panose="020B0604030504040204" pitchFamily="50" charset="-128"/>
                          <a:ea typeface="Meiryo UI" panose="020B0604030504040204" pitchFamily="50" charset="-128"/>
                        </a:rPr>
                        <a:t>万人</a:t>
                      </a:r>
                      <a:r>
                        <a:rPr kumimoji="1" lang="en-US" altLang="ja-JP" sz="1100" dirty="0" smtClean="0">
                          <a:solidFill>
                            <a:schemeClr val="tx1"/>
                          </a:solidFill>
                          <a:latin typeface="Meiryo UI" panose="020B0604030504040204" pitchFamily="50" charset="-128"/>
                          <a:ea typeface="Meiryo UI" panose="020B0604030504040204" pitchFamily="50" charset="-128"/>
                        </a:rPr>
                        <a:t>**</a:t>
                      </a:r>
                    </a:p>
                    <a:p>
                      <a:r>
                        <a:rPr kumimoji="1" lang="en-US" altLang="ja-JP" sz="1100" dirty="0" smtClean="0">
                          <a:solidFill>
                            <a:schemeClr val="tx1"/>
                          </a:solidFill>
                          <a:latin typeface="Meiryo UI" panose="020B0604030504040204" pitchFamily="50" charset="-128"/>
                          <a:ea typeface="Meiryo UI" panose="020B0604030504040204" pitchFamily="50" charset="-128"/>
                        </a:rPr>
                        <a:t>2022</a:t>
                      </a:r>
                      <a:r>
                        <a:rPr kumimoji="1" lang="ja-JP" altLang="en-US" sz="1100" dirty="0" smtClean="0">
                          <a:solidFill>
                            <a:schemeClr val="tx1"/>
                          </a:solidFill>
                          <a:latin typeface="Meiryo UI" panose="020B0604030504040204" pitchFamily="50" charset="-128"/>
                          <a:ea typeface="Meiryo UI" panose="020B0604030504040204" pitchFamily="50" charset="-128"/>
                        </a:rPr>
                        <a:t>年に星野リゾートホテルが新今宮に開業</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538252298"/>
                  </a:ext>
                </a:extLst>
              </a:tr>
              <a:tr h="659293">
                <a:tc>
                  <a:txBody>
                    <a:bodyPr/>
                    <a:lstStyle/>
                    <a:p>
                      <a:pPr algn="ctr"/>
                      <a:r>
                        <a:rPr kumimoji="1" lang="ja-JP" altLang="en-US" sz="1200" baseline="0" dirty="0" smtClean="0">
                          <a:solidFill>
                            <a:schemeClr val="tx1"/>
                          </a:solidFill>
                          <a:latin typeface="Meiryo UI" panose="020B0604030504040204" pitchFamily="50" charset="-128"/>
                          <a:ea typeface="Meiryo UI" panose="020B0604030504040204" pitchFamily="50" charset="-128"/>
                        </a:rPr>
                        <a:t>東</a:t>
                      </a:r>
                      <a:endParaRPr kumimoji="1" lang="en-US" altLang="ja-JP" sz="1200" baseline="0" dirty="0" smtClean="0">
                        <a:solidFill>
                          <a:schemeClr val="tx1"/>
                        </a:solidFill>
                        <a:latin typeface="Meiryo UI" panose="020B0604030504040204" pitchFamily="50" charset="-128"/>
                        <a:ea typeface="Meiryo UI" panose="020B0604030504040204" pitchFamily="50" charset="-128"/>
                      </a:endParaRPr>
                    </a:p>
                  </a:txBody>
                  <a:tcPr anchor="ctr">
                    <a:lnR w="12700" cap="flat" cmpd="sng" algn="ctr">
                      <a:solidFill>
                        <a:schemeClr val="tx1"/>
                      </a:solidFill>
                      <a:prstDash val="dash"/>
                      <a:round/>
                      <a:headEnd type="none" w="med" len="med"/>
                      <a:tailEnd type="none" w="med" len="med"/>
                    </a:lnR>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rPr>
                        <a:t>京橋・</a:t>
                      </a:r>
                      <a:r>
                        <a:rPr kumimoji="1" lang="en-US" altLang="ja-JP" sz="1200" dirty="0" smtClean="0">
                          <a:solidFill>
                            <a:schemeClr val="tx1"/>
                          </a:solidFill>
                          <a:latin typeface="Meiryo UI" panose="020B0604030504040204" pitchFamily="50" charset="-128"/>
                          <a:ea typeface="Meiryo UI" panose="020B0604030504040204" pitchFamily="50" charset="-128"/>
                        </a:rPr>
                        <a:t>OBP</a:t>
                      </a:r>
                    </a:p>
                    <a:p>
                      <a:r>
                        <a:rPr kumimoji="1" lang="ja-JP" altLang="en-US" sz="1200" dirty="0" smtClean="0">
                          <a:solidFill>
                            <a:schemeClr val="tx1"/>
                          </a:solidFill>
                          <a:latin typeface="Meiryo UI" panose="020B0604030504040204" pitchFamily="50" charset="-128"/>
                          <a:ea typeface="Meiryo UI" panose="020B0604030504040204" pitchFamily="50" charset="-128"/>
                        </a:rPr>
                        <a:t>大阪城公園</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rPr>
                        <a:t>森之宮</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dash"/>
                      <a:round/>
                      <a:headEnd type="none" w="med" len="med"/>
                      <a:tailEnd type="none" w="med" len="med"/>
                    </a:ln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面積：</a:t>
                      </a:r>
                      <a:r>
                        <a:rPr kumimoji="1" lang="en-US" altLang="ja-JP" sz="1100" dirty="0" smtClean="0">
                          <a:solidFill>
                            <a:schemeClr val="tx1"/>
                          </a:solidFill>
                          <a:latin typeface="Meiryo UI" panose="020B0604030504040204" pitchFamily="50" charset="-128"/>
                          <a:ea typeface="Meiryo UI" panose="020B0604030504040204" pitchFamily="50" charset="-128"/>
                        </a:rPr>
                        <a:t>OBP26ha</a:t>
                      </a:r>
                      <a:r>
                        <a:rPr kumimoji="1" lang="ja-JP" altLang="en-US" sz="1100" dirty="0" err="1" smtClean="0">
                          <a:solidFill>
                            <a:schemeClr val="tx1"/>
                          </a:solidFill>
                          <a:latin typeface="Meiryo UI" panose="020B0604030504040204" pitchFamily="50" charset="-128"/>
                          <a:ea typeface="Meiryo UI" panose="020B0604030504040204" pitchFamily="50" charset="-128"/>
                        </a:rPr>
                        <a:t>、</a:t>
                      </a:r>
                      <a:r>
                        <a:rPr kumimoji="1" lang="ja-JP" altLang="en-US" sz="1100" dirty="0" smtClean="0">
                          <a:solidFill>
                            <a:schemeClr val="tx1"/>
                          </a:solidFill>
                          <a:latin typeface="Meiryo UI" panose="020B0604030504040204" pitchFamily="50" charset="-128"/>
                          <a:ea typeface="Meiryo UI" panose="020B0604030504040204" pitchFamily="50" charset="-128"/>
                        </a:rPr>
                        <a:t>大阪城東部地区</a:t>
                      </a:r>
                      <a:r>
                        <a:rPr kumimoji="1" lang="en-US" altLang="ja-JP" sz="1100" dirty="0" smtClean="0">
                          <a:solidFill>
                            <a:schemeClr val="tx1"/>
                          </a:solidFill>
                          <a:latin typeface="Meiryo UI" panose="020B0604030504040204" pitchFamily="50" charset="-128"/>
                          <a:ea typeface="Meiryo UI" panose="020B0604030504040204" pitchFamily="50" charset="-128"/>
                        </a:rPr>
                        <a:t>43ha</a:t>
                      </a:r>
                    </a:p>
                    <a:p>
                      <a:r>
                        <a:rPr kumimoji="1" lang="ja-JP" altLang="en-US" sz="1100" dirty="0" smtClean="0">
                          <a:solidFill>
                            <a:schemeClr val="tx1"/>
                          </a:solidFill>
                          <a:latin typeface="Meiryo UI" panose="020B0604030504040204" pitchFamily="50" charset="-128"/>
                          <a:ea typeface="Meiryo UI" panose="020B0604030504040204" pitchFamily="50" charset="-128"/>
                        </a:rPr>
                        <a:t>大阪城公園来場者数：年</a:t>
                      </a:r>
                      <a:r>
                        <a:rPr kumimoji="1" lang="en-US" altLang="ja-JP" sz="1100" dirty="0" smtClean="0">
                          <a:solidFill>
                            <a:schemeClr val="tx1"/>
                          </a:solidFill>
                          <a:latin typeface="Meiryo UI" panose="020B0604030504040204" pitchFamily="50" charset="-128"/>
                          <a:ea typeface="Meiryo UI" panose="020B0604030504040204" pitchFamily="50" charset="-128"/>
                        </a:rPr>
                        <a:t>1,339</a:t>
                      </a:r>
                      <a:r>
                        <a:rPr kumimoji="1" lang="ja-JP" altLang="en-US" sz="1100" dirty="0" smtClean="0">
                          <a:solidFill>
                            <a:schemeClr val="tx1"/>
                          </a:solidFill>
                          <a:latin typeface="Meiryo UI" panose="020B0604030504040204" pitchFamily="50" charset="-128"/>
                          <a:ea typeface="Meiryo UI" panose="020B0604030504040204" pitchFamily="50" charset="-128"/>
                        </a:rPr>
                        <a:t>万人</a:t>
                      </a:r>
                      <a:r>
                        <a:rPr kumimoji="1" lang="en-US" altLang="ja-JP" sz="1100" dirty="0" smtClean="0">
                          <a:solidFill>
                            <a:schemeClr val="tx1"/>
                          </a:solidFill>
                          <a:latin typeface="Meiryo UI" panose="020B0604030504040204" pitchFamily="50" charset="-128"/>
                          <a:ea typeface="Meiryo UI" panose="020B0604030504040204" pitchFamily="50" charset="-128"/>
                        </a:rPr>
                        <a:t>*</a:t>
                      </a:r>
                    </a:p>
                    <a:p>
                      <a:r>
                        <a:rPr kumimoji="1" lang="ja-JP" altLang="en-US" sz="1050" dirty="0" smtClean="0">
                          <a:solidFill>
                            <a:schemeClr val="tx1"/>
                          </a:solidFill>
                          <a:latin typeface="Meiryo UI" panose="020B0604030504040204" pitchFamily="50" charset="-128"/>
                          <a:ea typeface="Meiryo UI" panose="020B0604030504040204" pitchFamily="50" charset="-128"/>
                        </a:rPr>
                        <a:t>大阪城東部地区まちづくり案は観光、大学など</a:t>
                      </a:r>
                      <a:r>
                        <a:rPr kumimoji="1" lang="en-US" altLang="ja-JP" sz="900" dirty="0" smtClean="0">
                          <a:solidFill>
                            <a:schemeClr val="tx1"/>
                          </a:solidFill>
                          <a:latin typeface="Meiryo UI" panose="020B0604030504040204" pitchFamily="50" charset="-128"/>
                          <a:ea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917646673"/>
                  </a:ext>
                </a:extLst>
              </a:tr>
              <a:tr h="627133">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rPr>
                        <a:t>西</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R w="12700" cap="flat" cmpd="sng" algn="ctr">
                      <a:solidFill>
                        <a:schemeClr val="tx1"/>
                      </a:solidFill>
                      <a:prstDash val="dash"/>
                      <a:round/>
                      <a:headEnd type="none" w="med" len="med"/>
                      <a:tailEnd type="none" w="med" len="med"/>
                    </a:lnR>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ベイエリア</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（夢洲、舞洲</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　</a:t>
                      </a:r>
                      <a:r>
                        <a:rPr kumimoji="1" lang="ja-JP" altLang="en-US" sz="1100" baseline="0" dirty="0" smtClean="0">
                          <a:solidFill>
                            <a:schemeClr val="tx1"/>
                          </a:solidFill>
                          <a:latin typeface="Meiryo UI" panose="020B0604030504040204" pitchFamily="50" charset="-128"/>
                          <a:ea typeface="Meiryo UI" panose="020B0604030504040204" pitchFamily="50" charset="-128"/>
                        </a:rPr>
                        <a:t> </a:t>
                      </a:r>
                      <a:r>
                        <a:rPr kumimoji="1" lang="ja-JP" altLang="en-US" sz="1100" dirty="0" smtClean="0">
                          <a:solidFill>
                            <a:schemeClr val="tx1"/>
                          </a:solidFill>
                          <a:latin typeface="Meiryo UI" panose="020B0604030504040204" pitchFamily="50" charset="-128"/>
                          <a:ea typeface="Meiryo UI" panose="020B0604030504040204" pitchFamily="50" charset="-128"/>
                        </a:rPr>
                        <a:t>咲洲）</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dash"/>
                      <a:round/>
                      <a:headEnd type="none" w="med" len="med"/>
                      <a:tailEnd type="none" w="med" len="med"/>
                    </a:ln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面積：</a:t>
                      </a:r>
                      <a:r>
                        <a:rPr kumimoji="1" lang="ja-JP" altLang="en-US" sz="1050" dirty="0" smtClean="0">
                          <a:solidFill>
                            <a:schemeClr val="tx1"/>
                          </a:solidFill>
                          <a:latin typeface="Meiryo UI" panose="020B0604030504040204" pitchFamily="50" charset="-128"/>
                          <a:ea typeface="Meiryo UI" panose="020B0604030504040204" pitchFamily="50" charset="-128"/>
                        </a:rPr>
                        <a:t>夢洲</a:t>
                      </a:r>
                      <a:r>
                        <a:rPr kumimoji="1" lang="en-US" altLang="ja-JP" sz="1050" dirty="0" smtClean="0">
                          <a:solidFill>
                            <a:schemeClr val="tx1"/>
                          </a:solidFill>
                          <a:latin typeface="Meiryo UI" panose="020B0604030504040204" pitchFamily="50" charset="-128"/>
                          <a:ea typeface="Meiryo UI" panose="020B0604030504040204" pitchFamily="50" charset="-128"/>
                        </a:rPr>
                        <a:t>390ha,</a:t>
                      </a:r>
                      <a:r>
                        <a:rPr kumimoji="1" lang="ja-JP" altLang="en-US" sz="1050" dirty="0" smtClean="0">
                          <a:solidFill>
                            <a:schemeClr val="tx1"/>
                          </a:solidFill>
                          <a:latin typeface="Meiryo UI" panose="020B0604030504040204" pitchFamily="50" charset="-128"/>
                          <a:ea typeface="Meiryo UI" panose="020B0604030504040204" pitchFamily="50" charset="-128"/>
                        </a:rPr>
                        <a:t>舞洲</a:t>
                      </a:r>
                      <a:r>
                        <a:rPr kumimoji="1" lang="en-US" altLang="ja-JP" sz="1050" dirty="0" smtClean="0">
                          <a:solidFill>
                            <a:schemeClr val="tx1"/>
                          </a:solidFill>
                          <a:latin typeface="Meiryo UI" panose="020B0604030504040204" pitchFamily="50" charset="-128"/>
                          <a:ea typeface="Meiryo UI" panose="020B0604030504040204" pitchFamily="50" charset="-128"/>
                        </a:rPr>
                        <a:t>220ha,</a:t>
                      </a:r>
                      <a:r>
                        <a:rPr kumimoji="1" lang="ja-JP" altLang="en-US" sz="1050" dirty="0" smtClean="0">
                          <a:solidFill>
                            <a:schemeClr val="tx1"/>
                          </a:solidFill>
                          <a:latin typeface="Meiryo UI" panose="020B0604030504040204" pitchFamily="50" charset="-128"/>
                          <a:ea typeface="Meiryo UI" panose="020B0604030504040204" pitchFamily="50" charset="-128"/>
                        </a:rPr>
                        <a:t>咲洲</a:t>
                      </a:r>
                      <a:r>
                        <a:rPr kumimoji="1" lang="en-US" altLang="ja-JP" sz="1050" dirty="0" smtClean="0">
                          <a:solidFill>
                            <a:schemeClr val="tx1"/>
                          </a:solidFill>
                          <a:latin typeface="Meiryo UI" panose="020B0604030504040204" pitchFamily="50" charset="-128"/>
                          <a:ea typeface="Meiryo UI" panose="020B0604030504040204" pitchFamily="50" charset="-128"/>
                        </a:rPr>
                        <a:t>1045ha</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en-US" altLang="ja-JP" sz="1100" dirty="0" smtClean="0">
                          <a:solidFill>
                            <a:schemeClr val="tx1"/>
                          </a:solidFill>
                          <a:latin typeface="Meiryo UI" panose="020B0604030504040204" pitchFamily="50" charset="-128"/>
                          <a:ea typeface="Meiryo UI" panose="020B0604030504040204" pitchFamily="50" charset="-128"/>
                        </a:rPr>
                        <a:t>2025</a:t>
                      </a:r>
                      <a:r>
                        <a:rPr kumimoji="1" lang="ja-JP" altLang="en-US" sz="1100" dirty="0" smtClean="0">
                          <a:solidFill>
                            <a:schemeClr val="tx1"/>
                          </a:solidFill>
                          <a:latin typeface="Meiryo UI" panose="020B0604030504040204" pitchFamily="50" charset="-128"/>
                          <a:ea typeface="Meiryo UI" panose="020B0604030504040204" pitchFamily="50" charset="-128"/>
                        </a:rPr>
                        <a:t>年万博の来場者見込みは</a:t>
                      </a:r>
                      <a:r>
                        <a:rPr kumimoji="1" lang="en-US" altLang="ja-JP" sz="1100" dirty="0" smtClean="0">
                          <a:solidFill>
                            <a:schemeClr val="tx1"/>
                          </a:solidFill>
                          <a:latin typeface="Meiryo UI" panose="020B0604030504040204" pitchFamily="50" charset="-128"/>
                          <a:ea typeface="Meiryo UI" panose="020B0604030504040204" pitchFamily="50" charset="-128"/>
                        </a:rPr>
                        <a:t>2,800</a:t>
                      </a:r>
                      <a:r>
                        <a:rPr kumimoji="1" lang="ja-JP" altLang="en-US" sz="1100" dirty="0" smtClean="0">
                          <a:solidFill>
                            <a:schemeClr val="tx1"/>
                          </a:solidFill>
                          <a:latin typeface="Meiryo UI" panose="020B0604030504040204" pitchFamily="50" charset="-128"/>
                          <a:ea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endParaRPr>
                    </a:p>
                    <a:p>
                      <a:r>
                        <a:rPr kumimoji="1" lang="ja-JP" altLang="en-US" sz="1100" dirty="0" smtClean="0">
                          <a:solidFill>
                            <a:schemeClr val="tx1"/>
                          </a:solidFill>
                          <a:latin typeface="Meiryo UI" panose="020B0604030504040204" pitchFamily="50" charset="-128"/>
                          <a:ea typeface="Meiryo UI" panose="020B0604030504040204" pitchFamily="50" charset="-128"/>
                        </a:rPr>
                        <a:t>咲洲の団地では高齢化や老朽化が課題に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16062411"/>
                  </a:ext>
                </a:extLst>
              </a:tr>
            </a:tbl>
          </a:graphicData>
        </a:graphic>
      </p:graphicFrame>
      <p:sp>
        <p:nvSpPr>
          <p:cNvPr id="25" name="大かっこ 24"/>
          <p:cNvSpPr/>
          <p:nvPr/>
        </p:nvSpPr>
        <p:spPr>
          <a:xfrm>
            <a:off x="4777506" y="5556063"/>
            <a:ext cx="3959191" cy="914400"/>
          </a:xfrm>
          <a:prstGeom prst="bracketPair">
            <a:avLst>
              <a:gd name="adj" fmla="val 809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正方形/長方形 23"/>
          <p:cNvSpPr/>
          <p:nvPr/>
        </p:nvSpPr>
        <p:spPr>
          <a:xfrm>
            <a:off x="116839" y="4753150"/>
            <a:ext cx="4364725" cy="430887"/>
          </a:xfrm>
          <a:prstGeom prst="rect">
            <a:avLst/>
          </a:prstGeom>
        </p:spPr>
        <p:txBody>
          <a:bodyPr wrap="square">
            <a:spAutoFit/>
          </a:bodyPr>
          <a:lstStyle/>
          <a:p>
            <a:pPr marL="171450" indent="-171450">
              <a:buFont typeface="Arial" panose="020B0604020202020204" pitchFamily="34" charset="0"/>
              <a:buChar char="•"/>
            </a:pPr>
            <a:r>
              <a:rPr lang="ja-JP" altLang="en-US" sz="1100" dirty="0" smtClean="0">
                <a:latin typeface="Meiryo UI" panose="020B0604030504040204" pitchFamily="50" charset="-128"/>
                <a:ea typeface="Meiryo UI" panose="020B0604030504040204" pitchFamily="50" charset="-128"/>
              </a:rPr>
              <a:t>府</a:t>
            </a:r>
            <a:r>
              <a:rPr lang="ja-JP" altLang="en-US" sz="1100" dirty="0">
                <a:latin typeface="Meiryo UI" panose="020B0604030504040204" pitchFamily="50" charset="-128"/>
                <a:ea typeface="Meiryo UI" panose="020B0604030504040204" pitchFamily="50" charset="-128"/>
              </a:rPr>
              <a:t>、大阪市、大阪商工</a:t>
            </a:r>
            <a:r>
              <a:rPr lang="ja-JP" altLang="en-US" sz="1100" dirty="0" smtClean="0">
                <a:latin typeface="Meiryo UI" panose="020B0604030504040204" pitchFamily="50" charset="-128"/>
                <a:ea typeface="Meiryo UI" panose="020B0604030504040204" pitchFamily="50" charset="-128"/>
              </a:rPr>
              <a:t>会議所では、「</a:t>
            </a:r>
            <a:r>
              <a:rPr lang="ja-JP" altLang="en-US" sz="1100" dirty="0">
                <a:latin typeface="Meiryo UI" panose="020B0604030504040204" pitchFamily="50" charset="-128"/>
                <a:ea typeface="Meiryo UI" panose="020B0604030504040204" pitchFamily="50" charset="-128"/>
              </a:rPr>
              <a:t>実証事業推進チーム</a:t>
            </a:r>
            <a:r>
              <a:rPr lang="ja-JP" altLang="en-US" sz="1100" dirty="0" smtClean="0">
                <a:latin typeface="Meiryo UI" panose="020B0604030504040204" pitchFamily="50" charset="-128"/>
                <a:ea typeface="Meiryo UI" panose="020B0604030504040204" pitchFamily="50" charset="-128"/>
              </a:rPr>
              <a:t>大阪」</a:t>
            </a:r>
            <a:r>
              <a:rPr lang="ja-JP" altLang="en-US" sz="1100" dirty="0">
                <a:latin typeface="Meiryo UI" panose="020B0604030504040204" pitchFamily="50" charset="-128"/>
                <a:ea typeface="Meiryo UI" panose="020B0604030504040204" pitchFamily="50" charset="-128"/>
              </a:rPr>
              <a:t>を</a:t>
            </a:r>
            <a:r>
              <a:rPr lang="ja-JP" altLang="en-US" sz="1100" dirty="0" smtClean="0">
                <a:latin typeface="Meiryo UI" panose="020B0604030504040204" pitchFamily="50" charset="-128"/>
                <a:ea typeface="Meiryo UI" panose="020B0604030504040204" pitchFamily="50" charset="-128"/>
              </a:rPr>
              <a:t>設置し、大阪</a:t>
            </a:r>
            <a:r>
              <a:rPr lang="ja-JP" altLang="en-US" sz="1100" dirty="0">
                <a:latin typeface="Meiryo UI" panose="020B0604030504040204" pitchFamily="50" charset="-128"/>
                <a:ea typeface="Meiryo UI" panose="020B0604030504040204" pitchFamily="50" charset="-128"/>
              </a:rPr>
              <a:t>での実証実験を希望</a:t>
            </a:r>
            <a:r>
              <a:rPr lang="ja-JP" altLang="en-US" sz="1100" dirty="0" smtClean="0">
                <a:latin typeface="Meiryo UI" panose="020B0604030504040204" pitchFamily="50" charset="-128"/>
                <a:ea typeface="Meiryo UI" panose="020B0604030504040204" pitchFamily="50" charset="-128"/>
              </a:rPr>
              <a:t>する府内外の事業者を支援。</a:t>
            </a:r>
            <a:endParaRPr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7516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55107" y="6477071"/>
            <a:ext cx="2057400" cy="365125"/>
          </a:xfrm>
        </p:spPr>
        <p:txBody>
          <a:bodyPr>
            <a:normAutofit/>
          </a:bodyPr>
          <a:lstStyle/>
          <a:p>
            <a:fld id="{16CAA1F7-03B4-4FB3-9DB5-91F3A0C0A1B4}" type="slidenum">
              <a:rPr kumimoji="1" lang="ja-JP" altLang="en-US" sz="1200" smtClean="0"/>
              <a:t>29</a:t>
            </a:fld>
            <a:endParaRPr kumimoji="1" lang="ja-JP" altLang="en-US" sz="1200"/>
          </a:p>
        </p:txBody>
      </p:sp>
      <p:sp>
        <p:nvSpPr>
          <p:cNvPr id="6" name="正方形/長方形 5"/>
          <p:cNvSpPr/>
          <p:nvPr/>
        </p:nvSpPr>
        <p:spPr>
          <a:xfrm>
            <a:off x="934917" y="652750"/>
            <a:ext cx="7214123" cy="646331"/>
          </a:xfrm>
          <a:prstGeom prst="rect">
            <a:avLst/>
          </a:prstGeom>
        </p:spPr>
        <p:txBody>
          <a:bodyPr wrap="square">
            <a:spAutoFit/>
          </a:bodyPr>
          <a:lstStyle/>
          <a:p>
            <a:r>
              <a:rPr lang="ja-JP" altLang="en-US" dirty="0" smtClean="0">
                <a:latin typeface="Meiryo UI" panose="020B0604030504040204" pitchFamily="50" charset="-128"/>
                <a:ea typeface="Meiryo UI" panose="020B0604030504040204" pitchFamily="50" charset="-128"/>
              </a:rPr>
              <a:t>スマートシティの取組みが着実に進んでいるかどうかを、市民が確認できるように、取組みの状況を示す指標をダッシュボードで可視化している都市もある。</a:t>
            </a:r>
            <a:endParaRPr lang="ja-JP" altLang="en-US"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07854" y="2624411"/>
            <a:ext cx="2741456" cy="246221"/>
          </a:xfrm>
          <a:prstGeom prst="rect">
            <a:avLst/>
          </a:prstGeom>
          <a:noFill/>
        </p:spPr>
        <p:txBody>
          <a:bodyPr wrap="none" rtlCol="0">
            <a:spAutoFit/>
          </a:bodyPr>
          <a:lstStyle/>
          <a:p>
            <a:r>
              <a:rPr kumimoji="1" lang="en-US" altLang="ja-JP" sz="1000" dirty="0" smtClean="0">
                <a:latin typeface="Meiryo UI" panose="020B0604030504040204" pitchFamily="50" charset="-128"/>
                <a:ea typeface="Meiryo UI" panose="020B0604030504040204" pitchFamily="50" charset="-128"/>
              </a:rPr>
              <a:t>Microsoft </a:t>
            </a:r>
            <a:r>
              <a:rPr kumimoji="1" lang="ja-JP" altLang="en-US" sz="1000" dirty="0" smtClean="0">
                <a:latin typeface="Meiryo UI" panose="020B0604030504040204" pitchFamily="50" charset="-128"/>
                <a:ea typeface="Meiryo UI" panose="020B0604030504040204" pitchFamily="50" charset="-128"/>
              </a:rPr>
              <a:t>公共機関向け導入事例紹介記事より</a:t>
            </a:r>
            <a:endParaRPr kumimoji="1" lang="ja-JP" altLang="en-US" sz="10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A910476F-3A38-4472-9A1E-09D073A3DF8F}"/>
              </a:ext>
            </a:extLst>
          </p:cNvPr>
          <p:cNvSpPr txBox="1"/>
          <p:nvPr/>
        </p:nvSpPr>
        <p:spPr>
          <a:xfrm>
            <a:off x="115525" y="80237"/>
            <a:ext cx="7625806"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■スマートシティの成果を“見える化”する　</a:t>
            </a:r>
            <a:r>
              <a:rPr kumimoji="1" lang="en-US" altLang="ja-JP" sz="2300" b="1" dirty="0" smtClean="0">
                <a:latin typeface="Meiryo UI" panose="020B0604030504040204" pitchFamily="50" charset="-128"/>
                <a:ea typeface="Meiryo UI" panose="020B0604030504040204" pitchFamily="50" charset="-128"/>
              </a:rPr>
              <a:t>【</a:t>
            </a:r>
            <a:r>
              <a:rPr kumimoji="1" lang="ja-JP" altLang="en-US" sz="2300" b="1" dirty="0" smtClean="0">
                <a:latin typeface="Meiryo UI" panose="020B0604030504040204" pitchFamily="50" charset="-128"/>
                <a:ea typeface="Meiryo UI" panose="020B0604030504040204" pitchFamily="50" charset="-128"/>
              </a:rPr>
              <a:t>ダッシュボード</a:t>
            </a:r>
            <a:r>
              <a:rPr kumimoji="1" lang="en-US" altLang="ja-JP" sz="2300" b="1" baseline="30000" dirty="0" smtClean="0">
                <a:latin typeface="Meiryo UI" panose="020B0604030504040204" pitchFamily="50" charset="-128"/>
                <a:ea typeface="Meiryo UI" panose="020B0604030504040204" pitchFamily="50" charset="-128"/>
              </a:rPr>
              <a:t>*</a:t>
            </a:r>
            <a:r>
              <a:rPr kumimoji="1" lang="en-US" altLang="ja-JP" sz="2300" b="1" dirty="0" smtClean="0">
                <a:latin typeface="Meiryo UI" panose="020B0604030504040204" pitchFamily="50" charset="-128"/>
                <a:ea typeface="Meiryo UI" panose="020B0604030504040204" pitchFamily="50" charset="-128"/>
              </a:rPr>
              <a:t>】</a:t>
            </a:r>
            <a:endParaRPr kumimoji="1" lang="ja-JP" altLang="en-US" sz="2300" b="1" dirty="0">
              <a:latin typeface="Meiryo UI" panose="020B0604030504040204" pitchFamily="50" charset="-128"/>
              <a:ea typeface="Meiryo UI" panose="020B0604030504040204" pitchFamily="50" charset="-128"/>
            </a:endParaRPr>
          </a:p>
        </p:txBody>
      </p:sp>
      <p:cxnSp>
        <p:nvCxnSpPr>
          <p:cNvPr id="9" name="直線コネクタ 8">
            <a:extLst>
              <a:ext uri="{FF2B5EF4-FFF2-40B4-BE49-F238E27FC236}">
                <a16:creationId xmlns:a16="http://schemas.microsoft.com/office/drawing/2014/main" id="{39F39B34-E35F-4E54-9533-6610156C5A1A}"/>
              </a:ext>
            </a:extLst>
          </p:cNvPr>
          <p:cNvCxnSpPr/>
          <p:nvPr/>
        </p:nvCxnSpPr>
        <p:spPr>
          <a:xfrm>
            <a:off x="303544" y="581656"/>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329199" y="1692951"/>
            <a:ext cx="4572000" cy="738664"/>
          </a:xfrm>
          <a:prstGeom prst="rect">
            <a:avLst/>
          </a:prstGeom>
        </p:spPr>
        <p:txBody>
          <a:bodyPr>
            <a:spAutoFit/>
          </a:bodyPr>
          <a:lstStyle/>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市</a:t>
            </a:r>
            <a:r>
              <a:rPr lang="ja-JP" altLang="en-US" sz="1400" dirty="0">
                <a:latin typeface="Meiryo UI" panose="020B0604030504040204" pitchFamily="50" charset="-128"/>
                <a:ea typeface="Meiryo UI" panose="020B0604030504040204" pitchFamily="50" charset="-128"/>
              </a:rPr>
              <a:t>に関する </a:t>
            </a:r>
            <a:r>
              <a:rPr lang="en-US" altLang="ja-JP" sz="1400" dirty="0">
                <a:latin typeface="Meiryo UI" panose="020B0604030504040204" pitchFamily="50" charset="-128"/>
                <a:ea typeface="Meiryo UI" panose="020B0604030504040204" pitchFamily="50" charset="-128"/>
              </a:rPr>
              <a:t>120 </a:t>
            </a:r>
            <a:r>
              <a:rPr lang="ja-JP" altLang="en-US" sz="1400" dirty="0">
                <a:latin typeface="Meiryo UI" panose="020B0604030504040204" pitchFamily="50" charset="-128"/>
                <a:ea typeface="Meiryo UI" panose="020B0604030504040204" pitchFamily="50" charset="-128"/>
              </a:rPr>
              <a:t>の主要指標が</a:t>
            </a:r>
            <a:r>
              <a:rPr lang="ja-JP" altLang="en-US" sz="1400" dirty="0" smtClean="0">
                <a:latin typeface="Meiryo UI" panose="020B0604030504040204" pitchFamily="50" charset="-128"/>
                <a:ea typeface="Meiryo UI" panose="020B0604030504040204" pitchFamily="50" charset="-128"/>
              </a:rPr>
              <a:t>表示。市</a:t>
            </a:r>
            <a:r>
              <a:rPr lang="ja-JP" altLang="en-US" sz="1400" dirty="0">
                <a:latin typeface="Meiryo UI" panose="020B0604030504040204" pitchFamily="50" charset="-128"/>
                <a:ea typeface="Meiryo UI" panose="020B0604030504040204" pitchFamily="50" charset="-128"/>
              </a:rPr>
              <a:t>の開発レベルや、生活またはビジネス開発における魅力度を示すベンチマークとして、これらの指標を</a:t>
            </a:r>
            <a:r>
              <a:rPr lang="ja-JP" altLang="en-US" sz="1400" dirty="0" smtClean="0">
                <a:latin typeface="Meiryo UI" panose="020B0604030504040204" pitchFamily="50" charset="-128"/>
                <a:ea typeface="Meiryo UI" panose="020B0604030504040204" pitchFamily="50" charset="-128"/>
              </a:rPr>
              <a:t>活用。</a:t>
            </a:r>
            <a:endParaRPr lang="en-US" altLang="ja-JP" sz="1400" dirty="0" smtClean="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rotWithShape="1">
          <a:blip r:embed="rId2"/>
          <a:srcRect l="49512" t="30691" b="9938"/>
          <a:stretch/>
        </p:blipFill>
        <p:spPr>
          <a:xfrm>
            <a:off x="5165021" y="3096790"/>
            <a:ext cx="2055635" cy="1814874"/>
          </a:xfrm>
          <a:prstGeom prst="rect">
            <a:avLst/>
          </a:prstGeom>
        </p:spPr>
      </p:pic>
      <p:pic>
        <p:nvPicPr>
          <p:cNvPr id="10" name="図 9"/>
          <p:cNvPicPr>
            <a:picLocks noChangeAspect="1"/>
          </p:cNvPicPr>
          <p:nvPr/>
        </p:nvPicPr>
        <p:blipFill rotWithShape="1">
          <a:blip r:embed="rId3"/>
          <a:srcRect l="22089" t="36696" r="24198" b="13482"/>
          <a:stretch/>
        </p:blipFill>
        <p:spPr>
          <a:xfrm>
            <a:off x="5264331" y="5051878"/>
            <a:ext cx="2572939" cy="1341776"/>
          </a:xfrm>
          <a:prstGeom prst="rect">
            <a:avLst/>
          </a:prstGeom>
        </p:spPr>
      </p:pic>
      <p:sp>
        <p:nvSpPr>
          <p:cNvPr id="11" name="正方形/長方形 10"/>
          <p:cNvSpPr/>
          <p:nvPr/>
        </p:nvSpPr>
        <p:spPr>
          <a:xfrm>
            <a:off x="341678" y="5390137"/>
            <a:ext cx="4572000" cy="738664"/>
          </a:xfrm>
          <a:prstGeom prst="rect">
            <a:avLst/>
          </a:prstGeom>
        </p:spPr>
        <p:txBody>
          <a:bodyPr>
            <a:spAutoFit/>
          </a:bodyPr>
          <a:lstStyle/>
          <a:p>
            <a:pPr marL="285750" indent="-2857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都市経営のための</a:t>
            </a:r>
            <a:r>
              <a:rPr lang="ja-JP" altLang="en-US" sz="1400" dirty="0" smtClean="0">
                <a:latin typeface="Meiryo UI" panose="020B0604030504040204" pitchFamily="50" charset="-128"/>
                <a:ea typeface="Meiryo UI" panose="020B0604030504040204" pitchFamily="50" charset="-128"/>
              </a:rPr>
              <a:t>ダッシュボード。</a:t>
            </a:r>
            <a:endParaRPr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センサ</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12,000</a:t>
            </a:r>
            <a:r>
              <a:rPr lang="ja-JP" altLang="en-US" sz="1400" dirty="0">
                <a:latin typeface="Meiryo UI" panose="020B0604030504040204" pitchFamily="50" charset="-128"/>
                <a:ea typeface="Meiryo UI" panose="020B0604030504040204" pitchFamily="50" charset="-128"/>
              </a:rPr>
              <a:t>個）のデータを⾒</a:t>
            </a:r>
            <a:r>
              <a:rPr lang="ja-JP" altLang="en-US" sz="1400" dirty="0" err="1">
                <a:latin typeface="Meiryo UI" panose="020B0604030504040204" pitchFamily="50" charset="-128"/>
                <a:ea typeface="Meiryo UI" panose="020B0604030504040204" pitchFamily="50" charset="-128"/>
              </a:rPr>
              <a:t>える</a:t>
            </a:r>
            <a:r>
              <a:rPr lang="ja-JP" altLang="en-US" sz="1400" dirty="0" err="1" smtClean="0">
                <a:latin typeface="Meiryo UI" panose="020B0604030504040204" pitchFamily="50" charset="-128"/>
                <a:ea typeface="Meiryo UI" panose="020B0604030504040204" pitchFamily="50" charset="-128"/>
              </a:rPr>
              <a:t>化した</a:t>
            </a:r>
            <a:r>
              <a:rPr lang="ja-JP" altLang="en-US" sz="1400" dirty="0" smtClean="0">
                <a:latin typeface="Meiryo UI" panose="020B0604030504040204" pitchFamily="50" charset="-128"/>
                <a:ea typeface="Meiryo UI" panose="020B0604030504040204" pitchFamily="50" charset="-128"/>
              </a:rPr>
              <a:t>、様々なデータ指標を統合</a:t>
            </a:r>
            <a:r>
              <a:rPr lang="ja-JP" altLang="en-US" sz="1400" dirty="0">
                <a:latin typeface="Meiryo UI" panose="020B0604030504040204" pitchFamily="50" charset="-128"/>
                <a:ea typeface="Meiryo UI" panose="020B0604030504040204" pitchFamily="50" charset="-128"/>
              </a:rPr>
              <a:t>する</a:t>
            </a:r>
            <a:r>
              <a:rPr lang="en-US" altLang="ja-JP" sz="1400" dirty="0" err="1">
                <a:latin typeface="Meiryo UI" panose="020B0604030504040204" pitchFamily="50" charset="-128"/>
                <a:ea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rPr>
              <a:t>プラットフォーム</a:t>
            </a:r>
            <a:r>
              <a:rPr lang="ja-JP" altLang="en-US" sz="1400" dirty="0" smtClean="0">
                <a:latin typeface="Meiryo UI" panose="020B0604030504040204" pitchFamily="50" charset="-128"/>
                <a:ea typeface="Meiryo UI" panose="020B0604030504040204" pitchFamily="50" charset="-128"/>
              </a:rPr>
              <a:t>を導入</a:t>
            </a:r>
            <a:endParaRPr lang="ja-JP" altLang="en-US" sz="1400" dirty="0">
              <a:latin typeface="Meiryo UI" panose="020B0604030504040204" pitchFamily="50" charset="-128"/>
              <a:ea typeface="Meiryo UI" panose="020B0604030504040204" pitchFamily="50" charset="-128"/>
            </a:endParaRPr>
          </a:p>
        </p:txBody>
      </p:sp>
      <p:sp>
        <p:nvSpPr>
          <p:cNvPr id="12" name="正方形/長方形 11"/>
          <p:cNvSpPr/>
          <p:nvPr/>
        </p:nvSpPr>
        <p:spPr>
          <a:xfrm>
            <a:off x="344827" y="1313497"/>
            <a:ext cx="4574988" cy="307777"/>
          </a:xfrm>
          <a:prstGeom prst="rect">
            <a:avLst/>
          </a:prstGeom>
          <a:solidFill>
            <a:schemeClr val="bg1">
              <a:lumMod val="85000"/>
            </a:schemeClr>
          </a:solidFill>
          <a:ln>
            <a:solidFill>
              <a:schemeClr val="tx1">
                <a:lumMod val="50000"/>
                <a:lumOff val="50000"/>
              </a:schemeClr>
            </a:solidFill>
          </a:ln>
        </p:spPr>
        <p:txBody>
          <a:bodyPr wrap="square">
            <a:spAutoFit/>
          </a:bodyPr>
          <a:lstStyle/>
          <a:p>
            <a:r>
              <a:rPr lang="ja-JP" altLang="en-US" sz="1400" b="1" dirty="0" smtClean="0">
                <a:latin typeface="Meiryo UI" panose="020B0604030504040204" pitchFamily="50" charset="-128"/>
                <a:ea typeface="Meiryo UI" panose="020B0604030504040204" pitchFamily="50" charset="-128"/>
              </a:rPr>
              <a:t>バルセロナ（スペイン）</a:t>
            </a:r>
            <a:endParaRPr lang="en-US" altLang="ja-JP" sz="1400"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338690" y="4976342"/>
            <a:ext cx="4574988" cy="307777"/>
          </a:xfrm>
          <a:prstGeom prst="rect">
            <a:avLst/>
          </a:prstGeom>
          <a:solidFill>
            <a:schemeClr val="bg1">
              <a:lumMod val="85000"/>
            </a:schemeClr>
          </a:solidFill>
          <a:ln>
            <a:solidFill>
              <a:schemeClr val="tx1">
                <a:lumMod val="50000"/>
                <a:lumOff val="50000"/>
              </a:schemeClr>
            </a:solidFill>
          </a:ln>
        </p:spPr>
        <p:txBody>
          <a:bodyPr wrap="square">
            <a:spAutoFit/>
          </a:bodyPr>
          <a:lstStyle/>
          <a:p>
            <a:r>
              <a:rPr lang="ja-JP" altLang="en-US" sz="1400" b="1" dirty="0" smtClean="0">
                <a:latin typeface="Meiryo UI" panose="020B0604030504040204" pitchFamily="50" charset="-128"/>
                <a:ea typeface="Meiryo UI" panose="020B0604030504040204" pitchFamily="50" charset="-128"/>
              </a:rPr>
              <a:t>サンタンデール（スペイン）</a:t>
            </a:r>
            <a:endParaRPr lang="en-US" altLang="ja-JP" sz="1400" b="1" dirty="0">
              <a:latin typeface="Meiryo UI" panose="020B0604030504040204" pitchFamily="50" charset="-128"/>
              <a:ea typeface="Meiryo UI" panose="020B0604030504040204" pitchFamily="50" charset="-128"/>
            </a:endParaRPr>
          </a:p>
        </p:txBody>
      </p:sp>
      <p:sp>
        <p:nvSpPr>
          <p:cNvPr id="14" name="正方形/長方形 13"/>
          <p:cNvSpPr/>
          <p:nvPr/>
        </p:nvSpPr>
        <p:spPr>
          <a:xfrm>
            <a:off x="344827" y="2991575"/>
            <a:ext cx="4574988" cy="307777"/>
          </a:xfrm>
          <a:prstGeom prst="rect">
            <a:avLst/>
          </a:prstGeom>
          <a:solidFill>
            <a:schemeClr val="bg1">
              <a:lumMod val="85000"/>
            </a:schemeClr>
          </a:solidFill>
          <a:ln>
            <a:solidFill>
              <a:schemeClr val="tx1">
                <a:lumMod val="50000"/>
                <a:lumOff val="50000"/>
              </a:schemeClr>
            </a:solidFill>
          </a:ln>
        </p:spPr>
        <p:txBody>
          <a:bodyPr wrap="square">
            <a:spAutoFit/>
          </a:bodyPr>
          <a:lstStyle/>
          <a:p>
            <a:r>
              <a:rPr lang="ja-JP" altLang="en-US" sz="1400" b="1" dirty="0" smtClean="0">
                <a:latin typeface="Meiryo UI" panose="020B0604030504040204" pitchFamily="50" charset="-128"/>
                <a:ea typeface="Meiryo UI" panose="020B0604030504040204" pitchFamily="50" charset="-128"/>
              </a:rPr>
              <a:t>ロンドン（イギリス）</a:t>
            </a:r>
            <a:endParaRPr lang="en-US" altLang="ja-JP" sz="1400" b="1"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4"/>
          <a:stretch>
            <a:fillRect/>
          </a:stretch>
        </p:blipFill>
        <p:spPr>
          <a:xfrm>
            <a:off x="5079854" y="1397497"/>
            <a:ext cx="2495550" cy="1485900"/>
          </a:xfrm>
          <a:prstGeom prst="rect">
            <a:avLst/>
          </a:prstGeom>
        </p:spPr>
      </p:pic>
      <p:sp>
        <p:nvSpPr>
          <p:cNvPr id="16" name="テキスト ボックス 15"/>
          <p:cNvSpPr txBox="1"/>
          <p:nvPr/>
        </p:nvSpPr>
        <p:spPr>
          <a:xfrm>
            <a:off x="7666845" y="1389216"/>
            <a:ext cx="1400951" cy="1446550"/>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指標の例</a:t>
            </a:r>
            <a:r>
              <a:rPr kumimoji="1" lang="en-US" altLang="ja-JP" sz="800" dirty="0" smtClean="0">
                <a:latin typeface="Meiryo UI" panose="020B0604030504040204" pitchFamily="50" charset="-128"/>
                <a:ea typeface="Meiryo UI" panose="020B0604030504040204" pitchFamily="50" charset="-128"/>
              </a:rPr>
              <a:t>】</a:t>
            </a:r>
          </a:p>
          <a:p>
            <a:r>
              <a:rPr kumimoji="1" lang="ja-JP" altLang="en-US" sz="800" b="1" dirty="0" smtClean="0">
                <a:latin typeface="Meiryo UI" panose="020B0604030504040204" pitchFamily="50" charset="-128"/>
                <a:ea typeface="Meiryo UI" panose="020B0604030504040204" pitchFamily="50" charset="-128"/>
              </a:rPr>
              <a:t>＜経済＞</a:t>
            </a:r>
            <a:endParaRPr kumimoji="1" lang="en-US" altLang="ja-JP" sz="8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smtClean="0">
                <a:latin typeface="Meiryo UI" panose="020B0604030504040204" pitchFamily="50" charset="-128"/>
                <a:ea typeface="Meiryo UI" panose="020B0604030504040204" pitchFamily="50" charset="-128"/>
              </a:rPr>
              <a:t>平均世帯収入</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smtClean="0">
                <a:latin typeface="Meiryo UI" panose="020B0604030504040204" pitchFamily="50" charset="-128"/>
                <a:ea typeface="Meiryo UI" panose="020B0604030504040204" pitchFamily="50" charset="-128"/>
              </a:rPr>
              <a:t>一人当たり生産額</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smtClean="0">
                <a:latin typeface="Meiryo UI" panose="020B0604030504040204" pitchFamily="50" charset="-128"/>
                <a:ea typeface="Meiryo UI" panose="020B0604030504040204" pitchFamily="50" charset="-128"/>
              </a:rPr>
              <a:t>年間インフレ率</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smtClean="0">
                <a:latin typeface="Meiryo UI" panose="020B0604030504040204" pitchFamily="50" charset="-128"/>
                <a:ea typeface="Meiryo UI" panose="020B0604030504040204" pitchFamily="50" charset="-128"/>
              </a:rPr>
              <a:t>所得配分（ジニ係数）</a:t>
            </a:r>
            <a:endParaRPr kumimoji="1" lang="en-US" altLang="ja-JP" sz="800" dirty="0" smtClean="0">
              <a:latin typeface="Meiryo UI" panose="020B0604030504040204" pitchFamily="50" charset="-128"/>
              <a:ea typeface="Meiryo UI" panose="020B0604030504040204" pitchFamily="50" charset="-128"/>
            </a:endParaRPr>
          </a:p>
          <a:p>
            <a:endParaRPr kumimoji="1" lang="en-US" altLang="ja-JP" sz="800" dirty="0" smtClean="0">
              <a:latin typeface="Meiryo UI" panose="020B0604030504040204" pitchFamily="50" charset="-128"/>
              <a:ea typeface="Meiryo UI" panose="020B0604030504040204" pitchFamily="50" charset="-128"/>
            </a:endParaRPr>
          </a:p>
          <a:p>
            <a:r>
              <a:rPr kumimoji="1" lang="ja-JP" altLang="en-US" sz="800" b="1" dirty="0">
                <a:latin typeface="Meiryo UI" panose="020B0604030504040204" pitchFamily="50" charset="-128"/>
                <a:ea typeface="Meiryo UI" panose="020B0604030504040204" pitchFamily="50" charset="-128"/>
              </a:rPr>
              <a:t>＜</a:t>
            </a:r>
            <a:r>
              <a:rPr kumimoji="1" lang="ja-JP" altLang="en-US" sz="800" b="1" dirty="0" smtClean="0">
                <a:latin typeface="Meiryo UI" panose="020B0604030504040204" pitchFamily="50" charset="-128"/>
                <a:ea typeface="Meiryo UI" panose="020B0604030504040204" pitchFamily="50" charset="-128"/>
              </a:rPr>
              <a:t>教育＞</a:t>
            </a:r>
            <a:endParaRPr kumimoji="1" lang="en-US" altLang="ja-JP" sz="800" b="1"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smtClean="0">
                <a:latin typeface="Meiryo UI" panose="020B0604030504040204" pitchFamily="50" charset="-128"/>
                <a:ea typeface="Meiryo UI" panose="020B0604030504040204" pitchFamily="50" charset="-128"/>
              </a:rPr>
              <a:t>教員あたり生徒数</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初等</a:t>
            </a:r>
            <a:r>
              <a:rPr kumimoji="1" lang="ja-JP" altLang="en-US" sz="800" dirty="0" smtClean="0">
                <a:latin typeface="Meiryo UI" panose="020B0604030504040204" pitchFamily="50" charset="-128"/>
                <a:ea typeface="Meiryo UI" panose="020B0604030504040204" pitchFamily="50" charset="-128"/>
              </a:rPr>
              <a:t>教育修了率</a:t>
            </a:r>
            <a:endParaRPr kumimoji="1" lang="en-US" altLang="ja-JP" sz="8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smtClean="0">
                <a:latin typeface="Meiryo UI" panose="020B0604030504040204" pitchFamily="50" charset="-128"/>
                <a:ea typeface="Meiryo UI" panose="020B0604030504040204" pitchFamily="50" charset="-128"/>
              </a:rPr>
              <a:t>中等学校修了</a:t>
            </a:r>
            <a:r>
              <a:rPr kumimoji="1" lang="ja-JP" altLang="en-US" sz="800" dirty="0">
                <a:latin typeface="Meiryo UI" panose="020B0604030504040204" pitchFamily="50" charset="-128"/>
                <a:ea typeface="Meiryo UI" panose="020B0604030504040204" pitchFamily="50" charset="-128"/>
              </a:rPr>
              <a:t>率</a:t>
            </a:r>
          </a:p>
        </p:txBody>
      </p:sp>
      <p:sp>
        <p:nvSpPr>
          <p:cNvPr id="17" name="正方形/長方形 16"/>
          <p:cNvSpPr/>
          <p:nvPr/>
        </p:nvSpPr>
        <p:spPr>
          <a:xfrm>
            <a:off x="507854" y="6185175"/>
            <a:ext cx="4572000" cy="246221"/>
          </a:xfrm>
          <a:prstGeom prst="rect">
            <a:avLst/>
          </a:prstGeom>
        </p:spPr>
        <p:txBody>
          <a:bodyPr>
            <a:spAutoFit/>
          </a:bodyPr>
          <a:lstStyle/>
          <a:p>
            <a:r>
              <a:rPr lang="ja-JP" altLang="en-US" sz="1000" dirty="0" smtClean="0">
                <a:latin typeface="Meiryo UI" panose="020B0604030504040204" pitchFamily="50" charset="-128"/>
                <a:ea typeface="Meiryo UI" panose="020B0604030504040204" pitchFamily="50" charset="-128"/>
              </a:rPr>
              <a:t>出典：近畿</a:t>
            </a:r>
            <a:r>
              <a:rPr lang="ja-JP" altLang="en-US" sz="1000" dirty="0">
                <a:latin typeface="Meiryo UI" panose="020B0604030504040204" pitchFamily="50" charset="-128"/>
                <a:ea typeface="Meiryo UI" panose="020B0604030504040204" pitchFamily="50" charset="-128"/>
              </a:rPr>
              <a:t>情報通信協</a:t>
            </a:r>
            <a:r>
              <a:rPr lang="ja-JP" altLang="en-US" sz="1000" dirty="0" smtClean="0">
                <a:latin typeface="Meiryo UI" panose="020B0604030504040204" pitchFamily="50" charset="-128"/>
                <a:ea typeface="Meiryo UI" panose="020B0604030504040204" pitchFamily="50" charset="-128"/>
              </a:rPr>
              <a:t>議会：地域</a:t>
            </a:r>
            <a:r>
              <a:rPr lang="en-US" altLang="ja-JP" sz="1000" dirty="0" err="1">
                <a:latin typeface="Meiryo UI" panose="020B0604030504040204" pitchFamily="50" charset="-128"/>
                <a:ea typeface="Meiryo UI" panose="020B0604030504040204" pitchFamily="50" charset="-128"/>
              </a:rPr>
              <a:t>IoT</a:t>
            </a:r>
            <a:r>
              <a:rPr lang="ja-JP" altLang="en-US" sz="1000" dirty="0">
                <a:latin typeface="Meiryo UI" panose="020B0604030504040204" pitchFamily="50" charset="-128"/>
                <a:ea typeface="Meiryo UI" panose="020B0604030504040204" pitchFamily="50" charset="-128"/>
              </a:rPr>
              <a:t>実装推進に関する</a:t>
            </a:r>
            <a:r>
              <a:rPr lang="ja-JP" altLang="en-US" sz="1000" dirty="0" smtClean="0">
                <a:latin typeface="Meiryo UI" panose="020B0604030504040204" pitchFamily="50" charset="-128"/>
                <a:ea typeface="Meiryo UI" panose="020B0604030504040204" pitchFamily="50" charset="-128"/>
              </a:rPr>
              <a:t>勉強会資料</a:t>
            </a:r>
            <a:endParaRPr lang="ja-JP" altLang="en-US" sz="1000" dirty="0">
              <a:latin typeface="Meiryo UI" panose="020B0604030504040204" pitchFamily="50" charset="-128"/>
              <a:ea typeface="Meiryo UI" panose="020B0604030504040204" pitchFamily="50" charset="-128"/>
            </a:endParaRPr>
          </a:p>
        </p:txBody>
      </p:sp>
      <p:sp>
        <p:nvSpPr>
          <p:cNvPr id="19" name="正方形/長方形 18"/>
          <p:cNvSpPr/>
          <p:nvPr/>
        </p:nvSpPr>
        <p:spPr>
          <a:xfrm>
            <a:off x="342262" y="3352734"/>
            <a:ext cx="4737592" cy="1154162"/>
          </a:xfrm>
          <a:prstGeom prst="rect">
            <a:avLst/>
          </a:prstGeom>
        </p:spPr>
        <p:txBody>
          <a:bodyPr wrap="square">
            <a:spAutoFit/>
          </a:bodyPr>
          <a:lstStyle/>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政府</a:t>
            </a:r>
            <a:r>
              <a:rPr lang="ja-JP" altLang="en-US" sz="1200" dirty="0">
                <a:latin typeface="Meiryo UI" panose="020B0604030504040204" pitchFamily="50" charset="-128"/>
                <a:ea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rPr>
              <a:t>よる</a:t>
            </a:r>
            <a:r>
              <a:rPr lang="en-US" altLang="ja-JP" sz="1200" dirty="0" smtClean="0">
                <a:latin typeface="Meiryo UI" panose="020B0604030504040204" pitchFamily="50" charset="-128"/>
                <a:ea typeface="Meiryo UI" panose="020B0604030504040204" pitchFamily="50" charset="-128"/>
              </a:rPr>
              <a:t>“Open </a:t>
            </a:r>
            <a:r>
              <a:rPr lang="en-US" altLang="ja-JP" sz="1200" dirty="0">
                <a:latin typeface="Meiryo UI" panose="020B0604030504040204" pitchFamily="50" charset="-128"/>
                <a:ea typeface="Meiryo UI" panose="020B0604030504040204" pitchFamily="50" charset="-128"/>
              </a:rPr>
              <a:t>Data White </a:t>
            </a:r>
            <a:r>
              <a:rPr lang="en-US" altLang="ja-JP" sz="1200" dirty="0" smtClean="0">
                <a:latin typeface="Meiryo UI" panose="020B0604030504040204" pitchFamily="50" charset="-128"/>
                <a:ea typeface="Meiryo UI" panose="020B0604030504040204" pitchFamily="50" charset="-128"/>
              </a:rPr>
              <a:t>Paper”</a:t>
            </a:r>
            <a:r>
              <a:rPr lang="ja-JP" altLang="en-US" sz="1200" dirty="0" smtClean="0">
                <a:latin typeface="Meiryo UI" panose="020B0604030504040204" pitchFamily="50" charset="-128"/>
                <a:ea typeface="Meiryo UI" panose="020B0604030504040204" pitchFamily="50" charset="-128"/>
              </a:rPr>
              <a:t>では</a:t>
            </a:r>
            <a:r>
              <a:rPr lang="ja-JP" altLang="en-US" sz="1200" dirty="0">
                <a:latin typeface="Meiryo UI" panose="020B0604030504040204" pitchFamily="50" charset="-128"/>
                <a:ea typeface="Meiryo UI" panose="020B0604030504040204" pitchFamily="50" charset="-128"/>
              </a:rPr>
              <a:t>、データを「</a:t>
            </a:r>
            <a:r>
              <a:rPr lang="en-US" altLang="ja-JP" sz="1200" dirty="0">
                <a:latin typeface="Meiryo UI" panose="020B0604030504040204" pitchFamily="50" charset="-128"/>
                <a:ea typeface="Meiryo UI" panose="020B0604030504040204" pitchFamily="50" charset="-128"/>
              </a:rPr>
              <a:t>21</a:t>
            </a:r>
            <a:r>
              <a:rPr lang="ja-JP" altLang="en-US" sz="1200" dirty="0">
                <a:latin typeface="Meiryo UI" panose="020B0604030504040204" pitchFamily="50" charset="-128"/>
                <a:ea typeface="Meiryo UI" panose="020B0604030504040204" pitchFamily="50" charset="-128"/>
              </a:rPr>
              <a:t>世紀における</a:t>
            </a:r>
            <a:r>
              <a:rPr lang="ja-JP" altLang="en-US" sz="1200" dirty="0" smtClean="0">
                <a:latin typeface="Meiryo UI" panose="020B0604030504040204" pitchFamily="50" charset="-128"/>
                <a:ea typeface="Meiryo UI" panose="020B0604030504040204" pitchFamily="50" charset="-128"/>
              </a:rPr>
              <a:t>新しい</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素材</a:t>
            </a:r>
            <a:r>
              <a:rPr lang="en-US" altLang="ja-JP" sz="1200" dirty="0" smtClean="0">
                <a:latin typeface="Meiryo UI" panose="020B0604030504040204" pitchFamily="50" charset="-128"/>
                <a:ea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と</a:t>
            </a:r>
            <a:r>
              <a:rPr lang="ja-JP" altLang="en-US" sz="1200" dirty="0" smtClean="0">
                <a:latin typeface="Meiryo UI" panose="020B0604030504040204" pitchFamily="50" charset="-128"/>
                <a:ea typeface="Meiryo UI" panose="020B0604030504040204" pitchFamily="50" charset="-128"/>
              </a:rPr>
              <a:t>位置づけ、社会</a:t>
            </a:r>
            <a:r>
              <a:rPr lang="ja-JP" altLang="en-US" sz="1200" dirty="0">
                <a:latin typeface="Meiryo UI" panose="020B0604030504040204" pitchFamily="50" charset="-128"/>
                <a:ea typeface="Meiryo UI" panose="020B0604030504040204" pitchFamily="50" charset="-128"/>
              </a:rPr>
              <a:t>と経済を成長させる公共サービスの向上や、新ビジネスの創出のため、データのオープン化を積極的に</a:t>
            </a:r>
            <a:r>
              <a:rPr lang="ja-JP" altLang="en-US" sz="1200" dirty="0" smtClean="0">
                <a:latin typeface="Meiryo UI" panose="020B0604030504040204" pitchFamily="50" charset="-128"/>
                <a:ea typeface="Meiryo UI" panose="020B0604030504040204" pitchFamily="50" charset="-128"/>
              </a:rPr>
              <a:t>推進。</a:t>
            </a:r>
            <a:endParaRPr lang="en-US" altLang="ja-JP" sz="12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7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その</a:t>
            </a:r>
            <a:r>
              <a:rPr lang="ja-JP" altLang="en-US" sz="1200" dirty="0">
                <a:latin typeface="Meiryo UI" panose="020B0604030504040204" pitchFamily="50" charset="-128"/>
                <a:ea typeface="Meiryo UI" panose="020B0604030504040204" pitchFamily="50" charset="-128"/>
              </a:rPr>
              <a:t>取り組</a:t>
            </a:r>
            <a:r>
              <a:rPr lang="ja-JP" altLang="en-US" sz="1200" dirty="0" smtClean="0">
                <a:latin typeface="Meiryo UI" panose="020B0604030504040204" pitchFamily="50" charset="-128"/>
                <a:ea typeface="Meiryo UI" panose="020B0604030504040204" pitchFamily="50" charset="-128"/>
              </a:rPr>
              <a:t>みの</a:t>
            </a:r>
            <a:r>
              <a:rPr lang="ja-JP" altLang="en-US" sz="1200" dirty="0">
                <a:latin typeface="Meiryo UI" panose="020B0604030504040204" pitchFamily="50" charset="-128"/>
                <a:ea typeface="Meiryo UI" panose="020B0604030504040204" pitchFamily="50" charset="-128"/>
              </a:rPr>
              <a:t>中</a:t>
            </a:r>
            <a:r>
              <a:rPr lang="ja-JP" altLang="en-US" sz="1200" dirty="0" smtClean="0">
                <a:latin typeface="Meiryo UI" panose="020B0604030504040204" pitchFamily="50" charset="-128"/>
                <a:ea typeface="Meiryo UI" panose="020B0604030504040204" pitchFamily="50" charset="-128"/>
              </a:rPr>
              <a:t>で、ロンドンでは各種指標をリアルタイムに可視化するダッシュボードを実施</a:t>
            </a:r>
            <a:endParaRPr lang="ja-JP" altLang="en-US" sz="1200" dirty="0">
              <a:latin typeface="Meiryo UI" panose="020B0604030504040204" pitchFamily="50" charset="-128"/>
              <a:ea typeface="Meiryo UI" panose="020B0604030504040204" pitchFamily="50" charset="-128"/>
            </a:endParaRPr>
          </a:p>
        </p:txBody>
      </p:sp>
      <p:sp>
        <p:nvSpPr>
          <p:cNvPr id="20" name="正方形/長方形 19"/>
          <p:cNvSpPr/>
          <p:nvPr/>
        </p:nvSpPr>
        <p:spPr>
          <a:xfrm>
            <a:off x="507854" y="4618973"/>
            <a:ext cx="4572000" cy="246221"/>
          </a:xfrm>
          <a:prstGeom prst="rect">
            <a:avLst/>
          </a:prstGeom>
        </p:spPr>
        <p:txBody>
          <a:bodyPr>
            <a:spAutoFit/>
          </a:bodyPr>
          <a:lstStyle/>
          <a:p>
            <a:r>
              <a:rPr lang="ja-JP" altLang="en-US" sz="1000" dirty="0" smtClean="0">
                <a:latin typeface="Meiryo UI" panose="020B0604030504040204" pitchFamily="50" charset="-128"/>
                <a:ea typeface="Meiryo UI" panose="020B0604030504040204" pitchFamily="50" charset="-128"/>
              </a:rPr>
              <a:t>出典：英国大使館　</a:t>
            </a:r>
            <a:r>
              <a:rPr lang="en-US" altLang="ja-JP" sz="1000" dirty="0" smtClean="0">
                <a:latin typeface="Meiryo UI" panose="020B0604030504040204" pitchFamily="50" charset="-128"/>
                <a:ea typeface="Meiryo UI" panose="020B0604030504040204" pitchFamily="50" charset="-128"/>
              </a:rPr>
              <a:t>HP</a:t>
            </a:r>
            <a:r>
              <a:rPr lang="ja-JP" altLang="en-US" sz="1000" dirty="0" smtClean="0">
                <a:latin typeface="Meiryo UI" panose="020B0604030504040204" pitchFamily="50" charset="-128"/>
                <a:ea typeface="Meiryo UI" panose="020B0604030504040204" pitchFamily="50" charset="-128"/>
              </a:rPr>
              <a:t>より府市</a:t>
            </a:r>
            <a:r>
              <a:rPr lang="ja-JP" altLang="en-US" sz="1000" dirty="0">
                <a:latin typeface="Meiryo UI" panose="020B0604030504040204" pitchFamily="50" charset="-128"/>
                <a:ea typeface="Meiryo UI" panose="020B0604030504040204" pitchFamily="50" charset="-128"/>
              </a:rPr>
              <a:t>タスクフォース</a:t>
            </a:r>
            <a:r>
              <a:rPr lang="ja-JP" altLang="en-US" sz="1000" dirty="0" smtClean="0">
                <a:latin typeface="Meiryo UI" panose="020B0604030504040204" pitchFamily="50" charset="-128"/>
                <a:ea typeface="Meiryo UI" panose="020B0604030504040204" pitchFamily="50" charset="-128"/>
              </a:rPr>
              <a:t>作成</a:t>
            </a:r>
            <a:endParaRPr lang="ja-JP" altLang="en-US" sz="1000" dirty="0">
              <a:latin typeface="Meiryo UI" panose="020B0604030504040204" pitchFamily="50" charset="-128"/>
              <a:ea typeface="Meiryo UI" panose="020B0604030504040204" pitchFamily="50" charset="-128"/>
            </a:endParaRPr>
          </a:p>
        </p:txBody>
      </p:sp>
      <p:cxnSp>
        <p:nvCxnSpPr>
          <p:cNvPr id="22" name="直線コネクタ 21"/>
          <p:cNvCxnSpPr/>
          <p:nvPr/>
        </p:nvCxnSpPr>
        <p:spPr>
          <a:xfrm>
            <a:off x="4871349" y="1313497"/>
            <a:ext cx="410128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4865212" y="4979202"/>
            <a:ext cx="410128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871349" y="2994435"/>
            <a:ext cx="410128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7305823" y="3247603"/>
            <a:ext cx="1666808" cy="1477328"/>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rPr>
              <a:t>【HP</a:t>
            </a:r>
            <a:r>
              <a:rPr kumimoji="1" lang="ja-JP" altLang="en-US" sz="900" dirty="0" smtClean="0">
                <a:latin typeface="Meiryo UI" panose="020B0604030504040204" pitchFamily="50" charset="-128"/>
                <a:ea typeface="Meiryo UI" panose="020B0604030504040204" pitchFamily="50" charset="-128"/>
              </a:rPr>
              <a:t>に表示されている情報</a:t>
            </a:r>
            <a:r>
              <a:rPr kumimoji="1" lang="en-US" altLang="ja-JP" sz="900" dirty="0" smtClean="0">
                <a:latin typeface="Meiryo UI" panose="020B0604030504040204" pitchFamily="50" charset="-128"/>
                <a:ea typeface="Meiryo UI" panose="020B0604030504040204" pitchFamily="50" charset="-128"/>
              </a:rPr>
              <a:t>】</a:t>
            </a:r>
          </a:p>
          <a:p>
            <a:pPr marL="171450" indent="-171450">
              <a:buFont typeface="Arial" panose="020B0604020202020204" pitchFamily="34" charset="0"/>
              <a:buChar char="•"/>
            </a:pP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気象ステーション</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オープンストリートマップ</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トラフィックカメラ</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サイクル</a:t>
            </a:r>
            <a:r>
              <a:rPr kumimoji="1" lang="ja-JP" altLang="en-US" sz="900" dirty="0">
                <a:latin typeface="Meiryo UI" panose="020B0604030504040204" pitchFamily="50" charset="-128"/>
                <a:ea typeface="Meiryo UI" panose="020B0604030504040204" pitchFamily="50" charset="-128"/>
              </a:rPr>
              <a:t>レンタル</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大気汚染</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ロンドンのツイッタートレンド</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900" dirty="0" smtClean="0">
                <a:latin typeface="Meiryo UI" panose="020B0604030504040204" pitchFamily="50" charset="-128"/>
                <a:ea typeface="Meiryo UI" panose="020B0604030504040204" pitchFamily="50" charset="-128"/>
              </a:rPr>
              <a:t>電力消費</a:t>
            </a:r>
            <a:endParaRPr kumimoji="1" lang="en-US" altLang="ja-JP" sz="900" dirty="0" smtClean="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en-US" altLang="ja-JP" sz="900" dirty="0" smtClean="0">
                <a:latin typeface="Meiryo UI" panose="020B0604030504040204" pitchFamily="50" charset="-128"/>
                <a:ea typeface="Meiryo UI" panose="020B0604030504040204" pitchFamily="50" charset="-128"/>
              </a:rPr>
              <a:t>BBC</a:t>
            </a:r>
            <a:r>
              <a:rPr kumimoji="1" lang="ja-JP" altLang="en-US" sz="900" dirty="0" smtClean="0">
                <a:latin typeface="Meiryo UI" panose="020B0604030504040204" pitchFamily="50" charset="-128"/>
                <a:ea typeface="Meiryo UI" panose="020B0604030504040204" pitchFamily="50" charset="-128"/>
              </a:rPr>
              <a:t>ニュース</a:t>
            </a:r>
            <a:endParaRPr kumimoji="1" lang="en-US" altLang="ja-JP" sz="900" dirty="0" smtClean="0">
              <a:latin typeface="Meiryo UI" panose="020B0604030504040204" pitchFamily="50" charset="-128"/>
              <a:ea typeface="Meiryo UI" panose="020B0604030504040204" pitchFamily="50" charset="-128"/>
            </a:endParaRPr>
          </a:p>
        </p:txBody>
      </p:sp>
      <p:cxnSp>
        <p:nvCxnSpPr>
          <p:cNvPr id="26" name="直線コネクタ 25">
            <a:extLst>
              <a:ext uri="{FF2B5EF4-FFF2-40B4-BE49-F238E27FC236}">
                <a16:creationId xmlns:a16="http://schemas.microsoft.com/office/drawing/2014/main" id="{39F39B34-E35F-4E54-9533-6610156C5A1A}"/>
              </a:ext>
            </a:extLst>
          </p:cNvPr>
          <p:cNvCxnSpPr/>
          <p:nvPr/>
        </p:nvCxnSpPr>
        <p:spPr>
          <a:xfrm>
            <a:off x="88001" y="6500671"/>
            <a:ext cx="892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329116" y="6561107"/>
            <a:ext cx="8149040" cy="262218"/>
          </a:xfrm>
          <a:prstGeom prst="rect">
            <a:avLst/>
          </a:prstGeom>
        </p:spPr>
        <p:txBody>
          <a:bodyPr wrap="square">
            <a:spAutoFit/>
          </a:bodyPr>
          <a:lstStyle/>
          <a:p>
            <a:r>
              <a:rPr lang="en-US" altLang="ja-JP" sz="1050" dirty="0" smtClean="0">
                <a:latin typeface="Meiryo UI" panose="020B0604030504040204" pitchFamily="50" charset="-128"/>
                <a:ea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rPr>
              <a:t>ダッシュボードとは・・・　複数</a:t>
            </a:r>
            <a:r>
              <a:rPr lang="ja-JP" altLang="en-US" sz="1050" dirty="0">
                <a:latin typeface="Meiryo UI" panose="020B0604030504040204" pitchFamily="50" charset="-128"/>
                <a:ea typeface="Meiryo UI" panose="020B0604030504040204" pitchFamily="50" charset="-128"/>
              </a:rPr>
              <a:t>の情報源からデータを集め、概要をまとめて一覧表示する機能や画面、ソフトウェアのこと。原義は自動車などの「計器盤」。</a:t>
            </a:r>
          </a:p>
        </p:txBody>
      </p:sp>
    </p:spTree>
    <p:extLst>
      <p:ext uri="{BB962C8B-B14F-4D97-AF65-F5344CB8AC3E}">
        <p14:creationId xmlns:p14="http://schemas.microsoft.com/office/powerpoint/2010/main" val="1608574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上矢印 15"/>
          <p:cNvSpPr/>
          <p:nvPr/>
        </p:nvSpPr>
        <p:spPr>
          <a:xfrm rot="5400000">
            <a:off x="4777081" y="2851969"/>
            <a:ext cx="548640" cy="6936371"/>
          </a:xfrm>
          <a:prstGeom prst="up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上矢印 14"/>
          <p:cNvSpPr/>
          <p:nvPr/>
        </p:nvSpPr>
        <p:spPr>
          <a:xfrm>
            <a:off x="251748" y="1077728"/>
            <a:ext cx="548640" cy="4752000"/>
          </a:xfrm>
          <a:prstGeom prst="upArrow">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598283" y="1120334"/>
            <a:ext cx="6552000" cy="4624251"/>
          </a:xfrm>
          <a:prstGeom prst="rect">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正方形/長方形 5"/>
          <p:cNvSpPr/>
          <p:nvPr/>
        </p:nvSpPr>
        <p:spPr>
          <a:xfrm>
            <a:off x="1598285" y="2778527"/>
            <a:ext cx="5364000" cy="2966058"/>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a:xfrm>
            <a:off x="6975762" y="6415665"/>
            <a:ext cx="2057400" cy="365125"/>
          </a:xfrm>
        </p:spPr>
        <p:txBody>
          <a:bodyPr>
            <a:normAutofit/>
          </a:bodyPr>
          <a:lstStyle/>
          <a:p>
            <a:fld id="{16CAA1F7-03B4-4FB3-9DB5-91F3A0C0A1B4}" type="slidenum">
              <a:rPr kumimoji="1" lang="ja-JP" altLang="en-US" sz="1200" smtClean="0"/>
              <a:t>3</a:t>
            </a:fld>
            <a:endParaRPr kumimoji="1" lang="ja-JP" altLang="en-US" sz="1200"/>
          </a:p>
        </p:txBody>
      </p:sp>
      <p:sp>
        <p:nvSpPr>
          <p:cNvPr id="5" name="正方形/長方形 4"/>
          <p:cNvSpPr/>
          <p:nvPr/>
        </p:nvSpPr>
        <p:spPr>
          <a:xfrm>
            <a:off x="1598284" y="4250837"/>
            <a:ext cx="3931914" cy="14937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7" name="テキスト ボックス 6"/>
          <p:cNvSpPr txBox="1"/>
          <p:nvPr/>
        </p:nvSpPr>
        <p:spPr>
          <a:xfrm>
            <a:off x="2380790" y="4326853"/>
            <a:ext cx="2260555" cy="584775"/>
          </a:xfrm>
          <a:prstGeom prst="rect">
            <a:avLst/>
          </a:prstGeom>
          <a:noFill/>
        </p:spPr>
        <p:txBody>
          <a:bodyPr wrap="none" rtlCol="0">
            <a:spAutoFit/>
          </a:bodyPr>
          <a:lstStyle/>
          <a:p>
            <a:r>
              <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大阪府と大阪市が</a:t>
            </a:r>
            <a:endParaRPr kumimoji="1"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それぞれ都市課題に対応</a:t>
            </a:r>
          </a:p>
        </p:txBody>
      </p:sp>
      <p:sp>
        <p:nvSpPr>
          <p:cNvPr id="8" name="テキスト ボックス 7"/>
          <p:cNvSpPr txBox="1"/>
          <p:nvPr/>
        </p:nvSpPr>
        <p:spPr>
          <a:xfrm>
            <a:off x="2343427" y="2891012"/>
            <a:ext cx="3679212" cy="584775"/>
          </a:xfrm>
          <a:prstGeom prst="rect">
            <a:avLst/>
          </a:prstGeom>
          <a:noFill/>
        </p:spPr>
        <p:txBody>
          <a:bodyPr wrap="none" rtlCol="0">
            <a:spAutoFit/>
          </a:bodyPr>
          <a:lstStyle/>
          <a:p>
            <a:r>
              <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大阪府と大阪市の連携により</a:t>
            </a:r>
            <a:endParaRPr kumimoji="1"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都市課題の解決と都市機能の強化を推進</a:t>
            </a:r>
          </a:p>
        </p:txBody>
      </p:sp>
      <p:sp>
        <p:nvSpPr>
          <p:cNvPr id="10" name="テキスト ボックス 9"/>
          <p:cNvSpPr txBox="1"/>
          <p:nvPr/>
        </p:nvSpPr>
        <p:spPr>
          <a:xfrm>
            <a:off x="2380790" y="1311904"/>
            <a:ext cx="5006499" cy="584775"/>
          </a:xfrm>
          <a:prstGeom prst="rect">
            <a:avLst/>
          </a:prstGeom>
          <a:noFill/>
        </p:spPr>
        <p:txBody>
          <a:bodyPr wrap="none" rtlCol="0">
            <a:spAutoFit/>
          </a:bodyPr>
          <a:lstStyle/>
          <a:p>
            <a:r>
              <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大阪府域全体が、テクノロジー</a:t>
            </a:r>
            <a:r>
              <a:rPr kumimoji="1" lang="ja-JP" altLang="en-US" sz="16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を活かした</a:t>
            </a:r>
            <a:endParaRPr kumimoji="1" lang="en-US" altLang="ja-JP"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r>
              <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スマートシティの実装で、</a:t>
            </a:r>
            <a:r>
              <a:rPr kumimoji="1" lang="ja-JP" altLang="en-US" sz="16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住民</a:t>
            </a:r>
            <a:r>
              <a:rPr kumimoji="1" lang="en-US" altLang="ja-JP" sz="1600" dirty="0" err="1"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QoL</a:t>
            </a:r>
            <a:r>
              <a:rPr kumimoji="1" lang="en-US" altLang="ja-JP" sz="1600" baseline="300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kumimoji="1" lang="ja-JP" altLang="en-US" sz="16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のさらなる向上</a:t>
            </a:r>
            <a:r>
              <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を</a:t>
            </a:r>
            <a:r>
              <a:rPr kumimoji="1" lang="ja-JP" altLang="en-US" sz="1600"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目指す</a:t>
            </a:r>
            <a:endParaRPr kumimoji="1" lang="ja-JP" altLang="en-US" sz="16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3052413" y="5813208"/>
            <a:ext cx="5097870" cy="323165"/>
          </a:xfrm>
          <a:prstGeom prst="rect">
            <a:avLst/>
          </a:prstGeom>
          <a:noFill/>
        </p:spPr>
        <p:txBody>
          <a:bodyPr wrap="none" rtlCol="0">
            <a:spAutoFit/>
          </a:bodyPr>
          <a:lstStyle/>
          <a:p>
            <a:r>
              <a:rPr kumimoji="1" lang="ja-JP" altLang="en-US" sz="1400" dirty="0">
                <a:latin typeface="Meiryo UI" panose="020B0604030504040204" pitchFamily="50" charset="-128"/>
                <a:ea typeface="Meiryo UI" panose="020B0604030504040204" pitchFamily="50" charset="-128"/>
              </a:rPr>
              <a:t>府と市の改革　　　　⇒　　　　府市連携　　　　⇒</a:t>
            </a:r>
            <a:r>
              <a:rPr kumimoji="1" lang="ja-JP" altLang="en-US" sz="1400" b="1" dirty="0">
                <a:latin typeface="Meiryo UI" panose="020B0604030504040204" pitchFamily="50" charset="-128"/>
                <a:ea typeface="Meiryo UI" panose="020B0604030504040204" pitchFamily="50" charset="-128"/>
              </a:rPr>
              <a:t>　　　　</a:t>
            </a:r>
            <a:r>
              <a:rPr kumimoji="1" lang="ja-JP" altLang="en-US" sz="1500" b="1" dirty="0">
                <a:latin typeface="Meiryo UI" panose="020B0604030504040204" pitchFamily="50" charset="-128"/>
                <a:ea typeface="Meiryo UI" panose="020B0604030504040204" pitchFamily="50" charset="-128"/>
              </a:rPr>
              <a:t>市町村展開</a:t>
            </a:r>
          </a:p>
        </p:txBody>
      </p:sp>
      <p:sp>
        <p:nvSpPr>
          <p:cNvPr id="12" name="テキスト ボックス 11"/>
          <p:cNvSpPr txBox="1"/>
          <p:nvPr/>
        </p:nvSpPr>
        <p:spPr>
          <a:xfrm>
            <a:off x="141616" y="2344081"/>
            <a:ext cx="492443" cy="2400657"/>
          </a:xfrm>
          <a:prstGeom prst="rect">
            <a:avLst/>
          </a:prstGeom>
          <a:noFill/>
        </p:spPr>
        <p:txBody>
          <a:bodyPr vert="eaVert" wrap="none" rtlCol="0">
            <a:spAutoFit/>
          </a:bodyPr>
          <a:lstStyle/>
          <a:p>
            <a:r>
              <a:rPr kumimoji="1" lang="ja-JP" altLang="en-US" sz="2000" dirty="0">
                <a:latin typeface="Meiryo UI" panose="020B0604030504040204" pitchFamily="50" charset="-128"/>
                <a:ea typeface="Meiryo UI" panose="020B0604030504040204" pitchFamily="50" charset="-128"/>
              </a:rPr>
              <a:t>改革の対象が高次化</a:t>
            </a:r>
          </a:p>
        </p:txBody>
      </p:sp>
      <p:sp>
        <p:nvSpPr>
          <p:cNvPr id="17" name="山形 16"/>
          <p:cNvSpPr/>
          <p:nvPr/>
        </p:nvSpPr>
        <p:spPr>
          <a:xfrm rot="16200000">
            <a:off x="1218480" y="1693897"/>
            <a:ext cx="1547382" cy="484632"/>
          </a:xfrm>
          <a:prstGeom prst="chevron">
            <a:avLst>
              <a:gd name="adj" fmla="val 36523"/>
            </a:avLst>
          </a:prstGeom>
          <a:solidFill>
            <a:schemeClr val="tx2">
              <a:lumMod val="50000"/>
            </a:schemeClr>
          </a:solidFill>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b="1" dirty="0">
                <a:solidFill>
                  <a:schemeClr val="bg1"/>
                </a:solidFill>
                <a:latin typeface="Meiryo UI" panose="020B0604030504040204" pitchFamily="50" charset="-128"/>
                <a:ea typeface="Meiryo UI" panose="020B0604030504040204" pitchFamily="50" charset="-128"/>
              </a:rPr>
              <a:t>フェーズ３</a:t>
            </a:r>
          </a:p>
        </p:txBody>
      </p:sp>
      <p:sp>
        <p:nvSpPr>
          <p:cNvPr id="18" name="山形 17"/>
          <p:cNvSpPr/>
          <p:nvPr/>
        </p:nvSpPr>
        <p:spPr>
          <a:xfrm rot="16200000">
            <a:off x="1254799" y="3258634"/>
            <a:ext cx="1465650" cy="484632"/>
          </a:xfrm>
          <a:prstGeom prst="chevron">
            <a:avLst>
              <a:gd name="adj" fmla="val 36523"/>
            </a:avLst>
          </a:prstGeom>
          <a:solidFill>
            <a:schemeClr val="bg1">
              <a:lumMod val="85000"/>
            </a:schemeClr>
          </a:solidFill>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フェーズ２</a:t>
            </a:r>
          </a:p>
        </p:txBody>
      </p:sp>
      <p:sp>
        <p:nvSpPr>
          <p:cNvPr id="19" name="山形 18"/>
          <p:cNvSpPr/>
          <p:nvPr/>
        </p:nvSpPr>
        <p:spPr>
          <a:xfrm rot="16200000">
            <a:off x="1267385" y="4745742"/>
            <a:ext cx="1465652" cy="484632"/>
          </a:xfrm>
          <a:prstGeom prst="chevron">
            <a:avLst>
              <a:gd name="adj" fmla="val 36523"/>
            </a:avLst>
          </a:prstGeom>
          <a:solidFill>
            <a:schemeClr val="bg1">
              <a:lumMod val="85000"/>
            </a:schemeClr>
          </a:solidFill>
        </p:spPr>
        <p:style>
          <a:lnRef idx="1">
            <a:schemeClr val="accent5"/>
          </a:lnRef>
          <a:fillRef idx="2">
            <a:schemeClr val="accent5"/>
          </a:fillRef>
          <a:effectRef idx="1">
            <a:schemeClr val="accent5"/>
          </a:effectRef>
          <a:fontRef idx="minor">
            <a:schemeClr val="dk1"/>
          </a:fontRef>
        </p:style>
        <p:txBody>
          <a:bodyPr wrap="none" rtlCol="0" anchor="ctr"/>
          <a:lstStyle/>
          <a:p>
            <a:pPr algn="ctr"/>
            <a:r>
              <a:rPr kumimoji="1" lang="ja-JP" altLang="en-US" b="1" dirty="0">
                <a:solidFill>
                  <a:schemeClr val="tx1"/>
                </a:solidFill>
                <a:latin typeface="Meiryo UI" panose="020B0604030504040204" pitchFamily="50" charset="-128"/>
                <a:ea typeface="Meiryo UI" panose="020B0604030504040204" pitchFamily="50" charset="-128"/>
              </a:rPr>
              <a:t>フェーズ１</a:t>
            </a:r>
          </a:p>
        </p:txBody>
      </p:sp>
      <p:sp>
        <p:nvSpPr>
          <p:cNvPr id="20" name="テキスト ボックス 19"/>
          <p:cNvSpPr txBox="1"/>
          <p:nvPr/>
        </p:nvSpPr>
        <p:spPr>
          <a:xfrm>
            <a:off x="1957341" y="33977"/>
            <a:ext cx="5229317"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大阪の改革の進化／スマートシティ戦略</a:t>
            </a:r>
          </a:p>
        </p:txBody>
      </p:sp>
      <p:sp>
        <p:nvSpPr>
          <p:cNvPr id="21" name="テキスト ボックス 20"/>
          <p:cNvSpPr txBox="1"/>
          <p:nvPr/>
        </p:nvSpPr>
        <p:spPr>
          <a:xfrm>
            <a:off x="2454973" y="3612611"/>
            <a:ext cx="4480714" cy="461665"/>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都市課題解決</a:t>
            </a:r>
            <a:r>
              <a:rPr kumimoji="1" lang="ja-JP" altLang="en-US" sz="1200" dirty="0">
                <a:latin typeface="Meiryo UI" panose="020B0604030504040204" pitchFamily="50" charset="-128"/>
                <a:ea typeface="Meiryo UI" panose="020B0604030504040204" pitchFamily="50" charset="-128"/>
              </a:rPr>
              <a:t>：二重行政・経営形態見直し、西成特区　など</a:t>
            </a:r>
            <a:endParaRPr kumimoji="1" lang="en-US" altLang="ja-JP" sz="1200"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都市機能強化</a:t>
            </a:r>
            <a:r>
              <a:rPr kumimoji="1" lang="ja-JP" altLang="en-US" sz="1200" dirty="0">
                <a:latin typeface="Meiryo UI" panose="020B0604030504040204" pitchFamily="50" charset="-128"/>
                <a:ea typeface="Meiryo UI" panose="020B0604030504040204" pitchFamily="50" charset="-128"/>
              </a:rPr>
              <a:t>：万博誘致、副首都ビジョン、交通インフラ推進　など</a:t>
            </a:r>
          </a:p>
        </p:txBody>
      </p:sp>
      <p:sp>
        <p:nvSpPr>
          <p:cNvPr id="22" name="大かっこ 21"/>
          <p:cNvSpPr/>
          <p:nvPr/>
        </p:nvSpPr>
        <p:spPr>
          <a:xfrm>
            <a:off x="2454973" y="3557017"/>
            <a:ext cx="4284000" cy="576000"/>
          </a:xfrm>
          <a:prstGeom prst="bracketPair">
            <a:avLst>
              <a:gd name="adj" fmla="val 15238"/>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3" name="テキスト ボックス 22"/>
          <p:cNvSpPr txBox="1"/>
          <p:nvPr/>
        </p:nvSpPr>
        <p:spPr>
          <a:xfrm>
            <a:off x="2492336" y="5077153"/>
            <a:ext cx="2419252" cy="461665"/>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大阪府</a:t>
            </a:r>
            <a:r>
              <a:rPr kumimoji="1" lang="ja-JP" altLang="en-US" sz="1200" dirty="0">
                <a:latin typeface="Meiryo UI" panose="020B0604030504040204" pitchFamily="50" charset="-128"/>
                <a:ea typeface="Meiryo UI" panose="020B0604030504040204" pitchFamily="50" charset="-128"/>
              </a:rPr>
              <a:t>：財政再建プログラム　など</a:t>
            </a:r>
            <a:endParaRPr kumimoji="1" lang="en-US" altLang="ja-JP" sz="1200"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大阪市</a:t>
            </a:r>
            <a:r>
              <a:rPr kumimoji="1" lang="ja-JP" altLang="en-US" sz="1200" dirty="0">
                <a:latin typeface="Meiryo UI" panose="020B0604030504040204" pitchFamily="50" charset="-128"/>
                <a:ea typeface="Meiryo UI" panose="020B0604030504040204" pitchFamily="50" charset="-128"/>
              </a:rPr>
              <a:t>：市政改革基本方針　など</a:t>
            </a:r>
          </a:p>
        </p:txBody>
      </p:sp>
      <p:sp>
        <p:nvSpPr>
          <p:cNvPr id="24" name="大かっこ 23"/>
          <p:cNvSpPr/>
          <p:nvPr/>
        </p:nvSpPr>
        <p:spPr>
          <a:xfrm>
            <a:off x="2492336" y="5021559"/>
            <a:ext cx="2452349" cy="576000"/>
          </a:xfrm>
          <a:prstGeom prst="bracketPair">
            <a:avLst>
              <a:gd name="adj" fmla="val 15238"/>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5" name="テキスト ボックス 24"/>
          <p:cNvSpPr txBox="1"/>
          <p:nvPr/>
        </p:nvSpPr>
        <p:spPr>
          <a:xfrm>
            <a:off x="2512281" y="2088237"/>
            <a:ext cx="4722768" cy="461665"/>
          </a:xfrm>
          <a:prstGeom prst="rect">
            <a:avLst/>
          </a:prstGeom>
          <a:noFill/>
        </p:spPr>
        <p:txBody>
          <a:bodyPr wrap="none" rtlCol="0">
            <a:spAutoFit/>
          </a:bodyPr>
          <a:lstStyle/>
          <a:p>
            <a:r>
              <a:rPr kumimoji="1" lang="ja-JP" altLang="en-US" sz="1200" b="1" dirty="0">
                <a:latin typeface="Meiryo UI" panose="020B0604030504040204" pitchFamily="50" charset="-128"/>
                <a:ea typeface="Meiryo UI" panose="020B0604030504040204" pitchFamily="50" charset="-128"/>
              </a:rPr>
              <a:t>住民サービス</a:t>
            </a:r>
            <a:r>
              <a:rPr kumimoji="1" lang="ja-JP" altLang="en-US" sz="1200" dirty="0" smtClean="0">
                <a:latin typeface="Meiryo UI" panose="020B0604030504040204" pitchFamily="50" charset="-128"/>
                <a:ea typeface="Meiryo UI" panose="020B0604030504040204" pitchFamily="50" charset="-128"/>
              </a:rPr>
              <a:t>：行政手続きの</a:t>
            </a:r>
            <a:r>
              <a:rPr kumimoji="1" lang="ja-JP" altLang="en-US" sz="1200" dirty="0">
                <a:latin typeface="Meiryo UI" panose="020B0604030504040204" pitchFamily="50" charset="-128"/>
                <a:ea typeface="Meiryo UI" panose="020B0604030504040204" pitchFamily="50" charset="-128"/>
              </a:rPr>
              <a:t>デジタル化、</a:t>
            </a:r>
            <a:r>
              <a:rPr kumimoji="1" lang="ja-JP" altLang="en-US" sz="1200" dirty="0" smtClean="0">
                <a:latin typeface="Meiryo UI" panose="020B0604030504040204" pitchFamily="50" charset="-128"/>
                <a:ea typeface="Meiryo UI" panose="020B0604030504040204" pitchFamily="50" charset="-128"/>
              </a:rPr>
              <a:t>サービスアプリの充実</a:t>
            </a:r>
            <a:r>
              <a:rPr kumimoji="1" lang="ja-JP" altLang="en-US" sz="1200" dirty="0">
                <a:latin typeface="Meiryo UI" panose="020B0604030504040204" pitchFamily="50" charset="-128"/>
                <a:ea typeface="Meiryo UI" panose="020B0604030504040204" pitchFamily="50" charset="-128"/>
              </a:rPr>
              <a:t>　など</a:t>
            </a:r>
            <a:endParaRPr kumimoji="1" lang="en-US" altLang="ja-JP" sz="1200"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都市戦略</a:t>
            </a:r>
            <a:r>
              <a:rPr kumimoji="1" lang="ja-JP" altLang="en-US" sz="1200" dirty="0">
                <a:latin typeface="Meiryo UI" panose="020B0604030504040204" pitchFamily="50" charset="-128"/>
                <a:ea typeface="Meiryo UI" panose="020B0604030504040204" pitchFamily="50" charset="-128"/>
              </a:rPr>
              <a:t>：次世代モビリティ、次世代ヘルスケア、</a:t>
            </a:r>
            <a:r>
              <a:rPr kumimoji="1" lang="ja-JP" altLang="en-US" sz="1200" dirty="0" smtClean="0">
                <a:latin typeface="Meiryo UI" panose="020B0604030504040204" pitchFamily="50" charset="-128"/>
                <a:ea typeface="Meiryo UI" panose="020B0604030504040204" pitchFamily="50" charset="-128"/>
              </a:rPr>
              <a:t>インフラメンテ</a:t>
            </a:r>
            <a:r>
              <a:rPr lang="ja-JP" altLang="en-US" sz="1200" dirty="0">
                <a:latin typeface="Meiryo UI" panose="020B0604030504040204" pitchFamily="50" charset="-128"/>
                <a:ea typeface="Meiryo UI" panose="020B0604030504040204" pitchFamily="50" charset="-128"/>
              </a:rPr>
              <a:t>ナンス</a:t>
            </a:r>
            <a:r>
              <a:rPr kumimoji="1" lang="ja-JP" altLang="en-US" sz="1200" dirty="0">
                <a:latin typeface="Meiryo UI" panose="020B0604030504040204" pitchFamily="50" charset="-128"/>
                <a:ea typeface="Meiryo UI" panose="020B0604030504040204" pitchFamily="50" charset="-128"/>
              </a:rPr>
              <a:t>　など</a:t>
            </a:r>
          </a:p>
        </p:txBody>
      </p:sp>
      <p:sp>
        <p:nvSpPr>
          <p:cNvPr id="26" name="大かっこ 25"/>
          <p:cNvSpPr/>
          <p:nvPr/>
        </p:nvSpPr>
        <p:spPr>
          <a:xfrm>
            <a:off x="2512281" y="2035455"/>
            <a:ext cx="4809145" cy="576000"/>
          </a:xfrm>
          <a:prstGeom prst="bracketPair">
            <a:avLst>
              <a:gd name="adj" fmla="val 15238"/>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211221" y="626007"/>
            <a:ext cx="8800807" cy="353943"/>
          </a:xfrm>
          <a:prstGeom prst="rect">
            <a:avLst/>
          </a:prstGeom>
          <a:noFill/>
        </p:spPr>
        <p:txBody>
          <a:bodyPr wrap="none" rtlCol="0">
            <a:spAutoFit/>
          </a:bodyPr>
          <a:lstStyle/>
          <a:p>
            <a:r>
              <a:rPr kumimoji="1" lang="ja-JP" altLang="en-US" sz="1700" dirty="0" smtClean="0">
                <a:latin typeface="Meiryo UI" panose="020B0604030504040204" pitchFamily="50" charset="-128"/>
                <a:ea typeface="Meiryo UI" panose="020B0604030504040204" pitchFamily="50" charset="-128"/>
              </a:rPr>
              <a:t>大阪のスマートシティ</a:t>
            </a:r>
            <a:r>
              <a:rPr kumimoji="1" lang="ja-JP" altLang="en-US" sz="1700" dirty="0">
                <a:latin typeface="Meiryo UI" panose="020B0604030504040204" pitchFamily="50" charset="-128"/>
                <a:ea typeface="Meiryo UI" panose="020B0604030504040204" pitchFamily="50" charset="-128"/>
              </a:rPr>
              <a:t>戦略では、府市連携の強み</a:t>
            </a:r>
            <a:r>
              <a:rPr kumimoji="1" lang="ja-JP" altLang="en-US" sz="1700" dirty="0" smtClean="0">
                <a:latin typeface="Meiryo UI" panose="020B0604030504040204" pitchFamily="50" charset="-128"/>
                <a:ea typeface="Meiryo UI" panose="020B0604030504040204" pitchFamily="50" charset="-128"/>
              </a:rPr>
              <a:t>を活かし</a:t>
            </a:r>
            <a:r>
              <a:rPr kumimoji="1" lang="ja-JP" altLang="en-US" sz="1700" dirty="0">
                <a:latin typeface="Meiryo UI" panose="020B0604030504040204" pitchFamily="50" charset="-128"/>
                <a:ea typeface="Meiryo UI" panose="020B0604030504040204" pitchFamily="50" charset="-128"/>
              </a:rPr>
              <a:t>、大阪全域の住民サービスの向上を目指す</a:t>
            </a:r>
          </a:p>
        </p:txBody>
      </p:sp>
      <p:cxnSp>
        <p:nvCxnSpPr>
          <p:cNvPr id="28" name="直線コネクタ 27"/>
          <p:cNvCxnSpPr/>
          <p:nvPr/>
        </p:nvCxnSpPr>
        <p:spPr>
          <a:xfrm>
            <a:off x="91441" y="536257"/>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744677" y="6194365"/>
            <a:ext cx="2400016" cy="400110"/>
          </a:xfrm>
          <a:prstGeom prst="rect">
            <a:avLst/>
          </a:prstGeom>
          <a:noFill/>
        </p:spPr>
        <p:txBody>
          <a:bodyPr wrap="none" rtlCol="0">
            <a:spAutoFit/>
          </a:bodyPr>
          <a:lstStyle/>
          <a:p>
            <a:r>
              <a:rPr kumimoji="1" lang="ja-JP" altLang="en-US" sz="2000" dirty="0">
                <a:latin typeface="Meiryo UI" panose="020B0604030504040204" pitchFamily="50" charset="-128"/>
                <a:ea typeface="Meiryo UI" panose="020B0604030504040204" pitchFamily="50" charset="-128"/>
              </a:rPr>
              <a:t>改革の範囲が広域化</a:t>
            </a:r>
          </a:p>
        </p:txBody>
      </p:sp>
      <p:sp>
        <p:nvSpPr>
          <p:cNvPr id="31" name="テキスト ボックス 30"/>
          <p:cNvSpPr txBox="1"/>
          <p:nvPr/>
        </p:nvSpPr>
        <p:spPr>
          <a:xfrm>
            <a:off x="888755" y="2765630"/>
            <a:ext cx="400110" cy="2964914"/>
          </a:xfrm>
          <a:prstGeom prst="rect">
            <a:avLst/>
          </a:prstGeom>
          <a:noFill/>
        </p:spPr>
        <p:txBody>
          <a:bodyPr vert="eaVert" wrap="none" rtlCol="0">
            <a:spAutoFit/>
          </a:bodyPr>
          <a:lstStyle/>
          <a:p>
            <a:r>
              <a:rPr kumimoji="1" lang="ja-JP" altLang="en-US" sz="1400" dirty="0">
                <a:latin typeface="Meiryo UI" panose="020B0604030504040204" pitchFamily="50" charset="-128"/>
                <a:ea typeface="Meiryo UI" panose="020B0604030504040204" pitchFamily="50" charset="-128"/>
              </a:rPr>
              <a:t>←　都市機能強化　←　行財政改革</a:t>
            </a:r>
          </a:p>
        </p:txBody>
      </p:sp>
      <p:sp>
        <p:nvSpPr>
          <p:cNvPr id="29" name="テキスト ボックス 28"/>
          <p:cNvSpPr txBox="1"/>
          <p:nvPr/>
        </p:nvSpPr>
        <p:spPr>
          <a:xfrm>
            <a:off x="741725" y="1134332"/>
            <a:ext cx="584775" cy="1592744"/>
          </a:xfrm>
          <a:prstGeom prst="rect">
            <a:avLst/>
          </a:prstGeom>
          <a:noFill/>
        </p:spPr>
        <p:txBody>
          <a:bodyPr vert="eaVert" wrap="none" rtlCol="0">
            <a:spAutoFit/>
          </a:bodyPr>
          <a:lstStyle/>
          <a:p>
            <a:pPr algn="ctr"/>
            <a:r>
              <a:rPr kumimoji="1" lang="ja-JP" altLang="en-US" sz="1300" b="1" dirty="0">
                <a:latin typeface="Meiryo UI" panose="020B0604030504040204" pitchFamily="50" charset="-128"/>
                <a:ea typeface="Meiryo UI" panose="020B0604030504040204" pitchFamily="50" charset="-128"/>
              </a:rPr>
              <a:t>テクノロジーによる</a:t>
            </a:r>
            <a:endParaRPr kumimoji="1" lang="en-US" altLang="ja-JP" sz="1300" b="1" dirty="0">
              <a:latin typeface="Meiryo UI" panose="020B0604030504040204" pitchFamily="50" charset="-128"/>
              <a:ea typeface="Meiryo UI" panose="020B0604030504040204" pitchFamily="50" charset="-128"/>
            </a:endParaRPr>
          </a:p>
          <a:p>
            <a:pPr algn="ctr"/>
            <a:r>
              <a:rPr kumimoji="1" lang="ja-JP" altLang="en-US" sz="1300" b="1" dirty="0" smtClean="0">
                <a:latin typeface="Meiryo UI" panose="020B0604030504040204" pitchFamily="50" charset="-128"/>
                <a:ea typeface="Meiryo UI" panose="020B0604030504040204" pitchFamily="50" charset="-128"/>
              </a:rPr>
              <a:t>住民</a:t>
            </a:r>
            <a:r>
              <a:rPr kumimoji="1" lang="en-US" altLang="ja-JP" sz="1300" b="1" dirty="0" err="1" smtClean="0">
                <a:latin typeface="Meiryo UI" panose="020B0604030504040204" pitchFamily="50" charset="-128"/>
                <a:ea typeface="Meiryo UI" panose="020B0604030504040204" pitchFamily="50" charset="-128"/>
              </a:rPr>
              <a:t>QoL</a:t>
            </a:r>
            <a:r>
              <a:rPr kumimoji="1" lang="ja-JP" altLang="en-US" sz="1300" b="1" dirty="0" smtClean="0">
                <a:latin typeface="Meiryo UI" panose="020B0604030504040204" pitchFamily="50" charset="-128"/>
                <a:ea typeface="Meiryo UI" panose="020B0604030504040204" pitchFamily="50" charset="-128"/>
              </a:rPr>
              <a:t>の</a:t>
            </a:r>
            <a:r>
              <a:rPr kumimoji="1" lang="ja-JP" altLang="en-US" sz="1300" b="1" dirty="0">
                <a:latin typeface="Meiryo UI" panose="020B0604030504040204" pitchFamily="50" charset="-128"/>
                <a:ea typeface="Meiryo UI" panose="020B0604030504040204" pitchFamily="50" charset="-128"/>
              </a:rPr>
              <a:t>向上</a:t>
            </a:r>
          </a:p>
        </p:txBody>
      </p:sp>
      <p:sp>
        <p:nvSpPr>
          <p:cNvPr id="32" name="二等辺三角形 31"/>
          <p:cNvSpPr/>
          <p:nvPr/>
        </p:nvSpPr>
        <p:spPr>
          <a:xfrm>
            <a:off x="6962285" y="5597559"/>
            <a:ext cx="1187998" cy="242412"/>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二等辺三角形 1"/>
          <p:cNvSpPr/>
          <p:nvPr/>
        </p:nvSpPr>
        <p:spPr>
          <a:xfrm rot="5400000">
            <a:off x="735213" y="1831853"/>
            <a:ext cx="1529986" cy="277814"/>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51748" y="6601273"/>
            <a:ext cx="8316700" cy="261610"/>
          </a:xfrm>
          <a:prstGeom prst="rect">
            <a:avLst/>
          </a:prstGeom>
        </p:spPr>
        <p:txBody>
          <a:bodyPr wrap="none">
            <a:spAutoFit/>
          </a:bodyPr>
          <a:lstStyle/>
          <a:p>
            <a:r>
              <a:rPr lang="en-US" altLang="ja-JP" sz="1100" dirty="0" smtClean="0">
                <a:latin typeface="Meiryo UI" panose="020B0604030504040204" pitchFamily="50" charset="-128"/>
                <a:ea typeface="Meiryo UI" panose="020B0604030504040204" pitchFamily="50" charset="-128"/>
              </a:rPr>
              <a:t>*</a:t>
            </a:r>
            <a:r>
              <a:rPr lang="en-US" altLang="ja-JP" sz="1100" b="1" dirty="0" smtClean="0">
                <a:latin typeface="Meiryo UI" panose="020B0604030504040204" pitchFamily="50" charset="-128"/>
                <a:ea typeface="Meiryo UI" panose="020B0604030504040204" pitchFamily="50" charset="-128"/>
              </a:rPr>
              <a:t> </a:t>
            </a:r>
            <a:r>
              <a:rPr lang="en-US" altLang="ja-JP" sz="1100" b="1" dirty="0" err="1" smtClean="0">
                <a:latin typeface="Meiryo UI" panose="020B0604030504040204" pitchFamily="50" charset="-128"/>
                <a:ea typeface="Meiryo UI" panose="020B0604030504040204" pitchFamily="50" charset="-128"/>
              </a:rPr>
              <a:t>QoL</a:t>
            </a:r>
            <a:r>
              <a:rPr lang="ja-JP" altLang="en-US" sz="1100" b="1" dirty="0">
                <a:latin typeface="Meiryo UI" panose="020B0604030504040204" pitchFamily="50" charset="-128"/>
                <a:ea typeface="Meiryo UI" panose="020B0604030504040204" pitchFamily="50" charset="-128"/>
              </a:rPr>
              <a:t>（</a:t>
            </a:r>
            <a:r>
              <a:rPr lang="en-US" altLang="ja-JP" sz="1100" b="1" dirty="0" smtClean="0">
                <a:latin typeface="Meiryo UI" panose="020B0604030504040204" pitchFamily="50" charset="-128"/>
                <a:ea typeface="Meiryo UI" panose="020B0604030504040204" pitchFamily="50" charset="-128"/>
              </a:rPr>
              <a:t>quality </a:t>
            </a:r>
            <a:r>
              <a:rPr lang="en-US" altLang="ja-JP" sz="1100" b="1" dirty="0">
                <a:latin typeface="Meiryo UI" panose="020B0604030504040204" pitchFamily="50" charset="-128"/>
                <a:ea typeface="Meiryo UI" panose="020B0604030504040204" pitchFamily="50" charset="-128"/>
              </a:rPr>
              <a:t>of </a:t>
            </a:r>
            <a:r>
              <a:rPr lang="en-US" altLang="ja-JP" sz="1100" b="1" dirty="0" smtClean="0">
                <a:latin typeface="Meiryo UI" panose="020B0604030504040204" pitchFamily="50" charset="-128"/>
                <a:ea typeface="Meiryo UI" panose="020B0604030504040204" pitchFamily="50" charset="-128"/>
              </a:rPr>
              <a:t>life</a:t>
            </a:r>
            <a:r>
              <a:rPr lang="ja-JP" altLang="en-US" sz="1100" b="1" dirty="0" smtClean="0">
                <a:latin typeface="Meiryo UI" panose="020B0604030504040204" pitchFamily="50" charset="-128"/>
                <a:ea typeface="Meiryo UI" panose="020B0604030504040204" pitchFamily="50" charset="-128"/>
              </a:rPr>
              <a:t>）とは・</a:t>
            </a:r>
            <a:r>
              <a:rPr lang="ja-JP" altLang="en-US" sz="1100" dirty="0" smtClean="0">
                <a:latin typeface="Meiryo UI" panose="020B0604030504040204" pitchFamily="50" charset="-128"/>
                <a:ea typeface="Meiryo UI" panose="020B0604030504040204" pitchFamily="50" charset="-128"/>
              </a:rPr>
              <a:t>・・　人</a:t>
            </a:r>
            <a:r>
              <a:rPr lang="ja-JP" altLang="en-US" sz="1100" dirty="0">
                <a:latin typeface="Meiryo UI" panose="020B0604030504040204" pitchFamily="50" charset="-128"/>
                <a:ea typeface="Meiryo UI" panose="020B0604030504040204" pitchFamily="50" charset="-128"/>
              </a:rPr>
              <a:t>が人間らしく満足して生活しているか、自分らしい生活が送れている</a:t>
            </a:r>
            <a:r>
              <a:rPr lang="ja-JP" altLang="en-US" sz="1100" dirty="0" smtClean="0">
                <a:latin typeface="Meiryo UI" panose="020B0604030504040204" pitchFamily="50" charset="-128"/>
                <a:ea typeface="Meiryo UI" panose="020B0604030504040204" pitchFamily="50" charset="-128"/>
              </a:rPr>
              <a:t>かなど、「</a:t>
            </a:r>
            <a:r>
              <a:rPr lang="ja-JP" altLang="en-US" sz="1100" dirty="0">
                <a:latin typeface="Meiryo UI" panose="020B0604030504040204" pitchFamily="50" charset="-128"/>
                <a:ea typeface="Meiryo UI" panose="020B0604030504040204" pitchFamily="50" charset="-128"/>
              </a:rPr>
              <a:t>生活の質」を評価する</a:t>
            </a:r>
            <a:r>
              <a:rPr lang="ja-JP" altLang="en-US" sz="1100" dirty="0" smtClean="0">
                <a:latin typeface="Meiryo UI" panose="020B0604030504040204" pitchFamily="50" charset="-128"/>
                <a:ea typeface="Meiryo UI" panose="020B0604030504040204" pitchFamily="50" charset="-128"/>
              </a:rPr>
              <a:t>概念。</a:t>
            </a:r>
            <a:endParaRPr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27524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06447" y="6472158"/>
            <a:ext cx="2057400" cy="365125"/>
          </a:xfrm>
        </p:spPr>
        <p:txBody>
          <a:bodyPr>
            <a:normAutofit/>
          </a:bodyPr>
          <a:lstStyle/>
          <a:p>
            <a:fld id="{16CAA1F7-03B4-4FB3-9DB5-91F3A0C0A1B4}" type="slidenum">
              <a:rPr kumimoji="1" lang="ja-JP" altLang="en-US" sz="1200" smtClean="0"/>
              <a:t>30</a:t>
            </a:fld>
            <a:endParaRPr kumimoji="1" lang="ja-JP" altLang="en-US" sz="1200"/>
          </a:p>
        </p:txBody>
      </p:sp>
      <p:sp>
        <p:nvSpPr>
          <p:cNvPr id="9" name="テキスト ボックス 8"/>
          <p:cNvSpPr txBox="1"/>
          <p:nvPr/>
        </p:nvSpPr>
        <p:spPr>
          <a:xfrm>
            <a:off x="192050" y="48427"/>
            <a:ext cx="5177508"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■スマートシティの目標を定める </a:t>
            </a:r>
            <a:r>
              <a:rPr kumimoji="1" lang="en-US" altLang="ja-JP" sz="2400" b="1" dirty="0" smtClean="0">
                <a:latin typeface="Meiryo UI" panose="020B0604030504040204" pitchFamily="50" charset="-128"/>
                <a:ea typeface="Meiryo UI" panose="020B0604030504040204" pitchFamily="50" charset="-128"/>
              </a:rPr>
              <a:t>【KPI】</a:t>
            </a:r>
            <a:endParaRPr kumimoji="1" lang="ja-JP" altLang="en-US" sz="2400" b="1" dirty="0">
              <a:latin typeface="Meiryo UI" panose="020B0604030504040204" pitchFamily="50" charset="-128"/>
              <a:ea typeface="Meiryo UI" panose="020B0604030504040204" pitchFamily="50" charset="-128"/>
            </a:endParaRPr>
          </a:p>
        </p:txBody>
      </p:sp>
      <p:cxnSp>
        <p:nvCxnSpPr>
          <p:cNvPr id="10" name="直線コネクタ 9"/>
          <p:cNvCxnSpPr/>
          <p:nvPr/>
        </p:nvCxnSpPr>
        <p:spPr>
          <a:xfrm>
            <a:off x="230335" y="516413"/>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820259" y="656674"/>
            <a:ext cx="7694025" cy="830997"/>
          </a:xfrm>
          <a:prstGeom prst="rect">
            <a:avLst/>
          </a:prstGeom>
        </p:spPr>
        <p:txBody>
          <a:bodyPr wrap="square">
            <a:spAutoFit/>
          </a:bodyPr>
          <a:lstStyle/>
          <a:p>
            <a:pPr marL="285750" indent="-285750">
              <a:buFont typeface="Wingdings" panose="05000000000000000000" pitchFamily="2" charset="2"/>
              <a:buChar char="Ø"/>
            </a:pPr>
            <a:r>
              <a:rPr lang="ja-JP" altLang="en-US" sz="1600" dirty="0">
                <a:latin typeface="Meiryo UI" panose="020B0604030504040204" pitchFamily="50" charset="-128"/>
                <a:ea typeface="Meiryo UI" panose="020B0604030504040204" pitchFamily="50" charset="-128"/>
              </a:rPr>
              <a:t>大阪におけるスマートシティの取組みの成果（</a:t>
            </a:r>
            <a:r>
              <a:rPr lang="en-US" altLang="ja-JP" sz="1600" dirty="0" smtClean="0">
                <a:latin typeface="Meiryo UI" panose="020B0604030504040204" pitchFamily="50" charset="-128"/>
                <a:ea typeface="Meiryo UI" panose="020B0604030504040204" pitchFamily="50" charset="-128"/>
              </a:rPr>
              <a:t>KPI*</a:t>
            </a:r>
            <a:r>
              <a:rPr lang="ja-JP" altLang="en-US" sz="1600" dirty="0" smtClean="0">
                <a:latin typeface="Meiryo UI" panose="020B0604030504040204" pitchFamily="50" charset="-128"/>
                <a:ea typeface="Meiryo UI" panose="020B0604030504040204" pitchFamily="50" charset="-128"/>
              </a:rPr>
              <a:t>）を数値で</a:t>
            </a:r>
            <a:r>
              <a:rPr lang="ja-JP" altLang="en-US" sz="1600" dirty="0">
                <a:latin typeface="Meiryo UI" panose="020B0604030504040204" pitchFamily="50" charset="-128"/>
                <a:ea typeface="Meiryo UI" panose="020B0604030504040204" pitchFamily="50" charset="-128"/>
              </a:rPr>
              <a:t>分かりやすく「見える化」することにより、スマートシティの効果を住民に実感してもらうとともに、大阪に</a:t>
            </a:r>
            <a:r>
              <a:rPr lang="ja-JP" altLang="en-US" sz="1600" dirty="0" smtClean="0">
                <a:latin typeface="Meiryo UI" panose="020B0604030504040204" pitchFamily="50" charset="-128"/>
                <a:ea typeface="Meiryo UI" panose="020B0604030504040204" pitchFamily="50" charset="-128"/>
              </a:rPr>
              <a:t>おける取組み</a:t>
            </a:r>
            <a:r>
              <a:rPr lang="ja-JP" altLang="en-US" sz="1600" dirty="0">
                <a:latin typeface="Meiryo UI" panose="020B0604030504040204" pitchFamily="50" charset="-128"/>
                <a:ea typeface="Meiryo UI" panose="020B0604030504040204" pitchFamily="50" charset="-128"/>
              </a:rPr>
              <a:t>を内外に発信する。</a:t>
            </a:r>
          </a:p>
        </p:txBody>
      </p:sp>
      <p:graphicFrame>
        <p:nvGraphicFramePr>
          <p:cNvPr id="2" name="表 1"/>
          <p:cNvGraphicFramePr>
            <a:graphicFrameLocks noGrp="1"/>
          </p:cNvGraphicFramePr>
          <p:nvPr>
            <p:extLst>
              <p:ext uri="{D42A27DB-BD31-4B8C-83A1-F6EECF244321}">
                <p14:modId xmlns:p14="http://schemas.microsoft.com/office/powerpoint/2010/main" val="689344933"/>
              </p:ext>
            </p:extLst>
          </p:nvPr>
        </p:nvGraphicFramePr>
        <p:xfrm>
          <a:off x="230335" y="2076583"/>
          <a:ext cx="4289414" cy="2603882"/>
        </p:xfrm>
        <a:graphic>
          <a:graphicData uri="http://schemas.openxmlformats.org/drawingml/2006/table">
            <a:tbl>
              <a:tblPr firstRow="1" bandRow="1">
                <a:tableStyleId>{5940675A-B579-460E-94D1-54222C63F5DA}</a:tableStyleId>
              </a:tblPr>
              <a:tblGrid>
                <a:gridCol w="933768">
                  <a:extLst>
                    <a:ext uri="{9D8B030D-6E8A-4147-A177-3AD203B41FA5}">
                      <a16:colId xmlns:a16="http://schemas.microsoft.com/office/drawing/2014/main" val="1580705940"/>
                    </a:ext>
                  </a:extLst>
                </a:gridCol>
                <a:gridCol w="2554015">
                  <a:extLst>
                    <a:ext uri="{9D8B030D-6E8A-4147-A177-3AD203B41FA5}">
                      <a16:colId xmlns:a16="http://schemas.microsoft.com/office/drawing/2014/main" val="4122573448"/>
                    </a:ext>
                  </a:extLst>
                </a:gridCol>
                <a:gridCol w="801631">
                  <a:extLst>
                    <a:ext uri="{9D8B030D-6E8A-4147-A177-3AD203B41FA5}">
                      <a16:colId xmlns:a16="http://schemas.microsoft.com/office/drawing/2014/main" val="1050641953"/>
                    </a:ext>
                  </a:extLst>
                </a:gridCol>
              </a:tblGrid>
              <a:tr h="292571">
                <a:tc>
                  <a:txBody>
                    <a:bodyPr/>
                    <a:lstStyle/>
                    <a:p>
                      <a:pPr algn="ctr"/>
                      <a:r>
                        <a:rPr kumimoji="1" lang="ja-JP" altLang="en-US" sz="1100" b="1" dirty="0">
                          <a:latin typeface="Meiryo UI" panose="020B0604030504040204" pitchFamily="50" charset="-128"/>
                          <a:ea typeface="Meiryo UI" panose="020B0604030504040204" pitchFamily="50" charset="-128"/>
                        </a:rPr>
                        <a:t>分野</a:t>
                      </a:r>
                    </a:p>
                  </a:txBody>
                  <a:tcPr>
                    <a:solidFill>
                      <a:schemeClr val="accent1">
                        <a:lumMod val="40000"/>
                        <a:lumOff val="60000"/>
                      </a:schemeClr>
                    </a:solidFill>
                  </a:tcPr>
                </a:tc>
                <a:tc>
                  <a:txBody>
                    <a:bodyPr/>
                    <a:lstStyle/>
                    <a:p>
                      <a:pPr algn="ctr"/>
                      <a:r>
                        <a:rPr kumimoji="1" lang="ja-JP" altLang="en-US" sz="1100" b="1" dirty="0">
                          <a:latin typeface="Meiryo UI" panose="020B0604030504040204" pitchFamily="50" charset="-128"/>
                          <a:ea typeface="Meiryo UI" panose="020B0604030504040204" pitchFamily="50" charset="-128"/>
                        </a:rPr>
                        <a:t>目標指標・数値</a:t>
                      </a:r>
                    </a:p>
                  </a:txBody>
                  <a:tcPr>
                    <a:solidFill>
                      <a:schemeClr val="accent1">
                        <a:lumMod val="40000"/>
                        <a:lumOff val="60000"/>
                      </a:schemeClr>
                    </a:solidFill>
                  </a:tcPr>
                </a:tc>
                <a:tc>
                  <a:txBody>
                    <a:bodyPr/>
                    <a:lstStyle/>
                    <a:p>
                      <a:pPr algn="ctr"/>
                      <a:r>
                        <a:rPr kumimoji="1" lang="ja-JP" altLang="en-US" sz="1100" b="1" dirty="0" smtClean="0">
                          <a:latin typeface="Meiryo UI" panose="020B0604030504040204" pitchFamily="50" charset="-128"/>
                          <a:ea typeface="Meiryo UI" panose="020B0604030504040204" pitchFamily="50" charset="-128"/>
                        </a:rPr>
                        <a:t>目標</a:t>
                      </a:r>
                      <a:endParaRPr kumimoji="1" lang="ja-JP" altLang="en-US" sz="1100" b="1"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extLst>
                  <a:ext uri="{0D108BD9-81ED-4DB2-BD59-A6C34878D82A}">
                    <a16:rowId xmlns:a16="http://schemas.microsoft.com/office/drawing/2014/main" val="3472573926"/>
                  </a:ext>
                </a:extLst>
              </a:tr>
              <a:tr h="477866">
                <a:tc>
                  <a:txBody>
                    <a:bodyPr/>
                    <a:lstStyle/>
                    <a:p>
                      <a:r>
                        <a:rPr kumimoji="1" lang="ja-JP" altLang="en-US" sz="1100" dirty="0">
                          <a:latin typeface="Meiryo UI" panose="020B0604030504040204" pitchFamily="50" charset="-128"/>
                          <a:ea typeface="Meiryo UI" panose="020B0604030504040204" pitchFamily="50" charset="-128"/>
                        </a:rPr>
                        <a:t>スマート行政</a:t>
                      </a:r>
                    </a:p>
                  </a:txBody>
                  <a:tcPr/>
                </a:tc>
                <a:tc>
                  <a:txBody>
                    <a:bodyPr/>
                    <a:lstStyle/>
                    <a:p>
                      <a:r>
                        <a:rPr kumimoji="1" lang="ja-JP" altLang="en-US" sz="1100" dirty="0">
                          <a:latin typeface="Meiryo UI" panose="020B0604030504040204" pitchFamily="50" charset="-128"/>
                          <a:ea typeface="Meiryo UI" panose="020B0604030504040204" pitchFamily="50" charset="-128"/>
                        </a:rPr>
                        <a:t>行政許可手続の</a:t>
                      </a:r>
                      <a:r>
                        <a:rPr kumimoji="1" lang="ja-JP" altLang="en-US" sz="1100" dirty="0" smtClean="0">
                          <a:latin typeface="Meiryo UI" panose="020B0604030504040204" pitchFamily="50" charset="-128"/>
                          <a:ea typeface="Meiryo UI" panose="020B0604030504040204" pitchFamily="50" charset="-128"/>
                        </a:rPr>
                        <a:t>電子化率</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行政関連手続の</a:t>
                      </a:r>
                      <a:r>
                        <a:rPr kumimoji="1" lang="ja-JP" altLang="en-US" sz="1100" dirty="0" smtClean="0">
                          <a:latin typeface="Meiryo UI" panose="020B0604030504040204" pitchFamily="50" charset="-128"/>
                          <a:ea typeface="Meiryo UI" panose="020B0604030504040204" pitchFamily="50" charset="-128"/>
                        </a:rPr>
                        <a:t>電子化率</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100" dirty="0" smtClean="0">
                          <a:latin typeface="Meiryo UI" panose="020B0604030504040204" pitchFamily="50" charset="-128"/>
                          <a:ea typeface="Meiryo UI" panose="020B0604030504040204" pitchFamily="50" charset="-128"/>
                        </a:rPr>
                        <a:t>95%</a:t>
                      </a:r>
                      <a:r>
                        <a:rPr kumimoji="1" lang="ja-JP" altLang="en-US" sz="1100" dirty="0" smtClean="0">
                          <a:latin typeface="Meiryo UI" panose="020B0604030504040204" pitchFamily="50" charset="-128"/>
                          <a:ea typeface="Meiryo UI" panose="020B0604030504040204" pitchFamily="50" charset="-128"/>
                        </a:rPr>
                        <a:t>以上</a:t>
                      </a:r>
                      <a:endParaRPr kumimoji="1" lang="en-US" altLang="ja-JP" sz="1100" dirty="0" smtClean="0">
                        <a:latin typeface="Meiryo UI" panose="020B0604030504040204" pitchFamily="50" charset="-128"/>
                        <a:ea typeface="Meiryo UI" panose="020B0604030504040204" pitchFamily="50" charset="-128"/>
                      </a:endParaRPr>
                    </a:p>
                    <a:p>
                      <a:pPr algn="l"/>
                      <a:r>
                        <a:rPr kumimoji="1" lang="en-US" altLang="ja-JP" sz="1100" dirty="0" smtClean="0">
                          <a:latin typeface="Meiryo UI" panose="020B0604030504040204" pitchFamily="50" charset="-128"/>
                          <a:ea typeface="Meiryo UI" panose="020B0604030504040204" pitchFamily="50" charset="-128"/>
                        </a:rPr>
                        <a:t>80%</a:t>
                      </a:r>
                      <a:r>
                        <a:rPr kumimoji="1" lang="ja-JP" altLang="en-US" sz="1100" dirty="0" smtClean="0">
                          <a:latin typeface="Meiryo UI" panose="020B0604030504040204" pitchFamily="50" charset="-128"/>
                          <a:ea typeface="Meiryo UI" panose="020B0604030504040204" pitchFamily="50" charset="-128"/>
                        </a:rPr>
                        <a:t>以上</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49888308"/>
                  </a:ext>
                </a:extLst>
              </a:tr>
              <a:tr h="477866">
                <a:tc>
                  <a:txBody>
                    <a:bodyPr/>
                    <a:lstStyle/>
                    <a:p>
                      <a:r>
                        <a:rPr kumimoji="1" lang="ja-JP" altLang="en-US" sz="1100" dirty="0">
                          <a:latin typeface="Meiryo UI" panose="020B0604030504040204" pitchFamily="50" charset="-128"/>
                          <a:ea typeface="Meiryo UI" panose="020B0604030504040204" pitchFamily="50" charset="-128"/>
                        </a:rPr>
                        <a:t>スマート交通</a:t>
                      </a:r>
                    </a:p>
                  </a:txBody>
                  <a:tcPr/>
                </a:tc>
                <a:tc>
                  <a:txBody>
                    <a:bodyPr/>
                    <a:lstStyle/>
                    <a:p>
                      <a:r>
                        <a:rPr kumimoji="1" lang="ja-JP" altLang="en-US" sz="1100" dirty="0">
                          <a:latin typeface="Meiryo UI" panose="020B0604030504040204" pitchFamily="50" charset="-128"/>
                          <a:ea typeface="Meiryo UI" panose="020B0604030504040204" pitchFamily="50" charset="-128"/>
                        </a:rPr>
                        <a:t>駐車場誘導</a:t>
                      </a:r>
                      <a:r>
                        <a:rPr kumimoji="1" lang="ja-JP" altLang="en-US" sz="1100" dirty="0" smtClean="0">
                          <a:latin typeface="Meiryo UI" panose="020B0604030504040204" pitchFamily="50" charset="-128"/>
                          <a:ea typeface="Meiryo UI" panose="020B0604030504040204" pitchFamily="50" charset="-128"/>
                        </a:rPr>
                        <a:t>システムカバー率</a:t>
                      </a:r>
                      <a:endParaRPr kumimoji="1" lang="en-US" altLang="ja-JP" sz="1100" dirty="0" smtClean="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道路</a:t>
                      </a:r>
                      <a:r>
                        <a:rPr kumimoji="1" lang="ja-JP" altLang="en-US" sz="1100" dirty="0">
                          <a:latin typeface="Meiryo UI" panose="020B0604030504040204" pitchFamily="50" charset="-128"/>
                          <a:ea typeface="Meiryo UI" panose="020B0604030504040204" pitchFamily="50" charset="-128"/>
                        </a:rPr>
                        <a:t>情報収集端末</a:t>
                      </a:r>
                      <a:r>
                        <a:rPr kumimoji="1" lang="ja-JP" altLang="en-US" sz="1100" dirty="0" smtClean="0">
                          <a:latin typeface="Meiryo UI" panose="020B0604030504040204" pitchFamily="50" charset="-128"/>
                          <a:ea typeface="Meiryo UI" panose="020B0604030504040204" pitchFamily="50" charset="-128"/>
                        </a:rPr>
                        <a:t>装備率</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100" dirty="0" smtClean="0">
                          <a:latin typeface="Meiryo UI" panose="020B0604030504040204" pitchFamily="50" charset="-128"/>
                          <a:ea typeface="Meiryo UI" panose="020B0604030504040204" pitchFamily="50" charset="-128"/>
                        </a:rPr>
                        <a:t>80%</a:t>
                      </a:r>
                      <a:r>
                        <a:rPr kumimoji="1" lang="ja-JP" altLang="en-US" sz="1100" dirty="0" smtClean="0">
                          <a:latin typeface="Meiryo UI" panose="020B0604030504040204" pitchFamily="50" charset="-128"/>
                          <a:ea typeface="Meiryo UI" panose="020B0604030504040204" pitchFamily="50" charset="-128"/>
                        </a:rPr>
                        <a:t>以上</a:t>
                      </a:r>
                      <a:endParaRPr kumimoji="1" lang="en-US" altLang="ja-JP" sz="1100" dirty="0" smtClean="0">
                        <a:latin typeface="Meiryo UI" panose="020B0604030504040204" pitchFamily="50" charset="-128"/>
                        <a:ea typeface="Meiryo UI" panose="020B0604030504040204" pitchFamily="50" charset="-128"/>
                      </a:endParaRPr>
                    </a:p>
                    <a:p>
                      <a:pPr algn="l"/>
                      <a:r>
                        <a:rPr kumimoji="1" lang="en-US" altLang="ja-JP" sz="1100" dirty="0" smtClean="0">
                          <a:latin typeface="Meiryo UI" panose="020B0604030504040204" pitchFamily="50" charset="-128"/>
                          <a:ea typeface="Meiryo UI" panose="020B0604030504040204" pitchFamily="50" charset="-128"/>
                        </a:rPr>
                        <a:t>100%</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470166457"/>
                  </a:ext>
                </a:extLst>
              </a:tr>
              <a:tr h="292571">
                <a:tc>
                  <a:txBody>
                    <a:bodyPr/>
                    <a:lstStyle/>
                    <a:p>
                      <a:r>
                        <a:rPr kumimoji="1" lang="ja-JP" altLang="en-US" sz="1100" dirty="0">
                          <a:latin typeface="Meiryo UI" panose="020B0604030504040204" pitchFamily="50" charset="-128"/>
                          <a:ea typeface="Meiryo UI" panose="020B0604030504040204" pitchFamily="50" charset="-128"/>
                        </a:rPr>
                        <a:t>スマート医療</a:t>
                      </a:r>
                    </a:p>
                  </a:txBody>
                  <a:tcPr/>
                </a:tc>
                <a:tc>
                  <a:txBody>
                    <a:bodyPr/>
                    <a:lstStyle/>
                    <a:p>
                      <a:r>
                        <a:rPr kumimoji="1" lang="ja-JP" altLang="en-US" sz="1100" dirty="0">
                          <a:latin typeface="Meiryo UI" panose="020B0604030504040204" pitchFamily="50" charset="-128"/>
                          <a:ea typeface="Meiryo UI" panose="020B0604030504040204" pitchFamily="50" charset="-128"/>
                        </a:rPr>
                        <a:t>住民の電子</a:t>
                      </a:r>
                      <a:r>
                        <a:rPr kumimoji="1" lang="ja-JP" altLang="en-US" sz="1100" dirty="0" smtClean="0">
                          <a:latin typeface="Meiryo UI" panose="020B0604030504040204" pitchFamily="50" charset="-128"/>
                          <a:ea typeface="Meiryo UI" panose="020B0604030504040204" pitchFamily="50" charset="-128"/>
                        </a:rPr>
                        <a:t>カルテカバー率</a:t>
                      </a:r>
                      <a:endParaRPr kumimoji="1" lang="en-US" altLang="ja-JP" sz="11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100" dirty="0" smtClean="0">
                          <a:latin typeface="Meiryo UI" panose="020B0604030504040204" pitchFamily="50" charset="-128"/>
                          <a:ea typeface="Meiryo UI" panose="020B0604030504040204" pitchFamily="50" charset="-128"/>
                        </a:rPr>
                        <a:t>90%</a:t>
                      </a:r>
                      <a:r>
                        <a:rPr kumimoji="1" lang="ja-JP" altLang="en-US" sz="1100" dirty="0" smtClean="0">
                          <a:latin typeface="Meiryo UI" panose="020B0604030504040204" pitchFamily="50" charset="-128"/>
                          <a:ea typeface="Meiryo UI" panose="020B0604030504040204" pitchFamily="50" charset="-128"/>
                        </a:rPr>
                        <a:t>以上</a:t>
                      </a:r>
                      <a:endParaRPr kumimoji="1" lang="en-US" altLang="ja-JP"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31716242"/>
                  </a:ext>
                </a:extLst>
              </a:tr>
              <a:tr h="477866">
                <a:tc>
                  <a:txBody>
                    <a:bodyPr/>
                    <a:lstStyle/>
                    <a:p>
                      <a:r>
                        <a:rPr kumimoji="1" lang="ja-JP" altLang="en-US" sz="1100" dirty="0">
                          <a:latin typeface="Meiryo UI" panose="020B0604030504040204" pitchFamily="50" charset="-128"/>
                          <a:ea typeface="Meiryo UI" panose="020B0604030504040204" pitchFamily="50" charset="-128"/>
                        </a:rPr>
                        <a:t>スマート安全</a:t>
                      </a:r>
                    </a:p>
                  </a:txBody>
                  <a:tcPr/>
                </a:tc>
                <a:tc>
                  <a:txBody>
                    <a:bodyPr/>
                    <a:lstStyle/>
                    <a:p>
                      <a:r>
                        <a:rPr kumimoji="1" lang="ja-JP" altLang="en-US" sz="1100" dirty="0">
                          <a:latin typeface="Meiryo UI" panose="020B0604030504040204" pitchFamily="50" charset="-128"/>
                          <a:ea typeface="Meiryo UI" panose="020B0604030504040204" pitchFamily="50" charset="-128"/>
                        </a:rPr>
                        <a:t>公共空間の監視システムの</a:t>
                      </a:r>
                      <a:r>
                        <a:rPr kumimoji="1" lang="ja-JP" altLang="en-US" sz="1100" dirty="0" smtClean="0">
                          <a:latin typeface="Meiryo UI" panose="020B0604030504040204" pitchFamily="50" charset="-128"/>
                          <a:ea typeface="Meiryo UI" panose="020B0604030504040204" pitchFamily="50" charset="-128"/>
                        </a:rPr>
                        <a:t>カバー率</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自然災害警報の</a:t>
                      </a:r>
                      <a:r>
                        <a:rPr kumimoji="1" lang="ja-JP" altLang="en-US" sz="1100" dirty="0" smtClean="0">
                          <a:latin typeface="Meiryo UI" panose="020B0604030504040204" pitchFamily="50" charset="-128"/>
                          <a:ea typeface="Meiryo UI" panose="020B0604030504040204" pitchFamily="50" charset="-128"/>
                        </a:rPr>
                        <a:t>発布率</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100" dirty="0" smtClean="0">
                          <a:latin typeface="Meiryo UI" panose="020B0604030504040204" pitchFamily="50" charset="-128"/>
                          <a:ea typeface="Meiryo UI" panose="020B0604030504040204" pitchFamily="50" charset="-128"/>
                        </a:rPr>
                        <a:t>100%</a:t>
                      </a:r>
                    </a:p>
                    <a:p>
                      <a:pPr algn="l"/>
                      <a:r>
                        <a:rPr kumimoji="1" lang="en-US" altLang="ja-JP" sz="1100" dirty="0" smtClean="0">
                          <a:latin typeface="Meiryo UI" panose="020B0604030504040204" pitchFamily="50" charset="-128"/>
                          <a:ea typeface="Meiryo UI" panose="020B0604030504040204" pitchFamily="50" charset="-128"/>
                        </a:rPr>
                        <a:t>90%</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416456524"/>
                  </a:ext>
                </a:extLst>
              </a:tr>
              <a:tr h="292571">
                <a:tc>
                  <a:txBody>
                    <a:bodyPr/>
                    <a:lstStyle/>
                    <a:p>
                      <a:r>
                        <a:rPr kumimoji="1" lang="ja-JP" altLang="en-US" sz="1100" dirty="0">
                          <a:latin typeface="Meiryo UI" panose="020B0604030504040204" pitchFamily="50" charset="-128"/>
                          <a:ea typeface="Meiryo UI" panose="020B0604030504040204" pitchFamily="50" charset="-128"/>
                        </a:rPr>
                        <a:t>スマート観光</a:t>
                      </a:r>
                    </a:p>
                  </a:txBody>
                  <a:tcPr/>
                </a:tc>
                <a:tc>
                  <a:txBody>
                    <a:bodyPr/>
                    <a:lstStyle/>
                    <a:p>
                      <a:r>
                        <a:rPr kumimoji="1" lang="ja-JP" altLang="en-US" sz="1100" dirty="0">
                          <a:latin typeface="Meiryo UI" panose="020B0604030504040204" pitchFamily="50" charset="-128"/>
                          <a:ea typeface="Meiryo UI" panose="020B0604030504040204" pitchFamily="50" charset="-128"/>
                        </a:rPr>
                        <a:t>総合観光</a:t>
                      </a:r>
                      <a:r>
                        <a:rPr kumimoji="1" lang="ja-JP" altLang="en-US" sz="1100" dirty="0" smtClean="0">
                          <a:latin typeface="Meiryo UI" panose="020B0604030504040204" pitchFamily="50" charset="-128"/>
                          <a:ea typeface="Meiryo UI" panose="020B0604030504040204" pitchFamily="50" charset="-128"/>
                        </a:rPr>
                        <a:t>サービスプラットフォームカバー率</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100" dirty="0" smtClean="0">
                          <a:latin typeface="Meiryo UI" panose="020B0604030504040204" pitchFamily="50" charset="-128"/>
                          <a:ea typeface="Meiryo UI" panose="020B0604030504040204" pitchFamily="50" charset="-128"/>
                        </a:rPr>
                        <a:t>100%</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91829169"/>
                  </a:ext>
                </a:extLst>
              </a:tr>
              <a:tr h="292571">
                <a:tc>
                  <a:txBody>
                    <a:bodyPr/>
                    <a:lstStyle/>
                    <a:p>
                      <a:r>
                        <a:rPr kumimoji="1" lang="ja-JP" altLang="en-US" sz="1100" dirty="0">
                          <a:latin typeface="Meiryo UI" panose="020B0604030504040204" pitchFamily="50" charset="-128"/>
                          <a:ea typeface="Meiryo UI" panose="020B0604030504040204" pitchFamily="50" charset="-128"/>
                        </a:rPr>
                        <a:t>スマート教育</a:t>
                      </a:r>
                    </a:p>
                  </a:txBody>
                  <a:tcPr/>
                </a:tc>
                <a:tc>
                  <a:txBody>
                    <a:bodyPr/>
                    <a:lstStyle/>
                    <a:p>
                      <a:r>
                        <a:rPr kumimoji="1" lang="ja-JP" altLang="en-US" sz="1100" dirty="0">
                          <a:latin typeface="Meiryo UI" panose="020B0604030504040204" pitchFamily="50" charset="-128"/>
                          <a:ea typeface="Meiryo UI" panose="020B0604030504040204" pitchFamily="50" charset="-128"/>
                        </a:rPr>
                        <a:t>オンライン教育</a:t>
                      </a:r>
                      <a:r>
                        <a:rPr kumimoji="1" lang="ja-JP" altLang="en-US" sz="1100" dirty="0" smtClean="0">
                          <a:latin typeface="Meiryo UI" panose="020B0604030504040204" pitchFamily="50" charset="-128"/>
                          <a:ea typeface="Meiryo UI" panose="020B0604030504040204" pitchFamily="50" charset="-128"/>
                        </a:rPr>
                        <a:t>受講率</a:t>
                      </a:r>
                      <a:endParaRPr kumimoji="1" lang="en-US" altLang="ja-JP" sz="1100" dirty="0">
                        <a:latin typeface="Meiryo UI" panose="020B0604030504040204" pitchFamily="50" charset="-128"/>
                        <a:ea typeface="Meiryo UI" panose="020B0604030504040204" pitchFamily="50" charset="-128"/>
                      </a:endParaRPr>
                    </a:p>
                  </a:txBody>
                  <a:tcPr/>
                </a:tc>
                <a:tc>
                  <a:txBody>
                    <a:bodyPr/>
                    <a:lstStyle/>
                    <a:p>
                      <a:pPr algn="l"/>
                      <a:r>
                        <a:rPr kumimoji="1" lang="en-US" altLang="ja-JP" sz="1100" dirty="0" smtClean="0">
                          <a:latin typeface="Meiryo UI" panose="020B0604030504040204" pitchFamily="50" charset="-128"/>
                          <a:ea typeface="Meiryo UI" panose="020B0604030504040204" pitchFamily="50" charset="-128"/>
                        </a:rPr>
                        <a:t>50%</a:t>
                      </a:r>
                      <a:endParaRPr kumimoji="1" lang="en-US" altLang="ja-JP"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78187823"/>
                  </a:ext>
                </a:extLst>
              </a:tr>
            </a:tbl>
          </a:graphicData>
        </a:graphic>
      </p:graphicFrame>
      <p:sp>
        <p:nvSpPr>
          <p:cNvPr id="12" name="正方形/長方形 11"/>
          <p:cNvSpPr/>
          <p:nvPr/>
        </p:nvSpPr>
        <p:spPr>
          <a:xfrm>
            <a:off x="230336" y="1640850"/>
            <a:ext cx="4328601" cy="338264"/>
          </a:xfrm>
          <a:prstGeom prst="rect">
            <a:avLst/>
          </a:prstGeom>
          <a:solidFill>
            <a:schemeClr val="bg1">
              <a:lumMod val="85000"/>
            </a:schemeClr>
          </a:solidFill>
          <a:ln>
            <a:solidFill>
              <a:schemeClr val="tx1">
                <a:lumMod val="75000"/>
                <a:lumOff val="25000"/>
              </a:schemeClr>
            </a:solidFill>
          </a:ln>
        </p:spPr>
        <p:txBody>
          <a:bodyPr wrap="none">
            <a:noAutofit/>
          </a:bodyPr>
          <a:lstStyle/>
          <a:p>
            <a:pPr algn="ct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中国・杭州</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総合計画による具体目標</a:t>
            </a:r>
            <a:r>
              <a:rPr lang="ja-JP" altLang="en-US" sz="1200" b="1" dirty="0">
                <a:latin typeface="Meiryo UI" panose="020B0604030504040204" pitchFamily="50" charset="-128"/>
                <a:ea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rPr>
              <a:t>2012-2015</a:t>
            </a:r>
            <a:r>
              <a:rPr lang="ja-JP" altLang="en-US" sz="12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14" name="正方形/長方形 13"/>
          <p:cNvSpPr/>
          <p:nvPr/>
        </p:nvSpPr>
        <p:spPr>
          <a:xfrm>
            <a:off x="4737020" y="1652928"/>
            <a:ext cx="4354727" cy="338264"/>
          </a:xfrm>
          <a:prstGeom prst="rect">
            <a:avLst/>
          </a:prstGeom>
          <a:solidFill>
            <a:schemeClr val="bg1">
              <a:lumMod val="85000"/>
            </a:schemeClr>
          </a:solidFill>
          <a:ln>
            <a:solidFill>
              <a:schemeClr val="tx1">
                <a:lumMod val="75000"/>
                <a:lumOff val="25000"/>
              </a:schemeClr>
            </a:solidFill>
          </a:ln>
        </p:spPr>
        <p:txBody>
          <a:bodyPr wrap="none">
            <a:noAutofit/>
          </a:bodyPr>
          <a:lstStyle/>
          <a:p>
            <a:pPr algn="ct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シンガポール</a:t>
            </a:r>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　</a:t>
            </a:r>
            <a:r>
              <a:rPr lang="en-US" altLang="ja-JP" sz="1400" b="1" dirty="0">
                <a:latin typeface="Meiryo UI" panose="020B0604030504040204" pitchFamily="50" charset="-128"/>
                <a:ea typeface="Meiryo UI" panose="020B0604030504040204" pitchFamily="50" charset="-128"/>
              </a:rPr>
              <a:t>Smart Nation</a:t>
            </a:r>
            <a:r>
              <a:rPr lang="ja-JP" altLang="en-US" sz="1400" b="1" dirty="0">
                <a:latin typeface="Meiryo UI" panose="020B0604030504040204" pitchFamily="50" charset="-128"/>
                <a:ea typeface="Meiryo UI" panose="020B0604030504040204" pitchFamily="50" charset="-128"/>
              </a:rPr>
              <a:t>の</a:t>
            </a:r>
            <a:r>
              <a:rPr lang="en-US" altLang="ja-JP" sz="1400" b="1" dirty="0">
                <a:latin typeface="Meiryo UI" panose="020B0604030504040204" pitchFamily="50" charset="-128"/>
                <a:ea typeface="Meiryo UI" panose="020B0604030504040204" pitchFamily="50" charset="-128"/>
              </a:rPr>
              <a:t>KPI</a:t>
            </a:r>
            <a:r>
              <a:rPr lang="ja-JP" altLang="en-US" sz="1200" b="1" dirty="0">
                <a:latin typeface="Meiryo UI" panose="020B0604030504040204" pitchFamily="50" charset="-128"/>
                <a:ea typeface="Meiryo UI" panose="020B0604030504040204" pitchFamily="50" charset="-128"/>
              </a:rPr>
              <a:t>（目標</a:t>
            </a:r>
            <a:r>
              <a:rPr lang="en-US" altLang="ja-JP" sz="1200" b="1" dirty="0">
                <a:latin typeface="Meiryo UI" panose="020B0604030504040204" pitchFamily="50" charset="-128"/>
                <a:ea typeface="Meiryo UI" panose="020B0604030504040204" pitchFamily="50" charset="-128"/>
              </a:rPr>
              <a:t>2023</a:t>
            </a:r>
            <a:r>
              <a:rPr lang="ja-JP" altLang="en-US" sz="1200" b="1" dirty="0">
                <a:latin typeface="Meiryo UI" panose="020B0604030504040204" pitchFamily="50" charset="-128"/>
                <a:ea typeface="Meiryo UI" panose="020B0604030504040204" pitchFamily="50" charset="-128"/>
              </a:rPr>
              <a:t>まで）</a:t>
            </a:r>
            <a:endParaRPr lang="ja-JP" altLang="en-US" sz="1400" b="1" dirty="0">
              <a:latin typeface="Meiryo UI" panose="020B0604030504040204" pitchFamily="50" charset="-128"/>
              <a:ea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4282418303"/>
              </p:ext>
            </p:extLst>
          </p:nvPr>
        </p:nvGraphicFramePr>
        <p:xfrm>
          <a:off x="4772249" y="2076584"/>
          <a:ext cx="4241122" cy="4452257"/>
        </p:xfrm>
        <a:graphic>
          <a:graphicData uri="http://schemas.openxmlformats.org/drawingml/2006/table">
            <a:tbl>
              <a:tblPr firstRow="1" bandRow="1">
                <a:tableStyleId>{5940675A-B579-460E-94D1-54222C63F5DA}</a:tableStyleId>
              </a:tblPr>
              <a:tblGrid>
                <a:gridCol w="1197477">
                  <a:extLst>
                    <a:ext uri="{9D8B030D-6E8A-4147-A177-3AD203B41FA5}">
                      <a16:colId xmlns:a16="http://schemas.microsoft.com/office/drawing/2014/main" val="1580705940"/>
                    </a:ext>
                  </a:extLst>
                </a:gridCol>
                <a:gridCol w="2163378">
                  <a:extLst>
                    <a:ext uri="{9D8B030D-6E8A-4147-A177-3AD203B41FA5}">
                      <a16:colId xmlns:a16="http://schemas.microsoft.com/office/drawing/2014/main" val="4122573448"/>
                    </a:ext>
                  </a:extLst>
                </a:gridCol>
                <a:gridCol w="880267">
                  <a:extLst>
                    <a:ext uri="{9D8B030D-6E8A-4147-A177-3AD203B41FA5}">
                      <a16:colId xmlns:a16="http://schemas.microsoft.com/office/drawing/2014/main" val="2322185121"/>
                    </a:ext>
                  </a:extLst>
                </a:gridCol>
              </a:tblGrid>
              <a:tr h="261257">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分野</a:t>
                      </a:r>
                    </a:p>
                  </a:txBody>
                  <a:tcPr>
                    <a:solidFill>
                      <a:schemeClr val="accent1">
                        <a:lumMod val="40000"/>
                        <a:lumOff val="60000"/>
                      </a:schemeClr>
                    </a:solidFill>
                  </a:tcPr>
                </a:tc>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目標指標・数値</a:t>
                      </a:r>
                    </a:p>
                  </a:txBody>
                  <a:tcPr>
                    <a:solidFill>
                      <a:schemeClr val="accent1">
                        <a:lumMod val="40000"/>
                        <a:lumOff val="60000"/>
                      </a:schemeClr>
                    </a:solidFill>
                  </a:tcPr>
                </a:tc>
                <a:tc>
                  <a:txBody>
                    <a:bodyP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目標</a:t>
                      </a:r>
                    </a:p>
                  </a:txBody>
                  <a:tcPr>
                    <a:solidFill>
                      <a:schemeClr val="accent1">
                        <a:lumMod val="40000"/>
                        <a:lumOff val="60000"/>
                      </a:schemeClr>
                    </a:solidFill>
                  </a:tcPr>
                </a:tc>
                <a:extLst>
                  <a:ext uri="{0D108BD9-81ED-4DB2-BD59-A6C34878D82A}">
                    <a16:rowId xmlns:a16="http://schemas.microsoft.com/office/drawing/2014/main" val="3472573926"/>
                  </a:ext>
                </a:extLst>
              </a:tr>
              <a:tr h="261257">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ステークホルダー満足度</a:t>
                      </a: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デジタルサービスによる市民満足度</a:t>
                      </a: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とても満足</a:t>
                      </a:r>
                      <a:r>
                        <a:rPr kumimoji="1" lang="en-US" altLang="ja-JP" sz="1100" dirty="0">
                          <a:solidFill>
                            <a:schemeClr val="tx1"/>
                          </a:solidFill>
                          <a:latin typeface="Meiryo UI" panose="020B0604030504040204" pitchFamily="50" charset="-128"/>
                          <a:ea typeface="Meiryo UI" panose="020B0604030504040204" pitchFamily="50" charset="-128"/>
                        </a:rPr>
                        <a:t>75-80%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049888308"/>
                  </a:ext>
                </a:extLst>
              </a:tr>
              <a:tr h="213360">
                <a:tc rowSpan="2">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エンド</a:t>
                      </a:r>
                      <a:r>
                        <a:rPr kumimoji="1" lang="en-US" altLang="ja-JP" sz="1100" dirty="0">
                          <a:solidFill>
                            <a:schemeClr val="tx1"/>
                          </a:solidFill>
                          <a:latin typeface="Meiryo UI" panose="020B0604030504040204" pitchFamily="50" charset="-128"/>
                          <a:ea typeface="Meiryo UI" panose="020B0604030504040204" pitchFamily="50" charset="-128"/>
                        </a:rPr>
                        <a:t>to</a:t>
                      </a:r>
                      <a:r>
                        <a:rPr kumimoji="1" lang="ja-JP" altLang="en-US" sz="1100" dirty="0">
                          <a:solidFill>
                            <a:schemeClr val="tx1"/>
                          </a:solidFill>
                          <a:latin typeface="Meiryo UI" panose="020B0604030504040204" pitchFamily="50" charset="-128"/>
                          <a:ea typeface="Meiryo UI" panose="020B0604030504040204" pitchFamily="50" charset="-128"/>
                        </a:rPr>
                        <a:t>エンドのデジタルオプション</a:t>
                      </a: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電子決済の提供率</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100</a:t>
                      </a:r>
                      <a:r>
                        <a:rPr kumimoji="1" lang="ja-JP" altLang="en-US" sz="1100" dirty="0">
                          <a:solidFill>
                            <a:schemeClr val="tx1"/>
                          </a:solidFill>
                          <a:latin typeface="Meiryo UI" panose="020B0604030504040204" pitchFamily="50" charset="-128"/>
                          <a:ea typeface="Meiryo UI" panose="020B0604030504040204" pitchFamily="50" charset="-128"/>
                        </a:rPr>
                        <a:t>％</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166457"/>
                  </a:ext>
                </a:extLst>
              </a:tr>
              <a:tr h="213360">
                <a:tc vMerge="1">
                  <a:txBody>
                    <a:bodyPr/>
                    <a:lstStyle/>
                    <a:p>
                      <a:endParaRPr kumimoji="1" lang="ja-JP" altLang="en-US"/>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デジタル署名提供率</a:t>
                      </a:r>
                    </a:p>
                  </a:txBody>
                  <a:tcPr>
                    <a:lnT w="12700" cap="flat" cmpd="sng" algn="ctr">
                      <a:solidFill>
                        <a:schemeClr val="tx1"/>
                      </a:solidFill>
                      <a:prstDash val="solid"/>
                      <a:round/>
                      <a:headEnd type="none" w="med" len="med"/>
                      <a:tailEnd type="none" w="med" len="med"/>
                    </a:lnT>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100</a:t>
                      </a:r>
                      <a:r>
                        <a:rPr kumimoji="1" lang="ja-JP" altLang="en-US" sz="1100" dirty="0">
                          <a:solidFill>
                            <a:schemeClr val="tx1"/>
                          </a:solidFill>
                          <a:latin typeface="Meiryo UI" panose="020B0604030504040204" pitchFamily="50" charset="-128"/>
                          <a:ea typeface="Meiryo UI" panose="020B0604030504040204" pitchFamily="50" charset="-128"/>
                        </a:rPr>
                        <a:t>％</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463362398"/>
                  </a:ext>
                </a:extLst>
              </a:tr>
              <a:tr h="213360">
                <a:tc rowSpan="2">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エンド</a:t>
                      </a:r>
                      <a:r>
                        <a:rPr kumimoji="1" lang="en-US" altLang="ja-JP" sz="1100" dirty="0">
                          <a:solidFill>
                            <a:schemeClr val="tx1"/>
                          </a:solidFill>
                          <a:latin typeface="Meiryo UI" panose="020B0604030504040204" pitchFamily="50" charset="-128"/>
                          <a:ea typeface="Meiryo UI" panose="020B0604030504040204" pitchFamily="50" charset="-128"/>
                        </a:rPr>
                        <a:t>to</a:t>
                      </a:r>
                      <a:r>
                        <a:rPr kumimoji="1" lang="ja-JP" altLang="en-US" sz="1100" dirty="0">
                          <a:solidFill>
                            <a:schemeClr val="tx1"/>
                          </a:solidFill>
                          <a:latin typeface="Meiryo UI" panose="020B0604030504040204" pitchFamily="50" charset="-128"/>
                          <a:ea typeface="Meiryo UI" panose="020B0604030504040204" pitchFamily="50" charset="-128"/>
                        </a:rPr>
                        <a:t>エンドの電子取引</a:t>
                      </a: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全取引数に占める電子取引率</a:t>
                      </a:r>
                    </a:p>
                  </a:txBody>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90-95%</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236011117"/>
                  </a:ext>
                </a:extLst>
              </a:tr>
              <a:tr h="213360">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全決済数に占める電子決済による支払い率</a:t>
                      </a:r>
                    </a:p>
                  </a:txBody>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100</a:t>
                      </a:r>
                      <a:r>
                        <a:rPr kumimoji="1" lang="ja-JP" altLang="en-US" sz="1100" dirty="0">
                          <a:solidFill>
                            <a:schemeClr val="tx1"/>
                          </a:solidFill>
                          <a:latin typeface="Meiryo UI" panose="020B0604030504040204" pitchFamily="50" charset="-128"/>
                          <a:ea typeface="Meiryo UI" panose="020B0604030504040204" pitchFamily="50" charset="-128"/>
                        </a:rPr>
                        <a:t>％</a:t>
                      </a:r>
                    </a:p>
                  </a:txBody>
                  <a:tcPr/>
                </a:tc>
                <a:extLst>
                  <a:ext uri="{0D108BD9-81ED-4DB2-BD59-A6C34878D82A}">
                    <a16:rowId xmlns:a16="http://schemas.microsoft.com/office/drawing/2014/main" val="1203188511"/>
                  </a:ext>
                </a:extLst>
              </a:tr>
              <a:tr h="261257">
                <a:tc rowSpan="2">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デジタルケイパビリティ</a:t>
                      </a: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データ分析やデータサイエンスの教育を受けた行政職員数</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20,000</a:t>
                      </a:r>
                      <a:r>
                        <a:rPr kumimoji="1" lang="ja-JP" altLang="en-US" sz="1100" dirty="0">
                          <a:solidFill>
                            <a:schemeClr val="tx1"/>
                          </a:solidFill>
                          <a:latin typeface="Meiryo UI" panose="020B0604030504040204" pitchFamily="50" charset="-128"/>
                          <a:ea typeface="Meiryo UI" panose="020B0604030504040204" pitchFamily="50" charset="-128"/>
                        </a:rPr>
                        <a:t>人</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131716242"/>
                  </a:ext>
                </a:extLst>
              </a:tr>
              <a:tr h="261257">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基本的なデジタルリテラシーを持つ行政職員数</a:t>
                      </a: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全ての行政職員</a:t>
                      </a:r>
                    </a:p>
                  </a:txBody>
                  <a:tcPr/>
                </a:tc>
                <a:extLst>
                  <a:ext uri="{0D108BD9-81ED-4DB2-BD59-A6C34878D82A}">
                    <a16:rowId xmlns:a16="http://schemas.microsoft.com/office/drawing/2014/main" val="3416456524"/>
                  </a:ext>
                </a:extLst>
              </a:tr>
              <a:tr h="261257">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デジタルプロジェクト</a:t>
                      </a: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デジタルプロジェクトに変換されたプロジェクト数</a:t>
                      </a:r>
                    </a:p>
                  </a:txBody>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30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50</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91829169"/>
                  </a:ext>
                </a:extLst>
              </a:tr>
              <a:tr h="261257">
                <a:tc rowSpan="3">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AI</a:t>
                      </a:r>
                      <a:r>
                        <a:rPr kumimoji="1" lang="ja-JP" altLang="en-US" sz="1100" dirty="0">
                          <a:solidFill>
                            <a:schemeClr val="tx1"/>
                          </a:solidFill>
                          <a:latin typeface="Meiryo UI" panose="020B0604030504040204" pitchFamily="50" charset="-128"/>
                          <a:ea typeface="Meiryo UI" panose="020B0604030504040204" pitchFamily="50" charset="-128"/>
                        </a:rPr>
                        <a:t>データ、データ分析</a:t>
                      </a: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行政サービス提供や政策検討に</a:t>
                      </a:r>
                      <a:r>
                        <a:rPr kumimoji="1" lang="en-US" altLang="ja-JP" sz="1100" dirty="0">
                          <a:solidFill>
                            <a:schemeClr val="tx1"/>
                          </a:solidFill>
                          <a:latin typeface="Meiryo UI" panose="020B0604030504040204" pitchFamily="50" charset="-128"/>
                          <a:ea typeface="Meiryo UI" panose="020B0604030504040204" pitchFamily="50" charset="-128"/>
                        </a:rPr>
                        <a:t>AI</a:t>
                      </a:r>
                      <a:r>
                        <a:rPr kumimoji="1" lang="ja-JP" altLang="en-US" sz="1100" dirty="0">
                          <a:solidFill>
                            <a:schemeClr val="tx1"/>
                          </a:solidFill>
                          <a:latin typeface="Meiryo UI" panose="020B0604030504040204" pitchFamily="50" charset="-128"/>
                          <a:ea typeface="Meiryo UI" panose="020B0604030504040204" pitchFamily="50" charset="-128"/>
                        </a:rPr>
                        <a:t>を活用する政府機関の割合</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100</a:t>
                      </a:r>
                      <a:r>
                        <a:rPr kumimoji="1" lang="ja-JP" altLang="en-US" sz="1100" dirty="0">
                          <a:solidFill>
                            <a:schemeClr val="tx1"/>
                          </a:solidFill>
                          <a:latin typeface="Meiryo UI" panose="020B0604030504040204" pitchFamily="50" charset="-128"/>
                          <a:ea typeface="Meiryo UI" panose="020B0604030504040204" pitchFamily="50" charset="-128"/>
                        </a:rPr>
                        <a:t>％</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4078187823"/>
                  </a:ext>
                </a:extLst>
              </a:tr>
              <a:tr h="261257">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rPr>
                        <a:t>機械読み取り</a:t>
                      </a:r>
                      <a:r>
                        <a:rPr kumimoji="1" lang="ja-JP" altLang="en-US" sz="1100" dirty="0">
                          <a:solidFill>
                            <a:schemeClr val="tx1"/>
                          </a:solidFill>
                          <a:latin typeface="Meiryo UI" panose="020B0604030504040204" pitchFamily="50" charset="-128"/>
                          <a:ea typeface="Meiryo UI" panose="020B0604030504040204" pitchFamily="50" charset="-128"/>
                        </a:rPr>
                        <a:t>可能かつ</a:t>
                      </a:r>
                      <a:r>
                        <a:rPr kumimoji="1" lang="en-US" altLang="ja-JP" sz="1100" dirty="0">
                          <a:solidFill>
                            <a:schemeClr val="tx1"/>
                          </a:solidFill>
                          <a:latin typeface="Meiryo UI" panose="020B0604030504040204" pitchFamily="50" charset="-128"/>
                          <a:ea typeface="Meiryo UI" panose="020B0604030504040204" pitchFamily="50" charset="-128"/>
                        </a:rPr>
                        <a:t>API</a:t>
                      </a:r>
                      <a:r>
                        <a:rPr kumimoji="1" lang="ja-JP" altLang="en-US" sz="1100" dirty="0">
                          <a:solidFill>
                            <a:schemeClr val="tx1"/>
                          </a:solidFill>
                          <a:latin typeface="Meiryo UI" panose="020B0604030504040204" pitchFamily="50" charset="-128"/>
                          <a:ea typeface="Meiryo UI" panose="020B0604030504040204" pitchFamily="50" charset="-128"/>
                        </a:rPr>
                        <a:t>によって移管可能なコアデータの割合</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90</a:t>
                      </a:r>
                      <a:r>
                        <a:rPr kumimoji="1" lang="ja-JP" altLang="en-US" sz="1100" dirty="0">
                          <a:solidFill>
                            <a:schemeClr val="tx1"/>
                          </a:solidFill>
                          <a:latin typeface="Meiryo UI" panose="020B0604030504040204" pitchFamily="50" charset="-128"/>
                          <a:ea typeface="Meiryo UI" panose="020B0604030504040204" pitchFamily="50" charset="-128"/>
                        </a:rPr>
                        <a:t>－</a:t>
                      </a:r>
                      <a:r>
                        <a:rPr kumimoji="1" lang="en-US" altLang="ja-JP" sz="1100" dirty="0">
                          <a:solidFill>
                            <a:schemeClr val="tx1"/>
                          </a:solidFill>
                          <a:latin typeface="Meiryo UI" panose="020B0604030504040204" pitchFamily="50" charset="-128"/>
                          <a:ea typeface="Meiryo UI" panose="020B0604030504040204" pitchFamily="50" charset="-128"/>
                        </a:rPr>
                        <a:t>100%</a:t>
                      </a:r>
                    </a:p>
                  </a:txBody>
                  <a:tcPr/>
                </a:tc>
                <a:extLst>
                  <a:ext uri="{0D108BD9-81ED-4DB2-BD59-A6C34878D82A}">
                    <a16:rowId xmlns:a16="http://schemas.microsoft.com/office/drawing/2014/main" val="1801351432"/>
                  </a:ext>
                </a:extLst>
              </a:tr>
              <a:tr h="261257">
                <a:tc vMerge="1">
                  <a:txBody>
                    <a:bodyPr/>
                    <a:lstStyle/>
                    <a:p>
                      <a:endParaRPr kumimoji="1" lang="ja-JP" altLang="en-US" sz="1100" dirty="0">
                        <a:latin typeface="Meiryo UI" panose="020B0604030504040204" pitchFamily="50" charset="-128"/>
                        <a:ea typeface="Meiryo UI" panose="020B0604030504040204" pitchFamily="50" charset="-128"/>
                      </a:endParaRPr>
                    </a:p>
                  </a:txBody>
                  <a:tcPr/>
                </a:tc>
                <a:tc>
                  <a:txBody>
                    <a:bodyPr/>
                    <a:lstStyle/>
                    <a:p>
                      <a:r>
                        <a:rPr kumimoji="1" lang="ja-JP" altLang="en-US" sz="1100" dirty="0">
                          <a:solidFill>
                            <a:schemeClr val="tx1"/>
                          </a:solidFill>
                          <a:latin typeface="Meiryo UI" panose="020B0604030504040204" pitchFamily="50" charset="-128"/>
                          <a:ea typeface="Meiryo UI" panose="020B0604030504040204" pitchFamily="50" charset="-128"/>
                        </a:rPr>
                        <a:t>機関間のデータを統合するのに要する時間</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1100" dirty="0">
                          <a:solidFill>
                            <a:schemeClr val="tx1"/>
                          </a:solidFill>
                          <a:latin typeface="Meiryo UI" panose="020B0604030504040204" pitchFamily="50" charset="-128"/>
                          <a:ea typeface="Meiryo UI" panose="020B0604030504040204" pitchFamily="50" charset="-128"/>
                        </a:rPr>
                        <a:t>10</a:t>
                      </a:r>
                      <a:r>
                        <a:rPr kumimoji="1" lang="ja-JP" altLang="en-US" sz="1100" dirty="0">
                          <a:solidFill>
                            <a:schemeClr val="tx1"/>
                          </a:solidFill>
                          <a:latin typeface="Meiryo UI" panose="020B0604030504040204" pitchFamily="50" charset="-128"/>
                          <a:ea typeface="Meiryo UI" panose="020B0604030504040204" pitchFamily="50" charset="-128"/>
                        </a:rPr>
                        <a:t>日以下</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56592277"/>
                  </a:ext>
                </a:extLst>
              </a:tr>
            </a:tbl>
          </a:graphicData>
        </a:graphic>
      </p:graphicFrame>
      <p:sp>
        <p:nvSpPr>
          <p:cNvPr id="17" name="テキスト ボックス 16"/>
          <p:cNvSpPr txBox="1"/>
          <p:nvPr/>
        </p:nvSpPr>
        <p:spPr>
          <a:xfrm>
            <a:off x="150485" y="5885727"/>
            <a:ext cx="4572000" cy="253916"/>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出典：総務省　グリーンフィールドのデータ利活用型スマートシティ展開　検討</a:t>
            </a:r>
            <a:r>
              <a:rPr kumimoji="1" lang="en-US" altLang="ja-JP" sz="1050" dirty="0">
                <a:latin typeface="Meiryo UI" panose="020B0604030504040204" pitchFamily="50" charset="-128"/>
                <a:ea typeface="Meiryo UI" panose="020B0604030504040204" pitchFamily="50" charset="-128"/>
              </a:rPr>
              <a:t>WG</a:t>
            </a:r>
            <a:endParaRPr kumimoji="1" lang="ja-JP" altLang="en-US" sz="1050" dirty="0">
              <a:latin typeface="Meiryo UI" panose="020B0604030504040204" pitchFamily="50" charset="-128"/>
              <a:ea typeface="Meiryo UI" panose="020B0604030504040204" pitchFamily="50" charset="-128"/>
            </a:endParaRPr>
          </a:p>
        </p:txBody>
      </p:sp>
      <p:sp>
        <p:nvSpPr>
          <p:cNvPr id="3" name="正方形/長方形 2"/>
          <p:cNvSpPr/>
          <p:nvPr/>
        </p:nvSpPr>
        <p:spPr>
          <a:xfrm>
            <a:off x="150485" y="6246365"/>
            <a:ext cx="1822935" cy="261610"/>
          </a:xfrm>
          <a:prstGeom prst="rect">
            <a:avLst/>
          </a:prstGeom>
        </p:spPr>
        <p:txBody>
          <a:bodyPr wrap="none">
            <a:spAutoFit/>
          </a:bodyPr>
          <a:lstStyle/>
          <a:p>
            <a:r>
              <a:rPr lang="en-US" altLang="ja-JP" sz="1100" dirty="0" smtClean="0">
                <a:latin typeface="Meiryo UI" panose="020B0604030504040204" pitchFamily="50" charset="-128"/>
                <a:ea typeface="Meiryo UI" panose="020B0604030504040204" pitchFamily="50" charset="-128"/>
              </a:rPr>
              <a:t>* KPI</a:t>
            </a:r>
            <a:r>
              <a:rPr lang="ja-JP" altLang="en-US" sz="1100" dirty="0" smtClean="0">
                <a:latin typeface="Meiryo UI" panose="020B0604030504040204" pitchFamily="50" charset="-128"/>
                <a:ea typeface="Meiryo UI" panose="020B0604030504040204" pitchFamily="50" charset="-128"/>
              </a:rPr>
              <a:t>：重要業績評価指標</a:t>
            </a:r>
            <a:endParaRPr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91201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9819" y="2181498"/>
            <a:ext cx="4219302" cy="4467498"/>
          </a:xfrm>
          <a:prstGeom prst="rect">
            <a:avLst/>
          </a:prstGeom>
          <a:ln>
            <a:solidFill>
              <a:schemeClr val="bg1">
                <a:lumMod val="65000"/>
              </a:schemeClr>
            </a:solidFill>
          </a:ln>
        </p:spPr>
        <p:txBody>
          <a:bodyPr wrap="square">
            <a:noAutofit/>
          </a:bodyPr>
          <a:lstStyle/>
          <a:p>
            <a:pPr algn="ctr">
              <a:lnSpc>
                <a:spcPts val="1900"/>
              </a:lnSpc>
            </a:pPr>
            <a:r>
              <a:rPr lang="ja-JP" altLang="en-US" sz="1400" b="1" dirty="0">
                <a:latin typeface="Meiryo UI" panose="020B0604030504040204" pitchFamily="50" charset="-128"/>
                <a:ea typeface="Meiryo UI" panose="020B0604030504040204" pitchFamily="50" charset="-128"/>
              </a:rPr>
              <a:t>デジタルサービスをデザイン・開発するための</a:t>
            </a:r>
            <a:r>
              <a:rPr lang="en-US" altLang="ja-JP" sz="1400" b="1" dirty="0">
                <a:latin typeface="Meiryo UI" panose="020B0604030504040204" pitchFamily="50" charset="-128"/>
                <a:ea typeface="Meiryo UI" panose="020B0604030504040204" pitchFamily="50" charset="-128"/>
              </a:rPr>
              <a:t>16</a:t>
            </a:r>
            <a:r>
              <a:rPr lang="ja-JP" altLang="en-US" sz="1400" b="1" dirty="0">
                <a:latin typeface="Meiryo UI" panose="020B0604030504040204" pitchFamily="50" charset="-128"/>
                <a:ea typeface="Meiryo UI" panose="020B0604030504040204" pitchFamily="50" charset="-128"/>
              </a:rPr>
              <a:t>の原則</a:t>
            </a:r>
            <a:endParaRPr lang="en-US" altLang="ja-JP" sz="1400" b="1" dirty="0">
              <a:latin typeface="Meiryo UI" panose="020B0604030504040204" pitchFamily="50" charset="-128"/>
              <a:ea typeface="Meiryo UI" panose="020B0604030504040204" pitchFamily="50" charset="-128"/>
            </a:endParaRPr>
          </a:p>
          <a:p>
            <a:pPr>
              <a:lnSpc>
                <a:spcPts val="1900"/>
              </a:lnSpc>
            </a:pPr>
            <a:endParaRPr lang="en-US" altLang="ja-JP" sz="10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デジタルサービス標準および責任あるデータ管理への準拠</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市民を対象とする（狙う）</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目的とリソースの明確さ</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オプション分析</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単純さの原則</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アジャイル開発方法論と継続的な革新</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共有コンポーネントとサービスの再利用と提供</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統合された包括的なサービス</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メンテナンスとドキュメンテーション</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新しいサービスアーキテクチャ</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アクセシビリティと二重言語</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セキュリティ</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調達</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技術主権と無料のオープンソースソフトウェア</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データの市民主権</a:t>
            </a:r>
            <a:endParaRPr lang="en-US" altLang="ja-JP" sz="1200" dirty="0">
              <a:latin typeface="Meiryo UI" panose="020B0604030504040204" pitchFamily="50" charset="-128"/>
              <a:ea typeface="Meiryo UI" panose="020B0604030504040204" pitchFamily="50" charset="-128"/>
            </a:endParaRPr>
          </a:p>
          <a:p>
            <a:pPr marL="342900" indent="-342900">
              <a:lnSpc>
                <a:spcPts val="1900"/>
              </a:lnSpc>
              <a:buFont typeface="+mj-lt"/>
              <a:buAutoNum type="arabicPeriod"/>
            </a:pPr>
            <a:r>
              <a:rPr lang="ja-JP" altLang="en-US" sz="1200" dirty="0">
                <a:latin typeface="Meiryo UI" panose="020B0604030504040204" pitchFamily="50" charset="-128"/>
                <a:ea typeface="Meiryo UI" panose="020B0604030504040204" pitchFamily="50" charset="-128"/>
              </a:rPr>
              <a:t>データアクセスと再利用、イノベーション</a:t>
            </a:r>
            <a:endParaRPr lang="en-US" altLang="ja-JP" sz="1200" dirty="0">
              <a:latin typeface="Meiryo UI" panose="020B0604030504040204" pitchFamily="50" charset="-128"/>
              <a:ea typeface="Meiryo UI" panose="020B0604030504040204" pitchFamily="50" charset="-128"/>
            </a:endParaRPr>
          </a:p>
        </p:txBody>
      </p:sp>
      <p:cxnSp>
        <p:nvCxnSpPr>
          <p:cNvPr id="5" name="直線コネクタ 4"/>
          <p:cNvCxnSpPr/>
          <p:nvPr/>
        </p:nvCxnSpPr>
        <p:spPr>
          <a:xfrm>
            <a:off x="91441" y="556048"/>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91441" y="49314"/>
            <a:ext cx="7151065" cy="430887"/>
          </a:xfrm>
          <a:prstGeom prst="rect">
            <a:avLst/>
          </a:prstGeom>
          <a:noFill/>
        </p:spPr>
        <p:txBody>
          <a:bodyPr wrap="square" rtlCol="0">
            <a:spAutoFit/>
          </a:bodyPr>
          <a:lstStyle/>
          <a:p>
            <a:pPr algn="ctr"/>
            <a:r>
              <a:rPr kumimoji="1" lang="ja-JP" altLang="en-US" sz="2200" b="1" dirty="0" smtClean="0">
                <a:latin typeface="Meiryo UI" panose="020B0604030504040204" pitchFamily="50" charset="-128"/>
                <a:ea typeface="Meiryo UI" panose="020B0604030504040204" pitchFamily="50" charset="-128"/>
              </a:rPr>
              <a:t>■スマートシティ</a:t>
            </a:r>
            <a:r>
              <a:rPr kumimoji="1" lang="ja-JP" altLang="en-US" sz="2200" b="1" dirty="0">
                <a:latin typeface="Meiryo UI" panose="020B0604030504040204" pitchFamily="50" charset="-128"/>
                <a:ea typeface="Meiryo UI" panose="020B0604030504040204" pitchFamily="50" charset="-128"/>
              </a:rPr>
              <a:t>に</a:t>
            </a:r>
            <a:r>
              <a:rPr kumimoji="1" lang="ja-JP" altLang="en-US" sz="2200" b="1" dirty="0" smtClean="0">
                <a:latin typeface="Meiryo UI" panose="020B0604030504040204" pitchFamily="50" charset="-128"/>
                <a:ea typeface="Meiryo UI" panose="020B0604030504040204" pitchFamily="50" charset="-128"/>
              </a:rPr>
              <a:t>関する行動指針を策定する　</a:t>
            </a:r>
            <a:r>
              <a:rPr kumimoji="1" lang="en-US" altLang="ja-JP" sz="2200" b="1" dirty="0" smtClean="0">
                <a:latin typeface="Meiryo UI" panose="020B0604030504040204" pitchFamily="50" charset="-128"/>
                <a:ea typeface="Meiryo UI" panose="020B0604030504040204" pitchFamily="50" charset="-128"/>
              </a:rPr>
              <a:t>【</a:t>
            </a:r>
            <a:r>
              <a:rPr kumimoji="1" lang="ja-JP" altLang="en-US" sz="2200" b="1" dirty="0" smtClean="0">
                <a:latin typeface="Meiryo UI" panose="020B0604030504040204" pitchFamily="50" charset="-128"/>
                <a:ea typeface="Meiryo UI" panose="020B0604030504040204" pitchFamily="50" charset="-128"/>
              </a:rPr>
              <a:t>ガイドライン</a:t>
            </a:r>
            <a:r>
              <a:rPr kumimoji="1" lang="en-US" altLang="ja-JP" sz="2200" b="1" dirty="0" smtClean="0">
                <a:latin typeface="Meiryo UI" panose="020B0604030504040204" pitchFamily="50" charset="-128"/>
                <a:ea typeface="Meiryo UI" panose="020B0604030504040204" pitchFamily="50" charset="-128"/>
              </a:rPr>
              <a:t>】</a:t>
            </a:r>
            <a:endParaRPr kumimoji="1" lang="ja-JP" altLang="en-US" sz="2200" b="1" dirty="0">
              <a:latin typeface="Meiryo UI" panose="020B0604030504040204" pitchFamily="50" charset="-128"/>
              <a:ea typeface="Meiryo UI" panose="020B0604030504040204" pitchFamily="50" charset="-128"/>
            </a:endParaRPr>
          </a:p>
        </p:txBody>
      </p:sp>
      <p:sp>
        <p:nvSpPr>
          <p:cNvPr id="7" name="正方形/長方形 6"/>
          <p:cNvSpPr/>
          <p:nvPr/>
        </p:nvSpPr>
        <p:spPr>
          <a:xfrm>
            <a:off x="4669972" y="2181497"/>
            <a:ext cx="4291149" cy="4467499"/>
          </a:xfrm>
          <a:prstGeom prst="rect">
            <a:avLst/>
          </a:prstGeom>
          <a:ln>
            <a:solidFill>
              <a:schemeClr val="bg1">
                <a:lumMod val="65000"/>
              </a:schemeClr>
            </a:solidFill>
          </a:ln>
        </p:spPr>
        <p:txBody>
          <a:bodyPr wrap="square">
            <a:noAutofit/>
          </a:bodyPr>
          <a:lstStyle/>
          <a:p>
            <a:pPr algn="ctr">
              <a:lnSpc>
                <a:spcPts val="1800"/>
              </a:lnSpc>
            </a:pPr>
            <a:r>
              <a:rPr lang="ja-JP" altLang="en-US" sz="1400" b="1" dirty="0">
                <a:latin typeface="Meiryo UI" panose="020B0604030504040204" pitchFamily="50" charset="-128"/>
                <a:ea typeface="Meiryo UI" panose="020B0604030504040204" pitchFamily="50" charset="-128"/>
              </a:rPr>
              <a:t>信頼あるスマート・シティの</a:t>
            </a:r>
            <a:r>
              <a:rPr lang="ja-JP" altLang="en-US" sz="1400" b="1" dirty="0" smtClean="0">
                <a:latin typeface="Meiryo UI" panose="020B0604030504040204" pitchFamily="50" charset="-128"/>
                <a:ea typeface="Meiryo UI" panose="020B0604030504040204" pitchFamily="50" charset="-128"/>
              </a:rPr>
              <a:t>原則</a:t>
            </a:r>
            <a:endParaRPr lang="en-US" altLang="ja-JP" sz="1400" b="1" dirty="0">
              <a:latin typeface="Meiryo UI" panose="020B0604030504040204" pitchFamily="50" charset="-128"/>
              <a:ea typeface="Meiryo UI" panose="020B0604030504040204" pitchFamily="50" charset="-128"/>
            </a:endParaRPr>
          </a:p>
          <a:p>
            <a:pPr algn="ctr">
              <a:lnSpc>
                <a:spcPts val="1800"/>
              </a:lnSpc>
            </a:pPr>
            <a:endParaRPr lang="en-US" altLang="ja-JP" sz="1400" b="1" dirty="0">
              <a:latin typeface="Meiryo UI" panose="020B0604030504040204" pitchFamily="50" charset="-128"/>
              <a:ea typeface="Meiryo UI" panose="020B0604030504040204" pitchFamily="50" charset="-128"/>
            </a:endParaRPr>
          </a:p>
          <a:p>
            <a:pPr marL="342900" indent="-342900">
              <a:lnSpc>
                <a:spcPts val="1800"/>
              </a:lnSpc>
              <a:buFont typeface="+mj-lt"/>
              <a:buAutoNum type="arabicPeriod"/>
            </a:pPr>
            <a:r>
              <a:rPr lang="ja-JP" altLang="en-US" sz="1200" dirty="0">
                <a:latin typeface="Meiryo UI" panose="020B0604030504040204" pitchFamily="50" charset="-128"/>
                <a:ea typeface="Meiryo UI" panose="020B0604030504040204" pitchFamily="50" charset="-128"/>
              </a:rPr>
              <a:t>市の街路や公共空間において新たなスマート技術を活用する際、本市は、収集・使用するあらゆるデータや情報について、「誰が、何を、どこで、いつ、なぜ」について公開し、透明性を確保することを約束します。</a:t>
            </a:r>
            <a:endParaRPr lang="en-US" altLang="ja-JP" sz="1200" dirty="0">
              <a:latin typeface="Meiryo UI" panose="020B0604030504040204" pitchFamily="50" charset="-128"/>
              <a:ea typeface="Meiryo UI" panose="020B0604030504040204" pitchFamily="50" charset="-128"/>
            </a:endParaRPr>
          </a:p>
          <a:p>
            <a:pPr marL="342900" indent="-342900">
              <a:lnSpc>
                <a:spcPts val="1800"/>
              </a:lnSpc>
              <a:buFont typeface="+mj-lt"/>
              <a:buAutoNum type="arabicPeriod"/>
            </a:pPr>
            <a:r>
              <a:rPr lang="ja-JP" altLang="en-US" sz="1200" dirty="0">
                <a:latin typeface="Meiryo UI" panose="020B0604030504040204" pitchFamily="50" charset="-128"/>
                <a:ea typeface="Meiryo UI" panose="020B0604030504040204" pitchFamily="50" charset="-128"/>
              </a:rPr>
              <a:t>本市は、</a:t>
            </a:r>
            <a:r>
              <a:rPr lang="en-US" altLang="ja-JP" sz="1200" dirty="0" err="1">
                <a:latin typeface="Meiryo UI" panose="020B0604030504040204" pitchFamily="50" charset="-128"/>
                <a:ea typeface="Meiryo UI" panose="020B0604030504040204" pitchFamily="50" charset="-128"/>
              </a:rPr>
              <a:t>IoT</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およびリアルタイムデータを取り込み、保存し、検証し、利用できるようにする際、公共の利益を最大限にする方法で行うことを保証します。</a:t>
            </a:r>
            <a:endParaRPr lang="en-US" altLang="ja-JP" sz="1200" dirty="0">
              <a:latin typeface="Meiryo UI" panose="020B0604030504040204" pitchFamily="50" charset="-128"/>
              <a:ea typeface="Meiryo UI" panose="020B0604030504040204" pitchFamily="50" charset="-128"/>
            </a:endParaRPr>
          </a:p>
          <a:p>
            <a:pPr marL="342900" indent="-342900">
              <a:lnSpc>
                <a:spcPts val="1800"/>
              </a:lnSpc>
              <a:buFont typeface="+mj-lt"/>
              <a:buAutoNum type="arabicPeriod"/>
            </a:pPr>
            <a:r>
              <a:rPr lang="ja-JP" altLang="en-US" sz="1200" dirty="0">
                <a:latin typeface="Meiryo UI" panose="020B0604030504040204" pitchFamily="50" charset="-128"/>
                <a:ea typeface="Meiryo UI" panose="020B0604030504040204" pitchFamily="50" charset="-128"/>
              </a:rPr>
              <a:t>本市は、公有財産から得られる価値および利益を活用するために、</a:t>
            </a:r>
            <a:r>
              <a:rPr lang="en-US" altLang="ja-JP" sz="1200" dirty="0" err="1">
                <a:latin typeface="Meiryo UI" panose="020B0604030504040204" pitchFamily="50" charset="-128"/>
                <a:ea typeface="Meiryo UI" panose="020B0604030504040204" pitchFamily="50" charset="-128"/>
              </a:rPr>
              <a:t>IoT</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機器やネットワーク、インフラを効率よく、責任をもって、かつ安全な方法で設置し、使用し、維持し、そして破棄します。</a:t>
            </a:r>
            <a:endParaRPr lang="en-US" altLang="ja-JP" sz="1200" dirty="0">
              <a:latin typeface="Meiryo UI" panose="020B0604030504040204" pitchFamily="50" charset="-128"/>
              <a:ea typeface="Meiryo UI" panose="020B0604030504040204" pitchFamily="50" charset="-128"/>
            </a:endParaRPr>
          </a:p>
          <a:p>
            <a:pPr marL="342900" indent="-342900">
              <a:lnSpc>
                <a:spcPts val="1800"/>
              </a:lnSpc>
              <a:buFont typeface="+mj-lt"/>
              <a:buAutoNum type="arabicPeriod"/>
            </a:pPr>
            <a:r>
              <a:rPr lang="ja-JP" altLang="en-US" sz="1200" dirty="0">
                <a:latin typeface="Meiryo UI" panose="020B0604030504040204" pitchFamily="50" charset="-128"/>
                <a:ea typeface="Meiryo UI" panose="020B0604030504040204" pitchFamily="50" charset="-128"/>
              </a:rPr>
              <a:t>本市は、市民を守るため、サービスの整合性を確保するため、そして回復力を最大限にするために、</a:t>
            </a:r>
            <a:r>
              <a:rPr lang="en-US" altLang="ja-JP" sz="1200" dirty="0" err="1">
                <a:latin typeface="Meiryo UI" panose="020B0604030504040204" pitchFamily="50" charset="-128"/>
                <a:ea typeface="Meiryo UI" panose="020B0604030504040204" pitchFamily="50" charset="-128"/>
              </a:rPr>
              <a:t>IoT</a:t>
            </a:r>
            <a:r>
              <a:rPr lang="ja-JP" altLang="en-US" sz="1200" dirty="0">
                <a:latin typeface="Meiryo UI" panose="020B0604030504040204" pitchFamily="50" charset="-128"/>
                <a:ea typeface="Meiryo UI" panose="020B0604030504040204" pitchFamily="50" charset="-128"/>
              </a:rPr>
              <a:t>システムを設計し、運用します。</a:t>
            </a:r>
            <a:endParaRPr lang="en-US" altLang="ja-JP" sz="1200" dirty="0">
              <a:latin typeface="Meiryo UI" panose="020B0604030504040204" pitchFamily="50" charset="-128"/>
              <a:ea typeface="Meiryo UI" panose="020B0604030504040204" pitchFamily="50" charset="-128"/>
            </a:endParaRPr>
          </a:p>
          <a:p>
            <a:pPr marL="342900" indent="-342900">
              <a:lnSpc>
                <a:spcPts val="1800"/>
              </a:lnSpc>
              <a:buFont typeface="+mj-lt"/>
              <a:buAutoNum type="arabicPeriod"/>
            </a:pPr>
            <a:r>
              <a:rPr lang="ja-JP" altLang="en-US" sz="1200" dirty="0">
                <a:latin typeface="Meiryo UI" panose="020B0604030504040204" pitchFamily="50" charset="-128"/>
                <a:ea typeface="Meiryo UI" panose="020B0604030504040204" pitchFamily="50" charset="-128"/>
              </a:rPr>
              <a:t>本市は、私たちの都市がよりよく、より迅速に運営し続けることを確保するために、運営工程の合理化</a:t>
            </a:r>
            <a:r>
              <a:rPr lang="ja-JP" altLang="en-US" sz="1200" dirty="0" smtClean="0">
                <a:latin typeface="Meiryo UI" panose="020B0604030504040204" pitchFamily="50" charset="-128"/>
                <a:ea typeface="Meiryo UI" panose="020B0604030504040204" pitchFamily="50" charset="-128"/>
              </a:rPr>
              <a:t>並び</a:t>
            </a:r>
            <a:r>
              <a:rPr lang="ja-JP" altLang="en-US" sz="1200" dirty="0">
                <a:latin typeface="Meiryo UI" panose="020B0604030504040204" pitchFamily="50" charset="-128"/>
                <a:ea typeface="Meiryo UI" panose="020B0604030504040204" pitchFamily="50" charset="-128"/>
              </a:rPr>
              <a:t>に財政面、運営面、そして環境面における持続可能性を確保することを約束します。</a:t>
            </a:r>
            <a:endParaRPr lang="en-US" altLang="ja-JP" sz="1200" dirty="0">
              <a:latin typeface="Meiryo UI" panose="020B0604030504040204" pitchFamily="50" charset="-128"/>
              <a:ea typeface="Meiryo UI" panose="020B0604030504040204" pitchFamily="50" charset="-128"/>
            </a:endParaRPr>
          </a:p>
        </p:txBody>
      </p:sp>
      <p:sp>
        <p:nvSpPr>
          <p:cNvPr id="2" name="正方形/長方形 1"/>
          <p:cNvSpPr/>
          <p:nvPr/>
        </p:nvSpPr>
        <p:spPr>
          <a:xfrm>
            <a:off x="4669972" y="678063"/>
            <a:ext cx="4291148"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ニューヨーク市提唱</a:t>
            </a:r>
            <a:r>
              <a:rPr lang="ja-JP" altLang="en-US" sz="1600" dirty="0" smtClean="0">
                <a:latin typeface="Meiryo UI" panose="020B0604030504040204" pitchFamily="50" charset="-128"/>
                <a:ea typeface="Meiryo UI" panose="020B0604030504040204" pitchFamily="50" charset="-128"/>
              </a:rPr>
              <a:t>の</a:t>
            </a:r>
            <a:r>
              <a:rPr lang="en-US" altLang="ja-JP" sz="1600" dirty="0" err="1" smtClean="0">
                <a:latin typeface="Meiryo UI" panose="020B0604030504040204" pitchFamily="50" charset="-128"/>
                <a:ea typeface="Meiryo UI" panose="020B0604030504040204" pitchFamily="50" charset="-128"/>
              </a:rPr>
              <a:t>IoT</a:t>
            </a:r>
            <a:r>
              <a:rPr lang="ja-JP" altLang="en-US" sz="1600" dirty="0" smtClean="0">
                <a:latin typeface="Meiryo UI" panose="020B0604030504040204" pitchFamily="50" charset="-128"/>
                <a:ea typeface="Meiryo UI" panose="020B0604030504040204" pitchFamily="50" charset="-128"/>
              </a:rPr>
              <a:t>ガイドライン</a:t>
            </a:r>
            <a:r>
              <a:rPr lang="en-US" altLang="ja-JP" sz="1600" dirty="0">
                <a:latin typeface="Meiryo UI" panose="020B0604030504040204" pitchFamily="50" charset="-128"/>
                <a:ea typeface="Meiryo UI" panose="020B0604030504040204" pitchFamily="50" charset="-128"/>
              </a:rPr>
              <a:t>】</a:t>
            </a:r>
          </a:p>
        </p:txBody>
      </p:sp>
      <p:sp>
        <p:nvSpPr>
          <p:cNvPr id="8" name="正方形/長方形 7"/>
          <p:cNvSpPr/>
          <p:nvPr/>
        </p:nvSpPr>
        <p:spPr>
          <a:xfrm>
            <a:off x="169819" y="678063"/>
            <a:ext cx="4173582" cy="338554"/>
          </a:xfrm>
          <a:prstGeom prst="rect">
            <a:avLst/>
          </a:prstGeom>
          <a:solidFill>
            <a:schemeClr val="bg1">
              <a:lumMod val="95000"/>
            </a:schemeClr>
          </a:solidFill>
          <a:ln>
            <a:solidFill>
              <a:schemeClr val="tx1">
                <a:lumMod val="50000"/>
                <a:lumOff val="50000"/>
              </a:schemeClr>
            </a:solidFill>
          </a:ln>
        </p:spPr>
        <p:txBody>
          <a:bodyPr wrap="square">
            <a:spAutoFit/>
          </a:bodyPr>
          <a:lstStyle/>
          <a:p>
            <a:pPr algn="ct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バルセロナのガイドライン</a:t>
            </a:r>
            <a:r>
              <a:rPr lang="en-US" altLang="ja-JP" sz="1600" dirty="0">
                <a:latin typeface="Meiryo UI" panose="020B0604030504040204" pitchFamily="50" charset="-128"/>
                <a:ea typeface="Meiryo UI" panose="020B0604030504040204" pitchFamily="50" charset="-128"/>
              </a:rPr>
              <a:t>】</a:t>
            </a:r>
          </a:p>
        </p:txBody>
      </p:sp>
      <p:sp>
        <p:nvSpPr>
          <p:cNvPr id="9" name="正方形/長方形 8"/>
          <p:cNvSpPr/>
          <p:nvPr/>
        </p:nvSpPr>
        <p:spPr>
          <a:xfrm>
            <a:off x="4669972" y="1090508"/>
            <a:ext cx="4291149" cy="1031051"/>
          </a:xfrm>
          <a:prstGeom prst="rect">
            <a:avLst/>
          </a:prstGeom>
        </p:spPr>
        <p:txBody>
          <a:bodyPr wrap="square">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今後、社会的に利用の増加が見込まれる</a:t>
            </a:r>
            <a:r>
              <a:rPr lang="en-US" altLang="ja-JP" sz="1100" dirty="0" err="1">
                <a:latin typeface="Meiryo UI" panose="020B0604030504040204" pitchFamily="50" charset="-128"/>
                <a:ea typeface="Meiryo UI" panose="020B0604030504040204" pitchFamily="50" charset="-128"/>
              </a:rPr>
              <a:t>IoT</a:t>
            </a:r>
            <a:r>
              <a:rPr lang="ja-JP" altLang="en-US" sz="1100" dirty="0">
                <a:latin typeface="Meiryo UI" panose="020B0604030504040204" pitchFamily="50" charset="-128"/>
                <a:ea typeface="Meiryo UI" panose="020B0604030504040204" pitchFamily="50" charset="-128"/>
              </a:rPr>
              <a:t>の活用に関して、「行政が</a:t>
            </a:r>
            <a:r>
              <a:rPr lang="en-US" altLang="ja-JP" sz="1100" dirty="0" err="1">
                <a:latin typeface="Meiryo UI" panose="020B0604030504040204" pitchFamily="50" charset="-128"/>
                <a:ea typeface="Meiryo UI" panose="020B0604030504040204" pitchFamily="50" charset="-128"/>
              </a:rPr>
              <a:t>IoT</a:t>
            </a:r>
            <a:r>
              <a:rPr lang="ja-JP" altLang="en-US" sz="1100" dirty="0">
                <a:latin typeface="Meiryo UI" panose="020B0604030504040204" pitchFamily="50" charset="-128"/>
                <a:ea typeface="Meiryo UI" panose="020B0604030504040204" pitchFamily="50" charset="-128"/>
              </a:rPr>
              <a:t>に関する方針や手続きを策定する際に共通となる枠組みを提供すること」などを定めている。</a:t>
            </a:r>
            <a:endParaRPr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en-US" altLang="ja-JP" sz="6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ニューヨーク市が提唱し、アメリカ国内の</a:t>
            </a:r>
            <a:r>
              <a:rPr lang="en-US" altLang="ja-JP" sz="1100" dirty="0">
                <a:latin typeface="Meiryo UI" panose="020B0604030504040204" pitchFamily="50" charset="-128"/>
                <a:ea typeface="Meiryo UI" panose="020B0604030504040204" pitchFamily="50" charset="-128"/>
              </a:rPr>
              <a:t>20</a:t>
            </a:r>
            <a:r>
              <a:rPr lang="ja-JP" altLang="en-US" sz="1100" dirty="0">
                <a:latin typeface="Meiryo UI" panose="020B0604030504040204" pitchFamily="50" charset="-128"/>
                <a:ea typeface="Meiryo UI" panose="020B0604030504040204" pitchFamily="50" charset="-128"/>
              </a:rPr>
              <a:t>都市以上、世界で</a:t>
            </a:r>
            <a:r>
              <a:rPr lang="en-US" altLang="ja-JP" sz="1100" dirty="0">
                <a:latin typeface="Meiryo UI" panose="020B0604030504040204" pitchFamily="50" charset="-128"/>
                <a:ea typeface="Meiryo UI" panose="020B0604030504040204" pitchFamily="50" charset="-128"/>
              </a:rPr>
              <a:t>12</a:t>
            </a:r>
            <a:r>
              <a:rPr lang="ja-JP" altLang="en-US" sz="1100" dirty="0">
                <a:latin typeface="Meiryo UI" panose="020B0604030504040204" pitchFamily="50" charset="-128"/>
                <a:ea typeface="Meiryo UI" panose="020B0604030504040204" pitchFamily="50" charset="-128"/>
              </a:rPr>
              <a:t>ヶ国</a:t>
            </a:r>
            <a:r>
              <a:rPr lang="en-US" altLang="ja-JP" sz="1100" dirty="0">
                <a:latin typeface="Meiryo UI" panose="020B0604030504040204" pitchFamily="50" charset="-128"/>
                <a:ea typeface="Meiryo UI" panose="020B0604030504040204" pitchFamily="50" charset="-128"/>
              </a:rPr>
              <a:t>15</a:t>
            </a:r>
            <a:r>
              <a:rPr lang="ja-JP" altLang="en-US" sz="1100" dirty="0">
                <a:latin typeface="Meiryo UI" panose="020B0604030504040204" pitchFamily="50" charset="-128"/>
                <a:ea typeface="Meiryo UI" panose="020B0604030504040204" pitchFamily="50" charset="-128"/>
              </a:rPr>
              <a:t>都市が参画。大阪市も参画している。</a:t>
            </a:r>
          </a:p>
        </p:txBody>
      </p:sp>
      <p:sp>
        <p:nvSpPr>
          <p:cNvPr id="10" name="正方形/長方形 9"/>
          <p:cNvSpPr/>
          <p:nvPr/>
        </p:nvSpPr>
        <p:spPr>
          <a:xfrm>
            <a:off x="169819" y="1138631"/>
            <a:ext cx="4291149" cy="769441"/>
          </a:xfrm>
          <a:prstGeom prst="rect">
            <a:avLst/>
          </a:prstGeom>
        </p:spPr>
        <p:txBody>
          <a:bodyPr wrap="square">
            <a:spAutoFit/>
          </a:bodyPr>
          <a:lstStyle/>
          <a:p>
            <a:pPr marL="171450" indent="-171450">
              <a:buFont typeface="Arial" panose="020B0604020202020204" pitchFamily="34" charset="0"/>
              <a:buChar char="•"/>
            </a:pPr>
            <a:r>
              <a:rPr lang="ja-JP" altLang="en-US" sz="1100" dirty="0">
                <a:latin typeface="Meiryo UI" panose="020B0604030504040204" pitchFamily="50" charset="-128"/>
                <a:ea typeface="Meiryo UI" panose="020B0604030504040204" pitchFamily="50" charset="-128"/>
              </a:rPr>
              <a:t>バルセロナでは、デジタルサービススタンダードにより、ユーザーのニーズの把握やオープンスタンダードを使用する等を定めた</a:t>
            </a:r>
            <a:r>
              <a:rPr lang="en-US" altLang="ja-JP" sz="1100" dirty="0">
                <a:latin typeface="Meiryo UI" panose="020B0604030504040204" pitchFamily="50" charset="-128"/>
                <a:ea typeface="Meiryo UI" panose="020B0604030504040204" pitchFamily="50" charset="-128"/>
              </a:rPr>
              <a:t>16</a:t>
            </a:r>
            <a:r>
              <a:rPr lang="ja-JP" altLang="en-US" sz="1100" dirty="0">
                <a:latin typeface="Meiryo UI" panose="020B0604030504040204" pitchFamily="50" charset="-128"/>
                <a:ea typeface="Meiryo UI" panose="020B0604030504040204" pitchFamily="50" charset="-128"/>
              </a:rPr>
              <a:t>条からなる方針を示し</a:t>
            </a:r>
            <a:r>
              <a:rPr lang="ja-JP" altLang="en-US" sz="1100" dirty="0" smtClean="0">
                <a:latin typeface="Meiryo UI" panose="020B0604030504040204" pitchFamily="50" charset="-128"/>
                <a:ea typeface="Meiryo UI" panose="020B0604030504040204" pitchFamily="50" charset="-128"/>
              </a:rPr>
              <a:t>、①実践技術コード、②アジャイル手法、②技術主権　など、</a:t>
            </a:r>
            <a:r>
              <a:rPr lang="en-US" altLang="ja-JP" sz="1100" dirty="0" smtClean="0">
                <a:latin typeface="Meiryo UI" panose="020B0604030504040204" pitchFamily="50" charset="-128"/>
                <a:ea typeface="Meiryo UI" panose="020B0604030504040204" pitchFamily="50" charset="-128"/>
              </a:rPr>
              <a:t>6</a:t>
            </a:r>
            <a:r>
              <a:rPr lang="ja-JP" altLang="en-US" sz="1100" dirty="0" err="1">
                <a:latin typeface="Meiryo UI" panose="020B0604030504040204" pitchFamily="50" charset="-128"/>
                <a:ea typeface="Meiryo UI" panose="020B0604030504040204" pitchFamily="50" charset="-128"/>
              </a:rPr>
              <a:t>つの</a:t>
            </a:r>
            <a:r>
              <a:rPr lang="ja-JP" altLang="en-US" sz="1100" dirty="0">
                <a:latin typeface="Meiryo UI" panose="020B0604030504040204" pitchFamily="50" charset="-128"/>
                <a:ea typeface="Meiryo UI" panose="020B0604030504040204" pitchFamily="50" charset="-128"/>
              </a:rPr>
              <a:t>レポートを提示している。</a:t>
            </a:r>
          </a:p>
        </p:txBody>
      </p:sp>
      <p:sp>
        <p:nvSpPr>
          <p:cNvPr id="3" name="スライド番号プレースホルダー 2">
            <a:extLst>
              <a:ext uri="{FF2B5EF4-FFF2-40B4-BE49-F238E27FC236}">
                <a16:creationId xmlns:a16="http://schemas.microsoft.com/office/drawing/2014/main" id="{145B895D-08B2-46C1-B4DB-4CBE395D10A8}"/>
              </a:ext>
            </a:extLst>
          </p:cNvPr>
          <p:cNvSpPr>
            <a:spLocks noGrp="1"/>
          </p:cNvSpPr>
          <p:nvPr>
            <p:ph type="sldNum" sz="quarter" idx="12"/>
          </p:nvPr>
        </p:nvSpPr>
        <p:spPr>
          <a:xfrm>
            <a:off x="6903720" y="6572840"/>
            <a:ext cx="2057400" cy="244863"/>
          </a:xfrm>
        </p:spPr>
        <p:txBody>
          <a:bodyPr>
            <a:noAutofit/>
          </a:bodyPr>
          <a:lstStyle/>
          <a:p>
            <a:fld id="{16CAA1F7-03B4-4FB3-9DB5-91F3A0C0A1B4}" type="slidenum">
              <a:rPr kumimoji="1" lang="ja-JP" altLang="en-US" sz="1200" smtClean="0"/>
              <a:t>31</a:t>
            </a:fld>
            <a:endParaRPr kumimoji="1" lang="ja-JP" altLang="en-US" sz="1200"/>
          </a:p>
        </p:txBody>
      </p:sp>
    </p:spTree>
    <p:extLst>
      <p:ext uri="{BB962C8B-B14F-4D97-AF65-F5344CB8AC3E}">
        <p14:creationId xmlns:p14="http://schemas.microsoft.com/office/powerpoint/2010/main" val="2678600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6216C573-3DE4-4F94-973F-89080D4FAB73}"/>
              </a:ext>
            </a:extLst>
          </p:cNvPr>
          <p:cNvSpPr txBox="1"/>
          <p:nvPr/>
        </p:nvSpPr>
        <p:spPr>
          <a:xfrm>
            <a:off x="2969287" y="2517112"/>
            <a:ext cx="3433953" cy="1107996"/>
          </a:xfrm>
          <a:prstGeom prst="rect">
            <a:avLst/>
          </a:prstGeom>
          <a:noFill/>
        </p:spPr>
        <p:txBody>
          <a:bodyPr wrap="none" rtlCol="0">
            <a:spAutoFit/>
          </a:bodyPr>
          <a:lstStyle/>
          <a:p>
            <a:r>
              <a:rPr kumimoji="1" lang="en-US" altLang="ja-JP" sz="6600" dirty="0"/>
              <a:t>Appendix</a:t>
            </a:r>
            <a:endParaRPr kumimoji="1" lang="ja-JP" altLang="en-US" sz="6600" dirty="0"/>
          </a:p>
        </p:txBody>
      </p:sp>
    </p:spTree>
    <p:extLst>
      <p:ext uri="{BB962C8B-B14F-4D97-AF65-F5344CB8AC3E}">
        <p14:creationId xmlns:p14="http://schemas.microsoft.com/office/powerpoint/2010/main" val="2380157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86600" y="6451656"/>
            <a:ext cx="2057400" cy="365125"/>
          </a:xfrm>
        </p:spPr>
        <p:txBody>
          <a:bodyPr>
            <a:normAutofit/>
          </a:bodyPr>
          <a:lstStyle/>
          <a:p>
            <a:fld id="{16CAA1F7-03B4-4FB3-9DB5-91F3A0C0A1B4}" type="slidenum">
              <a:rPr kumimoji="1" lang="ja-JP" altLang="en-US" sz="1200" smtClean="0"/>
              <a:t>33</a:t>
            </a:fld>
            <a:endParaRPr kumimoji="1" lang="ja-JP" altLang="en-US" sz="1200"/>
          </a:p>
        </p:txBody>
      </p:sp>
      <p:pic>
        <p:nvPicPr>
          <p:cNvPr id="5" name="図 4">
            <a:extLst>
              <a:ext uri="{FF2B5EF4-FFF2-40B4-BE49-F238E27FC236}">
                <a16:creationId xmlns:a16="http://schemas.microsoft.com/office/drawing/2014/main" id="{3D22F53A-074E-45BF-9F02-CB94AAF8BFFC}"/>
              </a:ext>
            </a:extLst>
          </p:cNvPr>
          <p:cNvPicPr>
            <a:picLocks noChangeAspect="1"/>
          </p:cNvPicPr>
          <p:nvPr/>
        </p:nvPicPr>
        <p:blipFill rotWithShape="1">
          <a:blip r:embed="rId2"/>
          <a:srcRect l="22033" t="37117" r="28242" b="8401"/>
          <a:stretch/>
        </p:blipFill>
        <p:spPr>
          <a:xfrm>
            <a:off x="-26125" y="2369638"/>
            <a:ext cx="5184940" cy="3597946"/>
          </a:xfrm>
          <a:prstGeom prst="rect">
            <a:avLst/>
          </a:prstGeom>
        </p:spPr>
      </p:pic>
      <p:sp>
        <p:nvSpPr>
          <p:cNvPr id="6" name="テキスト ボックス 5">
            <a:extLst>
              <a:ext uri="{FF2B5EF4-FFF2-40B4-BE49-F238E27FC236}">
                <a16:creationId xmlns:a16="http://schemas.microsoft.com/office/drawing/2014/main" id="{2074E2FD-6418-4B9C-BE56-3AA5DE0736E4}"/>
              </a:ext>
            </a:extLst>
          </p:cNvPr>
          <p:cNvSpPr txBox="1"/>
          <p:nvPr/>
        </p:nvSpPr>
        <p:spPr>
          <a:xfrm>
            <a:off x="1893020" y="2877562"/>
            <a:ext cx="453970"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認知</a:t>
            </a:r>
          </a:p>
        </p:txBody>
      </p:sp>
      <p:sp>
        <p:nvSpPr>
          <p:cNvPr id="7" name="テキスト ボックス 6">
            <a:extLst>
              <a:ext uri="{FF2B5EF4-FFF2-40B4-BE49-F238E27FC236}">
                <a16:creationId xmlns:a16="http://schemas.microsoft.com/office/drawing/2014/main" id="{A960FEB0-7413-4E44-9A9D-B272F415D2C6}"/>
              </a:ext>
            </a:extLst>
          </p:cNvPr>
          <p:cNvSpPr txBox="1"/>
          <p:nvPr/>
        </p:nvSpPr>
        <p:spPr>
          <a:xfrm>
            <a:off x="2972766" y="2877562"/>
            <a:ext cx="453970"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利用</a:t>
            </a:r>
          </a:p>
        </p:txBody>
      </p:sp>
      <p:sp>
        <p:nvSpPr>
          <p:cNvPr id="8" name="テキスト ボックス 7">
            <a:extLst>
              <a:ext uri="{FF2B5EF4-FFF2-40B4-BE49-F238E27FC236}">
                <a16:creationId xmlns:a16="http://schemas.microsoft.com/office/drawing/2014/main" id="{670ACB3B-EF1B-4376-B0A6-CE90D1135403}"/>
              </a:ext>
            </a:extLst>
          </p:cNvPr>
          <p:cNvSpPr txBox="1"/>
          <p:nvPr/>
        </p:nvSpPr>
        <p:spPr>
          <a:xfrm>
            <a:off x="4449534" y="2877562"/>
            <a:ext cx="453970" cy="253916"/>
          </a:xfrm>
          <a:prstGeom prst="rect">
            <a:avLst/>
          </a:prstGeom>
          <a:noFill/>
        </p:spPr>
        <p:txBody>
          <a:bodyPr wrap="none" rtlCol="0">
            <a:spAutoFit/>
          </a:bodyPr>
          <a:lstStyle/>
          <a:p>
            <a:r>
              <a:rPr kumimoji="1" lang="ja-JP" altLang="en-US" sz="1050" b="1" dirty="0">
                <a:latin typeface="Meiryo UI" panose="020B0604030504040204" pitchFamily="50" charset="-128"/>
                <a:ea typeface="Meiryo UI" panose="020B0604030504040204" pitchFamily="50" charset="-128"/>
              </a:rPr>
              <a:t>満足</a:t>
            </a:r>
          </a:p>
        </p:txBody>
      </p:sp>
      <p:sp>
        <p:nvSpPr>
          <p:cNvPr id="9" name="テキスト ボックス 8">
            <a:extLst>
              <a:ext uri="{FF2B5EF4-FFF2-40B4-BE49-F238E27FC236}">
                <a16:creationId xmlns:a16="http://schemas.microsoft.com/office/drawing/2014/main" id="{8706FF12-6D7E-4771-BEA8-1CF00428EDBC}"/>
              </a:ext>
            </a:extLst>
          </p:cNvPr>
          <p:cNvSpPr txBox="1"/>
          <p:nvPr/>
        </p:nvSpPr>
        <p:spPr>
          <a:xfrm>
            <a:off x="2208699" y="4505455"/>
            <a:ext cx="707245"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セキュリティ</a:t>
            </a:r>
          </a:p>
        </p:txBody>
      </p:sp>
      <p:sp>
        <p:nvSpPr>
          <p:cNvPr id="10" name="テキスト ボックス 9">
            <a:extLst>
              <a:ext uri="{FF2B5EF4-FFF2-40B4-BE49-F238E27FC236}">
                <a16:creationId xmlns:a16="http://schemas.microsoft.com/office/drawing/2014/main" id="{972DE55B-953F-4980-BF87-1412FD903B17}"/>
              </a:ext>
            </a:extLst>
          </p:cNvPr>
          <p:cNvSpPr txBox="1"/>
          <p:nvPr/>
        </p:nvSpPr>
        <p:spPr>
          <a:xfrm>
            <a:off x="3452862" y="4505455"/>
            <a:ext cx="657552"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ヘルスケア</a:t>
            </a:r>
          </a:p>
        </p:txBody>
      </p:sp>
      <p:sp>
        <p:nvSpPr>
          <p:cNvPr id="11" name="テキスト ボックス 10">
            <a:extLst>
              <a:ext uri="{FF2B5EF4-FFF2-40B4-BE49-F238E27FC236}">
                <a16:creationId xmlns:a16="http://schemas.microsoft.com/office/drawing/2014/main" id="{3499F31E-3BC7-4897-9FDD-2AE18E7A0182}"/>
              </a:ext>
            </a:extLst>
          </p:cNvPr>
          <p:cNvSpPr txBox="1"/>
          <p:nvPr/>
        </p:nvSpPr>
        <p:spPr>
          <a:xfrm>
            <a:off x="1677747" y="3431007"/>
            <a:ext cx="612668"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モビリティ</a:t>
            </a:r>
          </a:p>
        </p:txBody>
      </p:sp>
      <p:sp>
        <p:nvSpPr>
          <p:cNvPr id="12" name="テキスト ボックス 11">
            <a:extLst>
              <a:ext uri="{FF2B5EF4-FFF2-40B4-BE49-F238E27FC236}">
                <a16:creationId xmlns:a16="http://schemas.microsoft.com/office/drawing/2014/main" id="{AE2577F9-5522-40C2-9361-1047C1A4CCE8}"/>
              </a:ext>
            </a:extLst>
          </p:cNvPr>
          <p:cNvSpPr txBox="1"/>
          <p:nvPr/>
        </p:nvSpPr>
        <p:spPr>
          <a:xfrm>
            <a:off x="3711062" y="4962249"/>
            <a:ext cx="1317990" cy="230832"/>
          </a:xfrm>
          <a:prstGeom prst="rect">
            <a:avLst/>
          </a:prstGeom>
          <a:noFill/>
        </p:spPr>
        <p:txBody>
          <a:bodyPr wrap="none" rtlCol="0">
            <a:spAutoFit/>
          </a:bodyPr>
          <a:lstStyle/>
          <a:p>
            <a:pPr algn="r"/>
            <a:r>
              <a:rPr kumimoji="1" lang="ja-JP" altLang="en-US" sz="900" b="1" dirty="0">
                <a:latin typeface="Meiryo UI" panose="020B0604030504040204" pitchFamily="50" charset="-128"/>
                <a:ea typeface="Meiryo UI" panose="020B0604030504040204" pitchFamily="50" charset="-128"/>
              </a:rPr>
              <a:t>オープンデータ　ポータル</a:t>
            </a:r>
          </a:p>
        </p:txBody>
      </p:sp>
      <p:sp>
        <p:nvSpPr>
          <p:cNvPr id="13" name="テキスト ボックス 12">
            <a:extLst>
              <a:ext uri="{FF2B5EF4-FFF2-40B4-BE49-F238E27FC236}">
                <a16:creationId xmlns:a16="http://schemas.microsoft.com/office/drawing/2014/main" id="{7BC86296-2450-4340-9532-D4AFECEE2310}"/>
              </a:ext>
            </a:extLst>
          </p:cNvPr>
          <p:cNvSpPr txBox="1"/>
          <p:nvPr/>
        </p:nvSpPr>
        <p:spPr>
          <a:xfrm>
            <a:off x="2826554" y="3417944"/>
            <a:ext cx="800219"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ユーティリティ</a:t>
            </a:r>
          </a:p>
        </p:txBody>
      </p:sp>
      <p:sp>
        <p:nvSpPr>
          <p:cNvPr id="14" name="テキスト ボックス 13">
            <a:extLst>
              <a:ext uri="{FF2B5EF4-FFF2-40B4-BE49-F238E27FC236}">
                <a16:creationId xmlns:a16="http://schemas.microsoft.com/office/drawing/2014/main" id="{266030B3-0FA6-4822-AA66-01BF0405F384}"/>
              </a:ext>
            </a:extLst>
          </p:cNvPr>
          <p:cNvSpPr txBox="1"/>
          <p:nvPr/>
        </p:nvSpPr>
        <p:spPr>
          <a:xfrm>
            <a:off x="3598852" y="5238686"/>
            <a:ext cx="1430200" cy="230832"/>
          </a:xfrm>
          <a:prstGeom prst="rect">
            <a:avLst/>
          </a:prstGeom>
          <a:noFill/>
        </p:spPr>
        <p:txBody>
          <a:bodyPr wrap="none" rtlCol="0">
            <a:spAutoFit/>
          </a:bodyPr>
          <a:lstStyle/>
          <a:p>
            <a:pPr algn="r"/>
            <a:r>
              <a:rPr kumimoji="1" lang="ja-JP" altLang="en-US" sz="900" b="1" dirty="0">
                <a:latin typeface="Meiryo UI" panose="020B0604030504040204" pitchFamily="50" charset="-128"/>
                <a:ea typeface="Meiryo UI" panose="020B0604030504040204" pitchFamily="50" charset="-128"/>
              </a:rPr>
              <a:t>コミュニケーション　レイヤー</a:t>
            </a:r>
          </a:p>
        </p:txBody>
      </p:sp>
      <p:sp>
        <p:nvSpPr>
          <p:cNvPr id="15" name="テキスト ボックス 14">
            <a:extLst>
              <a:ext uri="{FF2B5EF4-FFF2-40B4-BE49-F238E27FC236}">
                <a16:creationId xmlns:a16="http://schemas.microsoft.com/office/drawing/2014/main" id="{DFAC07D1-0137-4005-A657-5EF58EB27607}"/>
              </a:ext>
            </a:extLst>
          </p:cNvPr>
          <p:cNvSpPr txBox="1"/>
          <p:nvPr/>
        </p:nvSpPr>
        <p:spPr>
          <a:xfrm>
            <a:off x="242023" y="2555289"/>
            <a:ext cx="752129"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人々の選択</a:t>
            </a:r>
          </a:p>
        </p:txBody>
      </p:sp>
      <p:sp>
        <p:nvSpPr>
          <p:cNvPr id="16" name="テキスト ボックス 15">
            <a:extLst>
              <a:ext uri="{FF2B5EF4-FFF2-40B4-BE49-F238E27FC236}">
                <a16:creationId xmlns:a16="http://schemas.microsoft.com/office/drawing/2014/main" id="{CB74BA98-A6C8-4EB0-ADE2-2896B692024B}"/>
              </a:ext>
            </a:extLst>
          </p:cNvPr>
          <p:cNvSpPr txBox="1"/>
          <p:nvPr/>
        </p:nvSpPr>
        <p:spPr>
          <a:xfrm>
            <a:off x="368920" y="4922534"/>
            <a:ext cx="646331"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技術基盤</a:t>
            </a:r>
          </a:p>
        </p:txBody>
      </p:sp>
      <p:sp>
        <p:nvSpPr>
          <p:cNvPr id="17" name="テキスト ボックス 16">
            <a:extLst>
              <a:ext uri="{FF2B5EF4-FFF2-40B4-BE49-F238E27FC236}">
                <a16:creationId xmlns:a16="http://schemas.microsoft.com/office/drawing/2014/main" id="{9D38C2D0-7BAB-455D-A004-8CCCB1CA1660}"/>
              </a:ext>
            </a:extLst>
          </p:cNvPr>
          <p:cNvSpPr txBox="1"/>
          <p:nvPr/>
        </p:nvSpPr>
        <p:spPr>
          <a:xfrm>
            <a:off x="3926683" y="3431007"/>
            <a:ext cx="1115432" cy="230832"/>
          </a:xfrm>
          <a:prstGeom prst="rect">
            <a:avLst/>
          </a:prstGeom>
          <a:noFill/>
        </p:spPr>
        <p:txBody>
          <a:bodyPr wrap="square" rtlCol="0">
            <a:spAutoFit/>
          </a:bodyPr>
          <a:lstStyle/>
          <a:p>
            <a:r>
              <a:rPr kumimoji="1" lang="ja-JP" altLang="en-US" sz="900" b="1" dirty="0">
                <a:latin typeface="Meiryo UI" panose="020B0604030504040204" pitchFamily="50" charset="-128"/>
                <a:ea typeface="Meiryo UI" panose="020B0604030504040204" pitchFamily="50" charset="-128"/>
              </a:rPr>
              <a:t>経済開発・住宅</a:t>
            </a:r>
          </a:p>
        </p:txBody>
      </p:sp>
      <p:sp>
        <p:nvSpPr>
          <p:cNvPr id="18" name="テキスト ボックス 17">
            <a:extLst>
              <a:ext uri="{FF2B5EF4-FFF2-40B4-BE49-F238E27FC236}">
                <a16:creationId xmlns:a16="http://schemas.microsoft.com/office/drawing/2014/main" id="{3C728CD9-5285-47E8-B862-C3BA273BA844}"/>
              </a:ext>
            </a:extLst>
          </p:cNvPr>
          <p:cNvSpPr txBox="1"/>
          <p:nvPr/>
        </p:nvSpPr>
        <p:spPr>
          <a:xfrm>
            <a:off x="3892202" y="5515123"/>
            <a:ext cx="1136850" cy="230832"/>
          </a:xfrm>
          <a:prstGeom prst="rect">
            <a:avLst/>
          </a:prstGeom>
          <a:noFill/>
        </p:spPr>
        <p:txBody>
          <a:bodyPr wrap="none" rtlCol="0">
            <a:spAutoFit/>
          </a:bodyPr>
          <a:lstStyle/>
          <a:p>
            <a:pPr algn="r"/>
            <a:r>
              <a:rPr kumimoji="1" lang="ja-JP" altLang="en-US" sz="900" b="1" dirty="0">
                <a:latin typeface="Meiryo UI" panose="020B0604030504040204" pitchFamily="50" charset="-128"/>
                <a:ea typeface="Meiryo UI" panose="020B0604030504040204" pitchFamily="50" charset="-128"/>
              </a:rPr>
              <a:t>センシング　レイヤー</a:t>
            </a:r>
          </a:p>
        </p:txBody>
      </p:sp>
      <p:sp>
        <p:nvSpPr>
          <p:cNvPr id="19" name="テキスト ボックス 18">
            <a:extLst>
              <a:ext uri="{FF2B5EF4-FFF2-40B4-BE49-F238E27FC236}">
                <a16:creationId xmlns:a16="http://schemas.microsoft.com/office/drawing/2014/main" id="{17258635-955E-4321-A37E-DB16445C5446}"/>
              </a:ext>
            </a:extLst>
          </p:cNvPr>
          <p:cNvSpPr txBox="1"/>
          <p:nvPr/>
        </p:nvSpPr>
        <p:spPr>
          <a:xfrm>
            <a:off x="238290" y="3614503"/>
            <a:ext cx="910827" cy="230832"/>
          </a:xfrm>
          <a:prstGeom prst="rect">
            <a:avLst/>
          </a:prstGeom>
          <a:noFill/>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アプリケーション</a:t>
            </a:r>
          </a:p>
        </p:txBody>
      </p:sp>
      <p:sp>
        <p:nvSpPr>
          <p:cNvPr id="20" name="テキスト ボックス 19"/>
          <p:cNvSpPr txBox="1"/>
          <p:nvPr/>
        </p:nvSpPr>
        <p:spPr>
          <a:xfrm>
            <a:off x="2671242" y="15007"/>
            <a:ext cx="3626314"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スマートシティの階層と要素</a:t>
            </a:r>
            <a:endParaRPr kumimoji="1" lang="ja-JP" altLang="en-US" sz="2000" b="1" dirty="0">
              <a:latin typeface="Meiryo UI" panose="020B0604030504040204" pitchFamily="50" charset="-128"/>
              <a:ea typeface="Meiryo UI" panose="020B0604030504040204" pitchFamily="50" charset="-128"/>
            </a:endParaRPr>
          </a:p>
        </p:txBody>
      </p:sp>
      <p:cxnSp>
        <p:nvCxnSpPr>
          <p:cNvPr id="21" name="直線コネクタ 20"/>
          <p:cNvCxnSpPr/>
          <p:nvPr/>
        </p:nvCxnSpPr>
        <p:spPr>
          <a:xfrm>
            <a:off x="91441" y="516859"/>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772599" y="6332303"/>
            <a:ext cx="2992577" cy="415498"/>
          </a:xfrm>
          <a:prstGeom prst="rect">
            <a:avLst/>
          </a:prstGeom>
          <a:noFill/>
          <a:ln>
            <a:solidFill>
              <a:schemeClr val="accent2"/>
            </a:solidFill>
          </a:ln>
        </p:spPr>
        <p:txBody>
          <a:bodyPr wrap="square">
            <a:spAutoFit/>
          </a:bodyPr>
          <a:lstStyle/>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大気や水位などのセンサー</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公にアクセス可能な監視カメラ　など</a:t>
            </a:r>
            <a:endParaRPr lang="en-US" altLang="ja-JP" sz="1050" dirty="0">
              <a:latin typeface="Meiryo UI" panose="020B0604030504040204" pitchFamily="50" charset="-128"/>
              <a:ea typeface="Meiryo UI" panose="020B0604030504040204" pitchFamily="50" charset="-128"/>
            </a:endParaRPr>
          </a:p>
        </p:txBody>
      </p:sp>
      <p:sp>
        <p:nvSpPr>
          <p:cNvPr id="23" name="正方形/長方形 22"/>
          <p:cNvSpPr/>
          <p:nvPr/>
        </p:nvSpPr>
        <p:spPr>
          <a:xfrm>
            <a:off x="5772599" y="5861146"/>
            <a:ext cx="2992577" cy="415498"/>
          </a:xfrm>
          <a:prstGeom prst="rect">
            <a:avLst/>
          </a:prstGeom>
          <a:noFill/>
          <a:ln>
            <a:solidFill>
              <a:schemeClr val="accent2"/>
            </a:solidFill>
          </a:ln>
        </p:spPr>
        <p:txBody>
          <a:bodyPr wrap="square">
            <a:spAutoFit/>
          </a:bodyPr>
          <a:lstStyle/>
          <a:p>
            <a:pPr marL="171450" indent="-171450">
              <a:buFont typeface="Arial" panose="020B0604020202020204" pitchFamily="34" charset="0"/>
              <a:buChar char="•"/>
            </a:pPr>
            <a:r>
              <a:rPr lang="en-US" altLang="ja-JP" sz="1050" dirty="0">
                <a:latin typeface="Meiryo UI" panose="020B0604030504040204" pitchFamily="50" charset="-128"/>
                <a:ea typeface="Meiryo UI" panose="020B0604030504040204" pitchFamily="50" charset="-128"/>
              </a:rPr>
              <a:t>LPWAN</a:t>
            </a:r>
            <a:r>
              <a:rPr lang="ja-JP" altLang="en-US" sz="1050" dirty="0">
                <a:latin typeface="Meiryo UI" panose="020B0604030504040204" pitchFamily="50" charset="-128"/>
                <a:ea typeface="Meiryo UI" panose="020B0604030504040204" pitchFamily="50" charset="-128"/>
              </a:rPr>
              <a:t>インフラの可用性と範囲</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医療機関等の待ち時間　など</a:t>
            </a:r>
          </a:p>
        </p:txBody>
      </p:sp>
      <p:sp>
        <p:nvSpPr>
          <p:cNvPr id="24" name="正方形/長方形 23"/>
          <p:cNvSpPr/>
          <p:nvPr/>
        </p:nvSpPr>
        <p:spPr>
          <a:xfrm>
            <a:off x="5772599" y="5390469"/>
            <a:ext cx="2992577" cy="415498"/>
          </a:xfrm>
          <a:prstGeom prst="rect">
            <a:avLst/>
          </a:prstGeom>
          <a:noFill/>
          <a:ln>
            <a:solidFill>
              <a:schemeClr val="accent2"/>
            </a:solidFill>
          </a:ln>
        </p:spPr>
        <p:txBody>
          <a:bodyPr wrap="square">
            <a:spAutoFit/>
          </a:bodyPr>
          <a:lstStyle/>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利用可能なデータの範囲、開発者向けサポート</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アクセスのしやすさ、更新頻度　など</a:t>
            </a:r>
            <a:endParaRPr lang="en-US" altLang="ja-JP" sz="105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2571883" y="595266"/>
            <a:ext cx="6467615" cy="49244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300" dirty="0">
                <a:latin typeface="Meiryo UI" panose="020B0604030504040204" pitchFamily="50" charset="-128"/>
                <a:ea typeface="Meiryo UI" panose="020B0604030504040204" pitchFamily="50" charset="-128"/>
              </a:rPr>
              <a:t>生活の質が変わるかどうかは、利用者（住民）がアプリケーションにアクセスし、行動変容につながるかどうかにかかっている</a:t>
            </a:r>
          </a:p>
        </p:txBody>
      </p:sp>
      <p:cxnSp>
        <p:nvCxnSpPr>
          <p:cNvPr id="27" name="直線コネクタ 26"/>
          <p:cNvCxnSpPr>
            <a:stCxn id="12" idx="3"/>
            <a:endCxn id="24" idx="1"/>
          </p:cNvCxnSpPr>
          <p:nvPr/>
        </p:nvCxnSpPr>
        <p:spPr>
          <a:xfrm>
            <a:off x="5029052" y="5077665"/>
            <a:ext cx="743547" cy="520553"/>
          </a:xfrm>
          <a:prstGeom prst="line">
            <a:avLst/>
          </a:prstGeom>
          <a:ln>
            <a:solidFill>
              <a:schemeClr val="accent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endCxn id="23" idx="1"/>
          </p:cNvCxnSpPr>
          <p:nvPr/>
        </p:nvCxnSpPr>
        <p:spPr>
          <a:xfrm>
            <a:off x="5029052" y="5403833"/>
            <a:ext cx="743547" cy="665062"/>
          </a:xfrm>
          <a:prstGeom prst="line">
            <a:avLst/>
          </a:prstGeom>
          <a:ln>
            <a:solidFill>
              <a:schemeClr val="accent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a:endCxn id="22" idx="1"/>
          </p:cNvCxnSpPr>
          <p:nvPr/>
        </p:nvCxnSpPr>
        <p:spPr>
          <a:xfrm>
            <a:off x="5021855" y="5635084"/>
            <a:ext cx="750744" cy="904968"/>
          </a:xfrm>
          <a:prstGeom prst="line">
            <a:avLst/>
          </a:prstGeom>
          <a:ln>
            <a:solidFill>
              <a:schemeClr val="accent2">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5693150" y="2975418"/>
            <a:ext cx="1542792" cy="1061829"/>
          </a:xfrm>
          <a:prstGeom prst="rect">
            <a:avLst/>
          </a:prstGeom>
          <a:noFill/>
        </p:spPr>
        <p:txBody>
          <a:bodyPr wrap="square">
            <a:spAutoFit/>
          </a:bodyPr>
          <a:lstStyle/>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自動運転車</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カーシュア</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バイクシェア</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マイクロトランジット</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デジタル決済</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オンラインタクシー</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リアルタイムナビ　など</a:t>
            </a:r>
            <a:endParaRPr lang="en-US" altLang="ja-JP" sz="1050" dirty="0">
              <a:latin typeface="Meiryo UI" panose="020B0604030504040204" pitchFamily="50" charset="-128"/>
              <a:ea typeface="Meiryo UI" panose="020B0604030504040204" pitchFamily="50" charset="-128"/>
            </a:endParaRPr>
          </a:p>
        </p:txBody>
      </p:sp>
      <p:cxnSp>
        <p:nvCxnSpPr>
          <p:cNvPr id="34" name="直線コネクタ 33"/>
          <p:cNvCxnSpPr/>
          <p:nvPr/>
        </p:nvCxnSpPr>
        <p:spPr>
          <a:xfrm>
            <a:off x="5021855" y="4775487"/>
            <a:ext cx="750745" cy="48398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363194" y="4775487"/>
            <a:ext cx="362530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363193" y="3366561"/>
            <a:ext cx="3625301"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V="1">
            <a:off x="4998606" y="2604773"/>
            <a:ext cx="757675" cy="74401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5772600" y="5270933"/>
            <a:ext cx="316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正方形/長方形 45"/>
          <p:cNvSpPr/>
          <p:nvPr/>
        </p:nvSpPr>
        <p:spPr>
          <a:xfrm>
            <a:off x="5776261" y="2725436"/>
            <a:ext cx="1476000" cy="25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モビリティ</a:t>
            </a:r>
          </a:p>
        </p:txBody>
      </p:sp>
      <p:sp>
        <p:nvSpPr>
          <p:cNvPr id="49" name="正方形/長方形 48"/>
          <p:cNvSpPr/>
          <p:nvPr/>
        </p:nvSpPr>
        <p:spPr>
          <a:xfrm>
            <a:off x="7340059" y="2725436"/>
            <a:ext cx="1476000" cy="25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ユーティリティ</a:t>
            </a:r>
          </a:p>
        </p:txBody>
      </p:sp>
      <p:sp>
        <p:nvSpPr>
          <p:cNvPr id="50" name="正方形/長方形 49"/>
          <p:cNvSpPr/>
          <p:nvPr/>
        </p:nvSpPr>
        <p:spPr>
          <a:xfrm>
            <a:off x="7340059" y="4057658"/>
            <a:ext cx="1476000" cy="252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ヘルスケア</a:t>
            </a:r>
          </a:p>
        </p:txBody>
      </p:sp>
      <p:sp>
        <p:nvSpPr>
          <p:cNvPr id="51" name="正方形/長方形 50"/>
          <p:cNvSpPr/>
          <p:nvPr/>
        </p:nvSpPr>
        <p:spPr>
          <a:xfrm>
            <a:off x="5776261" y="4056027"/>
            <a:ext cx="1476000" cy="252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Meiryo UI" panose="020B0604030504040204" pitchFamily="50" charset="-128"/>
                <a:ea typeface="Meiryo UI" panose="020B0604030504040204" pitchFamily="50" charset="-128"/>
              </a:rPr>
              <a:t>セキュリティ</a:t>
            </a:r>
          </a:p>
        </p:txBody>
      </p:sp>
      <p:sp>
        <p:nvSpPr>
          <p:cNvPr id="52" name="正方形/長方形 51"/>
          <p:cNvSpPr/>
          <p:nvPr/>
        </p:nvSpPr>
        <p:spPr>
          <a:xfrm>
            <a:off x="7313933" y="3004513"/>
            <a:ext cx="1817003" cy="1061829"/>
          </a:xfrm>
          <a:prstGeom prst="rect">
            <a:avLst/>
          </a:prstGeom>
          <a:noFill/>
        </p:spPr>
        <p:txBody>
          <a:bodyPr wrap="square">
            <a:spAutoFit/>
          </a:bodyPr>
          <a:lstStyle/>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ビル自動操作システム</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電力ダイナミックプライシング</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ホームエネルギーシステム</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水漏れ検知・抑制</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スマート街路灯</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水質監視       など</a:t>
            </a:r>
            <a:endParaRPr lang="en-US" altLang="ja-JP" sz="105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875077" y="2310264"/>
            <a:ext cx="2877711" cy="307777"/>
          </a:xfrm>
          <a:prstGeom prst="rect">
            <a:avLst/>
          </a:prstGeom>
          <a:noFill/>
        </p:spPr>
        <p:txBody>
          <a:bodyPr wrap="none" rtlCol="0">
            <a:spAutoFit/>
          </a:bodyPr>
          <a:lstStyle/>
          <a:p>
            <a:r>
              <a:rPr kumimoji="1" lang="ja-JP" altLang="en-US" sz="1400" b="1" dirty="0">
                <a:effectLst>
                  <a:outerShdw blurRad="38100" dist="38100" dir="2700000" algn="tl">
                    <a:srgbClr val="000000">
                      <a:alpha val="43137"/>
                    </a:srgbClr>
                  </a:outerShdw>
                </a:effectLst>
              </a:rPr>
              <a:t>アプリケーションと情報基盤の例</a:t>
            </a:r>
          </a:p>
        </p:txBody>
      </p:sp>
      <p:cxnSp>
        <p:nvCxnSpPr>
          <p:cNvPr id="55" name="直線コネクタ 54"/>
          <p:cNvCxnSpPr/>
          <p:nvPr/>
        </p:nvCxnSpPr>
        <p:spPr>
          <a:xfrm>
            <a:off x="5772600" y="2604773"/>
            <a:ext cx="3168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正方形/長方形 59"/>
          <p:cNvSpPr/>
          <p:nvPr/>
        </p:nvSpPr>
        <p:spPr>
          <a:xfrm>
            <a:off x="5693150" y="4303530"/>
            <a:ext cx="1744197" cy="900246"/>
          </a:xfrm>
          <a:prstGeom prst="rect">
            <a:avLst/>
          </a:prstGeom>
          <a:noFill/>
        </p:spPr>
        <p:txBody>
          <a:bodyPr wrap="square">
            <a:spAutoFit/>
          </a:bodyPr>
          <a:lstStyle/>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自然災害警報システム</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群衆管理</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ホームセキュリティシステム</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犯罪予測システム</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スマート監視システム　など</a:t>
            </a:r>
            <a:endParaRPr lang="en-US" altLang="ja-JP" sz="1050" dirty="0">
              <a:latin typeface="Meiryo UI" panose="020B0604030504040204" pitchFamily="50" charset="-128"/>
              <a:ea typeface="Meiryo UI" panose="020B0604030504040204" pitchFamily="50" charset="-128"/>
            </a:endParaRPr>
          </a:p>
        </p:txBody>
      </p:sp>
      <p:sp>
        <p:nvSpPr>
          <p:cNvPr id="61" name="正方形/長方形 60"/>
          <p:cNvSpPr/>
          <p:nvPr/>
        </p:nvSpPr>
        <p:spPr>
          <a:xfrm>
            <a:off x="7353122" y="4303530"/>
            <a:ext cx="1718245" cy="900246"/>
          </a:xfrm>
          <a:prstGeom prst="rect">
            <a:avLst/>
          </a:prstGeom>
          <a:noFill/>
        </p:spPr>
        <p:txBody>
          <a:bodyPr wrap="square">
            <a:spAutoFit/>
          </a:bodyPr>
          <a:lstStyle/>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ウェアラブル端末</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オンライン医療検索</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入退院管理システム</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遠隔患者モニタリング</a:t>
            </a:r>
            <a:endParaRPr lang="en-US" altLang="ja-JP" sz="105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050" dirty="0">
                <a:latin typeface="Meiryo UI" panose="020B0604030504040204" pitchFamily="50" charset="-128"/>
                <a:ea typeface="Meiryo UI" panose="020B0604030504040204" pitchFamily="50" charset="-128"/>
              </a:rPr>
              <a:t>応急処置アラート　など</a:t>
            </a:r>
            <a:endParaRPr lang="en-US" altLang="ja-JP" sz="1050"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62721" y="607886"/>
            <a:ext cx="2448000" cy="432000"/>
          </a:xfrm>
          <a:prstGeom prst="rect">
            <a:avLst/>
          </a:prstGeom>
          <a:noFill/>
          <a:ln>
            <a:solidFill>
              <a:schemeClr val="bg1">
                <a:lumMod val="65000"/>
              </a:schemeClr>
            </a:solidFill>
          </a:ln>
        </p:spPr>
        <p:txBody>
          <a:bodyPr wrap="square" rtlCol="0">
            <a:spAutoFit/>
          </a:bodyP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第３階層</a:t>
            </a:r>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 人々の選択</a:t>
            </a:r>
          </a:p>
        </p:txBody>
      </p:sp>
      <p:sp>
        <p:nvSpPr>
          <p:cNvPr id="65" name="テキスト ボックス 64"/>
          <p:cNvSpPr txBox="1"/>
          <p:nvPr/>
        </p:nvSpPr>
        <p:spPr>
          <a:xfrm>
            <a:off x="62721" y="1127233"/>
            <a:ext cx="2448000" cy="432000"/>
          </a:xfrm>
          <a:prstGeom prst="rect">
            <a:avLst/>
          </a:prstGeom>
          <a:noFill/>
          <a:ln>
            <a:solidFill>
              <a:schemeClr val="bg1">
                <a:lumMod val="65000"/>
              </a:schemeClr>
            </a:solidFill>
          </a:ln>
        </p:spPr>
        <p:txBody>
          <a:bodyPr wrap="square" rtlCol="0">
            <a:spAutoFit/>
          </a:bodyP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第２階層</a:t>
            </a:r>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 </a:t>
            </a:r>
            <a:r>
              <a:rPr kumimoji="1" lang="ja-JP" altLang="en-US" sz="1400" b="1" dirty="0">
                <a:latin typeface="Meiryo UI" panose="020B0604030504040204" pitchFamily="50" charset="-128"/>
                <a:ea typeface="Meiryo UI" panose="020B0604030504040204" pitchFamily="50" charset="-128"/>
              </a:rPr>
              <a:t>アプリケーション</a:t>
            </a:r>
          </a:p>
        </p:txBody>
      </p:sp>
      <p:sp>
        <p:nvSpPr>
          <p:cNvPr id="68" name="正方形/長方形 67"/>
          <p:cNvSpPr/>
          <p:nvPr/>
        </p:nvSpPr>
        <p:spPr>
          <a:xfrm>
            <a:off x="2571883" y="1086480"/>
            <a:ext cx="6432234" cy="492443"/>
          </a:xfrm>
          <a:prstGeom prst="rect">
            <a:avLst/>
          </a:prstGeom>
        </p:spPr>
        <p:txBody>
          <a:bodyPr wrap="square">
            <a:spAutoFit/>
          </a:bodyPr>
          <a:lstStyle/>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生データから、人々のアクションを導出するためには最適なツールが必要。現状でも、モビリティ、セキュリティ、ヘルスケアなど、様々な領域で多様なツールが存在する。</a:t>
            </a:r>
          </a:p>
        </p:txBody>
      </p:sp>
      <p:sp>
        <p:nvSpPr>
          <p:cNvPr id="69" name="テキスト ボックス 68"/>
          <p:cNvSpPr txBox="1"/>
          <p:nvPr/>
        </p:nvSpPr>
        <p:spPr>
          <a:xfrm>
            <a:off x="62721" y="1648220"/>
            <a:ext cx="2448000" cy="432000"/>
          </a:xfrm>
          <a:prstGeom prst="rect">
            <a:avLst/>
          </a:prstGeom>
          <a:noFill/>
          <a:ln>
            <a:solidFill>
              <a:schemeClr val="bg1">
                <a:lumMod val="65000"/>
              </a:schemeClr>
            </a:solidFill>
          </a:ln>
        </p:spPr>
        <p:txBody>
          <a:bodyPr wrap="square" rtlCol="0">
            <a:spAutoFit/>
          </a:bodyP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第１階層</a:t>
            </a:r>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 技術基盤</a:t>
            </a:r>
          </a:p>
        </p:txBody>
      </p:sp>
      <p:sp>
        <p:nvSpPr>
          <p:cNvPr id="70" name="正方形/長方形 69"/>
          <p:cNvSpPr/>
          <p:nvPr/>
        </p:nvSpPr>
        <p:spPr>
          <a:xfrm>
            <a:off x="2571883" y="1631772"/>
            <a:ext cx="6345309" cy="492443"/>
          </a:xfrm>
          <a:prstGeom prst="rect">
            <a:avLst/>
          </a:prstGeom>
        </p:spPr>
        <p:txBody>
          <a:bodyPr wrap="square">
            <a:spAutoFit/>
          </a:bodyPr>
          <a:lstStyle/>
          <a:p>
            <a:pPr marL="285750" indent="-285750">
              <a:buFont typeface="Arial" panose="020B0604020202020204" pitchFamily="34" charset="0"/>
              <a:buChar char="•"/>
            </a:pPr>
            <a:r>
              <a:rPr lang="ja-JP" altLang="en-US" sz="1300" dirty="0">
                <a:latin typeface="Meiryo UI" panose="020B0604030504040204" pitchFamily="50" charset="-128"/>
                <a:ea typeface="Meiryo UI" panose="020B0604030504040204" pitchFamily="50" charset="-128"/>
              </a:rPr>
              <a:t>スマートシティを最下層で支えるのは、オープンデータやコミュニケーションテクノロジー、センシングなどの技術基盤</a:t>
            </a:r>
          </a:p>
        </p:txBody>
      </p:sp>
      <p:cxnSp>
        <p:nvCxnSpPr>
          <p:cNvPr id="72" name="直線コネクタ 71"/>
          <p:cNvCxnSpPr/>
          <p:nvPr/>
        </p:nvCxnSpPr>
        <p:spPr>
          <a:xfrm>
            <a:off x="80684" y="2193607"/>
            <a:ext cx="8892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106073" y="6380468"/>
            <a:ext cx="4687502" cy="400110"/>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出典：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スマートシティ</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より快適な未来を実現するデジタルソリューション</a:t>
            </a:r>
            <a:r>
              <a:rPr kumimoji="1" lang="en-US" altLang="ja-JP" sz="1000" dirty="0">
                <a:latin typeface="Meiryo UI" panose="020B0604030504040204" pitchFamily="50" charset="-128"/>
                <a:ea typeface="Meiryo UI" panose="020B0604030504040204" pitchFamily="50" charset="-128"/>
              </a:rPr>
              <a:t>』</a:t>
            </a:r>
          </a:p>
          <a:p>
            <a:r>
              <a:rPr kumimoji="1" lang="ja-JP" altLang="en-US" sz="1000" dirty="0">
                <a:latin typeface="Meiryo UI" panose="020B0604030504040204" pitchFamily="50" charset="-128"/>
                <a:ea typeface="Meiryo UI" panose="020B0604030504040204" pitchFamily="50" charset="-128"/>
              </a:rPr>
              <a:t>　　　　（マッキンゼー・グローバル・インスティテュート　</a:t>
            </a:r>
            <a:r>
              <a:rPr kumimoji="1" lang="en-US" altLang="ja-JP" sz="1000" dirty="0">
                <a:latin typeface="Meiryo UI" panose="020B0604030504040204" pitchFamily="50" charset="-128"/>
                <a:ea typeface="Meiryo UI" panose="020B0604030504040204" pitchFamily="50" charset="-128"/>
              </a:rPr>
              <a:t>2018</a:t>
            </a:r>
            <a:r>
              <a:rPr kumimoji="1" lang="ja-JP" altLang="en-US" sz="1000" dirty="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より府市タスクフォース</a:t>
            </a:r>
            <a:r>
              <a:rPr kumimoji="1" lang="ja-JP" altLang="en-US" sz="1000" dirty="0">
                <a:latin typeface="Meiryo UI" panose="020B0604030504040204" pitchFamily="50" charset="-128"/>
                <a:ea typeface="Meiryo UI" panose="020B0604030504040204" pitchFamily="50" charset="-128"/>
              </a:rPr>
              <a:t>作成</a:t>
            </a:r>
            <a:endParaRPr kumimoji="1"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678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6192870" y="3436909"/>
            <a:ext cx="2701600" cy="2880000"/>
          </a:xfrm>
          <a:prstGeom prst="rect">
            <a:avLst/>
          </a:prstGeom>
        </p:spPr>
      </p:pic>
      <p:sp>
        <p:nvSpPr>
          <p:cNvPr id="4" name="スライド番号プレースホルダー 3"/>
          <p:cNvSpPr>
            <a:spLocks noGrp="1"/>
          </p:cNvSpPr>
          <p:nvPr>
            <p:ph type="sldNum" sz="quarter" idx="12"/>
          </p:nvPr>
        </p:nvSpPr>
        <p:spPr>
          <a:xfrm>
            <a:off x="6880956" y="6426569"/>
            <a:ext cx="2057400" cy="365125"/>
          </a:xfrm>
        </p:spPr>
        <p:txBody>
          <a:bodyPr>
            <a:normAutofit/>
          </a:bodyPr>
          <a:lstStyle/>
          <a:p>
            <a:fld id="{16CAA1F7-03B4-4FB3-9DB5-91F3A0C0A1B4}" type="slidenum">
              <a:rPr kumimoji="1" lang="ja-JP" altLang="en-US" sz="1200" smtClean="0"/>
              <a:t>34</a:t>
            </a:fld>
            <a:endParaRPr kumimoji="1" lang="ja-JP" altLang="en-US" sz="1200" dirty="0"/>
          </a:p>
        </p:txBody>
      </p:sp>
      <p:sp>
        <p:nvSpPr>
          <p:cNvPr id="5" name="テキスト ボックス 4"/>
          <p:cNvSpPr txBox="1"/>
          <p:nvPr/>
        </p:nvSpPr>
        <p:spPr>
          <a:xfrm>
            <a:off x="1749634" y="32011"/>
            <a:ext cx="5631670"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スマートシティの階層別における日本の状況</a:t>
            </a:r>
            <a:endParaRPr kumimoji="1" lang="ja-JP" altLang="en-US" sz="2000" b="1"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91441" y="516859"/>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rotWithShape="1">
          <a:blip r:embed="rId3"/>
          <a:srcRect t="14135" b="4761"/>
          <a:stretch/>
        </p:blipFill>
        <p:spPr>
          <a:xfrm>
            <a:off x="173710" y="3436909"/>
            <a:ext cx="2845040" cy="2880000"/>
          </a:xfrm>
          <a:prstGeom prst="rect">
            <a:avLst/>
          </a:prstGeom>
        </p:spPr>
      </p:pic>
      <p:sp>
        <p:nvSpPr>
          <p:cNvPr id="8" name="正方形/長方形 7"/>
          <p:cNvSpPr/>
          <p:nvPr/>
        </p:nvSpPr>
        <p:spPr>
          <a:xfrm>
            <a:off x="1542368" y="4424366"/>
            <a:ext cx="1224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rotWithShape="1">
          <a:blip r:embed="rId4"/>
          <a:srcRect t="15715" b="3119"/>
          <a:stretch/>
        </p:blipFill>
        <p:spPr>
          <a:xfrm>
            <a:off x="3256530" y="3436909"/>
            <a:ext cx="2698560" cy="2880000"/>
          </a:xfrm>
          <a:prstGeom prst="rect">
            <a:avLst/>
          </a:prstGeom>
        </p:spPr>
      </p:pic>
      <p:sp>
        <p:nvSpPr>
          <p:cNvPr id="12" name="テキスト ボックス 11"/>
          <p:cNvSpPr txBox="1"/>
          <p:nvPr/>
        </p:nvSpPr>
        <p:spPr>
          <a:xfrm>
            <a:off x="522701" y="646627"/>
            <a:ext cx="8225086" cy="1200329"/>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600" dirty="0">
                <a:latin typeface="Meiryo UI" panose="020B0604030504040204" pitchFamily="50" charset="-128"/>
                <a:ea typeface="Meiryo UI" panose="020B0604030504040204" pitchFamily="50" charset="-128"/>
              </a:rPr>
              <a:t>わが国のスマートシティレベルは、第１階層の </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技術基盤</a:t>
            </a: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と第２階層の </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アプリケーション</a:t>
            </a: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については、一定のレベルに達しているものの、最も重要な「利用者階層」である第３階層の </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認知・利用・満足</a:t>
            </a:r>
            <a:r>
              <a:rPr kumimoji="1" lang="en-US" altLang="ja-JP" sz="1600" dirty="0">
                <a:latin typeface="Meiryo UI" panose="020B0604030504040204" pitchFamily="50" charset="-128"/>
                <a:ea typeface="Meiryo UI" panose="020B0604030504040204" pitchFamily="50" charset="-128"/>
              </a:rPr>
              <a:t>』 </a:t>
            </a:r>
            <a:r>
              <a:rPr kumimoji="1" lang="ja-JP" altLang="en-US" sz="1600" dirty="0">
                <a:latin typeface="Meiryo UI" panose="020B0604030504040204" pitchFamily="50" charset="-128"/>
                <a:ea typeface="Meiryo UI" panose="020B0604030504040204" pitchFamily="50" charset="-128"/>
              </a:rPr>
              <a:t>では、最下位という状況にある（認知と利用はゼロ）。</a:t>
            </a:r>
            <a:endParaRPr kumimoji="1" lang="en-US" altLang="ja-JP" sz="16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　</a:t>
            </a:r>
            <a:r>
              <a:rPr kumimoji="1" lang="ja-JP" altLang="en-US" sz="1600" b="1" dirty="0">
                <a:latin typeface="Meiryo UI" panose="020B0604030504040204" pitchFamily="50" charset="-128"/>
                <a:ea typeface="Meiryo UI" panose="020B0604030504040204" pitchFamily="50" charset="-128"/>
              </a:rPr>
              <a:t>技術とツールは一定存在するが、認知・利用とのギャップがある。</a:t>
            </a:r>
          </a:p>
        </p:txBody>
      </p:sp>
      <p:sp>
        <p:nvSpPr>
          <p:cNvPr id="13" name="テキスト ボックス 12"/>
          <p:cNvSpPr txBox="1"/>
          <p:nvPr/>
        </p:nvSpPr>
        <p:spPr>
          <a:xfrm>
            <a:off x="423184" y="2052174"/>
            <a:ext cx="2270172" cy="276999"/>
          </a:xfrm>
          <a:prstGeom prst="rect">
            <a:avLst/>
          </a:prstGeom>
          <a:noFill/>
          <a:ln>
            <a:noFill/>
          </a:ln>
        </p:spPr>
        <p:txBody>
          <a:bodyPr wrap="none" rtlCol="0">
            <a:spAutoFit/>
          </a:bodyPr>
          <a:lstStyle/>
          <a:p>
            <a:pPr algn="ct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第</a:t>
            </a:r>
            <a:r>
              <a:rPr kumimoji="1" lang="en-US" altLang="ja-JP" sz="1200" b="1" dirty="0">
                <a:latin typeface="Meiryo UI" panose="020B0604030504040204" pitchFamily="50" charset="-128"/>
                <a:ea typeface="Meiryo UI" panose="020B0604030504040204" pitchFamily="50" charset="-128"/>
              </a:rPr>
              <a:t>1</a:t>
            </a:r>
            <a:r>
              <a:rPr kumimoji="1" lang="ja-JP" altLang="en-US" sz="1200" b="1" dirty="0">
                <a:latin typeface="Meiryo UI" panose="020B0604030504040204" pitchFamily="50" charset="-128"/>
                <a:ea typeface="Meiryo UI" panose="020B0604030504040204" pitchFamily="50" charset="-128"/>
              </a:rPr>
              <a:t>階層</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技術基盤の強固さ</a:t>
            </a:r>
            <a:endParaRPr kumimoji="1" lang="en-US" altLang="ja-JP" sz="1200" b="1"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218268" y="2052174"/>
            <a:ext cx="2860078" cy="276999"/>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第２階層</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アプリケーションの導入状況</a:t>
            </a:r>
            <a:endParaRPr kumimoji="1" lang="en-US" altLang="ja-JP" sz="11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274356" y="2052174"/>
            <a:ext cx="2628000" cy="461665"/>
          </a:xfrm>
          <a:prstGeom prst="rect">
            <a:avLst/>
          </a:prstGeom>
          <a:noFill/>
        </p:spPr>
        <p:txBody>
          <a:bodyPr wrap="none" rtlCol="0">
            <a:spAutoFit/>
          </a:bodyPr>
          <a:lstStyle/>
          <a:p>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第３階層</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　認知度、利用度、満足度</a:t>
            </a:r>
            <a:endParaRPr kumimoji="1" lang="en-US" altLang="ja-JP" sz="1200" b="1" dirty="0">
              <a:latin typeface="Meiryo UI" panose="020B0604030504040204" pitchFamily="50" charset="-128"/>
              <a:ea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rPr>
              <a:t>　　　　　　　　 の総合スコア</a:t>
            </a:r>
            <a:endParaRPr kumimoji="1" lang="en-US" altLang="ja-JP" sz="1100" dirty="0">
              <a:latin typeface="Meiryo UI" panose="020B0604030504040204" pitchFamily="50" charset="-128"/>
              <a:ea typeface="Meiryo UI" panose="020B0604030504040204" pitchFamily="50" charset="-128"/>
            </a:endParaRPr>
          </a:p>
        </p:txBody>
      </p:sp>
      <p:cxnSp>
        <p:nvCxnSpPr>
          <p:cNvPr id="19" name="直線コネクタ 18"/>
          <p:cNvCxnSpPr/>
          <p:nvPr/>
        </p:nvCxnSpPr>
        <p:spPr>
          <a:xfrm flipV="1">
            <a:off x="246230" y="3315350"/>
            <a:ext cx="27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498160" y="2515894"/>
            <a:ext cx="2169246" cy="714100"/>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＜東京の順位＞</a:t>
            </a:r>
            <a:endParaRPr kumimoji="1" lang="en-US" altLang="ja-JP" sz="1200" b="1" dirty="0">
              <a:latin typeface="Meiryo UI" panose="020B0604030504040204" pitchFamily="50" charset="-128"/>
              <a:ea typeface="Meiryo UI" panose="020B0604030504040204" pitchFamily="50" charset="-128"/>
            </a:endParaRPr>
          </a:p>
          <a:p>
            <a:pPr algn="ctr"/>
            <a:endParaRPr kumimoji="1" lang="en-US" altLang="ja-JP" sz="4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全</a:t>
            </a:r>
            <a:r>
              <a:rPr kumimoji="1" lang="en-US" altLang="ja-JP" sz="1200" dirty="0">
                <a:latin typeface="Meiryo UI" panose="020B0604030504040204" pitchFamily="50" charset="-128"/>
                <a:ea typeface="Meiryo UI" panose="020B0604030504040204" pitchFamily="50" charset="-128"/>
              </a:rPr>
              <a:t>50</a:t>
            </a:r>
            <a:r>
              <a:rPr kumimoji="1" lang="ja-JP" altLang="en-US" sz="1200" dirty="0">
                <a:latin typeface="Meiryo UI" panose="020B0604030504040204" pitchFamily="50" charset="-128"/>
                <a:ea typeface="Meiryo UI" panose="020B0604030504040204" pitchFamily="50" charset="-128"/>
              </a:rPr>
              <a:t>都市中　　　</a:t>
            </a:r>
            <a:r>
              <a:rPr kumimoji="1" lang="en-US" altLang="ja-JP" sz="1200" u="sng" dirty="0">
                <a:latin typeface="Meiryo UI" panose="020B0604030504040204" pitchFamily="50" charset="-128"/>
                <a:ea typeface="Meiryo UI" panose="020B0604030504040204" pitchFamily="50" charset="-128"/>
              </a:rPr>
              <a:t>34</a:t>
            </a:r>
            <a:r>
              <a:rPr kumimoji="1" lang="ja-JP" altLang="en-US" sz="1200" u="sng" dirty="0">
                <a:latin typeface="Meiryo UI" panose="020B0604030504040204" pitchFamily="50" charset="-128"/>
                <a:ea typeface="Meiryo UI" panose="020B0604030504040204" pitchFamily="50" charset="-128"/>
              </a:rPr>
              <a:t>位</a:t>
            </a:r>
            <a:endParaRPr kumimoji="1" lang="en-US" altLang="ja-JP" sz="1200" u="sng"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アジア</a:t>
            </a:r>
            <a:r>
              <a:rPr kumimoji="1" lang="en-US" altLang="ja-JP" sz="1200" dirty="0">
                <a:latin typeface="Meiryo UI" panose="020B0604030504040204" pitchFamily="50" charset="-128"/>
                <a:ea typeface="Meiryo UI" panose="020B0604030504040204" pitchFamily="50" charset="-128"/>
              </a:rPr>
              <a:t>16</a:t>
            </a:r>
            <a:r>
              <a:rPr kumimoji="1" lang="ja-JP" altLang="en-US" sz="1200" dirty="0">
                <a:latin typeface="Meiryo UI" panose="020B0604030504040204" pitchFamily="50" charset="-128"/>
                <a:ea typeface="Meiryo UI" panose="020B0604030504040204" pitchFamily="50" charset="-128"/>
              </a:rPr>
              <a:t>都市中　</a:t>
            </a:r>
            <a:r>
              <a:rPr kumimoji="1" lang="en-US" altLang="ja-JP" sz="1200" u="sng" dirty="0">
                <a:latin typeface="Meiryo UI" panose="020B0604030504040204" pitchFamily="50" charset="-128"/>
                <a:ea typeface="Meiryo UI" panose="020B0604030504040204" pitchFamily="50" charset="-128"/>
              </a:rPr>
              <a:t>11</a:t>
            </a:r>
            <a:r>
              <a:rPr kumimoji="1" lang="ja-JP" altLang="en-US" sz="1200" u="sng" dirty="0">
                <a:latin typeface="Meiryo UI" panose="020B0604030504040204" pitchFamily="50" charset="-128"/>
                <a:ea typeface="Meiryo UI" panose="020B0604030504040204" pitchFamily="50" charset="-128"/>
              </a:rPr>
              <a:t>位</a:t>
            </a:r>
          </a:p>
        </p:txBody>
      </p:sp>
      <p:sp>
        <p:nvSpPr>
          <p:cNvPr id="23" name="正方形/長方形 22"/>
          <p:cNvSpPr/>
          <p:nvPr/>
        </p:nvSpPr>
        <p:spPr>
          <a:xfrm>
            <a:off x="3521187" y="2515894"/>
            <a:ext cx="2169246" cy="714100"/>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＜東京の順位＞</a:t>
            </a:r>
            <a:endParaRPr kumimoji="1" lang="en-US" altLang="ja-JP" sz="1200" b="1" dirty="0">
              <a:latin typeface="Meiryo UI" panose="020B0604030504040204" pitchFamily="50" charset="-128"/>
              <a:ea typeface="Meiryo UI" panose="020B0604030504040204" pitchFamily="50" charset="-128"/>
            </a:endParaRPr>
          </a:p>
          <a:p>
            <a:pPr algn="ctr"/>
            <a:endParaRPr kumimoji="1" lang="en-US" altLang="ja-JP" sz="4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全</a:t>
            </a:r>
            <a:r>
              <a:rPr kumimoji="1" lang="en-US" altLang="ja-JP" sz="1200" dirty="0">
                <a:latin typeface="Meiryo UI" panose="020B0604030504040204" pitchFamily="50" charset="-128"/>
                <a:ea typeface="Meiryo UI" panose="020B0604030504040204" pitchFamily="50" charset="-128"/>
              </a:rPr>
              <a:t>50</a:t>
            </a:r>
            <a:r>
              <a:rPr kumimoji="1" lang="ja-JP" altLang="en-US" sz="1200" dirty="0">
                <a:latin typeface="Meiryo UI" panose="020B0604030504040204" pitchFamily="50" charset="-128"/>
                <a:ea typeface="Meiryo UI" panose="020B0604030504040204" pitchFamily="50" charset="-128"/>
              </a:rPr>
              <a:t>都市中　　　</a:t>
            </a:r>
            <a:r>
              <a:rPr kumimoji="1" lang="en-US" altLang="ja-JP" sz="1200" u="sng" dirty="0">
                <a:latin typeface="Meiryo UI" panose="020B0604030504040204" pitchFamily="50" charset="-128"/>
                <a:ea typeface="Meiryo UI" panose="020B0604030504040204" pitchFamily="50" charset="-128"/>
              </a:rPr>
              <a:t>17</a:t>
            </a:r>
            <a:r>
              <a:rPr kumimoji="1" lang="ja-JP" altLang="en-US" sz="1200" u="sng" dirty="0">
                <a:latin typeface="Meiryo UI" panose="020B0604030504040204" pitchFamily="50" charset="-128"/>
                <a:ea typeface="Meiryo UI" panose="020B0604030504040204" pitchFamily="50" charset="-128"/>
              </a:rPr>
              <a:t>位</a:t>
            </a:r>
            <a:endParaRPr kumimoji="1" lang="en-US" altLang="ja-JP" sz="1200" u="sng"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アジア</a:t>
            </a:r>
            <a:r>
              <a:rPr kumimoji="1" lang="en-US" altLang="ja-JP" sz="1200" dirty="0">
                <a:latin typeface="Meiryo UI" panose="020B0604030504040204" pitchFamily="50" charset="-128"/>
                <a:ea typeface="Meiryo UI" panose="020B0604030504040204" pitchFamily="50" charset="-128"/>
              </a:rPr>
              <a:t>16</a:t>
            </a:r>
            <a:r>
              <a:rPr kumimoji="1" lang="ja-JP" altLang="en-US" sz="1200" dirty="0">
                <a:latin typeface="Meiryo UI" panose="020B0604030504040204" pitchFamily="50" charset="-128"/>
                <a:ea typeface="Meiryo UI" panose="020B0604030504040204" pitchFamily="50" charset="-128"/>
              </a:rPr>
              <a:t>都市中　</a:t>
            </a:r>
            <a:r>
              <a:rPr kumimoji="1" lang="ja-JP" altLang="en-US" sz="1200" dirty="0" smtClean="0">
                <a:latin typeface="Meiryo UI" panose="020B0604030504040204" pitchFamily="50" charset="-128"/>
                <a:ea typeface="Meiryo UI" panose="020B0604030504040204" pitchFamily="50" charset="-128"/>
              </a:rPr>
              <a:t> </a:t>
            </a:r>
            <a:r>
              <a:rPr kumimoji="1" lang="en-US" altLang="ja-JP" sz="1200" u="sng" dirty="0" smtClean="0">
                <a:latin typeface="Meiryo UI" panose="020B0604030504040204" pitchFamily="50" charset="-128"/>
                <a:ea typeface="Meiryo UI" panose="020B0604030504040204" pitchFamily="50" charset="-128"/>
              </a:rPr>
              <a:t> 4</a:t>
            </a:r>
            <a:r>
              <a:rPr kumimoji="1" lang="ja-JP" altLang="en-US" sz="1200" u="sng" dirty="0" smtClean="0">
                <a:latin typeface="Meiryo UI" panose="020B0604030504040204" pitchFamily="50" charset="-128"/>
                <a:ea typeface="Meiryo UI" panose="020B0604030504040204" pitchFamily="50" charset="-128"/>
              </a:rPr>
              <a:t>位</a:t>
            </a:r>
            <a:endParaRPr kumimoji="1" lang="ja-JP" altLang="en-US" sz="1200" u="sng" dirty="0">
              <a:latin typeface="Meiryo UI" panose="020B0604030504040204" pitchFamily="50" charset="-128"/>
              <a:ea typeface="Meiryo UI" panose="020B0604030504040204" pitchFamily="50" charset="-128"/>
            </a:endParaRPr>
          </a:p>
        </p:txBody>
      </p:sp>
      <p:sp>
        <p:nvSpPr>
          <p:cNvPr id="24" name="正方形/長方形 23"/>
          <p:cNvSpPr/>
          <p:nvPr/>
        </p:nvSpPr>
        <p:spPr>
          <a:xfrm>
            <a:off x="6544214" y="2539196"/>
            <a:ext cx="2169246" cy="714100"/>
          </a:xfrm>
          <a:prstGeom prst="rect">
            <a:avLst/>
          </a:prstGeom>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latin typeface="Meiryo UI" panose="020B0604030504040204" pitchFamily="50" charset="-128"/>
                <a:ea typeface="Meiryo UI" panose="020B0604030504040204" pitchFamily="50" charset="-128"/>
              </a:rPr>
              <a:t>＜東京の順位＞</a:t>
            </a:r>
            <a:endParaRPr kumimoji="1" lang="en-US" altLang="ja-JP" sz="1200" b="1" dirty="0">
              <a:latin typeface="Meiryo UI" panose="020B0604030504040204" pitchFamily="50" charset="-128"/>
              <a:ea typeface="Meiryo UI" panose="020B0604030504040204" pitchFamily="50" charset="-128"/>
            </a:endParaRPr>
          </a:p>
          <a:p>
            <a:pPr algn="ctr"/>
            <a:endParaRPr kumimoji="1" lang="en-US" altLang="ja-JP" sz="400"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全</a:t>
            </a:r>
            <a:r>
              <a:rPr kumimoji="1" lang="en-US" altLang="ja-JP" sz="1200" dirty="0">
                <a:latin typeface="Meiryo UI" panose="020B0604030504040204" pitchFamily="50" charset="-128"/>
                <a:ea typeface="Meiryo UI" panose="020B0604030504040204" pitchFamily="50" charset="-128"/>
              </a:rPr>
              <a:t>50</a:t>
            </a:r>
            <a:r>
              <a:rPr kumimoji="1" lang="ja-JP" altLang="en-US" sz="1200" dirty="0">
                <a:latin typeface="Meiryo UI" panose="020B0604030504040204" pitchFamily="50" charset="-128"/>
                <a:ea typeface="Meiryo UI" panose="020B0604030504040204" pitchFamily="50" charset="-128"/>
              </a:rPr>
              <a:t>都市中　　　</a:t>
            </a:r>
            <a:r>
              <a:rPr kumimoji="1" lang="en-US" altLang="ja-JP" sz="1200" u="sng" dirty="0">
                <a:latin typeface="Meiryo UI" panose="020B0604030504040204" pitchFamily="50" charset="-128"/>
                <a:ea typeface="Meiryo UI" panose="020B0604030504040204" pitchFamily="50" charset="-128"/>
              </a:rPr>
              <a:t>50</a:t>
            </a:r>
            <a:r>
              <a:rPr kumimoji="1" lang="ja-JP" altLang="en-US" sz="1200" u="sng" dirty="0">
                <a:latin typeface="Meiryo UI" panose="020B0604030504040204" pitchFamily="50" charset="-128"/>
                <a:ea typeface="Meiryo UI" panose="020B0604030504040204" pitchFamily="50" charset="-128"/>
              </a:rPr>
              <a:t>位</a:t>
            </a:r>
            <a:endParaRPr kumimoji="1" lang="en-US" altLang="ja-JP" sz="1200" u="sng" dirty="0">
              <a:latin typeface="Meiryo UI" panose="020B0604030504040204" pitchFamily="50" charset="-128"/>
              <a:ea typeface="Meiryo UI" panose="020B0604030504040204" pitchFamily="50" charset="-128"/>
            </a:endParaRPr>
          </a:p>
          <a:p>
            <a:pPr algn="ctr"/>
            <a:r>
              <a:rPr kumimoji="1" lang="ja-JP" altLang="en-US" sz="1200" dirty="0">
                <a:latin typeface="Meiryo UI" panose="020B0604030504040204" pitchFamily="50" charset="-128"/>
                <a:ea typeface="Meiryo UI" panose="020B0604030504040204" pitchFamily="50" charset="-128"/>
              </a:rPr>
              <a:t>アジア</a:t>
            </a:r>
            <a:r>
              <a:rPr kumimoji="1" lang="en-US" altLang="ja-JP" sz="1200" dirty="0">
                <a:latin typeface="Meiryo UI" panose="020B0604030504040204" pitchFamily="50" charset="-128"/>
                <a:ea typeface="Meiryo UI" panose="020B0604030504040204" pitchFamily="50" charset="-128"/>
              </a:rPr>
              <a:t>16</a:t>
            </a:r>
            <a:r>
              <a:rPr kumimoji="1" lang="ja-JP" altLang="en-US" sz="1200" dirty="0">
                <a:latin typeface="Meiryo UI" panose="020B0604030504040204" pitchFamily="50" charset="-128"/>
                <a:ea typeface="Meiryo UI" panose="020B0604030504040204" pitchFamily="50" charset="-128"/>
              </a:rPr>
              <a:t>都市中　</a:t>
            </a:r>
            <a:r>
              <a:rPr kumimoji="1" lang="en-US" altLang="ja-JP" sz="1200" u="sng" dirty="0">
                <a:latin typeface="Meiryo UI" panose="020B0604030504040204" pitchFamily="50" charset="-128"/>
                <a:ea typeface="Meiryo UI" panose="020B0604030504040204" pitchFamily="50" charset="-128"/>
              </a:rPr>
              <a:t>16</a:t>
            </a:r>
            <a:r>
              <a:rPr kumimoji="1" lang="ja-JP" altLang="en-US" sz="1200" u="sng" dirty="0">
                <a:latin typeface="Meiryo UI" panose="020B0604030504040204" pitchFamily="50" charset="-128"/>
                <a:ea typeface="Meiryo UI" panose="020B0604030504040204" pitchFamily="50" charset="-128"/>
              </a:rPr>
              <a:t>位</a:t>
            </a:r>
          </a:p>
        </p:txBody>
      </p:sp>
      <p:cxnSp>
        <p:nvCxnSpPr>
          <p:cNvPr id="25" name="直線コネクタ 24"/>
          <p:cNvCxnSpPr/>
          <p:nvPr/>
        </p:nvCxnSpPr>
        <p:spPr>
          <a:xfrm flipV="1">
            <a:off x="3298307" y="3329126"/>
            <a:ext cx="27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6238356" y="3329126"/>
            <a:ext cx="270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4655572" y="3900905"/>
            <a:ext cx="1224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7479373" y="4871457"/>
            <a:ext cx="1224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188194" y="6426569"/>
            <a:ext cx="7856638" cy="400110"/>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出典：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スマートシティ</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より快適な未来を実現するデジタルソリューション</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（マッキンゼー・グローバル・インスティテュート　</a:t>
            </a:r>
            <a:r>
              <a:rPr kumimoji="1" lang="en-US" altLang="ja-JP" sz="1000" dirty="0">
                <a:latin typeface="Meiryo UI" panose="020B0604030504040204" pitchFamily="50" charset="-128"/>
                <a:ea typeface="Meiryo UI" panose="020B0604030504040204" pitchFamily="50" charset="-128"/>
              </a:rPr>
              <a:t>2018</a:t>
            </a:r>
            <a:r>
              <a:rPr kumimoji="1" lang="ja-JP" altLang="en-US" sz="1000" dirty="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より</a:t>
            </a:r>
            <a:r>
              <a:rPr lang="ja-JP" altLang="en-US" sz="1000" dirty="0" smtClean="0">
                <a:latin typeface="Meiryo UI" panose="020B0604030504040204" pitchFamily="50" charset="-128"/>
                <a:ea typeface="Meiryo UI" panose="020B0604030504040204" pitchFamily="50" charset="-128"/>
              </a:rPr>
              <a:t>府市</a:t>
            </a:r>
            <a:r>
              <a:rPr lang="ja-JP" altLang="en-US" sz="1000" dirty="0">
                <a:latin typeface="Meiryo UI" panose="020B0604030504040204" pitchFamily="50" charset="-128"/>
                <a:ea typeface="Meiryo UI" panose="020B0604030504040204" pitchFamily="50" charset="-128"/>
              </a:rPr>
              <a:t>タスクフォース</a:t>
            </a:r>
            <a:r>
              <a:rPr kumimoji="1" lang="ja-JP" altLang="en-US" sz="1000" dirty="0" smtClean="0">
                <a:latin typeface="Meiryo UI" panose="020B0604030504040204" pitchFamily="50" charset="-128"/>
                <a:ea typeface="Meiryo UI" panose="020B0604030504040204" pitchFamily="50" charset="-128"/>
              </a:rPr>
              <a:t>作成</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注）大阪のデータは無いため、ここでは東京の調査結果を日本の状況と読み替えて整理している。</a:t>
            </a:r>
          </a:p>
        </p:txBody>
      </p:sp>
    </p:spTree>
    <p:extLst>
      <p:ext uri="{BB962C8B-B14F-4D97-AF65-F5344CB8AC3E}">
        <p14:creationId xmlns:p14="http://schemas.microsoft.com/office/powerpoint/2010/main" val="1469379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5C32E17-A71F-4D29-9C47-BFC26A3549EA}"/>
              </a:ext>
            </a:extLst>
          </p:cNvPr>
          <p:cNvPicPr>
            <a:picLocks noChangeAspect="1"/>
          </p:cNvPicPr>
          <p:nvPr/>
        </p:nvPicPr>
        <p:blipFill rotWithShape="1">
          <a:blip r:embed="rId2"/>
          <a:srcRect l="9231" t="24490" r="7308" b="8914"/>
          <a:stretch/>
        </p:blipFill>
        <p:spPr>
          <a:xfrm>
            <a:off x="250370" y="1705665"/>
            <a:ext cx="8675979" cy="4615144"/>
          </a:xfrm>
          <a:prstGeom prst="rect">
            <a:avLst/>
          </a:prstGeom>
        </p:spPr>
      </p:pic>
      <p:sp>
        <p:nvSpPr>
          <p:cNvPr id="5" name="テキスト ボックス 4">
            <a:extLst>
              <a:ext uri="{FF2B5EF4-FFF2-40B4-BE49-F238E27FC236}">
                <a16:creationId xmlns:a16="http://schemas.microsoft.com/office/drawing/2014/main" id="{493BDAA9-6817-4BAB-A348-43230E73B422}"/>
              </a:ext>
            </a:extLst>
          </p:cNvPr>
          <p:cNvSpPr txBox="1"/>
          <p:nvPr/>
        </p:nvSpPr>
        <p:spPr>
          <a:xfrm>
            <a:off x="847473" y="109510"/>
            <a:ext cx="7760458" cy="461665"/>
          </a:xfrm>
          <a:prstGeom prst="rect">
            <a:avLst/>
          </a:prstGeom>
          <a:noFill/>
        </p:spPr>
        <p:txBody>
          <a:bodyPr wrap="none" rtlCol="0">
            <a:spAutoFit/>
          </a:bodyPr>
          <a:lstStyle/>
          <a:p>
            <a:r>
              <a:rPr kumimoji="1" lang="ja-JP" altLang="en-US" sz="2400" b="1" dirty="0">
                <a:latin typeface="Meiryo UI" panose="020B0604030504040204" pitchFamily="50" charset="-128"/>
                <a:ea typeface="Meiryo UI" panose="020B0604030504040204" pitchFamily="50" charset="-128"/>
              </a:rPr>
              <a:t>スマートシティの階層と</a:t>
            </a:r>
            <a:r>
              <a:rPr kumimoji="1" lang="ja-JP" altLang="en-US" sz="2400" b="1" dirty="0" smtClean="0">
                <a:latin typeface="Meiryo UI" panose="020B0604030504040204" pitchFamily="50" charset="-128"/>
                <a:ea typeface="Meiryo UI" panose="020B0604030504040204" pitchFamily="50" charset="-128"/>
              </a:rPr>
              <a:t>役割</a:t>
            </a:r>
            <a:r>
              <a:rPr kumimoji="1" lang="ja-JP" altLang="en-US" sz="2000" b="1" dirty="0" smtClean="0">
                <a:latin typeface="Meiryo UI" panose="020B0604030504040204" pitchFamily="50" charset="-128"/>
                <a:ea typeface="Meiryo UI" panose="020B0604030504040204" pitchFamily="50" charset="-128"/>
              </a:rPr>
              <a:t>（官民連携プラットフォームの重要性）</a:t>
            </a:r>
            <a:endParaRPr kumimoji="1" lang="ja-JP" altLang="en-US" sz="20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568789" y="985360"/>
            <a:ext cx="8039142" cy="553998"/>
          </a:xfrm>
          <a:prstGeom prst="rect">
            <a:avLst/>
          </a:prstGeom>
          <a:noFill/>
        </p:spPr>
        <p:txBody>
          <a:bodyPr wrap="square" rtlCol="0">
            <a:spAutoFit/>
          </a:bodyPr>
          <a:lstStyle/>
          <a:p>
            <a:r>
              <a:rPr kumimoji="1" lang="ja-JP" altLang="en-US" sz="1500" dirty="0" smtClean="0">
                <a:latin typeface="Meiryo UI" panose="020B0604030504040204" pitchFamily="50" charset="-128"/>
                <a:ea typeface="Meiryo UI" panose="020B0604030504040204" pitchFamily="50" charset="-128"/>
              </a:rPr>
              <a:t>住民にとって真に利便性が高く、持続可能なスマートシティを実現するためには、官民の様々なデータソースを集約し、共通の</a:t>
            </a:r>
            <a:r>
              <a:rPr kumimoji="1" lang="en-US" altLang="ja-JP" sz="1500" dirty="0" smtClean="0">
                <a:latin typeface="Meiryo UI" panose="020B0604030504040204" pitchFamily="50" charset="-128"/>
                <a:ea typeface="Meiryo UI" panose="020B0604030504040204" pitchFamily="50" charset="-128"/>
              </a:rPr>
              <a:t>API</a:t>
            </a:r>
            <a:r>
              <a:rPr kumimoji="1" lang="ja-JP" altLang="en-US" sz="1500" dirty="0" smtClean="0">
                <a:latin typeface="Meiryo UI" panose="020B0604030504040204" pitchFamily="50" charset="-128"/>
                <a:ea typeface="Meiryo UI" panose="020B0604030504040204" pitchFamily="50" charset="-128"/>
              </a:rPr>
              <a:t>でサービス事業者が共有できる、データプラットフォームの構築が重要。</a:t>
            </a:r>
            <a:endParaRPr kumimoji="1" lang="ja-JP" altLang="en-US" sz="1500" dirty="0">
              <a:latin typeface="Meiryo UI" panose="020B0604030504040204" pitchFamily="50" charset="-128"/>
              <a:ea typeface="Meiryo UI" panose="020B0604030504040204" pitchFamily="50" charset="-128"/>
            </a:endParaRPr>
          </a:p>
        </p:txBody>
      </p:sp>
      <p:sp>
        <p:nvSpPr>
          <p:cNvPr id="3" name="スライド番号プレースホルダー 2"/>
          <p:cNvSpPr>
            <a:spLocks noGrp="1"/>
          </p:cNvSpPr>
          <p:nvPr>
            <p:ph type="sldNum" sz="quarter" idx="12"/>
          </p:nvPr>
        </p:nvSpPr>
        <p:spPr>
          <a:xfrm>
            <a:off x="6868949" y="6372566"/>
            <a:ext cx="2057400" cy="365125"/>
          </a:xfrm>
        </p:spPr>
        <p:txBody>
          <a:bodyPr>
            <a:normAutofit/>
          </a:bodyPr>
          <a:lstStyle/>
          <a:p>
            <a:fld id="{16CAA1F7-03B4-4FB3-9DB5-91F3A0C0A1B4}" type="slidenum">
              <a:rPr kumimoji="1" lang="ja-JP" altLang="en-US" sz="1200" smtClean="0"/>
              <a:t>35</a:t>
            </a:fld>
            <a:endParaRPr kumimoji="1" lang="ja-JP" altLang="en-US" sz="1200"/>
          </a:p>
        </p:txBody>
      </p:sp>
      <p:cxnSp>
        <p:nvCxnSpPr>
          <p:cNvPr id="6" name="直線コネクタ 5"/>
          <p:cNvCxnSpPr/>
          <p:nvPr/>
        </p:nvCxnSpPr>
        <p:spPr>
          <a:xfrm>
            <a:off x="91441" y="660552"/>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405345" y="6555129"/>
            <a:ext cx="4693127"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rPr>
              <a:t>：東京都　第</a:t>
            </a:r>
            <a:r>
              <a:rPr lang="en-US" altLang="ja-JP" sz="1100" dirty="0" smtClean="0">
                <a:latin typeface="Meiryo UI" panose="020B0604030504040204" pitchFamily="50" charset="-128"/>
                <a:ea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rPr>
              <a:t>回「</a:t>
            </a:r>
            <a:r>
              <a:rPr lang="en-US" altLang="ja-JP" sz="1100" dirty="0" smtClean="0">
                <a:latin typeface="Meiryo UI" panose="020B0604030504040204" pitchFamily="50" charset="-128"/>
                <a:ea typeface="Meiryo UI" panose="020B0604030504040204" pitchFamily="50" charset="-128"/>
              </a:rPr>
              <a:t>Society 5.0</a:t>
            </a:r>
            <a:r>
              <a:rPr lang="ja-JP" altLang="en-US" sz="1100" dirty="0" smtClean="0">
                <a:latin typeface="Meiryo UI" panose="020B0604030504040204" pitchFamily="50" charset="-128"/>
                <a:ea typeface="Meiryo UI" panose="020B0604030504040204" pitchFamily="50" charset="-128"/>
              </a:rPr>
              <a:t>」社会実装モデルのあり方検討会　資料</a:t>
            </a:r>
            <a:endParaRPr lang="ja-JP" altLang="en-US"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88092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76483" y="662712"/>
            <a:ext cx="7419703" cy="584775"/>
          </a:xfrm>
          <a:prstGeom prst="rect">
            <a:avLst/>
          </a:prstGeom>
        </p:spPr>
        <p:txBody>
          <a:bodyPr wrap="square">
            <a:spAutoFit/>
          </a:bodyPr>
          <a:lstStyle/>
          <a:p>
            <a:r>
              <a:rPr lang="en-US" altLang="ja-JP" sz="1600" dirty="0">
                <a:latin typeface="Meiryo UI" panose="020B0604030504040204" pitchFamily="50" charset="-128"/>
                <a:ea typeface="Meiryo UI" panose="020B0604030504040204" pitchFamily="50" charset="-128"/>
              </a:rPr>
              <a:t>ISO</a:t>
            </a:r>
            <a:r>
              <a:rPr lang="ja-JP" altLang="en-US" sz="1600" dirty="0">
                <a:latin typeface="Meiryo UI" panose="020B0604030504040204" pitchFamily="50" charset="-128"/>
                <a:ea typeface="Meiryo UI" panose="020B0604030504040204" pitchFamily="50" charset="-128"/>
              </a:rPr>
              <a:t>では</a:t>
            </a:r>
            <a:r>
              <a:rPr lang="en-US" altLang="ja-JP" sz="1600" dirty="0">
                <a:latin typeface="Meiryo UI" panose="020B0604030504040204" pitchFamily="50" charset="-128"/>
                <a:ea typeface="Meiryo UI" panose="020B0604030504040204" pitchFamily="50" charset="-128"/>
              </a:rPr>
              <a:t>ISO 37120</a:t>
            </a:r>
            <a:r>
              <a:rPr lang="ja-JP" altLang="en-US" sz="1600" dirty="0">
                <a:latin typeface="Meiryo UI" panose="020B0604030504040204" pitchFamily="50" charset="-128"/>
                <a:ea typeface="Meiryo UI" panose="020B0604030504040204" pitchFamily="50" charset="-128"/>
              </a:rPr>
              <a:t>（都市サービスと生活の質のための評価指標）に、</a:t>
            </a:r>
            <a:r>
              <a:rPr lang="en-US" altLang="ja-JP" sz="1600" dirty="0">
                <a:latin typeface="Meiryo UI" panose="020B0604030504040204" pitchFamily="50" charset="-128"/>
                <a:ea typeface="Meiryo UI" panose="020B0604030504040204" pitchFamily="50" charset="-128"/>
              </a:rPr>
              <a:t>17</a:t>
            </a:r>
            <a:r>
              <a:rPr lang="ja-JP" altLang="en-US" sz="1600" dirty="0">
                <a:latin typeface="Meiryo UI" panose="020B0604030504040204" pitchFamily="50" charset="-128"/>
                <a:ea typeface="Meiryo UI" panose="020B0604030504040204" pitchFamily="50" charset="-128"/>
              </a:rPr>
              <a:t>のテーマに分類された</a:t>
            </a:r>
            <a:r>
              <a:rPr lang="en-US" altLang="ja-JP" sz="1600" dirty="0">
                <a:latin typeface="Meiryo UI" panose="020B0604030504040204" pitchFamily="50" charset="-128"/>
                <a:ea typeface="Meiryo UI" panose="020B0604030504040204" pitchFamily="50" charset="-128"/>
              </a:rPr>
              <a:t>46</a:t>
            </a:r>
            <a:r>
              <a:rPr lang="ja-JP" altLang="en-US" sz="1600" dirty="0">
                <a:latin typeface="Meiryo UI" panose="020B0604030504040204" pitchFamily="50" charset="-128"/>
                <a:ea typeface="Meiryo UI" panose="020B0604030504040204" pitchFamily="50" charset="-128"/>
              </a:rPr>
              <a:t>のコア指標と</a:t>
            </a:r>
            <a:r>
              <a:rPr lang="en-US" altLang="ja-JP" sz="1600" dirty="0">
                <a:latin typeface="Meiryo UI" panose="020B0604030504040204" pitchFamily="50" charset="-128"/>
                <a:ea typeface="Meiryo UI" panose="020B0604030504040204" pitchFamily="50" charset="-128"/>
              </a:rPr>
              <a:t>54</a:t>
            </a:r>
            <a:r>
              <a:rPr lang="ja-JP" altLang="en-US" sz="1600" dirty="0">
                <a:latin typeface="Meiryo UI" panose="020B0604030504040204" pitchFamily="50" charset="-128"/>
                <a:ea typeface="Meiryo UI" panose="020B0604030504040204" pitchFamily="50" charset="-128"/>
              </a:rPr>
              <a:t>の補助指標で各都市を評価する仕組みが規定されている。</a:t>
            </a:r>
          </a:p>
        </p:txBody>
      </p:sp>
      <p:pic>
        <p:nvPicPr>
          <p:cNvPr id="6" name="図 5"/>
          <p:cNvPicPr>
            <a:picLocks noChangeAspect="1"/>
          </p:cNvPicPr>
          <p:nvPr/>
        </p:nvPicPr>
        <p:blipFill rotWithShape="1">
          <a:blip r:embed="rId2"/>
          <a:srcRect l="16568" t="24019" r="18375" b="5624"/>
          <a:stretch/>
        </p:blipFill>
        <p:spPr>
          <a:xfrm>
            <a:off x="627018" y="1393786"/>
            <a:ext cx="8177349" cy="4972031"/>
          </a:xfrm>
          <a:prstGeom prst="rect">
            <a:avLst/>
          </a:prstGeom>
        </p:spPr>
      </p:pic>
      <p:sp>
        <p:nvSpPr>
          <p:cNvPr id="7" name="正方形/長方形 6"/>
          <p:cNvSpPr/>
          <p:nvPr/>
        </p:nvSpPr>
        <p:spPr>
          <a:xfrm>
            <a:off x="627018" y="6538913"/>
            <a:ext cx="4167051"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出典：ＩＣＴを活用したスマートシティの事例等に関する調査の請負</a:t>
            </a:r>
          </a:p>
        </p:txBody>
      </p:sp>
      <p:sp>
        <p:nvSpPr>
          <p:cNvPr id="8" name="正方形/長方形 7">
            <a:extLst>
              <a:ext uri="{FF2B5EF4-FFF2-40B4-BE49-F238E27FC236}">
                <a16:creationId xmlns:a16="http://schemas.microsoft.com/office/drawing/2014/main" id="{8765F211-0433-4C72-9A44-7F07C9EF345F}"/>
              </a:ext>
            </a:extLst>
          </p:cNvPr>
          <p:cNvSpPr/>
          <p:nvPr/>
        </p:nvSpPr>
        <p:spPr>
          <a:xfrm>
            <a:off x="1214378" y="77113"/>
            <a:ext cx="7067474" cy="400110"/>
          </a:xfrm>
          <a:prstGeom prst="rect">
            <a:avLst/>
          </a:prstGeom>
          <a:ln>
            <a:noFill/>
          </a:ln>
        </p:spPr>
        <p:txBody>
          <a:bodyPr wrap="square">
            <a:spAutoFit/>
          </a:bodyPr>
          <a:lstStyle/>
          <a:p>
            <a:pPr algn="ct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参考</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　ＫＰＩ（アウトカム指標）の例</a:t>
            </a:r>
            <a:r>
              <a:rPr lang="ja-JP" altLang="en-US" b="1" dirty="0">
                <a:latin typeface="Meiryo UI" panose="020B0604030504040204" pitchFamily="50" charset="-128"/>
                <a:ea typeface="Meiryo UI" panose="020B0604030504040204" pitchFamily="50" charset="-128"/>
              </a:rPr>
              <a:t>（ＩＳ</a:t>
            </a:r>
            <a:r>
              <a:rPr lang="en-US" altLang="ja-JP" b="1" dirty="0">
                <a:latin typeface="Meiryo UI" panose="020B0604030504040204" pitchFamily="50" charset="-128"/>
                <a:ea typeface="Meiryo UI" panose="020B0604030504040204" pitchFamily="50" charset="-128"/>
              </a:rPr>
              <a:t>O</a:t>
            </a:r>
            <a:r>
              <a:rPr lang="ja-JP" altLang="en-US" b="1" dirty="0">
                <a:latin typeface="Meiryo UI" panose="020B0604030504040204" pitchFamily="50" charset="-128"/>
                <a:ea typeface="Meiryo UI" panose="020B0604030504040204" pitchFamily="50" charset="-128"/>
              </a:rPr>
              <a:t>世界標準）</a:t>
            </a:r>
            <a:endParaRPr lang="ja-JP" altLang="en-US" sz="20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6779122" y="6435398"/>
            <a:ext cx="2057400" cy="365125"/>
          </a:xfrm>
        </p:spPr>
        <p:txBody>
          <a:bodyPr>
            <a:normAutofit/>
          </a:bodyPr>
          <a:lstStyle/>
          <a:p>
            <a:fld id="{91EBF99D-C44A-4BF0-8A4F-647684F0C5A4}" type="slidenum">
              <a:rPr kumimoji="1" lang="ja-JP" altLang="en-US" sz="1200" smtClean="0"/>
              <a:t>36</a:t>
            </a:fld>
            <a:endParaRPr kumimoji="1" lang="ja-JP" altLang="en-US" sz="1200"/>
          </a:p>
        </p:txBody>
      </p:sp>
      <p:cxnSp>
        <p:nvCxnSpPr>
          <p:cNvPr id="9" name="直線コネクタ 8"/>
          <p:cNvCxnSpPr/>
          <p:nvPr/>
        </p:nvCxnSpPr>
        <p:spPr>
          <a:xfrm>
            <a:off x="230335" y="516413"/>
            <a:ext cx="871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867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433736" y="2132975"/>
            <a:ext cx="6515442" cy="1261884"/>
          </a:xfrm>
          <a:prstGeom prst="rect">
            <a:avLst/>
          </a:prstGeom>
        </p:spPr>
        <p:txBody>
          <a:bodyPr wrap="square">
            <a:spAutoFit/>
          </a:bodyPr>
          <a:lstStyle/>
          <a:p>
            <a:pPr algn="ctr"/>
            <a:r>
              <a:rPr lang="ja-JP" altLang="en-US" sz="3200" b="1" dirty="0">
                <a:latin typeface="Meiryo UI" panose="020B0604030504040204" pitchFamily="50" charset="-128"/>
                <a:ea typeface="Meiryo UI" panose="020B0604030504040204" pitchFamily="50" charset="-128"/>
              </a:rPr>
              <a:t>第１章　なぜいまスマートシティなのか　</a:t>
            </a:r>
            <a:endParaRPr lang="en-US" altLang="ja-JP" sz="3200" b="1" dirty="0">
              <a:latin typeface="Meiryo UI" panose="020B0604030504040204" pitchFamily="50" charset="-128"/>
              <a:ea typeface="Meiryo UI" panose="020B0604030504040204" pitchFamily="50" charset="-128"/>
            </a:endParaRPr>
          </a:p>
          <a:p>
            <a:pPr algn="ctr"/>
            <a:endParaRPr lang="en-US" altLang="ja-JP" sz="1200" b="1" dirty="0">
              <a:latin typeface="Meiryo UI" panose="020B0604030504040204" pitchFamily="50" charset="-128"/>
              <a:ea typeface="Meiryo UI" panose="020B0604030504040204" pitchFamily="50" charset="-128"/>
            </a:endParaRPr>
          </a:p>
          <a:p>
            <a:pPr algn="ctr"/>
            <a:r>
              <a:rPr lang="en-US" altLang="ja-JP" sz="3200" b="1" dirty="0">
                <a:latin typeface="Meiryo UI" panose="020B0604030504040204" pitchFamily="50" charset="-128"/>
                <a:ea typeface="Meiryo UI" panose="020B0604030504040204" pitchFamily="50" charset="-128"/>
              </a:rPr>
              <a:t>【WHY】</a:t>
            </a:r>
          </a:p>
        </p:txBody>
      </p:sp>
    </p:spTree>
    <p:extLst>
      <p:ext uri="{BB962C8B-B14F-4D97-AF65-F5344CB8AC3E}">
        <p14:creationId xmlns:p14="http://schemas.microsoft.com/office/powerpoint/2010/main" val="143296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6879921" y="6354250"/>
            <a:ext cx="2057400" cy="365125"/>
          </a:xfrm>
        </p:spPr>
        <p:txBody>
          <a:bodyPr>
            <a:normAutofit/>
          </a:bodyPr>
          <a:lstStyle/>
          <a:p>
            <a:fld id="{16CAA1F7-03B4-4FB3-9DB5-91F3A0C0A1B4}" type="slidenum">
              <a:rPr kumimoji="1" lang="ja-JP" altLang="en-US" sz="1200" smtClean="0"/>
              <a:t>5</a:t>
            </a:fld>
            <a:endParaRPr kumimoji="1" lang="ja-JP" altLang="en-US" sz="1200"/>
          </a:p>
        </p:txBody>
      </p:sp>
      <p:sp>
        <p:nvSpPr>
          <p:cNvPr id="5" name="テキスト ボックス 4">
            <a:extLst>
              <a:ext uri="{FF2B5EF4-FFF2-40B4-BE49-F238E27FC236}">
                <a16:creationId xmlns:a16="http://schemas.microsoft.com/office/drawing/2014/main" id="{7655A9F5-F1E3-4E6F-855D-2F21E1A426BD}"/>
              </a:ext>
            </a:extLst>
          </p:cNvPr>
          <p:cNvSpPr txBox="1"/>
          <p:nvPr/>
        </p:nvSpPr>
        <p:spPr>
          <a:xfrm>
            <a:off x="672313" y="410754"/>
            <a:ext cx="7805481" cy="6170920"/>
          </a:xfrm>
          <a:prstGeom prst="rect">
            <a:avLst/>
          </a:prstGeom>
          <a:noFill/>
          <a:ln>
            <a:solidFill>
              <a:schemeClr val="bg1">
                <a:lumMod val="75000"/>
              </a:schemeClr>
            </a:solidFill>
          </a:ln>
        </p:spPr>
        <p:txBody>
          <a:bodyPr wrap="square" rtlCol="0">
            <a:spAutoFit/>
          </a:bodyPr>
          <a:lstStyle/>
          <a:p>
            <a:endParaRPr kumimoji="1" lang="en-US" altLang="ja-JP" sz="800" b="1" dirty="0" smtClean="0">
              <a:latin typeface="Meiryo UI" panose="020B0604030504040204" pitchFamily="50" charset="-128"/>
              <a:ea typeface="Meiryo UI" panose="020B0604030504040204" pitchFamily="50" charset="-128"/>
            </a:endParaRPr>
          </a:p>
          <a:p>
            <a:r>
              <a:rPr kumimoji="1" lang="ja-JP" altLang="en-US" sz="1600" b="1" dirty="0" smtClean="0">
                <a:latin typeface="Meiryo UI" panose="020B0604030504040204" pitchFamily="50" charset="-128"/>
                <a:ea typeface="Meiryo UI" panose="020B0604030504040204" pitchFamily="50" charset="-128"/>
              </a:rPr>
              <a:t>１）スマートシティの意義</a:t>
            </a:r>
            <a:endParaRPr kumimoji="1" lang="en-US" altLang="ja-JP" sz="1600" b="1" dirty="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kumimoji="1" lang="ja-JP" altLang="en-US" sz="1600" dirty="0" smtClean="0">
                <a:latin typeface="Meiryo UI" panose="020B0604030504040204" pitchFamily="50" charset="-128"/>
                <a:ea typeface="Meiryo UI" panose="020B0604030504040204" pitchFamily="50" charset="-128"/>
              </a:rPr>
              <a:t>国連によると</a:t>
            </a:r>
            <a:r>
              <a:rPr kumimoji="1" lang="en-US" altLang="ja-JP" sz="1600" dirty="0" smtClean="0">
                <a:latin typeface="Meiryo UI" panose="020B0604030504040204" pitchFamily="50" charset="-128"/>
                <a:ea typeface="Meiryo UI" panose="020B0604030504040204" pitchFamily="50" charset="-128"/>
              </a:rPr>
              <a:t>2050</a:t>
            </a:r>
            <a:r>
              <a:rPr kumimoji="1" lang="ja-JP" altLang="en-US" sz="1600" dirty="0">
                <a:latin typeface="Meiryo UI" panose="020B0604030504040204" pitchFamily="50" charset="-128"/>
                <a:ea typeface="Meiryo UI" panose="020B0604030504040204" pitchFamily="50" charset="-128"/>
              </a:rPr>
              <a:t>年</a:t>
            </a:r>
            <a:r>
              <a:rPr kumimoji="1" lang="ja-JP" altLang="en-US" sz="1600" dirty="0" smtClean="0">
                <a:latin typeface="Meiryo UI" panose="020B0604030504040204" pitchFamily="50" charset="-128"/>
                <a:ea typeface="Meiryo UI" panose="020B0604030504040204" pitchFamily="50" charset="-128"/>
              </a:rPr>
              <a:t>には世界</a:t>
            </a:r>
            <a:r>
              <a:rPr kumimoji="1" lang="ja-JP" altLang="en-US" sz="1600" dirty="0">
                <a:latin typeface="Meiryo UI" panose="020B0604030504040204" pitchFamily="50" charset="-128"/>
                <a:ea typeface="Meiryo UI" panose="020B0604030504040204" pitchFamily="50" charset="-128"/>
              </a:rPr>
              <a:t>人口</a:t>
            </a:r>
            <a:r>
              <a:rPr kumimoji="1" lang="ja-JP" altLang="en-US" sz="1600" dirty="0" smtClean="0">
                <a:latin typeface="Meiryo UI" panose="020B0604030504040204" pitchFamily="50" charset="-128"/>
                <a:ea typeface="Meiryo UI" panose="020B0604030504040204" pitchFamily="50" charset="-128"/>
              </a:rPr>
              <a:t>の約７割が</a:t>
            </a:r>
            <a:r>
              <a:rPr kumimoji="1" lang="ja-JP" altLang="en-US" sz="1600" dirty="0">
                <a:latin typeface="Meiryo UI" panose="020B0604030504040204" pitchFamily="50" charset="-128"/>
                <a:ea typeface="Meiryo UI" panose="020B0604030504040204" pitchFamily="50" charset="-128"/>
              </a:rPr>
              <a:t>都市に</a:t>
            </a:r>
            <a:r>
              <a:rPr kumimoji="1" lang="ja-JP" altLang="en-US" sz="1600" dirty="0" smtClean="0">
                <a:latin typeface="Meiryo UI" panose="020B0604030504040204" pitchFamily="50" charset="-128"/>
                <a:ea typeface="Meiryo UI" panose="020B0604030504040204" pitchFamily="50" charset="-128"/>
              </a:rPr>
              <a:t>集中すると言われる中、世界の諸都市</a:t>
            </a:r>
            <a:r>
              <a:rPr kumimoji="1" lang="ja-JP" altLang="en-US" sz="1600" dirty="0">
                <a:latin typeface="Meiryo UI" panose="020B0604030504040204" pitchFamily="50" charset="-128"/>
                <a:ea typeface="Meiryo UI" panose="020B0604030504040204" pitchFamily="50" charset="-128"/>
              </a:rPr>
              <a:t>で</a:t>
            </a:r>
            <a:r>
              <a:rPr kumimoji="1" lang="ja-JP" altLang="en-US" sz="1600" dirty="0" smtClean="0">
                <a:latin typeface="Meiryo UI" panose="020B0604030504040204" pitchFamily="50" charset="-128"/>
                <a:ea typeface="Meiryo UI" panose="020B0604030504040204" pitchFamily="50" charset="-128"/>
              </a:rPr>
              <a:t>は、交通、インフラ、環境、行政運営等において人口集中に伴う課題が増大している。そうした中で、先進的な都市においては、ビッグデータ</a:t>
            </a:r>
            <a:r>
              <a:rPr kumimoji="1" lang="ja-JP" altLang="en-US" sz="1600" dirty="0">
                <a:latin typeface="Meiryo UI" panose="020B0604030504040204" pitchFamily="50" charset="-128"/>
                <a:ea typeface="Meiryo UI" panose="020B0604030504040204" pitchFamily="50" charset="-128"/>
              </a:rPr>
              <a:t>や</a:t>
            </a:r>
            <a:r>
              <a:rPr kumimoji="1" lang="en-US" altLang="ja-JP" sz="1600" dirty="0" err="1">
                <a:latin typeface="Meiryo UI" panose="020B0604030504040204" pitchFamily="50" charset="-128"/>
                <a:ea typeface="Meiryo UI" panose="020B0604030504040204" pitchFamily="50" charset="-128"/>
              </a:rPr>
              <a:t>IoT</a:t>
            </a:r>
            <a:r>
              <a:rPr kumimoji="1" lang="ja-JP" altLang="en-US" sz="1600" dirty="0" smtClean="0">
                <a:latin typeface="Meiryo UI" panose="020B0604030504040204" pitchFamily="50" charset="-128"/>
                <a:ea typeface="Meiryo UI" panose="020B0604030504040204" pitchFamily="50" charset="-128"/>
              </a:rPr>
              <a:t>などの</a:t>
            </a:r>
            <a:r>
              <a:rPr kumimoji="1" lang="ja-JP" altLang="en-US" sz="1600" b="1" dirty="0" smtClean="0">
                <a:latin typeface="Meiryo UI" panose="020B0604030504040204" pitchFamily="50" charset="-128"/>
                <a:ea typeface="Meiryo UI" panose="020B0604030504040204" pitchFamily="50" charset="-128"/>
              </a:rPr>
              <a:t>先端テクノロジーを利用し、都市</a:t>
            </a:r>
            <a:r>
              <a:rPr kumimoji="1" lang="ja-JP" altLang="en-US" sz="1600" b="1" dirty="0">
                <a:latin typeface="Meiryo UI" panose="020B0604030504040204" pitchFamily="50" charset="-128"/>
                <a:ea typeface="Meiryo UI" panose="020B0604030504040204" pitchFamily="50" charset="-128"/>
              </a:rPr>
              <a:t>機能の</a:t>
            </a:r>
            <a:r>
              <a:rPr kumimoji="1" lang="ja-JP" altLang="en-US" sz="1600" b="1" dirty="0" smtClean="0">
                <a:latin typeface="Meiryo UI" panose="020B0604030504040204" pitchFamily="50" charset="-128"/>
                <a:ea typeface="Meiryo UI" panose="020B0604030504040204" pitchFamily="50" charset="-128"/>
              </a:rPr>
              <a:t>効率化・強化</a:t>
            </a:r>
            <a:r>
              <a:rPr kumimoji="1" lang="ja-JP" altLang="en-US" sz="1600" dirty="0" smtClean="0">
                <a:latin typeface="Meiryo UI" panose="020B0604030504040204" pitchFamily="50" charset="-128"/>
                <a:ea typeface="Meiryo UI" panose="020B0604030504040204" pitchFamily="50" charset="-128"/>
              </a:rPr>
              <a:t>に活かそう</a:t>
            </a:r>
            <a:r>
              <a:rPr kumimoji="1" lang="ja-JP" altLang="en-US" sz="1600" dirty="0">
                <a:latin typeface="Meiryo UI" panose="020B0604030504040204" pitchFamily="50" charset="-128"/>
                <a:ea typeface="Meiryo UI" panose="020B0604030504040204" pitchFamily="50" charset="-128"/>
              </a:rPr>
              <a:t>と</a:t>
            </a:r>
            <a:r>
              <a:rPr kumimoji="1" lang="ja-JP" altLang="en-US" sz="1600" dirty="0" smtClean="0">
                <a:latin typeface="Meiryo UI" panose="020B0604030504040204" pitchFamily="50" charset="-128"/>
                <a:ea typeface="Meiryo UI" panose="020B0604030504040204" pitchFamily="50" charset="-128"/>
              </a:rPr>
              <a:t>いう </a:t>
            </a:r>
            <a:r>
              <a:rPr kumimoji="1" lang="en-US" altLang="ja-JP" sz="1600" b="1"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スマートシティ</a:t>
            </a:r>
            <a:r>
              <a:rPr kumimoji="1" lang="en-US" altLang="ja-JP" sz="1600" b="1" dirty="0" smtClean="0">
                <a:latin typeface="Meiryo UI" panose="020B0604030504040204" pitchFamily="50" charset="-128"/>
                <a:ea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rPr>
              <a:t>の</a:t>
            </a:r>
            <a:r>
              <a:rPr kumimoji="1" lang="ja-JP" altLang="en-US" sz="1600" dirty="0">
                <a:latin typeface="Meiryo UI" panose="020B0604030504040204" pitchFamily="50" charset="-128"/>
                <a:ea typeface="Meiryo UI" panose="020B0604030504040204" pitchFamily="50" charset="-128"/>
              </a:rPr>
              <a:t>取組みが始まっている。</a:t>
            </a:r>
            <a:endParaRPr kumimoji="1" lang="en-US" altLang="ja-JP" sz="1600" dirty="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endParaRPr kumimoji="1" lang="en-US" altLang="ja-JP" sz="1200" dirty="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kumimoji="1" lang="ja-JP" altLang="en-US" sz="1600" dirty="0" smtClean="0">
                <a:latin typeface="Meiryo UI" panose="020B0604030504040204" pitchFamily="50" charset="-128"/>
                <a:ea typeface="Meiryo UI" panose="020B0604030504040204" pitchFamily="50" charset="-128"/>
              </a:rPr>
              <a:t>一方、わが国では、人口減少・超高齢社会の到来が都市にとっても大きなリスク。大阪においても、高度経済成長期に整備された都市インフラの老朽化やニュータウンの疲弊、人口減少下での行政サービスの持続性確保など課題が顕在化しており、これらの</a:t>
            </a:r>
            <a:r>
              <a:rPr kumimoji="1" lang="ja-JP" altLang="en-US" sz="1600" b="1" dirty="0" smtClean="0">
                <a:latin typeface="Meiryo UI" panose="020B0604030504040204" pitchFamily="50" charset="-128"/>
                <a:ea typeface="Meiryo UI" panose="020B0604030504040204" pitchFamily="50" charset="-128"/>
              </a:rPr>
              <a:t>都市課題に対応し、住民の</a:t>
            </a:r>
            <a:r>
              <a:rPr kumimoji="1" lang="en-US" altLang="ja-JP" sz="1600" b="1" dirty="0" err="1" smtClean="0">
                <a:latin typeface="Meiryo UI" panose="020B0604030504040204" pitchFamily="50" charset="-128"/>
                <a:ea typeface="Meiryo UI" panose="020B0604030504040204" pitchFamily="50" charset="-128"/>
              </a:rPr>
              <a:t>QoL</a:t>
            </a:r>
            <a:r>
              <a:rPr kumimoji="1" lang="ja-JP" altLang="en-US" sz="1600" b="1" dirty="0" smtClean="0">
                <a:latin typeface="Meiryo UI" panose="020B0604030504040204" pitchFamily="50" charset="-128"/>
                <a:ea typeface="Meiryo UI" panose="020B0604030504040204" pitchFamily="50" charset="-128"/>
              </a:rPr>
              <a:t>（生活の質）の向上を図る観点から、スマートシティ導入に向けた検討が必要。</a:t>
            </a:r>
            <a:endParaRPr kumimoji="1" lang="en-US" altLang="ja-JP" sz="1600" b="1" dirty="0" smtClean="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２</a:t>
            </a:r>
            <a:r>
              <a:rPr kumimoji="1" lang="ja-JP" altLang="en-US" sz="1600" b="1" dirty="0" smtClean="0">
                <a:latin typeface="Meiryo UI" panose="020B0604030504040204" pitchFamily="50" charset="-128"/>
                <a:ea typeface="Meiryo UI" panose="020B0604030504040204" pitchFamily="50" charset="-128"/>
              </a:rPr>
              <a:t>）テクノロジーの進化とスマートシティ</a:t>
            </a:r>
            <a:r>
              <a:rPr kumimoji="1" lang="ja-JP" altLang="en-US" sz="1600" b="1" dirty="0">
                <a:latin typeface="Meiryo UI" panose="020B0604030504040204" pitchFamily="50" charset="-128"/>
                <a:ea typeface="Meiryo UI" panose="020B0604030504040204" pitchFamily="50" charset="-128"/>
              </a:rPr>
              <a:t>の効果</a:t>
            </a:r>
            <a:endParaRPr kumimoji="1" lang="en-US" altLang="ja-JP" sz="1600" b="1" dirty="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kumimoji="1" lang="ja-JP" altLang="en-US" sz="1600" dirty="0" smtClean="0">
                <a:latin typeface="Meiryo UI" panose="020B0604030504040204" pitchFamily="50" charset="-128"/>
                <a:ea typeface="Meiryo UI" panose="020B0604030504040204" pitchFamily="50" charset="-128"/>
              </a:rPr>
              <a:t>新たなテクノロジーは、住民のライフスタイルを変化させ、</a:t>
            </a:r>
            <a:r>
              <a:rPr kumimoji="1" lang="en-US" altLang="ja-JP" sz="1600" dirty="0" err="1" smtClean="0">
                <a:latin typeface="Meiryo UI" panose="020B0604030504040204" pitchFamily="50" charset="-128"/>
                <a:ea typeface="Meiryo UI" panose="020B0604030504040204" pitchFamily="50" charset="-128"/>
              </a:rPr>
              <a:t>QoL</a:t>
            </a:r>
            <a:r>
              <a:rPr kumimoji="1" lang="ja-JP" altLang="en-US" sz="1600" dirty="0" smtClean="0">
                <a:latin typeface="Meiryo UI" panose="020B0604030504040204" pitchFamily="50" charset="-128"/>
                <a:ea typeface="Meiryo UI" panose="020B0604030504040204" pitchFamily="50" charset="-128"/>
              </a:rPr>
              <a:t>を高める可能性を秘めている。ヘルシンキ（</a:t>
            </a:r>
            <a:r>
              <a:rPr kumimoji="1" lang="en-US" altLang="ja-JP" sz="1600" dirty="0" smtClean="0">
                <a:latin typeface="Meiryo UI" panose="020B0604030504040204" pitchFamily="50" charset="-128"/>
                <a:ea typeface="Meiryo UI" panose="020B0604030504040204" pitchFamily="50" charset="-128"/>
              </a:rPr>
              <a:t>MaaS</a:t>
            </a:r>
            <a:r>
              <a:rPr kumimoji="1" lang="ja-JP" altLang="en-US" sz="1600" dirty="0" smtClean="0">
                <a:latin typeface="Meiryo UI" panose="020B0604030504040204" pitchFamily="50" charset="-128"/>
                <a:ea typeface="Meiryo UI" panose="020B0604030504040204" pitchFamily="50" charset="-128"/>
              </a:rPr>
              <a:t>）やエストニア（電子政府）等はその好例である。ある</a:t>
            </a:r>
            <a:r>
              <a:rPr kumimoji="1" lang="ja-JP" altLang="en-US" sz="1600" dirty="0">
                <a:latin typeface="Meiryo UI" panose="020B0604030504040204" pitchFamily="50" charset="-128"/>
                <a:ea typeface="Meiryo UI" panose="020B0604030504040204" pitchFamily="50" charset="-128"/>
              </a:rPr>
              <a:t>調査によると、このような先端テクノロジーを使った</a:t>
            </a:r>
            <a:r>
              <a:rPr kumimoji="1" lang="ja-JP" altLang="en-US" sz="1600" b="1" dirty="0">
                <a:latin typeface="Meiryo UI" panose="020B0604030504040204" pitchFamily="50" charset="-128"/>
                <a:ea typeface="Meiryo UI" panose="020B0604030504040204" pitchFamily="50" charset="-128"/>
              </a:rPr>
              <a:t>スマートシティに取り組むことで、生活の質</a:t>
            </a:r>
            <a:r>
              <a:rPr kumimoji="1" lang="ja-JP" altLang="en-US" sz="1600" b="1" dirty="0" smtClean="0">
                <a:latin typeface="Meiryo UI" panose="020B0604030504040204" pitchFamily="50" charset="-128"/>
                <a:ea typeface="Meiryo UI" panose="020B0604030504040204" pitchFamily="50" charset="-128"/>
              </a:rPr>
              <a:t>（</a:t>
            </a:r>
            <a:r>
              <a:rPr kumimoji="1" lang="en-US" altLang="ja-JP" sz="1600" b="1" dirty="0" err="1" smtClean="0">
                <a:latin typeface="Meiryo UI" panose="020B0604030504040204" pitchFamily="50" charset="-128"/>
                <a:ea typeface="Meiryo UI" panose="020B0604030504040204" pitchFamily="50" charset="-128"/>
              </a:rPr>
              <a:t>QoL</a:t>
            </a:r>
            <a:r>
              <a:rPr kumimoji="1" lang="ja-JP" altLang="en-US" sz="1600" b="1" dirty="0" smtClean="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が</a:t>
            </a:r>
            <a:r>
              <a:rPr kumimoji="1" lang="en-US" altLang="ja-JP" sz="1600" b="1" dirty="0">
                <a:latin typeface="Meiryo UI" panose="020B0604030504040204" pitchFamily="50" charset="-128"/>
                <a:ea typeface="Meiryo UI" panose="020B0604030504040204" pitchFamily="50" charset="-128"/>
              </a:rPr>
              <a:t>10</a:t>
            </a:r>
            <a:r>
              <a:rPr kumimoji="1" lang="ja-JP" altLang="en-US" sz="1600" b="1" dirty="0">
                <a:latin typeface="Meiryo UI" panose="020B0604030504040204" pitchFamily="50" charset="-128"/>
                <a:ea typeface="Meiryo UI" panose="020B0604030504040204" pitchFamily="50" charset="-128"/>
              </a:rPr>
              <a:t>～</a:t>
            </a:r>
            <a:r>
              <a:rPr kumimoji="1" lang="en-US" altLang="ja-JP" sz="1600" b="1" dirty="0">
                <a:latin typeface="Meiryo UI" panose="020B0604030504040204" pitchFamily="50" charset="-128"/>
                <a:ea typeface="Meiryo UI" panose="020B0604030504040204" pitchFamily="50" charset="-128"/>
              </a:rPr>
              <a:t>30</a:t>
            </a:r>
            <a:r>
              <a:rPr kumimoji="1" lang="ja-JP" altLang="en-US" sz="1600" b="1" dirty="0">
                <a:latin typeface="Meiryo UI" panose="020B0604030504040204" pitchFamily="50" charset="-128"/>
                <a:ea typeface="Meiryo UI" panose="020B0604030504040204" pitchFamily="50" charset="-128"/>
              </a:rPr>
              <a:t>％向上</a:t>
            </a:r>
            <a:r>
              <a:rPr kumimoji="1" lang="ja-JP" altLang="en-US" sz="1600" dirty="0">
                <a:latin typeface="Meiryo UI" panose="020B0604030504040204" pitchFamily="50" charset="-128"/>
                <a:ea typeface="Meiryo UI" panose="020B0604030504040204" pitchFamily="50" charset="-128"/>
              </a:rPr>
              <a:t>するという調査結果もある</a:t>
            </a:r>
            <a:r>
              <a:rPr kumimoji="1" lang="ja-JP" altLang="en-US" sz="1600" dirty="0" smtClean="0">
                <a:latin typeface="Meiryo UI" panose="020B0604030504040204" pitchFamily="50" charset="-128"/>
                <a:ea typeface="Meiryo UI" panose="020B0604030504040204" pitchFamily="50" charset="-128"/>
              </a:rPr>
              <a:t>。</a:t>
            </a:r>
            <a:r>
              <a:rPr kumimoji="1" lang="en-US" altLang="ja-JP" sz="1100" dirty="0" smtClean="0">
                <a:latin typeface="Meiryo UI" panose="020B0604030504040204" pitchFamily="50" charset="-128"/>
                <a:ea typeface="Meiryo UI" panose="020B0604030504040204" pitchFamily="50" charset="-128"/>
              </a:rPr>
              <a:t>[12</a:t>
            </a:r>
            <a:r>
              <a:rPr kumimoji="1" lang="ja-JP" altLang="en-US" sz="1100" dirty="0" smtClean="0">
                <a:latin typeface="Meiryo UI" panose="020B0604030504040204" pitchFamily="50" charset="-128"/>
                <a:ea typeface="Meiryo UI" panose="020B0604030504040204" pitchFamily="50" charset="-128"/>
              </a:rPr>
              <a:t>頁参照</a:t>
            </a:r>
            <a:r>
              <a:rPr kumimoji="1" lang="en-US" altLang="ja-JP" sz="1100" dirty="0" smtClean="0">
                <a:latin typeface="Meiryo UI" panose="020B0604030504040204" pitchFamily="50" charset="-128"/>
                <a:ea typeface="Meiryo UI" panose="020B0604030504040204" pitchFamily="50" charset="-128"/>
              </a:rPr>
              <a:t>]</a:t>
            </a:r>
            <a:endParaRPr kumimoji="1" lang="en-US" altLang="ja-JP" sz="1400" dirty="0" smtClean="0">
              <a:latin typeface="Meiryo UI" panose="020B0604030504040204" pitchFamily="50" charset="-128"/>
              <a:ea typeface="Meiryo UI" panose="020B0604030504040204" pitchFamily="50" charset="-128"/>
            </a:endParaRPr>
          </a:p>
          <a:p>
            <a:endParaRPr kumimoji="1" lang="en-US" altLang="ja-JP" sz="1600" dirty="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kumimoji="1" lang="ja-JP" altLang="en-US" sz="1600" dirty="0" smtClean="0">
                <a:latin typeface="Meiryo UI" panose="020B0604030504040204" pitchFamily="50" charset="-128"/>
                <a:ea typeface="Meiryo UI" panose="020B0604030504040204" pitchFamily="50" charset="-128"/>
              </a:rPr>
              <a:t>大阪においても、例えば、自動運転等の新たなモビリティ技術は、高齢者等の交通弱者の移動を支える可能性がある。また、</a:t>
            </a:r>
            <a:r>
              <a:rPr kumimoji="1" lang="en-US" altLang="ja-JP" sz="1600" dirty="0" smtClean="0">
                <a:latin typeface="Meiryo UI" panose="020B0604030504040204" pitchFamily="50" charset="-128"/>
                <a:ea typeface="Meiryo UI" panose="020B0604030504040204" pitchFamily="50" charset="-128"/>
              </a:rPr>
              <a:t>MaaS</a:t>
            </a:r>
            <a:r>
              <a:rPr kumimoji="1" lang="ja-JP" altLang="en-US" sz="1600" dirty="0">
                <a:latin typeface="Meiryo UI" panose="020B0604030504040204" pitchFamily="50" charset="-128"/>
                <a:ea typeface="Meiryo UI" panose="020B0604030504040204" pitchFamily="50" charset="-128"/>
              </a:rPr>
              <a:t>と言われる新たなサービスは、乗継利便性の向上や重複する初乗り運賃の低減</a:t>
            </a:r>
            <a:r>
              <a:rPr kumimoji="1" lang="ja-JP" altLang="en-US" sz="1600" dirty="0" smtClean="0">
                <a:latin typeface="Meiryo UI" panose="020B0604030504040204" pitchFamily="50" charset="-128"/>
                <a:ea typeface="Meiryo UI" panose="020B0604030504040204" pitchFamily="50" charset="-128"/>
              </a:rPr>
              <a:t>、さらに</a:t>
            </a:r>
            <a:r>
              <a:rPr kumimoji="1" lang="ja-JP" altLang="en-US" sz="1600" dirty="0">
                <a:latin typeface="Meiryo UI" panose="020B0604030504040204" pitchFamily="50" charset="-128"/>
                <a:ea typeface="Meiryo UI" panose="020B0604030504040204" pitchFamily="50" charset="-128"/>
              </a:rPr>
              <a:t>は多様な交通手段との連携によるラストワンマイル問題の解消など</a:t>
            </a:r>
            <a:r>
              <a:rPr kumimoji="1" lang="ja-JP" altLang="en-US" sz="1600" dirty="0" smtClean="0">
                <a:latin typeface="Meiryo UI" panose="020B0604030504040204" pitchFamily="50" charset="-128"/>
                <a:ea typeface="Meiryo UI" panose="020B0604030504040204" pitchFamily="50" charset="-128"/>
              </a:rPr>
              <a:t>、大阪</a:t>
            </a:r>
            <a:r>
              <a:rPr kumimoji="1" lang="ja-JP" altLang="en-US" sz="1600" dirty="0">
                <a:latin typeface="Meiryo UI" panose="020B0604030504040204" pitchFamily="50" charset="-128"/>
                <a:ea typeface="Meiryo UI" panose="020B0604030504040204" pitchFamily="50" charset="-128"/>
              </a:rPr>
              <a:t>の公共交通の課題を解消する可能性がある</a:t>
            </a:r>
            <a:r>
              <a:rPr kumimoji="1" lang="ja-JP" altLang="en-US" sz="1600" dirty="0" smtClean="0">
                <a:latin typeface="Meiryo UI" panose="020B0604030504040204" pitchFamily="50" charset="-128"/>
                <a:ea typeface="Meiryo UI" panose="020B0604030504040204" pitchFamily="50" charset="-128"/>
              </a:rPr>
              <a:t>。</a:t>
            </a:r>
            <a:endParaRPr kumimoji="1" lang="en-US" altLang="ja-JP" sz="1600" dirty="0" smtClean="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endParaRPr kumimoji="1" lang="ja-JP" altLang="en-US" sz="1100" dirty="0">
              <a:latin typeface="Meiryo UI" panose="020B0604030504040204" pitchFamily="50" charset="-128"/>
              <a:ea typeface="Meiryo UI" panose="020B0604030504040204" pitchFamily="50" charset="-128"/>
            </a:endParaRPr>
          </a:p>
          <a:p>
            <a:pPr marL="342900" indent="-342900">
              <a:buFont typeface="Arial" panose="020B0604020202020204" pitchFamily="34" charset="0"/>
              <a:buChar char="•"/>
            </a:pPr>
            <a:r>
              <a:rPr kumimoji="1" lang="ja-JP" altLang="en-US" sz="1600" dirty="0" smtClean="0">
                <a:latin typeface="Meiryo UI" panose="020B0604030504040204" pitchFamily="50" charset="-128"/>
                <a:ea typeface="Meiryo UI" panose="020B0604030504040204" pitchFamily="50" charset="-128"/>
              </a:rPr>
              <a:t>この</a:t>
            </a:r>
            <a:r>
              <a:rPr kumimoji="1" lang="ja-JP" altLang="en-US" sz="1600" dirty="0">
                <a:latin typeface="Meiryo UI" panose="020B0604030504040204" pitchFamily="50" charset="-128"/>
                <a:ea typeface="Meiryo UI" panose="020B0604030504040204" pitchFamily="50" charset="-128"/>
              </a:rPr>
              <a:t>ほか、行政手続きのオンライン化、防災・防犯情報のリアルタイムの提供など</a:t>
            </a:r>
            <a:r>
              <a:rPr kumimoji="1" lang="ja-JP" altLang="en-US" sz="1600" dirty="0" smtClean="0">
                <a:latin typeface="Meiryo UI" panose="020B0604030504040204" pitchFamily="50" charset="-128"/>
                <a:ea typeface="Meiryo UI" panose="020B0604030504040204" pitchFamily="50" charset="-128"/>
              </a:rPr>
              <a:t>、</a:t>
            </a:r>
            <a:r>
              <a:rPr kumimoji="1" lang="ja-JP" altLang="en-US" sz="1600" b="1" dirty="0" smtClean="0">
                <a:latin typeface="Meiryo UI" panose="020B0604030504040204" pitchFamily="50" charset="-128"/>
                <a:ea typeface="Meiryo UI" panose="020B0604030504040204" pitchFamily="50" charset="-128"/>
              </a:rPr>
              <a:t>テクノロジー</a:t>
            </a:r>
            <a:r>
              <a:rPr kumimoji="1" lang="ja-JP" altLang="en-US" sz="1600" b="1" dirty="0">
                <a:latin typeface="Meiryo UI" panose="020B0604030504040204" pitchFamily="50" charset="-128"/>
                <a:ea typeface="Meiryo UI" panose="020B0604030504040204" pitchFamily="50" charset="-128"/>
              </a:rPr>
              <a:t>の活用は</a:t>
            </a:r>
            <a:r>
              <a:rPr kumimoji="1" lang="ja-JP" altLang="en-US" sz="1600" b="1" dirty="0" smtClean="0">
                <a:latin typeface="Meiryo UI" panose="020B0604030504040204" pitchFamily="50" charset="-128"/>
                <a:ea typeface="Meiryo UI" panose="020B0604030504040204" pitchFamily="50" charset="-128"/>
              </a:rPr>
              <a:t>、住民生活</a:t>
            </a:r>
            <a:r>
              <a:rPr kumimoji="1" lang="ja-JP" altLang="en-US" sz="1600" b="1" dirty="0">
                <a:latin typeface="Meiryo UI" panose="020B0604030504040204" pitchFamily="50" charset="-128"/>
                <a:ea typeface="Meiryo UI" panose="020B0604030504040204" pitchFamily="50" charset="-128"/>
              </a:rPr>
              <a:t>の利便性を向上させる有力なツール</a:t>
            </a:r>
            <a:r>
              <a:rPr kumimoji="1" lang="ja-JP" altLang="en-US" sz="1600" dirty="0">
                <a:latin typeface="Meiryo UI" panose="020B0604030504040204" pitchFamily="50" charset="-128"/>
                <a:ea typeface="Meiryo UI" panose="020B0604030504040204" pitchFamily="50" charset="-128"/>
              </a:rPr>
              <a:t>となる</a:t>
            </a:r>
            <a:r>
              <a:rPr kumimoji="1" lang="ja-JP" altLang="en-US" sz="1600" dirty="0" smtClean="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41956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ホームベース 18"/>
          <p:cNvSpPr/>
          <p:nvPr/>
        </p:nvSpPr>
        <p:spPr>
          <a:xfrm>
            <a:off x="121397" y="2765068"/>
            <a:ext cx="653143" cy="1530837"/>
          </a:xfrm>
          <a:prstGeom prst="homePlate">
            <a:avLst>
              <a:gd name="adj" fmla="val 32000"/>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043755" y="126469"/>
            <a:ext cx="3049233"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大阪</a:t>
            </a:r>
            <a:r>
              <a:rPr kumimoji="1" lang="ja-JP" altLang="en-US" sz="2400" b="1" dirty="0">
                <a:latin typeface="Meiryo UI" panose="020B0604030504040204" pitchFamily="50" charset="-128"/>
                <a:ea typeface="Meiryo UI" panose="020B0604030504040204" pitchFamily="50" charset="-128"/>
              </a:rPr>
              <a:t>における都市課題</a:t>
            </a:r>
          </a:p>
        </p:txBody>
      </p:sp>
      <p:sp>
        <p:nvSpPr>
          <p:cNvPr id="11" name="テキスト ボックス 10"/>
          <p:cNvSpPr txBox="1"/>
          <p:nvPr/>
        </p:nvSpPr>
        <p:spPr>
          <a:xfrm>
            <a:off x="2604063" y="1136427"/>
            <a:ext cx="1404000" cy="688023"/>
          </a:xfrm>
          <a:prstGeom prst="rect">
            <a:avLst/>
          </a:prstGeom>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ln>
            <a:noFill/>
          </a:ln>
        </p:spPr>
        <p:txBody>
          <a:bodyPr wrap="none" rtlCol="0">
            <a:noAutofit/>
          </a:bodyPr>
          <a:lstStyle/>
          <a:p>
            <a:pPr algn="ctr"/>
            <a:r>
              <a:rPr kumimoji="1" lang="ja-JP" altLang="en-US" sz="1600" b="1" dirty="0">
                <a:latin typeface="Meiryo UI" panose="020B0604030504040204" pitchFamily="50" charset="-128"/>
                <a:ea typeface="Meiryo UI" panose="020B0604030504040204" pitchFamily="50" charset="-128"/>
              </a:rPr>
              <a:t>人口減少</a:t>
            </a:r>
          </a:p>
        </p:txBody>
      </p:sp>
      <p:sp>
        <p:nvSpPr>
          <p:cNvPr id="12" name="テキスト ボックス 11"/>
          <p:cNvSpPr txBox="1"/>
          <p:nvPr/>
        </p:nvSpPr>
        <p:spPr>
          <a:xfrm>
            <a:off x="940610" y="1136428"/>
            <a:ext cx="1404000" cy="688024"/>
          </a:xfrm>
          <a:prstGeom prst="rect">
            <a:avLst/>
          </a:prstGeom>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ln>
            <a:noFill/>
          </a:ln>
        </p:spPr>
        <p:txBody>
          <a:bodyPr wrap="square" rtlCol="0">
            <a:noAutofit/>
          </a:bodyPr>
          <a:lstStyle/>
          <a:p>
            <a:pPr algn="ctr"/>
            <a:r>
              <a:rPr kumimoji="1" lang="ja-JP" altLang="en-US" sz="1600" b="1" dirty="0">
                <a:latin typeface="Meiryo UI" panose="020B0604030504040204" pitchFamily="50" charset="-128"/>
                <a:ea typeface="Meiryo UI" panose="020B0604030504040204" pitchFamily="50" charset="-128"/>
              </a:rPr>
              <a:t>高齢化</a:t>
            </a:r>
          </a:p>
        </p:txBody>
      </p:sp>
      <p:sp>
        <p:nvSpPr>
          <p:cNvPr id="13" name="テキスト ボックス 12"/>
          <p:cNvSpPr txBox="1"/>
          <p:nvPr/>
        </p:nvSpPr>
        <p:spPr>
          <a:xfrm>
            <a:off x="7443573" y="1136427"/>
            <a:ext cx="1404000" cy="688023"/>
          </a:xfrm>
          <a:prstGeom prst="rect">
            <a:avLst/>
          </a:prstGeom>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ln>
            <a:noFill/>
          </a:ln>
        </p:spPr>
        <p:txBody>
          <a:bodyPr wrap="none" rtlCol="0">
            <a:noAutofit/>
          </a:bodyPr>
          <a:lstStyle/>
          <a:p>
            <a:pPr algn="ctr"/>
            <a:r>
              <a:rPr kumimoji="1" lang="ja-JP" altLang="en-US" sz="1600" b="1" dirty="0">
                <a:latin typeface="Meiryo UI" panose="020B0604030504040204" pitchFamily="50" charset="-128"/>
                <a:ea typeface="Meiryo UI" panose="020B0604030504040204" pitchFamily="50" charset="-128"/>
              </a:rPr>
              <a:t>地域格差</a:t>
            </a:r>
          </a:p>
        </p:txBody>
      </p:sp>
      <p:sp>
        <p:nvSpPr>
          <p:cNvPr id="21" name="テキスト ボックス 20"/>
          <p:cNvSpPr txBox="1"/>
          <p:nvPr/>
        </p:nvSpPr>
        <p:spPr>
          <a:xfrm>
            <a:off x="4226052" y="1136427"/>
            <a:ext cx="1404000" cy="688023"/>
          </a:xfrm>
          <a:prstGeom prst="rect">
            <a:avLst/>
          </a:prstGeom>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ln>
            <a:noFill/>
          </a:ln>
        </p:spPr>
        <p:txBody>
          <a:bodyPr wrap="none" rtlCol="0">
            <a:noAutofit/>
          </a:bodyPr>
          <a:lstStyle/>
          <a:p>
            <a:pPr algn="ctr"/>
            <a:r>
              <a:rPr kumimoji="1" lang="ja-JP" altLang="en-US" sz="1600" b="1" dirty="0">
                <a:latin typeface="Meiryo UI" panose="020B0604030504040204" pitchFamily="50" charset="-128"/>
                <a:ea typeface="Meiryo UI" panose="020B0604030504040204" pitchFamily="50" charset="-128"/>
              </a:rPr>
              <a:t>インフラ老朽化</a:t>
            </a:r>
          </a:p>
        </p:txBody>
      </p:sp>
      <p:sp>
        <p:nvSpPr>
          <p:cNvPr id="33" name="テキスト ボックス 32"/>
          <p:cNvSpPr txBox="1"/>
          <p:nvPr/>
        </p:nvSpPr>
        <p:spPr>
          <a:xfrm>
            <a:off x="5837323" y="1136427"/>
            <a:ext cx="1404000" cy="688023"/>
          </a:xfrm>
          <a:prstGeom prst="rect">
            <a:avLst/>
          </a:prstGeom>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ln>
            <a:noFill/>
          </a:ln>
        </p:spPr>
        <p:txBody>
          <a:bodyPr wrap="square" rtlCol="0">
            <a:noAutofit/>
          </a:bodyPr>
          <a:lstStyle/>
          <a:p>
            <a:pPr algn="ctr"/>
            <a:r>
              <a:rPr kumimoji="1" lang="ja-JP" altLang="en-US" sz="1600" b="1" dirty="0">
                <a:latin typeface="Meiryo UI" panose="020B0604030504040204" pitchFamily="50" charset="-128"/>
                <a:ea typeface="Meiryo UI" panose="020B0604030504040204" pitchFamily="50" charset="-128"/>
              </a:rPr>
              <a:t>都市間競争</a:t>
            </a:r>
          </a:p>
        </p:txBody>
      </p:sp>
      <p:cxnSp>
        <p:nvCxnSpPr>
          <p:cNvPr id="42" name="直線コネクタ 41"/>
          <p:cNvCxnSpPr/>
          <p:nvPr/>
        </p:nvCxnSpPr>
        <p:spPr>
          <a:xfrm>
            <a:off x="94343" y="646788"/>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B4B31CB7-8C10-4D01-BE14-727350FE6751}"/>
              </a:ext>
            </a:extLst>
          </p:cNvPr>
          <p:cNvSpPr txBox="1"/>
          <p:nvPr/>
        </p:nvSpPr>
        <p:spPr>
          <a:xfrm>
            <a:off x="760262" y="5142734"/>
            <a:ext cx="8340745" cy="430887"/>
          </a:xfrm>
          <a:prstGeom prst="rect">
            <a:avLst/>
          </a:prstGeom>
          <a:noFill/>
        </p:spPr>
        <p:txBody>
          <a:bodyPr wrap="none" rtlCol="0">
            <a:spAutoFit/>
          </a:bodyPr>
          <a:lstStyle/>
          <a:p>
            <a:r>
              <a:rPr kumimoji="1" lang="ja-JP" altLang="en-US" sz="2200" dirty="0">
                <a:latin typeface="HGP創英角ﾎﾟｯﾌﾟ体" panose="040B0A00000000000000" pitchFamily="50" charset="-128"/>
                <a:ea typeface="HGP創英角ﾎﾟｯﾌﾟ体" panose="040B0A00000000000000" pitchFamily="50" charset="-128"/>
              </a:rPr>
              <a:t>テクノロジーを活用して、都市課題を乗り越え、住民の</a:t>
            </a:r>
            <a:r>
              <a:rPr kumimoji="1" lang="en-US" altLang="ja-JP" sz="2200" dirty="0" err="1">
                <a:latin typeface="HGP創英角ﾎﾟｯﾌﾟ体" panose="040B0A00000000000000" pitchFamily="50" charset="-128"/>
                <a:ea typeface="HGP創英角ﾎﾟｯﾌﾟ体" panose="040B0A00000000000000" pitchFamily="50" charset="-128"/>
              </a:rPr>
              <a:t>QoL</a:t>
            </a:r>
            <a:r>
              <a:rPr kumimoji="1" lang="ja-JP" altLang="en-US" sz="2200" dirty="0">
                <a:latin typeface="HGP創英角ﾎﾟｯﾌﾟ体" panose="040B0A00000000000000" pitchFamily="50" charset="-128"/>
                <a:ea typeface="HGP創英角ﾎﾟｯﾌﾟ体" panose="040B0A00000000000000" pitchFamily="50" charset="-128"/>
              </a:rPr>
              <a:t>を向上する</a:t>
            </a:r>
          </a:p>
        </p:txBody>
      </p:sp>
      <p:sp>
        <p:nvSpPr>
          <p:cNvPr id="43" name="テキスト ボックス 42">
            <a:extLst>
              <a:ext uri="{FF2B5EF4-FFF2-40B4-BE49-F238E27FC236}">
                <a16:creationId xmlns:a16="http://schemas.microsoft.com/office/drawing/2014/main" id="{6E2BE842-1B28-4F7B-B3E5-9B3EABBF1221}"/>
              </a:ext>
            </a:extLst>
          </p:cNvPr>
          <p:cNvSpPr txBox="1"/>
          <p:nvPr/>
        </p:nvSpPr>
        <p:spPr>
          <a:xfrm>
            <a:off x="146707" y="3067604"/>
            <a:ext cx="461665" cy="1015663"/>
          </a:xfrm>
          <a:prstGeom prst="rect">
            <a:avLst/>
          </a:prstGeom>
          <a:noFill/>
        </p:spPr>
        <p:txBody>
          <a:bodyPr vert="eaVert" wrap="none" rtlCol="0">
            <a:spAutoFit/>
          </a:bodyPr>
          <a:lstStyle/>
          <a:p>
            <a:r>
              <a:rPr kumimoji="1" lang="ja-JP" altLang="en-US" dirty="0">
                <a:latin typeface="Meiryo UI" panose="020B0604030504040204" pitchFamily="50" charset="-128"/>
                <a:ea typeface="Meiryo UI" panose="020B0604030504040204" pitchFamily="50" charset="-128"/>
              </a:rPr>
              <a:t>大阪では</a:t>
            </a:r>
          </a:p>
        </p:txBody>
      </p:sp>
      <p:sp>
        <p:nvSpPr>
          <p:cNvPr id="10" name="二等辺三角形 9">
            <a:extLst>
              <a:ext uri="{FF2B5EF4-FFF2-40B4-BE49-F238E27FC236}">
                <a16:creationId xmlns:a16="http://schemas.microsoft.com/office/drawing/2014/main" id="{1C7BCD9B-2ECD-4BAA-A14D-97EEE80D05F8}"/>
              </a:ext>
            </a:extLst>
          </p:cNvPr>
          <p:cNvSpPr/>
          <p:nvPr/>
        </p:nvSpPr>
        <p:spPr>
          <a:xfrm rot="10800000">
            <a:off x="1149426" y="4623940"/>
            <a:ext cx="7687617" cy="28888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9F7D579-98FF-4F5A-A307-E44155F8467F}"/>
              </a:ext>
            </a:extLst>
          </p:cNvPr>
          <p:cNvSpPr/>
          <p:nvPr/>
        </p:nvSpPr>
        <p:spPr>
          <a:xfrm>
            <a:off x="941092" y="2795219"/>
            <a:ext cx="1374601" cy="738664"/>
          </a:xfrm>
          <a:prstGeom prst="rect">
            <a:avLst/>
          </a:prstGeom>
        </p:spPr>
        <p:txBody>
          <a:bodyPr wrap="square">
            <a:spAutoFit/>
          </a:bodyPr>
          <a:lstStyle/>
          <a:p>
            <a:pPr marL="171450" indent="-1714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高齢化率は</a:t>
            </a:r>
            <a:r>
              <a:rPr lang="en-US" altLang="ja-JP" sz="1400" dirty="0" smtClean="0">
                <a:latin typeface="Meiryo UI" panose="020B0604030504040204" pitchFamily="50" charset="-128"/>
                <a:ea typeface="Meiryo UI" panose="020B0604030504040204" pitchFamily="50" charset="-128"/>
              </a:rPr>
              <a:t>2040</a:t>
            </a:r>
            <a:r>
              <a:rPr lang="ja-JP" altLang="en-US" sz="1400" dirty="0">
                <a:latin typeface="Meiryo UI" panose="020B0604030504040204" pitchFamily="50" charset="-128"/>
                <a:ea typeface="Meiryo UI" panose="020B0604030504040204" pitchFamily="50" charset="-128"/>
              </a:rPr>
              <a:t>年</a:t>
            </a:r>
            <a:r>
              <a:rPr lang="ja-JP" altLang="en-US" sz="1400" dirty="0" smtClean="0">
                <a:latin typeface="Meiryo UI" panose="020B0604030504040204" pitchFamily="50" charset="-128"/>
                <a:ea typeface="Meiryo UI" panose="020B0604030504040204" pitchFamily="50" charset="-128"/>
              </a:rPr>
              <a:t>に</a:t>
            </a:r>
            <a:r>
              <a:rPr lang="en-US" altLang="ja-JP" sz="1400" dirty="0" smtClean="0">
                <a:latin typeface="Meiryo UI" panose="020B0604030504040204" pitchFamily="50" charset="-128"/>
                <a:ea typeface="Meiryo UI" panose="020B0604030504040204" pitchFamily="50" charset="-128"/>
              </a:rPr>
              <a:t>36</a:t>
            </a:r>
            <a:r>
              <a:rPr lang="ja-JP" altLang="en-US" sz="1400" dirty="0" smtClean="0">
                <a:latin typeface="Meiryo UI" panose="020B0604030504040204" pitchFamily="50" charset="-128"/>
                <a:ea typeface="Meiryo UI" panose="020B0604030504040204" pitchFamily="50" charset="-128"/>
              </a:rPr>
              <a:t>％</a:t>
            </a:r>
            <a:r>
              <a:rPr lang="en-US" altLang="ja-JP" sz="1400" baseline="30000" dirty="0" smtClean="0">
                <a:latin typeface="Meiryo UI" panose="020B0604030504040204" pitchFamily="50" charset="-128"/>
                <a:ea typeface="Meiryo UI" panose="020B0604030504040204" pitchFamily="50" charset="-128"/>
              </a:rPr>
              <a:t>*</a:t>
            </a:r>
            <a:endParaRPr lang="en-US" altLang="ja-JP" sz="1400" baseline="30000" dirty="0">
              <a:latin typeface="Meiryo UI" panose="020B0604030504040204" pitchFamily="50" charset="-128"/>
              <a:ea typeface="Meiryo UI" panose="020B0604030504040204" pitchFamily="50" charset="-128"/>
            </a:endParaRPr>
          </a:p>
        </p:txBody>
      </p:sp>
      <p:sp>
        <p:nvSpPr>
          <p:cNvPr id="52" name="正方形/長方形 51">
            <a:extLst>
              <a:ext uri="{FF2B5EF4-FFF2-40B4-BE49-F238E27FC236}">
                <a16:creationId xmlns:a16="http://schemas.microsoft.com/office/drawing/2014/main" id="{D5CE3F09-E974-4BB2-ADC0-90B783CDF38C}"/>
              </a:ext>
            </a:extLst>
          </p:cNvPr>
          <p:cNvSpPr/>
          <p:nvPr/>
        </p:nvSpPr>
        <p:spPr>
          <a:xfrm>
            <a:off x="2604063" y="2795219"/>
            <a:ext cx="1404000" cy="738664"/>
          </a:xfrm>
          <a:prstGeom prst="rect">
            <a:avLst/>
          </a:prstGeom>
        </p:spPr>
        <p:txBody>
          <a:bodyPr wrap="square">
            <a:spAutoFit/>
          </a:bodyPr>
          <a:lstStyle/>
          <a:p>
            <a:pPr marL="171450" indent="-1714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人口は</a:t>
            </a:r>
            <a:r>
              <a:rPr lang="en-US" altLang="ja-JP" sz="1400" dirty="0" smtClean="0">
                <a:latin typeface="Meiryo UI" panose="020B0604030504040204" pitchFamily="50" charset="-128"/>
                <a:ea typeface="Meiryo UI" panose="020B0604030504040204" pitchFamily="50" charset="-128"/>
              </a:rPr>
              <a:t>2045</a:t>
            </a:r>
            <a:r>
              <a:rPr lang="ja-JP" altLang="en-US" sz="1400" dirty="0" smtClean="0">
                <a:latin typeface="Meiryo UI" panose="020B0604030504040204" pitchFamily="50" charset="-128"/>
                <a:ea typeface="Meiryo UI" panose="020B0604030504040204" pitchFamily="50" charset="-128"/>
              </a:rPr>
              <a:t>年までに</a:t>
            </a:r>
            <a:r>
              <a:rPr lang="en-US" altLang="ja-JP" sz="1400" dirty="0" smtClean="0">
                <a:latin typeface="Meiryo UI" panose="020B0604030504040204" pitchFamily="50" charset="-128"/>
                <a:ea typeface="Meiryo UI" panose="020B0604030504040204" pitchFamily="50" charset="-128"/>
              </a:rPr>
              <a:t>150</a:t>
            </a:r>
            <a:r>
              <a:rPr lang="ja-JP" altLang="en-US" sz="1400" dirty="0" smtClean="0">
                <a:latin typeface="Meiryo UI" panose="020B0604030504040204" pitchFamily="50" charset="-128"/>
                <a:ea typeface="Meiryo UI" panose="020B0604030504040204" pitchFamily="50" charset="-128"/>
              </a:rPr>
              <a:t>万人減少</a:t>
            </a:r>
            <a:r>
              <a:rPr lang="en-US" altLang="ja-JP" sz="1400" baseline="30000" dirty="0" smtClean="0">
                <a:latin typeface="Meiryo UI" panose="020B0604030504040204" pitchFamily="50" charset="-128"/>
                <a:ea typeface="Meiryo UI" panose="020B0604030504040204" pitchFamily="50" charset="-128"/>
              </a:rPr>
              <a:t>**</a:t>
            </a:r>
            <a:endParaRPr lang="en-US" altLang="ja-JP" sz="1400" baseline="30000" dirty="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02859F98-E32E-41E2-BAFD-FF3E0EF6FB19}"/>
              </a:ext>
            </a:extLst>
          </p:cNvPr>
          <p:cNvSpPr txBox="1"/>
          <p:nvPr/>
        </p:nvSpPr>
        <p:spPr>
          <a:xfrm>
            <a:off x="967815" y="3848095"/>
            <a:ext cx="1462741" cy="430887"/>
          </a:xfrm>
          <a:prstGeom prst="rect">
            <a:avLst/>
          </a:prstGeom>
          <a:noFill/>
          <a:ln>
            <a:solidFill>
              <a:schemeClr val="bg1">
                <a:lumMod val="75000"/>
              </a:schemeClr>
            </a:solidFill>
            <a:prstDash val="dash"/>
          </a:ln>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rPr>
              <a:t>現役</a:t>
            </a:r>
            <a:r>
              <a:rPr kumimoji="1" lang="ja-JP" altLang="en-US" sz="1100" dirty="0">
                <a:latin typeface="Meiryo UI" panose="020B0604030504040204" pitchFamily="50" charset="-128"/>
                <a:ea typeface="Meiryo UI" panose="020B0604030504040204" pitchFamily="50" charset="-128"/>
              </a:rPr>
              <a:t>世代</a:t>
            </a:r>
            <a:r>
              <a:rPr kumimoji="1" lang="en-US" altLang="ja-JP" sz="1100" dirty="0" smtClean="0">
                <a:latin typeface="Meiryo UI" panose="020B0604030504040204" pitchFamily="50" charset="-128"/>
                <a:ea typeface="Meiryo UI" panose="020B0604030504040204" pitchFamily="50" charset="-128"/>
              </a:rPr>
              <a:t>1.5</a:t>
            </a:r>
            <a:r>
              <a:rPr kumimoji="1" lang="ja-JP" altLang="en-US" sz="1100" dirty="0">
                <a:latin typeface="Meiryo UI" panose="020B0604030504040204" pitchFamily="50" charset="-128"/>
                <a:ea typeface="Meiryo UI" panose="020B0604030504040204" pitchFamily="50" charset="-128"/>
              </a:rPr>
              <a:t>人で高齢者</a:t>
            </a:r>
            <a:r>
              <a:rPr kumimoji="1" lang="en-US" altLang="ja-JP" sz="1100" dirty="0">
                <a:latin typeface="Meiryo UI" panose="020B0604030504040204" pitchFamily="50" charset="-128"/>
                <a:ea typeface="Meiryo UI" panose="020B0604030504040204" pitchFamily="50" charset="-128"/>
              </a:rPr>
              <a:t>1</a:t>
            </a:r>
            <a:r>
              <a:rPr kumimoji="1" lang="ja-JP" altLang="en-US" sz="1100" dirty="0">
                <a:latin typeface="Meiryo UI" panose="020B0604030504040204" pitchFamily="50" charset="-128"/>
                <a:ea typeface="Meiryo UI" panose="020B0604030504040204" pitchFamily="50" charset="-128"/>
              </a:rPr>
              <a:t>人を支える社会</a:t>
            </a:r>
            <a:endParaRPr kumimoji="1" lang="en-US" altLang="ja-JP" sz="1100" dirty="0">
              <a:latin typeface="Meiryo UI" panose="020B0604030504040204" pitchFamily="50" charset="-128"/>
              <a:ea typeface="Meiryo UI" panose="020B0604030504040204" pitchFamily="50" charset="-128"/>
            </a:endParaRPr>
          </a:p>
        </p:txBody>
      </p:sp>
      <p:sp>
        <p:nvSpPr>
          <p:cNvPr id="57" name="テキスト ボックス 56">
            <a:extLst>
              <a:ext uri="{FF2B5EF4-FFF2-40B4-BE49-F238E27FC236}">
                <a16:creationId xmlns:a16="http://schemas.microsoft.com/office/drawing/2014/main" id="{84E55C00-68CA-45EE-9BF6-31D946FE341B}"/>
              </a:ext>
            </a:extLst>
          </p:cNvPr>
          <p:cNvSpPr txBox="1"/>
          <p:nvPr/>
        </p:nvSpPr>
        <p:spPr>
          <a:xfrm>
            <a:off x="2638290" y="3834240"/>
            <a:ext cx="1335547" cy="461665"/>
          </a:xfrm>
          <a:prstGeom prst="rect">
            <a:avLst/>
          </a:prstGeom>
          <a:noFill/>
          <a:ln>
            <a:solidFill>
              <a:schemeClr val="bg1">
                <a:lumMod val="75000"/>
              </a:schemeClr>
            </a:solidFill>
            <a:prstDash val="dash"/>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沖縄</a:t>
            </a:r>
            <a:r>
              <a:rPr kumimoji="1" lang="ja-JP" altLang="en-US" sz="1200" dirty="0" smtClean="0">
                <a:latin typeface="Meiryo UI" panose="020B0604030504040204" pitchFamily="50" charset="-128"/>
                <a:ea typeface="Meiryo UI" panose="020B0604030504040204" pitchFamily="50" charset="-128"/>
              </a:rPr>
              <a:t>県</a:t>
            </a:r>
            <a:r>
              <a:rPr kumimoji="1" lang="ja-JP" altLang="en-US" sz="1200" dirty="0">
                <a:latin typeface="Meiryo UI" panose="020B0604030504040204" pitchFamily="50" charset="-128"/>
                <a:ea typeface="Meiryo UI" panose="020B0604030504040204" pitchFamily="50" charset="-128"/>
              </a:rPr>
              <a:t>１県が無くなる規模</a:t>
            </a:r>
            <a:endParaRPr kumimoji="1" lang="en-US" altLang="ja-JP" sz="1200" dirty="0">
              <a:latin typeface="Meiryo UI" panose="020B0604030504040204" pitchFamily="50" charset="-128"/>
              <a:ea typeface="Meiryo UI" panose="020B0604030504040204" pitchFamily="50" charset="-128"/>
            </a:endParaRPr>
          </a:p>
        </p:txBody>
      </p:sp>
      <p:sp>
        <p:nvSpPr>
          <p:cNvPr id="58" name="正方形/長方形 57">
            <a:extLst>
              <a:ext uri="{FF2B5EF4-FFF2-40B4-BE49-F238E27FC236}">
                <a16:creationId xmlns:a16="http://schemas.microsoft.com/office/drawing/2014/main" id="{B89DF503-78A5-4500-8AB1-587D8D616EEA}"/>
              </a:ext>
            </a:extLst>
          </p:cNvPr>
          <p:cNvSpPr/>
          <p:nvPr/>
        </p:nvSpPr>
        <p:spPr>
          <a:xfrm>
            <a:off x="4226052" y="2795219"/>
            <a:ext cx="1404000" cy="738664"/>
          </a:xfrm>
          <a:prstGeom prst="rect">
            <a:avLst/>
          </a:prstGeom>
        </p:spPr>
        <p:txBody>
          <a:bodyPr wrap="square">
            <a:spAutoFit/>
          </a:bodyPr>
          <a:lstStyle/>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高度</a:t>
            </a:r>
            <a:r>
              <a:rPr lang="ja-JP" altLang="en-US" sz="1400" dirty="0" smtClean="0">
                <a:latin typeface="Meiryo UI" panose="020B0604030504040204" pitchFamily="50" charset="-128"/>
                <a:ea typeface="Meiryo UI" panose="020B0604030504040204" pitchFamily="50" charset="-128"/>
              </a:rPr>
              <a:t>成長期に整備したインフラが老朽化</a:t>
            </a:r>
            <a:endParaRPr lang="en-US" altLang="ja-JP" sz="1400" dirty="0">
              <a:latin typeface="Meiryo UI" panose="020B0604030504040204" pitchFamily="50" charset="-128"/>
              <a:ea typeface="Meiryo UI" panose="020B0604030504040204" pitchFamily="50" charset="-128"/>
            </a:endParaRPr>
          </a:p>
        </p:txBody>
      </p:sp>
      <p:sp>
        <p:nvSpPr>
          <p:cNvPr id="60" name="テキスト ボックス 59">
            <a:extLst>
              <a:ext uri="{FF2B5EF4-FFF2-40B4-BE49-F238E27FC236}">
                <a16:creationId xmlns:a16="http://schemas.microsoft.com/office/drawing/2014/main" id="{B3246BD2-201B-468F-9198-260D4383CCE4}"/>
              </a:ext>
            </a:extLst>
          </p:cNvPr>
          <p:cNvSpPr txBox="1"/>
          <p:nvPr/>
        </p:nvSpPr>
        <p:spPr>
          <a:xfrm>
            <a:off x="4234153" y="3834240"/>
            <a:ext cx="1474315" cy="461665"/>
          </a:xfrm>
          <a:prstGeom prst="rect">
            <a:avLst/>
          </a:prstGeom>
          <a:noFill/>
          <a:ln>
            <a:solidFill>
              <a:schemeClr val="bg1">
                <a:lumMod val="75000"/>
              </a:schemeClr>
            </a:solidFill>
            <a:prstDash val="dash"/>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水道管の老朽化率は全国</a:t>
            </a:r>
            <a:r>
              <a:rPr kumimoji="1" lang="ja-JP" altLang="en-US" sz="1200" dirty="0" smtClean="0">
                <a:latin typeface="Meiryo UI" panose="020B0604030504040204" pitchFamily="50" charset="-128"/>
                <a:ea typeface="Meiryo UI" panose="020B0604030504040204" pitchFamily="50" charset="-128"/>
              </a:rPr>
              <a:t>ワースト</a:t>
            </a:r>
            <a:r>
              <a:rPr kumimoji="1" lang="en-US" altLang="ja-JP" sz="1200" baseline="30000" dirty="0" smtClean="0">
                <a:latin typeface="Meiryo UI" panose="020B0604030504040204" pitchFamily="50" charset="-128"/>
                <a:ea typeface="Meiryo UI" panose="020B0604030504040204" pitchFamily="50" charset="-128"/>
              </a:rPr>
              <a:t>***</a:t>
            </a:r>
            <a:endParaRPr kumimoji="1" lang="en-US" altLang="ja-JP" sz="1200" baseline="30000" dirty="0">
              <a:latin typeface="Meiryo UI" panose="020B0604030504040204" pitchFamily="50" charset="-128"/>
              <a:ea typeface="Meiryo UI" panose="020B0604030504040204" pitchFamily="50" charset="-128"/>
            </a:endParaRPr>
          </a:p>
        </p:txBody>
      </p:sp>
      <p:sp>
        <p:nvSpPr>
          <p:cNvPr id="61" name="正方形/長方形 60">
            <a:extLst>
              <a:ext uri="{FF2B5EF4-FFF2-40B4-BE49-F238E27FC236}">
                <a16:creationId xmlns:a16="http://schemas.microsoft.com/office/drawing/2014/main" id="{37CBF13D-AB70-4514-ADA3-CE84596FA84C}"/>
              </a:ext>
            </a:extLst>
          </p:cNvPr>
          <p:cNvSpPr/>
          <p:nvPr/>
        </p:nvSpPr>
        <p:spPr>
          <a:xfrm>
            <a:off x="5837323" y="2795219"/>
            <a:ext cx="1404000" cy="738664"/>
          </a:xfrm>
          <a:prstGeom prst="rect">
            <a:avLst/>
          </a:prstGeom>
        </p:spPr>
        <p:txBody>
          <a:bodyPr wrap="square">
            <a:spAutoFit/>
          </a:bodyPr>
          <a:lstStyle/>
          <a:p>
            <a:pPr marL="171450" indent="-171450">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世界都市ランキングで</a:t>
            </a:r>
            <a:r>
              <a:rPr lang="en-US" altLang="ja-JP" sz="1400" dirty="0">
                <a:latin typeface="Meiryo UI" panose="020B0604030504040204" pitchFamily="50" charset="-128"/>
                <a:ea typeface="Meiryo UI" panose="020B0604030504040204" pitchFamily="50" charset="-128"/>
              </a:rPr>
              <a:t>44</a:t>
            </a:r>
            <a:r>
              <a:rPr lang="ja-JP" altLang="en-US" sz="1400" dirty="0">
                <a:latin typeface="Meiryo UI" panose="020B0604030504040204" pitchFamily="50" charset="-128"/>
                <a:ea typeface="Meiryo UI" panose="020B0604030504040204" pitchFamily="50" charset="-128"/>
              </a:rPr>
              <a:t>都市中</a:t>
            </a:r>
            <a:r>
              <a:rPr lang="en-US" altLang="ja-JP" sz="1400" dirty="0">
                <a:latin typeface="Meiryo UI" panose="020B0604030504040204" pitchFamily="50" charset="-128"/>
                <a:ea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rPr>
              <a:t>位</a:t>
            </a:r>
            <a:r>
              <a:rPr lang="en-US" altLang="ja-JP" sz="1400" baseline="30000" dirty="0" smtClean="0">
                <a:latin typeface="Meiryo UI" panose="020B0604030504040204" pitchFamily="50" charset="-128"/>
                <a:ea typeface="Meiryo UI" panose="020B0604030504040204" pitchFamily="50" charset="-128"/>
              </a:rPr>
              <a:t>****</a:t>
            </a:r>
            <a:endParaRPr lang="en-US" altLang="ja-JP" sz="1400" baseline="30000" dirty="0">
              <a:latin typeface="Meiryo UI" panose="020B0604030504040204" pitchFamily="50" charset="-128"/>
              <a:ea typeface="Meiryo UI" panose="020B0604030504040204" pitchFamily="50" charset="-128"/>
            </a:endParaRPr>
          </a:p>
        </p:txBody>
      </p:sp>
      <p:sp>
        <p:nvSpPr>
          <p:cNvPr id="62" name="テキスト ボックス 61">
            <a:extLst>
              <a:ext uri="{FF2B5EF4-FFF2-40B4-BE49-F238E27FC236}">
                <a16:creationId xmlns:a16="http://schemas.microsoft.com/office/drawing/2014/main" id="{5AE778A3-CC9B-412D-AA34-A66DD0563978}"/>
              </a:ext>
            </a:extLst>
          </p:cNvPr>
          <p:cNvSpPr txBox="1"/>
          <p:nvPr/>
        </p:nvSpPr>
        <p:spPr>
          <a:xfrm>
            <a:off x="5871550" y="3834240"/>
            <a:ext cx="1335547" cy="446276"/>
          </a:xfrm>
          <a:prstGeom prst="rect">
            <a:avLst/>
          </a:prstGeom>
          <a:noFill/>
          <a:ln>
            <a:solidFill>
              <a:schemeClr val="bg1">
                <a:lumMod val="75000"/>
              </a:schemeClr>
            </a:solidFill>
            <a:prstDash val="dash"/>
          </a:ln>
        </p:spPr>
        <p:txBody>
          <a:bodyPr wrap="square" rtlCol="0">
            <a:spAutoFit/>
          </a:bodyPr>
          <a:lstStyle/>
          <a:p>
            <a:r>
              <a:rPr kumimoji="1" lang="ja-JP" altLang="en-US" sz="1200" dirty="0">
                <a:latin typeface="Meiryo UI" panose="020B0604030504040204" pitchFamily="50" charset="-128"/>
                <a:ea typeface="Meiryo UI" panose="020B0604030504040204" pitchFamily="50" charset="-128"/>
              </a:rPr>
              <a:t>東京一極集中</a:t>
            </a:r>
            <a:endParaRPr kumimoji="1" lang="en-US" altLang="ja-JP" sz="12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（東京都は３位）</a:t>
            </a:r>
            <a:endParaRPr kumimoji="1" lang="en-US" altLang="ja-JP" sz="1100" dirty="0">
              <a:latin typeface="Meiryo UI" panose="020B0604030504040204" pitchFamily="50" charset="-128"/>
              <a:ea typeface="Meiryo UI" panose="020B0604030504040204" pitchFamily="50" charset="-128"/>
            </a:endParaRPr>
          </a:p>
        </p:txBody>
      </p:sp>
      <p:sp>
        <p:nvSpPr>
          <p:cNvPr id="63" name="正方形/長方形 62">
            <a:extLst>
              <a:ext uri="{FF2B5EF4-FFF2-40B4-BE49-F238E27FC236}">
                <a16:creationId xmlns:a16="http://schemas.microsoft.com/office/drawing/2014/main" id="{CF861987-668B-4DB4-A24E-DC7E7F5E3763}"/>
              </a:ext>
            </a:extLst>
          </p:cNvPr>
          <p:cNvSpPr/>
          <p:nvPr/>
        </p:nvSpPr>
        <p:spPr>
          <a:xfrm>
            <a:off x="7443573" y="2795219"/>
            <a:ext cx="1404000" cy="738664"/>
          </a:xfrm>
          <a:prstGeom prst="rect">
            <a:avLst/>
          </a:prstGeom>
        </p:spPr>
        <p:txBody>
          <a:bodyPr wrap="square">
            <a:spAutoFit/>
          </a:bodyPr>
          <a:lstStyle/>
          <a:p>
            <a:pPr marL="171450" indent="-171450">
              <a:buFont typeface="Arial" panose="020B0604020202020204" pitchFamily="34" charset="0"/>
              <a:buChar char="•"/>
            </a:pPr>
            <a:r>
              <a:rPr lang="ja-JP" altLang="en-US" sz="1400" dirty="0" smtClean="0">
                <a:latin typeface="Meiryo UI" panose="020B0604030504040204" pitchFamily="50" charset="-128"/>
                <a:ea typeface="Meiryo UI" panose="020B0604030504040204" pitchFamily="50" charset="-128"/>
              </a:rPr>
              <a:t>府内一般市の財政力格差は</a:t>
            </a:r>
            <a:r>
              <a:rPr lang="en-US" altLang="ja-JP" sz="1400" dirty="0" smtClean="0">
                <a:latin typeface="Meiryo UI" panose="020B0604030504040204" pitchFamily="50" charset="-128"/>
                <a:ea typeface="Meiryo UI" panose="020B0604030504040204" pitchFamily="50" charset="-128"/>
              </a:rPr>
              <a:t>1.8</a:t>
            </a:r>
            <a:r>
              <a:rPr lang="ja-JP" altLang="en-US" sz="1400" dirty="0" smtClean="0">
                <a:latin typeface="Meiryo UI" panose="020B0604030504040204" pitchFamily="50" charset="-128"/>
                <a:ea typeface="Meiryo UI" panose="020B0604030504040204" pitchFamily="50" charset="-128"/>
              </a:rPr>
              <a:t>倍</a:t>
            </a:r>
            <a:r>
              <a:rPr lang="en-US" altLang="ja-JP" sz="1400" baseline="30000" dirty="0" smtClean="0">
                <a:latin typeface="Meiryo UI" panose="020B0604030504040204" pitchFamily="50" charset="-128"/>
                <a:ea typeface="Meiryo UI" panose="020B0604030504040204" pitchFamily="50" charset="-128"/>
              </a:rPr>
              <a:t>*****</a:t>
            </a:r>
            <a:endParaRPr lang="en-US" altLang="ja-JP" sz="1400" baseline="30000" dirty="0">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82FE16BD-3039-4FA4-B770-CBE2572E83C7}"/>
              </a:ext>
            </a:extLst>
          </p:cNvPr>
          <p:cNvSpPr txBox="1"/>
          <p:nvPr/>
        </p:nvSpPr>
        <p:spPr>
          <a:xfrm>
            <a:off x="7482821" y="3834240"/>
            <a:ext cx="1404000" cy="430887"/>
          </a:xfrm>
          <a:prstGeom prst="rect">
            <a:avLst/>
          </a:prstGeom>
          <a:noFill/>
          <a:ln>
            <a:solidFill>
              <a:schemeClr val="bg1">
                <a:lumMod val="75000"/>
              </a:schemeClr>
            </a:solidFill>
            <a:prstDash val="dash"/>
          </a:ln>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最大</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摂津市 </a:t>
            </a:r>
            <a:r>
              <a:rPr kumimoji="1" lang="en-US" altLang="ja-JP" sz="1100" dirty="0" smtClean="0">
                <a:latin typeface="Meiryo UI" panose="020B0604030504040204" pitchFamily="50" charset="-128"/>
                <a:ea typeface="Meiryo UI" panose="020B0604030504040204" pitchFamily="50" charset="-128"/>
              </a:rPr>
              <a:t>1.00</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smtClean="0">
                <a:latin typeface="Meiryo UI" panose="020B0604030504040204" pitchFamily="50" charset="-128"/>
                <a:ea typeface="Meiryo UI" panose="020B0604030504040204" pitchFamily="50" charset="-128"/>
              </a:rPr>
              <a:t>最小</a:t>
            </a:r>
            <a:r>
              <a:rPr kumimoji="1" lang="en-US" altLang="ja-JP" sz="1100" dirty="0" smtClean="0">
                <a:latin typeface="Meiryo UI" panose="020B0604030504040204" pitchFamily="50" charset="-128"/>
                <a:ea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rPr>
              <a:t>阪南市 </a:t>
            </a:r>
            <a:r>
              <a:rPr kumimoji="1" lang="en-US" altLang="ja-JP" sz="1100" dirty="0" smtClean="0">
                <a:latin typeface="Meiryo UI" panose="020B0604030504040204" pitchFamily="50" charset="-128"/>
                <a:ea typeface="Meiryo UI" panose="020B0604030504040204" pitchFamily="50" charset="-128"/>
              </a:rPr>
              <a:t>0.55</a:t>
            </a:r>
            <a:endParaRPr kumimoji="1" lang="en-US" altLang="ja-JP" sz="1100" dirty="0">
              <a:latin typeface="Meiryo UI" panose="020B0604030504040204" pitchFamily="50" charset="-128"/>
              <a:ea typeface="Meiryo UI" panose="020B0604030504040204" pitchFamily="50" charset="-128"/>
            </a:endParaRPr>
          </a:p>
        </p:txBody>
      </p:sp>
      <p:sp>
        <p:nvSpPr>
          <p:cNvPr id="38" name="スライド番号プレースホルダー 37">
            <a:extLst>
              <a:ext uri="{FF2B5EF4-FFF2-40B4-BE49-F238E27FC236}">
                <a16:creationId xmlns:a16="http://schemas.microsoft.com/office/drawing/2014/main" id="{66E85F88-E03D-40F4-9715-830303B01278}"/>
              </a:ext>
            </a:extLst>
          </p:cNvPr>
          <p:cNvSpPr>
            <a:spLocks noGrp="1"/>
          </p:cNvSpPr>
          <p:nvPr>
            <p:ph type="sldNum" sz="quarter" idx="12"/>
          </p:nvPr>
        </p:nvSpPr>
        <p:spPr>
          <a:xfrm>
            <a:off x="6859448" y="6402706"/>
            <a:ext cx="2057400" cy="365125"/>
          </a:xfrm>
        </p:spPr>
        <p:txBody>
          <a:bodyPr/>
          <a:lstStyle/>
          <a:p>
            <a:fld id="{16CAA1F7-03B4-4FB3-9DB5-91F3A0C0A1B4}" type="slidenum">
              <a:rPr kumimoji="1" lang="ja-JP" altLang="en-US" sz="1200" smtClean="0"/>
              <a:t>6</a:t>
            </a:fld>
            <a:endParaRPr kumimoji="1" lang="ja-JP" altLang="en-US" sz="1200" dirty="0"/>
          </a:p>
        </p:txBody>
      </p:sp>
      <p:pic>
        <p:nvPicPr>
          <p:cNvPr id="2" name="図 1"/>
          <p:cNvPicPr>
            <a:picLocks noChangeAspect="1"/>
          </p:cNvPicPr>
          <p:nvPr/>
        </p:nvPicPr>
        <p:blipFill rotWithShape="1">
          <a:blip r:embed="rId2"/>
          <a:srcRect l="20543" r="19095"/>
          <a:stretch/>
        </p:blipFill>
        <p:spPr>
          <a:xfrm>
            <a:off x="1174228" y="2007090"/>
            <a:ext cx="484823" cy="568455"/>
          </a:xfrm>
          <a:prstGeom prst="rect">
            <a:avLst/>
          </a:prstGeom>
        </p:spPr>
      </p:pic>
      <p:pic>
        <p:nvPicPr>
          <p:cNvPr id="4" name="図 3"/>
          <p:cNvPicPr>
            <a:picLocks noChangeAspect="1"/>
          </p:cNvPicPr>
          <p:nvPr/>
        </p:nvPicPr>
        <p:blipFill rotWithShape="1">
          <a:blip r:embed="rId3"/>
          <a:srcRect l="5200" t="7143" r="17086"/>
          <a:stretch/>
        </p:blipFill>
        <p:spPr>
          <a:xfrm>
            <a:off x="2840992" y="1933143"/>
            <a:ext cx="1070586" cy="716348"/>
          </a:xfrm>
          <a:prstGeom prst="rect">
            <a:avLst/>
          </a:prstGeom>
        </p:spPr>
      </p:pic>
      <p:sp>
        <p:nvSpPr>
          <p:cNvPr id="8" name="テキスト ボックス 7"/>
          <p:cNvSpPr txBox="1"/>
          <p:nvPr/>
        </p:nvSpPr>
        <p:spPr>
          <a:xfrm>
            <a:off x="607537" y="6168098"/>
            <a:ext cx="3376245" cy="553998"/>
          </a:xfrm>
          <a:prstGeom prst="rect">
            <a:avLst/>
          </a:prstGeom>
          <a:noFill/>
        </p:spPr>
        <p:txBody>
          <a:bodyPr wrap="none" rtlCol="0">
            <a:spAutoFit/>
          </a:bodyPr>
          <a:lstStyle/>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大阪府高齢者計画 </a:t>
            </a:r>
            <a:r>
              <a:rPr kumimoji="1" lang="en-US" altLang="ja-JP" sz="1000" dirty="0" smtClean="0">
                <a:latin typeface="Meiryo UI" panose="020B0604030504040204" pitchFamily="50" charset="-128"/>
                <a:ea typeface="Meiryo UI" panose="020B0604030504040204" pitchFamily="50" charset="-128"/>
              </a:rPr>
              <a:t>2018</a:t>
            </a:r>
          </a:p>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「日本</a:t>
            </a:r>
            <a:r>
              <a:rPr kumimoji="1" lang="ja-JP" altLang="en-US" sz="1000" dirty="0">
                <a:latin typeface="Meiryo UI" panose="020B0604030504040204" pitchFamily="50" charset="-128"/>
                <a:ea typeface="Meiryo UI" panose="020B0604030504040204" pitchFamily="50" charset="-128"/>
              </a:rPr>
              <a:t>の地域別将来推計</a:t>
            </a:r>
            <a:r>
              <a:rPr kumimoji="1" lang="ja-JP" altLang="en-US" sz="1000" dirty="0" smtClean="0">
                <a:latin typeface="Meiryo UI" panose="020B0604030504040204" pitchFamily="50" charset="-128"/>
                <a:ea typeface="Meiryo UI" panose="020B0604030504040204" pitchFamily="50" charset="-128"/>
              </a:rPr>
              <a:t>人口</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smtClean="0">
                <a:latin typeface="Meiryo UI" panose="020B0604030504040204" pitchFamily="50" charset="-128"/>
                <a:ea typeface="Meiryo UI" panose="020B0604030504040204" pitchFamily="50" charset="-128"/>
              </a:rPr>
              <a:t>推計」（社人研）</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地方公営企業年鑑 </a:t>
            </a:r>
            <a:r>
              <a:rPr kumimoji="1" lang="en-US" altLang="ja-JP" sz="1000" dirty="0" smtClean="0">
                <a:latin typeface="Meiryo UI" panose="020B0604030504040204" pitchFamily="50" charset="-128"/>
                <a:ea typeface="Meiryo UI" panose="020B0604030504040204" pitchFamily="50" charset="-128"/>
              </a:rPr>
              <a:t>2017</a:t>
            </a:r>
          </a:p>
        </p:txBody>
      </p:sp>
      <p:graphicFrame>
        <p:nvGraphicFramePr>
          <p:cNvPr id="16" name="グラフ 15"/>
          <p:cNvGraphicFramePr/>
          <p:nvPr>
            <p:extLst>
              <p:ext uri="{D42A27DB-BD31-4B8C-83A1-F6EECF244321}">
                <p14:modId xmlns:p14="http://schemas.microsoft.com/office/powerpoint/2010/main" val="167323433"/>
              </p:ext>
            </p:extLst>
          </p:nvPr>
        </p:nvGraphicFramePr>
        <p:xfrm>
          <a:off x="7487403" y="1792123"/>
          <a:ext cx="1360170" cy="998388"/>
        </p:xfrm>
        <a:graphic>
          <a:graphicData uri="http://schemas.openxmlformats.org/drawingml/2006/chart">
            <c:chart xmlns:c="http://schemas.openxmlformats.org/drawingml/2006/chart" xmlns:r="http://schemas.openxmlformats.org/officeDocument/2006/relationships" r:id="rId4"/>
          </a:graphicData>
        </a:graphic>
      </p:graphicFrame>
      <p:pic>
        <p:nvPicPr>
          <p:cNvPr id="17" name="図 16"/>
          <p:cNvPicPr>
            <a:picLocks noChangeAspect="1"/>
          </p:cNvPicPr>
          <p:nvPr/>
        </p:nvPicPr>
        <p:blipFill>
          <a:blip r:embed="rId5"/>
          <a:stretch>
            <a:fillRect/>
          </a:stretch>
        </p:blipFill>
        <p:spPr>
          <a:xfrm>
            <a:off x="6084969" y="1868293"/>
            <a:ext cx="841880" cy="846048"/>
          </a:xfrm>
          <a:prstGeom prst="rect">
            <a:avLst/>
          </a:prstGeom>
        </p:spPr>
      </p:pic>
      <p:pic>
        <p:nvPicPr>
          <p:cNvPr id="7" name="図 6"/>
          <p:cNvPicPr>
            <a:picLocks noChangeAspect="1"/>
          </p:cNvPicPr>
          <p:nvPr/>
        </p:nvPicPr>
        <p:blipFill>
          <a:blip r:embed="rId6"/>
          <a:stretch>
            <a:fillRect/>
          </a:stretch>
        </p:blipFill>
        <p:spPr>
          <a:xfrm>
            <a:off x="4437802" y="1847258"/>
            <a:ext cx="927493" cy="888118"/>
          </a:xfrm>
          <a:prstGeom prst="rect">
            <a:avLst/>
          </a:prstGeom>
        </p:spPr>
      </p:pic>
      <p:pic>
        <p:nvPicPr>
          <p:cNvPr id="9" name="図 8"/>
          <p:cNvPicPr>
            <a:picLocks noChangeAspect="1"/>
          </p:cNvPicPr>
          <p:nvPr/>
        </p:nvPicPr>
        <p:blipFill rotWithShape="1">
          <a:blip r:embed="rId7"/>
          <a:srcRect l="86429" t="28328" b="30392"/>
          <a:stretch/>
        </p:blipFill>
        <p:spPr>
          <a:xfrm>
            <a:off x="1843728" y="1964328"/>
            <a:ext cx="368166" cy="653978"/>
          </a:xfrm>
          <a:prstGeom prst="rect">
            <a:avLst/>
          </a:prstGeom>
        </p:spPr>
      </p:pic>
      <p:sp>
        <p:nvSpPr>
          <p:cNvPr id="32" name="テキスト ボックス 31"/>
          <p:cNvSpPr txBox="1"/>
          <p:nvPr/>
        </p:nvSpPr>
        <p:spPr>
          <a:xfrm>
            <a:off x="4335835" y="6171304"/>
            <a:ext cx="4406976" cy="400110"/>
          </a:xfrm>
          <a:prstGeom prst="rect">
            <a:avLst/>
          </a:prstGeom>
          <a:noFill/>
        </p:spPr>
        <p:txBody>
          <a:bodyPr wrap="none" rtlCol="0">
            <a:spAutoFit/>
          </a:bodyPr>
          <a:lstStyle/>
          <a:p>
            <a:r>
              <a:rPr kumimoji="1" lang="en-US" altLang="ja-JP" sz="1000" dirty="0" smtClean="0">
                <a:latin typeface="Meiryo UI" panose="020B0604030504040204" pitchFamily="50" charset="-128"/>
                <a:ea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rPr>
              <a:t>　世界</a:t>
            </a:r>
            <a:r>
              <a:rPr kumimoji="1" lang="ja-JP" altLang="en-US" sz="1000" dirty="0">
                <a:latin typeface="Meiryo UI" panose="020B0604030504040204" pitchFamily="50" charset="-128"/>
                <a:ea typeface="Meiryo UI" panose="020B0604030504040204" pitchFamily="50" charset="-128"/>
              </a:rPr>
              <a:t>の都市総合力</a:t>
            </a:r>
            <a:r>
              <a:rPr kumimoji="1" lang="ja-JP" altLang="en-US" sz="1000" dirty="0" smtClean="0">
                <a:latin typeface="Meiryo UI" panose="020B0604030504040204" pitchFamily="50" charset="-128"/>
                <a:ea typeface="Meiryo UI" panose="020B0604030504040204" pitchFamily="50" charset="-128"/>
              </a:rPr>
              <a:t>ランキング </a:t>
            </a:r>
            <a:r>
              <a:rPr kumimoji="1" lang="en-US" altLang="ja-JP" sz="1000" dirty="0" smtClean="0">
                <a:latin typeface="Meiryo UI" panose="020B0604030504040204" pitchFamily="50" charset="-128"/>
                <a:ea typeface="Meiryo UI" panose="020B0604030504040204" pitchFamily="50" charset="-128"/>
              </a:rPr>
              <a:t>2018</a:t>
            </a:r>
            <a:r>
              <a:rPr kumimoji="1" lang="ja-JP" altLang="en-US" sz="1000" dirty="0">
                <a:latin typeface="Meiryo UI" panose="020B0604030504040204" pitchFamily="50" charset="-128"/>
                <a:ea typeface="Meiryo UI" panose="020B0604030504040204" pitchFamily="50" charset="-128"/>
              </a:rPr>
              <a:t>（森記念財団　都市戦略研究所</a:t>
            </a:r>
            <a:r>
              <a:rPr kumimoji="1" lang="ja-JP" altLang="en-US" sz="1000" dirty="0" smtClean="0">
                <a:latin typeface="Meiryo UI" panose="020B0604030504040204" pitchFamily="50" charset="-128"/>
                <a:ea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endParaRPr>
          </a:p>
          <a:p>
            <a:r>
              <a:rPr kumimoji="1" lang="en-US" altLang="ja-JP" sz="1000" dirty="0" smtClean="0">
                <a:latin typeface="Meiryo UI" panose="020B0604030504040204" pitchFamily="50" charset="-128"/>
                <a:ea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rPr>
              <a:t>　</a:t>
            </a:r>
            <a:r>
              <a:rPr kumimoji="1" lang="ja-JP" altLang="en-US" sz="1000" dirty="0">
                <a:latin typeface="Meiryo UI" panose="020B0604030504040204" pitchFamily="50" charset="-128"/>
                <a:ea typeface="Meiryo UI" panose="020B0604030504040204" pitchFamily="50" charset="-128"/>
              </a:rPr>
              <a:t>地方公共団体の主要財政指標</a:t>
            </a:r>
            <a:r>
              <a:rPr kumimoji="1" lang="ja-JP" altLang="en-US" sz="1000" dirty="0" smtClean="0">
                <a:latin typeface="Meiryo UI" panose="020B0604030504040204" pitchFamily="50" charset="-128"/>
                <a:ea typeface="Meiryo UI" panose="020B0604030504040204" pitchFamily="50" charset="-128"/>
              </a:rPr>
              <a:t>一覧 </a:t>
            </a:r>
            <a:r>
              <a:rPr kumimoji="1" lang="en-US" altLang="ja-JP" sz="1000" dirty="0" smtClean="0">
                <a:latin typeface="Meiryo UI" panose="020B0604030504040204" pitchFamily="50" charset="-128"/>
                <a:ea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rPr>
              <a:t>（総務省）</a:t>
            </a:r>
            <a:endParaRPr kumimoji="1" lang="ja-JP" altLang="en-US" sz="1000" dirty="0">
              <a:latin typeface="Meiryo UI" panose="020B0604030504040204" pitchFamily="50" charset="-128"/>
              <a:ea typeface="Meiryo UI" panose="020B0604030504040204" pitchFamily="50" charset="-128"/>
            </a:endParaRPr>
          </a:p>
        </p:txBody>
      </p:sp>
      <p:sp>
        <p:nvSpPr>
          <p:cNvPr id="15" name="正方形/長方形 14"/>
          <p:cNvSpPr/>
          <p:nvPr/>
        </p:nvSpPr>
        <p:spPr>
          <a:xfrm>
            <a:off x="94343" y="6109749"/>
            <a:ext cx="607859" cy="261610"/>
          </a:xfrm>
          <a:prstGeom prst="rect">
            <a:avLst/>
          </a:prstGeom>
        </p:spPr>
        <p:txBody>
          <a:bodyPr wrap="none">
            <a:spAutoFit/>
          </a:bodyPr>
          <a:lstStyle/>
          <a:p>
            <a:r>
              <a:rPr kumimoji="1" lang="ja-JP" altLang="en-US" sz="1050" dirty="0">
                <a:latin typeface="Meiryo UI" panose="020B0604030504040204" pitchFamily="50" charset="-128"/>
                <a:ea typeface="Meiryo UI" panose="020B0604030504040204" pitchFamily="50" charset="-128"/>
              </a:rPr>
              <a:t>出典：</a:t>
            </a:r>
            <a:endParaRPr kumimoji="1" lang="en-US" altLang="ja-JP" sz="1050" dirty="0">
              <a:latin typeface="Meiryo UI" panose="020B0604030504040204" pitchFamily="50" charset="-128"/>
              <a:ea typeface="Meiryo UI" panose="020B0604030504040204" pitchFamily="50" charset="-128"/>
            </a:endParaRPr>
          </a:p>
        </p:txBody>
      </p:sp>
      <p:cxnSp>
        <p:nvCxnSpPr>
          <p:cNvPr id="34" name="直線コネクタ 33"/>
          <p:cNvCxnSpPr/>
          <p:nvPr/>
        </p:nvCxnSpPr>
        <p:spPr>
          <a:xfrm>
            <a:off x="117565" y="6109749"/>
            <a:ext cx="894805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テキスト ボックス 34"/>
          <p:cNvSpPr txBox="1"/>
          <p:nvPr/>
        </p:nvSpPr>
        <p:spPr>
          <a:xfrm>
            <a:off x="2790026" y="3474847"/>
            <a:ext cx="957034" cy="234767"/>
          </a:xfrm>
          <a:prstGeom prst="rect">
            <a:avLst/>
          </a:prstGeom>
          <a:noFill/>
        </p:spPr>
        <p:txBody>
          <a:bodyPr wrap="square" rtlCol="0">
            <a:spAutoFit/>
          </a:bodyPr>
          <a:lstStyle/>
          <a:p>
            <a:r>
              <a:rPr kumimoji="1" lang="en-US" altLang="ja-JP" sz="900" dirty="0" smtClean="0">
                <a:latin typeface="Meiryo UI" panose="020B0604030504040204" pitchFamily="50" charset="-128"/>
                <a:ea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rPr>
              <a:t>対</a:t>
            </a:r>
            <a:r>
              <a:rPr kumimoji="1" lang="en-US" altLang="ja-JP" sz="900" dirty="0" smtClean="0">
                <a:latin typeface="Meiryo UI" panose="020B0604030504040204" pitchFamily="50" charset="-128"/>
                <a:ea typeface="Meiryo UI" panose="020B0604030504040204" pitchFamily="50" charset="-128"/>
              </a:rPr>
              <a:t>2015</a:t>
            </a:r>
            <a:r>
              <a:rPr kumimoji="1" lang="ja-JP" altLang="en-US" sz="900" dirty="0" smtClean="0">
                <a:latin typeface="Meiryo UI" panose="020B0604030504040204" pitchFamily="50" charset="-128"/>
                <a:ea typeface="Meiryo UI" panose="020B0604030504040204" pitchFamily="50" charset="-128"/>
              </a:rPr>
              <a:t>年比</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77583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 塗りつぶしなし 5">
            <a:extLst>
              <a:ext uri="{FF2B5EF4-FFF2-40B4-BE49-F238E27FC236}">
                <a16:creationId xmlns:a16="http://schemas.microsoft.com/office/drawing/2014/main" id="{4C74DB02-1DA9-43E1-B739-E601133146A3}"/>
              </a:ext>
            </a:extLst>
          </p:cNvPr>
          <p:cNvSpPr/>
          <p:nvPr/>
        </p:nvSpPr>
        <p:spPr>
          <a:xfrm>
            <a:off x="4822956" y="914408"/>
            <a:ext cx="1736390" cy="5879506"/>
          </a:xfrm>
          <a:prstGeom prst="donut">
            <a:avLst>
              <a:gd name="adj" fmla="val 13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p:cNvSpPr txBox="1"/>
          <p:nvPr/>
        </p:nvSpPr>
        <p:spPr>
          <a:xfrm>
            <a:off x="1957223" y="24287"/>
            <a:ext cx="5216493"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都市の課題に対応する先端テクノロジー</a:t>
            </a:r>
            <a:endParaRPr kumimoji="1" lang="ja-JP" altLang="en-US" sz="2400" b="1" dirty="0">
              <a:latin typeface="Meiryo UI" panose="020B0604030504040204" pitchFamily="50" charset="-128"/>
              <a:ea typeface="Meiryo UI" panose="020B0604030504040204" pitchFamily="50" charset="-128"/>
            </a:endParaRPr>
          </a:p>
        </p:txBody>
      </p:sp>
      <p:sp>
        <p:nvSpPr>
          <p:cNvPr id="49" name="角丸四角形 48"/>
          <p:cNvSpPr/>
          <p:nvPr/>
        </p:nvSpPr>
        <p:spPr>
          <a:xfrm>
            <a:off x="1280156" y="1084216"/>
            <a:ext cx="2110877"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都心のモビリティ</a:t>
            </a:r>
            <a:r>
              <a:rPr kumimoji="1" lang="en-US" altLang="ja-JP" sz="1400" dirty="0">
                <a:latin typeface="Meiryo UI" panose="020B0604030504040204" pitchFamily="50" charset="-128"/>
                <a:ea typeface="Meiryo UI" panose="020B0604030504040204" pitchFamily="50" charset="-128"/>
              </a:rPr>
              <a:t>】</a:t>
            </a:r>
          </a:p>
          <a:p>
            <a:pPr marL="285750" indent="-2857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慢性的な渋滞</a:t>
            </a:r>
            <a:endParaRPr kumimoji="1" lang="en-US" altLang="ja-JP" sz="12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運転手などの人手不足</a:t>
            </a:r>
          </a:p>
        </p:txBody>
      </p:sp>
      <p:sp>
        <p:nvSpPr>
          <p:cNvPr id="51" name="角丸四角形 50"/>
          <p:cNvSpPr/>
          <p:nvPr/>
        </p:nvSpPr>
        <p:spPr>
          <a:xfrm>
            <a:off x="596534" y="1084217"/>
            <a:ext cx="566056" cy="1558257"/>
          </a:xfrm>
          <a:prstGeom prst="round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600" b="1" dirty="0">
                <a:latin typeface="Meiryo UI" panose="020B0604030504040204" pitchFamily="50" charset="-128"/>
                <a:ea typeface="Meiryo UI" panose="020B0604030504040204" pitchFamily="50" charset="-128"/>
              </a:rPr>
              <a:t>交通・移動</a:t>
            </a:r>
          </a:p>
        </p:txBody>
      </p:sp>
      <p:sp>
        <p:nvSpPr>
          <p:cNvPr id="52" name="角丸四角形 51"/>
          <p:cNvSpPr/>
          <p:nvPr/>
        </p:nvSpPr>
        <p:spPr>
          <a:xfrm>
            <a:off x="596534" y="2739697"/>
            <a:ext cx="2794499"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dirty="0">
                <a:latin typeface="Meiryo UI" panose="020B0604030504040204" pitchFamily="50" charset="-128"/>
                <a:ea typeface="Meiryo UI" panose="020B0604030504040204" pitchFamily="50" charset="-128"/>
              </a:rPr>
              <a:t>防災</a:t>
            </a:r>
          </a:p>
        </p:txBody>
      </p:sp>
      <p:sp>
        <p:nvSpPr>
          <p:cNvPr id="53" name="正方形/長方形 52"/>
          <p:cNvSpPr/>
          <p:nvPr/>
        </p:nvSpPr>
        <p:spPr>
          <a:xfrm>
            <a:off x="8072846" y="1058090"/>
            <a:ext cx="627018" cy="5561525"/>
          </a:xfrm>
          <a:prstGeom prst="rect">
            <a:avLst/>
          </a:prstGeom>
          <a:solidFill>
            <a:schemeClr val="tx1">
              <a:lumMod val="85000"/>
              <a:lumOff val="15000"/>
            </a:schemeClr>
          </a:solidFill>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b="1" dirty="0" smtClean="0">
                <a:solidFill>
                  <a:schemeClr val="bg1"/>
                </a:solidFill>
                <a:latin typeface="Meiryo UI" panose="020B0604030504040204" pitchFamily="50" charset="-128"/>
                <a:ea typeface="Meiryo UI" panose="020B0604030504040204" pitchFamily="50" charset="-128"/>
              </a:rPr>
              <a:t>安心・便利で、楽しく</a:t>
            </a:r>
            <a:r>
              <a:rPr kumimoji="1" lang="ja-JP" altLang="en-US" b="1" dirty="0">
                <a:solidFill>
                  <a:schemeClr val="bg1"/>
                </a:solidFill>
                <a:latin typeface="Meiryo UI" panose="020B0604030504040204" pitchFamily="50" charset="-128"/>
                <a:ea typeface="Meiryo UI" panose="020B0604030504040204" pitchFamily="50" charset="-128"/>
              </a:rPr>
              <a:t>暮らせる、質の高い生活</a:t>
            </a:r>
          </a:p>
        </p:txBody>
      </p:sp>
      <p:sp>
        <p:nvSpPr>
          <p:cNvPr id="54" name="角丸四角形 53"/>
          <p:cNvSpPr/>
          <p:nvPr/>
        </p:nvSpPr>
        <p:spPr>
          <a:xfrm>
            <a:off x="596532" y="4376736"/>
            <a:ext cx="2794499"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dirty="0">
                <a:latin typeface="Meiryo UI" panose="020B0604030504040204" pitchFamily="50" charset="-128"/>
                <a:ea typeface="Meiryo UI" panose="020B0604030504040204" pitchFamily="50" charset="-128"/>
              </a:rPr>
              <a:t>子育て</a:t>
            </a:r>
          </a:p>
        </p:txBody>
      </p:sp>
      <p:sp>
        <p:nvSpPr>
          <p:cNvPr id="55" name="角丸四角形 54"/>
          <p:cNvSpPr/>
          <p:nvPr/>
        </p:nvSpPr>
        <p:spPr>
          <a:xfrm>
            <a:off x="596532" y="5205731"/>
            <a:ext cx="2794499"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dirty="0">
                <a:latin typeface="Meiryo UI" panose="020B0604030504040204" pitchFamily="50" charset="-128"/>
                <a:ea typeface="Meiryo UI" panose="020B0604030504040204" pitchFamily="50" charset="-128"/>
              </a:rPr>
              <a:t>教育</a:t>
            </a:r>
          </a:p>
        </p:txBody>
      </p:sp>
      <p:sp>
        <p:nvSpPr>
          <p:cNvPr id="56" name="角丸四角形 55"/>
          <p:cNvSpPr/>
          <p:nvPr/>
        </p:nvSpPr>
        <p:spPr>
          <a:xfrm>
            <a:off x="1280156" y="1922621"/>
            <a:ext cx="2110877"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郊外のモビリティ</a:t>
            </a:r>
            <a:r>
              <a:rPr kumimoji="1" lang="en-US" altLang="ja-JP" sz="1400" dirty="0">
                <a:latin typeface="Meiryo UI" panose="020B0604030504040204" pitchFamily="50" charset="-128"/>
                <a:ea typeface="Meiryo UI" panose="020B0604030504040204" pitchFamily="50" charset="-128"/>
              </a:rPr>
              <a:t>】</a:t>
            </a:r>
          </a:p>
          <a:p>
            <a:pPr marL="285750" indent="-2857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公共交通の撤退・減少</a:t>
            </a:r>
            <a:endParaRPr kumimoji="1" lang="en-US" altLang="ja-JP" sz="12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ラストワンマイルへの対応</a:t>
            </a:r>
          </a:p>
        </p:txBody>
      </p:sp>
      <p:sp>
        <p:nvSpPr>
          <p:cNvPr id="57" name="角丸四角形 56"/>
          <p:cNvSpPr/>
          <p:nvPr/>
        </p:nvSpPr>
        <p:spPr>
          <a:xfrm>
            <a:off x="596532" y="6034725"/>
            <a:ext cx="2794499"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dirty="0">
                <a:latin typeface="Meiryo UI" panose="020B0604030504040204" pitchFamily="50" charset="-128"/>
                <a:ea typeface="Meiryo UI" panose="020B0604030504040204" pitchFamily="50" charset="-128"/>
              </a:rPr>
              <a:t>観光</a:t>
            </a:r>
            <a:endParaRPr kumimoji="1" lang="en-US" altLang="ja-JP" sz="1600" b="1" dirty="0">
              <a:latin typeface="Meiryo UI" panose="020B0604030504040204" pitchFamily="50" charset="-128"/>
              <a:ea typeface="Meiryo UI" panose="020B0604030504040204" pitchFamily="50" charset="-128"/>
            </a:endParaRPr>
          </a:p>
          <a:p>
            <a:r>
              <a:rPr kumimoji="1" lang="ja-JP" altLang="en-US" sz="1600" b="1" dirty="0">
                <a:latin typeface="Meiryo UI" panose="020B0604030504040204" pitchFamily="50" charset="-128"/>
                <a:ea typeface="Meiryo UI" panose="020B0604030504040204" pitchFamily="50" charset="-128"/>
              </a:rPr>
              <a:t>集客</a:t>
            </a:r>
          </a:p>
        </p:txBody>
      </p:sp>
      <p:sp>
        <p:nvSpPr>
          <p:cNvPr id="58" name="テキスト ボックス 57"/>
          <p:cNvSpPr txBox="1"/>
          <p:nvPr/>
        </p:nvSpPr>
        <p:spPr>
          <a:xfrm>
            <a:off x="3628819" y="1444216"/>
            <a:ext cx="514885" cy="584775"/>
          </a:xfrm>
          <a:prstGeom prst="rect">
            <a:avLst/>
          </a:prstGeom>
          <a:noFill/>
        </p:spPr>
        <p:txBody>
          <a:bodyPr wrap="none" rtlCol="0">
            <a:spAutoFit/>
          </a:bodyPr>
          <a:lstStyle/>
          <a:p>
            <a:r>
              <a:rPr kumimoji="1" lang="en-US" altLang="ja-JP" sz="3200" dirty="0">
                <a:latin typeface="Meiryo UI" panose="020B0604030504040204" pitchFamily="50" charset="-128"/>
                <a:ea typeface="Meiryo UI" panose="020B0604030504040204" pitchFamily="50" charset="-128"/>
              </a:rPr>
              <a:t>×</a:t>
            </a:r>
            <a:endParaRPr kumimoji="1" lang="ja-JP" altLang="en-US" sz="3200" dirty="0">
              <a:latin typeface="Meiryo UI" panose="020B0604030504040204" pitchFamily="50" charset="-128"/>
              <a:ea typeface="Meiryo UI" panose="020B0604030504040204" pitchFamily="50" charset="-128"/>
            </a:endParaRPr>
          </a:p>
        </p:txBody>
      </p:sp>
      <p:sp>
        <p:nvSpPr>
          <p:cNvPr id="59" name="テキスト ボックス 58"/>
          <p:cNvSpPr txBox="1"/>
          <p:nvPr/>
        </p:nvSpPr>
        <p:spPr>
          <a:xfrm>
            <a:off x="914403" y="593715"/>
            <a:ext cx="2198038"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rPr>
              <a:t>都市</a:t>
            </a:r>
            <a:r>
              <a:rPr kumimoji="1" lang="ja-JP" altLang="en-US" sz="1600" b="1" dirty="0">
                <a:latin typeface="Meiryo UI" panose="020B0604030504040204" pitchFamily="50" charset="-128"/>
                <a:ea typeface="Meiryo UI" panose="020B0604030504040204" pitchFamily="50" charset="-128"/>
              </a:rPr>
              <a:t>の課題（主な例）</a:t>
            </a:r>
          </a:p>
        </p:txBody>
      </p:sp>
      <p:sp>
        <p:nvSpPr>
          <p:cNvPr id="61" name="テキスト ボックス 60"/>
          <p:cNvSpPr txBox="1"/>
          <p:nvPr/>
        </p:nvSpPr>
        <p:spPr>
          <a:xfrm>
            <a:off x="4903238" y="611877"/>
            <a:ext cx="1582484" cy="338554"/>
          </a:xfrm>
          <a:prstGeom prst="rect">
            <a:avLst/>
          </a:prstGeom>
          <a:noFill/>
        </p:spPr>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先端</a:t>
            </a:r>
            <a:r>
              <a:rPr kumimoji="1" lang="ja-JP" altLang="en-US" sz="1600" b="1" dirty="0" smtClean="0">
                <a:latin typeface="Meiryo UI" panose="020B0604030504040204" pitchFamily="50" charset="-128"/>
                <a:ea typeface="Meiryo UI" panose="020B0604030504040204" pitchFamily="50" charset="-128"/>
              </a:rPr>
              <a:t>テクノロジー</a:t>
            </a:r>
            <a:endParaRPr kumimoji="1" lang="ja-JP" altLang="en-US" sz="1600" b="1" dirty="0">
              <a:latin typeface="Meiryo UI" panose="020B0604030504040204" pitchFamily="50" charset="-128"/>
              <a:ea typeface="Meiryo UI" panose="020B0604030504040204" pitchFamily="50" charset="-128"/>
            </a:endParaRPr>
          </a:p>
        </p:txBody>
      </p:sp>
      <p:sp>
        <p:nvSpPr>
          <p:cNvPr id="62" name="テキスト ボックス 61"/>
          <p:cNvSpPr txBox="1"/>
          <p:nvPr/>
        </p:nvSpPr>
        <p:spPr>
          <a:xfrm>
            <a:off x="1318151" y="2778886"/>
            <a:ext cx="1879041" cy="720000"/>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南海トラフ地震の可能性</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都市型自然災害の増加</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帰宅難民／来街者対応</a:t>
            </a:r>
          </a:p>
        </p:txBody>
      </p:sp>
      <p:sp>
        <p:nvSpPr>
          <p:cNvPr id="63" name="テキスト ボックス 62"/>
          <p:cNvSpPr txBox="1"/>
          <p:nvPr/>
        </p:nvSpPr>
        <p:spPr>
          <a:xfrm>
            <a:off x="1318151" y="4415925"/>
            <a:ext cx="1787669" cy="64633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慢性的な待機児童</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保育士など</a:t>
            </a:r>
            <a:r>
              <a:rPr kumimoji="1" lang="ja-JP" altLang="en-US" sz="1200" dirty="0" smtClean="0">
                <a:latin typeface="Meiryo UI" panose="020B0604030504040204" pitchFamily="50" charset="-128"/>
                <a:ea typeface="Meiryo UI" panose="020B0604030504040204" pitchFamily="50" charset="-128"/>
              </a:rPr>
              <a:t>の人</a:t>
            </a:r>
            <a:r>
              <a:rPr kumimoji="1" lang="ja-JP" altLang="en-US" sz="1200" dirty="0">
                <a:latin typeface="Meiryo UI" panose="020B0604030504040204" pitchFamily="50" charset="-128"/>
                <a:ea typeface="Meiryo UI" panose="020B0604030504040204" pitchFamily="50" charset="-128"/>
              </a:rPr>
              <a:t>手</a:t>
            </a:r>
            <a:r>
              <a:rPr kumimoji="1" lang="ja-JP" altLang="en-US" sz="1200" dirty="0" smtClean="0">
                <a:latin typeface="Meiryo UI" panose="020B0604030504040204" pitchFamily="50" charset="-128"/>
                <a:ea typeface="Meiryo UI" panose="020B0604030504040204" pitchFamily="50" charset="-128"/>
              </a:rPr>
              <a:t>不足</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子育てと仕事の両立</a:t>
            </a:r>
          </a:p>
        </p:txBody>
      </p:sp>
      <p:sp>
        <p:nvSpPr>
          <p:cNvPr id="64" name="テキスト ボックス 63"/>
          <p:cNvSpPr txBox="1"/>
          <p:nvPr/>
        </p:nvSpPr>
        <p:spPr>
          <a:xfrm>
            <a:off x="1318151" y="5244920"/>
            <a:ext cx="1720343" cy="64633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学力の向上</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en-US" altLang="ja-JP" sz="1200" dirty="0">
                <a:latin typeface="Meiryo UI" panose="020B0604030504040204" pitchFamily="50" charset="-128"/>
                <a:ea typeface="Meiryo UI" panose="020B0604030504040204" pitchFamily="50" charset="-128"/>
              </a:rPr>
              <a:t>IT</a:t>
            </a:r>
            <a:r>
              <a:rPr kumimoji="1" lang="ja-JP" altLang="en-US" sz="1200" dirty="0">
                <a:latin typeface="Meiryo UI" panose="020B0604030504040204" pitchFamily="50" charset="-128"/>
                <a:ea typeface="Meiryo UI" panose="020B0604030504040204" pitchFamily="50" charset="-128"/>
              </a:rPr>
              <a:t>人材育成の必要性</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教員など</a:t>
            </a:r>
            <a:r>
              <a:rPr kumimoji="1" lang="ja-JP" altLang="en-US" sz="1200" dirty="0" smtClean="0">
                <a:latin typeface="Meiryo UI" panose="020B0604030504040204" pitchFamily="50" charset="-128"/>
                <a:ea typeface="Meiryo UI" panose="020B0604030504040204" pitchFamily="50" charset="-128"/>
              </a:rPr>
              <a:t>の人手不足</a:t>
            </a:r>
            <a:endParaRPr kumimoji="1" lang="ja-JP" altLang="en-US" sz="1200" dirty="0">
              <a:latin typeface="Meiryo UI" panose="020B0604030504040204" pitchFamily="50" charset="-128"/>
              <a:ea typeface="Meiryo UI" panose="020B0604030504040204" pitchFamily="50" charset="-128"/>
            </a:endParaRPr>
          </a:p>
        </p:txBody>
      </p:sp>
      <p:sp>
        <p:nvSpPr>
          <p:cNvPr id="65" name="テキスト ボックス 64"/>
          <p:cNvSpPr txBox="1"/>
          <p:nvPr/>
        </p:nvSpPr>
        <p:spPr>
          <a:xfrm>
            <a:off x="1318151" y="6073914"/>
            <a:ext cx="1957587" cy="64633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インバウンドの急増</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観光拠点</a:t>
            </a:r>
            <a:r>
              <a:rPr kumimoji="1" lang="ja-JP" altLang="en-US" sz="1200" dirty="0" smtClean="0">
                <a:latin typeface="Meiryo UI" panose="020B0604030504040204" pitchFamily="50" charset="-128"/>
                <a:ea typeface="Meiryo UI" panose="020B0604030504040204" pitchFamily="50" charset="-128"/>
              </a:rPr>
              <a:t>のさらなる充実</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en-US" altLang="ja-JP" sz="1200" dirty="0">
                <a:latin typeface="Meiryo UI" panose="020B0604030504040204" pitchFamily="50" charset="-128"/>
                <a:ea typeface="Meiryo UI" panose="020B0604030504040204" pitchFamily="50" charset="-128"/>
              </a:rPr>
              <a:t>Wi-Fi</a:t>
            </a:r>
            <a:r>
              <a:rPr kumimoji="1" lang="ja-JP" altLang="en-US" sz="1200" dirty="0">
                <a:latin typeface="Meiryo UI" panose="020B0604030504040204" pitchFamily="50" charset="-128"/>
                <a:ea typeface="Meiryo UI" panose="020B0604030504040204" pitchFamily="50" charset="-128"/>
              </a:rPr>
              <a:t>やキャッシュレス対応</a:t>
            </a:r>
          </a:p>
        </p:txBody>
      </p:sp>
      <p:sp>
        <p:nvSpPr>
          <p:cNvPr id="67" name="テキスト ボックス 66"/>
          <p:cNvSpPr txBox="1"/>
          <p:nvPr/>
        </p:nvSpPr>
        <p:spPr>
          <a:xfrm>
            <a:off x="3628819" y="2911814"/>
            <a:ext cx="514885" cy="584775"/>
          </a:xfrm>
          <a:prstGeom prst="rect">
            <a:avLst/>
          </a:prstGeom>
          <a:noFill/>
        </p:spPr>
        <p:txBody>
          <a:bodyPr wrap="none" rtlCol="0">
            <a:spAutoFit/>
          </a:bodyPr>
          <a:lstStyle/>
          <a:p>
            <a:r>
              <a:rPr kumimoji="1" lang="en-US" altLang="ja-JP" sz="3200" dirty="0">
                <a:latin typeface="Meiryo UI" panose="020B0604030504040204" pitchFamily="50" charset="-128"/>
                <a:ea typeface="Meiryo UI" panose="020B0604030504040204" pitchFamily="50" charset="-128"/>
              </a:rPr>
              <a:t>×</a:t>
            </a:r>
            <a:endParaRPr kumimoji="1" lang="ja-JP" altLang="en-US" sz="3200" dirty="0">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3628819" y="4336544"/>
            <a:ext cx="514885" cy="584775"/>
          </a:xfrm>
          <a:prstGeom prst="rect">
            <a:avLst/>
          </a:prstGeom>
          <a:noFill/>
        </p:spPr>
        <p:txBody>
          <a:bodyPr wrap="none" rtlCol="0">
            <a:spAutoFit/>
          </a:bodyPr>
          <a:lstStyle/>
          <a:p>
            <a:r>
              <a:rPr kumimoji="1" lang="en-US" altLang="ja-JP" sz="3200" dirty="0">
                <a:latin typeface="Meiryo UI" panose="020B0604030504040204" pitchFamily="50" charset="-128"/>
                <a:ea typeface="Meiryo UI" panose="020B0604030504040204" pitchFamily="50" charset="-128"/>
              </a:rPr>
              <a:t>×</a:t>
            </a:r>
            <a:endParaRPr kumimoji="1" lang="ja-JP" altLang="en-US" sz="3200" dirty="0">
              <a:latin typeface="Meiryo UI" panose="020B0604030504040204" pitchFamily="50" charset="-128"/>
              <a:ea typeface="Meiryo UI" panose="020B0604030504040204" pitchFamily="50" charset="-128"/>
            </a:endParaRPr>
          </a:p>
        </p:txBody>
      </p:sp>
      <p:sp>
        <p:nvSpPr>
          <p:cNvPr id="75" name="テキスト ボックス 74"/>
          <p:cNvSpPr txBox="1"/>
          <p:nvPr/>
        </p:nvSpPr>
        <p:spPr>
          <a:xfrm>
            <a:off x="3628819" y="5736310"/>
            <a:ext cx="514885" cy="584775"/>
          </a:xfrm>
          <a:prstGeom prst="rect">
            <a:avLst/>
          </a:prstGeom>
          <a:noFill/>
        </p:spPr>
        <p:txBody>
          <a:bodyPr wrap="none" rtlCol="0">
            <a:spAutoFit/>
          </a:bodyPr>
          <a:lstStyle/>
          <a:p>
            <a:r>
              <a:rPr kumimoji="1" lang="en-US" altLang="ja-JP" sz="3200" dirty="0">
                <a:latin typeface="Meiryo UI" panose="020B0604030504040204" pitchFamily="50" charset="-128"/>
                <a:ea typeface="Meiryo UI" panose="020B0604030504040204" pitchFamily="50" charset="-128"/>
              </a:rPr>
              <a:t>×</a:t>
            </a:r>
            <a:endParaRPr kumimoji="1" lang="ja-JP" altLang="en-US" sz="3200" dirty="0">
              <a:latin typeface="Meiryo UI" panose="020B0604030504040204" pitchFamily="50" charset="-128"/>
              <a:ea typeface="Meiryo UI" panose="020B0604030504040204" pitchFamily="50" charset="-128"/>
            </a:endParaRPr>
          </a:p>
        </p:txBody>
      </p:sp>
      <p:sp>
        <p:nvSpPr>
          <p:cNvPr id="76" name="二等辺三角形 75"/>
          <p:cNvSpPr/>
          <p:nvPr/>
        </p:nvSpPr>
        <p:spPr>
          <a:xfrm rot="5400000">
            <a:off x="5014565" y="3744035"/>
            <a:ext cx="5187265" cy="48551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角丸四角形 76"/>
          <p:cNvSpPr/>
          <p:nvPr/>
        </p:nvSpPr>
        <p:spPr>
          <a:xfrm>
            <a:off x="618302" y="3549419"/>
            <a:ext cx="2794499"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1600" b="1" dirty="0">
                <a:solidFill>
                  <a:schemeClr val="tx1"/>
                </a:solidFill>
                <a:latin typeface="Meiryo UI" panose="020B0604030504040204" pitchFamily="50" charset="-128"/>
                <a:ea typeface="Meiryo UI" panose="020B0604030504040204" pitchFamily="50" charset="-128"/>
              </a:rPr>
              <a:t>健康</a:t>
            </a:r>
          </a:p>
        </p:txBody>
      </p:sp>
      <p:sp>
        <p:nvSpPr>
          <p:cNvPr id="78" name="テキスト ボックス 77"/>
          <p:cNvSpPr txBox="1"/>
          <p:nvPr/>
        </p:nvSpPr>
        <p:spPr>
          <a:xfrm>
            <a:off x="1318151" y="3588608"/>
            <a:ext cx="1963999" cy="646331"/>
          </a:xfrm>
          <a:prstGeom prst="rect">
            <a:avLst/>
          </a:prstGeom>
          <a:noFill/>
        </p:spPr>
        <p:txBody>
          <a:bodyPr wrap="none" rtlCol="0">
            <a:spAutoFit/>
          </a:bodyPr>
          <a:lstStyle/>
          <a:p>
            <a:pPr marL="171450" indent="-1714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高齢化による介護の増加</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健康寿命の延伸</a:t>
            </a:r>
            <a:endParaRPr kumimoji="1" lang="en-US" altLang="ja-JP" sz="12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en-US" sz="1200" dirty="0" smtClean="0">
                <a:latin typeface="Meiryo UI" panose="020B0604030504040204" pitchFamily="50" charset="-128"/>
                <a:ea typeface="Meiryo UI" panose="020B0604030504040204" pitchFamily="50" charset="-128"/>
              </a:rPr>
              <a:t>医療機関の</a:t>
            </a:r>
            <a:r>
              <a:rPr kumimoji="1" lang="ja-JP" altLang="en-US" sz="1200" dirty="0" smtClean="0">
                <a:latin typeface="Meiryo UI" panose="020B0604030504040204" pitchFamily="50" charset="-128"/>
                <a:ea typeface="Meiryo UI" panose="020B0604030504040204" pitchFamily="50" charset="-128"/>
              </a:rPr>
              <a:t>長い</a:t>
            </a:r>
            <a:r>
              <a:rPr kumimoji="1" lang="ja-JP" altLang="en-US" sz="1200" dirty="0">
                <a:latin typeface="Meiryo UI" panose="020B0604030504040204" pitchFamily="50" charset="-128"/>
                <a:ea typeface="Meiryo UI" panose="020B0604030504040204" pitchFamily="50" charset="-128"/>
              </a:rPr>
              <a:t>待ち時間</a:t>
            </a:r>
          </a:p>
        </p:txBody>
      </p:sp>
      <p:cxnSp>
        <p:nvCxnSpPr>
          <p:cNvPr id="82" name="直線コネクタ 81"/>
          <p:cNvCxnSpPr/>
          <p:nvPr/>
        </p:nvCxnSpPr>
        <p:spPr>
          <a:xfrm flipV="1">
            <a:off x="618302" y="971663"/>
            <a:ext cx="2736000" cy="0"/>
          </a:xfrm>
          <a:prstGeom prst="line">
            <a:avLst/>
          </a:prstGeom>
        </p:spPr>
        <p:style>
          <a:lnRef idx="1">
            <a:schemeClr val="dk1"/>
          </a:lnRef>
          <a:fillRef idx="0">
            <a:schemeClr val="dk1"/>
          </a:fillRef>
          <a:effectRef idx="0">
            <a:schemeClr val="dk1"/>
          </a:effectRef>
          <a:fontRef idx="minor">
            <a:schemeClr val="tx1"/>
          </a:fontRef>
        </p:style>
      </p:cxnSp>
      <p:cxnSp>
        <p:nvCxnSpPr>
          <p:cNvPr id="83" name="直線コネクタ 82"/>
          <p:cNvCxnSpPr/>
          <p:nvPr/>
        </p:nvCxnSpPr>
        <p:spPr>
          <a:xfrm flipV="1">
            <a:off x="4286885" y="991759"/>
            <a:ext cx="2772000" cy="0"/>
          </a:xfrm>
          <a:prstGeom prst="line">
            <a:avLst/>
          </a:prstGeom>
        </p:spPr>
        <p:style>
          <a:lnRef idx="1">
            <a:schemeClr val="dk1"/>
          </a:lnRef>
          <a:fillRef idx="0">
            <a:schemeClr val="dk1"/>
          </a:fillRef>
          <a:effectRef idx="0">
            <a:schemeClr val="dk1"/>
          </a:effectRef>
          <a:fontRef idx="minor">
            <a:schemeClr val="tx1"/>
          </a:fontRef>
        </p:style>
      </p:cxnSp>
      <p:cxnSp>
        <p:nvCxnSpPr>
          <p:cNvPr id="85" name="直線コネクタ 84"/>
          <p:cNvCxnSpPr/>
          <p:nvPr/>
        </p:nvCxnSpPr>
        <p:spPr>
          <a:xfrm>
            <a:off x="91441" y="536257"/>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スライド番号プレースホルダー 85"/>
          <p:cNvSpPr>
            <a:spLocks noGrp="1"/>
          </p:cNvSpPr>
          <p:nvPr>
            <p:ph type="sldNum" sz="quarter" idx="12"/>
          </p:nvPr>
        </p:nvSpPr>
        <p:spPr>
          <a:xfrm>
            <a:off x="6985445" y="6416032"/>
            <a:ext cx="2057400" cy="365125"/>
          </a:xfrm>
        </p:spPr>
        <p:txBody>
          <a:bodyPr>
            <a:normAutofit/>
          </a:bodyPr>
          <a:lstStyle/>
          <a:p>
            <a:fld id="{16CAA1F7-03B4-4FB3-9DB5-91F3A0C0A1B4}" type="slidenum">
              <a:rPr kumimoji="1" lang="ja-JP" altLang="en-US" sz="1200" smtClean="0"/>
              <a:t>7</a:t>
            </a:fld>
            <a:endParaRPr kumimoji="1" lang="ja-JP" altLang="en-US" sz="1200"/>
          </a:p>
        </p:txBody>
      </p:sp>
      <p:sp>
        <p:nvSpPr>
          <p:cNvPr id="3" name="角丸四角形 2"/>
          <p:cNvSpPr/>
          <p:nvPr/>
        </p:nvSpPr>
        <p:spPr>
          <a:xfrm>
            <a:off x="4349929" y="1124610"/>
            <a:ext cx="2694141" cy="1188000"/>
          </a:xfrm>
          <a:prstGeom prst="roundRect">
            <a:avLst/>
          </a:prstGeom>
          <a:effectLst>
            <a:glow rad="101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アプリケーション技術</a:t>
            </a:r>
            <a:r>
              <a:rPr kumimoji="1" lang="en-US" altLang="ja-JP" sz="1600" b="1" dirty="0">
                <a:latin typeface="Meiryo UI" panose="020B0604030504040204" pitchFamily="50" charset="-128"/>
                <a:ea typeface="Meiryo UI" panose="020B0604030504040204" pitchFamily="50" charset="-128"/>
              </a:rPr>
              <a:t>】</a:t>
            </a:r>
          </a:p>
          <a:p>
            <a:endParaRPr kumimoji="1" lang="en-US" altLang="ja-JP" sz="5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ja-JP" altLang="en-US" sz="1400" dirty="0">
                <a:latin typeface="Meiryo UI" panose="020B0604030504040204" pitchFamily="50" charset="-128"/>
                <a:ea typeface="Meiryo UI" panose="020B0604030504040204" pitchFamily="50" charset="-128"/>
              </a:rPr>
              <a:t>人と</a:t>
            </a:r>
            <a:r>
              <a:rPr kumimoji="1" lang="en-US" altLang="ja-JP" sz="1400" dirty="0">
                <a:latin typeface="Meiryo UI" panose="020B0604030504040204" pitchFamily="50" charset="-128"/>
                <a:ea typeface="Meiryo UI" panose="020B0604030504040204" pitchFamily="50" charset="-128"/>
              </a:rPr>
              <a:t>ICT</a:t>
            </a:r>
            <a:r>
              <a:rPr kumimoji="1" lang="ja-JP" altLang="en-US" sz="1400" dirty="0">
                <a:latin typeface="Meiryo UI" panose="020B0604030504040204" pitchFamily="50" charset="-128"/>
                <a:ea typeface="Meiryo UI" panose="020B0604030504040204" pitchFamily="50" charset="-128"/>
              </a:rPr>
              <a:t>／モノと</a:t>
            </a:r>
            <a:r>
              <a:rPr kumimoji="1" lang="en-US" altLang="ja-JP" sz="1400" dirty="0">
                <a:latin typeface="Meiryo UI" panose="020B0604030504040204" pitchFamily="50" charset="-128"/>
                <a:ea typeface="Meiryo UI" panose="020B0604030504040204" pitchFamily="50" charset="-128"/>
              </a:rPr>
              <a:t>ICT</a:t>
            </a:r>
            <a:r>
              <a:rPr kumimoji="1" lang="ja-JP" altLang="en-US" sz="1400" dirty="0">
                <a:latin typeface="Meiryo UI" panose="020B0604030504040204" pitchFamily="50" charset="-128"/>
                <a:ea typeface="Meiryo UI" panose="020B0604030504040204" pitchFamily="50" charset="-128"/>
              </a:rPr>
              <a:t>の繋がり</a:t>
            </a: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050" dirty="0">
              <a:latin typeface="Meiryo UI" panose="020B0604030504040204" pitchFamily="50" charset="-128"/>
              <a:ea typeface="Meiryo UI" panose="020B0604030504040204" pitchFamily="50" charset="-128"/>
            </a:endParaRPr>
          </a:p>
          <a:p>
            <a:pPr algn="ctr"/>
            <a:endParaRPr kumimoji="1" lang="en-US" altLang="ja-JP" sz="1200" dirty="0">
              <a:latin typeface="Meiryo UI" panose="020B0604030504040204" pitchFamily="50" charset="-128"/>
              <a:ea typeface="Meiryo UI" panose="020B0604030504040204" pitchFamily="50" charset="-128"/>
            </a:endParaRPr>
          </a:p>
          <a:p>
            <a:endParaRPr kumimoji="1" lang="ja-JP" altLang="en-US" sz="11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rotWithShape="1">
          <a:blip r:embed="rId2"/>
          <a:srcRect t="10604" b="11518"/>
          <a:stretch/>
        </p:blipFill>
        <p:spPr>
          <a:xfrm>
            <a:off x="5208235" y="1777231"/>
            <a:ext cx="900000" cy="467267"/>
          </a:xfrm>
          <a:prstGeom prst="rect">
            <a:avLst/>
          </a:prstGeom>
        </p:spPr>
      </p:pic>
      <p:sp>
        <p:nvSpPr>
          <p:cNvPr id="40" name="角丸四角形 39"/>
          <p:cNvSpPr/>
          <p:nvPr/>
        </p:nvSpPr>
        <p:spPr>
          <a:xfrm>
            <a:off x="4325266" y="4017114"/>
            <a:ext cx="2694141" cy="1188000"/>
          </a:xfrm>
          <a:prstGeom prst="roundRect">
            <a:avLst/>
          </a:prstGeom>
          <a:effectLst>
            <a:glow rad="101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情報技術</a:t>
            </a:r>
            <a:r>
              <a:rPr kumimoji="1" lang="en-US" altLang="ja-JP" sz="1600" b="1" dirty="0">
                <a:latin typeface="Meiryo UI" panose="020B0604030504040204" pitchFamily="50" charset="-128"/>
                <a:ea typeface="Meiryo UI" panose="020B0604030504040204" pitchFamily="50" charset="-128"/>
              </a:rPr>
              <a:t>】</a:t>
            </a:r>
          </a:p>
          <a:p>
            <a:endParaRPr kumimoji="1" lang="en-US" altLang="ja-JP" sz="8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en-US" altLang="ja-JP" sz="1400" dirty="0">
                <a:latin typeface="Meiryo UI" panose="020B0604030504040204" pitchFamily="50" charset="-128"/>
                <a:ea typeface="Meiryo UI" panose="020B0604030504040204" pitchFamily="50" charset="-128"/>
              </a:rPr>
              <a:t>AI</a:t>
            </a:r>
            <a:r>
              <a:rPr kumimoji="1" lang="ja-JP" altLang="en-US" sz="1400" dirty="0">
                <a:latin typeface="Meiryo UI" panose="020B0604030504040204" pitchFamily="50" charset="-128"/>
                <a:ea typeface="Meiryo UI" panose="020B0604030504040204" pitchFamily="50" charset="-128"/>
              </a:rPr>
              <a:t>データ分析</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マイニング</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セキュリティ</a:t>
            </a:r>
            <a:endParaRPr kumimoji="1" lang="en-US" altLang="ja-JP" sz="1400" dirty="0">
              <a:latin typeface="Meiryo UI" panose="020B0604030504040204" pitchFamily="50" charset="-128"/>
              <a:ea typeface="Meiryo UI" panose="020B0604030504040204" pitchFamily="50" charset="-128"/>
            </a:endParaRPr>
          </a:p>
        </p:txBody>
      </p:sp>
      <p:pic>
        <p:nvPicPr>
          <p:cNvPr id="41" name="図 40"/>
          <p:cNvPicPr>
            <a:picLocks noChangeAspect="1"/>
          </p:cNvPicPr>
          <p:nvPr/>
        </p:nvPicPr>
        <p:blipFill rotWithShape="1">
          <a:blip r:embed="rId3"/>
          <a:srcRect l="26642" r="27286"/>
          <a:stretch/>
        </p:blipFill>
        <p:spPr>
          <a:xfrm>
            <a:off x="4615852" y="1782949"/>
            <a:ext cx="287486" cy="468000"/>
          </a:xfrm>
          <a:prstGeom prst="rect">
            <a:avLst/>
          </a:prstGeom>
        </p:spPr>
      </p:pic>
      <p:sp>
        <p:nvSpPr>
          <p:cNvPr id="72" name="テキスト ボックス 71"/>
          <p:cNvSpPr txBox="1"/>
          <p:nvPr/>
        </p:nvSpPr>
        <p:spPr>
          <a:xfrm>
            <a:off x="4868599" y="1855634"/>
            <a:ext cx="328936" cy="307777"/>
          </a:xfrm>
          <a:prstGeom prst="rect">
            <a:avLst/>
          </a:prstGeom>
          <a:noFill/>
        </p:spPr>
        <p:txBody>
          <a:bodyPr wrap="none" rtlCol="0">
            <a:spAutoFit/>
          </a:bodyPr>
          <a:lstStyle/>
          <a:p>
            <a:r>
              <a:rPr kumimoji="1" lang="en-US" altLang="ja-JP" sz="1400" dirty="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4"/>
          <a:stretch>
            <a:fillRect/>
          </a:stretch>
        </p:blipFill>
        <p:spPr>
          <a:xfrm>
            <a:off x="5872484" y="4165485"/>
            <a:ext cx="940777" cy="936143"/>
          </a:xfrm>
          <a:prstGeom prst="rect">
            <a:avLst/>
          </a:prstGeom>
        </p:spPr>
      </p:pic>
      <p:sp>
        <p:nvSpPr>
          <p:cNvPr id="46" name="角丸四角形 45"/>
          <p:cNvSpPr/>
          <p:nvPr/>
        </p:nvSpPr>
        <p:spPr>
          <a:xfrm>
            <a:off x="4329894" y="2542134"/>
            <a:ext cx="2694141" cy="1188000"/>
          </a:xfrm>
          <a:prstGeom prst="roundRect">
            <a:avLst/>
          </a:prstGeom>
          <a:effectLst>
            <a:glow rad="101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通信技術</a:t>
            </a:r>
            <a:r>
              <a:rPr kumimoji="1" lang="en-US" altLang="ja-JP" sz="1600" b="1" dirty="0">
                <a:latin typeface="Meiryo UI" panose="020B0604030504040204" pitchFamily="50" charset="-128"/>
                <a:ea typeface="Meiryo UI" panose="020B0604030504040204" pitchFamily="50" charset="-128"/>
              </a:rPr>
              <a:t>】</a:t>
            </a:r>
          </a:p>
          <a:p>
            <a:endParaRPr kumimoji="1" lang="en-US" altLang="ja-JP" sz="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インターネット、</a:t>
            </a:r>
            <a:r>
              <a:rPr kumimoji="1" lang="en-US" altLang="ja-JP" sz="1200" dirty="0">
                <a:latin typeface="Meiryo UI" panose="020B0604030504040204" pitchFamily="50" charset="-128"/>
                <a:ea typeface="Meiryo UI" panose="020B0604030504040204" pitchFamily="50" charset="-128"/>
              </a:rPr>
              <a:t>Wi-Fi</a:t>
            </a:r>
            <a:r>
              <a:rPr kumimoji="1" lang="ja-JP" altLang="en-US" sz="1200" dirty="0" err="1" smtClean="0">
                <a:latin typeface="Meiryo UI" panose="020B0604030504040204" pitchFamily="50" charset="-128"/>
                <a:ea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rPr>
              <a:t>LPWA</a:t>
            </a:r>
            <a:r>
              <a:rPr kumimoji="1" lang="ja-JP" altLang="en-US" sz="1200" dirty="0" err="1" smtClean="0">
                <a:latin typeface="Meiryo UI" panose="020B0604030504040204" pitchFamily="50" charset="-128"/>
                <a:ea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rPr>
              <a:t>５</a:t>
            </a:r>
            <a:r>
              <a:rPr kumimoji="1" lang="en-US" altLang="ja-JP" sz="1200" dirty="0" smtClean="0">
                <a:latin typeface="Meiryo UI" panose="020B0604030504040204" pitchFamily="50" charset="-128"/>
                <a:ea typeface="Meiryo UI" panose="020B0604030504040204" pitchFamily="50" charset="-128"/>
              </a:rPr>
              <a:t>G</a:t>
            </a: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endParaRPr kumimoji="1" lang="en-US" altLang="ja-JP"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endParaRPr kumimoji="1" lang="en-US" altLang="ja-JP" dirty="0">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rotWithShape="1">
          <a:blip r:embed="rId5"/>
          <a:srcRect l="16551" t="12787" r="12369" b="16132"/>
          <a:stretch/>
        </p:blipFill>
        <p:spPr>
          <a:xfrm>
            <a:off x="5637169" y="3157948"/>
            <a:ext cx="522904" cy="522905"/>
          </a:xfrm>
          <a:prstGeom prst="rect">
            <a:avLst/>
          </a:prstGeom>
        </p:spPr>
      </p:pic>
      <p:pic>
        <p:nvPicPr>
          <p:cNvPr id="11" name="図 10"/>
          <p:cNvPicPr>
            <a:picLocks noChangeAspect="1"/>
          </p:cNvPicPr>
          <p:nvPr/>
        </p:nvPicPr>
        <p:blipFill rotWithShape="1">
          <a:blip r:embed="rId6"/>
          <a:srcRect l="13462" r="6955"/>
          <a:stretch/>
        </p:blipFill>
        <p:spPr>
          <a:xfrm>
            <a:off x="4966271" y="3151798"/>
            <a:ext cx="575000" cy="543206"/>
          </a:xfrm>
          <a:prstGeom prst="rect">
            <a:avLst/>
          </a:prstGeom>
        </p:spPr>
      </p:pic>
      <p:sp>
        <p:nvSpPr>
          <p:cNvPr id="50" name="角丸四角形 49"/>
          <p:cNvSpPr/>
          <p:nvPr/>
        </p:nvSpPr>
        <p:spPr>
          <a:xfrm>
            <a:off x="4349929" y="5448419"/>
            <a:ext cx="2694141" cy="1188000"/>
          </a:xfrm>
          <a:prstGeom prst="roundRect">
            <a:avLst/>
          </a:prstGeom>
          <a:effectLst>
            <a:glow rad="1016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1600" b="1" dirty="0">
                <a:latin typeface="Meiryo UI" panose="020B0604030504040204" pitchFamily="50" charset="-128"/>
                <a:ea typeface="Meiryo UI" panose="020B0604030504040204" pitchFamily="50" charset="-128"/>
              </a:rPr>
              <a:t>【</a:t>
            </a:r>
            <a:r>
              <a:rPr kumimoji="1" lang="ja-JP" altLang="en-US" sz="1600" b="1" dirty="0">
                <a:latin typeface="Meiryo UI" panose="020B0604030504040204" pitchFamily="50" charset="-128"/>
                <a:ea typeface="Meiryo UI" panose="020B0604030504040204" pitchFamily="50" charset="-128"/>
              </a:rPr>
              <a:t>センシング技術</a:t>
            </a:r>
            <a:r>
              <a:rPr kumimoji="1" lang="en-US" altLang="ja-JP" sz="1600" b="1" dirty="0">
                <a:latin typeface="Meiryo UI" panose="020B0604030504040204" pitchFamily="50" charset="-128"/>
                <a:ea typeface="Meiryo UI" panose="020B0604030504040204" pitchFamily="50" charset="-128"/>
              </a:rPr>
              <a:t>】</a:t>
            </a:r>
          </a:p>
          <a:p>
            <a:endParaRPr kumimoji="1" lang="en-US" altLang="ja-JP" sz="6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kumimoji="1" lang="ja-JP" altLang="en-US" sz="1200" dirty="0">
                <a:latin typeface="Meiryo UI" panose="020B0604030504040204" pitchFamily="50" charset="-128"/>
                <a:ea typeface="Meiryo UI" panose="020B0604030504040204" pitchFamily="50" charset="-128"/>
              </a:rPr>
              <a:t>位置、温度、速度などのセンサー</a:t>
            </a:r>
            <a:endParaRPr kumimoji="1" lang="en-US" altLang="ja-JP" sz="12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endParaRPr kumimoji="1" lang="en-US" altLang="ja-JP" sz="20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endParaRPr kumimoji="1" lang="en-US" altLang="ja-JP" sz="14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rotWithShape="1">
          <a:blip r:embed="rId7"/>
          <a:srcRect l="19288" t="6714" r="17700" b="6714"/>
          <a:stretch/>
        </p:blipFill>
        <p:spPr>
          <a:xfrm>
            <a:off x="6279621" y="3178607"/>
            <a:ext cx="567416" cy="481588"/>
          </a:xfrm>
          <a:prstGeom prst="rect">
            <a:avLst/>
          </a:prstGeom>
        </p:spPr>
      </p:pic>
      <p:pic>
        <p:nvPicPr>
          <p:cNvPr id="16" name="図 15"/>
          <p:cNvPicPr>
            <a:picLocks noChangeAspect="1"/>
          </p:cNvPicPr>
          <p:nvPr/>
        </p:nvPicPr>
        <p:blipFill>
          <a:blip r:embed="rId8"/>
          <a:stretch>
            <a:fillRect/>
          </a:stretch>
        </p:blipFill>
        <p:spPr>
          <a:xfrm>
            <a:off x="5688379" y="6117169"/>
            <a:ext cx="468000" cy="460285"/>
          </a:xfrm>
          <a:prstGeom prst="rect">
            <a:avLst/>
          </a:prstGeom>
        </p:spPr>
      </p:pic>
      <p:pic>
        <p:nvPicPr>
          <p:cNvPr id="17" name="図 16"/>
          <p:cNvPicPr>
            <a:picLocks noChangeAspect="1"/>
          </p:cNvPicPr>
          <p:nvPr/>
        </p:nvPicPr>
        <p:blipFill>
          <a:blip r:embed="rId9"/>
          <a:stretch>
            <a:fillRect/>
          </a:stretch>
        </p:blipFill>
        <p:spPr>
          <a:xfrm>
            <a:off x="6270180" y="6069964"/>
            <a:ext cx="540000" cy="540000"/>
          </a:xfrm>
          <a:prstGeom prst="rect">
            <a:avLst/>
          </a:prstGeom>
        </p:spPr>
      </p:pic>
      <p:pic>
        <p:nvPicPr>
          <p:cNvPr id="18" name="図 17"/>
          <p:cNvPicPr>
            <a:picLocks noChangeAspect="1"/>
          </p:cNvPicPr>
          <p:nvPr/>
        </p:nvPicPr>
        <p:blipFill>
          <a:blip r:embed="rId10"/>
          <a:stretch>
            <a:fillRect/>
          </a:stretch>
        </p:blipFill>
        <p:spPr>
          <a:xfrm>
            <a:off x="6355044" y="1777231"/>
            <a:ext cx="440497" cy="467267"/>
          </a:xfrm>
          <a:prstGeom prst="rect">
            <a:avLst/>
          </a:prstGeom>
        </p:spPr>
      </p:pic>
      <p:pic>
        <p:nvPicPr>
          <p:cNvPr id="5" name="図 4">
            <a:extLst>
              <a:ext uri="{FF2B5EF4-FFF2-40B4-BE49-F238E27FC236}">
                <a16:creationId xmlns:a16="http://schemas.microsoft.com/office/drawing/2014/main" id="{7E33500A-070D-4D61-BBF4-B6265C4CD00F}"/>
              </a:ext>
            </a:extLst>
          </p:cNvPr>
          <p:cNvPicPr>
            <a:picLocks noChangeAspect="1"/>
          </p:cNvPicPr>
          <p:nvPr/>
        </p:nvPicPr>
        <p:blipFill rotWithShape="1">
          <a:blip r:embed="rId11"/>
          <a:srcRect l="7546" t="16013" r="4776" b="12394"/>
          <a:stretch/>
        </p:blipFill>
        <p:spPr>
          <a:xfrm>
            <a:off x="5029250" y="6149130"/>
            <a:ext cx="533484" cy="435610"/>
          </a:xfrm>
          <a:prstGeom prst="rect">
            <a:avLst/>
          </a:prstGeom>
        </p:spPr>
      </p:pic>
    </p:spTree>
    <p:extLst>
      <p:ext uri="{BB962C8B-B14F-4D97-AF65-F5344CB8AC3E}">
        <p14:creationId xmlns:p14="http://schemas.microsoft.com/office/powerpoint/2010/main" val="1642709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74160" y="22693"/>
            <a:ext cx="6482865"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住民のライフスタイル</a:t>
            </a:r>
            <a:r>
              <a:rPr kumimoji="1" lang="ja-JP" altLang="en-US" sz="2400" b="1" dirty="0">
                <a:latin typeface="Meiryo UI" panose="020B0604030504040204" pitchFamily="50" charset="-128"/>
                <a:ea typeface="Meiryo UI" panose="020B0604030504040204" pitchFamily="50" charset="-128"/>
              </a:rPr>
              <a:t>を変える</a:t>
            </a:r>
            <a:r>
              <a:rPr kumimoji="1" lang="ja-JP" altLang="en-US" sz="2400" b="1" dirty="0" smtClean="0">
                <a:latin typeface="Meiryo UI" panose="020B0604030504040204" pitchFamily="50" charset="-128"/>
                <a:ea typeface="Meiryo UI" panose="020B0604030504040204" pitchFamily="50" charset="-128"/>
              </a:rPr>
              <a:t>テクノロジー進化　①</a:t>
            </a:r>
            <a:endParaRPr kumimoji="1" lang="ja-JP" altLang="en-US" sz="2000" b="1" dirty="0">
              <a:latin typeface="Meiryo UI" panose="020B0604030504040204" pitchFamily="50" charset="-128"/>
              <a:ea typeface="Meiryo UI" panose="020B0604030504040204" pitchFamily="50" charset="-128"/>
            </a:endParaRPr>
          </a:p>
        </p:txBody>
      </p:sp>
      <p:cxnSp>
        <p:nvCxnSpPr>
          <p:cNvPr id="7" name="直線コネクタ 6"/>
          <p:cNvCxnSpPr/>
          <p:nvPr/>
        </p:nvCxnSpPr>
        <p:spPr>
          <a:xfrm>
            <a:off x="91441" y="516859"/>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スライド番号プレースホルダー 9"/>
          <p:cNvSpPr>
            <a:spLocks noGrp="1"/>
          </p:cNvSpPr>
          <p:nvPr>
            <p:ph type="sldNum" sz="quarter" idx="12"/>
          </p:nvPr>
        </p:nvSpPr>
        <p:spPr>
          <a:xfrm>
            <a:off x="7023663" y="6468448"/>
            <a:ext cx="2057400" cy="365125"/>
          </a:xfrm>
        </p:spPr>
        <p:txBody>
          <a:bodyPr>
            <a:normAutofit/>
          </a:bodyPr>
          <a:lstStyle/>
          <a:p>
            <a:fld id="{16CAA1F7-03B4-4FB3-9DB5-91F3A0C0A1B4}" type="slidenum">
              <a:rPr kumimoji="1" lang="ja-JP" altLang="en-US" sz="1200" smtClean="0"/>
              <a:t>8</a:t>
            </a:fld>
            <a:endParaRPr kumimoji="1" lang="ja-JP" altLang="en-US" sz="1200"/>
          </a:p>
        </p:txBody>
      </p:sp>
      <p:sp>
        <p:nvSpPr>
          <p:cNvPr id="2" name="テキスト ボックス 1"/>
          <p:cNvSpPr txBox="1"/>
          <p:nvPr/>
        </p:nvSpPr>
        <p:spPr>
          <a:xfrm>
            <a:off x="197542" y="608713"/>
            <a:ext cx="4307556" cy="338554"/>
          </a:xfrm>
          <a:prstGeom prst="rect">
            <a:avLst/>
          </a:prstGeom>
          <a:solidFill>
            <a:schemeClr val="tx1"/>
          </a:solidFill>
        </p:spPr>
        <p:txBody>
          <a:bodyPr wrap="none" rtlCol="0">
            <a:noAutofit/>
          </a:bodyP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スマートフォンとアプリケーションの普及</a:t>
            </a:r>
          </a:p>
        </p:txBody>
      </p:sp>
      <p:sp>
        <p:nvSpPr>
          <p:cNvPr id="11" name="テキスト ボックス 10"/>
          <p:cNvSpPr txBox="1"/>
          <p:nvPr/>
        </p:nvSpPr>
        <p:spPr>
          <a:xfrm>
            <a:off x="4719373" y="608713"/>
            <a:ext cx="4320125" cy="338554"/>
          </a:xfrm>
          <a:prstGeom prst="rect">
            <a:avLst/>
          </a:prstGeom>
          <a:solidFill>
            <a:schemeClr val="tx1"/>
          </a:solidFill>
        </p:spPr>
        <p:txBody>
          <a:bodyPr wrap="none" rtlCol="0">
            <a:noAutofit/>
          </a:bodyP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通信環境の技術革新</a:t>
            </a:r>
          </a:p>
        </p:txBody>
      </p:sp>
      <p:graphicFrame>
        <p:nvGraphicFramePr>
          <p:cNvPr id="21" name="グラフ 20"/>
          <p:cNvGraphicFramePr/>
          <p:nvPr>
            <p:extLst>
              <p:ext uri="{D42A27DB-BD31-4B8C-83A1-F6EECF244321}">
                <p14:modId xmlns:p14="http://schemas.microsoft.com/office/powerpoint/2010/main" val="1011408356"/>
              </p:ext>
            </p:extLst>
          </p:nvPr>
        </p:nvGraphicFramePr>
        <p:xfrm>
          <a:off x="97981" y="2155900"/>
          <a:ext cx="1980000" cy="1728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グラフ 21"/>
          <p:cNvGraphicFramePr/>
          <p:nvPr>
            <p:extLst>
              <p:ext uri="{D42A27DB-BD31-4B8C-83A1-F6EECF244321}">
                <p14:modId xmlns:p14="http://schemas.microsoft.com/office/powerpoint/2010/main" val="166755426"/>
              </p:ext>
            </p:extLst>
          </p:nvPr>
        </p:nvGraphicFramePr>
        <p:xfrm>
          <a:off x="1995278" y="2172376"/>
          <a:ext cx="2664000" cy="1728000"/>
        </p:xfrm>
        <a:graphic>
          <a:graphicData uri="http://schemas.openxmlformats.org/drawingml/2006/chart">
            <c:chart xmlns:c="http://schemas.openxmlformats.org/drawingml/2006/chart" xmlns:r="http://schemas.openxmlformats.org/officeDocument/2006/relationships" r:id="rId3"/>
          </a:graphicData>
        </a:graphic>
      </p:graphicFrame>
      <p:sp>
        <p:nvSpPr>
          <p:cNvPr id="23" name="テキスト ボックス 22"/>
          <p:cNvSpPr txBox="1"/>
          <p:nvPr/>
        </p:nvSpPr>
        <p:spPr>
          <a:xfrm>
            <a:off x="656288" y="1886709"/>
            <a:ext cx="1056138" cy="434097"/>
          </a:xfrm>
          <a:prstGeom prst="rect">
            <a:avLst/>
          </a:prstGeom>
          <a:noFill/>
          <a:ln>
            <a:noFill/>
          </a:ln>
        </p:spPr>
        <p:txBody>
          <a:bodyPr vert="horz" wrap="none" rtlCol="0">
            <a:noAutofit/>
          </a:bodyPr>
          <a:lstStyle/>
          <a:p>
            <a:pPr algn="ctr"/>
            <a:r>
              <a:rPr kumimoji="1" lang="en-US" altLang="ja-JP" sz="1200" b="1" dirty="0">
                <a:latin typeface="Meiryo UI" panose="020B0604030504040204" pitchFamily="50" charset="-128"/>
                <a:ea typeface="Meiryo UI" panose="020B0604030504040204" pitchFamily="50" charset="-128"/>
              </a:rPr>
              <a:t>2013</a:t>
            </a:r>
            <a:r>
              <a:rPr kumimoji="1" lang="ja-JP" altLang="en-US" sz="1200" b="1" dirty="0">
                <a:latin typeface="Meiryo UI" panose="020B0604030504040204" pitchFamily="50" charset="-128"/>
                <a:ea typeface="Meiryo UI" panose="020B0604030504040204" pitchFamily="50" charset="-128"/>
              </a:rPr>
              <a:t>年</a:t>
            </a:r>
            <a:r>
              <a:rPr kumimoji="1" lang="en-US" altLang="ja-JP" sz="1200" b="1" dirty="0">
                <a:latin typeface="Meiryo UI" panose="020B0604030504040204" pitchFamily="50" charset="-128"/>
                <a:ea typeface="Meiryo UI" panose="020B0604030504040204" pitchFamily="50" charset="-128"/>
              </a:rPr>
              <a:t>7</a:t>
            </a:r>
            <a:r>
              <a:rPr kumimoji="1" lang="ja-JP" altLang="en-US" sz="1200" b="1" dirty="0">
                <a:latin typeface="Meiryo UI" panose="020B0604030504040204" pitchFamily="50" charset="-128"/>
                <a:ea typeface="Meiryo UI" panose="020B0604030504040204" pitchFamily="50" charset="-128"/>
              </a:rPr>
              <a:t>月</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全体</a:t>
            </a:r>
            <a:r>
              <a:rPr kumimoji="1" lang="en-US" altLang="ja-JP" sz="1200" b="1" dirty="0" smtClean="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約</a:t>
            </a:r>
            <a:r>
              <a:rPr kumimoji="1" lang="en-US" altLang="ja-JP" sz="1200" b="1" dirty="0" smtClean="0">
                <a:latin typeface="Meiryo UI" panose="020B0604030504040204" pitchFamily="50" charset="-128"/>
                <a:ea typeface="Meiryo UI" panose="020B0604030504040204" pitchFamily="50" charset="-128"/>
              </a:rPr>
              <a:t>45</a:t>
            </a:r>
            <a:r>
              <a:rPr kumimoji="1" lang="ja-JP" altLang="en-US" sz="1200" b="1" dirty="0" smtClean="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236762" y="1277009"/>
            <a:ext cx="4268336" cy="492443"/>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300" dirty="0">
                <a:latin typeface="Meiryo UI" panose="020B0604030504040204" pitchFamily="50" charset="-128"/>
                <a:ea typeface="Meiryo UI" panose="020B0604030504040204" pitchFamily="50" charset="-128"/>
              </a:rPr>
              <a:t>様々なサービスに手元でアクセスできるスマートフォンが急速に普及。全体で</a:t>
            </a:r>
            <a:r>
              <a:rPr kumimoji="1" lang="en-US" altLang="ja-JP" sz="1300" dirty="0">
                <a:latin typeface="Meiryo UI" panose="020B0604030504040204" pitchFamily="50" charset="-128"/>
                <a:ea typeface="Meiryo UI" panose="020B0604030504040204" pitchFamily="50" charset="-128"/>
              </a:rPr>
              <a:t>85.1%</a:t>
            </a:r>
            <a:r>
              <a:rPr kumimoji="1" lang="ja-JP" altLang="en-US" sz="1300" dirty="0" err="1">
                <a:latin typeface="Meiryo UI" panose="020B0604030504040204" pitchFamily="50" charset="-128"/>
                <a:ea typeface="Meiryo UI" panose="020B0604030504040204" pitchFamily="50" charset="-128"/>
              </a:rPr>
              <a:t>、</a:t>
            </a:r>
            <a:r>
              <a:rPr kumimoji="1" lang="en-US" altLang="ja-JP" sz="1300" dirty="0">
                <a:latin typeface="Meiryo UI" panose="020B0604030504040204" pitchFamily="50" charset="-128"/>
                <a:ea typeface="Meiryo UI" panose="020B0604030504040204" pitchFamily="50" charset="-128"/>
              </a:rPr>
              <a:t>60</a:t>
            </a:r>
            <a:r>
              <a:rPr kumimoji="1" lang="ja-JP" altLang="en-US" sz="1300" dirty="0">
                <a:latin typeface="Meiryo UI" panose="020B0604030504040204" pitchFamily="50" charset="-128"/>
                <a:ea typeface="Meiryo UI" panose="020B0604030504040204" pitchFamily="50" charset="-128"/>
              </a:rPr>
              <a:t>代でも</a:t>
            </a:r>
            <a:r>
              <a:rPr kumimoji="1" lang="en-US" altLang="ja-JP" sz="1300" dirty="0">
                <a:latin typeface="Meiryo UI" panose="020B0604030504040204" pitchFamily="50" charset="-128"/>
                <a:ea typeface="Meiryo UI" panose="020B0604030504040204" pitchFamily="50" charset="-128"/>
              </a:rPr>
              <a:t>7</a:t>
            </a:r>
            <a:r>
              <a:rPr kumimoji="1" lang="ja-JP" altLang="en-US" sz="1300" dirty="0">
                <a:latin typeface="Meiryo UI" panose="020B0604030504040204" pitchFamily="50" charset="-128"/>
                <a:ea typeface="Meiryo UI" panose="020B0604030504040204" pitchFamily="50" charset="-128"/>
              </a:rPr>
              <a:t>割近くが利用。</a:t>
            </a:r>
          </a:p>
        </p:txBody>
      </p:sp>
      <p:pic>
        <p:nvPicPr>
          <p:cNvPr id="29" name="図 28"/>
          <p:cNvPicPr>
            <a:picLocks noChangeAspect="1"/>
          </p:cNvPicPr>
          <p:nvPr/>
        </p:nvPicPr>
        <p:blipFill rotWithShape="1">
          <a:blip r:embed="rId4"/>
          <a:srcRect l="41065" t="40421" r="32330" b="18302"/>
          <a:stretch/>
        </p:blipFill>
        <p:spPr>
          <a:xfrm>
            <a:off x="415986" y="5286317"/>
            <a:ext cx="1301156" cy="1134956"/>
          </a:xfrm>
          <a:prstGeom prst="rect">
            <a:avLst/>
          </a:prstGeom>
        </p:spPr>
      </p:pic>
      <p:sp>
        <p:nvSpPr>
          <p:cNvPr id="32" name="角丸四角形吹き出し 31"/>
          <p:cNvSpPr/>
          <p:nvPr/>
        </p:nvSpPr>
        <p:spPr>
          <a:xfrm>
            <a:off x="1978886" y="4820967"/>
            <a:ext cx="1601706" cy="1705339"/>
          </a:xfrm>
          <a:prstGeom prst="wedgeRoundRectCallout">
            <a:avLst>
              <a:gd name="adj1" fmla="val -64492"/>
              <a:gd name="adj2" fmla="val 5146"/>
              <a:gd name="adj3" fmla="val 16667"/>
            </a:avLst>
          </a:prstGeom>
          <a:solidFill>
            <a:schemeClr val="lt1">
              <a:alpha val="6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en-US" altLang="ja-JP" sz="1100" b="1" dirty="0">
                <a:latin typeface="Meiryo UI" panose="020B0604030504040204" pitchFamily="50" charset="-128"/>
                <a:ea typeface="Meiryo UI" panose="020B0604030504040204" pitchFamily="50" charset="-128"/>
              </a:rPr>
              <a:t>【</a:t>
            </a:r>
            <a:r>
              <a:rPr kumimoji="1" lang="ja-JP" altLang="en-US" sz="1100" b="1" dirty="0">
                <a:latin typeface="Meiryo UI" panose="020B0604030504040204" pitchFamily="50" charset="-128"/>
                <a:ea typeface="Meiryo UI" panose="020B0604030504040204" pitchFamily="50" charset="-128"/>
              </a:rPr>
              <a:t>様々なアプリサービス</a:t>
            </a:r>
            <a:r>
              <a:rPr kumimoji="1" lang="en-US" altLang="ja-JP" sz="1100" b="1" dirty="0">
                <a:latin typeface="Meiryo UI" panose="020B0604030504040204" pitchFamily="50" charset="-128"/>
                <a:ea typeface="Meiryo UI" panose="020B0604030504040204" pitchFamily="50" charset="-128"/>
              </a:rPr>
              <a:t>】</a:t>
            </a:r>
          </a:p>
          <a:p>
            <a:pPr algn="ctr"/>
            <a:endParaRPr kumimoji="1" lang="en-US" altLang="ja-JP" sz="80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決済サービス</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宅配サービス</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健康管理・お薬手帳</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家計簿（資産管理）</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rPr>
              <a:t>カーシェアリング</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a:latin typeface="Meiryo UI" panose="020B0604030504040204" pitchFamily="50" charset="-128"/>
                <a:ea typeface="Meiryo UI" panose="020B0604030504040204" pitchFamily="50" charset="-128"/>
              </a:rPr>
              <a:t>ナビゲーション・乗換え</a:t>
            </a:r>
            <a:endParaRPr kumimoji="1" lang="en-US" altLang="ja-JP" sz="1050" dirty="0">
              <a:latin typeface="Meiryo UI" panose="020B0604030504040204" pitchFamily="50" charset="-128"/>
              <a:ea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rPr>
              <a:t>お天気</a:t>
            </a:r>
            <a:endParaRPr kumimoji="1" lang="en-US" altLang="ja-JP" sz="1050" dirty="0" smtClean="0">
              <a:latin typeface="Meiryo UI" panose="020B0604030504040204" pitchFamily="50" charset="-128"/>
              <a:ea typeface="Meiryo UI" panose="020B0604030504040204" pitchFamily="50" charset="-128"/>
            </a:endParaRPr>
          </a:p>
          <a:p>
            <a:pPr algn="ctr"/>
            <a:r>
              <a:rPr kumimoji="1" lang="ja-JP" altLang="en-US" sz="1050" dirty="0" smtClean="0">
                <a:latin typeface="Meiryo UI" panose="020B0604030504040204" pitchFamily="50" charset="-128"/>
                <a:ea typeface="Meiryo UI" panose="020B0604030504040204" pitchFamily="50" charset="-128"/>
              </a:rPr>
              <a:t>防災</a:t>
            </a:r>
            <a:r>
              <a:rPr kumimoji="1" lang="ja-JP" altLang="en-US" sz="1050" dirty="0">
                <a:latin typeface="Meiryo UI" panose="020B0604030504040204" pitchFamily="50" charset="-128"/>
                <a:ea typeface="Meiryo UI" panose="020B0604030504040204" pitchFamily="50" charset="-128"/>
              </a:rPr>
              <a:t>情報</a:t>
            </a:r>
          </a:p>
        </p:txBody>
      </p:sp>
      <p:sp>
        <p:nvSpPr>
          <p:cNvPr id="33" name="テキスト ボックス 32"/>
          <p:cNvSpPr txBox="1"/>
          <p:nvPr/>
        </p:nvSpPr>
        <p:spPr>
          <a:xfrm>
            <a:off x="272202" y="6607508"/>
            <a:ext cx="2574744"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出典：デジタルトレンド</a:t>
            </a:r>
            <a:r>
              <a:rPr kumimoji="1" lang="en-US" altLang="ja-JP" sz="900" dirty="0">
                <a:latin typeface="Meiryo UI" panose="020B0604030504040204" pitchFamily="50" charset="-128"/>
                <a:ea typeface="Meiryo UI" panose="020B0604030504040204" pitchFamily="50" charset="-128"/>
              </a:rPr>
              <a:t>2018</a:t>
            </a:r>
            <a:r>
              <a:rPr kumimoji="1" lang="ja-JP" altLang="en-US" sz="900" dirty="0">
                <a:latin typeface="Meiryo UI" panose="020B0604030504040204" pitchFamily="50" charset="-128"/>
                <a:ea typeface="Meiryo UI" panose="020B0604030504040204" pitchFamily="50" charset="-128"/>
              </a:rPr>
              <a:t>（ニールセンデジタル）</a:t>
            </a:r>
          </a:p>
        </p:txBody>
      </p:sp>
      <p:sp>
        <p:nvSpPr>
          <p:cNvPr id="5" name="正方形/長方形 4"/>
          <p:cNvSpPr/>
          <p:nvPr/>
        </p:nvSpPr>
        <p:spPr>
          <a:xfrm>
            <a:off x="332437" y="4784179"/>
            <a:ext cx="1179380" cy="430887"/>
          </a:xfrm>
          <a:prstGeom prst="rect">
            <a:avLst/>
          </a:prstGeom>
        </p:spPr>
        <p:txBody>
          <a:bodyPr wrap="square">
            <a:spAutoFit/>
          </a:bodyPr>
          <a:lstStyle/>
          <a:p>
            <a:r>
              <a:rPr lang="ja-JP" altLang="en-US" sz="1100" dirty="0"/>
              <a:t>１日平均８個のアプリを利用</a:t>
            </a:r>
          </a:p>
        </p:txBody>
      </p:sp>
      <p:sp>
        <p:nvSpPr>
          <p:cNvPr id="34" name="テキスト ボックス 33"/>
          <p:cNvSpPr txBox="1"/>
          <p:nvPr/>
        </p:nvSpPr>
        <p:spPr>
          <a:xfrm>
            <a:off x="303998" y="3961463"/>
            <a:ext cx="3467616"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出典：</a:t>
            </a:r>
            <a:r>
              <a:rPr kumimoji="1" lang="en-US" altLang="ja-JP" sz="900" dirty="0">
                <a:latin typeface="Meiryo UI" panose="020B0604030504040204" pitchFamily="50" charset="-128"/>
                <a:ea typeface="Meiryo UI" panose="020B0604030504040204" pitchFamily="50" charset="-128"/>
              </a:rPr>
              <a:t>2019</a:t>
            </a:r>
            <a:r>
              <a:rPr kumimoji="1" lang="ja-JP" altLang="en-US" sz="900" dirty="0">
                <a:latin typeface="Meiryo UI" panose="020B0604030504040204" pitchFamily="50" charset="-128"/>
                <a:ea typeface="Meiryo UI" panose="020B0604030504040204" pitchFamily="50" charset="-128"/>
              </a:rPr>
              <a:t>年のスマホ普及率（</a:t>
            </a:r>
            <a:r>
              <a:rPr kumimoji="1" lang="en-US" altLang="ja-JP" sz="900" dirty="0">
                <a:latin typeface="Meiryo UI" panose="020B0604030504040204" pitchFamily="50" charset="-128"/>
                <a:ea typeface="Meiryo UI" panose="020B0604030504040204" pitchFamily="50" charset="-128"/>
              </a:rPr>
              <a:t>Marketing Research Camp</a:t>
            </a:r>
            <a:r>
              <a:rPr kumimoji="1" lang="ja-JP" altLang="en-US" sz="900" dirty="0">
                <a:latin typeface="Meiryo UI" panose="020B0604030504040204" pitchFamily="50" charset="-128"/>
                <a:ea typeface="Meiryo UI" panose="020B0604030504040204" pitchFamily="50" charset="-128"/>
              </a:rPr>
              <a:t>）</a:t>
            </a:r>
          </a:p>
        </p:txBody>
      </p:sp>
      <p:cxnSp>
        <p:nvCxnSpPr>
          <p:cNvPr id="35" name="直線コネクタ 34"/>
          <p:cNvCxnSpPr/>
          <p:nvPr/>
        </p:nvCxnSpPr>
        <p:spPr>
          <a:xfrm>
            <a:off x="216270" y="4233093"/>
            <a:ext cx="41760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9" name="テキスト ボックス 8"/>
          <p:cNvSpPr txBox="1"/>
          <p:nvPr/>
        </p:nvSpPr>
        <p:spPr>
          <a:xfrm>
            <a:off x="4805566" y="3724720"/>
            <a:ext cx="3946914" cy="338554"/>
          </a:xfrm>
          <a:prstGeom prst="rect">
            <a:avLst/>
          </a:prstGeom>
          <a:noFill/>
        </p:spPr>
        <p:txBody>
          <a:bodyPr wrap="none" rtlCol="0">
            <a:spAutoFit/>
          </a:bodyPr>
          <a:lstStyle/>
          <a:p>
            <a:pPr marL="285750" indent="-285750">
              <a:buFont typeface="Wingdings" panose="05000000000000000000" pitchFamily="2" charset="2"/>
              <a:buChar char="n"/>
            </a:pPr>
            <a:r>
              <a:rPr kumimoji="1" lang="ja-JP" altLang="en-US" sz="1600" b="1" dirty="0">
                <a:latin typeface="Meiryo UI" panose="020B0604030504040204" pitchFamily="50" charset="-128"/>
                <a:ea typeface="Meiryo UI" panose="020B0604030504040204" pitchFamily="50" charset="-128"/>
              </a:rPr>
              <a:t>５</a:t>
            </a:r>
            <a:r>
              <a:rPr kumimoji="1" lang="en-US" altLang="ja-JP" sz="1600" b="1" dirty="0">
                <a:latin typeface="Meiryo UI" panose="020B0604030504040204" pitchFamily="50" charset="-128"/>
                <a:ea typeface="Meiryo UI" panose="020B0604030504040204" pitchFamily="50" charset="-128"/>
              </a:rPr>
              <a:t>G</a:t>
            </a:r>
            <a:r>
              <a:rPr kumimoji="1" lang="ja-JP" altLang="en-US" sz="1600" b="1" dirty="0" err="1">
                <a:latin typeface="Meiryo UI" panose="020B0604030504040204" pitchFamily="50" charset="-128"/>
                <a:ea typeface="Meiryo UI" panose="020B0604030504040204" pitchFamily="50" charset="-128"/>
              </a:rPr>
              <a:t>への</a:t>
            </a:r>
            <a:r>
              <a:rPr kumimoji="1" lang="ja-JP" altLang="en-US" sz="1600" b="1" dirty="0">
                <a:latin typeface="Meiryo UI" panose="020B0604030504040204" pitchFamily="50" charset="-128"/>
                <a:ea typeface="Meiryo UI" panose="020B0604030504040204" pitchFamily="50" charset="-128"/>
              </a:rPr>
              <a:t>移行（サービス</a:t>
            </a:r>
            <a:r>
              <a:rPr kumimoji="1" lang="ja-JP" altLang="en-US" sz="1600" b="1" dirty="0" smtClean="0">
                <a:latin typeface="Meiryo UI" panose="020B0604030504040204" pitchFamily="50" charset="-128"/>
                <a:ea typeface="Meiryo UI" panose="020B0604030504040204" pitchFamily="50" charset="-128"/>
              </a:rPr>
              <a:t>のさらなる進化</a:t>
            </a:r>
            <a:r>
              <a:rPr kumimoji="1" lang="ja-JP" altLang="en-US" sz="1600" b="1" dirty="0">
                <a:latin typeface="Meiryo UI" panose="020B0604030504040204" pitchFamily="50" charset="-128"/>
                <a:ea typeface="Meiryo UI" panose="020B0604030504040204" pitchFamily="50" charset="-128"/>
              </a:rPr>
              <a:t>）</a:t>
            </a:r>
          </a:p>
        </p:txBody>
      </p:sp>
      <p:sp>
        <p:nvSpPr>
          <p:cNvPr id="36" name="テキスト ボックス 35"/>
          <p:cNvSpPr txBox="1"/>
          <p:nvPr/>
        </p:nvSpPr>
        <p:spPr>
          <a:xfrm>
            <a:off x="4659278" y="986235"/>
            <a:ext cx="3722494" cy="338554"/>
          </a:xfrm>
          <a:prstGeom prst="rect">
            <a:avLst/>
          </a:prstGeom>
          <a:noFill/>
        </p:spPr>
        <p:txBody>
          <a:bodyPr wrap="none" rtlCol="0">
            <a:spAutoFit/>
          </a:bodyPr>
          <a:lstStyle/>
          <a:p>
            <a:pPr marL="285750" indent="-285750">
              <a:buFont typeface="Wingdings" panose="05000000000000000000" pitchFamily="2" charset="2"/>
              <a:buChar char="n"/>
            </a:pPr>
            <a:r>
              <a:rPr kumimoji="1" lang="en-US" altLang="ja-JP" sz="1600" b="1" dirty="0">
                <a:latin typeface="Meiryo UI" panose="020B0604030504040204" pitchFamily="50" charset="-128"/>
                <a:ea typeface="Meiryo UI" panose="020B0604030504040204" pitchFamily="50" charset="-128"/>
              </a:rPr>
              <a:t>Wi-Fi</a:t>
            </a:r>
            <a:r>
              <a:rPr kumimoji="1" lang="ja-JP" altLang="en-US" sz="1600" b="1" dirty="0">
                <a:latin typeface="Meiryo UI" panose="020B0604030504040204" pitchFamily="50" charset="-128"/>
                <a:ea typeface="Meiryo UI" panose="020B0604030504040204" pitchFamily="50" charset="-128"/>
              </a:rPr>
              <a:t>の整備（アクセス環境の充実）</a:t>
            </a:r>
          </a:p>
        </p:txBody>
      </p:sp>
      <p:pic>
        <p:nvPicPr>
          <p:cNvPr id="13" name="図 12"/>
          <p:cNvPicPr>
            <a:picLocks noChangeAspect="1"/>
          </p:cNvPicPr>
          <p:nvPr/>
        </p:nvPicPr>
        <p:blipFill rotWithShape="1">
          <a:blip r:embed="rId5"/>
          <a:srcRect t="7306"/>
          <a:stretch/>
        </p:blipFill>
        <p:spPr>
          <a:xfrm>
            <a:off x="5037950" y="1972106"/>
            <a:ext cx="2972848" cy="1641565"/>
          </a:xfrm>
          <a:prstGeom prst="rect">
            <a:avLst/>
          </a:prstGeom>
        </p:spPr>
      </p:pic>
      <p:sp>
        <p:nvSpPr>
          <p:cNvPr id="14" name="正方形/長方形 13"/>
          <p:cNvSpPr/>
          <p:nvPr/>
        </p:nvSpPr>
        <p:spPr>
          <a:xfrm>
            <a:off x="7087309" y="4801717"/>
            <a:ext cx="1476000" cy="20562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p:cNvCxnSpPr/>
          <p:nvPr/>
        </p:nvCxnSpPr>
        <p:spPr>
          <a:xfrm>
            <a:off x="4719373" y="3722020"/>
            <a:ext cx="42480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38" name="テキスト ボックス 37"/>
          <p:cNvSpPr txBox="1"/>
          <p:nvPr/>
        </p:nvSpPr>
        <p:spPr>
          <a:xfrm>
            <a:off x="7841881" y="3444645"/>
            <a:ext cx="958917"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出典：</a:t>
            </a:r>
            <a:r>
              <a:rPr kumimoji="1" lang="en-US" altLang="ja-JP" sz="900" dirty="0" smtClean="0">
                <a:latin typeface="Meiryo UI" panose="020B0604030504040204" pitchFamily="50" charset="-128"/>
                <a:ea typeface="Meiryo UI" panose="020B0604030504040204" pitchFamily="50" charset="-128"/>
              </a:rPr>
              <a:t>ICT</a:t>
            </a:r>
            <a:r>
              <a:rPr kumimoji="1" lang="ja-JP" altLang="en-US" sz="900" dirty="0">
                <a:latin typeface="Meiryo UI" panose="020B0604030504040204" pitchFamily="50" charset="-128"/>
                <a:ea typeface="Meiryo UI" panose="020B0604030504040204" pitchFamily="50" charset="-128"/>
              </a:rPr>
              <a:t>総研</a:t>
            </a:r>
          </a:p>
        </p:txBody>
      </p:sp>
      <p:sp>
        <p:nvSpPr>
          <p:cNvPr id="40" name="テキスト ボックス 39"/>
          <p:cNvSpPr txBox="1"/>
          <p:nvPr/>
        </p:nvSpPr>
        <p:spPr>
          <a:xfrm>
            <a:off x="179902" y="976004"/>
            <a:ext cx="4352474" cy="338554"/>
          </a:xfrm>
          <a:prstGeom prst="rect">
            <a:avLst/>
          </a:prstGeom>
          <a:noFill/>
        </p:spPr>
        <p:txBody>
          <a:bodyPr wrap="none" rtlCol="0">
            <a:spAutoFit/>
          </a:bodyPr>
          <a:lstStyle/>
          <a:p>
            <a:pPr marL="285750" indent="-285750">
              <a:buFont typeface="Wingdings" panose="05000000000000000000" pitchFamily="2" charset="2"/>
              <a:buChar char="n"/>
            </a:pPr>
            <a:r>
              <a:rPr kumimoji="1" lang="ja-JP" altLang="en-US" sz="16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スマートフォンの普及</a:t>
            </a:r>
            <a:r>
              <a:rPr kumimoji="1" lang="ja-JP" altLang="en-US" sz="15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（インターフェイスの革新）</a:t>
            </a:r>
          </a:p>
        </p:txBody>
      </p:sp>
      <p:sp>
        <p:nvSpPr>
          <p:cNvPr id="41" name="テキスト ボックス 40"/>
          <p:cNvSpPr txBox="1"/>
          <p:nvPr/>
        </p:nvSpPr>
        <p:spPr>
          <a:xfrm>
            <a:off x="179902" y="4300745"/>
            <a:ext cx="3446777" cy="338554"/>
          </a:xfrm>
          <a:prstGeom prst="rect">
            <a:avLst/>
          </a:prstGeom>
          <a:noFill/>
        </p:spPr>
        <p:txBody>
          <a:bodyPr wrap="none" rtlCol="0">
            <a:spAutoFit/>
          </a:bodyPr>
          <a:lstStyle/>
          <a:p>
            <a:pPr marL="285750" indent="-285750">
              <a:buFont typeface="Wingdings" panose="05000000000000000000" pitchFamily="2" charset="2"/>
              <a:buChar char="n"/>
            </a:pPr>
            <a:r>
              <a:rPr kumimoji="1" lang="ja-JP" altLang="en-US" sz="1600" b="1" dirty="0">
                <a:latin typeface="Meiryo UI" panose="020B0604030504040204" pitchFamily="50" charset="-128"/>
                <a:ea typeface="Meiryo UI" panose="020B0604030504040204" pitchFamily="50" charset="-128"/>
              </a:rPr>
              <a:t>アプリの普及（サービスの多様化）</a:t>
            </a:r>
          </a:p>
        </p:txBody>
      </p:sp>
      <p:sp>
        <p:nvSpPr>
          <p:cNvPr id="3" name="右矢印 2"/>
          <p:cNvSpPr/>
          <p:nvPr/>
        </p:nvSpPr>
        <p:spPr>
          <a:xfrm>
            <a:off x="1960160" y="1851490"/>
            <a:ext cx="264301" cy="50453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404114" y="1868891"/>
            <a:ext cx="1518240" cy="469732"/>
          </a:xfrm>
          <a:prstGeom prst="rect">
            <a:avLst/>
          </a:prstGeom>
          <a:noFill/>
          <a:ln>
            <a:noFill/>
          </a:ln>
        </p:spPr>
        <p:txBody>
          <a:bodyPr vert="horz" wrap="none" rtlCol="0">
            <a:noAutofit/>
          </a:bodyPr>
          <a:lstStyle/>
          <a:p>
            <a:pPr algn="ctr"/>
            <a:r>
              <a:rPr kumimoji="1" lang="en-US" altLang="ja-JP" sz="1200" b="1" dirty="0">
                <a:latin typeface="Meiryo UI" panose="020B0604030504040204" pitchFamily="50" charset="-128"/>
                <a:ea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rPr>
              <a:t>年</a:t>
            </a:r>
            <a:r>
              <a:rPr kumimoji="1" lang="en-US" altLang="ja-JP" sz="1200" b="1" dirty="0">
                <a:latin typeface="Meiryo UI" panose="020B0604030504040204" pitchFamily="50" charset="-128"/>
                <a:ea typeface="Meiryo UI" panose="020B0604030504040204" pitchFamily="50" charset="-128"/>
              </a:rPr>
              <a:t>2</a:t>
            </a:r>
            <a:r>
              <a:rPr kumimoji="1" lang="ja-JP" altLang="en-US" sz="1200" b="1" dirty="0">
                <a:latin typeface="Meiryo UI" panose="020B0604030504040204" pitchFamily="50" charset="-128"/>
                <a:ea typeface="Meiryo UI" panose="020B0604030504040204" pitchFamily="50" charset="-128"/>
              </a:rPr>
              <a:t>月</a:t>
            </a:r>
            <a:endParaRPr kumimoji="1" lang="en-US" altLang="ja-JP" sz="1200" b="1" dirty="0">
              <a:latin typeface="Meiryo UI" panose="020B0604030504040204" pitchFamily="50" charset="-128"/>
              <a:ea typeface="Meiryo UI" panose="020B0604030504040204" pitchFamily="50" charset="-128"/>
            </a:endParaRPr>
          </a:p>
          <a:p>
            <a:pPr algn="ctr"/>
            <a:r>
              <a:rPr kumimoji="1" lang="en-US" altLang="ja-JP" sz="1200" b="1" dirty="0">
                <a:latin typeface="Meiryo UI" panose="020B0604030504040204" pitchFamily="50" charset="-128"/>
                <a:ea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rPr>
              <a:t>全体</a:t>
            </a:r>
            <a:r>
              <a:rPr kumimoji="1" lang="en-US" altLang="ja-JP" sz="1200" b="1" dirty="0" smtClean="0">
                <a:latin typeface="Meiryo UI" panose="020B0604030504040204" pitchFamily="50" charset="-128"/>
                <a:ea typeface="Meiryo UI" panose="020B0604030504040204" pitchFamily="50" charset="-128"/>
              </a:rPr>
              <a:t>:85.1</a:t>
            </a:r>
            <a:r>
              <a:rPr kumimoji="1" lang="ja-JP" altLang="en-US" sz="1200" b="1" dirty="0">
                <a:latin typeface="Meiryo UI" panose="020B0604030504040204" pitchFamily="50" charset="-128"/>
                <a:ea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6"/>
          <a:stretch>
            <a:fillRect/>
          </a:stretch>
        </p:blipFill>
        <p:spPr>
          <a:xfrm>
            <a:off x="5118648" y="4723375"/>
            <a:ext cx="3725751" cy="1887654"/>
          </a:xfrm>
          <a:prstGeom prst="rect">
            <a:avLst/>
          </a:prstGeom>
        </p:spPr>
      </p:pic>
      <p:sp>
        <p:nvSpPr>
          <p:cNvPr id="43" name="テキスト ボックス 42"/>
          <p:cNvSpPr txBox="1"/>
          <p:nvPr/>
        </p:nvSpPr>
        <p:spPr>
          <a:xfrm>
            <a:off x="4942953" y="6664719"/>
            <a:ext cx="2435282" cy="230832"/>
          </a:xfrm>
          <a:prstGeom prst="rect">
            <a:avLst/>
          </a:prstGeom>
          <a:noFill/>
        </p:spPr>
        <p:txBody>
          <a:bodyPr wrap="none" rtlCol="0">
            <a:spAutoFit/>
          </a:bodyPr>
          <a:lstStyle/>
          <a:p>
            <a:r>
              <a:rPr kumimoji="1" lang="ja-JP" altLang="en-US" sz="900" dirty="0">
                <a:latin typeface="Meiryo UI" panose="020B0604030504040204" pitchFamily="50" charset="-128"/>
                <a:ea typeface="Meiryo UI" panose="020B0604030504040204" pitchFamily="50" charset="-128"/>
              </a:rPr>
              <a:t>出典：総務省「情報通信白書（</a:t>
            </a:r>
            <a:r>
              <a:rPr kumimoji="1" lang="en-US" altLang="ja-JP" sz="900" dirty="0">
                <a:latin typeface="Meiryo UI" panose="020B0604030504040204" pitchFamily="50" charset="-128"/>
                <a:ea typeface="Meiryo UI" panose="020B0604030504040204" pitchFamily="50" charset="-128"/>
              </a:rPr>
              <a:t>2018</a:t>
            </a:r>
            <a:r>
              <a:rPr kumimoji="1" lang="ja-JP" altLang="en-US" sz="900" dirty="0">
                <a:latin typeface="Meiryo UI" panose="020B0604030504040204" pitchFamily="50" charset="-128"/>
                <a:ea typeface="Meiryo UI" panose="020B0604030504040204" pitchFamily="50" charset="-128"/>
              </a:rPr>
              <a:t>年版）」</a:t>
            </a:r>
          </a:p>
        </p:txBody>
      </p:sp>
      <p:sp>
        <p:nvSpPr>
          <p:cNvPr id="45" name="テキスト ボックス 44"/>
          <p:cNvSpPr txBox="1"/>
          <p:nvPr/>
        </p:nvSpPr>
        <p:spPr>
          <a:xfrm>
            <a:off x="4719373" y="1285598"/>
            <a:ext cx="4268336" cy="64633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公衆無線</a:t>
            </a:r>
            <a:r>
              <a:rPr kumimoji="1" lang="en-US" altLang="ja-JP" sz="1200" dirty="0">
                <a:latin typeface="Meiryo UI" panose="020B0604030504040204" pitchFamily="50" charset="-128"/>
                <a:ea typeface="Meiryo UI" panose="020B0604030504040204" pitchFamily="50" charset="-128"/>
              </a:rPr>
              <a:t>LAN</a:t>
            </a:r>
            <a:r>
              <a:rPr kumimoji="1" lang="ja-JP" altLang="en-US" sz="1200" dirty="0">
                <a:latin typeface="Meiryo UI" panose="020B0604030504040204" pitchFamily="50" charset="-128"/>
                <a:ea typeface="Meiryo UI" panose="020B0604030504040204" pitchFamily="50" charset="-128"/>
              </a:rPr>
              <a:t>は、民間主導の観光型や行政主導の防災型の整備が進み、</a:t>
            </a:r>
            <a:r>
              <a:rPr kumimoji="1" lang="en-US" altLang="ja-JP" sz="1200" dirty="0">
                <a:latin typeface="Meiryo UI" panose="020B0604030504040204" pitchFamily="50" charset="-128"/>
                <a:ea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rPr>
              <a:t>年にはインバウンドも含めて約</a:t>
            </a:r>
            <a:r>
              <a:rPr kumimoji="1" lang="en-US" altLang="ja-JP" sz="1200" dirty="0">
                <a:latin typeface="Meiryo UI" panose="020B0604030504040204" pitchFamily="50" charset="-128"/>
                <a:ea typeface="Meiryo UI" panose="020B0604030504040204" pitchFamily="50" charset="-128"/>
              </a:rPr>
              <a:t>7</a:t>
            </a:r>
            <a:r>
              <a:rPr kumimoji="1" lang="ja-JP" altLang="en-US" sz="1200" dirty="0">
                <a:latin typeface="Meiryo UI" panose="020B0604030504040204" pitchFamily="50" charset="-128"/>
                <a:ea typeface="Meiryo UI" panose="020B0604030504040204" pitchFamily="50" charset="-128"/>
              </a:rPr>
              <a:t>千万人が利用できる環境が整うと予想されている。</a:t>
            </a:r>
          </a:p>
        </p:txBody>
      </p:sp>
      <p:sp>
        <p:nvSpPr>
          <p:cNvPr id="46" name="テキスト ボックス 45"/>
          <p:cNvSpPr txBox="1"/>
          <p:nvPr/>
        </p:nvSpPr>
        <p:spPr>
          <a:xfrm>
            <a:off x="4771162" y="4063629"/>
            <a:ext cx="4268336" cy="64633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通信キャリア大手は、</a:t>
            </a:r>
            <a:r>
              <a:rPr kumimoji="1" lang="en-US" altLang="ja-JP" sz="1200" dirty="0">
                <a:latin typeface="Meiryo UI" panose="020B0604030504040204" pitchFamily="50" charset="-128"/>
                <a:ea typeface="Meiryo UI" panose="020B0604030504040204" pitchFamily="50" charset="-128"/>
              </a:rPr>
              <a:t>2020</a:t>
            </a:r>
            <a:r>
              <a:rPr kumimoji="1" lang="ja-JP" altLang="en-US" sz="1200" dirty="0">
                <a:latin typeface="Meiryo UI" panose="020B0604030504040204" pitchFamily="50" charset="-128"/>
                <a:ea typeface="Meiryo UI" panose="020B0604030504040204" pitchFamily="50" charset="-128"/>
              </a:rPr>
              <a:t>年からの５</a:t>
            </a:r>
            <a:r>
              <a:rPr kumimoji="1" lang="en-US" altLang="ja-JP" sz="1200" dirty="0">
                <a:latin typeface="Meiryo UI" panose="020B0604030504040204" pitchFamily="50" charset="-128"/>
                <a:ea typeface="Meiryo UI" panose="020B0604030504040204" pitchFamily="50" charset="-128"/>
              </a:rPr>
              <a:t>G</a:t>
            </a:r>
            <a:r>
              <a:rPr kumimoji="1" lang="ja-JP" altLang="en-US" sz="1200" dirty="0">
                <a:latin typeface="Meiryo UI" panose="020B0604030504040204" pitchFamily="50" charset="-128"/>
                <a:ea typeface="Meiryo UI" panose="020B0604030504040204" pitchFamily="50" charset="-128"/>
              </a:rPr>
              <a:t>導入を目指しているとされ、</a:t>
            </a:r>
            <a:r>
              <a:rPr kumimoji="1" lang="ja-JP" altLang="en-US" sz="1200" b="1" dirty="0">
                <a:latin typeface="Meiryo UI" panose="020B0604030504040204" pitchFamily="50" charset="-128"/>
                <a:ea typeface="Meiryo UI" panose="020B0604030504040204" pitchFamily="50" charset="-128"/>
              </a:rPr>
              <a:t>①超高速、②超低遅延、③多数同時接続</a:t>
            </a:r>
            <a:r>
              <a:rPr kumimoji="1" lang="ja-JP" altLang="en-US" sz="1200" dirty="0">
                <a:latin typeface="Meiryo UI" panose="020B0604030504040204" pitchFamily="50" charset="-128"/>
                <a:ea typeface="Meiryo UI" panose="020B0604030504040204" pitchFamily="50" charset="-128"/>
              </a:rPr>
              <a:t>が実現することで、通信環境が飛躍的に進化する。</a:t>
            </a:r>
          </a:p>
        </p:txBody>
      </p:sp>
      <p:pic>
        <p:nvPicPr>
          <p:cNvPr id="17" name="図 16">
            <a:extLst>
              <a:ext uri="{FF2B5EF4-FFF2-40B4-BE49-F238E27FC236}">
                <a16:creationId xmlns:a16="http://schemas.microsoft.com/office/drawing/2014/main" id="{931AB32F-8826-4293-B629-C011511A4DBE}"/>
              </a:ext>
            </a:extLst>
          </p:cNvPr>
          <p:cNvPicPr>
            <a:picLocks noChangeAspect="1"/>
          </p:cNvPicPr>
          <p:nvPr/>
        </p:nvPicPr>
        <p:blipFill>
          <a:blip r:embed="rId7"/>
          <a:stretch>
            <a:fillRect/>
          </a:stretch>
        </p:blipFill>
        <p:spPr>
          <a:xfrm>
            <a:off x="3687740" y="4999622"/>
            <a:ext cx="769514" cy="1374132"/>
          </a:xfrm>
          <a:prstGeom prst="rect">
            <a:avLst/>
          </a:prstGeom>
        </p:spPr>
      </p:pic>
    </p:spTree>
    <p:extLst>
      <p:ext uri="{BB962C8B-B14F-4D97-AF65-F5344CB8AC3E}">
        <p14:creationId xmlns:p14="http://schemas.microsoft.com/office/powerpoint/2010/main" val="1610996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91441" y="516859"/>
            <a:ext cx="89480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116926" y="627878"/>
            <a:ext cx="4430060" cy="338554"/>
          </a:xfrm>
          <a:prstGeom prst="rect">
            <a:avLst/>
          </a:prstGeom>
          <a:solidFill>
            <a:schemeClr val="tx1"/>
          </a:solidFill>
        </p:spPr>
        <p:txBody>
          <a:bodyPr wrap="none" rtlCol="0">
            <a:noAutofit/>
          </a:bodyPr>
          <a:lstStyle/>
          <a:p>
            <a:pPr algn="ctr"/>
            <a:r>
              <a:rPr kumimoji="1" lang="en-US" altLang="ja-JP" sz="1600" b="1" dirty="0">
                <a:solidFill>
                  <a:schemeClr val="bg1"/>
                </a:solidFill>
                <a:latin typeface="Meiryo UI" panose="020B0604030504040204" pitchFamily="50" charset="-128"/>
                <a:ea typeface="Meiryo UI" panose="020B0604030504040204" pitchFamily="50" charset="-128"/>
              </a:rPr>
              <a:t>AI</a:t>
            </a:r>
            <a:r>
              <a:rPr kumimoji="1" lang="ja-JP" altLang="en-US" sz="1600" b="1" dirty="0">
                <a:solidFill>
                  <a:schemeClr val="bg1"/>
                </a:solidFill>
                <a:latin typeface="Meiryo UI" panose="020B0604030504040204" pitchFamily="50" charset="-128"/>
                <a:ea typeface="Meiryo UI" panose="020B0604030504040204" pitchFamily="50" charset="-128"/>
              </a:rPr>
              <a:t>によるサービスの進化</a:t>
            </a:r>
          </a:p>
        </p:txBody>
      </p:sp>
      <p:sp>
        <p:nvSpPr>
          <p:cNvPr id="11" name="テキスト ボックス 10"/>
          <p:cNvSpPr txBox="1"/>
          <p:nvPr/>
        </p:nvSpPr>
        <p:spPr>
          <a:xfrm>
            <a:off x="4684772" y="641801"/>
            <a:ext cx="4380850" cy="338554"/>
          </a:xfrm>
          <a:prstGeom prst="rect">
            <a:avLst/>
          </a:prstGeom>
          <a:solidFill>
            <a:schemeClr val="tx1"/>
          </a:solidFill>
        </p:spPr>
        <p:txBody>
          <a:bodyPr wrap="none" rtlCol="0">
            <a:noAutofit/>
          </a:bodyPr>
          <a:lstStyle/>
          <a:p>
            <a:pPr algn="ctr"/>
            <a:r>
              <a:rPr kumimoji="1" lang="ja-JP" altLang="en-US" sz="1600" b="1" dirty="0">
                <a:solidFill>
                  <a:schemeClr val="bg1"/>
                </a:solidFill>
                <a:latin typeface="Meiryo UI" panose="020B0604030504040204" pitchFamily="50" charset="-128"/>
                <a:ea typeface="Meiryo UI" panose="020B0604030504040204" pitchFamily="50" charset="-128"/>
              </a:rPr>
              <a:t>センシング技術によるサービスの高度化</a:t>
            </a:r>
          </a:p>
        </p:txBody>
      </p:sp>
      <p:sp>
        <p:nvSpPr>
          <p:cNvPr id="5" name="テキスト ボックス 4"/>
          <p:cNvSpPr txBox="1"/>
          <p:nvPr/>
        </p:nvSpPr>
        <p:spPr>
          <a:xfrm>
            <a:off x="113884" y="1029739"/>
            <a:ext cx="4406976" cy="3170099"/>
          </a:xfrm>
          <a:prstGeom prst="rect">
            <a:avLst/>
          </a:prstGeom>
          <a:noFill/>
          <a:ln>
            <a:solidFill>
              <a:schemeClr val="bg1">
                <a:lumMod val="50000"/>
              </a:schemeClr>
            </a:solidFill>
          </a:ln>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１．民間のサービス</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6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＜販売・接客＞</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顧客嗜好別の商品提供</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en-US" altLang="ja-JP" sz="1400" dirty="0">
                <a:latin typeface="Meiryo UI" panose="020B0604030504040204" pitchFamily="50" charset="-128"/>
                <a:ea typeface="Meiryo UI" panose="020B0604030504040204" pitchFamily="50" charset="-128"/>
              </a:rPr>
              <a:t>AI</a:t>
            </a:r>
            <a:r>
              <a:rPr kumimoji="1" lang="ja-JP" altLang="en-US" sz="1400" dirty="0">
                <a:latin typeface="Meiryo UI" panose="020B0604030504040204" pitchFamily="50" charset="-128"/>
                <a:ea typeface="Meiryo UI" panose="020B0604030504040204" pitchFamily="50" charset="-128"/>
              </a:rPr>
              <a:t>ロボットによる受付</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ファッションコーディネート</a:t>
            </a:r>
            <a:endParaRPr kumimoji="1" lang="en-US" altLang="ja-JP" sz="1400" dirty="0">
              <a:latin typeface="Meiryo UI" panose="020B0604030504040204" pitchFamily="50" charset="-128"/>
              <a:ea typeface="Meiryo UI" panose="020B0604030504040204" pitchFamily="50" charset="-128"/>
            </a:endParaRPr>
          </a:p>
          <a:p>
            <a:endParaRPr kumimoji="1" lang="en-US" altLang="ja-JP" sz="11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＜サービス最適化＞</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ナビゲーションの最適化</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物流の最適化</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電力消費の最適化</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11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＜自動翻訳＞</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多言語同時翻訳</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専門用語自動翻訳</a:t>
            </a:r>
            <a:endParaRPr kumimoji="1" lang="en-US" altLang="ja-JP" sz="14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37070" y="4326483"/>
            <a:ext cx="4380850" cy="2215991"/>
          </a:xfrm>
          <a:prstGeom prst="rect">
            <a:avLst/>
          </a:prstGeom>
          <a:noFill/>
          <a:ln>
            <a:solidFill>
              <a:schemeClr val="bg1">
                <a:lumMod val="50000"/>
              </a:schemeClr>
            </a:solidFill>
          </a:ln>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２．自治体のサービス</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6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＜チャットボット＞</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住民の問合せに対する</a:t>
            </a:r>
            <a:r>
              <a:rPr kumimoji="1" lang="en-US" altLang="ja-JP" sz="1400" dirty="0">
                <a:latin typeface="Meiryo UI" panose="020B0604030504040204" pitchFamily="50" charset="-128"/>
                <a:ea typeface="Meiryo UI" panose="020B0604030504040204" pitchFamily="50" charset="-128"/>
              </a:rPr>
              <a:t>AI</a:t>
            </a:r>
            <a:r>
              <a:rPr kumimoji="1" lang="ja-JP" altLang="en-US" sz="1400" dirty="0">
                <a:latin typeface="Meiryo UI" panose="020B0604030504040204" pitchFamily="50" charset="-128"/>
                <a:ea typeface="Meiryo UI" panose="020B0604030504040204" pitchFamily="50" charset="-128"/>
              </a:rPr>
              <a:t>回答</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11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rPr>
              <a:t>RPA*</a:t>
            </a:r>
            <a:r>
              <a:rPr kumimoji="1" lang="ja-JP" altLang="en-US"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各種行政実務のロボット化</a:t>
            </a:r>
            <a:endParaRPr kumimoji="1" lang="en-US" altLang="ja-JP" sz="14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（数十％の時間短縮を実現）</a:t>
            </a:r>
            <a:endParaRPr kumimoji="1" lang="en-US" altLang="ja-JP" sz="1200" dirty="0">
              <a:latin typeface="Meiryo UI" panose="020B0604030504040204" pitchFamily="50" charset="-128"/>
              <a:ea typeface="Meiryo UI" panose="020B0604030504040204" pitchFamily="50" charset="-128"/>
            </a:endParaRPr>
          </a:p>
          <a:p>
            <a:endParaRPr kumimoji="1" lang="en-US" altLang="ja-JP" sz="11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＜議事録作成＞</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300" dirty="0">
                <a:latin typeface="Meiryo UI" panose="020B0604030504040204" pitchFamily="50" charset="-128"/>
                <a:ea typeface="Meiryo UI" panose="020B0604030504040204" pitchFamily="50" charset="-128"/>
              </a:rPr>
              <a:t>音声データのテキスト自動翻訳</a:t>
            </a:r>
          </a:p>
        </p:txBody>
      </p:sp>
      <p:pic>
        <p:nvPicPr>
          <p:cNvPr id="4" name="図 3"/>
          <p:cNvPicPr>
            <a:picLocks noChangeAspect="1"/>
          </p:cNvPicPr>
          <p:nvPr/>
        </p:nvPicPr>
        <p:blipFill>
          <a:blip r:embed="rId2"/>
          <a:stretch>
            <a:fillRect/>
          </a:stretch>
        </p:blipFill>
        <p:spPr>
          <a:xfrm>
            <a:off x="3265663" y="1607174"/>
            <a:ext cx="987879" cy="658586"/>
          </a:xfrm>
          <a:prstGeom prst="rect">
            <a:avLst/>
          </a:prstGeom>
        </p:spPr>
      </p:pic>
      <p:pic>
        <p:nvPicPr>
          <p:cNvPr id="3" name="図 2"/>
          <p:cNvPicPr>
            <a:picLocks noChangeAspect="1"/>
          </p:cNvPicPr>
          <p:nvPr/>
        </p:nvPicPr>
        <p:blipFill>
          <a:blip r:embed="rId3"/>
          <a:stretch>
            <a:fillRect/>
          </a:stretch>
        </p:blipFill>
        <p:spPr>
          <a:xfrm>
            <a:off x="2525924" y="1187788"/>
            <a:ext cx="961962" cy="674479"/>
          </a:xfrm>
          <a:prstGeom prst="rect">
            <a:avLst/>
          </a:prstGeom>
        </p:spPr>
      </p:pic>
      <p:pic>
        <p:nvPicPr>
          <p:cNvPr id="10" name="図 9"/>
          <p:cNvPicPr>
            <a:picLocks noChangeAspect="1"/>
          </p:cNvPicPr>
          <p:nvPr/>
        </p:nvPicPr>
        <p:blipFill>
          <a:blip r:embed="rId4"/>
          <a:stretch>
            <a:fillRect/>
          </a:stretch>
        </p:blipFill>
        <p:spPr>
          <a:xfrm>
            <a:off x="2508068" y="2353487"/>
            <a:ext cx="1316478" cy="877651"/>
          </a:xfrm>
          <a:prstGeom prst="rect">
            <a:avLst/>
          </a:prstGeom>
        </p:spPr>
      </p:pic>
      <p:pic>
        <p:nvPicPr>
          <p:cNvPr id="12" name="図 11"/>
          <p:cNvPicPr>
            <a:picLocks noChangeAspect="1"/>
          </p:cNvPicPr>
          <p:nvPr/>
        </p:nvPicPr>
        <p:blipFill>
          <a:blip r:embed="rId5"/>
          <a:stretch>
            <a:fillRect/>
          </a:stretch>
        </p:blipFill>
        <p:spPr>
          <a:xfrm>
            <a:off x="3166307" y="3289889"/>
            <a:ext cx="1237411" cy="770373"/>
          </a:xfrm>
          <a:prstGeom prst="rect">
            <a:avLst/>
          </a:prstGeom>
        </p:spPr>
      </p:pic>
      <p:pic>
        <p:nvPicPr>
          <p:cNvPr id="14" name="図 13"/>
          <p:cNvPicPr>
            <a:picLocks noChangeAspect="1"/>
          </p:cNvPicPr>
          <p:nvPr/>
        </p:nvPicPr>
        <p:blipFill rotWithShape="1">
          <a:blip r:embed="rId6"/>
          <a:srcRect l="16308" r="12511"/>
          <a:stretch/>
        </p:blipFill>
        <p:spPr>
          <a:xfrm>
            <a:off x="2829149" y="4416264"/>
            <a:ext cx="922165" cy="766550"/>
          </a:xfrm>
          <a:prstGeom prst="rect">
            <a:avLst/>
          </a:prstGeom>
        </p:spPr>
      </p:pic>
      <p:sp>
        <p:nvSpPr>
          <p:cNvPr id="19" name="テキスト ボックス 18"/>
          <p:cNvSpPr txBox="1"/>
          <p:nvPr/>
        </p:nvSpPr>
        <p:spPr>
          <a:xfrm>
            <a:off x="4645585" y="1068928"/>
            <a:ext cx="4406976" cy="1754326"/>
          </a:xfrm>
          <a:prstGeom prst="rect">
            <a:avLst/>
          </a:prstGeom>
          <a:noFill/>
          <a:ln>
            <a:solidFill>
              <a:schemeClr val="bg1">
                <a:lumMod val="50000"/>
              </a:schemeClr>
            </a:solidFill>
          </a:ln>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１．</a:t>
            </a:r>
            <a:r>
              <a:rPr kumimoji="1" lang="ja-JP" altLang="en-US" sz="1400" b="1" dirty="0" smtClean="0">
                <a:latin typeface="Meiryo UI" panose="020B0604030504040204" pitchFamily="50" charset="-128"/>
                <a:ea typeface="Meiryo UI" panose="020B0604030504040204" pitchFamily="50" charset="-128"/>
              </a:rPr>
              <a:t>モビリティ</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6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＜自動運転＞</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対象物を認知するカメラ</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周辺の地形等を認識するレーダー</a:t>
            </a:r>
            <a:endParaRPr kumimoji="1" lang="en-US" altLang="ja-JP" sz="1400" dirty="0">
              <a:latin typeface="Meiryo UI" panose="020B0604030504040204" pitchFamily="50" charset="-128"/>
              <a:ea typeface="Meiryo UI" panose="020B0604030504040204" pitchFamily="50" charset="-128"/>
            </a:endParaRPr>
          </a:p>
          <a:p>
            <a:endParaRPr kumimoji="1" lang="en-US" altLang="ja-JP" sz="600"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a:t>
            </a:r>
            <a:r>
              <a:rPr kumimoji="1" lang="en-US" altLang="ja-JP" sz="1400" b="1" dirty="0">
                <a:latin typeface="Meiryo UI" panose="020B0604030504040204" pitchFamily="50" charset="-128"/>
                <a:ea typeface="Meiryo UI" panose="020B0604030504040204" pitchFamily="50" charset="-128"/>
              </a:rPr>
              <a:t>MaaS</a:t>
            </a:r>
            <a:r>
              <a:rPr kumimoji="1" lang="ja-JP" altLang="en-US" sz="1400" b="1" dirty="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smtClean="0">
                <a:latin typeface="Meiryo UI" panose="020B0604030504040204" pitchFamily="50" charset="-128"/>
                <a:ea typeface="Meiryo UI" panose="020B0604030504040204" pitchFamily="50" charset="-128"/>
              </a:rPr>
              <a:t>道路の渋滞</a:t>
            </a:r>
            <a:r>
              <a:rPr kumimoji="1" lang="ja-JP" altLang="en-US" sz="1400" dirty="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事故等のセンサー</a:t>
            </a:r>
            <a:endParaRPr kumimoji="1" lang="en-US" altLang="ja-JP" sz="1400" dirty="0" smtClean="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カーシェア、バイクシェアの満空センサー</a:t>
            </a:r>
            <a:endParaRPr kumimoji="1" lang="en-US" altLang="ja-JP" sz="11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4645585" y="2883734"/>
            <a:ext cx="4406976" cy="1015663"/>
          </a:xfrm>
          <a:prstGeom prst="rect">
            <a:avLst/>
          </a:prstGeom>
          <a:noFill/>
          <a:ln>
            <a:solidFill>
              <a:schemeClr val="bg1">
                <a:lumMod val="50000"/>
              </a:schemeClr>
            </a:solidFill>
          </a:ln>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２．ヘルスケア</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600" b="1" dirty="0">
              <a:latin typeface="Meiryo UI" panose="020B0604030504040204" pitchFamily="50" charset="-128"/>
              <a:ea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rPr>
              <a:t>＜健康</a:t>
            </a:r>
            <a:r>
              <a:rPr kumimoji="1" lang="ja-JP" altLang="en-US" sz="1400" b="1" dirty="0">
                <a:latin typeface="Meiryo UI" panose="020B0604030504040204" pitchFamily="50" charset="-128"/>
                <a:ea typeface="Meiryo UI" panose="020B0604030504040204" pitchFamily="50" charset="-128"/>
              </a:rPr>
              <a:t>データ</a:t>
            </a:r>
            <a:r>
              <a:rPr kumimoji="1" lang="ja-JP" altLang="en-US" sz="1400" b="1" dirty="0" smtClean="0">
                <a:latin typeface="Meiryo UI" panose="020B0604030504040204" pitchFamily="50" charset="-128"/>
                <a:ea typeface="Meiryo UI" panose="020B0604030504040204" pitchFamily="50" charset="-128"/>
              </a:rPr>
              <a:t>＞</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200" dirty="0" smtClean="0">
                <a:latin typeface="Meiryo UI" panose="020B0604030504040204" pitchFamily="50" charset="-128"/>
                <a:ea typeface="Meiryo UI" panose="020B0604030504040204" pitchFamily="50" charset="-128"/>
              </a:rPr>
              <a:t>ウェアラブル端末による身体データ</a:t>
            </a:r>
            <a:endParaRPr kumimoji="1" lang="en-US" altLang="ja-JP" sz="12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smtClean="0">
                <a:latin typeface="Meiryo UI" panose="020B0604030504040204" pitchFamily="50" charset="-128"/>
                <a:ea typeface="Meiryo UI" panose="020B0604030504040204" pitchFamily="50" charset="-128"/>
              </a:rPr>
              <a:t>ストレスセンサー</a:t>
            </a:r>
            <a:endParaRPr kumimoji="1" lang="en-US" altLang="ja-JP" sz="1400" dirty="0">
              <a:latin typeface="Meiryo UI" panose="020B0604030504040204" pitchFamily="50" charset="-128"/>
              <a:ea typeface="Meiryo UI" panose="020B0604030504040204" pitchFamily="50" charset="-128"/>
            </a:endParaRPr>
          </a:p>
        </p:txBody>
      </p:sp>
      <p:sp>
        <p:nvSpPr>
          <p:cNvPr id="28" name="テキスト ボックス 27"/>
          <p:cNvSpPr txBox="1"/>
          <p:nvPr/>
        </p:nvSpPr>
        <p:spPr>
          <a:xfrm>
            <a:off x="4645585" y="4004316"/>
            <a:ext cx="4406976" cy="1569660"/>
          </a:xfrm>
          <a:prstGeom prst="rect">
            <a:avLst/>
          </a:prstGeom>
          <a:noFill/>
          <a:ln>
            <a:solidFill>
              <a:schemeClr val="bg1">
                <a:lumMod val="50000"/>
              </a:schemeClr>
            </a:solidFill>
          </a:ln>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３．安全安心</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6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＜防災＞</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水位、潮位等のセンサー</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endParaRPr kumimoji="1" lang="en-US" altLang="ja-JP" sz="600"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＜防犯・見守り＞</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防犯カメラ</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見守りセンサー</a:t>
            </a:r>
            <a:r>
              <a:rPr kumimoji="1" lang="ja-JP" altLang="en-US" sz="1100" dirty="0">
                <a:latin typeface="Meiryo UI" panose="020B0604030504040204" pitchFamily="50" charset="-128"/>
                <a:ea typeface="Meiryo UI" panose="020B0604030504040204" pitchFamily="50" charset="-128"/>
              </a:rPr>
              <a:t>（高齢者、子ども）</a:t>
            </a:r>
            <a:endParaRPr kumimoji="1" lang="en-US" altLang="ja-JP" sz="1100" b="1" dirty="0">
              <a:latin typeface="Meiryo UI" panose="020B0604030504040204" pitchFamily="50" charset="-128"/>
              <a:ea typeface="Meiryo UI" panose="020B0604030504040204" pitchFamily="50" charset="-128"/>
            </a:endParaRPr>
          </a:p>
        </p:txBody>
      </p:sp>
      <p:sp>
        <p:nvSpPr>
          <p:cNvPr id="29" name="テキスト ボックス 28"/>
          <p:cNvSpPr txBox="1"/>
          <p:nvPr/>
        </p:nvSpPr>
        <p:spPr>
          <a:xfrm>
            <a:off x="4645585" y="5659940"/>
            <a:ext cx="4406976" cy="1046440"/>
          </a:xfrm>
          <a:prstGeom prst="rect">
            <a:avLst/>
          </a:prstGeom>
          <a:noFill/>
          <a:ln>
            <a:solidFill>
              <a:schemeClr val="bg1">
                <a:lumMod val="50000"/>
              </a:schemeClr>
            </a:solidFill>
          </a:ln>
        </p:spPr>
        <p:txBody>
          <a:bodyPr wrap="square" rtlCol="0">
            <a:spAutoFit/>
          </a:bodyPr>
          <a:lstStyle/>
          <a:p>
            <a:r>
              <a:rPr kumimoji="1" lang="ja-JP" altLang="en-US" sz="1400" b="1" dirty="0">
                <a:latin typeface="Meiryo UI" panose="020B0604030504040204" pitchFamily="50" charset="-128"/>
                <a:ea typeface="Meiryo UI" panose="020B0604030504040204" pitchFamily="50" charset="-128"/>
              </a:rPr>
              <a:t>４．インフラメンテナンス</a:t>
            </a:r>
            <a:endParaRPr kumimoji="1" lang="en-US" altLang="ja-JP" sz="1400" b="1" dirty="0">
              <a:latin typeface="Meiryo UI" panose="020B0604030504040204" pitchFamily="50" charset="-128"/>
              <a:ea typeface="Meiryo UI" panose="020B0604030504040204" pitchFamily="50" charset="-128"/>
            </a:endParaRPr>
          </a:p>
          <a:p>
            <a:endParaRPr kumimoji="1" lang="en-US" altLang="ja-JP" sz="600" b="1" dirty="0">
              <a:latin typeface="Meiryo UI" panose="020B0604030504040204" pitchFamily="50" charset="-128"/>
              <a:ea typeface="Meiryo UI" panose="020B0604030504040204" pitchFamily="50" charset="-128"/>
            </a:endParaRPr>
          </a:p>
          <a:p>
            <a:r>
              <a:rPr kumimoji="1" lang="ja-JP" altLang="en-US" sz="1400" b="1" dirty="0">
                <a:latin typeface="Meiryo UI" panose="020B0604030504040204" pitchFamily="50" charset="-128"/>
                <a:ea typeface="Meiryo UI" panose="020B0604030504040204" pitchFamily="50" charset="-128"/>
              </a:rPr>
              <a:t>＜劣化検査＞</a:t>
            </a:r>
            <a:endParaRPr kumimoji="1" lang="en-US" altLang="ja-JP" sz="1400" b="1"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劣化監視システム</a:t>
            </a:r>
            <a:endParaRPr kumimoji="1" lang="en-US" altLang="ja-JP" sz="14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kumimoji="1" lang="ja-JP" altLang="en-US" sz="1400" dirty="0">
                <a:latin typeface="Meiryo UI" panose="020B0604030504040204" pitchFamily="50" charset="-128"/>
                <a:ea typeface="Meiryo UI" panose="020B0604030504040204" pitchFamily="50" charset="-128"/>
              </a:rPr>
              <a:t>ドローン検査</a:t>
            </a:r>
            <a:endParaRPr kumimoji="1" lang="en-US" altLang="ja-JP" sz="1400" dirty="0">
              <a:latin typeface="Meiryo UI" panose="020B0604030504040204" pitchFamily="50" charset="-128"/>
              <a:ea typeface="Meiryo UI" panose="020B0604030504040204" pitchFamily="50" charset="-128"/>
            </a:endParaRPr>
          </a:p>
        </p:txBody>
      </p:sp>
      <p:pic>
        <p:nvPicPr>
          <p:cNvPr id="18" name="図 17"/>
          <p:cNvPicPr>
            <a:picLocks noChangeAspect="1"/>
          </p:cNvPicPr>
          <p:nvPr/>
        </p:nvPicPr>
        <p:blipFill rotWithShape="1">
          <a:blip r:embed="rId7"/>
          <a:srcRect l="64851" b="17832"/>
          <a:stretch/>
        </p:blipFill>
        <p:spPr>
          <a:xfrm>
            <a:off x="2780720" y="5508024"/>
            <a:ext cx="1031790" cy="996256"/>
          </a:xfrm>
          <a:prstGeom prst="rect">
            <a:avLst/>
          </a:prstGeom>
        </p:spPr>
      </p:pic>
      <p:sp>
        <p:nvSpPr>
          <p:cNvPr id="30" name="テキスト ボックス 29"/>
          <p:cNvSpPr txBox="1"/>
          <p:nvPr/>
        </p:nvSpPr>
        <p:spPr>
          <a:xfrm>
            <a:off x="2777859" y="5265325"/>
            <a:ext cx="1531188" cy="253916"/>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rPr>
              <a:t>保育所入所選考自動化</a:t>
            </a:r>
          </a:p>
        </p:txBody>
      </p:sp>
      <p:sp>
        <p:nvSpPr>
          <p:cNvPr id="32" name="テキスト ボックス 31"/>
          <p:cNvSpPr txBox="1"/>
          <p:nvPr/>
        </p:nvSpPr>
        <p:spPr>
          <a:xfrm>
            <a:off x="3871767" y="5460777"/>
            <a:ext cx="662361" cy="215444"/>
          </a:xfrm>
          <a:prstGeom prst="rect">
            <a:avLst/>
          </a:prstGeom>
          <a:noFill/>
        </p:spPr>
        <p:txBody>
          <a:bodyPr wrap="none" rtlCol="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さいたま</a:t>
            </a:r>
            <a:r>
              <a:rPr kumimoji="1" lang="ja-JP" altLang="en-US" sz="800" dirty="0">
                <a:latin typeface="Meiryo UI" panose="020B0604030504040204" pitchFamily="50" charset="-128"/>
                <a:ea typeface="Meiryo UI" panose="020B0604030504040204" pitchFamily="50" charset="-128"/>
              </a:rPr>
              <a:t>市</a:t>
            </a:r>
          </a:p>
        </p:txBody>
      </p:sp>
      <p:pic>
        <p:nvPicPr>
          <p:cNvPr id="31" name="図 30"/>
          <p:cNvPicPr>
            <a:picLocks noChangeAspect="1"/>
          </p:cNvPicPr>
          <p:nvPr/>
        </p:nvPicPr>
        <p:blipFill rotWithShape="1">
          <a:blip r:embed="rId8"/>
          <a:srcRect l="10248" t="6604" r="14224" b="24493"/>
          <a:stretch/>
        </p:blipFill>
        <p:spPr>
          <a:xfrm>
            <a:off x="7538648" y="1146904"/>
            <a:ext cx="1018611" cy="696944"/>
          </a:xfrm>
          <a:prstGeom prst="rect">
            <a:avLst/>
          </a:prstGeom>
        </p:spPr>
      </p:pic>
      <p:pic>
        <p:nvPicPr>
          <p:cNvPr id="33" name="図 32"/>
          <p:cNvPicPr>
            <a:picLocks noChangeAspect="1"/>
          </p:cNvPicPr>
          <p:nvPr/>
        </p:nvPicPr>
        <p:blipFill>
          <a:blip r:embed="rId9"/>
          <a:stretch>
            <a:fillRect/>
          </a:stretch>
        </p:blipFill>
        <p:spPr>
          <a:xfrm>
            <a:off x="7630088" y="1950416"/>
            <a:ext cx="1365310" cy="783885"/>
          </a:xfrm>
          <a:prstGeom prst="rect">
            <a:avLst/>
          </a:prstGeom>
        </p:spPr>
      </p:pic>
      <p:pic>
        <p:nvPicPr>
          <p:cNvPr id="34" name="図 33"/>
          <p:cNvPicPr>
            <a:picLocks noChangeAspect="1"/>
          </p:cNvPicPr>
          <p:nvPr/>
        </p:nvPicPr>
        <p:blipFill>
          <a:blip r:embed="rId10"/>
          <a:stretch>
            <a:fillRect/>
          </a:stretch>
        </p:blipFill>
        <p:spPr>
          <a:xfrm>
            <a:off x="7336863" y="2968693"/>
            <a:ext cx="586449" cy="666784"/>
          </a:xfrm>
          <a:prstGeom prst="rect">
            <a:avLst/>
          </a:prstGeom>
        </p:spPr>
      </p:pic>
      <p:pic>
        <p:nvPicPr>
          <p:cNvPr id="35" name="図 34"/>
          <p:cNvPicPr>
            <a:picLocks noChangeAspect="1"/>
          </p:cNvPicPr>
          <p:nvPr/>
        </p:nvPicPr>
        <p:blipFill rotWithShape="1">
          <a:blip r:embed="rId11"/>
          <a:srcRect l="12705" t="8399" r="12218" b="6129"/>
          <a:stretch/>
        </p:blipFill>
        <p:spPr>
          <a:xfrm>
            <a:off x="8217465" y="3117274"/>
            <a:ext cx="679587" cy="773683"/>
          </a:xfrm>
          <a:prstGeom prst="rect">
            <a:avLst/>
          </a:prstGeom>
        </p:spPr>
      </p:pic>
      <p:pic>
        <p:nvPicPr>
          <p:cNvPr id="40" name="図 39"/>
          <p:cNvPicPr>
            <a:picLocks noChangeAspect="1"/>
          </p:cNvPicPr>
          <p:nvPr/>
        </p:nvPicPr>
        <p:blipFill rotWithShape="1">
          <a:blip r:embed="rId12"/>
          <a:srcRect l="6692" t="15715" b="13549"/>
          <a:stretch/>
        </p:blipFill>
        <p:spPr>
          <a:xfrm>
            <a:off x="8244927" y="4102536"/>
            <a:ext cx="610750" cy="463009"/>
          </a:xfrm>
          <a:prstGeom prst="rect">
            <a:avLst/>
          </a:prstGeom>
        </p:spPr>
      </p:pic>
      <p:pic>
        <p:nvPicPr>
          <p:cNvPr id="41" name="図 40"/>
          <p:cNvPicPr>
            <a:picLocks noChangeAspect="1"/>
          </p:cNvPicPr>
          <p:nvPr/>
        </p:nvPicPr>
        <p:blipFill rotWithShape="1">
          <a:blip r:embed="rId13"/>
          <a:srcRect l="64557" t="35089" r="19480" b="36875"/>
          <a:stretch/>
        </p:blipFill>
        <p:spPr>
          <a:xfrm>
            <a:off x="7923312" y="5753604"/>
            <a:ext cx="838606" cy="828059"/>
          </a:xfrm>
          <a:prstGeom prst="rect">
            <a:avLst/>
          </a:prstGeom>
        </p:spPr>
      </p:pic>
      <p:pic>
        <p:nvPicPr>
          <p:cNvPr id="8" name="図 7">
            <a:extLst>
              <a:ext uri="{FF2B5EF4-FFF2-40B4-BE49-F238E27FC236}">
                <a16:creationId xmlns:a16="http://schemas.microsoft.com/office/drawing/2014/main" id="{DE134B77-531E-430F-BDE7-3201287FFF21}"/>
              </a:ext>
            </a:extLst>
          </p:cNvPr>
          <p:cNvPicPr>
            <a:picLocks noChangeAspect="1"/>
          </p:cNvPicPr>
          <p:nvPr/>
        </p:nvPicPr>
        <p:blipFill rotWithShape="1">
          <a:blip r:embed="rId14"/>
          <a:srcRect l="8506" t="26209" r="8037" b="26773"/>
          <a:stretch/>
        </p:blipFill>
        <p:spPr>
          <a:xfrm>
            <a:off x="6954432" y="5912694"/>
            <a:ext cx="905048" cy="509878"/>
          </a:xfrm>
          <a:prstGeom prst="rect">
            <a:avLst/>
          </a:prstGeom>
        </p:spPr>
      </p:pic>
      <p:pic>
        <p:nvPicPr>
          <p:cNvPr id="9" name="図 8">
            <a:extLst>
              <a:ext uri="{FF2B5EF4-FFF2-40B4-BE49-F238E27FC236}">
                <a16:creationId xmlns:a16="http://schemas.microsoft.com/office/drawing/2014/main" id="{5DF16261-9FC9-4F7D-BE13-97D6C7529C98}"/>
              </a:ext>
            </a:extLst>
          </p:cNvPr>
          <p:cNvPicPr>
            <a:picLocks noChangeAspect="1"/>
          </p:cNvPicPr>
          <p:nvPr/>
        </p:nvPicPr>
        <p:blipFill rotWithShape="1">
          <a:blip r:embed="rId15"/>
          <a:srcRect l="64934"/>
          <a:stretch/>
        </p:blipFill>
        <p:spPr>
          <a:xfrm>
            <a:off x="7416073" y="4099451"/>
            <a:ext cx="575140" cy="750928"/>
          </a:xfrm>
          <a:prstGeom prst="rect">
            <a:avLst/>
          </a:prstGeom>
        </p:spPr>
      </p:pic>
      <p:pic>
        <p:nvPicPr>
          <p:cNvPr id="15" name="図 14">
            <a:extLst>
              <a:ext uri="{FF2B5EF4-FFF2-40B4-BE49-F238E27FC236}">
                <a16:creationId xmlns:a16="http://schemas.microsoft.com/office/drawing/2014/main" id="{D8494452-456E-44B0-B1A9-0C77B2DF1C5F}"/>
              </a:ext>
            </a:extLst>
          </p:cNvPr>
          <p:cNvPicPr>
            <a:picLocks noChangeAspect="1"/>
          </p:cNvPicPr>
          <p:nvPr/>
        </p:nvPicPr>
        <p:blipFill rotWithShape="1">
          <a:blip r:embed="rId16"/>
          <a:srcRect l="12528" t="6727" r="6621" b="7805"/>
          <a:stretch/>
        </p:blipFill>
        <p:spPr>
          <a:xfrm>
            <a:off x="7859480" y="4639687"/>
            <a:ext cx="1009886" cy="799625"/>
          </a:xfrm>
          <a:prstGeom prst="rect">
            <a:avLst/>
          </a:prstGeom>
        </p:spPr>
      </p:pic>
      <p:sp>
        <p:nvSpPr>
          <p:cNvPr id="16" name="スライド番号プレースホルダー 15">
            <a:extLst>
              <a:ext uri="{FF2B5EF4-FFF2-40B4-BE49-F238E27FC236}">
                <a16:creationId xmlns:a16="http://schemas.microsoft.com/office/drawing/2014/main" id="{96BE0548-C92B-4941-BB73-6234BF4C27D7}"/>
              </a:ext>
            </a:extLst>
          </p:cNvPr>
          <p:cNvSpPr>
            <a:spLocks noGrp="1"/>
          </p:cNvSpPr>
          <p:nvPr>
            <p:ph type="sldNum" sz="quarter" idx="12"/>
          </p:nvPr>
        </p:nvSpPr>
        <p:spPr>
          <a:xfrm>
            <a:off x="6979246" y="6453336"/>
            <a:ext cx="2057400" cy="365125"/>
          </a:xfrm>
        </p:spPr>
        <p:txBody>
          <a:bodyPr>
            <a:normAutofit/>
          </a:bodyPr>
          <a:lstStyle/>
          <a:p>
            <a:fld id="{16CAA1F7-03B4-4FB3-9DB5-91F3A0C0A1B4}" type="slidenum">
              <a:rPr kumimoji="1" lang="ja-JP" altLang="en-US" sz="1200" smtClean="0"/>
              <a:t>9</a:t>
            </a:fld>
            <a:endParaRPr kumimoji="1" lang="ja-JP" altLang="en-US" sz="1200"/>
          </a:p>
        </p:txBody>
      </p:sp>
      <p:sp>
        <p:nvSpPr>
          <p:cNvPr id="17" name="正方形/長方形 16"/>
          <p:cNvSpPr/>
          <p:nvPr/>
        </p:nvSpPr>
        <p:spPr>
          <a:xfrm>
            <a:off x="93755" y="6570264"/>
            <a:ext cx="4463081" cy="246221"/>
          </a:xfrm>
          <a:prstGeom prst="rect">
            <a:avLst/>
          </a:prstGeom>
        </p:spPr>
        <p:txBody>
          <a:bodyPr wrap="none">
            <a:spAutoFit/>
          </a:bodyPr>
          <a:lstStyle/>
          <a:p>
            <a:r>
              <a:rPr lang="en-US" altLang="ja-JP" sz="1000" dirty="0" smtClean="0">
                <a:latin typeface="Meiryo UI" panose="020B0604030504040204" pitchFamily="50" charset="-128"/>
                <a:ea typeface="Meiryo UI" panose="020B0604030504040204" pitchFamily="50" charset="-128"/>
              </a:rPr>
              <a:t>*  RPA</a:t>
            </a:r>
            <a:r>
              <a:rPr lang="ja-JP" altLang="en-US" sz="1000" dirty="0" smtClean="0">
                <a:latin typeface="Meiryo UI" panose="020B0604030504040204" pitchFamily="50" charset="-128"/>
                <a:ea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rPr>
              <a:t>Robotic </a:t>
            </a:r>
            <a:r>
              <a:rPr lang="en-US" altLang="ja-JP" sz="1000" dirty="0">
                <a:latin typeface="Meiryo UI" panose="020B0604030504040204" pitchFamily="50" charset="-128"/>
                <a:ea typeface="Meiryo UI" panose="020B0604030504040204" pitchFamily="50" charset="-128"/>
              </a:rPr>
              <a:t>Process </a:t>
            </a:r>
            <a:r>
              <a:rPr lang="en-US" altLang="ja-JP" sz="1000" dirty="0" smtClean="0">
                <a:latin typeface="Meiryo UI" panose="020B0604030504040204" pitchFamily="50" charset="-128"/>
                <a:ea typeface="Meiryo UI" panose="020B0604030504040204" pitchFamily="50" charset="-128"/>
              </a:rPr>
              <a:t>Automation</a:t>
            </a:r>
            <a:r>
              <a:rPr lang="ja-JP" altLang="en-US" sz="1000" dirty="0" smtClean="0">
                <a:latin typeface="Meiryo UI" panose="020B0604030504040204" pitchFamily="50" charset="-128"/>
                <a:ea typeface="Meiryo UI" panose="020B0604030504040204" pitchFamily="50" charset="-128"/>
              </a:rPr>
              <a:t>）ロボット</a:t>
            </a:r>
            <a:r>
              <a:rPr lang="ja-JP" altLang="en-US" sz="1000" dirty="0">
                <a:latin typeface="Meiryo UI" panose="020B0604030504040204" pitchFamily="50" charset="-128"/>
                <a:ea typeface="Meiryo UI" panose="020B0604030504040204" pitchFamily="50" charset="-128"/>
              </a:rPr>
              <a:t>による業務自動化の取り組み</a:t>
            </a:r>
          </a:p>
        </p:txBody>
      </p:sp>
      <p:sp>
        <p:nvSpPr>
          <p:cNvPr id="36" name="テキスト ボックス 35"/>
          <p:cNvSpPr txBox="1"/>
          <p:nvPr/>
        </p:nvSpPr>
        <p:spPr>
          <a:xfrm>
            <a:off x="1374160" y="22693"/>
            <a:ext cx="6482865" cy="461665"/>
          </a:xfrm>
          <a:prstGeom prst="rect">
            <a:avLst/>
          </a:prstGeom>
          <a:noFill/>
        </p:spPr>
        <p:txBody>
          <a:bodyPr wrap="none" rtlCol="0">
            <a:spAutoFit/>
          </a:bodyPr>
          <a:lstStyle/>
          <a:p>
            <a:r>
              <a:rPr kumimoji="1" lang="ja-JP" altLang="en-US" sz="2400" b="1" dirty="0" smtClean="0">
                <a:latin typeface="Meiryo UI" panose="020B0604030504040204" pitchFamily="50" charset="-128"/>
                <a:ea typeface="Meiryo UI" panose="020B0604030504040204" pitchFamily="50" charset="-128"/>
              </a:rPr>
              <a:t>住民のライフスタイル</a:t>
            </a:r>
            <a:r>
              <a:rPr kumimoji="1" lang="ja-JP" altLang="en-US" sz="2400" b="1" dirty="0">
                <a:latin typeface="Meiryo UI" panose="020B0604030504040204" pitchFamily="50" charset="-128"/>
                <a:ea typeface="Meiryo UI" panose="020B0604030504040204" pitchFamily="50" charset="-128"/>
              </a:rPr>
              <a:t>を変える</a:t>
            </a:r>
            <a:r>
              <a:rPr kumimoji="1" lang="ja-JP" altLang="en-US" sz="2400" b="1" dirty="0" smtClean="0">
                <a:latin typeface="Meiryo UI" panose="020B0604030504040204" pitchFamily="50" charset="-128"/>
                <a:ea typeface="Meiryo UI" panose="020B0604030504040204" pitchFamily="50" charset="-128"/>
              </a:rPr>
              <a:t>テクノロジー進化　②</a:t>
            </a:r>
            <a:endParaRPr kumimoji="1"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0894298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TM10001105[[fn=トリミング]]</Template>
  <TotalTime>2096</TotalTime>
  <Words>6586</Words>
  <PresentationFormat>画面に合わせる (4:3)</PresentationFormat>
  <Paragraphs>1347</Paragraphs>
  <Slides>36</Slides>
  <Notes>1</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36</vt:i4>
      </vt:variant>
    </vt:vector>
  </HeadingPairs>
  <TitlesOfParts>
    <vt:vector size="46" baseType="lpstr">
      <vt:lpstr>HGP創英角ﾎﾟｯﾌﾟ体</vt:lpstr>
      <vt:lpstr>Meiryo UI</vt:lpstr>
      <vt:lpstr>メイリオ</vt:lpstr>
      <vt:lpstr>游ゴシック</vt:lpstr>
      <vt:lpstr>游ゴシック Light</vt:lpstr>
      <vt:lpstr>Arial</vt:lpstr>
      <vt:lpstr>Franklin Gothic Book</vt:lpstr>
      <vt:lpstr>Wingdings</vt:lpstr>
      <vt:lpstr>Office テーマ</vt:lpstr>
      <vt:lpstr>Crop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2019-08-02T06:52:37Z</cp:lastPrinted>
  <dcterms:modified xsi:type="dcterms:W3CDTF">2019-08-02T08:55:41Z</dcterms:modified>
</cp:coreProperties>
</file>