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98" r:id="rId5"/>
    <p:sldId id="323" r:id="rId6"/>
    <p:sldId id="297" r:id="rId7"/>
    <p:sldId id="307" r:id="rId8"/>
    <p:sldId id="308" r:id="rId9"/>
    <p:sldId id="313" r:id="rId10"/>
    <p:sldId id="343" r:id="rId11"/>
    <p:sldId id="303" r:id="rId12"/>
    <p:sldId id="309" r:id="rId13"/>
    <p:sldId id="342" r:id="rId14"/>
    <p:sldId id="334" r:id="rId15"/>
    <p:sldId id="341" r:id="rId16"/>
    <p:sldId id="310" r:id="rId17"/>
    <p:sldId id="321" r:id="rId18"/>
    <p:sldId id="305" r:id="rId19"/>
    <p:sldId id="315" r:id="rId20"/>
    <p:sldId id="335" r:id="rId21"/>
    <p:sldId id="324" r:id="rId22"/>
    <p:sldId id="306" r:id="rId23"/>
    <p:sldId id="318" r:id="rId24"/>
    <p:sldId id="332" r:id="rId25"/>
    <p:sldId id="326" r:id="rId26"/>
    <p:sldId id="340" r:id="rId27"/>
    <p:sldId id="339" r:id="rId28"/>
    <p:sldId id="337" r:id="rId29"/>
    <p:sldId id="338" r:id="rId30"/>
    <p:sldId id="301" r:id="rId3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p:cViewPr>
        <p:scale>
          <a:sx n="78" d="100"/>
          <a:sy n="78" d="100"/>
        </p:scale>
        <p:origin x="-1116"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2018/7/26</a:t>
            </a:fld>
            <a:endParaRPr kumimoji="1" lang="ja-JP" altLang="en-US" dirty="0"/>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dirty="0"/>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dirty="0"/>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73953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73953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7395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249572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2018/7/26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2018/7/26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2018/7/26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36437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2018/7/26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2018/7/26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2018/7/26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2018/7/26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2018/7/26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2018/7/26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2018/7/26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2018/7/26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2018/7/26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dirty="0"/>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25.emf"/></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28.png"/><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31.png"/><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33.emf"/></Relationships>
</file>

<file path=ppt/slides/_rels/slide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36.png"/><Relationship Id="rId4" Type="http://schemas.openxmlformats.org/officeDocument/2006/relationships/image" Target="../media/image35.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40.png"/><Relationship Id="rId4" Type="http://schemas.openxmlformats.org/officeDocument/2006/relationships/slide" Target="slide3.xml"/></Relationships>
</file>

<file path=ppt/slides/_rels/slide2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42.pn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slide" Target="slide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slide" Target="slide3.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3.x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5.emf"/><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slide" Target="slide3.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solidFill>
            <a:schemeClr val="tx2"/>
          </a:solidFill>
        </p:grpSpPr>
        <p:sp>
          <p:nvSpPr>
            <p:cNvPr id="13" name="Rectangle 18"/>
            <p:cNvSpPr>
              <a:spLocks noChangeArrowheads="1"/>
            </p:cNvSpPr>
            <p:nvPr/>
          </p:nvSpPr>
          <p:spPr bwMode="gray">
            <a:xfrm>
              <a:off x="476" y="2379"/>
              <a:ext cx="2587" cy="91"/>
            </a:xfrm>
            <a:prstGeom prst="rect">
              <a:avLst/>
            </a:prstGeom>
            <a:grp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825921" y="3533414"/>
            <a:ext cx="6931702" cy="697157"/>
            <a:chOff x="1221" y="2704"/>
            <a:chExt cx="2592" cy="318"/>
          </a:xfrm>
          <a:solidFill>
            <a:schemeClr val="tx2"/>
          </a:solidFill>
        </p:grpSpPr>
        <p:sp>
          <p:nvSpPr>
            <p:cNvPr id="18" name="Rectangle 25"/>
            <p:cNvSpPr>
              <a:spLocks noChangeArrowheads="1"/>
            </p:cNvSpPr>
            <p:nvPr/>
          </p:nvSpPr>
          <p:spPr bwMode="gray">
            <a:xfrm>
              <a:off x="1221" y="2931"/>
              <a:ext cx="2507" cy="91"/>
            </a:xfrm>
            <a:prstGeom prst="rect">
              <a:avLst/>
            </a:prstGeom>
            <a:gr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906840" y="2439695"/>
            <a:ext cx="7726857" cy="1342547"/>
          </a:xfrm>
          <a:prstGeom prst="rect">
            <a:avLst/>
          </a:prstGeom>
          <a:noFill/>
        </p:spPr>
        <p:txBody>
          <a:bodyPr wrap="square" rtlCol="0">
            <a:spAutoFit/>
          </a:bodyPr>
          <a:lstStyle/>
          <a:p>
            <a:pPr algn="ctr"/>
            <a:r>
              <a:rPr lang="ja-JP" altLang="en-US" sz="4062" b="1" dirty="0" smtClean="0">
                <a:latin typeface="+mn-ea"/>
              </a:rPr>
              <a:t>泉州二次医療圏「</a:t>
            </a:r>
            <a:r>
              <a:rPr lang="ja-JP" altLang="en-US" sz="4062" b="1" dirty="0">
                <a:latin typeface="+mn-ea"/>
              </a:rPr>
              <a:t>地域医療構想</a:t>
            </a:r>
            <a:r>
              <a:rPr lang="ja-JP" altLang="en-US" sz="4062" b="1" dirty="0" smtClean="0">
                <a:latin typeface="+mn-ea"/>
              </a:rPr>
              <a:t>」現状と今後の方向性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169466" y="1063045"/>
            <a:ext cx="65943" cy="1295400"/>
          </a:xfrm>
          <a:prstGeom prst="flowChartDelay">
            <a:avLst/>
          </a:prstGeom>
          <a:solidFill>
            <a:schemeClr val="tx2"/>
          </a:solidFill>
          <a:ln w="3175">
            <a:solidFill>
              <a:schemeClr val="tx2"/>
            </a:solidFill>
          </a:ln>
          <a:effectLst/>
          <a:extLst/>
        </p:spPr>
        <p:txBody>
          <a:bodyPr vert="eaVert" wrap="none" lIns="33231" tIns="0" rIns="0" bIns="0" anchor="b"/>
          <a:lstStyle/>
          <a:p>
            <a:pPr algn="ctr"/>
            <a:r>
              <a:rPr lang="ja-JP" altLang="en-US" sz="3692" b="1" dirty="0">
                <a:latin typeface="+mj-ea"/>
                <a:ea typeface="+mj-ea"/>
              </a:rPr>
              <a:t>大阪府</a:t>
            </a:r>
          </a:p>
        </p:txBody>
      </p:sp>
      <p:sp>
        <p:nvSpPr>
          <p:cNvPr id="3" name="テキスト ボックス 2"/>
          <p:cNvSpPr txBox="1"/>
          <p:nvPr/>
        </p:nvSpPr>
        <p:spPr>
          <a:xfrm>
            <a:off x="7236296" y="320405"/>
            <a:ext cx="1530090" cy="461665"/>
          </a:xfrm>
          <a:prstGeom prst="rect">
            <a:avLst/>
          </a:prstGeom>
          <a:noFill/>
          <a:ln>
            <a:solidFill>
              <a:schemeClr val="tx1"/>
            </a:solidFill>
          </a:ln>
        </p:spPr>
        <p:txBody>
          <a:bodyPr wrap="square" rtlCol="0">
            <a:spAutoFit/>
          </a:bodyPr>
          <a:lstStyle/>
          <a:p>
            <a:pPr algn="ctr"/>
            <a:r>
              <a:rPr kumimoji="1" lang="ja-JP" altLang="en-US" sz="2400" dirty="0" smtClean="0"/>
              <a:t>資料２－１</a:t>
            </a:r>
            <a:endParaRPr kumimoji="1" lang="ja-JP" altLang="en-US" sz="2400" dirty="0"/>
          </a:p>
        </p:txBody>
      </p:sp>
      <p:sp>
        <p:nvSpPr>
          <p:cNvPr id="22" name="サブタイトル 2"/>
          <p:cNvSpPr>
            <a:spLocks noGrp="1"/>
          </p:cNvSpPr>
          <p:nvPr>
            <p:ph type="subTitle" idx="1"/>
          </p:nvPr>
        </p:nvSpPr>
        <p:spPr>
          <a:xfrm>
            <a:off x="2647515" y="4653136"/>
            <a:ext cx="4245506" cy="1040384"/>
          </a:xfrm>
        </p:spPr>
        <p:txBody>
          <a:bodyPr>
            <a:normAutofit/>
          </a:bodyPr>
          <a:lstStyle/>
          <a:p>
            <a:r>
              <a:rPr kumimoji="1" lang="en-US" altLang="ja-JP" sz="2000" dirty="0" smtClean="0">
                <a:solidFill>
                  <a:schemeClr val="tx1"/>
                </a:solidFill>
                <a:latin typeface="HGPｺﾞｼｯｸE" panose="020B0900000000000000" pitchFamily="50" charset="-128"/>
                <a:ea typeface="HGPｺﾞｼｯｸE" panose="020B0900000000000000" pitchFamily="50" charset="-128"/>
              </a:rPr>
              <a:t>2018</a:t>
            </a: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年</a:t>
            </a:r>
            <a:r>
              <a:rPr lang="en-US" altLang="ja-JP" sz="2000" dirty="0">
                <a:solidFill>
                  <a:schemeClr val="tx1"/>
                </a:solidFill>
                <a:latin typeface="HGPｺﾞｼｯｸE" panose="020B0900000000000000" pitchFamily="50" charset="-128"/>
                <a:ea typeface="HGPｺﾞｼｯｸE" panose="020B0900000000000000" pitchFamily="50" charset="-128"/>
              </a:rPr>
              <a:t>7</a:t>
            </a: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月</a:t>
            </a:r>
            <a:r>
              <a:rPr kumimoji="1" lang="en-US" altLang="ja-JP" sz="2000" dirty="0" smtClean="0">
                <a:solidFill>
                  <a:schemeClr val="tx1"/>
                </a:solidFill>
                <a:latin typeface="HGPｺﾞｼｯｸE" panose="020B0900000000000000" pitchFamily="50" charset="-128"/>
                <a:ea typeface="HGPｺﾞｼｯｸE" panose="020B0900000000000000" pitchFamily="50" charset="-128"/>
              </a:rPr>
              <a:t>25</a:t>
            </a:r>
            <a:r>
              <a:rPr kumimoji="1" lang="ja-JP" altLang="en-US" sz="2000" dirty="0" smtClean="0">
                <a:solidFill>
                  <a:schemeClr val="tx1"/>
                </a:solidFill>
                <a:latin typeface="HGPｺﾞｼｯｸE" panose="020B0900000000000000" pitchFamily="50" charset="-128"/>
                <a:ea typeface="HGPｺﾞｼｯｸE" panose="020B0900000000000000" pitchFamily="50" charset="-128"/>
              </a:rPr>
              <a:t>日</a:t>
            </a:r>
            <a:endParaRPr kumimoji="1" lang="en-US" altLang="ja-JP" sz="2000" dirty="0" smtClean="0">
              <a:solidFill>
                <a:schemeClr val="tx1"/>
              </a:solidFill>
              <a:latin typeface="HGPｺﾞｼｯｸE" panose="020B0900000000000000" pitchFamily="50" charset="-128"/>
              <a:ea typeface="HGPｺﾞｼｯｸE" panose="020B0900000000000000" pitchFamily="50" charset="-128"/>
            </a:endParaRPr>
          </a:p>
          <a:p>
            <a:r>
              <a:rPr lang="ja-JP" altLang="en-US" sz="2400" dirty="0" smtClean="0">
                <a:solidFill>
                  <a:schemeClr val="tx1"/>
                </a:solidFill>
                <a:latin typeface="HGPｺﾞｼｯｸE" panose="020B0900000000000000" pitchFamily="50" charset="-128"/>
                <a:ea typeface="HGPｺﾞｼｯｸE" panose="020B0900000000000000" pitchFamily="50" charset="-128"/>
              </a:rPr>
              <a:t>大阪府泉州医療・病床懇話会</a:t>
            </a:r>
            <a:endParaRPr kumimoji="1" lang="ja-JP" altLang="en-US" sz="2400" dirty="0">
              <a:solidFill>
                <a:schemeClr val="tx1"/>
              </a:solidFill>
              <a:latin typeface="HGPｺﾞｼｯｸE" panose="020B0900000000000000" pitchFamily="50" charset="-128"/>
              <a:ea typeface="HGPｺﾞｼｯｸE" panose="020B0900000000000000" pitchFamily="50" charset="-128"/>
            </a:endParaRPr>
          </a:p>
        </p:txBody>
      </p:sp>
      <p:sp>
        <p:nvSpPr>
          <p:cNvPr id="2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066" y="2060848"/>
            <a:ext cx="7591865" cy="382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10</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5"/>
            <a:ext cx="8939413"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多くの入院料は、</a:t>
            </a:r>
            <a:r>
              <a:rPr lang="en-US" altLang="ja-JP" sz="2200" dirty="0" smtClean="0">
                <a:latin typeface="HGP創英角ｺﾞｼｯｸUB" panose="020B0900000000000000" pitchFamily="50" charset="-128"/>
                <a:ea typeface="HGP創英角ｺﾞｼｯｸUB" panose="020B0900000000000000" pitchFamily="50" charset="-128"/>
              </a:rPr>
              <a:t>SCR</a:t>
            </a:r>
            <a:r>
              <a:rPr lang="ja-JP" altLang="en-US" sz="2200" dirty="0" smtClean="0">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50</a:t>
            </a:r>
            <a:r>
              <a:rPr lang="ja-JP" altLang="en-US" sz="2200" dirty="0" smtClean="0">
                <a:latin typeface="HGP創英角ｺﾞｼｯｸUB" panose="020B0900000000000000" pitchFamily="50" charset="-128"/>
                <a:ea typeface="HGP創英角ｺﾞｼｯｸUB" panose="020B0900000000000000" pitchFamily="50" charset="-128"/>
              </a:rPr>
              <a:t>～</a:t>
            </a:r>
            <a:r>
              <a:rPr lang="en-US" altLang="ja-JP" sz="2200" dirty="0" smtClean="0">
                <a:latin typeface="HGP創英角ｺﾞｼｯｸUB" panose="020B0900000000000000" pitchFamily="50" charset="-128"/>
                <a:ea typeface="HGP創英角ｺﾞｼｯｸUB" panose="020B0900000000000000" pitchFamily="50" charset="-128"/>
              </a:rPr>
              <a:t>200</a:t>
            </a:r>
            <a:r>
              <a:rPr lang="ja-JP" altLang="en-US" sz="2200" dirty="0" smtClean="0">
                <a:latin typeface="HGP創英角ｺﾞｼｯｸUB" panose="020B0900000000000000" pitchFamily="50" charset="-128"/>
                <a:ea typeface="HGP創英角ｺﾞｼｯｸUB" panose="020B0900000000000000" pitchFamily="50" charset="-128"/>
              </a:rPr>
              <a:t>）範囲に含まれており、医療提供実績が</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極端に低い入院料は見受けられない</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4"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②</a:t>
            </a:r>
          </a:p>
        </p:txBody>
      </p:sp>
      <p:sp>
        <p:nvSpPr>
          <p:cNvPr id="13" name="テキスト ボックス 3"/>
          <p:cNvSpPr txBox="1">
            <a:spLocks noChangeArrowheads="1"/>
          </p:cNvSpPr>
          <p:nvPr/>
        </p:nvSpPr>
        <p:spPr bwMode="auto">
          <a:xfrm>
            <a:off x="336072" y="1731006"/>
            <a:ext cx="31352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9" name="角丸四角形 18"/>
          <p:cNvSpPr/>
          <p:nvPr/>
        </p:nvSpPr>
        <p:spPr>
          <a:xfrm>
            <a:off x="4770803" y="2100338"/>
            <a:ext cx="1872208" cy="3250852"/>
          </a:xfrm>
          <a:prstGeom prst="roundRect">
            <a:avLst>
              <a:gd name="adj" fmla="val 4347"/>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cxnSp>
        <p:nvCxnSpPr>
          <p:cNvPr id="12" name="直線コネクタ 11"/>
          <p:cNvCxnSpPr/>
          <p:nvPr/>
        </p:nvCxnSpPr>
        <p:spPr>
          <a:xfrm>
            <a:off x="5436096" y="1939217"/>
            <a:ext cx="0" cy="3481009"/>
          </a:xfrm>
          <a:prstGeom prst="line">
            <a:avLst/>
          </a:prstGeom>
          <a:ln w="76200" cap="flat">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4" name="テキスト ボックス 10">
            <a:extLst>
              <a:ext uri="{FF2B5EF4-FFF2-40B4-BE49-F238E27FC236}">
                <a16:creationId xmlns="" xmlns:a16="http://schemas.microsoft.com/office/drawing/2014/main" id="{8957656B-6DE6-44E0-85D6-7CF39E5B6647}"/>
              </a:ext>
            </a:extLst>
          </p:cNvPr>
          <p:cNvSpPr txBox="1"/>
          <p:nvPr/>
        </p:nvSpPr>
        <p:spPr>
          <a:xfrm>
            <a:off x="4052654" y="6303803"/>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17" name="テキスト ボックス 10">
            <a:extLst>
              <a:ext uri="{FF2B5EF4-FFF2-40B4-BE49-F238E27FC236}">
                <a16:creationId xmlns:a16="http://schemas.microsoft.com/office/drawing/2014/main" xmlns="" id="{8957656B-6DE6-44E0-85D6-7CF39E5B6647}"/>
              </a:ext>
            </a:extLst>
          </p:cNvPr>
          <p:cNvSpPr txBox="1"/>
          <p:nvPr/>
        </p:nvSpPr>
        <p:spPr>
          <a:xfrm>
            <a:off x="3883377" y="3000894"/>
            <a:ext cx="33855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18" name="テキスト ボックス 10">
            <a:extLst>
              <a:ext uri="{FF2B5EF4-FFF2-40B4-BE49-F238E27FC236}">
                <a16:creationId xmlns:a16="http://schemas.microsoft.com/office/drawing/2014/main" xmlns="" id="{8957656B-6DE6-44E0-85D6-7CF39E5B6647}"/>
              </a:ext>
            </a:extLst>
          </p:cNvPr>
          <p:cNvSpPr txBox="1"/>
          <p:nvPr/>
        </p:nvSpPr>
        <p:spPr>
          <a:xfrm>
            <a:off x="3883377" y="3728397"/>
            <a:ext cx="33855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20" name="テキスト ボックス 10">
            <a:extLst>
              <a:ext uri="{FF2B5EF4-FFF2-40B4-BE49-F238E27FC236}">
                <a16:creationId xmlns:a16="http://schemas.microsoft.com/office/drawing/2014/main" xmlns="" id="{8957656B-6DE6-44E0-85D6-7CF39E5B6647}"/>
              </a:ext>
            </a:extLst>
          </p:cNvPr>
          <p:cNvSpPr txBox="1"/>
          <p:nvPr/>
        </p:nvSpPr>
        <p:spPr>
          <a:xfrm>
            <a:off x="4000444" y="4297038"/>
            <a:ext cx="33855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21" name="テキスト ボックス 10">
            <a:extLst>
              <a:ext uri="{FF2B5EF4-FFF2-40B4-BE49-F238E27FC236}">
                <a16:creationId xmlns:a16="http://schemas.microsoft.com/office/drawing/2014/main" xmlns="" id="{8957656B-6DE6-44E0-85D6-7CF39E5B6647}"/>
              </a:ext>
            </a:extLst>
          </p:cNvPr>
          <p:cNvSpPr txBox="1"/>
          <p:nvPr/>
        </p:nvSpPr>
        <p:spPr>
          <a:xfrm>
            <a:off x="946835" y="5881212"/>
            <a:ext cx="65501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※SCU</a:t>
            </a:r>
            <a:r>
              <a:rPr lang="ja-JP" altLang="en-US" sz="1200" kern="100" dirty="0" smtClean="0">
                <a:latin typeface="Meiryo UI" panose="020B0604030504040204" pitchFamily="50" charset="-128"/>
                <a:ea typeface="Meiryo UI" panose="020B0604030504040204" pitchFamily="50" charset="-128"/>
                <a:cs typeface="Times New Roman"/>
              </a:rPr>
              <a:t>・</a:t>
            </a:r>
            <a:r>
              <a:rPr lang="en-US" altLang="ja-JP" sz="1200" kern="100" dirty="0" smtClean="0">
                <a:latin typeface="Meiryo UI" panose="020B0604030504040204" pitchFamily="50" charset="-128"/>
                <a:ea typeface="Meiryo UI" panose="020B0604030504040204" pitchFamily="50" charset="-128"/>
                <a:cs typeface="Times New Roman"/>
              </a:rPr>
              <a:t>GCU</a:t>
            </a:r>
            <a:r>
              <a:rPr lang="ja-JP" altLang="en-US" sz="1200" kern="100" dirty="0" smtClean="0">
                <a:latin typeface="Meiryo UI" panose="020B0604030504040204" pitchFamily="50" charset="-128"/>
                <a:ea typeface="Meiryo UI" panose="020B0604030504040204" pitchFamily="50" charset="-128"/>
                <a:cs typeface="Times New Roman"/>
              </a:rPr>
              <a:t>・特定機能病院一般入院基本料は</a:t>
            </a:r>
            <a:r>
              <a:rPr lang="ja-JP" altLang="en-US" sz="1200" kern="100" dirty="0">
                <a:latin typeface="Meiryo UI" panose="020B0604030504040204" pitchFamily="50" charset="-128"/>
                <a:ea typeface="Meiryo UI" panose="020B0604030504040204" pitchFamily="50" charset="-128"/>
                <a:cs typeface="Times New Roman"/>
              </a:rPr>
              <a:t>、入院料は、取得している医療機関がない</a:t>
            </a:r>
            <a:r>
              <a:rPr lang="ja-JP" altLang="en-US" sz="1200" kern="100" dirty="0" smtClean="0">
                <a:latin typeface="Meiryo UI" panose="020B0604030504040204" pitchFamily="50" charset="-128"/>
                <a:ea typeface="Meiryo UI" panose="020B0604030504040204" pitchFamily="50" charset="-128"/>
                <a:cs typeface="Times New Roman"/>
              </a:rPr>
              <a:t>ため未算出</a:t>
            </a:r>
            <a:endParaRPr lang="ja-JP" altLang="en-US" sz="120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032015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9908" y="2975050"/>
            <a:ext cx="4397358" cy="2686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3" y="2709215"/>
            <a:ext cx="4605383" cy="3063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11</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5"/>
            <a:ext cx="8939413"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疾病・事業の</a:t>
            </a:r>
            <a:r>
              <a:rPr lang="ja-JP" altLang="en-US" sz="2200" dirty="0">
                <a:latin typeface="HGP創英角ｺﾞｼｯｸUB" panose="020B0900000000000000" pitchFamily="50" charset="-128"/>
                <a:ea typeface="HGP創英角ｺﾞｼｯｸUB" panose="020B0900000000000000" pitchFamily="50" charset="-128"/>
              </a:rPr>
              <a:t>自己</a:t>
            </a:r>
            <a:r>
              <a:rPr lang="ja-JP" altLang="en-US" sz="2200" dirty="0" smtClean="0">
                <a:latin typeface="HGP創英角ｺﾞｼｯｸUB" panose="020B0900000000000000" pitchFamily="50" charset="-128"/>
                <a:ea typeface="HGP創英角ｺﾞｼｯｸUB" panose="020B0900000000000000" pitchFamily="50" charset="-128"/>
              </a:rPr>
              <a:t>完結率は比較的高く、精神疾患</a:t>
            </a:r>
            <a:r>
              <a:rPr lang="ja-JP" altLang="en-US" sz="2200" dirty="0">
                <a:latin typeface="HGP創英角ｺﾞｼｯｸUB" panose="020B0900000000000000" pitchFamily="50" charset="-128"/>
                <a:ea typeface="HGP創英角ｺﾞｼｯｸUB" panose="020B0900000000000000" pitchFamily="50" charset="-128"/>
              </a:rPr>
              <a:t>において</a:t>
            </a:r>
            <a:r>
              <a:rPr lang="ja-JP" altLang="en-US" sz="2200" dirty="0" smtClean="0">
                <a:latin typeface="HGP創英角ｺﾞｼｯｸUB" panose="020B0900000000000000" pitchFamily="50" charset="-128"/>
                <a:ea typeface="HGP創英角ｺﾞｼｯｸUB" panose="020B0900000000000000" pitchFamily="50" charset="-128"/>
              </a:rPr>
              <a:t>は、特に流入超過の傾向が見られる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29593" y="1700808"/>
            <a:ext cx="87207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２　５</a:t>
            </a:r>
            <a:r>
              <a:rPr lang="ja-JP" altLang="en-US" sz="2000" dirty="0">
                <a:latin typeface="HGP創英角ｺﾞｼｯｸUB" panose="020B0900000000000000" pitchFamily="50" charset="-128"/>
                <a:ea typeface="HGP創英角ｺﾞｼｯｸUB" panose="020B0900000000000000" pitchFamily="50" charset="-128"/>
              </a:rPr>
              <a:t>疾病４事業・在宅</a:t>
            </a:r>
            <a:r>
              <a:rPr lang="ja-JP" altLang="en-US" sz="2000" dirty="0" smtClean="0">
                <a:latin typeface="HGP創英角ｺﾞｼｯｸUB" panose="020B0900000000000000" pitchFamily="50" charset="-128"/>
                <a:ea typeface="HGP創英角ｺﾞｼｯｸUB" panose="020B0900000000000000" pitchFamily="50" charset="-128"/>
              </a:rPr>
              <a:t>医療</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9"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③</a:t>
            </a:r>
          </a:p>
          <a:p>
            <a:pPr algn="l"/>
            <a:endPar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3"/>
          <p:cNvSpPr txBox="1">
            <a:spLocks noChangeArrowheads="1"/>
          </p:cNvSpPr>
          <p:nvPr/>
        </p:nvSpPr>
        <p:spPr bwMode="auto">
          <a:xfrm>
            <a:off x="442872" y="2129789"/>
            <a:ext cx="2240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0">
            <a:extLst>
              <a:ext uri="{FF2B5EF4-FFF2-40B4-BE49-F238E27FC236}">
                <a16:creationId xmlns="" xmlns:a16="http://schemas.microsoft.com/office/drawing/2014/main" id="{8957656B-6DE6-44E0-85D6-7CF39E5B6647}"/>
              </a:ext>
            </a:extLst>
          </p:cNvPr>
          <p:cNvSpPr txBox="1"/>
          <p:nvPr/>
        </p:nvSpPr>
        <p:spPr>
          <a:xfrm>
            <a:off x="3855807" y="6108415"/>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cxnSp>
        <p:nvCxnSpPr>
          <p:cNvPr id="13" name="直線コネクタ 12"/>
          <p:cNvCxnSpPr/>
          <p:nvPr/>
        </p:nvCxnSpPr>
        <p:spPr>
          <a:xfrm>
            <a:off x="6574888" y="2696368"/>
            <a:ext cx="0" cy="279052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8" name="角丸四角形 17"/>
          <p:cNvSpPr/>
          <p:nvPr/>
        </p:nvSpPr>
        <p:spPr>
          <a:xfrm>
            <a:off x="7164287" y="2698304"/>
            <a:ext cx="1119491"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5364088" y="2700240"/>
            <a:ext cx="1080120" cy="27481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0" name="直線コネクタ 19"/>
          <p:cNvCxnSpPr/>
          <p:nvPr/>
        </p:nvCxnSpPr>
        <p:spPr>
          <a:xfrm flipV="1">
            <a:off x="1562963" y="4653136"/>
            <a:ext cx="488757" cy="12955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383745" y="5759861"/>
            <a:ext cx="3648384" cy="3485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200" dirty="0" smtClean="0"/>
              <a:t>救急医療</a:t>
            </a:r>
            <a:r>
              <a:rPr kumimoji="1" lang="ja-JP" altLang="en-US" sz="1200" dirty="0" smtClean="0"/>
              <a:t>にかかる自己完結率は</a:t>
            </a:r>
            <a:r>
              <a:rPr kumimoji="1" lang="ja-JP" altLang="en-US" sz="1200" dirty="0" smtClean="0">
                <a:latin typeface="+mn-ea"/>
              </a:rPr>
              <a:t>「</a:t>
            </a:r>
            <a:r>
              <a:rPr lang="en-US" altLang="ja-JP" sz="1200" dirty="0" smtClean="0">
                <a:latin typeface="+mn-ea"/>
              </a:rPr>
              <a:t>84.6</a:t>
            </a:r>
            <a:r>
              <a:rPr kumimoji="1" lang="ja-JP" altLang="en-US" sz="1200" dirty="0" smtClean="0">
                <a:latin typeface="+mn-ea"/>
              </a:rPr>
              <a:t>％」</a:t>
            </a:r>
            <a:endParaRPr kumimoji="1" lang="ja-JP" altLang="en-US" sz="1200" dirty="0">
              <a:latin typeface="+mn-ea"/>
            </a:endParaRPr>
          </a:p>
        </p:txBody>
      </p:sp>
    </p:spTree>
    <p:extLst>
      <p:ext uri="{BB962C8B-B14F-4D97-AF65-F5344CB8AC3E}">
        <p14:creationId xmlns:p14="http://schemas.microsoft.com/office/powerpoint/2010/main" val="1350447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185" y="2084538"/>
            <a:ext cx="7934177" cy="415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12</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489357"/>
            <a:ext cx="8939413"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多くの疾患は</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SCR</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50</a:t>
            </a:r>
            <a:r>
              <a:rPr lang="ja-JP" altLang="en-US" sz="2200" dirty="0">
                <a:latin typeface="HGP創英角ｺﾞｼｯｸUB" panose="020B0900000000000000" pitchFamily="50" charset="-128"/>
                <a:ea typeface="HGP創英角ｺﾞｼｯｸUB" panose="020B0900000000000000" pitchFamily="50" charset="-128"/>
              </a:rPr>
              <a:t>～</a:t>
            </a:r>
            <a:r>
              <a:rPr lang="en-US" altLang="ja-JP" sz="2200" dirty="0">
                <a:latin typeface="HGP創英角ｺﾞｼｯｸUB" panose="020B0900000000000000" pitchFamily="50" charset="-128"/>
                <a:ea typeface="HGP創英角ｺﾞｼｯｸUB" panose="020B0900000000000000" pitchFamily="50" charset="-128"/>
              </a:rPr>
              <a:t>200</a:t>
            </a:r>
            <a:r>
              <a:rPr lang="ja-JP" altLang="en-US" sz="2200" dirty="0">
                <a:latin typeface="HGP創英角ｺﾞｼｯｸUB" panose="020B0900000000000000" pitchFamily="50" charset="-128"/>
                <a:ea typeface="HGP創英角ｺﾞｼｯｸUB" panose="020B0900000000000000" pitchFamily="50" charset="-128"/>
              </a:rPr>
              <a:t>）範囲に含まれており、医療提供実績が</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極端に</a:t>
            </a:r>
            <a:r>
              <a:rPr lang="ja-JP" altLang="en-US" sz="2200" dirty="0" smtClean="0">
                <a:latin typeface="HGP創英角ｺﾞｼｯｸUB" panose="020B0900000000000000" pitchFamily="50" charset="-128"/>
                <a:ea typeface="HGP創英角ｺﾞｼｯｸUB" panose="020B0900000000000000" pitchFamily="50" charset="-128"/>
              </a:rPr>
              <a:t>低い疾患は</a:t>
            </a:r>
            <a:r>
              <a:rPr lang="ja-JP" altLang="en-US" sz="2200" dirty="0">
                <a:latin typeface="HGP創英角ｺﾞｼｯｸUB" panose="020B0900000000000000" pitchFamily="50" charset="-128"/>
                <a:ea typeface="HGP創英角ｺﾞｼｯｸUB" panose="020B0900000000000000" pitchFamily="50" charset="-128"/>
              </a:rPr>
              <a:t>見受けられない</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4"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状況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④</a:t>
            </a:r>
            <a:endParaRPr lang="ja-JP" altLang="en-US" sz="18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3"/>
          <p:cNvSpPr txBox="1">
            <a:spLocks noChangeArrowheads="1"/>
          </p:cNvSpPr>
          <p:nvPr/>
        </p:nvSpPr>
        <p:spPr bwMode="auto">
          <a:xfrm>
            <a:off x="370264" y="1689988"/>
            <a:ext cx="29055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2" name="角丸四角形 1"/>
          <p:cNvSpPr/>
          <p:nvPr/>
        </p:nvSpPr>
        <p:spPr>
          <a:xfrm>
            <a:off x="4770803" y="2084539"/>
            <a:ext cx="3329590" cy="3672408"/>
          </a:xfrm>
          <a:prstGeom prst="roundRect">
            <a:avLst>
              <a:gd name="adj" fmla="val 805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cxnSp>
        <p:nvCxnSpPr>
          <p:cNvPr id="5" name="直線コネクタ 4"/>
          <p:cNvCxnSpPr/>
          <p:nvPr/>
        </p:nvCxnSpPr>
        <p:spPr>
          <a:xfrm>
            <a:off x="6012160" y="1775339"/>
            <a:ext cx="0" cy="4057073"/>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0">
            <a:extLst>
              <a:ext uri="{FF2B5EF4-FFF2-40B4-BE49-F238E27FC236}">
                <a16:creationId xmlns="" xmlns:a16="http://schemas.microsoft.com/office/drawing/2014/main" id="{8957656B-6DE6-44E0-85D6-7CF39E5B6647}"/>
              </a:ext>
            </a:extLst>
          </p:cNvPr>
          <p:cNvSpPr txBox="1"/>
          <p:nvPr/>
        </p:nvSpPr>
        <p:spPr>
          <a:xfrm>
            <a:off x="4052653" y="6237312"/>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Tree>
    <p:extLst>
      <p:ext uri="{BB962C8B-B14F-4D97-AF65-F5344CB8AC3E}">
        <p14:creationId xmlns:p14="http://schemas.microsoft.com/office/powerpoint/2010/main" val="1752630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13</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5"/>
            <a:ext cx="8917958"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部位別の診療実績から、「消化管」をはじめ、多くの部位において需要は</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増加傾向、もしくは横ばいの状態で推移している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1" name="Oval 64">
            <a:hlinkClick r:id="rId3"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(3)MDC</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別診療実績の推移（</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DPC</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a:t>
            </a:r>
          </a:p>
          <a:p>
            <a:pPr algn="l"/>
            <a:endPar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0">
            <a:extLst>
              <a:ext uri="{FF2B5EF4-FFF2-40B4-BE49-F238E27FC236}">
                <a16:creationId xmlns:a16="http://schemas.microsoft.com/office/drawing/2014/main" xmlns="" id="{8957656B-6DE6-44E0-85D6-7CF39E5B6647}"/>
              </a:ext>
            </a:extLst>
          </p:cNvPr>
          <p:cNvSpPr txBox="1"/>
          <p:nvPr/>
        </p:nvSpPr>
        <p:spPr>
          <a:xfrm>
            <a:off x="462865" y="2034805"/>
            <a:ext cx="213231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診療実績</a:t>
            </a:r>
            <a:r>
              <a:rPr lang="en-US" altLang="ja-JP" sz="1400" kern="100" dirty="0" smtClean="0">
                <a:latin typeface="Meiryo UI" panose="020B0604030504040204" pitchFamily="50" charset="-128"/>
                <a:ea typeface="Meiryo UI" panose="020B0604030504040204" pitchFamily="50" charset="-128"/>
                <a:cs typeface="Times New Roman"/>
              </a:rPr>
              <a:t>2,000</a:t>
            </a:r>
            <a:r>
              <a:rPr lang="ja-JP" altLang="en-US" sz="1400" kern="100" dirty="0" smtClean="0">
                <a:latin typeface="Meiryo UI" panose="020B0604030504040204" pitchFamily="50" charset="-128"/>
                <a:ea typeface="Meiryo UI" panose="020B0604030504040204" pitchFamily="50" charset="-128"/>
                <a:cs typeface="Times New Roman"/>
              </a:rPr>
              <a:t>件以上</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4" name="テキスト ボックス 10">
            <a:extLst>
              <a:ext uri="{FF2B5EF4-FFF2-40B4-BE49-F238E27FC236}">
                <a16:creationId xmlns:a16="http://schemas.microsoft.com/office/drawing/2014/main" xmlns="" id="{8957656B-6DE6-44E0-85D6-7CF39E5B6647}"/>
              </a:ext>
            </a:extLst>
          </p:cNvPr>
          <p:cNvSpPr txBox="1"/>
          <p:nvPr/>
        </p:nvSpPr>
        <p:spPr>
          <a:xfrm>
            <a:off x="4629534" y="2034805"/>
            <a:ext cx="247054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診療実績概ね</a:t>
            </a:r>
            <a:r>
              <a:rPr lang="en-US" altLang="ja-JP" sz="1400" kern="100" dirty="0" smtClean="0">
                <a:latin typeface="Meiryo UI" panose="020B0604030504040204" pitchFamily="50" charset="-128"/>
                <a:ea typeface="Meiryo UI" panose="020B0604030504040204" pitchFamily="50" charset="-128"/>
                <a:cs typeface="Times New Roman"/>
              </a:rPr>
              <a:t>2,000</a:t>
            </a:r>
            <a:r>
              <a:rPr lang="ja-JP" altLang="en-US" sz="1400" kern="100" dirty="0" smtClean="0">
                <a:latin typeface="Meiryo UI" panose="020B0604030504040204" pitchFamily="50" charset="-128"/>
                <a:ea typeface="Meiryo UI" panose="020B0604030504040204" pitchFamily="50" charset="-128"/>
                <a:cs typeface="Times New Roman"/>
              </a:rPr>
              <a:t>件未満</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7" name="テキスト ボックス 10">
            <a:extLst>
              <a:ext uri="{FF2B5EF4-FFF2-40B4-BE49-F238E27FC236}">
                <a16:creationId xmlns="" xmlns:a16="http://schemas.microsoft.com/office/drawing/2014/main" id="{8957656B-6DE6-44E0-85D6-7CF39E5B6647}"/>
              </a:ext>
            </a:extLst>
          </p:cNvPr>
          <p:cNvSpPr txBox="1"/>
          <p:nvPr/>
        </p:nvSpPr>
        <p:spPr>
          <a:xfrm>
            <a:off x="3586320" y="6039010"/>
            <a:ext cx="5505033"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2-6】DPC</a:t>
            </a:r>
            <a:r>
              <a:rPr lang="ja-JP" altLang="en-US" sz="1200" kern="100" dirty="0">
                <a:latin typeface="Meiryo UI" panose="020B0604030504040204" pitchFamily="50" charset="-128"/>
                <a:ea typeface="Meiryo UI" panose="020B0604030504040204" pitchFamily="50" charset="-128"/>
                <a:cs typeface="Times New Roman"/>
              </a:rPr>
              <a:t>参加病院</a:t>
            </a:r>
            <a:r>
              <a:rPr lang="ja-JP" altLang="en-US" sz="1200" kern="100" dirty="0" smtClean="0">
                <a:latin typeface="Meiryo UI" panose="020B0604030504040204" pitchFamily="50" charset="-128"/>
                <a:ea typeface="Meiryo UI" panose="020B0604030504040204" pitchFamily="50" charset="-128"/>
                <a:cs typeface="Times New Roman"/>
              </a:rPr>
              <a:t>と泉州二次</a:t>
            </a:r>
            <a:r>
              <a:rPr lang="ja-JP" altLang="en-US" sz="1200" kern="100" dirty="0">
                <a:latin typeface="Meiryo UI" panose="020B0604030504040204" pitchFamily="50" charset="-128"/>
                <a:ea typeface="Meiryo UI" panose="020B0604030504040204" pitchFamily="50" charset="-128"/>
                <a:cs typeface="Times New Roman"/>
              </a:rPr>
              <a:t>医療圏における</a:t>
            </a:r>
            <a:r>
              <a:rPr lang="en-US" altLang="ja-JP" sz="1200" kern="100" dirty="0">
                <a:latin typeface="Meiryo UI" panose="020B0604030504040204" pitchFamily="50" charset="-128"/>
                <a:ea typeface="Meiryo UI" panose="020B0604030504040204" pitchFamily="50" charset="-128"/>
                <a:cs typeface="Times New Roman"/>
              </a:rPr>
              <a:t>MDC</a:t>
            </a:r>
            <a:r>
              <a:rPr lang="ja-JP" altLang="en-US" sz="1200" kern="100" dirty="0">
                <a:latin typeface="Meiryo UI" panose="020B0604030504040204" pitchFamily="50" charset="-128"/>
                <a:ea typeface="Meiryo UI" panose="020B0604030504040204" pitchFamily="50" charset="-128"/>
                <a:cs typeface="Times New Roman"/>
              </a:rPr>
              <a:t>別診療実績の推移</a:t>
            </a: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62" y="2494742"/>
            <a:ext cx="4381972" cy="2991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0556" y="2852936"/>
            <a:ext cx="4644485" cy="2658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0150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Oval 64">
            <a:hlinkClick r:id="rId3"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現状と課題のまとめ</a:t>
            </a: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角丸四角形 8"/>
          <p:cNvSpPr/>
          <p:nvPr/>
        </p:nvSpPr>
        <p:spPr>
          <a:xfrm>
            <a:off x="755576" y="1288743"/>
            <a:ext cx="7776864" cy="4014072"/>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〇入院料の多くは</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、府</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平均より人口</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10</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万人当たりの</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病床数は低くなって</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いるが</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　病床の利用状況で見ると、病床稼働率は府平均より高くなっている。</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また、一部</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入院基本料については、流出超過傾向にある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b="1"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5</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疾病</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4</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事業に関する主要疾患については、一定の医療提供実績が認めら</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れる。</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〇今後の医療需要増加に対応していくためには、他圏域との流出入の</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状況等</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に留意</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し、急性期の医療提供体制の在り方について検討していく必要</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がある</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14</a:t>
            </a:fld>
            <a:endParaRPr kumimoji="1" lang="ja-JP" altLang="en-US" sz="1800" dirty="0">
              <a:solidFill>
                <a:schemeClr val="tx1"/>
              </a:solidFill>
            </a:endParaRPr>
          </a:p>
        </p:txBody>
      </p:sp>
    </p:spTree>
    <p:extLst>
      <p:ext uri="{BB962C8B-B14F-4D97-AF65-F5344CB8AC3E}">
        <p14:creationId xmlns:p14="http://schemas.microsoft.com/office/powerpoint/2010/main" val="11206352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227" y="4548912"/>
            <a:ext cx="8332252" cy="1730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067" y="2192716"/>
            <a:ext cx="8349412" cy="183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5"/>
            <a:ext cx="8939413" cy="108443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人口</a:t>
            </a:r>
            <a:r>
              <a:rPr lang="en-US" altLang="ja-JP" sz="2200" dirty="0">
                <a:latin typeface="HGP創英角ｺﾞｼｯｸUB" panose="020B0900000000000000" pitchFamily="50" charset="-128"/>
                <a:ea typeface="HGP創英角ｺﾞｼｯｸUB" panose="020B0900000000000000" pitchFamily="50" charset="-128"/>
              </a:rPr>
              <a:t>10</a:t>
            </a:r>
            <a:r>
              <a:rPr lang="ja-JP" altLang="en-US" sz="2200" dirty="0" smtClean="0">
                <a:latin typeface="HGP創英角ｺﾞｼｯｸUB" panose="020B0900000000000000" pitchFamily="50" charset="-128"/>
                <a:ea typeface="HGP創英角ｺﾞｼｯｸUB" panose="020B0900000000000000" pitchFamily="50" charset="-128"/>
              </a:rPr>
              <a:t>万当たりの病床数では、「回復期ﾘﾊﾋﾞﾘﾃｰｼｮﾝ病棟入院料」は府平均より高く、病床稼働率については、「一般病棟</a:t>
            </a:r>
            <a:r>
              <a:rPr lang="en-US" altLang="ja-JP" sz="2200" dirty="0" smtClean="0">
                <a:latin typeface="HGP創英角ｺﾞｼｯｸUB" panose="020B0900000000000000" pitchFamily="50" charset="-128"/>
                <a:ea typeface="HGP創英角ｺﾞｼｯｸUB" panose="020B0900000000000000" pitchFamily="50" charset="-128"/>
              </a:rPr>
              <a:t>15</a:t>
            </a:r>
            <a:r>
              <a:rPr lang="ja-JP" altLang="en-US" sz="2200" dirty="0" smtClean="0">
                <a:latin typeface="HGP創英角ｺﾞｼｯｸUB" panose="020B0900000000000000" pitchFamily="50" charset="-128"/>
                <a:ea typeface="HGP創英角ｺﾞｼｯｸUB" panose="020B0900000000000000" pitchFamily="50" charset="-128"/>
              </a:rPr>
              <a:t>対１・特別」と「地域包括ケア病棟入院料・入院医療管理料」は府平均より高くなっている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病床の現状</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10">
            <a:extLst>
              <a:ext uri="{FF2B5EF4-FFF2-40B4-BE49-F238E27FC236}">
                <a16:creationId xmlns="" xmlns:a16="http://schemas.microsoft.com/office/drawing/2014/main" id="{8957656B-6DE6-44E0-85D6-7CF39E5B6647}"/>
              </a:ext>
            </a:extLst>
          </p:cNvPr>
          <p:cNvSpPr txBox="1"/>
          <p:nvPr/>
        </p:nvSpPr>
        <p:spPr>
          <a:xfrm>
            <a:off x="4107195" y="6581001"/>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3" name="テキスト ボックス 12">
            <a:extLst>
              <a:ext uri="{FF2B5EF4-FFF2-40B4-BE49-F238E27FC236}">
                <a16:creationId xmlns="" xmlns:a16="http://schemas.microsoft.com/office/drawing/2014/main" id="{8957656B-6DE6-44E0-85D6-7CF39E5B6647}"/>
              </a:ext>
            </a:extLst>
          </p:cNvPr>
          <p:cNvSpPr txBox="1"/>
          <p:nvPr/>
        </p:nvSpPr>
        <p:spPr>
          <a:xfrm>
            <a:off x="403367" y="1830677"/>
            <a:ext cx="278794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入院基本料・特定入院料別報告</a:t>
            </a:r>
          </a:p>
        </p:txBody>
      </p:sp>
      <p:sp>
        <p:nvSpPr>
          <p:cNvPr id="18" name="テキスト ボックス 17">
            <a:extLst>
              <a:ext uri="{FF2B5EF4-FFF2-40B4-BE49-F238E27FC236}">
                <a16:creationId xmlns="" xmlns:a16="http://schemas.microsoft.com/office/drawing/2014/main" id="{8957656B-6DE6-44E0-85D6-7CF39E5B6647}"/>
              </a:ext>
            </a:extLst>
          </p:cNvPr>
          <p:cNvSpPr txBox="1"/>
          <p:nvPr/>
        </p:nvSpPr>
        <p:spPr>
          <a:xfrm>
            <a:off x="405112" y="4241135"/>
            <a:ext cx="158729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病床の利用状況</a:t>
            </a:r>
            <a:endParaRPr lang="ja-JP" altLang="en-US" sz="1400" kern="100" dirty="0">
              <a:latin typeface="Meiryo UI" panose="020B0604030504040204" pitchFamily="50" charset="-128"/>
              <a:ea typeface="Meiryo UI" panose="020B0604030504040204" pitchFamily="50" charset="-128"/>
              <a:cs typeface="Times New Roman"/>
            </a:endParaRPr>
          </a:p>
        </p:txBody>
      </p:sp>
      <p:cxnSp>
        <p:nvCxnSpPr>
          <p:cNvPr id="17" name="直線コネクタ 16"/>
          <p:cNvCxnSpPr/>
          <p:nvPr/>
        </p:nvCxnSpPr>
        <p:spPr>
          <a:xfrm>
            <a:off x="6084168" y="3789040"/>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15</a:t>
            </a:fld>
            <a:endParaRPr kumimoji="1" lang="ja-JP" altLang="en-US" sz="1800" dirty="0">
              <a:solidFill>
                <a:schemeClr val="tx1"/>
              </a:solidFill>
            </a:endParaRPr>
          </a:p>
        </p:txBody>
      </p:sp>
      <p:cxnSp>
        <p:nvCxnSpPr>
          <p:cNvPr id="20" name="直線コネクタ 19"/>
          <p:cNvCxnSpPr/>
          <p:nvPr/>
        </p:nvCxnSpPr>
        <p:spPr>
          <a:xfrm>
            <a:off x="4914819" y="5581366"/>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914819" y="5797390"/>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017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23" y="2386719"/>
            <a:ext cx="4875131" cy="14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5099" y="4779951"/>
            <a:ext cx="5573638" cy="1573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5511" y="2643772"/>
            <a:ext cx="4771702" cy="12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4"/>
            <a:ext cx="8917445" cy="109070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すべて</a:t>
            </a:r>
            <a:r>
              <a:rPr lang="ja-JP" altLang="en-US" sz="2200" dirty="0">
                <a:latin typeface="HGP創英角ｺﾞｼｯｸUB" panose="020B0900000000000000" pitchFamily="50" charset="-128"/>
                <a:ea typeface="HGP創英角ｺﾞｼｯｸUB" panose="020B0900000000000000" pitchFamily="50" charset="-128"/>
              </a:rPr>
              <a:t>の</a:t>
            </a:r>
            <a:r>
              <a:rPr lang="ja-JP" altLang="en-US" sz="2200" dirty="0" smtClean="0">
                <a:latin typeface="HGP創英角ｺﾞｼｯｸUB" panose="020B0900000000000000" pitchFamily="50" charset="-128"/>
                <a:ea typeface="HGP創英角ｺﾞｼｯｸUB" panose="020B0900000000000000" pitchFamily="50" charset="-128"/>
              </a:rPr>
              <a:t>入院料において、自己完結率（圏域内の医療機関で入院する割合）は約９割と高くなっているが、「回復期ﾘﾊﾋﾞﾘﾃｰｼｮﾝ病棟入院料」「地域包括ケア病棟」では、流出超過傾向である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6"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43977" y="1628800"/>
            <a:ext cx="27718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〇入院</a:t>
            </a:r>
            <a:r>
              <a:rPr lang="ja-JP" altLang="en-US" sz="2000" dirty="0">
                <a:latin typeface="HGP創英角ｺﾞｼｯｸUB" panose="020B0900000000000000" pitchFamily="50" charset="-128"/>
                <a:ea typeface="HGP創英角ｺﾞｼｯｸUB" panose="020B0900000000000000" pitchFamily="50" charset="-128"/>
              </a:rPr>
              <a:t>基本料別の</a:t>
            </a:r>
            <a:r>
              <a:rPr lang="ja-JP" altLang="en-US" sz="2000" dirty="0" smtClean="0">
                <a:latin typeface="HGP創英角ｺﾞｼｯｸUB" panose="020B0900000000000000" pitchFamily="50" charset="-128"/>
                <a:ea typeface="HGP創英角ｺﾞｼｯｸUB" panose="020B0900000000000000" pitchFamily="50" charset="-128"/>
              </a:rPr>
              <a:t>状況</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13" name="テキスト ボックス 3"/>
          <p:cNvSpPr txBox="1">
            <a:spLocks noChangeArrowheads="1"/>
          </p:cNvSpPr>
          <p:nvPr/>
        </p:nvSpPr>
        <p:spPr bwMode="auto">
          <a:xfrm>
            <a:off x="269724" y="4423866"/>
            <a:ext cx="307814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14" name="直線コネクタ 13"/>
          <p:cNvCxnSpPr/>
          <p:nvPr/>
        </p:nvCxnSpPr>
        <p:spPr>
          <a:xfrm>
            <a:off x="5292080" y="4837731"/>
            <a:ext cx="0" cy="1233436"/>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4627044" y="4679941"/>
            <a:ext cx="1961180" cy="1251790"/>
          </a:xfrm>
          <a:prstGeom prst="roundRect">
            <a:avLst>
              <a:gd name="adj" fmla="val 791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8" name="テキスト ボックス 10">
            <a:extLst>
              <a:ext uri="{FF2B5EF4-FFF2-40B4-BE49-F238E27FC236}">
                <a16:creationId xmlns="" xmlns:a16="http://schemas.microsoft.com/office/drawing/2014/main" id="{8957656B-6DE6-44E0-85D6-7CF39E5B6647}"/>
              </a:ext>
            </a:extLst>
          </p:cNvPr>
          <p:cNvSpPr txBox="1"/>
          <p:nvPr/>
        </p:nvSpPr>
        <p:spPr>
          <a:xfrm>
            <a:off x="4161918" y="3960614"/>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20" name="テキスト ボックス 10">
            <a:extLst>
              <a:ext uri="{FF2B5EF4-FFF2-40B4-BE49-F238E27FC236}">
                <a16:creationId xmlns="" xmlns:a16="http://schemas.microsoft.com/office/drawing/2014/main" id="{8957656B-6DE6-44E0-85D6-7CF39E5B6647}"/>
              </a:ext>
            </a:extLst>
          </p:cNvPr>
          <p:cNvSpPr txBox="1"/>
          <p:nvPr/>
        </p:nvSpPr>
        <p:spPr>
          <a:xfrm>
            <a:off x="4064603" y="637581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21" name="テキスト ボックス 3"/>
          <p:cNvSpPr txBox="1">
            <a:spLocks noChangeArrowheads="1"/>
          </p:cNvSpPr>
          <p:nvPr/>
        </p:nvSpPr>
        <p:spPr bwMode="auto">
          <a:xfrm>
            <a:off x="251520" y="2028910"/>
            <a:ext cx="20162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19" name="直線コネクタ 18"/>
          <p:cNvCxnSpPr/>
          <p:nvPr/>
        </p:nvCxnSpPr>
        <p:spPr>
          <a:xfrm>
            <a:off x="7936128" y="2643772"/>
            <a:ext cx="0" cy="99392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989979" y="2508958"/>
            <a:ext cx="1121450"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6490908" y="2508958"/>
            <a:ext cx="1255409"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5" name="直線コネクタ 24"/>
          <p:cNvCxnSpPr/>
          <p:nvPr/>
        </p:nvCxnSpPr>
        <p:spPr>
          <a:xfrm flipV="1">
            <a:off x="2267744" y="3356992"/>
            <a:ext cx="648073" cy="8172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241217" y="3822574"/>
            <a:ext cx="3648384" cy="476467"/>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sz="1200" dirty="0" smtClean="0"/>
              <a:t>回復期ﾘﾊﾋﾞﾘﾃｰｼｮﾝ病棟入院料の</a:t>
            </a:r>
            <a:r>
              <a:rPr kumimoji="1" lang="ja-JP" altLang="en-US" sz="1200" dirty="0" smtClean="0"/>
              <a:t>自己完結率は</a:t>
            </a:r>
            <a:r>
              <a:rPr kumimoji="1" lang="ja-JP" altLang="en-US" sz="1200" dirty="0" smtClean="0">
                <a:latin typeface="+mn-ea"/>
              </a:rPr>
              <a:t>「</a:t>
            </a:r>
            <a:r>
              <a:rPr kumimoji="1" lang="en-US" altLang="ja-JP" sz="1200" dirty="0" smtClean="0">
                <a:latin typeface="+mn-ea"/>
              </a:rPr>
              <a:t>90.9</a:t>
            </a:r>
            <a:r>
              <a:rPr kumimoji="1" lang="ja-JP" altLang="en-US" sz="1200" dirty="0" smtClean="0">
                <a:latin typeface="+mn-ea"/>
              </a:rPr>
              <a:t>％」</a:t>
            </a:r>
            <a:endParaRPr kumimoji="1" lang="ja-JP" altLang="en-US" sz="1200" dirty="0">
              <a:latin typeface="+mn-ea"/>
            </a:endParaRPr>
          </a:p>
        </p:txBody>
      </p:sp>
    </p:spTree>
    <p:extLst>
      <p:ext uri="{BB962C8B-B14F-4D97-AF65-F5344CB8AC3E}">
        <p14:creationId xmlns:p14="http://schemas.microsoft.com/office/powerpoint/2010/main" val="514369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5" y="4813379"/>
            <a:ext cx="4456367" cy="1458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7483" y="2412088"/>
            <a:ext cx="4037467" cy="1592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25" y="2162959"/>
            <a:ext cx="4131520" cy="1842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17</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84078" y="549432"/>
            <a:ext cx="8952418"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肺炎・大腿骨頸部骨折等について、自己完結率</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圏域内の医療機関で入院する割合）は、約９割と高くなっている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6"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）②</a:t>
            </a:r>
            <a:endPar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43977" y="1545009"/>
            <a:ext cx="29878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a:latin typeface="HGP創英角ｺﾞｼｯｸUB" panose="020B0900000000000000" pitchFamily="50" charset="-128"/>
                <a:ea typeface="HGP創英角ｺﾞｼｯｸUB" panose="020B0900000000000000" pitchFamily="50" charset="-128"/>
              </a:rPr>
              <a:t>〇</a:t>
            </a:r>
            <a:r>
              <a:rPr lang="ja-JP" altLang="en-US" sz="2000" dirty="0" smtClean="0">
                <a:latin typeface="HGP創英角ｺﾞｼｯｸUB" panose="020B0900000000000000" pitchFamily="50" charset="-128"/>
                <a:ea typeface="HGP創英角ｺﾞｼｯｸUB" panose="020B0900000000000000" pitchFamily="50" charset="-128"/>
              </a:rPr>
              <a:t>肺炎・大腿骨頸部骨折</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13" name="テキスト ボックス 3"/>
          <p:cNvSpPr txBox="1">
            <a:spLocks noChangeArrowheads="1"/>
          </p:cNvSpPr>
          <p:nvPr/>
        </p:nvSpPr>
        <p:spPr bwMode="auto">
          <a:xfrm>
            <a:off x="225133" y="4490276"/>
            <a:ext cx="29067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医療提供</a:t>
            </a:r>
            <a:r>
              <a:rPr lang="ja-JP" altLang="en-US" dirty="0" smtClean="0">
                <a:latin typeface="HGP創英角ｺﾞｼｯｸUB" panose="020B0900000000000000" pitchFamily="50" charset="-128"/>
                <a:ea typeface="HGP創英角ｺﾞｼｯｸUB" panose="020B0900000000000000" pitchFamily="50" charset="-128"/>
              </a:rPr>
              <a:t>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14" name="直線コネクタ 13"/>
          <p:cNvCxnSpPr/>
          <p:nvPr/>
        </p:nvCxnSpPr>
        <p:spPr>
          <a:xfrm>
            <a:off x="4614039" y="4879122"/>
            <a:ext cx="0" cy="1014165"/>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3851920" y="4821046"/>
            <a:ext cx="2247877" cy="1130318"/>
          </a:xfrm>
          <a:prstGeom prst="roundRect">
            <a:avLst>
              <a:gd name="adj" fmla="val 791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8" name="テキスト ボックス 10">
            <a:extLst>
              <a:ext uri="{FF2B5EF4-FFF2-40B4-BE49-F238E27FC236}">
                <a16:creationId xmlns="" xmlns:a16="http://schemas.microsoft.com/office/drawing/2014/main" id="{8957656B-6DE6-44E0-85D6-7CF39E5B6647}"/>
              </a:ext>
            </a:extLst>
          </p:cNvPr>
          <p:cNvSpPr txBox="1"/>
          <p:nvPr/>
        </p:nvSpPr>
        <p:spPr>
          <a:xfrm>
            <a:off x="3962340" y="417183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 xmlns:a16="http://schemas.microsoft.com/office/drawing/2014/main" id="{8957656B-6DE6-44E0-85D6-7CF39E5B6647}"/>
              </a:ext>
            </a:extLst>
          </p:cNvPr>
          <p:cNvSpPr txBox="1"/>
          <p:nvPr/>
        </p:nvSpPr>
        <p:spPr>
          <a:xfrm>
            <a:off x="4064603" y="637581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20" name="テキスト ボックス 3"/>
          <p:cNvSpPr txBox="1">
            <a:spLocks noChangeArrowheads="1"/>
          </p:cNvSpPr>
          <p:nvPr/>
        </p:nvSpPr>
        <p:spPr bwMode="auto">
          <a:xfrm>
            <a:off x="316364" y="1927903"/>
            <a:ext cx="222545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cxnSp>
        <p:nvCxnSpPr>
          <p:cNvPr id="21" name="直線コネクタ 20"/>
          <p:cNvCxnSpPr/>
          <p:nvPr/>
        </p:nvCxnSpPr>
        <p:spPr>
          <a:xfrm>
            <a:off x="7477476" y="2137510"/>
            <a:ext cx="0" cy="148479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576180" y="2137510"/>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3" name="角丸四角形 22"/>
          <p:cNvSpPr/>
          <p:nvPr/>
        </p:nvSpPr>
        <p:spPr>
          <a:xfrm>
            <a:off x="5805916" y="2137510"/>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4" name="直線コネクタ 23"/>
          <p:cNvCxnSpPr/>
          <p:nvPr/>
        </p:nvCxnSpPr>
        <p:spPr>
          <a:xfrm flipV="1">
            <a:off x="1457617" y="3219758"/>
            <a:ext cx="756157" cy="109057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275484" y="4151147"/>
            <a:ext cx="2266338" cy="3485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r>
              <a:rPr lang="ja-JP" altLang="en-US" sz="1200" dirty="0"/>
              <a:t>肺炎</a:t>
            </a:r>
            <a:r>
              <a:rPr lang="ja-JP" altLang="en-US" sz="1200" dirty="0" smtClean="0"/>
              <a:t>の</a:t>
            </a:r>
            <a:r>
              <a:rPr kumimoji="1" lang="ja-JP" altLang="en-US" sz="1200" dirty="0" smtClean="0"/>
              <a:t>自己完結率は</a:t>
            </a:r>
            <a:r>
              <a:rPr kumimoji="1" lang="ja-JP" altLang="en-US" sz="1200" dirty="0" smtClean="0">
                <a:latin typeface="+mn-ea"/>
              </a:rPr>
              <a:t>「</a:t>
            </a:r>
            <a:r>
              <a:rPr lang="en-US" altLang="ja-JP" sz="1200" dirty="0" smtClean="0">
                <a:latin typeface="+mn-ea"/>
              </a:rPr>
              <a:t>87.0</a:t>
            </a:r>
            <a:r>
              <a:rPr kumimoji="1" lang="ja-JP" altLang="en-US" sz="1200" dirty="0" smtClean="0">
                <a:latin typeface="+mn-ea"/>
              </a:rPr>
              <a:t>％」</a:t>
            </a:r>
            <a:endParaRPr kumimoji="1" lang="ja-JP" altLang="en-US" sz="1200" dirty="0">
              <a:latin typeface="+mn-ea"/>
            </a:endParaRPr>
          </a:p>
        </p:txBody>
      </p:sp>
    </p:spTree>
    <p:extLst>
      <p:ext uri="{BB962C8B-B14F-4D97-AF65-F5344CB8AC3E}">
        <p14:creationId xmlns:p14="http://schemas.microsoft.com/office/powerpoint/2010/main" val="2809689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Oval 64">
            <a:hlinkClick r:id="rId3"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7"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地域</a:t>
            </a:r>
            <a:r>
              <a:rPr lang="ja-JP" altLang="en-US" sz="16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一般）</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から回復期の概要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現状と課題の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8" name="角丸四角形 7"/>
          <p:cNvSpPr/>
          <p:nvPr/>
        </p:nvSpPr>
        <p:spPr>
          <a:xfrm>
            <a:off x="431554" y="980728"/>
            <a:ext cx="8028878" cy="4536504"/>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〇すべての入院料に</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おいて、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自己</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完結率</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は</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約９割と</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高く、肺炎</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大腿骨頸部骨折</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等</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に</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ついても、</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自己</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完結率は、約</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９割と高くなって</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〇一方、「回復期ﾘﾊﾋﾞﾘﾃｰｼｮﾝ病棟入院料」「地域包括ケア病棟」では、流出　　　</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超過傾向も見られる。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〇多くの入院料において、府平均より病床稼働率も高いため、今後の医療需要</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増加に対応していくためには、今後の医療提供体制の在り方について検討して</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いく必要がある。</a:t>
            </a: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endParaRPr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18</a:t>
            </a:fld>
            <a:endParaRPr kumimoji="1" lang="ja-JP" altLang="en-US" sz="1800" dirty="0">
              <a:solidFill>
                <a:schemeClr val="tx1"/>
              </a:solidFill>
            </a:endParaRPr>
          </a:p>
        </p:txBody>
      </p:sp>
    </p:spTree>
    <p:extLst>
      <p:ext uri="{BB962C8B-B14F-4D97-AF65-F5344CB8AC3E}">
        <p14:creationId xmlns:p14="http://schemas.microsoft.com/office/powerpoint/2010/main" val="14290693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290" y="4566990"/>
            <a:ext cx="8028192" cy="1454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290" y="2043820"/>
            <a:ext cx="7984922" cy="1817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A9848611-8FAA-4BFC-BAAD-33CAF1A3E273}" type="slidenum">
              <a:rPr kumimoji="1" lang="ja-JP" altLang="en-US" sz="1800" smtClean="0">
                <a:solidFill>
                  <a:schemeClr val="tx1"/>
                </a:solidFill>
              </a:rPr>
              <a:t>19</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4"/>
            <a:ext cx="8939413" cy="117134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「療養病棟入院基本料１」「同基本料２」「介護療養病床」の人口</a:t>
            </a:r>
            <a:r>
              <a:rPr lang="en-US" altLang="ja-JP" sz="2200" dirty="0" smtClean="0">
                <a:latin typeface="HGP創英角ｺﾞｼｯｸUB" panose="020B0900000000000000" pitchFamily="50" charset="-128"/>
                <a:ea typeface="HGP創英角ｺﾞｼｯｸUB" panose="020B0900000000000000" pitchFamily="50" charset="-128"/>
              </a:rPr>
              <a:t>10</a:t>
            </a:r>
            <a:r>
              <a:rPr lang="ja-JP" altLang="en-US" sz="2200" dirty="0" smtClean="0">
                <a:latin typeface="HGP創英角ｺﾞｼｯｸUB" panose="020B0900000000000000" pitchFamily="50" charset="-128"/>
                <a:ea typeface="HGP創英角ｺﾞｼｯｸUB" panose="020B0900000000000000" pitchFamily="50" charset="-128"/>
              </a:rPr>
              <a:t>万当たりの病床数は、府平均より</a:t>
            </a:r>
            <a:r>
              <a:rPr lang="ja-JP" altLang="en-US" sz="2200" dirty="0">
                <a:latin typeface="HGP創英角ｺﾞｼｯｸUB" panose="020B0900000000000000" pitchFamily="50" charset="-128"/>
                <a:ea typeface="HGP創英角ｺﾞｼｯｸUB" panose="020B0900000000000000" pitchFamily="50" charset="-128"/>
              </a:rPr>
              <a:t>多く</a:t>
            </a:r>
            <a:r>
              <a:rPr lang="ja-JP" altLang="en-US" sz="2200" dirty="0" smtClean="0">
                <a:latin typeface="HGP創英角ｺﾞｼｯｸUB" panose="020B0900000000000000" pitchFamily="50" charset="-128"/>
                <a:ea typeface="HGP創英角ｺﾞｼｯｸUB" panose="020B0900000000000000" pitchFamily="50" charset="-128"/>
              </a:rPr>
              <a:t>、病床稼働率でもすべての入院料において、府平均より高くなっている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2"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長期療養（慢性期）の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病床の現状</a:t>
            </a:r>
          </a:p>
        </p:txBody>
      </p:sp>
      <p:sp>
        <p:nvSpPr>
          <p:cNvPr id="14" name="テキスト ボックス 10">
            <a:extLst>
              <a:ext uri="{FF2B5EF4-FFF2-40B4-BE49-F238E27FC236}">
                <a16:creationId xmlns="" xmlns:a16="http://schemas.microsoft.com/office/drawing/2014/main" id="{8957656B-6DE6-44E0-85D6-7CF39E5B6647}"/>
              </a:ext>
            </a:extLst>
          </p:cNvPr>
          <p:cNvSpPr txBox="1"/>
          <p:nvPr/>
        </p:nvSpPr>
        <p:spPr>
          <a:xfrm>
            <a:off x="3923928" y="6402192"/>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effectLst/>
                <a:latin typeface="Meiryo UI" panose="020B0604030504040204" pitchFamily="50" charset="-128"/>
                <a:ea typeface="Meiryo UI" panose="020B0604030504040204" pitchFamily="50" charset="-128"/>
                <a:cs typeface="Times New Roman"/>
              </a:rPr>
              <a:t>出典</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8" name="テキスト ボックス 17">
            <a:extLst>
              <a:ext uri="{FF2B5EF4-FFF2-40B4-BE49-F238E27FC236}">
                <a16:creationId xmlns="" xmlns:a16="http://schemas.microsoft.com/office/drawing/2014/main" id="{8957656B-6DE6-44E0-85D6-7CF39E5B6647}"/>
              </a:ext>
            </a:extLst>
          </p:cNvPr>
          <p:cNvSpPr txBox="1"/>
          <p:nvPr/>
        </p:nvSpPr>
        <p:spPr>
          <a:xfrm>
            <a:off x="428438" y="1709436"/>
            <a:ext cx="278794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入院基本料・特定入院料別報告</a:t>
            </a:r>
          </a:p>
        </p:txBody>
      </p:sp>
      <p:sp>
        <p:nvSpPr>
          <p:cNvPr id="19" name="テキスト ボックス 18">
            <a:extLst>
              <a:ext uri="{FF2B5EF4-FFF2-40B4-BE49-F238E27FC236}">
                <a16:creationId xmlns="" xmlns:a16="http://schemas.microsoft.com/office/drawing/2014/main" id="{8957656B-6DE6-44E0-85D6-7CF39E5B6647}"/>
              </a:ext>
            </a:extLst>
          </p:cNvPr>
          <p:cNvSpPr txBox="1"/>
          <p:nvPr/>
        </p:nvSpPr>
        <p:spPr>
          <a:xfrm>
            <a:off x="420648" y="4280550"/>
            <a:ext cx="158729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病床の利用状況</a:t>
            </a:r>
            <a:endParaRPr lang="ja-JP" altLang="en-US" sz="1400" kern="100" dirty="0">
              <a:latin typeface="Meiryo UI" panose="020B0604030504040204" pitchFamily="50" charset="-128"/>
              <a:ea typeface="Meiryo UI" panose="020B0604030504040204" pitchFamily="50" charset="-128"/>
              <a:cs typeface="Times New Roman"/>
            </a:endParaRPr>
          </a:p>
        </p:txBody>
      </p:sp>
      <p:sp>
        <p:nvSpPr>
          <p:cNvPr id="2" name="角丸四角形 1"/>
          <p:cNvSpPr/>
          <p:nvPr/>
        </p:nvSpPr>
        <p:spPr>
          <a:xfrm>
            <a:off x="5796136" y="2852936"/>
            <a:ext cx="770919" cy="79208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角丸四角形 16"/>
          <p:cNvSpPr/>
          <p:nvPr/>
        </p:nvSpPr>
        <p:spPr>
          <a:xfrm>
            <a:off x="4788025" y="5157192"/>
            <a:ext cx="792088" cy="86409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113001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rId2" action="ppaction://hlinksldjump"/>
          </p:cNvPr>
          <p:cNvSpPr>
            <a:spLocks/>
          </p:cNvSpPr>
          <p:nvPr/>
        </p:nvSpPr>
        <p:spPr>
          <a:xfrm>
            <a:off x="317885" y="1123569"/>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37" name="Rectangle 102"/>
          <p:cNvSpPr/>
          <p:nvPr/>
        </p:nvSpPr>
        <p:spPr>
          <a:xfrm>
            <a:off x="553053" y="3118413"/>
            <a:ext cx="3830865" cy="1421928"/>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（１）病床の現状</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２</a:t>
            </a:r>
            <a:r>
              <a:rPr lang="ja-JP" altLang="en-US" dirty="0" smtClean="0">
                <a:solidFill>
                  <a:schemeClr val="tx2"/>
                </a:solidFill>
                <a:latin typeface="HGPｺﾞｼｯｸE" panose="020B0900000000000000" pitchFamily="50" charset="-128"/>
                <a:ea typeface="HGPｺﾞｼｯｸE" panose="020B0900000000000000" pitchFamily="50" charset="-128"/>
              </a:rPr>
              <a:t>）患者受療・医療提供状況（</a:t>
            </a:r>
            <a:r>
              <a:rPr lang="en-US" altLang="ja-JP" dirty="0" smtClean="0">
                <a:solidFill>
                  <a:schemeClr val="tx2"/>
                </a:solidFill>
                <a:latin typeface="HGPｺﾞｼｯｸE" panose="020B0900000000000000" pitchFamily="50" charset="-128"/>
                <a:ea typeface="HGPｺﾞｼｯｸE" panose="020B0900000000000000" pitchFamily="50" charset="-128"/>
              </a:rPr>
              <a:t>NDB</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（３）</a:t>
            </a:r>
            <a:r>
              <a:rPr lang="en-US" altLang="ja-JP" dirty="0" smtClean="0">
                <a:solidFill>
                  <a:schemeClr val="tx2"/>
                </a:solidFill>
                <a:latin typeface="HGPｺﾞｼｯｸE" panose="020B0900000000000000" pitchFamily="50" charset="-128"/>
                <a:ea typeface="HGPｺﾞｼｯｸE" panose="020B0900000000000000" pitchFamily="50" charset="-128"/>
              </a:rPr>
              <a:t>MDC</a:t>
            </a:r>
            <a:r>
              <a:rPr lang="ja-JP" altLang="en-US" dirty="0" smtClean="0">
                <a:solidFill>
                  <a:schemeClr val="tx2"/>
                </a:solidFill>
                <a:latin typeface="HGPｺﾞｼｯｸE" panose="020B0900000000000000" pitchFamily="50" charset="-128"/>
                <a:ea typeface="HGPｺﾞｼｯｸE" panose="020B0900000000000000" pitchFamily="50" charset="-128"/>
              </a:rPr>
              <a:t>別診療</a:t>
            </a:r>
            <a:r>
              <a:rPr lang="ja-JP" altLang="en-US" dirty="0">
                <a:solidFill>
                  <a:schemeClr val="tx2"/>
                </a:solidFill>
                <a:latin typeface="HGPｺﾞｼｯｸE" panose="020B0900000000000000" pitchFamily="50" charset="-128"/>
                <a:ea typeface="HGPｺﾞｼｯｸE" panose="020B0900000000000000" pitchFamily="50" charset="-128"/>
              </a:rPr>
              <a:t>実績の</a:t>
            </a:r>
            <a:r>
              <a:rPr lang="ja-JP" altLang="en-US" dirty="0" smtClean="0">
                <a:solidFill>
                  <a:schemeClr val="tx2"/>
                </a:solidFill>
                <a:latin typeface="HGPｺﾞｼｯｸE" panose="020B0900000000000000" pitchFamily="50" charset="-128"/>
                <a:ea typeface="HGPｺﾞｼｯｸE" panose="020B0900000000000000" pitchFamily="50" charset="-128"/>
              </a:rPr>
              <a:t>推移（</a:t>
            </a:r>
            <a:r>
              <a:rPr lang="en-US" altLang="ja-JP" dirty="0" smtClean="0">
                <a:solidFill>
                  <a:schemeClr val="tx2"/>
                </a:solidFill>
                <a:latin typeface="HGPｺﾞｼｯｸE" panose="020B0900000000000000" pitchFamily="50" charset="-128"/>
                <a:ea typeface="HGPｺﾞｼｯｸE" panose="020B0900000000000000" pitchFamily="50" charset="-128"/>
              </a:rPr>
              <a:t>DPC</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（４）現状と課題のまとめ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74" name="Oval 64">
            <a:hlinkClick r:id="rId2" action="ppaction://hlinksldjump"/>
          </p:cNvPr>
          <p:cNvSpPr>
            <a:spLocks/>
          </p:cNvSpPr>
          <p:nvPr/>
        </p:nvSpPr>
        <p:spPr>
          <a:xfrm>
            <a:off x="268242" y="2861893"/>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75" name="Oval 64">
            <a:hlinkClick r:id="rId2" action="ppaction://hlinksldjump"/>
          </p:cNvPr>
          <p:cNvSpPr>
            <a:spLocks/>
          </p:cNvSpPr>
          <p:nvPr/>
        </p:nvSpPr>
        <p:spPr>
          <a:xfrm>
            <a:off x="4917895" y="1149248"/>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320472" y="1082501"/>
            <a:ext cx="4807449" cy="369332"/>
          </a:xfrm>
          <a:prstGeom prst="rect">
            <a:avLst/>
          </a:prstGeom>
          <a:noFill/>
        </p:spPr>
        <p:txBody>
          <a:bodyPr wrap="square" rtlCol="0">
            <a:spAutoFit/>
          </a:bodyPr>
          <a:lstStyle/>
          <a:p>
            <a:r>
              <a:rPr kumimoji="1" lang="ja-JP" altLang="en-US" dirty="0" smtClean="0">
                <a:solidFill>
                  <a:schemeClr val="bg1"/>
                </a:solidFill>
                <a:latin typeface="HGPｺﾞｼｯｸE" panose="020B0900000000000000" pitchFamily="50" charset="-128"/>
                <a:ea typeface="HGPｺﾞｼｯｸE" panose="020B0900000000000000" pitchFamily="50" charset="-128"/>
              </a:rPr>
              <a:t>１　</a:t>
            </a:r>
            <a:r>
              <a:rPr lang="ja-JP" altLang="en-US" dirty="0" smtClean="0">
                <a:latin typeface="HGPｺﾞｼｯｸE" panose="020B0900000000000000" pitchFamily="50" charset="-128"/>
                <a:ea typeface="HGPｺﾞｼｯｸE" panose="020B0900000000000000" pitchFamily="50" charset="-128"/>
              </a:rPr>
              <a:t>泉州二次医療圏の概要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73" name="テキスト ボックス 72"/>
          <p:cNvSpPr txBox="1"/>
          <p:nvPr/>
        </p:nvSpPr>
        <p:spPr>
          <a:xfrm>
            <a:off x="237383" y="2857719"/>
            <a:ext cx="4716477"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２　</a:t>
            </a:r>
            <a:r>
              <a:rPr lang="ja-JP" altLang="en-US" dirty="0" smtClean="0">
                <a:latin typeface="HGPｺﾞｼｯｸE" panose="020B0900000000000000" pitchFamily="50" charset="-128"/>
                <a:ea typeface="HGPｺﾞｼｯｸE" panose="020B0900000000000000" pitchFamily="50" charset="-128"/>
              </a:rPr>
              <a:t>高度急性期から急性期</a:t>
            </a:r>
            <a:r>
              <a:rPr lang="ja-JP" altLang="en-US" sz="1200" dirty="0">
                <a:latin typeface="HGPｺﾞｼｯｸE" panose="020B0900000000000000" pitchFamily="50" charset="-128"/>
                <a:ea typeface="HGPｺﾞｼｯｸE" panose="020B0900000000000000" pitchFamily="50" charset="-128"/>
              </a:rPr>
              <a:t>（急性期一般</a:t>
            </a:r>
            <a:r>
              <a:rPr lang="en-US" altLang="ja-JP" sz="1200" baseline="30000" dirty="0">
                <a:latin typeface="HGPｺﾞｼｯｸE" panose="020B0900000000000000" pitchFamily="50" charset="-128"/>
                <a:ea typeface="HGPｺﾞｼｯｸE" panose="020B0900000000000000" pitchFamily="50" charset="-128"/>
              </a:rPr>
              <a:t>※</a:t>
            </a:r>
            <a:r>
              <a:rPr lang="ja-JP" altLang="en-US" sz="1200" dirty="0">
                <a:latin typeface="HGPｺﾞｼｯｸE" panose="020B0900000000000000" pitchFamily="50" charset="-128"/>
                <a:ea typeface="HGPｺﾞｼｯｸE" panose="020B0900000000000000" pitchFamily="50" charset="-128"/>
              </a:rPr>
              <a:t>）</a:t>
            </a:r>
            <a:r>
              <a:rPr lang="ja-JP" altLang="en-US" dirty="0" smtClean="0">
                <a:latin typeface="HGPｺﾞｼｯｸE" panose="020B0900000000000000" pitchFamily="50" charset="-128"/>
                <a:ea typeface="HGPｺﾞｼｯｸE" panose="020B0900000000000000" pitchFamily="50" charset="-128"/>
              </a:rPr>
              <a:t>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12" name="Rectangle 102"/>
          <p:cNvSpPr/>
          <p:nvPr/>
        </p:nvSpPr>
        <p:spPr>
          <a:xfrm>
            <a:off x="543990" y="1438825"/>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）今後の医療需要の見込み</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ja-JP" altLang="en-US" dirty="0" smtClean="0">
                <a:solidFill>
                  <a:schemeClr val="tx2"/>
                </a:solidFill>
                <a:latin typeface="HGPｺﾞｼｯｸE" panose="020B0900000000000000" pitchFamily="50" charset="-128"/>
                <a:ea typeface="HGPｺﾞｼｯｸE" panose="020B0900000000000000" pitchFamily="50" charset="-128"/>
              </a:rPr>
              <a:t>）医療体制の概要</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）診療</a:t>
            </a:r>
            <a:r>
              <a:rPr lang="ja-JP" altLang="en-US" dirty="0">
                <a:solidFill>
                  <a:schemeClr val="tx2"/>
                </a:solidFill>
                <a:latin typeface="HGPｺﾞｼｯｸE" panose="020B0900000000000000" pitchFamily="50" charset="-128"/>
                <a:ea typeface="HGPｺﾞｼｯｸE" panose="020B0900000000000000" pitchFamily="50" charset="-128"/>
              </a:rPr>
              <a:t>実態の</a:t>
            </a:r>
            <a:r>
              <a:rPr lang="ja-JP" altLang="en-US" dirty="0" smtClean="0">
                <a:solidFill>
                  <a:schemeClr val="tx2"/>
                </a:solidFill>
                <a:latin typeface="HGPｺﾞｼｯｸE" panose="020B0900000000000000" pitchFamily="50" charset="-128"/>
                <a:ea typeface="HGPｺﾞｼｯｸE" panose="020B0900000000000000" pitchFamily="50" charset="-128"/>
              </a:rPr>
              <a:t>分析</a:t>
            </a:r>
            <a:r>
              <a:rPr lang="ja-JP" altLang="en-US" b="1" dirty="0" smtClean="0">
                <a:solidFill>
                  <a:schemeClr val="tx2"/>
                </a:solidFill>
                <a:latin typeface="HGPｺﾞｼｯｸE" panose="020B0900000000000000" pitchFamily="50" charset="-128"/>
                <a:ea typeface="HGPｺﾞｼｯｸE" panose="020B0900000000000000" pitchFamily="50" charset="-128"/>
              </a:rPr>
              <a:t>の結果</a:t>
            </a:r>
            <a:endParaRPr lang="ja-JP" altLang="en-US" dirty="0">
              <a:solidFill>
                <a:schemeClr val="tx2"/>
              </a:solidFill>
              <a:latin typeface="HGPｺﾞｼｯｸE" panose="020B0900000000000000" pitchFamily="50" charset="-128"/>
              <a:ea typeface="HGPｺﾞｼｯｸE" panose="020B0900000000000000" pitchFamily="50" charset="-128"/>
            </a:endParaRPr>
          </a:p>
        </p:txBody>
      </p:sp>
      <p:sp>
        <p:nvSpPr>
          <p:cNvPr id="17" name="Oval 64">
            <a:hlinkClick r:id="rId2" action="ppaction://hlinksldjump"/>
          </p:cNvPr>
          <p:cNvSpPr>
            <a:spLocks/>
          </p:cNvSpPr>
          <p:nvPr/>
        </p:nvSpPr>
        <p:spPr>
          <a:xfrm>
            <a:off x="242214" y="4981775"/>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5" name="テキスト ボックス 14"/>
          <p:cNvSpPr txBox="1"/>
          <p:nvPr/>
        </p:nvSpPr>
        <p:spPr>
          <a:xfrm>
            <a:off x="237383" y="4956096"/>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３</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smtClean="0">
                <a:latin typeface="HGPｺﾞｼｯｸE" panose="020B0900000000000000" pitchFamily="50" charset="-128"/>
                <a:ea typeface="HGPｺﾞｼｯｸE" panose="020B0900000000000000" pitchFamily="50" charset="-128"/>
              </a:rPr>
              <a:t>急性期</a:t>
            </a:r>
            <a:r>
              <a:rPr lang="ja-JP" altLang="en-US" sz="1200" dirty="0">
                <a:latin typeface="HGPｺﾞｼｯｸE" panose="020B0900000000000000" pitchFamily="50" charset="-128"/>
                <a:ea typeface="HGPｺﾞｼｯｸE" panose="020B0900000000000000" pitchFamily="50" charset="-128"/>
              </a:rPr>
              <a:t>（地域一般</a:t>
            </a:r>
            <a:r>
              <a:rPr lang="en-US" altLang="ja-JP" sz="1200" baseline="30000" dirty="0">
                <a:latin typeface="HGPｺﾞｼｯｸE" panose="020B0900000000000000" pitchFamily="50" charset="-128"/>
                <a:ea typeface="HGPｺﾞｼｯｸE" panose="020B0900000000000000" pitchFamily="50" charset="-128"/>
              </a:rPr>
              <a:t>※</a:t>
            </a:r>
            <a:r>
              <a:rPr lang="ja-JP" altLang="en-US" sz="1200" dirty="0">
                <a:latin typeface="HGPｺﾞｼｯｸE" panose="020B0900000000000000" pitchFamily="50" charset="-128"/>
                <a:ea typeface="HGPｺﾞｼｯｸE" panose="020B0900000000000000" pitchFamily="50" charset="-128"/>
              </a:rPr>
              <a:t>）</a:t>
            </a:r>
            <a:r>
              <a:rPr lang="ja-JP" altLang="en-US" dirty="0" smtClean="0">
                <a:latin typeface="HGPｺﾞｼｯｸE" panose="020B0900000000000000" pitchFamily="50" charset="-128"/>
                <a:ea typeface="HGPｺﾞｼｯｸE" panose="020B0900000000000000" pitchFamily="50" charset="-128"/>
              </a:rPr>
              <a:t>から回復期の概要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18" name="テキスト ボックス 17"/>
          <p:cNvSpPr txBox="1"/>
          <p:nvPr/>
        </p:nvSpPr>
        <p:spPr>
          <a:xfrm>
            <a:off x="4917895" y="1097890"/>
            <a:ext cx="4462206" cy="369332"/>
          </a:xfrm>
          <a:prstGeom prst="rect">
            <a:avLst/>
          </a:prstGeom>
          <a:noFill/>
        </p:spPr>
        <p:txBody>
          <a:bodyPr wrap="square" rtlCol="0">
            <a:spAutoFit/>
          </a:bodyPr>
          <a:lstStyle/>
          <a:p>
            <a:r>
              <a:rPr lang="en-US" altLang="ja-JP" dirty="0" smtClean="0">
                <a:solidFill>
                  <a:schemeClr val="bg1"/>
                </a:solidFill>
                <a:latin typeface="HGPｺﾞｼｯｸE" panose="020B0900000000000000" pitchFamily="50" charset="-128"/>
                <a:ea typeface="HGPｺﾞｼｯｸE" panose="020B0900000000000000" pitchFamily="50" charset="-128"/>
              </a:rPr>
              <a:t>4</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smtClean="0">
                <a:latin typeface="HGPｺﾞｼｯｸE" panose="020B0900000000000000" pitchFamily="50" charset="-128"/>
                <a:ea typeface="HGPｺﾞｼｯｸE" panose="020B0900000000000000" pitchFamily="50" charset="-128"/>
              </a:rPr>
              <a:t>長期療養（慢性期）の概要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19" name="Rectangle 102"/>
          <p:cNvSpPr/>
          <p:nvPr/>
        </p:nvSpPr>
        <p:spPr>
          <a:xfrm>
            <a:off x="546480" y="5299748"/>
            <a:ext cx="383086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）病床の現状</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（２）患者受療・医療提供状況</a:t>
            </a:r>
            <a:r>
              <a:rPr lang="ja-JP" altLang="en-US" dirty="0">
                <a:solidFill>
                  <a:schemeClr val="tx2"/>
                </a:solidFill>
                <a:latin typeface="HGPｺﾞｼｯｸE" panose="020B0900000000000000" pitchFamily="50" charset="-128"/>
                <a:ea typeface="HGPｺﾞｼｯｸE" panose="020B0900000000000000" pitchFamily="50" charset="-128"/>
              </a:rPr>
              <a:t>（</a:t>
            </a:r>
            <a:r>
              <a:rPr lang="en-US" altLang="ja-JP" dirty="0">
                <a:solidFill>
                  <a:schemeClr val="tx2"/>
                </a:solidFill>
                <a:latin typeface="HGPｺﾞｼｯｸE" panose="020B0900000000000000" pitchFamily="50" charset="-128"/>
                <a:ea typeface="HGPｺﾞｼｯｸE" panose="020B0900000000000000" pitchFamily="50" charset="-128"/>
              </a:rPr>
              <a:t>NDB</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（３）</a:t>
            </a:r>
            <a:r>
              <a:rPr lang="ja-JP" altLang="en-US" dirty="0">
                <a:solidFill>
                  <a:schemeClr val="tx2"/>
                </a:solidFill>
                <a:latin typeface="HGPｺﾞｼｯｸE" panose="020B0900000000000000" pitchFamily="50" charset="-128"/>
                <a:ea typeface="HGPｺﾞｼｯｸE" panose="020B0900000000000000" pitchFamily="50" charset="-128"/>
              </a:rPr>
              <a:t>現状と課題の</a:t>
            </a:r>
            <a:r>
              <a:rPr lang="ja-JP" altLang="en-US" dirty="0" smtClean="0">
                <a:solidFill>
                  <a:schemeClr val="tx2"/>
                </a:solidFill>
                <a:latin typeface="HGPｺﾞｼｯｸE" panose="020B0900000000000000" pitchFamily="50" charset="-128"/>
                <a:ea typeface="HGPｺﾞｼｯｸE" panose="020B0900000000000000" pitchFamily="50" charset="-128"/>
              </a:rPr>
              <a:t>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0" name="Rectangle 102"/>
          <p:cNvSpPr/>
          <p:nvPr/>
        </p:nvSpPr>
        <p:spPr>
          <a:xfrm>
            <a:off x="5098973" y="1451833"/>
            <a:ext cx="383086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）病床の現状</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（２）患者受療・医療提供状況</a:t>
            </a:r>
            <a:r>
              <a:rPr lang="ja-JP" altLang="en-US" dirty="0">
                <a:solidFill>
                  <a:schemeClr val="tx2"/>
                </a:solidFill>
                <a:latin typeface="HGPｺﾞｼｯｸE" panose="020B0900000000000000" pitchFamily="50" charset="-128"/>
                <a:ea typeface="HGPｺﾞｼｯｸE" panose="020B0900000000000000" pitchFamily="50" charset="-128"/>
              </a:rPr>
              <a:t>（</a:t>
            </a:r>
            <a:r>
              <a:rPr lang="en-US" altLang="ja-JP" dirty="0">
                <a:solidFill>
                  <a:schemeClr val="tx2"/>
                </a:solidFill>
                <a:latin typeface="HGPｺﾞｼｯｸE" panose="020B0900000000000000" pitchFamily="50" charset="-128"/>
                <a:ea typeface="HGPｺﾞｼｯｸE" panose="020B0900000000000000" pitchFamily="50" charset="-128"/>
              </a:rPr>
              <a:t>NDB</a:t>
            </a:r>
            <a:r>
              <a:rPr lang="ja-JP" altLang="en-US" dirty="0" smtClean="0">
                <a:solidFill>
                  <a:schemeClr val="tx2"/>
                </a:solidFill>
                <a:latin typeface="HGPｺﾞｼｯｸE" panose="020B0900000000000000" pitchFamily="50" charset="-128"/>
                <a:ea typeface="HGPｺﾞｼｯｸE" panose="020B0900000000000000" pitchFamily="50" charset="-128"/>
              </a:rPr>
              <a:t>）</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）現状と課題のまとめ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1" name="Oval 64">
            <a:hlinkClick r:id="rId2" action="ppaction://hlinksldjump"/>
          </p:cNvPr>
          <p:cNvSpPr>
            <a:spLocks/>
          </p:cNvSpPr>
          <p:nvPr/>
        </p:nvSpPr>
        <p:spPr>
          <a:xfrm>
            <a:off x="4891329" y="3179867"/>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4891329" y="3154188"/>
            <a:ext cx="4462206" cy="369332"/>
          </a:xfrm>
          <a:prstGeom prst="rect">
            <a:avLst/>
          </a:prstGeom>
          <a:noFill/>
        </p:spPr>
        <p:txBody>
          <a:bodyPr wrap="square" rtlCol="0">
            <a:spAutoFit/>
          </a:bodyPr>
          <a:lstStyle/>
          <a:p>
            <a:r>
              <a:rPr lang="en-US" altLang="ja-JP" dirty="0" smtClean="0">
                <a:solidFill>
                  <a:schemeClr val="bg1"/>
                </a:solidFill>
                <a:latin typeface="HGPｺﾞｼｯｸE" panose="020B0900000000000000" pitchFamily="50" charset="-128"/>
                <a:ea typeface="HGPｺﾞｼｯｸE" panose="020B0900000000000000" pitchFamily="50" charset="-128"/>
              </a:rPr>
              <a:t>5</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smtClean="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5057397" y="3561696"/>
            <a:ext cx="3830865"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en-US" altLang="ja-JP" dirty="0" smtClean="0">
                <a:solidFill>
                  <a:schemeClr val="tx2"/>
                </a:solidFill>
                <a:latin typeface="HGPｺﾞｼｯｸE" panose="020B0900000000000000" pitchFamily="50" charset="-128"/>
                <a:ea typeface="HGPｺﾞｼｯｸE" panose="020B0900000000000000" pitchFamily="50" charset="-128"/>
              </a:rPr>
              <a:t>2025</a:t>
            </a:r>
            <a:r>
              <a:rPr lang="ja-JP" altLang="en-US" dirty="0" smtClean="0">
                <a:solidFill>
                  <a:schemeClr val="tx2"/>
                </a:solidFill>
                <a:latin typeface="HGPｺﾞｼｯｸE" panose="020B0900000000000000" pitchFamily="50" charset="-128"/>
                <a:ea typeface="HGPｺﾞｼｯｸE" panose="020B0900000000000000" pitchFamily="50" charset="-128"/>
              </a:rPr>
              <a:t>年に各病院が検討している　</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　</a:t>
            </a:r>
            <a:r>
              <a:rPr lang="ja-JP" altLang="en-US" dirty="0" smtClean="0">
                <a:solidFill>
                  <a:schemeClr val="tx2"/>
                </a:solidFill>
                <a:latin typeface="HGPｺﾞｼｯｸE" panose="020B0900000000000000" pitchFamily="50" charset="-128"/>
                <a:ea typeface="HGPｺﾞｼｯｸE" panose="020B0900000000000000" pitchFamily="50" charset="-128"/>
              </a:rPr>
              <a:t>　医療機能・病床機能</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（２）目標とする指標（案）</a:t>
            </a:r>
            <a:endParaRPr lang="en-US" altLang="ja-JP" dirty="0" smtClean="0">
              <a:solidFill>
                <a:schemeClr val="tx2"/>
              </a:solidFill>
              <a:latin typeface="HGPｺﾞｼｯｸE" panose="020B0900000000000000" pitchFamily="50" charset="-128"/>
              <a:ea typeface="HGPｺﾞｼｯｸE" panose="020B0900000000000000" pitchFamily="50" charset="-128"/>
            </a:endParaRPr>
          </a:p>
        </p:txBody>
      </p:sp>
      <p:sp>
        <p:nvSpPr>
          <p:cNvPr id="25" name="テキスト ボックス 10">
            <a:extLst>
              <a:ext uri="{FF2B5EF4-FFF2-40B4-BE49-F238E27FC236}">
                <a16:creationId xmlns:a16="http://schemas.microsoft.com/office/drawing/2014/main" xmlns="" id="{8957656B-6DE6-44E0-85D6-7CF39E5B6647}"/>
              </a:ext>
            </a:extLst>
          </p:cNvPr>
          <p:cNvSpPr txBox="1"/>
          <p:nvPr/>
        </p:nvSpPr>
        <p:spPr>
          <a:xfrm>
            <a:off x="556125" y="4512725"/>
            <a:ext cx="340349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a:rPr>
              <a:t>※</a:t>
            </a:r>
            <a:r>
              <a:rPr lang="ja-JP" altLang="en-US" sz="1200" kern="100" dirty="0" smtClean="0">
                <a:effectLst/>
                <a:latin typeface="Meiryo UI" panose="020B0604030504040204" pitchFamily="50" charset="-128"/>
                <a:ea typeface="Meiryo UI" panose="020B0604030504040204" pitchFamily="50" charset="-128"/>
                <a:cs typeface="Times New Roman"/>
              </a:rPr>
              <a:t>急性期一般入院基本料（旧７対１、</a:t>
            </a:r>
            <a:r>
              <a:rPr lang="en-US" altLang="ja-JP" sz="1200" kern="100" dirty="0" smtClean="0">
                <a:effectLst/>
                <a:latin typeface="Meiryo UI" panose="020B0604030504040204" pitchFamily="50" charset="-128"/>
                <a:ea typeface="Meiryo UI" panose="020B0604030504040204" pitchFamily="50" charset="-128"/>
                <a:cs typeface="Times New Roman"/>
              </a:rPr>
              <a:t>10</a:t>
            </a:r>
            <a:r>
              <a:rPr lang="ja-JP" altLang="en-US" sz="1200" kern="100" dirty="0" smtClean="0">
                <a:effectLst/>
                <a:latin typeface="Meiryo UI" panose="020B0604030504040204" pitchFamily="50" charset="-128"/>
                <a:ea typeface="Meiryo UI" panose="020B0604030504040204" pitchFamily="50" charset="-128"/>
                <a:cs typeface="Times New Roman"/>
              </a:rPr>
              <a:t>対１）</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8" name="テキスト ボックス 10">
            <a:extLst>
              <a:ext uri="{FF2B5EF4-FFF2-40B4-BE49-F238E27FC236}">
                <a16:creationId xmlns:a16="http://schemas.microsoft.com/office/drawing/2014/main" xmlns="" id="{8957656B-6DE6-44E0-85D6-7CF39E5B6647}"/>
              </a:ext>
            </a:extLst>
          </p:cNvPr>
          <p:cNvSpPr txBox="1"/>
          <p:nvPr/>
        </p:nvSpPr>
        <p:spPr>
          <a:xfrm>
            <a:off x="574351" y="6383229"/>
            <a:ext cx="328808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地域</a:t>
            </a:r>
            <a:r>
              <a:rPr lang="ja-JP" altLang="en-US" sz="1200" kern="100" dirty="0" smtClean="0">
                <a:effectLst/>
                <a:latin typeface="Meiryo UI" panose="020B0604030504040204" pitchFamily="50" charset="-128"/>
                <a:ea typeface="Meiryo UI" panose="020B0604030504040204" pitchFamily="50" charset="-128"/>
                <a:cs typeface="Times New Roman"/>
              </a:rPr>
              <a:t>一般入院基本料（旧</a:t>
            </a:r>
            <a:r>
              <a:rPr lang="en-US" altLang="ja-JP" sz="1200" kern="100" dirty="0" smtClean="0">
                <a:effectLst/>
                <a:latin typeface="Meiryo UI" panose="020B0604030504040204" pitchFamily="50" charset="-128"/>
                <a:ea typeface="Meiryo UI" panose="020B0604030504040204" pitchFamily="50" charset="-128"/>
                <a:cs typeface="Times New Roman"/>
              </a:rPr>
              <a:t>13</a:t>
            </a:r>
            <a:r>
              <a:rPr lang="ja-JP" altLang="en-US" sz="1200" kern="100" dirty="0" smtClean="0">
                <a:effectLst/>
                <a:latin typeface="Meiryo UI" panose="020B0604030504040204" pitchFamily="50" charset="-128"/>
                <a:ea typeface="Meiryo UI" panose="020B0604030504040204" pitchFamily="50" charset="-128"/>
                <a:cs typeface="Times New Roman"/>
              </a:rPr>
              <a:t>対１、</a:t>
            </a:r>
            <a:r>
              <a:rPr lang="en-US" altLang="ja-JP" sz="1200" kern="100" dirty="0">
                <a:latin typeface="Meiryo UI" panose="020B0604030504040204" pitchFamily="50" charset="-128"/>
                <a:ea typeface="Meiryo UI" panose="020B0604030504040204" pitchFamily="50" charset="-128"/>
                <a:cs typeface="Times New Roman"/>
              </a:rPr>
              <a:t>15</a:t>
            </a:r>
            <a:r>
              <a:rPr lang="ja-JP" altLang="en-US" sz="1200" kern="100" dirty="0" smtClean="0">
                <a:effectLst/>
                <a:latin typeface="Meiryo UI" panose="020B0604030504040204" pitchFamily="50" charset="-128"/>
                <a:ea typeface="Meiryo UI" panose="020B0604030504040204" pitchFamily="50" charset="-128"/>
                <a:cs typeface="Times New Roman"/>
              </a:rPr>
              <a:t>対１）</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4"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9008179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600" y="4551868"/>
            <a:ext cx="4201930" cy="2207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2406272"/>
            <a:ext cx="4316413" cy="180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09442"/>
            <a:ext cx="4668911" cy="2139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20</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145072" y="548680"/>
            <a:ext cx="8891424" cy="1058869"/>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「療養病棟入院基本料」の自己完結率は</a:t>
            </a:r>
            <a:r>
              <a:rPr lang="en-US" altLang="ja-JP" sz="2200" dirty="0">
                <a:latin typeface="HGP創英角ｺﾞｼｯｸUB" panose="020B0900000000000000" pitchFamily="50" charset="-128"/>
                <a:ea typeface="HGP創英角ｺﾞｼｯｸUB" panose="020B0900000000000000" pitchFamily="50" charset="-128"/>
              </a:rPr>
              <a:t>86.5</a:t>
            </a:r>
            <a:r>
              <a:rPr lang="ja-JP" altLang="en-US" sz="2200" dirty="0" smtClean="0">
                <a:latin typeface="HGP創英角ｺﾞｼｯｸUB" panose="020B0900000000000000" pitchFamily="50" charset="-128"/>
                <a:ea typeface="HGP創英角ｺﾞｼｯｸUB" panose="020B0900000000000000" pitchFamily="50" charset="-128"/>
              </a:rPr>
              <a:t>％と高く、流入超過の傾向が</a:t>
            </a:r>
            <a:endParaRPr lang="en-US" altLang="ja-JP" sz="2200" dirty="0" smtClean="0">
              <a:latin typeface="HGP創英角ｺﾞｼｯｸUB" panose="020B0900000000000000" pitchFamily="50" charset="-128"/>
              <a:ea typeface="HGP創英角ｺﾞｼｯｸUB" panose="020B0900000000000000" pitchFamily="50" charset="-128"/>
            </a:endParaRPr>
          </a:p>
          <a:p>
            <a:pPr algn="l"/>
            <a:r>
              <a:rPr lang="ja-JP" altLang="en-US" sz="2200" dirty="0" smtClean="0">
                <a:latin typeface="HGP創英角ｺﾞｼｯｸUB" panose="020B0900000000000000" pitchFamily="50" charset="-128"/>
                <a:ea typeface="HGP創英角ｺﾞｼｯｸUB" panose="020B0900000000000000" pitchFamily="50" charset="-128"/>
              </a:rPr>
              <a:t>見られるが、「障害者施設等入院基本料」については自己完結率も低く、流出超過となっている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6"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3" y="36273"/>
            <a:ext cx="8891424"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長期療養（慢性期）の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3"/>
          <p:cNvSpPr txBox="1">
            <a:spLocks noChangeArrowheads="1"/>
          </p:cNvSpPr>
          <p:nvPr/>
        </p:nvSpPr>
        <p:spPr bwMode="auto">
          <a:xfrm>
            <a:off x="-5376" y="1607549"/>
            <a:ext cx="302875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〇入院</a:t>
            </a:r>
            <a:r>
              <a:rPr lang="ja-JP" altLang="en-US" sz="2000" dirty="0">
                <a:latin typeface="HGP創英角ｺﾞｼｯｸUB" panose="020B0900000000000000" pitchFamily="50" charset="-128"/>
                <a:ea typeface="HGP創英角ｺﾞｼｯｸUB" panose="020B0900000000000000" pitchFamily="50" charset="-128"/>
              </a:rPr>
              <a:t>基本料別の</a:t>
            </a:r>
            <a:r>
              <a:rPr lang="ja-JP" altLang="en-US" sz="2000" dirty="0" smtClean="0">
                <a:latin typeface="HGP創英角ｺﾞｼｯｸUB" panose="020B0900000000000000" pitchFamily="50" charset="-128"/>
                <a:ea typeface="HGP創英角ｺﾞｼｯｸUB" panose="020B0900000000000000" pitchFamily="50" charset="-128"/>
              </a:rPr>
              <a:t>状況</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19" name="テキスト ボックス 3"/>
          <p:cNvSpPr txBox="1">
            <a:spLocks noChangeArrowheads="1"/>
          </p:cNvSpPr>
          <p:nvPr/>
        </p:nvSpPr>
        <p:spPr bwMode="auto">
          <a:xfrm>
            <a:off x="243643" y="1908349"/>
            <a:ext cx="229587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359749" y="4332661"/>
            <a:ext cx="29725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（２）医療提供状況</a:t>
            </a:r>
            <a:r>
              <a:rPr lang="en-US" altLang="ja-JP" dirty="0" smtClean="0">
                <a:latin typeface="HGP創英角ｺﾞｼｯｸUB" panose="020B0900000000000000" pitchFamily="50" charset="-128"/>
                <a:ea typeface="HGP創英角ｺﾞｼｯｸUB" panose="020B0900000000000000" pitchFamily="50" charset="-128"/>
              </a:rPr>
              <a:t>(SCR)</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20" name="テキスト ボックス 10">
            <a:extLst>
              <a:ext uri="{FF2B5EF4-FFF2-40B4-BE49-F238E27FC236}">
                <a16:creationId xmlns="" xmlns:a16="http://schemas.microsoft.com/office/drawing/2014/main" id="{8957656B-6DE6-44E0-85D6-7CF39E5B6647}"/>
              </a:ext>
            </a:extLst>
          </p:cNvPr>
          <p:cNvSpPr txBox="1"/>
          <p:nvPr/>
        </p:nvSpPr>
        <p:spPr>
          <a:xfrm>
            <a:off x="4092355" y="4210789"/>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sp>
        <p:nvSpPr>
          <p:cNvPr id="21" name="テキスト ボックス 10">
            <a:extLst>
              <a:ext uri="{FF2B5EF4-FFF2-40B4-BE49-F238E27FC236}">
                <a16:creationId xmlns="" xmlns:a16="http://schemas.microsoft.com/office/drawing/2014/main" id="{8957656B-6DE6-44E0-85D6-7CF39E5B6647}"/>
              </a:ext>
            </a:extLst>
          </p:cNvPr>
          <p:cNvSpPr txBox="1"/>
          <p:nvPr/>
        </p:nvSpPr>
        <p:spPr>
          <a:xfrm>
            <a:off x="4076553" y="6581001"/>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2-5</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医療圏における医療提供状況（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p>
        </p:txBody>
      </p:sp>
      <p:sp>
        <p:nvSpPr>
          <p:cNvPr id="18" name="角丸四角形 17"/>
          <p:cNvSpPr/>
          <p:nvPr/>
        </p:nvSpPr>
        <p:spPr>
          <a:xfrm>
            <a:off x="4168238" y="4734508"/>
            <a:ext cx="1267857" cy="1646820"/>
          </a:xfrm>
          <a:prstGeom prst="roundRect">
            <a:avLst>
              <a:gd name="adj" fmla="val 11679"/>
            </a:avLst>
          </a:prstGeom>
          <a:noFill/>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cxnSp>
        <p:nvCxnSpPr>
          <p:cNvPr id="14" name="直線コネクタ 13"/>
          <p:cNvCxnSpPr/>
          <p:nvPr/>
        </p:nvCxnSpPr>
        <p:spPr>
          <a:xfrm>
            <a:off x="4655613" y="4725144"/>
            <a:ext cx="0" cy="1656184"/>
          </a:xfrm>
          <a:prstGeom prst="line">
            <a:avLst/>
          </a:prstGeom>
          <a:ln w="762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7308304" y="2167835"/>
            <a:ext cx="0" cy="18002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7515107" y="2186593"/>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5866658" y="2167835"/>
            <a:ext cx="1369984"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5" name="直線コネクタ 24"/>
          <p:cNvCxnSpPr/>
          <p:nvPr/>
        </p:nvCxnSpPr>
        <p:spPr>
          <a:xfrm flipV="1">
            <a:off x="3635896" y="2209443"/>
            <a:ext cx="720080" cy="5714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943384" y="1685886"/>
            <a:ext cx="2266338" cy="523556"/>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r>
              <a:rPr lang="ja-JP" altLang="en-US" sz="1200" dirty="0" smtClean="0"/>
              <a:t>療養病棟入院基本料の</a:t>
            </a:r>
            <a:r>
              <a:rPr kumimoji="1" lang="ja-JP" altLang="en-US" sz="1200" dirty="0" smtClean="0"/>
              <a:t>自己完結率は</a:t>
            </a:r>
            <a:r>
              <a:rPr kumimoji="1" lang="ja-JP" altLang="en-US" sz="1200" u="sng" dirty="0" smtClean="0">
                <a:solidFill>
                  <a:srgbClr val="FF0000"/>
                </a:solidFill>
                <a:latin typeface="+mn-ea"/>
              </a:rPr>
              <a:t>「</a:t>
            </a:r>
            <a:r>
              <a:rPr lang="en-US" altLang="ja-JP" sz="1200" u="sng" dirty="0">
                <a:solidFill>
                  <a:srgbClr val="FF0000"/>
                </a:solidFill>
                <a:latin typeface="+mn-ea"/>
              </a:rPr>
              <a:t>86.5</a:t>
            </a:r>
            <a:r>
              <a:rPr kumimoji="1" lang="ja-JP" altLang="en-US" sz="1200" u="sng" dirty="0" smtClean="0">
                <a:solidFill>
                  <a:srgbClr val="FF0000"/>
                </a:solidFill>
                <a:latin typeface="+mn-ea"/>
              </a:rPr>
              <a:t>％</a:t>
            </a:r>
            <a:r>
              <a:rPr kumimoji="1" lang="ja-JP" altLang="en-US" sz="1200" dirty="0" smtClean="0">
                <a:solidFill>
                  <a:srgbClr val="FF0000"/>
                </a:solidFill>
                <a:latin typeface="+mn-ea"/>
              </a:rPr>
              <a:t>」</a:t>
            </a:r>
            <a:endParaRPr kumimoji="1" lang="ja-JP" altLang="en-US" sz="1200" dirty="0">
              <a:solidFill>
                <a:srgbClr val="FF0000"/>
              </a:solidFill>
              <a:latin typeface="+mn-ea"/>
            </a:endParaRPr>
          </a:p>
        </p:txBody>
      </p:sp>
    </p:spTree>
    <p:extLst>
      <p:ext uri="{BB962C8B-B14F-4D97-AF65-F5344CB8AC3E}">
        <p14:creationId xmlns:p14="http://schemas.microsoft.com/office/powerpoint/2010/main" val="432313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21</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4</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長期療養（慢性期）の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現状と課題の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まとめ</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8" name="角丸四角形 7"/>
          <p:cNvSpPr/>
          <p:nvPr/>
        </p:nvSpPr>
        <p:spPr>
          <a:xfrm>
            <a:off x="543066" y="1267015"/>
            <a:ext cx="8201884" cy="3530414"/>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〇</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多く</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の入院料において人口</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10</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万当たりの病床数は府平均より多く</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自己完結率</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や</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SCR</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も高くなって</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いる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b="1"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今後の需要に対応した病床機能分化を図っていくためには、療養病床の介護施</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設への転換の状況等にも留意しながら、検討していく必要がある。</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009051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245" y="2334696"/>
            <a:ext cx="6200775"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22</a:t>
            </a:fld>
            <a:endParaRPr kumimoji="1" lang="ja-JP" altLang="en-US" sz="1800" dirty="0">
              <a:solidFill>
                <a:schemeClr val="tx1"/>
              </a:solidFill>
            </a:endParaRPr>
          </a:p>
        </p:txBody>
      </p:sp>
      <p:sp>
        <p:nvSpPr>
          <p:cNvPr id="9" name="テキスト ボックス 3"/>
          <p:cNvSpPr txBox="1">
            <a:spLocks noChangeArrowheads="1"/>
          </p:cNvSpPr>
          <p:nvPr/>
        </p:nvSpPr>
        <p:spPr bwMode="auto">
          <a:xfrm>
            <a:off x="396898" y="1838837"/>
            <a:ext cx="77510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a:latin typeface="HGP創英角ｺﾞｼｯｸUB" panose="020B0900000000000000" pitchFamily="50" charset="-128"/>
                <a:ea typeface="HGP創英角ｺﾞｼｯｸUB" panose="020B0900000000000000" pitchFamily="50" charset="-128"/>
              </a:rPr>
              <a:t>１　病院自身が将来担うべきと回答している病床</a:t>
            </a:r>
            <a:r>
              <a:rPr lang="ja-JP" altLang="en-US" sz="2000" dirty="0" smtClean="0">
                <a:latin typeface="HGP創英角ｺﾞｼｯｸUB" panose="020B0900000000000000" pitchFamily="50" charset="-128"/>
                <a:ea typeface="HGP創英角ｺﾞｼｯｸUB" panose="020B0900000000000000" pitchFamily="50" charset="-128"/>
              </a:rPr>
              <a:t>機能</a:t>
            </a:r>
            <a:endParaRPr lang="ja-JP" altLang="en-US" sz="20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4"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4" name="角丸四角形 3"/>
          <p:cNvSpPr/>
          <p:nvPr/>
        </p:nvSpPr>
        <p:spPr>
          <a:xfrm>
            <a:off x="1431035" y="4610597"/>
            <a:ext cx="1926705" cy="134199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5" name="テキスト ボックス 4"/>
          <p:cNvSpPr txBox="1"/>
          <p:nvPr/>
        </p:nvSpPr>
        <p:spPr>
          <a:xfrm>
            <a:off x="1457899" y="5979007"/>
            <a:ext cx="1818202" cy="584775"/>
          </a:xfrm>
          <a:prstGeom prst="rect">
            <a:avLst/>
          </a:prstGeom>
          <a:noFill/>
        </p:spPr>
        <p:txBody>
          <a:bodyPr wrap="square" rtlCol="0">
            <a:spAutoFit/>
          </a:bodyPr>
          <a:lstStyle/>
          <a:p>
            <a:pPr algn="ctr"/>
            <a:r>
              <a:rPr lang="ja-JP" altLang="en-US" sz="1600" dirty="0" smtClean="0">
                <a:latin typeface="HG丸ｺﾞｼｯｸM-PRO" panose="020F0600000000000000" pitchFamily="50" charset="-128"/>
                <a:ea typeface="HG丸ｺﾞｼｯｸM-PRO" panose="020F0600000000000000" pitchFamily="50" charset="-128"/>
              </a:rPr>
              <a:t>公立・公的に</a:t>
            </a:r>
            <a:endParaRPr lang="en-US" altLang="ja-JP" sz="1600" dirty="0" smtClean="0">
              <a:latin typeface="HG丸ｺﾞｼｯｸM-PRO" panose="020F0600000000000000" pitchFamily="50" charset="-128"/>
              <a:ea typeface="HG丸ｺﾞｼｯｸM-PRO" panose="020F0600000000000000" pitchFamily="50" charset="-128"/>
            </a:endParaRPr>
          </a:p>
          <a:p>
            <a:pPr algn="ctr"/>
            <a:r>
              <a:rPr lang="ja-JP" altLang="en-US" sz="1600" dirty="0" smtClean="0">
                <a:latin typeface="HG丸ｺﾞｼｯｸM-PRO" panose="020F0600000000000000" pitchFamily="50" charset="-128"/>
                <a:ea typeface="HG丸ｺﾞｼｯｸM-PRO" panose="020F0600000000000000" pitchFamily="50" charset="-128"/>
              </a:rPr>
              <a:t>望まれている機能</a:t>
            </a:r>
            <a:endParaRPr kumimoji="1" lang="ja-JP" altLang="en-US" sz="1600" dirty="0">
              <a:latin typeface="HG丸ｺﾞｼｯｸM-PRO" panose="020F0600000000000000" pitchFamily="50" charset="-128"/>
              <a:ea typeface="HG丸ｺﾞｼｯｸM-PRO" panose="020F0600000000000000" pitchFamily="50" charset="-128"/>
            </a:endParaRPr>
          </a:p>
        </p:txBody>
      </p:sp>
      <p:sp>
        <p:nvSpPr>
          <p:cNvPr id="13" name="角丸四角形 12"/>
          <p:cNvSpPr/>
          <p:nvPr/>
        </p:nvSpPr>
        <p:spPr>
          <a:xfrm>
            <a:off x="3448569" y="4581128"/>
            <a:ext cx="1907722" cy="2027413"/>
          </a:xfrm>
          <a:prstGeom prst="roundRect">
            <a:avLst/>
          </a:prstGeom>
          <a:noFill/>
          <a:ln>
            <a:solidFill>
              <a:srgbClr val="FF0000"/>
            </a:solidFill>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4" name="テキスト ボックス 13"/>
          <p:cNvSpPr txBox="1"/>
          <p:nvPr/>
        </p:nvSpPr>
        <p:spPr>
          <a:xfrm>
            <a:off x="3490197" y="6025172"/>
            <a:ext cx="1818202" cy="492443"/>
          </a:xfrm>
          <a:prstGeom prst="rect">
            <a:avLst/>
          </a:prstGeom>
          <a:noFill/>
        </p:spPr>
        <p:txBody>
          <a:bodyPr wrap="square" rtlCol="0">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病床数の必要量で想定される</a:t>
            </a:r>
            <a:r>
              <a:rPr lang="ja-JP" altLang="en-US" sz="1400" dirty="0" smtClean="0">
                <a:latin typeface="HG丸ｺﾞｼｯｸM-PRO" panose="020F0600000000000000" pitchFamily="50" charset="-128"/>
                <a:ea typeface="HG丸ｺﾞｼｯｸM-PRO" panose="020F0600000000000000" pitchFamily="50" charset="-128"/>
              </a:rPr>
              <a:t>回復期機能</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21" name="テキスト ボックス 10">
            <a:extLst>
              <a:ext uri="{FF2B5EF4-FFF2-40B4-BE49-F238E27FC236}">
                <a16:creationId xmlns="" xmlns:a16="http://schemas.microsoft.com/office/drawing/2014/main" id="{8957656B-6DE6-44E0-85D6-7CF39E5B6647}"/>
              </a:ext>
            </a:extLst>
          </p:cNvPr>
          <p:cNvSpPr txBox="1"/>
          <p:nvPr/>
        </p:nvSpPr>
        <p:spPr>
          <a:xfrm>
            <a:off x="4325797" y="6608541"/>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7" name="タイトル 1">
            <a:extLst>
              <a:ext uri="{FF2B5EF4-FFF2-40B4-BE49-F238E27FC236}">
                <a16:creationId xmlns="" xmlns:a16="http://schemas.microsoft.com/office/drawing/2014/main" id="{77D78C8B-7190-4F9F-BF24-FAD4DFE9F181}"/>
              </a:ext>
            </a:extLst>
          </p:cNvPr>
          <p:cNvSpPr txBox="1">
            <a:spLocks/>
          </p:cNvSpPr>
          <p:nvPr/>
        </p:nvSpPr>
        <p:spPr>
          <a:xfrm>
            <a:off x="134587" y="815184"/>
            <a:ext cx="8874826" cy="88562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多くの民間等では、「回復期」「慢性期」「訪問診療等」について、将来担うべき機能と回答している</a:t>
            </a:r>
            <a:endParaRPr lang="en-US" altLang="ja-JP" sz="2200" dirty="0" smtClean="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47215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293" y="2658222"/>
            <a:ext cx="6813413" cy="3565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23</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89661" y="787167"/>
            <a:ext cx="9012299" cy="1174493"/>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政策</a:t>
            </a:r>
            <a:r>
              <a:rPr lang="ja-JP" altLang="en-US" sz="2200" dirty="0">
                <a:latin typeface="HGP創英角ｺﾞｼｯｸUB" panose="020B0900000000000000" pitchFamily="50" charset="-128"/>
                <a:ea typeface="HGP創英角ｺﾞｼｯｸUB" panose="020B0900000000000000" pitchFamily="50" charset="-128"/>
              </a:rPr>
              <a:t>医療が含まれる診療</a:t>
            </a:r>
            <a:r>
              <a:rPr lang="ja-JP" altLang="en-US" sz="2200" dirty="0" smtClean="0">
                <a:latin typeface="HGP創英角ｺﾞｼｯｸUB" panose="020B0900000000000000" pitchFamily="50" charset="-128"/>
                <a:ea typeface="HGP創英角ｺﾞｼｯｸUB" panose="020B0900000000000000" pitchFamily="50" charset="-128"/>
              </a:rPr>
              <a:t>機能の中で、「救急</a:t>
            </a:r>
            <a:r>
              <a:rPr lang="ja-JP" altLang="en-US" sz="2200" dirty="0">
                <a:latin typeface="HGP創英角ｺﾞｼｯｸUB" panose="020B0900000000000000" pitchFamily="50" charset="-128"/>
                <a:ea typeface="HGP創英角ｺﾞｼｯｸUB" panose="020B0900000000000000" pitchFamily="50" charset="-128"/>
              </a:rPr>
              <a:t>医療」「災害医療</a:t>
            </a:r>
            <a:r>
              <a:rPr lang="ja-JP" altLang="en-US" sz="2200" dirty="0" smtClean="0">
                <a:latin typeface="HGP創英角ｺﾞｼｯｸUB" panose="020B0900000000000000" pitchFamily="50" charset="-128"/>
                <a:ea typeface="HGP創英角ｺﾞｼｯｸUB" panose="020B0900000000000000" pitchFamily="50" charset="-128"/>
              </a:rPr>
              <a:t>」については、公立・公的医療機関に加え、民間等医療機関においても将来担うべき診療機能であるとの回答数が多かった</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4"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 xmlns:a16="http://schemas.microsoft.com/office/drawing/2014/main" id="{8957656B-6DE6-44E0-85D6-7CF39E5B6647}"/>
              </a:ext>
            </a:extLst>
          </p:cNvPr>
          <p:cNvSpPr txBox="1"/>
          <p:nvPr/>
        </p:nvSpPr>
        <p:spPr>
          <a:xfrm>
            <a:off x="4290374" y="6571697"/>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0" name="テキスト ボックス 19">
            <a:extLst>
              <a:ext uri="{FF2B5EF4-FFF2-40B4-BE49-F238E27FC236}">
                <a16:creationId xmlns="" xmlns:a16="http://schemas.microsoft.com/office/drawing/2014/main" id="{8957656B-6DE6-44E0-85D6-7CF39E5B6647}"/>
              </a:ext>
            </a:extLst>
          </p:cNvPr>
          <p:cNvSpPr txBox="1"/>
          <p:nvPr/>
        </p:nvSpPr>
        <p:spPr>
          <a:xfrm>
            <a:off x="609880" y="6104450"/>
            <a:ext cx="8119530"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「現状」は、第７次大阪府医療計画の策定にあたり、医療機能情報提供制度に係る医療機関調査等の結果をとりまとめたもの。</a:t>
            </a:r>
            <a:endParaRPr lang="en-US" altLang="ja-JP" sz="12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 「</a:t>
            </a:r>
            <a:r>
              <a:rPr lang="ja-JP" altLang="en-US" sz="1200" kern="100" dirty="0">
                <a:latin typeface="Meiryo UI" panose="020B0604030504040204" pitchFamily="50" charset="-128"/>
                <a:ea typeface="Meiryo UI" panose="020B0604030504040204" pitchFamily="50" charset="-128"/>
                <a:cs typeface="Times New Roman"/>
              </a:rPr>
              <a:t>将来</a:t>
            </a:r>
            <a:r>
              <a:rPr lang="ja-JP" altLang="en-US" sz="1200" kern="100" dirty="0" smtClean="0">
                <a:latin typeface="Meiryo UI" panose="020B0604030504040204" pitchFamily="50" charset="-128"/>
                <a:ea typeface="Meiryo UI" panose="020B0604030504040204" pitchFamily="50" charset="-128"/>
                <a:cs typeface="Times New Roman"/>
              </a:rPr>
              <a:t>」は、特に定義を定めていない</a:t>
            </a:r>
            <a:r>
              <a:rPr lang="ja-JP" altLang="en-US" sz="1200" kern="100" dirty="0">
                <a:latin typeface="Meiryo UI" panose="020B0604030504040204" pitchFamily="50" charset="-128"/>
                <a:ea typeface="Meiryo UI" panose="020B0604030504040204" pitchFamily="50" charset="-128"/>
                <a:cs typeface="Times New Roman"/>
              </a:rPr>
              <a:t>ため</a:t>
            </a:r>
            <a:r>
              <a:rPr lang="ja-JP" altLang="en-US" sz="1200" kern="100" dirty="0" smtClean="0">
                <a:latin typeface="Meiryo UI" panose="020B0604030504040204" pitchFamily="50" charset="-128"/>
                <a:ea typeface="Meiryo UI" panose="020B0604030504040204" pitchFamily="50" charset="-128"/>
                <a:cs typeface="Times New Roman"/>
              </a:rPr>
              <a:t>、比較には留意が必要。</a:t>
            </a:r>
            <a:endParaRPr lang="en-US" altLang="ja-JP" sz="1200" kern="100" dirty="0" smtClean="0">
              <a:latin typeface="Meiryo UI" panose="020B0604030504040204" pitchFamily="50" charset="-128"/>
              <a:ea typeface="Meiryo UI" panose="020B0604030504040204" pitchFamily="50" charset="-128"/>
              <a:cs typeface="Times New Roman"/>
            </a:endParaRPr>
          </a:p>
        </p:txBody>
      </p:sp>
      <p:sp>
        <p:nvSpPr>
          <p:cNvPr id="18" name="角丸四角形 17"/>
          <p:cNvSpPr/>
          <p:nvPr/>
        </p:nvSpPr>
        <p:spPr>
          <a:xfrm>
            <a:off x="4186314" y="2564904"/>
            <a:ext cx="2239862" cy="473768"/>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pPr algn="ctr"/>
            <a:r>
              <a:rPr kumimoji="1" lang="ja-JP" altLang="en-US" sz="1200" dirty="0" smtClean="0">
                <a:latin typeface="+mn-ea"/>
              </a:rPr>
              <a:t>政策医療</a:t>
            </a:r>
            <a:endParaRPr kumimoji="1" lang="en-US" altLang="ja-JP" sz="1200" dirty="0" smtClean="0">
              <a:latin typeface="+mn-ea"/>
            </a:endParaRPr>
          </a:p>
          <a:p>
            <a:pPr algn="ctr"/>
            <a:r>
              <a:rPr lang="ja-JP" altLang="en-US" sz="1200" dirty="0" smtClean="0">
                <a:latin typeface="+mn-ea"/>
              </a:rPr>
              <a:t>が含まれる診療機能</a:t>
            </a:r>
            <a:endParaRPr kumimoji="1" lang="ja-JP" altLang="en-US" sz="1200" dirty="0">
              <a:latin typeface="+mn-ea"/>
            </a:endParaRPr>
          </a:p>
        </p:txBody>
      </p:sp>
      <p:cxnSp>
        <p:nvCxnSpPr>
          <p:cNvPr id="19" name="直線コネクタ 18"/>
          <p:cNvCxnSpPr/>
          <p:nvPr/>
        </p:nvCxnSpPr>
        <p:spPr>
          <a:xfrm flipH="1">
            <a:off x="3934641" y="2674806"/>
            <a:ext cx="4002" cy="3211795"/>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4512623" y="3212976"/>
            <a:ext cx="1092530" cy="2744472"/>
          </a:xfrm>
          <a:prstGeom prst="roundRect">
            <a:avLst/>
          </a:prstGeom>
          <a:noFill/>
          <a:ln w="38100">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4" name="テキスト ボックス 3"/>
          <p:cNvSpPr txBox="1">
            <a:spLocks noChangeArrowheads="1"/>
          </p:cNvSpPr>
          <p:nvPr/>
        </p:nvSpPr>
        <p:spPr bwMode="auto">
          <a:xfrm>
            <a:off x="437369" y="1989805"/>
            <a:ext cx="77510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２</a:t>
            </a:r>
            <a:r>
              <a:rPr lang="ja-JP" altLang="en-US" sz="2000" dirty="0">
                <a:latin typeface="HGP創英角ｺﾞｼｯｸUB" panose="020B0900000000000000" pitchFamily="50" charset="-128"/>
                <a:ea typeface="HGP創英角ｺﾞｼｯｸUB" panose="020B0900000000000000" pitchFamily="50" charset="-128"/>
              </a:rPr>
              <a:t>　</a:t>
            </a:r>
            <a:r>
              <a:rPr lang="ja-JP" altLang="en-US" sz="2000" dirty="0" smtClean="0">
                <a:latin typeface="HGP創英角ｺﾞｼｯｸUB" panose="020B0900000000000000" pitchFamily="50" charset="-128"/>
                <a:ea typeface="HGP創英角ｺﾞｼｯｸUB" panose="020B0900000000000000" pitchFamily="50" charset="-128"/>
              </a:rPr>
              <a:t>将来</a:t>
            </a:r>
            <a:r>
              <a:rPr lang="ja-JP" altLang="en-US" sz="2000" dirty="0">
                <a:latin typeface="HGP創英角ｺﾞｼｯｸUB" panose="020B0900000000000000" pitchFamily="50" charset="-128"/>
                <a:ea typeface="HGP創英角ｺﾞｼｯｸUB" panose="020B0900000000000000" pitchFamily="50" charset="-128"/>
              </a:rPr>
              <a:t>担うべきと回答して</a:t>
            </a:r>
            <a:r>
              <a:rPr lang="ja-JP" altLang="en-US" sz="2000" dirty="0" smtClean="0">
                <a:latin typeface="HGP創英角ｺﾞｼｯｸUB" panose="020B0900000000000000" pitchFamily="50" charset="-128"/>
                <a:ea typeface="HGP創英角ｺﾞｼｯｸUB" panose="020B0900000000000000" pitchFamily="50" charset="-128"/>
              </a:rPr>
              <a:t>いる</a:t>
            </a:r>
            <a:r>
              <a:rPr lang="ja-JP" altLang="en-US" sz="2000" dirty="0">
                <a:latin typeface="HGP創英角ｺﾞｼｯｸUB" panose="020B0900000000000000" pitchFamily="50" charset="-128"/>
                <a:ea typeface="HGP創英角ｺﾞｼｯｸUB" panose="020B0900000000000000" pitchFamily="50" charset="-128"/>
              </a:rPr>
              <a:t>診療</a:t>
            </a:r>
            <a:r>
              <a:rPr lang="ja-JP" altLang="en-US" sz="2000" dirty="0" smtClean="0">
                <a:latin typeface="HGP創英角ｺﾞｼｯｸUB" panose="020B0900000000000000" pitchFamily="50" charset="-128"/>
                <a:ea typeface="HGP創英角ｺﾞｼｯｸUB" panose="020B0900000000000000" pitchFamily="50" charset="-128"/>
              </a:rPr>
              <a:t>機能と現状との比較</a:t>
            </a:r>
            <a:r>
              <a:rPr lang="en-US" altLang="ja-JP" sz="2000" dirty="0" smtClean="0">
                <a:latin typeface="HGP創英角ｺﾞｼｯｸUB" panose="020B0900000000000000" pitchFamily="50" charset="-128"/>
                <a:ea typeface="HGP創英角ｺﾞｼｯｸUB" panose="020B0900000000000000" pitchFamily="50" charset="-128"/>
              </a:rPr>
              <a:t>※</a:t>
            </a:r>
            <a:endParaRPr lang="ja-JP" altLang="en-US" sz="20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628635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28" y="2834169"/>
            <a:ext cx="4683431" cy="31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24</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145072" y="821086"/>
            <a:ext cx="8842363" cy="108824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年に向けた病床機能・病床数の変更について、公立・公的の約４割が「予定あり」「検討中」と回答し、民間等の約</a:t>
            </a:r>
            <a:r>
              <a:rPr lang="en-US" altLang="ja-JP" sz="2200" dirty="0" smtClean="0">
                <a:latin typeface="HGP創英角ｺﾞｼｯｸUB" panose="020B0900000000000000" pitchFamily="50" charset="-128"/>
                <a:ea typeface="HGP創英角ｺﾞｼｯｸUB" panose="020B0900000000000000" pitchFamily="50" charset="-128"/>
              </a:rPr>
              <a:t>7</a:t>
            </a:r>
            <a:r>
              <a:rPr lang="ja-JP" altLang="en-US" sz="2200" dirty="0" smtClean="0">
                <a:latin typeface="HGP創英角ｺﾞｼｯｸUB" panose="020B0900000000000000" pitchFamily="50" charset="-128"/>
                <a:ea typeface="HGP創英角ｺﾞｼｯｸUB" panose="020B0900000000000000" pitchFamily="50" charset="-128"/>
              </a:rPr>
              <a:t>割は「未検討・予定なし」と回答している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4"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 xmlns:a16="http://schemas.microsoft.com/office/drawing/2014/main" id="{8957656B-6DE6-44E0-85D6-7CF39E5B6647}"/>
              </a:ext>
            </a:extLst>
          </p:cNvPr>
          <p:cNvSpPr txBox="1"/>
          <p:nvPr/>
        </p:nvSpPr>
        <p:spPr>
          <a:xfrm>
            <a:off x="263377" y="2316942"/>
            <a:ext cx="4265976"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年に向けた病床機能・病床数等の</a:t>
            </a:r>
            <a:r>
              <a:rPr lang="ja-JP" altLang="en-US" sz="1400" kern="100" dirty="0" smtClean="0">
                <a:latin typeface="Meiryo UI" panose="020B0604030504040204" pitchFamily="50" charset="-128"/>
                <a:ea typeface="Meiryo UI" panose="020B0604030504040204" pitchFamily="50" charset="-128"/>
                <a:cs typeface="Times New Roman"/>
              </a:rPr>
              <a:t>変更</a:t>
            </a:r>
            <a:endParaRPr lang="en-US" altLang="ja-JP" sz="14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a:rPr>
              <a:t>　</a:t>
            </a:r>
            <a:r>
              <a:rPr lang="ja-JP" altLang="en-US" sz="1400" kern="100" dirty="0" smtClean="0">
                <a:latin typeface="Meiryo UI" panose="020B0604030504040204" pitchFamily="50" charset="-128"/>
                <a:ea typeface="Meiryo UI" panose="020B0604030504040204" pitchFamily="50" charset="-128"/>
                <a:cs typeface="Times New Roman"/>
              </a:rPr>
              <a:t>予定</a:t>
            </a:r>
            <a:r>
              <a:rPr lang="ja-JP" altLang="en-US" sz="1400" kern="100" dirty="0">
                <a:latin typeface="Meiryo UI" panose="020B0604030504040204" pitchFamily="50" charset="-128"/>
                <a:ea typeface="Meiryo UI" panose="020B0604030504040204" pitchFamily="50" charset="-128"/>
                <a:cs typeface="Times New Roman"/>
              </a:rPr>
              <a:t>の</a:t>
            </a:r>
            <a:r>
              <a:rPr lang="ja-JP" altLang="en-US" sz="1400" kern="100" dirty="0" smtClean="0">
                <a:latin typeface="Meiryo UI" panose="020B0604030504040204" pitchFamily="50" charset="-128"/>
                <a:ea typeface="Meiryo UI" panose="020B0604030504040204" pitchFamily="50" charset="-128"/>
                <a:cs typeface="Times New Roman"/>
              </a:rPr>
              <a:t>有無</a:t>
            </a:r>
            <a:endParaRPr lang="ja-JP" altLang="en-US" sz="1400" kern="100" dirty="0">
              <a:latin typeface="Meiryo UI" panose="020B0604030504040204" pitchFamily="50" charset="-128"/>
              <a:ea typeface="Meiryo UI" panose="020B0604030504040204" pitchFamily="50" charset="-128"/>
              <a:cs typeface="Times New Roman"/>
            </a:endParaRPr>
          </a:p>
        </p:txBody>
      </p:sp>
      <p:sp>
        <p:nvSpPr>
          <p:cNvPr id="18" name="テキスト ボックス 17">
            <a:extLst>
              <a:ext uri="{FF2B5EF4-FFF2-40B4-BE49-F238E27FC236}">
                <a16:creationId xmlns="" xmlns:a16="http://schemas.microsoft.com/office/drawing/2014/main" id="{8957656B-6DE6-44E0-85D6-7CF39E5B6647}"/>
              </a:ext>
            </a:extLst>
          </p:cNvPr>
          <p:cNvSpPr txBox="1"/>
          <p:nvPr/>
        </p:nvSpPr>
        <p:spPr>
          <a:xfrm>
            <a:off x="4736859" y="2316942"/>
            <a:ext cx="4030608"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地域</a:t>
            </a:r>
            <a:r>
              <a:rPr lang="ja-JP" altLang="en-US" sz="1400" kern="100" dirty="0">
                <a:latin typeface="Meiryo UI" panose="020B0604030504040204" pitchFamily="50" charset="-128"/>
                <a:ea typeface="Meiryo UI" panose="020B0604030504040204" pitchFamily="50" charset="-128"/>
                <a:cs typeface="Times New Roman"/>
              </a:rPr>
              <a:t>医療介護総合確保基金（病床転換に</a:t>
            </a:r>
            <a:r>
              <a:rPr lang="ja-JP" altLang="en-US" sz="1400" kern="100" dirty="0" smtClean="0">
                <a:latin typeface="Meiryo UI" panose="020B0604030504040204" pitchFamily="50" charset="-128"/>
                <a:ea typeface="Meiryo UI" panose="020B0604030504040204" pitchFamily="50" charset="-128"/>
                <a:cs typeface="Times New Roman"/>
              </a:rPr>
              <a:t>対する　</a:t>
            </a:r>
            <a:endParaRPr lang="en-US" altLang="ja-JP" sz="14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a:rPr>
              <a:t>　</a:t>
            </a:r>
            <a:r>
              <a:rPr lang="ja-JP" altLang="en-US" sz="1400" kern="100" dirty="0" smtClean="0">
                <a:latin typeface="Meiryo UI" panose="020B0604030504040204" pitchFamily="50" charset="-128"/>
                <a:ea typeface="Meiryo UI" panose="020B0604030504040204" pitchFamily="50" charset="-128"/>
                <a:cs typeface="Times New Roman"/>
              </a:rPr>
              <a:t>一部</a:t>
            </a:r>
            <a:r>
              <a:rPr lang="ja-JP" altLang="en-US" sz="1400" kern="100" dirty="0">
                <a:latin typeface="Meiryo UI" panose="020B0604030504040204" pitchFamily="50" charset="-128"/>
                <a:ea typeface="Meiryo UI" panose="020B0604030504040204" pitchFamily="50" charset="-128"/>
                <a:cs typeface="Times New Roman"/>
              </a:rPr>
              <a:t>経費の補助金</a:t>
            </a:r>
            <a:r>
              <a:rPr lang="ja-JP" altLang="en-US" sz="1400" kern="100" dirty="0" smtClean="0">
                <a:latin typeface="Meiryo UI" panose="020B0604030504040204" pitchFamily="50" charset="-128"/>
                <a:ea typeface="Meiryo UI" panose="020B0604030504040204" pitchFamily="50" charset="-128"/>
                <a:cs typeface="Times New Roman"/>
              </a:rPr>
              <a:t>）の</a:t>
            </a:r>
            <a:r>
              <a:rPr lang="ja-JP" altLang="en-US" sz="1400" kern="100" dirty="0">
                <a:latin typeface="Meiryo UI" panose="020B0604030504040204" pitchFamily="50" charset="-128"/>
                <a:ea typeface="Meiryo UI" panose="020B0604030504040204" pitchFamily="50" charset="-128"/>
                <a:cs typeface="Times New Roman"/>
              </a:rPr>
              <a:t>活用の</a:t>
            </a:r>
            <a:r>
              <a:rPr lang="ja-JP" altLang="en-US" sz="1400" kern="100" dirty="0" smtClean="0">
                <a:latin typeface="Meiryo UI" panose="020B0604030504040204" pitchFamily="50" charset="-128"/>
                <a:ea typeface="Meiryo UI" panose="020B0604030504040204" pitchFamily="50" charset="-128"/>
                <a:cs typeface="Times New Roman"/>
              </a:rPr>
              <a:t>希望</a:t>
            </a:r>
            <a:endParaRPr lang="ja-JP" altLang="en-US" sz="1400" kern="100" dirty="0">
              <a:latin typeface="Meiryo UI" panose="020B0604030504040204" pitchFamily="50" charset="-128"/>
              <a:ea typeface="Meiryo UI" panose="020B0604030504040204" pitchFamily="50" charset="-128"/>
              <a:cs typeface="Times New Roman"/>
            </a:endParaRPr>
          </a:p>
        </p:txBody>
      </p:sp>
      <p:sp>
        <p:nvSpPr>
          <p:cNvPr id="19" name="テキスト ボックス 3"/>
          <p:cNvSpPr txBox="1">
            <a:spLocks noChangeArrowheads="1"/>
          </p:cNvSpPr>
          <p:nvPr/>
        </p:nvSpPr>
        <p:spPr bwMode="auto">
          <a:xfrm>
            <a:off x="174301" y="1909330"/>
            <a:ext cx="87953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a:latin typeface="HGP創英角ｺﾞｼｯｸUB" panose="020B0900000000000000" pitchFamily="50" charset="-128"/>
                <a:ea typeface="HGP創英角ｺﾞｼｯｸUB" panose="020B0900000000000000" pitchFamily="50" charset="-128"/>
              </a:rPr>
              <a:t>３　</a:t>
            </a:r>
            <a:r>
              <a:rPr lang="en-US" altLang="ja-JP" sz="2000" dirty="0">
                <a:latin typeface="HGP創英角ｺﾞｼｯｸUB" panose="020B0900000000000000" pitchFamily="50" charset="-128"/>
                <a:ea typeface="HGP創英角ｺﾞｼｯｸUB" panose="020B0900000000000000" pitchFamily="50" charset="-128"/>
              </a:rPr>
              <a:t>2025</a:t>
            </a:r>
            <a:r>
              <a:rPr lang="ja-JP" altLang="en-US" sz="2000" dirty="0" smtClean="0">
                <a:latin typeface="HGP創英角ｺﾞｼｯｸUB" panose="020B0900000000000000" pitchFamily="50" charset="-128"/>
                <a:ea typeface="HGP創英角ｺﾞｼｯｸUB" panose="020B0900000000000000" pitchFamily="50" charset="-128"/>
              </a:rPr>
              <a:t>年に向けた各病院のプランのまとめ</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20" name="テキスト ボックス 19">
            <a:extLst>
              <a:ext uri="{FF2B5EF4-FFF2-40B4-BE49-F238E27FC236}">
                <a16:creationId xmlns="" xmlns:a16="http://schemas.microsoft.com/office/drawing/2014/main" id="{8957656B-6DE6-44E0-85D6-7CF39E5B6647}"/>
              </a:ext>
            </a:extLst>
          </p:cNvPr>
          <p:cNvSpPr txBox="1"/>
          <p:nvPr/>
        </p:nvSpPr>
        <p:spPr>
          <a:xfrm>
            <a:off x="3779912" y="6374916"/>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2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36859" y="3140967"/>
            <a:ext cx="4211834" cy="2793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7818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7384" y="2518371"/>
            <a:ext cx="4412315" cy="307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316" y="2558469"/>
            <a:ext cx="4399684" cy="3031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25</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228181" y="821086"/>
            <a:ext cx="8824627" cy="102373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すべての医療機関の約４割において、</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年に向けた建物・設備の整備・改修について、予定があるか、検討中となっている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2" name="タイトル 1">
            <a:extLst>
              <a:ext uri="{FF2B5EF4-FFF2-40B4-BE49-F238E27FC236}">
                <a16:creationId xmlns="" xmlns:a16="http://schemas.microsoft.com/office/drawing/2014/main" id="{30BE5A27-A407-4A14-A9BE-5866682C3C6B}"/>
              </a:ext>
            </a:extLst>
          </p:cNvPr>
          <p:cNvSpPr txBox="1">
            <a:spLocks/>
          </p:cNvSpPr>
          <p:nvPr/>
        </p:nvSpPr>
        <p:spPr>
          <a:xfrm>
            <a:off x="89662" y="54844"/>
            <a:ext cx="8998928" cy="70986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機能④</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 xmlns:a16="http://schemas.microsoft.com/office/drawing/2014/main" id="{8957656B-6DE6-44E0-85D6-7CF39E5B6647}"/>
              </a:ext>
            </a:extLst>
          </p:cNvPr>
          <p:cNvSpPr txBox="1"/>
          <p:nvPr/>
        </p:nvSpPr>
        <p:spPr>
          <a:xfrm>
            <a:off x="243707" y="2030494"/>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 xmlns:a16="http://schemas.microsoft.com/office/drawing/2014/main" id="{8957656B-6DE6-44E0-85D6-7CF39E5B6647}"/>
              </a:ext>
            </a:extLst>
          </p:cNvPr>
          <p:cNvSpPr txBox="1"/>
          <p:nvPr/>
        </p:nvSpPr>
        <p:spPr>
          <a:xfrm>
            <a:off x="4736269" y="2030494"/>
            <a:ext cx="3806171" cy="52797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年に向けた建物・設備の整備・改修</a:t>
            </a:r>
            <a:r>
              <a:rPr lang="ja-JP" altLang="en-US" sz="1400" kern="100" dirty="0" smtClean="0">
                <a:latin typeface="Meiryo UI" panose="020B0604030504040204" pitchFamily="50" charset="-128"/>
                <a:ea typeface="Meiryo UI" panose="020B0604030504040204" pitchFamily="50" charset="-128"/>
                <a:cs typeface="Times New Roman"/>
              </a:rPr>
              <a:t>予定　</a:t>
            </a:r>
            <a:endParaRPr lang="en-US" altLang="ja-JP" sz="1400" kern="100" dirty="0" smtClean="0">
              <a:latin typeface="Meiryo UI" panose="020B0604030504040204" pitchFamily="50" charset="-128"/>
              <a:ea typeface="Meiryo UI" panose="020B0604030504040204" pitchFamily="50" charset="-128"/>
              <a:cs typeface="Times New Roman"/>
            </a:endParaRPr>
          </a:p>
          <a:p>
            <a:pPr algn="just">
              <a:spcAft>
                <a:spcPts val="0"/>
              </a:spcAft>
            </a:pPr>
            <a:r>
              <a:rPr lang="ja-JP" altLang="en-US" sz="1400" kern="100" dirty="0">
                <a:latin typeface="Meiryo UI" panose="020B0604030504040204" pitchFamily="50" charset="-128"/>
                <a:ea typeface="Meiryo UI" panose="020B0604030504040204" pitchFamily="50" charset="-128"/>
                <a:cs typeface="Times New Roman"/>
              </a:rPr>
              <a:t>　</a:t>
            </a:r>
            <a:r>
              <a:rPr lang="ja-JP" altLang="en-US" sz="1400" kern="100" dirty="0" smtClean="0">
                <a:latin typeface="Meiryo UI" panose="020B0604030504040204" pitchFamily="50" charset="-128"/>
                <a:ea typeface="Meiryo UI" panose="020B0604030504040204" pitchFamily="50" charset="-128"/>
                <a:cs typeface="Times New Roman"/>
              </a:rPr>
              <a:t>の有無</a:t>
            </a:r>
            <a:endParaRPr lang="ja-JP" altLang="en-US" sz="1400" kern="100" dirty="0">
              <a:latin typeface="Meiryo UI" panose="020B0604030504040204" pitchFamily="50" charset="-128"/>
              <a:ea typeface="Meiryo UI" panose="020B0604030504040204" pitchFamily="50" charset="-128"/>
              <a:cs typeface="Times New Roman"/>
            </a:endParaRPr>
          </a:p>
        </p:txBody>
      </p:sp>
      <p:sp>
        <p:nvSpPr>
          <p:cNvPr id="21" name="テキスト ボックス 3"/>
          <p:cNvSpPr txBox="1">
            <a:spLocks noChangeArrowheads="1"/>
          </p:cNvSpPr>
          <p:nvPr/>
        </p:nvSpPr>
        <p:spPr bwMode="auto">
          <a:xfrm>
            <a:off x="174301" y="6033482"/>
            <a:ext cx="87953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lvl="0"/>
            <a:r>
              <a:rPr lang="ja-JP" altLang="en-US" sz="2000" dirty="0">
                <a:latin typeface="HGP創英角ｺﾞｼｯｸUB" panose="020B0900000000000000" pitchFamily="50" charset="-128"/>
                <a:ea typeface="HGP創英角ｺﾞｼｯｸUB" panose="020B0900000000000000" pitchFamily="50" charset="-128"/>
              </a:rPr>
              <a:t>４　</a:t>
            </a:r>
            <a:r>
              <a:rPr lang="en-US" altLang="ja-JP" sz="2000" dirty="0">
                <a:latin typeface="HGP創英角ｺﾞｼｯｸUB" panose="020B0900000000000000" pitchFamily="50" charset="-128"/>
                <a:ea typeface="HGP創英角ｺﾞｼｯｸUB" panose="020B0900000000000000" pitchFamily="50" charset="-128"/>
              </a:rPr>
              <a:t>2025</a:t>
            </a:r>
            <a:r>
              <a:rPr lang="ja-JP" altLang="en-US" sz="2000" dirty="0" smtClean="0">
                <a:latin typeface="HGP創英角ｺﾞｼｯｸUB" panose="020B0900000000000000" pitchFamily="50" charset="-128"/>
                <a:ea typeface="HGP創英角ｺﾞｼｯｸUB" panose="020B0900000000000000" pitchFamily="50" charset="-128"/>
              </a:rPr>
              <a:t>年までに各病院が検討している医療機能</a:t>
            </a: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（資料</a:t>
            </a:r>
            <a:r>
              <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rPr>
              <a:t>2-2</a:t>
            </a:r>
            <a:r>
              <a:rPr lang="ja-JP" altLang="en-US" sz="2000" dirty="0" smtClean="0">
                <a:solidFill>
                  <a:srgbClr val="FF0000"/>
                </a:solidFill>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P5</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 </a:t>
            </a:r>
            <a:r>
              <a:rPr lang="en-US" altLang="ja-JP" sz="1200" u="sng" dirty="0" smtClean="0">
                <a:latin typeface="HGP創英角ｺﾞｼｯｸUB" panose="020B0900000000000000" pitchFamily="50" charset="-128"/>
                <a:ea typeface="HGP創英角ｺﾞｼｯｸUB" panose="020B0900000000000000" pitchFamily="50" charset="-128"/>
              </a:rPr>
              <a:t>※</a:t>
            </a:r>
            <a:r>
              <a:rPr lang="ja-JP" altLang="en-US" sz="1200" u="sng" dirty="0" smtClean="0">
                <a:latin typeface="HGP創英角ｺﾞｼｯｸUB" panose="020B0900000000000000" pitchFamily="50" charset="-128"/>
                <a:ea typeface="HGP創英角ｺﾞｼｯｸUB" panose="020B0900000000000000" pitchFamily="50" charset="-128"/>
              </a:rPr>
              <a:t>連絡会資料</a:t>
            </a:r>
            <a:r>
              <a:rPr lang="ja-JP" altLang="en-US" sz="1200" u="sng" dirty="0">
                <a:latin typeface="HGP創英角ｺﾞｼｯｸUB" panose="020B0900000000000000" pitchFamily="50" charset="-128"/>
                <a:ea typeface="HGP創英角ｺﾞｼｯｸUB" panose="020B0900000000000000" pitchFamily="50" charset="-128"/>
              </a:rPr>
              <a:t>　</a:t>
            </a:r>
            <a:r>
              <a:rPr lang="ja-JP" altLang="en-US" sz="1200" u="sng" dirty="0" smtClean="0">
                <a:latin typeface="HGP創英角ｺﾞｼｯｸUB" panose="020B0900000000000000" pitchFamily="50" charset="-128"/>
                <a:ea typeface="HGP創英角ｺﾞｼｯｸUB" panose="020B0900000000000000" pitchFamily="50" charset="-128"/>
              </a:rPr>
              <a:t>　</a:t>
            </a:r>
            <a:r>
              <a:rPr lang="en-US" altLang="ja-JP" sz="1200" u="sng" dirty="0" smtClean="0">
                <a:latin typeface="HGP創英角ｺﾞｼｯｸUB" panose="020B0900000000000000" pitchFamily="50" charset="-128"/>
                <a:ea typeface="HGP創英角ｺﾞｼｯｸUB" panose="020B0900000000000000" pitchFamily="50" charset="-128"/>
              </a:rPr>
              <a:t>P9 </a:t>
            </a:r>
            <a:endParaRPr lang="en-US" altLang="ja-JP" sz="1200" u="sng" dirty="0">
              <a:latin typeface="HGP創英角ｺﾞｼｯｸUB" panose="020B0900000000000000" pitchFamily="50" charset="-128"/>
              <a:ea typeface="HGP創英角ｺﾞｼｯｸUB" panose="020B0900000000000000" pitchFamily="50" charset="-128"/>
            </a:endParaRPr>
          </a:p>
          <a:p>
            <a:pPr lvl="0"/>
            <a:r>
              <a:rPr lang="ja-JP" altLang="en-US" sz="2000" dirty="0" smtClean="0">
                <a:latin typeface="HGP創英角ｺﾞｼｯｸUB" panose="020B0900000000000000" pitchFamily="50" charset="-128"/>
                <a:ea typeface="HGP創英角ｺﾞｼｯｸUB" panose="020B0900000000000000" pitchFamily="50" charset="-128"/>
              </a:rPr>
              <a:t>・病床機能</a:t>
            </a:r>
            <a:r>
              <a:rPr lang="ja-JP" altLang="en-US" sz="2000" dirty="0">
                <a:solidFill>
                  <a:prstClr val="black"/>
                </a:solidFill>
                <a:latin typeface="HGP創英角ｺﾞｼｯｸUB" panose="020B0900000000000000" pitchFamily="50" charset="-128"/>
                <a:ea typeface="HGP創英角ｺﾞｼｯｸUB" panose="020B0900000000000000" pitchFamily="50" charset="-128"/>
              </a:rPr>
              <a:t>（資料</a:t>
            </a:r>
            <a:r>
              <a:rPr lang="en-US" altLang="ja-JP" sz="2000" dirty="0" smtClean="0">
                <a:solidFill>
                  <a:prstClr val="black"/>
                </a:solidFill>
                <a:latin typeface="HGP創英角ｺﾞｼｯｸUB" panose="020B0900000000000000" pitchFamily="50" charset="-128"/>
                <a:ea typeface="HGP創英角ｺﾞｼｯｸUB" panose="020B0900000000000000" pitchFamily="50" charset="-128"/>
              </a:rPr>
              <a:t>2-2</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P6,P8,P9,P10</a:t>
            </a:r>
            <a:r>
              <a:rPr lang="ja-JP" altLang="en-US" sz="2000" dirty="0" smtClean="0">
                <a:solidFill>
                  <a:prstClr val="black"/>
                </a:solidFill>
                <a:latin typeface="HGP創英角ｺﾞｼｯｸUB" panose="020B0900000000000000" pitchFamily="50" charset="-128"/>
                <a:ea typeface="HGP創英角ｺﾞｼｯｸUB" panose="020B0900000000000000" pitchFamily="50" charset="-128"/>
              </a:rPr>
              <a:t>）</a:t>
            </a:r>
            <a:r>
              <a:rPr lang="ja-JP" altLang="en-US" sz="2000" dirty="0" smtClean="0">
                <a:latin typeface="HGP創英角ｺﾞｼｯｸUB" panose="020B0900000000000000" pitchFamily="50" charset="-128"/>
                <a:ea typeface="HGP創英角ｺﾞｼｯｸUB" panose="020B0900000000000000" pitchFamily="50" charset="-128"/>
              </a:rPr>
              <a:t>一覧 　</a:t>
            </a:r>
            <a:r>
              <a:rPr lang="en-US" altLang="ja-JP" sz="1200" u="sng" dirty="0" smtClean="0">
                <a:latin typeface="HGP創英角ｺﾞｼｯｸUB" panose="020B0900000000000000" pitchFamily="50" charset="-128"/>
                <a:ea typeface="HGP創英角ｺﾞｼｯｸUB" panose="020B0900000000000000" pitchFamily="50" charset="-128"/>
              </a:rPr>
              <a:t>※</a:t>
            </a:r>
            <a:r>
              <a:rPr lang="ja-JP" altLang="en-US" sz="1200" u="sng" dirty="0" smtClean="0">
                <a:latin typeface="HGP創英角ｺﾞｼｯｸUB" panose="020B0900000000000000" pitchFamily="50" charset="-128"/>
                <a:ea typeface="HGP創英角ｺﾞｼｯｸUB" panose="020B0900000000000000" pitchFamily="50" charset="-128"/>
              </a:rPr>
              <a:t>連絡会資料　</a:t>
            </a:r>
            <a:r>
              <a:rPr lang="ja-JP" altLang="en-US" sz="1200" u="sng" dirty="0">
                <a:latin typeface="HGP創英角ｺﾞｼｯｸUB" panose="020B0900000000000000" pitchFamily="50" charset="-128"/>
                <a:ea typeface="HGP創英角ｺﾞｼｯｸUB" panose="020B0900000000000000" pitchFamily="50" charset="-128"/>
              </a:rPr>
              <a:t>　</a:t>
            </a:r>
            <a:r>
              <a:rPr lang="en-US" altLang="ja-JP" sz="1200" u="sng" dirty="0" smtClean="0">
                <a:latin typeface="HGP創英角ｺﾞｼｯｸUB" panose="020B0900000000000000" pitchFamily="50" charset="-128"/>
                <a:ea typeface="HGP創英角ｺﾞｼｯｸUB" panose="020B0900000000000000" pitchFamily="50" charset="-128"/>
              </a:rPr>
              <a:t>P11,P13,P14,P15</a:t>
            </a:r>
            <a:endParaRPr lang="en-US" altLang="ja-JP" sz="1200" u="sng"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 xmlns:a16="http://schemas.microsoft.com/office/drawing/2014/main" id="{8957656B-6DE6-44E0-85D6-7CF39E5B6647}"/>
              </a:ext>
            </a:extLst>
          </p:cNvPr>
          <p:cNvSpPr txBox="1"/>
          <p:nvPr/>
        </p:nvSpPr>
        <p:spPr>
          <a:xfrm>
            <a:off x="4103404" y="5690875"/>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（病院プラン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4056690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26</a:t>
            </a:fld>
            <a:endParaRPr kumimoji="1" lang="ja-JP" altLang="en-US" sz="1800" dirty="0">
              <a:solidFill>
                <a:schemeClr val="tx1"/>
              </a:solidFill>
            </a:endParaRPr>
          </a:p>
        </p:txBody>
      </p:sp>
      <p:sp>
        <p:nvSpPr>
          <p:cNvPr id="7" name="角丸四角形 6"/>
          <p:cNvSpPr/>
          <p:nvPr/>
        </p:nvSpPr>
        <p:spPr>
          <a:xfrm>
            <a:off x="660436" y="1075527"/>
            <a:ext cx="7823127" cy="4369697"/>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○将来担うべき役割として、多くの民間医療機関では</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「回復期」「慢性期」「</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訪</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問</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診療等</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」と考えており、 </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「救急医療」「災害医療」の政策医療が含まれる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診</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療機能については、公立</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・公的医療</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機関に加え民間医療機関においても、将</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来担うべきと考える医療機関が多い。</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dirty="0" smtClean="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年に向けた病床機能・病床数の変更について、公立・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公的医療機関の</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約４割が「</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予定あり」、「検討中</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」であるのに対して、民間医療機関の</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約</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7</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割</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は</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未検討・予定なし</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」と回答</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している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160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約４割の医療機関において、</a:t>
            </a:r>
            <a:r>
              <a:rPr lang="en-US" altLang="ja-JP" dirty="0">
                <a:solidFill>
                  <a:schemeClr val="tx1"/>
                </a:solidFill>
                <a:latin typeface="HGP創英角ｺﾞｼｯｸUB" panose="020B0900000000000000" pitchFamily="50" charset="-128"/>
                <a:ea typeface="HGP創英角ｺﾞｼｯｸUB" panose="020B0900000000000000" pitchFamily="50" charset="-128"/>
              </a:rPr>
              <a:t>2025</a:t>
            </a:r>
            <a:r>
              <a:rPr lang="ja-JP" altLang="en-US" dirty="0">
                <a:solidFill>
                  <a:schemeClr val="tx1"/>
                </a:solidFill>
                <a:latin typeface="HGP創英角ｺﾞｼｯｸUB" panose="020B0900000000000000" pitchFamily="50" charset="-128"/>
                <a:ea typeface="HGP創英角ｺﾞｼｯｸUB" panose="020B0900000000000000" pitchFamily="50" charset="-128"/>
              </a:rPr>
              <a:t>年に向けた建物・設備の整備・改修</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に</a:t>
            </a:r>
            <a:r>
              <a:rPr lang="ja-JP" altLang="en-US" dirty="0" err="1" smtClean="0">
                <a:solidFill>
                  <a:schemeClr val="tx1"/>
                </a:solidFill>
                <a:latin typeface="HGP創英角ｺﾞｼｯｸUB" panose="020B0900000000000000" pitchFamily="50" charset="-128"/>
                <a:ea typeface="HGP創英角ｺﾞｼｯｸUB" panose="020B0900000000000000" pitchFamily="50" charset="-128"/>
              </a:rPr>
              <a:t>つ</a:t>
            </a:r>
            <a:endParaRPr lang="en-US" altLang="ja-JP"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いて、検討されている。</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0" name="Oval 64">
            <a:hlinkClick r:id="rId3"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年に各病院が検討している　</a:t>
            </a: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医療機能・病床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機能のまとめ</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0746491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481" y="1847122"/>
            <a:ext cx="4431876"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Oval 64">
            <a:hlinkClick r:id="rId4"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目標とする指標（案</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 name="大かっこ 1"/>
          <p:cNvSpPr/>
          <p:nvPr/>
        </p:nvSpPr>
        <p:spPr>
          <a:xfrm>
            <a:off x="243707" y="5336325"/>
            <a:ext cx="4378195" cy="540060"/>
          </a:xfrm>
          <a:prstGeom prst="bracketPair">
            <a:avLst/>
          </a:prstGeom>
          <a:ln w="38100"/>
        </p:spPr>
        <p:style>
          <a:lnRef idx="1">
            <a:schemeClr val="accent1"/>
          </a:lnRef>
          <a:fillRef idx="0">
            <a:schemeClr val="accent1"/>
          </a:fillRef>
          <a:effectRef idx="0">
            <a:schemeClr val="accent1"/>
          </a:effectRef>
          <a:fontRef idx="minor">
            <a:schemeClr val="tx1"/>
          </a:fontRef>
        </p:style>
        <p:txBody>
          <a:bodyPr rtlCol="0" anchor="ctr"/>
          <a:lstStyle/>
          <a:p>
            <a:r>
              <a:rPr lang="ja-JP" altLang="en-US" sz="2000" dirty="0">
                <a:latin typeface="HGP創英角ｺﾞｼｯｸUB" panose="020B0900000000000000" pitchFamily="50" charset="-128"/>
                <a:ea typeface="HGP創英角ｺﾞｼｯｸUB" panose="020B0900000000000000" pitchFamily="50" charset="-128"/>
              </a:rPr>
              <a:t>２　圏域内の医療機関への入院割合</a:t>
            </a:r>
            <a:endParaRPr lang="en-US" altLang="ja-JP" sz="2000" dirty="0">
              <a:latin typeface="HGP創英角ｺﾞｼｯｸUB" panose="020B0900000000000000" pitchFamily="50" charset="-128"/>
              <a:ea typeface="HGP創英角ｺﾞｼｯｸUB" panose="020B0900000000000000" pitchFamily="50" charset="-128"/>
            </a:endParaRPr>
          </a:p>
          <a:p>
            <a:r>
              <a:rPr lang="ja-JP" altLang="en-US" sz="2000" dirty="0">
                <a:latin typeface="HGP創英角ｺﾞｼｯｸUB" panose="020B0900000000000000" pitchFamily="50" charset="-128"/>
                <a:ea typeface="HGP創英角ｺﾞｼｯｸUB" panose="020B0900000000000000" pitchFamily="50" charset="-128"/>
              </a:rPr>
              <a:t>３　病床</a:t>
            </a:r>
            <a:r>
              <a:rPr lang="ja-JP" altLang="en-US" sz="2000" dirty="0" smtClean="0">
                <a:latin typeface="HGP創英角ｺﾞｼｯｸUB" panose="020B0900000000000000" pitchFamily="50" charset="-128"/>
                <a:ea typeface="HGP創英角ｺﾞｼｯｸUB" panose="020B0900000000000000" pitchFamily="50" charset="-128"/>
              </a:rPr>
              <a:t>稼働率</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9" name="テキスト ボックス 3"/>
          <p:cNvSpPr txBox="1">
            <a:spLocks noChangeArrowheads="1"/>
          </p:cNvSpPr>
          <p:nvPr/>
        </p:nvSpPr>
        <p:spPr bwMode="auto">
          <a:xfrm>
            <a:off x="157039" y="614191"/>
            <a:ext cx="864557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１　</a:t>
            </a:r>
            <a:r>
              <a:rPr lang="en-US" altLang="ja-JP" sz="2000" dirty="0" smtClean="0">
                <a:latin typeface="HGP創英角ｺﾞｼｯｸUB" panose="020B0900000000000000" pitchFamily="50" charset="-128"/>
                <a:ea typeface="HGP創英角ｺﾞｼｯｸUB" panose="020B0900000000000000" pitchFamily="50" charset="-128"/>
              </a:rPr>
              <a:t>2025</a:t>
            </a:r>
            <a:r>
              <a:rPr lang="ja-JP" altLang="en-US" sz="2000" dirty="0" smtClean="0">
                <a:latin typeface="HGP創英角ｺﾞｼｯｸUB" panose="020B0900000000000000" pitchFamily="50" charset="-128"/>
                <a:ea typeface="HGP創英角ｺﾞｼｯｸUB" panose="020B0900000000000000" pitchFamily="50" charset="-128"/>
              </a:rPr>
              <a:t>年に向け回復期（サブアキュート・ポストアキュート・リハビリ）機能への</a:t>
            </a:r>
            <a:endParaRPr lang="en-US" altLang="ja-JP" sz="2000" dirty="0" smtClean="0">
              <a:latin typeface="HGP創英角ｺﾞｼｯｸUB" panose="020B0900000000000000" pitchFamily="50" charset="-128"/>
              <a:ea typeface="HGP創英角ｺﾞｼｯｸUB" panose="020B0900000000000000" pitchFamily="50" charset="-128"/>
            </a:endParaRPr>
          </a:p>
          <a:p>
            <a:r>
              <a:rPr lang="ja-JP" altLang="en-US" sz="2000" dirty="0">
                <a:latin typeface="HGP創英角ｺﾞｼｯｸUB" panose="020B0900000000000000" pitchFamily="50" charset="-128"/>
                <a:ea typeface="HGP創英角ｺﾞｼｯｸUB" panose="020B0900000000000000" pitchFamily="50" charset="-128"/>
              </a:rPr>
              <a:t>　</a:t>
            </a:r>
            <a:r>
              <a:rPr lang="ja-JP" altLang="en-US" sz="2000" dirty="0" smtClean="0">
                <a:latin typeface="HGP創英角ｺﾞｼｯｸUB" panose="020B0900000000000000" pitchFamily="50" charset="-128"/>
                <a:ea typeface="HGP創英角ｺﾞｼｯｸUB" panose="020B0900000000000000" pitchFamily="50" charset="-128"/>
              </a:rPr>
              <a:t>　転換が必要と考えられる病床</a:t>
            </a:r>
            <a:r>
              <a:rPr lang="en-US" altLang="ja-JP" sz="2000" dirty="0" smtClean="0">
                <a:latin typeface="HGP創英角ｺﾞｼｯｸUB" panose="020B0900000000000000" pitchFamily="50" charset="-128"/>
                <a:ea typeface="HGP創英角ｺﾞｼｯｸUB" panose="020B0900000000000000" pitchFamily="50" charset="-128"/>
              </a:rPr>
              <a:t>(</a:t>
            </a:r>
            <a:r>
              <a:rPr lang="ja-JP" altLang="en-US" sz="2000" dirty="0" smtClean="0">
                <a:latin typeface="HGP創英角ｺﾞｼｯｸUB" panose="020B0900000000000000" pitchFamily="50" charset="-128"/>
                <a:ea typeface="HGP創英角ｺﾞｼｯｸUB" panose="020B0900000000000000" pitchFamily="50" charset="-128"/>
              </a:rPr>
              <a:t>暫定値</a:t>
            </a:r>
            <a:r>
              <a:rPr lang="en-US" altLang="ja-JP" sz="2000" dirty="0" smtClean="0">
                <a:latin typeface="HGP創英角ｺﾞｼｯｸUB" panose="020B0900000000000000" pitchFamily="50" charset="-128"/>
                <a:ea typeface="HGP創英角ｺﾞｼｯｸUB" panose="020B0900000000000000" pitchFamily="50" charset="-128"/>
              </a:rPr>
              <a:t>)</a:t>
            </a:r>
            <a:endParaRPr lang="ja-JP" altLang="en-US" sz="2000" dirty="0" smtClean="0">
              <a:latin typeface="HGP創英角ｺﾞｼｯｸUB" panose="020B0900000000000000" pitchFamily="50" charset="-128"/>
              <a:ea typeface="HGP創英角ｺﾞｼｯｸUB" panose="020B0900000000000000" pitchFamily="50" charset="-128"/>
            </a:endParaRPr>
          </a:p>
        </p:txBody>
      </p:sp>
      <p:grpSp>
        <p:nvGrpSpPr>
          <p:cNvPr id="42" name="グループ化 41"/>
          <p:cNvGrpSpPr/>
          <p:nvPr/>
        </p:nvGrpSpPr>
        <p:grpSpPr>
          <a:xfrm>
            <a:off x="65087" y="1694729"/>
            <a:ext cx="6381220" cy="3081526"/>
            <a:chOff x="397492" y="1694729"/>
            <a:chExt cx="6381220" cy="3081526"/>
          </a:xfrm>
        </p:grpSpPr>
        <p:sp>
          <p:nvSpPr>
            <p:cNvPr id="4" name="テキスト ボックス 3"/>
            <p:cNvSpPr txBox="1"/>
            <p:nvPr/>
          </p:nvSpPr>
          <p:spPr>
            <a:xfrm>
              <a:off x="397492" y="2352312"/>
              <a:ext cx="668394" cy="369332"/>
            </a:xfrm>
            <a:prstGeom prst="rect">
              <a:avLst/>
            </a:prstGeom>
            <a:solidFill>
              <a:schemeClr val="accent1">
                <a:lumMod val="20000"/>
                <a:lumOff val="80000"/>
              </a:schemeClr>
            </a:solidFill>
          </p:spPr>
          <p:txBody>
            <a:bodyPr wrap="square" rtlCol="0">
              <a:spAutoFit/>
            </a:bodyPr>
            <a:lstStyle/>
            <a:p>
              <a:pPr algn="ctr"/>
              <a:r>
                <a:rPr kumimoji="1" lang="ja-JP" altLang="en-US" dirty="0" smtClean="0"/>
                <a:t>現状</a:t>
              </a:r>
              <a:endParaRPr kumimoji="1" lang="ja-JP" altLang="en-US" dirty="0"/>
            </a:p>
          </p:txBody>
        </p:sp>
        <p:sp>
          <p:nvSpPr>
            <p:cNvPr id="13" name="テキスト ボックス 12"/>
            <p:cNvSpPr txBox="1"/>
            <p:nvPr/>
          </p:nvSpPr>
          <p:spPr>
            <a:xfrm>
              <a:off x="397492" y="3534897"/>
              <a:ext cx="668394" cy="369332"/>
            </a:xfrm>
            <a:prstGeom prst="rect">
              <a:avLst/>
            </a:prstGeom>
            <a:solidFill>
              <a:schemeClr val="accent1">
                <a:lumMod val="20000"/>
                <a:lumOff val="80000"/>
              </a:schemeClr>
            </a:solidFill>
          </p:spPr>
          <p:txBody>
            <a:bodyPr wrap="square" rtlCol="0">
              <a:spAutoFit/>
            </a:bodyPr>
            <a:lstStyle/>
            <a:p>
              <a:pPr algn="ctr"/>
              <a:r>
                <a:rPr lang="ja-JP" altLang="en-US" dirty="0"/>
                <a:t>将来</a:t>
              </a:r>
              <a:endParaRPr kumimoji="1" lang="ja-JP" altLang="en-US" dirty="0"/>
            </a:p>
          </p:txBody>
        </p:sp>
        <p:cxnSp>
          <p:nvCxnSpPr>
            <p:cNvPr id="6" name="直線矢印コネクタ 5"/>
            <p:cNvCxnSpPr/>
            <p:nvPr/>
          </p:nvCxnSpPr>
          <p:spPr>
            <a:xfrm>
              <a:off x="2741458" y="2230777"/>
              <a:ext cx="541167"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2830317" y="3882374"/>
              <a:ext cx="827180" cy="857"/>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671486" y="1694729"/>
              <a:ext cx="746919" cy="325093"/>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a:t>21.3</a:t>
              </a:r>
              <a:r>
                <a:rPr lang="en-US" altLang="ja-JP" sz="1400" dirty="0" smtClean="0"/>
                <a:t>%</a:t>
              </a:r>
              <a:endParaRPr kumimoji="1" lang="ja-JP" altLang="en-US" sz="1400" dirty="0"/>
            </a:p>
          </p:txBody>
        </p:sp>
        <p:sp>
          <p:nvSpPr>
            <p:cNvPr id="24" name="角丸四角形 23"/>
            <p:cNvSpPr/>
            <p:nvPr/>
          </p:nvSpPr>
          <p:spPr>
            <a:xfrm>
              <a:off x="5749912" y="2951380"/>
              <a:ext cx="1028800" cy="583517"/>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割合の差</a:t>
              </a:r>
              <a:endParaRPr kumimoji="1" lang="en-US" altLang="ja-JP" sz="1400" dirty="0" smtClean="0"/>
            </a:p>
            <a:p>
              <a:pPr algn="ctr"/>
              <a:r>
                <a:rPr kumimoji="1" lang="en-US" altLang="ja-JP" sz="1400" dirty="0" smtClean="0"/>
                <a:t>8.0%</a:t>
              </a:r>
              <a:endParaRPr kumimoji="1" lang="ja-JP" altLang="en-US" sz="1400" dirty="0"/>
            </a:p>
          </p:txBody>
        </p:sp>
        <p:cxnSp>
          <p:nvCxnSpPr>
            <p:cNvPr id="30" name="直線コネクタ 29"/>
            <p:cNvCxnSpPr>
              <a:stCxn id="22" idx="3"/>
            </p:cNvCxnSpPr>
            <p:nvPr/>
          </p:nvCxnSpPr>
          <p:spPr>
            <a:xfrm flipV="1">
              <a:off x="3418405" y="1840675"/>
              <a:ext cx="2839787" cy="16601"/>
            </a:xfrm>
            <a:prstGeom prst="line">
              <a:avLst/>
            </a:prstGeom>
            <a:ln w="38100" cap="rnd"/>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3568882" y="4638104"/>
              <a:ext cx="2695430" cy="13941"/>
            </a:xfrm>
            <a:prstGeom prst="line">
              <a:avLst/>
            </a:prstGeom>
            <a:ln w="38100" cap="rnd"/>
          </p:spPr>
          <p:style>
            <a:lnRef idx="1">
              <a:schemeClr val="accent1"/>
            </a:lnRef>
            <a:fillRef idx="0">
              <a:schemeClr val="accent1"/>
            </a:fillRef>
            <a:effectRef idx="0">
              <a:schemeClr val="accent1"/>
            </a:effectRef>
            <a:fontRef idx="minor">
              <a:schemeClr val="tx1"/>
            </a:fontRef>
          </p:style>
        </p:cxnSp>
        <p:sp>
          <p:nvSpPr>
            <p:cNvPr id="23" name="角丸四角形 22"/>
            <p:cNvSpPr/>
            <p:nvPr/>
          </p:nvSpPr>
          <p:spPr>
            <a:xfrm>
              <a:off x="2671486" y="4451162"/>
              <a:ext cx="1080553" cy="325093"/>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400" dirty="0" smtClean="0"/>
                <a:t>29.3%</a:t>
              </a:r>
              <a:endParaRPr kumimoji="1" lang="ja-JP" altLang="en-US" sz="1400" dirty="0"/>
            </a:p>
          </p:txBody>
        </p:sp>
        <p:cxnSp>
          <p:nvCxnSpPr>
            <p:cNvPr id="38" name="直線矢印コネクタ 37"/>
            <p:cNvCxnSpPr/>
            <p:nvPr/>
          </p:nvCxnSpPr>
          <p:spPr>
            <a:xfrm flipH="1">
              <a:off x="6247073" y="1867988"/>
              <a:ext cx="5363" cy="1079991"/>
            </a:xfrm>
            <a:prstGeom prst="straightConnector1">
              <a:avLst/>
            </a:prstGeom>
            <a:ln w="38100" cap="rnd">
              <a:tailEnd type="arrow"/>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flipV="1">
              <a:off x="6253587" y="3468963"/>
              <a:ext cx="10725" cy="1183082"/>
            </a:xfrm>
            <a:prstGeom prst="straightConnector1">
              <a:avLst/>
            </a:prstGeom>
            <a:ln w="38100" cap="rnd">
              <a:tailEnd type="arrow"/>
            </a:ln>
          </p:spPr>
          <p:style>
            <a:lnRef idx="1">
              <a:schemeClr val="accent1"/>
            </a:lnRef>
            <a:fillRef idx="0">
              <a:schemeClr val="accent1"/>
            </a:fillRef>
            <a:effectRef idx="0">
              <a:schemeClr val="accent1"/>
            </a:effectRef>
            <a:fontRef idx="minor">
              <a:schemeClr val="tx1"/>
            </a:fontRef>
          </p:style>
        </p:cxnSp>
      </p:grpSp>
      <p:sp>
        <p:nvSpPr>
          <p:cNvPr id="43" name="二等辺三角形 42"/>
          <p:cNvSpPr/>
          <p:nvPr/>
        </p:nvSpPr>
        <p:spPr>
          <a:xfrm rot="5400000">
            <a:off x="6350904" y="3140179"/>
            <a:ext cx="640716" cy="226679"/>
          </a:xfrm>
          <a:prstGeom prst="triangl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6848455" y="2564904"/>
            <a:ext cx="2160188" cy="584775"/>
          </a:xfrm>
          <a:prstGeom prst="rect">
            <a:avLst/>
          </a:prstGeom>
          <a:solidFill>
            <a:schemeClr val="accent1">
              <a:lumMod val="20000"/>
              <a:lumOff val="80000"/>
            </a:schemeClr>
          </a:solidFill>
        </p:spPr>
        <p:txBody>
          <a:bodyPr wrap="square" rtlCol="0">
            <a:spAutoFit/>
          </a:bodyPr>
          <a:lstStyle/>
          <a:p>
            <a:r>
              <a:rPr kumimoji="1" lang="ja-JP" altLang="en-US" sz="1600" dirty="0" smtClean="0">
                <a:latin typeface="HGP創英角ｺﾞｼｯｸUB" panose="020B0900000000000000" pitchFamily="50" charset="-128"/>
                <a:ea typeface="HGP創英角ｺﾞｼｯｸUB" panose="020B0900000000000000" pitchFamily="50" charset="-128"/>
              </a:rPr>
              <a:t>将来にむけて回復期への転換が必要な病床</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45" name="テキスト ボックス 44"/>
          <p:cNvSpPr txBox="1"/>
          <p:nvPr/>
        </p:nvSpPr>
        <p:spPr>
          <a:xfrm>
            <a:off x="7092280" y="3155222"/>
            <a:ext cx="2160188" cy="523220"/>
          </a:xfrm>
          <a:prstGeom prst="rect">
            <a:avLst/>
          </a:prstGeom>
          <a:noFill/>
        </p:spPr>
        <p:txBody>
          <a:bodyPr wrap="square" rtlCol="0">
            <a:spAutoFit/>
          </a:bodyPr>
          <a:lstStyle/>
          <a:p>
            <a:r>
              <a:rPr kumimoji="1" lang="en-US" altLang="ja-JP" sz="1400" dirty="0" smtClean="0">
                <a:latin typeface="HGP創英角ｺﾞｼｯｸUB" panose="020B0900000000000000" pitchFamily="50" charset="-128"/>
                <a:ea typeface="HGP創英角ｺﾞｼｯｸUB" panose="020B0900000000000000" pitchFamily="50" charset="-128"/>
              </a:rPr>
              <a:t>8,918</a:t>
            </a:r>
            <a:r>
              <a:rPr kumimoji="1" lang="ja-JP" altLang="en-US" sz="1400" dirty="0" smtClean="0">
                <a:latin typeface="HGP創英角ｺﾞｼｯｸUB" panose="020B0900000000000000" pitchFamily="50" charset="-128"/>
                <a:ea typeface="HGP創英角ｺﾞｼｯｸUB" panose="020B0900000000000000" pitchFamily="50" charset="-128"/>
              </a:rPr>
              <a:t>（既存病床数）</a:t>
            </a:r>
            <a:endParaRPr kumimoji="1" lang="en-US" altLang="ja-JP" sz="1400" dirty="0" smtClean="0">
              <a:latin typeface="HGP創英角ｺﾞｼｯｸUB" panose="020B0900000000000000" pitchFamily="50" charset="-128"/>
              <a:ea typeface="HGP創英角ｺﾞｼｯｸUB" panose="020B0900000000000000" pitchFamily="50" charset="-128"/>
            </a:endParaRPr>
          </a:p>
          <a:p>
            <a:r>
              <a:rPr lang="en-US" altLang="ja-JP" sz="1400" dirty="0" smtClean="0">
                <a:latin typeface="HGP創英角ｺﾞｼｯｸUB" panose="020B0900000000000000" pitchFamily="50" charset="-128"/>
                <a:ea typeface="HGP創英角ｺﾞｼｯｸUB" panose="020B0900000000000000" pitchFamily="50" charset="-128"/>
              </a:rPr>
              <a:t>×8.0%</a:t>
            </a:r>
          </a:p>
        </p:txBody>
      </p:sp>
      <p:sp>
        <p:nvSpPr>
          <p:cNvPr id="47" name="テキスト ボックス 46"/>
          <p:cNvSpPr txBox="1"/>
          <p:nvPr/>
        </p:nvSpPr>
        <p:spPr>
          <a:xfrm>
            <a:off x="6927478" y="3903024"/>
            <a:ext cx="1849899" cy="369332"/>
          </a:xfrm>
          <a:prstGeom prst="rect">
            <a:avLst/>
          </a:prstGeom>
          <a:noFill/>
        </p:spPr>
        <p:txBody>
          <a:bodyPr wrap="square" rtlCol="0">
            <a:spAutoFit/>
          </a:bodyPr>
          <a:lstStyle/>
          <a:p>
            <a:pPr algn="ctr"/>
            <a:r>
              <a:rPr kumimoji="1" lang="ja-JP" altLang="en-US" u="sng" dirty="0" smtClean="0">
                <a:latin typeface="HGP創英角ｺﾞｼｯｸUB" panose="020B0900000000000000" pitchFamily="50" charset="-128"/>
                <a:ea typeface="HGP創英角ｺﾞｼｯｸUB" panose="020B0900000000000000" pitchFamily="50" charset="-128"/>
              </a:rPr>
              <a:t>約</a:t>
            </a:r>
            <a:r>
              <a:rPr kumimoji="1" lang="en-US" altLang="ja-JP" u="sng" dirty="0" smtClean="0">
                <a:latin typeface="HGP創英角ｺﾞｼｯｸUB" panose="020B0900000000000000" pitchFamily="50" charset="-128"/>
                <a:ea typeface="HGP創英角ｺﾞｼｯｸUB" panose="020B0900000000000000" pitchFamily="50" charset="-128"/>
              </a:rPr>
              <a:t>710</a:t>
            </a:r>
            <a:r>
              <a:rPr kumimoji="1" lang="ja-JP" altLang="en-US" u="sng" dirty="0" smtClean="0">
                <a:latin typeface="HGP創英角ｺﾞｼｯｸUB" panose="020B0900000000000000" pitchFamily="50" charset="-128"/>
                <a:ea typeface="HGP創英角ｺﾞｼｯｸUB" panose="020B0900000000000000" pitchFamily="50" charset="-128"/>
              </a:rPr>
              <a:t>床</a:t>
            </a:r>
            <a:endParaRPr kumimoji="1" lang="ja-JP" altLang="en-US" u="sng" dirty="0">
              <a:latin typeface="HGP創英角ｺﾞｼｯｸUB" panose="020B0900000000000000" pitchFamily="50" charset="-128"/>
              <a:ea typeface="HGP創英角ｺﾞｼｯｸUB" panose="020B0900000000000000" pitchFamily="50" charset="-128"/>
            </a:endParaRPr>
          </a:p>
        </p:txBody>
      </p:sp>
      <p:sp>
        <p:nvSpPr>
          <p:cNvPr id="49" name="テキスト ボックス 48"/>
          <p:cNvSpPr txBox="1"/>
          <p:nvPr/>
        </p:nvSpPr>
        <p:spPr>
          <a:xfrm rot="5400000">
            <a:off x="7629057" y="3643805"/>
            <a:ext cx="417127" cy="338554"/>
          </a:xfrm>
          <a:prstGeom prst="rect">
            <a:avLst/>
          </a:prstGeom>
          <a:noFill/>
        </p:spPr>
        <p:txBody>
          <a:bodyPr wrap="square" rtlCol="0">
            <a:spAutoFit/>
          </a:bodyPr>
          <a:lstStyle/>
          <a:p>
            <a:pPr algn="ctr"/>
            <a:r>
              <a:rPr lang="ja-JP" altLang="en-US" sz="1600" dirty="0">
                <a:latin typeface="HGP創英角ｺﾞｼｯｸUB" panose="020B0900000000000000" pitchFamily="50" charset="-128"/>
                <a:ea typeface="HGP創英角ｺﾞｼｯｸUB" panose="020B0900000000000000" pitchFamily="50" charset="-128"/>
              </a:rPr>
              <a:t>＝</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31" name="テキスト ボックス 30"/>
          <p:cNvSpPr txBox="1"/>
          <p:nvPr/>
        </p:nvSpPr>
        <p:spPr>
          <a:xfrm>
            <a:off x="6556452" y="4319056"/>
            <a:ext cx="2562336" cy="523220"/>
          </a:xfrm>
          <a:prstGeom prst="rect">
            <a:avLst/>
          </a:prstGeom>
          <a:noFill/>
        </p:spPr>
        <p:txBody>
          <a:bodyPr wrap="square" rtlCol="0">
            <a:spAutoFit/>
          </a:bodyPr>
          <a:lstStyle/>
          <a:p>
            <a:r>
              <a:rPr lang="en-US" altLang="ja-JP" sz="1400" dirty="0" smtClean="0">
                <a:latin typeface="HGP創英角ｺﾞｼｯｸUB" panose="020B0900000000000000" pitchFamily="50" charset="-128"/>
                <a:ea typeface="HGP創英角ｺﾞｼｯｸUB" panose="020B0900000000000000" pitchFamily="50" charset="-128"/>
              </a:rPr>
              <a:t>※</a:t>
            </a:r>
            <a:r>
              <a:rPr lang="ja-JP" altLang="en-US" sz="1400" dirty="0" smtClean="0">
                <a:latin typeface="HGP創英角ｺﾞｼｯｸUB" panose="020B0900000000000000" pitchFamily="50" charset="-128"/>
                <a:ea typeface="HGP創英角ｺﾞｼｯｸUB" panose="020B0900000000000000" pitchFamily="50" charset="-128"/>
              </a:rPr>
              <a:t>病床機能報告の最終結果を　</a:t>
            </a:r>
            <a:endParaRPr lang="en-US" altLang="ja-JP" sz="1400" dirty="0" smtClean="0">
              <a:latin typeface="HGP創英角ｺﾞｼｯｸUB" panose="020B0900000000000000" pitchFamily="50" charset="-128"/>
              <a:ea typeface="HGP創英角ｺﾞｼｯｸUB" panose="020B0900000000000000" pitchFamily="50" charset="-128"/>
            </a:endParaRPr>
          </a:p>
          <a:p>
            <a:r>
              <a:rPr lang="ja-JP" altLang="en-US" sz="1400" dirty="0">
                <a:latin typeface="HGP創英角ｺﾞｼｯｸUB" panose="020B0900000000000000" pitchFamily="50" charset="-128"/>
                <a:ea typeface="HGP創英角ｺﾞｼｯｸUB" panose="020B0900000000000000" pitchFamily="50" charset="-128"/>
              </a:rPr>
              <a:t>　</a:t>
            </a:r>
            <a:r>
              <a:rPr lang="ja-JP" altLang="en-US" sz="1400" dirty="0" smtClean="0">
                <a:latin typeface="HGP創英角ｺﾞｼｯｸUB" panose="020B0900000000000000" pitchFamily="50" charset="-128"/>
                <a:ea typeface="HGP創英角ｺﾞｼｯｸUB" panose="020B0900000000000000" pitchFamily="50" charset="-128"/>
              </a:rPr>
              <a:t>用い、再度試算予定</a:t>
            </a:r>
            <a:endParaRPr lang="en-US" altLang="ja-JP" sz="1400" dirty="0" smtClean="0">
              <a:latin typeface="HGP創英角ｺﾞｼｯｸUB" panose="020B0900000000000000" pitchFamily="50" charset="-128"/>
              <a:ea typeface="HGP創英角ｺﾞｼｯｸUB" panose="020B0900000000000000" pitchFamily="50" charset="-128"/>
            </a:endParaRPr>
          </a:p>
        </p:txBody>
      </p:sp>
      <p:sp>
        <p:nvSpPr>
          <p:cNvPr id="28" name="スライド番号プレースホルダー 2"/>
          <p:cNvSpPr>
            <a:spLocks noGrp="1"/>
          </p:cNvSpPr>
          <p:nvPr>
            <p:ph type="sldNum" sz="quarter" idx="12"/>
          </p:nvPr>
        </p:nvSpPr>
        <p:spPr>
          <a:xfrm>
            <a:off x="6992389" y="6492875"/>
            <a:ext cx="2133600" cy="365125"/>
          </a:xfrm>
        </p:spPr>
        <p:txBody>
          <a:bodyPr/>
          <a:lstStyle/>
          <a:p>
            <a:fld id="{A9848611-8FAA-4BFC-BAAD-33CAF1A3E273}" type="slidenum">
              <a:rPr kumimoji="1" lang="ja-JP" altLang="en-US" sz="1800" smtClean="0">
                <a:solidFill>
                  <a:schemeClr val="tx1"/>
                </a:solidFill>
              </a:rPr>
              <a:t>27</a:t>
            </a:fld>
            <a:endParaRPr kumimoji="1" lang="ja-JP" altLang="en-US" sz="1800" dirty="0">
              <a:solidFill>
                <a:schemeClr val="tx1"/>
              </a:solidFill>
            </a:endParaRPr>
          </a:p>
        </p:txBody>
      </p:sp>
      <p:sp>
        <p:nvSpPr>
          <p:cNvPr id="37" name="テキスト ボックス 36"/>
          <p:cNvSpPr txBox="1"/>
          <p:nvPr/>
        </p:nvSpPr>
        <p:spPr>
          <a:xfrm>
            <a:off x="733481" y="2315664"/>
            <a:ext cx="642481" cy="507831"/>
          </a:xfrm>
          <a:prstGeom prst="rect">
            <a:avLst/>
          </a:prstGeom>
          <a:noFill/>
        </p:spPr>
        <p:txBody>
          <a:bodyPr wrap="square" rtlCol="0">
            <a:spAutoFit/>
          </a:bodyPr>
          <a:lstStyle/>
          <a:p>
            <a:r>
              <a:rPr kumimoji="1" lang="en-US" altLang="ja-JP" sz="900" dirty="0" smtClean="0"/>
              <a:t>2017</a:t>
            </a:r>
            <a:r>
              <a:rPr kumimoji="1" lang="ja-JP" altLang="en-US" sz="900" dirty="0" smtClean="0"/>
              <a:t>年度</a:t>
            </a:r>
            <a:endParaRPr kumimoji="1" lang="en-US" altLang="ja-JP" sz="900" dirty="0" smtClean="0"/>
          </a:p>
          <a:p>
            <a:r>
              <a:rPr lang="ja-JP" altLang="en-US" sz="900" dirty="0" smtClean="0"/>
              <a:t>病床機能</a:t>
            </a:r>
            <a:endParaRPr lang="en-US" altLang="ja-JP" sz="900" dirty="0" smtClean="0"/>
          </a:p>
          <a:p>
            <a:r>
              <a:rPr kumimoji="1" lang="ja-JP" altLang="en-US" sz="900" dirty="0" smtClean="0"/>
              <a:t>報告</a:t>
            </a:r>
            <a:endParaRPr kumimoji="1" lang="ja-JP" altLang="en-US" sz="900" dirty="0"/>
          </a:p>
        </p:txBody>
      </p:sp>
      <p:cxnSp>
        <p:nvCxnSpPr>
          <p:cNvPr id="5" name="直線コネクタ 4"/>
          <p:cNvCxnSpPr/>
          <p:nvPr/>
        </p:nvCxnSpPr>
        <p:spPr>
          <a:xfrm>
            <a:off x="2432804" y="2857291"/>
            <a:ext cx="65108" cy="39622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594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734" y="5522586"/>
            <a:ext cx="6096779" cy="1160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49" y="2128327"/>
            <a:ext cx="3960246" cy="3168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泉州二次医療圏では、今後、</a:t>
            </a:r>
            <a:r>
              <a:rPr lang="en-US" altLang="ja-JP" sz="2200" dirty="0" smtClean="0">
                <a:latin typeface="HGP創英角ｺﾞｼｯｸUB" panose="020B0900000000000000" pitchFamily="50" charset="-128"/>
                <a:ea typeface="HGP創英角ｺﾞｼｯｸUB" panose="020B0900000000000000" pitchFamily="50" charset="-128"/>
              </a:rPr>
              <a:t>2030</a:t>
            </a:r>
            <a:r>
              <a:rPr lang="ja-JP" altLang="en-US" sz="2200" dirty="0" smtClean="0">
                <a:latin typeface="HGP創英角ｺﾞｼｯｸUB" panose="020B0900000000000000" pitchFamily="50" charset="-128"/>
                <a:ea typeface="HGP創英角ｺﾞｼｯｸUB" panose="020B0900000000000000" pitchFamily="50" charset="-128"/>
              </a:rPr>
              <a:t>年をピークに医療需要（特に、急性期と　回復期）が増加する見込みである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4" name="角丸四角形 13"/>
          <p:cNvSpPr/>
          <p:nvPr/>
        </p:nvSpPr>
        <p:spPr>
          <a:xfrm>
            <a:off x="4310814" y="1637529"/>
            <a:ext cx="4509658" cy="3663680"/>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3" name="テキスト ボックス 10">
            <a:extLst>
              <a:ext uri="{FF2B5EF4-FFF2-40B4-BE49-F238E27FC236}">
                <a16:creationId xmlns:a16="http://schemas.microsoft.com/office/drawing/2014/main" xmlns="" id="{0EFE806C-CD8B-4E60-9346-194C56764E78}"/>
              </a:ext>
            </a:extLst>
          </p:cNvPr>
          <p:cNvSpPr txBox="1"/>
          <p:nvPr/>
        </p:nvSpPr>
        <p:spPr>
          <a:xfrm>
            <a:off x="398006" y="1827359"/>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kern="100" dirty="0" smtClean="0">
                <a:ea typeface="ＭＳ Ｐゴシック"/>
                <a:cs typeface="Times New Roman"/>
              </a:rPr>
              <a:t>病床機能ごとの医療需要の見込み</a:t>
            </a:r>
            <a:r>
              <a:rPr lang="ja-JP" altLang="en-US" sz="1400" kern="100" dirty="0">
                <a:ea typeface="ＭＳ Ｐゴシック"/>
                <a:cs typeface="Times New Roman"/>
              </a:rPr>
              <a:t>（</a:t>
            </a:r>
            <a:r>
              <a:rPr lang="ja-JP" altLang="en-US" sz="1400" kern="100" dirty="0" smtClean="0">
                <a:ea typeface="ＭＳ Ｐゴシック"/>
                <a:cs typeface="Times New Roman"/>
              </a:rPr>
              <a:t>総計</a:t>
            </a:r>
            <a:r>
              <a:rPr lang="ja-JP" altLang="en-US" sz="1400" kern="100" dirty="0">
                <a:ea typeface="ＭＳ Ｐゴシック"/>
                <a:cs typeface="Times New Roman"/>
              </a:rPr>
              <a:t>）</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xmlns=""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kern="100" dirty="0" smtClean="0">
                <a:ea typeface="ＭＳ Ｐゴシック"/>
                <a:cs typeface="Times New Roman"/>
              </a:rPr>
              <a:t>基準病床数の見込み</a:t>
            </a:r>
            <a:endParaRPr lang="ja-JP" altLang="en-US" sz="1400" dirty="0">
              <a:solidFill>
                <a:schemeClr val="tx1"/>
              </a:solidFill>
            </a:endParaRPr>
          </a:p>
        </p:txBody>
      </p:sp>
      <p:sp>
        <p:nvSpPr>
          <p:cNvPr id="21"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泉州二次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smtClean="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smtClean="0">
                <a:latin typeface="Meiryo UI" panose="020B0604030504040204" pitchFamily="50" charset="-128"/>
                <a:ea typeface="Meiryo UI" panose="020B0604030504040204" pitchFamily="50" charset="-128"/>
                <a:cs typeface="Times New Roman"/>
              </a:rPr>
              <a:t>　　　</a:t>
            </a:r>
            <a:r>
              <a:rPr lang="ja-JP" altLang="en-US" sz="1200" kern="100" dirty="0" smtClean="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xmlns="" id="{0EFE806C-CD8B-4E60-9346-194C56764E78}"/>
              </a:ext>
            </a:extLst>
          </p:cNvPr>
          <p:cNvSpPr txBox="1"/>
          <p:nvPr/>
        </p:nvSpPr>
        <p:spPr>
          <a:xfrm>
            <a:off x="5256887" y="4777989"/>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基準病床数の将来見込みでは、</a:t>
            </a:r>
            <a:r>
              <a:rPr lang="en-US" altLang="ja-JP" sz="1400" dirty="0" smtClean="0">
                <a:solidFill>
                  <a:schemeClr val="tx1"/>
                </a:solidFill>
              </a:rPr>
              <a:t>2030</a:t>
            </a:r>
            <a:r>
              <a:rPr lang="ja-JP" altLang="en-US" sz="1400" dirty="0" smtClean="0">
                <a:solidFill>
                  <a:schemeClr val="tx1"/>
                </a:solidFill>
              </a:rPr>
              <a:t>年に</a:t>
            </a:r>
            <a:endParaRPr lang="en-US" altLang="ja-JP" sz="1400" dirty="0">
              <a:solidFill>
                <a:schemeClr val="tx1"/>
              </a:solidFill>
            </a:endParaRPr>
          </a:p>
          <a:p>
            <a:r>
              <a:rPr lang="ja-JP" altLang="en-US" sz="1400" dirty="0" smtClean="0">
                <a:solidFill>
                  <a:schemeClr val="tx1"/>
                </a:solidFill>
              </a:rPr>
              <a:t>おいても、既存病床数に達しない見込み。</a:t>
            </a:r>
            <a:endParaRPr lang="ja-JP" altLang="en-US" sz="1400" dirty="0">
              <a:solidFill>
                <a:schemeClr val="tx1"/>
              </a:solidFill>
            </a:endParaRPr>
          </a:p>
        </p:txBody>
      </p:sp>
      <p:sp>
        <p:nvSpPr>
          <p:cNvPr id="20" name="二等辺三角形 19"/>
          <p:cNvSpPr/>
          <p:nvPr/>
        </p:nvSpPr>
        <p:spPr>
          <a:xfrm rot="5400000">
            <a:off x="4768431" y="4910863"/>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0961" y="1981247"/>
            <a:ext cx="3569364" cy="2777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正方形/長方形 22"/>
          <p:cNvSpPr/>
          <p:nvPr/>
        </p:nvSpPr>
        <p:spPr>
          <a:xfrm>
            <a:off x="5940462" y="2515369"/>
            <a:ext cx="468000" cy="1908000"/>
          </a:xfrm>
          <a:prstGeom prst="rect">
            <a:avLst/>
          </a:prstGeom>
          <a:solidFill>
            <a:schemeClr val="tx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p>
        </p:txBody>
      </p:sp>
      <p:cxnSp>
        <p:nvCxnSpPr>
          <p:cNvPr id="24" name="直線コネクタ 23"/>
          <p:cNvCxnSpPr/>
          <p:nvPr/>
        </p:nvCxnSpPr>
        <p:spPr>
          <a:xfrm flipV="1">
            <a:off x="5426487" y="2894779"/>
            <a:ext cx="2448000" cy="0"/>
          </a:xfrm>
          <a:prstGeom prst="line">
            <a:avLst/>
          </a:prstGeom>
          <a:ln w="28575">
            <a:solidFill>
              <a:srgbClr val="0070C0"/>
            </a:solidFill>
            <a:prstDash val="solid"/>
          </a:ln>
        </p:spPr>
        <p:style>
          <a:lnRef idx="1">
            <a:schemeClr val="accent2"/>
          </a:lnRef>
          <a:fillRef idx="0">
            <a:schemeClr val="accent2"/>
          </a:fillRef>
          <a:effectRef idx="0">
            <a:schemeClr val="accent2"/>
          </a:effectRef>
          <a:fontRef idx="minor">
            <a:schemeClr val="tx1"/>
          </a:fontRef>
        </p:style>
      </p:cxnSp>
      <p:sp>
        <p:nvSpPr>
          <p:cNvPr id="25" name="テキスト ボックス 12"/>
          <p:cNvSpPr txBox="1"/>
          <p:nvPr/>
        </p:nvSpPr>
        <p:spPr>
          <a:xfrm>
            <a:off x="6539842" y="2619935"/>
            <a:ext cx="1547155" cy="27571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kumimoji="1" lang="ja-JP" altLang="en-US" sz="1100" dirty="0"/>
              <a:t>既存病床数</a:t>
            </a:r>
            <a:r>
              <a:rPr kumimoji="1" lang="en-US" altLang="ja-JP" sz="1100" dirty="0"/>
              <a:t>(2017.6.30)</a:t>
            </a:r>
            <a:endParaRPr kumimoji="1" lang="ja-JP" altLang="en-US" sz="1100" dirty="0"/>
          </a:p>
        </p:txBody>
      </p:sp>
      <p:sp>
        <p:nvSpPr>
          <p:cNvPr id="26" name="テキスト ボックス 1"/>
          <p:cNvSpPr txBox="1"/>
          <p:nvPr/>
        </p:nvSpPr>
        <p:spPr>
          <a:xfrm>
            <a:off x="6773825" y="3331500"/>
            <a:ext cx="1313172" cy="275738"/>
          </a:xfrm>
          <a:prstGeom prst="rect">
            <a:avLst/>
          </a:prstGeom>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基準病床数推計値</a:t>
            </a:r>
          </a:p>
        </p:txBody>
      </p:sp>
      <p:sp>
        <p:nvSpPr>
          <p:cNvPr id="27" name="テキスト ボックス 14"/>
          <p:cNvSpPr txBox="1"/>
          <p:nvPr/>
        </p:nvSpPr>
        <p:spPr>
          <a:xfrm>
            <a:off x="5596389" y="4005064"/>
            <a:ext cx="1179810" cy="4591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non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en-US" altLang="ja-JP" sz="1100" dirty="0">
                <a:latin typeface="+mn-lt"/>
                <a:ea typeface="+mn-ea"/>
              </a:rPr>
              <a:t>7</a:t>
            </a:r>
            <a:r>
              <a:rPr kumimoji="1" lang="ja-JP" altLang="en-US" sz="1100" dirty="0">
                <a:latin typeface="+mn-ea"/>
                <a:ea typeface="+mn-ea"/>
              </a:rPr>
              <a:t>次計画期間</a:t>
            </a:r>
            <a:endParaRPr kumimoji="1" lang="en-US" altLang="ja-JP" sz="1100" dirty="0">
              <a:latin typeface="+mn-ea"/>
              <a:ea typeface="+mn-ea"/>
            </a:endParaRPr>
          </a:p>
          <a:p>
            <a:pPr algn="ctr"/>
            <a:r>
              <a:rPr kumimoji="1" lang="ja-JP" altLang="en-US" sz="1100" dirty="0">
                <a:latin typeface="+mn-ea"/>
                <a:ea typeface="+mn-ea"/>
              </a:rPr>
              <a:t>（</a:t>
            </a:r>
            <a:r>
              <a:rPr kumimoji="1" lang="en-US" altLang="ja-JP" sz="1100" dirty="0">
                <a:latin typeface="+mn-lt"/>
                <a:ea typeface="+mn-ea"/>
              </a:rPr>
              <a:t>2018</a:t>
            </a:r>
            <a:r>
              <a:rPr kumimoji="1" lang="ja-JP" altLang="en-US" sz="1100" dirty="0">
                <a:latin typeface="+mn-ea"/>
                <a:ea typeface="+mn-ea"/>
              </a:rPr>
              <a:t>～</a:t>
            </a:r>
            <a:r>
              <a:rPr kumimoji="1" lang="en-US" altLang="ja-JP" sz="1100" dirty="0">
                <a:latin typeface="+mn-lt"/>
                <a:ea typeface="+mn-ea"/>
              </a:rPr>
              <a:t>2023</a:t>
            </a:r>
            <a:r>
              <a:rPr kumimoji="1" lang="ja-JP" altLang="en-US" sz="1100" dirty="0">
                <a:latin typeface="+mn-ea"/>
                <a:ea typeface="+mn-ea"/>
              </a:rPr>
              <a:t>年）</a:t>
            </a:r>
            <a:endParaRPr kumimoji="1" lang="en-US" altLang="ja-JP" sz="1100" dirty="0">
              <a:latin typeface="+mn-ea"/>
              <a:ea typeface="+mn-ea"/>
            </a:endParaRPr>
          </a:p>
        </p:txBody>
      </p:sp>
    </p:spTree>
    <p:extLst>
      <p:ext uri="{BB962C8B-B14F-4D97-AF65-F5344CB8AC3E}">
        <p14:creationId xmlns:p14="http://schemas.microsoft.com/office/powerpoint/2010/main" val="2658261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9433" y="3310158"/>
            <a:ext cx="2764567" cy="2258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2" y="1837220"/>
            <a:ext cx="6491141" cy="4662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636420"/>
            <a:ext cx="8867405"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泉州二次医療圏では</a:t>
            </a:r>
            <a:r>
              <a:rPr lang="ja-JP" altLang="en-US" sz="2200" dirty="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新公立病院改革プラン補足調査対象病院が７病院、公的医療機関等</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プラン対象病院が２病院</a:t>
            </a:r>
            <a:r>
              <a:rPr lang="ja-JP" altLang="en-US" sz="2200" dirty="0">
                <a:latin typeface="HGP創英角ｺﾞｼｯｸUB" panose="020B0900000000000000" pitchFamily="50" charset="-128"/>
                <a:ea typeface="HGP創英角ｺﾞｼｯｸUB" panose="020B0900000000000000" pitchFamily="50" charset="-128"/>
              </a:rPr>
              <a:t>である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9"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泉州二次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体制の概要①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xmlns="" id="{0EFE806C-CD8B-4E60-9346-194C56764E78}"/>
              </a:ext>
            </a:extLst>
          </p:cNvPr>
          <p:cNvSpPr txBox="1"/>
          <p:nvPr/>
        </p:nvSpPr>
        <p:spPr>
          <a:xfrm>
            <a:off x="97083" y="1648319"/>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tx1"/>
                </a:solidFill>
              </a:rPr>
              <a:t>●主な医療施設の状況</a:t>
            </a:r>
            <a:endParaRPr lang="ja-JP" altLang="en-US" sz="1400" dirty="0">
              <a:solidFill>
                <a:schemeClr val="tx1"/>
              </a:solidFill>
            </a:endParaRPr>
          </a:p>
        </p:txBody>
      </p:sp>
      <p:sp>
        <p:nvSpPr>
          <p:cNvPr id="12" name="テキスト ボックス 10">
            <a:extLst>
              <a:ext uri="{FF2B5EF4-FFF2-40B4-BE49-F238E27FC236}">
                <a16:creationId xmlns="" xmlns:a16="http://schemas.microsoft.com/office/drawing/2014/main" id="{8957656B-6DE6-44E0-85D6-7CF39E5B6647}"/>
              </a:ext>
            </a:extLst>
          </p:cNvPr>
          <p:cNvSpPr txBox="1"/>
          <p:nvPr/>
        </p:nvSpPr>
        <p:spPr>
          <a:xfrm>
            <a:off x="5796136" y="6451994"/>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4" name="正方形/長方形 3"/>
          <p:cNvSpPr/>
          <p:nvPr/>
        </p:nvSpPr>
        <p:spPr>
          <a:xfrm>
            <a:off x="2627783" y="1956096"/>
            <a:ext cx="726701" cy="4261824"/>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865903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A9848611-8FAA-4BFC-BAAD-33CAF1A3E273}" type="slidenum">
              <a:rPr kumimoji="1" lang="ja-JP" altLang="en-US" sz="1800" smtClean="0">
                <a:solidFill>
                  <a:schemeClr val="tx1"/>
                </a:solidFill>
              </a:rPr>
              <a:t>5</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344932" y="572214"/>
            <a:ext cx="8502507" cy="105658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過去</a:t>
            </a:r>
            <a:r>
              <a:rPr lang="en-US" altLang="ja-JP" sz="2200" dirty="0" smtClean="0">
                <a:latin typeface="HGP創英角ｺﾞｼｯｸUB" panose="020B0900000000000000" pitchFamily="50" charset="-128"/>
                <a:ea typeface="HGP創英角ｺﾞｼｯｸUB" panose="020B0900000000000000" pitchFamily="50" charset="-128"/>
              </a:rPr>
              <a:t>3</a:t>
            </a:r>
            <a:r>
              <a:rPr lang="ja-JP" altLang="en-US" sz="2200" dirty="0" smtClean="0">
                <a:latin typeface="HGP創英角ｺﾞｼｯｸUB" panose="020B0900000000000000" pitchFamily="50" charset="-128"/>
                <a:ea typeface="HGP創英角ｺﾞｼｯｸUB" panose="020B0900000000000000" pitchFamily="50" charset="-128"/>
              </a:rPr>
              <a:t>か年、泉州二次医療圏では、病床稼働率は公立・公的において　　　　横ばい傾向、平均在院日数は民間等において減少傾向にある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4" name="角丸四角形 13"/>
          <p:cNvSpPr/>
          <p:nvPr/>
        </p:nvSpPr>
        <p:spPr>
          <a:xfrm>
            <a:off x="144954" y="1556792"/>
            <a:ext cx="7254877" cy="414046"/>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2000" dirty="0" smtClean="0">
                <a:latin typeface="HGP創英角ｺﾞｼｯｸUB" panose="020B0900000000000000" pitchFamily="50" charset="-128"/>
                <a:ea typeface="HGP創英角ｺﾞｼｯｸUB" panose="020B0900000000000000" pitchFamily="50" charset="-128"/>
              </a:rPr>
              <a:t>１　病床の運用</a:t>
            </a:r>
            <a:r>
              <a:rPr kumimoji="1" lang="ja-JP" altLang="en-US" sz="2000" dirty="0" smtClean="0">
                <a:latin typeface="HGP創英角ｺﾞｼｯｸUB" panose="020B0900000000000000" pitchFamily="50" charset="-128"/>
                <a:ea typeface="HGP創英角ｺﾞｼｯｸUB" panose="020B0900000000000000" pitchFamily="50" charset="-128"/>
              </a:rPr>
              <a:t>状況</a:t>
            </a:r>
            <a:endParaRPr kumimoji="1"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9" name="テキスト ボックス 3"/>
          <p:cNvSpPr txBox="1">
            <a:spLocks noChangeArrowheads="1"/>
          </p:cNvSpPr>
          <p:nvPr/>
        </p:nvSpPr>
        <p:spPr bwMode="auto">
          <a:xfrm>
            <a:off x="158951" y="6133366"/>
            <a:ext cx="87953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３　各病院の非稼働病床への対応状況一覧（資料</a:t>
            </a:r>
            <a:r>
              <a:rPr lang="en-US" altLang="ja-JP" sz="2000" dirty="0" smtClean="0">
                <a:latin typeface="HGP創英角ｺﾞｼｯｸUB" panose="020B0900000000000000" pitchFamily="50" charset="-128"/>
                <a:ea typeface="HGP創英角ｺﾞｼｯｸUB" panose="020B0900000000000000" pitchFamily="50" charset="-128"/>
              </a:rPr>
              <a:t>2-2</a:t>
            </a:r>
            <a:r>
              <a:rPr lang="ja-JP" altLang="en-US" sz="2000" dirty="0" smtClean="0">
                <a:latin typeface="HGP創英角ｺﾞｼｯｸUB" panose="020B0900000000000000" pitchFamily="50" charset="-128"/>
                <a:ea typeface="HGP創英角ｺﾞｼｯｸUB" panose="020B0900000000000000" pitchFamily="50" charset="-128"/>
              </a:rPr>
              <a:t>　</a:t>
            </a:r>
            <a:r>
              <a:rPr lang="en-US" altLang="ja-JP" sz="2000" dirty="0">
                <a:latin typeface="HGP創英角ｺﾞｼｯｸUB" panose="020B0900000000000000" pitchFamily="50" charset="-128"/>
                <a:ea typeface="HGP創英角ｺﾞｼｯｸUB" panose="020B0900000000000000" pitchFamily="50" charset="-128"/>
              </a:rPr>
              <a:t>P2</a:t>
            </a:r>
            <a:r>
              <a:rPr lang="ja-JP" altLang="en-US" sz="2000" dirty="0" smtClean="0">
                <a:latin typeface="HGP創英角ｺﾞｼｯｸUB" panose="020B0900000000000000" pitchFamily="50" charset="-128"/>
                <a:ea typeface="HGP創英角ｺﾞｼｯｸUB" panose="020B0900000000000000" pitchFamily="50" charset="-128"/>
              </a:rPr>
              <a:t>）　</a:t>
            </a:r>
            <a:r>
              <a:rPr lang="en-US" altLang="ja-JP" sz="1400" u="sng" dirty="0" smtClean="0">
                <a:latin typeface="HGP創英角ｺﾞｼｯｸUB" panose="020B0900000000000000" pitchFamily="50" charset="-128"/>
                <a:ea typeface="HGP創英角ｺﾞｼｯｸUB" panose="020B0900000000000000" pitchFamily="50" charset="-128"/>
              </a:rPr>
              <a:t>※</a:t>
            </a:r>
            <a:r>
              <a:rPr lang="ja-JP" altLang="en-US" sz="1400" u="sng" dirty="0" smtClean="0">
                <a:latin typeface="HGP創英角ｺﾞｼｯｸUB" panose="020B0900000000000000" pitchFamily="50" charset="-128"/>
                <a:ea typeface="HGP創英角ｺﾞｼｯｸUB" panose="020B0900000000000000" pitchFamily="50" charset="-128"/>
              </a:rPr>
              <a:t>病院連絡会資料</a:t>
            </a:r>
            <a:r>
              <a:rPr lang="ja-JP" altLang="en-US" sz="1400" u="sng" dirty="0">
                <a:latin typeface="HGP創英角ｺﾞｼｯｸUB" panose="020B0900000000000000" pitchFamily="50" charset="-128"/>
                <a:ea typeface="HGP創英角ｺﾞｼｯｸUB" panose="020B0900000000000000" pitchFamily="50" charset="-128"/>
              </a:rPr>
              <a:t>　</a:t>
            </a:r>
            <a:r>
              <a:rPr lang="en-US" altLang="ja-JP" sz="1400" u="sng" dirty="0" smtClean="0">
                <a:latin typeface="HGP創英角ｺﾞｼｯｸUB" panose="020B0900000000000000" pitchFamily="50" charset="-128"/>
                <a:ea typeface="HGP創英角ｺﾞｼｯｸUB" panose="020B0900000000000000" pitchFamily="50" charset="-128"/>
              </a:rPr>
              <a:t>P2</a:t>
            </a:r>
            <a:r>
              <a:rPr lang="ja-JP" altLang="en-US" sz="1600" dirty="0" smtClean="0">
                <a:latin typeface="HGP創英角ｺﾞｼｯｸUB" panose="020B0900000000000000" pitchFamily="50" charset="-128"/>
                <a:ea typeface="HGP創英角ｺﾞｼｯｸUB" panose="020B0900000000000000" pitchFamily="50" charset="-128"/>
              </a:rPr>
              <a:t>　</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3"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泉州二次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体制の概要②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3"/>
          <p:cNvSpPr txBox="1">
            <a:spLocks noChangeArrowheads="1"/>
          </p:cNvSpPr>
          <p:nvPr/>
        </p:nvSpPr>
        <p:spPr bwMode="auto">
          <a:xfrm>
            <a:off x="158951" y="5733256"/>
            <a:ext cx="879539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２　各病院の医療機能一覧（資料</a:t>
            </a:r>
            <a:r>
              <a:rPr lang="en-US" altLang="ja-JP" sz="2000" dirty="0" smtClean="0">
                <a:latin typeface="HGP創英角ｺﾞｼｯｸUB" panose="020B0900000000000000" pitchFamily="50" charset="-128"/>
                <a:ea typeface="HGP創英角ｺﾞｼｯｸUB" panose="020B0900000000000000" pitchFamily="50" charset="-128"/>
              </a:rPr>
              <a:t>2-2</a:t>
            </a:r>
            <a:r>
              <a:rPr lang="ja-JP" altLang="en-US" sz="2000" dirty="0" smtClean="0">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P4</a:t>
            </a:r>
            <a:r>
              <a:rPr lang="ja-JP" altLang="en-US" sz="2000" dirty="0" smtClean="0">
                <a:latin typeface="HGP創英角ｺﾞｼｯｸUB" panose="020B0900000000000000" pitchFamily="50" charset="-128"/>
                <a:ea typeface="HGP創英角ｺﾞｼｯｸUB" panose="020B0900000000000000" pitchFamily="50" charset="-128"/>
              </a:rPr>
              <a:t>）　</a:t>
            </a:r>
            <a:r>
              <a:rPr lang="en-US" altLang="ja-JP" sz="1400" u="sng" dirty="0" smtClean="0">
                <a:latin typeface="HGP創英角ｺﾞｼｯｸUB" panose="020B0900000000000000" pitchFamily="50" charset="-128"/>
                <a:ea typeface="HGP創英角ｺﾞｼｯｸUB" panose="020B0900000000000000" pitchFamily="50" charset="-128"/>
              </a:rPr>
              <a:t>※</a:t>
            </a:r>
            <a:r>
              <a:rPr lang="ja-JP" altLang="en-US" sz="1400" u="sng" dirty="0" smtClean="0">
                <a:latin typeface="HGP創英角ｺﾞｼｯｸUB" panose="020B0900000000000000" pitchFamily="50" charset="-128"/>
                <a:ea typeface="HGP創英角ｺﾞｼｯｸUB" panose="020B0900000000000000" pitchFamily="50" charset="-128"/>
              </a:rPr>
              <a:t>病院連絡会資料</a:t>
            </a:r>
            <a:r>
              <a:rPr lang="ja-JP" altLang="en-US" sz="1400" u="sng" dirty="0">
                <a:latin typeface="HGP創英角ｺﾞｼｯｸUB" panose="020B0900000000000000" pitchFamily="50" charset="-128"/>
                <a:ea typeface="HGP創英角ｺﾞｼｯｸUB" panose="020B0900000000000000" pitchFamily="50" charset="-128"/>
              </a:rPr>
              <a:t>　</a:t>
            </a:r>
            <a:r>
              <a:rPr lang="en-US" altLang="ja-JP" sz="1400" u="sng" dirty="0" smtClean="0">
                <a:latin typeface="HGP創英角ｺﾞｼｯｸUB" panose="020B0900000000000000" pitchFamily="50" charset="-128"/>
                <a:ea typeface="HGP創英角ｺﾞｼｯｸUB" panose="020B0900000000000000" pitchFamily="50" charset="-128"/>
              </a:rPr>
              <a:t>P8</a:t>
            </a:r>
            <a:endParaRPr lang="en-US" altLang="ja-JP" sz="1400" u="sng" dirty="0">
              <a:latin typeface="HGP創英角ｺﾞｼｯｸUB" panose="020B0900000000000000" pitchFamily="50" charset="-128"/>
              <a:ea typeface="HGP創英角ｺﾞｼｯｸUB" panose="020B0900000000000000" pitchFamily="50" charset="-128"/>
            </a:endParaRPr>
          </a:p>
        </p:txBody>
      </p:sp>
      <p:sp>
        <p:nvSpPr>
          <p:cNvPr id="18" name="テキスト ボックス 10">
            <a:extLst>
              <a:ext uri="{FF2B5EF4-FFF2-40B4-BE49-F238E27FC236}">
                <a16:creationId xmlns:a16="http://schemas.microsoft.com/office/drawing/2014/main" xmlns="" id="{8957656B-6DE6-44E0-85D6-7CF39E5B6647}"/>
              </a:ext>
            </a:extLst>
          </p:cNvPr>
          <p:cNvSpPr txBox="1"/>
          <p:nvPr/>
        </p:nvSpPr>
        <p:spPr>
          <a:xfrm>
            <a:off x="755576" y="5130316"/>
            <a:ext cx="244009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日から翌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日まで</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0">
            <a:extLst>
              <a:ext uri="{FF2B5EF4-FFF2-40B4-BE49-F238E27FC236}">
                <a16:creationId xmlns:a16="http://schemas.microsoft.com/office/drawing/2014/main" xmlns="" id="{8957656B-6DE6-44E0-85D6-7CF39E5B6647}"/>
              </a:ext>
            </a:extLst>
          </p:cNvPr>
          <p:cNvSpPr txBox="1"/>
          <p:nvPr/>
        </p:nvSpPr>
        <p:spPr>
          <a:xfrm>
            <a:off x="270019" y="2040626"/>
            <a:ext cx="37497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病床稼働率</a:t>
            </a:r>
            <a:r>
              <a:rPr lang="ja-JP" altLang="en-US" sz="1200" kern="100" dirty="0" smtClean="0">
                <a:latin typeface="Meiryo UI" panose="020B0604030504040204" pitchFamily="50" charset="-128"/>
                <a:ea typeface="Meiryo UI" panose="020B0604030504040204" pitchFamily="50" charset="-128"/>
                <a:cs typeface="Times New Roman"/>
              </a:rPr>
              <a:t>（在院患者数、許可病床数から算出）</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0" name="テキスト ボックス 10">
            <a:extLst>
              <a:ext uri="{FF2B5EF4-FFF2-40B4-BE49-F238E27FC236}">
                <a16:creationId xmlns:a16="http://schemas.microsoft.com/office/drawing/2014/main" xmlns="" id="{8957656B-6DE6-44E0-85D6-7CF39E5B6647}"/>
              </a:ext>
            </a:extLst>
          </p:cNvPr>
          <p:cNvSpPr txBox="1"/>
          <p:nvPr/>
        </p:nvSpPr>
        <p:spPr>
          <a:xfrm>
            <a:off x="6159498" y="5071538"/>
            <a:ext cx="244009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日から翌</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日まで</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 xmlns:a16="http://schemas.microsoft.com/office/drawing/2014/main" id="{8957656B-6DE6-44E0-85D6-7CF39E5B6647}"/>
              </a:ext>
            </a:extLst>
          </p:cNvPr>
          <p:cNvSpPr txBox="1"/>
          <p:nvPr/>
        </p:nvSpPr>
        <p:spPr>
          <a:xfrm>
            <a:off x="4290138" y="5407315"/>
            <a:ext cx="4439036"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2】</a:t>
            </a:r>
            <a:r>
              <a:rPr lang="ja-JP" altLang="en-US" sz="1200" kern="100" dirty="0">
                <a:latin typeface="Meiryo UI" panose="020B0604030504040204" pitchFamily="50" charset="-128"/>
                <a:ea typeface="Meiryo UI" panose="020B0604030504040204" pitchFamily="50" charset="-128"/>
                <a:cs typeface="Times New Roman"/>
              </a:rPr>
              <a:t>病院ごとの医療機能一覧</a:t>
            </a:r>
            <a:r>
              <a:rPr lang="ja-JP" altLang="en-US" sz="1200" kern="100" dirty="0" smtClean="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病院</a:t>
            </a:r>
            <a:r>
              <a:rPr lang="ja-JP" altLang="en-US" sz="1200" kern="100" dirty="0" smtClean="0">
                <a:latin typeface="Meiryo UI" panose="020B0604030504040204" pitchFamily="50" charset="-128"/>
                <a:ea typeface="Meiryo UI" panose="020B0604030504040204" pitchFamily="50" charset="-128"/>
                <a:cs typeface="Times New Roman"/>
              </a:rPr>
              <a:t>プラン</a:t>
            </a:r>
            <a:r>
              <a:rPr lang="ja-JP" altLang="en-US" sz="1200" kern="100" dirty="0">
                <a:latin typeface="Meiryo UI" panose="020B0604030504040204" pitchFamily="50" charset="-128"/>
                <a:ea typeface="Meiryo UI" panose="020B0604030504040204" pitchFamily="50" charset="-128"/>
                <a:cs typeface="Times New Roman"/>
              </a:rPr>
              <a:t>等結果）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7" name="テキスト ボックス 10">
            <a:extLst>
              <a:ext uri="{FF2B5EF4-FFF2-40B4-BE49-F238E27FC236}">
                <a16:creationId xmlns:a16="http://schemas.microsoft.com/office/drawing/2014/main" xmlns="" id="{8957656B-6DE6-44E0-85D6-7CF39E5B6647}"/>
              </a:ext>
            </a:extLst>
          </p:cNvPr>
          <p:cNvSpPr txBox="1"/>
          <p:nvPr/>
        </p:nvSpPr>
        <p:spPr>
          <a:xfrm>
            <a:off x="4611114" y="2081919"/>
            <a:ext cx="418576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平均在院</a:t>
            </a:r>
            <a:r>
              <a:rPr lang="ja-JP" altLang="en-US" sz="1400" kern="100" dirty="0">
                <a:latin typeface="Meiryo UI" panose="020B0604030504040204" pitchFamily="50" charset="-128"/>
                <a:ea typeface="Meiryo UI" panose="020B0604030504040204" pitchFamily="50" charset="-128"/>
                <a:cs typeface="Times New Roman"/>
              </a:rPr>
              <a:t>日数</a:t>
            </a:r>
            <a:r>
              <a:rPr lang="ja-JP" altLang="en-US" sz="1200" kern="100" dirty="0" smtClean="0">
                <a:latin typeface="Meiryo UI" panose="020B0604030504040204" pitchFamily="50" charset="-128"/>
                <a:ea typeface="Meiryo UI" panose="020B0604030504040204" pitchFamily="50" charset="-128"/>
                <a:cs typeface="Times New Roman"/>
              </a:rPr>
              <a:t>（在院、新規入院、退院患者数から算出）</a:t>
            </a:r>
            <a:endParaRPr lang="ja-JP" altLang="ja-JP" sz="1200" kern="100" dirty="0">
              <a:latin typeface="Meiryo UI" panose="020B0604030504040204" pitchFamily="50" charset="-128"/>
              <a:ea typeface="Meiryo UI" panose="020B0604030504040204" pitchFamily="50" charset="-128"/>
              <a:cs typeface="Times New Roman"/>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63" y="2376756"/>
            <a:ext cx="4584700" cy="259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1189" y="2517250"/>
            <a:ext cx="4286250"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16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3491" y="2186129"/>
            <a:ext cx="3366018" cy="1276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813" y="2129993"/>
            <a:ext cx="3343075" cy="151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A9848611-8FAA-4BFC-BAAD-33CAF1A3E273}" type="slidenum">
              <a:rPr kumimoji="1" lang="ja-JP" altLang="en-US" sz="1800" smtClean="0">
                <a:solidFill>
                  <a:schemeClr val="tx1"/>
                </a:solidFill>
              </a:rPr>
              <a:t>6</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236154" y="618536"/>
            <a:ext cx="867169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入院</a:t>
            </a:r>
            <a:r>
              <a:rPr lang="ja-JP" altLang="en-US" sz="2200" dirty="0" smtClean="0">
                <a:latin typeface="HGP創英角ｺﾞｼｯｸUB" panose="020B0900000000000000" pitchFamily="50" charset="-128"/>
                <a:ea typeface="HGP創英角ｺﾞｼｯｸUB" panose="020B0900000000000000" pitchFamily="50" charset="-128"/>
              </a:rPr>
              <a:t>基本料</a:t>
            </a:r>
            <a:r>
              <a:rPr lang="ja-JP" altLang="en-US" sz="2200" dirty="0">
                <a:latin typeface="HGP創英角ｺﾞｼｯｸUB" panose="020B0900000000000000" pitchFamily="50" charset="-128"/>
                <a:ea typeface="HGP創英角ｺﾞｼｯｸUB" panose="020B0900000000000000" pitchFamily="50" charset="-128"/>
              </a:rPr>
              <a:t>について</a:t>
            </a:r>
            <a:r>
              <a:rPr lang="ja-JP" altLang="en-US" sz="2200" dirty="0" smtClean="0">
                <a:latin typeface="HGP創英角ｺﾞｼｯｸUB" panose="020B0900000000000000" pitchFamily="50" charset="-128"/>
                <a:ea typeface="HGP創英角ｺﾞｼｯｸUB" panose="020B0900000000000000" pitchFamily="50" charset="-128"/>
              </a:rPr>
              <a:t>看護</a:t>
            </a:r>
            <a:r>
              <a:rPr lang="ja-JP" altLang="en-US" sz="2200" dirty="0">
                <a:latin typeface="HGP創英角ｺﾞｼｯｸUB" panose="020B0900000000000000" pitchFamily="50" charset="-128"/>
                <a:ea typeface="HGP創英角ｺﾞｼｯｸUB" panose="020B0900000000000000" pitchFamily="50" charset="-128"/>
              </a:rPr>
              <a:t>配置が多くなるほど、（重症）急性期と分類</a:t>
            </a:r>
            <a:r>
              <a:rPr lang="ja-JP" altLang="en-US" sz="2200" dirty="0" smtClean="0">
                <a:latin typeface="HGP創英角ｺﾞｼｯｸUB" panose="020B0900000000000000" pitchFamily="50" charset="-128"/>
                <a:ea typeface="HGP創英角ｺﾞｼｯｸUB" panose="020B0900000000000000" pitchFamily="50" charset="-128"/>
              </a:rPr>
              <a:t>される病棟</a:t>
            </a:r>
            <a:r>
              <a:rPr lang="ja-JP" altLang="en-US" sz="2200" dirty="0">
                <a:latin typeface="HGP創英角ｺﾞｼｯｸUB" panose="020B0900000000000000" pitchFamily="50" charset="-128"/>
                <a:ea typeface="HGP創英角ｺﾞｼｯｸUB" panose="020B0900000000000000" pitchFamily="50" charset="-128"/>
              </a:rPr>
              <a:t>の割合が高くなる</a:t>
            </a:r>
          </a:p>
        </p:txBody>
      </p:sp>
      <p:sp>
        <p:nvSpPr>
          <p:cNvPr id="9"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13674"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泉州二次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結果①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 xmlns:a16="http://schemas.microsoft.com/office/drawing/2014/main" id="{8957656B-6DE6-44E0-85D6-7CF39E5B6647}"/>
              </a:ext>
            </a:extLst>
          </p:cNvPr>
          <p:cNvSpPr txBox="1"/>
          <p:nvPr/>
        </p:nvSpPr>
        <p:spPr>
          <a:xfrm>
            <a:off x="136757" y="1844941"/>
            <a:ext cx="243528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急性期報告　病床数</a:t>
            </a:r>
            <a:r>
              <a:rPr lang="en-US" altLang="ja-JP" sz="1400" kern="100" dirty="0">
                <a:latin typeface="Meiryo UI" panose="020B0604030504040204" pitchFamily="50" charset="-128"/>
                <a:ea typeface="Meiryo UI" panose="020B0604030504040204" pitchFamily="50" charset="-128"/>
                <a:cs typeface="Times New Roman"/>
              </a:rPr>
              <a:t>(</a:t>
            </a:r>
            <a:r>
              <a:rPr lang="ja-JP" altLang="en-US" sz="1400" kern="100" dirty="0">
                <a:latin typeface="Meiryo UI" panose="020B0604030504040204" pitchFamily="50" charset="-128"/>
                <a:ea typeface="Meiryo UI" panose="020B0604030504040204" pitchFamily="50" charset="-128"/>
                <a:cs typeface="Times New Roman"/>
              </a:rPr>
              <a:t>病院</a:t>
            </a:r>
            <a:r>
              <a:rPr lang="en-US" altLang="ja-JP" sz="1400" kern="100" dirty="0">
                <a:latin typeface="Meiryo UI" panose="020B0604030504040204" pitchFamily="50" charset="-128"/>
                <a:ea typeface="Meiryo UI" panose="020B0604030504040204" pitchFamily="50" charset="-128"/>
                <a:cs typeface="Times New Roman"/>
              </a:rPr>
              <a:t>)</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8" name="テキスト ボックス 17">
            <a:extLst>
              <a:ext uri="{FF2B5EF4-FFF2-40B4-BE49-F238E27FC236}">
                <a16:creationId xmlns="" xmlns:a16="http://schemas.microsoft.com/office/drawing/2014/main" id="{8957656B-6DE6-44E0-85D6-7CF39E5B6647}"/>
              </a:ext>
            </a:extLst>
          </p:cNvPr>
          <p:cNvSpPr txBox="1"/>
          <p:nvPr/>
        </p:nvSpPr>
        <p:spPr>
          <a:xfrm>
            <a:off x="3920351" y="1897088"/>
            <a:ext cx="383310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zh-CN" altLang="en-US" sz="1400" kern="100" dirty="0">
                <a:latin typeface="Meiryo UI" panose="020B0604030504040204" pitchFamily="50" charset="-128"/>
                <a:ea typeface="Meiryo UI" panose="020B0604030504040204" pitchFamily="50" charset="-128"/>
                <a:cs typeface="Times New Roman"/>
              </a:rPr>
              <a:t>（参考</a:t>
            </a:r>
            <a:r>
              <a:rPr lang="zh-CN" altLang="en-US" sz="1400" kern="100" dirty="0" smtClean="0">
                <a:latin typeface="Meiryo UI" panose="020B0604030504040204" pitchFamily="50" charset="-128"/>
                <a:ea typeface="Meiryo UI" panose="020B0604030504040204" pitchFamily="50" charset="-128"/>
                <a:cs typeface="Times New Roman"/>
              </a:rPr>
              <a:t>）高度</a:t>
            </a:r>
            <a:r>
              <a:rPr lang="zh-CN" altLang="en-US" sz="1400" kern="100" dirty="0">
                <a:latin typeface="Meiryo UI" panose="020B0604030504040204" pitchFamily="50" charset="-128"/>
                <a:ea typeface="Meiryo UI" panose="020B0604030504040204" pitchFamily="50" charset="-128"/>
                <a:cs typeface="Times New Roman"/>
              </a:rPr>
              <a:t>急性期報告　病床数（病院）</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8">
            <a:extLst>
              <a:ext uri="{FF2B5EF4-FFF2-40B4-BE49-F238E27FC236}">
                <a16:creationId xmlns="" xmlns:a16="http://schemas.microsoft.com/office/drawing/2014/main" id="{8957656B-6DE6-44E0-85D6-7CF39E5B6647}"/>
              </a:ext>
            </a:extLst>
          </p:cNvPr>
          <p:cNvSpPr txBox="1"/>
          <p:nvPr/>
        </p:nvSpPr>
        <p:spPr>
          <a:xfrm>
            <a:off x="118096" y="3429000"/>
            <a:ext cx="31694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診療報酬別の急性期病床の分析結果</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0" name="テキスト ボックス 10">
            <a:extLst>
              <a:ext uri="{FF2B5EF4-FFF2-40B4-BE49-F238E27FC236}">
                <a16:creationId xmlns="" xmlns:a16="http://schemas.microsoft.com/office/drawing/2014/main" id="{8957656B-6DE6-44E0-85D6-7CF39E5B6647}"/>
              </a:ext>
            </a:extLst>
          </p:cNvPr>
          <p:cNvSpPr txBox="1"/>
          <p:nvPr/>
        </p:nvSpPr>
        <p:spPr>
          <a:xfrm>
            <a:off x="3983491" y="6570606"/>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813" y="3736777"/>
            <a:ext cx="8462569" cy="2723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上矢印 21"/>
          <p:cNvSpPr/>
          <p:nvPr/>
        </p:nvSpPr>
        <p:spPr>
          <a:xfrm>
            <a:off x="5672039" y="4318992"/>
            <a:ext cx="336501" cy="100811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3" name="上矢印 22"/>
          <p:cNvSpPr/>
          <p:nvPr/>
        </p:nvSpPr>
        <p:spPr>
          <a:xfrm rot="10800000">
            <a:off x="7236296" y="4391000"/>
            <a:ext cx="336501" cy="100811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1" name="角丸四角形 20"/>
          <p:cNvSpPr/>
          <p:nvPr/>
        </p:nvSpPr>
        <p:spPr>
          <a:xfrm>
            <a:off x="4016496" y="4246984"/>
            <a:ext cx="4011888" cy="1152128"/>
          </a:xfrm>
          <a:prstGeom prst="roundRect">
            <a:avLst>
              <a:gd name="adj" fmla="val 8699"/>
            </a:avLst>
          </a:prstGeom>
          <a:noFill/>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Tree>
    <p:extLst>
      <p:ext uri="{BB962C8B-B14F-4D97-AF65-F5344CB8AC3E}">
        <p14:creationId xmlns:p14="http://schemas.microsoft.com/office/powerpoint/2010/main" val="1724054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16" y="1627296"/>
            <a:ext cx="8912499" cy="1731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083" y="3846546"/>
            <a:ext cx="886383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5"/>
            <a:ext cx="8886835"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回復期機能を担う病床数では、</a:t>
            </a:r>
            <a:r>
              <a:rPr lang="en-US" altLang="ja-JP" sz="2200" dirty="0" smtClean="0">
                <a:latin typeface="HGP創英角ｺﾞｼｯｸUB" panose="020B0900000000000000" pitchFamily="50" charset="-128"/>
                <a:ea typeface="HGP創英角ｺﾞｼｯｸUB" panose="020B0900000000000000" pitchFamily="50" charset="-128"/>
              </a:rPr>
              <a:t>2017</a:t>
            </a:r>
            <a:r>
              <a:rPr lang="ja-JP" altLang="en-US" sz="2200" dirty="0" smtClean="0">
                <a:latin typeface="HGP創英角ｺﾞｼｯｸUB" panose="020B0900000000000000" pitchFamily="50" charset="-128"/>
                <a:ea typeface="HGP創英角ｺﾞｼｯｸUB" panose="020B0900000000000000" pitchFamily="50" charset="-128"/>
              </a:rPr>
              <a:t>年度病床機能報告と</a:t>
            </a:r>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年度病床数の必要量を比較すると、割合の差が</a:t>
            </a:r>
            <a:r>
              <a:rPr lang="en-US" altLang="ja-JP" sz="2200" dirty="0" smtClean="0">
                <a:latin typeface="HGP創英角ｺﾞｼｯｸUB" panose="020B0900000000000000" pitchFamily="50" charset="-128"/>
                <a:ea typeface="HGP創英角ｺﾞｼｯｸUB" panose="020B0900000000000000" pitchFamily="50" charset="-128"/>
              </a:rPr>
              <a:t>8%</a:t>
            </a:r>
            <a:r>
              <a:rPr lang="ja-JP" altLang="en-US" sz="2200" dirty="0" smtClean="0">
                <a:latin typeface="HGP創英角ｺﾞｼｯｸUB" panose="020B0900000000000000" pitchFamily="50" charset="-128"/>
                <a:ea typeface="HGP創英角ｺﾞｼｯｸUB" panose="020B0900000000000000" pitchFamily="50" charset="-128"/>
              </a:rPr>
              <a:t>程度と推計できる</a:t>
            </a:r>
            <a:endParaRPr lang="ja-JP" altLang="en-US" sz="2200" dirty="0">
              <a:latin typeface="HGP創英角ｺﾞｼｯｸUB" panose="020B0900000000000000" pitchFamily="50" charset="-128"/>
              <a:ea typeface="HGP創英角ｺﾞｼｯｸUB" panose="020B0900000000000000"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fld id="{A9848611-8FAA-4BFC-BAAD-33CAF1A3E273}" type="slidenum">
              <a:rPr kumimoji="1" lang="ja-JP" altLang="en-US" sz="1800" smtClean="0">
                <a:solidFill>
                  <a:schemeClr val="tx1"/>
                </a:solidFill>
              </a:rPr>
              <a:t>7</a:t>
            </a:fld>
            <a:endParaRPr kumimoji="1" lang="ja-JP" altLang="en-US" sz="1800" dirty="0">
              <a:solidFill>
                <a:schemeClr val="tx1"/>
              </a:solidFill>
            </a:endParaRPr>
          </a:p>
        </p:txBody>
      </p:sp>
      <p:sp>
        <p:nvSpPr>
          <p:cNvPr id="10"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泉州二次医療圏の概要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(3)</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 xmlns:a16="http://schemas.microsoft.com/office/drawing/2014/main" id="{8957656B-6DE6-44E0-85D6-7CF39E5B6647}"/>
              </a:ext>
            </a:extLst>
          </p:cNvPr>
          <p:cNvSpPr txBox="1"/>
          <p:nvPr/>
        </p:nvSpPr>
        <p:spPr>
          <a:xfrm>
            <a:off x="46679" y="1473409"/>
            <a:ext cx="328166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病床機能報告と病床数の必要量の比較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18" name="テキスト ボックス 10">
            <a:extLst>
              <a:ext uri="{FF2B5EF4-FFF2-40B4-BE49-F238E27FC236}">
                <a16:creationId xmlns="" xmlns:a16="http://schemas.microsoft.com/office/drawing/2014/main" id="{8957656B-6DE6-44E0-85D6-7CF39E5B6647}"/>
              </a:ext>
            </a:extLst>
          </p:cNvPr>
          <p:cNvSpPr txBox="1"/>
          <p:nvPr/>
        </p:nvSpPr>
        <p:spPr>
          <a:xfrm>
            <a:off x="4034645" y="6476398"/>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2" name="右矢印 1"/>
          <p:cNvSpPr/>
          <p:nvPr/>
        </p:nvSpPr>
        <p:spPr>
          <a:xfrm>
            <a:off x="4251475" y="5085184"/>
            <a:ext cx="464542" cy="72008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09253008"/>
              </p:ext>
            </p:extLst>
          </p:nvPr>
        </p:nvGraphicFramePr>
        <p:xfrm>
          <a:off x="4761600" y="5425035"/>
          <a:ext cx="2730500" cy="222885"/>
        </p:xfrm>
        <a:graphic>
          <a:graphicData uri="http://schemas.openxmlformats.org/drawingml/2006/table">
            <a:tbl>
              <a:tblPr>
                <a:tableStyleId>{BC89EF96-8CEA-46FF-86C4-4CE0E7609802}</a:tableStyleId>
              </a:tblPr>
              <a:tblGrid>
                <a:gridCol w="1855218"/>
                <a:gridCol w="875282"/>
              </a:tblGrid>
              <a:tr h="219075">
                <a:tc>
                  <a:txBody>
                    <a:bodyPr/>
                    <a:lstStyle/>
                    <a:p>
                      <a:pPr algn="l" fontAlgn="ctr"/>
                      <a:r>
                        <a:rPr lang="ja-JP" altLang="en-US" sz="1300" b="0" i="0" u="none" strike="noStrike" dirty="0" smtClean="0">
                          <a:solidFill>
                            <a:schemeClr val="tx1"/>
                          </a:solidFill>
                          <a:effectLst/>
                          <a:latin typeface="+mn-ea"/>
                          <a:ea typeface="+mn-ea"/>
                        </a:rPr>
                        <a:t>　地域急性期＋回復期</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21.3%</a:t>
                      </a:r>
                      <a:endParaRPr lang="en-US" altLang="ja-JP" sz="1400" b="0" i="0" u="none" strike="noStrike" dirty="0">
                        <a:solidFill>
                          <a:srgbClr val="000000"/>
                        </a:solidFill>
                        <a:effectLst/>
                        <a:latin typeface="+mn-lt"/>
                        <a:ea typeface="+mn-ea"/>
                      </a:endParaRPr>
                    </a:p>
                  </a:txBody>
                  <a:tcPr marL="9525" marR="9525" marT="9525" marB="0" anchor="ct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468775720"/>
              </p:ext>
            </p:extLst>
          </p:nvPr>
        </p:nvGraphicFramePr>
        <p:xfrm>
          <a:off x="4727802" y="6093296"/>
          <a:ext cx="2730500" cy="222885"/>
        </p:xfrm>
        <a:graphic>
          <a:graphicData uri="http://schemas.openxmlformats.org/drawingml/2006/table">
            <a:tbl>
              <a:tblPr>
                <a:tableStyleId>{BC89EF96-8CEA-46FF-86C4-4CE0E7609802}</a:tableStyleId>
              </a:tblPr>
              <a:tblGrid>
                <a:gridCol w="1855218"/>
                <a:gridCol w="875282"/>
              </a:tblGrid>
              <a:tr h="212277">
                <a:tc>
                  <a:txBody>
                    <a:bodyPr/>
                    <a:lstStyle/>
                    <a:p>
                      <a:pPr algn="l" fontAlgn="ctr"/>
                      <a:r>
                        <a:rPr lang="ja-JP" altLang="en-US" sz="1300" u="none" strike="noStrike" dirty="0" smtClean="0">
                          <a:effectLst/>
                        </a:rPr>
                        <a:t>　回復期</a:t>
                      </a:r>
                      <a:endParaRPr lang="ja-JP" altLang="en-US" sz="13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400" u="none" strike="noStrike" dirty="0" smtClean="0">
                          <a:effectLst/>
                        </a:rPr>
                        <a:t>29.3%</a:t>
                      </a:r>
                      <a:endParaRPr lang="en-US" altLang="ja-JP" sz="1400" b="0" i="0" u="none" strike="noStrike" dirty="0">
                        <a:solidFill>
                          <a:srgbClr val="000000"/>
                        </a:solidFill>
                        <a:effectLst/>
                        <a:latin typeface="ＭＳ Ｐゴシック"/>
                      </a:endParaRPr>
                    </a:p>
                  </a:txBody>
                  <a:tcPr marL="9525" marR="9525" marT="9525" marB="0" anchor="ctr"/>
                </a:tc>
              </a:tr>
            </a:tbl>
          </a:graphicData>
        </a:graphic>
      </p:graphicFrame>
      <p:sp>
        <p:nvSpPr>
          <p:cNvPr id="20" name="右中かっこ 19"/>
          <p:cNvSpPr/>
          <p:nvPr/>
        </p:nvSpPr>
        <p:spPr>
          <a:xfrm>
            <a:off x="7573694" y="5433004"/>
            <a:ext cx="345973" cy="876315"/>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dirty="0"/>
          </a:p>
        </p:txBody>
      </p:sp>
      <p:sp>
        <p:nvSpPr>
          <p:cNvPr id="6" name="角丸四角形 5"/>
          <p:cNvSpPr/>
          <p:nvPr/>
        </p:nvSpPr>
        <p:spPr>
          <a:xfrm>
            <a:off x="7855297" y="5513505"/>
            <a:ext cx="1128621" cy="583517"/>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smtClean="0"/>
              <a:t>割合の差</a:t>
            </a:r>
            <a:r>
              <a:rPr kumimoji="1" lang="en-US" altLang="ja-JP" sz="1400" baseline="30000" dirty="0" smtClean="0"/>
              <a:t>※</a:t>
            </a:r>
          </a:p>
          <a:p>
            <a:pPr algn="ctr"/>
            <a:r>
              <a:rPr kumimoji="1" lang="en-US" altLang="ja-JP" sz="1400" dirty="0" smtClean="0"/>
              <a:t>8.0%</a:t>
            </a:r>
            <a:endParaRPr kumimoji="1" lang="ja-JP" altLang="en-US" sz="1400" dirty="0"/>
          </a:p>
        </p:txBody>
      </p:sp>
      <p:sp>
        <p:nvSpPr>
          <p:cNvPr id="21" name="テキスト ボックス 10">
            <a:extLst>
              <a:ext uri="{FF2B5EF4-FFF2-40B4-BE49-F238E27FC236}">
                <a16:creationId xmlns="" xmlns:a16="http://schemas.microsoft.com/office/drawing/2014/main" id="{8957656B-6DE6-44E0-85D6-7CF39E5B6647}"/>
              </a:ext>
            </a:extLst>
          </p:cNvPr>
          <p:cNvSpPr txBox="1"/>
          <p:nvPr/>
        </p:nvSpPr>
        <p:spPr>
          <a:xfrm>
            <a:off x="4590940" y="5125228"/>
            <a:ext cx="144142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smtClean="0">
                <a:effectLst/>
                <a:latin typeface="+mn-ea"/>
                <a:cs typeface="Times New Roman"/>
              </a:rPr>
              <a:t>①病床機能報告</a:t>
            </a:r>
            <a:endParaRPr lang="ja-JP" sz="1400" kern="100" dirty="0">
              <a:effectLst/>
              <a:latin typeface="+mn-ea"/>
              <a:cs typeface="Times New Roman"/>
            </a:endParaRPr>
          </a:p>
        </p:txBody>
      </p:sp>
      <p:sp>
        <p:nvSpPr>
          <p:cNvPr id="22" name="テキスト ボックス 10">
            <a:extLst>
              <a:ext uri="{FF2B5EF4-FFF2-40B4-BE49-F238E27FC236}">
                <a16:creationId xmlns="" xmlns:a16="http://schemas.microsoft.com/office/drawing/2014/main" id="{8957656B-6DE6-44E0-85D6-7CF39E5B6647}"/>
              </a:ext>
            </a:extLst>
          </p:cNvPr>
          <p:cNvSpPr txBox="1"/>
          <p:nvPr/>
        </p:nvSpPr>
        <p:spPr>
          <a:xfrm>
            <a:off x="4574733" y="5805905"/>
            <a:ext cx="1620957"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smtClean="0">
                <a:effectLst/>
                <a:latin typeface="+mn-ea"/>
                <a:cs typeface="Times New Roman"/>
              </a:rPr>
              <a:t>病床数の必要量</a:t>
            </a:r>
            <a:endParaRPr lang="ja-JP" sz="1400" kern="100" dirty="0">
              <a:effectLst/>
              <a:latin typeface="+mn-ea"/>
              <a:cs typeface="Times New Roman"/>
            </a:endParaRPr>
          </a:p>
        </p:txBody>
      </p:sp>
      <p:sp>
        <p:nvSpPr>
          <p:cNvPr id="23" name="テキスト ボックス 22">
            <a:extLst>
              <a:ext uri="{FF2B5EF4-FFF2-40B4-BE49-F238E27FC236}">
                <a16:creationId xmlns:a16="http://schemas.microsoft.com/office/drawing/2014/main" xmlns="" id="{8957656B-6DE6-44E0-85D6-7CF39E5B6647}"/>
              </a:ext>
            </a:extLst>
          </p:cNvPr>
          <p:cNvSpPr txBox="1"/>
          <p:nvPr/>
        </p:nvSpPr>
        <p:spPr>
          <a:xfrm>
            <a:off x="26061" y="3553271"/>
            <a:ext cx="759855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2017</a:t>
            </a:r>
            <a:r>
              <a:rPr lang="ja-JP" altLang="en-US" sz="1400" kern="100" dirty="0" smtClean="0">
                <a:latin typeface="Meiryo UI" panose="020B0604030504040204" pitchFamily="50" charset="-128"/>
                <a:ea typeface="Meiryo UI" panose="020B0604030504040204" pitchFamily="50" charset="-128"/>
                <a:cs typeface="Times New Roman"/>
              </a:rPr>
              <a:t>年度）と病床数の必要量（</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smtClean="0">
                <a:latin typeface="Meiryo UI" panose="020B0604030504040204" pitchFamily="50" charset="-128"/>
                <a:ea typeface="Meiryo UI" panose="020B0604030504040204" pitchFamily="50" charset="-128"/>
                <a:cs typeface="Times New Roman"/>
              </a:rPr>
              <a:t>年）の割合</a:t>
            </a:r>
            <a:r>
              <a:rPr lang="ja-JP" altLang="en-US" sz="1100" kern="100" dirty="0" smtClean="0">
                <a:latin typeface="Meiryo UI" panose="020B0604030504040204" pitchFamily="50" charset="-128"/>
                <a:ea typeface="Meiryo UI" panose="020B0604030504040204" pitchFamily="50" charset="-128"/>
                <a:cs typeface="Times New Roman"/>
              </a:rPr>
              <a:t>（少数第２位を四捨五入）</a:t>
            </a:r>
            <a:r>
              <a:rPr lang="ja-JP" altLang="en-US" sz="1400" kern="100" dirty="0" smtClean="0">
                <a:latin typeface="Meiryo UI" panose="020B0604030504040204" pitchFamily="50" charset="-128"/>
                <a:ea typeface="Meiryo UI" panose="020B0604030504040204" pitchFamily="50" charset="-128"/>
                <a:cs typeface="Times New Roman"/>
              </a:rPr>
              <a:t>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4" name="二等辺三角形 23"/>
          <p:cNvSpPr/>
          <p:nvPr/>
        </p:nvSpPr>
        <p:spPr>
          <a:xfrm rot="10800000">
            <a:off x="3967275" y="3383155"/>
            <a:ext cx="1032942" cy="106539"/>
          </a:xfrm>
          <a:prstGeom prs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25" name="テキスト ボックス 10">
            <a:extLst>
              <a:ext uri="{FF2B5EF4-FFF2-40B4-BE49-F238E27FC236}">
                <a16:creationId xmlns="" xmlns:a16="http://schemas.microsoft.com/office/drawing/2014/main" id="{8957656B-6DE6-44E0-85D6-7CF39E5B6647}"/>
              </a:ext>
            </a:extLst>
          </p:cNvPr>
          <p:cNvSpPr txBox="1"/>
          <p:nvPr/>
        </p:nvSpPr>
        <p:spPr>
          <a:xfrm>
            <a:off x="5095486" y="3228085"/>
            <a:ext cx="388843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有床診療所における急性期報告病床は、地域急性期に分類。</a:t>
            </a:r>
            <a:endParaRPr lang="ja-JP" sz="1100" kern="100" dirty="0">
              <a:effectLst/>
              <a:latin typeface="Meiryo UI" panose="020B0604030504040204" pitchFamily="50" charset="-128"/>
              <a:ea typeface="Meiryo UI" panose="020B0604030504040204" pitchFamily="50" charset="-128"/>
              <a:cs typeface="Times New Roman"/>
            </a:endParaRPr>
          </a:p>
        </p:txBody>
      </p:sp>
      <p:sp>
        <p:nvSpPr>
          <p:cNvPr id="26" name="テキスト ボックス 16"/>
          <p:cNvSpPr txBox="1"/>
          <p:nvPr/>
        </p:nvSpPr>
        <p:spPr>
          <a:xfrm>
            <a:off x="4173564" y="4419630"/>
            <a:ext cx="1730097" cy="705598"/>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200" dirty="0" smtClean="0">
                <a:latin typeface="HGP創英角ﾎﾟｯﾌﾟ体" panose="040B0A00000000000000" pitchFamily="50" charset="-128"/>
                <a:ea typeface="HGP創英角ﾎﾟｯﾌﾟ体" panose="040B0A00000000000000" pitchFamily="50" charset="-128"/>
              </a:rPr>
              <a:t>サブアキュート・ポスト　アキュート・リハビリ機能の</a:t>
            </a:r>
            <a:r>
              <a:rPr kumimoji="1" lang="ja-JP" altLang="en-US" sz="1400" dirty="0" smtClean="0">
                <a:latin typeface="HGP創英角ﾎﾟｯﾌﾟ体" panose="040B0A00000000000000" pitchFamily="50" charset="-128"/>
                <a:ea typeface="HGP創英角ﾎﾟｯﾌﾟ体" panose="040B0A00000000000000" pitchFamily="50" charset="-128"/>
              </a:rPr>
              <a:t>現状</a:t>
            </a:r>
            <a:r>
              <a:rPr kumimoji="1" lang="ja-JP" altLang="en-US" sz="1400" dirty="0">
                <a:latin typeface="HGP創英角ﾎﾟｯﾌﾟ体" panose="040B0A00000000000000" pitchFamily="50" charset="-128"/>
                <a:ea typeface="HGP創英角ﾎﾟｯﾌﾟ体" panose="040B0A00000000000000" pitchFamily="50" charset="-128"/>
              </a:rPr>
              <a:t>と将来の予測</a:t>
            </a:r>
          </a:p>
        </p:txBody>
      </p:sp>
      <p:sp>
        <p:nvSpPr>
          <p:cNvPr id="29" name="角丸四角形 28"/>
          <p:cNvSpPr/>
          <p:nvPr/>
        </p:nvSpPr>
        <p:spPr>
          <a:xfrm>
            <a:off x="4973154" y="4003229"/>
            <a:ext cx="1800198" cy="20684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30" name="直線矢印コネクタ 29"/>
          <p:cNvCxnSpPr/>
          <p:nvPr/>
        </p:nvCxnSpPr>
        <p:spPr>
          <a:xfrm>
            <a:off x="5508104" y="4210072"/>
            <a:ext cx="1274099" cy="130343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6477293" y="4409299"/>
            <a:ext cx="691877" cy="167749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5918106" y="4171194"/>
            <a:ext cx="864097" cy="199227"/>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083" y="4497163"/>
            <a:ext cx="3942933" cy="225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7346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094" y="1906913"/>
            <a:ext cx="7732900" cy="220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2713" y="6492875"/>
            <a:ext cx="2133600" cy="365125"/>
          </a:xfrm>
        </p:spPr>
        <p:txBody>
          <a:bodyPr/>
          <a:lstStyle/>
          <a:p>
            <a:fld id="{A9848611-8FAA-4BFC-BAAD-33CAF1A3E273}" type="slidenum">
              <a:rPr kumimoji="1" lang="ja-JP" altLang="en-US" sz="1800" smtClean="0">
                <a:solidFill>
                  <a:schemeClr val="tx1"/>
                </a:solidFill>
              </a:rPr>
              <a:t>8</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5"/>
            <a:ext cx="8939413"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「救命救急入院料・特定集中治療室管理料等</a:t>
            </a:r>
            <a:r>
              <a:rPr lang="ja-JP" altLang="en-US" sz="2200" dirty="0">
                <a:latin typeface="HGP創英角ｺﾞｼｯｸUB" panose="020B0900000000000000" pitchFamily="50" charset="-128"/>
                <a:ea typeface="HGP創英角ｺﾞｼｯｸUB" panose="020B0900000000000000" pitchFamily="50" charset="-128"/>
              </a:rPr>
              <a:t>」及び「小児入院医療管理料」</a:t>
            </a:r>
            <a:r>
              <a:rPr lang="ja-JP" altLang="en-US" sz="2200" dirty="0" smtClean="0">
                <a:latin typeface="HGP創英角ｺﾞｼｯｸUB" panose="020B0900000000000000" pitchFamily="50" charset="-128"/>
                <a:ea typeface="HGP創英角ｺﾞｼｯｸUB" panose="020B0900000000000000" pitchFamily="50" charset="-128"/>
              </a:rPr>
              <a:t>は、人口</a:t>
            </a:r>
            <a:r>
              <a:rPr lang="en-US" altLang="ja-JP" sz="2200" dirty="0" smtClean="0">
                <a:latin typeface="HGP創英角ｺﾞｼｯｸUB" panose="020B0900000000000000" pitchFamily="50" charset="-128"/>
                <a:ea typeface="HGP創英角ｺﾞｼｯｸUB" panose="020B0900000000000000" pitchFamily="50" charset="-128"/>
              </a:rPr>
              <a:t>10</a:t>
            </a:r>
            <a:r>
              <a:rPr lang="ja-JP" altLang="en-US" sz="2200" dirty="0" smtClean="0">
                <a:latin typeface="HGP創英角ｺﾞｼｯｸUB" panose="020B0900000000000000" pitchFamily="50" charset="-128"/>
                <a:ea typeface="HGP創英角ｺﾞｼｯｸUB" panose="020B0900000000000000" pitchFamily="50" charset="-128"/>
              </a:rPr>
              <a:t>万あたりの病床稼働率が、府平均より高い</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Oval 64">
            <a:hlinkClick r:id="rId4"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3" y="61194"/>
            <a:ext cx="9030326"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病床の現状</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10">
            <a:extLst>
              <a:ext uri="{FF2B5EF4-FFF2-40B4-BE49-F238E27FC236}">
                <a16:creationId xmlns="" xmlns:a16="http://schemas.microsoft.com/office/drawing/2014/main" id="{8957656B-6DE6-44E0-85D6-7CF39E5B6647}"/>
              </a:ext>
            </a:extLst>
          </p:cNvPr>
          <p:cNvSpPr txBox="1"/>
          <p:nvPr/>
        </p:nvSpPr>
        <p:spPr>
          <a:xfrm>
            <a:off x="4143747" y="6553938"/>
            <a:ext cx="478528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2-3】</a:t>
            </a:r>
            <a:r>
              <a:rPr lang="ja-JP" altLang="en-US" sz="1200" kern="100" dirty="0">
                <a:latin typeface="Meiryo UI" panose="020B0604030504040204" pitchFamily="50" charset="-128"/>
                <a:ea typeface="Meiryo UI" panose="020B0604030504040204" pitchFamily="50" charset="-128"/>
                <a:cs typeface="Times New Roman"/>
              </a:rPr>
              <a:t>病棟ごとの医療機能一覧（病床機能報告暫定結果）</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4" name="テキスト ボックス 13">
            <a:extLst>
              <a:ext uri="{FF2B5EF4-FFF2-40B4-BE49-F238E27FC236}">
                <a16:creationId xmlns="" xmlns:a16="http://schemas.microsoft.com/office/drawing/2014/main" id="{8957656B-6DE6-44E0-85D6-7CF39E5B6647}"/>
              </a:ext>
            </a:extLst>
          </p:cNvPr>
          <p:cNvSpPr txBox="1"/>
          <p:nvPr/>
        </p:nvSpPr>
        <p:spPr>
          <a:xfrm>
            <a:off x="262692" y="1599136"/>
            <a:ext cx="278794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入院基本料・特定入院料別報告</a:t>
            </a:r>
          </a:p>
        </p:txBody>
      </p:sp>
      <p:sp>
        <p:nvSpPr>
          <p:cNvPr id="18" name="テキスト ボックス 17">
            <a:extLst>
              <a:ext uri="{FF2B5EF4-FFF2-40B4-BE49-F238E27FC236}">
                <a16:creationId xmlns="" xmlns:a16="http://schemas.microsoft.com/office/drawing/2014/main" id="{8957656B-6DE6-44E0-85D6-7CF39E5B6647}"/>
              </a:ext>
            </a:extLst>
          </p:cNvPr>
          <p:cNvSpPr txBox="1"/>
          <p:nvPr/>
        </p:nvSpPr>
        <p:spPr>
          <a:xfrm>
            <a:off x="349139" y="4116313"/>
            <a:ext cx="158729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ja-JP" altLang="en-US" sz="1400" kern="100" dirty="0" smtClean="0">
                <a:latin typeface="Meiryo UI" panose="020B0604030504040204" pitchFamily="50" charset="-128"/>
                <a:ea typeface="Meiryo UI" panose="020B0604030504040204" pitchFamily="50" charset="-128"/>
                <a:cs typeface="Times New Roman"/>
              </a:rPr>
              <a:t>病床の利用状況</a:t>
            </a:r>
            <a:endParaRPr lang="ja-JP" altLang="en-US" sz="1400" kern="100" dirty="0">
              <a:latin typeface="Meiryo UI" panose="020B0604030504040204" pitchFamily="50" charset="-128"/>
              <a:ea typeface="Meiryo UI" panose="020B0604030504040204" pitchFamily="50" charset="-128"/>
              <a:cs typeface="Times New Roman"/>
            </a:endParaRPr>
          </a:p>
        </p:txBody>
      </p:sp>
      <p:cxnSp>
        <p:nvCxnSpPr>
          <p:cNvPr id="21" name="直線コネクタ 20"/>
          <p:cNvCxnSpPr/>
          <p:nvPr/>
        </p:nvCxnSpPr>
        <p:spPr>
          <a:xfrm>
            <a:off x="4572000" y="5393258"/>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094" y="4446138"/>
            <a:ext cx="7732900" cy="1993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直線コネクタ 18"/>
          <p:cNvCxnSpPr/>
          <p:nvPr/>
        </p:nvCxnSpPr>
        <p:spPr>
          <a:xfrm>
            <a:off x="4577109" y="5228032"/>
            <a:ext cx="576064" cy="0"/>
          </a:xfrm>
          <a:prstGeom prst="line">
            <a:avLst/>
          </a:prstGeom>
          <a:ln w="38100" cap="rnd">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0563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6227" y="2820029"/>
            <a:ext cx="4316413" cy="26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290" y="2606544"/>
            <a:ext cx="4577373" cy="3181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9</a:t>
            </a:fld>
            <a:endParaRPr kumimoji="1" lang="ja-JP" altLang="en-US" sz="1800" dirty="0">
              <a:solidFill>
                <a:schemeClr val="tx1"/>
              </a:solidFill>
            </a:endParaRPr>
          </a:p>
        </p:txBody>
      </p:sp>
      <p:sp>
        <p:nvSpPr>
          <p:cNvPr id="7" name="タイトル 1">
            <a:extLst>
              <a:ext uri="{FF2B5EF4-FFF2-40B4-BE49-F238E27FC236}">
                <a16:creationId xmlns="" xmlns:a16="http://schemas.microsoft.com/office/drawing/2014/main" id="{77D78C8B-7190-4F9F-BF24-FAD4DFE9F181}"/>
              </a:ext>
            </a:extLst>
          </p:cNvPr>
          <p:cNvSpPr txBox="1">
            <a:spLocks/>
          </p:cNvSpPr>
          <p:nvPr/>
        </p:nvSpPr>
        <p:spPr>
          <a:xfrm>
            <a:off x="97083" y="538094"/>
            <a:ext cx="8925557" cy="109070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「救命救急入院料」をはじめ、各入院料の自己完結率</a:t>
            </a:r>
            <a:r>
              <a:rPr lang="en-US" altLang="ja-JP" sz="2200" dirty="0" smtClean="0">
                <a:latin typeface="HGP創英角ｺﾞｼｯｸUB" panose="020B0900000000000000" pitchFamily="50" charset="-128"/>
                <a:ea typeface="HGP創英角ｺﾞｼｯｸUB" panose="020B0900000000000000" pitchFamily="50" charset="-128"/>
              </a:rPr>
              <a:t>(</a:t>
            </a:r>
            <a:r>
              <a:rPr lang="ja-JP" altLang="en-US" sz="2200" dirty="0" smtClean="0">
                <a:latin typeface="HGP創英角ｺﾞｼｯｸUB" panose="020B0900000000000000" pitchFamily="50" charset="-128"/>
                <a:ea typeface="HGP創英角ｺﾞｼｯｸUB" panose="020B0900000000000000" pitchFamily="50" charset="-128"/>
              </a:rPr>
              <a:t>圏域内の医療機関で入院する割合）は高い一方、「一般</a:t>
            </a:r>
            <a:r>
              <a:rPr lang="ja-JP" altLang="en-US" sz="2200" dirty="0">
                <a:latin typeface="HGP創英角ｺﾞｼｯｸUB" panose="020B0900000000000000" pitchFamily="50" charset="-128"/>
                <a:ea typeface="HGP創英角ｺﾞｼｯｸUB" panose="020B0900000000000000" pitchFamily="50" charset="-128"/>
              </a:rPr>
              <a:t>入院</a:t>
            </a:r>
            <a:r>
              <a:rPr lang="ja-JP" altLang="en-US" sz="2200" dirty="0" smtClean="0">
                <a:latin typeface="HGP創英角ｺﾞｼｯｸUB" panose="020B0900000000000000" pitchFamily="50" charset="-128"/>
                <a:ea typeface="HGP創英角ｺﾞｼｯｸUB" panose="020B0900000000000000" pitchFamily="50" charset="-128"/>
              </a:rPr>
              <a:t>基本料（</a:t>
            </a:r>
            <a:r>
              <a:rPr lang="en-US" altLang="ja-JP" sz="2200" dirty="0" smtClean="0">
                <a:latin typeface="HGP創英角ｺﾞｼｯｸUB" panose="020B0900000000000000" pitchFamily="50" charset="-128"/>
                <a:ea typeface="HGP創英角ｺﾞｼｯｸUB" panose="020B0900000000000000" pitchFamily="50" charset="-128"/>
              </a:rPr>
              <a:t>7</a:t>
            </a:r>
            <a:r>
              <a:rPr lang="ja-JP" altLang="en-US" sz="2200" dirty="0" smtClean="0">
                <a:latin typeface="HGP創英角ｺﾞｼｯｸUB" panose="020B0900000000000000" pitchFamily="50" charset="-128"/>
                <a:ea typeface="HGP創英角ｺﾞｼｯｸUB" panose="020B0900000000000000" pitchFamily="50" charset="-128"/>
              </a:rPr>
              <a:t>対</a:t>
            </a:r>
            <a:r>
              <a:rPr lang="en-US" altLang="ja-JP" sz="2200" dirty="0" smtClean="0">
                <a:latin typeface="HGP創英角ｺﾞｼｯｸUB" panose="020B0900000000000000" pitchFamily="50" charset="-128"/>
                <a:ea typeface="HGP創英角ｺﾞｼｯｸUB" panose="020B0900000000000000" pitchFamily="50" charset="-128"/>
              </a:rPr>
              <a:t>1</a:t>
            </a:r>
            <a:r>
              <a:rPr lang="ja-JP" altLang="en-US" sz="2200" dirty="0" smtClean="0">
                <a:latin typeface="HGP創英角ｺﾞｼｯｸUB" panose="020B0900000000000000" pitchFamily="50" charset="-128"/>
                <a:ea typeface="HGP創英角ｺﾞｼｯｸUB" panose="020B0900000000000000" pitchFamily="50" charset="-128"/>
              </a:rPr>
              <a:t>）」等において、流出超過の傾向が見られる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3"/>
          <p:cNvSpPr txBox="1">
            <a:spLocks noChangeArrowheads="1"/>
          </p:cNvSpPr>
          <p:nvPr/>
        </p:nvSpPr>
        <p:spPr bwMode="auto">
          <a:xfrm>
            <a:off x="143977" y="1696109"/>
            <a:ext cx="305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2000" dirty="0" smtClean="0">
                <a:latin typeface="HGP創英角ｺﾞｼｯｸUB" panose="020B0900000000000000" pitchFamily="50" charset="-128"/>
                <a:ea typeface="HGP創英角ｺﾞｼｯｸUB" panose="020B0900000000000000" pitchFamily="50" charset="-128"/>
              </a:rPr>
              <a:t>１　入院</a:t>
            </a:r>
            <a:r>
              <a:rPr lang="ja-JP" altLang="en-US" sz="2000" dirty="0">
                <a:latin typeface="HGP創英角ｺﾞｼｯｸUB" panose="020B0900000000000000" pitchFamily="50" charset="-128"/>
                <a:ea typeface="HGP創英角ｺﾞｼｯｸUB" panose="020B0900000000000000" pitchFamily="50" charset="-128"/>
              </a:rPr>
              <a:t>基本料別の</a:t>
            </a:r>
            <a:r>
              <a:rPr lang="ja-JP" altLang="en-US" sz="2000" dirty="0" smtClean="0">
                <a:latin typeface="HGP創英角ｺﾞｼｯｸUB" panose="020B0900000000000000" pitchFamily="50" charset="-128"/>
                <a:ea typeface="HGP創英角ｺﾞｼｯｸUB" panose="020B0900000000000000" pitchFamily="50" charset="-128"/>
              </a:rPr>
              <a:t>状況</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
        <p:nvSpPr>
          <p:cNvPr id="9" name="Oval 64">
            <a:hlinkClick r:id="rId5" action="ppaction://hlinksldjump"/>
            <a:extLst>
              <a:ext uri="{FF2B5EF4-FFF2-40B4-BE49-F238E27FC236}">
                <a16:creationId xmlns=""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 xmlns:a16="http://schemas.microsoft.com/office/drawing/2014/main" id="{30BE5A27-A407-4A14-A9BE-5866682C3C6B}"/>
              </a:ext>
            </a:extLst>
          </p:cNvPr>
          <p:cNvSpPr txBox="1">
            <a:spLocks/>
          </p:cNvSpPr>
          <p:nvPr/>
        </p:nvSpPr>
        <p:spPr>
          <a:xfrm>
            <a:off x="145072" y="36273"/>
            <a:ext cx="9251463"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高度</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急性期から急性期</a:t>
            </a:r>
            <a:r>
              <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（急性期一般）</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患者受療・医療提供状況</a:t>
            </a:r>
            <a:r>
              <a:rPr lang="en-US" altLang="ja-JP"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(NDB)</a:t>
            </a:r>
            <a:r>
              <a:rPr lang="ja-JP" altLang="en-US" sz="18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①</a:t>
            </a:r>
          </a:p>
        </p:txBody>
      </p:sp>
      <p:sp>
        <p:nvSpPr>
          <p:cNvPr id="17" name="テキスト ボックス 3"/>
          <p:cNvSpPr txBox="1">
            <a:spLocks noChangeArrowheads="1"/>
          </p:cNvSpPr>
          <p:nvPr/>
        </p:nvSpPr>
        <p:spPr bwMode="auto">
          <a:xfrm>
            <a:off x="407127" y="2096219"/>
            <a:ext cx="23211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dirty="0" smtClean="0">
                <a:latin typeface="HGP創英角ｺﾞｼｯｸUB" panose="020B0900000000000000" pitchFamily="50" charset="-128"/>
                <a:ea typeface="HGP創英角ｺﾞｼｯｸUB" panose="020B0900000000000000" pitchFamily="50" charset="-128"/>
              </a:rPr>
              <a:t>（</a:t>
            </a:r>
            <a:r>
              <a:rPr lang="en-US" altLang="ja-JP" dirty="0">
                <a:latin typeface="HGP創英角ｺﾞｼｯｸUB" panose="020B0900000000000000" pitchFamily="50" charset="-128"/>
                <a:ea typeface="HGP創英角ｺﾞｼｯｸUB" panose="020B0900000000000000" pitchFamily="50" charset="-128"/>
              </a:rPr>
              <a:t>1</a:t>
            </a:r>
            <a:r>
              <a:rPr lang="ja-JP" altLang="en-US" dirty="0" smtClean="0">
                <a:latin typeface="HGP創英角ｺﾞｼｯｸUB" panose="020B0900000000000000" pitchFamily="50" charset="-128"/>
                <a:ea typeface="HGP創英角ｺﾞｼｯｸUB" panose="020B0900000000000000" pitchFamily="50" charset="-128"/>
              </a:rPr>
              <a:t>）</a:t>
            </a:r>
            <a:r>
              <a:rPr lang="ja-JP" altLang="en-US" dirty="0">
                <a:latin typeface="HGP創英角ｺﾞｼｯｸUB" panose="020B0900000000000000" pitchFamily="50" charset="-128"/>
                <a:ea typeface="HGP創英角ｺﾞｼｯｸUB" panose="020B0900000000000000" pitchFamily="50" charset="-128"/>
              </a:rPr>
              <a:t>患者受療</a:t>
            </a:r>
            <a:r>
              <a:rPr lang="ja-JP" altLang="en-US" dirty="0" smtClean="0">
                <a:latin typeface="HGP創英角ｺﾞｼｯｸUB" panose="020B0900000000000000" pitchFamily="50" charset="-128"/>
                <a:ea typeface="HGP創英角ｺﾞｼｯｸUB" panose="020B0900000000000000" pitchFamily="50" charset="-128"/>
              </a:rPr>
              <a:t>状況</a:t>
            </a:r>
            <a:endParaRPr lang="en-US" altLang="ja-JP"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0">
            <a:extLst>
              <a:ext uri="{FF2B5EF4-FFF2-40B4-BE49-F238E27FC236}">
                <a16:creationId xmlns="" xmlns:a16="http://schemas.microsoft.com/office/drawing/2014/main" id="{8957656B-6DE6-44E0-85D6-7CF39E5B6647}"/>
              </a:ext>
            </a:extLst>
          </p:cNvPr>
          <p:cNvSpPr txBox="1"/>
          <p:nvPr/>
        </p:nvSpPr>
        <p:spPr>
          <a:xfrm>
            <a:off x="3897686" y="5924373"/>
            <a:ext cx="485261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smtClean="0">
                <a:effectLst/>
                <a:latin typeface="Meiryo UI" panose="020B0604030504040204" pitchFamily="50" charset="-128"/>
                <a:ea typeface="Meiryo UI" panose="020B0604030504040204" pitchFamily="50" charset="-128"/>
                <a:cs typeface="Times New Roman"/>
              </a:rPr>
              <a:t>：</a:t>
            </a:r>
            <a:r>
              <a:rPr lang="en-US" altLang="ja-JP" sz="1200" kern="100" dirty="0">
                <a:latin typeface="Meiryo UI" panose="020B0604030504040204" pitchFamily="50" charset="-128"/>
                <a:ea typeface="Meiryo UI" panose="020B0604030504040204" pitchFamily="50" charset="-128"/>
                <a:cs typeface="Times New Roman"/>
              </a:rPr>
              <a:t>【</a:t>
            </a:r>
            <a:r>
              <a:rPr lang="ja-JP" altLang="en-US" sz="1200" kern="100" dirty="0">
                <a:latin typeface="Meiryo UI" panose="020B0604030504040204" pitchFamily="50" charset="-128"/>
                <a:ea typeface="Meiryo UI" panose="020B0604030504040204" pitchFamily="50" charset="-128"/>
                <a:cs typeface="Times New Roman"/>
              </a:rPr>
              <a:t>資料</a:t>
            </a:r>
            <a:r>
              <a:rPr lang="en-US" altLang="ja-JP" sz="1200" kern="100" dirty="0">
                <a:latin typeface="Meiryo UI" panose="020B0604030504040204" pitchFamily="50" charset="-128"/>
                <a:ea typeface="Meiryo UI" panose="020B0604030504040204" pitchFamily="50" charset="-128"/>
                <a:cs typeface="Times New Roman"/>
              </a:rPr>
              <a:t>2-4</a:t>
            </a:r>
            <a:r>
              <a:rPr lang="en-US" altLang="ja-JP" sz="1200" kern="100" dirty="0" smtClean="0">
                <a:latin typeface="Meiryo UI" panose="020B0604030504040204" pitchFamily="50" charset="-128"/>
                <a:ea typeface="Meiryo UI" panose="020B0604030504040204" pitchFamily="50" charset="-128"/>
                <a:cs typeface="Times New Roman"/>
              </a:rPr>
              <a:t>】</a:t>
            </a:r>
            <a:r>
              <a:rPr lang="ja-JP" altLang="en-US" sz="1200" kern="100" dirty="0" smtClean="0">
                <a:latin typeface="Meiryo UI" panose="020B0604030504040204" pitchFamily="50" charset="-128"/>
                <a:ea typeface="Meiryo UI" panose="020B0604030504040204" pitchFamily="50" charset="-128"/>
                <a:cs typeface="Times New Roman"/>
              </a:rPr>
              <a:t>泉州二次</a:t>
            </a:r>
            <a:r>
              <a:rPr lang="ja-JP" altLang="en-US" sz="1200" kern="100" dirty="0">
                <a:latin typeface="Meiryo UI" panose="020B0604030504040204" pitchFamily="50" charset="-128"/>
                <a:ea typeface="Meiryo UI" panose="020B0604030504040204" pitchFamily="50" charset="-128"/>
                <a:cs typeface="Times New Roman"/>
              </a:rPr>
              <a:t>医療圏における患者受療状況（</a:t>
            </a:r>
            <a:r>
              <a:rPr lang="en-US" altLang="ja-JP" sz="1200" kern="100" dirty="0">
                <a:latin typeface="Meiryo UI" panose="020B0604030504040204" pitchFamily="50" charset="-128"/>
                <a:ea typeface="Meiryo UI" panose="020B0604030504040204" pitchFamily="50" charset="-128"/>
                <a:cs typeface="Times New Roman"/>
              </a:rPr>
              <a:t>NDB</a:t>
            </a:r>
            <a:r>
              <a:rPr lang="ja-JP" altLang="en-US" sz="1200" kern="100" dirty="0">
                <a:latin typeface="Meiryo UI" panose="020B0604030504040204" pitchFamily="50" charset="-128"/>
                <a:ea typeface="Meiryo UI" panose="020B0604030504040204" pitchFamily="50" charset="-128"/>
                <a:cs typeface="Times New Roman"/>
              </a:rPr>
              <a:t>データ</a:t>
            </a:r>
            <a:r>
              <a:rPr lang="ja-JP" altLang="en-US" sz="1200" kern="100" dirty="0" smtClean="0">
                <a:latin typeface="Meiryo UI" panose="020B0604030504040204" pitchFamily="50" charset="-128"/>
                <a:ea typeface="Meiryo UI" panose="020B0604030504040204" pitchFamily="50" charset="-128"/>
                <a:cs typeface="Times New Roman"/>
              </a:rPr>
              <a:t>）</a:t>
            </a:r>
            <a:endParaRPr lang="ja-JP" altLang="en-US" sz="1200" kern="100" dirty="0">
              <a:latin typeface="Meiryo UI" panose="020B0604030504040204" pitchFamily="50" charset="-128"/>
              <a:ea typeface="Meiryo UI" panose="020B0604030504040204" pitchFamily="50" charset="-128"/>
              <a:cs typeface="Times New Roman"/>
            </a:endParaRPr>
          </a:p>
        </p:txBody>
      </p:sp>
      <p:cxnSp>
        <p:nvCxnSpPr>
          <p:cNvPr id="20" name="直線コネクタ 19"/>
          <p:cNvCxnSpPr/>
          <p:nvPr/>
        </p:nvCxnSpPr>
        <p:spPr>
          <a:xfrm flipV="1">
            <a:off x="3635896" y="2627538"/>
            <a:ext cx="1649700" cy="5854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角丸四角形 20"/>
          <p:cNvSpPr/>
          <p:nvPr/>
        </p:nvSpPr>
        <p:spPr>
          <a:xfrm>
            <a:off x="3930005" y="2291274"/>
            <a:ext cx="3648384" cy="348554"/>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t"/>
          <a:lstStyle/>
          <a:p>
            <a:r>
              <a:rPr kumimoji="1" lang="ja-JP" altLang="en-US" sz="1200" dirty="0" smtClean="0"/>
              <a:t>救命救急入院料にかかる自己完結率は</a:t>
            </a:r>
            <a:r>
              <a:rPr kumimoji="1" lang="ja-JP" altLang="en-US" sz="1200" dirty="0" smtClean="0">
                <a:latin typeface="+mn-ea"/>
              </a:rPr>
              <a:t>「</a:t>
            </a:r>
            <a:r>
              <a:rPr kumimoji="1" lang="en-US" altLang="ja-JP" sz="1200" dirty="0" smtClean="0">
                <a:latin typeface="+mn-ea"/>
              </a:rPr>
              <a:t>91.0</a:t>
            </a:r>
            <a:r>
              <a:rPr kumimoji="1" lang="ja-JP" altLang="en-US" sz="1200" dirty="0" smtClean="0">
                <a:latin typeface="+mn-ea"/>
              </a:rPr>
              <a:t>％」</a:t>
            </a:r>
            <a:endParaRPr kumimoji="1" lang="ja-JP" altLang="en-US" sz="1200" dirty="0">
              <a:latin typeface="+mn-ea"/>
            </a:endParaRPr>
          </a:p>
        </p:txBody>
      </p:sp>
      <p:cxnSp>
        <p:nvCxnSpPr>
          <p:cNvPr id="8" name="直線コネクタ 7"/>
          <p:cNvCxnSpPr/>
          <p:nvPr/>
        </p:nvCxnSpPr>
        <p:spPr>
          <a:xfrm>
            <a:off x="8179104" y="3078181"/>
            <a:ext cx="0" cy="2089094"/>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6732240" y="5474410"/>
            <a:ext cx="1060188"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流出超過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8085251" y="5474410"/>
            <a:ext cx="994256" cy="2767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流入超過</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35188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6FA492-2F15-4389-9F0F-4BEF001AC011}">
  <ds:schemaRefs>
    <ds:schemaRef ds:uri="http://schemas.microsoft.com/sharepoint/v3/contenttype/forms"/>
  </ds:schemaRefs>
</ds:datastoreItem>
</file>

<file path=customXml/itemProps2.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B2E238E-5187-4482-BE1B-2A3B132B829E}">
  <ds:schemaRefs>
    <ds:schemaRef ds:uri="http://purl.org/dc/dcmitype/"/>
    <ds:schemaRef ds:uri="http://schemas.microsoft.com/office/infopath/2007/PartnerControls"/>
    <ds:schemaRef ds:uri="http://schemas.microsoft.com/office/2006/documentManagement/types"/>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11310</TotalTime>
  <Words>2026</Words>
  <Application>Microsoft Office PowerPoint</Application>
  <PresentationFormat>画面に合わせる (4:3)</PresentationFormat>
  <Paragraphs>283</Paragraphs>
  <Slides>27</Slides>
  <Notes>26</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太田　妙子</cp:lastModifiedBy>
  <cp:revision>769</cp:revision>
  <cp:lastPrinted>2018-07-11T11:22:53Z</cp:lastPrinted>
  <dcterms:created xsi:type="dcterms:W3CDTF">2017-09-06T02:09:24Z</dcterms:created>
  <dcterms:modified xsi:type="dcterms:W3CDTF">2018-07-26T04:14:20Z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