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09" r:id="rId5"/>
    <p:sldId id="310" r:id="rId6"/>
    <p:sldId id="296" r:id="rId7"/>
    <p:sldId id="327" r:id="rId8"/>
    <p:sldId id="333" r:id="rId9"/>
    <p:sldId id="334" r:id="rId10"/>
    <p:sldId id="332" r:id="rId11"/>
    <p:sldId id="319" r:id="rId12"/>
    <p:sldId id="320" r:id="rId13"/>
    <p:sldId id="306" r:id="rId14"/>
    <p:sldId id="321" r:id="rId15"/>
    <p:sldId id="315" r:id="rId16"/>
    <p:sldId id="322" r:id="rId17"/>
    <p:sldId id="304" r:id="rId18"/>
    <p:sldId id="318" r:id="rId19"/>
    <p:sldId id="335" r:id="rId20"/>
    <p:sldId id="297" r:id="rId21"/>
    <p:sldId id="278" r:id="rId22"/>
    <p:sldId id="276" r:id="rId23"/>
    <p:sldId id="257" r:id="rId24"/>
    <p:sldId id="313" r:id="rId25"/>
    <p:sldId id="314" r:id="rId26"/>
    <p:sldId id="303" r:id="rId27"/>
    <p:sldId id="290" r:id="rId28"/>
    <p:sldId id="312" r:id="rId29"/>
    <p:sldId id="311" r:id="rId30"/>
    <p:sldId id="323" r:id="rId31"/>
    <p:sldId id="324" r:id="rId32"/>
    <p:sldId id="325" r:id="rId33"/>
    <p:sldId id="326"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3816" autoAdjust="0"/>
  </p:normalViewPr>
  <p:slideViewPr>
    <p:cSldViewPr>
      <p:cViewPr>
        <p:scale>
          <a:sx n="100" d="100"/>
          <a:sy n="100" d="100"/>
        </p:scale>
        <p:origin x="-486" y="6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04"/>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2018/7/26</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2018/7/26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26</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27</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28</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29</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30</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6</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175754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17</a:t>
            </a:fld>
            <a:endParaRPr lang="ja-JP" altLang="en-US"/>
          </a:p>
        </p:txBody>
      </p:sp>
    </p:spTree>
    <p:extLst>
      <p:ext uri="{BB962C8B-B14F-4D97-AF65-F5344CB8AC3E}">
        <p14:creationId xmlns:p14="http://schemas.microsoft.com/office/powerpoint/2010/main" val="401171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101311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21</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22</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25</a:t>
            </a:fld>
            <a:endParaRPr kumimoji="1" lang="ja-JP" altLang="en-US"/>
          </a:p>
        </p:txBody>
      </p:sp>
    </p:spTree>
    <p:extLst>
      <p:ext uri="{BB962C8B-B14F-4D97-AF65-F5344CB8AC3E}">
        <p14:creationId xmlns:p14="http://schemas.microsoft.com/office/powerpoint/2010/main" val="139767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2018/7/26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2018/7/26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2018/7/26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2018/7/26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2018/7/26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2018/7/26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2018/7/26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2018/7/26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nakaharaj\Documents\My Pictures\tree.pn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2096143"/>
            <a:ext cx="4973469" cy="4977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lan.pref.osaka.jp/11604/02_tool/logo/ExpoOsakaLoB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157192"/>
            <a:ext cx="1210745" cy="15566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nakaharaj\Documents\My Pictures\osaka.png"/>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
                    </a14:imgEffect>
                  </a14:imgLayer>
                </a14:imgProps>
              </a:ext>
              <a:ext uri="{28A0092B-C50C-407E-A947-70E740481C1C}">
                <a14:useLocalDpi xmlns:a14="http://schemas.microsoft.com/office/drawing/2010/main" val="0"/>
              </a:ext>
            </a:extLst>
          </a:blip>
          <a:srcRect/>
          <a:stretch>
            <a:fillRect/>
          </a:stretch>
        </p:blipFill>
        <p:spPr bwMode="auto">
          <a:xfrm>
            <a:off x="4879342" y="1873839"/>
            <a:ext cx="4228146" cy="57264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 y="2446480"/>
            <a:ext cx="9144000" cy="14865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 xmlns:a16="http://schemas.microsoft.com/office/drawing/2014/main" id="{DB03504B-B785-4CD3-8C33-F42549D5B5E0}"/>
              </a:ext>
            </a:extLst>
          </p:cNvPr>
          <p:cNvSpPr txBox="1">
            <a:spLocks/>
          </p:cNvSpPr>
          <p:nvPr/>
        </p:nvSpPr>
        <p:spPr>
          <a:xfrm>
            <a:off x="-1" y="2640161"/>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2018</a:t>
            </a:r>
            <a:r>
              <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年度</a:t>
            </a:r>
            <a:r>
              <a:rPr lang="ja-JP" altLang="en-US"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医療構想」の</a:t>
            </a:r>
          </a:p>
          <a:p>
            <a:r>
              <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rPr>
              <a:t>進め方に</a:t>
            </a:r>
            <a:r>
              <a:rPr lang="ja-JP" altLang="en-US"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ついて</a:t>
            </a:r>
            <a:endPar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a:xfrm>
            <a:off x="1996058" y="45062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mn-ea"/>
              </a:rPr>
              <a:t>　</a:t>
            </a:r>
            <a:r>
              <a:rPr lang="ja-JP" altLang="en-US" sz="1846" b="1" dirty="0">
                <a:solidFill>
                  <a:schemeClr val="accent1">
                    <a:lumMod val="50000"/>
                  </a:schemeClr>
                </a:solidFill>
                <a:latin typeface="+mn-ea"/>
              </a:rPr>
              <a:t>大阪アプローチ</a:t>
            </a:r>
            <a:endParaRPr lang="en-US" altLang="ja-JP" sz="1846" b="1" dirty="0">
              <a:solidFill>
                <a:schemeClr val="accent1">
                  <a:lumMod val="50000"/>
                </a:schemeClr>
              </a:solidFill>
              <a:latin typeface="+mn-ea"/>
            </a:endParaRPr>
          </a:p>
          <a:p>
            <a:r>
              <a:rPr lang="ja-JP" altLang="en-US" sz="1662" dirty="0">
                <a:solidFill>
                  <a:schemeClr val="tx1"/>
                </a:solidFill>
                <a:latin typeface="+mn-ea"/>
              </a:rPr>
              <a:t>　　圏域ごとのデータに基づく分析をもとに</a:t>
            </a:r>
          </a:p>
          <a:p>
            <a:r>
              <a:rPr lang="ja-JP" altLang="en-US" sz="1662" dirty="0">
                <a:solidFill>
                  <a:schemeClr val="tx1"/>
                </a:solidFill>
                <a:latin typeface="+mn-ea"/>
              </a:rPr>
              <a:t>　　公民のイコールフッティングで</a:t>
            </a:r>
          </a:p>
          <a:p>
            <a:r>
              <a:rPr lang="ja-JP" altLang="en-US" sz="1662" dirty="0">
                <a:solidFill>
                  <a:schemeClr val="tx1"/>
                </a:solidFill>
                <a:latin typeface="+mn-ea"/>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10" name="テキスト ボックス 9"/>
          <p:cNvSpPr txBox="1"/>
          <p:nvPr/>
        </p:nvSpPr>
        <p:spPr>
          <a:xfrm>
            <a:off x="7627162" y="588638"/>
            <a:ext cx="1101212" cy="461665"/>
          </a:xfrm>
          <a:prstGeom prst="rect">
            <a:avLst/>
          </a:prstGeom>
          <a:noFill/>
          <a:ln>
            <a:solidFill>
              <a:schemeClr val="tx1"/>
            </a:solidFill>
          </a:ln>
        </p:spPr>
        <p:txBody>
          <a:bodyPr wrap="square" rtlCol="0">
            <a:spAutoFit/>
          </a:bodyPr>
          <a:lstStyle/>
          <a:p>
            <a:r>
              <a:rPr kumimoji="1" lang="ja-JP" altLang="en-US" sz="2400" dirty="0" smtClean="0"/>
              <a:t>資料</a:t>
            </a:r>
            <a:r>
              <a:rPr kumimoji="1" lang="en-US" altLang="ja-JP" sz="2400" dirty="0" smtClean="0"/>
              <a:t>1</a:t>
            </a:r>
          </a:p>
        </p:txBody>
      </p:sp>
    </p:spTree>
    <p:extLst>
      <p:ext uri="{BB962C8B-B14F-4D97-AF65-F5344CB8AC3E}">
        <p14:creationId xmlns:p14="http://schemas.microsoft.com/office/powerpoint/2010/main" val="1614289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1" y="39493"/>
            <a:ext cx="875907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病棟ごとの診療実態の分析⑥</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「３幅広い手術の実施状況」</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、急性期実態分析指標として、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手術</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を選択</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治療実績が多く、看護配置が少なくなるに従って、　</a:t>
            </a:r>
            <a:r>
              <a:rPr lang="ja-JP" altLang="en-US" sz="1400" dirty="0"/>
              <a:t>　</a:t>
            </a:r>
            <a:r>
              <a:rPr kumimoji="1" lang="ja-JP" altLang="en-US" sz="1400" dirty="0" smtClean="0"/>
              <a:t>減少している。</a:t>
            </a:r>
            <a:endParaRPr kumimoji="1" lang="ja-JP" altLang="en-US" sz="1400" dirty="0"/>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・救命</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救急入院料・特定集中治療室管理料等：救命救急入院料、特定集中治療室管理料、ﾊｲｹｱﾕﾆｯﾄ入院医療管理料、脳卒中ｹｱﾕﾆｯﾄ</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入院医療管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理料</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、小児特定集中治療室管理料、新生児特定集中治療室管理料、総合周産期特定集中治療室管理料、新生児治療回復室入院医療管理料</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機能病院一般病棟入院基本料等：特定機能病院一般病棟入院基本料、専門病院入院基本料</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・障害者</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３</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．幅広い手術の実施状況</a:t>
            </a:r>
          </a:p>
        </p:txBody>
      </p:sp>
    </p:spTree>
    <p:extLst>
      <p:ext uri="{BB962C8B-B14F-4D97-AF65-F5344CB8AC3E}">
        <p14:creationId xmlns:p14="http://schemas.microsoft.com/office/powerpoint/2010/main" val="869289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「４がん・脳卒中・心筋梗塞等」</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a:t>
            </a:r>
            <a:r>
              <a:rPr lang="ja-JP" altLang="en-US" sz="2400" dirty="0">
                <a:latin typeface="HGP創英角ｺﾞｼｯｸUB" panose="020B0900000000000000" pitchFamily="50" charset="-128"/>
                <a:ea typeface="HGP創英角ｺﾞｼｯｸUB" panose="020B0900000000000000" pitchFamily="50" charset="-128"/>
              </a:rPr>
              <a:t>として、</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選択</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035141" y="2780928"/>
            <a:ext cx="1533078"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a:t>
            </a:r>
            <a:r>
              <a:rPr lang="ja-JP" altLang="en-US" sz="1400" dirty="0"/>
              <a:t>少なくなる</a:t>
            </a:r>
            <a:r>
              <a:rPr kumimoji="1" lang="ja-JP" altLang="en-US" sz="1400" dirty="0" smtClean="0"/>
              <a:t>に従って、　　減少している。</a:t>
            </a:r>
            <a:endParaRPr kumimoji="1" lang="ja-JP" altLang="en-US" sz="1400" dirty="0"/>
          </a:p>
        </p:txBody>
      </p:sp>
    </p:spTree>
    <p:extLst>
      <p:ext uri="{BB962C8B-B14F-4D97-AF65-F5344CB8AC3E}">
        <p14:creationId xmlns:p14="http://schemas.microsoft.com/office/powerpoint/2010/main" val="18887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「６救急医療の実施状況」</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a:t>
            </a:r>
            <a:r>
              <a:rPr lang="ja-JP" altLang="en-US" sz="2400" dirty="0">
                <a:latin typeface="HGP創英角ｺﾞｼｯｸUB" panose="020B0900000000000000" pitchFamily="50" charset="-128"/>
                <a:ea typeface="HGP創英角ｺﾞｼｯｸUB" panose="020B0900000000000000" pitchFamily="50" charset="-128"/>
              </a:rPr>
              <a:t>として</a:t>
            </a:r>
            <a:r>
              <a:rPr lang="ja-JP" altLang="en-US" sz="2400" dirty="0" smtClean="0">
                <a:latin typeface="HGP創英角ｺﾞｼｯｸUB" panose="020B0900000000000000" pitchFamily="50" charset="-128"/>
                <a:ea typeface="HGP創英角ｺﾞｼｯｸUB" panose="020B0900000000000000" pitchFamily="50" charset="-128"/>
              </a:rPr>
              <a:t>、　　　</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救急医療管理加算</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選択</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６</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a:t>
            </a:r>
            <a:r>
              <a:rPr lang="ja-JP" altLang="en-US" sz="1400" dirty="0" smtClean="0"/>
              <a:t>少なく　なる</a:t>
            </a:r>
            <a:r>
              <a:rPr kumimoji="1" lang="ja-JP" altLang="en-US" sz="1400" dirty="0" smtClean="0"/>
              <a:t>に従って、減少している。</a:t>
            </a:r>
            <a:endParaRPr kumimoji="1" lang="ja-JP" altLang="en-US" sz="1400" dirty="0"/>
          </a:p>
        </p:txBody>
      </p:sp>
    </p:spTree>
    <p:extLst>
      <p:ext uri="{BB962C8B-B14F-4D97-AF65-F5344CB8AC3E}">
        <p14:creationId xmlns:p14="http://schemas.microsoft.com/office/powerpoint/2010/main" val="159020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「８全身管理の状況」</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a:t>
            </a:r>
            <a:r>
              <a:rPr lang="ja-JP" altLang="en-US" sz="2400" dirty="0">
                <a:latin typeface="HGP創英角ｺﾞｼｯｸUB" panose="020B0900000000000000" pitchFamily="50" charset="-128"/>
                <a:ea typeface="HGP創英角ｺﾞｼｯｸUB" panose="020B0900000000000000" pitchFamily="50" charset="-128"/>
              </a:rPr>
              <a:t>として</a:t>
            </a:r>
            <a:r>
              <a:rPr lang="ja-JP" altLang="en-US" sz="2400" dirty="0" smtClean="0">
                <a:latin typeface="HGP創英角ｺﾞｼｯｸUB" panose="020B0900000000000000" pitchFamily="50" charset="-128"/>
                <a:ea typeface="HGP創英角ｺﾞｼｯｸUB" panose="020B0900000000000000" pitchFamily="50" charset="-128"/>
              </a:rPr>
              <a:t>、　　　　　　</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選択</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８</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a:t>
            </a:r>
            <a:r>
              <a:rPr lang="ja-JP" altLang="en-US" sz="1400" dirty="0"/>
              <a:t>少なくなる</a:t>
            </a:r>
            <a:r>
              <a:rPr kumimoji="1" lang="ja-JP" altLang="en-US" sz="1400" dirty="0" smtClean="0"/>
              <a:t>に　　従って、減少している。</a:t>
            </a:r>
            <a:endParaRPr kumimoji="1" lang="ja-JP" altLang="en-US" sz="1400" dirty="0"/>
          </a:p>
        </p:txBody>
      </p:sp>
    </p:spTree>
    <p:extLst>
      <p:ext uri="{BB962C8B-B14F-4D97-AF65-F5344CB8AC3E}">
        <p14:creationId xmlns:p14="http://schemas.microsoft.com/office/powerpoint/2010/main" val="2560349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943366008"/>
              </p:ext>
            </p:extLst>
          </p:nvPr>
        </p:nvGraphicFramePr>
        <p:xfrm>
          <a:off x="592080" y="1484784"/>
          <a:ext cx="7909864" cy="4896544"/>
        </p:xfrm>
        <a:graphic>
          <a:graphicData uri="http://schemas.openxmlformats.org/drawingml/2006/table">
            <a:tbl>
              <a:tblPr>
                <a:tableStyleId>{BC89EF96-8CEA-46FF-86C4-4CE0E7609802}</a:tableStyleId>
              </a:tblPr>
              <a:tblGrid>
                <a:gridCol w="832451"/>
                <a:gridCol w="7077413"/>
              </a:tblGrid>
              <a:tr h="795123">
                <a:tc>
                  <a:txBody>
                    <a:bodyPr/>
                    <a:lstStyle/>
                    <a:p>
                      <a:pPr algn="ctr" fontAlgn="ctr"/>
                      <a:r>
                        <a:rPr lang="ja-JP" altLang="en-US" sz="1400" b="0" i="0" u="none" strike="noStrike" dirty="0" smtClean="0">
                          <a:solidFill>
                            <a:srgbClr val="000000"/>
                          </a:solidFill>
                          <a:effectLst/>
                          <a:latin typeface="ＭＳ Ｐゴシック"/>
                        </a:rPr>
                        <a:t>分析</a:t>
                      </a:r>
                      <a:endParaRPr lang="en-US" altLang="ja-JP" sz="1400" b="0" i="0" u="none" strike="noStrike" dirty="0" smtClean="0">
                        <a:solidFill>
                          <a:srgbClr val="000000"/>
                        </a:solidFill>
                        <a:effectLst/>
                        <a:latin typeface="ＭＳ Ｐゴシック"/>
                      </a:endParaRPr>
                    </a:p>
                    <a:p>
                      <a:pPr algn="ctr" fontAlgn="ctr"/>
                      <a:r>
                        <a:rPr lang="ja-JP" altLang="en-US" sz="1400" b="0" i="0" u="none" strike="noStrike" dirty="0" smtClean="0">
                          <a:solidFill>
                            <a:srgbClr val="000000"/>
                          </a:solidFill>
                          <a:effectLst/>
                          <a:latin typeface="ＭＳ Ｐゴシック"/>
                        </a:rPr>
                        <a:t>対象</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smtClean="0">
                          <a:effectLst/>
                        </a:rPr>
                        <a:t>　平成</a:t>
                      </a:r>
                      <a:r>
                        <a:rPr lang="en-US" altLang="ja-JP" sz="1400" u="none" strike="noStrike" dirty="0" smtClean="0">
                          <a:effectLst/>
                        </a:rPr>
                        <a:t>29</a:t>
                      </a:r>
                      <a:r>
                        <a:rPr lang="ja-JP" altLang="en-US" sz="1400" u="none" strike="noStrike" dirty="0" smtClean="0">
                          <a:effectLst/>
                        </a:rPr>
                        <a:t>年度病床機能報告において、</a:t>
                      </a:r>
                      <a:r>
                        <a:rPr lang="ja-JP" altLang="en-US" sz="1600" b="1" u="none" strike="noStrike" dirty="0" smtClean="0">
                          <a:effectLst/>
                        </a:rPr>
                        <a:t>急性期で報告</a:t>
                      </a:r>
                      <a:r>
                        <a:rPr lang="ja-JP" altLang="en-US" sz="1400" u="none" strike="noStrike" dirty="0" smtClean="0">
                          <a:effectLst/>
                        </a:rPr>
                        <a:t>している病棟</a:t>
                      </a:r>
                      <a:endParaRPr lang="en-US" altLang="ja-JP" sz="1400" u="none" strike="noStrike" dirty="0" smtClean="0">
                        <a:effectLst/>
                      </a:endParaRPr>
                    </a:p>
                    <a:p>
                      <a:pPr algn="l" fontAlgn="ctr"/>
                      <a:r>
                        <a:rPr lang="ja-JP" altLang="en-US" sz="1400" u="none" strike="noStrike" dirty="0" smtClean="0">
                          <a:effectLst/>
                        </a:rPr>
                        <a:t>　　</a:t>
                      </a:r>
                      <a:r>
                        <a:rPr lang="en-US" altLang="ja-JP" sz="1400" u="none" strike="noStrike" dirty="0" smtClean="0">
                          <a:effectLst/>
                        </a:rPr>
                        <a:t>※</a:t>
                      </a:r>
                      <a:r>
                        <a:rPr lang="ja-JP" altLang="en-US" sz="1400" u="none" strike="noStrike" dirty="0" smtClean="0">
                          <a:effectLst/>
                        </a:rPr>
                        <a:t>有床診療所における急性期報告病床は、地域急性期として扱う</a:t>
                      </a:r>
                      <a:endParaRPr lang="en-US" altLang="ja-JP" sz="1400" u="none" strike="noStrike" dirty="0" smtClean="0">
                        <a:effectLst/>
                      </a:endParaRPr>
                    </a:p>
                  </a:txBody>
                  <a:tcPr marL="7750" marR="7750" marT="7750" marB="0" anchor="ctr"/>
                </a:tc>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smtClean="0">
                          <a:effectLst/>
                        </a:rPr>
                        <a:t>　「救急</a:t>
                      </a:r>
                      <a:r>
                        <a:rPr lang="ja-JP" altLang="en-US" sz="1400" u="none" strike="noStrike" dirty="0">
                          <a:effectLst/>
                        </a:rPr>
                        <a:t>医療の実施</a:t>
                      </a:r>
                      <a:r>
                        <a:rPr lang="ja-JP" altLang="en-US" sz="1400" u="none" strike="noStrike" dirty="0" smtClean="0">
                          <a:effectLst/>
                        </a:rPr>
                        <a:t>状況・手術の実施状況・呼吸心拍の実施状況  ・化学療法」の</a:t>
                      </a:r>
                      <a:endParaRPr lang="en-US" altLang="ja-JP" sz="1400" u="none" strike="noStrike" dirty="0" smtClean="0">
                        <a:effectLst/>
                      </a:endParaRPr>
                    </a:p>
                    <a:p>
                      <a:pPr algn="l" fontAlgn="ctr"/>
                      <a:r>
                        <a:rPr lang="ja-JP" altLang="en-US" sz="1400" u="none" strike="noStrike" dirty="0" smtClean="0">
                          <a:effectLst/>
                        </a:rPr>
                        <a:t>　</a:t>
                      </a:r>
                      <a:r>
                        <a:rPr lang="ja-JP" altLang="en-US" sz="1600" b="1" u="none" strike="noStrike" dirty="0" smtClean="0">
                          <a:effectLst/>
                        </a:rPr>
                        <a:t>病棟</a:t>
                      </a:r>
                      <a:r>
                        <a:rPr lang="ja-JP" altLang="en-US" sz="1400" u="none" strike="noStrike" dirty="0" smtClean="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①月あたり救急医療実施件数 </a:t>
                      </a:r>
                      <a:r>
                        <a:rPr lang="en-US" altLang="ja-JP" sz="1400" u="none" strike="noStrike" dirty="0" smtClean="0">
                          <a:effectLst/>
                        </a:rPr>
                        <a:t>÷ 30</a:t>
                      </a:r>
                      <a:r>
                        <a:rPr lang="ja-JP" altLang="en-US" sz="1400" u="none" strike="noStrike" dirty="0" smtClean="0">
                          <a:effectLst/>
                        </a:rPr>
                        <a:t>日</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a:t>
                      </a:r>
                      <a:r>
                        <a:rPr lang="ja-JP" altLang="en-US" sz="1400" u="none" strike="noStrike" dirty="0">
                          <a:effectLst/>
                        </a:rPr>
                        <a:t/>
                      </a:r>
                      <a:br>
                        <a:rPr lang="ja-JP" altLang="en-US" sz="1400" u="none" strike="noStrike" dirty="0">
                          <a:effectLst/>
                        </a:rPr>
                      </a:br>
                      <a:r>
                        <a:rPr lang="ja-JP" altLang="en-US" sz="1400" u="none" strike="noStrike" dirty="0" smtClean="0">
                          <a:effectLst/>
                        </a:rPr>
                        <a:t>　②月あたり入手術件数</a:t>
                      </a:r>
                      <a:r>
                        <a:rPr lang="en-US" altLang="ja-JP" sz="1400" u="none" strike="noStrike" dirty="0" smtClean="0">
                          <a:effectLst/>
                        </a:rPr>
                        <a:t>÷30</a:t>
                      </a:r>
                      <a:r>
                        <a:rPr lang="ja-JP" altLang="en-US" sz="1400" u="none" strike="noStrike" dirty="0" smtClean="0">
                          <a:effectLst/>
                        </a:rPr>
                        <a:t>日</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　</a:t>
                      </a:r>
                      <a:endParaRPr lang="en-US" altLang="ja-JP" sz="140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　③呼吸心拍監視（３時間を超え７日以内</a:t>
                      </a:r>
                      <a:r>
                        <a:rPr lang="ja-JP" altLang="en-US" sz="1400" u="none" strike="noStrike" dirty="0" smtClean="0">
                          <a:effectLst/>
                        </a:rPr>
                        <a:t>）</a:t>
                      </a:r>
                      <a:r>
                        <a:rPr lang="en-US" altLang="ja-JP" sz="1400" u="none" strike="noStrike" dirty="0" smtClean="0">
                          <a:effectLst/>
                        </a:rPr>
                        <a:t> ÷30</a:t>
                      </a:r>
                      <a:r>
                        <a:rPr lang="ja-JP" altLang="en-US" sz="1400" u="none" strike="noStrike" dirty="0" smtClean="0">
                          <a:effectLst/>
                        </a:rPr>
                        <a:t>日　</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a:t>
                      </a:r>
                      <a:endParaRPr lang="en-US" altLang="ja-JP" sz="1400" b="0" i="0" u="none" strike="noStrike" dirty="0" smtClean="0">
                        <a:solidFill>
                          <a:srgbClr val="000000"/>
                        </a:solidFill>
                        <a:effectLst/>
                        <a:latin typeface="ＭＳ Ｐゴシック"/>
                      </a:endParaRPr>
                    </a:p>
                    <a:p>
                      <a:pPr algn="l" fontAlgn="ctr"/>
                      <a:r>
                        <a:rPr lang="ja-JP" altLang="en-US" sz="1400" u="none" strike="noStrike" dirty="0" smtClean="0">
                          <a:effectLst/>
                        </a:rPr>
                        <a:t>　④月あたり化学療法実施件数</a:t>
                      </a:r>
                      <a:r>
                        <a:rPr lang="en-US" altLang="ja-JP" sz="1400" u="none" strike="noStrike" dirty="0" smtClean="0">
                          <a:effectLst/>
                        </a:rPr>
                        <a:t> ÷30</a:t>
                      </a:r>
                      <a:r>
                        <a:rPr lang="ja-JP" altLang="en-US" sz="1400" u="none" strike="noStrike" dirty="0" smtClean="0">
                          <a:effectLst/>
                        </a:rPr>
                        <a:t>日　</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a:t>
                      </a:r>
                      <a:endParaRPr lang="en-US" altLang="ja-JP" sz="1400" u="none" strike="noStrike" dirty="0" smtClean="0">
                        <a:effectLst/>
                      </a:endParaRPr>
                    </a:p>
                  </a:txBody>
                  <a:tcPr marL="7750" marR="7750" marT="7750" marB="0" anchor="ctr"/>
                </a:tc>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救急医療実施件数＝</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救急医療管理加算レセプト件数</a:t>
                      </a:r>
                      <a:endParaRPr lang="ja-JP" altLang="en-US" sz="1400" b="0" i="0" u="none" strike="noStrike" dirty="0" smtClean="0">
                        <a:solidFill>
                          <a:srgbClr val="000000"/>
                        </a:solidFill>
                        <a:effectLst/>
                        <a:latin typeface="ＭＳ Ｐゴシック"/>
                      </a:endParaRPr>
                    </a:p>
                  </a:txBody>
                  <a:tcPr marL="7750" marR="7750" marT="7750" marB="0" anchor="ctr"/>
                </a:tc>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手術件数＝</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手術総数算定回数</a:t>
                      </a:r>
                      <a:endParaRPr lang="ja-JP" altLang="en-US" sz="1400" b="0" i="0" u="none" strike="noStrike" dirty="0" smtClean="0">
                        <a:solidFill>
                          <a:srgbClr val="000000"/>
                        </a:solidFill>
                        <a:effectLst/>
                        <a:latin typeface="ＭＳ Ｐゴシック"/>
                      </a:endParaRPr>
                    </a:p>
                  </a:txBody>
                  <a:tcPr marL="7750" marR="7750" marT="7750" marB="0" anchor="ctr"/>
                </a:tc>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呼吸心拍監視＝</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呼吸心拍監視（３時間を超え７日以内）算定回数</a:t>
                      </a:r>
                      <a:endParaRPr lang="en-US" altLang="ja-JP" sz="1400" u="none" strike="noStrike" dirty="0" smtClean="0">
                        <a:effectLst/>
                      </a:endParaRPr>
                    </a:p>
                  </a:txBody>
                  <a:tcPr marL="7750" marR="7750" marT="7750" marB="0" anchor="ctr"/>
                </a:tc>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化学療法件数＝</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化学療法算定日数</a:t>
                      </a:r>
                      <a:endParaRPr lang="en-US" altLang="ja-JP" sz="1400" u="none" strike="noStrike" dirty="0" smtClean="0">
                        <a:effectLst/>
                      </a:endParaRPr>
                    </a:p>
                  </a:txBody>
                  <a:tcPr marL="7750" marR="7750" marT="7750" marB="0" anchor="ctr"/>
                </a:tc>
              </a:tr>
              <a:tr h="396513">
                <a:tc rowSpan="2">
                  <a:txBody>
                    <a:bodyPr/>
                    <a:lstStyle/>
                    <a:p>
                      <a:pPr algn="ctr" fontAlgn="ctr"/>
                      <a:r>
                        <a:rPr lang="en-US" altLang="ja-JP" sz="1400" u="none" strike="noStrike" dirty="0" smtClean="0">
                          <a:effectLst/>
                        </a:rPr>
                        <a:t>※</a:t>
                      </a:r>
                      <a:r>
                        <a:rPr lang="ja-JP" altLang="en-US" sz="1400" u="none" strike="noStrike" dirty="0" smtClean="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smtClean="0">
                          <a:effectLst/>
                        </a:rPr>
                        <a:t>　（重症）急性期</a:t>
                      </a:r>
                      <a:r>
                        <a:rPr lang="ja-JP" altLang="en-US" sz="1400" u="none" strike="noStrike" dirty="0">
                          <a:effectLst/>
                        </a:rPr>
                        <a:t>：①１以上 </a:t>
                      </a:r>
                      <a:r>
                        <a:rPr lang="en-US" sz="1400" u="none" strike="noStrike" dirty="0">
                          <a:effectLst/>
                        </a:rPr>
                        <a:t>or </a:t>
                      </a:r>
                      <a:r>
                        <a:rPr lang="ja-JP" altLang="en-US" sz="1400" u="none" strike="noStrike" dirty="0" smtClean="0">
                          <a:effectLst/>
                        </a:rPr>
                        <a:t>②１以上 </a:t>
                      </a:r>
                      <a:r>
                        <a:rPr lang="en-US" sz="1400" u="none" strike="noStrike" dirty="0">
                          <a:effectLst/>
                        </a:rPr>
                        <a:t>or </a:t>
                      </a:r>
                      <a:r>
                        <a:rPr lang="ja-JP" altLang="en-US" sz="1400" u="none" strike="noStrike" dirty="0" smtClean="0">
                          <a:effectLst/>
                        </a:rPr>
                        <a:t>③２以上</a:t>
                      </a:r>
                      <a:r>
                        <a:rPr lang="en-US" altLang="ja-JP" sz="1400" u="none" strike="noStrike" dirty="0" smtClean="0">
                          <a:effectLst/>
                        </a:rPr>
                        <a:t>or </a:t>
                      </a:r>
                      <a:r>
                        <a:rPr lang="ja-JP" altLang="en-US" sz="1400" u="none" strike="noStrike" dirty="0" smtClean="0">
                          <a:effectLst/>
                        </a:rPr>
                        <a:t>④１以上</a:t>
                      </a:r>
                      <a:endParaRPr lang="ja-JP" altLang="en-US" sz="1400" b="0" i="0" u="none" strike="noStrike" dirty="0">
                        <a:solidFill>
                          <a:srgbClr val="000000"/>
                        </a:solidFill>
                        <a:effectLst/>
                        <a:latin typeface="ＭＳ Ｐゴシック"/>
                      </a:endParaRPr>
                    </a:p>
                  </a:txBody>
                  <a:tcPr marL="7750" marR="7750" marT="7750" marB="0" anchor="ctr"/>
                </a:tc>
              </a:tr>
              <a:tr h="360040">
                <a:tc vMerge="1">
                  <a:txBody>
                    <a:bodyPr/>
                    <a:lstStyle/>
                    <a:p>
                      <a:endParaRPr kumimoji="1" lang="ja-JP" altLang="en-US"/>
                    </a:p>
                  </a:txBody>
                  <a:tcPr/>
                </a:tc>
                <a:tc>
                  <a:txBody>
                    <a:bodyPr/>
                    <a:lstStyle/>
                    <a:p>
                      <a:pPr algn="l" fontAlgn="ctr"/>
                      <a:r>
                        <a:rPr lang="ja-JP" altLang="en-US" sz="1400" u="none" strike="noStrike" dirty="0" smtClean="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tr>
            </a:tbl>
          </a:graphicData>
        </a:graphic>
      </p:graphicFrame>
      <p:sp>
        <p:nvSpPr>
          <p:cNvPr id="8"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病棟ごとの診療実態の分析⑩</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急性期実態分析指標から「</a:t>
            </a:r>
            <a:r>
              <a:rPr lang="ja-JP" altLang="en-US" sz="2200" dirty="0">
                <a:latin typeface="HGP創英角ｺﾞｼｯｸUB" panose="020B0900000000000000" pitchFamily="50" charset="-128"/>
                <a:ea typeface="HGP創英角ｺﾞｼｯｸUB" panose="020B0900000000000000" pitchFamily="50" charset="-128"/>
              </a:rPr>
              <a:t>（重症）急性期病棟」と「地域急性期</a:t>
            </a:r>
            <a:r>
              <a:rPr lang="ja-JP" altLang="en-US" sz="2200" dirty="0" smtClean="0">
                <a:latin typeface="HGP創英角ｺﾞｼｯｸUB" panose="020B0900000000000000" pitchFamily="50" charset="-128"/>
                <a:ea typeface="HGP創英角ｺﾞｼｯｸUB" panose="020B0900000000000000" pitchFamily="50" charset="-128"/>
              </a:rPr>
              <a:t>病棟（サブアキュート・ポストアキュート）」に</a:t>
            </a:r>
            <a:r>
              <a:rPr lang="ja-JP" altLang="en-US" sz="2400" dirty="0" smtClean="0">
                <a:latin typeface="HGP創英角ｺﾞｼｯｸUB" panose="020B0900000000000000" pitchFamily="50" charset="-128"/>
                <a:ea typeface="HGP創英角ｺﾞｼｯｸUB" panose="020B0900000000000000" pitchFamily="50" charset="-128"/>
              </a:rPr>
              <a:t>便宜上分類する</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66559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sp>
        <p:nvSpPr>
          <p:cNvPr id="8"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5660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病棟ごとの診療実態の分析⑪</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分析結果①</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pic>
        <p:nvPicPr>
          <p:cNvPr id="3075"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4" y="3100160"/>
            <a:ext cx="857326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28" y="1628800"/>
            <a:ext cx="319339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546" y="1700009"/>
            <a:ext cx="3096344" cy="115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a:extLst>
              <a:ext uri="{FF2B5EF4-FFF2-40B4-BE49-F238E27FC236}">
                <a16:creationId xmlns:a16="http://schemas.microsoft.com/office/drawing/2014/main" xmlns="" id="{8957656B-6DE6-44E0-85D6-7CF39E5B6647}"/>
              </a:ext>
            </a:extLst>
          </p:cNvPr>
          <p:cNvSpPr txBox="1"/>
          <p:nvPr/>
        </p:nvSpPr>
        <p:spPr>
          <a:xfrm>
            <a:off x="158156" y="1384282"/>
            <a:ext cx="243528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急性期報告　病床数</a:t>
            </a:r>
            <a:r>
              <a:rPr lang="en-US" altLang="ja-JP" sz="1400" kern="100" dirty="0">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病院</a:t>
            </a:r>
            <a:r>
              <a:rPr lang="en-US" altLang="ja-JP" sz="1400" kern="100" dirty="0">
                <a:latin typeface="Meiryo UI" panose="020B0604030504040204" pitchFamily="50" charset="-128"/>
                <a:ea typeface="Meiryo UI" panose="020B0604030504040204" pitchFamily="50" charset="-128"/>
                <a:cs typeface="Times New Roman"/>
              </a:rPr>
              <a:t>)</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3" name="テキスト ボックス 12">
            <a:extLst>
              <a:ext uri="{FF2B5EF4-FFF2-40B4-BE49-F238E27FC236}">
                <a16:creationId xmlns:a16="http://schemas.microsoft.com/office/drawing/2014/main" xmlns="" id="{8957656B-6DE6-44E0-85D6-7CF39E5B6647}"/>
              </a:ext>
            </a:extLst>
          </p:cNvPr>
          <p:cNvSpPr txBox="1"/>
          <p:nvPr/>
        </p:nvSpPr>
        <p:spPr>
          <a:xfrm>
            <a:off x="4423033" y="1407965"/>
            <a:ext cx="383310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zh-CN" altLang="en-US" sz="1400" kern="100" dirty="0">
                <a:latin typeface="Meiryo UI" panose="020B0604030504040204" pitchFamily="50" charset="-128"/>
                <a:ea typeface="Meiryo UI" panose="020B0604030504040204" pitchFamily="50" charset="-128"/>
                <a:cs typeface="Times New Roman"/>
              </a:rPr>
              <a:t>（参考</a:t>
            </a:r>
            <a:r>
              <a:rPr lang="zh-CN" altLang="en-US" sz="1400" kern="100" dirty="0" smtClean="0">
                <a:latin typeface="Meiryo UI" panose="020B0604030504040204" pitchFamily="50" charset="-128"/>
                <a:ea typeface="Meiryo UI" panose="020B0604030504040204" pitchFamily="50" charset="-128"/>
                <a:cs typeface="Times New Roman"/>
              </a:rPr>
              <a:t>）高度</a:t>
            </a:r>
            <a:r>
              <a:rPr lang="zh-CN" altLang="en-US" sz="1400" kern="100" dirty="0">
                <a:latin typeface="Meiryo UI" panose="020B0604030504040204" pitchFamily="50" charset="-128"/>
                <a:ea typeface="Meiryo UI" panose="020B0604030504040204" pitchFamily="50" charset="-128"/>
                <a:cs typeface="Times New Roman"/>
              </a:rPr>
              <a:t>急性期報告　病床数（病院）</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8" name="テキスト ボックス 17">
            <a:extLst>
              <a:ext uri="{FF2B5EF4-FFF2-40B4-BE49-F238E27FC236}">
                <a16:creationId xmlns:a16="http://schemas.microsoft.com/office/drawing/2014/main" xmlns="" id="{8957656B-6DE6-44E0-85D6-7CF39E5B6647}"/>
              </a:ext>
            </a:extLst>
          </p:cNvPr>
          <p:cNvSpPr txBox="1"/>
          <p:nvPr/>
        </p:nvSpPr>
        <p:spPr>
          <a:xfrm>
            <a:off x="152082" y="2894931"/>
            <a:ext cx="31694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診療報酬別の急性期病床の分析結果</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0">
            <a:extLst>
              <a:ext uri="{FF2B5EF4-FFF2-40B4-BE49-F238E27FC236}">
                <a16:creationId xmlns="" xmlns:a16="http://schemas.microsoft.com/office/drawing/2014/main" id="{8957656B-6DE6-44E0-85D6-7CF39E5B6647}"/>
              </a:ext>
            </a:extLst>
          </p:cNvPr>
          <p:cNvSpPr txBox="1"/>
          <p:nvPr/>
        </p:nvSpPr>
        <p:spPr>
          <a:xfrm>
            <a:off x="4565380" y="6584716"/>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※2017</a:t>
            </a:r>
            <a:r>
              <a:rPr lang="ja-JP" altLang="en-US" sz="1100" kern="100" dirty="0" smtClean="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zh-TW"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a:t>
            </a:r>
            <a:r>
              <a:rPr lang="en-US" altLang="zh-TW" sz="1100" kern="100" dirty="0" smtClean="0">
                <a:latin typeface="Meiryo UI" panose="020B0604030504040204" pitchFamily="50" charset="-128"/>
                <a:ea typeface="Meiryo UI" panose="020B0604030504040204" pitchFamily="50" charset="-128"/>
                <a:cs typeface="Times New Roman"/>
              </a:rPr>
              <a:t>2</a:t>
            </a:r>
            <a:r>
              <a:rPr lang="ja-JP" altLang="en-US" sz="1100" kern="100" dirty="0" smtClean="0">
                <a:latin typeface="Meiryo UI" panose="020B0604030504040204" pitchFamily="50" charset="-128"/>
                <a:ea typeface="Meiryo UI" panose="020B0604030504040204" pitchFamily="50" charset="-128"/>
                <a:cs typeface="Times New Roman"/>
              </a:rPr>
              <a:t>月</a:t>
            </a:r>
            <a:r>
              <a:rPr lang="en-US" altLang="zh-TW" sz="1100" kern="100" dirty="0" smtClean="0">
                <a:latin typeface="Meiryo UI" panose="020B0604030504040204" pitchFamily="50" charset="-128"/>
                <a:ea typeface="Meiryo UI" panose="020B0604030504040204" pitchFamily="50" charset="-128"/>
                <a:cs typeface="Times New Roman"/>
              </a:rPr>
              <a:t>16</a:t>
            </a:r>
            <a:r>
              <a:rPr lang="ja-JP" altLang="en-US" sz="1100" kern="100" dirty="0" smtClean="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0" name="タイトル 1">
            <a:extLst>
              <a:ext uri="{FF2B5EF4-FFF2-40B4-BE49-F238E27FC236}">
                <a16:creationId xmlns="" xmlns:a16="http://schemas.microsoft.com/office/drawing/2014/main" id="{77D78C8B-7190-4F9F-BF24-FAD4DFE9F181}"/>
              </a:ext>
            </a:extLst>
          </p:cNvPr>
          <p:cNvSpPr txBox="1">
            <a:spLocks/>
          </p:cNvSpPr>
          <p:nvPr/>
        </p:nvSpPr>
        <p:spPr>
          <a:xfrm>
            <a:off x="208896" y="490011"/>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入院基本料の看護配置が多くなるほど、（重症）急性期と分類される病棟の割合が高くなる</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 name="角丸四角形 1"/>
          <p:cNvSpPr/>
          <p:nvPr/>
        </p:nvSpPr>
        <p:spPr>
          <a:xfrm>
            <a:off x="4816334" y="3915332"/>
            <a:ext cx="3240360" cy="1224136"/>
          </a:xfrm>
          <a:prstGeom prst="roundRect">
            <a:avLst>
              <a:gd name="adj" fmla="val 8699"/>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上矢印 6"/>
          <p:cNvSpPr/>
          <p:nvPr/>
        </p:nvSpPr>
        <p:spPr>
          <a:xfrm>
            <a:off x="5644217" y="3943884"/>
            <a:ext cx="336501" cy="10692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上矢印 20"/>
          <p:cNvSpPr/>
          <p:nvPr/>
        </p:nvSpPr>
        <p:spPr>
          <a:xfrm rot="10800000">
            <a:off x="7271964" y="4147732"/>
            <a:ext cx="336501" cy="100811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269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0" y="1748250"/>
            <a:ext cx="8819668" cy="142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sp>
        <p:nvSpPr>
          <p:cNvPr id="8" name="Oval 64">
            <a:hlinkClick r:id="" action="ppaction://noaction"/>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568952"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病棟ごとの診療実態の分析⑫</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分析</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結果②</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smtClean="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6" name="テキスト ボックス 10">
            <a:extLst>
              <a:ext uri="{FF2B5EF4-FFF2-40B4-BE49-F238E27FC236}">
                <a16:creationId xmlns:a16="http://schemas.microsoft.com/office/drawing/2014/main" xmlns="" id="{8957656B-6DE6-44E0-85D6-7CF39E5B6647}"/>
              </a:ext>
            </a:extLst>
          </p:cNvPr>
          <p:cNvSpPr txBox="1"/>
          <p:nvPr/>
        </p:nvSpPr>
        <p:spPr>
          <a:xfrm>
            <a:off x="4173564" y="6548879"/>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※2017</a:t>
            </a:r>
            <a:r>
              <a:rPr lang="ja-JP" altLang="en-US" sz="1100" kern="100" dirty="0" smtClean="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zh-TW"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a:t>
            </a:r>
            <a:r>
              <a:rPr lang="en-US" altLang="zh-TW" sz="1100" kern="100" dirty="0" smtClean="0">
                <a:latin typeface="Meiryo UI" panose="020B0604030504040204" pitchFamily="50" charset="-128"/>
                <a:ea typeface="Meiryo UI" panose="020B0604030504040204" pitchFamily="50" charset="-128"/>
                <a:cs typeface="Times New Roman"/>
              </a:rPr>
              <a:t>2</a:t>
            </a:r>
            <a:r>
              <a:rPr lang="ja-JP" altLang="en-US" sz="1100" kern="100" dirty="0" smtClean="0">
                <a:latin typeface="Meiryo UI" panose="020B0604030504040204" pitchFamily="50" charset="-128"/>
                <a:ea typeface="Meiryo UI" panose="020B0604030504040204" pitchFamily="50" charset="-128"/>
                <a:cs typeface="Times New Roman"/>
              </a:rPr>
              <a:t>月</a:t>
            </a:r>
            <a:r>
              <a:rPr lang="en-US" altLang="zh-TW" sz="1100" kern="100" dirty="0" smtClean="0">
                <a:latin typeface="Meiryo UI" panose="020B0604030504040204" pitchFamily="50" charset="-128"/>
                <a:ea typeface="Meiryo UI" panose="020B0604030504040204" pitchFamily="50" charset="-128"/>
                <a:cs typeface="Times New Roman"/>
              </a:rPr>
              <a:t>16</a:t>
            </a:r>
            <a:r>
              <a:rPr lang="ja-JP" altLang="en-US" sz="1100" kern="100" dirty="0" smtClean="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5" name="タイトル 1">
            <a:extLst>
              <a:ext uri="{FF2B5EF4-FFF2-40B4-BE49-F238E27FC236}">
                <a16:creationId xmlns:a16="http://schemas.microsoft.com/office/drawing/2014/main" xmlns="" id="{77D78C8B-7190-4F9F-BF24-FAD4DFE9F181}"/>
              </a:ext>
            </a:extLst>
          </p:cNvPr>
          <p:cNvSpPr txBox="1">
            <a:spLocks/>
          </p:cNvSpPr>
          <p:nvPr/>
        </p:nvSpPr>
        <p:spPr>
          <a:xfrm>
            <a:off x="230600" y="549894"/>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病床数の必要量における回復期機能を担う病床数の確保には、府域全体で約</a:t>
            </a:r>
            <a:r>
              <a:rPr lang="en-US" altLang="ja-JP" sz="2200" dirty="0" smtClean="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％程度同機能への転換が必要と推計</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 xmlns:a16="http://schemas.microsoft.com/office/drawing/2014/main" id="{8957656B-6DE6-44E0-85D6-7CF39E5B6647}"/>
              </a:ext>
            </a:extLst>
          </p:cNvPr>
          <p:cNvSpPr txBox="1"/>
          <p:nvPr/>
        </p:nvSpPr>
        <p:spPr>
          <a:xfrm>
            <a:off x="0" y="338315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smtClean="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2017</a:t>
            </a:r>
            <a:r>
              <a:rPr lang="ja-JP" altLang="en-US" sz="1400" kern="100" dirty="0" smtClean="0">
                <a:latin typeface="Meiryo UI" panose="020B0604030504040204" pitchFamily="50" charset="-128"/>
                <a:ea typeface="Meiryo UI" panose="020B0604030504040204" pitchFamily="50" charset="-128"/>
                <a:cs typeface="Times New Roman"/>
              </a:rPr>
              <a:t>年度）と病床数の必要量（</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smtClean="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4" name="テキスト ボックス 10">
            <a:extLst>
              <a:ext uri="{FF2B5EF4-FFF2-40B4-BE49-F238E27FC236}">
                <a16:creationId xmlns:a16="http://schemas.microsoft.com/office/drawing/2014/main" xmlns="" id="{8957656B-6DE6-44E0-85D6-7CF39E5B6647}"/>
              </a:ext>
            </a:extLst>
          </p:cNvPr>
          <p:cNvSpPr txBox="1"/>
          <p:nvPr/>
        </p:nvSpPr>
        <p:spPr>
          <a:xfrm>
            <a:off x="5161083" y="3039273"/>
            <a:ext cx="388843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有床診療所における急性期報告病床は、地域急性期に分類。</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 name="二等辺三角形 1"/>
          <p:cNvSpPr/>
          <p:nvPr/>
        </p:nvSpPr>
        <p:spPr>
          <a:xfrm rot="10800000">
            <a:off x="3947517" y="3170078"/>
            <a:ext cx="1032942" cy="213077"/>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4" y="4332396"/>
            <a:ext cx="4142273" cy="234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表 20"/>
          <p:cNvGraphicFramePr>
            <a:graphicFrameLocks noGrp="1"/>
          </p:cNvGraphicFramePr>
          <p:nvPr>
            <p:extLst>
              <p:ext uri="{D42A27DB-BD31-4B8C-83A1-F6EECF244321}">
                <p14:modId xmlns:p14="http://schemas.microsoft.com/office/powerpoint/2010/main" val="4037568778"/>
              </p:ext>
            </p:extLst>
          </p:nvPr>
        </p:nvGraphicFramePr>
        <p:xfrm>
          <a:off x="4344224" y="5513896"/>
          <a:ext cx="2730500" cy="222885"/>
        </p:xfrm>
        <a:graphic>
          <a:graphicData uri="http://schemas.openxmlformats.org/drawingml/2006/table">
            <a:tbl>
              <a:tblPr>
                <a:tableStyleId>{BC89EF96-8CEA-46FF-86C4-4CE0E7609802}</a:tableStyleId>
              </a:tblPr>
              <a:tblGrid>
                <a:gridCol w="1855218"/>
                <a:gridCol w="875282"/>
              </a:tblGrid>
              <a:tr h="219075">
                <a:tc>
                  <a:txBody>
                    <a:bodyPr/>
                    <a:lstStyle/>
                    <a:p>
                      <a:pPr algn="l" fontAlgn="ctr"/>
                      <a:r>
                        <a:rPr lang="ja-JP" altLang="en-US" sz="1300" b="0" i="0" u="none" strike="noStrike" dirty="0" smtClean="0">
                          <a:solidFill>
                            <a:schemeClr val="tx1"/>
                          </a:solidFill>
                          <a:effectLst/>
                          <a:latin typeface="+mn-ea"/>
                          <a:ea typeface="+mn-ea"/>
                        </a:rPr>
                        <a:t>　地域急性期＋回復期</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21.5%</a:t>
                      </a:r>
                      <a:endParaRPr lang="en-US" altLang="ja-JP" sz="1400" b="0" i="0" u="none" strike="noStrike" dirty="0">
                        <a:solidFill>
                          <a:srgbClr val="000000"/>
                        </a:solidFill>
                        <a:effectLst/>
                        <a:latin typeface="+mn-lt"/>
                        <a:ea typeface="+mn-ea"/>
                      </a:endParaRPr>
                    </a:p>
                  </a:txBody>
                  <a:tcPr marL="9525" marR="9525" marT="9525" marB="0" anchor="ct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4141684111"/>
              </p:ext>
            </p:extLst>
          </p:nvPr>
        </p:nvGraphicFramePr>
        <p:xfrm>
          <a:off x="4310426" y="6171549"/>
          <a:ext cx="2730500" cy="222885"/>
        </p:xfrm>
        <a:graphic>
          <a:graphicData uri="http://schemas.openxmlformats.org/drawingml/2006/table">
            <a:tbl>
              <a:tblPr>
                <a:tableStyleId>{BC89EF96-8CEA-46FF-86C4-4CE0E7609802}</a:tableStyleId>
              </a:tblPr>
              <a:tblGrid>
                <a:gridCol w="1855218"/>
                <a:gridCol w="875282"/>
              </a:tblGrid>
              <a:tr h="188196">
                <a:tc>
                  <a:txBody>
                    <a:bodyPr/>
                    <a:lstStyle/>
                    <a:p>
                      <a:pPr algn="l" fontAlgn="ctr"/>
                      <a:r>
                        <a:rPr lang="ja-JP" altLang="en-US" sz="1300" u="none" strike="noStrike" dirty="0" smtClean="0">
                          <a:effectLst/>
                        </a:rPr>
                        <a:t>　回復期</a:t>
                      </a:r>
                      <a:endParaRPr lang="ja-JP" altLang="en-US" sz="13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400" u="none" strike="noStrike" dirty="0" smtClean="0">
                          <a:effectLst/>
                        </a:rPr>
                        <a:t>30.9%</a:t>
                      </a:r>
                      <a:endParaRPr lang="en-US" altLang="ja-JP" sz="1400" b="0" i="0" u="none" strike="noStrike" dirty="0">
                        <a:solidFill>
                          <a:srgbClr val="000000"/>
                        </a:solidFill>
                        <a:effectLst/>
                        <a:latin typeface="ＭＳ Ｐゴシック"/>
                      </a:endParaRPr>
                    </a:p>
                  </a:txBody>
                  <a:tcPr marL="9525" marR="9525" marT="9525" marB="0" anchor="ctr"/>
                </a:tc>
              </a:tr>
            </a:tbl>
          </a:graphicData>
        </a:graphic>
      </p:graphicFrame>
      <p:sp>
        <p:nvSpPr>
          <p:cNvPr id="23" name="右中かっこ 22"/>
          <p:cNvSpPr/>
          <p:nvPr/>
        </p:nvSpPr>
        <p:spPr>
          <a:xfrm>
            <a:off x="7066987" y="5521866"/>
            <a:ext cx="345973" cy="806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48590" y="5521866"/>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割合の差</a:t>
            </a:r>
            <a:endParaRPr kumimoji="1" lang="en-US" altLang="ja-JP" sz="1400" dirty="0" smtClean="0"/>
          </a:p>
          <a:p>
            <a:pPr algn="ctr"/>
            <a:r>
              <a:rPr lang="en-US" altLang="ja-JP" sz="1400" dirty="0" smtClean="0"/>
              <a:t>9</a:t>
            </a:r>
            <a:r>
              <a:rPr kumimoji="1" lang="en-US" altLang="ja-JP" sz="1400" dirty="0" smtClean="0"/>
              <a:t>.4%</a:t>
            </a:r>
          </a:p>
          <a:p>
            <a:pPr algn="ctr"/>
            <a:r>
              <a:rPr kumimoji="1" lang="en-US" altLang="ja-JP" sz="1400" dirty="0" smtClean="0"/>
              <a:t>(</a:t>
            </a:r>
            <a:r>
              <a:rPr kumimoji="1" lang="ja-JP" altLang="en-US" sz="1400" dirty="0" smtClean="0"/>
              <a:t>約</a:t>
            </a:r>
            <a:r>
              <a:rPr kumimoji="1" lang="en-US" altLang="ja-JP" sz="1400" dirty="0" smtClean="0"/>
              <a:t>8,400</a:t>
            </a:r>
            <a:r>
              <a:rPr kumimoji="1" lang="ja-JP" altLang="en-US" sz="1400" dirty="0" smtClean="0"/>
              <a:t>床</a:t>
            </a:r>
            <a:r>
              <a:rPr kumimoji="1" lang="en-US" altLang="ja-JP" sz="1400" dirty="0" smtClean="0"/>
              <a:t>)</a:t>
            </a:r>
          </a:p>
        </p:txBody>
      </p:sp>
      <p:sp>
        <p:nvSpPr>
          <p:cNvPr id="26" name="テキスト ボックス 10">
            <a:extLst>
              <a:ext uri="{FF2B5EF4-FFF2-40B4-BE49-F238E27FC236}">
                <a16:creationId xmlns:a16="http://schemas.microsoft.com/office/drawing/2014/main" xmlns="" id="{8957656B-6DE6-44E0-85D6-7CF39E5B6647}"/>
              </a:ext>
            </a:extLst>
          </p:cNvPr>
          <p:cNvSpPr txBox="1"/>
          <p:nvPr/>
        </p:nvSpPr>
        <p:spPr>
          <a:xfrm>
            <a:off x="4173564" y="5214089"/>
            <a:ext cx="14414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smtClean="0">
                <a:effectLst/>
                <a:latin typeface="+mn-ea"/>
                <a:cs typeface="Times New Roman"/>
              </a:rPr>
              <a:t>①病床機能報告</a:t>
            </a:r>
            <a:endParaRPr lang="ja-JP" sz="1400" kern="100" dirty="0">
              <a:effectLst/>
              <a:latin typeface="+mn-ea"/>
              <a:cs typeface="Times New Roman"/>
            </a:endParaRPr>
          </a:p>
        </p:txBody>
      </p:sp>
      <p:sp>
        <p:nvSpPr>
          <p:cNvPr id="27" name="テキスト ボックス 10">
            <a:extLst>
              <a:ext uri="{FF2B5EF4-FFF2-40B4-BE49-F238E27FC236}">
                <a16:creationId xmlns:a16="http://schemas.microsoft.com/office/drawing/2014/main" xmlns="" id="{8957656B-6DE6-44E0-85D6-7CF39E5B6647}"/>
              </a:ext>
            </a:extLst>
          </p:cNvPr>
          <p:cNvSpPr txBox="1"/>
          <p:nvPr/>
        </p:nvSpPr>
        <p:spPr>
          <a:xfrm>
            <a:off x="4157357" y="5894766"/>
            <a:ext cx="16209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smtClean="0">
                <a:effectLst/>
                <a:latin typeface="+mn-ea"/>
                <a:cs typeface="Times New Roman"/>
              </a:rPr>
              <a:t>病床数の必要量</a:t>
            </a:r>
            <a:endParaRPr lang="ja-JP" sz="1400" kern="100" dirty="0">
              <a:effectLst/>
              <a:latin typeface="+mn-ea"/>
              <a:cs typeface="Times New Roman"/>
            </a:endParaRPr>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4" y="3766929"/>
            <a:ext cx="8845164"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a:xfrm>
            <a:off x="4967835" y="3933056"/>
            <a:ext cx="1780816" cy="21602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8" name="直線矢印コネクタ 27"/>
          <p:cNvCxnSpPr/>
          <p:nvPr/>
        </p:nvCxnSpPr>
        <p:spPr>
          <a:xfrm>
            <a:off x="6418903" y="4332396"/>
            <a:ext cx="236532" cy="1870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6"/>
          <p:cNvSpPr txBox="1"/>
          <p:nvPr/>
        </p:nvSpPr>
        <p:spPr>
          <a:xfrm>
            <a:off x="4173564" y="4474761"/>
            <a:ext cx="1730097" cy="705598"/>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smtClean="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smtClean="0">
                <a:latin typeface="HGP創英角ﾎﾟｯﾌﾟ体" panose="040B0A00000000000000" pitchFamily="50" charset="-128"/>
                <a:ea typeface="HGP創英角ﾎﾟｯﾌﾟ体" panose="040B0A00000000000000" pitchFamily="50" charset="-128"/>
              </a:rPr>
              <a:t>現状</a:t>
            </a:r>
            <a:r>
              <a:rPr kumimoji="1" lang="ja-JP" altLang="en-US" sz="1400" dirty="0">
                <a:latin typeface="HGP創英角ﾎﾟｯﾌﾟ体" panose="040B0A00000000000000" pitchFamily="50" charset="-128"/>
                <a:ea typeface="HGP創英角ﾎﾟｯﾌﾟ体" panose="040B0A00000000000000" pitchFamily="50" charset="-128"/>
              </a:rPr>
              <a:t>と将来の予測</a:t>
            </a:r>
          </a:p>
        </p:txBody>
      </p:sp>
      <p:sp>
        <p:nvSpPr>
          <p:cNvPr id="29" name="角丸四角形 28"/>
          <p:cNvSpPr/>
          <p:nvPr/>
        </p:nvSpPr>
        <p:spPr>
          <a:xfrm>
            <a:off x="5903661" y="4150901"/>
            <a:ext cx="844990" cy="18149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7" name="直線矢印コネクタ 6"/>
          <p:cNvCxnSpPr/>
          <p:nvPr/>
        </p:nvCxnSpPr>
        <p:spPr>
          <a:xfrm>
            <a:off x="5614984" y="4149080"/>
            <a:ext cx="767239" cy="13569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91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17</a:t>
            </a:fld>
            <a:endParaRPr lang="ja-JP" altLang="en-US" sz="1800" dirty="0">
              <a:solidFill>
                <a:schemeClr val="tx1"/>
              </a:solidFill>
            </a:endParaRPr>
          </a:p>
        </p:txBody>
      </p:sp>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すべての関係医療機関が参画・協議し、構想区域の将来の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あるべき姿をとりまとめ、それを踏まえて自院のめざす方向を決定</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96955" y="1693256"/>
            <a:ext cx="84795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医療</a:t>
            </a:r>
            <a:r>
              <a:rPr lang="ja-JP" altLang="en-US" sz="1600" dirty="0" smtClean="0">
                <a:latin typeface="Meiryo UI" panose="020B0604030504040204" pitchFamily="50" charset="-128"/>
                <a:ea typeface="Meiryo UI" panose="020B0604030504040204" pitchFamily="50" charset="-128"/>
              </a:rPr>
              <a:t>計画全体を扱う「</a:t>
            </a:r>
            <a:r>
              <a:rPr lang="ja-JP" altLang="en-US" sz="1600" dirty="0">
                <a:latin typeface="Meiryo UI" panose="020B0604030504040204" pitchFamily="50" charset="-128"/>
                <a:ea typeface="Meiryo UI" panose="020B0604030504040204" pitchFamily="50" charset="-128"/>
              </a:rPr>
              <a:t>医療懇話会（部会）」と「病床機能懇話会（部会）」</a:t>
            </a:r>
            <a:r>
              <a:rPr lang="ja-JP" altLang="en-US" sz="1600" dirty="0" smtClean="0">
                <a:latin typeface="Meiryo UI" panose="020B0604030504040204" pitchFamily="50" charset="-128"/>
                <a:ea typeface="Meiryo UI" panose="020B0604030504040204" pitchFamily="50" charset="-128"/>
              </a:rPr>
              <a:t>を統合再編</a:t>
            </a:r>
            <a:r>
              <a:rPr lang="ja-JP" altLang="en-US" sz="1600" dirty="0">
                <a:latin typeface="Meiryo UI" panose="020B0604030504040204" pitchFamily="50" charset="-128"/>
                <a:ea typeface="Meiryo UI" panose="020B0604030504040204" pitchFamily="50" charset="-128"/>
              </a:rPr>
              <a:t>し</a:t>
            </a:r>
            <a:r>
              <a:rPr lang="ja-JP" altLang="en-US" sz="1600" dirty="0" smtClean="0">
                <a:latin typeface="Meiryo UI" panose="020B0604030504040204" pitchFamily="50" charset="-128"/>
                <a:ea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rPr>
              <a:t>「医療</a:t>
            </a:r>
            <a:r>
              <a:rPr lang="ja-JP" altLang="en-US" sz="1600" dirty="0">
                <a:solidFill>
                  <a:srgbClr val="FF0000"/>
                </a:solidFill>
                <a:latin typeface="Meiryo UI" panose="020B0604030504040204" pitchFamily="50" charset="-128"/>
                <a:ea typeface="Meiryo UI" panose="020B0604030504040204" pitchFamily="50" charset="-128"/>
              </a:rPr>
              <a:t>・病床懇話会</a:t>
            </a:r>
            <a:r>
              <a:rPr lang="ja-JP" altLang="en-US" sz="1400" dirty="0">
                <a:solidFill>
                  <a:srgbClr val="FF0000"/>
                </a:solidFill>
                <a:latin typeface="Meiryo UI" panose="020B0604030504040204" pitchFamily="50" charset="-128"/>
                <a:ea typeface="Meiryo UI" panose="020B0604030504040204" pitchFamily="50" charset="-128"/>
              </a:rPr>
              <a:t>（部会</a:t>
            </a:r>
            <a:r>
              <a:rPr lang="ja-JP" altLang="en-US" sz="1400" dirty="0" smtClean="0">
                <a:solidFill>
                  <a:srgbClr val="FF0000"/>
                </a:solidFill>
                <a:latin typeface="Meiryo UI" panose="020B0604030504040204" pitchFamily="50" charset="-128"/>
                <a:ea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rPr>
              <a:t>」を新たに設置</a:t>
            </a:r>
            <a:r>
              <a:rPr lang="ja-JP" altLang="en-US" sz="1600" dirty="0">
                <a:latin typeface="Meiryo UI" panose="020B0604030504040204" pitchFamily="50" charset="-128"/>
                <a:ea typeface="Meiryo UI" panose="020B0604030504040204" pitchFamily="50" charset="-128"/>
              </a:rPr>
              <a:t>。地域医療構想と医療計画を一体的に</a:t>
            </a:r>
            <a:r>
              <a:rPr lang="ja-JP" altLang="en-US" sz="1600" dirty="0" smtClean="0">
                <a:latin typeface="Meiryo UI" panose="020B0604030504040204" pitchFamily="50" charset="-128"/>
                <a:ea typeface="Meiryo UI" panose="020B0604030504040204" pitchFamily="50" charset="-128"/>
              </a:rPr>
              <a:t>推進。</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全病床</a:t>
            </a:r>
            <a:r>
              <a:rPr lang="ja-JP" altLang="en-US" sz="1600" dirty="0">
                <a:latin typeface="Meiryo UI" panose="020B0604030504040204" pitchFamily="50" charset="-128"/>
                <a:ea typeface="Meiryo UI" panose="020B0604030504040204" pitchFamily="50" charset="-128"/>
              </a:rPr>
              <a:t>機能報告対象病院を対象と</a:t>
            </a:r>
            <a:r>
              <a:rPr lang="ja-JP" altLang="en-US" sz="1600" dirty="0" smtClean="0">
                <a:latin typeface="Meiryo UI" panose="020B0604030504040204" pitchFamily="50" charset="-128"/>
                <a:ea typeface="Meiryo UI" panose="020B0604030504040204" pitchFamily="50" charset="-128"/>
              </a:rPr>
              <a:t>した</a:t>
            </a:r>
            <a:r>
              <a:rPr lang="ja-JP" altLang="en-US" sz="1600" dirty="0" smtClean="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病院</a:t>
            </a:r>
            <a:r>
              <a:rPr lang="ja-JP" altLang="en-US" sz="1600" dirty="0" smtClean="0">
                <a:solidFill>
                  <a:srgbClr val="FF0000"/>
                </a:solidFill>
                <a:latin typeface="Meiryo UI" panose="020B0604030504040204" pitchFamily="50" charset="-128"/>
                <a:ea typeface="Meiryo UI" panose="020B0604030504040204" pitchFamily="50" charset="-128"/>
              </a:rPr>
              <a:t>連絡会」を</a:t>
            </a:r>
            <a:r>
              <a:rPr lang="ja-JP" altLang="en-US" sz="1600" dirty="0">
                <a:solidFill>
                  <a:srgbClr val="FF0000"/>
                </a:solidFill>
                <a:latin typeface="Meiryo UI" panose="020B0604030504040204" pitchFamily="50" charset="-128"/>
                <a:ea typeface="Meiryo UI" panose="020B0604030504040204" pitchFamily="50" charset="-128"/>
              </a:rPr>
              <a:t>新た</a:t>
            </a:r>
            <a:r>
              <a:rPr lang="ja-JP" altLang="en-US" sz="1600" dirty="0" smtClean="0">
                <a:solidFill>
                  <a:srgbClr val="FF0000"/>
                </a:solidFill>
                <a:latin typeface="Meiryo UI" panose="020B0604030504040204" pitchFamily="50" charset="-128"/>
                <a:ea typeface="Meiryo UI" panose="020B0604030504040204" pitchFamily="50" charset="-128"/>
              </a:rPr>
              <a:t>に設置</a:t>
            </a:r>
            <a:r>
              <a:rPr lang="ja-JP" altLang="en-US" sz="1600" dirty="0" smtClean="0">
                <a:latin typeface="Meiryo UI" panose="020B0604030504040204" pitchFamily="50" charset="-128"/>
                <a:ea typeface="Meiryo UI" panose="020B0604030504040204" pitchFamily="50" charset="-128"/>
              </a:rPr>
              <a:t>。構想区域のあるべき姿をとりまとめ。</a:t>
            </a:r>
            <a:endParaRPr lang="ja-JP" altLang="en-US" sz="1600" dirty="0">
              <a:latin typeface="Meiryo UI" panose="020B0604030504040204" pitchFamily="50" charset="-128"/>
              <a:ea typeface="Meiryo UI" panose="020B0604030504040204" pitchFamily="50" charset="-128"/>
            </a:endParaRPr>
          </a:p>
        </p:txBody>
      </p:sp>
      <p:sp>
        <p:nvSpPr>
          <p:cNvPr id="20" name="テキスト ボックス 3">
            <a:extLst>
              <a:ext uri="{FF2B5EF4-FFF2-40B4-BE49-F238E27FC236}">
                <a16:creationId xmlns="" xmlns:a16="http://schemas.microsoft.com/office/drawing/2014/main" id="{8AF0C754-4521-4768-83A9-5CAF95455295}"/>
              </a:ext>
            </a:extLst>
          </p:cNvPr>
          <p:cNvSpPr txBox="1">
            <a:spLocks noChangeArrowheads="1"/>
          </p:cNvSpPr>
          <p:nvPr/>
        </p:nvSpPr>
        <p:spPr bwMode="auto">
          <a:xfrm>
            <a:off x="196955" y="5805940"/>
            <a:ext cx="8479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会議の運営は、</a:t>
            </a:r>
            <a:r>
              <a:rPr lang="ja-JP" altLang="en-US" sz="1600" dirty="0">
                <a:latin typeface="Meiryo UI" panose="020B0604030504040204" pitchFamily="50" charset="-128"/>
                <a:ea typeface="Meiryo UI" panose="020B0604030504040204" pitchFamily="50" charset="-128"/>
              </a:rPr>
              <a:t>構想</a:t>
            </a:r>
            <a:r>
              <a:rPr lang="ja-JP" altLang="en-US" sz="1600" dirty="0" smtClean="0">
                <a:latin typeface="Meiryo UI" panose="020B0604030504040204" pitchFamily="50" charset="-128"/>
                <a:ea typeface="Meiryo UI" panose="020B0604030504040204" pitchFamily="50" charset="-128"/>
              </a:rPr>
              <a:t>区域（二次医療圏）を基本としつつも、保健所単位での開催や病院の</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規模・特性ごとの開催など、</a:t>
            </a:r>
            <a:r>
              <a:rPr lang="ja-JP" altLang="en-US" sz="1600" dirty="0">
                <a:solidFill>
                  <a:srgbClr val="FF0000"/>
                </a:solidFill>
                <a:latin typeface="Meiryo UI" panose="020B0604030504040204" pitchFamily="50" charset="-128"/>
                <a:ea typeface="Meiryo UI" panose="020B0604030504040204" pitchFamily="50" charset="-128"/>
              </a:rPr>
              <a:t>地域の実情に</a:t>
            </a:r>
            <a:r>
              <a:rPr lang="ja-JP" altLang="en-US" sz="1600" dirty="0" smtClean="0">
                <a:solidFill>
                  <a:srgbClr val="FF0000"/>
                </a:solidFill>
                <a:latin typeface="Meiryo UI" panose="020B0604030504040204" pitchFamily="50" charset="-128"/>
                <a:ea typeface="Meiryo UI" panose="020B0604030504040204" pitchFamily="50" charset="-128"/>
              </a:rPr>
              <a:t>応じて柔軟に対応</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2" name="タイトル 1">
            <a:extLst>
              <a:ext uri="{FF2B5EF4-FFF2-40B4-BE49-F238E27FC236}">
                <a16:creationId xmlns="" xmlns:a16="http://schemas.microsoft.com/office/drawing/2014/main" id="{DFEF89A9-DBB8-496F-B267-B3B7E5718C12}"/>
              </a:ext>
            </a:extLst>
          </p:cNvPr>
          <p:cNvSpPr>
            <a:spLocks noGrp="1"/>
          </p:cNvSpPr>
          <p:nvPr>
            <p:ph type="title"/>
          </p:nvPr>
        </p:nvSpPr>
        <p:spPr>
          <a:xfrm>
            <a:off x="179512" y="44624"/>
            <a:ext cx="8352928" cy="576064"/>
          </a:xfrm>
        </p:spPr>
        <p:txBody>
          <a:bodyPr>
            <a:noAutofit/>
          </a:body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病院連絡会等の設置</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角丸四角形 9"/>
          <p:cNvSpPr/>
          <p:nvPr/>
        </p:nvSpPr>
        <p:spPr>
          <a:xfrm>
            <a:off x="2987824" y="3318547"/>
            <a:ext cx="3384375" cy="61159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地域医療構想調整</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保健医療協議会）</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rot="10800000">
            <a:off x="4521912" y="5076267"/>
            <a:ext cx="833855" cy="426284"/>
          </a:xfrm>
          <a:prstGeom prst="rightArrow">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右矢印 12"/>
          <p:cNvSpPr/>
          <p:nvPr/>
        </p:nvSpPr>
        <p:spPr>
          <a:xfrm rot="16200000">
            <a:off x="3385886" y="3880208"/>
            <a:ext cx="336558" cy="426284"/>
          </a:xfrm>
          <a:prstGeom prst="rightArrow">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角丸四角形 14"/>
          <p:cNvSpPr/>
          <p:nvPr/>
        </p:nvSpPr>
        <p:spPr>
          <a:xfrm>
            <a:off x="2253460" y="4555861"/>
            <a:ext cx="2210909" cy="684047"/>
          </a:xfrm>
          <a:prstGeom prst="roundRect">
            <a:avLst/>
          </a:prstGeom>
          <a:solidFill>
            <a:schemeClr val="accent4">
              <a:lumMod val="60000"/>
              <a:lumOff val="40000"/>
            </a:schemeClr>
          </a:solid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tx1"/>
                </a:solidFill>
              </a:rPr>
              <a:t>【</a:t>
            </a:r>
            <a:r>
              <a:rPr lang="ja-JP" altLang="en-US" sz="1400" b="1" dirty="0">
                <a:solidFill>
                  <a:schemeClr val="tx1"/>
                </a:solidFill>
              </a:rPr>
              <a:t>新</a:t>
            </a:r>
            <a:r>
              <a:rPr lang="en-US" altLang="ja-JP" sz="1400" b="1" dirty="0" smtClean="0">
                <a:solidFill>
                  <a:schemeClr val="tx1"/>
                </a:solidFill>
              </a:rPr>
              <a:t>】</a:t>
            </a:r>
          </a:p>
          <a:p>
            <a:pPr algn="ctr"/>
            <a:r>
              <a:rPr lang="ja-JP" altLang="en-US" sz="1400" b="1" dirty="0" smtClean="0">
                <a:solidFill>
                  <a:schemeClr val="tx1"/>
                </a:solidFill>
              </a:rPr>
              <a:t>医療</a:t>
            </a:r>
            <a:r>
              <a:rPr lang="ja-JP" altLang="en-US" sz="1400" b="1" dirty="0">
                <a:solidFill>
                  <a:schemeClr val="tx1"/>
                </a:solidFill>
              </a:rPr>
              <a:t>・</a:t>
            </a:r>
            <a:r>
              <a:rPr lang="ja-JP" altLang="en-US" sz="1400" b="1" dirty="0" smtClean="0">
                <a:solidFill>
                  <a:schemeClr val="tx1"/>
                </a:solidFill>
              </a:rPr>
              <a:t>病床</a:t>
            </a:r>
            <a:r>
              <a:rPr lang="ja-JP" altLang="en-US" sz="1100" b="1" dirty="0" smtClean="0">
                <a:solidFill>
                  <a:schemeClr val="tx1"/>
                </a:solidFill>
              </a:rPr>
              <a:t>懇話会</a:t>
            </a:r>
            <a:r>
              <a:rPr lang="ja-JP" altLang="en-US" sz="1100" b="1" dirty="0">
                <a:solidFill>
                  <a:schemeClr val="tx1"/>
                </a:solidFill>
              </a:rPr>
              <a:t>（部会）</a:t>
            </a:r>
            <a:endParaRPr kumimoji="1" lang="en-US" altLang="ja-JP" sz="1050" b="1" dirty="0">
              <a:solidFill>
                <a:schemeClr val="tx1"/>
              </a:solidFill>
            </a:endParaRPr>
          </a:p>
        </p:txBody>
      </p:sp>
      <p:sp>
        <p:nvSpPr>
          <p:cNvPr id="21" name="テキスト ボックス 8"/>
          <p:cNvSpPr txBox="1"/>
          <p:nvPr/>
        </p:nvSpPr>
        <p:spPr>
          <a:xfrm>
            <a:off x="5940152" y="4299176"/>
            <a:ext cx="989351" cy="339090"/>
          </a:xfrm>
          <a:prstGeom prst="rect">
            <a:avLst/>
          </a:prstGeom>
          <a:noFill/>
        </p:spPr>
        <p:txBody>
          <a:bodyPr wrap="square" rtlCol="0">
            <a:noAutofit/>
          </a:bodyPr>
          <a:lstStyle/>
          <a:p>
            <a:pPr algn="ctr">
              <a:spcAft>
                <a:spcPts val="0"/>
              </a:spcAft>
            </a:pPr>
            <a:r>
              <a:rPr lang="ja-JP" altLang="en-US" sz="1200" dirty="0" smtClean="0">
                <a:solidFill>
                  <a:srgbClr val="000000"/>
                </a:solidFill>
                <a:latin typeface="+mn-ea"/>
                <a:cs typeface="Times New Roman" panose="02020603050405020304" pitchFamily="18" charset="0"/>
              </a:rPr>
              <a:t>報告等</a:t>
            </a:r>
            <a:endParaRPr lang="ja-JP" sz="1200" dirty="0">
              <a:effectLst/>
              <a:latin typeface="+mn-ea"/>
              <a:cs typeface="ＭＳ Ｐゴシック" panose="020B0600070205080204" pitchFamily="50" charset="-128"/>
            </a:endParaRPr>
          </a:p>
        </p:txBody>
      </p:sp>
      <p:sp>
        <p:nvSpPr>
          <p:cNvPr id="24" name="テキスト ボックス 3629">
            <a:extLst>
              <a:ext uri="{FF2B5EF4-FFF2-40B4-BE49-F238E27FC236}">
                <a16:creationId xmlns="" xmlns:a16="http://schemas.microsoft.com/office/drawing/2014/main" id="{B1DB208F-F0E0-4A4C-AEFF-BF5E7AA6C1EC}"/>
              </a:ext>
            </a:extLst>
          </p:cNvPr>
          <p:cNvSpPr txBox="1"/>
          <p:nvPr/>
        </p:nvSpPr>
        <p:spPr>
          <a:xfrm>
            <a:off x="2027531" y="3010770"/>
            <a:ext cx="3479552"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dirty="0" smtClean="0">
                <a:solidFill>
                  <a:schemeClr val="tx1"/>
                </a:solidFill>
              </a:rPr>
              <a:t>平成</a:t>
            </a:r>
            <a:r>
              <a:rPr lang="en-US" altLang="ja-JP" sz="1400" dirty="0" smtClean="0">
                <a:solidFill>
                  <a:schemeClr val="tx1"/>
                </a:solidFill>
              </a:rPr>
              <a:t>30</a:t>
            </a:r>
            <a:r>
              <a:rPr lang="ja-JP" altLang="en-US" sz="1400" dirty="0" smtClean="0">
                <a:solidFill>
                  <a:schemeClr val="tx1"/>
                </a:solidFill>
              </a:rPr>
              <a:t>年度からの協議スキーム</a:t>
            </a:r>
            <a:endParaRPr lang="ja-JP" sz="1400" kern="100" dirty="0">
              <a:solidFill>
                <a:schemeClr val="tx1"/>
              </a:solidFill>
              <a:effectLst/>
              <a:ea typeface="ＭＳ 明朝"/>
              <a:cs typeface="Times New Roman"/>
            </a:endParaRPr>
          </a:p>
        </p:txBody>
      </p:sp>
      <p:sp>
        <p:nvSpPr>
          <p:cNvPr id="2" name="角丸四角形 1"/>
          <p:cNvSpPr/>
          <p:nvPr/>
        </p:nvSpPr>
        <p:spPr>
          <a:xfrm>
            <a:off x="1774423" y="4259602"/>
            <a:ext cx="2747489" cy="142929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右矢印 25"/>
          <p:cNvSpPr/>
          <p:nvPr/>
        </p:nvSpPr>
        <p:spPr>
          <a:xfrm rot="16200000">
            <a:off x="5542128" y="4341284"/>
            <a:ext cx="1032102" cy="236053"/>
          </a:xfrm>
          <a:prstGeom prst="rightArrow">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kumimoji="1" lang="ja-JP" altLang="en-US" dirty="0"/>
          </a:p>
        </p:txBody>
      </p:sp>
      <p:sp>
        <p:nvSpPr>
          <p:cNvPr id="27" name="テキスト ボックス 8"/>
          <p:cNvSpPr txBox="1"/>
          <p:nvPr/>
        </p:nvSpPr>
        <p:spPr>
          <a:xfrm>
            <a:off x="3560849" y="3942147"/>
            <a:ext cx="989351" cy="339090"/>
          </a:xfrm>
          <a:prstGeom prst="rect">
            <a:avLst/>
          </a:prstGeom>
          <a:noFill/>
        </p:spPr>
        <p:txBody>
          <a:bodyPr wrap="square" rtlCol="0">
            <a:noAutofit/>
          </a:bodyPr>
          <a:lstStyle/>
          <a:p>
            <a:pPr algn="ctr">
              <a:spcAft>
                <a:spcPts val="0"/>
              </a:spcAft>
            </a:pPr>
            <a:r>
              <a:rPr lang="ja-JP" altLang="en-US" sz="1400" dirty="0" smtClean="0">
                <a:solidFill>
                  <a:srgbClr val="000000"/>
                </a:solidFill>
                <a:latin typeface="+mn-ea"/>
                <a:cs typeface="Times New Roman" panose="02020603050405020304" pitchFamily="18" charset="0"/>
              </a:rPr>
              <a:t>報告等</a:t>
            </a:r>
            <a:endParaRPr lang="ja-JP" sz="1400" dirty="0">
              <a:effectLst/>
              <a:latin typeface="+mn-ea"/>
              <a:cs typeface="ＭＳ Ｐゴシック" panose="020B0600070205080204" pitchFamily="50" charset="-128"/>
            </a:endParaRPr>
          </a:p>
        </p:txBody>
      </p:sp>
      <p:sp>
        <p:nvSpPr>
          <p:cNvPr id="28" name="テキスト ボックス 8"/>
          <p:cNvSpPr txBox="1"/>
          <p:nvPr/>
        </p:nvSpPr>
        <p:spPr>
          <a:xfrm>
            <a:off x="4366416" y="4804706"/>
            <a:ext cx="989351" cy="339090"/>
          </a:xfrm>
          <a:prstGeom prst="rect">
            <a:avLst/>
          </a:prstGeom>
          <a:noFill/>
        </p:spPr>
        <p:txBody>
          <a:bodyPr wrap="square" rtlCol="0">
            <a:noAutofit/>
          </a:bodyPr>
          <a:lstStyle/>
          <a:p>
            <a:pPr algn="ctr">
              <a:spcAft>
                <a:spcPts val="0"/>
              </a:spcAft>
            </a:pPr>
            <a:r>
              <a:rPr lang="ja-JP" altLang="en-US" sz="1400" dirty="0" smtClean="0">
                <a:solidFill>
                  <a:srgbClr val="000000"/>
                </a:solidFill>
                <a:latin typeface="+mn-ea"/>
                <a:cs typeface="Times New Roman" panose="02020603050405020304" pitchFamily="18" charset="0"/>
              </a:rPr>
              <a:t>報告等</a:t>
            </a:r>
            <a:endParaRPr lang="ja-JP" sz="1400" dirty="0">
              <a:effectLst/>
              <a:latin typeface="+mn-ea"/>
              <a:cs typeface="ＭＳ Ｐゴシック" panose="020B0600070205080204" pitchFamily="50" charset="-128"/>
            </a:endParaRPr>
          </a:p>
        </p:txBody>
      </p:sp>
      <p:sp>
        <p:nvSpPr>
          <p:cNvPr id="29" name="テキスト ボックス 8"/>
          <p:cNvSpPr txBox="1"/>
          <p:nvPr/>
        </p:nvSpPr>
        <p:spPr>
          <a:xfrm>
            <a:off x="2382294" y="4270677"/>
            <a:ext cx="1659025" cy="298429"/>
          </a:xfrm>
          <a:prstGeom prst="rect">
            <a:avLst/>
          </a:prstGeom>
          <a:noFill/>
        </p:spPr>
        <p:txBody>
          <a:bodyPr wrap="square" rtlCol="0">
            <a:noAutofit/>
          </a:bodyPr>
          <a:lstStyle/>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懇話会（部会）</a:t>
            </a: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2000" b="1"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20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8330" y="4733284"/>
            <a:ext cx="2327738" cy="862333"/>
          </a:xfrm>
          <a:prstGeom prst="roundRect">
            <a:avLst/>
          </a:prstGeom>
          <a:solidFill>
            <a:schemeClr val="accent2">
              <a:lumMod val="75000"/>
            </a:schemeClr>
          </a:solidFill>
          <a:ln>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sz="1700" b="1" dirty="0"/>
              <a:t>【</a:t>
            </a:r>
            <a:r>
              <a:rPr lang="ja-JP" altLang="en-US" sz="1700" b="1" dirty="0"/>
              <a:t>新</a:t>
            </a:r>
            <a:r>
              <a:rPr lang="en-US" altLang="ja-JP" sz="1700" b="1" dirty="0" smtClean="0"/>
              <a:t>】</a:t>
            </a:r>
          </a:p>
          <a:p>
            <a:pPr algn="ctr"/>
            <a:r>
              <a:rPr lang="ja-JP" altLang="en-US" sz="1700" b="1" dirty="0"/>
              <a:t>病院</a:t>
            </a:r>
            <a:r>
              <a:rPr lang="ja-JP" altLang="en-US" sz="1700" b="1" dirty="0" smtClean="0"/>
              <a:t>連絡会</a:t>
            </a:r>
            <a:endParaRPr kumimoji="1" lang="en-US" altLang="ja-JP" sz="1700" b="1" dirty="0"/>
          </a:p>
        </p:txBody>
      </p:sp>
    </p:spTree>
    <p:extLst>
      <p:ext uri="{BB962C8B-B14F-4D97-AF65-F5344CB8AC3E}">
        <p14:creationId xmlns:p14="http://schemas.microsoft.com/office/powerpoint/2010/main" val="3989912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738152903"/>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gridCol w="761990"/>
                <a:gridCol w="1080120"/>
                <a:gridCol w="4392488"/>
                <a:gridCol w="1008112"/>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n-lt"/>
                          <a:ea typeface="+mn-ea"/>
                          <a:cs typeface="+mn-cs"/>
                        </a:rPr>
                        <a:t>会議名</a:t>
                      </a:r>
                      <a:endParaRPr lang="ja-JP" altLang="ja-JP" sz="1200"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設置</a:t>
                      </a:r>
                      <a:endParaRPr lang="en-US" altLang="ja-JP" sz="1200" b="1" dirty="0" smtClean="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根拠等</a:t>
                      </a:r>
                      <a:endParaRPr lang="en-US" altLang="ja-JP" sz="1200" b="1" dirty="0" smtClean="0">
                        <a:latin typeface="+mn-ea"/>
                        <a:ea typeface="+mn-ea"/>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設置単位</a:t>
                      </a:r>
                      <a:endParaRPr lang="en-US" altLang="ja-JP" sz="1200" b="1" dirty="0" smtClean="0">
                        <a:latin typeface="+mn-ea"/>
                        <a:ea typeface="+mn-ea"/>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委員構成</a:t>
                      </a:r>
                      <a:endParaRPr lang="en-US" altLang="ja-JP" sz="1200" b="1" dirty="0" smtClean="0">
                        <a:latin typeface="+mn-ea"/>
                        <a:ea typeface="+mn-ea"/>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mn-ea"/>
                          <a:ea typeface="+mn-ea"/>
                          <a:cs typeface="Times New Roman" pitchFamily="18" charset="0"/>
                        </a:rPr>
                        <a:t>2018</a:t>
                      </a:r>
                      <a:r>
                        <a:rPr lang="ja-JP" altLang="en-US" sz="1200" b="1" dirty="0" smtClean="0">
                          <a:latin typeface="+mn-ea"/>
                          <a:ea typeface="+mn-ea"/>
                          <a:cs typeface="Times New Roman" pitchFamily="18" charset="0"/>
                        </a:rPr>
                        <a:t>年度</a:t>
                      </a:r>
                      <a:endParaRPr lang="en-US" altLang="ja-JP" sz="1200" b="1" dirty="0" smtClean="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開催予定数</a:t>
                      </a:r>
                      <a:endParaRPr lang="en-US" altLang="ja-JP" sz="1200" b="1" dirty="0" smtClean="0">
                        <a:latin typeface="+mn-ea"/>
                        <a:ea typeface="+mn-ea"/>
                        <a:cs typeface="Times New Roman" pitchFamily="18" charset="0"/>
                      </a:endParaRPr>
                    </a:p>
                  </a:txBody>
                  <a:tcPr marL="68580" marR="68580" marT="0" marB="0" anchor="ctr"/>
                </a:tc>
              </a:tr>
              <a:tr h="1162731">
                <a:tc>
                  <a:txBody>
                    <a:bodyPr/>
                    <a:lstStyle/>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lvl="0" algn="ctr">
                        <a:lnSpc>
                          <a:spcPct val="125000"/>
                        </a:lnSpc>
                      </a:pPr>
                      <a:r>
                        <a:rPr lang="ja-JP" altLang="en-US" sz="1200" dirty="0" smtClean="0">
                          <a:latin typeface="ＭＳ ゴシック" panose="020B0609070205080204" pitchFamily="49" charset="-128"/>
                          <a:ea typeface="ＭＳ ゴシック" panose="020B0609070205080204" pitchFamily="49" charset="-128"/>
                        </a:rPr>
                        <a:t>附属</a:t>
                      </a:r>
                      <a:endParaRPr lang="en-US" altLang="ja-JP" sz="1200" dirty="0" smtClean="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smtClean="0">
                          <a:latin typeface="ＭＳ ゴシック" panose="020B0609070205080204" pitchFamily="49" charset="-128"/>
                          <a:ea typeface="ＭＳ ゴシック" panose="020B0609070205080204" pitchFamily="49" charset="-128"/>
                        </a:rPr>
                        <a:t>機関</a:t>
                      </a:r>
                      <a:endParaRPr lang="en-US" altLang="ja-JP" sz="1200" dirty="0" smtClean="0">
                        <a:latin typeface="ＭＳ ゴシック" panose="020B0609070205080204" pitchFamily="49" charset="-128"/>
                        <a:ea typeface="ＭＳ ゴシック" panose="020B0609070205080204" pitchFamily="49" charset="-128"/>
                      </a:endParaRPr>
                    </a:p>
                  </a:txBody>
                  <a:tcPr marL="68580" marR="68580" marT="0" marB="0" anchor="ctr"/>
                </a:tc>
                <a:tc>
                  <a:txBody>
                    <a:bodyPr/>
                    <a:lstStyle/>
                    <a:p>
                      <a:pPr lvl="0" algn="ctr">
                        <a:lnSpc>
                          <a:spcPct val="125000"/>
                        </a:lnSpc>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smtClean="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smtClean="0">
                        <a:latin typeface="ＭＳ ゴシック" panose="020B0609070205080204" pitchFamily="49" charset="-128"/>
                        <a:ea typeface="ＭＳ ゴシック" panose="020B0609070205080204" pitchFamily="49" charset="-128"/>
                        <a:cs typeface="+mn-cs"/>
                      </a:endParaRPr>
                    </a:p>
                  </a:txBody>
                  <a:tcPr marL="68580" marR="68580" marT="0" marB="0" anchor="ct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r>
                        <a:rPr lang="en-US" altLang="ja-JP" sz="1400" u="none" kern="100" dirty="0" smtClean="0">
                          <a:latin typeface="ＭＳ ゴシック" panose="020B0609070205080204" pitchFamily="49" charset="-128"/>
                          <a:ea typeface="ＭＳ ゴシック" panose="020B0609070205080204" pitchFamily="49" charset="-128"/>
                          <a:cs typeface="+mn-cs"/>
                        </a:rPr>
                        <a:t>※</a:t>
                      </a:r>
                    </a:p>
                  </a:txBody>
                  <a:tcPr marL="68580" marR="68580" marT="0" marB="0" anchor="ctr"/>
                </a:tc>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200" b="1"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1200" b="1" kern="100" dirty="0" smtClean="0">
                          <a:effectLst/>
                          <a:latin typeface="ＭＳ ゴシック" panose="020B0609070205080204" pitchFamily="49" charset="-128"/>
                          <a:ea typeface="ＭＳ ゴシック" panose="020B0609070205080204" pitchFamily="49" charset="-128"/>
                          <a:cs typeface="Times New Roman"/>
                        </a:rPr>
                        <a:t>新規</a:t>
                      </a:r>
                      <a:r>
                        <a:rPr lang="en-US" altLang="ja-JP" sz="1200" b="1" kern="100" dirty="0" smtClean="0">
                          <a:effectLst/>
                          <a:latin typeface="ＭＳ ゴシック" panose="020B0609070205080204" pitchFamily="49" charset="-128"/>
                          <a:ea typeface="ＭＳ ゴシック" panose="020B0609070205080204" pitchFamily="49" charset="-128"/>
                          <a:cs typeface="Times New Roman"/>
                        </a:rPr>
                        <a:t>】</a:t>
                      </a: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smtClean="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２</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200" b="1" kern="100" dirty="0" smtClean="0">
                          <a:effectLst/>
                          <a:latin typeface="ＭＳ ゴシック" panose="020B0609070205080204" pitchFamily="49" charset="-128"/>
                          <a:ea typeface="ＭＳ ゴシック" panose="020B0609070205080204" pitchFamily="49" charset="-128"/>
                          <a:cs typeface="+mn-cs"/>
                        </a:rPr>
                        <a:t>【</a:t>
                      </a:r>
                      <a:r>
                        <a:rPr lang="ja-JP" altLang="en-US" sz="1200" b="1" kern="100" dirty="0" smtClean="0">
                          <a:effectLst/>
                          <a:latin typeface="ＭＳ ゴシック" panose="020B0609070205080204" pitchFamily="49" charset="-128"/>
                          <a:ea typeface="ＭＳ ゴシック" panose="020B0609070205080204" pitchFamily="49" charset="-128"/>
                          <a:cs typeface="+mn-cs"/>
                        </a:rPr>
                        <a:t>新規</a:t>
                      </a:r>
                      <a:r>
                        <a:rPr lang="en-US" altLang="ja-JP" sz="1200" b="1" kern="100" dirty="0" smtClean="0">
                          <a:effectLst/>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smtClean="0">
                          <a:effectLst/>
                          <a:latin typeface="ＭＳ ゴシック" panose="020B0609070205080204" pitchFamily="49" charset="-128"/>
                          <a:ea typeface="ＭＳ ゴシック" panose="020B0609070205080204" pitchFamily="49" charset="-128"/>
                          <a:cs typeface="+mn-cs"/>
                        </a:rPr>
                        <a:t>　病院</a:t>
                      </a:r>
                      <a:r>
                        <a:rPr lang="zh-TW" altLang="en-US" sz="1200" b="1" kern="100" dirty="0" smtClean="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smtClean="0">
                        <a:effectLst/>
                        <a:latin typeface="ＭＳ ゴシック" panose="020B0609070205080204" pitchFamily="49" charset="-128"/>
                        <a:ea typeface="ＭＳ ゴシック" panose="020B0609070205080204" pitchFamily="49" charset="-128"/>
                        <a:cs typeface="+mn-cs"/>
                      </a:endParaRPr>
                    </a:p>
                  </a:txBody>
                  <a:tcPr anchor="ct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自主的な</a:t>
                      </a:r>
                      <a:endParaRPr lang="en-US" altLang="ja-JP" sz="1200" dirty="0" smtClean="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意見交換の場</a:t>
                      </a:r>
                      <a:endParaRPr lang="en-US" altLang="ja-JP" sz="1200" dirty="0" smtClean="0">
                        <a:latin typeface="ＭＳ ゴシック" panose="020B0609070205080204" pitchFamily="49" charset="-128"/>
                        <a:ea typeface="ＭＳ ゴシック" panose="020B0609070205080204" pitchFamily="49" charset="-128"/>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２</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r>
            </a:tbl>
          </a:graphicData>
        </a:graphic>
      </p:graphicFrame>
      <p:sp>
        <p:nvSpPr>
          <p:cNvPr id="2" name="スライド番号プレースホルダー 1"/>
          <p:cNvSpPr>
            <a:spLocks noGrp="1"/>
          </p:cNvSpPr>
          <p:nvPr>
            <p:ph type="sldNum" sz="quarter" idx="12"/>
          </p:nvPr>
        </p:nvSpPr>
        <p:spPr>
          <a:xfrm>
            <a:off x="6804248" y="6434988"/>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smtClean="0"/>
              <a:t>※</a:t>
            </a:r>
            <a:r>
              <a:rPr lang="ja-JP" altLang="en-US" sz="1200" dirty="0" smtClean="0"/>
              <a:t>地域医療構想にかかわる開催であり、その他の案件により開催は含まない。</a:t>
            </a:r>
            <a:endParaRPr kumimoji="1" lang="ja-JP" altLang="en-US" sz="1200" dirty="0"/>
          </a:p>
        </p:txBody>
      </p:sp>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618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28959052"/>
              </p:ext>
            </p:extLst>
          </p:nvPr>
        </p:nvGraphicFramePr>
        <p:xfrm>
          <a:off x="111137" y="498592"/>
          <a:ext cx="8936920" cy="6314784"/>
        </p:xfrm>
        <a:graphic>
          <a:graphicData uri="http://schemas.openxmlformats.org/drawingml/2006/table">
            <a:tbl>
              <a:tblPr firstRow="1" bandRow="1">
                <a:tableStyleId>{5C22544A-7EE6-4342-B048-85BDC9FD1C3A}</a:tableStyleId>
              </a:tblPr>
              <a:tblGrid>
                <a:gridCol w="352772"/>
                <a:gridCol w="507691"/>
                <a:gridCol w="1728192"/>
                <a:gridCol w="1656184"/>
                <a:gridCol w="1584176"/>
                <a:gridCol w="1554539"/>
                <a:gridCol w="1553366"/>
              </a:tblGrid>
              <a:tr h="554144">
                <a:tc rowSpan="3">
                  <a:txBody>
                    <a:bodyPr/>
                    <a:lstStyle/>
                    <a:p>
                      <a:pPr algn="ctr"/>
                      <a:endParaRPr kumimoji="1" lang="ja-JP" altLang="en-US"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smtClean="0">
                          <a:solidFill>
                            <a:schemeClr val="bg1"/>
                          </a:solidFill>
                        </a:rPr>
                        <a:t>①医療・病床</a:t>
                      </a:r>
                      <a:endParaRPr lang="en-US" altLang="ja-JP" sz="1200" dirty="0" smtClean="0">
                        <a:solidFill>
                          <a:schemeClr val="bg1"/>
                        </a:solidFill>
                      </a:endParaRPr>
                    </a:p>
                    <a:p>
                      <a:pPr algn="ctr"/>
                      <a:r>
                        <a:rPr lang="ja-JP" altLang="en-US" sz="1200" dirty="0" smtClean="0">
                          <a:solidFill>
                            <a:schemeClr val="bg1"/>
                          </a:solidFill>
                        </a:rPr>
                        <a:t>懇話会（部会）</a:t>
                      </a:r>
                      <a:endParaRPr lang="en-US" altLang="ja-JP" sz="120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solidFill>
                            <a:schemeClr val="bg1"/>
                          </a:solidFill>
                          <a:effectLst/>
                        </a:rPr>
                        <a:t>②病院連絡会</a:t>
                      </a:r>
                      <a:endParaRPr kumimoji="1" lang="en-US" altLang="ja-JP" sz="1200" b="1" dirty="0" smtClean="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effectLst/>
                        </a:rPr>
                        <a:t>③病院連絡会</a:t>
                      </a:r>
                      <a:endParaRPr kumimoji="1" lang="en-US" altLang="ja-JP" sz="1200" dirty="0" smtClean="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bg1"/>
                          </a:solidFill>
                        </a:rPr>
                        <a:t>④医療・病床</a:t>
                      </a:r>
                      <a:endParaRPr lang="en-US" altLang="ja-JP" sz="1200" dirty="0" smtClean="0">
                        <a:solidFill>
                          <a:schemeClr val="bg1"/>
                        </a:solidFill>
                      </a:endParaRPr>
                    </a:p>
                    <a:p>
                      <a:pPr algn="ctr"/>
                      <a:r>
                        <a:rPr lang="ja-JP" altLang="en-US" sz="1200" dirty="0" smtClean="0">
                          <a:solidFill>
                            <a:schemeClr val="bg1"/>
                          </a:solidFill>
                        </a:rPr>
                        <a:t>懇話会（部会）</a:t>
                      </a:r>
                      <a:endParaRPr lang="en-US" altLang="ja-JP" sz="120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200" b="1" dirty="0" smtClean="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smtClean="0">
                          <a:effectLst/>
                          <a:latin typeface="ＭＳ Ｐゴシック" panose="020B0600070205080204" pitchFamily="50" charset="-128"/>
                          <a:ea typeface="ＭＳ Ｐゴシック" panose="020B0600070205080204" pitchFamily="50" charset="-128"/>
                        </a:rPr>
                        <a:t>（地域医療</a:t>
                      </a:r>
                      <a:r>
                        <a:rPr kumimoji="1" lang="ja-JP" altLang="en-US" sz="1000" b="1" dirty="0" smtClean="0">
                          <a:effectLst/>
                          <a:latin typeface="ＭＳ Ｐゴシック" panose="020B0600070205080204" pitchFamily="50" charset="-128"/>
                          <a:ea typeface="ＭＳ Ｐゴシック" panose="020B0600070205080204" pitchFamily="50" charset="-128"/>
                        </a:rPr>
                        <a:t>構想</a:t>
                      </a:r>
                      <a:r>
                        <a:rPr kumimoji="1" lang="zh-TW" altLang="en-US" sz="1000" b="1" dirty="0" smtClean="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200" b="0" dirty="0" smtClean="0">
                          <a:solidFill>
                            <a:schemeClr val="tx1"/>
                          </a:solidFill>
                          <a:latin typeface="+mn-ea"/>
                          <a:ea typeface="+mn-ea"/>
                        </a:rPr>
                        <a:t>７月から８月</a:t>
                      </a:r>
                      <a:endParaRPr lang="en-US" altLang="ja-JP" sz="12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effectLst/>
                          <a:latin typeface="+mn-ea"/>
                          <a:ea typeface="+mn-ea"/>
                        </a:rPr>
                        <a:t>８月から９月</a:t>
                      </a:r>
                      <a:endParaRPr kumimoji="1" lang="en-US" altLang="ja-JP" sz="1200" b="0" dirty="0" smtClean="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effectLst/>
                          <a:latin typeface="+mn-ea"/>
                          <a:ea typeface="+mn-ea"/>
                        </a:rPr>
                        <a:t>11</a:t>
                      </a:r>
                      <a:r>
                        <a:rPr kumimoji="1" lang="ja-JP" altLang="en-US" sz="1200" b="0" dirty="0" smtClean="0">
                          <a:solidFill>
                            <a:schemeClr val="tx1"/>
                          </a:solidFill>
                          <a:effectLst/>
                          <a:latin typeface="+mn-ea"/>
                          <a:ea typeface="+mn-ea"/>
                        </a:rPr>
                        <a:t>月</a:t>
                      </a:r>
                      <a:endParaRPr kumimoji="1" lang="en-US" altLang="ja-JP" sz="1200" b="0" dirty="0" smtClean="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dirty="0" smtClean="0">
                          <a:solidFill>
                            <a:schemeClr val="tx1"/>
                          </a:solidFill>
                          <a:latin typeface="+mn-ea"/>
                          <a:ea typeface="+mn-ea"/>
                        </a:rPr>
                        <a:t>11</a:t>
                      </a:r>
                      <a:r>
                        <a:rPr kumimoji="1" lang="ja-JP" altLang="en-US" sz="1200" b="0" dirty="0" smtClean="0">
                          <a:solidFill>
                            <a:schemeClr val="tx1"/>
                          </a:solidFill>
                          <a:latin typeface="+mn-ea"/>
                          <a:ea typeface="+mn-ea"/>
                        </a:rPr>
                        <a:t>月から</a:t>
                      </a:r>
                      <a:r>
                        <a:rPr kumimoji="1" lang="en-US" altLang="ja-JP" sz="1200" b="0" dirty="0" smtClean="0">
                          <a:solidFill>
                            <a:schemeClr val="tx1"/>
                          </a:solidFill>
                          <a:latin typeface="+mn-ea"/>
                          <a:ea typeface="+mn-ea"/>
                        </a:rPr>
                        <a:t>12</a:t>
                      </a:r>
                      <a:r>
                        <a:rPr kumimoji="1" lang="ja-JP" altLang="en-US" sz="1200" b="0" dirty="0" smtClean="0">
                          <a:solidFill>
                            <a:schemeClr val="tx1"/>
                          </a:solidFill>
                          <a:latin typeface="+mn-ea"/>
                          <a:ea typeface="+mn-ea"/>
                        </a:rPr>
                        <a:t>月</a:t>
                      </a:r>
                      <a:endParaRPr kumimoji="1" lang="en-US" altLang="ja-JP" sz="12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dirty="0" smtClean="0">
                          <a:solidFill>
                            <a:schemeClr val="tx1"/>
                          </a:solidFill>
                          <a:effectLst/>
                          <a:latin typeface="+mn-ea"/>
                          <a:ea typeface="+mn-ea"/>
                        </a:rPr>
                        <a:t>12</a:t>
                      </a:r>
                      <a:r>
                        <a:rPr kumimoji="1" lang="ja-JP" altLang="en-US" sz="1200" b="0" dirty="0" smtClean="0">
                          <a:solidFill>
                            <a:schemeClr val="tx1"/>
                          </a:solidFill>
                          <a:effectLst/>
                          <a:latin typeface="+mn-ea"/>
                          <a:ea typeface="+mn-ea"/>
                        </a:rPr>
                        <a:t>月</a:t>
                      </a:r>
                      <a:endParaRPr kumimoji="1" lang="ja-JP" altLang="en-US" sz="12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001">
                <a:tc vMerge="1">
                  <a:txBody>
                    <a:bodyPr/>
                    <a:lstStyle/>
                    <a:p>
                      <a:pPr algn="ctr"/>
                      <a:endParaRPr kumimoji="1" lang="ja-JP" altLang="en-US" sz="1200" dirty="0" smtClean="0"/>
                    </a:p>
                  </a:txBody>
                  <a:tcPr vert="eaVert" anchor="ctr"/>
                </a:tc>
                <a:tc vMerge="1">
                  <a:txBody>
                    <a:bodyPr/>
                    <a:lstStyle/>
                    <a:p>
                      <a:pPr algn="ctr"/>
                      <a:endParaRPr kumimoji="1" lang="en-US" altLang="ja-JP"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100" dirty="0" smtClean="0"/>
                        <a:t>ステップ１（現状の病床機能の詳細についての把握）</a:t>
                      </a:r>
                    </a:p>
                    <a:p>
                      <a:pPr algn="ctr"/>
                      <a:r>
                        <a:rPr kumimoji="1" lang="ja-JP" altLang="en-US" sz="1100" dirty="0" smtClean="0"/>
                        <a:t>ステップ２</a:t>
                      </a:r>
                      <a:r>
                        <a:rPr kumimoji="1" lang="ja-JP" altLang="en-US" sz="1100" baseline="0" dirty="0" smtClean="0"/>
                        <a:t> </a:t>
                      </a:r>
                      <a:r>
                        <a:rPr kumimoji="1" lang="ja-JP" altLang="en-US" sz="1100" dirty="0" smtClean="0"/>
                        <a:t>（現状の課題についての認識の共有）</a:t>
                      </a:r>
                      <a:endParaRPr kumimoji="1" lang="en-US" altLang="ja-JP"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3">
                  <a:txBody>
                    <a:bodyPr/>
                    <a:lstStyle/>
                    <a:p>
                      <a:pPr algn="ctr"/>
                      <a:r>
                        <a:rPr kumimoji="1" lang="ja-JP" altLang="en-US" sz="1200" dirty="0" smtClean="0"/>
                        <a:t>ステップ３</a:t>
                      </a:r>
                      <a:r>
                        <a:rPr kumimoji="1" lang="ja-JP" altLang="en-US" sz="1200" baseline="0" dirty="0" smtClean="0"/>
                        <a:t> </a:t>
                      </a:r>
                      <a:r>
                        <a:rPr kumimoji="1" lang="ja-JP" altLang="en-US" sz="1200" dirty="0" smtClean="0"/>
                        <a:t>（具体的な目標の設定）</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3640">
                <a:tc rowSpan="3">
                  <a:txBody>
                    <a:bodyPr/>
                    <a:lstStyle/>
                    <a:p>
                      <a:pPr algn="ctr"/>
                      <a:r>
                        <a:rPr kumimoji="1" lang="ja-JP" altLang="en-US" sz="1000" b="0" dirty="0" smtClean="0"/>
                        <a:t>地域医療構想</a:t>
                      </a:r>
                      <a:endParaRPr kumimoji="1" lang="en-US" altLang="ja-JP" sz="10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主な議題</a:t>
                      </a:r>
                      <a:endParaRPr kumimoji="1" lang="en-US" altLang="ja-JP" sz="100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r>
                        <a:rPr kumimoji="1" lang="ja-JP" altLang="en-US" sz="1000" dirty="0" smtClean="0"/>
                        <a:t>〇医療機関の役割の確認</a:t>
                      </a:r>
                      <a:endParaRPr kumimoji="1" lang="en-US" altLang="ja-JP" sz="1000" dirty="0" smtClean="0"/>
                    </a:p>
                    <a:p>
                      <a:endParaRPr kumimoji="1" lang="en-US" altLang="ja-JP" sz="1000" dirty="0" smtClean="0"/>
                    </a:p>
                    <a:p>
                      <a:r>
                        <a:rPr kumimoji="1" lang="ja-JP" altLang="en-US" sz="1000" dirty="0" smtClean="0"/>
                        <a:t>〇医療提供体制と</a:t>
                      </a:r>
                      <a:endParaRPr kumimoji="1" lang="en-US" altLang="ja-JP" sz="1000" dirty="0" smtClean="0"/>
                    </a:p>
                    <a:p>
                      <a:r>
                        <a:rPr kumimoji="1" lang="ja-JP" altLang="en-US" sz="1000" dirty="0" smtClean="0"/>
                        <a:t>　診療実績等の確認 </a:t>
                      </a:r>
                      <a:endParaRPr kumimoji="1" lang="en-US" altLang="ja-JP" sz="1000" dirty="0" smtClean="0"/>
                    </a:p>
                    <a:p>
                      <a:endParaRPr kumimoji="1" lang="en-US" altLang="ja-JP" sz="1000" dirty="0" smtClean="0"/>
                    </a:p>
                    <a:p>
                      <a:r>
                        <a:rPr kumimoji="1" lang="ja-JP" altLang="en-US" sz="1000" dirty="0" smtClean="0"/>
                        <a:t>〇地域医療構想の進捗状　</a:t>
                      </a:r>
                      <a:endParaRPr kumimoji="1" lang="en-US" altLang="ja-JP" sz="1000" dirty="0" smtClean="0"/>
                    </a:p>
                    <a:p>
                      <a:r>
                        <a:rPr kumimoji="1" lang="ja-JP" altLang="en-US" sz="1000" dirty="0" smtClean="0"/>
                        <a:t>　況の確認</a:t>
                      </a:r>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・二次医療圏の現状・課題の共有</a:t>
                      </a:r>
                    </a:p>
                    <a:p>
                      <a:r>
                        <a:rPr kumimoji="1" lang="ja-JP" altLang="en-US" sz="1000" dirty="0" smtClean="0"/>
                        <a:t>・今後の目標案に対する意見を伺う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r>
                        <a:rPr kumimoji="1" lang="ja-JP" altLang="en-US" sz="1000" dirty="0" smtClean="0"/>
                        <a:t>〇医療機関の役割の確認</a:t>
                      </a:r>
                      <a:endParaRPr kumimoji="1" lang="en-US" altLang="ja-JP" sz="1000" dirty="0" smtClean="0"/>
                    </a:p>
                    <a:p>
                      <a:endParaRPr kumimoji="1" lang="en-US" altLang="ja-JP" sz="1000" dirty="0" smtClean="0"/>
                    </a:p>
                    <a:p>
                      <a:r>
                        <a:rPr kumimoji="1" lang="ja-JP" altLang="en-US" sz="1000" dirty="0" smtClean="0"/>
                        <a:t>〇医療提供体制と</a:t>
                      </a:r>
                      <a:endParaRPr kumimoji="1" lang="en-US" altLang="ja-JP" sz="1000" dirty="0" smtClean="0"/>
                    </a:p>
                    <a:p>
                      <a:r>
                        <a:rPr kumimoji="1" lang="ja-JP" altLang="en-US" sz="1000" dirty="0" smtClean="0"/>
                        <a:t>　診療実績等の確認 </a:t>
                      </a:r>
                      <a:endParaRPr kumimoji="1" lang="en-US" altLang="ja-JP" sz="1000" dirty="0" smtClean="0"/>
                    </a:p>
                    <a:p>
                      <a:endParaRPr kumimoji="1" lang="en-US" altLang="ja-JP" sz="1000" dirty="0" smtClean="0"/>
                    </a:p>
                    <a:p>
                      <a:r>
                        <a:rPr kumimoji="1" lang="ja-JP" altLang="en-US" sz="1000" dirty="0" smtClean="0"/>
                        <a:t>〇地域医療構想の進捗状　</a:t>
                      </a:r>
                      <a:endParaRPr kumimoji="1" lang="en-US" altLang="ja-JP" sz="1000" dirty="0" smtClean="0"/>
                    </a:p>
                    <a:p>
                      <a:r>
                        <a:rPr kumimoji="1" lang="ja-JP" altLang="en-US" sz="1000" dirty="0" smtClean="0"/>
                        <a:t>　況の確認</a:t>
                      </a:r>
                      <a:endParaRPr kumimoji="1" lang="en-US" altLang="ja-JP" sz="1000" dirty="0" smtClean="0"/>
                    </a:p>
                    <a:p>
                      <a:endParaRPr kumimoji="1" lang="en-US" altLang="ja-JP"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〇第２回連絡会の進め方について</a:t>
                      </a:r>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・二次医療圏の現状・課題の共有</a:t>
                      </a:r>
                    </a:p>
                    <a:p>
                      <a:r>
                        <a:rPr kumimoji="1" lang="ja-JP" altLang="en-US" sz="1000" dirty="0" smtClean="0"/>
                        <a:t>・第１回医療・病床懇話会等での意見についての認識の共有</a:t>
                      </a:r>
                    </a:p>
                    <a:p>
                      <a:r>
                        <a:rPr kumimoji="1" lang="ja-JP" altLang="en-US" sz="1000" dirty="0" smtClean="0"/>
                        <a:t>・第２回病院連絡会の進め方・目的についての理解</a:t>
                      </a:r>
                      <a:endParaRPr kumimoji="1" lang="en-US" altLang="ja-JP"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r>
                        <a:rPr kumimoji="1" lang="ja-JP" altLang="en-US" sz="1000" dirty="0" smtClean="0"/>
                        <a:t>〇</a:t>
                      </a:r>
                      <a:r>
                        <a:rPr lang="ja-JP" altLang="en-US" sz="1000" dirty="0" smtClean="0">
                          <a:solidFill>
                            <a:srgbClr val="000000"/>
                          </a:solidFill>
                        </a:rPr>
                        <a:t>「地域のあるべき姿（将来の目標）」について意見</a:t>
                      </a:r>
                      <a:endParaRPr lang="en-US" altLang="ja-JP" sz="1000" dirty="0" smtClean="0">
                        <a:solidFill>
                          <a:srgbClr val="000000"/>
                        </a:solidFill>
                      </a:endParaRPr>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a:t>
                      </a:r>
                      <a:r>
                        <a:rPr kumimoji="1" lang="en-US" altLang="ja-JP" sz="1000" dirty="0" smtClean="0"/>
                        <a:t>2025</a:t>
                      </a:r>
                      <a:r>
                        <a:rPr kumimoji="1" lang="ja-JP" altLang="en-US" sz="1000" dirty="0" smtClean="0"/>
                        <a:t>年に向けたあるべき姿についての認識の共有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a:t>
                      </a:r>
                      <a:r>
                        <a:rPr lang="ja-JP" altLang="en-US" sz="1000" dirty="0" smtClean="0">
                          <a:solidFill>
                            <a:srgbClr val="000000"/>
                          </a:solidFill>
                        </a:rPr>
                        <a:t>「地域のあるべき姿（将来の目標）」について</a:t>
                      </a:r>
                      <a:endParaRPr lang="en-US" altLang="ja-JP" sz="10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rgbClr val="000000"/>
                          </a:solidFill>
                        </a:rPr>
                        <a:t>（病院連絡会の報告含む）</a:t>
                      </a:r>
                      <a:endParaRPr kumimoji="1" lang="en-US" altLang="ja-JP" sz="9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a:t>
                      </a:r>
                      <a:r>
                        <a:rPr kumimoji="1" lang="en-US" altLang="ja-JP" sz="1000" dirty="0" smtClean="0"/>
                        <a:t>2025</a:t>
                      </a:r>
                      <a:r>
                        <a:rPr kumimoji="1" lang="ja-JP" altLang="en-US" sz="1000" dirty="0" smtClean="0"/>
                        <a:t>年に向けたあるべき姿についての認識の共有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a:t>
                      </a:r>
                      <a:r>
                        <a:rPr lang="ja-JP" altLang="en-US" sz="1000" dirty="0" smtClean="0">
                          <a:solidFill>
                            <a:srgbClr val="000000"/>
                          </a:solidFill>
                        </a:rPr>
                        <a:t>「地域のあるべき姿（将来の目標）」について</a:t>
                      </a:r>
                      <a:endParaRPr lang="en-US" altLang="ja-JP" sz="10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rgbClr val="000000"/>
                          </a:solidFill>
                        </a:rPr>
                        <a:t>（懇話会（部会）の報告含む）</a:t>
                      </a:r>
                      <a:endParaRPr kumimoji="1" lang="en-US" altLang="ja-JP" sz="9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a:t>
                      </a:r>
                      <a:r>
                        <a:rPr kumimoji="1" lang="en-US" altLang="ja-JP" sz="1000" dirty="0" smtClean="0"/>
                        <a:t>2025</a:t>
                      </a:r>
                      <a:r>
                        <a:rPr kumimoji="1" lang="ja-JP" altLang="en-US" sz="1000" dirty="0" smtClean="0"/>
                        <a:t>年に向けたあるべき姿についての認識の共有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89">
                <a:tc vMerge="1">
                  <a:txBody>
                    <a:bodyPr/>
                    <a:lstStyle/>
                    <a:p>
                      <a:pPr algn="ctr"/>
                      <a:endParaRPr kumimoji="1" lang="en-US" altLang="ja-JP" sz="11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smtClean="0"/>
                        <a:t>病床転換</a:t>
                      </a:r>
                      <a:endParaRPr kumimoji="1" lang="en-US" altLang="ja-JP" sz="900" b="0" dirty="0" smtClean="0"/>
                    </a:p>
                    <a:p>
                      <a:pPr algn="ctr"/>
                      <a:r>
                        <a:rPr kumimoji="1" lang="ja-JP" altLang="en-US" sz="900" b="0" dirty="0" smtClean="0"/>
                        <a:t>補助金</a:t>
                      </a:r>
                      <a:endParaRPr kumimoji="1" lang="en-US" altLang="ja-JP" sz="9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t>〇病床転換に関する</a:t>
                      </a:r>
                      <a:endParaRPr kumimoji="1" lang="en-US" altLang="ja-JP" sz="1000" dirty="0" smtClean="0"/>
                    </a:p>
                    <a:p>
                      <a:r>
                        <a:rPr kumimoji="1" lang="ja-JP" altLang="en-US" sz="1000" dirty="0" smtClean="0"/>
                        <a:t>　補助金事業の説明</a:t>
                      </a:r>
                      <a:endParaRPr kumimoji="1" lang="en-US" altLang="ja-JP" sz="1000" dirty="0" smtClean="0"/>
                    </a:p>
                    <a:p>
                      <a:r>
                        <a:rPr kumimoji="1" lang="ja-JP" altLang="en-US" sz="1000" dirty="0" smtClean="0"/>
                        <a:t>〇昨年度の実績報告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t>〇病床転換補助金の</a:t>
                      </a:r>
                      <a:endParaRPr kumimoji="1" lang="en-US" altLang="ja-JP" sz="1000" dirty="0" smtClean="0"/>
                    </a:p>
                    <a:p>
                      <a:r>
                        <a:rPr kumimoji="1" lang="ja-JP" altLang="en-US" sz="1000" dirty="0" smtClean="0"/>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r>
              <a:tr h="490656">
                <a:tc vMerge="1">
                  <a:txBody>
                    <a:bodyPr/>
                    <a:lstStyle/>
                    <a:p>
                      <a:pPr algn="ctr"/>
                      <a:endParaRPr kumimoji="1" lang="en-US" altLang="ja-JP" sz="11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t>基金</a:t>
                      </a:r>
                      <a:endParaRPr kumimoji="1" lang="en-US" altLang="ja-JP" sz="800" b="0" dirty="0" smtClean="0"/>
                    </a:p>
                    <a:p>
                      <a:pPr algn="ctr"/>
                      <a:r>
                        <a:rPr kumimoji="1" lang="ja-JP" altLang="en-US" sz="800" b="0" dirty="0" smtClean="0"/>
                        <a:t>ＰＤＣＡ</a:t>
                      </a:r>
                      <a:endParaRPr kumimoji="1" lang="en-US" altLang="ja-JP" sz="8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r>
              <a:tr h="576064">
                <a:tc gridSpan="2">
                  <a:txBody>
                    <a:bodyPr/>
                    <a:lstStyle/>
                    <a:p>
                      <a:pPr algn="ctr"/>
                      <a:r>
                        <a:rPr kumimoji="1" lang="ja-JP" altLang="en-US" sz="800" b="0" dirty="0" smtClean="0"/>
                        <a:t>医療計画</a:t>
                      </a:r>
                      <a:endParaRPr kumimoji="1" lang="en-US" altLang="ja-JP" sz="800" b="0" dirty="0" smtClean="0"/>
                    </a:p>
                    <a:p>
                      <a:pPr algn="ctr"/>
                      <a:r>
                        <a:rPr kumimoji="1" lang="ja-JP" altLang="en-US" sz="800" b="0" dirty="0" smtClean="0"/>
                        <a:t>ＰＤＣＡ</a:t>
                      </a:r>
                      <a:endParaRPr kumimoji="1" lang="en-US" altLang="ja-JP" sz="8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〇医療計画における圏域での取組の進捗管理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〇医療計画における圏域での取組の進捗管理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a:xfrm>
            <a:off x="6876256" y="6492875"/>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sp>
        <p:nvSpPr>
          <p:cNvPr id="7"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会議の議題</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角丸四角形 1"/>
          <p:cNvSpPr/>
          <p:nvPr/>
        </p:nvSpPr>
        <p:spPr>
          <a:xfrm>
            <a:off x="4367014" y="2492896"/>
            <a:ext cx="1512168" cy="15841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①</a:t>
            </a:r>
            <a:r>
              <a:rPr lang="en-US" altLang="ja-JP" sz="900" dirty="0"/>
              <a:t>2025</a:t>
            </a:r>
            <a:r>
              <a:rPr lang="ja-JP" altLang="en-US" sz="900" dirty="0"/>
              <a:t>年に各二次医療圏で目標とする指標</a:t>
            </a:r>
            <a:r>
              <a:rPr lang="ja-JP" altLang="en-US" sz="800" dirty="0"/>
              <a:t>（案</a:t>
            </a:r>
            <a:r>
              <a:rPr lang="ja-JP" altLang="en-US" sz="800" dirty="0" smtClean="0"/>
              <a:t>）</a:t>
            </a:r>
            <a:endParaRPr lang="en-US" altLang="ja-JP" sz="800" dirty="0" smtClean="0"/>
          </a:p>
          <a:p>
            <a:endParaRPr lang="en-US" altLang="ja-JP" sz="900" dirty="0" smtClean="0"/>
          </a:p>
          <a:p>
            <a:r>
              <a:rPr lang="en-US" altLang="ja-JP" sz="900" dirty="0" smtClean="0"/>
              <a:t>【</a:t>
            </a:r>
            <a:r>
              <a:rPr lang="ja-JP" altLang="en-US" sz="900" dirty="0"/>
              <a:t>病院</a:t>
            </a:r>
            <a:r>
              <a:rPr lang="ja-JP" altLang="en-US" sz="900" dirty="0" smtClean="0"/>
              <a:t>プラン</a:t>
            </a:r>
            <a:r>
              <a:rPr lang="ja-JP" altLang="en-US" sz="900" dirty="0"/>
              <a:t>等の内容</a:t>
            </a:r>
            <a:r>
              <a:rPr lang="en-US" altLang="ja-JP" sz="900" dirty="0" smtClean="0"/>
              <a:t>】</a:t>
            </a:r>
            <a:endParaRPr lang="ja-JP" altLang="en-US" sz="900" dirty="0"/>
          </a:p>
          <a:p>
            <a:r>
              <a:rPr lang="ja-JP" altLang="en-US" sz="900" dirty="0" smtClean="0"/>
              <a:t>②</a:t>
            </a:r>
            <a:r>
              <a:rPr lang="en-US" altLang="ja-JP" sz="900" dirty="0"/>
              <a:t>2025</a:t>
            </a:r>
            <a:r>
              <a:rPr lang="ja-JP" altLang="en-US" sz="900" dirty="0"/>
              <a:t>年に各病院</a:t>
            </a:r>
            <a:r>
              <a:rPr lang="ja-JP" altLang="en-US" sz="900" dirty="0" smtClean="0"/>
              <a:t>が検討</a:t>
            </a:r>
            <a:r>
              <a:rPr lang="ja-JP" altLang="en-US" sz="900" dirty="0"/>
              <a:t>している医療機能</a:t>
            </a:r>
          </a:p>
          <a:p>
            <a:r>
              <a:rPr lang="ja-JP" altLang="en-US" sz="900" dirty="0" smtClean="0"/>
              <a:t>③</a:t>
            </a:r>
            <a:r>
              <a:rPr lang="en-US" altLang="ja-JP" sz="900" dirty="0"/>
              <a:t>2025</a:t>
            </a:r>
            <a:r>
              <a:rPr lang="ja-JP" altLang="en-US" sz="900" dirty="0"/>
              <a:t>年に各病院が検討している病床機能　</a:t>
            </a:r>
          </a:p>
          <a:p>
            <a:r>
              <a:rPr lang="ja-JP" altLang="en-US" sz="900" dirty="0" smtClean="0"/>
              <a:t>④</a:t>
            </a:r>
            <a:r>
              <a:rPr lang="ja-JP" altLang="en-US" sz="900" dirty="0"/>
              <a:t>非稼働病床への対応に</a:t>
            </a:r>
            <a:r>
              <a:rPr lang="ja-JP" altLang="en-US" sz="900" dirty="0" smtClean="0"/>
              <a:t>ついて</a:t>
            </a:r>
            <a:endParaRPr lang="en-US" altLang="ja-JP" sz="900" dirty="0"/>
          </a:p>
        </p:txBody>
      </p:sp>
      <p:sp>
        <p:nvSpPr>
          <p:cNvPr id="8" name="角丸四角形 7"/>
          <p:cNvSpPr/>
          <p:nvPr/>
        </p:nvSpPr>
        <p:spPr>
          <a:xfrm>
            <a:off x="5940152" y="2492896"/>
            <a:ext cx="1512168" cy="15841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①</a:t>
            </a:r>
            <a:r>
              <a:rPr lang="en-US" altLang="ja-JP" sz="900" dirty="0"/>
              <a:t>2025</a:t>
            </a:r>
            <a:r>
              <a:rPr lang="ja-JP" altLang="en-US" sz="900" dirty="0"/>
              <a:t>年に各二次医療圏で目標とする指標</a:t>
            </a:r>
            <a:r>
              <a:rPr lang="ja-JP" altLang="en-US" sz="800" dirty="0"/>
              <a:t>（案）</a:t>
            </a:r>
          </a:p>
          <a:p>
            <a:endParaRPr lang="en-US" altLang="ja-JP" sz="900" dirty="0" smtClean="0"/>
          </a:p>
          <a:p>
            <a:r>
              <a:rPr lang="en-US" altLang="ja-JP" sz="900" dirty="0" smtClean="0"/>
              <a:t>【</a:t>
            </a:r>
            <a:r>
              <a:rPr lang="ja-JP" altLang="en-US" sz="900" dirty="0"/>
              <a:t>病院</a:t>
            </a:r>
            <a:r>
              <a:rPr lang="ja-JP" altLang="en-US" sz="900" dirty="0" smtClean="0"/>
              <a:t>プラン</a:t>
            </a:r>
            <a:r>
              <a:rPr lang="ja-JP" altLang="en-US" sz="900" dirty="0"/>
              <a:t>等の内容</a:t>
            </a:r>
            <a:r>
              <a:rPr lang="en-US" altLang="ja-JP" sz="900" dirty="0"/>
              <a:t>】</a:t>
            </a:r>
            <a:endParaRPr lang="ja-JP" altLang="en-US" sz="900" dirty="0"/>
          </a:p>
          <a:p>
            <a:r>
              <a:rPr lang="ja-JP" altLang="en-US" sz="900" dirty="0" smtClean="0"/>
              <a:t>②</a:t>
            </a:r>
            <a:r>
              <a:rPr lang="en-US" altLang="ja-JP" sz="900" dirty="0"/>
              <a:t>2025</a:t>
            </a:r>
            <a:r>
              <a:rPr lang="ja-JP" altLang="en-US" sz="900" dirty="0"/>
              <a:t>年に各病院が検討している医療機能</a:t>
            </a:r>
          </a:p>
          <a:p>
            <a:r>
              <a:rPr lang="ja-JP" altLang="en-US" sz="900" dirty="0"/>
              <a:t>③</a:t>
            </a:r>
            <a:r>
              <a:rPr lang="en-US" altLang="ja-JP" sz="900" dirty="0"/>
              <a:t>2025</a:t>
            </a:r>
            <a:r>
              <a:rPr lang="ja-JP" altLang="en-US" sz="900" dirty="0"/>
              <a:t>年に各病院が検討している病床機能　</a:t>
            </a:r>
          </a:p>
          <a:p>
            <a:r>
              <a:rPr lang="ja-JP" altLang="en-US" sz="900" dirty="0"/>
              <a:t>④非稼働病床への対応に</a:t>
            </a:r>
            <a:r>
              <a:rPr lang="ja-JP" altLang="en-US" sz="900" dirty="0" smtClean="0"/>
              <a:t>ついて</a:t>
            </a:r>
            <a:endParaRPr lang="en-US" altLang="ja-JP" sz="900" dirty="0"/>
          </a:p>
        </p:txBody>
      </p:sp>
      <p:sp>
        <p:nvSpPr>
          <p:cNvPr id="10" name="角丸四角形 9"/>
          <p:cNvSpPr/>
          <p:nvPr/>
        </p:nvSpPr>
        <p:spPr>
          <a:xfrm>
            <a:off x="7524328" y="2492896"/>
            <a:ext cx="1512168" cy="15841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①</a:t>
            </a:r>
            <a:r>
              <a:rPr lang="en-US" altLang="ja-JP" sz="900" dirty="0"/>
              <a:t>2025</a:t>
            </a:r>
            <a:r>
              <a:rPr lang="ja-JP" altLang="en-US" sz="900" dirty="0"/>
              <a:t>年に各二次医療圏で目標とする指標</a:t>
            </a:r>
            <a:r>
              <a:rPr lang="ja-JP" altLang="en-US" sz="800" dirty="0"/>
              <a:t>（案）</a:t>
            </a:r>
          </a:p>
          <a:p>
            <a:endParaRPr lang="en-US" altLang="ja-JP" sz="900" dirty="0" smtClean="0"/>
          </a:p>
          <a:p>
            <a:r>
              <a:rPr lang="en-US" altLang="ja-JP" sz="900" dirty="0" smtClean="0"/>
              <a:t>【</a:t>
            </a:r>
            <a:r>
              <a:rPr lang="ja-JP" altLang="en-US" sz="900"/>
              <a:t>病院</a:t>
            </a:r>
            <a:r>
              <a:rPr lang="ja-JP" altLang="en-US" sz="900" smtClean="0"/>
              <a:t>プラン</a:t>
            </a:r>
            <a:r>
              <a:rPr lang="ja-JP" altLang="en-US" sz="900" dirty="0"/>
              <a:t>等の内容</a:t>
            </a:r>
            <a:r>
              <a:rPr lang="en-US" altLang="ja-JP" sz="900" dirty="0"/>
              <a:t>】</a:t>
            </a:r>
            <a:endParaRPr lang="ja-JP" altLang="en-US" sz="900" dirty="0"/>
          </a:p>
          <a:p>
            <a:r>
              <a:rPr lang="ja-JP" altLang="en-US" sz="900" dirty="0" smtClean="0"/>
              <a:t>②</a:t>
            </a:r>
            <a:r>
              <a:rPr lang="en-US" altLang="ja-JP" sz="900" dirty="0"/>
              <a:t>2025</a:t>
            </a:r>
            <a:r>
              <a:rPr lang="ja-JP" altLang="en-US" sz="900" dirty="0"/>
              <a:t>年に各病院が検討している医療機能</a:t>
            </a:r>
          </a:p>
          <a:p>
            <a:r>
              <a:rPr lang="ja-JP" altLang="en-US" sz="900" dirty="0"/>
              <a:t>③</a:t>
            </a:r>
            <a:r>
              <a:rPr lang="en-US" altLang="ja-JP" sz="900" dirty="0"/>
              <a:t>2025</a:t>
            </a:r>
            <a:r>
              <a:rPr lang="ja-JP" altLang="en-US" sz="900" dirty="0"/>
              <a:t>年に各病院が検討している病床機能　</a:t>
            </a:r>
          </a:p>
          <a:p>
            <a:r>
              <a:rPr lang="ja-JP" altLang="en-US" sz="900" dirty="0"/>
              <a:t>④非稼働病床への対応に</a:t>
            </a:r>
            <a:r>
              <a:rPr lang="ja-JP" altLang="en-US" sz="900" dirty="0" smtClean="0"/>
              <a:t>ついて</a:t>
            </a:r>
            <a:endParaRPr lang="en-US" altLang="ja-JP" sz="900" dirty="0"/>
          </a:p>
        </p:txBody>
      </p:sp>
    </p:spTree>
    <p:extLst>
      <p:ext uri="{BB962C8B-B14F-4D97-AF65-F5344CB8AC3E}">
        <p14:creationId xmlns:p14="http://schemas.microsoft.com/office/powerpoint/2010/main" val="387413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755576" y="152685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980618" y="3948944"/>
            <a:ext cx="3601095" cy="24006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）病院連絡会等の設置</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a:t>
            </a:r>
            <a:r>
              <a:rPr lang="ja-JP" altLang="en-US" sz="2000" dirty="0" smtClean="0">
                <a:solidFill>
                  <a:schemeClr val="tx2"/>
                </a:solidFill>
                <a:latin typeface="HGPｺﾞｼｯｸE" panose="020B0900000000000000" pitchFamily="50" charset="-128"/>
                <a:ea typeface="HGPｺﾞｼｯｸE" panose="020B0900000000000000" pitchFamily="50" charset="-128"/>
              </a:rPr>
              <a:t>）会議の概要</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smtClean="0">
                <a:solidFill>
                  <a:schemeClr val="tx2"/>
                </a:solidFill>
                <a:latin typeface="HGPｺﾞｼｯｸE" panose="020B0900000000000000" pitchFamily="50" charset="-128"/>
                <a:ea typeface="HGPｺﾞｼｯｸE" panose="020B0900000000000000" pitchFamily="50" charset="-128"/>
              </a:rPr>
              <a:t>（３）</a:t>
            </a:r>
            <a:r>
              <a:rPr lang="ja-JP" altLang="en-US" sz="2000" dirty="0">
                <a:solidFill>
                  <a:schemeClr val="tx2"/>
                </a:solidFill>
                <a:latin typeface="HGPｺﾞｼｯｸE" panose="020B0900000000000000" pitchFamily="50" charset="-128"/>
                <a:ea typeface="HGPｺﾞｼｯｸE" panose="020B0900000000000000" pitchFamily="50" charset="-128"/>
              </a:rPr>
              <a:t>会議</a:t>
            </a:r>
            <a:r>
              <a:rPr lang="ja-JP" altLang="en-US" sz="2000" dirty="0" smtClean="0">
                <a:solidFill>
                  <a:schemeClr val="tx2"/>
                </a:solidFill>
                <a:latin typeface="HGPｺﾞｼｯｸE" panose="020B0900000000000000" pitchFamily="50" charset="-128"/>
                <a:ea typeface="HGPｺﾞｼｯｸE" panose="020B0900000000000000" pitchFamily="50" charset="-128"/>
              </a:rPr>
              <a:t>の</a:t>
            </a:r>
            <a:r>
              <a:rPr lang="ja-JP" altLang="en-US" sz="2000" dirty="0">
                <a:solidFill>
                  <a:schemeClr val="tx2"/>
                </a:solidFill>
                <a:latin typeface="HGPｺﾞｼｯｸE" panose="020B0900000000000000" pitchFamily="50" charset="-128"/>
                <a:ea typeface="HGPｺﾞｼｯｸE" panose="020B0900000000000000" pitchFamily="50" charset="-128"/>
              </a:rPr>
              <a:t>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smtClean="0">
                <a:solidFill>
                  <a:schemeClr val="tx2"/>
                </a:solidFill>
                <a:latin typeface="HGPｺﾞｼｯｸE" panose="020B0900000000000000" pitchFamily="50" charset="-128"/>
                <a:ea typeface="HGPｺﾞｼｯｸE" panose="020B0900000000000000" pitchFamily="50" charset="-128"/>
              </a:rPr>
              <a:t>（４）</a:t>
            </a:r>
            <a:r>
              <a:rPr lang="en-US" altLang="ja-JP" sz="2000" dirty="0" smtClean="0">
                <a:solidFill>
                  <a:schemeClr val="tx2"/>
                </a:solidFill>
                <a:latin typeface="HGPｺﾞｼｯｸE" panose="020B0900000000000000" pitchFamily="50" charset="-128"/>
                <a:ea typeface="HGPｺﾞｼｯｸE" panose="020B0900000000000000" pitchFamily="50" charset="-128"/>
              </a:rPr>
              <a:t>2018</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年度スケジュール（案）</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smtClean="0">
                <a:solidFill>
                  <a:schemeClr val="tx2"/>
                </a:solidFill>
                <a:latin typeface="HGPｺﾞｼｯｸE" panose="020B0900000000000000" pitchFamily="50" charset="-128"/>
                <a:ea typeface="HGPｺﾞｼｯｸE" panose="020B0900000000000000" pitchFamily="50" charset="-128"/>
              </a:rPr>
              <a:t>（５）会議等で取り扱う事項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649176" y="368808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88024" y="152685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748515" y="1494799"/>
            <a:ext cx="3068550" cy="400110"/>
          </a:xfrm>
          <a:prstGeom prst="rect">
            <a:avLst/>
          </a:prstGeom>
          <a:noFill/>
        </p:spPr>
        <p:txBody>
          <a:bodyPr wrap="square" rtlCol="0">
            <a:spAutoFit/>
          </a:bodyPr>
          <a:lstStyle/>
          <a:p>
            <a:r>
              <a:rPr kumimoji="1" lang="ja-JP" altLang="en-US" sz="2000" dirty="0" smtClean="0">
                <a:solidFill>
                  <a:schemeClr val="bg1"/>
                </a:solidFill>
                <a:latin typeface="HGPｺﾞｼｯｸE" panose="020B0900000000000000" pitchFamily="50" charset="-128"/>
                <a:ea typeface="HGPｺﾞｼｯｸE" panose="020B0900000000000000" pitchFamily="50" charset="-128"/>
              </a:rPr>
              <a:t>１　</a:t>
            </a:r>
            <a:r>
              <a:rPr lang="ja-JP" altLang="en-US" sz="2000" dirty="0" smtClean="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649176" y="3647020"/>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smtClean="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88024" y="1483135"/>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en-US" altLang="ja-JP" sz="2000" dirty="0" smtClean="0">
                <a:latin typeface="HGPｺﾞｼｯｸE" panose="020B0900000000000000" pitchFamily="50" charset="-128"/>
                <a:ea typeface="HGPｺﾞｼｯｸE" panose="020B0900000000000000" pitchFamily="50" charset="-128"/>
              </a:rPr>
              <a:t>【</a:t>
            </a:r>
            <a:r>
              <a:rPr lang="ja-JP" altLang="en-US" sz="2000" dirty="0" smtClean="0">
                <a:latin typeface="HGPｺﾞｼｯｸE" panose="020B0900000000000000" pitchFamily="50" charset="-128"/>
                <a:ea typeface="HGPｺﾞｼｯｸE" panose="020B0900000000000000" pitchFamily="50" charset="-128"/>
              </a:rPr>
              <a:t>参考</a:t>
            </a:r>
            <a:r>
              <a:rPr lang="en-US" altLang="ja-JP" sz="2000" dirty="0" smtClean="0">
                <a:latin typeface="HGPｺﾞｼｯｸE" panose="020B0900000000000000" pitchFamily="50" charset="-128"/>
                <a:ea typeface="HGPｺﾞｼｯｸE" panose="020B0900000000000000" pitchFamily="50" charset="-128"/>
              </a:rPr>
              <a:t>】</a:t>
            </a:r>
            <a:r>
              <a:rPr lang="ja-JP" altLang="en-US" sz="2000" dirty="0" smtClean="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5119169" y="1889810"/>
            <a:ext cx="3557287"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a:t>
            </a:r>
            <a:r>
              <a:rPr lang="ja-JP" altLang="en-US" sz="2000" dirty="0" smtClean="0">
                <a:solidFill>
                  <a:schemeClr val="tx2"/>
                </a:solidFill>
                <a:latin typeface="HGPｺﾞｼｯｸE" panose="020B0900000000000000" pitchFamily="50" charset="-128"/>
                <a:ea typeface="HGPｺﾞｼｯｸE" panose="020B0900000000000000" pitchFamily="50" charset="-128"/>
              </a:rPr>
              <a:t>）協議にかかる資料の概要</a:t>
            </a:r>
            <a:endParaRPr lang="ja-JP" altLang="en-US"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a:t>
            </a:r>
            <a:r>
              <a:rPr lang="ja-JP" altLang="en-US" sz="2000" dirty="0" smtClean="0">
                <a:solidFill>
                  <a:schemeClr val="tx2"/>
                </a:solidFill>
                <a:latin typeface="HGPｺﾞｼｯｸE" panose="020B0900000000000000" pitchFamily="50" charset="-128"/>
                <a:ea typeface="HGPｺﾞｼｯｸE" panose="020B0900000000000000" pitchFamily="50" charset="-128"/>
              </a:rPr>
              <a:t>）各会議にて使用する資料</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980146" y="1905834"/>
            <a:ext cx="3591854"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a:t>
            </a: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基本的</a:t>
            </a:r>
            <a:r>
              <a:rPr lang="ja-JP" altLang="en-US" sz="2000" dirty="0" smtClean="0">
                <a:solidFill>
                  <a:schemeClr val="tx2"/>
                </a:solidFill>
                <a:latin typeface="HGPｺﾞｼｯｸE" panose="020B0900000000000000" pitchFamily="50" charset="-128"/>
                <a:ea typeface="HGPｺﾞｼｯｸE" panose="020B0900000000000000" pitchFamily="50" charset="-128"/>
              </a:rPr>
              <a:t>な考え方</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）病棟ごとの診療実態の分析</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63490029"/>
              </p:ext>
            </p:extLst>
          </p:nvPr>
        </p:nvGraphicFramePr>
        <p:xfrm>
          <a:off x="35497" y="518631"/>
          <a:ext cx="9073007" cy="6150729"/>
        </p:xfrm>
        <a:graphic>
          <a:graphicData uri="http://schemas.openxmlformats.org/drawingml/2006/table">
            <a:tbl>
              <a:tblPr firstRow="1" bandRow="1">
                <a:tableStyleId>{5C22544A-7EE6-4342-B048-85BDC9FD1C3A}</a:tableStyleId>
              </a:tblPr>
              <a:tblGrid>
                <a:gridCol w="576064"/>
                <a:gridCol w="792088"/>
                <a:gridCol w="648072"/>
                <a:gridCol w="648072"/>
                <a:gridCol w="720080"/>
                <a:gridCol w="493465"/>
                <a:gridCol w="646236"/>
                <a:gridCol w="588490"/>
                <a:gridCol w="1063001"/>
                <a:gridCol w="881216"/>
                <a:gridCol w="864095"/>
                <a:gridCol w="648072"/>
                <a:gridCol w="504056"/>
              </a:tblGrid>
              <a:tr h="541964">
                <a:tc>
                  <a:txBody>
                    <a:bodyPr/>
                    <a:lstStyle/>
                    <a:p>
                      <a:pPr algn="ctr"/>
                      <a:endParaRPr kumimoji="1" lang="ja-JP" altLang="en-US" dirty="0" smtClean="0"/>
                    </a:p>
                  </a:txBody>
                  <a:tcPr anchor="ctr"/>
                </a:tc>
                <a:tc>
                  <a:txBody>
                    <a:bodyPr/>
                    <a:lstStyle/>
                    <a:p>
                      <a:pPr algn="ctr"/>
                      <a:r>
                        <a:rPr kumimoji="1" lang="en-US" altLang="ja-JP" sz="1400" dirty="0" smtClean="0">
                          <a:effectLst/>
                        </a:rPr>
                        <a:t>2018</a:t>
                      </a:r>
                      <a:r>
                        <a:rPr kumimoji="1" lang="ja-JP" altLang="en-US" sz="1400" dirty="0" smtClean="0">
                          <a:effectLst/>
                        </a:rPr>
                        <a:t>年</a:t>
                      </a:r>
                      <a:endParaRPr kumimoji="1" lang="en-US" altLang="ja-JP" sz="1400" dirty="0" smtClean="0">
                        <a:effectLst/>
                      </a:endParaRPr>
                    </a:p>
                    <a:p>
                      <a:pPr algn="ctr"/>
                      <a:r>
                        <a:rPr kumimoji="1" lang="ja-JP" altLang="en-US" sz="1400" dirty="0" smtClean="0">
                          <a:effectLst/>
                        </a:rPr>
                        <a:t>４月　</a:t>
                      </a:r>
                      <a:endParaRPr kumimoji="1" lang="ja-JP" altLang="en-US" sz="1400" b="1" dirty="0">
                        <a:effectLst/>
                      </a:endParaRPr>
                    </a:p>
                  </a:txBody>
                  <a:tcPr anchor="ctr"/>
                </a:tc>
                <a:tc>
                  <a:txBody>
                    <a:bodyPr/>
                    <a:lstStyle/>
                    <a:p>
                      <a:pPr algn="ctr"/>
                      <a:r>
                        <a:rPr kumimoji="1" lang="ja-JP" altLang="en-US" sz="1400" dirty="0" smtClean="0">
                          <a:effectLst/>
                        </a:rPr>
                        <a:t>５月</a:t>
                      </a:r>
                      <a:endParaRPr kumimoji="1" lang="ja-JP" altLang="en-US" sz="1400" b="1" dirty="0">
                        <a:effectLst/>
                      </a:endParaRPr>
                    </a:p>
                  </a:txBody>
                  <a:tcPr anchor="ctr"/>
                </a:tc>
                <a:tc>
                  <a:txBody>
                    <a:bodyPr/>
                    <a:lstStyle/>
                    <a:p>
                      <a:pPr algn="ctr"/>
                      <a:r>
                        <a:rPr kumimoji="1" lang="ja-JP" altLang="en-US" sz="1400" dirty="0" smtClean="0">
                          <a:effectLst/>
                        </a:rPr>
                        <a:t>６月</a:t>
                      </a:r>
                      <a:endParaRPr kumimoji="1" lang="en-US" altLang="ja-JP" sz="1400" b="1" dirty="0" smtClean="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effectLst/>
                        </a:rPr>
                        <a:t>７月</a:t>
                      </a:r>
                      <a:endParaRPr kumimoji="1" lang="en-US" altLang="ja-JP" sz="1400" b="1" dirty="0" smtClean="0">
                        <a:effectLst/>
                      </a:endParaRPr>
                    </a:p>
                  </a:txBody>
                  <a:tcPr anchor="ctr"/>
                </a:tc>
                <a:tc>
                  <a:txBody>
                    <a:bodyPr/>
                    <a:lstStyle/>
                    <a:p>
                      <a:pPr algn="ctr"/>
                      <a:r>
                        <a:rPr kumimoji="1" lang="ja-JP" altLang="en-US" sz="1400" dirty="0" smtClean="0">
                          <a:effectLst/>
                        </a:rPr>
                        <a:t>８月</a:t>
                      </a:r>
                      <a:endParaRPr kumimoji="1" lang="ja-JP" altLang="en-US" sz="1400" b="1" dirty="0">
                        <a:effectLst/>
                      </a:endParaRPr>
                    </a:p>
                  </a:txBody>
                  <a:tcPr anchor="ctr"/>
                </a:tc>
                <a:tc>
                  <a:txBody>
                    <a:bodyPr/>
                    <a:lstStyle/>
                    <a:p>
                      <a:pPr algn="ctr"/>
                      <a:r>
                        <a:rPr kumimoji="1" lang="ja-JP" altLang="en-US" sz="1400" dirty="0" smtClean="0">
                          <a:effectLst/>
                        </a:rPr>
                        <a:t>９月</a:t>
                      </a:r>
                      <a:endParaRPr kumimoji="1" lang="ja-JP" altLang="en-US" sz="1400" b="1" dirty="0">
                        <a:effectLst/>
                      </a:endParaRPr>
                    </a:p>
                  </a:txBody>
                  <a:tcPr anchor="ctr"/>
                </a:tc>
                <a:tc>
                  <a:txBody>
                    <a:bodyPr/>
                    <a:lstStyle/>
                    <a:p>
                      <a:pPr algn="ctr"/>
                      <a:r>
                        <a:rPr kumimoji="1" lang="en-US" altLang="ja-JP" sz="1400" b="1" dirty="0" smtClean="0">
                          <a:effectLst/>
                        </a:rPr>
                        <a:t>10</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dirty="0" smtClean="0">
                          <a:effectLst/>
                        </a:rPr>
                        <a:t>2019</a:t>
                      </a:r>
                      <a:r>
                        <a:rPr kumimoji="1" lang="ja-JP" altLang="en-US" sz="1400" dirty="0" smtClean="0">
                          <a:effectLst/>
                        </a:rPr>
                        <a:t>年</a:t>
                      </a:r>
                      <a:endParaRPr kumimoji="1" lang="en-US" altLang="ja-JP" sz="1400" dirty="0" smtClean="0">
                        <a:effectLst/>
                      </a:endParaRPr>
                    </a:p>
                    <a:p>
                      <a:pPr algn="ctr"/>
                      <a:r>
                        <a:rPr kumimoji="1" lang="ja-JP" altLang="en-US" sz="1400" dirty="0" smtClean="0">
                          <a:effectLst/>
                        </a:rPr>
                        <a:t>１月</a:t>
                      </a:r>
                      <a:endParaRPr kumimoji="1" lang="ja-JP" altLang="en-US" sz="1400" b="1" dirty="0">
                        <a:effectLst/>
                      </a:endParaRPr>
                    </a:p>
                  </a:txBody>
                  <a:tcPr anchor="ctr"/>
                </a:tc>
                <a:tc>
                  <a:txBody>
                    <a:bodyPr/>
                    <a:lstStyle/>
                    <a:p>
                      <a:pPr algn="ctr"/>
                      <a:r>
                        <a:rPr kumimoji="1" lang="ja-JP" altLang="en-US" sz="1400" b="1" dirty="0" smtClean="0">
                          <a:effectLst/>
                        </a:rPr>
                        <a:t>２月</a:t>
                      </a:r>
                      <a:endParaRPr kumimoji="1" lang="ja-JP" altLang="en-US" sz="1400" b="1" dirty="0">
                        <a:effectLst/>
                      </a:endParaRPr>
                    </a:p>
                  </a:txBody>
                  <a:tcPr anchor="ctr"/>
                </a:tc>
                <a:tc>
                  <a:txBody>
                    <a:bodyPr/>
                    <a:lstStyle/>
                    <a:p>
                      <a:pPr algn="ctr"/>
                      <a:r>
                        <a:rPr kumimoji="1" lang="ja-JP" altLang="en-US" sz="1400" b="1" dirty="0" smtClean="0">
                          <a:effectLst/>
                        </a:rPr>
                        <a:t>３月</a:t>
                      </a:r>
                      <a:endParaRPr kumimoji="1" lang="ja-JP" altLang="en-US" sz="1400" b="1" dirty="0">
                        <a:effectLst/>
                      </a:endParaRPr>
                    </a:p>
                  </a:txBody>
                  <a:tcPr anchor="ctr"/>
                </a:tc>
              </a:tr>
              <a:tr h="1522999">
                <a:tc>
                  <a:txBody>
                    <a:bodyPr/>
                    <a:lstStyle/>
                    <a:p>
                      <a:pPr algn="ctr"/>
                      <a:r>
                        <a:rPr kumimoji="1" lang="ja-JP" altLang="en-US" dirty="0" smtClean="0"/>
                        <a:t>医療機関</a:t>
                      </a:r>
                    </a:p>
                  </a:txBody>
                  <a:tcPr vert="eaVert" anchor="ctr"/>
                </a:tc>
                <a:tc gridSpan="12">
                  <a:txBody>
                    <a:bodyPr/>
                    <a:lstStyle/>
                    <a:p>
                      <a:endParaRPr kumimoji="1" lang="en-US" altLang="ja-JP" sz="1400" dirty="0" smtClean="0"/>
                    </a:p>
                    <a:p>
                      <a:endParaRPr kumimoji="1" lang="en-US" altLang="ja-JP" sz="1400" dirty="0" smtClean="0"/>
                    </a:p>
                  </a:txBody>
                  <a:tcPr vert="eaVert"/>
                </a:tc>
                <a:tc hMerge="1">
                  <a:txBody>
                    <a:bodyPr/>
                    <a:lstStyle/>
                    <a:p>
                      <a:endParaRPr kumimoji="1" lang="ja-JP" altLang="en-US" sz="1400" dirty="0"/>
                    </a:p>
                  </a:txBody>
                  <a:tcPr vert="eaVert"/>
                </a:tc>
                <a:tc hMerge="1">
                  <a:txBody>
                    <a:bodyPr/>
                    <a:lstStyle/>
                    <a:p>
                      <a:endParaRPr kumimoji="1" lang="en-US" altLang="ja-JP" sz="1400" dirty="0" smtClean="0"/>
                    </a:p>
                  </a:txBody>
                  <a:tcPr vert="eaVert"/>
                </a:tc>
                <a:tc hMerge="1">
                  <a:txBody>
                    <a:bodyPr/>
                    <a:lstStyle/>
                    <a:p>
                      <a:endParaRPr kumimoji="1" lang="en-US" altLang="ja-JP" sz="1400" dirty="0" smtClean="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r>
              <a:tr h="1781510">
                <a:tc>
                  <a:txBody>
                    <a:bodyPr/>
                    <a:lstStyle/>
                    <a:p>
                      <a:pPr algn="ctr"/>
                      <a:r>
                        <a:rPr kumimoji="1" lang="ja-JP" altLang="en-US" sz="1400" b="0" dirty="0" smtClean="0"/>
                        <a:t>二次医療圏での</a:t>
                      </a:r>
                      <a:endParaRPr kumimoji="1" lang="en-US" altLang="ja-JP" sz="1400" b="0" dirty="0" smtClean="0"/>
                    </a:p>
                    <a:p>
                      <a:pPr algn="ctr"/>
                      <a:r>
                        <a:rPr kumimoji="1" lang="ja-JP" altLang="en-US" sz="1400" b="0" dirty="0" smtClean="0"/>
                        <a:t>会議</a:t>
                      </a:r>
                      <a:endParaRPr kumimoji="1" lang="en-US" altLang="ja-JP" sz="1400" b="0" dirty="0" smtClean="0"/>
                    </a:p>
                  </a:txBody>
                  <a:tcPr vert="eaVert" anchor="ctr"/>
                </a:tc>
                <a:tc gridSpan="12">
                  <a:txBody>
                    <a:bodyPr/>
                    <a:lstStyle/>
                    <a:p>
                      <a:endParaRPr kumimoji="1" lang="en-US" altLang="ja-JP" sz="1400" dirty="0" smtClean="0"/>
                    </a:p>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r>
              <a:tr h="2304256">
                <a:tc>
                  <a:txBody>
                    <a:bodyPr/>
                    <a:lstStyle/>
                    <a:p>
                      <a:pPr algn="ctr"/>
                      <a:r>
                        <a:rPr kumimoji="1" lang="ja-JP" altLang="en-US" dirty="0" smtClean="0"/>
                        <a:t>大阪府</a:t>
                      </a:r>
                      <a:endParaRPr kumimoji="1" lang="ja-JP" altLang="en-US" dirty="0"/>
                    </a:p>
                  </a:txBody>
                  <a:tcPr vert="eaVert" anchor="ctr"/>
                </a:tc>
                <a:tc gridSpan="12">
                  <a:txBody>
                    <a:bodyPr/>
                    <a:lstStyle/>
                    <a:p>
                      <a:endParaRPr kumimoji="1" lang="en-US" altLang="ja-JP" sz="1400" dirty="0" smtClean="0"/>
                    </a:p>
                  </a:txBody>
                  <a:tcPr vert="eaVert"/>
                </a:tc>
                <a:tc hMerge="1">
                  <a:txBody>
                    <a:bodyPr/>
                    <a:lstStyle/>
                    <a:p>
                      <a:endParaRPr kumimoji="1" lang="en-US" altLang="ja-JP" sz="1400" dirty="0" smtClean="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r>
            </a:tbl>
          </a:graphicData>
        </a:graphic>
      </p:graphicFrame>
      <p:cxnSp>
        <p:nvCxnSpPr>
          <p:cNvPr id="7" name="直線矢印コネクタ 6"/>
          <p:cNvCxnSpPr/>
          <p:nvPr/>
        </p:nvCxnSpPr>
        <p:spPr>
          <a:xfrm flipV="1">
            <a:off x="4030667" y="1816229"/>
            <a:ext cx="841767" cy="1"/>
          </a:xfrm>
          <a:prstGeom prst="straightConnector1">
            <a:avLst/>
          </a:prstGeom>
          <a:ln w="57150">
            <a:headEnd type="oval"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83567" y="1819196"/>
            <a:ext cx="3467721" cy="9309"/>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83566" y="5899930"/>
            <a:ext cx="1832353" cy="70026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r>
              <a:rPr kumimoji="1" lang="en-US" altLang="ja-JP" sz="1200" dirty="0" smtClean="0"/>
              <a:t>【</a:t>
            </a:r>
            <a:r>
              <a:rPr kumimoji="1" lang="ja-JP" altLang="en-US" sz="1200" dirty="0" smtClean="0"/>
              <a:t>病床機能報告</a:t>
            </a:r>
            <a:r>
              <a:rPr kumimoji="1" lang="en-US" altLang="ja-JP" sz="1200" dirty="0" smtClean="0"/>
              <a:t>】</a:t>
            </a:r>
          </a:p>
          <a:p>
            <a:r>
              <a:rPr lang="ja-JP" altLang="en-US" sz="1200" dirty="0" smtClean="0"/>
              <a:t>未報告医療機関に対する</a:t>
            </a:r>
            <a:endParaRPr lang="en-US" altLang="ja-JP" sz="1200" dirty="0" smtClean="0"/>
          </a:p>
          <a:p>
            <a:r>
              <a:rPr lang="ja-JP" altLang="en-US" sz="1200" dirty="0" smtClean="0"/>
              <a:t>催促（４月末に締切設定）</a:t>
            </a:r>
            <a:endParaRPr kumimoji="1" lang="ja-JP" altLang="en-US" sz="1200" dirty="0"/>
          </a:p>
        </p:txBody>
      </p:sp>
      <p:sp>
        <p:nvSpPr>
          <p:cNvPr id="78" name="テキスト ボックス 77"/>
          <p:cNvSpPr txBox="1"/>
          <p:nvPr/>
        </p:nvSpPr>
        <p:spPr>
          <a:xfrm>
            <a:off x="765717" y="1919479"/>
            <a:ext cx="2279229" cy="276999"/>
          </a:xfrm>
          <a:prstGeom prst="rect">
            <a:avLst/>
          </a:prstGeom>
          <a:noFill/>
        </p:spPr>
        <p:txBody>
          <a:bodyPr wrap="square" rtlCol="0">
            <a:spAutoFit/>
          </a:bodyPr>
          <a:lstStyle/>
          <a:p>
            <a:pPr algn="ctr"/>
            <a:r>
              <a:rPr kumimoji="1" lang="ja-JP" altLang="en-US" sz="1200" dirty="0" smtClean="0"/>
              <a:t>病院プラン等修正（必要に応じ）</a:t>
            </a:r>
            <a:endParaRPr kumimoji="1" lang="ja-JP" altLang="en-US" sz="1200" dirty="0"/>
          </a:p>
        </p:txBody>
      </p:sp>
      <p:sp>
        <p:nvSpPr>
          <p:cNvPr id="58" name="角丸四角形 57"/>
          <p:cNvSpPr/>
          <p:nvPr/>
        </p:nvSpPr>
        <p:spPr>
          <a:xfrm>
            <a:off x="6399198" y="2602133"/>
            <a:ext cx="1050401" cy="789637"/>
          </a:xfrm>
          <a:prstGeom prst="roundRect">
            <a:avLst>
              <a:gd name="adj" fmla="val 192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⑤</a:t>
            </a:r>
            <a:r>
              <a:rPr kumimoji="1" lang="ja-JP" altLang="en-US" sz="1200" dirty="0" smtClean="0">
                <a:solidFill>
                  <a:schemeClr val="tx1"/>
                </a:solidFill>
              </a:rPr>
              <a:t>保健医療協議会</a:t>
            </a:r>
            <a:endParaRPr kumimoji="1" lang="en-US" altLang="ja-JP" sz="1200" dirty="0" smtClean="0">
              <a:solidFill>
                <a:schemeClr val="tx1"/>
              </a:solidFill>
            </a:endParaRPr>
          </a:p>
          <a:p>
            <a:pPr algn="ctr"/>
            <a:r>
              <a:rPr kumimoji="1" lang="ja-JP" altLang="en-US" sz="1200" dirty="0" smtClean="0">
                <a:solidFill>
                  <a:schemeClr val="tx1"/>
                </a:solidFill>
              </a:rPr>
              <a:t>（地域医療構想調整会議）</a:t>
            </a:r>
            <a:endParaRPr kumimoji="1" lang="ja-JP" altLang="en-US" sz="1200" dirty="0">
              <a:solidFill>
                <a:schemeClr val="tx1"/>
              </a:solidFill>
            </a:endParaRPr>
          </a:p>
        </p:txBody>
      </p:sp>
      <p:sp>
        <p:nvSpPr>
          <p:cNvPr id="44" name="角丸四角形 43"/>
          <p:cNvSpPr/>
          <p:nvPr/>
        </p:nvSpPr>
        <p:spPr>
          <a:xfrm>
            <a:off x="3199910" y="3643859"/>
            <a:ext cx="1336822" cy="60076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②</a:t>
            </a:r>
            <a:r>
              <a:rPr lang="ja-JP" altLang="en-US" sz="1200" b="1" dirty="0">
                <a:solidFill>
                  <a:schemeClr val="tx1"/>
                </a:solidFill>
              </a:rPr>
              <a:t>病院</a:t>
            </a:r>
            <a:r>
              <a:rPr lang="ja-JP" altLang="en-US" sz="1200" b="1" dirty="0" smtClean="0">
                <a:solidFill>
                  <a:schemeClr val="tx1"/>
                </a:solidFill>
              </a:rPr>
              <a:t>連絡会</a:t>
            </a:r>
            <a:endParaRPr lang="en-US" altLang="ja-JP" sz="1200" b="1" dirty="0" smtClean="0">
              <a:solidFill>
                <a:schemeClr val="tx1"/>
              </a:solidFill>
            </a:endParaRPr>
          </a:p>
          <a:p>
            <a:pPr algn="ctr"/>
            <a:r>
              <a:rPr lang="ja-JP" altLang="en-US" sz="1200" b="1" dirty="0" smtClean="0">
                <a:solidFill>
                  <a:schemeClr val="tx1"/>
                </a:solidFill>
              </a:rPr>
              <a:t>（課題の共有）</a:t>
            </a:r>
            <a:endParaRPr lang="en-US" altLang="ja-JP" sz="1200" b="1" dirty="0" smtClean="0">
              <a:solidFill>
                <a:schemeClr val="tx1"/>
              </a:solidFill>
            </a:endParaRPr>
          </a:p>
        </p:txBody>
      </p:sp>
      <p:sp>
        <p:nvSpPr>
          <p:cNvPr id="49" name="角丸四角形 48"/>
          <p:cNvSpPr/>
          <p:nvPr/>
        </p:nvSpPr>
        <p:spPr>
          <a:xfrm>
            <a:off x="5151308" y="2996952"/>
            <a:ext cx="1135205" cy="428361"/>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④</a:t>
            </a:r>
            <a:r>
              <a:rPr lang="ja-JP" altLang="en-US" sz="1200" dirty="0" smtClean="0">
                <a:solidFill>
                  <a:schemeClr val="tx1"/>
                </a:solidFill>
              </a:rPr>
              <a:t>医療・病床</a:t>
            </a:r>
            <a:endParaRPr lang="en-US" altLang="ja-JP" sz="1200" dirty="0" smtClean="0">
              <a:solidFill>
                <a:schemeClr val="tx1"/>
              </a:solidFill>
            </a:endParaRPr>
          </a:p>
          <a:p>
            <a:pPr algn="ctr"/>
            <a:r>
              <a:rPr lang="ja-JP" altLang="en-US" sz="1200" dirty="0" smtClean="0">
                <a:solidFill>
                  <a:schemeClr val="tx1"/>
                </a:solidFill>
              </a:rPr>
              <a:t>懇話会</a:t>
            </a:r>
            <a:endParaRPr lang="en-US" altLang="ja-JP" sz="1200" dirty="0" smtClean="0">
              <a:solidFill>
                <a:schemeClr val="tx1"/>
              </a:solidFill>
            </a:endParaRPr>
          </a:p>
        </p:txBody>
      </p:sp>
      <p:cxnSp>
        <p:nvCxnSpPr>
          <p:cNvPr id="59" name="直線矢印コネクタ 58"/>
          <p:cNvCxnSpPr/>
          <p:nvPr/>
        </p:nvCxnSpPr>
        <p:spPr>
          <a:xfrm flipV="1">
            <a:off x="4872434" y="1828505"/>
            <a:ext cx="4227110" cy="7147"/>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282082" y="1964086"/>
            <a:ext cx="2338935" cy="461665"/>
          </a:xfrm>
          <a:prstGeom prst="rect">
            <a:avLst/>
          </a:prstGeom>
          <a:noFill/>
        </p:spPr>
        <p:txBody>
          <a:bodyPr wrap="square" rtlCol="0">
            <a:spAutoFit/>
          </a:bodyPr>
          <a:lstStyle/>
          <a:p>
            <a:pPr algn="ctr"/>
            <a:r>
              <a:rPr kumimoji="1" lang="ja-JP" altLang="en-US" sz="1200" dirty="0" smtClean="0"/>
              <a:t>病院プラン等修正・</a:t>
            </a:r>
            <a:endParaRPr kumimoji="1" lang="en-US" altLang="ja-JP" sz="1200" dirty="0" smtClean="0"/>
          </a:p>
          <a:p>
            <a:pPr algn="ctr"/>
            <a:r>
              <a:rPr lang="ja-JP" altLang="en-US" sz="1200" dirty="0" smtClean="0"/>
              <a:t>未報告の場合提出</a:t>
            </a:r>
            <a:endParaRPr kumimoji="1" lang="ja-JP" altLang="en-US" sz="1200" dirty="0"/>
          </a:p>
        </p:txBody>
      </p:sp>
      <p:cxnSp>
        <p:nvCxnSpPr>
          <p:cNvPr id="92" name="直線矢印コネクタ 91"/>
          <p:cNvCxnSpPr/>
          <p:nvPr/>
        </p:nvCxnSpPr>
        <p:spPr>
          <a:xfrm flipV="1">
            <a:off x="2006084" y="4840749"/>
            <a:ext cx="0" cy="213908"/>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683566" y="5054656"/>
            <a:ext cx="1611227" cy="80628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r>
              <a:rPr lang="en-US" altLang="ja-JP" sz="1200" dirty="0" smtClean="0"/>
              <a:t>【</a:t>
            </a:r>
            <a:r>
              <a:rPr lang="ja-JP" altLang="en-US" sz="1200" dirty="0" smtClean="0"/>
              <a:t>病院プラン等</a:t>
            </a:r>
            <a:r>
              <a:rPr lang="en-US" altLang="ja-JP" sz="1200" dirty="0" smtClean="0"/>
              <a:t>】</a:t>
            </a:r>
          </a:p>
          <a:p>
            <a:r>
              <a:rPr lang="ja-JP" altLang="en-US" sz="1200" dirty="0" smtClean="0"/>
              <a:t>未提出医療機関に対する催促（</a:t>
            </a:r>
            <a:r>
              <a:rPr lang="en-US" altLang="ja-JP" sz="1200" dirty="0" smtClean="0"/>
              <a:t>5</a:t>
            </a:r>
            <a:r>
              <a:rPr lang="ja-JP" altLang="en-US" sz="1200" dirty="0" smtClean="0"/>
              <a:t>月</a:t>
            </a:r>
            <a:r>
              <a:rPr lang="en-US" altLang="ja-JP" sz="1200" dirty="0" smtClean="0"/>
              <a:t>17</a:t>
            </a:r>
            <a:r>
              <a:rPr lang="ja-JP" altLang="en-US" sz="1200" dirty="0" smtClean="0"/>
              <a:t>日締め）</a:t>
            </a:r>
            <a:endParaRPr lang="en-US" altLang="ja-JP" sz="1200" dirty="0" smtClean="0"/>
          </a:p>
        </p:txBody>
      </p:sp>
      <p:sp>
        <p:nvSpPr>
          <p:cNvPr id="57" name="正方形/長方形 56"/>
          <p:cNvSpPr/>
          <p:nvPr/>
        </p:nvSpPr>
        <p:spPr>
          <a:xfrm>
            <a:off x="255522" y="6575345"/>
            <a:ext cx="87711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827585" y="1263008"/>
            <a:ext cx="797965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基金による病床転換の活用</a:t>
            </a:r>
            <a:endParaRPr lang="en-US" altLang="ja-JP" dirty="0"/>
          </a:p>
        </p:txBody>
      </p:sp>
      <p:sp>
        <p:nvSpPr>
          <p:cNvPr id="2" name="スライド番号プレースホルダー 1"/>
          <p:cNvSpPr>
            <a:spLocks noGrp="1"/>
          </p:cNvSpPr>
          <p:nvPr>
            <p:ph type="sldNum" sz="quarter" idx="12"/>
          </p:nvPr>
        </p:nvSpPr>
        <p:spPr>
          <a:xfrm>
            <a:off x="6893082" y="6417629"/>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cxnSp>
        <p:nvCxnSpPr>
          <p:cNvPr id="22" name="直線矢印コネクタ 21"/>
          <p:cNvCxnSpPr/>
          <p:nvPr/>
        </p:nvCxnSpPr>
        <p:spPr>
          <a:xfrm>
            <a:off x="3361873" y="3317896"/>
            <a:ext cx="0" cy="3390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3389111" y="3425314"/>
            <a:ext cx="910312" cy="261610"/>
          </a:xfrm>
          <a:prstGeom prst="rect">
            <a:avLst/>
          </a:prstGeom>
          <a:noFill/>
        </p:spPr>
        <p:txBody>
          <a:bodyPr vert="horz" wrap="square" rtlCol="0">
            <a:spAutoFit/>
          </a:bodyPr>
          <a:lstStyle/>
          <a:p>
            <a:pPr algn="ctr"/>
            <a:r>
              <a:rPr lang="ja-JP" altLang="en-US" sz="1100" dirty="0"/>
              <a:t>情報</a:t>
            </a:r>
            <a:r>
              <a:rPr lang="ja-JP" altLang="en-US" sz="1100" dirty="0" smtClean="0"/>
              <a:t>共有</a:t>
            </a:r>
            <a:endParaRPr kumimoji="1" lang="ja-JP" altLang="en-US" sz="1100" dirty="0"/>
          </a:p>
        </p:txBody>
      </p:sp>
      <p:sp>
        <p:nvSpPr>
          <p:cNvPr id="64" name="テキスト ボックス 63"/>
          <p:cNvSpPr txBox="1"/>
          <p:nvPr/>
        </p:nvSpPr>
        <p:spPr>
          <a:xfrm>
            <a:off x="5718910" y="3395957"/>
            <a:ext cx="1224091" cy="261610"/>
          </a:xfrm>
          <a:prstGeom prst="rect">
            <a:avLst/>
          </a:prstGeom>
          <a:noFill/>
        </p:spPr>
        <p:txBody>
          <a:bodyPr vert="horz" wrap="square" rtlCol="0">
            <a:spAutoFit/>
          </a:bodyPr>
          <a:lstStyle/>
          <a:p>
            <a:pPr algn="ctr"/>
            <a:r>
              <a:rPr lang="ja-JP" altLang="en-US" sz="1100" dirty="0" smtClean="0"/>
              <a:t>報告</a:t>
            </a:r>
            <a:endParaRPr kumimoji="1" lang="ja-JP" altLang="en-US" sz="1100" dirty="0"/>
          </a:p>
        </p:txBody>
      </p:sp>
      <p:cxnSp>
        <p:nvCxnSpPr>
          <p:cNvPr id="30" name="直線矢印コネクタ 29"/>
          <p:cNvCxnSpPr/>
          <p:nvPr/>
        </p:nvCxnSpPr>
        <p:spPr>
          <a:xfrm flipV="1">
            <a:off x="6286513" y="3203125"/>
            <a:ext cx="172914" cy="8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343333" y="3416275"/>
            <a:ext cx="8324" cy="3186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872434" y="3236622"/>
            <a:ext cx="353943" cy="501618"/>
          </a:xfrm>
          <a:prstGeom prst="rect">
            <a:avLst/>
          </a:prstGeom>
          <a:noFill/>
        </p:spPr>
        <p:txBody>
          <a:bodyPr vert="eaVert" wrap="square" rtlCol="0">
            <a:spAutoFit/>
          </a:bodyPr>
          <a:lstStyle/>
          <a:p>
            <a:pPr algn="ctr"/>
            <a:r>
              <a:rPr lang="ja-JP" altLang="en-US" sz="1100" dirty="0"/>
              <a:t>報告</a:t>
            </a:r>
            <a:endParaRPr kumimoji="1" lang="ja-JP" altLang="en-US" sz="1100" dirty="0"/>
          </a:p>
        </p:txBody>
      </p:sp>
      <p:sp>
        <p:nvSpPr>
          <p:cNvPr id="35"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(4)2018</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年度スケジュール</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0" name="テキスト ボックス 74"/>
          <p:cNvSpPr txBox="1"/>
          <p:nvPr/>
        </p:nvSpPr>
        <p:spPr>
          <a:xfrm>
            <a:off x="2421063" y="5899930"/>
            <a:ext cx="1163972" cy="70098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100" dirty="0" smtClean="0"/>
              <a:t>【</a:t>
            </a:r>
            <a:r>
              <a:rPr lang="ja-JP" altLang="en-US" sz="1100" dirty="0" smtClean="0"/>
              <a:t>病床機能報告</a:t>
            </a:r>
            <a:r>
              <a:rPr lang="en-US" altLang="ja-JP" sz="1100" dirty="0" smtClean="0"/>
              <a:t>】</a:t>
            </a:r>
          </a:p>
          <a:p>
            <a:pPr algn="ctr"/>
            <a:r>
              <a:rPr lang="ja-JP" altLang="en-US" sz="1200" dirty="0" smtClean="0"/>
              <a:t>厚労省より</a:t>
            </a:r>
            <a:endParaRPr lang="en-US" altLang="ja-JP" sz="1200" dirty="0" smtClean="0"/>
          </a:p>
          <a:p>
            <a:pPr algn="ctr"/>
            <a:r>
              <a:rPr lang="ja-JP" altLang="en-US" sz="1200" dirty="0" smtClean="0"/>
              <a:t>データ提供</a:t>
            </a:r>
            <a:endParaRPr kumimoji="1" lang="ja-JP" altLang="en-US" sz="1200" dirty="0"/>
          </a:p>
        </p:txBody>
      </p:sp>
      <p:sp>
        <p:nvSpPr>
          <p:cNvPr id="42" name="テキスト ボックス 41"/>
          <p:cNvSpPr txBox="1"/>
          <p:nvPr/>
        </p:nvSpPr>
        <p:spPr>
          <a:xfrm>
            <a:off x="683566" y="4505630"/>
            <a:ext cx="2232829" cy="35727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smtClean="0"/>
              <a:t>会議資料作成</a:t>
            </a:r>
            <a:endParaRPr lang="en-US" altLang="ja-JP" sz="1200" dirty="0" smtClean="0"/>
          </a:p>
        </p:txBody>
      </p:sp>
      <p:sp>
        <p:nvSpPr>
          <p:cNvPr id="43" name="テキスト ボックス 42"/>
          <p:cNvSpPr txBox="1"/>
          <p:nvPr/>
        </p:nvSpPr>
        <p:spPr>
          <a:xfrm>
            <a:off x="1967638" y="4840749"/>
            <a:ext cx="910312" cy="261610"/>
          </a:xfrm>
          <a:prstGeom prst="rect">
            <a:avLst/>
          </a:prstGeom>
          <a:noFill/>
        </p:spPr>
        <p:txBody>
          <a:bodyPr vert="horz" wrap="square" rtlCol="0">
            <a:spAutoFit/>
          </a:bodyPr>
          <a:lstStyle/>
          <a:p>
            <a:pPr algn="ctr"/>
            <a:r>
              <a:rPr lang="ja-JP" altLang="en-US" sz="1100" dirty="0" smtClean="0"/>
              <a:t>データ</a:t>
            </a:r>
            <a:r>
              <a:rPr lang="ja-JP" altLang="en-US" sz="1100" dirty="0"/>
              <a:t>反映</a:t>
            </a:r>
            <a:endParaRPr kumimoji="1" lang="ja-JP" altLang="en-US" sz="1100" dirty="0"/>
          </a:p>
        </p:txBody>
      </p:sp>
      <p:sp>
        <p:nvSpPr>
          <p:cNvPr id="47" name="テキスト ボックス 46"/>
          <p:cNvSpPr txBox="1"/>
          <p:nvPr/>
        </p:nvSpPr>
        <p:spPr>
          <a:xfrm>
            <a:off x="3358944" y="4873640"/>
            <a:ext cx="1928286" cy="35727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smtClean="0"/>
              <a:t>会議資料作成</a:t>
            </a:r>
            <a:endParaRPr lang="en-US" altLang="ja-JP" sz="1200" dirty="0" smtClean="0"/>
          </a:p>
        </p:txBody>
      </p:sp>
      <p:cxnSp>
        <p:nvCxnSpPr>
          <p:cNvPr id="48" name="直線矢印コネクタ 47"/>
          <p:cNvCxnSpPr/>
          <p:nvPr/>
        </p:nvCxnSpPr>
        <p:spPr>
          <a:xfrm flipV="1">
            <a:off x="2793057" y="3415756"/>
            <a:ext cx="0" cy="1083807"/>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05679" y="3870329"/>
            <a:ext cx="910312" cy="261610"/>
          </a:xfrm>
          <a:prstGeom prst="rect">
            <a:avLst/>
          </a:prstGeom>
          <a:noFill/>
        </p:spPr>
        <p:txBody>
          <a:bodyPr vert="horz" wrap="square" rtlCol="0">
            <a:spAutoFit/>
          </a:bodyPr>
          <a:lstStyle/>
          <a:p>
            <a:pPr algn="ctr"/>
            <a:r>
              <a:rPr lang="ja-JP" altLang="en-US" sz="1100" dirty="0" smtClean="0"/>
              <a:t>資料</a:t>
            </a:r>
            <a:r>
              <a:rPr lang="ja-JP" altLang="en-US" sz="1100" dirty="0"/>
              <a:t>提供</a:t>
            </a:r>
            <a:endParaRPr kumimoji="1" lang="ja-JP" altLang="en-US" sz="1100" dirty="0"/>
          </a:p>
        </p:txBody>
      </p:sp>
      <p:cxnSp>
        <p:nvCxnSpPr>
          <p:cNvPr id="51" name="直線矢印コネクタ 50"/>
          <p:cNvCxnSpPr/>
          <p:nvPr/>
        </p:nvCxnSpPr>
        <p:spPr>
          <a:xfrm flipV="1">
            <a:off x="3491880" y="5242627"/>
            <a:ext cx="0" cy="674377"/>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640827" y="5457797"/>
            <a:ext cx="910312" cy="261610"/>
          </a:xfrm>
          <a:prstGeom prst="rect">
            <a:avLst/>
          </a:prstGeom>
          <a:noFill/>
        </p:spPr>
        <p:txBody>
          <a:bodyPr vert="horz" wrap="square" rtlCol="0">
            <a:spAutoFit/>
          </a:bodyPr>
          <a:lstStyle/>
          <a:p>
            <a:pPr algn="ctr"/>
            <a:r>
              <a:rPr lang="ja-JP" altLang="en-US" sz="1100" dirty="0" smtClean="0"/>
              <a:t>データ</a:t>
            </a:r>
            <a:r>
              <a:rPr lang="ja-JP" altLang="en-US" sz="1100" dirty="0"/>
              <a:t>反映</a:t>
            </a:r>
            <a:endParaRPr kumimoji="1" lang="ja-JP" altLang="en-US" sz="1100" dirty="0"/>
          </a:p>
        </p:txBody>
      </p:sp>
      <p:cxnSp>
        <p:nvCxnSpPr>
          <p:cNvPr id="53" name="直線矢印コネクタ 52"/>
          <p:cNvCxnSpPr/>
          <p:nvPr/>
        </p:nvCxnSpPr>
        <p:spPr>
          <a:xfrm flipV="1">
            <a:off x="5170741" y="4223939"/>
            <a:ext cx="0" cy="667662"/>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228890" y="4425538"/>
            <a:ext cx="910312" cy="261610"/>
          </a:xfrm>
          <a:prstGeom prst="rect">
            <a:avLst/>
          </a:prstGeom>
          <a:noFill/>
        </p:spPr>
        <p:txBody>
          <a:bodyPr vert="horz" wrap="square" rtlCol="0">
            <a:spAutoFit/>
          </a:bodyPr>
          <a:lstStyle/>
          <a:p>
            <a:pPr algn="ctr"/>
            <a:r>
              <a:rPr lang="ja-JP" altLang="en-US" sz="1100" dirty="0" smtClean="0"/>
              <a:t>資料</a:t>
            </a:r>
            <a:r>
              <a:rPr lang="ja-JP" altLang="en-US" sz="1100" dirty="0"/>
              <a:t>提供</a:t>
            </a:r>
            <a:endParaRPr kumimoji="1" lang="ja-JP" altLang="en-US" sz="1100" dirty="0"/>
          </a:p>
        </p:txBody>
      </p:sp>
      <p:sp>
        <p:nvSpPr>
          <p:cNvPr id="14" name="角丸四角形 13"/>
          <p:cNvSpPr/>
          <p:nvPr/>
        </p:nvSpPr>
        <p:spPr>
          <a:xfrm>
            <a:off x="5041238" y="3623173"/>
            <a:ext cx="1243192" cy="600766"/>
          </a:xfrm>
          <a:prstGeom prst="roundRect">
            <a:avLst/>
          </a:prstGeom>
          <a:solidFill>
            <a:schemeClr val="accent6">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③</a:t>
            </a:r>
            <a:r>
              <a:rPr lang="ja-JP" altLang="en-US" sz="1200" b="1" dirty="0">
                <a:solidFill>
                  <a:schemeClr val="tx1"/>
                </a:solidFill>
              </a:rPr>
              <a:t>病院</a:t>
            </a:r>
            <a:r>
              <a:rPr lang="ja-JP" altLang="en-US" sz="1200" b="1" dirty="0" smtClean="0">
                <a:solidFill>
                  <a:schemeClr val="tx1"/>
                </a:solidFill>
              </a:rPr>
              <a:t>連絡会</a:t>
            </a:r>
            <a:endParaRPr lang="en-US" altLang="ja-JP" sz="1200" b="1" dirty="0" smtClean="0">
              <a:solidFill>
                <a:schemeClr val="tx1"/>
              </a:solidFill>
            </a:endParaRPr>
          </a:p>
          <a:p>
            <a:pPr algn="ctr"/>
            <a:r>
              <a:rPr lang="ja-JP" altLang="en-US" sz="1000" b="1" dirty="0" smtClean="0">
                <a:solidFill>
                  <a:schemeClr val="tx1"/>
                </a:solidFill>
              </a:rPr>
              <a:t>（グループ別討議）</a:t>
            </a:r>
            <a:endParaRPr lang="en-US" altLang="ja-JP" sz="1000" b="1" dirty="0" smtClean="0">
              <a:solidFill>
                <a:schemeClr val="tx1"/>
              </a:solidFill>
            </a:endParaRPr>
          </a:p>
        </p:txBody>
      </p:sp>
      <p:sp>
        <p:nvSpPr>
          <p:cNvPr id="38" name="角丸四角形 37"/>
          <p:cNvSpPr/>
          <p:nvPr/>
        </p:nvSpPr>
        <p:spPr>
          <a:xfrm>
            <a:off x="2605835" y="2996952"/>
            <a:ext cx="1258120" cy="428362"/>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①医療・病床</a:t>
            </a:r>
            <a:endParaRPr lang="en-US" altLang="ja-JP" sz="1200" dirty="0" smtClean="0">
              <a:solidFill>
                <a:schemeClr val="tx1"/>
              </a:solidFill>
            </a:endParaRPr>
          </a:p>
          <a:p>
            <a:pPr algn="ctr"/>
            <a:r>
              <a:rPr lang="ja-JP" altLang="en-US" sz="1200" dirty="0" smtClean="0">
                <a:solidFill>
                  <a:schemeClr val="tx1"/>
                </a:solidFill>
              </a:rPr>
              <a:t>懇話会</a:t>
            </a:r>
            <a:endParaRPr lang="en-US" altLang="ja-JP" sz="1200" dirty="0" smtClean="0">
              <a:solidFill>
                <a:schemeClr val="tx1"/>
              </a:solidFill>
            </a:endParaRPr>
          </a:p>
        </p:txBody>
      </p:sp>
      <p:cxnSp>
        <p:nvCxnSpPr>
          <p:cNvPr id="56" name="直線矢印コネクタ 55"/>
          <p:cNvCxnSpPr/>
          <p:nvPr/>
        </p:nvCxnSpPr>
        <p:spPr>
          <a:xfrm flipV="1">
            <a:off x="4519197" y="2801976"/>
            <a:ext cx="19402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3284942" y="2593742"/>
            <a:ext cx="1258120" cy="381297"/>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在宅医療</a:t>
            </a:r>
            <a:endParaRPr lang="en-US" altLang="ja-JP" sz="1200" dirty="0" smtClean="0">
              <a:solidFill>
                <a:schemeClr val="tx1"/>
              </a:solidFill>
            </a:endParaRPr>
          </a:p>
          <a:p>
            <a:pPr algn="ctr"/>
            <a:r>
              <a:rPr lang="ja-JP" altLang="en-US" sz="1200" dirty="0" smtClean="0">
                <a:solidFill>
                  <a:schemeClr val="tx1"/>
                </a:solidFill>
              </a:rPr>
              <a:t>懇話会</a:t>
            </a:r>
            <a:endParaRPr lang="en-US" altLang="ja-JP" sz="1200" dirty="0" smtClean="0">
              <a:solidFill>
                <a:schemeClr val="tx1"/>
              </a:solidFill>
            </a:endParaRPr>
          </a:p>
        </p:txBody>
      </p:sp>
      <p:sp>
        <p:nvSpPr>
          <p:cNvPr id="62" name="テキスト ボックス 61"/>
          <p:cNvSpPr txBox="1"/>
          <p:nvPr/>
        </p:nvSpPr>
        <p:spPr>
          <a:xfrm>
            <a:off x="4747851" y="2540366"/>
            <a:ext cx="1224091" cy="261610"/>
          </a:xfrm>
          <a:prstGeom prst="rect">
            <a:avLst/>
          </a:prstGeom>
          <a:noFill/>
        </p:spPr>
        <p:txBody>
          <a:bodyPr vert="horz" wrap="square" rtlCol="0">
            <a:spAutoFit/>
          </a:bodyPr>
          <a:lstStyle/>
          <a:p>
            <a:pPr algn="ctr"/>
            <a:r>
              <a:rPr lang="ja-JP" altLang="en-US" sz="1100" dirty="0" smtClean="0"/>
              <a:t>報告</a:t>
            </a:r>
            <a:endParaRPr kumimoji="1" lang="ja-JP" altLang="en-US" sz="1100" dirty="0"/>
          </a:p>
        </p:txBody>
      </p:sp>
      <p:sp>
        <p:nvSpPr>
          <p:cNvPr id="65" name="角丸四角形 64"/>
          <p:cNvSpPr/>
          <p:nvPr/>
        </p:nvSpPr>
        <p:spPr>
          <a:xfrm>
            <a:off x="4603138" y="1187326"/>
            <a:ext cx="2705166" cy="428361"/>
          </a:xfrm>
          <a:prstGeom prst="roundRect">
            <a:avLst>
              <a:gd name="adj" fmla="val 1928"/>
            </a:avLst>
          </a:prstGeom>
          <a:solidFill>
            <a:schemeClr val="tx2">
              <a:lumMod val="60000"/>
              <a:lumOff val="40000"/>
            </a:schemeClr>
          </a:solidFill>
          <a:ln>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平成</a:t>
            </a:r>
            <a:r>
              <a:rPr lang="en-US" altLang="ja-JP" sz="1200" dirty="0" smtClean="0">
                <a:solidFill>
                  <a:schemeClr val="bg1"/>
                </a:solidFill>
              </a:rPr>
              <a:t>30</a:t>
            </a:r>
            <a:r>
              <a:rPr lang="ja-JP" altLang="en-US" sz="1200" dirty="0" smtClean="0">
                <a:solidFill>
                  <a:schemeClr val="bg1"/>
                </a:solidFill>
              </a:rPr>
              <a:t>年度病床機能報告</a:t>
            </a:r>
            <a:endParaRPr lang="en-US" altLang="ja-JP" sz="1200" dirty="0" smtClean="0">
              <a:solidFill>
                <a:schemeClr val="bg1"/>
              </a:solidFill>
            </a:endParaRPr>
          </a:p>
        </p:txBody>
      </p:sp>
      <p:cxnSp>
        <p:nvCxnSpPr>
          <p:cNvPr id="66" name="直線矢印コネクタ 65"/>
          <p:cNvCxnSpPr/>
          <p:nvPr/>
        </p:nvCxnSpPr>
        <p:spPr>
          <a:xfrm flipH="1">
            <a:off x="4777642" y="2424207"/>
            <a:ext cx="29793" cy="24673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7205578" y="1997390"/>
            <a:ext cx="1749850" cy="428361"/>
          </a:xfrm>
          <a:prstGeom prst="roundRect">
            <a:avLst>
              <a:gd name="adj" fmla="val 1928"/>
            </a:avLst>
          </a:prstGeom>
          <a:solidFill>
            <a:schemeClr val="tx2">
              <a:lumMod val="60000"/>
              <a:lumOff val="40000"/>
            </a:schemeClr>
          </a:solidFill>
          <a:ln>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医療機関情報システム</a:t>
            </a:r>
            <a:r>
              <a:rPr lang="ja-JP" altLang="en-US" sz="1200" dirty="0" smtClean="0">
                <a:solidFill>
                  <a:schemeClr val="bg1"/>
                </a:solidFill>
              </a:rPr>
              <a:t>調査</a:t>
            </a:r>
            <a:endParaRPr lang="en-US" altLang="ja-JP" sz="1200" dirty="0" smtClean="0">
              <a:solidFill>
                <a:schemeClr val="bg1"/>
              </a:solidFill>
            </a:endParaRPr>
          </a:p>
        </p:txBody>
      </p:sp>
    </p:spTree>
    <p:extLst>
      <p:ext uri="{BB962C8B-B14F-4D97-AF65-F5344CB8AC3E}">
        <p14:creationId xmlns:p14="http://schemas.microsoft.com/office/powerpoint/2010/main" val="380308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smtClean="0"/>
              <a:t>※</a:t>
            </a:r>
            <a:r>
              <a:rPr kumimoji="1" lang="ja-JP" altLang="en-US" sz="1100" dirty="0" smtClean="0"/>
              <a:t>２：</a:t>
            </a:r>
            <a:r>
              <a:rPr lang="ja-JP" altLang="en-US" sz="1100" dirty="0" smtClean="0"/>
              <a:t>国</a:t>
            </a:r>
            <a:r>
              <a:rPr lang="ja-JP" altLang="en-US" sz="1100" dirty="0"/>
              <a:t>（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r>
              <a:rPr lang="ja-JP" altLang="en-US" sz="1100" dirty="0" smtClean="0"/>
              <a:t>。</a:t>
            </a:r>
            <a:endParaRPr lang="en-US" altLang="ja-JP" sz="1100" dirty="0" smtClean="0"/>
          </a:p>
        </p:txBody>
      </p:sp>
      <p:sp>
        <p:nvSpPr>
          <p:cNvPr id="7"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会議等で取り扱う事項</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smtClean="0"/>
              <a:t>：病院の出席による説明、〇</a:t>
            </a:r>
            <a:r>
              <a:rPr lang="ja-JP" altLang="en-US" sz="1200" dirty="0"/>
              <a:t>：事務局等説明　　　</a:t>
            </a:r>
            <a:r>
              <a:rPr kumimoji="1" lang="ja-JP" altLang="en-US" sz="1200" dirty="0" smtClean="0"/>
              <a:t>　　　</a:t>
            </a:r>
            <a:endParaRPr kumimoji="1" lang="en-US" altLang="ja-JP" sz="1200" dirty="0" smtClean="0"/>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36214313"/>
              </p:ext>
            </p:extLst>
          </p:nvPr>
        </p:nvGraphicFramePr>
        <p:xfrm>
          <a:off x="321507" y="1196753"/>
          <a:ext cx="8444499" cy="4176464"/>
        </p:xfrm>
        <a:graphic>
          <a:graphicData uri="http://schemas.openxmlformats.org/drawingml/2006/table">
            <a:tbl>
              <a:tblPr>
                <a:tableStyleId>{BC89EF96-8CEA-46FF-86C4-4CE0E7609802}</a:tableStyleId>
              </a:tblPr>
              <a:tblGrid>
                <a:gridCol w="5297243"/>
                <a:gridCol w="1237484"/>
                <a:gridCol w="954886"/>
                <a:gridCol w="954886"/>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a:t>
                      </a:r>
                      <a:r>
                        <a:rPr lang="zh-TW" altLang="en-US" sz="1100" u="none" strike="noStrike" dirty="0" smtClean="0">
                          <a:effectLst/>
                          <a:latin typeface="ＭＳ Ｐゴシック" panose="020B0600070205080204" pitchFamily="50" charset="-128"/>
                          <a:ea typeface="ＭＳ Ｐゴシック" panose="020B0600070205080204" pitchFamily="50" charset="-128"/>
                        </a:rPr>
                        <a:t>議会</a:t>
                      </a:r>
                      <a:r>
                        <a:rPr lang="ja-JP" altLang="en-US" sz="1100" u="none" strike="noStrike" dirty="0" smtClean="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r>
              <a:tr h="476808">
                <a:tc>
                  <a:txBody>
                    <a:bodyPr/>
                    <a:lstStyle/>
                    <a:p>
                      <a:pPr algn="l" rtl="0" fontAlgn="ctr"/>
                      <a:r>
                        <a:rPr lang="ja-JP" altLang="en-US" sz="1400" u="none" strike="noStrike" dirty="0" smtClean="0">
                          <a:effectLst/>
                        </a:rPr>
                        <a:t>　地域</a:t>
                      </a:r>
                      <a:r>
                        <a:rPr lang="ja-JP" altLang="en-US" sz="1400" u="none" strike="noStrike" dirty="0">
                          <a:effectLst/>
                        </a:rPr>
                        <a:t>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tr>
              <a:tr h="369142">
                <a:tc>
                  <a:txBody>
                    <a:bodyPr/>
                    <a:lstStyle/>
                    <a:p>
                      <a:pPr algn="l" rtl="0" fontAlgn="ctr"/>
                      <a:r>
                        <a:rPr lang="ja-JP" altLang="en-US" sz="1400" u="none" strike="noStrike" dirty="0" smtClean="0">
                          <a:effectLst/>
                        </a:rPr>
                        <a:t>　地域</a:t>
                      </a:r>
                      <a:r>
                        <a:rPr lang="ja-JP" altLang="en-US" sz="1400" u="none" strike="noStrike" dirty="0">
                          <a:effectLst/>
                        </a:rPr>
                        <a:t>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smtClean="0">
                          <a:effectLst/>
                        </a:rPr>
                        <a:t>◎</a:t>
                      </a:r>
                      <a:r>
                        <a:rPr lang="ja-JP" altLang="en-US" sz="1200" u="none" strike="noStrike" dirty="0">
                          <a:effectLst/>
                        </a:rPr>
                        <a:t/>
                      </a:r>
                      <a:br>
                        <a:rPr lang="ja-JP" altLang="en-US" sz="1200" u="none" strike="noStrike" dirty="0">
                          <a:effectLst/>
                        </a:rPr>
                      </a:br>
                      <a:r>
                        <a:rPr lang="ja-JP" altLang="en-US" sz="1200" u="none" strike="noStrike" dirty="0">
                          <a:effectLst/>
                        </a:rPr>
                        <a:t>（</a:t>
                      </a:r>
                      <a:r>
                        <a:rPr lang="en-US" altLang="ja-JP" sz="1200" u="none" strike="noStrike" dirty="0" smtClean="0">
                          <a:effectLst/>
                        </a:rPr>
                        <a:t>※</a:t>
                      </a:r>
                      <a:r>
                        <a:rPr lang="ja-JP" altLang="en-US" sz="1200" u="none" strike="noStrike" dirty="0" smtClean="0">
                          <a:effectLst/>
                        </a:rPr>
                        <a:t>１）</a:t>
                      </a:r>
                      <a:endParaRPr lang="ja-JP" altLang="en-US" sz="1200" b="0" i="0" u="none" strike="noStrike" dirty="0">
                        <a:solidFill>
                          <a:srgbClr val="000000"/>
                        </a:solidFill>
                        <a:effectLst/>
                        <a:latin typeface="ＭＳ Ｐゴシック"/>
                      </a:endParaRPr>
                    </a:p>
                  </a:txBody>
                  <a:tcPr marL="0" marR="0" marT="0" marB="0" anchor="ctr"/>
                </a:tc>
              </a:tr>
              <a:tr h="341086">
                <a:tc>
                  <a:txBody>
                    <a:bodyPr/>
                    <a:lstStyle/>
                    <a:p>
                      <a:pPr algn="l" rtl="0" fontAlgn="ctr"/>
                      <a:r>
                        <a:rPr lang="ja-JP" altLang="en-US" sz="1400" u="none" strike="noStrike" dirty="0" smtClean="0">
                          <a:effectLst/>
                        </a:rPr>
                        <a:t>　特定</a:t>
                      </a:r>
                      <a:r>
                        <a:rPr lang="ja-JP" altLang="en-US" sz="1400" u="none" strike="noStrike" dirty="0">
                          <a:effectLst/>
                        </a:rPr>
                        <a:t>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9142">
                <a:tc>
                  <a:txBody>
                    <a:bodyPr/>
                    <a:lstStyle/>
                    <a:p>
                      <a:pPr algn="l" rtl="0" fontAlgn="ctr"/>
                      <a:r>
                        <a:rPr lang="ja-JP" altLang="en-US" sz="1400" u="none" strike="noStrike" dirty="0" smtClean="0">
                          <a:effectLst/>
                        </a:rPr>
                        <a:t>　二次</a:t>
                      </a:r>
                      <a:r>
                        <a:rPr lang="ja-JP" altLang="en-US" sz="1400" u="none" strike="noStrike" dirty="0">
                          <a:effectLst/>
                        </a:rPr>
                        <a:t>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9142">
                <a:tc>
                  <a:txBody>
                    <a:bodyPr/>
                    <a:lstStyle/>
                    <a:p>
                      <a:pPr algn="l" rtl="0" fontAlgn="ctr"/>
                      <a:r>
                        <a:rPr lang="ja-JP" altLang="en-US" sz="1400" u="none" strike="noStrike" dirty="0" smtClean="0">
                          <a:effectLst/>
                        </a:rPr>
                        <a:t>　公的</a:t>
                      </a:r>
                      <a:r>
                        <a:rPr lang="ja-JP" altLang="en-US" sz="1400" u="none" strike="noStrike" dirty="0">
                          <a:effectLst/>
                        </a:rPr>
                        <a:t>医療機関</a:t>
                      </a:r>
                      <a:r>
                        <a:rPr lang="ja-JP" altLang="en-US" sz="1400" u="none" strike="noStrike" dirty="0" smtClean="0">
                          <a:effectLst/>
                        </a:rPr>
                        <a:t>等</a:t>
                      </a:r>
                      <a:r>
                        <a:rPr lang="en-US" altLang="ja-JP" sz="1400" u="none" strike="noStrike" dirty="0" smtClean="0">
                          <a:effectLst/>
                        </a:rPr>
                        <a:t>※</a:t>
                      </a:r>
                      <a:r>
                        <a:rPr lang="ja-JP" altLang="en-US" sz="1400" u="none" strike="noStrike" dirty="0" smtClean="0">
                          <a:effectLst/>
                        </a:rPr>
                        <a:t>２の</a:t>
                      </a:r>
                      <a:r>
                        <a:rPr lang="ja-JP" altLang="en-US" sz="1400" u="none" strike="noStrike" dirty="0">
                          <a:effectLst/>
                        </a:rPr>
                        <a:t>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9142">
                <a:tc>
                  <a:txBody>
                    <a:bodyPr/>
                    <a:lstStyle/>
                    <a:p>
                      <a:pPr algn="l" rtl="0" fontAlgn="ctr"/>
                      <a:r>
                        <a:rPr lang="ja-JP" altLang="en-US" sz="1400" u="none" strike="noStrike" dirty="0" smtClean="0">
                          <a:effectLst/>
                        </a:rPr>
                        <a:t>　有</a:t>
                      </a:r>
                      <a:r>
                        <a:rPr lang="ja-JP" altLang="en-US" sz="1400" u="none" strike="noStrike" dirty="0">
                          <a:effectLst/>
                        </a:rPr>
                        <a:t>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74528">
                <a:tc>
                  <a:txBody>
                    <a:bodyPr/>
                    <a:lstStyle/>
                    <a:p>
                      <a:pPr algn="l" rtl="0" fontAlgn="ctr"/>
                      <a:r>
                        <a:rPr lang="ja-JP" altLang="en-US" sz="1400" u="none" strike="noStrike" dirty="0" smtClean="0">
                          <a:effectLst/>
                        </a:rPr>
                        <a:t>　病院</a:t>
                      </a:r>
                      <a:r>
                        <a:rPr lang="ja-JP" altLang="en-US" sz="1400" u="none" strike="noStrike" dirty="0">
                          <a:effectLst/>
                        </a:rPr>
                        <a:t>の開設者変更</a:t>
                      </a:r>
                    </a:p>
                    <a:p>
                      <a:pPr algn="l" rtl="0" fontAlgn="ctr"/>
                      <a:r>
                        <a:rPr lang="ja-JP" altLang="en-US" sz="1400" u="none" strike="noStrike" dirty="0" smtClean="0">
                          <a:effectLst/>
                        </a:rPr>
                        <a:t>　　</a:t>
                      </a:r>
                      <a:r>
                        <a:rPr lang="ja-JP" altLang="en-US" sz="1200" u="none" strike="noStrike" dirty="0" smtClean="0">
                          <a:effectLst/>
                        </a:rPr>
                        <a:t>病院</a:t>
                      </a:r>
                      <a:r>
                        <a:rPr lang="ja-JP" altLang="en-US" sz="1200" u="none" strike="noStrike" dirty="0">
                          <a:effectLst/>
                        </a:rPr>
                        <a:t>再編（公立病院を除く）をはじめ病院が担う役割</a:t>
                      </a:r>
                      <a:r>
                        <a:rPr lang="ja-JP" altLang="en-US" sz="1200" u="none" strike="noStrike" dirty="0" smtClean="0">
                          <a:effectLst/>
                        </a:rPr>
                        <a:t>が</a:t>
                      </a:r>
                      <a:endParaRPr lang="en-US" altLang="ja-JP" sz="1200" u="none" strike="noStrike" dirty="0" smtClean="0">
                        <a:effectLst/>
                      </a:endParaRPr>
                    </a:p>
                    <a:p>
                      <a:pPr algn="l" rtl="0" fontAlgn="ctr"/>
                      <a:r>
                        <a:rPr lang="ja-JP" altLang="en-US" sz="1200" u="none" strike="noStrike" dirty="0" smtClean="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smtClean="0">
                          <a:effectLst/>
                        </a:rPr>
                        <a:t>◎</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rPr>
                        <a:t>懇話会で説明した場合、調整会議は、事務局からの報告で可</a:t>
                      </a:r>
                      <a:endParaRPr lang="ja-JP" altLang="en-US" sz="1000" b="0" i="0" u="none" strike="noStrike" dirty="0" smtClean="0">
                        <a:solidFill>
                          <a:srgbClr val="000000"/>
                        </a:solidFill>
                        <a:effectLst/>
                        <a:latin typeface="ＭＳ Ｐゴシック"/>
                      </a:endParaRPr>
                    </a:p>
                  </a:txBody>
                  <a:tcPr marL="0" marR="0" marT="0" marB="0" anchor="ctr"/>
                </a:tc>
                <a:tc hMerge="1">
                  <a:txBody>
                    <a:bodyPr/>
                    <a:lstStyle/>
                    <a:p>
                      <a:endParaRPr kumimoji="1" lang="ja-JP" altLang="en-US" dirty="0"/>
                    </a:p>
                  </a:txBody>
                  <a:tcPr/>
                </a:tc>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smtClean="0">
                <a:solidFill>
                  <a:srgbClr val="000000"/>
                </a:solidFill>
              </a:rPr>
              <a:t>開設等に関する</a:t>
            </a:r>
            <a:r>
              <a:rPr lang="ja-JP" altLang="en-US" sz="1600" dirty="0">
                <a:solidFill>
                  <a:srgbClr val="000000"/>
                </a:solidFill>
              </a:rPr>
              <a:t>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smtClean="0"/>
              <a:t>※</a:t>
            </a:r>
            <a:r>
              <a:rPr lang="ja-JP" altLang="en-US" sz="1100" dirty="0"/>
              <a:t>１：病院等の出席による説明が望ましい。</a:t>
            </a:r>
            <a:endParaRPr lang="en-US" altLang="ja-JP" sz="1100" dirty="0" smtClean="0"/>
          </a:p>
        </p:txBody>
      </p:sp>
    </p:spTree>
    <p:extLst>
      <p:ext uri="{BB962C8B-B14F-4D97-AF65-F5344CB8AC3E}">
        <p14:creationId xmlns:p14="http://schemas.microsoft.com/office/powerpoint/2010/main" val="649559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会議等で取り扱う事項</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810730176"/>
              </p:ext>
            </p:extLst>
          </p:nvPr>
        </p:nvGraphicFramePr>
        <p:xfrm>
          <a:off x="467544" y="1412776"/>
          <a:ext cx="8352927" cy="3844651"/>
        </p:xfrm>
        <a:graphic>
          <a:graphicData uri="http://schemas.openxmlformats.org/drawingml/2006/table">
            <a:tbl>
              <a:tblPr>
                <a:tableStyleId>{BC89EF96-8CEA-46FF-86C4-4CE0E7609802}</a:tableStyleId>
              </a:tblPr>
              <a:tblGrid>
                <a:gridCol w="3626293"/>
                <a:gridCol w="1439444"/>
                <a:gridCol w="1110724"/>
                <a:gridCol w="1110724"/>
                <a:gridCol w="1065742"/>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a:t>
                      </a:r>
                      <a:r>
                        <a:rPr lang="zh-TW" altLang="en-US" sz="1100" u="none" strike="noStrike" dirty="0" smtClean="0">
                          <a:effectLst/>
                          <a:latin typeface="ＭＳ Ｐゴシック" panose="020B0600070205080204" pitchFamily="50" charset="-128"/>
                          <a:ea typeface="ＭＳ Ｐゴシック" panose="020B0600070205080204" pitchFamily="50" charset="-128"/>
                        </a:rPr>
                        <a:t>議会</a:t>
                      </a:r>
                      <a:r>
                        <a:rPr lang="ja-JP" altLang="en-US" sz="1100" u="none" strike="noStrike" dirty="0" smtClean="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r>
              <a:tr h="786738">
                <a:tc>
                  <a:txBody>
                    <a:bodyPr/>
                    <a:lstStyle/>
                    <a:p>
                      <a:pPr algn="l" rtl="0" fontAlgn="ctr"/>
                      <a:r>
                        <a:rPr lang="ja-JP" altLang="en-US" sz="1400" u="none" strike="noStrike" dirty="0" smtClean="0">
                          <a:effectLst/>
                        </a:rPr>
                        <a:t>　</a:t>
                      </a:r>
                      <a:r>
                        <a:rPr lang="en-US" altLang="ja-JP" sz="1400" u="none" strike="noStrike" dirty="0" smtClean="0">
                          <a:effectLst/>
                        </a:rPr>
                        <a:t>2025</a:t>
                      </a:r>
                      <a:r>
                        <a:rPr lang="ja-JP" altLang="en-US" sz="1400" u="none" strike="noStrike" dirty="0">
                          <a:effectLst/>
                        </a:rPr>
                        <a:t>年（まで）に各病院が検討して</a:t>
                      </a:r>
                      <a:r>
                        <a:rPr lang="ja-JP" altLang="en-US" sz="1400" u="none" strike="noStrike" dirty="0" smtClean="0">
                          <a:effectLst/>
                        </a:rPr>
                        <a:t>いる</a:t>
                      </a:r>
                      <a:endParaRPr lang="en-US" altLang="ja-JP" sz="1400" u="none" strike="noStrike" dirty="0" smtClean="0">
                        <a:effectLst/>
                      </a:endParaRPr>
                    </a:p>
                    <a:p>
                      <a:pPr algn="l" rtl="0" fontAlgn="ctr"/>
                      <a:r>
                        <a:rPr lang="ja-JP" altLang="en-US" sz="1400" u="none" strike="noStrike" dirty="0" smtClean="0">
                          <a:effectLst/>
                        </a:rPr>
                        <a:t>　医療</a:t>
                      </a:r>
                      <a:r>
                        <a:rPr lang="ja-JP" altLang="en-US" sz="1400" u="none" strike="noStrike" dirty="0">
                          <a:effectLst/>
                        </a:rPr>
                        <a:t>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a:t>
                      </a:r>
                      <a:r>
                        <a:rPr lang="ja-JP" altLang="en-US" sz="1100" u="none" strike="noStrike" dirty="0" smtClean="0">
                          <a:effectLst/>
                        </a:rPr>
                        <a:t>過剰な病床への転換への中止への命令（公的医療</a:t>
                      </a:r>
                      <a:endParaRPr lang="en-US" altLang="ja-JP" sz="110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rPr>
                        <a:t>　　　機関等）又は要請（民間医療機関）についての検討</a:t>
                      </a:r>
                      <a:endParaRPr lang="en-US" altLang="ja-JP" sz="110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　　　</a:t>
                      </a:r>
                      <a:r>
                        <a:rPr lang="en-US" altLang="ja-JP" sz="1100" b="0" i="0" u="none" strike="noStrike" dirty="0" smtClean="0">
                          <a:solidFill>
                            <a:srgbClr val="000000"/>
                          </a:solidFill>
                          <a:effectLst/>
                          <a:latin typeface="ＭＳ Ｐゴシック"/>
                        </a:rPr>
                        <a:t>【</a:t>
                      </a:r>
                      <a:r>
                        <a:rPr lang="ja-JP" altLang="en-US" sz="1100" b="0" i="0" u="none" strike="noStrike" dirty="0" smtClean="0">
                          <a:solidFill>
                            <a:srgbClr val="000000"/>
                          </a:solidFill>
                          <a:effectLst/>
                          <a:latin typeface="ＭＳ Ｐゴシック"/>
                        </a:rPr>
                        <a:t>医療法第</a:t>
                      </a:r>
                      <a:r>
                        <a:rPr lang="en-US" altLang="ja-JP" sz="1100" b="0" i="0" u="none" strike="noStrike" dirty="0" smtClean="0">
                          <a:solidFill>
                            <a:srgbClr val="000000"/>
                          </a:solidFill>
                          <a:effectLst/>
                          <a:latin typeface="ＭＳ Ｐゴシック"/>
                        </a:rPr>
                        <a:t>30</a:t>
                      </a:r>
                      <a:r>
                        <a:rPr lang="ja-JP" altLang="en-US" sz="1100" b="0" i="0" u="none" strike="noStrike" dirty="0" smtClean="0">
                          <a:solidFill>
                            <a:srgbClr val="000000"/>
                          </a:solidFill>
                          <a:effectLst/>
                          <a:latin typeface="ＭＳ Ｐゴシック"/>
                        </a:rPr>
                        <a:t>条の</a:t>
                      </a:r>
                      <a:r>
                        <a:rPr lang="en-US" altLang="ja-JP" sz="1100" b="0" i="0" u="none" strike="noStrike" dirty="0" smtClean="0">
                          <a:solidFill>
                            <a:srgbClr val="000000"/>
                          </a:solidFill>
                          <a:effectLst/>
                          <a:latin typeface="ＭＳ Ｐゴシック"/>
                        </a:rPr>
                        <a:t>15</a:t>
                      </a:r>
                      <a:r>
                        <a:rPr lang="ja-JP" altLang="en-US" sz="1100" b="0" i="0" u="none" strike="noStrike" dirty="0" smtClean="0">
                          <a:solidFill>
                            <a:srgbClr val="000000"/>
                          </a:solidFill>
                          <a:effectLst/>
                          <a:latin typeface="ＭＳ Ｐゴシック"/>
                        </a:rPr>
                        <a:t>に基づく知事権限</a:t>
                      </a:r>
                      <a:r>
                        <a:rPr lang="en-US" altLang="ja-JP" sz="1100" b="0" i="0" u="none" strike="noStrike" dirty="0" smtClean="0">
                          <a:solidFill>
                            <a:srgbClr val="000000"/>
                          </a:solidFill>
                          <a:effectLst/>
                          <a:latin typeface="ＭＳ Ｐゴシック"/>
                        </a:rPr>
                        <a:t>】</a:t>
                      </a:r>
                      <a:endParaRPr lang="ja-JP" altLang="en-US" sz="1100" b="0" i="0" u="none" strike="noStrike" dirty="0" smtClean="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審議　○</a:t>
                      </a:r>
                      <a:endParaRPr lang="ja-JP" altLang="en-US" sz="1400" b="0" i="0" u="none" strike="noStrike" dirty="0" smtClean="0">
                        <a:solidFill>
                          <a:srgbClr val="000000"/>
                        </a:solidFill>
                        <a:effectLst/>
                        <a:latin typeface="ＭＳ Ｐゴシック"/>
                      </a:endParaRPr>
                    </a:p>
                  </a:txBody>
                  <a:tcPr marL="0" marR="0" marT="0" marB="0" anchor="ctr"/>
                </a:tc>
                <a:tc>
                  <a:txBody>
                    <a:bodyPr/>
                    <a:lstStyle/>
                    <a:p>
                      <a:pPr algn="ctr" fontAlgn="b"/>
                      <a:r>
                        <a:rPr lang="ja-JP" altLang="en-US" sz="1400" u="none" strike="noStrike" dirty="0" smtClean="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r>
              <a:tr h="607536">
                <a:tc>
                  <a:txBody>
                    <a:bodyPr/>
                    <a:lstStyle/>
                    <a:p>
                      <a:pPr algn="just" rtl="0" fontAlgn="ctr"/>
                      <a:r>
                        <a:rPr lang="ja-JP" altLang="en-US" sz="1400" u="none" strike="noStrike" dirty="0" smtClean="0">
                          <a:effectLst/>
                        </a:rPr>
                        <a:t>　非稼働</a:t>
                      </a:r>
                      <a:r>
                        <a:rPr lang="ja-JP" altLang="en-US" sz="1400" u="none" strike="noStrike" dirty="0">
                          <a:effectLst/>
                        </a:rPr>
                        <a:t>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r>
              <a:tr h="756690">
                <a:tc>
                  <a:txBody>
                    <a:bodyPr/>
                    <a:lstStyle/>
                    <a:p>
                      <a:pPr algn="just" rtl="0" fontAlgn="ctr"/>
                      <a:r>
                        <a:rPr lang="ja-JP" altLang="en-US" sz="1200" u="none" strike="noStrike" dirty="0" smtClean="0">
                          <a:effectLst/>
                        </a:rPr>
                        <a:t>　　　</a:t>
                      </a:r>
                      <a:r>
                        <a:rPr lang="ja-JP" altLang="en-US" sz="1100" u="none" strike="noStrike" dirty="0" smtClean="0">
                          <a:effectLst/>
                        </a:rPr>
                        <a:t>１年以上病床がすべて稼働していない病棟について、</a:t>
                      </a:r>
                      <a:endParaRPr lang="en-US" altLang="ja-JP" sz="1100" u="none" strike="noStrike" dirty="0" smtClean="0">
                        <a:effectLst/>
                      </a:endParaRPr>
                    </a:p>
                    <a:p>
                      <a:pPr algn="just" rtl="0" fontAlgn="ctr"/>
                      <a:r>
                        <a:rPr lang="ja-JP" altLang="en-US" sz="1100" u="none" strike="noStrike" dirty="0" smtClean="0">
                          <a:effectLst/>
                        </a:rPr>
                        <a:t>　　　削減を命令（公的医療機関等）又は要請（民間医療機関）　　</a:t>
                      </a:r>
                      <a:endParaRPr lang="en-US" altLang="ja-JP" sz="1100" u="none" strike="noStrike" dirty="0" smtClean="0">
                        <a:effectLst/>
                      </a:endParaRPr>
                    </a:p>
                    <a:p>
                      <a:pPr algn="just" rtl="0" fontAlgn="ctr"/>
                      <a:r>
                        <a:rPr lang="ja-JP" altLang="en-US" sz="1100" u="none" strike="noStrike" dirty="0" smtClean="0">
                          <a:effectLst/>
                        </a:rPr>
                        <a:t>　　　についての検討</a:t>
                      </a:r>
                      <a:endParaRPr lang="en-US" altLang="ja-JP" sz="1100" u="none" strike="noStrike" dirty="0" smtClean="0">
                        <a:effectLst/>
                      </a:endParaRPr>
                    </a:p>
                    <a:p>
                      <a:pPr algn="just" rtl="0" fontAlgn="ctr"/>
                      <a:r>
                        <a:rPr lang="ja-JP" altLang="en-US" sz="1100" b="0" i="0" u="none" strike="noStrike" dirty="0" smtClean="0">
                          <a:solidFill>
                            <a:srgbClr val="000000"/>
                          </a:solidFill>
                          <a:effectLst/>
                          <a:latin typeface="ＭＳ Ｐゴシック"/>
                        </a:rPr>
                        <a:t>　　　　　</a:t>
                      </a:r>
                      <a:r>
                        <a:rPr lang="en-US" altLang="ja-JP" sz="1100" b="0" i="0" u="none" strike="noStrike" dirty="0" smtClean="0">
                          <a:solidFill>
                            <a:srgbClr val="000000"/>
                          </a:solidFill>
                          <a:effectLst/>
                          <a:latin typeface="ＭＳ Ｐゴシック"/>
                        </a:rPr>
                        <a:t>【</a:t>
                      </a:r>
                      <a:r>
                        <a:rPr lang="ja-JP" altLang="en-US" sz="1100" b="0" i="0" u="none" strike="noStrike" dirty="0" smtClean="0">
                          <a:solidFill>
                            <a:srgbClr val="000000"/>
                          </a:solidFill>
                          <a:effectLst/>
                          <a:latin typeface="ＭＳ Ｐゴシック"/>
                        </a:rPr>
                        <a:t>医療法第７条の２第３項、医療法第</a:t>
                      </a:r>
                      <a:r>
                        <a:rPr lang="en-US" altLang="ja-JP" sz="1100" b="0" i="0" u="none" strike="noStrike" dirty="0" smtClean="0">
                          <a:solidFill>
                            <a:srgbClr val="000000"/>
                          </a:solidFill>
                          <a:effectLst/>
                          <a:latin typeface="ＭＳ Ｐゴシック"/>
                        </a:rPr>
                        <a:t>30</a:t>
                      </a:r>
                      <a:r>
                        <a:rPr lang="ja-JP" altLang="en-US" sz="1100" b="0" i="0" u="none" strike="noStrike" dirty="0" smtClean="0">
                          <a:solidFill>
                            <a:srgbClr val="000000"/>
                          </a:solidFill>
                          <a:effectLst/>
                          <a:latin typeface="ＭＳ Ｐゴシック"/>
                        </a:rPr>
                        <a:t>条の</a:t>
                      </a:r>
                      <a:r>
                        <a:rPr lang="en-US" altLang="ja-JP" sz="1100" b="0" i="0" u="none" strike="noStrike" dirty="0" smtClean="0">
                          <a:solidFill>
                            <a:srgbClr val="000000"/>
                          </a:solidFill>
                          <a:effectLst/>
                          <a:latin typeface="ＭＳ Ｐゴシック"/>
                        </a:rPr>
                        <a:t>12】</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smtClean="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smtClean="0">
                <a:solidFill>
                  <a:srgbClr val="000000"/>
                </a:solidFill>
              </a:rPr>
              <a:t>地域医療構想</a:t>
            </a:r>
            <a:r>
              <a:rPr lang="ja-JP" altLang="en-US" sz="1600" dirty="0">
                <a:solidFill>
                  <a:srgbClr val="000000"/>
                </a:solidFill>
              </a:rPr>
              <a:t>等</a:t>
            </a:r>
            <a:r>
              <a:rPr lang="ja-JP" altLang="en-US" sz="1600" dirty="0" smtClean="0">
                <a:solidFill>
                  <a:srgbClr val="000000"/>
                </a:solidFill>
              </a:rPr>
              <a:t>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smtClean="0"/>
              <a:t>：病院の出席に</a:t>
            </a:r>
            <a:r>
              <a:rPr kumimoji="1" lang="ja-JP" altLang="en-US" sz="1200" smtClean="0"/>
              <a:t>よる説明、</a:t>
            </a:r>
            <a:r>
              <a:rPr kumimoji="1" lang="ja-JP" altLang="en-US" sz="1200" dirty="0" smtClean="0"/>
              <a:t>〇：事務局等説明　　　　</a:t>
            </a:r>
            <a:endParaRPr kumimoji="1" lang="en-US" altLang="ja-JP" sz="1200" dirty="0" smtClean="0"/>
          </a:p>
        </p:txBody>
      </p:sp>
      <p:sp>
        <p:nvSpPr>
          <p:cNvPr id="47" name="テキスト ボックス 46"/>
          <p:cNvSpPr txBox="1"/>
          <p:nvPr/>
        </p:nvSpPr>
        <p:spPr>
          <a:xfrm>
            <a:off x="436289" y="5388232"/>
            <a:ext cx="7310064" cy="261610"/>
          </a:xfrm>
          <a:prstGeom prst="rect">
            <a:avLst/>
          </a:prstGeom>
          <a:noFill/>
        </p:spPr>
        <p:txBody>
          <a:bodyPr wrap="square" rtlCol="0">
            <a:spAutoFit/>
          </a:bodyPr>
          <a:lstStyle/>
          <a:p>
            <a:r>
              <a:rPr kumimoji="1" lang="en-US" altLang="ja-JP" sz="1100" dirty="0" smtClean="0"/>
              <a:t>※</a:t>
            </a:r>
            <a:r>
              <a:rPr lang="ja-JP" altLang="en-US" sz="1100" dirty="0"/>
              <a:t>１</a:t>
            </a:r>
            <a:r>
              <a:rPr lang="ja-JP" altLang="en-US" sz="1100" dirty="0" smtClean="0"/>
              <a:t>：懇話会の意見を踏まえ、保健医療協議会において、該当医療機関に対し、直接の説明が必要となった場合。</a:t>
            </a:r>
            <a:endParaRPr lang="en-US" altLang="ja-JP" sz="1100" dirty="0" smtClean="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smtClean="0"/>
              <a:t>※</a:t>
            </a:r>
            <a:r>
              <a:rPr lang="ja-JP" altLang="en-US" sz="1100" dirty="0" smtClean="0"/>
              <a:t>２：保健医療協議会において、知事権限の行使について、医療審議会で審議が必要と判断された場合。</a:t>
            </a:r>
            <a:endParaRPr lang="en-US" altLang="ja-JP" sz="1100" dirty="0" smtClean="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smtClean="0"/>
              <a:t>※</a:t>
            </a:r>
            <a:r>
              <a:rPr kumimoji="1" lang="ja-JP" altLang="en-US" sz="1200" dirty="0" smtClean="0"/>
              <a:t>１</a:t>
            </a:r>
            <a:endParaRPr kumimoji="1" lang="en-US" altLang="ja-JP" sz="1200" dirty="0" smtClean="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smtClean="0"/>
              <a:t>※</a:t>
            </a:r>
            <a:r>
              <a:rPr kumimoji="1" lang="ja-JP" altLang="en-US" sz="1200" dirty="0" smtClean="0"/>
              <a:t>１</a:t>
            </a:r>
            <a:endParaRPr kumimoji="1" lang="en-US" altLang="ja-JP" sz="1200" dirty="0" smtClean="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smtClean="0"/>
              <a:t>※</a:t>
            </a:r>
            <a:r>
              <a:rPr lang="ja-JP" altLang="en-US" sz="1200" dirty="0"/>
              <a:t>２</a:t>
            </a:r>
            <a:endParaRPr kumimoji="1" lang="en-US" altLang="ja-JP" sz="1200" dirty="0" smtClean="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smtClean="0"/>
              <a:t>※</a:t>
            </a:r>
            <a:r>
              <a:rPr lang="ja-JP" altLang="en-US" sz="1200" dirty="0"/>
              <a:t>２</a:t>
            </a:r>
            <a:endParaRPr kumimoji="1" lang="en-US" altLang="ja-JP" sz="1200" dirty="0" smtClean="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1228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 資料</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6905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961614271"/>
              </p:ext>
            </p:extLst>
          </p:nvPr>
        </p:nvGraphicFramePr>
        <p:xfrm>
          <a:off x="107505" y="1572467"/>
          <a:ext cx="8496942" cy="5166773"/>
        </p:xfrm>
        <a:graphic>
          <a:graphicData uri="http://schemas.openxmlformats.org/drawingml/2006/table">
            <a:tbl>
              <a:tblPr firstRow="1" bandRow="1">
                <a:tableStyleId>{5940675A-B579-460E-94D1-54222C63F5DA}</a:tableStyleId>
              </a:tblPr>
              <a:tblGrid>
                <a:gridCol w="444465"/>
                <a:gridCol w="1508023">
                  <a:extLst>
                    <a:ext uri="{9D8B030D-6E8A-4147-A177-3AD203B41FA5}">
                      <a16:colId xmlns:a16="http://schemas.microsoft.com/office/drawing/2014/main" xmlns="" val="20000"/>
                    </a:ext>
                  </a:extLst>
                </a:gridCol>
                <a:gridCol w="1864866">
                  <a:extLst>
                    <a:ext uri="{9D8B030D-6E8A-4147-A177-3AD203B41FA5}">
                      <a16:colId xmlns:a16="http://schemas.microsoft.com/office/drawing/2014/main" xmlns="" val="20001"/>
                    </a:ext>
                  </a:extLst>
                </a:gridCol>
                <a:gridCol w="1700550">
                  <a:extLst>
                    <a:ext uri="{9D8B030D-6E8A-4147-A177-3AD203B41FA5}">
                      <a16:colId xmlns:a16="http://schemas.microsoft.com/office/drawing/2014/main" xmlns="" val="20002"/>
                    </a:ext>
                  </a:extLst>
                </a:gridCol>
                <a:gridCol w="1612926">
                  <a:extLst>
                    <a:ext uri="{9D8B030D-6E8A-4147-A177-3AD203B41FA5}">
                      <a16:colId xmlns:a16="http://schemas.microsoft.com/office/drawing/2014/main" xmlns="" val="20003"/>
                    </a:ext>
                  </a:extLst>
                </a:gridCol>
                <a:gridCol w="1366112"/>
              </a:tblGrid>
              <a:tr h="475695">
                <a:tc gridSpan="2">
                  <a:txBody>
                    <a:bodyPr/>
                    <a:lstStyle/>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国資料・</a:t>
                      </a:r>
                      <a:endParaRPr kumimoji="1" lang="en-US" altLang="ja-JP" sz="12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データブック</a:t>
                      </a:r>
                      <a:endParaRPr kumimoji="1" lang="ja-JP" alt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t>病床機能報告</a:t>
                      </a:r>
                    </a:p>
                  </a:txBody>
                  <a:tcPr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smtClean="0"/>
                        <a:t>病院プラン等</a:t>
                      </a:r>
                      <a:endParaRPr kumimoji="1" lang="en-US" altLang="ja-JP" sz="1200" b="1" dirty="0" smtClean="0"/>
                    </a:p>
                  </a:txBody>
                  <a:tcPr anchor="ctr">
                    <a:lnT w="28575"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smtClean="0"/>
                        <a:t>医療機関情報　　システム</a:t>
                      </a:r>
                      <a:endParaRPr kumimoji="1" lang="ja-JP" altLang="en-US" sz="1200" b="1"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024242">
                <a:tc rowSpan="6">
                  <a:txBody>
                    <a:bodyPr/>
                    <a:lstStyle/>
                    <a:p>
                      <a:r>
                        <a:rPr kumimoji="1" lang="ja-JP" altLang="en-US" sz="1400" dirty="0" smtClean="0"/>
                        <a:t>　　　　　　　　医療機関単位</a:t>
                      </a:r>
                      <a:endParaRPr kumimoji="1" lang="en-US" altLang="ja-JP" sz="1400" dirty="0" smtClean="0"/>
                    </a:p>
                  </a:txBody>
                  <a:tcPr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r>
                        <a:rPr kumimoji="1" lang="ja-JP" altLang="en-US" sz="1200" dirty="0" smtClean="0"/>
                        <a:t>診療実績</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marL="0" indent="0">
                        <a:buFont typeface="Wingdings" panose="05000000000000000000" pitchFamily="2" charset="2"/>
                        <a:buNone/>
                      </a:pPr>
                      <a:endParaRPr kumimoji="1" lang="en-US" altLang="ja-JP" sz="1050" dirty="0"/>
                    </a:p>
                    <a:p>
                      <a:pPr marL="171450" indent="-171450">
                        <a:buFont typeface="Wingdings" panose="05000000000000000000" pitchFamily="2" charset="2"/>
                        <a:buChar char="l"/>
                      </a:pPr>
                      <a:r>
                        <a:rPr kumimoji="1" lang="ja-JP" altLang="en-US" sz="1050" dirty="0"/>
                        <a:t>ＭＤＣごと</a:t>
                      </a:r>
                      <a:r>
                        <a:rPr kumimoji="1" lang="ja-JP" altLang="en-US" sz="1050" dirty="0" smtClean="0"/>
                        <a:t>の診療実績等</a:t>
                      </a:r>
                      <a:endParaRPr kumimoji="1" lang="en-US" altLang="ja-JP" sz="1050" dirty="0" smtClean="0"/>
                    </a:p>
                    <a:p>
                      <a:pPr marL="0" indent="0" algn="ctr">
                        <a:buFont typeface="Wingdings" panose="05000000000000000000" pitchFamily="2" charset="2"/>
                        <a:buNone/>
                      </a:pPr>
                      <a:r>
                        <a:rPr kumimoji="1" lang="ja-JP" altLang="en-US" sz="1050" dirty="0" smtClean="0"/>
                        <a:t>＜</a:t>
                      </a:r>
                      <a:r>
                        <a:rPr kumimoji="1" lang="ja-JP" altLang="en-US" sz="1050" dirty="0"/>
                        <a:t>ＤＰＣ</a:t>
                      </a:r>
                      <a:r>
                        <a:rPr kumimoji="1" lang="ja-JP" altLang="en-US" sz="1050" dirty="0" smtClean="0"/>
                        <a:t>＞</a:t>
                      </a:r>
                      <a:endParaRPr kumimoji="1" lang="en-US" altLang="ja-JP" sz="1050" dirty="0" smtClean="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171450" indent="-171450">
                        <a:buFont typeface="Wingdings" panose="05000000000000000000" pitchFamily="2" charset="2"/>
                        <a:buChar char="l"/>
                      </a:pPr>
                      <a:endParaRPr kumimoji="1" lang="en-US" altLang="ja-JP" sz="1000" dirty="0" smtClean="0"/>
                    </a:p>
                    <a:p>
                      <a:pPr marL="171450" indent="-171450">
                        <a:buFont typeface="Wingdings" panose="05000000000000000000" pitchFamily="2" charset="2"/>
                        <a:buChar char="l"/>
                      </a:pPr>
                      <a:r>
                        <a:rPr kumimoji="1" lang="ja-JP" altLang="en-US" sz="1000" dirty="0" smtClean="0"/>
                        <a:t>救急搬送実績</a:t>
                      </a:r>
                      <a:endParaRPr kumimoji="1" lang="en-US" altLang="ja-JP" sz="1000" dirty="0"/>
                    </a:p>
                    <a:p>
                      <a:pPr marL="171450" indent="-171450">
                        <a:buFont typeface="Wingdings" panose="05000000000000000000" pitchFamily="2" charset="2"/>
                        <a:buChar char="l"/>
                      </a:pPr>
                      <a:r>
                        <a:rPr kumimoji="1" lang="ja-JP" altLang="en-US" sz="1000" dirty="0" smtClean="0"/>
                        <a:t>手術件数</a:t>
                      </a:r>
                      <a:endParaRPr kumimoji="1" lang="en-US" altLang="ja-JP" sz="1000" dirty="0" smtClean="0"/>
                    </a:p>
                    <a:p>
                      <a:pPr marL="171450" indent="-171450">
                        <a:buFont typeface="Wingdings" panose="05000000000000000000" pitchFamily="2" charset="2"/>
                        <a:buChar char="l"/>
                      </a:pPr>
                      <a:r>
                        <a:rPr kumimoji="1" lang="ja-JP" altLang="en-US" sz="1000" dirty="0" smtClean="0"/>
                        <a:t>在宅復帰割合</a:t>
                      </a:r>
                      <a:endParaRPr kumimoji="1" lang="en-US" altLang="ja-JP" sz="1000" dirty="0" smtClean="0"/>
                    </a:p>
                    <a:p>
                      <a:pPr marL="171450" indent="-171450">
                        <a:buFont typeface="Wingdings" panose="05000000000000000000" pitchFamily="2" charset="2"/>
                        <a:buChar char="l"/>
                      </a:pPr>
                      <a:r>
                        <a:rPr kumimoji="1" lang="ja-JP" altLang="en-US" sz="1000" dirty="0" smtClean="0"/>
                        <a:t>リハビリの実施状況　等</a:t>
                      </a:r>
                      <a:endParaRPr kumimoji="1" lang="en-US" altLang="ja-JP" sz="1000" dirty="0"/>
                    </a:p>
                  </a:txBody>
                  <a:tcPr>
                    <a:lnL w="28575" cap="flat" cmpd="sng" algn="ctr">
                      <a:solidFill>
                        <a:schemeClr val="tx2"/>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171450" indent="-171450">
                        <a:buFont typeface="Wingdings" panose="05000000000000000000" pitchFamily="2" charset="2"/>
                        <a:buChar char="l"/>
                      </a:pPr>
                      <a:endParaRPr kumimoji="1" lang="en-US" altLang="ja-JP" sz="1000" dirty="0" smtClean="0"/>
                    </a:p>
                    <a:p>
                      <a:pPr marL="171450" indent="-171450">
                        <a:buFont typeface="Wingdings" panose="05000000000000000000" pitchFamily="2" charset="2"/>
                        <a:buChar char="l"/>
                      </a:pPr>
                      <a:r>
                        <a:rPr kumimoji="1" lang="ja-JP" altLang="en-US" sz="1000" dirty="0" smtClean="0"/>
                        <a:t>入院患者数の推移</a:t>
                      </a:r>
                      <a:endParaRPr kumimoji="1" lang="en-US" altLang="ja-JP" sz="1000" dirty="0" smtClean="0"/>
                    </a:p>
                    <a:p>
                      <a:pPr marL="171450" indent="-171450">
                        <a:buFont typeface="Wingdings" panose="05000000000000000000" pitchFamily="2" charset="2"/>
                        <a:buChar char="l"/>
                      </a:pPr>
                      <a:r>
                        <a:rPr kumimoji="1" lang="ja-JP" altLang="en-US" sz="1000" dirty="0" smtClean="0"/>
                        <a:t>非稼働病床に対する</a:t>
                      </a:r>
                      <a:endParaRPr kumimoji="1" lang="en-US" altLang="ja-JP" sz="1000" dirty="0" smtClean="0"/>
                    </a:p>
                    <a:p>
                      <a:pPr marL="0" indent="0">
                        <a:buFont typeface="Wingdings" panose="05000000000000000000" pitchFamily="2" charset="2"/>
                        <a:buNone/>
                      </a:pPr>
                      <a:r>
                        <a:rPr kumimoji="1" lang="ja-JP" altLang="en-US" sz="1000" dirty="0" smtClean="0"/>
                        <a:t>　　考え方　　　　　　　等</a:t>
                      </a:r>
                      <a:endParaRPr kumimoji="1" lang="en-US" altLang="ja-JP" sz="1000" dirty="0" smtClean="0"/>
                    </a:p>
                  </a:txBody>
                  <a:tcPr>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0" indent="0">
                        <a:buFont typeface="Wingdings" panose="05000000000000000000" pitchFamily="2" charset="2"/>
                        <a:buNone/>
                      </a:pPr>
                      <a:endParaRPr kumimoji="1" lang="en-US" altLang="ja-JP" sz="11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467056">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r>
                        <a:rPr kumimoji="1" lang="ja-JP" altLang="en-US" sz="1200" dirty="0" smtClean="0"/>
                        <a:t>病床機能</a:t>
                      </a:r>
                      <a:endParaRPr kumimoji="1" lang="en-US" altLang="ja-JP" sz="1200" dirty="0" smtClean="0"/>
                    </a:p>
                    <a:p>
                      <a:r>
                        <a:rPr kumimoji="1" lang="en-US" altLang="ja-JP" sz="1200" dirty="0" smtClean="0"/>
                        <a:t>【</a:t>
                      </a:r>
                      <a:r>
                        <a:rPr kumimoji="1" lang="ja-JP" altLang="en-US" sz="1200" dirty="0" smtClean="0"/>
                        <a:t>４機能</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lToBr w="6350" cap="flat" cmpd="sng" algn="ctr">
                      <a:solidFill>
                        <a:schemeClr val="tx1"/>
                      </a:solidFill>
                      <a:prstDash val="solid"/>
                      <a:round/>
                      <a:headEnd type="none" w="med" len="med"/>
                      <a:tailEnd type="none" w="med" len="med"/>
                    </a:lnTlToBr>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L w="28575" cap="flat" cmpd="sng" algn="ctr">
                      <a:solidFill>
                        <a:schemeClr val="tx2"/>
                      </a:solidFill>
                      <a:prstDash val="solid"/>
                      <a:round/>
                      <a:headEnd type="none" w="med" len="med"/>
                      <a:tailEnd type="none" w="med" len="med"/>
                    </a:lnL>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solidFill>
                      <a:srgbClr val="66CCFF">
                        <a:alpha val="12157"/>
                      </a:srgbClr>
                    </a:solidFill>
                  </a:tcPr>
                </a:tc>
                <a:tc>
                  <a:txBody>
                    <a:bodyPr/>
                    <a:lstStyle/>
                    <a:p>
                      <a:pPr marL="0" indent="0" algn="ctr">
                        <a:buFont typeface="Wingdings" panose="05000000000000000000" pitchFamily="2" charset="2"/>
                        <a:buNone/>
                      </a:pPr>
                      <a:endParaRPr kumimoji="1" lang="en-US" altLang="ja-JP" sz="2000" dirty="0"/>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509920">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r>
                        <a:rPr kumimoji="1" lang="ja-JP" altLang="en-US" sz="1200" dirty="0" smtClean="0"/>
                        <a:t>病床機能</a:t>
                      </a:r>
                      <a:endParaRPr kumimoji="1" lang="en-US" altLang="ja-JP" sz="1200" dirty="0" smtClean="0"/>
                    </a:p>
                    <a:p>
                      <a:r>
                        <a:rPr kumimoji="1" lang="en-US" altLang="ja-JP" sz="1200" dirty="0" smtClean="0"/>
                        <a:t>【</a:t>
                      </a:r>
                      <a:r>
                        <a:rPr kumimoji="1" lang="ja-JP" altLang="en-US" sz="1200" dirty="0" smtClean="0"/>
                        <a:t>入院基本料</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tcPr>
                </a:tc>
                <a:tc>
                  <a:txBody>
                    <a:bodyPr/>
                    <a:lstStyle/>
                    <a:p>
                      <a:pPr marL="0" indent="0" algn="ctr">
                        <a:buFont typeface="Wingdings" panose="05000000000000000000" pitchFamily="2" charset="2"/>
                        <a:buNone/>
                      </a:pPr>
                      <a:r>
                        <a:rPr kumimoji="1" lang="ja-JP" altLang="en-US" sz="2000" dirty="0" smtClean="0"/>
                        <a:t>〇</a:t>
                      </a:r>
                      <a:endParaRPr kumimoji="1" lang="ja-JP" altLang="en-US" sz="2000" dirty="0"/>
                    </a:p>
                  </a:txBody>
                  <a:tcPr anchor="ctr">
                    <a:lnL w="28575" cap="flat" cmpd="sng" algn="ctr">
                      <a:solidFill>
                        <a:schemeClr val="tx2"/>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78919">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将来の動向</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w="6350" cap="flat" cmpd="sng" algn="ctr">
                      <a:solidFill>
                        <a:schemeClr val="tx1"/>
                      </a:solidFill>
                      <a:prstDash val="solid"/>
                      <a:round/>
                      <a:headEnd type="none" w="med" len="med"/>
                      <a:tailEnd type="none" w="med" len="med"/>
                    </a:lnTlToBr>
                  </a:tcPr>
                </a:tc>
                <a:tc>
                  <a:txBody>
                    <a:bodyPr/>
                    <a:lstStyle/>
                    <a:p>
                      <a:pPr marL="0" indent="0">
                        <a:buFont typeface="Wingdings" panose="05000000000000000000" pitchFamily="2" charset="2"/>
                        <a:buNone/>
                      </a:pPr>
                      <a:endParaRPr kumimoji="1" lang="ja-JP" altLang="en-US" sz="1100" dirty="0"/>
                    </a:p>
                  </a:txBody>
                  <a:tcPr>
                    <a:lnL w="28575" cap="flat" cmpd="sng" algn="ctr">
                      <a:solidFill>
                        <a:schemeClr val="tx2"/>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今後の経営方針</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smtClean="0"/>
                        <a:t>　・病床の再編</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smtClean="0"/>
                        <a:t>　・診療科の再編等</a:t>
                      </a:r>
                      <a:endParaRPr kumimoji="1" lang="en-US" altLang="ja-JP" sz="1100" dirty="0" smtClean="0"/>
                    </a:p>
                  </a:txBody>
                  <a:tcPr>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100" dirty="0" smtClean="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445323">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将来の病床機能</a:t>
                      </a:r>
                      <a:endParaRPr kumimoji="1" lang="en-US" altLang="ja-JP" sz="1200" dirty="0" smtClean="0"/>
                    </a:p>
                    <a:p>
                      <a:r>
                        <a:rPr kumimoji="1" lang="en-US" altLang="ja-JP" sz="1200" dirty="0" smtClean="0"/>
                        <a:t>【</a:t>
                      </a:r>
                      <a:r>
                        <a:rPr kumimoji="1" lang="ja-JP" altLang="en-US" sz="1200" dirty="0" smtClean="0"/>
                        <a:t>４機能</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lToBr w="6350" cap="flat" cmpd="sng" algn="ctr">
                      <a:solidFill>
                        <a:schemeClr val="tx1"/>
                      </a:solidFill>
                      <a:prstDash val="solid"/>
                      <a:round/>
                      <a:headEnd type="none" w="med" len="med"/>
                      <a:tailEnd type="none" w="med" len="med"/>
                    </a:lnTlToBr>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L w="28575" cap="flat" cmpd="sng" algn="ctr">
                      <a:solidFill>
                        <a:schemeClr val="tx2"/>
                      </a:solidFill>
                      <a:prstDash val="solid"/>
                      <a:round/>
                      <a:headEnd type="none" w="med" len="med"/>
                      <a:tailEnd type="none" w="med" len="med"/>
                    </a:lnL>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R w="28575" cap="flat" cmpd="sng" algn="ctr">
                      <a:solidFill>
                        <a:schemeClr val="tx1"/>
                      </a:solidFill>
                      <a:prstDash val="solid"/>
                      <a:round/>
                      <a:headEnd type="none" w="med" len="med"/>
                      <a:tailEnd type="none" w="med" len="med"/>
                    </a:lnR>
                  </a:tcPr>
                </a:tc>
              </a:tr>
              <a:tr h="445323">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将来の病床機能</a:t>
                      </a:r>
                      <a:r>
                        <a:rPr kumimoji="1" lang="en-US" altLang="ja-JP" sz="1200" dirty="0" smtClean="0"/>
                        <a:t>【</a:t>
                      </a:r>
                      <a:r>
                        <a:rPr kumimoji="1" lang="ja-JP" altLang="en-US" sz="1200" dirty="0" smtClean="0"/>
                        <a:t>入院基本料</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2"/>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57891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二次医療圏</a:t>
                      </a:r>
                    </a:p>
                  </a:txBody>
                  <a:tcPr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医療提供体制</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医療提供状況・実施状況</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smtClean="0"/>
                        <a:t>　</a:t>
                      </a:r>
                      <a:r>
                        <a:rPr kumimoji="1" lang="ja-JP" altLang="en-US" sz="1100" dirty="0" smtClean="0">
                          <a:latin typeface="+mn-ea"/>
                          <a:ea typeface="+mn-ea"/>
                        </a:rPr>
                        <a:t>＜</a:t>
                      </a:r>
                      <a:r>
                        <a:rPr kumimoji="1" lang="en-US" altLang="ja-JP" sz="1100" dirty="0" smtClean="0">
                          <a:latin typeface="+mn-ea"/>
                          <a:ea typeface="+mn-ea"/>
                        </a:rPr>
                        <a:t>NDB</a:t>
                      </a:r>
                      <a:r>
                        <a:rPr kumimoji="1" lang="ja-JP" altLang="en-US" sz="1100" dirty="0" smtClean="0">
                          <a:latin typeface="+mn-ea"/>
                          <a:ea typeface="+mn-ea"/>
                        </a:rPr>
                        <a:t>・</a:t>
                      </a:r>
                      <a:r>
                        <a:rPr kumimoji="1" lang="en-US" altLang="ja-JP" sz="1100" dirty="0" smtClean="0">
                          <a:latin typeface="+mn-ea"/>
                          <a:ea typeface="+mn-ea"/>
                        </a:rPr>
                        <a:t>SCR</a:t>
                      </a:r>
                      <a:r>
                        <a:rPr kumimoji="1" lang="ja-JP" altLang="en-US" sz="1100" dirty="0" smtClean="0">
                          <a:latin typeface="+mn-ea"/>
                          <a:ea typeface="+mn-ea"/>
                        </a:rPr>
                        <a:t>＞</a:t>
                      </a:r>
                      <a:endParaRPr kumimoji="1" lang="en-US" altLang="ja-JP" sz="1100" dirty="0" smtClean="0">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w="6350" cap="flat" cmpd="sng" algn="ctr">
                      <a:noFill/>
                      <a:prstDash val="solid"/>
                      <a:round/>
                      <a:headEnd type="none" w="med" len="med"/>
                      <a:tailEnd type="none" w="med" len="med"/>
                    </a:lnTlToBr>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2"/>
                      </a:solidFill>
                      <a:prstDash val="solid"/>
                      <a:round/>
                      <a:headEnd type="none" w="med" len="med"/>
                      <a:tailEnd type="none" w="med" len="med"/>
                    </a:lnL>
                    <a:lnT w="28575" cap="flat" cmpd="sng" algn="ctr">
                      <a:solidFill>
                        <a:schemeClr val="tx1"/>
                      </a:solidFill>
                      <a:prstDash val="solid"/>
                      <a:round/>
                      <a:headEnd type="none" w="med" len="med"/>
                      <a:tailEnd type="none" w="med" len="med"/>
                    </a:lnT>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T w="28575" cap="flat" cmpd="sng" algn="ctr">
                      <a:solidFill>
                        <a:schemeClr val="tx1"/>
                      </a:solidFill>
                      <a:prstDash val="solid"/>
                      <a:round/>
                      <a:headEnd type="none" w="med" len="med"/>
                      <a:tailEnd type="none" w="med" len="med"/>
                    </a:lnT>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５疾病４事業ごとの医療機関の役割</a:t>
                      </a:r>
                      <a:endParaRPr kumimoji="1" lang="en-US" altLang="ja-JP" sz="1100" dirty="0" smtClean="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w="28575" cap="flat" cmpd="sng" algn="ctr">
                      <a:noFill/>
                      <a:prstDash val="solid"/>
                      <a:round/>
                      <a:headEnd type="none" w="med" len="med"/>
                      <a:tailEnd type="none" w="med" len="med"/>
                    </a:lnTlToBr>
                  </a:tcPr>
                </a:tc>
              </a:tr>
              <a:tr h="571497">
                <a:tc vMerge="1">
                  <a:txBody>
                    <a:bodyPr/>
                    <a:lstStyle/>
                    <a:p>
                      <a:endParaRPr kumimoji="1" lang="ja-JP" altLang="en-US" sz="14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患者受療動向</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５疾病４事業に関する圏域間流出・流入</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50" dirty="0" smtClean="0">
                          <a:latin typeface="+mn-ea"/>
                          <a:ea typeface="+mn-ea"/>
                        </a:rPr>
                        <a:t>＜国保・後期レセプト＞</a:t>
                      </a:r>
                      <a:endParaRPr kumimoji="1" lang="en-US" altLang="ja-JP" sz="1050" dirty="0" smtClean="0">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171450" indent="-171450">
                        <a:buFont typeface="Wingdings" panose="05000000000000000000" pitchFamily="2" charset="2"/>
                        <a:buChar char="l"/>
                      </a:pPr>
                      <a:endParaRPr kumimoji="1" lang="ja-JP" altLang="en-US" sz="1100" dirty="0"/>
                    </a:p>
                  </a:txBody>
                  <a:tcPr>
                    <a:lnB w="28575" cap="flat" cmpd="sng" algn="ctr">
                      <a:solidFill>
                        <a:schemeClr val="tx2"/>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171450" indent="-171450">
                        <a:buFont typeface="Wingdings" panose="05000000000000000000" pitchFamily="2" charset="2"/>
                        <a:buChar char="l"/>
                      </a:pPr>
                      <a:endParaRPr kumimoji="1" lang="ja-JP" altLang="en-US" sz="1100"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tcPr>
                </a:tc>
              </a:tr>
            </a:tbl>
          </a:graphicData>
        </a:graphic>
      </p:graphicFrame>
      <p:sp>
        <p:nvSpPr>
          <p:cNvPr id="2" name="スライド番号プレースホルダー 1"/>
          <p:cNvSpPr>
            <a:spLocks noGrp="1"/>
          </p:cNvSpPr>
          <p:nvPr>
            <p:ph type="sldNum" sz="quarter" idx="12"/>
          </p:nvPr>
        </p:nvSpPr>
        <p:spPr>
          <a:xfrm>
            <a:off x="6859225" y="6484451"/>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7"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協議にかかる資料の概要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 xmlns:a16="http://schemas.microsoft.com/office/drawing/2014/main" id="{77D78C8B-7190-4F9F-BF24-FAD4DFE9F181}"/>
              </a:ext>
            </a:extLst>
          </p:cNvPr>
          <p:cNvSpPr txBox="1">
            <a:spLocks/>
          </p:cNvSpPr>
          <p:nvPr/>
        </p:nvSpPr>
        <p:spPr>
          <a:xfrm>
            <a:off x="127332" y="560880"/>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医療機関の診療実績を、医療機関間で相互に共有するなど、医療ニーズや医療資源に関する情報の「見える化」を</a:t>
            </a:r>
            <a:r>
              <a:rPr lang="ja-JP" altLang="en-US" sz="2200" dirty="0" smtClean="0">
                <a:latin typeface="HGP創英角ｺﾞｼｯｸUB" panose="020B0900000000000000" pitchFamily="50" charset="-128"/>
                <a:ea typeface="HGP創英角ｺﾞｼｯｸUB" panose="020B0900000000000000" pitchFamily="50" charset="-128"/>
              </a:rPr>
              <a:t>図る</a:t>
            </a:r>
            <a:endParaRPr lang="ja-JP" altLang="en-US"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65918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535838433"/>
              </p:ext>
            </p:extLst>
          </p:nvPr>
        </p:nvGraphicFramePr>
        <p:xfrm>
          <a:off x="213048" y="764704"/>
          <a:ext cx="8828259" cy="5161924"/>
        </p:xfrm>
        <a:graphic>
          <a:graphicData uri="http://schemas.openxmlformats.org/drawingml/2006/table">
            <a:tbl>
              <a:tblPr firstRow="1" bandRow="1">
                <a:tableStyleId>{BC89EF96-8CEA-46FF-86C4-4CE0E7609802}</a:tableStyleId>
              </a:tblPr>
              <a:tblGrid>
                <a:gridCol w="1033711"/>
                <a:gridCol w="4164109"/>
                <a:gridCol w="806764"/>
                <a:gridCol w="968117"/>
                <a:gridCol w="968117"/>
                <a:gridCol w="887441"/>
              </a:tblGrid>
              <a:tr h="43969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effectLst/>
                          <a:latin typeface="+mn-ea"/>
                          <a:ea typeface="+mn-ea"/>
                        </a:rPr>
                        <a:t>分類</a:t>
                      </a:r>
                      <a:endParaRPr lang="ja-JP" altLang="ja-JP" sz="1400" kern="100" dirty="0" smtClean="0">
                        <a:effectLst/>
                        <a:latin typeface="+mn-ea"/>
                        <a:ea typeface="+mn-ea"/>
                        <a:cs typeface="Times New Roman"/>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rowSpan="2">
                  <a:txBody>
                    <a:bodyPr/>
                    <a:lstStyle/>
                    <a:p>
                      <a:pPr marL="139700" indent="-139700" algn="ctr">
                        <a:spcAft>
                          <a:spcPts val="0"/>
                        </a:spcAft>
                      </a:pPr>
                      <a:r>
                        <a:rPr lang="ja-JP" altLang="en-US" sz="1400" kern="100" dirty="0" smtClean="0">
                          <a:effectLst/>
                          <a:latin typeface="+mn-ea"/>
                          <a:ea typeface="+mn-ea"/>
                          <a:cs typeface="+mn-cs"/>
                        </a:rPr>
                        <a:t>資料名</a:t>
                      </a:r>
                      <a:endParaRPr lang="ja-JP" sz="14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gridSpan="4">
                  <a:txBody>
                    <a:bodyPr/>
                    <a:lstStyle/>
                    <a:p>
                      <a:pPr algn="ctr"/>
                      <a:r>
                        <a:rPr kumimoji="1" lang="ja-JP" altLang="en-US" sz="1400" dirty="0" smtClean="0"/>
                        <a:t>会議名</a:t>
                      </a:r>
                      <a:endParaRPr kumimoji="1" lang="ja-JP" altLang="en-US" sz="1400" dirty="0"/>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marL="139700" indent="-139700" algn="ctr">
                        <a:spcAft>
                          <a:spcPts val="0"/>
                        </a:spcAft>
                      </a:pP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hMerge="1">
                  <a:txBody>
                    <a:bodyPr/>
                    <a:lstStyle/>
                    <a:p>
                      <a:pPr marL="139700" indent="-139700" algn="ctr">
                        <a:spcAft>
                          <a:spcPts val="0"/>
                        </a:spcAft>
                      </a:pPr>
                      <a:endParaRPr lang="ja-JP" sz="10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hMerge="1">
                  <a:txBody>
                    <a:bodyPr/>
                    <a:lstStyle/>
                    <a:p>
                      <a:pPr marL="139700" indent="-139700" algn="ctr">
                        <a:spcAft>
                          <a:spcPts val="0"/>
                        </a:spcAft>
                      </a:pPr>
                      <a:endParaRPr lang="ja-JP" sz="10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r>
              <a:tr h="7331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200"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vMerge="1">
                  <a:txBody>
                    <a:bodyPr/>
                    <a:lstStyle/>
                    <a:p>
                      <a:pPr marL="139700" indent="-139700" algn="ctr">
                        <a:spcAft>
                          <a:spcPts val="0"/>
                        </a:spcAft>
                      </a:pP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n-ea"/>
                          <a:ea typeface="+mn-ea"/>
                        </a:rPr>
                        <a:t>調整会議</a:t>
                      </a:r>
                      <a:endParaRPr lang="ja-JP" altLang="ja-JP" sz="120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200" kern="100" dirty="0" smtClean="0">
                          <a:effectLst/>
                          <a:latin typeface="+mn-ea"/>
                          <a:ea typeface="+mn-ea"/>
                        </a:rPr>
                        <a:t>基本医療圏</a:t>
                      </a:r>
                      <a:endParaRPr lang="en-US" altLang="ja-JP" sz="1200" kern="100" dirty="0" smtClean="0">
                        <a:effectLst/>
                        <a:latin typeface="+mn-ea"/>
                        <a:ea typeface="+mn-ea"/>
                      </a:endParaRPr>
                    </a:p>
                    <a:p>
                      <a:pPr marL="139700" indent="-139700" algn="ctr">
                        <a:spcAft>
                          <a:spcPts val="0"/>
                        </a:spcAft>
                      </a:pPr>
                      <a:r>
                        <a:rPr lang="ja-JP" altLang="en-US" sz="1200" kern="100" dirty="0" smtClean="0">
                          <a:effectLst/>
                          <a:latin typeface="+mn-ea"/>
                          <a:ea typeface="+mn-ea"/>
                        </a:rPr>
                        <a:t>（大阪市）</a:t>
                      </a:r>
                      <a:endParaRPr lang="en-US" altLang="ja-JP" sz="120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200" kern="100" dirty="0" smtClean="0">
                          <a:effectLst/>
                          <a:latin typeface="+mn-ea"/>
                          <a:ea typeface="+mn-ea"/>
                        </a:rPr>
                        <a:t>医療・病床</a:t>
                      </a:r>
                      <a:endParaRPr lang="en-US" altLang="ja-JP" sz="1200" kern="100" dirty="0" smtClean="0">
                        <a:effectLst/>
                        <a:latin typeface="+mn-ea"/>
                        <a:ea typeface="+mn-ea"/>
                      </a:endParaRPr>
                    </a:p>
                    <a:p>
                      <a:pPr marL="139700" indent="-139700" algn="ctr">
                        <a:spcAft>
                          <a:spcPts val="0"/>
                        </a:spcAft>
                      </a:pPr>
                      <a:r>
                        <a:rPr lang="ja-JP" altLang="en-US" sz="1200" kern="100" dirty="0" smtClean="0">
                          <a:effectLst/>
                          <a:latin typeface="+mn-ea"/>
                          <a:ea typeface="+mn-ea"/>
                        </a:rPr>
                        <a:t>懇話会</a:t>
                      </a:r>
                      <a:endParaRPr lang="ja-JP" sz="12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200" kern="100" dirty="0" smtClean="0">
                          <a:effectLst/>
                          <a:latin typeface="+mn-ea"/>
                          <a:ea typeface="+mn-ea"/>
                        </a:rPr>
                        <a:t>病院</a:t>
                      </a:r>
                      <a:endParaRPr lang="en-US" altLang="ja-JP" sz="1200" kern="100" dirty="0" smtClean="0">
                        <a:effectLst/>
                        <a:latin typeface="+mn-ea"/>
                        <a:ea typeface="+mn-ea"/>
                      </a:endParaRPr>
                    </a:p>
                    <a:p>
                      <a:pPr marL="139700" indent="-139700" algn="ctr">
                        <a:spcAft>
                          <a:spcPts val="0"/>
                        </a:spcAft>
                      </a:pPr>
                      <a:r>
                        <a:rPr lang="ja-JP" altLang="en-US" sz="1200" kern="100" dirty="0" smtClean="0">
                          <a:effectLst/>
                          <a:latin typeface="+mn-ea"/>
                          <a:ea typeface="+mn-ea"/>
                        </a:rPr>
                        <a:t>連絡会</a:t>
                      </a:r>
                      <a:endParaRPr lang="ja-JP" sz="12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r>
              <a:tr h="733196">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b="0" dirty="0" smtClean="0">
                          <a:latin typeface="+mn-ea"/>
                          <a:ea typeface="+mn-ea"/>
                        </a:rPr>
                        <a:t>協議用</a:t>
                      </a:r>
                      <a:endParaRPr lang="en-US" altLang="ja-JP" sz="1400" b="0" dirty="0" smtClean="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b="0" dirty="0" smtClean="0">
                          <a:latin typeface="+mn-ea"/>
                          <a:ea typeface="+mn-ea"/>
                        </a:rPr>
                        <a:t>資料</a:t>
                      </a:r>
                      <a:endParaRPr lang="en-US" altLang="ja-JP" sz="1400" b="0" dirty="0" smtClean="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just" defTabSz="914400" rtl="0" eaLnBrk="1" fontAlgn="auto" latinLnBrk="0" hangingPunct="1">
                        <a:lnSpc>
                          <a:spcPct val="100000"/>
                        </a:lnSpc>
                        <a:spcBef>
                          <a:spcPts val="0"/>
                        </a:spcBef>
                        <a:spcAft>
                          <a:spcPts val="0"/>
                        </a:spcAft>
                        <a:buClrTx/>
                        <a:buSzTx/>
                        <a:buFontTx/>
                        <a:buNone/>
                        <a:tabLst/>
                        <a:defRPr/>
                      </a:pPr>
                      <a:r>
                        <a:rPr lang="en-US" altLang="ja-JP" sz="1400" b="0" dirty="0" smtClean="0">
                          <a:latin typeface="+mn-ea"/>
                          <a:ea typeface="+mn-ea"/>
                          <a:cs typeface="+mn-cs"/>
                        </a:rPr>
                        <a:t>【</a:t>
                      </a:r>
                      <a:r>
                        <a:rPr lang="ja-JP" altLang="en-US" sz="1400" b="0" dirty="0" smtClean="0">
                          <a:latin typeface="+mn-ea"/>
                          <a:ea typeface="+mn-ea"/>
                          <a:cs typeface="+mn-cs"/>
                        </a:rPr>
                        <a:t>資料</a:t>
                      </a:r>
                      <a:r>
                        <a:rPr lang="en-US" altLang="ja-JP" sz="1400" b="0" dirty="0" smtClean="0">
                          <a:latin typeface="+mn-ea"/>
                          <a:ea typeface="+mn-ea"/>
                          <a:cs typeface="+mn-cs"/>
                        </a:rPr>
                        <a:t>2-1】</a:t>
                      </a:r>
                      <a:r>
                        <a:rPr lang="ja-JP" altLang="en-US" sz="1400" b="0" dirty="0" smtClean="0">
                          <a:latin typeface="+mn-ea"/>
                          <a:ea typeface="+mn-ea"/>
                          <a:cs typeface="+mn-cs"/>
                        </a:rPr>
                        <a:t>〇〇二次医療圏「地域医療構想」現状と今後の方向性（資料</a:t>
                      </a:r>
                      <a:r>
                        <a:rPr lang="en-US" altLang="ja-JP" sz="1400" b="0" dirty="0" smtClean="0">
                          <a:latin typeface="+mn-ea"/>
                          <a:ea typeface="+mn-ea"/>
                          <a:cs typeface="+mn-cs"/>
                        </a:rPr>
                        <a:t>2</a:t>
                      </a:r>
                      <a:r>
                        <a:rPr lang="ja-JP" altLang="en-US" sz="1400" b="0" dirty="0" smtClean="0">
                          <a:latin typeface="+mn-ea"/>
                          <a:ea typeface="+mn-ea"/>
                          <a:cs typeface="+mn-cs"/>
                        </a:rPr>
                        <a:t>－</a:t>
                      </a:r>
                      <a:r>
                        <a:rPr lang="en-US" altLang="ja-JP" sz="1400" b="0" dirty="0" smtClean="0">
                          <a:latin typeface="+mn-ea"/>
                          <a:ea typeface="+mn-ea"/>
                          <a:cs typeface="+mn-cs"/>
                        </a:rPr>
                        <a:t>1</a:t>
                      </a:r>
                      <a:r>
                        <a:rPr lang="ja-JP" altLang="en-US" sz="1400" b="0" dirty="0" smtClean="0">
                          <a:latin typeface="+mn-ea"/>
                          <a:ea typeface="+mn-ea"/>
                          <a:cs typeface="+mn-cs"/>
                        </a:rPr>
                        <a:t>～</a:t>
                      </a:r>
                      <a:r>
                        <a:rPr lang="en-US" altLang="ja-JP" sz="1400" b="0" dirty="0" smtClean="0">
                          <a:latin typeface="+mn-ea"/>
                          <a:ea typeface="+mn-ea"/>
                          <a:cs typeface="+mn-cs"/>
                        </a:rPr>
                        <a:t>2</a:t>
                      </a:r>
                      <a:r>
                        <a:rPr lang="ja-JP" altLang="en-US" sz="1400" b="0" dirty="0" smtClean="0">
                          <a:latin typeface="+mn-ea"/>
                          <a:ea typeface="+mn-ea"/>
                          <a:cs typeface="+mn-cs"/>
                        </a:rPr>
                        <a:t>－</a:t>
                      </a:r>
                      <a:r>
                        <a:rPr lang="en-US" altLang="ja-JP" sz="1400" b="0" dirty="0" smtClean="0">
                          <a:latin typeface="+mn-ea"/>
                          <a:ea typeface="+mn-ea"/>
                          <a:cs typeface="+mn-cs"/>
                        </a:rPr>
                        <a:t>6</a:t>
                      </a:r>
                      <a:r>
                        <a:rPr lang="ja-JP" altLang="en-US" sz="1400" b="0" dirty="0" smtClean="0">
                          <a:latin typeface="+mn-ea"/>
                          <a:ea typeface="+mn-ea"/>
                          <a:cs typeface="+mn-cs"/>
                        </a:rPr>
                        <a:t>のまとめ）</a:t>
                      </a:r>
                      <a:endParaRPr lang="en-US" altLang="ja-JP" sz="1400" b="0" dirty="0" smtClean="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654304">
                <a:tc rowSpan="2">
                  <a:txBody>
                    <a:bodyPr/>
                    <a:lstStyle/>
                    <a:p>
                      <a:pPr lvl="0" algn="ctr">
                        <a:lnSpc>
                          <a:spcPct val="125000"/>
                        </a:lnSpc>
                      </a:pPr>
                      <a:r>
                        <a:rPr lang="en-US" altLang="ja-JP" sz="1100" b="0" dirty="0" smtClean="0">
                          <a:latin typeface="+mn-ea"/>
                          <a:ea typeface="+mn-ea"/>
                          <a:cs typeface="Times New Roman" pitchFamily="18" charset="0"/>
                        </a:rPr>
                        <a:t>【</a:t>
                      </a:r>
                      <a:r>
                        <a:rPr lang="ja-JP" altLang="en-US" sz="1100" b="0" dirty="0" smtClean="0">
                          <a:latin typeface="+mn-ea"/>
                          <a:ea typeface="+mn-ea"/>
                          <a:cs typeface="Times New Roman" pitchFamily="18" charset="0"/>
                        </a:rPr>
                        <a:t>基礎データ</a:t>
                      </a:r>
                      <a:r>
                        <a:rPr lang="en-US" altLang="ja-JP" sz="1100" b="0" dirty="0" smtClean="0">
                          <a:latin typeface="+mn-ea"/>
                          <a:ea typeface="+mn-ea"/>
                          <a:cs typeface="Times New Roman" pitchFamily="18" charset="0"/>
                        </a:rPr>
                        <a:t>】</a:t>
                      </a:r>
                      <a:r>
                        <a:rPr lang="ja-JP" altLang="en-US" sz="1400" b="0" dirty="0" smtClean="0">
                          <a:latin typeface="+mn-ea"/>
                          <a:ea typeface="+mn-ea"/>
                          <a:cs typeface="Times New Roman" pitchFamily="18" charset="0"/>
                        </a:rPr>
                        <a:t>病院への調査関係</a:t>
                      </a:r>
                      <a:r>
                        <a:rPr lang="en-US" altLang="ja-JP" sz="1400" b="0" baseline="30000" dirty="0" smtClean="0">
                          <a:latin typeface="+mn-ea"/>
                          <a:ea typeface="+mn-ea"/>
                          <a:cs typeface="Times New Roman" pitchFamily="18" charset="0"/>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lvl="0">
                        <a:lnSpc>
                          <a:spcPct val="125000"/>
                        </a:lnSpc>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2-2】</a:t>
                      </a:r>
                      <a:r>
                        <a:rPr lang="ja-JP" altLang="en-US" sz="1400" dirty="0" smtClean="0">
                          <a:latin typeface="+mn-ea"/>
                          <a:ea typeface="+mn-ea"/>
                        </a:rPr>
                        <a:t>病院ごとの医療機能一覧（病院プラン等結果）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algn="ctr">
                        <a:lnSpc>
                          <a:spcPct val="125000"/>
                        </a:lnSpc>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4304">
                <a:tc vMerge="1">
                  <a:txBody>
                    <a:bodyPr/>
                    <a:lstStyle/>
                    <a:p>
                      <a:pPr lvl="0" algn="ctr">
                        <a:lnSpc>
                          <a:spcPct val="125000"/>
                        </a:lnSpc>
                      </a:pPr>
                      <a:endParaRPr lang="en-US" altLang="ja-JP" sz="1400" b="0"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smtClean="0">
                          <a:latin typeface="+mn-ea"/>
                          <a:ea typeface="+mn-ea"/>
                        </a:rPr>
                        <a:t> </a:t>
                      </a: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2-3】</a:t>
                      </a:r>
                      <a:r>
                        <a:rPr lang="ja-JP" altLang="en-US" sz="1400" dirty="0" smtClean="0">
                          <a:latin typeface="+mn-ea"/>
                          <a:ea typeface="+mn-ea"/>
                        </a:rPr>
                        <a:t>病棟ごとの医療機能一覧（病床機能報告暫定結果）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4304">
                <a:tc rowSpan="3">
                  <a:txBody>
                    <a:bodyPr/>
                    <a:lstStyle/>
                    <a:p>
                      <a:pPr lvl="0" algn="ctr">
                        <a:lnSpc>
                          <a:spcPct val="125000"/>
                        </a:lnSpc>
                      </a:pPr>
                      <a:r>
                        <a:rPr lang="en-US" altLang="ja-JP" sz="1100" b="0" dirty="0" smtClean="0">
                          <a:latin typeface="+mn-ea"/>
                          <a:ea typeface="+mn-ea"/>
                          <a:cs typeface="+mn-cs"/>
                        </a:rPr>
                        <a:t>【</a:t>
                      </a:r>
                      <a:r>
                        <a:rPr lang="ja-JP" altLang="en-US" sz="1100" b="0" dirty="0" smtClean="0">
                          <a:latin typeface="+mn-ea"/>
                          <a:ea typeface="+mn-ea"/>
                          <a:cs typeface="+mn-cs"/>
                        </a:rPr>
                        <a:t>基礎データ</a:t>
                      </a:r>
                      <a:r>
                        <a:rPr lang="en-US" altLang="ja-JP" sz="1100" b="0" dirty="0" smtClean="0">
                          <a:latin typeface="+mn-ea"/>
                          <a:ea typeface="+mn-ea"/>
                          <a:cs typeface="+mn-cs"/>
                        </a:rPr>
                        <a:t>】</a:t>
                      </a:r>
                    </a:p>
                    <a:p>
                      <a:pPr lvl="0" algn="ctr">
                        <a:lnSpc>
                          <a:spcPct val="125000"/>
                        </a:lnSpc>
                      </a:pPr>
                      <a:r>
                        <a:rPr lang="ja-JP" altLang="en-US" sz="1200" b="0" dirty="0" smtClean="0">
                          <a:latin typeface="+mn-ea"/>
                          <a:ea typeface="+mn-ea"/>
                          <a:cs typeface="+mn-cs"/>
                        </a:rPr>
                        <a:t>厚労省提供</a:t>
                      </a:r>
                      <a:endParaRPr lang="en-US" altLang="ja-JP" sz="1200" b="0" dirty="0" smtClean="0">
                        <a:latin typeface="+mn-ea"/>
                        <a:ea typeface="+mn-ea"/>
                        <a:cs typeface="+mn-cs"/>
                      </a:endParaRPr>
                    </a:p>
                    <a:p>
                      <a:pPr lvl="0" algn="ctr">
                        <a:lnSpc>
                          <a:spcPct val="125000"/>
                        </a:lnSpc>
                      </a:pPr>
                      <a:r>
                        <a:rPr lang="ja-JP" altLang="en-US" sz="1200" b="0" dirty="0" smtClean="0">
                          <a:latin typeface="+mn-ea"/>
                          <a:ea typeface="+mn-ea"/>
                          <a:cs typeface="+mn-cs"/>
                        </a:rPr>
                        <a:t>データ等</a:t>
                      </a:r>
                      <a:endParaRPr lang="en-US" altLang="ja-JP" sz="1200" b="0"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2-4】</a:t>
                      </a:r>
                      <a:r>
                        <a:rPr lang="ja-JP" altLang="en-US" sz="1400" dirty="0" smtClean="0">
                          <a:latin typeface="+mn-ea"/>
                          <a:ea typeface="+mn-ea"/>
                        </a:rPr>
                        <a:t>〇〇二次医療圏における患者受療状況（</a:t>
                      </a:r>
                      <a:r>
                        <a:rPr lang="en-US" altLang="ja-JP" sz="1400" dirty="0" smtClean="0">
                          <a:latin typeface="+mn-ea"/>
                          <a:ea typeface="+mn-ea"/>
                        </a:rPr>
                        <a:t>NDB</a:t>
                      </a:r>
                      <a:r>
                        <a:rPr lang="ja-JP" altLang="en-US" sz="1400" dirty="0" smtClean="0">
                          <a:latin typeface="+mn-ea"/>
                          <a:ea typeface="+mn-ea"/>
                        </a:rPr>
                        <a:t>データ）</a:t>
                      </a:r>
                      <a:endParaRPr lang="en-US" altLang="ja-JP" sz="1400" b="0" dirty="0" smtClean="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01957">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just"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2-5】</a:t>
                      </a:r>
                      <a:r>
                        <a:rPr lang="ja-JP" altLang="en-US" sz="1400" dirty="0" smtClean="0">
                          <a:latin typeface="+mn-ea"/>
                          <a:ea typeface="+mn-ea"/>
                        </a:rPr>
                        <a:t>二次医療圏毎の医療提供状況</a:t>
                      </a:r>
                      <a:endParaRPr lang="en-US" altLang="ja-JP" sz="1400" dirty="0" smtClean="0">
                        <a:latin typeface="+mn-ea"/>
                        <a:ea typeface="+mn-ea"/>
                      </a:endParaRPr>
                    </a:p>
                    <a:p>
                      <a:pPr marL="139700" marR="0" lvl="0" indent="-139700" algn="just"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n-ea"/>
                          <a:ea typeface="+mn-ea"/>
                        </a:rPr>
                        <a:t>（</a:t>
                      </a:r>
                      <a:r>
                        <a:rPr lang="en-US" altLang="ja-JP" sz="1400" dirty="0" smtClean="0">
                          <a:latin typeface="+mn-ea"/>
                          <a:ea typeface="+mn-ea"/>
                        </a:rPr>
                        <a:t>NDB</a:t>
                      </a:r>
                      <a:r>
                        <a:rPr lang="ja-JP" altLang="en-US" sz="1400" dirty="0" smtClean="0">
                          <a:latin typeface="+mn-ea"/>
                          <a:ea typeface="+mn-ea"/>
                        </a:rPr>
                        <a:t>データ）</a:t>
                      </a:r>
                      <a:endParaRPr lang="en-US" altLang="ja-JP" sz="1400" b="0" dirty="0" smtClean="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90969">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just"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2-6】DPC</a:t>
                      </a:r>
                      <a:r>
                        <a:rPr lang="ja-JP" altLang="en-US" sz="1400" dirty="0" smtClean="0">
                          <a:latin typeface="+mn-ea"/>
                          <a:ea typeface="+mn-ea"/>
                        </a:rPr>
                        <a:t>参加病院と〇〇二次医療圏における</a:t>
                      </a:r>
                      <a:r>
                        <a:rPr lang="en-US" altLang="ja-JP" sz="1400" dirty="0" smtClean="0">
                          <a:latin typeface="+mn-ea"/>
                          <a:ea typeface="+mn-ea"/>
                        </a:rPr>
                        <a:t>MDC</a:t>
                      </a:r>
                      <a:r>
                        <a:rPr lang="ja-JP" altLang="en-US" sz="1400" dirty="0" smtClean="0">
                          <a:latin typeface="+mn-ea"/>
                          <a:ea typeface="+mn-ea"/>
                        </a:rPr>
                        <a:t>別診療実績の推移</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bl>
          </a:graphicData>
        </a:graphic>
      </p:graphicFrame>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Tree>
    <p:extLst>
      <p:ext uri="{BB962C8B-B14F-4D97-AF65-F5344CB8AC3E}">
        <p14:creationId xmlns:p14="http://schemas.microsoft.com/office/powerpoint/2010/main" val="2113964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434314477"/>
              </p:ext>
            </p:extLst>
          </p:nvPr>
        </p:nvGraphicFramePr>
        <p:xfrm>
          <a:off x="246181" y="1412776"/>
          <a:ext cx="8651638" cy="4717635"/>
        </p:xfrm>
        <a:graphic>
          <a:graphicData uri="http://schemas.openxmlformats.org/drawingml/2006/table">
            <a:tbl>
              <a:tblPr firstRow="1" bandRow="1">
                <a:tableStyleId>{BC89EF96-8CEA-46FF-86C4-4CE0E7609802}</a:tableStyleId>
              </a:tblPr>
              <a:tblGrid>
                <a:gridCol w="1846891"/>
                <a:gridCol w="3348363"/>
                <a:gridCol w="1385171"/>
                <a:gridCol w="1194284"/>
                <a:gridCol w="876929"/>
              </a:tblGrid>
              <a:tr h="738375">
                <a:tc>
                  <a:txBody>
                    <a:bodyPr/>
                    <a:lstStyle/>
                    <a:p>
                      <a:pPr marL="139700" indent="-139700" algn="ctr">
                        <a:spcAft>
                          <a:spcPts val="0"/>
                        </a:spcAft>
                      </a:pPr>
                      <a:r>
                        <a:rPr lang="ja-JP" altLang="en-US" sz="1400" kern="100" dirty="0" smtClean="0">
                          <a:effectLst/>
                          <a:latin typeface="+mn-ea"/>
                          <a:ea typeface="+mn-ea"/>
                          <a:cs typeface="+mn-cs"/>
                        </a:rPr>
                        <a:t>資料名</a:t>
                      </a:r>
                      <a:endParaRPr lang="ja-JP" sz="14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kern="100" dirty="0" smtClean="0">
                          <a:effectLst/>
                          <a:latin typeface="+mn-ea"/>
                          <a:ea typeface="+mn-ea"/>
                          <a:cs typeface="Times New Roman"/>
                        </a:rPr>
                        <a:t>調査名等</a:t>
                      </a:r>
                      <a:endParaRPr lang="ja-JP" altLang="ja-JP" sz="1200" b="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effectLst/>
                          <a:latin typeface="+mn-ea"/>
                          <a:ea typeface="+mn-ea"/>
                          <a:cs typeface="Times New Roman"/>
                        </a:rPr>
                        <a:t>対象医療機関数</a:t>
                      </a:r>
                      <a:endParaRPr lang="ja-JP" altLang="ja-JP" sz="1100" b="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gridSpan="2">
                  <a:txBody>
                    <a:bodyPr/>
                    <a:lstStyle/>
                    <a:p>
                      <a:pPr marL="139700" indent="-139700" algn="ctr">
                        <a:spcAft>
                          <a:spcPts val="0"/>
                        </a:spcAft>
                      </a:pPr>
                      <a:r>
                        <a:rPr lang="ja-JP" altLang="en-US" sz="1200" b="0" kern="100" dirty="0" smtClean="0">
                          <a:effectLst/>
                          <a:latin typeface="+mn-ea"/>
                          <a:ea typeface="+mn-ea"/>
                        </a:rPr>
                        <a:t>回答率</a:t>
                      </a:r>
                      <a:endParaRPr lang="en-US" altLang="ja-JP" sz="1200" b="0" kern="100" dirty="0" smtClean="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pPr marL="139700" indent="-139700" algn="ctr">
                        <a:spcAft>
                          <a:spcPts val="0"/>
                        </a:spcAft>
                      </a:pPr>
                      <a:endParaRPr lang="ja-JP" sz="1200" b="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r>
              <a:tr h="862238">
                <a:tc rowSpan="3">
                  <a:txBody>
                    <a:bodyPr/>
                    <a:lstStyle/>
                    <a:p>
                      <a:pPr lvl="0">
                        <a:lnSpc>
                          <a:spcPct val="125000"/>
                        </a:lnSpc>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2-2】</a:t>
                      </a:r>
                      <a:r>
                        <a:rPr lang="ja-JP" altLang="en-US" sz="1400" dirty="0" smtClean="0">
                          <a:latin typeface="+mn-ea"/>
                          <a:ea typeface="+mn-ea"/>
                        </a:rPr>
                        <a:t>病院ごとの医療機能一覧（病院プラン等結果）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ja-JP" altLang="en-US" sz="1400" kern="100" dirty="0" smtClean="0">
                          <a:latin typeface="+mn-ea"/>
                          <a:ea typeface="+mn-ea"/>
                          <a:cs typeface="Times New Roman"/>
                        </a:rPr>
                        <a:t>公的医療機関等</a:t>
                      </a:r>
                      <a:r>
                        <a:rPr lang="en-US" altLang="ja-JP" sz="1400" kern="100" dirty="0" smtClean="0">
                          <a:latin typeface="+mn-ea"/>
                          <a:ea typeface="+mn-ea"/>
                          <a:cs typeface="Times New Roman"/>
                        </a:rPr>
                        <a:t>2025</a:t>
                      </a:r>
                      <a:r>
                        <a:rPr lang="ja-JP" altLang="en-US" sz="1400" kern="100" dirty="0" smtClean="0">
                          <a:latin typeface="+mn-ea"/>
                          <a:ea typeface="+mn-ea"/>
                          <a:cs typeface="Times New Roman"/>
                        </a:rPr>
                        <a:t>プラン</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41</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gridSpan="2">
                  <a:txBody>
                    <a:bodyPr/>
                    <a:lstStyle/>
                    <a:p>
                      <a:pPr algn="ctr">
                        <a:lnSpc>
                          <a:spcPct val="125000"/>
                        </a:lnSpc>
                      </a:pPr>
                      <a:r>
                        <a:rPr lang="en-US" altLang="ja-JP" sz="1400" kern="100" dirty="0" smtClean="0">
                          <a:latin typeface="+mn-ea"/>
                          <a:ea typeface="+mn-ea"/>
                          <a:cs typeface="Times New Roman"/>
                        </a:rPr>
                        <a:t>100%</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hMerge="1">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862238">
                <a:tc vMerge="1">
                  <a:txBody>
                    <a:bodyPr/>
                    <a:lstStyle/>
                    <a:p>
                      <a:pPr lvl="0">
                        <a:lnSpc>
                          <a:spcPct val="125000"/>
                        </a:lnSpc>
                      </a:pP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ja-JP" altLang="en-US" sz="1400" kern="100" dirty="0" smtClean="0">
                          <a:latin typeface="+mn-ea"/>
                          <a:ea typeface="+mn-ea"/>
                          <a:cs typeface="Times New Roman"/>
                        </a:rPr>
                        <a:t>新公立病院改革プランの補足に</a:t>
                      </a:r>
                      <a:endParaRPr lang="en-US" altLang="ja-JP" sz="1400" kern="100" dirty="0" smtClean="0">
                        <a:latin typeface="+mn-ea"/>
                        <a:ea typeface="+mn-ea"/>
                        <a:cs typeface="Times New Roman"/>
                      </a:endParaRPr>
                    </a:p>
                    <a:p>
                      <a:pPr algn="l">
                        <a:lnSpc>
                          <a:spcPct val="125000"/>
                        </a:lnSpc>
                      </a:pPr>
                      <a:r>
                        <a:rPr lang="ja-JP" altLang="en-US" sz="1400" kern="100" dirty="0" smtClean="0">
                          <a:latin typeface="+mn-ea"/>
                          <a:ea typeface="+mn-ea"/>
                          <a:cs typeface="Times New Roman"/>
                        </a:rPr>
                        <a:t>関する調査</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18</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gridSpan="2">
                  <a:txBody>
                    <a:bodyPr/>
                    <a:lstStyle/>
                    <a:p>
                      <a:pPr algn="ctr">
                        <a:lnSpc>
                          <a:spcPct val="125000"/>
                        </a:lnSpc>
                      </a:pPr>
                      <a:r>
                        <a:rPr lang="en-US" altLang="ja-JP" sz="1400" kern="100" dirty="0" smtClean="0">
                          <a:latin typeface="+mn-ea"/>
                          <a:ea typeface="+mn-ea"/>
                          <a:cs typeface="Times New Roman"/>
                        </a:rPr>
                        <a:t>100%</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hMerge="1">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862238">
                <a:tc vMerge="1">
                  <a:txBody>
                    <a:bodyPr/>
                    <a:lstStyle/>
                    <a:p>
                      <a:pPr lvl="0">
                        <a:lnSpc>
                          <a:spcPct val="125000"/>
                        </a:lnSpc>
                      </a:pP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ja-JP" altLang="en-US" sz="1400" kern="100" dirty="0" smtClean="0">
                          <a:latin typeface="+mn-ea"/>
                          <a:ea typeface="+mn-ea"/>
                          <a:cs typeface="Times New Roman"/>
                        </a:rPr>
                        <a:t>将来に向けた病院のプランに関する調査</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415</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86.5%</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en-US" altLang="ja-JP" sz="1100" kern="100" dirty="0" smtClean="0">
                          <a:latin typeface="+mn-ea"/>
                          <a:ea typeface="+mn-ea"/>
                          <a:cs typeface="Times New Roman"/>
                        </a:rPr>
                        <a:t>2018</a:t>
                      </a:r>
                      <a:r>
                        <a:rPr lang="ja-JP" altLang="en-US" sz="1100" kern="100" dirty="0" smtClean="0">
                          <a:latin typeface="+mn-ea"/>
                          <a:ea typeface="+mn-ea"/>
                          <a:cs typeface="Times New Roman"/>
                        </a:rPr>
                        <a:t>年</a:t>
                      </a:r>
                      <a:r>
                        <a:rPr lang="en-US" altLang="ja-JP" sz="1100" kern="100" dirty="0" smtClean="0">
                          <a:latin typeface="+mn-ea"/>
                          <a:ea typeface="+mn-ea"/>
                          <a:cs typeface="Times New Roman"/>
                        </a:rPr>
                        <a:t>5</a:t>
                      </a:r>
                      <a:r>
                        <a:rPr lang="ja-JP" altLang="en-US" sz="1100" kern="100" dirty="0" smtClean="0">
                          <a:latin typeface="+mn-ea"/>
                          <a:ea typeface="+mn-ea"/>
                          <a:cs typeface="Times New Roman"/>
                        </a:rPr>
                        <a:t>月</a:t>
                      </a:r>
                      <a:r>
                        <a:rPr lang="en-US" altLang="ja-JP" sz="1100" kern="100" dirty="0" smtClean="0">
                          <a:latin typeface="+mn-ea"/>
                          <a:ea typeface="+mn-ea"/>
                          <a:cs typeface="Times New Roman"/>
                        </a:rPr>
                        <a:t>28</a:t>
                      </a:r>
                      <a:r>
                        <a:rPr lang="ja-JP" altLang="en-US" sz="1100" kern="100" dirty="0" smtClean="0">
                          <a:latin typeface="+mn-ea"/>
                          <a:ea typeface="+mn-ea"/>
                          <a:cs typeface="Times New Roman"/>
                        </a:rPr>
                        <a:t>日時点</a:t>
                      </a:r>
                      <a:endParaRPr lang="en-US" altLang="ja-JP" sz="11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1392546">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smtClean="0">
                          <a:latin typeface="+mn-ea"/>
                          <a:ea typeface="+mn-ea"/>
                        </a:rPr>
                        <a:t> </a:t>
                      </a: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2-3】</a:t>
                      </a:r>
                      <a:r>
                        <a:rPr lang="ja-JP" altLang="en-US" sz="1400" dirty="0" smtClean="0">
                          <a:latin typeface="+mn-ea"/>
                          <a:ea typeface="+mn-ea"/>
                        </a:rPr>
                        <a:t>病棟ごとの医療機能一覧（病床機能報告暫定結果）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lnSpc>
                          <a:spcPct val="125000"/>
                        </a:lnSpc>
                      </a:pPr>
                      <a:r>
                        <a:rPr lang="ja-JP" altLang="en-US" sz="1400" kern="100" dirty="0" smtClean="0">
                          <a:latin typeface="+mn-ea"/>
                          <a:ea typeface="+mn-ea"/>
                          <a:cs typeface="Times New Roman"/>
                        </a:rPr>
                        <a:t>平成</a:t>
                      </a:r>
                      <a:r>
                        <a:rPr lang="en-US" altLang="ja-JP" sz="1400" kern="100" dirty="0" smtClean="0">
                          <a:latin typeface="+mn-ea"/>
                          <a:ea typeface="+mn-ea"/>
                          <a:cs typeface="Times New Roman"/>
                        </a:rPr>
                        <a:t>29</a:t>
                      </a:r>
                      <a:r>
                        <a:rPr lang="ja-JP" altLang="en-US" sz="1400" kern="100" dirty="0" smtClean="0">
                          <a:latin typeface="+mn-ea"/>
                          <a:ea typeface="+mn-ea"/>
                          <a:cs typeface="Times New Roman"/>
                        </a:rPr>
                        <a:t>年度病床機能報告</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en-US" altLang="ja-JP" sz="1400" kern="100" dirty="0" smtClean="0">
                          <a:latin typeface="+mn-ea"/>
                          <a:ea typeface="+mn-ea"/>
                          <a:cs typeface="Times New Roman"/>
                        </a:rPr>
                        <a:t>689</a:t>
                      </a:r>
                    </a:p>
                    <a:p>
                      <a:pPr algn="ctr">
                        <a:lnSpc>
                          <a:spcPct val="125000"/>
                        </a:lnSpc>
                      </a:pPr>
                      <a:r>
                        <a:rPr lang="ja-JP" altLang="en-US" sz="1400" kern="100" dirty="0" smtClean="0">
                          <a:latin typeface="+mn-ea"/>
                          <a:ea typeface="+mn-ea"/>
                          <a:cs typeface="Times New Roman"/>
                        </a:rPr>
                        <a:t>（病院</a:t>
                      </a:r>
                      <a:r>
                        <a:rPr lang="en-US" altLang="ja-JP" sz="1400" kern="100" dirty="0" smtClean="0">
                          <a:latin typeface="+mn-ea"/>
                          <a:ea typeface="+mn-ea"/>
                          <a:cs typeface="Times New Roman"/>
                        </a:rPr>
                        <a:t>479</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algn="ctr">
                        <a:lnSpc>
                          <a:spcPct val="125000"/>
                        </a:lnSpc>
                      </a:pPr>
                      <a:r>
                        <a:rPr lang="ja-JP" altLang="en-US" sz="1400" kern="100" dirty="0" smtClean="0">
                          <a:latin typeface="+mn-ea"/>
                          <a:ea typeface="+mn-ea"/>
                          <a:cs typeface="Times New Roman"/>
                        </a:rPr>
                        <a:t>（診療所</a:t>
                      </a:r>
                      <a:r>
                        <a:rPr lang="en-US" altLang="ja-JP" sz="1400" kern="100" dirty="0" smtClean="0">
                          <a:latin typeface="+mn-ea"/>
                          <a:ea typeface="+mn-ea"/>
                          <a:cs typeface="Times New Roman"/>
                        </a:rPr>
                        <a:t>210</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lnSpc>
                          <a:spcPct val="125000"/>
                        </a:lnSpc>
                      </a:pPr>
                      <a:r>
                        <a:rPr lang="ja-JP" altLang="en-US" sz="1400" kern="100" dirty="0" smtClean="0">
                          <a:latin typeface="+mn-ea"/>
                          <a:ea typeface="+mn-ea"/>
                          <a:cs typeface="Times New Roman"/>
                        </a:rPr>
                        <a:t>報告様式１</a:t>
                      </a:r>
                      <a:endParaRPr lang="en-US" altLang="ja-JP" sz="1400" kern="100" dirty="0" smtClean="0">
                        <a:latin typeface="+mn-ea"/>
                        <a:ea typeface="+mn-ea"/>
                        <a:cs typeface="Times New Roman"/>
                      </a:endParaRPr>
                    </a:p>
                    <a:p>
                      <a:pPr algn="l">
                        <a:lnSpc>
                          <a:spcPct val="125000"/>
                        </a:lnSpc>
                      </a:pPr>
                      <a:r>
                        <a:rPr lang="en-US" altLang="ja-JP" sz="1400" kern="100" dirty="0" smtClean="0">
                          <a:latin typeface="+mn-ea"/>
                          <a:ea typeface="+mn-ea"/>
                          <a:cs typeface="Times New Roman"/>
                        </a:rPr>
                        <a:t>91.0</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algn="l">
                        <a:lnSpc>
                          <a:spcPct val="125000"/>
                        </a:lnSpc>
                      </a:pPr>
                      <a:r>
                        <a:rPr lang="ja-JP" altLang="en-US" sz="1400" kern="100" dirty="0" smtClean="0">
                          <a:latin typeface="+mn-ea"/>
                          <a:ea typeface="+mn-ea"/>
                          <a:cs typeface="Times New Roman"/>
                        </a:rPr>
                        <a:t>報告様式２</a:t>
                      </a:r>
                      <a:endParaRPr lang="en-US" altLang="ja-JP" sz="1400" kern="100" dirty="0" smtClean="0">
                        <a:latin typeface="+mn-ea"/>
                        <a:ea typeface="+mn-ea"/>
                        <a:cs typeface="Times New Roman"/>
                      </a:endParaRPr>
                    </a:p>
                    <a:p>
                      <a:pPr algn="l">
                        <a:lnSpc>
                          <a:spcPct val="125000"/>
                        </a:lnSpc>
                      </a:pPr>
                      <a:r>
                        <a:rPr lang="en-US" altLang="ja-JP" sz="1400" kern="100" dirty="0" smtClean="0">
                          <a:latin typeface="+mn-ea"/>
                          <a:ea typeface="+mn-ea"/>
                          <a:cs typeface="Times New Roman"/>
                        </a:rPr>
                        <a:t>85.6</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lnSpc>
                          <a:spcPct val="125000"/>
                        </a:lnSpc>
                      </a:pPr>
                      <a:r>
                        <a:rPr lang="en-US" altLang="ja-JP" sz="1100" kern="100" dirty="0" smtClean="0">
                          <a:latin typeface="+mn-ea"/>
                          <a:ea typeface="+mn-ea"/>
                          <a:cs typeface="Times New Roman"/>
                        </a:rPr>
                        <a:t>2018</a:t>
                      </a:r>
                      <a:r>
                        <a:rPr lang="ja-JP" altLang="en-US" sz="1100" kern="100" dirty="0" smtClean="0">
                          <a:latin typeface="+mn-ea"/>
                          <a:ea typeface="+mn-ea"/>
                          <a:cs typeface="Times New Roman"/>
                        </a:rPr>
                        <a:t>年</a:t>
                      </a:r>
                      <a:r>
                        <a:rPr lang="en-US" altLang="ja-JP" sz="1100" kern="100" dirty="0" smtClean="0">
                          <a:latin typeface="+mn-ea"/>
                          <a:ea typeface="+mn-ea"/>
                          <a:cs typeface="Times New Roman"/>
                        </a:rPr>
                        <a:t>2</a:t>
                      </a:r>
                      <a:r>
                        <a:rPr lang="ja-JP" altLang="en-US" sz="1100" kern="100" dirty="0" smtClean="0">
                          <a:latin typeface="+mn-ea"/>
                          <a:ea typeface="+mn-ea"/>
                          <a:cs typeface="Times New Roman"/>
                        </a:rPr>
                        <a:t>月</a:t>
                      </a:r>
                      <a:r>
                        <a:rPr lang="en-US" altLang="ja-JP" sz="1100" kern="100" dirty="0" smtClean="0">
                          <a:latin typeface="+mn-ea"/>
                          <a:ea typeface="+mn-ea"/>
                          <a:cs typeface="Times New Roman"/>
                        </a:rPr>
                        <a:t>16</a:t>
                      </a:r>
                      <a:r>
                        <a:rPr lang="ja-JP" altLang="en-US" sz="1100" kern="100" dirty="0" smtClean="0">
                          <a:latin typeface="+mn-ea"/>
                          <a:ea typeface="+mn-ea"/>
                          <a:cs typeface="Times New Roman"/>
                        </a:rPr>
                        <a:t>日時点</a:t>
                      </a:r>
                      <a:endParaRPr lang="en-US" altLang="ja-JP" sz="11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bl>
          </a:graphicData>
        </a:graphic>
      </p:graphicFrame>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7" name="テキスト ボックス 6"/>
          <p:cNvSpPr txBox="1"/>
          <p:nvPr/>
        </p:nvSpPr>
        <p:spPr>
          <a:xfrm>
            <a:off x="198600" y="620688"/>
            <a:ext cx="8693880" cy="646331"/>
          </a:xfrm>
          <a:prstGeom prst="rect">
            <a:avLst/>
          </a:prstGeom>
          <a:noFill/>
        </p:spPr>
        <p:txBody>
          <a:bodyPr wrap="square" rtlCol="0">
            <a:spAutoFit/>
          </a:bodyPr>
          <a:lstStyle/>
          <a:p>
            <a:r>
              <a:rPr lang="ja-JP" altLang="en-US" dirty="0" smtClean="0"/>
              <a:t>〇</a:t>
            </a:r>
            <a:r>
              <a:rPr lang="en-US" altLang="ja-JP" dirty="0" smtClean="0"/>
              <a:t>【</a:t>
            </a:r>
            <a:r>
              <a:rPr lang="ja-JP" altLang="en-US" dirty="0"/>
              <a:t>資料</a:t>
            </a:r>
            <a:r>
              <a:rPr lang="en-US" altLang="ja-JP" dirty="0"/>
              <a:t>2-2】</a:t>
            </a:r>
            <a:r>
              <a:rPr lang="ja-JP" altLang="en-US" dirty="0"/>
              <a:t>病院ごとの医療機能一覧</a:t>
            </a:r>
            <a:r>
              <a:rPr lang="ja-JP" altLang="en-US" dirty="0" smtClean="0"/>
              <a:t>（</a:t>
            </a:r>
            <a:r>
              <a:rPr lang="ja-JP" altLang="en-US" dirty="0"/>
              <a:t>病院</a:t>
            </a:r>
            <a:r>
              <a:rPr lang="ja-JP" altLang="en-US" dirty="0" smtClean="0"/>
              <a:t>プラン</a:t>
            </a:r>
            <a:r>
              <a:rPr lang="ja-JP" altLang="en-US" dirty="0"/>
              <a:t>等結果</a:t>
            </a:r>
            <a:r>
              <a:rPr lang="ja-JP" altLang="en-US" dirty="0" smtClean="0"/>
              <a:t>）・</a:t>
            </a:r>
            <a:r>
              <a:rPr lang="en-US" altLang="ja-JP" dirty="0" smtClean="0"/>
              <a:t>【</a:t>
            </a:r>
            <a:r>
              <a:rPr lang="ja-JP" altLang="en-US" dirty="0"/>
              <a:t>資料</a:t>
            </a:r>
            <a:r>
              <a:rPr lang="en-US" altLang="ja-JP" dirty="0"/>
              <a:t>2-3】</a:t>
            </a:r>
            <a:r>
              <a:rPr lang="ja-JP" altLang="en-US" dirty="0"/>
              <a:t>病棟ごとの</a:t>
            </a:r>
            <a:r>
              <a:rPr lang="ja-JP" altLang="en-US" dirty="0" smtClean="0"/>
              <a:t>医療</a:t>
            </a:r>
            <a:endParaRPr lang="en-US" altLang="ja-JP" dirty="0" smtClean="0"/>
          </a:p>
          <a:p>
            <a:r>
              <a:rPr lang="ja-JP" altLang="en-US" dirty="0"/>
              <a:t>　</a:t>
            </a:r>
            <a:r>
              <a:rPr lang="ja-JP" altLang="en-US" dirty="0" smtClean="0"/>
              <a:t>機能</a:t>
            </a:r>
            <a:r>
              <a:rPr lang="ja-JP" altLang="en-US" dirty="0"/>
              <a:t>一覧（病床機能報告暫定結果</a:t>
            </a:r>
            <a:r>
              <a:rPr lang="ja-JP" altLang="en-US" dirty="0" smtClean="0"/>
              <a:t>）の概要</a:t>
            </a:r>
            <a:endParaRPr kumimoji="1" lang="en-US" altLang="ja-JP" dirty="0"/>
          </a:p>
        </p:txBody>
      </p:sp>
    </p:spTree>
    <p:extLst>
      <p:ext uri="{BB962C8B-B14F-4D97-AF65-F5344CB8AC3E}">
        <p14:creationId xmlns:p14="http://schemas.microsoft.com/office/powerpoint/2010/main" val="2241457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7" name="テキスト ボックス 6"/>
          <p:cNvSpPr txBox="1"/>
          <p:nvPr/>
        </p:nvSpPr>
        <p:spPr>
          <a:xfrm>
            <a:off x="158156" y="510874"/>
            <a:ext cx="8374284" cy="369332"/>
          </a:xfrm>
          <a:prstGeom prst="rect">
            <a:avLst/>
          </a:prstGeom>
          <a:noFill/>
        </p:spPr>
        <p:txBody>
          <a:bodyPr wrap="square" rtlCol="0">
            <a:spAutoFit/>
          </a:bodyPr>
          <a:lstStyle/>
          <a:p>
            <a:r>
              <a:rPr lang="ja-JP" altLang="en-US" dirty="0"/>
              <a:t>　</a:t>
            </a:r>
            <a:r>
              <a:rPr lang="en-US" altLang="ja-JP" dirty="0" smtClean="0"/>
              <a:t>【</a:t>
            </a:r>
            <a:r>
              <a:rPr lang="ja-JP" altLang="en-US" dirty="0"/>
              <a:t>資料</a:t>
            </a:r>
            <a:r>
              <a:rPr lang="en-US" altLang="ja-JP" dirty="0"/>
              <a:t>2-4】</a:t>
            </a:r>
            <a:r>
              <a:rPr lang="ja-JP" altLang="en-US" dirty="0"/>
              <a:t>〇〇二次医療圏における患者受療状況（</a:t>
            </a:r>
            <a:r>
              <a:rPr lang="en-US" altLang="ja-JP" dirty="0"/>
              <a:t>NDB</a:t>
            </a:r>
            <a:r>
              <a:rPr lang="ja-JP" altLang="en-US" dirty="0"/>
              <a:t>データ</a:t>
            </a:r>
            <a:r>
              <a:rPr lang="ja-JP" altLang="en-US" dirty="0" smtClean="0"/>
              <a:t>）の概要</a:t>
            </a:r>
            <a:endParaRPr kumimoji="1" lang="en-US" altLang="ja-JP" dirty="0"/>
          </a:p>
        </p:txBody>
      </p:sp>
      <p:sp>
        <p:nvSpPr>
          <p:cNvPr id="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5792" y="857758"/>
            <a:ext cx="84795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National Data Base</a:t>
            </a:r>
            <a:r>
              <a:rPr lang="ja-JP" altLang="en-US" sz="1600" dirty="0">
                <a:latin typeface="Meiryo UI" panose="020B0604030504040204" pitchFamily="50" charset="-128"/>
                <a:ea typeface="Meiryo UI" panose="020B0604030504040204" pitchFamily="50" charset="-128"/>
              </a:rPr>
              <a:t>）とは、保険医療機関（医科、歯科、調剤）から提出されるレセプトをデータベース化した</a:t>
            </a:r>
            <a:r>
              <a:rPr lang="ja-JP" altLang="en-US" sz="1600" dirty="0" smtClean="0">
                <a:latin typeface="Meiryo UI" panose="020B0604030504040204" pitchFamily="50" charset="-128"/>
                <a:ea typeface="Meiryo UI" panose="020B0604030504040204" pitchFamily="50" charset="-128"/>
              </a:rPr>
              <a:t>もの。</a:t>
            </a:r>
            <a:r>
              <a:rPr lang="ja-JP" altLang="en-US" sz="1600" dirty="0">
                <a:latin typeface="Meiryo UI" panose="020B0604030504040204" pitchFamily="50" charset="-128"/>
                <a:ea typeface="Meiryo UI" panose="020B0604030504040204" pitchFamily="50" charset="-128"/>
              </a:rPr>
              <a:t>レセプトには病名及び患者に対して行われた医療行為が記載されており、この情報を活用し、各地域の医療提供の状況を把握することが可能となって</a:t>
            </a:r>
            <a:r>
              <a:rPr lang="ja-JP" altLang="en-US" sz="1600" dirty="0" smtClean="0">
                <a:latin typeface="Meiryo UI" panose="020B0604030504040204" pitchFamily="50" charset="-128"/>
                <a:ea typeface="Meiryo UI" panose="020B0604030504040204" pitchFamily="50" charset="-128"/>
              </a:rPr>
              <a:t>いる。</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を可視化したもので、様々な医療行為について、構想区域ごとにどの程度その医療行為が完結しているか、あるいは他の区域に流出しているかを示している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しかし、患者受療状況にかかる本データには、住所の把握できる</a:t>
            </a:r>
            <a:r>
              <a:rPr lang="ja-JP" altLang="en-US" sz="1600" dirty="0">
                <a:latin typeface="Meiryo UI" panose="020B0604030504040204" pitchFamily="50" charset="-128"/>
                <a:ea typeface="Meiryo UI" panose="020B0604030504040204" pitchFamily="50" charset="-128"/>
              </a:rPr>
              <a:t>国民健康保険及び後期高齢者医療制度に加入の方々のレセプトしかデータに反映されて</a:t>
            </a:r>
            <a:r>
              <a:rPr lang="ja-JP" altLang="en-US" sz="1600" dirty="0" smtClean="0">
                <a:latin typeface="Meiryo UI" panose="020B0604030504040204" pitchFamily="50" charset="-128"/>
                <a:ea typeface="Meiryo UI" panose="020B0604030504040204" pitchFamily="50" charset="-128"/>
              </a:rPr>
              <a:t>おらず、</a:t>
            </a:r>
            <a:r>
              <a:rPr lang="ja-JP" altLang="en-US" sz="1600" dirty="0">
                <a:latin typeface="Meiryo UI" panose="020B0604030504040204" pitchFamily="50" charset="-128"/>
                <a:ea typeface="Meiryo UI" panose="020B0604030504040204" pitchFamily="50" charset="-128"/>
              </a:rPr>
              <a:t>働く世代の加入が比較的多い健康保険等のデータを反映して</a:t>
            </a:r>
            <a:r>
              <a:rPr lang="ja-JP" altLang="en-US" sz="1600" dirty="0" smtClean="0">
                <a:latin typeface="Meiryo UI" panose="020B0604030504040204" pitchFamily="50" charset="-128"/>
                <a:ea typeface="Meiryo UI" panose="020B0604030504040204" pitchFamily="50" charset="-128"/>
              </a:rPr>
              <a:t>いない。</a:t>
            </a:r>
            <a:endParaRPr lang="ja-JP" altLang="en-US" sz="1600" dirty="0">
              <a:latin typeface="Meiryo UI" panose="020B0604030504040204" pitchFamily="50" charset="-128"/>
              <a:ea typeface="Meiryo UI" panose="020B0604030504040204" pitchFamily="50" charset="-128"/>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 y="4188545"/>
            <a:ext cx="4556610" cy="266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156213" y="5198523"/>
            <a:ext cx="3539080" cy="646331"/>
          </a:xfrm>
          <a:prstGeom prst="rect">
            <a:avLst/>
          </a:prstGeom>
          <a:solidFill>
            <a:schemeClr val="accent1">
              <a:lumMod val="20000"/>
              <a:lumOff val="80000"/>
            </a:schemeClr>
          </a:solid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〇当該</a:t>
            </a:r>
            <a:r>
              <a:rPr lang="ja-JP" altLang="en-US" dirty="0">
                <a:latin typeface="Meiryo UI" panose="020B0604030504040204" pitchFamily="50" charset="-128"/>
                <a:ea typeface="Meiryo UI" panose="020B0604030504040204" pitchFamily="50" charset="-128"/>
                <a:cs typeface="Meiryo UI" panose="020B0604030504040204" pitchFamily="50" charset="-128"/>
              </a:rPr>
              <a:t>機能について、各構想区域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自己</a:t>
            </a:r>
            <a:r>
              <a:rPr lang="ja-JP" altLang="en-US" dirty="0">
                <a:latin typeface="Meiryo UI" panose="020B0604030504040204" pitchFamily="50" charset="-128"/>
                <a:ea typeface="Meiryo UI" panose="020B0604030504040204" pitchFamily="50" charset="-128"/>
                <a:cs typeface="Meiryo UI" panose="020B0604030504040204" pitchFamily="50" charset="-128"/>
              </a:rPr>
              <a:t>完結率はどうか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3142370" y="4372596"/>
            <a:ext cx="1364980" cy="336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343010" y="4211193"/>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200" dirty="0" smtClean="0"/>
              <a:t>救命救急入院料にかかる自己完結率は</a:t>
            </a:r>
            <a:r>
              <a:rPr kumimoji="1" lang="ja-JP" altLang="en-US" sz="1200" dirty="0" smtClean="0">
                <a:latin typeface="+mn-ea"/>
              </a:rPr>
              <a:t>、「</a:t>
            </a:r>
            <a:r>
              <a:rPr kumimoji="1" lang="en-US" altLang="ja-JP" sz="1200" dirty="0" smtClean="0">
                <a:latin typeface="+mn-ea"/>
              </a:rPr>
              <a:t>89.7</a:t>
            </a:r>
            <a:r>
              <a:rPr kumimoji="1" lang="ja-JP" altLang="en-US" sz="1200" dirty="0" smtClean="0">
                <a:latin typeface="+mn-ea"/>
              </a:rPr>
              <a:t>％」</a:t>
            </a:r>
            <a:endParaRPr kumimoji="1" lang="ja-JP" altLang="en-US" sz="1200" dirty="0">
              <a:latin typeface="+mn-ea"/>
            </a:endParaRPr>
          </a:p>
        </p:txBody>
      </p:sp>
      <p:sp>
        <p:nvSpPr>
          <p:cNvPr id="19" name="テキスト ボックス 11"/>
          <p:cNvSpPr txBox="1"/>
          <p:nvPr/>
        </p:nvSpPr>
        <p:spPr>
          <a:xfrm>
            <a:off x="611560" y="4042269"/>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smtClean="0">
                <a:solidFill>
                  <a:srgbClr val="000000"/>
                </a:solidFill>
                <a:effectLst/>
                <a:ea typeface="ＭＳ Ｐゴシック"/>
                <a:cs typeface="Times New Roman"/>
              </a:rPr>
              <a:t>NDB</a:t>
            </a:r>
            <a:r>
              <a:rPr lang="ja-JP" sz="1400" kern="100" dirty="0" smtClean="0">
                <a:solidFill>
                  <a:srgbClr val="000000"/>
                </a:solidFill>
                <a:effectLst/>
                <a:ea typeface="ＭＳ Ｐゴシック"/>
                <a:cs typeface="Times New Roman"/>
              </a:rPr>
              <a:t>データ</a:t>
            </a:r>
            <a:r>
              <a:rPr lang="ja-JP" altLang="en-US" sz="1400" kern="100" dirty="0" smtClean="0">
                <a:solidFill>
                  <a:srgbClr val="000000"/>
                </a:solidFill>
                <a:effectLst/>
                <a:ea typeface="ＭＳ Ｐゴシック"/>
                <a:cs typeface="Times New Roman"/>
              </a:rPr>
              <a:t>（患者流出入）</a:t>
            </a:r>
            <a:r>
              <a:rPr lang="ja-JP" sz="1400" kern="100" dirty="0" smtClean="0">
                <a:solidFill>
                  <a:srgbClr val="000000"/>
                </a:solidFill>
                <a:effectLst/>
                <a:ea typeface="ＭＳ Ｐゴシック"/>
                <a:cs typeface="Times New Roman"/>
              </a:rPr>
              <a:t>の</a:t>
            </a:r>
            <a:r>
              <a:rPr lang="ja-JP" sz="1400" kern="100" dirty="0">
                <a:solidFill>
                  <a:srgbClr val="000000"/>
                </a:solidFill>
                <a:effectLst/>
                <a:ea typeface="ＭＳ Ｐゴシック"/>
                <a:cs typeface="Times New Roman"/>
              </a:rPr>
              <a:t>検討</a:t>
            </a:r>
            <a:endParaRPr lang="ja-JP" sz="1400" kern="100" dirty="0">
              <a:effectLst/>
              <a:ea typeface="ＭＳ 明朝"/>
              <a:cs typeface="Times New Roman"/>
            </a:endParaRPr>
          </a:p>
        </p:txBody>
      </p:sp>
      <p:sp>
        <p:nvSpPr>
          <p:cNvPr id="20" name="二等辺三角形 19"/>
          <p:cNvSpPr/>
          <p:nvPr/>
        </p:nvSpPr>
        <p:spPr>
          <a:xfrm rot="5400000">
            <a:off x="4360844" y="5194844"/>
            <a:ext cx="640714" cy="648072"/>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23418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各会議にて使用する資料（詳細③）</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7" name="テキスト ボックス 6"/>
          <p:cNvSpPr txBox="1"/>
          <p:nvPr/>
        </p:nvSpPr>
        <p:spPr>
          <a:xfrm>
            <a:off x="158156" y="510874"/>
            <a:ext cx="8374284" cy="369332"/>
          </a:xfrm>
          <a:prstGeom prst="rect">
            <a:avLst/>
          </a:prstGeom>
          <a:noFill/>
        </p:spPr>
        <p:txBody>
          <a:bodyPr wrap="square" rtlCol="0">
            <a:spAutoFit/>
          </a:bodyPr>
          <a:lstStyle/>
          <a:p>
            <a:r>
              <a:rPr lang="en-US" altLang="ja-JP" dirty="0"/>
              <a:t>【</a:t>
            </a:r>
            <a:r>
              <a:rPr lang="ja-JP" altLang="en-US" dirty="0"/>
              <a:t>資料</a:t>
            </a:r>
            <a:r>
              <a:rPr lang="en-US" altLang="ja-JP" dirty="0"/>
              <a:t>2-5】</a:t>
            </a:r>
            <a:r>
              <a:rPr lang="ja-JP" altLang="en-US" dirty="0"/>
              <a:t>二次医療圏毎の医療提供</a:t>
            </a:r>
            <a:r>
              <a:rPr lang="ja-JP" altLang="en-US" dirty="0" smtClean="0"/>
              <a:t>状況（</a:t>
            </a:r>
            <a:r>
              <a:rPr lang="en-US" altLang="ja-JP" dirty="0"/>
              <a:t>NDB</a:t>
            </a:r>
            <a:r>
              <a:rPr lang="ja-JP" altLang="en-US" dirty="0"/>
              <a:t>データ）の</a:t>
            </a:r>
            <a:r>
              <a:rPr lang="ja-JP" altLang="en-US" dirty="0" smtClean="0"/>
              <a:t>概要</a:t>
            </a:r>
            <a:endParaRPr kumimoji="1" lang="en-US" altLang="ja-JP" dirty="0"/>
          </a:p>
        </p:txBody>
      </p:sp>
      <p:sp>
        <p:nvSpPr>
          <p:cNvPr id="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5792" y="857758"/>
            <a:ext cx="84795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Standardized </a:t>
            </a:r>
            <a:r>
              <a:rPr lang="en-US" altLang="ja-JP" sz="1600" dirty="0" err="1">
                <a:latin typeface="Meiryo UI" panose="020B0604030504040204" pitchFamily="50" charset="-128"/>
                <a:ea typeface="Meiryo UI" panose="020B0604030504040204" pitchFamily="50" charset="-128"/>
              </a:rPr>
              <a:t>ClaimRation</a:t>
            </a:r>
            <a:r>
              <a:rPr lang="ja-JP" altLang="en-US" sz="1600" dirty="0">
                <a:latin typeface="Meiryo UI" panose="020B0604030504040204" pitchFamily="50" charset="-128"/>
                <a:ea typeface="Meiryo UI" panose="020B0604030504040204" pitchFamily="50" charset="-128"/>
              </a:rPr>
              <a:t>）とは</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NDB</a:t>
            </a:r>
            <a:r>
              <a:rPr lang="ja-JP" altLang="en-US" sz="1600" dirty="0" smtClean="0">
                <a:latin typeface="Meiryo UI" panose="020B0604030504040204" pitchFamily="50" charset="-128"/>
                <a:ea typeface="Meiryo UI" panose="020B0604030504040204" pitchFamily="50" charset="-128"/>
              </a:rPr>
              <a:t>データから、各構想</a:t>
            </a:r>
            <a:r>
              <a:rPr lang="ja-JP" altLang="en-US" sz="1600" dirty="0">
                <a:latin typeface="Meiryo UI" panose="020B0604030504040204" pitchFamily="50" charset="-128"/>
                <a:ea typeface="Meiryo UI" panose="020B0604030504040204" pitchFamily="50" charset="-128"/>
              </a:rPr>
              <a:t>区域における医療機能に対応するレセプトの出現状況を指標化し、可視化した</a:t>
            </a:r>
            <a:r>
              <a:rPr lang="ja-JP" altLang="en-US" sz="1600" dirty="0" smtClean="0">
                <a:latin typeface="Meiryo UI" panose="020B0604030504040204" pitchFamily="50" charset="-128"/>
                <a:ea typeface="Meiryo UI" panose="020B0604030504040204" pitchFamily="50" charset="-128"/>
              </a:rPr>
              <a:t>もの。</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の値が</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より大きければその医療行為が全国平均よりも多く行われていることを示し、</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より小さければ、その医療行為が全国平均よりも少ないことが</a:t>
            </a:r>
            <a:r>
              <a:rPr lang="ja-JP" altLang="en-US" sz="1600" dirty="0" smtClean="0">
                <a:latin typeface="Meiryo UI" panose="020B0604030504040204" pitchFamily="50" charset="-128"/>
                <a:ea typeface="Meiryo UI" panose="020B0604030504040204" pitchFamily="50" charset="-128"/>
              </a:rPr>
              <a:t>示される。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、「患者受療状況の分析</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とは違い、健康</a:t>
            </a:r>
            <a:r>
              <a:rPr lang="ja-JP" altLang="en-US" sz="1600" dirty="0">
                <a:latin typeface="Meiryo UI" panose="020B0604030504040204" pitchFamily="50" charset="-128"/>
                <a:ea typeface="Meiryo UI" panose="020B0604030504040204" pitchFamily="50" charset="-128"/>
              </a:rPr>
              <a:t>保険の種類に関わらず全てのレセプト情報を反映したものとなって</a:t>
            </a:r>
            <a:r>
              <a:rPr lang="ja-JP" altLang="en-US" sz="1600" dirty="0" smtClean="0">
                <a:latin typeface="Meiryo UI" panose="020B0604030504040204" pitchFamily="50" charset="-128"/>
                <a:ea typeface="Meiryo UI" panose="020B0604030504040204" pitchFamily="50" charset="-128"/>
              </a:rPr>
              <a:t>いる。</a:t>
            </a:r>
            <a:r>
              <a:rPr lang="ja-JP" altLang="en-US" sz="1600" dirty="0">
                <a:latin typeface="Meiryo UI" panose="020B0604030504040204" pitchFamily="50" charset="-128"/>
                <a:ea typeface="Meiryo UI" panose="020B0604030504040204" pitchFamily="50" charset="-128"/>
              </a:rPr>
              <a:t>また、患者住所地ではなく医療機関所在地をベースで指標化されて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p>
        </p:txBody>
      </p:sp>
      <p:sp>
        <p:nvSpPr>
          <p:cNvPr id="15" name="テキスト ボックス 14"/>
          <p:cNvSpPr txBox="1"/>
          <p:nvPr/>
        </p:nvSpPr>
        <p:spPr>
          <a:xfrm>
            <a:off x="563304" y="6121377"/>
            <a:ext cx="3863267" cy="646331"/>
          </a:xfrm>
          <a:prstGeom prst="rect">
            <a:avLst/>
          </a:prstGeom>
          <a:solidFill>
            <a:schemeClr val="accent1">
              <a:lumMod val="20000"/>
              <a:lumOff val="80000"/>
            </a:schemeClr>
          </a:solid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〇全国</a:t>
            </a:r>
            <a:r>
              <a:rPr lang="ja-JP" altLang="en-US" dirty="0">
                <a:latin typeface="Meiryo UI" panose="020B0604030504040204" pitchFamily="50" charset="-128"/>
                <a:ea typeface="Meiryo UI" panose="020B0604030504040204" pitchFamily="50" charset="-128"/>
                <a:cs typeface="Meiryo UI" panose="020B0604030504040204" pitchFamily="50" charset="-128"/>
              </a:rPr>
              <a:t>よりも多く出て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・欠けている機能</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5400000">
            <a:off x="21173" y="6279716"/>
            <a:ext cx="640714" cy="32403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26" name="Picture 2" descr="D:\HatayamaH\Desktop\キャプチャ.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4" y="3421997"/>
            <a:ext cx="4622846" cy="267129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4808" y="3421997"/>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smtClean="0">
                <a:solidFill>
                  <a:srgbClr val="000000"/>
                </a:solidFill>
                <a:effectLst/>
                <a:ea typeface="ＭＳ Ｐゴシック"/>
                <a:cs typeface="Times New Roman"/>
              </a:rPr>
              <a:t>NDB</a:t>
            </a:r>
            <a:r>
              <a:rPr lang="ja-JP" sz="1400" kern="100" dirty="0" smtClean="0">
                <a:solidFill>
                  <a:srgbClr val="000000"/>
                </a:solidFill>
                <a:effectLst/>
                <a:ea typeface="ＭＳ Ｐゴシック"/>
                <a:cs typeface="Times New Roman"/>
              </a:rPr>
              <a:t>データ</a:t>
            </a:r>
            <a:r>
              <a:rPr lang="ja-JP" altLang="en-US" sz="1400" kern="100" dirty="0" smtClean="0">
                <a:solidFill>
                  <a:srgbClr val="000000"/>
                </a:solidFill>
                <a:effectLst/>
                <a:ea typeface="ＭＳ Ｐゴシック"/>
                <a:cs typeface="Times New Roman"/>
              </a:rPr>
              <a:t>（医療提供状況（</a:t>
            </a:r>
            <a:r>
              <a:rPr lang="en-US" altLang="ja-JP" sz="1400" kern="100" dirty="0" smtClean="0">
                <a:solidFill>
                  <a:srgbClr val="000000"/>
                </a:solidFill>
                <a:effectLst/>
                <a:ea typeface="ＭＳ Ｐゴシック"/>
                <a:cs typeface="Times New Roman"/>
              </a:rPr>
              <a:t>SCR</a:t>
            </a:r>
            <a:r>
              <a:rPr lang="ja-JP" altLang="en-US" sz="1400" kern="100" dirty="0" smtClean="0">
                <a:solidFill>
                  <a:srgbClr val="000000"/>
                </a:solidFill>
                <a:effectLst/>
                <a:ea typeface="ＭＳ Ｐゴシック"/>
                <a:cs typeface="Times New Roman"/>
              </a:rPr>
              <a:t>））</a:t>
            </a:r>
            <a:r>
              <a:rPr lang="ja-JP" sz="1400" kern="100" dirty="0" smtClean="0">
                <a:solidFill>
                  <a:srgbClr val="000000"/>
                </a:solidFill>
                <a:effectLst/>
                <a:ea typeface="ＭＳ Ｐゴシック"/>
                <a:cs typeface="Times New Roman"/>
              </a:rPr>
              <a:t>の</a:t>
            </a:r>
            <a:r>
              <a:rPr lang="ja-JP" sz="1400" kern="100" dirty="0">
                <a:solidFill>
                  <a:srgbClr val="000000"/>
                </a:solidFill>
                <a:effectLst/>
                <a:ea typeface="ＭＳ Ｐゴシック"/>
                <a:cs typeface="Times New Roman"/>
              </a:rPr>
              <a:t>検討</a:t>
            </a:r>
            <a:endParaRPr lang="ja-JP" sz="1400" kern="100" dirty="0">
              <a:effectLst/>
              <a:ea typeface="ＭＳ 明朝"/>
              <a:cs typeface="Times New Roman"/>
            </a:endParaRPr>
          </a:p>
        </p:txBody>
      </p:sp>
      <p:pic>
        <p:nvPicPr>
          <p:cNvPr id="1028" name="Picture 4" descr="D:\HatayamaH\Desktop\キャプチャ.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5229200"/>
            <a:ext cx="3757160" cy="72759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5004048" y="3549222"/>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smtClean="0">
                <a:effectLst/>
                <a:ea typeface="ＭＳ 明朝"/>
                <a:cs typeface="Times New Roman"/>
              </a:rPr>
              <a:t>〇 </a:t>
            </a:r>
            <a:r>
              <a:rPr lang="en-US" altLang="ja-JP" kern="100" dirty="0" smtClean="0">
                <a:effectLst/>
                <a:ea typeface="ＭＳ 明朝"/>
                <a:cs typeface="Times New Roman"/>
              </a:rPr>
              <a:t>SCR</a:t>
            </a:r>
            <a:r>
              <a:rPr lang="ja-JP" altLang="en-US" kern="100" dirty="0" smtClean="0">
                <a:effectLst/>
                <a:latin typeface="ＭＳ ゴシック" panose="020B0609070205080204" pitchFamily="49" charset="-128"/>
                <a:ea typeface="ＭＳ ゴシック" panose="020B0609070205080204" pitchFamily="49" charset="-128"/>
                <a:cs typeface="Times New Roman"/>
              </a:rPr>
              <a:t>算出方法</a:t>
            </a:r>
            <a:endParaRPr lang="en-US" altLang="ja-JP" kern="100" dirty="0" smtClean="0">
              <a:effectLst/>
              <a:latin typeface="ＭＳ ゴシック" panose="020B0609070205080204" pitchFamily="49" charset="-128"/>
              <a:ea typeface="ＭＳ ゴシック" panose="020B0609070205080204" pitchFamily="49" charset="-128"/>
              <a:cs typeface="Times New Roman"/>
            </a:endParaRPr>
          </a:p>
        </p:txBody>
      </p:sp>
      <p:pic>
        <p:nvPicPr>
          <p:cNvPr id="4" name="Picture 2" descr="D:\HatayamaH\Desktop\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249" y="4077072"/>
            <a:ext cx="397198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66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各会議にて使用する資料（詳細④）</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7" name="テキスト ボックス 6"/>
          <p:cNvSpPr txBox="1"/>
          <p:nvPr/>
        </p:nvSpPr>
        <p:spPr>
          <a:xfrm>
            <a:off x="158156" y="510874"/>
            <a:ext cx="8374284" cy="369332"/>
          </a:xfrm>
          <a:prstGeom prst="rect">
            <a:avLst/>
          </a:prstGeom>
          <a:noFill/>
        </p:spPr>
        <p:txBody>
          <a:bodyPr wrap="square" rtlCol="0">
            <a:spAutoFit/>
          </a:bodyPr>
          <a:lstStyle/>
          <a:p>
            <a:r>
              <a:rPr lang="en-US" altLang="ja-JP" dirty="0"/>
              <a:t>【</a:t>
            </a:r>
            <a:r>
              <a:rPr lang="ja-JP" altLang="en-US" dirty="0"/>
              <a:t>資料</a:t>
            </a:r>
            <a:r>
              <a:rPr lang="en-US" altLang="ja-JP" dirty="0"/>
              <a:t>2-6】DPC</a:t>
            </a:r>
            <a:r>
              <a:rPr lang="ja-JP" altLang="en-US" dirty="0"/>
              <a:t>参加病院と〇〇二次医療圏における</a:t>
            </a:r>
            <a:r>
              <a:rPr lang="en-US" altLang="ja-JP" dirty="0"/>
              <a:t>MDC</a:t>
            </a:r>
            <a:r>
              <a:rPr lang="ja-JP" altLang="en-US" dirty="0"/>
              <a:t>別診療実績の推移の</a:t>
            </a:r>
            <a:r>
              <a:rPr lang="ja-JP" altLang="en-US" dirty="0" smtClean="0"/>
              <a:t>概要</a:t>
            </a:r>
            <a:endParaRPr kumimoji="1" lang="en-US" altLang="ja-JP" dirty="0"/>
          </a:p>
        </p:txBody>
      </p:sp>
      <p:sp>
        <p:nvSpPr>
          <p:cNvPr id="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5792" y="857758"/>
            <a:ext cx="8676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に参加している</a:t>
            </a:r>
            <a:r>
              <a:rPr lang="ja-JP" altLang="en-US" sz="1600" dirty="0" smtClean="0">
                <a:latin typeface="Meiryo UI" panose="020B0604030504040204" pitchFamily="50" charset="-128"/>
                <a:ea typeface="Meiryo UI" panose="020B0604030504040204" pitchFamily="50" charset="-128"/>
              </a:rPr>
              <a:t>病院は</a:t>
            </a:r>
            <a:r>
              <a:rPr lang="ja-JP" altLang="en-US" sz="1600" dirty="0">
                <a:latin typeface="Meiryo UI" panose="020B0604030504040204" pitchFamily="50" charset="-128"/>
                <a:ea typeface="Meiryo UI" panose="020B0604030504040204" pitchFamily="50" charset="-128"/>
              </a:rPr>
              <a:t>、全国統一形式の電子データで診断群ごとの診療実績を国に提出しており、このデータを活用することで</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参加病院に関する、診断群ごとの診療実績を把握することが可能となって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各年度ごとの</a:t>
            </a:r>
            <a:r>
              <a:rPr lang="en-US" altLang="ja-JP" sz="1600" dirty="0" smtClean="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データを可視化したものとなっており、</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参加病院ごとに示す主要診断群（</a:t>
            </a:r>
            <a:r>
              <a:rPr lang="en-US" altLang="ja-JP" sz="1600" dirty="0" smtClean="0">
                <a:latin typeface="Meiryo UI" panose="020B0604030504040204" pitchFamily="50" charset="-128"/>
                <a:ea typeface="Meiryo UI" panose="020B0604030504040204" pitchFamily="50" charset="-128"/>
              </a:rPr>
              <a:t>MDC</a:t>
            </a: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Major Diagnostic Category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ごとの診療実績（件数）が色分けして棒グラフで示されて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rPr>
              <a:t>、年度間で件数に大きな差が発生していないかを確認することも可能となって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1648" y="3752638"/>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altLang="ja-JP" sz="1400" kern="100" dirty="0">
                <a:solidFill>
                  <a:srgbClr val="000000"/>
                </a:solidFill>
                <a:cs typeface="Times New Roman"/>
              </a:rPr>
              <a:t>DPC</a:t>
            </a:r>
            <a:r>
              <a:rPr lang="ja-JP" altLang="en-US" sz="1400" kern="100" dirty="0">
                <a:solidFill>
                  <a:srgbClr val="000000"/>
                </a:solidFill>
                <a:cs typeface="Times New Roman"/>
              </a:rPr>
              <a:t>データの検討</a:t>
            </a:r>
            <a:endParaRPr lang="ja-JP" sz="1400" kern="100" dirty="0">
              <a:effectLst/>
              <a:ea typeface="ＭＳ 明朝"/>
              <a:cs typeface="Times New Roman"/>
            </a:endParaRPr>
          </a:p>
        </p:txBody>
      </p:sp>
      <p:pic>
        <p:nvPicPr>
          <p:cNvPr id="13" name="図 12" descr="D:\HatayamaH\Desktop\キャプチャ.PNG"/>
          <p:cNvPicPr/>
          <p:nvPr/>
        </p:nvPicPr>
        <p:blipFill>
          <a:blip r:embed="rId4">
            <a:extLst>
              <a:ext uri="{28A0092B-C50C-407E-A947-70E740481C1C}">
                <a14:useLocalDpi xmlns:a14="http://schemas.microsoft.com/office/drawing/2010/main" val="0"/>
              </a:ext>
            </a:extLst>
          </a:blip>
          <a:srcRect/>
          <a:stretch>
            <a:fillRect/>
          </a:stretch>
        </p:blipFill>
        <p:spPr bwMode="auto">
          <a:xfrm>
            <a:off x="246712" y="4013374"/>
            <a:ext cx="4722925" cy="2847340"/>
          </a:xfrm>
          <a:prstGeom prst="rect">
            <a:avLst/>
          </a:prstGeom>
          <a:noFill/>
          <a:ln>
            <a:noFill/>
          </a:ln>
        </p:spPr>
      </p:pic>
      <p:sp>
        <p:nvSpPr>
          <p:cNvPr id="14" name="テキスト ボックス 13"/>
          <p:cNvSpPr txBox="1"/>
          <p:nvPr/>
        </p:nvSpPr>
        <p:spPr>
          <a:xfrm>
            <a:off x="5407721" y="4653136"/>
            <a:ext cx="3327459" cy="1754326"/>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欠けて</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MDC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分類）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dirty="0">
                <a:latin typeface="Meiryo UI" panose="020B0604030504040204" pitchFamily="50" charset="-128"/>
                <a:ea typeface="Meiryo UI" panose="020B0604030504040204" pitchFamily="50" charset="-128"/>
                <a:cs typeface="Meiryo UI" panose="020B0604030504040204" pitchFamily="50" charset="-128"/>
              </a:rPr>
              <a:t>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各病院</a:t>
            </a:r>
            <a:r>
              <a:rPr lang="ja-JP" altLang="en-US" dirty="0">
                <a:latin typeface="Meiryo UI" panose="020B0604030504040204" pitchFamily="50" charset="-128"/>
                <a:ea typeface="Meiryo UI" panose="020B0604030504040204" pitchFamily="50" charset="-128"/>
                <a:cs typeface="Meiryo UI" panose="020B0604030504040204" pitchFamily="50" charset="-128"/>
              </a:rPr>
              <a:t>の機能は年度間で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安定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いるのか。</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○構想</a:t>
            </a:r>
            <a:r>
              <a:rPr lang="ja-JP" altLang="en-US" dirty="0">
                <a:latin typeface="Meiryo UI" panose="020B0604030504040204" pitchFamily="50" charset="-128"/>
                <a:ea typeface="Meiryo UI" panose="020B0604030504040204" pitchFamily="50" charset="-128"/>
                <a:cs typeface="Meiryo UI" panose="020B0604030504040204" pitchFamily="50" charset="-128"/>
              </a:rPr>
              <a:t>区域内の各病院の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分化</a:t>
            </a:r>
            <a:r>
              <a:rPr lang="ja-JP" altLang="en-US" dirty="0">
                <a:latin typeface="Meiryo UI" panose="020B0604030504040204" pitchFamily="50" charset="-128"/>
                <a:ea typeface="Meiryo UI" panose="020B0604030504040204" pitchFamily="50" charset="-128"/>
                <a:cs typeface="Meiryo UI" panose="020B0604030504040204" pitchFamily="50" charset="-128"/>
              </a:rPr>
              <a:t>はどうか。</a:t>
            </a:r>
          </a:p>
        </p:txBody>
      </p:sp>
      <p:sp>
        <p:nvSpPr>
          <p:cNvPr id="15" name="二等辺三角形 14"/>
          <p:cNvSpPr/>
          <p:nvPr/>
        </p:nvSpPr>
        <p:spPr>
          <a:xfrm rot="5400000">
            <a:off x="4848558" y="5210365"/>
            <a:ext cx="640714" cy="453359"/>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7376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3816980" y="1950381"/>
            <a:ext cx="4364890" cy="1353414"/>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14419" y="2157716"/>
            <a:ext cx="2808206" cy="1353414"/>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483768" y="4738300"/>
            <a:ext cx="3168352" cy="1079992"/>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3</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a:t>
            </a:r>
            <a:r>
              <a:rPr lang="ja-JP" altLang="en-US" sz="2400" dirty="0">
                <a:latin typeface="HGP創英角ｺﾞｼｯｸUB" panose="020B0900000000000000" pitchFamily="50" charset="-128"/>
                <a:ea typeface="HGP創英角ｺﾞｼｯｸUB" panose="020B0900000000000000" pitchFamily="50" charset="-128"/>
              </a:rPr>
              <a:t>実態を可視化し</a:t>
            </a:r>
            <a:r>
              <a:rPr lang="ja-JP" altLang="en-US" sz="2400" dirty="0" smtClean="0">
                <a:latin typeface="HGP創英角ｺﾞｼｯｸUB" panose="020B0900000000000000" pitchFamily="50" charset="-128"/>
                <a:ea typeface="HGP創英角ｺﾞｼｯｸUB" panose="020B0900000000000000" pitchFamily="50" charset="-128"/>
              </a:rPr>
              <a:t>、すべて</a:t>
            </a:r>
            <a:r>
              <a:rPr lang="ja-JP" altLang="en-US" sz="2400" dirty="0">
                <a:latin typeface="HGP創英角ｺﾞｼｯｸUB" panose="020B0900000000000000" pitchFamily="50" charset="-128"/>
                <a:ea typeface="HGP創英角ｺﾞｼｯｸUB" panose="020B0900000000000000" pitchFamily="50" charset="-128"/>
              </a:rPr>
              <a:t>の関係医療機関の参画による</a:t>
            </a:r>
            <a:r>
              <a:rPr lang="ja-JP" altLang="en-US" sz="2400" dirty="0" smtClean="0">
                <a:latin typeface="HGP創英角ｺﾞｼｯｸUB" panose="020B0900000000000000" pitchFamily="50" charset="-128"/>
                <a:ea typeface="HGP創英角ｺﾞｼｯｸUB" panose="020B0900000000000000" pitchFamily="50" charset="-128"/>
              </a:rPr>
              <a:t>協議、</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高い</a:t>
            </a:r>
            <a:r>
              <a:rPr lang="ja-JP" altLang="en-US" sz="2400" dirty="0">
                <a:latin typeface="HGP創英角ｺﾞｼｯｸUB" panose="020B0900000000000000" pitchFamily="50" charset="-128"/>
                <a:ea typeface="HGP創英角ｺﾞｼｯｸUB" panose="020B0900000000000000" pitchFamily="50" charset="-128"/>
              </a:rPr>
              <a:t>納得性の</a:t>
            </a:r>
            <a:r>
              <a:rPr lang="ja-JP" altLang="en-US" sz="2400" dirty="0" smtClean="0">
                <a:latin typeface="HGP創英角ｺﾞｼｯｸUB" panose="020B0900000000000000" pitchFamily="50" charset="-128"/>
                <a:ea typeface="HGP創英角ｺﾞｼｯｸUB" panose="020B0900000000000000" pitchFamily="50" charset="-128"/>
              </a:rPr>
              <a:t>もと、医療</a:t>
            </a:r>
            <a:r>
              <a:rPr lang="ja-JP" altLang="en-US" sz="2400" dirty="0">
                <a:latin typeface="HGP創英角ｺﾞｼｯｸUB" panose="020B0900000000000000" pitchFamily="50" charset="-128"/>
                <a:ea typeface="HGP創英角ｺﾞｼｯｸUB" panose="020B0900000000000000" pitchFamily="50" charset="-128"/>
              </a:rPr>
              <a:t>機関の自主的な取組みをサポート　</a:t>
            </a:r>
          </a:p>
        </p:txBody>
      </p:sp>
      <p:sp>
        <p:nvSpPr>
          <p:cNvPr id="8" name="Text Placeholder 40">
            <a:extLst>
              <a:ext uri="{FF2B5EF4-FFF2-40B4-BE49-F238E27FC236}">
                <a16:creationId xmlns:a16="http://schemas.microsoft.com/office/drawing/2014/main" xmlns="" id="{6147A621-87CB-4051-9E7F-3CAFA03182FA}"/>
              </a:ext>
            </a:extLst>
          </p:cNvPr>
          <p:cNvSpPr>
            <a:spLocks noGrp="1"/>
          </p:cNvSpPr>
          <p:nvPr/>
        </p:nvSpPr>
        <p:spPr>
          <a:xfrm>
            <a:off x="2589246" y="4329980"/>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xmlns="" id="{CD6A62DE-5642-46D2-95AF-D756FB8F758D}"/>
              </a:ext>
            </a:extLst>
          </p:cNvPr>
          <p:cNvSpPr>
            <a:spLocks noGrp="1"/>
          </p:cNvSpPr>
          <p:nvPr/>
        </p:nvSpPr>
        <p:spPr>
          <a:xfrm>
            <a:off x="4946285" y="3336461"/>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xmlns="" id="{7DEFD8B5-B725-44A0-A35C-1A302BD93416}"/>
              </a:ext>
            </a:extLst>
          </p:cNvPr>
          <p:cNvSpPr>
            <a:spLocks noGrp="1"/>
          </p:cNvSpPr>
          <p:nvPr/>
        </p:nvSpPr>
        <p:spPr>
          <a:xfrm>
            <a:off x="384858" y="3945932"/>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xmlns="" id="{5E40D74F-EE44-4438-81E1-7DBDC3C8A14A}"/>
              </a:ext>
            </a:extLst>
          </p:cNvPr>
          <p:cNvSpPr>
            <a:spLocks noGrp="1"/>
          </p:cNvSpPr>
          <p:nvPr/>
        </p:nvSpPr>
        <p:spPr>
          <a:xfrm>
            <a:off x="7371583" y="3582278"/>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Meiryo UI" panose="020B0604030504040204" pitchFamily="50" charset="-128"/>
                <a:ea typeface="Meiryo UI" panose="020B0604030504040204" pitchFamily="50" charset="-128"/>
              </a:rPr>
              <a:t>2025</a:t>
            </a:r>
            <a:r>
              <a:rPr lang="ja-JP" altLang="en-US" sz="1800" dirty="0">
                <a:latin typeface="Meiryo UI" panose="020B0604030504040204" pitchFamily="50" charset="-128"/>
                <a:ea typeface="Meiryo UI" panose="020B0604030504040204" pitchFamily="50" charset="-128"/>
              </a:rPr>
              <a:t>年の</a:t>
            </a:r>
            <a:endParaRPr lang="en-US" altLang="ja-JP" sz="1800" dirty="0">
              <a:latin typeface="Meiryo UI" panose="020B0604030504040204" pitchFamily="50" charset="-128"/>
              <a:ea typeface="Meiryo UI" panose="020B0604030504040204" pitchFamily="50" charset="-128"/>
            </a:endParaRPr>
          </a:p>
          <a:p>
            <a:r>
              <a:rPr lang="ja-JP" altLang="en-US" sz="1800" cap="none" dirty="0">
                <a:latin typeface="Meiryo UI" panose="020B0604030504040204" pitchFamily="50" charset="-128"/>
                <a:ea typeface="Meiryo UI" panose="020B0604030504040204" pitchFamily="50" charset="-128"/>
              </a:rPr>
              <a:t>あるべき姿</a:t>
            </a:r>
            <a:endParaRPr lang="en-US" sz="1800" cap="none"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xmlns="" id="{F4475303-CE8A-4E7A-8F72-B774579F482E}"/>
              </a:ext>
            </a:extLst>
          </p:cNvPr>
          <p:cNvSpPr>
            <a:spLocks noGrp="1"/>
          </p:cNvSpPr>
          <p:nvPr/>
        </p:nvSpPr>
        <p:spPr>
          <a:xfrm>
            <a:off x="363396" y="3336461"/>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xmlns="" id="{FFB44F19-08F8-4B8D-9885-CE3608536F70}"/>
              </a:ext>
            </a:extLst>
          </p:cNvPr>
          <p:cNvSpPr/>
          <p:nvPr/>
        </p:nvSpPr>
        <p:spPr>
          <a:xfrm>
            <a:off x="2650806" y="4795029"/>
            <a:ext cx="3361328" cy="830997"/>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公</a:t>
            </a:r>
            <a:r>
              <a:rPr lang="ja-JP" altLang="en-US" sz="2400" b="1" dirty="0">
                <a:solidFill>
                  <a:srgbClr val="FF0000"/>
                </a:solidFill>
                <a:latin typeface="Meiryo UI" panose="020B0604030504040204" pitchFamily="50" charset="-128"/>
                <a:ea typeface="Meiryo UI" panose="020B0604030504040204" pitchFamily="50" charset="-128"/>
              </a:rPr>
              <a:t>・民分け</a:t>
            </a:r>
            <a:r>
              <a:rPr lang="ja-JP" altLang="en-US" sz="2400" b="1" dirty="0" smtClean="0">
                <a:solidFill>
                  <a:srgbClr val="FF0000"/>
                </a:solidFill>
                <a:latin typeface="Meiryo UI" panose="020B0604030504040204" pitchFamily="50" charset="-128"/>
                <a:ea typeface="Meiryo UI" panose="020B0604030504040204" pitchFamily="50" charset="-128"/>
              </a:rPr>
              <a:t>隔てなく</a:t>
            </a:r>
            <a:endParaRPr lang="en-US" altLang="ja-JP" sz="2400" b="1" dirty="0" smtClean="0">
              <a:solidFill>
                <a:srgbClr val="FF0000"/>
              </a:solidFill>
              <a:latin typeface="Meiryo UI" panose="020B0604030504040204" pitchFamily="50" charset="-128"/>
              <a:ea typeface="Meiryo UI" panose="020B0604030504040204" pitchFamily="50" charset="-128"/>
            </a:endParaRPr>
          </a:p>
          <a:p>
            <a:r>
              <a:rPr lang="ja-JP" altLang="en-US" sz="2400" b="1" dirty="0" smtClean="0">
                <a:solidFill>
                  <a:srgbClr val="FF0000"/>
                </a:solidFill>
                <a:latin typeface="Meiryo UI" panose="020B0604030504040204" pitchFamily="50" charset="-128"/>
                <a:ea typeface="Meiryo UI" panose="020B0604030504040204" pitchFamily="50" charset="-128"/>
              </a:rPr>
              <a:t>「</a:t>
            </a:r>
            <a:r>
              <a:rPr lang="ja-JP" altLang="en-US" sz="2400" b="1" dirty="0">
                <a:solidFill>
                  <a:srgbClr val="FF0000"/>
                </a:solidFill>
                <a:latin typeface="Meiryo UI" panose="020B0604030504040204" pitchFamily="50" charset="-128"/>
                <a:ea typeface="Meiryo UI" panose="020B0604030504040204" pitchFamily="50" charset="-128"/>
              </a:rPr>
              <a:t>地域の課題</a:t>
            </a:r>
            <a:r>
              <a:rPr lang="ja-JP" altLang="en-US" sz="2400" b="1" dirty="0" smtClean="0">
                <a:solidFill>
                  <a:srgbClr val="FF0000"/>
                </a:solidFill>
                <a:latin typeface="Meiryo UI" panose="020B0604030504040204" pitchFamily="50" charset="-128"/>
                <a:ea typeface="Meiryo UI" panose="020B0604030504040204" pitchFamily="50" charset="-128"/>
              </a:rPr>
              <a:t>」を共有</a:t>
            </a:r>
            <a:endParaRPr lang="ja-JP" altLang="en-US" sz="20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xmlns="" id="{BE6EE783-5806-4357-87A8-C0D9E251661E}"/>
              </a:ext>
            </a:extLst>
          </p:cNvPr>
          <p:cNvSpPr/>
          <p:nvPr/>
        </p:nvSpPr>
        <p:spPr>
          <a:xfrm>
            <a:off x="363396" y="2418925"/>
            <a:ext cx="2952431" cy="830997"/>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診療</a:t>
            </a:r>
            <a:r>
              <a:rPr lang="ja-JP" altLang="en-US" sz="2400" b="1" dirty="0">
                <a:solidFill>
                  <a:srgbClr val="FF0000"/>
                </a:solidFill>
                <a:latin typeface="Meiryo UI" panose="020B0604030504040204" pitchFamily="50" charset="-128"/>
                <a:ea typeface="Meiryo UI" panose="020B0604030504040204" pitchFamily="50" charset="-128"/>
              </a:rPr>
              <a:t>実態を分析</a:t>
            </a:r>
            <a:r>
              <a:rPr lang="ja-JP" altLang="en-US" sz="2400" b="1" dirty="0" smtClean="0">
                <a:solidFill>
                  <a:srgbClr val="FF0000"/>
                </a:solidFill>
                <a:latin typeface="Meiryo UI" panose="020B0604030504040204" pitchFamily="50" charset="-128"/>
                <a:ea typeface="Meiryo UI" panose="020B0604030504040204" pitchFamily="50" charset="-128"/>
              </a:rPr>
              <a:t>・</a:t>
            </a:r>
            <a:endParaRPr lang="en-US" altLang="ja-JP" sz="2400" b="1" dirty="0" smtClean="0">
              <a:solidFill>
                <a:srgbClr val="FF0000"/>
              </a:solidFill>
              <a:latin typeface="Meiryo UI" panose="020B0604030504040204" pitchFamily="50" charset="-128"/>
              <a:ea typeface="Meiryo UI" panose="020B0604030504040204" pitchFamily="50" charset="-128"/>
            </a:endParaRPr>
          </a:p>
          <a:p>
            <a:r>
              <a:rPr lang="ja-JP" altLang="en-US" sz="2400" b="1" dirty="0" smtClean="0">
                <a:solidFill>
                  <a:srgbClr val="FF0000"/>
                </a:solidFill>
                <a:latin typeface="Meiryo UI" panose="020B0604030504040204" pitchFamily="50" charset="-128"/>
                <a:ea typeface="Meiryo UI" panose="020B0604030504040204" pitchFamily="50" charset="-128"/>
              </a:rPr>
              <a:t>徹底</a:t>
            </a:r>
            <a:r>
              <a:rPr lang="ja-JP" altLang="en-US" sz="2400" b="1" dirty="0">
                <a:solidFill>
                  <a:srgbClr val="FF0000"/>
                </a:solidFill>
                <a:latin typeface="Meiryo UI" panose="020B0604030504040204" pitchFamily="50" charset="-128"/>
                <a:ea typeface="Meiryo UI" panose="020B0604030504040204" pitchFamily="50" charset="-128"/>
              </a:rPr>
              <a:t>した見える化</a:t>
            </a:r>
          </a:p>
        </p:txBody>
      </p:sp>
      <p:sp>
        <p:nvSpPr>
          <p:cNvPr id="18" name="正方形/長方形 17">
            <a:extLst>
              <a:ext uri="{FF2B5EF4-FFF2-40B4-BE49-F238E27FC236}">
                <a16:creationId xmlns:a16="http://schemas.microsoft.com/office/drawing/2014/main" xmlns="" id="{947B9AF1-8A83-42B4-98B6-427C64780957}"/>
              </a:ext>
            </a:extLst>
          </p:cNvPr>
          <p:cNvSpPr/>
          <p:nvPr/>
        </p:nvSpPr>
        <p:spPr>
          <a:xfrm>
            <a:off x="3925490" y="2432339"/>
            <a:ext cx="4476468" cy="461665"/>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a:t>
            </a:r>
            <a:r>
              <a:rPr lang="ja-JP" altLang="en-US" sz="2400" b="1" dirty="0">
                <a:solidFill>
                  <a:srgbClr val="FF0000"/>
                </a:solidFill>
                <a:latin typeface="Meiryo UI" panose="020B0604030504040204" pitchFamily="50" charset="-128"/>
                <a:ea typeface="Meiryo UI" panose="020B0604030504040204" pitchFamily="50" charset="-128"/>
              </a:rPr>
              <a:t>将来のあるべき姿」をとりまとめ</a:t>
            </a:r>
          </a:p>
        </p:txBody>
      </p:sp>
      <p:sp>
        <p:nvSpPr>
          <p:cNvPr id="19" name="正方形/長方形 18">
            <a:extLst>
              <a:ext uri="{FF2B5EF4-FFF2-40B4-BE49-F238E27FC236}">
                <a16:creationId xmlns:a16="http://schemas.microsoft.com/office/drawing/2014/main" xmlns="" id="{35F3164A-1EA0-42DF-B3DD-0EAB63BC108F}"/>
              </a:ext>
            </a:extLst>
          </p:cNvPr>
          <p:cNvSpPr/>
          <p:nvPr/>
        </p:nvSpPr>
        <p:spPr>
          <a:xfrm>
            <a:off x="3942859" y="2773155"/>
            <a:ext cx="4571110" cy="461665"/>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達成度を測定する指標の設定</a:t>
            </a:r>
            <a:endParaRPr lang="ja-JP" altLang="en-US" sz="2400" b="1" dirty="0">
              <a:solidFill>
                <a:srgbClr val="FF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xmlns="" id="{5EF7DD15-71BA-43A3-8FEC-9F4F5DB1C180}"/>
              </a:ext>
            </a:extLst>
          </p:cNvPr>
          <p:cNvSpPr/>
          <p:nvPr/>
        </p:nvSpPr>
        <p:spPr>
          <a:xfrm>
            <a:off x="5723984" y="5445224"/>
            <a:ext cx="3096487" cy="923330"/>
          </a:xfrm>
          <a:prstGeom prst="rect">
            <a:avLst/>
          </a:prstGeom>
        </p:spPr>
        <p:txBody>
          <a:bodyPr wrap="square">
            <a:noAutofit/>
          </a:bodyPr>
          <a:lstStyle/>
          <a:p>
            <a:r>
              <a:rPr lang="ja-JP" altLang="en-US" sz="1200" dirty="0" smtClean="0">
                <a:latin typeface="Meiryo UI" panose="020B0604030504040204" pitchFamily="50" charset="-128"/>
                <a:ea typeface="Meiryo UI" panose="020B0604030504040204" pitchFamily="50" charset="-128"/>
              </a:rPr>
              <a:t>（例）病床</a:t>
            </a:r>
            <a:r>
              <a:rPr lang="ja-JP" altLang="en-US" sz="1200" dirty="0">
                <a:latin typeface="Meiryo UI" panose="020B0604030504040204" pitchFamily="50" charset="-128"/>
                <a:ea typeface="Meiryo UI" panose="020B0604030504040204" pitchFamily="50" charset="-128"/>
              </a:rPr>
              <a:t>機能</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・回復期</a:t>
            </a:r>
            <a:r>
              <a:rPr lang="ja-JP" altLang="en-US" sz="1050" dirty="0" smtClean="0">
                <a:latin typeface="Meiryo UI" panose="020B0604030504040204" pitchFamily="50" charset="-128"/>
                <a:ea typeface="Meiryo UI" panose="020B0604030504040204" pitchFamily="50" charset="-128"/>
              </a:rPr>
              <a:t>（サブアキュート・ポストアキュート機能）</a:t>
            </a:r>
            <a:r>
              <a:rPr lang="ja-JP" altLang="en-US" sz="1200" dirty="0" smtClean="0">
                <a:latin typeface="Meiryo UI" panose="020B0604030504040204" pitchFamily="50" charset="-128"/>
                <a:ea typeface="Meiryo UI" panose="020B0604030504040204" pitchFamily="50" charset="-128"/>
              </a:rPr>
              <a:t>を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担う病床数</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患者の受療状況</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患者</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流入・</a:t>
            </a:r>
            <a:r>
              <a:rPr lang="ja-JP" altLang="en-US" sz="1200" dirty="0" smtClean="0">
                <a:latin typeface="Meiryo UI" panose="020B0604030504040204" pitchFamily="50" charset="-128"/>
                <a:ea typeface="Meiryo UI" panose="020B0604030504040204" pitchFamily="50" charset="-128"/>
              </a:rPr>
              <a:t>流出率</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病床稼働率</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・入院基本料別稼働率</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xmlns="" id="{1BE23722-240B-450B-A2FF-1386E029FF9A}"/>
              </a:ext>
            </a:extLst>
          </p:cNvPr>
          <p:cNvSpPr/>
          <p:nvPr/>
        </p:nvSpPr>
        <p:spPr>
          <a:xfrm>
            <a:off x="5723984" y="4738300"/>
            <a:ext cx="3096487" cy="2119700"/>
          </a:xfrm>
          <a:prstGeom prst="rect">
            <a:avLst/>
          </a:prstGeom>
          <a:ln>
            <a:solidFill>
              <a:schemeClr val="tx1"/>
            </a:solidFill>
            <a:prstDash val="dash"/>
          </a:ln>
        </p:spPr>
        <p:txBody>
          <a:bodyPr wrap="square">
            <a:noAutofit/>
          </a:bodyPr>
          <a:lstStyle/>
          <a:p>
            <a:r>
              <a:rPr lang="ja-JP" altLang="en-US" sz="1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指標</a:t>
            </a:r>
            <a:endParaRPr lang="en-US" altLang="ja-JP" sz="1600" dirty="0" smtClean="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xmlns="" id="{78A4781B-CDAA-49DE-9574-3A79337A98EB}"/>
              </a:ext>
            </a:extLst>
          </p:cNvPr>
          <p:cNvSpPr/>
          <p:nvPr/>
        </p:nvSpPr>
        <p:spPr>
          <a:xfrm>
            <a:off x="349224" y="5795413"/>
            <a:ext cx="4464496" cy="677108"/>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「病床機能」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「診療機能」</a:t>
            </a:r>
          </a:p>
          <a:p>
            <a:r>
              <a:rPr lang="ja-JP" altLang="en-US" sz="1200" dirty="0">
                <a:latin typeface="Meiryo UI" panose="020B0604030504040204" pitchFamily="50" charset="-128"/>
                <a:ea typeface="Meiryo UI" panose="020B0604030504040204" pitchFamily="50" charset="-128"/>
              </a:rPr>
              <a:t>　・「回復期</a:t>
            </a:r>
            <a:r>
              <a:rPr lang="ja-JP" altLang="en-US" sz="1000" dirty="0">
                <a:latin typeface="Meiryo UI" panose="020B0604030504040204" pitchFamily="50" charset="-128"/>
                <a:ea typeface="Meiryo UI" panose="020B0604030504040204" pitchFamily="50" charset="-128"/>
              </a:rPr>
              <a:t>」（サブアキュート・ポストアキュート機能）</a:t>
            </a:r>
            <a:r>
              <a:rPr lang="ja-JP" altLang="en-US" sz="1200" dirty="0">
                <a:latin typeface="Meiryo UI" panose="020B0604030504040204" pitchFamily="50" charset="-128"/>
                <a:ea typeface="Meiryo UI" panose="020B0604030504040204" pitchFamily="50" charset="-128"/>
              </a:rPr>
              <a:t>を持つ病床機能等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・地域で必要となる診療機能（５疾病４事業）</a:t>
            </a:r>
          </a:p>
        </p:txBody>
      </p:sp>
      <p:sp>
        <p:nvSpPr>
          <p:cNvPr id="22"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a:spLocks noGrp="1"/>
          </p:cNvSpPr>
          <p:nvPr>
            <p:ph type="title"/>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な</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考え方</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5823339" y="5013176"/>
            <a:ext cx="2997132" cy="43204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t>次</a:t>
            </a:r>
            <a:r>
              <a:rPr lang="ja-JP" altLang="en-US" sz="1400" dirty="0"/>
              <a:t>年度以降、進捗状況</a:t>
            </a:r>
            <a:r>
              <a:rPr lang="ja-JP" altLang="en-US" sz="1400" dirty="0" smtClean="0"/>
              <a:t>の</a:t>
            </a:r>
            <a:endParaRPr lang="en-US" altLang="ja-JP" sz="1400" dirty="0" smtClean="0"/>
          </a:p>
          <a:p>
            <a:pPr algn="ctr"/>
            <a:r>
              <a:rPr lang="ja-JP" altLang="en-US" sz="1400" dirty="0" smtClean="0"/>
              <a:t>モニタリング</a:t>
            </a:r>
            <a:r>
              <a:rPr lang="ja-JP" altLang="en-US" sz="1400" dirty="0"/>
              <a:t>に使用</a:t>
            </a:r>
            <a:r>
              <a:rPr lang="ja-JP" altLang="en-US" sz="1400" dirty="0" smtClean="0"/>
              <a:t>予定</a:t>
            </a:r>
            <a:endParaRPr kumimoji="1" lang="ja-JP" altLang="en-US" sz="1400" dirty="0"/>
          </a:p>
        </p:txBody>
      </p:sp>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各会議にて使用する資料（詳細⑤）</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7" name="テキスト ボックス 6"/>
          <p:cNvSpPr txBox="1"/>
          <p:nvPr/>
        </p:nvSpPr>
        <p:spPr>
          <a:xfrm>
            <a:off x="188652" y="598686"/>
            <a:ext cx="8374284" cy="369332"/>
          </a:xfrm>
          <a:prstGeom prst="rect">
            <a:avLst/>
          </a:prstGeom>
          <a:noFill/>
        </p:spPr>
        <p:txBody>
          <a:bodyPr wrap="square" rtlCol="0">
            <a:spAutoFit/>
          </a:bodyPr>
          <a:lstStyle/>
          <a:p>
            <a:r>
              <a:rPr lang="en-US" altLang="ja-JP" dirty="0"/>
              <a:t>【</a:t>
            </a:r>
            <a:r>
              <a:rPr lang="ja-JP" altLang="en-US" dirty="0"/>
              <a:t>資料</a:t>
            </a:r>
            <a:r>
              <a:rPr lang="en-US" altLang="ja-JP" dirty="0"/>
              <a:t>2-6】DPC</a:t>
            </a:r>
            <a:r>
              <a:rPr lang="ja-JP" altLang="en-US" dirty="0"/>
              <a:t>参加病院</a:t>
            </a:r>
            <a:r>
              <a:rPr lang="ja-JP" altLang="en-US" dirty="0" smtClean="0"/>
              <a:t>と〇〇二次</a:t>
            </a:r>
            <a:r>
              <a:rPr lang="ja-JP" altLang="en-US" dirty="0"/>
              <a:t>医療圏における</a:t>
            </a:r>
            <a:r>
              <a:rPr lang="en-US" altLang="ja-JP" dirty="0"/>
              <a:t>MDC</a:t>
            </a:r>
            <a:r>
              <a:rPr lang="ja-JP" altLang="en-US" dirty="0"/>
              <a:t>別診療実績の推移の</a:t>
            </a:r>
            <a:r>
              <a:rPr lang="ja-JP" altLang="en-US" dirty="0" smtClean="0"/>
              <a:t>概要</a:t>
            </a:r>
            <a:endParaRPr kumimoji="1" lang="en-US" altLang="ja-JP" dirty="0"/>
          </a:p>
        </p:txBody>
      </p:sp>
      <p:sp>
        <p:nvSpPr>
          <p:cNvPr id="11" name="テキスト ボックス 10"/>
          <p:cNvSpPr txBox="1"/>
          <p:nvPr/>
        </p:nvSpPr>
        <p:spPr>
          <a:xfrm>
            <a:off x="971600" y="1081344"/>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smtClean="0">
                <a:solidFill>
                  <a:srgbClr val="000000"/>
                </a:solidFill>
                <a:cs typeface="Times New Roman"/>
              </a:rPr>
              <a:t>表 主要</a:t>
            </a:r>
            <a:r>
              <a:rPr lang="ja-JP" altLang="en-US" kern="100" dirty="0">
                <a:solidFill>
                  <a:srgbClr val="000000"/>
                </a:solidFill>
                <a:cs typeface="Times New Roman"/>
              </a:rPr>
              <a:t>診断群（</a:t>
            </a:r>
            <a:r>
              <a:rPr lang="en-US" altLang="ja-JP" kern="100" dirty="0">
                <a:solidFill>
                  <a:srgbClr val="000000"/>
                </a:solidFill>
                <a:cs typeface="Times New Roman"/>
              </a:rPr>
              <a:t>MDC</a:t>
            </a:r>
            <a:r>
              <a:rPr lang="ja-JP" altLang="en-US" kern="100" dirty="0">
                <a:solidFill>
                  <a:srgbClr val="000000"/>
                </a:solidFill>
                <a:cs typeface="Times New Roman"/>
              </a:rPr>
              <a:t>）の分類</a:t>
            </a:r>
            <a:endParaRPr lang="ja-JP" kern="100" dirty="0">
              <a:effectLst/>
              <a:ea typeface="ＭＳ 明朝"/>
              <a:cs typeface="Times New Roman"/>
            </a:endParaRPr>
          </a:p>
        </p:txBody>
      </p:sp>
      <p:graphicFrame>
        <p:nvGraphicFramePr>
          <p:cNvPr id="3" name="表 2"/>
          <p:cNvGraphicFramePr>
            <a:graphicFrameLocks noGrp="1"/>
          </p:cNvGraphicFramePr>
          <p:nvPr>
            <p:extLst>
              <p:ext uri="{D42A27DB-BD31-4B8C-83A1-F6EECF244321}">
                <p14:modId xmlns:p14="http://schemas.microsoft.com/office/powerpoint/2010/main" val="1844350797"/>
              </p:ext>
            </p:extLst>
          </p:nvPr>
        </p:nvGraphicFramePr>
        <p:xfrm>
          <a:off x="1043608" y="1386144"/>
          <a:ext cx="7344816" cy="5211201"/>
        </p:xfrm>
        <a:graphic>
          <a:graphicData uri="http://schemas.openxmlformats.org/drawingml/2006/table">
            <a:tbl>
              <a:tblPr firstRow="1" firstCol="1" bandRow="1">
                <a:tableStyleId>{BC89EF96-8CEA-46FF-86C4-4CE0E7609802}</a:tableStyleId>
              </a:tblPr>
              <a:tblGrid>
                <a:gridCol w="1423995"/>
                <a:gridCol w="5920821"/>
              </a:tblGrid>
              <a:tr h="521121">
                <a:tc>
                  <a:txBody>
                    <a:bodyPr/>
                    <a:lstStyle/>
                    <a:p>
                      <a:pPr algn="ctr">
                        <a:spcAft>
                          <a:spcPts val="0"/>
                        </a:spcAft>
                      </a:pPr>
                      <a:r>
                        <a:rPr lang="ja-JP" sz="1600" b="0" kern="100" dirty="0">
                          <a:effectLst/>
                          <a:latin typeface="+mn-ea"/>
                          <a:ea typeface="+mn-ea"/>
                        </a:rPr>
                        <a:t>主要診断群</a:t>
                      </a:r>
                    </a:p>
                    <a:p>
                      <a:pPr algn="ctr">
                        <a:spcAft>
                          <a:spcPts val="0"/>
                        </a:spcAft>
                      </a:pPr>
                      <a:r>
                        <a:rPr lang="ja-JP" sz="1600" b="0" kern="100" dirty="0">
                          <a:effectLst/>
                          <a:latin typeface="+mn-ea"/>
                          <a:ea typeface="+mn-ea"/>
                        </a:rPr>
                        <a:t>（</a:t>
                      </a:r>
                      <a:r>
                        <a:rPr lang="en-US" sz="1600" b="0" kern="100" dirty="0">
                          <a:effectLst/>
                          <a:latin typeface="+mn-ea"/>
                          <a:ea typeface="+mn-ea"/>
                        </a:rPr>
                        <a:t>MDC</a:t>
                      </a:r>
                      <a:r>
                        <a:rPr lang="ja-JP" sz="1600" b="0" kern="100" dirty="0">
                          <a:effectLst/>
                          <a:latin typeface="+mn-ea"/>
                          <a:ea typeface="+mn-ea"/>
                        </a:rPr>
                        <a:t>）</a:t>
                      </a:r>
                      <a:endParaRPr lang="ja-JP" sz="1600" b="0" kern="100" dirty="0">
                        <a:effectLst/>
                        <a:latin typeface="+mn-ea"/>
                        <a:ea typeface="+mn-ea"/>
                        <a:cs typeface="Times New Roman"/>
                      </a:endParaRPr>
                    </a:p>
                  </a:txBody>
                  <a:tcPr marL="68580" marR="68580" marT="0" marB="0" anchor="ctr"/>
                </a:tc>
                <a:tc>
                  <a:txBody>
                    <a:bodyPr/>
                    <a:lstStyle/>
                    <a:p>
                      <a:pPr algn="ctr">
                        <a:spcAft>
                          <a:spcPts val="0"/>
                        </a:spcAft>
                      </a:pPr>
                      <a:r>
                        <a:rPr lang="ja-JP" sz="1600" kern="100">
                          <a:effectLst/>
                          <a:latin typeface="+mn-ea"/>
                          <a:ea typeface="+mn-ea"/>
                        </a:rPr>
                        <a:t>区分</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１</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神経系疾患</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２</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眼科系疾患</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３</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耳鼻咽喉科系疾患</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４</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呼吸器疾患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５</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循環器系疾患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６</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消化器系疾患、肝臓・胆道・膵臓疾患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７</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筋骨格系疾患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８</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皮膚・皮下組織の疾患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９</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乳房の疾患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10</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内分泌・栄養・代謝に関する疾患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11</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腎・尿路系疾患及び男性器生殖器系疾患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12</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女性生殖器系疾患及び産褥期疾患・異常妊娠分娩</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13</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血液・造血器・免疫臓器の疾患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14</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新生児疾患、先天性奇形</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15</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小児疾患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16</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外傷・熱傷・中毒</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17</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精神疾患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18</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その他の疾患</a:t>
                      </a:r>
                      <a:endParaRPr lang="ja-JP" sz="1600" kern="100" dirty="0">
                        <a:effectLst/>
                        <a:latin typeface="+mn-ea"/>
                        <a:ea typeface="+mn-e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68945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4</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235176" y="698047"/>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保健</a:t>
            </a:r>
            <a:r>
              <a:rPr lang="ja-JP" altLang="en-US" sz="2400" dirty="0">
                <a:latin typeface="HGP創英角ｺﾞｼｯｸUB" panose="020B0900000000000000" pitchFamily="50" charset="-128"/>
                <a:ea typeface="HGP創英角ｺﾞｼｯｸUB" panose="020B0900000000000000" pitchFamily="50" charset="-128"/>
              </a:rPr>
              <a:t>医療協議会</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12</a:t>
            </a:r>
            <a:r>
              <a:rPr lang="ja-JP" altLang="en-US" sz="2400" dirty="0" smtClean="0">
                <a:latin typeface="HGP創英角ｺﾞｼｯｸUB" panose="020B0900000000000000" pitchFamily="50" charset="-128"/>
                <a:ea typeface="HGP創英角ｺﾞｼｯｸUB" panose="020B0900000000000000" pitchFamily="50" charset="-128"/>
              </a:rPr>
              <a:t>月開催予定）</a:t>
            </a:r>
            <a:r>
              <a:rPr lang="ja-JP" altLang="en-US" sz="2400" dirty="0">
                <a:latin typeface="HGP創英角ｺﾞｼｯｸUB" panose="020B0900000000000000" pitchFamily="50" charset="-128"/>
                <a:ea typeface="HGP創英角ｺﾞｼｯｸUB" panose="020B0900000000000000" pitchFamily="50" charset="-128"/>
              </a:rPr>
              <a:t>に向け、「病院連絡会」を開催し</a:t>
            </a:r>
            <a:r>
              <a:rPr lang="ja-JP" altLang="en-US" sz="2400" dirty="0" smtClean="0">
                <a:latin typeface="HGP創英角ｺﾞｼｯｸUB" panose="020B0900000000000000" pitchFamily="50" charset="-128"/>
                <a:ea typeface="HGP創英角ｺﾞｼｯｸUB" panose="020B0900000000000000" pitchFamily="50" charset="-128"/>
              </a:rPr>
              <a:t>、将来像について、病院</a:t>
            </a:r>
            <a:r>
              <a:rPr lang="ja-JP" altLang="en-US" sz="2400" dirty="0">
                <a:latin typeface="HGP創英角ｺﾞｼｯｸUB" panose="020B0900000000000000" pitchFamily="50" charset="-128"/>
                <a:ea typeface="HGP創英角ｺﾞｼｯｸUB" panose="020B0900000000000000" pitchFamily="50" charset="-128"/>
              </a:rPr>
              <a:t>関係者と認識の共有を図って</a:t>
            </a:r>
            <a:r>
              <a:rPr lang="ja-JP" altLang="en-US" sz="2400" dirty="0" smtClean="0">
                <a:latin typeface="HGP創英角ｺﾞｼｯｸUB" panose="020B0900000000000000" pitchFamily="50" charset="-128"/>
                <a:ea typeface="HGP創英角ｺﾞｼｯｸUB" panose="020B0900000000000000" pitchFamily="50" charset="-128"/>
              </a:rPr>
              <a:t>いく</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2"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a:spLocks noGrp="1"/>
          </p:cNvSpPr>
          <p:nvPr>
            <p:ph type="title"/>
          </p:nvPr>
        </p:nvSpPr>
        <p:spPr>
          <a:xfrm>
            <a:off x="179512" y="39493"/>
            <a:ext cx="871296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な</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考え方</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（病院関係者との一体的な取組）</a:t>
            </a:r>
            <a:endParaRPr kumimoji="1"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725992" y="3778955"/>
            <a:ext cx="7825426" cy="2227131"/>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smtClean="0">
                <a:latin typeface="HGP創英角ｺﾞｼｯｸUB" panose="020B0900000000000000" pitchFamily="50" charset="-128"/>
                <a:ea typeface="HGP創英角ｺﾞｼｯｸUB" panose="020B0900000000000000" pitchFamily="50" charset="-128"/>
              </a:rPr>
              <a:t>第２回病院連絡会で特に説明をお願いする内容</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ctr"/>
            <a:endParaRPr lang="en-US" altLang="ja-JP" sz="2200" dirty="0" smtClean="0">
              <a:latin typeface="HGP創英角ｺﾞｼｯｸUB" panose="020B0900000000000000" pitchFamily="50" charset="-128"/>
              <a:ea typeface="HGP創英角ｺﾞｼｯｸUB" panose="020B0900000000000000" pitchFamily="50" charset="-128"/>
            </a:endParaRPr>
          </a:p>
          <a:p>
            <a:r>
              <a:rPr lang="ja-JP" altLang="en-US" sz="2000" dirty="0" smtClean="0">
                <a:latin typeface="HGP創英角ｺﾞｼｯｸUB" panose="020B0900000000000000" pitchFamily="50" charset="-128"/>
                <a:ea typeface="HGP創英角ｺﾞｼｯｸUB" panose="020B0900000000000000" pitchFamily="50" charset="-128"/>
              </a:rPr>
              <a:t>　　</a:t>
            </a:r>
            <a:r>
              <a:rPr lang="en-US" altLang="ja-JP" sz="2000" dirty="0" smtClean="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病院プラン等</a:t>
            </a:r>
            <a:r>
              <a:rPr lang="en-US" altLang="ja-JP" sz="2000" baseline="30000" dirty="0" smtClean="0">
                <a:latin typeface="HGP創英角ｺﾞｼｯｸUB" panose="020B0900000000000000" pitchFamily="50" charset="-128"/>
                <a:ea typeface="HGP創英角ｺﾞｼｯｸUB" panose="020B0900000000000000" pitchFamily="50" charset="-128"/>
              </a:rPr>
              <a:t>※</a:t>
            </a:r>
            <a:r>
              <a:rPr lang="ja-JP" altLang="en-US" sz="2000" dirty="0">
                <a:latin typeface="HGP創英角ｺﾞｼｯｸUB" panose="020B0900000000000000" pitchFamily="50" charset="-128"/>
                <a:ea typeface="HGP創英角ｺﾞｼｯｸUB" panose="020B0900000000000000" pitchFamily="50" charset="-128"/>
              </a:rPr>
              <a:t>の</a:t>
            </a:r>
            <a:r>
              <a:rPr lang="ja-JP" altLang="en-US" sz="2000" dirty="0" smtClean="0">
                <a:latin typeface="HGP創英角ｺﾞｼｯｸUB" panose="020B0900000000000000" pitchFamily="50" charset="-128"/>
                <a:ea typeface="HGP創英角ｺﾞｼｯｸUB" panose="020B0900000000000000" pitchFamily="50" charset="-128"/>
              </a:rPr>
              <a:t>記載の下記項目</a:t>
            </a:r>
            <a:r>
              <a:rPr lang="en-US" altLang="ja-JP" sz="2000" dirty="0" smtClean="0">
                <a:latin typeface="HGP創英角ｺﾞｼｯｸUB" panose="020B0900000000000000" pitchFamily="50" charset="-128"/>
                <a:ea typeface="HGP創英角ｺﾞｼｯｸUB" panose="020B0900000000000000" pitchFamily="50" charset="-128"/>
              </a:rPr>
              <a:t>】</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000" dirty="0" smtClean="0">
                <a:latin typeface="HGP創英角ｺﾞｼｯｸUB" panose="020B0900000000000000" pitchFamily="50" charset="-128"/>
                <a:ea typeface="HGP創英角ｺﾞｼｯｸUB" panose="020B0900000000000000" pitchFamily="50" charset="-128"/>
              </a:rPr>
              <a:t>　　　①</a:t>
            </a:r>
            <a:r>
              <a:rPr lang="en-US" altLang="ja-JP" sz="2000" dirty="0" smtClean="0">
                <a:latin typeface="HGP創英角ｺﾞｼｯｸUB" panose="020B0900000000000000" pitchFamily="50" charset="-128"/>
                <a:ea typeface="HGP創英角ｺﾞｼｯｸUB" panose="020B0900000000000000" pitchFamily="50" charset="-128"/>
              </a:rPr>
              <a:t>2025</a:t>
            </a:r>
            <a:r>
              <a:rPr lang="ja-JP" altLang="en-US" sz="2000" dirty="0">
                <a:latin typeface="HGP創英角ｺﾞｼｯｸUB" panose="020B0900000000000000" pitchFamily="50" charset="-128"/>
                <a:ea typeface="HGP創英角ｺﾞｼｯｸUB" panose="020B0900000000000000" pitchFamily="50" charset="-128"/>
              </a:rPr>
              <a:t>年に各病院</a:t>
            </a:r>
            <a:r>
              <a:rPr lang="ja-JP" altLang="en-US" sz="2000" dirty="0" smtClean="0">
                <a:latin typeface="HGP創英角ｺﾞｼｯｸUB" panose="020B0900000000000000" pitchFamily="50" charset="-128"/>
                <a:ea typeface="HGP創英角ｺﾞｼｯｸUB" panose="020B0900000000000000" pitchFamily="50" charset="-128"/>
              </a:rPr>
              <a:t>が検討</a:t>
            </a:r>
            <a:r>
              <a:rPr lang="ja-JP" altLang="en-US" sz="2000" dirty="0">
                <a:latin typeface="HGP創英角ｺﾞｼｯｸUB" panose="020B0900000000000000" pitchFamily="50" charset="-128"/>
                <a:ea typeface="HGP創英角ｺﾞｼｯｸUB" panose="020B0900000000000000" pitchFamily="50" charset="-128"/>
              </a:rPr>
              <a:t>している医療機能</a:t>
            </a:r>
          </a:p>
          <a:p>
            <a:r>
              <a:rPr lang="ja-JP" altLang="en-US" sz="2000" dirty="0" smtClean="0">
                <a:latin typeface="HGP創英角ｺﾞｼｯｸUB" panose="020B0900000000000000" pitchFamily="50" charset="-128"/>
                <a:ea typeface="HGP創英角ｺﾞｼｯｸUB" panose="020B0900000000000000" pitchFamily="50" charset="-128"/>
              </a:rPr>
              <a:t>　　　②</a:t>
            </a:r>
            <a:r>
              <a:rPr lang="en-US" altLang="ja-JP" sz="2000" dirty="0" smtClean="0">
                <a:latin typeface="HGP創英角ｺﾞｼｯｸUB" panose="020B0900000000000000" pitchFamily="50" charset="-128"/>
                <a:ea typeface="HGP創英角ｺﾞｼｯｸUB" panose="020B0900000000000000" pitchFamily="50" charset="-128"/>
              </a:rPr>
              <a:t>2025</a:t>
            </a:r>
            <a:r>
              <a:rPr lang="ja-JP" altLang="en-US" sz="2000" dirty="0">
                <a:latin typeface="HGP創英角ｺﾞｼｯｸUB" panose="020B0900000000000000" pitchFamily="50" charset="-128"/>
                <a:ea typeface="HGP創英角ｺﾞｼｯｸUB" panose="020B0900000000000000" pitchFamily="50" charset="-128"/>
              </a:rPr>
              <a:t>年に各病院が検討している病床機能　</a:t>
            </a:r>
          </a:p>
          <a:p>
            <a:r>
              <a:rPr lang="ja-JP" altLang="en-US" sz="2000" dirty="0" smtClean="0">
                <a:latin typeface="HGP創英角ｺﾞｼｯｸUB" panose="020B0900000000000000" pitchFamily="50" charset="-128"/>
                <a:ea typeface="HGP創英角ｺﾞｼｯｸUB" panose="020B0900000000000000" pitchFamily="50" charset="-128"/>
              </a:rPr>
              <a:t>　　　③非稼働</a:t>
            </a:r>
            <a:r>
              <a:rPr lang="ja-JP" altLang="en-US" sz="2000" dirty="0">
                <a:latin typeface="HGP創英角ｺﾞｼｯｸUB" panose="020B0900000000000000" pitchFamily="50" charset="-128"/>
                <a:ea typeface="HGP創英角ｺﾞｼｯｸUB" panose="020B0900000000000000" pitchFamily="50" charset="-128"/>
              </a:rPr>
              <a:t>病床への対応に</a:t>
            </a:r>
            <a:r>
              <a:rPr lang="ja-JP" altLang="en-US" sz="2000" dirty="0" smtClean="0">
                <a:latin typeface="HGP創英角ｺﾞｼｯｸUB" panose="020B0900000000000000" pitchFamily="50" charset="-128"/>
                <a:ea typeface="HGP創英角ｺﾞｼｯｸUB" panose="020B0900000000000000" pitchFamily="50" charset="-128"/>
              </a:rPr>
              <a:t>ついて</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28"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58156" y="1772816"/>
            <a:ext cx="8479501"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開催趣旨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449263" indent="-163513">
              <a:lnSpc>
                <a:spcPct val="125000"/>
              </a:lnSpc>
            </a:pPr>
            <a:r>
              <a:rPr lang="ja-JP" altLang="en-US"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2025</a:t>
            </a:r>
            <a:r>
              <a:rPr lang="ja-JP" altLang="en-US" dirty="0" smtClean="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向け病院の自主的な取組を支援していくため、すべての病床機能報告対象病院を対象とした病院連絡会を開催し、府が有する医療実態に関する資料を提供するとともに、将来のあるべき医療体制の方向性等について協議を行い認識の共有を図る（スライド</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以降</a:t>
            </a:r>
            <a:r>
              <a:rPr lang="ja-JP" altLang="en-US" dirty="0" smtClean="0">
                <a:latin typeface="Meiryo UI" panose="020B0604030504040204" pitchFamily="50" charset="-128"/>
                <a:ea typeface="Meiryo UI" panose="020B0604030504040204" pitchFamily="50" charset="-128"/>
              </a:rPr>
              <a:t>参照）。</a:t>
            </a:r>
            <a:endParaRPr lang="en-US" altLang="ja-JP" dirty="0" smtClean="0">
              <a:latin typeface="Meiryo UI" panose="020B0604030504040204" pitchFamily="50" charset="-128"/>
              <a:ea typeface="Meiryo UI" panose="020B0604030504040204" pitchFamily="50" charset="-128"/>
            </a:endParaRPr>
          </a:p>
        </p:txBody>
      </p:sp>
      <p:sp>
        <p:nvSpPr>
          <p:cNvPr id="30"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725992" y="6058962"/>
            <a:ext cx="773133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公的医療機関等</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プラン、新公立病院改革プランにかかる補足調査</a:t>
            </a:r>
            <a:r>
              <a:rPr lang="ja-JP" altLang="en-US" sz="1400" dirty="0" smtClean="0">
                <a:latin typeface="Meiryo UI" panose="020B0604030504040204" pitchFamily="50" charset="-128"/>
                <a:ea typeface="Meiryo UI" panose="020B0604030504040204" pitchFamily="50" charset="-128"/>
              </a:rPr>
              <a:t>、将来</a:t>
            </a:r>
            <a:r>
              <a:rPr lang="ja-JP" altLang="en-US" sz="1400" dirty="0">
                <a:latin typeface="Meiryo UI" panose="020B0604030504040204" pitchFamily="50" charset="-128"/>
                <a:ea typeface="Meiryo UI" panose="020B0604030504040204" pitchFamily="50" charset="-128"/>
              </a:rPr>
              <a:t>に向けた病院のプランに関する調査</a:t>
            </a:r>
            <a:endParaRPr lang="en-US" altLang="ja-JP" sz="1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689263527"/>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gridCol w="1437799"/>
                <a:gridCol w="3286398"/>
              </a:tblGrid>
              <a:tr h="736951">
                <a:tc>
                  <a:txBody>
                    <a:bodyPr/>
                    <a:lstStyle/>
                    <a:p>
                      <a:pPr algn="ctr"/>
                      <a:r>
                        <a:rPr kumimoji="1" lang="ja-JP" altLang="en-US" b="1" dirty="0" smtClean="0"/>
                        <a:t>病床数の必要量</a:t>
                      </a:r>
                      <a:endParaRPr kumimoji="1" lang="en-US" altLang="ja-JP" b="1" dirty="0" smtClean="0"/>
                    </a:p>
                    <a:p>
                      <a:pPr algn="ctr"/>
                      <a:r>
                        <a:rPr lang="en-US" altLang="ja-JP" sz="1200" dirty="0" smtClean="0">
                          <a:latin typeface="+mn-ea"/>
                          <a:ea typeface="+mn-ea"/>
                        </a:rPr>
                        <a:t>2013</a:t>
                      </a:r>
                      <a:r>
                        <a:rPr lang="ja-JP" altLang="ja-JP" sz="1200" dirty="0" smtClean="0">
                          <a:latin typeface="+mn-ea"/>
                          <a:ea typeface="+mn-ea"/>
                        </a:rPr>
                        <a:t>年の個々の患者の受療状況を</a:t>
                      </a:r>
                      <a:r>
                        <a:rPr lang="ja-JP" altLang="en-US" sz="1200" dirty="0" smtClean="0">
                          <a:latin typeface="+mn-ea"/>
                          <a:ea typeface="+mn-ea"/>
                        </a:rPr>
                        <a:t>ベース</a:t>
                      </a:r>
                      <a:r>
                        <a:rPr lang="ja-JP" altLang="ja-JP" sz="1200" dirty="0" smtClean="0">
                          <a:latin typeface="+mn-ea"/>
                          <a:ea typeface="+mn-ea"/>
                        </a:rPr>
                        <a:t>に、</a:t>
                      </a:r>
                      <a:endParaRPr lang="en-US" altLang="ja-JP" sz="1200" dirty="0" smtClean="0">
                        <a:latin typeface="+mn-ea"/>
                        <a:ea typeface="+mn-ea"/>
                      </a:endParaRPr>
                    </a:p>
                    <a:p>
                      <a:pPr algn="ctr"/>
                      <a:r>
                        <a:rPr lang="ja-JP" altLang="ja-JP" sz="1200" dirty="0" smtClean="0">
                          <a:latin typeface="+mn-ea"/>
                          <a:ea typeface="+mn-ea"/>
                        </a:rPr>
                        <a:t>医療資源供給量に沿って機能ごと区分したもの</a:t>
                      </a:r>
                      <a:endParaRPr lang="en-US" altLang="ja-JP" sz="1200" dirty="0" smtClean="0">
                        <a:latin typeface="+mn-ea"/>
                        <a:ea typeface="+mn-ea"/>
                      </a:endParaRPr>
                    </a:p>
                    <a:p>
                      <a:pPr algn="ctr">
                        <a:lnSpc>
                          <a:spcPts val="600"/>
                        </a:lnSpc>
                      </a:pPr>
                      <a:endParaRPr lang="ja-JP" altLang="ja-JP" sz="1200" dirty="0" smtClean="0">
                        <a:latin typeface="+mn-ea"/>
                        <a:ea typeface="+mn-ea"/>
                      </a:endParaRPr>
                    </a:p>
                    <a:p>
                      <a:pPr algn="ctr">
                        <a:lnSpc>
                          <a:spcPts val="120"/>
                        </a:lnSpc>
                      </a:pPr>
                      <a:r>
                        <a:rPr lang="en-US" altLang="ja-JP" sz="1200" dirty="0" smtClean="0">
                          <a:latin typeface="+mn-ea"/>
                          <a:ea typeface="+mn-ea"/>
                        </a:rPr>
                        <a:t> </a:t>
                      </a:r>
                      <a:endParaRPr lang="ja-JP" altLang="ja-JP" sz="1200" dirty="0" smtClean="0">
                        <a:latin typeface="+mn-ea"/>
                        <a:ea typeface="+mn-ea"/>
                      </a:endParaRPr>
                    </a:p>
                    <a:p>
                      <a:pPr algn="ctr"/>
                      <a:r>
                        <a:rPr lang="en-US" altLang="ja-JP" sz="1200" dirty="0" smtClean="0">
                          <a:latin typeface="+mn-ea"/>
                          <a:ea typeface="+mn-ea"/>
                        </a:rPr>
                        <a:t>  </a:t>
                      </a:r>
                      <a:r>
                        <a:rPr lang="ja-JP" altLang="ja-JP" sz="1200" dirty="0" smtClean="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smtClean="0"/>
                        <a:t>病床機能区分</a:t>
                      </a:r>
                      <a:endParaRPr kumimoji="1" lang="ja-JP" altLang="en-US" sz="16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smtClean="0"/>
                        <a:t>病床機能報告</a:t>
                      </a:r>
                      <a:endParaRPr kumimoji="1" lang="en-US" altLang="ja-JP" b="1" dirty="0" smtClean="0"/>
                    </a:p>
                    <a:p>
                      <a:pPr algn="l"/>
                      <a:r>
                        <a:rPr lang="ja-JP" altLang="ja-JP" sz="1200" dirty="0" smtClean="0">
                          <a:solidFill>
                            <a:schemeClr val="tx1"/>
                          </a:solidFill>
                          <a:latin typeface="+mn-ea"/>
                        </a:rPr>
                        <a:t>どの「医療機能」に該当するかの「定義」を踏まえ、病棟</a:t>
                      </a:r>
                      <a:r>
                        <a:rPr lang="ja-JP" altLang="en-US" sz="1200" dirty="0" smtClean="0">
                          <a:solidFill>
                            <a:schemeClr val="tx1"/>
                          </a:solidFill>
                          <a:latin typeface="+mn-ea"/>
                        </a:rPr>
                        <a:t>ごとに</a:t>
                      </a:r>
                      <a:r>
                        <a:rPr lang="ja-JP" altLang="ja-JP" sz="1200" dirty="0" smtClean="0">
                          <a:solidFill>
                            <a:schemeClr val="tx1"/>
                          </a:solidFill>
                          <a:latin typeface="+mn-ea"/>
                        </a:rPr>
                        <a:t>医療機関が判断したもの</a:t>
                      </a:r>
                    </a:p>
                    <a:p>
                      <a:pPr algn="ctr">
                        <a:lnSpc>
                          <a:spcPts val="600"/>
                        </a:lnSpc>
                      </a:pPr>
                      <a:r>
                        <a:rPr lang="en-US" altLang="ja-JP" sz="1200" dirty="0" smtClean="0">
                          <a:solidFill>
                            <a:schemeClr val="tx1"/>
                          </a:solidFill>
                          <a:latin typeface="+mn-ea"/>
                        </a:rPr>
                        <a:t> </a:t>
                      </a:r>
                      <a:endParaRPr lang="ja-JP" altLang="ja-JP" sz="1200" dirty="0" smtClean="0">
                        <a:solidFill>
                          <a:schemeClr val="tx1"/>
                        </a:solidFill>
                        <a:latin typeface="+mn-ea"/>
                      </a:endParaRPr>
                    </a:p>
                    <a:p>
                      <a:pPr algn="ctr"/>
                      <a:r>
                        <a:rPr lang="en-US" altLang="ja-JP" sz="1200" dirty="0" smtClean="0">
                          <a:solidFill>
                            <a:schemeClr val="tx1"/>
                          </a:solidFill>
                          <a:latin typeface="+mn-ea"/>
                        </a:rPr>
                        <a:t> </a:t>
                      </a:r>
                      <a:r>
                        <a:rPr lang="ja-JP" altLang="ja-JP" sz="1200" dirty="0" smtClean="0">
                          <a:solidFill>
                            <a:schemeClr val="tx1"/>
                          </a:solidFill>
                          <a:latin typeface="+mn-ea"/>
                        </a:rPr>
                        <a:t>⇒地域において「医療機関が表示した機能」</a:t>
                      </a:r>
                      <a:endParaRPr lang="en-US" altLang="ja-JP" sz="1200" dirty="0" smtClean="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9622">
                <a:tc>
                  <a:txBody>
                    <a:bodyPr/>
                    <a:lstStyle/>
                    <a:p>
                      <a:r>
                        <a:rPr kumimoji="1" lang="ja-JP" altLang="en-US" sz="1200" dirty="0" smtClean="0">
                          <a:latin typeface="HGPｺﾞｼｯｸM" panose="020B0600000000000000" pitchFamily="50" charset="-128"/>
                          <a:ea typeface="HGPｺﾞｼｯｸM" panose="020B0600000000000000" pitchFamily="50" charset="-128"/>
                        </a:rPr>
                        <a:t>医療資源量：</a:t>
                      </a:r>
                      <a:r>
                        <a:rPr kumimoji="1" lang="en-US" altLang="ja-JP" sz="1200" dirty="0" smtClean="0">
                          <a:latin typeface="HGPｺﾞｼｯｸM" panose="020B0600000000000000" pitchFamily="50" charset="-128"/>
                          <a:ea typeface="HGPｺﾞｼｯｸM" panose="020B0600000000000000" pitchFamily="50" charset="-128"/>
                        </a:rPr>
                        <a:t>3,000</a:t>
                      </a:r>
                      <a:r>
                        <a:rPr kumimoji="1" lang="ja-JP" altLang="en-US" sz="1200" dirty="0" smtClean="0">
                          <a:latin typeface="HGPｺﾞｼｯｸM" panose="020B0600000000000000" pitchFamily="50" charset="-128"/>
                          <a:ea typeface="HGPｺﾞｼｯｸM" panose="020B0600000000000000" pitchFamily="50" charset="-128"/>
                        </a:rPr>
                        <a:t>点以上</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616107">
                <a:tc>
                  <a:txBody>
                    <a:bodyPr/>
                    <a:lstStyle/>
                    <a:p>
                      <a:r>
                        <a:rPr kumimoji="1" lang="ja-JP" altLang="en-US" sz="1200" dirty="0" smtClean="0">
                          <a:latin typeface="HGPｺﾞｼｯｸM" panose="020B0600000000000000" pitchFamily="50" charset="-128"/>
                          <a:ea typeface="HGPｺﾞｼｯｸM" panose="020B0600000000000000" pitchFamily="50" charset="-128"/>
                        </a:rPr>
                        <a:t>医療資源量：</a:t>
                      </a:r>
                      <a:r>
                        <a:rPr kumimoji="1" lang="en-US" altLang="ja-JP" sz="1200" dirty="0" smtClean="0">
                          <a:latin typeface="HGPｺﾞｼｯｸM" panose="020B0600000000000000" pitchFamily="50" charset="-128"/>
                          <a:ea typeface="HGPｺﾞｼｯｸM" panose="020B0600000000000000" pitchFamily="50" charset="-128"/>
                        </a:rPr>
                        <a:t>600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3,000</a:t>
                      </a:r>
                      <a:r>
                        <a:rPr kumimoji="1" lang="ja-JP" altLang="en-US" sz="1200" dirty="0" smtClean="0">
                          <a:latin typeface="HGPｺﾞｼｯｸM" panose="020B0600000000000000" pitchFamily="50" charset="-128"/>
                          <a:ea typeface="HGPｺﾞｼｯｸM" panose="020B0600000000000000" pitchFamily="50" charset="-128"/>
                        </a:rPr>
                        <a:t>点未満</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smtClean="0">
                          <a:latin typeface="HGPｺﾞｼｯｸM" panose="020B0600000000000000" pitchFamily="50" charset="-128"/>
                          <a:ea typeface="HGPｺﾞｼｯｸM" panose="020B0600000000000000" pitchFamily="50" charset="-128"/>
                        </a:rPr>
                        <a:t>急性期の患者に対し、状態の早期安定化に向けて、医療を提供する機能</a:t>
                      </a:r>
                      <a:endParaRPr kumimoji="1" lang="ja-JP" altLang="en-US" sz="1200" u="none"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a:t>
                      </a:r>
                      <a:r>
                        <a:rPr kumimoji="1" lang="ja-JP" altLang="en-US" sz="1200" u="none" dirty="0" smtClean="0">
                          <a:latin typeface="HGPｺﾞｼｯｸM" panose="020B0600000000000000" pitchFamily="50" charset="-128"/>
                          <a:ea typeface="HGPｺﾞｼｯｸM" panose="020B0600000000000000" pitchFamily="50" charset="-128"/>
                        </a:rPr>
                        <a:t>医療資源量：</a:t>
                      </a:r>
                      <a:r>
                        <a:rPr kumimoji="1" lang="en-US" altLang="ja-JP" sz="1200" u="none" dirty="0" smtClean="0">
                          <a:latin typeface="HGPｺﾞｼｯｸM" panose="020B0600000000000000" pitchFamily="50" charset="-128"/>
                          <a:ea typeface="HGPｺﾞｼｯｸM" panose="020B0600000000000000" pitchFamily="50" charset="-128"/>
                        </a:rPr>
                        <a:t>175</a:t>
                      </a:r>
                      <a:r>
                        <a:rPr kumimoji="1" lang="ja-JP" altLang="en-US" sz="1200" u="none" dirty="0" smtClean="0">
                          <a:latin typeface="HGPｺﾞｼｯｸM" panose="020B0600000000000000" pitchFamily="50" charset="-128"/>
                          <a:ea typeface="HGPｺﾞｼｯｸM" panose="020B0600000000000000" pitchFamily="50" charset="-128"/>
                        </a:rPr>
                        <a:t>～</a:t>
                      </a:r>
                      <a:r>
                        <a:rPr kumimoji="1" lang="en-US" altLang="ja-JP" sz="1200" u="none" dirty="0" smtClean="0">
                          <a:latin typeface="HGPｺﾞｼｯｸM" panose="020B0600000000000000" pitchFamily="50" charset="-128"/>
                          <a:ea typeface="HGPｺﾞｼｯｸM" panose="020B0600000000000000" pitchFamily="50" charset="-128"/>
                        </a:rPr>
                        <a:t>600</a:t>
                      </a:r>
                      <a:r>
                        <a:rPr kumimoji="1" lang="ja-JP" altLang="en-US" sz="1200" u="none" dirty="0" smtClean="0">
                          <a:latin typeface="HGPｺﾞｼｯｸM" panose="020B0600000000000000" pitchFamily="50" charset="-128"/>
                          <a:ea typeface="HGPｺﾞｼｯｸM" panose="020B0600000000000000" pitchFamily="50" charset="-128"/>
                        </a:rPr>
                        <a:t>点未満</a:t>
                      </a:r>
                      <a:endParaRPr kumimoji="1" lang="en-US" altLang="ja-JP" sz="1200" u="none" dirty="0" smtClean="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smtClean="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285677">
                <a:tc>
                  <a:txBody>
                    <a:bodyPr/>
                    <a:lstStyle/>
                    <a:p>
                      <a:r>
                        <a:rPr kumimoji="1" lang="ja-JP" altLang="en-US" sz="1200" dirty="0" smtClean="0">
                          <a:latin typeface="HGPｺﾞｼｯｸM" panose="020B0600000000000000" pitchFamily="50" charset="-128"/>
                          <a:ea typeface="HGPｺﾞｼｯｸM" panose="020B0600000000000000" pitchFamily="50" charset="-128"/>
                        </a:rPr>
                        <a:t>（一般病床）</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（療養病床）</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医療区分</a:t>
                      </a:r>
                      <a:r>
                        <a:rPr kumimoji="1" lang="en-US" altLang="ja-JP" sz="1200" dirty="0" smtClean="0">
                          <a:latin typeface="HGPｺﾞｼｯｸM" panose="020B0600000000000000" pitchFamily="50" charset="-128"/>
                          <a:ea typeface="HGPｺﾞｼｯｸM" panose="020B0600000000000000" pitchFamily="50" charset="-128"/>
                        </a:rPr>
                        <a:t>Ⅰ</a:t>
                      </a:r>
                      <a:r>
                        <a:rPr kumimoji="1" lang="ja-JP" altLang="en-US" sz="1200" dirty="0" smtClean="0">
                          <a:latin typeface="HGPｺﾞｼｯｸM" panose="020B0600000000000000" pitchFamily="50" charset="-128"/>
                          <a:ea typeface="HGPｺﾞｼｯｸM" panose="020B0600000000000000" pitchFamily="50" charset="-128"/>
                        </a:rPr>
                        <a:t>の患者数の</a:t>
                      </a:r>
                      <a:r>
                        <a:rPr kumimoji="1" lang="en-US" altLang="ja-JP" sz="1200" dirty="0" smtClean="0">
                          <a:latin typeface="HGPｺﾞｼｯｸM" panose="020B0600000000000000" pitchFamily="50" charset="-128"/>
                          <a:ea typeface="HGPｺﾞｼｯｸM" panose="020B0600000000000000" pitchFamily="50" charset="-128"/>
                        </a:rPr>
                        <a:t>70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地域差解消分</a:t>
                      </a:r>
                      <a:endParaRPr kumimoji="1" lang="ja-JP" altLang="en-US" sz="1200" dirty="0">
                        <a:latin typeface="HGPｺﾞｼｯｸM" panose="020B0600000000000000" pitchFamily="50" charset="-128"/>
                        <a:ea typeface="HGPｺﾞｼｯｸM" panose="020B06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・長期にわたり療養が必要な患者を入院させる機能</a:t>
                      </a:r>
                      <a:endParaRPr kumimoji="1" lang="en-US" altLang="ja-JP" sz="1200" dirty="0" smtClean="0">
                        <a:latin typeface="HGPｺﾞｼｯｸM" panose="020B0600000000000000" pitchFamily="50" charset="-128"/>
                        <a:ea typeface="HGPｺﾞｼｯｸM" panose="020B0600000000000000" pitchFamily="50" charset="-128"/>
                      </a:endParaRPr>
                    </a:p>
                    <a:p>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・長期にわたり療養が必要な重度の障害者（重度の意識障害者含む）、筋ジストロフィー患者又は難病患者等を入院させる機能</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1264">
                <a:tc>
                  <a:txBody>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訪問診療</a:t>
                      </a:r>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在宅訪問診療患者</a:t>
                      </a:r>
                    </a:p>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介護老人保健施設</a:t>
                      </a:r>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介護老人施設入所者</a:t>
                      </a:r>
                    </a:p>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病床からの移行分</a:t>
                      </a:r>
                      <a:r>
                        <a:rPr kumimoji="1" lang="en-US" altLang="ja-JP" sz="900" dirty="0" smtClean="0">
                          <a:latin typeface="HGPｺﾞｼｯｸM" panose="020B0600000000000000" pitchFamily="50" charset="-128"/>
                          <a:ea typeface="HGPｺﾞｼｯｸM" panose="020B0600000000000000" pitchFamily="50" charset="-128"/>
                        </a:rPr>
                        <a:t>】</a:t>
                      </a:r>
                    </a:p>
                    <a:p>
                      <a:r>
                        <a:rPr kumimoji="1" lang="ja-JP" altLang="en-US" sz="900" dirty="0" smtClean="0">
                          <a:latin typeface="HGPｺﾞｼｯｸM" panose="020B0600000000000000" pitchFamily="50" charset="-128"/>
                          <a:ea typeface="HGPｺﾞｼｯｸM" panose="020B0600000000000000" pitchFamily="50" charset="-128"/>
                        </a:rPr>
                        <a:t>〇一般病床の医療資源投入量：</a:t>
                      </a:r>
                      <a:r>
                        <a:rPr kumimoji="1" lang="en-US" altLang="ja-JP" sz="900" dirty="0" smtClean="0">
                          <a:latin typeface="HGPｺﾞｼｯｸM" panose="020B0600000000000000" pitchFamily="50" charset="-128"/>
                          <a:ea typeface="HGPｺﾞｼｯｸM" panose="020B0600000000000000" pitchFamily="50" charset="-128"/>
                        </a:rPr>
                        <a:t>175</a:t>
                      </a:r>
                      <a:r>
                        <a:rPr kumimoji="1" lang="ja-JP" altLang="en-US" sz="900" dirty="0" smtClean="0">
                          <a:latin typeface="HGPｺﾞｼｯｸM" panose="020B0600000000000000" pitchFamily="50" charset="-128"/>
                          <a:ea typeface="HGPｺﾞｼｯｸM" panose="020B0600000000000000" pitchFamily="50" charset="-128"/>
                        </a:rPr>
                        <a:t>点未満</a:t>
                      </a:r>
                    </a:p>
                    <a:p>
                      <a:r>
                        <a:rPr kumimoji="1" lang="ja-JP" altLang="en-US" sz="900" dirty="0" smtClean="0">
                          <a:latin typeface="HGPｺﾞｼｯｸM" panose="020B0600000000000000" pitchFamily="50" charset="-128"/>
                          <a:ea typeface="HGPｺﾞｼｯｸM" panose="020B0600000000000000" pitchFamily="50" charset="-128"/>
                        </a:rPr>
                        <a:t>○療養病床の医療区分１の</a:t>
                      </a:r>
                      <a:r>
                        <a:rPr kumimoji="1" lang="en-US" altLang="ja-JP" sz="900" dirty="0" smtClean="0">
                          <a:latin typeface="HGPｺﾞｼｯｸM" panose="020B0600000000000000" pitchFamily="50" charset="-128"/>
                          <a:ea typeface="HGPｺﾞｼｯｸM" panose="020B0600000000000000" pitchFamily="50" charset="-128"/>
                        </a:rPr>
                        <a:t>70</a:t>
                      </a:r>
                      <a:r>
                        <a:rPr kumimoji="1" lang="ja-JP" altLang="en-US" sz="900" dirty="0" smtClean="0">
                          <a:latin typeface="HGPｺﾞｼｯｸM" panose="020B0600000000000000" pitchFamily="50" charset="-128"/>
                          <a:ea typeface="HGPｺﾞｼｯｸM" panose="020B0600000000000000" pitchFamily="50" charset="-128"/>
                        </a:rPr>
                        <a:t>％の患者</a:t>
                      </a:r>
                    </a:p>
                    <a:p>
                      <a:r>
                        <a:rPr kumimoji="1" lang="ja-JP" altLang="en-US" sz="900" dirty="0" smtClean="0">
                          <a:latin typeface="HGPｺﾞｼｯｸM" panose="020B0600000000000000" pitchFamily="50" charset="-128"/>
                          <a:ea typeface="HGPｺﾞｼｯｸM" panose="020B0600000000000000" pitchFamily="50" charset="-128"/>
                        </a:rPr>
                        <a:t>○療養病床入院受療率の地域差解消分（加算）</a:t>
                      </a:r>
                      <a:endParaRPr kumimoji="1" lang="ja-JP" altLang="en-US" sz="900" dirty="0">
                        <a:latin typeface="HGPｺﾞｼｯｸM" panose="020B0600000000000000" pitchFamily="50" charset="-128"/>
                        <a:ea typeface="HGPｺﾞｼｯｸM" panose="020B06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丸ｺﾞｼｯｸM-PRO" panose="020F0600000000000000" pitchFamily="50" charset="-128"/>
                <a:ea typeface="HG丸ｺﾞｼｯｸM-PRO" panose="020F0600000000000000" pitchFamily="50" charset="-128"/>
              </a:rPr>
              <a:t>高度急性期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丸ｺﾞｼｯｸM-PRO" panose="020F0600000000000000" pitchFamily="50" charset="-128"/>
                <a:ea typeface="HG丸ｺﾞｼｯｸM-PRO" panose="020F0600000000000000" pitchFamily="50" charset="-128"/>
              </a:rPr>
              <a:t>急性期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HG丸ｺﾞｼｯｸM-PRO" panose="020F0600000000000000" pitchFamily="50" charset="-128"/>
                <a:ea typeface="HG丸ｺﾞｼｯｸM-PRO" panose="020F0600000000000000" pitchFamily="50" charset="-128"/>
              </a:rPr>
              <a:t>回復</a:t>
            </a:r>
            <a:r>
              <a:rPr lang="ja-JP" altLang="en-US" sz="1400" dirty="0">
                <a:latin typeface="HG丸ｺﾞｼｯｸM-PRO" panose="020F0600000000000000" pitchFamily="50" charset="-128"/>
                <a:ea typeface="HG丸ｺﾞｼｯｸM-PRO" panose="020F0600000000000000" pitchFamily="50" charset="-128"/>
              </a:rPr>
              <a:t>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在宅医療</a:t>
            </a:r>
            <a:r>
              <a:rPr lang="ja-JP" altLang="en-US" sz="1400" dirty="0">
                <a:solidFill>
                  <a:schemeClr val="tx1"/>
                </a:solidFill>
                <a:latin typeface="HG丸ｺﾞｼｯｸM-PRO" panose="020F0600000000000000" pitchFamily="50" charset="-128"/>
                <a:ea typeface="HG丸ｺﾞｼｯｸM-PRO" panose="020F0600000000000000" pitchFamily="50" charset="-128"/>
              </a:rPr>
              <a:t>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C1</a:t>
            </a:r>
            <a:r>
              <a:rPr kumimoji="1" lang="ja-JP" altLang="en-US" sz="1400" dirty="0" smtClean="0"/>
              <a:t>：</a:t>
            </a:r>
            <a:r>
              <a:rPr kumimoji="1" lang="en-US" altLang="ja-JP" sz="1400" dirty="0" smtClean="0"/>
              <a:t>3,000</a:t>
            </a:r>
            <a:r>
              <a:rPr kumimoji="1" lang="ja-JP" altLang="en-US" sz="1400" dirty="0" smtClean="0"/>
              <a:t>点</a:t>
            </a:r>
            <a:endParaRPr kumimoji="1" lang="ja-JP" altLang="en-US" sz="1400" dirty="0"/>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C2</a:t>
            </a:r>
            <a:r>
              <a:rPr kumimoji="1" lang="ja-JP" altLang="en-US" sz="1400" dirty="0" smtClean="0"/>
              <a:t>：</a:t>
            </a:r>
            <a:r>
              <a:rPr lang="en-US" altLang="ja-JP" sz="1400" dirty="0"/>
              <a:t>6</a:t>
            </a:r>
            <a:r>
              <a:rPr kumimoji="1" lang="en-US" altLang="ja-JP" sz="1400" dirty="0" smtClean="0"/>
              <a:t>00</a:t>
            </a:r>
            <a:r>
              <a:rPr kumimoji="1" lang="ja-JP" altLang="en-US" sz="1400" dirty="0" smtClean="0"/>
              <a:t>点</a:t>
            </a:r>
            <a:endParaRPr kumimoji="1" lang="ja-JP" altLang="en-US" sz="1400" dirty="0"/>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C3</a:t>
            </a:r>
            <a:r>
              <a:rPr kumimoji="1" lang="ja-JP" altLang="en-US" sz="1400" dirty="0" smtClean="0"/>
              <a:t>：</a:t>
            </a:r>
            <a:r>
              <a:rPr lang="en-US" altLang="ja-JP" sz="1400" dirty="0" smtClean="0"/>
              <a:t>175</a:t>
            </a:r>
            <a:r>
              <a:rPr kumimoji="1" lang="ja-JP" altLang="en-US" sz="1400" dirty="0" smtClean="0"/>
              <a:t>点</a:t>
            </a:r>
            <a:endParaRPr kumimoji="1" lang="ja-JP" altLang="en-US" sz="1400" dirty="0"/>
          </a:p>
        </p:txBody>
      </p:sp>
      <p:sp>
        <p:nvSpPr>
          <p:cNvPr id="17"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病棟ごとの診療実態の分析①（はじめに）</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3" name="タイトル 1">
            <a:extLst>
              <a:ext uri="{FF2B5EF4-FFF2-40B4-BE49-F238E27FC236}">
                <a16:creationId xmlns=""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病床数の必要量」と病床機能区分の定義が</a:t>
            </a:r>
            <a:r>
              <a:rPr lang="ja-JP" altLang="en-US" sz="2400" dirty="0" smtClean="0">
                <a:latin typeface="HGP創英角ｺﾞｼｯｸUB" panose="020B0900000000000000" pitchFamily="50" charset="-128"/>
                <a:ea typeface="HGP創英角ｺﾞｼｯｸUB" panose="020B0900000000000000" pitchFamily="50" charset="-128"/>
              </a:rPr>
              <a:t>異なる</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1194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 xmlns:a16="http://schemas.microsoft.com/office/drawing/2014/main" id="{30BE5A27-A407-4A14-A9BE-5866682C3C6B}"/>
              </a:ext>
            </a:extLst>
          </p:cNvPr>
          <p:cNvSpPr>
            <a:spLocks noGrp="1"/>
          </p:cNvSpPr>
          <p:nvPr>
            <p:ph type="title"/>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病床</a:t>
            </a:r>
            <a:r>
              <a:rPr lang="ja-JP" altLang="en-US" sz="2400" dirty="0">
                <a:latin typeface="HGP創英角ｺﾞｼｯｸUB" panose="020B0900000000000000" pitchFamily="50" charset="-128"/>
                <a:ea typeface="HGP創英角ｺﾞｼｯｸUB" panose="020B0900000000000000" pitchFamily="50" charset="-128"/>
              </a:rPr>
              <a:t>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a:t>
            </a:r>
            <a:r>
              <a:rPr lang="ja-JP" altLang="en-US" sz="1600" dirty="0" smtClean="0">
                <a:solidFill>
                  <a:srgbClr val="FF0000"/>
                </a:solidFill>
                <a:latin typeface="Meiryo UI" panose="020B0604030504040204" pitchFamily="50" charset="-128"/>
                <a:ea typeface="Meiryo UI" panose="020B0604030504040204" pitchFamily="50" charset="-128"/>
              </a:rPr>
              <a:t>病院</a:t>
            </a:r>
            <a:r>
              <a:rPr lang="ja-JP" altLang="en-US" sz="1600" dirty="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、高度医療を提供することが主な役割であるため、病棟単位の病床機能報告では</a:t>
            </a:r>
            <a:r>
              <a:rPr lang="ja-JP" altLang="en-US" sz="1600" dirty="0" smtClean="0">
                <a:solidFill>
                  <a:srgbClr val="FF0000"/>
                </a:solidFill>
                <a:latin typeface="Meiryo UI" panose="020B0604030504040204" pitchFamily="50" charset="-128"/>
                <a:ea typeface="Meiryo UI" panose="020B0604030504040204" pitchFamily="50" charset="-128"/>
              </a:rPr>
              <a:t>「高度急性期」での報告</a:t>
            </a:r>
            <a:r>
              <a:rPr lang="ja-JP" altLang="en-US" sz="1600" dirty="0" smtClean="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smtClean="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smtClean="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grpSp>
        <p:nvGrpSpPr>
          <p:cNvPr id="45" name="グループ化 44">
            <a:extLst>
              <a:ext uri="{FF2B5EF4-FFF2-40B4-BE49-F238E27FC236}">
                <a16:creationId xmlns=""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②</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6</a:t>
            </a:fld>
            <a:endParaRPr lang="ja-JP" altLang="en-US" sz="1800" dirty="0">
              <a:solidFill>
                <a:schemeClr val="tx1"/>
              </a:solidFill>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gridCol w="4392487"/>
                <a:gridCol w="2088232"/>
              </a:tblGrid>
              <a:tr h="535861">
                <a:tc>
                  <a:txBody>
                    <a:bodyPr/>
                    <a:lstStyle/>
                    <a:p>
                      <a:pPr algn="ctr"/>
                      <a:r>
                        <a:rPr kumimoji="1" lang="ja-JP" altLang="en-US" sz="1600" b="1" dirty="0" smtClean="0"/>
                        <a:t>病床数の必要量</a:t>
                      </a:r>
                      <a:endParaRPr lang="ja-JP" altLang="ja-JP" sz="1600" dirty="0" smtClean="0">
                        <a:latin typeface="+mn-ea"/>
                        <a:ea typeface="+mn-ea"/>
                      </a:endParaRPr>
                    </a:p>
                    <a:p>
                      <a:pPr algn="ctr">
                        <a:lnSpc>
                          <a:spcPts val="120"/>
                        </a:lnSpc>
                      </a:pPr>
                      <a:r>
                        <a:rPr lang="en-US" altLang="ja-JP" sz="1600" dirty="0" smtClean="0">
                          <a:latin typeface="+mn-ea"/>
                          <a:ea typeface="+mn-ea"/>
                        </a:rPr>
                        <a:t> </a:t>
                      </a:r>
                      <a:endParaRPr lang="ja-JP" altLang="ja-JP" sz="1600" b="1" dirty="0" smtClean="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smtClean="0">
                          <a:latin typeface="+mn-lt"/>
                          <a:ea typeface="+mn-ea"/>
                        </a:rPr>
                        <a:t>患者像（イメージ）</a:t>
                      </a:r>
                      <a:endParaRPr lang="ja-JP" altLang="ja-JP" sz="1800" dirty="0" smtClean="0">
                        <a:latin typeface="+mn-ea"/>
                        <a:ea typeface="+mn-ea"/>
                      </a:endParaRPr>
                    </a:p>
                    <a:p>
                      <a:pPr algn="ctr">
                        <a:lnSpc>
                          <a:spcPts val="120"/>
                        </a:lnSpc>
                      </a:pPr>
                      <a:r>
                        <a:rPr lang="en-US" altLang="ja-JP" sz="1800" dirty="0" smtClean="0">
                          <a:latin typeface="+mn-ea"/>
                          <a:ea typeface="+mn-ea"/>
                        </a:rPr>
                        <a:t> </a:t>
                      </a:r>
                      <a:endParaRPr lang="ja-JP" altLang="ja-JP" sz="1800" dirty="0" smtClean="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smtClean="0"/>
                        <a:t>病床機能報告</a:t>
                      </a:r>
                      <a:endParaRPr kumimoji="1" lang="en-US" altLang="ja-JP" b="1" dirty="0" smtClean="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高度急性期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回復</a:t>
            </a:r>
            <a:r>
              <a:rPr lang="ja-JP" altLang="en-US" sz="1400" dirty="0">
                <a:solidFill>
                  <a:schemeClr val="tx1"/>
                </a:solidFill>
                <a:latin typeface="HG丸ｺﾞｼｯｸM-PRO" panose="020F0600000000000000" pitchFamily="50" charset="-128"/>
                <a:ea typeface="HG丸ｺﾞｼｯｸM-PRO" panose="020F0600000000000000" pitchFamily="50" charset="-128"/>
              </a:rPr>
              <a:t>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イメージ</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3" name="タイトル 1">
            <a:extLst>
              <a:ext uri="{FF2B5EF4-FFF2-40B4-BE49-F238E27FC236}">
                <a16:creationId xmlns=""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a:t>
            </a:r>
            <a:r>
              <a:rPr lang="ja-JP" altLang="en-US" sz="2400" dirty="0" smtClean="0">
                <a:latin typeface="HGP創英角ｺﾞｼｯｸUB" panose="020B0900000000000000" pitchFamily="50" charset="-128"/>
                <a:ea typeface="HGP創英角ｺﾞｼｯｸUB" panose="020B0900000000000000" pitchFamily="50" charset="-128"/>
              </a:rPr>
              <a:t>」における想定される患者像は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病床数の必要量</a:t>
            </a:r>
            <a:r>
              <a:rPr lang="ja-JP" altLang="en-US" sz="2400" dirty="0" smtClean="0">
                <a:latin typeface="HGP創英角ｺﾞｼｯｸUB" panose="020B0900000000000000" pitchFamily="50" charset="-128"/>
                <a:ea typeface="HGP創英角ｺﾞｼｯｸUB" panose="020B0900000000000000" pitchFamily="50" charset="-128"/>
              </a:rPr>
              <a:t>」とは異なっていると考えられる</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smtClean="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endParaRPr lang="ja-JP" altLang="en-US"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n-ea"/>
                <a:cs typeface="Meiryo UI" panose="020B0604030504040204" pitchFamily="50" charset="-128"/>
              </a:rPr>
              <a:t>重篤患者や全身麻酔による手術等を</a:t>
            </a:r>
            <a:endParaRPr lang="en-US" altLang="ja-JP" sz="1200" dirty="0" smtClean="0">
              <a:latin typeface="+mn-ea"/>
              <a:cs typeface="Meiryo UI" panose="020B0604030504040204" pitchFamily="50" charset="-128"/>
            </a:endParaRPr>
          </a:p>
          <a:p>
            <a:pPr algn="ctr"/>
            <a:r>
              <a:rPr lang="ja-JP" altLang="en-US" sz="1200" dirty="0" smtClean="0">
                <a:latin typeface="+mn-ea"/>
                <a:cs typeface="Meiryo UI" panose="020B0604030504040204" pitchFamily="50" charset="-128"/>
              </a:rPr>
              <a:t>要する患者の受入</a:t>
            </a:r>
            <a:endParaRPr lang="en-US" altLang="ja-JP" sz="1200" dirty="0" smtClean="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smtClean="0">
              <a:latin typeface="+mn-ea"/>
              <a:cs typeface="Meiryo UI" panose="020B0604030504040204" pitchFamily="50" charset="-128"/>
            </a:endParaRPr>
          </a:p>
          <a:p>
            <a:pPr algn="ctr"/>
            <a:r>
              <a:rPr lang="ja-JP" altLang="en-US" sz="1100" dirty="0" smtClean="0">
                <a:latin typeface="+mn-ea"/>
                <a:cs typeface="Meiryo UI" panose="020B0604030504040204" pitchFamily="50" charset="-128"/>
              </a:rPr>
              <a:t>肺炎や軽度の外傷など比較的軽症な症状を持つ</a:t>
            </a:r>
            <a:endParaRPr lang="en-US" altLang="ja-JP" sz="1100" dirty="0" smtClean="0">
              <a:latin typeface="+mn-ea"/>
              <a:cs typeface="Meiryo UI" panose="020B0604030504040204" pitchFamily="50" charset="-128"/>
            </a:endParaRPr>
          </a:p>
          <a:p>
            <a:pPr algn="ctr"/>
            <a:r>
              <a:rPr lang="ja-JP" altLang="en-US" sz="1100" dirty="0" smtClean="0">
                <a:latin typeface="+mn-ea"/>
                <a:cs typeface="Meiryo UI" panose="020B0604030504040204" pitchFamily="50" charset="-128"/>
              </a:rPr>
              <a:t>患者の受入</a:t>
            </a:r>
            <a:endParaRPr lang="en-US" altLang="ja-JP" sz="1100" dirty="0" smtClean="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smtClean="0">
              <a:latin typeface="+mn-ea"/>
              <a:cs typeface="Meiryo UI" panose="020B0604030504040204" pitchFamily="50" charset="-128"/>
            </a:endParaRPr>
          </a:p>
          <a:p>
            <a:pPr algn="ctr"/>
            <a:r>
              <a:rPr lang="ja-JP" altLang="en-US" sz="1100" dirty="0" smtClean="0">
                <a:latin typeface="+mn-ea"/>
                <a:cs typeface="Meiryo UI" panose="020B0604030504040204" pitchFamily="50" charset="-128"/>
              </a:rPr>
              <a:t>急性期後の在宅復帰に向けた患者</a:t>
            </a:r>
            <a:r>
              <a:rPr lang="ja-JP" altLang="en-US" sz="1100" dirty="0">
                <a:latin typeface="+mn-ea"/>
                <a:cs typeface="Meiryo UI" panose="020B0604030504040204" pitchFamily="50" charset="-128"/>
              </a:rPr>
              <a:t>の</a:t>
            </a:r>
            <a:r>
              <a:rPr lang="ja-JP" altLang="en-US" sz="1100" dirty="0" smtClean="0">
                <a:latin typeface="+mn-ea"/>
                <a:cs typeface="Meiryo UI" panose="020B0604030504040204" pitchFamily="50" charset="-128"/>
              </a:rPr>
              <a:t>受入</a:t>
            </a:r>
            <a:endParaRPr lang="en-US" altLang="ja-JP" sz="1100" dirty="0" smtClean="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高度急性期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回復</a:t>
            </a:r>
            <a:r>
              <a:rPr lang="ja-JP" altLang="en-US" sz="1400" dirty="0">
                <a:solidFill>
                  <a:schemeClr val="tx1"/>
                </a:solidFill>
                <a:latin typeface="HG丸ｺﾞｼｯｸM-PRO" panose="020F0600000000000000" pitchFamily="50" charset="-128"/>
                <a:ea typeface="HG丸ｺﾞｼｯｸM-PRO" panose="020F0600000000000000" pitchFamily="50" charset="-128"/>
              </a:rPr>
              <a:t>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6902896"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7</a:t>
            </a:fld>
            <a:endParaRPr lang="ja-JP" altLang="en-US" sz="1800" dirty="0">
              <a:solidFill>
                <a:schemeClr val="tx1"/>
              </a:solidFill>
            </a:endParaRPr>
          </a:p>
        </p:txBody>
      </p:sp>
    </p:spTree>
    <p:extLst>
      <p:ext uri="{BB962C8B-B14F-4D97-AF65-F5344CB8AC3E}">
        <p14:creationId xmlns:p14="http://schemas.microsoft.com/office/powerpoint/2010/main" val="89452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病床</a:t>
            </a:r>
            <a:r>
              <a:rPr lang="ja-JP" altLang="en-US" sz="2400" dirty="0">
                <a:latin typeface="HGP創英角ｺﾞｼｯｸUB" panose="020B0900000000000000" pitchFamily="50" charset="-128"/>
                <a:ea typeface="HGP創英角ｺﾞｼｯｸUB" panose="020B0900000000000000" pitchFamily="50" charset="-128"/>
              </a:rPr>
              <a:t>の実態を明らかにした上で</a:t>
            </a:r>
            <a:r>
              <a:rPr lang="ja-JP" altLang="en-US" sz="2400" dirty="0" smtClean="0">
                <a:latin typeface="HGP創英角ｺﾞｼｯｸUB" panose="020B0900000000000000" pitchFamily="50" charset="-128"/>
                <a:ea typeface="HGP創英角ｺﾞｼｯｸUB" panose="020B0900000000000000" pitchFamily="50" charset="-128"/>
              </a:rPr>
              <a:t>、病床機能の確保について</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「既存病床数」・「</a:t>
            </a:r>
            <a:r>
              <a:rPr lang="ja-JP" altLang="en-US" sz="2400" dirty="0">
                <a:latin typeface="HGP創英角ｺﾞｼｯｸUB" panose="020B0900000000000000" pitchFamily="50" charset="-128"/>
                <a:ea typeface="HGP創英角ｺﾞｼｯｸUB" panose="020B0900000000000000" pitchFamily="50" charset="-128"/>
              </a:rPr>
              <a:t>基準病床数</a:t>
            </a:r>
            <a:r>
              <a:rPr lang="ja-JP" altLang="en-US" sz="2400" dirty="0" smtClean="0">
                <a:latin typeface="HGP創英角ｺﾞｼｯｸUB" panose="020B0900000000000000" pitchFamily="50" charset="-128"/>
                <a:ea typeface="HGP創英角ｺﾞｼｯｸUB" panose="020B0900000000000000" pitchFamily="50" charset="-128"/>
              </a:rPr>
              <a:t>」の</a:t>
            </a:r>
            <a:r>
              <a:rPr lang="ja-JP" altLang="en-US" sz="2400" dirty="0">
                <a:latin typeface="HGP創英角ｺﾞｼｯｸUB" panose="020B0900000000000000" pitchFamily="50" charset="-128"/>
                <a:ea typeface="HGP創英角ｺﾞｼｯｸUB" panose="020B0900000000000000" pitchFamily="50" charset="-128"/>
              </a:rPr>
              <a:t>中で</a:t>
            </a:r>
            <a:r>
              <a:rPr lang="ja-JP" altLang="en-US" sz="2400" dirty="0" smtClean="0">
                <a:latin typeface="HGP創英角ｺﾞｼｯｸUB" panose="020B0900000000000000" pitchFamily="50" charset="-128"/>
                <a:ea typeface="HGP創英角ｺﾞｼｯｸUB" panose="020B0900000000000000" pitchFamily="50" charset="-128"/>
              </a:rPr>
              <a:t>検討</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病床</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機能報告</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と病床数の必要量の</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916832"/>
            <a:ext cx="2600753" cy="1584176"/>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smtClean="0"/>
              <a:t>STEP 1</a:t>
            </a:r>
            <a:endParaRPr lang="en-US" altLang="ja-JP" sz="1800" b="1" dirty="0"/>
          </a:p>
          <a:p>
            <a:pPr>
              <a:spcBef>
                <a:spcPts val="600"/>
              </a:spcBef>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サブアキュート・ポストア　　　キュートを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提供する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　数を精査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xmlns=""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smtClean="0">
                <a:latin typeface="+mn-ea"/>
                <a:cs typeface="Meiryo UI" panose="020B0604030504040204" pitchFamily="50" charset="-128"/>
              </a:rPr>
              <a:t>2017</a:t>
            </a:r>
            <a:r>
              <a:rPr kumimoji="1" lang="ja-JP" altLang="en-US" sz="1400" b="1" dirty="0" smtClean="0">
                <a:latin typeface="+mn-ea"/>
                <a:cs typeface="Meiryo UI" panose="020B0604030504040204" pitchFamily="50" charset="-128"/>
              </a:rPr>
              <a:t>年度</a:t>
            </a:r>
            <a:endParaRPr kumimoji="1" lang="en-US" altLang="ja-JP" sz="1400" b="1" dirty="0" smtClean="0">
              <a:latin typeface="+mn-ea"/>
              <a:cs typeface="Meiryo UI" panose="020B0604030504040204" pitchFamily="50" charset="-128"/>
            </a:endParaRPr>
          </a:p>
          <a:p>
            <a:pPr algn="ctr"/>
            <a:r>
              <a:rPr lang="ja-JP" altLang="en-US" sz="1400" b="1" dirty="0" smtClean="0">
                <a:latin typeface="+mn-ea"/>
                <a:cs typeface="Meiryo UI" panose="020B0604030504040204" pitchFamily="50" charset="-128"/>
              </a:rPr>
              <a:t>病床機能報告</a:t>
            </a:r>
            <a:endParaRPr lang="en-US" altLang="ja-JP" sz="1400" b="1" dirty="0" smtClean="0">
              <a:latin typeface="+mn-ea"/>
              <a:cs typeface="Meiryo UI" panose="020B0604030504040204" pitchFamily="50" charset="-128"/>
            </a:endParaRPr>
          </a:p>
          <a:p>
            <a:pPr algn="ctr"/>
            <a:r>
              <a:rPr kumimoji="1" lang="ja-JP" altLang="en-US" sz="1400" b="1" dirty="0" smtClean="0">
                <a:latin typeface="+mn-ea"/>
                <a:cs typeface="Meiryo UI" panose="020B0604030504040204" pitchFamily="50" charset="-128"/>
              </a:rPr>
              <a:t>（暫定）</a:t>
            </a:r>
            <a:endParaRPr kumimoji="1" lang="ja-JP" altLang="en-US" sz="1400" b="1" dirty="0">
              <a:latin typeface="+mn-ea"/>
              <a:cs typeface="Meiryo UI" panose="020B0604030504040204" pitchFamily="50" charset="-128"/>
            </a:endParaRP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smtClean="0">
                <a:latin typeface="+mn-ea"/>
                <a:cs typeface="Meiryo UI" panose="020B0604030504040204" pitchFamily="50" charset="-128"/>
              </a:rPr>
              <a:t>2025</a:t>
            </a:r>
            <a:r>
              <a:rPr kumimoji="1" lang="ja-JP" altLang="en-US" sz="1400" b="1" dirty="0" smtClean="0">
                <a:latin typeface="+mn-ea"/>
                <a:cs typeface="Meiryo UI" panose="020B0604030504040204" pitchFamily="50" charset="-128"/>
              </a:rPr>
              <a:t>年</a:t>
            </a:r>
            <a:endParaRPr kumimoji="1" lang="en-US" altLang="ja-JP" sz="1400" b="1" dirty="0" smtClean="0">
              <a:latin typeface="+mn-ea"/>
              <a:cs typeface="Meiryo UI" panose="020B0604030504040204" pitchFamily="50" charset="-128"/>
            </a:endParaRPr>
          </a:p>
          <a:p>
            <a:pPr algn="ctr"/>
            <a:r>
              <a:rPr lang="ja-JP" altLang="en-US" sz="1400" b="1" dirty="0" smtClean="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ea typeface="Meiryo UI" panose="020B0604030504040204" pitchFamily="50" charset="-128"/>
                <a:cs typeface="Meiryo UI" panose="020B0604030504040204" pitchFamily="50" charset="-128"/>
              </a:rPr>
              <a:t>STEP 2</a:t>
            </a:r>
            <a:r>
              <a:rPr lang="ja-JP" altLang="en-US" b="1" dirty="0" smtClean="0">
                <a:solidFill>
                  <a:schemeClr val="tx1"/>
                </a:solidFill>
                <a:ea typeface="Meiryo UI" panose="020B0604030504040204" pitchFamily="50" charset="-128"/>
                <a:cs typeface="Meiryo UI" panose="020B0604030504040204" pitchFamily="50" charset="-128"/>
              </a:rPr>
              <a:t>･</a:t>
            </a:r>
            <a:r>
              <a:rPr lang="en-US" altLang="ja-JP" b="1" dirty="0" smtClean="0">
                <a:solidFill>
                  <a:schemeClr val="tx1"/>
                </a:solidFill>
                <a:ea typeface="Meiryo UI" panose="020B0604030504040204" pitchFamily="50" charset="-128"/>
                <a:cs typeface="Meiryo UI" panose="020B0604030504040204" pitchFamily="50" charset="-128"/>
              </a:rPr>
              <a:t>3</a:t>
            </a: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8</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高度急性期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急性期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smtClean="0">
                <a:latin typeface="HG丸ｺﾞｼｯｸM-PRO" panose="020F0600000000000000" pitchFamily="50" charset="-128"/>
                <a:ea typeface="HG丸ｺﾞｼｯｸM-PRO" panose="020F0600000000000000" pitchFamily="50" charset="-128"/>
              </a:rPr>
              <a:t>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smtClean="0">
                <a:latin typeface="HG丸ｺﾞｼｯｸM-PRO" panose="020F0600000000000000" pitchFamily="50" charset="-128"/>
                <a:ea typeface="HG丸ｺﾞｼｯｸM-PRO" panose="020F0600000000000000" pitchFamily="50" charset="-128"/>
              </a:rPr>
              <a:t>期</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46339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病床機能報告の診療実態に</a:t>
            </a:r>
            <a:r>
              <a:rPr lang="ja-JP" altLang="en-US" sz="2400" dirty="0">
                <a:latin typeface="HGP創英角ｺﾞｼｯｸUB" panose="020B0900000000000000" pitchFamily="50" charset="-128"/>
                <a:ea typeface="HGP創英角ｺﾞｼｯｸUB" panose="020B0900000000000000" pitchFamily="50" charset="-128"/>
              </a:rPr>
              <a:t>関する</a:t>
            </a:r>
            <a:r>
              <a:rPr lang="ja-JP" altLang="en-US" sz="2400" dirty="0" smtClean="0">
                <a:latin typeface="HGP創英角ｺﾞｼｯｸUB" panose="020B0900000000000000" pitchFamily="50" charset="-128"/>
                <a:ea typeface="HGP創英角ｺﾞｼｯｸUB" panose="020B0900000000000000" pitchFamily="50" charset="-128"/>
              </a:rPr>
              <a:t>項目の中から、急性期病棟の　実態分析にかかる項目を検討</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r>
              <a:rPr lang="ja-JP" altLang="en-US" b="1" dirty="0" smtClean="0"/>
              <a:t>　　</a:t>
            </a:r>
            <a:endParaRPr lang="en-US" altLang="ja-JP" b="1" dirty="0" smtClean="0"/>
          </a:p>
          <a:p>
            <a:r>
              <a:rPr lang="ja-JP" altLang="en-US" b="1" dirty="0"/>
              <a:t>　</a:t>
            </a:r>
            <a:r>
              <a:rPr lang="ja-JP" altLang="en-US" b="1" dirty="0" smtClean="0"/>
              <a:t>　関する</a:t>
            </a:r>
            <a:r>
              <a:rPr lang="ja-JP" altLang="en-US" b="1" dirty="0"/>
              <a:t>報告</a:t>
            </a:r>
            <a:r>
              <a:rPr lang="ja-JP" altLang="en-US" b="1" dirty="0" smtClean="0"/>
              <a:t>項目</a:t>
            </a:r>
            <a:endParaRPr lang="en-US" altLang="ja-JP" b="1" dirty="0" smtClean="0"/>
          </a:p>
          <a:p>
            <a:endParaRPr kumimoji="1" lang="en-US" altLang="ja-JP" b="1" dirty="0" smtClean="0"/>
          </a:p>
          <a:p>
            <a:r>
              <a:rPr lang="ja-JP" altLang="en-US" sz="1600" dirty="0"/>
              <a:t>　</a:t>
            </a:r>
            <a:r>
              <a:rPr lang="ja-JP" altLang="en-US" sz="1600" dirty="0" smtClean="0"/>
              <a:t>　　</a:t>
            </a:r>
            <a:r>
              <a:rPr lang="ja-JP" altLang="en-US" sz="1600" dirty="0"/>
              <a:t>　</a:t>
            </a:r>
            <a:r>
              <a:rPr lang="ja-JP" altLang="en-US" sz="1600" dirty="0" smtClean="0"/>
              <a:t>　３</a:t>
            </a:r>
            <a:r>
              <a:rPr lang="ja-JP" altLang="en-US" sz="1600" dirty="0"/>
              <a:t>．幅広い手術の実施状況</a:t>
            </a:r>
          </a:p>
          <a:p>
            <a:r>
              <a:rPr lang="ja-JP" altLang="en-US" sz="1600" dirty="0" smtClean="0"/>
              <a:t>　　　　　４</a:t>
            </a:r>
            <a:r>
              <a:rPr lang="ja-JP" altLang="en-US" sz="1600" dirty="0"/>
              <a:t>．がん・脳卒中・心筋梗塞等への治療状況</a:t>
            </a:r>
          </a:p>
          <a:p>
            <a:r>
              <a:rPr lang="ja-JP" altLang="en-US" sz="1600" dirty="0" smtClean="0"/>
              <a:t>　　　　　６</a:t>
            </a:r>
            <a:r>
              <a:rPr lang="ja-JP" altLang="en-US" sz="1600" dirty="0"/>
              <a:t>．救急医療の実施状況</a:t>
            </a:r>
          </a:p>
          <a:p>
            <a:r>
              <a:rPr lang="ja-JP" altLang="en-US" sz="1600" dirty="0" smtClean="0"/>
              <a:t>　　　　　８</a:t>
            </a:r>
            <a:r>
              <a:rPr lang="ja-JP" altLang="en-US" sz="1600" dirty="0"/>
              <a:t>．全身管理の</a:t>
            </a:r>
            <a:r>
              <a:rPr lang="ja-JP" altLang="en-US" sz="1600" dirty="0" smtClean="0"/>
              <a:t>状況</a:t>
            </a:r>
            <a:endParaRPr lang="en-US" altLang="ja-JP" sz="1600" dirty="0" smtClean="0"/>
          </a:p>
          <a:p>
            <a:r>
              <a:rPr lang="ja-JP" altLang="en-US" sz="1200" dirty="0" smtClean="0"/>
              <a:t>　</a:t>
            </a:r>
            <a:endParaRPr lang="en-US" altLang="ja-JP" sz="1200" dirty="0" smtClean="0"/>
          </a:p>
          <a:p>
            <a:r>
              <a:rPr lang="ja-JP" altLang="en-US" sz="1200" dirty="0" smtClean="0"/>
              <a:t>　</a:t>
            </a:r>
            <a:r>
              <a:rPr lang="en-US" altLang="ja-JP" sz="1200" dirty="0" smtClean="0"/>
              <a:t>【</a:t>
            </a:r>
            <a:r>
              <a:rPr lang="ja-JP" altLang="en-US" sz="1200" dirty="0" smtClean="0"/>
              <a:t>備考</a:t>
            </a:r>
            <a:r>
              <a:rPr lang="en-US" altLang="ja-JP" sz="1200" dirty="0" smtClean="0"/>
              <a:t>】</a:t>
            </a:r>
          </a:p>
          <a:p>
            <a:r>
              <a:rPr lang="ja-JP" altLang="en-US" sz="1200" dirty="0"/>
              <a:t>　</a:t>
            </a:r>
            <a:r>
              <a:rPr lang="ja-JP" altLang="en-US" sz="1200" dirty="0" smtClean="0"/>
              <a:t>　　・報告内容は、「</a:t>
            </a:r>
            <a:r>
              <a:rPr lang="ja-JP" altLang="en-US" sz="1200" dirty="0"/>
              <a:t>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r>
              <a:rPr lang="ja-JP" altLang="en-US" sz="1200" dirty="0" smtClean="0"/>
              <a:t>」。</a:t>
            </a:r>
            <a:endParaRPr lang="en-US" altLang="ja-JP" sz="1200" dirty="0" smtClean="0"/>
          </a:p>
          <a:p>
            <a:r>
              <a:rPr lang="ja-JP" altLang="en-US" sz="1200" dirty="0"/>
              <a:t>　</a:t>
            </a:r>
            <a:r>
              <a:rPr lang="ja-JP" altLang="en-US" sz="1200" dirty="0" smtClean="0"/>
              <a:t>　　・報告様式２では、各治療実績について、基本「算定回数」、「算定日数」、「レセプト件数」が報告されている。</a:t>
            </a:r>
            <a:endParaRPr lang="en-US" altLang="ja-JP" sz="1200" dirty="0" smtClean="0"/>
          </a:p>
          <a:p>
            <a:r>
              <a:rPr lang="ja-JP" altLang="en-US" sz="1200" dirty="0" smtClean="0"/>
              <a:t>　　　・診療実績の分析では、「算定回数」を使用。しかし、「算定回数」が報告項目にない場合は、「算定日数」を</a:t>
            </a:r>
            <a:endParaRPr lang="en-US" altLang="ja-JP" sz="1200" dirty="0" smtClean="0"/>
          </a:p>
          <a:p>
            <a:r>
              <a:rPr lang="ja-JP" altLang="en-US" sz="1200" dirty="0"/>
              <a:t>　</a:t>
            </a:r>
            <a:r>
              <a:rPr lang="ja-JP" altLang="en-US" sz="1200" dirty="0" smtClean="0"/>
              <a:t>　　　分析し、　「算定日数」も報告項目にない場合は、「レセプト件数」を用いて分析。</a:t>
            </a:r>
            <a:endParaRPr lang="en-US" altLang="ja-JP" sz="1200" dirty="0" smtClean="0"/>
          </a:p>
        </p:txBody>
      </p:sp>
      <p:sp>
        <p:nvSpPr>
          <p:cNvPr id="13"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病床</a:t>
            </a:r>
            <a:r>
              <a:rPr lang="ja-JP" altLang="en-US" sz="1600" dirty="0">
                <a:latin typeface="Meiryo UI" panose="020B0604030504040204" pitchFamily="50" charset="-128"/>
                <a:ea typeface="Meiryo UI" panose="020B0604030504040204" pitchFamily="50" charset="-128"/>
              </a:rPr>
              <a:t>機能報告の報告様式②（具体的な医療の内容に関する項目）の</a:t>
            </a:r>
            <a:r>
              <a:rPr lang="ja-JP" altLang="en-US" sz="1600" dirty="0" smtClean="0">
                <a:latin typeface="Meiryo UI" panose="020B0604030504040204" pitchFamily="50" charset="-128"/>
                <a:ea typeface="Meiryo UI" panose="020B0604030504040204" pitchFamily="50" charset="-128"/>
              </a:rPr>
              <a:t>うち</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急性期</a:t>
            </a:r>
            <a:r>
              <a:rPr lang="ja-JP" altLang="en-US" sz="1600" dirty="0">
                <a:latin typeface="Meiryo UI" panose="020B0604030504040204" pitchFamily="50" charset="-128"/>
                <a:ea typeface="Meiryo UI" panose="020B0604030504040204" pitchFamily="50" charset="-128"/>
              </a:rPr>
              <a:t>治療</a:t>
            </a:r>
            <a:r>
              <a:rPr lang="ja-JP" altLang="en-US" sz="1600" dirty="0" smtClean="0">
                <a:latin typeface="Meiryo UI" panose="020B0604030504040204" pitchFamily="50" charset="-128"/>
                <a:ea typeface="Meiryo UI" panose="020B0604030504040204" pitchFamily="50" charset="-128"/>
              </a:rPr>
              <a:t>に　　関する報告項目（下記）の診療実態（病院）について、特定入院料・入院基本料単位で各治療実施毎に分析。</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急性期</a:t>
            </a:r>
            <a:r>
              <a:rPr lang="ja-JP" altLang="en-US" sz="1600" dirty="0">
                <a:latin typeface="Meiryo UI" panose="020B0604030504040204" pitchFamily="50" charset="-128"/>
                <a:ea typeface="Meiryo UI" panose="020B0604030504040204" pitchFamily="50" charset="-128"/>
              </a:rPr>
              <a:t>病棟の実態</a:t>
            </a:r>
            <a:r>
              <a:rPr lang="ja-JP" altLang="en-US" sz="1600" dirty="0" smtClean="0">
                <a:latin typeface="Meiryo UI" panose="020B0604030504040204" pitchFamily="50" charset="-128"/>
                <a:ea typeface="Meiryo UI" panose="020B0604030504040204" pitchFamily="50" charset="-128"/>
              </a:rPr>
              <a:t>分析（サブアキュート・ポストアキュート機能を担う病床数の精査）に</a:t>
            </a:r>
            <a:r>
              <a:rPr lang="ja-JP" altLang="en-US" sz="1600" dirty="0">
                <a:latin typeface="Meiryo UI" panose="020B0604030504040204" pitchFamily="50" charset="-128"/>
                <a:ea typeface="Meiryo UI" panose="020B0604030504040204" pitchFamily="50" charset="-128"/>
              </a:rPr>
              <a:t>使用</a:t>
            </a:r>
            <a:r>
              <a:rPr lang="ja-JP" altLang="en-US" sz="1600" dirty="0" smtClean="0">
                <a:latin typeface="Meiryo UI" panose="020B0604030504040204" pitchFamily="50" charset="-128"/>
                <a:ea typeface="Meiryo UI" panose="020B0604030504040204" pitchFamily="50" charset="-128"/>
              </a:rPr>
              <a:t>する項目</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検討。</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4173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E238E-5187-4482-BE1B-2A3B132B829E}">
  <ds:schemaRefs>
    <ds:schemaRef ds:uri="http://purl.org/dc/elements/1.1/"/>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9208</TotalTime>
  <Words>3756</Words>
  <Application>Microsoft Office PowerPoint</Application>
  <PresentationFormat>画面に合わせる (4:3)</PresentationFormat>
  <Paragraphs>813</Paragraphs>
  <Slides>30</Slides>
  <Notes>14</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Office ​​テーマ</vt:lpstr>
      <vt:lpstr>PowerPoint プレゼンテーション</vt:lpstr>
      <vt:lpstr>PowerPoint プレゼンテーション</vt:lpstr>
      <vt:lpstr>１　構想の推進 (1)基本的な考え方(全体概要)</vt:lpstr>
      <vt:lpstr>１　構想の推進 (1)基本的な考え方（病院関係者との一体的な取組）</vt:lpstr>
      <vt:lpstr>PowerPoint プレゼンテーション</vt:lpstr>
      <vt:lpstr>２　取組実績と課題 (1) 病床機能報告　</vt:lpstr>
      <vt:lpstr>PowerPoint プレゼンテーション</vt:lpstr>
      <vt:lpstr>１　構想の推進 (2)病棟ごとの診療実態の分析④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協議の進め方 (1)病院連絡会等の設置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太田　妙子</cp:lastModifiedBy>
  <cp:revision>651</cp:revision>
  <cp:lastPrinted>2018-07-05T09:32:12Z</cp:lastPrinted>
  <dcterms:created xsi:type="dcterms:W3CDTF">2017-09-06T02:09:24Z</dcterms:created>
  <dcterms:modified xsi:type="dcterms:W3CDTF">2018-07-26T04:06:10Z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